
<file path=[Content_Types].xml><?xml version="1.0" encoding="utf-8"?>
<Types xmlns="http://schemas.openxmlformats.org/package/2006/content-types">
  <Default Extension="bin" ContentType="application/vnd.openxmlformats-officedocument.oleObject"/>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notesSlides/notesSlide1.xml" ContentType="application/vnd.openxmlformats-officedocument.presentationml.notesSlide+xml"/>
  <Override PartName="/ppt/slideLayouts/slideLayout5.xml" ContentType="application/vnd.openxmlformats-officedocument.presentationml.slideLayout+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7"/>
  </p:notesMasterIdLst>
  <p:sldIdLst>
    <p:sldId id="303" r:id="rId2"/>
    <p:sldId id="537" r:id="rId3"/>
    <p:sldId id="604" r:id="rId4"/>
    <p:sldId id="605" r:id="rId5"/>
    <p:sldId id="602" r:id="rId6"/>
    <p:sldId id="603" r:id="rId7"/>
    <p:sldId id="601" r:id="rId8"/>
    <p:sldId id="600" r:id="rId9"/>
    <p:sldId id="599" r:id="rId10"/>
    <p:sldId id="598" r:id="rId11"/>
    <p:sldId id="597" r:id="rId12"/>
    <p:sldId id="596" r:id="rId13"/>
    <p:sldId id="595" r:id="rId14"/>
    <p:sldId id="594" r:id="rId15"/>
    <p:sldId id="593" r:id="rId16"/>
    <p:sldId id="592" r:id="rId17"/>
    <p:sldId id="591" r:id="rId18"/>
    <p:sldId id="590" r:id="rId19"/>
    <p:sldId id="588" r:id="rId20"/>
    <p:sldId id="589" r:id="rId21"/>
    <p:sldId id="587" r:id="rId22"/>
    <p:sldId id="586" r:id="rId23"/>
    <p:sldId id="585" r:id="rId24"/>
    <p:sldId id="584" r:id="rId25"/>
    <p:sldId id="583" r:id="rId26"/>
    <p:sldId id="582" r:id="rId27"/>
    <p:sldId id="581" r:id="rId28"/>
    <p:sldId id="580" r:id="rId29"/>
    <p:sldId id="579" r:id="rId30"/>
    <p:sldId id="569" r:id="rId31"/>
    <p:sldId id="578" r:id="rId32"/>
    <p:sldId id="577" r:id="rId33"/>
    <p:sldId id="576" r:id="rId34"/>
    <p:sldId id="575" r:id="rId35"/>
    <p:sldId id="574" r:id="rId3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537"/>
            <p14:sldId id="604"/>
            <p14:sldId id="605"/>
            <p14:sldId id="602"/>
            <p14:sldId id="603"/>
            <p14:sldId id="601"/>
            <p14:sldId id="600"/>
            <p14:sldId id="599"/>
            <p14:sldId id="598"/>
            <p14:sldId id="597"/>
            <p14:sldId id="596"/>
            <p14:sldId id="595"/>
            <p14:sldId id="594"/>
            <p14:sldId id="593"/>
            <p14:sldId id="592"/>
            <p14:sldId id="591"/>
            <p14:sldId id="590"/>
            <p14:sldId id="588"/>
            <p14:sldId id="589"/>
            <p14:sldId id="587"/>
            <p14:sldId id="586"/>
            <p14:sldId id="585"/>
            <p14:sldId id="584"/>
            <p14:sldId id="583"/>
            <p14:sldId id="582"/>
            <p14:sldId id="581"/>
            <p14:sldId id="580"/>
            <p14:sldId id="579"/>
            <p14:sldId id="569"/>
            <p14:sldId id="578"/>
            <p14:sldId id="577"/>
            <p14:sldId id="576"/>
            <p14:sldId id="575"/>
            <p14:sldId id="574"/>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368" autoAdjust="0"/>
    <p:restoredTop sz="93738" autoAdjust="0"/>
  </p:normalViewPr>
  <p:slideViewPr>
    <p:cSldViewPr snapToGrid="0">
      <p:cViewPr varScale="1">
        <p:scale>
          <a:sx n="77" d="100"/>
          <a:sy n="77" d="100"/>
        </p:scale>
        <p:origin x="941" y="6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viewProps" Target="viewProps.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customXml" Target="../customXml/item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notesMaster" Target="notesMasters/notesMaster1.xml"/><Relationship Id="rId40"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customXml" Target="../customXml/item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customXml" Target="../customXml/item2.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3/25/2024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75741542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3/25/2024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3/25/2024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3/25/2024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3/25/2024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3/25/2024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3/25/2024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3/25/2024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3/25/2024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3/25/2024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3/25/2024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3/25/2024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3/25/2024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2" r:id="rId12"/>
    <p:sldLayoutId id="2147483666"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5.png"/><Relationship Id="rId5" Type="http://schemas.openxmlformats.org/officeDocument/2006/relationships/image" Target="../media/image4.sv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image" Target="../media/image5.png"/><Relationship Id="rId1" Type="http://schemas.openxmlformats.org/officeDocument/2006/relationships/slideLayout" Target="../slideLayouts/slideLayout13.xml"/><Relationship Id="rId4" Type="http://schemas.openxmlformats.org/officeDocument/2006/relationships/image" Target="../media/image9.png"/></Relationships>
</file>

<file path=ppt/slides/_rels/slide1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3348994" cy="144655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Principles of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Accounting</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a:solidFill>
                  <a:schemeClr val="tx1"/>
                </a:solidFill>
                <a:latin typeface="Times New Roman" panose="02020603050405020304" pitchFamily="18" charset="0"/>
                <a:cs typeface="Times New Roman" panose="02020603050405020304" pitchFamily="18" charset="0"/>
              </a:rPr>
              <a:t>Lecture 9 </a:t>
            </a:r>
            <a:endParaRPr lang="en-US" sz="2800" b="1" dirty="0">
              <a:solidFill>
                <a:schemeClr val="tx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781F72BC-06B8-4FB5-F2D5-D8EA1BFF812E}"/>
              </a:ext>
            </a:extLst>
          </p:cNvPr>
          <p:cNvSpPr txBox="1"/>
          <p:nvPr/>
        </p:nvSpPr>
        <p:spPr>
          <a:xfrm>
            <a:off x="6384738" y="4801539"/>
            <a:ext cx="1316386" cy="400110"/>
          </a:xfrm>
          <a:prstGeom prst="rect">
            <a:avLst/>
          </a:prstGeom>
          <a:noFill/>
        </p:spPr>
        <p:txBody>
          <a:bodyPr wrap="none" rtlCol="0">
            <a:spAutoFit/>
          </a:bodyPr>
          <a:lstStyle/>
          <a:p>
            <a:r>
              <a:rPr lang="en-US" sz="2000" b="1" dirty="0">
                <a:latin typeface="Times New Roman" panose="02020603050405020304" pitchFamily="18" charset="0"/>
                <a:cs typeface="Times New Roman" panose="02020603050405020304" pitchFamily="18" charset="0"/>
              </a:rPr>
              <a:t>MGM 227</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4" y="6188776"/>
            <a:ext cx="4886463"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Hoda Metwally</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4" y="5749539"/>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Tree>
    <p:extLst>
      <p:ext uri="{BB962C8B-B14F-4D97-AF65-F5344CB8AC3E}">
        <p14:creationId xmlns:p14="http://schemas.microsoft.com/office/powerpoint/2010/main" val="70163207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171450" y="133351"/>
            <a:ext cx="11887200" cy="6372224"/>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ctr" defTabSz="914400" rtl="0" eaLnBrk="1" fontAlgn="auto" latinLnBrk="0" hangingPunct="1">
              <a:lnSpc>
                <a:spcPct val="115000"/>
              </a:lnSpc>
              <a:spcBef>
                <a:spcPts val="0"/>
              </a:spcBef>
              <a:spcAft>
                <a:spcPts val="0"/>
              </a:spcAft>
              <a:buClr>
                <a:srgbClr val="000000"/>
              </a:buClr>
              <a:buSzPts val="1100"/>
              <a:buFont typeface="Arial"/>
              <a:buNone/>
              <a:tabLst/>
              <a:defRPr/>
            </a:pPr>
            <a:r>
              <a:rPr lang="en-US" sz="4400" dirty="0">
                <a:solidFill>
                  <a:srgbClr val="FF0000"/>
                </a:solidFill>
              </a:rPr>
              <a:t>Capital Structure and Dividend Policy Decisions</a:t>
            </a:r>
            <a:endParaRPr kumimoji="0" lang="en-US" sz="4400" b="0" i="0" u="none" strike="noStrike" kern="1200" cap="none" spc="0" normalizeH="0" baseline="0" noProof="0" dirty="0">
              <a:ln>
                <a:noFill/>
              </a:ln>
              <a:solidFill>
                <a:srgbClr val="FF0000"/>
              </a:solidFill>
              <a:effectLst/>
              <a:uLnTx/>
              <a:uFillTx/>
              <a:latin typeface="Calibri" panose="020F0502020204030204"/>
              <a:ea typeface="+mn-ea"/>
              <a:cs typeface="+mn-cs"/>
            </a:endParaRP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826488" y="247651"/>
            <a:ext cx="2070237" cy="647699"/>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350899252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152400" y="428652"/>
            <a:ext cx="11887200" cy="6372224"/>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l" defTabSz="914400" rtl="0" eaLnBrk="1" fontAlgn="auto" latinLnBrk="0" hangingPunct="1">
              <a:lnSpc>
                <a:spcPct val="115000"/>
              </a:lnSpc>
              <a:spcBef>
                <a:spcPts val="0"/>
              </a:spcBef>
              <a:spcAft>
                <a:spcPts val="0"/>
              </a:spcAft>
              <a:buClr>
                <a:srgbClr val="000000"/>
              </a:buClr>
              <a:buSzPts val="1100"/>
              <a:buFont typeface="Arial"/>
              <a:buNone/>
              <a:tabLst/>
              <a:defRPr/>
            </a:pPr>
            <a:r>
              <a:rPr kumimoji="0" lang="en-US" sz="4000" b="0" i="0" u="none" strike="noStrike" kern="1200" cap="none" spc="0" normalizeH="0" baseline="0" noProof="0" dirty="0">
                <a:ln>
                  <a:noFill/>
                </a:ln>
                <a:solidFill>
                  <a:schemeClr val="accent2">
                    <a:lumMod val="50000"/>
                  </a:schemeClr>
                </a:solidFill>
                <a:effectLst/>
                <a:uLnTx/>
                <a:uFillTx/>
                <a:latin typeface="Calibri" panose="020F0502020204030204"/>
                <a:ea typeface="+mn-ea"/>
                <a:cs typeface="+mn-cs"/>
              </a:rPr>
              <a:t>Capital Structure</a:t>
            </a:r>
          </a:p>
          <a:p>
            <a:pPr>
              <a:lnSpc>
                <a:spcPct val="115000"/>
              </a:lnSpc>
              <a:buClr>
                <a:srgbClr val="000000"/>
              </a:buClr>
              <a:buSzPts val="1100"/>
              <a:defRPr/>
            </a:pPr>
            <a:r>
              <a:rPr lang="en-US" sz="2800" dirty="0"/>
              <a:t>The combination of debt and equity used to</a:t>
            </a:r>
          </a:p>
          <a:p>
            <a:pPr>
              <a:lnSpc>
                <a:spcPct val="115000"/>
              </a:lnSpc>
              <a:buClr>
                <a:srgbClr val="000000"/>
              </a:buClr>
              <a:buSzPts val="1100"/>
              <a:defRPr/>
            </a:pPr>
            <a:r>
              <a:rPr lang="en-US" sz="2800" dirty="0"/>
              <a:t> finance a firm.</a:t>
            </a:r>
          </a:p>
          <a:p>
            <a:pPr marL="0" marR="0" lvl="0" indent="0" algn="l" defTabSz="914400" rtl="0" eaLnBrk="1" fontAlgn="auto" latinLnBrk="0" hangingPunct="1">
              <a:lnSpc>
                <a:spcPct val="115000"/>
              </a:lnSpc>
              <a:spcBef>
                <a:spcPts val="0"/>
              </a:spcBef>
              <a:spcAft>
                <a:spcPts val="0"/>
              </a:spcAft>
              <a:buClr>
                <a:srgbClr val="000000"/>
              </a:buClr>
              <a:buSzPts val="1100"/>
              <a:buFont typeface="Arial"/>
              <a:buNone/>
              <a:tabLst/>
              <a:defRPr/>
            </a:pPr>
            <a:endParaRPr kumimoji="0" lang="en-US" sz="4000" b="0" i="0" u="none" strike="noStrike" kern="1200" cap="none" spc="0" normalizeH="0" baseline="0" noProof="0" dirty="0">
              <a:ln>
                <a:noFill/>
              </a:ln>
              <a:solidFill>
                <a:schemeClr val="accent2">
                  <a:lumMod val="50000"/>
                </a:schemeClr>
              </a:solidFill>
              <a:effectLst/>
              <a:uLnTx/>
              <a:uFillTx/>
              <a:latin typeface="Calibri" panose="020F0502020204030204"/>
              <a:ea typeface="+mn-ea"/>
              <a:cs typeface="+mn-cs"/>
            </a:endParaRPr>
          </a:p>
          <a:p>
            <a:pPr marL="0" marR="0" lvl="0" indent="0" algn="l" defTabSz="914400" rtl="0" eaLnBrk="1" fontAlgn="auto" latinLnBrk="0" hangingPunct="1">
              <a:lnSpc>
                <a:spcPct val="115000"/>
              </a:lnSpc>
              <a:spcBef>
                <a:spcPts val="0"/>
              </a:spcBef>
              <a:spcAft>
                <a:spcPts val="0"/>
              </a:spcAft>
              <a:buClr>
                <a:srgbClr val="000000"/>
              </a:buClr>
              <a:buSzPts val="1100"/>
              <a:buFont typeface="Arial"/>
              <a:buNone/>
              <a:tabLst/>
              <a:defRPr/>
            </a:pPr>
            <a:endParaRPr kumimoji="0" lang="en-US" sz="4000" b="0" i="0" u="none" strike="noStrike" kern="1200" cap="none" spc="0" normalizeH="0" baseline="0" noProof="0" dirty="0">
              <a:ln>
                <a:noFill/>
              </a:ln>
              <a:solidFill>
                <a:schemeClr val="accent2">
                  <a:lumMod val="50000"/>
                </a:schemeClr>
              </a:solidFill>
              <a:effectLst/>
              <a:uLnTx/>
              <a:uFillTx/>
              <a:latin typeface="Calibri" panose="020F0502020204030204"/>
              <a:ea typeface="+mn-ea"/>
              <a:cs typeface="+mn-cs"/>
            </a:endParaRP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826488" y="247651"/>
            <a:ext cx="2070237" cy="647699"/>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2" name="Picture 1">
            <a:extLst>
              <a:ext uri="{FF2B5EF4-FFF2-40B4-BE49-F238E27FC236}">
                <a16:creationId xmlns:a16="http://schemas.microsoft.com/office/drawing/2014/main" id="{82B61698-6700-32CA-2CDF-03ECAEFEEA24}"/>
              </a:ext>
            </a:extLst>
          </p:cNvPr>
          <p:cNvPicPr>
            <a:picLocks noChangeAspect="1"/>
          </p:cNvPicPr>
          <p:nvPr/>
        </p:nvPicPr>
        <p:blipFill>
          <a:blip r:embed="rId3"/>
          <a:stretch>
            <a:fillRect/>
          </a:stretch>
        </p:blipFill>
        <p:spPr>
          <a:xfrm>
            <a:off x="7798095" y="2758878"/>
            <a:ext cx="4901609" cy="4041998"/>
          </a:xfrm>
          <a:prstGeom prst="rect">
            <a:avLst/>
          </a:prstGeom>
        </p:spPr>
      </p:pic>
    </p:spTree>
    <p:extLst>
      <p:ext uri="{BB962C8B-B14F-4D97-AF65-F5344CB8AC3E}">
        <p14:creationId xmlns:p14="http://schemas.microsoft.com/office/powerpoint/2010/main" val="61858518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171450" y="133351"/>
            <a:ext cx="11887200" cy="6372224"/>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l" defTabSz="914400" rtl="0" eaLnBrk="1" fontAlgn="auto" latinLnBrk="0" hangingPunct="1">
              <a:lnSpc>
                <a:spcPct val="115000"/>
              </a:lnSpc>
              <a:spcBef>
                <a:spcPts val="0"/>
              </a:spcBef>
              <a:spcAft>
                <a:spcPts val="0"/>
              </a:spcAft>
              <a:buClr>
                <a:srgbClr val="000000"/>
              </a:buClr>
              <a:buSzPts val="1100"/>
              <a:buFont typeface="Arial"/>
              <a:buNone/>
              <a:tabLst/>
              <a:defRPr/>
            </a:pPr>
            <a:r>
              <a:rPr kumimoji="0" lang="en-US" sz="3600" b="0" i="0" u="none" strike="noStrike" kern="1200" cap="none" spc="0" normalizeH="0" baseline="0" noProof="0" dirty="0">
                <a:ln>
                  <a:noFill/>
                </a:ln>
                <a:solidFill>
                  <a:srgbClr val="FF0000"/>
                </a:solidFill>
                <a:effectLst/>
                <a:uLnTx/>
                <a:uFillTx/>
                <a:latin typeface="Calibri" panose="020F0502020204030204"/>
                <a:ea typeface="+mn-ea"/>
                <a:cs typeface="+mn-cs"/>
              </a:rPr>
              <a:t>Target capital structure</a:t>
            </a:r>
          </a:p>
          <a:p>
            <a:pPr marL="0" marR="0" lvl="0" indent="0" algn="l" defTabSz="914400" rtl="0" eaLnBrk="1" fontAlgn="auto" latinLnBrk="0" hangingPunct="1">
              <a:lnSpc>
                <a:spcPct val="115000"/>
              </a:lnSpc>
              <a:spcBef>
                <a:spcPts val="0"/>
              </a:spcBef>
              <a:spcAft>
                <a:spcPts val="0"/>
              </a:spcAft>
              <a:buClr>
                <a:srgbClr val="000000"/>
              </a:buClr>
              <a:buSzPts val="1100"/>
              <a:buFont typeface="Arial"/>
              <a:buNone/>
              <a:tabLst/>
              <a:defRPr/>
            </a:pPr>
            <a:endParaRPr kumimoji="0" lang="en-US" sz="3600" b="0" i="0" u="none" strike="noStrike" kern="1200" cap="none" spc="0" normalizeH="0" baseline="0" noProof="0" dirty="0">
              <a:ln>
                <a:noFill/>
              </a:ln>
              <a:solidFill>
                <a:srgbClr val="FF0000"/>
              </a:solidFill>
              <a:effectLst/>
              <a:uLnTx/>
              <a:uFillTx/>
              <a:latin typeface="Calibri" panose="020F0502020204030204"/>
              <a:ea typeface="+mn-ea"/>
              <a:cs typeface="+mn-cs"/>
            </a:endParaRPr>
          </a:p>
          <a:p>
            <a:pPr marL="228600" marR="0" lvl="0" indent="-228600" algn="l" defTabSz="914400" rtl="0" eaLnBrk="1" fontAlgn="auto" latinLnBrk="0" hangingPunct="1">
              <a:lnSpc>
                <a:spcPct val="90000"/>
              </a:lnSpc>
              <a:spcBef>
                <a:spcPts val="0"/>
              </a:spcBef>
              <a:spcAft>
                <a:spcPts val="0"/>
              </a:spcAft>
              <a:buClr>
                <a:srgbClr val="000000"/>
              </a:buClr>
              <a:buSzPts val="2800"/>
              <a:buFont typeface="Arial"/>
              <a:buChar char="•"/>
              <a:tabLst/>
              <a:defRPr/>
            </a:pPr>
            <a:r>
              <a:rPr kumimoji="0" lang="en-US" sz="3600" b="0" i="0" u="none" strike="noStrike" kern="0" cap="none" spc="0" normalizeH="0" baseline="0" noProof="0" dirty="0">
                <a:ln>
                  <a:noFill/>
                </a:ln>
                <a:solidFill>
                  <a:srgbClr val="000000"/>
                </a:solidFill>
                <a:effectLst/>
                <a:uLnTx/>
                <a:uFillTx/>
                <a:latin typeface="Calibri"/>
                <a:ea typeface="Calibri"/>
                <a:cs typeface="Calibri"/>
                <a:sym typeface="Calibri"/>
              </a:rPr>
              <a:t>The optimal mix of debt, preferred stock, and common equity with which the firm plans to finance its investments May change over time</a:t>
            </a:r>
          </a:p>
          <a:p>
            <a:pPr marL="228600" marR="0" lvl="0" indent="-228600" algn="l" defTabSz="914400" rtl="0" eaLnBrk="1" fontAlgn="auto" latinLnBrk="0" hangingPunct="1">
              <a:lnSpc>
                <a:spcPct val="90000"/>
              </a:lnSpc>
              <a:spcBef>
                <a:spcPts val="1000"/>
              </a:spcBef>
              <a:spcAft>
                <a:spcPts val="0"/>
              </a:spcAft>
              <a:buClr>
                <a:srgbClr val="000000"/>
              </a:buClr>
              <a:buSzPts val="2800"/>
              <a:buFont typeface="Arial"/>
              <a:buChar char="•"/>
              <a:tabLst/>
              <a:defRPr/>
            </a:pPr>
            <a:r>
              <a:rPr kumimoji="0" lang="en-US" sz="3600" b="0" i="0" u="none" strike="noStrike" kern="0" cap="none" spc="0" normalizeH="0" baseline="0" noProof="0" dirty="0">
                <a:ln>
                  <a:noFill/>
                </a:ln>
                <a:solidFill>
                  <a:srgbClr val="000000"/>
                </a:solidFill>
                <a:effectLst/>
                <a:uLnTx/>
                <a:uFillTx/>
                <a:latin typeface="Calibri"/>
                <a:ea typeface="Calibri"/>
                <a:cs typeface="Calibri"/>
                <a:sym typeface="Calibri"/>
              </a:rPr>
              <a:t>Trade-off between risk and return to achieve goal of maximizing the price of the stock</a:t>
            </a:r>
          </a:p>
          <a:p>
            <a:pPr marL="0" marR="0" lvl="0" indent="0" algn="l" defTabSz="914400" rtl="0" eaLnBrk="1" fontAlgn="auto" latinLnBrk="0" hangingPunct="1">
              <a:lnSpc>
                <a:spcPct val="115000"/>
              </a:lnSpc>
              <a:spcBef>
                <a:spcPts val="0"/>
              </a:spcBef>
              <a:spcAft>
                <a:spcPts val="0"/>
              </a:spcAft>
              <a:buClr>
                <a:srgbClr val="000000"/>
              </a:buClr>
              <a:buSzPts val="1100"/>
              <a:buFont typeface="Arial"/>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826488" y="247651"/>
            <a:ext cx="2070237" cy="647699"/>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42299706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171450" y="133351"/>
            <a:ext cx="11887200" cy="6372224"/>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indent="0">
              <a:buNone/>
            </a:pPr>
            <a:r>
              <a:rPr lang="en-US" b="1">
                <a:solidFill>
                  <a:schemeClr val="accent5">
                    <a:lumMod val="75000"/>
                  </a:schemeClr>
                </a:solidFill>
                <a:highlight>
                  <a:srgbClr val="FFFF00"/>
                </a:highlight>
              </a:rPr>
              <a:t>Corporate Equity Capital</a:t>
            </a:r>
          </a:p>
          <a:p>
            <a:pPr marL="0" indent="0" algn="just">
              <a:lnSpc>
                <a:spcPct val="150000"/>
              </a:lnSpc>
              <a:buNone/>
            </a:pPr>
            <a:endParaRPr lang="en-US"/>
          </a:p>
          <a:p>
            <a:pPr marL="0" indent="0" algn="just">
              <a:lnSpc>
                <a:spcPct val="150000"/>
              </a:lnSpc>
              <a:buNone/>
            </a:pPr>
            <a:r>
              <a:rPr lang="en-US"/>
              <a:t>Corporate equity capital is the ﬁnancial capital supplied by the owners of a corporation. </a:t>
            </a:r>
          </a:p>
          <a:p>
            <a:pPr marL="0" indent="0" algn="just">
              <a:lnSpc>
                <a:spcPct val="150000"/>
              </a:lnSpc>
              <a:buNone/>
            </a:pPr>
            <a:r>
              <a:rPr lang="en-US" sz="1800">
                <a:solidFill>
                  <a:srgbClr val="009CDB"/>
                </a:solidFill>
                <a:effectLst/>
                <a:latin typeface="Palatino Linotype" panose="02040502050505030304" pitchFamily="18" charset="0"/>
                <a:ea typeface="Times New Roman" panose="02020603050405020304" pitchFamily="18" charset="0"/>
                <a:cs typeface="Times New Roman" panose="02020603050405020304" pitchFamily="18" charset="0"/>
              </a:rPr>
              <a:t>Common stock </a:t>
            </a:r>
            <a:r>
              <a:rPr lang="en-US" sz="1800">
                <a:solidFill>
                  <a:srgbClr val="231F1F"/>
                </a:solidFill>
                <a:effectLst/>
                <a:latin typeface="Times New Roman" panose="02020603050405020304" pitchFamily="18" charset="0"/>
                <a:ea typeface="Times New Roman" panose="02020603050405020304" pitchFamily="18" charset="0"/>
              </a:rPr>
              <a:t>represents ownership shares in a corporation. Ownership</a:t>
            </a:r>
            <a:r>
              <a:rPr lang="en-US" sz="1800" spc="5">
                <a:solidFill>
                  <a:srgbClr val="231F1F"/>
                </a:solidFill>
                <a:effectLst/>
                <a:latin typeface="Times New Roman" panose="02020603050405020304" pitchFamily="18" charset="0"/>
                <a:ea typeface="Times New Roman" panose="02020603050405020304" pitchFamily="18" charset="0"/>
              </a:rPr>
              <a:t> </a:t>
            </a:r>
            <a:r>
              <a:rPr lang="en-US" sz="1800">
                <a:solidFill>
                  <a:srgbClr val="231F1F"/>
                </a:solidFill>
                <a:effectLst/>
                <a:latin typeface="Times New Roman" panose="02020603050405020304" pitchFamily="18" charset="0"/>
                <a:ea typeface="Times New Roman" panose="02020603050405020304" pitchFamily="18" charset="0"/>
              </a:rPr>
              <a:t>gives common stockholders certain rights and privileges that bondholders do not have. Common</a:t>
            </a:r>
            <a:r>
              <a:rPr lang="en-US" sz="1800" spc="-225">
                <a:solidFill>
                  <a:srgbClr val="231F1F"/>
                </a:solidFill>
                <a:effectLst/>
                <a:latin typeface="Times New Roman" panose="02020603050405020304" pitchFamily="18" charset="0"/>
                <a:ea typeface="Times New Roman" panose="02020603050405020304" pitchFamily="18" charset="0"/>
              </a:rPr>
              <a:t> </a:t>
            </a:r>
            <a:r>
              <a:rPr lang="en-US" sz="1800">
                <a:solidFill>
                  <a:srgbClr val="231F1F"/>
                </a:solidFill>
                <a:effectLst/>
                <a:latin typeface="Times New Roman" panose="02020603050405020304" pitchFamily="18" charset="0"/>
                <a:ea typeface="Times New Roman" panose="02020603050405020304" pitchFamily="18" charset="0"/>
              </a:rPr>
              <a:t>shareholders</a:t>
            </a:r>
            <a:r>
              <a:rPr lang="en-US" sz="1800" spc="45">
                <a:solidFill>
                  <a:srgbClr val="231F1F"/>
                </a:solidFill>
                <a:effectLst/>
                <a:latin typeface="Times New Roman" panose="02020603050405020304" pitchFamily="18" charset="0"/>
                <a:ea typeface="Times New Roman" panose="02020603050405020304" pitchFamily="18" charset="0"/>
              </a:rPr>
              <a:t> </a:t>
            </a:r>
            <a:r>
              <a:rPr lang="en-US" sz="1800">
                <a:solidFill>
                  <a:srgbClr val="231F1F"/>
                </a:solidFill>
                <a:effectLst/>
                <a:latin typeface="Times New Roman" panose="02020603050405020304" pitchFamily="18" charset="0"/>
                <a:ea typeface="Times New Roman" panose="02020603050405020304" pitchFamily="18" charset="0"/>
              </a:rPr>
              <a:t>can</a:t>
            </a:r>
            <a:r>
              <a:rPr lang="en-US" sz="1800" spc="30">
                <a:solidFill>
                  <a:srgbClr val="231F1F"/>
                </a:solidFill>
                <a:effectLst/>
                <a:latin typeface="Times New Roman" panose="02020603050405020304" pitchFamily="18" charset="0"/>
                <a:ea typeface="Times New Roman" panose="02020603050405020304" pitchFamily="18" charset="0"/>
              </a:rPr>
              <a:t> </a:t>
            </a:r>
            <a:r>
              <a:rPr lang="en-US" sz="1800">
                <a:solidFill>
                  <a:srgbClr val="231F1F"/>
                </a:solidFill>
                <a:effectLst/>
                <a:latin typeface="Times New Roman" panose="02020603050405020304" pitchFamily="18" charset="0"/>
                <a:ea typeface="Times New Roman" panose="02020603050405020304" pitchFamily="18" charset="0"/>
              </a:rPr>
              <a:t>vote</a:t>
            </a:r>
            <a:r>
              <a:rPr lang="en-US" sz="1800" spc="-10">
                <a:solidFill>
                  <a:srgbClr val="231F1F"/>
                </a:solidFill>
                <a:effectLst/>
                <a:latin typeface="Times New Roman" panose="02020603050405020304" pitchFamily="18" charset="0"/>
                <a:ea typeface="Times New Roman" panose="02020603050405020304" pitchFamily="18" charset="0"/>
              </a:rPr>
              <a:t> </a:t>
            </a:r>
            <a:r>
              <a:rPr lang="en-US" sz="1800">
                <a:solidFill>
                  <a:srgbClr val="231F1F"/>
                </a:solidFill>
                <a:effectLst/>
                <a:latin typeface="Times New Roman" panose="02020603050405020304" pitchFamily="18" charset="0"/>
                <a:ea typeface="Times New Roman" panose="02020603050405020304" pitchFamily="18" charset="0"/>
              </a:rPr>
              <a:t>to</a:t>
            </a:r>
            <a:r>
              <a:rPr lang="en-US" sz="1800" spc="20">
                <a:solidFill>
                  <a:srgbClr val="231F1F"/>
                </a:solidFill>
                <a:effectLst/>
                <a:latin typeface="Times New Roman" panose="02020603050405020304" pitchFamily="18" charset="0"/>
                <a:ea typeface="Times New Roman" panose="02020603050405020304" pitchFamily="18" charset="0"/>
              </a:rPr>
              <a:t> </a:t>
            </a:r>
            <a:r>
              <a:rPr lang="en-US" sz="1800">
                <a:solidFill>
                  <a:srgbClr val="231F1F"/>
                </a:solidFill>
                <a:effectLst/>
                <a:latin typeface="Times New Roman" panose="02020603050405020304" pitchFamily="18" charset="0"/>
                <a:ea typeface="Times New Roman" panose="02020603050405020304" pitchFamily="18" charset="0"/>
              </a:rPr>
              <a:t>select</a:t>
            </a:r>
            <a:r>
              <a:rPr lang="en-US" sz="1800" spc="70">
                <a:solidFill>
                  <a:srgbClr val="231F1F"/>
                </a:solidFill>
                <a:effectLst/>
                <a:latin typeface="Times New Roman" panose="02020603050405020304" pitchFamily="18" charset="0"/>
                <a:ea typeface="Times New Roman" panose="02020603050405020304" pitchFamily="18" charset="0"/>
              </a:rPr>
              <a:t> </a:t>
            </a:r>
            <a:r>
              <a:rPr lang="en-US" sz="1800">
                <a:solidFill>
                  <a:srgbClr val="231F1F"/>
                </a:solidFill>
                <a:effectLst/>
                <a:latin typeface="Times New Roman" panose="02020603050405020304" pitchFamily="18" charset="0"/>
                <a:ea typeface="Times New Roman" panose="02020603050405020304" pitchFamily="18" charset="0"/>
              </a:rPr>
              <a:t>the</a:t>
            </a:r>
            <a:r>
              <a:rPr lang="en-US" sz="1800" spc="60">
                <a:solidFill>
                  <a:srgbClr val="231F1F"/>
                </a:solidFill>
                <a:effectLst/>
                <a:latin typeface="Times New Roman" panose="02020603050405020304" pitchFamily="18" charset="0"/>
                <a:ea typeface="Times New Roman" panose="02020603050405020304" pitchFamily="18" charset="0"/>
              </a:rPr>
              <a:t> </a:t>
            </a:r>
            <a:r>
              <a:rPr lang="en-US" sz="1800">
                <a:solidFill>
                  <a:srgbClr val="231F1F"/>
                </a:solidFill>
                <a:effectLst/>
                <a:latin typeface="Times New Roman" panose="02020603050405020304" pitchFamily="18" charset="0"/>
                <a:ea typeface="Times New Roman" panose="02020603050405020304" pitchFamily="18" charset="0"/>
              </a:rPr>
              <a:t>corporation’s</a:t>
            </a:r>
            <a:r>
              <a:rPr lang="en-US" sz="1800" spc="10">
                <a:solidFill>
                  <a:srgbClr val="231F1F"/>
                </a:solidFill>
                <a:effectLst/>
                <a:latin typeface="Times New Roman" panose="02020603050405020304" pitchFamily="18" charset="0"/>
                <a:ea typeface="Times New Roman" panose="02020603050405020304" pitchFamily="18" charset="0"/>
              </a:rPr>
              <a:t> </a:t>
            </a:r>
            <a:r>
              <a:rPr lang="en-US" sz="1800">
                <a:solidFill>
                  <a:srgbClr val="231F1F"/>
                </a:solidFill>
                <a:effectLst/>
                <a:latin typeface="Times New Roman" panose="02020603050405020304" pitchFamily="18" charset="0"/>
                <a:ea typeface="Times New Roman" panose="02020603050405020304" pitchFamily="18" charset="0"/>
              </a:rPr>
              <a:t>board</a:t>
            </a:r>
            <a:r>
              <a:rPr lang="en-US" sz="1800" spc="50">
                <a:solidFill>
                  <a:srgbClr val="231F1F"/>
                </a:solidFill>
                <a:effectLst/>
                <a:latin typeface="Times New Roman" panose="02020603050405020304" pitchFamily="18" charset="0"/>
                <a:ea typeface="Times New Roman" panose="02020603050405020304" pitchFamily="18" charset="0"/>
              </a:rPr>
              <a:t> </a:t>
            </a:r>
            <a:r>
              <a:rPr lang="en-US" sz="1800">
                <a:solidFill>
                  <a:srgbClr val="231F1F"/>
                </a:solidFill>
                <a:effectLst/>
                <a:latin typeface="Times New Roman" panose="02020603050405020304" pitchFamily="18" charset="0"/>
                <a:ea typeface="Times New Roman" panose="02020603050405020304" pitchFamily="18" charset="0"/>
              </a:rPr>
              <a:t>of</a:t>
            </a:r>
            <a:r>
              <a:rPr lang="en-US" sz="1800" spc="15">
                <a:solidFill>
                  <a:srgbClr val="231F1F"/>
                </a:solidFill>
                <a:effectLst/>
                <a:latin typeface="Times New Roman" panose="02020603050405020304" pitchFamily="18" charset="0"/>
                <a:ea typeface="Times New Roman" panose="02020603050405020304" pitchFamily="18" charset="0"/>
              </a:rPr>
              <a:t> </a:t>
            </a:r>
            <a:r>
              <a:rPr lang="en-US" sz="1800">
                <a:solidFill>
                  <a:srgbClr val="231F1F"/>
                </a:solidFill>
                <a:effectLst/>
                <a:latin typeface="Times New Roman" panose="02020603050405020304" pitchFamily="18" charset="0"/>
                <a:ea typeface="Times New Roman" panose="02020603050405020304" pitchFamily="18" charset="0"/>
              </a:rPr>
              <a:t>directors.</a:t>
            </a:r>
            <a:r>
              <a:rPr lang="en-US" sz="1800" spc="40">
                <a:solidFill>
                  <a:srgbClr val="231F1F"/>
                </a:solidFill>
                <a:effectLst/>
                <a:latin typeface="Times New Roman" panose="02020603050405020304" pitchFamily="18" charset="0"/>
                <a:ea typeface="Times New Roman" panose="02020603050405020304" pitchFamily="18" charset="0"/>
              </a:rPr>
              <a:t> </a:t>
            </a:r>
            <a:r>
              <a:rPr lang="en-US" sz="1800">
                <a:solidFill>
                  <a:srgbClr val="231F1F"/>
                </a:solidFill>
                <a:effectLst/>
                <a:latin typeface="Times New Roman" panose="02020603050405020304" pitchFamily="18" charset="0"/>
                <a:ea typeface="Times New Roman" panose="02020603050405020304" pitchFamily="18" charset="0"/>
              </a:rPr>
              <a:t>The</a:t>
            </a:r>
            <a:r>
              <a:rPr lang="en-US" sz="1800" spc="15">
                <a:solidFill>
                  <a:srgbClr val="231F1F"/>
                </a:solidFill>
                <a:effectLst/>
                <a:latin typeface="Times New Roman" panose="02020603050405020304" pitchFamily="18" charset="0"/>
                <a:ea typeface="Times New Roman" panose="02020603050405020304" pitchFamily="18" charset="0"/>
              </a:rPr>
              <a:t> </a:t>
            </a:r>
            <a:r>
              <a:rPr lang="en-US" sz="1800">
                <a:solidFill>
                  <a:srgbClr val="231F1F"/>
                </a:solidFill>
                <a:effectLst/>
                <a:latin typeface="Times New Roman" panose="02020603050405020304" pitchFamily="18" charset="0"/>
                <a:ea typeface="Times New Roman" panose="02020603050405020304" pitchFamily="18" charset="0"/>
              </a:rPr>
              <a:t>board</a:t>
            </a:r>
            <a:r>
              <a:rPr lang="en-US" sz="1800" spc="40">
                <a:solidFill>
                  <a:srgbClr val="231F1F"/>
                </a:solidFill>
                <a:effectLst/>
                <a:latin typeface="Times New Roman" panose="02020603050405020304" pitchFamily="18" charset="0"/>
                <a:ea typeface="Times New Roman" panose="02020603050405020304" pitchFamily="18" charset="0"/>
              </a:rPr>
              <a:t> </a:t>
            </a:r>
            <a:r>
              <a:rPr lang="en-US" sz="1800">
                <a:solidFill>
                  <a:srgbClr val="231F1F"/>
                </a:solidFill>
                <a:effectLst/>
                <a:latin typeface="Times New Roman" panose="02020603050405020304" pitchFamily="18" charset="0"/>
                <a:ea typeface="Times New Roman" panose="02020603050405020304" pitchFamily="18" charset="0"/>
              </a:rPr>
              <a:t>of</a:t>
            </a:r>
            <a:r>
              <a:rPr lang="en-US" sz="1800" spc="45">
                <a:solidFill>
                  <a:srgbClr val="231F1F"/>
                </a:solidFill>
                <a:effectLst/>
                <a:latin typeface="Times New Roman" panose="02020603050405020304" pitchFamily="18" charset="0"/>
                <a:ea typeface="Times New Roman" panose="02020603050405020304" pitchFamily="18" charset="0"/>
              </a:rPr>
              <a:t> </a:t>
            </a:r>
            <a:r>
              <a:rPr lang="en-US" sz="1800">
                <a:solidFill>
                  <a:srgbClr val="231F1F"/>
                </a:solidFill>
                <a:effectLst/>
                <a:latin typeface="Times New Roman" panose="02020603050405020304" pitchFamily="18" charset="0"/>
                <a:ea typeface="Times New Roman" panose="02020603050405020304" pitchFamily="18" charset="0"/>
              </a:rPr>
              <a:t>directors, in turn, exercises general control over the ﬁrm. In addition to voting for the board, common</a:t>
            </a:r>
            <a:r>
              <a:rPr lang="en-US" sz="1800" spc="-235">
                <a:solidFill>
                  <a:srgbClr val="231F1F"/>
                </a:solidFill>
                <a:effectLst/>
                <a:latin typeface="Times New Roman" panose="02020603050405020304" pitchFamily="18" charset="0"/>
                <a:ea typeface="Times New Roman" panose="02020603050405020304" pitchFamily="18" charset="0"/>
              </a:rPr>
              <a:t> </a:t>
            </a:r>
            <a:r>
              <a:rPr lang="en-US" sz="1800" spc="-5">
                <a:solidFill>
                  <a:srgbClr val="231F1F"/>
                </a:solidFill>
                <a:effectLst/>
                <a:latin typeface="Times New Roman" panose="02020603050405020304" pitchFamily="18" charset="0"/>
                <a:ea typeface="Times New Roman" panose="02020603050405020304" pitchFamily="18" charset="0"/>
              </a:rPr>
              <a:t>shareholders</a:t>
            </a:r>
            <a:r>
              <a:rPr lang="en-US" sz="1800" spc="5">
                <a:solidFill>
                  <a:srgbClr val="231F1F"/>
                </a:solidFill>
                <a:effectLst/>
                <a:latin typeface="Times New Roman" panose="02020603050405020304" pitchFamily="18" charset="0"/>
                <a:ea typeface="Times New Roman" panose="02020603050405020304" pitchFamily="18" charset="0"/>
              </a:rPr>
              <a:t> </a:t>
            </a:r>
            <a:r>
              <a:rPr lang="en-US" sz="1800" spc="-5">
                <a:solidFill>
                  <a:srgbClr val="231F1F"/>
                </a:solidFill>
                <a:effectLst/>
                <a:latin typeface="Times New Roman" panose="02020603050405020304" pitchFamily="18" charset="0"/>
                <a:ea typeface="Times New Roman" panose="02020603050405020304" pitchFamily="18" charset="0"/>
              </a:rPr>
              <a:t>may</a:t>
            </a:r>
            <a:r>
              <a:rPr lang="en-US" sz="1800" spc="-15">
                <a:solidFill>
                  <a:srgbClr val="231F1F"/>
                </a:solidFill>
                <a:effectLst/>
                <a:latin typeface="Times New Roman" panose="02020603050405020304" pitchFamily="18" charset="0"/>
                <a:ea typeface="Times New Roman" panose="02020603050405020304" pitchFamily="18" charset="0"/>
              </a:rPr>
              <a:t> </a:t>
            </a:r>
            <a:r>
              <a:rPr lang="en-US" sz="1800" spc="-5">
                <a:solidFill>
                  <a:srgbClr val="231F1F"/>
                </a:solidFill>
                <a:effectLst/>
                <a:latin typeface="Times New Roman" panose="02020603050405020304" pitchFamily="18" charset="0"/>
                <a:ea typeface="Times New Roman" panose="02020603050405020304" pitchFamily="18" charset="0"/>
              </a:rPr>
              <a:t>vote</a:t>
            </a:r>
            <a:r>
              <a:rPr lang="en-US" sz="1800" spc="5">
                <a:solidFill>
                  <a:srgbClr val="231F1F"/>
                </a:solidFill>
                <a:effectLst/>
                <a:latin typeface="Times New Roman" panose="02020603050405020304" pitchFamily="18" charset="0"/>
                <a:ea typeface="Times New Roman" panose="02020603050405020304" pitchFamily="18" charset="0"/>
              </a:rPr>
              <a:t> </a:t>
            </a:r>
            <a:r>
              <a:rPr lang="en-US" sz="1800" spc="-5">
                <a:solidFill>
                  <a:srgbClr val="231F1F"/>
                </a:solidFill>
                <a:effectLst/>
                <a:latin typeface="Times New Roman" panose="02020603050405020304" pitchFamily="18" charset="0"/>
                <a:ea typeface="Times New Roman" panose="02020603050405020304" pitchFamily="18" charset="0"/>
              </a:rPr>
              <a:t>on</a:t>
            </a:r>
            <a:r>
              <a:rPr lang="en-US" sz="1800" spc="-20">
                <a:solidFill>
                  <a:srgbClr val="231F1F"/>
                </a:solidFill>
                <a:effectLst/>
                <a:latin typeface="Times New Roman" panose="02020603050405020304" pitchFamily="18" charset="0"/>
                <a:ea typeface="Times New Roman" panose="02020603050405020304" pitchFamily="18" charset="0"/>
              </a:rPr>
              <a:t> </a:t>
            </a:r>
            <a:r>
              <a:rPr lang="en-US" sz="1800" spc="-5">
                <a:solidFill>
                  <a:srgbClr val="231F1F"/>
                </a:solidFill>
                <a:effectLst/>
                <a:latin typeface="Times New Roman" panose="02020603050405020304" pitchFamily="18" charset="0"/>
                <a:ea typeface="Times New Roman" panose="02020603050405020304" pitchFamily="18" charset="0"/>
              </a:rPr>
              <a:t>major</a:t>
            </a:r>
            <a:r>
              <a:rPr lang="en-US" sz="1800" spc="-45">
                <a:solidFill>
                  <a:srgbClr val="231F1F"/>
                </a:solidFill>
                <a:effectLst/>
                <a:latin typeface="Times New Roman" panose="02020603050405020304" pitchFamily="18" charset="0"/>
                <a:ea typeface="Times New Roman" panose="02020603050405020304" pitchFamily="18" charset="0"/>
              </a:rPr>
              <a:t> </a:t>
            </a:r>
            <a:r>
              <a:rPr lang="en-US" sz="1800" spc="-5">
                <a:solidFill>
                  <a:srgbClr val="231F1F"/>
                </a:solidFill>
                <a:effectLst/>
                <a:latin typeface="Times New Roman" panose="02020603050405020304" pitchFamily="18" charset="0"/>
                <a:ea typeface="Times New Roman" panose="02020603050405020304" pitchFamily="18" charset="0"/>
              </a:rPr>
              <a:t>issues</a:t>
            </a:r>
            <a:r>
              <a:rPr lang="en-US" sz="1800" spc="10">
                <a:solidFill>
                  <a:srgbClr val="231F1F"/>
                </a:solidFill>
                <a:effectLst/>
                <a:latin typeface="Times New Roman" panose="02020603050405020304" pitchFamily="18" charset="0"/>
                <a:ea typeface="Times New Roman" panose="02020603050405020304" pitchFamily="18" charset="0"/>
              </a:rPr>
              <a:t> </a:t>
            </a:r>
            <a:r>
              <a:rPr lang="en-US" sz="1800" spc="-5">
                <a:solidFill>
                  <a:srgbClr val="231F1F"/>
                </a:solidFill>
                <a:effectLst/>
                <a:latin typeface="Times New Roman" panose="02020603050405020304" pitchFamily="18" charset="0"/>
                <a:ea typeface="Times New Roman" panose="02020603050405020304" pitchFamily="18" charset="0"/>
              </a:rPr>
              <a:t>facing</a:t>
            </a:r>
            <a:r>
              <a:rPr lang="en-US" sz="1800" spc="-55">
                <a:solidFill>
                  <a:srgbClr val="231F1F"/>
                </a:solidFill>
                <a:effectLst/>
                <a:latin typeface="Times New Roman" panose="02020603050405020304" pitchFamily="18" charset="0"/>
                <a:ea typeface="Times New Roman" panose="02020603050405020304" pitchFamily="18" charset="0"/>
              </a:rPr>
              <a:t> </a:t>
            </a:r>
            <a:r>
              <a:rPr lang="en-US" sz="1800" spc="-5">
                <a:solidFill>
                  <a:srgbClr val="231F1F"/>
                </a:solidFill>
                <a:effectLst/>
                <a:latin typeface="Times New Roman" panose="02020603050405020304" pitchFamily="18" charset="0"/>
                <a:ea typeface="Times New Roman" panose="02020603050405020304" pitchFamily="18" charset="0"/>
              </a:rPr>
              <a:t>the</a:t>
            </a:r>
            <a:r>
              <a:rPr lang="en-US" sz="1800" spc="-25">
                <a:solidFill>
                  <a:srgbClr val="231F1F"/>
                </a:solidFill>
                <a:effectLst/>
                <a:latin typeface="Times New Roman" panose="02020603050405020304" pitchFamily="18" charset="0"/>
                <a:ea typeface="Times New Roman" panose="02020603050405020304" pitchFamily="18" charset="0"/>
              </a:rPr>
              <a:t> </a:t>
            </a:r>
            <a:r>
              <a:rPr lang="en-US" sz="1800" spc="-5">
                <a:solidFill>
                  <a:srgbClr val="231F1F"/>
                </a:solidFill>
                <a:effectLst/>
                <a:latin typeface="Times New Roman" panose="02020603050405020304" pitchFamily="18" charset="0"/>
                <a:ea typeface="Times New Roman" panose="02020603050405020304" pitchFamily="18" charset="0"/>
              </a:rPr>
              <a:t>ﬁrm,</a:t>
            </a:r>
            <a:r>
              <a:rPr lang="en-US" sz="1800" spc="-20">
                <a:solidFill>
                  <a:srgbClr val="231F1F"/>
                </a:solidFill>
                <a:effectLst/>
                <a:latin typeface="Times New Roman" panose="02020603050405020304" pitchFamily="18" charset="0"/>
                <a:ea typeface="Times New Roman" panose="02020603050405020304" pitchFamily="18" charset="0"/>
              </a:rPr>
              <a:t> </a:t>
            </a:r>
            <a:r>
              <a:rPr lang="en-US" sz="1800" spc="-5">
                <a:solidFill>
                  <a:srgbClr val="231F1F"/>
                </a:solidFill>
                <a:effectLst/>
                <a:latin typeface="Times New Roman" panose="02020603050405020304" pitchFamily="18" charset="0"/>
                <a:ea typeface="Times New Roman" panose="02020603050405020304" pitchFamily="18" charset="0"/>
              </a:rPr>
              <a:t>such</a:t>
            </a:r>
            <a:r>
              <a:rPr lang="en-US" sz="1800" spc="-15">
                <a:solidFill>
                  <a:srgbClr val="231F1F"/>
                </a:solidFill>
                <a:effectLst/>
                <a:latin typeface="Times New Roman" panose="02020603050405020304" pitchFamily="18" charset="0"/>
                <a:ea typeface="Times New Roman" panose="02020603050405020304" pitchFamily="18" charset="0"/>
              </a:rPr>
              <a:t> </a:t>
            </a:r>
            <a:r>
              <a:rPr lang="en-US" sz="1800" spc="-5">
                <a:solidFill>
                  <a:srgbClr val="231F1F"/>
                </a:solidFill>
                <a:effectLst/>
                <a:latin typeface="Times New Roman" panose="02020603050405020304" pitchFamily="18" charset="0"/>
                <a:ea typeface="Times New Roman" panose="02020603050405020304" pitchFamily="18" charset="0"/>
              </a:rPr>
              <a:t>as</a:t>
            </a:r>
            <a:r>
              <a:rPr lang="en-US" sz="1800" spc="-20">
                <a:solidFill>
                  <a:srgbClr val="231F1F"/>
                </a:solidFill>
                <a:effectLst/>
                <a:latin typeface="Times New Roman" panose="02020603050405020304" pitchFamily="18" charset="0"/>
                <a:ea typeface="Times New Roman" panose="02020603050405020304" pitchFamily="18" charset="0"/>
              </a:rPr>
              <a:t> </a:t>
            </a:r>
            <a:r>
              <a:rPr lang="en-US" sz="1800" spc="-240">
                <a:solidFill>
                  <a:srgbClr val="231F1F"/>
                </a:solidFill>
                <a:effectLst/>
                <a:latin typeface="Times New Roman" panose="02020603050405020304" pitchFamily="18" charset="0"/>
                <a:ea typeface="Times New Roman" panose="02020603050405020304" pitchFamily="18" charset="0"/>
              </a:rPr>
              <a:t> </a:t>
            </a:r>
            <a:r>
              <a:rPr lang="en-US" sz="1800">
                <a:solidFill>
                  <a:srgbClr val="231F1F"/>
                </a:solidFill>
                <a:effectLst/>
                <a:latin typeface="Times New Roman" panose="02020603050405020304" pitchFamily="18" charset="0"/>
                <a:ea typeface="Times New Roman" panose="02020603050405020304" pitchFamily="18" charset="0"/>
              </a:rPr>
              <a:t>mergers.</a:t>
            </a:r>
            <a:endParaRPr lang="en-US" sz="1800" dirty="0">
              <a:effectLst/>
              <a:latin typeface="Times New Roman" panose="02020603050405020304" pitchFamily="18" charset="0"/>
              <a:ea typeface="Times New Roman" panose="02020603050405020304" pitchFamily="18" charset="0"/>
            </a:endParaRP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826488" y="247651"/>
            <a:ext cx="2070237" cy="647699"/>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413418926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171450" y="133351"/>
            <a:ext cx="11887200" cy="6372224"/>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l" defTabSz="914400" rtl="0" eaLnBrk="1" fontAlgn="auto" latinLnBrk="0" hangingPunct="1">
              <a:lnSpc>
                <a:spcPct val="115000"/>
              </a:lnSpc>
              <a:spcBef>
                <a:spcPts val="0"/>
              </a:spcBef>
              <a:spcAft>
                <a:spcPts val="0"/>
              </a:spcAft>
              <a:buClr>
                <a:srgbClr val="000000"/>
              </a:buClr>
              <a:buSzPts val="1100"/>
              <a:buFont typeface="Arial"/>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826488" y="247651"/>
            <a:ext cx="2070237" cy="647699"/>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2" name="Picture 1">
            <a:extLst>
              <a:ext uri="{FF2B5EF4-FFF2-40B4-BE49-F238E27FC236}">
                <a16:creationId xmlns:a16="http://schemas.microsoft.com/office/drawing/2014/main" id="{B48DC428-12CB-99AC-2A15-BA868458468A}"/>
              </a:ext>
            </a:extLst>
          </p:cNvPr>
          <p:cNvPicPr>
            <a:picLocks noChangeAspect="1"/>
          </p:cNvPicPr>
          <p:nvPr/>
        </p:nvPicPr>
        <p:blipFill>
          <a:blip r:embed="rId3"/>
          <a:stretch>
            <a:fillRect/>
          </a:stretch>
        </p:blipFill>
        <p:spPr>
          <a:xfrm>
            <a:off x="356118" y="645935"/>
            <a:ext cx="11479763" cy="5566130"/>
          </a:xfrm>
          <a:prstGeom prst="rect">
            <a:avLst/>
          </a:prstGeom>
        </p:spPr>
      </p:pic>
    </p:spTree>
    <p:extLst>
      <p:ext uri="{BB962C8B-B14F-4D97-AF65-F5344CB8AC3E}">
        <p14:creationId xmlns:p14="http://schemas.microsoft.com/office/powerpoint/2010/main" val="58731768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171450" y="133351"/>
            <a:ext cx="11887200" cy="6372224"/>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indent="0" algn="just">
              <a:lnSpc>
                <a:spcPct val="150000"/>
              </a:lnSpc>
              <a:buNone/>
            </a:pPr>
            <a:r>
              <a:rPr lang="en-US" sz="1800" spc="-5">
                <a:solidFill>
                  <a:srgbClr val="231F1F"/>
                </a:solidFill>
                <a:effectLst/>
                <a:latin typeface="Times New Roman" panose="02020603050405020304" pitchFamily="18" charset="0"/>
                <a:ea typeface="Times New Roman" panose="02020603050405020304" pitchFamily="18" charset="0"/>
              </a:rPr>
              <a:t>The common shareholders have a claim on all business proﬁts that remain after the hold</a:t>
            </a:r>
            <a:r>
              <a:rPr lang="en-US" sz="1800">
                <a:solidFill>
                  <a:srgbClr val="231F1F"/>
                </a:solidFill>
                <a:effectLst/>
                <a:latin typeface="Times New Roman" panose="02020603050405020304" pitchFamily="18" charset="0"/>
                <a:ea typeface="Times New Roman" panose="02020603050405020304" pitchFamily="18" charset="0"/>
              </a:rPr>
              <a:t>ers</a:t>
            </a:r>
            <a:r>
              <a:rPr lang="en-US" sz="1800" spc="30">
                <a:solidFill>
                  <a:srgbClr val="231F1F"/>
                </a:solidFill>
                <a:effectLst/>
                <a:latin typeface="Times New Roman" panose="02020603050405020304" pitchFamily="18" charset="0"/>
                <a:ea typeface="Times New Roman" panose="02020603050405020304" pitchFamily="18" charset="0"/>
              </a:rPr>
              <a:t> </a:t>
            </a:r>
            <a:r>
              <a:rPr lang="en-US" sz="1800">
                <a:solidFill>
                  <a:srgbClr val="231F1F"/>
                </a:solidFill>
                <a:effectLst/>
                <a:latin typeface="Times New Roman" panose="02020603050405020304" pitchFamily="18" charset="0"/>
                <a:ea typeface="Times New Roman" panose="02020603050405020304" pitchFamily="18" charset="0"/>
              </a:rPr>
              <a:t>of</a:t>
            </a:r>
            <a:r>
              <a:rPr lang="en-US" sz="1800" spc="25">
                <a:solidFill>
                  <a:srgbClr val="231F1F"/>
                </a:solidFill>
                <a:effectLst/>
                <a:latin typeface="Times New Roman" panose="02020603050405020304" pitchFamily="18" charset="0"/>
                <a:ea typeface="Times New Roman" panose="02020603050405020304" pitchFamily="18" charset="0"/>
              </a:rPr>
              <a:t> </a:t>
            </a:r>
            <a:r>
              <a:rPr lang="en-US" sz="1800">
                <a:solidFill>
                  <a:srgbClr val="231F1F"/>
                </a:solidFill>
                <a:effectLst/>
                <a:latin typeface="Times New Roman" panose="02020603050405020304" pitchFamily="18" charset="0"/>
                <a:ea typeface="Times New Roman" panose="02020603050405020304" pitchFamily="18" charset="0"/>
              </a:rPr>
              <a:t>all other</a:t>
            </a:r>
            <a:r>
              <a:rPr lang="en-US" sz="1800" spc="45">
                <a:solidFill>
                  <a:srgbClr val="231F1F"/>
                </a:solidFill>
                <a:effectLst/>
                <a:latin typeface="Times New Roman" panose="02020603050405020304" pitchFamily="18" charset="0"/>
                <a:ea typeface="Times New Roman" panose="02020603050405020304" pitchFamily="18" charset="0"/>
              </a:rPr>
              <a:t> </a:t>
            </a:r>
            <a:r>
              <a:rPr lang="en-US" sz="1800">
                <a:solidFill>
                  <a:srgbClr val="231F1F"/>
                </a:solidFill>
                <a:effectLst/>
                <a:latin typeface="Times New Roman" panose="02020603050405020304" pitchFamily="18" charset="0"/>
                <a:ea typeface="Times New Roman" panose="02020603050405020304" pitchFamily="18" charset="0"/>
              </a:rPr>
              <a:t>classes</a:t>
            </a:r>
            <a:r>
              <a:rPr lang="en-US" sz="1800" spc="-20">
                <a:solidFill>
                  <a:srgbClr val="231F1F"/>
                </a:solidFill>
                <a:effectLst/>
                <a:latin typeface="Times New Roman" panose="02020603050405020304" pitchFamily="18" charset="0"/>
                <a:ea typeface="Times New Roman" panose="02020603050405020304" pitchFamily="18" charset="0"/>
              </a:rPr>
              <a:t> </a:t>
            </a:r>
            <a:r>
              <a:rPr lang="en-US" sz="1800">
                <a:solidFill>
                  <a:srgbClr val="231F1F"/>
                </a:solidFill>
                <a:effectLst/>
                <a:latin typeface="Times New Roman" panose="02020603050405020304" pitchFamily="18" charset="0"/>
                <a:ea typeface="Times New Roman" panose="02020603050405020304" pitchFamily="18" charset="0"/>
              </a:rPr>
              <a:t>of</a:t>
            </a:r>
            <a:r>
              <a:rPr lang="en-US" sz="1800" spc="30">
                <a:solidFill>
                  <a:srgbClr val="231F1F"/>
                </a:solidFill>
                <a:effectLst/>
                <a:latin typeface="Times New Roman" panose="02020603050405020304" pitchFamily="18" charset="0"/>
                <a:ea typeface="Times New Roman" panose="02020603050405020304" pitchFamily="18" charset="0"/>
              </a:rPr>
              <a:t> </a:t>
            </a:r>
            <a:r>
              <a:rPr lang="en-US" sz="1800">
                <a:solidFill>
                  <a:srgbClr val="231F1F"/>
                </a:solidFill>
                <a:effectLst/>
                <a:latin typeface="Times New Roman" panose="02020603050405020304" pitchFamily="18" charset="0"/>
                <a:ea typeface="Times New Roman" panose="02020603050405020304" pitchFamily="18" charset="0"/>
              </a:rPr>
              <a:t>debt</a:t>
            </a:r>
            <a:r>
              <a:rPr lang="en-US" sz="1800" spc="30">
                <a:solidFill>
                  <a:srgbClr val="231F1F"/>
                </a:solidFill>
                <a:effectLst/>
                <a:latin typeface="Times New Roman" panose="02020603050405020304" pitchFamily="18" charset="0"/>
                <a:ea typeface="Times New Roman" panose="02020603050405020304" pitchFamily="18" charset="0"/>
              </a:rPr>
              <a:t> </a:t>
            </a:r>
            <a:r>
              <a:rPr lang="en-US" sz="1800">
                <a:solidFill>
                  <a:srgbClr val="231F1F"/>
                </a:solidFill>
                <a:effectLst/>
                <a:latin typeface="Times New Roman" panose="02020603050405020304" pitchFamily="18" charset="0"/>
                <a:ea typeface="Times New Roman" panose="02020603050405020304" pitchFamily="18" charset="0"/>
              </a:rPr>
              <a:t>and</a:t>
            </a:r>
            <a:r>
              <a:rPr lang="en-US" sz="1800" spc="-10">
                <a:solidFill>
                  <a:srgbClr val="231F1F"/>
                </a:solidFill>
                <a:effectLst/>
                <a:latin typeface="Times New Roman" panose="02020603050405020304" pitchFamily="18" charset="0"/>
                <a:ea typeface="Times New Roman" panose="02020603050405020304" pitchFamily="18" charset="0"/>
              </a:rPr>
              <a:t> </a:t>
            </a:r>
            <a:r>
              <a:rPr lang="en-US" sz="1800">
                <a:solidFill>
                  <a:srgbClr val="231F1F"/>
                </a:solidFill>
                <a:effectLst/>
                <a:highlight>
                  <a:srgbClr val="FF00FF"/>
                </a:highlight>
                <a:latin typeface="Times New Roman" panose="02020603050405020304" pitchFamily="18" charset="0"/>
                <a:ea typeface="Times New Roman" panose="02020603050405020304" pitchFamily="18" charset="0"/>
              </a:rPr>
              <a:t>equity</a:t>
            </a:r>
            <a:r>
              <a:rPr lang="en-US" sz="1800" spc="-20">
                <a:solidFill>
                  <a:srgbClr val="231F1F"/>
                </a:solidFill>
                <a:effectLst/>
                <a:highlight>
                  <a:srgbClr val="FF00FF"/>
                </a:highlight>
                <a:latin typeface="Times New Roman" panose="02020603050405020304" pitchFamily="18" charset="0"/>
                <a:ea typeface="Times New Roman" panose="02020603050405020304" pitchFamily="18" charset="0"/>
              </a:rPr>
              <a:t> </a:t>
            </a:r>
            <a:r>
              <a:rPr lang="en-US" sz="1800">
                <a:solidFill>
                  <a:srgbClr val="231F1F"/>
                </a:solidFill>
                <a:effectLst/>
                <a:highlight>
                  <a:srgbClr val="FF00FF"/>
                </a:highlight>
                <a:latin typeface="Times New Roman" panose="02020603050405020304" pitchFamily="18" charset="0"/>
                <a:ea typeface="Times New Roman" panose="02020603050405020304" pitchFamily="18" charset="0"/>
              </a:rPr>
              <a:t>securities </a:t>
            </a:r>
            <a:r>
              <a:rPr lang="en-US" sz="1800">
                <a:solidFill>
                  <a:srgbClr val="231F1F"/>
                </a:solidFill>
                <a:effectLst/>
                <a:latin typeface="Times New Roman" panose="02020603050405020304" pitchFamily="18" charset="0"/>
                <a:ea typeface="Times New Roman" panose="02020603050405020304" pitchFamily="18" charset="0"/>
              </a:rPr>
              <a:t>have</a:t>
            </a:r>
            <a:r>
              <a:rPr lang="en-US" sz="1800" spc="30">
                <a:solidFill>
                  <a:srgbClr val="231F1F"/>
                </a:solidFill>
                <a:effectLst/>
                <a:latin typeface="Times New Roman" panose="02020603050405020304" pitchFamily="18" charset="0"/>
                <a:ea typeface="Times New Roman" panose="02020603050405020304" pitchFamily="18" charset="0"/>
              </a:rPr>
              <a:t> </a:t>
            </a:r>
            <a:r>
              <a:rPr lang="en-US" sz="1800">
                <a:solidFill>
                  <a:srgbClr val="231F1F"/>
                </a:solidFill>
                <a:effectLst/>
                <a:latin typeface="Times New Roman" panose="02020603050405020304" pitchFamily="18" charset="0"/>
                <a:ea typeface="Times New Roman" panose="02020603050405020304" pitchFamily="18" charset="0"/>
              </a:rPr>
              <a:t>received their</a:t>
            </a:r>
            <a:r>
              <a:rPr lang="en-US" sz="1800" spc="5">
                <a:solidFill>
                  <a:srgbClr val="231F1F"/>
                </a:solidFill>
                <a:effectLst/>
                <a:latin typeface="Times New Roman" panose="02020603050405020304" pitchFamily="18" charset="0"/>
                <a:ea typeface="Times New Roman" panose="02020603050405020304" pitchFamily="18" charset="0"/>
              </a:rPr>
              <a:t> </a:t>
            </a:r>
            <a:r>
              <a:rPr lang="en-US" sz="1800">
                <a:solidFill>
                  <a:srgbClr val="231F1F"/>
                </a:solidFill>
                <a:effectLst/>
                <a:latin typeface="Times New Roman" panose="02020603050405020304" pitchFamily="18" charset="0"/>
                <a:ea typeface="Times New Roman" panose="02020603050405020304" pitchFamily="18" charset="0"/>
              </a:rPr>
              <a:t>returns.</a:t>
            </a:r>
            <a:r>
              <a:rPr lang="en-US" sz="1800" spc="-45">
                <a:solidFill>
                  <a:srgbClr val="231F1F"/>
                </a:solidFill>
                <a:effectLst/>
                <a:latin typeface="Times New Roman" panose="02020603050405020304" pitchFamily="18" charset="0"/>
                <a:ea typeface="Times New Roman" panose="02020603050405020304" pitchFamily="18" charset="0"/>
              </a:rPr>
              <a:t> </a:t>
            </a:r>
            <a:r>
              <a:rPr lang="en-US" sz="1800">
                <a:solidFill>
                  <a:srgbClr val="231F1F"/>
                </a:solidFill>
                <a:effectLst/>
                <a:latin typeface="Times New Roman" panose="02020603050405020304" pitchFamily="18" charset="0"/>
                <a:ea typeface="Times New Roman" panose="02020603050405020304" pitchFamily="18" charset="0"/>
              </a:rPr>
              <a:t>But</a:t>
            </a:r>
            <a:r>
              <a:rPr lang="en-US" sz="1800" spc="-20">
                <a:solidFill>
                  <a:srgbClr val="231F1F"/>
                </a:solidFill>
                <a:effectLst/>
                <a:latin typeface="Times New Roman" panose="02020603050405020304" pitchFamily="18" charset="0"/>
                <a:ea typeface="Times New Roman" panose="02020603050405020304" pitchFamily="18" charset="0"/>
              </a:rPr>
              <a:t> </a:t>
            </a:r>
            <a:r>
              <a:rPr lang="en-US" sz="1800">
                <a:solidFill>
                  <a:srgbClr val="231F1F"/>
                </a:solidFill>
                <a:effectLst/>
                <a:latin typeface="Times New Roman" panose="02020603050405020304" pitchFamily="18" charset="0"/>
                <a:ea typeface="Times New Roman" panose="02020603050405020304" pitchFamily="18" charset="0"/>
              </a:rPr>
              <a:t>the</a:t>
            </a:r>
            <a:r>
              <a:rPr lang="en-US" sz="1800" spc="-25">
                <a:solidFill>
                  <a:srgbClr val="231F1F"/>
                </a:solidFill>
                <a:effectLst/>
                <a:latin typeface="Times New Roman" panose="02020603050405020304" pitchFamily="18" charset="0"/>
                <a:ea typeface="Times New Roman" panose="02020603050405020304" pitchFamily="18" charset="0"/>
              </a:rPr>
              <a:t> </a:t>
            </a:r>
            <a:r>
              <a:rPr lang="en-US" sz="1800">
                <a:solidFill>
                  <a:srgbClr val="231F1F"/>
                </a:solidFill>
                <a:effectLst/>
                <a:latin typeface="Times New Roman" panose="02020603050405020304" pitchFamily="18" charset="0"/>
                <a:ea typeface="Times New Roman" panose="02020603050405020304" pitchFamily="18" charset="0"/>
              </a:rPr>
              <a:t>ﬁrm</a:t>
            </a:r>
            <a:r>
              <a:rPr lang="en-US" sz="1800" spc="-45">
                <a:solidFill>
                  <a:srgbClr val="231F1F"/>
                </a:solidFill>
                <a:effectLst/>
                <a:latin typeface="Times New Roman" panose="02020603050405020304" pitchFamily="18" charset="0"/>
                <a:ea typeface="Times New Roman" panose="02020603050405020304" pitchFamily="18" charset="0"/>
              </a:rPr>
              <a:t> </a:t>
            </a:r>
            <a:r>
              <a:rPr lang="en-US" sz="1800">
                <a:solidFill>
                  <a:srgbClr val="231F1F"/>
                </a:solidFill>
                <a:effectLst/>
                <a:latin typeface="Times New Roman" panose="02020603050405020304" pitchFamily="18" charset="0"/>
                <a:ea typeface="Times New Roman" panose="02020603050405020304" pitchFamily="18" charset="0"/>
              </a:rPr>
              <a:t>may</a:t>
            </a:r>
            <a:r>
              <a:rPr lang="en-US" sz="1800" spc="-40">
                <a:solidFill>
                  <a:srgbClr val="231F1F"/>
                </a:solidFill>
                <a:effectLst/>
                <a:latin typeface="Times New Roman" panose="02020603050405020304" pitchFamily="18" charset="0"/>
                <a:ea typeface="Times New Roman" panose="02020603050405020304" pitchFamily="18" charset="0"/>
              </a:rPr>
              <a:t> </a:t>
            </a:r>
            <a:r>
              <a:rPr lang="en-US" sz="1800">
                <a:solidFill>
                  <a:srgbClr val="231F1F"/>
                </a:solidFill>
                <a:effectLst/>
                <a:latin typeface="Times New Roman" panose="02020603050405020304" pitchFamily="18" charset="0"/>
                <a:ea typeface="Times New Roman" panose="02020603050405020304" pitchFamily="18" charset="0"/>
              </a:rPr>
              <a:t>wish</a:t>
            </a:r>
            <a:r>
              <a:rPr lang="en-US" sz="1800" spc="-20">
                <a:solidFill>
                  <a:srgbClr val="231F1F"/>
                </a:solidFill>
                <a:effectLst/>
                <a:latin typeface="Times New Roman" panose="02020603050405020304" pitchFamily="18" charset="0"/>
                <a:ea typeface="Times New Roman" panose="02020603050405020304" pitchFamily="18" charset="0"/>
              </a:rPr>
              <a:t> </a:t>
            </a:r>
            <a:r>
              <a:rPr lang="en-US" sz="1800">
                <a:solidFill>
                  <a:srgbClr val="231F1F"/>
                </a:solidFill>
                <a:effectLst/>
                <a:latin typeface="Times New Roman" panose="02020603050405020304" pitchFamily="18" charset="0"/>
                <a:ea typeface="Times New Roman" panose="02020603050405020304" pitchFamily="18" charset="0"/>
              </a:rPr>
              <a:t>to</a:t>
            </a:r>
            <a:r>
              <a:rPr lang="en-US" sz="1800" spc="-20">
                <a:solidFill>
                  <a:srgbClr val="231F1F"/>
                </a:solidFill>
                <a:effectLst/>
                <a:latin typeface="Times New Roman" panose="02020603050405020304" pitchFamily="18" charset="0"/>
                <a:ea typeface="Times New Roman" panose="02020603050405020304" pitchFamily="18" charset="0"/>
              </a:rPr>
              <a:t> </a:t>
            </a:r>
            <a:r>
              <a:rPr lang="en-US" sz="1800">
                <a:solidFill>
                  <a:srgbClr val="231F1F"/>
                </a:solidFill>
                <a:effectLst/>
                <a:latin typeface="Times New Roman" panose="02020603050405020304" pitchFamily="18" charset="0"/>
                <a:ea typeface="Times New Roman" panose="02020603050405020304" pitchFamily="18" charset="0"/>
              </a:rPr>
              <a:t>retain</a:t>
            </a:r>
            <a:r>
              <a:rPr lang="en-US" sz="1800" spc="-45">
                <a:solidFill>
                  <a:srgbClr val="231F1F"/>
                </a:solidFill>
                <a:effectLst/>
                <a:latin typeface="Times New Roman" panose="02020603050405020304" pitchFamily="18" charset="0"/>
                <a:ea typeface="Times New Roman" panose="02020603050405020304" pitchFamily="18" charset="0"/>
              </a:rPr>
              <a:t> </a:t>
            </a:r>
            <a:r>
              <a:rPr lang="en-US" sz="1800">
                <a:solidFill>
                  <a:srgbClr val="231F1F"/>
                </a:solidFill>
                <a:effectLst/>
                <a:latin typeface="Times New Roman" panose="02020603050405020304" pitchFamily="18" charset="0"/>
                <a:ea typeface="Times New Roman" panose="02020603050405020304" pitchFamily="18" charset="0"/>
              </a:rPr>
              <a:t>some</a:t>
            </a:r>
            <a:r>
              <a:rPr lang="en-US" sz="1800" spc="-45">
                <a:solidFill>
                  <a:srgbClr val="231F1F"/>
                </a:solidFill>
                <a:effectLst/>
                <a:latin typeface="Times New Roman" panose="02020603050405020304" pitchFamily="18" charset="0"/>
                <a:ea typeface="Times New Roman" panose="02020603050405020304" pitchFamily="18" charset="0"/>
              </a:rPr>
              <a:t> </a:t>
            </a:r>
            <a:r>
              <a:rPr lang="en-US" sz="1800">
                <a:solidFill>
                  <a:srgbClr val="231F1F"/>
                </a:solidFill>
                <a:effectLst/>
                <a:latin typeface="Times New Roman" panose="02020603050405020304" pitchFamily="18" charset="0"/>
                <a:ea typeface="Times New Roman" panose="02020603050405020304" pitchFamily="18" charset="0"/>
              </a:rPr>
              <a:t>of</a:t>
            </a:r>
            <a:r>
              <a:rPr lang="en-US" sz="1800" spc="-35">
                <a:solidFill>
                  <a:srgbClr val="231F1F"/>
                </a:solidFill>
                <a:effectLst/>
                <a:latin typeface="Times New Roman" panose="02020603050405020304" pitchFamily="18" charset="0"/>
                <a:ea typeface="Times New Roman" panose="02020603050405020304" pitchFamily="18" charset="0"/>
              </a:rPr>
              <a:t> </a:t>
            </a:r>
            <a:r>
              <a:rPr lang="en-US" sz="1800">
                <a:solidFill>
                  <a:srgbClr val="231F1F"/>
                </a:solidFill>
                <a:effectLst/>
                <a:latin typeface="Times New Roman" panose="02020603050405020304" pitchFamily="18" charset="0"/>
                <a:ea typeface="Times New Roman" panose="02020603050405020304" pitchFamily="18" charset="0"/>
              </a:rPr>
              <a:t>those</a:t>
            </a:r>
            <a:r>
              <a:rPr lang="en-US" sz="1800" spc="-15">
                <a:solidFill>
                  <a:srgbClr val="231F1F"/>
                </a:solidFill>
                <a:effectLst/>
                <a:latin typeface="Times New Roman" panose="02020603050405020304" pitchFamily="18" charset="0"/>
                <a:ea typeface="Times New Roman" panose="02020603050405020304" pitchFamily="18" charset="0"/>
              </a:rPr>
              <a:t> </a:t>
            </a:r>
            <a:r>
              <a:rPr lang="en-US" sz="1800">
                <a:solidFill>
                  <a:srgbClr val="231F1F"/>
                </a:solidFill>
                <a:effectLst/>
                <a:latin typeface="Times New Roman" panose="02020603050405020304" pitchFamily="18" charset="0"/>
                <a:ea typeface="Times New Roman" panose="02020603050405020304" pitchFamily="18" charset="0"/>
              </a:rPr>
              <a:t>proﬁts</a:t>
            </a:r>
            <a:r>
              <a:rPr lang="en-US" sz="1800" spc="-40">
                <a:solidFill>
                  <a:srgbClr val="231F1F"/>
                </a:solidFill>
                <a:effectLst/>
                <a:latin typeface="Times New Roman" panose="02020603050405020304" pitchFamily="18" charset="0"/>
                <a:ea typeface="Times New Roman" panose="02020603050405020304" pitchFamily="18" charset="0"/>
              </a:rPr>
              <a:t> </a:t>
            </a:r>
            <a:r>
              <a:rPr lang="en-US" sz="1800">
                <a:solidFill>
                  <a:srgbClr val="231F1F"/>
                </a:solidFill>
                <a:effectLst/>
                <a:latin typeface="Times New Roman" panose="02020603050405020304" pitchFamily="18" charset="0"/>
                <a:ea typeface="Times New Roman" panose="02020603050405020304" pitchFamily="18" charset="0"/>
              </a:rPr>
              <a:t>to</a:t>
            </a:r>
            <a:r>
              <a:rPr lang="en-US" sz="1800" spc="-40">
                <a:solidFill>
                  <a:srgbClr val="231F1F"/>
                </a:solidFill>
                <a:effectLst/>
                <a:latin typeface="Times New Roman" panose="02020603050405020304" pitchFamily="18" charset="0"/>
                <a:ea typeface="Times New Roman" panose="02020603050405020304" pitchFamily="18" charset="0"/>
              </a:rPr>
              <a:t> </a:t>
            </a:r>
            <a:r>
              <a:rPr lang="en-US" sz="1800">
                <a:solidFill>
                  <a:srgbClr val="231F1F"/>
                </a:solidFill>
                <a:effectLst/>
                <a:latin typeface="Times New Roman" panose="02020603050405020304" pitchFamily="18" charset="0"/>
                <a:ea typeface="Times New Roman" panose="02020603050405020304" pitchFamily="18" charset="0"/>
              </a:rPr>
              <a:t>reinvest</a:t>
            </a:r>
            <a:r>
              <a:rPr lang="en-US" sz="1800" spc="-40">
                <a:solidFill>
                  <a:srgbClr val="231F1F"/>
                </a:solidFill>
                <a:effectLst/>
                <a:latin typeface="Times New Roman" panose="02020603050405020304" pitchFamily="18" charset="0"/>
                <a:ea typeface="Times New Roman" panose="02020603050405020304" pitchFamily="18" charset="0"/>
              </a:rPr>
              <a:t> </a:t>
            </a:r>
            <a:r>
              <a:rPr lang="en-US" sz="1800">
                <a:solidFill>
                  <a:srgbClr val="231F1F"/>
                </a:solidFill>
                <a:effectLst/>
                <a:latin typeface="Times New Roman" panose="02020603050405020304" pitchFamily="18" charset="0"/>
                <a:ea typeface="Times New Roman" panose="02020603050405020304" pitchFamily="18" charset="0"/>
              </a:rPr>
              <a:t>in</a:t>
            </a:r>
            <a:r>
              <a:rPr lang="en-US" sz="1800" spc="-55">
                <a:solidFill>
                  <a:srgbClr val="231F1F"/>
                </a:solidFill>
                <a:effectLst/>
                <a:latin typeface="Times New Roman" panose="02020603050405020304" pitchFamily="18" charset="0"/>
                <a:ea typeface="Times New Roman" panose="02020603050405020304" pitchFamily="18" charset="0"/>
              </a:rPr>
              <a:t> </a:t>
            </a:r>
            <a:r>
              <a:rPr lang="en-US" sz="1800">
                <a:solidFill>
                  <a:srgbClr val="231F1F"/>
                </a:solidFill>
                <a:effectLst/>
                <a:latin typeface="Times New Roman" panose="02020603050405020304" pitchFamily="18" charset="0"/>
                <a:ea typeface="Times New Roman" panose="02020603050405020304" pitchFamily="18" charset="0"/>
              </a:rPr>
              <a:t>the</a:t>
            </a:r>
            <a:r>
              <a:rPr lang="en-US" sz="1800" spc="-50">
                <a:solidFill>
                  <a:srgbClr val="231F1F"/>
                </a:solidFill>
                <a:effectLst/>
                <a:latin typeface="Times New Roman" panose="02020603050405020304" pitchFamily="18" charset="0"/>
                <a:ea typeface="Times New Roman" panose="02020603050405020304" pitchFamily="18" charset="0"/>
              </a:rPr>
              <a:t> </a:t>
            </a:r>
            <a:r>
              <a:rPr lang="en-US" sz="1800">
                <a:solidFill>
                  <a:srgbClr val="231F1F"/>
                </a:solidFill>
                <a:effectLst/>
                <a:latin typeface="Times New Roman" panose="02020603050405020304" pitchFamily="18" charset="0"/>
                <a:ea typeface="Times New Roman" panose="02020603050405020304" pitchFamily="18" charset="0"/>
              </a:rPr>
              <a:t>ﬁrm</a:t>
            </a:r>
            <a:r>
              <a:rPr lang="en-US" sz="1800" spc="-40">
                <a:solidFill>
                  <a:srgbClr val="231F1F"/>
                </a:solidFill>
                <a:effectLst/>
                <a:latin typeface="Times New Roman" panose="02020603050405020304" pitchFamily="18" charset="0"/>
                <a:ea typeface="Times New Roman" panose="02020603050405020304" pitchFamily="18" charset="0"/>
              </a:rPr>
              <a:t> </a:t>
            </a:r>
            <a:r>
              <a:rPr lang="en-US" sz="1800">
                <a:solidFill>
                  <a:srgbClr val="231F1F"/>
                </a:solidFill>
                <a:effectLst/>
                <a:latin typeface="Times New Roman" panose="02020603050405020304" pitchFamily="18" charset="0"/>
                <a:ea typeface="Times New Roman" panose="02020603050405020304" pitchFamily="18" charset="0"/>
              </a:rPr>
              <a:t>to</a:t>
            </a:r>
            <a:r>
              <a:rPr lang="en-US" sz="1800" spc="-45">
                <a:solidFill>
                  <a:srgbClr val="231F1F"/>
                </a:solidFill>
                <a:effectLst/>
                <a:latin typeface="Times New Roman" panose="02020603050405020304" pitchFamily="18" charset="0"/>
                <a:ea typeface="Times New Roman" panose="02020603050405020304" pitchFamily="18" charset="0"/>
              </a:rPr>
              <a:t> </a:t>
            </a:r>
            <a:r>
              <a:rPr lang="en-US" sz="1800">
                <a:solidFill>
                  <a:srgbClr val="231F1F"/>
                </a:solidFill>
                <a:effectLst/>
                <a:latin typeface="Times New Roman" panose="02020603050405020304" pitchFamily="18" charset="0"/>
                <a:ea typeface="Times New Roman" panose="02020603050405020304" pitchFamily="18" charset="0"/>
              </a:rPr>
              <a:t>ﬁnance</a:t>
            </a:r>
            <a:r>
              <a:rPr lang="en-US" sz="1800" spc="-235">
                <a:solidFill>
                  <a:srgbClr val="231F1F"/>
                </a:solidFill>
                <a:effectLst/>
                <a:latin typeface="Times New Roman" panose="02020603050405020304" pitchFamily="18" charset="0"/>
                <a:ea typeface="Times New Roman" panose="02020603050405020304" pitchFamily="18" charset="0"/>
              </a:rPr>
              <a:t> </a:t>
            </a:r>
            <a:r>
              <a:rPr lang="en-US" sz="1800" spc="-10">
                <a:solidFill>
                  <a:srgbClr val="231F1F"/>
                </a:solidFill>
                <a:effectLst/>
                <a:latin typeface="Times New Roman" panose="02020603050405020304" pitchFamily="18" charset="0"/>
                <a:ea typeface="Times New Roman" panose="02020603050405020304" pitchFamily="18" charset="0"/>
              </a:rPr>
              <a:t>modernization,</a:t>
            </a:r>
            <a:r>
              <a:rPr lang="en-US" sz="1800" spc="-20">
                <a:solidFill>
                  <a:srgbClr val="231F1F"/>
                </a:solidFill>
                <a:effectLst/>
                <a:latin typeface="Times New Roman" panose="02020603050405020304" pitchFamily="18" charset="0"/>
                <a:ea typeface="Times New Roman" panose="02020603050405020304" pitchFamily="18" charset="0"/>
              </a:rPr>
              <a:t> </a:t>
            </a:r>
            <a:r>
              <a:rPr lang="en-US" sz="1800" spc="-5">
                <a:solidFill>
                  <a:srgbClr val="231F1F"/>
                </a:solidFill>
                <a:effectLst/>
                <a:latin typeface="Times New Roman" panose="02020603050405020304" pitchFamily="18" charset="0"/>
                <a:ea typeface="Times New Roman" panose="02020603050405020304" pitchFamily="18" charset="0"/>
              </a:rPr>
              <a:t>expansion,</a:t>
            </a:r>
            <a:r>
              <a:rPr lang="en-US" sz="1800" spc="-20">
                <a:solidFill>
                  <a:srgbClr val="231F1F"/>
                </a:solidFill>
                <a:effectLst/>
                <a:latin typeface="Times New Roman" panose="02020603050405020304" pitchFamily="18" charset="0"/>
                <a:ea typeface="Times New Roman" panose="02020603050405020304" pitchFamily="18" charset="0"/>
              </a:rPr>
              <a:t> </a:t>
            </a:r>
            <a:r>
              <a:rPr lang="en-US" sz="1800" spc="-5">
                <a:solidFill>
                  <a:srgbClr val="231F1F"/>
                </a:solidFill>
                <a:effectLst/>
                <a:latin typeface="Times New Roman" panose="02020603050405020304" pitchFamily="18" charset="0"/>
                <a:ea typeface="Times New Roman" panose="02020603050405020304" pitchFamily="18" charset="0"/>
              </a:rPr>
              <a:t>and growth.</a:t>
            </a:r>
            <a:r>
              <a:rPr lang="en-US" sz="1800" spc="-20">
                <a:solidFill>
                  <a:srgbClr val="231F1F"/>
                </a:solidFill>
                <a:effectLst/>
                <a:latin typeface="Times New Roman" panose="02020603050405020304" pitchFamily="18" charset="0"/>
                <a:ea typeface="Times New Roman" panose="02020603050405020304" pitchFamily="18" charset="0"/>
              </a:rPr>
              <a:t> </a:t>
            </a:r>
            <a:r>
              <a:rPr lang="en-US" sz="1800" spc="-5">
                <a:solidFill>
                  <a:srgbClr val="231F1F"/>
                </a:solidFill>
                <a:effectLst/>
                <a:latin typeface="Times New Roman" panose="02020603050405020304" pitchFamily="18" charset="0"/>
                <a:ea typeface="Times New Roman" panose="02020603050405020304" pitchFamily="18" charset="0"/>
              </a:rPr>
              <a:t>When</a:t>
            </a:r>
            <a:r>
              <a:rPr lang="en-US" sz="1800" spc="-25">
                <a:solidFill>
                  <a:srgbClr val="231F1F"/>
                </a:solidFill>
                <a:effectLst/>
                <a:latin typeface="Times New Roman" panose="02020603050405020304" pitchFamily="18" charset="0"/>
                <a:ea typeface="Times New Roman" panose="02020603050405020304" pitchFamily="18" charset="0"/>
              </a:rPr>
              <a:t> </a:t>
            </a:r>
            <a:r>
              <a:rPr lang="en-US" sz="1800" spc="-5">
                <a:solidFill>
                  <a:srgbClr val="231F1F"/>
                </a:solidFill>
                <a:effectLst/>
                <a:latin typeface="Times New Roman" panose="02020603050405020304" pitchFamily="18" charset="0"/>
                <a:ea typeface="Times New Roman" panose="02020603050405020304" pitchFamily="18" charset="0"/>
              </a:rPr>
              <a:t>so</a:t>
            </a:r>
            <a:r>
              <a:rPr lang="en-US" sz="1800" spc="-20">
                <a:solidFill>
                  <a:srgbClr val="231F1F"/>
                </a:solidFill>
                <a:effectLst/>
                <a:latin typeface="Times New Roman" panose="02020603050405020304" pitchFamily="18" charset="0"/>
                <a:ea typeface="Times New Roman" panose="02020603050405020304" pitchFamily="18" charset="0"/>
              </a:rPr>
              <a:t> </a:t>
            </a:r>
            <a:r>
              <a:rPr lang="en-US" sz="1800" spc="-5">
                <a:solidFill>
                  <a:srgbClr val="231F1F"/>
                </a:solidFill>
                <a:effectLst/>
                <a:latin typeface="Times New Roman" panose="02020603050405020304" pitchFamily="18" charset="0"/>
                <a:ea typeface="Times New Roman" panose="02020603050405020304" pitchFamily="18" charset="0"/>
              </a:rPr>
              <a:t>declared</a:t>
            </a:r>
            <a:r>
              <a:rPr lang="en-US" sz="1800" spc="-30">
                <a:solidFill>
                  <a:srgbClr val="231F1F"/>
                </a:solidFill>
                <a:effectLst/>
                <a:latin typeface="Times New Roman" panose="02020603050405020304" pitchFamily="18" charset="0"/>
                <a:ea typeface="Times New Roman" panose="02020603050405020304" pitchFamily="18" charset="0"/>
              </a:rPr>
              <a:t> </a:t>
            </a:r>
            <a:r>
              <a:rPr lang="en-US" sz="1800" spc="-5">
                <a:solidFill>
                  <a:srgbClr val="231F1F"/>
                </a:solidFill>
                <a:effectLst/>
                <a:latin typeface="Times New Roman" panose="02020603050405020304" pitchFamily="18" charset="0"/>
                <a:ea typeface="Times New Roman" panose="02020603050405020304" pitchFamily="18" charset="0"/>
              </a:rPr>
              <a:t>by</a:t>
            </a:r>
            <a:r>
              <a:rPr lang="en-US" sz="1800" spc="-55">
                <a:solidFill>
                  <a:srgbClr val="231F1F"/>
                </a:solidFill>
                <a:effectLst/>
                <a:latin typeface="Times New Roman" panose="02020603050405020304" pitchFamily="18" charset="0"/>
                <a:ea typeface="Times New Roman" panose="02020603050405020304" pitchFamily="18" charset="0"/>
              </a:rPr>
              <a:t> </a:t>
            </a:r>
            <a:r>
              <a:rPr lang="en-US" sz="1800" spc="-5">
                <a:solidFill>
                  <a:srgbClr val="231F1F"/>
                </a:solidFill>
                <a:effectLst/>
                <a:latin typeface="Times New Roman" panose="02020603050405020304" pitchFamily="18" charset="0"/>
                <a:ea typeface="Times New Roman" panose="02020603050405020304" pitchFamily="18" charset="0"/>
              </a:rPr>
              <a:t>the</a:t>
            </a:r>
            <a:r>
              <a:rPr lang="en-US" sz="1800" spc="-15">
                <a:solidFill>
                  <a:srgbClr val="231F1F"/>
                </a:solidFill>
                <a:effectLst/>
                <a:latin typeface="Times New Roman" panose="02020603050405020304" pitchFamily="18" charset="0"/>
                <a:ea typeface="Times New Roman" panose="02020603050405020304" pitchFamily="18" charset="0"/>
              </a:rPr>
              <a:t> </a:t>
            </a:r>
            <a:r>
              <a:rPr lang="en-US" sz="1800" spc="-5">
                <a:solidFill>
                  <a:srgbClr val="231F1F"/>
                </a:solidFill>
                <a:effectLst/>
                <a:latin typeface="Times New Roman" panose="02020603050405020304" pitchFamily="18" charset="0"/>
                <a:ea typeface="Times New Roman" panose="02020603050405020304" pitchFamily="18" charset="0"/>
              </a:rPr>
              <a:t>board</a:t>
            </a:r>
            <a:r>
              <a:rPr lang="en-US" sz="1800" spc="-30">
                <a:solidFill>
                  <a:srgbClr val="231F1F"/>
                </a:solidFill>
                <a:effectLst/>
                <a:latin typeface="Times New Roman" panose="02020603050405020304" pitchFamily="18" charset="0"/>
                <a:ea typeface="Times New Roman" panose="02020603050405020304" pitchFamily="18" charset="0"/>
              </a:rPr>
              <a:t> </a:t>
            </a:r>
            <a:r>
              <a:rPr lang="en-US" sz="1800" spc="-5">
                <a:solidFill>
                  <a:srgbClr val="231F1F"/>
                </a:solidFill>
                <a:effectLst/>
                <a:latin typeface="Times New Roman" panose="02020603050405020304" pitchFamily="18" charset="0"/>
                <a:ea typeface="Times New Roman" panose="02020603050405020304" pitchFamily="18" charset="0"/>
              </a:rPr>
              <a:t>of</a:t>
            </a:r>
            <a:r>
              <a:rPr lang="en-US" sz="1800" spc="-50">
                <a:solidFill>
                  <a:srgbClr val="231F1F"/>
                </a:solidFill>
                <a:effectLst/>
                <a:latin typeface="Times New Roman" panose="02020603050405020304" pitchFamily="18" charset="0"/>
                <a:ea typeface="Times New Roman" panose="02020603050405020304" pitchFamily="18" charset="0"/>
              </a:rPr>
              <a:t> </a:t>
            </a:r>
            <a:r>
              <a:rPr lang="en-US" sz="1800" spc="-5">
                <a:solidFill>
                  <a:srgbClr val="231F1F"/>
                </a:solidFill>
                <a:effectLst/>
                <a:latin typeface="Times New Roman" panose="02020603050405020304" pitchFamily="18" charset="0"/>
                <a:ea typeface="Times New Roman" panose="02020603050405020304" pitchFamily="18" charset="0"/>
              </a:rPr>
              <a:t>directors,</a:t>
            </a:r>
            <a:r>
              <a:rPr lang="en-US" sz="1800" spc="-30">
                <a:solidFill>
                  <a:srgbClr val="231F1F"/>
                </a:solidFill>
                <a:effectLst/>
                <a:latin typeface="Times New Roman" panose="02020603050405020304" pitchFamily="18" charset="0"/>
                <a:ea typeface="Times New Roman" panose="02020603050405020304" pitchFamily="18" charset="0"/>
              </a:rPr>
              <a:t> </a:t>
            </a:r>
            <a:r>
              <a:rPr lang="en-US" sz="1800" spc="-5">
                <a:solidFill>
                  <a:srgbClr val="231F1F"/>
                </a:solidFill>
                <a:effectLst/>
                <a:latin typeface="Times New Roman" panose="02020603050405020304" pitchFamily="18" charset="0"/>
                <a:ea typeface="Times New Roman" panose="02020603050405020304" pitchFamily="18" charset="0"/>
              </a:rPr>
              <a:t>owners</a:t>
            </a:r>
            <a:r>
              <a:rPr lang="en-US" sz="1800" spc="-20">
                <a:solidFill>
                  <a:srgbClr val="231F1F"/>
                </a:solidFill>
                <a:effectLst/>
                <a:latin typeface="Times New Roman" panose="02020603050405020304" pitchFamily="18" charset="0"/>
                <a:ea typeface="Times New Roman" panose="02020603050405020304" pitchFamily="18" charset="0"/>
              </a:rPr>
              <a:t> </a:t>
            </a:r>
            <a:r>
              <a:rPr lang="en-US" sz="1800" spc="-5">
                <a:solidFill>
                  <a:srgbClr val="231F1F"/>
                </a:solidFill>
                <a:effectLst/>
                <a:latin typeface="Times New Roman" panose="02020603050405020304" pitchFamily="18" charset="0"/>
                <a:ea typeface="Times New Roman" panose="02020603050405020304" pitchFamily="18" charset="0"/>
              </a:rPr>
              <a:t>of</a:t>
            </a:r>
            <a:r>
              <a:rPr lang="en-US" sz="1800" spc="-235">
                <a:solidFill>
                  <a:srgbClr val="231F1F"/>
                </a:solidFill>
                <a:effectLst/>
                <a:latin typeface="Times New Roman" panose="02020603050405020304" pitchFamily="18" charset="0"/>
                <a:ea typeface="Times New Roman" panose="02020603050405020304" pitchFamily="18" charset="0"/>
              </a:rPr>
              <a:t> </a:t>
            </a:r>
            <a:r>
              <a:rPr lang="en-US" sz="1800">
                <a:solidFill>
                  <a:srgbClr val="231F1F"/>
                </a:solidFill>
                <a:effectLst/>
                <a:latin typeface="Times New Roman" panose="02020603050405020304" pitchFamily="18" charset="0"/>
                <a:ea typeface="Times New Roman" panose="02020603050405020304" pitchFamily="18" charset="0"/>
              </a:rPr>
              <a:t>a</a:t>
            </a:r>
            <a:r>
              <a:rPr lang="en-US" sz="1800" spc="-25">
                <a:solidFill>
                  <a:srgbClr val="231F1F"/>
                </a:solidFill>
                <a:effectLst/>
                <a:latin typeface="Times New Roman" panose="02020603050405020304" pitchFamily="18" charset="0"/>
                <a:ea typeface="Times New Roman" panose="02020603050405020304" pitchFamily="18" charset="0"/>
              </a:rPr>
              <a:t> </a:t>
            </a:r>
            <a:r>
              <a:rPr lang="en-US" sz="1800">
                <a:solidFill>
                  <a:srgbClr val="231F1F"/>
                </a:solidFill>
                <a:effectLst/>
                <a:latin typeface="Times New Roman" panose="02020603050405020304" pitchFamily="18" charset="0"/>
                <a:ea typeface="Times New Roman" panose="02020603050405020304" pitchFamily="18" charset="0"/>
              </a:rPr>
              <a:t>ﬁrm’s</a:t>
            </a:r>
            <a:r>
              <a:rPr lang="en-US" sz="1800" spc="-20">
                <a:solidFill>
                  <a:srgbClr val="231F1F"/>
                </a:solidFill>
                <a:effectLst/>
                <a:latin typeface="Times New Roman" panose="02020603050405020304" pitchFamily="18" charset="0"/>
                <a:ea typeface="Times New Roman" panose="02020603050405020304" pitchFamily="18" charset="0"/>
              </a:rPr>
              <a:t> </a:t>
            </a:r>
            <a:r>
              <a:rPr lang="en-US" sz="1800">
                <a:solidFill>
                  <a:srgbClr val="231F1F"/>
                </a:solidFill>
                <a:effectLst/>
                <a:latin typeface="Times New Roman" panose="02020603050405020304" pitchFamily="18" charset="0"/>
                <a:ea typeface="Times New Roman" panose="02020603050405020304" pitchFamily="18" charset="0"/>
              </a:rPr>
              <a:t>common</a:t>
            </a:r>
            <a:r>
              <a:rPr lang="en-US" sz="1800" spc="-45">
                <a:solidFill>
                  <a:srgbClr val="231F1F"/>
                </a:solidFill>
                <a:effectLst/>
                <a:latin typeface="Times New Roman" panose="02020603050405020304" pitchFamily="18" charset="0"/>
                <a:ea typeface="Times New Roman" panose="02020603050405020304" pitchFamily="18" charset="0"/>
              </a:rPr>
              <a:t> </a:t>
            </a:r>
            <a:r>
              <a:rPr lang="en-US" sz="1800">
                <a:solidFill>
                  <a:srgbClr val="231F1F"/>
                </a:solidFill>
                <a:effectLst/>
                <a:latin typeface="Times New Roman" panose="02020603050405020304" pitchFamily="18" charset="0"/>
                <a:ea typeface="Times New Roman" panose="02020603050405020304" pitchFamily="18" charset="0"/>
              </a:rPr>
              <a:t>stock</a:t>
            </a:r>
            <a:r>
              <a:rPr lang="en-US" sz="1800" spc="-10">
                <a:solidFill>
                  <a:srgbClr val="231F1F"/>
                </a:solidFill>
                <a:effectLst/>
                <a:latin typeface="Times New Roman" panose="02020603050405020304" pitchFamily="18" charset="0"/>
                <a:ea typeface="Times New Roman" panose="02020603050405020304" pitchFamily="18" charset="0"/>
              </a:rPr>
              <a:t> </a:t>
            </a:r>
            <a:r>
              <a:rPr lang="en-US" sz="1800">
                <a:solidFill>
                  <a:srgbClr val="231F1F"/>
                </a:solidFill>
                <a:effectLst/>
                <a:latin typeface="Times New Roman" panose="02020603050405020304" pitchFamily="18" charset="0"/>
                <a:ea typeface="Times New Roman" panose="02020603050405020304" pitchFamily="18" charset="0"/>
              </a:rPr>
              <a:t>receive</a:t>
            </a:r>
            <a:r>
              <a:rPr lang="en-US" sz="1800" spc="-15">
                <a:solidFill>
                  <a:srgbClr val="231F1F"/>
                </a:solidFill>
                <a:effectLst/>
                <a:latin typeface="Times New Roman" panose="02020603050405020304" pitchFamily="18" charset="0"/>
                <a:ea typeface="Times New Roman" panose="02020603050405020304" pitchFamily="18" charset="0"/>
              </a:rPr>
              <a:t> </a:t>
            </a:r>
            <a:r>
              <a:rPr lang="en-US" sz="1800">
                <a:solidFill>
                  <a:srgbClr val="231F1F"/>
                </a:solidFill>
                <a:effectLst/>
                <a:latin typeface="Times New Roman" panose="02020603050405020304" pitchFamily="18" charset="0"/>
                <a:ea typeface="Times New Roman" panose="02020603050405020304" pitchFamily="18" charset="0"/>
              </a:rPr>
              <a:t>dividend</a:t>
            </a:r>
            <a:r>
              <a:rPr lang="en-US" sz="1800" spc="-25">
                <a:solidFill>
                  <a:srgbClr val="231F1F"/>
                </a:solidFill>
                <a:effectLst/>
                <a:latin typeface="Times New Roman" panose="02020603050405020304" pitchFamily="18" charset="0"/>
                <a:ea typeface="Times New Roman" panose="02020603050405020304" pitchFamily="18" charset="0"/>
              </a:rPr>
              <a:t> </a:t>
            </a:r>
            <a:r>
              <a:rPr lang="en-US" sz="1800">
                <a:solidFill>
                  <a:srgbClr val="231F1F"/>
                </a:solidFill>
                <a:effectLst/>
                <a:latin typeface="Times New Roman" panose="02020603050405020304" pitchFamily="18" charset="0"/>
                <a:ea typeface="Times New Roman" panose="02020603050405020304" pitchFamily="18" charset="0"/>
              </a:rPr>
              <a:t>payments.</a:t>
            </a:r>
            <a:r>
              <a:rPr lang="en-US" sz="1800" spc="-30">
                <a:solidFill>
                  <a:srgbClr val="231F1F"/>
                </a:solidFill>
                <a:effectLst/>
                <a:latin typeface="Times New Roman" panose="02020603050405020304" pitchFamily="18" charset="0"/>
                <a:ea typeface="Times New Roman" panose="02020603050405020304" pitchFamily="18" charset="0"/>
              </a:rPr>
              <a:t> </a:t>
            </a:r>
            <a:r>
              <a:rPr lang="en-US" sz="1800">
                <a:solidFill>
                  <a:srgbClr val="231F1F"/>
                </a:solidFill>
                <a:effectLst/>
                <a:latin typeface="Times New Roman" panose="02020603050405020304" pitchFamily="18" charset="0"/>
                <a:ea typeface="Times New Roman" panose="02020603050405020304" pitchFamily="18" charset="0"/>
              </a:rPr>
              <a:t>The</a:t>
            </a:r>
            <a:r>
              <a:rPr lang="en-US" sz="1800" spc="-15">
                <a:solidFill>
                  <a:srgbClr val="231F1F"/>
                </a:solidFill>
                <a:effectLst/>
                <a:latin typeface="Times New Roman" panose="02020603050405020304" pitchFamily="18" charset="0"/>
                <a:ea typeface="Times New Roman" panose="02020603050405020304" pitchFamily="18" charset="0"/>
              </a:rPr>
              <a:t> </a:t>
            </a:r>
            <a:r>
              <a:rPr lang="en-US" sz="1800">
                <a:solidFill>
                  <a:srgbClr val="231F1F"/>
                </a:solidFill>
                <a:effectLst/>
                <a:latin typeface="Times New Roman" panose="02020603050405020304" pitchFamily="18" charset="0"/>
                <a:ea typeface="Times New Roman" panose="02020603050405020304" pitchFamily="18" charset="0"/>
              </a:rPr>
              <a:t>dividend</a:t>
            </a:r>
            <a:r>
              <a:rPr lang="en-US" sz="1800" spc="-35">
                <a:solidFill>
                  <a:srgbClr val="231F1F"/>
                </a:solidFill>
                <a:effectLst/>
                <a:latin typeface="Times New Roman" panose="02020603050405020304" pitchFamily="18" charset="0"/>
                <a:ea typeface="Times New Roman" panose="02020603050405020304" pitchFamily="18" charset="0"/>
              </a:rPr>
              <a:t> </a:t>
            </a:r>
            <a:r>
              <a:rPr lang="en-US" sz="1800">
                <a:solidFill>
                  <a:srgbClr val="231F1F"/>
                </a:solidFill>
                <a:effectLst/>
                <a:latin typeface="Times New Roman" panose="02020603050405020304" pitchFamily="18" charset="0"/>
                <a:ea typeface="Times New Roman" panose="02020603050405020304" pitchFamily="18" charset="0"/>
              </a:rPr>
              <a:t>is</a:t>
            </a:r>
            <a:r>
              <a:rPr lang="en-US" sz="1800" spc="-10">
                <a:solidFill>
                  <a:srgbClr val="231F1F"/>
                </a:solidFill>
                <a:effectLst/>
                <a:latin typeface="Times New Roman" panose="02020603050405020304" pitchFamily="18" charset="0"/>
                <a:ea typeface="Times New Roman" panose="02020603050405020304" pitchFamily="18" charset="0"/>
              </a:rPr>
              <a:t> </a:t>
            </a:r>
            <a:r>
              <a:rPr lang="en-US" sz="1800">
                <a:solidFill>
                  <a:srgbClr val="231F1F"/>
                </a:solidFill>
                <a:effectLst/>
                <a:latin typeface="Times New Roman" panose="02020603050405020304" pitchFamily="18" charset="0"/>
                <a:ea typeface="Times New Roman" panose="02020603050405020304" pitchFamily="18" charset="0"/>
              </a:rPr>
              <a:t>typically</a:t>
            </a:r>
            <a:r>
              <a:rPr lang="en-US" sz="1800" spc="-35">
                <a:solidFill>
                  <a:srgbClr val="231F1F"/>
                </a:solidFill>
                <a:effectLst/>
                <a:latin typeface="Times New Roman" panose="02020603050405020304" pitchFamily="18" charset="0"/>
                <a:ea typeface="Times New Roman" panose="02020603050405020304" pitchFamily="18" charset="0"/>
              </a:rPr>
              <a:t> </a:t>
            </a:r>
            <a:r>
              <a:rPr lang="en-US" sz="1800">
                <a:solidFill>
                  <a:srgbClr val="231F1F"/>
                </a:solidFill>
                <a:effectLst/>
                <a:latin typeface="Times New Roman" panose="02020603050405020304" pitchFamily="18" charset="0"/>
                <a:ea typeface="Times New Roman" panose="02020603050405020304" pitchFamily="18" charset="0"/>
              </a:rPr>
              <a:t>a</a:t>
            </a:r>
            <a:r>
              <a:rPr lang="en-US" sz="1800" spc="-15">
                <a:solidFill>
                  <a:srgbClr val="231F1F"/>
                </a:solidFill>
                <a:effectLst/>
                <a:latin typeface="Times New Roman" panose="02020603050405020304" pitchFamily="18" charset="0"/>
                <a:ea typeface="Times New Roman" panose="02020603050405020304" pitchFamily="18" charset="0"/>
              </a:rPr>
              <a:t> </a:t>
            </a:r>
            <a:r>
              <a:rPr lang="en-US" sz="1800">
                <a:solidFill>
                  <a:srgbClr val="231F1F"/>
                </a:solidFill>
                <a:effectLst/>
                <a:highlight>
                  <a:srgbClr val="FF00FF"/>
                </a:highlight>
                <a:latin typeface="Times New Roman" panose="02020603050405020304" pitchFamily="18" charset="0"/>
                <a:ea typeface="Times New Roman" panose="02020603050405020304" pitchFamily="18" charset="0"/>
              </a:rPr>
              <a:t>cash</a:t>
            </a:r>
            <a:r>
              <a:rPr lang="en-US" sz="1800" spc="-5">
                <a:solidFill>
                  <a:srgbClr val="231F1F"/>
                </a:solidFill>
                <a:effectLst/>
                <a:highlight>
                  <a:srgbClr val="FF00FF"/>
                </a:highlight>
                <a:latin typeface="Times New Roman" panose="02020603050405020304" pitchFamily="18" charset="0"/>
                <a:ea typeface="Times New Roman" panose="02020603050405020304" pitchFamily="18" charset="0"/>
              </a:rPr>
              <a:t> </a:t>
            </a:r>
            <a:r>
              <a:rPr lang="en-US" sz="1800">
                <a:solidFill>
                  <a:srgbClr val="231F1F"/>
                </a:solidFill>
                <a:effectLst/>
                <a:highlight>
                  <a:srgbClr val="FF00FF"/>
                </a:highlight>
                <a:latin typeface="Times New Roman" panose="02020603050405020304" pitchFamily="18" charset="0"/>
                <a:ea typeface="Times New Roman" panose="02020603050405020304" pitchFamily="18" charset="0"/>
              </a:rPr>
              <a:t>payment</a:t>
            </a:r>
            <a:r>
              <a:rPr lang="en-US" sz="1800" spc="-235">
                <a:solidFill>
                  <a:srgbClr val="231F1F"/>
                </a:solidFill>
                <a:effectLst/>
                <a:highlight>
                  <a:srgbClr val="FF00FF"/>
                </a:highlight>
                <a:latin typeface="Times New Roman" panose="02020603050405020304" pitchFamily="18" charset="0"/>
                <a:ea typeface="Times New Roman" panose="02020603050405020304" pitchFamily="18" charset="0"/>
              </a:rPr>
              <a:t> </a:t>
            </a:r>
            <a:r>
              <a:rPr lang="en-US" sz="1800">
                <a:solidFill>
                  <a:srgbClr val="231F1F"/>
                </a:solidFill>
                <a:effectLst/>
                <a:latin typeface="Times New Roman" panose="02020603050405020304" pitchFamily="18" charset="0"/>
                <a:ea typeface="Times New Roman" panose="02020603050405020304" pitchFamily="18" charset="0"/>
              </a:rPr>
              <a:t>that</a:t>
            </a:r>
            <a:r>
              <a:rPr lang="en-US" sz="1800" spc="30">
                <a:solidFill>
                  <a:srgbClr val="231F1F"/>
                </a:solidFill>
                <a:effectLst/>
                <a:latin typeface="Times New Roman" panose="02020603050405020304" pitchFamily="18" charset="0"/>
                <a:ea typeface="Times New Roman" panose="02020603050405020304" pitchFamily="18" charset="0"/>
              </a:rPr>
              <a:t> </a:t>
            </a:r>
            <a:r>
              <a:rPr lang="en-US" sz="1800">
                <a:solidFill>
                  <a:srgbClr val="231F1F"/>
                </a:solidFill>
                <a:effectLst/>
                <a:latin typeface="Times New Roman" panose="02020603050405020304" pitchFamily="18" charset="0"/>
                <a:ea typeface="Times New Roman" panose="02020603050405020304" pitchFamily="18" charset="0"/>
              </a:rPr>
              <a:t>allows</a:t>
            </a:r>
            <a:r>
              <a:rPr lang="en-US" sz="1800" spc="10">
                <a:solidFill>
                  <a:srgbClr val="231F1F"/>
                </a:solidFill>
                <a:effectLst/>
                <a:latin typeface="Times New Roman" panose="02020603050405020304" pitchFamily="18" charset="0"/>
                <a:ea typeface="Times New Roman" panose="02020603050405020304" pitchFamily="18" charset="0"/>
              </a:rPr>
              <a:t> </a:t>
            </a:r>
            <a:r>
              <a:rPr lang="en-US" sz="1800">
                <a:solidFill>
                  <a:srgbClr val="231F1F"/>
                </a:solidFill>
                <a:effectLst/>
                <a:latin typeface="Times New Roman" panose="02020603050405020304" pitchFamily="18" charset="0"/>
                <a:ea typeface="Times New Roman" panose="02020603050405020304" pitchFamily="18" charset="0"/>
              </a:rPr>
              <a:t>shareholders</a:t>
            </a:r>
            <a:r>
              <a:rPr lang="en-US" sz="1800" spc="25">
                <a:solidFill>
                  <a:srgbClr val="231F1F"/>
                </a:solidFill>
                <a:effectLst/>
                <a:latin typeface="Times New Roman" panose="02020603050405020304" pitchFamily="18" charset="0"/>
                <a:ea typeface="Times New Roman" panose="02020603050405020304" pitchFamily="18" charset="0"/>
              </a:rPr>
              <a:t> </a:t>
            </a:r>
            <a:r>
              <a:rPr lang="en-US" sz="1800">
                <a:solidFill>
                  <a:srgbClr val="231F1F"/>
                </a:solidFill>
                <a:effectLst/>
                <a:latin typeface="Times New Roman" panose="02020603050405020304" pitchFamily="18" charset="0"/>
                <a:ea typeface="Times New Roman" panose="02020603050405020304" pitchFamily="18" charset="0"/>
              </a:rPr>
              <a:t>to</a:t>
            </a:r>
            <a:r>
              <a:rPr lang="en-US" sz="1800" spc="25">
                <a:solidFill>
                  <a:srgbClr val="231F1F"/>
                </a:solidFill>
                <a:effectLst/>
                <a:latin typeface="Times New Roman" panose="02020603050405020304" pitchFamily="18" charset="0"/>
                <a:ea typeface="Times New Roman" panose="02020603050405020304" pitchFamily="18" charset="0"/>
              </a:rPr>
              <a:t> </a:t>
            </a:r>
            <a:r>
              <a:rPr lang="en-US" sz="1800">
                <a:solidFill>
                  <a:srgbClr val="231F1F"/>
                </a:solidFill>
                <a:effectLst/>
                <a:latin typeface="Times New Roman" panose="02020603050405020304" pitchFamily="18" charset="0"/>
                <a:ea typeface="Times New Roman" panose="02020603050405020304" pitchFamily="18" charset="0"/>
              </a:rPr>
              <a:t>receive</a:t>
            </a:r>
            <a:r>
              <a:rPr lang="en-US" sz="1800" spc="20">
                <a:solidFill>
                  <a:srgbClr val="231F1F"/>
                </a:solidFill>
                <a:effectLst/>
                <a:latin typeface="Times New Roman" panose="02020603050405020304" pitchFamily="18" charset="0"/>
                <a:ea typeface="Times New Roman" panose="02020603050405020304" pitchFamily="18" charset="0"/>
              </a:rPr>
              <a:t> </a:t>
            </a:r>
            <a:r>
              <a:rPr lang="en-US" sz="1800">
                <a:solidFill>
                  <a:srgbClr val="231F1F"/>
                </a:solidFill>
                <a:effectLst/>
                <a:latin typeface="Times New Roman" panose="02020603050405020304" pitchFamily="18" charset="0"/>
                <a:ea typeface="Times New Roman" panose="02020603050405020304" pitchFamily="18" charset="0"/>
              </a:rPr>
              <a:t>some</a:t>
            </a:r>
            <a:r>
              <a:rPr lang="en-US" sz="1800" spc="10">
                <a:solidFill>
                  <a:srgbClr val="231F1F"/>
                </a:solidFill>
                <a:effectLst/>
                <a:latin typeface="Times New Roman" panose="02020603050405020304" pitchFamily="18" charset="0"/>
                <a:ea typeface="Times New Roman" panose="02020603050405020304" pitchFamily="18" charset="0"/>
              </a:rPr>
              <a:t> </a:t>
            </a:r>
            <a:r>
              <a:rPr lang="en-US" sz="1800">
                <a:solidFill>
                  <a:srgbClr val="231F1F"/>
                </a:solidFill>
                <a:effectLst/>
                <a:latin typeface="Times New Roman" panose="02020603050405020304" pitchFamily="18" charset="0"/>
                <a:ea typeface="Times New Roman" panose="02020603050405020304" pitchFamily="18" charset="0"/>
              </a:rPr>
              <a:t>income</a:t>
            </a:r>
            <a:r>
              <a:rPr lang="en-US" sz="1800" spc="30">
                <a:solidFill>
                  <a:srgbClr val="231F1F"/>
                </a:solidFill>
                <a:effectLst/>
                <a:latin typeface="Times New Roman" panose="02020603050405020304" pitchFamily="18" charset="0"/>
                <a:ea typeface="Times New Roman" panose="02020603050405020304" pitchFamily="18" charset="0"/>
              </a:rPr>
              <a:t> </a:t>
            </a:r>
            <a:r>
              <a:rPr lang="en-US" sz="1800">
                <a:solidFill>
                  <a:srgbClr val="231F1F"/>
                </a:solidFill>
                <a:effectLst/>
                <a:latin typeface="Times New Roman" panose="02020603050405020304" pitchFamily="18" charset="0"/>
                <a:ea typeface="Times New Roman" panose="02020603050405020304" pitchFamily="18" charset="0"/>
              </a:rPr>
              <a:t>from their</a:t>
            </a:r>
            <a:r>
              <a:rPr lang="en-US" sz="1800" spc="20">
                <a:solidFill>
                  <a:srgbClr val="231F1F"/>
                </a:solidFill>
                <a:effectLst/>
                <a:latin typeface="Times New Roman" panose="02020603050405020304" pitchFamily="18" charset="0"/>
                <a:ea typeface="Times New Roman" panose="02020603050405020304" pitchFamily="18" charset="0"/>
              </a:rPr>
              <a:t> </a:t>
            </a:r>
            <a:r>
              <a:rPr lang="en-US" sz="1800">
                <a:solidFill>
                  <a:srgbClr val="231F1F"/>
                </a:solidFill>
                <a:effectLst/>
                <a:latin typeface="Times New Roman" panose="02020603050405020304" pitchFamily="18" charset="0"/>
                <a:ea typeface="Times New Roman" panose="02020603050405020304" pitchFamily="18" charset="0"/>
              </a:rPr>
              <a:t>investment.</a:t>
            </a:r>
            <a:r>
              <a:rPr lang="en-US" sz="1800" spc="20">
                <a:solidFill>
                  <a:srgbClr val="231F1F"/>
                </a:solidFill>
                <a:effectLst/>
                <a:latin typeface="Times New Roman" panose="02020603050405020304" pitchFamily="18" charset="0"/>
                <a:ea typeface="Times New Roman" panose="02020603050405020304" pitchFamily="18" charset="0"/>
              </a:rPr>
              <a:t> </a:t>
            </a:r>
            <a:r>
              <a:rPr lang="en-US" sz="1800">
                <a:solidFill>
                  <a:srgbClr val="231F1F"/>
                </a:solidFill>
                <a:effectLst/>
                <a:latin typeface="Times New Roman" panose="02020603050405020304" pitchFamily="18" charset="0"/>
                <a:ea typeface="Times New Roman" panose="02020603050405020304" pitchFamily="18" charset="0"/>
              </a:rPr>
              <a:t>To</a:t>
            </a:r>
            <a:r>
              <a:rPr lang="en-US" sz="1800" spc="25">
                <a:solidFill>
                  <a:srgbClr val="231F1F"/>
                </a:solidFill>
                <a:effectLst/>
                <a:latin typeface="Times New Roman" panose="02020603050405020304" pitchFamily="18" charset="0"/>
                <a:ea typeface="Times New Roman" panose="02020603050405020304" pitchFamily="18" charset="0"/>
              </a:rPr>
              <a:t> </a:t>
            </a:r>
            <a:r>
              <a:rPr lang="en-US" sz="1800">
                <a:solidFill>
                  <a:srgbClr val="231F1F"/>
                </a:solidFill>
                <a:effectLst/>
                <a:latin typeface="Times New Roman" panose="02020603050405020304" pitchFamily="18" charset="0"/>
                <a:ea typeface="Times New Roman" panose="02020603050405020304" pitchFamily="18" charset="0"/>
              </a:rPr>
              <a:t>many</a:t>
            </a:r>
            <a:r>
              <a:rPr lang="en-US" sz="1800" spc="25">
                <a:solidFill>
                  <a:srgbClr val="231F1F"/>
                </a:solidFill>
                <a:effectLst/>
                <a:latin typeface="Times New Roman" panose="02020603050405020304" pitchFamily="18" charset="0"/>
                <a:ea typeface="Times New Roman" panose="02020603050405020304" pitchFamily="18" charset="0"/>
              </a:rPr>
              <a:t> </a:t>
            </a:r>
            <a:r>
              <a:rPr lang="en-US" sz="1800">
                <a:solidFill>
                  <a:srgbClr val="231F1F"/>
                </a:solidFill>
                <a:effectLst/>
                <a:latin typeface="Times New Roman" panose="02020603050405020304" pitchFamily="18" charset="0"/>
                <a:ea typeface="Times New Roman" panose="02020603050405020304" pitchFamily="18" charset="0"/>
              </a:rPr>
              <a:t>investors,</a:t>
            </a:r>
            <a:r>
              <a:rPr lang="en-US" sz="1800" spc="-235">
                <a:solidFill>
                  <a:srgbClr val="231F1F"/>
                </a:solidFill>
                <a:effectLst/>
                <a:latin typeface="Times New Roman" panose="02020603050405020304" pitchFamily="18" charset="0"/>
                <a:ea typeface="Times New Roman" panose="02020603050405020304" pitchFamily="18" charset="0"/>
              </a:rPr>
              <a:t> </a:t>
            </a:r>
            <a:r>
              <a:rPr lang="en-US" sz="1800" spc="-10">
                <a:solidFill>
                  <a:srgbClr val="231F1F"/>
                </a:solidFill>
                <a:effectLst/>
                <a:latin typeface="Times New Roman" panose="02020603050405020304" pitchFamily="18" charset="0"/>
                <a:ea typeface="Times New Roman" panose="02020603050405020304" pitchFamily="18" charset="0"/>
              </a:rPr>
              <a:t>an attractive </a:t>
            </a:r>
            <a:r>
              <a:rPr lang="en-US" sz="1800" spc="-5">
                <a:solidFill>
                  <a:srgbClr val="231F1F"/>
                </a:solidFill>
                <a:effectLst/>
                <a:latin typeface="Times New Roman" panose="02020603050405020304" pitchFamily="18" charset="0"/>
                <a:ea typeface="Times New Roman" panose="02020603050405020304" pitchFamily="18" charset="0"/>
              </a:rPr>
              <a:t>characteristic of common stock dividends is their potential to increase over time.</a:t>
            </a:r>
            <a:r>
              <a:rPr lang="en-US" sz="1800" spc="-235">
                <a:solidFill>
                  <a:srgbClr val="231F1F"/>
                </a:solidFill>
                <a:effectLst/>
                <a:latin typeface="Times New Roman" panose="02020603050405020304" pitchFamily="18" charset="0"/>
                <a:ea typeface="Times New Roman" panose="02020603050405020304" pitchFamily="18" charset="0"/>
              </a:rPr>
              <a:t> </a:t>
            </a:r>
            <a:r>
              <a:rPr lang="en-US" sz="1800">
                <a:solidFill>
                  <a:srgbClr val="231F1F"/>
                </a:solidFill>
                <a:effectLst/>
                <a:latin typeface="Times New Roman" panose="02020603050405020304" pitchFamily="18" charset="0"/>
                <a:ea typeface="Times New Roman" panose="02020603050405020304" pitchFamily="18" charset="0"/>
              </a:rPr>
              <a:t>As</a:t>
            </a:r>
            <a:r>
              <a:rPr lang="en-US" sz="1800" spc="5">
                <a:solidFill>
                  <a:srgbClr val="231F1F"/>
                </a:solidFill>
                <a:effectLst/>
                <a:latin typeface="Times New Roman" panose="02020603050405020304" pitchFamily="18" charset="0"/>
                <a:ea typeface="Times New Roman" panose="02020603050405020304" pitchFamily="18" charset="0"/>
              </a:rPr>
              <a:t> </a:t>
            </a:r>
            <a:r>
              <a:rPr lang="en-US" sz="1800">
                <a:solidFill>
                  <a:srgbClr val="231F1F"/>
                </a:solidFill>
                <a:effectLst/>
                <a:latin typeface="Times New Roman" panose="02020603050405020304" pitchFamily="18" charset="0"/>
                <a:ea typeface="Times New Roman" panose="02020603050405020304" pitchFamily="18" charset="0"/>
              </a:rPr>
              <a:t>a</a:t>
            </a:r>
            <a:r>
              <a:rPr lang="en-US" sz="1800" spc="-35">
                <a:solidFill>
                  <a:srgbClr val="231F1F"/>
                </a:solidFill>
                <a:effectLst/>
                <a:latin typeface="Times New Roman" panose="02020603050405020304" pitchFamily="18" charset="0"/>
                <a:ea typeface="Times New Roman" panose="02020603050405020304" pitchFamily="18" charset="0"/>
              </a:rPr>
              <a:t> </a:t>
            </a:r>
            <a:r>
              <a:rPr lang="en-US" sz="1800">
                <a:solidFill>
                  <a:srgbClr val="231F1F"/>
                </a:solidFill>
                <a:effectLst/>
                <a:latin typeface="Times New Roman" panose="02020603050405020304" pitchFamily="18" charset="0"/>
                <a:ea typeface="Times New Roman" panose="02020603050405020304" pitchFamily="18" charset="0"/>
              </a:rPr>
              <a:t>ﬁrm</a:t>
            </a:r>
            <a:r>
              <a:rPr lang="en-US" sz="1800" spc="-35">
                <a:solidFill>
                  <a:srgbClr val="231F1F"/>
                </a:solidFill>
                <a:effectLst/>
                <a:latin typeface="Times New Roman" panose="02020603050405020304" pitchFamily="18" charset="0"/>
                <a:ea typeface="Times New Roman" panose="02020603050405020304" pitchFamily="18" charset="0"/>
              </a:rPr>
              <a:t> </a:t>
            </a:r>
            <a:r>
              <a:rPr lang="en-US" sz="1800">
                <a:solidFill>
                  <a:srgbClr val="231F1F"/>
                </a:solidFill>
                <a:effectLst/>
                <a:latin typeface="Times New Roman" panose="02020603050405020304" pitchFamily="18" charset="0"/>
                <a:ea typeface="Times New Roman" panose="02020603050405020304" pitchFamily="18" charset="0"/>
              </a:rPr>
              <a:t>achieves</a:t>
            </a:r>
            <a:r>
              <a:rPr lang="en-US" sz="1800" spc="-35">
                <a:solidFill>
                  <a:srgbClr val="231F1F"/>
                </a:solidFill>
                <a:effectLst/>
                <a:latin typeface="Times New Roman" panose="02020603050405020304" pitchFamily="18" charset="0"/>
                <a:ea typeface="Times New Roman" panose="02020603050405020304" pitchFamily="18" charset="0"/>
              </a:rPr>
              <a:t> </a:t>
            </a:r>
            <a:r>
              <a:rPr lang="en-US" sz="1800">
                <a:solidFill>
                  <a:srgbClr val="231F1F"/>
                </a:solidFill>
                <a:effectLst/>
                <a:latin typeface="Times New Roman" panose="02020603050405020304" pitchFamily="18" charset="0"/>
                <a:ea typeface="Times New Roman" panose="02020603050405020304" pitchFamily="18" charset="0"/>
              </a:rPr>
              <a:t>success,</a:t>
            </a:r>
            <a:r>
              <a:rPr lang="en-US" sz="1800" spc="-15">
                <a:solidFill>
                  <a:srgbClr val="231F1F"/>
                </a:solidFill>
                <a:effectLst/>
                <a:latin typeface="Times New Roman" panose="02020603050405020304" pitchFamily="18" charset="0"/>
                <a:ea typeface="Times New Roman" panose="02020603050405020304" pitchFamily="18" charset="0"/>
              </a:rPr>
              <a:t> </a:t>
            </a:r>
            <a:r>
              <a:rPr lang="en-US" sz="1800">
                <a:solidFill>
                  <a:srgbClr val="231F1F"/>
                </a:solidFill>
                <a:effectLst/>
                <a:latin typeface="Times New Roman" panose="02020603050405020304" pitchFamily="18" charset="0"/>
                <a:ea typeface="Times New Roman" panose="02020603050405020304" pitchFamily="18" charset="0"/>
              </a:rPr>
              <a:t>its</a:t>
            </a:r>
            <a:r>
              <a:rPr lang="en-US" sz="1800" spc="-10">
                <a:solidFill>
                  <a:srgbClr val="231F1F"/>
                </a:solidFill>
                <a:effectLst/>
                <a:latin typeface="Times New Roman" panose="02020603050405020304" pitchFamily="18" charset="0"/>
                <a:ea typeface="Times New Roman" panose="02020603050405020304" pitchFamily="18" charset="0"/>
              </a:rPr>
              <a:t> </a:t>
            </a:r>
            <a:r>
              <a:rPr lang="en-US" sz="1800">
                <a:solidFill>
                  <a:srgbClr val="231F1F"/>
                </a:solidFill>
                <a:effectLst/>
                <a:latin typeface="Times New Roman" panose="02020603050405020304" pitchFamily="18" charset="0"/>
                <a:ea typeface="Times New Roman" panose="02020603050405020304" pitchFamily="18" charset="0"/>
              </a:rPr>
              <a:t>proﬁts</a:t>
            </a:r>
            <a:r>
              <a:rPr lang="en-US" sz="1800" spc="-35">
                <a:solidFill>
                  <a:srgbClr val="231F1F"/>
                </a:solidFill>
                <a:effectLst/>
                <a:latin typeface="Times New Roman" panose="02020603050405020304" pitchFamily="18" charset="0"/>
                <a:ea typeface="Times New Roman" panose="02020603050405020304" pitchFamily="18" charset="0"/>
              </a:rPr>
              <a:t> </a:t>
            </a:r>
            <a:r>
              <a:rPr lang="en-US" sz="1800">
                <a:solidFill>
                  <a:srgbClr val="231F1F"/>
                </a:solidFill>
                <a:effectLst/>
                <a:latin typeface="Times New Roman" panose="02020603050405020304" pitchFamily="18" charset="0"/>
                <a:ea typeface="Times New Roman" panose="02020603050405020304" pitchFamily="18" charset="0"/>
              </a:rPr>
              <a:t>should</a:t>
            </a:r>
            <a:r>
              <a:rPr lang="en-US" sz="1800" spc="-40">
                <a:solidFill>
                  <a:srgbClr val="231F1F"/>
                </a:solidFill>
                <a:effectLst/>
                <a:latin typeface="Times New Roman" panose="02020603050405020304" pitchFamily="18" charset="0"/>
                <a:ea typeface="Times New Roman" panose="02020603050405020304" pitchFamily="18" charset="0"/>
              </a:rPr>
              <a:t> </a:t>
            </a:r>
            <a:r>
              <a:rPr lang="en-US" sz="1800">
                <a:solidFill>
                  <a:srgbClr val="231F1F"/>
                </a:solidFill>
                <a:effectLst/>
                <a:latin typeface="Times New Roman" panose="02020603050405020304" pitchFamily="18" charset="0"/>
                <a:ea typeface="Times New Roman" panose="02020603050405020304" pitchFamily="18" charset="0"/>
              </a:rPr>
              <a:t>grow</a:t>
            </a:r>
            <a:r>
              <a:rPr lang="en-US" sz="1800" spc="-15">
                <a:solidFill>
                  <a:srgbClr val="231F1F"/>
                </a:solidFill>
                <a:effectLst/>
                <a:latin typeface="Times New Roman" panose="02020603050405020304" pitchFamily="18" charset="0"/>
                <a:ea typeface="Times New Roman" panose="02020603050405020304" pitchFamily="18" charset="0"/>
              </a:rPr>
              <a:t> </a:t>
            </a:r>
            <a:r>
              <a:rPr lang="en-US" sz="1800">
                <a:solidFill>
                  <a:srgbClr val="231F1F"/>
                </a:solidFill>
                <a:effectLst/>
                <a:latin typeface="Times New Roman" panose="02020603050405020304" pitchFamily="18" charset="0"/>
                <a:ea typeface="Times New Roman" panose="02020603050405020304" pitchFamily="18" charset="0"/>
              </a:rPr>
              <a:t>and</a:t>
            </a:r>
            <a:r>
              <a:rPr lang="en-US" sz="1800" spc="-15">
                <a:solidFill>
                  <a:srgbClr val="231F1F"/>
                </a:solidFill>
                <a:effectLst/>
                <a:latin typeface="Times New Roman" panose="02020603050405020304" pitchFamily="18" charset="0"/>
                <a:ea typeface="Times New Roman" panose="02020603050405020304" pitchFamily="18" charset="0"/>
              </a:rPr>
              <a:t> </a:t>
            </a:r>
            <a:r>
              <a:rPr lang="en-US" sz="1800">
                <a:solidFill>
                  <a:srgbClr val="231F1F"/>
                </a:solidFill>
                <a:effectLst/>
                <a:latin typeface="Times New Roman" panose="02020603050405020304" pitchFamily="18" charset="0"/>
                <a:ea typeface="Times New Roman" panose="02020603050405020304" pitchFamily="18" charset="0"/>
              </a:rPr>
              <a:t>the</a:t>
            </a:r>
            <a:r>
              <a:rPr lang="en-US" sz="1800" spc="-15">
                <a:solidFill>
                  <a:srgbClr val="231F1F"/>
                </a:solidFill>
                <a:effectLst/>
                <a:latin typeface="Times New Roman" panose="02020603050405020304" pitchFamily="18" charset="0"/>
                <a:ea typeface="Times New Roman" panose="02020603050405020304" pitchFamily="18" charset="0"/>
              </a:rPr>
              <a:t> </a:t>
            </a:r>
            <a:r>
              <a:rPr lang="en-US" sz="1800">
                <a:solidFill>
                  <a:srgbClr val="231F1F"/>
                </a:solidFill>
                <a:effectLst/>
                <a:latin typeface="Times New Roman" panose="02020603050405020304" pitchFamily="18" charset="0"/>
                <a:ea typeface="Times New Roman" panose="02020603050405020304" pitchFamily="18" charset="0"/>
              </a:rPr>
              <a:t>shareholders</a:t>
            </a:r>
            <a:r>
              <a:rPr lang="en-US" sz="1800" spc="-55">
                <a:solidFill>
                  <a:srgbClr val="231F1F"/>
                </a:solidFill>
                <a:effectLst/>
                <a:latin typeface="Times New Roman" panose="02020603050405020304" pitchFamily="18" charset="0"/>
                <a:ea typeface="Times New Roman" panose="02020603050405020304" pitchFamily="18" charset="0"/>
              </a:rPr>
              <a:t> </a:t>
            </a:r>
            <a:r>
              <a:rPr lang="en-US" sz="1800">
                <a:solidFill>
                  <a:srgbClr val="231F1F"/>
                </a:solidFill>
                <a:effectLst/>
                <a:latin typeface="Times New Roman" panose="02020603050405020304" pitchFamily="18" charset="0"/>
                <a:ea typeface="Times New Roman" panose="02020603050405020304" pitchFamily="18" charset="0"/>
              </a:rPr>
              <a:t>can</a:t>
            </a:r>
            <a:r>
              <a:rPr lang="en-US" sz="1800" spc="-10">
                <a:solidFill>
                  <a:srgbClr val="231F1F"/>
                </a:solidFill>
                <a:effectLst/>
                <a:latin typeface="Times New Roman" panose="02020603050405020304" pitchFamily="18" charset="0"/>
                <a:ea typeface="Times New Roman" panose="02020603050405020304" pitchFamily="18" charset="0"/>
              </a:rPr>
              <a:t> </a:t>
            </a:r>
            <a:r>
              <a:rPr lang="en-US" sz="1800">
                <a:solidFill>
                  <a:srgbClr val="231F1F"/>
                </a:solidFill>
                <a:effectLst/>
                <a:latin typeface="Times New Roman" panose="02020603050405020304" pitchFamily="18" charset="0"/>
                <a:ea typeface="Times New Roman" panose="02020603050405020304" pitchFamily="18" charset="0"/>
              </a:rPr>
              <a:t>expect</a:t>
            </a:r>
            <a:r>
              <a:rPr lang="en-US" sz="1800" spc="-20">
                <a:solidFill>
                  <a:srgbClr val="231F1F"/>
                </a:solidFill>
                <a:effectLst/>
                <a:latin typeface="Times New Roman" panose="02020603050405020304" pitchFamily="18" charset="0"/>
                <a:ea typeface="Times New Roman" panose="02020603050405020304" pitchFamily="18" charset="0"/>
              </a:rPr>
              <a:t> </a:t>
            </a:r>
            <a:r>
              <a:rPr lang="en-US" sz="1800">
                <a:solidFill>
                  <a:srgbClr val="231F1F"/>
                </a:solidFill>
                <a:effectLst/>
                <a:latin typeface="Times New Roman" panose="02020603050405020304" pitchFamily="18" charset="0"/>
                <a:ea typeface="Times New Roman" panose="02020603050405020304" pitchFamily="18" charset="0"/>
              </a:rPr>
              <a:t>to</a:t>
            </a:r>
            <a:r>
              <a:rPr lang="en-US" sz="1800" spc="-35">
                <a:solidFill>
                  <a:srgbClr val="231F1F"/>
                </a:solidFill>
                <a:effectLst/>
                <a:latin typeface="Times New Roman" panose="02020603050405020304" pitchFamily="18" charset="0"/>
                <a:ea typeface="Times New Roman" panose="02020603050405020304" pitchFamily="18" charset="0"/>
              </a:rPr>
              <a:t> </a:t>
            </a:r>
            <a:r>
              <a:rPr lang="en-US" sz="1800">
                <a:solidFill>
                  <a:srgbClr val="231F1F"/>
                </a:solidFill>
                <a:effectLst/>
                <a:latin typeface="Times New Roman" panose="02020603050405020304" pitchFamily="18" charset="0"/>
                <a:ea typeface="Times New Roman" panose="02020603050405020304" pitchFamily="18" charset="0"/>
              </a:rPr>
              <a:t>see</a:t>
            </a:r>
            <a:r>
              <a:rPr lang="en-US" sz="1800" spc="10">
                <a:solidFill>
                  <a:srgbClr val="231F1F"/>
                </a:solidFill>
                <a:effectLst/>
                <a:latin typeface="Times New Roman" panose="02020603050405020304" pitchFamily="18" charset="0"/>
                <a:ea typeface="Times New Roman" panose="02020603050405020304" pitchFamily="18" charset="0"/>
              </a:rPr>
              <a:t> </a:t>
            </a:r>
            <a:r>
              <a:rPr lang="en-US" sz="1800">
                <a:solidFill>
                  <a:srgbClr val="231F1F"/>
                </a:solidFill>
                <a:effectLst/>
                <a:latin typeface="Times New Roman" panose="02020603050405020304" pitchFamily="18" charset="0"/>
                <a:ea typeface="Times New Roman" panose="02020603050405020304" pitchFamily="18" charset="0"/>
              </a:rPr>
              <a:t>the</a:t>
            </a:r>
            <a:r>
              <a:rPr lang="en-US" sz="1800" spc="-235">
                <a:solidFill>
                  <a:srgbClr val="231F1F"/>
                </a:solidFill>
                <a:effectLst/>
                <a:latin typeface="Times New Roman" panose="02020603050405020304" pitchFamily="18" charset="0"/>
                <a:ea typeface="Times New Roman" panose="02020603050405020304" pitchFamily="18" charset="0"/>
              </a:rPr>
              <a:t> </a:t>
            </a:r>
            <a:r>
              <a:rPr lang="en-US" sz="1800">
                <a:solidFill>
                  <a:srgbClr val="231F1F"/>
                </a:solidFill>
                <a:effectLst/>
                <a:latin typeface="Times New Roman" panose="02020603050405020304" pitchFamily="18" charset="0"/>
                <a:ea typeface="Times New Roman" panose="02020603050405020304" pitchFamily="18" charset="0"/>
              </a:rPr>
              <a:t>dollar amount</a:t>
            </a:r>
            <a:r>
              <a:rPr lang="en-US" sz="1800" spc="45">
                <a:solidFill>
                  <a:srgbClr val="231F1F"/>
                </a:solidFill>
                <a:effectLst/>
                <a:latin typeface="Times New Roman" panose="02020603050405020304" pitchFamily="18" charset="0"/>
                <a:ea typeface="Times New Roman" panose="02020603050405020304" pitchFamily="18" charset="0"/>
              </a:rPr>
              <a:t> </a:t>
            </a:r>
            <a:r>
              <a:rPr lang="en-US" sz="1800">
                <a:solidFill>
                  <a:srgbClr val="231F1F"/>
                </a:solidFill>
                <a:effectLst/>
                <a:latin typeface="Times New Roman" panose="02020603050405020304" pitchFamily="18" charset="0"/>
                <a:ea typeface="Times New Roman" panose="02020603050405020304" pitchFamily="18" charset="0"/>
              </a:rPr>
              <a:t>of</a:t>
            </a:r>
            <a:r>
              <a:rPr lang="en-US" sz="1800" spc="45">
                <a:solidFill>
                  <a:srgbClr val="231F1F"/>
                </a:solidFill>
                <a:effectLst/>
                <a:latin typeface="Times New Roman" panose="02020603050405020304" pitchFamily="18" charset="0"/>
                <a:ea typeface="Times New Roman" panose="02020603050405020304" pitchFamily="18" charset="0"/>
              </a:rPr>
              <a:t> </a:t>
            </a:r>
            <a:r>
              <a:rPr lang="en-US" sz="1800">
                <a:solidFill>
                  <a:srgbClr val="231F1F"/>
                </a:solidFill>
                <a:effectLst/>
                <a:latin typeface="Times New Roman" panose="02020603050405020304" pitchFamily="18" charset="0"/>
                <a:ea typeface="Times New Roman" panose="02020603050405020304" pitchFamily="18" charset="0"/>
              </a:rPr>
              <a:t>their</a:t>
            </a:r>
            <a:r>
              <a:rPr lang="en-US" sz="1800" spc="50">
                <a:solidFill>
                  <a:srgbClr val="231F1F"/>
                </a:solidFill>
                <a:effectLst/>
                <a:latin typeface="Times New Roman" panose="02020603050405020304" pitchFamily="18" charset="0"/>
                <a:ea typeface="Times New Roman" panose="02020603050405020304" pitchFamily="18" charset="0"/>
              </a:rPr>
              <a:t> </a:t>
            </a:r>
            <a:r>
              <a:rPr lang="en-US" sz="1800">
                <a:solidFill>
                  <a:srgbClr val="231F1F"/>
                </a:solidFill>
                <a:effectLst/>
                <a:latin typeface="Times New Roman" panose="02020603050405020304" pitchFamily="18" charset="0"/>
                <a:ea typeface="Times New Roman" panose="02020603050405020304" pitchFamily="18" charset="0"/>
              </a:rPr>
              <a:t>dividends</a:t>
            </a:r>
            <a:r>
              <a:rPr lang="en-US" sz="1800" spc="30">
                <a:solidFill>
                  <a:srgbClr val="231F1F"/>
                </a:solidFill>
                <a:effectLst/>
                <a:latin typeface="Times New Roman" panose="02020603050405020304" pitchFamily="18" charset="0"/>
                <a:ea typeface="Times New Roman" panose="02020603050405020304" pitchFamily="18" charset="0"/>
              </a:rPr>
              <a:t> </a:t>
            </a:r>
            <a:r>
              <a:rPr lang="en-US" sz="1800">
                <a:solidFill>
                  <a:srgbClr val="231F1F"/>
                </a:solidFill>
                <a:effectLst/>
                <a:latin typeface="Times New Roman" panose="02020603050405020304" pitchFamily="18" charset="0"/>
                <a:ea typeface="Times New Roman" panose="02020603050405020304" pitchFamily="18" charset="0"/>
              </a:rPr>
              <a:t>rise.</a:t>
            </a:r>
            <a:r>
              <a:rPr lang="en-US" sz="1800" spc="40">
                <a:solidFill>
                  <a:srgbClr val="231F1F"/>
                </a:solidFill>
                <a:effectLst/>
                <a:latin typeface="Times New Roman" panose="02020603050405020304" pitchFamily="18" charset="0"/>
                <a:ea typeface="Times New Roman" panose="02020603050405020304" pitchFamily="18" charset="0"/>
              </a:rPr>
              <a:t> </a:t>
            </a:r>
            <a:r>
              <a:rPr lang="en-US" sz="1800">
                <a:solidFill>
                  <a:srgbClr val="231F1F"/>
                </a:solidFill>
                <a:effectLst/>
                <a:latin typeface="Times New Roman" panose="02020603050405020304" pitchFamily="18" charset="0"/>
                <a:ea typeface="Times New Roman" panose="02020603050405020304" pitchFamily="18" charset="0"/>
              </a:rPr>
              <a:t>Of</a:t>
            </a:r>
            <a:r>
              <a:rPr lang="en-US" sz="1800" spc="50">
                <a:solidFill>
                  <a:srgbClr val="231F1F"/>
                </a:solidFill>
                <a:effectLst/>
                <a:latin typeface="Times New Roman" panose="02020603050405020304" pitchFamily="18" charset="0"/>
                <a:ea typeface="Times New Roman" panose="02020603050405020304" pitchFamily="18" charset="0"/>
              </a:rPr>
              <a:t> </a:t>
            </a:r>
            <a:r>
              <a:rPr lang="en-US" sz="1800">
                <a:solidFill>
                  <a:srgbClr val="231F1F"/>
                </a:solidFill>
                <a:effectLst/>
                <a:latin typeface="Times New Roman" panose="02020603050405020304" pitchFamily="18" charset="0"/>
                <a:ea typeface="Times New Roman" panose="02020603050405020304" pitchFamily="18" charset="0"/>
              </a:rPr>
              <a:t>course,</a:t>
            </a:r>
            <a:r>
              <a:rPr lang="en-US" sz="1800" spc="45">
                <a:solidFill>
                  <a:srgbClr val="231F1F"/>
                </a:solidFill>
                <a:effectLst/>
                <a:latin typeface="Times New Roman" panose="02020603050405020304" pitchFamily="18" charset="0"/>
                <a:ea typeface="Times New Roman" panose="02020603050405020304" pitchFamily="18" charset="0"/>
              </a:rPr>
              <a:t> </a:t>
            </a:r>
            <a:r>
              <a:rPr lang="en-US" sz="1800">
                <a:solidFill>
                  <a:srgbClr val="231F1F"/>
                </a:solidFill>
                <a:effectLst/>
                <a:latin typeface="Times New Roman" panose="02020603050405020304" pitchFamily="18" charset="0"/>
                <a:ea typeface="Times New Roman" panose="02020603050405020304" pitchFamily="18" charset="0"/>
              </a:rPr>
              <a:t>success</a:t>
            </a:r>
            <a:r>
              <a:rPr lang="en-US" sz="1800" spc="15">
                <a:solidFill>
                  <a:srgbClr val="231F1F"/>
                </a:solidFill>
                <a:effectLst/>
                <a:latin typeface="Times New Roman" panose="02020603050405020304" pitchFamily="18" charset="0"/>
                <a:ea typeface="Times New Roman" panose="02020603050405020304" pitchFamily="18" charset="0"/>
              </a:rPr>
              <a:t> </a:t>
            </a:r>
            <a:r>
              <a:rPr lang="en-US" sz="1800">
                <a:solidFill>
                  <a:srgbClr val="231F1F"/>
                </a:solidFill>
                <a:effectLst/>
                <a:latin typeface="Times New Roman" panose="02020603050405020304" pitchFamily="18" charset="0"/>
                <a:ea typeface="Times New Roman" panose="02020603050405020304" pitchFamily="18" charset="0"/>
              </a:rPr>
              <a:t>and</a:t>
            </a:r>
            <a:r>
              <a:rPr lang="en-US" sz="1800" spc="30">
                <a:solidFill>
                  <a:srgbClr val="231F1F"/>
                </a:solidFill>
                <a:effectLst/>
                <a:latin typeface="Times New Roman" panose="02020603050405020304" pitchFamily="18" charset="0"/>
                <a:ea typeface="Times New Roman" panose="02020603050405020304" pitchFamily="18" charset="0"/>
              </a:rPr>
              <a:t> </a:t>
            </a:r>
            <a:r>
              <a:rPr lang="en-US" sz="1800">
                <a:solidFill>
                  <a:srgbClr val="231F1F"/>
                </a:solidFill>
                <a:effectLst/>
                <a:latin typeface="Times New Roman" panose="02020603050405020304" pitchFamily="18" charset="0"/>
                <a:ea typeface="Times New Roman" panose="02020603050405020304" pitchFamily="18" charset="0"/>
              </a:rPr>
              <a:t>growth</a:t>
            </a:r>
            <a:r>
              <a:rPr lang="en-US" sz="1800" spc="40">
                <a:solidFill>
                  <a:srgbClr val="231F1F"/>
                </a:solidFill>
                <a:effectLst/>
                <a:latin typeface="Times New Roman" panose="02020603050405020304" pitchFamily="18" charset="0"/>
                <a:ea typeface="Times New Roman" panose="02020603050405020304" pitchFamily="18" charset="0"/>
              </a:rPr>
              <a:t> </a:t>
            </a:r>
            <a:r>
              <a:rPr lang="en-US" sz="1800">
                <a:solidFill>
                  <a:srgbClr val="231F1F"/>
                </a:solidFill>
                <a:effectLst/>
                <a:latin typeface="Times New Roman" panose="02020603050405020304" pitchFamily="18" charset="0"/>
                <a:ea typeface="Times New Roman" panose="02020603050405020304" pitchFamily="18" charset="0"/>
              </a:rPr>
              <a:t>are</a:t>
            </a:r>
            <a:r>
              <a:rPr lang="en-US" sz="1800" spc="10">
                <a:solidFill>
                  <a:srgbClr val="231F1F"/>
                </a:solidFill>
                <a:effectLst/>
                <a:latin typeface="Times New Roman" panose="02020603050405020304" pitchFamily="18" charset="0"/>
                <a:ea typeface="Times New Roman" panose="02020603050405020304" pitchFamily="18" charset="0"/>
              </a:rPr>
              <a:t> </a:t>
            </a:r>
            <a:r>
              <a:rPr lang="en-US" sz="1800">
                <a:solidFill>
                  <a:srgbClr val="231F1F"/>
                </a:solidFill>
                <a:effectLst/>
                <a:latin typeface="Times New Roman" panose="02020603050405020304" pitchFamily="18" charset="0"/>
                <a:ea typeface="Times New Roman" panose="02020603050405020304" pitchFamily="18" charset="0"/>
              </a:rPr>
              <a:t>not</a:t>
            </a:r>
            <a:r>
              <a:rPr lang="en-US" sz="1800" spc="25">
                <a:solidFill>
                  <a:srgbClr val="231F1F"/>
                </a:solidFill>
                <a:effectLst/>
                <a:latin typeface="Times New Roman" panose="02020603050405020304" pitchFamily="18" charset="0"/>
                <a:ea typeface="Times New Roman" panose="02020603050405020304" pitchFamily="18" charset="0"/>
              </a:rPr>
              <a:t> </a:t>
            </a:r>
            <a:r>
              <a:rPr lang="en-US" sz="1800">
                <a:solidFill>
                  <a:srgbClr val="231F1F"/>
                </a:solidFill>
                <a:effectLst/>
                <a:latin typeface="Times New Roman" panose="02020603050405020304" pitchFamily="18" charset="0"/>
                <a:ea typeface="Times New Roman" panose="02020603050405020304" pitchFamily="18" charset="0"/>
              </a:rPr>
              <a:t>guaranteed.</a:t>
            </a:r>
            <a:r>
              <a:rPr lang="en-US" sz="1800" spc="55">
                <a:solidFill>
                  <a:srgbClr val="231F1F"/>
                </a:solidFill>
                <a:effectLst/>
                <a:latin typeface="Times New Roman" panose="02020603050405020304" pitchFamily="18" charset="0"/>
                <a:ea typeface="Times New Roman" panose="02020603050405020304" pitchFamily="18" charset="0"/>
              </a:rPr>
              <a:t> </a:t>
            </a:r>
            <a:r>
              <a:rPr lang="en-US" sz="1800">
                <a:solidFill>
                  <a:srgbClr val="231F1F"/>
                </a:solidFill>
                <a:effectLst/>
                <a:latin typeface="Times New Roman" panose="02020603050405020304" pitchFamily="18" charset="0"/>
                <a:ea typeface="Times New Roman" panose="02020603050405020304" pitchFamily="18" charset="0"/>
              </a:rPr>
              <a:t>A</a:t>
            </a:r>
            <a:r>
              <a:rPr lang="en-US" sz="1800" spc="40">
                <a:solidFill>
                  <a:srgbClr val="231F1F"/>
                </a:solidFill>
                <a:effectLst/>
                <a:latin typeface="Times New Roman" panose="02020603050405020304" pitchFamily="18" charset="0"/>
                <a:ea typeface="Times New Roman" panose="02020603050405020304" pitchFamily="18" charset="0"/>
              </a:rPr>
              <a:t> </a:t>
            </a:r>
            <a:r>
              <a:rPr lang="en-US" sz="1800">
                <a:solidFill>
                  <a:srgbClr val="231F1F"/>
                </a:solidFill>
                <a:effectLst/>
                <a:latin typeface="Times New Roman" panose="02020603050405020304" pitchFamily="18" charset="0"/>
                <a:ea typeface="Times New Roman" panose="02020603050405020304" pitchFamily="18" charset="0"/>
              </a:rPr>
              <a:t>ﬁrm</a:t>
            </a:r>
            <a:r>
              <a:rPr lang="en-US" sz="1800" spc="5">
                <a:solidFill>
                  <a:srgbClr val="231F1F"/>
                </a:solidFill>
                <a:effectLst/>
                <a:latin typeface="Times New Roman" panose="02020603050405020304" pitchFamily="18" charset="0"/>
                <a:ea typeface="Times New Roman" panose="02020603050405020304" pitchFamily="18" charset="0"/>
              </a:rPr>
              <a:t> </a:t>
            </a:r>
            <a:r>
              <a:rPr lang="en-US" sz="1800">
                <a:solidFill>
                  <a:srgbClr val="231F1F"/>
                </a:solidFill>
                <a:effectLst/>
                <a:latin typeface="Times New Roman" panose="02020603050405020304" pitchFamily="18" charset="0"/>
                <a:ea typeface="Times New Roman" panose="02020603050405020304" pitchFamily="18" charset="0"/>
              </a:rPr>
              <a:t>may</a:t>
            </a:r>
            <a:r>
              <a:rPr lang="en-US" sz="1800" spc="40">
                <a:solidFill>
                  <a:srgbClr val="231F1F"/>
                </a:solidFill>
                <a:effectLst/>
                <a:latin typeface="Times New Roman" panose="02020603050405020304" pitchFamily="18" charset="0"/>
                <a:ea typeface="Times New Roman" panose="02020603050405020304" pitchFamily="18" charset="0"/>
              </a:rPr>
              <a:t> </a:t>
            </a:r>
            <a:r>
              <a:rPr lang="en-US" sz="1800">
                <a:solidFill>
                  <a:srgbClr val="231F1F"/>
                </a:solidFill>
                <a:effectLst/>
                <a:latin typeface="Times New Roman" panose="02020603050405020304" pitchFamily="18" charset="0"/>
                <a:ea typeface="Times New Roman" panose="02020603050405020304" pitchFamily="18" charset="0"/>
              </a:rPr>
              <a:t>experience</a:t>
            </a:r>
            <a:r>
              <a:rPr lang="en-US" sz="1800" spc="30">
                <a:solidFill>
                  <a:srgbClr val="231F1F"/>
                </a:solidFill>
                <a:effectLst/>
                <a:latin typeface="Times New Roman" panose="02020603050405020304" pitchFamily="18" charset="0"/>
                <a:ea typeface="Times New Roman" panose="02020603050405020304" pitchFamily="18" charset="0"/>
              </a:rPr>
              <a:t> </a:t>
            </a:r>
            <a:r>
              <a:rPr lang="en-US" sz="1800">
                <a:solidFill>
                  <a:srgbClr val="231F1F"/>
                </a:solidFill>
                <a:effectLst/>
                <a:latin typeface="Times New Roman" panose="02020603050405020304" pitchFamily="18" charset="0"/>
                <a:ea typeface="Times New Roman" panose="02020603050405020304" pitchFamily="18" charset="0"/>
              </a:rPr>
              <a:t>poor</a:t>
            </a:r>
            <a:r>
              <a:rPr lang="en-US" sz="1800" spc="60">
                <a:solidFill>
                  <a:srgbClr val="231F1F"/>
                </a:solidFill>
                <a:effectLst/>
                <a:latin typeface="Times New Roman" panose="02020603050405020304" pitchFamily="18" charset="0"/>
                <a:ea typeface="Times New Roman" panose="02020603050405020304" pitchFamily="18" charset="0"/>
              </a:rPr>
              <a:t> </a:t>
            </a:r>
            <a:r>
              <a:rPr lang="en-US" sz="1800">
                <a:solidFill>
                  <a:srgbClr val="231F1F"/>
                </a:solidFill>
                <a:effectLst/>
                <a:latin typeface="Times New Roman" panose="02020603050405020304" pitchFamily="18" charset="0"/>
                <a:ea typeface="Times New Roman" panose="02020603050405020304" pitchFamily="18" charset="0"/>
              </a:rPr>
              <a:t>earnings</a:t>
            </a:r>
            <a:r>
              <a:rPr lang="en-US" sz="1800" spc="10">
                <a:solidFill>
                  <a:srgbClr val="231F1F"/>
                </a:solidFill>
                <a:effectLst/>
                <a:latin typeface="Times New Roman" panose="02020603050405020304" pitchFamily="18" charset="0"/>
                <a:ea typeface="Times New Roman" panose="02020603050405020304" pitchFamily="18" charset="0"/>
              </a:rPr>
              <a:t> </a:t>
            </a:r>
            <a:r>
              <a:rPr lang="en-US" sz="1800">
                <a:solidFill>
                  <a:srgbClr val="231F1F"/>
                </a:solidFill>
                <a:effectLst/>
                <a:latin typeface="Times New Roman" panose="02020603050405020304" pitchFamily="18" charset="0"/>
                <a:ea typeface="Times New Roman" panose="02020603050405020304" pitchFamily="18" charset="0"/>
              </a:rPr>
              <a:t>or</a:t>
            </a:r>
            <a:r>
              <a:rPr lang="en-US" sz="1800" spc="20">
                <a:solidFill>
                  <a:srgbClr val="231F1F"/>
                </a:solidFill>
                <a:effectLst/>
                <a:latin typeface="Times New Roman" panose="02020603050405020304" pitchFamily="18" charset="0"/>
                <a:ea typeface="Times New Roman" panose="02020603050405020304" pitchFamily="18" charset="0"/>
              </a:rPr>
              <a:t> </a:t>
            </a:r>
            <a:r>
              <a:rPr lang="en-US" sz="1800">
                <a:solidFill>
                  <a:srgbClr val="231F1F"/>
                </a:solidFill>
                <a:effectLst/>
                <a:latin typeface="Times New Roman" panose="02020603050405020304" pitchFamily="18" charset="0"/>
                <a:ea typeface="Times New Roman" panose="02020603050405020304" pitchFamily="18" charset="0"/>
              </a:rPr>
              <a:t>losses,</a:t>
            </a:r>
            <a:r>
              <a:rPr lang="en-US" sz="1800" spc="30">
                <a:solidFill>
                  <a:srgbClr val="231F1F"/>
                </a:solidFill>
                <a:effectLst/>
                <a:latin typeface="Times New Roman" panose="02020603050405020304" pitchFamily="18" charset="0"/>
                <a:ea typeface="Times New Roman" panose="02020603050405020304" pitchFamily="18" charset="0"/>
              </a:rPr>
              <a:t> </a:t>
            </a:r>
            <a:r>
              <a:rPr lang="en-US" sz="1800">
                <a:solidFill>
                  <a:srgbClr val="231F1F"/>
                </a:solidFill>
                <a:effectLst/>
                <a:latin typeface="Times New Roman" panose="02020603050405020304" pitchFamily="18" charset="0"/>
                <a:ea typeface="Times New Roman" panose="02020603050405020304" pitchFamily="18" charset="0"/>
              </a:rPr>
              <a:t>in</a:t>
            </a:r>
            <a:r>
              <a:rPr lang="en-US" sz="1800" spc="25">
                <a:solidFill>
                  <a:srgbClr val="231F1F"/>
                </a:solidFill>
                <a:effectLst/>
                <a:latin typeface="Times New Roman" panose="02020603050405020304" pitchFamily="18" charset="0"/>
                <a:ea typeface="Times New Roman" panose="02020603050405020304" pitchFamily="18" charset="0"/>
              </a:rPr>
              <a:t> </a:t>
            </a:r>
            <a:r>
              <a:rPr lang="en-US" sz="1800">
                <a:solidFill>
                  <a:srgbClr val="231F1F"/>
                </a:solidFill>
                <a:effectLst/>
                <a:latin typeface="Times New Roman" panose="02020603050405020304" pitchFamily="18" charset="0"/>
                <a:ea typeface="Times New Roman" panose="02020603050405020304" pitchFamily="18" charset="0"/>
              </a:rPr>
              <a:t>which</a:t>
            </a:r>
            <a:r>
              <a:rPr lang="en-US" sz="1800" spc="45">
                <a:solidFill>
                  <a:srgbClr val="231F1F"/>
                </a:solidFill>
                <a:effectLst/>
                <a:latin typeface="Times New Roman" panose="02020603050405020304" pitchFamily="18" charset="0"/>
                <a:ea typeface="Times New Roman" panose="02020603050405020304" pitchFamily="18" charset="0"/>
              </a:rPr>
              <a:t> </a:t>
            </a:r>
            <a:r>
              <a:rPr lang="en-US" sz="1800">
                <a:solidFill>
                  <a:srgbClr val="231F1F"/>
                </a:solidFill>
                <a:effectLst/>
                <a:latin typeface="Times New Roman" panose="02020603050405020304" pitchFamily="18" charset="0"/>
                <a:ea typeface="Times New Roman" panose="02020603050405020304" pitchFamily="18" charset="0"/>
              </a:rPr>
              <a:t>case</a:t>
            </a:r>
            <a:r>
              <a:rPr lang="en-US" sz="1800" spc="-5">
                <a:solidFill>
                  <a:srgbClr val="231F1F"/>
                </a:solidFill>
                <a:effectLst/>
                <a:latin typeface="Times New Roman" panose="02020603050405020304" pitchFamily="18" charset="0"/>
                <a:ea typeface="Times New Roman" panose="02020603050405020304" pitchFamily="18" charset="0"/>
              </a:rPr>
              <a:t> </a:t>
            </a:r>
            <a:r>
              <a:rPr lang="en-US" sz="1800">
                <a:solidFill>
                  <a:srgbClr val="231F1F"/>
                </a:solidFill>
                <a:effectLst/>
                <a:latin typeface="Times New Roman" panose="02020603050405020304" pitchFamily="18" charset="0"/>
                <a:ea typeface="Times New Roman" panose="02020603050405020304" pitchFamily="18" charset="0"/>
              </a:rPr>
              <a:t>shareholders</a:t>
            </a:r>
            <a:r>
              <a:rPr lang="en-US" sz="1800" spc="5">
                <a:solidFill>
                  <a:srgbClr val="231F1F"/>
                </a:solidFill>
                <a:effectLst/>
                <a:latin typeface="Times New Roman" panose="02020603050405020304" pitchFamily="18" charset="0"/>
                <a:ea typeface="Times New Roman" panose="02020603050405020304" pitchFamily="18" charset="0"/>
              </a:rPr>
              <a:t> </a:t>
            </a:r>
            <a:r>
              <a:rPr lang="en-US" sz="1800">
                <a:solidFill>
                  <a:srgbClr val="231F1F"/>
                </a:solidFill>
                <a:effectLst/>
                <a:latin typeface="Times New Roman" panose="02020603050405020304" pitchFamily="18" charset="0"/>
                <a:ea typeface="Times New Roman" panose="02020603050405020304" pitchFamily="18" charset="0"/>
              </a:rPr>
              <a:t>bear</a:t>
            </a:r>
            <a:r>
              <a:rPr lang="en-US" sz="1800" spc="40">
                <a:solidFill>
                  <a:srgbClr val="231F1F"/>
                </a:solidFill>
                <a:effectLst/>
                <a:latin typeface="Times New Roman" panose="02020603050405020304" pitchFamily="18" charset="0"/>
                <a:ea typeface="Times New Roman" panose="02020603050405020304" pitchFamily="18" charset="0"/>
              </a:rPr>
              <a:t> </a:t>
            </a:r>
            <a:r>
              <a:rPr lang="en-US" sz="1800">
                <a:solidFill>
                  <a:srgbClr val="231F1F"/>
                </a:solidFill>
                <a:effectLst/>
                <a:latin typeface="Times New Roman" panose="02020603050405020304" pitchFamily="18" charset="0"/>
                <a:ea typeface="Times New Roman" panose="02020603050405020304" pitchFamily="18" charset="0"/>
              </a:rPr>
              <a:t>the</a:t>
            </a:r>
            <a:r>
              <a:rPr lang="en-US" sz="1800" spc="15">
                <a:solidFill>
                  <a:srgbClr val="231F1F"/>
                </a:solidFill>
                <a:effectLst/>
                <a:latin typeface="Times New Roman" panose="02020603050405020304" pitchFamily="18" charset="0"/>
                <a:ea typeface="Times New Roman" panose="02020603050405020304" pitchFamily="18" charset="0"/>
              </a:rPr>
              <a:t> </a:t>
            </a:r>
            <a:r>
              <a:rPr lang="en-US" sz="1800">
                <a:solidFill>
                  <a:srgbClr val="231F1F"/>
                </a:solidFill>
                <a:effectLst/>
                <a:latin typeface="Times New Roman" panose="02020603050405020304" pitchFamily="18" charset="0"/>
                <a:ea typeface="Times New Roman" panose="02020603050405020304" pitchFamily="18" charset="0"/>
              </a:rPr>
              <a:t>risk</a:t>
            </a:r>
            <a:r>
              <a:rPr lang="en-US" sz="1800" spc="-10">
                <a:solidFill>
                  <a:srgbClr val="231F1F"/>
                </a:solidFill>
                <a:effectLst/>
                <a:latin typeface="Times New Roman" panose="02020603050405020304" pitchFamily="18" charset="0"/>
                <a:ea typeface="Times New Roman" panose="02020603050405020304" pitchFamily="18" charset="0"/>
              </a:rPr>
              <a:t> </a:t>
            </a:r>
            <a:r>
              <a:rPr lang="en-US" sz="1800">
                <a:solidFill>
                  <a:srgbClr val="231F1F"/>
                </a:solidFill>
                <a:effectLst/>
                <a:latin typeface="Times New Roman" panose="02020603050405020304" pitchFamily="18" charset="0"/>
                <a:ea typeface="Times New Roman" panose="02020603050405020304" pitchFamily="18" charset="0"/>
              </a:rPr>
              <a:t>of</a:t>
            </a:r>
            <a:r>
              <a:rPr lang="en-US" sz="1800" spc="15">
                <a:solidFill>
                  <a:srgbClr val="231F1F"/>
                </a:solidFill>
                <a:effectLst/>
                <a:latin typeface="Times New Roman" panose="02020603050405020304" pitchFamily="18" charset="0"/>
                <a:ea typeface="Times New Roman" panose="02020603050405020304" pitchFamily="18" charset="0"/>
              </a:rPr>
              <a:t> </a:t>
            </a:r>
            <a:r>
              <a:rPr lang="en-US" sz="1800">
                <a:solidFill>
                  <a:srgbClr val="231F1F"/>
                </a:solidFill>
                <a:effectLst/>
                <a:latin typeface="Times New Roman" panose="02020603050405020304" pitchFamily="18" charset="0"/>
                <a:ea typeface="Times New Roman" panose="02020603050405020304" pitchFamily="18" charset="0"/>
              </a:rPr>
              <a:t>smaller</a:t>
            </a:r>
            <a:r>
              <a:rPr lang="en-US" sz="1800" spc="-235">
                <a:solidFill>
                  <a:srgbClr val="231F1F"/>
                </a:solidFill>
                <a:effectLst/>
                <a:latin typeface="Times New Roman" panose="02020603050405020304" pitchFamily="18" charset="0"/>
                <a:ea typeface="Times New Roman" panose="02020603050405020304" pitchFamily="18" charset="0"/>
              </a:rPr>
              <a:t> </a:t>
            </a:r>
            <a:r>
              <a:rPr lang="en-US" sz="1800">
                <a:solidFill>
                  <a:srgbClr val="231F1F"/>
                </a:solidFill>
                <a:effectLst/>
                <a:latin typeface="Times New Roman" panose="02020603050405020304" pitchFamily="18" charset="0"/>
                <a:ea typeface="Times New Roman" panose="02020603050405020304" pitchFamily="18" charset="0"/>
              </a:rPr>
              <a:t>dividends</a:t>
            </a:r>
            <a:r>
              <a:rPr lang="en-US" sz="1800" spc="55">
                <a:solidFill>
                  <a:srgbClr val="231F1F"/>
                </a:solidFill>
                <a:effectLst/>
                <a:latin typeface="Times New Roman" panose="02020603050405020304" pitchFamily="18" charset="0"/>
                <a:ea typeface="Times New Roman" panose="02020603050405020304" pitchFamily="18" charset="0"/>
              </a:rPr>
              <a:t> </a:t>
            </a:r>
            <a:r>
              <a:rPr lang="en-US" sz="1800">
                <a:solidFill>
                  <a:srgbClr val="231F1F"/>
                </a:solidFill>
                <a:effectLst/>
                <a:latin typeface="Times New Roman" panose="02020603050405020304" pitchFamily="18" charset="0"/>
                <a:ea typeface="Times New Roman" panose="02020603050405020304" pitchFamily="18" charset="0"/>
              </a:rPr>
              <a:t>or</a:t>
            </a:r>
            <a:r>
              <a:rPr lang="en-US" sz="1800" spc="75">
                <a:solidFill>
                  <a:srgbClr val="231F1F"/>
                </a:solidFill>
                <a:effectLst/>
                <a:latin typeface="Times New Roman" panose="02020603050405020304" pitchFamily="18" charset="0"/>
                <a:ea typeface="Times New Roman" panose="02020603050405020304" pitchFamily="18" charset="0"/>
              </a:rPr>
              <a:t> </a:t>
            </a:r>
            <a:r>
              <a:rPr lang="en-US" sz="1800">
                <a:solidFill>
                  <a:srgbClr val="231F1F"/>
                </a:solidFill>
                <a:effectLst/>
                <a:latin typeface="Times New Roman" panose="02020603050405020304" pitchFamily="18" charset="0"/>
                <a:ea typeface="Times New Roman" panose="02020603050405020304" pitchFamily="18" charset="0"/>
              </a:rPr>
              <a:t>the</a:t>
            </a:r>
            <a:r>
              <a:rPr lang="en-US" sz="1800" spc="50">
                <a:solidFill>
                  <a:srgbClr val="231F1F"/>
                </a:solidFill>
                <a:effectLst/>
                <a:latin typeface="Times New Roman" panose="02020603050405020304" pitchFamily="18" charset="0"/>
                <a:ea typeface="Times New Roman" panose="02020603050405020304" pitchFamily="18" charset="0"/>
              </a:rPr>
              <a:t> </a:t>
            </a:r>
            <a:r>
              <a:rPr lang="en-US" sz="1800">
                <a:solidFill>
                  <a:srgbClr val="231F1F"/>
                </a:solidFill>
                <a:effectLst/>
                <a:latin typeface="Times New Roman" panose="02020603050405020304" pitchFamily="18" charset="0"/>
                <a:ea typeface="Times New Roman" panose="02020603050405020304" pitchFamily="18" charset="0"/>
              </a:rPr>
              <a:t>elimination</a:t>
            </a:r>
            <a:r>
              <a:rPr lang="en-US" sz="1800" spc="55">
                <a:solidFill>
                  <a:srgbClr val="231F1F"/>
                </a:solidFill>
                <a:effectLst/>
                <a:latin typeface="Times New Roman" panose="02020603050405020304" pitchFamily="18" charset="0"/>
                <a:ea typeface="Times New Roman" panose="02020603050405020304" pitchFamily="18" charset="0"/>
              </a:rPr>
              <a:t> </a:t>
            </a:r>
            <a:r>
              <a:rPr lang="en-US" sz="1800">
                <a:solidFill>
                  <a:srgbClr val="231F1F"/>
                </a:solidFill>
                <a:effectLst/>
                <a:latin typeface="Times New Roman" panose="02020603050405020304" pitchFamily="18" charset="0"/>
                <a:ea typeface="Times New Roman" panose="02020603050405020304" pitchFamily="18" charset="0"/>
              </a:rPr>
              <a:t>of</a:t>
            </a:r>
            <a:r>
              <a:rPr lang="en-US" sz="1800" spc="50">
                <a:solidFill>
                  <a:srgbClr val="231F1F"/>
                </a:solidFill>
                <a:effectLst/>
                <a:latin typeface="Times New Roman" panose="02020603050405020304" pitchFamily="18" charset="0"/>
                <a:ea typeface="Times New Roman" panose="02020603050405020304" pitchFamily="18" charset="0"/>
              </a:rPr>
              <a:t> </a:t>
            </a:r>
            <a:r>
              <a:rPr lang="en-US" sz="1800">
                <a:solidFill>
                  <a:srgbClr val="231F1F"/>
                </a:solidFill>
                <a:effectLst/>
                <a:latin typeface="Times New Roman" panose="02020603050405020304" pitchFamily="18" charset="0"/>
                <a:ea typeface="Times New Roman" panose="02020603050405020304" pitchFamily="18" charset="0"/>
              </a:rPr>
              <a:t>dividend</a:t>
            </a:r>
            <a:r>
              <a:rPr lang="en-US" sz="1800" spc="55">
                <a:solidFill>
                  <a:srgbClr val="231F1F"/>
                </a:solidFill>
                <a:effectLst/>
                <a:latin typeface="Times New Roman" panose="02020603050405020304" pitchFamily="18" charset="0"/>
                <a:ea typeface="Times New Roman" panose="02020603050405020304" pitchFamily="18" charset="0"/>
              </a:rPr>
              <a:t> </a:t>
            </a:r>
            <a:r>
              <a:rPr lang="en-US" sz="1800">
                <a:solidFill>
                  <a:srgbClr val="231F1F"/>
                </a:solidFill>
                <a:effectLst/>
                <a:latin typeface="Times New Roman" panose="02020603050405020304" pitchFamily="18" charset="0"/>
                <a:ea typeface="Times New Roman" panose="02020603050405020304" pitchFamily="18" charset="0"/>
              </a:rPr>
              <a:t>payments</a:t>
            </a:r>
            <a:r>
              <a:rPr lang="en-US" sz="1800" spc="30">
                <a:solidFill>
                  <a:srgbClr val="231F1F"/>
                </a:solidFill>
                <a:effectLst/>
                <a:latin typeface="Times New Roman" panose="02020603050405020304" pitchFamily="18" charset="0"/>
                <a:ea typeface="Times New Roman" panose="02020603050405020304" pitchFamily="18" charset="0"/>
              </a:rPr>
              <a:t> </a:t>
            </a:r>
            <a:r>
              <a:rPr lang="en-US" sz="1800">
                <a:solidFill>
                  <a:srgbClr val="231F1F"/>
                </a:solidFill>
                <a:effectLst/>
                <a:latin typeface="Times New Roman" panose="02020603050405020304" pitchFamily="18" charset="0"/>
                <a:ea typeface="Times New Roman" panose="02020603050405020304" pitchFamily="18" charset="0"/>
              </a:rPr>
              <a:t>until</a:t>
            </a:r>
            <a:r>
              <a:rPr lang="en-US" sz="1800" spc="60">
                <a:solidFill>
                  <a:srgbClr val="231F1F"/>
                </a:solidFill>
                <a:effectLst/>
                <a:latin typeface="Times New Roman" panose="02020603050405020304" pitchFamily="18" charset="0"/>
                <a:ea typeface="Times New Roman" panose="02020603050405020304" pitchFamily="18" charset="0"/>
              </a:rPr>
              <a:t> </a:t>
            </a:r>
            <a:r>
              <a:rPr lang="en-US" sz="1800">
                <a:solidFill>
                  <a:srgbClr val="231F1F"/>
                </a:solidFill>
                <a:effectLst/>
                <a:latin typeface="Times New Roman" panose="02020603050405020304" pitchFamily="18" charset="0"/>
                <a:ea typeface="Times New Roman" panose="02020603050405020304" pitchFamily="18" charset="0"/>
              </a:rPr>
              <a:t>the</a:t>
            </a:r>
            <a:r>
              <a:rPr lang="en-US" sz="1800" spc="75">
                <a:solidFill>
                  <a:srgbClr val="231F1F"/>
                </a:solidFill>
                <a:effectLst/>
                <a:latin typeface="Times New Roman" panose="02020603050405020304" pitchFamily="18" charset="0"/>
                <a:ea typeface="Times New Roman" panose="02020603050405020304" pitchFamily="18" charset="0"/>
              </a:rPr>
              <a:t> </a:t>
            </a:r>
            <a:r>
              <a:rPr lang="en-US" sz="1800">
                <a:solidFill>
                  <a:srgbClr val="231F1F"/>
                </a:solidFill>
                <a:effectLst/>
                <a:latin typeface="Times New Roman" panose="02020603050405020304" pitchFamily="18" charset="0"/>
                <a:ea typeface="Times New Roman" panose="02020603050405020304" pitchFamily="18" charset="0"/>
              </a:rPr>
              <a:t>ﬁrm’s</a:t>
            </a:r>
            <a:r>
              <a:rPr lang="en-US" sz="1800" spc="45">
                <a:solidFill>
                  <a:srgbClr val="231F1F"/>
                </a:solidFill>
                <a:effectLst/>
                <a:latin typeface="Times New Roman" panose="02020603050405020304" pitchFamily="18" charset="0"/>
                <a:ea typeface="Times New Roman" panose="02020603050405020304" pitchFamily="18" charset="0"/>
              </a:rPr>
              <a:t> </a:t>
            </a:r>
            <a:r>
              <a:rPr lang="en-US" sz="1800">
                <a:solidFill>
                  <a:srgbClr val="231F1F"/>
                </a:solidFill>
                <a:effectLst/>
                <a:latin typeface="Times New Roman" panose="02020603050405020304" pitchFamily="18" charset="0"/>
                <a:ea typeface="Times New Roman" panose="02020603050405020304" pitchFamily="18" charset="0"/>
              </a:rPr>
              <a:t>ﬁnancial</a:t>
            </a:r>
            <a:r>
              <a:rPr lang="en-US" sz="1800" spc="10">
                <a:solidFill>
                  <a:srgbClr val="231F1F"/>
                </a:solidFill>
                <a:effectLst/>
                <a:latin typeface="Times New Roman" panose="02020603050405020304" pitchFamily="18" charset="0"/>
                <a:ea typeface="Times New Roman" panose="02020603050405020304" pitchFamily="18" charset="0"/>
              </a:rPr>
              <a:t> </a:t>
            </a:r>
            <a:r>
              <a:rPr lang="en-US" sz="1800">
                <a:solidFill>
                  <a:srgbClr val="231F1F"/>
                </a:solidFill>
                <a:effectLst/>
                <a:latin typeface="Times New Roman" panose="02020603050405020304" pitchFamily="18" charset="0"/>
                <a:ea typeface="Times New Roman" panose="02020603050405020304" pitchFamily="18" charset="0"/>
              </a:rPr>
              <a:t>situation</a:t>
            </a:r>
            <a:r>
              <a:rPr lang="en-US" sz="1800" spc="40">
                <a:solidFill>
                  <a:srgbClr val="231F1F"/>
                </a:solidFill>
                <a:effectLst/>
                <a:latin typeface="Times New Roman" panose="02020603050405020304" pitchFamily="18" charset="0"/>
                <a:ea typeface="Times New Roman" panose="02020603050405020304" pitchFamily="18" charset="0"/>
              </a:rPr>
              <a:t> </a:t>
            </a:r>
            <a:r>
              <a:rPr lang="en-US" sz="1800">
                <a:solidFill>
                  <a:srgbClr val="231F1F"/>
                </a:solidFill>
                <a:effectLst/>
                <a:latin typeface="Times New Roman" panose="02020603050405020304" pitchFamily="18" charset="0"/>
                <a:ea typeface="Times New Roman" panose="02020603050405020304" pitchFamily="18" charset="0"/>
              </a:rPr>
              <a:t>improves.</a:t>
            </a:r>
            <a:endParaRPr lang="en-US" sz="1800" dirty="0"/>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826488" y="247651"/>
            <a:ext cx="2070237" cy="647699"/>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175672157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171450" y="133351"/>
            <a:ext cx="11887200" cy="6372224"/>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just" defTabSz="914400" rtl="0" eaLnBrk="1" fontAlgn="auto" latinLnBrk="0" hangingPunct="1">
              <a:lnSpc>
                <a:spcPct val="150000"/>
              </a:lnSpc>
              <a:spcBef>
                <a:spcPts val="1000"/>
              </a:spcBef>
              <a:spcAft>
                <a:spcPts val="0"/>
              </a:spcAft>
              <a:buClrTx/>
              <a:buSzTx/>
              <a:buFont typeface="Arial" panose="020B0604020202020204" pitchFamily="34" charset="0"/>
              <a:buNone/>
              <a:tabLst/>
              <a:defRPr/>
            </a:pPr>
            <a:r>
              <a:rPr kumimoji="0" lang="en-US" sz="2100" b="0" i="0" u="none" strike="noStrike" kern="1200" cap="none" spc="-5" normalizeH="0" baseline="0" noProof="0">
                <a:ln>
                  <a:noFill/>
                </a:ln>
                <a:solidFill>
                  <a:srgbClr val="009CDB"/>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Preferred</a:t>
            </a:r>
            <a:r>
              <a:rPr kumimoji="0" lang="en-US" sz="2100" b="0" i="0" u="none" strike="noStrike" kern="1200" cap="none" spc="5" normalizeH="0" baseline="0" noProof="0">
                <a:ln>
                  <a:noFill/>
                </a:ln>
                <a:solidFill>
                  <a:srgbClr val="009CDB"/>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100" b="0" i="0" u="none" strike="noStrike" kern="1200" cap="none" spc="-5" normalizeH="0" baseline="0" noProof="0">
                <a:ln>
                  <a:noFill/>
                </a:ln>
                <a:solidFill>
                  <a:srgbClr val="009CDB"/>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stock</a:t>
            </a:r>
            <a:r>
              <a:rPr kumimoji="0" lang="en-US" sz="2100" b="0" i="0" u="none" strike="noStrike" kern="1200" cap="none" spc="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100" b="0" i="0" u="none" strike="noStrike" kern="1200" cap="none" spc="-5"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is</a:t>
            </a:r>
            <a:r>
              <a:rPr kumimoji="0" lang="en-US" sz="2100" b="0" i="0" u="none" strike="noStrike" kern="1200" cap="none" spc="-6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100" b="0" i="0" u="none" strike="noStrike" kern="1200" cap="none" spc="-5"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an</a:t>
            </a:r>
            <a:r>
              <a:rPr kumimoji="0" lang="en-US" sz="2100" b="0" i="0" u="none" strike="noStrike" kern="1200" cap="none" spc="-15"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100" b="0" i="0" u="none" strike="noStrike" kern="1200" cap="none" spc="-5"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equity</a:t>
            </a:r>
            <a:r>
              <a:rPr kumimoji="0" lang="en-US" sz="2100" b="0" i="0" u="none" strike="noStrike" kern="1200" cap="none" spc="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100" b="0" i="0" u="none" strike="noStrike" kern="1200" cap="none" spc="-5"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security</a:t>
            </a:r>
            <a:r>
              <a:rPr kumimoji="0" lang="en-US" sz="2100" b="0" i="0" u="none" strike="noStrike" kern="1200" cap="none" spc="-15"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100" b="0" i="0" u="none" strike="noStrike" kern="1200" cap="none" spc="-5"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that </a:t>
            </a:r>
            <a:r>
              <a:rPr kumimoji="0" lang="en-US" sz="2100" b="0" i="0" u="none" strike="noStrike" kern="1200" cap="none" spc="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has</a:t>
            </a:r>
            <a:r>
              <a:rPr kumimoji="0" lang="en-US" sz="2100" b="0" i="0" u="none" strike="noStrike" kern="1200" cap="none" spc="25"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100" b="0" i="0" u="none" strike="noStrike" kern="1200" cap="none" spc="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a</a:t>
            </a:r>
            <a:r>
              <a:rPr kumimoji="0" lang="en-US" sz="2100" b="0" i="0" u="none" strike="noStrike" kern="1200" cap="none" spc="-55"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100" b="0" i="0" u="none" strike="noStrike" kern="1200" cap="none" spc="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preference,</a:t>
            </a:r>
            <a:r>
              <a:rPr kumimoji="0" lang="en-US" sz="2100" b="0" i="0" u="none" strike="noStrike" kern="1200" cap="none" spc="-25"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100" b="0" i="0" u="none" strike="noStrike" kern="1200" cap="none" spc="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or</a:t>
            </a:r>
            <a:r>
              <a:rPr kumimoji="0" lang="en-US" sz="2100" b="0" i="0" u="none" strike="noStrike" kern="1200" cap="none" spc="-35"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100" b="0" i="0" u="none" strike="noStrike" kern="1200" cap="none" spc="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senior claim,</a:t>
            </a:r>
            <a:r>
              <a:rPr kumimoji="0" lang="en-US" sz="2100" b="0" i="0" u="none" strike="noStrike" kern="1200" cap="none" spc="-235"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100" b="0" i="0" u="none" strike="noStrike" kern="1200" cap="none" spc="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to</a:t>
            </a:r>
            <a:r>
              <a:rPr kumimoji="0" lang="en-US" sz="2100" b="0" i="0" u="none" strike="noStrike" kern="1200" cap="none" spc="7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100" b="0" i="0" u="none" strike="noStrike" kern="1200" cap="none" spc="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the</a:t>
            </a:r>
            <a:r>
              <a:rPr kumimoji="0" lang="en-US" sz="2100" b="0" i="0" u="none" strike="noStrike" kern="1200" cap="none" spc="5"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100" b="0" i="0" u="none" strike="noStrike" kern="1200" cap="none" spc="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ﬁrm’s</a:t>
            </a:r>
            <a:r>
              <a:rPr kumimoji="0" lang="en-US" sz="2100" b="0" i="0" u="none" strike="noStrike" kern="1200" cap="none" spc="4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100" b="0" i="0" u="none" strike="noStrike" kern="1200" cap="none" spc="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earnings</a:t>
            </a:r>
            <a:r>
              <a:rPr kumimoji="0" lang="en-US" sz="2100" b="0" i="0" u="none" strike="noStrike" kern="1200" cap="none" spc="35"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100" b="0" i="0" u="none" strike="noStrike" kern="1200" cap="none" spc="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and</a:t>
            </a:r>
            <a:r>
              <a:rPr kumimoji="0" lang="en-US" sz="2100" b="0" i="0" u="none" strike="noStrike" kern="1200" cap="none" spc="5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100" b="0" i="0" u="none" strike="noStrike" kern="1200" cap="none" spc="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assets</a:t>
            </a:r>
            <a:r>
              <a:rPr kumimoji="0" lang="en-US" sz="2100" b="0" i="0" u="none" strike="noStrike" kern="1200" cap="none" spc="5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100" b="0" i="0" u="none" strike="noStrike" kern="1200" cap="none" spc="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over</a:t>
            </a:r>
            <a:r>
              <a:rPr kumimoji="0" lang="en-US" sz="2100" b="0" i="0" u="none" strike="noStrike" kern="1200" cap="none" spc="4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100" b="0" i="0" u="none" strike="noStrike" kern="1200" cap="none" spc="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common</a:t>
            </a:r>
            <a:r>
              <a:rPr kumimoji="0" lang="en-US" sz="2100" b="0" i="0" u="none" strike="noStrike" kern="1200" cap="none" spc="65"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100" b="0" i="0" u="none" strike="noStrike" kern="1200" cap="none" spc="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stock.</a:t>
            </a:r>
            <a:r>
              <a:rPr kumimoji="0" lang="en-US" sz="2100" b="0" i="0" u="none" strike="noStrike" kern="1200" cap="none" spc="5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100" b="0" i="0" u="none" strike="noStrike" kern="1200" cap="none" spc="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Preferred</a:t>
            </a:r>
            <a:r>
              <a:rPr kumimoji="0" lang="en-US" sz="2100" b="0" i="0" u="none" strike="noStrike" kern="1200" cap="none" spc="75"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100" b="0" i="0" u="none" strike="noStrike" kern="1200" cap="none" spc="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shareholders</a:t>
            </a:r>
            <a:r>
              <a:rPr kumimoji="0" lang="en-US" sz="2100" b="0" i="0" u="none" strike="noStrike" kern="1200" cap="none" spc="45"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100" b="0" i="0" u="none" strike="noStrike" kern="1200" cap="none" spc="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must</a:t>
            </a:r>
            <a:r>
              <a:rPr kumimoji="0" lang="en-US" sz="2100" b="0" i="0" u="none" strike="noStrike" kern="1200" cap="none" spc="75"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100" b="0" i="0" u="none" strike="noStrike" kern="1200" cap="none" spc="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receive</a:t>
            </a:r>
            <a:r>
              <a:rPr kumimoji="0" lang="en-US" sz="2100" b="0" i="0" u="none" strike="noStrike" kern="1200" cap="none" spc="85"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100" b="0" i="0" u="none" strike="noStrike" kern="1200" cap="none" spc="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their</a:t>
            </a:r>
            <a:r>
              <a:rPr kumimoji="0" lang="en-US" sz="2100" b="0" i="0" u="none" strike="noStrike" kern="1200" cap="none" spc="-225"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100" b="0" i="0" u="none" strike="noStrike" kern="1200" cap="none" spc="-5"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ﬁxed</a:t>
            </a:r>
            <a:r>
              <a:rPr kumimoji="0" lang="en-US" sz="2100" b="0" i="0" u="none" strike="noStrike" kern="1200" cap="none" spc="-2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100" b="0" i="0" u="none" strike="noStrike" kern="1200" cap="none" spc="-5"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dividend</a:t>
            </a:r>
            <a:r>
              <a:rPr kumimoji="0" lang="en-US" sz="2100" b="0" i="0" u="none" strike="noStrike" kern="1200" cap="none" spc="-35"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100" b="0" i="0" u="none" strike="noStrike" kern="1200" cap="none" spc="-5"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before</a:t>
            </a:r>
            <a:r>
              <a:rPr kumimoji="0" lang="en-US" sz="2100" b="0" i="0" u="none" strike="noStrike" kern="1200" cap="none" spc="-35"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100" b="0" i="0" u="none" strike="noStrike" kern="1200" cap="none" spc="-5"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common</a:t>
            </a:r>
            <a:r>
              <a:rPr kumimoji="0" lang="en-US" sz="2100" b="0" i="0" u="none" strike="noStrike" kern="1200" cap="none" spc="-4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100" b="0" i="0" u="none" strike="noStrike" kern="1200" cap="none" spc="-5"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shareholders</a:t>
            </a:r>
            <a:r>
              <a:rPr kumimoji="0" lang="en-US" sz="2100" b="0" i="0" u="none" strike="noStrike" kern="1200" cap="none" spc="5"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100" b="0" i="0" u="none" strike="noStrike" kern="1200" cap="none" spc="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can</a:t>
            </a:r>
            <a:r>
              <a:rPr kumimoji="0" lang="en-US" sz="2100" b="0" i="0" u="none" strike="noStrike" kern="1200" cap="none" spc="-3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100" b="0" i="0" u="none" strike="noStrike" kern="1200" cap="none" spc="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receive</a:t>
            </a:r>
            <a:r>
              <a:rPr kumimoji="0" lang="en-US" sz="2100" b="0" i="0" u="none" strike="noStrike" kern="1200" cap="none" spc="-2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100" b="0" i="0" u="none" strike="noStrike" kern="1200" cap="none" spc="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a</a:t>
            </a:r>
            <a:r>
              <a:rPr kumimoji="0" lang="en-US" sz="2100" b="0" i="0" u="none" strike="noStrike" kern="1200" cap="none" spc="-25"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100" b="0" i="0" u="none" strike="noStrike" kern="1200" cap="none" spc="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dividend.</a:t>
            </a:r>
            <a:r>
              <a:rPr kumimoji="0" lang="en-US" sz="2100" b="0" i="0" u="none" strike="noStrike" kern="1200" cap="none" spc="-6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100" b="0" i="0" u="none" strike="noStrike" kern="1200" cap="none" spc="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In</a:t>
            </a:r>
            <a:r>
              <a:rPr kumimoji="0" lang="en-US" sz="2100" b="0" i="0" u="none" strike="noStrike" kern="1200" cap="none" spc="-5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100" b="0" i="0" u="none" strike="noStrike" kern="1200" cap="none" spc="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liquidation,</a:t>
            </a:r>
            <a:r>
              <a:rPr kumimoji="0" lang="en-US" sz="2100" b="0" i="0" u="none" strike="noStrike" kern="1200" cap="none" spc="-2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100" b="0" i="0" u="none" strike="noStrike" kern="1200" cap="none" spc="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the</a:t>
            </a:r>
            <a:r>
              <a:rPr kumimoji="0" lang="en-US" sz="2100" b="0" i="0" u="none" strike="noStrike" kern="1200" cap="none" spc="-55"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100" b="0" i="0" u="none" strike="noStrike" kern="1200" cap="none" spc="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claims</a:t>
            </a:r>
            <a:r>
              <a:rPr kumimoji="0" lang="en-US" sz="2100" b="0" i="0" u="none" strike="noStrike" kern="1200" cap="none" spc="-235"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100" b="0" i="0" u="none" strike="noStrike" kern="1200" cap="none" spc="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of</a:t>
            </a:r>
            <a:r>
              <a:rPr kumimoji="0" lang="en-US" sz="2100" b="0" i="0" u="none" strike="noStrike" kern="1200" cap="none" spc="-6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100" b="0" i="0" u="none" strike="noStrike" kern="1200" cap="none" spc="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the</a:t>
            </a:r>
            <a:r>
              <a:rPr kumimoji="0" lang="en-US" sz="2100" b="0" i="0" u="none" strike="noStrike" kern="1200" cap="none" spc="-35"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100" b="0" i="0" u="none" strike="noStrike" kern="1200" cap="none" spc="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preferred</a:t>
            </a:r>
            <a:r>
              <a:rPr kumimoji="0" lang="en-US" sz="2100" b="0" i="0" u="none" strike="noStrike" kern="1200" cap="none" spc="-5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100" b="0" i="0" u="none" strike="noStrike" kern="1200" cap="none" spc="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shareholders</a:t>
            </a:r>
            <a:r>
              <a:rPr kumimoji="0" lang="en-US" sz="2100" b="0" i="0" u="none" strike="noStrike" kern="1200" cap="none" spc="-6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100" b="0" i="0" u="none" strike="noStrike" kern="1200" cap="none" spc="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are</a:t>
            </a:r>
            <a:r>
              <a:rPr kumimoji="0" lang="en-US" sz="2100" b="0" i="0" u="none" strike="noStrike" kern="1200" cap="none" spc="-35"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100" b="0" i="0" u="none" strike="noStrike" kern="1200" cap="none" spc="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to</a:t>
            </a:r>
            <a:r>
              <a:rPr kumimoji="0" lang="en-US" sz="2100" b="0" i="0" u="none" strike="noStrike" kern="1200" cap="none" spc="-45"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100" b="0" i="0" u="none" strike="noStrike" kern="1200" cap="none" spc="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be</a:t>
            </a:r>
            <a:r>
              <a:rPr kumimoji="0" lang="en-US" sz="2100" b="0" i="0" u="none" strike="noStrike" kern="1200" cap="none" spc="-45"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100" b="0" i="0" u="none" strike="noStrike" kern="1200" cap="none" spc="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satisﬁed</a:t>
            </a:r>
            <a:r>
              <a:rPr kumimoji="0" lang="en-US" sz="2100" b="0" i="0" u="none" strike="noStrike" kern="1200" cap="none" spc="-45"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100" b="0" i="0" u="none" strike="noStrike" kern="1200" cap="none" spc="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before</a:t>
            </a:r>
            <a:r>
              <a:rPr kumimoji="0" lang="en-US" sz="2100" b="0" i="0" u="none" strike="noStrike" kern="1200" cap="none" spc="-35"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100" b="0" i="0" u="none" strike="noStrike" kern="1200" cap="none" spc="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common</a:t>
            </a:r>
            <a:r>
              <a:rPr kumimoji="0" lang="en-US" sz="2100" b="0" i="0" u="none" strike="noStrike" kern="1200" cap="none" spc="-65"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100" b="0" i="0" u="none" strike="noStrike" kern="1200" cap="none" spc="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shareholders</a:t>
            </a:r>
            <a:r>
              <a:rPr kumimoji="0" lang="en-US" sz="2100" b="0" i="0" u="none" strike="noStrike" kern="1200" cap="none" spc="-2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100" b="0" i="0" u="none" strike="noStrike" kern="1200" cap="none" spc="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receive</a:t>
            </a:r>
            <a:r>
              <a:rPr kumimoji="0" lang="en-US" sz="2100" b="0" i="0" u="none" strike="noStrike" kern="1200" cap="none" spc="-4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100" b="0" i="0" u="none" strike="noStrike" kern="1200" cap="none" spc="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any</a:t>
            </a:r>
            <a:r>
              <a:rPr kumimoji="0" lang="en-US" sz="2100" b="0" i="0" u="none" strike="noStrike" kern="1200" cap="none" spc="-6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100" b="0" i="0" u="none" strike="noStrike" kern="1200" cap="none" spc="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proceeds.</a:t>
            </a:r>
            <a:r>
              <a:rPr kumimoji="0" lang="en-US" sz="2100" b="0" i="0" u="none" strike="noStrike" kern="1200" cap="none" spc="-35"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100" b="0" i="0" u="none" strike="noStrike" kern="1200" cap="none" spc="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In</a:t>
            </a:r>
            <a:r>
              <a:rPr kumimoji="0" lang="en-US" sz="2100" b="0" i="0" u="none" strike="noStrike" kern="1200" cap="none" spc="5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100" b="0" i="0" u="none" strike="noStrike" kern="1200" cap="none" spc="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contrast</a:t>
            </a:r>
            <a:r>
              <a:rPr kumimoji="0" lang="en-US" sz="2100" b="0" i="0" u="none" strike="noStrike" kern="1200" cap="none" spc="65"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100" b="0" i="0" u="none" strike="noStrike" kern="1200" cap="none" spc="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with</a:t>
            </a:r>
            <a:r>
              <a:rPr kumimoji="0" lang="en-US" sz="2100" b="0" i="0" u="none" strike="noStrike" kern="1200" cap="none" spc="5"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100" b="0" i="0" u="none" strike="noStrike" kern="1200" cap="none" spc="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common</a:t>
            </a:r>
            <a:r>
              <a:rPr kumimoji="0" lang="en-US" sz="2100" b="0" i="0" u="none" strike="noStrike" kern="1200" cap="none" spc="1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100" b="0" i="0" u="none" strike="noStrike" kern="1200" cap="none" spc="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stock,</a:t>
            </a:r>
            <a:r>
              <a:rPr kumimoji="0" lang="en-US" sz="2100" b="0" i="0" u="none" strike="noStrike" kern="1200" cap="none" spc="75"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100" b="0" i="0" u="none" strike="noStrike" kern="1200" cap="none" spc="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preferred</a:t>
            </a:r>
            <a:r>
              <a:rPr kumimoji="0" lang="en-US" sz="2100" b="0" i="0" u="none" strike="noStrike" kern="1200" cap="none" spc="5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100" b="0" i="0" u="none" strike="noStrike" kern="1200" cap="none" spc="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stock</a:t>
            </a:r>
            <a:r>
              <a:rPr kumimoji="0" lang="en-US" sz="2100" b="0" i="0" u="none" strike="noStrike" kern="1200" cap="none" spc="65"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100" b="0" i="0" u="none" strike="noStrike" kern="1200" cap="none" spc="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generally</a:t>
            </a:r>
            <a:r>
              <a:rPr kumimoji="0" lang="en-US" sz="2100" b="0" i="0" u="none" strike="noStrike" kern="1200" cap="none" spc="45"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100" b="0" i="0" u="none" strike="noStrike" kern="1200" cap="none" spc="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carries</a:t>
            </a:r>
            <a:r>
              <a:rPr kumimoji="0" lang="en-US" sz="2100" b="0" i="0" u="none" strike="noStrike" kern="1200" cap="none" spc="5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100" b="0" i="0" u="none" strike="noStrike" kern="1200" cap="none" spc="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a</a:t>
            </a:r>
            <a:r>
              <a:rPr kumimoji="0" lang="en-US" sz="2100" b="0" i="0" u="none" strike="noStrike" kern="1200" cap="none" spc="45"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100" b="0" i="0" u="none" strike="noStrike" kern="1200" cap="none" spc="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stated</a:t>
            </a:r>
            <a:r>
              <a:rPr kumimoji="0" lang="en-US" sz="2100" b="0" i="0" u="none" strike="noStrike" kern="1200" cap="none" spc="2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100" b="0" i="0" u="none" strike="noStrike" kern="1200" cap="none" spc="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ﬁxed</a:t>
            </a:r>
            <a:r>
              <a:rPr kumimoji="0" lang="en-US" sz="2100" b="0" i="0" u="none" strike="noStrike" kern="1200" cap="none" spc="5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100" b="0" i="0" u="none" strike="noStrike" kern="1200" cap="none" spc="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dividend.</a:t>
            </a:r>
            <a:r>
              <a:rPr kumimoji="0" lang="en-US" sz="2100" b="0" i="0" u="none" strike="noStrike" kern="1200" cap="none" spc="5"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100" b="0" i="0" u="none" strike="noStrike" kern="1200" cap="none" spc="-1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The</a:t>
            </a:r>
            <a:r>
              <a:rPr kumimoji="0" lang="en-US" sz="2100" b="0" i="0" u="none" strike="noStrike" kern="1200" cap="none" spc="-5"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100" b="0" i="0" u="none" strike="noStrike" kern="1200" cap="none" spc="-1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dividend</a:t>
            </a:r>
            <a:r>
              <a:rPr kumimoji="0" lang="en-US" sz="2100" b="0" i="0" u="none" strike="noStrike" kern="1200" cap="none" spc="-3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100" b="0" i="0" u="none" strike="noStrike" kern="1200" cap="none" spc="-1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is</a:t>
            </a:r>
            <a:r>
              <a:rPr kumimoji="0" lang="en-US" sz="2100" b="0" i="0" u="none" strike="noStrike" kern="1200" cap="none" spc="-25"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100" b="0" i="0" u="none" strike="noStrike" kern="1200" cap="none" spc="-1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speciﬁed</a:t>
            </a:r>
            <a:r>
              <a:rPr kumimoji="0" lang="en-US" sz="2100" b="0" i="0" u="none" strike="noStrike" kern="1200" cap="none" spc="-25"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100" b="0" i="0" u="none" strike="noStrike" kern="1200" cap="none" spc="-5"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as</a:t>
            </a:r>
            <a:r>
              <a:rPr kumimoji="0" lang="en-US" sz="2100" b="0" i="0" u="none" strike="noStrike" kern="1200" cap="none" spc="-15"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100" b="0" i="0" u="none" strike="noStrike" kern="1200" cap="none" spc="-5"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a</a:t>
            </a:r>
            <a:r>
              <a:rPr kumimoji="0" lang="en-US" sz="2100" b="0" i="0" u="none" strike="noStrike" kern="1200" cap="none" spc="-55"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100" b="0" i="0" u="none" strike="noStrike" kern="1200" cap="none" spc="-5"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percentage</a:t>
            </a:r>
            <a:r>
              <a:rPr kumimoji="0" lang="en-US" sz="2100" b="0" i="0" u="none" strike="noStrike" kern="1200" cap="none" spc="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100" b="0" i="0" u="none" strike="noStrike" kern="1200" cap="none" spc="-5"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of</a:t>
            </a:r>
            <a:r>
              <a:rPr kumimoji="0" lang="en-US" sz="2100" b="0" i="0" u="none" strike="noStrike" kern="1200" cap="none" spc="-3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100" b="0" i="0" u="none" strike="noStrike" kern="1200" cap="none" spc="-5"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par</a:t>
            </a:r>
            <a:r>
              <a:rPr kumimoji="0" lang="en-US" sz="2100" b="0" i="0" u="none" strike="noStrike" kern="1200" cap="none" spc="-55"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100" b="0" i="0" u="none" strike="noStrike" kern="1200" cap="none" spc="-5"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value</a:t>
            </a:r>
            <a:r>
              <a:rPr kumimoji="0" lang="en-US" sz="2100" b="0" i="0" u="none" strike="noStrike" kern="1200" cap="none" spc="-25"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100" b="0" i="0" u="none" strike="noStrike" kern="1200" cap="none" spc="-5"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or</a:t>
            </a:r>
            <a:r>
              <a:rPr kumimoji="0" lang="en-US" sz="2100" b="0" i="0" u="none" strike="noStrike" kern="1200" cap="none" spc="-3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100" b="0" i="0" u="none" strike="noStrike" kern="1200" cap="none" spc="-5"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as</a:t>
            </a:r>
            <a:r>
              <a:rPr kumimoji="0" lang="en-US" sz="2100" b="0" i="0" u="none" strike="noStrike" kern="1200" cap="none" spc="-35"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100" b="0" i="0" u="none" strike="noStrike" kern="1200" cap="none" spc="-5"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a</a:t>
            </a:r>
            <a:r>
              <a:rPr kumimoji="0" lang="en-US" sz="2100" b="0" i="0" u="none" strike="noStrike" kern="1200" cap="none" spc="-2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100" b="0" i="0" u="none" strike="noStrike" kern="1200" cap="none" spc="-5"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ﬁxed</a:t>
            </a:r>
            <a:r>
              <a:rPr kumimoji="0" lang="en-US" sz="2100" b="0" i="0" u="none" strike="noStrike" kern="1200" cap="none" spc="-2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100" b="0" i="0" u="none" strike="noStrike" kern="1200" cap="none" spc="-5"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number</a:t>
            </a:r>
            <a:r>
              <a:rPr kumimoji="0" lang="en-US" sz="2100" b="0" i="0" u="none" strike="noStrike" kern="1200" cap="none" spc="-2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100" b="0" i="0" u="none" strike="noStrike" kern="1200" cap="none" spc="-5"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of</a:t>
            </a:r>
            <a:r>
              <a:rPr kumimoji="0" lang="en-US" sz="2100" b="0" i="0" u="none" strike="noStrike" kern="1200" cap="none" spc="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100" b="0" i="0" u="none" strike="noStrike" kern="1200" cap="none" spc="-5"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dollars</a:t>
            </a:r>
            <a:r>
              <a:rPr kumimoji="0" lang="en-US" sz="2100" b="0" i="0" u="none" strike="noStrike" kern="1200" cap="none" spc="-15"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100" b="0" i="0" u="none" strike="noStrike" kern="1200" cap="none" spc="-5"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per</a:t>
            </a:r>
            <a:r>
              <a:rPr kumimoji="0" lang="en-US" sz="2100" b="0" i="0" u="none" strike="noStrike" kern="1200" cap="none" spc="-3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100" b="0" i="0" u="none" strike="noStrike" kern="1200" cap="none" spc="-5"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year.</a:t>
            </a:r>
            <a:r>
              <a:rPr kumimoji="0" lang="en-US" sz="2100" b="0" i="0" u="none" strike="noStrike" kern="1200" cap="none" spc="-235"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endParaRPr kumimoji="0" lang="en-US" sz="2100" b="0" i="0" u="none" strike="noStrike" kern="1200" cap="none" spc="-23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endParaRP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826488" y="247651"/>
            <a:ext cx="2070237" cy="647699"/>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62943674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171450" y="133351"/>
            <a:ext cx="11887200" cy="6372224"/>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228600" lvl="0" indent="-228600" algn="l" rtl="0">
              <a:lnSpc>
                <a:spcPct val="90000"/>
              </a:lnSpc>
              <a:spcBef>
                <a:spcPts val="0"/>
              </a:spcBef>
              <a:spcAft>
                <a:spcPts val="0"/>
              </a:spcAft>
              <a:buClr>
                <a:schemeClr val="dk1"/>
              </a:buClr>
              <a:buSzPts val="2800"/>
              <a:buChar char="•"/>
            </a:pPr>
            <a:r>
              <a:rPr lang="en-US" sz="3600" b="1" dirty="0">
                <a:solidFill>
                  <a:srgbClr val="FF0000"/>
                </a:solidFill>
              </a:rPr>
              <a:t>Factors Influence Capital Structure Decisions</a:t>
            </a:r>
          </a:p>
          <a:p>
            <a:pPr lvl="0" algn="l" rtl="0">
              <a:lnSpc>
                <a:spcPct val="90000"/>
              </a:lnSpc>
              <a:spcBef>
                <a:spcPts val="0"/>
              </a:spcBef>
              <a:spcAft>
                <a:spcPts val="0"/>
              </a:spcAft>
              <a:buClr>
                <a:schemeClr val="dk1"/>
              </a:buClr>
              <a:buSzPts val="2800"/>
            </a:pPr>
            <a:endParaRPr lang="en-US" sz="2800" b="1" dirty="0"/>
          </a:p>
          <a:p>
            <a:pPr marL="228600" lvl="0" indent="-228600" algn="l" rtl="0">
              <a:lnSpc>
                <a:spcPct val="90000"/>
              </a:lnSpc>
              <a:spcBef>
                <a:spcPts val="0"/>
              </a:spcBef>
              <a:spcAft>
                <a:spcPts val="0"/>
              </a:spcAft>
              <a:buClr>
                <a:schemeClr val="dk1"/>
              </a:buClr>
              <a:buSzPts val="2800"/>
              <a:buChar char="•"/>
            </a:pPr>
            <a:r>
              <a:rPr lang="en-US" sz="3200" dirty="0"/>
              <a:t>1. Firm’s business risk</a:t>
            </a:r>
          </a:p>
          <a:p>
            <a:pPr marL="228600" lvl="0" indent="-228600" algn="l" rtl="0">
              <a:lnSpc>
                <a:spcPct val="90000"/>
              </a:lnSpc>
              <a:spcBef>
                <a:spcPts val="1000"/>
              </a:spcBef>
              <a:spcAft>
                <a:spcPts val="0"/>
              </a:spcAft>
              <a:buClr>
                <a:schemeClr val="dk1"/>
              </a:buClr>
              <a:buSzPts val="2800"/>
              <a:buChar char="•"/>
            </a:pPr>
            <a:r>
              <a:rPr lang="en-US" sz="3200" dirty="0"/>
              <a:t>2. Firm’s tax position</a:t>
            </a:r>
          </a:p>
          <a:p>
            <a:pPr marL="228600" lvl="0" indent="-228600" algn="l" rtl="0">
              <a:lnSpc>
                <a:spcPct val="90000"/>
              </a:lnSpc>
              <a:spcBef>
                <a:spcPts val="1000"/>
              </a:spcBef>
              <a:spcAft>
                <a:spcPts val="0"/>
              </a:spcAft>
              <a:buClr>
                <a:schemeClr val="dk1"/>
              </a:buClr>
              <a:buSzPts val="2800"/>
              <a:buChar char="•"/>
            </a:pPr>
            <a:r>
              <a:rPr lang="en-US" sz="3200" dirty="0"/>
              <a:t>3. Financial flexibility</a:t>
            </a:r>
          </a:p>
          <a:p>
            <a:pPr marL="228600" lvl="0" indent="-228600" algn="l" rtl="0">
              <a:lnSpc>
                <a:spcPct val="90000"/>
              </a:lnSpc>
              <a:spcBef>
                <a:spcPts val="1000"/>
              </a:spcBef>
              <a:spcAft>
                <a:spcPts val="0"/>
              </a:spcAft>
              <a:buClr>
                <a:schemeClr val="dk1"/>
              </a:buClr>
              <a:buSzPts val="2800"/>
              <a:buChar char="•"/>
            </a:pPr>
            <a:r>
              <a:rPr lang="en-US" sz="3200" dirty="0"/>
              <a:t>4. Managerial attitude</a:t>
            </a:r>
          </a:p>
          <a:p>
            <a:pPr marL="0" marR="0" lvl="0" indent="0" algn="ctr" defTabSz="914400" rtl="0" eaLnBrk="1" fontAlgn="auto" latinLnBrk="0" hangingPunct="1">
              <a:lnSpc>
                <a:spcPct val="115000"/>
              </a:lnSpc>
              <a:spcBef>
                <a:spcPts val="0"/>
              </a:spcBef>
              <a:spcAft>
                <a:spcPts val="0"/>
              </a:spcAft>
              <a:buClr>
                <a:srgbClr val="000000"/>
              </a:buClr>
              <a:buSzPts val="1100"/>
              <a:buFont typeface="Arial"/>
              <a:buNone/>
              <a:tabLst/>
              <a:defRPr/>
            </a:pPr>
            <a:endParaRPr lang="en-US" sz="3200" b="1" dirty="0"/>
          </a:p>
          <a:p>
            <a:pPr marL="0" marR="0" lvl="0" indent="0" defTabSz="914400" rtl="0" eaLnBrk="1" fontAlgn="auto" latinLnBrk="0" hangingPunct="1">
              <a:lnSpc>
                <a:spcPct val="115000"/>
              </a:lnSpc>
              <a:spcBef>
                <a:spcPts val="0"/>
              </a:spcBef>
              <a:spcAft>
                <a:spcPts val="0"/>
              </a:spcAft>
              <a:buClr>
                <a:srgbClr val="000000"/>
              </a:buClr>
              <a:buSzPts val="1100"/>
              <a:buFont typeface="Arial"/>
              <a:buNone/>
              <a:tabLst/>
              <a:defRPr/>
            </a:pP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826488" y="247651"/>
            <a:ext cx="2070237" cy="647699"/>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354221842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171450" y="133351"/>
            <a:ext cx="11887200" cy="6372224"/>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228600" marR="0" lvl="0" indent="-228600" algn="l" defTabSz="914400" rtl="0" eaLnBrk="1" fontAlgn="auto" latinLnBrk="0" hangingPunct="1">
              <a:lnSpc>
                <a:spcPct val="90000"/>
              </a:lnSpc>
              <a:spcBef>
                <a:spcPts val="0"/>
              </a:spcBef>
              <a:spcAft>
                <a:spcPts val="0"/>
              </a:spcAft>
              <a:buClr>
                <a:srgbClr val="000000"/>
              </a:buClr>
              <a:buSzPts val="2800"/>
              <a:buFont typeface="Arial"/>
              <a:buChar char="•"/>
              <a:tabLst/>
              <a:defRPr/>
            </a:pPr>
            <a:r>
              <a:rPr kumimoji="0" lang="en-US" sz="2800" b="0" i="0" u="none" strike="noStrike" kern="0" cap="none" spc="0" normalizeH="0" baseline="0" noProof="0" dirty="0">
                <a:ln>
                  <a:noFill/>
                </a:ln>
                <a:solidFill>
                  <a:srgbClr val="FF0000"/>
                </a:solidFill>
                <a:effectLst/>
                <a:uLnTx/>
                <a:uFillTx/>
                <a:latin typeface="Calibri"/>
                <a:ea typeface="Calibri"/>
                <a:cs typeface="Calibri"/>
                <a:sym typeface="Calibri"/>
              </a:rPr>
              <a:t>Business Risk:</a:t>
            </a:r>
          </a:p>
          <a:p>
            <a:pPr marR="0" lvl="0" algn="l" defTabSz="914400" rtl="0" eaLnBrk="1" fontAlgn="auto" latinLnBrk="0" hangingPunct="1">
              <a:lnSpc>
                <a:spcPct val="90000"/>
              </a:lnSpc>
              <a:spcBef>
                <a:spcPts val="0"/>
              </a:spcBef>
              <a:spcAft>
                <a:spcPts val="0"/>
              </a:spcAft>
              <a:buClr>
                <a:srgbClr val="000000"/>
              </a:buClr>
              <a:buSzPts val="2800"/>
              <a:tabLst/>
              <a:defRPr/>
            </a:pPr>
            <a:endParaRPr kumimoji="0" lang="en-US" sz="2800" b="0" i="0" u="none" strike="noStrike" kern="0" cap="none" spc="0" normalizeH="0" baseline="0" noProof="0" dirty="0">
              <a:ln>
                <a:noFill/>
              </a:ln>
              <a:solidFill>
                <a:srgbClr val="FF0000"/>
              </a:solidFill>
              <a:effectLst/>
              <a:uLnTx/>
              <a:uFillTx/>
              <a:latin typeface="Calibri"/>
              <a:ea typeface="Calibri"/>
              <a:cs typeface="Calibri"/>
              <a:sym typeface="Calibri"/>
            </a:endParaRPr>
          </a:p>
          <a:p>
            <a:pPr marL="228600" marR="0" lvl="0" indent="-228600" algn="l" defTabSz="914400" rtl="0" eaLnBrk="1" fontAlgn="auto" latinLnBrk="0" hangingPunct="1">
              <a:lnSpc>
                <a:spcPct val="90000"/>
              </a:lnSpc>
              <a:spcBef>
                <a:spcPts val="0"/>
              </a:spcBef>
              <a:spcAft>
                <a:spcPts val="0"/>
              </a:spcAft>
              <a:buClr>
                <a:srgbClr val="000000"/>
              </a:buClr>
              <a:buSzPts val="2800"/>
              <a:buFont typeface="Arial"/>
              <a:buChar char="•"/>
              <a:tabLst/>
              <a:defRPr/>
            </a:pP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The risk associated with projections of a firm’s future return</a:t>
            </a:r>
          </a:p>
          <a:p>
            <a:pPr marL="0" marR="0" lvl="0" indent="0" algn="l" defTabSz="914400" rtl="0" eaLnBrk="1" fontAlgn="auto" latinLnBrk="0" hangingPunct="1">
              <a:lnSpc>
                <a:spcPct val="90000"/>
              </a:lnSpc>
              <a:spcBef>
                <a:spcPts val="0"/>
              </a:spcBef>
              <a:spcAft>
                <a:spcPts val="0"/>
              </a:spcAft>
              <a:buClr>
                <a:srgbClr val="000000"/>
              </a:buClr>
              <a:buSzPts val="2800"/>
              <a:buFont typeface="Arial"/>
              <a:buNone/>
              <a:tabLst/>
              <a:defRPr/>
            </a:pP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 on assets (ROA) or return on equity (ROE) if the firm uses </a:t>
            </a:r>
          </a:p>
          <a:p>
            <a:pPr marL="0" marR="0" lvl="0" indent="0" algn="l" defTabSz="914400" rtl="0" eaLnBrk="1" fontAlgn="auto" latinLnBrk="0" hangingPunct="1">
              <a:lnSpc>
                <a:spcPct val="90000"/>
              </a:lnSpc>
              <a:spcBef>
                <a:spcPts val="0"/>
              </a:spcBef>
              <a:spcAft>
                <a:spcPts val="0"/>
              </a:spcAft>
              <a:buClr>
                <a:srgbClr val="000000"/>
              </a:buClr>
              <a:buSzPts val="2800"/>
              <a:buFont typeface="Arial"/>
              <a:buNone/>
              <a:tabLst/>
              <a:defRPr/>
            </a:pP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no debt.</a:t>
            </a:r>
          </a:p>
          <a:p>
            <a:pPr marL="228600" lvl="0" indent="-228600" algn="l" rtl="0">
              <a:lnSpc>
                <a:spcPct val="90000"/>
              </a:lnSpc>
              <a:spcBef>
                <a:spcPts val="0"/>
              </a:spcBef>
              <a:spcAft>
                <a:spcPts val="0"/>
              </a:spcAft>
              <a:buClr>
                <a:schemeClr val="dk1"/>
              </a:buClr>
              <a:buSzPts val="2800"/>
              <a:buChar char="•"/>
            </a:pPr>
            <a:r>
              <a:rPr lang="en-US" sz="2400" dirty="0"/>
              <a:t>Depends on several factors</a:t>
            </a:r>
          </a:p>
          <a:p>
            <a:pPr marL="685800" lvl="1" indent="-228600" algn="l" rtl="0">
              <a:lnSpc>
                <a:spcPct val="90000"/>
              </a:lnSpc>
              <a:spcBef>
                <a:spcPts val="500"/>
              </a:spcBef>
              <a:spcAft>
                <a:spcPts val="0"/>
              </a:spcAft>
              <a:buClr>
                <a:schemeClr val="dk1"/>
              </a:buClr>
              <a:buSzPts val="2400"/>
              <a:buChar char="•"/>
            </a:pPr>
            <a:r>
              <a:rPr lang="en-US" sz="2400" dirty="0"/>
              <a:t>1. Sales variability - volume and price</a:t>
            </a:r>
          </a:p>
          <a:p>
            <a:pPr marL="685800" lvl="1" indent="-228600" algn="l" rtl="0">
              <a:lnSpc>
                <a:spcPct val="90000"/>
              </a:lnSpc>
              <a:spcBef>
                <a:spcPts val="500"/>
              </a:spcBef>
              <a:spcAft>
                <a:spcPts val="0"/>
              </a:spcAft>
              <a:buClr>
                <a:schemeClr val="dk1"/>
              </a:buClr>
              <a:buSzPts val="2400"/>
              <a:buChar char="•"/>
            </a:pPr>
            <a:r>
              <a:rPr lang="en-US" sz="2400" dirty="0"/>
              <a:t>2. Input price variability</a:t>
            </a:r>
          </a:p>
          <a:p>
            <a:pPr marL="685800" lvl="1" indent="-228600" algn="l" rtl="0">
              <a:lnSpc>
                <a:spcPct val="90000"/>
              </a:lnSpc>
              <a:spcBef>
                <a:spcPts val="500"/>
              </a:spcBef>
              <a:spcAft>
                <a:spcPts val="0"/>
              </a:spcAft>
              <a:buClr>
                <a:schemeClr val="dk1"/>
              </a:buClr>
              <a:buSzPts val="2400"/>
              <a:buChar char="•"/>
            </a:pPr>
            <a:r>
              <a:rPr lang="en-US" sz="2400" dirty="0"/>
              <a:t>3. Ability to adjust output prices</a:t>
            </a:r>
          </a:p>
          <a:p>
            <a:pPr marL="685800" lvl="1" indent="-228600" algn="l" rtl="0">
              <a:lnSpc>
                <a:spcPct val="90000"/>
              </a:lnSpc>
              <a:spcBef>
                <a:spcPts val="500"/>
              </a:spcBef>
              <a:spcAft>
                <a:spcPts val="0"/>
              </a:spcAft>
              <a:buClr>
                <a:schemeClr val="dk1"/>
              </a:buClr>
              <a:buSzPts val="2400"/>
              <a:buChar char="•"/>
            </a:pPr>
            <a:r>
              <a:rPr lang="en-US" sz="2400" dirty="0"/>
              <a:t>4. The extent to which costs are fixed</a:t>
            </a:r>
          </a:p>
          <a:p>
            <a:pPr marL="685800" lvl="1" indent="-228600" algn="l" rtl="0">
              <a:lnSpc>
                <a:spcPct val="90000"/>
              </a:lnSpc>
              <a:spcBef>
                <a:spcPts val="500"/>
              </a:spcBef>
              <a:spcAft>
                <a:spcPts val="0"/>
              </a:spcAft>
              <a:buClr>
                <a:schemeClr val="dk1"/>
              </a:buClr>
              <a:buSzPts val="2400"/>
              <a:buFont typeface="Arial"/>
              <a:buNone/>
            </a:pPr>
            <a:r>
              <a:rPr lang="en-US" sz="2400" dirty="0"/>
              <a:t>         (operating leverage)</a:t>
            </a:r>
          </a:p>
          <a:p>
            <a:pPr marL="0" marR="0" lvl="0" indent="0" algn="l" defTabSz="914400" rtl="0" eaLnBrk="1" fontAlgn="auto" latinLnBrk="0" hangingPunct="1">
              <a:lnSpc>
                <a:spcPct val="90000"/>
              </a:lnSpc>
              <a:spcBef>
                <a:spcPts val="0"/>
              </a:spcBef>
              <a:spcAft>
                <a:spcPts val="0"/>
              </a:spcAft>
              <a:buClr>
                <a:srgbClr val="000000"/>
              </a:buClr>
              <a:buSzPts val="2800"/>
              <a:buFont typeface="Arial"/>
              <a:buNone/>
              <a:tabLst/>
              <a:defRPr/>
            </a:pPr>
            <a:endPar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endParaRPr>
          </a:p>
          <a:p>
            <a:pPr marL="0" marR="0" lvl="0" indent="0" algn="l" defTabSz="914400" rtl="0" eaLnBrk="1" fontAlgn="auto" latinLnBrk="0" hangingPunct="1">
              <a:lnSpc>
                <a:spcPct val="90000"/>
              </a:lnSpc>
              <a:spcBef>
                <a:spcPts val="0"/>
              </a:spcBef>
              <a:spcAft>
                <a:spcPts val="0"/>
              </a:spcAft>
              <a:buClr>
                <a:srgbClr val="000000"/>
              </a:buClr>
              <a:buSzPts val="2800"/>
              <a:buFont typeface="Arial"/>
              <a:buNone/>
              <a:tabLst/>
              <a:defRPr/>
            </a:pPr>
            <a:endPar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endParaRP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826488" y="247651"/>
            <a:ext cx="2070237" cy="647699"/>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66240568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171450" y="133351"/>
            <a:ext cx="11887200" cy="6372224"/>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228600" marR="0" lvl="0" indent="-228600" algn="l" defTabSz="914400" rtl="0" eaLnBrk="1" fontAlgn="auto" latinLnBrk="0" hangingPunct="1">
              <a:lnSpc>
                <a:spcPct val="90000"/>
              </a:lnSpc>
              <a:spcBef>
                <a:spcPts val="0"/>
              </a:spcBef>
              <a:spcAft>
                <a:spcPts val="0"/>
              </a:spcAft>
              <a:buClr>
                <a:srgbClr val="000000"/>
              </a:buClr>
              <a:buSzPts val="2800"/>
              <a:buFont typeface="Arial"/>
              <a:buChar char="•"/>
              <a:tabLst/>
              <a:defRPr/>
            </a:pPr>
            <a:r>
              <a:rPr kumimoji="0" lang="en-US" sz="2800" b="0" i="0" u="none" strike="noStrike" kern="0" cap="none" spc="0" normalizeH="0" baseline="0" noProof="0" dirty="0">
                <a:ln>
                  <a:noFill/>
                </a:ln>
                <a:solidFill>
                  <a:srgbClr val="7030A0"/>
                </a:solidFill>
                <a:effectLst/>
                <a:uLnTx/>
                <a:uFillTx/>
                <a:latin typeface="Calibri"/>
                <a:ea typeface="Calibri"/>
                <a:cs typeface="Calibri"/>
                <a:sym typeface="Calibri"/>
              </a:rPr>
              <a:t>Financial </a:t>
            </a:r>
            <a:r>
              <a:rPr lang="en-US" sz="2800" kern="0" dirty="0">
                <a:solidFill>
                  <a:srgbClr val="7030A0"/>
                </a:solidFill>
                <a:latin typeface="Calibri"/>
                <a:ea typeface="Calibri"/>
                <a:cs typeface="Calibri"/>
                <a:sym typeface="Calibri"/>
              </a:rPr>
              <a:t>Risk:</a:t>
            </a:r>
          </a:p>
          <a:p>
            <a:pPr marR="0" lvl="0" algn="l" defTabSz="914400" rtl="0" eaLnBrk="1" fontAlgn="auto" latinLnBrk="0" hangingPunct="1">
              <a:lnSpc>
                <a:spcPct val="90000"/>
              </a:lnSpc>
              <a:spcBef>
                <a:spcPts val="0"/>
              </a:spcBef>
              <a:spcAft>
                <a:spcPts val="0"/>
              </a:spcAft>
              <a:buClr>
                <a:srgbClr val="000000"/>
              </a:buClr>
              <a:buSzPts val="2800"/>
              <a:tabLst/>
              <a:defRPr/>
            </a:pPr>
            <a:endParaRPr lang="en-US" sz="2800" kern="0" dirty="0">
              <a:solidFill>
                <a:srgbClr val="000000"/>
              </a:solidFill>
              <a:latin typeface="Calibri"/>
              <a:ea typeface="Calibri"/>
              <a:cs typeface="Calibri"/>
              <a:sym typeface="Calibri"/>
            </a:endParaRPr>
          </a:p>
          <a:p>
            <a:pPr marL="228600" marR="0" lvl="0" indent="-228600" algn="l" defTabSz="914400" rtl="0" eaLnBrk="1" fontAlgn="auto" latinLnBrk="0" hangingPunct="1">
              <a:lnSpc>
                <a:spcPct val="90000"/>
              </a:lnSpc>
              <a:spcBef>
                <a:spcPts val="0"/>
              </a:spcBef>
              <a:spcAft>
                <a:spcPts val="0"/>
              </a:spcAft>
              <a:buClr>
                <a:srgbClr val="000000"/>
              </a:buClr>
              <a:buSzPts val="2800"/>
              <a:buFont typeface="Arial"/>
              <a:buChar char="•"/>
              <a:tabLst/>
              <a:defRPr/>
            </a:pP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The portion of stockholder’s risk, over and above basic </a:t>
            </a:r>
          </a:p>
          <a:p>
            <a:pPr marL="0" marR="0" lvl="0" indent="0" algn="l" defTabSz="914400" rtl="0" eaLnBrk="1" fontAlgn="auto" latinLnBrk="0" hangingPunct="1">
              <a:lnSpc>
                <a:spcPct val="90000"/>
              </a:lnSpc>
              <a:spcBef>
                <a:spcPts val="0"/>
              </a:spcBef>
              <a:spcAft>
                <a:spcPts val="0"/>
              </a:spcAft>
              <a:buClr>
                <a:srgbClr val="000000"/>
              </a:buClr>
              <a:buSzPts val="2800"/>
              <a:buFont typeface="Arial"/>
              <a:buNone/>
              <a:tabLst/>
              <a:defRPr/>
            </a:pP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business risk, resulting from the manner in which the firm is </a:t>
            </a:r>
          </a:p>
          <a:p>
            <a:pPr marL="0" marR="0" lvl="0" indent="0" algn="l" defTabSz="914400" rtl="0" eaLnBrk="1" fontAlgn="auto" latinLnBrk="0" hangingPunct="1">
              <a:lnSpc>
                <a:spcPct val="90000"/>
              </a:lnSpc>
              <a:spcBef>
                <a:spcPts val="0"/>
              </a:spcBef>
              <a:spcAft>
                <a:spcPts val="0"/>
              </a:spcAft>
              <a:buClr>
                <a:srgbClr val="000000"/>
              </a:buClr>
              <a:buSzPts val="2800"/>
              <a:buFont typeface="Arial"/>
              <a:buNone/>
              <a:tabLst/>
              <a:defRPr/>
            </a:pP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financed</a:t>
            </a:r>
          </a:p>
          <a:p>
            <a:pPr marL="228600" marR="0" lvl="0" indent="-228600" algn="l" defTabSz="914400" rtl="0" eaLnBrk="1" fontAlgn="auto" latinLnBrk="0" hangingPunct="1">
              <a:lnSpc>
                <a:spcPct val="90000"/>
              </a:lnSpc>
              <a:spcBef>
                <a:spcPts val="1000"/>
              </a:spcBef>
              <a:spcAft>
                <a:spcPts val="0"/>
              </a:spcAft>
              <a:buClr>
                <a:srgbClr val="000000"/>
              </a:buClr>
              <a:buSzPts val="2800"/>
              <a:buFont typeface="Arial"/>
              <a:buChar char="•"/>
              <a:tabLst/>
              <a:defRPr/>
            </a:pP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Financial risk results from using financial leverage</a:t>
            </a:r>
          </a:p>
          <a:p>
            <a:pPr marL="228600" marR="0" lvl="0" indent="-228600" algn="l" defTabSz="914400" rtl="0" eaLnBrk="1" fontAlgn="auto" latinLnBrk="0" hangingPunct="1">
              <a:lnSpc>
                <a:spcPct val="90000"/>
              </a:lnSpc>
              <a:spcBef>
                <a:spcPts val="0"/>
              </a:spcBef>
              <a:spcAft>
                <a:spcPts val="0"/>
              </a:spcAft>
              <a:buClr>
                <a:srgbClr val="000000"/>
              </a:buClr>
              <a:buSzPts val="2800"/>
              <a:buFont typeface="Arial"/>
              <a:buChar char="•"/>
              <a:tabLst/>
              <a:defRPr/>
            </a:pP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The extent to which fixed-income securities (debt and </a:t>
            </a:r>
          </a:p>
          <a:p>
            <a:pPr marL="0" marR="0" lvl="0" indent="0" algn="l" defTabSz="914400" rtl="0" eaLnBrk="1" fontAlgn="auto" latinLnBrk="0" hangingPunct="1">
              <a:lnSpc>
                <a:spcPct val="90000"/>
              </a:lnSpc>
              <a:spcBef>
                <a:spcPts val="0"/>
              </a:spcBef>
              <a:spcAft>
                <a:spcPts val="0"/>
              </a:spcAft>
              <a:buClr>
                <a:srgbClr val="000000"/>
              </a:buClr>
              <a:buSzPts val="2800"/>
              <a:buFont typeface="Arial"/>
              <a:buNone/>
              <a:tabLst/>
              <a:defRPr/>
            </a:pP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preferred stock) are used in a firm’s capital structure</a:t>
            </a: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826488" y="247651"/>
            <a:ext cx="2070237" cy="647699"/>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351213800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171450" y="133351"/>
            <a:ext cx="11887200" cy="6372224"/>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228600" marR="0" lvl="0" indent="-228600" algn="l" defTabSz="914400" rtl="0" eaLnBrk="1" fontAlgn="auto" latinLnBrk="0" hangingPunct="1">
              <a:lnSpc>
                <a:spcPct val="90000"/>
              </a:lnSpc>
              <a:spcBef>
                <a:spcPts val="0"/>
              </a:spcBef>
              <a:spcAft>
                <a:spcPts val="0"/>
              </a:spcAft>
              <a:buClr>
                <a:srgbClr val="000000"/>
              </a:buClr>
              <a:buSzPts val="2800"/>
              <a:buFont typeface="Arial"/>
              <a:buChar char="•"/>
              <a:tabLst/>
              <a:defRPr/>
            </a:pPr>
            <a:r>
              <a:rPr kumimoji="0" lang="en-US" sz="3200" b="1" i="0" u="none" strike="noStrike" kern="0" cap="none" spc="0" normalizeH="0" baseline="0" noProof="0" dirty="0">
                <a:ln>
                  <a:noFill/>
                </a:ln>
                <a:solidFill>
                  <a:srgbClr val="C00000"/>
                </a:solidFill>
                <a:effectLst/>
                <a:uLnTx/>
                <a:uFillTx/>
                <a:latin typeface="Calibri"/>
                <a:ea typeface="Calibri"/>
                <a:cs typeface="Calibri"/>
                <a:sym typeface="Calibri"/>
              </a:rPr>
              <a:t>Determining the Optimal Capital Structure</a:t>
            </a:r>
          </a:p>
          <a:p>
            <a:pPr marL="228600" marR="0" lvl="0" indent="-228600" algn="l" defTabSz="914400" rtl="0" eaLnBrk="1" fontAlgn="auto" latinLnBrk="0" hangingPunct="1">
              <a:lnSpc>
                <a:spcPct val="90000"/>
              </a:lnSpc>
              <a:spcBef>
                <a:spcPts val="0"/>
              </a:spcBef>
              <a:spcAft>
                <a:spcPts val="0"/>
              </a:spcAft>
              <a:buClr>
                <a:srgbClr val="000000"/>
              </a:buClr>
              <a:buSzPts val="2800"/>
              <a:buFont typeface="Arial"/>
              <a:buChar char="•"/>
              <a:tabLst/>
              <a:defRPr/>
            </a:pPr>
            <a:endParaRPr kumimoji="0" lang="en-US" sz="3200" b="1" i="0" u="none" strike="noStrike" kern="0" cap="none" spc="0" normalizeH="0" baseline="0" noProof="0" dirty="0">
              <a:ln>
                <a:noFill/>
              </a:ln>
              <a:solidFill>
                <a:srgbClr val="C00000"/>
              </a:solidFill>
              <a:effectLst/>
              <a:uLnTx/>
              <a:uFillTx/>
              <a:latin typeface="Calibri"/>
              <a:ea typeface="Calibri"/>
              <a:cs typeface="Calibri"/>
              <a:sym typeface="Calibri"/>
            </a:endParaRPr>
          </a:p>
          <a:p>
            <a:pPr marL="228600" marR="0" lvl="0" indent="-228600" algn="l" defTabSz="914400" rtl="0" eaLnBrk="1" fontAlgn="auto" latinLnBrk="0" hangingPunct="1">
              <a:lnSpc>
                <a:spcPct val="90000"/>
              </a:lnSpc>
              <a:spcBef>
                <a:spcPts val="0"/>
              </a:spcBef>
              <a:spcAft>
                <a:spcPts val="0"/>
              </a:spcAft>
              <a:buClr>
                <a:srgbClr val="000000"/>
              </a:buClr>
              <a:buSzPts val="2800"/>
              <a:buFont typeface="Arial"/>
              <a:buChar char="•"/>
              <a:tabLst/>
              <a:defRPr/>
            </a:pP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Maximize the price of the firm’s stock</a:t>
            </a:r>
          </a:p>
          <a:p>
            <a:pPr marL="228600" marR="0" lvl="0" indent="-228600" algn="l" defTabSz="914400" rtl="0" eaLnBrk="1" fontAlgn="auto" latinLnBrk="0" hangingPunct="1">
              <a:lnSpc>
                <a:spcPct val="90000"/>
              </a:lnSpc>
              <a:spcBef>
                <a:spcPts val="1000"/>
              </a:spcBef>
              <a:spcAft>
                <a:spcPts val="0"/>
              </a:spcAft>
              <a:buClr>
                <a:srgbClr val="000000"/>
              </a:buClr>
              <a:buSzPts val="2800"/>
              <a:buFont typeface="Arial"/>
              <a:buChar char="•"/>
              <a:tabLst/>
              <a:defRPr/>
            </a:pP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Changes in use of debt will cause changes in earnings per</a:t>
            </a:r>
          </a:p>
          <a:p>
            <a:pPr marL="0" marR="0" lvl="0" indent="0" algn="l" defTabSz="914400" rtl="0" eaLnBrk="1" fontAlgn="auto" latinLnBrk="0" hangingPunct="1">
              <a:lnSpc>
                <a:spcPct val="90000"/>
              </a:lnSpc>
              <a:spcBef>
                <a:spcPts val="1000"/>
              </a:spcBef>
              <a:spcAft>
                <a:spcPts val="0"/>
              </a:spcAft>
              <a:buClr>
                <a:srgbClr val="000000"/>
              </a:buClr>
              <a:buSzPts val="2800"/>
              <a:buFont typeface="Arial"/>
              <a:buNone/>
              <a:tabLst/>
              <a:defRPr/>
            </a:pP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 share, and thus, in the stock price</a:t>
            </a:r>
          </a:p>
          <a:p>
            <a:pPr marL="228600" marR="0" lvl="0" indent="-228600" algn="l" defTabSz="914400" rtl="0" eaLnBrk="1" fontAlgn="auto" latinLnBrk="0" hangingPunct="1">
              <a:lnSpc>
                <a:spcPct val="90000"/>
              </a:lnSpc>
              <a:spcBef>
                <a:spcPts val="1000"/>
              </a:spcBef>
              <a:spcAft>
                <a:spcPts val="0"/>
              </a:spcAft>
              <a:buClr>
                <a:srgbClr val="000000"/>
              </a:buClr>
              <a:buSzPts val="2800"/>
              <a:buFont typeface="Arial"/>
              <a:buChar char="•"/>
              <a:tabLst/>
              <a:defRPr/>
            </a:pP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Cost of debt varies with capital structure</a:t>
            </a:r>
          </a:p>
          <a:p>
            <a:pPr marL="228600" marR="0" lvl="0" indent="-228600" algn="l" defTabSz="914400" rtl="0" eaLnBrk="1" fontAlgn="auto" latinLnBrk="0" hangingPunct="1">
              <a:lnSpc>
                <a:spcPct val="90000"/>
              </a:lnSpc>
              <a:spcBef>
                <a:spcPts val="1000"/>
              </a:spcBef>
              <a:spcAft>
                <a:spcPts val="0"/>
              </a:spcAft>
              <a:buClr>
                <a:srgbClr val="000000"/>
              </a:buClr>
              <a:buSzPts val="2800"/>
              <a:buFont typeface="Arial"/>
              <a:buChar char="•"/>
              <a:tabLst/>
              <a:defRPr/>
            </a:pP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Financial leverage increases risk</a:t>
            </a:r>
          </a:p>
          <a:p>
            <a:pPr marL="0" marR="0" lvl="0" indent="0" algn="l" defTabSz="914400" rtl="0" eaLnBrk="1" fontAlgn="auto" latinLnBrk="0" hangingPunct="1">
              <a:lnSpc>
                <a:spcPct val="115000"/>
              </a:lnSpc>
              <a:spcBef>
                <a:spcPts val="0"/>
              </a:spcBef>
              <a:spcAft>
                <a:spcPts val="0"/>
              </a:spcAft>
              <a:buClr>
                <a:srgbClr val="000000"/>
              </a:buClr>
              <a:buSzPts val="1100"/>
              <a:buFont typeface="Arial"/>
              <a:buNone/>
              <a:tabLst/>
              <a:defRPr/>
            </a:pPr>
            <a:endParaRPr kumimoji="0" lang="en-US" sz="3200" b="1" i="0" u="none" strike="noStrike" kern="0" cap="none" spc="0" normalizeH="0" baseline="0" noProof="0" dirty="0">
              <a:ln>
                <a:noFill/>
              </a:ln>
              <a:solidFill>
                <a:srgbClr val="C00000"/>
              </a:solidFill>
              <a:effectLst/>
              <a:uLnTx/>
              <a:uFillTx/>
              <a:latin typeface="Calibri"/>
              <a:ea typeface="Calibri"/>
              <a:cs typeface="Calibri"/>
              <a:sym typeface="Calibri"/>
            </a:endParaRPr>
          </a:p>
          <a:p>
            <a:pPr marL="0" marR="0" lvl="0" indent="0" algn="l" defTabSz="914400" rtl="0" eaLnBrk="1" fontAlgn="auto" latinLnBrk="0" hangingPunct="1">
              <a:lnSpc>
                <a:spcPct val="115000"/>
              </a:lnSpc>
              <a:spcBef>
                <a:spcPts val="0"/>
              </a:spcBef>
              <a:spcAft>
                <a:spcPts val="0"/>
              </a:spcAft>
              <a:buClr>
                <a:srgbClr val="000000"/>
              </a:buClr>
              <a:buSzPts val="1100"/>
              <a:buFont typeface="Arial"/>
              <a:buNone/>
              <a:tabLst/>
              <a:defRPr/>
            </a:pPr>
            <a:endParaRPr kumimoji="0" lang="en-US" sz="3200" b="1" i="0" u="none" strike="noStrike" kern="0" cap="none" spc="0" normalizeH="0" baseline="0" noProof="0" dirty="0">
              <a:ln>
                <a:noFill/>
              </a:ln>
              <a:solidFill>
                <a:srgbClr val="C00000"/>
              </a:solidFill>
              <a:effectLst/>
              <a:uLnTx/>
              <a:uFillTx/>
              <a:latin typeface="Calibri"/>
              <a:ea typeface="Calibri"/>
              <a:cs typeface="Calibri"/>
              <a:sym typeface="Calibri"/>
            </a:endParaRPr>
          </a:p>
          <a:p>
            <a:pPr marL="0" marR="0" lvl="0" indent="0" algn="l" defTabSz="914400" rtl="0" eaLnBrk="1" fontAlgn="auto" latinLnBrk="0" hangingPunct="1">
              <a:lnSpc>
                <a:spcPct val="115000"/>
              </a:lnSpc>
              <a:spcBef>
                <a:spcPts val="0"/>
              </a:spcBef>
              <a:spcAft>
                <a:spcPts val="0"/>
              </a:spcAft>
              <a:buClr>
                <a:srgbClr val="000000"/>
              </a:buClr>
              <a:buSzPts val="1100"/>
              <a:buFont typeface="Arial"/>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826488" y="247651"/>
            <a:ext cx="2070237" cy="647699"/>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40856527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171450" y="133351"/>
            <a:ext cx="11887200" cy="6372224"/>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228600" marR="0" lvl="0" indent="-228600" algn="l" defTabSz="914400" rtl="0" eaLnBrk="1" fontAlgn="auto" latinLnBrk="0" hangingPunct="1">
              <a:lnSpc>
                <a:spcPct val="90000"/>
              </a:lnSpc>
              <a:spcBef>
                <a:spcPts val="0"/>
              </a:spcBef>
              <a:spcAft>
                <a:spcPts val="0"/>
              </a:spcAft>
              <a:buClr>
                <a:srgbClr val="000000"/>
              </a:buClr>
              <a:buSzPts val="2800"/>
              <a:buFont typeface="Arial"/>
              <a:buChar char="•"/>
              <a:tabLst/>
              <a:defRPr/>
            </a:pPr>
            <a:r>
              <a:rPr kumimoji="0" lang="en-US" sz="2800" b="1" i="0" u="none" strike="noStrike" kern="0" cap="none" spc="0" normalizeH="0" baseline="0" noProof="0" dirty="0">
                <a:ln>
                  <a:noFill/>
                </a:ln>
                <a:solidFill>
                  <a:srgbClr val="C00000"/>
                </a:solidFill>
                <a:effectLst/>
                <a:uLnTx/>
                <a:uFillTx/>
                <a:latin typeface="Calibri"/>
                <a:ea typeface="Calibri"/>
                <a:cs typeface="Calibri"/>
                <a:sym typeface="Calibri"/>
              </a:rPr>
              <a:t>The Effect of Capital Structure on Stock Prices and the Cost of Capital</a:t>
            </a:r>
          </a:p>
          <a:p>
            <a:pPr marR="0" lvl="0" algn="l" defTabSz="914400" rtl="0" eaLnBrk="1" fontAlgn="auto" latinLnBrk="0" hangingPunct="1">
              <a:lnSpc>
                <a:spcPct val="90000"/>
              </a:lnSpc>
              <a:spcBef>
                <a:spcPts val="0"/>
              </a:spcBef>
              <a:spcAft>
                <a:spcPts val="0"/>
              </a:spcAft>
              <a:buClr>
                <a:srgbClr val="000000"/>
              </a:buClr>
              <a:buSzPts val="2800"/>
              <a:tabLst/>
              <a:defRPr/>
            </a:pPr>
            <a:endPar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endParaRPr>
          </a:p>
          <a:p>
            <a:pPr marL="228600" marR="0" lvl="0" indent="-228600" algn="l" defTabSz="914400" rtl="0" eaLnBrk="1" fontAlgn="auto" latinLnBrk="0" hangingPunct="1">
              <a:lnSpc>
                <a:spcPct val="90000"/>
              </a:lnSpc>
              <a:spcBef>
                <a:spcPts val="0"/>
              </a:spcBef>
              <a:spcAft>
                <a:spcPts val="0"/>
              </a:spcAft>
              <a:buClr>
                <a:srgbClr val="000000"/>
              </a:buClr>
              <a:buSzPts val="2800"/>
              <a:buFont typeface="Arial"/>
              <a:buChar char="•"/>
              <a:tabLst/>
              <a:defRPr/>
            </a:pP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EPS indifference analysis</a:t>
            </a:r>
          </a:p>
          <a:p>
            <a:pPr marL="685800" marR="0" lvl="1" indent="-228600" algn="l" defTabSz="914400" rtl="0" eaLnBrk="1" fontAlgn="auto" latinLnBrk="0" hangingPunct="1">
              <a:lnSpc>
                <a:spcPct val="90000"/>
              </a:lnSpc>
              <a:spcBef>
                <a:spcPts val="500"/>
              </a:spcBef>
              <a:spcAft>
                <a:spcPts val="0"/>
              </a:spcAft>
              <a:buClr>
                <a:srgbClr val="000000"/>
              </a:buClr>
              <a:buSzPts val="2400"/>
              <a:buFont typeface="Arial"/>
              <a:buChar char="•"/>
              <a:tabLst/>
              <a:defRPr/>
            </a:pP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at lower sales, EPS is higher with stock financing</a:t>
            </a:r>
          </a:p>
          <a:p>
            <a:pPr marL="685800" marR="0" lvl="1" indent="-228600" algn="l" defTabSz="914400" rtl="0" eaLnBrk="1" fontAlgn="auto" latinLnBrk="0" hangingPunct="1">
              <a:lnSpc>
                <a:spcPct val="90000"/>
              </a:lnSpc>
              <a:spcBef>
                <a:spcPts val="500"/>
              </a:spcBef>
              <a:spcAft>
                <a:spcPts val="0"/>
              </a:spcAft>
              <a:buClr>
                <a:srgbClr val="000000"/>
              </a:buClr>
              <a:buSzPts val="2400"/>
              <a:buFont typeface="Arial"/>
              <a:buChar char="•"/>
              <a:tabLst/>
              <a:defRPr/>
            </a:pP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at higher sales, EPS </a:t>
            </a:r>
            <a:r>
              <a:rPr kumimoji="0" lang="en-US" sz="2400" b="0" i="0" u="none" strike="noStrike" kern="0" cap="none" spc="0" normalizeH="0" baseline="0" noProof="0" dirty="0" err="1">
                <a:ln>
                  <a:noFill/>
                </a:ln>
                <a:solidFill>
                  <a:srgbClr val="000000"/>
                </a:solidFill>
                <a:effectLst/>
                <a:uLnTx/>
                <a:uFillTx/>
                <a:latin typeface="Calibri"/>
                <a:ea typeface="Calibri"/>
                <a:cs typeface="Calibri"/>
                <a:sym typeface="Calibri"/>
              </a:rPr>
              <a:t>favours</a:t>
            </a: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 debt financing</a:t>
            </a:r>
          </a:p>
          <a:p>
            <a:pPr marL="457200" marR="0" lvl="1" indent="0" algn="l" defTabSz="914400" rtl="0" eaLnBrk="1" fontAlgn="auto" latinLnBrk="0" hangingPunct="1">
              <a:lnSpc>
                <a:spcPct val="90000"/>
              </a:lnSpc>
              <a:spcBef>
                <a:spcPts val="500"/>
              </a:spcBef>
              <a:spcAft>
                <a:spcPts val="0"/>
              </a:spcAft>
              <a:buClr>
                <a:srgbClr val="000000"/>
              </a:buClr>
              <a:buSzPts val="2400"/>
              <a:buFont typeface="Arial"/>
              <a:buNone/>
              <a:tabLst/>
              <a:defRPr/>
            </a:pPr>
            <a:endPar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endParaRPr>
          </a:p>
          <a:p>
            <a:pPr marL="228600" marR="0" lvl="0" indent="-228600" algn="l" defTabSz="914400" rtl="0" eaLnBrk="1" fontAlgn="auto" latinLnBrk="0" hangingPunct="1">
              <a:lnSpc>
                <a:spcPct val="90000"/>
              </a:lnSpc>
              <a:spcBef>
                <a:spcPts val="0"/>
              </a:spcBef>
              <a:spcAft>
                <a:spcPts val="0"/>
              </a:spcAft>
              <a:buClr>
                <a:srgbClr val="000000"/>
              </a:buClr>
              <a:buSzPts val="2800"/>
              <a:buFont typeface="Arial"/>
              <a:buChar char="•"/>
              <a:tabLst/>
              <a:defRPr/>
            </a:pP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Maximizing EPS is not the same as maximizing stock price</a:t>
            </a:r>
          </a:p>
          <a:p>
            <a:pPr marL="228600" marR="0" lvl="0" indent="-228600" algn="l" defTabSz="914400" rtl="0" eaLnBrk="1" fontAlgn="auto" latinLnBrk="0" hangingPunct="1">
              <a:lnSpc>
                <a:spcPct val="90000"/>
              </a:lnSpc>
              <a:spcBef>
                <a:spcPts val="1000"/>
              </a:spcBef>
              <a:spcAft>
                <a:spcPts val="0"/>
              </a:spcAft>
              <a:buClr>
                <a:srgbClr val="000000"/>
              </a:buClr>
              <a:buSzPts val="2800"/>
              <a:buFont typeface="Arial"/>
              <a:buChar char="•"/>
              <a:tabLst/>
              <a:defRPr/>
            </a:pP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Stock risk (Beta) increases with debt</a:t>
            </a: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826488" y="247651"/>
            <a:ext cx="2070237" cy="647699"/>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206495753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171450" y="133351"/>
            <a:ext cx="11887200" cy="6372224"/>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228600" marR="0" lvl="0" indent="-228600" algn="l" defTabSz="914400" rtl="0" eaLnBrk="1" fontAlgn="auto" latinLnBrk="0" hangingPunct="1">
              <a:lnSpc>
                <a:spcPct val="90000"/>
              </a:lnSpc>
              <a:spcBef>
                <a:spcPts val="0"/>
              </a:spcBef>
              <a:spcAft>
                <a:spcPts val="0"/>
              </a:spcAft>
              <a:buClr>
                <a:srgbClr val="000000"/>
              </a:buClr>
              <a:buSzPts val="2800"/>
              <a:buFont typeface="Arial"/>
              <a:buChar char="•"/>
              <a:tabLst/>
              <a:defRPr/>
            </a:pPr>
            <a:endPar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endParaRPr>
          </a:p>
          <a:p>
            <a:pPr marL="228600" marR="0" lvl="0" indent="-228600" algn="l" defTabSz="914400" rtl="0" eaLnBrk="1" fontAlgn="auto" latinLnBrk="0" hangingPunct="1">
              <a:lnSpc>
                <a:spcPct val="90000"/>
              </a:lnSpc>
              <a:spcBef>
                <a:spcPts val="0"/>
              </a:spcBef>
              <a:spcAft>
                <a:spcPts val="0"/>
              </a:spcAft>
              <a:buClr>
                <a:srgbClr val="000000"/>
              </a:buClr>
              <a:buSzPts val="2800"/>
              <a:buFont typeface="Arial"/>
              <a:buChar char="•"/>
              <a:tabLst/>
              <a:defRPr/>
            </a:pPr>
            <a:endPar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endParaRPr>
          </a:p>
          <a:p>
            <a:pPr marL="228600" marR="0" lvl="0" indent="-228600" algn="l" defTabSz="914400" rtl="0" eaLnBrk="1" fontAlgn="auto" latinLnBrk="0" hangingPunct="1">
              <a:lnSpc>
                <a:spcPct val="90000"/>
              </a:lnSpc>
              <a:spcBef>
                <a:spcPts val="0"/>
              </a:spcBef>
              <a:spcAft>
                <a:spcPts val="0"/>
              </a:spcAft>
              <a:buClr>
                <a:srgbClr val="000000"/>
              </a:buClr>
              <a:buSzPts val="2800"/>
              <a:buFont typeface="Arial"/>
              <a:buChar char="•"/>
              <a:tabLst/>
              <a:defRPr/>
            </a:pPr>
            <a:endParaRPr lang="en-US" sz="2800" kern="0" dirty="0">
              <a:solidFill>
                <a:srgbClr val="000000"/>
              </a:solidFill>
              <a:latin typeface="Calibri"/>
              <a:ea typeface="Calibri"/>
              <a:cs typeface="Calibri"/>
              <a:sym typeface="Calibri"/>
            </a:endParaRPr>
          </a:p>
          <a:p>
            <a:pPr marL="228600" marR="0" lvl="0" indent="-228600" algn="l" defTabSz="914400" rtl="0" eaLnBrk="1" fontAlgn="auto" latinLnBrk="0" hangingPunct="1">
              <a:lnSpc>
                <a:spcPct val="90000"/>
              </a:lnSpc>
              <a:spcBef>
                <a:spcPts val="0"/>
              </a:spcBef>
              <a:spcAft>
                <a:spcPts val="0"/>
              </a:spcAft>
              <a:buClr>
                <a:srgbClr val="000000"/>
              </a:buClr>
              <a:buSzPts val="2800"/>
              <a:buFont typeface="Arial"/>
              <a:buChar char="•"/>
              <a:tabLst/>
              <a:defRPr/>
            </a:pPr>
            <a:endPar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endParaRPr>
          </a:p>
          <a:p>
            <a:pPr marL="228600" marR="0" lvl="0" indent="-228600" algn="l" defTabSz="914400" rtl="0" eaLnBrk="1" fontAlgn="auto" latinLnBrk="0" hangingPunct="1">
              <a:lnSpc>
                <a:spcPct val="90000"/>
              </a:lnSpc>
              <a:spcBef>
                <a:spcPts val="0"/>
              </a:spcBef>
              <a:spcAft>
                <a:spcPts val="0"/>
              </a:spcAft>
              <a:buClr>
                <a:srgbClr val="000000"/>
              </a:buClr>
              <a:buSzPts val="2800"/>
              <a:buFont typeface="Arial"/>
              <a:buChar char="•"/>
              <a:tabLst/>
              <a:defRPr/>
            </a:pP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Difficulties with analysis</a:t>
            </a:r>
          </a:p>
          <a:p>
            <a:pPr marL="0" marR="0" lvl="0" indent="0" algn="l" defTabSz="914400" rtl="0" eaLnBrk="1" fontAlgn="auto" latinLnBrk="0" hangingPunct="1">
              <a:lnSpc>
                <a:spcPct val="90000"/>
              </a:lnSpc>
              <a:spcBef>
                <a:spcPts val="0"/>
              </a:spcBef>
              <a:spcAft>
                <a:spcPts val="0"/>
              </a:spcAft>
              <a:buClr>
                <a:srgbClr val="000000"/>
              </a:buClr>
              <a:buSzPts val="2800"/>
              <a:buFont typeface="Arial"/>
              <a:buNone/>
              <a:tabLst/>
              <a:defRPr/>
            </a:pPr>
            <a:endPar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endParaRPr>
          </a:p>
          <a:p>
            <a:pPr marL="228600" marR="0" lvl="0" indent="-228600" defTabSz="914400" rtl="0" eaLnBrk="1" fontAlgn="auto" latinLnBrk="0" hangingPunct="1">
              <a:lnSpc>
                <a:spcPct val="90000"/>
              </a:lnSpc>
              <a:spcBef>
                <a:spcPts val="0"/>
              </a:spcBef>
              <a:spcAft>
                <a:spcPts val="0"/>
              </a:spcAft>
              <a:buClr>
                <a:srgbClr val="000000"/>
              </a:buClr>
              <a:buSzPts val="2800"/>
              <a:buFont typeface="Arial"/>
              <a:buChar char="•"/>
              <a:tabLst/>
              <a:defRPr/>
            </a:pP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   1</a:t>
            </a: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  Impossible to determine exactly how either P/E ratios or equity capitalization rates (</a:t>
            </a:r>
            <a:r>
              <a:rPr kumimoji="0" lang="en-US" sz="2400" b="0" i="0" u="none" strike="noStrike" kern="0" cap="none" spc="0" normalizeH="0" baseline="0" noProof="0" dirty="0" err="1">
                <a:ln>
                  <a:noFill/>
                </a:ln>
                <a:solidFill>
                  <a:srgbClr val="000000"/>
                </a:solidFill>
                <a:effectLst/>
                <a:uLnTx/>
                <a:uFillTx/>
                <a:latin typeface="Calibri"/>
                <a:ea typeface="Calibri"/>
                <a:cs typeface="Calibri"/>
                <a:sym typeface="Calibri"/>
              </a:rPr>
              <a:t>k</a:t>
            </a:r>
            <a:r>
              <a:rPr kumimoji="0" lang="en-US" sz="2400" b="0" i="0" u="none" strike="noStrike" kern="0" cap="none" spc="0" normalizeH="0" baseline="-25000" noProof="0" dirty="0" err="1">
                <a:ln>
                  <a:noFill/>
                </a:ln>
                <a:solidFill>
                  <a:srgbClr val="000000"/>
                </a:solidFill>
                <a:effectLst/>
                <a:uLnTx/>
                <a:uFillTx/>
                <a:latin typeface="Calibri"/>
                <a:ea typeface="Calibri"/>
                <a:cs typeface="Calibri"/>
                <a:sym typeface="Calibri"/>
              </a:rPr>
              <a:t>s</a:t>
            </a: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    values) are affected by different degrees of financial leverage.</a:t>
            </a:r>
          </a:p>
          <a:p>
            <a:pPr marR="0" lvl="1" defTabSz="914400" rtl="0" eaLnBrk="1" fontAlgn="auto" latinLnBrk="0" hangingPunct="1">
              <a:lnSpc>
                <a:spcPct val="90000"/>
              </a:lnSpc>
              <a:spcBef>
                <a:spcPts val="500"/>
              </a:spcBef>
              <a:spcAft>
                <a:spcPts val="0"/>
              </a:spcAft>
              <a:buClr>
                <a:srgbClr val="000000"/>
              </a:buClr>
              <a:buSzPts val="2400"/>
              <a:tabLst/>
              <a:defRPr/>
            </a:pP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2. Managers may be more or less conservative than the average</a:t>
            </a:r>
          </a:p>
          <a:p>
            <a:pPr marL="457200" marR="0" lvl="1" indent="0" defTabSz="914400" rtl="0" eaLnBrk="1" fontAlgn="auto" latinLnBrk="0" hangingPunct="1">
              <a:lnSpc>
                <a:spcPct val="90000"/>
              </a:lnSpc>
              <a:spcBef>
                <a:spcPts val="500"/>
              </a:spcBef>
              <a:spcAft>
                <a:spcPts val="0"/>
              </a:spcAft>
              <a:buClr>
                <a:srgbClr val="000000"/>
              </a:buClr>
              <a:buSzPts val="2400"/>
              <a:buFont typeface="Arial"/>
              <a:buNone/>
              <a:tabLst/>
              <a:defRPr/>
            </a:pP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 stockholder, so management may set a different target capital .</a:t>
            </a:r>
          </a:p>
          <a:p>
            <a:pPr marL="457200" marR="0" lvl="1" indent="0" defTabSz="914400" rtl="0" eaLnBrk="1" fontAlgn="auto" latinLnBrk="0" hangingPunct="1">
              <a:lnSpc>
                <a:spcPct val="90000"/>
              </a:lnSpc>
              <a:spcBef>
                <a:spcPts val="500"/>
              </a:spcBef>
              <a:spcAft>
                <a:spcPts val="0"/>
              </a:spcAft>
              <a:buClr>
                <a:srgbClr val="000000"/>
              </a:buClr>
              <a:buSzPts val="2400"/>
              <a:buFont typeface="Arial"/>
              <a:buNone/>
              <a:tabLst/>
              <a:defRPr/>
            </a:pP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structure than the one that would maximize the stock price Difficulties with analysis</a:t>
            </a:r>
          </a:p>
          <a:p>
            <a:pPr marL="457200" marR="0" lvl="1" indent="0" defTabSz="914400" rtl="0" eaLnBrk="1" fontAlgn="auto" latinLnBrk="0" hangingPunct="1">
              <a:lnSpc>
                <a:spcPct val="90000"/>
              </a:lnSpc>
              <a:spcBef>
                <a:spcPts val="500"/>
              </a:spcBef>
              <a:spcAft>
                <a:spcPts val="0"/>
              </a:spcAft>
              <a:buClr>
                <a:srgbClr val="000000"/>
              </a:buClr>
              <a:buSzPts val="2400"/>
              <a:buFont typeface="Arial"/>
              <a:buNone/>
              <a:tabLst/>
              <a:defRPr/>
            </a:pP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3. Managers of large firms have a responsibility to provide continuous service and must refrain from using leverage to the point where the firm’s long-run viability is endangered.</a:t>
            </a:r>
          </a:p>
          <a:p>
            <a:pPr marL="457200" marR="0" lvl="1" indent="0" defTabSz="914400" rtl="0" eaLnBrk="1" fontAlgn="auto" latinLnBrk="0" hangingPunct="1">
              <a:lnSpc>
                <a:spcPct val="90000"/>
              </a:lnSpc>
              <a:spcBef>
                <a:spcPts val="500"/>
              </a:spcBef>
              <a:spcAft>
                <a:spcPts val="0"/>
              </a:spcAft>
              <a:buClr>
                <a:srgbClr val="000000"/>
              </a:buClr>
              <a:buSzPts val="2400"/>
              <a:buFont typeface="Arial"/>
              <a:buNone/>
              <a:tabLst/>
              <a:defRPr/>
            </a:pPr>
            <a:endPar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endParaRPr>
          </a:p>
          <a:p>
            <a:pPr marL="457200" marR="0" lvl="1" indent="0" defTabSz="914400" rtl="0" eaLnBrk="1" fontAlgn="auto" latinLnBrk="0" hangingPunct="1">
              <a:lnSpc>
                <a:spcPct val="90000"/>
              </a:lnSpc>
              <a:spcBef>
                <a:spcPts val="500"/>
              </a:spcBef>
              <a:spcAft>
                <a:spcPts val="0"/>
              </a:spcAft>
              <a:buClr>
                <a:srgbClr val="000000"/>
              </a:buClr>
              <a:buSzPts val="2400"/>
              <a:buFont typeface="Arial"/>
              <a:buNone/>
              <a:tabLst/>
              <a:defRPr/>
            </a:pPr>
            <a:endPar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endParaRP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826488" y="247651"/>
            <a:ext cx="2070237" cy="647699"/>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3" name="Picture 2">
            <a:extLst>
              <a:ext uri="{FF2B5EF4-FFF2-40B4-BE49-F238E27FC236}">
                <a16:creationId xmlns:a16="http://schemas.microsoft.com/office/drawing/2014/main" id="{19B880F4-B1A0-DB12-554D-0E6243E990B3}"/>
              </a:ext>
            </a:extLst>
          </p:cNvPr>
          <p:cNvPicPr>
            <a:picLocks noChangeAspect="1"/>
          </p:cNvPicPr>
          <p:nvPr/>
        </p:nvPicPr>
        <p:blipFill>
          <a:blip r:embed="rId3"/>
          <a:stretch>
            <a:fillRect/>
          </a:stretch>
        </p:blipFill>
        <p:spPr>
          <a:xfrm>
            <a:off x="2256747" y="638175"/>
            <a:ext cx="6840305" cy="1066892"/>
          </a:xfrm>
          <a:prstGeom prst="rect">
            <a:avLst/>
          </a:prstGeom>
        </p:spPr>
      </p:pic>
    </p:spTree>
    <p:extLst>
      <p:ext uri="{BB962C8B-B14F-4D97-AF65-F5344CB8AC3E}">
        <p14:creationId xmlns:p14="http://schemas.microsoft.com/office/powerpoint/2010/main" val="255286584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171450" y="133351"/>
            <a:ext cx="11887200" cy="6372224"/>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228600" marR="0" lvl="0" indent="-228600" algn="l" defTabSz="914400" rtl="0" eaLnBrk="1" fontAlgn="auto" latinLnBrk="0" hangingPunct="1">
              <a:lnSpc>
                <a:spcPct val="90000"/>
              </a:lnSpc>
              <a:spcBef>
                <a:spcPts val="0"/>
              </a:spcBef>
              <a:spcAft>
                <a:spcPts val="0"/>
              </a:spcAft>
              <a:buClr>
                <a:srgbClr val="000000"/>
              </a:buClr>
              <a:buSzPts val="2800"/>
              <a:buFont typeface="Arial"/>
              <a:buChar char="•"/>
              <a:tabLst/>
              <a:defRPr/>
            </a:pP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Financial strength indicators</a:t>
            </a:r>
          </a:p>
          <a:p>
            <a:pPr marL="685800" marR="0" lvl="1" indent="-228600" algn="l" defTabSz="914400" rtl="0" eaLnBrk="1" fontAlgn="auto" latinLnBrk="0" hangingPunct="1">
              <a:lnSpc>
                <a:spcPct val="90000"/>
              </a:lnSpc>
              <a:spcBef>
                <a:spcPts val="500"/>
              </a:spcBef>
              <a:spcAft>
                <a:spcPts val="0"/>
              </a:spcAft>
              <a:buClr>
                <a:srgbClr val="000000"/>
              </a:buClr>
              <a:buSzPts val="2400"/>
              <a:buFont typeface="Arial"/>
              <a:buChar char="•"/>
              <a:tabLst/>
              <a:defRPr/>
            </a:pP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Times-interest-earned (TIE) ratio</a:t>
            </a:r>
          </a:p>
          <a:p>
            <a:pPr marL="1143000" marR="0" lvl="2" indent="-228600" algn="l" defTabSz="914400" rtl="0" eaLnBrk="1" fontAlgn="auto" latinLnBrk="0" hangingPunct="1">
              <a:lnSpc>
                <a:spcPct val="90000"/>
              </a:lnSpc>
              <a:spcBef>
                <a:spcPts val="500"/>
              </a:spcBef>
              <a:spcAft>
                <a:spcPts val="0"/>
              </a:spcAft>
              <a:buClr>
                <a:srgbClr val="000000"/>
              </a:buClr>
              <a:buSzPts val="2000"/>
              <a:buFont typeface="Arial"/>
              <a:buChar char="•"/>
              <a:tabLst/>
              <a:defRPr/>
            </a:pPr>
            <a:r>
              <a:rPr kumimoji="0" lang="en-US" sz="2000" b="0" i="0" u="none" strike="noStrike" kern="0" cap="none" spc="0" normalizeH="0" baseline="0" noProof="0" dirty="0">
                <a:ln>
                  <a:noFill/>
                </a:ln>
                <a:solidFill>
                  <a:srgbClr val="000000"/>
                </a:solidFill>
                <a:effectLst/>
                <a:uLnTx/>
                <a:uFillTx/>
                <a:latin typeface="Calibri"/>
                <a:ea typeface="Calibri"/>
                <a:cs typeface="Calibri"/>
                <a:sym typeface="Calibri"/>
              </a:rPr>
              <a:t>a ratio that measures the firm’s ability to meet its annual interest obligations</a:t>
            </a:r>
          </a:p>
          <a:p>
            <a:pPr marL="1143000" marR="0" lvl="2" indent="-228600" algn="l" defTabSz="914400" rtl="0" eaLnBrk="1" fontAlgn="auto" latinLnBrk="0" hangingPunct="1">
              <a:lnSpc>
                <a:spcPct val="90000"/>
              </a:lnSpc>
              <a:spcBef>
                <a:spcPts val="500"/>
              </a:spcBef>
              <a:spcAft>
                <a:spcPts val="0"/>
              </a:spcAft>
              <a:buClr>
                <a:srgbClr val="000000"/>
              </a:buClr>
              <a:buSzPts val="2000"/>
              <a:buFont typeface="Arial"/>
              <a:buChar char="•"/>
              <a:tabLst/>
              <a:defRPr/>
            </a:pPr>
            <a:r>
              <a:rPr kumimoji="0" lang="en-US" sz="2000" b="0" i="0" u="none" strike="noStrike" kern="0" cap="none" spc="0" normalizeH="0" baseline="0" noProof="0" dirty="0">
                <a:ln>
                  <a:noFill/>
                </a:ln>
                <a:solidFill>
                  <a:srgbClr val="000000"/>
                </a:solidFill>
                <a:effectLst/>
                <a:uLnTx/>
                <a:uFillTx/>
                <a:latin typeface="Calibri"/>
                <a:ea typeface="Calibri"/>
                <a:cs typeface="Calibri"/>
                <a:sym typeface="Calibri"/>
              </a:rPr>
              <a:t>calculated by dividing earnings before interest and taxes (EBIT) by interest charges</a:t>
            </a: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826488" y="247651"/>
            <a:ext cx="2070237" cy="647699"/>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334626802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171450" y="133351"/>
            <a:ext cx="11887200" cy="6372224"/>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228600" marR="0" lvl="0" indent="-228600" algn="l" defTabSz="914400" rtl="0" eaLnBrk="1" fontAlgn="auto" latinLnBrk="0" hangingPunct="1">
              <a:lnSpc>
                <a:spcPct val="90000"/>
              </a:lnSpc>
              <a:spcBef>
                <a:spcPts val="0"/>
              </a:spcBef>
              <a:spcAft>
                <a:spcPts val="0"/>
              </a:spcAft>
              <a:buClr>
                <a:srgbClr val="000000"/>
              </a:buClr>
              <a:buSzPts val="2800"/>
              <a:buFont typeface="Arial"/>
              <a:buChar char="•"/>
              <a:tabLst/>
              <a:defRPr/>
            </a:pPr>
            <a:r>
              <a:rPr lang="en-US" sz="6000" dirty="0">
                <a:solidFill>
                  <a:srgbClr val="C00000"/>
                </a:solidFill>
              </a:rPr>
              <a:t>Capital Structure Theory</a:t>
            </a:r>
          </a:p>
          <a:p>
            <a:pPr marL="228600" marR="0" lvl="0" indent="-228600" algn="l" defTabSz="914400" rtl="0" eaLnBrk="1" fontAlgn="auto" latinLnBrk="0" hangingPunct="1">
              <a:lnSpc>
                <a:spcPct val="90000"/>
              </a:lnSpc>
              <a:spcBef>
                <a:spcPts val="0"/>
              </a:spcBef>
              <a:spcAft>
                <a:spcPts val="0"/>
              </a:spcAft>
              <a:buClr>
                <a:srgbClr val="000000"/>
              </a:buClr>
              <a:buSzPts val="2800"/>
              <a:buFont typeface="Arial"/>
              <a:buChar char="•"/>
              <a:tabLst/>
              <a:defRPr/>
            </a:pPr>
            <a:endParaRPr kumimoji="0" lang="en-US" sz="6000" b="0" i="0" u="none" strike="noStrike" kern="0" cap="none" spc="0" normalizeH="0" baseline="0" noProof="0" dirty="0">
              <a:ln>
                <a:noFill/>
              </a:ln>
              <a:solidFill>
                <a:srgbClr val="C00000"/>
              </a:solidFill>
              <a:effectLst/>
              <a:uLnTx/>
              <a:uFillTx/>
              <a:latin typeface="Calibri"/>
              <a:ea typeface="Calibri"/>
              <a:cs typeface="Calibri"/>
              <a:sym typeface="Calibri"/>
            </a:endParaRPr>
          </a:p>
          <a:p>
            <a:pPr marL="228600" marR="0" lvl="0" indent="-228600" algn="l" defTabSz="914400" rtl="0" eaLnBrk="1" fontAlgn="auto" latinLnBrk="0" hangingPunct="1">
              <a:lnSpc>
                <a:spcPct val="90000"/>
              </a:lnSpc>
              <a:spcBef>
                <a:spcPts val="0"/>
              </a:spcBef>
              <a:spcAft>
                <a:spcPts val="0"/>
              </a:spcAft>
              <a:buClr>
                <a:srgbClr val="000000"/>
              </a:buClr>
              <a:buSzPts val="2800"/>
              <a:buFont typeface="Arial"/>
              <a:buChar char="•"/>
              <a:tabLst/>
              <a:defRPr/>
            </a:pP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1. Tax benefit/bankruptcy cost trade-off theory</a:t>
            </a:r>
          </a:p>
          <a:p>
            <a:pPr marL="228600" marR="0" lvl="0" indent="-228600" algn="l" defTabSz="914400" rtl="0" eaLnBrk="1" fontAlgn="auto" latinLnBrk="0" hangingPunct="1">
              <a:lnSpc>
                <a:spcPct val="90000"/>
              </a:lnSpc>
              <a:spcBef>
                <a:spcPts val="1000"/>
              </a:spcBef>
              <a:spcAft>
                <a:spcPts val="0"/>
              </a:spcAft>
              <a:buClr>
                <a:srgbClr val="000000"/>
              </a:buClr>
              <a:buSzPts val="2800"/>
              <a:buFont typeface="Arial"/>
              <a:buChar char="•"/>
              <a:tabLst/>
              <a:defRPr/>
            </a:pP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2. Signaling theory</a:t>
            </a: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826488" y="247651"/>
            <a:ext cx="2070237" cy="647699"/>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3065009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171450" y="133351"/>
            <a:ext cx="11887200" cy="6372224"/>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228600" marR="0" lvl="0" indent="-228600" algn="l" defTabSz="914400" rtl="0" eaLnBrk="1" fontAlgn="auto" latinLnBrk="0" hangingPunct="1">
              <a:lnSpc>
                <a:spcPct val="90000"/>
              </a:lnSpc>
              <a:spcBef>
                <a:spcPts val="0"/>
              </a:spcBef>
              <a:spcAft>
                <a:spcPts val="0"/>
              </a:spcAft>
              <a:buClr>
                <a:srgbClr val="000000"/>
              </a:buClr>
              <a:buSzPts val="2800"/>
              <a:buFont typeface="Arial"/>
              <a:buChar char="•"/>
              <a:tabLst/>
              <a:defRPr/>
            </a:pPr>
            <a:r>
              <a:rPr kumimoji="0" lang="en-US" sz="4400" b="0" i="0" u="none" strike="noStrike" kern="0" cap="none" spc="0" normalizeH="0" baseline="0" noProof="0" dirty="0">
                <a:ln>
                  <a:noFill/>
                </a:ln>
                <a:solidFill>
                  <a:srgbClr val="C00000"/>
                </a:solidFill>
                <a:effectLst/>
                <a:uLnTx/>
                <a:uFillTx/>
                <a:latin typeface="Calibri"/>
                <a:ea typeface="Calibri"/>
                <a:cs typeface="Calibri"/>
                <a:sym typeface="Calibri"/>
              </a:rPr>
              <a:t>Trade-Off Theory</a:t>
            </a:r>
          </a:p>
          <a:p>
            <a:pPr marL="228600" marR="0" lvl="0" indent="-228600" algn="l" defTabSz="914400" rtl="0" eaLnBrk="1" fontAlgn="auto" latinLnBrk="0" hangingPunct="1">
              <a:lnSpc>
                <a:spcPct val="90000"/>
              </a:lnSpc>
              <a:spcBef>
                <a:spcPts val="0"/>
              </a:spcBef>
              <a:spcAft>
                <a:spcPts val="0"/>
              </a:spcAft>
              <a:buClr>
                <a:srgbClr val="000000"/>
              </a:buClr>
              <a:buSzPts val="2800"/>
              <a:buFont typeface="Arial"/>
              <a:buChar char="•"/>
              <a:tabLst/>
              <a:defRPr/>
            </a:pP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1. Interest is tax-deductible expense, therefore less expensive than common or preferred stock</a:t>
            </a:r>
          </a:p>
          <a:p>
            <a:pPr marL="228600" marR="0" lvl="0" indent="-228600" algn="l" defTabSz="914400" rtl="0" eaLnBrk="1" fontAlgn="auto" latinLnBrk="0" hangingPunct="1">
              <a:lnSpc>
                <a:spcPct val="90000"/>
              </a:lnSpc>
              <a:spcBef>
                <a:spcPts val="0"/>
              </a:spcBef>
              <a:spcAft>
                <a:spcPts val="0"/>
              </a:spcAft>
              <a:buClr>
                <a:srgbClr val="000000"/>
              </a:buClr>
              <a:buSzPts val="2800"/>
              <a:buFont typeface="Arial"/>
              <a:buChar char="•"/>
              <a:tabLst/>
              <a:defRPr/>
            </a:pP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2. Interest rates rise as debt/assets ratio increases; tax rates fall at high debt levels; probability of bankruptcy increases as debt/assets ratio increases</a:t>
            </a:r>
          </a:p>
          <a:p>
            <a:pPr marL="228600" marR="0" lvl="0" indent="-228600" algn="l" defTabSz="914400" rtl="0" eaLnBrk="1" fontAlgn="auto" latinLnBrk="0" hangingPunct="1">
              <a:lnSpc>
                <a:spcPct val="90000"/>
              </a:lnSpc>
              <a:spcBef>
                <a:spcPts val="0"/>
              </a:spcBef>
              <a:spcAft>
                <a:spcPts val="0"/>
              </a:spcAft>
              <a:buClr>
                <a:srgbClr val="000000"/>
              </a:buClr>
              <a:buSzPts val="2800"/>
              <a:buFont typeface="Arial"/>
              <a:buChar char="•"/>
              <a:tabLst/>
              <a:defRPr/>
            </a:pP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3. Debt level below which the effects in point (2) are immaterial, but beyond this point the higher interest rates reduce the tax benefits and even further the bankruptcy costs lower the value of the stock.</a:t>
            </a:r>
          </a:p>
          <a:p>
            <a:pPr marL="228600" marR="0" lvl="0" indent="-228600" algn="l" defTabSz="914400" rtl="0" eaLnBrk="1" fontAlgn="auto" latinLnBrk="0" hangingPunct="1">
              <a:lnSpc>
                <a:spcPct val="90000"/>
              </a:lnSpc>
              <a:spcBef>
                <a:spcPts val="0"/>
              </a:spcBef>
              <a:spcAft>
                <a:spcPts val="0"/>
              </a:spcAft>
              <a:buClr>
                <a:srgbClr val="000000"/>
              </a:buClr>
              <a:buSzPts val="2800"/>
              <a:buFont typeface="Arial"/>
              <a:buChar char="•"/>
              <a:tabLst/>
              <a:defRPr/>
            </a:pP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4. Theory and empirical evidence support these ideas, but the points cannot be identified precisely</a:t>
            </a:r>
          </a:p>
          <a:p>
            <a:pPr marL="228600" marR="0" lvl="0" indent="-228600" algn="l" defTabSz="914400" rtl="0" eaLnBrk="1" fontAlgn="auto" latinLnBrk="0" hangingPunct="1">
              <a:lnSpc>
                <a:spcPct val="90000"/>
              </a:lnSpc>
              <a:spcBef>
                <a:spcPts val="0"/>
              </a:spcBef>
              <a:spcAft>
                <a:spcPts val="0"/>
              </a:spcAft>
              <a:buClr>
                <a:srgbClr val="000000"/>
              </a:buClr>
              <a:buSzPts val="2800"/>
              <a:buFont typeface="Arial"/>
              <a:buChar char="•"/>
              <a:tabLst/>
              <a:defRPr/>
            </a:pP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5. Many large, successful firms use much less debt than the theory suggests leading to the development of signaling theory</a:t>
            </a:r>
          </a:p>
          <a:p>
            <a:pPr marL="228600" marR="0" lvl="0" indent="-228600" algn="l" defTabSz="914400" rtl="0" eaLnBrk="1" fontAlgn="auto" latinLnBrk="0" hangingPunct="1">
              <a:lnSpc>
                <a:spcPct val="90000"/>
              </a:lnSpc>
              <a:spcBef>
                <a:spcPts val="0"/>
              </a:spcBef>
              <a:spcAft>
                <a:spcPts val="0"/>
              </a:spcAft>
              <a:buClr>
                <a:srgbClr val="000000"/>
              </a:buClr>
              <a:buSzPts val="2800"/>
              <a:buFont typeface="Arial"/>
              <a:buChar char="•"/>
              <a:tabLst/>
              <a:defRPr/>
            </a:pPr>
            <a:endPar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endParaRPr>
          </a:p>
          <a:p>
            <a:pPr marL="228600" marR="0" lvl="0" indent="-228600" algn="l" defTabSz="914400" rtl="0" eaLnBrk="1" fontAlgn="auto" latinLnBrk="0" hangingPunct="1">
              <a:lnSpc>
                <a:spcPct val="90000"/>
              </a:lnSpc>
              <a:spcBef>
                <a:spcPts val="0"/>
              </a:spcBef>
              <a:spcAft>
                <a:spcPts val="0"/>
              </a:spcAft>
              <a:buClr>
                <a:srgbClr val="000000"/>
              </a:buClr>
              <a:buSzPts val="2800"/>
              <a:buFont typeface="Arial"/>
              <a:buChar char="•"/>
              <a:tabLst/>
              <a:defRPr/>
            </a:pPr>
            <a:endPar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endParaRP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826488" y="247651"/>
            <a:ext cx="2070237" cy="647699"/>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422414416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171450" y="133351"/>
            <a:ext cx="11887200" cy="6372224"/>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228600" marR="0" lvl="0" indent="-228600" algn="l" defTabSz="914400" rtl="0" eaLnBrk="1" fontAlgn="auto" latinLnBrk="0" hangingPunct="1">
              <a:lnSpc>
                <a:spcPct val="90000"/>
              </a:lnSpc>
              <a:spcBef>
                <a:spcPts val="0"/>
              </a:spcBef>
              <a:spcAft>
                <a:spcPts val="0"/>
              </a:spcAft>
              <a:buClr>
                <a:srgbClr val="000000"/>
              </a:buClr>
              <a:buSzPts val="2800"/>
              <a:buFont typeface="Arial"/>
              <a:buChar char="•"/>
              <a:tabLst/>
              <a:defRPr/>
            </a:pPr>
            <a:r>
              <a:rPr kumimoji="0" lang="en-US" sz="4400" b="0" i="0" u="none" strike="noStrike" kern="0" cap="none" spc="0" normalizeH="0" baseline="0" noProof="0" dirty="0">
                <a:ln>
                  <a:noFill/>
                </a:ln>
                <a:solidFill>
                  <a:srgbClr val="C00000"/>
                </a:solidFill>
                <a:effectLst/>
                <a:uLnTx/>
                <a:uFillTx/>
                <a:latin typeface="Calibri"/>
                <a:ea typeface="Calibri"/>
                <a:cs typeface="Calibri"/>
                <a:sym typeface="Calibri"/>
              </a:rPr>
              <a:t>Signaling Theory</a:t>
            </a:r>
          </a:p>
          <a:p>
            <a:pPr marL="228600" marR="0" lvl="0" indent="-228600" algn="l" defTabSz="914400" rtl="0" eaLnBrk="1" fontAlgn="auto" latinLnBrk="0" hangingPunct="1">
              <a:lnSpc>
                <a:spcPct val="90000"/>
              </a:lnSpc>
              <a:spcBef>
                <a:spcPts val="0"/>
              </a:spcBef>
              <a:spcAft>
                <a:spcPts val="0"/>
              </a:spcAft>
              <a:buClr>
                <a:srgbClr val="000000"/>
              </a:buClr>
              <a:buSzPts val="2800"/>
              <a:buFont typeface="Arial"/>
              <a:buChar char="•"/>
              <a:tabLst/>
              <a:defRPr/>
            </a:pPr>
            <a:endParaRPr lang="en-US" sz="4400" kern="0" dirty="0">
              <a:solidFill>
                <a:srgbClr val="C00000"/>
              </a:solidFill>
              <a:latin typeface="Calibri"/>
              <a:ea typeface="Calibri"/>
              <a:cs typeface="Calibri"/>
              <a:sym typeface="Calibri"/>
            </a:endParaRPr>
          </a:p>
          <a:p>
            <a:pPr marL="228600" marR="0" lvl="0" indent="-228600" algn="l" defTabSz="914400" rtl="0" eaLnBrk="1" fontAlgn="auto" latinLnBrk="0" hangingPunct="1">
              <a:lnSpc>
                <a:spcPct val="90000"/>
              </a:lnSpc>
              <a:spcBef>
                <a:spcPts val="0"/>
              </a:spcBef>
              <a:spcAft>
                <a:spcPts val="0"/>
              </a:spcAft>
              <a:buClr>
                <a:srgbClr val="000000"/>
              </a:buClr>
              <a:buSzPts val="2800"/>
              <a:buFont typeface="Arial"/>
              <a:buChar char="•"/>
              <a:tabLst/>
              <a:defRPr/>
            </a:pP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Symmetric information</a:t>
            </a:r>
          </a:p>
          <a:p>
            <a:pPr marL="685800" marR="0" lvl="1" indent="-228600" algn="l" defTabSz="914400" rtl="0" eaLnBrk="1" fontAlgn="auto" latinLnBrk="0" hangingPunct="1">
              <a:lnSpc>
                <a:spcPct val="90000"/>
              </a:lnSpc>
              <a:spcBef>
                <a:spcPts val="500"/>
              </a:spcBef>
              <a:spcAft>
                <a:spcPts val="0"/>
              </a:spcAft>
              <a:buClr>
                <a:srgbClr val="000000"/>
              </a:buClr>
              <a:buSzPts val="2400"/>
              <a:buFont typeface="Arial"/>
              <a:buChar char="•"/>
              <a:tabLst/>
              <a:defRPr/>
            </a:pPr>
            <a:endPar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endParaRPr>
          </a:p>
          <a:p>
            <a:pPr marL="685800" marR="0" lvl="1" indent="-228600" algn="l" defTabSz="914400" rtl="0" eaLnBrk="1" fontAlgn="auto" latinLnBrk="0" hangingPunct="1">
              <a:lnSpc>
                <a:spcPct val="90000"/>
              </a:lnSpc>
              <a:spcBef>
                <a:spcPts val="500"/>
              </a:spcBef>
              <a:spcAft>
                <a:spcPts val="0"/>
              </a:spcAft>
              <a:buClr>
                <a:srgbClr val="000000"/>
              </a:buClr>
              <a:buSzPts val="2400"/>
              <a:buFont typeface="Arial"/>
              <a:buChar char="•"/>
              <a:tabLst/>
              <a:defRPr/>
            </a:pP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investors and managers have identical information about the firm’s prospects</a:t>
            </a: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826488" y="247651"/>
            <a:ext cx="2070237" cy="647699"/>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graphicFrame>
        <p:nvGraphicFramePr>
          <p:cNvPr id="2" name="Google Shape;388;p32">
            <a:extLst>
              <a:ext uri="{FF2B5EF4-FFF2-40B4-BE49-F238E27FC236}">
                <a16:creationId xmlns:a16="http://schemas.microsoft.com/office/drawing/2014/main" id="{C492979E-BCA5-4E76-08EA-8AA7359B4A6A}"/>
              </a:ext>
            </a:extLst>
          </p:cNvPr>
          <p:cNvGraphicFramePr/>
          <p:nvPr>
            <p:extLst>
              <p:ext uri="{D42A27DB-BD31-4B8C-83A1-F6EECF244321}">
                <p14:modId xmlns:p14="http://schemas.microsoft.com/office/powerpoint/2010/main" val="3343962572"/>
              </p:ext>
            </p:extLst>
          </p:nvPr>
        </p:nvGraphicFramePr>
        <p:xfrm>
          <a:off x="6741318" y="647700"/>
          <a:ext cx="1776413" cy="3170237"/>
        </p:xfrm>
        <a:graphic>
          <a:graphicData uri="http://schemas.openxmlformats.org/presentationml/2006/ole">
            <mc:AlternateContent xmlns:mc="http://schemas.openxmlformats.org/markup-compatibility/2006">
              <mc:Choice xmlns:v="urn:schemas-microsoft-com:vml" Requires="v">
                <p:oleObj r:id="rId3" imgW="1776413" imgH="3170237" progId="MS_ClipArt_Gallery.2">
                  <p:embed/>
                </p:oleObj>
              </mc:Choice>
              <mc:Fallback>
                <p:oleObj r:id="rId3" imgW="1776413" imgH="3170237" progId="MS_ClipArt_Gallery.2">
                  <p:embed/>
                  <p:pic>
                    <p:nvPicPr>
                      <p:cNvPr id="388" name="Google Shape;388;p32"/>
                      <p:cNvPicPr preferRelativeResize="0"/>
                      <p:nvPr/>
                    </p:nvPicPr>
                    <p:blipFill rotWithShape="1">
                      <a:blip r:embed="rId4">
                        <a:alphaModFix/>
                      </a:blip>
                      <a:srcRect/>
                      <a:stretch/>
                    </p:blipFill>
                    <p:spPr>
                      <a:xfrm>
                        <a:off x="6741318" y="647700"/>
                        <a:ext cx="1776413" cy="3170237"/>
                      </a:xfrm>
                      <a:prstGeom prst="rect">
                        <a:avLst/>
                      </a:prstGeom>
                      <a:noFill/>
                      <a:ln>
                        <a:noFill/>
                      </a:ln>
                    </p:spPr>
                  </p:pic>
                </p:oleObj>
              </mc:Fallback>
            </mc:AlternateContent>
          </a:graphicData>
        </a:graphic>
      </p:graphicFrame>
    </p:spTree>
    <p:extLst>
      <p:ext uri="{BB962C8B-B14F-4D97-AF65-F5344CB8AC3E}">
        <p14:creationId xmlns:p14="http://schemas.microsoft.com/office/powerpoint/2010/main" val="163051570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171450" y="133351"/>
            <a:ext cx="11887200" cy="6372224"/>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228600" marR="0" lvl="0" indent="-228600" algn="l" defTabSz="914400" rtl="0" eaLnBrk="1" fontAlgn="auto" latinLnBrk="0" hangingPunct="1">
              <a:lnSpc>
                <a:spcPct val="90000"/>
              </a:lnSpc>
              <a:spcBef>
                <a:spcPts val="0"/>
              </a:spcBef>
              <a:spcAft>
                <a:spcPts val="0"/>
              </a:spcAft>
              <a:buClr>
                <a:srgbClr val="000000"/>
              </a:buClr>
              <a:buSzPts val="2800"/>
              <a:buFont typeface="Arial"/>
              <a:buChar char="•"/>
              <a:tabLst/>
              <a:defRPr/>
            </a:pPr>
            <a:r>
              <a:rPr kumimoji="0" lang="en-US" sz="4000" b="0" i="0" u="none" strike="noStrike" kern="0" cap="none" spc="0" normalizeH="0" baseline="0" noProof="0" dirty="0">
                <a:ln>
                  <a:noFill/>
                </a:ln>
                <a:solidFill>
                  <a:srgbClr val="FF0000"/>
                </a:solidFill>
                <a:effectLst/>
                <a:uLnTx/>
                <a:uFillTx/>
                <a:latin typeface="Calibri"/>
                <a:ea typeface="Calibri"/>
                <a:cs typeface="Calibri"/>
                <a:sym typeface="Calibri"/>
              </a:rPr>
              <a:t>Signaling theory:</a:t>
            </a:r>
          </a:p>
          <a:p>
            <a:pPr marL="228600" marR="0" lvl="0" indent="-228600" algn="l" defTabSz="914400" rtl="0" eaLnBrk="1" fontAlgn="auto" latinLnBrk="0" hangingPunct="1">
              <a:lnSpc>
                <a:spcPct val="90000"/>
              </a:lnSpc>
              <a:spcBef>
                <a:spcPts val="0"/>
              </a:spcBef>
              <a:spcAft>
                <a:spcPts val="0"/>
              </a:spcAft>
              <a:buClr>
                <a:srgbClr val="000000"/>
              </a:buClr>
              <a:buSzPts val="2800"/>
              <a:buFont typeface="Arial"/>
              <a:buChar char="•"/>
              <a:tabLst/>
              <a:defRPr/>
            </a:pPr>
            <a:endParaRPr lang="en-US" sz="2800" kern="0" dirty="0">
              <a:solidFill>
                <a:srgbClr val="000000"/>
              </a:solidFill>
              <a:latin typeface="Calibri"/>
              <a:ea typeface="Calibri"/>
              <a:cs typeface="Calibri"/>
              <a:sym typeface="Calibri"/>
            </a:endParaRPr>
          </a:p>
          <a:p>
            <a:pPr marL="228600" marR="0" lvl="0" indent="-228600" algn="l" defTabSz="914400" rtl="0" eaLnBrk="1" fontAlgn="auto" latinLnBrk="0" hangingPunct="1">
              <a:lnSpc>
                <a:spcPct val="90000"/>
              </a:lnSpc>
              <a:spcBef>
                <a:spcPts val="0"/>
              </a:spcBef>
              <a:spcAft>
                <a:spcPts val="0"/>
              </a:spcAft>
              <a:buClr>
                <a:srgbClr val="000000"/>
              </a:buClr>
              <a:buSzPts val="2800"/>
              <a:buFont typeface="Arial"/>
              <a:buChar char="•"/>
              <a:tabLst/>
              <a:defRPr/>
            </a:pP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Asymmetric information</a:t>
            </a:r>
          </a:p>
          <a:p>
            <a:pPr marL="228600" marR="0" lvl="0" indent="-228600" algn="l" defTabSz="914400" rtl="0" eaLnBrk="1" fontAlgn="auto" latinLnBrk="0" hangingPunct="1">
              <a:lnSpc>
                <a:spcPct val="90000"/>
              </a:lnSpc>
              <a:spcBef>
                <a:spcPts val="0"/>
              </a:spcBef>
              <a:spcAft>
                <a:spcPts val="0"/>
              </a:spcAft>
              <a:buClr>
                <a:srgbClr val="000000"/>
              </a:buClr>
              <a:buSzPts val="2800"/>
              <a:buFont typeface="Arial"/>
              <a:buChar char="•"/>
              <a:tabLst/>
              <a:defRPr/>
            </a:pP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managers have better information  about their firm’s prospects than </a:t>
            </a:r>
            <a:b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b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do outside investors</a:t>
            </a:r>
          </a:p>
          <a:p>
            <a:pPr marL="228600" marR="0" lvl="0" indent="-228600" algn="l" defTabSz="914400" rtl="0" eaLnBrk="1" fontAlgn="auto" latinLnBrk="0" hangingPunct="1">
              <a:lnSpc>
                <a:spcPct val="90000"/>
              </a:lnSpc>
              <a:spcBef>
                <a:spcPts val="0"/>
              </a:spcBef>
              <a:spcAft>
                <a:spcPts val="0"/>
              </a:spcAft>
              <a:buClr>
                <a:srgbClr val="000000"/>
              </a:buClr>
              <a:buSzPts val="2800"/>
              <a:buFont typeface="Arial"/>
              <a:buChar char="•"/>
              <a:tabLst/>
              <a:defRPr/>
            </a:pPr>
            <a:endParaRPr lang="en-US" sz="2400" kern="0" dirty="0">
              <a:solidFill>
                <a:srgbClr val="000000"/>
              </a:solidFill>
              <a:latin typeface="Calibri"/>
              <a:ea typeface="Calibri"/>
              <a:cs typeface="Calibri"/>
              <a:sym typeface="Calibri"/>
            </a:endParaRPr>
          </a:p>
          <a:p>
            <a:pPr marL="228600" marR="0" lvl="0" indent="-228600" algn="l" defTabSz="914400" rtl="0" eaLnBrk="1" fontAlgn="auto" latinLnBrk="0" hangingPunct="1">
              <a:lnSpc>
                <a:spcPct val="90000"/>
              </a:lnSpc>
              <a:spcBef>
                <a:spcPts val="0"/>
              </a:spcBef>
              <a:spcAft>
                <a:spcPts val="0"/>
              </a:spcAft>
              <a:buClr>
                <a:srgbClr val="000000"/>
              </a:buClr>
              <a:buSzPts val="2800"/>
              <a:buFont typeface="Arial"/>
              <a:buChar char="•"/>
              <a:tabLst/>
              <a:defRPr/>
            </a:pP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Signal</a:t>
            </a:r>
          </a:p>
          <a:p>
            <a:pPr marL="685800" marR="0" lvl="1" indent="-228600" algn="l" defTabSz="914400" rtl="0" eaLnBrk="1" fontAlgn="auto" latinLnBrk="0" hangingPunct="1">
              <a:lnSpc>
                <a:spcPct val="90000"/>
              </a:lnSpc>
              <a:spcBef>
                <a:spcPts val="500"/>
              </a:spcBef>
              <a:spcAft>
                <a:spcPts val="0"/>
              </a:spcAft>
              <a:buClr>
                <a:srgbClr val="000000"/>
              </a:buClr>
              <a:buSzPts val="2400"/>
              <a:buFont typeface="Arial"/>
              <a:buChar char="•"/>
              <a:tabLst/>
              <a:defRPr/>
            </a:pP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an action taken by a firm’s management that provides clues to investors about how management views the firm’s prospects</a:t>
            </a:r>
          </a:p>
          <a:p>
            <a:pPr marL="685800" marR="0" lvl="1" indent="-228600" algn="l" defTabSz="914400" rtl="0" eaLnBrk="1" fontAlgn="auto" latinLnBrk="0" hangingPunct="1">
              <a:lnSpc>
                <a:spcPct val="90000"/>
              </a:lnSpc>
              <a:spcBef>
                <a:spcPts val="500"/>
              </a:spcBef>
              <a:spcAft>
                <a:spcPts val="0"/>
              </a:spcAft>
              <a:buClr>
                <a:srgbClr val="000000"/>
              </a:buClr>
              <a:buSzPts val="2400"/>
              <a:buFont typeface="Arial"/>
              <a:buChar char="•"/>
              <a:tabLst/>
              <a:defRPr/>
            </a:pPr>
            <a:endPar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endParaRP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826488" y="247651"/>
            <a:ext cx="2070237" cy="647699"/>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17966166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171450" y="133351"/>
            <a:ext cx="11887200" cy="6372224"/>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228600" marR="0" lvl="0" indent="-228600" algn="l" defTabSz="914400" rtl="0" eaLnBrk="1" fontAlgn="auto" latinLnBrk="0" hangingPunct="1">
              <a:lnSpc>
                <a:spcPct val="90000"/>
              </a:lnSpc>
              <a:spcBef>
                <a:spcPts val="0"/>
              </a:spcBef>
              <a:spcAft>
                <a:spcPts val="0"/>
              </a:spcAft>
              <a:buClr>
                <a:srgbClr val="000000"/>
              </a:buClr>
              <a:buSzPts val="2800"/>
              <a:buFont typeface="Arial"/>
              <a:buChar char="•"/>
              <a:tabLst/>
              <a:defRPr/>
            </a:pPr>
            <a:r>
              <a:rPr kumimoji="0" lang="en-US" sz="2800" b="0" i="0" u="none" strike="noStrike" kern="0" cap="none" spc="0" normalizeH="0" baseline="0" noProof="0">
                <a:ln>
                  <a:noFill/>
                </a:ln>
                <a:solidFill>
                  <a:srgbClr val="000000"/>
                </a:solidFill>
                <a:effectLst/>
                <a:uLnTx/>
                <a:uFillTx/>
                <a:latin typeface="Calibri"/>
                <a:ea typeface="Calibri"/>
                <a:cs typeface="Calibri"/>
                <a:sym typeface="Calibri"/>
              </a:rPr>
              <a:t>Reserve borrowing capacity</a:t>
            </a:r>
          </a:p>
          <a:p>
            <a:pPr marL="0" marR="0" lvl="0" indent="0" algn="l" defTabSz="914400" rtl="0" eaLnBrk="1" fontAlgn="auto" latinLnBrk="0" hangingPunct="1">
              <a:lnSpc>
                <a:spcPct val="90000"/>
              </a:lnSpc>
              <a:spcBef>
                <a:spcPts val="0"/>
              </a:spcBef>
              <a:spcAft>
                <a:spcPts val="0"/>
              </a:spcAft>
              <a:buClr>
                <a:srgbClr val="000000"/>
              </a:buClr>
              <a:buSzPts val="2800"/>
              <a:buFont typeface="Arial"/>
              <a:buNone/>
              <a:tabLst/>
              <a:defRPr/>
            </a:pPr>
            <a:endParaRPr kumimoji="0" lang="en-US" sz="2800" b="0" i="0" u="none" strike="noStrike" kern="0" cap="none" spc="0" normalizeH="0" baseline="0" noProof="0">
              <a:ln>
                <a:noFill/>
              </a:ln>
              <a:solidFill>
                <a:srgbClr val="000000"/>
              </a:solidFill>
              <a:effectLst/>
              <a:uLnTx/>
              <a:uFillTx/>
              <a:latin typeface="Calibri"/>
              <a:ea typeface="Calibri"/>
              <a:cs typeface="Calibri"/>
              <a:sym typeface="Calibri"/>
            </a:endParaRPr>
          </a:p>
          <a:p>
            <a:pPr marL="685800" marR="0" lvl="1" indent="-228600" algn="l" defTabSz="914400" rtl="0" eaLnBrk="1" fontAlgn="auto" latinLnBrk="0" hangingPunct="1">
              <a:lnSpc>
                <a:spcPct val="90000"/>
              </a:lnSpc>
              <a:spcBef>
                <a:spcPts val="500"/>
              </a:spcBef>
              <a:spcAft>
                <a:spcPts val="0"/>
              </a:spcAft>
              <a:buClr>
                <a:srgbClr val="000000"/>
              </a:buClr>
              <a:buSzPts val="2400"/>
              <a:buFont typeface="Arial"/>
              <a:buChar char="•"/>
              <a:tabLst/>
              <a:defRPr/>
            </a:pPr>
            <a:r>
              <a:rPr kumimoji="0" lang="en-US" sz="2400" b="0" i="0" u="none" strike="noStrike" kern="0" cap="none" spc="0" normalizeH="0" baseline="0" noProof="0">
                <a:ln>
                  <a:noFill/>
                </a:ln>
                <a:solidFill>
                  <a:srgbClr val="000000"/>
                </a:solidFill>
                <a:effectLst/>
                <a:uLnTx/>
                <a:uFillTx/>
                <a:latin typeface="Calibri"/>
                <a:ea typeface="Calibri"/>
                <a:cs typeface="Calibri"/>
                <a:sym typeface="Calibri"/>
              </a:rPr>
              <a:t>the ability to borrow money at a reasonable cost when good investment opportunities arise</a:t>
            </a:r>
          </a:p>
          <a:p>
            <a:pPr marL="685800" marR="0" lvl="1" indent="-228600" algn="l" defTabSz="914400" rtl="0" eaLnBrk="1" fontAlgn="auto" latinLnBrk="0" hangingPunct="1">
              <a:lnSpc>
                <a:spcPct val="90000"/>
              </a:lnSpc>
              <a:spcBef>
                <a:spcPts val="500"/>
              </a:spcBef>
              <a:spcAft>
                <a:spcPts val="0"/>
              </a:spcAft>
              <a:buClr>
                <a:srgbClr val="000000"/>
              </a:buClr>
              <a:buSzPts val="2400"/>
              <a:buFont typeface="Arial"/>
              <a:buChar char="•"/>
              <a:tabLst/>
              <a:defRPr/>
            </a:pPr>
            <a:r>
              <a:rPr kumimoji="0" lang="en-US" sz="2400" b="0" i="0" u="none" strike="noStrike" kern="0" cap="none" spc="0" normalizeH="0" baseline="0" noProof="0">
                <a:ln>
                  <a:noFill/>
                </a:ln>
                <a:solidFill>
                  <a:srgbClr val="000000"/>
                </a:solidFill>
                <a:effectLst/>
                <a:uLnTx/>
                <a:uFillTx/>
                <a:latin typeface="Calibri"/>
                <a:ea typeface="Calibri"/>
                <a:cs typeface="Calibri"/>
                <a:sym typeface="Calibri"/>
              </a:rPr>
              <a:t>firms often use less debt than “optimal” to ensure that they can obtain debt capital later if it is needed</a:t>
            </a:r>
            <a:endPar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endParaRP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826488" y="247651"/>
            <a:ext cx="2070237" cy="647699"/>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286061166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171450" y="133351"/>
            <a:ext cx="11887200" cy="6372224"/>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228600" marR="0" lvl="0" indent="-228600" algn="l" defTabSz="914400" rtl="0" eaLnBrk="1" fontAlgn="auto" latinLnBrk="0" hangingPunct="1">
              <a:lnSpc>
                <a:spcPct val="90000"/>
              </a:lnSpc>
              <a:spcBef>
                <a:spcPts val="0"/>
              </a:spcBef>
              <a:spcAft>
                <a:spcPts val="0"/>
              </a:spcAft>
              <a:buClr>
                <a:srgbClr val="000000"/>
              </a:buClr>
              <a:buSzPts val="2800"/>
              <a:buFont typeface="Arial"/>
              <a:buChar char="•"/>
              <a:tabLst/>
              <a:defRPr/>
            </a:pPr>
            <a:r>
              <a:rPr lang="en-US" sz="2800" dirty="0">
                <a:solidFill>
                  <a:srgbClr val="C00000"/>
                </a:solidFill>
              </a:rPr>
              <a:t>Variations in Capital Structures among Firms</a:t>
            </a:r>
          </a:p>
          <a:p>
            <a:pPr marR="0" lvl="0" algn="l" defTabSz="914400" rtl="0" eaLnBrk="1" fontAlgn="auto" latinLnBrk="0" hangingPunct="1">
              <a:lnSpc>
                <a:spcPct val="90000"/>
              </a:lnSpc>
              <a:spcBef>
                <a:spcPts val="0"/>
              </a:spcBef>
              <a:spcAft>
                <a:spcPts val="0"/>
              </a:spcAft>
              <a:buClr>
                <a:srgbClr val="000000"/>
              </a:buClr>
              <a:buSzPts val="2800"/>
              <a:tabLst/>
              <a:defRPr/>
            </a:pPr>
            <a:endParaRPr lang="en-US" sz="2800" dirty="0">
              <a:solidFill>
                <a:srgbClr val="C00000"/>
              </a:solidFill>
            </a:endParaRPr>
          </a:p>
          <a:p>
            <a:pPr marL="228600" marR="0" lvl="0" indent="-228600" algn="l" defTabSz="914400" rtl="0" eaLnBrk="1" fontAlgn="auto" latinLnBrk="0" hangingPunct="1">
              <a:lnSpc>
                <a:spcPct val="90000"/>
              </a:lnSpc>
              <a:spcBef>
                <a:spcPts val="0"/>
              </a:spcBef>
              <a:spcAft>
                <a:spcPts val="0"/>
              </a:spcAft>
              <a:buClr>
                <a:srgbClr val="000000"/>
              </a:buClr>
              <a:buSzPts val="2800"/>
              <a:buFont typeface="Arial"/>
              <a:buChar char="•"/>
              <a:tabLst/>
              <a:defRPr/>
            </a:pP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Wide variations in use of financial leverage among industries and firms within an industry</a:t>
            </a:r>
          </a:p>
          <a:p>
            <a:pPr marL="457200" marR="0" lvl="1" indent="0" algn="l" defTabSz="914400" rtl="0" eaLnBrk="1" fontAlgn="auto" latinLnBrk="0" hangingPunct="1">
              <a:lnSpc>
                <a:spcPct val="90000"/>
              </a:lnSpc>
              <a:spcBef>
                <a:spcPts val="500"/>
              </a:spcBef>
              <a:spcAft>
                <a:spcPts val="0"/>
              </a:spcAft>
              <a:buClr>
                <a:srgbClr val="000000"/>
              </a:buClr>
              <a:buSzPts val="2400"/>
              <a:buFont typeface="Arial"/>
              <a:buNone/>
              <a:tabLst/>
              <a:defRPr/>
            </a:pPr>
            <a:endPar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endParaRPr>
          </a:p>
          <a:p>
            <a:pPr marL="457200" marR="0" lvl="1" indent="0" algn="l" defTabSz="914400" rtl="0" eaLnBrk="1" fontAlgn="auto" latinLnBrk="0" hangingPunct="1">
              <a:lnSpc>
                <a:spcPct val="90000"/>
              </a:lnSpc>
              <a:spcBef>
                <a:spcPts val="500"/>
              </a:spcBef>
              <a:spcAft>
                <a:spcPts val="0"/>
              </a:spcAft>
              <a:buClr>
                <a:srgbClr val="000000"/>
              </a:buClr>
              <a:buSzPts val="2400"/>
              <a:buFont typeface="Arial"/>
              <a:buNone/>
              <a:tabLst/>
              <a:defRPr/>
            </a:pP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TIE ratio measures how safe the debt is</a:t>
            </a:r>
          </a:p>
          <a:p>
            <a:pPr marL="1143000" marR="0" lvl="2" indent="-228600" algn="l" defTabSz="914400" rtl="0" eaLnBrk="1" fontAlgn="auto" latinLnBrk="0" hangingPunct="1">
              <a:lnSpc>
                <a:spcPct val="90000"/>
              </a:lnSpc>
              <a:spcBef>
                <a:spcPts val="500"/>
              </a:spcBef>
              <a:spcAft>
                <a:spcPts val="0"/>
              </a:spcAft>
              <a:buClr>
                <a:srgbClr val="000000"/>
              </a:buClr>
              <a:buSzPts val="2000"/>
              <a:buFont typeface="Arial"/>
              <a:buChar char="•"/>
              <a:tabLst/>
              <a:defRPr/>
            </a:pPr>
            <a:r>
              <a:rPr kumimoji="0" lang="en-US" sz="2000" b="0" i="0" u="none" strike="noStrike" kern="0" cap="none" spc="0" normalizeH="0" baseline="0" noProof="0" dirty="0">
                <a:ln>
                  <a:noFill/>
                </a:ln>
                <a:solidFill>
                  <a:srgbClr val="000000"/>
                </a:solidFill>
                <a:effectLst/>
                <a:uLnTx/>
                <a:uFillTx/>
                <a:latin typeface="Calibri"/>
                <a:ea typeface="Calibri"/>
                <a:cs typeface="Calibri"/>
                <a:sym typeface="Calibri"/>
              </a:rPr>
              <a:t>percentage of debt</a:t>
            </a:r>
          </a:p>
          <a:p>
            <a:pPr marL="1143000" marR="0" lvl="2" indent="-228600" algn="l" defTabSz="914400" rtl="0" eaLnBrk="1" fontAlgn="auto" latinLnBrk="0" hangingPunct="1">
              <a:lnSpc>
                <a:spcPct val="90000"/>
              </a:lnSpc>
              <a:spcBef>
                <a:spcPts val="500"/>
              </a:spcBef>
              <a:spcAft>
                <a:spcPts val="0"/>
              </a:spcAft>
              <a:buClr>
                <a:srgbClr val="000000"/>
              </a:buClr>
              <a:buSzPts val="2000"/>
              <a:buFont typeface="Arial"/>
              <a:buChar char="•"/>
              <a:tabLst/>
              <a:defRPr/>
            </a:pPr>
            <a:r>
              <a:rPr kumimoji="0" lang="en-US" sz="2000" b="0" i="0" u="none" strike="noStrike" kern="0" cap="none" spc="0" normalizeH="0" baseline="0" noProof="0" dirty="0">
                <a:ln>
                  <a:noFill/>
                </a:ln>
                <a:solidFill>
                  <a:srgbClr val="000000"/>
                </a:solidFill>
                <a:effectLst/>
                <a:uLnTx/>
                <a:uFillTx/>
                <a:latin typeface="Calibri"/>
                <a:ea typeface="Calibri"/>
                <a:cs typeface="Calibri"/>
                <a:sym typeface="Calibri"/>
              </a:rPr>
              <a:t>interest rate on debt</a:t>
            </a:r>
          </a:p>
          <a:p>
            <a:pPr marL="1143000" marR="0" lvl="2" indent="-228600" algn="l" defTabSz="914400" rtl="0" eaLnBrk="1" fontAlgn="auto" latinLnBrk="0" hangingPunct="1">
              <a:lnSpc>
                <a:spcPct val="90000"/>
              </a:lnSpc>
              <a:spcBef>
                <a:spcPts val="500"/>
              </a:spcBef>
              <a:spcAft>
                <a:spcPts val="0"/>
              </a:spcAft>
              <a:buClr>
                <a:srgbClr val="000000"/>
              </a:buClr>
              <a:buSzPts val="2000"/>
              <a:buFont typeface="Arial"/>
              <a:buChar char="•"/>
              <a:tabLst/>
              <a:defRPr/>
            </a:pPr>
            <a:r>
              <a:rPr kumimoji="0" lang="en-US" sz="2000" b="0" i="0" u="none" strike="noStrike" kern="0" cap="none" spc="0" normalizeH="0" baseline="0" noProof="0" dirty="0">
                <a:ln>
                  <a:noFill/>
                </a:ln>
                <a:solidFill>
                  <a:srgbClr val="000000"/>
                </a:solidFill>
                <a:effectLst/>
                <a:uLnTx/>
                <a:uFillTx/>
                <a:latin typeface="Calibri"/>
                <a:ea typeface="Calibri"/>
                <a:cs typeface="Calibri"/>
                <a:sym typeface="Calibri"/>
              </a:rPr>
              <a:t>company’s profitability</a:t>
            </a: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826488" y="247651"/>
            <a:ext cx="2070237" cy="647699"/>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268673801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171450" y="133351"/>
            <a:ext cx="11887200" cy="6372224"/>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228600" marR="0" lvl="0" indent="-228600" algn="l" defTabSz="914400" rtl="0" eaLnBrk="1" fontAlgn="auto" latinLnBrk="0" hangingPunct="1">
              <a:lnSpc>
                <a:spcPct val="90000"/>
              </a:lnSpc>
              <a:spcBef>
                <a:spcPts val="0"/>
              </a:spcBef>
              <a:spcAft>
                <a:spcPts val="0"/>
              </a:spcAft>
              <a:buClr>
                <a:srgbClr val="000000"/>
              </a:buClr>
              <a:buSzPts val="2800"/>
              <a:buFont typeface="Arial"/>
              <a:buChar char="•"/>
              <a:tabLst/>
              <a:defRPr/>
            </a:pPr>
            <a:r>
              <a:rPr kumimoji="0" lang="en-US" sz="2800" b="0" i="0" u="none" strike="noStrike" kern="0" cap="none" spc="0" normalizeH="0" baseline="0" noProof="0">
                <a:ln>
                  <a:noFill/>
                </a:ln>
                <a:solidFill>
                  <a:srgbClr val="FF0000"/>
                </a:solidFill>
                <a:effectLst/>
                <a:uLnTx/>
                <a:uFillTx/>
                <a:latin typeface="Calibri"/>
                <a:ea typeface="Calibri"/>
                <a:cs typeface="Calibri"/>
                <a:sym typeface="Calibri"/>
              </a:rPr>
              <a:t>Dividends</a:t>
            </a:r>
          </a:p>
          <a:p>
            <a:pPr marL="228600" marR="0" lvl="0" indent="-228600" algn="l" defTabSz="914400" rtl="0" eaLnBrk="1" fontAlgn="auto" latinLnBrk="0" hangingPunct="1">
              <a:lnSpc>
                <a:spcPct val="90000"/>
              </a:lnSpc>
              <a:spcBef>
                <a:spcPts val="0"/>
              </a:spcBef>
              <a:spcAft>
                <a:spcPts val="0"/>
              </a:spcAft>
              <a:buClr>
                <a:srgbClr val="000000"/>
              </a:buClr>
              <a:buSzPts val="2800"/>
              <a:buFont typeface="Arial"/>
              <a:buChar char="•"/>
              <a:tabLst/>
              <a:defRPr/>
            </a:pPr>
            <a:r>
              <a:rPr kumimoji="0" lang="en-US" sz="2400" b="0" i="0" u="none" strike="noStrike" kern="0" cap="none" spc="0" normalizeH="0" baseline="0" noProof="0">
                <a:ln>
                  <a:noFill/>
                </a:ln>
                <a:solidFill>
                  <a:srgbClr val="000000"/>
                </a:solidFill>
                <a:effectLst/>
                <a:uLnTx/>
                <a:uFillTx/>
                <a:latin typeface="Calibri"/>
                <a:ea typeface="Calibri"/>
                <a:cs typeface="Calibri"/>
                <a:sym typeface="Calibri"/>
              </a:rPr>
              <a:t>payments made to stockholders from the firm’s earnings, whether those earnings were generated in the current period or in previous periods.</a:t>
            </a:r>
          </a:p>
          <a:p>
            <a:pPr marR="0" lvl="0" algn="l" defTabSz="914400" rtl="0" eaLnBrk="1" fontAlgn="auto" latinLnBrk="0" hangingPunct="1">
              <a:lnSpc>
                <a:spcPct val="90000"/>
              </a:lnSpc>
              <a:spcBef>
                <a:spcPts val="0"/>
              </a:spcBef>
              <a:spcAft>
                <a:spcPts val="0"/>
              </a:spcAft>
              <a:buClr>
                <a:srgbClr val="000000"/>
              </a:buClr>
              <a:buSzPts val="2800"/>
              <a:tabLst/>
              <a:defRPr/>
            </a:pPr>
            <a:endParaRPr kumimoji="0" lang="en-US" sz="2400" b="0" i="0" u="none" strike="noStrike" kern="0" cap="none" spc="0" normalizeH="0" baseline="0" noProof="0">
              <a:ln>
                <a:noFill/>
              </a:ln>
              <a:solidFill>
                <a:srgbClr val="000000"/>
              </a:solidFill>
              <a:effectLst/>
              <a:uLnTx/>
              <a:uFillTx/>
              <a:latin typeface="Calibri"/>
              <a:ea typeface="Calibri"/>
              <a:cs typeface="Calibri"/>
              <a:sym typeface="Calibri"/>
            </a:endParaRPr>
          </a:p>
          <a:p>
            <a:pPr marL="228600" marR="0" lvl="0" indent="-228600" algn="l" defTabSz="914400" rtl="0" eaLnBrk="1" fontAlgn="auto" latinLnBrk="0" hangingPunct="1">
              <a:lnSpc>
                <a:spcPct val="90000"/>
              </a:lnSpc>
              <a:spcBef>
                <a:spcPts val="0"/>
              </a:spcBef>
              <a:spcAft>
                <a:spcPts val="0"/>
              </a:spcAft>
              <a:buClr>
                <a:srgbClr val="000000"/>
              </a:buClr>
              <a:buSzPts val="2800"/>
              <a:buFont typeface="Arial"/>
              <a:buChar char="•"/>
              <a:tabLst/>
              <a:defRPr/>
            </a:pPr>
            <a:r>
              <a:rPr kumimoji="0" lang="en-US" sz="2800" b="0" i="0" u="none" strike="noStrike" kern="0" cap="none" spc="0" normalizeH="0" baseline="0" noProof="0">
                <a:ln>
                  <a:noFill/>
                </a:ln>
                <a:solidFill>
                  <a:srgbClr val="000000"/>
                </a:solidFill>
                <a:effectLst/>
                <a:uLnTx/>
                <a:uFillTx/>
                <a:latin typeface="Calibri"/>
                <a:ea typeface="Calibri"/>
                <a:cs typeface="Calibri"/>
                <a:sym typeface="Calibri"/>
              </a:rPr>
              <a:t>Dividends affect capital structure</a:t>
            </a:r>
          </a:p>
          <a:p>
            <a:pPr marL="685800" marR="0" lvl="1" indent="-228600" algn="l" defTabSz="914400" rtl="0" eaLnBrk="1" fontAlgn="auto" latinLnBrk="0" hangingPunct="1">
              <a:lnSpc>
                <a:spcPct val="90000"/>
              </a:lnSpc>
              <a:spcBef>
                <a:spcPts val="500"/>
              </a:spcBef>
              <a:spcAft>
                <a:spcPts val="0"/>
              </a:spcAft>
              <a:buClr>
                <a:srgbClr val="000000"/>
              </a:buClr>
              <a:buSzPts val="2400"/>
              <a:buFont typeface="Arial"/>
              <a:buChar char="•"/>
              <a:tabLst/>
              <a:defRPr/>
            </a:pPr>
            <a:r>
              <a:rPr kumimoji="0" lang="en-US" sz="2400" b="0" i="0" u="none" strike="noStrike" kern="0" cap="none" spc="0" normalizeH="0" baseline="0" noProof="0">
                <a:ln>
                  <a:noFill/>
                </a:ln>
                <a:solidFill>
                  <a:srgbClr val="000000"/>
                </a:solidFill>
                <a:effectLst/>
                <a:uLnTx/>
                <a:uFillTx/>
                <a:latin typeface="Calibri"/>
                <a:ea typeface="Calibri"/>
                <a:cs typeface="Calibri"/>
                <a:sym typeface="Calibri"/>
              </a:rPr>
              <a:t>retaining earnings increases common equity relative to debt</a:t>
            </a:r>
          </a:p>
          <a:p>
            <a:pPr marL="685800" marR="0" lvl="1" indent="-228600" algn="l" defTabSz="914400" rtl="0" eaLnBrk="1" fontAlgn="auto" latinLnBrk="0" hangingPunct="1">
              <a:lnSpc>
                <a:spcPct val="90000"/>
              </a:lnSpc>
              <a:spcBef>
                <a:spcPts val="500"/>
              </a:spcBef>
              <a:spcAft>
                <a:spcPts val="0"/>
              </a:spcAft>
              <a:buClr>
                <a:srgbClr val="000000"/>
              </a:buClr>
              <a:buSzPts val="2400"/>
              <a:buFont typeface="Arial"/>
              <a:buChar char="•"/>
              <a:tabLst/>
              <a:defRPr/>
            </a:pPr>
            <a:r>
              <a:rPr kumimoji="0" lang="en-US" sz="2400" b="0" i="0" u="none" strike="noStrike" kern="0" cap="none" spc="0" normalizeH="0" baseline="0" noProof="0">
                <a:ln>
                  <a:noFill/>
                </a:ln>
                <a:solidFill>
                  <a:srgbClr val="000000"/>
                </a:solidFill>
                <a:effectLst/>
                <a:uLnTx/>
                <a:uFillTx/>
                <a:latin typeface="Calibri"/>
                <a:ea typeface="Calibri"/>
                <a:cs typeface="Calibri"/>
                <a:sym typeface="Calibri"/>
              </a:rPr>
              <a:t>financing with retained earnings is cheaper than issuing new common equity</a:t>
            </a:r>
          </a:p>
          <a:p>
            <a:pPr marL="685800" marR="0" lvl="1" indent="-228600" algn="l" defTabSz="914400" rtl="0" eaLnBrk="1" fontAlgn="auto" latinLnBrk="0" hangingPunct="1">
              <a:lnSpc>
                <a:spcPct val="90000"/>
              </a:lnSpc>
              <a:spcBef>
                <a:spcPts val="500"/>
              </a:spcBef>
              <a:spcAft>
                <a:spcPts val="0"/>
              </a:spcAft>
              <a:buClr>
                <a:srgbClr val="000000"/>
              </a:buClr>
              <a:buSzPts val="2400"/>
              <a:buFont typeface="Arial"/>
              <a:buChar char="•"/>
              <a:tabLst/>
              <a:defRPr/>
            </a:pPr>
            <a:endPar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endParaRP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826488" y="247651"/>
            <a:ext cx="2070237" cy="647699"/>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110044969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171450" y="133351"/>
            <a:ext cx="11887200" cy="6372224"/>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228600" marR="0" lvl="0" indent="-228600" algn="l" defTabSz="914400" rtl="0" eaLnBrk="1" fontAlgn="auto" latinLnBrk="0" hangingPunct="1">
              <a:lnSpc>
                <a:spcPct val="90000"/>
              </a:lnSpc>
              <a:spcBef>
                <a:spcPts val="0"/>
              </a:spcBef>
              <a:spcAft>
                <a:spcPts val="0"/>
              </a:spcAft>
              <a:buClr>
                <a:srgbClr val="000000"/>
              </a:buClr>
              <a:buSzPts val="2800"/>
              <a:buFont typeface="Arial"/>
              <a:buChar char="•"/>
              <a:tabLst/>
              <a:defRPr/>
            </a:pPr>
            <a:endParaRPr kumimoji="0" lang="en-US" sz="2800" b="0" i="0" u="none" strike="noStrike" kern="0" cap="none" spc="0" normalizeH="0" baseline="0" noProof="0" dirty="0">
              <a:ln>
                <a:noFill/>
              </a:ln>
              <a:solidFill>
                <a:srgbClr val="FF0000"/>
              </a:solidFill>
              <a:effectLst/>
              <a:uLnTx/>
              <a:uFillTx/>
              <a:latin typeface="Calibri"/>
              <a:ea typeface="Calibri"/>
              <a:cs typeface="Calibri"/>
              <a:sym typeface="Calibri"/>
            </a:endParaRPr>
          </a:p>
          <a:p>
            <a:pPr marL="228600" marR="0" lvl="0" indent="-228600" algn="l" defTabSz="914400" rtl="0" eaLnBrk="1" fontAlgn="auto" latinLnBrk="0" hangingPunct="1">
              <a:lnSpc>
                <a:spcPct val="90000"/>
              </a:lnSpc>
              <a:spcBef>
                <a:spcPts val="0"/>
              </a:spcBef>
              <a:spcAft>
                <a:spcPts val="0"/>
              </a:spcAft>
              <a:buClr>
                <a:srgbClr val="000000"/>
              </a:buClr>
              <a:buSzPts val="2800"/>
              <a:buFont typeface="Arial"/>
              <a:buChar char="•"/>
              <a:tabLst/>
              <a:defRPr/>
            </a:pPr>
            <a:endParaRPr lang="en-US" sz="2800" kern="0" dirty="0">
              <a:solidFill>
                <a:srgbClr val="FF0000"/>
              </a:solidFill>
              <a:latin typeface="Calibri"/>
              <a:ea typeface="Calibri"/>
              <a:cs typeface="Calibri"/>
              <a:sym typeface="Calibri"/>
            </a:endParaRPr>
          </a:p>
          <a:p>
            <a:pPr marL="228600" marR="0" lvl="0" indent="-228600" algn="l" defTabSz="914400" rtl="0" eaLnBrk="1" fontAlgn="auto" latinLnBrk="0" hangingPunct="1">
              <a:lnSpc>
                <a:spcPct val="90000"/>
              </a:lnSpc>
              <a:spcBef>
                <a:spcPts val="0"/>
              </a:spcBef>
              <a:spcAft>
                <a:spcPts val="0"/>
              </a:spcAft>
              <a:buClr>
                <a:srgbClr val="000000"/>
              </a:buClr>
              <a:buSzPts val="2800"/>
              <a:buFont typeface="Arial"/>
              <a:buChar char="•"/>
              <a:tabLst/>
              <a:defRPr/>
            </a:pPr>
            <a:endParaRPr kumimoji="0" lang="en-US" sz="2800" b="0" i="0" u="none" strike="noStrike" kern="0" cap="none" spc="0" normalizeH="0" baseline="0" noProof="0" dirty="0">
              <a:ln>
                <a:noFill/>
              </a:ln>
              <a:solidFill>
                <a:srgbClr val="FF0000"/>
              </a:solidFill>
              <a:effectLst/>
              <a:uLnTx/>
              <a:uFillTx/>
              <a:latin typeface="Calibri"/>
              <a:ea typeface="Calibri"/>
              <a:cs typeface="Calibri"/>
              <a:sym typeface="Calibri"/>
            </a:endParaRPr>
          </a:p>
          <a:p>
            <a:pPr marL="228600" marR="0" lvl="0" indent="-228600" algn="l" defTabSz="914400" rtl="0" eaLnBrk="1" fontAlgn="auto" latinLnBrk="0" hangingPunct="1">
              <a:lnSpc>
                <a:spcPct val="90000"/>
              </a:lnSpc>
              <a:spcBef>
                <a:spcPts val="0"/>
              </a:spcBef>
              <a:spcAft>
                <a:spcPts val="0"/>
              </a:spcAft>
              <a:buClr>
                <a:srgbClr val="000000"/>
              </a:buClr>
              <a:buSzPts val="2800"/>
              <a:buFont typeface="Arial"/>
              <a:buChar char="•"/>
              <a:tabLst/>
              <a:defRPr/>
            </a:pPr>
            <a:r>
              <a:rPr kumimoji="0" lang="en-US" sz="2800" b="0" i="0" u="none" strike="noStrike" kern="0" cap="none" spc="0" normalizeH="0" baseline="0" noProof="0" dirty="0">
                <a:ln>
                  <a:noFill/>
                </a:ln>
                <a:solidFill>
                  <a:srgbClr val="FF0000"/>
                </a:solidFill>
                <a:effectLst/>
                <a:uLnTx/>
                <a:uFillTx/>
                <a:latin typeface="Calibri"/>
                <a:ea typeface="Calibri"/>
                <a:cs typeface="Calibri"/>
                <a:sym typeface="Calibri"/>
              </a:rPr>
              <a:t>Dividend Policy and Stock Value</a:t>
            </a:r>
          </a:p>
          <a:p>
            <a:pPr marL="228600" marR="0" lvl="0" indent="-228600" algn="l" defTabSz="914400" rtl="0" eaLnBrk="1" fontAlgn="auto" latinLnBrk="0" hangingPunct="1">
              <a:lnSpc>
                <a:spcPct val="90000"/>
              </a:lnSpc>
              <a:spcBef>
                <a:spcPts val="0"/>
              </a:spcBef>
              <a:spcAft>
                <a:spcPts val="0"/>
              </a:spcAft>
              <a:buClr>
                <a:srgbClr val="000000"/>
              </a:buClr>
              <a:buSzPts val="2800"/>
              <a:buFont typeface="Arial"/>
              <a:buChar char="•"/>
              <a:tabLst/>
              <a:defRPr/>
            </a:pPr>
            <a:endParaRPr lang="en-US" sz="2800" kern="0" dirty="0">
              <a:solidFill>
                <a:srgbClr val="000000"/>
              </a:solidFill>
              <a:latin typeface="Calibri"/>
              <a:ea typeface="Calibri"/>
              <a:cs typeface="Calibri"/>
              <a:sym typeface="Calibri"/>
            </a:endParaRPr>
          </a:p>
          <a:p>
            <a:pPr marL="228600" marR="0" lvl="0" indent="-228600" algn="l" defTabSz="914400" rtl="0" eaLnBrk="1" fontAlgn="auto" latinLnBrk="0" hangingPunct="1">
              <a:lnSpc>
                <a:spcPct val="90000"/>
              </a:lnSpc>
              <a:spcBef>
                <a:spcPts val="0"/>
              </a:spcBef>
              <a:spcAft>
                <a:spcPts val="0"/>
              </a:spcAft>
              <a:buClr>
                <a:srgbClr val="000000"/>
              </a:buClr>
              <a:buSzPts val="2800"/>
              <a:buFont typeface="Arial"/>
              <a:buChar char="•"/>
              <a:tabLst/>
              <a:defRPr/>
            </a:pP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Dividend irrelevance theory</a:t>
            </a:r>
          </a:p>
          <a:p>
            <a:pPr marL="685800" marR="0" lvl="1" indent="-228600" algn="l" defTabSz="914400" rtl="0" eaLnBrk="1" fontAlgn="auto" latinLnBrk="0" hangingPunct="1">
              <a:lnSpc>
                <a:spcPct val="90000"/>
              </a:lnSpc>
              <a:spcBef>
                <a:spcPts val="500"/>
              </a:spcBef>
              <a:spcAft>
                <a:spcPts val="0"/>
              </a:spcAft>
              <a:buClr>
                <a:srgbClr val="000000"/>
              </a:buClr>
              <a:buSzPts val="2400"/>
              <a:buFont typeface="Arial"/>
              <a:buChar char="•"/>
              <a:tabLst/>
              <a:defRPr/>
            </a:pP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theory that a firm’s dividend policy has no effect on either its value or its cost of capital</a:t>
            </a:r>
          </a:p>
          <a:p>
            <a:pPr marL="685800" marR="0" lvl="1" indent="-228600" algn="l" defTabSz="914400" rtl="0" eaLnBrk="1" fontAlgn="auto" latinLnBrk="0" hangingPunct="1">
              <a:lnSpc>
                <a:spcPct val="90000"/>
              </a:lnSpc>
              <a:spcBef>
                <a:spcPts val="500"/>
              </a:spcBef>
              <a:spcAft>
                <a:spcPts val="0"/>
              </a:spcAft>
              <a:buClr>
                <a:srgbClr val="000000"/>
              </a:buClr>
              <a:buSzPts val="2400"/>
              <a:buFont typeface="Arial"/>
              <a:buChar char="•"/>
              <a:tabLst/>
              <a:defRPr/>
            </a:pP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investors value dividends and capital gains equally</a:t>
            </a:r>
          </a:p>
          <a:p>
            <a:pPr marL="228600" marR="0" lvl="0" indent="-228600" algn="l" defTabSz="914400" rtl="0" eaLnBrk="1" fontAlgn="auto" latinLnBrk="0" hangingPunct="1">
              <a:lnSpc>
                <a:spcPct val="90000"/>
              </a:lnSpc>
              <a:spcBef>
                <a:spcPts val="0"/>
              </a:spcBef>
              <a:spcAft>
                <a:spcPts val="0"/>
              </a:spcAft>
              <a:buClr>
                <a:srgbClr val="000000"/>
              </a:buClr>
              <a:buSzPts val="2800"/>
              <a:buFont typeface="Arial"/>
              <a:buChar char="•"/>
              <a:tabLst/>
              <a:defRPr/>
            </a:pP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Optimal dividend policy</a:t>
            </a:r>
          </a:p>
          <a:p>
            <a:pPr marL="685800" marR="0" lvl="1" indent="-228600" algn="l" defTabSz="914400" rtl="0" eaLnBrk="1" fontAlgn="auto" latinLnBrk="0" hangingPunct="1">
              <a:lnSpc>
                <a:spcPct val="90000"/>
              </a:lnSpc>
              <a:spcBef>
                <a:spcPts val="500"/>
              </a:spcBef>
              <a:spcAft>
                <a:spcPts val="0"/>
              </a:spcAft>
              <a:buClr>
                <a:srgbClr val="000000"/>
              </a:buClr>
              <a:buSzPts val="2400"/>
              <a:buFont typeface="Arial"/>
              <a:buChar char="•"/>
              <a:tabLst/>
              <a:defRPr/>
            </a:pP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the dividend policy that strikes a balance between current dividends and future growth and maximizes the firm’s stock price</a:t>
            </a:r>
          </a:p>
          <a:p>
            <a:pPr marL="228600" marR="0" lvl="0" indent="-228600" algn="l" defTabSz="914400" rtl="0" eaLnBrk="1" fontAlgn="auto" latinLnBrk="0" hangingPunct="1">
              <a:lnSpc>
                <a:spcPct val="90000"/>
              </a:lnSpc>
              <a:spcBef>
                <a:spcPts val="0"/>
              </a:spcBef>
              <a:spcAft>
                <a:spcPts val="0"/>
              </a:spcAft>
              <a:buClr>
                <a:srgbClr val="000000"/>
              </a:buClr>
              <a:buSzPts val="2800"/>
              <a:buFont typeface="Arial"/>
              <a:buChar char="•"/>
              <a:tabLst/>
              <a:defRPr/>
            </a:pP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Dividend relevance theory</a:t>
            </a:r>
          </a:p>
          <a:p>
            <a:pPr marL="685800" marR="0" lvl="1" indent="-228600" algn="l" defTabSz="914400" rtl="0" eaLnBrk="1" fontAlgn="auto" latinLnBrk="0" hangingPunct="1">
              <a:lnSpc>
                <a:spcPct val="90000"/>
              </a:lnSpc>
              <a:spcBef>
                <a:spcPts val="500"/>
              </a:spcBef>
              <a:spcAft>
                <a:spcPts val="0"/>
              </a:spcAft>
              <a:buClr>
                <a:srgbClr val="000000"/>
              </a:buClr>
              <a:buSzPts val="2400"/>
              <a:buFont typeface="Arial"/>
              <a:buChar char="•"/>
              <a:tabLst/>
              <a:defRPr/>
            </a:pP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the value of a firm is affected by its dividend policy</a:t>
            </a:r>
          </a:p>
          <a:p>
            <a:pPr marL="685800" marR="0" lvl="1" indent="-228600" algn="l" defTabSz="914400" rtl="0" eaLnBrk="1" fontAlgn="auto" latinLnBrk="0" hangingPunct="1">
              <a:lnSpc>
                <a:spcPct val="90000"/>
              </a:lnSpc>
              <a:spcBef>
                <a:spcPts val="500"/>
              </a:spcBef>
              <a:spcAft>
                <a:spcPts val="0"/>
              </a:spcAft>
              <a:buClr>
                <a:srgbClr val="000000"/>
              </a:buClr>
              <a:buSzPts val="2400"/>
              <a:buFont typeface="Arial"/>
              <a:buChar char="•"/>
              <a:tabLst/>
              <a:defRPr/>
            </a:pP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the optimal dividend policy is the one that maximizes the firm’s value</a:t>
            </a:r>
          </a:p>
          <a:p>
            <a:pPr marL="685800" marR="0" lvl="1" indent="-228600" algn="l" defTabSz="914400" rtl="0" eaLnBrk="1" fontAlgn="auto" latinLnBrk="0" hangingPunct="1">
              <a:lnSpc>
                <a:spcPct val="90000"/>
              </a:lnSpc>
              <a:spcBef>
                <a:spcPts val="500"/>
              </a:spcBef>
              <a:spcAft>
                <a:spcPts val="0"/>
              </a:spcAft>
              <a:buClr>
                <a:srgbClr val="000000"/>
              </a:buClr>
              <a:buSzPts val="2400"/>
              <a:buFont typeface="Arial"/>
              <a:buChar char="•"/>
              <a:tabLst/>
              <a:defRPr/>
            </a:pPr>
            <a:endPar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endParaRPr>
          </a:p>
          <a:p>
            <a:pPr marL="685800" marR="0" lvl="1" indent="-228600" algn="l" defTabSz="914400" rtl="0" eaLnBrk="1" fontAlgn="auto" latinLnBrk="0" hangingPunct="1">
              <a:lnSpc>
                <a:spcPct val="90000"/>
              </a:lnSpc>
              <a:spcBef>
                <a:spcPts val="500"/>
              </a:spcBef>
              <a:spcAft>
                <a:spcPts val="0"/>
              </a:spcAft>
              <a:buClr>
                <a:srgbClr val="000000"/>
              </a:buClr>
              <a:buSzPts val="2400"/>
              <a:buFont typeface="Arial"/>
              <a:buChar char="•"/>
              <a:tabLst/>
              <a:defRPr/>
            </a:pPr>
            <a:endParaRPr lang="en-US" sz="2400" kern="0" dirty="0">
              <a:solidFill>
                <a:srgbClr val="000000"/>
              </a:solidFill>
              <a:latin typeface="Calibri"/>
              <a:ea typeface="Calibri"/>
              <a:cs typeface="Calibri"/>
              <a:sym typeface="Calibri"/>
            </a:endParaRPr>
          </a:p>
          <a:p>
            <a:pPr marR="0" lvl="1" algn="l" defTabSz="914400" rtl="0" eaLnBrk="1" fontAlgn="auto" latinLnBrk="0" hangingPunct="1">
              <a:lnSpc>
                <a:spcPct val="90000"/>
              </a:lnSpc>
              <a:spcBef>
                <a:spcPts val="500"/>
              </a:spcBef>
              <a:spcAft>
                <a:spcPts val="0"/>
              </a:spcAft>
              <a:buClr>
                <a:srgbClr val="000000"/>
              </a:buClr>
              <a:buSzPts val="2400"/>
              <a:tabLst/>
              <a:defRPr/>
            </a:pPr>
            <a:endPar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endParaRP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826488" y="247651"/>
            <a:ext cx="2070237" cy="647699"/>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321182853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171450" y="133351"/>
            <a:ext cx="11887200" cy="6372224"/>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228600" marR="0" lvl="0" indent="-228600" algn="l" defTabSz="914400" rtl="0" eaLnBrk="1" fontAlgn="auto" latinLnBrk="0" hangingPunct="1">
              <a:lnSpc>
                <a:spcPct val="90000"/>
              </a:lnSpc>
              <a:spcBef>
                <a:spcPts val="0"/>
              </a:spcBef>
              <a:spcAft>
                <a:spcPts val="0"/>
              </a:spcAft>
              <a:buClr>
                <a:srgbClr val="000000"/>
              </a:buClr>
              <a:buSzPts val="2800"/>
              <a:buFont typeface="Arial"/>
              <a:buChar char="•"/>
              <a:tabLst/>
              <a:defRPr/>
            </a:pP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Information content (Signaling)</a:t>
            </a:r>
          </a:p>
          <a:p>
            <a:pPr marL="685800" marR="0" lvl="1" indent="-228600" algn="l" defTabSz="914400" rtl="0" eaLnBrk="1" fontAlgn="auto" latinLnBrk="0" hangingPunct="1">
              <a:lnSpc>
                <a:spcPct val="90000"/>
              </a:lnSpc>
              <a:spcBef>
                <a:spcPts val="500"/>
              </a:spcBef>
              <a:spcAft>
                <a:spcPts val="0"/>
              </a:spcAft>
              <a:buClr>
                <a:srgbClr val="000000"/>
              </a:buClr>
              <a:buSzPts val="2400"/>
              <a:buFont typeface="Arial"/>
              <a:buChar char="•"/>
              <a:tabLst/>
              <a:defRPr/>
            </a:pP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Signaling hypothesis says that investors regard dividend changes as signals of management’s earnings forecasts</a:t>
            </a:r>
          </a:p>
          <a:p>
            <a:pPr marL="685800" marR="0" lvl="1" indent="-228600" algn="l" defTabSz="914400" rtl="0" eaLnBrk="1" fontAlgn="auto" latinLnBrk="0" hangingPunct="1">
              <a:lnSpc>
                <a:spcPct val="90000"/>
              </a:lnSpc>
              <a:spcBef>
                <a:spcPts val="500"/>
              </a:spcBef>
              <a:spcAft>
                <a:spcPts val="0"/>
              </a:spcAft>
              <a:buClr>
                <a:srgbClr val="000000"/>
              </a:buClr>
              <a:buSzPts val="2400"/>
              <a:buFont typeface="Arial"/>
              <a:buChar char="•"/>
              <a:tabLst/>
              <a:defRPr/>
            </a:pPr>
            <a:endPar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endParaRP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826488" y="247651"/>
            <a:ext cx="2070237" cy="647699"/>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400099339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171450" y="133351"/>
            <a:ext cx="11887200" cy="6372224"/>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l" defTabSz="914400" rtl="0" eaLnBrk="1" fontAlgn="auto" latinLnBrk="0" hangingPunct="1">
              <a:lnSpc>
                <a:spcPct val="115000"/>
              </a:lnSpc>
              <a:spcBef>
                <a:spcPts val="0"/>
              </a:spcBef>
              <a:spcAft>
                <a:spcPts val="0"/>
              </a:spcAft>
              <a:buClr>
                <a:srgbClr val="000000"/>
              </a:buClr>
              <a:buSzPts val="1100"/>
              <a:buFont typeface="Arial"/>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826488" y="247651"/>
            <a:ext cx="2070237" cy="647699"/>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TextBox 2">
            <a:extLst>
              <a:ext uri="{FF2B5EF4-FFF2-40B4-BE49-F238E27FC236}">
                <a16:creationId xmlns:a16="http://schemas.microsoft.com/office/drawing/2014/main" id="{CB38F836-7335-9445-BB9B-392CA82C8997}"/>
              </a:ext>
            </a:extLst>
          </p:cNvPr>
          <p:cNvSpPr txBox="1"/>
          <p:nvPr/>
        </p:nvSpPr>
        <p:spPr>
          <a:xfrm>
            <a:off x="647701" y="771525"/>
            <a:ext cx="11372850" cy="5683094"/>
          </a:xfrm>
          <a:prstGeom prst="rect">
            <a:avLst/>
          </a:prstGeom>
          <a:noFill/>
        </p:spPr>
        <p:txBody>
          <a:bodyPr wrap="square">
            <a:spAutoFit/>
          </a:bodyPr>
          <a:lstStyle/>
          <a:p>
            <a:pPr marL="228600" marR="0" lvl="0" indent="-228600" algn="l" defTabSz="914400" rtl="0" eaLnBrk="1" fontAlgn="auto" latinLnBrk="0" hangingPunct="1">
              <a:lnSpc>
                <a:spcPct val="90000"/>
              </a:lnSpc>
              <a:spcBef>
                <a:spcPts val="0"/>
              </a:spcBef>
              <a:spcAft>
                <a:spcPts val="0"/>
              </a:spcAft>
              <a:buClr>
                <a:srgbClr val="000000"/>
              </a:buClr>
              <a:buSzPts val="2800"/>
              <a:buFont typeface="Arial"/>
              <a:buChar char="•"/>
              <a:tabLst/>
              <a:defRPr/>
            </a:pPr>
            <a:r>
              <a:rPr kumimoji="0" lang="en-US" sz="2800" b="0" i="0" u="none" strike="noStrike" kern="0" cap="none" spc="0" normalizeH="0" baseline="0" noProof="0" dirty="0">
                <a:ln>
                  <a:noFill/>
                </a:ln>
                <a:solidFill>
                  <a:srgbClr val="FF0000"/>
                </a:solidFill>
                <a:effectLst/>
                <a:uLnTx/>
                <a:uFillTx/>
                <a:latin typeface="Calibri"/>
                <a:ea typeface="Calibri"/>
                <a:cs typeface="Calibri"/>
                <a:sym typeface="Calibri"/>
              </a:rPr>
              <a:t>Types of dividend payments</a:t>
            </a:r>
          </a:p>
          <a:p>
            <a:pPr marL="685800" marR="0" lvl="1" indent="-228600" algn="l" defTabSz="914400" rtl="0" eaLnBrk="1" fontAlgn="auto" latinLnBrk="0" hangingPunct="1">
              <a:lnSpc>
                <a:spcPct val="90000"/>
              </a:lnSpc>
              <a:spcBef>
                <a:spcPts val="500"/>
              </a:spcBef>
              <a:spcAft>
                <a:spcPts val="0"/>
              </a:spcAft>
              <a:buClr>
                <a:srgbClr val="000000"/>
              </a:buClr>
              <a:buSzPts val="2400"/>
              <a:buFont typeface="Arial"/>
              <a:buChar char="•"/>
              <a:tabLst/>
              <a:defRPr/>
            </a:pPr>
            <a:r>
              <a:rPr kumimoji="0" lang="en-US" sz="2800" b="0" i="0" u="none" strike="noStrike" kern="0" cap="none" spc="0" normalizeH="0" baseline="0" noProof="0" dirty="0">
                <a:ln>
                  <a:noFill/>
                </a:ln>
                <a:solidFill>
                  <a:srgbClr val="4472C4">
                    <a:lumMod val="75000"/>
                  </a:srgbClr>
                </a:solidFill>
                <a:effectLst/>
                <a:uLnTx/>
                <a:uFillTx/>
                <a:latin typeface="Calibri"/>
                <a:ea typeface="Calibri"/>
                <a:cs typeface="Calibri"/>
                <a:sym typeface="Calibri"/>
              </a:rPr>
              <a:t>Residual dividend policy</a:t>
            </a:r>
          </a:p>
          <a:p>
            <a:pPr marL="1143000" marR="0" lvl="2" indent="-228600" algn="l" defTabSz="914400" rtl="0" eaLnBrk="1" fontAlgn="auto" latinLnBrk="0" hangingPunct="1">
              <a:lnSpc>
                <a:spcPct val="90000"/>
              </a:lnSpc>
              <a:spcBef>
                <a:spcPts val="500"/>
              </a:spcBef>
              <a:spcAft>
                <a:spcPts val="0"/>
              </a:spcAft>
              <a:buClr>
                <a:srgbClr val="000000"/>
              </a:buClr>
              <a:buSzPts val="2600"/>
              <a:buFont typeface="Arial"/>
              <a:buChar char="•"/>
              <a:tabLst/>
              <a:defRPr/>
            </a:pPr>
            <a:r>
              <a:rPr kumimoji="0" lang="en-US" sz="2600" b="0" i="0" u="none" strike="noStrike" kern="0" cap="none" spc="0" normalizeH="0" baseline="0" noProof="0" dirty="0">
                <a:ln>
                  <a:noFill/>
                </a:ln>
                <a:solidFill>
                  <a:srgbClr val="000000"/>
                </a:solidFill>
                <a:effectLst/>
                <a:uLnTx/>
                <a:uFillTx/>
                <a:latin typeface="Calibri"/>
                <a:ea typeface="Calibri"/>
                <a:cs typeface="Calibri"/>
                <a:sym typeface="Calibri"/>
              </a:rPr>
              <a:t>a policy in which the dividend paid is set equal to the earnings minus the amount of retained earnings necessary to finance the firm’s optimal capital budget.</a:t>
            </a:r>
          </a:p>
          <a:p>
            <a:pPr marL="685800" marR="0" lvl="1" indent="-228600" algn="l" defTabSz="914400" rtl="0" eaLnBrk="1" fontAlgn="auto" latinLnBrk="0" hangingPunct="1">
              <a:lnSpc>
                <a:spcPct val="90000"/>
              </a:lnSpc>
              <a:spcBef>
                <a:spcPts val="500"/>
              </a:spcBef>
              <a:spcAft>
                <a:spcPts val="0"/>
              </a:spcAft>
              <a:buClr>
                <a:srgbClr val="000000"/>
              </a:buClr>
              <a:buSzPts val="2400"/>
              <a:buFont typeface="Arial"/>
              <a:buChar char="•"/>
              <a:tabLst/>
              <a:defRPr/>
            </a:pPr>
            <a:r>
              <a:rPr kumimoji="0" lang="en-US" sz="2800" b="0" i="0" u="none" strike="noStrike" kern="0" cap="none" spc="0" normalizeH="0" baseline="0" noProof="0" dirty="0">
                <a:ln>
                  <a:noFill/>
                </a:ln>
                <a:solidFill>
                  <a:srgbClr val="4472C4">
                    <a:lumMod val="75000"/>
                  </a:srgbClr>
                </a:solidFill>
                <a:effectLst/>
                <a:uLnTx/>
                <a:uFillTx/>
                <a:latin typeface="Calibri"/>
                <a:ea typeface="Calibri"/>
                <a:cs typeface="Calibri"/>
                <a:sym typeface="Calibri"/>
              </a:rPr>
              <a:t>Stable, predictable dividend policy</a:t>
            </a:r>
          </a:p>
          <a:p>
            <a:pPr marL="1143000" marR="0" lvl="2" indent="-228600" algn="l" defTabSz="914400" rtl="0" eaLnBrk="1" fontAlgn="auto" latinLnBrk="0" hangingPunct="1">
              <a:lnSpc>
                <a:spcPct val="90000"/>
              </a:lnSpc>
              <a:spcBef>
                <a:spcPts val="500"/>
              </a:spcBef>
              <a:spcAft>
                <a:spcPts val="0"/>
              </a:spcAft>
              <a:buClr>
                <a:srgbClr val="000000"/>
              </a:buClr>
              <a:buSzPts val="2600"/>
              <a:buFont typeface="Arial"/>
              <a:buChar char="•"/>
              <a:tabLst/>
              <a:defRPr/>
            </a:pPr>
            <a:r>
              <a:rPr kumimoji="0" lang="en-US" sz="2600" b="0" i="0" u="none" strike="noStrike" kern="0" cap="none" spc="0" normalizeH="0" baseline="0" noProof="0" dirty="0">
                <a:ln>
                  <a:noFill/>
                </a:ln>
                <a:solidFill>
                  <a:srgbClr val="000000"/>
                </a:solidFill>
                <a:effectLst/>
                <a:uLnTx/>
                <a:uFillTx/>
                <a:latin typeface="Calibri"/>
                <a:ea typeface="Calibri"/>
                <a:cs typeface="Calibri"/>
                <a:sym typeface="Calibri"/>
              </a:rPr>
              <a:t>payment of a specific dollar dividend each year, or </a:t>
            </a:r>
          </a:p>
          <a:p>
            <a:pPr marL="914400" marR="0" lvl="2" indent="0" algn="l" defTabSz="914400" rtl="0" eaLnBrk="1" fontAlgn="auto" latinLnBrk="0" hangingPunct="1">
              <a:lnSpc>
                <a:spcPct val="90000"/>
              </a:lnSpc>
              <a:spcBef>
                <a:spcPts val="500"/>
              </a:spcBef>
              <a:spcAft>
                <a:spcPts val="0"/>
              </a:spcAft>
              <a:buClr>
                <a:srgbClr val="000000"/>
              </a:buClr>
              <a:buSzPts val="2600"/>
              <a:buFont typeface="Arial"/>
              <a:buNone/>
              <a:tabLst/>
              <a:defRPr/>
            </a:pPr>
            <a:r>
              <a:rPr kumimoji="0" lang="en-US" sz="2600" b="0" i="0" u="none" strike="noStrike" kern="0" cap="none" spc="0" normalizeH="0" baseline="0" noProof="0" dirty="0">
                <a:ln>
                  <a:noFill/>
                </a:ln>
                <a:solidFill>
                  <a:srgbClr val="000000"/>
                </a:solidFill>
                <a:effectLst/>
                <a:uLnTx/>
                <a:uFillTx/>
                <a:latin typeface="Calibri"/>
                <a:ea typeface="Calibri"/>
                <a:cs typeface="Calibri"/>
                <a:sym typeface="Calibri"/>
              </a:rPr>
              <a:t>periodically increase the dividend at a constant rate</a:t>
            </a:r>
            <a:endParaRPr kumimoji="0" lang="en-US" sz="2000" b="0" i="0" u="none" strike="noStrike" kern="0" cap="none" spc="0" normalizeH="0" baseline="0" noProof="0" dirty="0">
              <a:ln>
                <a:noFill/>
              </a:ln>
              <a:solidFill>
                <a:srgbClr val="000000"/>
              </a:solidFill>
              <a:effectLst/>
              <a:uLnTx/>
              <a:uFillTx/>
              <a:latin typeface="Calibri"/>
              <a:ea typeface="Calibri"/>
              <a:cs typeface="Calibri"/>
              <a:sym typeface="Calibri"/>
            </a:endParaRPr>
          </a:p>
          <a:p>
            <a:pPr marL="228600" marR="0" lvl="0" indent="-228600" algn="l" defTabSz="914400" rtl="0" eaLnBrk="1" fontAlgn="auto" latinLnBrk="0" hangingPunct="1">
              <a:lnSpc>
                <a:spcPct val="90000"/>
              </a:lnSpc>
              <a:spcBef>
                <a:spcPts val="0"/>
              </a:spcBef>
              <a:spcAft>
                <a:spcPts val="0"/>
              </a:spcAft>
              <a:buClr>
                <a:srgbClr val="000000"/>
              </a:buClr>
              <a:buSzPts val="2800"/>
              <a:buFont typeface="Arial"/>
              <a:buChar char="•"/>
              <a:tabLst/>
              <a:defRPr/>
            </a:pPr>
            <a:r>
              <a:rPr kumimoji="0" lang="en-US" sz="2600" b="0" i="0" u="none" strike="noStrike" kern="0" cap="none" spc="0" normalizeH="0" baseline="0" noProof="0" dirty="0">
                <a:ln>
                  <a:noFill/>
                </a:ln>
                <a:solidFill>
                  <a:srgbClr val="000000"/>
                </a:solidFill>
                <a:effectLst/>
                <a:uLnTx/>
                <a:uFillTx/>
                <a:latin typeface="Calibri"/>
                <a:ea typeface="Calibri"/>
                <a:cs typeface="Calibri"/>
                <a:sym typeface="Calibri"/>
              </a:rPr>
              <a:t>the annual dividend is fairly predictable by </a:t>
            </a:r>
            <a:r>
              <a:rPr kumimoji="0" lang="en-US" sz="2600" b="0" i="0" u="none" strike="noStrike" kern="0" cap="none" spc="0" normalizeH="0" baseline="0" noProof="0" dirty="0" err="1">
                <a:ln>
                  <a:noFill/>
                </a:ln>
                <a:solidFill>
                  <a:srgbClr val="000000"/>
                </a:solidFill>
                <a:effectLst/>
                <a:uLnTx/>
                <a:uFillTx/>
                <a:latin typeface="Calibri"/>
                <a:ea typeface="Calibri"/>
                <a:cs typeface="Calibri"/>
                <a:sym typeface="Calibri"/>
              </a:rPr>
              <a:t>investors</a:t>
            </a:r>
            <a:r>
              <a:rPr kumimoji="0" lang="en-US" sz="2800" b="0" i="0" u="none" strike="noStrike" kern="0" cap="none" spc="0" normalizeH="0" baseline="0" noProof="0" dirty="0" err="1">
                <a:ln>
                  <a:noFill/>
                </a:ln>
                <a:solidFill>
                  <a:srgbClr val="000000"/>
                </a:solidFill>
                <a:effectLst/>
                <a:uLnTx/>
                <a:uFillTx/>
                <a:latin typeface="Calibri"/>
                <a:ea typeface="Calibri"/>
                <a:cs typeface="Calibri"/>
                <a:sym typeface="Calibri"/>
              </a:rPr>
              <a:t>Types</a:t>
            </a: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 of dividend payments</a:t>
            </a:r>
          </a:p>
          <a:p>
            <a:pPr marL="1143000" marR="0" lvl="2" indent="-228600" algn="l" defTabSz="914400" rtl="0" eaLnBrk="1" fontAlgn="auto" latinLnBrk="0" hangingPunct="1">
              <a:lnSpc>
                <a:spcPct val="90000"/>
              </a:lnSpc>
              <a:spcBef>
                <a:spcPts val="500"/>
              </a:spcBef>
              <a:spcAft>
                <a:spcPts val="0"/>
              </a:spcAft>
              <a:buClr>
                <a:srgbClr val="000000"/>
              </a:buClr>
              <a:buSzPts val="2600"/>
              <a:buFont typeface="Arial"/>
              <a:buChar char="•"/>
              <a:tabLst/>
              <a:defRPr/>
            </a:pPr>
            <a:endParaRPr kumimoji="0" lang="en-US" sz="2600" b="0" i="0" u="none" strike="noStrike" kern="0" cap="none" spc="0" normalizeH="0" baseline="0" noProof="0" dirty="0">
              <a:ln>
                <a:noFill/>
              </a:ln>
              <a:solidFill>
                <a:srgbClr val="000000"/>
              </a:solidFill>
              <a:effectLst/>
              <a:uLnTx/>
              <a:uFillTx/>
              <a:latin typeface="Calibri"/>
              <a:ea typeface="Calibri"/>
              <a:cs typeface="Calibri"/>
              <a:sym typeface="Calibri"/>
            </a:endParaRPr>
          </a:p>
          <a:p>
            <a:pPr marL="1143000" marR="0" lvl="2" indent="-228600" algn="l" defTabSz="914400" rtl="0" eaLnBrk="1" fontAlgn="auto" latinLnBrk="0" hangingPunct="1">
              <a:lnSpc>
                <a:spcPct val="90000"/>
              </a:lnSpc>
              <a:spcBef>
                <a:spcPts val="500"/>
              </a:spcBef>
              <a:spcAft>
                <a:spcPts val="0"/>
              </a:spcAft>
              <a:buClr>
                <a:srgbClr val="000000"/>
              </a:buClr>
              <a:buSzPts val="2600"/>
              <a:buFont typeface="Arial"/>
              <a:buChar char="•"/>
              <a:tabLst/>
              <a:defRPr/>
            </a:pPr>
            <a:endParaRPr kumimoji="0" lang="en-US" sz="2000" b="0" i="0" u="none" strike="noStrike" kern="0" cap="none" spc="0" normalizeH="0" baseline="0" noProof="0" dirty="0">
              <a:ln>
                <a:noFill/>
              </a:ln>
              <a:solidFill>
                <a:srgbClr val="000000"/>
              </a:solidFill>
              <a:effectLst/>
              <a:uLnTx/>
              <a:uFillTx/>
              <a:latin typeface="Calibri"/>
              <a:ea typeface="Calibri"/>
              <a:cs typeface="Calibri"/>
              <a:sym typeface="Calibri"/>
            </a:endParaRPr>
          </a:p>
          <a:p>
            <a:pPr marL="1143000" marR="0" lvl="2" indent="-228600" algn="l" defTabSz="914400" rtl="0" eaLnBrk="1" fontAlgn="auto" latinLnBrk="0" hangingPunct="1">
              <a:lnSpc>
                <a:spcPct val="90000"/>
              </a:lnSpc>
              <a:spcBef>
                <a:spcPts val="500"/>
              </a:spcBef>
              <a:spcAft>
                <a:spcPts val="0"/>
              </a:spcAft>
              <a:buClr>
                <a:srgbClr val="000000"/>
              </a:buClr>
              <a:buSzPts val="2600"/>
              <a:buFont typeface="Arial"/>
              <a:buChar char="•"/>
              <a:tabLst/>
              <a:defRPr/>
            </a:pPr>
            <a:endParaRPr kumimoji="0" lang="en-US" sz="2600" b="0" i="0" u="none" strike="noStrike" kern="0" cap="none" spc="0" normalizeH="0" baseline="0" noProof="0" dirty="0">
              <a:ln>
                <a:noFill/>
              </a:ln>
              <a:solidFill>
                <a:srgbClr val="000000"/>
              </a:solidFill>
              <a:effectLst/>
              <a:uLnTx/>
              <a:uFillTx/>
              <a:latin typeface="Calibri"/>
              <a:ea typeface="Calibri"/>
              <a:cs typeface="Calibri"/>
              <a:sym typeface="Calibri"/>
            </a:endParaRPr>
          </a:p>
          <a:p>
            <a:pPr marL="1143000" marR="0" lvl="2" indent="-228600" algn="l" defTabSz="914400" rtl="0" eaLnBrk="1" fontAlgn="auto" latinLnBrk="0" hangingPunct="1">
              <a:lnSpc>
                <a:spcPct val="90000"/>
              </a:lnSpc>
              <a:spcBef>
                <a:spcPts val="500"/>
              </a:spcBef>
              <a:spcAft>
                <a:spcPts val="0"/>
              </a:spcAft>
              <a:buClr>
                <a:srgbClr val="000000"/>
              </a:buClr>
              <a:buSzPts val="2600"/>
              <a:buFont typeface="Arial"/>
              <a:buChar char="•"/>
              <a:tabLst/>
              <a:defRPr/>
            </a:pPr>
            <a:endParaRPr kumimoji="0" lang="en-US" sz="2000" b="0" i="0" u="none" strike="noStrike" kern="0" cap="none" spc="0" normalizeH="0" baseline="0" noProof="0" dirty="0">
              <a:ln>
                <a:noFill/>
              </a:ln>
              <a:solidFill>
                <a:srgbClr val="000000"/>
              </a:solidFill>
              <a:effectLst/>
              <a:uLnTx/>
              <a:uFillTx/>
              <a:latin typeface="Calibri"/>
              <a:ea typeface="Calibri"/>
              <a:cs typeface="Calibri"/>
              <a:sym typeface="Calibri"/>
            </a:endParaRPr>
          </a:p>
        </p:txBody>
      </p:sp>
    </p:spTree>
    <p:extLst>
      <p:ext uri="{BB962C8B-B14F-4D97-AF65-F5344CB8AC3E}">
        <p14:creationId xmlns:p14="http://schemas.microsoft.com/office/powerpoint/2010/main" val="211933432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171450" y="133351"/>
            <a:ext cx="11887200" cy="6372224"/>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l" defTabSz="914400" rtl="0" eaLnBrk="1" fontAlgn="auto" latinLnBrk="0" hangingPunct="1">
              <a:lnSpc>
                <a:spcPct val="115000"/>
              </a:lnSpc>
              <a:spcBef>
                <a:spcPts val="0"/>
              </a:spcBef>
              <a:spcAft>
                <a:spcPts val="0"/>
              </a:spcAft>
              <a:buClr>
                <a:srgbClr val="000000"/>
              </a:buClr>
              <a:buSzPts val="1100"/>
              <a:buFont typeface="Arial"/>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826488" y="247651"/>
            <a:ext cx="2070237" cy="647699"/>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TextBox 2">
            <a:extLst>
              <a:ext uri="{FF2B5EF4-FFF2-40B4-BE49-F238E27FC236}">
                <a16:creationId xmlns:a16="http://schemas.microsoft.com/office/drawing/2014/main" id="{BA765FC8-798A-53E6-DDC8-34E3AD8F4CB5}"/>
              </a:ext>
            </a:extLst>
          </p:cNvPr>
          <p:cNvSpPr txBox="1"/>
          <p:nvPr/>
        </p:nvSpPr>
        <p:spPr>
          <a:xfrm>
            <a:off x="466725" y="2216320"/>
            <a:ext cx="8677275" cy="2112886"/>
          </a:xfrm>
          <a:prstGeom prst="rect">
            <a:avLst/>
          </a:prstGeom>
          <a:noFill/>
        </p:spPr>
        <p:txBody>
          <a:bodyPr wrap="square">
            <a:spAutoFit/>
          </a:bodyPr>
          <a:lstStyle/>
          <a:p>
            <a:pPr marL="685800" marR="0" lvl="1" indent="-228600" algn="l" defTabSz="914400" rtl="0" eaLnBrk="1" fontAlgn="auto" latinLnBrk="0" hangingPunct="1">
              <a:lnSpc>
                <a:spcPct val="90000"/>
              </a:lnSpc>
              <a:spcBef>
                <a:spcPts val="500"/>
              </a:spcBef>
              <a:spcAft>
                <a:spcPts val="0"/>
              </a:spcAft>
              <a:buClr>
                <a:srgbClr val="000000"/>
              </a:buClr>
              <a:buSzPts val="2400"/>
              <a:buFont typeface="Arial"/>
              <a:buChar char="•"/>
              <a:tabLst/>
              <a:defRPr/>
            </a:pPr>
            <a:r>
              <a:rPr kumimoji="0" lang="en-US" sz="2800" b="0" i="0" u="none" strike="noStrike" kern="0" cap="none" spc="0" normalizeH="0" baseline="0" noProof="0" dirty="0">
                <a:ln>
                  <a:noFill/>
                </a:ln>
                <a:solidFill>
                  <a:srgbClr val="4472C4">
                    <a:lumMod val="75000"/>
                  </a:srgbClr>
                </a:solidFill>
                <a:effectLst/>
                <a:uLnTx/>
                <a:uFillTx/>
                <a:latin typeface="Calibri"/>
                <a:ea typeface="Calibri"/>
                <a:cs typeface="Calibri"/>
                <a:sym typeface="Calibri"/>
              </a:rPr>
              <a:t>Constant payout ratio</a:t>
            </a:r>
          </a:p>
          <a:p>
            <a:pPr marL="1143000" marR="0" lvl="2" indent="-228600" algn="l" defTabSz="914400" rtl="0" eaLnBrk="1" fontAlgn="auto" latinLnBrk="0" hangingPunct="1">
              <a:lnSpc>
                <a:spcPct val="90000"/>
              </a:lnSpc>
              <a:spcBef>
                <a:spcPts val="500"/>
              </a:spcBef>
              <a:spcAft>
                <a:spcPts val="0"/>
              </a:spcAft>
              <a:buClr>
                <a:srgbClr val="000000"/>
              </a:buClr>
              <a:buSzPts val="2600"/>
              <a:buFont typeface="Arial"/>
              <a:buChar char="•"/>
              <a:tabLst/>
              <a:defRPr/>
            </a:pPr>
            <a:r>
              <a:rPr kumimoji="0" lang="en-US" sz="2600" b="0" i="0" u="none" strike="noStrike" kern="0" cap="none" spc="0" normalizeH="0" baseline="0" noProof="0" dirty="0">
                <a:ln>
                  <a:noFill/>
                </a:ln>
                <a:solidFill>
                  <a:srgbClr val="000000"/>
                </a:solidFill>
                <a:effectLst/>
                <a:uLnTx/>
                <a:uFillTx/>
                <a:latin typeface="Calibri"/>
                <a:ea typeface="Calibri"/>
                <a:cs typeface="Calibri"/>
                <a:sym typeface="Calibri"/>
              </a:rPr>
              <a:t>percentage of earnings, such as 50%</a:t>
            </a:r>
            <a:endParaRPr kumimoji="0" lang="en-US" sz="2000" b="0" i="0" u="none" strike="noStrike" kern="0" cap="none" spc="0" normalizeH="0" baseline="0" noProof="0" dirty="0">
              <a:ln>
                <a:noFill/>
              </a:ln>
              <a:solidFill>
                <a:srgbClr val="000000"/>
              </a:solidFill>
              <a:effectLst/>
              <a:uLnTx/>
              <a:uFillTx/>
              <a:latin typeface="Calibri"/>
              <a:ea typeface="Calibri"/>
              <a:cs typeface="Calibri"/>
              <a:sym typeface="Calibri"/>
            </a:endParaRPr>
          </a:p>
          <a:p>
            <a:pPr marL="1143000" marR="0" lvl="2" indent="-228600" algn="l" defTabSz="914400" rtl="0" eaLnBrk="1" fontAlgn="auto" latinLnBrk="0" hangingPunct="1">
              <a:lnSpc>
                <a:spcPct val="90000"/>
              </a:lnSpc>
              <a:spcBef>
                <a:spcPts val="500"/>
              </a:spcBef>
              <a:spcAft>
                <a:spcPts val="0"/>
              </a:spcAft>
              <a:buClr>
                <a:srgbClr val="000000"/>
              </a:buClr>
              <a:buSzPts val="2600"/>
              <a:buFont typeface="Arial"/>
              <a:buChar char="•"/>
              <a:tabLst/>
              <a:defRPr/>
            </a:pPr>
            <a:r>
              <a:rPr kumimoji="0" lang="en-US" sz="2600" b="0" i="0" u="none" strike="noStrike" kern="0" cap="none" spc="0" normalizeH="0" baseline="0" noProof="0" dirty="0">
                <a:ln>
                  <a:noFill/>
                </a:ln>
                <a:solidFill>
                  <a:srgbClr val="000000"/>
                </a:solidFill>
                <a:effectLst/>
                <a:uLnTx/>
                <a:uFillTx/>
                <a:latin typeface="Calibri"/>
                <a:ea typeface="Calibri"/>
                <a:cs typeface="Calibri"/>
                <a:sym typeface="Calibri"/>
              </a:rPr>
              <a:t>must watch out for reductions not to signal permanent </a:t>
            </a:r>
          </a:p>
          <a:p>
            <a:pPr marL="914400" marR="0" lvl="2" indent="0" algn="l" defTabSz="914400" rtl="0" eaLnBrk="1" fontAlgn="auto" latinLnBrk="0" hangingPunct="1">
              <a:lnSpc>
                <a:spcPct val="90000"/>
              </a:lnSpc>
              <a:spcBef>
                <a:spcPts val="500"/>
              </a:spcBef>
              <a:spcAft>
                <a:spcPts val="0"/>
              </a:spcAft>
              <a:buClr>
                <a:srgbClr val="000000"/>
              </a:buClr>
              <a:buSzPts val="2600"/>
              <a:buFont typeface="Arial"/>
              <a:buNone/>
              <a:tabLst/>
              <a:defRPr/>
            </a:pPr>
            <a:r>
              <a:rPr kumimoji="0" lang="en-US" sz="2600" b="0" i="0" u="none" strike="noStrike" kern="0" cap="none" spc="0" normalizeH="0" baseline="0" noProof="0" dirty="0">
                <a:ln>
                  <a:noFill/>
                </a:ln>
                <a:solidFill>
                  <a:srgbClr val="000000"/>
                </a:solidFill>
                <a:effectLst/>
                <a:uLnTx/>
                <a:uFillTx/>
                <a:latin typeface="Calibri"/>
                <a:ea typeface="Calibri"/>
                <a:cs typeface="Calibri"/>
                <a:sym typeface="Calibri"/>
              </a:rPr>
              <a:t>decline in earnings</a:t>
            </a:r>
            <a:endParaRPr kumimoji="0" lang="en-US" sz="2000" b="0" i="0" u="none" strike="noStrike" kern="0" cap="none" spc="0" normalizeH="0" baseline="0" noProof="0" dirty="0">
              <a:ln>
                <a:noFill/>
              </a:ln>
              <a:solidFill>
                <a:srgbClr val="000000"/>
              </a:solidFill>
              <a:effectLst/>
              <a:uLnTx/>
              <a:uFillTx/>
              <a:latin typeface="Calibri"/>
              <a:ea typeface="Calibri"/>
              <a:cs typeface="Calibri"/>
              <a:sym typeface="Calibri"/>
            </a:endParaRPr>
          </a:p>
        </p:txBody>
      </p:sp>
    </p:spTree>
    <p:extLst>
      <p:ext uri="{BB962C8B-B14F-4D97-AF65-F5344CB8AC3E}">
        <p14:creationId xmlns:p14="http://schemas.microsoft.com/office/powerpoint/2010/main" val="34974445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171450" y="133351"/>
            <a:ext cx="11887200" cy="6372224"/>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1800" b="1" i="0" u="sng" strike="noStrike" kern="1200" cap="none" spc="0" normalizeH="0" baseline="0" noProof="0" dirty="0">
                <a:ln>
                  <a:noFill/>
                </a:ln>
                <a:solidFill>
                  <a:srgbClr val="231F1F"/>
                </a:solidFill>
                <a:effectLst/>
                <a:uLnTx/>
                <a:uFillTx/>
                <a:latin typeface="Tahoma" panose="020B0604030504040204" pitchFamily="34" charset="0"/>
                <a:ea typeface="Times New Roman" panose="02020603050405020304" pitchFamily="18" charset="0"/>
                <a:cs typeface="Times New Roman" panose="02020603050405020304" pitchFamily="18" charset="0"/>
              </a:rPr>
              <a:t>Dividends</a:t>
            </a:r>
            <a:r>
              <a:rPr kumimoji="0" lang="en-US" sz="1800" b="1" i="0" u="sng" strike="noStrike" kern="1200" cap="none" spc="145" normalizeH="0" baseline="0" noProof="0" dirty="0">
                <a:ln>
                  <a:noFill/>
                </a:ln>
                <a:solidFill>
                  <a:srgbClr val="231F1F"/>
                </a:solidFill>
                <a:effectLst/>
                <a:uLnTx/>
                <a:uFillTx/>
                <a:latin typeface="Tahoma" panose="020B0604030504040204" pitchFamily="34" charset="0"/>
                <a:ea typeface="Times New Roman" panose="02020603050405020304" pitchFamily="18" charset="0"/>
                <a:cs typeface="Times New Roman" panose="02020603050405020304" pitchFamily="18" charset="0"/>
              </a:rPr>
              <a:t> </a:t>
            </a:r>
            <a:r>
              <a:rPr kumimoji="0" lang="en-US" sz="1800" b="1" i="0" u="sng" strike="noStrike" kern="1200" cap="none" spc="0" normalizeH="0" baseline="0" noProof="0" dirty="0">
                <a:ln>
                  <a:noFill/>
                </a:ln>
                <a:solidFill>
                  <a:srgbClr val="231F1F"/>
                </a:solidFill>
                <a:effectLst/>
                <a:uLnTx/>
                <a:uFillTx/>
                <a:latin typeface="Tahoma" panose="020B0604030504040204" pitchFamily="34" charset="0"/>
                <a:ea typeface="Times New Roman" panose="02020603050405020304" pitchFamily="18" charset="0"/>
                <a:cs typeface="Times New Roman" panose="02020603050405020304" pitchFamily="18" charset="0"/>
              </a:rPr>
              <a:t>and</a:t>
            </a:r>
            <a:r>
              <a:rPr kumimoji="0" lang="en-US" sz="1800" b="1" i="0" u="sng" strike="noStrike" kern="1200" cap="none" spc="160" normalizeH="0" baseline="0" noProof="0" dirty="0">
                <a:ln>
                  <a:noFill/>
                </a:ln>
                <a:solidFill>
                  <a:srgbClr val="231F1F"/>
                </a:solidFill>
                <a:effectLst/>
                <a:uLnTx/>
                <a:uFillTx/>
                <a:latin typeface="Tahoma" panose="020B0604030504040204" pitchFamily="34" charset="0"/>
                <a:ea typeface="Times New Roman" panose="02020603050405020304" pitchFamily="18" charset="0"/>
                <a:cs typeface="Times New Roman" panose="02020603050405020304" pitchFamily="18" charset="0"/>
              </a:rPr>
              <a:t> </a:t>
            </a:r>
            <a:r>
              <a:rPr kumimoji="0" lang="en-US" sz="1800" b="1" i="0" u="sng" strike="noStrike" kern="1200" cap="none" spc="0" normalizeH="0" baseline="0" noProof="0" dirty="0">
                <a:ln>
                  <a:noFill/>
                </a:ln>
                <a:solidFill>
                  <a:srgbClr val="231F1F"/>
                </a:solidFill>
                <a:effectLst/>
                <a:uLnTx/>
                <a:uFillTx/>
                <a:latin typeface="Tahoma" panose="020B0604030504040204" pitchFamily="34" charset="0"/>
                <a:ea typeface="Times New Roman" panose="02020603050405020304" pitchFamily="18" charset="0"/>
                <a:cs typeface="Times New Roman" panose="02020603050405020304" pitchFamily="18" charset="0"/>
              </a:rPr>
              <a:t>Stock</a:t>
            </a:r>
            <a:r>
              <a:rPr kumimoji="0" lang="en-US" sz="1800" b="1" i="0" u="sng" strike="noStrike" kern="1200" cap="none" spc="50" normalizeH="0" baseline="0" noProof="0" dirty="0">
                <a:ln>
                  <a:noFill/>
                </a:ln>
                <a:solidFill>
                  <a:srgbClr val="231F1F"/>
                </a:solidFill>
                <a:effectLst/>
                <a:uLnTx/>
                <a:uFillTx/>
                <a:latin typeface="Tahoma" panose="020B0604030504040204" pitchFamily="34" charset="0"/>
                <a:ea typeface="Times New Roman" panose="02020603050405020304" pitchFamily="18" charset="0"/>
                <a:cs typeface="Times New Roman" panose="02020603050405020304" pitchFamily="18" charset="0"/>
              </a:rPr>
              <a:t> </a:t>
            </a:r>
            <a:r>
              <a:rPr kumimoji="0" lang="en-US" sz="1800" b="1" i="0" u="sng" strike="noStrike" kern="1200" cap="none" spc="0" normalizeH="0" baseline="0" noProof="0" dirty="0">
                <a:ln>
                  <a:noFill/>
                </a:ln>
                <a:solidFill>
                  <a:srgbClr val="231F1F"/>
                </a:solidFill>
                <a:effectLst/>
                <a:uLnTx/>
                <a:uFillTx/>
                <a:latin typeface="Tahoma" panose="020B0604030504040204" pitchFamily="34" charset="0"/>
                <a:ea typeface="Times New Roman" panose="02020603050405020304" pitchFamily="18" charset="0"/>
                <a:cs typeface="Times New Roman" panose="02020603050405020304" pitchFamily="18" charset="0"/>
              </a:rPr>
              <a:t>Repurchases</a:t>
            </a:r>
          </a:p>
          <a:p>
            <a:pPr marL="0" marR="0" lvl="0" indent="0" algn="just" defTabSz="914400" rtl="0" eaLnBrk="1" fontAlgn="auto" latinLnBrk="0" hangingPunct="1">
              <a:lnSpc>
                <a:spcPct val="150000"/>
              </a:lnSpc>
              <a:spcBef>
                <a:spcPts val="1000"/>
              </a:spcBef>
              <a:spcAft>
                <a:spcPts val="0"/>
              </a:spcAft>
              <a:buClrTx/>
              <a:buSzTx/>
              <a:buFont typeface="Arial" panose="020B0604020202020204" pitchFamily="34" charset="0"/>
              <a:buNone/>
              <a:tabLst/>
              <a:defRPr/>
            </a:pPr>
            <a:r>
              <a:rPr kumimoji="0" lang="en-US" sz="2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Dividends, as we’ve learned, are not a legal obligation of the ﬁrm and may be skipped, decreased, increased, stopped, and started according to the collective wisdom of the corporation’s board of directors. When they are paid, they are typically paid on a quarterly basis, four times over the course of a year.</a:t>
            </a:r>
          </a:p>
          <a:p>
            <a:pPr marL="0" marR="0" lvl="0" indent="0" algn="just" defTabSz="914400" rtl="0" eaLnBrk="1" fontAlgn="auto" latinLnBrk="0" hangingPunct="1">
              <a:lnSpc>
                <a:spcPct val="150000"/>
              </a:lnSpc>
              <a:spcBef>
                <a:spcPts val="1000"/>
              </a:spcBef>
              <a:spcAft>
                <a:spcPts val="0"/>
              </a:spcAft>
              <a:buClrTx/>
              <a:buSzTx/>
              <a:buFont typeface="Arial" panose="020B0604020202020204" pitchFamily="34" charset="0"/>
              <a:buNone/>
              <a:tabLst/>
              <a:defRPr/>
            </a:pPr>
            <a:r>
              <a:rPr kumimoji="0" lang="en-US" sz="2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Many ﬁrms oﬀer shareholders the choice to receive a check for the amount of their dividends or to reinvest the dividends in the ﬁrm’s stock</a:t>
            </a: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826488" y="247651"/>
            <a:ext cx="2070237" cy="647699"/>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379379116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171450" y="133351"/>
            <a:ext cx="11887200" cy="6372224"/>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l" defTabSz="914400" rtl="0" eaLnBrk="1" fontAlgn="auto" latinLnBrk="0" hangingPunct="1">
              <a:lnSpc>
                <a:spcPct val="115000"/>
              </a:lnSpc>
              <a:spcBef>
                <a:spcPts val="0"/>
              </a:spcBef>
              <a:spcAft>
                <a:spcPts val="0"/>
              </a:spcAft>
              <a:buClr>
                <a:srgbClr val="000000"/>
              </a:buClr>
              <a:buSzPts val="1100"/>
              <a:buFont typeface="Arial"/>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826488" y="247651"/>
            <a:ext cx="2070237" cy="647699"/>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TextBox 2">
            <a:extLst>
              <a:ext uri="{FF2B5EF4-FFF2-40B4-BE49-F238E27FC236}">
                <a16:creationId xmlns:a16="http://schemas.microsoft.com/office/drawing/2014/main" id="{49A1E6EF-11C5-7256-5FDD-39447AC28F15}"/>
              </a:ext>
            </a:extLst>
          </p:cNvPr>
          <p:cNvSpPr txBox="1"/>
          <p:nvPr/>
        </p:nvSpPr>
        <p:spPr>
          <a:xfrm>
            <a:off x="609600" y="1133474"/>
            <a:ext cx="11087100" cy="4094198"/>
          </a:xfrm>
          <a:prstGeom prst="rect">
            <a:avLst/>
          </a:prstGeom>
          <a:noFill/>
        </p:spPr>
        <p:txBody>
          <a:bodyPr wrap="square">
            <a:spAutoFit/>
          </a:bodyPr>
          <a:lstStyle/>
          <a:p>
            <a:pPr marL="0" marR="0" lvl="0" indent="0" algn="just" defTabSz="914400" rtl="0" eaLnBrk="1" fontAlgn="auto" latinLnBrk="0" hangingPunct="1">
              <a:lnSpc>
                <a:spcPct val="150000"/>
              </a:lnSpc>
              <a:spcBef>
                <a:spcPts val="1000"/>
              </a:spcBef>
              <a:spcAft>
                <a:spcPts val="0"/>
              </a:spcAft>
              <a:buClrTx/>
              <a:buSzTx/>
              <a:buFont typeface="Arial" panose="020B0604020202020204" pitchFamily="34" charset="0"/>
              <a:buNone/>
              <a:tabLst/>
              <a:defRPr/>
            </a:pPr>
            <a:r>
              <a:rPr kumimoji="0" lang="en-US" sz="2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a:t>
            </a:r>
            <a:r>
              <a:rPr kumimoji="0" lang="en-US" sz="2200" b="0" i="0" u="none" strike="noStrike" kern="1200" cap="none" spc="0" normalizeH="0" baseline="0" noProof="0" dirty="0">
                <a:ln>
                  <a:noFill/>
                </a:ln>
                <a:solidFill>
                  <a:srgbClr val="5B9BD5">
                    <a:lumMod val="75000"/>
                  </a:srgbClr>
                </a:solidFill>
                <a:effectLst/>
                <a:uLnTx/>
                <a:uFillTx/>
                <a:latin typeface="Times New Roman" panose="02020603050405020304" pitchFamily="18" charset="0"/>
                <a:ea typeface="+mn-ea"/>
                <a:cs typeface="Times New Roman" panose="02020603050405020304" pitchFamily="18" charset="0"/>
              </a:rPr>
              <a:t>Dividend reinvestment plans (DRIPs) </a:t>
            </a:r>
            <a:r>
              <a:rPr kumimoji="0" lang="en-US" sz="2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allow shareholders to purchase additional shares automatically with all or part of the investor’s dividends. Fractional shares can be purchased and DRIP purchases have no or low commissions. Suppose an investor owns suﬃcient shares to receive $10 in dividends on a stock from its quarterly declared dividend. If the stock price is $25, the DRIP program allows the investor to purchase $10/$25, or a 0.40 share of the ﬁrm’s stock. If the stock price is $8, the investor’s reinvested dividends will purchase $10/$8 or 1.25 shares of the stock. </a:t>
            </a:r>
            <a:r>
              <a:rPr kumimoji="0" lang="en-US" sz="2200" b="0" i="0" u="sng" strike="noStrike" kern="1200" cap="none" spc="0" normalizeH="0" baseline="0" noProof="0" dirty="0">
                <a:ln>
                  <a:noFill/>
                </a:ln>
                <a:solidFill>
                  <a:prstClr val="black"/>
                </a:solidFill>
                <a:effectLst/>
                <a:highlight>
                  <a:srgbClr val="FFFF00"/>
                </a:highlight>
                <a:uLnTx/>
                <a:uFillTx/>
                <a:latin typeface="Times New Roman" panose="02020603050405020304" pitchFamily="18" charset="0"/>
                <a:ea typeface="+mn-ea"/>
                <a:cs typeface="Times New Roman" panose="02020603050405020304" pitchFamily="18" charset="0"/>
              </a:rPr>
              <a:t>Whether the dividends are received as cash or reinvested, the investor must pay taxes on them.</a:t>
            </a:r>
          </a:p>
        </p:txBody>
      </p:sp>
    </p:spTree>
    <p:extLst>
      <p:ext uri="{BB962C8B-B14F-4D97-AF65-F5344CB8AC3E}">
        <p14:creationId xmlns:p14="http://schemas.microsoft.com/office/powerpoint/2010/main" val="340816508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171450" y="133351"/>
            <a:ext cx="11887200" cy="6372224"/>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indent="0" algn="just">
              <a:lnSpc>
                <a:spcPct val="150000"/>
              </a:lnSpc>
              <a:buNone/>
            </a:pPr>
            <a:r>
              <a:rPr lang="en-US" sz="1800">
                <a:latin typeface="Times New Roman" panose="02020603050405020304" pitchFamily="18" charset="0"/>
                <a:cs typeface="Times New Roman" panose="02020603050405020304" pitchFamily="18" charset="0"/>
              </a:rPr>
              <a:t>Most ﬁrms that issue dividends try to maintain a consistent </a:t>
            </a:r>
            <a:r>
              <a:rPr lang="en-US" sz="1800">
                <a:highlight>
                  <a:srgbClr val="FFFF00"/>
                </a:highlight>
                <a:latin typeface="Times New Roman" panose="02020603050405020304" pitchFamily="18" charset="0"/>
                <a:cs typeface="Times New Roman" panose="02020603050405020304" pitchFamily="18" charset="0"/>
              </a:rPr>
              <a:t>dividend payout ratio</a:t>
            </a:r>
            <a:r>
              <a:rPr lang="en-US" sz="1800">
                <a:latin typeface="Times New Roman" panose="02020603050405020304" pitchFamily="18" charset="0"/>
                <a:cs typeface="Times New Roman" panose="02020603050405020304" pitchFamily="18" charset="0"/>
              </a:rPr>
              <a:t>, which is dividends per share divided by earnings per share (EPS). The dividend payout ratio for example, Microsoft company’s dividend is $1.44 per share divided by earnings per share, $1.48:</a:t>
            </a:r>
          </a:p>
          <a:p>
            <a:pPr marL="0" indent="0" algn="just">
              <a:lnSpc>
                <a:spcPct val="150000"/>
              </a:lnSpc>
              <a:buNone/>
            </a:pPr>
            <a:r>
              <a:rPr lang="en-US" sz="1800">
                <a:latin typeface="Times New Roman" panose="02020603050405020304" pitchFamily="18" charset="0"/>
                <a:cs typeface="Times New Roman" panose="02020603050405020304" pitchFamily="18" charset="0"/>
              </a:rPr>
              <a:t>Dividend payout ratio = $1.44/$1.48 = 0.97 or 97 percent</a:t>
            </a:r>
          </a:p>
          <a:p>
            <a:pPr marL="0" indent="0" algn="just">
              <a:lnSpc>
                <a:spcPct val="150000"/>
              </a:lnSpc>
              <a:buNone/>
            </a:pPr>
            <a:r>
              <a:rPr lang="en-US" sz="1800">
                <a:latin typeface="Times New Roman" panose="02020603050405020304" pitchFamily="18" charset="0"/>
                <a:cs typeface="Times New Roman" panose="02020603050405020304" pitchFamily="18" charset="0"/>
              </a:rPr>
              <a:t>This is quite high. If this were the case, Microsoft likely expects its earnings to rise in the coming year. Rare is the ﬁrm that wants to continually return all of its earnings to shareholders as dividends; typically, funds are retained to ﬁnance growth and expansion.</a:t>
            </a:r>
            <a:endParaRPr lang="en-US" sz="1800" dirty="0">
              <a:latin typeface="Times New Roman" panose="02020603050405020304" pitchFamily="18" charset="0"/>
              <a:cs typeface="Times New Roman" panose="02020603050405020304" pitchFamily="18" charset="0"/>
            </a:endParaRP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826488" y="247651"/>
            <a:ext cx="2070237" cy="647699"/>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184461485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171450" y="133351"/>
            <a:ext cx="11887200" cy="6372224"/>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just" defTabSz="914400" rtl="0" eaLnBrk="1" fontAlgn="auto" latinLnBrk="0" hangingPunct="1">
              <a:lnSpc>
                <a:spcPct val="150000"/>
              </a:lnSpc>
              <a:spcBef>
                <a:spcPts val="1000"/>
              </a:spcBef>
              <a:spcAft>
                <a:spcPts val="0"/>
              </a:spcAft>
              <a:buClrTx/>
              <a:buSzTx/>
              <a:buFont typeface="Arial" panose="020B0604020202020204" pitchFamily="34" charset="0"/>
              <a:buNone/>
              <a:tabLst/>
              <a:defRPr/>
            </a:pPr>
            <a:r>
              <a:rPr kumimoji="0" lang="en-US" sz="2200" b="0" i="0" u="sng" strike="noStrike" kern="1200" cap="none" spc="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A</a:t>
            </a:r>
            <a:r>
              <a:rPr kumimoji="0" lang="en-US" sz="2200" b="0" i="0" u="sng" strike="noStrike" kern="1200" cap="none" spc="15"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key</a:t>
            </a:r>
            <a:r>
              <a:rPr kumimoji="0" lang="en-US" sz="2200" b="0" i="0" u="sng" strike="noStrike" kern="1200" cap="none" spc="2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component</a:t>
            </a:r>
            <a:r>
              <a:rPr kumimoji="0" lang="en-US" sz="2200" b="0" i="0" u="sng" strike="noStrike" kern="1200" cap="none" spc="-5"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of</a:t>
            </a:r>
            <a:r>
              <a:rPr kumimoji="0" lang="en-US" sz="2200" b="0" i="0" u="sng" strike="noStrike" kern="1200" cap="none" spc="-5"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the</a:t>
            </a:r>
            <a:r>
              <a:rPr kumimoji="0" lang="en-US" sz="2200" b="0" i="0" u="sng" strike="noStrike" kern="1200" cap="none" spc="-5"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“how</a:t>
            </a:r>
            <a:r>
              <a:rPr kumimoji="0" lang="en-US" sz="2200" b="0" i="0" u="sng" strike="noStrike" kern="1200" cap="none" spc="25"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much?”</a:t>
            </a:r>
            <a:r>
              <a:rPr kumimoji="0" lang="en-US" sz="2200" b="0" i="0" u="sng" strike="noStrike" kern="1200" cap="none" spc="1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decision</a:t>
            </a:r>
            <a:r>
              <a:rPr kumimoji="0" lang="en-US" sz="2200" b="0" i="0" u="sng" strike="noStrike" kern="1200" cap="none" spc="-15"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is</a:t>
            </a:r>
            <a:r>
              <a:rPr kumimoji="0" lang="en-US" sz="2200" b="0" i="0" u="sng" strike="noStrike" kern="1200" cap="none" spc="45"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what</a:t>
            </a:r>
            <a:r>
              <a:rPr kumimoji="0" lang="en-US" sz="2200" b="0" i="0" u="sng" strike="noStrike" kern="1200" cap="none" spc="1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level</a:t>
            </a:r>
            <a:r>
              <a:rPr kumimoji="0" lang="en-US" sz="2200" b="0" i="0" u="sng" strike="noStrike" kern="1200" cap="none" spc="-5"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of dividends</a:t>
            </a:r>
            <a:r>
              <a:rPr kumimoji="0" lang="en-US" sz="2200" b="0" i="0" u="sng" strike="noStrike" kern="1200" cap="none" spc="-5"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is</a:t>
            </a:r>
            <a:r>
              <a:rPr kumimoji="0" lang="en-US" sz="2200" b="0" i="0" u="sng" strike="noStrike" kern="1200" cap="none" spc="3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sustainable</a:t>
            </a:r>
            <a:r>
              <a:rPr kumimoji="0" lang="en-US" sz="2200" b="0" i="0" u="sng" strike="noStrike" kern="1200" cap="none" spc="5"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over</a:t>
            </a:r>
            <a:r>
              <a:rPr kumimoji="0" lang="en-US" sz="2200" b="0" i="0" u="sng" strike="noStrike" kern="1200" cap="none" spc="-5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time?</a:t>
            </a:r>
            <a:r>
              <a:rPr kumimoji="0" lang="en-US" sz="2200" b="0" i="0" u="sng" strike="noStrike" kern="1200" cap="none" spc="-1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none" strike="noStrike" kern="1200" cap="none" spc="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A</a:t>
            </a:r>
            <a:r>
              <a:rPr kumimoji="0" lang="en-US" sz="2200" b="0" i="0" u="none" strike="noStrike" kern="1200" cap="none" spc="-3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none" strike="noStrike" kern="1200" cap="none" spc="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ﬁrm</a:t>
            </a:r>
            <a:r>
              <a:rPr kumimoji="0" lang="en-US" sz="2200" b="0" i="0" u="none" strike="noStrike" kern="1200" cap="none" spc="-35"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none" strike="noStrike" kern="1200" cap="none" spc="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does</a:t>
            </a:r>
            <a:r>
              <a:rPr kumimoji="0" lang="en-US" sz="2200" b="0" i="0" u="none" strike="noStrike" kern="1200" cap="none" spc="-5"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none" strike="noStrike" kern="1200" cap="none" spc="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not</a:t>
            </a:r>
            <a:r>
              <a:rPr kumimoji="0" lang="en-US" sz="2200" b="0" i="0" u="none" strike="noStrike" kern="1200" cap="none" spc="-15"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none" strike="noStrike" kern="1200" cap="none" spc="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want</a:t>
            </a:r>
            <a:r>
              <a:rPr kumimoji="0" lang="en-US" sz="2200" b="0" i="0" u="none" strike="noStrike" kern="1200" cap="none" spc="-25"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none" strike="noStrike" kern="1200" cap="none" spc="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to</a:t>
            </a:r>
            <a:r>
              <a:rPr kumimoji="0" lang="en-US" sz="2200" b="0" i="0" u="none" strike="noStrike" kern="1200" cap="none" spc="-15"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none" strike="noStrike" kern="1200" cap="none" spc="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announce it</a:t>
            </a:r>
            <a:r>
              <a:rPr kumimoji="0" lang="en-US" sz="2200" b="0" i="0" u="none" strike="noStrike" kern="1200" cap="none" spc="-3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none" strike="noStrike" kern="1200" cap="none" spc="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will</a:t>
            </a:r>
            <a:r>
              <a:rPr kumimoji="0" lang="en-US" sz="2200" b="0" i="0" u="none" strike="noStrike" kern="1200" cap="none" spc="-1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none" strike="noStrike" kern="1200" cap="none" spc="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begin</a:t>
            </a:r>
            <a:r>
              <a:rPr kumimoji="0" lang="en-US" sz="2200" b="0" i="0" u="none" strike="noStrike" kern="1200" cap="none" spc="-5"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none" strike="noStrike" kern="1200" cap="none" spc="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paying</a:t>
            </a:r>
            <a:r>
              <a:rPr kumimoji="0" lang="en-US" sz="2200" b="0" i="0" u="none" strike="noStrike" kern="1200" cap="none" spc="-5"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none" strike="noStrike" kern="1200" cap="none" spc="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dividends</a:t>
            </a:r>
            <a:r>
              <a:rPr kumimoji="0" lang="en-US" sz="2200" b="0" i="0" u="none" strike="noStrike" kern="1200" cap="none" spc="-15"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none" strike="noStrike" kern="1200" cap="none" spc="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and</a:t>
            </a:r>
            <a:r>
              <a:rPr kumimoji="0" lang="en-US" sz="2200" b="0" i="0" u="none" strike="noStrike" kern="1200" cap="none" spc="-1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none" strike="noStrike" kern="1200" cap="none" spc="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then</a:t>
            </a:r>
            <a:r>
              <a:rPr kumimoji="0" lang="en-US" sz="2200" b="0" i="0" u="none" strike="noStrike" kern="1200" cap="none" spc="-15"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none" strike="noStrike" kern="1200" cap="none" spc="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have</a:t>
            </a:r>
            <a:r>
              <a:rPr kumimoji="0" lang="en-US" sz="2200" b="0" i="0" u="none" strike="noStrike" kern="1200" cap="none" spc="-4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none" strike="noStrike" kern="1200" cap="none" spc="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to</a:t>
            </a:r>
            <a:r>
              <a:rPr kumimoji="0" lang="en-US" sz="2200" b="0" i="0" u="none" strike="noStrike" kern="1200" cap="none" spc="-235"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none" strike="noStrike" kern="1200" cap="none" spc="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reduce</a:t>
            </a:r>
            <a:r>
              <a:rPr kumimoji="0" lang="en-US" sz="2200" b="0" i="0" u="none" strike="noStrike" kern="1200" cap="none" spc="25"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none" strike="noStrike" kern="1200" cap="none" spc="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or</a:t>
            </a:r>
            <a:r>
              <a:rPr kumimoji="0" lang="en-US" sz="2200" b="0" i="0" u="none" strike="noStrike" kern="1200" cap="none" spc="25"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none" strike="noStrike" kern="1200" cap="none" spc="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eliminate the</a:t>
            </a:r>
            <a:r>
              <a:rPr kumimoji="0" lang="en-US" sz="2200" b="0" i="0" u="none" strike="noStrike" kern="1200" cap="none" spc="3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none" strike="noStrike" kern="1200" cap="none" spc="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dividend</a:t>
            </a:r>
            <a:r>
              <a:rPr kumimoji="0" lang="en-US" sz="2200" b="0" i="0" u="none" strike="noStrike" kern="1200" cap="none" spc="2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none" strike="noStrike" kern="1200" cap="none" spc="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at</a:t>
            </a:r>
            <a:r>
              <a:rPr kumimoji="0" lang="en-US" sz="2200" b="0" i="0" u="none" strike="noStrike" kern="1200" cap="none" spc="25"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none" strike="noStrike" kern="1200" cap="none" spc="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a</a:t>
            </a:r>
            <a:r>
              <a:rPr kumimoji="0" lang="en-US" sz="2200" b="0" i="0" u="none" strike="noStrike" kern="1200" cap="none" spc="15"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none" strike="noStrike" kern="1200" cap="none" spc="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later</a:t>
            </a:r>
            <a:r>
              <a:rPr kumimoji="0" lang="en-US" sz="2200" b="0" i="0" u="none" strike="noStrike" kern="1200" cap="none" spc="45"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none" strike="noStrike" kern="1200" cap="none" spc="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time</a:t>
            </a:r>
            <a:r>
              <a:rPr kumimoji="0" lang="en-US" sz="2200" b="0" i="0" u="none" strike="noStrike" kern="1200" cap="none" spc="25"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none" strike="noStrike" kern="1200" cap="none" spc="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due</a:t>
            </a:r>
            <a:r>
              <a:rPr kumimoji="0" lang="en-US" sz="2200" b="0" i="0" u="none" strike="noStrike" kern="1200" cap="none" spc="-5"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none" strike="noStrike" kern="1200" cap="none" spc="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to</a:t>
            </a:r>
            <a:r>
              <a:rPr kumimoji="0" lang="en-US" sz="2200" b="0" i="0" u="none" strike="noStrike" kern="1200" cap="none" spc="-15"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none" strike="noStrike" kern="1200" cap="none" spc="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the</a:t>
            </a:r>
            <a:r>
              <a:rPr kumimoji="0" lang="en-US" sz="2200" b="0" i="0" u="none" strike="noStrike" kern="1200" cap="none" spc="35"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none" strike="noStrike" kern="1200" cap="none" spc="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need</a:t>
            </a:r>
            <a:r>
              <a:rPr kumimoji="0" lang="en-US" sz="2200" b="0" i="0" u="none" strike="noStrike" kern="1200" cap="none" spc="5"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none" strike="noStrike" kern="1200" cap="none" spc="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to</a:t>
            </a:r>
            <a:r>
              <a:rPr kumimoji="0" lang="en-US" sz="2200" b="0" i="0" u="none" strike="noStrike" kern="1200" cap="none" spc="35"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none" strike="noStrike" kern="1200" cap="none" spc="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conserve</a:t>
            </a:r>
            <a:r>
              <a:rPr kumimoji="0" lang="en-US" sz="2200" b="0" i="0" u="none" strike="noStrike" kern="1200" cap="none" spc="15"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none" strike="noStrike" kern="1200" cap="none" spc="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cash.</a:t>
            </a:r>
            <a:r>
              <a:rPr kumimoji="0" lang="en-US" sz="2200" b="0" i="0" u="none" strike="noStrike" kern="1200" cap="none" spc="25"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Dividends</a:t>
            </a:r>
            <a:r>
              <a:rPr kumimoji="0" lang="en-US" sz="2200" b="0" i="0" u="sng" strike="noStrike" kern="1200" cap="none" spc="-235"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2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are</a:t>
            </a:r>
            <a:r>
              <a:rPr kumimoji="0" lang="en-US" sz="2200" b="0" i="0" u="sng" strike="noStrike" kern="1200" cap="none" spc="-4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2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thought</a:t>
            </a:r>
            <a:r>
              <a:rPr kumimoji="0" lang="en-US" sz="2200" b="0" i="0" u="sng" strike="noStrike" kern="1200" cap="none" spc="5"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2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to</a:t>
            </a:r>
            <a:r>
              <a:rPr kumimoji="0" lang="en-US" sz="2200" b="0" i="0" u="sng" strike="noStrike" kern="1200" cap="none" spc="-35"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2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send</a:t>
            </a:r>
            <a:r>
              <a:rPr kumimoji="0" lang="en-US" sz="2200" b="0" i="0" u="sng" strike="noStrike" kern="1200" cap="none" spc="-4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2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a</a:t>
            </a:r>
            <a:r>
              <a:rPr kumimoji="0" lang="en-US" sz="2200" b="0" i="0" u="sng" strike="noStrike" kern="1200" cap="none" spc="15"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2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signal to</a:t>
            </a:r>
            <a:r>
              <a:rPr kumimoji="0" lang="en-US" sz="2200" b="0" i="0" u="sng" strike="noStrike" kern="1200" cap="none" spc="-15"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2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investors </a:t>
            </a:r>
            <a:r>
              <a:rPr kumimoji="0" lang="en-US" sz="2200" b="0" i="0" u="sng" strike="noStrike" kern="1200" cap="none" spc="-15"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about</a:t>
            </a:r>
            <a:r>
              <a:rPr kumimoji="0" lang="en-US" sz="2200" b="0" i="0" u="sng" strike="noStrike" kern="1200" cap="none" spc="5"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15"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management’s</a:t>
            </a:r>
            <a:r>
              <a:rPr kumimoji="0" lang="en-US" sz="2200" b="0" i="0" u="sng" strike="noStrike" kern="1200" cap="none" spc="-5"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15"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view</a:t>
            </a:r>
            <a:r>
              <a:rPr kumimoji="0" lang="en-US" sz="2200" b="0" i="0" u="sng" strike="noStrike" kern="1200" cap="none" spc="-35"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15"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of</a:t>
            </a:r>
            <a:r>
              <a:rPr kumimoji="0" lang="en-US" sz="2200" b="0" i="0" u="sng" strike="noStrike" kern="1200" cap="none" spc="-2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15"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the future cash-generating</a:t>
            </a:r>
            <a:r>
              <a:rPr kumimoji="0" lang="en-US" sz="2200" b="0" i="0" u="sng" strike="noStrike" kern="1200" cap="none" spc="-235"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ability</a:t>
            </a:r>
            <a:r>
              <a:rPr kumimoji="0" lang="en-US" sz="2200" b="0" i="0" u="sng" strike="noStrike" kern="1200" cap="none" spc="7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of</a:t>
            </a:r>
            <a:r>
              <a:rPr kumimoji="0" lang="en-US" sz="2200" b="0" i="0" u="sng" strike="noStrike" kern="1200" cap="none" spc="2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the</a:t>
            </a:r>
            <a:r>
              <a:rPr kumimoji="0" lang="en-US" sz="2200" b="0" i="0" u="sng" strike="noStrike" kern="1200" cap="none" spc="6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ﬁrm.</a:t>
            </a:r>
            <a:r>
              <a:rPr kumimoji="0" lang="en-US" sz="2200" b="0" i="0" u="sng" strike="noStrike" kern="1200" cap="none" spc="55"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none" strike="noStrike" kern="1200" cap="none" spc="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Managers</a:t>
            </a:r>
            <a:r>
              <a:rPr kumimoji="0" lang="en-US" sz="2200" b="0" i="0" u="none" strike="noStrike" kern="1200" cap="none" spc="4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none" strike="noStrike" kern="1200" cap="none" spc="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and</a:t>
            </a:r>
            <a:r>
              <a:rPr kumimoji="0" lang="en-US" sz="2200" b="0" i="0" u="none" strike="noStrike" kern="1200" cap="none" spc="4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none" strike="noStrike" kern="1200" cap="none" spc="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the</a:t>
            </a:r>
            <a:r>
              <a:rPr kumimoji="0" lang="en-US" sz="2200" b="0" i="0" u="none" strike="noStrike" kern="1200" cap="none" spc="45"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none" strike="noStrike" kern="1200" cap="none" spc="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board</a:t>
            </a:r>
            <a:r>
              <a:rPr kumimoji="0" lang="en-US" sz="2200" b="0" i="0" u="none" strike="noStrike" kern="1200" cap="none" spc="4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none" strike="noStrike" kern="1200" cap="none" spc="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of</a:t>
            </a:r>
            <a:r>
              <a:rPr kumimoji="0" lang="en-US" sz="2200" b="0" i="0" u="none" strike="noStrike" kern="1200" cap="none" spc="5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none" strike="noStrike" kern="1200" cap="none" spc="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directors</a:t>
            </a:r>
            <a:r>
              <a:rPr kumimoji="0" lang="en-US" sz="2200" b="0" i="0" u="none" strike="noStrike" kern="1200" cap="none" spc="4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none" strike="noStrike" kern="1200" cap="none" spc="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have</a:t>
            </a:r>
            <a:r>
              <a:rPr kumimoji="0" lang="en-US" sz="2200" b="0" i="0" u="none" strike="noStrike" kern="1200" cap="none" spc="5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none" strike="noStrike" kern="1200" cap="none" spc="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private</a:t>
            </a:r>
            <a:r>
              <a:rPr kumimoji="0" lang="en-US" sz="2200" b="0" i="0" u="none" strike="noStrike" kern="1200" cap="none" spc="45"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none" strike="noStrike" kern="1200" cap="none" spc="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information</a:t>
            </a:r>
            <a:r>
              <a:rPr kumimoji="0" lang="en-US" sz="2200" b="0" i="0" u="none" strike="noStrike" kern="1200" cap="none" spc="65"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none" strike="noStrike" kern="1200" cap="none" spc="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about</a:t>
            </a:r>
            <a:r>
              <a:rPr kumimoji="0" lang="en-US" sz="2200" b="0" i="0" u="none" strike="noStrike" kern="1200" cap="none" spc="65"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none" strike="noStrike" kern="1200" cap="none" spc="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the</a:t>
            </a:r>
            <a:r>
              <a:rPr kumimoji="0" lang="en-US" sz="2200" b="0" i="0" u="none" strike="noStrike" kern="1200" cap="none" spc="-235"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none" strike="noStrike" kern="1200" cap="none" spc="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strategies,</a:t>
            </a:r>
            <a:r>
              <a:rPr kumimoji="0" lang="en-US" sz="2200" b="0" i="0" u="none" strike="noStrike" kern="1200" cap="none" spc="-3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none" strike="noStrike" kern="1200" cap="none" spc="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competitive</a:t>
            </a:r>
            <a:r>
              <a:rPr kumimoji="0" lang="en-US" sz="2200" b="0" i="0" u="none" strike="noStrike" kern="1200" cap="none" spc="5"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none" strike="noStrike" kern="1200" cap="none" spc="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responses,</a:t>
            </a:r>
            <a:r>
              <a:rPr kumimoji="0" lang="en-US" sz="2200" b="0" i="0" u="none" strike="noStrike" kern="1200" cap="none" spc="-4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none" strike="noStrike" kern="1200" cap="none" spc="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and</a:t>
            </a:r>
            <a:r>
              <a:rPr kumimoji="0" lang="en-US" sz="2200" b="0" i="0" u="none" strike="noStrike" kern="1200" cap="none" spc="-25"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none" strike="noStrike" kern="1200" cap="none" spc="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opportunities</a:t>
            </a:r>
            <a:r>
              <a:rPr kumimoji="0" lang="en-US" sz="2200" b="0" i="0" u="none" strike="noStrike" kern="1200" cap="none" spc="-3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none" strike="noStrike" kern="1200" cap="none" spc="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facing</a:t>
            </a:r>
            <a:r>
              <a:rPr kumimoji="0" lang="en-US" sz="2200" b="0" i="0" u="none" strike="noStrike" kern="1200" cap="none" spc="-1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none" strike="noStrike" kern="1200" cap="none" spc="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the</a:t>
            </a:r>
            <a:r>
              <a:rPr kumimoji="0" lang="en-US" sz="2200" b="0" i="0" u="none" strike="noStrike" kern="1200" cap="none" spc="-1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none" strike="noStrike" kern="1200" cap="none" spc="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ﬁrm</a:t>
            </a:r>
            <a:r>
              <a:rPr kumimoji="0" lang="en-US" sz="2200" b="0" i="0" u="none" strike="noStrike" kern="1200" cap="none" spc="-2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none" strike="noStrike" kern="1200" cap="none" spc="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that are</a:t>
            </a:r>
            <a:r>
              <a:rPr kumimoji="0" lang="en-US" sz="2200" b="0" i="0" u="none" strike="noStrike" kern="1200" cap="none" spc="5"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none" strike="noStrike" kern="1200" cap="none" spc="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not</a:t>
            </a:r>
            <a:r>
              <a:rPr kumimoji="0" lang="en-US" sz="2200" b="0" i="0" u="none" strike="noStrike" kern="1200" cap="none" spc="-1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none" strike="noStrike" kern="1200" cap="none" spc="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known</a:t>
            </a:r>
            <a:r>
              <a:rPr kumimoji="0" lang="en-US" sz="2200" b="0" i="0" u="none" strike="noStrike" kern="1200" cap="none" spc="15"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none" strike="noStrike" kern="1200" cap="none" spc="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to</a:t>
            </a:r>
            <a:r>
              <a:rPr kumimoji="0" lang="en-US" sz="2200" b="0" i="0" u="none" strike="noStrike" kern="1200" cap="none" spc="-3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none" strike="noStrike" kern="1200" cap="none" spc="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the</a:t>
            </a:r>
            <a:r>
              <a:rPr kumimoji="0" lang="en-US" sz="2200" b="0" i="0" u="none" strike="noStrike" kern="1200" cap="none" spc="-235"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none" strike="noStrike" kern="1200" cap="none" spc="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investing</a:t>
            </a:r>
            <a:r>
              <a:rPr kumimoji="0" lang="en-US" sz="2200" b="0" i="0" u="none" strike="noStrike" kern="1200" cap="none" spc="-5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none" strike="noStrike" kern="1200" cap="none" spc="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public.</a:t>
            </a:r>
            <a:r>
              <a:rPr kumimoji="0" lang="en-US" sz="2200" b="0" i="0" u="none" strike="noStrike" kern="1200" cap="none" spc="-25"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Thus,</a:t>
            </a:r>
            <a:r>
              <a:rPr kumimoji="0" lang="en-US" sz="2200" b="0" i="0" u="sng" strike="noStrike" kern="1200" cap="none" spc="-2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if</a:t>
            </a:r>
            <a:r>
              <a:rPr kumimoji="0" lang="en-US" sz="2200" b="0" i="0" u="sng" strike="noStrike" kern="1200" cap="none" spc="-2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the</a:t>
            </a:r>
            <a:r>
              <a:rPr kumimoji="0" lang="en-US" sz="2200" b="0" i="0" u="sng" strike="noStrike" kern="1200" cap="none" spc="-1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0" normalizeH="0" baseline="0" noProof="0">
                <a:ln>
                  <a:noFill/>
                </a:ln>
                <a:solidFill>
                  <a:srgbClr val="231F1F"/>
                </a:solidFill>
                <a:effectLst/>
                <a:highlight>
                  <a:srgbClr val="FFFF00"/>
                </a:highlight>
                <a:uLnTx/>
                <a:uFillTx/>
                <a:latin typeface="Times New Roman" panose="02020603050405020304" pitchFamily="18" charset="0"/>
                <a:ea typeface="Times New Roman" panose="02020603050405020304" pitchFamily="18" charset="0"/>
                <a:cs typeface="+mn-cs"/>
              </a:rPr>
              <a:t>ﬁrm</a:t>
            </a:r>
            <a:r>
              <a:rPr kumimoji="0" lang="en-US" sz="2200" b="0" i="0" u="sng" strike="noStrike" kern="1200" cap="none" spc="-15" normalizeH="0" baseline="0" noProof="0">
                <a:ln>
                  <a:noFill/>
                </a:ln>
                <a:solidFill>
                  <a:srgbClr val="231F1F"/>
                </a:solidFill>
                <a:effectLst/>
                <a:highlight>
                  <a:srgbClr val="FFFF00"/>
                </a:highligh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0" normalizeH="0" baseline="0" noProof="0">
                <a:ln>
                  <a:noFill/>
                </a:ln>
                <a:solidFill>
                  <a:srgbClr val="231F1F"/>
                </a:solidFill>
                <a:effectLst/>
                <a:highlight>
                  <a:srgbClr val="FFFF00"/>
                </a:highlight>
                <a:uLnTx/>
                <a:uFillTx/>
                <a:latin typeface="Times New Roman" panose="02020603050405020304" pitchFamily="18" charset="0"/>
                <a:ea typeface="Times New Roman" panose="02020603050405020304" pitchFamily="18" charset="0"/>
                <a:cs typeface="+mn-cs"/>
              </a:rPr>
              <a:t>increases</a:t>
            </a:r>
            <a:r>
              <a:rPr kumimoji="0" lang="en-US" sz="2200" b="0" i="0" u="sng" strike="noStrike" kern="1200" cap="none" spc="-10" normalizeH="0" baseline="0" noProof="0">
                <a:ln>
                  <a:noFill/>
                </a:ln>
                <a:solidFill>
                  <a:srgbClr val="231F1F"/>
                </a:solidFill>
                <a:effectLst/>
                <a:highlight>
                  <a:srgbClr val="FFFF00"/>
                </a:highligh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0" normalizeH="0" baseline="0" noProof="0">
                <a:ln>
                  <a:noFill/>
                </a:ln>
                <a:solidFill>
                  <a:srgbClr val="231F1F"/>
                </a:solidFill>
                <a:effectLst/>
                <a:highlight>
                  <a:srgbClr val="FFFF00"/>
                </a:highlight>
                <a:uLnTx/>
                <a:uFillTx/>
                <a:latin typeface="Times New Roman" panose="02020603050405020304" pitchFamily="18" charset="0"/>
                <a:ea typeface="Times New Roman" panose="02020603050405020304" pitchFamily="18" charset="0"/>
                <a:cs typeface="+mn-cs"/>
              </a:rPr>
              <a:t>dividends</a:t>
            </a:r>
            <a:r>
              <a:rPr kumimoji="0" lang="en-US" sz="2200" b="0" i="0" u="sng" strike="noStrike" kern="1200" cap="none" spc="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a:t>
            </a:r>
            <a:r>
              <a:rPr kumimoji="0" lang="en-US" sz="2200" b="0" i="0" u="sng" strike="noStrike" kern="1200" cap="none" spc="-2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that</a:t>
            </a:r>
            <a:r>
              <a:rPr kumimoji="0" lang="en-US" sz="2200" b="0" i="0" u="sng" strike="noStrike" kern="1200" cap="none" spc="-1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is</a:t>
            </a:r>
            <a:r>
              <a:rPr kumimoji="0" lang="en-US" sz="2200" b="0" i="0" u="sng" strike="noStrike" kern="1200" cap="none" spc="-25"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a</a:t>
            </a:r>
            <a:r>
              <a:rPr kumimoji="0" lang="en-US" sz="2200" b="0" i="0" u="sng" strike="noStrike" kern="1200" cap="none" spc="-2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positive</a:t>
            </a:r>
            <a:r>
              <a:rPr kumimoji="0" lang="en-US" sz="2200" b="0" i="0" u="sng" strike="noStrike" kern="1200" cap="none" spc="5"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signal</a:t>
            </a:r>
            <a:r>
              <a:rPr kumimoji="0" lang="en-US" sz="2200" b="0" i="0" u="sng" strike="noStrike" kern="1200" cap="none" spc="-25"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or</a:t>
            </a:r>
            <a:r>
              <a:rPr kumimoji="0" lang="en-US" sz="2200" b="0" i="0" u="sng" strike="noStrike" kern="1200" cap="none" spc="-2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indicator</a:t>
            </a:r>
            <a:r>
              <a:rPr kumimoji="0" lang="en-US" sz="2200" b="0" i="0" u="sng" strike="noStrike" kern="1200" cap="none" spc="-3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to</a:t>
            </a:r>
            <a:r>
              <a:rPr kumimoji="0" lang="en-US" sz="2200" b="0" i="0" u="sng" strike="noStrike" kern="1200" cap="none" spc="-235"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the</a:t>
            </a:r>
            <a:r>
              <a:rPr kumimoji="0" lang="en-US" sz="2200" b="0" i="0" u="sng" strike="noStrike" kern="1200" cap="none" spc="5"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ﬁnancial</a:t>
            </a:r>
            <a:r>
              <a:rPr kumimoji="0" lang="en-US" sz="2200" b="0" i="0" u="sng" strike="noStrike" kern="1200" cap="none" spc="-1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markets that</a:t>
            </a:r>
            <a:r>
              <a:rPr kumimoji="0" lang="en-US" sz="2200" b="0" i="0" u="sng" strike="noStrike" kern="1200" cap="none" spc="-1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management</a:t>
            </a:r>
            <a:r>
              <a:rPr kumimoji="0" lang="en-US" sz="2200" b="0" i="0" u="sng" strike="noStrike" kern="1200" cap="none" spc="-25"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believes the</a:t>
            </a:r>
            <a:r>
              <a:rPr kumimoji="0" lang="en-US" sz="2200" b="0" i="0" u="sng" strike="noStrike" kern="1200" cap="none" spc="-35"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future</a:t>
            </a:r>
            <a:r>
              <a:rPr kumimoji="0" lang="en-US" sz="2200" b="0" i="0" u="sng" strike="noStrike" kern="1200" cap="none" spc="-35"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looks</a:t>
            </a:r>
            <a:r>
              <a:rPr kumimoji="0" lang="en-US" sz="2200" b="0" i="0" u="sng" strike="noStrike" kern="1200" cap="none" spc="-2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stable,</a:t>
            </a:r>
            <a:r>
              <a:rPr kumimoji="0" lang="en-US" sz="2200" b="0" i="0" u="sng" strike="noStrike" kern="1200" cap="none" spc="-2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or</a:t>
            </a:r>
            <a:r>
              <a:rPr kumimoji="0" lang="en-US" sz="2200" b="0" i="0" u="sng" strike="noStrike" kern="1200" cap="none" spc="1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improving,</a:t>
            </a:r>
            <a:r>
              <a:rPr kumimoji="0" lang="en-US" sz="2200" b="0" i="0" u="sng" strike="noStrike" kern="1200" cap="none" spc="-35"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for</a:t>
            </a:r>
            <a:r>
              <a:rPr kumimoji="0" lang="en-US" sz="2200" b="0" i="0" u="sng" strike="noStrike" kern="1200" cap="none" spc="-2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the</a:t>
            </a:r>
            <a:r>
              <a:rPr kumimoji="0" lang="en-US" sz="2200" b="0" i="0" u="sng" strike="noStrike" kern="1200" cap="none" spc="-235"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ﬁrm.</a:t>
            </a:r>
            <a:r>
              <a:rPr kumimoji="0" lang="en-US" sz="2200" b="0" i="0" u="none" strike="noStrike" kern="1200" cap="none" spc="15"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0" normalizeH="0" baseline="0" noProof="0">
                <a:ln>
                  <a:noFill/>
                </a:ln>
                <a:solidFill>
                  <a:srgbClr val="231F1F"/>
                </a:solidFill>
                <a:effectLst/>
                <a:highlight>
                  <a:srgbClr val="FFFF00"/>
                </a:highlight>
                <a:uLnTx/>
                <a:uFillTx/>
                <a:latin typeface="Times New Roman" panose="02020603050405020304" pitchFamily="18" charset="0"/>
                <a:ea typeface="Times New Roman" panose="02020603050405020304" pitchFamily="18" charset="0"/>
                <a:cs typeface="+mn-cs"/>
              </a:rPr>
              <a:t>A</a:t>
            </a:r>
            <a:r>
              <a:rPr kumimoji="0" lang="en-US" sz="2200" b="0" i="0" u="sng" strike="noStrike" kern="1200" cap="none" spc="25" normalizeH="0" baseline="0" noProof="0">
                <a:ln>
                  <a:noFill/>
                </a:ln>
                <a:solidFill>
                  <a:srgbClr val="231F1F"/>
                </a:solidFill>
                <a:effectLst/>
                <a:highlight>
                  <a:srgbClr val="FFFF00"/>
                </a:highligh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0" normalizeH="0" baseline="0" noProof="0">
                <a:ln>
                  <a:noFill/>
                </a:ln>
                <a:solidFill>
                  <a:srgbClr val="231F1F"/>
                </a:solidFill>
                <a:effectLst/>
                <a:highlight>
                  <a:srgbClr val="FFFF00"/>
                </a:highlight>
                <a:uLnTx/>
                <a:uFillTx/>
                <a:latin typeface="Times New Roman" panose="02020603050405020304" pitchFamily="18" charset="0"/>
                <a:ea typeface="Times New Roman" panose="02020603050405020304" pitchFamily="18" charset="0"/>
                <a:cs typeface="+mn-cs"/>
              </a:rPr>
              <a:t>reduction</a:t>
            </a:r>
            <a:r>
              <a:rPr kumimoji="0" lang="en-US" sz="2200" b="0" i="0" u="sng" strike="noStrike" kern="1200" cap="none" spc="15" normalizeH="0" baseline="0" noProof="0">
                <a:ln>
                  <a:noFill/>
                </a:ln>
                <a:solidFill>
                  <a:srgbClr val="231F1F"/>
                </a:solidFill>
                <a:effectLst/>
                <a:highlight>
                  <a:srgbClr val="FFFF00"/>
                </a:highligh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0" normalizeH="0" baseline="0" noProof="0">
                <a:ln>
                  <a:noFill/>
                </a:ln>
                <a:solidFill>
                  <a:srgbClr val="231F1F"/>
                </a:solidFill>
                <a:effectLst/>
                <a:highlight>
                  <a:srgbClr val="FFFF00"/>
                </a:highlight>
                <a:uLnTx/>
                <a:uFillTx/>
                <a:latin typeface="Times New Roman" panose="02020603050405020304" pitchFamily="18" charset="0"/>
                <a:ea typeface="Times New Roman" panose="02020603050405020304" pitchFamily="18" charset="0"/>
                <a:cs typeface="+mn-cs"/>
              </a:rPr>
              <a:t>in</a:t>
            </a:r>
            <a:r>
              <a:rPr kumimoji="0" lang="en-US" sz="2200" b="0" i="0" u="sng" strike="noStrike" kern="1200" cap="none" spc="-10" normalizeH="0" baseline="0" noProof="0">
                <a:ln>
                  <a:noFill/>
                </a:ln>
                <a:solidFill>
                  <a:srgbClr val="231F1F"/>
                </a:solidFill>
                <a:effectLst/>
                <a:highlight>
                  <a:srgbClr val="FFFF00"/>
                </a:highligh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0" normalizeH="0" baseline="0" noProof="0">
                <a:ln>
                  <a:noFill/>
                </a:ln>
                <a:solidFill>
                  <a:srgbClr val="231F1F"/>
                </a:solidFill>
                <a:effectLst/>
                <a:highlight>
                  <a:srgbClr val="FFFF00"/>
                </a:highlight>
                <a:uLnTx/>
                <a:uFillTx/>
                <a:latin typeface="Times New Roman" panose="02020603050405020304" pitchFamily="18" charset="0"/>
                <a:ea typeface="Times New Roman" panose="02020603050405020304" pitchFamily="18" charset="0"/>
                <a:cs typeface="+mn-cs"/>
              </a:rPr>
              <a:t>dividends</a:t>
            </a:r>
            <a:r>
              <a:rPr kumimoji="0" lang="en-US" sz="2200" b="0" i="0" u="sng" strike="noStrike" kern="1200" cap="none" spc="-20" normalizeH="0" baseline="0" noProof="0">
                <a:ln>
                  <a:noFill/>
                </a:ln>
                <a:solidFill>
                  <a:srgbClr val="231F1F"/>
                </a:solidFill>
                <a:effectLst/>
                <a:highlight>
                  <a:srgbClr val="FFFF00"/>
                </a:highligh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is</a:t>
            </a:r>
            <a:r>
              <a:rPr kumimoji="0" lang="en-US" sz="2200" b="0" i="0" u="sng" strike="noStrike" kern="1200" cap="none" spc="3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taken to</a:t>
            </a:r>
            <a:r>
              <a:rPr kumimoji="0" lang="en-US" sz="2200" b="0" i="0" u="sng" strike="noStrike" kern="1200" cap="none" spc="3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be</a:t>
            </a:r>
            <a:r>
              <a:rPr kumimoji="0" lang="en-US" sz="2200" b="0" i="0" u="sng" strike="noStrike" kern="1200" cap="none" spc="2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a</a:t>
            </a:r>
            <a:r>
              <a:rPr kumimoji="0" lang="en-US" sz="2200" b="0" i="0" u="sng" strike="noStrike" kern="1200" cap="none" spc="1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pessimistic</a:t>
            </a:r>
            <a:r>
              <a:rPr kumimoji="0" lang="en-US" sz="2200" b="0" i="0" u="sng" strike="noStrike" kern="1200" cap="none" spc="2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indicator</a:t>
            </a:r>
            <a:r>
              <a:rPr kumimoji="0" lang="en-US" sz="2200" b="0" i="0" u="sng" strike="noStrike" kern="1200" cap="none" spc="15"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of</a:t>
            </a:r>
            <a:r>
              <a:rPr kumimoji="0" lang="en-US" sz="2200" b="0" i="0" u="sng" strike="noStrike" kern="1200" cap="none" spc="2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the</a:t>
            </a:r>
            <a:r>
              <a:rPr kumimoji="0" lang="en-US" sz="2200" b="0" i="0" u="sng" strike="noStrike" kern="1200" cap="none" spc="1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ﬁrm’s</a:t>
            </a:r>
            <a:r>
              <a:rPr kumimoji="0" lang="en-US" sz="2200" b="0" i="0" u="sng" strike="noStrike" kern="1200" cap="none" spc="15"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future,</a:t>
            </a:r>
            <a:r>
              <a:rPr kumimoji="0" lang="en-US" sz="2200" b="0" i="0" u="sng" strike="noStrike" kern="1200" cap="none" spc="15"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so</a:t>
            </a:r>
            <a:r>
              <a:rPr kumimoji="0" lang="en-US" sz="2200" b="0" i="0" u="sng" strike="noStrike" kern="1200" cap="none" spc="15"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ﬁrms</a:t>
            </a:r>
            <a:r>
              <a:rPr kumimoji="0" lang="en-US" sz="2200" b="0" i="0" u="sng" strike="noStrike" kern="1200" cap="none" spc="-225"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set dividend</a:t>
            </a:r>
            <a:r>
              <a:rPr kumimoji="0" lang="en-US" sz="2200" b="0" i="0" u="sng" strike="noStrike" kern="1200" cap="none" spc="1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levels</a:t>
            </a:r>
            <a:r>
              <a:rPr kumimoji="0" lang="en-US" sz="2200" b="0" i="0" u="sng" strike="noStrike" kern="1200" cap="none" spc="2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so future</a:t>
            </a:r>
            <a:r>
              <a:rPr kumimoji="0" lang="en-US" sz="2200" b="0" i="0" u="sng" strike="noStrike" kern="1200" cap="none" spc="-35"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reductions</a:t>
            </a:r>
            <a:r>
              <a:rPr kumimoji="0" lang="en-US" sz="2200" b="0" i="0" u="sng" strike="noStrike" kern="1200" cap="none" spc="2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are</a:t>
            </a:r>
            <a:r>
              <a:rPr kumimoji="0" lang="en-US" sz="2200" b="0" i="0" u="sng" strike="noStrike" kern="1200" cap="none" spc="4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unlikely</a:t>
            </a:r>
            <a:r>
              <a:rPr kumimoji="0" lang="en-US" sz="2200" b="0" i="0" u="sng" strike="noStrike" kern="1200" cap="none" spc="2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given</a:t>
            </a:r>
            <a:r>
              <a:rPr kumimoji="0" lang="en-US" sz="2200" b="0" i="0" u="sng" strike="noStrike" kern="1200" cap="none" spc="45"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their</a:t>
            </a:r>
            <a:r>
              <a:rPr kumimoji="0" lang="en-US" sz="2200" b="0" i="0" u="sng" strike="noStrike" kern="1200" cap="none" spc="-15"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current</a:t>
            </a:r>
            <a:r>
              <a:rPr kumimoji="0" lang="en-US" sz="2200" b="0" i="0" u="sng" strike="noStrike" kern="1200" cap="none" spc="1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perspective</a:t>
            </a:r>
            <a:r>
              <a:rPr kumimoji="0" lang="en-US" sz="2200" b="0" i="0" u="sng" strike="noStrike" kern="1200" cap="none" spc="15"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on</a:t>
            </a:r>
            <a:r>
              <a:rPr kumimoji="0" lang="en-US" sz="2200" b="0" i="0" u="sng" strike="noStrike" kern="1200" cap="none" spc="1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the</a:t>
            </a:r>
            <a:r>
              <a:rPr kumimoji="0" lang="en-US" sz="2200" b="0" i="0" u="sng" strike="noStrike" kern="1200" cap="none" spc="35"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ﬁrm’s</a:t>
            </a:r>
            <a:r>
              <a:rPr kumimoji="0" lang="en-US" sz="2200" b="0" i="0" u="sng" strike="noStrike" kern="1200" cap="none" spc="-22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future.</a:t>
            </a:r>
            <a:endParaRPr kumimoji="0" lang="en-US" sz="2200" b="0" i="0" u="sng"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826488" y="247651"/>
            <a:ext cx="2070237" cy="647699"/>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145797676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180975" y="133351"/>
            <a:ext cx="11887200" cy="6372224"/>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228600" lvl="0" indent="-228600" algn="l" rtl="0">
              <a:lnSpc>
                <a:spcPct val="90000"/>
              </a:lnSpc>
              <a:spcBef>
                <a:spcPts val="0"/>
              </a:spcBef>
              <a:spcAft>
                <a:spcPts val="0"/>
              </a:spcAft>
              <a:buClr>
                <a:schemeClr val="dk1"/>
              </a:buClr>
              <a:buSzPts val="2800"/>
              <a:buChar char="•"/>
            </a:pPr>
            <a:r>
              <a:rPr kumimoji="0" lang="en-US" sz="3600" b="0" i="0" u="none" strike="noStrike" kern="0" cap="none" spc="0" normalizeH="0" baseline="0" noProof="0" dirty="0">
                <a:ln>
                  <a:noFill/>
                </a:ln>
                <a:solidFill>
                  <a:srgbClr val="ED7D31">
                    <a:lumMod val="75000"/>
                  </a:srgbClr>
                </a:solidFill>
                <a:effectLst/>
                <a:uLnTx/>
                <a:uFillTx/>
                <a:latin typeface="Calibri"/>
                <a:ea typeface="Calibri"/>
                <a:cs typeface="Calibri"/>
                <a:sym typeface="Calibri"/>
              </a:rPr>
              <a:t>Factors Influencing Dividend Policy</a:t>
            </a:r>
          </a:p>
          <a:p>
            <a:pPr marL="228600" lvl="0" indent="-228600" algn="l" rtl="0">
              <a:lnSpc>
                <a:spcPct val="90000"/>
              </a:lnSpc>
              <a:spcBef>
                <a:spcPts val="0"/>
              </a:spcBef>
              <a:spcAft>
                <a:spcPts val="0"/>
              </a:spcAft>
              <a:buClr>
                <a:schemeClr val="dk1"/>
              </a:buClr>
              <a:buSzPts val="2800"/>
              <a:buChar char="•"/>
            </a:pPr>
            <a:endParaRPr lang="en-US" sz="3600" kern="0" dirty="0">
              <a:solidFill>
                <a:srgbClr val="ED7D31">
                  <a:lumMod val="75000"/>
                </a:srgbClr>
              </a:solidFill>
              <a:latin typeface="Calibri"/>
              <a:ea typeface="Calibri"/>
              <a:cs typeface="Calibri"/>
              <a:sym typeface="Calibri"/>
            </a:endParaRPr>
          </a:p>
          <a:p>
            <a:pPr marL="228600" lvl="0" indent="-228600" algn="l" rtl="0">
              <a:lnSpc>
                <a:spcPct val="90000"/>
              </a:lnSpc>
              <a:spcBef>
                <a:spcPts val="0"/>
              </a:spcBef>
              <a:spcAft>
                <a:spcPts val="0"/>
              </a:spcAft>
              <a:buClr>
                <a:schemeClr val="dk1"/>
              </a:buClr>
              <a:buSzPts val="2800"/>
              <a:buChar char="•"/>
            </a:pPr>
            <a:r>
              <a:rPr lang="en-US" sz="2400" dirty="0"/>
              <a:t>1. Constraints on dividend payments</a:t>
            </a:r>
          </a:p>
          <a:p>
            <a:pPr marL="685800" lvl="1" indent="-228600" algn="l" rtl="0">
              <a:lnSpc>
                <a:spcPct val="90000"/>
              </a:lnSpc>
              <a:spcBef>
                <a:spcPts val="500"/>
              </a:spcBef>
              <a:spcAft>
                <a:spcPts val="0"/>
              </a:spcAft>
              <a:buClr>
                <a:schemeClr val="dk1"/>
              </a:buClr>
              <a:buSzPts val="2400"/>
              <a:buChar char="•"/>
            </a:pPr>
            <a:r>
              <a:rPr lang="en-US" sz="2400" dirty="0"/>
              <a:t>debt contract restrictions</a:t>
            </a:r>
          </a:p>
          <a:p>
            <a:pPr marL="685800" lvl="1" indent="-228600" algn="l" rtl="0">
              <a:lnSpc>
                <a:spcPct val="90000"/>
              </a:lnSpc>
              <a:spcBef>
                <a:spcPts val="500"/>
              </a:spcBef>
              <a:spcAft>
                <a:spcPts val="0"/>
              </a:spcAft>
              <a:buClr>
                <a:schemeClr val="dk1"/>
              </a:buClr>
              <a:buSzPts val="2400"/>
              <a:buChar char="•"/>
            </a:pPr>
            <a:r>
              <a:rPr lang="en-US" sz="2400" dirty="0"/>
              <a:t>cannot exceed “retained earnings”</a:t>
            </a:r>
          </a:p>
          <a:p>
            <a:pPr marL="685800" lvl="1" indent="-228600" algn="l" rtl="0">
              <a:lnSpc>
                <a:spcPct val="90000"/>
              </a:lnSpc>
              <a:spcBef>
                <a:spcPts val="500"/>
              </a:spcBef>
              <a:spcAft>
                <a:spcPts val="0"/>
              </a:spcAft>
              <a:buClr>
                <a:schemeClr val="dk1"/>
              </a:buClr>
              <a:buSzPts val="2400"/>
              <a:buChar char="•"/>
            </a:pPr>
            <a:r>
              <a:rPr lang="en-US" sz="2400" dirty="0"/>
              <a:t>cash availability</a:t>
            </a:r>
          </a:p>
          <a:p>
            <a:pPr marL="685800" lvl="1" indent="-228600" algn="l" rtl="0">
              <a:lnSpc>
                <a:spcPct val="90000"/>
              </a:lnSpc>
              <a:spcBef>
                <a:spcPts val="500"/>
              </a:spcBef>
              <a:spcAft>
                <a:spcPts val="0"/>
              </a:spcAft>
              <a:buClr>
                <a:schemeClr val="dk1"/>
              </a:buClr>
              <a:buSzPts val="2400"/>
              <a:buChar char="•"/>
            </a:pPr>
            <a:r>
              <a:rPr lang="en-US" sz="2400" dirty="0"/>
              <a:t>IRS restrictions on improperly accumulated retained earnings</a:t>
            </a:r>
          </a:p>
          <a:p>
            <a:pPr marL="457200" lvl="1" indent="0" algn="l" rtl="0">
              <a:lnSpc>
                <a:spcPct val="90000"/>
              </a:lnSpc>
              <a:spcBef>
                <a:spcPts val="500"/>
              </a:spcBef>
              <a:spcAft>
                <a:spcPts val="0"/>
              </a:spcAft>
              <a:buClr>
                <a:schemeClr val="dk1"/>
              </a:buClr>
              <a:buSzPts val="2400"/>
              <a:buNone/>
            </a:pPr>
            <a:endParaRPr lang="en-US" dirty="0"/>
          </a:p>
          <a:p>
            <a:pPr marL="0" marR="0" lvl="0" indent="0" algn="l" defTabSz="914400" rtl="0" eaLnBrk="1" fontAlgn="auto" latinLnBrk="0" hangingPunct="1">
              <a:lnSpc>
                <a:spcPct val="115000"/>
              </a:lnSpc>
              <a:spcBef>
                <a:spcPts val="0"/>
              </a:spcBef>
              <a:spcAft>
                <a:spcPts val="0"/>
              </a:spcAft>
              <a:buClr>
                <a:srgbClr val="000000"/>
              </a:buClr>
              <a:buSzPts val="1100"/>
              <a:buFont typeface="Arial"/>
              <a:buNone/>
              <a:tabLst/>
              <a:defRPr/>
            </a:pPr>
            <a:endParaRPr kumimoji="0" lang="en-US" sz="3600" b="0" i="0" u="none" strike="noStrike" kern="0" cap="none" spc="0" normalizeH="0" baseline="0" noProof="0" dirty="0">
              <a:ln>
                <a:noFill/>
              </a:ln>
              <a:solidFill>
                <a:srgbClr val="ED7D31">
                  <a:lumMod val="75000"/>
                </a:srgbClr>
              </a:solidFill>
              <a:effectLst/>
              <a:uLnTx/>
              <a:uFillTx/>
              <a:latin typeface="Calibri"/>
              <a:ea typeface="Calibri"/>
              <a:cs typeface="Calibri"/>
              <a:sym typeface="Calibri"/>
            </a:endParaRPr>
          </a:p>
          <a:p>
            <a:pPr marL="0" marR="0" lvl="0" indent="0" algn="l" defTabSz="914400" rtl="0" eaLnBrk="1" fontAlgn="auto" latinLnBrk="0" hangingPunct="1">
              <a:lnSpc>
                <a:spcPct val="115000"/>
              </a:lnSpc>
              <a:spcBef>
                <a:spcPts val="0"/>
              </a:spcBef>
              <a:spcAft>
                <a:spcPts val="0"/>
              </a:spcAft>
              <a:buClr>
                <a:srgbClr val="000000"/>
              </a:buClr>
              <a:buSzPts val="1100"/>
              <a:buFont typeface="Arial"/>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826488" y="247651"/>
            <a:ext cx="2070237" cy="647699"/>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232011189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171450" y="133351"/>
            <a:ext cx="11887200" cy="6372224"/>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l" defTabSz="914400" rtl="0" eaLnBrk="1" fontAlgn="auto" latinLnBrk="0" hangingPunct="1">
              <a:lnSpc>
                <a:spcPct val="115000"/>
              </a:lnSpc>
              <a:spcBef>
                <a:spcPts val="0"/>
              </a:spcBef>
              <a:spcAft>
                <a:spcPts val="0"/>
              </a:spcAft>
              <a:buClr>
                <a:srgbClr val="000000"/>
              </a:buClr>
              <a:buSzPts val="1100"/>
              <a:buFont typeface="Arial"/>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826488" y="247651"/>
            <a:ext cx="2070237" cy="647699"/>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TextBox 2">
            <a:extLst>
              <a:ext uri="{FF2B5EF4-FFF2-40B4-BE49-F238E27FC236}">
                <a16:creationId xmlns:a16="http://schemas.microsoft.com/office/drawing/2014/main" id="{1B35AE90-814F-9217-A0FC-59EB5BA2BB55}"/>
              </a:ext>
            </a:extLst>
          </p:cNvPr>
          <p:cNvSpPr txBox="1"/>
          <p:nvPr/>
        </p:nvSpPr>
        <p:spPr>
          <a:xfrm>
            <a:off x="428625" y="1995490"/>
            <a:ext cx="8715375" cy="2582245"/>
          </a:xfrm>
          <a:prstGeom prst="rect">
            <a:avLst/>
          </a:prstGeom>
          <a:noFill/>
        </p:spPr>
        <p:txBody>
          <a:bodyPr wrap="square">
            <a:spAutoFit/>
          </a:bodyPr>
          <a:lstStyle/>
          <a:p>
            <a:pPr marL="228600" marR="0" lvl="0" indent="-228600" algn="l" defTabSz="914400" rtl="0" eaLnBrk="1" fontAlgn="auto" latinLnBrk="0" hangingPunct="1">
              <a:lnSpc>
                <a:spcPct val="90000"/>
              </a:lnSpc>
              <a:spcBef>
                <a:spcPts val="0"/>
              </a:spcBef>
              <a:spcAft>
                <a:spcPts val="0"/>
              </a:spcAft>
              <a:buClr>
                <a:srgbClr val="000000"/>
              </a:buClr>
              <a:buSzPts val="2800"/>
              <a:buFont typeface="Arial"/>
              <a:buChar char="•"/>
              <a:tabLst/>
              <a:defRPr/>
            </a:pP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2. Investment opportunities</a:t>
            </a:r>
          </a:p>
          <a:p>
            <a:pPr marL="685800" marR="0" lvl="1" indent="-228600" algn="l" defTabSz="914400" rtl="0" eaLnBrk="1" fontAlgn="auto" latinLnBrk="0" hangingPunct="1">
              <a:lnSpc>
                <a:spcPct val="90000"/>
              </a:lnSpc>
              <a:spcBef>
                <a:spcPts val="500"/>
              </a:spcBef>
              <a:spcAft>
                <a:spcPts val="0"/>
              </a:spcAft>
              <a:buClr>
                <a:srgbClr val="000000"/>
              </a:buClr>
              <a:buSzPts val="2400"/>
              <a:buFont typeface="Arial"/>
              <a:buChar char="•"/>
              <a:tabLst/>
              <a:defRPr/>
            </a:pP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large capital budgeting projects affect dividend-payout ratios</a:t>
            </a:r>
          </a:p>
          <a:p>
            <a:pPr marL="228600" marR="0" lvl="0" indent="-228600" algn="l" defTabSz="914400" rtl="0" eaLnBrk="1" fontAlgn="auto" latinLnBrk="0" hangingPunct="1">
              <a:lnSpc>
                <a:spcPct val="90000"/>
              </a:lnSpc>
              <a:spcBef>
                <a:spcPts val="1000"/>
              </a:spcBef>
              <a:spcAft>
                <a:spcPts val="0"/>
              </a:spcAft>
              <a:buClr>
                <a:srgbClr val="000000"/>
              </a:buClr>
              <a:buSzPts val="2800"/>
              <a:buFont typeface="Arial"/>
              <a:buChar char="•"/>
              <a:tabLst/>
              <a:defRPr/>
            </a:pP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3. Alternative sources of capital</a:t>
            </a:r>
          </a:p>
          <a:p>
            <a:pPr marL="685800" marR="0" lvl="1" indent="-228600" algn="l" defTabSz="914400" rtl="0" eaLnBrk="1" fontAlgn="auto" latinLnBrk="0" hangingPunct="1">
              <a:lnSpc>
                <a:spcPct val="90000"/>
              </a:lnSpc>
              <a:spcBef>
                <a:spcPts val="500"/>
              </a:spcBef>
              <a:spcAft>
                <a:spcPts val="0"/>
              </a:spcAft>
              <a:buClr>
                <a:srgbClr val="000000"/>
              </a:buClr>
              <a:buSzPts val="2400"/>
              <a:buFont typeface="Arial"/>
              <a:buChar char="•"/>
              <a:tabLst/>
              <a:defRPr/>
            </a:pP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flotation costs</a:t>
            </a:r>
          </a:p>
          <a:p>
            <a:pPr marL="685800" marR="0" lvl="1" indent="-228600" algn="l" defTabSz="914400" rtl="0" eaLnBrk="1" fontAlgn="auto" latinLnBrk="0" hangingPunct="1">
              <a:lnSpc>
                <a:spcPct val="90000"/>
              </a:lnSpc>
              <a:spcBef>
                <a:spcPts val="500"/>
              </a:spcBef>
              <a:spcAft>
                <a:spcPts val="0"/>
              </a:spcAft>
              <a:buClr>
                <a:srgbClr val="000000"/>
              </a:buClr>
              <a:buSzPts val="2400"/>
              <a:buFont typeface="Arial"/>
              <a:buChar char="•"/>
              <a:tabLst/>
              <a:defRPr/>
            </a:pP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increasing capital costs</a:t>
            </a:r>
          </a:p>
          <a:p>
            <a:pPr marL="685800" marR="0" lvl="1" indent="-228600" algn="l" defTabSz="914400" rtl="0" eaLnBrk="1" fontAlgn="auto" latinLnBrk="0" hangingPunct="1">
              <a:lnSpc>
                <a:spcPct val="90000"/>
              </a:lnSpc>
              <a:spcBef>
                <a:spcPts val="500"/>
              </a:spcBef>
              <a:spcAft>
                <a:spcPts val="0"/>
              </a:spcAft>
              <a:buClr>
                <a:srgbClr val="000000"/>
              </a:buClr>
              <a:buSzPts val="2400"/>
              <a:buFont typeface="Arial"/>
              <a:buChar char="•"/>
              <a:tabLst/>
              <a:defRPr/>
            </a:pP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ownership dilution</a:t>
            </a:r>
          </a:p>
        </p:txBody>
      </p:sp>
    </p:spTree>
    <p:extLst>
      <p:ext uri="{BB962C8B-B14F-4D97-AF65-F5344CB8AC3E}">
        <p14:creationId xmlns:p14="http://schemas.microsoft.com/office/powerpoint/2010/main" val="62440032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171450" y="133351"/>
            <a:ext cx="11887200" cy="6372224"/>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228600" marR="0" lvl="0" indent="-228600" algn="l" defTabSz="914400" rtl="0" eaLnBrk="1" fontAlgn="auto" latinLnBrk="0" hangingPunct="1">
              <a:lnSpc>
                <a:spcPct val="90000"/>
              </a:lnSpc>
              <a:spcBef>
                <a:spcPts val="0"/>
              </a:spcBef>
              <a:spcAft>
                <a:spcPts val="0"/>
              </a:spcAft>
              <a:buClr>
                <a:srgbClr val="000000"/>
              </a:buClr>
              <a:buSzPts val="2800"/>
              <a:buFont typeface="Arial"/>
              <a:buChar char="•"/>
              <a:tabLst/>
              <a:defRPr/>
            </a:pPr>
            <a:r>
              <a:rPr kumimoji="0" lang="en-US" sz="3600" b="0" i="0" u="none" strike="noStrike" kern="0" cap="none" spc="0" normalizeH="0" baseline="0" noProof="0" dirty="0">
                <a:ln>
                  <a:noFill/>
                </a:ln>
                <a:solidFill>
                  <a:srgbClr val="ED7D31">
                    <a:lumMod val="75000"/>
                  </a:srgbClr>
                </a:solidFill>
                <a:effectLst/>
                <a:uLnTx/>
                <a:uFillTx/>
                <a:latin typeface="Calibri"/>
                <a:ea typeface="Calibri"/>
                <a:cs typeface="Calibri"/>
                <a:sym typeface="Calibri"/>
              </a:rPr>
              <a:t>Capital Structures and Dividend Policies Around the World</a:t>
            </a:r>
          </a:p>
          <a:p>
            <a:pPr marL="228600" marR="0" lvl="0" indent="-228600" algn="l" defTabSz="914400" rtl="0" eaLnBrk="1" fontAlgn="auto" latinLnBrk="0" hangingPunct="1">
              <a:lnSpc>
                <a:spcPct val="90000"/>
              </a:lnSpc>
              <a:spcBef>
                <a:spcPts val="0"/>
              </a:spcBef>
              <a:spcAft>
                <a:spcPts val="0"/>
              </a:spcAft>
              <a:buClr>
                <a:srgbClr val="000000"/>
              </a:buClr>
              <a:buSzPts val="2800"/>
              <a:buFont typeface="Arial"/>
              <a:buChar char="•"/>
              <a:tabLst/>
              <a:defRPr/>
            </a:pPr>
            <a:endParaRPr kumimoji="0" lang="en-US" sz="2400" b="0" i="0" u="none" strike="noStrike" kern="0" cap="none" spc="0" normalizeH="0" baseline="0" noProof="0" dirty="0">
              <a:ln>
                <a:noFill/>
              </a:ln>
              <a:solidFill>
                <a:srgbClr val="ED7D31">
                  <a:lumMod val="75000"/>
                </a:srgbClr>
              </a:solidFill>
              <a:effectLst/>
              <a:uLnTx/>
              <a:uFillTx/>
              <a:latin typeface="Calibri"/>
              <a:ea typeface="Calibri"/>
              <a:cs typeface="Calibri"/>
              <a:sym typeface="Calibri"/>
            </a:endParaRPr>
          </a:p>
          <a:p>
            <a:pPr marL="228600" marR="0" lvl="0" indent="-228600" algn="l" defTabSz="914400" rtl="0" eaLnBrk="1" fontAlgn="auto" latinLnBrk="0" hangingPunct="1">
              <a:lnSpc>
                <a:spcPct val="90000"/>
              </a:lnSpc>
              <a:spcBef>
                <a:spcPts val="0"/>
              </a:spcBef>
              <a:spcAft>
                <a:spcPts val="0"/>
              </a:spcAft>
              <a:buClr>
                <a:srgbClr val="000000"/>
              </a:buClr>
              <a:buSzPts val="2800"/>
              <a:buFont typeface="Arial"/>
              <a:buChar char="•"/>
              <a:tabLst/>
              <a:defRPr/>
            </a:pPr>
            <a:r>
              <a:rPr lang="en-US" sz="2800" kern="0" dirty="0">
                <a:solidFill>
                  <a:srgbClr val="000000"/>
                </a:solidFill>
                <a:latin typeface="Calibri"/>
                <a:ea typeface="Calibri"/>
                <a:cs typeface="Calibri"/>
                <a:sym typeface="Calibri"/>
              </a:rPr>
              <a:t>Co</a:t>
            </a:r>
            <a:r>
              <a:rPr kumimoji="0" lang="en-US" sz="2800" b="0" i="0" u="none" strike="noStrike" kern="0" cap="none" spc="0" normalizeH="0" baseline="0" noProof="0" dirty="0" err="1">
                <a:ln>
                  <a:noFill/>
                </a:ln>
                <a:solidFill>
                  <a:srgbClr val="000000"/>
                </a:solidFill>
                <a:effectLst/>
                <a:uLnTx/>
                <a:uFillTx/>
                <a:latin typeface="Calibri"/>
                <a:ea typeface="Calibri"/>
                <a:cs typeface="Calibri"/>
                <a:sym typeface="Calibri"/>
              </a:rPr>
              <a:t>mpanies</a:t>
            </a: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 in Italy and Japan use more debt than companies in the United States or Canada, but companies in the United Kingdom use the least amount.</a:t>
            </a:r>
          </a:p>
          <a:p>
            <a:pPr marL="228600" marR="0" lvl="0" indent="-228600" algn="l" defTabSz="914400" rtl="0" eaLnBrk="1" fontAlgn="auto" latinLnBrk="0" hangingPunct="1">
              <a:lnSpc>
                <a:spcPct val="90000"/>
              </a:lnSpc>
              <a:spcBef>
                <a:spcPts val="1000"/>
              </a:spcBef>
              <a:spcAft>
                <a:spcPts val="0"/>
              </a:spcAft>
              <a:buClr>
                <a:srgbClr val="000000"/>
              </a:buClr>
              <a:buSzPts val="2800"/>
              <a:buFont typeface="Arial"/>
              <a:buChar char="•"/>
              <a:tabLst/>
              <a:defRPr/>
            </a:pP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Different accounting practices make comparisons difficult</a:t>
            </a:r>
          </a:p>
          <a:p>
            <a:pPr marL="228600" marR="0" lvl="0" indent="-228600" algn="l" defTabSz="914400" rtl="0" eaLnBrk="1" fontAlgn="auto" latinLnBrk="0" hangingPunct="1">
              <a:lnSpc>
                <a:spcPct val="90000"/>
              </a:lnSpc>
              <a:spcBef>
                <a:spcPts val="1000"/>
              </a:spcBef>
              <a:spcAft>
                <a:spcPts val="0"/>
              </a:spcAft>
              <a:buClr>
                <a:srgbClr val="000000"/>
              </a:buClr>
              <a:buSzPts val="2800"/>
              <a:buFont typeface="Arial"/>
              <a:buChar char="•"/>
              <a:tabLst/>
              <a:defRPr/>
            </a:pP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Gap has narrowed in recent years</a:t>
            </a:r>
          </a:p>
          <a:p>
            <a:pPr marL="228600" marR="0" lvl="0" indent="-228600" algn="l" defTabSz="914400" rtl="0" eaLnBrk="1" fontAlgn="auto" latinLnBrk="0" hangingPunct="1">
              <a:lnSpc>
                <a:spcPct val="90000"/>
              </a:lnSpc>
              <a:spcBef>
                <a:spcPts val="1000"/>
              </a:spcBef>
              <a:spcAft>
                <a:spcPts val="0"/>
              </a:spcAft>
              <a:buClr>
                <a:srgbClr val="000000"/>
              </a:buClr>
              <a:buSzPts val="2800"/>
              <a:buFont typeface="Arial"/>
              <a:buChar char="•"/>
              <a:tabLst/>
              <a:defRPr/>
            </a:pP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Dividend-payout ratios vary greatly also</a:t>
            </a: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826488" y="247651"/>
            <a:ext cx="2070237" cy="647699"/>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3686514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171450" y="133351"/>
            <a:ext cx="11887200" cy="6372224"/>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228600" marR="0" lvl="0" indent="-228600" algn="l" defTabSz="914400" rtl="0" eaLnBrk="1" fontAlgn="auto" latinLnBrk="0" hangingPunct="1">
              <a:lnSpc>
                <a:spcPct val="90000"/>
              </a:lnSpc>
              <a:spcBef>
                <a:spcPts val="0"/>
              </a:spcBef>
              <a:spcAft>
                <a:spcPts val="0"/>
              </a:spcAft>
              <a:buClr>
                <a:srgbClr val="000000"/>
              </a:buClr>
              <a:buSzPts val="2400"/>
              <a:buFont typeface="Arial"/>
              <a:buChar char="•"/>
              <a:tabLst/>
              <a:defRPr/>
            </a:pPr>
            <a:r>
              <a:rPr kumimoji="0" lang="en-US" sz="2400" b="0" i="0" u="none" strike="noStrike" kern="0" cap="none" spc="0" normalizeH="0" baseline="0" noProof="0">
                <a:ln>
                  <a:noFill/>
                </a:ln>
                <a:solidFill>
                  <a:srgbClr val="000000"/>
                </a:solidFill>
                <a:effectLst/>
                <a:uLnTx/>
                <a:uFillTx/>
                <a:latin typeface="Calibri"/>
                <a:ea typeface="Calibri"/>
                <a:cs typeface="Calibri"/>
                <a:sym typeface="Calibri"/>
              </a:rPr>
              <a:t>Logical analysis would indicate that:</a:t>
            </a:r>
            <a:endParaRPr kumimoji="0" lang="en-US" sz="2800" b="0" i="0" u="none" strike="noStrike" kern="0" cap="none" spc="0" normalizeH="0" baseline="0" noProof="0">
              <a:ln>
                <a:noFill/>
              </a:ln>
              <a:solidFill>
                <a:srgbClr val="000000"/>
              </a:solidFill>
              <a:effectLst/>
              <a:uLnTx/>
              <a:uFillTx/>
              <a:latin typeface="Calibri"/>
              <a:ea typeface="Calibri"/>
              <a:cs typeface="Calibri"/>
              <a:sym typeface="Calibri"/>
            </a:endParaRPr>
          </a:p>
          <a:p>
            <a:pPr marL="228600" marR="0" lvl="0" indent="-228600" algn="l" defTabSz="914400" rtl="0" eaLnBrk="1" fontAlgn="auto" latinLnBrk="0" hangingPunct="1">
              <a:lnSpc>
                <a:spcPct val="90000"/>
              </a:lnSpc>
              <a:spcBef>
                <a:spcPts val="1000"/>
              </a:spcBef>
              <a:spcAft>
                <a:spcPts val="0"/>
              </a:spcAft>
              <a:buClr>
                <a:srgbClr val="000000"/>
              </a:buClr>
              <a:buSzPts val="2400"/>
              <a:buFont typeface="Arial"/>
              <a:buChar char="•"/>
              <a:tabLst/>
              <a:defRPr/>
            </a:pPr>
            <a:r>
              <a:rPr kumimoji="0" lang="en-US" sz="2400" b="0" i="0" u="none" strike="noStrike" kern="0" cap="none" spc="0" normalizeH="0" baseline="0" noProof="0">
                <a:ln>
                  <a:noFill/>
                </a:ln>
                <a:solidFill>
                  <a:srgbClr val="000000"/>
                </a:solidFill>
                <a:effectLst/>
                <a:uLnTx/>
                <a:uFillTx/>
                <a:latin typeface="Calibri"/>
                <a:ea typeface="Calibri"/>
                <a:cs typeface="Calibri"/>
                <a:sym typeface="Calibri"/>
              </a:rPr>
              <a:t>1. Tax codes generally favor use of debt in developed  countries</a:t>
            </a:r>
            <a:endParaRPr kumimoji="0" lang="en-US" sz="2800" b="0" i="0" u="none" strike="noStrike" kern="0" cap="none" spc="0" normalizeH="0" baseline="0" noProof="0">
              <a:ln>
                <a:noFill/>
              </a:ln>
              <a:solidFill>
                <a:srgbClr val="000000"/>
              </a:solidFill>
              <a:effectLst/>
              <a:uLnTx/>
              <a:uFillTx/>
              <a:latin typeface="Calibri"/>
              <a:ea typeface="Calibri"/>
              <a:cs typeface="Calibri"/>
              <a:sym typeface="Calibri"/>
            </a:endParaRPr>
          </a:p>
          <a:p>
            <a:pPr marL="228600" marR="0" lvl="0" indent="-228600" algn="l" defTabSz="914400" rtl="0" eaLnBrk="1" fontAlgn="auto" latinLnBrk="0" hangingPunct="1">
              <a:lnSpc>
                <a:spcPct val="90000"/>
              </a:lnSpc>
              <a:spcBef>
                <a:spcPts val="1000"/>
              </a:spcBef>
              <a:spcAft>
                <a:spcPts val="0"/>
              </a:spcAft>
              <a:buClr>
                <a:srgbClr val="000000"/>
              </a:buClr>
              <a:buSzPts val="2400"/>
              <a:buFont typeface="Arial"/>
              <a:buChar char="•"/>
              <a:tabLst/>
              <a:defRPr/>
            </a:pPr>
            <a:r>
              <a:rPr kumimoji="0" lang="en-US" sz="2400" b="0" i="0" u="none" strike="noStrike" kern="0" cap="none" spc="0" normalizeH="0" baseline="0" noProof="0">
                <a:ln>
                  <a:noFill/>
                </a:ln>
                <a:solidFill>
                  <a:srgbClr val="000000"/>
                </a:solidFill>
                <a:effectLst/>
                <a:uLnTx/>
                <a:uFillTx/>
                <a:latin typeface="Calibri"/>
                <a:ea typeface="Calibri"/>
                <a:cs typeface="Calibri"/>
                <a:sym typeface="Calibri"/>
              </a:rPr>
              <a:t>2. In countries where capital gains are not taxed, investors should show a preference for stocks compared with countries that have capital gains taxes</a:t>
            </a:r>
            <a:endParaRPr kumimoji="0" lang="en-US" sz="2800" b="0" i="0" u="none" strike="noStrike" kern="0" cap="none" spc="0" normalizeH="0" baseline="0" noProof="0">
              <a:ln>
                <a:noFill/>
              </a:ln>
              <a:solidFill>
                <a:srgbClr val="000000"/>
              </a:solidFill>
              <a:effectLst/>
              <a:uLnTx/>
              <a:uFillTx/>
              <a:latin typeface="Calibri"/>
              <a:ea typeface="Calibri"/>
              <a:cs typeface="Calibri"/>
              <a:sym typeface="Calibri"/>
            </a:endParaRPr>
          </a:p>
          <a:p>
            <a:pPr marL="228600" marR="0" lvl="0" indent="-228600" algn="l" defTabSz="914400" rtl="0" eaLnBrk="1" fontAlgn="auto" latinLnBrk="0" hangingPunct="1">
              <a:lnSpc>
                <a:spcPct val="90000"/>
              </a:lnSpc>
              <a:spcBef>
                <a:spcPts val="1000"/>
              </a:spcBef>
              <a:spcAft>
                <a:spcPts val="0"/>
              </a:spcAft>
              <a:buClr>
                <a:srgbClr val="000000"/>
              </a:buClr>
              <a:buSzPts val="2400"/>
              <a:buFont typeface="Arial"/>
              <a:buChar char="•"/>
              <a:tabLst/>
              <a:defRPr/>
            </a:pPr>
            <a:r>
              <a:rPr kumimoji="0" lang="en-US" sz="2400" b="0" i="0" u="none" strike="noStrike" kern="0" cap="none" spc="0" normalizeH="0" baseline="0" noProof="0">
                <a:ln>
                  <a:noFill/>
                </a:ln>
                <a:solidFill>
                  <a:srgbClr val="000000"/>
                </a:solidFill>
                <a:effectLst/>
                <a:uLnTx/>
                <a:uFillTx/>
                <a:latin typeface="Calibri"/>
                <a:ea typeface="Calibri"/>
                <a:cs typeface="Calibri"/>
                <a:sym typeface="Calibri"/>
              </a:rPr>
              <a:t>3. Investor preferences should lead to relatively low equity capital costs in those</a:t>
            </a:r>
            <a:r>
              <a:rPr kumimoji="0" lang="en-US" sz="2800" b="0" i="0" u="none" strike="noStrike" kern="0" cap="none" spc="0" normalizeH="0" baseline="0" noProof="0">
                <a:ln>
                  <a:noFill/>
                </a:ln>
                <a:solidFill>
                  <a:srgbClr val="000000"/>
                </a:solidFill>
                <a:effectLst/>
                <a:uLnTx/>
                <a:uFillTx/>
                <a:latin typeface="Calibri"/>
                <a:ea typeface="Calibri"/>
                <a:cs typeface="Calibri"/>
                <a:sym typeface="Calibri"/>
              </a:rPr>
              <a:t> </a:t>
            </a:r>
            <a:r>
              <a:rPr kumimoji="0" lang="en-US" sz="2400" b="0" i="0" u="none" strike="noStrike" kern="0" cap="none" spc="0" normalizeH="0" baseline="0" noProof="0">
                <a:ln>
                  <a:noFill/>
                </a:ln>
                <a:solidFill>
                  <a:srgbClr val="000000"/>
                </a:solidFill>
                <a:effectLst/>
                <a:uLnTx/>
                <a:uFillTx/>
                <a:latin typeface="Calibri"/>
                <a:ea typeface="Calibri"/>
                <a:cs typeface="Calibri"/>
                <a:sym typeface="Calibri"/>
              </a:rPr>
              <a:t>countries that do not tax capital gains</a:t>
            </a:r>
            <a:endParaRPr kumimoji="0" lang="en-US" sz="2800" b="0" i="0" u="none" strike="noStrike" kern="0" cap="none" spc="0" normalizeH="0" baseline="0" noProof="0">
              <a:ln>
                <a:noFill/>
              </a:ln>
              <a:solidFill>
                <a:srgbClr val="000000"/>
              </a:solidFill>
              <a:effectLst/>
              <a:uLnTx/>
              <a:uFillTx/>
              <a:latin typeface="Calibri"/>
              <a:ea typeface="Calibri"/>
              <a:cs typeface="Calibri"/>
              <a:sym typeface="Calibri"/>
            </a:endParaRPr>
          </a:p>
          <a:p>
            <a:pPr marL="228600" marR="0" lvl="0" indent="-228600" algn="l" defTabSz="914400" rtl="0" eaLnBrk="1" fontAlgn="auto" latinLnBrk="0" hangingPunct="1">
              <a:lnSpc>
                <a:spcPct val="90000"/>
              </a:lnSpc>
              <a:spcBef>
                <a:spcPts val="1000"/>
              </a:spcBef>
              <a:spcAft>
                <a:spcPts val="0"/>
              </a:spcAft>
              <a:buClr>
                <a:srgbClr val="000000"/>
              </a:buClr>
              <a:buSzPts val="2400"/>
              <a:buFont typeface="Arial"/>
              <a:buChar char="•"/>
              <a:tabLst/>
              <a:defRPr/>
            </a:pPr>
            <a:r>
              <a:rPr kumimoji="0" lang="en-US" sz="2400" b="0" i="0" u="none" strike="noStrike" kern="0" cap="none" spc="0" normalizeH="0" baseline="0" noProof="0">
                <a:ln>
                  <a:noFill/>
                </a:ln>
                <a:solidFill>
                  <a:srgbClr val="000000"/>
                </a:solidFill>
                <a:effectLst/>
                <a:uLnTx/>
                <a:uFillTx/>
                <a:latin typeface="Calibri"/>
                <a:ea typeface="Calibri"/>
                <a:cs typeface="Calibri"/>
                <a:sym typeface="Calibri"/>
              </a:rPr>
              <a:t>Reality does not match these conclusions</a:t>
            </a:r>
            <a:endPar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endParaRP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826488" y="247651"/>
            <a:ext cx="2070237" cy="647699"/>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418849077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171450" y="133351"/>
            <a:ext cx="11887200" cy="6372224"/>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228600" marR="0" lvl="0" indent="-228600" algn="l" defTabSz="914400" rtl="0" eaLnBrk="1" fontAlgn="auto" latinLnBrk="0" hangingPunct="1">
              <a:lnSpc>
                <a:spcPct val="90000"/>
              </a:lnSpc>
              <a:spcBef>
                <a:spcPts val="0"/>
              </a:spcBef>
              <a:spcAft>
                <a:spcPts val="0"/>
              </a:spcAft>
              <a:buClr>
                <a:srgbClr val="000000"/>
              </a:buClr>
              <a:buSzPts val="2400"/>
              <a:buFont typeface="Arial"/>
              <a:buChar char="•"/>
              <a:tabLst/>
              <a:defRPr/>
            </a:pPr>
            <a:r>
              <a:rPr kumimoji="0" lang="en-US" sz="2400" b="0" i="0" u="none" strike="noStrike" kern="0" cap="none" spc="0" normalizeH="0" baseline="0" noProof="0">
                <a:ln>
                  <a:noFill/>
                </a:ln>
                <a:solidFill>
                  <a:srgbClr val="000000"/>
                </a:solidFill>
                <a:effectLst/>
                <a:uLnTx/>
                <a:uFillTx/>
                <a:latin typeface="Calibri"/>
                <a:ea typeface="Calibri"/>
                <a:cs typeface="Calibri"/>
                <a:sym typeface="Calibri"/>
              </a:rPr>
              <a:t>What about risk, especially bankruptcy costs?</a:t>
            </a:r>
            <a:endParaRPr kumimoji="0" lang="en-US" sz="2800" b="0" i="0" u="none" strike="noStrike" kern="0" cap="none" spc="0" normalizeH="0" baseline="0" noProof="0">
              <a:ln>
                <a:noFill/>
              </a:ln>
              <a:solidFill>
                <a:srgbClr val="000000"/>
              </a:solidFill>
              <a:effectLst/>
              <a:uLnTx/>
              <a:uFillTx/>
              <a:latin typeface="Calibri"/>
              <a:ea typeface="Calibri"/>
              <a:cs typeface="Calibri"/>
              <a:sym typeface="Calibri"/>
            </a:endParaRPr>
          </a:p>
          <a:p>
            <a:pPr marL="228600" marR="0" lvl="0" indent="-228600" algn="l" defTabSz="914400" rtl="0" eaLnBrk="1" fontAlgn="auto" latinLnBrk="0" hangingPunct="1">
              <a:lnSpc>
                <a:spcPct val="90000"/>
              </a:lnSpc>
              <a:spcBef>
                <a:spcPts val="1000"/>
              </a:spcBef>
              <a:spcAft>
                <a:spcPts val="0"/>
              </a:spcAft>
              <a:buClr>
                <a:srgbClr val="000000"/>
              </a:buClr>
              <a:buSzPts val="2400"/>
              <a:buFont typeface="Arial"/>
              <a:buChar char="•"/>
              <a:tabLst/>
              <a:defRPr/>
            </a:pPr>
            <a:r>
              <a:rPr kumimoji="0" lang="en-US" sz="2400" b="0" i="0" u="none" strike="noStrike" kern="0" cap="none" spc="0" normalizeH="0" baseline="0" noProof="0">
                <a:ln>
                  <a:noFill/>
                </a:ln>
                <a:solidFill>
                  <a:srgbClr val="000000"/>
                </a:solidFill>
                <a:effectLst/>
                <a:uLnTx/>
                <a:uFillTx/>
                <a:latin typeface="Calibri"/>
                <a:ea typeface="Calibri"/>
                <a:cs typeface="Calibri"/>
                <a:sym typeface="Calibri"/>
              </a:rPr>
              <a:t>Foreign banks are closely linked to corporations that borrow from them, and have substantial influence over the management of the debtor firms</a:t>
            </a:r>
            <a:endParaRPr kumimoji="0" lang="en-US" sz="2800" b="0" i="0" u="none" strike="noStrike" kern="0" cap="none" spc="0" normalizeH="0" baseline="0" noProof="0">
              <a:ln>
                <a:noFill/>
              </a:ln>
              <a:solidFill>
                <a:srgbClr val="000000"/>
              </a:solidFill>
              <a:effectLst/>
              <a:uLnTx/>
              <a:uFillTx/>
              <a:latin typeface="Calibri"/>
              <a:ea typeface="Calibri"/>
              <a:cs typeface="Calibri"/>
              <a:sym typeface="Calibri"/>
            </a:endParaRPr>
          </a:p>
          <a:p>
            <a:pPr marL="228600" marR="0" lvl="0" indent="-228600" algn="l" defTabSz="914400" rtl="0" eaLnBrk="1" fontAlgn="auto" latinLnBrk="0" hangingPunct="1">
              <a:lnSpc>
                <a:spcPct val="90000"/>
              </a:lnSpc>
              <a:spcBef>
                <a:spcPts val="1000"/>
              </a:spcBef>
              <a:spcAft>
                <a:spcPts val="0"/>
              </a:spcAft>
              <a:buClr>
                <a:srgbClr val="000000"/>
              </a:buClr>
              <a:buSzPts val="2400"/>
              <a:buFont typeface="Arial"/>
              <a:buChar char="•"/>
              <a:tabLst/>
              <a:defRPr/>
            </a:pPr>
            <a:r>
              <a:rPr kumimoji="0" lang="en-US" sz="2400" b="0" i="0" u="none" strike="noStrike" kern="0" cap="none" spc="0" normalizeH="0" baseline="0" noProof="0">
                <a:ln>
                  <a:noFill/>
                </a:ln>
                <a:solidFill>
                  <a:srgbClr val="000000"/>
                </a:solidFill>
                <a:effectLst/>
                <a:uLnTx/>
                <a:uFillTx/>
                <a:latin typeface="Calibri"/>
                <a:ea typeface="Calibri"/>
                <a:cs typeface="Calibri"/>
                <a:sym typeface="Calibri"/>
              </a:rPr>
              <a:t>Equity monitoring costs are comparatively low in the United States</a:t>
            </a:r>
            <a:endParaRPr kumimoji="0" lang="en-US" sz="2800" b="0" i="0" u="none" strike="noStrike" kern="0" cap="none" spc="0" normalizeH="0" baseline="0" noProof="0">
              <a:ln>
                <a:noFill/>
              </a:ln>
              <a:solidFill>
                <a:srgbClr val="000000"/>
              </a:solidFill>
              <a:effectLst/>
              <a:uLnTx/>
              <a:uFillTx/>
              <a:latin typeface="Calibri"/>
              <a:ea typeface="Calibri"/>
              <a:cs typeface="Calibri"/>
              <a:sym typeface="Calibri"/>
            </a:endParaRPr>
          </a:p>
          <a:p>
            <a:pPr marL="228600" marR="0" lvl="0" indent="-228600" algn="l" defTabSz="914400" rtl="0" eaLnBrk="1" fontAlgn="auto" latinLnBrk="0" hangingPunct="1">
              <a:lnSpc>
                <a:spcPct val="90000"/>
              </a:lnSpc>
              <a:spcBef>
                <a:spcPts val="1000"/>
              </a:spcBef>
              <a:spcAft>
                <a:spcPts val="0"/>
              </a:spcAft>
              <a:buClr>
                <a:srgbClr val="000000"/>
              </a:buClr>
              <a:buSzPts val="2400"/>
              <a:buFont typeface="Arial"/>
              <a:buChar char="•"/>
              <a:tabLst/>
              <a:defRPr/>
            </a:pPr>
            <a:r>
              <a:rPr kumimoji="0" lang="en-US" sz="2400" b="0" i="0" u="none" strike="noStrike" kern="0" cap="none" spc="0" normalizeH="0" baseline="0" noProof="0">
                <a:ln>
                  <a:noFill/>
                </a:ln>
                <a:solidFill>
                  <a:srgbClr val="000000"/>
                </a:solidFill>
                <a:effectLst/>
                <a:uLnTx/>
                <a:uFillTx/>
                <a:latin typeface="Calibri"/>
                <a:ea typeface="Calibri"/>
                <a:cs typeface="Calibri"/>
                <a:sym typeface="Calibri"/>
              </a:rPr>
              <a:t>These indicate that U.S. firms should have more equity and less debt than firms in countries such as Japan and Germany</a:t>
            </a:r>
            <a:endPar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endParaRP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826488" y="247651"/>
            <a:ext cx="2070237" cy="647699"/>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298599961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0f9785fd1d49e811b461e4a4d070eb6a">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dcd5f44a92ed3da2b367a658c54edbe"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D0C002F7-B416-474F-A0A4-BC5CC5ECC45C}"/>
</file>

<file path=customXml/itemProps2.xml><?xml version="1.0" encoding="utf-8"?>
<ds:datastoreItem xmlns:ds="http://schemas.openxmlformats.org/officeDocument/2006/customXml" ds:itemID="{493FF297-B1DB-4715-9AEA-46587F80D538}"/>
</file>

<file path=customXml/itemProps3.xml><?xml version="1.0" encoding="utf-8"?>
<ds:datastoreItem xmlns:ds="http://schemas.openxmlformats.org/officeDocument/2006/customXml" ds:itemID="{65750B36-C554-45A0-AB82-077DCF6A5F01}"/>
</file>

<file path=docProps/app.xml><?xml version="1.0" encoding="utf-8"?>
<Properties xmlns="http://schemas.openxmlformats.org/officeDocument/2006/extended-properties" xmlns:vt="http://schemas.openxmlformats.org/officeDocument/2006/docPropsVTypes">
  <TotalTime>1245</TotalTime>
  <Words>2255</Words>
  <Application>Microsoft Office PowerPoint</Application>
  <PresentationFormat>Widescreen</PresentationFormat>
  <Paragraphs>218</Paragraphs>
  <Slides>35</Slides>
  <Notes>1</Notes>
  <HiddenSlides>0</HiddenSlides>
  <MMClips>0</MMClips>
  <ScaleCrop>false</ScaleCrop>
  <HeadingPairs>
    <vt:vector size="8" baseType="variant">
      <vt:variant>
        <vt:lpstr>Fonts Used</vt:lpstr>
      </vt:variant>
      <vt:variant>
        <vt:i4>6</vt:i4>
      </vt:variant>
      <vt:variant>
        <vt:lpstr>Theme</vt:lpstr>
      </vt:variant>
      <vt:variant>
        <vt:i4>1</vt:i4>
      </vt:variant>
      <vt:variant>
        <vt:lpstr>Embedded OLE Servers</vt:lpstr>
      </vt:variant>
      <vt:variant>
        <vt:i4>1</vt:i4>
      </vt:variant>
      <vt:variant>
        <vt:lpstr>Slide Titles</vt:lpstr>
      </vt:variant>
      <vt:variant>
        <vt:i4>35</vt:i4>
      </vt:variant>
    </vt:vector>
  </HeadingPairs>
  <TitlesOfParts>
    <vt:vector size="43" baseType="lpstr">
      <vt:lpstr>Arial</vt:lpstr>
      <vt:lpstr>Calibri</vt:lpstr>
      <vt:lpstr>Calibri Light</vt:lpstr>
      <vt:lpstr>Palatino Linotype</vt:lpstr>
      <vt:lpstr>Tahoma</vt:lpstr>
      <vt:lpstr>Times New Roman</vt:lpstr>
      <vt:lpstr>Office Theme</vt:lpstr>
      <vt:lpstr>MS_ClipArt_Gallery.2</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hodametwally</cp:lastModifiedBy>
  <cp:revision>74</cp:revision>
  <dcterms:created xsi:type="dcterms:W3CDTF">2023-04-29T09:08:23Z</dcterms:created>
  <dcterms:modified xsi:type="dcterms:W3CDTF">2024-03-25T08:11:52Z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