
<file path=[Content_Types].xml><?xml version="1.0" encoding="utf-8"?>
<Types xmlns="http://schemas.openxmlformats.org/package/2006/content-types">
  <Default Extension="jpeg" ContentType="image/jpeg"/>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1.xml" ContentType="application/vnd.openxmlformats-officedocument.presentationml.notesSlide+xml"/>
  <Override PartName="/ppt/notesSlides/notesSlide22.xml" ContentType="application/vnd.openxmlformats-officedocument.presentationml.notesSlide+xml"/>
  <Override PartName="/ppt/slideLayouts/slideLayout3.xml" ContentType="application/vnd.openxmlformats-officedocument.presentationml.slideLayou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4.xml" ContentType="application/vnd.openxmlformats-officedocument.presentationml.notesSlide+xml"/>
  <Override PartName="/ppt/notesSlides/notesSlide32.xml" ContentType="application/vnd.openxmlformats-officedocument.presentationml.notesSlide+xml"/>
  <Override PartName="/ppt/notesSlides/notesSlide5.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6.xml" ContentType="application/vnd.openxmlformats-officedocument.presentationml.notesSlide+xml"/>
  <Override PartName="/ppt/notesSlides/notesSlide39.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0"/>
  </p:notesMasterIdLst>
  <p:sldIdLst>
    <p:sldId id="579" r:id="rId3"/>
    <p:sldId id="580" r:id="rId4"/>
    <p:sldId id="581" r:id="rId5"/>
    <p:sldId id="582" r:id="rId6"/>
    <p:sldId id="259" r:id="rId7"/>
    <p:sldId id="291" r:id="rId8"/>
    <p:sldId id="260" r:id="rId9"/>
    <p:sldId id="293" r:id="rId10"/>
    <p:sldId id="262" r:id="rId11"/>
    <p:sldId id="263" r:id="rId12"/>
    <p:sldId id="276" r:id="rId13"/>
    <p:sldId id="307" r:id="rId14"/>
    <p:sldId id="308" r:id="rId15"/>
    <p:sldId id="309" r:id="rId16"/>
    <p:sldId id="264" r:id="rId17"/>
    <p:sldId id="297" r:id="rId18"/>
    <p:sldId id="266" r:id="rId19"/>
    <p:sldId id="267" r:id="rId20"/>
    <p:sldId id="268" r:id="rId21"/>
    <p:sldId id="269" r:id="rId22"/>
    <p:sldId id="270" r:id="rId23"/>
    <p:sldId id="271" r:id="rId24"/>
    <p:sldId id="304" r:id="rId25"/>
    <p:sldId id="273" r:id="rId26"/>
    <p:sldId id="305" r:id="rId27"/>
    <p:sldId id="306" r:id="rId28"/>
    <p:sldId id="277" r:id="rId29"/>
    <p:sldId id="278" r:id="rId30"/>
    <p:sldId id="311" r:id="rId31"/>
    <p:sldId id="279" r:id="rId32"/>
    <p:sldId id="280" r:id="rId33"/>
    <p:sldId id="281" r:id="rId34"/>
    <p:sldId id="318" r:id="rId35"/>
    <p:sldId id="314" r:id="rId36"/>
    <p:sldId id="282" r:id="rId37"/>
    <p:sldId id="316" r:id="rId38"/>
    <p:sldId id="317" r:id="rId39"/>
    <p:sldId id="284" r:id="rId40"/>
    <p:sldId id="285" r:id="rId41"/>
    <p:sldId id="661" r:id="rId42"/>
    <p:sldId id="286" r:id="rId43"/>
    <p:sldId id="287" r:id="rId44"/>
    <p:sldId id="288" r:id="rId45"/>
    <p:sldId id="289" r:id="rId46"/>
    <p:sldId id="481" r:id="rId47"/>
    <p:sldId id="520" r:id="rId48"/>
    <p:sldId id="660" r:id="rId49"/>
  </p:sldIdLst>
  <p:sldSz cx="12192000" cy="6856413"/>
  <p:notesSz cx="12192000" cy="97536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19" autoAdjust="0"/>
    <p:restoredTop sz="92010" autoAdjust="0"/>
  </p:normalViewPr>
  <p:slideViewPr>
    <p:cSldViewPr>
      <p:cViewPr varScale="1">
        <p:scale>
          <a:sx n="102" d="100"/>
          <a:sy n="102" d="100"/>
        </p:scale>
        <p:origin x="1254" y="9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3.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48895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905625" y="0"/>
            <a:ext cx="5283200" cy="488950"/>
          </a:xfrm>
          <a:prstGeom prst="rect">
            <a:avLst/>
          </a:prstGeom>
        </p:spPr>
        <p:txBody>
          <a:bodyPr vert="horz" lIns="91440" tIns="45720" rIns="91440" bIns="45720" rtlCol="0"/>
          <a:lstStyle>
            <a:lvl1pPr algn="r">
              <a:defRPr sz="1200"/>
            </a:lvl1pPr>
          </a:lstStyle>
          <a:p>
            <a:fld id="{565369BC-AE5A-419A-B138-010BCED08608}" type="datetimeFigureOut">
              <a:rPr lang="en-US" smtClean="0"/>
              <a:t>8/14/2025</a:t>
            </a:fld>
            <a:endParaRPr lang="en-US"/>
          </a:p>
        </p:txBody>
      </p:sp>
      <p:sp>
        <p:nvSpPr>
          <p:cNvPr id="4" name="Slide Image Placeholder 3"/>
          <p:cNvSpPr>
            <a:spLocks noGrp="1" noRot="1" noChangeAspect="1"/>
          </p:cNvSpPr>
          <p:nvPr>
            <p:ph type="sldImg" idx="2"/>
          </p:nvPr>
        </p:nvSpPr>
        <p:spPr>
          <a:xfrm>
            <a:off x="3168650" y="1219200"/>
            <a:ext cx="5854700" cy="32924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219200" y="4694238"/>
            <a:ext cx="9753600" cy="38401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264650"/>
            <a:ext cx="5283200" cy="48895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905625" y="9264650"/>
            <a:ext cx="5283200" cy="488950"/>
          </a:xfrm>
          <a:prstGeom prst="rect">
            <a:avLst/>
          </a:prstGeom>
        </p:spPr>
        <p:txBody>
          <a:bodyPr vert="horz" lIns="91440" tIns="45720" rIns="91440" bIns="45720" rtlCol="0" anchor="b"/>
          <a:lstStyle>
            <a:lvl1pPr algn="r">
              <a:defRPr sz="1200"/>
            </a:lvl1pPr>
          </a:lstStyle>
          <a:p>
            <a:fld id="{22470950-4FED-473E-97DA-8C88171E82CB}" type="slidenum">
              <a:rPr lang="en-US" smtClean="0"/>
              <a:t>‹#›</a:t>
            </a:fld>
            <a:endParaRPr lang="en-US"/>
          </a:p>
        </p:txBody>
      </p:sp>
    </p:spTree>
    <p:extLst>
      <p:ext uri="{BB962C8B-B14F-4D97-AF65-F5344CB8AC3E}">
        <p14:creationId xmlns:p14="http://schemas.microsoft.com/office/powerpoint/2010/main" val="2986300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endParaRPr lang="ar-EG" sz="1200" b="1" i="0" kern="1200" dirty="0">
              <a:solidFill>
                <a:schemeClr val="tx1"/>
              </a:solidFill>
              <a:effectLst/>
              <a:latin typeface="+mn-lt"/>
              <a:ea typeface="+mn-ea"/>
              <a:cs typeface="+mn-cs"/>
            </a:endParaRPr>
          </a:p>
          <a:p>
            <a:pPr algn="ctr"/>
            <a:endParaRPr lang="ar-EG" sz="1200" b="1" i="0" kern="1200" dirty="0">
              <a:solidFill>
                <a:schemeClr val="tx1"/>
              </a:solidFill>
              <a:effectLst/>
              <a:latin typeface="+mn-lt"/>
              <a:ea typeface="+mn-ea"/>
              <a:cs typeface="+mn-cs"/>
            </a:endParaRPr>
          </a:p>
          <a:p>
            <a:pPr algn="ctr"/>
            <a:endParaRPr lang="ar-EG" sz="1200" b="1" i="0" kern="1200" dirty="0">
              <a:solidFill>
                <a:schemeClr val="tx1"/>
              </a:solidFill>
              <a:effectLst/>
              <a:latin typeface="+mn-lt"/>
              <a:ea typeface="+mn-ea"/>
              <a:cs typeface="+mn-cs"/>
            </a:endParaRPr>
          </a:p>
          <a:p>
            <a:pPr algn="ct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en-US" b="0" dirty="0"/>
          </a:p>
          <a:p>
            <a:pPr marL="0" indent="0" algn="r" rtl="1">
              <a:buFont typeface="Arial" panose="020B0604020202020204" pitchFamily="34" charset="0"/>
              <a:buNone/>
            </a:pPr>
            <a:r>
              <a:rPr lang="ar-EG" b="0" dirty="0"/>
              <a:t>30. "في كثير من الأحيان يعمل الناس بجد على الشيء الخطأ. ربما يكون العمل على الشيء الصحيح أكثر أهمية من العمل الجاد." - كاترينا فايك ، المؤسس المشارك ل </a:t>
            </a:r>
            <a:r>
              <a:rPr lang="en-US" b="0" dirty="0"/>
              <a:t>Flickr</a:t>
            </a:r>
          </a:p>
          <a:p>
            <a:pPr marL="0" indent="0" algn="r" rtl="1">
              <a:buFont typeface="Arial" panose="020B0604020202020204" pitchFamily="34" charset="0"/>
              <a:buNone/>
            </a:pPr>
            <a:endParaRPr lang="en-US" b="0" dirty="0"/>
          </a:p>
          <a:p>
            <a:pPr marL="0" indent="0" algn="r" rtl="1">
              <a:buFont typeface="Arial" panose="020B0604020202020204" pitchFamily="34" charset="0"/>
              <a:buNone/>
            </a:pPr>
            <a:r>
              <a:rPr lang="en-US" b="0" dirty="0"/>
              <a:t>.31</a:t>
            </a:r>
            <a:r>
              <a:rPr lang="ar-EG" b="0" dirty="0"/>
              <a:t>حان الوقت لكي تتحرك ، مدركا أن الشيء الذي تبحث عنه يبحث عنك أيضا." - إيانلا فانزانت ، متحدثة ملهمة</a:t>
            </a:r>
            <a:endParaRPr lang="en-US" b="0" dirty="0"/>
          </a:p>
          <a:p>
            <a:pPr marL="0" indent="0" algn="r" rtl="1">
              <a:buFont typeface="Arial" panose="020B0604020202020204" pitchFamily="34" charset="0"/>
              <a:buNone/>
            </a:pPr>
            <a:endParaRPr lang="ar-EG" b="0" dirty="0"/>
          </a:p>
          <a:p>
            <a:pPr marL="0" indent="0" algn="r" rtl="1">
              <a:buFont typeface="Arial" panose="020B0604020202020204" pitchFamily="34" charset="0"/>
              <a:buNone/>
            </a:pPr>
            <a:r>
              <a:rPr lang="ar-EG" b="0" dirty="0"/>
              <a:t>32. "يمكنك ويجب عليك وضع حدودك الخاصة والتعبير عنها بوضوح. هذا يتطلب شجاعة ، ولكنه أيضا محرر وممكن ، وغالبا ما يكسبك احتراما جديدا." - روزاليند بروير ، الرئيس التنفيذي لشركة </a:t>
            </a:r>
            <a:r>
              <a:rPr lang="en-US" b="0" dirty="0"/>
              <a:t>Walgreens Boots Alliance</a:t>
            </a:r>
          </a:p>
          <a:p>
            <a:pPr marL="0" indent="0" algn="r" rtl="1">
              <a:buFont typeface="Arial" panose="020B0604020202020204" pitchFamily="34" charset="0"/>
              <a:buNone/>
            </a:pPr>
            <a:endParaRPr lang="en-US" b="0" dirty="0"/>
          </a:p>
          <a:p>
            <a:pPr marL="0" indent="0" algn="r" rtl="1">
              <a:buFont typeface="Arial" panose="020B0604020202020204" pitchFamily="34" charset="0"/>
              <a:buNone/>
            </a:pPr>
            <a:r>
              <a:rPr lang="en-US" b="0" dirty="0"/>
              <a:t> .33</a:t>
            </a:r>
            <a:r>
              <a:rPr lang="ar-EG" b="0" dirty="0"/>
              <a:t>إذا كنت تغير العالم ، فأنت تعمل على أشياء مهمة. أنت متحمس للاستيقاظ في الصباح." - لاري بيج، الرئيس التنفيذي لشركة </a:t>
            </a:r>
            <a:r>
              <a:rPr lang="en-US" b="0" dirty="0"/>
              <a:t>Google</a:t>
            </a:r>
          </a:p>
          <a:p>
            <a:pPr marL="0" indent="0" algn="r" rtl="1">
              <a:buFont typeface="Arial" panose="020B0604020202020204" pitchFamily="34" charset="0"/>
              <a:buNone/>
            </a:pPr>
            <a:endParaRPr lang="en-US" b="0" dirty="0"/>
          </a:p>
          <a:p>
            <a:pPr marL="0" indent="0" algn="ctr" rtl="1">
              <a:buFont typeface="Arial" panose="020B0604020202020204" pitchFamily="34" charset="0"/>
              <a:buNone/>
            </a:pPr>
            <a:endParaRPr lang="en-US" b="0" dirty="0"/>
          </a:p>
          <a:p>
            <a:pPr marL="0" indent="0" algn="ctr" rtl="1">
              <a:buFont typeface="Arial" panose="020B0604020202020204" pitchFamily="34" charset="0"/>
              <a:buNone/>
            </a:pPr>
            <a:endParaRPr lang="en-US" sz="1200" b="0" i="0" kern="1200" dirty="0">
              <a:solidFill>
                <a:schemeClr val="tx1"/>
              </a:solidFill>
              <a:effectLst/>
              <a:latin typeface="+mn-lt"/>
              <a:ea typeface="+mn-ea"/>
              <a:cs typeface="+mn-cs"/>
            </a:endParaRPr>
          </a:p>
          <a:p>
            <a:pPr marL="0" indent="0" algn="ctr" rtl="1">
              <a:buFont typeface="Arial" panose="020B0604020202020204" pitchFamily="34" charset="0"/>
              <a:buNone/>
            </a:pPr>
            <a:endParaRPr lang="en-US" sz="1200" b="0" i="0" kern="1200" dirty="0">
              <a:solidFill>
                <a:schemeClr val="tx1"/>
              </a:solidFill>
              <a:effectLst/>
              <a:latin typeface="+mn-lt"/>
              <a:ea typeface="+mn-ea"/>
              <a:cs typeface="+mn-cs"/>
            </a:endParaRPr>
          </a:p>
          <a:p>
            <a:pPr marL="0" indent="0" algn="ctr" rtl="1">
              <a:buFont typeface="Arial" panose="020B0604020202020204" pitchFamily="34" charset="0"/>
              <a:buNone/>
            </a:pPr>
            <a:endParaRPr lang="en-US" b="0" dirty="0"/>
          </a:p>
          <a:p>
            <a:pPr marL="0" indent="0" algn="ctr" rtl="1">
              <a:buFont typeface="Arial" panose="020B0604020202020204" pitchFamily="34" charset="0"/>
              <a:buNone/>
            </a:pPr>
            <a:endParaRPr lang="en-US" b="0"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75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200" b="1" i="0" kern="1200" dirty="0">
                <a:solidFill>
                  <a:schemeClr val="tx1"/>
                </a:solidFill>
                <a:effectLst/>
                <a:latin typeface="+mn-lt"/>
                <a:ea typeface="+mn-ea"/>
                <a:cs typeface="+mn-cs"/>
              </a:rPr>
              <a:t>أهداف التعلم</a:t>
            </a:r>
            <a:endParaRPr lang="en-US" sz="1200" b="1" kern="1200" dirty="0">
              <a:solidFill>
                <a:schemeClr val="tx1"/>
              </a:solidFill>
              <a:latin typeface="+mn-lt"/>
              <a:ea typeface="+mn-ea"/>
              <a:cs typeface="+mn-cs"/>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lang="en-US" dirty="0">
              <a:effectLst/>
              <a:latin typeface="Segoe UI Web (Arabic)"/>
            </a:endParaRPr>
          </a:p>
          <a:p>
            <a:pPr algn="r" rtl="1"/>
            <a:r>
              <a:rPr lang="ar-EG" b="1" u="sng" dirty="0"/>
              <a:t>بنهاية هذه المحاضرة ، سيكون المشاركون قادرين على:</a:t>
            </a:r>
            <a:endParaRPr lang="en-US" b="1" u="sng" dirty="0"/>
          </a:p>
          <a:p>
            <a:pPr algn="r" rtl="1"/>
            <a:endParaRPr lang="ar-EG" b="1" u="sng" dirty="0"/>
          </a:p>
          <a:p>
            <a:pPr marL="171450" indent="-171450" algn="r" rtl="1">
              <a:buFont typeface="Wingdings" panose="05000000000000000000" pitchFamily="2" charset="2"/>
              <a:buChar char="Ø"/>
            </a:pPr>
            <a:r>
              <a:rPr lang="ar-EG" dirty="0"/>
              <a:t>التمييز بين نمو الأعمال والتوسع ، وتحديد الاستراتيجيات الرئيسية لكل منهما.</a:t>
            </a:r>
            <a:endParaRPr lang="en-US" dirty="0"/>
          </a:p>
          <a:p>
            <a:pPr marL="171450" indent="-171450" algn="r" rtl="1">
              <a:buFont typeface="Wingdings" panose="05000000000000000000" pitchFamily="2" charset="2"/>
              <a:buChar char="Ø"/>
            </a:pPr>
            <a:endParaRPr lang="ar-EG" dirty="0"/>
          </a:p>
          <a:p>
            <a:pPr marL="171450" indent="-171450" algn="r" rtl="1">
              <a:buFont typeface="Wingdings" panose="05000000000000000000" pitchFamily="2" charset="2"/>
              <a:buChar char="Ø"/>
            </a:pPr>
            <a:r>
              <a:rPr lang="ar-EG" dirty="0"/>
              <a:t>تقييم خطوات التحضير للتوسع ، بما في ذلك ملاءمة المنتج لسوق المنتج ، وتحسين نموذج العمل ، والاستعداد المالي.</a:t>
            </a:r>
            <a:endParaRPr lang="en-US" dirty="0"/>
          </a:p>
          <a:p>
            <a:pPr marL="171450" indent="-171450" algn="r" rtl="1">
              <a:buFont typeface="Wingdings" panose="05000000000000000000" pitchFamily="2" charset="2"/>
              <a:buChar char="Ø"/>
            </a:pPr>
            <a:endParaRPr lang="ar-EG" dirty="0"/>
          </a:p>
          <a:p>
            <a:pPr marL="171450" indent="-171450" algn="r" rtl="1">
              <a:buFont typeface="Wingdings" panose="05000000000000000000" pitchFamily="2" charset="2"/>
              <a:buChar char="Ø"/>
            </a:pPr>
            <a:r>
              <a:rPr lang="ar-EG" dirty="0"/>
              <a:t>قم بتحليل نماذج التوسع المختلفة (على سبيل المثال ، مدفوعة بالتكنولوجيا ، والامتياز / الترخيص ، وتأثيرات النظام الأساسي) وأطر توسيع السوق مثل </a:t>
            </a:r>
            <a:r>
              <a:rPr lang="en-US" dirty="0"/>
              <a:t>Ansoff Matrix.</a:t>
            </a:r>
          </a:p>
          <a:p>
            <a:pPr marL="171450" indent="-171450" algn="r" rtl="1">
              <a:buFont typeface="Wingdings" panose="05000000000000000000" pitchFamily="2" charset="2"/>
              <a:buChar char="Ø"/>
            </a:pPr>
            <a:endParaRPr lang="en-US" dirty="0"/>
          </a:p>
          <a:p>
            <a:pPr marL="171450" indent="-171450" algn="r" rtl="1">
              <a:buFont typeface="Wingdings" panose="05000000000000000000" pitchFamily="2" charset="2"/>
              <a:buChar char="Ø"/>
            </a:pPr>
            <a:r>
              <a:rPr lang="ar-EG" dirty="0"/>
              <a:t>تقييم خيارات التمويل والتحديات التشغيلية وإدارة المخاطر أثناء التوسع.</a:t>
            </a:r>
            <a:endParaRPr lang="en-US" dirty="0"/>
          </a:p>
          <a:p>
            <a:pPr marL="171450" indent="-171450" algn="r" rtl="1">
              <a:buFont typeface="Wingdings" panose="05000000000000000000" pitchFamily="2" charset="2"/>
              <a:buChar char="Ø"/>
            </a:pPr>
            <a:endParaRPr lang="ar-EG" dirty="0"/>
          </a:p>
          <a:p>
            <a:pPr marL="171450" indent="-171450" algn="r" rtl="1">
              <a:buFont typeface="Wingdings" panose="05000000000000000000" pitchFamily="2" charset="2"/>
              <a:buChar char="Ø"/>
            </a:pPr>
            <a:r>
              <a:rPr lang="ar-EG" dirty="0"/>
              <a:t>تطبيق تقنيات الابتكار والقيادة والقياس للحفاظ على نمو ريادة الأعمال على المدى الطويل.</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r>
              <a:rPr lang="ar-EG" b="1" dirty="0"/>
              <a:t>الفرق: النمو مقابل التوسع</a:t>
            </a:r>
            <a:endParaRPr lang="en-US" b="1" dirty="0"/>
          </a:p>
          <a:p>
            <a:pPr marL="171450" indent="-171450" algn="r" rtl="1">
              <a:buFont typeface="Arial" panose="020B0604020202020204" pitchFamily="34" charset="0"/>
              <a:buChar char="•"/>
            </a:pPr>
            <a:r>
              <a:rPr lang="ar-EG" u="sng" dirty="0"/>
              <a:t>يعد فهم الفرق الأساسي بين النمو والتوسع أمرا بالغ الأهمية لنجاح ريادة الأعمال:</a:t>
            </a:r>
            <a:endParaRPr lang="en-US" u="sn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النمو</a:t>
            </a:r>
            <a:r>
              <a:rPr lang="ar-EG" dirty="0"/>
              <a:t> يعني زيادة الإيرادات عن طريق إضافة موارد نسبية (علاقة خطية). عندما تزداد الإيرادات ، تزداد التكاليف بمعدل مماثل.</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يعني </a:t>
            </a:r>
            <a:r>
              <a:rPr lang="ar-EG" b="1" dirty="0"/>
              <a:t>التوسع</a:t>
            </a:r>
            <a:r>
              <a:rPr lang="ar-EG" dirty="0"/>
              <a:t> زيادة الإيرادات بشكل كبير دون زيادة كبيرة في الموارد. تنمو الإيرادات بمعدل أسرع بكثير من التكاليف.</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مثال</a:t>
            </a:r>
            <a:r>
              <a:rPr lang="ar-EG" dirty="0"/>
              <a:t>: شركة استشارية تضيف المزيد من المستشارين لخدمة المزيد من العملاء (النمو) مقابل شركة </a:t>
            </a:r>
            <a:r>
              <a:rPr lang="en-US" dirty="0"/>
              <a:t>SaaS </a:t>
            </a:r>
            <a:r>
              <a:rPr lang="ar-EG" dirty="0"/>
              <a:t>التي تخدم آلاف العملاء الجدد بأقل قدر من الموظفين الإضافيين (التوسع).</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يجب أن يكون هدف معظم رواد الأعمال هو </a:t>
            </a:r>
            <a:r>
              <a:rPr lang="ar-EG" b="1" u="sng" dirty="0"/>
              <a:t>تأسيس النمو أولا </a:t>
            </a:r>
            <a:r>
              <a:rPr lang="ar-EG" dirty="0"/>
              <a:t>، </a:t>
            </a:r>
            <a:r>
              <a:rPr lang="ar-EG" u="sng" dirty="0">
                <a:solidFill>
                  <a:srgbClr val="FF0000"/>
                </a:solidFill>
              </a:rPr>
              <a:t>ثم الانتقال إلى نموذج أعمال قابل للتطوير لتحقيق النجاح على المدى الطويل</a:t>
            </a:r>
            <a:r>
              <a:rPr lang="ar-EG" dirty="0"/>
              <a:t>.</a:t>
            </a:r>
            <a:endParaRPr lang="en-US" dirty="0"/>
          </a:p>
        </p:txBody>
      </p:sp>
      <p:sp>
        <p:nvSpPr>
          <p:cNvPr id="4" name="Slide Number Placeholder 3"/>
          <p:cNvSpPr>
            <a:spLocks noGrp="1"/>
          </p:cNvSpPr>
          <p:nvPr>
            <p:ph type="sldNum" sz="quarter" idx="5"/>
          </p:nvPr>
        </p:nvSpPr>
        <p:spPr/>
        <p:txBody>
          <a:bodyPr/>
          <a:lstStyle/>
          <a:p>
            <a:fld id="{22470950-4FED-473E-97DA-8C88171E82CB}" type="slidenum">
              <a:rPr lang="en-US" smtClean="0"/>
              <a:t>5</a:t>
            </a:fld>
            <a:endParaRPr lang="en-US"/>
          </a:p>
        </p:txBody>
      </p:sp>
    </p:spTree>
    <p:extLst>
      <p:ext uri="{BB962C8B-B14F-4D97-AF65-F5344CB8AC3E}">
        <p14:creationId xmlns:p14="http://schemas.microsoft.com/office/powerpoint/2010/main" val="2662825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Wingdings" panose="05000000000000000000" pitchFamily="2" charset="2"/>
              <a:buChar char="q"/>
            </a:pPr>
            <a:r>
              <a:rPr lang="ar-EG" b="1" dirty="0"/>
              <a:t>نمو الأعمال</a:t>
            </a:r>
            <a:endParaRPr lang="en-US" b="1" dirty="0"/>
          </a:p>
          <a:p>
            <a:pPr marL="171450" indent="-171450" algn="r" rtl="1">
              <a:buFont typeface="Arial" panose="020B0604020202020204" pitchFamily="34" charset="0"/>
              <a:buChar char="•"/>
            </a:pPr>
            <a:r>
              <a:rPr lang="ar-EG" dirty="0"/>
              <a:t>زيادة الإيرادات والموارد بشكل </a:t>
            </a:r>
            <a:r>
              <a:rPr lang="ar-EG" b="1" u="sng" dirty="0"/>
              <a:t>متناسب</a:t>
            </a:r>
          </a:p>
          <a:p>
            <a:pPr marL="171450" indent="-171450" algn="r" rtl="1">
              <a:buFont typeface="Arial" panose="020B0604020202020204" pitchFamily="34" charset="0"/>
              <a:buChar char="•"/>
            </a:pPr>
            <a:r>
              <a:rPr lang="ar-EG" dirty="0"/>
              <a:t>ترتفع التكاليف </a:t>
            </a:r>
            <a:r>
              <a:rPr lang="ar-EG" b="1" u="sng" dirty="0"/>
              <a:t>بمعدل مماثل </a:t>
            </a:r>
            <a:r>
              <a:rPr lang="ar-EG" dirty="0"/>
              <a:t>للإيرادات</a:t>
            </a:r>
          </a:p>
          <a:p>
            <a:pPr marL="171450" indent="-171450" algn="r" rtl="1">
              <a:buFont typeface="Arial" panose="020B0604020202020204" pitchFamily="34" charset="0"/>
              <a:buChar char="•"/>
            </a:pPr>
            <a:r>
              <a:rPr lang="ar-EG" dirty="0"/>
              <a:t>نموذج </a:t>
            </a:r>
            <a:r>
              <a:rPr lang="ar-EG" b="1" u="sng" dirty="0"/>
              <a:t>خطي</a:t>
            </a:r>
            <a:r>
              <a:rPr lang="ar-EG" dirty="0"/>
              <a:t> ومضاف</a:t>
            </a:r>
          </a:p>
          <a:p>
            <a:pPr marL="171450" indent="-171450" algn="r" rtl="1">
              <a:buFont typeface="Arial" panose="020B0604020202020204" pitchFamily="34" charset="0"/>
              <a:buChar char="•"/>
            </a:pPr>
            <a:r>
              <a:rPr lang="ar-EG" dirty="0"/>
              <a:t>مثل:</a:t>
            </a:r>
            <a:r>
              <a:rPr lang="en-US" dirty="0"/>
              <a:t> </a:t>
            </a:r>
            <a:r>
              <a:rPr lang="ar-EG" dirty="0"/>
              <a:t>شركة استشارية توظف المزيد من المستشارين لتولي مشاريع جديدة</a:t>
            </a:r>
            <a:endParaRPr lang="en-US" dirty="0"/>
          </a:p>
          <a:p>
            <a:pPr marL="171450" indent="-171450" algn="r" rtl="1">
              <a:buFont typeface="Arial" panose="020B0604020202020204" pitchFamily="34" charset="0"/>
              <a:buChar char="•"/>
            </a:pPr>
            <a:endParaRPr lang="en-US" dirty="0"/>
          </a:p>
          <a:p>
            <a:pPr marL="171450" indent="-171450" algn="r" rtl="1">
              <a:buFont typeface="Wingdings" panose="05000000000000000000" pitchFamily="2" charset="2"/>
              <a:buChar char="q"/>
            </a:pPr>
            <a:r>
              <a:rPr lang="ar-EG" b="1" dirty="0"/>
              <a:t>نمو الأعمال</a:t>
            </a:r>
            <a:endParaRPr lang="en-US" b="1" dirty="0"/>
          </a:p>
          <a:p>
            <a:pPr marL="171450" indent="-171450" algn="r" rtl="1">
              <a:buFont typeface="Arial" panose="020B0604020202020204" pitchFamily="34" charset="0"/>
              <a:buChar char="•"/>
            </a:pPr>
            <a:r>
              <a:rPr lang="ar-EG" dirty="0"/>
              <a:t>تزداد </a:t>
            </a:r>
            <a:r>
              <a:rPr lang="ar-EG" b="1" u="sng" dirty="0"/>
              <a:t>الإيرادات بشكل كبير </a:t>
            </a:r>
            <a:r>
              <a:rPr lang="ar-EG" dirty="0"/>
              <a:t>بينما </a:t>
            </a:r>
            <a:r>
              <a:rPr lang="ar-EG" b="0" u="none" dirty="0"/>
              <a:t>تزداد </a:t>
            </a:r>
            <a:r>
              <a:rPr lang="ar-EG" b="1" u="sng" dirty="0"/>
              <a:t>الموارد بشكل تدريجي</a:t>
            </a:r>
          </a:p>
          <a:p>
            <a:pPr marL="171450" indent="-171450" algn="r" rtl="1">
              <a:buFont typeface="Arial" panose="020B0604020202020204" pitchFamily="34" charset="0"/>
              <a:buChar char="•"/>
            </a:pPr>
            <a:r>
              <a:rPr lang="ar-EG" b="1" u="sng" dirty="0"/>
              <a:t>يتم تقليل التكاليف إلى الحد الأدنى </a:t>
            </a:r>
            <a:r>
              <a:rPr lang="ar-EG" dirty="0"/>
              <a:t>ولا ترتفع بما يتماشى مع الإيرادات</a:t>
            </a:r>
          </a:p>
          <a:p>
            <a:pPr marL="171450" indent="-171450" algn="r" rtl="1">
              <a:buFont typeface="Arial" panose="020B0604020202020204" pitchFamily="34" charset="0"/>
              <a:buChar char="•"/>
            </a:pPr>
            <a:r>
              <a:rPr lang="ar-EG" dirty="0"/>
              <a:t>نموذج</a:t>
            </a:r>
            <a:r>
              <a:rPr lang="ar-EG" b="1" u="sng" dirty="0"/>
              <a:t> أسي </a:t>
            </a:r>
            <a:r>
              <a:rPr lang="ar-EG" dirty="0"/>
              <a:t>وفعال</a:t>
            </a:r>
          </a:p>
          <a:p>
            <a:pPr marL="171450" indent="-171450" algn="r" rtl="1">
              <a:buFont typeface="Arial" panose="020B0604020202020204" pitchFamily="34" charset="0"/>
              <a:buChar char="•"/>
            </a:pPr>
            <a:r>
              <a:rPr lang="ar-EG" dirty="0"/>
              <a:t>مثل:</a:t>
            </a:r>
            <a:r>
              <a:rPr lang="en-US" dirty="0"/>
              <a:t> </a:t>
            </a:r>
            <a:r>
              <a:rPr lang="ar-EG" dirty="0"/>
              <a:t>شركة برمجيات تبيع المزيد من الاشتراكات بنفس المنتج الأساسي</a:t>
            </a:r>
            <a:endParaRPr lang="en-US" dirty="0"/>
          </a:p>
        </p:txBody>
      </p:sp>
      <p:sp>
        <p:nvSpPr>
          <p:cNvPr id="4" name="Slide Number Placeholder 3"/>
          <p:cNvSpPr>
            <a:spLocks noGrp="1"/>
          </p:cNvSpPr>
          <p:nvPr>
            <p:ph type="sldNum" sz="quarter" idx="5"/>
          </p:nvPr>
        </p:nvSpPr>
        <p:spPr/>
        <p:txBody>
          <a:bodyPr/>
          <a:lstStyle/>
          <a:p>
            <a:fld id="{22470950-4FED-473E-97DA-8C88171E82CB}" type="slidenum">
              <a:rPr lang="en-US" smtClean="0"/>
              <a:t>6</a:t>
            </a:fld>
            <a:endParaRPr lang="en-US"/>
          </a:p>
        </p:txBody>
      </p:sp>
    </p:spTree>
    <p:extLst>
      <p:ext uri="{BB962C8B-B14F-4D97-AF65-F5344CB8AC3E}">
        <p14:creationId xmlns:p14="http://schemas.microsoft.com/office/powerpoint/2010/main" val="1438045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Wingdings" panose="05000000000000000000" pitchFamily="2" charset="2"/>
              <a:buNone/>
            </a:pPr>
            <a:r>
              <a:rPr lang="ar-EG" b="1" dirty="0"/>
              <a:t>لماذا التوسع مهم لرواد الأعمال</a:t>
            </a:r>
            <a:endParaRPr lang="en-US" b="1" dirty="0"/>
          </a:p>
          <a:p>
            <a:pPr marL="0" indent="0" algn="r" rtl="1">
              <a:buFont typeface="Wingdings" panose="05000000000000000000" pitchFamily="2" charset="2"/>
              <a:buNone/>
            </a:pPr>
            <a:endParaRPr lang="en-US" b="1" dirty="0"/>
          </a:p>
          <a:p>
            <a:pPr marL="171450" indent="-171450" algn="r" rtl="1">
              <a:buFont typeface="Wingdings" panose="05000000000000000000" pitchFamily="2" charset="2"/>
              <a:buChar char="v"/>
            </a:pPr>
            <a:r>
              <a:rPr lang="ar-EG" dirty="0"/>
              <a:t>يعد التوسع أمرا بالغ الأهمية لرواد الأعمال الذين يسعون إلى تحقيق نجاح مستدام على المدى الطويل في الأسواق التنافسية اليوم:</a:t>
            </a:r>
            <a:endParaRPr lang="en-US" dirty="0"/>
          </a:p>
          <a:p>
            <a:pPr marL="171450" indent="-171450" algn="r" rtl="1">
              <a:buFont typeface="Wingdings" panose="05000000000000000000" pitchFamily="2" charset="2"/>
              <a:buChar char="v"/>
            </a:pPr>
            <a:endParaRPr lang="ar-EG" dirty="0"/>
          </a:p>
          <a:p>
            <a:pPr marL="171450" indent="-171450" algn="r" rtl="1">
              <a:buFont typeface="Wingdings" panose="05000000000000000000" pitchFamily="2" charset="2"/>
              <a:buChar char="v"/>
            </a:pPr>
            <a:r>
              <a:rPr lang="ar-EG" b="1" dirty="0"/>
              <a:t>ميزة تنافسية</a:t>
            </a:r>
            <a:r>
              <a:rPr lang="ar-EG" dirty="0"/>
              <a:t>: يخلق التوسع مواقف سوقية يمكن الدفاع عنها من خلال السماح للشركات بخدمة المزيد من العملاء بتكاليف أقل ، متجاوزة المنافسين العالقين في نماذج النمو الخطي.</a:t>
            </a:r>
            <a:endParaRPr lang="en-US" dirty="0"/>
          </a:p>
          <a:p>
            <a:pPr marL="171450" indent="-171450" algn="r" rtl="1">
              <a:buFont typeface="Wingdings" panose="05000000000000000000" pitchFamily="2" charset="2"/>
              <a:buChar char="v"/>
            </a:pPr>
            <a:endParaRPr lang="ar-EG" dirty="0"/>
          </a:p>
          <a:p>
            <a:pPr marL="171450" indent="-171450" algn="r" rtl="1">
              <a:buFont typeface="Wingdings" panose="05000000000000000000" pitchFamily="2" charset="2"/>
              <a:buChar char="v"/>
            </a:pPr>
            <a:r>
              <a:rPr lang="ar-EG" b="1" dirty="0"/>
              <a:t>مضاعفات التقييم / الربحية المحسنة</a:t>
            </a:r>
            <a:r>
              <a:rPr lang="ar-EG" dirty="0"/>
              <a:t>: حسب التصميم ، يؤدي التوسع إلى زيادة الإيرادات مع الحفاظ على انخفاض التكاليف ، مما يؤدي إلى هوامش ربح أعلى بكثير مقارنة بنموذج النمو الخطي. غالبا ما تحقق الشركات القابلة للتطوير تقييمات أعلى من 5 إلى 10 أضعاف من الشركات غير القابلة للتطوير ذات الإيرادات المكافئة.</a:t>
            </a:r>
            <a:endParaRPr lang="en-US" dirty="0"/>
          </a:p>
          <a:p>
            <a:pPr marL="171450" indent="-171450" algn="r" rtl="1">
              <a:buFont typeface="Wingdings" panose="05000000000000000000" pitchFamily="2" charset="2"/>
              <a:buChar char="v"/>
            </a:pPr>
            <a:endParaRPr lang="ar-EG" dirty="0"/>
          </a:p>
          <a:p>
            <a:pPr marL="171450" indent="-171450" algn="r" rtl="1">
              <a:buFont typeface="Wingdings" panose="05000000000000000000" pitchFamily="2" charset="2"/>
              <a:buChar char="v"/>
            </a:pPr>
            <a:r>
              <a:rPr lang="ar-EG" b="1" dirty="0"/>
              <a:t>مرونة السوق: </a:t>
            </a:r>
            <a:r>
              <a:rPr lang="ar-EG" dirty="0"/>
              <a:t>يخلق التوسع وفورات الحجم التي توفر حاجزا ضد انكماش السوق والضغوط التنافسية واضطرابات الصناعة.</a:t>
            </a:r>
            <a:endParaRPr lang="en-US" dirty="0"/>
          </a:p>
          <a:p>
            <a:pPr marL="171450" indent="-171450" algn="r" rtl="1">
              <a:buFont typeface="Wingdings" panose="05000000000000000000" pitchFamily="2" charset="2"/>
              <a:buChar char="v"/>
            </a:pPr>
            <a:endParaRPr lang="ar-EG" dirty="0"/>
          </a:p>
          <a:p>
            <a:pPr marL="171450" indent="-171450" algn="r" rtl="1">
              <a:buFont typeface="Wingdings" panose="05000000000000000000" pitchFamily="2" charset="2"/>
              <a:buChar char="v"/>
            </a:pPr>
            <a:r>
              <a:rPr lang="ar-EG" b="1" dirty="0"/>
              <a:t>تأثير السوق</a:t>
            </a:r>
            <a:r>
              <a:rPr lang="ar-EG" dirty="0"/>
              <a:t>: يمكن للشركات التي تم توسيع نطاقها إعادة تشكيل صناعات بأكملها ، والتأثير على توقعات العملاء ، وإنشاء معايير سوق جديدة يجب على المتابعين التكيف معها.</a:t>
            </a:r>
            <a:endParaRPr lang="en-US" dirty="0"/>
          </a:p>
          <a:p>
            <a:pPr marL="171450" indent="-171450" algn="r" rtl="1">
              <a:buFont typeface="Wingdings" panose="05000000000000000000" pitchFamily="2" charset="2"/>
              <a:buChar char="v"/>
            </a:pPr>
            <a:endParaRPr lang="ar-EG" dirty="0"/>
          </a:p>
          <a:p>
            <a:pPr marL="171450" indent="-171450" algn="r" rtl="1">
              <a:buFont typeface="Wingdings" panose="05000000000000000000" pitchFamily="2" charset="2"/>
              <a:buChar char="v"/>
            </a:pPr>
            <a:r>
              <a:rPr lang="ar-EG" b="1" dirty="0"/>
              <a:t>جذب الاستثمار</a:t>
            </a:r>
            <a:r>
              <a:rPr lang="ar-EG" dirty="0"/>
              <a:t>: يهتم المستثمرون ، وخاصة أصحاب رؤوس الأموال الاستثمارية ، بالشركات ذات النماذج القابلة للتطوير. تعد إمكانية تحقيق عوائد هائلة عاملا رئيسيا في قرارات التمويل.</a:t>
            </a:r>
            <a:endParaRPr lang="en-US" dirty="0"/>
          </a:p>
          <a:p>
            <a:pPr marL="171450" indent="-171450" algn="r" rtl="1">
              <a:buFont typeface="Wingdings" panose="05000000000000000000" pitchFamily="2" charset="2"/>
              <a:buChar char="v"/>
            </a:pPr>
            <a:endParaRPr lang="ar-EG" dirty="0"/>
          </a:p>
          <a:p>
            <a:pPr marL="171450" indent="-171450" algn="r" rtl="1">
              <a:buFont typeface="Wingdings" panose="05000000000000000000" pitchFamily="2" charset="2"/>
              <a:buChar char="v"/>
            </a:pPr>
            <a:r>
              <a:rPr lang="ar-EG" b="1" dirty="0"/>
              <a:t>العمليات المستدامة</a:t>
            </a:r>
            <a:r>
              <a:rPr lang="ar-EG" dirty="0"/>
              <a:t>: تبني الأعمال التجارية القابلة للتطوير أنظمة وعمليات قابلة للتكرار وفعالة. هذا يخلق أساسا مستقرا يمكنه تحمل تقلبات السوق ودعم التوسع المستمر.</a:t>
            </a:r>
            <a:endParaRPr lang="en-US" dirty="0"/>
          </a:p>
        </p:txBody>
      </p:sp>
      <p:sp>
        <p:nvSpPr>
          <p:cNvPr id="4" name="Slide Number Placeholder 3"/>
          <p:cNvSpPr>
            <a:spLocks noGrp="1"/>
          </p:cNvSpPr>
          <p:nvPr>
            <p:ph type="sldNum" sz="quarter" idx="5"/>
          </p:nvPr>
        </p:nvSpPr>
        <p:spPr/>
        <p:txBody>
          <a:bodyPr/>
          <a:lstStyle/>
          <a:p>
            <a:fld id="{22470950-4FED-473E-97DA-8C88171E82CB}" type="slidenum">
              <a:rPr lang="en-US" smtClean="0"/>
              <a:t>7</a:t>
            </a:fld>
            <a:endParaRPr lang="en-US"/>
          </a:p>
        </p:txBody>
      </p:sp>
    </p:spTree>
    <p:extLst>
      <p:ext uri="{BB962C8B-B14F-4D97-AF65-F5344CB8AC3E}">
        <p14:creationId xmlns:p14="http://schemas.microsoft.com/office/powerpoint/2010/main" val="40027392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الأساطير الشائعة حول التحجيم</a:t>
            </a:r>
            <a:endParaRPr lang="en-US" b="1" dirty="0"/>
          </a:p>
          <a:p>
            <a:pPr algn="r" rtl="1"/>
            <a:endParaRPr lang="en-US" b="1" dirty="0"/>
          </a:p>
          <a:p>
            <a:pPr algn="r" rtl="1"/>
            <a:r>
              <a:rPr lang="ar-EG" b="1" dirty="0"/>
              <a:t>الأسطورة 1: التوسع هو مجرد نمو سريع جدا</a:t>
            </a:r>
            <a:endParaRPr lang="en-US" b="1" dirty="0"/>
          </a:p>
          <a:p>
            <a:pPr marL="171450" indent="-171450" algn="r" rtl="1">
              <a:buFont typeface="Arial" panose="020B0604020202020204" pitchFamily="34" charset="0"/>
              <a:buChar char="•"/>
            </a:pPr>
            <a:r>
              <a:rPr lang="ar-EG" b="1" dirty="0"/>
              <a:t>"التوسع يتعلق بزيادة الإيرادات دون زيادة نسبية في الموارد“</a:t>
            </a:r>
            <a:endParaRPr lang="en-US" b="1" dirty="0"/>
          </a:p>
          <a:p>
            <a:pPr marL="171450" indent="-171450" algn="r" rtl="1">
              <a:buFont typeface="Arial" panose="020B0604020202020204" pitchFamily="34" charset="0"/>
              <a:buChar char="•"/>
            </a:pPr>
            <a:r>
              <a:rPr lang="ar-EG" b="1" dirty="0"/>
              <a:t>الحقيقة: </a:t>
            </a:r>
            <a:r>
              <a:rPr lang="ar-EG" b="0" dirty="0"/>
              <a:t>القياس يتعلق بالكفاءة وليس السرعة. إنه تحول استراتيجي إلى نموذج تفوق فيه الإيرادات التكاليف.</a:t>
            </a:r>
          </a:p>
          <a:p>
            <a:pPr marL="171450" indent="-171450" algn="r" rtl="1">
              <a:buFont typeface="Arial" panose="020B0604020202020204" pitchFamily="34" charset="0"/>
              <a:buChar char="•"/>
            </a:pPr>
            <a:r>
              <a:rPr lang="ar-EG" b="0" dirty="0"/>
              <a:t>تشير الدراسات إلى </a:t>
            </a:r>
            <a:r>
              <a:rPr lang="ar-EG" b="1" u="sng" dirty="0"/>
              <a:t>أن ثلثي الشركات الأسرع نموا تفشل </a:t>
            </a:r>
            <a:r>
              <a:rPr lang="ar-EG" b="0" dirty="0"/>
              <a:t>في النهاية.</a:t>
            </a:r>
            <a:endParaRPr lang="en-US" b="0" dirty="0"/>
          </a:p>
          <a:p>
            <a:pPr marL="171450" indent="-171450" algn="r" rtl="1">
              <a:buFont typeface="Arial" panose="020B0604020202020204" pitchFamily="34" charset="0"/>
              <a:buChar char="•"/>
            </a:pPr>
            <a:endParaRPr lang="en-US" b="1" dirty="0"/>
          </a:p>
          <a:p>
            <a:pPr algn="r" rtl="1"/>
            <a:r>
              <a:rPr lang="ar-EG" sz="1200" b="1" i="0" kern="1200" dirty="0">
                <a:solidFill>
                  <a:schemeClr val="tx1"/>
                </a:solidFill>
                <a:effectLst/>
                <a:latin typeface="+mn-lt"/>
                <a:ea typeface="+mn-ea"/>
                <a:cs typeface="+mn-cs"/>
              </a:rPr>
              <a:t>الأسطورة 2: يمكن لكل عمل تجاري ويجب أن يتوسع</a:t>
            </a:r>
            <a:endParaRPr lang="en-US" sz="1200" b="1"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EG" sz="1200" b="1" i="0" kern="1200" dirty="0">
                <a:solidFill>
                  <a:schemeClr val="tx1"/>
                </a:solidFill>
                <a:effectLst/>
                <a:latin typeface="+mn-lt"/>
                <a:ea typeface="+mn-ea"/>
                <a:cs typeface="+mn-cs"/>
              </a:rPr>
              <a:t>"جميع الشركات لديها القدرة على التوسع إذا حاولت جاهدة بما فيه الكفاية“</a:t>
            </a:r>
            <a:endParaRPr lang="en-US" sz="1200" b="1"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EG" sz="1200" b="1" i="0" kern="1200" dirty="0">
                <a:solidFill>
                  <a:schemeClr val="tx1"/>
                </a:solidFill>
                <a:effectLst/>
                <a:latin typeface="+mn-lt"/>
                <a:ea typeface="+mn-ea"/>
                <a:cs typeface="+mn-cs"/>
              </a:rPr>
              <a:t>الحقيقة: </a:t>
            </a:r>
            <a:r>
              <a:rPr lang="ar-EG" sz="1200" b="0" i="0" kern="1200" dirty="0">
                <a:solidFill>
                  <a:schemeClr val="tx1"/>
                </a:solidFill>
                <a:effectLst/>
                <a:latin typeface="+mn-lt"/>
                <a:ea typeface="+mn-ea"/>
                <a:cs typeface="+mn-cs"/>
              </a:rPr>
              <a:t>ليست كل نماذج الأعمال قابلة للتطوير بطبيعتها.</a:t>
            </a:r>
          </a:p>
          <a:p>
            <a:pPr marL="171450" indent="-171450" algn="r" rtl="1">
              <a:buFont typeface="Arial" panose="020B0604020202020204" pitchFamily="34" charset="0"/>
              <a:buChar char="•"/>
            </a:pPr>
            <a:r>
              <a:rPr lang="ar-EG" sz="1200" b="0" i="0" kern="1200" dirty="0">
                <a:solidFill>
                  <a:schemeClr val="tx1"/>
                </a:solidFill>
                <a:effectLst/>
                <a:latin typeface="+mn-lt"/>
                <a:ea typeface="+mn-ea"/>
                <a:cs typeface="+mn-cs"/>
              </a:rPr>
              <a:t>غالبا ما </a:t>
            </a:r>
            <a:r>
              <a:rPr lang="ar-EG" sz="1200" b="0" i="0" u="sng" kern="1200" dirty="0">
                <a:solidFill>
                  <a:schemeClr val="tx1"/>
                </a:solidFill>
                <a:effectLst/>
                <a:latin typeface="+mn-lt"/>
                <a:ea typeface="+mn-ea"/>
                <a:cs typeface="+mn-cs"/>
              </a:rPr>
              <a:t>تنمو الشركات القائمة على الخدمات التي تعتمد على رأس المال البشري </a:t>
            </a:r>
            <a:r>
              <a:rPr lang="ar-EG" sz="1200" b="0" i="0" kern="1200" dirty="0">
                <a:solidFill>
                  <a:schemeClr val="tx1"/>
                </a:solidFill>
                <a:effectLst/>
                <a:latin typeface="+mn-lt"/>
                <a:ea typeface="+mn-ea"/>
                <a:cs typeface="+mn-cs"/>
              </a:rPr>
              <a:t>ولكنها تكافح من أجل التوسع دون تغييرات كبيرة في نموذج التسليم الخاص بها.</a:t>
            </a:r>
            <a:endParaRPr lang="en-US" sz="1200" b="0" i="0" kern="1200" dirty="0">
              <a:solidFill>
                <a:schemeClr val="tx1"/>
              </a:solidFill>
              <a:effectLst/>
              <a:latin typeface="+mn-lt"/>
              <a:ea typeface="+mn-ea"/>
              <a:cs typeface="+mn-cs"/>
            </a:endParaRPr>
          </a:p>
          <a:p>
            <a:pPr algn="r" rtl="1"/>
            <a:endParaRPr lang="en-US" sz="1200" b="1" i="0" kern="1200" dirty="0">
              <a:solidFill>
                <a:schemeClr val="tx1"/>
              </a:solidFill>
              <a:effectLst/>
              <a:latin typeface="+mn-lt"/>
              <a:ea typeface="+mn-ea"/>
              <a:cs typeface="+mn-cs"/>
            </a:endParaRPr>
          </a:p>
          <a:p>
            <a:pPr algn="r" rtl="1"/>
            <a:r>
              <a:rPr lang="ar-EG" sz="1200" b="1" i="0" kern="1200" dirty="0">
                <a:solidFill>
                  <a:schemeClr val="tx1"/>
                </a:solidFill>
                <a:effectLst/>
                <a:latin typeface="+mn-lt"/>
                <a:ea typeface="+mn-ea"/>
                <a:cs typeface="+mn-cs"/>
              </a:rPr>
              <a:t>الأسطورة 3: يتطلب التوسع تمويلا خارجيا ضخما</a:t>
            </a:r>
            <a:endParaRPr lang="en-US" sz="1200" b="1"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b="1" i="0" kern="1200" dirty="0">
                <a:solidFill>
                  <a:schemeClr val="tx1"/>
                </a:solidFill>
                <a:effectLst/>
                <a:latin typeface="+mn-lt"/>
                <a:ea typeface="+mn-ea"/>
                <a:cs typeface="+mn-cs"/>
              </a:rPr>
              <a:t> </a:t>
            </a:r>
            <a:r>
              <a:rPr lang="ar-EG" sz="1200" b="1" i="0" kern="1200" dirty="0">
                <a:solidFill>
                  <a:schemeClr val="tx1"/>
                </a:solidFill>
                <a:effectLst/>
                <a:latin typeface="+mn-lt"/>
                <a:ea typeface="+mn-ea"/>
                <a:cs typeface="+mn-cs"/>
              </a:rPr>
              <a:t>"بدون رأس المال الاستثماري ، يكون التوسع مستحيلا“</a:t>
            </a:r>
            <a:endParaRPr lang="en-US" sz="1200" b="1"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EG" sz="1200" b="1" i="0" kern="1200" dirty="0">
                <a:solidFill>
                  <a:schemeClr val="tx1"/>
                </a:solidFill>
                <a:effectLst/>
                <a:latin typeface="+mn-lt"/>
                <a:ea typeface="+mn-ea"/>
                <a:cs typeface="+mn-cs"/>
              </a:rPr>
              <a:t>الحقيقة: </a:t>
            </a:r>
            <a:r>
              <a:rPr lang="ar-EG" sz="1200" b="0" i="0" kern="1200" dirty="0">
                <a:solidFill>
                  <a:schemeClr val="tx1"/>
                </a:solidFill>
                <a:effectLst/>
                <a:latin typeface="+mn-lt"/>
                <a:ea typeface="+mn-ea"/>
                <a:cs typeface="+mn-cs"/>
              </a:rPr>
              <a:t>رأس المال الاستثماري شائع ولكنه ليس الطريق الوحيد.</a:t>
            </a:r>
          </a:p>
          <a:p>
            <a:pPr marL="171450" indent="-171450" algn="r" rtl="1">
              <a:buFont typeface="Arial" panose="020B0604020202020204" pitchFamily="34" charset="0"/>
              <a:buChar char="•"/>
            </a:pPr>
            <a:r>
              <a:rPr lang="ar-EG" sz="1200" b="0" i="0" kern="1200" dirty="0">
                <a:solidFill>
                  <a:schemeClr val="tx1"/>
                </a:solidFill>
                <a:effectLst/>
                <a:latin typeface="+mn-lt"/>
                <a:ea typeface="+mn-ea"/>
                <a:cs typeface="+mn-cs"/>
              </a:rPr>
              <a:t>تتوسع العديد من الشركات بنجاح من خلال التمهيد أو إعادة استثمار الأرباح أو خيارات التمويل الأخرى.</a:t>
            </a:r>
            <a:endParaRPr lang="en-US" sz="1200" b="0" i="0" kern="1200" dirty="0">
              <a:solidFill>
                <a:schemeClr val="tx1"/>
              </a:solidFill>
              <a:effectLst/>
              <a:latin typeface="+mn-lt"/>
              <a:ea typeface="+mn-ea"/>
              <a:cs typeface="+mn-cs"/>
            </a:endParaRPr>
          </a:p>
          <a:p>
            <a:pPr algn="r" rtl="1"/>
            <a:endParaRPr lang="en-US" sz="1200" b="1" i="0" kern="1200" dirty="0">
              <a:solidFill>
                <a:schemeClr val="tx1"/>
              </a:solidFill>
              <a:effectLst/>
              <a:latin typeface="+mn-lt"/>
              <a:ea typeface="+mn-ea"/>
              <a:cs typeface="+mn-cs"/>
            </a:endParaRPr>
          </a:p>
          <a:p>
            <a:pPr algn="r" rtl="1"/>
            <a:r>
              <a:rPr lang="ar-EG" sz="1200" b="1" i="0" kern="1200" dirty="0">
                <a:solidFill>
                  <a:schemeClr val="tx1"/>
                </a:solidFill>
                <a:effectLst/>
                <a:latin typeface="+mn-lt"/>
                <a:ea typeface="+mn-ea"/>
                <a:cs typeface="+mn-cs"/>
              </a:rPr>
              <a:t>الأسطورة 4: التركيز على التوسع من اليوم الأول</a:t>
            </a:r>
            <a:endParaRPr lang="en-US" sz="1200" b="1"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EG" sz="1200" b="1" i="0" kern="1200" dirty="0">
                <a:solidFill>
                  <a:schemeClr val="tx1"/>
                </a:solidFill>
                <a:effectLst/>
                <a:latin typeface="+mn-lt"/>
                <a:ea typeface="+mn-ea"/>
                <a:cs typeface="+mn-cs"/>
              </a:rPr>
              <a:t>"المقياس أولا ، ثم القلق بشأن الباقي“</a:t>
            </a:r>
            <a:endParaRPr lang="en-US" sz="1200" b="1"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EG" sz="1200" b="1" i="0" kern="1200" dirty="0">
                <a:solidFill>
                  <a:schemeClr val="tx1"/>
                </a:solidFill>
                <a:effectLst/>
                <a:latin typeface="+mn-lt"/>
                <a:ea typeface="+mn-ea"/>
                <a:cs typeface="+mn-cs"/>
              </a:rPr>
              <a:t>الحقيقة: </a:t>
            </a:r>
            <a:r>
              <a:rPr lang="ar-EG" sz="1200" b="0" i="0" kern="1200" dirty="0">
                <a:solidFill>
                  <a:schemeClr val="tx1"/>
                </a:solidFill>
                <a:effectLst/>
                <a:latin typeface="+mn-lt"/>
                <a:ea typeface="+mn-ea"/>
                <a:cs typeface="+mn-cs"/>
              </a:rPr>
              <a:t>تعد محاولة التوسع قبل الأوان سببا شائعا لفشل بدء التشغيل.</a:t>
            </a:r>
          </a:p>
          <a:p>
            <a:pPr marL="171450" indent="-171450" algn="r" rtl="1">
              <a:buFont typeface="Arial" panose="020B0604020202020204" pitchFamily="34" charset="0"/>
              <a:buChar char="•"/>
            </a:pPr>
            <a:r>
              <a:rPr lang="ar-EG" sz="1200" b="0" i="0" kern="1200" dirty="0">
                <a:solidFill>
                  <a:schemeClr val="tx1"/>
                </a:solidFill>
                <a:effectLst/>
                <a:latin typeface="+mn-lt"/>
                <a:ea typeface="+mn-ea"/>
                <a:cs typeface="+mn-cs"/>
              </a:rPr>
              <a:t>قم أولا بالتحقق من صحة منتجك ، وقم بإنشاء ملاءمة قوية لسوق المنتج ، وبناء أساس تشغيلي متين.</a:t>
            </a:r>
            <a:endParaRPr lang="en-US" sz="1200" b="0" i="0" kern="1200" dirty="0">
              <a:solidFill>
                <a:schemeClr val="tx1"/>
              </a:solidFill>
              <a:effectLst/>
              <a:latin typeface="+mn-lt"/>
              <a:ea typeface="+mn-ea"/>
              <a:cs typeface="+mn-cs"/>
            </a:endParaRPr>
          </a:p>
          <a:p>
            <a:pPr algn="r" rtl="1"/>
            <a:endParaRPr lang="en-US" b="1" dirty="0"/>
          </a:p>
        </p:txBody>
      </p:sp>
      <p:sp>
        <p:nvSpPr>
          <p:cNvPr id="4" name="Slide Number Placeholder 3"/>
          <p:cNvSpPr>
            <a:spLocks noGrp="1"/>
          </p:cNvSpPr>
          <p:nvPr>
            <p:ph type="sldNum" sz="quarter" idx="5"/>
          </p:nvPr>
        </p:nvSpPr>
        <p:spPr/>
        <p:txBody>
          <a:bodyPr/>
          <a:lstStyle/>
          <a:p>
            <a:fld id="{22470950-4FED-473E-97DA-8C88171E82CB}" type="slidenum">
              <a:rPr lang="en-US" smtClean="0"/>
              <a:t>8</a:t>
            </a:fld>
            <a:endParaRPr lang="en-US"/>
          </a:p>
        </p:txBody>
      </p:sp>
    </p:spTree>
    <p:extLst>
      <p:ext uri="{BB962C8B-B14F-4D97-AF65-F5344CB8AC3E}">
        <p14:creationId xmlns:p14="http://schemas.microsoft.com/office/powerpoint/2010/main" val="1568737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Wingdings" panose="05000000000000000000" pitchFamily="2" charset="2"/>
              <a:buChar char="q"/>
            </a:pPr>
            <a:r>
              <a:rPr lang="ar-EG" b="1" dirty="0"/>
              <a:t>النمو العضوي</a:t>
            </a:r>
          </a:p>
          <a:p>
            <a:pPr marL="171450" indent="-171450" algn="r" rtl="1">
              <a:buFont typeface="Arial" panose="020B0604020202020204" pitchFamily="34" charset="0"/>
              <a:buChar char="•"/>
            </a:pPr>
            <a:r>
              <a:rPr lang="ar-EG" dirty="0"/>
              <a:t>النمو الذي </a:t>
            </a:r>
            <a:r>
              <a:rPr lang="ar-EG" b="1" u="sng" dirty="0"/>
              <a:t>يتحقق من خلال الموارد والعمليات الداخلية للشركة ، والتوسع من الداخل</a:t>
            </a:r>
            <a:r>
              <a:rPr lang="ar-EG" dirty="0"/>
              <a:t>.</a:t>
            </a:r>
          </a:p>
          <a:p>
            <a:pPr marL="171450" indent="-171450" algn="r" rtl="1">
              <a:buFont typeface="Arial" panose="020B0604020202020204" pitchFamily="34" charset="0"/>
              <a:buChar char="•"/>
            </a:pPr>
            <a:r>
              <a:rPr lang="ar-EG" dirty="0"/>
              <a:t>امثله</a:t>
            </a:r>
            <a:r>
              <a:rPr lang="en-US" dirty="0"/>
              <a:t>:</a:t>
            </a:r>
            <a:endParaRPr lang="ar-EG" dirty="0"/>
          </a:p>
          <a:p>
            <a:pPr marL="628650" lvl="1" indent="-171450" algn="r" rtl="1">
              <a:buFont typeface="Courier New" panose="02070309020205020404" pitchFamily="49" charset="0"/>
              <a:buChar char="o"/>
            </a:pPr>
            <a:r>
              <a:rPr lang="ar-EG" dirty="0"/>
              <a:t>تطوير منتج جديد</a:t>
            </a:r>
          </a:p>
          <a:p>
            <a:pPr marL="628650" lvl="1" indent="-171450" algn="r" rtl="1">
              <a:buFont typeface="Courier New" panose="02070309020205020404" pitchFamily="49" charset="0"/>
              <a:buChar char="o"/>
            </a:pPr>
            <a:r>
              <a:rPr lang="ar-EG" dirty="0"/>
              <a:t>استراتيجيات اختراق السوق</a:t>
            </a:r>
          </a:p>
          <a:p>
            <a:pPr marL="628650" lvl="1" indent="-171450" algn="r" rtl="1">
              <a:buFont typeface="Courier New" panose="02070309020205020404" pitchFamily="49" charset="0"/>
              <a:buChar char="o"/>
            </a:pPr>
            <a:r>
              <a:rPr lang="ar-EG" dirty="0"/>
              <a:t>التوسع الجغرافي</a:t>
            </a:r>
          </a:p>
          <a:p>
            <a:pPr marL="628650" lvl="1" indent="-171450" algn="r" rtl="1">
              <a:buFont typeface="Courier New" panose="02070309020205020404" pitchFamily="49" charset="0"/>
              <a:buChar char="o"/>
            </a:pPr>
            <a:r>
              <a:rPr lang="ar-EG" dirty="0"/>
              <a:t>حملات تسويقية محسنة</a:t>
            </a:r>
          </a:p>
          <a:p>
            <a:pPr marL="628650" lvl="1" indent="-171450" algn="r" rtl="1">
              <a:buFont typeface="Courier New" panose="02070309020205020404" pitchFamily="49" charset="0"/>
              <a:buChar char="o"/>
            </a:pPr>
            <a:r>
              <a:rPr lang="ar-EG" dirty="0"/>
              <a:t>زيادة الطاقة الإنتاجية</a:t>
            </a:r>
            <a:endParaRPr lang="en-US" dirty="0"/>
          </a:p>
          <a:p>
            <a:pPr marL="628650" lvl="1" indent="-171450" algn="r" rtl="1">
              <a:buFont typeface="Courier New" panose="02070309020205020404" pitchFamily="49" charset="0"/>
              <a:buChar char="o"/>
            </a:pPr>
            <a:endParaRPr lang="en-US" dirty="0"/>
          </a:p>
          <a:p>
            <a:pPr marL="171450" lvl="0" indent="-171450" algn="r" rtl="1">
              <a:buFont typeface="Wingdings" panose="05000000000000000000" pitchFamily="2" charset="2"/>
              <a:buChar char="q"/>
            </a:pPr>
            <a:r>
              <a:rPr lang="ar-EG" sz="1200" b="1" i="0" kern="1200" dirty="0">
                <a:solidFill>
                  <a:schemeClr val="tx1"/>
                </a:solidFill>
                <a:effectLst/>
                <a:latin typeface="+mn-lt"/>
                <a:ea typeface="+mn-ea"/>
                <a:cs typeface="+mn-cs"/>
              </a:rPr>
              <a:t>النمو غير العضوي</a:t>
            </a:r>
            <a:endParaRPr lang="en-US" sz="1200" b="1" i="0" kern="1200" dirty="0">
              <a:solidFill>
                <a:schemeClr val="tx1"/>
              </a:solidFill>
              <a:effectLst/>
              <a:latin typeface="+mn-lt"/>
              <a:ea typeface="+mn-ea"/>
              <a:cs typeface="+mn-cs"/>
            </a:endParaRPr>
          </a:p>
          <a:p>
            <a:pPr marL="171450" lvl="0" indent="-171450" algn="r" rtl="1">
              <a:buFont typeface="Wingdings" panose="05000000000000000000" pitchFamily="2" charset="2"/>
              <a:buChar char="§"/>
            </a:pPr>
            <a:r>
              <a:rPr lang="ar-EG" b="1" dirty="0"/>
              <a:t>النمو الذي </a:t>
            </a:r>
            <a:r>
              <a:rPr lang="ar-EG" b="1" u="sng" dirty="0"/>
              <a:t>يتحقق من خلال الوسائل الخارجية مثل عمليات الاندماج والاستحواذ والشراكات الاستراتيجية</a:t>
            </a:r>
            <a:r>
              <a:rPr lang="ar-EG" b="1" dirty="0"/>
              <a:t>.</a:t>
            </a:r>
            <a:endParaRPr lang="en-US" b="1" dirty="0"/>
          </a:p>
          <a:p>
            <a:pPr marL="171450" lvl="0" indent="-171450" algn="r" rtl="1">
              <a:buFont typeface="Wingdings" panose="05000000000000000000" pitchFamily="2" charset="2"/>
              <a:buChar char="§"/>
            </a:pPr>
            <a:r>
              <a:rPr lang="ar-EG" sz="1200" b="0" i="0" kern="1200" dirty="0">
                <a:solidFill>
                  <a:schemeClr val="tx1"/>
                </a:solidFill>
                <a:effectLst/>
                <a:latin typeface="+mn-lt"/>
                <a:ea typeface="+mn-ea"/>
                <a:cs typeface="+mn-cs"/>
              </a:rPr>
              <a:t>امثله</a:t>
            </a:r>
            <a:r>
              <a:rPr lang="en-US" sz="1200" b="0" i="0" kern="1200" dirty="0">
                <a:solidFill>
                  <a:schemeClr val="tx1"/>
                </a:solidFill>
                <a:effectLst/>
                <a:latin typeface="+mn-lt"/>
                <a:ea typeface="+mn-ea"/>
                <a:cs typeface="+mn-cs"/>
              </a:rPr>
              <a:t>:</a:t>
            </a:r>
          </a:p>
          <a:p>
            <a:pPr marL="628650" lvl="1" indent="-171450" algn="r" rtl="1">
              <a:buFont typeface="Courier New" panose="02070309020205020404" pitchFamily="49" charset="0"/>
              <a:buChar char="o"/>
            </a:pPr>
            <a:r>
              <a:rPr lang="ar-EG" b="0" dirty="0"/>
              <a:t>الاستحواذ على المنافسين</a:t>
            </a:r>
          </a:p>
          <a:p>
            <a:pPr marL="628650" lvl="1" indent="-171450" algn="r" rtl="1">
              <a:buFont typeface="Courier New" panose="02070309020205020404" pitchFamily="49" charset="0"/>
              <a:buChar char="o"/>
            </a:pPr>
            <a:r>
              <a:rPr lang="ar-EG" b="0" dirty="0"/>
              <a:t>عمليات الاندماج مع الشركات التكميلية</a:t>
            </a:r>
          </a:p>
          <a:p>
            <a:pPr marL="628650" lvl="1" indent="-171450" algn="r" rtl="1">
              <a:buFont typeface="Courier New" panose="02070309020205020404" pitchFamily="49" charset="0"/>
              <a:buChar char="o"/>
            </a:pPr>
            <a:r>
              <a:rPr lang="ar-EG" b="0" dirty="0"/>
              <a:t>المشاريع المشتركة</a:t>
            </a:r>
          </a:p>
          <a:p>
            <a:pPr marL="628650" lvl="1" indent="-171450" algn="r" rtl="1">
              <a:buFont typeface="Courier New" panose="02070309020205020404" pitchFamily="49" charset="0"/>
              <a:buChar char="o"/>
            </a:pPr>
            <a:r>
              <a:rPr lang="ar-EG" b="0" dirty="0"/>
              <a:t>التحالفات الاستراتيجية</a:t>
            </a:r>
          </a:p>
          <a:p>
            <a:pPr marL="628650" lvl="1" indent="-171450" algn="r" rtl="1">
              <a:buFont typeface="Courier New" panose="02070309020205020404" pitchFamily="49" charset="0"/>
              <a:buChar char="o"/>
            </a:pPr>
            <a:r>
              <a:rPr lang="ar-EG" b="0" dirty="0"/>
              <a:t>اتفاقيات الترخيص</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9</a:t>
            </a:fld>
            <a:endParaRPr lang="en-US"/>
          </a:p>
        </p:txBody>
      </p:sp>
    </p:spTree>
    <p:extLst>
      <p:ext uri="{BB962C8B-B14F-4D97-AF65-F5344CB8AC3E}">
        <p14:creationId xmlns:p14="http://schemas.microsoft.com/office/powerpoint/2010/main" val="725557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أطر استراتيجية النمو</a:t>
            </a:r>
            <a:endParaRPr lang="en-US" b="1" dirty="0"/>
          </a:p>
          <a:p>
            <a:pPr algn="r" rtl="1"/>
            <a:endParaRPr lang="en-US" b="1" dirty="0"/>
          </a:p>
          <a:p>
            <a:pPr algn="r" rtl="1"/>
            <a:r>
              <a:rPr lang="ar-EG" b="1" dirty="0"/>
              <a:t>مصفوفة أنسوف هي أداة تخطيط استراتيجي توفر إطارا لمساعدة الشركات على تحديد فرص النمو من خلال:</a:t>
            </a:r>
            <a:endParaRPr lang="en-US" b="1" dirty="0"/>
          </a:p>
          <a:p>
            <a:pPr marL="171450" indent="-171450" algn="r" rtl="1">
              <a:buFont typeface="Wingdings" panose="05000000000000000000" pitchFamily="2" charset="2"/>
              <a:buChar char="§"/>
            </a:pPr>
            <a:r>
              <a:rPr lang="ar-EG" b="1" dirty="0"/>
              <a:t>أربع استراتيجيات نمو متميزة </a:t>
            </a:r>
            <a:r>
              <a:rPr lang="ar-EG" b="0" dirty="0"/>
              <a:t>تعتمد على المنتجات (الحالية أو الجديدة) والأسواق (الحالية أو الجديدة)</a:t>
            </a:r>
          </a:p>
          <a:p>
            <a:pPr marL="171450" indent="-171450" algn="r" rtl="1">
              <a:buFont typeface="Wingdings" panose="05000000000000000000" pitchFamily="2" charset="2"/>
              <a:buChar char="§"/>
            </a:pPr>
            <a:r>
              <a:rPr lang="ar-EG" b="1" dirty="0"/>
              <a:t>التقييم التدريجي للمخاطر </a:t>
            </a:r>
            <a:r>
              <a:rPr lang="ar-EG" b="0" dirty="0"/>
              <a:t>مع انتقال الشركات من منطقة مألوفة إلى منطقة غير مألوفة</a:t>
            </a:r>
          </a:p>
          <a:p>
            <a:pPr marL="171450" indent="-171450" algn="r" rtl="1">
              <a:buFont typeface="Wingdings" panose="05000000000000000000" pitchFamily="2" charset="2"/>
              <a:buChar char="§"/>
            </a:pPr>
            <a:r>
              <a:rPr lang="ar-EG" b="1" dirty="0"/>
              <a:t>الموازنة بين طموح النمو </a:t>
            </a:r>
            <a:r>
              <a:rPr lang="ar-EG" b="0" dirty="0"/>
              <a:t>والقدرات والموارد التنظيمية</a:t>
            </a:r>
          </a:p>
          <a:p>
            <a:pPr marL="171450" indent="-171450" algn="r" rtl="1">
              <a:buFont typeface="Wingdings" panose="05000000000000000000" pitchFamily="2" charset="2"/>
              <a:buChar char="§"/>
            </a:pPr>
            <a:r>
              <a:rPr lang="ar-EG" b="1" dirty="0"/>
              <a:t>خارطة الطريق </a:t>
            </a:r>
            <a:r>
              <a:rPr lang="ar-EG" b="0" dirty="0"/>
              <a:t>الاستراتيجية لتوسيع نطاق الأعمال المستدامة وتوسيع نطاقها</a:t>
            </a:r>
          </a:p>
          <a:p>
            <a:pPr marL="171450" indent="-171450" algn="r" rtl="1">
              <a:buFont typeface="Wingdings" panose="05000000000000000000" pitchFamily="2" charset="2"/>
              <a:buChar char="§"/>
            </a:pPr>
            <a:r>
              <a:rPr lang="ar-EG" b="1" dirty="0"/>
              <a:t>إطار التخطيط</a:t>
            </a:r>
            <a:r>
              <a:rPr lang="ar-EG" b="0" dirty="0"/>
              <a:t> التشغيلي وقرارات تخصيص الموارد</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10</a:t>
            </a:fld>
            <a:endParaRPr lang="en-US"/>
          </a:p>
        </p:txBody>
      </p:sp>
    </p:spTree>
    <p:extLst>
      <p:ext uri="{BB962C8B-B14F-4D97-AF65-F5344CB8AC3E}">
        <p14:creationId xmlns:p14="http://schemas.microsoft.com/office/powerpoint/2010/main" val="29302510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Wingdings" panose="05000000000000000000" pitchFamily="2" charset="2"/>
              <a:buChar char="v"/>
            </a:pPr>
            <a:r>
              <a:rPr lang="ar-EG" b="1" u="sng" dirty="0"/>
              <a:t>توفر مصفوفة </a:t>
            </a:r>
            <a:r>
              <a:rPr lang="en-US" b="1" u="sng" dirty="0"/>
              <a:t>Ansoff </a:t>
            </a:r>
            <a:r>
              <a:rPr lang="ar-EG" b="1" u="sng" dirty="0"/>
              <a:t>إطارا استراتيجيا لتوسيع الوصول إلى السوق ودفع النمو من خلال أربعة مناهج رئيسية:</a:t>
            </a:r>
            <a:endParaRPr lang="en-US" b="1" u="sng" dirty="0"/>
          </a:p>
          <a:p>
            <a:pPr marL="171450" indent="-171450" algn="r" rtl="1">
              <a:buFont typeface="Wingdings" panose="05000000000000000000" pitchFamily="2" charset="2"/>
              <a:buChar char="v"/>
            </a:pPr>
            <a:endParaRPr lang="ar-EG" dirty="0"/>
          </a:p>
          <a:p>
            <a:pPr marL="628650" lvl="1" indent="-171450" algn="r" rtl="1">
              <a:buFont typeface="Wingdings" panose="05000000000000000000" pitchFamily="2" charset="2"/>
              <a:buChar char="v"/>
            </a:pPr>
            <a:r>
              <a:rPr lang="ar-EG" b="1" dirty="0"/>
              <a:t>اختراق السوق: </a:t>
            </a:r>
            <a:r>
              <a:rPr lang="ar-EG" dirty="0"/>
              <a:t>زيادة الحصة السوقية في الأسواق الحالية بالمنتجات الحالية من خلال استراتيجيات التسعير والتسويق المعزز وتحسين تجربة العملاء.</a:t>
            </a:r>
            <a:endParaRPr lang="en-US" dirty="0"/>
          </a:p>
          <a:p>
            <a:pPr marL="628650" lvl="1" indent="-171450" algn="r" rtl="1">
              <a:buFont typeface="Wingdings" panose="05000000000000000000" pitchFamily="2" charset="2"/>
              <a:buChar char="v"/>
            </a:pPr>
            <a:endParaRPr lang="ar-EG" dirty="0"/>
          </a:p>
          <a:p>
            <a:pPr marL="628650" lvl="1" indent="-171450" algn="r" rtl="1">
              <a:buFont typeface="Wingdings" panose="05000000000000000000" pitchFamily="2" charset="2"/>
              <a:buChar char="v"/>
            </a:pPr>
            <a:r>
              <a:rPr lang="ar-EG" b="1" dirty="0"/>
              <a:t>تطوير السوق: </a:t>
            </a:r>
            <a:r>
              <a:rPr lang="ar-EG" dirty="0"/>
              <a:t>أدخل أسواقا أو قطاعات جديدة بمنتجات موجودة من خلال التوسع الجغرافي أو استهداف شرائح عملاء جديدة أو إنشاء قنوات توزيع جديدة.</a:t>
            </a:r>
            <a:endParaRPr lang="en-US" dirty="0"/>
          </a:p>
          <a:p>
            <a:pPr marL="628650" lvl="1" indent="-171450" algn="r" rtl="1">
              <a:buFont typeface="Wingdings" panose="05000000000000000000" pitchFamily="2" charset="2"/>
              <a:buChar char="v"/>
            </a:pPr>
            <a:endParaRPr lang="ar-EG" dirty="0"/>
          </a:p>
          <a:p>
            <a:pPr marL="628650" lvl="1" indent="-171450" algn="r" rtl="1">
              <a:buFont typeface="Wingdings" panose="05000000000000000000" pitchFamily="2" charset="2"/>
              <a:buChar char="v"/>
            </a:pPr>
            <a:r>
              <a:rPr lang="ar-EG" b="1" dirty="0"/>
              <a:t>تطوير المنتجات: </a:t>
            </a:r>
            <a:r>
              <a:rPr lang="ar-EG" dirty="0"/>
              <a:t>إنشاء منتجات جديدة أو تحسين المنتجات الحالية للأسواق الحالية ، والاستفادة من علاقات العملاء الراسخة والتعرف على العلامة التجارية.</a:t>
            </a:r>
            <a:endParaRPr lang="en-US" dirty="0"/>
          </a:p>
          <a:p>
            <a:pPr marL="628650" lvl="1" indent="-171450" algn="r" rtl="1">
              <a:buFont typeface="Wingdings" panose="05000000000000000000" pitchFamily="2" charset="2"/>
              <a:buChar char="v"/>
            </a:pPr>
            <a:endParaRPr lang="ar-EG" dirty="0"/>
          </a:p>
          <a:p>
            <a:pPr marL="628650" lvl="1" indent="-171450" algn="r" rtl="1">
              <a:buFont typeface="Wingdings" panose="05000000000000000000" pitchFamily="2" charset="2"/>
              <a:buChar char="v"/>
            </a:pPr>
            <a:r>
              <a:rPr lang="ar-EG" b="1" dirty="0"/>
              <a:t>التنويع:</a:t>
            </a:r>
            <a:r>
              <a:rPr lang="ar-EG" dirty="0"/>
              <a:t> تقديم منتجات جديدة إلى أسواق جديدة ، سواء كانت مرتبطة (متحدة المركز) أو غير مرتبطة (تكتل) بالأعمال الحالية ، مما يوفر أعلى مخاطر ولكن يمكن تحقيق عوائد كبيرة.</a:t>
            </a:r>
            <a:endParaRPr lang="en-US" dirty="0"/>
          </a:p>
        </p:txBody>
      </p:sp>
      <p:sp>
        <p:nvSpPr>
          <p:cNvPr id="4" name="Slide Number Placeholder 3"/>
          <p:cNvSpPr>
            <a:spLocks noGrp="1"/>
          </p:cNvSpPr>
          <p:nvPr>
            <p:ph type="sldNum" sz="quarter" idx="5"/>
          </p:nvPr>
        </p:nvSpPr>
        <p:spPr/>
        <p:txBody>
          <a:bodyPr/>
          <a:lstStyle/>
          <a:p>
            <a:fld id="{22470950-4FED-473E-97DA-8C88171E82CB}" type="slidenum">
              <a:rPr lang="en-US" smtClean="0"/>
              <a:t>11</a:t>
            </a:fld>
            <a:endParaRPr lang="en-US"/>
          </a:p>
        </p:txBody>
      </p:sp>
    </p:spTree>
    <p:extLst>
      <p:ext uri="{BB962C8B-B14F-4D97-AF65-F5344CB8AC3E}">
        <p14:creationId xmlns:p14="http://schemas.microsoft.com/office/powerpoint/2010/main" val="9475085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استراتيجيات اختراق السوق</a:t>
            </a:r>
            <a:endParaRPr lang="en-US" b="1" dirty="0"/>
          </a:p>
          <a:p>
            <a:pPr algn="r" rtl="1"/>
            <a:r>
              <a:rPr lang="ar-EG" b="1" dirty="0"/>
              <a:t>اختراق السوق هو نهج النمو الأقل خطورة ، مع التركيز على زيادة الهيمنة في الأسواق المألوفة بالمنتجات الراسخة. </a:t>
            </a:r>
          </a:p>
          <a:p>
            <a:pPr marL="171450" indent="-171450" algn="r" rtl="1">
              <a:buFontTx/>
              <a:buChar char="-"/>
            </a:pPr>
            <a:r>
              <a:rPr lang="ar-EG" b="1" dirty="0"/>
              <a:t>تستفيد هذه الاستراتيجية من علاقات العملاء الحالية وفهم السوق للاستحواذ على حصة أكبر من السوق.</a:t>
            </a:r>
            <a:endParaRPr lang="en-US" b="1" dirty="0"/>
          </a:p>
          <a:p>
            <a:pPr marL="171450" indent="-171450" algn="r" rtl="1">
              <a:buFontTx/>
              <a:buChar char="-"/>
            </a:pPr>
            <a:endParaRPr lang="en-US" b="1" dirty="0"/>
          </a:p>
          <a:p>
            <a:pPr marL="171450" indent="-171450" algn="r" rtl="1">
              <a:buFontTx/>
              <a:buChar char="-"/>
            </a:pPr>
            <a:r>
              <a:rPr lang="ar-EG" sz="1200" b="1" i="0" kern="1200" dirty="0">
                <a:solidFill>
                  <a:schemeClr val="tx1"/>
                </a:solidFill>
                <a:effectLst/>
                <a:latin typeface="+mn-lt"/>
                <a:ea typeface="+mn-ea"/>
                <a:cs typeface="+mn-cs"/>
              </a:rPr>
              <a:t>استراتيجيات التسعير</a:t>
            </a:r>
            <a:r>
              <a:rPr lang="en-US" sz="1200" b="0" i="0" kern="1200" dirty="0">
                <a:solidFill>
                  <a:schemeClr val="tx1"/>
                </a:solidFill>
                <a:effectLst/>
                <a:latin typeface="+mn-lt"/>
                <a:ea typeface="+mn-ea"/>
                <a:cs typeface="+mn-cs"/>
              </a:rPr>
              <a:t>:  </a:t>
            </a:r>
            <a:r>
              <a:rPr lang="ar-EG" sz="1200" b="0" i="0" kern="1200" dirty="0">
                <a:solidFill>
                  <a:schemeClr val="tx1"/>
                </a:solidFill>
                <a:effectLst/>
                <a:latin typeface="+mn-lt"/>
                <a:ea typeface="+mn-ea"/>
                <a:cs typeface="+mn-cs"/>
              </a:rPr>
              <a:t>تأكد من أن التسعير يعكس وضع السوق مع الحفاظ على قدرته التنافسية</a:t>
            </a:r>
            <a:endParaRPr lang="en-US" sz="1200" b="0" i="0" kern="1200" dirty="0">
              <a:solidFill>
                <a:schemeClr val="tx1"/>
              </a:solidFill>
              <a:effectLst/>
              <a:latin typeface="+mn-lt"/>
              <a:ea typeface="+mn-ea"/>
              <a:cs typeface="+mn-cs"/>
            </a:endParaRPr>
          </a:p>
          <a:p>
            <a:pPr marL="171450" indent="-171450" algn="r" rtl="1">
              <a:buFontTx/>
              <a:buChar char="-"/>
            </a:pPr>
            <a:endParaRPr lang="en-US" sz="1200" b="0" i="0" kern="1200" dirty="0">
              <a:solidFill>
                <a:schemeClr val="tx1"/>
              </a:solidFill>
              <a:effectLst/>
              <a:latin typeface="+mn-lt"/>
              <a:ea typeface="+mn-ea"/>
              <a:cs typeface="+mn-cs"/>
            </a:endParaRPr>
          </a:p>
          <a:p>
            <a:pPr marL="171450" indent="-171450" algn="r" rtl="1">
              <a:buFontTx/>
              <a:buChar char="-"/>
            </a:pPr>
            <a:r>
              <a:rPr lang="ar-EG" sz="1200" b="1" i="0" kern="1200" dirty="0">
                <a:solidFill>
                  <a:schemeClr val="tx1"/>
                </a:solidFill>
                <a:effectLst/>
                <a:latin typeface="+mn-lt"/>
                <a:ea typeface="+mn-ea"/>
                <a:cs typeface="+mn-cs"/>
              </a:rPr>
              <a:t>تكثيف التسويق</a:t>
            </a:r>
            <a:r>
              <a:rPr lang="en-US" sz="1200" b="1" i="0" kern="1200" dirty="0">
                <a:solidFill>
                  <a:schemeClr val="tx1"/>
                </a:solidFill>
                <a:effectLst/>
                <a:latin typeface="+mn-lt"/>
                <a:ea typeface="+mn-ea"/>
                <a:cs typeface="+mn-cs"/>
              </a:rPr>
              <a:t>:  </a:t>
            </a:r>
            <a:r>
              <a:rPr lang="ar-EG" sz="1200" b="0" i="0" kern="1200" dirty="0">
                <a:solidFill>
                  <a:schemeClr val="tx1"/>
                </a:solidFill>
                <a:effectLst/>
                <a:latin typeface="+mn-lt"/>
                <a:ea typeface="+mn-ea"/>
                <a:cs typeface="+mn-cs"/>
              </a:rPr>
              <a:t>التركيز على الرسائل التي يتردد صداها مع السوق الحالية مع تجنب التداخل مع استراتيجيات السوق الجديدة</a:t>
            </a:r>
            <a:endParaRPr lang="en-US" sz="1200" b="0" i="0" kern="1200" dirty="0">
              <a:solidFill>
                <a:schemeClr val="tx1"/>
              </a:solidFill>
              <a:effectLst/>
              <a:latin typeface="+mn-lt"/>
              <a:ea typeface="+mn-ea"/>
              <a:cs typeface="+mn-cs"/>
            </a:endParaRPr>
          </a:p>
          <a:p>
            <a:pPr marL="171450" indent="-171450" algn="r" rtl="1">
              <a:buFontTx/>
              <a:buChar char="-"/>
            </a:pPr>
            <a:endParaRPr lang="en-US" sz="1200" b="0" i="0" kern="1200" dirty="0">
              <a:solidFill>
                <a:schemeClr val="tx1"/>
              </a:solidFill>
              <a:effectLst/>
              <a:latin typeface="+mn-lt"/>
              <a:ea typeface="+mn-ea"/>
              <a:cs typeface="+mn-cs"/>
            </a:endParaRPr>
          </a:p>
          <a:p>
            <a:pPr marL="171450" indent="-171450" algn="r" rtl="1">
              <a:buFontTx/>
              <a:buChar char="-"/>
            </a:pPr>
            <a:r>
              <a:rPr lang="ar-EG" sz="1200" b="1" i="0" kern="1200" dirty="0">
                <a:solidFill>
                  <a:schemeClr val="tx1"/>
                </a:solidFill>
                <a:effectLst/>
                <a:latin typeface="+mn-lt"/>
                <a:ea typeface="+mn-ea"/>
                <a:cs typeface="+mn-cs"/>
              </a:rPr>
              <a:t>برامج ولاء العملاء</a:t>
            </a:r>
            <a:r>
              <a:rPr lang="en-US" sz="1200" b="1" i="0" kern="1200" dirty="0">
                <a:solidFill>
                  <a:schemeClr val="tx1"/>
                </a:solidFill>
                <a:effectLst/>
                <a:latin typeface="+mn-lt"/>
                <a:ea typeface="+mn-ea"/>
                <a:cs typeface="+mn-cs"/>
              </a:rPr>
              <a:t>:  </a:t>
            </a:r>
            <a:r>
              <a:rPr lang="ar-EG" sz="1200" b="0" i="0" kern="1200" dirty="0">
                <a:solidFill>
                  <a:schemeClr val="tx1"/>
                </a:solidFill>
                <a:effectLst/>
                <a:latin typeface="+mn-lt"/>
                <a:ea typeface="+mn-ea"/>
                <a:cs typeface="+mn-cs"/>
              </a:rPr>
              <a:t>خلق تمايز هادف بين العملاء المنتظمين والمخلصين</a:t>
            </a:r>
            <a:endParaRPr lang="en-US" b="1" dirty="0"/>
          </a:p>
        </p:txBody>
      </p:sp>
      <p:sp>
        <p:nvSpPr>
          <p:cNvPr id="4" name="Slide Number Placeholder 3"/>
          <p:cNvSpPr>
            <a:spLocks noGrp="1"/>
          </p:cNvSpPr>
          <p:nvPr>
            <p:ph type="sldNum" sz="quarter" idx="5"/>
          </p:nvPr>
        </p:nvSpPr>
        <p:spPr/>
        <p:txBody>
          <a:bodyPr/>
          <a:lstStyle/>
          <a:p>
            <a:fld id="{22470950-4FED-473E-97DA-8C88171E82CB}" type="slidenum">
              <a:rPr lang="en-US" smtClean="0"/>
              <a:t>12</a:t>
            </a:fld>
            <a:endParaRPr lang="en-US"/>
          </a:p>
        </p:txBody>
      </p:sp>
    </p:spTree>
    <p:extLst>
      <p:ext uri="{BB962C8B-B14F-4D97-AF65-F5344CB8AC3E}">
        <p14:creationId xmlns:p14="http://schemas.microsoft.com/office/powerpoint/2010/main" val="146063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استراتيجية تطوير السوق</a:t>
            </a:r>
          </a:p>
          <a:p>
            <a:pPr algn="r" rtl="1"/>
            <a:endParaRPr lang="ar-EG" b="1" dirty="0"/>
          </a:p>
          <a:p>
            <a:pPr marL="171450" indent="-171450" algn="r" rtl="1">
              <a:buFont typeface="Arial" panose="020B0604020202020204" pitchFamily="34" charset="0"/>
              <a:buChar char="•"/>
            </a:pPr>
            <a:r>
              <a:rPr lang="ar-EG" dirty="0"/>
              <a:t>نقل المنتجات الحالية إلى شرائح عملاء جديدة ، سواء كانت </a:t>
            </a:r>
            <a:r>
              <a:rPr lang="ar-EG" b="1" dirty="0"/>
              <a:t>أسواق جغرافية أو ديموغرافية </a:t>
            </a:r>
            <a:r>
              <a:rPr lang="ar-EG" dirty="0"/>
              <a:t>أو </a:t>
            </a:r>
            <a:r>
              <a:rPr lang="ar-EG" b="1" dirty="0"/>
              <a:t>متخصصة</a:t>
            </a:r>
            <a:r>
              <a:rPr lang="ar-EG" dirty="0"/>
              <a:t>.</a:t>
            </a:r>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b="1" u="sng" dirty="0"/>
              <a:t>عن طريق:</a:t>
            </a:r>
            <a:endParaRPr lang="en-US" b="1" u="sng" dirty="0"/>
          </a:p>
          <a:p>
            <a:pPr marL="628650" lvl="1" indent="-171450" algn="r" rtl="1">
              <a:buFont typeface="Arial" panose="020B0604020202020204" pitchFamily="34" charset="0"/>
              <a:buChar char="•"/>
            </a:pPr>
            <a:r>
              <a:rPr lang="ar-EG" b="1" dirty="0"/>
              <a:t>تكييف المنتجات  </a:t>
            </a:r>
          </a:p>
          <a:p>
            <a:pPr marL="1085850" lvl="2" indent="-171450" algn="r" rtl="1">
              <a:buFont typeface="Arial" panose="020B0604020202020204" pitchFamily="34" charset="0"/>
              <a:buChar char="•"/>
            </a:pPr>
            <a:r>
              <a:rPr lang="ar-EG" dirty="0"/>
              <a:t>  تخصيص الميزات</a:t>
            </a:r>
          </a:p>
          <a:p>
            <a:pPr marL="1085850" lvl="2" indent="-171450" algn="r" rtl="1">
              <a:buFont typeface="Arial" panose="020B0604020202020204" pitchFamily="34" charset="0"/>
              <a:buChar char="•"/>
            </a:pPr>
            <a:r>
              <a:rPr lang="ar-EG" dirty="0"/>
              <a:t>  توطين التسويق</a:t>
            </a:r>
          </a:p>
          <a:p>
            <a:pPr marL="628650" lvl="1" indent="-171450" algn="r" rtl="1">
              <a:buFont typeface="Arial" panose="020B0604020202020204" pitchFamily="34" charset="0"/>
              <a:buChar char="•"/>
            </a:pPr>
            <a:r>
              <a:rPr lang="ar-EG" b="1" dirty="0"/>
              <a:t>بناء دخول السوق</a:t>
            </a:r>
          </a:p>
          <a:p>
            <a:pPr marL="1085850" lvl="2" indent="-171450" algn="r" rtl="1">
              <a:buFont typeface="Arial" panose="020B0604020202020204" pitchFamily="34" charset="0"/>
              <a:buChar char="•"/>
            </a:pPr>
            <a:r>
              <a:rPr lang="ar-EG" dirty="0"/>
              <a:t>  الشراكات الاستراتيجية</a:t>
            </a:r>
          </a:p>
          <a:p>
            <a:pPr marL="1085850" lvl="2" indent="-171450" algn="r" rtl="1">
              <a:buFont typeface="Arial" panose="020B0604020202020204" pitchFamily="34" charset="0"/>
              <a:buChar char="•"/>
            </a:pPr>
            <a:r>
              <a:rPr lang="ar-EG" dirty="0"/>
              <a:t>  المشاريع المشتركة</a:t>
            </a:r>
            <a:endParaRPr lang="en-US" dirty="0"/>
          </a:p>
        </p:txBody>
      </p:sp>
      <p:sp>
        <p:nvSpPr>
          <p:cNvPr id="4" name="Slide Number Placeholder 3"/>
          <p:cNvSpPr>
            <a:spLocks noGrp="1"/>
          </p:cNvSpPr>
          <p:nvPr>
            <p:ph type="sldNum" sz="quarter" idx="5"/>
          </p:nvPr>
        </p:nvSpPr>
        <p:spPr/>
        <p:txBody>
          <a:bodyPr/>
          <a:lstStyle/>
          <a:p>
            <a:fld id="{22470950-4FED-473E-97DA-8C88171E82CB}" type="slidenum">
              <a:rPr lang="en-US" smtClean="0"/>
              <a:t>13</a:t>
            </a:fld>
            <a:endParaRPr lang="en-US"/>
          </a:p>
        </p:txBody>
      </p:sp>
    </p:spTree>
    <p:extLst>
      <p:ext uri="{BB962C8B-B14F-4D97-AF65-F5344CB8AC3E}">
        <p14:creationId xmlns:p14="http://schemas.microsoft.com/office/powerpoint/2010/main" val="5690486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ما هو التنويع؟</a:t>
            </a:r>
          </a:p>
          <a:p>
            <a:pPr marL="171450" indent="-171450" algn="r" rtl="1">
              <a:buFont typeface="Arial" panose="020B0604020202020204" pitchFamily="34" charset="0"/>
              <a:buChar char="•"/>
            </a:pPr>
            <a:r>
              <a:rPr lang="ar-EG" dirty="0"/>
              <a:t>يتضمن التنويع </a:t>
            </a:r>
            <a:r>
              <a:rPr lang="ar-EG" b="1" u="sng" dirty="0"/>
              <a:t>دخول سوق غير مألوف بمنتج غير مثبت</a:t>
            </a:r>
            <a:r>
              <a:rPr lang="ar-EG" dirty="0"/>
              <a:t>.</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u="sng" dirty="0"/>
              <a:t>الخصائص الرئيسية:</a:t>
            </a:r>
          </a:p>
          <a:p>
            <a:pPr marL="171450" indent="-171450" algn="r" rtl="1">
              <a:buFont typeface="Arial" panose="020B0604020202020204" pitchFamily="34" charset="0"/>
              <a:buChar char="•"/>
            </a:pPr>
            <a:r>
              <a:rPr lang="ar-EG" dirty="0"/>
              <a:t>الإستراتيجية </a:t>
            </a:r>
            <a:r>
              <a:rPr lang="ar-EG" b="1" u="sng" dirty="0"/>
              <a:t>الأكثر خطورة بين خيارات التوسع </a:t>
            </a:r>
          </a:p>
          <a:p>
            <a:pPr marL="171450" indent="-171450" algn="r" rtl="1">
              <a:buFont typeface="Arial" panose="020B0604020202020204" pitchFamily="34" charset="0"/>
              <a:buChar char="•"/>
            </a:pPr>
            <a:r>
              <a:rPr lang="ar-EG" dirty="0"/>
              <a:t>تتطلب أبحاث سوقية مهمة</a:t>
            </a:r>
          </a:p>
          <a:p>
            <a:pPr marL="171450" indent="-171450" algn="r" rtl="1">
              <a:buFont typeface="Arial" panose="020B0604020202020204" pitchFamily="34" charset="0"/>
              <a:buChar char="•"/>
            </a:pPr>
            <a:r>
              <a:rPr lang="ar-EG" dirty="0"/>
              <a:t>يخلق فرص نمو جديدة</a:t>
            </a:r>
            <a:endParaRPr lang="en-US" dirty="0"/>
          </a:p>
        </p:txBody>
      </p:sp>
      <p:sp>
        <p:nvSpPr>
          <p:cNvPr id="4" name="Slide Number Placeholder 3"/>
          <p:cNvSpPr>
            <a:spLocks noGrp="1"/>
          </p:cNvSpPr>
          <p:nvPr>
            <p:ph type="sldNum" sz="quarter" idx="5"/>
          </p:nvPr>
        </p:nvSpPr>
        <p:spPr/>
        <p:txBody>
          <a:bodyPr/>
          <a:lstStyle/>
          <a:p>
            <a:fld id="{22470950-4FED-473E-97DA-8C88171E82CB}" type="slidenum">
              <a:rPr lang="en-US" smtClean="0"/>
              <a:t>14</a:t>
            </a:fld>
            <a:endParaRPr lang="en-US"/>
          </a:p>
        </p:txBody>
      </p:sp>
    </p:spTree>
    <p:extLst>
      <p:ext uri="{BB962C8B-B14F-4D97-AF65-F5344CB8AC3E}">
        <p14:creationId xmlns:p14="http://schemas.microsoft.com/office/powerpoint/2010/main" val="8038568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تقييم ملاءمة المنتج للسوق</a:t>
            </a:r>
          </a:p>
          <a:p>
            <a:pPr marL="171450" indent="-171450" algn="r" rtl="1">
              <a:buFont typeface="Arial" panose="020B0604020202020204" pitchFamily="34" charset="0"/>
              <a:buChar char="•"/>
            </a:pPr>
            <a:r>
              <a:rPr lang="ar-EG" b="1" dirty="0"/>
              <a:t>ملاءمة المنتج للسوق (</a:t>
            </a:r>
            <a:r>
              <a:rPr lang="en-US" b="1" dirty="0"/>
              <a:t>PMF) </a:t>
            </a:r>
            <a:r>
              <a:rPr lang="ar-EG" b="1" dirty="0"/>
              <a:t> </a:t>
            </a:r>
            <a:r>
              <a:rPr lang="ar-EG" b="0" dirty="0"/>
              <a:t>هي </a:t>
            </a:r>
            <a:r>
              <a:rPr lang="ar-EG" b="0" u="sng" dirty="0"/>
              <a:t>الدرجة التي يلبي بها المنتج الطلب القوي في السوق</a:t>
            </a:r>
            <a:r>
              <a:rPr lang="ar-EG" b="0" dirty="0"/>
              <a:t>.</a:t>
            </a:r>
          </a:p>
          <a:p>
            <a:pPr marL="171450" indent="-171450" algn="r" rtl="1">
              <a:buFont typeface="Arial" panose="020B0604020202020204" pitchFamily="34" charset="0"/>
              <a:buChar char="•"/>
            </a:pPr>
            <a:endParaRPr lang="ar-EG" b="0" dirty="0"/>
          </a:p>
          <a:p>
            <a:pPr marL="171450" indent="-171450" algn="r" rtl="1">
              <a:buFont typeface="Arial" panose="020B0604020202020204" pitchFamily="34" charset="0"/>
              <a:buChar char="•"/>
            </a:pPr>
            <a:r>
              <a:rPr lang="ar-EG" b="0" dirty="0"/>
              <a:t> صاغه المستثمر مارك أندريسن ، </a:t>
            </a:r>
            <a:r>
              <a:rPr lang="ar-EG" b="1" u="sng" dirty="0"/>
              <a:t>فهذا يعني أن تكون في سوق جيد بمنتج يمكنه إرضاء هذا السوق. </a:t>
            </a:r>
          </a:p>
          <a:p>
            <a:pPr marL="171450" indent="-171450" algn="r" rtl="1">
              <a:buFont typeface="Arial" panose="020B0604020202020204" pitchFamily="34" charset="0"/>
              <a:buChar char="•"/>
            </a:pPr>
            <a:endParaRPr lang="ar-EG" b="1" u="sng" dirty="0"/>
          </a:p>
          <a:p>
            <a:pPr marL="171450" indent="-171450" algn="r" rtl="1">
              <a:buFont typeface="Arial" panose="020B0604020202020204" pitchFamily="34" charset="0"/>
              <a:buChar char="•"/>
            </a:pPr>
            <a:r>
              <a:rPr lang="ar-EG" b="0" dirty="0"/>
              <a:t>يعد </a:t>
            </a:r>
            <a:r>
              <a:rPr lang="ar-EG" b="1" u="sng" dirty="0"/>
              <a:t>تحقيق الحشد الشعبي شرطا أساسيا أساسيا للتوسع</a:t>
            </a:r>
            <a:r>
              <a:rPr lang="ar-EG" b="0" dirty="0"/>
              <a:t>.</a:t>
            </a:r>
          </a:p>
          <a:p>
            <a:pPr marL="171450" indent="-171450" algn="r" rtl="1">
              <a:buFont typeface="Arial" panose="020B0604020202020204" pitchFamily="34" charset="0"/>
              <a:buChar char="•"/>
            </a:pPr>
            <a:endParaRPr lang="ar-EG" b="0" dirty="0"/>
          </a:p>
          <a:p>
            <a:pPr marL="171450" indent="-171450" algn="r" rtl="1">
              <a:buFont typeface="Wingdings" panose="05000000000000000000" pitchFamily="2" charset="2"/>
              <a:buChar char="q"/>
            </a:pPr>
            <a:r>
              <a:rPr lang="ar-EG" b="1" dirty="0"/>
              <a:t>اختبار شون إليس</a:t>
            </a:r>
          </a:p>
          <a:p>
            <a:pPr marL="171450" indent="-171450" algn="r" rtl="1">
              <a:buFont typeface="Arial" panose="020B0604020202020204" pitchFamily="34" charset="0"/>
              <a:buChar char="•"/>
            </a:pPr>
            <a:r>
              <a:rPr lang="ar-EG" b="0" dirty="0"/>
              <a:t>طريقة استطلاع تسأل المستخدمين: "كيف ستشعر إذا لم يعد بإمكانك استخدام هذا المنتج؟" إذا أجاب 40٪ أو أكثر بعبارة "بخيبة أمل كبيرة" ، فهذا يشير إلى ملاءمة قوية لسوق المنتجات.</a:t>
            </a:r>
          </a:p>
          <a:p>
            <a:pPr marL="171450" indent="-171450" algn="r" rtl="1">
              <a:buFont typeface="Arial" panose="020B0604020202020204" pitchFamily="34" charset="0"/>
              <a:buChar char="•"/>
            </a:pPr>
            <a:endParaRPr lang="ar-EG" b="0" dirty="0"/>
          </a:p>
          <a:p>
            <a:pPr marL="171450" indent="-171450" algn="r" rtl="1">
              <a:buFont typeface="Wingdings" panose="05000000000000000000" pitchFamily="2" charset="2"/>
              <a:buChar char="q"/>
            </a:pPr>
            <a:r>
              <a:rPr lang="ar-EG" b="1" dirty="0"/>
              <a:t>صافي نقاط الترويج (</a:t>
            </a:r>
            <a:r>
              <a:rPr lang="en-US" b="1" dirty="0"/>
              <a:t>NPS)</a:t>
            </a:r>
          </a:p>
          <a:p>
            <a:pPr marL="171450" indent="-171450" algn="r" rtl="1">
              <a:buFont typeface="Arial" panose="020B0604020202020204" pitchFamily="34" charset="0"/>
              <a:buChar char="•"/>
            </a:pPr>
            <a:r>
              <a:rPr lang="ar-EG" b="0" dirty="0"/>
              <a:t>يقيس ولاء العملاء من خلال السؤال عن مدى احتمالية توصية المستخدمين بمنتجك. يشير </a:t>
            </a:r>
            <a:r>
              <a:rPr lang="en-US" b="0" dirty="0"/>
              <a:t>NPS </a:t>
            </a:r>
            <a:r>
              <a:rPr lang="ar-EG" b="0" dirty="0"/>
              <a:t>المرتفع إلى رضا العملاء القوي وإمكانية الكلام الشفهي.</a:t>
            </a:r>
          </a:p>
          <a:p>
            <a:pPr marL="171450" indent="-171450" algn="r" rtl="1">
              <a:buFont typeface="Arial" panose="020B0604020202020204" pitchFamily="34" charset="0"/>
              <a:buChar char="•"/>
            </a:pPr>
            <a:endParaRPr lang="ar-EG" b="0" dirty="0"/>
          </a:p>
          <a:p>
            <a:pPr marL="171450" indent="-171450" algn="r" rtl="1">
              <a:buFont typeface="Wingdings" panose="05000000000000000000" pitchFamily="2" charset="2"/>
              <a:buChar char="q"/>
            </a:pPr>
            <a:r>
              <a:rPr lang="ar-EG" b="1" dirty="0"/>
              <a:t>التغذية الراجعة النوعية</a:t>
            </a:r>
          </a:p>
          <a:p>
            <a:pPr marL="171450" indent="-171450" algn="r" rtl="1">
              <a:buFont typeface="Arial" panose="020B0604020202020204" pitchFamily="34" charset="0"/>
              <a:buChar char="•"/>
            </a:pPr>
            <a:r>
              <a:rPr lang="ar-EG" b="0" dirty="0"/>
              <a:t>يمكن للمحادثات المباشرة والمقابلات والاستطلاعات المفتوحة مع جمهورك المستهدف الكشف عن الاحتياجات المحرومة والتحقق من صحة عرض القيمة الخاص بك.</a:t>
            </a:r>
          </a:p>
          <a:p>
            <a:pPr marL="171450" indent="-171450" algn="r" rtl="1">
              <a:buFont typeface="Arial" panose="020B0604020202020204" pitchFamily="34" charset="0"/>
              <a:buChar char="•"/>
            </a:pPr>
            <a:endParaRPr lang="ar-EG" b="0" dirty="0"/>
          </a:p>
          <a:p>
            <a:pPr marL="171450" indent="-171450" algn="r" rtl="1">
              <a:buFont typeface="Wingdings" panose="05000000000000000000" pitchFamily="2" charset="2"/>
              <a:buChar char="q"/>
            </a:pPr>
            <a:r>
              <a:rPr lang="ar-EG" b="1" dirty="0"/>
              <a:t>معدل الاحتفاظ بالمجموعات</a:t>
            </a:r>
          </a:p>
          <a:p>
            <a:pPr marL="171450" indent="-171450" algn="r" rtl="1">
              <a:buFont typeface="Arial" panose="020B0604020202020204" pitchFamily="34" charset="0"/>
              <a:buChar char="•"/>
            </a:pPr>
            <a:r>
              <a:rPr lang="ar-EG" b="0" dirty="0"/>
              <a:t>يوفر تحليل الاحتفاظ بالمستخدمين بمرور الوقت رؤى كمية. يشير منحنى الاحتفاظ الذي يتسطح إلى أن مجموعة أساسية من المستخدمين تجد قيمة في منتجك باستمرار.</a:t>
            </a:r>
          </a:p>
          <a:p>
            <a:pPr marL="171450" indent="-171450" algn="r" rtl="1">
              <a:buFont typeface="Arial" panose="020B0604020202020204" pitchFamily="34" charset="0"/>
              <a:buChar char="•"/>
            </a:pPr>
            <a:endParaRPr lang="ar-EG" b="0" dirty="0"/>
          </a:p>
          <a:p>
            <a:pPr marL="171450" indent="-171450" algn="r" rtl="1">
              <a:buFont typeface="Wingdings" panose="05000000000000000000" pitchFamily="2" charset="2"/>
              <a:buChar char="q"/>
            </a:pPr>
            <a:r>
              <a:rPr lang="en-US" b="1" dirty="0"/>
              <a:t>LTV: </a:t>
            </a:r>
            <a:r>
              <a:rPr lang="ar-EG" b="1" dirty="0"/>
              <a:t>نسبة </a:t>
            </a:r>
            <a:r>
              <a:rPr lang="en-US" b="1" dirty="0"/>
              <a:t>CAC</a:t>
            </a:r>
          </a:p>
          <a:p>
            <a:pPr marL="171450" indent="-171450" algn="r" rtl="1">
              <a:buFont typeface="Arial" panose="020B0604020202020204" pitchFamily="34" charset="0"/>
              <a:buChar char="•"/>
            </a:pPr>
            <a:r>
              <a:rPr lang="ar-EG" b="0" dirty="0"/>
              <a:t>توضح نسبة القيمة الجيدة لتكلفة اكتساب العميل مدى حياة العميل (غالبا 3: 1 أو أعلى) اكتساب العملاء المستدام بربح.</a:t>
            </a:r>
          </a:p>
          <a:p>
            <a:pPr marL="171450" indent="-171450" algn="r" rtl="1">
              <a:buFont typeface="Arial" panose="020B0604020202020204" pitchFamily="34" charset="0"/>
              <a:buChar char="•"/>
            </a:pPr>
            <a:endParaRPr lang="ar-EG" b="0" dirty="0"/>
          </a:p>
          <a:p>
            <a:pPr marL="171450" indent="-171450" algn="r" rtl="1">
              <a:buFont typeface="Wingdings" panose="05000000000000000000" pitchFamily="2" charset="2"/>
              <a:buChar char="q"/>
            </a:pPr>
            <a:r>
              <a:rPr lang="ar-EG" b="1" dirty="0"/>
              <a:t>اختبار الحد الأدنى من المنتج القابل للتطبيق (</a:t>
            </a:r>
            <a:r>
              <a:rPr lang="en-US" b="1" dirty="0"/>
              <a:t>MVP)</a:t>
            </a:r>
          </a:p>
          <a:p>
            <a:pPr marL="171450" indent="-171450" algn="r" rtl="1">
              <a:buFont typeface="Arial" panose="020B0604020202020204" pitchFamily="34" charset="0"/>
              <a:buChar char="•"/>
            </a:pPr>
            <a:r>
              <a:rPr lang="ar-EG" b="0" dirty="0"/>
              <a:t>يتيح لك إنشاء </a:t>
            </a:r>
            <a:r>
              <a:rPr lang="en-US" b="0" dirty="0"/>
              <a:t>MVP </a:t>
            </a:r>
            <a:r>
              <a:rPr lang="ar-EG" b="0" dirty="0"/>
              <a:t>اختبار عرض القيمة الأساسية الخاص بك بأقل جهد. يوفر منتجا ملموسا ليستخدمه المتبنون الأوائل ، ويقدم بيانات واقعية حول الاستخدام والاستعداد للدفع.</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16</a:t>
            </a:fld>
            <a:endParaRPr lang="en-US"/>
          </a:p>
        </p:txBody>
      </p:sp>
    </p:spTree>
    <p:extLst>
      <p:ext uri="{BB962C8B-B14F-4D97-AF65-F5344CB8AC3E}">
        <p14:creationId xmlns:p14="http://schemas.microsoft.com/office/powerpoint/2010/main" val="13755799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b="1" dirty="0"/>
              <a:t>بناء نموذج أعمال قابل للتطوير</a:t>
            </a:r>
          </a:p>
          <a:p>
            <a:pPr algn="r"/>
            <a:endParaRPr lang="ar-EG" b="1" dirty="0"/>
          </a:p>
          <a:p>
            <a:pPr marL="171450" indent="-171450" algn="r" rtl="1">
              <a:buFont typeface="Arial" panose="020B0604020202020204" pitchFamily="34" charset="0"/>
              <a:buChar char="•"/>
            </a:pPr>
            <a:r>
              <a:rPr lang="ar-EG" b="1" u="sng" dirty="0"/>
              <a:t>يسمح نموذج العمل القابل للتطوير لشركتك بالنمو بشكل كبير دون زيادة متناسبة في الموارد:</a:t>
            </a:r>
          </a:p>
          <a:p>
            <a:pPr marL="171450" indent="-171450" algn="r" rtl="1">
              <a:buFont typeface="Arial" panose="020B0604020202020204" pitchFamily="34" charset="0"/>
              <a:buChar char="•"/>
            </a:pPr>
            <a:endParaRPr lang="ar-EG" b="1" u="sng" dirty="0"/>
          </a:p>
          <a:p>
            <a:pPr algn="r" rtl="1"/>
            <a:r>
              <a:rPr lang="ar-EG" b="1" dirty="0"/>
              <a:t>التكرار: </a:t>
            </a:r>
            <a:r>
              <a:rPr lang="ar-EG" b="0" dirty="0"/>
              <a:t>العمليات التي يمكن تكرارها باستمرار عبر الأسواق والعملاء والعمليات دون الحاجة إلى تخصيص كبير.</a:t>
            </a:r>
          </a:p>
          <a:p>
            <a:pPr algn="r" rtl="1"/>
            <a:endParaRPr lang="ar-EG" b="1" dirty="0"/>
          </a:p>
          <a:p>
            <a:pPr algn="r" rtl="1"/>
            <a:r>
              <a:rPr lang="ar-EG" b="1" dirty="0"/>
              <a:t>اقتصاديات الوحدة الصحية: </a:t>
            </a:r>
            <a:r>
              <a:rPr lang="ar-EG" b="0" dirty="0"/>
              <a:t>مقاييس إيجابية لتكلفة اكتساب العملاء (</a:t>
            </a:r>
            <a:r>
              <a:rPr lang="en-US" b="0" dirty="0"/>
              <a:t>CAC) </a:t>
            </a:r>
            <a:r>
              <a:rPr lang="ar-EG" b="0" dirty="0"/>
              <a:t>والقيمة الدائمة للعميل (</a:t>
            </a:r>
            <a:r>
              <a:rPr lang="en-US" b="0" dirty="0"/>
              <a:t>LTV) </a:t>
            </a:r>
            <a:r>
              <a:rPr lang="ar-EG" b="0" dirty="0"/>
              <a:t>ونسبة </a:t>
            </a:r>
            <a:r>
              <a:rPr lang="en-US" b="0" dirty="0"/>
              <a:t>LTV: CAC </a:t>
            </a:r>
            <a:r>
              <a:rPr lang="ar-EG" b="0" dirty="0"/>
              <a:t>لا تقل عن 3: 1.</a:t>
            </a:r>
          </a:p>
          <a:p>
            <a:pPr algn="r" rtl="1"/>
            <a:endParaRPr lang="ar-EG" b="1" dirty="0"/>
          </a:p>
          <a:p>
            <a:pPr algn="r" rtl="1"/>
            <a:r>
              <a:rPr lang="ar-EG" b="1" dirty="0"/>
              <a:t>التنظيم: </a:t>
            </a:r>
            <a:r>
              <a:rPr lang="ar-EG" b="0" dirty="0"/>
              <a:t>العمليات والمقاسات الموثقة والموحدة ومهام سير العمل التي لا تعتمد على الأفراد الرئيسيين أو التدخلات اليدوية.</a:t>
            </a:r>
          </a:p>
          <a:p>
            <a:pPr algn="r" rtl="1"/>
            <a:endParaRPr lang="ar-EG" b="1" dirty="0"/>
          </a:p>
          <a:p>
            <a:pPr algn="r" rtl="1"/>
            <a:r>
              <a:rPr lang="ar-EG" b="1" dirty="0"/>
              <a:t>الرافعة التشغيلية: </a:t>
            </a:r>
            <a:r>
              <a:rPr lang="ar-EG" b="0" dirty="0"/>
              <a:t>القدرة على زيادة الإنتاج / الإيرادات مع انخفاض التكاليف الهامشية مع نموك (وفورات الحجم). </a:t>
            </a:r>
          </a:p>
          <a:p>
            <a:pPr algn="r" rtl="1"/>
            <a:endParaRPr lang="ar-EG" b="1" dirty="0"/>
          </a:p>
          <a:p>
            <a:pPr algn="r" rtl="1"/>
            <a:r>
              <a:rPr lang="ar-EG" b="1" dirty="0"/>
              <a:t>نموذج العميل منخفض اللمس: </a:t>
            </a:r>
            <a:r>
              <a:rPr lang="ar-EG" b="0" dirty="0"/>
              <a:t>اكتساب العملاء وإعدادهم ودعمهم لا يتطلب تدخلا بشريا مكثفا.</a:t>
            </a:r>
          </a:p>
          <a:p>
            <a:pPr algn="r" rtl="1"/>
            <a:endParaRPr lang="ar-EG" b="1" dirty="0"/>
          </a:p>
          <a:p>
            <a:pPr algn="r" rtl="1"/>
            <a:r>
              <a:rPr lang="ar-EG" b="1" dirty="0"/>
              <a:t>الرافعة التكنولوجية: </a:t>
            </a:r>
            <a:r>
              <a:rPr lang="ar-EG" b="0" dirty="0"/>
              <a:t>استخدام التكنولوجيا لتقديم القيمة وإدارة العمليات ودعم العملاء</a:t>
            </a:r>
            <a:r>
              <a:rPr lang="ar-EG" b="1" dirty="0"/>
              <a:t>.</a:t>
            </a:r>
          </a:p>
          <a:p>
            <a:pPr algn="r" rtl="1"/>
            <a:endParaRPr lang="ar-EG" b="1" dirty="0"/>
          </a:p>
          <a:p>
            <a:pPr algn="r" rtl="1"/>
            <a:r>
              <a:rPr lang="ar-EG" b="1" dirty="0"/>
              <a:t>مثال: </a:t>
            </a:r>
            <a:r>
              <a:rPr lang="ar-EG" b="0" dirty="0"/>
              <a:t>يمكن لشركات </a:t>
            </a:r>
            <a:r>
              <a:rPr lang="en-US" b="0" dirty="0"/>
              <a:t>SaaS </a:t>
            </a:r>
            <a:r>
              <a:rPr lang="ar-EG" b="0" dirty="0"/>
              <a:t>إعداد آلاف المستخدمين الجدد بتكلفة إضافية ضئيلة ، مما يجعل نموذج أعمالهم قابلا للتطوير بدرجة كبيرة.</a:t>
            </a:r>
          </a:p>
        </p:txBody>
      </p:sp>
      <p:sp>
        <p:nvSpPr>
          <p:cNvPr id="4" name="Slide Number Placeholder 3"/>
          <p:cNvSpPr>
            <a:spLocks noGrp="1"/>
          </p:cNvSpPr>
          <p:nvPr>
            <p:ph type="sldNum" sz="quarter" idx="5"/>
          </p:nvPr>
        </p:nvSpPr>
        <p:spPr/>
        <p:txBody>
          <a:bodyPr/>
          <a:lstStyle/>
          <a:p>
            <a:fld id="{22470950-4FED-473E-97DA-8C88171E82CB}" type="slidenum">
              <a:rPr lang="en-US" smtClean="0"/>
              <a:t>17</a:t>
            </a:fld>
            <a:endParaRPr lang="en-US"/>
          </a:p>
        </p:txBody>
      </p:sp>
    </p:spTree>
    <p:extLst>
      <p:ext uri="{BB962C8B-B14F-4D97-AF65-F5344CB8AC3E}">
        <p14:creationId xmlns:p14="http://schemas.microsoft.com/office/powerpoint/2010/main" val="3091926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الجاهزية التشغيلية والمالية</a:t>
            </a:r>
          </a:p>
          <a:p>
            <a:pPr algn="r" rtl="1"/>
            <a:r>
              <a:rPr lang="ar-EG" b="1" dirty="0"/>
              <a:t>الكفاءة التشغيلية</a:t>
            </a:r>
          </a:p>
          <a:p>
            <a:pPr algn="r" rtl="1"/>
            <a:endParaRPr lang="ar-EG" b="1" dirty="0"/>
          </a:p>
          <a:p>
            <a:pPr marL="171450" indent="-171450" algn="r" rtl="1">
              <a:buFont typeface="Wingdings" panose="05000000000000000000" pitchFamily="2" charset="2"/>
              <a:buChar char="q"/>
            </a:pPr>
            <a:r>
              <a:rPr lang="ar-EG" b="1" dirty="0"/>
              <a:t>توثيق العملية</a:t>
            </a:r>
          </a:p>
          <a:p>
            <a:pPr algn="r" rtl="1"/>
            <a:r>
              <a:rPr lang="ar-EG" b="0" dirty="0"/>
              <a:t>توثيق عمليات الأعمال الأساسية قبل أن تنكسر تحت النطاق. قم بإنشاء أدلة مبادئ قابلة للتكرار للعمليات الرئيسية التي يمكن نقلها بسهولة إلى أعضاء الفريق الجدد.</a:t>
            </a:r>
          </a:p>
          <a:p>
            <a:pPr marL="171450" indent="-171450" algn="r" rtl="1">
              <a:buFont typeface="Wingdings" panose="05000000000000000000" pitchFamily="2" charset="2"/>
              <a:buChar char="q"/>
            </a:pPr>
            <a:r>
              <a:rPr lang="ar-EG" b="1" dirty="0"/>
              <a:t>تنفيذ الأتمتة</a:t>
            </a:r>
          </a:p>
          <a:p>
            <a:pPr algn="r" rtl="1"/>
            <a:r>
              <a:rPr lang="ar-EG" b="0" dirty="0"/>
              <a:t>تحديد وأتمتة المهام المتكررة التي قد تصبح اختناقات أثناء النمو السريع. ركز على إعداد العملاء وإدخال البيانات وسير عمل إعداد التقارير الداخلية.</a:t>
            </a:r>
          </a:p>
          <a:p>
            <a:pPr marL="171450" indent="-171450" algn="r" rtl="1">
              <a:buFont typeface="Wingdings" panose="05000000000000000000" pitchFamily="2" charset="2"/>
              <a:buChar char="q"/>
            </a:pPr>
            <a:r>
              <a:rPr lang="ar-EG" b="1" dirty="0"/>
              <a:t>قابلية تطوير البنية التحتية</a:t>
            </a:r>
          </a:p>
          <a:p>
            <a:pPr algn="r" rtl="1"/>
            <a:r>
              <a:rPr lang="ar-EG" b="0" dirty="0"/>
              <a:t>تأكد من أن البنية التحتية التقنية الخاصة بك يمكنها التعامل مع السعة الحالية 10 أضعاف. توفر الحلول المستندة إلى السحابة المرونة في التوسع أو التقليص بناء على تقلبات الطلب.</a:t>
            </a:r>
          </a:p>
          <a:p>
            <a:pPr marL="171450" indent="-171450" algn="r" rtl="1">
              <a:buFont typeface="Wingdings" panose="05000000000000000000" pitchFamily="2" charset="2"/>
              <a:buChar char="q"/>
            </a:pPr>
            <a:r>
              <a:rPr lang="ar-EG" b="1" dirty="0"/>
              <a:t>إدارة معرفة الفريق</a:t>
            </a:r>
          </a:p>
          <a:p>
            <a:pPr algn="r" rtl="1"/>
            <a:r>
              <a:rPr lang="ar-EG" b="0" dirty="0"/>
              <a:t>إنشاء أنظمة للحفاظ على المعرفة المؤسسية ونقلها أثناء نموك. تطوير مواد تدريبية تقلل من الاعتماد على أفراد معينين.</a:t>
            </a:r>
          </a:p>
          <a:p>
            <a:pPr algn="r" rtl="1"/>
            <a:endParaRPr lang="ar-EG" b="0" dirty="0"/>
          </a:p>
          <a:p>
            <a:pPr algn="r" rtl="1"/>
            <a:r>
              <a:rPr lang="ar-EG" b="1" dirty="0"/>
              <a:t>الجاهزية المالية</a:t>
            </a:r>
          </a:p>
          <a:p>
            <a:pPr marL="171450" indent="-171450" algn="r" rtl="1">
              <a:buFont typeface="Wingdings" panose="05000000000000000000" pitchFamily="2" charset="2"/>
              <a:buChar char="q"/>
            </a:pPr>
            <a:r>
              <a:rPr lang="ar-EG" b="1" dirty="0"/>
              <a:t>احتياطيات نقدية كافية</a:t>
            </a:r>
          </a:p>
          <a:p>
            <a:pPr algn="r" rtl="1"/>
            <a:r>
              <a:rPr lang="ar-EG" b="0" dirty="0"/>
              <a:t>حافظ على المدرج لمدة 12-18 شهرا للتغلب على التحديات غير المتوقعة أثناء التوسع. غالبا ما يتطلب النمو استثمارات كبيرة مقدما قبل رؤية العوائد.</a:t>
            </a:r>
          </a:p>
          <a:p>
            <a:pPr marL="171450" indent="-171450" algn="r" rtl="1">
              <a:buFont typeface="Wingdings" panose="05000000000000000000" pitchFamily="2" charset="2"/>
              <a:buChar char="q"/>
            </a:pPr>
            <a:r>
              <a:rPr lang="ar-EG" b="1" dirty="0"/>
              <a:t>اقتصاديات الوحدة المثبتة</a:t>
            </a:r>
          </a:p>
          <a:p>
            <a:pPr algn="r" rtl="1"/>
            <a:r>
              <a:rPr lang="ar-EG" b="0" dirty="0"/>
              <a:t>تأكد من أن مقاييس عملك الأساسية (تكلفة اكتساب العملاء (</a:t>
            </a:r>
            <a:r>
              <a:rPr lang="en-US" b="0" dirty="0"/>
              <a:t>CAC) ، </a:t>
            </a:r>
            <a:r>
              <a:rPr lang="ar-EG" b="0" dirty="0"/>
              <a:t>وقياس القيمة الدائمة (</a:t>
            </a:r>
            <a:r>
              <a:rPr lang="en-US" b="0" dirty="0"/>
              <a:t>LTV) ، </a:t>
            </a:r>
            <a:r>
              <a:rPr lang="ar-EG" b="0" dirty="0"/>
              <a:t>وفترة الاسترداد) تدعم النمو المربح قبل التوسع. ستؤدي العمليات الأساسية غير المربحة إلى تضخيم الخسائر على نطاق واسع.</a:t>
            </a:r>
          </a:p>
          <a:p>
            <a:pPr marL="171450" indent="-171450" algn="r" rtl="1">
              <a:buFont typeface="Wingdings" panose="05000000000000000000" pitchFamily="2" charset="2"/>
              <a:buChar char="q"/>
            </a:pPr>
            <a:r>
              <a:rPr lang="ar-EG" b="1" dirty="0"/>
              <a:t>أنظمة الرقابة المالية</a:t>
            </a:r>
          </a:p>
          <a:p>
            <a:pPr algn="r" rtl="1"/>
            <a:r>
              <a:rPr lang="ar-EG" b="0" dirty="0"/>
              <a:t>قم بتنفيذ لوحات المعلومات المالية في الوقت الفعلي لتتبع مؤشرات الأداء الرئيسية والحفاظ على الرؤية مع زيادة التعقيد. تساعد أنظمة الإنذار المبكر في تحديد المشكلات قبل أن تصبح حرجة.</a:t>
            </a:r>
          </a:p>
          <a:p>
            <a:pPr marL="171450" indent="-171450" algn="r" rtl="1">
              <a:buFont typeface="Wingdings" panose="05000000000000000000" pitchFamily="2" charset="2"/>
              <a:buChar char="q"/>
            </a:pPr>
            <a:r>
              <a:rPr lang="ar-EG" b="1" dirty="0"/>
              <a:t>استراتيجية التمويل</a:t>
            </a:r>
          </a:p>
          <a:p>
            <a:pPr algn="r" rtl="1"/>
            <a:r>
              <a:rPr lang="ar-EG" b="0" dirty="0"/>
              <a:t>تأمين مصادر التمويل المناسبة المتوافقة مع الجدول الزمني والاستراتيجية الخاصة بك. قد تتطلب مراحل النمو المختلفة أنواعا مختلفة من رأس المال (حقوق الملكية والديون وتمويل الإيرادات).</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18</a:t>
            </a:fld>
            <a:endParaRPr lang="en-US"/>
          </a:p>
        </p:txBody>
      </p:sp>
    </p:spTree>
    <p:extLst>
      <p:ext uri="{BB962C8B-B14F-4D97-AF65-F5344CB8AC3E}">
        <p14:creationId xmlns:p14="http://schemas.microsoft.com/office/powerpoint/2010/main" val="6981422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التوسع القائم على التكنولوجيا</a:t>
            </a:r>
          </a:p>
          <a:p>
            <a:pPr algn="r" rtl="1"/>
            <a:endParaRPr lang="ar-EG" b="1" dirty="0"/>
          </a:p>
          <a:p>
            <a:pPr marL="171450" indent="-171450" algn="r" rtl="1">
              <a:buFont typeface="Courier New" panose="02070309020205020404" pitchFamily="49" charset="0"/>
              <a:buChar char="o"/>
            </a:pPr>
            <a:r>
              <a:rPr lang="ar-EG" b="1" u="sng" dirty="0"/>
              <a:t>تمكن التكنولوجيا الشركات من توسيع نطاق العمليات بكفاءة من خلال أتمتة العمليات وتقليل التكاليف الهامشية:</a:t>
            </a:r>
          </a:p>
          <a:p>
            <a:pPr marL="171450" indent="-171450" algn="r" rtl="1">
              <a:buFont typeface="Courier New" panose="02070309020205020404" pitchFamily="49" charset="0"/>
              <a:buChar char="o"/>
            </a:pPr>
            <a:endParaRPr lang="ar-EG" b="1" u="sng" dirty="0"/>
          </a:p>
          <a:p>
            <a:pPr marL="628650" lvl="1" indent="-171450" algn="r" rtl="1">
              <a:buFont typeface="Courier New" panose="02070309020205020404" pitchFamily="49" charset="0"/>
              <a:buChar char="o"/>
            </a:pPr>
            <a:r>
              <a:rPr lang="ar-EG" b="1" dirty="0"/>
              <a:t>نماذج </a:t>
            </a:r>
            <a:r>
              <a:rPr lang="en-US" b="1" dirty="0"/>
              <a:t>SaaS: </a:t>
            </a:r>
            <a:r>
              <a:rPr lang="ar-EG" b="0" dirty="0"/>
              <a:t>توضح شركات مثل </a:t>
            </a:r>
            <a:r>
              <a:rPr lang="en-US" b="0" dirty="0"/>
              <a:t>Salesforce </a:t>
            </a:r>
            <a:r>
              <a:rPr lang="ar-EG" b="0" dirty="0"/>
              <a:t>و </a:t>
            </a:r>
            <a:r>
              <a:rPr lang="en-US" b="0" dirty="0"/>
              <a:t>HubSpot </a:t>
            </a:r>
            <a:r>
              <a:rPr lang="ar-EG" b="0" dirty="0"/>
              <a:t>و </a:t>
            </a:r>
            <a:r>
              <a:rPr lang="en-US" b="0" dirty="0"/>
              <a:t>Zoom </a:t>
            </a:r>
            <a:r>
              <a:rPr lang="ar-EG" b="0" dirty="0"/>
              <a:t>كيف يمكن للبرامج المستندة إلى السحابة أن تخدم ملايين المستخدمين بأقل تكاليف إضافية لكل عميل جديد.</a:t>
            </a:r>
          </a:p>
          <a:p>
            <a:pPr marL="628650" lvl="1" indent="-171450" algn="r" rtl="1">
              <a:buFont typeface="Courier New" panose="02070309020205020404" pitchFamily="49" charset="0"/>
              <a:buChar char="o"/>
            </a:pPr>
            <a:endParaRPr lang="ar-EG" b="0" dirty="0"/>
          </a:p>
          <a:p>
            <a:pPr marL="628650" lvl="1" indent="-171450" algn="r" rtl="1">
              <a:buFont typeface="Courier New" panose="02070309020205020404" pitchFamily="49" charset="0"/>
              <a:buChar char="o"/>
            </a:pPr>
            <a:r>
              <a:rPr lang="ar-EG" b="1" dirty="0"/>
              <a:t>مزايا الأتمتة: </a:t>
            </a:r>
            <a:r>
              <a:rPr lang="ar-EG" b="0" dirty="0"/>
              <a:t>تقضي أتمتة العمليات على العمل اليدوي ، مما يسمح للشركات بالتعامل مع الطلب المتزايد دون زيادة نسبية في عدد الموظفين. يمكن أتمتة إعداد العملاء والفواتير والدعم جزئيا.</a:t>
            </a:r>
          </a:p>
          <a:p>
            <a:pPr marL="628650" lvl="1" indent="-171450" algn="r" rtl="1">
              <a:buFont typeface="Courier New" panose="02070309020205020404" pitchFamily="49" charset="0"/>
              <a:buChar char="o"/>
            </a:pPr>
            <a:endParaRPr lang="ar-EG" b="0" dirty="0"/>
          </a:p>
          <a:p>
            <a:pPr marL="628650" lvl="1" indent="-171450" algn="r" rtl="1">
              <a:buFont typeface="Courier New" panose="02070309020205020404" pitchFamily="49" charset="0"/>
              <a:buChar char="o"/>
            </a:pPr>
            <a:r>
              <a:rPr lang="ar-EG" b="1" dirty="0"/>
              <a:t>البنية التحتية السحابية: </a:t>
            </a:r>
            <a:r>
              <a:rPr lang="ar-EG" b="0" dirty="0"/>
              <a:t>تتيح خدمات مثل </a:t>
            </a:r>
            <a:r>
              <a:rPr lang="en-US" b="0" dirty="0"/>
              <a:t>AWS </a:t>
            </a:r>
            <a:r>
              <a:rPr lang="ar-EG" b="0" dirty="0"/>
              <a:t>و</a:t>
            </a:r>
            <a:r>
              <a:rPr lang="en-US" b="0" dirty="0"/>
              <a:t>Azure </a:t>
            </a:r>
            <a:r>
              <a:rPr lang="ar-EG" b="0" dirty="0"/>
              <a:t>و</a:t>
            </a:r>
            <a:r>
              <a:rPr lang="en-US" b="0" dirty="0"/>
              <a:t>Google Cloud </a:t>
            </a:r>
            <a:r>
              <a:rPr lang="ar-EG" b="0" dirty="0"/>
              <a:t>للشركات الناشئة الوصول إلى البنية الأساسية على مستوى المؤسسة عند الطلب، والدفع فقط مقابل الموارد المستخدمة والتوسع على الفور أثناء ارتفاع الطلب.</a:t>
            </a:r>
          </a:p>
          <a:p>
            <a:pPr marL="628650" lvl="1" indent="-171450" algn="r" rtl="1">
              <a:buFont typeface="Courier New" panose="02070309020205020404" pitchFamily="49" charset="0"/>
              <a:buChar char="o"/>
            </a:pPr>
            <a:endParaRPr lang="ar-EG" b="1" dirty="0"/>
          </a:p>
          <a:p>
            <a:pPr marL="628650" lvl="1" indent="-171450" algn="r" rtl="1">
              <a:buFont typeface="Courier New" panose="02070309020205020404" pitchFamily="49" charset="0"/>
              <a:buChar char="o"/>
            </a:pPr>
            <a:r>
              <a:rPr lang="ar-EG" b="1" dirty="0"/>
              <a:t>القرارات المستندة إلى البيانات: </a:t>
            </a:r>
            <a:r>
              <a:rPr lang="ar-EG" b="0" dirty="0"/>
              <a:t>تساعد أدوات التحليلات الشركات على تحديد فرص التحسين واتخاذ قرارات مستنيرة حول مكان الاستثمار لتحقيق أقصى تأثير على التوسع.</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20</a:t>
            </a:fld>
            <a:endParaRPr lang="en-US"/>
          </a:p>
        </p:txBody>
      </p:sp>
    </p:spTree>
    <p:extLst>
      <p:ext uri="{BB962C8B-B14F-4D97-AF65-F5344CB8AC3E}">
        <p14:creationId xmlns:p14="http://schemas.microsoft.com/office/powerpoint/2010/main" val="18724348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نماذج الامتياز والترخيص</a:t>
            </a:r>
          </a:p>
          <a:p>
            <a:pPr algn="r" rtl="1"/>
            <a:endParaRPr lang="ar-EG" b="1" dirty="0"/>
          </a:p>
          <a:p>
            <a:pPr algn="r" rtl="1"/>
            <a:r>
              <a:rPr lang="ar-EG" b="1" u="sng" dirty="0"/>
              <a:t>نموذجان قويان لتوسيع الأعمال التجارية دون استثمار رأسمالي كبير:</a:t>
            </a:r>
          </a:p>
          <a:p>
            <a:pPr algn="r" rtl="1"/>
            <a:endParaRPr lang="ar-EG" b="1" u="sng" dirty="0"/>
          </a:p>
          <a:p>
            <a:pPr marL="171450" indent="-171450" algn="r" rtl="1">
              <a:buFont typeface="Wingdings" panose="05000000000000000000" pitchFamily="2" charset="2"/>
              <a:buChar char="v"/>
            </a:pPr>
            <a:r>
              <a:rPr lang="ar-EG" b="1" dirty="0"/>
              <a:t>نموذج الامتياز: </a:t>
            </a:r>
            <a:r>
              <a:rPr lang="ar-EG" b="0" u="sng" dirty="0"/>
              <a:t>منح الحقوق للمشغلين المستقلين لإدارة أعمال موحدة باستخدام علامتك التجارية </a:t>
            </a:r>
            <a:r>
              <a:rPr lang="ar-EG" b="0" dirty="0"/>
              <a:t>وأنظمتك ونموذج عملك الراسخ مقابل الرسوم الأولية والإتاوات المستمرة.</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نموذج الترخيص: </a:t>
            </a:r>
            <a:r>
              <a:rPr lang="ar-EG" b="0" u="sng" dirty="0"/>
              <a:t>منح الإذن باستخدام ملكية فكرية محددة</a:t>
            </a:r>
            <a:r>
              <a:rPr lang="ar-EG" b="0" dirty="0"/>
              <a:t> (العلامات التجارية وبراءات الاختراع والتكنولوجيا) لأغراض محددة مع الحفاظ على مزيد من الفصل بين الكيانات.</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الميزة الرئيسية: </a:t>
            </a:r>
            <a:r>
              <a:rPr lang="ar-EG" b="0" dirty="0"/>
              <a:t>يسمح كلا الطرازين بالتوسع السريع مع متطلبات رأس المال المنخفضة مقارنة بالمواقع المملوكة ، مما يستفيد من المعرفة والاستثمار المحليين للشركاء.</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التحدي الرئيسي: </a:t>
            </a:r>
            <a:r>
              <a:rPr lang="ar-EG" b="0" dirty="0"/>
              <a:t>الحفاظ على جودة العلامة التجارية المتسقة وتجربة العملاء عبر المواقع التي يتم تشغيلها بشكل مستقل مع ضمان الامتثال للمعايير.</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21</a:t>
            </a:fld>
            <a:endParaRPr lang="en-US"/>
          </a:p>
        </p:txBody>
      </p:sp>
    </p:spTree>
    <p:extLst>
      <p:ext uri="{BB962C8B-B14F-4D97-AF65-F5344CB8AC3E}">
        <p14:creationId xmlns:p14="http://schemas.microsoft.com/office/powerpoint/2010/main" val="26653434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تأثيرات المنصة والشبكة</a:t>
            </a:r>
          </a:p>
          <a:p>
            <a:pPr algn="r" rtl="1"/>
            <a:endParaRPr lang="ar-EG" b="1" dirty="0"/>
          </a:p>
          <a:p>
            <a:pPr marL="171450" indent="-171450" algn="r" rtl="1">
              <a:buFont typeface="Arial" panose="020B0604020202020204" pitchFamily="34" charset="0"/>
              <a:buChar char="•"/>
            </a:pPr>
            <a:r>
              <a:rPr lang="ar-EG" b="0" dirty="0"/>
              <a:t>يوضح مخطط تأثير الشبكة كيف يجذب المزيد من السائقين المزيد من الركاب ، مما يخلق دورة حميدة من نمو النظام الأساسي.</a:t>
            </a:r>
          </a:p>
          <a:p>
            <a:pPr marL="171450" indent="-171450" algn="r" rtl="1">
              <a:buFont typeface="Arial" panose="020B0604020202020204" pitchFamily="34" charset="0"/>
              <a:buChar char="•"/>
            </a:pPr>
            <a:endParaRPr lang="ar-EG" b="0" dirty="0"/>
          </a:p>
          <a:p>
            <a:pPr algn="r" rtl="1"/>
            <a:r>
              <a:rPr lang="ar-EG" b="1" dirty="0"/>
              <a:t>كيف تدفع تأثيرات الشبكة التحجيم</a:t>
            </a:r>
          </a:p>
          <a:p>
            <a:pPr marL="171450" indent="-171450" algn="r" rtl="1">
              <a:buFont typeface="Arial" panose="020B0604020202020204" pitchFamily="34" charset="0"/>
              <a:buChar char="•"/>
            </a:pPr>
            <a:r>
              <a:rPr lang="ar-EG" b="0" dirty="0"/>
              <a:t>نظرا لأن النظام الأساسي يجذب المزيد من المستخدمين من جانب واحد (على سبيل المثال ، المضيفين على </a:t>
            </a:r>
            <a:r>
              <a:rPr lang="en-US" b="0" dirty="0"/>
              <a:t>Airbnb) ، </a:t>
            </a:r>
            <a:r>
              <a:rPr lang="ar-EG" b="0" dirty="0"/>
              <a:t>فإنها تصبح أكثر جاذبية للمستخدمين على الجانب الآخر (المسافرين). </a:t>
            </a:r>
          </a:p>
          <a:p>
            <a:pPr marL="171450" indent="-171450" algn="r" rtl="1">
              <a:buFont typeface="Arial" panose="020B0604020202020204" pitchFamily="34" charset="0"/>
              <a:buChar char="•"/>
            </a:pPr>
            <a:endParaRPr lang="ar-EG" b="0" dirty="0"/>
          </a:p>
          <a:p>
            <a:pPr marL="171450" indent="-171450" algn="r" rtl="1">
              <a:buFont typeface="Arial" panose="020B0604020202020204" pitchFamily="34" charset="0"/>
              <a:buChar char="•"/>
            </a:pPr>
            <a:r>
              <a:rPr lang="ar-EG" b="0" dirty="0"/>
              <a:t>هذا يخلق دورة ذاتية التعزيز قد يكون من الصعب على المنافسين التغلب عليها.</a:t>
            </a:r>
          </a:p>
          <a:p>
            <a:pPr marL="171450" indent="-171450" algn="r" rtl="1">
              <a:buFont typeface="Arial" panose="020B0604020202020204" pitchFamily="34" charset="0"/>
              <a:buChar char="•"/>
            </a:pPr>
            <a:endParaRPr lang="ar-EG" b="0" dirty="0"/>
          </a:p>
          <a:p>
            <a:pPr marL="171450" indent="-171450" algn="r" rtl="1">
              <a:buFont typeface="Arial" panose="020B0604020202020204" pitchFamily="34" charset="0"/>
              <a:buChar char="•"/>
            </a:pPr>
            <a:r>
              <a:rPr lang="ar-EG" b="1" dirty="0"/>
              <a:t>أوبر: </a:t>
            </a:r>
            <a:r>
              <a:rPr lang="ar-EG" b="0" dirty="0"/>
              <a:t>تحويل وسائل النقل من خلال ربط الركاب والسائقين من خلال منصة رقمية ، مما يخلق سوقا على الوجهين يزداد قوة مع كل مشارك.</a:t>
            </a:r>
          </a:p>
          <a:p>
            <a:pPr marL="171450" indent="-171450" algn="r" rtl="1">
              <a:buFont typeface="Arial" panose="020B0604020202020204" pitchFamily="34" charset="0"/>
              <a:buChar char="•"/>
            </a:pPr>
            <a:endParaRPr lang="ar-EG" b="0" dirty="0"/>
          </a:p>
          <a:p>
            <a:pPr marL="171450" indent="-171450" algn="r" rtl="1">
              <a:buFont typeface="Arial" panose="020B0604020202020204" pitchFamily="34" charset="0"/>
              <a:buChar char="•"/>
            </a:pPr>
            <a:r>
              <a:rPr lang="ar-EG" b="1" u="sng" dirty="0"/>
              <a:t>توضح أوبر تأثيرات الشبكة الكلاسيكية على الوجهين:</a:t>
            </a:r>
          </a:p>
          <a:p>
            <a:pPr marL="628650" lvl="1" indent="-171450" algn="r" rtl="1">
              <a:buFont typeface="Courier New" panose="02070309020205020404" pitchFamily="49" charset="0"/>
              <a:buChar char="o"/>
            </a:pPr>
            <a:r>
              <a:rPr lang="ar-EG" b="0" dirty="0"/>
              <a:t> مع انضمام المزيد من السائقين إلى المنصة ، يستفيد الركاب من أوقات انتظار أقصر وتغطية أفضل.</a:t>
            </a:r>
          </a:p>
          <a:p>
            <a:pPr marL="628650" lvl="1" indent="-171450" algn="r" rtl="1">
              <a:buFont typeface="Courier New" panose="02070309020205020404" pitchFamily="49" charset="0"/>
              <a:buChar char="o"/>
            </a:pPr>
            <a:r>
              <a:rPr lang="ar-EG" b="0" dirty="0"/>
              <a:t>هذا يجذب المزيد من الدراجين ، مما يجذب بدوره المزيد من السائقين الذين يبحثون عن فرص الدخل.</a:t>
            </a:r>
          </a:p>
          <a:p>
            <a:pPr marL="628650" lvl="1" indent="-171450" algn="r" rtl="1">
              <a:buFont typeface="Courier New" panose="02070309020205020404" pitchFamily="49" charset="0"/>
              <a:buChar char="o"/>
            </a:pPr>
            <a:r>
              <a:rPr lang="ar-EG" b="0" dirty="0"/>
              <a:t>هذا يخلق دورة نمو ذاتية التعزيز يصبح من الصعب على المنافسين تكرارها.</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22</a:t>
            </a:fld>
            <a:endParaRPr lang="en-US"/>
          </a:p>
        </p:txBody>
      </p:sp>
    </p:spTree>
    <p:extLst>
      <p:ext uri="{BB962C8B-B14F-4D97-AF65-F5344CB8AC3E}">
        <p14:creationId xmlns:p14="http://schemas.microsoft.com/office/powerpoint/2010/main" val="22839609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استراتيجيات التوسع العالمي</a:t>
            </a:r>
          </a:p>
          <a:p>
            <a:pPr algn="r" rtl="1"/>
            <a:endParaRPr lang="ar-EG" b="1" dirty="0"/>
          </a:p>
          <a:p>
            <a:pPr marL="171450" indent="-171450" algn="r" rtl="1">
              <a:buFont typeface="Arial" panose="020B0604020202020204" pitchFamily="34" charset="0"/>
              <a:buChar char="•"/>
            </a:pPr>
            <a:r>
              <a:rPr lang="ar-EG" b="1" dirty="0"/>
              <a:t>يتطلب دخول الأسواق الدولية تخطيطا دقيقا والتكيف مع السياقات المحلية. تسمح هذه الاستراتيجيات للشركات بتنويع المخاطر والوصول إلى تدفقات إيرادات جديدة.</a:t>
            </a:r>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عوامل نجاح التوسع العالمي:</a:t>
            </a:r>
          </a:p>
          <a:p>
            <a:pPr marL="171450" indent="-171450" algn="r" rtl="1">
              <a:buFont typeface="Arial" panose="020B0604020202020204" pitchFamily="34" charset="0"/>
              <a:buChar char="•"/>
            </a:pPr>
            <a:r>
              <a:rPr lang="ar-EG" b="1" dirty="0"/>
              <a:t>  أبحاث السوق + الحساسية الثقافية  + استراتيجية مرنة</a:t>
            </a:r>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التوسع العضوي</a:t>
            </a:r>
          </a:p>
          <a:p>
            <a:pPr marL="171450" indent="-171450" algn="r" rtl="1">
              <a:buFont typeface="Arial" panose="020B0604020202020204" pitchFamily="34" charset="0"/>
              <a:buChar char="•"/>
            </a:pPr>
            <a:r>
              <a:rPr lang="ar-EG" b="0" dirty="0"/>
              <a:t>تكييف المنتجات الحالية واستراتيجيات التسويق مع الثقافات والتفضيلات المحلية.</a:t>
            </a:r>
          </a:p>
          <a:p>
            <a:pPr marL="171450" indent="-171450" algn="r" rtl="1">
              <a:buFont typeface="Arial" panose="020B0604020202020204" pitchFamily="34" charset="0"/>
              <a:buChar char="•"/>
            </a:pPr>
            <a:r>
              <a:rPr lang="ar-EG" b="0" dirty="0"/>
              <a:t>مثال: علامة تجارية للأزياء تعدل حملاتها التسويقية وتقدم طرق دفع محلية لجذب العملاء في بلد جديد.</a:t>
            </a:r>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الشراكات الاستراتيجية</a:t>
            </a:r>
          </a:p>
          <a:p>
            <a:pPr marL="171450" indent="-171450" algn="r" rtl="1">
              <a:buFont typeface="Arial" panose="020B0604020202020204" pitchFamily="34" charset="0"/>
              <a:buChar char="•"/>
            </a:pPr>
            <a:r>
              <a:rPr lang="ar-EG" b="0" i="0" dirty="0"/>
              <a:t>التعاون مع الموزعين المحليين أو البائعين أو شركاء المشاريع المشتركة للوصول الفوري إلى الأسواق.</a:t>
            </a:r>
          </a:p>
          <a:p>
            <a:pPr marL="171450" indent="-171450" algn="r" rtl="1">
              <a:buFont typeface="Arial" panose="020B0604020202020204" pitchFamily="34" charset="0"/>
              <a:buChar char="•"/>
            </a:pPr>
            <a:r>
              <a:rPr lang="ar-EG" b="0" i="0" dirty="0"/>
              <a:t>الفائدة الرئيسية: يوفر الشركاء المعرفة بالسوق المحلية وقنوات التوزيع وقاعدة العملاء الحالية.</a:t>
            </a:r>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الاستحواذ</a:t>
            </a:r>
          </a:p>
          <a:p>
            <a:pPr marL="171450" indent="-171450" algn="r" rtl="1">
              <a:buFont typeface="Arial" panose="020B0604020202020204" pitchFamily="34" charset="0"/>
              <a:buChar char="•"/>
            </a:pPr>
            <a:r>
              <a:rPr lang="ar-EG" b="0" dirty="0"/>
              <a:t>الاستحواذ على شركة محلية لدخول سوق جديد بسرعة.</a:t>
            </a:r>
          </a:p>
          <a:p>
            <a:pPr marL="171450" indent="-171450" algn="r" rtl="1">
              <a:buFont typeface="Arial" panose="020B0604020202020204" pitchFamily="34" charset="0"/>
              <a:buChar char="•"/>
            </a:pPr>
            <a:r>
              <a:rPr lang="ar-EG" b="0" dirty="0"/>
              <a:t>الفائدة الرئيسية: المسار السريع لدخول السوق ، وتوفير العلامة التجارية الراسخة والبنية التحتية التشغيلية ومجموعة المواهب.</a:t>
            </a:r>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صاحب العمل المسجل (</a:t>
            </a:r>
            <a:r>
              <a:rPr lang="en-US" b="1" dirty="0"/>
              <a:t>EOR)</a:t>
            </a:r>
          </a:p>
          <a:p>
            <a:pPr marL="171450" indent="-171450" algn="r" rtl="1">
              <a:buFont typeface="Arial" panose="020B0604020202020204" pitchFamily="34" charset="0"/>
              <a:buChar char="•"/>
            </a:pPr>
            <a:r>
              <a:rPr lang="ar-EG" b="0" dirty="0"/>
              <a:t>استخدام منظمة تابعة لجهة خارجية للتعامل مع وظائف كشوف المرتبات والامتثال والموارد البشرية في بلد أجنبي.</a:t>
            </a:r>
          </a:p>
          <a:p>
            <a:pPr marL="171450" indent="-171450" algn="r" rtl="1">
              <a:buFont typeface="Arial" panose="020B0604020202020204" pitchFamily="34" charset="0"/>
              <a:buChar char="•"/>
            </a:pPr>
            <a:r>
              <a:rPr lang="ar-EG" b="0" dirty="0"/>
              <a:t>الفائدة الرئيسية: يسمح للشركات بتوظيف الموظفين بسرعة وامتثال دون إنشاء كيان قانوني ، مما يقلل من التكلفة الأولية والتعقيد.</a:t>
            </a:r>
          </a:p>
          <a:p>
            <a:pPr marL="171450" indent="-171450" algn="r" rtl="1">
              <a:buFont typeface="Arial" panose="020B0604020202020204" pitchFamily="34" charset="0"/>
              <a:buChar char="•"/>
            </a:pPr>
            <a:endParaRPr lang="en-US" b="1" dirty="0"/>
          </a:p>
        </p:txBody>
      </p:sp>
      <p:sp>
        <p:nvSpPr>
          <p:cNvPr id="4" name="Slide Number Placeholder 3"/>
          <p:cNvSpPr>
            <a:spLocks noGrp="1"/>
          </p:cNvSpPr>
          <p:nvPr>
            <p:ph type="sldNum" sz="quarter" idx="5"/>
          </p:nvPr>
        </p:nvSpPr>
        <p:spPr/>
        <p:txBody>
          <a:bodyPr/>
          <a:lstStyle/>
          <a:p>
            <a:fld id="{22470950-4FED-473E-97DA-8C88171E82CB}" type="slidenum">
              <a:rPr lang="en-US" smtClean="0"/>
              <a:t>23</a:t>
            </a:fld>
            <a:endParaRPr lang="en-US"/>
          </a:p>
        </p:txBody>
      </p:sp>
    </p:spTree>
    <p:extLst>
      <p:ext uri="{BB962C8B-B14F-4D97-AF65-F5344CB8AC3E}">
        <p14:creationId xmlns:p14="http://schemas.microsoft.com/office/powerpoint/2010/main" val="3709874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ابتكار المنتجات والخدمات</a:t>
            </a:r>
          </a:p>
          <a:p>
            <a:pPr algn="r" rtl="1"/>
            <a:endParaRPr lang="ar-EG" b="1" dirty="0"/>
          </a:p>
          <a:p>
            <a:pPr marL="171450" indent="-171450" algn="r" rtl="1">
              <a:buFont typeface="Wingdings" panose="05000000000000000000" pitchFamily="2" charset="2"/>
              <a:buChar char="q"/>
            </a:pPr>
            <a:r>
              <a:rPr lang="ar-EG" b="1" dirty="0"/>
              <a:t>الابتكار المستمر هو المحرك الذي يغذي النمو المستدام والتوسع.</a:t>
            </a:r>
          </a:p>
          <a:p>
            <a:pPr algn="r" rtl="1"/>
            <a:endParaRPr lang="ar-EG" b="1" dirty="0"/>
          </a:p>
          <a:p>
            <a:pPr algn="r" rtl="1"/>
            <a:r>
              <a:rPr lang="ar-EG" b="1" dirty="0"/>
              <a:t>التحسين التكراري</a:t>
            </a:r>
          </a:p>
          <a:p>
            <a:pPr marL="171450" indent="-171450" algn="r" rtl="1">
              <a:buFont typeface="Arial" panose="020B0604020202020204" pitchFamily="34" charset="0"/>
              <a:buChar char="•"/>
            </a:pPr>
            <a:r>
              <a:rPr lang="ar-EG" b="0" dirty="0"/>
              <a:t>تحسين المنتجات الحالية باستمرار بناء على الملاحظات</a:t>
            </a:r>
          </a:p>
          <a:p>
            <a:pPr marL="171450" indent="-171450" algn="r" rtl="1">
              <a:buFont typeface="Arial" panose="020B0604020202020204" pitchFamily="34" charset="0"/>
              <a:buChar char="•"/>
            </a:pPr>
            <a:r>
              <a:rPr lang="ar-EG" b="0" dirty="0"/>
              <a:t>شائع في البرامج والأجهزة التقنية</a:t>
            </a:r>
          </a:p>
          <a:p>
            <a:pPr marL="171450" indent="-171450" algn="r" rtl="1">
              <a:buFont typeface="Arial" panose="020B0604020202020204" pitchFamily="34" charset="0"/>
              <a:buChar char="•"/>
            </a:pPr>
            <a:r>
              <a:rPr lang="ar-EG" b="0" dirty="0"/>
              <a:t>يضمن بقاء المنتجات ذات صلة وتنافسية</a:t>
            </a:r>
          </a:p>
          <a:p>
            <a:pPr algn="r" rtl="1"/>
            <a:endParaRPr lang="ar-EG" b="1" dirty="0"/>
          </a:p>
          <a:p>
            <a:pPr algn="r" rtl="1"/>
            <a:r>
              <a:rPr lang="ar-EG" b="1" dirty="0"/>
              <a:t>الاستفادة من ملاحظات العملاء</a:t>
            </a:r>
          </a:p>
          <a:p>
            <a:pPr marL="171450" indent="-171450" algn="r" rtl="1">
              <a:buFont typeface="Arial" panose="020B0604020202020204" pitchFamily="34" charset="0"/>
              <a:buChar char="•"/>
            </a:pPr>
            <a:r>
              <a:rPr lang="ar-EG" b="0" dirty="0"/>
              <a:t>جمع التعليقات من خلال الاستطلاعات (</a:t>
            </a:r>
            <a:r>
              <a:rPr lang="en-US" b="0" dirty="0"/>
              <a:t>NPS) </a:t>
            </a:r>
            <a:r>
              <a:rPr lang="ar-EG" b="0" dirty="0"/>
              <a:t>والاختبار التجريبي</a:t>
            </a:r>
          </a:p>
          <a:p>
            <a:pPr marL="171450" indent="-171450" algn="r" rtl="1">
              <a:buFont typeface="Arial" panose="020B0604020202020204" pitchFamily="34" charset="0"/>
              <a:buChar char="•"/>
            </a:pPr>
            <a:r>
              <a:rPr lang="ar-EG" b="0" dirty="0"/>
              <a:t>مراقبة وسائل التواصل الاجتماعي لتحليل المشاعر تحديد نقاط الاحتكاك والميزات المرغوبة</a:t>
            </a:r>
          </a:p>
          <a:p>
            <a:pPr marL="171450" indent="-171450" algn="r" rtl="1">
              <a:buFont typeface="Arial" panose="020B0604020202020204" pitchFamily="34" charset="0"/>
              <a:buChar char="•"/>
            </a:pPr>
            <a:r>
              <a:rPr lang="ar-EG" sz="1200" b="0" i="0" kern="1200" dirty="0">
                <a:solidFill>
                  <a:schemeClr val="tx1"/>
                </a:solidFill>
                <a:effectLst/>
                <a:latin typeface="+mn-lt"/>
                <a:ea typeface="+mn-ea"/>
                <a:cs typeface="+mn-cs"/>
              </a:rPr>
              <a:t>تحديد نقاط الاحتكاك والميزات المرغوبة</a:t>
            </a:r>
            <a:endParaRPr lang="ar-EG" b="0" dirty="0"/>
          </a:p>
          <a:p>
            <a:pPr algn="r" rtl="1"/>
            <a:endParaRPr lang="ar-EG" b="1" dirty="0"/>
          </a:p>
          <a:p>
            <a:pPr algn="r" rtl="1"/>
            <a:r>
              <a:rPr lang="ar-EG" b="1" dirty="0"/>
              <a:t>تطوير منتجات جديدة</a:t>
            </a:r>
          </a:p>
          <a:p>
            <a:pPr marL="171450" indent="-171450" algn="r" rtl="1">
              <a:buFont typeface="Arial" panose="020B0604020202020204" pitchFamily="34" charset="0"/>
              <a:buChar char="•"/>
            </a:pPr>
            <a:r>
              <a:rPr lang="ar-EG" b="0" dirty="0"/>
              <a:t>توسيع خط الإنتاج لتلبية الاحتياجات المجاورة</a:t>
            </a:r>
          </a:p>
          <a:p>
            <a:pPr marL="171450" indent="-171450" algn="r" rtl="1">
              <a:buFont typeface="Arial" panose="020B0604020202020204" pitchFamily="34" charset="0"/>
              <a:buChar char="•"/>
            </a:pPr>
            <a:r>
              <a:rPr lang="ar-EG" b="0" dirty="0"/>
              <a:t>إنشاء منتجات لقطاعات جديدة من السوق</a:t>
            </a:r>
          </a:p>
          <a:p>
            <a:pPr marL="171450" indent="-171450" algn="r" rtl="1">
              <a:buFont typeface="Arial" panose="020B0604020202020204" pitchFamily="34" charset="0"/>
              <a:buChar char="•"/>
            </a:pPr>
            <a:r>
              <a:rPr lang="ar-EG" b="0" dirty="0"/>
              <a:t>تعميق العلاقات مع العملاء وزيادة الاحتفاظ بهم</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25</a:t>
            </a:fld>
            <a:endParaRPr lang="en-US"/>
          </a:p>
        </p:txBody>
      </p:sp>
    </p:spTree>
    <p:extLst>
      <p:ext uri="{BB962C8B-B14F-4D97-AF65-F5344CB8AC3E}">
        <p14:creationId xmlns:p14="http://schemas.microsoft.com/office/powerpoint/2010/main" val="29781956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دراسة حالة: ابتكار </a:t>
            </a:r>
            <a:r>
              <a:rPr lang="en-US" b="1" dirty="0"/>
              <a:t>iPhone </a:t>
            </a:r>
            <a:r>
              <a:rPr lang="ar-EG" b="1" dirty="0"/>
              <a:t>من </a:t>
            </a:r>
            <a:r>
              <a:rPr lang="en-US" b="1" dirty="0"/>
              <a:t>Apple</a:t>
            </a:r>
            <a:endParaRPr lang="ar-EG" b="1" dirty="0"/>
          </a:p>
          <a:p>
            <a:pPr algn="r" rtl="1"/>
            <a:endParaRPr lang="ar-EG" b="1" dirty="0"/>
          </a:p>
          <a:p>
            <a:pPr algn="r" rtl="1"/>
            <a:r>
              <a:rPr lang="ar-EG" b="1" dirty="0"/>
              <a:t>أصبح </a:t>
            </a:r>
            <a:r>
              <a:rPr lang="en-US" b="1" dirty="0"/>
              <a:t>iPhone </a:t>
            </a:r>
            <a:r>
              <a:rPr lang="ar-EG" b="1" dirty="0"/>
              <a:t>من </a:t>
            </a:r>
            <a:r>
              <a:rPr lang="en-US" b="1" dirty="0"/>
              <a:t>Apple </a:t>
            </a:r>
            <a:r>
              <a:rPr lang="ar-EG" b="1" dirty="0"/>
              <a:t>أحد أكثر خطوط الإنتاج شهرة ونجاحا في التاريخ ، حيث تطور من هاتف بسيط إلى نظام بيئي شامل يهيمن على سوق الهواتف الذكية العالمي.</a:t>
            </a:r>
          </a:p>
          <a:p>
            <a:pPr algn="r" rtl="1"/>
            <a:endParaRPr lang="ar-EG" b="1" dirty="0"/>
          </a:p>
          <a:p>
            <a:pPr marL="171450" indent="-171450" algn="r" rtl="1">
              <a:buFont typeface="Wingdings" panose="05000000000000000000" pitchFamily="2" charset="2"/>
              <a:buChar char="q"/>
            </a:pPr>
            <a:r>
              <a:rPr lang="ar-EG" b="1" u="sng" dirty="0"/>
              <a:t>عوامل النجاح الرئيسية للتوسع:</a:t>
            </a:r>
          </a:p>
          <a:p>
            <a:pPr marL="171450" indent="-171450" algn="r" rtl="1">
              <a:buFont typeface="Wingdings" panose="05000000000000000000" pitchFamily="2" charset="2"/>
              <a:buChar char="§"/>
            </a:pPr>
            <a:r>
              <a:rPr lang="ar-EG" b="0" dirty="0"/>
              <a:t>التركيز على تجربة المستخدم: كل شيء يدور حول المستخدم.</a:t>
            </a:r>
          </a:p>
          <a:p>
            <a:pPr marL="628650" lvl="1" indent="-171450" algn="r" rtl="1">
              <a:buFont typeface="Wingdings" panose="05000000000000000000" pitchFamily="2" charset="2"/>
              <a:buChar char="§"/>
            </a:pPr>
            <a:r>
              <a:rPr lang="ar-EG" b="0" dirty="0"/>
              <a:t>ميزات ثورية جديدة مع كل جيل</a:t>
            </a:r>
          </a:p>
          <a:p>
            <a:pPr marL="628650" lvl="1" indent="-171450" algn="r" rtl="1">
              <a:buFont typeface="Wingdings" panose="05000000000000000000" pitchFamily="2" charset="2"/>
              <a:buChar char="§"/>
            </a:pPr>
            <a:r>
              <a:rPr lang="ar-EG" b="0" dirty="0"/>
              <a:t>إمكانات الأجهزة المحسنة</a:t>
            </a:r>
          </a:p>
          <a:p>
            <a:pPr marL="628650" lvl="1" indent="-171450" algn="r" rtl="1">
              <a:buFont typeface="Wingdings" panose="05000000000000000000" pitchFamily="2" charset="2"/>
              <a:buChar char="§"/>
            </a:pPr>
            <a:r>
              <a:rPr lang="ar-EG" b="0" dirty="0"/>
              <a:t>تحسينات البرامج مع كل تحديث لنظام التشغيل</a:t>
            </a:r>
          </a:p>
          <a:p>
            <a:pPr marL="171450" indent="-171450" algn="r" rtl="1">
              <a:buFont typeface="Wingdings" panose="05000000000000000000" pitchFamily="2" charset="2"/>
              <a:buChar char="§"/>
            </a:pPr>
            <a:endParaRPr lang="ar-EG" b="0" dirty="0"/>
          </a:p>
          <a:p>
            <a:pPr marL="171450" indent="-171450" algn="r" rtl="1">
              <a:buFont typeface="Wingdings" panose="05000000000000000000" pitchFamily="2" charset="2"/>
              <a:buChar char="§"/>
            </a:pPr>
            <a:r>
              <a:rPr lang="ar-EG" b="1" dirty="0"/>
              <a:t>النظام البيئي المغلق</a:t>
            </a:r>
            <a:r>
              <a:rPr lang="ar-EG" b="0" dirty="0"/>
              <a:t>: إنشاء تجربة سلسة عبر جميع الأجهزة.</a:t>
            </a:r>
          </a:p>
          <a:p>
            <a:pPr marL="628650" lvl="1" indent="-171450" algn="r" rtl="1">
              <a:buFont typeface="Wingdings" panose="05000000000000000000" pitchFamily="2" charset="2"/>
              <a:buChar char="§"/>
            </a:pPr>
            <a:r>
              <a:rPr lang="ar-EG" b="0" dirty="0"/>
              <a:t>متجر التطبيقات مع ملايين التطبيقات</a:t>
            </a:r>
          </a:p>
          <a:p>
            <a:pPr marL="628650" lvl="1" indent="-171450" algn="r" rtl="1">
              <a:buFont typeface="Wingdings" panose="05000000000000000000" pitchFamily="2" charset="2"/>
              <a:buChar char="§"/>
            </a:pPr>
            <a:r>
              <a:rPr lang="ar-EG" b="0" dirty="0"/>
              <a:t>خدمات مثل </a:t>
            </a:r>
            <a:r>
              <a:rPr lang="en-US" b="0" dirty="0"/>
              <a:t>iCloud </a:t>
            </a:r>
            <a:r>
              <a:rPr lang="ar-EG" b="0" dirty="0"/>
              <a:t>و</a:t>
            </a:r>
            <a:r>
              <a:rPr lang="en-US" b="0" dirty="0"/>
              <a:t>Apple Music </a:t>
            </a:r>
            <a:r>
              <a:rPr lang="ar-EG" b="0" dirty="0"/>
              <a:t>و</a:t>
            </a:r>
            <a:r>
              <a:rPr lang="en-US" b="0" dirty="0"/>
              <a:t>Apple TV+</a:t>
            </a:r>
          </a:p>
          <a:p>
            <a:pPr marL="628650" lvl="1" indent="-171450" algn="r" rtl="1">
              <a:buFont typeface="Wingdings" panose="05000000000000000000" pitchFamily="2" charset="2"/>
              <a:buChar char="§"/>
            </a:pPr>
            <a:r>
              <a:rPr lang="ar-EG" b="0" dirty="0"/>
              <a:t>التكامل عبر الأجهزة (</a:t>
            </a:r>
            <a:r>
              <a:rPr lang="en-US" b="0" dirty="0"/>
              <a:t>iPhone </a:t>
            </a:r>
            <a:r>
              <a:rPr lang="ar-EG" b="0" dirty="0"/>
              <a:t>و </a:t>
            </a:r>
            <a:r>
              <a:rPr lang="en-US" b="0" dirty="0"/>
              <a:t>iPad </a:t>
            </a:r>
            <a:r>
              <a:rPr lang="ar-EG" b="0" dirty="0"/>
              <a:t>و </a:t>
            </a:r>
            <a:r>
              <a:rPr lang="en-US" b="0" dirty="0"/>
              <a:t>Mac </a:t>
            </a:r>
            <a:r>
              <a:rPr lang="ar-EG" b="0" dirty="0"/>
              <a:t>و </a:t>
            </a:r>
            <a:r>
              <a:rPr lang="en-US" b="0" dirty="0"/>
              <a:t>Apple Watch)</a:t>
            </a:r>
            <a:endParaRPr lang="ar-EG" b="0" dirty="0"/>
          </a:p>
          <a:p>
            <a:pPr marL="171450" indent="-171450" algn="r" rtl="1">
              <a:buFont typeface="Wingdings" panose="05000000000000000000" pitchFamily="2" charset="2"/>
              <a:buChar char="§"/>
            </a:pPr>
            <a:endParaRPr lang="ar-EG" b="0" dirty="0"/>
          </a:p>
          <a:p>
            <a:pPr marL="171450" indent="-171450" algn="r" rtl="1">
              <a:buFont typeface="Wingdings" panose="05000000000000000000" pitchFamily="2" charset="2"/>
              <a:buChar char="§"/>
            </a:pPr>
            <a:r>
              <a:rPr lang="ar-EG" b="1" dirty="0"/>
              <a:t>الابتكار الاستراتيجي</a:t>
            </a:r>
            <a:r>
              <a:rPr lang="ar-EG" b="0" dirty="0"/>
              <a:t>: التقنيات التخريبية التي تحل المشكلات الحقيقية</a:t>
            </a:r>
          </a:p>
          <a:p>
            <a:pPr marL="628650" lvl="1" indent="-171450" algn="r" rtl="1">
              <a:buFont typeface="Wingdings" panose="05000000000000000000" pitchFamily="2" charset="2"/>
              <a:buChar char="§"/>
            </a:pPr>
            <a:r>
              <a:rPr lang="ar-EG" b="0" dirty="0"/>
              <a:t>التحسين التدريجي للميزات الحالية</a:t>
            </a:r>
          </a:p>
          <a:p>
            <a:pPr marL="628650" lvl="1" indent="-171450" algn="r" rtl="1">
              <a:buFont typeface="Wingdings" panose="05000000000000000000" pitchFamily="2" charset="2"/>
              <a:buChar char="§"/>
            </a:pPr>
            <a:r>
              <a:rPr lang="ar-EG" b="0" dirty="0"/>
              <a:t>ملاحظات المستخدم المدمجة في التصميم التحليل التنافسي للحفاظ على المزايا</a:t>
            </a:r>
          </a:p>
          <a:p>
            <a:pPr marL="171450" indent="-171450" algn="r" rtl="1">
              <a:buFont typeface="Wingdings" panose="05000000000000000000" pitchFamily="2" charset="2"/>
              <a:buChar char="§"/>
            </a:pP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26</a:t>
            </a:fld>
            <a:endParaRPr lang="en-US"/>
          </a:p>
        </p:txBody>
      </p:sp>
    </p:spTree>
    <p:extLst>
      <p:ext uri="{BB962C8B-B14F-4D97-AF65-F5344CB8AC3E}">
        <p14:creationId xmlns:p14="http://schemas.microsoft.com/office/powerpoint/2010/main" val="15951307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شرح خيارات التمويل</a:t>
            </a:r>
          </a:p>
          <a:p>
            <a:pPr algn="r" rtl="1"/>
            <a:endParaRPr lang="ar-EG" b="1" dirty="0"/>
          </a:p>
          <a:p>
            <a:pPr algn="r" rtl="1"/>
            <a:r>
              <a:rPr lang="ar-EG" b="1" dirty="0"/>
              <a:t>التمهيد</a:t>
            </a:r>
          </a:p>
          <a:p>
            <a:pPr algn="r" rtl="1"/>
            <a:r>
              <a:rPr lang="ar-EG" b="1" dirty="0"/>
              <a:t>استخدام المدخرات الشخصية وإيرادات الشركة لتمويل النمو. </a:t>
            </a:r>
            <a:r>
              <a:rPr lang="ar-EG" b="1" u="sng" dirty="0"/>
              <a:t>الميزة:</a:t>
            </a:r>
          </a:p>
          <a:p>
            <a:pPr marL="171450" indent="-171450" algn="r" rtl="1">
              <a:buFont typeface="Wingdings" panose="05000000000000000000" pitchFamily="2" charset="2"/>
              <a:buChar char="v"/>
            </a:pPr>
            <a:r>
              <a:rPr lang="ar-EG" sz="1200" b="0" i="0" kern="1200" dirty="0">
                <a:solidFill>
                  <a:schemeClr val="tx1"/>
                </a:solidFill>
                <a:effectLst/>
                <a:latin typeface="+mn-lt"/>
                <a:ea typeface="+mn-ea"/>
                <a:cs typeface="+mn-cs"/>
              </a:rPr>
              <a:t>الحفاظ على ملكية 100٪ </a:t>
            </a:r>
          </a:p>
          <a:p>
            <a:pPr marL="171450" indent="-171450" algn="r" rtl="1">
              <a:buFont typeface="Wingdings" panose="05000000000000000000" pitchFamily="2" charset="2"/>
              <a:buChar char="v"/>
            </a:pPr>
            <a:r>
              <a:rPr lang="ar-EG" sz="1200" b="0" i="0" kern="1200" dirty="0">
                <a:solidFill>
                  <a:schemeClr val="tx1"/>
                </a:solidFill>
                <a:effectLst/>
                <a:latin typeface="+mn-lt"/>
                <a:ea typeface="+mn-ea"/>
                <a:cs typeface="+mn-cs"/>
              </a:rPr>
              <a:t>حرية اتخاذ القرار الكاملة</a:t>
            </a:r>
          </a:p>
          <a:p>
            <a:pPr marL="171450" indent="-171450" algn="r" rtl="1">
              <a:buFont typeface="Wingdings" panose="05000000000000000000" pitchFamily="2" charset="2"/>
              <a:buChar char="v"/>
            </a:pPr>
            <a:r>
              <a:rPr lang="ar-EG" sz="1200" b="0" i="0" kern="1200" dirty="0">
                <a:solidFill>
                  <a:schemeClr val="tx1"/>
                </a:solidFill>
                <a:effectLst/>
                <a:latin typeface="+mn-lt"/>
                <a:ea typeface="+mn-ea"/>
                <a:cs typeface="+mn-cs"/>
              </a:rPr>
              <a:t> التركيز على الربحية</a:t>
            </a:r>
          </a:p>
          <a:p>
            <a:pPr marL="171450" indent="-171450" algn="r" rtl="1">
              <a:buFont typeface="Wingdings" panose="05000000000000000000" pitchFamily="2" charset="2"/>
              <a:buChar char="v"/>
            </a:pPr>
            <a:r>
              <a:rPr lang="ar-EG" sz="1200" b="1" i="0" u="sng" kern="1200" dirty="0">
                <a:solidFill>
                  <a:schemeClr val="tx1"/>
                </a:solidFill>
                <a:effectLst/>
                <a:latin typeface="+mn-lt"/>
                <a:ea typeface="+mn-ea"/>
                <a:cs typeface="+mn-cs"/>
              </a:rPr>
              <a:t>العيوب:</a:t>
            </a:r>
          </a:p>
          <a:p>
            <a:pPr marL="628650" lvl="1" indent="-171450" algn="r" rtl="1">
              <a:buFont typeface="Courier New" panose="02070309020205020404" pitchFamily="49" charset="0"/>
              <a:buChar char="o"/>
            </a:pPr>
            <a:r>
              <a:rPr lang="ar-EG" b="1" dirty="0"/>
              <a:t>مسار نمو أبطأ </a:t>
            </a:r>
          </a:p>
          <a:p>
            <a:pPr marL="628650" lvl="1" indent="-171450" algn="r" rtl="1">
              <a:buFont typeface="Courier New" panose="02070309020205020404" pitchFamily="49" charset="0"/>
              <a:buChar char="o"/>
            </a:pPr>
            <a:r>
              <a:rPr lang="ar-EG" b="1" dirty="0"/>
              <a:t>موارد رأسمالية محدودة </a:t>
            </a:r>
          </a:p>
          <a:p>
            <a:pPr marL="628650" lvl="1" indent="-171450" algn="r" rtl="1">
              <a:buFont typeface="Courier New" panose="02070309020205020404" pitchFamily="49" charset="0"/>
              <a:buChar char="o"/>
            </a:pPr>
            <a:r>
              <a:rPr lang="ar-EG" b="1" dirty="0"/>
              <a:t>المخاطر المالية الشخصية</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q"/>
            </a:pPr>
            <a:r>
              <a:rPr lang="ar-EG" b="1" dirty="0"/>
              <a:t>المستثمرون الملائكة</a:t>
            </a:r>
          </a:p>
          <a:p>
            <a:pPr marL="171450" indent="-171450" algn="r" rtl="1">
              <a:buFont typeface="Arial" panose="020B0604020202020204" pitchFamily="34" charset="0"/>
              <a:buChar char="•"/>
            </a:pPr>
            <a:r>
              <a:rPr lang="ar-EG" b="1" dirty="0"/>
              <a:t>الأفراد الأثرياء الذين يستثمرون في الأعمال التجارية في مراحلها المبكرة. </a:t>
            </a:r>
            <a:r>
              <a:rPr lang="ar-EG" b="1" u="sng" dirty="0"/>
              <a:t>الميزة:</a:t>
            </a:r>
          </a:p>
          <a:p>
            <a:pPr marL="171450" indent="-171450" algn="r" rtl="1">
              <a:buFont typeface="Wingdings" panose="05000000000000000000" pitchFamily="2" charset="2"/>
              <a:buChar char="v"/>
            </a:pPr>
            <a:r>
              <a:rPr lang="ar-EG" b="0" dirty="0"/>
              <a:t>الوصول إلى الخبرة </a:t>
            </a:r>
          </a:p>
          <a:p>
            <a:pPr marL="171450" indent="-171450" algn="r" rtl="1">
              <a:buFont typeface="Wingdings" panose="05000000000000000000" pitchFamily="2" charset="2"/>
              <a:buChar char="v"/>
            </a:pPr>
            <a:r>
              <a:rPr lang="ar-EG" b="0" dirty="0"/>
              <a:t>شروط مرنة</a:t>
            </a:r>
          </a:p>
          <a:p>
            <a:pPr marL="171450" indent="-171450" algn="r" rtl="1">
              <a:buFont typeface="Wingdings" panose="05000000000000000000" pitchFamily="2" charset="2"/>
              <a:buChar char="v"/>
            </a:pPr>
            <a:r>
              <a:rPr lang="ar-EG" b="0" dirty="0"/>
              <a:t>وصول قيم إلى الشبكة</a:t>
            </a:r>
          </a:p>
          <a:p>
            <a:pPr marL="171450" indent="-171450" algn="r" rtl="1">
              <a:buFont typeface="Wingdings" panose="05000000000000000000" pitchFamily="2" charset="2"/>
              <a:buChar char="v"/>
            </a:pPr>
            <a:endParaRPr lang="ar-EG" b="0" dirty="0"/>
          </a:p>
          <a:p>
            <a:pPr marL="171450" indent="-171450" algn="r" rtl="1">
              <a:buFont typeface="Wingdings" panose="05000000000000000000" pitchFamily="2" charset="2"/>
              <a:buChar char="q"/>
            </a:pPr>
            <a:r>
              <a:rPr lang="ar-EG" b="1" dirty="0"/>
              <a:t>رأس المال الاستثماري</a:t>
            </a:r>
          </a:p>
          <a:p>
            <a:pPr marL="171450" indent="-171450" algn="r" rtl="1">
              <a:buFont typeface="Wingdings" panose="05000000000000000000" pitchFamily="2" charset="2"/>
              <a:buChar char="v"/>
            </a:pPr>
            <a:r>
              <a:rPr lang="ar-EG" b="0" dirty="0"/>
              <a:t>صناديق احترافية تستثمر في الشركات الناشئة عالية النمو</a:t>
            </a:r>
          </a:p>
          <a:p>
            <a:pPr marL="171450" indent="-171450" algn="r" rtl="1">
              <a:buFont typeface="Wingdings" panose="05000000000000000000" pitchFamily="2" charset="2"/>
              <a:buChar char="v"/>
            </a:pPr>
            <a:endParaRPr lang="ar-EG" b="0" dirty="0"/>
          </a:p>
          <a:p>
            <a:pPr marL="171450" indent="-171450" algn="r" rtl="1">
              <a:buFont typeface="Wingdings" panose="05000000000000000000" pitchFamily="2" charset="2"/>
              <a:buChar char="q"/>
            </a:pPr>
            <a:r>
              <a:rPr lang="ar-EG" b="1" dirty="0"/>
              <a:t>التمويل الجماعي</a:t>
            </a:r>
          </a:p>
          <a:p>
            <a:pPr marL="171450" indent="-171450" algn="r" rtl="1">
              <a:buFont typeface="Wingdings" panose="05000000000000000000" pitchFamily="2" charset="2"/>
              <a:buChar char="v"/>
            </a:pPr>
            <a:r>
              <a:rPr lang="ar-EG" b="0" dirty="0"/>
              <a:t>جمع مبالغ صغيرة من العديد من الأشخاص ، عادة عبر الإنترنت.</a:t>
            </a:r>
          </a:p>
          <a:p>
            <a:pPr marL="171450" indent="-171450" algn="r" rtl="1">
              <a:buFont typeface="Wingdings" panose="05000000000000000000" pitchFamily="2" charset="2"/>
              <a:buChar char="v"/>
            </a:pPr>
            <a:endParaRPr lang="ar-EG" b="0" dirty="0"/>
          </a:p>
          <a:p>
            <a:pPr marL="171450" indent="-171450" algn="r" rtl="1">
              <a:buFont typeface="Wingdings" panose="05000000000000000000" pitchFamily="2" charset="2"/>
              <a:buChar char="q"/>
            </a:pPr>
            <a:r>
              <a:rPr lang="ar-EG" b="1" dirty="0"/>
              <a:t>تمويل الديون</a:t>
            </a:r>
          </a:p>
          <a:p>
            <a:pPr marL="171450" indent="-171450" algn="r" rtl="1">
              <a:buFont typeface="Wingdings" panose="05000000000000000000" pitchFamily="2" charset="2"/>
              <a:buChar char="v"/>
            </a:pPr>
            <a:r>
              <a:rPr lang="ar-EG" b="0" dirty="0"/>
              <a:t>اقتراض الأموال المراد سدادها بفائدة (القروض ، خطوط الائتمان)</a:t>
            </a:r>
          </a:p>
          <a:p>
            <a:pPr marL="0" indent="0" algn="r" rtl="1">
              <a:buFont typeface="Wingdings" panose="05000000000000000000" pitchFamily="2" charset="2"/>
              <a:buNone/>
            </a:pPr>
            <a:endParaRPr lang="ar-EG" b="0" dirty="0"/>
          </a:p>
          <a:p>
            <a:pPr marL="171450" indent="-171450" algn="r" rtl="1">
              <a:buFont typeface="Wingdings" panose="05000000000000000000" pitchFamily="2" charset="2"/>
              <a:buChar char="v"/>
            </a:pPr>
            <a:endParaRPr lang="ar-EG" b="0" dirty="0"/>
          </a:p>
        </p:txBody>
      </p:sp>
      <p:sp>
        <p:nvSpPr>
          <p:cNvPr id="4" name="Slide Number Placeholder 3"/>
          <p:cNvSpPr>
            <a:spLocks noGrp="1"/>
          </p:cNvSpPr>
          <p:nvPr>
            <p:ph type="sldNum" sz="quarter" idx="5"/>
          </p:nvPr>
        </p:nvSpPr>
        <p:spPr/>
        <p:txBody>
          <a:bodyPr/>
          <a:lstStyle/>
          <a:p>
            <a:fld id="{22470950-4FED-473E-97DA-8C88171E82CB}" type="slidenum">
              <a:rPr lang="en-US" smtClean="0"/>
              <a:t>28</a:t>
            </a:fld>
            <a:endParaRPr lang="en-US"/>
          </a:p>
        </p:txBody>
      </p:sp>
    </p:spTree>
    <p:extLst>
      <p:ext uri="{BB962C8B-B14F-4D97-AF65-F5344CB8AC3E}">
        <p14:creationId xmlns:p14="http://schemas.microsoft.com/office/powerpoint/2010/main" val="6867025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إدارة التدفق النقدي أثناء التوسع</a:t>
            </a:r>
          </a:p>
          <a:p>
            <a:pPr algn="r" rtl="1"/>
            <a:endParaRPr lang="ar-EG" b="1" dirty="0"/>
          </a:p>
          <a:p>
            <a:pPr marL="171450" indent="-171450" algn="r" rtl="1">
              <a:buFont typeface="Wingdings" panose="05000000000000000000" pitchFamily="2" charset="2"/>
              <a:buChar char="Ø"/>
            </a:pPr>
            <a:r>
              <a:rPr lang="ar-EG" b="1" dirty="0"/>
              <a:t>تحسين الفواتير والتحصيل</a:t>
            </a:r>
          </a:p>
          <a:p>
            <a:pPr algn="r" rtl="1"/>
            <a:r>
              <a:rPr lang="ar-EG" b="0" dirty="0"/>
              <a:t>تبسيط عمليات الفواتير وتنفيذ استراتيجيات تحصيل فعالة للحد من تقادم الحسابات المدينة.</a:t>
            </a:r>
          </a:p>
          <a:p>
            <a:pPr algn="r" rtl="1"/>
            <a:endParaRPr lang="ar-EG" b="0" dirty="0"/>
          </a:p>
          <a:p>
            <a:pPr marL="171450" indent="-171450" algn="r" rtl="1">
              <a:buFont typeface="Wingdings" panose="05000000000000000000" pitchFamily="2" charset="2"/>
              <a:buChar char="Ø"/>
            </a:pPr>
            <a:r>
              <a:rPr lang="ar-EG" b="1" dirty="0"/>
              <a:t>إدارة مستويات المخزون</a:t>
            </a:r>
          </a:p>
          <a:p>
            <a:pPr algn="r" rtl="1"/>
            <a:r>
              <a:rPr lang="ar-EG" b="0" dirty="0"/>
              <a:t>الحفاظ على المخزون الأمثل لتقليل رأس المال المرتبط بالمخزون الزائد مع ضمان العرض الكافي للنمو.</a:t>
            </a:r>
          </a:p>
          <a:p>
            <a:pPr algn="r" rtl="1"/>
            <a:endParaRPr lang="ar-EG" b="0" dirty="0"/>
          </a:p>
          <a:p>
            <a:pPr marL="171450" indent="-171450" algn="r" rtl="1">
              <a:buFont typeface="Wingdings" panose="05000000000000000000" pitchFamily="2" charset="2"/>
              <a:buChar char="Ø"/>
            </a:pPr>
            <a:r>
              <a:rPr lang="ar-EG" b="1" dirty="0"/>
              <a:t>بناء احتياطيات نقدية</a:t>
            </a:r>
          </a:p>
          <a:p>
            <a:pPr algn="r" rtl="1"/>
            <a:r>
              <a:rPr lang="ar-EG" b="0" dirty="0"/>
              <a:t>الحفاظ على احتياطيات نقدية كافية لتغطية التكاليف غير المتوقعة والمفاجآت التشغيلية أثناء التوسع.</a:t>
            </a:r>
          </a:p>
          <a:p>
            <a:pPr algn="r" rtl="1"/>
            <a:endParaRPr lang="ar-EG" b="0" dirty="0"/>
          </a:p>
          <a:p>
            <a:pPr marL="171450" indent="-171450" algn="r" rtl="1">
              <a:buFont typeface="Wingdings" panose="05000000000000000000" pitchFamily="2" charset="2"/>
              <a:buChar char="Ø"/>
            </a:pPr>
            <a:r>
              <a:rPr lang="ar-EG" b="1" dirty="0"/>
              <a:t>مراقبة معدل الاحتراق</a:t>
            </a:r>
          </a:p>
          <a:p>
            <a:pPr algn="r" rtl="1"/>
            <a:r>
              <a:rPr lang="ar-EG" b="0" dirty="0"/>
              <a:t>تتبع وإدارة معدل إنفاق الشركة لرأس مالها قبل أن تصبح مربحة</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29</a:t>
            </a:fld>
            <a:endParaRPr lang="en-US"/>
          </a:p>
        </p:txBody>
      </p:sp>
    </p:spTree>
    <p:extLst>
      <p:ext uri="{BB962C8B-B14F-4D97-AF65-F5344CB8AC3E}">
        <p14:creationId xmlns:p14="http://schemas.microsoft.com/office/powerpoint/2010/main" val="27184800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المقاييس المالية للتوسع</a:t>
            </a:r>
          </a:p>
          <a:p>
            <a:pPr algn="r" rtl="1"/>
            <a:endParaRPr lang="ar-EG" b="1" dirty="0"/>
          </a:p>
          <a:p>
            <a:pPr algn="r" rtl="1"/>
            <a:r>
              <a:rPr lang="ar-EG" b="1" u="sng" dirty="0"/>
              <a:t>تعد مراقبة المقاييس المالية الرئيسية أمرا بالغ الأهمية عند التوسع لضمان النمو المستدام واتخاذ قرارات مستنيرة:</a:t>
            </a:r>
          </a:p>
          <a:p>
            <a:pPr algn="r" rtl="1"/>
            <a:r>
              <a:rPr lang="ar-EG" b="1" dirty="0"/>
              <a:t>تكلفة اكتساب عملاء </a:t>
            </a:r>
            <a:r>
              <a:rPr lang="en-US" b="1" dirty="0"/>
              <a:t>CAC: </a:t>
            </a:r>
            <a:r>
              <a:rPr lang="ar-EG" b="1" dirty="0"/>
              <a:t>ا</a:t>
            </a:r>
            <a:r>
              <a:rPr lang="ar-EG" b="0" dirty="0"/>
              <a:t>لتكلفة الإجمالية لاكتساب عميل جديد (التسويق والمبيعات وما إلى ذلك). يعمل معدل الاسترداد المنخفض للتنفيذ على تحسين اقتصاديات الوحدة وتمكين التوسع بشكل أسرع.</a:t>
            </a:r>
          </a:p>
          <a:p>
            <a:pPr algn="r" rtl="1"/>
            <a:r>
              <a:rPr lang="ar-EG" b="1" dirty="0"/>
              <a:t>القيمة الدائمة لعميل </a:t>
            </a:r>
            <a:r>
              <a:rPr lang="en-US" b="1" dirty="0"/>
              <a:t>LTV: </a:t>
            </a:r>
            <a:r>
              <a:rPr lang="ar-EG" b="0" dirty="0"/>
              <a:t>صافي الربح المتوقع من علاقة العميل بأكملها بعملك. استهدف نسبة </a:t>
            </a:r>
            <a:r>
              <a:rPr lang="en-US" b="0" dirty="0"/>
              <a:t>LTV: CAC 3: 1 </a:t>
            </a:r>
            <a:r>
              <a:rPr lang="ar-EG" b="0" dirty="0"/>
              <a:t>أو أعلى.</a:t>
            </a:r>
          </a:p>
          <a:p>
            <a:pPr algn="r" rtl="1"/>
            <a:r>
              <a:rPr lang="ar-EG" b="1" dirty="0"/>
              <a:t>معدل الحرق الحرق النقدي الشهري: </a:t>
            </a:r>
            <a:r>
              <a:rPr lang="ar-EG" b="0" dirty="0"/>
              <a:t>مدى سرعة إنفاق شركتك لاحتياطياتها النقدية. أمر بالغ الأهمية لتحديد توقيت المدرج وجمع التبرعات.</a:t>
            </a:r>
          </a:p>
          <a:p>
            <a:pPr algn="r" rtl="1"/>
            <a:r>
              <a:rPr lang="ar-EG" b="1" dirty="0"/>
              <a:t>مدرج نقدي المدرج: </a:t>
            </a:r>
            <a:r>
              <a:rPr lang="ar-EG" b="0" dirty="0"/>
              <a:t>كم من الوقت يمكن أن يعمل عملك قبل نفاد النقود. استهدف 18+ شهرا للسماح بالتوسع الاستراتيجي.</a:t>
            </a:r>
          </a:p>
          <a:p>
            <a:pPr algn="r" rtl="1"/>
            <a:r>
              <a:rPr lang="ar-EG" b="1" dirty="0"/>
              <a:t>مراقبة الإشارات: </a:t>
            </a:r>
            <a:r>
              <a:rPr lang="ar-EG" b="0" dirty="0"/>
              <a:t>يشير انخفاض نسبة </a:t>
            </a:r>
            <a:r>
              <a:rPr lang="en-US" b="0" dirty="0"/>
              <a:t>LTV: CAC </a:t>
            </a:r>
            <a:r>
              <a:rPr lang="ar-EG" b="0" dirty="0"/>
              <a:t>إلى مشكلات في التحجيم. قد يشير ارتفاع </a:t>
            </a:r>
            <a:r>
              <a:rPr lang="en-US" b="0" dirty="0"/>
              <a:t>CAC </a:t>
            </a:r>
            <a:r>
              <a:rPr lang="ar-EG" b="0" dirty="0"/>
              <a:t>إلى تشبع السوق. زيادة معدل الحرق دون نمو متناسب تستدعي الاهتمام.</a:t>
            </a:r>
          </a:p>
          <a:p>
            <a:pPr algn="r" rtl="1"/>
            <a:endParaRPr lang="ar-EG" b="1" dirty="0"/>
          </a:p>
          <a:p>
            <a:pPr algn="r" rtl="1"/>
            <a:endParaRPr lang="ar-EG" b="1" dirty="0"/>
          </a:p>
          <a:p>
            <a:pPr algn="r" rtl="1"/>
            <a:r>
              <a:rPr lang="ar-EG" b="1" dirty="0"/>
              <a:t>مقاييس إضافية: </a:t>
            </a:r>
          </a:p>
          <a:p>
            <a:pPr algn="r" rtl="1"/>
            <a:r>
              <a:rPr lang="ar-EG" b="1" dirty="0"/>
              <a:t>الإيرادات الشهرية المتكررة: </a:t>
            </a:r>
            <a:r>
              <a:rPr lang="ar-EG" b="0" dirty="0"/>
              <a:t>الإيرادات التي يمكن التنبؤ بها والتي يمكن أن تتوقع الشركة الحصول عليها على أساس شهري. هذا مقياس أساسي للشركات القائمة على الاشتراك.</a:t>
            </a:r>
          </a:p>
          <a:p>
            <a:pPr algn="r" rtl="1"/>
            <a:r>
              <a:rPr lang="ar-EG" b="1" dirty="0"/>
              <a:t>معدل الاضطراب: </a:t>
            </a:r>
            <a:r>
              <a:rPr lang="ar-EG" b="0" dirty="0"/>
              <a:t>النسبة المئوية للعملاء الذين يلغون اشتراكاتهم أو لا يجددونها. يمكن أن يؤدي الاضطراب المرتفع إلى شل النمو ويشير إلى مشكلات تتعلق بملاءمة المنتج لسوق المنتجات.</a:t>
            </a:r>
          </a:p>
          <a:p>
            <a:pPr algn="r" rtl="1"/>
            <a:r>
              <a:rPr lang="ar-EG" b="1" dirty="0"/>
              <a:t>الإيرادات السنوية المتكررة </a:t>
            </a:r>
            <a:r>
              <a:rPr lang="ar-EG" b="0" dirty="0"/>
              <a:t>(</a:t>
            </a:r>
            <a:r>
              <a:rPr lang="en-US" b="1" dirty="0"/>
              <a:t>ARR</a:t>
            </a:r>
            <a:r>
              <a:rPr lang="en-US" b="0" dirty="0"/>
              <a:t>): </a:t>
            </a:r>
            <a:r>
              <a:rPr lang="ar-EG" b="0" dirty="0"/>
              <a:t>تشبه </a:t>
            </a:r>
            <a:r>
              <a:rPr lang="en-US" b="0" dirty="0"/>
              <a:t>MRR </a:t>
            </a:r>
            <a:r>
              <a:rPr lang="ar-EG" b="0" dirty="0"/>
              <a:t>ولكنها تقاس سنويا.</a:t>
            </a:r>
          </a:p>
          <a:p>
            <a:pPr algn="r" rtl="1"/>
            <a:r>
              <a:rPr lang="ar-EG" b="1" dirty="0"/>
              <a:t>صافي نقاط الترويج (</a:t>
            </a:r>
            <a:r>
              <a:rPr lang="en-US" b="1" dirty="0"/>
              <a:t>NPS): </a:t>
            </a:r>
            <a:r>
              <a:rPr lang="ar-EG" b="0" dirty="0"/>
              <a:t>مقياس لولاء العملاء ورضاهم.</a:t>
            </a:r>
          </a:p>
          <a:p>
            <a:pPr algn="r" rtl="1"/>
            <a:endParaRPr lang="en-US" b="1" dirty="0"/>
          </a:p>
        </p:txBody>
      </p:sp>
      <p:sp>
        <p:nvSpPr>
          <p:cNvPr id="4" name="Slide Number Placeholder 3"/>
          <p:cNvSpPr>
            <a:spLocks noGrp="1"/>
          </p:cNvSpPr>
          <p:nvPr>
            <p:ph type="sldNum" sz="quarter" idx="5"/>
          </p:nvPr>
        </p:nvSpPr>
        <p:spPr/>
        <p:txBody>
          <a:bodyPr/>
          <a:lstStyle/>
          <a:p>
            <a:fld id="{22470950-4FED-473E-97DA-8C88171E82CB}" type="slidenum">
              <a:rPr lang="en-US" smtClean="0"/>
              <a:t>30</a:t>
            </a:fld>
            <a:endParaRPr lang="en-US"/>
          </a:p>
        </p:txBody>
      </p:sp>
    </p:spTree>
    <p:extLst>
      <p:ext uri="{BB962C8B-B14F-4D97-AF65-F5344CB8AC3E}">
        <p14:creationId xmlns:p14="http://schemas.microsoft.com/office/powerpoint/2010/main" val="40843685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التحديات التشغيلية في التوسع</a:t>
            </a:r>
          </a:p>
          <a:p>
            <a:pPr algn="r" rtl="1"/>
            <a:endParaRPr lang="ar-EG" b="1" dirty="0"/>
          </a:p>
          <a:p>
            <a:pPr algn="r" rtl="1"/>
            <a:r>
              <a:rPr lang="ar-EG" b="1" dirty="0"/>
              <a:t>التحديات الرئيسية</a:t>
            </a:r>
          </a:p>
          <a:p>
            <a:pPr marL="171450" indent="-171450" algn="r" rtl="1">
              <a:buFont typeface="Wingdings" panose="05000000000000000000" pitchFamily="2" charset="2"/>
              <a:buChar char="q"/>
            </a:pPr>
            <a:r>
              <a:rPr lang="ar-EG" b="1" dirty="0"/>
              <a:t>    إدارة النمو السريع للفريق</a:t>
            </a:r>
          </a:p>
          <a:p>
            <a:pPr algn="r" rtl="1"/>
            <a:r>
              <a:rPr lang="ar-EG" b="0" dirty="0"/>
              <a:t>يؤدي توسيع الفرق بسرعة إلى اختناقات الإعداد ، وانعطال الاتصالات ، وتخفيف ثقافة الشركة. قد يفتقر الموظفون الجدد إلى المعرفة المؤسسية ، وغالبا ما تكافح الهياكل الإدارية للتكيف مع زيادة عدد الموظفين.</a:t>
            </a:r>
          </a:p>
          <a:p>
            <a:pPr marL="171450" indent="-171450" algn="r" rtl="1">
              <a:buFont typeface="Wingdings" panose="05000000000000000000" pitchFamily="2" charset="2"/>
              <a:buChar char="q"/>
            </a:pPr>
            <a:r>
              <a:rPr lang="ar-EG" b="1" dirty="0"/>
              <a:t>الحفاظ على الجودة وتجربة العملاء</a:t>
            </a:r>
          </a:p>
          <a:p>
            <a:pPr algn="r" rtl="1"/>
            <a:r>
              <a:rPr lang="ar-EG" b="0" dirty="0"/>
              <a:t>يصبح الاتساق صعبا مع زيادة الحجم. غالبا ما تتأثر جودة الخدمة ومعايير المنتج والتخصيص أثناء النمو السريع ، مما يؤدي إلى عدم رضا العملاء وزيادة معدلات الاضطراب.</a:t>
            </a:r>
          </a:p>
          <a:p>
            <a:pPr marL="171450" indent="-171450" algn="r" rtl="1">
              <a:buFont typeface="Wingdings" panose="05000000000000000000" pitchFamily="2" charset="2"/>
              <a:buChar char="q"/>
            </a:pPr>
            <a:r>
              <a:rPr lang="ar-EG" b="1" dirty="0"/>
              <a:t>توسيع سلسلة التوريد والخدمات اللوجستية</a:t>
            </a:r>
          </a:p>
          <a:p>
            <a:pPr algn="r" rtl="1"/>
            <a:r>
              <a:rPr lang="ar-EG" b="0" dirty="0"/>
              <a:t>قد لا يتوسع الموردون الحاليون معك. تتطلب المناطق الجديدة حلولا لوجستية مختلفة ، وتصبح إدارة المخزون معقدة بشكل كبير مع تضاعف عدد </a:t>
            </a:r>
            <a:r>
              <a:rPr lang="en-US" b="0" dirty="0"/>
              <a:t>SKU </a:t>
            </a:r>
            <a:r>
              <a:rPr lang="ar-EG" b="0" dirty="0"/>
              <a:t>ومواقع التخزين.</a:t>
            </a:r>
          </a:p>
          <a:p>
            <a:pPr algn="r" rtl="1"/>
            <a:endParaRPr lang="ar-EG" b="0" dirty="0"/>
          </a:p>
          <a:p>
            <a:pPr algn="r" rtl="1"/>
            <a:r>
              <a:rPr lang="ar-EG" b="1" dirty="0"/>
              <a:t>استراتيجيات التخفيف</a:t>
            </a:r>
          </a:p>
          <a:p>
            <a:pPr marL="171450" indent="-171450" algn="r" rtl="1">
              <a:buFont typeface="Wingdings" panose="05000000000000000000" pitchFamily="2" charset="2"/>
              <a:buChar char="q"/>
            </a:pPr>
            <a:r>
              <a:rPr lang="ar-EG" b="1" dirty="0"/>
              <a:t>   الإعداد المنظم والتدريب</a:t>
            </a:r>
          </a:p>
          <a:p>
            <a:pPr algn="r" rtl="1"/>
            <a:r>
              <a:rPr lang="ar-EG" b="0" dirty="0"/>
              <a:t>تنفيذ برامج تأهيل شاملة وأنظمة تدريب متدرجة. إنشاء وثائق وقواعد معرفية واضحة. ضع في اعتبارك تعيين مديري التوظيف قبل ارتفاع النمو ، وليس أثناء. الاستثمار في تطوير الإدارة الوسطى.</a:t>
            </a:r>
          </a:p>
          <a:p>
            <a:pPr marL="171450" indent="-171450" algn="r" rtl="1">
              <a:buFont typeface="Wingdings" panose="05000000000000000000" pitchFamily="2" charset="2"/>
              <a:buChar char="q"/>
            </a:pPr>
            <a:r>
              <a:rPr lang="ar-EG" b="1" dirty="0"/>
              <a:t>أنظمة ضمان الجودة</a:t>
            </a:r>
          </a:p>
          <a:p>
            <a:pPr algn="r" rtl="1"/>
            <a:r>
              <a:rPr lang="ar-EG" b="0" dirty="0"/>
              <a:t>تنفيذ مقاييس جودة قوية ومراقبة. تطوير حلقات الاختبار والتغذية الراجعة الآلية. إنشاء عمليات موحدة مع الحفاظ على المرونة. إعطاء الأولوية للتحسين المستمر من خلال عمليات التدقيق المنتظمة.</a:t>
            </a:r>
          </a:p>
          <a:p>
            <a:pPr marL="171450" indent="-171450" algn="r" rtl="1">
              <a:buFont typeface="Wingdings" panose="05000000000000000000" pitchFamily="2" charset="2"/>
              <a:buChar char="q"/>
            </a:pPr>
            <a:r>
              <a:rPr lang="ar-EG" b="1" dirty="0"/>
              <a:t>مرونة سلسلة التوريد</a:t>
            </a:r>
          </a:p>
          <a:p>
            <a:pPr algn="r" rtl="1"/>
            <a:r>
              <a:rPr lang="ar-EG" b="0" dirty="0"/>
              <a:t>تنويع الموردين وتطوير التكرار في المكونات الهامة. تنفيذ أنظمة التنبؤ وإدارة المخزون المتقدمة. النظر في الشراكات الاستراتيجية للتوسع الإقليمي والتوسع التدريجي للخدمات اللوجستية.</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32</a:t>
            </a:fld>
            <a:endParaRPr lang="en-US"/>
          </a:p>
        </p:txBody>
      </p:sp>
    </p:spTree>
    <p:extLst>
      <p:ext uri="{BB962C8B-B14F-4D97-AF65-F5344CB8AC3E}">
        <p14:creationId xmlns:p14="http://schemas.microsoft.com/office/powerpoint/2010/main" val="13291449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توسيع نطاق سلسلة التوريد</a:t>
            </a:r>
          </a:p>
          <a:p>
            <a:pPr algn="r" rtl="1"/>
            <a:endParaRPr lang="ar-EG" b="1" dirty="0"/>
          </a:p>
          <a:p>
            <a:pPr marL="171450" indent="-171450" algn="r" rtl="1">
              <a:buFont typeface="Arial" panose="020B0604020202020204" pitchFamily="34" charset="0"/>
              <a:buChar char="•"/>
            </a:pPr>
            <a:r>
              <a:rPr lang="ar-EG" b="0" dirty="0"/>
              <a:t>مع زيادة المبيعات ، يجب أن تتوسع سلسلة التوريد والعمليات اللوجستية لمواكبة ذلك. يمكن أن يؤدي الفشل في التوسع بشكل فعال إلى نفاد المخزون وتأخير التسليم وزيادة التكاليف ، وكلها تؤثر سلبا على رضا العملاء وربحيتهم.</a:t>
            </a:r>
          </a:p>
          <a:p>
            <a:pPr marL="171450" indent="-171450" algn="r" rtl="1">
              <a:buFont typeface="Arial" panose="020B0604020202020204" pitchFamily="34" charset="0"/>
              <a:buChar char="•"/>
            </a:pPr>
            <a:endParaRPr lang="ar-EG" b="0" dirty="0"/>
          </a:p>
          <a:p>
            <a:pPr marL="628650" lvl="1" indent="-171450" algn="r" rtl="1">
              <a:buFont typeface="Wingdings" panose="05000000000000000000" pitchFamily="2" charset="2"/>
              <a:buChar char="Ø"/>
            </a:pPr>
            <a:r>
              <a:rPr lang="ar-EG" b="1" dirty="0"/>
              <a:t>وضع خطة نمو مفصلة</a:t>
            </a:r>
          </a:p>
          <a:p>
            <a:pPr marL="628650" lvl="1" indent="-171450" algn="r" rtl="1">
              <a:buFont typeface="Wingdings" panose="05000000000000000000" pitchFamily="2" charset="2"/>
              <a:buChar char="Ø"/>
            </a:pPr>
            <a:r>
              <a:rPr lang="ar-EG" b="1" dirty="0"/>
              <a:t>تنويع علاقات الموردين</a:t>
            </a:r>
          </a:p>
          <a:p>
            <a:pPr marL="628650" lvl="1" indent="-171450" algn="r" rtl="1">
              <a:buFont typeface="Wingdings" panose="05000000000000000000" pitchFamily="2" charset="2"/>
              <a:buChar char="Ø"/>
            </a:pPr>
            <a:r>
              <a:rPr lang="ar-EG" b="1" dirty="0"/>
              <a:t>تعزيز رؤية سلسلة التوريد</a:t>
            </a:r>
          </a:p>
          <a:p>
            <a:pPr marL="628650" lvl="1" indent="-171450" algn="r" rtl="1">
              <a:buFont typeface="Wingdings" panose="05000000000000000000" pitchFamily="2" charset="2"/>
              <a:buChar char="Ø"/>
            </a:pPr>
            <a:r>
              <a:rPr lang="ar-EG" b="1" dirty="0"/>
              <a:t>النظر في الشراكات الاستراتيجية</a:t>
            </a:r>
            <a:endParaRPr lang="en-US" b="1" dirty="0"/>
          </a:p>
        </p:txBody>
      </p:sp>
      <p:sp>
        <p:nvSpPr>
          <p:cNvPr id="4" name="Slide Number Placeholder 3"/>
          <p:cNvSpPr>
            <a:spLocks noGrp="1"/>
          </p:cNvSpPr>
          <p:nvPr>
            <p:ph type="sldNum" sz="quarter" idx="5"/>
          </p:nvPr>
        </p:nvSpPr>
        <p:spPr/>
        <p:txBody>
          <a:bodyPr/>
          <a:lstStyle/>
          <a:p>
            <a:fld id="{22470950-4FED-473E-97DA-8C88171E82CB}" type="slidenum">
              <a:rPr lang="en-US" smtClean="0"/>
              <a:t>33</a:t>
            </a:fld>
            <a:endParaRPr lang="en-US"/>
          </a:p>
        </p:txBody>
      </p:sp>
    </p:spTree>
    <p:extLst>
      <p:ext uri="{BB962C8B-B14F-4D97-AF65-F5344CB8AC3E}">
        <p14:creationId xmlns:p14="http://schemas.microsoft.com/office/powerpoint/2010/main" val="25602420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الاستعانة بمصادر خارجية مقابل العمليات الداخلية</a:t>
            </a:r>
          </a:p>
          <a:p>
            <a:pPr algn="r" rtl="1"/>
            <a:endParaRPr lang="ar-EG" b="1" dirty="0"/>
          </a:p>
          <a:p>
            <a:pPr marL="171450" indent="-171450" algn="r" rtl="1">
              <a:buFont typeface="Wingdings" panose="05000000000000000000" pitchFamily="2" charset="2"/>
              <a:buChar char="q"/>
            </a:pPr>
            <a:r>
              <a:rPr lang="ar-EG" b="1" dirty="0"/>
              <a:t>الاستعانة بمصادر خارجية</a:t>
            </a:r>
          </a:p>
          <a:p>
            <a:pPr marL="171450" indent="-171450" algn="r" rtl="1">
              <a:buFont typeface="Wingdings" panose="05000000000000000000" pitchFamily="2" charset="2"/>
              <a:buChar char="q"/>
            </a:pPr>
            <a:endParaRPr lang="ar-EG" b="1" dirty="0"/>
          </a:p>
          <a:p>
            <a:pPr marL="171450" indent="-171450" algn="r" rtl="1">
              <a:buFont typeface="Arial" panose="020B0604020202020204" pitchFamily="34" charset="0"/>
              <a:buChar char="•"/>
            </a:pPr>
            <a:r>
              <a:rPr lang="ar-EG" sz="1200" b="0" i="0" kern="1200" dirty="0">
                <a:solidFill>
                  <a:schemeClr val="tx1"/>
                </a:solidFill>
                <a:effectLst/>
                <a:latin typeface="+mn-lt"/>
                <a:ea typeface="+mn-ea"/>
                <a:cs typeface="+mn-cs"/>
              </a:rPr>
              <a:t>نقل وظائف الأعمال غير الأساسية إلى شركاء خارجيين متخصصين</a:t>
            </a:r>
          </a:p>
          <a:p>
            <a:pPr marL="171450" indent="-171450" algn="r" rtl="1">
              <a:buFont typeface="Wingdings" panose="05000000000000000000" pitchFamily="2" charset="2"/>
              <a:buChar char="q"/>
            </a:pPr>
            <a:endParaRPr lang="ar-EG"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EG" b="1" dirty="0"/>
              <a:t>الاعتبارات الاستراتيجية:</a:t>
            </a:r>
          </a:p>
          <a:p>
            <a:pPr marL="628650" lvl="1" indent="-171450" algn="r" rtl="1">
              <a:buFont typeface="Wingdings" panose="05000000000000000000" pitchFamily="2" charset="2"/>
              <a:buChar char="ü"/>
            </a:pPr>
            <a:r>
              <a:rPr lang="ar-EG" b="1" dirty="0"/>
              <a:t>كفاءة التكلفة: يقلل من الاستثمار الرأسمالي في المجالات غير الأساسية</a:t>
            </a:r>
          </a:p>
          <a:p>
            <a:pPr marL="628650" lvl="1" indent="-171450" algn="r" rtl="1">
              <a:buFont typeface="Wingdings" panose="05000000000000000000" pitchFamily="2" charset="2"/>
              <a:buChar char="ü"/>
            </a:pPr>
            <a:r>
              <a:rPr lang="ar-EG" b="1" dirty="0"/>
              <a:t> الخبرة: يستفيد من المهارات المتخصصة دون تعيين خبراء</a:t>
            </a:r>
          </a:p>
          <a:p>
            <a:pPr marL="628650" lvl="1" indent="-171450" algn="r" rtl="1">
              <a:buFont typeface="Wingdings" panose="05000000000000000000" pitchFamily="2" charset="2"/>
              <a:buChar char="ü"/>
            </a:pPr>
            <a:r>
              <a:rPr lang="ar-EG" b="1" dirty="0"/>
              <a:t> التركيز: يسمح للفريق الداخلي بالتركيز على الكفاءات الأساسية قابلية</a:t>
            </a:r>
          </a:p>
          <a:p>
            <a:pPr marL="628650" lvl="1" indent="-171450" algn="r" rtl="1">
              <a:buFont typeface="Wingdings" panose="05000000000000000000" pitchFamily="2" charset="2"/>
              <a:buChar char="ü"/>
            </a:pPr>
            <a:r>
              <a:rPr lang="ar-EG" b="1" dirty="0"/>
              <a:t> التوسع: أسهل في توسيع نطاق العمليات بأقل قدر من رأس المال</a:t>
            </a:r>
          </a:p>
          <a:p>
            <a:pPr marL="171450" indent="-171450" algn="r" rtl="1">
              <a:buFont typeface="Wingdings" panose="05000000000000000000" pitchFamily="2" charset="2"/>
              <a:buChar char="q"/>
            </a:pPr>
            <a:endParaRPr lang="ar-EG" b="1" dirty="0"/>
          </a:p>
          <a:p>
            <a:pPr marL="171450" indent="-171450" algn="r" rtl="1">
              <a:buFont typeface="Wingdings" panose="05000000000000000000" pitchFamily="2" charset="2"/>
              <a:buChar char="q"/>
            </a:pPr>
            <a:r>
              <a:rPr lang="ar-EG" b="1" dirty="0"/>
              <a:t>العمليات الداخلية</a:t>
            </a:r>
          </a:p>
          <a:p>
            <a:pPr marL="171450" indent="-171450" algn="r" rtl="1">
              <a:buFont typeface="Arial" panose="020B0604020202020204" pitchFamily="34" charset="0"/>
              <a:buChar char="•"/>
            </a:pPr>
            <a:r>
              <a:rPr lang="ar-EG" b="1" dirty="0"/>
              <a:t>الاعتبارات الاستراتيجية:</a:t>
            </a:r>
          </a:p>
          <a:p>
            <a:pPr marL="628650" lvl="1" indent="-171450" algn="r" rtl="1">
              <a:buFont typeface="Wingdings" panose="05000000000000000000" pitchFamily="2" charset="2"/>
              <a:buChar char="ü"/>
            </a:pPr>
            <a:r>
              <a:rPr lang="ar-EG" b="1" dirty="0"/>
              <a:t>التحكم: إشراف أكبر ومواءمة مع رؤية الشركة </a:t>
            </a:r>
          </a:p>
          <a:p>
            <a:pPr marL="628650" lvl="1" indent="-171450" algn="r" rtl="1">
              <a:buFont typeface="Wingdings" panose="05000000000000000000" pitchFamily="2" charset="2"/>
              <a:buChar char="ü"/>
            </a:pPr>
            <a:r>
              <a:rPr lang="ar-EG" b="1" dirty="0"/>
              <a:t>التكامل: تنسيق أفضل بين الوظائف المختلفة</a:t>
            </a:r>
          </a:p>
          <a:p>
            <a:pPr marL="628650" lvl="1" indent="-171450" algn="r" rtl="1">
              <a:buFont typeface="Wingdings" panose="05000000000000000000" pitchFamily="2" charset="2"/>
              <a:buChar char="ü"/>
            </a:pPr>
            <a:r>
              <a:rPr lang="ar-EG" b="1" dirty="0"/>
              <a:t> المعرفة: الخبرة الداخلية تبني المعرفة المؤسسية</a:t>
            </a:r>
          </a:p>
          <a:p>
            <a:pPr marL="628650" lvl="1" indent="-171450" algn="r" rtl="1">
              <a:buFont typeface="Wingdings" panose="05000000000000000000" pitchFamily="2" charset="2"/>
              <a:buChar char="ü"/>
            </a:pPr>
            <a:r>
              <a:rPr lang="ar-EG" b="1" dirty="0"/>
              <a:t> على المدى الطويل: أكثر استدامة للمزايا التنافسية الهامة</a:t>
            </a:r>
          </a:p>
          <a:p>
            <a:pPr marL="171450" indent="-171450" algn="r" rtl="1">
              <a:buFont typeface="Wingdings" panose="05000000000000000000" pitchFamily="2" charset="2"/>
              <a:buChar char="q"/>
            </a:pPr>
            <a:endParaRPr lang="ar-EG" b="1" dirty="0"/>
          </a:p>
          <a:p>
            <a:pPr marL="171450" indent="-171450" algn="r" rtl="1">
              <a:buFont typeface="Wingdings" panose="05000000000000000000" pitchFamily="2" charset="2"/>
              <a:buChar char="q"/>
            </a:pPr>
            <a:r>
              <a:rPr lang="ar-EG" b="1" dirty="0"/>
              <a:t>النمو المبكر :</a:t>
            </a:r>
            <a:r>
              <a:rPr lang="ar-EG" b="0" dirty="0"/>
              <a:t>التركيز على الكفاءات الأساسية والاستعانة بمصادر خارجية للموارد غير الضرورية.</a:t>
            </a:r>
          </a:p>
          <a:p>
            <a:pPr marL="171450" indent="-171450" algn="r" rtl="1">
              <a:buFont typeface="Wingdings" panose="05000000000000000000" pitchFamily="2" charset="2"/>
              <a:buChar char="q"/>
            </a:pPr>
            <a:endParaRPr lang="ar-EG" b="0" dirty="0"/>
          </a:p>
          <a:p>
            <a:pPr marL="171450" indent="-171450" algn="r" rtl="1">
              <a:buFont typeface="Wingdings" panose="05000000000000000000" pitchFamily="2" charset="2"/>
              <a:buChar char="q"/>
            </a:pPr>
            <a:r>
              <a:rPr lang="ar-EG" b="1" dirty="0"/>
              <a:t>توسع  :</a:t>
            </a:r>
            <a:r>
              <a:rPr lang="ar-EG" b="0" dirty="0"/>
              <a:t>الموازنة بين الخبرة الداخلية ووظائف الاستعانة بمصادر خارجية.</a:t>
            </a:r>
          </a:p>
          <a:p>
            <a:pPr marL="171450" indent="-171450" algn="r" rtl="1">
              <a:buFont typeface="Wingdings" panose="05000000000000000000" pitchFamily="2" charset="2"/>
              <a:buChar char="q"/>
            </a:pPr>
            <a:endParaRPr lang="ar-EG" b="0" dirty="0"/>
          </a:p>
          <a:p>
            <a:pPr marL="171450" indent="-171450" algn="r" rtl="1">
              <a:buFont typeface="Wingdings" panose="05000000000000000000" pitchFamily="2" charset="2"/>
              <a:buChar char="q"/>
            </a:pPr>
            <a:r>
              <a:rPr lang="ar-EG" sz="1200" b="1" i="0" kern="1200" dirty="0">
                <a:solidFill>
                  <a:schemeClr val="tx1"/>
                </a:solidFill>
                <a:effectLst/>
                <a:latin typeface="+mn-lt"/>
                <a:ea typeface="+mn-ea"/>
                <a:cs typeface="+mn-cs"/>
              </a:rPr>
              <a:t>مؤسسة  :</a:t>
            </a:r>
            <a:r>
              <a:rPr lang="ar-EG" sz="1200" b="0" i="0" kern="1200" dirty="0">
                <a:solidFill>
                  <a:schemeClr val="tx1"/>
                </a:solidFill>
                <a:effectLst/>
                <a:latin typeface="+mn-lt"/>
                <a:ea typeface="+mn-ea"/>
                <a:cs typeface="+mn-cs"/>
              </a:rPr>
              <a:t>الاستعانة بمصادر خارجية استراتيجية للحفاظ على التركيز على المزايا الأساسية</a:t>
            </a:r>
            <a:endParaRPr lang="ar-EG" b="0" dirty="0"/>
          </a:p>
          <a:p>
            <a:pPr marL="171450" indent="-171450" algn="r" rtl="1">
              <a:buFont typeface="Wingdings" panose="05000000000000000000" pitchFamily="2" charset="2"/>
              <a:buChar char="q"/>
            </a:pPr>
            <a:endParaRPr lang="ar-EG" b="1" dirty="0"/>
          </a:p>
          <a:p>
            <a:pPr marL="171450" indent="-171450" algn="r" rtl="1">
              <a:buFont typeface="Wingdings" panose="05000000000000000000" pitchFamily="2" charset="2"/>
              <a:buChar char="q"/>
            </a:pPr>
            <a:endParaRPr lang="ar-EG" b="1" dirty="0"/>
          </a:p>
          <a:p>
            <a:pPr marL="171450" indent="-171450" algn="r" rtl="1">
              <a:buFont typeface="Wingdings" panose="05000000000000000000" pitchFamily="2" charset="2"/>
              <a:buChar char="q"/>
            </a:pPr>
            <a:endParaRPr lang="ar-EG" b="1" dirty="0"/>
          </a:p>
          <a:p>
            <a:pPr marL="171450" indent="-171450" algn="r" rtl="1">
              <a:buFont typeface="Wingdings" panose="05000000000000000000" pitchFamily="2" charset="2"/>
              <a:buChar char="q"/>
            </a:pPr>
            <a:endParaRPr lang="en-US" b="1" dirty="0"/>
          </a:p>
        </p:txBody>
      </p:sp>
      <p:sp>
        <p:nvSpPr>
          <p:cNvPr id="4" name="Slide Number Placeholder 3"/>
          <p:cNvSpPr>
            <a:spLocks noGrp="1"/>
          </p:cNvSpPr>
          <p:nvPr>
            <p:ph type="sldNum" sz="quarter" idx="5"/>
          </p:nvPr>
        </p:nvSpPr>
        <p:spPr/>
        <p:txBody>
          <a:bodyPr/>
          <a:lstStyle/>
          <a:p>
            <a:fld id="{22470950-4FED-473E-97DA-8C88171E82CB}" type="slidenum">
              <a:rPr lang="en-US" smtClean="0"/>
              <a:t>34</a:t>
            </a:fld>
            <a:endParaRPr lang="en-US"/>
          </a:p>
        </p:txBody>
      </p:sp>
    </p:spTree>
    <p:extLst>
      <p:ext uri="{BB962C8B-B14F-4D97-AF65-F5344CB8AC3E}">
        <p14:creationId xmlns:p14="http://schemas.microsoft.com/office/powerpoint/2010/main" val="38099809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إدارة نمو الفريق</a:t>
            </a:r>
          </a:p>
          <a:p>
            <a:pPr algn="r" rtl="1"/>
            <a:endParaRPr lang="ar-EG" b="1" dirty="0"/>
          </a:p>
          <a:p>
            <a:pPr algn="r" rtl="1"/>
            <a:r>
              <a:rPr lang="ar-EG" b="1" dirty="0"/>
              <a:t>مع توسع الشركة ، يجب أن تتطور من عدد قليل من القادة الرئيسيين الذين يقودون كل شيء إلى شبكة موزعة من المديرين المتمكنين الذين يمكنهم تنفيذ الرؤية. تعد الاستراتيجيات الفعالة لإدارة التوسع السريع في القوى العاملة ضرورية للحفاظ على الأداء العالي وثقافة الشركة.</a:t>
            </a:r>
          </a:p>
          <a:p>
            <a:pPr algn="r" rtl="1"/>
            <a:endParaRPr lang="ar-EG" b="1" dirty="0"/>
          </a:p>
          <a:p>
            <a:pPr algn="r" rtl="1"/>
            <a:endParaRPr lang="ar-EG" b="1" dirty="0"/>
          </a:p>
          <a:p>
            <a:pPr algn="r" rtl="1"/>
            <a:r>
              <a:rPr lang="ar-EG" b="1" dirty="0"/>
              <a:t>الإعداد المنظم</a:t>
            </a:r>
          </a:p>
          <a:p>
            <a:pPr marL="628650" lvl="1" indent="-171450" algn="r" rtl="1">
              <a:buFont typeface="Arial" panose="020B0604020202020204" pitchFamily="34" charset="0"/>
              <a:buChar char="•"/>
            </a:pPr>
            <a:r>
              <a:rPr lang="ar-EG" b="1" dirty="0"/>
              <a:t>تنفيذ عمليات الإعداد المنهجية للموظفين الجدد</a:t>
            </a:r>
          </a:p>
          <a:p>
            <a:pPr marL="628650" lvl="1" indent="-171450" algn="r" rtl="1">
              <a:buFont typeface="Arial" panose="020B0604020202020204" pitchFamily="34" charset="0"/>
              <a:buChar char="•"/>
            </a:pPr>
            <a:r>
              <a:rPr lang="ar-EG" b="1" dirty="0"/>
              <a:t>تعزيز قيم الشركة وثقافتها خلال الأسابيع الأولى</a:t>
            </a:r>
          </a:p>
          <a:p>
            <a:pPr marL="628650" lvl="1" indent="-171450" algn="r" rtl="1">
              <a:buFont typeface="Arial" panose="020B0604020202020204" pitchFamily="34" charset="0"/>
              <a:buChar char="•"/>
            </a:pPr>
            <a:r>
              <a:rPr lang="ar-EG" b="1" dirty="0"/>
              <a:t>تقديم توقعات أداء وملاحظات واضحة</a:t>
            </a:r>
          </a:p>
          <a:p>
            <a:pPr marL="628650" lvl="1" indent="-171450" algn="r" rtl="1">
              <a:buFont typeface="Arial" panose="020B0604020202020204" pitchFamily="34" charset="0"/>
              <a:buChar char="•"/>
            </a:pPr>
            <a:endParaRPr lang="ar-EG" b="1" dirty="0"/>
          </a:p>
          <a:p>
            <a:pPr marL="0" lvl="0" indent="0" algn="r" rtl="1">
              <a:buFont typeface="Arial" panose="020B0604020202020204" pitchFamily="34" charset="0"/>
              <a:buNone/>
            </a:pPr>
            <a:r>
              <a:rPr lang="ar-EG" b="1" dirty="0"/>
              <a:t>استراتيجيات التوظيف المتطورة</a:t>
            </a:r>
          </a:p>
          <a:p>
            <a:pPr marL="628650" lvl="1" indent="-171450" algn="r" rtl="1">
              <a:buFont typeface="Arial" panose="020B0604020202020204" pitchFamily="34" charset="0"/>
              <a:buChar char="•"/>
            </a:pPr>
            <a:r>
              <a:rPr lang="ar-EG" b="1" dirty="0"/>
              <a:t>التحول من الاحتياجات الفنية الفورية إلى التوظيف للإمكانات</a:t>
            </a:r>
          </a:p>
          <a:p>
            <a:pPr marL="628650" lvl="1" indent="-171450" algn="r" rtl="1">
              <a:buFont typeface="Arial" panose="020B0604020202020204" pitchFamily="34" charset="0"/>
              <a:buChar char="•"/>
            </a:pPr>
            <a:r>
              <a:rPr lang="ar-EG" b="1" dirty="0"/>
              <a:t>التركيز على القدرة على التكيف وعقلية النمو</a:t>
            </a:r>
          </a:p>
          <a:p>
            <a:pPr marL="628650" lvl="1" indent="-171450" algn="r" rtl="1">
              <a:buFont typeface="Arial" panose="020B0604020202020204" pitchFamily="34" charset="0"/>
              <a:buChar char="•"/>
            </a:pPr>
            <a:r>
              <a:rPr lang="ar-EG" b="1" dirty="0"/>
              <a:t>تقييم مدى ملاءمة المرشحين لثقافة الشركة</a:t>
            </a:r>
          </a:p>
          <a:p>
            <a:pPr marL="0" lvl="0" indent="0" algn="r" rtl="1">
              <a:buFont typeface="Arial" panose="020B0604020202020204" pitchFamily="34" charset="0"/>
              <a:buNone/>
            </a:pPr>
            <a:endParaRPr lang="ar-EG" b="1" dirty="0"/>
          </a:p>
          <a:p>
            <a:pPr algn="r" rtl="1"/>
            <a:endParaRPr lang="ar-EG" b="1" dirty="0"/>
          </a:p>
          <a:p>
            <a:pPr algn="r" rtl="1"/>
            <a:r>
              <a:rPr lang="ar-EG" b="1" dirty="0"/>
              <a:t>بناء القدرات الإدارية</a:t>
            </a:r>
          </a:p>
          <a:p>
            <a:pPr marL="628650" lvl="1" indent="-171450" algn="r" rtl="1">
              <a:buFont typeface="Arial" panose="020B0604020202020204" pitchFamily="34" charset="0"/>
              <a:buChar char="•"/>
            </a:pPr>
            <a:r>
              <a:rPr lang="ar-EG" b="1" dirty="0"/>
              <a:t>تطوير المواهب الداخلية من خلال برامج الإرشاد</a:t>
            </a:r>
          </a:p>
          <a:p>
            <a:pPr marL="628650" lvl="1" indent="-171450" algn="r" rtl="1">
              <a:buFont typeface="Arial" panose="020B0604020202020204" pitchFamily="34" charset="0"/>
              <a:buChar char="•"/>
            </a:pPr>
            <a:r>
              <a:rPr lang="ar-EG" b="1" dirty="0"/>
              <a:t>تنفيذ التعلم القائم على المجموعات للمديرين</a:t>
            </a:r>
          </a:p>
          <a:p>
            <a:pPr marL="628650" lvl="1" indent="-171450" algn="r" rtl="1">
              <a:buFont typeface="Arial" panose="020B0604020202020204" pitchFamily="34" charset="0"/>
              <a:buChar char="•"/>
            </a:pPr>
            <a:r>
              <a:rPr lang="ar-EG" b="1" dirty="0"/>
              <a:t>إنشاء مسارات القيادة لتحديد الموظفين ذوي الإمكانات العالية وتطويرهم</a:t>
            </a:r>
          </a:p>
          <a:p>
            <a:pPr algn="r" rtl="1"/>
            <a:endParaRPr lang="en-US" b="1" dirty="0"/>
          </a:p>
        </p:txBody>
      </p:sp>
      <p:sp>
        <p:nvSpPr>
          <p:cNvPr id="4" name="Slide Number Placeholder 3"/>
          <p:cNvSpPr>
            <a:spLocks noGrp="1"/>
          </p:cNvSpPr>
          <p:nvPr>
            <p:ph type="sldNum" sz="quarter" idx="5"/>
          </p:nvPr>
        </p:nvSpPr>
        <p:spPr/>
        <p:txBody>
          <a:bodyPr/>
          <a:lstStyle/>
          <a:p>
            <a:fld id="{22470950-4FED-473E-97DA-8C88171E82CB}" type="slidenum">
              <a:rPr lang="en-US" smtClean="0"/>
              <a:t>36</a:t>
            </a:fld>
            <a:endParaRPr lang="en-US"/>
          </a:p>
        </p:txBody>
      </p:sp>
    </p:spTree>
    <p:extLst>
      <p:ext uri="{BB962C8B-B14F-4D97-AF65-F5344CB8AC3E}">
        <p14:creationId xmlns:p14="http://schemas.microsoft.com/office/powerpoint/2010/main" val="30837601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الحفاظ على الجودة أثناء القياس</a:t>
            </a:r>
          </a:p>
          <a:p>
            <a:pPr algn="r" rtl="1"/>
            <a:endParaRPr lang="ar-EG" b="1" dirty="0"/>
          </a:p>
          <a:p>
            <a:pPr marL="171450" indent="-171450" algn="r" rtl="1">
              <a:buFont typeface="Arial" panose="020B0604020202020204" pitchFamily="34" charset="0"/>
              <a:buChar char="•"/>
            </a:pPr>
            <a:r>
              <a:rPr lang="ar-EG" b="1" dirty="0"/>
              <a:t>مع توسع الأعمال التجارية ، يصبح الحفاظ على الجودة المتسقة أمرا صعبا بشكل متزايد.</a:t>
            </a:r>
          </a:p>
          <a:p>
            <a:pPr marL="171450" indent="-171450" algn="r" rtl="1">
              <a:buFont typeface="Arial" panose="020B0604020202020204" pitchFamily="34" charset="0"/>
              <a:buChar char="•"/>
            </a:pPr>
            <a:r>
              <a:rPr lang="ar-EG" b="1" dirty="0"/>
              <a:t> يؤدي التوسع السريع إلى إجهاد الموارد والعمليات ، مما يؤدي في كثير من الأحيان إلى تدهور الجودة إذا لم يتم معالجتها بشكل استراتيجي.</a:t>
            </a:r>
          </a:p>
          <a:p>
            <a:pPr marL="171450" indent="-171450" algn="r" rtl="1">
              <a:buFont typeface="Arial" panose="020B0604020202020204" pitchFamily="34" charset="0"/>
              <a:buChar char="•"/>
            </a:pPr>
            <a:endParaRPr lang="ar-EG" b="1" dirty="0"/>
          </a:p>
          <a:p>
            <a:pPr marL="171450" indent="-171450" algn="r" rtl="1">
              <a:buFont typeface="Wingdings" panose="05000000000000000000" pitchFamily="2" charset="2"/>
              <a:buChar char="q"/>
            </a:pPr>
            <a:r>
              <a:rPr lang="ar-EG" b="1" dirty="0"/>
              <a:t>طرق صيانة الجودة الرئيسية:</a:t>
            </a:r>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توحيد العمليات :</a:t>
            </a:r>
            <a:r>
              <a:rPr lang="ar-EG" b="0" dirty="0"/>
              <a:t>قم بتوثيق مهام سير العمل الرئيسية وإنشاء عمليات موحدة يمكن نسخها وأتمتتها بسهولة.</a:t>
            </a:r>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أنظمة مراقبة الجودة </a:t>
            </a:r>
            <a:r>
              <a:rPr lang="ar-EG" b="0" dirty="0"/>
              <a:t>: تنفيذ بروتوكولات ضمان الجودة القوية في كل مرحلة من مراحل الإنتاج وتقديم الخدمة.</a:t>
            </a:r>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حلقات ملاحظات العملاء : </a:t>
            </a:r>
            <a:r>
              <a:rPr lang="ar-EG" b="0" dirty="0"/>
              <a:t>إنشاء قنوات مستمرة لجمع ملاحظات العملاء والعمل بناء عليها لتحديد مشكلات الجودة.</a:t>
            </a:r>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بنية تحتية قابلة للتطوير : </a:t>
            </a:r>
            <a:r>
              <a:rPr lang="ar-EG" b="0" dirty="0"/>
              <a:t>استخدم حلولا مرنة قائمة على السحابة يمكن أن تنمو مع الأعمال دون المساس بالجودة.</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37</a:t>
            </a:fld>
            <a:endParaRPr lang="en-US"/>
          </a:p>
        </p:txBody>
      </p:sp>
    </p:spTree>
    <p:extLst>
      <p:ext uri="{BB962C8B-B14F-4D97-AF65-F5344CB8AC3E}">
        <p14:creationId xmlns:p14="http://schemas.microsoft.com/office/powerpoint/2010/main" val="40604794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إدارة المخاطر أثناء التوسع</a:t>
            </a:r>
          </a:p>
          <a:p>
            <a:pPr algn="r" rtl="1"/>
            <a:endParaRPr lang="ar-EG" b="1" dirty="0"/>
          </a:p>
          <a:p>
            <a:pPr marL="171450" indent="-171450" algn="r" rtl="1">
              <a:buFont typeface="Wingdings" panose="05000000000000000000" pitchFamily="2" charset="2"/>
              <a:buChar char="q"/>
            </a:pPr>
            <a:r>
              <a:rPr lang="ar-EG" b="1" dirty="0"/>
              <a:t>مخاطر التوسع الرئيسية</a:t>
            </a:r>
          </a:p>
          <a:p>
            <a:pPr algn="r" rtl="1"/>
            <a:r>
              <a:rPr lang="ar-EG" b="1" dirty="0"/>
              <a:t>التوسع المفرط</a:t>
            </a:r>
          </a:p>
          <a:p>
            <a:pPr algn="r" rtl="1"/>
            <a:r>
              <a:rPr lang="ar-EG" b="0" dirty="0"/>
              <a:t>التوسع بسرعة كبيرة عبر أسواق أو منتجات أو قنوات متعددة دون بنية تحتية أو موارد كافية لدعمها. هذا غالبا ما يؤدي إلى التركيز المخفف ، والموارد المتوترة ، وانخفاض الجودة.</a:t>
            </a:r>
          </a:p>
          <a:p>
            <a:pPr algn="r" rtl="1"/>
            <a:r>
              <a:rPr lang="ar-EG" b="1" dirty="0"/>
              <a:t>قيود التدفق النقدي</a:t>
            </a:r>
          </a:p>
          <a:p>
            <a:pPr algn="r" rtl="1"/>
            <a:r>
              <a:rPr lang="ar-EG" b="0" dirty="0"/>
              <a:t>يمكن أن يؤدي التوسع السريع إلى استنزاف نقدي كبير حيث تسبق الاستثمارات في الموظفين والتكنولوجيا والتسويق زيادة الإيرادات ، مما قد يخلق فجوات نقدية خطيرة.</a:t>
            </a:r>
          </a:p>
          <a:p>
            <a:pPr algn="r" rtl="1"/>
            <a:r>
              <a:rPr lang="ar-EG" b="1" dirty="0"/>
              <a:t>تآكل ثقافي</a:t>
            </a:r>
          </a:p>
          <a:p>
            <a:pPr algn="r" rtl="1"/>
            <a:r>
              <a:rPr lang="ar-EG" b="0" dirty="0"/>
              <a:t>يمكن أن يؤدي التوظيف السريع والتغييرات التنظيمية إلى إضعاف ثقافة الشركة وقيمها ، مما يؤدي إلى انخفاض مشاركة الموظفين وزيادة معدل دوران الموظفين وتجربة العملاء غير المتسقة.</a:t>
            </a:r>
          </a:p>
          <a:p>
            <a:pPr algn="r" rtl="1"/>
            <a:endParaRPr lang="ar-EG" b="1" dirty="0"/>
          </a:p>
          <a:p>
            <a:pPr algn="r" rtl="1"/>
            <a:endParaRPr lang="ar-EG" b="1" dirty="0"/>
          </a:p>
          <a:p>
            <a:pPr marL="171450" indent="-171450" algn="r" rtl="1">
              <a:buFont typeface="Wingdings" panose="05000000000000000000" pitchFamily="2" charset="2"/>
              <a:buChar char="q"/>
            </a:pPr>
            <a:r>
              <a:rPr lang="ar-EG" b="1" dirty="0"/>
              <a:t>استراتيجيات التخفيف</a:t>
            </a:r>
          </a:p>
          <a:p>
            <a:pPr algn="r" rtl="1"/>
            <a:r>
              <a:rPr lang="ar-EG" b="1" dirty="0"/>
              <a:t>تخطيط التوسع التدريجي</a:t>
            </a:r>
          </a:p>
          <a:p>
            <a:pPr algn="r" rtl="1"/>
            <a:r>
              <a:rPr lang="ar-EG" b="0" dirty="0"/>
              <a:t>تنفيذ التوسع التدريجي الخاضع للرقابة مع نقاط تفتيش </a:t>
            </a:r>
            <a:r>
              <a:rPr lang="en-US" b="0" dirty="0"/>
              <a:t>KPI </a:t>
            </a:r>
            <a:r>
              <a:rPr lang="ar-EG" b="0" dirty="0"/>
              <a:t>واضحة التي يجب الوفاء بها قبل التقدم إلى المرحلة التالية. قم بإنشاء خطط طوارئ قائمة على السيناريو لكل من النمو المتسارع وتراجع السوق.</a:t>
            </a:r>
          </a:p>
          <a:p>
            <a:pPr algn="r" rtl="1"/>
            <a:r>
              <a:rPr lang="ar-EG" b="1" dirty="0"/>
              <a:t>اختبار الإجهاد المالي</a:t>
            </a:r>
          </a:p>
          <a:p>
            <a:pPr algn="r" rtl="1"/>
            <a:r>
              <a:rPr lang="ar-EG" b="0" dirty="0"/>
              <a:t>إجراء النمذجة المالية المنتظمة واختبارات الإجهاد لظروف السوق المختلفة. الحفاظ على احتياطيات نقدية كافية (مدرج 12-18 شهرا) وإنشاء إمكانية الوصول إلى رأس مال إضافي قبل الحاجة الماسة إليه.</a:t>
            </a:r>
          </a:p>
          <a:p>
            <a:pPr algn="r" rtl="1"/>
            <a:r>
              <a:rPr lang="ar-EG" b="1" dirty="0"/>
              <a:t>بروتوكول إدارة الأزمات</a:t>
            </a:r>
          </a:p>
          <a:p>
            <a:pPr algn="r" rtl="1"/>
            <a:r>
              <a:rPr lang="ar-EG" b="0" dirty="0"/>
              <a:t>تطوير إجراءات رسمية للاستجابة للأزمات لسيناريوهات المخاطر المختلفة. إنشاء فريق أزمات متعدد الوظائف بأدوار واضحة وقنوات اتصال وسلطة صنع القرار.</a:t>
            </a:r>
          </a:p>
          <a:p>
            <a:pPr algn="r" rtl="1"/>
            <a:endParaRPr lang="en-US" b="1" dirty="0"/>
          </a:p>
        </p:txBody>
      </p:sp>
      <p:sp>
        <p:nvSpPr>
          <p:cNvPr id="4" name="Slide Number Placeholder 3"/>
          <p:cNvSpPr>
            <a:spLocks noGrp="1"/>
          </p:cNvSpPr>
          <p:nvPr>
            <p:ph type="sldNum" sz="quarter" idx="5"/>
          </p:nvPr>
        </p:nvSpPr>
        <p:spPr/>
        <p:txBody>
          <a:bodyPr/>
          <a:lstStyle/>
          <a:p>
            <a:fld id="{22470950-4FED-473E-97DA-8C88171E82CB}" type="slidenum">
              <a:rPr lang="en-US" smtClean="0"/>
              <a:t>38</a:t>
            </a:fld>
            <a:endParaRPr lang="en-US"/>
          </a:p>
        </p:txBody>
      </p:sp>
    </p:spTree>
    <p:extLst>
      <p:ext uri="{BB962C8B-B14F-4D97-AF65-F5344CB8AC3E}">
        <p14:creationId xmlns:p14="http://schemas.microsoft.com/office/powerpoint/2010/main" val="25949055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ar-EG" b="1" dirty="0"/>
              <a:t>دراسات حالة: قصص التوسع الناجحة</a:t>
            </a:r>
          </a:p>
          <a:p>
            <a:pPr algn="ctr"/>
            <a:endParaRPr lang="ar-EG" b="1" dirty="0"/>
          </a:p>
          <a:p>
            <a:pPr algn="r"/>
            <a:r>
              <a:rPr lang="en-US" b="1" dirty="0"/>
              <a:t>Airbnb</a:t>
            </a:r>
          </a:p>
          <a:p>
            <a:pPr algn="r"/>
            <a:r>
              <a:rPr lang="ar-EG" b="1" dirty="0"/>
              <a:t>نهج التوسع: بناء سوق على الوجهين يربط بين المضيفين والضيوف على مستوى العالم. تركز على الثقة وتجربة المستخدم وبناء المجتمع. تم توسيع نطاقه من خلال التوسع جغرافيا مع الحفاظ على اتساق النظام الأساسي.</a:t>
            </a:r>
          </a:p>
          <a:p>
            <a:pPr algn="r"/>
            <a:endParaRPr lang="ar-EG" b="1" dirty="0"/>
          </a:p>
          <a:p>
            <a:pPr algn="r"/>
            <a:r>
              <a:rPr lang="ar-EG" b="1" dirty="0"/>
              <a:t>عوامل النجاح الرئيسية: آليات ثقة قوية (المراجعات والتحقق) وخدمات التصوير الفوتوغرافي الاحترافية للقوائم واستراتيجيات التعريب. ركزت على تجارب فريدة بدلا من التنافس على السعر وحده.</a:t>
            </a:r>
          </a:p>
          <a:p>
            <a:pPr algn="r"/>
            <a:endParaRPr lang="ar-EG" b="1" dirty="0"/>
          </a:p>
          <a:p>
            <a:pPr marL="0" marR="0" lvl="0" indent="0" algn="r" defTabSz="914400" rtl="0" eaLnBrk="1" fontAlgn="auto" latinLnBrk="0" hangingPunct="1">
              <a:lnSpc>
                <a:spcPct val="100000"/>
              </a:lnSpc>
              <a:spcBef>
                <a:spcPts val="0"/>
              </a:spcBef>
              <a:spcAft>
                <a:spcPts val="0"/>
              </a:spcAft>
              <a:buClrTx/>
              <a:buSzTx/>
              <a:buFontTx/>
              <a:buNone/>
              <a:tabLst/>
              <a:defRPr/>
            </a:pPr>
            <a:r>
              <a:rPr lang="en-US" sz="1200" b="1" spc="-100" dirty="0">
                <a:solidFill>
                  <a:srgbClr val="1A4977"/>
                </a:solidFill>
                <a:latin typeface="Montserrat SemiBold"/>
                <a:cs typeface="Montserrat SemiBold"/>
              </a:rPr>
              <a:t>Netflix</a:t>
            </a:r>
            <a:endParaRPr lang="en-US" sz="1200" dirty="0">
              <a:latin typeface="Montserrat SemiBold"/>
              <a:cs typeface="Montserrat SemiBold"/>
            </a:endParaRPr>
          </a:p>
          <a:p>
            <a:pPr algn="r"/>
            <a:endParaRPr lang="ar-EG" b="1" dirty="0"/>
          </a:p>
          <a:p>
            <a:pPr marL="0" marR="0" lvl="0" indent="0" algn="r" defTabSz="914400" rtl="1" eaLnBrk="1" fontAlgn="auto" latinLnBrk="0" hangingPunct="1">
              <a:lnSpc>
                <a:spcPct val="100000"/>
              </a:lnSpc>
              <a:spcBef>
                <a:spcPts val="0"/>
              </a:spcBef>
              <a:spcAft>
                <a:spcPts val="0"/>
              </a:spcAft>
              <a:buClrTx/>
              <a:buSzTx/>
              <a:buFontTx/>
              <a:buNone/>
              <a:tabLst/>
              <a:defRPr/>
            </a:pPr>
            <a:r>
              <a:rPr lang="ar-EG" b="1" dirty="0"/>
              <a:t>نهج التوسع</a:t>
            </a:r>
          </a:p>
          <a:p>
            <a:pPr marL="0" marR="0" lvl="0" indent="0" algn="r" defTabSz="914400" rtl="1" eaLnBrk="1" fontAlgn="auto" latinLnBrk="0" hangingPunct="1">
              <a:lnSpc>
                <a:spcPct val="100000"/>
              </a:lnSpc>
              <a:spcBef>
                <a:spcPts val="0"/>
              </a:spcBef>
              <a:spcAft>
                <a:spcPts val="0"/>
              </a:spcAft>
              <a:buClrTx/>
              <a:buSzTx/>
              <a:buFontTx/>
              <a:buNone/>
              <a:tabLst/>
              <a:defRPr/>
            </a:pPr>
            <a:r>
              <a:rPr lang="ar-EG" b="0" dirty="0"/>
              <a:t>تطورت من </a:t>
            </a:r>
            <a:r>
              <a:rPr lang="en-US" b="0" dirty="0"/>
              <a:t>DVD </a:t>
            </a:r>
            <a:r>
              <a:rPr lang="ar-EG" b="0" dirty="0"/>
              <a:t>عن طريق البريد إلى البث إلى إنتاج المحتوى. الاستفادة من اتخاذ القرارات القائمة على البيانات والبنية التحتية التكنولوجية. استثمرت بكثافة في المحتوى الأصلي لتقليل الاعتماد على الترخيص.</a:t>
            </a:r>
          </a:p>
          <a:p>
            <a:pPr algn="r"/>
            <a:endParaRPr lang="ar-EG" b="1" dirty="0"/>
          </a:p>
          <a:p>
            <a:pPr algn="r"/>
            <a:endParaRPr lang="ar-EG" b="1" dirty="0"/>
          </a:p>
          <a:p>
            <a:pPr algn="r"/>
            <a:r>
              <a:rPr lang="ar-EG" b="1" dirty="0"/>
              <a:t>عوامل النجاح الرئيسية</a:t>
            </a:r>
          </a:p>
          <a:p>
            <a:pPr algn="r"/>
            <a:r>
              <a:rPr lang="ar-EG" b="0" dirty="0"/>
              <a:t>خوارزميات توصية متقدمة وتجربة مستخدم سلسة عبر الأجهزة واستثمارات المحتوى الإستراتيجي. بنية تحتية عالمية مع استراتيجيات المحتوى المحلي ونماذج التسعير الإقليمية.</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39</a:t>
            </a:fld>
            <a:endParaRPr lang="en-US"/>
          </a:p>
        </p:txBody>
      </p:sp>
    </p:spTree>
    <p:extLst>
      <p:ext uri="{BB962C8B-B14F-4D97-AF65-F5344CB8AC3E}">
        <p14:creationId xmlns:p14="http://schemas.microsoft.com/office/powerpoint/2010/main" val="15618573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قياس ومراقبة النمو</a:t>
            </a:r>
          </a:p>
          <a:p>
            <a:pPr algn="r" rtl="1"/>
            <a:endParaRPr lang="ar-EG" b="1" dirty="0"/>
          </a:p>
          <a:p>
            <a:pPr algn="r" rtl="1"/>
            <a:r>
              <a:rPr lang="ar-EG" b="1" u="sng" dirty="0"/>
              <a:t>يتطلب التتبع المنهجي لتقدم التوسع الخاص بك مقاييس وأطر عمل محددة جيدا:</a:t>
            </a:r>
          </a:p>
          <a:p>
            <a:pPr marL="171450" indent="-171450" algn="r" rtl="1">
              <a:buFont typeface="Wingdings" panose="05000000000000000000" pitchFamily="2" charset="2"/>
              <a:buChar char="v"/>
            </a:pPr>
            <a:r>
              <a:rPr lang="ar-EG" b="1" dirty="0"/>
              <a:t>مؤشرات الأداء الرئيسية (</a:t>
            </a:r>
            <a:r>
              <a:rPr lang="en-US" b="1" dirty="0"/>
              <a:t>KPIs): </a:t>
            </a:r>
            <a:r>
              <a:rPr lang="ar-EG" b="1" dirty="0"/>
              <a:t>معدل نمو الإيرادات ، وتكلفة اكتساب العملاء (</a:t>
            </a:r>
            <a:r>
              <a:rPr lang="en-US" b="1" dirty="0"/>
              <a:t>CAC) ، </a:t>
            </a:r>
            <a:r>
              <a:rPr lang="ar-EG" b="1" dirty="0"/>
              <a:t>والقيمة الدائمة (</a:t>
            </a:r>
            <a:r>
              <a:rPr lang="en-US" b="1" dirty="0"/>
              <a:t>LTV) ، </a:t>
            </a:r>
            <a:r>
              <a:rPr lang="ar-EG" b="1" dirty="0"/>
              <a:t>ومعدل الاضطراب ، ومعدل الاحتراق ، وصافي درجة الترويج (</a:t>
            </a:r>
            <a:r>
              <a:rPr lang="en-US" b="1" dirty="0"/>
              <a:t>NPS) ، </a:t>
            </a:r>
            <a:r>
              <a:rPr lang="ar-EG" b="1" dirty="0"/>
              <a:t>ومقاييس الكفاءة التشغيلية.</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أدوات التتبع: لوحات معلومات ذكاء الأعمال وتحليلات </a:t>
            </a:r>
            <a:r>
              <a:rPr lang="en-US" b="1" dirty="0"/>
              <a:t>CRM </a:t>
            </a:r>
            <a:r>
              <a:rPr lang="ar-EG" b="1" dirty="0"/>
              <a:t>وبرامج تتبع التمويل وأنظمة إعداد التقارير الآلية التي توفر رؤية في الوقت الفعلي.</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حلقات التغذية الراجعة: دورات مراجعة منتظمة (أسبوعية ، شهرية ، ربع سنوية) حيث تعلم المقاييس عملية صنع القرار وتعديلات الإستراتيجية.</a:t>
            </a:r>
          </a:p>
          <a:p>
            <a:pPr marL="171450" indent="-171450" algn="r" rtl="1">
              <a:buFont typeface="Wingdings" panose="05000000000000000000" pitchFamily="2" charset="2"/>
              <a:buChar char="v"/>
            </a:pPr>
            <a:endParaRPr lang="ar-EG" b="1" dirty="0"/>
          </a:p>
          <a:p>
            <a:pPr marL="171450" indent="-171450" algn="r" rtl="1">
              <a:buFont typeface="Wingdings" panose="05000000000000000000" pitchFamily="2" charset="2"/>
              <a:buChar char="v"/>
            </a:pPr>
            <a:r>
              <a:rPr lang="ar-EG" b="1" dirty="0"/>
              <a:t>بطاقات الأداء المتوازن: تتبع المقاييس عبر أبعاد متعددة (المالية والعملاء والعمليات الداخلية والنمو / التعلم) لضمان المراقبة الشاملة.</a:t>
            </a:r>
            <a:endParaRPr lang="en-US" b="1" dirty="0"/>
          </a:p>
        </p:txBody>
      </p:sp>
      <p:sp>
        <p:nvSpPr>
          <p:cNvPr id="4" name="Slide Number Placeholder 3"/>
          <p:cNvSpPr>
            <a:spLocks noGrp="1"/>
          </p:cNvSpPr>
          <p:nvPr>
            <p:ph type="sldNum" sz="quarter" idx="5"/>
          </p:nvPr>
        </p:nvSpPr>
        <p:spPr/>
        <p:txBody>
          <a:bodyPr/>
          <a:lstStyle/>
          <a:p>
            <a:fld id="{22470950-4FED-473E-97DA-8C88171E82CB}" type="slidenum">
              <a:rPr lang="en-US" smtClean="0"/>
              <a:t>41</a:t>
            </a:fld>
            <a:endParaRPr lang="en-US"/>
          </a:p>
        </p:txBody>
      </p:sp>
    </p:spTree>
    <p:extLst>
      <p:ext uri="{BB962C8B-B14F-4D97-AF65-F5344CB8AC3E}">
        <p14:creationId xmlns:p14="http://schemas.microsoft.com/office/powerpoint/2010/main" val="38501803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الاتجاهات المستقبلية في التوسع</a:t>
            </a:r>
          </a:p>
          <a:p>
            <a:pPr algn="r" rtl="1"/>
            <a:endParaRPr lang="ar-EG" b="1" dirty="0"/>
          </a:p>
          <a:p>
            <a:pPr algn="r" rtl="1"/>
            <a:r>
              <a:rPr lang="ar-EG" b="1" u="sng" dirty="0"/>
              <a:t>بينما تتطلع الشركات إلى المستقبل ، هناك ثلاثة اتجاهات رئيسية تعيد تشكيل كيفية تعامل الشركات مع التوسع:</a:t>
            </a:r>
          </a:p>
          <a:p>
            <a:pPr algn="r" rtl="1"/>
            <a:endParaRPr lang="ar-EG" b="1" u="sng" dirty="0"/>
          </a:p>
          <a:p>
            <a:pPr marL="171450" indent="-171450" algn="r" rtl="1">
              <a:buFont typeface="Wingdings" panose="05000000000000000000" pitchFamily="2" charset="2"/>
              <a:buChar char="Ø"/>
            </a:pPr>
            <a:r>
              <a:rPr lang="ar-EG" b="1" dirty="0"/>
              <a:t>الذكاء الاصطناعي والأتمتة</a:t>
            </a:r>
          </a:p>
          <a:p>
            <a:pPr algn="r" rtl="1"/>
            <a:r>
              <a:rPr lang="ar-EG" b="0" dirty="0"/>
              <a:t>تحدث الأدوات التي تعتمد على الذكاء الاصطناعي ثورة في التوسع من خلال أتمتة المهام المعقدة ، وتخصيص تجارب العملاء على نطاق واسع ، وتمكين التحليلات التنبؤية لاتخاذ القرارات الاستراتيجية. تحقق الشركات التي تنشر الذكاء الاصطناعي تحسينات في الكفاءة التشغيلية بمقدار 3-5 أضعاف.</a:t>
            </a:r>
          </a:p>
          <a:p>
            <a:pPr algn="r" rtl="1"/>
            <a:endParaRPr lang="ar-EG" b="1" dirty="0"/>
          </a:p>
          <a:p>
            <a:pPr marL="171450" indent="-171450" algn="r" rtl="1">
              <a:buFont typeface="Wingdings" panose="05000000000000000000" pitchFamily="2" charset="2"/>
              <a:buChar char="Ø"/>
            </a:pPr>
            <a:r>
              <a:rPr lang="ar-EG" b="1" dirty="0"/>
              <a:t>التوسع المستدام</a:t>
            </a:r>
          </a:p>
          <a:p>
            <a:pPr algn="r" rtl="1"/>
            <a:r>
              <a:rPr lang="ar-EG" b="0" dirty="0"/>
              <a:t>أصبحت المسؤولية البيئية والاجتماعية مزايا تنافسية. تشهد الشركات التي تدمج مقاييس </a:t>
            </a:r>
            <a:r>
              <a:rPr lang="en-US" b="0" dirty="0"/>
              <a:t>ESG (</a:t>
            </a:r>
            <a:r>
              <a:rPr lang="ar-EG" b="0" dirty="0"/>
              <a:t>البيئية والاجتماعية والحوكمة) في استراتيجيات التوسع نموا أفضل على المدى الطويل وعلاقات أقوى مع أصحاب المصلحة.</a:t>
            </a:r>
          </a:p>
          <a:p>
            <a:pPr algn="r" rtl="1"/>
            <a:endParaRPr lang="ar-EG" b="1" dirty="0"/>
          </a:p>
          <a:p>
            <a:pPr marL="171450" indent="-171450" algn="r" rtl="1">
              <a:buFont typeface="Wingdings" panose="05000000000000000000" pitchFamily="2" charset="2"/>
              <a:buChar char="Ø"/>
            </a:pPr>
            <a:r>
              <a:rPr lang="ar-EG" b="1" dirty="0"/>
              <a:t>     استراتيجيات الأولوية عن بعد</a:t>
            </a:r>
          </a:p>
          <a:p>
            <a:pPr algn="r" rtl="1"/>
            <a:r>
              <a:rPr lang="ar-EG" b="0" dirty="0"/>
              <a:t>يتيح التحول إلى القوى العاملة الموزعة للشركات التوسع دون قيود جغرافية. تستفيد المؤسسات التي تعمل عن بعد أولا من مجموعات المواهب العالمية ، وتقلل التكاليف العامة ، وتنشئ هياكل تشغيلية أكثر مرونة.</a:t>
            </a:r>
            <a:endParaRPr lang="en-US" b="0" dirty="0"/>
          </a:p>
        </p:txBody>
      </p:sp>
      <p:sp>
        <p:nvSpPr>
          <p:cNvPr id="4" name="Slide Number Placeholder 3"/>
          <p:cNvSpPr>
            <a:spLocks noGrp="1"/>
          </p:cNvSpPr>
          <p:nvPr>
            <p:ph type="sldNum" sz="quarter" idx="5"/>
          </p:nvPr>
        </p:nvSpPr>
        <p:spPr/>
        <p:txBody>
          <a:bodyPr/>
          <a:lstStyle/>
          <a:p>
            <a:fld id="{22470950-4FED-473E-97DA-8C88171E82CB}" type="slidenum">
              <a:rPr lang="en-US" smtClean="0"/>
              <a:t>42</a:t>
            </a:fld>
            <a:endParaRPr lang="en-US"/>
          </a:p>
        </p:txBody>
      </p:sp>
    </p:spTree>
    <p:extLst>
      <p:ext uri="{BB962C8B-B14F-4D97-AF65-F5344CB8AC3E}">
        <p14:creationId xmlns:p14="http://schemas.microsoft.com/office/powerpoint/2010/main" val="19576895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ملخص النقاط الرئيسية</a:t>
            </a:r>
          </a:p>
          <a:p>
            <a:pPr algn="r" rtl="1"/>
            <a:endParaRPr lang="ar-EG" b="1" dirty="0"/>
          </a:p>
          <a:p>
            <a:pPr marL="171450" indent="-171450" algn="r" rtl="1">
              <a:buFont typeface="Wingdings" panose="05000000000000000000" pitchFamily="2" charset="2"/>
              <a:buChar char="Ø"/>
            </a:pPr>
            <a:r>
              <a:rPr lang="ar-EG" b="1" dirty="0"/>
              <a:t>المواءمة الاستراتيجية</a:t>
            </a:r>
          </a:p>
          <a:p>
            <a:pPr algn="r" rtl="1"/>
            <a:r>
              <a:rPr lang="ar-EG" b="0" dirty="0"/>
              <a:t>تنفيذ أنظمة تتبع قوية لمؤشرات الأداء الرئيسية الهامة واتخاذ قرارات التوسع المستنيرة بالبيانات عبر جميع وظائف الأعمال.</a:t>
            </a:r>
          </a:p>
          <a:p>
            <a:pPr algn="r" rtl="1"/>
            <a:endParaRPr lang="ar-EG" b="0" dirty="0"/>
          </a:p>
          <a:p>
            <a:pPr marL="171450" indent="-171450" algn="r" rtl="1">
              <a:buFont typeface="Wingdings" panose="05000000000000000000" pitchFamily="2" charset="2"/>
              <a:buChar char="Ø"/>
            </a:pPr>
            <a:r>
              <a:rPr lang="ar-EG" b="1" dirty="0"/>
              <a:t>بناء فرق قابلة للتطوير</a:t>
            </a:r>
          </a:p>
          <a:p>
            <a:pPr algn="r" rtl="1"/>
            <a:r>
              <a:rPr lang="ar-EG" b="0" dirty="0"/>
              <a:t>تطوير القدرة القيادية والثقافة القوية والهياكل التنظيمية الفعالة التي تدعم التوسع السريع دون انكسار.</a:t>
            </a:r>
          </a:p>
          <a:p>
            <a:pPr algn="r" rtl="1"/>
            <a:endParaRPr lang="ar-EG" b="1" dirty="0"/>
          </a:p>
          <a:p>
            <a:pPr marL="171450" indent="-171450" algn="r" rtl="1">
              <a:buFont typeface="Wingdings" panose="05000000000000000000" pitchFamily="2" charset="2"/>
              <a:buChar char="Ø"/>
            </a:pPr>
            <a:r>
              <a:rPr lang="ar-EG" b="1" dirty="0"/>
              <a:t>القرارات المستندة إلى المقاييس</a:t>
            </a:r>
          </a:p>
          <a:p>
            <a:pPr algn="r" rtl="1"/>
            <a:r>
              <a:rPr lang="ar-EG" b="0" dirty="0"/>
              <a:t>تنفيذ أنظمة تتبع قوية لمؤشرات الأداء الرئيسية الهامة واتخاذ قرارات التوسع المستنيرة بالبيانات عبر جميع وظائف الأعمال.</a:t>
            </a:r>
          </a:p>
          <a:p>
            <a:pPr algn="r" rtl="1"/>
            <a:endParaRPr lang="ar-EG" b="0" dirty="0"/>
          </a:p>
          <a:p>
            <a:pPr marL="171450" indent="-171450" algn="r" rtl="1">
              <a:buFont typeface="Wingdings" panose="05000000000000000000" pitchFamily="2" charset="2"/>
              <a:buChar char="Ø"/>
            </a:pPr>
            <a:r>
              <a:rPr lang="ar-EG" b="1" dirty="0"/>
              <a:t>وظائف التوازن الأساسية</a:t>
            </a:r>
          </a:p>
          <a:p>
            <a:pPr algn="r" rtl="1"/>
            <a:r>
              <a:rPr lang="ar-EG" b="0" dirty="0"/>
              <a:t>يوازن التوسع الناجح بين الابتكار والعمليات والإدارة المالية بدلا من المبالغة في التأكيد على أي جانب واحد.</a:t>
            </a:r>
          </a:p>
          <a:p>
            <a:pPr algn="r" rtl="1"/>
            <a:endParaRPr lang="ar-EG" b="0" dirty="0"/>
          </a:p>
          <a:p>
            <a:pPr marL="171450" indent="-171450" algn="r" rtl="1">
              <a:buFont typeface="Wingdings" panose="05000000000000000000" pitchFamily="2" charset="2"/>
              <a:buChar char="Ø"/>
            </a:pPr>
            <a:r>
              <a:rPr lang="ar-EG" b="1" dirty="0"/>
              <a:t>الاستفادة من التكنولوجيا</a:t>
            </a:r>
          </a:p>
          <a:p>
            <a:pPr algn="r" rtl="1"/>
            <a:r>
              <a:rPr lang="ar-EG" b="0" dirty="0"/>
              <a:t>إعطاء الأولوية للنهج الذي يركز على العملاء والقائمة على التكنولوجيا والتي تتيح النمو المتسارع مع الحد الأدنى من إضافة الموارد.</a:t>
            </a:r>
          </a:p>
          <a:p>
            <a:pPr algn="r" rtl="1"/>
            <a:endParaRPr lang="ar-EG" b="0" dirty="0"/>
          </a:p>
          <a:p>
            <a:pPr marL="171450" indent="-171450" algn="r" rtl="1">
              <a:buFont typeface="Wingdings" panose="05000000000000000000" pitchFamily="2" charset="2"/>
              <a:buChar char="Ø"/>
            </a:pPr>
            <a:r>
              <a:rPr lang="ar-EG" b="1" dirty="0"/>
              <a:t>إدارة المخاطر</a:t>
            </a:r>
          </a:p>
          <a:p>
            <a:pPr algn="r" rtl="1"/>
            <a:r>
              <a:rPr lang="ar-EG" b="0" dirty="0"/>
              <a:t>توقع تحديات التوسع باستخدام خطط الطوارئ لتجنب التوسع المفرط وإدارة التعقيد التشغيلي.</a:t>
            </a:r>
          </a:p>
          <a:p>
            <a:pPr algn="r" rtl="1"/>
            <a:endParaRPr lang="en-US" b="1" dirty="0"/>
          </a:p>
        </p:txBody>
      </p:sp>
      <p:sp>
        <p:nvSpPr>
          <p:cNvPr id="4" name="Slide Number Placeholder 3"/>
          <p:cNvSpPr>
            <a:spLocks noGrp="1"/>
          </p:cNvSpPr>
          <p:nvPr>
            <p:ph type="sldNum" sz="quarter" idx="5"/>
          </p:nvPr>
        </p:nvSpPr>
        <p:spPr/>
        <p:txBody>
          <a:bodyPr/>
          <a:lstStyle/>
          <a:p>
            <a:fld id="{22470950-4FED-473E-97DA-8C88171E82CB}" type="slidenum">
              <a:rPr lang="en-US" smtClean="0"/>
              <a:t>43</a:t>
            </a:fld>
            <a:endParaRPr lang="en-US"/>
          </a:p>
        </p:txBody>
      </p:sp>
    </p:spTree>
    <p:extLst>
      <p:ext uri="{BB962C8B-B14F-4D97-AF65-F5344CB8AC3E}">
        <p14:creationId xmlns:p14="http://schemas.microsoft.com/office/powerpoint/2010/main" val="37238709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الخلاصة: الطريق إلى النمو الفعال</a:t>
            </a:r>
          </a:p>
          <a:p>
            <a:pPr algn="r" rtl="1"/>
            <a:endParaRPr lang="ar-EG" b="1" dirty="0"/>
          </a:p>
          <a:p>
            <a:pPr algn="r" rtl="1"/>
            <a:r>
              <a:rPr lang="ar-EG" b="1" u="sng" dirty="0"/>
              <a:t>عندما نختتم استكشافنا لاستراتيجيات النمو والتوسع ، تذكر أن التوسع المستدام للأعمال هو رحلة تتطلب التخطيط والتنفيذ الاستراتيجيين:</a:t>
            </a:r>
          </a:p>
          <a:p>
            <a:pPr algn="r" rtl="1"/>
            <a:endParaRPr lang="ar-EG" b="1" u="sng" dirty="0"/>
          </a:p>
          <a:p>
            <a:pPr marL="171450" indent="-171450" algn="r" rtl="1">
              <a:buFont typeface="Wingdings" panose="05000000000000000000" pitchFamily="2" charset="2"/>
              <a:buChar char="q"/>
            </a:pPr>
            <a:r>
              <a:rPr lang="ar-EG" b="1" dirty="0"/>
              <a:t>توازن النمو والتوسع: </a:t>
            </a:r>
            <a:r>
              <a:rPr lang="ar-EG" dirty="0"/>
              <a:t>قم ببناء أساس متين من خلال النمو ، ثم استفد من الاستراتيجيات القابلة للتطوير لزيادة الكفاءة والتأثير. </a:t>
            </a:r>
          </a:p>
          <a:p>
            <a:pPr marL="171450" indent="-171450" algn="r" rtl="1">
              <a:buFont typeface="Wingdings" panose="05000000000000000000" pitchFamily="2" charset="2"/>
              <a:buChar char="q"/>
            </a:pPr>
            <a:endParaRPr lang="ar-EG" dirty="0"/>
          </a:p>
          <a:p>
            <a:pPr marL="171450" indent="-171450" algn="r" rtl="1">
              <a:buFont typeface="Wingdings" panose="05000000000000000000" pitchFamily="2" charset="2"/>
              <a:buChar char="q"/>
            </a:pPr>
            <a:r>
              <a:rPr lang="ar-EG" b="1" dirty="0"/>
              <a:t>مواءمة العناصر الاستراتيجية: </a:t>
            </a:r>
            <a:r>
              <a:rPr lang="ar-EG" dirty="0"/>
              <a:t>تأكد من أن نموذج عملك ونهج السوق والعمليات التشغيلية واستراتيجيتك المالية تدعم طموحاتك في التوسع.</a:t>
            </a:r>
          </a:p>
          <a:p>
            <a:pPr marL="171450" indent="-171450" algn="r" rtl="1">
              <a:buFont typeface="Wingdings" panose="05000000000000000000" pitchFamily="2" charset="2"/>
              <a:buChar char="q"/>
            </a:pPr>
            <a:endParaRPr lang="ar-EG" dirty="0"/>
          </a:p>
          <a:p>
            <a:pPr marL="171450" indent="-171450" algn="r" rtl="1">
              <a:buFont typeface="Wingdings" panose="05000000000000000000" pitchFamily="2" charset="2"/>
              <a:buChar char="q"/>
            </a:pPr>
            <a:r>
              <a:rPr lang="ar-EG" b="1" dirty="0"/>
              <a:t>الاستعداد قبل التوسع: </a:t>
            </a:r>
            <a:r>
              <a:rPr lang="ar-EG" dirty="0"/>
              <a:t>يجب أن تكون ملاءمة سوق المنتج والكفاءة التشغيلية والجاهزية المالية في مكانها الصحيح قبل محاولة التوسع السريع.</a:t>
            </a:r>
          </a:p>
          <a:p>
            <a:pPr marL="171450" indent="-171450" algn="r" rtl="1">
              <a:buFont typeface="Wingdings" panose="05000000000000000000" pitchFamily="2" charset="2"/>
              <a:buChar char="q"/>
            </a:pPr>
            <a:endParaRPr lang="ar-EG" dirty="0"/>
          </a:p>
          <a:p>
            <a:pPr marL="171450" indent="-171450" algn="r" rtl="1">
              <a:buFont typeface="Wingdings" panose="05000000000000000000" pitchFamily="2" charset="2"/>
              <a:buChar char="q"/>
            </a:pPr>
            <a:r>
              <a:rPr lang="ar-EG" b="1" dirty="0"/>
              <a:t>المراقبة والتكيف: </a:t>
            </a:r>
            <a:r>
              <a:rPr lang="ar-EG" dirty="0"/>
              <a:t>استخدم الرؤى ومؤشرات الأداء الرئيسية المستندة إلى البيانات لتحسين نهجك باستمرار مع تطور عملك.</a:t>
            </a:r>
            <a:endParaRPr lang="en-US" dirty="0"/>
          </a:p>
        </p:txBody>
      </p:sp>
      <p:sp>
        <p:nvSpPr>
          <p:cNvPr id="4" name="Slide Number Placeholder 3"/>
          <p:cNvSpPr>
            <a:spLocks noGrp="1"/>
          </p:cNvSpPr>
          <p:nvPr>
            <p:ph type="sldNum" sz="quarter" idx="5"/>
          </p:nvPr>
        </p:nvSpPr>
        <p:spPr/>
        <p:txBody>
          <a:bodyPr/>
          <a:lstStyle/>
          <a:p>
            <a:fld id="{22470950-4FED-473E-97DA-8C88171E82CB}" type="slidenum">
              <a:rPr lang="en-US" smtClean="0"/>
              <a:t>44</a:t>
            </a:fld>
            <a:endParaRPr lang="en-US"/>
          </a:p>
        </p:txBody>
      </p:sp>
    </p:spTree>
    <p:extLst>
      <p:ext uri="{BB962C8B-B14F-4D97-AF65-F5344CB8AC3E}">
        <p14:creationId xmlns:p14="http://schemas.microsoft.com/office/powerpoint/2010/main" val="10636431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خلاصه</a:t>
            </a:r>
          </a:p>
          <a:p>
            <a:pPr algn="r" rtl="1"/>
            <a:endParaRPr lang="en-US" b="1" dirty="0"/>
          </a:p>
          <a:p>
            <a:pPr marL="171450" indent="-171450" algn="r" rtl="1">
              <a:buFont typeface="Wingdings" panose="05000000000000000000" pitchFamily="2" charset="2"/>
              <a:buChar char="q"/>
            </a:pPr>
            <a:r>
              <a:rPr lang="ar-EG" dirty="0"/>
              <a:t>توسيع نطاق ≠ النمو: التوسع أسي. النمو خطي.</a:t>
            </a:r>
            <a:r>
              <a:rPr lang="en-US" dirty="0"/>
              <a:t> </a:t>
            </a:r>
            <a:endParaRPr lang="ar-EG" dirty="0"/>
          </a:p>
          <a:p>
            <a:pPr marL="171450" indent="-171450" algn="r" rtl="1">
              <a:buFont typeface="Wingdings" panose="05000000000000000000" pitchFamily="2" charset="2"/>
              <a:buChar char="q"/>
            </a:pPr>
            <a:r>
              <a:rPr lang="ar-EG" dirty="0"/>
              <a:t>التوقيت حرج: التوسع المبكر بدون الحشد الشعبي = حكم الإعدام على بدء التشغيل.</a:t>
            </a:r>
          </a:p>
          <a:p>
            <a:pPr marL="171450" indent="-171450" algn="r" rtl="1">
              <a:buFont typeface="Wingdings" panose="05000000000000000000" pitchFamily="2" charset="2"/>
              <a:buChar char="q"/>
            </a:pPr>
            <a:r>
              <a:rPr lang="ar-EG" dirty="0"/>
              <a:t>التكنولوجيا هي الرافعة: تتيح السحابة الذكاء الاصطناعي والأنظمة الأساسية نمو الإيرادات غير الخطية.</a:t>
            </a:r>
          </a:p>
          <a:p>
            <a:pPr marL="171450" indent="-171450" algn="r" rtl="1">
              <a:buFont typeface="Wingdings" panose="05000000000000000000" pitchFamily="2" charset="2"/>
              <a:buChar char="q"/>
            </a:pPr>
            <a:r>
              <a:rPr lang="ar-EG" dirty="0"/>
              <a:t>التركيز على العميل: تكرار المنتجات عبر حلقات التغذية الراجعة (</a:t>
            </a:r>
            <a:r>
              <a:rPr lang="en-US" dirty="0"/>
              <a:t>Dropbox ، Apple).</a:t>
            </a:r>
          </a:p>
          <a:p>
            <a:pPr marL="171450" indent="-171450" algn="r" rtl="1">
              <a:buFont typeface="Wingdings" panose="05000000000000000000" pitchFamily="2" charset="2"/>
              <a:buChar char="q"/>
            </a:pPr>
            <a:r>
              <a:rPr lang="ar-EG" dirty="0"/>
              <a:t>التخفيف من المخاطر: تمويل اختبار الإجهاد ، وتوسيع المرحلة ، والحفاظ على الثقافة.</a:t>
            </a:r>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726094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sz="1200" b="1" i="0" kern="1200" dirty="0">
                <a:solidFill>
                  <a:schemeClr val="tx1"/>
                </a:solidFill>
                <a:effectLst/>
                <a:latin typeface="+mn-lt"/>
                <a:ea typeface="+mn-ea"/>
                <a:cs typeface="+mn-cs"/>
              </a:rPr>
              <a:t>ملخص أهداف التعلم</a:t>
            </a:r>
            <a:endParaRPr lang="en-US" sz="1200" b="1" i="0" kern="1200" dirty="0">
              <a:solidFill>
                <a:schemeClr val="tx1"/>
              </a:solidFill>
              <a:effectLst/>
              <a:latin typeface="+mn-lt"/>
              <a:ea typeface="+mn-ea"/>
              <a:cs typeface="+mn-cs"/>
            </a:endParaRPr>
          </a:p>
          <a:p>
            <a:pPr marL="171450" indent="-171450" algn="just" rtl="1">
              <a:buFont typeface="Arial" panose="020B0604020202020204" pitchFamily="34" charset="0"/>
              <a:buChar char="•"/>
            </a:pPr>
            <a:r>
              <a:rPr lang="ar-EG" sz="1200" b="0" i="0" kern="1200" dirty="0">
                <a:solidFill>
                  <a:schemeClr val="tx1"/>
                </a:solidFill>
                <a:effectLst/>
                <a:latin typeface="+mn-lt"/>
                <a:ea typeface="+mn-ea"/>
                <a:cs typeface="+mn-cs"/>
              </a:rPr>
              <a:t>تزود هذه المحاضرة رواد الأعمال بالمعرفة الأساسية للانتقال من النمو الخطي إلى التوسع الأسي. وتشمل المجالات الرئيسية التخطيط الاستراتيجي للكفاءة والاستفادة من التكنولوجيا والابتكار وإدارة الموارد والمخاطر ومراقبة التقدم من خلال مؤشرات الأداء الرئيسية، مما يضمن تحقيق الشركات مزايا تنافسية مستدامة.</a:t>
            </a:r>
          </a:p>
          <a:p>
            <a:pPr marL="171450" indent="-171450" algn="just" rtl="1">
              <a:buFont typeface="Arial" panose="020B0604020202020204" pitchFamily="34" charset="0"/>
              <a:buChar char="•"/>
            </a:pPr>
            <a:endParaRPr lang="en-US" sz="1200" b="0" i="0" kern="1200" dirty="0">
              <a:solidFill>
                <a:schemeClr val="tx1"/>
              </a:solidFill>
              <a:effectLst/>
              <a:latin typeface="+mn-lt"/>
              <a:ea typeface="+mn-ea"/>
              <a:cs typeface="+mn-cs"/>
            </a:endParaRPr>
          </a:p>
          <a:p>
            <a:pPr marL="171450" indent="-171450" algn="just" rtl="1">
              <a:buFont typeface="Arial" panose="020B0604020202020204" pitchFamily="34" charset="0"/>
              <a:buChar char="•"/>
            </a:pPr>
            <a:r>
              <a:rPr lang="ar-EG" sz="1200" b="1" i="0" kern="1200" dirty="0">
                <a:solidFill>
                  <a:schemeClr val="tx1"/>
                </a:solidFill>
                <a:effectLst/>
                <a:latin typeface="+mn-lt"/>
                <a:ea typeface="+mn-ea"/>
                <a:cs typeface="+mn-cs"/>
              </a:rPr>
              <a:t> النقاط الرئيسية:</a:t>
            </a:r>
          </a:p>
          <a:p>
            <a:pPr marL="628650" lvl="1" indent="-171450" algn="just" rtl="1">
              <a:buFont typeface="Wingdings" panose="05000000000000000000" pitchFamily="2" charset="2"/>
              <a:buChar char="v"/>
            </a:pPr>
            <a:r>
              <a:rPr lang="ar-EG" sz="1200" b="0" i="0" kern="1200" dirty="0">
                <a:solidFill>
                  <a:schemeClr val="tx1"/>
                </a:solidFill>
                <a:effectLst/>
                <a:latin typeface="+mn-lt"/>
                <a:ea typeface="+mn-ea"/>
                <a:cs typeface="+mn-cs"/>
              </a:rPr>
              <a:t>الأساس الاستراتيجي: تحقيق الحشد الشعبي واقتصاديات الوحدة القوية قبل التوسع.</a:t>
            </a:r>
          </a:p>
          <a:p>
            <a:pPr marL="628650" lvl="1" indent="-171450" algn="just" rtl="1">
              <a:buFont typeface="Wingdings" panose="05000000000000000000" pitchFamily="2" charset="2"/>
              <a:buChar char="v"/>
            </a:pPr>
            <a:r>
              <a:rPr lang="ar-EG" sz="1200" b="0" i="0" kern="1200" dirty="0">
                <a:solidFill>
                  <a:schemeClr val="tx1"/>
                </a:solidFill>
                <a:effectLst/>
                <a:latin typeface="+mn-lt"/>
                <a:ea typeface="+mn-ea"/>
                <a:cs typeface="+mn-cs"/>
              </a:rPr>
              <a:t>التركيز على الكفاءة: استخدم التكنولوجيا (الذكاء الاصطناعي والسحابة) والأتمتة للتوسع بشكل فعال من حيث التكلفة.</a:t>
            </a:r>
          </a:p>
          <a:p>
            <a:pPr marL="628650" lvl="1" indent="-171450" algn="just" rtl="1">
              <a:buFont typeface="Wingdings" panose="05000000000000000000" pitchFamily="2" charset="2"/>
              <a:buChar char="v"/>
            </a:pPr>
            <a:r>
              <a:rPr lang="ar-EG" sz="1200" b="0" i="0" kern="1200" dirty="0">
                <a:solidFill>
                  <a:schemeClr val="tx1"/>
                </a:solidFill>
                <a:effectLst/>
                <a:latin typeface="+mn-lt"/>
                <a:ea typeface="+mn-ea"/>
                <a:cs typeface="+mn-cs"/>
              </a:rPr>
              <a:t>التوسع المتوازن: الجمع بين الاستراتيجيات العضوية (الابتكارية) وغير العضوية (الشراكات).</a:t>
            </a:r>
          </a:p>
          <a:p>
            <a:pPr marL="628650" lvl="1" indent="-171450" algn="just" rtl="1">
              <a:buFont typeface="Wingdings" panose="05000000000000000000" pitchFamily="2" charset="2"/>
              <a:buChar char="v"/>
            </a:pPr>
            <a:r>
              <a:rPr lang="ar-EG" sz="1200" b="0" i="0" kern="1200" dirty="0">
                <a:solidFill>
                  <a:schemeClr val="tx1"/>
                </a:solidFill>
                <a:effectLst/>
                <a:latin typeface="+mn-lt"/>
                <a:ea typeface="+mn-ea"/>
                <a:cs typeface="+mn-cs"/>
              </a:rPr>
              <a:t>الانضباط المالي: مراقبة معدل الحرق ، </a:t>
            </a:r>
            <a:r>
              <a:rPr lang="en-US" sz="1200" b="0" i="0" kern="1200" dirty="0">
                <a:solidFill>
                  <a:schemeClr val="tx1"/>
                </a:solidFill>
                <a:effectLst/>
                <a:latin typeface="+mn-lt"/>
                <a:ea typeface="+mn-ea"/>
                <a:cs typeface="+mn-cs"/>
              </a:rPr>
              <a:t>CAC ، LTV ، </a:t>
            </a:r>
            <a:r>
              <a:rPr lang="ar-EG" sz="1200" b="0" i="0" kern="1200" dirty="0">
                <a:solidFill>
                  <a:schemeClr val="tx1"/>
                </a:solidFill>
                <a:effectLst/>
                <a:latin typeface="+mn-lt"/>
                <a:ea typeface="+mn-ea"/>
                <a:cs typeface="+mn-cs"/>
              </a:rPr>
              <a:t>والحفاظ على الاحتياطيات النقدية.</a:t>
            </a:r>
          </a:p>
          <a:p>
            <a:pPr marL="628650" lvl="1" indent="-171450" algn="just" rtl="1">
              <a:buFont typeface="Wingdings" panose="05000000000000000000" pitchFamily="2" charset="2"/>
              <a:buChar char="v"/>
            </a:pPr>
            <a:r>
              <a:rPr lang="ar-EG" sz="1200" b="0" i="0" kern="1200" dirty="0">
                <a:solidFill>
                  <a:schemeClr val="tx1"/>
                </a:solidFill>
                <a:effectLst/>
                <a:latin typeface="+mn-lt"/>
                <a:ea typeface="+mn-ea"/>
                <a:cs typeface="+mn-cs"/>
              </a:rPr>
              <a:t>الثقافة كبنية تحتية: إعطاء الأولوية لتطوير القيادة والاحتفاظ بالجودة وسط التوظيف السريع.</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505588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2235239" y="840229"/>
            <a:ext cx="7721520" cy="659765"/>
          </a:xfrm>
          <a:prstGeom prst="rect">
            <a:avLst/>
          </a:prstGeom>
        </p:spPr>
        <p:txBody>
          <a:bodyPr wrap="square" lIns="0" tIns="0" rIns="0" bIns="0">
            <a:spAutoFit/>
          </a:bodyPr>
          <a:lstStyle>
            <a:lvl1pPr>
              <a:defRPr sz="2750" b="1" i="0">
                <a:solidFill>
                  <a:srgbClr val="1A4977"/>
                </a:solidFill>
                <a:latin typeface="Montserrat"/>
                <a:cs typeface="Montserrat"/>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1450" b="0" i="0">
                <a:solidFill>
                  <a:srgbClr val="333333"/>
                </a:solidFill>
                <a:latin typeface="Montserrat"/>
                <a:cs typeface="Montserrat"/>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8/14/2025</a:t>
            </a:fld>
            <a:endParaRPr lang="en-US"/>
          </a:p>
        </p:txBody>
      </p:sp>
      <p:sp>
        <p:nvSpPr>
          <p:cNvPr id="6" name="Holder 6"/>
          <p:cNvSpPr>
            <a:spLocks noGrp="1"/>
          </p:cNvSpPr>
          <p:nvPr>
            <p:ph type="sldNum" sz="quarter" idx="7"/>
          </p:nvPr>
        </p:nvSpPr>
        <p:spPr/>
        <p:txBody>
          <a:bodyPr lIns="0" tIns="0" rIns="0" bIns="0"/>
          <a:lstStyle>
            <a:lvl1pPr>
              <a:defRPr sz="1150" b="0" i="0">
                <a:solidFill>
                  <a:srgbClr val="666666"/>
                </a:solidFill>
                <a:latin typeface="Montserrat"/>
                <a:cs typeface="Montserrat"/>
              </a:defRPr>
            </a:lvl1pPr>
          </a:lstStyle>
          <a:p>
            <a:pPr marL="767080">
              <a:lnSpc>
                <a:spcPts val="1019"/>
              </a:lnSpc>
            </a:pPr>
            <a:fld id="{81D60167-4931-47E6-BA6A-407CBD079E47}" type="slidenum">
              <a:rPr spc="-25" dirty="0"/>
              <a:t>‹#›</a:t>
            </a:fld>
            <a:endParaRPr spc="-25" dirty="0"/>
          </a:p>
          <a:p>
            <a:pPr marL="12700">
              <a:lnSpc>
                <a:spcPts val="1110"/>
              </a:lnSpc>
            </a:pPr>
            <a:r>
              <a:rPr sz="1000" spc="-80" dirty="0">
                <a:solidFill>
                  <a:srgbClr val="FFFFFF"/>
                </a:solidFill>
              </a:rPr>
              <a:t>Made</a:t>
            </a:r>
            <a:r>
              <a:rPr sz="1000" spc="-15" dirty="0">
                <a:solidFill>
                  <a:srgbClr val="FFFFFF"/>
                </a:solidFill>
              </a:rPr>
              <a:t> </a:t>
            </a:r>
            <a:r>
              <a:rPr sz="1000" spc="-60" dirty="0">
                <a:solidFill>
                  <a:srgbClr val="FFFFFF"/>
                </a:solidFill>
              </a:rPr>
              <a:t>with</a:t>
            </a:r>
            <a:r>
              <a:rPr sz="1000" spc="-10" dirty="0">
                <a:solidFill>
                  <a:srgbClr val="FFFFFF"/>
                </a:solidFill>
              </a:rPr>
              <a:t> </a:t>
            </a:r>
            <a:r>
              <a:rPr sz="1000" spc="-55" dirty="0">
                <a:solidFill>
                  <a:srgbClr val="FFFFFF"/>
                </a:solidFill>
              </a:rPr>
              <a:t>Genspark</a:t>
            </a:r>
            <a:endParaRPr sz="100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750" b="1" i="0">
                <a:solidFill>
                  <a:srgbClr val="1A4977"/>
                </a:solidFill>
                <a:latin typeface="Montserrat"/>
                <a:cs typeface="Montserrat"/>
              </a:defRPr>
            </a:lvl1pPr>
          </a:lstStyle>
          <a:p>
            <a:endParaRPr/>
          </a:p>
        </p:txBody>
      </p:sp>
      <p:sp>
        <p:nvSpPr>
          <p:cNvPr id="3" name="Holder 3"/>
          <p:cNvSpPr>
            <a:spLocks noGrp="1"/>
          </p:cNvSpPr>
          <p:nvPr>
            <p:ph type="body" idx="1"/>
          </p:nvPr>
        </p:nvSpPr>
        <p:spPr/>
        <p:txBody>
          <a:bodyPr lIns="0" tIns="0" rIns="0" bIns="0"/>
          <a:lstStyle>
            <a:lvl1pPr>
              <a:defRPr sz="1450" b="0" i="0">
                <a:solidFill>
                  <a:srgbClr val="333333"/>
                </a:solidFill>
                <a:latin typeface="Montserrat"/>
                <a:cs typeface="Montserrat"/>
              </a:defRPr>
            </a:lvl1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750" b="1" i="0">
                <a:solidFill>
                  <a:srgbClr val="1A4977"/>
                </a:solidFill>
                <a:latin typeface="Montserrat"/>
                <a:cs typeface="Montserrat"/>
              </a:defRPr>
            </a:lvl1pPr>
          </a:lstStyle>
          <a:p>
            <a:endParaRPr/>
          </a:p>
        </p:txBody>
      </p:sp>
      <p:sp>
        <p:nvSpPr>
          <p:cNvPr id="3" name="Holder 3"/>
          <p:cNvSpPr>
            <a:spLocks noGrp="1"/>
          </p:cNvSpPr>
          <p:nvPr>
            <p:ph sz="half" idx="2"/>
          </p:nvPr>
        </p:nvSpPr>
        <p:spPr>
          <a:xfrm>
            <a:off x="739774" y="1482367"/>
            <a:ext cx="4917440" cy="4431665"/>
          </a:xfrm>
          <a:prstGeom prst="rect">
            <a:avLst/>
          </a:prstGeom>
        </p:spPr>
        <p:txBody>
          <a:bodyPr wrap="square" lIns="0" tIns="0" rIns="0" bIns="0">
            <a:spAutoFit/>
          </a:bodyPr>
          <a:lstStyle>
            <a:lvl1pPr>
              <a:defRPr sz="1850" b="1" i="0">
                <a:solidFill>
                  <a:srgbClr val="1A4977"/>
                </a:solidFill>
                <a:latin typeface="Montserrat SemiBold"/>
                <a:cs typeface="Montserrat SemiBold"/>
              </a:defRPr>
            </a:lvl1pPr>
          </a:lstStyle>
          <a:p>
            <a:endParaRPr/>
          </a:p>
        </p:txBody>
      </p:sp>
      <p:sp>
        <p:nvSpPr>
          <p:cNvPr id="4" name="Holder 4"/>
          <p:cNvSpPr>
            <a:spLocks noGrp="1"/>
          </p:cNvSpPr>
          <p:nvPr>
            <p:ph sz="half" idx="3"/>
          </p:nvPr>
        </p:nvSpPr>
        <p:spPr>
          <a:xfrm>
            <a:off x="6485284" y="1482367"/>
            <a:ext cx="4961890" cy="4565015"/>
          </a:xfrm>
          <a:prstGeom prst="rect">
            <a:avLst/>
          </a:prstGeom>
        </p:spPr>
        <p:txBody>
          <a:bodyPr wrap="square" lIns="0" tIns="0" rIns="0" bIns="0">
            <a:spAutoFit/>
          </a:bodyPr>
          <a:lstStyle>
            <a:lvl1pPr>
              <a:defRPr sz="1850" b="1" i="0">
                <a:solidFill>
                  <a:srgbClr val="1A4977"/>
                </a:solidFill>
                <a:latin typeface="Montserrat SemiBold"/>
                <a:cs typeface="Montserrat SemiBold"/>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8/14/2025</a:t>
            </a:fld>
            <a:endParaRPr lang="en-US"/>
          </a:p>
        </p:txBody>
      </p:sp>
      <p:sp>
        <p:nvSpPr>
          <p:cNvPr id="7" name="Holder 7"/>
          <p:cNvSpPr>
            <a:spLocks noGrp="1"/>
          </p:cNvSpPr>
          <p:nvPr>
            <p:ph type="sldNum" sz="quarter" idx="7"/>
          </p:nvPr>
        </p:nvSpPr>
        <p:spPr/>
        <p:txBody>
          <a:bodyPr lIns="0" tIns="0" rIns="0" bIns="0"/>
          <a:lstStyle>
            <a:lvl1pPr>
              <a:defRPr sz="1150" b="0" i="0">
                <a:solidFill>
                  <a:srgbClr val="666666"/>
                </a:solidFill>
                <a:latin typeface="Montserrat"/>
                <a:cs typeface="Montserrat"/>
              </a:defRPr>
            </a:lvl1pPr>
          </a:lstStyle>
          <a:p>
            <a:pPr marL="767080">
              <a:lnSpc>
                <a:spcPts val="1019"/>
              </a:lnSpc>
            </a:pPr>
            <a:fld id="{81D60167-4931-47E6-BA6A-407CBD079E47}" type="slidenum">
              <a:rPr spc="-25" dirty="0"/>
              <a:t>‹#›</a:t>
            </a:fld>
            <a:endParaRPr spc="-25" dirty="0"/>
          </a:p>
          <a:p>
            <a:pPr marL="12700">
              <a:lnSpc>
                <a:spcPts val="1110"/>
              </a:lnSpc>
            </a:pPr>
            <a:r>
              <a:rPr sz="1000" spc="-80" dirty="0">
                <a:solidFill>
                  <a:srgbClr val="FFFFFF"/>
                </a:solidFill>
              </a:rPr>
              <a:t>Made</a:t>
            </a:r>
            <a:r>
              <a:rPr sz="1000" spc="-15" dirty="0">
                <a:solidFill>
                  <a:srgbClr val="FFFFFF"/>
                </a:solidFill>
              </a:rPr>
              <a:t> </a:t>
            </a:r>
            <a:r>
              <a:rPr sz="1000" spc="-60" dirty="0">
                <a:solidFill>
                  <a:srgbClr val="FFFFFF"/>
                </a:solidFill>
              </a:rPr>
              <a:t>with</a:t>
            </a:r>
            <a:r>
              <a:rPr sz="1000" spc="-10" dirty="0">
                <a:solidFill>
                  <a:srgbClr val="FFFFFF"/>
                </a:solidFill>
              </a:rPr>
              <a:t> </a:t>
            </a:r>
            <a:r>
              <a:rPr sz="1000" spc="-55" dirty="0">
                <a:solidFill>
                  <a:srgbClr val="FFFFFF"/>
                </a:solidFill>
              </a:rPr>
              <a:t>Genspark</a:t>
            </a:r>
            <a:endParaRPr sz="100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750" b="1" i="0">
                <a:solidFill>
                  <a:srgbClr val="1A4977"/>
                </a:solidFill>
                <a:latin typeface="Montserrat"/>
                <a:cs typeface="Montserra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8/14/2025</a:t>
            </a:fld>
            <a:endParaRPr lang="en-US"/>
          </a:p>
        </p:txBody>
      </p:sp>
      <p:sp>
        <p:nvSpPr>
          <p:cNvPr id="5" name="Holder 5"/>
          <p:cNvSpPr>
            <a:spLocks noGrp="1"/>
          </p:cNvSpPr>
          <p:nvPr>
            <p:ph type="sldNum" sz="quarter" idx="7"/>
          </p:nvPr>
        </p:nvSpPr>
        <p:spPr/>
        <p:txBody>
          <a:bodyPr lIns="0" tIns="0" rIns="0" bIns="0"/>
          <a:lstStyle>
            <a:lvl1pPr>
              <a:defRPr sz="1150" b="0" i="0">
                <a:solidFill>
                  <a:srgbClr val="666666"/>
                </a:solidFill>
                <a:latin typeface="Montserrat"/>
                <a:cs typeface="Montserrat"/>
              </a:defRPr>
            </a:lvl1pPr>
          </a:lstStyle>
          <a:p>
            <a:pPr marL="767080">
              <a:lnSpc>
                <a:spcPts val="1019"/>
              </a:lnSpc>
            </a:pPr>
            <a:fld id="{81D60167-4931-47E6-BA6A-407CBD079E47}" type="slidenum">
              <a:rPr spc="-25" dirty="0"/>
              <a:t>‹#›</a:t>
            </a:fld>
            <a:endParaRPr spc="-25" dirty="0"/>
          </a:p>
          <a:p>
            <a:pPr marL="12700">
              <a:lnSpc>
                <a:spcPts val="1110"/>
              </a:lnSpc>
            </a:pPr>
            <a:r>
              <a:rPr sz="1000" spc="-80" dirty="0">
                <a:solidFill>
                  <a:srgbClr val="FFFFFF"/>
                </a:solidFill>
              </a:rPr>
              <a:t>Made</a:t>
            </a:r>
            <a:r>
              <a:rPr sz="1000" spc="-15" dirty="0">
                <a:solidFill>
                  <a:srgbClr val="FFFFFF"/>
                </a:solidFill>
              </a:rPr>
              <a:t> </a:t>
            </a:r>
            <a:r>
              <a:rPr sz="1000" spc="-60" dirty="0">
                <a:solidFill>
                  <a:srgbClr val="FFFFFF"/>
                </a:solidFill>
              </a:rPr>
              <a:t>with</a:t>
            </a:r>
            <a:r>
              <a:rPr sz="1000" spc="-10" dirty="0">
                <a:solidFill>
                  <a:srgbClr val="FFFFFF"/>
                </a:solidFill>
              </a:rPr>
              <a:t> </a:t>
            </a:r>
            <a:r>
              <a:rPr sz="1000" spc="-55" dirty="0">
                <a:solidFill>
                  <a:srgbClr val="FFFFFF"/>
                </a:solidFill>
              </a:rPr>
              <a:t>Genspark</a:t>
            </a:r>
            <a:endParaRPr sz="100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8/14/2025</a:t>
            </a:fld>
            <a:endParaRPr lang="en-US"/>
          </a:p>
        </p:txBody>
      </p:sp>
      <p:sp>
        <p:nvSpPr>
          <p:cNvPr id="4" name="Holder 4"/>
          <p:cNvSpPr>
            <a:spLocks noGrp="1"/>
          </p:cNvSpPr>
          <p:nvPr>
            <p:ph type="sldNum" sz="quarter" idx="7"/>
          </p:nvPr>
        </p:nvSpPr>
        <p:spPr/>
        <p:txBody>
          <a:bodyPr lIns="0" tIns="0" rIns="0" bIns="0"/>
          <a:lstStyle>
            <a:lvl1pPr>
              <a:defRPr sz="1150" b="0" i="0">
                <a:solidFill>
                  <a:srgbClr val="666666"/>
                </a:solidFill>
                <a:latin typeface="Montserrat"/>
                <a:cs typeface="Montserrat"/>
              </a:defRPr>
            </a:lvl1pPr>
          </a:lstStyle>
          <a:p>
            <a:pPr marL="767080">
              <a:lnSpc>
                <a:spcPts val="1019"/>
              </a:lnSpc>
            </a:pPr>
            <a:fld id="{81D60167-4931-47E6-BA6A-407CBD079E47}" type="slidenum">
              <a:rPr spc="-25" dirty="0"/>
              <a:t>‹#›</a:t>
            </a:fld>
            <a:endParaRPr spc="-25" dirty="0"/>
          </a:p>
          <a:p>
            <a:pPr marL="12700">
              <a:lnSpc>
                <a:spcPts val="1110"/>
              </a:lnSpc>
            </a:pPr>
            <a:r>
              <a:rPr sz="1000" spc="-80" dirty="0">
                <a:solidFill>
                  <a:srgbClr val="FFFFFF"/>
                </a:solidFill>
              </a:rPr>
              <a:t>Made</a:t>
            </a:r>
            <a:r>
              <a:rPr sz="1000" spc="-15" dirty="0">
                <a:solidFill>
                  <a:srgbClr val="FFFFFF"/>
                </a:solidFill>
              </a:rPr>
              <a:t> </a:t>
            </a:r>
            <a:r>
              <a:rPr sz="1000" spc="-60" dirty="0">
                <a:solidFill>
                  <a:srgbClr val="FFFFFF"/>
                </a:solidFill>
              </a:rPr>
              <a:t>with</a:t>
            </a:r>
            <a:r>
              <a:rPr sz="1000" spc="-10" dirty="0">
                <a:solidFill>
                  <a:srgbClr val="FFFFFF"/>
                </a:solidFill>
              </a:rPr>
              <a:t> </a:t>
            </a:r>
            <a:r>
              <a:rPr sz="1000" spc="-55" dirty="0">
                <a:solidFill>
                  <a:srgbClr val="FFFFFF"/>
                </a:solidFill>
              </a:rPr>
              <a:t>Genspark</a:t>
            </a:r>
            <a:endParaRPr sz="100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6413"/>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43805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127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142803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690"/>
            <a:ext cx="9936480" cy="4609033"/>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3537426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6411"/>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41856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662748"/>
            <a:ext cx="9144000" cy="1846403"/>
          </a:xfrm>
        </p:spPr>
        <p:txBody>
          <a:bodyPr anchor="b"/>
          <a:lstStyle>
            <a:lvl1pPr algn="ctr">
              <a:defRPr sz="5999"/>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1204"/>
            <a:ext cx="9144000" cy="369332"/>
          </a:xfrm>
        </p:spPr>
        <p:txBody>
          <a:bodyPr/>
          <a:lstStyle>
            <a:lvl1pPr marL="0" indent="0" algn="ctr">
              <a:buNone/>
              <a:defRPr sz="2400"/>
            </a:lvl1pPr>
            <a:lvl2pPr marL="457109" indent="0" algn="ctr">
              <a:buNone/>
              <a:defRPr sz="2000"/>
            </a:lvl2pPr>
            <a:lvl3pPr marL="914217" indent="0" algn="ctr">
              <a:buNone/>
              <a:defRPr sz="1800"/>
            </a:lvl3pPr>
            <a:lvl4pPr marL="1371326" indent="0" algn="ctr">
              <a:buNone/>
              <a:defRPr sz="1600"/>
            </a:lvl4pPr>
            <a:lvl5pPr marL="1828434" indent="0" algn="ctr">
              <a:buNone/>
              <a:defRPr sz="1600"/>
            </a:lvl5pPr>
            <a:lvl6pPr marL="2285543" indent="0" algn="ctr">
              <a:buNone/>
              <a:defRPr sz="1600"/>
            </a:lvl6pPr>
            <a:lvl7pPr marL="2742651" indent="0" algn="ctr">
              <a:buNone/>
              <a:defRPr sz="1600"/>
            </a:lvl7pPr>
            <a:lvl8pPr marL="3199760" indent="0" algn="ctr">
              <a:buNone/>
              <a:defRPr sz="1600"/>
            </a:lvl8pPr>
            <a:lvl9pPr marL="3656868"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609600" y="6377940"/>
            <a:ext cx="2804160" cy="276999"/>
          </a:xfrm>
        </p:spPr>
        <p:txBody>
          <a:bodyPr/>
          <a:lstStyle/>
          <a:p>
            <a:fld id="{7AD86B2E-B702-4422-B277-3A08C7449694}" type="datetimeFigureOut">
              <a:rPr lang="en-US" smtClean="0"/>
              <a:t>8/14/2025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a:xfrm>
            <a:off x="4145280" y="6377940"/>
            <a:ext cx="3901440" cy="276999"/>
          </a:xfrm>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10689232" y="7174845"/>
            <a:ext cx="1210945" cy="176972"/>
          </a:xfr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7437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6413"/>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7046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488"/>
            <a:ext cx="10363200" cy="346249"/>
          </a:xfrm>
          <a:prstGeom prst="rect">
            <a:avLst/>
          </a:prstGeom>
        </p:spPr>
        <p:txBody>
          <a:bodyPr wrap="square" lIns="0" tIns="0" rIns="0" bIns="0">
            <a:spAutoFit/>
          </a:bodyPr>
          <a:lstStyle>
            <a:lvl1pPr>
              <a:defRPr sz="2250" b="1" i="0">
                <a:solidFill>
                  <a:schemeClr val="bg1"/>
                </a:solidFill>
                <a:latin typeface="Arial"/>
                <a:cs typeface="Arial"/>
              </a:defRPr>
            </a:lvl1pPr>
          </a:lstStyle>
          <a:p>
            <a:endParaRPr/>
          </a:p>
        </p:txBody>
      </p:sp>
      <p:sp>
        <p:nvSpPr>
          <p:cNvPr id="3" name="Holder 3"/>
          <p:cNvSpPr>
            <a:spLocks noGrp="1"/>
          </p:cNvSpPr>
          <p:nvPr>
            <p:ph type="subTitle" idx="4"/>
          </p:nvPr>
        </p:nvSpPr>
        <p:spPr>
          <a:xfrm>
            <a:off x="1828800" y="3839591"/>
            <a:ext cx="8534400" cy="184666"/>
          </a:xfrm>
          <a:prstGeom prst="rect">
            <a:avLst/>
          </a:prstGeom>
        </p:spPr>
        <p:txBody>
          <a:bodyPr wrap="square" lIns="0" tIns="0" rIns="0" bIns="0">
            <a:spAutoFit/>
          </a:bodyPr>
          <a:lstStyle>
            <a:lvl1pPr>
              <a:defRPr sz="1200" b="1"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defRPr sz="1050" b="0" i="0">
                <a:solidFill>
                  <a:srgbClr val="4A5462"/>
                </a:solidFill>
                <a:latin typeface="Arial"/>
                <a:cs typeface="Arial"/>
              </a:defRPr>
            </a:lvl1pPr>
          </a:lstStyle>
          <a:p>
            <a:pPr marL="12697"/>
            <a:r>
              <a:rPr lang="en-US"/>
              <a:t>Source:</a:t>
            </a:r>
            <a:r>
              <a:rPr lang="en-US" spc="-5"/>
              <a:t> </a:t>
            </a:r>
            <a:r>
              <a:rPr lang="en-US" spc="-10"/>
              <a:t>Entrepreneurial</a:t>
            </a:r>
            <a:r>
              <a:rPr lang="en-US"/>
              <a:t> Strategies</a:t>
            </a:r>
            <a:r>
              <a:rPr lang="en-US" spc="-5"/>
              <a:t> </a:t>
            </a:r>
            <a:r>
              <a:rPr lang="en-US" spc="-10"/>
              <a:t>Course</a:t>
            </a:r>
            <a:endParaRPr lang="en-US" spc="-10"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8/14/2025</a:t>
            </a:fld>
            <a:endParaRPr lang="en-US"/>
          </a:p>
        </p:txBody>
      </p:sp>
      <p:sp>
        <p:nvSpPr>
          <p:cNvPr id="6" name="Holder 6"/>
          <p:cNvSpPr>
            <a:spLocks noGrp="1"/>
          </p:cNvSpPr>
          <p:nvPr>
            <p:ph type="sldNum" sz="quarter" idx="7"/>
          </p:nvPr>
        </p:nvSpPr>
        <p:spPr/>
        <p:txBody>
          <a:bodyPr lIns="0" tIns="0" rIns="0" bIns="0"/>
          <a:lstStyle>
            <a:lvl1pPr>
              <a:defRPr sz="1050" b="0" i="0">
                <a:solidFill>
                  <a:srgbClr val="4A5462"/>
                </a:solidFill>
                <a:latin typeface="Arial"/>
                <a:cs typeface="Arial"/>
              </a:defRPr>
            </a:lvl1pPr>
          </a:lstStyle>
          <a:p>
            <a:pPr marL="12697"/>
            <a:r>
              <a:rPr lang="en-US"/>
              <a:t>Page</a:t>
            </a:r>
            <a:r>
              <a:rPr lang="en-US" spc="-15"/>
              <a:t> </a:t>
            </a:r>
            <a:fld id="{81D60167-4931-47E6-BA6A-407CBD079E47}" type="slidenum">
              <a:rPr smtClean="0"/>
              <a:pPr marL="12697"/>
              <a:t>‹#›</a:t>
            </a:fld>
            <a:r>
              <a:rPr spc="-10"/>
              <a:t> </a:t>
            </a:r>
            <a:r>
              <a:t>of</a:t>
            </a:r>
            <a:r>
              <a:rPr spc="-15"/>
              <a:t> </a:t>
            </a:r>
            <a:r>
              <a:rPr spc="-25"/>
              <a:t>30</a:t>
            </a:r>
            <a:endParaRPr spc="-25" dirty="0"/>
          </a:p>
        </p:txBody>
      </p:sp>
    </p:spTree>
    <p:extLst>
      <p:ext uri="{BB962C8B-B14F-4D97-AF65-F5344CB8AC3E}">
        <p14:creationId xmlns:p14="http://schemas.microsoft.com/office/powerpoint/2010/main" val="17173682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250" b="1" i="0">
                <a:solidFill>
                  <a:schemeClr val="bg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1200" b="1"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defRPr sz="1050" b="0" i="0">
                <a:solidFill>
                  <a:srgbClr val="4A5462"/>
                </a:solidFill>
                <a:latin typeface="Arial"/>
                <a:cs typeface="Arial"/>
              </a:defRPr>
            </a:lvl1pPr>
          </a:lstStyle>
          <a:p>
            <a:pPr marL="12697"/>
            <a:r>
              <a:rPr lang="en-US"/>
              <a:t>Source:</a:t>
            </a:r>
            <a:r>
              <a:rPr lang="en-US" spc="-5"/>
              <a:t> </a:t>
            </a:r>
            <a:r>
              <a:rPr lang="en-US" spc="-10"/>
              <a:t>Entrepreneurial</a:t>
            </a:r>
            <a:r>
              <a:rPr lang="en-US"/>
              <a:t> Strategies</a:t>
            </a:r>
            <a:r>
              <a:rPr lang="en-US" spc="-5"/>
              <a:t> </a:t>
            </a:r>
            <a:r>
              <a:rPr lang="en-US" spc="-10"/>
              <a:t>Course</a:t>
            </a:r>
            <a:endParaRPr lang="en-US" spc="-10"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8/14/2025</a:t>
            </a:fld>
            <a:endParaRPr lang="en-US"/>
          </a:p>
        </p:txBody>
      </p:sp>
      <p:sp>
        <p:nvSpPr>
          <p:cNvPr id="6" name="Holder 6"/>
          <p:cNvSpPr>
            <a:spLocks noGrp="1"/>
          </p:cNvSpPr>
          <p:nvPr>
            <p:ph type="sldNum" sz="quarter" idx="7"/>
          </p:nvPr>
        </p:nvSpPr>
        <p:spPr/>
        <p:txBody>
          <a:bodyPr lIns="0" tIns="0" rIns="0" bIns="0"/>
          <a:lstStyle>
            <a:lvl1pPr>
              <a:defRPr sz="1050" b="0" i="0">
                <a:solidFill>
                  <a:srgbClr val="4A5462"/>
                </a:solidFill>
                <a:latin typeface="Arial"/>
                <a:cs typeface="Arial"/>
              </a:defRPr>
            </a:lvl1pPr>
          </a:lstStyle>
          <a:p>
            <a:pPr marL="12697"/>
            <a:r>
              <a:rPr lang="en-US"/>
              <a:t>Page</a:t>
            </a:r>
            <a:r>
              <a:rPr lang="en-US" spc="-15"/>
              <a:t> </a:t>
            </a:r>
            <a:fld id="{81D60167-4931-47E6-BA6A-407CBD079E47}" type="slidenum">
              <a:rPr smtClean="0"/>
              <a:pPr marL="12697"/>
              <a:t>‹#›</a:t>
            </a:fld>
            <a:r>
              <a:rPr spc="-10"/>
              <a:t> </a:t>
            </a:r>
            <a:r>
              <a:t>of</a:t>
            </a:r>
            <a:r>
              <a:rPr spc="-15"/>
              <a:t> </a:t>
            </a:r>
            <a:r>
              <a:rPr spc="-25"/>
              <a:t>30</a:t>
            </a:r>
            <a:endParaRPr spc="-25" dirty="0"/>
          </a:p>
        </p:txBody>
      </p:sp>
    </p:spTree>
    <p:extLst>
      <p:ext uri="{BB962C8B-B14F-4D97-AF65-F5344CB8AC3E}">
        <p14:creationId xmlns:p14="http://schemas.microsoft.com/office/powerpoint/2010/main" val="28324428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250" b="1" i="0">
                <a:solidFill>
                  <a:schemeClr val="bg1"/>
                </a:solidFill>
                <a:latin typeface="Arial"/>
                <a:cs typeface="Arial"/>
              </a:defRPr>
            </a:lvl1pPr>
          </a:lstStyle>
          <a:p>
            <a:endParaRPr/>
          </a:p>
        </p:txBody>
      </p:sp>
      <p:sp>
        <p:nvSpPr>
          <p:cNvPr id="3" name="Holder 3"/>
          <p:cNvSpPr>
            <a:spLocks noGrp="1"/>
          </p:cNvSpPr>
          <p:nvPr>
            <p:ph sz="half" idx="2"/>
          </p:nvPr>
        </p:nvSpPr>
        <p:spPr>
          <a:xfrm>
            <a:off x="609600" y="1576975"/>
            <a:ext cx="5303520" cy="184666"/>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578601" y="1798538"/>
            <a:ext cx="4993005" cy="184666"/>
          </a:xfrm>
          <a:prstGeom prst="rect">
            <a:avLst/>
          </a:prstGeom>
        </p:spPr>
        <p:txBody>
          <a:bodyPr wrap="square" lIns="0" tIns="0" rIns="0" bIns="0">
            <a:spAutoFit/>
          </a:bodyPr>
          <a:lstStyle>
            <a:lvl1pPr>
              <a:defRPr sz="1200" b="1" i="0">
                <a:solidFill>
                  <a:srgbClr val="374050"/>
                </a:solidFill>
                <a:latin typeface="Arial"/>
                <a:cs typeface="Arial"/>
              </a:defRPr>
            </a:lvl1pPr>
          </a:lstStyle>
          <a:p>
            <a:endParaRPr/>
          </a:p>
        </p:txBody>
      </p:sp>
      <p:sp>
        <p:nvSpPr>
          <p:cNvPr id="5" name="Holder 5"/>
          <p:cNvSpPr>
            <a:spLocks noGrp="1"/>
          </p:cNvSpPr>
          <p:nvPr>
            <p:ph type="ftr" sz="quarter" idx="5"/>
          </p:nvPr>
        </p:nvSpPr>
        <p:spPr/>
        <p:txBody>
          <a:bodyPr lIns="0" tIns="0" rIns="0" bIns="0"/>
          <a:lstStyle>
            <a:lvl1pPr>
              <a:defRPr sz="1050" b="0" i="0">
                <a:solidFill>
                  <a:srgbClr val="4A5462"/>
                </a:solidFill>
                <a:latin typeface="Arial"/>
                <a:cs typeface="Arial"/>
              </a:defRPr>
            </a:lvl1pPr>
          </a:lstStyle>
          <a:p>
            <a:pPr marL="12697"/>
            <a:r>
              <a:rPr lang="en-US"/>
              <a:t>Source:</a:t>
            </a:r>
            <a:r>
              <a:rPr lang="en-US" spc="-5"/>
              <a:t> </a:t>
            </a:r>
            <a:r>
              <a:rPr lang="en-US" spc="-10"/>
              <a:t>Entrepreneurial</a:t>
            </a:r>
            <a:r>
              <a:rPr lang="en-US"/>
              <a:t> Strategies</a:t>
            </a:r>
            <a:r>
              <a:rPr lang="en-US" spc="-5"/>
              <a:t> </a:t>
            </a:r>
            <a:r>
              <a:rPr lang="en-US" spc="-10"/>
              <a:t>Course</a:t>
            </a:r>
            <a:endParaRPr lang="en-US" spc="-10"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8/14/2025</a:t>
            </a:fld>
            <a:endParaRPr lang="en-US"/>
          </a:p>
        </p:txBody>
      </p:sp>
      <p:sp>
        <p:nvSpPr>
          <p:cNvPr id="7" name="Holder 7"/>
          <p:cNvSpPr>
            <a:spLocks noGrp="1"/>
          </p:cNvSpPr>
          <p:nvPr>
            <p:ph type="sldNum" sz="quarter" idx="7"/>
          </p:nvPr>
        </p:nvSpPr>
        <p:spPr/>
        <p:txBody>
          <a:bodyPr lIns="0" tIns="0" rIns="0" bIns="0"/>
          <a:lstStyle>
            <a:lvl1pPr>
              <a:defRPr sz="1050" b="0" i="0">
                <a:solidFill>
                  <a:srgbClr val="4A5462"/>
                </a:solidFill>
                <a:latin typeface="Arial"/>
                <a:cs typeface="Arial"/>
              </a:defRPr>
            </a:lvl1pPr>
          </a:lstStyle>
          <a:p>
            <a:pPr marL="12697"/>
            <a:r>
              <a:rPr lang="en-US"/>
              <a:t>Page</a:t>
            </a:r>
            <a:r>
              <a:rPr lang="en-US" spc="-15"/>
              <a:t> </a:t>
            </a:r>
            <a:fld id="{81D60167-4931-47E6-BA6A-407CBD079E47}" type="slidenum">
              <a:rPr smtClean="0"/>
              <a:pPr marL="12697"/>
              <a:t>‹#›</a:t>
            </a:fld>
            <a:r>
              <a:rPr spc="-10"/>
              <a:t> </a:t>
            </a:r>
            <a:r>
              <a:t>of</a:t>
            </a:r>
            <a:r>
              <a:rPr spc="-15"/>
              <a:t> </a:t>
            </a:r>
            <a:r>
              <a:rPr spc="-25"/>
              <a:t>30</a:t>
            </a:r>
            <a:endParaRPr spc="-25" dirty="0"/>
          </a:p>
        </p:txBody>
      </p:sp>
    </p:spTree>
    <p:extLst>
      <p:ext uri="{BB962C8B-B14F-4D97-AF65-F5344CB8AC3E}">
        <p14:creationId xmlns:p14="http://schemas.microsoft.com/office/powerpoint/2010/main" val="28755090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1" y="1"/>
            <a:ext cx="12191999" cy="6856412"/>
          </a:xfrm>
          <a:prstGeom prst="rect">
            <a:avLst/>
          </a:prstGeom>
        </p:spPr>
      </p:pic>
      <p:pic>
        <p:nvPicPr>
          <p:cNvPr id="17" name="bg object 17"/>
          <p:cNvPicPr/>
          <p:nvPr/>
        </p:nvPicPr>
        <p:blipFill>
          <a:blip r:embed="rId3" cstate="print"/>
          <a:stretch>
            <a:fillRect/>
          </a:stretch>
        </p:blipFill>
        <p:spPr>
          <a:xfrm>
            <a:off x="457200" y="6323136"/>
            <a:ext cx="1514474" cy="228546"/>
          </a:xfrm>
          <a:prstGeom prst="rect">
            <a:avLst/>
          </a:prstGeom>
        </p:spPr>
      </p:pic>
      <p:pic>
        <p:nvPicPr>
          <p:cNvPr id="18" name="bg object 18"/>
          <p:cNvPicPr/>
          <p:nvPr/>
        </p:nvPicPr>
        <p:blipFill>
          <a:blip r:embed="rId4" cstate="print"/>
          <a:stretch>
            <a:fillRect/>
          </a:stretch>
        </p:blipFill>
        <p:spPr>
          <a:xfrm>
            <a:off x="8239125" y="6323136"/>
            <a:ext cx="3495674" cy="228546"/>
          </a:xfrm>
          <a:prstGeom prst="rect">
            <a:avLst/>
          </a:prstGeom>
        </p:spPr>
      </p:pic>
      <p:pic>
        <p:nvPicPr>
          <p:cNvPr id="19" name="bg object 19"/>
          <p:cNvPicPr/>
          <p:nvPr/>
        </p:nvPicPr>
        <p:blipFill>
          <a:blip r:embed="rId5" cstate="print"/>
          <a:stretch>
            <a:fillRect/>
          </a:stretch>
        </p:blipFill>
        <p:spPr>
          <a:xfrm>
            <a:off x="5210175" y="1837900"/>
            <a:ext cx="457199" cy="457093"/>
          </a:xfrm>
          <a:prstGeom prst="rect">
            <a:avLst/>
          </a:prstGeom>
        </p:spPr>
      </p:pic>
      <p:pic>
        <p:nvPicPr>
          <p:cNvPr id="20" name="bg object 20"/>
          <p:cNvPicPr/>
          <p:nvPr/>
        </p:nvPicPr>
        <p:blipFill>
          <a:blip r:embed="rId6" cstate="print"/>
          <a:stretch>
            <a:fillRect/>
          </a:stretch>
        </p:blipFill>
        <p:spPr>
          <a:xfrm>
            <a:off x="5895975" y="1837900"/>
            <a:ext cx="457199" cy="457093"/>
          </a:xfrm>
          <a:prstGeom prst="rect">
            <a:avLst/>
          </a:prstGeom>
        </p:spPr>
      </p:pic>
      <p:pic>
        <p:nvPicPr>
          <p:cNvPr id="21" name="bg object 21"/>
          <p:cNvPicPr/>
          <p:nvPr/>
        </p:nvPicPr>
        <p:blipFill>
          <a:blip r:embed="rId7" cstate="print"/>
          <a:stretch>
            <a:fillRect/>
          </a:stretch>
        </p:blipFill>
        <p:spPr>
          <a:xfrm>
            <a:off x="6581776" y="1837900"/>
            <a:ext cx="400049" cy="457093"/>
          </a:xfrm>
          <a:prstGeom prst="rect">
            <a:avLst/>
          </a:prstGeom>
        </p:spPr>
      </p:pic>
      <p:sp>
        <p:nvSpPr>
          <p:cNvPr id="2" name="Holder 2"/>
          <p:cNvSpPr>
            <a:spLocks noGrp="1"/>
          </p:cNvSpPr>
          <p:nvPr>
            <p:ph type="title"/>
          </p:nvPr>
        </p:nvSpPr>
        <p:spPr/>
        <p:txBody>
          <a:bodyPr lIns="0" tIns="0" rIns="0" bIns="0"/>
          <a:lstStyle>
            <a:lvl1pPr>
              <a:defRPr sz="2250" b="1" i="0">
                <a:solidFill>
                  <a:schemeClr val="bg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defRPr sz="1050" b="0" i="0">
                <a:solidFill>
                  <a:srgbClr val="4A5462"/>
                </a:solidFill>
                <a:latin typeface="Arial"/>
                <a:cs typeface="Arial"/>
              </a:defRPr>
            </a:lvl1pPr>
          </a:lstStyle>
          <a:p>
            <a:pPr marL="12697"/>
            <a:r>
              <a:rPr lang="en-US"/>
              <a:t>Source:</a:t>
            </a:r>
            <a:r>
              <a:rPr lang="en-US" spc="-5"/>
              <a:t> </a:t>
            </a:r>
            <a:r>
              <a:rPr lang="en-US" spc="-10"/>
              <a:t>Entrepreneurial</a:t>
            </a:r>
            <a:r>
              <a:rPr lang="en-US"/>
              <a:t> Strategies</a:t>
            </a:r>
            <a:r>
              <a:rPr lang="en-US" spc="-5"/>
              <a:t> </a:t>
            </a:r>
            <a:r>
              <a:rPr lang="en-US" spc="-10"/>
              <a:t>Course</a:t>
            </a:r>
            <a:endParaRPr lang="en-US" spc="-10"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8/14/2025</a:t>
            </a:fld>
            <a:endParaRPr lang="en-US"/>
          </a:p>
        </p:txBody>
      </p:sp>
      <p:sp>
        <p:nvSpPr>
          <p:cNvPr id="5" name="Holder 5"/>
          <p:cNvSpPr>
            <a:spLocks noGrp="1"/>
          </p:cNvSpPr>
          <p:nvPr>
            <p:ph type="sldNum" sz="quarter" idx="7"/>
          </p:nvPr>
        </p:nvSpPr>
        <p:spPr/>
        <p:txBody>
          <a:bodyPr lIns="0" tIns="0" rIns="0" bIns="0"/>
          <a:lstStyle>
            <a:lvl1pPr>
              <a:defRPr sz="1050" b="0" i="0">
                <a:solidFill>
                  <a:srgbClr val="4A5462"/>
                </a:solidFill>
                <a:latin typeface="Arial"/>
                <a:cs typeface="Arial"/>
              </a:defRPr>
            </a:lvl1pPr>
          </a:lstStyle>
          <a:p>
            <a:pPr marL="12697"/>
            <a:r>
              <a:rPr lang="en-US"/>
              <a:t>Page</a:t>
            </a:r>
            <a:r>
              <a:rPr lang="en-US" spc="-15"/>
              <a:t> </a:t>
            </a:r>
            <a:fld id="{81D60167-4931-47E6-BA6A-407CBD079E47}" type="slidenum">
              <a:rPr smtClean="0"/>
              <a:pPr marL="12697"/>
              <a:t>‹#›</a:t>
            </a:fld>
            <a:r>
              <a:rPr spc="-10"/>
              <a:t> </a:t>
            </a:r>
            <a:r>
              <a:t>of</a:t>
            </a:r>
            <a:r>
              <a:rPr spc="-15"/>
              <a:t> </a:t>
            </a:r>
            <a:r>
              <a:rPr spc="-25"/>
              <a:t>30</a:t>
            </a:r>
            <a:endParaRPr spc="-25" dirty="0"/>
          </a:p>
        </p:txBody>
      </p:sp>
    </p:spTree>
    <p:extLst>
      <p:ext uri="{BB962C8B-B14F-4D97-AF65-F5344CB8AC3E}">
        <p14:creationId xmlns:p14="http://schemas.microsoft.com/office/powerpoint/2010/main" val="3370101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050" b="0" i="0">
                <a:solidFill>
                  <a:srgbClr val="4A5462"/>
                </a:solidFill>
                <a:latin typeface="Arial"/>
                <a:cs typeface="Arial"/>
              </a:defRPr>
            </a:lvl1pPr>
          </a:lstStyle>
          <a:p>
            <a:pPr marL="12697"/>
            <a:r>
              <a:rPr lang="en-US"/>
              <a:t>Source:</a:t>
            </a:r>
            <a:r>
              <a:rPr lang="en-US" spc="-5"/>
              <a:t> </a:t>
            </a:r>
            <a:r>
              <a:rPr lang="en-US" spc="-10"/>
              <a:t>Entrepreneurial</a:t>
            </a:r>
            <a:r>
              <a:rPr lang="en-US"/>
              <a:t> Strategies</a:t>
            </a:r>
            <a:r>
              <a:rPr lang="en-US" spc="-5"/>
              <a:t> </a:t>
            </a:r>
            <a:r>
              <a:rPr lang="en-US" spc="-10"/>
              <a:t>Course</a:t>
            </a:r>
            <a:endParaRPr lang="en-US" spc="-10"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8/14/2025</a:t>
            </a:fld>
            <a:endParaRPr lang="en-US"/>
          </a:p>
        </p:txBody>
      </p:sp>
      <p:sp>
        <p:nvSpPr>
          <p:cNvPr id="4" name="Holder 4"/>
          <p:cNvSpPr>
            <a:spLocks noGrp="1"/>
          </p:cNvSpPr>
          <p:nvPr>
            <p:ph type="sldNum" sz="quarter" idx="7"/>
          </p:nvPr>
        </p:nvSpPr>
        <p:spPr/>
        <p:txBody>
          <a:bodyPr lIns="0" tIns="0" rIns="0" bIns="0"/>
          <a:lstStyle>
            <a:lvl1pPr>
              <a:defRPr sz="1050" b="0" i="0">
                <a:solidFill>
                  <a:srgbClr val="4A5462"/>
                </a:solidFill>
                <a:latin typeface="Arial"/>
                <a:cs typeface="Arial"/>
              </a:defRPr>
            </a:lvl1pPr>
          </a:lstStyle>
          <a:p>
            <a:pPr marL="12697"/>
            <a:r>
              <a:rPr lang="en-US"/>
              <a:t>Page</a:t>
            </a:r>
            <a:r>
              <a:rPr lang="en-US" spc="-15"/>
              <a:t> </a:t>
            </a:r>
            <a:fld id="{81D60167-4931-47E6-BA6A-407CBD079E47}" type="slidenum">
              <a:rPr smtClean="0"/>
              <a:pPr marL="12697"/>
              <a:t>‹#›</a:t>
            </a:fld>
            <a:r>
              <a:rPr spc="-10"/>
              <a:t> </a:t>
            </a:r>
            <a:r>
              <a:t>of</a:t>
            </a:r>
            <a:r>
              <a:rPr spc="-15"/>
              <a:t> </a:t>
            </a:r>
            <a:r>
              <a:rPr spc="-25"/>
              <a:t>30</a:t>
            </a:r>
            <a:endParaRPr spc="-25" dirty="0"/>
          </a:p>
        </p:txBody>
      </p:sp>
    </p:spTree>
    <p:extLst>
      <p:ext uri="{BB962C8B-B14F-4D97-AF65-F5344CB8AC3E}">
        <p14:creationId xmlns:p14="http://schemas.microsoft.com/office/powerpoint/2010/main" val="2830859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558800" y="463844"/>
            <a:ext cx="6505575" cy="448309"/>
          </a:xfrm>
          <a:prstGeom prst="rect">
            <a:avLst/>
          </a:prstGeom>
        </p:spPr>
        <p:txBody>
          <a:bodyPr wrap="square" lIns="0" tIns="0" rIns="0" bIns="0">
            <a:spAutoFit/>
          </a:bodyPr>
          <a:lstStyle>
            <a:lvl1pPr>
              <a:defRPr sz="2750" b="1" i="0">
                <a:solidFill>
                  <a:srgbClr val="1A4977"/>
                </a:solidFill>
                <a:latin typeface="Montserrat"/>
                <a:cs typeface="Montserrat"/>
              </a:defRPr>
            </a:lvl1pPr>
          </a:lstStyle>
          <a:p>
            <a:endParaRPr/>
          </a:p>
        </p:txBody>
      </p:sp>
      <p:sp>
        <p:nvSpPr>
          <p:cNvPr id="3" name="Holder 3"/>
          <p:cNvSpPr>
            <a:spLocks noGrp="1"/>
          </p:cNvSpPr>
          <p:nvPr>
            <p:ph type="body" idx="1"/>
          </p:nvPr>
        </p:nvSpPr>
        <p:spPr>
          <a:xfrm>
            <a:off x="558800" y="1358633"/>
            <a:ext cx="5273675" cy="4088765"/>
          </a:xfrm>
          <a:prstGeom prst="rect">
            <a:avLst/>
          </a:prstGeom>
        </p:spPr>
        <p:txBody>
          <a:bodyPr wrap="square" lIns="0" tIns="0" rIns="0" bIns="0">
            <a:spAutoFit/>
          </a:bodyPr>
          <a:lstStyle>
            <a:lvl1pPr>
              <a:defRPr sz="1450" b="0" i="0">
                <a:solidFill>
                  <a:srgbClr val="333333"/>
                </a:solidFill>
                <a:latin typeface="Montserrat"/>
                <a:cs typeface="Montserrat"/>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8/14/2025</a:t>
            </a:fld>
            <a:endParaRPr lang="en-US"/>
          </a:p>
        </p:txBody>
      </p:sp>
      <p:sp>
        <p:nvSpPr>
          <p:cNvPr id="6" name="Holder 6"/>
          <p:cNvSpPr>
            <a:spLocks noGrp="1"/>
          </p:cNvSpPr>
          <p:nvPr>
            <p:ph type="sldNum" sz="quarter" idx="7"/>
          </p:nvPr>
        </p:nvSpPr>
        <p:spPr>
          <a:xfrm>
            <a:off x="10689232" y="7174845"/>
            <a:ext cx="1210945" cy="280034"/>
          </a:xfrm>
          <a:prstGeom prst="rect">
            <a:avLst/>
          </a:prstGeom>
        </p:spPr>
        <p:txBody>
          <a:bodyPr wrap="square" lIns="0" tIns="0" rIns="0" bIns="0">
            <a:spAutoFit/>
          </a:bodyPr>
          <a:lstStyle>
            <a:lvl1pPr>
              <a:defRPr sz="1150" b="0" i="0">
                <a:solidFill>
                  <a:srgbClr val="666666"/>
                </a:solidFill>
                <a:latin typeface="Montserrat"/>
                <a:cs typeface="Montserrat"/>
              </a:defRPr>
            </a:lvl1pPr>
          </a:lstStyle>
          <a:p>
            <a:pPr marL="767080">
              <a:lnSpc>
                <a:spcPts val="1019"/>
              </a:lnSpc>
            </a:pPr>
            <a:fld id="{81D60167-4931-47E6-BA6A-407CBD079E47}" type="slidenum">
              <a:rPr spc="-25" dirty="0"/>
              <a:t>‹#›</a:t>
            </a:fld>
            <a:endParaRPr spc="-25" dirty="0"/>
          </a:p>
          <a:p>
            <a:pPr marL="12700">
              <a:lnSpc>
                <a:spcPts val="1110"/>
              </a:lnSpc>
            </a:pPr>
            <a:r>
              <a:rPr sz="1000" spc="-80" dirty="0">
                <a:solidFill>
                  <a:srgbClr val="FFFFFF"/>
                </a:solidFill>
              </a:rPr>
              <a:t>Made</a:t>
            </a:r>
            <a:r>
              <a:rPr sz="1000" spc="-15" dirty="0">
                <a:solidFill>
                  <a:srgbClr val="FFFFFF"/>
                </a:solidFill>
              </a:rPr>
              <a:t> </a:t>
            </a:r>
            <a:r>
              <a:rPr sz="1000" spc="-60" dirty="0">
                <a:solidFill>
                  <a:srgbClr val="FFFFFF"/>
                </a:solidFill>
              </a:rPr>
              <a:t>with</a:t>
            </a:r>
            <a:r>
              <a:rPr sz="1000" spc="-10" dirty="0">
                <a:solidFill>
                  <a:srgbClr val="FFFFFF"/>
                </a:solidFill>
              </a:rPr>
              <a:t> </a:t>
            </a:r>
            <a:r>
              <a:rPr sz="1000" spc="-55" dirty="0">
                <a:solidFill>
                  <a:srgbClr val="FFFFFF"/>
                </a:solidFill>
              </a:rPr>
              <a:t>Genspark</a:t>
            </a:r>
            <a:endParaRPr sz="100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72" r:id="rId6"/>
    <p:sldLayoutId id="2147483673" r:id="rId7"/>
    <p:sldLayoutId id="2147483674" r:id="rId8"/>
    <p:sldLayoutId id="2147483675" r:id="rId9"/>
    <p:sldLayoutId id="2147483676" r:id="rId10"/>
    <p:sldLayoutId id="2147483677" r:id="rId1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577849" y="415829"/>
            <a:ext cx="6773545" cy="346249"/>
          </a:xfrm>
          <a:prstGeom prst="rect">
            <a:avLst/>
          </a:prstGeom>
        </p:spPr>
        <p:txBody>
          <a:bodyPr wrap="square" lIns="0" tIns="0" rIns="0" bIns="0">
            <a:spAutoFit/>
          </a:bodyPr>
          <a:lstStyle>
            <a:lvl1pPr>
              <a:defRPr sz="2250" b="1" i="0">
                <a:solidFill>
                  <a:schemeClr val="bg1"/>
                </a:solidFill>
                <a:latin typeface="Arial"/>
                <a:cs typeface="Arial"/>
              </a:defRPr>
            </a:lvl1pPr>
          </a:lstStyle>
          <a:p>
            <a:endParaRPr/>
          </a:p>
        </p:txBody>
      </p:sp>
      <p:sp>
        <p:nvSpPr>
          <p:cNvPr id="3" name="Holder 3"/>
          <p:cNvSpPr>
            <a:spLocks noGrp="1"/>
          </p:cNvSpPr>
          <p:nvPr>
            <p:ph type="body" idx="1"/>
          </p:nvPr>
        </p:nvSpPr>
        <p:spPr>
          <a:xfrm>
            <a:off x="571499" y="1906282"/>
            <a:ext cx="7200900" cy="184666"/>
          </a:xfrm>
          <a:prstGeom prst="rect">
            <a:avLst/>
          </a:prstGeom>
        </p:spPr>
        <p:txBody>
          <a:bodyPr wrap="square" lIns="0" tIns="0" rIns="0" bIns="0">
            <a:spAutoFit/>
          </a:bodyPr>
          <a:lstStyle>
            <a:lvl1pPr>
              <a:defRPr sz="1200" b="1" i="0">
                <a:solidFill>
                  <a:schemeClr val="tx1"/>
                </a:solidFill>
                <a:latin typeface="Arial"/>
                <a:cs typeface="Arial"/>
              </a:defRPr>
            </a:lvl1pPr>
          </a:lstStyle>
          <a:p>
            <a:endParaRPr/>
          </a:p>
        </p:txBody>
      </p:sp>
      <p:sp>
        <p:nvSpPr>
          <p:cNvPr id="4" name="Holder 4"/>
          <p:cNvSpPr>
            <a:spLocks noGrp="1"/>
          </p:cNvSpPr>
          <p:nvPr>
            <p:ph type="ftr" sz="quarter" idx="5"/>
          </p:nvPr>
        </p:nvSpPr>
        <p:spPr>
          <a:xfrm>
            <a:off x="292099" y="6846822"/>
            <a:ext cx="2538730" cy="161546"/>
          </a:xfrm>
          <a:prstGeom prst="rect">
            <a:avLst/>
          </a:prstGeom>
        </p:spPr>
        <p:txBody>
          <a:bodyPr wrap="square" lIns="0" tIns="0" rIns="0" bIns="0">
            <a:spAutoFit/>
          </a:bodyPr>
          <a:lstStyle>
            <a:lvl1pPr>
              <a:defRPr sz="1050" b="0" i="0">
                <a:solidFill>
                  <a:srgbClr val="4A5462"/>
                </a:solidFill>
                <a:latin typeface="Arial"/>
                <a:cs typeface="Arial"/>
              </a:defRPr>
            </a:lvl1pPr>
          </a:lstStyle>
          <a:p>
            <a:pPr marL="12697"/>
            <a:r>
              <a:rPr lang="en-US"/>
              <a:t>Source:</a:t>
            </a:r>
            <a:r>
              <a:rPr lang="en-US" spc="-5"/>
              <a:t> </a:t>
            </a:r>
            <a:r>
              <a:rPr lang="en-US" spc="-10"/>
              <a:t>Entrepreneurial</a:t>
            </a:r>
            <a:r>
              <a:rPr lang="en-US"/>
              <a:t> Strategies</a:t>
            </a:r>
            <a:r>
              <a:rPr lang="en-US" spc="-5"/>
              <a:t> </a:t>
            </a:r>
            <a:r>
              <a:rPr lang="en-US" spc="-10"/>
              <a:t>Course</a:t>
            </a:r>
            <a:endParaRPr lang="en-US" spc="-10" dirty="0"/>
          </a:p>
        </p:txBody>
      </p:sp>
      <p:sp>
        <p:nvSpPr>
          <p:cNvPr id="5" name="Holder 5"/>
          <p:cNvSpPr>
            <a:spLocks noGrp="1"/>
          </p:cNvSpPr>
          <p:nvPr>
            <p:ph type="dt" sz="half" idx="6"/>
          </p:nvPr>
        </p:nvSpPr>
        <p:spPr>
          <a:xfrm>
            <a:off x="609600" y="6376464"/>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8/14/2025</a:t>
            </a:fld>
            <a:endParaRPr lang="en-US"/>
          </a:p>
        </p:txBody>
      </p:sp>
      <p:sp>
        <p:nvSpPr>
          <p:cNvPr id="6" name="Holder 6"/>
          <p:cNvSpPr>
            <a:spLocks noGrp="1"/>
          </p:cNvSpPr>
          <p:nvPr>
            <p:ph type="sldNum" sz="quarter" idx="7"/>
          </p:nvPr>
        </p:nvSpPr>
        <p:spPr>
          <a:xfrm>
            <a:off x="11044039" y="6846822"/>
            <a:ext cx="855979" cy="161546"/>
          </a:xfrm>
          <a:prstGeom prst="rect">
            <a:avLst/>
          </a:prstGeom>
        </p:spPr>
        <p:txBody>
          <a:bodyPr wrap="square" lIns="0" tIns="0" rIns="0" bIns="0">
            <a:spAutoFit/>
          </a:bodyPr>
          <a:lstStyle>
            <a:lvl1pPr>
              <a:defRPr sz="1050" b="0" i="0">
                <a:solidFill>
                  <a:srgbClr val="4A5462"/>
                </a:solidFill>
                <a:latin typeface="Arial"/>
                <a:cs typeface="Arial"/>
              </a:defRPr>
            </a:lvl1pPr>
          </a:lstStyle>
          <a:p>
            <a:pPr marL="12697"/>
            <a:r>
              <a:rPr lang="en-US"/>
              <a:t>Page</a:t>
            </a:r>
            <a:r>
              <a:rPr lang="en-US" spc="-15"/>
              <a:t> </a:t>
            </a:r>
            <a:fld id="{81D60167-4931-47E6-BA6A-407CBD079E47}" type="slidenum">
              <a:rPr smtClean="0"/>
              <a:pPr marL="12697"/>
              <a:t>‹#›</a:t>
            </a:fld>
            <a:r>
              <a:rPr spc="-10"/>
              <a:t> </a:t>
            </a:r>
            <a:r>
              <a:t>of</a:t>
            </a:r>
            <a:r>
              <a:rPr spc="-15"/>
              <a:t> </a:t>
            </a:r>
            <a:r>
              <a:rPr spc="-25"/>
              <a:t>30</a:t>
            </a:r>
            <a:endParaRPr spc="-25" dirty="0"/>
          </a:p>
        </p:txBody>
      </p:sp>
    </p:spTree>
    <p:extLst>
      <p:ext uri="{BB962C8B-B14F-4D97-AF65-F5344CB8AC3E}">
        <p14:creationId xmlns:p14="http://schemas.microsoft.com/office/powerpoint/2010/main" val="368767379"/>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defRPr>
          <a:latin typeface="+mj-lt"/>
          <a:ea typeface="+mj-ea"/>
          <a:cs typeface="+mj-cs"/>
        </a:defRPr>
      </a:lvl1pPr>
    </p:titleStyle>
    <p:bodyStyle>
      <a:lvl1pPr marL="0">
        <a:defRPr>
          <a:latin typeface="+mn-lt"/>
          <a:ea typeface="+mn-ea"/>
          <a:cs typeface="+mn-cs"/>
        </a:defRPr>
      </a:lvl1pPr>
      <a:lvl2pPr marL="457109">
        <a:defRPr>
          <a:latin typeface="+mn-lt"/>
          <a:ea typeface="+mn-ea"/>
          <a:cs typeface="+mn-cs"/>
        </a:defRPr>
      </a:lvl2pPr>
      <a:lvl3pPr marL="914217">
        <a:defRPr>
          <a:latin typeface="+mn-lt"/>
          <a:ea typeface="+mn-ea"/>
          <a:cs typeface="+mn-cs"/>
        </a:defRPr>
      </a:lvl3pPr>
      <a:lvl4pPr marL="1371326">
        <a:defRPr>
          <a:latin typeface="+mn-lt"/>
          <a:ea typeface="+mn-ea"/>
          <a:cs typeface="+mn-cs"/>
        </a:defRPr>
      </a:lvl4pPr>
      <a:lvl5pPr marL="1828434">
        <a:defRPr>
          <a:latin typeface="+mn-lt"/>
          <a:ea typeface="+mn-ea"/>
          <a:cs typeface="+mn-cs"/>
        </a:defRPr>
      </a:lvl5pPr>
      <a:lvl6pPr marL="2285543">
        <a:defRPr>
          <a:latin typeface="+mn-lt"/>
          <a:ea typeface="+mn-ea"/>
          <a:cs typeface="+mn-cs"/>
        </a:defRPr>
      </a:lvl6pPr>
      <a:lvl7pPr marL="2742651">
        <a:defRPr>
          <a:latin typeface="+mn-lt"/>
          <a:ea typeface="+mn-ea"/>
          <a:cs typeface="+mn-cs"/>
        </a:defRPr>
      </a:lvl7pPr>
      <a:lvl8pPr marL="3199760">
        <a:defRPr>
          <a:latin typeface="+mn-lt"/>
          <a:ea typeface="+mn-ea"/>
          <a:cs typeface="+mn-cs"/>
        </a:defRPr>
      </a:lvl8pPr>
      <a:lvl9pPr marL="3656868">
        <a:defRPr>
          <a:latin typeface="+mn-lt"/>
          <a:ea typeface="+mn-ea"/>
          <a:cs typeface="+mn-cs"/>
        </a:defRPr>
      </a:lvl9pPr>
    </p:bodyStyle>
    <p:otherStyle>
      <a:lvl1pPr marL="0">
        <a:defRPr>
          <a:latin typeface="+mn-lt"/>
          <a:ea typeface="+mn-ea"/>
          <a:cs typeface="+mn-cs"/>
        </a:defRPr>
      </a:lvl1pPr>
      <a:lvl2pPr marL="457109">
        <a:defRPr>
          <a:latin typeface="+mn-lt"/>
          <a:ea typeface="+mn-ea"/>
          <a:cs typeface="+mn-cs"/>
        </a:defRPr>
      </a:lvl2pPr>
      <a:lvl3pPr marL="914217">
        <a:defRPr>
          <a:latin typeface="+mn-lt"/>
          <a:ea typeface="+mn-ea"/>
          <a:cs typeface="+mn-cs"/>
        </a:defRPr>
      </a:lvl3pPr>
      <a:lvl4pPr marL="1371326">
        <a:defRPr>
          <a:latin typeface="+mn-lt"/>
          <a:ea typeface="+mn-ea"/>
          <a:cs typeface="+mn-cs"/>
        </a:defRPr>
      </a:lvl4pPr>
      <a:lvl5pPr marL="1828434">
        <a:defRPr>
          <a:latin typeface="+mn-lt"/>
          <a:ea typeface="+mn-ea"/>
          <a:cs typeface="+mn-cs"/>
        </a:defRPr>
      </a:lvl5pPr>
      <a:lvl6pPr marL="2285543">
        <a:defRPr>
          <a:latin typeface="+mn-lt"/>
          <a:ea typeface="+mn-ea"/>
          <a:cs typeface="+mn-cs"/>
        </a:defRPr>
      </a:lvl6pPr>
      <a:lvl7pPr marL="2742651">
        <a:defRPr>
          <a:latin typeface="+mn-lt"/>
          <a:ea typeface="+mn-ea"/>
          <a:cs typeface="+mn-cs"/>
        </a:defRPr>
      </a:lvl7pPr>
      <a:lvl8pPr marL="3199760">
        <a:defRPr>
          <a:latin typeface="+mn-lt"/>
          <a:ea typeface="+mn-ea"/>
          <a:cs typeface="+mn-cs"/>
        </a:defRPr>
      </a:lvl8pPr>
      <a:lvl9pPr marL="3656868">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6.xml"/><Relationship Id="rId7" Type="http://schemas.openxmlformats.org/officeDocument/2006/relationships/image" Target="../media/image9.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8.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7.xml"/><Relationship Id="rId7" Type="http://schemas.openxmlformats.org/officeDocument/2006/relationships/image" Target="../media/image13.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16.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12" Type="http://schemas.openxmlformats.org/officeDocument/2006/relationships/image" Target="../media/image4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9.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10.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1.png"/><Relationship Id="rId3" Type="http://schemas.openxmlformats.org/officeDocument/2006/relationships/image" Target="../media/image53.png"/><Relationship Id="rId7" Type="http://schemas.openxmlformats.org/officeDocument/2006/relationships/image" Target="../media/image56.png"/><Relationship Id="rId12" Type="http://schemas.openxmlformats.org/officeDocument/2006/relationships/image" Target="../media/image37.png"/><Relationship Id="rId2" Type="http://schemas.openxmlformats.org/officeDocument/2006/relationships/notesSlide" Target="../notesSlides/notesSlide10.xml"/><Relationship Id="rId16"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55.png"/><Relationship Id="rId11" Type="http://schemas.openxmlformats.org/officeDocument/2006/relationships/image" Target="../media/image60.png"/><Relationship Id="rId5" Type="http://schemas.openxmlformats.org/officeDocument/2006/relationships/image" Target="../media/image54.png"/><Relationship Id="rId15" Type="http://schemas.openxmlformats.org/officeDocument/2006/relationships/image" Target="../media/image63.png"/><Relationship Id="rId10" Type="http://schemas.openxmlformats.org/officeDocument/2006/relationships/image" Target="../media/image59.png"/><Relationship Id="rId4" Type="http://schemas.openxmlformats.org/officeDocument/2006/relationships/image" Target="../media/image31.png"/><Relationship Id="rId9" Type="http://schemas.openxmlformats.org/officeDocument/2006/relationships/image" Target="../media/image58.png"/><Relationship Id="rId14" Type="http://schemas.openxmlformats.org/officeDocument/2006/relationships/image" Target="../media/image62.png"/></Relationships>
</file>

<file path=ppt/slides/_rels/slide11.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5.png"/><Relationship Id="rId7" Type="http://schemas.openxmlformats.org/officeDocument/2006/relationships/image" Target="../media/image68.png"/><Relationship Id="rId12"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67.png"/><Relationship Id="rId11" Type="http://schemas.openxmlformats.org/officeDocument/2006/relationships/image" Target="../media/image72.png"/><Relationship Id="rId5" Type="http://schemas.openxmlformats.org/officeDocument/2006/relationships/image" Target="../media/image66.png"/><Relationship Id="rId10" Type="http://schemas.openxmlformats.org/officeDocument/2006/relationships/image" Target="../media/image71.png"/><Relationship Id="rId4" Type="http://schemas.openxmlformats.org/officeDocument/2006/relationships/image" Target="../media/image33.png"/><Relationship Id="rId9" Type="http://schemas.openxmlformats.org/officeDocument/2006/relationships/image" Target="../media/image70.png"/></Relationships>
</file>

<file path=ppt/slides/_rels/slide12.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73.png"/><Relationship Id="rId7" Type="http://schemas.openxmlformats.org/officeDocument/2006/relationships/image" Target="../media/image7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 Id="rId9" Type="http://schemas.openxmlformats.org/officeDocument/2006/relationships/image" Target="../media/image37.png"/></Relationships>
</file>

<file path=ppt/slides/_rels/slide13.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png"/><Relationship Id="rId7" Type="http://schemas.openxmlformats.org/officeDocument/2006/relationships/image" Target="../media/image8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82.png"/><Relationship Id="rId11" Type="http://schemas.openxmlformats.org/officeDocument/2006/relationships/image" Target="../media/image37.png"/><Relationship Id="rId5" Type="http://schemas.openxmlformats.org/officeDocument/2006/relationships/image" Target="../media/image81.png"/><Relationship Id="rId10" Type="http://schemas.openxmlformats.org/officeDocument/2006/relationships/image" Target="../media/image86.png"/><Relationship Id="rId4" Type="http://schemas.openxmlformats.org/officeDocument/2006/relationships/image" Target="../media/image80.png"/><Relationship Id="rId9" Type="http://schemas.openxmlformats.org/officeDocument/2006/relationships/image" Target="../media/image85.png"/></Relationships>
</file>

<file path=ppt/slides/_rels/slide14.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87.png"/><Relationship Id="rId7" Type="http://schemas.openxmlformats.org/officeDocument/2006/relationships/image" Target="../media/image91.png"/><Relationship Id="rId12" Type="http://schemas.openxmlformats.org/officeDocument/2006/relationships/image" Target="../media/image3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0.png"/><Relationship Id="rId11" Type="http://schemas.openxmlformats.org/officeDocument/2006/relationships/image" Target="../media/image95.png"/><Relationship Id="rId5" Type="http://schemas.openxmlformats.org/officeDocument/2006/relationships/image" Target="../media/image89.png"/><Relationship Id="rId10" Type="http://schemas.openxmlformats.org/officeDocument/2006/relationships/image" Target="../media/image94.png"/><Relationship Id="rId4" Type="http://schemas.openxmlformats.org/officeDocument/2006/relationships/image" Target="../media/image88.png"/><Relationship Id="rId9" Type="http://schemas.openxmlformats.org/officeDocument/2006/relationships/image" Target="../media/image9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01.png"/><Relationship Id="rId3" Type="http://schemas.openxmlformats.org/officeDocument/2006/relationships/image" Target="../media/image96.png"/><Relationship Id="rId7" Type="http://schemas.openxmlformats.org/officeDocument/2006/relationships/image" Target="../media/image10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9.png"/><Relationship Id="rId5" Type="http://schemas.openxmlformats.org/officeDocument/2006/relationships/image" Target="../media/image98.png"/><Relationship Id="rId4" Type="http://schemas.openxmlformats.org/officeDocument/2006/relationships/image" Target="../media/image97.png"/><Relationship Id="rId9" Type="http://schemas.openxmlformats.org/officeDocument/2006/relationships/image" Target="../media/image102.png"/></Relationships>
</file>

<file path=ppt/slides/_rels/slide17.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21.png"/><Relationship Id="rId7" Type="http://schemas.openxmlformats.org/officeDocument/2006/relationships/image" Target="../media/image105.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104.png"/><Relationship Id="rId10" Type="http://schemas.openxmlformats.org/officeDocument/2006/relationships/image" Target="../media/image37.png"/><Relationship Id="rId4" Type="http://schemas.openxmlformats.org/officeDocument/2006/relationships/image" Target="../media/image103.png"/><Relationship Id="rId9" Type="http://schemas.openxmlformats.org/officeDocument/2006/relationships/image" Target="../media/image107.png"/></Relationships>
</file>

<file path=ppt/slides/_rels/slide18.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109.png"/><Relationship Id="rId7" Type="http://schemas.openxmlformats.org/officeDocument/2006/relationships/image" Target="../media/image112.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111.png"/><Relationship Id="rId4" Type="http://schemas.openxmlformats.org/officeDocument/2006/relationships/image" Target="../media/image110.png"/></Relationships>
</file>

<file path=ppt/slides/_rels/slide21.xml.rels><?xml version="1.0" encoding="UTF-8" standalone="yes"?>
<Relationships xmlns="http://schemas.openxmlformats.org/package/2006/relationships"><Relationship Id="rId8" Type="http://schemas.openxmlformats.org/officeDocument/2006/relationships/image" Target="../media/image117.png"/><Relationship Id="rId3" Type="http://schemas.openxmlformats.org/officeDocument/2006/relationships/image" Target="../media/image113.png"/><Relationship Id="rId7" Type="http://schemas.openxmlformats.org/officeDocument/2006/relationships/image" Target="../media/image11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15.png"/><Relationship Id="rId11" Type="http://schemas.openxmlformats.org/officeDocument/2006/relationships/image" Target="../media/image37.png"/><Relationship Id="rId5" Type="http://schemas.openxmlformats.org/officeDocument/2006/relationships/image" Target="../media/image21.png"/><Relationship Id="rId10" Type="http://schemas.openxmlformats.org/officeDocument/2006/relationships/image" Target="../media/image119.png"/><Relationship Id="rId4" Type="http://schemas.openxmlformats.org/officeDocument/2006/relationships/image" Target="../media/image114.png"/><Relationship Id="rId9" Type="http://schemas.openxmlformats.org/officeDocument/2006/relationships/image" Target="../media/image118.png"/></Relationships>
</file>

<file path=ppt/slides/_rels/slide22.xml.rels><?xml version="1.0" encoding="UTF-8" standalone="yes"?>
<Relationships xmlns="http://schemas.openxmlformats.org/package/2006/relationships"><Relationship Id="rId3" Type="http://schemas.openxmlformats.org/officeDocument/2006/relationships/image" Target="../media/image120.png"/><Relationship Id="rId7"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122.png"/><Relationship Id="rId4" Type="http://schemas.openxmlformats.org/officeDocument/2006/relationships/image" Target="../media/image121.png"/></Relationships>
</file>

<file path=ppt/slides/_rels/slide23.xml.rels><?xml version="1.0" encoding="UTF-8" standalone="yes"?>
<Relationships xmlns="http://schemas.openxmlformats.org/package/2006/relationships"><Relationship Id="rId8" Type="http://schemas.openxmlformats.org/officeDocument/2006/relationships/image" Target="../media/image128.png"/><Relationship Id="rId3" Type="http://schemas.openxmlformats.org/officeDocument/2006/relationships/image" Target="../media/image123.png"/><Relationship Id="rId7" Type="http://schemas.openxmlformats.org/officeDocument/2006/relationships/image" Target="../media/image12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26.png"/><Relationship Id="rId11" Type="http://schemas.openxmlformats.org/officeDocument/2006/relationships/image" Target="../media/image37.png"/><Relationship Id="rId5" Type="http://schemas.openxmlformats.org/officeDocument/2006/relationships/image" Target="../media/image125.png"/><Relationship Id="rId10" Type="http://schemas.openxmlformats.org/officeDocument/2006/relationships/image" Target="../media/image130.png"/><Relationship Id="rId4" Type="http://schemas.openxmlformats.org/officeDocument/2006/relationships/image" Target="../media/image124.png"/><Relationship Id="rId9" Type="http://schemas.openxmlformats.org/officeDocument/2006/relationships/image" Target="../media/image12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136.png"/><Relationship Id="rId13" Type="http://schemas.openxmlformats.org/officeDocument/2006/relationships/image" Target="../media/image141.png"/><Relationship Id="rId3" Type="http://schemas.openxmlformats.org/officeDocument/2006/relationships/image" Target="../media/image131.png"/><Relationship Id="rId7" Type="http://schemas.openxmlformats.org/officeDocument/2006/relationships/image" Target="../media/image135.png"/><Relationship Id="rId12" Type="http://schemas.openxmlformats.org/officeDocument/2006/relationships/image" Target="../media/image140.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34.png"/><Relationship Id="rId11" Type="http://schemas.openxmlformats.org/officeDocument/2006/relationships/image" Target="../media/image139.png"/><Relationship Id="rId5" Type="http://schemas.openxmlformats.org/officeDocument/2006/relationships/image" Target="../media/image133.png"/><Relationship Id="rId10" Type="http://schemas.openxmlformats.org/officeDocument/2006/relationships/image" Target="../media/image138.png"/><Relationship Id="rId4" Type="http://schemas.openxmlformats.org/officeDocument/2006/relationships/image" Target="../media/image132.png"/><Relationship Id="rId9" Type="http://schemas.openxmlformats.org/officeDocument/2006/relationships/image" Target="../media/image137.png"/><Relationship Id="rId14" Type="http://schemas.openxmlformats.org/officeDocument/2006/relationships/image" Target="../media/image37.png"/></Relationships>
</file>

<file path=ppt/slides/_rels/slide2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142.png"/><Relationship Id="rId7" Type="http://schemas.openxmlformats.org/officeDocument/2006/relationships/image" Target="../media/image14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45.png"/><Relationship Id="rId5" Type="http://schemas.openxmlformats.org/officeDocument/2006/relationships/image" Target="../media/image144.png"/><Relationship Id="rId4" Type="http://schemas.openxmlformats.org/officeDocument/2006/relationships/image" Target="../media/image14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155.png"/><Relationship Id="rId18" Type="http://schemas.openxmlformats.org/officeDocument/2006/relationships/image" Target="../media/image37.png"/><Relationship Id="rId3" Type="http://schemas.openxmlformats.org/officeDocument/2006/relationships/image" Target="../media/image147.png"/><Relationship Id="rId7" Type="http://schemas.openxmlformats.org/officeDocument/2006/relationships/image" Target="../media/image151.png"/><Relationship Id="rId12" Type="http://schemas.openxmlformats.org/officeDocument/2006/relationships/image" Target="../media/image154.png"/><Relationship Id="rId17" Type="http://schemas.openxmlformats.org/officeDocument/2006/relationships/image" Target="../media/image159.png"/><Relationship Id="rId2" Type="http://schemas.openxmlformats.org/officeDocument/2006/relationships/notesSlide" Target="../notesSlides/notesSlide24.xml"/><Relationship Id="rId16" Type="http://schemas.openxmlformats.org/officeDocument/2006/relationships/image" Target="../media/image158.png"/><Relationship Id="rId1" Type="http://schemas.openxmlformats.org/officeDocument/2006/relationships/slideLayout" Target="../slideLayouts/slideLayout3.xml"/><Relationship Id="rId6" Type="http://schemas.openxmlformats.org/officeDocument/2006/relationships/image" Target="../media/image150.png"/><Relationship Id="rId11" Type="http://schemas.openxmlformats.org/officeDocument/2006/relationships/image" Target="../media/image50.png"/><Relationship Id="rId5" Type="http://schemas.openxmlformats.org/officeDocument/2006/relationships/image" Target="../media/image149.png"/><Relationship Id="rId15" Type="http://schemas.openxmlformats.org/officeDocument/2006/relationships/image" Target="../media/image157.png"/><Relationship Id="rId10" Type="http://schemas.openxmlformats.org/officeDocument/2006/relationships/image" Target="../media/image153.png"/><Relationship Id="rId4" Type="http://schemas.openxmlformats.org/officeDocument/2006/relationships/image" Target="../media/image148.png"/><Relationship Id="rId9" Type="http://schemas.openxmlformats.org/officeDocument/2006/relationships/image" Target="../media/image152.png"/><Relationship Id="rId14" Type="http://schemas.openxmlformats.org/officeDocument/2006/relationships/image" Target="../media/image156.png"/></Relationships>
</file>

<file path=ppt/slides/_rels/slide29.xml.rels><?xml version="1.0" encoding="UTF-8" standalone="yes"?>
<Relationships xmlns="http://schemas.openxmlformats.org/package/2006/relationships"><Relationship Id="rId8" Type="http://schemas.openxmlformats.org/officeDocument/2006/relationships/image" Target="../media/image165.png"/><Relationship Id="rId3" Type="http://schemas.openxmlformats.org/officeDocument/2006/relationships/image" Target="../media/image160.png"/><Relationship Id="rId7" Type="http://schemas.openxmlformats.org/officeDocument/2006/relationships/image" Target="../media/image164.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63.png"/><Relationship Id="rId11" Type="http://schemas.openxmlformats.org/officeDocument/2006/relationships/image" Target="../media/image37.png"/><Relationship Id="rId5" Type="http://schemas.openxmlformats.org/officeDocument/2006/relationships/image" Target="../media/image162.png"/><Relationship Id="rId10" Type="http://schemas.openxmlformats.org/officeDocument/2006/relationships/image" Target="../media/image167.png"/><Relationship Id="rId4" Type="http://schemas.openxmlformats.org/officeDocument/2006/relationships/image" Target="../media/image161.png"/><Relationship Id="rId9" Type="http://schemas.openxmlformats.org/officeDocument/2006/relationships/image" Target="../media/image166.png"/></Relationships>
</file>

<file path=ppt/slides/_rels/slide30.xml.rels><?xml version="1.0" encoding="UTF-8" standalone="yes"?>
<Relationships xmlns="http://schemas.openxmlformats.org/package/2006/relationships"><Relationship Id="rId8" Type="http://schemas.openxmlformats.org/officeDocument/2006/relationships/image" Target="../media/image172.png"/><Relationship Id="rId3" Type="http://schemas.openxmlformats.org/officeDocument/2006/relationships/image" Target="../media/image168.png"/><Relationship Id="rId7"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71.png"/><Relationship Id="rId5" Type="http://schemas.openxmlformats.org/officeDocument/2006/relationships/image" Target="../media/image170.png"/><Relationship Id="rId4" Type="http://schemas.openxmlformats.org/officeDocument/2006/relationships/image" Target="../media/image169.png"/><Relationship Id="rId9" Type="http://schemas.openxmlformats.org/officeDocument/2006/relationships/image" Target="../media/image3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27.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174.png"/></Relationships>
</file>

<file path=ppt/slides/_rels/slide33.xml.rels><?xml version="1.0" encoding="UTF-8" standalone="yes"?>
<Relationships xmlns="http://schemas.openxmlformats.org/package/2006/relationships"><Relationship Id="rId8" Type="http://schemas.openxmlformats.org/officeDocument/2006/relationships/image" Target="../media/image180.png"/><Relationship Id="rId13" Type="http://schemas.openxmlformats.org/officeDocument/2006/relationships/image" Target="../media/image185.png"/><Relationship Id="rId3" Type="http://schemas.openxmlformats.org/officeDocument/2006/relationships/image" Target="../media/image175.png"/><Relationship Id="rId7" Type="http://schemas.openxmlformats.org/officeDocument/2006/relationships/image" Target="../media/image179.png"/><Relationship Id="rId12" Type="http://schemas.openxmlformats.org/officeDocument/2006/relationships/image" Target="../media/image184.pn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178.png"/><Relationship Id="rId11" Type="http://schemas.openxmlformats.org/officeDocument/2006/relationships/image" Target="../media/image183.png"/><Relationship Id="rId5" Type="http://schemas.openxmlformats.org/officeDocument/2006/relationships/image" Target="../media/image177.png"/><Relationship Id="rId10" Type="http://schemas.openxmlformats.org/officeDocument/2006/relationships/image" Target="../media/image182.png"/><Relationship Id="rId4" Type="http://schemas.openxmlformats.org/officeDocument/2006/relationships/image" Target="../media/image176.png"/><Relationship Id="rId9" Type="http://schemas.openxmlformats.org/officeDocument/2006/relationships/image" Target="../media/image181.png"/><Relationship Id="rId14" Type="http://schemas.openxmlformats.org/officeDocument/2006/relationships/image" Target="../media/image37.png"/></Relationships>
</file>

<file path=ppt/slides/_rels/slide34.xml.rels><?xml version="1.0" encoding="UTF-8" standalone="yes"?>
<Relationships xmlns="http://schemas.openxmlformats.org/package/2006/relationships"><Relationship Id="rId8" Type="http://schemas.openxmlformats.org/officeDocument/2006/relationships/image" Target="../media/image191.png"/><Relationship Id="rId3" Type="http://schemas.openxmlformats.org/officeDocument/2006/relationships/image" Target="../media/image186.png"/><Relationship Id="rId7" Type="http://schemas.openxmlformats.org/officeDocument/2006/relationships/image" Target="../media/image190.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89.png"/><Relationship Id="rId5" Type="http://schemas.openxmlformats.org/officeDocument/2006/relationships/image" Target="../media/image188.png"/><Relationship Id="rId10" Type="http://schemas.openxmlformats.org/officeDocument/2006/relationships/image" Target="../media/image37.png"/><Relationship Id="rId4" Type="http://schemas.openxmlformats.org/officeDocument/2006/relationships/image" Target="../media/image187.png"/><Relationship Id="rId9" Type="http://schemas.openxmlformats.org/officeDocument/2006/relationships/image" Target="../media/image192.png"/></Relationships>
</file>

<file path=ppt/slides/_rels/slide35.xml.rels><?xml version="1.0" encoding="UTF-8" standalone="yes"?>
<Relationships xmlns="http://schemas.openxmlformats.org/package/2006/relationships"><Relationship Id="rId2" Type="http://schemas.openxmlformats.org/officeDocument/2006/relationships/image" Target="../media/image19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197.png"/><Relationship Id="rId3" Type="http://schemas.openxmlformats.org/officeDocument/2006/relationships/image" Target="../media/image194.png"/><Relationship Id="rId7" Type="http://schemas.openxmlformats.org/officeDocument/2006/relationships/image" Target="../media/image19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45.png"/><Relationship Id="rId5" Type="http://schemas.openxmlformats.org/officeDocument/2006/relationships/image" Target="../media/image195.png"/><Relationship Id="rId10" Type="http://schemas.openxmlformats.org/officeDocument/2006/relationships/image" Target="../media/image37.png"/><Relationship Id="rId4" Type="http://schemas.openxmlformats.org/officeDocument/2006/relationships/image" Target="../media/image143.png"/><Relationship Id="rId9" Type="http://schemas.openxmlformats.org/officeDocument/2006/relationships/image" Target="../media/image46.png"/></Relationships>
</file>

<file path=ppt/slides/_rels/slide37.xml.rels><?xml version="1.0" encoding="UTF-8" standalone="yes"?>
<Relationships xmlns="http://schemas.openxmlformats.org/package/2006/relationships"><Relationship Id="rId8" Type="http://schemas.openxmlformats.org/officeDocument/2006/relationships/image" Target="../media/image203.png"/><Relationship Id="rId3" Type="http://schemas.openxmlformats.org/officeDocument/2006/relationships/image" Target="../media/image198.png"/><Relationship Id="rId7" Type="http://schemas.openxmlformats.org/officeDocument/2006/relationships/image" Target="../media/image202.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201.png"/><Relationship Id="rId11" Type="http://schemas.openxmlformats.org/officeDocument/2006/relationships/image" Target="../media/image37.png"/><Relationship Id="rId5" Type="http://schemas.openxmlformats.org/officeDocument/2006/relationships/image" Target="../media/image200.png"/><Relationship Id="rId10" Type="http://schemas.openxmlformats.org/officeDocument/2006/relationships/image" Target="../media/image205.png"/><Relationship Id="rId4" Type="http://schemas.openxmlformats.org/officeDocument/2006/relationships/image" Target="../media/image199.png"/><Relationship Id="rId9" Type="http://schemas.openxmlformats.org/officeDocument/2006/relationships/image" Target="../media/image204.png"/></Relationships>
</file>

<file path=ppt/slides/_rels/slide38.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206.png"/></Relationships>
</file>

<file path=ppt/slides/_rels/slide39.xml.rels><?xml version="1.0" encoding="UTF-8" standalone="yes"?>
<Relationships xmlns="http://schemas.openxmlformats.org/package/2006/relationships"><Relationship Id="rId3" Type="http://schemas.openxmlformats.org/officeDocument/2006/relationships/image" Target="../media/image207.pn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209.png"/><Relationship Id="rId4" Type="http://schemas.openxmlformats.org/officeDocument/2006/relationships/image" Target="../media/image208.png"/></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10.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1.png"/><Relationship Id="rId7" Type="http://schemas.openxmlformats.org/officeDocument/2006/relationships/image" Target="../media/image213.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212.png"/><Relationship Id="rId4" Type="http://schemas.openxmlformats.org/officeDocument/2006/relationships/image" Target="../media/image211.png"/></Relationships>
</file>

<file path=ppt/slides/_rels/slide42.xml.rels><?xml version="1.0" encoding="UTF-8" standalone="yes"?>
<Relationships xmlns="http://schemas.openxmlformats.org/package/2006/relationships"><Relationship Id="rId3" Type="http://schemas.openxmlformats.org/officeDocument/2006/relationships/image" Target="../media/image214.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217.png"/><Relationship Id="rId5" Type="http://schemas.openxmlformats.org/officeDocument/2006/relationships/image" Target="../media/image216.png"/><Relationship Id="rId4" Type="http://schemas.openxmlformats.org/officeDocument/2006/relationships/image" Target="../media/image215.png"/></Relationships>
</file>

<file path=ppt/slides/_rels/slide43.xml.rels><?xml version="1.0" encoding="UTF-8" standalone="yes"?>
<Relationships xmlns="http://schemas.openxmlformats.org/package/2006/relationships"><Relationship Id="rId8" Type="http://schemas.openxmlformats.org/officeDocument/2006/relationships/image" Target="../media/image222.png"/><Relationship Id="rId3" Type="http://schemas.openxmlformats.org/officeDocument/2006/relationships/image" Target="../media/image218.png"/><Relationship Id="rId7" Type="http://schemas.openxmlformats.org/officeDocument/2006/relationships/image" Target="../media/image221.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220.png"/><Relationship Id="rId5" Type="http://schemas.openxmlformats.org/officeDocument/2006/relationships/image" Target="../media/image154.png"/><Relationship Id="rId4" Type="http://schemas.openxmlformats.org/officeDocument/2006/relationships/image" Target="../media/image219.png"/><Relationship Id="rId9" Type="http://schemas.openxmlformats.org/officeDocument/2006/relationships/image" Target="../media/image37.png"/></Relationships>
</file>

<file path=ppt/slides/_rels/slide44.xml.rels><?xml version="1.0" encoding="UTF-8" standalone="yes"?>
<Relationships xmlns="http://schemas.openxmlformats.org/package/2006/relationships"><Relationship Id="rId8" Type="http://schemas.openxmlformats.org/officeDocument/2006/relationships/image" Target="../media/image227.png"/><Relationship Id="rId3" Type="http://schemas.openxmlformats.org/officeDocument/2006/relationships/image" Target="../media/image21.png"/><Relationship Id="rId7" Type="http://schemas.openxmlformats.org/officeDocument/2006/relationships/image" Target="../media/image22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225.png"/><Relationship Id="rId5" Type="http://schemas.openxmlformats.org/officeDocument/2006/relationships/image" Target="../media/image224.png"/><Relationship Id="rId4" Type="http://schemas.openxmlformats.org/officeDocument/2006/relationships/image" Target="../media/image223.png"/><Relationship Id="rId9" Type="http://schemas.openxmlformats.org/officeDocument/2006/relationships/image" Target="../media/image37.png"/></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8.xml"/><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9.xml"/><Relationship Id="rId1" Type="http://schemas.openxmlformats.org/officeDocument/2006/relationships/slideLayout" Target="../slideLayouts/slideLayout9.xml"/><Relationship Id="rId4" Type="http://schemas.openxmlformats.org/officeDocument/2006/relationships/image" Target="../media/image13.png"/></Relationships>
</file>

<file path=ppt/slides/_rels/slide47.xml.rels><?xml version="1.0" encoding="UTF-8" standalone="yes"?>
<Relationships xmlns="http://schemas.openxmlformats.org/package/2006/relationships"><Relationship Id="rId8" Type="http://schemas.openxmlformats.org/officeDocument/2006/relationships/image" Target="../media/image230.svg"/><Relationship Id="rId3" Type="http://schemas.microsoft.com/office/2007/relationships/media" Target="../media/media3.mp3"/><Relationship Id="rId7" Type="http://schemas.openxmlformats.org/officeDocument/2006/relationships/image" Target="../media/image229.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28.jpeg"/><Relationship Id="rId5" Type="http://schemas.openxmlformats.org/officeDocument/2006/relationships/slideLayout" Target="../slideLayouts/slideLayout11.xml"/><Relationship Id="rId10" Type="http://schemas.openxmlformats.org/officeDocument/2006/relationships/image" Target="../media/image10.png"/><Relationship Id="rId4" Type="http://schemas.openxmlformats.org/officeDocument/2006/relationships/audio" Target="../media/media3.mp3"/><Relationship Id="rId9" Type="http://schemas.openxmlformats.org/officeDocument/2006/relationships/image" Target="../media/image2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9" y="-720558"/>
            <a:ext cx="7780556" cy="75769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505" y="3793246"/>
            <a:ext cx="5215317" cy="398688"/>
          </a:xfrm>
          <a:prstGeom prst="rect">
            <a:avLst/>
          </a:prstGeom>
          <a:noFill/>
        </p:spPr>
        <p:txBody>
          <a:bodyPr wrap="square" rtlCol="0">
            <a:spAutoFit/>
          </a:bodyPr>
          <a:lstStyle/>
          <a:p>
            <a:r>
              <a:rPr lang="en-US" sz="2000" dirty="0">
                <a:latin typeface="Alexandria" charset="0"/>
                <a:cs typeface="Alexandria" charset="0"/>
              </a:rPr>
              <a:t>Prepared by Dr. Mohamed Soliman</a:t>
            </a:r>
          </a:p>
        </p:txBody>
      </p:sp>
      <p:sp>
        <p:nvSpPr>
          <p:cNvPr id="31" name="TextBox 30"/>
          <p:cNvSpPr txBox="1"/>
          <p:nvPr/>
        </p:nvSpPr>
        <p:spPr>
          <a:xfrm>
            <a:off x="674925" y="2423476"/>
            <a:ext cx="184688" cy="769263"/>
          </a:xfrm>
          <a:prstGeom prst="rect">
            <a:avLst/>
          </a:prstGeom>
          <a:noFill/>
        </p:spPr>
        <p:txBody>
          <a:bodyPr wrap="none" lIns="91419" tIns="45709" rIns="91419" bIns="45709" rtlCol="0" anchor="t">
            <a:spAutoFit/>
          </a:bodyPr>
          <a:lstStyle/>
          <a:p>
            <a:endParaRPr lang="en-US" sz="4399" b="1" dirty="0">
              <a:solidFill>
                <a:srgbClr val="00B0F0"/>
              </a:solidFill>
              <a:latin typeface="Alexandria" charset="0"/>
              <a:cs typeface="Alexandria" charset="0"/>
            </a:endParaRPr>
          </a:p>
        </p:txBody>
      </p:sp>
      <p:sp>
        <p:nvSpPr>
          <p:cNvPr id="34" name="Rectangle: Rounded Corners 33"/>
          <p:cNvSpPr/>
          <p:nvPr/>
        </p:nvSpPr>
        <p:spPr>
          <a:xfrm>
            <a:off x="330604" y="5905027"/>
            <a:ext cx="3515794" cy="5290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solidFill>
                <a:latin typeface="Alexandria" charset="0"/>
                <a:cs typeface="Alexandria" charset="0"/>
              </a:rPr>
              <a:t>Lecture 10</a:t>
            </a:r>
          </a:p>
        </p:txBody>
      </p:sp>
      <p:sp>
        <p:nvSpPr>
          <p:cNvPr id="46" name="TextBox 45"/>
          <p:cNvSpPr txBox="1"/>
          <p:nvPr/>
        </p:nvSpPr>
        <p:spPr>
          <a:xfrm>
            <a:off x="330604" y="5103058"/>
            <a:ext cx="2835377" cy="707722"/>
          </a:xfrm>
          <a:prstGeom prst="rect">
            <a:avLst/>
          </a:prstGeom>
          <a:noFill/>
        </p:spPr>
        <p:txBody>
          <a:bodyPr wrap="non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p:txBody>
      </p:sp>
      <p:sp>
        <p:nvSpPr>
          <p:cNvPr id="14" name="Oval 13"/>
          <p:cNvSpPr/>
          <p:nvPr/>
        </p:nvSpPr>
        <p:spPr>
          <a:xfrm>
            <a:off x="6200319" y="-320601"/>
            <a:ext cx="7408735" cy="7408735"/>
          </a:xfrm>
          <a:prstGeom prst="ellipse">
            <a:avLst/>
          </a:prstGeom>
          <a:blipFill>
            <a:blip r:embed="rId6"/>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5984" y="269590"/>
            <a:ext cx="2953971" cy="1379303"/>
          </a:xfrm>
          <a:prstGeom prst="rect">
            <a:avLst/>
          </a:prstGeom>
        </p:spPr>
      </p:pic>
      <p:pic>
        <p:nvPicPr>
          <p:cNvPr id="2" name="energetic-hype-drums-claps-ident-swoop-short-2-00-04">
            <a:hlinkClick r:id="" action="ppaction://media"/>
            <a:extLst>
              <a:ext uri="{FF2B5EF4-FFF2-40B4-BE49-F238E27FC236}">
                <a16:creationId xmlns:a16="http://schemas.microsoft.com/office/drawing/2014/main" id="{C98C93E3-29AE-D075-1753-E290DB63899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71" y="3123477"/>
            <a:ext cx="609459" cy="609459"/>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50">
        <p14:flash/>
        <p:sndAc>
          <p:stSnd>
            <p:snd r:embed="rId5" name="whoosh.wav"/>
          </p:stSnd>
        </p:sndAc>
      </p:transition>
    </mc:Choice>
    <mc:Fallback>
      <p:transition>
        <p:fade/>
        <p:sndAc>
          <p:stSnd>
            <p:snd r:embed="rId5"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1" presetClass="mediacall" presetSubtype="0" fill="hold" nodeType="withEffect">
                                  <p:stCondLst>
                                    <p:cond delay="0"/>
                                  </p:stCondLst>
                                  <p:childTnLst>
                                    <p:cmd type="call" cmd="playFrom(0.0)">
                                      <p:cBhvr>
                                        <p:cTn id="11" dur="4937" fill="hold"/>
                                        <p:tgtEl>
                                          <p:spTgt spid="2"/>
                                        </p:tgtEl>
                                      </p:cBhvr>
                                    </p:cmd>
                                  </p:childTnLst>
                                </p:cTn>
                              </p:par>
                              <p:par>
                                <p:cTn id="12" presetID="21" presetClass="entr" presetSubtype="1"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heel(1)">
                                      <p:cBhvr>
                                        <p:cTn id="14" dur="2000"/>
                                        <p:tgtEl>
                                          <p:spTgt spid="34"/>
                                        </p:tgtEl>
                                      </p:cBhvr>
                                    </p:animEffect>
                                  </p:childTnLst>
                                </p:cTn>
                              </p:par>
                            </p:childTnLst>
                          </p:cTn>
                        </p:par>
                        <p:par>
                          <p:cTn id="15" fill="hold">
                            <p:stCondLst>
                              <p:cond delay="4937"/>
                            </p:stCondLst>
                            <p:childTnLst>
                              <p:par>
                                <p:cTn id="16" presetID="6" presetClass="entr" presetSubtype="16"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circle(in)">
                                      <p:cBhvr>
                                        <p:cTn id="18" dur="2000"/>
                                        <p:tgtEl>
                                          <p:spTgt spid="30"/>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heel(1)">
                                      <p:cBhvr>
                                        <p:cTn id="21"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2" repeatCount="2000" fill="hold" display="0">
                  <p:stCondLst>
                    <p:cond delay="indefinite"/>
                  </p:stCondLst>
                  <p:endCondLst>
                    <p:cond evt="onStopAudio" delay="0">
                      <p:tgtEl>
                        <p:sldTgt/>
                      </p:tgtEl>
                    </p:cond>
                  </p:endCondLst>
                </p:cTn>
                <p:tgtEl>
                  <p:spTgt spid="2"/>
                </p:tgtEl>
              </p:cMediaNode>
            </p:audio>
          </p:childTnLst>
        </p:cTn>
      </p:par>
    </p:tnLst>
    <p:bldLst>
      <p:bldP spid="30" grpId="0"/>
      <p:bldP spid="34" grpId="0" animBg="1"/>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567" y="-58045"/>
            <a:ext cx="12660821" cy="7052311"/>
          </a:xfrm>
          <a:prstGeom prst="rect">
            <a:avLst/>
          </a:prstGeom>
        </p:spPr>
      </p:pic>
      <p:sp>
        <p:nvSpPr>
          <p:cNvPr id="2" name="Rectangle: Single Corner Rounded 1"/>
          <p:cNvSpPr/>
          <p:nvPr/>
        </p:nvSpPr>
        <p:spPr>
          <a:xfrm flipV="1">
            <a:off x="1411" y="-43534"/>
            <a:ext cx="12189177" cy="58151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1411" y="-43532"/>
            <a:ext cx="7618236" cy="4844972"/>
          </a:xfrm>
        </p:spPr>
      </p:pic>
      <p:sp>
        <p:nvSpPr>
          <p:cNvPr id="9" name="TextBox 8"/>
          <p:cNvSpPr txBox="1"/>
          <p:nvPr/>
        </p:nvSpPr>
        <p:spPr>
          <a:xfrm>
            <a:off x="4269041" y="3105487"/>
            <a:ext cx="8032808" cy="707722"/>
          </a:xfrm>
          <a:prstGeom prst="rect">
            <a:avLst/>
          </a:prstGeom>
          <a:noFill/>
        </p:spPr>
        <p:txBody>
          <a:bodyPr wrap="square" rtlCol="0">
            <a:spAutoFit/>
          </a:bodyPr>
          <a:lstStyle/>
          <a:p>
            <a:pPr algn="ctr"/>
            <a:r>
              <a:rPr lang="en-US" sz="3999" b="1" dirty="0">
                <a:solidFill>
                  <a:srgbClr val="00B0F0"/>
                </a:solidFill>
                <a:latin typeface="Alexandria" charset="0"/>
                <a:cs typeface="Alexandria" charset="0"/>
              </a:rPr>
              <a:t>Strategies for Growth and Scaling</a:t>
            </a:r>
          </a:p>
        </p:txBody>
      </p:sp>
      <p:sp>
        <p:nvSpPr>
          <p:cNvPr id="10" name="Rectangle: Rounded Corners 9"/>
          <p:cNvSpPr/>
          <p:nvPr/>
        </p:nvSpPr>
        <p:spPr>
          <a:xfrm>
            <a:off x="6384671" y="4231280"/>
            <a:ext cx="3515794" cy="52904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tx1"/>
                </a:solidFill>
                <a:latin typeface="Alexandria" charset="0"/>
                <a:cs typeface="Alexandria" charset="0"/>
              </a:rPr>
              <a:t>Lecture 10</a:t>
            </a:r>
          </a:p>
        </p:txBody>
      </p:sp>
      <p:sp>
        <p:nvSpPr>
          <p:cNvPr id="11" name="TextBox 10"/>
          <p:cNvSpPr txBox="1"/>
          <p:nvPr/>
        </p:nvSpPr>
        <p:spPr>
          <a:xfrm>
            <a:off x="6370160" y="4801440"/>
            <a:ext cx="2937688" cy="1015428"/>
          </a:xfrm>
          <a:prstGeom prst="rect">
            <a:avLst/>
          </a:prstGeom>
          <a:noFill/>
        </p:spPr>
        <p:txBody>
          <a:bodyPr wrap="squar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a:p>
            <a:endParaRPr lang="en-US" sz="2000" dirty="0">
              <a:latin typeface="Alexandria" charset="0"/>
              <a:cs typeface="Alexandria" charset="0"/>
            </a:endParaRPr>
          </a:p>
        </p:txBody>
      </p:sp>
      <p:sp>
        <p:nvSpPr>
          <p:cNvPr id="12" name="TextBox 11"/>
          <p:cNvSpPr txBox="1"/>
          <p:nvPr/>
        </p:nvSpPr>
        <p:spPr>
          <a:xfrm>
            <a:off x="460490" y="6186107"/>
            <a:ext cx="4885332" cy="521849"/>
          </a:xfrm>
          <a:prstGeom prst="rect">
            <a:avLst/>
          </a:prstGeom>
          <a:noFill/>
        </p:spPr>
        <p:txBody>
          <a:bodyPr wrap="square" rtlCol="0">
            <a:spAutoFit/>
          </a:bodyPr>
          <a:lstStyle/>
          <a:p>
            <a:r>
              <a:rPr lang="en-US" sz="2799" b="1" dirty="0">
                <a:solidFill>
                  <a:srgbClr val="00B0F0"/>
                </a:solidFill>
                <a:latin typeface="Alexandria" charset="0"/>
                <a:cs typeface="Alexandria" charset="0"/>
              </a:rPr>
              <a:t>Dr. Mohamed Soliman</a:t>
            </a:r>
          </a:p>
        </p:txBody>
      </p:sp>
      <p:sp>
        <p:nvSpPr>
          <p:cNvPr id="13" name="TextBox 12"/>
          <p:cNvSpPr txBox="1"/>
          <p:nvPr/>
        </p:nvSpPr>
        <p:spPr>
          <a:xfrm>
            <a:off x="460490" y="5829617"/>
            <a:ext cx="4885332" cy="460268"/>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146" y="59775"/>
            <a:ext cx="2304607" cy="1076094"/>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2018509" y="6707955"/>
            <a:ext cx="397805" cy="2237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88" y="2304046"/>
            <a:ext cx="4888508" cy="173234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8911" y="1123690"/>
            <a:ext cx="4940903" cy="207597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181304" y="815504"/>
            <a:ext cx="9863544" cy="3236618"/>
          </a:xfrm>
        </p:spPr>
      </p:pic>
      <p:sp>
        <p:nvSpPr>
          <p:cNvPr id="6" name="Rectangle 5"/>
          <p:cNvSpPr/>
          <p:nvPr/>
        </p:nvSpPr>
        <p:spPr>
          <a:xfrm>
            <a:off x="2626982" y="500784"/>
            <a:ext cx="10623127" cy="4570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7282" y="617554"/>
            <a:ext cx="5299946" cy="953886"/>
          </a:xfrm>
          <a:prstGeom prst="rect">
            <a:avLst/>
          </a:prstGeom>
          <a:noFill/>
        </p:spPr>
        <p:txBody>
          <a:bodyPr wrap="square" rtlCol="0">
            <a:spAutoFit/>
          </a:bodyPr>
          <a:lstStyle/>
          <a:p>
            <a:pPr algn="ctr"/>
            <a:r>
              <a:rPr lang="en-US" sz="2799" b="1" dirty="0">
                <a:solidFill>
                  <a:srgbClr val="00B0F0"/>
                </a:solidFill>
                <a:latin typeface="Alexandria" charset="0"/>
                <a:cs typeface="Alexandria" charset="0"/>
              </a:rPr>
              <a:t>Entrepreneur Quotes to Inspire Your Own Success</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1801" y="7101"/>
            <a:ext cx="2304607" cy="1076094"/>
          </a:xfrm>
          <a:prstGeom prst="rect">
            <a:avLst/>
          </a:prstGeom>
        </p:spPr>
      </p:pic>
      <p:sp>
        <p:nvSpPr>
          <p:cNvPr id="8" name="TextBox 7">
            <a:extLst>
              <a:ext uri="{FF2B5EF4-FFF2-40B4-BE49-F238E27FC236}">
                <a16:creationId xmlns:a16="http://schemas.microsoft.com/office/drawing/2014/main" id="{6F8F33E1-CB98-29AF-7660-2025E012D378}"/>
              </a:ext>
            </a:extLst>
          </p:cNvPr>
          <p:cNvSpPr txBox="1"/>
          <p:nvPr/>
        </p:nvSpPr>
        <p:spPr>
          <a:xfrm>
            <a:off x="5788550" y="3977242"/>
            <a:ext cx="6472780" cy="2708434"/>
          </a:xfrm>
          <a:prstGeom prst="rect">
            <a:avLst/>
          </a:prstGeom>
          <a:noFill/>
        </p:spPr>
        <p:txBody>
          <a:bodyPr wrap="square">
            <a:spAutoFit/>
          </a:bodyPr>
          <a:lstStyle/>
          <a:p>
            <a:pPr algn="just">
              <a:spcAft>
                <a:spcPts val="1200"/>
              </a:spcAft>
            </a:pPr>
            <a:r>
              <a:rPr lang="en-US" sz="1400" b="1" dirty="0">
                <a:latin typeface="Times New Roman" panose="02020603050405020304" pitchFamily="18" charset="0"/>
                <a:cs typeface="Times New Roman" panose="02020603050405020304" pitchFamily="18" charset="0"/>
              </a:rPr>
              <a:t>30. "So often people are working hard at the wrong thing. Working on the right thing is probably more important than working hard." - </a:t>
            </a:r>
            <a:r>
              <a:rPr lang="en-US" sz="1400" b="1" dirty="0">
                <a:solidFill>
                  <a:srgbClr val="00B0F0"/>
                </a:solidFill>
                <a:latin typeface="Times New Roman" panose="02020603050405020304" pitchFamily="18" charset="0"/>
                <a:cs typeface="Times New Roman" panose="02020603050405020304" pitchFamily="18" charset="0"/>
              </a:rPr>
              <a:t>Caterina Fake, co-founder of Flickr</a:t>
            </a:r>
          </a:p>
          <a:p>
            <a:pPr algn="just">
              <a:spcAft>
                <a:spcPts val="1200"/>
              </a:spcAft>
            </a:pPr>
            <a:r>
              <a:rPr lang="en-US" sz="1400" b="1" dirty="0">
                <a:latin typeface="Times New Roman" panose="02020603050405020304" pitchFamily="18" charset="0"/>
                <a:cs typeface="Times New Roman" panose="02020603050405020304" pitchFamily="18" charset="0"/>
              </a:rPr>
              <a:t>31. "It's time for you to move, realizing that the thing you are seeking is also seeking you." - </a:t>
            </a:r>
            <a:r>
              <a:rPr lang="en-US" sz="1400" b="1" dirty="0">
                <a:solidFill>
                  <a:srgbClr val="00B0F0"/>
                </a:solidFill>
                <a:latin typeface="Times New Roman" panose="02020603050405020304" pitchFamily="18" charset="0"/>
                <a:cs typeface="Times New Roman" panose="02020603050405020304" pitchFamily="18" charset="0"/>
              </a:rPr>
              <a:t>Iyanla Vanzant, inspirational speaker</a:t>
            </a:r>
          </a:p>
          <a:p>
            <a:pPr algn="just">
              <a:spcAft>
                <a:spcPts val="1200"/>
              </a:spcAft>
            </a:pPr>
            <a:r>
              <a:rPr lang="en-US" sz="1400" b="1" dirty="0">
                <a:latin typeface="Times New Roman" panose="02020603050405020304" pitchFamily="18" charset="0"/>
                <a:cs typeface="Times New Roman" panose="02020603050405020304" pitchFamily="18" charset="0"/>
              </a:rPr>
              <a:t>32. "You can and should set your own limits and clearly articulate them. This takes courage, but it is also liberating and empowering, and often earns you new respect." - </a:t>
            </a:r>
            <a:r>
              <a:rPr lang="en-US" sz="1400" b="1" dirty="0">
                <a:solidFill>
                  <a:srgbClr val="00B0F0"/>
                </a:solidFill>
                <a:latin typeface="Times New Roman" panose="02020603050405020304" pitchFamily="18" charset="0"/>
                <a:cs typeface="Times New Roman" panose="02020603050405020304" pitchFamily="18" charset="0"/>
              </a:rPr>
              <a:t>Rosalind Brewer, CEO of Walgreens Boots Alliance</a:t>
            </a:r>
          </a:p>
          <a:p>
            <a:pPr algn="just">
              <a:spcAft>
                <a:spcPts val="1200"/>
              </a:spcAft>
            </a:pPr>
            <a:r>
              <a:rPr lang="en-US" sz="1400" b="1" dirty="0">
                <a:latin typeface="Times New Roman" panose="02020603050405020304" pitchFamily="18" charset="0"/>
                <a:cs typeface="Times New Roman" panose="02020603050405020304" pitchFamily="18" charset="0"/>
              </a:rPr>
              <a:t>33. "If you're changing the world, you're working on important things. You're excited to get up in the morning." - </a:t>
            </a:r>
            <a:r>
              <a:rPr lang="en-US" sz="1400" b="1" dirty="0">
                <a:solidFill>
                  <a:srgbClr val="00B0F0"/>
                </a:solidFill>
                <a:latin typeface="Times New Roman" panose="02020603050405020304" pitchFamily="18" charset="0"/>
                <a:cs typeface="Times New Roman" panose="02020603050405020304" pitchFamily="18" charset="0"/>
              </a:rPr>
              <a:t>Larry Page, CEO of Google</a:t>
            </a:r>
          </a:p>
        </p:txBody>
      </p:sp>
      <p:pic>
        <p:nvPicPr>
          <p:cNvPr id="10" name="Picture 9">
            <a:extLst>
              <a:ext uri="{FF2B5EF4-FFF2-40B4-BE49-F238E27FC236}">
                <a16:creationId xmlns:a16="http://schemas.microsoft.com/office/drawing/2014/main" id="{EC297AE8-0088-3B4E-A826-88321FBF474F}"/>
              </a:ext>
            </a:extLst>
          </p:cNvPr>
          <p:cNvPicPr>
            <a:picLocks noChangeAspect="1"/>
          </p:cNvPicPr>
          <p:nvPr/>
        </p:nvPicPr>
        <p:blipFill>
          <a:blip r:embed="rId5"/>
          <a:stretch>
            <a:fillRect/>
          </a:stretch>
        </p:blipFill>
        <p:spPr>
          <a:xfrm>
            <a:off x="1128910" y="3428207"/>
            <a:ext cx="4659640" cy="3257469"/>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4219" y="0"/>
            <a:ext cx="5546401" cy="557219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2763" y="4175"/>
            <a:ext cx="1798885" cy="179053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781739" y="4115474"/>
            <a:ext cx="5572196" cy="247653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584" y="1412626"/>
            <a:ext cx="4112946" cy="523099"/>
          </a:xfrm>
          <a:prstGeom prst="rect">
            <a:avLst/>
          </a:prstGeom>
          <a:noFill/>
        </p:spPr>
        <p:txBody>
          <a:bodyPr wrap="square" rtlCol="0">
            <a:spAutoFit/>
          </a:bodyPr>
          <a:lstStyle/>
          <a:p>
            <a:pPr lvl="0">
              <a:defRPr/>
            </a:pPr>
            <a:r>
              <a:rPr lang="en-US" sz="2799" b="1" dirty="0">
                <a:solidFill>
                  <a:srgbClr val="00B0F0"/>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1505" y="583312"/>
            <a:ext cx="6515405" cy="4570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FE380F3-A68B-26EA-9084-2C15BB9E43F9}"/>
              </a:ext>
            </a:extLst>
          </p:cNvPr>
          <p:cNvSpPr/>
          <p:nvPr/>
        </p:nvSpPr>
        <p:spPr>
          <a:xfrm>
            <a:off x="3387164" y="1334765"/>
            <a:ext cx="1190324" cy="9882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rtl="0">
              <a:defRPr/>
            </a:pPr>
            <a:endParaRPr lang="en-US" sz="1400" kern="1200">
              <a:solidFill>
                <a:prstClr val="white"/>
              </a:solidFill>
              <a:latin typeface="Calibri" panose="020F0502020204030204"/>
              <a:ea typeface="Roboto Light" panose="02000000000000000000" pitchFamily="2" charset="0"/>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146" y="59775"/>
            <a:ext cx="2304607" cy="1076094"/>
          </a:xfrm>
          <a:prstGeom prst="rect">
            <a:avLst/>
          </a:prstGeom>
        </p:spPr>
      </p:pic>
      <p:sp>
        <p:nvSpPr>
          <p:cNvPr id="7" name="TextBox 6">
            <a:extLst>
              <a:ext uri="{FF2B5EF4-FFF2-40B4-BE49-F238E27FC236}">
                <a16:creationId xmlns:a16="http://schemas.microsoft.com/office/drawing/2014/main" id="{A6A8CE16-6294-B5E2-99DD-18F946481242}"/>
              </a:ext>
            </a:extLst>
          </p:cNvPr>
          <p:cNvSpPr txBox="1"/>
          <p:nvPr/>
        </p:nvSpPr>
        <p:spPr>
          <a:xfrm>
            <a:off x="3387164" y="2359747"/>
            <a:ext cx="8800616" cy="4524315"/>
          </a:xfrm>
          <a:prstGeom prst="rect">
            <a:avLst/>
          </a:prstGeom>
          <a:noFill/>
        </p:spPr>
        <p:txBody>
          <a:bodyPr wrap="square">
            <a:spAutoFit/>
          </a:bodyPr>
          <a:lstStyle/>
          <a:p>
            <a:pPr algn="just"/>
            <a:r>
              <a:rPr lang="en-US" u="sng" dirty="0"/>
              <a:t>By the end of this lecture, participants will be able to:</a:t>
            </a:r>
          </a:p>
          <a:p>
            <a:pPr algn="just"/>
            <a:endParaRPr lang="en-US" u="sng" dirty="0"/>
          </a:p>
          <a:p>
            <a:pPr marL="285750" indent="-285750" algn="just">
              <a:buFont typeface="Wingdings" panose="05000000000000000000" pitchFamily="2" charset="2"/>
              <a:buChar char="Ø"/>
            </a:pPr>
            <a:r>
              <a:rPr lang="en-US" dirty="0"/>
              <a:t>Differentiate between business growth and scaling, identifying key strategies for each.</a:t>
            </a:r>
          </a:p>
          <a:p>
            <a:pPr algn="just"/>
            <a:endParaRPr lang="en-US" dirty="0"/>
          </a:p>
          <a:p>
            <a:pPr marL="285750" indent="-285750" algn="just">
              <a:buFont typeface="Wingdings" panose="05000000000000000000" pitchFamily="2" charset="2"/>
              <a:buChar char="Ø"/>
            </a:pPr>
            <a:r>
              <a:rPr lang="en-US" dirty="0"/>
              <a:t>Evaluate preparation steps for scaling, including product-market fit, business model optimization, and financial readiness.</a:t>
            </a:r>
          </a:p>
          <a:p>
            <a:pPr algn="just"/>
            <a:endParaRPr lang="en-US" dirty="0"/>
          </a:p>
          <a:p>
            <a:pPr marL="285750" indent="-285750" algn="just">
              <a:buFont typeface="Wingdings" panose="05000000000000000000" pitchFamily="2" charset="2"/>
              <a:buChar char="Ø"/>
            </a:pPr>
            <a:r>
              <a:rPr lang="en-US" dirty="0"/>
              <a:t>Analyze various scaling models (e.g., technology-driven, franchise/licensing, platform effects) and market expansion frameworks like the Ansoff Matrix.</a:t>
            </a:r>
          </a:p>
          <a:p>
            <a:pPr algn="just"/>
            <a:endParaRPr lang="en-US" dirty="0"/>
          </a:p>
          <a:p>
            <a:pPr marL="285750" indent="-285750" algn="just">
              <a:buFont typeface="Wingdings" panose="05000000000000000000" pitchFamily="2" charset="2"/>
              <a:buChar char="Ø"/>
            </a:pPr>
            <a:r>
              <a:rPr lang="en-US" dirty="0"/>
              <a:t>Assess funding options, operational challenges, and risk management during scaling.</a:t>
            </a:r>
          </a:p>
          <a:p>
            <a:pPr algn="just"/>
            <a:endParaRPr lang="en-US" dirty="0"/>
          </a:p>
          <a:p>
            <a:pPr marL="285750" indent="-285750" algn="just">
              <a:buFont typeface="Wingdings" panose="05000000000000000000" pitchFamily="2" charset="2"/>
              <a:buChar char="Ø"/>
            </a:pPr>
            <a:r>
              <a:rPr lang="en-US" dirty="0"/>
              <a:t>Apply innovation, leadership, and measurement techniques to sustain long-term entrepreneurial growth.</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F8A7BCEF-EC08-B0E5-B370-5F8AE63041B2}"/>
              </a:ext>
            </a:extLst>
          </p:cNvPr>
          <p:cNvSpPr/>
          <p:nvPr/>
        </p:nvSpPr>
        <p:spPr>
          <a:xfrm>
            <a:off x="11125201" y="774355"/>
            <a:ext cx="1609598" cy="48636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558800" y="860088"/>
            <a:ext cx="6505575" cy="448309"/>
          </a:xfrm>
          <a:prstGeom prst="rect">
            <a:avLst/>
          </a:prstGeom>
        </p:spPr>
        <p:txBody>
          <a:bodyPr vert="horz" wrap="square" lIns="0" tIns="15240" rIns="0" bIns="0" rtlCol="0">
            <a:spAutoFit/>
          </a:bodyPr>
          <a:lstStyle/>
          <a:p>
            <a:pPr marL="12700">
              <a:lnSpc>
                <a:spcPct val="100000"/>
              </a:lnSpc>
              <a:spcBef>
                <a:spcPts val="120"/>
              </a:spcBef>
            </a:pPr>
            <a:r>
              <a:rPr spc="-200" dirty="0"/>
              <a:t>Difference:</a:t>
            </a:r>
            <a:r>
              <a:rPr spc="-65" dirty="0"/>
              <a:t> </a:t>
            </a:r>
            <a:r>
              <a:rPr spc="-250" dirty="0"/>
              <a:t>Growth</a:t>
            </a:r>
            <a:r>
              <a:rPr spc="-60" dirty="0"/>
              <a:t> </a:t>
            </a:r>
            <a:r>
              <a:rPr spc="-220" dirty="0"/>
              <a:t>vs</a:t>
            </a:r>
            <a:r>
              <a:rPr spc="-55" dirty="0"/>
              <a:t> </a:t>
            </a:r>
            <a:r>
              <a:rPr spc="-170" dirty="0"/>
              <a:t>Scaling</a:t>
            </a:r>
          </a:p>
        </p:txBody>
      </p:sp>
      <p:pic>
        <p:nvPicPr>
          <p:cNvPr id="4" name="object 4"/>
          <p:cNvPicPr/>
          <p:nvPr/>
        </p:nvPicPr>
        <p:blipFill>
          <a:blip r:embed="rId3" cstate="print"/>
          <a:stretch>
            <a:fillRect/>
          </a:stretch>
        </p:blipFill>
        <p:spPr>
          <a:xfrm>
            <a:off x="571500" y="2142172"/>
            <a:ext cx="134272" cy="116204"/>
          </a:xfrm>
          <a:prstGeom prst="rect">
            <a:avLst/>
          </a:prstGeom>
        </p:spPr>
      </p:pic>
      <p:pic>
        <p:nvPicPr>
          <p:cNvPr id="5" name="object 5"/>
          <p:cNvPicPr/>
          <p:nvPr/>
        </p:nvPicPr>
        <p:blipFill>
          <a:blip r:embed="rId4" cstate="print"/>
          <a:stretch>
            <a:fillRect/>
          </a:stretch>
        </p:blipFill>
        <p:spPr>
          <a:xfrm>
            <a:off x="570547" y="2981324"/>
            <a:ext cx="172402" cy="96172"/>
          </a:xfrm>
          <a:prstGeom prst="rect">
            <a:avLst/>
          </a:prstGeom>
        </p:spPr>
      </p:pic>
      <p:pic>
        <p:nvPicPr>
          <p:cNvPr id="6" name="object 6"/>
          <p:cNvPicPr/>
          <p:nvPr/>
        </p:nvPicPr>
        <p:blipFill>
          <a:blip r:embed="rId5" cstate="print"/>
          <a:stretch>
            <a:fillRect/>
          </a:stretch>
        </p:blipFill>
        <p:spPr>
          <a:xfrm>
            <a:off x="576262" y="3781425"/>
            <a:ext cx="104768" cy="152399"/>
          </a:xfrm>
          <a:prstGeom prst="rect">
            <a:avLst/>
          </a:prstGeom>
        </p:spPr>
      </p:pic>
      <p:sp>
        <p:nvSpPr>
          <p:cNvPr id="7" name="object 7"/>
          <p:cNvSpPr txBox="1"/>
          <p:nvPr/>
        </p:nvSpPr>
        <p:spPr>
          <a:xfrm>
            <a:off x="558800" y="1358633"/>
            <a:ext cx="5687830" cy="3864519"/>
          </a:xfrm>
          <a:prstGeom prst="rect">
            <a:avLst/>
          </a:prstGeom>
        </p:spPr>
        <p:txBody>
          <a:bodyPr vert="horz" wrap="square" lIns="0" tIns="11430" rIns="0" bIns="0" rtlCol="0">
            <a:spAutoFit/>
          </a:bodyPr>
          <a:lstStyle/>
          <a:p>
            <a:pPr marL="12700" marR="130175" algn="just">
              <a:lnSpc>
                <a:spcPct val="116399"/>
              </a:lnSpc>
              <a:spcBef>
                <a:spcPts val="90"/>
              </a:spcBef>
            </a:pPr>
            <a:r>
              <a:rPr sz="1450" spc="-65" dirty="0">
                <a:solidFill>
                  <a:srgbClr val="333333"/>
                </a:solidFill>
                <a:latin typeface="Montserrat"/>
                <a:cs typeface="Montserrat"/>
              </a:rPr>
              <a:t>Understanding</a:t>
            </a:r>
            <a:r>
              <a:rPr sz="1450" spc="-5" dirty="0">
                <a:solidFill>
                  <a:srgbClr val="333333"/>
                </a:solidFill>
                <a:latin typeface="Montserrat"/>
                <a:cs typeface="Montserrat"/>
              </a:rPr>
              <a:t> </a:t>
            </a:r>
            <a:r>
              <a:rPr sz="1450" spc="-65" dirty="0">
                <a:solidFill>
                  <a:srgbClr val="333333"/>
                </a:solidFill>
                <a:latin typeface="Montserrat"/>
                <a:cs typeface="Montserrat"/>
              </a:rPr>
              <a:t>the</a:t>
            </a:r>
            <a:r>
              <a:rPr sz="1450" spc="-5" dirty="0">
                <a:solidFill>
                  <a:srgbClr val="333333"/>
                </a:solidFill>
                <a:latin typeface="Montserrat"/>
                <a:cs typeface="Montserrat"/>
              </a:rPr>
              <a:t> </a:t>
            </a:r>
            <a:r>
              <a:rPr sz="1450" spc="-70" dirty="0">
                <a:solidFill>
                  <a:srgbClr val="333333"/>
                </a:solidFill>
                <a:latin typeface="Montserrat"/>
                <a:cs typeface="Montserrat"/>
              </a:rPr>
              <a:t>fundamental</a:t>
            </a:r>
            <a:r>
              <a:rPr sz="1450" spc="-5" dirty="0">
                <a:solidFill>
                  <a:srgbClr val="333333"/>
                </a:solidFill>
                <a:latin typeface="Montserrat"/>
                <a:cs typeface="Montserrat"/>
              </a:rPr>
              <a:t> </a:t>
            </a:r>
            <a:r>
              <a:rPr sz="1450" spc="-60" dirty="0">
                <a:solidFill>
                  <a:srgbClr val="333333"/>
                </a:solidFill>
                <a:latin typeface="Montserrat"/>
                <a:cs typeface="Montserrat"/>
              </a:rPr>
              <a:t>difference</a:t>
            </a:r>
            <a:r>
              <a:rPr sz="1450" spc="-5" dirty="0">
                <a:solidFill>
                  <a:srgbClr val="333333"/>
                </a:solidFill>
                <a:latin typeface="Montserrat"/>
                <a:cs typeface="Montserrat"/>
              </a:rPr>
              <a:t> </a:t>
            </a:r>
            <a:r>
              <a:rPr sz="1450" spc="-80" dirty="0">
                <a:solidFill>
                  <a:srgbClr val="333333"/>
                </a:solidFill>
                <a:latin typeface="Montserrat"/>
                <a:cs typeface="Montserrat"/>
              </a:rPr>
              <a:t>between</a:t>
            </a:r>
            <a:r>
              <a:rPr sz="1450" spc="-5" dirty="0">
                <a:solidFill>
                  <a:srgbClr val="333333"/>
                </a:solidFill>
                <a:latin typeface="Montserrat"/>
                <a:cs typeface="Montserrat"/>
              </a:rPr>
              <a:t> </a:t>
            </a:r>
            <a:r>
              <a:rPr sz="1450" spc="-35" dirty="0">
                <a:solidFill>
                  <a:srgbClr val="333333"/>
                </a:solidFill>
                <a:latin typeface="Montserrat"/>
                <a:cs typeface="Montserrat"/>
              </a:rPr>
              <a:t>growth </a:t>
            </a:r>
            <a:r>
              <a:rPr sz="1450" spc="-70" dirty="0">
                <a:solidFill>
                  <a:srgbClr val="333333"/>
                </a:solidFill>
                <a:latin typeface="Montserrat"/>
                <a:cs typeface="Montserrat"/>
              </a:rPr>
              <a:t>and</a:t>
            </a:r>
            <a:r>
              <a:rPr sz="1450" spc="-30" dirty="0">
                <a:solidFill>
                  <a:srgbClr val="333333"/>
                </a:solidFill>
                <a:latin typeface="Montserrat"/>
                <a:cs typeface="Montserrat"/>
              </a:rPr>
              <a:t> </a:t>
            </a:r>
            <a:r>
              <a:rPr sz="1450" spc="-55" dirty="0">
                <a:solidFill>
                  <a:srgbClr val="333333"/>
                </a:solidFill>
                <a:latin typeface="Montserrat"/>
                <a:cs typeface="Montserrat"/>
              </a:rPr>
              <a:t>scaling</a:t>
            </a:r>
            <a:r>
              <a:rPr sz="1450" spc="-25" dirty="0">
                <a:solidFill>
                  <a:srgbClr val="333333"/>
                </a:solidFill>
                <a:latin typeface="Montserrat"/>
                <a:cs typeface="Montserrat"/>
              </a:rPr>
              <a:t> </a:t>
            </a:r>
            <a:r>
              <a:rPr sz="1450" spc="-30" dirty="0">
                <a:solidFill>
                  <a:srgbClr val="333333"/>
                </a:solidFill>
                <a:latin typeface="Montserrat"/>
                <a:cs typeface="Montserrat"/>
              </a:rPr>
              <a:t>is</a:t>
            </a:r>
            <a:r>
              <a:rPr sz="1450" spc="-25" dirty="0">
                <a:solidFill>
                  <a:srgbClr val="333333"/>
                </a:solidFill>
                <a:latin typeface="Montserrat"/>
                <a:cs typeface="Montserrat"/>
              </a:rPr>
              <a:t> </a:t>
            </a:r>
            <a:r>
              <a:rPr sz="1450" spc="-50" dirty="0">
                <a:solidFill>
                  <a:srgbClr val="333333"/>
                </a:solidFill>
                <a:latin typeface="Montserrat"/>
                <a:cs typeface="Montserrat"/>
              </a:rPr>
              <a:t>critical</a:t>
            </a:r>
            <a:r>
              <a:rPr sz="1450" spc="-30" dirty="0">
                <a:solidFill>
                  <a:srgbClr val="333333"/>
                </a:solidFill>
                <a:latin typeface="Montserrat"/>
                <a:cs typeface="Montserrat"/>
              </a:rPr>
              <a:t> </a:t>
            </a:r>
            <a:r>
              <a:rPr sz="1450" spc="-60" dirty="0">
                <a:solidFill>
                  <a:srgbClr val="333333"/>
                </a:solidFill>
                <a:latin typeface="Montserrat"/>
                <a:cs typeface="Montserrat"/>
              </a:rPr>
              <a:t>for</a:t>
            </a:r>
            <a:r>
              <a:rPr sz="1450" spc="-25" dirty="0">
                <a:solidFill>
                  <a:srgbClr val="333333"/>
                </a:solidFill>
                <a:latin typeface="Montserrat"/>
                <a:cs typeface="Montserrat"/>
              </a:rPr>
              <a:t> </a:t>
            </a:r>
            <a:r>
              <a:rPr sz="1450" spc="-60" dirty="0">
                <a:solidFill>
                  <a:srgbClr val="333333"/>
                </a:solidFill>
                <a:latin typeface="Montserrat"/>
                <a:cs typeface="Montserrat"/>
              </a:rPr>
              <a:t>entrepreneurial</a:t>
            </a:r>
            <a:r>
              <a:rPr sz="1450" spc="-25" dirty="0">
                <a:solidFill>
                  <a:srgbClr val="333333"/>
                </a:solidFill>
                <a:latin typeface="Montserrat"/>
                <a:cs typeface="Montserrat"/>
              </a:rPr>
              <a:t> </a:t>
            </a:r>
            <a:r>
              <a:rPr sz="1450" spc="-10" dirty="0">
                <a:solidFill>
                  <a:srgbClr val="333333"/>
                </a:solidFill>
                <a:latin typeface="Montserrat"/>
                <a:cs typeface="Montserrat"/>
              </a:rPr>
              <a:t>success:</a:t>
            </a:r>
            <a:endParaRPr sz="1450" dirty="0">
              <a:latin typeface="Montserrat"/>
              <a:cs typeface="Montserrat"/>
            </a:endParaRPr>
          </a:p>
          <a:p>
            <a:pPr marL="288290" marR="388620" algn="just">
              <a:lnSpc>
                <a:spcPct val="114799"/>
              </a:lnSpc>
              <a:spcBef>
                <a:spcPts val="1120"/>
              </a:spcBef>
            </a:pPr>
            <a:r>
              <a:rPr sz="1350" b="1" spc="-110" dirty="0">
                <a:solidFill>
                  <a:srgbClr val="333333"/>
                </a:solidFill>
                <a:latin typeface="Montserrat"/>
                <a:cs typeface="Montserrat"/>
              </a:rPr>
              <a:t>Growth</a:t>
            </a:r>
            <a:r>
              <a:rPr sz="1350" b="1" spc="-35" dirty="0">
                <a:solidFill>
                  <a:srgbClr val="333333"/>
                </a:solidFill>
                <a:latin typeface="Montserrat"/>
                <a:cs typeface="Montserrat"/>
              </a:rPr>
              <a:t> </a:t>
            </a:r>
            <a:r>
              <a:rPr sz="1300" spc="-85" dirty="0">
                <a:solidFill>
                  <a:srgbClr val="333333"/>
                </a:solidFill>
                <a:latin typeface="Montserrat"/>
                <a:cs typeface="Montserrat"/>
              </a:rPr>
              <a:t>means</a:t>
            </a:r>
            <a:r>
              <a:rPr sz="1300" spc="5" dirty="0">
                <a:solidFill>
                  <a:srgbClr val="333333"/>
                </a:solidFill>
                <a:latin typeface="Montserrat"/>
                <a:cs typeface="Montserrat"/>
              </a:rPr>
              <a:t> </a:t>
            </a:r>
            <a:r>
              <a:rPr sz="1300" spc="-70" dirty="0">
                <a:solidFill>
                  <a:srgbClr val="333333"/>
                </a:solidFill>
                <a:latin typeface="Montserrat"/>
                <a:cs typeface="Montserrat"/>
              </a:rPr>
              <a:t>increasing</a:t>
            </a:r>
            <a:r>
              <a:rPr sz="1300" spc="5" dirty="0">
                <a:solidFill>
                  <a:srgbClr val="333333"/>
                </a:solidFill>
                <a:latin typeface="Montserrat"/>
                <a:cs typeface="Montserrat"/>
              </a:rPr>
              <a:t> </a:t>
            </a:r>
            <a:r>
              <a:rPr sz="1300" spc="-70" dirty="0">
                <a:solidFill>
                  <a:srgbClr val="333333"/>
                </a:solidFill>
                <a:latin typeface="Montserrat"/>
                <a:cs typeface="Montserrat"/>
              </a:rPr>
              <a:t>revenue</a:t>
            </a:r>
            <a:r>
              <a:rPr sz="1300" spc="5" dirty="0">
                <a:solidFill>
                  <a:srgbClr val="333333"/>
                </a:solidFill>
                <a:latin typeface="Montserrat"/>
                <a:cs typeface="Montserrat"/>
              </a:rPr>
              <a:t> </a:t>
            </a:r>
            <a:r>
              <a:rPr sz="1300" spc="-75" dirty="0">
                <a:solidFill>
                  <a:srgbClr val="333333"/>
                </a:solidFill>
                <a:latin typeface="Montserrat"/>
                <a:cs typeface="Montserrat"/>
              </a:rPr>
              <a:t>by</a:t>
            </a:r>
            <a:r>
              <a:rPr sz="1300" spc="10" dirty="0">
                <a:solidFill>
                  <a:srgbClr val="333333"/>
                </a:solidFill>
                <a:latin typeface="Montserrat"/>
                <a:cs typeface="Montserrat"/>
              </a:rPr>
              <a:t> </a:t>
            </a:r>
            <a:r>
              <a:rPr sz="1300" spc="-75" dirty="0">
                <a:solidFill>
                  <a:srgbClr val="333333"/>
                </a:solidFill>
                <a:latin typeface="Montserrat"/>
                <a:cs typeface="Montserrat"/>
              </a:rPr>
              <a:t>adding</a:t>
            </a:r>
            <a:r>
              <a:rPr sz="1300" spc="5" dirty="0">
                <a:solidFill>
                  <a:srgbClr val="333333"/>
                </a:solidFill>
                <a:latin typeface="Montserrat"/>
                <a:cs typeface="Montserrat"/>
              </a:rPr>
              <a:t> </a:t>
            </a:r>
            <a:r>
              <a:rPr sz="1300" spc="-10" dirty="0">
                <a:solidFill>
                  <a:srgbClr val="333333"/>
                </a:solidFill>
                <a:latin typeface="Montserrat"/>
                <a:cs typeface="Montserrat"/>
              </a:rPr>
              <a:t>proportional </a:t>
            </a:r>
            <a:r>
              <a:rPr sz="1300" spc="-65" dirty="0">
                <a:solidFill>
                  <a:srgbClr val="333333"/>
                </a:solidFill>
                <a:latin typeface="Montserrat"/>
                <a:cs typeface="Montserrat"/>
              </a:rPr>
              <a:t>resources</a:t>
            </a:r>
            <a:r>
              <a:rPr sz="1300" spc="15" dirty="0">
                <a:solidFill>
                  <a:srgbClr val="333333"/>
                </a:solidFill>
                <a:latin typeface="Montserrat"/>
                <a:cs typeface="Montserrat"/>
              </a:rPr>
              <a:t> </a:t>
            </a:r>
            <a:r>
              <a:rPr sz="1300" spc="-60" dirty="0">
                <a:solidFill>
                  <a:srgbClr val="333333"/>
                </a:solidFill>
                <a:latin typeface="Montserrat"/>
                <a:cs typeface="Montserrat"/>
              </a:rPr>
              <a:t>(linear</a:t>
            </a:r>
            <a:r>
              <a:rPr sz="1300" spc="15" dirty="0">
                <a:solidFill>
                  <a:srgbClr val="333333"/>
                </a:solidFill>
                <a:latin typeface="Montserrat"/>
                <a:cs typeface="Montserrat"/>
              </a:rPr>
              <a:t> </a:t>
            </a:r>
            <a:r>
              <a:rPr sz="1300" spc="-55" dirty="0">
                <a:solidFill>
                  <a:srgbClr val="333333"/>
                </a:solidFill>
                <a:latin typeface="Montserrat"/>
                <a:cs typeface="Montserrat"/>
              </a:rPr>
              <a:t>relationship).</a:t>
            </a:r>
            <a:r>
              <a:rPr sz="1300" spc="20" dirty="0">
                <a:solidFill>
                  <a:srgbClr val="333333"/>
                </a:solidFill>
                <a:latin typeface="Montserrat"/>
                <a:cs typeface="Montserrat"/>
              </a:rPr>
              <a:t> </a:t>
            </a:r>
            <a:r>
              <a:rPr sz="1300" spc="-95" dirty="0">
                <a:solidFill>
                  <a:srgbClr val="333333"/>
                </a:solidFill>
                <a:latin typeface="Montserrat"/>
                <a:cs typeface="Montserrat"/>
              </a:rPr>
              <a:t>When</a:t>
            </a:r>
            <a:r>
              <a:rPr sz="1300" spc="15" dirty="0">
                <a:solidFill>
                  <a:srgbClr val="333333"/>
                </a:solidFill>
                <a:latin typeface="Montserrat"/>
                <a:cs typeface="Montserrat"/>
              </a:rPr>
              <a:t> </a:t>
            </a:r>
            <a:r>
              <a:rPr sz="1300" spc="-70" dirty="0">
                <a:solidFill>
                  <a:srgbClr val="333333"/>
                </a:solidFill>
                <a:latin typeface="Montserrat"/>
                <a:cs typeface="Montserrat"/>
              </a:rPr>
              <a:t>revenue</a:t>
            </a:r>
            <a:r>
              <a:rPr sz="1300" spc="20" dirty="0">
                <a:solidFill>
                  <a:srgbClr val="333333"/>
                </a:solidFill>
                <a:latin typeface="Montserrat"/>
                <a:cs typeface="Montserrat"/>
              </a:rPr>
              <a:t> </a:t>
            </a:r>
            <a:r>
              <a:rPr sz="1300" spc="-65" dirty="0">
                <a:solidFill>
                  <a:srgbClr val="333333"/>
                </a:solidFill>
                <a:latin typeface="Montserrat"/>
                <a:cs typeface="Montserrat"/>
              </a:rPr>
              <a:t>increases,</a:t>
            </a:r>
            <a:r>
              <a:rPr sz="1300" spc="15" dirty="0">
                <a:solidFill>
                  <a:srgbClr val="333333"/>
                </a:solidFill>
                <a:latin typeface="Montserrat"/>
                <a:cs typeface="Montserrat"/>
              </a:rPr>
              <a:t> </a:t>
            </a:r>
            <a:r>
              <a:rPr sz="1300" spc="-30" dirty="0">
                <a:solidFill>
                  <a:srgbClr val="333333"/>
                </a:solidFill>
                <a:latin typeface="Montserrat"/>
                <a:cs typeface="Montserrat"/>
              </a:rPr>
              <a:t>costs </a:t>
            </a:r>
            <a:r>
              <a:rPr sz="1300" spc="-70" dirty="0">
                <a:solidFill>
                  <a:srgbClr val="333333"/>
                </a:solidFill>
                <a:latin typeface="Montserrat"/>
                <a:cs typeface="Montserrat"/>
              </a:rPr>
              <a:t>increase</a:t>
            </a:r>
            <a:r>
              <a:rPr sz="1300" spc="5" dirty="0">
                <a:solidFill>
                  <a:srgbClr val="333333"/>
                </a:solidFill>
                <a:latin typeface="Montserrat"/>
                <a:cs typeface="Montserrat"/>
              </a:rPr>
              <a:t> </a:t>
            </a:r>
            <a:r>
              <a:rPr sz="1300" spc="-60" dirty="0">
                <a:solidFill>
                  <a:srgbClr val="333333"/>
                </a:solidFill>
                <a:latin typeface="Montserrat"/>
                <a:cs typeface="Montserrat"/>
              </a:rPr>
              <a:t>at</a:t>
            </a:r>
            <a:r>
              <a:rPr sz="1300" spc="5" dirty="0">
                <a:solidFill>
                  <a:srgbClr val="333333"/>
                </a:solidFill>
                <a:latin typeface="Montserrat"/>
                <a:cs typeface="Montserrat"/>
              </a:rPr>
              <a:t> </a:t>
            </a:r>
            <a:r>
              <a:rPr sz="1300" spc="-70" dirty="0">
                <a:solidFill>
                  <a:srgbClr val="333333"/>
                </a:solidFill>
                <a:latin typeface="Montserrat"/>
                <a:cs typeface="Montserrat"/>
              </a:rPr>
              <a:t>a</a:t>
            </a:r>
            <a:r>
              <a:rPr sz="1300" spc="10" dirty="0">
                <a:solidFill>
                  <a:srgbClr val="333333"/>
                </a:solidFill>
                <a:latin typeface="Montserrat"/>
                <a:cs typeface="Montserrat"/>
              </a:rPr>
              <a:t> </a:t>
            </a:r>
            <a:r>
              <a:rPr sz="1300" spc="-60" dirty="0">
                <a:solidFill>
                  <a:srgbClr val="333333"/>
                </a:solidFill>
                <a:latin typeface="Montserrat"/>
                <a:cs typeface="Montserrat"/>
              </a:rPr>
              <a:t>similar</a:t>
            </a:r>
            <a:r>
              <a:rPr sz="1300" spc="5" dirty="0">
                <a:solidFill>
                  <a:srgbClr val="333333"/>
                </a:solidFill>
                <a:latin typeface="Montserrat"/>
                <a:cs typeface="Montserrat"/>
              </a:rPr>
              <a:t> </a:t>
            </a:r>
            <a:r>
              <a:rPr sz="1300" spc="-10" dirty="0">
                <a:solidFill>
                  <a:srgbClr val="333333"/>
                </a:solidFill>
                <a:latin typeface="Montserrat"/>
                <a:cs typeface="Montserrat"/>
              </a:rPr>
              <a:t>rate.</a:t>
            </a:r>
            <a:endParaRPr sz="1300" dirty="0">
              <a:latin typeface="Montserrat"/>
              <a:cs typeface="Montserrat"/>
            </a:endParaRPr>
          </a:p>
          <a:p>
            <a:pPr marL="326390" marR="5080" algn="just">
              <a:lnSpc>
                <a:spcPct val="114799"/>
              </a:lnSpc>
              <a:spcBef>
                <a:spcPts val="1075"/>
              </a:spcBef>
            </a:pPr>
            <a:r>
              <a:rPr sz="1350" b="1" spc="-90" dirty="0">
                <a:solidFill>
                  <a:srgbClr val="333333"/>
                </a:solidFill>
                <a:latin typeface="Montserrat"/>
                <a:cs typeface="Montserrat"/>
              </a:rPr>
              <a:t>Scaling</a:t>
            </a:r>
            <a:r>
              <a:rPr sz="1350" b="1" spc="-25" dirty="0">
                <a:solidFill>
                  <a:srgbClr val="333333"/>
                </a:solidFill>
                <a:latin typeface="Montserrat"/>
                <a:cs typeface="Montserrat"/>
              </a:rPr>
              <a:t> </a:t>
            </a:r>
            <a:r>
              <a:rPr sz="1300" spc="-85" dirty="0">
                <a:solidFill>
                  <a:srgbClr val="333333"/>
                </a:solidFill>
                <a:latin typeface="Montserrat"/>
                <a:cs typeface="Montserrat"/>
              </a:rPr>
              <a:t>means</a:t>
            </a:r>
            <a:r>
              <a:rPr sz="1300" spc="15" dirty="0">
                <a:solidFill>
                  <a:srgbClr val="333333"/>
                </a:solidFill>
                <a:latin typeface="Montserrat"/>
                <a:cs typeface="Montserrat"/>
              </a:rPr>
              <a:t> </a:t>
            </a:r>
            <a:r>
              <a:rPr sz="1300" spc="-70" dirty="0">
                <a:solidFill>
                  <a:srgbClr val="333333"/>
                </a:solidFill>
                <a:latin typeface="Montserrat"/>
                <a:cs typeface="Montserrat"/>
              </a:rPr>
              <a:t>increasing</a:t>
            </a:r>
            <a:r>
              <a:rPr sz="1300" spc="15" dirty="0">
                <a:solidFill>
                  <a:srgbClr val="333333"/>
                </a:solidFill>
                <a:latin typeface="Montserrat"/>
                <a:cs typeface="Montserrat"/>
              </a:rPr>
              <a:t> </a:t>
            </a:r>
            <a:r>
              <a:rPr sz="1300" spc="-70" dirty="0">
                <a:solidFill>
                  <a:srgbClr val="333333"/>
                </a:solidFill>
                <a:latin typeface="Montserrat"/>
                <a:cs typeface="Montserrat"/>
              </a:rPr>
              <a:t>revenue</a:t>
            </a:r>
            <a:r>
              <a:rPr sz="1300" spc="15" dirty="0">
                <a:solidFill>
                  <a:srgbClr val="333333"/>
                </a:solidFill>
                <a:latin typeface="Montserrat"/>
                <a:cs typeface="Montserrat"/>
              </a:rPr>
              <a:t> </a:t>
            </a:r>
            <a:r>
              <a:rPr sz="1300" spc="-60" dirty="0">
                <a:solidFill>
                  <a:srgbClr val="333333"/>
                </a:solidFill>
                <a:latin typeface="Montserrat"/>
                <a:cs typeface="Montserrat"/>
              </a:rPr>
              <a:t>exponentially</a:t>
            </a:r>
            <a:r>
              <a:rPr sz="1300" spc="15" dirty="0">
                <a:solidFill>
                  <a:srgbClr val="333333"/>
                </a:solidFill>
                <a:latin typeface="Montserrat"/>
                <a:cs typeface="Montserrat"/>
              </a:rPr>
              <a:t> </a:t>
            </a:r>
            <a:r>
              <a:rPr sz="1300" spc="-70" dirty="0">
                <a:solidFill>
                  <a:srgbClr val="333333"/>
                </a:solidFill>
                <a:latin typeface="Montserrat"/>
                <a:cs typeface="Montserrat"/>
              </a:rPr>
              <a:t>without</a:t>
            </a:r>
            <a:r>
              <a:rPr sz="1300" spc="15" dirty="0">
                <a:solidFill>
                  <a:srgbClr val="333333"/>
                </a:solidFill>
                <a:latin typeface="Montserrat"/>
                <a:cs typeface="Montserrat"/>
              </a:rPr>
              <a:t> </a:t>
            </a:r>
            <a:r>
              <a:rPr sz="1300" spc="-50" dirty="0">
                <a:solidFill>
                  <a:srgbClr val="333333"/>
                </a:solidFill>
                <a:latin typeface="Montserrat"/>
                <a:cs typeface="Montserrat"/>
              </a:rPr>
              <a:t>a </a:t>
            </a:r>
            <a:r>
              <a:rPr sz="1300" spc="-60" dirty="0">
                <a:solidFill>
                  <a:srgbClr val="333333"/>
                </a:solidFill>
                <a:latin typeface="Montserrat"/>
                <a:cs typeface="Montserrat"/>
              </a:rPr>
              <a:t>substantial</a:t>
            </a:r>
            <a:r>
              <a:rPr sz="1300" spc="-5" dirty="0">
                <a:solidFill>
                  <a:srgbClr val="333333"/>
                </a:solidFill>
                <a:latin typeface="Montserrat"/>
                <a:cs typeface="Montserrat"/>
              </a:rPr>
              <a:t> </a:t>
            </a:r>
            <a:r>
              <a:rPr sz="1300" spc="-70" dirty="0">
                <a:solidFill>
                  <a:srgbClr val="333333"/>
                </a:solidFill>
                <a:latin typeface="Montserrat"/>
                <a:cs typeface="Montserrat"/>
              </a:rPr>
              <a:t>increase</a:t>
            </a:r>
            <a:r>
              <a:rPr sz="1300" dirty="0">
                <a:solidFill>
                  <a:srgbClr val="333333"/>
                </a:solidFill>
                <a:latin typeface="Montserrat"/>
                <a:cs typeface="Montserrat"/>
              </a:rPr>
              <a:t> </a:t>
            </a:r>
            <a:r>
              <a:rPr sz="1300" spc="-50" dirty="0">
                <a:solidFill>
                  <a:srgbClr val="333333"/>
                </a:solidFill>
                <a:latin typeface="Montserrat"/>
                <a:cs typeface="Montserrat"/>
              </a:rPr>
              <a:t>in</a:t>
            </a:r>
            <a:r>
              <a:rPr sz="1300" spc="-5" dirty="0">
                <a:solidFill>
                  <a:srgbClr val="333333"/>
                </a:solidFill>
                <a:latin typeface="Montserrat"/>
                <a:cs typeface="Montserrat"/>
              </a:rPr>
              <a:t> </a:t>
            </a:r>
            <a:r>
              <a:rPr sz="1300" spc="-60" dirty="0">
                <a:solidFill>
                  <a:srgbClr val="333333"/>
                </a:solidFill>
                <a:latin typeface="Montserrat"/>
                <a:cs typeface="Montserrat"/>
              </a:rPr>
              <a:t>resources.</a:t>
            </a:r>
            <a:r>
              <a:rPr sz="1300" dirty="0">
                <a:solidFill>
                  <a:srgbClr val="333333"/>
                </a:solidFill>
                <a:latin typeface="Montserrat"/>
                <a:cs typeface="Montserrat"/>
              </a:rPr>
              <a:t> </a:t>
            </a:r>
            <a:r>
              <a:rPr sz="1300" spc="-80" dirty="0">
                <a:solidFill>
                  <a:srgbClr val="333333"/>
                </a:solidFill>
                <a:latin typeface="Montserrat"/>
                <a:cs typeface="Montserrat"/>
              </a:rPr>
              <a:t>Revenue</a:t>
            </a:r>
            <a:r>
              <a:rPr sz="1300" spc="-5" dirty="0">
                <a:solidFill>
                  <a:srgbClr val="333333"/>
                </a:solidFill>
                <a:latin typeface="Montserrat"/>
                <a:cs typeface="Montserrat"/>
              </a:rPr>
              <a:t> </a:t>
            </a:r>
            <a:r>
              <a:rPr sz="1300" spc="-80" dirty="0">
                <a:solidFill>
                  <a:srgbClr val="333333"/>
                </a:solidFill>
                <a:latin typeface="Montserrat"/>
                <a:cs typeface="Montserrat"/>
              </a:rPr>
              <a:t>grows</a:t>
            </a:r>
            <a:r>
              <a:rPr sz="1300" dirty="0">
                <a:solidFill>
                  <a:srgbClr val="333333"/>
                </a:solidFill>
                <a:latin typeface="Montserrat"/>
                <a:cs typeface="Montserrat"/>
              </a:rPr>
              <a:t> </a:t>
            </a:r>
            <a:r>
              <a:rPr sz="1300" spc="-60" dirty="0">
                <a:solidFill>
                  <a:srgbClr val="333333"/>
                </a:solidFill>
                <a:latin typeface="Montserrat"/>
                <a:cs typeface="Montserrat"/>
              </a:rPr>
              <a:t>at</a:t>
            </a:r>
            <a:r>
              <a:rPr sz="1300" dirty="0">
                <a:solidFill>
                  <a:srgbClr val="333333"/>
                </a:solidFill>
                <a:latin typeface="Montserrat"/>
                <a:cs typeface="Montserrat"/>
              </a:rPr>
              <a:t> </a:t>
            </a:r>
            <a:r>
              <a:rPr sz="1300" spc="-70" dirty="0">
                <a:solidFill>
                  <a:srgbClr val="333333"/>
                </a:solidFill>
                <a:latin typeface="Montserrat"/>
                <a:cs typeface="Montserrat"/>
              </a:rPr>
              <a:t>a</a:t>
            </a:r>
            <a:r>
              <a:rPr sz="1300" spc="-5" dirty="0">
                <a:solidFill>
                  <a:srgbClr val="333333"/>
                </a:solidFill>
                <a:latin typeface="Montserrat"/>
                <a:cs typeface="Montserrat"/>
              </a:rPr>
              <a:t> </a:t>
            </a:r>
            <a:r>
              <a:rPr sz="1300" spc="-90" dirty="0">
                <a:solidFill>
                  <a:srgbClr val="333333"/>
                </a:solidFill>
                <a:latin typeface="Montserrat"/>
                <a:cs typeface="Montserrat"/>
              </a:rPr>
              <a:t>much</a:t>
            </a:r>
            <a:r>
              <a:rPr sz="1300" dirty="0">
                <a:solidFill>
                  <a:srgbClr val="333333"/>
                </a:solidFill>
                <a:latin typeface="Montserrat"/>
                <a:cs typeface="Montserrat"/>
              </a:rPr>
              <a:t> </a:t>
            </a:r>
            <a:r>
              <a:rPr sz="1300" spc="-20" dirty="0">
                <a:solidFill>
                  <a:srgbClr val="333333"/>
                </a:solidFill>
                <a:latin typeface="Montserrat"/>
                <a:cs typeface="Montserrat"/>
              </a:rPr>
              <a:t>faster </a:t>
            </a:r>
            <a:r>
              <a:rPr sz="1300" spc="-80" dirty="0">
                <a:solidFill>
                  <a:srgbClr val="333333"/>
                </a:solidFill>
                <a:latin typeface="Montserrat"/>
                <a:cs typeface="Montserrat"/>
              </a:rPr>
              <a:t>rate</a:t>
            </a:r>
            <a:r>
              <a:rPr sz="1300" dirty="0">
                <a:solidFill>
                  <a:srgbClr val="333333"/>
                </a:solidFill>
                <a:latin typeface="Montserrat"/>
                <a:cs typeface="Montserrat"/>
              </a:rPr>
              <a:t> </a:t>
            </a:r>
            <a:r>
              <a:rPr sz="1300" spc="-70" dirty="0">
                <a:solidFill>
                  <a:srgbClr val="333333"/>
                </a:solidFill>
                <a:latin typeface="Montserrat"/>
                <a:cs typeface="Montserrat"/>
              </a:rPr>
              <a:t>than</a:t>
            </a:r>
            <a:r>
              <a:rPr sz="1300" dirty="0">
                <a:solidFill>
                  <a:srgbClr val="333333"/>
                </a:solidFill>
                <a:latin typeface="Montserrat"/>
                <a:cs typeface="Montserrat"/>
              </a:rPr>
              <a:t> </a:t>
            </a:r>
            <a:r>
              <a:rPr sz="1300" spc="-10" dirty="0">
                <a:solidFill>
                  <a:srgbClr val="333333"/>
                </a:solidFill>
                <a:latin typeface="Montserrat"/>
                <a:cs typeface="Montserrat"/>
              </a:rPr>
              <a:t>costs.</a:t>
            </a:r>
            <a:endParaRPr sz="1300" dirty="0">
              <a:latin typeface="Montserrat"/>
              <a:cs typeface="Montserrat"/>
            </a:endParaRPr>
          </a:p>
          <a:p>
            <a:pPr marL="269240" marR="259715" algn="just">
              <a:lnSpc>
                <a:spcPct val="114799"/>
              </a:lnSpc>
              <a:spcBef>
                <a:spcPts val="1075"/>
              </a:spcBef>
            </a:pPr>
            <a:r>
              <a:rPr sz="1350" b="1" spc="-100" dirty="0">
                <a:solidFill>
                  <a:srgbClr val="333333"/>
                </a:solidFill>
                <a:latin typeface="Montserrat"/>
                <a:cs typeface="Montserrat"/>
              </a:rPr>
              <a:t>Example:</a:t>
            </a:r>
            <a:r>
              <a:rPr sz="1350" b="1" spc="-45" dirty="0">
                <a:solidFill>
                  <a:srgbClr val="333333"/>
                </a:solidFill>
                <a:latin typeface="Montserrat"/>
                <a:cs typeface="Montserrat"/>
              </a:rPr>
              <a:t> </a:t>
            </a:r>
            <a:r>
              <a:rPr sz="1300" spc="-75" dirty="0">
                <a:solidFill>
                  <a:srgbClr val="333333"/>
                </a:solidFill>
                <a:latin typeface="Montserrat"/>
                <a:cs typeface="Montserrat"/>
              </a:rPr>
              <a:t>A</a:t>
            </a:r>
            <a:r>
              <a:rPr sz="1300" dirty="0">
                <a:solidFill>
                  <a:srgbClr val="333333"/>
                </a:solidFill>
                <a:latin typeface="Montserrat"/>
                <a:cs typeface="Montserrat"/>
              </a:rPr>
              <a:t> </a:t>
            </a:r>
            <a:r>
              <a:rPr sz="1300" spc="-65" dirty="0">
                <a:solidFill>
                  <a:srgbClr val="333333"/>
                </a:solidFill>
                <a:latin typeface="Montserrat"/>
                <a:cs typeface="Montserrat"/>
              </a:rPr>
              <a:t>consulting</a:t>
            </a:r>
            <a:r>
              <a:rPr sz="1300" spc="-5" dirty="0">
                <a:solidFill>
                  <a:srgbClr val="333333"/>
                </a:solidFill>
                <a:latin typeface="Montserrat"/>
                <a:cs typeface="Montserrat"/>
              </a:rPr>
              <a:t> </a:t>
            </a:r>
            <a:r>
              <a:rPr sz="1300" spc="-60" dirty="0">
                <a:solidFill>
                  <a:srgbClr val="333333"/>
                </a:solidFill>
                <a:latin typeface="Montserrat"/>
                <a:cs typeface="Montserrat"/>
              </a:rPr>
              <a:t>firm</a:t>
            </a:r>
            <a:r>
              <a:rPr sz="1300" dirty="0">
                <a:solidFill>
                  <a:srgbClr val="333333"/>
                </a:solidFill>
                <a:latin typeface="Montserrat"/>
                <a:cs typeface="Montserrat"/>
              </a:rPr>
              <a:t> </a:t>
            </a:r>
            <a:r>
              <a:rPr sz="1300" spc="-75" dirty="0">
                <a:solidFill>
                  <a:srgbClr val="333333"/>
                </a:solidFill>
                <a:latin typeface="Montserrat"/>
                <a:cs typeface="Montserrat"/>
              </a:rPr>
              <a:t>adding</a:t>
            </a:r>
            <a:r>
              <a:rPr sz="1300" spc="-5" dirty="0">
                <a:solidFill>
                  <a:srgbClr val="333333"/>
                </a:solidFill>
                <a:latin typeface="Montserrat"/>
                <a:cs typeface="Montserrat"/>
              </a:rPr>
              <a:t> </a:t>
            </a:r>
            <a:r>
              <a:rPr sz="1300" spc="-80" dirty="0">
                <a:solidFill>
                  <a:srgbClr val="333333"/>
                </a:solidFill>
                <a:latin typeface="Montserrat"/>
                <a:cs typeface="Montserrat"/>
              </a:rPr>
              <a:t>more</a:t>
            </a:r>
            <a:r>
              <a:rPr sz="1300" spc="-5" dirty="0">
                <a:solidFill>
                  <a:srgbClr val="333333"/>
                </a:solidFill>
                <a:latin typeface="Montserrat"/>
                <a:cs typeface="Montserrat"/>
              </a:rPr>
              <a:t> </a:t>
            </a:r>
            <a:r>
              <a:rPr sz="1300" spc="-65" dirty="0">
                <a:solidFill>
                  <a:srgbClr val="333333"/>
                </a:solidFill>
                <a:latin typeface="Montserrat"/>
                <a:cs typeface="Montserrat"/>
              </a:rPr>
              <a:t>consultants</a:t>
            </a:r>
            <a:r>
              <a:rPr sz="1300" dirty="0">
                <a:solidFill>
                  <a:srgbClr val="333333"/>
                </a:solidFill>
                <a:latin typeface="Montserrat"/>
                <a:cs typeface="Montserrat"/>
              </a:rPr>
              <a:t> </a:t>
            </a:r>
            <a:r>
              <a:rPr sz="1300" spc="-75" dirty="0">
                <a:solidFill>
                  <a:srgbClr val="333333"/>
                </a:solidFill>
                <a:latin typeface="Montserrat"/>
                <a:cs typeface="Montserrat"/>
              </a:rPr>
              <a:t>to</a:t>
            </a:r>
            <a:r>
              <a:rPr sz="1300" spc="-5" dirty="0">
                <a:solidFill>
                  <a:srgbClr val="333333"/>
                </a:solidFill>
                <a:latin typeface="Montserrat"/>
                <a:cs typeface="Montserrat"/>
              </a:rPr>
              <a:t> </a:t>
            </a:r>
            <a:r>
              <a:rPr sz="1300" spc="-10" dirty="0">
                <a:solidFill>
                  <a:srgbClr val="333333"/>
                </a:solidFill>
                <a:latin typeface="Montserrat"/>
                <a:cs typeface="Montserrat"/>
              </a:rPr>
              <a:t>serve </a:t>
            </a:r>
            <a:r>
              <a:rPr sz="1300" spc="-80" dirty="0">
                <a:solidFill>
                  <a:srgbClr val="333333"/>
                </a:solidFill>
                <a:latin typeface="Montserrat"/>
                <a:cs typeface="Montserrat"/>
              </a:rPr>
              <a:t>more</a:t>
            </a:r>
            <a:r>
              <a:rPr sz="1300" spc="-10" dirty="0">
                <a:solidFill>
                  <a:srgbClr val="333333"/>
                </a:solidFill>
                <a:latin typeface="Montserrat"/>
                <a:cs typeface="Montserrat"/>
              </a:rPr>
              <a:t> </a:t>
            </a:r>
            <a:r>
              <a:rPr sz="1300" spc="-60" dirty="0">
                <a:solidFill>
                  <a:srgbClr val="333333"/>
                </a:solidFill>
                <a:latin typeface="Montserrat"/>
                <a:cs typeface="Montserrat"/>
              </a:rPr>
              <a:t>clients</a:t>
            </a:r>
            <a:r>
              <a:rPr sz="1300" spc="-10" dirty="0">
                <a:solidFill>
                  <a:srgbClr val="333333"/>
                </a:solidFill>
                <a:latin typeface="Montserrat"/>
                <a:cs typeface="Montserrat"/>
              </a:rPr>
              <a:t> </a:t>
            </a:r>
            <a:r>
              <a:rPr sz="1300" spc="-65" dirty="0">
                <a:solidFill>
                  <a:srgbClr val="333333"/>
                </a:solidFill>
                <a:latin typeface="Montserrat"/>
                <a:cs typeface="Montserrat"/>
              </a:rPr>
              <a:t>(growth)</a:t>
            </a:r>
            <a:r>
              <a:rPr sz="1300" spc="-10" dirty="0">
                <a:solidFill>
                  <a:srgbClr val="333333"/>
                </a:solidFill>
                <a:latin typeface="Montserrat"/>
                <a:cs typeface="Montserrat"/>
              </a:rPr>
              <a:t> </a:t>
            </a:r>
            <a:r>
              <a:rPr sz="1300" spc="-45" dirty="0">
                <a:solidFill>
                  <a:srgbClr val="333333"/>
                </a:solidFill>
                <a:latin typeface="Montserrat"/>
                <a:cs typeface="Montserrat"/>
              </a:rPr>
              <a:t>vs.</a:t>
            </a:r>
            <a:r>
              <a:rPr sz="1300" spc="-10" dirty="0">
                <a:solidFill>
                  <a:srgbClr val="333333"/>
                </a:solidFill>
                <a:latin typeface="Montserrat"/>
                <a:cs typeface="Montserrat"/>
              </a:rPr>
              <a:t> </a:t>
            </a:r>
            <a:r>
              <a:rPr sz="1300" spc="-70" dirty="0">
                <a:solidFill>
                  <a:srgbClr val="333333"/>
                </a:solidFill>
                <a:latin typeface="Montserrat"/>
                <a:cs typeface="Montserrat"/>
              </a:rPr>
              <a:t>a</a:t>
            </a:r>
            <a:r>
              <a:rPr sz="1300" spc="-5" dirty="0">
                <a:solidFill>
                  <a:srgbClr val="333333"/>
                </a:solidFill>
                <a:latin typeface="Montserrat"/>
                <a:cs typeface="Montserrat"/>
              </a:rPr>
              <a:t> </a:t>
            </a:r>
            <a:r>
              <a:rPr sz="1300" spc="-75" dirty="0">
                <a:solidFill>
                  <a:srgbClr val="333333"/>
                </a:solidFill>
                <a:latin typeface="Montserrat"/>
                <a:cs typeface="Montserrat"/>
              </a:rPr>
              <a:t>SaaS</a:t>
            </a:r>
            <a:r>
              <a:rPr sz="1300" spc="-10" dirty="0">
                <a:solidFill>
                  <a:srgbClr val="333333"/>
                </a:solidFill>
                <a:latin typeface="Montserrat"/>
                <a:cs typeface="Montserrat"/>
              </a:rPr>
              <a:t> </a:t>
            </a:r>
            <a:r>
              <a:rPr sz="1300" spc="-80" dirty="0">
                <a:solidFill>
                  <a:srgbClr val="333333"/>
                </a:solidFill>
                <a:latin typeface="Montserrat"/>
                <a:cs typeface="Montserrat"/>
              </a:rPr>
              <a:t>company</a:t>
            </a:r>
            <a:r>
              <a:rPr sz="1300" spc="-10" dirty="0">
                <a:solidFill>
                  <a:srgbClr val="333333"/>
                </a:solidFill>
                <a:latin typeface="Montserrat"/>
                <a:cs typeface="Montserrat"/>
              </a:rPr>
              <a:t> </a:t>
            </a:r>
            <a:r>
              <a:rPr sz="1300" spc="-55" dirty="0">
                <a:solidFill>
                  <a:srgbClr val="333333"/>
                </a:solidFill>
                <a:latin typeface="Montserrat"/>
                <a:cs typeface="Montserrat"/>
              </a:rPr>
              <a:t>serving</a:t>
            </a:r>
            <a:r>
              <a:rPr sz="1300" spc="-10" dirty="0">
                <a:solidFill>
                  <a:srgbClr val="333333"/>
                </a:solidFill>
                <a:latin typeface="Montserrat"/>
                <a:cs typeface="Montserrat"/>
              </a:rPr>
              <a:t> </a:t>
            </a:r>
            <a:r>
              <a:rPr sz="1300" spc="-65" dirty="0">
                <a:solidFill>
                  <a:srgbClr val="333333"/>
                </a:solidFill>
                <a:latin typeface="Montserrat"/>
                <a:cs typeface="Montserrat"/>
              </a:rPr>
              <a:t>thousands</a:t>
            </a:r>
            <a:r>
              <a:rPr sz="1300" spc="-5" dirty="0">
                <a:solidFill>
                  <a:srgbClr val="333333"/>
                </a:solidFill>
                <a:latin typeface="Montserrat"/>
                <a:cs typeface="Montserrat"/>
              </a:rPr>
              <a:t> </a:t>
            </a:r>
            <a:r>
              <a:rPr sz="1300" spc="-25" dirty="0">
                <a:solidFill>
                  <a:srgbClr val="333333"/>
                </a:solidFill>
                <a:latin typeface="Montserrat"/>
                <a:cs typeface="Montserrat"/>
              </a:rPr>
              <a:t>of </a:t>
            </a:r>
            <a:r>
              <a:rPr sz="1300" spc="-85" dirty="0">
                <a:solidFill>
                  <a:srgbClr val="333333"/>
                </a:solidFill>
                <a:latin typeface="Montserrat"/>
                <a:cs typeface="Montserrat"/>
              </a:rPr>
              <a:t>new</a:t>
            </a:r>
            <a:r>
              <a:rPr sz="1300" dirty="0">
                <a:solidFill>
                  <a:srgbClr val="333333"/>
                </a:solidFill>
                <a:latin typeface="Montserrat"/>
                <a:cs typeface="Montserrat"/>
              </a:rPr>
              <a:t> </a:t>
            </a:r>
            <a:r>
              <a:rPr sz="1300" spc="-75" dirty="0">
                <a:solidFill>
                  <a:srgbClr val="333333"/>
                </a:solidFill>
                <a:latin typeface="Montserrat"/>
                <a:cs typeface="Montserrat"/>
              </a:rPr>
              <a:t>customers</a:t>
            </a:r>
            <a:r>
              <a:rPr sz="1300" spc="5" dirty="0">
                <a:solidFill>
                  <a:srgbClr val="333333"/>
                </a:solidFill>
                <a:latin typeface="Montserrat"/>
                <a:cs typeface="Montserrat"/>
              </a:rPr>
              <a:t> </a:t>
            </a:r>
            <a:r>
              <a:rPr sz="1300" spc="-70" dirty="0">
                <a:solidFill>
                  <a:srgbClr val="333333"/>
                </a:solidFill>
                <a:latin typeface="Montserrat"/>
                <a:cs typeface="Montserrat"/>
              </a:rPr>
              <a:t>with</a:t>
            </a:r>
            <a:r>
              <a:rPr sz="1300" spc="5" dirty="0">
                <a:solidFill>
                  <a:srgbClr val="333333"/>
                </a:solidFill>
                <a:latin typeface="Montserrat"/>
                <a:cs typeface="Montserrat"/>
              </a:rPr>
              <a:t> </a:t>
            </a:r>
            <a:r>
              <a:rPr sz="1300" spc="-65" dirty="0">
                <a:solidFill>
                  <a:srgbClr val="333333"/>
                </a:solidFill>
                <a:latin typeface="Montserrat"/>
                <a:cs typeface="Montserrat"/>
              </a:rPr>
              <a:t>minimal</a:t>
            </a:r>
            <a:r>
              <a:rPr sz="1300" spc="5" dirty="0">
                <a:solidFill>
                  <a:srgbClr val="333333"/>
                </a:solidFill>
                <a:latin typeface="Montserrat"/>
                <a:cs typeface="Montserrat"/>
              </a:rPr>
              <a:t> </a:t>
            </a:r>
            <a:r>
              <a:rPr sz="1300" spc="-60" dirty="0">
                <a:solidFill>
                  <a:srgbClr val="333333"/>
                </a:solidFill>
                <a:latin typeface="Montserrat"/>
                <a:cs typeface="Montserrat"/>
              </a:rPr>
              <a:t>additional</a:t>
            </a:r>
            <a:r>
              <a:rPr sz="1300" spc="5" dirty="0">
                <a:solidFill>
                  <a:srgbClr val="333333"/>
                </a:solidFill>
                <a:latin typeface="Montserrat"/>
                <a:cs typeface="Montserrat"/>
              </a:rPr>
              <a:t> </a:t>
            </a:r>
            <a:r>
              <a:rPr sz="1300" spc="-60" dirty="0">
                <a:solidFill>
                  <a:srgbClr val="333333"/>
                </a:solidFill>
                <a:latin typeface="Montserrat"/>
                <a:cs typeface="Montserrat"/>
              </a:rPr>
              <a:t>staff</a:t>
            </a:r>
            <a:r>
              <a:rPr sz="1300" spc="5" dirty="0">
                <a:solidFill>
                  <a:srgbClr val="333333"/>
                </a:solidFill>
                <a:latin typeface="Montserrat"/>
                <a:cs typeface="Montserrat"/>
              </a:rPr>
              <a:t> </a:t>
            </a:r>
            <a:r>
              <a:rPr sz="1300" spc="-10" dirty="0">
                <a:solidFill>
                  <a:srgbClr val="333333"/>
                </a:solidFill>
                <a:latin typeface="Montserrat"/>
                <a:cs typeface="Montserrat"/>
              </a:rPr>
              <a:t>(scaling).</a:t>
            </a:r>
            <a:endParaRPr lang="en-US" sz="1300" spc="-10" dirty="0">
              <a:solidFill>
                <a:srgbClr val="333333"/>
              </a:solidFill>
              <a:latin typeface="Montserrat"/>
              <a:cs typeface="Montserrat"/>
            </a:endParaRPr>
          </a:p>
          <a:p>
            <a:pPr marL="269240" marR="259715" algn="just">
              <a:lnSpc>
                <a:spcPct val="114799"/>
              </a:lnSpc>
              <a:spcBef>
                <a:spcPts val="1075"/>
              </a:spcBef>
            </a:pPr>
            <a:r>
              <a:rPr lang="en-US" sz="1300" spc="-70" dirty="0">
                <a:solidFill>
                  <a:srgbClr val="333333"/>
                </a:solidFill>
                <a:latin typeface="Montserrat"/>
                <a:cs typeface="Montserrat"/>
              </a:rPr>
              <a:t>The</a:t>
            </a:r>
            <a:r>
              <a:rPr lang="en-US" sz="1300" spc="-5" dirty="0">
                <a:solidFill>
                  <a:srgbClr val="333333"/>
                </a:solidFill>
                <a:latin typeface="Montserrat"/>
                <a:cs typeface="Montserrat"/>
              </a:rPr>
              <a:t> </a:t>
            </a:r>
            <a:r>
              <a:rPr lang="en-US" sz="1300" spc="-70" dirty="0">
                <a:solidFill>
                  <a:srgbClr val="333333"/>
                </a:solidFill>
                <a:latin typeface="Montserrat"/>
                <a:cs typeface="Montserrat"/>
              </a:rPr>
              <a:t>goal</a:t>
            </a:r>
            <a:r>
              <a:rPr lang="en-US" sz="1300" spc="-5" dirty="0">
                <a:solidFill>
                  <a:srgbClr val="333333"/>
                </a:solidFill>
                <a:latin typeface="Montserrat"/>
                <a:cs typeface="Montserrat"/>
              </a:rPr>
              <a:t> </a:t>
            </a:r>
            <a:r>
              <a:rPr lang="en-US" sz="1300" spc="-60" dirty="0">
                <a:solidFill>
                  <a:srgbClr val="333333"/>
                </a:solidFill>
                <a:latin typeface="Montserrat"/>
                <a:cs typeface="Montserrat"/>
              </a:rPr>
              <a:t>for</a:t>
            </a:r>
            <a:r>
              <a:rPr lang="en-US" sz="1300" spc="-5" dirty="0">
                <a:solidFill>
                  <a:srgbClr val="333333"/>
                </a:solidFill>
                <a:latin typeface="Montserrat"/>
                <a:cs typeface="Montserrat"/>
              </a:rPr>
              <a:t> </a:t>
            </a:r>
            <a:r>
              <a:rPr lang="en-US" sz="1300" spc="-75" dirty="0">
                <a:solidFill>
                  <a:srgbClr val="333333"/>
                </a:solidFill>
                <a:latin typeface="Montserrat"/>
                <a:cs typeface="Montserrat"/>
              </a:rPr>
              <a:t>most</a:t>
            </a:r>
            <a:r>
              <a:rPr lang="en-US" sz="1300" dirty="0">
                <a:solidFill>
                  <a:srgbClr val="333333"/>
                </a:solidFill>
                <a:latin typeface="Montserrat"/>
                <a:cs typeface="Montserrat"/>
              </a:rPr>
              <a:t> </a:t>
            </a:r>
            <a:r>
              <a:rPr lang="en-US" sz="1300" spc="-65" dirty="0">
                <a:solidFill>
                  <a:srgbClr val="333333"/>
                </a:solidFill>
                <a:latin typeface="Montserrat"/>
                <a:cs typeface="Montserrat"/>
              </a:rPr>
              <a:t>entrepreneurs</a:t>
            </a:r>
            <a:r>
              <a:rPr lang="en-US" sz="1300" spc="-5" dirty="0">
                <a:solidFill>
                  <a:srgbClr val="333333"/>
                </a:solidFill>
                <a:latin typeface="Montserrat"/>
                <a:cs typeface="Montserrat"/>
              </a:rPr>
              <a:t> </a:t>
            </a:r>
            <a:r>
              <a:rPr lang="en-US" sz="1300" spc="-70" dirty="0">
                <a:solidFill>
                  <a:srgbClr val="333333"/>
                </a:solidFill>
                <a:latin typeface="Montserrat"/>
                <a:cs typeface="Montserrat"/>
              </a:rPr>
              <a:t>should</a:t>
            </a:r>
            <a:r>
              <a:rPr lang="en-US" sz="1300" spc="-5" dirty="0">
                <a:solidFill>
                  <a:srgbClr val="333333"/>
                </a:solidFill>
                <a:latin typeface="Montserrat"/>
                <a:cs typeface="Montserrat"/>
              </a:rPr>
              <a:t> </a:t>
            </a:r>
            <a:r>
              <a:rPr lang="en-US" sz="1300" spc="-75" dirty="0">
                <a:solidFill>
                  <a:srgbClr val="333333"/>
                </a:solidFill>
                <a:latin typeface="Montserrat"/>
                <a:cs typeface="Montserrat"/>
              </a:rPr>
              <a:t>be</a:t>
            </a:r>
            <a:r>
              <a:rPr lang="en-US" sz="1300" dirty="0">
                <a:solidFill>
                  <a:srgbClr val="333333"/>
                </a:solidFill>
                <a:latin typeface="Montserrat"/>
                <a:cs typeface="Montserrat"/>
              </a:rPr>
              <a:t> </a:t>
            </a:r>
            <a:r>
              <a:rPr lang="en-US" sz="1300" spc="-75" dirty="0">
                <a:solidFill>
                  <a:srgbClr val="333333"/>
                </a:solidFill>
                <a:latin typeface="Montserrat"/>
                <a:cs typeface="Montserrat"/>
              </a:rPr>
              <a:t>to</a:t>
            </a:r>
            <a:r>
              <a:rPr lang="en-US" sz="1300" spc="-5" dirty="0">
                <a:solidFill>
                  <a:srgbClr val="333333"/>
                </a:solidFill>
                <a:latin typeface="Montserrat"/>
                <a:cs typeface="Montserrat"/>
              </a:rPr>
              <a:t> </a:t>
            </a:r>
            <a:r>
              <a:rPr lang="en-US" sz="1300" spc="-40" dirty="0">
                <a:solidFill>
                  <a:srgbClr val="333333"/>
                </a:solidFill>
                <a:latin typeface="Montserrat"/>
                <a:cs typeface="Montserrat"/>
              </a:rPr>
              <a:t>first</a:t>
            </a:r>
            <a:r>
              <a:rPr lang="en-US" sz="1300" spc="-5" dirty="0">
                <a:solidFill>
                  <a:srgbClr val="333333"/>
                </a:solidFill>
                <a:latin typeface="Montserrat"/>
                <a:cs typeface="Montserrat"/>
              </a:rPr>
              <a:t> </a:t>
            </a:r>
            <a:r>
              <a:rPr lang="en-US" sz="1300" spc="-10" dirty="0">
                <a:solidFill>
                  <a:srgbClr val="333333"/>
                </a:solidFill>
                <a:latin typeface="Montserrat"/>
                <a:cs typeface="Montserrat"/>
              </a:rPr>
              <a:t>establish </a:t>
            </a:r>
            <a:r>
              <a:rPr lang="en-US" sz="1300" spc="-70" dirty="0">
                <a:solidFill>
                  <a:srgbClr val="333333"/>
                </a:solidFill>
                <a:latin typeface="Montserrat"/>
                <a:cs typeface="Montserrat"/>
              </a:rPr>
              <a:t>growth,</a:t>
            </a:r>
            <a:r>
              <a:rPr lang="en-US" sz="1300" dirty="0">
                <a:solidFill>
                  <a:srgbClr val="333333"/>
                </a:solidFill>
                <a:latin typeface="Montserrat"/>
                <a:cs typeface="Montserrat"/>
              </a:rPr>
              <a:t> </a:t>
            </a:r>
            <a:r>
              <a:rPr lang="en-US" sz="1300" spc="-65" dirty="0">
                <a:solidFill>
                  <a:srgbClr val="333333"/>
                </a:solidFill>
                <a:latin typeface="Montserrat"/>
                <a:cs typeface="Montserrat"/>
              </a:rPr>
              <a:t>then</a:t>
            </a:r>
            <a:r>
              <a:rPr lang="en-US" sz="1300" spc="5" dirty="0">
                <a:solidFill>
                  <a:srgbClr val="333333"/>
                </a:solidFill>
                <a:latin typeface="Montserrat"/>
                <a:cs typeface="Montserrat"/>
              </a:rPr>
              <a:t> </a:t>
            </a:r>
            <a:r>
              <a:rPr lang="en-US" sz="1300" spc="-60" dirty="0">
                <a:solidFill>
                  <a:srgbClr val="333333"/>
                </a:solidFill>
                <a:latin typeface="Montserrat"/>
                <a:cs typeface="Montserrat"/>
              </a:rPr>
              <a:t>transition</a:t>
            </a:r>
            <a:r>
              <a:rPr lang="en-US" sz="1300" spc="5" dirty="0">
                <a:solidFill>
                  <a:srgbClr val="333333"/>
                </a:solidFill>
                <a:latin typeface="Montserrat"/>
                <a:cs typeface="Montserrat"/>
              </a:rPr>
              <a:t> </a:t>
            </a:r>
            <a:r>
              <a:rPr lang="en-US" sz="1300" spc="-75" dirty="0">
                <a:solidFill>
                  <a:srgbClr val="333333"/>
                </a:solidFill>
                <a:latin typeface="Montserrat"/>
                <a:cs typeface="Montserrat"/>
              </a:rPr>
              <a:t>to</a:t>
            </a:r>
            <a:r>
              <a:rPr lang="en-US" sz="1300" dirty="0">
                <a:solidFill>
                  <a:srgbClr val="333333"/>
                </a:solidFill>
                <a:latin typeface="Montserrat"/>
                <a:cs typeface="Montserrat"/>
              </a:rPr>
              <a:t> </a:t>
            </a:r>
            <a:r>
              <a:rPr lang="en-US" sz="1300" spc="-70" dirty="0">
                <a:solidFill>
                  <a:srgbClr val="333333"/>
                </a:solidFill>
                <a:latin typeface="Montserrat"/>
                <a:cs typeface="Montserrat"/>
              </a:rPr>
              <a:t>a</a:t>
            </a:r>
            <a:r>
              <a:rPr lang="en-US" sz="1300" spc="5" dirty="0">
                <a:solidFill>
                  <a:srgbClr val="333333"/>
                </a:solidFill>
                <a:latin typeface="Montserrat"/>
                <a:cs typeface="Montserrat"/>
              </a:rPr>
              <a:t> </a:t>
            </a:r>
            <a:r>
              <a:rPr lang="en-US" sz="1300" spc="-65" dirty="0">
                <a:solidFill>
                  <a:srgbClr val="333333"/>
                </a:solidFill>
                <a:latin typeface="Montserrat"/>
                <a:cs typeface="Montserrat"/>
              </a:rPr>
              <a:t>scalable</a:t>
            </a:r>
            <a:r>
              <a:rPr lang="en-US" sz="1300" spc="5" dirty="0">
                <a:solidFill>
                  <a:srgbClr val="333333"/>
                </a:solidFill>
                <a:latin typeface="Montserrat"/>
                <a:cs typeface="Montserrat"/>
              </a:rPr>
              <a:t> </a:t>
            </a:r>
            <a:r>
              <a:rPr lang="en-US" sz="1300" spc="-60" dirty="0">
                <a:solidFill>
                  <a:srgbClr val="333333"/>
                </a:solidFill>
                <a:latin typeface="Montserrat"/>
                <a:cs typeface="Montserrat"/>
              </a:rPr>
              <a:t>business</a:t>
            </a:r>
            <a:r>
              <a:rPr lang="en-US" sz="1300" spc="5" dirty="0">
                <a:solidFill>
                  <a:srgbClr val="333333"/>
                </a:solidFill>
                <a:latin typeface="Montserrat"/>
                <a:cs typeface="Montserrat"/>
              </a:rPr>
              <a:t> </a:t>
            </a:r>
            <a:r>
              <a:rPr lang="en-US" sz="1300" spc="-75" dirty="0">
                <a:solidFill>
                  <a:srgbClr val="333333"/>
                </a:solidFill>
                <a:latin typeface="Montserrat"/>
                <a:cs typeface="Montserrat"/>
              </a:rPr>
              <a:t>model</a:t>
            </a:r>
            <a:r>
              <a:rPr lang="en-US" sz="1300" dirty="0">
                <a:solidFill>
                  <a:srgbClr val="333333"/>
                </a:solidFill>
                <a:latin typeface="Montserrat"/>
                <a:cs typeface="Montserrat"/>
              </a:rPr>
              <a:t> </a:t>
            </a:r>
            <a:r>
              <a:rPr lang="en-US" sz="1300" spc="-60" dirty="0">
                <a:solidFill>
                  <a:srgbClr val="333333"/>
                </a:solidFill>
                <a:latin typeface="Montserrat"/>
                <a:cs typeface="Montserrat"/>
              </a:rPr>
              <a:t>for</a:t>
            </a:r>
            <a:r>
              <a:rPr lang="en-US" sz="1300" spc="5" dirty="0">
                <a:solidFill>
                  <a:srgbClr val="333333"/>
                </a:solidFill>
                <a:latin typeface="Montserrat"/>
                <a:cs typeface="Montserrat"/>
              </a:rPr>
              <a:t> </a:t>
            </a:r>
            <a:r>
              <a:rPr lang="en-US" sz="1300" spc="-65" dirty="0">
                <a:solidFill>
                  <a:srgbClr val="333333"/>
                </a:solidFill>
                <a:latin typeface="Montserrat"/>
                <a:cs typeface="Montserrat"/>
              </a:rPr>
              <a:t>long-</a:t>
            </a:r>
            <a:r>
              <a:rPr lang="en-US" sz="1300" spc="-20" dirty="0">
                <a:solidFill>
                  <a:srgbClr val="333333"/>
                </a:solidFill>
                <a:latin typeface="Montserrat"/>
                <a:cs typeface="Montserrat"/>
              </a:rPr>
              <a:t>term </a:t>
            </a:r>
            <a:r>
              <a:rPr lang="en-US" sz="1300" spc="-10" dirty="0">
                <a:solidFill>
                  <a:srgbClr val="333333"/>
                </a:solidFill>
                <a:latin typeface="Montserrat"/>
                <a:cs typeface="Montserrat"/>
              </a:rPr>
              <a:t>success.</a:t>
            </a:r>
            <a:endParaRPr lang="en-US" sz="1300" dirty="0">
              <a:latin typeface="Montserrat"/>
              <a:cs typeface="Montserrat"/>
            </a:endParaRPr>
          </a:p>
        </p:txBody>
      </p:sp>
      <p:pic>
        <p:nvPicPr>
          <p:cNvPr id="8" name="object 8"/>
          <p:cNvPicPr/>
          <p:nvPr/>
        </p:nvPicPr>
        <p:blipFill>
          <a:blip r:embed="rId6" cstate="print"/>
          <a:stretch>
            <a:fillRect/>
          </a:stretch>
        </p:blipFill>
        <p:spPr>
          <a:xfrm>
            <a:off x="571500" y="4610100"/>
            <a:ext cx="152399" cy="152399"/>
          </a:xfrm>
          <a:prstGeom prst="rect">
            <a:avLst/>
          </a:prstGeom>
        </p:spPr>
      </p:pic>
      <p:sp>
        <p:nvSpPr>
          <p:cNvPr id="10" name="object 10"/>
          <p:cNvSpPr txBox="1"/>
          <p:nvPr/>
        </p:nvSpPr>
        <p:spPr>
          <a:xfrm>
            <a:off x="6881465" y="5021769"/>
            <a:ext cx="4624734" cy="196635"/>
          </a:xfrm>
          <a:prstGeom prst="rect">
            <a:avLst/>
          </a:prstGeom>
        </p:spPr>
        <p:txBody>
          <a:bodyPr vert="horz" wrap="square" lIns="0" tIns="13335" rIns="0" bIns="0" rtlCol="0">
            <a:spAutoFit/>
          </a:bodyPr>
          <a:lstStyle/>
          <a:p>
            <a:pPr marL="12700">
              <a:lnSpc>
                <a:spcPct val="100000"/>
              </a:lnSpc>
              <a:spcBef>
                <a:spcPts val="105"/>
              </a:spcBef>
            </a:pPr>
            <a:r>
              <a:rPr sz="1150" spc="-70" dirty="0">
                <a:solidFill>
                  <a:srgbClr val="666666"/>
                </a:solidFill>
                <a:latin typeface="Montserrat"/>
                <a:cs typeface="Montserrat"/>
              </a:rPr>
              <a:t>Figure</a:t>
            </a:r>
            <a:r>
              <a:rPr sz="1150" spc="-5" dirty="0">
                <a:solidFill>
                  <a:srgbClr val="666666"/>
                </a:solidFill>
                <a:latin typeface="Montserrat"/>
                <a:cs typeface="Montserrat"/>
              </a:rPr>
              <a:t> </a:t>
            </a:r>
            <a:r>
              <a:rPr sz="1150" spc="-20" dirty="0">
                <a:solidFill>
                  <a:srgbClr val="666666"/>
                </a:solidFill>
                <a:latin typeface="Montserrat"/>
                <a:cs typeface="Montserrat"/>
              </a:rPr>
              <a:t>1:</a:t>
            </a:r>
            <a:r>
              <a:rPr sz="1150" dirty="0">
                <a:solidFill>
                  <a:srgbClr val="666666"/>
                </a:solidFill>
                <a:latin typeface="Montserrat"/>
                <a:cs typeface="Montserrat"/>
              </a:rPr>
              <a:t> </a:t>
            </a:r>
            <a:r>
              <a:rPr sz="1150" spc="-85" dirty="0">
                <a:solidFill>
                  <a:srgbClr val="666666"/>
                </a:solidFill>
                <a:latin typeface="Montserrat"/>
                <a:cs typeface="Montserrat"/>
              </a:rPr>
              <a:t>Revenue</a:t>
            </a:r>
            <a:r>
              <a:rPr sz="1150" dirty="0">
                <a:solidFill>
                  <a:srgbClr val="666666"/>
                </a:solidFill>
                <a:latin typeface="Montserrat"/>
                <a:cs typeface="Montserrat"/>
              </a:rPr>
              <a:t> </a:t>
            </a:r>
            <a:r>
              <a:rPr sz="1150" spc="-50" dirty="0">
                <a:solidFill>
                  <a:srgbClr val="666666"/>
                </a:solidFill>
                <a:latin typeface="Montserrat"/>
                <a:cs typeface="Montserrat"/>
              </a:rPr>
              <a:t>vs.</a:t>
            </a:r>
            <a:r>
              <a:rPr sz="1150" dirty="0">
                <a:solidFill>
                  <a:srgbClr val="666666"/>
                </a:solidFill>
                <a:latin typeface="Montserrat"/>
                <a:cs typeface="Montserrat"/>
              </a:rPr>
              <a:t> </a:t>
            </a:r>
            <a:r>
              <a:rPr sz="1150" spc="-70" dirty="0">
                <a:solidFill>
                  <a:srgbClr val="666666"/>
                </a:solidFill>
                <a:latin typeface="Montserrat"/>
                <a:cs typeface="Montserrat"/>
              </a:rPr>
              <a:t>Resources</a:t>
            </a:r>
            <a:r>
              <a:rPr sz="1150" spc="-5" dirty="0">
                <a:solidFill>
                  <a:srgbClr val="666666"/>
                </a:solidFill>
                <a:latin typeface="Montserrat"/>
                <a:cs typeface="Montserrat"/>
              </a:rPr>
              <a:t> </a:t>
            </a:r>
            <a:r>
              <a:rPr sz="1150" spc="-65" dirty="0">
                <a:solidFill>
                  <a:srgbClr val="666666"/>
                </a:solidFill>
                <a:latin typeface="Montserrat"/>
                <a:cs typeface="Montserrat"/>
              </a:rPr>
              <a:t>in</a:t>
            </a:r>
            <a:r>
              <a:rPr sz="1150" dirty="0">
                <a:solidFill>
                  <a:srgbClr val="666666"/>
                </a:solidFill>
                <a:latin typeface="Montserrat"/>
                <a:cs typeface="Montserrat"/>
              </a:rPr>
              <a:t> </a:t>
            </a:r>
            <a:r>
              <a:rPr sz="1150" spc="-75" dirty="0">
                <a:solidFill>
                  <a:srgbClr val="666666"/>
                </a:solidFill>
                <a:latin typeface="Montserrat"/>
                <a:cs typeface="Montserrat"/>
              </a:rPr>
              <a:t>Growth</a:t>
            </a:r>
            <a:r>
              <a:rPr sz="1150" dirty="0">
                <a:solidFill>
                  <a:srgbClr val="666666"/>
                </a:solidFill>
                <a:latin typeface="Montserrat"/>
                <a:cs typeface="Montserrat"/>
              </a:rPr>
              <a:t> </a:t>
            </a:r>
            <a:r>
              <a:rPr sz="1150" spc="-80" dirty="0">
                <a:solidFill>
                  <a:srgbClr val="666666"/>
                </a:solidFill>
                <a:latin typeface="Montserrat"/>
                <a:cs typeface="Montserrat"/>
              </a:rPr>
              <a:t>and</a:t>
            </a:r>
            <a:r>
              <a:rPr sz="1150" dirty="0">
                <a:solidFill>
                  <a:srgbClr val="666666"/>
                </a:solidFill>
                <a:latin typeface="Montserrat"/>
                <a:cs typeface="Montserrat"/>
              </a:rPr>
              <a:t> </a:t>
            </a:r>
            <a:r>
              <a:rPr sz="1150" spc="-70" dirty="0">
                <a:solidFill>
                  <a:srgbClr val="666666"/>
                </a:solidFill>
                <a:latin typeface="Montserrat"/>
                <a:cs typeface="Montserrat"/>
              </a:rPr>
              <a:t>Scaling</a:t>
            </a:r>
            <a:r>
              <a:rPr sz="1150" spc="-5" dirty="0">
                <a:solidFill>
                  <a:srgbClr val="666666"/>
                </a:solidFill>
                <a:latin typeface="Montserrat"/>
                <a:cs typeface="Montserrat"/>
              </a:rPr>
              <a:t> </a:t>
            </a:r>
            <a:r>
              <a:rPr sz="1150" spc="-10" dirty="0">
                <a:solidFill>
                  <a:srgbClr val="666666"/>
                </a:solidFill>
                <a:latin typeface="Montserrat"/>
                <a:cs typeface="Montserrat"/>
              </a:rPr>
              <a:t>Models</a:t>
            </a:r>
            <a:endParaRPr sz="1150" dirty="0">
              <a:latin typeface="Montserrat"/>
              <a:cs typeface="Montserrat"/>
            </a:endParaRPr>
          </a:p>
        </p:txBody>
      </p:sp>
      <p:pic>
        <p:nvPicPr>
          <p:cNvPr id="14" name="object 14"/>
          <p:cNvPicPr/>
          <p:nvPr/>
        </p:nvPicPr>
        <p:blipFill>
          <a:blip r:embed="rId7" cstate="print"/>
          <a:stretch>
            <a:fillRect/>
          </a:stretch>
        </p:blipFill>
        <p:spPr>
          <a:xfrm>
            <a:off x="6896100" y="1562100"/>
            <a:ext cx="4114799" cy="3333749"/>
          </a:xfrm>
          <a:prstGeom prst="rect">
            <a:avLst/>
          </a:prstGeom>
        </p:spPr>
      </p:pic>
      <p:sp>
        <p:nvSpPr>
          <p:cNvPr id="20" name="Rectangle: Rounded Corners 19">
            <a:extLst>
              <a:ext uri="{FF2B5EF4-FFF2-40B4-BE49-F238E27FC236}">
                <a16:creationId xmlns:a16="http://schemas.microsoft.com/office/drawing/2014/main" id="{BE70DD15-CFA5-CDD2-F980-4E03C035A0AE}"/>
              </a:ext>
            </a:extLst>
          </p:cNvPr>
          <p:cNvSpPr/>
          <p:nvPr/>
        </p:nvSpPr>
        <p:spPr>
          <a:xfrm>
            <a:off x="228600" y="880902"/>
            <a:ext cx="11856729" cy="4604704"/>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15491E11-6AAB-D92F-9321-23B9EA60A78A}"/>
              </a:ext>
            </a:extLst>
          </p:cNvPr>
          <p:cNvSpPr/>
          <p:nvPr/>
        </p:nvSpPr>
        <p:spPr>
          <a:xfrm>
            <a:off x="2514600" y="418136"/>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a:extLst>
              <a:ext uri="{FF2B5EF4-FFF2-40B4-BE49-F238E27FC236}">
                <a16:creationId xmlns:a16="http://schemas.microsoft.com/office/drawing/2014/main" id="{246578D6-FC7A-A3C3-8A7E-199C4922ECC6}"/>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1000" y="-41440"/>
            <a:ext cx="1805378" cy="842988"/>
          </a:xfrm>
          <a:prstGeom prst="rect">
            <a:avLst/>
          </a:prstGeom>
        </p:spPr>
      </p:pic>
    </p:spTree>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Rounded Corners 34">
            <a:extLst>
              <a:ext uri="{FF2B5EF4-FFF2-40B4-BE49-F238E27FC236}">
                <a16:creationId xmlns:a16="http://schemas.microsoft.com/office/drawing/2014/main" id="{C06EB73E-4433-FDD5-41B0-D6B5845D12B5}"/>
              </a:ext>
            </a:extLst>
          </p:cNvPr>
          <p:cNvSpPr/>
          <p:nvPr/>
        </p:nvSpPr>
        <p:spPr>
          <a:xfrm>
            <a:off x="9601200" y="380205"/>
            <a:ext cx="3301412" cy="62212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877507" y="733475"/>
            <a:ext cx="9784073" cy="436014"/>
          </a:xfrm>
          <a:prstGeom prst="rect">
            <a:avLst/>
          </a:prstGeom>
        </p:spPr>
        <p:txBody>
          <a:bodyPr vert="horz" wrap="square" lIns="0" tIns="12697" rIns="0" bIns="0" rtlCol="0">
            <a:spAutoFit/>
          </a:bodyPr>
          <a:lstStyle/>
          <a:p>
            <a:pPr marL="12697">
              <a:spcBef>
                <a:spcPts val="100"/>
              </a:spcBef>
            </a:pPr>
            <a:r>
              <a:rPr dirty="0"/>
              <a:t>Growth</a:t>
            </a:r>
            <a:r>
              <a:rPr spc="-20" dirty="0"/>
              <a:t> </a:t>
            </a:r>
            <a:r>
              <a:rPr dirty="0"/>
              <a:t>vs.</a:t>
            </a:r>
            <a:r>
              <a:rPr spc="-15" dirty="0"/>
              <a:t> </a:t>
            </a:r>
            <a:r>
              <a:rPr dirty="0"/>
              <a:t>Scaling:</a:t>
            </a:r>
            <a:r>
              <a:rPr spc="-15" dirty="0"/>
              <a:t> </a:t>
            </a:r>
            <a:r>
              <a:rPr dirty="0"/>
              <a:t>Understanding</a:t>
            </a:r>
            <a:r>
              <a:rPr spc="-15" dirty="0"/>
              <a:t> </a:t>
            </a:r>
            <a:r>
              <a:rPr dirty="0"/>
              <a:t>the</a:t>
            </a:r>
            <a:r>
              <a:rPr spc="-15" dirty="0"/>
              <a:t> </a:t>
            </a:r>
            <a:r>
              <a:rPr spc="-10" dirty="0"/>
              <a:t>Difference</a:t>
            </a:r>
          </a:p>
        </p:txBody>
      </p:sp>
      <p:grpSp>
        <p:nvGrpSpPr>
          <p:cNvPr id="6" name="object 6"/>
          <p:cNvGrpSpPr/>
          <p:nvPr/>
        </p:nvGrpSpPr>
        <p:grpSpPr>
          <a:xfrm>
            <a:off x="306140" y="1161780"/>
            <a:ext cx="5675586" cy="5218492"/>
            <a:chOff x="304799" y="1162049"/>
            <a:chExt cx="5676900" cy="5219700"/>
          </a:xfrm>
        </p:grpSpPr>
        <p:sp>
          <p:nvSpPr>
            <p:cNvPr id="7" name="object 7"/>
            <p:cNvSpPr/>
            <p:nvPr/>
          </p:nvSpPr>
          <p:spPr>
            <a:xfrm>
              <a:off x="304799" y="1162049"/>
              <a:ext cx="5676900" cy="5219700"/>
            </a:xfrm>
            <a:custGeom>
              <a:avLst/>
              <a:gdLst/>
              <a:ahLst/>
              <a:cxnLst/>
              <a:rect l="l" t="t" r="r" b="b"/>
              <a:pathLst>
                <a:path w="5676900" h="5219700">
                  <a:moveTo>
                    <a:pt x="5534024" y="5219699"/>
                  </a:moveTo>
                  <a:lnTo>
                    <a:pt x="142874" y="5219699"/>
                  </a:lnTo>
                  <a:lnTo>
                    <a:pt x="135855" y="5219527"/>
                  </a:lnTo>
                  <a:lnTo>
                    <a:pt x="94749" y="5211350"/>
                  </a:lnTo>
                  <a:lnTo>
                    <a:pt x="57757" y="5191577"/>
                  </a:lnTo>
                  <a:lnTo>
                    <a:pt x="28121" y="5161941"/>
                  </a:lnTo>
                  <a:lnTo>
                    <a:pt x="8348" y="5124949"/>
                  </a:lnTo>
                  <a:lnTo>
                    <a:pt x="171" y="5083843"/>
                  </a:lnTo>
                  <a:lnTo>
                    <a:pt x="0" y="5076824"/>
                  </a:lnTo>
                  <a:lnTo>
                    <a:pt x="0" y="142874"/>
                  </a:lnTo>
                  <a:lnTo>
                    <a:pt x="6150" y="101399"/>
                  </a:lnTo>
                  <a:lnTo>
                    <a:pt x="24078" y="63497"/>
                  </a:lnTo>
                  <a:lnTo>
                    <a:pt x="52234" y="32429"/>
                  </a:lnTo>
                  <a:lnTo>
                    <a:pt x="88199"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5076824"/>
                  </a:lnTo>
                  <a:lnTo>
                    <a:pt x="5670748" y="5118298"/>
                  </a:lnTo>
                  <a:lnTo>
                    <a:pt x="5652819" y="5156200"/>
                  </a:lnTo>
                  <a:lnTo>
                    <a:pt x="5624663" y="5187268"/>
                  </a:lnTo>
                  <a:lnTo>
                    <a:pt x="5588699" y="5208822"/>
                  </a:lnTo>
                  <a:lnTo>
                    <a:pt x="5548028" y="5219012"/>
                  </a:lnTo>
                  <a:lnTo>
                    <a:pt x="5534024" y="5219699"/>
                  </a:lnTo>
                  <a:close/>
                </a:path>
              </a:pathLst>
            </a:custGeom>
            <a:solidFill>
              <a:srgbClr val="FFFFFF"/>
            </a:solidFill>
          </p:spPr>
          <p:txBody>
            <a:bodyPr wrap="square" lIns="0" tIns="0" rIns="0" bIns="0" rtlCol="0"/>
            <a:lstStyle/>
            <a:p>
              <a:pPr defTabSz="914217"/>
              <a:endParaRPr/>
            </a:p>
          </p:txBody>
        </p:sp>
        <p:sp>
          <p:nvSpPr>
            <p:cNvPr id="8" name="object 8"/>
            <p:cNvSpPr/>
            <p:nvPr/>
          </p:nvSpPr>
          <p:spPr>
            <a:xfrm>
              <a:off x="533399" y="4972049"/>
              <a:ext cx="5219700" cy="723900"/>
            </a:xfrm>
            <a:custGeom>
              <a:avLst/>
              <a:gdLst/>
              <a:ahLst/>
              <a:cxnLst/>
              <a:rect l="l" t="t" r="r" b="b"/>
              <a:pathLst>
                <a:path w="5219700" h="723900">
                  <a:moveTo>
                    <a:pt x="5148502" y="723899"/>
                  </a:moveTo>
                  <a:lnTo>
                    <a:pt x="71196" y="723899"/>
                  </a:lnTo>
                  <a:lnTo>
                    <a:pt x="66241" y="723411"/>
                  </a:lnTo>
                  <a:lnTo>
                    <a:pt x="29705" y="708277"/>
                  </a:lnTo>
                  <a:lnTo>
                    <a:pt x="3885" y="672237"/>
                  </a:lnTo>
                  <a:lnTo>
                    <a:pt x="0" y="652703"/>
                  </a:lnTo>
                  <a:lnTo>
                    <a:pt x="0" y="647699"/>
                  </a:lnTo>
                  <a:lnTo>
                    <a:pt x="0" y="71196"/>
                  </a:lnTo>
                  <a:lnTo>
                    <a:pt x="15621" y="29705"/>
                  </a:lnTo>
                  <a:lnTo>
                    <a:pt x="51661" y="3885"/>
                  </a:lnTo>
                  <a:lnTo>
                    <a:pt x="71196" y="0"/>
                  </a:lnTo>
                  <a:lnTo>
                    <a:pt x="5148502" y="0"/>
                  </a:lnTo>
                  <a:lnTo>
                    <a:pt x="5189993" y="15621"/>
                  </a:lnTo>
                  <a:lnTo>
                    <a:pt x="5215813" y="51661"/>
                  </a:lnTo>
                  <a:lnTo>
                    <a:pt x="5219699" y="71196"/>
                  </a:lnTo>
                  <a:lnTo>
                    <a:pt x="5219699" y="652703"/>
                  </a:lnTo>
                  <a:lnTo>
                    <a:pt x="5204077" y="694193"/>
                  </a:lnTo>
                  <a:lnTo>
                    <a:pt x="5168037" y="720014"/>
                  </a:lnTo>
                  <a:lnTo>
                    <a:pt x="5153457" y="723411"/>
                  </a:lnTo>
                  <a:lnTo>
                    <a:pt x="5148502" y="723899"/>
                  </a:lnTo>
                  <a:close/>
                </a:path>
              </a:pathLst>
            </a:custGeom>
            <a:solidFill>
              <a:srgbClr val="F2F4F5"/>
            </a:solidFill>
          </p:spPr>
          <p:txBody>
            <a:bodyPr wrap="square" lIns="0" tIns="0" rIns="0" bIns="0" rtlCol="0"/>
            <a:lstStyle/>
            <a:p>
              <a:pPr defTabSz="914217"/>
              <a:endParaRPr/>
            </a:p>
          </p:txBody>
        </p:sp>
        <p:pic>
          <p:nvPicPr>
            <p:cNvPr id="9" name="object 9"/>
            <p:cNvPicPr/>
            <p:nvPr/>
          </p:nvPicPr>
          <p:blipFill>
            <a:blip r:embed="rId3" cstate="print"/>
            <a:stretch>
              <a:fillRect/>
            </a:stretch>
          </p:blipFill>
          <p:spPr>
            <a:xfrm>
              <a:off x="533399" y="1390649"/>
              <a:ext cx="342899" cy="380999"/>
            </a:xfrm>
            <a:prstGeom prst="rect">
              <a:avLst/>
            </a:prstGeom>
          </p:spPr>
        </p:pic>
      </p:grpSp>
      <p:sp>
        <p:nvSpPr>
          <p:cNvPr id="10" name="object 10"/>
          <p:cNvSpPr txBox="1"/>
          <p:nvPr/>
        </p:nvSpPr>
        <p:spPr>
          <a:xfrm>
            <a:off x="979085" y="1415722"/>
            <a:ext cx="1905194" cy="299651"/>
          </a:xfrm>
          <a:prstGeom prst="rect">
            <a:avLst/>
          </a:prstGeom>
        </p:spPr>
        <p:txBody>
          <a:bodyPr vert="horz" wrap="square" lIns="0" tIns="12697" rIns="0" bIns="0" rtlCol="0">
            <a:spAutoFit/>
          </a:bodyPr>
          <a:lstStyle/>
          <a:p>
            <a:pPr marL="12697" defTabSz="914217">
              <a:spcBef>
                <a:spcPts val="100"/>
              </a:spcBef>
            </a:pPr>
            <a:r>
              <a:rPr b="1" dirty="0">
                <a:solidFill>
                  <a:srgbClr val="008080"/>
                </a:solidFill>
                <a:latin typeface="Arial"/>
                <a:cs typeface="Arial"/>
              </a:rPr>
              <a:t>Business </a:t>
            </a:r>
            <a:r>
              <a:rPr b="1" spc="-10" dirty="0">
                <a:solidFill>
                  <a:srgbClr val="008080"/>
                </a:solidFill>
                <a:latin typeface="Arial"/>
                <a:cs typeface="Arial"/>
              </a:rPr>
              <a:t>Growth</a:t>
            </a:r>
            <a:endParaRPr dirty="0">
              <a:latin typeface="Arial"/>
              <a:cs typeface="Arial"/>
            </a:endParaRPr>
          </a:p>
        </p:txBody>
      </p:sp>
      <p:grpSp>
        <p:nvGrpSpPr>
          <p:cNvPr id="11" name="object 11"/>
          <p:cNvGrpSpPr/>
          <p:nvPr/>
        </p:nvGrpSpPr>
        <p:grpSpPr>
          <a:xfrm>
            <a:off x="534688" y="1923605"/>
            <a:ext cx="5218492" cy="2828270"/>
            <a:chOff x="533400" y="1924050"/>
            <a:chExt cx="5219700" cy="2828925"/>
          </a:xfrm>
        </p:grpSpPr>
        <p:pic>
          <p:nvPicPr>
            <p:cNvPr id="12" name="object 12"/>
            <p:cNvPicPr/>
            <p:nvPr/>
          </p:nvPicPr>
          <p:blipFill>
            <a:blip r:embed="rId4" cstate="print"/>
            <a:stretch>
              <a:fillRect/>
            </a:stretch>
          </p:blipFill>
          <p:spPr>
            <a:xfrm>
              <a:off x="533400" y="1924050"/>
              <a:ext cx="5219699" cy="1904999"/>
            </a:xfrm>
            <a:prstGeom prst="rect">
              <a:avLst/>
            </a:prstGeom>
          </p:spPr>
        </p:pic>
        <p:pic>
          <p:nvPicPr>
            <p:cNvPr id="13" name="object 13"/>
            <p:cNvPicPr/>
            <p:nvPr/>
          </p:nvPicPr>
          <p:blipFill>
            <a:blip r:embed="rId5" cstate="print"/>
            <a:stretch>
              <a:fillRect/>
            </a:stretch>
          </p:blipFill>
          <p:spPr>
            <a:xfrm>
              <a:off x="533400" y="4029075"/>
              <a:ext cx="133349" cy="114299"/>
            </a:xfrm>
            <a:prstGeom prst="rect">
              <a:avLst/>
            </a:prstGeom>
          </p:spPr>
        </p:pic>
        <p:pic>
          <p:nvPicPr>
            <p:cNvPr id="14" name="object 14"/>
            <p:cNvPicPr/>
            <p:nvPr/>
          </p:nvPicPr>
          <p:blipFill>
            <a:blip r:embed="rId5" cstate="print"/>
            <a:stretch>
              <a:fillRect/>
            </a:stretch>
          </p:blipFill>
          <p:spPr>
            <a:xfrm>
              <a:off x="533400" y="4333874"/>
              <a:ext cx="133349" cy="114299"/>
            </a:xfrm>
            <a:prstGeom prst="rect">
              <a:avLst/>
            </a:prstGeom>
          </p:spPr>
        </p:pic>
        <p:pic>
          <p:nvPicPr>
            <p:cNvPr id="15" name="object 15"/>
            <p:cNvPicPr/>
            <p:nvPr/>
          </p:nvPicPr>
          <p:blipFill>
            <a:blip r:embed="rId5" cstate="print"/>
            <a:stretch>
              <a:fillRect/>
            </a:stretch>
          </p:blipFill>
          <p:spPr>
            <a:xfrm>
              <a:off x="533400" y="4638674"/>
              <a:ext cx="133349" cy="114299"/>
            </a:xfrm>
            <a:prstGeom prst="rect">
              <a:avLst/>
            </a:prstGeom>
          </p:spPr>
        </p:pic>
      </p:grpSp>
      <p:sp>
        <p:nvSpPr>
          <p:cNvPr id="16" name="object 16"/>
          <p:cNvSpPr txBox="1"/>
          <p:nvPr/>
        </p:nvSpPr>
        <p:spPr>
          <a:xfrm>
            <a:off x="636263" y="3977354"/>
            <a:ext cx="4370328" cy="1607761"/>
          </a:xfrm>
          <a:prstGeom prst="rect">
            <a:avLst/>
          </a:prstGeom>
        </p:spPr>
        <p:txBody>
          <a:bodyPr vert="horz" wrap="square" lIns="0" tIns="12697" rIns="0" bIns="0" rtlCol="0">
            <a:spAutoFit/>
          </a:bodyPr>
          <a:lstStyle/>
          <a:p>
            <a:pPr marL="149830" defTabSz="914217">
              <a:spcBef>
                <a:spcPts val="100"/>
              </a:spcBef>
            </a:pPr>
            <a:r>
              <a:rPr sz="1200" dirty="0">
                <a:latin typeface="Arial"/>
                <a:cs typeface="Arial"/>
              </a:rPr>
              <a:t>Revenue and resources increase </a:t>
            </a:r>
            <a:r>
              <a:rPr sz="1200" b="1" spc="-10" dirty="0">
                <a:latin typeface="Arial"/>
                <a:cs typeface="Arial"/>
              </a:rPr>
              <a:t>proportionally</a:t>
            </a:r>
            <a:endParaRPr sz="1200" dirty="0">
              <a:latin typeface="Arial"/>
              <a:cs typeface="Arial"/>
            </a:endParaRPr>
          </a:p>
          <a:p>
            <a:pPr marL="149830" defTabSz="914217">
              <a:spcBef>
                <a:spcPts val="960"/>
              </a:spcBef>
            </a:pPr>
            <a:r>
              <a:rPr sz="1200" dirty="0">
                <a:latin typeface="Arial"/>
                <a:cs typeface="Arial"/>
              </a:rPr>
              <a:t>Costs rise at a similar rate to </a:t>
            </a:r>
            <a:r>
              <a:rPr sz="1200" spc="-10" dirty="0">
                <a:latin typeface="Arial"/>
                <a:cs typeface="Arial"/>
              </a:rPr>
              <a:t>revenue</a:t>
            </a:r>
            <a:endParaRPr sz="1200" dirty="0">
              <a:latin typeface="Arial"/>
              <a:cs typeface="Arial"/>
            </a:endParaRPr>
          </a:p>
          <a:p>
            <a:pPr marL="149830" defTabSz="914217">
              <a:spcBef>
                <a:spcPts val="960"/>
              </a:spcBef>
            </a:pPr>
            <a:r>
              <a:rPr sz="1200" b="1" dirty="0">
                <a:latin typeface="Arial"/>
                <a:cs typeface="Arial"/>
              </a:rPr>
              <a:t>Linear </a:t>
            </a:r>
            <a:r>
              <a:rPr sz="1200" dirty="0">
                <a:latin typeface="Arial"/>
                <a:cs typeface="Arial"/>
              </a:rPr>
              <a:t>and additive </a:t>
            </a:r>
            <a:r>
              <a:rPr sz="1200" spc="-10" dirty="0">
                <a:latin typeface="Arial"/>
                <a:cs typeface="Arial"/>
              </a:rPr>
              <a:t>model</a:t>
            </a:r>
            <a:endParaRPr sz="1200" dirty="0">
              <a:latin typeface="Arial"/>
              <a:cs typeface="Arial"/>
            </a:endParaRPr>
          </a:p>
          <a:p>
            <a:pPr defTabSz="914217">
              <a:spcBef>
                <a:spcPts val="1080"/>
              </a:spcBef>
            </a:pPr>
            <a:endParaRPr sz="1200" dirty="0">
              <a:latin typeface="Arial"/>
              <a:cs typeface="Arial"/>
            </a:endParaRPr>
          </a:p>
          <a:p>
            <a:pPr marL="12697" defTabSz="914217"/>
            <a:r>
              <a:rPr sz="1200" b="1" spc="-10" dirty="0">
                <a:latin typeface="Arial"/>
                <a:cs typeface="Arial"/>
              </a:rPr>
              <a:t>Example:</a:t>
            </a:r>
            <a:endParaRPr sz="1200" dirty="0">
              <a:latin typeface="Arial"/>
              <a:cs typeface="Arial"/>
            </a:endParaRPr>
          </a:p>
          <a:p>
            <a:pPr marL="12697" defTabSz="914217">
              <a:spcBef>
                <a:spcPts val="660"/>
              </a:spcBef>
            </a:pPr>
            <a:r>
              <a:rPr sz="1200" dirty="0">
                <a:latin typeface="Arial"/>
                <a:cs typeface="Arial"/>
              </a:rPr>
              <a:t>A</a:t>
            </a:r>
            <a:r>
              <a:rPr sz="1200" spc="-75" dirty="0">
                <a:latin typeface="Arial"/>
                <a:cs typeface="Arial"/>
              </a:rPr>
              <a:t> </a:t>
            </a:r>
            <a:r>
              <a:rPr sz="1200" dirty="0">
                <a:latin typeface="Arial"/>
                <a:cs typeface="Arial"/>
              </a:rPr>
              <a:t>consulting firm</a:t>
            </a:r>
            <a:r>
              <a:rPr sz="1200" spc="-5" dirty="0">
                <a:latin typeface="Arial"/>
                <a:cs typeface="Arial"/>
              </a:rPr>
              <a:t> </a:t>
            </a:r>
            <a:r>
              <a:rPr sz="1200" dirty="0">
                <a:latin typeface="Arial"/>
                <a:cs typeface="Arial"/>
              </a:rPr>
              <a:t>hiring more consultants</a:t>
            </a:r>
            <a:r>
              <a:rPr sz="1200" spc="-5" dirty="0">
                <a:latin typeface="Arial"/>
                <a:cs typeface="Arial"/>
              </a:rPr>
              <a:t> </a:t>
            </a:r>
            <a:r>
              <a:rPr sz="1200" dirty="0">
                <a:latin typeface="Arial"/>
                <a:cs typeface="Arial"/>
              </a:rPr>
              <a:t>to take</a:t>
            </a:r>
            <a:r>
              <a:rPr sz="1200" spc="-5" dirty="0">
                <a:latin typeface="Arial"/>
                <a:cs typeface="Arial"/>
              </a:rPr>
              <a:t> </a:t>
            </a:r>
            <a:r>
              <a:rPr sz="1200" dirty="0">
                <a:latin typeface="Arial"/>
                <a:cs typeface="Arial"/>
              </a:rPr>
              <a:t>on new </a:t>
            </a:r>
            <a:r>
              <a:rPr sz="1200" spc="-10" dirty="0">
                <a:latin typeface="Arial"/>
                <a:cs typeface="Arial"/>
              </a:rPr>
              <a:t>projects</a:t>
            </a:r>
            <a:endParaRPr sz="1200" dirty="0">
              <a:latin typeface="Arial"/>
              <a:cs typeface="Arial"/>
            </a:endParaRPr>
          </a:p>
        </p:txBody>
      </p:sp>
      <p:grpSp>
        <p:nvGrpSpPr>
          <p:cNvPr id="17" name="object 17"/>
          <p:cNvGrpSpPr/>
          <p:nvPr/>
        </p:nvGrpSpPr>
        <p:grpSpPr>
          <a:xfrm>
            <a:off x="6210272" y="1161780"/>
            <a:ext cx="5675586" cy="5218492"/>
            <a:chOff x="6210299" y="1162049"/>
            <a:chExt cx="5676900" cy="5219700"/>
          </a:xfrm>
        </p:grpSpPr>
        <p:sp>
          <p:nvSpPr>
            <p:cNvPr id="18" name="object 18"/>
            <p:cNvSpPr/>
            <p:nvPr/>
          </p:nvSpPr>
          <p:spPr>
            <a:xfrm>
              <a:off x="6210299" y="1162049"/>
              <a:ext cx="5676900" cy="5219700"/>
            </a:xfrm>
            <a:custGeom>
              <a:avLst/>
              <a:gdLst/>
              <a:ahLst/>
              <a:cxnLst/>
              <a:rect l="l" t="t" r="r" b="b"/>
              <a:pathLst>
                <a:path w="5676900" h="5219700">
                  <a:moveTo>
                    <a:pt x="5534024" y="5219699"/>
                  </a:moveTo>
                  <a:lnTo>
                    <a:pt x="142874" y="5219699"/>
                  </a:lnTo>
                  <a:lnTo>
                    <a:pt x="135855" y="5219527"/>
                  </a:lnTo>
                  <a:lnTo>
                    <a:pt x="94749" y="5211350"/>
                  </a:lnTo>
                  <a:lnTo>
                    <a:pt x="57755" y="5191577"/>
                  </a:lnTo>
                  <a:lnTo>
                    <a:pt x="28119" y="5161941"/>
                  </a:lnTo>
                  <a:lnTo>
                    <a:pt x="8347" y="5124949"/>
                  </a:lnTo>
                  <a:lnTo>
                    <a:pt x="171" y="5083843"/>
                  </a:lnTo>
                  <a:lnTo>
                    <a:pt x="0" y="5076824"/>
                  </a:lnTo>
                  <a:lnTo>
                    <a:pt x="0" y="142874"/>
                  </a:lnTo>
                  <a:lnTo>
                    <a:pt x="6150" y="101399"/>
                  </a:lnTo>
                  <a:lnTo>
                    <a:pt x="24077" y="63497"/>
                  </a:lnTo>
                  <a:lnTo>
                    <a:pt x="52233" y="32429"/>
                  </a:lnTo>
                  <a:lnTo>
                    <a:pt x="88198"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5076824"/>
                  </a:lnTo>
                  <a:lnTo>
                    <a:pt x="5670746" y="5118298"/>
                  </a:lnTo>
                  <a:lnTo>
                    <a:pt x="5652819" y="5156200"/>
                  </a:lnTo>
                  <a:lnTo>
                    <a:pt x="5624664" y="5187268"/>
                  </a:lnTo>
                  <a:lnTo>
                    <a:pt x="5588699" y="5208822"/>
                  </a:lnTo>
                  <a:lnTo>
                    <a:pt x="5548028" y="5219012"/>
                  </a:lnTo>
                  <a:lnTo>
                    <a:pt x="5534024" y="5219699"/>
                  </a:lnTo>
                  <a:close/>
                </a:path>
              </a:pathLst>
            </a:custGeom>
            <a:solidFill>
              <a:srgbClr val="FFFFFF"/>
            </a:solidFill>
          </p:spPr>
          <p:txBody>
            <a:bodyPr wrap="square" lIns="0" tIns="0" rIns="0" bIns="0" rtlCol="0"/>
            <a:lstStyle/>
            <a:p>
              <a:pPr defTabSz="914217"/>
              <a:endParaRPr/>
            </a:p>
          </p:txBody>
        </p:sp>
        <p:sp>
          <p:nvSpPr>
            <p:cNvPr id="19" name="object 19"/>
            <p:cNvSpPr/>
            <p:nvPr/>
          </p:nvSpPr>
          <p:spPr>
            <a:xfrm>
              <a:off x="6438899" y="5200649"/>
              <a:ext cx="5219700" cy="952500"/>
            </a:xfrm>
            <a:custGeom>
              <a:avLst/>
              <a:gdLst/>
              <a:ahLst/>
              <a:cxnLst/>
              <a:rect l="l" t="t" r="r" b="b"/>
              <a:pathLst>
                <a:path w="5219700" h="952500">
                  <a:moveTo>
                    <a:pt x="5148503" y="952499"/>
                  </a:moveTo>
                  <a:lnTo>
                    <a:pt x="71196" y="952499"/>
                  </a:lnTo>
                  <a:lnTo>
                    <a:pt x="66241" y="952011"/>
                  </a:lnTo>
                  <a:lnTo>
                    <a:pt x="29704" y="936878"/>
                  </a:lnTo>
                  <a:lnTo>
                    <a:pt x="3885" y="900837"/>
                  </a:lnTo>
                  <a:lnTo>
                    <a:pt x="0" y="881303"/>
                  </a:lnTo>
                  <a:lnTo>
                    <a:pt x="0" y="876299"/>
                  </a:lnTo>
                  <a:lnTo>
                    <a:pt x="0" y="71196"/>
                  </a:lnTo>
                  <a:lnTo>
                    <a:pt x="15621" y="29705"/>
                  </a:lnTo>
                  <a:lnTo>
                    <a:pt x="51661" y="3885"/>
                  </a:lnTo>
                  <a:lnTo>
                    <a:pt x="71196" y="0"/>
                  </a:lnTo>
                  <a:lnTo>
                    <a:pt x="5148503" y="0"/>
                  </a:lnTo>
                  <a:lnTo>
                    <a:pt x="5189993" y="15621"/>
                  </a:lnTo>
                  <a:lnTo>
                    <a:pt x="5215812" y="51661"/>
                  </a:lnTo>
                  <a:lnTo>
                    <a:pt x="5219699" y="71196"/>
                  </a:lnTo>
                  <a:lnTo>
                    <a:pt x="5219699" y="881303"/>
                  </a:lnTo>
                  <a:lnTo>
                    <a:pt x="5204076" y="922794"/>
                  </a:lnTo>
                  <a:lnTo>
                    <a:pt x="5168037" y="948613"/>
                  </a:lnTo>
                  <a:lnTo>
                    <a:pt x="5153457" y="952011"/>
                  </a:lnTo>
                  <a:lnTo>
                    <a:pt x="5148503" y="952499"/>
                  </a:lnTo>
                  <a:close/>
                </a:path>
              </a:pathLst>
            </a:custGeom>
            <a:solidFill>
              <a:srgbClr val="F2F4F5"/>
            </a:solidFill>
          </p:spPr>
          <p:txBody>
            <a:bodyPr wrap="square" lIns="0" tIns="0" rIns="0" bIns="0" rtlCol="0"/>
            <a:lstStyle/>
            <a:p>
              <a:pPr defTabSz="914217"/>
              <a:endParaRPr/>
            </a:p>
          </p:txBody>
        </p:sp>
        <p:pic>
          <p:nvPicPr>
            <p:cNvPr id="20" name="object 20"/>
            <p:cNvPicPr/>
            <p:nvPr/>
          </p:nvPicPr>
          <p:blipFill>
            <a:blip r:embed="rId6" cstate="print"/>
            <a:stretch>
              <a:fillRect/>
            </a:stretch>
          </p:blipFill>
          <p:spPr>
            <a:xfrm>
              <a:off x="6438899" y="1390649"/>
              <a:ext cx="342899" cy="380999"/>
            </a:xfrm>
            <a:prstGeom prst="rect">
              <a:avLst/>
            </a:prstGeom>
          </p:spPr>
        </p:pic>
      </p:grpSp>
      <p:sp>
        <p:nvSpPr>
          <p:cNvPr id="21" name="object 21"/>
          <p:cNvSpPr txBox="1"/>
          <p:nvPr/>
        </p:nvSpPr>
        <p:spPr>
          <a:xfrm>
            <a:off x="6883218" y="1415722"/>
            <a:ext cx="1918526" cy="299651"/>
          </a:xfrm>
          <a:prstGeom prst="rect">
            <a:avLst/>
          </a:prstGeom>
        </p:spPr>
        <p:txBody>
          <a:bodyPr vert="horz" wrap="square" lIns="0" tIns="12697" rIns="0" bIns="0" rtlCol="0">
            <a:spAutoFit/>
          </a:bodyPr>
          <a:lstStyle/>
          <a:p>
            <a:pPr marL="12697" defTabSz="914217">
              <a:spcBef>
                <a:spcPts val="100"/>
              </a:spcBef>
            </a:pPr>
            <a:r>
              <a:rPr b="1" dirty="0">
                <a:solidFill>
                  <a:srgbClr val="FF7E4F"/>
                </a:solidFill>
                <a:latin typeface="Arial"/>
                <a:cs typeface="Arial"/>
              </a:rPr>
              <a:t>Business </a:t>
            </a:r>
            <a:r>
              <a:rPr b="1" spc="-10" dirty="0">
                <a:solidFill>
                  <a:srgbClr val="FF7E4F"/>
                </a:solidFill>
                <a:latin typeface="Arial"/>
                <a:cs typeface="Arial"/>
              </a:rPr>
              <a:t>Scaling</a:t>
            </a:r>
            <a:endParaRPr dirty="0">
              <a:latin typeface="Arial"/>
              <a:cs typeface="Arial"/>
            </a:endParaRPr>
          </a:p>
        </p:txBody>
      </p:sp>
      <p:grpSp>
        <p:nvGrpSpPr>
          <p:cNvPr id="22" name="object 22"/>
          <p:cNvGrpSpPr/>
          <p:nvPr/>
        </p:nvGrpSpPr>
        <p:grpSpPr>
          <a:xfrm>
            <a:off x="6438819" y="1923605"/>
            <a:ext cx="5218492" cy="3056817"/>
            <a:chOff x="6438899" y="1924050"/>
            <a:chExt cx="5219700" cy="3057525"/>
          </a:xfrm>
        </p:grpSpPr>
        <p:pic>
          <p:nvPicPr>
            <p:cNvPr id="23" name="object 23"/>
            <p:cNvPicPr/>
            <p:nvPr/>
          </p:nvPicPr>
          <p:blipFill>
            <a:blip r:embed="rId7" cstate="print"/>
            <a:stretch>
              <a:fillRect/>
            </a:stretch>
          </p:blipFill>
          <p:spPr>
            <a:xfrm>
              <a:off x="6438899" y="1924050"/>
              <a:ext cx="5219699" cy="1904999"/>
            </a:xfrm>
            <a:prstGeom prst="rect">
              <a:avLst/>
            </a:prstGeom>
          </p:spPr>
        </p:pic>
        <p:pic>
          <p:nvPicPr>
            <p:cNvPr id="24" name="object 24"/>
            <p:cNvPicPr/>
            <p:nvPr/>
          </p:nvPicPr>
          <p:blipFill>
            <a:blip r:embed="rId8" cstate="print"/>
            <a:stretch>
              <a:fillRect/>
            </a:stretch>
          </p:blipFill>
          <p:spPr>
            <a:xfrm>
              <a:off x="6438899" y="4029075"/>
              <a:ext cx="133349" cy="114299"/>
            </a:xfrm>
            <a:prstGeom prst="rect">
              <a:avLst/>
            </a:prstGeom>
          </p:spPr>
        </p:pic>
        <p:pic>
          <p:nvPicPr>
            <p:cNvPr id="25" name="object 25"/>
            <p:cNvPicPr/>
            <p:nvPr/>
          </p:nvPicPr>
          <p:blipFill>
            <a:blip r:embed="rId8" cstate="print"/>
            <a:stretch>
              <a:fillRect/>
            </a:stretch>
          </p:blipFill>
          <p:spPr>
            <a:xfrm>
              <a:off x="6438899" y="4562474"/>
              <a:ext cx="133349" cy="114299"/>
            </a:xfrm>
            <a:prstGeom prst="rect">
              <a:avLst/>
            </a:prstGeom>
          </p:spPr>
        </p:pic>
        <p:pic>
          <p:nvPicPr>
            <p:cNvPr id="26" name="object 26"/>
            <p:cNvPicPr/>
            <p:nvPr/>
          </p:nvPicPr>
          <p:blipFill>
            <a:blip r:embed="rId8" cstate="print"/>
            <a:stretch>
              <a:fillRect/>
            </a:stretch>
          </p:blipFill>
          <p:spPr>
            <a:xfrm>
              <a:off x="6438899" y="4867274"/>
              <a:ext cx="133349" cy="114299"/>
            </a:xfrm>
            <a:prstGeom prst="rect">
              <a:avLst/>
            </a:prstGeom>
          </p:spPr>
        </p:pic>
      </p:grpSp>
      <p:sp>
        <p:nvSpPr>
          <p:cNvPr id="27" name="object 27"/>
          <p:cNvSpPr txBox="1"/>
          <p:nvPr/>
        </p:nvSpPr>
        <p:spPr>
          <a:xfrm>
            <a:off x="6426123" y="3931643"/>
            <a:ext cx="4628078" cy="2082318"/>
          </a:xfrm>
          <a:prstGeom prst="rect">
            <a:avLst/>
          </a:prstGeom>
        </p:spPr>
        <p:txBody>
          <a:bodyPr vert="horz" wrap="square" lIns="0" tIns="12697" rIns="0" bIns="0" rtlCol="0">
            <a:spAutoFit/>
          </a:bodyPr>
          <a:lstStyle/>
          <a:p>
            <a:pPr marL="12697" marR="316167" indent="251410" defTabSz="914217">
              <a:lnSpc>
                <a:spcPct val="125000"/>
              </a:lnSpc>
              <a:spcBef>
                <a:spcPts val="100"/>
              </a:spcBef>
            </a:pPr>
            <a:r>
              <a:rPr sz="1200" dirty="0">
                <a:latin typeface="Arial"/>
                <a:cs typeface="Arial"/>
              </a:rPr>
              <a:t>Revenue</a:t>
            </a:r>
            <a:r>
              <a:rPr sz="1200" spc="-20" dirty="0">
                <a:latin typeface="Arial"/>
                <a:cs typeface="Arial"/>
              </a:rPr>
              <a:t> </a:t>
            </a:r>
            <a:r>
              <a:rPr sz="1200" dirty="0">
                <a:latin typeface="Arial"/>
                <a:cs typeface="Arial"/>
              </a:rPr>
              <a:t>increases</a:t>
            </a:r>
            <a:r>
              <a:rPr sz="1200" spc="-15" dirty="0">
                <a:latin typeface="Arial"/>
                <a:cs typeface="Arial"/>
              </a:rPr>
              <a:t> </a:t>
            </a:r>
            <a:r>
              <a:rPr sz="1200" b="1" dirty="0">
                <a:latin typeface="Arial"/>
                <a:cs typeface="Arial"/>
              </a:rPr>
              <a:t>exponentially</a:t>
            </a:r>
            <a:r>
              <a:rPr sz="1200" b="1" spc="-15" dirty="0">
                <a:latin typeface="Arial"/>
                <a:cs typeface="Arial"/>
              </a:rPr>
              <a:t> </a:t>
            </a:r>
            <a:r>
              <a:rPr sz="1200" dirty="0">
                <a:latin typeface="Arial"/>
                <a:cs typeface="Arial"/>
              </a:rPr>
              <a:t>while</a:t>
            </a:r>
            <a:r>
              <a:rPr sz="1200" spc="-15" dirty="0">
                <a:latin typeface="Arial"/>
                <a:cs typeface="Arial"/>
              </a:rPr>
              <a:t> </a:t>
            </a:r>
            <a:r>
              <a:rPr sz="1200" dirty="0">
                <a:latin typeface="Arial"/>
                <a:cs typeface="Arial"/>
              </a:rPr>
              <a:t>resources</a:t>
            </a:r>
            <a:r>
              <a:rPr sz="1200" spc="-15" dirty="0">
                <a:latin typeface="Arial"/>
                <a:cs typeface="Arial"/>
              </a:rPr>
              <a:t> </a:t>
            </a:r>
            <a:r>
              <a:rPr sz="1200" spc="-10" dirty="0">
                <a:latin typeface="Arial"/>
                <a:cs typeface="Arial"/>
              </a:rPr>
              <a:t>increase incrementally</a:t>
            </a:r>
            <a:endParaRPr sz="1200" dirty="0">
              <a:latin typeface="Arial"/>
              <a:cs typeface="Arial"/>
            </a:endParaRPr>
          </a:p>
          <a:p>
            <a:pPr marL="264107" defTabSz="914217">
              <a:spcBef>
                <a:spcPts val="960"/>
              </a:spcBef>
            </a:pPr>
            <a:r>
              <a:rPr sz="1200" dirty="0">
                <a:latin typeface="Arial"/>
                <a:cs typeface="Arial"/>
              </a:rPr>
              <a:t>Costs are minimized and don't rise in line with </a:t>
            </a:r>
            <a:r>
              <a:rPr sz="1200" spc="-10" dirty="0">
                <a:latin typeface="Arial"/>
                <a:cs typeface="Arial"/>
              </a:rPr>
              <a:t>revenue</a:t>
            </a:r>
            <a:endParaRPr sz="1200" dirty="0">
              <a:latin typeface="Arial"/>
              <a:cs typeface="Arial"/>
            </a:endParaRPr>
          </a:p>
          <a:p>
            <a:pPr marL="264107" defTabSz="914217">
              <a:spcBef>
                <a:spcPts val="960"/>
              </a:spcBef>
            </a:pPr>
            <a:r>
              <a:rPr sz="1200" b="1" dirty="0">
                <a:latin typeface="Arial"/>
                <a:cs typeface="Arial"/>
              </a:rPr>
              <a:t>Exponential</a:t>
            </a:r>
            <a:r>
              <a:rPr sz="1200" b="1" spc="-35" dirty="0">
                <a:latin typeface="Arial"/>
                <a:cs typeface="Arial"/>
              </a:rPr>
              <a:t> </a:t>
            </a:r>
            <a:r>
              <a:rPr sz="1200" dirty="0">
                <a:latin typeface="Arial"/>
                <a:cs typeface="Arial"/>
              </a:rPr>
              <a:t>and</a:t>
            </a:r>
            <a:r>
              <a:rPr sz="1200" spc="-30" dirty="0">
                <a:latin typeface="Arial"/>
                <a:cs typeface="Arial"/>
              </a:rPr>
              <a:t> </a:t>
            </a:r>
            <a:r>
              <a:rPr sz="1200" dirty="0">
                <a:latin typeface="Arial"/>
                <a:cs typeface="Arial"/>
              </a:rPr>
              <a:t>efficient</a:t>
            </a:r>
            <a:r>
              <a:rPr sz="1200" spc="-30" dirty="0">
                <a:latin typeface="Arial"/>
                <a:cs typeface="Arial"/>
              </a:rPr>
              <a:t> </a:t>
            </a:r>
            <a:r>
              <a:rPr sz="1200" spc="-10" dirty="0">
                <a:latin typeface="Arial"/>
                <a:cs typeface="Arial"/>
              </a:rPr>
              <a:t>model</a:t>
            </a:r>
            <a:endParaRPr sz="1200" dirty="0">
              <a:latin typeface="Arial"/>
              <a:cs typeface="Arial"/>
            </a:endParaRPr>
          </a:p>
          <a:p>
            <a:pPr defTabSz="914217">
              <a:spcBef>
                <a:spcPts val="1080"/>
              </a:spcBef>
            </a:pPr>
            <a:endParaRPr sz="1200" dirty="0">
              <a:latin typeface="Arial"/>
              <a:cs typeface="Arial"/>
            </a:endParaRPr>
          </a:p>
          <a:p>
            <a:pPr marL="126339" defTabSz="914217"/>
            <a:r>
              <a:rPr sz="1200" b="1" spc="-10" dirty="0">
                <a:latin typeface="Arial"/>
                <a:cs typeface="Arial"/>
              </a:rPr>
              <a:t>Example:</a:t>
            </a:r>
            <a:endParaRPr sz="1200" dirty="0">
              <a:latin typeface="Arial"/>
              <a:cs typeface="Arial"/>
            </a:endParaRPr>
          </a:p>
          <a:p>
            <a:pPr marL="126339" marR="5079" defTabSz="914217">
              <a:lnSpc>
                <a:spcPct val="125000"/>
              </a:lnSpc>
              <a:spcBef>
                <a:spcPts val="300"/>
              </a:spcBef>
            </a:pPr>
            <a:r>
              <a:rPr sz="1200" dirty="0">
                <a:latin typeface="Arial"/>
                <a:cs typeface="Arial"/>
              </a:rPr>
              <a:t>A</a:t>
            </a:r>
            <a:r>
              <a:rPr sz="1200" spc="-70" dirty="0">
                <a:latin typeface="Arial"/>
                <a:cs typeface="Arial"/>
              </a:rPr>
              <a:t> </a:t>
            </a:r>
            <a:r>
              <a:rPr sz="1200" dirty="0">
                <a:latin typeface="Arial"/>
                <a:cs typeface="Arial"/>
              </a:rPr>
              <a:t>software company selling more subscriptions with the same </a:t>
            </a:r>
            <a:r>
              <a:rPr sz="1200" spc="-20" dirty="0">
                <a:latin typeface="Arial"/>
                <a:cs typeface="Arial"/>
              </a:rPr>
              <a:t>core </a:t>
            </a:r>
            <a:r>
              <a:rPr sz="1200" spc="-10" dirty="0">
                <a:latin typeface="Arial"/>
                <a:cs typeface="Arial"/>
              </a:rPr>
              <a:t>product</a:t>
            </a:r>
            <a:endParaRPr sz="1200" dirty="0">
              <a:latin typeface="Arial"/>
              <a:cs typeface="Arial"/>
            </a:endParaRPr>
          </a:p>
        </p:txBody>
      </p:sp>
      <p:sp>
        <p:nvSpPr>
          <p:cNvPr id="30" name="Rectangle: Rounded Corners 29">
            <a:extLst>
              <a:ext uri="{FF2B5EF4-FFF2-40B4-BE49-F238E27FC236}">
                <a16:creationId xmlns:a16="http://schemas.microsoft.com/office/drawing/2014/main" id="{BFABA8BF-0C12-9C82-7341-B4F653F3D751}"/>
              </a:ext>
            </a:extLst>
          </p:cNvPr>
          <p:cNvSpPr/>
          <p:nvPr/>
        </p:nvSpPr>
        <p:spPr>
          <a:xfrm>
            <a:off x="75284" y="476141"/>
            <a:ext cx="12041431" cy="5801045"/>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99823C7B-0E3F-19F5-D243-B3168C18FEBC}"/>
              </a:ext>
            </a:extLst>
          </p:cNvPr>
          <p:cNvSpPr/>
          <p:nvPr/>
        </p:nvSpPr>
        <p:spPr>
          <a:xfrm>
            <a:off x="2626982" y="254996"/>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Graphic 21">
            <a:extLst>
              <a:ext uri="{FF2B5EF4-FFF2-40B4-BE49-F238E27FC236}">
                <a16:creationId xmlns:a16="http://schemas.microsoft.com/office/drawing/2014/main" id="{2CE0EF12-24B9-CD1E-EAA5-F66BEEC2CFBC}"/>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30810" y="-166498"/>
            <a:ext cx="1805378" cy="842988"/>
          </a:xfrm>
          <a:prstGeom prst="rect">
            <a:avLst/>
          </a:prstGeom>
        </p:spPr>
      </p:pic>
    </p:spTree>
    <p:extLst>
      <p:ext uri="{BB962C8B-B14F-4D97-AF65-F5344CB8AC3E}">
        <p14:creationId xmlns:p14="http://schemas.microsoft.com/office/powerpoint/2010/main" val="269458716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806C93-F2D4-D498-0519-BA06D1C9547B}"/>
              </a:ext>
            </a:extLst>
          </p:cNvPr>
          <p:cNvSpPr/>
          <p:nvPr/>
        </p:nvSpPr>
        <p:spPr>
          <a:xfrm>
            <a:off x="11336857" y="403336"/>
            <a:ext cx="1397942" cy="6453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prstGeom prst="rect">
            <a:avLst/>
          </a:prstGeom>
        </p:spPr>
        <p:txBody>
          <a:bodyPr vert="horz" wrap="square" lIns="0" tIns="15240" rIns="0" bIns="0" rtlCol="0">
            <a:spAutoFit/>
          </a:bodyPr>
          <a:lstStyle/>
          <a:p>
            <a:pPr marL="12700">
              <a:lnSpc>
                <a:spcPct val="100000"/>
              </a:lnSpc>
              <a:spcBef>
                <a:spcPts val="120"/>
              </a:spcBef>
            </a:pPr>
            <a:r>
              <a:rPr spc="-310" dirty="0"/>
              <a:t>Why</a:t>
            </a:r>
            <a:r>
              <a:rPr spc="-70" dirty="0"/>
              <a:t> </a:t>
            </a:r>
            <a:r>
              <a:rPr spc="-204" dirty="0"/>
              <a:t>Scaling</a:t>
            </a:r>
            <a:r>
              <a:rPr spc="-65" dirty="0"/>
              <a:t> </a:t>
            </a:r>
            <a:r>
              <a:rPr spc="-229" dirty="0"/>
              <a:t>Matters</a:t>
            </a:r>
            <a:r>
              <a:rPr spc="-60" dirty="0"/>
              <a:t> </a:t>
            </a:r>
            <a:r>
              <a:rPr spc="-190" dirty="0"/>
              <a:t>for</a:t>
            </a:r>
            <a:r>
              <a:rPr spc="-60" dirty="0"/>
              <a:t> </a:t>
            </a:r>
            <a:r>
              <a:rPr spc="-200" dirty="0"/>
              <a:t>Entrepreneurs</a:t>
            </a:r>
          </a:p>
        </p:txBody>
      </p:sp>
      <p:pic>
        <p:nvPicPr>
          <p:cNvPr id="4" name="object 4"/>
          <p:cNvPicPr/>
          <p:nvPr/>
        </p:nvPicPr>
        <p:blipFill>
          <a:blip r:embed="rId3" cstate="print"/>
          <a:stretch>
            <a:fillRect/>
          </a:stretch>
        </p:blipFill>
        <p:spPr>
          <a:xfrm>
            <a:off x="571142" y="2124094"/>
            <a:ext cx="152675" cy="152707"/>
          </a:xfrm>
          <a:prstGeom prst="rect">
            <a:avLst/>
          </a:prstGeom>
        </p:spPr>
      </p:pic>
      <p:pic>
        <p:nvPicPr>
          <p:cNvPr id="5" name="object 5"/>
          <p:cNvPicPr/>
          <p:nvPr/>
        </p:nvPicPr>
        <p:blipFill>
          <a:blip r:embed="rId4" cstate="print"/>
          <a:stretch>
            <a:fillRect/>
          </a:stretch>
        </p:blipFill>
        <p:spPr>
          <a:xfrm>
            <a:off x="571500" y="2962274"/>
            <a:ext cx="152399" cy="133349"/>
          </a:xfrm>
          <a:prstGeom prst="rect">
            <a:avLst/>
          </a:prstGeom>
        </p:spPr>
      </p:pic>
      <p:pic>
        <p:nvPicPr>
          <p:cNvPr id="6" name="object 6"/>
          <p:cNvPicPr/>
          <p:nvPr/>
        </p:nvPicPr>
        <p:blipFill>
          <a:blip r:embed="rId5" cstate="print"/>
          <a:stretch>
            <a:fillRect/>
          </a:stretch>
        </p:blipFill>
        <p:spPr>
          <a:xfrm>
            <a:off x="576232" y="4010025"/>
            <a:ext cx="142934" cy="152161"/>
          </a:xfrm>
          <a:prstGeom prst="rect">
            <a:avLst/>
          </a:prstGeom>
        </p:spPr>
      </p:pic>
      <p:sp>
        <p:nvSpPr>
          <p:cNvPr id="7" name="object 7"/>
          <p:cNvSpPr txBox="1"/>
          <p:nvPr/>
        </p:nvSpPr>
        <p:spPr>
          <a:xfrm>
            <a:off x="480646" y="1335865"/>
            <a:ext cx="6367983" cy="5500480"/>
          </a:xfrm>
          <a:prstGeom prst="rect">
            <a:avLst/>
          </a:prstGeom>
        </p:spPr>
        <p:txBody>
          <a:bodyPr vert="horz" wrap="square" lIns="0" tIns="11430" rIns="0" bIns="0" rtlCol="0">
            <a:spAutoFit/>
          </a:bodyPr>
          <a:lstStyle/>
          <a:p>
            <a:pPr marL="12700" marR="115570" algn="just">
              <a:lnSpc>
                <a:spcPct val="116399"/>
              </a:lnSpc>
              <a:spcBef>
                <a:spcPts val="90"/>
              </a:spcBef>
            </a:pPr>
            <a:r>
              <a:rPr sz="1450" spc="-55" dirty="0">
                <a:solidFill>
                  <a:srgbClr val="333333"/>
                </a:solidFill>
                <a:latin typeface="Montserrat"/>
                <a:cs typeface="Montserrat"/>
              </a:rPr>
              <a:t>Scaling</a:t>
            </a:r>
            <a:r>
              <a:rPr sz="1450" spc="-25" dirty="0">
                <a:solidFill>
                  <a:srgbClr val="333333"/>
                </a:solidFill>
                <a:latin typeface="Montserrat"/>
                <a:cs typeface="Montserrat"/>
              </a:rPr>
              <a:t> </a:t>
            </a:r>
            <a:r>
              <a:rPr sz="1450" spc="-30" dirty="0">
                <a:solidFill>
                  <a:srgbClr val="333333"/>
                </a:solidFill>
                <a:latin typeface="Montserrat"/>
                <a:cs typeface="Montserrat"/>
              </a:rPr>
              <a:t>is</a:t>
            </a:r>
            <a:r>
              <a:rPr sz="1450" spc="-25" dirty="0">
                <a:solidFill>
                  <a:srgbClr val="333333"/>
                </a:solidFill>
                <a:latin typeface="Montserrat"/>
                <a:cs typeface="Montserrat"/>
              </a:rPr>
              <a:t> </a:t>
            </a:r>
            <a:r>
              <a:rPr sz="1450" spc="-55" dirty="0">
                <a:solidFill>
                  <a:srgbClr val="333333"/>
                </a:solidFill>
                <a:latin typeface="Montserrat"/>
                <a:cs typeface="Montserrat"/>
              </a:rPr>
              <a:t>crucial</a:t>
            </a:r>
            <a:r>
              <a:rPr sz="1450" spc="-25" dirty="0">
                <a:solidFill>
                  <a:srgbClr val="333333"/>
                </a:solidFill>
                <a:latin typeface="Montserrat"/>
                <a:cs typeface="Montserrat"/>
              </a:rPr>
              <a:t> </a:t>
            </a:r>
            <a:r>
              <a:rPr sz="1450" spc="-60" dirty="0">
                <a:solidFill>
                  <a:srgbClr val="333333"/>
                </a:solidFill>
                <a:latin typeface="Montserrat"/>
                <a:cs typeface="Montserrat"/>
              </a:rPr>
              <a:t>for</a:t>
            </a:r>
            <a:r>
              <a:rPr sz="1450" spc="-25" dirty="0">
                <a:solidFill>
                  <a:srgbClr val="333333"/>
                </a:solidFill>
                <a:latin typeface="Montserrat"/>
                <a:cs typeface="Montserrat"/>
              </a:rPr>
              <a:t> </a:t>
            </a:r>
            <a:r>
              <a:rPr sz="1450" spc="-65" dirty="0">
                <a:solidFill>
                  <a:srgbClr val="333333"/>
                </a:solidFill>
                <a:latin typeface="Montserrat"/>
                <a:cs typeface="Montserrat"/>
              </a:rPr>
              <a:t>entrepreneurs</a:t>
            </a:r>
            <a:r>
              <a:rPr sz="1450" spc="-25" dirty="0">
                <a:solidFill>
                  <a:srgbClr val="333333"/>
                </a:solidFill>
                <a:latin typeface="Montserrat"/>
                <a:cs typeface="Montserrat"/>
              </a:rPr>
              <a:t> </a:t>
            </a:r>
            <a:r>
              <a:rPr sz="1450" spc="-60" dirty="0">
                <a:solidFill>
                  <a:srgbClr val="333333"/>
                </a:solidFill>
                <a:latin typeface="Montserrat"/>
                <a:cs typeface="Montserrat"/>
              </a:rPr>
              <a:t>seeking</a:t>
            </a:r>
            <a:r>
              <a:rPr sz="1450" spc="-25" dirty="0">
                <a:solidFill>
                  <a:srgbClr val="333333"/>
                </a:solidFill>
                <a:latin typeface="Montserrat"/>
                <a:cs typeface="Montserrat"/>
              </a:rPr>
              <a:t> </a:t>
            </a:r>
            <a:r>
              <a:rPr sz="1450" spc="-60" dirty="0">
                <a:solidFill>
                  <a:srgbClr val="333333"/>
                </a:solidFill>
                <a:latin typeface="Montserrat"/>
                <a:cs typeface="Montserrat"/>
              </a:rPr>
              <a:t>sustainable</a:t>
            </a:r>
            <a:r>
              <a:rPr sz="1450" spc="-25" dirty="0">
                <a:solidFill>
                  <a:srgbClr val="333333"/>
                </a:solidFill>
                <a:latin typeface="Montserrat"/>
                <a:cs typeface="Montserrat"/>
              </a:rPr>
              <a:t> </a:t>
            </a:r>
            <a:r>
              <a:rPr sz="1450" spc="-10" dirty="0">
                <a:solidFill>
                  <a:srgbClr val="333333"/>
                </a:solidFill>
                <a:latin typeface="Montserrat"/>
                <a:cs typeface="Montserrat"/>
              </a:rPr>
              <a:t>long- </a:t>
            </a:r>
            <a:r>
              <a:rPr sz="1450" spc="-85" dirty="0">
                <a:solidFill>
                  <a:srgbClr val="333333"/>
                </a:solidFill>
                <a:latin typeface="Montserrat"/>
                <a:cs typeface="Montserrat"/>
              </a:rPr>
              <a:t>term</a:t>
            </a:r>
            <a:r>
              <a:rPr sz="1450" spc="10" dirty="0">
                <a:solidFill>
                  <a:srgbClr val="333333"/>
                </a:solidFill>
                <a:latin typeface="Montserrat"/>
                <a:cs typeface="Montserrat"/>
              </a:rPr>
              <a:t> </a:t>
            </a:r>
            <a:r>
              <a:rPr sz="1450" spc="-75" dirty="0">
                <a:solidFill>
                  <a:srgbClr val="333333"/>
                </a:solidFill>
                <a:latin typeface="Montserrat"/>
                <a:cs typeface="Montserrat"/>
              </a:rPr>
              <a:t>success</a:t>
            </a:r>
            <a:r>
              <a:rPr sz="1450" spc="15" dirty="0">
                <a:solidFill>
                  <a:srgbClr val="333333"/>
                </a:solidFill>
                <a:latin typeface="Montserrat"/>
                <a:cs typeface="Montserrat"/>
              </a:rPr>
              <a:t> </a:t>
            </a:r>
            <a:r>
              <a:rPr sz="1450" spc="-35" dirty="0">
                <a:solidFill>
                  <a:srgbClr val="333333"/>
                </a:solidFill>
                <a:latin typeface="Montserrat"/>
                <a:cs typeface="Montserrat"/>
              </a:rPr>
              <a:t>in</a:t>
            </a:r>
            <a:r>
              <a:rPr sz="1450" spc="15" dirty="0">
                <a:solidFill>
                  <a:srgbClr val="333333"/>
                </a:solidFill>
                <a:latin typeface="Montserrat"/>
                <a:cs typeface="Montserrat"/>
              </a:rPr>
              <a:t> </a:t>
            </a:r>
            <a:r>
              <a:rPr sz="1450" spc="-75" dirty="0">
                <a:solidFill>
                  <a:srgbClr val="333333"/>
                </a:solidFill>
                <a:latin typeface="Montserrat"/>
                <a:cs typeface="Montserrat"/>
              </a:rPr>
              <a:t>today's</a:t>
            </a:r>
            <a:r>
              <a:rPr sz="1450" spc="15" dirty="0">
                <a:solidFill>
                  <a:srgbClr val="333333"/>
                </a:solidFill>
                <a:latin typeface="Montserrat"/>
                <a:cs typeface="Montserrat"/>
              </a:rPr>
              <a:t> </a:t>
            </a:r>
            <a:r>
              <a:rPr sz="1450" spc="-75" dirty="0">
                <a:solidFill>
                  <a:srgbClr val="333333"/>
                </a:solidFill>
                <a:latin typeface="Montserrat"/>
                <a:cs typeface="Montserrat"/>
              </a:rPr>
              <a:t>competitive</a:t>
            </a:r>
            <a:r>
              <a:rPr sz="1450" spc="15" dirty="0">
                <a:solidFill>
                  <a:srgbClr val="333333"/>
                </a:solidFill>
                <a:latin typeface="Montserrat"/>
                <a:cs typeface="Montserrat"/>
              </a:rPr>
              <a:t> </a:t>
            </a:r>
            <a:r>
              <a:rPr sz="1450" spc="-10" dirty="0">
                <a:solidFill>
                  <a:srgbClr val="333333"/>
                </a:solidFill>
                <a:latin typeface="Montserrat"/>
                <a:cs typeface="Montserrat"/>
              </a:rPr>
              <a:t>markets:</a:t>
            </a:r>
            <a:endParaRPr sz="1450" dirty="0">
              <a:latin typeface="Montserrat"/>
              <a:cs typeface="Montserrat"/>
            </a:endParaRPr>
          </a:p>
          <a:p>
            <a:pPr marL="307340" marR="14604" algn="just">
              <a:lnSpc>
                <a:spcPct val="114799"/>
              </a:lnSpc>
              <a:spcBef>
                <a:spcPts val="1120"/>
              </a:spcBef>
            </a:pPr>
            <a:r>
              <a:rPr sz="1300" b="1" dirty="0">
                <a:latin typeface="Montserrat"/>
              </a:rPr>
              <a:t>Competitive Advantage</a:t>
            </a:r>
            <a:r>
              <a:rPr sz="1300" spc="-100" dirty="0">
                <a:solidFill>
                  <a:srgbClr val="333333"/>
                </a:solidFill>
                <a:latin typeface="Montserrat"/>
                <a:cs typeface="Montserrat"/>
              </a:rPr>
              <a:t>:</a:t>
            </a:r>
            <a:r>
              <a:rPr sz="1300" spc="-5" dirty="0">
                <a:solidFill>
                  <a:srgbClr val="333333"/>
                </a:solidFill>
                <a:latin typeface="Montserrat"/>
                <a:cs typeface="Montserrat"/>
              </a:rPr>
              <a:t> </a:t>
            </a:r>
            <a:r>
              <a:rPr sz="1300" spc="-60" dirty="0">
                <a:solidFill>
                  <a:srgbClr val="333333"/>
                </a:solidFill>
                <a:latin typeface="Montserrat"/>
                <a:cs typeface="Montserrat"/>
              </a:rPr>
              <a:t>Scaling</a:t>
            </a:r>
            <a:r>
              <a:rPr sz="1300" spc="-10" dirty="0">
                <a:solidFill>
                  <a:srgbClr val="333333"/>
                </a:solidFill>
                <a:latin typeface="Montserrat"/>
                <a:cs typeface="Montserrat"/>
              </a:rPr>
              <a:t> </a:t>
            </a:r>
            <a:r>
              <a:rPr sz="1300" spc="-65" dirty="0">
                <a:solidFill>
                  <a:srgbClr val="333333"/>
                </a:solidFill>
                <a:latin typeface="Montserrat"/>
                <a:cs typeface="Montserrat"/>
              </a:rPr>
              <a:t>creates</a:t>
            </a:r>
            <a:r>
              <a:rPr sz="1300" spc="-10" dirty="0">
                <a:solidFill>
                  <a:srgbClr val="333333"/>
                </a:solidFill>
                <a:latin typeface="Montserrat"/>
                <a:cs typeface="Montserrat"/>
              </a:rPr>
              <a:t> </a:t>
            </a:r>
            <a:r>
              <a:rPr sz="1300" spc="-60" dirty="0">
                <a:solidFill>
                  <a:srgbClr val="333333"/>
                </a:solidFill>
                <a:latin typeface="Montserrat"/>
                <a:cs typeface="Montserrat"/>
              </a:rPr>
              <a:t>defensible</a:t>
            </a:r>
            <a:r>
              <a:rPr sz="1300" spc="-5" dirty="0">
                <a:solidFill>
                  <a:srgbClr val="333333"/>
                </a:solidFill>
                <a:latin typeface="Montserrat"/>
                <a:cs typeface="Montserrat"/>
              </a:rPr>
              <a:t> </a:t>
            </a:r>
            <a:r>
              <a:rPr sz="1300" spc="-10" dirty="0">
                <a:solidFill>
                  <a:srgbClr val="333333"/>
                </a:solidFill>
                <a:latin typeface="Montserrat"/>
                <a:cs typeface="Montserrat"/>
              </a:rPr>
              <a:t>market </a:t>
            </a:r>
            <a:r>
              <a:rPr sz="1300" spc="-55" dirty="0">
                <a:solidFill>
                  <a:srgbClr val="333333"/>
                </a:solidFill>
                <a:latin typeface="Montserrat"/>
                <a:cs typeface="Montserrat"/>
              </a:rPr>
              <a:t>positions</a:t>
            </a:r>
            <a:r>
              <a:rPr sz="1300" dirty="0">
                <a:solidFill>
                  <a:srgbClr val="333333"/>
                </a:solidFill>
                <a:latin typeface="Montserrat"/>
                <a:cs typeface="Montserrat"/>
              </a:rPr>
              <a:t> </a:t>
            </a:r>
            <a:r>
              <a:rPr sz="1300" spc="-75" dirty="0">
                <a:solidFill>
                  <a:srgbClr val="333333"/>
                </a:solidFill>
                <a:latin typeface="Montserrat"/>
                <a:cs typeface="Montserrat"/>
              </a:rPr>
              <a:t>by</a:t>
            </a:r>
            <a:r>
              <a:rPr sz="1300" dirty="0">
                <a:solidFill>
                  <a:srgbClr val="333333"/>
                </a:solidFill>
                <a:latin typeface="Montserrat"/>
                <a:cs typeface="Montserrat"/>
              </a:rPr>
              <a:t> </a:t>
            </a:r>
            <a:r>
              <a:rPr sz="1300" spc="-70" dirty="0">
                <a:solidFill>
                  <a:srgbClr val="333333"/>
                </a:solidFill>
                <a:latin typeface="Montserrat"/>
                <a:cs typeface="Montserrat"/>
              </a:rPr>
              <a:t>allowing</a:t>
            </a:r>
            <a:r>
              <a:rPr sz="1300" dirty="0">
                <a:solidFill>
                  <a:srgbClr val="333333"/>
                </a:solidFill>
                <a:latin typeface="Montserrat"/>
                <a:cs typeface="Montserrat"/>
              </a:rPr>
              <a:t> </a:t>
            </a:r>
            <a:r>
              <a:rPr sz="1300" spc="-60" dirty="0">
                <a:solidFill>
                  <a:srgbClr val="333333"/>
                </a:solidFill>
                <a:latin typeface="Montserrat"/>
                <a:cs typeface="Montserrat"/>
              </a:rPr>
              <a:t>businesses</a:t>
            </a:r>
            <a:r>
              <a:rPr sz="1300" spc="5" dirty="0">
                <a:solidFill>
                  <a:srgbClr val="333333"/>
                </a:solidFill>
                <a:latin typeface="Montserrat"/>
                <a:cs typeface="Montserrat"/>
              </a:rPr>
              <a:t> </a:t>
            </a:r>
            <a:r>
              <a:rPr sz="1300" spc="-75" dirty="0">
                <a:solidFill>
                  <a:srgbClr val="333333"/>
                </a:solidFill>
                <a:latin typeface="Montserrat"/>
                <a:cs typeface="Montserrat"/>
              </a:rPr>
              <a:t>to</a:t>
            </a:r>
            <a:r>
              <a:rPr sz="1300" dirty="0">
                <a:solidFill>
                  <a:srgbClr val="333333"/>
                </a:solidFill>
                <a:latin typeface="Montserrat"/>
                <a:cs typeface="Montserrat"/>
              </a:rPr>
              <a:t> </a:t>
            </a:r>
            <a:r>
              <a:rPr sz="1300" spc="-60" dirty="0">
                <a:solidFill>
                  <a:srgbClr val="333333"/>
                </a:solidFill>
                <a:latin typeface="Montserrat"/>
                <a:cs typeface="Montserrat"/>
              </a:rPr>
              <a:t>serve</a:t>
            </a:r>
            <a:r>
              <a:rPr sz="1300" dirty="0">
                <a:solidFill>
                  <a:srgbClr val="333333"/>
                </a:solidFill>
                <a:latin typeface="Montserrat"/>
                <a:cs typeface="Montserrat"/>
              </a:rPr>
              <a:t> </a:t>
            </a:r>
            <a:r>
              <a:rPr sz="1300" spc="-80" dirty="0">
                <a:solidFill>
                  <a:srgbClr val="333333"/>
                </a:solidFill>
                <a:latin typeface="Montserrat"/>
                <a:cs typeface="Montserrat"/>
              </a:rPr>
              <a:t>more</a:t>
            </a:r>
            <a:r>
              <a:rPr sz="1300" spc="5" dirty="0">
                <a:solidFill>
                  <a:srgbClr val="333333"/>
                </a:solidFill>
                <a:latin typeface="Montserrat"/>
                <a:cs typeface="Montserrat"/>
              </a:rPr>
              <a:t> </a:t>
            </a:r>
            <a:r>
              <a:rPr sz="1300" spc="-75" dirty="0">
                <a:solidFill>
                  <a:srgbClr val="333333"/>
                </a:solidFill>
                <a:latin typeface="Montserrat"/>
                <a:cs typeface="Montserrat"/>
              </a:rPr>
              <a:t>customers</a:t>
            </a:r>
            <a:r>
              <a:rPr sz="1300" dirty="0">
                <a:solidFill>
                  <a:srgbClr val="333333"/>
                </a:solidFill>
                <a:latin typeface="Montserrat"/>
                <a:cs typeface="Montserrat"/>
              </a:rPr>
              <a:t> </a:t>
            </a:r>
            <a:r>
              <a:rPr sz="1300" spc="-25" dirty="0">
                <a:solidFill>
                  <a:srgbClr val="333333"/>
                </a:solidFill>
                <a:latin typeface="Montserrat"/>
                <a:cs typeface="Montserrat"/>
              </a:rPr>
              <a:t>at</a:t>
            </a:r>
            <a:r>
              <a:rPr sz="1300" spc="500" dirty="0">
                <a:solidFill>
                  <a:srgbClr val="333333"/>
                </a:solidFill>
                <a:latin typeface="Montserrat"/>
                <a:cs typeface="Montserrat"/>
              </a:rPr>
              <a:t> </a:t>
            </a:r>
            <a:r>
              <a:rPr sz="1300" spc="-70" dirty="0">
                <a:solidFill>
                  <a:srgbClr val="333333"/>
                </a:solidFill>
                <a:latin typeface="Montserrat"/>
                <a:cs typeface="Montserrat"/>
              </a:rPr>
              <a:t>lower</a:t>
            </a:r>
            <a:r>
              <a:rPr sz="1300" spc="-20" dirty="0">
                <a:solidFill>
                  <a:srgbClr val="333333"/>
                </a:solidFill>
                <a:latin typeface="Montserrat"/>
                <a:cs typeface="Montserrat"/>
              </a:rPr>
              <a:t> </a:t>
            </a:r>
            <a:r>
              <a:rPr sz="1300" spc="-50" dirty="0">
                <a:solidFill>
                  <a:srgbClr val="333333"/>
                </a:solidFill>
                <a:latin typeface="Montserrat"/>
                <a:cs typeface="Montserrat"/>
              </a:rPr>
              <a:t>costs,</a:t>
            </a:r>
            <a:r>
              <a:rPr sz="1300" spc="-15" dirty="0">
                <a:solidFill>
                  <a:srgbClr val="333333"/>
                </a:solidFill>
                <a:latin typeface="Montserrat"/>
                <a:cs typeface="Montserrat"/>
              </a:rPr>
              <a:t> </a:t>
            </a:r>
            <a:r>
              <a:rPr sz="1300" spc="-65" dirty="0">
                <a:solidFill>
                  <a:srgbClr val="333333"/>
                </a:solidFill>
                <a:latin typeface="Montserrat"/>
                <a:cs typeface="Montserrat"/>
              </a:rPr>
              <a:t>outpacing</a:t>
            </a:r>
            <a:r>
              <a:rPr sz="1300" spc="-15" dirty="0">
                <a:solidFill>
                  <a:srgbClr val="333333"/>
                </a:solidFill>
                <a:latin typeface="Montserrat"/>
                <a:cs typeface="Montserrat"/>
              </a:rPr>
              <a:t> </a:t>
            </a:r>
            <a:r>
              <a:rPr sz="1300" spc="-65" dirty="0">
                <a:solidFill>
                  <a:srgbClr val="333333"/>
                </a:solidFill>
                <a:latin typeface="Montserrat"/>
                <a:cs typeface="Montserrat"/>
              </a:rPr>
              <a:t>competitors</a:t>
            </a:r>
            <a:r>
              <a:rPr sz="1300" spc="-15" dirty="0">
                <a:solidFill>
                  <a:srgbClr val="333333"/>
                </a:solidFill>
                <a:latin typeface="Montserrat"/>
                <a:cs typeface="Montserrat"/>
              </a:rPr>
              <a:t> </a:t>
            </a:r>
            <a:r>
              <a:rPr sz="1300" spc="-70" dirty="0">
                <a:solidFill>
                  <a:srgbClr val="333333"/>
                </a:solidFill>
                <a:latin typeface="Montserrat"/>
                <a:cs typeface="Montserrat"/>
              </a:rPr>
              <a:t>stuck</a:t>
            </a:r>
            <a:r>
              <a:rPr sz="1300" spc="-15" dirty="0">
                <a:solidFill>
                  <a:srgbClr val="333333"/>
                </a:solidFill>
                <a:latin typeface="Montserrat"/>
                <a:cs typeface="Montserrat"/>
              </a:rPr>
              <a:t> </a:t>
            </a:r>
            <a:r>
              <a:rPr sz="1300" spc="-50" dirty="0">
                <a:solidFill>
                  <a:srgbClr val="333333"/>
                </a:solidFill>
                <a:latin typeface="Montserrat"/>
                <a:cs typeface="Montserrat"/>
              </a:rPr>
              <a:t>in</a:t>
            </a:r>
            <a:r>
              <a:rPr sz="1300" spc="-15" dirty="0">
                <a:solidFill>
                  <a:srgbClr val="333333"/>
                </a:solidFill>
                <a:latin typeface="Montserrat"/>
                <a:cs typeface="Montserrat"/>
              </a:rPr>
              <a:t> </a:t>
            </a:r>
            <a:r>
              <a:rPr sz="1300" spc="-60" dirty="0">
                <a:solidFill>
                  <a:srgbClr val="333333"/>
                </a:solidFill>
                <a:latin typeface="Montserrat"/>
                <a:cs typeface="Montserrat"/>
              </a:rPr>
              <a:t>linear</a:t>
            </a:r>
            <a:r>
              <a:rPr sz="1300" spc="-15" dirty="0">
                <a:solidFill>
                  <a:srgbClr val="333333"/>
                </a:solidFill>
                <a:latin typeface="Montserrat"/>
                <a:cs typeface="Montserrat"/>
              </a:rPr>
              <a:t> </a:t>
            </a:r>
            <a:r>
              <a:rPr sz="1300" spc="-70" dirty="0">
                <a:solidFill>
                  <a:srgbClr val="333333"/>
                </a:solidFill>
                <a:latin typeface="Montserrat"/>
                <a:cs typeface="Montserrat"/>
              </a:rPr>
              <a:t>growth</a:t>
            </a:r>
            <a:r>
              <a:rPr sz="1300" spc="-15" dirty="0">
                <a:solidFill>
                  <a:srgbClr val="333333"/>
                </a:solidFill>
                <a:latin typeface="Montserrat"/>
                <a:cs typeface="Montserrat"/>
              </a:rPr>
              <a:t> </a:t>
            </a:r>
            <a:r>
              <a:rPr sz="1300" spc="-30" dirty="0">
                <a:solidFill>
                  <a:srgbClr val="333333"/>
                </a:solidFill>
                <a:latin typeface="Montserrat"/>
                <a:cs typeface="Montserrat"/>
              </a:rPr>
              <a:t>models.</a:t>
            </a:r>
            <a:endParaRPr sz="1300" dirty="0">
              <a:latin typeface="Montserrat"/>
              <a:cs typeface="Montserrat"/>
            </a:endParaRPr>
          </a:p>
          <a:p>
            <a:pPr marL="307340" marR="5080" algn="just">
              <a:lnSpc>
                <a:spcPct val="114999"/>
              </a:lnSpc>
              <a:spcBef>
                <a:spcPts val="1070"/>
              </a:spcBef>
            </a:pPr>
            <a:r>
              <a:rPr sz="1300" b="1" dirty="0">
                <a:latin typeface="Montserrat"/>
              </a:rPr>
              <a:t>Valuation Multipliers</a:t>
            </a:r>
            <a:r>
              <a:rPr lang="en-US" sz="1300" b="1" dirty="0">
                <a:latin typeface="Montserrat"/>
              </a:rPr>
              <a:t>/ Enhanced Profitability</a:t>
            </a:r>
            <a:r>
              <a:rPr lang="en-US" sz="1300" spc="-60" dirty="0">
                <a:solidFill>
                  <a:srgbClr val="333333"/>
                </a:solidFill>
                <a:latin typeface="Montserrat"/>
                <a:cs typeface="Montserrat"/>
              </a:rPr>
              <a:t>: By design, scaling increases revenue while keeping costs low, leading to significantly higher profit margins compared to a linear growth model</a:t>
            </a:r>
            <a:r>
              <a:rPr sz="1300" spc="-55" dirty="0">
                <a:solidFill>
                  <a:srgbClr val="333333"/>
                </a:solidFill>
                <a:latin typeface="Montserrat"/>
                <a:cs typeface="Montserrat"/>
              </a:rPr>
              <a:t>.</a:t>
            </a:r>
            <a:r>
              <a:rPr sz="1300" spc="5" dirty="0">
                <a:solidFill>
                  <a:srgbClr val="333333"/>
                </a:solidFill>
                <a:latin typeface="Montserrat"/>
                <a:cs typeface="Montserrat"/>
              </a:rPr>
              <a:t> </a:t>
            </a:r>
            <a:r>
              <a:rPr sz="1300" spc="-60" dirty="0">
                <a:solidFill>
                  <a:srgbClr val="333333"/>
                </a:solidFill>
                <a:latin typeface="Montserrat"/>
                <a:cs typeface="Montserrat"/>
              </a:rPr>
              <a:t>Scalable</a:t>
            </a:r>
            <a:r>
              <a:rPr sz="1300" spc="5" dirty="0">
                <a:solidFill>
                  <a:srgbClr val="333333"/>
                </a:solidFill>
                <a:latin typeface="Montserrat"/>
                <a:cs typeface="Montserrat"/>
              </a:rPr>
              <a:t> </a:t>
            </a:r>
            <a:r>
              <a:rPr sz="1300" spc="-70" dirty="0">
                <a:solidFill>
                  <a:srgbClr val="333333"/>
                </a:solidFill>
                <a:latin typeface="Montserrat"/>
                <a:cs typeface="Montserrat"/>
              </a:rPr>
              <a:t>companies</a:t>
            </a:r>
            <a:r>
              <a:rPr sz="1300" dirty="0">
                <a:solidFill>
                  <a:srgbClr val="333333"/>
                </a:solidFill>
                <a:latin typeface="Montserrat"/>
                <a:cs typeface="Montserrat"/>
              </a:rPr>
              <a:t> </a:t>
            </a:r>
            <a:r>
              <a:rPr sz="1300" spc="-10" dirty="0">
                <a:solidFill>
                  <a:srgbClr val="333333"/>
                </a:solidFill>
                <a:latin typeface="Montserrat"/>
                <a:cs typeface="Montserrat"/>
              </a:rPr>
              <a:t>often </a:t>
            </a:r>
            <a:r>
              <a:rPr sz="1300" spc="-75" dirty="0">
                <a:solidFill>
                  <a:srgbClr val="333333"/>
                </a:solidFill>
                <a:latin typeface="Montserrat"/>
                <a:cs typeface="Montserrat"/>
              </a:rPr>
              <a:t>achieve</a:t>
            </a:r>
            <a:r>
              <a:rPr sz="1300" spc="10" dirty="0">
                <a:solidFill>
                  <a:srgbClr val="333333"/>
                </a:solidFill>
                <a:latin typeface="Montserrat"/>
                <a:cs typeface="Montserrat"/>
              </a:rPr>
              <a:t> </a:t>
            </a:r>
            <a:r>
              <a:rPr sz="1300" spc="-70" dirty="0">
                <a:solidFill>
                  <a:srgbClr val="333333"/>
                </a:solidFill>
                <a:latin typeface="Montserrat"/>
                <a:cs typeface="Montserrat"/>
              </a:rPr>
              <a:t>5-10x</a:t>
            </a:r>
            <a:r>
              <a:rPr sz="1300" spc="15" dirty="0">
                <a:solidFill>
                  <a:srgbClr val="333333"/>
                </a:solidFill>
                <a:latin typeface="Montserrat"/>
                <a:cs typeface="Montserrat"/>
              </a:rPr>
              <a:t> </a:t>
            </a:r>
            <a:r>
              <a:rPr sz="1300" spc="-65" dirty="0">
                <a:solidFill>
                  <a:srgbClr val="333333"/>
                </a:solidFill>
                <a:latin typeface="Montserrat"/>
                <a:cs typeface="Montserrat"/>
              </a:rPr>
              <a:t>higher</a:t>
            </a:r>
            <a:r>
              <a:rPr sz="1300" spc="15" dirty="0">
                <a:solidFill>
                  <a:srgbClr val="333333"/>
                </a:solidFill>
                <a:latin typeface="Montserrat"/>
                <a:cs typeface="Montserrat"/>
              </a:rPr>
              <a:t> </a:t>
            </a:r>
            <a:r>
              <a:rPr sz="1300" spc="-60" dirty="0">
                <a:solidFill>
                  <a:srgbClr val="333333"/>
                </a:solidFill>
                <a:latin typeface="Montserrat"/>
                <a:cs typeface="Montserrat"/>
              </a:rPr>
              <a:t>valuations</a:t>
            </a:r>
            <a:r>
              <a:rPr sz="1300" spc="10" dirty="0">
                <a:solidFill>
                  <a:srgbClr val="333333"/>
                </a:solidFill>
                <a:latin typeface="Montserrat"/>
                <a:cs typeface="Montserrat"/>
              </a:rPr>
              <a:t> </a:t>
            </a:r>
            <a:r>
              <a:rPr sz="1300" spc="-70" dirty="0">
                <a:solidFill>
                  <a:srgbClr val="333333"/>
                </a:solidFill>
                <a:latin typeface="Montserrat"/>
                <a:cs typeface="Montserrat"/>
              </a:rPr>
              <a:t>than</a:t>
            </a:r>
            <a:r>
              <a:rPr sz="1300" spc="15" dirty="0">
                <a:solidFill>
                  <a:srgbClr val="333333"/>
                </a:solidFill>
                <a:latin typeface="Montserrat"/>
                <a:cs typeface="Montserrat"/>
              </a:rPr>
              <a:t> </a:t>
            </a:r>
            <a:r>
              <a:rPr sz="1300" spc="-70" dirty="0">
                <a:solidFill>
                  <a:srgbClr val="333333"/>
                </a:solidFill>
                <a:latin typeface="Montserrat"/>
                <a:cs typeface="Montserrat"/>
              </a:rPr>
              <a:t>non-</a:t>
            </a:r>
            <a:r>
              <a:rPr sz="1300" spc="-65" dirty="0">
                <a:solidFill>
                  <a:srgbClr val="333333"/>
                </a:solidFill>
                <a:latin typeface="Montserrat"/>
                <a:cs typeface="Montserrat"/>
              </a:rPr>
              <a:t>scalable</a:t>
            </a:r>
            <a:r>
              <a:rPr sz="1300" spc="10" dirty="0">
                <a:solidFill>
                  <a:srgbClr val="333333"/>
                </a:solidFill>
                <a:latin typeface="Montserrat"/>
                <a:cs typeface="Montserrat"/>
              </a:rPr>
              <a:t> </a:t>
            </a:r>
            <a:r>
              <a:rPr sz="1300" spc="-60" dirty="0">
                <a:solidFill>
                  <a:srgbClr val="333333"/>
                </a:solidFill>
                <a:latin typeface="Montserrat"/>
                <a:cs typeface="Montserrat"/>
              </a:rPr>
              <a:t>businesses</a:t>
            </a:r>
            <a:r>
              <a:rPr sz="1300" spc="15" dirty="0">
                <a:solidFill>
                  <a:srgbClr val="333333"/>
                </a:solidFill>
                <a:latin typeface="Montserrat"/>
                <a:cs typeface="Montserrat"/>
              </a:rPr>
              <a:t> </a:t>
            </a:r>
            <a:r>
              <a:rPr sz="1300" spc="-20" dirty="0">
                <a:solidFill>
                  <a:srgbClr val="333333"/>
                </a:solidFill>
                <a:latin typeface="Montserrat"/>
                <a:cs typeface="Montserrat"/>
              </a:rPr>
              <a:t>with </a:t>
            </a:r>
            <a:r>
              <a:rPr sz="1300" spc="-70" dirty="0">
                <a:solidFill>
                  <a:srgbClr val="333333"/>
                </a:solidFill>
                <a:latin typeface="Montserrat"/>
                <a:cs typeface="Montserrat"/>
              </a:rPr>
              <a:t>equivalent</a:t>
            </a:r>
            <a:r>
              <a:rPr sz="1300" spc="65" dirty="0">
                <a:solidFill>
                  <a:srgbClr val="333333"/>
                </a:solidFill>
                <a:latin typeface="Montserrat"/>
                <a:cs typeface="Montserrat"/>
              </a:rPr>
              <a:t> </a:t>
            </a:r>
            <a:r>
              <a:rPr sz="1300" spc="-10" dirty="0">
                <a:solidFill>
                  <a:srgbClr val="333333"/>
                </a:solidFill>
                <a:latin typeface="Montserrat"/>
                <a:cs typeface="Montserrat"/>
              </a:rPr>
              <a:t>revenue.</a:t>
            </a:r>
            <a:endParaRPr sz="1300" dirty="0">
              <a:latin typeface="Montserrat"/>
              <a:cs typeface="Montserrat"/>
            </a:endParaRPr>
          </a:p>
          <a:p>
            <a:pPr marL="307340" marR="93345" algn="just">
              <a:lnSpc>
                <a:spcPct val="114799"/>
              </a:lnSpc>
              <a:spcBef>
                <a:spcPts val="1080"/>
              </a:spcBef>
            </a:pPr>
            <a:r>
              <a:rPr sz="1300" b="1" dirty="0">
                <a:latin typeface="Montserrat"/>
              </a:rPr>
              <a:t>Market Resilience</a:t>
            </a:r>
            <a:r>
              <a:rPr sz="1300" spc="-85" dirty="0">
                <a:solidFill>
                  <a:srgbClr val="333333"/>
                </a:solidFill>
                <a:latin typeface="Montserrat"/>
                <a:cs typeface="Montserrat"/>
              </a:rPr>
              <a:t>:</a:t>
            </a:r>
            <a:r>
              <a:rPr sz="1300" dirty="0">
                <a:solidFill>
                  <a:srgbClr val="333333"/>
                </a:solidFill>
                <a:latin typeface="Montserrat"/>
                <a:cs typeface="Montserrat"/>
              </a:rPr>
              <a:t> </a:t>
            </a:r>
            <a:r>
              <a:rPr sz="1300" spc="-60" dirty="0">
                <a:solidFill>
                  <a:srgbClr val="333333"/>
                </a:solidFill>
                <a:latin typeface="Montserrat"/>
                <a:cs typeface="Montserrat"/>
              </a:rPr>
              <a:t>Scaling</a:t>
            </a:r>
            <a:r>
              <a:rPr sz="1300" spc="-5" dirty="0">
                <a:solidFill>
                  <a:srgbClr val="333333"/>
                </a:solidFill>
                <a:latin typeface="Montserrat"/>
                <a:cs typeface="Montserrat"/>
              </a:rPr>
              <a:t> </a:t>
            </a:r>
            <a:r>
              <a:rPr sz="1300" spc="-65" dirty="0">
                <a:solidFill>
                  <a:srgbClr val="333333"/>
                </a:solidFill>
                <a:latin typeface="Montserrat"/>
                <a:cs typeface="Montserrat"/>
              </a:rPr>
              <a:t>creates</a:t>
            </a:r>
            <a:r>
              <a:rPr sz="1300" spc="-5" dirty="0">
                <a:solidFill>
                  <a:srgbClr val="333333"/>
                </a:solidFill>
                <a:latin typeface="Montserrat"/>
                <a:cs typeface="Montserrat"/>
              </a:rPr>
              <a:t> </a:t>
            </a:r>
            <a:r>
              <a:rPr sz="1300" spc="-75" dirty="0">
                <a:solidFill>
                  <a:srgbClr val="333333"/>
                </a:solidFill>
                <a:latin typeface="Montserrat"/>
                <a:cs typeface="Montserrat"/>
              </a:rPr>
              <a:t>economies</a:t>
            </a:r>
            <a:r>
              <a:rPr sz="1300" dirty="0">
                <a:solidFill>
                  <a:srgbClr val="333333"/>
                </a:solidFill>
                <a:latin typeface="Montserrat"/>
                <a:cs typeface="Montserrat"/>
              </a:rPr>
              <a:t> </a:t>
            </a:r>
            <a:r>
              <a:rPr sz="1300" spc="-55" dirty="0">
                <a:solidFill>
                  <a:srgbClr val="333333"/>
                </a:solidFill>
                <a:latin typeface="Montserrat"/>
                <a:cs typeface="Montserrat"/>
              </a:rPr>
              <a:t>of</a:t>
            </a:r>
            <a:r>
              <a:rPr sz="1300" spc="-5" dirty="0">
                <a:solidFill>
                  <a:srgbClr val="333333"/>
                </a:solidFill>
                <a:latin typeface="Montserrat"/>
                <a:cs typeface="Montserrat"/>
              </a:rPr>
              <a:t> </a:t>
            </a:r>
            <a:r>
              <a:rPr sz="1300" spc="-60" dirty="0">
                <a:solidFill>
                  <a:srgbClr val="333333"/>
                </a:solidFill>
                <a:latin typeface="Montserrat"/>
                <a:cs typeface="Montserrat"/>
              </a:rPr>
              <a:t>scale</a:t>
            </a:r>
            <a:r>
              <a:rPr sz="1300" dirty="0">
                <a:solidFill>
                  <a:srgbClr val="333333"/>
                </a:solidFill>
                <a:latin typeface="Montserrat"/>
                <a:cs typeface="Montserrat"/>
              </a:rPr>
              <a:t> </a:t>
            </a:r>
            <a:r>
              <a:rPr sz="1300" spc="-20" dirty="0">
                <a:solidFill>
                  <a:srgbClr val="333333"/>
                </a:solidFill>
                <a:latin typeface="Montserrat"/>
                <a:cs typeface="Montserrat"/>
              </a:rPr>
              <a:t>that </a:t>
            </a:r>
            <a:r>
              <a:rPr sz="1300" spc="-70" dirty="0">
                <a:solidFill>
                  <a:srgbClr val="333333"/>
                </a:solidFill>
                <a:latin typeface="Montserrat"/>
                <a:cs typeface="Montserrat"/>
              </a:rPr>
              <a:t>provide</a:t>
            </a:r>
            <a:r>
              <a:rPr sz="1300" spc="5" dirty="0">
                <a:solidFill>
                  <a:srgbClr val="333333"/>
                </a:solidFill>
                <a:latin typeface="Montserrat"/>
                <a:cs typeface="Montserrat"/>
              </a:rPr>
              <a:t> </a:t>
            </a:r>
            <a:r>
              <a:rPr sz="1300" spc="-65" dirty="0">
                <a:solidFill>
                  <a:srgbClr val="333333"/>
                </a:solidFill>
                <a:latin typeface="Montserrat"/>
                <a:cs typeface="Montserrat"/>
              </a:rPr>
              <a:t>buffer</a:t>
            </a:r>
            <a:r>
              <a:rPr sz="1300" spc="5" dirty="0">
                <a:solidFill>
                  <a:srgbClr val="333333"/>
                </a:solidFill>
                <a:latin typeface="Montserrat"/>
                <a:cs typeface="Montserrat"/>
              </a:rPr>
              <a:t> </a:t>
            </a:r>
            <a:r>
              <a:rPr sz="1300" spc="-60" dirty="0">
                <a:solidFill>
                  <a:srgbClr val="333333"/>
                </a:solidFill>
                <a:latin typeface="Montserrat"/>
                <a:cs typeface="Montserrat"/>
              </a:rPr>
              <a:t>against</a:t>
            </a:r>
            <a:r>
              <a:rPr sz="1300" spc="5" dirty="0">
                <a:solidFill>
                  <a:srgbClr val="333333"/>
                </a:solidFill>
                <a:latin typeface="Montserrat"/>
                <a:cs typeface="Montserrat"/>
              </a:rPr>
              <a:t> </a:t>
            </a:r>
            <a:r>
              <a:rPr sz="1300" spc="-80" dirty="0">
                <a:solidFill>
                  <a:srgbClr val="333333"/>
                </a:solidFill>
                <a:latin typeface="Montserrat"/>
                <a:cs typeface="Montserrat"/>
              </a:rPr>
              <a:t>market</a:t>
            </a:r>
            <a:r>
              <a:rPr sz="1300" spc="5" dirty="0">
                <a:solidFill>
                  <a:srgbClr val="333333"/>
                </a:solidFill>
                <a:latin typeface="Montserrat"/>
                <a:cs typeface="Montserrat"/>
              </a:rPr>
              <a:t> </a:t>
            </a:r>
            <a:r>
              <a:rPr sz="1300" spc="-65" dirty="0">
                <a:solidFill>
                  <a:srgbClr val="333333"/>
                </a:solidFill>
                <a:latin typeface="Montserrat"/>
                <a:cs typeface="Montserrat"/>
              </a:rPr>
              <a:t>downturns,</a:t>
            </a:r>
            <a:r>
              <a:rPr sz="1300" spc="5" dirty="0">
                <a:solidFill>
                  <a:srgbClr val="333333"/>
                </a:solidFill>
                <a:latin typeface="Montserrat"/>
                <a:cs typeface="Montserrat"/>
              </a:rPr>
              <a:t> </a:t>
            </a:r>
            <a:r>
              <a:rPr sz="1300" spc="-65" dirty="0">
                <a:solidFill>
                  <a:srgbClr val="333333"/>
                </a:solidFill>
                <a:latin typeface="Montserrat"/>
                <a:cs typeface="Montserrat"/>
              </a:rPr>
              <a:t>competitive</a:t>
            </a:r>
            <a:r>
              <a:rPr sz="1300" spc="10" dirty="0">
                <a:solidFill>
                  <a:srgbClr val="333333"/>
                </a:solidFill>
                <a:latin typeface="Montserrat"/>
                <a:cs typeface="Montserrat"/>
              </a:rPr>
              <a:t> </a:t>
            </a:r>
            <a:r>
              <a:rPr sz="1300" spc="-45" dirty="0">
                <a:solidFill>
                  <a:srgbClr val="333333"/>
                </a:solidFill>
                <a:latin typeface="Montserrat"/>
                <a:cs typeface="Montserrat"/>
              </a:rPr>
              <a:t>pressures, </a:t>
            </a:r>
            <a:r>
              <a:rPr sz="1300" spc="-75" dirty="0">
                <a:solidFill>
                  <a:srgbClr val="333333"/>
                </a:solidFill>
                <a:latin typeface="Montserrat"/>
                <a:cs typeface="Montserrat"/>
              </a:rPr>
              <a:t>and</a:t>
            </a:r>
            <a:r>
              <a:rPr sz="1300" spc="10" dirty="0">
                <a:solidFill>
                  <a:srgbClr val="333333"/>
                </a:solidFill>
                <a:latin typeface="Montserrat"/>
                <a:cs typeface="Montserrat"/>
              </a:rPr>
              <a:t> </a:t>
            </a:r>
            <a:r>
              <a:rPr sz="1300" spc="-65" dirty="0">
                <a:solidFill>
                  <a:srgbClr val="333333"/>
                </a:solidFill>
                <a:latin typeface="Montserrat"/>
                <a:cs typeface="Montserrat"/>
              </a:rPr>
              <a:t>industry</a:t>
            </a:r>
            <a:r>
              <a:rPr sz="1300" spc="15" dirty="0">
                <a:solidFill>
                  <a:srgbClr val="333333"/>
                </a:solidFill>
                <a:latin typeface="Montserrat"/>
                <a:cs typeface="Montserrat"/>
              </a:rPr>
              <a:t> </a:t>
            </a:r>
            <a:r>
              <a:rPr sz="1300" spc="-10" dirty="0">
                <a:solidFill>
                  <a:srgbClr val="333333"/>
                </a:solidFill>
                <a:latin typeface="Montserrat"/>
                <a:cs typeface="Montserrat"/>
              </a:rPr>
              <a:t>disruptions.</a:t>
            </a:r>
            <a:endParaRPr lang="en-US" sz="1300" spc="-10" dirty="0">
              <a:solidFill>
                <a:srgbClr val="333333"/>
              </a:solidFill>
              <a:latin typeface="Montserrat"/>
              <a:cs typeface="Montserrat"/>
            </a:endParaRPr>
          </a:p>
          <a:p>
            <a:pPr marL="307340" marR="93345" algn="just">
              <a:lnSpc>
                <a:spcPct val="114799"/>
              </a:lnSpc>
              <a:spcBef>
                <a:spcPts val="1080"/>
              </a:spcBef>
            </a:pPr>
            <a:r>
              <a:rPr lang="en-US" sz="1300" b="1" dirty="0">
                <a:latin typeface="Montserrat"/>
              </a:rPr>
              <a:t>Market Impact</a:t>
            </a:r>
            <a:r>
              <a:rPr lang="en-US" sz="1300" spc="-95" dirty="0">
                <a:solidFill>
                  <a:srgbClr val="333333"/>
                </a:solidFill>
                <a:latin typeface="Montserrat"/>
                <a:cs typeface="Montserrat"/>
              </a:rPr>
              <a:t>:</a:t>
            </a:r>
            <a:r>
              <a:rPr lang="en-US" sz="1300" spc="-15" dirty="0">
                <a:solidFill>
                  <a:srgbClr val="333333"/>
                </a:solidFill>
                <a:latin typeface="Montserrat"/>
                <a:cs typeface="Montserrat"/>
              </a:rPr>
              <a:t> </a:t>
            </a:r>
            <a:r>
              <a:rPr lang="en-US" sz="1300" spc="-60" dirty="0">
                <a:solidFill>
                  <a:srgbClr val="333333"/>
                </a:solidFill>
                <a:latin typeface="Montserrat"/>
                <a:cs typeface="Montserrat"/>
              </a:rPr>
              <a:t>Scaled</a:t>
            </a:r>
            <a:r>
              <a:rPr lang="en-US" sz="1300" spc="-10" dirty="0">
                <a:solidFill>
                  <a:srgbClr val="333333"/>
                </a:solidFill>
                <a:latin typeface="Montserrat"/>
                <a:cs typeface="Montserrat"/>
              </a:rPr>
              <a:t> </a:t>
            </a:r>
            <a:r>
              <a:rPr lang="en-US" sz="1300" spc="-60" dirty="0">
                <a:solidFill>
                  <a:srgbClr val="333333"/>
                </a:solidFill>
                <a:latin typeface="Montserrat"/>
                <a:cs typeface="Montserrat"/>
              </a:rPr>
              <a:t>businesses</a:t>
            </a:r>
            <a:r>
              <a:rPr lang="en-US" sz="1300" spc="-15" dirty="0">
                <a:solidFill>
                  <a:srgbClr val="333333"/>
                </a:solidFill>
                <a:latin typeface="Montserrat"/>
                <a:cs typeface="Montserrat"/>
              </a:rPr>
              <a:t> </a:t>
            </a:r>
            <a:r>
              <a:rPr lang="en-US" sz="1300" spc="-70" dirty="0">
                <a:solidFill>
                  <a:srgbClr val="333333"/>
                </a:solidFill>
                <a:latin typeface="Montserrat"/>
                <a:cs typeface="Montserrat"/>
              </a:rPr>
              <a:t>can</a:t>
            </a:r>
            <a:r>
              <a:rPr lang="en-US" sz="1300" spc="-15" dirty="0">
                <a:solidFill>
                  <a:srgbClr val="333333"/>
                </a:solidFill>
                <a:latin typeface="Montserrat"/>
                <a:cs typeface="Montserrat"/>
              </a:rPr>
              <a:t> </a:t>
            </a:r>
            <a:r>
              <a:rPr lang="en-US" sz="1300" spc="-65" dirty="0">
                <a:solidFill>
                  <a:srgbClr val="333333"/>
                </a:solidFill>
                <a:latin typeface="Montserrat"/>
                <a:cs typeface="Montserrat"/>
              </a:rPr>
              <a:t>reshape</a:t>
            </a:r>
            <a:r>
              <a:rPr lang="en-US" sz="1300" spc="-15" dirty="0">
                <a:solidFill>
                  <a:srgbClr val="333333"/>
                </a:solidFill>
                <a:latin typeface="Montserrat"/>
                <a:cs typeface="Montserrat"/>
              </a:rPr>
              <a:t> </a:t>
            </a:r>
            <a:r>
              <a:rPr lang="en-US" sz="1300" spc="-55" dirty="0">
                <a:solidFill>
                  <a:srgbClr val="333333"/>
                </a:solidFill>
                <a:latin typeface="Montserrat"/>
                <a:cs typeface="Montserrat"/>
              </a:rPr>
              <a:t>entire</a:t>
            </a:r>
            <a:r>
              <a:rPr lang="en-US" sz="1300" spc="-15" dirty="0">
                <a:solidFill>
                  <a:srgbClr val="333333"/>
                </a:solidFill>
                <a:latin typeface="Montserrat"/>
                <a:cs typeface="Montserrat"/>
              </a:rPr>
              <a:t> </a:t>
            </a:r>
            <a:r>
              <a:rPr lang="en-US" sz="1300" spc="-45" dirty="0">
                <a:solidFill>
                  <a:srgbClr val="333333"/>
                </a:solidFill>
                <a:latin typeface="Montserrat"/>
                <a:cs typeface="Montserrat"/>
              </a:rPr>
              <a:t>industries, </a:t>
            </a:r>
            <a:r>
              <a:rPr lang="en-US" sz="1300" spc="-60" dirty="0">
                <a:solidFill>
                  <a:srgbClr val="333333"/>
                </a:solidFill>
                <a:latin typeface="Montserrat"/>
                <a:cs typeface="Montserrat"/>
              </a:rPr>
              <a:t>influence</a:t>
            </a:r>
            <a:r>
              <a:rPr lang="en-US" sz="1300" spc="5" dirty="0">
                <a:solidFill>
                  <a:srgbClr val="333333"/>
                </a:solidFill>
                <a:latin typeface="Montserrat"/>
                <a:cs typeface="Montserrat"/>
              </a:rPr>
              <a:t> </a:t>
            </a:r>
            <a:r>
              <a:rPr lang="en-US" sz="1300" spc="-75" dirty="0">
                <a:solidFill>
                  <a:srgbClr val="333333"/>
                </a:solidFill>
                <a:latin typeface="Montserrat"/>
                <a:cs typeface="Montserrat"/>
              </a:rPr>
              <a:t>customer</a:t>
            </a:r>
            <a:r>
              <a:rPr lang="en-US" sz="1300" spc="5" dirty="0">
                <a:solidFill>
                  <a:srgbClr val="333333"/>
                </a:solidFill>
                <a:latin typeface="Montserrat"/>
                <a:cs typeface="Montserrat"/>
              </a:rPr>
              <a:t> </a:t>
            </a:r>
            <a:r>
              <a:rPr lang="en-US" sz="1300" spc="-60" dirty="0">
                <a:solidFill>
                  <a:srgbClr val="333333"/>
                </a:solidFill>
                <a:latin typeface="Montserrat"/>
                <a:cs typeface="Montserrat"/>
              </a:rPr>
              <a:t>expectations,</a:t>
            </a:r>
            <a:r>
              <a:rPr lang="en-US" sz="1300" spc="5" dirty="0">
                <a:solidFill>
                  <a:srgbClr val="333333"/>
                </a:solidFill>
                <a:latin typeface="Montserrat"/>
                <a:cs typeface="Montserrat"/>
              </a:rPr>
              <a:t> </a:t>
            </a:r>
            <a:r>
              <a:rPr lang="en-US" sz="1300" spc="-75" dirty="0">
                <a:solidFill>
                  <a:srgbClr val="333333"/>
                </a:solidFill>
                <a:latin typeface="Montserrat"/>
                <a:cs typeface="Montserrat"/>
              </a:rPr>
              <a:t>and</a:t>
            </a:r>
            <a:r>
              <a:rPr lang="en-US" sz="1300" spc="5" dirty="0">
                <a:solidFill>
                  <a:srgbClr val="333333"/>
                </a:solidFill>
                <a:latin typeface="Montserrat"/>
                <a:cs typeface="Montserrat"/>
              </a:rPr>
              <a:t> </a:t>
            </a:r>
            <a:r>
              <a:rPr lang="en-US" sz="1300" spc="-75" dirty="0">
                <a:solidFill>
                  <a:srgbClr val="333333"/>
                </a:solidFill>
                <a:latin typeface="Montserrat"/>
                <a:cs typeface="Montserrat"/>
              </a:rPr>
              <a:t>create</a:t>
            </a:r>
            <a:r>
              <a:rPr lang="en-US" sz="1300" spc="5" dirty="0">
                <a:solidFill>
                  <a:srgbClr val="333333"/>
                </a:solidFill>
                <a:latin typeface="Montserrat"/>
                <a:cs typeface="Montserrat"/>
              </a:rPr>
              <a:t> </a:t>
            </a:r>
            <a:r>
              <a:rPr lang="en-US" sz="1300" spc="-85" dirty="0">
                <a:solidFill>
                  <a:srgbClr val="333333"/>
                </a:solidFill>
                <a:latin typeface="Montserrat"/>
                <a:cs typeface="Montserrat"/>
              </a:rPr>
              <a:t>new</a:t>
            </a:r>
            <a:r>
              <a:rPr lang="en-US" sz="1300" spc="5" dirty="0">
                <a:solidFill>
                  <a:srgbClr val="333333"/>
                </a:solidFill>
                <a:latin typeface="Montserrat"/>
                <a:cs typeface="Montserrat"/>
              </a:rPr>
              <a:t> </a:t>
            </a:r>
            <a:r>
              <a:rPr lang="en-US" sz="1300" spc="-10" dirty="0">
                <a:solidFill>
                  <a:srgbClr val="333333"/>
                </a:solidFill>
                <a:latin typeface="Montserrat"/>
                <a:cs typeface="Montserrat"/>
              </a:rPr>
              <a:t>market </a:t>
            </a:r>
            <a:r>
              <a:rPr lang="en-US" sz="1300" spc="-65" dirty="0">
                <a:solidFill>
                  <a:srgbClr val="333333"/>
                </a:solidFill>
                <a:latin typeface="Montserrat"/>
                <a:cs typeface="Montserrat"/>
              </a:rPr>
              <a:t>standards</a:t>
            </a:r>
            <a:r>
              <a:rPr lang="en-US" sz="1300" spc="-10" dirty="0">
                <a:solidFill>
                  <a:srgbClr val="333333"/>
                </a:solidFill>
                <a:latin typeface="Montserrat"/>
                <a:cs typeface="Montserrat"/>
              </a:rPr>
              <a:t> </a:t>
            </a:r>
            <a:r>
              <a:rPr lang="en-US" sz="1300" spc="-60" dirty="0">
                <a:solidFill>
                  <a:srgbClr val="333333"/>
                </a:solidFill>
                <a:latin typeface="Montserrat"/>
                <a:cs typeface="Montserrat"/>
              </a:rPr>
              <a:t>that</a:t>
            </a:r>
            <a:r>
              <a:rPr lang="en-US" sz="1300" spc="-10" dirty="0">
                <a:solidFill>
                  <a:srgbClr val="333333"/>
                </a:solidFill>
                <a:latin typeface="Montserrat"/>
                <a:cs typeface="Montserrat"/>
              </a:rPr>
              <a:t> </a:t>
            </a:r>
            <a:r>
              <a:rPr lang="en-US" sz="1300" spc="-60" dirty="0">
                <a:solidFill>
                  <a:srgbClr val="333333"/>
                </a:solidFill>
                <a:latin typeface="Montserrat"/>
                <a:cs typeface="Montserrat"/>
              </a:rPr>
              <a:t>followers</a:t>
            </a:r>
            <a:r>
              <a:rPr lang="en-US" sz="1300" spc="-10" dirty="0">
                <a:solidFill>
                  <a:srgbClr val="333333"/>
                </a:solidFill>
                <a:latin typeface="Montserrat"/>
                <a:cs typeface="Montserrat"/>
              </a:rPr>
              <a:t> </a:t>
            </a:r>
            <a:r>
              <a:rPr lang="en-US" sz="1300" spc="-80" dirty="0">
                <a:solidFill>
                  <a:srgbClr val="333333"/>
                </a:solidFill>
                <a:latin typeface="Montserrat"/>
                <a:cs typeface="Montserrat"/>
              </a:rPr>
              <a:t>must</a:t>
            </a:r>
            <a:r>
              <a:rPr lang="en-US" sz="1300" spc="-10" dirty="0">
                <a:solidFill>
                  <a:srgbClr val="333333"/>
                </a:solidFill>
                <a:latin typeface="Montserrat"/>
                <a:cs typeface="Montserrat"/>
              </a:rPr>
              <a:t> </a:t>
            </a:r>
            <a:r>
              <a:rPr lang="en-US" sz="1300" spc="-70" dirty="0">
                <a:solidFill>
                  <a:srgbClr val="333333"/>
                </a:solidFill>
                <a:latin typeface="Montserrat"/>
                <a:cs typeface="Montserrat"/>
              </a:rPr>
              <a:t>adapt</a:t>
            </a:r>
            <a:r>
              <a:rPr lang="en-US" sz="1300" spc="-10" dirty="0">
                <a:solidFill>
                  <a:srgbClr val="333333"/>
                </a:solidFill>
                <a:latin typeface="Montserrat"/>
                <a:cs typeface="Montserrat"/>
              </a:rPr>
              <a:t> </a:t>
            </a:r>
            <a:r>
              <a:rPr lang="en-US" sz="1300" spc="-25" dirty="0">
                <a:solidFill>
                  <a:srgbClr val="333333"/>
                </a:solidFill>
                <a:latin typeface="Montserrat"/>
                <a:cs typeface="Montserrat"/>
              </a:rPr>
              <a:t>to.</a:t>
            </a:r>
          </a:p>
          <a:p>
            <a:pPr marL="307340" marR="93345" algn="just">
              <a:lnSpc>
                <a:spcPct val="114799"/>
              </a:lnSpc>
              <a:spcBef>
                <a:spcPts val="1080"/>
              </a:spcBef>
            </a:pPr>
            <a:r>
              <a:rPr lang="en-US" sz="1300" b="1" dirty="0">
                <a:latin typeface="Montserrat"/>
                <a:cs typeface="Montserrat"/>
              </a:rPr>
              <a:t>Attracting Investment</a:t>
            </a:r>
            <a:r>
              <a:rPr lang="en-US" sz="1300" dirty="0">
                <a:latin typeface="Montserrat"/>
                <a:cs typeface="Montserrat"/>
              </a:rPr>
              <a:t>: </a:t>
            </a:r>
            <a:r>
              <a:rPr lang="en-US" sz="1300" spc="-60" dirty="0">
                <a:solidFill>
                  <a:srgbClr val="333333"/>
                </a:solidFill>
                <a:latin typeface="Montserrat"/>
              </a:rPr>
              <a:t>Investors, particularly venture capitalists, are more interested in businesses with scalable models. The potential for exponential returns is a key factor in funding decisions.</a:t>
            </a:r>
          </a:p>
          <a:p>
            <a:pPr marL="307340" marR="93345" algn="just">
              <a:lnSpc>
                <a:spcPct val="114799"/>
              </a:lnSpc>
              <a:spcBef>
                <a:spcPts val="1080"/>
              </a:spcBef>
            </a:pPr>
            <a:r>
              <a:rPr lang="en-US" sz="1300" b="1" spc="-60" dirty="0">
                <a:solidFill>
                  <a:srgbClr val="333333"/>
                </a:solidFill>
                <a:latin typeface="Montserrat"/>
              </a:rPr>
              <a:t>Sustainable Operations: </a:t>
            </a:r>
            <a:r>
              <a:rPr lang="en-US" sz="1300" spc="-60" dirty="0">
                <a:solidFill>
                  <a:srgbClr val="333333"/>
                </a:solidFill>
                <a:latin typeface="Montserrat"/>
              </a:rPr>
              <a:t>A scalable business builds systems and processes that are repeatable and efficient. This creates a stable foundation that can withstand market fluctuations and support continued expansion.</a:t>
            </a:r>
            <a:endParaRPr lang="en-US" sz="1300" dirty="0">
              <a:latin typeface="Montserrat"/>
              <a:cs typeface="Montserrat"/>
            </a:endParaRPr>
          </a:p>
        </p:txBody>
      </p:sp>
      <p:pic>
        <p:nvPicPr>
          <p:cNvPr id="8" name="object 8"/>
          <p:cNvPicPr/>
          <p:nvPr/>
        </p:nvPicPr>
        <p:blipFill>
          <a:blip r:embed="rId6" cstate="print"/>
          <a:stretch>
            <a:fillRect/>
          </a:stretch>
        </p:blipFill>
        <p:spPr>
          <a:xfrm>
            <a:off x="571500" y="4571206"/>
            <a:ext cx="142935" cy="152161"/>
          </a:xfrm>
          <a:prstGeom prst="rect">
            <a:avLst/>
          </a:prstGeom>
        </p:spPr>
      </p:pic>
      <p:sp>
        <p:nvSpPr>
          <p:cNvPr id="10" name="object 10"/>
          <p:cNvSpPr txBox="1"/>
          <p:nvPr/>
        </p:nvSpPr>
        <p:spPr>
          <a:xfrm>
            <a:off x="6926783" y="5700992"/>
            <a:ext cx="4800748" cy="190437"/>
          </a:xfrm>
          <a:prstGeom prst="rect">
            <a:avLst/>
          </a:prstGeom>
        </p:spPr>
        <p:txBody>
          <a:bodyPr vert="horz" wrap="square" lIns="0" tIns="13335" rIns="0" bIns="0" rtlCol="0">
            <a:spAutoFit/>
          </a:bodyPr>
          <a:lstStyle/>
          <a:p>
            <a:pPr marL="12700">
              <a:lnSpc>
                <a:spcPct val="100000"/>
              </a:lnSpc>
              <a:spcBef>
                <a:spcPts val="105"/>
              </a:spcBef>
            </a:pPr>
            <a:r>
              <a:rPr sz="1150" spc="-70" dirty="0">
                <a:solidFill>
                  <a:srgbClr val="666666"/>
                </a:solidFill>
                <a:latin typeface="Montserrat"/>
                <a:cs typeface="Montserrat"/>
              </a:rPr>
              <a:t>Figure</a:t>
            </a:r>
            <a:r>
              <a:rPr sz="1150" spc="-5" dirty="0">
                <a:solidFill>
                  <a:srgbClr val="666666"/>
                </a:solidFill>
                <a:latin typeface="Montserrat"/>
                <a:cs typeface="Montserrat"/>
              </a:rPr>
              <a:t> </a:t>
            </a:r>
            <a:r>
              <a:rPr sz="1150" spc="-20" dirty="0">
                <a:solidFill>
                  <a:srgbClr val="666666"/>
                </a:solidFill>
                <a:latin typeface="Montserrat"/>
                <a:cs typeface="Montserrat"/>
              </a:rPr>
              <a:t>1:</a:t>
            </a:r>
            <a:r>
              <a:rPr sz="1150" dirty="0">
                <a:solidFill>
                  <a:srgbClr val="666666"/>
                </a:solidFill>
                <a:latin typeface="Montserrat"/>
                <a:cs typeface="Montserrat"/>
              </a:rPr>
              <a:t> </a:t>
            </a:r>
            <a:r>
              <a:rPr sz="1150" spc="-80" dirty="0">
                <a:solidFill>
                  <a:srgbClr val="666666"/>
                </a:solidFill>
                <a:latin typeface="Montserrat"/>
                <a:cs typeface="Montserrat"/>
              </a:rPr>
              <a:t>Market</a:t>
            </a:r>
            <a:r>
              <a:rPr sz="1150" spc="-5" dirty="0">
                <a:solidFill>
                  <a:srgbClr val="666666"/>
                </a:solidFill>
                <a:latin typeface="Montserrat"/>
                <a:cs typeface="Montserrat"/>
              </a:rPr>
              <a:t> </a:t>
            </a:r>
            <a:r>
              <a:rPr sz="1150" spc="-65" dirty="0">
                <a:solidFill>
                  <a:srgbClr val="666666"/>
                </a:solidFill>
                <a:latin typeface="Montserrat"/>
                <a:cs typeface="Montserrat"/>
              </a:rPr>
              <a:t>Impact</a:t>
            </a:r>
            <a:r>
              <a:rPr sz="1150" dirty="0">
                <a:solidFill>
                  <a:srgbClr val="666666"/>
                </a:solidFill>
                <a:latin typeface="Montserrat"/>
                <a:cs typeface="Montserrat"/>
              </a:rPr>
              <a:t> </a:t>
            </a:r>
            <a:r>
              <a:rPr sz="1150" spc="-60" dirty="0">
                <a:solidFill>
                  <a:srgbClr val="666666"/>
                </a:solidFill>
                <a:latin typeface="Montserrat"/>
                <a:cs typeface="Montserrat"/>
              </a:rPr>
              <a:t>of</a:t>
            </a:r>
            <a:r>
              <a:rPr sz="1150" dirty="0">
                <a:solidFill>
                  <a:srgbClr val="666666"/>
                </a:solidFill>
                <a:latin typeface="Montserrat"/>
                <a:cs typeface="Montserrat"/>
              </a:rPr>
              <a:t> </a:t>
            </a:r>
            <a:r>
              <a:rPr sz="1150" spc="-70" dirty="0">
                <a:solidFill>
                  <a:srgbClr val="666666"/>
                </a:solidFill>
                <a:latin typeface="Montserrat"/>
                <a:cs typeface="Montserrat"/>
              </a:rPr>
              <a:t>Scaling</a:t>
            </a:r>
            <a:r>
              <a:rPr sz="1150" spc="-5" dirty="0">
                <a:solidFill>
                  <a:srgbClr val="666666"/>
                </a:solidFill>
                <a:latin typeface="Montserrat"/>
                <a:cs typeface="Montserrat"/>
              </a:rPr>
              <a:t> </a:t>
            </a:r>
            <a:r>
              <a:rPr sz="1150" spc="-65" dirty="0">
                <a:solidFill>
                  <a:srgbClr val="666666"/>
                </a:solidFill>
                <a:latin typeface="Montserrat"/>
                <a:cs typeface="Montserrat"/>
              </a:rPr>
              <a:t>vs</a:t>
            </a:r>
            <a:r>
              <a:rPr sz="1150" dirty="0">
                <a:solidFill>
                  <a:srgbClr val="666666"/>
                </a:solidFill>
                <a:latin typeface="Montserrat"/>
                <a:cs typeface="Montserrat"/>
              </a:rPr>
              <a:t> </a:t>
            </a:r>
            <a:r>
              <a:rPr sz="1150" spc="-65" dirty="0">
                <a:solidFill>
                  <a:srgbClr val="666666"/>
                </a:solidFill>
                <a:latin typeface="Montserrat"/>
                <a:cs typeface="Montserrat"/>
              </a:rPr>
              <a:t>Traditional</a:t>
            </a:r>
            <a:r>
              <a:rPr sz="1150" spc="-5" dirty="0">
                <a:solidFill>
                  <a:srgbClr val="666666"/>
                </a:solidFill>
                <a:latin typeface="Montserrat"/>
                <a:cs typeface="Montserrat"/>
              </a:rPr>
              <a:t> </a:t>
            </a:r>
            <a:r>
              <a:rPr sz="1150" spc="-75" dirty="0">
                <a:solidFill>
                  <a:srgbClr val="666666"/>
                </a:solidFill>
                <a:latin typeface="Montserrat"/>
                <a:cs typeface="Montserrat"/>
              </a:rPr>
              <a:t>Growth</a:t>
            </a:r>
            <a:r>
              <a:rPr sz="1150" dirty="0">
                <a:solidFill>
                  <a:srgbClr val="666666"/>
                </a:solidFill>
                <a:latin typeface="Montserrat"/>
                <a:cs typeface="Montserrat"/>
              </a:rPr>
              <a:t> </a:t>
            </a:r>
            <a:r>
              <a:rPr sz="1150" spc="-80" dirty="0">
                <a:solidFill>
                  <a:srgbClr val="666666"/>
                </a:solidFill>
                <a:latin typeface="Montserrat"/>
                <a:cs typeface="Montserrat"/>
              </a:rPr>
              <a:t>Over</a:t>
            </a:r>
            <a:r>
              <a:rPr sz="1150" dirty="0">
                <a:solidFill>
                  <a:srgbClr val="666666"/>
                </a:solidFill>
                <a:latin typeface="Montserrat"/>
                <a:cs typeface="Montserrat"/>
              </a:rPr>
              <a:t> </a:t>
            </a:r>
            <a:r>
              <a:rPr sz="1150" spc="-20" dirty="0">
                <a:solidFill>
                  <a:srgbClr val="666666"/>
                </a:solidFill>
                <a:latin typeface="Montserrat"/>
                <a:cs typeface="Montserrat"/>
              </a:rPr>
              <a:t>Time</a:t>
            </a:r>
            <a:endParaRPr sz="1150" dirty="0">
              <a:latin typeface="Montserrat"/>
              <a:cs typeface="Montserrat"/>
            </a:endParaRPr>
          </a:p>
        </p:txBody>
      </p:sp>
      <p:pic>
        <p:nvPicPr>
          <p:cNvPr id="14" name="object 14"/>
          <p:cNvPicPr/>
          <p:nvPr/>
        </p:nvPicPr>
        <p:blipFill>
          <a:blip r:embed="rId7" cstate="print"/>
          <a:stretch>
            <a:fillRect/>
          </a:stretch>
        </p:blipFill>
        <p:spPr>
          <a:xfrm>
            <a:off x="6926783" y="1406828"/>
            <a:ext cx="4410074" cy="4002577"/>
          </a:xfrm>
          <a:prstGeom prst="rect">
            <a:avLst/>
          </a:prstGeom>
        </p:spPr>
      </p:pic>
      <p:pic>
        <p:nvPicPr>
          <p:cNvPr id="27" name="object 27"/>
          <p:cNvPicPr/>
          <p:nvPr/>
        </p:nvPicPr>
        <p:blipFill>
          <a:blip r:embed="rId8" cstate="print"/>
          <a:stretch>
            <a:fillRect/>
          </a:stretch>
        </p:blipFill>
        <p:spPr>
          <a:xfrm>
            <a:off x="555090" y="5263750"/>
            <a:ext cx="152675" cy="221856"/>
          </a:xfrm>
          <a:prstGeom prst="rect">
            <a:avLst/>
          </a:prstGeom>
        </p:spPr>
      </p:pic>
      <p:pic>
        <p:nvPicPr>
          <p:cNvPr id="36" name="object 36"/>
          <p:cNvPicPr/>
          <p:nvPr/>
        </p:nvPicPr>
        <p:blipFill>
          <a:blip r:embed="rId9" cstate="print"/>
          <a:stretch>
            <a:fillRect/>
          </a:stretch>
        </p:blipFill>
        <p:spPr>
          <a:xfrm>
            <a:off x="558800" y="6178150"/>
            <a:ext cx="127000" cy="221856"/>
          </a:xfrm>
          <a:prstGeom prst="rect">
            <a:avLst/>
          </a:prstGeom>
        </p:spPr>
      </p:pic>
      <p:sp>
        <p:nvSpPr>
          <p:cNvPr id="20" name="Rectangle: Rounded Corners 19">
            <a:extLst>
              <a:ext uri="{FF2B5EF4-FFF2-40B4-BE49-F238E27FC236}">
                <a16:creationId xmlns:a16="http://schemas.microsoft.com/office/drawing/2014/main" id="{0C1A4643-5601-FF7A-A759-A3088930CC11}"/>
              </a:ext>
            </a:extLst>
          </p:cNvPr>
          <p:cNvSpPr/>
          <p:nvPr/>
        </p:nvSpPr>
        <p:spPr>
          <a:xfrm>
            <a:off x="1413" y="463844"/>
            <a:ext cx="11631788" cy="6372501"/>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42E057AE-08EC-011A-7368-EBA2D33947BD}"/>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Graphic 21">
            <a:extLst>
              <a:ext uri="{FF2B5EF4-FFF2-40B4-BE49-F238E27FC236}">
                <a16:creationId xmlns:a16="http://schemas.microsoft.com/office/drawing/2014/main" id="{60CC8D05-D788-B9EB-EC2E-BA5EF9DBD298}"/>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Rectangle: Rounded Corners 68">
            <a:extLst>
              <a:ext uri="{FF2B5EF4-FFF2-40B4-BE49-F238E27FC236}">
                <a16:creationId xmlns:a16="http://schemas.microsoft.com/office/drawing/2014/main" id="{5A878FF1-51B6-1AD4-C7FD-5DBF14F2E690}"/>
              </a:ext>
            </a:extLst>
          </p:cNvPr>
          <p:cNvSpPr/>
          <p:nvPr/>
        </p:nvSpPr>
        <p:spPr>
          <a:xfrm>
            <a:off x="8618639" y="586174"/>
            <a:ext cx="4127466" cy="61919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480472" y="664501"/>
            <a:ext cx="6771977" cy="358990"/>
          </a:xfrm>
          <a:prstGeom prst="rect">
            <a:avLst/>
          </a:prstGeom>
        </p:spPr>
        <p:txBody>
          <a:bodyPr vert="horz" wrap="square" lIns="0" tIns="12697" rIns="0" bIns="0" rtlCol="0">
            <a:spAutoFit/>
          </a:bodyPr>
          <a:lstStyle/>
          <a:p>
            <a:pPr marL="12697">
              <a:spcBef>
                <a:spcPts val="100"/>
              </a:spcBef>
            </a:pPr>
            <a:r>
              <a:rPr dirty="0"/>
              <a:t>Common</a:t>
            </a:r>
            <a:r>
              <a:rPr spc="-65" dirty="0"/>
              <a:t> </a:t>
            </a:r>
            <a:r>
              <a:rPr dirty="0"/>
              <a:t>Myths</a:t>
            </a:r>
            <a:r>
              <a:rPr spc="-135" dirty="0"/>
              <a:t> </a:t>
            </a:r>
            <a:r>
              <a:rPr dirty="0"/>
              <a:t>About</a:t>
            </a:r>
            <a:r>
              <a:rPr spc="-55" dirty="0"/>
              <a:t> </a:t>
            </a:r>
            <a:r>
              <a:rPr spc="-10" dirty="0"/>
              <a:t>Scaling</a:t>
            </a:r>
          </a:p>
        </p:txBody>
      </p:sp>
      <p:grpSp>
        <p:nvGrpSpPr>
          <p:cNvPr id="6" name="object 6"/>
          <p:cNvGrpSpPr/>
          <p:nvPr/>
        </p:nvGrpSpPr>
        <p:grpSpPr>
          <a:xfrm>
            <a:off x="306140" y="1161780"/>
            <a:ext cx="5675586" cy="2209288"/>
            <a:chOff x="304799" y="1162049"/>
            <a:chExt cx="5676900" cy="2209800"/>
          </a:xfrm>
        </p:grpSpPr>
        <p:sp>
          <p:nvSpPr>
            <p:cNvPr id="7" name="object 7"/>
            <p:cNvSpPr/>
            <p:nvPr/>
          </p:nvSpPr>
          <p:spPr>
            <a:xfrm>
              <a:off x="304799" y="1162049"/>
              <a:ext cx="5676900" cy="2209800"/>
            </a:xfrm>
            <a:custGeom>
              <a:avLst/>
              <a:gdLst/>
              <a:ahLst/>
              <a:cxnLst/>
              <a:rect l="l" t="t" r="r" b="b"/>
              <a:pathLst>
                <a:path w="5676900" h="2209800">
                  <a:moveTo>
                    <a:pt x="5534024" y="2209799"/>
                  </a:moveTo>
                  <a:lnTo>
                    <a:pt x="142874" y="2209799"/>
                  </a:lnTo>
                  <a:lnTo>
                    <a:pt x="135855" y="2209628"/>
                  </a:lnTo>
                  <a:lnTo>
                    <a:pt x="94749" y="2201451"/>
                  </a:lnTo>
                  <a:lnTo>
                    <a:pt x="57757" y="2181678"/>
                  </a:lnTo>
                  <a:lnTo>
                    <a:pt x="28121" y="2152042"/>
                  </a:lnTo>
                  <a:lnTo>
                    <a:pt x="8348" y="2115049"/>
                  </a:lnTo>
                  <a:lnTo>
                    <a:pt x="171" y="2073943"/>
                  </a:lnTo>
                  <a:lnTo>
                    <a:pt x="0" y="2066924"/>
                  </a:lnTo>
                  <a:lnTo>
                    <a:pt x="0" y="142874"/>
                  </a:lnTo>
                  <a:lnTo>
                    <a:pt x="6150" y="101399"/>
                  </a:lnTo>
                  <a:lnTo>
                    <a:pt x="24078" y="63497"/>
                  </a:lnTo>
                  <a:lnTo>
                    <a:pt x="52234" y="32429"/>
                  </a:lnTo>
                  <a:lnTo>
                    <a:pt x="88199"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2066924"/>
                  </a:lnTo>
                  <a:lnTo>
                    <a:pt x="5670748" y="2108399"/>
                  </a:lnTo>
                  <a:lnTo>
                    <a:pt x="5652819" y="2146301"/>
                  </a:lnTo>
                  <a:lnTo>
                    <a:pt x="5624663" y="2177369"/>
                  </a:lnTo>
                  <a:lnTo>
                    <a:pt x="5588699" y="2198923"/>
                  </a:lnTo>
                  <a:lnTo>
                    <a:pt x="5548028" y="2209113"/>
                  </a:lnTo>
                  <a:lnTo>
                    <a:pt x="5534024" y="2209799"/>
                  </a:lnTo>
                  <a:close/>
                </a:path>
              </a:pathLst>
            </a:custGeom>
            <a:solidFill>
              <a:srgbClr val="FFFFFF"/>
            </a:solidFill>
          </p:spPr>
          <p:txBody>
            <a:bodyPr wrap="square" lIns="0" tIns="0" rIns="0" bIns="0" rtlCol="0"/>
            <a:lstStyle/>
            <a:p>
              <a:pPr defTabSz="914217"/>
              <a:endParaRPr/>
            </a:p>
          </p:txBody>
        </p:sp>
        <p:sp>
          <p:nvSpPr>
            <p:cNvPr id="8" name="object 8"/>
            <p:cNvSpPr/>
            <p:nvPr/>
          </p:nvSpPr>
          <p:spPr>
            <a:xfrm>
              <a:off x="514349" y="1809749"/>
              <a:ext cx="5276850" cy="419100"/>
            </a:xfrm>
            <a:custGeom>
              <a:avLst/>
              <a:gdLst/>
              <a:ahLst/>
              <a:cxnLst/>
              <a:rect l="l" t="t" r="r" b="b"/>
              <a:pathLst>
                <a:path w="5276850" h="419100">
                  <a:moveTo>
                    <a:pt x="5243801" y="419099"/>
                  </a:moveTo>
                  <a:lnTo>
                    <a:pt x="16523" y="419099"/>
                  </a:lnTo>
                  <a:lnTo>
                    <a:pt x="14093" y="418132"/>
                  </a:lnTo>
                  <a:lnTo>
                    <a:pt x="0" y="386052"/>
                  </a:lnTo>
                  <a:lnTo>
                    <a:pt x="0" y="380999"/>
                  </a:lnTo>
                  <a:lnTo>
                    <a:pt x="0" y="33047"/>
                  </a:lnTo>
                  <a:lnTo>
                    <a:pt x="16523" y="0"/>
                  </a:lnTo>
                  <a:lnTo>
                    <a:pt x="5243801" y="0"/>
                  </a:lnTo>
                  <a:lnTo>
                    <a:pt x="5275882" y="28187"/>
                  </a:lnTo>
                  <a:lnTo>
                    <a:pt x="5276849" y="33047"/>
                  </a:lnTo>
                  <a:lnTo>
                    <a:pt x="5276849" y="386052"/>
                  </a:lnTo>
                  <a:lnTo>
                    <a:pt x="5248661" y="418132"/>
                  </a:lnTo>
                  <a:lnTo>
                    <a:pt x="5243801" y="419099"/>
                  </a:lnTo>
                  <a:close/>
                </a:path>
              </a:pathLst>
            </a:custGeom>
            <a:solidFill>
              <a:srgbClr val="FF7E4F">
                <a:alpha val="10198"/>
              </a:srgbClr>
            </a:solidFill>
          </p:spPr>
          <p:txBody>
            <a:bodyPr wrap="square" lIns="0" tIns="0" rIns="0" bIns="0" rtlCol="0"/>
            <a:lstStyle/>
            <a:p>
              <a:pPr defTabSz="914217"/>
              <a:endParaRPr/>
            </a:p>
          </p:txBody>
        </p:sp>
        <p:sp>
          <p:nvSpPr>
            <p:cNvPr id="9" name="object 9"/>
            <p:cNvSpPr/>
            <p:nvPr/>
          </p:nvSpPr>
          <p:spPr>
            <a:xfrm>
              <a:off x="495299" y="1809749"/>
              <a:ext cx="38100" cy="419100"/>
            </a:xfrm>
            <a:custGeom>
              <a:avLst/>
              <a:gdLst/>
              <a:ahLst/>
              <a:cxnLst/>
              <a:rect l="l" t="t" r="r" b="b"/>
              <a:pathLst>
                <a:path w="38100" h="419100">
                  <a:moveTo>
                    <a:pt x="38099" y="419099"/>
                  </a:moveTo>
                  <a:lnTo>
                    <a:pt x="2789" y="395625"/>
                  </a:lnTo>
                  <a:lnTo>
                    <a:pt x="0" y="380999"/>
                  </a:lnTo>
                  <a:lnTo>
                    <a:pt x="0" y="38099"/>
                  </a:lnTo>
                  <a:lnTo>
                    <a:pt x="23473" y="2789"/>
                  </a:lnTo>
                  <a:lnTo>
                    <a:pt x="38099" y="0"/>
                  </a:lnTo>
                  <a:lnTo>
                    <a:pt x="38099" y="419099"/>
                  </a:lnTo>
                  <a:close/>
                </a:path>
              </a:pathLst>
            </a:custGeom>
            <a:solidFill>
              <a:srgbClr val="FF7E4F"/>
            </a:solidFill>
          </p:spPr>
          <p:txBody>
            <a:bodyPr wrap="square" lIns="0" tIns="0" rIns="0" bIns="0" rtlCol="0"/>
            <a:lstStyle/>
            <a:p>
              <a:pPr defTabSz="914217"/>
              <a:endParaRPr/>
            </a:p>
          </p:txBody>
        </p:sp>
        <p:sp>
          <p:nvSpPr>
            <p:cNvPr id="10" name="object 10"/>
            <p:cNvSpPr/>
            <p:nvPr/>
          </p:nvSpPr>
          <p:spPr>
            <a:xfrm>
              <a:off x="514349" y="2343149"/>
              <a:ext cx="5276850" cy="838200"/>
            </a:xfrm>
            <a:custGeom>
              <a:avLst/>
              <a:gdLst/>
              <a:ahLst/>
              <a:cxnLst/>
              <a:rect l="l" t="t" r="r" b="b"/>
              <a:pathLst>
                <a:path w="5276850" h="838200">
                  <a:moveTo>
                    <a:pt x="5243801" y="838199"/>
                  </a:moveTo>
                  <a:lnTo>
                    <a:pt x="16523" y="838199"/>
                  </a:lnTo>
                  <a:lnTo>
                    <a:pt x="14093" y="837232"/>
                  </a:lnTo>
                  <a:lnTo>
                    <a:pt x="0" y="805152"/>
                  </a:lnTo>
                  <a:lnTo>
                    <a:pt x="0" y="800099"/>
                  </a:lnTo>
                  <a:lnTo>
                    <a:pt x="0" y="33047"/>
                  </a:lnTo>
                  <a:lnTo>
                    <a:pt x="16523" y="0"/>
                  </a:lnTo>
                  <a:lnTo>
                    <a:pt x="5243801" y="0"/>
                  </a:lnTo>
                  <a:lnTo>
                    <a:pt x="5275882" y="28187"/>
                  </a:lnTo>
                  <a:lnTo>
                    <a:pt x="5276849" y="33047"/>
                  </a:lnTo>
                  <a:lnTo>
                    <a:pt x="5276849" y="805152"/>
                  </a:lnTo>
                  <a:lnTo>
                    <a:pt x="5248661" y="837232"/>
                  </a:lnTo>
                  <a:lnTo>
                    <a:pt x="5243801" y="838199"/>
                  </a:lnTo>
                  <a:close/>
                </a:path>
              </a:pathLst>
            </a:custGeom>
            <a:solidFill>
              <a:srgbClr val="008080">
                <a:alpha val="10198"/>
              </a:srgbClr>
            </a:solidFill>
          </p:spPr>
          <p:txBody>
            <a:bodyPr wrap="square" lIns="0" tIns="0" rIns="0" bIns="0" rtlCol="0"/>
            <a:lstStyle/>
            <a:p>
              <a:pPr defTabSz="914217"/>
              <a:endParaRPr/>
            </a:p>
          </p:txBody>
        </p:sp>
        <p:sp>
          <p:nvSpPr>
            <p:cNvPr id="11" name="object 11"/>
            <p:cNvSpPr/>
            <p:nvPr/>
          </p:nvSpPr>
          <p:spPr>
            <a:xfrm>
              <a:off x="495299" y="2343149"/>
              <a:ext cx="38100" cy="838200"/>
            </a:xfrm>
            <a:custGeom>
              <a:avLst/>
              <a:gdLst/>
              <a:ahLst/>
              <a:cxnLst/>
              <a:rect l="l" t="t" r="r" b="b"/>
              <a:pathLst>
                <a:path w="38100" h="838200">
                  <a:moveTo>
                    <a:pt x="38099" y="838199"/>
                  </a:moveTo>
                  <a:lnTo>
                    <a:pt x="2789" y="814725"/>
                  </a:lnTo>
                  <a:lnTo>
                    <a:pt x="0" y="800099"/>
                  </a:lnTo>
                  <a:lnTo>
                    <a:pt x="0" y="38099"/>
                  </a:lnTo>
                  <a:lnTo>
                    <a:pt x="23473" y="2789"/>
                  </a:lnTo>
                  <a:lnTo>
                    <a:pt x="38099" y="0"/>
                  </a:lnTo>
                  <a:lnTo>
                    <a:pt x="38099" y="838199"/>
                  </a:lnTo>
                  <a:close/>
                </a:path>
              </a:pathLst>
            </a:custGeom>
            <a:solidFill>
              <a:srgbClr val="008080"/>
            </a:solidFill>
          </p:spPr>
          <p:txBody>
            <a:bodyPr wrap="square" lIns="0" tIns="0" rIns="0" bIns="0" rtlCol="0"/>
            <a:lstStyle/>
            <a:p>
              <a:pPr defTabSz="914217"/>
              <a:endParaRPr/>
            </a:p>
          </p:txBody>
        </p:sp>
        <p:pic>
          <p:nvPicPr>
            <p:cNvPr id="12" name="object 12"/>
            <p:cNvPicPr/>
            <p:nvPr/>
          </p:nvPicPr>
          <p:blipFill>
            <a:blip r:embed="rId3" cstate="print"/>
            <a:stretch>
              <a:fillRect/>
            </a:stretch>
          </p:blipFill>
          <p:spPr>
            <a:xfrm>
              <a:off x="495299" y="1352549"/>
              <a:ext cx="219074" cy="342899"/>
            </a:xfrm>
            <a:prstGeom prst="rect">
              <a:avLst/>
            </a:prstGeom>
          </p:spPr>
        </p:pic>
      </p:grpSp>
      <p:sp>
        <p:nvSpPr>
          <p:cNvPr id="13" name="object 13"/>
          <p:cNvSpPr txBox="1"/>
          <p:nvPr/>
        </p:nvSpPr>
        <p:spPr>
          <a:xfrm>
            <a:off x="817197" y="1387153"/>
            <a:ext cx="3550098" cy="243600"/>
          </a:xfrm>
          <a:prstGeom prst="rect">
            <a:avLst/>
          </a:prstGeom>
        </p:spPr>
        <p:txBody>
          <a:bodyPr vert="horz" wrap="square" lIns="0" tIns="12697" rIns="0" bIns="0" rtlCol="0">
            <a:spAutoFit/>
          </a:bodyPr>
          <a:lstStyle/>
          <a:p>
            <a:pPr marL="12697" defTabSz="914217">
              <a:spcBef>
                <a:spcPts val="100"/>
              </a:spcBef>
            </a:pPr>
            <a:r>
              <a:rPr sz="1500" b="1" dirty="0">
                <a:latin typeface="Arial"/>
                <a:cs typeface="Arial"/>
              </a:rPr>
              <a:t>Myth</a:t>
            </a:r>
            <a:r>
              <a:rPr sz="1500" b="1" spc="-20" dirty="0">
                <a:latin typeface="Arial"/>
                <a:cs typeface="Arial"/>
              </a:rPr>
              <a:t> </a:t>
            </a:r>
            <a:r>
              <a:rPr sz="1500" b="1" dirty="0">
                <a:latin typeface="Arial"/>
                <a:cs typeface="Arial"/>
              </a:rPr>
              <a:t>1:</a:t>
            </a:r>
            <a:r>
              <a:rPr sz="1500" b="1" spc="-15" dirty="0">
                <a:latin typeface="Arial"/>
                <a:cs typeface="Arial"/>
              </a:rPr>
              <a:t> </a:t>
            </a:r>
            <a:r>
              <a:rPr sz="1500" b="1" dirty="0">
                <a:latin typeface="Arial"/>
                <a:cs typeface="Arial"/>
              </a:rPr>
              <a:t>Scaling</a:t>
            </a:r>
            <a:r>
              <a:rPr sz="1500" b="1" spc="-15" dirty="0">
                <a:latin typeface="Arial"/>
                <a:cs typeface="Arial"/>
              </a:rPr>
              <a:t> </a:t>
            </a:r>
            <a:r>
              <a:rPr sz="1500" b="1" dirty="0">
                <a:latin typeface="Arial"/>
                <a:cs typeface="Arial"/>
              </a:rPr>
              <a:t>is</a:t>
            </a:r>
            <a:r>
              <a:rPr sz="1500" b="1" spc="-15" dirty="0">
                <a:latin typeface="Arial"/>
                <a:cs typeface="Arial"/>
              </a:rPr>
              <a:t> </a:t>
            </a:r>
            <a:r>
              <a:rPr sz="1500" b="1" dirty="0">
                <a:latin typeface="Arial"/>
                <a:cs typeface="Arial"/>
              </a:rPr>
              <a:t>just</a:t>
            </a:r>
            <a:r>
              <a:rPr sz="1500" b="1" spc="-15" dirty="0">
                <a:latin typeface="Arial"/>
                <a:cs typeface="Arial"/>
              </a:rPr>
              <a:t> </a:t>
            </a:r>
            <a:r>
              <a:rPr sz="1500" b="1" dirty="0">
                <a:latin typeface="Arial"/>
                <a:cs typeface="Arial"/>
              </a:rPr>
              <a:t>very</a:t>
            </a:r>
            <a:r>
              <a:rPr sz="1500" b="1" spc="-15" dirty="0">
                <a:latin typeface="Arial"/>
                <a:cs typeface="Arial"/>
              </a:rPr>
              <a:t> </a:t>
            </a:r>
            <a:r>
              <a:rPr sz="1500" b="1" dirty="0">
                <a:latin typeface="Arial"/>
                <a:cs typeface="Arial"/>
              </a:rPr>
              <a:t>fast</a:t>
            </a:r>
            <a:r>
              <a:rPr sz="1500" b="1" spc="-15" dirty="0">
                <a:latin typeface="Arial"/>
                <a:cs typeface="Arial"/>
              </a:rPr>
              <a:t> </a:t>
            </a:r>
            <a:r>
              <a:rPr sz="1500" b="1" spc="-10" dirty="0">
                <a:latin typeface="Arial"/>
                <a:cs typeface="Arial"/>
              </a:rPr>
              <a:t>growth</a:t>
            </a:r>
            <a:endParaRPr sz="1500" dirty="0">
              <a:latin typeface="Arial"/>
              <a:cs typeface="Arial"/>
            </a:endParaRPr>
          </a:p>
        </p:txBody>
      </p:sp>
      <p:sp>
        <p:nvSpPr>
          <p:cNvPr id="14" name="object 14"/>
          <p:cNvSpPr txBox="1"/>
          <p:nvPr/>
        </p:nvSpPr>
        <p:spPr>
          <a:xfrm>
            <a:off x="636262" y="1920430"/>
            <a:ext cx="5155008" cy="174404"/>
          </a:xfrm>
          <a:prstGeom prst="rect">
            <a:avLst/>
          </a:prstGeom>
        </p:spPr>
        <p:txBody>
          <a:bodyPr vert="horz" wrap="square" lIns="0" tIns="12697" rIns="0" bIns="0" rtlCol="0">
            <a:spAutoFit/>
          </a:bodyPr>
          <a:lstStyle/>
          <a:p>
            <a:pPr marL="12697" defTabSz="914217">
              <a:spcBef>
                <a:spcPts val="100"/>
              </a:spcBef>
            </a:pPr>
            <a:r>
              <a:rPr sz="1050" b="1" i="1" dirty="0">
                <a:latin typeface="Arial"/>
                <a:cs typeface="Arial"/>
              </a:rPr>
              <a:t>"Scaling</a:t>
            </a:r>
            <a:r>
              <a:rPr sz="1050" b="1" i="1" spc="-30" dirty="0">
                <a:latin typeface="Arial"/>
                <a:cs typeface="Arial"/>
              </a:rPr>
              <a:t> </a:t>
            </a:r>
            <a:r>
              <a:rPr sz="1050" b="1" i="1" dirty="0">
                <a:latin typeface="Arial"/>
                <a:cs typeface="Arial"/>
              </a:rPr>
              <a:t>is</a:t>
            </a:r>
            <a:r>
              <a:rPr sz="1050" b="1" i="1" spc="-30" dirty="0">
                <a:latin typeface="Arial"/>
                <a:cs typeface="Arial"/>
              </a:rPr>
              <a:t> </a:t>
            </a:r>
            <a:r>
              <a:rPr sz="1050" b="1" i="1" dirty="0">
                <a:latin typeface="Arial"/>
                <a:cs typeface="Arial"/>
              </a:rPr>
              <a:t>about</a:t>
            </a:r>
            <a:r>
              <a:rPr sz="1050" b="1" i="1" spc="-30" dirty="0">
                <a:latin typeface="Arial"/>
                <a:cs typeface="Arial"/>
              </a:rPr>
              <a:t> </a:t>
            </a:r>
            <a:r>
              <a:rPr sz="1050" b="1" i="1" dirty="0">
                <a:latin typeface="Arial"/>
                <a:cs typeface="Arial"/>
              </a:rPr>
              <a:t>growing</a:t>
            </a:r>
            <a:r>
              <a:rPr sz="1050" b="1" i="1" spc="-30" dirty="0">
                <a:latin typeface="Arial"/>
                <a:cs typeface="Arial"/>
              </a:rPr>
              <a:t> </a:t>
            </a:r>
            <a:r>
              <a:rPr sz="1050" b="1" i="1" dirty="0">
                <a:latin typeface="Arial"/>
                <a:cs typeface="Arial"/>
              </a:rPr>
              <a:t>revenue</a:t>
            </a:r>
            <a:r>
              <a:rPr sz="1050" b="1" i="1" spc="-30" dirty="0">
                <a:latin typeface="Arial"/>
                <a:cs typeface="Arial"/>
              </a:rPr>
              <a:t> </a:t>
            </a:r>
            <a:r>
              <a:rPr sz="1050" b="1" i="1" dirty="0">
                <a:latin typeface="Arial"/>
                <a:cs typeface="Arial"/>
              </a:rPr>
              <a:t>without</a:t>
            </a:r>
            <a:r>
              <a:rPr sz="1050" b="1" i="1" spc="-25" dirty="0">
                <a:latin typeface="Arial"/>
                <a:cs typeface="Arial"/>
              </a:rPr>
              <a:t> </a:t>
            </a:r>
            <a:r>
              <a:rPr sz="1050" b="1" i="1" dirty="0">
                <a:latin typeface="Arial"/>
                <a:cs typeface="Arial"/>
              </a:rPr>
              <a:t>a</a:t>
            </a:r>
            <a:r>
              <a:rPr sz="1050" b="1" i="1" spc="-30" dirty="0">
                <a:latin typeface="Arial"/>
                <a:cs typeface="Arial"/>
              </a:rPr>
              <a:t> </a:t>
            </a:r>
            <a:r>
              <a:rPr sz="1050" b="1" i="1" dirty="0">
                <a:latin typeface="Arial"/>
                <a:cs typeface="Arial"/>
              </a:rPr>
              <a:t>proportional</a:t>
            </a:r>
            <a:r>
              <a:rPr sz="1050" b="1" i="1" spc="-30" dirty="0">
                <a:latin typeface="Arial"/>
                <a:cs typeface="Arial"/>
              </a:rPr>
              <a:t> </a:t>
            </a:r>
            <a:r>
              <a:rPr sz="1050" b="1" i="1" dirty="0">
                <a:latin typeface="Arial"/>
                <a:cs typeface="Arial"/>
              </a:rPr>
              <a:t>increase</a:t>
            </a:r>
            <a:r>
              <a:rPr sz="1050" b="1" i="1" spc="-30" dirty="0">
                <a:latin typeface="Arial"/>
                <a:cs typeface="Arial"/>
              </a:rPr>
              <a:t> </a:t>
            </a:r>
            <a:r>
              <a:rPr sz="1050" b="1" i="1" dirty="0">
                <a:latin typeface="Arial"/>
                <a:cs typeface="Arial"/>
              </a:rPr>
              <a:t>in</a:t>
            </a:r>
            <a:r>
              <a:rPr sz="1050" b="1" i="1" spc="-30" dirty="0">
                <a:latin typeface="Arial"/>
                <a:cs typeface="Arial"/>
              </a:rPr>
              <a:t> </a:t>
            </a:r>
            <a:r>
              <a:rPr sz="1050" b="1" i="1" spc="-10" dirty="0">
                <a:latin typeface="Arial"/>
                <a:cs typeface="Arial"/>
              </a:rPr>
              <a:t>resources"</a:t>
            </a:r>
            <a:endParaRPr sz="1050" b="1" dirty="0">
              <a:latin typeface="Arial"/>
              <a:cs typeface="Arial"/>
            </a:endParaRPr>
          </a:p>
        </p:txBody>
      </p:sp>
      <p:grpSp>
        <p:nvGrpSpPr>
          <p:cNvPr id="15" name="object 15"/>
          <p:cNvGrpSpPr/>
          <p:nvPr/>
        </p:nvGrpSpPr>
        <p:grpSpPr>
          <a:xfrm>
            <a:off x="648960" y="2485449"/>
            <a:ext cx="133319" cy="542799"/>
            <a:chOff x="647699" y="2486024"/>
            <a:chExt cx="133350" cy="542925"/>
          </a:xfrm>
        </p:grpSpPr>
        <p:pic>
          <p:nvPicPr>
            <p:cNvPr id="16" name="object 16"/>
            <p:cNvPicPr/>
            <p:nvPr/>
          </p:nvPicPr>
          <p:blipFill>
            <a:blip r:embed="rId4" cstate="print"/>
            <a:stretch>
              <a:fillRect/>
            </a:stretch>
          </p:blipFill>
          <p:spPr>
            <a:xfrm>
              <a:off x="647699" y="2486024"/>
              <a:ext cx="133349" cy="133349"/>
            </a:xfrm>
            <a:prstGeom prst="rect">
              <a:avLst/>
            </a:prstGeom>
          </p:spPr>
        </p:pic>
        <p:pic>
          <p:nvPicPr>
            <p:cNvPr id="17" name="object 17"/>
            <p:cNvPicPr/>
            <p:nvPr/>
          </p:nvPicPr>
          <p:blipFill>
            <a:blip r:embed="rId5" cstate="print"/>
            <a:stretch>
              <a:fillRect/>
            </a:stretch>
          </p:blipFill>
          <p:spPr>
            <a:xfrm>
              <a:off x="647699" y="2905124"/>
              <a:ext cx="133349" cy="123824"/>
            </a:xfrm>
            <a:prstGeom prst="rect">
              <a:avLst/>
            </a:prstGeom>
          </p:spPr>
        </p:pic>
      </p:grpSp>
      <p:sp>
        <p:nvSpPr>
          <p:cNvPr id="18" name="object 18"/>
          <p:cNvSpPr txBox="1"/>
          <p:nvPr/>
        </p:nvSpPr>
        <p:spPr>
          <a:xfrm>
            <a:off x="636264" y="2423234"/>
            <a:ext cx="5135074" cy="634853"/>
          </a:xfrm>
          <a:prstGeom prst="rect">
            <a:avLst/>
          </a:prstGeom>
        </p:spPr>
        <p:txBody>
          <a:bodyPr vert="horz" wrap="square" lIns="0" tIns="12697" rIns="0" bIns="0" rtlCol="0">
            <a:spAutoFit/>
          </a:bodyPr>
          <a:lstStyle/>
          <a:p>
            <a:pPr marL="12697" marR="212682" indent="208237" defTabSz="914217">
              <a:lnSpc>
                <a:spcPct val="119000"/>
              </a:lnSpc>
              <a:spcBef>
                <a:spcPts val="100"/>
              </a:spcBef>
            </a:pPr>
            <a:r>
              <a:rPr sz="1050" b="1" dirty="0">
                <a:latin typeface="Arial"/>
                <a:cs typeface="Arial"/>
              </a:rPr>
              <a:t>Reality:</a:t>
            </a:r>
            <a:r>
              <a:rPr sz="1050" b="1" spc="-20" dirty="0">
                <a:latin typeface="Arial"/>
                <a:cs typeface="Arial"/>
              </a:rPr>
              <a:t> </a:t>
            </a:r>
            <a:r>
              <a:rPr sz="1050" dirty="0">
                <a:latin typeface="Arial"/>
                <a:cs typeface="Arial"/>
              </a:rPr>
              <a:t>Scaling</a:t>
            </a:r>
            <a:r>
              <a:rPr sz="1050" spc="-15" dirty="0">
                <a:latin typeface="Arial"/>
                <a:cs typeface="Arial"/>
              </a:rPr>
              <a:t> </a:t>
            </a:r>
            <a:r>
              <a:rPr sz="1050" dirty="0">
                <a:latin typeface="Arial"/>
                <a:cs typeface="Arial"/>
              </a:rPr>
              <a:t>is</a:t>
            </a:r>
            <a:r>
              <a:rPr sz="1050" spc="-20" dirty="0">
                <a:latin typeface="Arial"/>
                <a:cs typeface="Arial"/>
              </a:rPr>
              <a:t> </a:t>
            </a:r>
            <a:r>
              <a:rPr sz="1050" dirty="0">
                <a:latin typeface="Arial"/>
                <a:cs typeface="Arial"/>
              </a:rPr>
              <a:t>about</a:t>
            </a:r>
            <a:r>
              <a:rPr sz="1050" spc="-15" dirty="0">
                <a:latin typeface="Arial"/>
                <a:cs typeface="Arial"/>
              </a:rPr>
              <a:t> </a:t>
            </a:r>
            <a:r>
              <a:rPr sz="1050" spc="-10" dirty="0">
                <a:latin typeface="Arial"/>
                <a:cs typeface="Arial"/>
              </a:rPr>
              <a:t>efficiency,</a:t>
            </a:r>
            <a:r>
              <a:rPr sz="1050" spc="-20" dirty="0">
                <a:latin typeface="Arial"/>
                <a:cs typeface="Arial"/>
              </a:rPr>
              <a:t> </a:t>
            </a:r>
            <a:r>
              <a:rPr sz="1050" dirty="0">
                <a:latin typeface="Arial"/>
                <a:cs typeface="Arial"/>
              </a:rPr>
              <a:t>not</a:t>
            </a:r>
            <a:r>
              <a:rPr sz="1050" spc="-15" dirty="0">
                <a:latin typeface="Arial"/>
                <a:cs typeface="Arial"/>
              </a:rPr>
              <a:t> </a:t>
            </a:r>
            <a:r>
              <a:rPr sz="1050" dirty="0">
                <a:latin typeface="Arial"/>
                <a:cs typeface="Arial"/>
              </a:rPr>
              <a:t>speed.</a:t>
            </a:r>
            <a:r>
              <a:rPr sz="1050" spc="-20" dirty="0">
                <a:latin typeface="Arial"/>
                <a:cs typeface="Arial"/>
              </a:rPr>
              <a:t> </a:t>
            </a:r>
            <a:r>
              <a:rPr sz="1050" dirty="0">
                <a:latin typeface="Arial"/>
                <a:cs typeface="Arial"/>
              </a:rPr>
              <a:t>It's</a:t>
            </a:r>
            <a:r>
              <a:rPr sz="1050" spc="-15" dirty="0">
                <a:latin typeface="Arial"/>
                <a:cs typeface="Arial"/>
              </a:rPr>
              <a:t> </a:t>
            </a:r>
            <a:r>
              <a:rPr sz="1050" dirty="0">
                <a:latin typeface="Arial"/>
                <a:cs typeface="Arial"/>
              </a:rPr>
              <a:t>a</a:t>
            </a:r>
            <a:r>
              <a:rPr sz="1050" spc="-20" dirty="0">
                <a:latin typeface="Arial"/>
                <a:cs typeface="Arial"/>
              </a:rPr>
              <a:t> </a:t>
            </a:r>
            <a:r>
              <a:rPr sz="1050" dirty="0">
                <a:latin typeface="Arial"/>
                <a:cs typeface="Arial"/>
              </a:rPr>
              <a:t>strategic</a:t>
            </a:r>
            <a:r>
              <a:rPr sz="1050" spc="-15" dirty="0">
                <a:latin typeface="Arial"/>
                <a:cs typeface="Arial"/>
              </a:rPr>
              <a:t> </a:t>
            </a:r>
            <a:r>
              <a:rPr sz="1050" dirty="0">
                <a:latin typeface="Arial"/>
                <a:cs typeface="Arial"/>
              </a:rPr>
              <a:t>shift</a:t>
            </a:r>
            <a:r>
              <a:rPr sz="1050" spc="-20" dirty="0">
                <a:latin typeface="Arial"/>
                <a:cs typeface="Arial"/>
              </a:rPr>
              <a:t> </a:t>
            </a:r>
            <a:r>
              <a:rPr sz="1050" dirty="0">
                <a:latin typeface="Arial"/>
                <a:cs typeface="Arial"/>
              </a:rPr>
              <a:t>to</a:t>
            </a:r>
            <a:r>
              <a:rPr sz="1050" spc="-15" dirty="0">
                <a:latin typeface="Arial"/>
                <a:cs typeface="Arial"/>
              </a:rPr>
              <a:t> </a:t>
            </a:r>
            <a:r>
              <a:rPr sz="1050" dirty="0">
                <a:latin typeface="Arial"/>
                <a:cs typeface="Arial"/>
              </a:rPr>
              <a:t>a</a:t>
            </a:r>
            <a:r>
              <a:rPr sz="1050" spc="-20" dirty="0">
                <a:latin typeface="Arial"/>
                <a:cs typeface="Arial"/>
              </a:rPr>
              <a:t> </a:t>
            </a:r>
            <a:r>
              <a:rPr sz="1050" spc="-10" dirty="0">
                <a:latin typeface="Arial"/>
                <a:cs typeface="Arial"/>
              </a:rPr>
              <a:t>model </a:t>
            </a:r>
            <a:r>
              <a:rPr sz="1050" dirty="0">
                <a:latin typeface="Arial"/>
                <a:cs typeface="Arial"/>
              </a:rPr>
              <a:t>where</a:t>
            </a:r>
            <a:r>
              <a:rPr sz="1050" spc="-40" dirty="0">
                <a:latin typeface="Arial"/>
                <a:cs typeface="Arial"/>
              </a:rPr>
              <a:t> </a:t>
            </a:r>
            <a:r>
              <a:rPr sz="1050" dirty="0">
                <a:latin typeface="Arial"/>
                <a:cs typeface="Arial"/>
              </a:rPr>
              <a:t>revenue</a:t>
            </a:r>
            <a:r>
              <a:rPr sz="1050" spc="-35" dirty="0">
                <a:latin typeface="Arial"/>
                <a:cs typeface="Arial"/>
              </a:rPr>
              <a:t> </a:t>
            </a:r>
            <a:r>
              <a:rPr sz="1050" dirty="0">
                <a:latin typeface="Arial"/>
                <a:cs typeface="Arial"/>
              </a:rPr>
              <a:t>outpaces</a:t>
            </a:r>
            <a:r>
              <a:rPr sz="1050" spc="-35" dirty="0">
                <a:latin typeface="Arial"/>
                <a:cs typeface="Arial"/>
              </a:rPr>
              <a:t> </a:t>
            </a:r>
            <a:r>
              <a:rPr sz="1050" spc="-10" dirty="0">
                <a:latin typeface="Arial"/>
                <a:cs typeface="Arial"/>
              </a:rPr>
              <a:t>costs.</a:t>
            </a:r>
            <a:endParaRPr sz="1050" dirty="0">
              <a:latin typeface="Arial"/>
              <a:cs typeface="Arial"/>
            </a:endParaRPr>
          </a:p>
          <a:p>
            <a:pPr marL="220935" defTabSz="914217">
              <a:spcBef>
                <a:spcPts val="540"/>
              </a:spcBef>
            </a:pPr>
            <a:r>
              <a:rPr sz="1050" dirty="0">
                <a:latin typeface="Arial"/>
                <a:cs typeface="Arial"/>
              </a:rPr>
              <a:t>Studies</a:t>
            </a:r>
            <a:r>
              <a:rPr sz="1050" spc="-20" dirty="0">
                <a:latin typeface="Arial"/>
                <a:cs typeface="Arial"/>
              </a:rPr>
              <a:t> </a:t>
            </a:r>
            <a:r>
              <a:rPr sz="1050" dirty="0">
                <a:latin typeface="Arial"/>
                <a:cs typeface="Arial"/>
              </a:rPr>
              <a:t>show</a:t>
            </a:r>
            <a:r>
              <a:rPr sz="1050" spc="-20" dirty="0">
                <a:latin typeface="Arial"/>
                <a:cs typeface="Arial"/>
              </a:rPr>
              <a:t> </a:t>
            </a:r>
            <a:r>
              <a:rPr sz="1050" dirty="0">
                <a:latin typeface="Arial"/>
                <a:cs typeface="Arial"/>
              </a:rPr>
              <a:t>that</a:t>
            </a:r>
            <a:r>
              <a:rPr sz="1050" spc="-15" dirty="0">
                <a:latin typeface="Arial"/>
                <a:cs typeface="Arial"/>
              </a:rPr>
              <a:t> </a:t>
            </a:r>
            <a:r>
              <a:rPr sz="1050" b="1" dirty="0">
                <a:latin typeface="Arial"/>
                <a:cs typeface="Arial"/>
              </a:rPr>
              <a:t>two-thirds</a:t>
            </a:r>
            <a:r>
              <a:rPr sz="1050" b="1" spc="-20" dirty="0">
                <a:latin typeface="Arial"/>
                <a:cs typeface="Arial"/>
              </a:rPr>
              <a:t> </a:t>
            </a:r>
            <a:r>
              <a:rPr sz="1050" b="1" dirty="0">
                <a:latin typeface="Arial"/>
                <a:cs typeface="Arial"/>
              </a:rPr>
              <a:t>of</a:t>
            </a:r>
            <a:r>
              <a:rPr sz="1050" b="1" spc="-15" dirty="0">
                <a:latin typeface="Arial"/>
                <a:cs typeface="Arial"/>
              </a:rPr>
              <a:t> </a:t>
            </a:r>
            <a:r>
              <a:rPr sz="1050" b="1" dirty="0">
                <a:latin typeface="Arial"/>
                <a:cs typeface="Arial"/>
              </a:rPr>
              <a:t>the</a:t>
            </a:r>
            <a:r>
              <a:rPr sz="1050" b="1" spc="-20" dirty="0">
                <a:latin typeface="Arial"/>
                <a:cs typeface="Arial"/>
              </a:rPr>
              <a:t> </a:t>
            </a:r>
            <a:r>
              <a:rPr sz="1050" b="1" dirty="0">
                <a:latin typeface="Arial"/>
                <a:cs typeface="Arial"/>
              </a:rPr>
              <a:t>fastest-growing</a:t>
            </a:r>
            <a:r>
              <a:rPr sz="1050" b="1" spc="-15" dirty="0">
                <a:latin typeface="Arial"/>
                <a:cs typeface="Arial"/>
              </a:rPr>
              <a:t> </a:t>
            </a:r>
            <a:r>
              <a:rPr sz="1050" b="1" dirty="0">
                <a:latin typeface="Arial"/>
                <a:cs typeface="Arial"/>
              </a:rPr>
              <a:t>companies</a:t>
            </a:r>
            <a:r>
              <a:rPr sz="1050" b="1" spc="-20" dirty="0">
                <a:latin typeface="Arial"/>
                <a:cs typeface="Arial"/>
              </a:rPr>
              <a:t> </a:t>
            </a:r>
            <a:r>
              <a:rPr sz="1050" dirty="0">
                <a:latin typeface="Arial"/>
                <a:cs typeface="Arial"/>
              </a:rPr>
              <a:t>ultimately</a:t>
            </a:r>
            <a:r>
              <a:rPr sz="1050" spc="-15" dirty="0">
                <a:latin typeface="Arial"/>
                <a:cs typeface="Arial"/>
              </a:rPr>
              <a:t> </a:t>
            </a:r>
            <a:r>
              <a:rPr sz="1050" spc="-10" dirty="0">
                <a:latin typeface="Arial"/>
                <a:cs typeface="Arial"/>
              </a:rPr>
              <a:t>fail.</a:t>
            </a:r>
            <a:endParaRPr sz="1050" dirty="0">
              <a:latin typeface="Arial"/>
              <a:cs typeface="Arial"/>
            </a:endParaRPr>
          </a:p>
        </p:txBody>
      </p:sp>
      <p:grpSp>
        <p:nvGrpSpPr>
          <p:cNvPr id="19" name="object 19"/>
          <p:cNvGrpSpPr/>
          <p:nvPr/>
        </p:nvGrpSpPr>
        <p:grpSpPr>
          <a:xfrm>
            <a:off x="6210272" y="1161780"/>
            <a:ext cx="5675586" cy="2209288"/>
            <a:chOff x="6210299" y="1162049"/>
            <a:chExt cx="5676900" cy="2209800"/>
          </a:xfrm>
        </p:grpSpPr>
        <p:sp>
          <p:nvSpPr>
            <p:cNvPr id="20" name="object 20"/>
            <p:cNvSpPr/>
            <p:nvPr/>
          </p:nvSpPr>
          <p:spPr>
            <a:xfrm>
              <a:off x="6210299" y="1162049"/>
              <a:ext cx="5676900" cy="2209800"/>
            </a:xfrm>
            <a:custGeom>
              <a:avLst/>
              <a:gdLst/>
              <a:ahLst/>
              <a:cxnLst/>
              <a:rect l="l" t="t" r="r" b="b"/>
              <a:pathLst>
                <a:path w="5676900" h="2209800">
                  <a:moveTo>
                    <a:pt x="5534024" y="2209799"/>
                  </a:moveTo>
                  <a:lnTo>
                    <a:pt x="142874" y="2209799"/>
                  </a:lnTo>
                  <a:lnTo>
                    <a:pt x="135855" y="2209628"/>
                  </a:lnTo>
                  <a:lnTo>
                    <a:pt x="94749" y="2201451"/>
                  </a:lnTo>
                  <a:lnTo>
                    <a:pt x="57755" y="2181678"/>
                  </a:lnTo>
                  <a:lnTo>
                    <a:pt x="28119" y="2152042"/>
                  </a:lnTo>
                  <a:lnTo>
                    <a:pt x="8347" y="2115049"/>
                  </a:lnTo>
                  <a:lnTo>
                    <a:pt x="171" y="2073943"/>
                  </a:lnTo>
                  <a:lnTo>
                    <a:pt x="0" y="2066924"/>
                  </a:lnTo>
                  <a:lnTo>
                    <a:pt x="0" y="142874"/>
                  </a:lnTo>
                  <a:lnTo>
                    <a:pt x="6150" y="101399"/>
                  </a:lnTo>
                  <a:lnTo>
                    <a:pt x="24077" y="63497"/>
                  </a:lnTo>
                  <a:lnTo>
                    <a:pt x="52233" y="32429"/>
                  </a:lnTo>
                  <a:lnTo>
                    <a:pt x="88198"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2066924"/>
                  </a:lnTo>
                  <a:lnTo>
                    <a:pt x="5670746" y="2108399"/>
                  </a:lnTo>
                  <a:lnTo>
                    <a:pt x="5652819" y="2146301"/>
                  </a:lnTo>
                  <a:lnTo>
                    <a:pt x="5624664" y="2177369"/>
                  </a:lnTo>
                  <a:lnTo>
                    <a:pt x="5588699" y="2198923"/>
                  </a:lnTo>
                  <a:lnTo>
                    <a:pt x="5548028" y="2209113"/>
                  </a:lnTo>
                  <a:lnTo>
                    <a:pt x="5534024" y="2209799"/>
                  </a:lnTo>
                  <a:close/>
                </a:path>
              </a:pathLst>
            </a:custGeom>
            <a:solidFill>
              <a:srgbClr val="FFFFFF"/>
            </a:solidFill>
          </p:spPr>
          <p:txBody>
            <a:bodyPr wrap="square" lIns="0" tIns="0" rIns="0" bIns="0" rtlCol="0"/>
            <a:lstStyle/>
            <a:p>
              <a:pPr defTabSz="914217"/>
              <a:endParaRPr/>
            </a:p>
          </p:txBody>
        </p:sp>
        <p:sp>
          <p:nvSpPr>
            <p:cNvPr id="21" name="object 21"/>
            <p:cNvSpPr/>
            <p:nvPr/>
          </p:nvSpPr>
          <p:spPr>
            <a:xfrm>
              <a:off x="6419849" y="1809749"/>
              <a:ext cx="5276850" cy="419100"/>
            </a:xfrm>
            <a:custGeom>
              <a:avLst/>
              <a:gdLst/>
              <a:ahLst/>
              <a:cxnLst/>
              <a:rect l="l" t="t" r="r" b="b"/>
              <a:pathLst>
                <a:path w="5276850" h="419100">
                  <a:moveTo>
                    <a:pt x="5243802" y="419099"/>
                  </a:moveTo>
                  <a:lnTo>
                    <a:pt x="16523" y="419099"/>
                  </a:lnTo>
                  <a:lnTo>
                    <a:pt x="14093" y="418132"/>
                  </a:lnTo>
                  <a:lnTo>
                    <a:pt x="0" y="386052"/>
                  </a:lnTo>
                  <a:lnTo>
                    <a:pt x="0" y="380999"/>
                  </a:lnTo>
                  <a:lnTo>
                    <a:pt x="0" y="33047"/>
                  </a:lnTo>
                  <a:lnTo>
                    <a:pt x="16523" y="0"/>
                  </a:lnTo>
                  <a:lnTo>
                    <a:pt x="5243802" y="0"/>
                  </a:lnTo>
                  <a:lnTo>
                    <a:pt x="5275882" y="28187"/>
                  </a:lnTo>
                  <a:lnTo>
                    <a:pt x="5276849" y="33047"/>
                  </a:lnTo>
                  <a:lnTo>
                    <a:pt x="5276849" y="386052"/>
                  </a:lnTo>
                  <a:lnTo>
                    <a:pt x="5248661" y="418132"/>
                  </a:lnTo>
                  <a:lnTo>
                    <a:pt x="5243802" y="419099"/>
                  </a:lnTo>
                  <a:close/>
                </a:path>
              </a:pathLst>
            </a:custGeom>
            <a:solidFill>
              <a:srgbClr val="FF7E4F">
                <a:alpha val="10198"/>
              </a:srgbClr>
            </a:solidFill>
          </p:spPr>
          <p:txBody>
            <a:bodyPr wrap="square" lIns="0" tIns="0" rIns="0" bIns="0" rtlCol="0"/>
            <a:lstStyle/>
            <a:p>
              <a:pPr defTabSz="914217"/>
              <a:endParaRPr/>
            </a:p>
          </p:txBody>
        </p:sp>
        <p:sp>
          <p:nvSpPr>
            <p:cNvPr id="22" name="object 22"/>
            <p:cNvSpPr/>
            <p:nvPr/>
          </p:nvSpPr>
          <p:spPr>
            <a:xfrm>
              <a:off x="6400799" y="1809749"/>
              <a:ext cx="38100" cy="419100"/>
            </a:xfrm>
            <a:custGeom>
              <a:avLst/>
              <a:gdLst/>
              <a:ahLst/>
              <a:cxnLst/>
              <a:rect l="l" t="t" r="r" b="b"/>
              <a:pathLst>
                <a:path w="38100" h="419100">
                  <a:moveTo>
                    <a:pt x="38099" y="419099"/>
                  </a:moveTo>
                  <a:lnTo>
                    <a:pt x="2789" y="395625"/>
                  </a:lnTo>
                  <a:lnTo>
                    <a:pt x="0" y="380999"/>
                  </a:lnTo>
                  <a:lnTo>
                    <a:pt x="0" y="38099"/>
                  </a:lnTo>
                  <a:lnTo>
                    <a:pt x="23473" y="2789"/>
                  </a:lnTo>
                  <a:lnTo>
                    <a:pt x="38099" y="0"/>
                  </a:lnTo>
                  <a:lnTo>
                    <a:pt x="38099" y="419099"/>
                  </a:lnTo>
                  <a:close/>
                </a:path>
              </a:pathLst>
            </a:custGeom>
            <a:solidFill>
              <a:srgbClr val="FF7E4F"/>
            </a:solidFill>
          </p:spPr>
          <p:txBody>
            <a:bodyPr wrap="square" lIns="0" tIns="0" rIns="0" bIns="0" rtlCol="0"/>
            <a:lstStyle/>
            <a:p>
              <a:pPr defTabSz="914217"/>
              <a:endParaRPr/>
            </a:p>
          </p:txBody>
        </p:sp>
        <p:sp>
          <p:nvSpPr>
            <p:cNvPr id="23" name="object 23"/>
            <p:cNvSpPr/>
            <p:nvPr/>
          </p:nvSpPr>
          <p:spPr>
            <a:xfrm>
              <a:off x="6419849" y="2343149"/>
              <a:ext cx="5276850" cy="838200"/>
            </a:xfrm>
            <a:custGeom>
              <a:avLst/>
              <a:gdLst/>
              <a:ahLst/>
              <a:cxnLst/>
              <a:rect l="l" t="t" r="r" b="b"/>
              <a:pathLst>
                <a:path w="5276850" h="838200">
                  <a:moveTo>
                    <a:pt x="5243802" y="838199"/>
                  </a:moveTo>
                  <a:lnTo>
                    <a:pt x="16523" y="838199"/>
                  </a:lnTo>
                  <a:lnTo>
                    <a:pt x="14093" y="837232"/>
                  </a:lnTo>
                  <a:lnTo>
                    <a:pt x="0" y="805152"/>
                  </a:lnTo>
                  <a:lnTo>
                    <a:pt x="0" y="800099"/>
                  </a:lnTo>
                  <a:lnTo>
                    <a:pt x="0" y="33047"/>
                  </a:lnTo>
                  <a:lnTo>
                    <a:pt x="16523" y="0"/>
                  </a:lnTo>
                  <a:lnTo>
                    <a:pt x="5243802" y="0"/>
                  </a:lnTo>
                  <a:lnTo>
                    <a:pt x="5275882" y="28187"/>
                  </a:lnTo>
                  <a:lnTo>
                    <a:pt x="5276849" y="33047"/>
                  </a:lnTo>
                  <a:lnTo>
                    <a:pt x="5276849" y="805152"/>
                  </a:lnTo>
                  <a:lnTo>
                    <a:pt x="5248661" y="837232"/>
                  </a:lnTo>
                  <a:lnTo>
                    <a:pt x="5243802" y="838199"/>
                  </a:lnTo>
                  <a:close/>
                </a:path>
              </a:pathLst>
            </a:custGeom>
            <a:solidFill>
              <a:srgbClr val="008080">
                <a:alpha val="10198"/>
              </a:srgbClr>
            </a:solidFill>
          </p:spPr>
          <p:txBody>
            <a:bodyPr wrap="square" lIns="0" tIns="0" rIns="0" bIns="0" rtlCol="0"/>
            <a:lstStyle/>
            <a:p>
              <a:pPr defTabSz="914217"/>
              <a:endParaRPr/>
            </a:p>
          </p:txBody>
        </p:sp>
        <p:sp>
          <p:nvSpPr>
            <p:cNvPr id="24" name="object 24"/>
            <p:cNvSpPr/>
            <p:nvPr/>
          </p:nvSpPr>
          <p:spPr>
            <a:xfrm>
              <a:off x="6400799" y="2343149"/>
              <a:ext cx="38100" cy="838200"/>
            </a:xfrm>
            <a:custGeom>
              <a:avLst/>
              <a:gdLst/>
              <a:ahLst/>
              <a:cxnLst/>
              <a:rect l="l" t="t" r="r" b="b"/>
              <a:pathLst>
                <a:path w="38100" h="838200">
                  <a:moveTo>
                    <a:pt x="38099" y="838199"/>
                  </a:moveTo>
                  <a:lnTo>
                    <a:pt x="2789" y="814725"/>
                  </a:lnTo>
                  <a:lnTo>
                    <a:pt x="0" y="800099"/>
                  </a:lnTo>
                  <a:lnTo>
                    <a:pt x="0" y="38099"/>
                  </a:lnTo>
                  <a:lnTo>
                    <a:pt x="23473" y="2789"/>
                  </a:lnTo>
                  <a:lnTo>
                    <a:pt x="38099" y="0"/>
                  </a:lnTo>
                  <a:lnTo>
                    <a:pt x="38099" y="838199"/>
                  </a:lnTo>
                  <a:close/>
                </a:path>
              </a:pathLst>
            </a:custGeom>
            <a:solidFill>
              <a:srgbClr val="008080"/>
            </a:solidFill>
          </p:spPr>
          <p:txBody>
            <a:bodyPr wrap="square" lIns="0" tIns="0" rIns="0" bIns="0" rtlCol="0"/>
            <a:lstStyle/>
            <a:p>
              <a:pPr defTabSz="914217"/>
              <a:endParaRPr/>
            </a:p>
          </p:txBody>
        </p:sp>
        <p:pic>
          <p:nvPicPr>
            <p:cNvPr id="25" name="object 25"/>
            <p:cNvPicPr/>
            <p:nvPr/>
          </p:nvPicPr>
          <p:blipFill>
            <a:blip r:embed="rId6" cstate="print"/>
            <a:stretch>
              <a:fillRect/>
            </a:stretch>
          </p:blipFill>
          <p:spPr>
            <a:xfrm>
              <a:off x="6400799" y="1352549"/>
              <a:ext cx="247649" cy="342899"/>
            </a:xfrm>
            <a:prstGeom prst="rect">
              <a:avLst/>
            </a:prstGeom>
          </p:spPr>
        </p:pic>
      </p:grpSp>
      <p:sp>
        <p:nvSpPr>
          <p:cNvPr id="26" name="object 26"/>
          <p:cNvSpPr txBox="1"/>
          <p:nvPr/>
        </p:nvSpPr>
        <p:spPr>
          <a:xfrm>
            <a:off x="6749898" y="1387153"/>
            <a:ext cx="4122100" cy="243600"/>
          </a:xfrm>
          <a:prstGeom prst="rect">
            <a:avLst/>
          </a:prstGeom>
        </p:spPr>
        <p:txBody>
          <a:bodyPr vert="horz" wrap="square" lIns="0" tIns="12697" rIns="0" bIns="0" rtlCol="0">
            <a:spAutoFit/>
          </a:bodyPr>
          <a:lstStyle/>
          <a:p>
            <a:pPr marL="12697" defTabSz="914217">
              <a:spcBef>
                <a:spcPts val="100"/>
              </a:spcBef>
            </a:pPr>
            <a:r>
              <a:rPr sz="1500" b="1" dirty="0">
                <a:latin typeface="Arial"/>
                <a:cs typeface="Arial"/>
              </a:rPr>
              <a:t>Myth</a:t>
            </a:r>
            <a:r>
              <a:rPr sz="1500" b="1" spc="-20" dirty="0">
                <a:latin typeface="Arial"/>
                <a:cs typeface="Arial"/>
              </a:rPr>
              <a:t> </a:t>
            </a:r>
            <a:r>
              <a:rPr sz="1500" b="1" dirty="0">
                <a:latin typeface="Arial"/>
                <a:cs typeface="Arial"/>
              </a:rPr>
              <a:t>2:</a:t>
            </a:r>
            <a:r>
              <a:rPr sz="1500" b="1" spc="-15" dirty="0">
                <a:latin typeface="Arial"/>
                <a:cs typeface="Arial"/>
              </a:rPr>
              <a:t> </a:t>
            </a:r>
            <a:r>
              <a:rPr sz="1500" b="1" dirty="0">
                <a:latin typeface="Arial"/>
                <a:cs typeface="Arial"/>
              </a:rPr>
              <a:t>Every</a:t>
            </a:r>
            <a:r>
              <a:rPr sz="1500" b="1" spc="-15" dirty="0">
                <a:latin typeface="Arial"/>
                <a:cs typeface="Arial"/>
              </a:rPr>
              <a:t> </a:t>
            </a:r>
            <a:r>
              <a:rPr sz="1500" b="1" dirty="0">
                <a:latin typeface="Arial"/>
                <a:cs typeface="Arial"/>
              </a:rPr>
              <a:t>business</a:t>
            </a:r>
            <a:r>
              <a:rPr sz="1500" b="1" spc="-20" dirty="0">
                <a:latin typeface="Arial"/>
                <a:cs typeface="Arial"/>
              </a:rPr>
              <a:t> </a:t>
            </a:r>
            <a:r>
              <a:rPr sz="1500" b="1" dirty="0">
                <a:latin typeface="Arial"/>
                <a:cs typeface="Arial"/>
              </a:rPr>
              <a:t>can</a:t>
            </a:r>
            <a:r>
              <a:rPr sz="1500" b="1" spc="-15" dirty="0">
                <a:latin typeface="Arial"/>
                <a:cs typeface="Arial"/>
              </a:rPr>
              <a:t> </a:t>
            </a:r>
            <a:r>
              <a:rPr sz="1500" b="1" dirty="0">
                <a:latin typeface="Arial"/>
                <a:cs typeface="Arial"/>
              </a:rPr>
              <a:t>and</a:t>
            </a:r>
            <a:r>
              <a:rPr sz="1500" b="1" spc="-15" dirty="0">
                <a:latin typeface="Arial"/>
                <a:cs typeface="Arial"/>
              </a:rPr>
              <a:t> </a:t>
            </a:r>
            <a:r>
              <a:rPr sz="1500" b="1" dirty="0">
                <a:latin typeface="Arial"/>
                <a:cs typeface="Arial"/>
              </a:rPr>
              <a:t>should</a:t>
            </a:r>
            <a:r>
              <a:rPr sz="1500" b="1" spc="-20" dirty="0">
                <a:latin typeface="Arial"/>
                <a:cs typeface="Arial"/>
              </a:rPr>
              <a:t> </a:t>
            </a:r>
            <a:r>
              <a:rPr sz="1500" b="1" spc="-10" dirty="0">
                <a:latin typeface="Arial"/>
                <a:cs typeface="Arial"/>
              </a:rPr>
              <a:t>scale</a:t>
            </a:r>
            <a:endParaRPr sz="1500" dirty="0">
              <a:latin typeface="Arial"/>
              <a:cs typeface="Arial"/>
            </a:endParaRPr>
          </a:p>
        </p:txBody>
      </p:sp>
      <p:sp>
        <p:nvSpPr>
          <p:cNvPr id="27" name="object 27"/>
          <p:cNvSpPr txBox="1"/>
          <p:nvPr/>
        </p:nvSpPr>
        <p:spPr>
          <a:xfrm>
            <a:off x="6540398" y="1920430"/>
            <a:ext cx="5135961" cy="174404"/>
          </a:xfrm>
          <a:prstGeom prst="rect">
            <a:avLst/>
          </a:prstGeom>
        </p:spPr>
        <p:txBody>
          <a:bodyPr vert="horz" wrap="square" lIns="0" tIns="12697" rIns="0" bIns="0" rtlCol="0">
            <a:spAutoFit/>
          </a:bodyPr>
          <a:lstStyle/>
          <a:p>
            <a:pPr marL="12697" defTabSz="914217">
              <a:spcBef>
                <a:spcPts val="100"/>
              </a:spcBef>
            </a:pPr>
            <a:r>
              <a:rPr sz="1050" b="1" i="1" dirty="0">
                <a:latin typeface="Arial"/>
                <a:cs typeface="Arial"/>
              </a:rPr>
              <a:t>"All</a:t>
            </a:r>
            <a:r>
              <a:rPr sz="1050" b="1" i="1" spc="-20" dirty="0">
                <a:latin typeface="Arial"/>
                <a:cs typeface="Arial"/>
              </a:rPr>
              <a:t> </a:t>
            </a:r>
            <a:r>
              <a:rPr sz="1050" b="1" i="1" dirty="0">
                <a:latin typeface="Arial"/>
                <a:cs typeface="Arial"/>
              </a:rPr>
              <a:t>businesses</a:t>
            </a:r>
            <a:r>
              <a:rPr sz="1050" b="1" i="1" spc="-20" dirty="0">
                <a:latin typeface="Arial"/>
                <a:cs typeface="Arial"/>
              </a:rPr>
              <a:t> </a:t>
            </a:r>
            <a:r>
              <a:rPr sz="1050" b="1" i="1" dirty="0">
                <a:latin typeface="Arial"/>
                <a:cs typeface="Arial"/>
              </a:rPr>
              <a:t>have</a:t>
            </a:r>
            <a:r>
              <a:rPr sz="1050" b="1" i="1" spc="-20" dirty="0">
                <a:latin typeface="Arial"/>
                <a:cs typeface="Arial"/>
              </a:rPr>
              <a:t> </a:t>
            </a:r>
            <a:r>
              <a:rPr sz="1050" b="1" i="1" dirty="0">
                <a:latin typeface="Arial"/>
                <a:cs typeface="Arial"/>
              </a:rPr>
              <a:t>the</a:t>
            </a:r>
            <a:r>
              <a:rPr sz="1050" b="1" i="1" spc="-20" dirty="0">
                <a:latin typeface="Arial"/>
                <a:cs typeface="Arial"/>
              </a:rPr>
              <a:t> </a:t>
            </a:r>
            <a:r>
              <a:rPr sz="1050" b="1" i="1" dirty="0">
                <a:latin typeface="Arial"/>
                <a:cs typeface="Arial"/>
              </a:rPr>
              <a:t>potential</a:t>
            </a:r>
            <a:r>
              <a:rPr sz="1050" b="1" i="1" spc="-20" dirty="0">
                <a:latin typeface="Arial"/>
                <a:cs typeface="Arial"/>
              </a:rPr>
              <a:t> </a:t>
            </a:r>
            <a:r>
              <a:rPr sz="1050" b="1" i="1" dirty="0">
                <a:latin typeface="Arial"/>
                <a:cs typeface="Arial"/>
              </a:rPr>
              <a:t>to</a:t>
            </a:r>
            <a:r>
              <a:rPr sz="1050" b="1" i="1" spc="-20" dirty="0">
                <a:latin typeface="Arial"/>
                <a:cs typeface="Arial"/>
              </a:rPr>
              <a:t> </a:t>
            </a:r>
            <a:r>
              <a:rPr sz="1050" b="1" i="1" dirty="0">
                <a:latin typeface="Arial"/>
                <a:cs typeface="Arial"/>
              </a:rPr>
              <a:t>scale</a:t>
            </a:r>
            <a:r>
              <a:rPr sz="1050" b="1" i="1" spc="-15" dirty="0">
                <a:latin typeface="Arial"/>
                <a:cs typeface="Arial"/>
              </a:rPr>
              <a:t> </a:t>
            </a:r>
            <a:r>
              <a:rPr sz="1050" b="1" i="1" dirty="0">
                <a:latin typeface="Arial"/>
                <a:cs typeface="Arial"/>
              </a:rPr>
              <a:t>if</a:t>
            </a:r>
            <a:r>
              <a:rPr sz="1050" b="1" i="1" spc="-20" dirty="0">
                <a:latin typeface="Arial"/>
                <a:cs typeface="Arial"/>
              </a:rPr>
              <a:t> </a:t>
            </a:r>
            <a:r>
              <a:rPr sz="1050" b="1" i="1" dirty="0">
                <a:latin typeface="Arial"/>
                <a:cs typeface="Arial"/>
              </a:rPr>
              <a:t>they</a:t>
            </a:r>
            <a:r>
              <a:rPr sz="1050" b="1" i="1" spc="-20" dirty="0">
                <a:latin typeface="Arial"/>
                <a:cs typeface="Arial"/>
              </a:rPr>
              <a:t> </a:t>
            </a:r>
            <a:r>
              <a:rPr sz="1050" b="1" i="1" dirty="0">
                <a:latin typeface="Arial"/>
                <a:cs typeface="Arial"/>
              </a:rPr>
              <a:t>try</a:t>
            </a:r>
            <a:r>
              <a:rPr sz="1050" b="1" i="1" spc="-20" dirty="0">
                <a:latin typeface="Arial"/>
                <a:cs typeface="Arial"/>
              </a:rPr>
              <a:t> </a:t>
            </a:r>
            <a:r>
              <a:rPr sz="1050" b="1" i="1" dirty="0">
                <a:latin typeface="Arial"/>
                <a:cs typeface="Arial"/>
              </a:rPr>
              <a:t>hard</a:t>
            </a:r>
            <a:r>
              <a:rPr sz="1050" b="1" i="1" spc="-20" dirty="0">
                <a:latin typeface="Arial"/>
                <a:cs typeface="Arial"/>
              </a:rPr>
              <a:t> </a:t>
            </a:r>
            <a:r>
              <a:rPr sz="1050" b="1" i="1" spc="-10" dirty="0">
                <a:latin typeface="Arial"/>
                <a:cs typeface="Arial"/>
              </a:rPr>
              <a:t>enough"</a:t>
            </a:r>
            <a:endParaRPr sz="1050" b="1" dirty="0">
              <a:latin typeface="Arial"/>
              <a:cs typeface="Arial"/>
            </a:endParaRPr>
          </a:p>
        </p:txBody>
      </p:sp>
      <p:grpSp>
        <p:nvGrpSpPr>
          <p:cNvPr id="28" name="object 28"/>
          <p:cNvGrpSpPr/>
          <p:nvPr/>
        </p:nvGrpSpPr>
        <p:grpSpPr>
          <a:xfrm>
            <a:off x="6553094" y="2485448"/>
            <a:ext cx="133319" cy="361866"/>
            <a:chOff x="6553200" y="2486024"/>
            <a:chExt cx="133350" cy="361950"/>
          </a:xfrm>
        </p:grpSpPr>
        <p:pic>
          <p:nvPicPr>
            <p:cNvPr id="29" name="object 29"/>
            <p:cNvPicPr/>
            <p:nvPr/>
          </p:nvPicPr>
          <p:blipFill>
            <a:blip r:embed="rId4" cstate="print"/>
            <a:stretch>
              <a:fillRect/>
            </a:stretch>
          </p:blipFill>
          <p:spPr>
            <a:xfrm>
              <a:off x="6553200" y="2486024"/>
              <a:ext cx="133349" cy="133349"/>
            </a:xfrm>
            <a:prstGeom prst="rect">
              <a:avLst/>
            </a:prstGeom>
          </p:spPr>
        </p:pic>
        <p:pic>
          <p:nvPicPr>
            <p:cNvPr id="30" name="object 30"/>
            <p:cNvPicPr/>
            <p:nvPr/>
          </p:nvPicPr>
          <p:blipFill>
            <a:blip r:embed="rId7" cstate="print"/>
            <a:stretch>
              <a:fillRect/>
            </a:stretch>
          </p:blipFill>
          <p:spPr>
            <a:xfrm>
              <a:off x="6553200" y="2714624"/>
              <a:ext cx="114299" cy="133349"/>
            </a:xfrm>
            <a:prstGeom prst="rect">
              <a:avLst/>
            </a:prstGeom>
          </p:spPr>
        </p:pic>
      </p:grpSp>
      <p:sp>
        <p:nvSpPr>
          <p:cNvPr id="31" name="object 31"/>
          <p:cNvSpPr txBox="1"/>
          <p:nvPr/>
        </p:nvSpPr>
        <p:spPr>
          <a:xfrm>
            <a:off x="6540397" y="2385143"/>
            <a:ext cx="5275629" cy="672944"/>
          </a:xfrm>
          <a:prstGeom prst="rect">
            <a:avLst/>
          </a:prstGeom>
        </p:spPr>
        <p:txBody>
          <a:bodyPr vert="horz" wrap="square" lIns="0" tIns="81261" rIns="0" bIns="0" rtlCol="0">
            <a:spAutoFit/>
          </a:bodyPr>
          <a:lstStyle/>
          <a:p>
            <a:pPr marL="220935" defTabSz="914217">
              <a:spcBef>
                <a:spcPts val="640"/>
              </a:spcBef>
            </a:pPr>
            <a:r>
              <a:rPr sz="1050" b="1" dirty="0">
                <a:latin typeface="Arial"/>
                <a:cs typeface="Arial"/>
              </a:rPr>
              <a:t>Reality:</a:t>
            </a:r>
            <a:r>
              <a:rPr sz="1050" b="1" spc="-35" dirty="0">
                <a:latin typeface="Arial"/>
                <a:cs typeface="Arial"/>
              </a:rPr>
              <a:t> </a:t>
            </a:r>
            <a:r>
              <a:rPr sz="1050" dirty="0">
                <a:latin typeface="Arial"/>
                <a:cs typeface="Arial"/>
              </a:rPr>
              <a:t>Not</a:t>
            </a:r>
            <a:r>
              <a:rPr sz="1050" spc="-30" dirty="0">
                <a:latin typeface="Arial"/>
                <a:cs typeface="Arial"/>
              </a:rPr>
              <a:t> </a:t>
            </a:r>
            <a:r>
              <a:rPr sz="1050" dirty="0">
                <a:latin typeface="Arial"/>
                <a:cs typeface="Arial"/>
              </a:rPr>
              <a:t>all</a:t>
            </a:r>
            <a:r>
              <a:rPr sz="1050" spc="-30" dirty="0">
                <a:latin typeface="Arial"/>
                <a:cs typeface="Arial"/>
              </a:rPr>
              <a:t> </a:t>
            </a:r>
            <a:r>
              <a:rPr sz="1050" dirty="0">
                <a:latin typeface="Arial"/>
                <a:cs typeface="Arial"/>
              </a:rPr>
              <a:t>business</a:t>
            </a:r>
            <a:r>
              <a:rPr sz="1050" spc="-30" dirty="0">
                <a:latin typeface="Arial"/>
                <a:cs typeface="Arial"/>
              </a:rPr>
              <a:t> </a:t>
            </a:r>
            <a:r>
              <a:rPr sz="1050" dirty="0">
                <a:latin typeface="Arial"/>
                <a:cs typeface="Arial"/>
              </a:rPr>
              <a:t>models</a:t>
            </a:r>
            <a:r>
              <a:rPr sz="1050" spc="-30" dirty="0">
                <a:latin typeface="Arial"/>
                <a:cs typeface="Arial"/>
              </a:rPr>
              <a:t> </a:t>
            </a:r>
            <a:r>
              <a:rPr sz="1050" dirty="0">
                <a:latin typeface="Arial"/>
                <a:cs typeface="Arial"/>
              </a:rPr>
              <a:t>are</a:t>
            </a:r>
            <a:r>
              <a:rPr sz="1050" spc="-30" dirty="0">
                <a:latin typeface="Arial"/>
                <a:cs typeface="Arial"/>
              </a:rPr>
              <a:t> </a:t>
            </a:r>
            <a:r>
              <a:rPr sz="1050" dirty="0">
                <a:latin typeface="Arial"/>
                <a:cs typeface="Arial"/>
              </a:rPr>
              <a:t>inherently</a:t>
            </a:r>
            <a:r>
              <a:rPr sz="1050" spc="-30" dirty="0">
                <a:latin typeface="Arial"/>
                <a:cs typeface="Arial"/>
              </a:rPr>
              <a:t> </a:t>
            </a:r>
            <a:r>
              <a:rPr sz="1050" spc="-10" dirty="0">
                <a:latin typeface="Arial"/>
                <a:cs typeface="Arial"/>
              </a:rPr>
              <a:t>scalable.</a:t>
            </a:r>
            <a:endParaRPr sz="1050" dirty="0">
              <a:latin typeface="Arial"/>
              <a:cs typeface="Arial"/>
            </a:endParaRPr>
          </a:p>
          <a:p>
            <a:pPr marL="12697" marR="5079" indent="189192" defTabSz="914217">
              <a:lnSpc>
                <a:spcPct val="119000"/>
              </a:lnSpc>
              <a:spcBef>
                <a:spcPts val="300"/>
              </a:spcBef>
            </a:pPr>
            <a:r>
              <a:rPr sz="1050" spc="-10" dirty="0">
                <a:latin typeface="Arial"/>
                <a:cs typeface="Arial"/>
              </a:rPr>
              <a:t>Service-</a:t>
            </a:r>
            <a:r>
              <a:rPr sz="1050" dirty="0">
                <a:latin typeface="Arial"/>
                <a:cs typeface="Arial"/>
              </a:rPr>
              <a:t>based</a:t>
            </a:r>
            <a:r>
              <a:rPr sz="1050" spc="-35" dirty="0">
                <a:latin typeface="Arial"/>
                <a:cs typeface="Arial"/>
              </a:rPr>
              <a:t> </a:t>
            </a:r>
            <a:r>
              <a:rPr sz="1050" dirty="0">
                <a:latin typeface="Arial"/>
                <a:cs typeface="Arial"/>
              </a:rPr>
              <a:t>businesses</a:t>
            </a:r>
            <a:r>
              <a:rPr sz="1050" spc="-20" dirty="0">
                <a:latin typeface="Arial"/>
                <a:cs typeface="Arial"/>
              </a:rPr>
              <a:t> </a:t>
            </a:r>
            <a:r>
              <a:rPr sz="1050" dirty="0">
                <a:latin typeface="Arial"/>
                <a:cs typeface="Arial"/>
              </a:rPr>
              <a:t>that</a:t>
            </a:r>
            <a:r>
              <a:rPr sz="1050" spc="-20" dirty="0">
                <a:latin typeface="Arial"/>
                <a:cs typeface="Arial"/>
              </a:rPr>
              <a:t> </a:t>
            </a:r>
            <a:r>
              <a:rPr sz="1050" dirty="0">
                <a:latin typeface="Arial"/>
                <a:cs typeface="Arial"/>
              </a:rPr>
              <a:t>rely</a:t>
            </a:r>
            <a:r>
              <a:rPr sz="1050" spc="-20" dirty="0">
                <a:latin typeface="Arial"/>
                <a:cs typeface="Arial"/>
              </a:rPr>
              <a:t> </a:t>
            </a:r>
            <a:r>
              <a:rPr sz="1050" dirty="0">
                <a:latin typeface="Arial"/>
                <a:cs typeface="Arial"/>
              </a:rPr>
              <a:t>on</a:t>
            </a:r>
            <a:r>
              <a:rPr sz="1050" spc="-20" dirty="0">
                <a:latin typeface="Arial"/>
                <a:cs typeface="Arial"/>
              </a:rPr>
              <a:t> </a:t>
            </a:r>
            <a:r>
              <a:rPr sz="1050" dirty="0">
                <a:latin typeface="Arial"/>
                <a:cs typeface="Arial"/>
              </a:rPr>
              <a:t>human</a:t>
            </a:r>
            <a:r>
              <a:rPr sz="1050" spc="-25" dirty="0">
                <a:latin typeface="Arial"/>
                <a:cs typeface="Arial"/>
              </a:rPr>
              <a:t> </a:t>
            </a:r>
            <a:r>
              <a:rPr sz="1050" dirty="0">
                <a:latin typeface="Arial"/>
                <a:cs typeface="Arial"/>
              </a:rPr>
              <a:t>capital</a:t>
            </a:r>
            <a:r>
              <a:rPr sz="1050" spc="-20" dirty="0">
                <a:latin typeface="Arial"/>
                <a:cs typeface="Arial"/>
              </a:rPr>
              <a:t> </a:t>
            </a:r>
            <a:r>
              <a:rPr sz="1050" dirty="0">
                <a:latin typeface="Arial"/>
                <a:cs typeface="Arial"/>
              </a:rPr>
              <a:t>often</a:t>
            </a:r>
            <a:r>
              <a:rPr sz="1050" spc="-20" dirty="0">
                <a:latin typeface="Arial"/>
                <a:cs typeface="Arial"/>
              </a:rPr>
              <a:t> </a:t>
            </a:r>
            <a:r>
              <a:rPr sz="1050" dirty="0">
                <a:latin typeface="Arial"/>
                <a:cs typeface="Arial"/>
              </a:rPr>
              <a:t>grow</a:t>
            </a:r>
            <a:r>
              <a:rPr sz="1050" spc="-20" dirty="0">
                <a:latin typeface="Arial"/>
                <a:cs typeface="Arial"/>
              </a:rPr>
              <a:t> </a:t>
            </a:r>
            <a:r>
              <a:rPr sz="1050" dirty="0">
                <a:latin typeface="Arial"/>
                <a:cs typeface="Arial"/>
              </a:rPr>
              <a:t>but</a:t>
            </a:r>
            <a:r>
              <a:rPr sz="1050" spc="-20" dirty="0">
                <a:latin typeface="Arial"/>
                <a:cs typeface="Arial"/>
              </a:rPr>
              <a:t> </a:t>
            </a:r>
            <a:r>
              <a:rPr sz="1050" dirty="0">
                <a:latin typeface="Arial"/>
                <a:cs typeface="Arial"/>
              </a:rPr>
              <a:t>struggle</a:t>
            </a:r>
            <a:r>
              <a:rPr sz="1050" spc="-20" dirty="0">
                <a:latin typeface="Arial"/>
                <a:cs typeface="Arial"/>
              </a:rPr>
              <a:t> </a:t>
            </a:r>
            <a:r>
              <a:rPr sz="1050" spc="-25" dirty="0">
                <a:latin typeface="Arial"/>
                <a:cs typeface="Arial"/>
              </a:rPr>
              <a:t>to </a:t>
            </a:r>
            <a:r>
              <a:rPr sz="1050" dirty="0">
                <a:latin typeface="Arial"/>
                <a:cs typeface="Arial"/>
              </a:rPr>
              <a:t>scale</a:t>
            </a:r>
            <a:r>
              <a:rPr sz="1050" spc="-30" dirty="0">
                <a:latin typeface="Arial"/>
                <a:cs typeface="Arial"/>
              </a:rPr>
              <a:t> </a:t>
            </a:r>
            <a:r>
              <a:rPr sz="1050" dirty="0">
                <a:latin typeface="Arial"/>
                <a:cs typeface="Arial"/>
              </a:rPr>
              <a:t>without</a:t>
            </a:r>
            <a:r>
              <a:rPr sz="1050" spc="-30" dirty="0">
                <a:latin typeface="Arial"/>
                <a:cs typeface="Arial"/>
              </a:rPr>
              <a:t> </a:t>
            </a:r>
            <a:r>
              <a:rPr sz="1050" dirty="0">
                <a:latin typeface="Arial"/>
                <a:cs typeface="Arial"/>
              </a:rPr>
              <a:t>significant</a:t>
            </a:r>
            <a:r>
              <a:rPr sz="1050" spc="-30" dirty="0">
                <a:latin typeface="Arial"/>
                <a:cs typeface="Arial"/>
              </a:rPr>
              <a:t> </a:t>
            </a:r>
            <a:r>
              <a:rPr sz="1050" dirty="0">
                <a:latin typeface="Arial"/>
                <a:cs typeface="Arial"/>
              </a:rPr>
              <a:t>changes</a:t>
            </a:r>
            <a:r>
              <a:rPr sz="1050" spc="-30" dirty="0">
                <a:latin typeface="Arial"/>
                <a:cs typeface="Arial"/>
              </a:rPr>
              <a:t> </a:t>
            </a:r>
            <a:r>
              <a:rPr sz="1050" dirty="0">
                <a:latin typeface="Arial"/>
                <a:cs typeface="Arial"/>
              </a:rPr>
              <a:t>to</a:t>
            </a:r>
            <a:r>
              <a:rPr sz="1050" spc="-25" dirty="0">
                <a:latin typeface="Arial"/>
                <a:cs typeface="Arial"/>
              </a:rPr>
              <a:t> </a:t>
            </a:r>
            <a:r>
              <a:rPr sz="1050" dirty="0">
                <a:latin typeface="Arial"/>
                <a:cs typeface="Arial"/>
              </a:rPr>
              <a:t>their</a:t>
            </a:r>
            <a:r>
              <a:rPr sz="1050" spc="-30" dirty="0">
                <a:latin typeface="Arial"/>
                <a:cs typeface="Arial"/>
              </a:rPr>
              <a:t> </a:t>
            </a:r>
            <a:r>
              <a:rPr sz="1050" dirty="0">
                <a:latin typeface="Arial"/>
                <a:cs typeface="Arial"/>
              </a:rPr>
              <a:t>delivery</a:t>
            </a:r>
            <a:r>
              <a:rPr sz="1050" spc="-30" dirty="0">
                <a:latin typeface="Arial"/>
                <a:cs typeface="Arial"/>
              </a:rPr>
              <a:t> </a:t>
            </a:r>
            <a:r>
              <a:rPr sz="1050" spc="-10" dirty="0">
                <a:latin typeface="Arial"/>
                <a:cs typeface="Arial"/>
              </a:rPr>
              <a:t>model.</a:t>
            </a:r>
            <a:endParaRPr sz="1050" dirty="0">
              <a:latin typeface="Arial"/>
              <a:cs typeface="Arial"/>
            </a:endParaRPr>
          </a:p>
        </p:txBody>
      </p:sp>
      <p:grpSp>
        <p:nvGrpSpPr>
          <p:cNvPr id="32" name="object 32"/>
          <p:cNvGrpSpPr/>
          <p:nvPr/>
        </p:nvGrpSpPr>
        <p:grpSpPr>
          <a:xfrm>
            <a:off x="306140" y="3599616"/>
            <a:ext cx="5675586" cy="2209288"/>
            <a:chOff x="304799" y="3600449"/>
            <a:chExt cx="5676900" cy="2209800"/>
          </a:xfrm>
        </p:grpSpPr>
        <p:sp>
          <p:nvSpPr>
            <p:cNvPr id="33" name="object 33"/>
            <p:cNvSpPr/>
            <p:nvPr/>
          </p:nvSpPr>
          <p:spPr>
            <a:xfrm>
              <a:off x="304799" y="3600449"/>
              <a:ext cx="5676900" cy="2209800"/>
            </a:xfrm>
            <a:custGeom>
              <a:avLst/>
              <a:gdLst/>
              <a:ahLst/>
              <a:cxnLst/>
              <a:rect l="l" t="t" r="r" b="b"/>
              <a:pathLst>
                <a:path w="5676900" h="2209800">
                  <a:moveTo>
                    <a:pt x="5534024" y="2209799"/>
                  </a:moveTo>
                  <a:lnTo>
                    <a:pt x="142874" y="2209799"/>
                  </a:lnTo>
                  <a:lnTo>
                    <a:pt x="135855" y="2209628"/>
                  </a:lnTo>
                  <a:lnTo>
                    <a:pt x="94749" y="2201451"/>
                  </a:lnTo>
                  <a:lnTo>
                    <a:pt x="57757" y="2181678"/>
                  </a:lnTo>
                  <a:lnTo>
                    <a:pt x="28121" y="2152042"/>
                  </a:lnTo>
                  <a:lnTo>
                    <a:pt x="8348" y="2115050"/>
                  </a:lnTo>
                  <a:lnTo>
                    <a:pt x="171" y="2073943"/>
                  </a:lnTo>
                  <a:lnTo>
                    <a:pt x="0" y="2066924"/>
                  </a:lnTo>
                  <a:lnTo>
                    <a:pt x="0" y="142874"/>
                  </a:lnTo>
                  <a:lnTo>
                    <a:pt x="6150" y="101399"/>
                  </a:lnTo>
                  <a:lnTo>
                    <a:pt x="24078" y="63497"/>
                  </a:lnTo>
                  <a:lnTo>
                    <a:pt x="52234" y="32429"/>
                  </a:lnTo>
                  <a:lnTo>
                    <a:pt x="88199"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2066924"/>
                  </a:lnTo>
                  <a:lnTo>
                    <a:pt x="5670748" y="2108399"/>
                  </a:lnTo>
                  <a:lnTo>
                    <a:pt x="5652819" y="2146301"/>
                  </a:lnTo>
                  <a:lnTo>
                    <a:pt x="5624663" y="2177369"/>
                  </a:lnTo>
                  <a:lnTo>
                    <a:pt x="5588699" y="2198923"/>
                  </a:lnTo>
                  <a:lnTo>
                    <a:pt x="5548028" y="2209113"/>
                  </a:lnTo>
                  <a:lnTo>
                    <a:pt x="5534024" y="2209799"/>
                  </a:lnTo>
                  <a:close/>
                </a:path>
              </a:pathLst>
            </a:custGeom>
            <a:solidFill>
              <a:srgbClr val="FFFFFF"/>
            </a:solidFill>
          </p:spPr>
          <p:txBody>
            <a:bodyPr wrap="square" lIns="0" tIns="0" rIns="0" bIns="0" rtlCol="0"/>
            <a:lstStyle/>
            <a:p>
              <a:pPr defTabSz="914217"/>
              <a:endParaRPr/>
            </a:p>
          </p:txBody>
        </p:sp>
        <p:sp>
          <p:nvSpPr>
            <p:cNvPr id="34" name="object 34"/>
            <p:cNvSpPr/>
            <p:nvPr/>
          </p:nvSpPr>
          <p:spPr>
            <a:xfrm>
              <a:off x="514349" y="4248149"/>
              <a:ext cx="5276850" cy="419100"/>
            </a:xfrm>
            <a:custGeom>
              <a:avLst/>
              <a:gdLst/>
              <a:ahLst/>
              <a:cxnLst/>
              <a:rect l="l" t="t" r="r" b="b"/>
              <a:pathLst>
                <a:path w="5276850" h="419100">
                  <a:moveTo>
                    <a:pt x="5243801" y="419099"/>
                  </a:moveTo>
                  <a:lnTo>
                    <a:pt x="16523" y="419099"/>
                  </a:lnTo>
                  <a:lnTo>
                    <a:pt x="14093" y="418132"/>
                  </a:lnTo>
                  <a:lnTo>
                    <a:pt x="0" y="386052"/>
                  </a:lnTo>
                  <a:lnTo>
                    <a:pt x="0" y="380999"/>
                  </a:lnTo>
                  <a:lnTo>
                    <a:pt x="0" y="33047"/>
                  </a:lnTo>
                  <a:lnTo>
                    <a:pt x="16523" y="0"/>
                  </a:lnTo>
                  <a:lnTo>
                    <a:pt x="5243801" y="0"/>
                  </a:lnTo>
                  <a:lnTo>
                    <a:pt x="5275882" y="28186"/>
                  </a:lnTo>
                  <a:lnTo>
                    <a:pt x="5276849" y="33047"/>
                  </a:lnTo>
                  <a:lnTo>
                    <a:pt x="5276849" y="386052"/>
                  </a:lnTo>
                  <a:lnTo>
                    <a:pt x="5248661" y="418132"/>
                  </a:lnTo>
                  <a:lnTo>
                    <a:pt x="5243801" y="419099"/>
                  </a:lnTo>
                  <a:close/>
                </a:path>
              </a:pathLst>
            </a:custGeom>
            <a:solidFill>
              <a:srgbClr val="FF7E4F">
                <a:alpha val="10198"/>
              </a:srgbClr>
            </a:solidFill>
          </p:spPr>
          <p:txBody>
            <a:bodyPr wrap="square" lIns="0" tIns="0" rIns="0" bIns="0" rtlCol="0"/>
            <a:lstStyle/>
            <a:p>
              <a:pPr defTabSz="914217"/>
              <a:endParaRPr dirty="0"/>
            </a:p>
          </p:txBody>
        </p:sp>
        <p:sp>
          <p:nvSpPr>
            <p:cNvPr id="35" name="object 35"/>
            <p:cNvSpPr/>
            <p:nvPr/>
          </p:nvSpPr>
          <p:spPr>
            <a:xfrm>
              <a:off x="495299" y="4248149"/>
              <a:ext cx="38100" cy="419100"/>
            </a:xfrm>
            <a:custGeom>
              <a:avLst/>
              <a:gdLst/>
              <a:ahLst/>
              <a:cxnLst/>
              <a:rect l="l" t="t" r="r" b="b"/>
              <a:pathLst>
                <a:path w="38100" h="419100">
                  <a:moveTo>
                    <a:pt x="38099" y="419099"/>
                  </a:moveTo>
                  <a:lnTo>
                    <a:pt x="2789" y="395625"/>
                  </a:lnTo>
                  <a:lnTo>
                    <a:pt x="0" y="380999"/>
                  </a:lnTo>
                  <a:lnTo>
                    <a:pt x="0" y="38099"/>
                  </a:lnTo>
                  <a:lnTo>
                    <a:pt x="23473" y="2789"/>
                  </a:lnTo>
                  <a:lnTo>
                    <a:pt x="38099" y="0"/>
                  </a:lnTo>
                  <a:lnTo>
                    <a:pt x="38099" y="419099"/>
                  </a:lnTo>
                  <a:close/>
                </a:path>
              </a:pathLst>
            </a:custGeom>
            <a:solidFill>
              <a:srgbClr val="FF7E4F"/>
            </a:solidFill>
          </p:spPr>
          <p:txBody>
            <a:bodyPr wrap="square" lIns="0" tIns="0" rIns="0" bIns="0" rtlCol="0"/>
            <a:lstStyle/>
            <a:p>
              <a:pPr defTabSz="914217"/>
              <a:endParaRPr/>
            </a:p>
          </p:txBody>
        </p:sp>
        <p:sp>
          <p:nvSpPr>
            <p:cNvPr id="36" name="object 36"/>
            <p:cNvSpPr/>
            <p:nvPr/>
          </p:nvSpPr>
          <p:spPr>
            <a:xfrm>
              <a:off x="514349" y="4781549"/>
              <a:ext cx="5276850" cy="838200"/>
            </a:xfrm>
            <a:custGeom>
              <a:avLst/>
              <a:gdLst/>
              <a:ahLst/>
              <a:cxnLst/>
              <a:rect l="l" t="t" r="r" b="b"/>
              <a:pathLst>
                <a:path w="5276850" h="838200">
                  <a:moveTo>
                    <a:pt x="5243801" y="838199"/>
                  </a:moveTo>
                  <a:lnTo>
                    <a:pt x="16523" y="838199"/>
                  </a:lnTo>
                  <a:lnTo>
                    <a:pt x="14093" y="837232"/>
                  </a:lnTo>
                  <a:lnTo>
                    <a:pt x="0" y="805151"/>
                  </a:lnTo>
                  <a:lnTo>
                    <a:pt x="0" y="800099"/>
                  </a:lnTo>
                  <a:lnTo>
                    <a:pt x="0" y="33047"/>
                  </a:lnTo>
                  <a:lnTo>
                    <a:pt x="16523" y="0"/>
                  </a:lnTo>
                  <a:lnTo>
                    <a:pt x="5243801" y="0"/>
                  </a:lnTo>
                  <a:lnTo>
                    <a:pt x="5275882" y="28186"/>
                  </a:lnTo>
                  <a:lnTo>
                    <a:pt x="5276849" y="33047"/>
                  </a:lnTo>
                  <a:lnTo>
                    <a:pt x="5276849" y="805151"/>
                  </a:lnTo>
                  <a:lnTo>
                    <a:pt x="5248661" y="837232"/>
                  </a:lnTo>
                  <a:lnTo>
                    <a:pt x="5243801" y="838199"/>
                  </a:lnTo>
                  <a:close/>
                </a:path>
              </a:pathLst>
            </a:custGeom>
            <a:solidFill>
              <a:srgbClr val="008080">
                <a:alpha val="10198"/>
              </a:srgbClr>
            </a:solidFill>
          </p:spPr>
          <p:txBody>
            <a:bodyPr wrap="square" lIns="0" tIns="0" rIns="0" bIns="0" rtlCol="0"/>
            <a:lstStyle/>
            <a:p>
              <a:pPr defTabSz="914217"/>
              <a:endParaRPr/>
            </a:p>
          </p:txBody>
        </p:sp>
        <p:sp>
          <p:nvSpPr>
            <p:cNvPr id="37" name="object 37"/>
            <p:cNvSpPr/>
            <p:nvPr/>
          </p:nvSpPr>
          <p:spPr>
            <a:xfrm>
              <a:off x="495299" y="4781549"/>
              <a:ext cx="38100" cy="838200"/>
            </a:xfrm>
            <a:custGeom>
              <a:avLst/>
              <a:gdLst/>
              <a:ahLst/>
              <a:cxnLst/>
              <a:rect l="l" t="t" r="r" b="b"/>
              <a:pathLst>
                <a:path w="38100" h="838200">
                  <a:moveTo>
                    <a:pt x="38099" y="838199"/>
                  </a:moveTo>
                  <a:lnTo>
                    <a:pt x="2789" y="814725"/>
                  </a:lnTo>
                  <a:lnTo>
                    <a:pt x="0" y="800099"/>
                  </a:lnTo>
                  <a:lnTo>
                    <a:pt x="0" y="38099"/>
                  </a:lnTo>
                  <a:lnTo>
                    <a:pt x="23473" y="2789"/>
                  </a:lnTo>
                  <a:lnTo>
                    <a:pt x="38099" y="0"/>
                  </a:lnTo>
                  <a:lnTo>
                    <a:pt x="38099" y="838199"/>
                  </a:lnTo>
                  <a:close/>
                </a:path>
              </a:pathLst>
            </a:custGeom>
            <a:solidFill>
              <a:srgbClr val="008080"/>
            </a:solidFill>
          </p:spPr>
          <p:txBody>
            <a:bodyPr wrap="square" lIns="0" tIns="0" rIns="0" bIns="0" rtlCol="0"/>
            <a:lstStyle/>
            <a:p>
              <a:pPr defTabSz="914217"/>
              <a:endParaRPr/>
            </a:p>
          </p:txBody>
        </p:sp>
        <p:pic>
          <p:nvPicPr>
            <p:cNvPr id="38" name="object 38"/>
            <p:cNvPicPr/>
            <p:nvPr/>
          </p:nvPicPr>
          <p:blipFill>
            <a:blip r:embed="rId8" cstate="print"/>
            <a:stretch>
              <a:fillRect/>
            </a:stretch>
          </p:blipFill>
          <p:spPr>
            <a:xfrm>
              <a:off x="495299" y="3790949"/>
              <a:ext cx="285749" cy="342899"/>
            </a:xfrm>
            <a:prstGeom prst="rect">
              <a:avLst/>
            </a:prstGeom>
          </p:spPr>
        </p:pic>
      </p:grpSp>
      <p:sp>
        <p:nvSpPr>
          <p:cNvPr id="39" name="object 39"/>
          <p:cNvSpPr txBox="1"/>
          <p:nvPr/>
        </p:nvSpPr>
        <p:spPr>
          <a:xfrm>
            <a:off x="883857" y="3824989"/>
            <a:ext cx="4566498" cy="243600"/>
          </a:xfrm>
          <a:prstGeom prst="rect">
            <a:avLst/>
          </a:prstGeom>
        </p:spPr>
        <p:txBody>
          <a:bodyPr vert="horz" wrap="square" lIns="0" tIns="12697" rIns="0" bIns="0" rtlCol="0">
            <a:spAutoFit/>
          </a:bodyPr>
          <a:lstStyle/>
          <a:p>
            <a:pPr marL="12697" defTabSz="914217">
              <a:spcBef>
                <a:spcPts val="100"/>
              </a:spcBef>
            </a:pPr>
            <a:r>
              <a:rPr sz="1500" b="1" dirty="0">
                <a:latin typeface="Arial"/>
                <a:cs typeface="Arial"/>
              </a:rPr>
              <a:t>Myth</a:t>
            </a:r>
            <a:r>
              <a:rPr sz="1500" b="1" spc="-40" dirty="0">
                <a:latin typeface="Arial"/>
                <a:cs typeface="Arial"/>
              </a:rPr>
              <a:t> </a:t>
            </a:r>
            <a:r>
              <a:rPr sz="1500" b="1" dirty="0">
                <a:latin typeface="Arial"/>
                <a:cs typeface="Arial"/>
              </a:rPr>
              <a:t>3:</a:t>
            </a:r>
            <a:r>
              <a:rPr sz="1500" b="1" spc="-35" dirty="0">
                <a:latin typeface="Arial"/>
                <a:cs typeface="Arial"/>
              </a:rPr>
              <a:t> </a:t>
            </a:r>
            <a:r>
              <a:rPr sz="1500" b="1" dirty="0">
                <a:latin typeface="Arial"/>
                <a:cs typeface="Arial"/>
              </a:rPr>
              <a:t>Scaling</a:t>
            </a:r>
            <a:r>
              <a:rPr sz="1500" b="1" spc="-40" dirty="0">
                <a:latin typeface="Arial"/>
                <a:cs typeface="Arial"/>
              </a:rPr>
              <a:t> </a:t>
            </a:r>
            <a:r>
              <a:rPr sz="1500" b="1" dirty="0">
                <a:latin typeface="Arial"/>
                <a:cs typeface="Arial"/>
              </a:rPr>
              <a:t>requires</a:t>
            </a:r>
            <a:r>
              <a:rPr sz="1500" b="1" spc="-35" dirty="0">
                <a:latin typeface="Arial"/>
                <a:cs typeface="Arial"/>
              </a:rPr>
              <a:t> </a:t>
            </a:r>
            <a:r>
              <a:rPr sz="1500" b="1" dirty="0">
                <a:latin typeface="Arial"/>
                <a:cs typeface="Arial"/>
              </a:rPr>
              <a:t>massive</a:t>
            </a:r>
            <a:r>
              <a:rPr sz="1500" b="1" spc="-40" dirty="0">
                <a:latin typeface="Arial"/>
                <a:cs typeface="Arial"/>
              </a:rPr>
              <a:t> </a:t>
            </a:r>
            <a:r>
              <a:rPr sz="1500" b="1" dirty="0">
                <a:latin typeface="Arial"/>
                <a:cs typeface="Arial"/>
              </a:rPr>
              <a:t>external</a:t>
            </a:r>
            <a:r>
              <a:rPr sz="1500" b="1" spc="-35" dirty="0">
                <a:latin typeface="Arial"/>
                <a:cs typeface="Arial"/>
              </a:rPr>
              <a:t> </a:t>
            </a:r>
            <a:r>
              <a:rPr sz="1500" b="1" spc="-10" dirty="0">
                <a:latin typeface="Arial"/>
                <a:cs typeface="Arial"/>
              </a:rPr>
              <a:t>funding</a:t>
            </a:r>
            <a:endParaRPr sz="1500" dirty="0">
              <a:latin typeface="Arial"/>
              <a:cs typeface="Arial"/>
            </a:endParaRPr>
          </a:p>
        </p:txBody>
      </p:sp>
      <p:sp>
        <p:nvSpPr>
          <p:cNvPr id="40" name="object 40"/>
          <p:cNvSpPr txBox="1"/>
          <p:nvPr/>
        </p:nvSpPr>
        <p:spPr>
          <a:xfrm>
            <a:off x="636264" y="4358266"/>
            <a:ext cx="3731031" cy="174404"/>
          </a:xfrm>
          <a:prstGeom prst="rect">
            <a:avLst/>
          </a:prstGeom>
        </p:spPr>
        <p:txBody>
          <a:bodyPr vert="horz" wrap="square" lIns="0" tIns="12697" rIns="0" bIns="0" rtlCol="0">
            <a:spAutoFit/>
          </a:bodyPr>
          <a:lstStyle/>
          <a:p>
            <a:pPr marL="12697" defTabSz="914217">
              <a:spcBef>
                <a:spcPts val="100"/>
              </a:spcBef>
            </a:pPr>
            <a:r>
              <a:rPr sz="1050" b="1" i="1" dirty="0">
                <a:latin typeface="Arial"/>
                <a:cs typeface="Arial"/>
              </a:rPr>
              <a:t>"Without</a:t>
            </a:r>
            <a:r>
              <a:rPr sz="1050" b="1" i="1" spc="-30" dirty="0">
                <a:latin typeface="Arial"/>
                <a:cs typeface="Arial"/>
              </a:rPr>
              <a:t> </a:t>
            </a:r>
            <a:r>
              <a:rPr sz="1050" b="1" i="1" dirty="0">
                <a:latin typeface="Arial"/>
                <a:cs typeface="Arial"/>
              </a:rPr>
              <a:t>venture</a:t>
            </a:r>
            <a:r>
              <a:rPr sz="1050" b="1" i="1" spc="-30" dirty="0">
                <a:latin typeface="Arial"/>
                <a:cs typeface="Arial"/>
              </a:rPr>
              <a:t> </a:t>
            </a:r>
            <a:r>
              <a:rPr sz="1050" b="1" i="1" dirty="0">
                <a:latin typeface="Arial"/>
                <a:cs typeface="Arial"/>
              </a:rPr>
              <a:t>capital,</a:t>
            </a:r>
            <a:r>
              <a:rPr sz="1050" b="1" i="1" spc="-30" dirty="0">
                <a:latin typeface="Arial"/>
                <a:cs typeface="Arial"/>
              </a:rPr>
              <a:t> </a:t>
            </a:r>
            <a:r>
              <a:rPr sz="1050" b="1" i="1" dirty="0">
                <a:latin typeface="Arial"/>
                <a:cs typeface="Arial"/>
              </a:rPr>
              <a:t>scaling</a:t>
            </a:r>
            <a:r>
              <a:rPr sz="1050" b="1" i="1" spc="-30" dirty="0">
                <a:latin typeface="Arial"/>
                <a:cs typeface="Arial"/>
              </a:rPr>
              <a:t> </a:t>
            </a:r>
            <a:r>
              <a:rPr sz="1050" b="1" i="1" dirty="0">
                <a:latin typeface="Arial"/>
                <a:cs typeface="Arial"/>
              </a:rPr>
              <a:t>is</a:t>
            </a:r>
            <a:r>
              <a:rPr sz="1050" b="1" i="1" spc="-25" dirty="0">
                <a:latin typeface="Arial"/>
                <a:cs typeface="Arial"/>
              </a:rPr>
              <a:t> </a:t>
            </a:r>
            <a:r>
              <a:rPr sz="1050" b="1" i="1" spc="-10" dirty="0">
                <a:latin typeface="Arial"/>
                <a:cs typeface="Arial"/>
              </a:rPr>
              <a:t>impossible"</a:t>
            </a:r>
            <a:endParaRPr sz="1050" b="1" dirty="0">
              <a:latin typeface="Arial"/>
              <a:cs typeface="Arial"/>
            </a:endParaRPr>
          </a:p>
        </p:txBody>
      </p:sp>
      <p:pic>
        <p:nvPicPr>
          <p:cNvPr id="41" name="object 41"/>
          <p:cNvPicPr/>
          <p:nvPr/>
        </p:nvPicPr>
        <p:blipFill>
          <a:blip r:embed="rId4" cstate="print"/>
          <a:stretch>
            <a:fillRect/>
          </a:stretch>
        </p:blipFill>
        <p:spPr>
          <a:xfrm>
            <a:off x="648961" y="4923284"/>
            <a:ext cx="133318" cy="133318"/>
          </a:xfrm>
          <a:prstGeom prst="rect">
            <a:avLst/>
          </a:prstGeom>
        </p:spPr>
      </p:pic>
      <p:sp>
        <p:nvSpPr>
          <p:cNvPr id="42" name="object 42"/>
          <p:cNvSpPr txBox="1"/>
          <p:nvPr/>
        </p:nvSpPr>
        <p:spPr>
          <a:xfrm>
            <a:off x="636264" y="4822977"/>
            <a:ext cx="5135074" cy="672944"/>
          </a:xfrm>
          <a:prstGeom prst="rect">
            <a:avLst/>
          </a:prstGeom>
        </p:spPr>
        <p:txBody>
          <a:bodyPr vert="horz" wrap="square" lIns="0" tIns="81261" rIns="0" bIns="0" rtlCol="0">
            <a:spAutoFit/>
          </a:bodyPr>
          <a:lstStyle/>
          <a:p>
            <a:pPr marL="220935" defTabSz="914217">
              <a:spcBef>
                <a:spcPts val="640"/>
              </a:spcBef>
            </a:pPr>
            <a:r>
              <a:rPr sz="1050" b="1" dirty="0">
                <a:latin typeface="Arial"/>
                <a:cs typeface="Arial"/>
              </a:rPr>
              <a:t>Reality:</a:t>
            </a:r>
            <a:r>
              <a:rPr sz="1050" b="1" spc="-25" dirty="0">
                <a:latin typeface="Arial"/>
                <a:cs typeface="Arial"/>
              </a:rPr>
              <a:t> </a:t>
            </a:r>
            <a:r>
              <a:rPr sz="1050" spc="-10" dirty="0">
                <a:latin typeface="Arial"/>
                <a:cs typeface="Arial"/>
              </a:rPr>
              <a:t>Venture</a:t>
            </a:r>
            <a:r>
              <a:rPr sz="1050" spc="-20" dirty="0">
                <a:latin typeface="Arial"/>
                <a:cs typeface="Arial"/>
              </a:rPr>
              <a:t> </a:t>
            </a:r>
            <a:r>
              <a:rPr sz="1050" dirty="0">
                <a:latin typeface="Arial"/>
                <a:cs typeface="Arial"/>
              </a:rPr>
              <a:t>capital</a:t>
            </a:r>
            <a:r>
              <a:rPr sz="1050" spc="-25" dirty="0">
                <a:latin typeface="Arial"/>
                <a:cs typeface="Arial"/>
              </a:rPr>
              <a:t> </a:t>
            </a:r>
            <a:r>
              <a:rPr sz="1050" dirty="0">
                <a:latin typeface="Arial"/>
                <a:cs typeface="Arial"/>
              </a:rPr>
              <a:t>is</a:t>
            </a:r>
            <a:r>
              <a:rPr sz="1050" spc="-20" dirty="0">
                <a:latin typeface="Arial"/>
                <a:cs typeface="Arial"/>
              </a:rPr>
              <a:t> </a:t>
            </a:r>
            <a:r>
              <a:rPr sz="1050" dirty="0">
                <a:latin typeface="Arial"/>
                <a:cs typeface="Arial"/>
              </a:rPr>
              <a:t>common</a:t>
            </a:r>
            <a:r>
              <a:rPr sz="1050" spc="-25" dirty="0">
                <a:latin typeface="Arial"/>
                <a:cs typeface="Arial"/>
              </a:rPr>
              <a:t> </a:t>
            </a:r>
            <a:r>
              <a:rPr sz="1050" dirty="0">
                <a:latin typeface="Arial"/>
                <a:cs typeface="Arial"/>
              </a:rPr>
              <a:t>but</a:t>
            </a:r>
            <a:r>
              <a:rPr sz="1050" spc="-20" dirty="0">
                <a:latin typeface="Arial"/>
                <a:cs typeface="Arial"/>
              </a:rPr>
              <a:t> </a:t>
            </a:r>
            <a:r>
              <a:rPr sz="1050" dirty="0">
                <a:latin typeface="Arial"/>
                <a:cs typeface="Arial"/>
              </a:rPr>
              <a:t>not</a:t>
            </a:r>
            <a:r>
              <a:rPr sz="1050" spc="-25" dirty="0">
                <a:latin typeface="Arial"/>
                <a:cs typeface="Arial"/>
              </a:rPr>
              <a:t> </a:t>
            </a:r>
            <a:r>
              <a:rPr sz="1050" dirty="0">
                <a:latin typeface="Arial"/>
                <a:cs typeface="Arial"/>
              </a:rPr>
              <a:t>the</a:t>
            </a:r>
            <a:r>
              <a:rPr sz="1050" spc="-20" dirty="0">
                <a:latin typeface="Arial"/>
                <a:cs typeface="Arial"/>
              </a:rPr>
              <a:t> </a:t>
            </a:r>
            <a:r>
              <a:rPr sz="1050" dirty="0">
                <a:latin typeface="Arial"/>
                <a:cs typeface="Arial"/>
              </a:rPr>
              <a:t>only</a:t>
            </a:r>
            <a:r>
              <a:rPr sz="1050" spc="-20" dirty="0">
                <a:latin typeface="Arial"/>
                <a:cs typeface="Arial"/>
              </a:rPr>
              <a:t> </a:t>
            </a:r>
            <a:r>
              <a:rPr sz="1050" spc="-10" dirty="0">
                <a:latin typeface="Arial"/>
                <a:cs typeface="Arial"/>
              </a:rPr>
              <a:t>route.</a:t>
            </a:r>
            <a:endParaRPr sz="1050" dirty="0">
              <a:latin typeface="Arial"/>
              <a:cs typeface="Arial"/>
            </a:endParaRPr>
          </a:p>
          <a:p>
            <a:pPr marL="12697" marR="5079" indent="74915" defTabSz="914217">
              <a:lnSpc>
                <a:spcPct val="119000"/>
              </a:lnSpc>
              <a:spcBef>
                <a:spcPts val="300"/>
              </a:spcBef>
            </a:pPr>
            <a:r>
              <a:rPr sz="1050" dirty="0">
                <a:latin typeface="Arial"/>
                <a:cs typeface="Arial"/>
              </a:rPr>
              <a:t>Many</a:t>
            </a:r>
            <a:r>
              <a:rPr sz="1050" spc="-40" dirty="0">
                <a:latin typeface="Arial"/>
                <a:cs typeface="Arial"/>
              </a:rPr>
              <a:t> </a:t>
            </a:r>
            <a:r>
              <a:rPr sz="1050" dirty="0">
                <a:latin typeface="Arial"/>
                <a:cs typeface="Arial"/>
              </a:rPr>
              <a:t>companies</a:t>
            </a:r>
            <a:r>
              <a:rPr sz="1050" spc="-40" dirty="0">
                <a:latin typeface="Arial"/>
                <a:cs typeface="Arial"/>
              </a:rPr>
              <a:t> </a:t>
            </a:r>
            <a:r>
              <a:rPr sz="1050" dirty="0">
                <a:latin typeface="Arial"/>
                <a:cs typeface="Arial"/>
              </a:rPr>
              <a:t>scale</a:t>
            </a:r>
            <a:r>
              <a:rPr sz="1050" spc="-40" dirty="0">
                <a:latin typeface="Arial"/>
                <a:cs typeface="Arial"/>
              </a:rPr>
              <a:t> </a:t>
            </a:r>
            <a:r>
              <a:rPr sz="1050" dirty="0">
                <a:latin typeface="Arial"/>
                <a:cs typeface="Arial"/>
              </a:rPr>
              <a:t>successfully</a:t>
            </a:r>
            <a:r>
              <a:rPr sz="1050" spc="-40" dirty="0">
                <a:latin typeface="Arial"/>
                <a:cs typeface="Arial"/>
              </a:rPr>
              <a:t> </a:t>
            </a:r>
            <a:r>
              <a:rPr sz="1050" dirty="0">
                <a:latin typeface="Arial"/>
                <a:cs typeface="Arial"/>
              </a:rPr>
              <a:t>through</a:t>
            </a:r>
            <a:r>
              <a:rPr sz="1050" spc="-35" dirty="0">
                <a:latin typeface="Arial"/>
                <a:cs typeface="Arial"/>
              </a:rPr>
              <a:t> </a:t>
            </a:r>
            <a:r>
              <a:rPr sz="1050" dirty="0">
                <a:latin typeface="Arial"/>
                <a:cs typeface="Arial"/>
              </a:rPr>
              <a:t>bootstrapping,</a:t>
            </a:r>
            <a:r>
              <a:rPr sz="1050" spc="-40" dirty="0">
                <a:latin typeface="Arial"/>
                <a:cs typeface="Arial"/>
              </a:rPr>
              <a:t> </a:t>
            </a:r>
            <a:r>
              <a:rPr sz="1050" dirty="0">
                <a:latin typeface="Arial"/>
                <a:cs typeface="Arial"/>
              </a:rPr>
              <a:t>reinvesting</a:t>
            </a:r>
            <a:r>
              <a:rPr sz="1050" spc="-40" dirty="0">
                <a:latin typeface="Arial"/>
                <a:cs typeface="Arial"/>
              </a:rPr>
              <a:t> </a:t>
            </a:r>
            <a:r>
              <a:rPr sz="1050" dirty="0">
                <a:latin typeface="Arial"/>
                <a:cs typeface="Arial"/>
              </a:rPr>
              <a:t>profits,</a:t>
            </a:r>
            <a:r>
              <a:rPr sz="1050" spc="-40" dirty="0">
                <a:latin typeface="Arial"/>
                <a:cs typeface="Arial"/>
              </a:rPr>
              <a:t> </a:t>
            </a:r>
            <a:r>
              <a:rPr sz="1050" spc="-25" dirty="0">
                <a:latin typeface="Arial"/>
                <a:cs typeface="Arial"/>
              </a:rPr>
              <a:t>or </a:t>
            </a:r>
            <a:r>
              <a:rPr sz="1050" dirty="0">
                <a:latin typeface="Arial"/>
                <a:cs typeface="Arial"/>
              </a:rPr>
              <a:t>other</a:t>
            </a:r>
            <a:r>
              <a:rPr sz="1050" spc="-35" dirty="0">
                <a:latin typeface="Arial"/>
                <a:cs typeface="Arial"/>
              </a:rPr>
              <a:t> </a:t>
            </a:r>
            <a:r>
              <a:rPr sz="1050" dirty="0">
                <a:latin typeface="Arial"/>
                <a:cs typeface="Arial"/>
              </a:rPr>
              <a:t>financing</a:t>
            </a:r>
            <a:r>
              <a:rPr sz="1050" spc="-35" dirty="0">
                <a:latin typeface="Arial"/>
                <a:cs typeface="Arial"/>
              </a:rPr>
              <a:t> </a:t>
            </a:r>
            <a:r>
              <a:rPr sz="1050" spc="-10" dirty="0">
                <a:latin typeface="Arial"/>
                <a:cs typeface="Arial"/>
              </a:rPr>
              <a:t>options.</a:t>
            </a:r>
            <a:endParaRPr sz="1050" dirty="0">
              <a:latin typeface="Arial"/>
              <a:cs typeface="Arial"/>
            </a:endParaRPr>
          </a:p>
        </p:txBody>
      </p:sp>
      <p:grpSp>
        <p:nvGrpSpPr>
          <p:cNvPr id="43" name="object 43"/>
          <p:cNvGrpSpPr/>
          <p:nvPr/>
        </p:nvGrpSpPr>
        <p:grpSpPr>
          <a:xfrm>
            <a:off x="6210272" y="3599616"/>
            <a:ext cx="5675586" cy="2209288"/>
            <a:chOff x="6210299" y="3600449"/>
            <a:chExt cx="5676900" cy="2209800"/>
          </a:xfrm>
        </p:grpSpPr>
        <p:sp>
          <p:nvSpPr>
            <p:cNvPr id="44" name="object 44"/>
            <p:cNvSpPr/>
            <p:nvPr/>
          </p:nvSpPr>
          <p:spPr>
            <a:xfrm>
              <a:off x="6210299" y="3600449"/>
              <a:ext cx="5676900" cy="2209800"/>
            </a:xfrm>
            <a:custGeom>
              <a:avLst/>
              <a:gdLst/>
              <a:ahLst/>
              <a:cxnLst/>
              <a:rect l="l" t="t" r="r" b="b"/>
              <a:pathLst>
                <a:path w="5676900" h="2209800">
                  <a:moveTo>
                    <a:pt x="5534024" y="2209799"/>
                  </a:moveTo>
                  <a:lnTo>
                    <a:pt x="142874" y="2209799"/>
                  </a:lnTo>
                  <a:lnTo>
                    <a:pt x="135855" y="2209628"/>
                  </a:lnTo>
                  <a:lnTo>
                    <a:pt x="94749" y="2201451"/>
                  </a:lnTo>
                  <a:lnTo>
                    <a:pt x="57755" y="2181678"/>
                  </a:lnTo>
                  <a:lnTo>
                    <a:pt x="28119" y="2152042"/>
                  </a:lnTo>
                  <a:lnTo>
                    <a:pt x="8347" y="2115050"/>
                  </a:lnTo>
                  <a:lnTo>
                    <a:pt x="171" y="2073943"/>
                  </a:lnTo>
                  <a:lnTo>
                    <a:pt x="0" y="2066924"/>
                  </a:lnTo>
                  <a:lnTo>
                    <a:pt x="0" y="142874"/>
                  </a:lnTo>
                  <a:lnTo>
                    <a:pt x="6150" y="101399"/>
                  </a:lnTo>
                  <a:lnTo>
                    <a:pt x="24077" y="63497"/>
                  </a:lnTo>
                  <a:lnTo>
                    <a:pt x="52233" y="32429"/>
                  </a:lnTo>
                  <a:lnTo>
                    <a:pt x="88198"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2066924"/>
                  </a:lnTo>
                  <a:lnTo>
                    <a:pt x="5670746" y="2108399"/>
                  </a:lnTo>
                  <a:lnTo>
                    <a:pt x="5652819" y="2146301"/>
                  </a:lnTo>
                  <a:lnTo>
                    <a:pt x="5624664" y="2177369"/>
                  </a:lnTo>
                  <a:lnTo>
                    <a:pt x="5588699" y="2198923"/>
                  </a:lnTo>
                  <a:lnTo>
                    <a:pt x="5548028" y="2209113"/>
                  </a:lnTo>
                  <a:lnTo>
                    <a:pt x="5534024" y="2209799"/>
                  </a:lnTo>
                  <a:close/>
                </a:path>
              </a:pathLst>
            </a:custGeom>
            <a:solidFill>
              <a:srgbClr val="FFFFFF"/>
            </a:solidFill>
          </p:spPr>
          <p:txBody>
            <a:bodyPr wrap="square" lIns="0" tIns="0" rIns="0" bIns="0" rtlCol="0"/>
            <a:lstStyle/>
            <a:p>
              <a:pPr defTabSz="914217"/>
              <a:endParaRPr/>
            </a:p>
          </p:txBody>
        </p:sp>
        <p:sp>
          <p:nvSpPr>
            <p:cNvPr id="45" name="object 45"/>
            <p:cNvSpPr/>
            <p:nvPr/>
          </p:nvSpPr>
          <p:spPr>
            <a:xfrm>
              <a:off x="6419849" y="4248149"/>
              <a:ext cx="5276850" cy="419100"/>
            </a:xfrm>
            <a:custGeom>
              <a:avLst/>
              <a:gdLst/>
              <a:ahLst/>
              <a:cxnLst/>
              <a:rect l="l" t="t" r="r" b="b"/>
              <a:pathLst>
                <a:path w="5276850" h="419100">
                  <a:moveTo>
                    <a:pt x="5243802" y="419099"/>
                  </a:moveTo>
                  <a:lnTo>
                    <a:pt x="16523" y="419099"/>
                  </a:lnTo>
                  <a:lnTo>
                    <a:pt x="14093" y="418132"/>
                  </a:lnTo>
                  <a:lnTo>
                    <a:pt x="0" y="386052"/>
                  </a:lnTo>
                  <a:lnTo>
                    <a:pt x="0" y="380999"/>
                  </a:lnTo>
                  <a:lnTo>
                    <a:pt x="0" y="33047"/>
                  </a:lnTo>
                  <a:lnTo>
                    <a:pt x="16523" y="0"/>
                  </a:lnTo>
                  <a:lnTo>
                    <a:pt x="5243802" y="0"/>
                  </a:lnTo>
                  <a:lnTo>
                    <a:pt x="5275882" y="28186"/>
                  </a:lnTo>
                  <a:lnTo>
                    <a:pt x="5276849" y="33047"/>
                  </a:lnTo>
                  <a:lnTo>
                    <a:pt x="5276849" y="386052"/>
                  </a:lnTo>
                  <a:lnTo>
                    <a:pt x="5248661" y="418132"/>
                  </a:lnTo>
                  <a:lnTo>
                    <a:pt x="5243802" y="419099"/>
                  </a:lnTo>
                  <a:close/>
                </a:path>
              </a:pathLst>
            </a:custGeom>
            <a:solidFill>
              <a:srgbClr val="FF7E4F">
                <a:alpha val="10198"/>
              </a:srgbClr>
            </a:solidFill>
          </p:spPr>
          <p:txBody>
            <a:bodyPr wrap="square" lIns="0" tIns="0" rIns="0" bIns="0" rtlCol="0"/>
            <a:lstStyle/>
            <a:p>
              <a:pPr defTabSz="914217"/>
              <a:endParaRPr/>
            </a:p>
          </p:txBody>
        </p:sp>
        <p:sp>
          <p:nvSpPr>
            <p:cNvPr id="46" name="object 46"/>
            <p:cNvSpPr/>
            <p:nvPr/>
          </p:nvSpPr>
          <p:spPr>
            <a:xfrm>
              <a:off x="6400799" y="4248149"/>
              <a:ext cx="38100" cy="419100"/>
            </a:xfrm>
            <a:custGeom>
              <a:avLst/>
              <a:gdLst/>
              <a:ahLst/>
              <a:cxnLst/>
              <a:rect l="l" t="t" r="r" b="b"/>
              <a:pathLst>
                <a:path w="38100" h="419100">
                  <a:moveTo>
                    <a:pt x="38099" y="419099"/>
                  </a:moveTo>
                  <a:lnTo>
                    <a:pt x="2789" y="395625"/>
                  </a:lnTo>
                  <a:lnTo>
                    <a:pt x="0" y="380999"/>
                  </a:lnTo>
                  <a:lnTo>
                    <a:pt x="0" y="38099"/>
                  </a:lnTo>
                  <a:lnTo>
                    <a:pt x="23473" y="2789"/>
                  </a:lnTo>
                  <a:lnTo>
                    <a:pt x="38099" y="0"/>
                  </a:lnTo>
                  <a:lnTo>
                    <a:pt x="38099" y="419099"/>
                  </a:lnTo>
                  <a:close/>
                </a:path>
              </a:pathLst>
            </a:custGeom>
            <a:solidFill>
              <a:srgbClr val="FF7E4F"/>
            </a:solidFill>
          </p:spPr>
          <p:txBody>
            <a:bodyPr wrap="square" lIns="0" tIns="0" rIns="0" bIns="0" rtlCol="0"/>
            <a:lstStyle/>
            <a:p>
              <a:pPr defTabSz="914217"/>
              <a:endParaRPr/>
            </a:p>
          </p:txBody>
        </p:sp>
        <p:sp>
          <p:nvSpPr>
            <p:cNvPr id="47" name="object 47"/>
            <p:cNvSpPr/>
            <p:nvPr/>
          </p:nvSpPr>
          <p:spPr>
            <a:xfrm>
              <a:off x="6419849" y="4781549"/>
              <a:ext cx="5276850" cy="838200"/>
            </a:xfrm>
            <a:custGeom>
              <a:avLst/>
              <a:gdLst/>
              <a:ahLst/>
              <a:cxnLst/>
              <a:rect l="l" t="t" r="r" b="b"/>
              <a:pathLst>
                <a:path w="5276850" h="838200">
                  <a:moveTo>
                    <a:pt x="5243802" y="838199"/>
                  </a:moveTo>
                  <a:lnTo>
                    <a:pt x="16523" y="838199"/>
                  </a:lnTo>
                  <a:lnTo>
                    <a:pt x="14093" y="837232"/>
                  </a:lnTo>
                  <a:lnTo>
                    <a:pt x="0" y="805151"/>
                  </a:lnTo>
                  <a:lnTo>
                    <a:pt x="0" y="800099"/>
                  </a:lnTo>
                  <a:lnTo>
                    <a:pt x="0" y="33047"/>
                  </a:lnTo>
                  <a:lnTo>
                    <a:pt x="16523" y="0"/>
                  </a:lnTo>
                  <a:lnTo>
                    <a:pt x="5243802" y="0"/>
                  </a:lnTo>
                  <a:lnTo>
                    <a:pt x="5275882" y="28186"/>
                  </a:lnTo>
                  <a:lnTo>
                    <a:pt x="5276849" y="33047"/>
                  </a:lnTo>
                  <a:lnTo>
                    <a:pt x="5276849" y="805151"/>
                  </a:lnTo>
                  <a:lnTo>
                    <a:pt x="5248661" y="837232"/>
                  </a:lnTo>
                  <a:lnTo>
                    <a:pt x="5243802" y="838199"/>
                  </a:lnTo>
                  <a:close/>
                </a:path>
              </a:pathLst>
            </a:custGeom>
            <a:solidFill>
              <a:srgbClr val="008080">
                <a:alpha val="10198"/>
              </a:srgbClr>
            </a:solidFill>
          </p:spPr>
          <p:txBody>
            <a:bodyPr wrap="square" lIns="0" tIns="0" rIns="0" bIns="0" rtlCol="0"/>
            <a:lstStyle/>
            <a:p>
              <a:pPr defTabSz="914217"/>
              <a:endParaRPr/>
            </a:p>
          </p:txBody>
        </p:sp>
        <p:sp>
          <p:nvSpPr>
            <p:cNvPr id="48" name="object 48"/>
            <p:cNvSpPr/>
            <p:nvPr/>
          </p:nvSpPr>
          <p:spPr>
            <a:xfrm>
              <a:off x="6400799" y="4781549"/>
              <a:ext cx="38100" cy="838200"/>
            </a:xfrm>
            <a:custGeom>
              <a:avLst/>
              <a:gdLst/>
              <a:ahLst/>
              <a:cxnLst/>
              <a:rect l="l" t="t" r="r" b="b"/>
              <a:pathLst>
                <a:path w="38100" h="838200">
                  <a:moveTo>
                    <a:pt x="38099" y="838199"/>
                  </a:moveTo>
                  <a:lnTo>
                    <a:pt x="2789" y="814725"/>
                  </a:lnTo>
                  <a:lnTo>
                    <a:pt x="0" y="800099"/>
                  </a:lnTo>
                  <a:lnTo>
                    <a:pt x="0" y="38099"/>
                  </a:lnTo>
                  <a:lnTo>
                    <a:pt x="23473" y="2789"/>
                  </a:lnTo>
                  <a:lnTo>
                    <a:pt x="38099" y="0"/>
                  </a:lnTo>
                  <a:lnTo>
                    <a:pt x="38099" y="838199"/>
                  </a:lnTo>
                  <a:close/>
                </a:path>
              </a:pathLst>
            </a:custGeom>
            <a:solidFill>
              <a:srgbClr val="008080"/>
            </a:solidFill>
          </p:spPr>
          <p:txBody>
            <a:bodyPr wrap="square" lIns="0" tIns="0" rIns="0" bIns="0" rtlCol="0"/>
            <a:lstStyle/>
            <a:p>
              <a:pPr defTabSz="914217"/>
              <a:endParaRPr/>
            </a:p>
          </p:txBody>
        </p:sp>
        <p:pic>
          <p:nvPicPr>
            <p:cNvPr id="49" name="object 49"/>
            <p:cNvPicPr/>
            <p:nvPr/>
          </p:nvPicPr>
          <p:blipFill>
            <a:blip r:embed="rId9" cstate="print"/>
            <a:stretch>
              <a:fillRect/>
            </a:stretch>
          </p:blipFill>
          <p:spPr>
            <a:xfrm>
              <a:off x="6400799" y="3790949"/>
              <a:ext cx="285749" cy="342899"/>
            </a:xfrm>
            <a:prstGeom prst="rect">
              <a:avLst/>
            </a:prstGeom>
          </p:spPr>
        </p:pic>
      </p:grpSp>
      <p:sp>
        <p:nvSpPr>
          <p:cNvPr id="50" name="object 50"/>
          <p:cNvSpPr txBox="1"/>
          <p:nvPr/>
        </p:nvSpPr>
        <p:spPr>
          <a:xfrm>
            <a:off x="6787990" y="3824989"/>
            <a:ext cx="3549463" cy="243600"/>
          </a:xfrm>
          <a:prstGeom prst="rect">
            <a:avLst/>
          </a:prstGeom>
        </p:spPr>
        <p:txBody>
          <a:bodyPr vert="horz" wrap="square" lIns="0" tIns="12697" rIns="0" bIns="0" rtlCol="0">
            <a:spAutoFit/>
          </a:bodyPr>
          <a:lstStyle/>
          <a:p>
            <a:pPr marL="12697" defTabSz="914217">
              <a:spcBef>
                <a:spcPts val="100"/>
              </a:spcBef>
            </a:pPr>
            <a:r>
              <a:rPr sz="1500" b="1" dirty="0">
                <a:latin typeface="Arial"/>
                <a:cs typeface="Arial"/>
              </a:rPr>
              <a:t>Myth</a:t>
            </a:r>
            <a:r>
              <a:rPr sz="1500" b="1" spc="-20" dirty="0">
                <a:latin typeface="Arial"/>
                <a:cs typeface="Arial"/>
              </a:rPr>
              <a:t> </a:t>
            </a:r>
            <a:r>
              <a:rPr sz="1500" b="1" dirty="0">
                <a:latin typeface="Arial"/>
                <a:cs typeface="Arial"/>
              </a:rPr>
              <a:t>4:</a:t>
            </a:r>
            <a:r>
              <a:rPr sz="1500" b="1" spc="-15" dirty="0">
                <a:latin typeface="Arial"/>
                <a:cs typeface="Arial"/>
              </a:rPr>
              <a:t> </a:t>
            </a:r>
            <a:r>
              <a:rPr sz="1500" b="1" dirty="0">
                <a:latin typeface="Arial"/>
                <a:cs typeface="Arial"/>
              </a:rPr>
              <a:t>Focus</a:t>
            </a:r>
            <a:r>
              <a:rPr sz="1500" b="1" spc="-15" dirty="0">
                <a:latin typeface="Arial"/>
                <a:cs typeface="Arial"/>
              </a:rPr>
              <a:t> </a:t>
            </a:r>
            <a:r>
              <a:rPr sz="1500" b="1" dirty="0">
                <a:latin typeface="Arial"/>
                <a:cs typeface="Arial"/>
              </a:rPr>
              <a:t>on</a:t>
            </a:r>
            <a:r>
              <a:rPr sz="1500" b="1" spc="-15" dirty="0">
                <a:latin typeface="Arial"/>
                <a:cs typeface="Arial"/>
              </a:rPr>
              <a:t> </a:t>
            </a:r>
            <a:r>
              <a:rPr sz="1500" b="1" dirty="0">
                <a:latin typeface="Arial"/>
                <a:cs typeface="Arial"/>
              </a:rPr>
              <a:t>scaling</a:t>
            </a:r>
            <a:r>
              <a:rPr sz="1500" b="1" spc="-15" dirty="0">
                <a:latin typeface="Arial"/>
                <a:cs typeface="Arial"/>
              </a:rPr>
              <a:t> </a:t>
            </a:r>
            <a:r>
              <a:rPr sz="1500" b="1" dirty="0">
                <a:latin typeface="Arial"/>
                <a:cs typeface="Arial"/>
              </a:rPr>
              <a:t>from</a:t>
            </a:r>
            <a:r>
              <a:rPr sz="1500" b="1" spc="-15" dirty="0">
                <a:latin typeface="Arial"/>
                <a:cs typeface="Arial"/>
              </a:rPr>
              <a:t> </a:t>
            </a:r>
            <a:r>
              <a:rPr sz="1500" b="1" dirty="0">
                <a:latin typeface="Arial"/>
                <a:cs typeface="Arial"/>
              </a:rPr>
              <a:t>day</a:t>
            </a:r>
            <a:r>
              <a:rPr sz="1500" b="1" spc="-15" dirty="0">
                <a:latin typeface="Arial"/>
                <a:cs typeface="Arial"/>
              </a:rPr>
              <a:t> </a:t>
            </a:r>
            <a:r>
              <a:rPr sz="1500" b="1" spc="-25" dirty="0">
                <a:latin typeface="Arial"/>
                <a:cs typeface="Arial"/>
              </a:rPr>
              <a:t>one</a:t>
            </a:r>
            <a:endParaRPr sz="1500" dirty="0">
              <a:latin typeface="Arial"/>
              <a:cs typeface="Arial"/>
            </a:endParaRPr>
          </a:p>
        </p:txBody>
      </p:sp>
      <p:sp>
        <p:nvSpPr>
          <p:cNvPr id="51" name="object 51"/>
          <p:cNvSpPr txBox="1"/>
          <p:nvPr/>
        </p:nvSpPr>
        <p:spPr>
          <a:xfrm>
            <a:off x="6540398" y="4358266"/>
            <a:ext cx="3586938" cy="174404"/>
          </a:xfrm>
          <a:prstGeom prst="rect">
            <a:avLst/>
          </a:prstGeom>
        </p:spPr>
        <p:txBody>
          <a:bodyPr vert="horz" wrap="square" lIns="0" tIns="12697" rIns="0" bIns="0" rtlCol="0">
            <a:spAutoFit/>
          </a:bodyPr>
          <a:lstStyle/>
          <a:p>
            <a:pPr marL="12697" defTabSz="914217">
              <a:spcBef>
                <a:spcPts val="100"/>
              </a:spcBef>
            </a:pPr>
            <a:r>
              <a:rPr sz="1050" b="1" i="1" dirty="0">
                <a:latin typeface="Arial"/>
                <a:cs typeface="Arial"/>
              </a:rPr>
              <a:t>"Scale</a:t>
            </a:r>
            <a:r>
              <a:rPr sz="1050" b="1" i="1" spc="-20" dirty="0">
                <a:latin typeface="Arial"/>
                <a:cs typeface="Arial"/>
              </a:rPr>
              <a:t> </a:t>
            </a:r>
            <a:r>
              <a:rPr sz="1050" b="1" i="1" dirty="0">
                <a:latin typeface="Arial"/>
                <a:cs typeface="Arial"/>
              </a:rPr>
              <a:t>first,</a:t>
            </a:r>
            <a:r>
              <a:rPr sz="1050" b="1" i="1" spc="-20" dirty="0">
                <a:latin typeface="Arial"/>
                <a:cs typeface="Arial"/>
              </a:rPr>
              <a:t> </a:t>
            </a:r>
            <a:r>
              <a:rPr sz="1050" b="1" i="1" dirty="0">
                <a:latin typeface="Arial"/>
                <a:cs typeface="Arial"/>
              </a:rPr>
              <a:t>then</a:t>
            </a:r>
            <a:r>
              <a:rPr sz="1050" b="1" i="1" spc="-20" dirty="0">
                <a:latin typeface="Arial"/>
                <a:cs typeface="Arial"/>
              </a:rPr>
              <a:t> </a:t>
            </a:r>
            <a:r>
              <a:rPr sz="1050" b="1" i="1" dirty="0">
                <a:latin typeface="Arial"/>
                <a:cs typeface="Arial"/>
              </a:rPr>
              <a:t>worry</a:t>
            </a:r>
            <a:r>
              <a:rPr sz="1050" b="1" i="1" spc="-20" dirty="0">
                <a:latin typeface="Arial"/>
                <a:cs typeface="Arial"/>
              </a:rPr>
              <a:t> </a:t>
            </a:r>
            <a:r>
              <a:rPr sz="1050" b="1" i="1" dirty="0">
                <a:latin typeface="Arial"/>
                <a:cs typeface="Arial"/>
              </a:rPr>
              <a:t>about</a:t>
            </a:r>
            <a:r>
              <a:rPr sz="1050" b="1" i="1" spc="-20" dirty="0">
                <a:latin typeface="Arial"/>
                <a:cs typeface="Arial"/>
              </a:rPr>
              <a:t> </a:t>
            </a:r>
            <a:r>
              <a:rPr sz="1050" b="1" i="1" dirty="0">
                <a:latin typeface="Arial"/>
                <a:cs typeface="Arial"/>
              </a:rPr>
              <a:t>the</a:t>
            </a:r>
            <a:r>
              <a:rPr sz="1050" b="1" i="1" spc="-20" dirty="0">
                <a:latin typeface="Arial"/>
                <a:cs typeface="Arial"/>
              </a:rPr>
              <a:t> </a:t>
            </a:r>
            <a:r>
              <a:rPr sz="1050" b="1" i="1" spc="-10" dirty="0">
                <a:latin typeface="Arial"/>
                <a:cs typeface="Arial"/>
              </a:rPr>
              <a:t>rest"</a:t>
            </a:r>
            <a:endParaRPr sz="1050" b="1" dirty="0">
              <a:latin typeface="Arial"/>
              <a:cs typeface="Arial"/>
            </a:endParaRPr>
          </a:p>
        </p:txBody>
      </p:sp>
      <p:grpSp>
        <p:nvGrpSpPr>
          <p:cNvPr id="52" name="object 52"/>
          <p:cNvGrpSpPr/>
          <p:nvPr/>
        </p:nvGrpSpPr>
        <p:grpSpPr>
          <a:xfrm>
            <a:off x="6553094" y="4923285"/>
            <a:ext cx="133319" cy="352343"/>
            <a:chOff x="6553200" y="4924424"/>
            <a:chExt cx="133350" cy="352425"/>
          </a:xfrm>
        </p:grpSpPr>
        <p:pic>
          <p:nvPicPr>
            <p:cNvPr id="53" name="object 53"/>
            <p:cNvPicPr/>
            <p:nvPr/>
          </p:nvPicPr>
          <p:blipFill>
            <a:blip r:embed="rId4" cstate="print"/>
            <a:stretch>
              <a:fillRect/>
            </a:stretch>
          </p:blipFill>
          <p:spPr>
            <a:xfrm>
              <a:off x="6553200" y="4924424"/>
              <a:ext cx="133349" cy="133349"/>
            </a:xfrm>
            <a:prstGeom prst="rect">
              <a:avLst/>
            </a:prstGeom>
          </p:spPr>
        </p:pic>
        <p:pic>
          <p:nvPicPr>
            <p:cNvPr id="54" name="object 54"/>
            <p:cNvPicPr/>
            <p:nvPr/>
          </p:nvPicPr>
          <p:blipFill>
            <a:blip r:embed="rId10" cstate="print"/>
            <a:stretch>
              <a:fillRect/>
            </a:stretch>
          </p:blipFill>
          <p:spPr>
            <a:xfrm>
              <a:off x="6553200" y="5153024"/>
              <a:ext cx="133349" cy="123824"/>
            </a:xfrm>
            <a:prstGeom prst="rect">
              <a:avLst/>
            </a:prstGeom>
          </p:spPr>
        </p:pic>
      </p:grpSp>
      <p:sp>
        <p:nvSpPr>
          <p:cNvPr id="55" name="object 55"/>
          <p:cNvSpPr txBox="1"/>
          <p:nvPr/>
        </p:nvSpPr>
        <p:spPr>
          <a:xfrm>
            <a:off x="6495949" y="4815360"/>
            <a:ext cx="5211477" cy="672944"/>
          </a:xfrm>
          <a:prstGeom prst="rect">
            <a:avLst/>
          </a:prstGeom>
        </p:spPr>
        <p:txBody>
          <a:bodyPr vert="horz" wrap="square" lIns="0" tIns="81261" rIns="0" bIns="0" rtlCol="0">
            <a:spAutoFit/>
          </a:bodyPr>
          <a:lstStyle/>
          <a:p>
            <a:pPr marL="220935" algn="just" defTabSz="914217">
              <a:spcBef>
                <a:spcPts val="640"/>
              </a:spcBef>
            </a:pPr>
            <a:r>
              <a:rPr sz="1050" b="1" spc="-10" dirty="0">
                <a:latin typeface="Arial"/>
                <a:cs typeface="Arial"/>
              </a:rPr>
              <a:t>Reality:</a:t>
            </a:r>
            <a:r>
              <a:rPr sz="1050" b="1" spc="-65" dirty="0">
                <a:latin typeface="Arial"/>
                <a:cs typeface="Arial"/>
              </a:rPr>
              <a:t> </a:t>
            </a:r>
            <a:r>
              <a:rPr sz="1050" dirty="0">
                <a:latin typeface="Arial"/>
                <a:cs typeface="Arial"/>
              </a:rPr>
              <a:t>Attempting</a:t>
            </a:r>
            <a:r>
              <a:rPr sz="1050" spc="-30" dirty="0">
                <a:latin typeface="Arial"/>
                <a:cs typeface="Arial"/>
              </a:rPr>
              <a:t> </a:t>
            </a:r>
            <a:r>
              <a:rPr sz="1050" dirty="0">
                <a:latin typeface="Arial"/>
                <a:cs typeface="Arial"/>
              </a:rPr>
              <a:t>to</a:t>
            </a:r>
            <a:r>
              <a:rPr sz="1050" spc="-20" dirty="0">
                <a:latin typeface="Arial"/>
                <a:cs typeface="Arial"/>
              </a:rPr>
              <a:t> </a:t>
            </a:r>
            <a:r>
              <a:rPr sz="1050" dirty="0">
                <a:latin typeface="Arial"/>
                <a:cs typeface="Arial"/>
              </a:rPr>
              <a:t>scale</a:t>
            </a:r>
            <a:r>
              <a:rPr sz="1050" spc="-20" dirty="0">
                <a:latin typeface="Arial"/>
                <a:cs typeface="Arial"/>
              </a:rPr>
              <a:t> </a:t>
            </a:r>
            <a:r>
              <a:rPr sz="1050" dirty="0">
                <a:latin typeface="Arial"/>
                <a:cs typeface="Arial"/>
              </a:rPr>
              <a:t>prematurely</a:t>
            </a:r>
            <a:r>
              <a:rPr sz="1050" spc="-15" dirty="0">
                <a:latin typeface="Arial"/>
                <a:cs typeface="Arial"/>
              </a:rPr>
              <a:t> </a:t>
            </a:r>
            <a:r>
              <a:rPr sz="1050" dirty="0">
                <a:latin typeface="Arial"/>
                <a:cs typeface="Arial"/>
              </a:rPr>
              <a:t>is</a:t>
            </a:r>
            <a:r>
              <a:rPr sz="1050" spc="-20" dirty="0">
                <a:latin typeface="Arial"/>
                <a:cs typeface="Arial"/>
              </a:rPr>
              <a:t> </a:t>
            </a:r>
            <a:r>
              <a:rPr sz="1050" dirty="0">
                <a:latin typeface="Arial"/>
                <a:cs typeface="Arial"/>
              </a:rPr>
              <a:t>a</a:t>
            </a:r>
            <a:r>
              <a:rPr sz="1050" spc="-20" dirty="0">
                <a:latin typeface="Arial"/>
                <a:cs typeface="Arial"/>
              </a:rPr>
              <a:t> </a:t>
            </a:r>
            <a:r>
              <a:rPr sz="1050" dirty="0">
                <a:latin typeface="Arial"/>
                <a:cs typeface="Arial"/>
              </a:rPr>
              <a:t>common</a:t>
            </a:r>
            <a:r>
              <a:rPr sz="1050" spc="-20" dirty="0">
                <a:latin typeface="Arial"/>
                <a:cs typeface="Arial"/>
              </a:rPr>
              <a:t> </a:t>
            </a:r>
            <a:r>
              <a:rPr sz="1050" dirty="0">
                <a:latin typeface="Arial"/>
                <a:cs typeface="Arial"/>
              </a:rPr>
              <a:t>cause</a:t>
            </a:r>
            <a:r>
              <a:rPr sz="1050" spc="-20" dirty="0">
                <a:latin typeface="Arial"/>
                <a:cs typeface="Arial"/>
              </a:rPr>
              <a:t> </a:t>
            </a:r>
            <a:r>
              <a:rPr sz="1050" dirty="0">
                <a:latin typeface="Arial"/>
                <a:cs typeface="Arial"/>
              </a:rPr>
              <a:t>of</a:t>
            </a:r>
            <a:r>
              <a:rPr sz="1050" spc="-15" dirty="0">
                <a:latin typeface="Arial"/>
                <a:cs typeface="Arial"/>
              </a:rPr>
              <a:t> </a:t>
            </a:r>
            <a:r>
              <a:rPr sz="1050" dirty="0">
                <a:latin typeface="Arial"/>
                <a:cs typeface="Arial"/>
              </a:rPr>
              <a:t>startup</a:t>
            </a:r>
            <a:r>
              <a:rPr sz="1050" spc="-20" dirty="0">
                <a:latin typeface="Arial"/>
                <a:cs typeface="Arial"/>
              </a:rPr>
              <a:t> </a:t>
            </a:r>
            <a:r>
              <a:rPr sz="1050" spc="-10" dirty="0">
                <a:latin typeface="Arial"/>
                <a:cs typeface="Arial"/>
              </a:rPr>
              <a:t>failure.</a:t>
            </a:r>
            <a:endParaRPr sz="1050" dirty="0">
              <a:latin typeface="Arial"/>
              <a:cs typeface="Arial"/>
            </a:endParaRPr>
          </a:p>
          <a:p>
            <a:pPr marL="12697" marR="5079" indent="208237" algn="just" defTabSz="914217">
              <a:lnSpc>
                <a:spcPct val="119000"/>
              </a:lnSpc>
              <a:spcBef>
                <a:spcPts val="300"/>
              </a:spcBef>
            </a:pPr>
            <a:r>
              <a:rPr sz="1050" dirty="0">
                <a:latin typeface="Arial"/>
                <a:cs typeface="Arial"/>
              </a:rPr>
              <a:t>First</a:t>
            </a:r>
            <a:r>
              <a:rPr sz="1050" spc="-20" dirty="0">
                <a:latin typeface="Arial"/>
                <a:cs typeface="Arial"/>
              </a:rPr>
              <a:t> </a:t>
            </a:r>
            <a:r>
              <a:rPr sz="1050" dirty="0">
                <a:latin typeface="Arial"/>
                <a:cs typeface="Arial"/>
              </a:rPr>
              <a:t>validate</a:t>
            </a:r>
            <a:r>
              <a:rPr sz="1050" spc="-15" dirty="0">
                <a:latin typeface="Arial"/>
                <a:cs typeface="Arial"/>
              </a:rPr>
              <a:t> </a:t>
            </a:r>
            <a:r>
              <a:rPr sz="1050" dirty="0">
                <a:latin typeface="Arial"/>
                <a:cs typeface="Arial"/>
              </a:rPr>
              <a:t>your</a:t>
            </a:r>
            <a:r>
              <a:rPr sz="1050" spc="-20" dirty="0">
                <a:latin typeface="Arial"/>
                <a:cs typeface="Arial"/>
              </a:rPr>
              <a:t> </a:t>
            </a:r>
            <a:r>
              <a:rPr sz="1050" dirty="0">
                <a:latin typeface="Arial"/>
                <a:cs typeface="Arial"/>
              </a:rPr>
              <a:t>product,</a:t>
            </a:r>
            <a:r>
              <a:rPr sz="1050" spc="-15" dirty="0">
                <a:latin typeface="Arial"/>
                <a:cs typeface="Arial"/>
              </a:rPr>
              <a:t> </a:t>
            </a:r>
            <a:r>
              <a:rPr sz="1050" dirty="0">
                <a:latin typeface="Arial"/>
                <a:cs typeface="Arial"/>
              </a:rPr>
              <a:t>establish</a:t>
            </a:r>
            <a:r>
              <a:rPr sz="1050" spc="-20" dirty="0">
                <a:latin typeface="Arial"/>
                <a:cs typeface="Arial"/>
              </a:rPr>
              <a:t> </a:t>
            </a:r>
            <a:r>
              <a:rPr sz="1050" dirty="0">
                <a:latin typeface="Arial"/>
                <a:cs typeface="Arial"/>
              </a:rPr>
              <a:t>a</a:t>
            </a:r>
            <a:r>
              <a:rPr sz="1050" spc="-15" dirty="0">
                <a:latin typeface="Arial"/>
                <a:cs typeface="Arial"/>
              </a:rPr>
              <a:t> </a:t>
            </a:r>
            <a:r>
              <a:rPr sz="1050" dirty="0">
                <a:latin typeface="Arial"/>
                <a:cs typeface="Arial"/>
              </a:rPr>
              <a:t>strong</a:t>
            </a:r>
            <a:r>
              <a:rPr sz="1050" spc="-20" dirty="0">
                <a:latin typeface="Arial"/>
                <a:cs typeface="Arial"/>
              </a:rPr>
              <a:t> </a:t>
            </a:r>
            <a:r>
              <a:rPr sz="1050" spc="-10" dirty="0">
                <a:latin typeface="Arial"/>
                <a:cs typeface="Arial"/>
              </a:rPr>
              <a:t>product-</a:t>
            </a:r>
            <a:r>
              <a:rPr sz="1050" dirty="0">
                <a:latin typeface="Arial"/>
                <a:cs typeface="Arial"/>
              </a:rPr>
              <a:t>market</a:t>
            </a:r>
            <a:r>
              <a:rPr sz="1050" spc="-15" dirty="0">
                <a:latin typeface="Arial"/>
                <a:cs typeface="Arial"/>
              </a:rPr>
              <a:t> </a:t>
            </a:r>
            <a:r>
              <a:rPr sz="1050" dirty="0">
                <a:latin typeface="Arial"/>
                <a:cs typeface="Arial"/>
              </a:rPr>
              <a:t>fit,</a:t>
            </a:r>
            <a:r>
              <a:rPr sz="1050" spc="-20" dirty="0">
                <a:latin typeface="Arial"/>
                <a:cs typeface="Arial"/>
              </a:rPr>
              <a:t> </a:t>
            </a:r>
            <a:r>
              <a:rPr sz="1050" dirty="0">
                <a:latin typeface="Arial"/>
                <a:cs typeface="Arial"/>
              </a:rPr>
              <a:t>and</a:t>
            </a:r>
            <a:r>
              <a:rPr sz="1050" spc="-15" dirty="0">
                <a:latin typeface="Arial"/>
                <a:cs typeface="Arial"/>
              </a:rPr>
              <a:t> </a:t>
            </a:r>
            <a:r>
              <a:rPr sz="1050" dirty="0">
                <a:latin typeface="Arial"/>
                <a:cs typeface="Arial"/>
              </a:rPr>
              <a:t>build</a:t>
            </a:r>
            <a:r>
              <a:rPr sz="1050" spc="-20" dirty="0">
                <a:latin typeface="Arial"/>
                <a:cs typeface="Arial"/>
              </a:rPr>
              <a:t> </a:t>
            </a:r>
            <a:r>
              <a:rPr sz="1050" dirty="0">
                <a:latin typeface="Arial"/>
                <a:cs typeface="Arial"/>
              </a:rPr>
              <a:t>a</a:t>
            </a:r>
            <a:r>
              <a:rPr sz="1050" spc="-15" dirty="0">
                <a:latin typeface="Arial"/>
                <a:cs typeface="Arial"/>
              </a:rPr>
              <a:t> </a:t>
            </a:r>
            <a:r>
              <a:rPr sz="1050" spc="-10" dirty="0">
                <a:latin typeface="Arial"/>
                <a:cs typeface="Arial"/>
              </a:rPr>
              <a:t>solid </a:t>
            </a:r>
            <a:r>
              <a:rPr sz="1050" dirty="0">
                <a:latin typeface="Arial"/>
                <a:cs typeface="Arial"/>
              </a:rPr>
              <a:t>operational</a:t>
            </a:r>
            <a:r>
              <a:rPr sz="1050" spc="-55" dirty="0">
                <a:latin typeface="Arial"/>
                <a:cs typeface="Arial"/>
              </a:rPr>
              <a:t> </a:t>
            </a:r>
            <a:r>
              <a:rPr sz="1050" spc="-10" dirty="0">
                <a:latin typeface="Arial"/>
                <a:cs typeface="Arial"/>
              </a:rPr>
              <a:t>foundation.</a:t>
            </a:r>
            <a:endParaRPr sz="1050" dirty="0">
              <a:latin typeface="Arial"/>
              <a:cs typeface="Arial"/>
            </a:endParaRPr>
          </a:p>
        </p:txBody>
      </p:sp>
      <p:grpSp>
        <p:nvGrpSpPr>
          <p:cNvPr id="56" name="object 56"/>
          <p:cNvGrpSpPr/>
          <p:nvPr/>
        </p:nvGrpSpPr>
        <p:grpSpPr>
          <a:xfrm>
            <a:off x="385013" y="6064954"/>
            <a:ext cx="11731701" cy="533277"/>
            <a:chOff x="304799" y="6038849"/>
            <a:chExt cx="11582400" cy="533400"/>
          </a:xfrm>
        </p:grpSpPr>
        <p:sp>
          <p:nvSpPr>
            <p:cNvPr id="57" name="object 57"/>
            <p:cNvSpPr/>
            <p:nvPr/>
          </p:nvSpPr>
          <p:spPr>
            <a:xfrm>
              <a:off x="323849" y="6038849"/>
              <a:ext cx="11563350" cy="533400"/>
            </a:xfrm>
            <a:custGeom>
              <a:avLst/>
              <a:gdLst/>
              <a:ahLst/>
              <a:cxnLst/>
              <a:rect l="l" t="t" r="r" b="b"/>
              <a:pathLst>
                <a:path w="11563350" h="533400">
                  <a:moveTo>
                    <a:pt x="11492152" y="533399"/>
                  </a:moveTo>
                  <a:lnTo>
                    <a:pt x="53397" y="533399"/>
                  </a:lnTo>
                  <a:lnTo>
                    <a:pt x="49681" y="532911"/>
                  </a:lnTo>
                  <a:lnTo>
                    <a:pt x="14085" y="507542"/>
                  </a:lnTo>
                  <a:lnTo>
                    <a:pt x="366" y="467157"/>
                  </a:lnTo>
                  <a:lnTo>
                    <a:pt x="0" y="462202"/>
                  </a:lnTo>
                  <a:lnTo>
                    <a:pt x="0" y="457199"/>
                  </a:lnTo>
                  <a:lnTo>
                    <a:pt x="0" y="71196"/>
                  </a:lnTo>
                  <a:lnTo>
                    <a:pt x="11716" y="29703"/>
                  </a:lnTo>
                  <a:lnTo>
                    <a:pt x="42320" y="2439"/>
                  </a:lnTo>
                  <a:lnTo>
                    <a:pt x="53397" y="0"/>
                  </a:lnTo>
                  <a:lnTo>
                    <a:pt x="11492152" y="0"/>
                  </a:lnTo>
                  <a:lnTo>
                    <a:pt x="11533641" y="15621"/>
                  </a:lnTo>
                  <a:lnTo>
                    <a:pt x="11559462" y="51661"/>
                  </a:lnTo>
                  <a:lnTo>
                    <a:pt x="11563347" y="71196"/>
                  </a:lnTo>
                  <a:lnTo>
                    <a:pt x="11563347" y="462202"/>
                  </a:lnTo>
                  <a:lnTo>
                    <a:pt x="11547725" y="503693"/>
                  </a:lnTo>
                  <a:lnTo>
                    <a:pt x="11511685" y="529513"/>
                  </a:lnTo>
                  <a:lnTo>
                    <a:pt x="11497106" y="532911"/>
                  </a:lnTo>
                  <a:lnTo>
                    <a:pt x="11492152" y="533399"/>
                  </a:lnTo>
                  <a:close/>
                </a:path>
              </a:pathLst>
            </a:custGeom>
            <a:solidFill>
              <a:srgbClr val="FFFFFF"/>
            </a:solidFill>
          </p:spPr>
          <p:txBody>
            <a:bodyPr wrap="square" lIns="0" tIns="0" rIns="0" bIns="0" rtlCol="0"/>
            <a:lstStyle/>
            <a:p>
              <a:pPr defTabSz="914217"/>
              <a:endParaRPr/>
            </a:p>
          </p:txBody>
        </p:sp>
        <p:sp>
          <p:nvSpPr>
            <p:cNvPr id="58" name="object 58"/>
            <p:cNvSpPr/>
            <p:nvPr/>
          </p:nvSpPr>
          <p:spPr>
            <a:xfrm>
              <a:off x="304799" y="6039127"/>
              <a:ext cx="70485" cy="533400"/>
            </a:xfrm>
            <a:custGeom>
              <a:avLst/>
              <a:gdLst/>
              <a:ahLst/>
              <a:cxnLst/>
              <a:rect l="l" t="t" r="r" b="b"/>
              <a:pathLst>
                <a:path w="70485" h="533400">
                  <a:moveTo>
                    <a:pt x="70450" y="532844"/>
                  </a:moveTo>
                  <a:lnTo>
                    <a:pt x="33857" y="520291"/>
                  </a:lnTo>
                  <a:lnTo>
                    <a:pt x="5800" y="486082"/>
                  </a:lnTo>
                  <a:lnTo>
                    <a:pt x="0" y="456922"/>
                  </a:lnTo>
                  <a:lnTo>
                    <a:pt x="0" y="75922"/>
                  </a:lnTo>
                  <a:lnTo>
                    <a:pt x="12830" y="33579"/>
                  </a:lnTo>
                  <a:lnTo>
                    <a:pt x="47039" y="5522"/>
                  </a:lnTo>
                  <a:lnTo>
                    <a:pt x="70449" y="0"/>
                  </a:lnTo>
                  <a:lnTo>
                    <a:pt x="66287" y="1655"/>
                  </a:lnTo>
                  <a:lnTo>
                    <a:pt x="56951" y="9389"/>
                  </a:lnTo>
                  <a:lnTo>
                    <a:pt x="41000" y="46761"/>
                  </a:lnTo>
                  <a:lnTo>
                    <a:pt x="38100" y="75922"/>
                  </a:lnTo>
                  <a:lnTo>
                    <a:pt x="38100" y="456922"/>
                  </a:lnTo>
                  <a:lnTo>
                    <a:pt x="44515" y="499263"/>
                  </a:lnTo>
                  <a:lnTo>
                    <a:pt x="66287" y="531188"/>
                  </a:lnTo>
                  <a:lnTo>
                    <a:pt x="70450" y="532844"/>
                  </a:lnTo>
                  <a:close/>
                </a:path>
              </a:pathLst>
            </a:custGeom>
            <a:solidFill>
              <a:srgbClr val="E9B308"/>
            </a:solidFill>
          </p:spPr>
          <p:txBody>
            <a:bodyPr wrap="square" lIns="0" tIns="0" rIns="0" bIns="0" rtlCol="0"/>
            <a:lstStyle/>
            <a:p>
              <a:pPr defTabSz="914217"/>
              <a:endParaRPr/>
            </a:p>
          </p:txBody>
        </p:sp>
        <p:pic>
          <p:nvPicPr>
            <p:cNvPr id="59" name="object 59"/>
            <p:cNvPicPr/>
            <p:nvPr/>
          </p:nvPicPr>
          <p:blipFill>
            <a:blip r:embed="rId11" cstate="print"/>
            <a:stretch>
              <a:fillRect/>
            </a:stretch>
          </p:blipFill>
          <p:spPr>
            <a:xfrm>
              <a:off x="2114549" y="6219824"/>
              <a:ext cx="114299" cy="152399"/>
            </a:xfrm>
            <a:prstGeom prst="rect">
              <a:avLst/>
            </a:prstGeom>
          </p:spPr>
        </p:pic>
      </p:grpSp>
      <p:sp>
        <p:nvSpPr>
          <p:cNvPr id="60" name="object 60"/>
          <p:cNvSpPr txBox="1"/>
          <p:nvPr/>
        </p:nvSpPr>
        <p:spPr>
          <a:xfrm>
            <a:off x="675026" y="6278323"/>
            <a:ext cx="11070491" cy="259042"/>
          </a:xfrm>
          <a:prstGeom prst="rect">
            <a:avLst/>
          </a:prstGeom>
        </p:spPr>
        <p:txBody>
          <a:bodyPr vert="horz" wrap="square" lIns="0" tIns="12697" rIns="0" bIns="0" rtlCol="0">
            <a:spAutoFit/>
          </a:bodyPr>
          <a:lstStyle/>
          <a:p>
            <a:pPr marL="12697" defTabSz="914217">
              <a:spcBef>
                <a:spcPts val="100"/>
              </a:spcBef>
            </a:pPr>
            <a:r>
              <a:rPr lang="en-US" sz="1600" b="1" dirty="0">
                <a:solidFill>
                  <a:srgbClr val="FF0000"/>
                </a:solidFill>
                <a:latin typeface="Arial"/>
                <a:cs typeface="Arial"/>
              </a:rPr>
              <a:t>                             </a:t>
            </a:r>
            <a:r>
              <a:rPr sz="1600" b="1" dirty="0">
                <a:solidFill>
                  <a:srgbClr val="FF0000"/>
                </a:solidFill>
                <a:latin typeface="Arial"/>
                <a:cs typeface="Arial"/>
              </a:rPr>
              <a:t>Scaling</a:t>
            </a:r>
            <a:r>
              <a:rPr sz="1600" b="1" spc="-5" dirty="0">
                <a:solidFill>
                  <a:srgbClr val="FF0000"/>
                </a:solidFill>
                <a:latin typeface="Arial"/>
                <a:cs typeface="Arial"/>
              </a:rPr>
              <a:t> </a:t>
            </a:r>
            <a:r>
              <a:rPr sz="1600" dirty="0">
                <a:solidFill>
                  <a:srgbClr val="FF0000"/>
                </a:solidFill>
                <a:latin typeface="Arial"/>
                <a:cs typeface="Arial"/>
              </a:rPr>
              <a:t>is </a:t>
            </a:r>
            <a:r>
              <a:rPr sz="1600" u="sng" dirty="0">
                <a:solidFill>
                  <a:srgbClr val="FF0000"/>
                </a:solidFill>
                <a:latin typeface="Arial"/>
                <a:cs typeface="Arial"/>
              </a:rPr>
              <a:t>the</a:t>
            </a:r>
            <a:r>
              <a:rPr sz="1600" u="sng" spc="-5" dirty="0">
                <a:solidFill>
                  <a:srgbClr val="FF0000"/>
                </a:solidFill>
                <a:latin typeface="Arial"/>
                <a:cs typeface="Arial"/>
              </a:rPr>
              <a:t> </a:t>
            </a:r>
            <a:r>
              <a:rPr sz="1600" u="sng" dirty="0">
                <a:solidFill>
                  <a:srgbClr val="FF0000"/>
                </a:solidFill>
                <a:latin typeface="Arial"/>
                <a:cs typeface="Arial"/>
              </a:rPr>
              <a:t>next step </a:t>
            </a:r>
            <a:r>
              <a:rPr sz="1600" dirty="0">
                <a:solidFill>
                  <a:srgbClr val="FF0000"/>
                </a:solidFill>
                <a:latin typeface="Arial"/>
                <a:cs typeface="Arial"/>
              </a:rPr>
              <a:t>after</a:t>
            </a:r>
            <a:r>
              <a:rPr sz="1600" spc="-5" dirty="0">
                <a:solidFill>
                  <a:srgbClr val="FF0000"/>
                </a:solidFill>
                <a:latin typeface="Arial"/>
                <a:cs typeface="Arial"/>
              </a:rPr>
              <a:t> </a:t>
            </a:r>
            <a:r>
              <a:rPr sz="1600" dirty="0">
                <a:solidFill>
                  <a:srgbClr val="FF0000"/>
                </a:solidFill>
                <a:latin typeface="Arial"/>
                <a:cs typeface="Arial"/>
              </a:rPr>
              <a:t>a business</a:t>
            </a:r>
            <a:r>
              <a:rPr sz="1600" spc="-5" dirty="0">
                <a:solidFill>
                  <a:srgbClr val="FF0000"/>
                </a:solidFill>
                <a:latin typeface="Arial"/>
                <a:cs typeface="Arial"/>
              </a:rPr>
              <a:t> </a:t>
            </a:r>
            <a:r>
              <a:rPr sz="1600" dirty="0">
                <a:solidFill>
                  <a:srgbClr val="FF0000"/>
                </a:solidFill>
                <a:latin typeface="Arial"/>
                <a:cs typeface="Arial"/>
              </a:rPr>
              <a:t>has proven it</a:t>
            </a:r>
            <a:r>
              <a:rPr sz="1600" spc="-5" dirty="0">
                <a:solidFill>
                  <a:srgbClr val="FF0000"/>
                </a:solidFill>
                <a:latin typeface="Arial"/>
                <a:cs typeface="Arial"/>
              </a:rPr>
              <a:t> </a:t>
            </a:r>
            <a:r>
              <a:rPr sz="1600" dirty="0">
                <a:solidFill>
                  <a:srgbClr val="FF0000"/>
                </a:solidFill>
                <a:latin typeface="Arial"/>
                <a:cs typeface="Arial"/>
              </a:rPr>
              <a:t>has a</a:t>
            </a:r>
            <a:r>
              <a:rPr sz="1600" spc="-5" dirty="0">
                <a:solidFill>
                  <a:srgbClr val="FF0000"/>
                </a:solidFill>
                <a:latin typeface="Arial"/>
                <a:cs typeface="Arial"/>
              </a:rPr>
              <a:t> </a:t>
            </a:r>
            <a:r>
              <a:rPr sz="1600" dirty="0">
                <a:solidFill>
                  <a:srgbClr val="FF0000"/>
                </a:solidFill>
                <a:latin typeface="Arial"/>
                <a:cs typeface="Arial"/>
              </a:rPr>
              <a:t>product that</a:t>
            </a:r>
            <a:r>
              <a:rPr sz="1600" spc="-5" dirty="0">
                <a:solidFill>
                  <a:srgbClr val="FF0000"/>
                </a:solidFill>
                <a:latin typeface="Arial"/>
                <a:cs typeface="Arial"/>
              </a:rPr>
              <a:t> </a:t>
            </a:r>
            <a:r>
              <a:rPr sz="1600" dirty="0">
                <a:solidFill>
                  <a:srgbClr val="FF0000"/>
                </a:solidFill>
                <a:latin typeface="Arial"/>
                <a:cs typeface="Arial"/>
              </a:rPr>
              <a:t>a defined market</a:t>
            </a:r>
            <a:r>
              <a:rPr sz="1600" spc="-5" dirty="0">
                <a:solidFill>
                  <a:srgbClr val="FF0000"/>
                </a:solidFill>
                <a:latin typeface="Arial"/>
                <a:cs typeface="Arial"/>
              </a:rPr>
              <a:t> </a:t>
            </a:r>
            <a:r>
              <a:rPr sz="1600" dirty="0">
                <a:solidFill>
                  <a:srgbClr val="FF0000"/>
                </a:solidFill>
                <a:latin typeface="Arial"/>
                <a:cs typeface="Arial"/>
              </a:rPr>
              <a:t>truly </a:t>
            </a:r>
            <a:r>
              <a:rPr sz="1600" spc="-10" dirty="0">
                <a:solidFill>
                  <a:srgbClr val="FF0000"/>
                </a:solidFill>
                <a:latin typeface="Arial"/>
                <a:cs typeface="Arial"/>
              </a:rPr>
              <a:t>wants</a:t>
            </a:r>
            <a:r>
              <a:rPr sz="1600" spc="-10" dirty="0">
                <a:solidFill>
                  <a:srgbClr val="374050"/>
                </a:solidFill>
                <a:latin typeface="Arial"/>
                <a:cs typeface="Arial"/>
              </a:rPr>
              <a:t>.</a:t>
            </a:r>
            <a:endParaRPr sz="1600" dirty="0">
              <a:latin typeface="Arial"/>
              <a:cs typeface="Arial"/>
            </a:endParaRPr>
          </a:p>
        </p:txBody>
      </p:sp>
      <p:sp>
        <p:nvSpPr>
          <p:cNvPr id="66" name="Rectangle: Rounded Corners 65">
            <a:extLst>
              <a:ext uri="{FF2B5EF4-FFF2-40B4-BE49-F238E27FC236}">
                <a16:creationId xmlns:a16="http://schemas.microsoft.com/office/drawing/2014/main" id="{B744800C-B3D3-32FF-1D81-D1D1D910D8C9}"/>
              </a:ext>
            </a:extLst>
          </p:cNvPr>
          <p:cNvSpPr/>
          <p:nvPr/>
        </p:nvSpPr>
        <p:spPr>
          <a:xfrm>
            <a:off x="75284" y="613677"/>
            <a:ext cx="12041431" cy="6040305"/>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Rectangle 66">
            <a:extLst>
              <a:ext uri="{FF2B5EF4-FFF2-40B4-BE49-F238E27FC236}">
                <a16:creationId xmlns:a16="http://schemas.microsoft.com/office/drawing/2014/main" id="{CE56FD5A-6A6C-42E6-9085-CE8BFBA04987}"/>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8" name="Graphic 21">
            <a:extLst>
              <a:ext uri="{FF2B5EF4-FFF2-40B4-BE49-F238E27FC236}">
                <a16:creationId xmlns:a16="http://schemas.microsoft.com/office/drawing/2014/main" id="{81E32839-B467-22C6-91A0-8E59A8E4A9F0}"/>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5186" y="-30831"/>
            <a:ext cx="1911002" cy="695332"/>
          </a:xfrm>
          <a:prstGeom prst="rect">
            <a:avLst/>
          </a:prstGeom>
        </p:spPr>
      </p:pic>
    </p:spTree>
    <p:extLst>
      <p:ext uri="{BB962C8B-B14F-4D97-AF65-F5344CB8AC3E}">
        <p14:creationId xmlns:p14="http://schemas.microsoft.com/office/powerpoint/2010/main" val="166024365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D32B4CF4-DE49-4D20-7835-4D95DB1A7028}"/>
              </a:ext>
            </a:extLst>
          </p:cNvPr>
          <p:cNvSpPr/>
          <p:nvPr/>
        </p:nvSpPr>
        <p:spPr>
          <a:xfrm>
            <a:off x="8607333" y="654515"/>
            <a:ext cx="4127466" cy="627889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508736" y="782480"/>
            <a:ext cx="6505575" cy="448309"/>
          </a:xfrm>
          <a:prstGeom prst="rect">
            <a:avLst/>
          </a:prstGeom>
        </p:spPr>
        <p:txBody>
          <a:bodyPr vert="horz" wrap="square" lIns="0" tIns="15240" rIns="0" bIns="0" rtlCol="0">
            <a:spAutoFit/>
          </a:bodyPr>
          <a:lstStyle/>
          <a:p>
            <a:pPr marL="12700">
              <a:lnSpc>
                <a:spcPct val="100000"/>
              </a:lnSpc>
              <a:spcBef>
                <a:spcPts val="120"/>
              </a:spcBef>
            </a:pPr>
            <a:r>
              <a:rPr spc="-225" dirty="0"/>
              <a:t>Organic</a:t>
            </a:r>
            <a:r>
              <a:rPr spc="-55" dirty="0"/>
              <a:t> </a:t>
            </a:r>
            <a:r>
              <a:rPr spc="-180" dirty="0"/>
              <a:t>vs.</a:t>
            </a:r>
            <a:r>
              <a:rPr spc="-50" dirty="0"/>
              <a:t> </a:t>
            </a:r>
            <a:r>
              <a:rPr spc="-210" dirty="0"/>
              <a:t>Inorganic</a:t>
            </a:r>
            <a:r>
              <a:rPr spc="-55" dirty="0"/>
              <a:t> </a:t>
            </a:r>
            <a:r>
              <a:rPr spc="-220" dirty="0"/>
              <a:t>Growth</a:t>
            </a:r>
          </a:p>
        </p:txBody>
      </p:sp>
      <p:grpSp>
        <p:nvGrpSpPr>
          <p:cNvPr id="4" name="object 4"/>
          <p:cNvGrpSpPr/>
          <p:nvPr/>
        </p:nvGrpSpPr>
        <p:grpSpPr>
          <a:xfrm>
            <a:off x="571499" y="2009774"/>
            <a:ext cx="5305425" cy="1123950"/>
            <a:chOff x="571499" y="2009774"/>
            <a:chExt cx="5305425" cy="1123950"/>
          </a:xfrm>
        </p:grpSpPr>
        <p:sp>
          <p:nvSpPr>
            <p:cNvPr id="5" name="object 5"/>
            <p:cNvSpPr/>
            <p:nvPr/>
          </p:nvSpPr>
          <p:spPr>
            <a:xfrm>
              <a:off x="590549" y="2009774"/>
              <a:ext cx="5286375" cy="1123950"/>
            </a:xfrm>
            <a:custGeom>
              <a:avLst/>
              <a:gdLst/>
              <a:ahLst/>
              <a:cxnLst/>
              <a:rect l="l" t="t" r="r" b="b"/>
              <a:pathLst>
                <a:path w="5286375" h="1123950">
                  <a:moveTo>
                    <a:pt x="5232976" y="1123949"/>
                  </a:moveTo>
                  <a:lnTo>
                    <a:pt x="33047" y="1123949"/>
                  </a:lnTo>
                  <a:lnTo>
                    <a:pt x="4833" y="1095671"/>
                  </a:lnTo>
                  <a:lnTo>
                    <a:pt x="0" y="1074378"/>
                  </a:lnTo>
                  <a:lnTo>
                    <a:pt x="0" y="1066799"/>
                  </a:lnTo>
                  <a:lnTo>
                    <a:pt x="0" y="49571"/>
                  </a:lnTo>
                  <a:lnTo>
                    <a:pt x="14731" y="11379"/>
                  </a:lnTo>
                  <a:lnTo>
                    <a:pt x="33047" y="0"/>
                  </a:lnTo>
                  <a:lnTo>
                    <a:pt x="5232976" y="0"/>
                  </a:lnTo>
                  <a:lnTo>
                    <a:pt x="5272288" y="19392"/>
                  </a:lnTo>
                  <a:lnTo>
                    <a:pt x="5286374" y="53397"/>
                  </a:lnTo>
                  <a:lnTo>
                    <a:pt x="5286374" y="1070552"/>
                  </a:lnTo>
                  <a:lnTo>
                    <a:pt x="5266981" y="1109864"/>
                  </a:lnTo>
                  <a:lnTo>
                    <a:pt x="5236693" y="1123583"/>
                  </a:lnTo>
                  <a:lnTo>
                    <a:pt x="5232976" y="1123949"/>
                  </a:lnTo>
                  <a:close/>
                </a:path>
              </a:pathLst>
            </a:custGeom>
            <a:solidFill>
              <a:srgbClr val="F7F9FA"/>
            </a:solidFill>
          </p:spPr>
          <p:txBody>
            <a:bodyPr wrap="square" lIns="0" tIns="0" rIns="0" bIns="0" rtlCol="0"/>
            <a:lstStyle/>
            <a:p>
              <a:endParaRPr/>
            </a:p>
          </p:txBody>
        </p:sp>
        <p:sp>
          <p:nvSpPr>
            <p:cNvPr id="6" name="object 6"/>
            <p:cNvSpPr/>
            <p:nvPr/>
          </p:nvSpPr>
          <p:spPr>
            <a:xfrm>
              <a:off x="571499" y="2009774"/>
              <a:ext cx="52069" cy="1123950"/>
            </a:xfrm>
            <a:custGeom>
              <a:avLst/>
              <a:gdLst/>
              <a:ahLst/>
              <a:cxnLst/>
              <a:rect l="l" t="t" r="r" b="b"/>
              <a:pathLst>
                <a:path w="52070" h="1123950">
                  <a:moveTo>
                    <a:pt x="51889" y="1123949"/>
                  </a:moveTo>
                  <a:lnTo>
                    <a:pt x="49571" y="1123949"/>
                  </a:lnTo>
                  <a:lnTo>
                    <a:pt x="42281" y="1122499"/>
                  </a:lnTo>
                  <a:lnTo>
                    <a:pt x="7250" y="1095671"/>
                  </a:lnTo>
                  <a:lnTo>
                    <a:pt x="0" y="1074378"/>
                  </a:lnTo>
                  <a:lnTo>
                    <a:pt x="0" y="49571"/>
                  </a:lnTo>
                  <a:lnTo>
                    <a:pt x="22097" y="11379"/>
                  </a:lnTo>
                  <a:lnTo>
                    <a:pt x="49571" y="0"/>
                  </a:lnTo>
                  <a:lnTo>
                    <a:pt x="51889" y="0"/>
                  </a:lnTo>
                  <a:lnTo>
                    <a:pt x="47399" y="5579"/>
                  </a:lnTo>
                  <a:lnTo>
                    <a:pt x="43679" y="16738"/>
                  </a:lnTo>
                  <a:lnTo>
                    <a:pt x="41238" y="25541"/>
                  </a:lnTo>
                  <a:lnTo>
                    <a:pt x="39494" y="35211"/>
                  </a:lnTo>
                  <a:lnTo>
                    <a:pt x="38448" y="45747"/>
                  </a:lnTo>
                  <a:lnTo>
                    <a:pt x="38100" y="57150"/>
                  </a:lnTo>
                  <a:lnTo>
                    <a:pt x="38100" y="1066800"/>
                  </a:lnTo>
                  <a:lnTo>
                    <a:pt x="43679" y="1107210"/>
                  </a:lnTo>
                  <a:lnTo>
                    <a:pt x="47399" y="1118370"/>
                  </a:lnTo>
                  <a:lnTo>
                    <a:pt x="51889" y="1123949"/>
                  </a:lnTo>
                  <a:close/>
                </a:path>
              </a:pathLst>
            </a:custGeom>
            <a:solidFill>
              <a:srgbClr val="28A645"/>
            </a:solidFill>
          </p:spPr>
          <p:txBody>
            <a:bodyPr wrap="square" lIns="0" tIns="0" rIns="0" bIns="0" rtlCol="0"/>
            <a:lstStyle/>
            <a:p>
              <a:endParaRPr/>
            </a:p>
          </p:txBody>
        </p:sp>
      </p:grpSp>
      <p:grpSp>
        <p:nvGrpSpPr>
          <p:cNvPr id="7" name="object 7"/>
          <p:cNvGrpSpPr/>
          <p:nvPr/>
        </p:nvGrpSpPr>
        <p:grpSpPr>
          <a:xfrm>
            <a:off x="571499" y="3276599"/>
            <a:ext cx="5305425" cy="1809750"/>
            <a:chOff x="571499" y="3276599"/>
            <a:chExt cx="5305425" cy="1809750"/>
          </a:xfrm>
        </p:grpSpPr>
        <p:sp>
          <p:nvSpPr>
            <p:cNvPr id="8" name="object 8"/>
            <p:cNvSpPr/>
            <p:nvPr/>
          </p:nvSpPr>
          <p:spPr>
            <a:xfrm>
              <a:off x="590549" y="3276599"/>
              <a:ext cx="5286375" cy="1809750"/>
            </a:xfrm>
            <a:custGeom>
              <a:avLst/>
              <a:gdLst/>
              <a:ahLst/>
              <a:cxnLst/>
              <a:rect l="l" t="t" r="r" b="b"/>
              <a:pathLst>
                <a:path w="5286375" h="1809750">
                  <a:moveTo>
                    <a:pt x="5232976" y="1809749"/>
                  </a:moveTo>
                  <a:lnTo>
                    <a:pt x="33047" y="1809749"/>
                  </a:lnTo>
                  <a:lnTo>
                    <a:pt x="28187" y="1808298"/>
                  </a:lnTo>
                  <a:lnTo>
                    <a:pt x="966" y="1767468"/>
                  </a:lnTo>
                  <a:lnTo>
                    <a:pt x="0" y="1760177"/>
                  </a:lnTo>
                  <a:lnTo>
                    <a:pt x="0" y="1752599"/>
                  </a:lnTo>
                  <a:lnTo>
                    <a:pt x="0" y="49571"/>
                  </a:lnTo>
                  <a:lnTo>
                    <a:pt x="14731" y="11379"/>
                  </a:lnTo>
                  <a:lnTo>
                    <a:pt x="33047" y="0"/>
                  </a:lnTo>
                  <a:lnTo>
                    <a:pt x="5232976" y="0"/>
                  </a:lnTo>
                  <a:lnTo>
                    <a:pt x="5272288" y="19392"/>
                  </a:lnTo>
                  <a:lnTo>
                    <a:pt x="5286374" y="53397"/>
                  </a:lnTo>
                  <a:lnTo>
                    <a:pt x="5286374" y="1756352"/>
                  </a:lnTo>
                  <a:lnTo>
                    <a:pt x="5266981" y="1795663"/>
                  </a:lnTo>
                  <a:lnTo>
                    <a:pt x="5236693" y="1809383"/>
                  </a:lnTo>
                  <a:lnTo>
                    <a:pt x="5232976" y="1809749"/>
                  </a:lnTo>
                  <a:close/>
                </a:path>
              </a:pathLst>
            </a:custGeom>
            <a:solidFill>
              <a:srgbClr val="F7F9FA"/>
            </a:solidFill>
          </p:spPr>
          <p:txBody>
            <a:bodyPr wrap="square" lIns="0" tIns="0" rIns="0" bIns="0" rtlCol="0"/>
            <a:lstStyle/>
            <a:p>
              <a:endParaRPr/>
            </a:p>
          </p:txBody>
        </p:sp>
        <p:sp>
          <p:nvSpPr>
            <p:cNvPr id="9" name="object 9"/>
            <p:cNvSpPr/>
            <p:nvPr/>
          </p:nvSpPr>
          <p:spPr>
            <a:xfrm>
              <a:off x="571499" y="3276599"/>
              <a:ext cx="52069" cy="1809750"/>
            </a:xfrm>
            <a:custGeom>
              <a:avLst/>
              <a:gdLst/>
              <a:ahLst/>
              <a:cxnLst/>
              <a:rect l="l" t="t" r="r" b="b"/>
              <a:pathLst>
                <a:path w="52070" h="1809750">
                  <a:moveTo>
                    <a:pt x="51889" y="1809749"/>
                  </a:moveTo>
                  <a:lnTo>
                    <a:pt x="49571" y="1809749"/>
                  </a:lnTo>
                  <a:lnTo>
                    <a:pt x="42281" y="1808299"/>
                  </a:lnTo>
                  <a:lnTo>
                    <a:pt x="7250" y="1781471"/>
                  </a:lnTo>
                  <a:lnTo>
                    <a:pt x="0" y="1760178"/>
                  </a:lnTo>
                  <a:lnTo>
                    <a:pt x="0" y="49571"/>
                  </a:lnTo>
                  <a:lnTo>
                    <a:pt x="22097" y="11379"/>
                  </a:lnTo>
                  <a:lnTo>
                    <a:pt x="49571" y="0"/>
                  </a:lnTo>
                  <a:lnTo>
                    <a:pt x="51889" y="0"/>
                  </a:lnTo>
                  <a:lnTo>
                    <a:pt x="47399" y="5579"/>
                  </a:lnTo>
                  <a:lnTo>
                    <a:pt x="43679" y="16738"/>
                  </a:lnTo>
                  <a:lnTo>
                    <a:pt x="41238" y="25541"/>
                  </a:lnTo>
                  <a:lnTo>
                    <a:pt x="39494" y="35211"/>
                  </a:lnTo>
                  <a:lnTo>
                    <a:pt x="38448" y="45747"/>
                  </a:lnTo>
                  <a:lnTo>
                    <a:pt x="38100" y="57150"/>
                  </a:lnTo>
                  <a:lnTo>
                    <a:pt x="38100" y="1752600"/>
                  </a:lnTo>
                  <a:lnTo>
                    <a:pt x="43679" y="1793010"/>
                  </a:lnTo>
                  <a:lnTo>
                    <a:pt x="47399" y="1804170"/>
                  </a:lnTo>
                  <a:lnTo>
                    <a:pt x="51889" y="1809749"/>
                  </a:lnTo>
                  <a:close/>
                </a:path>
              </a:pathLst>
            </a:custGeom>
            <a:solidFill>
              <a:srgbClr val="28A645"/>
            </a:solidFill>
          </p:spPr>
          <p:txBody>
            <a:bodyPr wrap="square" lIns="0" tIns="0" rIns="0" bIns="0" rtlCol="0"/>
            <a:lstStyle/>
            <a:p>
              <a:endParaRPr/>
            </a:p>
          </p:txBody>
        </p:sp>
      </p:grpSp>
      <p:grpSp>
        <p:nvGrpSpPr>
          <p:cNvPr id="10" name="object 10"/>
          <p:cNvGrpSpPr/>
          <p:nvPr/>
        </p:nvGrpSpPr>
        <p:grpSpPr>
          <a:xfrm>
            <a:off x="571499" y="5172273"/>
            <a:ext cx="5305425" cy="1527175"/>
            <a:chOff x="571499" y="5229224"/>
            <a:chExt cx="5305425" cy="1628775"/>
          </a:xfrm>
        </p:grpSpPr>
        <p:sp>
          <p:nvSpPr>
            <p:cNvPr id="11" name="object 11"/>
            <p:cNvSpPr/>
            <p:nvPr/>
          </p:nvSpPr>
          <p:spPr>
            <a:xfrm>
              <a:off x="590549" y="5229224"/>
              <a:ext cx="5286375" cy="1628775"/>
            </a:xfrm>
            <a:custGeom>
              <a:avLst/>
              <a:gdLst/>
              <a:ahLst/>
              <a:cxnLst/>
              <a:rect l="l" t="t" r="r" b="b"/>
              <a:pathLst>
                <a:path w="5286375" h="1628775">
                  <a:moveTo>
                    <a:pt x="5232976" y="1628774"/>
                  </a:moveTo>
                  <a:lnTo>
                    <a:pt x="33047" y="1628774"/>
                  </a:lnTo>
                  <a:lnTo>
                    <a:pt x="28187" y="1627324"/>
                  </a:lnTo>
                  <a:lnTo>
                    <a:pt x="966" y="1586493"/>
                  </a:lnTo>
                  <a:lnTo>
                    <a:pt x="0" y="1579202"/>
                  </a:lnTo>
                  <a:lnTo>
                    <a:pt x="0" y="1571624"/>
                  </a:lnTo>
                  <a:lnTo>
                    <a:pt x="0" y="49570"/>
                  </a:lnTo>
                  <a:lnTo>
                    <a:pt x="14731" y="11379"/>
                  </a:lnTo>
                  <a:lnTo>
                    <a:pt x="33047" y="0"/>
                  </a:lnTo>
                  <a:lnTo>
                    <a:pt x="5232976" y="0"/>
                  </a:lnTo>
                  <a:lnTo>
                    <a:pt x="5272288" y="19392"/>
                  </a:lnTo>
                  <a:lnTo>
                    <a:pt x="5286374" y="53397"/>
                  </a:lnTo>
                  <a:lnTo>
                    <a:pt x="5286374" y="1575376"/>
                  </a:lnTo>
                  <a:lnTo>
                    <a:pt x="5266981" y="1614689"/>
                  </a:lnTo>
                  <a:lnTo>
                    <a:pt x="5236693" y="1628408"/>
                  </a:lnTo>
                  <a:lnTo>
                    <a:pt x="5232976" y="1628774"/>
                  </a:lnTo>
                  <a:close/>
                </a:path>
              </a:pathLst>
            </a:custGeom>
            <a:solidFill>
              <a:srgbClr val="F7F9FA"/>
            </a:solidFill>
          </p:spPr>
          <p:txBody>
            <a:bodyPr wrap="square" lIns="0" tIns="0" rIns="0" bIns="0" rtlCol="0"/>
            <a:lstStyle/>
            <a:p>
              <a:endParaRPr/>
            </a:p>
          </p:txBody>
        </p:sp>
        <p:sp>
          <p:nvSpPr>
            <p:cNvPr id="12" name="object 12"/>
            <p:cNvSpPr/>
            <p:nvPr/>
          </p:nvSpPr>
          <p:spPr>
            <a:xfrm>
              <a:off x="571499" y="5229224"/>
              <a:ext cx="52069" cy="1628775"/>
            </a:xfrm>
            <a:custGeom>
              <a:avLst/>
              <a:gdLst/>
              <a:ahLst/>
              <a:cxnLst/>
              <a:rect l="l" t="t" r="r" b="b"/>
              <a:pathLst>
                <a:path w="52070" h="1628775">
                  <a:moveTo>
                    <a:pt x="51889" y="1628774"/>
                  </a:moveTo>
                  <a:lnTo>
                    <a:pt x="49571" y="1628774"/>
                  </a:lnTo>
                  <a:lnTo>
                    <a:pt x="42281" y="1627324"/>
                  </a:lnTo>
                  <a:lnTo>
                    <a:pt x="7250" y="1600496"/>
                  </a:lnTo>
                  <a:lnTo>
                    <a:pt x="0" y="1579203"/>
                  </a:lnTo>
                  <a:lnTo>
                    <a:pt x="0" y="49571"/>
                  </a:lnTo>
                  <a:lnTo>
                    <a:pt x="22097" y="11379"/>
                  </a:lnTo>
                  <a:lnTo>
                    <a:pt x="49571" y="0"/>
                  </a:lnTo>
                  <a:lnTo>
                    <a:pt x="51889" y="0"/>
                  </a:lnTo>
                  <a:lnTo>
                    <a:pt x="47399" y="5579"/>
                  </a:lnTo>
                  <a:lnTo>
                    <a:pt x="43679" y="16738"/>
                  </a:lnTo>
                  <a:lnTo>
                    <a:pt x="41238" y="25541"/>
                  </a:lnTo>
                  <a:lnTo>
                    <a:pt x="39494" y="35210"/>
                  </a:lnTo>
                  <a:lnTo>
                    <a:pt x="38448" y="45747"/>
                  </a:lnTo>
                  <a:lnTo>
                    <a:pt x="38100" y="57150"/>
                  </a:lnTo>
                  <a:lnTo>
                    <a:pt x="38100" y="1571625"/>
                  </a:lnTo>
                  <a:lnTo>
                    <a:pt x="43679" y="1612035"/>
                  </a:lnTo>
                  <a:lnTo>
                    <a:pt x="47399" y="1623194"/>
                  </a:lnTo>
                  <a:lnTo>
                    <a:pt x="51889" y="1628774"/>
                  </a:lnTo>
                  <a:close/>
                </a:path>
              </a:pathLst>
            </a:custGeom>
            <a:solidFill>
              <a:srgbClr val="28A645"/>
            </a:solidFill>
          </p:spPr>
          <p:txBody>
            <a:bodyPr wrap="square" lIns="0" tIns="0" rIns="0" bIns="0" rtlCol="0"/>
            <a:lstStyle/>
            <a:p>
              <a:endParaRPr/>
            </a:p>
          </p:txBody>
        </p:sp>
        <p:pic>
          <p:nvPicPr>
            <p:cNvPr id="13" name="object 13"/>
            <p:cNvPicPr/>
            <p:nvPr/>
          </p:nvPicPr>
          <p:blipFill>
            <a:blip r:embed="rId3" cstate="print"/>
            <a:stretch>
              <a:fillRect/>
            </a:stretch>
          </p:blipFill>
          <p:spPr>
            <a:xfrm>
              <a:off x="752474" y="5495924"/>
              <a:ext cx="133349" cy="133349"/>
            </a:xfrm>
            <a:prstGeom prst="rect">
              <a:avLst/>
            </a:prstGeom>
          </p:spPr>
        </p:pic>
      </p:grpSp>
      <p:pic>
        <p:nvPicPr>
          <p:cNvPr id="14" name="object 14"/>
          <p:cNvPicPr/>
          <p:nvPr/>
        </p:nvPicPr>
        <p:blipFill>
          <a:blip r:embed="rId4" cstate="print"/>
          <a:stretch>
            <a:fillRect/>
          </a:stretch>
        </p:blipFill>
        <p:spPr>
          <a:xfrm>
            <a:off x="571500" y="1562099"/>
            <a:ext cx="209550" cy="209550"/>
          </a:xfrm>
          <a:prstGeom prst="rect">
            <a:avLst/>
          </a:prstGeom>
        </p:spPr>
      </p:pic>
      <p:sp>
        <p:nvSpPr>
          <p:cNvPr id="15" name="object 15"/>
          <p:cNvSpPr txBox="1"/>
          <p:nvPr/>
        </p:nvSpPr>
        <p:spPr>
          <a:xfrm>
            <a:off x="739774" y="1482367"/>
            <a:ext cx="4720590" cy="3393440"/>
          </a:xfrm>
          <a:prstGeom prst="rect">
            <a:avLst/>
          </a:prstGeom>
        </p:spPr>
        <p:txBody>
          <a:bodyPr vert="horz" wrap="square" lIns="0" tIns="15875" rIns="0" bIns="0" rtlCol="0">
            <a:spAutoFit/>
          </a:bodyPr>
          <a:lstStyle/>
          <a:p>
            <a:pPr marL="154940">
              <a:lnSpc>
                <a:spcPct val="100000"/>
              </a:lnSpc>
              <a:spcBef>
                <a:spcPts val="125"/>
              </a:spcBef>
            </a:pPr>
            <a:r>
              <a:rPr sz="1850" b="1" spc="-135" dirty="0">
                <a:solidFill>
                  <a:srgbClr val="1A4977"/>
                </a:solidFill>
                <a:latin typeface="Montserrat SemiBold"/>
                <a:cs typeface="Montserrat SemiBold"/>
              </a:rPr>
              <a:t>Organic</a:t>
            </a:r>
            <a:r>
              <a:rPr sz="1850" b="1" dirty="0">
                <a:solidFill>
                  <a:srgbClr val="1A4977"/>
                </a:solidFill>
                <a:latin typeface="Montserrat SemiBold"/>
                <a:cs typeface="Montserrat SemiBold"/>
              </a:rPr>
              <a:t> </a:t>
            </a:r>
            <a:r>
              <a:rPr sz="1850" b="1" spc="-10" dirty="0">
                <a:solidFill>
                  <a:srgbClr val="1A4977"/>
                </a:solidFill>
                <a:latin typeface="Montserrat SemiBold"/>
                <a:cs typeface="Montserrat SemiBold"/>
              </a:rPr>
              <a:t>Growth</a:t>
            </a:r>
            <a:endParaRPr sz="1850" dirty="0">
              <a:latin typeface="Montserrat SemiBold"/>
              <a:cs typeface="Montserrat SemiBold"/>
            </a:endParaRPr>
          </a:p>
          <a:p>
            <a:pPr>
              <a:lnSpc>
                <a:spcPct val="100000"/>
              </a:lnSpc>
              <a:spcBef>
                <a:spcPts val="580"/>
              </a:spcBef>
            </a:pPr>
            <a:endParaRPr sz="1650" dirty="0">
              <a:latin typeface="Montserrat SemiBold"/>
              <a:cs typeface="Montserrat SemiBold"/>
            </a:endParaRPr>
          </a:p>
          <a:p>
            <a:pPr marL="12700">
              <a:lnSpc>
                <a:spcPct val="100000"/>
              </a:lnSpc>
            </a:pPr>
            <a:r>
              <a:rPr sz="1500" b="1" spc="-10" dirty="0">
                <a:solidFill>
                  <a:srgbClr val="333333"/>
                </a:solidFill>
                <a:latin typeface="Montserrat SemiBold"/>
                <a:cs typeface="Montserrat SemiBold"/>
              </a:rPr>
              <a:t>Definition</a:t>
            </a:r>
            <a:endParaRPr sz="1500" dirty="0">
              <a:latin typeface="Montserrat SemiBold"/>
              <a:cs typeface="Montserrat SemiBold"/>
            </a:endParaRPr>
          </a:p>
          <a:p>
            <a:pPr marL="12700" marR="5080">
              <a:lnSpc>
                <a:spcPct val="115399"/>
              </a:lnSpc>
              <a:spcBef>
                <a:spcPts val="635"/>
              </a:spcBef>
            </a:pPr>
            <a:r>
              <a:rPr sz="1300" spc="-70" dirty="0">
                <a:solidFill>
                  <a:srgbClr val="545454"/>
                </a:solidFill>
                <a:latin typeface="Montserrat"/>
                <a:cs typeface="Montserrat"/>
              </a:rPr>
              <a:t>Growth</a:t>
            </a:r>
            <a:r>
              <a:rPr sz="1300" spc="5" dirty="0">
                <a:solidFill>
                  <a:srgbClr val="545454"/>
                </a:solidFill>
                <a:latin typeface="Montserrat"/>
                <a:cs typeface="Montserrat"/>
              </a:rPr>
              <a:t> </a:t>
            </a:r>
            <a:r>
              <a:rPr sz="1300" spc="-75" dirty="0">
                <a:solidFill>
                  <a:srgbClr val="545454"/>
                </a:solidFill>
                <a:latin typeface="Montserrat"/>
                <a:cs typeface="Montserrat"/>
              </a:rPr>
              <a:t>achieved</a:t>
            </a:r>
            <a:r>
              <a:rPr sz="1300" spc="5" dirty="0">
                <a:solidFill>
                  <a:srgbClr val="545454"/>
                </a:solidFill>
                <a:latin typeface="Montserrat"/>
                <a:cs typeface="Montserrat"/>
              </a:rPr>
              <a:t> </a:t>
            </a:r>
            <a:r>
              <a:rPr sz="1300" spc="-75" dirty="0">
                <a:solidFill>
                  <a:srgbClr val="545454"/>
                </a:solidFill>
                <a:latin typeface="Montserrat"/>
                <a:cs typeface="Montserrat"/>
              </a:rPr>
              <a:t>through</a:t>
            </a:r>
            <a:r>
              <a:rPr sz="1300" spc="5" dirty="0">
                <a:solidFill>
                  <a:srgbClr val="545454"/>
                </a:solidFill>
                <a:latin typeface="Montserrat"/>
                <a:cs typeface="Montserrat"/>
              </a:rPr>
              <a:t> </a:t>
            </a:r>
            <a:r>
              <a:rPr sz="1300" spc="-70" dirty="0">
                <a:solidFill>
                  <a:srgbClr val="545454"/>
                </a:solidFill>
                <a:latin typeface="Montserrat"/>
                <a:cs typeface="Montserrat"/>
              </a:rPr>
              <a:t>a</a:t>
            </a:r>
            <a:r>
              <a:rPr sz="1300" spc="5" dirty="0">
                <a:solidFill>
                  <a:srgbClr val="545454"/>
                </a:solidFill>
                <a:latin typeface="Montserrat"/>
                <a:cs typeface="Montserrat"/>
              </a:rPr>
              <a:t> </a:t>
            </a:r>
            <a:r>
              <a:rPr sz="1300" spc="-70" dirty="0">
                <a:solidFill>
                  <a:srgbClr val="545454"/>
                </a:solidFill>
                <a:latin typeface="Montserrat"/>
                <a:cs typeface="Montserrat"/>
              </a:rPr>
              <a:t>company's</a:t>
            </a:r>
            <a:r>
              <a:rPr sz="1300" spc="10" dirty="0">
                <a:solidFill>
                  <a:srgbClr val="545454"/>
                </a:solidFill>
                <a:latin typeface="Montserrat"/>
                <a:cs typeface="Montserrat"/>
              </a:rPr>
              <a:t> </a:t>
            </a:r>
            <a:r>
              <a:rPr sz="1300" spc="-65" dirty="0">
                <a:solidFill>
                  <a:srgbClr val="545454"/>
                </a:solidFill>
                <a:latin typeface="Montserrat"/>
                <a:cs typeface="Montserrat"/>
              </a:rPr>
              <a:t>internal</a:t>
            </a:r>
            <a:r>
              <a:rPr sz="1300" spc="5" dirty="0">
                <a:solidFill>
                  <a:srgbClr val="545454"/>
                </a:solidFill>
                <a:latin typeface="Montserrat"/>
                <a:cs typeface="Montserrat"/>
              </a:rPr>
              <a:t> </a:t>
            </a:r>
            <a:r>
              <a:rPr sz="1300" spc="-65" dirty="0">
                <a:solidFill>
                  <a:srgbClr val="545454"/>
                </a:solidFill>
                <a:latin typeface="Montserrat"/>
                <a:cs typeface="Montserrat"/>
              </a:rPr>
              <a:t>resources</a:t>
            </a:r>
            <a:r>
              <a:rPr sz="1300" spc="5" dirty="0">
                <a:solidFill>
                  <a:srgbClr val="545454"/>
                </a:solidFill>
                <a:latin typeface="Montserrat"/>
                <a:cs typeface="Montserrat"/>
              </a:rPr>
              <a:t> </a:t>
            </a:r>
            <a:r>
              <a:rPr sz="1300" spc="-25" dirty="0">
                <a:solidFill>
                  <a:srgbClr val="545454"/>
                </a:solidFill>
                <a:latin typeface="Montserrat"/>
                <a:cs typeface="Montserrat"/>
              </a:rPr>
              <a:t>and </a:t>
            </a:r>
            <a:r>
              <a:rPr sz="1300" spc="-60" dirty="0">
                <a:solidFill>
                  <a:srgbClr val="545454"/>
                </a:solidFill>
                <a:latin typeface="Montserrat"/>
                <a:cs typeface="Montserrat"/>
              </a:rPr>
              <a:t>operations,</a:t>
            </a:r>
            <a:r>
              <a:rPr sz="1300" spc="-5" dirty="0">
                <a:solidFill>
                  <a:srgbClr val="545454"/>
                </a:solidFill>
                <a:latin typeface="Montserrat"/>
                <a:cs typeface="Montserrat"/>
              </a:rPr>
              <a:t> </a:t>
            </a:r>
            <a:r>
              <a:rPr sz="1300" spc="-70" dirty="0">
                <a:solidFill>
                  <a:srgbClr val="545454"/>
                </a:solidFill>
                <a:latin typeface="Montserrat"/>
                <a:cs typeface="Montserrat"/>
              </a:rPr>
              <a:t>expanding</a:t>
            </a:r>
            <a:r>
              <a:rPr sz="1300" spc="-5" dirty="0">
                <a:solidFill>
                  <a:srgbClr val="545454"/>
                </a:solidFill>
                <a:latin typeface="Montserrat"/>
                <a:cs typeface="Montserrat"/>
              </a:rPr>
              <a:t> </a:t>
            </a:r>
            <a:r>
              <a:rPr sz="1300" spc="-75" dirty="0">
                <a:solidFill>
                  <a:srgbClr val="545454"/>
                </a:solidFill>
                <a:latin typeface="Montserrat"/>
                <a:cs typeface="Montserrat"/>
              </a:rPr>
              <a:t>from</a:t>
            </a:r>
            <a:r>
              <a:rPr sz="1300" spc="-5" dirty="0">
                <a:solidFill>
                  <a:srgbClr val="545454"/>
                </a:solidFill>
                <a:latin typeface="Montserrat"/>
                <a:cs typeface="Montserrat"/>
              </a:rPr>
              <a:t> </a:t>
            </a:r>
            <a:r>
              <a:rPr sz="1300" spc="-10" dirty="0">
                <a:solidFill>
                  <a:srgbClr val="545454"/>
                </a:solidFill>
                <a:latin typeface="Montserrat"/>
                <a:cs typeface="Montserrat"/>
              </a:rPr>
              <a:t>within.</a:t>
            </a:r>
            <a:endParaRPr sz="1300" dirty="0">
              <a:latin typeface="Montserrat"/>
              <a:cs typeface="Montserrat"/>
            </a:endParaRPr>
          </a:p>
          <a:p>
            <a:pPr>
              <a:lnSpc>
                <a:spcPct val="100000"/>
              </a:lnSpc>
            </a:pPr>
            <a:endParaRPr sz="1200" dirty="0">
              <a:latin typeface="Montserrat"/>
              <a:cs typeface="Montserrat"/>
            </a:endParaRPr>
          </a:p>
          <a:p>
            <a:pPr>
              <a:lnSpc>
                <a:spcPct val="100000"/>
              </a:lnSpc>
              <a:spcBef>
                <a:spcPts val="630"/>
              </a:spcBef>
            </a:pPr>
            <a:endParaRPr sz="1200" dirty="0">
              <a:latin typeface="Montserrat"/>
              <a:cs typeface="Montserrat"/>
            </a:endParaRPr>
          </a:p>
          <a:p>
            <a:pPr marL="12700">
              <a:lnSpc>
                <a:spcPct val="100000"/>
              </a:lnSpc>
            </a:pPr>
            <a:r>
              <a:rPr sz="1500" b="1" spc="-10" dirty="0">
                <a:solidFill>
                  <a:srgbClr val="333333"/>
                </a:solidFill>
                <a:latin typeface="Montserrat SemiBold"/>
                <a:cs typeface="Montserrat SemiBold"/>
              </a:rPr>
              <a:t>Examples</a:t>
            </a:r>
            <a:endParaRPr sz="1500" dirty="0">
              <a:latin typeface="Montserrat SemiBold"/>
              <a:cs typeface="Montserrat SemiBold"/>
            </a:endParaRPr>
          </a:p>
          <a:p>
            <a:pPr marL="97155" indent="-84455">
              <a:lnSpc>
                <a:spcPct val="100000"/>
              </a:lnSpc>
              <a:spcBef>
                <a:spcPts val="875"/>
              </a:spcBef>
              <a:buChar char="•"/>
              <a:tabLst>
                <a:tab pos="97155" algn="l"/>
              </a:tabLst>
            </a:pPr>
            <a:r>
              <a:rPr sz="1300" spc="-90" dirty="0">
                <a:solidFill>
                  <a:srgbClr val="545454"/>
                </a:solidFill>
                <a:latin typeface="Montserrat"/>
                <a:cs typeface="Montserrat"/>
              </a:rPr>
              <a:t>New</a:t>
            </a:r>
            <a:r>
              <a:rPr sz="1300" dirty="0">
                <a:solidFill>
                  <a:srgbClr val="545454"/>
                </a:solidFill>
                <a:latin typeface="Montserrat"/>
                <a:cs typeface="Montserrat"/>
              </a:rPr>
              <a:t> </a:t>
            </a:r>
            <a:r>
              <a:rPr sz="1300" spc="-70" dirty="0">
                <a:solidFill>
                  <a:srgbClr val="545454"/>
                </a:solidFill>
                <a:latin typeface="Montserrat"/>
                <a:cs typeface="Montserrat"/>
              </a:rPr>
              <a:t>product</a:t>
            </a:r>
            <a:r>
              <a:rPr sz="1300" spc="5" dirty="0">
                <a:solidFill>
                  <a:srgbClr val="545454"/>
                </a:solidFill>
                <a:latin typeface="Montserrat"/>
                <a:cs typeface="Montserrat"/>
              </a:rPr>
              <a:t> </a:t>
            </a:r>
            <a:r>
              <a:rPr sz="1300" spc="-10" dirty="0">
                <a:solidFill>
                  <a:srgbClr val="545454"/>
                </a:solidFill>
                <a:latin typeface="Montserrat"/>
                <a:cs typeface="Montserrat"/>
              </a:rPr>
              <a:t>development</a:t>
            </a:r>
            <a:endParaRPr sz="1300" dirty="0">
              <a:latin typeface="Montserrat"/>
              <a:cs typeface="Montserrat"/>
            </a:endParaRPr>
          </a:p>
          <a:p>
            <a:pPr marL="97155" indent="-84455">
              <a:lnSpc>
                <a:spcPct val="100000"/>
              </a:lnSpc>
              <a:spcBef>
                <a:spcPts val="240"/>
              </a:spcBef>
              <a:buChar char="•"/>
              <a:tabLst>
                <a:tab pos="97155" algn="l"/>
              </a:tabLst>
            </a:pPr>
            <a:r>
              <a:rPr sz="1300" spc="-80" dirty="0">
                <a:solidFill>
                  <a:srgbClr val="545454"/>
                </a:solidFill>
                <a:latin typeface="Montserrat"/>
                <a:cs typeface="Montserrat"/>
              </a:rPr>
              <a:t>Market</a:t>
            </a:r>
            <a:r>
              <a:rPr sz="1300" spc="10" dirty="0">
                <a:solidFill>
                  <a:srgbClr val="545454"/>
                </a:solidFill>
                <a:latin typeface="Montserrat"/>
                <a:cs typeface="Montserrat"/>
              </a:rPr>
              <a:t> </a:t>
            </a:r>
            <a:r>
              <a:rPr sz="1300" spc="-65" dirty="0">
                <a:solidFill>
                  <a:srgbClr val="545454"/>
                </a:solidFill>
                <a:latin typeface="Montserrat"/>
                <a:cs typeface="Montserrat"/>
              </a:rPr>
              <a:t>penetration</a:t>
            </a:r>
            <a:r>
              <a:rPr sz="1300" spc="15" dirty="0">
                <a:solidFill>
                  <a:srgbClr val="545454"/>
                </a:solidFill>
                <a:latin typeface="Montserrat"/>
                <a:cs typeface="Montserrat"/>
              </a:rPr>
              <a:t> </a:t>
            </a:r>
            <a:r>
              <a:rPr sz="1300" spc="-10" dirty="0">
                <a:solidFill>
                  <a:srgbClr val="545454"/>
                </a:solidFill>
                <a:latin typeface="Montserrat"/>
                <a:cs typeface="Montserrat"/>
              </a:rPr>
              <a:t>strategies</a:t>
            </a:r>
            <a:endParaRPr sz="1300" dirty="0">
              <a:latin typeface="Montserrat"/>
              <a:cs typeface="Montserrat"/>
            </a:endParaRPr>
          </a:p>
          <a:p>
            <a:pPr marL="97155" indent="-84455">
              <a:lnSpc>
                <a:spcPct val="100000"/>
              </a:lnSpc>
              <a:spcBef>
                <a:spcPts val="240"/>
              </a:spcBef>
              <a:buChar char="•"/>
              <a:tabLst>
                <a:tab pos="97155" algn="l"/>
              </a:tabLst>
            </a:pPr>
            <a:r>
              <a:rPr sz="1300" spc="-70" dirty="0">
                <a:solidFill>
                  <a:srgbClr val="545454"/>
                </a:solidFill>
                <a:latin typeface="Montserrat"/>
                <a:cs typeface="Montserrat"/>
              </a:rPr>
              <a:t>Geographic</a:t>
            </a:r>
            <a:r>
              <a:rPr sz="1300" spc="-5" dirty="0">
                <a:solidFill>
                  <a:srgbClr val="545454"/>
                </a:solidFill>
                <a:latin typeface="Montserrat"/>
                <a:cs typeface="Montserrat"/>
              </a:rPr>
              <a:t> </a:t>
            </a:r>
            <a:r>
              <a:rPr sz="1300" spc="-10" dirty="0">
                <a:solidFill>
                  <a:srgbClr val="545454"/>
                </a:solidFill>
                <a:latin typeface="Montserrat"/>
                <a:cs typeface="Montserrat"/>
              </a:rPr>
              <a:t>expansion</a:t>
            </a:r>
            <a:endParaRPr sz="1300" dirty="0">
              <a:latin typeface="Montserrat"/>
              <a:cs typeface="Montserrat"/>
            </a:endParaRPr>
          </a:p>
          <a:p>
            <a:pPr marL="97155" indent="-84455">
              <a:lnSpc>
                <a:spcPct val="100000"/>
              </a:lnSpc>
              <a:spcBef>
                <a:spcPts val="240"/>
              </a:spcBef>
              <a:buChar char="•"/>
              <a:tabLst>
                <a:tab pos="97155" algn="l"/>
              </a:tabLst>
            </a:pPr>
            <a:r>
              <a:rPr sz="1300" spc="-80" dirty="0">
                <a:solidFill>
                  <a:srgbClr val="545454"/>
                </a:solidFill>
                <a:latin typeface="Montserrat"/>
                <a:cs typeface="Montserrat"/>
              </a:rPr>
              <a:t>Improved</a:t>
            </a:r>
            <a:r>
              <a:rPr sz="1300" spc="15" dirty="0">
                <a:solidFill>
                  <a:srgbClr val="545454"/>
                </a:solidFill>
                <a:latin typeface="Montserrat"/>
                <a:cs typeface="Montserrat"/>
              </a:rPr>
              <a:t> </a:t>
            </a:r>
            <a:r>
              <a:rPr sz="1300" spc="-70" dirty="0">
                <a:solidFill>
                  <a:srgbClr val="545454"/>
                </a:solidFill>
                <a:latin typeface="Montserrat"/>
                <a:cs typeface="Montserrat"/>
              </a:rPr>
              <a:t>marketing</a:t>
            </a:r>
            <a:r>
              <a:rPr sz="1300" spc="15" dirty="0">
                <a:solidFill>
                  <a:srgbClr val="545454"/>
                </a:solidFill>
                <a:latin typeface="Montserrat"/>
                <a:cs typeface="Montserrat"/>
              </a:rPr>
              <a:t> </a:t>
            </a:r>
            <a:r>
              <a:rPr sz="1300" spc="-10" dirty="0">
                <a:solidFill>
                  <a:srgbClr val="545454"/>
                </a:solidFill>
                <a:latin typeface="Montserrat"/>
                <a:cs typeface="Montserrat"/>
              </a:rPr>
              <a:t>campaigns</a:t>
            </a:r>
            <a:endParaRPr sz="1300" dirty="0">
              <a:latin typeface="Montserrat"/>
              <a:cs typeface="Montserrat"/>
            </a:endParaRPr>
          </a:p>
          <a:p>
            <a:pPr marL="97155" indent="-84455">
              <a:lnSpc>
                <a:spcPct val="100000"/>
              </a:lnSpc>
              <a:spcBef>
                <a:spcPts val="240"/>
              </a:spcBef>
              <a:buChar char="•"/>
              <a:tabLst>
                <a:tab pos="97155" algn="l"/>
              </a:tabLst>
            </a:pPr>
            <a:r>
              <a:rPr sz="1300" spc="-65" dirty="0">
                <a:solidFill>
                  <a:srgbClr val="545454"/>
                </a:solidFill>
                <a:latin typeface="Montserrat"/>
                <a:cs typeface="Montserrat"/>
              </a:rPr>
              <a:t>Increased</a:t>
            </a:r>
            <a:r>
              <a:rPr sz="1300" spc="5" dirty="0">
                <a:solidFill>
                  <a:srgbClr val="545454"/>
                </a:solidFill>
                <a:latin typeface="Montserrat"/>
                <a:cs typeface="Montserrat"/>
              </a:rPr>
              <a:t> </a:t>
            </a:r>
            <a:r>
              <a:rPr sz="1300" spc="-65" dirty="0">
                <a:solidFill>
                  <a:srgbClr val="545454"/>
                </a:solidFill>
                <a:latin typeface="Montserrat"/>
                <a:cs typeface="Montserrat"/>
              </a:rPr>
              <a:t>production</a:t>
            </a:r>
            <a:r>
              <a:rPr sz="1300" spc="10" dirty="0">
                <a:solidFill>
                  <a:srgbClr val="545454"/>
                </a:solidFill>
                <a:latin typeface="Montserrat"/>
                <a:cs typeface="Montserrat"/>
              </a:rPr>
              <a:t> </a:t>
            </a:r>
            <a:r>
              <a:rPr sz="1300" spc="-10" dirty="0">
                <a:solidFill>
                  <a:srgbClr val="545454"/>
                </a:solidFill>
                <a:latin typeface="Montserrat"/>
                <a:cs typeface="Montserrat"/>
              </a:rPr>
              <a:t>capacity</a:t>
            </a:r>
            <a:endParaRPr sz="1300" dirty="0">
              <a:latin typeface="Montserrat"/>
              <a:cs typeface="Montserrat"/>
            </a:endParaRPr>
          </a:p>
        </p:txBody>
      </p:sp>
      <p:sp>
        <p:nvSpPr>
          <p:cNvPr id="16" name="object 16"/>
          <p:cNvSpPr txBox="1"/>
          <p:nvPr/>
        </p:nvSpPr>
        <p:spPr>
          <a:xfrm>
            <a:off x="909929" y="5456840"/>
            <a:ext cx="329565" cy="194310"/>
          </a:xfrm>
          <a:prstGeom prst="rect">
            <a:avLst/>
          </a:prstGeom>
        </p:spPr>
        <p:txBody>
          <a:bodyPr vert="horz" wrap="square" lIns="0" tIns="13335" rIns="0" bIns="0" rtlCol="0">
            <a:spAutoFit/>
          </a:bodyPr>
          <a:lstStyle/>
          <a:p>
            <a:pPr marL="12700">
              <a:lnSpc>
                <a:spcPct val="100000"/>
              </a:lnSpc>
              <a:spcBef>
                <a:spcPts val="105"/>
              </a:spcBef>
            </a:pPr>
            <a:r>
              <a:rPr sz="1100" b="1" spc="-30" dirty="0">
                <a:solidFill>
                  <a:srgbClr val="28A645"/>
                </a:solidFill>
                <a:latin typeface="Montserrat SemiBold"/>
                <a:cs typeface="Montserrat SemiBold"/>
              </a:rPr>
              <a:t>Pros</a:t>
            </a:r>
            <a:endParaRPr sz="1100">
              <a:latin typeface="Montserrat SemiBold"/>
              <a:cs typeface="Montserrat SemiBold"/>
            </a:endParaRPr>
          </a:p>
        </p:txBody>
      </p:sp>
      <p:sp>
        <p:nvSpPr>
          <p:cNvPr id="17" name="object 17"/>
          <p:cNvSpPr txBox="1"/>
          <p:nvPr/>
        </p:nvSpPr>
        <p:spPr>
          <a:xfrm>
            <a:off x="882649" y="5674718"/>
            <a:ext cx="2496881" cy="1058110"/>
          </a:xfrm>
          <a:prstGeom prst="rect">
            <a:avLst/>
          </a:prstGeom>
        </p:spPr>
        <p:txBody>
          <a:bodyPr vert="horz" wrap="square" lIns="0" tIns="12065" rIns="0" bIns="0" rtlCol="0">
            <a:spAutoFit/>
          </a:bodyPr>
          <a:lstStyle/>
          <a:p>
            <a:pPr marL="184150" marR="219075" indent="-171450">
              <a:lnSpc>
                <a:spcPct val="114100"/>
              </a:lnSpc>
              <a:spcBef>
                <a:spcPts val="95"/>
              </a:spcBef>
              <a:buFontTx/>
              <a:buChar char="-"/>
            </a:pPr>
            <a:r>
              <a:rPr sz="1150" spc="-85" dirty="0">
                <a:latin typeface="Montserrat"/>
                <a:cs typeface="Montserrat"/>
              </a:rPr>
              <a:t>Lower</a:t>
            </a:r>
            <a:r>
              <a:rPr sz="1150" spc="-10" dirty="0">
                <a:latin typeface="Montserrat"/>
                <a:cs typeface="Montserrat"/>
              </a:rPr>
              <a:t> </a:t>
            </a:r>
            <a:r>
              <a:rPr sz="1150" spc="-55" dirty="0">
                <a:latin typeface="Montserrat"/>
                <a:cs typeface="Montserrat"/>
              </a:rPr>
              <a:t>financial</a:t>
            </a:r>
            <a:r>
              <a:rPr sz="1150" spc="-5" dirty="0">
                <a:latin typeface="Montserrat"/>
                <a:cs typeface="Montserrat"/>
              </a:rPr>
              <a:t> </a:t>
            </a:r>
            <a:r>
              <a:rPr sz="1150" spc="-20" dirty="0">
                <a:latin typeface="Montserrat"/>
                <a:cs typeface="Montserrat"/>
              </a:rPr>
              <a:t>risk</a:t>
            </a:r>
            <a:endParaRPr lang="en-US" sz="1150" spc="-20" dirty="0">
              <a:latin typeface="Montserrat"/>
              <a:cs typeface="Montserrat"/>
            </a:endParaRPr>
          </a:p>
          <a:p>
            <a:pPr marL="184150" marR="219075" indent="-171450">
              <a:lnSpc>
                <a:spcPct val="114100"/>
              </a:lnSpc>
              <a:spcBef>
                <a:spcPts val="95"/>
              </a:spcBef>
              <a:buFontTx/>
              <a:buChar char="-"/>
            </a:pPr>
            <a:r>
              <a:rPr lang="en-US" sz="1150" spc="-70" dirty="0">
                <a:latin typeface="Montserrat"/>
                <a:cs typeface="Montserrat"/>
              </a:rPr>
              <a:t>G</a:t>
            </a:r>
            <a:r>
              <a:rPr sz="1150" spc="-70" dirty="0">
                <a:latin typeface="Montserrat"/>
                <a:cs typeface="Montserrat"/>
              </a:rPr>
              <a:t>reater</a:t>
            </a:r>
            <a:r>
              <a:rPr sz="1150" spc="-20" dirty="0">
                <a:latin typeface="Montserrat"/>
                <a:cs typeface="Montserrat"/>
              </a:rPr>
              <a:t> </a:t>
            </a:r>
            <a:r>
              <a:rPr sz="1150" spc="-65" dirty="0">
                <a:latin typeface="Montserrat"/>
                <a:cs typeface="Montserrat"/>
              </a:rPr>
              <a:t>operational</a:t>
            </a:r>
            <a:r>
              <a:rPr lang="en-US" sz="1150" spc="-15" dirty="0">
                <a:latin typeface="Montserrat"/>
                <a:cs typeface="Montserrat"/>
              </a:rPr>
              <a:t> </a:t>
            </a:r>
            <a:r>
              <a:rPr sz="1150" spc="-50" dirty="0">
                <a:latin typeface="Montserrat"/>
                <a:cs typeface="Montserrat"/>
              </a:rPr>
              <a:t>control</a:t>
            </a:r>
            <a:endParaRPr lang="en-US" sz="1150" spc="-50" dirty="0">
              <a:latin typeface="Montserrat"/>
              <a:cs typeface="Montserrat"/>
            </a:endParaRPr>
          </a:p>
          <a:p>
            <a:pPr marL="184150" marR="219075" indent="-171450">
              <a:lnSpc>
                <a:spcPct val="114100"/>
              </a:lnSpc>
              <a:spcBef>
                <a:spcPts val="95"/>
              </a:spcBef>
              <a:buFontTx/>
              <a:buChar char="-"/>
            </a:pPr>
            <a:r>
              <a:rPr sz="1150" spc="-65" dirty="0">
                <a:latin typeface="Montserrat"/>
                <a:cs typeface="Montserrat"/>
              </a:rPr>
              <a:t>Maintains</a:t>
            </a:r>
            <a:r>
              <a:rPr sz="1150" spc="-25" dirty="0">
                <a:latin typeface="Montserrat"/>
                <a:cs typeface="Montserrat"/>
              </a:rPr>
              <a:t> </a:t>
            </a:r>
            <a:r>
              <a:rPr sz="1150" spc="-80" dirty="0">
                <a:latin typeface="Montserrat"/>
                <a:cs typeface="Montserrat"/>
              </a:rPr>
              <a:t>company</a:t>
            </a:r>
            <a:r>
              <a:rPr sz="1150" spc="-25" dirty="0">
                <a:latin typeface="Montserrat"/>
                <a:cs typeface="Montserrat"/>
              </a:rPr>
              <a:t> </a:t>
            </a:r>
            <a:r>
              <a:rPr sz="1150" spc="-10" dirty="0">
                <a:latin typeface="Montserrat"/>
                <a:cs typeface="Montserrat"/>
              </a:rPr>
              <a:t>culture</a:t>
            </a:r>
            <a:endParaRPr lang="en-US" sz="1150" spc="-10" dirty="0">
              <a:latin typeface="Montserrat"/>
              <a:cs typeface="Montserrat"/>
            </a:endParaRPr>
          </a:p>
          <a:p>
            <a:pPr marL="184150" marR="219075" indent="-171450">
              <a:lnSpc>
                <a:spcPct val="114100"/>
              </a:lnSpc>
              <a:spcBef>
                <a:spcPts val="95"/>
              </a:spcBef>
              <a:buFontTx/>
              <a:buChar char="-"/>
            </a:pPr>
            <a:r>
              <a:rPr sz="1150" spc="-65" dirty="0">
                <a:latin typeface="Montserrat"/>
                <a:cs typeface="Montserrat"/>
              </a:rPr>
              <a:t>Sustainable</a:t>
            </a:r>
            <a:r>
              <a:rPr sz="1150" spc="15" dirty="0">
                <a:latin typeface="Montserrat"/>
                <a:cs typeface="Montserrat"/>
              </a:rPr>
              <a:t> </a:t>
            </a:r>
            <a:r>
              <a:rPr sz="1150" spc="-65" dirty="0">
                <a:latin typeface="Montserrat"/>
                <a:cs typeface="Montserrat"/>
              </a:rPr>
              <a:t>long-</a:t>
            </a:r>
            <a:r>
              <a:rPr sz="1150" spc="-80" dirty="0">
                <a:latin typeface="Montserrat"/>
                <a:cs typeface="Montserrat"/>
              </a:rPr>
              <a:t>term</a:t>
            </a:r>
            <a:r>
              <a:rPr sz="1150" spc="20" dirty="0">
                <a:latin typeface="Montserrat"/>
                <a:cs typeface="Montserrat"/>
              </a:rPr>
              <a:t> </a:t>
            </a:r>
            <a:r>
              <a:rPr sz="1150" spc="-60" dirty="0">
                <a:latin typeface="Montserrat"/>
                <a:cs typeface="Montserrat"/>
              </a:rPr>
              <a:t>growth </a:t>
            </a:r>
            <a:endParaRPr lang="en-US" sz="1150" spc="-60" dirty="0">
              <a:latin typeface="Montserrat"/>
              <a:cs typeface="Montserrat"/>
            </a:endParaRPr>
          </a:p>
          <a:p>
            <a:pPr marL="184150" marR="219075" indent="-171450">
              <a:lnSpc>
                <a:spcPct val="114100"/>
              </a:lnSpc>
              <a:spcBef>
                <a:spcPts val="95"/>
              </a:spcBef>
              <a:buFontTx/>
              <a:buChar char="-"/>
            </a:pPr>
            <a:r>
              <a:rPr sz="1150" spc="-55" dirty="0">
                <a:latin typeface="Montserrat"/>
                <a:cs typeface="Montserrat"/>
              </a:rPr>
              <a:t>Builds</a:t>
            </a:r>
            <a:r>
              <a:rPr sz="1150" spc="-25" dirty="0">
                <a:latin typeface="Montserrat"/>
                <a:cs typeface="Montserrat"/>
              </a:rPr>
              <a:t> </a:t>
            </a:r>
            <a:r>
              <a:rPr sz="1150" spc="-75" dirty="0">
                <a:latin typeface="Montserrat"/>
                <a:cs typeface="Montserrat"/>
              </a:rPr>
              <a:t>on</a:t>
            </a:r>
            <a:r>
              <a:rPr sz="1150" spc="-25" dirty="0">
                <a:latin typeface="Montserrat"/>
                <a:cs typeface="Montserrat"/>
              </a:rPr>
              <a:t> </a:t>
            </a:r>
            <a:r>
              <a:rPr sz="1150" spc="-60" dirty="0">
                <a:latin typeface="Montserrat"/>
                <a:cs typeface="Montserrat"/>
              </a:rPr>
              <a:t>existing</a:t>
            </a:r>
            <a:r>
              <a:rPr sz="1150" spc="-25" dirty="0">
                <a:latin typeface="Montserrat"/>
                <a:cs typeface="Montserrat"/>
              </a:rPr>
              <a:t> </a:t>
            </a:r>
            <a:r>
              <a:rPr sz="1150" spc="-10" dirty="0">
                <a:latin typeface="Montserrat"/>
                <a:cs typeface="Montserrat"/>
              </a:rPr>
              <a:t>strengths</a:t>
            </a:r>
            <a:endParaRPr sz="1150" dirty="0">
              <a:latin typeface="Montserrat"/>
              <a:cs typeface="Montserrat"/>
            </a:endParaRPr>
          </a:p>
        </p:txBody>
      </p:sp>
      <p:pic>
        <p:nvPicPr>
          <p:cNvPr id="18" name="object 18"/>
          <p:cNvPicPr/>
          <p:nvPr/>
        </p:nvPicPr>
        <p:blipFill>
          <a:blip r:embed="rId5" cstate="print"/>
          <a:stretch>
            <a:fillRect/>
          </a:stretch>
        </p:blipFill>
        <p:spPr>
          <a:xfrm>
            <a:off x="3343275" y="5495924"/>
            <a:ext cx="133349" cy="133349"/>
          </a:xfrm>
          <a:prstGeom prst="rect">
            <a:avLst/>
          </a:prstGeom>
        </p:spPr>
      </p:pic>
      <p:sp>
        <p:nvSpPr>
          <p:cNvPr id="19" name="object 19"/>
          <p:cNvSpPr txBox="1"/>
          <p:nvPr/>
        </p:nvSpPr>
        <p:spPr>
          <a:xfrm>
            <a:off x="3499389" y="5455321"/>
            <a:ext cx="364490" cy="196215"/>
          </a:xfrm>
          <a:prstGeom prst="rect">
            <a:avLst/>
          </a:prstGeom>
        </p:spPr>
        <p:txBody>
          <a:bodyPr vert="horz" wrap="square" lIns="0" tIns="15240" rIns="0" bIns="0" rtlCol="0">
            <a:spAutoFit/>
          </a:bodyPr>
          <a:lstStyle/>
          <a:p>
            <a:pPr marL="12700">
              <a:lnSpc>
                <a:spcPct val="100000"/>
              </a:lnSpc>
              <a:spcBef>
                <a:spcPts val="120"/>
              </a:spcBef>
            </a:pPr>
            <a:r>
              <a:rPr sz="1100" b="1" spc="-45" dirty="0">
                <a:solidFill>
                  <a:srgbClr val="DB3445"/>
                </a:solidFill>
                <a:latin typeface="Georgia"/>
                <a:cs typeface="Georgia"/>
              </a:rPr>
              <a:t>Cons</a:t>
            </a:r>
            <a:endParaRPr sz="1100" dirty="0">
              <a:latin typeface="Georgia"/>
              <a:cs typeface="Georgia"/>
            </a:endParaRPr>
          </a:p>
        </p:txBody>
      </p:sp>
      <p:sp>
        <p:nvSpPr>
          <p:cNvPr id="20" name="object 20"/>
          <p:cNvSpPr txBox="1"/>
          <p:nvPr/>
        </p:nvSpPr>
        <p:spPr>
          <a:xfrm>
            <a:off x="3472109" y="5674718"/>
            <a:ext cx="2374009" cy="860492"/>
          </a:xfrm>
          <a:prstGeom prst="rect">
            <a:avLst/>
          </a:prstGeom>
        </p:spPr>
        <p:txBody>
          <a:bodyPr vert="horz" wrap="square" lIns="0" tIns="36830" rIns="0" bIns="0" rtlCol="0">
            <a:spAutoFit/>
          </a:bodyPr>
          <a:lstStyle/>
          <a:p>
            <a:pPr marL="184150" indent="-171450">
              <a:lnSpc>
                <a:spcPct val="100000"/>
              </a:lnSpc>
              <a:spcBef>
                <a:spcPts val="290"/>
              </a:spcBef>
              <a:buFontTx/>
              <a:buChar char="-"/>
            </a:pPr>
            <a:r>
              <a:rPr sz="1150" spc="-60" dirty="0">
                <a:latin typeface="Montserrat"/>
                <a:cs typeface="Montserrat"/>
              </a:rPr>
              <a:t>Usually</a:t>
            </a:r>
            <a:r>
              <a:rPr sz="1150" spc="-20" dirty="0">
                <a:latin typeface="Montserrat"/>
                <a:cs typeface="Montserrat"/>
              </a:rPr>
              <a:t> </a:t>
            </a:r>
            <a:r>
              <a:rPr sz="1150" spc="-70" dirty="0">
                <a:latin typeface="Montserrat"/>
                <a:cs typeface="Montserrat"/>
              </a:rPr>
              <a:t>slower</a:t>
            </a:r>
            <a:r>
              <a:rPr sz="1150" spc="-15" dirty="0">
                <a:latin typeface="Montserrat"/>
                <a:cs typeface="Montserrat"/>
              </a:rPr>
              <a:t> </a:t>
            </a:r>
            <a:r>
              <a:rPr sz="1150" spc="-20" dirty="0">
                <a:latin typeface="Montserrat"/>
                <a:cs typeface="Montserrat"/>
              </a:rPr>
              <a:t>pace</a:t>
            </a:r>
            <a:endParaRPr lang="en-US" sz="1150" spc="-20" dirty="0">
              <a:latin typeface="Montserrat"/>
              <a:cs typeface="Montserrat"/>
            </a:endParaRPr>
          </a:p>
          <a:p>
            <a:pPr marL="184150" indent="-171450">
              <a:lnSpc>
                <a:spcPct val="100000"/>
              </a:lnSpc>
              <a:spcBef>
                <a:spcPts val="290"/>
              </a:spcBef>
              <a:buFontTx/>
              <a:buChar char="-"/>
            </a:pPr>
            <a:r>
              <a:rPr sz="1150" spc="-65" dirty="0">
                <a:latin typeface="Montserrat"/>
                <a:cs typeface="Montserrat"/>
              </a:rPr>
              <a:t>Limited</a:t>
            </a:r>
            <a:r>
              <a:rPr sz="1150" spc="-25" dirty="0">
                <a:latin typeface="Montserrat"/>
                <a:cs typeface="Montserrat"/>
              </a:rPr>
              <a:t> </a:t>
            </a:r>
            <a:r>
              <a:rPr sz="1150" spc="-85" dirty="0">
                <a:latin typeface="Montserrat"/>
                <a:cs typeface="Montserrat"/>
              </a:rPr>
              <a:t>by</a:t>
            </a:r>
            <a:r>
              <a:rPr sz="1150" spc="-20" dirty="0">
                <a:latin typeface="Montserrat"/>
                <a:cs typeface="Montserrat"/>
              </a:rPr>
              <a:t> </a:t>
            </a:r>
            <a:r>
              <a:rPr sz="1150" spc="-60" dirty="0">
                <a:latin typeface="Montserrat"/>
                <a:cs typeface="Montserrat"/>
              </a:rPr>
              <a:t>internal</a:t>
            </a:r>
            <a:r>
              <a:rPr sz="1150" spc="-20" dirty="0">
                <a:latin typeface="Montserrat"/>
                <a:cs typeface="Montserrat"/>
              </a:rPr>
              <a:t> </a:t>
            </a:r>
            <a:r>
              <a:rPr sz="1150" spc="-60" dirty="0">
                <a:latin typeface="Montserrat"/>
                <a:cs typeface="Montserrat"/>
              </a:rPr>
              <a:t>resources </a:t>
            </a:r>
            <a:endParaRPr lang="en-US" sz="1150" spc="-60" dirty="0">
              <a:latin typeface="Montserrat"/>
              <a:cs typeface="Montserrat"/>
            </a:endParaRPr>
          </a:p>
          <a:p>
            <a:pPr marL="184150" indent="-171450">
              <a:lnSpc>
                <a:spcPct val="100000"/>
              </a:lnSpc>
              <a:spcBef>
                <a:spcPts val="290"/>
              </a:spcBef>
              <a:buFontTx/>
              <a:buChar char="-"/>
            </a:pPr>
            <a:r>
              <a:rPr sz="1150" spc="-90" dirty="0">
                <a:latin typeface="Montserrat"/>
                <a:cs typeface="Montserrat"/>
              </a:rPr>
              <a:t>May</a:t>
            </a:r>
            <a:r>
              <a:rPr sz="1150" spc="-10" dirty="0">
                <a:latin typeface="Montserrat"/>
                <a:cs typeface="Montserrat"/>
              </a:rPr>
              <a:t> </a:t>
            </a:r>
            <a:r>
              <a:rPr sz="1150" spc="-65" dirty="0">
                <a:latin typeface="Montserrat"/>
                <a:cs typeface="Montserrat"/>
              </a:rPr>
              <a:t>lack</a:t>
            </a:r>
            <a:r>
              <a:rPr sz="1150" spc="-10" dirty="0">
                <a:latin typeface="Montserrat"/>
                <a:cs typeface="Montserrat"/>
              </a:rPr>
              <a:t> </a:t>
            </a:r>
            <a:r>
              <a:rPr sz="1150" spc="-90" dirty="0">
                <a:latin typeface="Montserrat"/>
                <a:cs typeface="Montserrat"/>
              </a:rPr>
              <a:t>new</a:t>
            </a:r>
            <a:r>
              <a:rPr sz="1150" spc="-10" dirty="0">
                <a:latin typeface="Montserrat"/>
                <a:cs typeface="Montserrat"/>
              </a:rPr>
              <a:t> perspectives </a:t>
            </a:r>
            <a:endParaRPr lang="en-US" sz="1150" spc="-10" dirty="0">
              <a:latin typeface="Montserrat"/>
              <a:cs typeface="Montserrat"/>
            </a:endParaRPr>
          </a:p>
          <a:p>
            <a:pPr marL="184150" indent="-171450">
              <a:lnSpc>
                <a:spcPct val="100000"/>
              </a:lnSpc>
              <a:spcBef>
                <a:spcPts val="290"/>
              </a:spcBef>
              <a:buFontTx/>
              <a:buChar char="-"/>
            </a:pPr>
            <a:r>
              <a:rPr sz="1150" spc="-80" dirty="0">
                <a:latin typeface="Montserrat"/>
                <a:cs typeface="Montserrat"/>
              </a:rPr>
              <a:t>Market</a:t>
            </a:r>
            <a:r>
              <a:rPr sz="1150" spc="25" dirty="0">
                <a:latin typeface="Montserrat"/>
                <a:cs typeface="Montserrat"/>
              </a:rPr>
              <a:t> </a:t>
            </a:r>
            <a:r>
              <a:rPr sz="1150" spc="-10" dirty="0">
                <a:latin typeface="Montserrat"/>
                <a:cs typeface="Montserrat"/>
              </a:rPr>
              <a:t>constraints</a:t>
            </a:r>
            <a:endParaRPr sz="1150" dirty="0">
              <a:latin typeface="Montserrat"/>
              <a:cs typeface="Montserrat"/>
            </a:endParaRPr>
          </a:p>
        </p:txBody>
      </p:sp>
      <p:sp>
        <p:nvSpPr>
          <p:cNvPr id="21" name="object 21"/>
          <p:cNvSpPr/>
          <p:nvPr/>
        </p:nvSpPr>
        <p:spPr>
          <a:xfrm>
            <a:off x="6095999" y="1504949"/>
            <a:ext cx="9525" cy="5695950"/>
          </a:xfrm>
          <a:custGeom>
            <a:avLst/>
            <a:gdLst/>
            <a:ahLst/>
            <a:cxnLst/>
            <a:rect l="l" t="t" r="r" b="b"/>
            <a:pathLst>
              <a:path w="9525" h="5695950">
                <a:moveTo>
                  <a:pt x="9524" y="5695949"/>
                </a:moveTo>
                <a:lnTo>
                  <a:pt x="0" y="5695949"/>
                </a:lnTo>
                <a:lnTo>
                  <a:pt x="0" y="0"/>
                </a:lnTo>
                <a:lnTo>
                  <a:pt x="9524" y="0"/>
                </a:lnTo>
                <a:lnTo>
                  <a:pt x="9524" y="5695949"/>
                </a:lnTo>
                <a:close/>
              </a:path>
            </a:pathLst>
          </a:custGeom>
          <a:solidFill>
            <a:srgbClr val="DEE2E6"/>
          </a:solidFill>
        </p:spPr>
        <p:txBody>
          <a:bodyPr wrap="square" lIns="0" tIns="0" rIns="0" bIns="0" rtlCol="0"/>
          <a:lstStyle/>
          <a:p>
            <a:endParaRPr/>
          </a:p>
        </p:txBody>
      </p:sp>
      <p:grpSp>
        <p:nvGrpSpPr>
          <p:cNvPr id="22" name="object 22"/>
          <p:cNvGrpSpPr/>
          <p:nvPr/>
        </p:nvGrpSpPr>
        <p:grpSpPr>
          <a:xfrm>
            <a:off x="6315074" y="2009774"/>
            <a:ext cx="5656437" cy="1123950"/>
            <a:chOff x="6315074" y="2009774"/>
            <a:chExt cx="5305425" cy="1123950"/>
          </a:xfrm>
        </p:grpSpPr>
        <p:sp>
          <p:nvSpPr>
            <p:cNvPr id="23" name="object 23"/>
            <p:cNvSpPr/>
            <p:nvPr/>
          </p:nvSpPr>
          <p:spPr>
            <a:xfrm>
              <a:off x="6334123" y="2009774"/>
              <a:ext cx="5286375" cy="1123950"/>
            </a:xfrm>
            <a:custGeom>
              <a:avLst/>
              <a:gdLst/>
              <a:ahLst/>
              <a:cxnLst/>
              <a:rect l="l" t="t" r="r" b="b"/>
              <a:pathLst>
                <a:path w="5286375" h="1123950">
                  <a:moveTo>
                    <a:pt x="5232977" y="1123949"/>
                  </a:moveTo>
                  <a:lnTo>
                    <a:pt x="33047" y="1123949"/>
                  </a:lnTo>
                  <a:lnTo>
                    <a:pt x="4834" y="1095671"/>
                  </a:lnTo>
                  <a:lnTo>
                    <a:pt x="0" y="1074378"/>
                  </a:lnTo>
                  <a:lnTo>
                    <a:pt x="0" y="1066799"/>
                  </a:lnTo>
                  <a:lnTo>
                    <a:pt x="0" y="49571"/>
                  </a:lnTo>
                  <a:lnTo>
                    <a:pt x="14732" y="11379"/>
                  </a:lnTo>
                  <a:lnTo>
                    <a:pt x="33047" y="0"/>
                  </a:lnTo>
                  <a:lnTo>
                    <a:pt x="5232977" y="0"/>
                  </a:lnTo>
                  <a:lnTo>
                    <a:pt x="5272289" y="19392"/>
                  </a:lnTo>
                  <a:lnTo>
                    <a:pt x="5286375" y="53397"/>
                  </a:lnTo>
                  <a:lnTo>
                    <a:pt x="5286375" y="1070552"/>
                  </a:lnTo>
                  <a:lnTo>
                    <a:pt x="5266982" y="1109864"/>
                  </a:lnTo>
                  <a:lnTo>
                    <a:pt x="5236693" y="1123583"/>
                  </a:lnTo>
                  <a:lnTo>
                    <a:pt x="5232977" y="1123949"/>
                  </a:lnTo>
                  <a:close/>
                </a:path>
              </a:pathLst>
            </a:custGeom>
            <a:solidFill>
              <a:srgbClr val="F7F9FA"/>
            </a:solidFill>
          </p:spPr>
          <p:txBody>
            <a:bodyPr wrap="square" lIns="0" tIns="0" rIns="0" bIns="0" rtlCol="0"/>
            <a:lstStyle/>
            <a:p>
              <a:endParaRPr/>
            </a:p>
          </p:txBody>
        </p:sp>
        <p:sp>
          <p:nvSpPr>
            <p:cNvPr id="24" name="object 24"/>
            <p:cNvSpPr/>
            <p:nvPr/>
          </p:nvSpPr>
          <p:spPr>
            <a:xfrm>
              <a:off x="6315074" y="2009774"/>
              <a:ext cx="52069" cy="1123950"/>
            </a:xfrm>
            <a:custGeom>
              <a:avLst/>
              <a:gdLst/>
              <a:ahLst/>
              <a:cxnLst/>
              <a:rect l="l" t="t" r="r" b="b"/>
              <a:pathLst>
                <a:path w="52070" h="1123950">
                  <a:moveTo>
                    <a:pt x="51890" y="1123949"/>
                  </a:moveTo>
                  <a:lnTo>
                    <a:pt x="49571" y="1123949"/>
                  </a:lnTo>
                  <a:lnTo>
                    <a:pt x="42280" y="1122499"/>
                  </a:lnTo>
                  <a:lnTo>
                    <a:pt x="7249" y="1095671"/>
                  </a:lnTo>
                  <a:lnTo>
                    <a:pt x="0" y="1074378"/>
                  </a:lnTo>
                  <a:lnTo>
                    <a:pt x="0" y="49571"/>
                  </a:lnTo>
                  <a:lnTo>
                    <a:pt x="22097" y="11379"/>
                  </a:lnTo>
                  <a:lnTo>
                    <a:pt x="49571" y="0"/>
                  </a:lnTo>
                  <a:lnTo>
                    <a:pt x="51890" y="0"/>
                  </a:lnTo>
                  <a:lnTo>
                    <a:pt x="47399" y="5579"/>
                  </a:lnTo>
                  <a:lnTo>
                    <a:pt x="43680" y="16738"/>
                  </a:lnTo>
                  <a:lnTo>
                    <a:pt x="41238" y="25541"/>
                  </a:lnTo>
                  <a:lnTo>
                    <a:pt x="39495" y="35211"/>
                  </a:lnTo>
                  <a:lnTo>
                    <a:pt x="38449" y="45747"/>
                  </a:lnTo>
                  <a:lnTo>
                    <a:pt x="38100" y="57150"/>
                  </a:lnTo>
                  <a:lnTo>
                    <a:pt x="38100" y="1066800"/>
                  </a:lnTo>
                  <a:lnTo>
                    <a:pt x="43680" y="1107210"/>
                  </a:lnTo>
                  <a:lnTo>
                    <a:pt x="47399" y="1118370"/>
                  </a:lnTo>
                  <a:lnTo>
                    <a:pt x="51890" y="1123949"/>
                  </a:lnTo>
                  <a:close/>
                </a:path>
              </a:pathLst>
            </a:custGeom>
            <a:solidFill>
              <a:srgbClr val="007BFF"/>
            </a:solidFill>
          </p:spPr>
          <p:txBody>
            <a:bodyPr wrap="square" lIns="0" tIns="0" rIns="0" bIns="0" rtlCol="0"/>
            <a:lstStyle/>
            <a:p>
              <a:endParaRPr/>
            </a:p>
          </p:txBody>
        </p:sp>
      </p:grpSp>
      <p:grpSp>
        <p:nvGrpSpPr>
          <p:cNvPr id="25" name="object 25"/>
          <p:cNvGrpSpPr/>
          <p:nvPr/>
        </p:nvGrpSpPr>
        <p:grpSpPr>
          <a:xfrm>
            <a:off x="6315074" y="3276599"/>
            <a:ext cx="5646912" cy="1809750"/>
            <a:chOff x="6315074" y="3276599"/>
            <a:chExt cx="5305425" cy="1809750"/>
          </a:xfrm>
        </p:grpSpPr>
        <p:sp>
          <p:nvSpPr>
            <p:cNvPr id="26" name="object 26"/>
            <p:cNvSpPr/>
            <p:nvPr/>
          </p:nvSpPr>
          <p:spPr>
            <a:xfrm>
              <a:off x="6334123" y="3276599"/>
              <a:ext cx="5286375" cy="1809750"/>
            </a:xfrm>
            <a:custGeom>
              <a:avLst/>
              <a:gdLst/>
              <a:ahLst/>
              <a:cxnLst/>
              <a:rect l="l" t="t" r="r" b="b"/>
              <a:pathLst>
                <a:path w="5286375" h="1809750">
                  <a:moveTo>
                    <a:pt x="5232977" y="1809749"/>
                  </a:moveTo>
                  <a:lnTo>
                    <a:pt x="33047" y="1809749"/>
                  </a:lnTo>
                  <a:lnTo>
                    <a:pt x="28187" y="1808298"/>
                  </a:lnTo>
                  <a:lnTo>
                    <a:pt x="966" y="1767468"/>
                  </a:lnTo>
                  <a:lnTo>
                    <a:pt x="0" y="1760177"/>
                  </a:lnTo>
                  <a:lnTo>
                    <a:pt x="0" y="1752599"/>
                  </a:lnTo>
                  <a:lnTo>
                    <a:pt x="0" y="49571"/>
                  </a:lnTo>
                  <a:lnTo>
                    <a:pt x="14732" y="11379"/>
                  </a:lnTo>
                  <a:lnTo>
                    <a:pt x="33047" y="0"/>
                  </a:lnTo>
                  <a:lnTo>
                    <a:pt x="5232977" y="0"/>
                  </a:lnTo>
                  <a:lnTo>
                    <a:pt x="5272289" y="19392"/>
                  </a:lnTo>
                  <a:lnTo>
                    <a:pt x="5286375" y="53397"/>
                  </a:lnTo>
                  <a:lnTo>
                    <a:pt x="5286375" y="1756352"/>
                  </a:lnTo>
                  <a:lnTo>
                    <a:pt x="5266982" y="1795663"/>
                  </a:lnTo>
                  <a:lnTo>
                    <a:pt x="5236693" y="1809383"/>
                  </a:lnTo>
                  <a:lnTo>
                    <a:pt x="5232977" y="1809749"/>
                  </a:lnTo>
                  <a:close/>
                </a:path>
              </a:pathLst>
            </a:custGeom>
            <a:solidFill>
              <a:srgbClr val="F7F9FA"/>
            </a:solidFill>
          </p:spPr>
          <p:txBody>
            <a:bodyPr wrap="square" lIns="0" tIns="0" rIns="0" bIns="0" rtlCol="0"/>
            <a:lstStyle/>
            <a:p>
              <a:endParaRPr/>
            </a:p>
          </p:txBody>
        </p:sp>
        <p:sp>
          <p:nvSpPr>
            <p:cNvPr id="27" name="object 27"/>
            <p:cNvSpPr/>
            <p:nvPr/>
          </p:nvSpPr>
          <p:spPr>
            <a:xfrm>
              <a:off x="6315074" y="3276599"/>
              <a:ext cx="52069" cy="1809750"/>
            </a:xfrm>
            <a:custGeom>
              <a:avLst/>
              <a:gdLst/>
              <a:ahLst/>
              <a:cxnLst/>
              <a:rect l="l" t="t" r="r" b="b"/>
              <a:pathLst>
                <a:path w="52070" h="1809750">
                  <a:moveTo>
                    <a:pt x="51890" y="1809749"/>
                  </a:moveTo>
                  <a:lnTo>
                    <a:pt x="49571" y="1809749"/>
                  </a:lnTo>
                  <a:lnTo>
                    <a:pt x="42280" y="1808299"/>
                  </a:lnTo>
                  <a:lnTo>
                    <a:pt x="7249" y="1781471"/>
                  </a:lnTo>
                  <a:lnTo>
                    <a:pt x="0" y="1760178"/>
                  </a:lnTo>
                  <a:lnTo>
                    <a:pt x="0" y="49571"/>
                  </a:lnTo>
                  <a:lnTo>
                    <a:pt x="22097" y="11379"/>
                  </a:lnTo>
                  <a:lnTo>
                    <a:pt x="49571" y="0"/>
                  </a:lnTo>
                  <a:lnTo>
                    <a:pt x="51890" y="0"/>
                  </a:lnTo>
                  <a:lnTo>
                    <a:pt x="47399" y="5579"/>
                  </a:lnTo>
                  <a:lnTo>
                    <a:pt x="43680" y="16738"/>
                  </a:lnTo>
                  <a:lnTo>
                    <a:pt x="41238" y="25541"/>
                  </a:lnTo>
                  <a:lnTo>
                    <a:pt x="39495" y="35211"/>
                  </a:lnTo>
                  <a:lnTo>
                    <a:pt x="38449" y="45747"/>
                  </a:lnTo>
                  <a:lnTo>
                    <a:pt x="38100" y="57150"/>
                  </a:lnTo>
                  <a:lnTo>
                    <a:pt x="38100" y="1752600"/>
                  </a:lnTo>
                  <a:lnTo>
                    <a:pt x="43680" y="1793010"/>
                  </a:lnTo>
                  <a:lnTo>
                    <a:pt x="47399" y="1804170"/>
                  </a:lnTo>
                  <a:lnTo>
                    <a:pt x="51890" y="1809749"/>
                  </a:lnTo>
                  <a:close/>
                </a:path>
              </a:pathLst>
            </a:custGeom>
            <a:solidFill>
              <a:srgbClr val="007BFF"/>
            </a:solidFill>
          </p:spPr>
          <p:txBody>
            <a:bodyPr wrap="square" lIns="0" tIns="0" rIns="0" bIns="0" rtlCol="0"/>
            <a:lstStyle/>
            <a:p>
              <a:endParaRPr/>
            </a:p>
          </p:txBody>
        </p:sp>
      </p:grpSp>
      <p:grpSp>
        <p:nvGrpSpPr>
          <p:cNvPr id="28" name="object 28"/>
          <p:cNvGrpSpPr/>
          <p:nvPr/>
        </p:nvGrpSpPr>
        <p:grpSpPr>
          <a:xfrm>
            <a:off x="6350243" y="5229224"/>
            <a:ext cx="5636127" cy="1527175"/>
            <a:chOff x="6315074" y="5229224"/>
            <a:chExt cx="5305424" cy="1828800"/>
          </a:xfrm>
        </p:grpSpPr>
        <p:sp>
          <p:nvSpPr>
            <p:cNvPr id="29" name="object 29"/>
            <p:cNvSpPr/>
            <p:nvPr/>
          </p:nvSpPr>
          <p:spPr>
            <a:xfrm>
              <a:off x="6334123" y="5229224"/>
              <a:ext cx="5286375" cy="1828800"/>
            </a:xfrm>
            <a:custGeom>
              <a:avLst/>
              <a:gdLst/>
              <a:ahLst/>
              <a:cxnLst/>
              <a:rect l="l" t="t" r="r" b="b"/>
              <a:pathLst>
                <a:path w="5286375" h="1828800">
                  <a:moveTo>
                    <a:pt x="5232977" y="1828799"/>
                  </a:moveTo>
                  <a:lnTo>
                    <a:pt x="33047" y="1828799"/>
                  </a:lnTo>
                  <a:lnTo>
                    <a:pt x="28187" y="1827349"/>
                  </a:lnTo>
                  <a:lnTo>
                    <a:pt x="966" y="1786517"/>
                  </a:lnTo>
                  <a:lnTo>
                    <a:pt x="0" y="1779227"/>
                  </a:lnTo>
                  <a:lnTo>
                    <a:pt x="0" y="1771649"/>
                  </a:lnTo>
                  <a:lnTo>
                    <a:pt x="0" y="49570"/>
                  </a:lnTo>
                  <a:lnTo>
                    <a:pt x="14732" y="11379"/>
                  </a:lnTo>
                  <a:lnTo>
                    <a:pt x="33047" y="0"/>
                  </a:lnTo>
                  <a:lnTo>
                    <a:pt x="5232977" y="0"/>
                  </a:lnTo>
                  <a:lnTo>
                    <a:pt x="5272289" y="19392"/>
                  </a:lnTo>
                  <a:lnTo>
                    <a:pt x="5286375" y="53397"/>
                  </a:lnTo>
                  <a:lnTo>
                    <a:pt x="5286375" y="1775401"/>
                  </a:lnTo>
                  <a:lnTo>
                    <a:pt x="5266982" y="1814712"/>
                  </a:lnTo>
                  <a:lnTo>
                    <a:pt x="5236693" y="1828433"/>
                  </a:lnTo>
                  <a:lnTo>
                    <a:pt x="5232977" y="1828799"/>
                  </a:lnTo>
                  <a:close/>
                </a:path>
              </a:pathLst>
            </a:custGeom>
            <a:solidFill>
              <a:srgbClr val="F7F9FA"/>
            </a:solidFill>
          </p:spPr>
          <p:txBody>
            <a:bodyPr wrap="square" lIns="0" tIns="0" rIns="0" bIns="0" rtlCol="0"/>
            <a:lstStyle/>
            <a:p>
              <a:endParaRPr/>
            </a:p>
          </p:txBody>
        </p:sp>
        <p:sp>
          <p:nvSpPr>
            <p:cNvPr id="30" name="object 30"/>
            <p:cNvSpPr/>
            <p:nvPr/>
          </p:nvSpPr>
          <p:spPr>
            <a:xfrm>
              <a:off x="6315074" y="5229224"/>
              <a:ext cx="52069" cy="1828800"/>
            </a:xfrm>
            <a:custGeom>
              <a:avLst/>
              <a:gdLst/>
              <a:ahLst/>
              <a:cxnLst/>
              <a:rect l="l" t="t" r="r" b="b"/>
              <a:pathLst>
                <a:path w="52070" h="1828800">
                  <a:moveTo>
                    <a:pt x="51890" y="1828799"/>
                  </a:moveTo>
                  <a:lnTo>
                    <a:pt x="49571" y="1828799"/>
                  </a:lnTo>
                  <a:lnTo>
                    <a:pt x="42280" y="1827349"/>
                  </a:lnTo>
                  <a:lnTo>
                    <a:pt x="7249" y="1800520"/>
                  </a:lnTo>
                  <a:lnTo>
                    <a:pt x="0" y="1779227"/>
                  </a:lnTo>
                  <a:lnTo>
                    <a:pt x="0" y="49571"/>
                  </a:lnTo>
                  <a:lnTo>
                    <a:pt x="22097" y="11379"/>
                  </a:lnTo>
                  <a:lnTo>
                    <a:pt x="49571" y="0"/>
                  </a:lnTo>
                  <a:lnTo>
                    <a:pt x="51890" y="0"/>
                  </a:lnTo>
                  <a:lnTo>
                    <a:pt x="47399" y="5579"/>
                  </a:lnTo>
                  <a:lnTo>
                    <a:pt x="43680" y="16738"/>
                  </a:lnTo>
                  <a:lnTo>
                    <a:pt x="41238" y="25541"/>
                  </a:lnTo>
                  <a:lnTo>
                    <a:pt x="39495" y="35210"/>
                  </a:lnTo>
                  <a:lnTo>
                    <a:pt x="38449" y="45747"/>
                  </a:lnTo>
                  <a:lnTo>
                    <a:pt x="38100" y="57150"/>
                  </a:lnTo>
                  <a:lnTo>
                    <a:pt x="38100" y="1771650"/>
                  </a:lnTo>
                  <a:lnTo>
                    <a:pt x="43680" y="1812060"/>
                  </a:lnTo>
                  <a:lnTo>
                    <a:pt x="47399" y="1823219"/>
                  </a:lnTo>
                  <a:lnTo>
                    <a:pt x="51890" y="1828799"/>
                  </a:lnTo>
                  <a:close/>
                </a:path>
              </a:pathLst>
            </a:custGeom>
            <a:solidFill>
              <a:srgbClr val="007BFF"/>
            </a:solidFill>
          </p:spPr>
          <p:txBody>
            <a:bodyPr wrap="square" lIns="0" tIns="0" rIns="0" bIns="0" rtlCol="0"/>
            <a:lstStyle/>
            <a:p>
              <a:endParaRPr/>
            </a:p>
          </p:txBody>
        </p:sp>
        <p:pic>
          <p:nvPicPr>
            <p:cNvPr id="31" name="object 31"/>
            <p:cNvPicPr/>
            <p:nvPr/>
          </p:nvPicPr>
          <p:blipFill>
            <a:blip r:embed="rId6" cstate="print"/>
            <a:stretch>
              <a:fillRect/>
            </a:stretch>
          </p:blipFill>
          <p:spPr>
            <a:xfrm>
              <a:off x="6436178" y="5333206"/>
              <a:ext cx="133349" cy="133349"/>
            </a:xfrm>
            <a:prstGeom prst="rect">
              <a:avLst/>
            </a:prstGeom>
          </p:spPr>
        </p:pic>
      </p:grpSp>
      <p:sp>
        <p:nvSpPr>
          <p:cNvPr id="32" name="object 32"/>
          <p:cNvSpPr/>
          <p:nvPr/>
        </p:nvSpPr>
        <p:spPr>
          <a:xfrm>
            <a:off x="6315074" y="1588293"/>
            <a:ext cx="262255" cy="157480"/>
          </a:xfrm>
          <a:custGeom>
            <a:avLst/>
            <a:gdLst/>
            <a:ahLst/>
            <a:cxnLst/>
            <a:rect l="l" t="t" r="r" b="b"/>
            <a:pathLst>
              <a:path w="262254" h="157480">
                <a:moveTo>
                  <a:pt x="115472" y="157126"/>
                </a:moveTo>
                <a:lnTo>
                  <a:pt x="108026" y="156026"/>
                </a:lnTo>
                <a:lnTo>
                  <a:pt x="101337" y="152005"/>
                </a:lnTo>
                <a:lnTo>
                  <a:pt x="63929" y="117871"/>
                </a:lnTo>
                <a:lnTo>
                  <a:pt x="52387" y="117871"/>
                </a:lnTo>
                <a:lnTo>
                  <a:pt x="52387" y="26193"/>
                </a:lnTo>
                <a:lnTo>
                  <a:pt x="88528" y="2128"/>
                </a:lnTo>
                <a:lnTo>
                  <a:pt x="88816" y="2128"/>
                </a:lnTo>
                <a:lnTo>
                  <a:pt x="95770" y="0"/>
                </a:lnTo>
                <a:lnTo>
                  <a:pt x="108458" y="0"/>
                </a:lnTo>
                <a:lnTo>
                  <a:pt x="113779" y="1064"/>
                </a:lnTo>
                <a:lnTo>
                  <a:pt x="118526" y="3069"/>
                </a:lnTo>
                <a:lnTo>
                  <a:pt x="84474" y="30613"/>
                </a:lnTo>
                <a:lnTo>
                  <a:pt x="77325" y="39140"/>
                </a:lnTo>
                <a:lnTo>
                  <a:pt x="73971" y="49379"/>
                </a:lnTo>
                <a:lnTo>
                  <a:pt x="74539" y="59590"/>
                </a:lnTo>
                <a:lnTo>
                  <a:pt x="74569" y="60139"/>
                </a:lnTo>
                <a:lnTo>
                  <a:pt x="79277" y="70231"/>
                </a:lnTo>
                <a:lnTo>
                  <a:pt x="87985" y="78150"/>
                </a:lnTo>
                <a:lnTo>
                  <a:pt x="98692" y="81886"/>
                </a:lnTo>
                <a:lnTo>
                  <a:pt x="166017" y="81886"/>
                </a:lnTo>
                <a:lnTo>
                  <a:pt x="196616" y="109931"/>
                </a:lnTo>
                <a:lnTo>
                  <a:pt x="201199" y="116236"/>
                </a:lnTo>
                <a:lnTo>
                  <a:pt x="202950" y="123560"/>
                </a:lnTo>
                <a:lnTo>
                  <a:pt x="201831" y="131008"/>
                </a:lnTo>
                <a:lnTo>
                  <a:pt x="197803" y="137680"/>
                </a:lnTo>
                <a:lnTo>
                  <a:pt x="193757" y="140750"/>
                </a:lnTo>
                <a:lnTo>
                  <a:pt x="172387" y="140750"/>
                </a:lnTo>
                <a:lnTo>
                  <a:pt x="171949" y="141982"/>
                </a:lnTo>
                <a:lnTo>
                  <a:pt x="171834" y="142305"/>
                </a:lnTo>
                <a:lnTo>
                  <a:pt x="133629" y="142305"/>
                </a:lnTo>
                <a:lnTo>
                  <a:pt x="132851" y="145334"/>
                </a:lnTo>
                <a:lnTo>
                  <a:pt x="131337" y="148240"/>
                </a:lnTo>
                <a:lnTo>
                  <a:pt x="129086" y="150736"/>
                </a:lnTo>
                <a:lnTo>
                  <a:pt x="122787" y="155349"/>
                </a:lnTo>
                <a:lnTo>
                  <a:pt x="115472" y="157126"/>
                </a:lnTo>
                <a:close/>
              </a:path>
              <a:path w="262254" h="157480">
                <a:moveTo>
                  <a:pt x="100518" y="68896"/>
                </a:moveTo>
                <a:lnTo>
                  <a:pt x="94645" y="66845"/>
                </a:lnTo>
                <a:lnTo>
                  <a:pt x="89877" y="62496"/>
                </a:lnTo>
                <a:lnTo>
                  <a:pt x="84884" y="55661"/>
                </a:lnTo>
                <a:lnTo>
                  <a:pt x="86152" y="46084"/>
                </a:lnTo>
                <a:lnTo>
                  <a:pt x="132360" y="8676"/>
                </a:lnTo>
                <a:lnTo>
                  <a:pt x="137877" y="4955"/>
                </a:lnTo>
                <a:lnTo>
                  <a:pt x="144139" y="2128"/>
                </a:lnTo>
                <a:lnTo>
                  <a:pt x="144313" y="2128"/>
                </a:lnTo>
                <a:lnTo>
                  <a:pt x="150294" y="567"/>
                </a:lnTo>
                <a:lnTo>
                  <a:pt x="156916" y="0"/>
                </a:lnTo>
                <a:lnTo>
                  <a:pt x="164365" y="0"/>
                </a:lnTo>
                <a:lnTo>
                  <a:pt x="171691" y="2128"/>
                </a:lnTo>
                <a:lnTo>
                  <a:pt x="209263" y="26193"/>
                </a:lnTo>
                <a:lnTo>
                  <a:pt x="209550" y="26193"/>
                </a:lnTo>
                <a:lnTo>
                  <a:pt x="209550" y="31882"/>
                </a:lnTo>
                <a:lnTo>
                  <a:pt x="156016" y="31882"/>
                </a:lnTo>
                <a:lnTo>
                  <a:pt x="112510" y="65689"/>
                </a:lnTo>
                <a:lnTo>
                  <a:pt x="106729" y="68545"/>
                </a:lnTo>
                <a:lnTo>
                  <a:pt x="100518" y="68896"/>
                </a:lnTo>
                <a:close/>
              </a:path>
              <a:path w="262254" h="157480">
                <a:moveTo>
                  <a:pt x="209550" y="103465"/>
                </a:moveTo>
                <a:lnTo>
                  <a:pt x="152660" y="51077"/>
                </a:lnTo>
                <a:lnTo>
                  <a:pt x="161214" y="44447"/>
                </a:lnTo>
                <a:lnTo>
                  <a:pt x="164079" y="42196"/>
                </a:lnTo>
                <a:lnTo>
                  <a:pt x="164611" y="38103"/>
                </a:lnTo>
                <a:lnTo>
                  <a:pt x="160109" y="32373"/>
                </a:lnTo>
                <a:lnTo>
                  <a:pt x="156016" y="31882"/>
                </a:lnTo>
                <a:lnTo>
                  <a:pt x="209550" y="31882"/>
                </a:lnTo>
                <a:lnTo>
                  <a:pt x="209550" y="103465"/>
                </a:lnTo>
                <a:close/>
              </a:path>
              <a:path w="262254" h="157480">
                <a:moveTo>
                  <a:pt x="166017" y="81886"/>
                </a:moveTo>
                <a:lnTo>
                  <a:pt x="98692" y="81886"/>
                </a:lnTo>
                <a:lnTo>
                  <a:pt x="110005" y="81247"/>
                </a:lnTo>
                <a:lnTo>
                  <a:pt x="120532" y="76043"/>
                </a:lnTo>
                <a:lnTo>
                  <a:pt x="141691" y="59590"/>
                </a:lnTo>
                <a:lnTo>
                  <a:pt x="166017" y="81886"/>
                </a:lnTo>
                <a:close/>
              </a:path>
              <a:path w="262254" h="157480">
                <a:moveTo>
                  <a:pt x="185571" y="143942"/>
                </a:moveTo>
                <a:lnTo>
                  <a:pt x="178770" y="143539"/>
                </a:lnTo>
                <a:lnTo>
                  <a:pt x="172387" y="140750"/>
                </a:lnTo>
                <a:lnTo>
                  <a:pt x="193757" y="140750"/>
                </a:lnTo>
                <a:lnTo>
                  <a:pt x="192134" y="141982"/>
                </a:lnTo>
                <a:lnTo>
                  <a:pt x="185571" y="143942"/>
                </a:lnTo>
                <a:close/>
              </a:path>
              <a:path w="262254" h="157480">
                <a:moveTo>
                  <a:pt x="154706" y="153837"/>
                </a:moveTo>
                <a:lnTo>
                  <a:pt x="147259" y="152718"/>
                </a:lnTo>
                <a:lnTo>
                  <a:pt x="140586" y="148690"/>
                </a:lnTo>
                <a:lnTo>
                  <a:pt x="133629" y="142305"/>
                </a:lnTo>
                <a:lnTo>
                  <a:pt x="171834" y="142305"/>
                </a:lnTo>
                <a:lnTo>
                  <a:pt x="162142" y="152005"/>
                </a:lnTo>
                <a:lnTo>
                  <a:pt x="162368" y="152005"/>
                </a:lnTo>
                <a:lnTo>
                  <a:pt x="154706" y="153837"/>
                </a:lnTo>
                <a:close/>
              </a:path>
              <a:path w="262254" h="157480">
                <a:moveTo>
                  <a:pt x="33437" y="130968"/>
                </a:moveTo>
                <a:lnTo>
                  <a:pt x="5852" y="130968"/>
                </a:lnTo>
                <a:lnTo>
                  <a:pt x="0" y="125116"/>
                </a:lnTo>
                <a:lnTo>
                  <a:pt x="0" y="29140"/>
                </a:lnTo>
                <a:lnTo>
                  <a:pt x="2946" y="26193"/>
                </a:lnTo>
                <a:lnTo>
                  <a:pt x="39290" y="26193"/>
                </a:lnTo>
                <a:lnTo>
                  <a:pt x="39290" y="104775"/>
                </a:lnTo>
                <a:lnTo>
                  <a:pt x="17837" y="104775"/>
                </a:lnTo>
                <a:lnTo>
                  <a:pt x="16293" y="105414"/>
                </a:lnTo>
                <a:lnTo>
                  <a:pt x="13736" y="107971"/>
                </a:lnTo>
                <a:lnTo>
                  <a:pt x="13096" y="109515"/>
                </a:lnTo>
                <a:lnTo>
                  <a:pt x="13096" y="113131"/>
                </a:lnTo>
                <a:lnTo>
                  <a:pt x="13736" y="114675"/>
                </a:lnTo>
                <a:lnTo>
                  <a:pt x="16293" y="117232"/>
                </a:lnTo>
                <a:lnTo>
                  <a:pt x="17837" y="117871"/>
                </a:lnTo>
                <a:lnTo>
                  <a:pt x="39290" y="117871"/>
                </a:lnTo>
                <a:lnTo>
                  <a:pt x="39290" y="125116"/>
                </a:lnTo>
                <a:lnTo>
                  <a:pt x="33437" y="130968"/>
                </a:lnTo>
                <a:close/>
              </a:path>
              <a:path w="262254" h="157480">
                <a:moveTo>
                  <a:pt x="39290" y="117871"/>
                </a:moveTo>
                <a:lnTo>
                  <a:pt x="21453" y="117871"/>
                </a:lnTo>
                <a:lnTo>
                  <a:pt x="22997" y="117232"/>
                </a:lnTo>
                <a:lnTo>
                  <a:pt x="25554" y="114675"/>
                </a:lnTo>
                <a:lnTo>
                  <a:pt x="26193" y="113131"/>
                </a:lnTo>
                <a:lnTo>
                  <a:pt x="26193" y="109515"/>
                </a:lnTo>
                <a:lnTo>
                  <a:pt x="25554" y="107971"/>
                </a:lnTo>
                <a:lnTo>
                  <a:pt x="22997" y="105414"/>
                </a:lnTo>
                <a:lnTo>
                  <a:pt x="21453" y="104775"/>
                </a:lnTo>
                <a:lnTo>
                  <a:pt x="39290" y="104775"/>
                </a:lnTo>
                <a:lnTo>
                  <a:pt x="39290" y="117871"/>
                </a:lnTo>
                <a:close/>
              </a:path>
              <a:path w="262254" h="157480">
                <a:moveTo>
                  <a:pt x="256084" y="130968"/>
                </a:moveTo>
                <a:lnTo>
                  <a:pt x="228499" y="130968"/>
                </a:lnTo>
                <a:lnTo>
                  <a:pt x="222646" y="125116"/>
                </a:lnTo>
                <a:lnTo>
                  <a:pt x="222646" y="26193"/>
                </a:lnTo>
                <a:lnTo>
                  <a:pt x="258990" y="26193"/>
                </a:lnTo>
                <a:lnTo>
                  <a:pt x="261937" y="29140"/>
                </a:lnTo>
                <a:lnTo>
                  <a:pt x="261937" y="104775"/>
                </a:lnTo>
                <a:lnTo>
                  <a:pt x="240483" y="104775"/>
                </a:lnTo>
                <a:lnTo>
                  <a:pt x="238940" y="105414"/>
                </a:lnTo>
                <a:lnTo>
                  <a:pt x="236383" y="107971"/>
                </a:lnTo>
                <a:lnTo>
                  <a:pt x="235743" y="109515"/>
                </a:lnTo>
                <a:lnTo>
                  <a:pt x="235743" y="113131"/>
                </a:lnTo>
                <a:lnTo>
                  <a:pt x="236383" y="114675"/>
                </a:lnTo>
                <a:lnTo>
                  <a:pt x="238940" y="117232"/>
                </a:lnTo>
                <a:lnTo>
                  <a:pt x="240483" y="117871"/>
                </a:lnTo>
                <a:lnTo>
                  <a:pt x="261937" y="117871"/>
                </a:lnTo>
                <a:lnTo>
                  <a:pt x="261937" y="125116"/>
                </a:lnTo>
                <a:lnTo>
                  <a:pt x="256084" y="130968"/>
                </a:lnTo>
                <a:close/>
              </a:path>
              <a:path w="262254" h="157480">
                <a:moveTo>
                  <a:pt x="261937" y="117871"/>
                </a:moveTo>
                <a:lnTo>
                  <a:pt x="244100" y="117871"/>
                </a:lnTo>
                <a:lnTo>
                  <a:pt x="245643" y="117232"/>
                </a:lnTo>
                <a:lnTo>
                  <a:pt x="248201" y="114675"/>
                </a:lnTo>
                <a:lnTo>
                  <a:pt x="248840" y="113131"/>
                </a:lnTo>
                <a:lnTo>
                  <a:pt x="248840" y="109515"/>
                </a:lnTo>
                <a:lnTo>
                  <a:pt x="248201" y="107971"/>
                </a:lnTo>
                <a:lnTo>
                  <a:pt x="245643" y="105414"/>
                </a:lnTo>
                <a:lnTo>
                  <a:pt x="244100" y="104775"/>
                </a:lnTo>
                <a:lnTo>
                  <a:pt x="261937" y="104775"/>
                </a:lnTo>
                <a:lnTo>
                  <a:pt x="261937" y="117871"/>
                </a:lnTo>
                <a:close/>
              </a:path>
            </a:pathLst>
          </a:custGeom>
          <a:solidFill>
            <a:srgbClr val="1A4977"/>
          </a:solidFill>
        </p:spPr>
        <p:txBody>
          <a:bodyPr wrap="square" lIns="0" tIns="0" rIns="0" bIns="0" rtlCol="0"/>
          <a:lstStyle/>
          <a:p>
            <a:endParaRPr/>
          </a:p>
        </p:txBody>
      </p:sp>
      <p:sp>
        <p:nvSpPr>
          <p:cNvPr id="33" name="object 33"/>
          <p:cNvSpPr txBox="1"/>
          <p:nvPr/>
        </p:nvSpPr>
        <p:spPr>
          <a:xfrm>
            <a:off x="6680547" y="1482367"/>
            <a:ext cx="1918970" cy="311785"/>
          </a:xfrm>
          <a:prstGeom prst="rect">
            <a:avLst/>
          </a:prstGeom>
        </p:spPr>
        <p:txBody>
          <a:bodyPr vert="horz" wrap="square" lIns="0" tIns="15875" rIns="0" bIns="0" rtlCol="0">
            <a:spAutoFit/>
          </a:bodyPr>
          <a:lstStyle/>
          <a:p>
            <a:pPr marL="12700">
              <a:lnSpc>
                <a:spcPct val="100000"/>
              </a:lnSpc>
              <a:spcBef>
                <a:spcPts val="125"/>
              </a:spcBef>
            </a:pPr>
            <a:r>
              <a:rPr sz="1850" b="1" spc="-125" dirty="0">
                <a:solidFill>
                  <a:srgbClr val="1A4977"/>
                </a:solidFill>
                <a:latin typeface="Montserrat SemiBold"/>
                <a:cs typeface="Montserrat SemiBold"/>
              </a:rPr>
              <a:t>Inorganic</a:t>
            </a:r>
            <a:r>
              <a:rPr sz="1850" b="1" spc="20" dirty="0">
                <a:solidFill>
                  <a:srgbClr val="1A4977"/>
                </a:solidFill>
                <a:latin typeface="Montserrat SemiBold"/>
                <a:cs typeface="Montserrat SemiBold"/>
              </a:rPr>
              <a:t> </a:t>
            </a:r>
            <a:r>
              <a:rPr sz="1850" b="1" spc="-120" dirty="0">
                <a:solidFill>
                  <a:srgbClr val="1A4977"/>
                </a:solidFill>
                <a:latin typeface="Montserrat SemiBold"/>
                <a:cs typeface="Montserrat SemiBold"/>
              </a:rPr>
              <a:t>Growth</a:t>
            </a:r>
            <a:endParaRPr sz="1850" dirty="0">
              <a:latin typeface="Montserrat SemiBold"/>
              <a:cs typeface="Montserrat SemiBold"/>
            </a:endParaRPr>
          </a:p>
        </p:txBody>
      </p:sp>
      <p:sp>
        <p:nvSpPr>
          <p:cNvPr id="34" name="object 34"/>
          <p:cNvSpPr txBox="1"/>
          <p:nvPr/>
        </p:nvSpPr>
        <p:spPr>
          <a:xfrm>
            <a:off x="6485284" y="2125802"/>
            <a:ext cx="904240" cy="259715"/>
          </a:xfrm>
          <a:prstGeom prst="rect">
            <a:avLst/>
          </a:prstGeom>
        </p:spPr>
        <p:txBody>
          <a:bodyPr vert="horz" wrap="square" lIns="0" tIns="17145" rIns="0" bIns="0" rtlCol="0">
            <a:spAutoFit/>
          </a:bodyPr>
          <a:lstStyle/>
          <a:p>
            <a:pPr marL="12700">
              <a:lnSpc>
                <a:spcPct val="100000"/>
              </a:lnSpc>
              <a:spcBef>
                <a:spcPts val="135"/>
              </a:spcBef>
            </a:pPr>
            <a:r>
              <a:rPr sz="1500" b="1" spc="-80" dirty="0">
                <a:solidFill>
                  <a:srgbClr val="333333"/>
                </a:solidFill>
                <a:latin typeface="Montserrat SemiBold"/>
                <a:cs typeface="Montserrat SemiBold"/>
              </a:rPr>
              <a:t>Definition</a:t>
            </a:r>
            <a:endParaRPr sz="1500">
              <a:latin typeface="Montserrat SemiBold"/>
              <a:cs typeface="Montserrat SemiBold"/>
            </a:endParaRPr>
          </a:p>
        </p:txBody>
      </p:sp>
      <p:sp>
        <p:nvSpPr>
          <p:cNvPr id="35" name="object 35"/>
          <p:cNvSpPr txBox="1"/>
          <p:nvPr/>
        </p:nvSpPr>
        <p:spPr>
          <a:xfrm>
            <a:off x="6485284" y="2440279"/>
            <a:ext cx="4530090" cy="482600"/>
          </a:xfrm>
          <a:prstGeom prst="rect">
            <a:avLst/>
          </a:prstGeom>
        </p:spPr>
        <p:txBody>
          <a:bodyPr vert="horz" wrap="square" lIns="0" tIns="12065" rIns="0" bIns="0" rtlCol="0">
            <a:spAutoFit/>
          </a:bodyPr>
          <a:lstStyle/>
          <a:p>
            <a:pPr marL="12700" marR="5080">
              <a:lnSpc>
                <a:spcPct val="115399"/>
              </a:lnSpc>
              <a:spcBef>
                <a:spcPts val="95"/>
              </a:spcBef>
            </a:pPr>
            <a:r>
              <a:rPr sz="1300" spc="-70" dirty="0">
                <a:solidFill>
                  <a:srgbClr val="545454"/>
                </a:solidFill>
                <a:latin typeface="Montserrat"/>
                <a:cs typeface="Montserrat"/>
              </a:rPr>
              <a:t>Growth</a:t>
            </a:r>
            <a:r>
              <a:rPr sz="1300" spc="10" dirty="0">
                <a:solidFill>
                  <a:srgbClr val="545454"/>
                </a:solidFill>
                <a:latin typeface="Montserrat"/>
                <a:cs typeface="Montserrat"/>
              </a:rPr>
              <a:t> </a:t>
            </a:r>
            <a:r>
              <a:rPr sz="1300" spc="-75" dirty="0">
                <a:solidFill>
                  <a:srgbClr val="545454"/>
                </a:solidFill>
                <a:latin typeface="Montserrat"/>
                <a:cs typeface="Montserrat"/>
              </a:rPr>
              <a:t>achieved</a:t>
            </a:r>
            <a:r>
              <a:rPr sz="1300" spc="10" dirty="0">
                <a:solidFill>
                  <a:srgbClr val="545454"/>
                </a:solidFill>
                <a:latin typeface="Montserrat"/>
                <a:cs typeface="Montserrat"/>
              </a:rPr>
              <a:t> </a:t>
            </a:r>
            <a:r>
              <a:rPr sz="1300" spc="-75" dirty="0">
                <a:solidFill>
                  <a:srgbClr val="545454"/>
                </a:solidFill>
                <a:latin typeface="Montserrat"/>
                <a:cs typeface="Montserrat"/>
              </a:rPr>
              <a:t>through</a:t>
            </a:r>
            <a:r>
              <a:rPr sz="1300" spc="15" dirty="0">
                <a:solidFill>
                  <a:srgbClr val="545454"/>
                </a:solidFill>
                <a:latin typeface="Montserrat"/>
                <a:cs typeface="Montserrat"/>
              </a:rPr>
              <a:t> </a:t>
            </a:r>
            <a:r>
              <a:rPr sz="1300" spc="-70" dirty="0">
                <a:solidFill>
                  <a:srgbClr val="545454"/>
                </a:solidFill>
                <a:latin typeface="Montserrat"/>
                <a:cs typeface="Montserrat"/>
              </a:rPr>
              <a:t>external</a:t>
            </a:r>
            <a:r>
              <a:rPr sz="1300" spc="10" dirty="0">
                <a:solidFill>
                  <a:srgbClr val="545454"/>
                </a:solidFill>
                <a:latin typeface="Montserrat"/>
                <a:cs typeface="Montserrat"/>
              </a:rPr>
              <a:t> </a:t>
            </a:r>
            <a:r>
              <a:rPr sz="1300" spc="-85" dirty="0">
                <a:solidFill>
                  <a:srgbClr val="545454"/>
                </a:solidFill>
                <a:latin typeface="Montserrat"/>
                <a:cs typeface="Montserrat"/>
              </a:rPr>
              <a:t>means</a:t>
            </a:r>
            <a:r>
              <a:rPr sz="1300" spc="10" dirty="0">
                <a:solidFill>
                  <a:srgbClr val="545454"/>
                </a:solidFill>
                <a:latin typeface="Montserrat"/>
                <a:cs typeface="Montserrat"/>
              </a:rPr>
              <a:t> </a:t>
            </a:r>
            <a:r>
              <a:rPr sz="1300" spc="-75" dirty="0">
                <a:solidFill>
                  <a:srgbClr val="545454"/>
                </a:solidFill>
                <a:latin typeface="Montserrat"/>
                <a:cs typeface="Montserrat"/>
              </a:rPr>
              <a:t>such</a:t>
            </a:r>
            <a:r>
              <a:rPr sz="1300" spc="15" dirty="0">
                <a:solidFill>
                  <a:srgbClr val="545454"/>
                </a:solidFill>
                <a:latin typeface="Montserrat"/>
                <a:cs typeface="Montserrat"/>
              </a:rPr>
              <a:t> </a:t>
            </a:r>
            <a:r>
              <a:rPr sz="1300" spc="-65" dirty="0">
                <a:solidFill>
                  <a:srgbClr val="545454"/>
                </a:solidFill>
                <a:latin typeface="Montserrat"/>
                <a:cs typeface="Montserrat"/>
              </a:rPr>
              <a:t>as</a:t>
            </a:r>
            <a:r>
              <a:rPr sz="1300" spc="10" dirty="0">
                <a:solidFill>
                  <a:srgbClr val="545454"/>
                </a:solidFill>
                <a:latin typeface="Montserrat"/>
                <a:cs typeface="Montserrat"/>
              </a:rPr>
              <a:t> </a:t>
            </a:r>
            <a:r>
              <a:rPr sz="1300" spc="-40" dirty="0">
                <a:solidFill>
                  <a:srgbClr val="545454"/>
                </a:solidFill>
                <a:latin typeface="Montserrat"/>
                <a:cs typeface="Montserrat"/>
              </a:rPr>
              <a:t>mergers, </a:t>
            </a:r>
            <a:r>
              <a:rPr sz="1300" spc="-55" dirty="0">
                <a:solidFill>
                  <a:srgbClr val="545454"/>
                </a:solidFill>
                <a:latin typeface="Montserrat"/>
                <a:cs typeface="Montserrat"/>
              </a:rPr>
              <a:t>acquisitions,</a:t>
            </a:r>
            <a:r>
              <a:rPr sz="1300" spc="5" dirty="0">
                <a:solidFill>
                  <a:srgbClr val="545454"/>
                </a:solidFill>
                <a:latin typeface="Montserrat"/>
                <a:cs typeface="Montserrat"/>
              </a:rPr>
              <a:t> </a:t>
            </a:r>
            <a:r>
              <a:rPr sz="1300" spc="-75" dirty="0">
                <a:solidFill>
                  <a:srgbClr val="545454"/>
                </a:solidFill>
                <a:latin typeface="Montserrat"/>
                <a:cs typeface="Montserrat"/>
              </a:rPr>
              <a:t>and</a:t>
            </a:r>
            <a:r>
              <a:rPr sz="1300" spc="5" dirty="0">
                <a:solidFill>
                  <a:srgbClr val="545454"/>
                </a:solidFill>
                <a:latin typeface="Montserrat"/>
                <a:cs typeface="Montserrat"/>
              </a:rPr>
              <a:t> </a:t>
            </a:r>
            <a:r>
              <a:rPr sz="1300" spc="-70" dirty="0">
                <a:solidFill>
                  <a:srgbClr val="545454"/>
                </a:solidFill>
                <a:latin typeface="Montserrat"/>
                <a:cs typeface="Montserrat"/>
              </a:rPr>
              <a:t>strategic</a:t>
            </a:r>
            <a:r>
              <a:rPr sz="1300" spc="10" dirty="0">
                <a:solidFill>
                  <a:srgbClr val="545454"/>
                </a:solidFill>
                <a:latin typeface="Montserrat"/>
                <a:cs typeface="Montserrat"/>
              </a:rPr>
              <a:t> </a:t>
            </a:r>
            <a:r>
              <a:rPr sz="1300" spc="-10" dirty="0">
                <a:solidFill>
                  <a:srgbClr val="545454"/>
                </a:solidFill>
                <a:latin typeface="Montserrat"/>
                <a:cs typeface="Montserrat"/>
              </a:rPr>
              <a:t>partnerships.</a:t>
            </a:r>
            <a:endParaRPr sz="1300" dirty="0">
              <a:latin typeface="Montserrat"/>
              <a:cs typeface="Montserrat"/>
            </a:endParaRPr>
          </a:p>
        </p:txBody>
      </p:sp>
      <p:sp>
        <p:nvSpPr>
          <p:cNvPr id="36" name="object 36"/>
          <p:cNvSpPr txBox="1"/>
          <p:nvPr/>
        </p:nvSpPr>
        <p:spPr>
          <a:xfrm>
            <a:off x="6485284" y="3392627"/>
            <a:ext cx="882015" cy="259715"/>
          </a:xfrm>
          <a:prstGeom prst="rect">
            <a:avLst/>
          </a:prstGeom>
        </p:spPr>
        <p:txBody>
          <a:bodyPr vert="horz" wrap="square" lIns="0" tIns="17145" rIns="0" bIns="0" rtlCol="0">
            <a:spAutoFit/>
          </a:bodyPr>
          <a:lstStyle/>
          <a:p>
            <a:pPr marL="12700">
              <a:lnSpc>
                <a:spcPct val="100000"/>
              </a:lnSpc>
              <a:spcBef>
                <a:spcPts val="135"/>
              </a:spcBef>
            </a:pPr>
            <a:r>
              <a:rPr sz="1500" b="1" spc="-100" dirty="0">
                <a:solidFill>
                  <a:srgbClr val="333333"/>
                </a:solidFill>
                <a:latin typeface="Montserrat SemiBold"/>
                <a:cs typeface="Montserrat SemiBold"/>
              </a:rPr>
              <a:t>Examples</a:t>
            </a:r>
            <a:endParaRPr sz="1500" dirty="0">
              <a:latin typeface="Montserrat SemiBold"/>
              <a:cs typeface="Montserrat SemiBold"/>
            </a:endParaRPr>
          </a:p>
        </p:txBody>
      </p:sp>
      <p:sp>
        <p:nvSpPr>
          <p:cNvPr id="37" name="object 37"/>
          <p:cNvSpPr txBox="1"/>
          <p:nvPr/>
        </p:nvSpPr>
        <p:spPr>
          <a:xfrm>
            <a:off x="6485284" y="3707104"/>
            <a:ext cx="3255010" cy="1168400"/>
          </a:xfrm>
          <a:prstGeom prst="rect">
            <a:avLst/>
          </a:prstGeom>
        </p:spPr>
        <p:txBody>
          <a:bodyPr vert="horz" wrap="square" lIns="0" tIns="42545" rIns="0" bIns="0" rtlCol="0">
            <a:spAutoFit/>
          </a:bodyPr>
          <a:lstStyle/>
          <a:p>
            <a:pPr marL="97155" indent="-84455">
              <a:lnSpc>
                <a:spcPct val="100000"/>
              </a:lnSpc>
              <a:spcBef>
                <a:spcPts val="335"/>
              </a:spcBef>
              <a:buChar char="•"/>
              <a:tabLst>
                <a:tab pos="97155" algn="l"/>
              </a:tabLst>
            </a:pPr>
            <a:r>
              <a:rPr sz="1300" spc="-60" dirty="0">
                <a:solidFill>
                  <a:srgbClr val="545454"/>
                </a:solidFill>
                <a:latin typeface="Montserrat"/>
                <a:cs typeface="Montserrat"/>
              </a:rPr>
              <a:t>Acquisitions</a:t>
            </a:r>
            <a:r>
              <a:rPr sz="1300" spc="-20" dirty="0">
                <a:solidFill>
                  <a:srgbClr val="545454"/>
                </a:solidFill>
                <a:latin typeface="Montserrat"/>
                <a:cs typeface="Montserrat"/>
              </a:rPr>
              <a:t> </a:t>
            </a:r>
            <a:r>
              <a:rPr sz="1300" spc="-55" dirty="0">
                <a:solidFill>
                  <a:srgbClr val="545454"/>
                </a:solidFill>
                <a:latin typeface="Montserrat"/>
                <a:cs typeface="Montserrat"/>
              </a:rPr>
              <a:t>of</a:t>
            </a:r>
            <a:r>
              <a:rPr sz="1300" spc="-15" dirty="0">
                <a:solidFill>
                  <a:srgbClr val="545454"/>
                </a:solidFill>
                <a:latin typeface="Montserrat"/>
                <a:cs typeface="Montserrat"/>
              </a:rPr>
              <a:t> </a:t>
            </a:r>
            <a:r>
              <a:rPr sz="1300" spc="-10" dirty="0">
                <a:solidFill>
                  <a:srgbClr val="545454"/>
                </a:solidFill>
                <a:latin typeface="Montserrat"/>
                <a:cs typeface="Montserrat"/>
              </a:rPr>
              <a:t>competitors</a:t>
            </a:r>
            <a:endParaRPr sz="1300" dirty="0">
              <a:latin typeface="Montserrat"/>
              <a:cs typeface="Montserrat"/>
            </a:endParaRPr>
          </a:p>
          <a:p>
            <a:pPr marL="97155" indent="-84455">
              <a:lnSpc>
                <a:spcPct val="100000"/>
              </a:lnSpc>
              <a:spcBef>
                <a:spcPts val="240"/>
              </a:spcBef>
              <a:buChar char="•"/>
              <a:tabLst>
                <a:tab pos="97155" algn="l"/>
              </a:tabLst>
            </a:pPr>
            <a:r>
              <a:rPr sz="1300" spc="-75" dirty="0">
                <a:solidFill>
                  <a:srgbClr val="545454"/>
                </a:solidFill>
                <a:latin typeface="Montserrat"/>
                <a:cs typeface="Montserrat"/>
              </a:rPr>
              <a:t>Mergers</a:t>
            </a:r>
            <a:r>
              <a:rPr sz="1300" dirty="0">
                <a:solidFill>
                  <a:srgbClr val="545454"/>
                </a:solidFill>
                <a:latin typeface="Montserrat"/>
                <a:cs typeface="Montserrat"/>
              </a:rPr>
              <a:t> </a:t>
            </a:r>
            <a:r>
              <a:rPr sz="1300" spc="-70" dirty="0">
                <a:solidFill>
                  <a:srgbClr val="545454"/>
                </a:solidFill>
                <a:latin typeface="Montserrat"/>
                <a:cs typeface="Montserrat"/>
              </a:rPr>
              <a:t>with</a:t>
            </a:r>
            <a:r>
              <a:rPr sz="1300" spc="5" dirty="0">
                <a:solidFill>
                  <a:srgbClr val="545454"/>
                </a:solidFill>
                <a:latin typeface="Montserrat"/>
                <a:cs typeface="Montserrat"/>
              </a:rPr>
              <a:t> </a:t>
            </a:r>
            <a:r>
              <a:rPr sz="1300" spc="-70" dirty="0">
                <a:solidFill>
                  <a:srgbClr val="545454"/>
                </a:solidFill>
                <a:latin typeface="Montserrat"/>
                <a:cs typeface="Montserrat"/>
              </a:rPr>
              <a:t>complementary</a:t>
            </a:r>
            <a:r>
              <a:rPr sz="1300" spc="5" dirty="0">
                <a:solidFill>
                  <a:srgbClr val="545454"/>
                </a:solidFill>
                <a:latin typeface="Montserrat"/>
                <a:cs typeface="Montserrat"/>
              </a:rPr>
              <a:t> </a:t>
            </a:r>
            <a:r>
              <a:rPr sz="1300" spc="-45" dirty="0">
                <a:solidFill>
                  <a:srgbClr val="545454"/>
                </a:solidFill>
                <a:latin typeface="Montserrat"/>
                <a:cs typeface="Montserrat"/>
              </a:rPr>
              <a:t>businesses</a:t>
            </a:r>
            <a:endParaRPr sz="1300" dirty="0">
              <a:latin typeface="Montserrat"/>
              <a:cs typeface="Montserrat"/>
            </a:endParaRPr>
          </a:p>
          <a:p>
            <a:pPr marL="97155" indent="-84455">
              <a:lnSpc>
                <a:spcPct val="100000"/>
              </a:lnSpc>
              <a:spcBef>
                <a:spcPts val="240"/>
              </a:spcBef>
              <a:buChar char="•"/>
              <a:tabLst>
                <a:tab pos="97155" algn="l"/>
              </a:tabLst>
            </a:pPr>
            <a:r>
              <a:rPr sz="1300" spc="-60" dirty="0">
                <a:solidFill>
                  <a:srgbClr val="545454"/>
                </a:solidFill>
                <a:latin typeface="Montserrat"/>
                <a:cs typeface="Montserrat"/>
              </a:rPr>
              <a:t>Joint</a:t>
            </a:r>
            <a:r>
              <a:rPr sz="1300" spc="5" dirty="0">
                <a:solidFill>
                  <a:srgbClr val="545454"/>
                </a:solidFill>
                <a:latin typeface="Montserrat"/>
                <a:cs typeface="Montserrat"/>
              </a:rPr>
              <a:t> </a:t>
            </a:r>
            <a:r>
              <a:rPr sz="1300" spc="-10" dirty="0">
                <a:solidFill>
                  <a:srgbClr val="545454"/>
                </a:solidFill>
                <a:latin typeface="Montserrat"/>
                <a:cs typeface="Montserrat"/>
              </a:rPr>
              <a:t>ventures</a:t>
            </a:r>
            <a:endParaRPr sz="1300" dirty="0">
              <a:latin typeface="Montserrat"/>
              <a:cs typeface="Montserrat"/>
            </a:endParaRPr>
          </a:p>
          <a:p>
            <a:pPr marL="97155" indent="-84455">
              <a:lnSpc>
                <a:spcPct val="100000"/>
              </a:lnSpc>
              <a:spcBef>
                <a:spcPts val="240"/>
              </a:spcBef>
              <a:buChar char="•"/>
              <a:tabLst>
                <a:tab pos="97155" algn="l"/>
              </a:tabLst>
            </a:pPr>
            <a:r>
              <a:rPr sz="1300" spc="-65" dirty="0">
                <a:solidFill>
                  <a:srgbClr val="545454"/>
                </a:solidFill>
                <a:latin typeface="Montserrat"/>
                <a:cs typeface="Montserrat"/>
              </a:rPr>
              <a:t>Strategic</a:t>
            </a:r>
            <a:r>
              <a:rPr sz="1300" spc="-10" dirty="0">
                <a:solidFill>
                  <a:srgbClr val="545454"/>
                </a:solidFill>
                <a:latin typeface="Montserrat"/>
                <a:cs typeface="Montserrat"/>
              </a:rPr>
              <a:t> alliances</a:t>
            </a:r>
            <a:endParaRPr sz="1300" dirty="0">
              <a:latin typeface="Montserrat"/>
              <a:cs typeface="Montserrat"/>
            </a:endParaRPr>
          </a:p>
          <a:p>
            <a:pPr marL="97155" indent="-84455">
              <a:lnSpc>
                <a:spcPct val="100000"/>
              </a:lnSpc>
              <a:spcBef>
                <a:spcPts val="240"/>
              </a:spcBef>
              <a:buChar char="•"/>
              <a:tabLst>
                <a:tab pos="97155" algn="l"/>
              </a:tabLst>
            </a:pPr>
            <a:r>
              <a:rPr sz="1300" spc="-60" dirty="0">
                <a:solidFill>
                  <a:srgbClr val="545454"/>
                </a:solidFill>
                <a:latin typeface="Montserrat"/>
                <a:cs typeface="Montserrat"/>
              </a:rPr>
              <a:t>Licensing</a:t>
            </a:r>
            <a:r>
              <a:rPr sz="1300" spc="-30" dirty="0">
                <a:solidFill>
                  <a:srgbClr val="545454"/>
                </a:solidFill>
                <a:latin typeface="Montserrat"/>
                <a:cs typeface="Montserrat"/>
              </a:rPr>
              <a:t> </a:t>
            </a:r>
            <a:r>
              <a:rPr sz="1300" spc="-10" dirty="0">
                <a:solidFill>
                  <a:srgbClr val="545454"/>
                </a:solidFill>
                <a:latin typeface="Montserrat"/>
                <a:cs typeface="Montserrat"/>
              </a:rPr>
              <a:t>agreements</a:t>
            </a:r>
            <a:endParaRPr sz="1300" dirty="0">
              <a:latin typeface="Montserrat"/>
              <a:cs typeface="Montserrat"/>
            </a:endParaRPr>
          </a:p>
        </p:txBody>
      </p:sp>
      <p:sp>
        <p:nvSpPr>
          <p:cNvPr id="38" name="object 38"/>
          <p:cNvSpPr txBox="1"/>
          <p:nvPr/>
        </p:nvSpPr>
        <p:spPr>
          <a:xfrm>
            <a:off x="6655438" y="5333206"/>
            <a:ext cx="329565" cy="194310"/>
          </a:xfrm>
          <a:prstGeom prst="rect">
            <a:avLst/>
          </a:prstGeom>
        </p:spPr>
        <p:txBody>
          <a:bodyPr vert="horz" wrap="square" lIns="0" tIns="13335" rIns="0" bIns="0" rtlCol="0">
            <a:spAutoFit/>
          </a:bodyPr>
          <a:lstStyle/>
          <a:p>
            <a:pPr marL="12700">
              <a:lnSpc>
                <a:spcPct val="100000"/>
              </a:lnSpc>
              <a:spcBef>
                <a:spcPts val="105"/>
              </a:spcBef>
            </a:pPr>
            <a:r>
              <a:rPr sz="1100" b="1" spc="-30" dirty="0">
                <a:solidFill>
                  <a:srgbClr val="28A645"/>
                </a:solidFill>
                <a:latin typeface="Montserrat SemiBold"/>
                <a:cs typeface="Montserrat SemiBold"/>
              </a:rPr>
              <a:t>Pros</a:t>
            </a:r>
            <a:endParaRPr sz="1100" dirty="0">
              <a:latin typeface="Montserrat SemiBold"/>
              <a:cs typeface="Montserrat SemiBold"/>
            </a:endParaRPr>
          </a:p>
        </p:txBody>
      </p:sp>
      <p:sp>
        <p:nvSpPr>
          <p:cNvPr id="39" name="object 39"/>
          <p:cNvSpPr txBox="1"/>
          <p:nvPr/>
        </p:nvSpPr>
        <p:spPr>
          <a:xfrm>
            <a:off x="6424681" y="5530849"/>
            <a:ext cx="2721967" cy="1221360"/>
          </a:xfrm>
          <a:prstGeom prst="rect">
            <a:avLst/>
          </a:prstGeom>
        </p:spPr>
        <p:txBody>
          <a:bodyPr vert="horz" wrap="square" lIns="0" tIns="12065" rIns="0" bIns="0" rtlCol="0">
            <a:spAutoFit/>
          </a:bodyPr>
          <a:lstStyle/>
          <a:p>
            <a:pPr marL="184150" marR="334645" indent="-171450" algn="just">
              <a:lnSpc>
                <a:spcPct val="114100"/>
              </a:lnSpc>
              <a:spcBef>
                <a:spcPts val="95"/>
              </a:spcBef>
              <a:buFont typeface="Arial" panose="020B0604020202020204" pitchFamily="34" charset="0"/>
              <a:buChar char="•"/>
            </a:pPr>
            <a:r>
              <a:rPr sz="1150" spc="-75" dirty="0">
                <a:latin typeface="Montserrat"/>
                <a:cs typeface="Montserrat"/>
              </a:rPr>
              <a:t>Rapid</a:t>
            </a:r>
            <a:r>
              <a:rPr sz="1150" spc="10" dirty="0">
                <a:latin typeface="Montserrat"/>
                <a:cs typeface="Montserrat"/>
              </a:rPr>
              <a:t> </a:t>
            </a:r>
            <a:r>
              <a:rPr sz="1150" spc="-80" dirty="0">
                <a:latin typeface="Montserrat"/>
                <a:cs typeface="Montserrat"/>
              </a:rPr>
              <a:t>market</a:t>
            </a:r>
            <a:r>
              <a:rPr sz="1150" spc="15" dirty="0">
                <a:latin typeface="Montserrat"/>
                <a:cs typeface="Montserrat"/>
              </a:rPr>
              <a:t> </a:t>
            </a:r>
            <a:r>
              <a:rPr sz="1150" spc="-10" dirty="0">
                <a:latin typeface="Montserrat"/>
                <a:cs typeface="Montserrat"/>
              </a:rPr>
              <a:t>expansion</a:t>
            </a:r>
            <a:endParaRPr lang="en-US" sz="1150" spc="-10" dirty="0">
              <a:latin typeface="Montserrat"/>
              <a:cs typeface="Montserrat"/>
            </a:endParaRPr>
          </a:p>
          <a:p>
            <a:pPr marL="184150" marR="334645" indent="-171450" algn="just">
              <a:lnSpc>
                <a:spcPct val="114100"/>
              </a:lnSpc>
              <a:spcBef>
                <a:spcPts val="95"/>
              </a:spcBef>
              <a:buFont typeface="Arial" panose="020B0604020202020204" pitchFamily="34" charset="0"/>
              <a:buChar char="•"/>
            </a:pPr>
            <a:r>
              <a:rPr sz="1150" spc="-70" dirty="0">
                <a:latin typeface="Montserrat"/>
                <a:cs typeface="Montserrat"/>
              </a:rPr>
              <a:t>Immediate</a:t>
            </a:r>
            <a:r>
              <a:rPr sz="1150" spc="-25" dirty="0">
                <a:latin typeface="Montserrat"/>
                <a:cs typeface="Montserrat"/>
              </a:rPr>
              <a:t> </a:t>
            </a:r>
            <a:r>
              <a:rPr sz="1150" spc="-65" dirty="0">
                <a:latin typeface="Montserrat"/>
                <a:cs typeface="Montserrat"/>
              </a:rPr>
              <a:t>access</a:t>
            </a:r>
            <a:r>
              <a:rPr sz="1150" spc="-20" dirty="0">
                <a:latin typeface="Montserrat"/>
                <a:cs typeface="Montserrat"/>
              </a:rPr>
              <a:t> </a:t>
            </a:r>
            <a:r>
              <a:rPr sz="1150" spc="-70" dirty="0">
                <a:latin typeface="Montserrat"/>
                <a:cs typeface="Montserrat"/>
              </a:rPr>
              <a:t>to</a:t>
            </a:r>
            <a:r>
              <a:rPr sz="1150" spc="-20" dirty="0">
                <a:latin typeface="Montserrat"/>
                <a:cs typeface="Montserrat"/>
              </a:rPr>
              <a:t> </a:t>
            </a:r>
            <a:r>
              <a:rPr sz="1150" spc="-70" dirty="0">
                <a:latin typeface="Montserrat"/>
                <a:cs typeface="Montserrat"/>
              </a:rPr>
              <a:t>new </a:t>
            </a:r>
            <a:r>
              <a:rPr sz="1150" spc="-10" dirty="0">
                <a:latin typeface="Montserrat"/>
                <a:cs typeface="Montserrat"/>
              </a:rPr>
              <a:t>technology</a:t>
            </a:r>
            <a:endParaRPr sz="1150" dirty="0">
              <a:latin typeface="Montserrat"/>
              <a:cs typeface="Montserrat"/>
            </a:endParaRPr>
          </a:p>
          <a:p>
            <a:pPr marL="184150" marR="5080" indent="-171450" algn="just">
              <a:lnSpc>
                <a:spcPct val="114100"/>
              </a:lnSpc>
              <a:buFont typeface="Arial" panose="020B0604020202020204" pitchFamily="34" charset="0"/>
              <a:buChar char="•"/>
            </a:pPr>
            <a:r>
              <a:rPr sz="1150" spc="-65" dirty="0">
                <a:latin typeface="Montserrat"/>
                <a:cs typeface="Montserrat"/>
              </a:rPr>
              <a:t>Elimination</a:t>
            </a:r>
            <a:r>
              <a:rPr sz="1150" spc="5" dirty="0">
                <a:latin typeface="Montserrat"/>
                <a:cs typeface="Montserrat"/>
              </a:rPr>
              <a:t> </a:t>
            </a:r>
            <a:r>
              <a:rPr sz="1150" spc="-60" dirty="0">
                <a:latin typeface="Montserrat"/>
                <a:cs typeface="Montserrat"/>
              </a:rPr>
              <a:t>of</a:t>
            </a:r>
            <a:r>
              <a:rPr sz="1150" spc="10" dirty="0">
                <a:latin typeface="Montserrat"/>
                <a:cs typeface="Montserrat"/>
              </a:rPr>
              <a:t> </a:t>
            </a:r>
            <a:r>
              <a:rPr sz="1150" spc="-10" dirty="0">
                <a:latin typeface="Montserrat"/>
                <a:cs typeface="Montserrat"/>
              </a:rPr>
              <a:t>competition</a:t>
            </a:r>
            <a:endParaRPr lang="en-US" sz="1150" spc="-10" dirty="0">
              <a:latin typeface="Montserrat"/>
              <a:cs typeface="Montserrat"/>
            </a:endParaRPr>
          </a:p>
          <a:p>
            <a:pPr marL="184150" marR="5080" indent="-171450" algn="just">
              <a:lnSpc>
                <a:spcPct val="114100"/>
              </a:lnSpc>
              <a:buFont typeface="Arial" panose="020B0604020202020204" pitchFamily="34" charset="0"/>
              <a:buChar char="•"/>
            </a:pPr>
            <a:r>
              <a:rPr sz="1150" spc="-70" dirty="0">
                <a:latin typeface="Montserrat"/>
                <a:cs typeface="Montserrat"/>
              </a:rPr>
              <a:t>Quick</a:t>
            </a:r>
            <a:r>
              <a:rPr sz="1150" dirty="0">
                <a:latin typeface="Montserrat"/>
                <a:cs typeface="Montserrat"/>
              </a:rPr>
              <a:t> </a:t>
            </a:r>
            <a:r>
              <a:rPr sz="1150" spc="-60" dirty="0">
                <a:latin typeface="Montserrat"/>
                <a:cs typeface="Montserrat"/>
              </a:rPr>
              <a:t>acquisition</a:t>
            </a:r>
            <a:r>
              <a:rPr sz="1150" dirty="0">
                <a:latin typeface="Montserrat"/>
                <a:cs typeface="Montserrat"/>
              </a:rPr>
              <a:t> </a:t>
            </a:r>
            <a:r>
              <a:rPr sz="1150" spc="-60" dirty="0">
                <a:latin typeface="Montserrat"/>
                <a:cs typeface="Montserrat"/>
              </a:rPr>
              <a:t>of</a:t>
            </a:r>
            <a:r>
              <a:rPr sz="1150" dirty="0">
                <a:latin typeface="Montserrat"/>
                <a:cs typeface="Montserrat"/>
              </a:rPr>
              <a:t> </a:t>
            </a:r>
            <a:r>
              <a:rPr sz="1150" spc="-10" dirty="0">
                <a:latin typeface="Montserrat"/>
                <a:cs typeface="Montserrat"/>
              </a:rPr>
              <a:t>talent</a:t>
            </a:r>
            <a:endParaRPr lang="en-US" sz="1150" spc="-10" dirty="0">
              <a:latin typeface="Montserrat"/>
              <a:cs typeface="Montserrat"/>
            </a:endParaRPr>
          </a:p>
          <a:p>
            <a:pPr marL="184150" marR="5080" indent="-171450" algn="just">
              <a:lnSpc>
                <a:spcPct val="114100"/>
              </a:lnSpc>
              <a:buFont typeface="Arial" panose="020B0604020202020204" pitchFamily="34" charset="0"/>
              <a:buChar char="•"/>
            </a:pPr>
            <a:r>
              <a:rPr sz="1150" spc="-75" dirty="0">
                <a:latin typeface="Montserrat"/>
                <a:cs typeface="Montserrat"/>
              </a:rPr>
              <a:t>Access</a:t>
            </a:r>
            <a:r>
              <a:rPr sz="1150" spc="-5" dirty="0">
                <a:latin typeface="Montserrat"/>
                <a:cs typeface="Montserrat"/>
              </a:rPr>
              <a:t> </a:t>
            </a:r>
            <a:r>
              <a:rPr sz="1150" spc="-70" dirty="0">
                <a:latin typeface="Montserrat"/>
                <a:cs typeface="Montserrat"/>
              </a:rPr>
              <a:t>to</a:t>
            </a:r>
            <a:r>
              <a:rPr sz="1150" spc="-5" dirty="0">
                <a:latin typeface="Montserrat"/>
                <a:cs typeface="Montserrat"/>
              </a:rPr>
              <a:t> </a:t>
            </a:r>
            <a:r>
              <a:rPr sz="1150" spc="-90" dirty="0">
                <a:latin typeface="Montserrat"/>
                <a:cs typeface="Montserrat"/>
              </a:rPr>
              <a:t>new</a:t>
            </a:r>
            <a:r>
              <a:rPr sz="1150" dirty="0">
                <a:latin typeface="Montserrat"/>
                <a:cs typeface="Montserrat"/>
              </a:rPr>
              <a:t> </a:t>
            </a:r>
            <a:r>
              <a:rPr sz="1150" spc="-70" dirty="0">
                <a:latin typeface="Montserrat"/>
                <a:cs typeface="Montserrat"/>
              </a:rPr>
              <a:t>customer</a:t>
            </a:r>
            <a:r>
              <a:rPr sz="1150" spc="-5" dirty="0">
                <a:latin typeface="Montserrat"/>
                <a:cs typeface="Montserrat"/>
              </a:rPr>
              <a:t> </a:t>
            </a:r>
            <a:r>
              <a:rPr sz="1150" spc="-55" dirty="0">
                <a:latin typeface="Montserrat"/>
                <a:cs typeface="Montserrat"/>
              </a:rPr>
              <a:t>bases</a:t>
            </a:r>
            <a:endParaRPr sz="1150" dirty="0">
              <a:latin typeface="Montserrat"/>
              <a:cs typeface="Montserrat"/>
            </a:endParaRPr>
          </a:p>
        </p:txBody>
      </p:sp>
      <p:pic>
        <p:nvPicPr>
          <p:cNvPr id="40" name="object 40"/>
          <p:cNvPicPr/>
          <p:nvPr/>
        </p:nvPicPr>
        <p:blipFill>
          <a:blip r:embed="rId5" cstate="print"/>
          <a:stretch>
            <a:fillRect/>
          </a:stretch>
        </p:blipFill>
        <p:spPr>
          <a:xfrm>
            <a:off x="9067800" y="5257006"/>
            <a:ext cx="133349" cy="133349"/>
          </a:xfrm>
          <a:prstGeom prst="rect">
            <a:avLst/>
          </a:prstGeom>
        </p:spPr>
      </p:pic>
      <p:sp>
        <p:nvSpPr>
          <p:cNvPr id="41" name="object 41"/>
          <p:cNvSpPr txBox="1"/>
          <p:nvPr/>
        </p:nvSpPr>
        <p:spPr>
          <a:xfrm>
            <a:off x="9244899" y="5257006"/>
            <a:ext cx="364490" cy="196215"/>
          </a:xfrm>
          <a:prstGeom prst="rect">
            <a:avLst/>
          </a:prstGeom>
        </p:spPr>
        <p:txBody>
          <a:bodyPr vert="horz" wrap="square" lIns="0" tIns="15240" rIns="0" bIns="0" rtlCol="0">
            <a:spAutoFit/>
          </a:bodyPr>
          <a:lstStyle/>
          <a:p>
            <a:pPr marL="12700">
              <a:lnSpc>
                <a:spcPct val="100000"/>
              </a:lnSpc>
              <a:spcBef>
                <a:spcPts val="120"/>
              </a:spcBef>
            </a:pPr>
            <a:r>
              <a:rPr sz="1100" b="1" spc="-45" dirty="0">
                <a:solidFill>
                  <a:srgbClr val="DB3445"/>
                </a:solidFill>
                <a:latin typeface="Georgia"/>
                <a:cs typeface="Georgia"/>
              </a:rPr>
              <a:t>Cons</a:t>
            </a:r>
            <a:endParaRPr sz="1100" dirty="0">
              <a:latin typeface="Georgia"/>
              <a:cs typeface="Georgia"/>
            </a:endParaRPr>
          </a:p>
        </p:txBody>
      </p:sp>
      <p:sp>
        <p:nvSpPr>
          <p:cNvPr id="42" name="object 42"/>
          <p:cNvSpPr txBox="1"/>
          <p:nvPr/>
        </p:nvSpPr>
        <p:spPr>
          <a:xfrm>
            <a:off x="9216728" y="5573399"/>
            <a:ext cx="2686589" cy="845616"/>
          </a:xfrm>
          <a:prstGeom prst="rect">
            <a:avLst/>
          </a:prstGeom>
        </p:spPr>
        <p:txBody>
          <a:bodyPr vert="horz" wrap="square" lIns="0" tIns="12065" rIns="0" bIns="0" rtlCol="0">
            <a:spAutoFit/>
          </a:bodyPr>
          <a:lstStyle/>
          <a:p>
            <a:pPr marL="184150" marR="15240" indent="-171450" algn="just">
              <a:lnSpc>
                <a:spcPct val="114100"/>
              </a:lnSpc>
              <a:spcBef>
                <a:spcPts val="95"/>
              </a:spcBef>
              <a:buFont typeface="Arial" panose="020B0604020202020204" pitchFamily="34" charset="0"/>
              <a:buChar char="•"/>
            </a:pPr>
            <a:r>
              <a:rPr sz="1150" spc="-75" dirty="0">
                <a:latin typeface="Montserrat"/>
                <a:cs typeface="Montserrat"/>
              </a:rPr>
              <a:t>Higher</a:t>
            </a:r>
            <a:r>
              <a:rPr sz="1150" dirty="0">
                <a:latin typeface="Montserrat"/>
                <a:cs typeface="Montserrat"/>
              </a:rPr>
              <a:t> </a:t>
            </a:r>
            <a:r>
              <a:rPr sz="1150" spc="-55" dirty="0">
                <a:latin typeface="Montserrat"/>
                <a:cs typeface="Montserrat"/>
              </a:rPr>
              <a:t>financial</a:t>
            </a:r>
            <a:r>
              <a:rPr sz="1150" dirty="0">
                <a:latin typeface="Montserrat"/>
                <a:cs typeface="Montserrat"/>
              </a:rPr>
              <a:t> </a:t>
            </a:r>
            <a:r>
              <a:rPr sz="1150" spc="-60" dirty="0">
                <a:latin typeface="Montserrat"/>
                <a:cs typeface="Montserrat"/>
              </a:rPr>
              <a:t>investment</a:t>
            </a:r>
            <a:endParaRPr lang="en-US" sz="1150" spc="-60" dirty="0">
              <a:latin typeface="Montserrat"/>
              <a:cs typeface="Montserrat"/>
            </a:endParaRPr>
          </a:p>
          <a:p>
            <a:pPr marL="184150" marR="15240" indent="-171450" algn="just">
              <a:lnSpc>
                <a:spcPct val="114100"/>
              </a:lnSpc>
              <a:spcBef>
                <a:spcPts val="95"/>
              </a:spcBef>
              <a:buFont typeface="Arial" panose="020B0604020202020204" pitchFamily="34" charset="0"/>
              <a:buChar char="•"/>
            </a:pPr>
            <a:r>
              <a:rPr sz="1150" spc="-65" dirty="0">
                <a:latin typeface="Montserrat"/>
                <a:cs typeface="Montserrat"/>
              </a:rPr>
              <a:t>Integration</a:t>
            </a:r>
            <a:r>
              <a:rPr sz="1150" spc="-20" dirty="0">
                <a:latin typeface="Montserrat"/>
                <a:cs typeface="Montserrat"/>
              </a:rPr>
              <a:t> </a:t>
            </a:r>
            <a:r>
              <a:rPr sz="1150" spc="-10" dirty="0">
                <a:latin typeface="Montserrat"/>
                <a:cs typeface="Montserrat"/>
              </a:rPr>
              <a:t>challenges </a:t>
            </a:r>
            <a:endParaRPr lang="en-US" sz="1150" spc="-10" dirty="0">
              <a:latin typeface="Montserrat"/>
              <a:cs typeface="Montserrat"/>
            </a:endParaRPr>
          </a:p>
          <a:p>
            <a:pPr marL="184150" marR="15240" indent="-171450" algn="just">
              <a:lnSpc>
                <a:spcPct val="114100"/>
              </a:lnSpc>
              <a:spcBef>
                <a:spcPts val="95"/>
              </a:spcBef>
              <a:buFont typeface="Arial" panose="020B0604020202020204" pitchFamily="34" charset="0"/>
              <a:buChar char="•"/>
            </a:pPr>
            <a:r>
              <a:rPr sz="1150" spc="-65" dirty="0">
                <a:latin typeface="Montserrat"/>
                <a:cs typeface="Montserrat"/>
              </a:rPr>
              <a:t>Cultural</a:t>
            </a:r>
            <a:r>
              <a:rPr sz="1150" spc="-20" dirty="0">
                <a:latin typeface="Montserrat"/>
                <a:cs typeface="Montserrat"/>
              </a:rPr>
              <a:t> </a:t>
            </a:r>
            <a:r>
              <a:rPr sz="1150" spc="-10" dirty="0">
                <a:latin typeface="Montserrat"/>
                <a:cs typeface="Montserrat"/>
              </a:rPr>
              <a:t>conflicts</a:t>
            </a:r>
            <a:endParaRPr sz="1150" dirty="0">
              <a:latin typeface="Montserrat"/>
              <a:cs typeface="Montserrat"/>
            </a:endParaRPr>
          </a:p>
          <a:p>
            <a:pPr marL="184150" indent="-171450" algn="just">
              <a:lnSpc>
                <a:spcPct val="100000"/>
              </a:lnSpc>
              <a:spcBef>
                <a:spcPts val="195"/>
              </a:spcBef>
              <a:buFont typeface="Arial" panose="020B0604020202020204" pitchFamily="34" charset="0"/>
              <a:buChar char="•"/>
            </a:pPr>
            <a:r>
              <a:rPr sz="1150" spc="-65" dirty="0">
                <a:latin typeface="Montserrat"/>
                <a:cs typeface="Montserrat"/>
              </a:rPr>
              <a:t>Potential</a:t>
            </a:r>
            <a:r>
              <a:rPr sz="1150" spc="-5" dirty="0">
                <a:latin typeface="Montserrat"/>
                <a:cs typeface="Montserrat"/>
              </a:rPr>
              <a:t> </a:t>
            </a:r>
            <a:r>
              <a:rPr sz="1150" spc="-65" dirty="0">
                <a:latin typeface="Montserrat"/>
                <a:cs typeface="Montserrat"/>
              </a:rPr>
              <a:t>regulatory</a:t>
            </a:r>
            <a:r>
              <a:rPr sz="1150" dirty="0">
                <a:latin typeface="Montserrat"/>
                <a:cs typeface="Montserrat"/>
              </a:rPr>
              <a:t> </a:t>
            </a:r>
            <a:r>
              <a:rPr sz="1150" spc="-40" dirty="0">
                <a:latin typeface="Montserrat"/>
                <a:cs typeface="Montserrat"/>
              </a:rPr>
              <a:t>hurdles</a:t>
            </a:r>
            <a:endParaRPr sz="1150" dirty="0">
              <a:latin typeface="Montserrat"/>
              <a:cs typeface="Montserrat"/>
            </a:endParaRPr>
          </a:p>
        </p:txBody>
      </p:sp>
      <p:sp>
        <p:nvSpPr>
          <p:cNvPr id="51" name="Rectangle: Rounded Corners 50">
            <a:extLst>
              <a:ext uri="{FF2B5EF4-FFF2-40B4-BE49-F238E27FC236}">
                <a16:creationId xmlns:a16="http://schemas.microsoft.com/office/drawing/2014/main" id="{9BD9C860-60FE-1940-1F8F-C84A9191D4C1}"/>
              </a:ext>
            </a:extLst>
          </p:cNvPr>
          <p:cNvSpPr/>
          <p:nvPr/>
        </p:nvSpPr>
        <p:spPr>
          <a:xfrm>
            <a:off x="1412" y="782480"/>
            <a:ext cx="12041431" cy="6073933"/>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41D08246-78F3-53FB-D40F-FFF0734FC8EA}"/>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54" name="Graphic 21">
            <a:extLst>
              <a:ext uri="{FF2B5EF4-FFF2-40B4-BE49-F238E27FC236}">
                <a16:creationId xmlns:a16="http://schemas.microsoft.com/office/drawing/2014/main" id="{E46B0AE4-2075-D8A7-300C-DDC44EAABF7A}"/>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1000" y="47663"/>
            <a:ext cx="1855188" cy="7897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4584858D-0185-CABE-08E4-9CF4206CDF81}"/>
              </a:ext>
            </a:extLst>
          </p:cNvPr>
          <p:cNvSpPr/>
          <p:nvPr/>
        </p:nvSpPr>
        <p:spPr>
          <a:xfrm>
            <a:off x="8607333" y="747410"/>
            <a:ext cx="3432267" cy="58811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425436" y="825757"/>
            <a:ext cx="6505575" cy="448309"/>
          </a:xfrm>
          <a:prstGeom prst="rect">
            <a:avLst/>
          </a:prstGeom>
        </p:spPr>
        <p:txBody>
          <a:bodyPr vert="horz" wrap="square" lIns="0" tIns="12065" rIns="0" bIns="0" rtlCol="0">
            <a:spAutoFit/>
          </a:bodyPr>
          <a:lstStyle/>
          <a:p>
            <a:pPr marL="12700">
              <a:lnSpc>
                <a:spcPct val="100000"/>
              </a:lnSpc>
              <a:spcBef>
                <a:spcPts val="95"/>
              </a:spcBef>
            </a:pPr>
            <a:r>
              <a:rPr sz="2650" spc="-190" dirty="0"/>
              <a:t>Growth</a:t>
            </a:r>
            <a:r>
              <a:rPr sz="2650" spc="-15" dirty="0"/>
              <a:t> </a:t>
            </a:r>
            <a:r>
              <a:rPr sz="2650" spc="-175" dirty="0"/>
              <a:t>Strategy</a:t>
            </a:r>
            <a:r>
              <a:rPr sz="2650" spc="-15" dirty="0"/>
              <a:t> </a:t>
            </a:r>
            <a:r>
              <a:rPr sz="2650" spc="-170" dirty="0"/>
              <a:t>Frameworks</a:t>
            </a:r>
            <a:endParaRPr sz="2650" dirty="0"/>
          </a:p>
        </p:txBody>
      </p:sp>
      <p:sp>
        <p:nvSpPr>
          <p:cNvPr id="4" name="object 4"/>
          <p:cNvSpPr txBox="1"/>
          <p:nvPr/>
        </p:nvSpPr>
        <p:spPr>
          <a:xfrm>
            <a:off x="558800" y="1350171"/>
            <a:ext cx="4209458" cy="782074"/>
          </a:xfrm>
          <a:prstGeom prst="rect">
            <a:avLst/>
          </a:prstGeom>
        </p:spPr>
        <p:txBody>
          <a:bodyPr vert="horz" wrap="square" lIns="0" tIns="6350" rIns="0" bIns="0" rtlCol="0">
            <a:spAutoFit/>
          </a:bodyPr>
          <a:lstStyle/>
          <a:p>
            <a:pPr marL="12700" marR="5080">
              <a:lnSpc>
                <a:spcPct val="115700"/>
              </a:lnSpc>
              <a:spcBef>
                <a:spcPts val="50"/>
              </a:spcBef>
            </a:pPr>
            <a:r>
              <a:rPr sz="1450" spc="-70" dirty="0">
                <a:solidFill>
                  <a:srgbClr val="333333"/>
                </a:solidFill>
                <a:latin typeface="Montserrat"/>
                <a:cs typeface="Montserrat"/>
              </a:rPr>
              <a:t>The</a:t>
            </a:r>
            <a:r>
              <a:rPr sz="1450" spc="-15" dirty="0">
                <a:solidFill>
                  <a:srgbClr val="333333"/>
                </a:solidFill>
                <a:latin typeface="Montserrat"/>
                <a:cs typeface="Montserrat"/>
              </a:rPr>
              <a:t> </a:t>
            </a:r>
            <a:r>
              <a:rPr sz="1550" b="1" spc="-130" dirty="0">
                <a:solidFill>
                  <a:srgbClr val="333333"/>
                </a:solidFill>
                <a:latin typeface="Montserrat"/>
                <a:cs typeface="Montserrat"/>
              </a:rPr>
              <a:t>Ansoff</a:t>
            </a:r>
            <a:r>
              <a:rPr sz="1550" b="1" spc="-45" dirty="0">
                <a:solidFill>
                  <a:srgbClr val="333333"/>
                </a:solidFill>
                <a:latin typeface="Montserrat"/>
                <a:cs typeface="Montserrat"/>
              </a:rPr>
              <a:t> </a:t>
            </a:r>
            <a:r>
              <a:rPr sz="1550" b="1" spc="-120" dirty="0">
                <a:solidFill>
                  <a:srgbClr val="333333"/>
                </a:solidFill>
                <a:latin typeface="Montserrat"/>
                <a:cs typeface="Montserrat"/>
              </a:rPr>
              <a:t>Matrix</a:t>
            </a:r>
            <a:r>
              <a:rPr sz="1550" b="1" spc="-70" dirty="0">
                <a:solidFill>
                  <a:srgbClr val="333333"/>
                </a:solidFill>
                <a:latin typeface="Montserrat"/>
                <a:cs typeface="Montserrat"/>
              </a:rPr>
              <a:t> </a:t>
            </a:r>
            <a:r>
              <a:rPr sz="1450" spc="-30" dirty="0">
                <a:solidFill>
                  <a:srgbClr val="333333"/>
                </a:solidFill>
                <a:latin typeface="Montserrat"/>
                <a:cs typeface="Montserrat"/>
              </a:rPr>
              <a:t>is</a:t>
            </a:r>
            <a:r>
              <a:rPr sz="1450" spc="-15" dirty="0">
                <a:solidFill>
                  <a:srgbClr val="333333"/>
                </a:solidFill>
                <a:latin typeface="Montserrat"/>
                <a:cs typeface="Montserrat"/>
              </a:rPr>
              <a:t> </a:t>
            </a:r>
            <a:r>
              <a:rPr sz="1450" spc="-70" dirty="0">
                <a:solidFill>
                  <a:srgbClr val="333333"/>
                </a:solidFill>
                <a:latin typeface="Montserrat"/>
                <a:cs typeface="Montserrat"/>
              </a:rPr>
              <a:t>a</a:t>
            </a:r>
            <a:r>
              <a:rPr sz="1450" spc="-15" dirty="0">
                <a:solidFill>
                  <a:srgbClr val="333333"/>
                </a:solidFill>
                <a:latin typeface="Montserrat"/>
                <a:cs typeface="Montserrat"/>
              </a:rPr>
              <a:t> </a:t>
            </a:r>
            <a:r>
              <a:rPr sz="1450" spc="-65" dirty="0">
                <a:solidFill>
                  <a:srgbClr val="FF0000"/>
                </a:solidFill>
                <a:latin typeface="Montserrat"/>
                <a:cs typeface="Montserrat"/>
              </a:rPr>
              <a:t>strategic</a:t>
            </a:r>
            <a:r>
              <a:rPr sz="1450" spc="-15" dirty="0">
                <a:solidFill>
                  <a:srgbClr val="FF0000"/>
                </a:solidFill>
                <a:latin typeface="Montserrat"/>
                <a:cs typeface="Montserrat"/>
              </a:rPr>
              <a:t> </a:t>
            </a:r>
            <a:r>
              <a:rPr sz="1450" spc="-30" dirty="0">
                <a:solidFill>
                  <a:srgbClr val="FF0000"/>
                </a:solidFill>
                <a:latin typeface="Montserrat"/>
                <a:cs typeface="Montserrat"/>
              </a:rPr>
              <a:t>planning </a:t>
            </a:r>
            <a:r>
              <a:rPr sz="1450" spc="-65" dirty="0">
                <a:solidFill>
                  <a:srgbClr val="FF0000"/>
                </a:solidFill>
                <a:latin typeface="Montserrat"/>
                <a:cs typeface="Montserrat"/>
              </a:rPr>
              <a:t>tool</a:t>
            </a:r>
            <a:r>
              <a:rPr sz="1450" spc="-25" dirty="0">
                <a:solidFill>
                  <a:srgbClr val="FF0000"/>
                </a:solidFill>
                <a:latin typeface="Montserrat"/>
                <a:cs typeface="Montserrat"/>
              </a:rPr>
              <a:t> </a:t>
            </a:r>
            <a:r>
              <a:rPr sz="1450" spc="-60" dirty="0">
                <a:solidFill>
                  <a:srgbClr val="FF0000"/>
                </a:solidFill>
                <a:latin typeface="Montserrat"/>
                <a:cs typeface="Montserrat"/>
              </a:rPr>
              <a:t>that</a:t>
            </a:r>
            <a:r>
              <a:rPr sz="1450" spc="-20" dirty="0">
                <a:solidFill>
                  <a:srgbClr val="FF0000"/>
                </a:solidFill>
                <a:latin typeface="Montserrat"/>
                <a:cs typeface="Montserrat"/>
              </a:rPr>
              <a:t> </a:t>
            </a:r>
            <a:r>
              <a:rPr sz="1450" spc="-65" dirty="0">
                <a:solidFill>
                  <a:srgbClr val="FF0000"/>
                </a:solidFill>
                <a:latin typeface="Montserrat"/>
                <a:cs typeface="Montserrat"/>
              </a:rPr>
              <a:t>provides</a:t>
            </a:r>
            <a:r>
              <a:rPr sz="1450" spc="-20" dirty="0">
                <a:solidFill>
                  <a:srgbClr val="FF0000"/>
                </a:solidFill>
                <a:latin typeface="Montserrat"/>
                <a:cs typeface="Montserrat"/>
              </a:rPr>
              <a:t> </a:t>
            </a:r>
            <a:r>
              <a:rPr sz="1450" spc="-70" dirty="0">
                <a:solidFill>
                  <a:srgbClr val="FF0000"/>
                </a:solidFill>
                <a:latin typeface="Montserrat"/>
                <a:cs typeface="Montserrat"/>
              </a:rPr>
              <a:t>a</a:t>
            </a:r>
            <a:r>
              <a:rPr sz="1450" spc="-25" dirty="0">
                <a:solidFill>
                  <a:srgbClr val="FF0000"/>
                </a:solidFill>
                <a:latin typeface="Montserrat"/>
                <a:cs typeface="Montserrat"/>
              </a:rPr>
              <a:t> </a:t>
            </a:r>
            <a:r>
              <a:rPr sz="1450" spc="-80" dirty="0">
                <a:solidFill>
                  <a:srgbClr val="FF0000"/>
                </a:solidFill>
                <a:latin typeface="Montserrat"/>
                <a:cs typeface="Montserrat"/>
              </a:rPr>
              <a:t>framework</a:t>
            </a:r>
            <a:r>
              <a:rPr sz="1450" spc="-20" dirty="0">
                <a:solidFill>
                  <a:srgbClr val="FF0000"/>
                </a:solidFill>
                <a:latin typeface="Montserrat"/>
                <a:cs typeface="Montserrat"/>
              </a:rPr>
              <a:t> </a:t>
            </a:r>
            <a:r>
              <a:rPr sz="1450" spc="-80" dirty="0">
                <a:solidFill>
                  <a:srgbClr val="FF0000"/>
                </a:solidFill>
                <a:latin typeface="Montserrat"/>
                <a:cs typeface="Montserrat"/>
              </a:rPr>
              <a:t>to</a:t>
            </a:r>
            <a:r>
              <a:rPr sz="1450" spc="-20" dirty="0">
                <a:solidFill>
                  <a:srgbClr val="FF0000"/>
                </a:solidFill>
                <a:latin typeface="Montserrat"/>
                <a:cs typeface="Montserrat"/>
              </a:rPr>
              <a:t> help </a:t>
            </a:r>
            <a:r>
              <a:rPr sz="1450" spc="-60" dirty="0">
                <a:solidFill>
                  <a:srgbClr val="FF0000"/>
                </a:solidFill>
                <a:latin typeface="Montserrat"/>
                <a:cs typeface="Montserrat"/>
              </a:rPr>
              <a:t>businesses</a:t>
            </a:r>
            <a:r>
              <a:rPr sz="1450" spc="10" dirty="0">
                <a:solidFill>
                  <a:srgbClr val="FF0000"/>
                </a:solidFill>
                <a:latin typeface="Montserrat"/>
                <a:cs typeface="Montserrat"/>
              </a:rPr>
              <a:t> </a:t>
            </a:r>
            <a:r>
              <a:rPr sz="1450" spc="-60" dirty="0">
                <a:solidFill>
                  <a:srgbClr val="FF0000"/>
                </a:solidFill>
                <a:latin typeface="Montserrat"/>
                <a:cs typeface="Montserrat"/>
              </a:rPr>
              <a:t>identify</a:t>
            </a:r>
            <a:r>
              <a:rPr sz="1450" spc="10" dirty="0">
                <a:solidFill>
                  <a:srgbClr val="FF0000"/>
                </a:solidFill>
                <a:latin typeface="Montserrat"/>
                <a:cs typeface="Montserrat"/>
              </a:rPr>
              <a:t> </a:t>
            </a:r>
            <a:r>
              <a:rPr sz="1450" spc="-80" dirty="0">
                <a:solidFill>
                  <a:srgbClr val="FF0000"/>
                </a:solidFill>
                <a:latin typeface="Montserrat"/>
                <a:cs typeface="Montserrat"/>
              </a:rPr>
              <a:t>growth</a:t>
            </a:r>
            <a:r>
              <a:rPr sz="1450" spc="10" dirty="0">
                <a:solidFill>
                  <a:srgbClr val="FF0000"/>
                </a:solidFill>
                <a:latin typeface="Montserrat"/>
                <a:cs typeface="Montserrat"/>
              </a:rPr>
              <a:t> </a:t>
            </a:r>
            <a:r>
              <a:rPr sz="1450" spc="-55" dirty="0">
                <a:solidFill>
                  <a:srgbClr val="FF0000"/>
                </a:solidFill>
                <a:latin typeface="Montserrat"/>
                <a:cs typeface="Montserrat"/>
              </a:rPr>
              <a:t>opportunities</a:t>
            </a:r>
            <a:r>
              <a:rPr sz="1450" spc="-55" dirty="0">
                <a:solidFill>
                  <a:srgbClr val="333333"/>
                </a:solidFill>
                <a:latin typeface="Montserrat"/>
                <a:cs typeface="Montserrat"/>
              </a:rPr>
              <a:t> </a:t>
            </a:r>
            <a:r>
              <a:rPr sz="1450" spc="-10" dirty="0">
                <a:solidFill>
                  <a:srgbClr val="333333"/>
                </a:solidFill>
                <a:latin typeface="Montserrat"/>
                <a:cs typeface="Montserrat"/>
              </a:rPr>
              <a:t>through:</a:t>
            </a:r>
            <a:endParaRPr sz="1450" dirty="0">
              <a:latin typeface="Montserrat"/>
              <a:cs typeface="Montserrat"/>
            </a:endParaRPr>
          </a:p>
        </p:txBody>
      </p:sp>
      <p:pic>
        <p:nvPicPr>
          <p:cNvPr id="5" name="object 5"/>
          <p:cNvPicPr/>
          <p:nvPr/>
        </p:nvPicPr>
        <p:blipFill>
          <a:blip r:embed="rId3" cstate="print"/>
          <a:stretch>
            <a:fillRect/>
          </a:stretch>
        </p:blipFill>
        <p:spPr>
          <a:xfrm>
            <a:off x="571500" y="2647949"/>
            <a:ext cx="133349" cy="133349"/>
          </a:xfrm>
          <a:prstGeom prst="rect">
            <a:avLst/>
          </a:prstGeom>
        </p:spPr>
      </p:pic>
      <p:sp>
        <p:nvSpPr>
          <p:cNvPr id="6" name="object 6"/>
          <p:cNvSpPr txBox="1"/>
          <p:nvPr/>
        </p:nvSpPr>
        <p:spPr>
          <a:xfrm>
            <a:off x="835025" y="2535529"/>
            <a:ext cx="3823972" cy="3111500"/>
          </a:xfrm>
          <a:prstGeom prst="rect">
            <a:avLst/>
          </a:prstGeom>
        </p:spPr>
        <p:txBody>
          <a:bodyPr vert="horz" wrap="square" lIns="0" tIns="12065" rIns="0" bIns="0" rtlCol="0">
            <a:spAutoFit/>
          </a:bodyPr>
          <a:lstStyle/>
          <a:p>
            <a:pPr marL="12700" marR="134620" algn="just">
              <a:lnSpc>
                <a:spcPct val="115399"/>
              </a:lnSpc>
              <a:spcBef>
                <a:spcPts val="95"/>
              </a:spcBef>
            </a:pPr>
            <a:r>
              <a:rPr sz="1300" b="1" spc="-75" dirty="0">
                <a:solidFill>
                  <a:srgbClr val="333333"/>
                </a:solidFill>
                <a:latin typeface="Montserrat"/>
                <a:cs typeface="Montserrat"/>
              </a:rPr>
              <a:t>Four</a:t>
            </a:r>
            <a:r>
              <a:rPr sz="1300" b="1" dirty="0">
                <a:solidFill>
                  <a:srgbClr val="333333"/>
                </a:solidFill>
                <a:latin typeface="Montserrat"/>
                <a:cs typeface="Montserrat"/>
              </a:rPr>
              <a:t> </a:t>
            </a:r>
            <a:r>
              <a:rPr sz="1300" b="1" spc="-50" dirty="0">
                <a:solidFill>
                  <a:srgbClr val="333333"/>
                </a:solidFill>
                <a:latin typeface="Montserrat"/>
                <a:cs typeface="Montserrat"/>
              </a:rPr>
              <a:t>distinct</a:t>
            </a:r>
            <a:r>
              <a:rPr sz="1300" b="1" spc="5" dirty="0">
                <a:solidFill>
                  <a:srgbClr val="333333"/>
                </a:solidFill>
                <a:latin typeface="Montserrat"/>
                <a:cs typeface="Montserrat"/>
              </a:rPr>
              <a:t> </a:t>
            </a:r>
            <a:r>
              <a:rPr sz="1300" b="1" spc="-70" dirty="0">
                <a:solidFill>
                  <a:srgbClr val="333333"/>
                </a:solidFill>
                <a:latin typeface="Montserrat"/>
                <a:cs typeface="Montserrat"/>
              </a:rPr>
              <a:t>growth</a:t>
            </a:r>
            <a:r>
              <a:rPr sz="1300" b="1" spc="5" dirty="0">
                <a:solidFill>
                  <a:srgbClr val="333333"/>
                </a:solidFill>
                <a:latin typeface="Montserrat"/>
                <a:cs typeface="Montserrat"/>
              </a:rPr>
              <a:t> </a:t>
            </a:r>
            <a:r>
              <a:rPr sz="1300" b="1" spc="-70" dirty="0">
                <a:solidFill>
                  <a:srgbClr val="333333"/>
                </a:solidFill>
                <a:latin typeface="Montserrat"/>
                <a:cs typeface="Montserrat"/>
              </a:rPr>
              <a:t>strategies</a:t>
            </a:r>
            <a:r>
              <a:rPr sz="1300" b="1" spc="5" dirty="0">
                <a:solidFill>
                  <a:srgbClr val="333333"/>
                </a:solidFill>
                <a:latin typeface="Montserrat"/>
                <a:cs typeface="Montserrat"/>
              </a:rPr>
              <a:t> </a:t>
            </a:r>
            <a:r>
              <a:rPr sz="1300" spc="-75" dirty="0">
                <a:solidFill>
                  <a:srgbClr val="333333"/>
                </a:solidFill>
                <a:latin typeface="Montserrat"/>
                <a:cs typeface="Montserrat"/>
              </a:rPr>
              <a:t>based</a:t>
            </a:r>
            <a:r>
              <a:rPr sz="1300" dirty="0">
                <a:solidFill>
                  <a:srgbClr val="333333"/>
                </a:solidFill>
                <a:latin typeface="Montserrat"/>
                <a:cs typeface="Montserrat"/>
              </a:rPr>
              <a:t> </a:t>
            </a:r>
            <a:r>
              <a:rPr sz="1300" spc="-25" dirty="0">
                <a:solidFill>
                  <a:srgbClr val="333333"/>
                </a:solidFill>
                <a:latin typeface="Montserrat"/>
                <a:cs typeface="Montserrat"/>
              </a:rPr>
              <a:t>on </a:t>
            </a:r>
            <a:r>
              <a:rPr sz="1300" b="1" spc="-70" dirty="0">
                <a:solidFill>
                  <a:srgbClr val="333333"/>
                </a:solidFill>
                <a:latin typeface="Montserrat"/>
                <a:cs typeface="Montserrat"/>
              </a:rPr>
              <a:t>products</a:t>
            </a:r>
            <a:r>
              <a:rPr sz="1300" spc="-10" dirty="0">
                <a:solidFill>
                  <a:srgbClr val="333333"/>
                </a:solidFill>
                <a:latin typeface="Montserrat"/>
                <a:cs typeface="Montserrat"/>
              </a:rPr>
              <a:t> </a:t>
            </a:r>
            <a:r>
              <a:rPr sz="1300" spc="-55" dirty="0">
                <a:solidFill>
                  <a:srgbClr val="333333"/>
                </a:solidFill>
                <a:latin typeface="Montserrat"/>
                <a:cs typeface="Montserrat"/>
              </a:rPr>
              <a:t>(</a:t>
            </a:r>
            <a:r>
              <a:rPr sz="1300" spc="-55" dirty="0">
                <a:solidFill>
                  <a:srgbClr val="FF0000"/>
                </a:solidFill>
                <a:latin typeface="Montserrat"/>
                <a:cs typeface="Montserrat"/>
              </a:rPr>
              <a:t>existing</a:t>
            </a:r>
            <a:r>
              <a:rPr sz="1300" spc="-5" dirty="0">
                <a:solidFill>
                  <a:srgbClr val="FF0000"/>
                </a:solidFill>
                <a:latin typeface="Montserrat"/>
                <a:cs typeface="Montserrat"/>
              </a:rPr>
              <a:t> </a:t>
            </a:r>
            <a:r>
              <a:rPr sz="1300" spc="-50" dirty="0">
                <a:solidFill>
                  <a:srgbClr val="FF0000"/>
                </a:solidFill>
                <a:latin typeface="Montserrat"/>
                <a:cs typeface="Montserrat"/>
              </a:rPr>
              <a:t>or</a:t>
            </a:r>
            <a:r>
              <a:rPr sz="1300" spc="-5" dirty="0">
                <a:solidFill>
                  <a:srgbClr val="FF0000"/>
                </a:solidFill>
                <a:latin typeface="Montserrat"/>
                <a:cs typeface="Montserrat"/>
              </a:rPr>
              <a:t> </a:t>
            </a:r>
            <a:r>
              <a:rPr sz="1300" spc="-75" dirty="0">
                <a:solidFill>
                  <a:srgbClr val="FF0000"/>
                </a:solidFill>
                <a:latin typeface="Montserrat"/>
                <a:cs typeface="Montserrat"/>
              </a:rPr>
              <a:t>new</a:t>
            </a:r>
            <a:r>
              <a:rPr sz="1300" spc="-75" dirty="0">
                <a:solidFill>
                  <a:srgbClr val="333333"/>
                </a:solidFill>
                <a:latin typeface="Montserrat"/>
                <a:cs typeface="Montserrat"/>
              </a:rPr>
              <a:t>)</a:t>
            </a:r>
            <a:r>
              <a:rPr sz="1300" spc="-5" dirty="0">
                <a:solidFill>
                  <a:srgbClr val="333333"/>
                </a:solidFill>
                <a:latin typeface="Montserrat"/>
                <a:cs typeface="Montserrat"/>
              </a:rPr>
              <a:t> </a:t>
            </a:r>
            <a:r>
              <a:rPr sz="1300" spc="-75" dirty="0">
                <a:solidFill>
                  <a:srgbClr val="333333"/>
                </a:solidFill>
                <a:latin typeface="Montserrat"/>
                <a:cs typeface="Montserrat"/>
              </a:rPr>
              <a:t>and</a:t>
            </a:r>
            <a:r>
              <a:rPr sz="1300" spc="-10" dirty="0">
                <a:solidFill>
                  <a:srgbClr val="333333"/>
                </a:solidFill>
                <a:latin typeface="Montserrat"/>
                <a:cs typeface="Montserrat"/>
              </a:rPr>
              <a:t> </a:t>
            </a:r>
            <a:r>
              <a:rPr sz="1300" b="1" spc="-10" dirty="0">
                <a:solidFill>
                  <a:srgbClr val="333333"/>
                </a:solidFill>
                <a:latin typeface="Montserrat"/>
                <a:cs typeface="Montserrat"/>
              </a:rPr>
              <a:t>markets</a:t>
            </a:r>
            <a:r>
              <a:rPr sz="1300" spc="-10" dirty="0">
                <a:solidFill>
                  <a:srgbClr val="333333"/>
                </a:solidFill>
                <a:latin typeface="Montserrat"/>
                <a:cs typeface="Montserrat"/>
              </a:rPr>
              <a:t> </a:t>
            </a:r>
            <a:r>
              <a:rPr sz="1300" spc="-55" dirty="0">
                <a:solidFill>
                  <a:srgbClr val="333333"/>
                </a:solidFill>
                <a:latin typeface="Montserrat"/>
                <a:cs typeface="Montserrat"/>
              </a:rPr>
              <a:t>(</a:t>
            </a:r>
            <a:r>
              <a:rPr sz="1300" spc="-55" dirty="0">
                <a:solidFill>
                  <a:srgbClr val="FF0000"/>
                </a:solidFill>
                <a:latin typeface="Montserrat"/>
                <a:cs typeface="Montserrat"/>
              </a:rPr>
              <a:t>existing</a:t>
            </a:r>
            <a:r>
              <a:rPr sz="1300" spc="-25" dirty="0">
                <a:solidFill>
                  <a:srgbClr val="FF0000"/>
                </a:solidFill>
                <a:latin typeface="Montserrat"/>
                <a:cs typeface="Montserrat"/>
              </a:rPr>
              <a:t> </a:t>
            </a:r>
            <a:r>
              <a:rPr sz="1300" spc="-50" dirty="0">
                <a:solidFill>
                  <a:srgbClr val="FF0000"/>
                </a:solidFill>
                <a:latin typeface="Montserrat"/>
                <a:cs typeface="Montserrat"/>
              </a:rPr>
              <a:t>or</a:t>
            </a:r>
            <a:r>
              <a:rPr sz="1300" spc="-25" dirty="0">
                <a:solidFill>
                  <a:srgbClr val="FF0000"/>
                </a:solidFill>
                <a:latin typeface="Montserrat"/>
                <a:cs typeface="Montserrat"/>
              </a:rPr>
              <a:t> </a:t>
            </a:r>
            <a:r>
              <a:rPr sz="1300" spc="-20" dirty="0">
                <a:solidFill>
                  <a:srgbClr val="FF0000"/>
                </a:solidFill>
                <a:latin typeface="Montserrat"/>
                <a:cs typeface="Montserrat"/>
              </a:rPr>
              <a:t>new</a:t>
            </a:r>
            <a:r>
              <a:rPr sz="1300" spc="-20" dirty="0">
                <a:solidFill>
                  <a:srgbClr val="333333"/>
                </a:solidFill>
                <a:latin typeface="Montserrat"/>
                <a:cs typeface="Montserrat"/>
              </a:rPr>
              <a:t>)</a:t>
            </a:r>
            <a:endParaRPr sz="1300" dirty="0">
              <a:latin typeface="Montserrat"/>
              <a:cs typeface="Montserrat"/>
            </a:endParaRPr>
          </a:p>
          <a:p>
            <a:pPr marL="31115" marR="5080" algn="just">
              <a:lnSpc>
                <a:spcPct val="115399"/>
              </a:lnSpc>
              <a:spcBef>
                <a:spcPts val="1125"/>
              </a:spcBef>
            </a:pPr>
            <a:r>
              <a:rPr sz="1300" b="1" spc="-65" dirty="0">
                <a:solidFill>
                  <a:srgbClr val="333333"/>
                </a:solidFill>
                <a:latin typeface="Montserrat"/>
                <a:cs typeface="Montserrat"/>
              </a:rPr>
              <a:t>Progressive</a:t>
            </a:r>
            <a:r>
              <a:rPr sz="1300" b="1" spc="-15" dirty="0">
                <a:solidFill>
                  <a:srgbClr val="333333"/>
                </a:solidFill>
                <a:latin typeface="Montserrat"/>
                <a:cs typeface="Montserrat"/>
              </a:rPr>
              <a:t> </a:t>
            </a:r>
            <a:r>
              <a:rPr sz="1300" b="1" spc="-55" dirty="0">
                <a:solidFill>
                  <a:srgbClr val="333333"/>
                </a:solidFill>
                <a:latin typeface="Montserrat"/>
                <a:cs typeface="Montserrat"/>
              </a:rPr>
              <a:t>risk</a:t>
            </a:r>
            <a:r>
              <a:rPr sz="1300" b="1" spc="-10" dirty="0">
                <a:solidFill>
                  <a:srgbClr val="333333"/>
                </a:solidFill>
                <a:latin typeface="Montserrat"/>
                <a:cs typeface="Montserrat"/>
              </a:rPr>
              <a:t> </a:t>
            </a:r>
            <a:r>
              <a:rPr sz="1300" b="1" spc="-65" dirty="0">
                <a:solidFill>
                  <a:srgbClr val="333333"/>
                </a:solidFill>
                <a:latin typeface="Montserrat"/>
                <a:cs typeface="Montserrat"/>
              </a:rPr>
              <a:t>assessment</a:t>
            </a:r>
            <a:r>
              <a:rPr sz="1300" b="1" spc="-10" dirty="0">
                <a:solidFill>
                  <a:srgbClr val="333333"/>
                </a:solidFill>
                <a:latin typeface="Montserrat"/>
                <a:cs typeface="Montserrat"/>
              </a:rPr>
              <a:t> </a:t>
            </a:r>
            <a:r>
              <a:rPr sz="1300" spc="-65" dirty="0">
                <a:solidFill>
                  <a:srgbClr val="333333"/>
                </a:solidFill>
                <a:latin typeface="Montserrat"/>
                <a:cs typeface="Montserrat"/>
              </a:rPr>
              <a:t>as</a:t>
            </a:r>
            <a:r>
              <a:rPr sz="1300" spc="-10" dirty="0">
                <a:solidFill>
                  <a:srgbClr val="333333"/>
                </a:solidFill>
                <a:latin typeface="Montserrat"/>
                <a:cs typeface="Montserrat"/>
              </a:rPr>
              <a:t> </a:t>
            </a:r>
            <a:r>
              <a:rPr sz="1300" spc="-60" dirty="0">
                <a:solidFill>
                  <a:srgbClr val="333333"/>
                </a:solidFill>
                <a:latin typeface="Montserrat"/>
                <a:cs typeface="Montserrat"/>
              </a:rPr>
              <a:t>businesses </a:t>
            </a:r>
            <a:r>
              <a:rPr sz="1300" spc="-90" dirty="0">
                <a:solidFill>
                  <a:srgbClr val="333333"/>
                </a:solidFill>
                <a:latin typeface="Montserrat"/>
                <a:cs typeface="Montserrat"/>
              </a:rPr>
              <a:t>move</a:t>
            </a:r>
            <a:r>
              <a:rPr sz="1300" spc="-15" dirty="0">
                <a:solidFill>
                  <a:srgbClr val="333333"/>
                </a:solidFill>
                <a:latin typeface="Montserrat"/>
                <a:cs typeface="Montserrat"/>
              </a:rPr>
              <a:t> </a:t>
            </a:r>
            <a:r>
              <a:rPr sz="1300" spc="-75" dirty="0">
                <a:solidFill>
                  <a:srgbClr val="333333"/>
                </a:solidFill>
                <a:latin typeface="Montserrat"/>
                <a:cs typeface="Montserrat"/>
              </a:rPr>
              <a:t>from</a:t>
            </a:r>
            <a:r>
              <a:rPr sz="1300" spc="-10" dirty="0">
                <a:solidFill>
                  <a:srgbClr val="333333"/>
                </a:solidFill>
                <a:latin typeface="Montserrat"/>
                <a:cs typeface="Montserrat"/>
              </a:rPr>
              <a:t> </a:t>
            </a:r>
            <a:r>
              <a:rPr sz="1300" spc="-55" dirty="0">
                <a:solidFill>
                  <a:srgbClr val="333333"/>
                </a:solidFill>
                <a:latin typeface="Montserrat"/>
                <a:cs typeface="Montserrat"/>
              </a:rPr>
              <a:t>familiar</a:t>
            </a:r>
            <a:r>
              <a:rPr sz="1300" spc="-10" dirty="0">
                <a:solidFill>
                  <a:srgbClr val="333333"/>
                </a:solidFill>
                <a:latin typeface="Montserrat"/>
                <a:cs typeface="Montserrat"/>
              </a:rPr>
              <a:t> </a:t>
            </a:r>
            <a:r>
              <a:rPr sz="1300" spc="-75" dirty="0">
                <a:solidFill>
                  <a:srgbClr val="333333"/>
                </a:solidFill>
                <a:latin typeface="Montserrat"/>
                <a:cs typeface="Montserrat"/>
              </a:rPr>
              <a:t>to</a:t>
            </a:r>
            <a:r>
              <a:rPr sz="1300" spc="-10" dirty="0">
                <a:solidFill>
                  <a:srgbClr val="333333"/>
                </a:solidFill>
                <a:latin typeface="Montserrat"/>
                <a:cs typeface="Montserrat"/>
              </a:rPr>
              <a:t> </a:t>
            </a:r>
            <a:r>
              <a:rPr sz="1300" spc="-60" dirty="0">
                <a:solidFill>
                  <a:srgbClr val="333333"/>
                </a:solidFill>
                <a:latin typeface="Montserrat"/>
                <a:cs typeface="Montserrat"/>
              </a:rPr>
              <a:t>unfamiliar</a:t>
            </a:r>
            <a:r>
              <a:rPr sz="1300" spc="-10" dirty="0">
                <a:solidFill>
                  <a:srgbClr val="333333"/>
                </a:solidFill>
                <a:latin typeface="Montserrat"/>
                <a:cs typeface="Montserrat"/>
              </a:rPr>
              <a:t> territory</a:t>
            </a:r>
            <a:endParaRPr sz="1300" dirty="0">
              <a:latin typeface="Montserrat"/>
              <a:cs typeface="Montserrat"/>
            </a:endParaRPr>
          </a:p>
          <a:p>
            <a:pPr marL="69215" marR="60325" algn="just">
              <a:lnSpc>
                <a:spcPct val="115399"/>
              </a:lnSpc>
              <a:spcBef>
                <a:spcPts val="1125"/>
              </a:spcBef>
            </a:pPr>
            <a:r>
              <a:rPr sz="1300" b="1" spc="-65" dirty="0">
                <a:solidFill>
                  <a:srgbClr val="333333"/>
                </a:solidFill>
                <a:latin typeface="Montserrat"/>
                <a:cs typeface="Montserrat"/>
              </a:rPr>
              <a:t>Balancing</a:t>
            </a:r>
            <a:r>
              <a:rPr sz="1300" b="1" spc="-20" dirty="0">
                <a:solidFill>
                  <a:srgbClr val="333333"/>
                </a:solidFill>
                <a:latin typeface="Montserrat"/>
                <a:cs typeface="Montserrat"/>
              </a:rPr>
              <a:t> </a:t>
            </a:r>
            <a:r>
              <a:rPr sz="1300" b="1" spc="-70" dirty="0">
                <a:solidFill>
                  <a:srgbClr val="333333"/>
                </a:solidFill>
                <a:latin typeface="Montserrat"/>
                <a:cs typeface="Montserrat"/>
              </a:rPr>
              <a:t>growth</a:t>
            </a:r>
            <a:r>
              <a:rPr sz="1300" b="1" spc="-20" dirty="0">
                <a:solidFill>
                  <a:srgbClr val="333333"/>
                </a:solidFill>
                <a:latin typeface="Montserrat"/>
                <a:cs typeface="Montserrat"/>
              </a:rPr>
              <a:t> </a:t>
            </a:r>
            <a:r>
              <a:rPr sz="1300" b="1" spc="-65" dirty="0">
                <a:solidFill>
                  <a:srgbClr val="333333"/>
                </a:solidFill>
                <a:latin typeface="Montserrat"/>
                <a:cs typeface="Montserrat"/>
              </a:rPr>
              <a:t>ambition</a:t>
            </a:r>
            <a:r>
              <a:rPr sz="1300" b="1" spc="-20" dirty="0">
                <a:solidFill>
                  <a:srgbClr val="333333"/>
                </a:solidFill>
                <a:latin typeface="Montserrat"/>
                <a:cs typeface="Montserrat"/>
              </a:rPr>
              <a:t> </a:t>
            </a:r>
            <a:r>
              <a:rPr sz="1300" spc="-20" dirty="0">
                <a:solidFill>
                  <a:srgbClr val="333333"/>
                </a:solidFill>
                <a:latin typeface="Montserrat"/>
                <a:cs typeface="Montserrat"/>
              </a:rPr>
              <a:t>with </a:t>
            </a:r>
            <a:r>
              <a:rPr sz="1300" spc="-60" dirty="0">
                <a:solidFill>
                  <a:srgbClr val="333333"/>
                </a:solidFill>
                <a:latin typeface="Montserrat"/>
                <a:cs typeface="Montserrat"/>
              </a:rPr>
              <a:t>organizational</a:t>
            </a:r>
            <a:r>
              <a:rPr sz="1300" spc="-10" dirty="0">
                <a:solidFill>
                  <a:srgbClr val="333333"/>
                </a:solidFill>
                <a:latin typeface="Montserrat"/>
                <a:cs typeface="Montserrat"/>
              </a:rPr>
              <a:t> </a:t>
            </a:r>
            <a:r>
              <a:rPr sz="1300" spc="-55" dirty="0">
                <a:solidFill>
                  <a:srgbClr val="333333"/>
                </a:solidFill>
                <a:latin typeface="Montserrat"/>
                <a:cs typeface="Montserrat"/>
              </a:rPr>
              <a:t>capabilities</a:t>
            </a:r>
            <a:r>
              <a:rPr sz="1300" spc="-5" dirty="0">
                <a:solidFill>
                  <a:srgbClr val="333333"/>
                </a:solidFill>
                <a:latin typeface="Montserrat"/>
                <a:cs typeface="Montserrat"/>
              </a:rPr>
              <a:t> </a:t>
            </a:r>
            <a:r>
              <a:rPr sz="1300" spc="-75" dirty="0">
                <a:solidFill>
                  <a:srgbClr val="333333"/>
                </a:solidFill>
                <a:latin typeface="Montserrat"/>
                <a:cs typeface="Montserrat"/>
              </a:rPr>
              <a:t>and</a:t>
            </a:r>
            <a:r>
              <a:rPr sz="1300" spc="-5" dirty="0">
                <a:solidFill>
                  <a:srgbClr val="333333"/>
                </a:solidFill>
                <a:latin typeface="Montserrat"/>
                <a:cs typeface="Montserrat"/>
              </a:rPr>
              <a:t> </a:t>
            </a:r>
            <a:r>
              <a:rPr sz="1300" spc="-55" dirty="0">
                <a:solidFill>
                  <a:srgbClr val="333333"/>
                </a:solidFill>
                <a:latin typeface="Montserrat"/>
                <a:cs typeface="Montserrat"/>
              </a:rPr>
              <a:t>resources</a:t>
            </a:r>
            <a:endParaRPr sz="1300" dirty="0">
              <a:latin typeface="Montserrat"/>
              <a:cs typeface="Montserrat"/>
            </a:endParaRPr>
          </a:p>
          <a:p>
            <a:pPr marL="31115" marR="269240" algn="just">
              <a:lnSpc>
                <a:spcPct val="115399"/>
              </a:lnSpc>
              <a:spcBef>
                <a:spcPts val="1125"/>
              </a:spcBef>
            </a:pPr>
            <a:r>
              <a:rPr sz="1300" b="1" spc="-65" dirty="0">
                <a:solidFill>
                  <a:srgbClr val="333333"/>
                </a:solidFill>
                <a:latin typeface="Montserrat"/>
                <a:cs typeface="Montserrat"/>
              </a:rPr>
              <a:t>Strategic</a:t>
            </a:r>
            <a:r>
              <a:rPr sz="1300" b="1" spc="-15" dirty="0">
                <a:solidFill>
                  <a:srgbClr val="333333"/>
                </a:solidFill>
                <a:latin typeface="Montserrat"/>
                <a:cs typeface="Montserrat"/>
              </a:rPr>
              <a:t> </a:t>
            </a:r>
            <a:r>
              <a:rPr sz="1300" b="1" spc="-70" dirty="0">
                <a:solidFill>
                  <a:srgbClr val="333333"/>
                </a:solidFill>
                <a:latin typeface="Montserrat"/>
                <a:cs typeface="Montserrat"/>
              </a:rPr>
              <a:t>roadmapping</a:t>
            </a:r>
            <a:r>
              <a:rPr sz="1300" b="1" spc="-15" dirty="0">
                <a:solidFill>
                  <a:srgbClr val="333333"/>
                </a:solidFill>
                <a:latin typeface="Montserrat"/>
                <a:cs typeface="Montserrat"/>
              </a:rPr>
              <a:t> </a:t>
            </a:r>
            <a:r>
              <a:rPr sz="1300" spc="-60" dirty="0">
                <a:solidFill>
                  <a:srgbClr val="333333"/>
                </a:solidFill>
                <a:latin typeface="Montserrat"/>
                <a:cs typeface="Montserrat"/>
              </a:rPr>
              <a:t>for</a:t>
            </a:r>
            <a:r>
              <a:rPr sz="1300" spc="-15" dirty="0">
                <a:solidFill>
                  <a:srgbClr val="333333"/>
                </a:solidFill>
                <a:latin typeface="Montserrat"/>
                <a:cs typeface="Montserrat"/>
              </a:rPr>
              <a:t> </a:t>
            </a:r>
            <a:r>
              <a:rPr sz="1300" spc="-55" dirty="0">
                <a:solidFill>
                  <a:srgbClr val="333333"/>
                </a:solidFill>
                <a:latin typeface="Montserrat"/>
                <a:cs typeface="Montserrat"/>
              </a:rPr>
              <a:t>sustainable </a:t>
            </a:r>
            <a:r>
              <a:rPr sz="1300" spc="-60" dirty="0">
                <a:solidFill>
                  <a:srgbClr val="333333"/>
                </a:solidFill>
                <a:latin typeface="Montserrat"/>
                <a:cs typeface="Montserrat"/>
              </a:rPr>
              <a:t>business</a:t>
            </a:r>
            <a:r>
              <a:rPr sz="1300" spc="-20" dirty="0">
                <a:solidFill>
                  <a:srgbClr val="333333"/>
                </a:solidFill>
                <a:latin typeface="Montserrat"/>
                <a:cs typeface="Montserrat"/>
              </a:rPr>
              <a:t> </a:t>
            </a:r>
            <a:r>
              <a:rPr sz="1300" spc="-65" dirty="0">
                <a:solidFill>
                  <a:srgbClr val="333333"/>
                </a:solidFill>
                <a:latin typeface="Montserrat"/>
                <a:cs typeface="Montserrat"/>
              </a:rPr>
              <a:t>expansion</a:t>
            </a:r>
            <a:r>
              <a:rPr sz="1300" spc="-15" dirty="0">
                <a:solidFill>
                  <a:srgbClr val="333333"/>
                </a:solidFill>
                <a:latin typeface="Montserrat"/>
                <a:cs typeface="Montserrat"/>
              </a:rPr>
              <a:t> </a:t>
            </a:r>
            <a:r>
              <a:rPr sz="1300" spc="-75" dirty="0">
                <a:solidFill>
                  <a:srgbClr val="333333"/>
                </a:solidFill>
                <a:latin typeface="Montserrat"/>
                <a:cs typeface="Montserrat"/>
              </a:rPr>
              <a:t>and</a:t>
            </a:r>
            <a:r>
              <a:rPr sz="1300" spc="-15" dirty="0">
                <a:solidFill>
                  <a:srgbClr val="333333"/>
                </a:solidFill>
                <a:latin typeface="Montserrat"/>
                <a:cs typeface="Montserrat"/>
              </a:rPr>
              <a:t> </a:t>
            </a:r>
            <a:r>
              <a:rPr sz="1300" spc="-10" dirty="0">
                <a:solidFill>
                  <a:srgbClr val="333333"/>
                </a:solidFill>
                <a:latin typeface="Montserrat"/>
                <a:cs typeface="Montserrat"/>
              </a:rPr>
              <a:t>scaling</a:t>
            </a:r>
            <a:endParaRPr sz="1300" dirty="0">
              <a:latin typeface="Montserrat"/>
              <a:cs typeface="Montserrat"/>
            </a:endParaRPr>
          </a:p>
          <a:p>
            <a:pPr marL="31115" marR="113030" algn="just">
              <a:lnSpc>
                <a:spcPct val="115399"/>
              </a:lnSpc>
              <a:spcBef>
                <a:spcPts val="1120"/>
              </a:spcBef>
            </a:pPr>
            <a:r>
              <a:rPr sz="1300" spc="-90" dirty="0">
                <a:solidFill>
                  <a:srgbClr val="333333"/>
                </a:solidFill>
                <a:latin typeface="Montserrat"/>
                <a:cs typeface="Montserrat"/>
              </a:rPr>
              <a:t>Framework</a:t>
            </a:r>
            <a:r>
              <a:rPr sz="1300" spc="25" dirty="0">
                <a:solidFill>
                  <a:srgbClr val="333333"/>
                </a:solidFill>
                <a:latin typeface="Montserrat"/>
                <a:cs typeface="Montserrat"/>
              </a:rPr>
              <a:t> </a:t>
            </a:r>
            <a:r>
              <a:rPr sz="1300" spc="-60" dirty="0">
                <a:solidFill>
                  <a:srgbClr val="333333"/>
                </a:solidFill>
                <a:latin typeface="Montserrat"/>
                <a:cs typeface="Montserrat"/>
              </a:rPr>
              <a:t>for</a:t>
            </a:r>
            <a:r>
              <a:rPr sz="1300" spc="25" dirty="0">
                <a:solidFill>
                  <a:srgbClr val="333333"/>
                </a:solidFill>
                <a:latin typeface="Montserrat"/>
                <a:cs typeface="Montserrat"/>
              </a:rPr>
              <a:t> </a:t>
            </a:r>
            <a:r>
              <a:rPr sz="1300" spc="-65" dirty="0">
                <a:solidFill>
                  <a:srgbClr val="333333"/>
                </a:solidFill>
                <a:latin typeface="Montserrat"/>
                <a:cs typeface="Montserrat"/>
              </a:rPr>
              <a:t>operational</a:t>
            </a:r>
            <a:r>
              <a:rPr sz="1300" spc="30" dirty="0">
                <a:solidFill>
                  <a:srgbClr val="333333"/>
                </a:solidFill>
                <a:latin typeface="Montserrat"/>
                <a:cs typeface="Montserrat"/>
              </a:rPr>
              <a:t> </a:t>
            </a:r>
            <a:r>
              <a:rPr sz="1300" spc="-70" dirty="0">
                <a:solidFill>
                  <a:srgbClr val="333333"/>
                </a:solidFill>
                <a:latin typeface="Montserrat"/>
                <a:cs typeface="Montserrat"/>
              </a:rPr>
              <a:t>planning</a:t>
            </a:r>
            <a:r>
              <a:rPr sz="1300" spc="25" dirty="0">
                <a:solidFill>
                  <a:srgbClr val="333333"/>
                </a:solidFill>
                <a:latin typeface="Montserrat"/>
                <a:cs typeface="Montserrat"/>
              </a:rPr>
              <a:t> </a:t>
            </a:r>
            <a:r>
              <a:rPr sz="1300" spc="-25" dirty="0">
                <a:solidFill>
                  <a:srgbClr val="333333"/>
                </a:solidFill>
                <a:latin typeface="Montserrat"/>
                <a:cs typeface="Montserrat"/>
              </a:rPr>
              <a:t>and </a:t>
            </a:r>
            <a:r>
              <a:rPr sz="1300" spc="-65" dirty="0">
                <a:solidFill>
                  <a:srgbClr val="333333"/>
                </a:solidFill>
                <a:latin typeface="Montserrat"/>
                <a:cs typeface="Montserrat"/>
              </a:rPr>
              <a:t>resource</a:t>
            </a:r>
            <a:r>
              <a:rPr sz="1300" spc="-20" dirty="0">
                <a:solidFill>
                  <a:srgbClr val="333333"/>
                </a:solidFill>
                <a:latin typeface="Montserrat"/>
                <a:cs typeface="Montserrat"/>
              </a:rPr>
              <a:t> </a:t>
            </a:r>
            <a:r>
              <a:rPr sz="1300" spc="-55" dirty="0">
                <a:solidFill>
                  <a:srgbClr val="333333"/>
                </a:solidFill>
                <a:latin typeface="Montserrat"/>
                <a:cs typeface="Montserrat"/>
              </a:rPr>
              <a:t>allocation</a:t>
            </a:r>
            <a:r>
              <a:rPr sz="1300" spc="-15" dirty="0">
                <a:solidFill>
                  <a:srgbClr val="333333"/>
                </a:solidFill>
                <a:latin typeface="Montserrat"/>
                <a:cs typeface="Montserrat"/>
              </a:rPr>
              <a:t> </a:t>
            </a:r>
            <a:r>
              <a:rPr sz="1300" spc="-10" dirty="0">
                <a:solidFill>
                  <a:srgbClr val="333333"/>
                </a:solidFill>
                <a:latin typeface="Montserrat"/>
                <a:cs typeface="Montserrat"/>
              </a:rPr>
              <a:t>decisions</a:t>
            </a:r>
            <a:endParaRPr sz="1300" dirty="0">
              <a:latin typeface="Montserrat"/>
              <a:cs typeface="Montserrat"/>
            </a:endParaRPr>
          </a:p>
        </p:txBody>
      </p:sp>
      <p:pic>
        <p:nvPicPr>
          <p:cNvPr id="7" name="object 7"/>
          <p:cNvPicPr/>
          <p:nvPr/>
        </p:nvPicPr>
        <p:blipFill>
          <a:blip r:embed="rId4" cstate="print"/>
          <a:stretch>
            <a:fillRect/>
          </a:stretch>
        </p:blipFill>
        <p:spPr>
          <a:xfrm>
            <a:off x="571500" y="3476625"/>
            <a:ext cx="152399" cy="133349"/>
          </a:xfrm>
          <a:prstGeom prst="rect">
            <a:avLst/>
          </a:prstGeom>
        </p:spPr>
      </p:pic>
      <p:pic>
        <p:nvPicPr>
          <p:cNvPr id="8" name="object 8"/>
          <p:cNvPicPr/>
          <p:nvPr/>
        </p:nvPicPr>
        <p:blipFill>
          <a:blip r:embed="rId5" cstate="print"/>
          <a:stretch>
            <a:fillRect/>
          </a:stretch>
        </p:blipFill>
        <p:spPr>
          <a:xfrm>
            <a:off x="570993" y="4067175"/>
            <a:ext cx="191184" cy="152399"/>
          </a:xfrm>
          <a:prstGeom prst="rect">
            <a:avLst/>
          </a:prstGeom>
        </p:spPr>
      </p:pic>
      <p:pic>
        <p:nvPicPr>
          <p:cNvPr id="9" name="object 9"/>
          <p:cNvPicPr/>
          <p:nvPr/>
        </p:nvPicPr>
        <p:blipFill>
          <a:blip r:embed="rId6" cstate="print"/>
          <a:stretch>
            <a:fillRect/>
          </a:stretch>
        </p:blipFill>
        <p:spPr>
          <a:xfrm>
            <a:off x="571500" y="4667249"/>
            <a:ext cx="152399" cy="152399"/>
          </a:xfrm>
          <a:prstGeom prst="rect">
            <a:avLst/>
          </a:prstGeom>
        </p:spPr>
      </p:pic>
      <p:pic>
        <p:nvPicPr>
          <p:cNvPr id="10" name="object 10"/>
          <p:cNvPicPr/>
          <p:nvPr/>
        </p:nvPicPr>
        <p:blipFill>
          <a:blip r:embed="rId7" cstate="print"/>
          <a:stretch>
            <a:fillRect/>
          </a:stretch>
        </p:blipFill>
        <p:spPr>
          <a:xfrm>
            <a:off x="575309" y="5267324"/>
            <a:ext cx="144750" cy="152370"/>
          </a:xfrm>
          <a:prstGeom prst="rect">
            <a:avLst/>
          </a:prstGeom>
        </p:spPr>
      </p:pic>
      <p:sp>
        <p:nvSpPr>
          <p:cNvPr id="11" name="object 11"/>
          <p:cNvSpPr txBox="1"/>
          <p:nvPr/>
        </p:nvSpPr>
        <p:spPr>
          <a:xfrm>
            <a:off x="5165476" y="5932518"/>
            <a:ext cx="4207124" cy="190437"/>
          </a:xfrm>
          <a:prstGeom prst="rect">
            <a:avLst/>
          </a:prstGeom>
        </p:spPr>
        <p:txBody>
          <a:bodyPr vert="horz" wrap="square" lIns="0" tIns="13335" rIns="0" bIns="0" rtlCol="0">
            <a:spAutoFit/>
          </a:bodyPr>
          <a:lstStyle/>
          <a:p>
            <a:pPr marL="12700">
              <a:lnSpc>
                <a:spcPct val="100000"/>
              </a:lnSpc>
              <a:spcBef>
                <a:spcPts val="105"/>
              </a:spcBef>
            </a:pPr>
            <a:r>
              <a:rPr sz="1150" b="1" spc="-70" dirty="0">
                <a:solidFill>
                  <a:srgbClr val="666666"/>
                </a:solidFill>
                <a:latin typeface="Montserrat"/>
                <a:cs typeface="Montserrat"/>
              </a:rPr>
              <a:t>Figure</a:t>
            </a:r>
            <a:r>
              <a:rPr sz="1150" b="1" spc="-20" dirty="0">
                <a:solidFill>
                  <a:srgbClr val="666666"/>
                </a:solidFill>
                <a:latin typeface="Montserrat"/>
                <a:cs typeface="Montserrat"/>
              </a:rPr>
              <a:t> </a:t>
            </a:r>
            <a:r>
              <a:rPr lang="en-US" sz="1150" b="1" spc="-20" dirty="0">
                <a:solidFill>
                  <a:srgbClr val="666666"/>
                </a:solidFill>
                <a:latin typeface="Montserrat"/>
                <a:cs typeface="Montserrat"/>
              </a:rPr>
              <a:t>3</a:t>
            </a:r>
            <a:r>
              <a:rPr sz="1150" b="1" spc="-20" dirty="0">
                <a:solidFill>
                  <a:srgbClr val="666666"/>
                </a:solidFill>
                <a:latin typeface="Montserrat"/>
                <a:cs typeface="Montserrat"/>
              </a:rPr>
              <a:t>: </a:t>
            </a:r>
            <a:r>
              <a:rPr sz="1150" b="1" spc="-75" dirty="0">
                <a:solidFill>
                  <a:srgbClr val="666666"/>
                </a:solidFill>
                <a:latin typeface="Montserrat"/>
                <a:cs typeface="Montserrat"/>
              </a:rPr>
              <a:t>The</a:t>
            </a:r>
            <a:r>
              <a:rPr sz="1150" b="1" spc="-20" dirty="0">
                <a:solidFill>
                  <a:srgbClr val="666666"/>
                </a:solidFill>
                <a:latin typeface="Montserrat"/>
                <a:cs typeface="Montserrat"/>
              </a:rPr>
              <a:t> </a:t>
            </a:r>
            <a:r>
              <a:rPr sz="1150" b="1" spc="-65" dirty="0">
                <a:solidFill>
                  <a:srgbClr val="666666"/>
                </a:solidFill>
                <a:latin typeface="Montserrat"/>
                <a:cs typeface="Montserrat"/>
              </a:rPr>
              <a:t>Ansoff</a:t>
            </a:r>
            <a:r>
              <a:rPr sz="1150" b="1" spc="-20" dirty="0">
                <a:solidFill>
                  <a:srgbClr val="666666"/>
                </a:solidFill>
                <a:latin typeface="Montserrat"/>
                <a:cs typeface="Montserrat"/>
              </a:rPr>
              <a:t> </a:t>
            </a:r>
            <a:r>
              <a:rPr sz="1150" b="1" spc="-60" dirty="0">
                <a:solidFill>
                  <a:srgbClr val="666666"/>
                </a:solidFill>
                <a:latin typeface="Montserrat"/>
                <a:cs typeface="Montserrat"/>
              </a:rPr>
              <a:t>Matrix</a:t>
            </a:r>
            <a:r>
              <a:rPr sz="1150" b="1" spc="-15" dirty="0">
                <a:solidFill>
                  <a:srgbClr val="666666"/>
                </a:solidFill>
                <a:latin typeface="Montserrat"/>
                <a:cs typeface="Montserrat"/>
              </a:rPr>
              <a:t> </a:t>
            </a:r>
            <a:r>
              <a:rPr sz="1150" b="1" dirty="0">
                <a:solidFill>
                  <a:srgbClr val="666666"/>
                </a:solidFill>
                <a:latin typeface="Montserrat"/>
                <a:cs typeface="Montserrat"/>
              </a:rPr>
              <a:t>-</a:t>
            </a:r>
            <a:r>
              <a:rPr sz="1150" b="1" spc="-20" dirty="0">
                <a:solidFill>
                  <a:srgbClr val="666666"/>
                </a:solidFill>
                <a:latin typeface="Montserrat"/>
                <a:cs typeface="Montserrat"/>
              </a:rPr>
              <a:t> </a:t>
            </a:r>
            <a:r>
              <a:rPr sz="1150" b="1" spc="-65" dirty="0">
                <a:solidFill>
                  <a:srgbClr val="666666"/>
                </a:solidFill>
                <a:latin typeface="Montserrat"/>
                <a:cs typeface="Montserrat"/>
              </a:rPr>
              <a:t>Strategic</a:t>
            </a:r>
            <a:r>
              <a:rPr sz="1150" b="1" spc="-20" dirty="0">
                <a:solidFill>
                  <a:srgbClr val="666666"/>
                </a:solidFill>
                <a:latin typeface="Montserrat"/>
                <a:cs typeface="Montserrat"/>
              </a:rPr>
              <a:t> </a:t>
            </a:r>
            <a:r>
              <a:rPr sz="1150" b="1" spc="-75" dirty="0">
                <a:solidFill>
                  <a:srgbClr val="666666"/>
                </a:solidFill>
                <a:latin typeface="Montserrat"/>
                <a:cs typeface="Montserrat"/>
              </a:rPr>
              <a:t>Growth</a:t>
            </a:r>
            <a:r>
              <a:rPr sz="1150" b="1" spc="-20" dirty="0">
                <a:solidFill>
                  <a:srgbClr val="666666"/>
                </a:solidFill>
                <a:latin typeface="Montserrat"/>
                <a:cs typeface="Montserrat"/>
              </a:rPr>
              <a:t> </a:t>
            </a:r>
            <a:r>
              <a:rPr sz="1150" b="1" spc="-25" dirty="0">
                <a:solidFill>
                  <a:srgbClr val="666666"/>
                </a:solidFill>
                <a:latin typeface="Montserrat"/>
                <a:cs typeface="Montserrat"/>
              </a:rPr>
              <a:t>Options</a:t>
            </a:r>
            <a:endParaRPr sz="1150" b="1" dirty="0">
              <a:latin typeface="Montserrat"/>
              <a:cs typeface="Montserrat"/>
            </a:endParaRPr>
          </a:p>
        </p:txBody>
      </p:sp>
      <p:pic>
        <p:nvPicPr>
          <p:cNvPr id="12" name="object 12"/>
          <p:cNvPicPr/>
          <p:nvPr/>
        </p:nvPicPr>
        <p:blipFill>
          <a:blip r:embed="rId8" cstate="print"/>
          <a:stretch>
            <a:fillRect/>
          </a:stretch>
        </p:blipFill>
        <p:spPr>
          <a:xfrm>
            <a:off x="9105900" y="1637109"/>
            <a:ext cx="150018" cy="115457"/>
          </a:xfrm>
          <a:prstGeom prst="rect">
            <a:avLst/>
          </a:prstGeom>
        </p:spPr>
      </p:pic>
      <p:grpSp>
        <p:nvGrpSpPr>
          <p:cNvPr id="14" name="object 14"/>
          <p:cNvGrpSpPr/>
          <p:nvPr/>
        </p:nvGrpSpPr>
        <p:grpSpPr>
          <a:xfrm>
            <a:off x="5295899" y="1885949"/>
            <a:ext cx="3810000" cy="3810000"/>
            <a:chOff x="5295899" y="1885949"/>
            <a:chExt cx="3810000" cy="3810000"/>
          </a:xfrm>
        </p:grpSpPr>
        <p:sp>
          <p:nvSpPr>
            <p:cNvPr id="15" name="object 15"/>
            <p:cNvSpPr/>
            <p:nvPr/>
          </p:nvSpPr>
          <p:spPr>
            <a:xfrm>
              <a:off x="5295899" y="1885949"/>
              <a:ext cx="1905000" cy="1905000"/>
            </a:xfrm>
            <a:custGeom>
              <a:avLst/>
              <a:gdLst/>
              <a:ahLst/>
              <a:cxnLst/>
              <a:rect l="l" t="t" r="r" b="b"/>
              <a:pathLst>
                <a:path w="1905000" h="1905000">
                  <a:moveTo>
                    <a:pt x="1904999" y="1904999"/>
                  </a:moveTo>
                  <a:lnTo>
                    <a:pt x="0" y="1904999"/>
                  </a:lnTo>
                  <a:lnTo>
                    <a:pt x="0" y="0"/>
                  </a:lnTo>
                  <a:lnTo>
                    <a:pt x="1904999" y="0"/>
                  </a:lnTo>
                  <a:lnTo>
                    <a:pt x="1904999" y="1904999"/>
                  </a:lnTo>
                  <a:close/>
                </a:path>
              </a:pathLst>
            </a:custGeom>
            <a:solidFill>
              <a:srgbClr val="1A4977">
                <a:alpha val="10198"/>
              </a:srgbClr>
            </a:solidFill>
          </p:spPr>
          <p:txBody>
            <a:bodyPr wrap="square" lIns="0" tIns="0" rIns="0" bIns="0" rtlCol="0"/>
            <a:lstStyle/>
            <a:p>
              <a:endParaRPr/>
            </a:p>
          </p:txBody>
        </p:sp>
        <p:pic>
          <p:nvPicPr>
            <p:cNvPr id="16" name="object 16"/>
            <p:cNvPicPr/>
            <p:nvPr/>
          </p:nvPicPr>
          <p:blipFill>
            <a:blip r:embed="rId9" cstate="print"/>
            <a:stretch>
              <a:fillRect/>
            </a:stretch>
          </p:blipFill>
          <p:spPr>
            <a:xfrm>
              <a:off x="6438497" y="3550443"/>
              <a:ext cx="115103" cy="100012"/>
            </a:xfrm>
            <a:prstGeom prst="rect">
              <a:avLst/>
            </a:prstGeom>
          </p:spPr>
        </p:pic>
        <p:sp>
          <p:nvSpPr>
            <p:cNvPr id="17" name="object 17"/>
            <p:cNvSpPr/>
            <p:nvPr/>
          </p:nvSpPr>
          <p:spPr>
            <a:xfrm>
              <a:off x="7200899" y="1885949"/>
              <a:ext cx="1905000" cy="1905000"/>
            </a:xfrm>
            <a:custGeom>
              <a:avLst/>
              <a:gdLst/>
              <a:ahLst/>
              <a:cxnLst/>
              <a:rect l="l" t="t" r="r" b="b"/>
              <a:pathLst>
                <a:path w="1905000" h="1905000">
                  <a:moveTo>
                    <a:pt x="1904999" y="1904999"/>
                  </a:moveTo>
                  <a:lnTo>
                    <a:pt x="0" y="1904999"/>
                  </a:lnTo>
                  <a:lnTo>
                    <a:pt x="0" y="0"/>
                  </a:lnTo>
                  <a:lnTo>
                    <a:pt x="1904999" y="0"/>
                  </a:lnTo>
                  <a:lnTo>
                    <a:pt x="1904999" y="1904999"/>
                  </a:lnTo>
                  <a:close/>
                </a:path>
              </a:pathLst>
            </a:custGeom>
            <a:solidFill>
              <a:srgbClr val="28A645">
                <a:alpha val="10198"/>
              </a:srgbClr>
            </a:solidFill>
          </p:spPr>
          <p:txBody>
            <a:bodyPr wrap="square" lIns="0" tIns="0" rIns="0" bIns="0" rtlCol="0"/>
            <a:lstStyle/>
            <a:p>
              <a:endParaRPr/>
            </a:p>
          </p:txBody>
        </p:sp>
        <p:pic>
          <p:nvPicPr>
            <p:cNvPr id="18" name="object 18"/>
            <p:cNvPicPr/>
            <p:nvPr/>
          </p:nvPicPr>
          <p:blipFill>
            <a:blip r:embed="rId10" cstate="print"/>
            <a:stretch>
              <a:fillRect/>
            </a:stretch>
          </p:blipFill>
          <p:spPr>
            <a:xfrm>
              <a:off x="8095847" y="3550443"/>
              <a:ext cx="115103" cy="100012"/>
            </a:xfrm>
            <a:prstGeom prst="rect">
              <a:avLst/>
            </a:prstGeom>
          </p:spPr>
        </p:pic>
        <p:sp>
          <p:nvSpPr>
            <p:cNvPr id="19" name="object 19"/>
            <p:cNvSpPr/>
            <p:nvPr/>
          </p:nvSpPr>
          <p:spPr>
            <a:xfrm>
              <a:off x="5295899" y="3790949"/>
              <a:ext cx="1905000" cy="1905000"/>
            </a:xfrm>
            <a:custGeom>
              <a:avLst/>
              <a:gdLst/>
              <a:ahLst/>
              <a:cxnLst/>
              <a:rect l="l" t="t" r="r" b="b"/>
              <a:pathLst>
                <a:path w="1905000" h="1905000">
                  <a:moveTo>
                    <a:pt x="1904999" y="1904999"/>
                  </a:moveTo>
                  <a:lnTo>
                    <a:pt x="0" y="1904999"/>
                  </a:lnTo>
                  <a:lnTo>
                    <a:pt x="0" y="0"/>
                  </a:lnTo>
                  <a:lnTo>
                    <a:pt x="1904999" y="0"/>
                  </a:lnTo>
                  <a:lnTo>
                    <a:pt x="1904999" y="1904999"/>
                  </a:lnTo>
                  <a:close/>
                </a:path>
              </a:pathLst>
            </a:custGeom>
            <a:solidFill>
              <a:srgbClr val="FFC107">
                <a:alpha val="10198"/>
              </a:srgbClr>
            </a:solidFill>
          </p:spPr>
          <p:txBody>
            <a:bodyPr wrap="square" lIns="0" tIns="0" rIns="0" bIns="0" rtlCol="0"/>
            <a:lstStyle/>
            <a:p>
              <a:endParaRPr/>
            </a:p>
          </p:txBody>
        </p:sp>
        <p:pic>
          <p:nvPicPr>
            <p:cNvPr id="20" name="object 20"/>
            <p:cNvPicPr/>
            <p:nvPr/>
          </p:nvPicPr>
          <p:blipFill>
            <a:blip r:embed="rId10" cstate="print"/>
            <a:stretch>
              <a:fillRect/>
            </a:stretch>
          </p:blipFill>
          <p:spPr>
            <a:xfrm>
              <a:off x="6190847" y="5455443"/>
              <a:ext cx="115103" cy="100012"/>
            </a:xfrm>
            <a:prstGeom prst="rect">
              <a:avLst/>
            </a:prstGeom>
          </p:spPr>
        </p:pic>
      </p:grpSp>
      <p:graphicFrame>
        <p:nvGraphicFramePr>
          <p:cNvPr id="21" name="object 21"/>
          <p:cNvGraphicFramePr>
            <a:graphicFrameLocks noGrp="1"/>
          </p:cNvGraphicFramePr>
          <p:nvPr>
            <p:extLst>
              <p:ext uri="{D42A27DB-BD31-4B8C-83A1-F6EECF244321}">
                <p14:modId xmlns:p14="http://schemas.microsoft.com/office/powerpoint/2010/main" val="2900486162"/>
              </p:ext>
            </p:extLst>
          </p:nvPr>
        </p:nvGraphicFramePr>
        <p:xfrm>
          <a:off x="4819650" y="1409699"/>
          <a:ext cx="4275454" cy="4275454"/>
        </p:xfrm>
        <a:graphic>
          <a:graphicData uri="http://schemas.openxmlformats.org/drawingml/2006/table">
            <a:tbl>
              <a:tblPr firstRow="1" bandRow="1">
                <a:tableStyleId>{2D5ABB26-0587-4C30-8999-92F81FD0307C}</a:tableStyleId>
              </a:tblPr>
              <a:tblGrid>
                <a:gridCol w="471170">
                  <a:extLst>
                    <a:ext uri="{9D8B030D-6E8A-4147-A177-3AD203B41FA5}">
                      <a16:colId xmlns:a16="http://schemas.microsoft.com/office/drawing/2014/main" val="20000"/>
                    </a:ext>
                  </a:extLst>
                </a:gridCol>
                <a:gridCol w="1904364">
                  <a:extLst>
                    <a:ext uri="{9D8B030D-6E8A-4147-A177-3AD203B41FA5}">
                      <a16:colId xmlns:a16="http://schemas.microsoft.com/office/drawing/2014/main" val="20001"/>
                    </a:ext>
                  </a:extLst>
                </a:gridCol>
                <a:gridCol w="1899920">
                  <a:extLst>
                    <a:ext uri="{9D8B030D-6E8A-4147-A177-3AD203B41FA5}">
                      <a16:colId xmlns:a16="http://schemas.microsoft.com/office/drawing/2014/main" val="20002"/>
                    </a:ext>
                  </a:extLst>
                </a:gridCol>
              </a:tblGrid>
              <a:tr h="471170">
                <a:tc>
                  <a:txBody>
                    <a:bodyPr/>
                    <a:lstStyle/>
                    <a:p>
                      <a:pPr>
                        <a:lnSpc>
                          <a:spcPct val="100000"/>
                        </a:lnSpc>
                      </a:pPr>
                      <a:endParaRPr sz="1000">
                        <a:latin typeface="Times New Roman"/>
                        <a:cs typeface="Times New Roman"/>
                      </a:endParaRPr>
                    </a:p>
                  </a:txBody>
                  <a:tcPr marL="0" marR="0" marT="0" marB="0">
                    <a:lnL w="9525">
                      <a:solidFill>
                        <a:srgbClr val="CCCCCC"/>
                      </a:solidFill>
                      <a:prstDash val="solid"/>
                    </a:lnL>
                    <a:lnR w="19050">
                      <a:solidFill>
                        <a:srgbClr val="CCCCCC"/>
                      </a:solidFill>
                      <a:prstDash val="solid"/>
                    </a:lnR>
                    <a:lnT w="9525">
                      <a:solidFill>
                        <a:srgbClr val="CCCCCC"/>
                      </a:solidFill>
                      <a:prstDash val="solid"/>
                    </a:lnT>
                    <a:lnB w="19050">
                      <a:solidFill>
                        <a:srgbClr val="CCCCCC"/>
                      </a:solidFill>
                      <a:prstDash val="solid"/>
                    </a:lnB>
                  </a:tcPr>
                </a:tc>
                <a:tc>
                  <a:txBody>
                    <a:bodyPr/>
                    <a:lstStyle/>
                    <a:p>
                      <a:pPr marL="377190">
                        <a:lnSpc>
                          <a:spcPct val="100000"/>
                        </a:lnSpc>
                        <a:spcBef>
                          <a:spcPts val="1010"/>
                        </a:spcBef>
                      </a:pPr>
                      <a:r>
                        <a:rPr sz="1200" b="1" spc="-85" dirty="0">
                          <a:latin typeface="Montserrat SemiBold"/>
                          <a:cs typeface="Montserrat SemiBold"/>
                        </a:rPr>
                        <a:t>Existing</a:t>
                      </a:r>
                      <a:r>
                        <a:rPr sz="1200" b="1" spc="-30" dirty="0">
                          <a:latin typeface="Montserrat SemiBold"/>
                          <a:cs typeface="Montserrat SemiBold"/>
                        </a:rPr>
                        <a:t> </a:t>
                      </a:r>
                      <a:r>
                        <a:rPr sz="1200" b="1" spc="-10" dirty="0">
                          <a:latin typeface="Montserrat SemiBold"/>
                          <a:cs typeface="Montserrat SemiBold"/>
                        </a:rPr>
                        <a:t>Markets</a:t>
                      </a:r>
                      <a:endParaRPr sz="1200">
                        <a:latin typeface="Montserrat SemiBold"/>
                        <a:cs typeface="Montserrat SemiBold"/>
                      </a:endParaRPr>
                    </a:p>
                  </a:txBody>
                  <a:tcPr marL="0" marR="0" marT="128270" marB="0">
                    <a:lnL w="19050">
                      <a:solidFill>
                        <a:srgbClr val="CCCCCC"/>
                      </a:solidFill>
                      <a:prstDash val="solid"/>
                    </a:lnL>
                    <a:lnR w="19050">
                      <a:solidFill>
                        <a:srgbClr val="CCCCCC"/>
                      </a:solidFill>
                      <a:prstDash val="solid"/>
                    </a:lnR>
                    <a:lnT w="9525">
                      <a:solidFill>
                        <a:srgbClr val="CCCCCC"/>
                      </a:solidFill>
                      <a:prstDash val="solid"/>
                    </a:lnT>
                    <a:lnB w="19050">
                      <a:solidFill>
                        <a:srgbClr val="CCCCCC"/>
                      </a:solidFill>
                      <a:prstDash val="solid"/>
                    </a:lnB>
                    <a:solidFill>
                      <a:srgbClr val="F5F5F5"/>
                    </a:solidFill>
                  </a:tcPr>
                </a:tc>
                <a:tc>
                  <a:txBody>
                    <a:bodyPr/>
                    <a:lstStyle/>
                    <a:p>
                      <a:pPr marL="496570">
                        <a:lnSpc>
                          <a:spcPct val="100000"/>
                        </a:lnSpc>
                        <a:spcBef>
                          <a:spcPts val="1010"/>
                        </a:spcBef>
                      </a:pPr>
                      <a:r>
                        <a:rPr sz="1200" b="1" spc="-135" dirty="0">
                          <a:latin typeface="Montserrat SemiBold"/>
                          <a:cs typeface="Montserrat SemiBold"/>
                        </a:rPr>
                        <a:t>New</a:t>
                      </a:r>
                      <a:r>
                        <a:rPr sz="1200" b="1" spc="-25" dirty="0">
                          <a:latin typeface="Montserrat SemiBold"/>
                          <a:cs typeface="Montserrat SemiBold"/>
                        </a:rPr>
                        <a:t> </a:t>
                      </a:r>
                      <a:r>
                        <a:rPr sz="1200" b="1" spc="-10" dirty="0">
                          <a:latin typeface="Montserrat SemiBold"/>
                          <a:cs typeface="Montserrat SemiBold"/>
                        </a:rPr>
                        <a:t>Markets</a:t>
                      </a:r>
                      <a:endParaRPr sz="1200" dirty="0">
                        <a:latin typeface="Montserrat SemiBold"/>
                        <a:cs typeface="Montserrat SemiBold"/>
                      </a:endParaRPr>
                    </a:p>
                  </a:txBody>
                  <a:tcPr marL="0" marR="0" marT="128270" marB="0">
                    <a:lnL w="19050">
                      <a:solidFill>
                        <a:srgbClr val="CCCCCC"/>
                      </a:solidFill>
                      <a:prstDash val="solid"/>
                    </a:lnL>
                    <a:lnR w="9525">
                      <a:solidFill>
                        <a:srgbClr val="CCCCCC"/>
                      </a:solidFill>
                      <a:prstDash val="solid"/>
                    </a:lnR>
                    <a:lnT w="9525">
                      <a:solidFill>
                        <a:srgbClr val="CCCCCC"/>
                      </a:solidFill>
                      <a:prstDash val="solid"/>
                    </a:lnT>
                    <a:lnB w="19050">
                      <a:solidFill>
                        <a:srgbClr val="CCCCCC"/>
                      </a:solidFill>
                      <a:prstDash val="solid"/>
                    </a:lnB>
                    <a:solidFill>
                      <a:srgbClr val="F5F5F5"/>
                    </a:solidFill>
                  </a:tcPr>
                </a:tc>
                <a:extLst>
                  <a:ext uri="{0D108BD9-81ED-4DB2-BD59-A6C34878D82A}">
                    <a16:rowId xmlns:a16="http://schemas.microsoft.com/office/drawing/2014/main" val="10000"/>
                  </a:ext>
                </a:extLst>
              </a:tr>
              <a:tr h="1904364">
                <a:tc>
                  <a:txBody>
                    <a:bodyPr/>
                    <a:lstStyle/>
                    <a:p>
                      <a:pPr marL="351790">
                        <a:lnSpc>
                          <a:spcPct val="100000"/>
                        </a:lnSpc>
                        <a:spcBef>
                          <a:spcPts val="975"/>
                        </a:spcBef>
                      </a:pPr>
                      <a:r>
                        <a:rPr sz="1200" b="1" spc="-85" dirty="0">
                          <a:latin typeface="Montserrat SemiBold"/>
                          <a:cs typeface="Montserrat SemiBold"/>
                        </a:rPr>
                        <a:t>Existing</a:t>
                      </a:r>
                      <a:r>
                        <a:rPr sz="1200" b="1" spc="-30" dirty="0">
                          <a:latin typeface="Montserrat SemiBold"/>
                          <a:cs typeface="Montserrat SemiBold"/>
                        </a:rPr>
                        <a:t> </a:t>
                      </a:r>
                      <a:r>
                        <a:rPr sz="1200" b="1" spc="-10" dirty="0">
                          <a:latin typeface="Montserrat SemiBold"/>
                          <a:cs typeface="Montserrat SemiBold"/>
                        </a:rPr>
                        <a:t>Products</a:t>
                      </a:r>
                      <a:endParaRPr sz="1200">
                        <a:latin typeface="Montserrat SemiBold"/>
                        <a:cs typeface="Montserrat SemiBold"/>
                      </a:endParaRPr>
                    </a:p>
                  </a:txBody>
                  <a:tcPr marL="0" marR="0" marT="123825" marB="0" vert="vert270">
                    <a:lnL w="9525">
                      <a:solidFill>
                        <a:srgbClr val="CCCCCC"/>
                      </a:solidFill>
                      <a:prstDash val="solid"/>
                    </a:lnL>
                    <a:lnR w="19050">
                      <a:solidFill>
                        <a:srgbClr val="CCCCCC"/>
                      </a:solidFill>
                      <a:prstDash val="solid"/>
                    </a:lnR>
                    <a:lnT w="19050">
                      <a:solidFill>
                        <a:srgbClr val="CCCCCC"/>
                      </a:solidFill>
                      <a:prstDash val="solid"/>
                    </a:lnT>
                    <a:lnB w="19050">
                      <a:solidFill>
                        <a:srgbClr val="CCCCCC"/>
                      </a:solidFill>
                      <a:prstDash val="solid"/>
                    </a:lnB>
                    <a:solidFill>
                      <a:srgbClr val="F5F5F5"/>
                    </a:solidFill>
                  </a:tcPr>
                </a:tc>
                <a:tc>
                  <a:txBody>
                    <a:bodyPr/>
                    <a:lstStyle/>
                    <a:p>
                      <a:pPr marL="147320">
                        <a:lnSpc>
                          <a:spcPct val="100000"/>
                        </a:lnSpc>
                        <a:spcBef>
                          <a:spcPts val="1125"/>
                        </a:spcBef>
                      </a:pPr>
                      <a:r>
                        <a:rPr sz="1350" b="1" spc="-105" dirty="0">
                          <a:solidFill>
                            <a:srgbClr val="1A4977"/>
                          </a:solidFill>
                          <a:latin typeface="Montserrat"/>
                          <a:cs typeface="Montserrat"/>
                        </a:rPr>
                        <a:t>Market</a:t>
                      </a:r>
                      <a:r>
                        <a:rPr sz="1350" b="1" spc="-45" dirty="0">
                          <a:solidFill>
                            <a:srgbClr val="1A4977"/>
                          </a:solidFill>
                          <a:latin typeface="Montserrat"/>
                          <a:cs typeface="Montserrat"/>
                        </a:rPr>
                        <a:t> </a:t>
                      </a:r>
                      <a:r>
                        <a:rPr sz="1350" b="1" spc="-10" dirty="0">
                          <a:solidFill>
                            <a:srgbClr val="1A4977"/>
                          </a:solidFill>
                          <a:latin typeface="Montserrat"/>
                          <a:cs typeface="Montserrat"/>
                        </a:rPr>
                        <a:t>Penetration</a:t>
                      </a:r>
                      <a:endParaRPr sz="1350" dirty="0">
                        <a:latin typeface="Montserrat"/>
                        <a:cs typeface="Montserrat"/>
                      </a:endParaRPr>
                    </a:p>
                    <a:p>
                      <a:pPr marL="147320">
                        <a:lnSpc>
                          <a:spcPct val="100000"/>
                        </a:lnSpc>
                        <a:spcBef>
                          <a:spcPts val="830"/>
                        </a:spcBef>
                      </a:pPr>
                      <a:r>
                        <a:rPr sz="1150" b="1" spc="-60" dirty="0">
                          <a:latin typeface="Montserrat Medium"/>
                          <a:cs typeface="Montserrat Medium"/>
                        </a:rPr>
                        <a:t>Increase</a:t>
                      </a:r>
                      <a:r>
                        <a:rPr sz="1150" b="1" spc="-25" dirty="0">
                          <a:latin typeface="Montserrat Medium"/>
                          <a:cs typeface="Montserrat Medium"/>
                        </a:rPr>
                        <a:t> </a:t>
                      </a:r>
                      <a:r>
                        <a:rPr sz="1150" b="1" spc="-70" dirty="0">
                          <a:latin typeface="Montserrat Medium"/>
                          <a:cs typeface="Montserrat Medium"/>
                        </a:rPr>
                        <a:t>market</a:t>
                      </a:r>
                      <a:r>
                        <a:rPr sz="1150" b="1" spc="-20" dirty="0">
                          <a:latin typeface="Montserrat Medium"/>
                          <a:cs typeface="Montserrat Medium"/>
                        </a:rPr>
                        <a:t> share</a:t>
                      </a:r>
                      <a:endParaRPr sz="1150" b="1" dirty="0">
                        <a:latin typeface="Montserrat Medium"/>
                        <a:cs typeface="Montserrat Medium"/>
                      </a:endParaRPr>
                    </a:p>
                    <a:p>
                      <a:pPr marL="147320" marR="450215">
                        <a:lnSpc>
                          <a:spcPct val="110800"/>
                        </a:lnSpc>
                        <a:spcBef>
                          <a:spcPts val="400"/>
                        </a:spcBef>
                      </a:pPr>
                      <a:r>
                        <a:rPr sz="1200" i="1" spc="-30" dirty="0">
                          <a:solidFill>
                            <a:srgbClr val="666666"/>
                          </a:solidFill>
                          <a:latin typeface="Century Gothic"/>
                          <a:cs typeface="Century Gothic"/>
                        </a:rPr>
                        <a:t>Ex:</a:t>
                      </a:r>
                      <a:r>
                        <a:rPr sz="1200" i="1" spc="-35" dirty="0">
                          <a:solidFill>
                            <a:srgbClr val="666666"/>
                          </a:solidFill>
                          <a:latin typeface="Century Gothic"/>
                          <a:cs typeface="Century Gothic"/>
                        </a:rPr>
                        <a:t> </a:t>
                      </a:r>
                      <a:r>
                        <a:rPr sz="1200" i="1" spc="-40" dirty="0">
                          <a:solidFill>
                            <a:srgbClr val="666666"/>
                          </a:solidFill>
                          <a:latin typeface="Century Gothic"/>
                          <a:cs typeface="Century Gothic"/>
                        </a:rPr>
                        <a:t>Price</a:t>
                      </a:r>
                      <a:r>
                        <a:rPr sz="1200" i="1" spc="-35" dirty="0">
                          <a:solidFill>
                            <a:srgbClr val="666666"/>
                          </a:solidFill>
                          <a:latin typeface="Century Gothic"/>
                          <a:cs typeface="Century Gothic"/>
                        </a:rPr>
                        <a:t> </a:t>
                      </a:r>
                      <a:r>
                        <a:rPr sz="1200" i="1" spc="-40" dirty="0">
                          <a:solidFill>
                            <a:srgbClr val="666666"/>
                          </a:solidFill>
                          <a:latin typeface="Century Gothic"/>
                          <a:cs typeface="Century Gothic"/>
                        </a:rPr>
                        <a:t>promotions, </a:t>
                      </a:r>
                      <a:r>
                        <a:rPr sz="1200" i="1" spc="-45" dirty="0">
                          <a:solidFill>
                            <a:srgbClr val="666666"/>
                          </a:solidFill>
                          <a:latin typeface="Century Gothic"/>
                          <a:cs typeface="Century Gothic"/>
                        </a:rPr>
                        <a:t>advertising,</a:t>
                      </a:r>
                      <a:r>
                        <a:rPr sz="1200" i="1" spc="15" dirty="0">
                          <a:solidFill>
                            <a:srgbClr val="666666"/>
                          </a:solidFill>
                          <a:latin typeface="Century Gothic"/>
                          <a:cs typeface="Century Gothic"/>
                        </a:rPr>
                        <a:t> </a:t>
                      </a:r>
                      <a:r>
                        <a:rPr sz="1200" i="1" spc="-10" dirty="0">
                          <a:solidFill>
                            <a:srgbClr val="666666"/>
                          </a:solidFill>
                          <a:latin typeface="Century Gothic"/>
                          <a:cs typeface="Century Gothic"/>
                        </a:rPr>
                        <a:t>loyalty programs</a:t>
                      </a:r>
                      <a:endParaRPr lang="en-US" sz="1200" i="1" spc="-10" dirty="0">
                        <a:solidFill>
                          <a:srgbClr val="666666"/>
                        </a:solidFill>
                        <a:latin typeface="Century Gothic"/>
                        <a:cs typeface="Century Gothic"/>
                      </a:endParaRPr>
                    </a:p>
                    <a:p>
                      <a:pPr marL="147320" marR="450215">
                        <a:lnSpc>
                          <a:spcPct val="110800"/>
                        </a:lnSpc>
                        <a:spcBef>
                          <a:spcPts val="400"/>
                        </a:spcBef>
                      </a:pPr>
                      <a:endParaRPr sz="1000" dirty="0">
                        <a:latin typeface="Times New Roman"/>
                        <a:cs typeface="Times New Roman"/>
                      </a:endParaRPr>
                    </a:p>
                    <a:p>
                      <a:pPr marR="101600" algn="r">
                        <a:lnSpc>
                          <a:spcPct val="100000"/>
                        </a:lnSpc>
                      </a:pPr>
                      <a:r>
                        <a:rPr sz="1200" spc="-85" dirty="0">
                          <a:solidFill>
                            <a:srgbClr val="28A645"/>
                          </a:solidFill>
                          <a:latin typeface="Montserrat"/>
                          <a:cs typeface="Montserrat"/>
                        </a:rPr>
                        <a:t>Low</a:t>
                      </a:r>
                      <a:r>
                        <a:rPr sz="1200" spc="-10" dirty="0">
                          <a:solidFill>
                            <a:srgbClr val="28A645"/>
                          </a:solidFill>
                          <a:latin typeface="Montserrat"/>
                          <a:cs typeface="Montserrat"/>
                        </a:rPr>
                        <a:t> </a:t>
                      </a:r>
                      <a:r>
                        <a:rPr sz="1200" spc="-20" dirty="0">
                          <a:solidFill>
                            <a:srgbClr val="28A645"/>
                          </a:solidFill>
                          <a:latin typeface="Montserrat"/>
                          <a:cs typeface="Montserrat"/>
                        </a:rPr>
                        <a:t>Risk</a:t>
                      </a:r>
                      <a:endParaRPr sz="1200" dirty="0">
                        <a:latin typeface="Montserrat"/>
                        <a:cs typeface="Montserrat"/>
                      </a:endParaRPr>
                    </a:p>
                  </a:txBody>
                  <a:tcPr marL="0" marR="0" marT="142875" marB="0">
                    <a:lnL w="19050">
                      <a:solidFill>
                        <a:srgbClr val="CCCCCC"/>
                      </a:solidFill>
                      <a:prstDash val="solid"/>
                    </a:lnL>
                    <a:lnR w="19050">
                      <a:solidFill>
                        <a:srgbClr val="CCCCCC"/>
                      </a:solidFill>
                      <a:prstDash val="solid"/>
                    </a:lnR>
                    <a:lnT w="19050">
                      <a:solidFill>
                        <a:srgbClr val="CCCCCC"/>
                      </a:solidFill>
                      <a:prstDash val="solid"/>
                    </a:lnT>
                    <a:lnB w="19050">
                      <a:solidFill>
                        <a:srgbClr val="CCCCCC"/>
                      </a:solidFill>
                      <a:prstDash val="solid"/>
                    </a:lnB>
                  </a:tcPr>
                </a:tc>
                <a:tc>
                  <a:txBody>
                    <a:bodyPr/>
                    <a:lstStyle/>
                    <a:p>
                      <a:pPr marL="147320" marR="659765">
                        <a:lnSpc>
                          <a:spcPct val="111100"/>
                        </a:lnSpc>
                        <a:spcBef>
                          <a:spcPts val="944"/>
                        </a:spcBef>
                      </a:pPr>
                      <a:r>
                        <a:rPr sz="1350" b="1" spc="-10" dirty="0">
                          <a:solidFill>
                            <a:srgbClr val="1A4977"/>
                          </a:solidFill>
                          <a:latin typeface="Montserrat"/>
                          <a:cs typeface="Montserrat"/>
                        </a:rPr>
                        <a:t>Market </a:t>
                      </a:r>
                      <a:r>
                        <a:rPr sz="1350" b="1" spc="-110" dirty="0">
                          <a:solidFill>
                            <a:srgbClr val="1A4977"/>
                          </a:solidFill>
                          <a:latin typeface="Montserrat"/>
                          <a:cs typeface="Montserrat"/>
                        </a:rPr>
                        <a:t>Development</a:t>
                      </a:r>
                      <a:endParaRPr sz="1350" dirty="0">
                        <a:latin typeface="Montserrat"/>
                        <a:cs typeface="Montserrat"/>
                      </a:endParaRPr>
                    </a:p>
                    <a:p>
                      <a:pPr marL="147320" marR="280035" algn="just">
                        <a:lnSpc>
                          <a:spcPct val="114100"/>
                        </a:lnSpc>
                        <a:spcBef>
                          <a:spcPts val="635"/>
                        </a:spcBef>
                      </a:pPr>
                      <a:r>
                        <a:rPr sz="1150" b="1" spc="-70" dirty="0">
                          <a:latin typeface="Montserrat Medium"/>
                          <a:cs typeface="Montserrat Medium"/>
                        </a:rPr>
                        <a:t>Enter</a:t>
                      </a:r>
                      <a:r>
                        <a:rPr sz="1150" b="1" dirty="0">
                          <a:latin typeface="Montserrat Medium"/>
                          <a:cs typeface="Montserrat Medium"/>
                        </a:rPr>
                        <a:t> </a:t>
                      </a:r>
                      <a:r>
                        <a:rPr sz="1150" b="1" spc="-90" dirty="0">
                          <a:latin typeface="Montserrat Medium"/>
                          <a:cs typeface="Montserrat Medium"/>
                        </a:rPr>
                        <a:t>new</a:t>
                      </a:r>
                      <a:r>
                        <a:rPr sz="1150" b="1" dirty="0">
                          <a:latin typeface="Montserrat Medium"/>
                          <a:cs typeface="Montserrat Medium"/>
                        </a:rPr>
                        <a:t> </a:t>
                      </a:r>
                      <a:r>
                        <a:rPr sz="1150" b="1" spc="-70" dirty="0">
                          <a:latin typeface="Montserrat Medium"/>
                          <a:cs typeface="Montserrat Medium"/>
                        </a:rPr>
                        <a:t>markets</a:t>
                      </a:r>
                      <a:r>
                        <a:rPr sz="1150" b="1" dirty="0">
                          <a:latin typeface="Montserrat Medium"/>
                          <a:cs typeface="Montserrat Medium"/>
                        </a:rPr>
                        <a:t> </a:t>
                      </a:r>
                      <a:r>
                        <a:rPr sz="1150" b="1" spc="-60" dirty="0">
                          <a:latin typeface="Montserrat Medium"/>
                          <a:cs typeface="Montserrat Medium"/>
                        </a:rPr>
                        <a:t>or </a:t>
                      </a:r>
                      <a:r>
                        <a:rPr sz="1150" b="1" spc="-10" dirty="0">
                          <a:latin typeface="Montserrat Medium"/>
                          <a:cs typeface="Montserrat Medium"/>
                        </a:rPr>
                        <a:t>segments</a:t>
                      </a:r>
                      <a:endParaRPr sz="1150" b="1" dirty="0">
                        <a:latin typeface="Montserrat Medium"/>
                        <a:cs typeface="Montserrat Medium"/>
                      </a:endParaRPr>
                    </a:p>
                    <a:p>
                      <a:pPr marL="147320" marR="785495" algn="just">
                        <a:lnSpc>
                          <a:spcPct val="110800"/>
                        </a:lnSpc>
                        <a:spcBef>
                          <a:spcPts val="400"/>
                        </a:spcBef>
                      </a:pPr>
                      <a:r>
                        <a:rPr sz="1100" i="1" spc="-30" dirty="0">
                          <a:solidFill>
                            <a:srgbClr val="666666"/>
                          </a:solidFill>
                          <a:latin typeface="Century Gothic"/>
                          <a:cs typeface="Century Gothic"/>
                        </a:rPr>
                        <a:t>Ex: </a:t>
                      </a:r>
                      <a:r>
                        <a:rPr sz="1100" i="1" spc="-75" dirty="0">
                          <a:solidFill>
                            <a:srgbClr val="666666"/>
                          </a:solidFill>
                          <a:latin typeface="Century Gothic"/>
                          <a:cs typeface="Century Gothic"/>
                        </a:rPr>
                        <a:t>Geographic </a:t>
                      </a:r>
                      <a:r>
                        <a:rPr sz="1100" i="1" spc="-65" dirty="0">
                          <a:solidFill>
                            <a:srgbClr val="666666"/>
                          </a:solidFill>
                          <a:latin typeface="Century Gothic"/>
                          <a:cs typeface="Century Gothic"/>
                        </a:rPr>
                        <a:t>expansion,</a:t>
                      </a:r>
                      <a:r>
                        <a:rPr sz="1100" i="1" spc="10" dirty="0">
                          <a:solidFill>
                            <a:srgbClr val="666666"/>
                          </a:solidFill>
                          <a:latin typeface="Century Gothic"/>
                          <a:cs typeface="Century Gothic"/>
                        </a:rPr>
                        <a:t> </a:t>
                      </a:r>
                      <a:r>
                        <a:rPr sz="1100" i="1" spc="-80" dirty="0">
                          <a:solidFill>
                            <a:srgbClr val="666666"/>
                          </a:solidFill>
                          <a:latin typeface="Century Gothic"/>
                          <a:cs typeface="Century Gothic"/>
                        </a:rPr>
                        <a:t>new </a:t>
                      </a:r>
                      <a:r>
                        <a:rPr sz="1100" i="1" spc="-35" dirty="0">
                          <a:solidFill>
                            <a:srgbClr val="666666"/>
                          </a:solidFill>
                          <a:latin typeface="Century Gothic"/>
                          <a:cs typeface="Century Gothic"/>
                        </a:rPr>
                        <a:t>demographics</a:t>
                      </a:r>
                      <a:endParaRPr sz="1100" dirty="0">
                        <a:latin typeface="Century Gothic"/>
                        <a:cs typeface="Century Gothic"/>
                      </a:endParaRPr>
                    </a:p>
                    <a:p>
                      <a:pPr marL="1043305">
                        <a:lnSpc>
                          <a:spcPts val="880"/>
                        </a:lnSpc>
                      </a:pPr>
                      <a:r>
                        <a:rPr sz="1200" b="1" spc="-75" dirty="0">
                          <a:solidFill>
                            <a:srgbClr val="FFC107"/>
                          </a:solidFill>
                          <a:latin typeface="Montserrat"/>
                          <a:cs typeface="Montserrat"/>
                        </a:rPr>
                        <a:t>Medium</a:t>
                      </a:r>
                      <a:r>
                        <a:rPr sz="1200" b="1" spc="-15" dirty="0">
                          <a:solidFill>
                            <a:srgbClr val="FFC107"/>
                          </a:solidFill>
                          <a:latin typeface="Montserrat"/>
                          <a:cs typeface="Montserrat"/>
                        </a:rPr>
                        <a:t> </a:t>
                      </a:r>
                      <a:r>
                        <a:rPr sz="1200" b="1" spc="-20" dirty="0">
                          <a:solidFill>
                            <a:srgbClr val="FFC107"/>
                          </a:solidFill>
                          <a:latin typeface="Montserrat"/>
                          <a:cs typeface="Montserrat"/>
                        </a:rPr>
                        <a:t>Risk</a:t>
                      </a:r>
                      <a:endParaRPr sz="1200" b="1" dirty="0">
                        <a:latin typeface="Montserrat"/>
                        <a:cs typeface="Montserrat"/>
                      </a:endParaRPr>
                    </a:p>
                  </a:txBody>
                  <a:tcPr marL="0" marR="0" marT="120014" marB="0">
                    <a:lnL w="19050">
                      <a:solidFill>
                        <a:srgbClr val="CCCCCC"/>
                      </a:solidFill>
                      <a:prstDash val="solid"/>
                    </a:lnL>
                    <a:lnR w="9525">
                      <a:solidFill>
                        <a:srgbClr val="CCCCCC"/>
                      </a:solidFill>
                      <a:prstDash val="solid"/>
                    </a:lnR>
                    <a:lnT w="19050">
                      <a:solidFill>
                        <a:srgbClr val="CCCCCC"/>
                      </a:solidFill>
                      <a:prstDash val="solid"/>
                    </a:lnT>
                    <a:lnB w="19050">
                      <a:solidFill>
                        <a:srgbClr val="CCCCCC"/>
                      </a:solidFill>
                      <a:prstDash val="solid"/>
                    </a:lnB>
                  </a:tcPr>
                </a:tc>
                <a:extLst>
                  <a:ext uri="{0D108BD9-81ED-4DB2-BD59-A6C34878D82A}">
                    <a16:rowId xmlns:a16="http://schemas.microsoft.com/office/drawing/2014/main" val="10001"/>
                  </a:ext>
                </a:extLst>
              </a:tr>
              <a:tr h="1899920">
                <a:tc>
                  <a:txBody>
                    <a:bodyPr/>
                    <a:lstStyle/>
                    <a:p>
                      <a:pPr marL="461645">
                        <a:lnSpc>
                          <a:spcPct val="100000"/>
                        </a:lnSpc>
                        <a:spcBef>
                          <a:spcPts val="975"/>
                        </a:spcBef>
                      </a:pPr>
                      <a:r>
                        <a:rPr sz="1200" b="1" spc="-135" dirty="0">
                          <a:latin typeface="Montserrat SemiBold"/>
                          <a:cs typeface="Montserrat SemiBold"/>
                        </a:rPr>
                        <a:t>New</a:t>
                      </a:r>
                      <a:r>
                        <a:rPr sz="1200" b="1" spc="-25" dirty="0">
                          <a:latin typeface="Montserrat SemiBold"/>
                          <a:cs typeface="Montserrat SemiBold"/>
                        </a:rPr>
                        <a:t> </a:t>
                      </a:r>
                      <a:r>
                        <a:rPr sz="1200" b="1" spc="-10" dirty="0">
                          <a:latin typeface="Montserrat SemiBold"/>
                          <a:cs typeface="Montserrat SemiBold"/>
                        </a:rPr>
                        <a:t>Products</a:t>
                      </a:r>
                      <a:endParaRPr sz="1200">
                        <a:latin typeface="Montserrat SemiBold"/>
                        <a:cs typeface="Montserrat SemiBold"/>
                      </a:endParaRPr>
                    </a:p>
                  </a:txBody>
                  <a:tcPr marL="0" marR="0" marT="123825" marB="0" vert="vert270">
                    <a:lnL w="9525">
                      <a:solidFill>
                        <a:srgbClr val="CCCCCC"/>
                      </a:solidFill>
                      <a:prstDash val="solid"/>
                    </a:lnL>
                    <a:lnR w="19050">
                      <a:solidFill>
                        <a:srgbClr val="CCCCCC"/>
                      </a:solidFill>
                      <a:prstDash val="solid"/>
                    </a:lnR>
                    <a:lnT w="19050">
                      <a:solidFill>
                        <a:srgbClr val="CCCCCC"/>
                      </a:solidFill>
                      <a:prstDash val="solid"/>
                    </a:lnT>
                    <a:lnB w="9525">
                      <a:solidFill>
                        <a:srgbClr val="CCCCCC"/>
                      </a:solidFill>
                      <a:prstDash val="solid"/>
                    </a:lnB>
                    <a:solidFill>
                      <a:srgbClr val="F5F5F5"/>
                    </a:solidFill>
                  </a:tcPr>
                </a:tc>
                <a:tc>
                  <a:txBody>
                    <a:bodyPr/>
                    <a:lstStyle/>
                    <a:p>
                      <a:pPr marL="147320" marR="664845">
                        <a:lnSpc>
                          <a:spcPct val="111100"/>
                        </a:lnSpc>
                        <a:spcBef>
                          <a:spcPts val="944"/>
                        </a:spcBef>
                      </a:pPr>
                      <a:r>
                        <a:rPr sz="1350" b="1" spc="-10" dirty="0">
                          <a:solidFill>
                            <a:srgbClr val="1A4977"/>
                          </a:solidFill>
                          <a:latin typeface="Montserrat"/>
                          <a:cs typeface="Montserrat"/>
                        </a:rPr>
                        <a:t>Product </a:t>
                      </a:r>
                      <a:r>
                        <a:rPr sz="1350" b="1" spc="-110" dirty="0">
                          <a:solidFill>
                            <a:srgbClr val="1A4977"/>
                          </a:solidFill>
                          <a:latin typeface="Montserrat"/>
                          <a:cs typeface="Montserrat"/>
                        </a:rPr>
                        <a:t>Development</a:t>
                      </a:r>
                      <a:endParaRPr sz="1350" dirty="0">
                        <a:latin typeface="Montserrat"/>
                        <a:cs typeface="Montserrat"/>
                      </a:endParaRPr>
                    </a:p>
                    <a:p>
                      <a:pPr marL="147320">
                        <a:lnSpc>
                          <a:spcPct val="100000"/>
                        </a:lnSpc>
                        <a:spcBef>
                          <a:spcPts val="830"/>
                        </a:spcBef>
                      </a:pPr>
                      <a:r>
                        <a:rPr sz="1150" b="1" spc="-75" dirty="0">
                          <a:latin typeface="Montserrat Medium"/>
                          <a:cs typeface="Montserrat Medium"/>
                        </a:rPr>
                        <a:t>Create</a:t>
                      </a:r>
                      <a:r>
                        <a:rPr sz="1150" b="1" dirty="0">
                          <a:latin typeface="Montserrat Medium"/>
                          <a:cs typeface="Montserrat Medium"/>
                        </a:rPr>
                        <a:t> </a:t>
                      </a:r>
                      <a:r>
                        <a:rPr sz="1150" b="1" spc="-90" dirty="0">
                          <a:latin typeface="Montserrat Medium"/>
                          <a:cs typeface="Montserrat Medium"/>
                        </a:rPr>
                        <a:t>new</a:t>
                      </a:r>
                      <a:r>
                        <a:rPr sz="1150" b="1" spc="5" dirty="0">
                          <a:latin typeface="Montserrat Medium"/>
                          <a:cs typeface="Montserrat Medium"/>
                        </a:rPr>
                        <a:t> </a:t>
                      </a:r>
                      <a:r>
                        <a:rPr sz="1150" b="1" spc="-10" dirty="0">
                          <a:latin typeface="Montserrat Medium"/>
                          <a:cs typeface="Montserrat Medium"/>
                        </a:rPr>
                        <a:t>offerings</a:t>
                      </a:r>
                      <a:endParaRPr sz="1150" b="1" dirty="0">
                        <a:latin typeface="Montserrat Medium"/>
                        <a:cs typeface="Montserrat Medium"/>
                      </a:endParaRPr>
                    </a:p>
                    <a:p>
                      <a:pPr marL="147320" marR="325120">
                        <a:lnSpc>
                          <a:spcPct val="113599"/>
                        </a:lnSpc>
                        <a:spcBef>
                          <a:spcPts val="365"/>
                        </a:spcBef>
                      </a:pPr>
                      <a:r>
                        <a:rPr sz="1200" i="1" spc="-30" dirty="0">
                          <a:solidFill>
                            <a:srgbClr val="666666"/>
                          </a:solidFill>
                          <a:latin typeface="Century Gothic"/>
                          <a:cs typeface="Century Gothic"/>
                        </a:rPr>
                        <a:t>Ex:</a:t>
                      </a:r>
                      <a:r>
                        <a:rPr sz="1200" i="1" spc="-35" dirty="0">
                          <a:solidFill>
                            <a:srgbClr val="666666"/>
                          </a:solidFill>
                          <a:latin typeface="Century Gothic"/>
                          <a:cs typeface="Century Gothic"/>
                        </a:rPr>
                        <a:t> </a:t>
                      </a:r>
                      <a:r>
                        <a:rPr sz="1200" i="1" spc="-45" dirty="0">
                          <a:solidFill>
                            <a:srgbClr val="666666"/>
                          </a:solidFill>
                          <a:latin typeface="Century Gothic"/>
                          <a:cs typeface="Century Gothic"/>
                        </a:rPr>
                        <a:t>Product</a:t>
                      </a:r>
                      <a:r>
                        <a:rPr sz="1200" i="1" spc="-30" dirty="0">
                          <a:solidFill>
                            <a:srgbClr val="666666"/>
                          </a:solidFill>
                          <a:latin typeface="Century Gothic"/>
                          <a:cs typeface="Century Gothic"/>
                        </a:rPr>
                        <a:t> </a:t>
                      </a:r>
                      <a:r>
                        <a:rPr sz="1200" i="1" spc="-40" dirty="0">
                          <a:solidFill>
                            <a:srgbClr val="666666"/>
                          </a:solidFill>
                          <a:latin typeface="Century Gothic"/>
                          <a:cs typeface="Century Gothic"/>
                        </a:rPr>
                        <a:t>extensions, </a:t>
                      </a:r>
                      <a:r>
                        <a:rPr sz="1200" i="1" spc="-80" dirty="0">
                          <a:solidFill>
                            <a:srgbClr val="666666"/>
                          </a:solidFill>
                          <a:latin typeface="Century Gothic"/>
                          <a:cs typeface="Century Gothic"/>
                        </a:rPr>
                        <a:t>new</a:t>
                      </a:r>
                      <a:r>
                        <a:rPr sz="1200" i="1" spc="-25" dirty="0">
                          <a:solidFill>
                            <a:srgbClr val="666666"/>
                          </a:solidFill>
                          <a:latin typeface="Century Gothic"/>
                          <a:cs typeface="Century Gothic"/>
                        </a:rPr>
                        <a:t> </a:t>
                      </a:r>
                      <a:r>
                        <a:rPr sz="1200" i="1" spc="-10" dirty="0">
                          <a:solidFill>
                            <a:srgbClr val="666666"/>
                          </a:solidFill>
                          <a:latin typeface="Century Gothic"/>
                          <a:cs typeface="Century Gothic"/>
                        </a:rPr>
                        <a:t>features</a:t>
                      </a:r>
                      <a:endParaRPr sz="1000" dirty="0">
                        <a:latin typeface="Times New Roman"/>
                        <a:cs typeface="Times New Roman"/>
                      </a:endParaRPr>
                    </a:p>
                    <a:p>
                      <a:pPr marL="1043305">
                        <a:lnSpc>
                          <a:spcPct val="100000"/>
                        </a:lnSpc>
                      </a:pPr>
                      <a:r>
                        <a:rPr sz="1200" b="1" spc="-75" dirty="0">
                          <a:solidFill>
                            <a:srgbClr val="FFC107"/>
                          </a:solidFill>
                          <a:latin typeface="Montserrat"/>
                          <a:cs typeface="Montserrat"/>
                        </a:rPr>
                        <a:t>Medium</a:t>
                      </a:r>
                      <a:r>
                        <a:rPr sz="1200" b="1" spc="-15" dirty="0">
                          <a:solidFill>
                            <a:srgbClr val="FFC107"/>
                          </a:solidFill>
                          <a:latin typeface="Montserrat"/>
                          <a:cs typeface="Montserrat"/>
                        </a:rPr>
                        <a:t> </a:t>
                      </a:r>
                      <a:r>
                        <a:rPr sz="1200" b="1" spc="-20" dirty="0">
                          <a:solidFill>
                            <a:srgbClr val="FFC107"/>
                          </a:solidFill>
                          <a:latin typeface="Montserrat"/>
                          <a:cs typeface="Montserrat"/>
                        </a:rPr>
                        <a:t>Risk</a:t>
                      </a:r>
                      <a:endParaRPr sz="1200" b="1" dirty="0">
                        <a:latin typeface="Montserrat"/>
                        <a:cs typeface="Montserrat"/>
                      </a:endParaRPr>
                    </a:p>
                  </a:txBody>
                  <a:tcPr marL="0" marR="0" marT="120014" marB="0">
                    <a:lnL w="19050">
                      <a:solidFill>
                        <a:srgbClr val="CCCCCC"/>
                      </a:solidFill>
                      <a:prstDash val="solid"/>
                    </a:lnL>
                    <a:lnR w="19050">
                      <a:solidFill>
                        <a:srgbClr val="CCCCCC"/>
                      </a:solidFill>
                      <a:prstDash val="solid"/>
                    </a:lnR>
                    <a:lnT w="19050">
                      <a:solidFill>
                        <a:srgbClr val="CCCCCC"/>
                      </a:solidFill>
                      <a:prstDash val="solid"/>
                    </a:lnT>
                    <a:lnB w="9525">
                      <a:solidFill>
                        <a:srgbClr val="CCCCCC"/>
                      </a:solidFill>
                      <a:prstDash val="solid"/>
                    </a:lnB>
                  </a:tcPr>
                </a:tc>
                <a:tc>
                  <a:txBody>
                    <a:bodyPr/>
                    <a:lstStyle/>
                    <a:p>
                      <a:pPr marL="147320">
                        <a:lnSpc>
                          <a:spcPct val="100000"/>
                        </a:lnSpc>
                        <a:spcBef>
                          <a:spcPts val="1125"/>
                        </a:spcBef>
                      </a:pPr>
                      <a:r>
                        <a:rPr sz="1350" b="1" spc="-20" dirty="0">
                          <a:solidFill>
                            <a:srgbClr val="1A4977"/>
                          </a:solidFill>
                          <a:latin typeface="Montserrat"/>
                          <a:cs typeface="Montserrat"/>
                        </a:rPr>
                        <a:t>Diversification</a:t>
                      </a:r>
                      <a:endParaRPr sz="1350" dirty="0">
                        <a:latin typeface="Montserrat"/>
                        <a:cs typeface="Montserrat"/>
                      </a:endParaRPr>
                    </a:p>
                    <a:p>
                      <a:pPr marL="147320" marR="300355">
                        <a:lnSpc>
                          <a:spcPct val="114100"/>
                        </a:lnSpc>
                        <a:spcBef>
                          <a:spcPts val="635"/>
                        </a:spcBef>
                      </a:pPr>
                      <a:r>
                        <a:rPr sz="1150" b="1" spc="-95" dirty="0">
                          <a:latin typeface="Montserrat Medium"/>
                          <a:cs typeface="Montserrat Medium"/>
                        </a:rPr>
                        <a:t>New</a:t>
                      </a:r>
                      <a:r>
                        <a:rPr sz="1150" b="1" spc="5" dirty="0">
                          <a:latin typeface="Montserrat Medium"/>
                          <a:cs typeface="Montserrat Medium"/>
                        </a:rPr>
                        <a:t> </a:t>
                      </a:r>
                      <a:r>
                        <a:rPr sz="1150" b="1" spc="-70" dirty="0">
                          <a:latin typeface="Montserrat Medium"/>
                          <a:cs typeface="Montserrat Medium"/>
                        </a:rPr>
                        <a:t>products</a:t>
                      </a:r>
                      <a:r>
                        <a:rPr sz="1150" b="1" spc="5" dirty="0">
                          <a:latin typeface="Montserrat Medium"/>
                          <a:cs typeface="Montserrat Medium"/>
                        </a:rPr>
                        <a:t> </a:t>
                      </a:r>
                      <a:r>
                        <a:rPr sz="1150" b="1" spc="-50" dirty="0">
                          <a:latin typeface="Montserrat Medium"/>
                          <a:cs typeface="Montserrat Medium"/>
                        </a:rPr>
                        <a:t>in</a:t>
                      </a:r>
                      <a:r>
                        <a:rPr sz="1150" b="1" spc="5" dirty="0">
                          <a:latin typeface="Montserrat Medium"/>
                          <a:cs typeface="Montserrat Medium"/>
                        </a:rPr>
                        <a:t> </a:t>
                      </a:r>
                      <a:r>
                        <a:rPr sz="1150" b="1" spc="-90" dirty="0">
                          <a:latin typeface="Montserrat Medium"/>
                          <a:cs typeface="Montserrat Medium"/>
                        </a:rPr>
                        <a:t>new </a:t>
                      </a:r>
                      <a:r>
                        <a:rPr sz="1150" b="1" spc="-10" dirty="0">
                          <a:latin typeface="Montserrat Medium"/>
                          <a:cs typeface="Montserrat Medium"/>
                        </a:rPr>
                        <a:t>markets</a:t>
                      </a:r>
                      <a:endParaRPr sz="1150" b="1" dirty="0">
                        <a:latin typeface="Montserrat Medium"/>
                        <a:cs typeface="Montserrat Medium"/>
                      </a:endParaRPr>
                    </a:p>
                    <a:p>
                      <a:pPr marL="147320" marR="679450">
                        <a:lnSpc>
                          <a:spcPct val="110800"/>
                        </a:lnSpc>
                        <a:spcBef>
                          <a:spcPts val="400"/>
                        </a:spcBef>
                      </a:pPr>
                      <a:r>
                        <a:rPr sz="1200" i="1" spc="-30" dirty="0">
                          <a:solidFill>
                            <a:srgbClr val="666666"/>
                          </a:solidFill>
                          <a:latin typeface="Century Gothic"/>
                          <a:cs typeface="Century Gothic"/>
                        </a:rPr>
                        <a:t>Ex: </a:t>
                      </a:r>
                      <a:r>
                        <a:rPr sz="1200" i="1" spc="-10" dirty="0">
                          <a:solidFill>
                            <a:srgbClr val="666666"/>
                          </a:solidFill>
                          <a:latin typeface="Century Gothic"/>
                          <a:cs typeface="Century Gothic"/>
                        </a:rPr>
                        <a:t>Unrelated </a:t>
                      </a:r>
                      <a:r>
                        <a:rPr sz="1200" i="1" spc="-40" dirty="0">
                          <a:solidFill>
                            <a:srgbClr val="666666"/>
                          </a:solidFill>
                          <a:latin typeface="Century Gothic"/>
                          <a:cs typeface="Century Gothic"/>
                        </a:rPr>
                        <a:t>acquisitions,</a:t>
                      </a:r>
                      <a:r>
                        <a:rPr sz="1200" i="1" dirty="0">
                          <a:solidFill>
                            <a:srgbClr val="666666"/>
                          </a:solidFill>
                          <a:latin typeface="Century Gothic"/>
                          <a:cs typeface="Century Gothic"/>
                        </a:rPr>
                        <a:t> </a:t>
                      </a:r>
                      <a:r>
                        <a:rPr sz="1200" i="1" spc="-75" dirty="0">
                          <a:solidFill>
                            <a:srgbClr val="666666"/>
                          </a:solidFill>
                          <a:latin typeface="Century Gothic"/>
                          <a:cs typeface="Century Gothic"/>
                        </a:rPr>
                        <a:t>new </a:t>
                      </a:r>
                      <a:r>
                        <a:rPr sz="1200" i="1" spc="-10" dirty="0">
                          <a:solidFill>
                            <a:srgbClr val="666666"/>
                          </a:solidFill>
                          <a:latin typeface="Century Gothic"/>
                          <a:cs typeface="Century Gothic"/>
                        </a:rPr>
                        <a:t>ventures</a:t>
                      </a:r>
                      <a:endParaRPr sz="1200" dirty="0">
                        <a:latin typeface="Century Gothic"/>
                        <a:cs typeface="Century Gothic"/>
                      </a:endParaRPr>
                    </a:p>
                    <a:p>
                      <a:pPr>
                        <a:lnSpc>
                          <a:spcPct val="100000"/>
                        </a:lnSpc>
                        <a:spcBef>
                          <a:spcPts val="330"/>
                        </a:spcBef>
                      </a:pPr>
                      <a:endParaRPr sz="1000" dirty="0">
                        <a:latin typeface="Times New Roman"/>
                        <a:cs typeface="Times New Roman"/>
                      </a:endParaRPr>
                    </a:p>
                    <a:p>
                      <a:pPr marL="1248410">
                        <a:lnSpc>
                          <a:spcPct val="100000"/>
                        </a:lnSpc>
                      </a:pPr>
                      <a:r>
                        <a:rPr sz="1000" b="1" spc="-65" dirty="0">
                          <a:solidFill>
                            <a:srgbClr val="DB3445"/>
                          </a:solidFill>
                          <a:latin typeface="Montserrat"/>
                          <a:cs typeface="Montserrat"/>
                        </a:rPr>
                        <a:t>High</a:t>
                      </a:r>
                      <a:r>
                        <a:rPr sz="1000" b="1" spc="-30" dirty="0">
                          <a:solidFill>
                            <a:srgbClr val="DB3445"/>
                          </a:solidFill>
                          <a:latin typeface="Montserrat"/>
                          <a:cs typeface="Montserrat"/>
                        </a:rPr>
                        <a:t> </a:t>
                      </a:r>
                      <a:r>
                        <a:rPr sz="1000" b="1" spc="-20" dirty="0">
                          <a:solidFill>
                            <a:srgbClr val="DB3445"/>
                          </a:solidFill>
                          <a:latin typeface="Montserrat"/>
                          <a:cs typeface="Montserrat"/>
                        </a:rPr>
                        <a:t>Risk</a:t>
                      </a:r>
                      <a:endParaRPr sz="1000" b="1" dirty="0">
                        <a:latin typeface="Montserrat"/>
                        <a:cs typeface="Montserrat"/>
                      </a:endParaRPr>
                    </a:p>
                  </a:txBody>
                  <a:tcPr marL="0" marR="0" marT="142875" marB="0">
                    <a:lnL w="19050">
                      <a:solidFill>
                        <a:srgbClr val="CCCCCC"/>
                      </a:solidFill>
                      <a:prstDash val="solid"/>
                    </a:lnL>
                    <a:lnR w="9525">
                      <a:solidFill>
                        <a:srgbClr val="CCCCCC"/>
                      </a:solidFill>
                      <a:prstDash val="solid"/>
                    </a:lnR>
                    <a:lnT w="19050">
                      <a:solidFill>
                        <a:srgbClr val="CCCCCC"/>
                      </a:solidFill>
                      <a:prstDash val="solid"/>
                    </a:lnT>
                    <a:lnB w="9525">
                      <a:solidFill>
                        <a:srgbClr val="CCCCCC"/>
                      </a:solidFill>
                      <a:prstDash val="solid"/>
                    </a:lnB>
                    <a:solidFill>
                      <a:srgbClr val="DB3445">
                        <a:alpha val="10198"/>
                      </a:srgbClr>
                    </a:solidFill>
                  </a:tcPr>
                </a:tc>
                <a:extLst>
                  <a:ext uri="{0D108BD9-81ED-4DB2-BD59-A6C34878D82A}">
                    <a16:rowId xmlns:a16="http://schemas.microsoft.com/office/drawing/2014/main" val="10002"/>
                  </a:ext>
                </a:extLst>
              </a:tr>
            </a:tbl>
          </a:graphicData>
        </a:graphic>
      </p:graphicFrame>
      <p:pic>
        <p:nvPicPr>
          <p:cNvPr id="22" name="object 22"/>
          <p:cNvPicPr/>
          <p:nvPr/>
        </p:nvPicPr>
        <p:blipFill>
          <a:blip r:embed="rId11" cstate="print"/>
          <a:stretch>
            <a:fillRect/>
          </a:stretch>
        </p:blipFill>
        <p:spPr>
          <a:xfrm>
            <a:off x="8305397" y="5455443"/>
            <a:ext cx="115103" cy="100012"/>
          </a:xfrm>
          <a:prstGeom prst="rect">
            <a:avLst/>
          </a:prstGeom>
        </p:spPr>
      </p:pic>
      <p:sp>
        <p:nvSpPr>
          <p:cNvPr id="63" name="Rectangle: Rounded Corners 62">
            <a:extLst>
              <a:ext uri="{FF2B5EF4-FFF2-40B4-BE49-F238E27FC236}">
                <a16:creationId xmlns:a16="http://schemas.microsoft.com/office/drawing/2014/main" id="{E45B7394-E545-67AE-2961-04D86AB2F7E3}"/>
              </a:ext>
            </a:extLst>
          </p:cNvPr>
          <p:cNvSpPr/>
          <p:nvPr/>
        </p:nvSpPr>
        <p:spPr>
          <a:xfrm>
            <a:off x="304799" y="825756"/>
            <a:ext cx="10134601" cy="5498049"/>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748E08BA-961A-C9CB-9215-0E8D1B3960DC}"/>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Graphic 21">
            <a:extLst>
              <a:ext uri="{FF2B5EF4-FFF2-40B4-BE49-F238E27FC236}">
                <a16:creationId xmlns:a16="http://schemas.microsoft.com/office/drawing/2014/main" id="{4A7BA2C8-4127-7B79-B43B-6243964783D9}"/>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800" y="-30831"/>
            <a:ext cx="2057400" cy="793030"/>
          </a:xfrm>
          <a:prstGeom prst="rect">
            <a:avLst/>
          </a:prstGeom>
        </p:spPr>
      </p:pic>
      <p:pic>
        <p:nvPicPr>
          <p:cNvPr id="29" name="Picture 28">
            <a:extLst>
              <a:ext uri="{FF2B5EF4-FFF2-40B4-BE49-F238E27FC236}">
                <a16:creationId xmlns:a16="http://schemas.microsoft.com/office/drawing/2014/main" id="{554E9CBA-985D-8E5B-3223-27A2532F98AB}"/>
              </a:ext>
            </a:extLst>
          </p:cNvPr>
          <p:cNvPicPr>
            <a:picLocks noChangeAspect="1"/>
          </p:cNvPicPr>
          <p:nvPr/>
        </p:nvPicPr>
        <p:blipFill>
          <a:blip r:embed="rId13"/>
          <a:stretch>
            <a:fillRect/>
          </a:stretch>
        </p:blipFill>
        <p:spPr>
          <a:xfrm>
            <a:off x="5320010" y="1866255"/>
            <a:ext cx="1842789" cy="1926011"/>
          </a:xfrm>
          <a:prstGeom prst="rect">
            <a:avLst/>
          </a:prstGeom>
        </p:spPr>
      </p:pic>
      <p:pic>
        <p:nvPicPr>
          <p:cNvPr id="31" name="Picture 30">
            <a:extLst>
              <a:ext uri="{FF2B5EF4-FFF2-40B4-BE49-F238E27FC236}">
                <a16:creationId xmlns:a16="http://schemas.microsoft.com/office/drawing/2014/main" id="{47D4ED33-FC1B-099C-F470-EE24DDA33984}"/>
              </a:ext>
            </a:extLst>
          </p:cNvPr>
          <p:cNvPicPr>
            <a:picLocks noChangeAspect="1"/>
          </p:cNvPicPr>
          <p:nvPr/>
        </p:nvPicPr>
        <p:blipFill>
          <a:blip r:embed="rId14"/>
          <a:stretch>
            <a:fillRect/>
          </a:stretch>
        </p:blipFill>
        <p:spPr>
          <a:xfrm>
            <a:off x="7252291" y="1906725"/>
            <a:ext cx="1842813" cy="1884224"/>
          </a:xfrm>
          <a:prstGeom prst="rect">
            <a:avLst/>
          </a:prstGeom>
        </p:spPr>
      </p:pic>
      <p:pic>
        <p:nvPicPr>
          <p:cNvPr id="33" name="Picture 32">
            <a:extLst>
              <a:ext uri="{FF2B5EF4-FFF2-40B4-BE49-F238E27FC236}">
                <a16:creationId xmlns:a16="http://schemas.microsoft.com/office/drawing/2014/main" id="{BF59DE84-F652-0B6F-1B75-963E977150B3}"/>
              </a:ext>
            </a:extLst>
          </p:cNvPr>
          <p:cNvPicPr>
            <a:picLocks noChangeAspect="1"/>
          </p:cNvPicPr>
          <p:nvPr/>
        </p:nvPicPr>
        <p:blipFill>
          <a:blip r:embed="rId15"/>
          <a:stretch>
            <a:fillRect/>
          </a:stretch>
        </p:blipFill>
        <p:spPr>
          <a:xfrm>
            <a:off x="5306694" y="3772936"/>
            <a:ext cx="1856105" cy="1879749"/>
          </a:xfrm>
          <a:prstGeom prst="rect">
            <a:avLst/>
          </a:prstGeom>
        </p:spPr>
      </p:pic>
      <p:pic>
        <p:nvPicPr>
          <p:cNvPr id="35" name="Picture 34">
            <a:extLst>
              <a:ext uri="{FF2B5EF4-FFF2-40B4-BE49-F238E27FC236}">
                <a16:creationId xmlns:a16="http://schemas.microsoft.com/office/drawing/2014/main" id="{858FA088-4F28-EB21-7A8D-3779A775F999}"/>
              </a:ext>
            </a:extLst>
          </p:cNvPr>
          <p:cNvPicPr>
            <a:picLocks noChangeAspect="1"/>
          </p:cNvPicPr>
          <p:nvPr/>
        </p:nvPicPr>
        <p:blipFill>
          <a:blip r:embed="rId16"/>
          <a:stretch>
            <a:fillRect/>
          </a:stretch>
        </p:blipFill>
        <p:spPr>
          <a:xfrm>
            <a:off x="7238600" y="3787031"/>
            <a:ext cx="1818802" cy="182024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6915729A-0CD7-E47F-C590-3FC8E3AE1A3A}"/>
              </a:ext>
            </a:extLst>
          </p:cNvPr>
          <p:cNvSpPr/>
          <p:nvPr/>
        </p:nvSpPr>
        <p:spPr>
          <a:xfrm>
            <a:off x="10210799" y="654515"/>
            <a:ext cx="2523999" cy="52202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558800" y="910324"/>
            <a:ext cx="6505575" cy="448309"/>
          </a:xfrm>
          <a:prstGeom prst="rect">
            <a:avLst/>
          </a:prstGeom>
        </p:spPr>
        <p:txBody>
          <a:bodyPr vert="horz" wrap="square" lIns="0" tIns="15240" rIns="0" bIns="0" rtlCol="0">
            <a:spAutoFit/>
          </a:bodyPr>
          <a:lstStyle/>
          <a:p>
            <a:pPr marL="12700">
              <a:lnSpc>
                <a:spcPct val="100000"/>
              </a:lnSpc>
              <a:spcBef>
                <a:spcPts val="120"/>
              </a:spcBef>
            </a:pPr>
            <a:r>
              <a:rPr spc="-245" dirty="0"/>
              <a:t>Market</a:t>
            </a:r>
            <a:r>
              <a:rPr spc="-45" dirty="0"/>
              <a:t> </a:t>
            </a:r>
            <a:r>
              <a:rPr spc="-229" dirty="0"/>
              <a:t>Expansion</a:t>
            </a:r>
            <a:r>
              <a:rPr spc="-50" dirty="0"/>
              <a:t> </a:t>
            </a:r>
            <a:r>
              <a:rPr spc="-195" dirty="0"/>
              <a:t>Strategies</a:t>
            </a:r>
          </a:p>
        </p:txBody>
      </p:sp>
      <p:pic>
        <p:nvPicPr>
          <p:cNvPr id="4" name="object 4"/>
          <p:cNvPicPr/>
          <p:nvPr/>
        </p:nvPicPr>
        <p:blipFill>
          <a:blip r:embed="rId3" cstate="print"/>
          <a:stretch>
            <a:fillRect/>
          </a:stretch>
        </p:blipFill>
        <p:spPr>
          <a:xfrm>
            <a:off x="571988" y="2381249"/>
            <a:ext cx="151423" cy="152399"/>
          </a:xfrm>
          <a:prstGeom prst="rect">
            <a:avLst/>
          </a:prstGeom>
        </p:spPr>
      </p:pic>
      <p:pic>
        <p:nvPicPr>
          <p:cNvPr id="5" name="object 5"/>
          <p:cNvPicPr/>
          <p:nvPr/>
        </p:nvPicPr>
        <p:blipFill>
          <a:blip r:embed="rId4" cstate="print"/>
          <a:stretch>
            <a:fillRect/>
          </a:stretch>
        </p:blipFill>
        <p:spPr>
          <a:xfrm>
            <a:off x="571500" y="3209924"/>
            <a:ext cx="152399" cy="152399"/>
          </a:xfrm>
          <a:prstGeom prst="rect">
            <a:avLst/>
          </a:prstGeom>
        </p:spPr>
      </p:pic>
      <p:pic>
        <p:nvPicPr>
          <p:cNvPr id="6" name="object 6"/>
          <p:cNvPicPr/>
          <p:nvPr/>
        </p:nvPicPr>
        <p:blipFill>
          <a:blip r:embed="rId5" cstate="print"/>
          <a:stretch>
            <a:fillRect/>
          </a:stretch>
        </p:blipFill>
        <p:spPr>
          <a:xfrm>
            <a:off x="571500" y="4038600"/>
            <a:ext cx="152399" cy="152399"/>
          </a:xfrm>
          <a:prstGeom prst="rect">
            <a:avLst/>
          </a:prstGeom>
        </p:spPr>
      </p:pic>
      <p:sp>
        <p:nvSpPr>
          <p:cNvPr id="7" name="object 7"/>
          <p:cNvSpPr txBox="1"/>
          <p:nvPr/>
        </p:nvSpPr>
        <p:spPr>
          <a:xfrm>
            <a:off x="558800" y="1358633"/>
            <a:ext cx="5689600" cy="4516173"/>
          </a:xfrm>
          <a:prstGeom prst="rect">
            <a:avLst/>
          </a:prstGeom>
        </p:spPr>
        <p:txBody>
          <a:bodyPr vert="horz" wrap="square" lIns="0" tIns="11430" rIns="0" bIns="0" rtlCol="0">
            <a:spAutoFit/>
          </a:bodyPr>
          <a:lstStyle/>
          <a:p>
            <a:pPr marL="12700" marR="101600" algn="just">
              <a:lnSpc>
                <a:spcPct val="116399"/>
              </a:lnSpc>
              <a:spcBef>
                <a:spcPts val="90"/>
              </a:spcBef>
            </a:pPr>
            <a:r>
              <a:rPr sz="1450" spc="-55" dirty="0">
                <a:solidFill>
                  <a:srgbClr val="333333"/>
                </a:solidFill>
                <a:latin typeface="Montserrat"/>
                <a:cs typeface="Montserrat"/>
              </a:rPr>
              <a:t>Ansoff's</a:t>
            </a:r>
            <a:r>
              <a:rPr sz="1450" spc="-20" dirty="0">
                <a:solidFill>
                  <a:srgbClr val="333333"/>
                </a:solidFill>
                <a:latin typeface="Montserrat"/>
                <a:cs typeface="Montserrat"/>
              </a:rPr>
              <a:t> </a:t>
            </a:r>
            <a:r>
              <a:rPr sz="1450" spc="-65" dirty="0">
                <a:solidFill>
                  <a:srgbClr val="333333"/>
                </a:solidFill>
                <a:latin typeface="Montserrat"/>
                <a:cs typeface="Montserrat"/>
              </a:rPr>
              <a:t>Matrix</a:t>
            </a:r>
            <a:r>
              <a:rPr sz="1450" spc="-15" dirty="0">
                <a:solidFill>
                  <a:srgbClr val="333333"/>
                </a:solidFill>
                <a:latin typeface="Montserrat"/>
                <a:cs typeface="Montserrat"/>
              </a:rPr>
              <a:t> </a:t>
            </a:r>
            <a:r>
              <a:rPr sz="1450" spc="-65" dirty="0">
                <a:solidFill>
                  <a:srgbClr val="333333"/>
                </a:solidFill>
                <a:latin typeface="Montserrat"/>
                <a:cs typeface="Montserrat"/>
              </a:rPr>
              <a:t>provides</a:t>
            </a:r>
            <a:r>
              <a:rPr sz="1450" spc="-15" dirty="0">
                <a:solidFill>
                  <a:srgbClr val="333333"/>
                </a:solidFill>
                <a:latin typeface="Montserrat"/>
                <a:cs typeface="Montserrat"/>
              </a:rPr>
              <a:t> </a:t>
            </a:r>
            <a:r>
              <a:rPr sz="1450" spc="-70" dirty="0">
                <a:solidFill>
                  <a:srgbClr val="333333"/>
                </a:solidFill>
                <a:latin typeface="Montserrat"/>
                <a:cs typeface="Montserrat"/>
              </a:rPr>
              <a:t>a</a:t>
            </a:r>
            <a:r>
              <a:rPr sz="1450" spc="-20" dirty="0">
                <a:solidFill>
                  <a:srgbClr val="333333"/>
                </a:solidFill>
                <a:latin typeface="Montserrat"/>
                <a:cs typeface="Montserrat"/>
              </a:rPr>
              <a:t> </a:t>
            </a:r>
            <a:r>
              <a:rPr sz="1450" spc="-65" dirty="0">
                <a:solidFill>
                  <a:srgbClr val="333333"/>
                </a:solidFill>
                <a:latin typeface="Montserrat"/>
                <a:cs typeface="Montserrat"/>
              </a:rPr>
              <a:t>strategic</a:t>
            </a:r>
            <a:r>
              <a:rPr sz="1450" spc="-15" dirty="0">
                <a:solidFill>
                  <a:srgbClr val="333333"/>
                </a:solidFill>
                <a:latin typeface="Montserrat"/>
                <a:cs typeface="Montserrat"/>
              </a:rPr>
              <a:t> </a:t>
            </a:r>
            <a:r>
              <a:rPr sz="1450" spc="-80" dirty="0">
                <a:solidFill>
                  <a:srgbClr val="333333"/>
                </a:solidFill>
                <a:latin typeface="Montserrat"/>
                <a:cs typeface="Montserrat"/>
              </a:rPr>
              <a:t>framework</a:t>
            </a:r>
            <a:r>
              <a:rPr sz="1450" spc="-15" dirty="0">
                <a:solidFill>
                  <a:srgbClr val="333333"/>
                </a:solidFill>
                <a:latin typeface="Montserrat"/>
                <a:cs typeface="Montserrat"/>
              </a:rPr>
              <a:t> </a:t>
            </a:r>
            <a:r>
              <a:rPr sz="1450" spc="-60" dirty="0">
                <a:solidFill>
                  <a:srgbClr val="333333"/>
                </a:solidFill>
                <a:latin typeface="Montserrat"/>
                <a:cs typeface="Montserrat"/>
              </a:rPr>
              <a:t>for</a:t>
            </a:r>
            <a:r>
              <a:rPr sz="1450" spc="-20" dirty="0">
                <a:solidFill>
                  <a:srgbClr val="333333"/>
                </a:solidFill>
                <a:latin typeface="Montserrat"/>
                <a:cs typeface="Montserrat"/>
              </a:rPr>
              <a:t> </a:t>
            </a:r>
            <a:r>
              <a:rPr sz="1450" spc="-40" dirty="0">
                <a:solidFill>
                  <a:srgbClr val="333333"/>
                </a:solidFill>
                <a:latin typeface="Montserrat"/>
                <a:cs typeface="Montserrat"/>
              </a:rPr>
              <a:t>expanding </a:t>
            </a:r>
            <a:r>
              <a:rPr sz="1450" spc="-85" dirty="0">
                <a:solidFill>
                  <a:srgbClr val="333333"/>
                </a:solidFill>
                <a:latin typeface="Montserrat"/>
                <a:cs typeface="Montserrat"/>
              </a:rPr>
              <a:t>market</a:t>
            </a:r>
            <a:r>
              <a:rPr sz="1450" dirty="0">
                <a:solidFill>
                  <a:srgbClr val="333333"/>
                </a:solidFill>
                <a:latin typeface="Montserrat"/>
                <a:cs typeface="Montserrat"/>
              </a:rPr>
              <a:t> </a:t>
            </a:r>
            <a:r>
              <a:rPr sz="1450" spc="-80" dirty="0">
                <a:solidFill>
                  <a:srgbClr val="333333"/>
                </a:solidFill>
                <a:latin typeface="Montserrat"/>
                <a:cs typeface="Montserrat"/>
              </a:rPr>
              <a:t>reach</a:t>
            </a:r>
            <a:r>
              <a:rPr sz="1450" dirty="0">
                <a:solidFill>
                  <a:srgbClr val="333333"/>
                </a:solidFill>
                <a:latin typeface="Montserrat"/>
                <a:cs typeface="Montserrat"/>
              </a:rPr>
              <a:t> </a:t>
            </a:r>
            <a:r>
              <a:rPr sz="1450" spc="-70" dirty="0">
                <a:solidFill>
                  <a:srgbClr val="333333"/>
                </a:solidFill>
                <a:latin typeface="Montserrat"/>
                <a:cs typeface="Montserrat"/>
              </a:rPr>
              <a:t>and</a:t>
            </a:r>
            <a:r>
              <a:rPr sz="1450" spc="5" dirty="0">
                <a:solidFill>
                  <a:srgbClr val="333333"/>
                </a:solidFill>
                <a:latin typeface="Montserrat"/>
                <a:cs typeface="Montserrat"/>
              </a:rPr>
              <a:t> </a:t>
            </a:r>
            <a:r>
              <a:rPr sz="1450" spc="-55" dirty="0">
                <a:solidFill>
                  <a:srgbClr val="333333"/>
                </a:solidFill>
                <a:latin typeface="Montserrat"/>
                <a:cs typeface="Montserrat"/>
              </a:rPr>
              <a:t>driving</a:t>
            </a:r>
            <a:r>
              <a:rPr sz="1450" dirty="0">
                <a:solidFill>
                  <a:srgbClr val="333333"/>
                </a:solidFill>
                <a:latin typeface="Montserrat"/>
                <a:cs typeface="Montserrat"/>
              </a:rPr>
              <a:t> </a:t>
            </a:r>
            <a:r>
              <a:rPr sz="1450" spc="-80" dirty="0">
                <a:solidFill>
                  <a:srgbClr val="333333"/>
                </a:solidFill>
                <a:latin typeface="Montserrat"/>
                <a:cs typeface="Montserrat"/>
              </a:rPr>
              <a:t>growth</a:t>
            </a:r>
            <a:r>
              <a:rPr sz="1450" spc="5" dirty="0">
                <a:solidFill>
                  <a:srgbClr val="333333"/>
                </a:solidFill>
                <a:latin typeface="Montserrat"/>
                <a:cs typeface="Montserrat"/>
              </a:rPr>
              <a:t> </a:t>
            </a:r>
            <a:r>
              <a:rPr sz="1450" spc="-75" dirty="0">
                <a:solidFill>
                  <a:srgbClr val="333333"/>
                </a:solidFill>
                <a:latin typeface="Montserrat"/>
                <a:cs typeface="Montserrat"/>
              </a:rPr>
              <a:t>through</a:t>
            </a:r>
            <a:r>
              <a:rPr sz="1450" dirty="0">
                <a:solidFill>
                  <a:srgbClr val="333333"/>
                </a:solidFill>
                <a:latin typeface="Montserrat"/>
                <a:cs typeface="Montserrat"/>
              </a:rPr>
              <a:t> </a:t>
            </a:r>
            <a:r>
              <a:rPr sz="1450" spc="-65" dirty="0">
                <a:solidFill>
                  <a:srgbClr val="333333"/>
                </a:solidFill>
                <a:latin typeface="Montserrat"/>
                <a:cs typeface="Montserrat"/>
              </a:rPr>
              <a:t>four</a:t>
            </a:r>
            <a:r>
              <a:rPr sz="1450" spc="5" dirty="0">
                <a:solidFill>
                  <a:srgbClr val="333333"/>
                </a:solidFill>
                <a:latin typeface="Montserrat"/>
                <a:cs typeface="Montserrat"/>
              </a:rPr>
              <a:t> </a:t>
            </a:r>
            <a:r>
              <a:rPr sz="1450" spc="-25" dirty="0">
                <a:solidFill>
                  <a:srgbClr val="333333"/>
                </a:solidFill>
                <a:latin typeface="Montserrat"/>
                <a:cs typeface="Montserrat"/>
              </a:rPr>
              <a:t>key </a:t>
            </a:r>
            <a:r>
              <a:rPr sz="1450" spc="-10" dirty="0">
                <a:solidFill>
                  <a:srgbClr val="333333"/>
                </a:solidFill>
                <a:latin typeface="Montserrat"/>
                <a:cs typeface="Montserrat"/>
              </a:rPr>
              <a:t>approaches:</a:t>
            </a:r>
            <a:endParaRPr lang="en-US" sz="1450" spc="-10" dirty="0">
              <a:solidFill>
                <a:srgbClr val="333333"/>
              </a:solidFill>
              <a:latin typeface="Montserrat"/>
              <a:cs typeface="Montserrat"/>
            </a:endParaRPr>
          </a:p>
          <a:p>
            <a:pPr marL="12700" marR="101600" algn="just">
              <a:lnSpc>
                <a:spcPct val="116399"/>
              </a:lnSpc>
              <a:spcBef>
                <a:spcPts val="90"/>
              </a:spcBef>
            </a:pPr>
            <a:endParaRPr sz="1450" dirty="0">
              <a:latin typeface="Montserrat"/>
              <a:cs typeface="Montserrat"/>
            </a:endParaRPr>
          </a:p>
          <a:p>
            <a:pPr marL="307340" marR="175260" algn="just">
              <a:lnSpc>
                <a:spcPct val="114799"/>
              </a:lnSpc>
              <a:spcBef>
                <a:spcPts val="1120"/>
              </a:spcBef>
            </a:pPr>
            <a:r>
              <a:rPr sz="1350" b="1" spc="-105" dirty="0">
                <a:solidFill>
                  <a:srgbClr val="333333"/>
                </a:solidFill>
                <a:latin typeface="Montserrat"/>
                <a:cs typeface="Montserrat"/>
              </a:rPr>
              <a:t>Market</a:t>
            </a:r>
            <a:r>
              <a:rPr sz="1350" b="1" dirty="0">
                <a:solidFill>
                  <a:srgbClr val="333333"/>
                </a:solidFill>
                <a:latin typeface="Montserrat"/>
                <a:cs typeface="Montserrat"/>
              </a:rPr>
              <a:t> </a:t>
            </a:r>
            <a:r>
              <a:rPr sz="1350" b="1" spc="-95" dirty="0">
                <a:solidFill>
                  <a:srgbClr val="333333"/>
                </a:solidFill>
                <a:latin typeface="Montserrat"/>
                <a:cs typeface="Montserrat"/>
              </a:rPr>
              <a:t>Penetration:</a:t>
            </a:r>
            <a:r>
              <a:rPr sz="1350" b="1" spc="-25" dirty="0">
                <a:solidFill>
                  <a:srgbClr val="333333"/>
                </a:solidFill>
                <a:latin typeface="Montserrat"/>
                <a:cs typeface="Montserrat"/>
              </a:rPr>
              <a:t> </a:t>
            </a:r>
            <a:r>
              <a:rPr sz="1300" spc="-70" dirty="0">
                <a:solidFill>
                  <a:srgbClr val="FF0000"/>
                </a:solidFill>
                <a:latin typeface="Montserrat"/>
                <a:cs typeface="Montserrat"/>
              </a:rPr>
              <a:t>Increase</a:t>
            </a:r>
            <a:r>
              <a:rPr sz="1300" spc="15" dirty="0">
                <a:solidFill>
                  <a:srgbClr val="FF0000"/>
                </a:solidFill>
                <a:latin typeface="Montserrat"/>
                <a:cs typeface="Montserrat"/>
              </a:rPr>
              <a:t> </a:t>
            </a:r>
            <a:r>
              <a:rPr sz="1300" spc="-80" dirty="0">
                <a:solidFill>
                  <a:srgbClr val="FF0000"/>
                </a:solidFill>
                <a:latin typeface="Montserrat"/>
                <a:cs typeface="Montserrat"/>
              </a:rPr>
              <a:t>market</a:t>
            </a:r>
            <a:r>
              <a:rPr sz="1300" spc="10" dirty="0">
                <a:solidFill>
                  <a:srgbClr val="FF0000"/>
                </a:solidFill>
                <a:latin typeface="Montserrat"/>
                <a:cs typeface="Montserrat"/>
              </a:rPr>
              <a:t> </a:t>
            </a:r>
            <a:r>
              <a:rPr sz="1300" spc="-70" dirty="0">
                <a:solidFill>
                  <a:srgbClr val="FF0000"/>
                </a:solidFill>
                <a:latin typeface="Montserrat"/>
                <a:cs typeface="Montserrat"/>
              </a:rPr>
              <a:t>share</a:t>
            </a:r>
            <a:r>
              <a:rPr sz="1300" spc="15" dirty="0">
                <a:solidFill>
                  <a:srgbClr val="FF0000"/>
                </a:solidFill>
                <a:latin typeface="Montserrat"/>
                <a:cs typeface="Montserrat"/>
              </a:rPr>
              <a:t> </a:t>
            </a:r>
            <a:r>
              <a:rPr sz="1300" spc="-50" dirty="0">
                <a:solidFill>
                  <a:srgbClr val="FF0000"/>
                </a:solidFill>
                <a:latin typeface="Montserrat"/>
                <a:cs typeface="Montserrat"/>
              </a:rPr>
              <a:t>in</a:t>
            </a:r>
            <a:r>
              <a:rPr sz="1300" spc="15" dirty="0">
                <a:solidFill>
                  <a:srgbClr val="FF0000"/>
                </a:solidFill>
                <a:latin typeface="Montserrat"/>
                <a:cs typeface="Montserrat"/>
              </a:rPr>
              <a:t> </a:t>
            </a:r>
            <a:r>
              <a:rPr sz="1300" spc="-65" dirty="0">
                <a:solidFill>
                  <a:srgbClr val="FF0000"/>
                </a:solidFill>
                <a:latin typeface="Montserrat"/>
                <a:cs typeface="Montserrat"/>
              </a:rPr>
              <a:t>existing</a:t>
            </a:r>
            <a:r>
              <a:rPr sz="1300" spc="10" dirty="0">
                <a:solidFill>
                  <a:srgbClr val="FF0000"/>
                </a:solidFill>
                <a:latin typeface="Montserrat"/>
                <a:cs typeface="Montserrat"/>
              </a:rPr>
              <a:t> </a:t>
            </a:r>
            <a:r>
              <a:rPr sz="1300" spc="-50" dirty="0">
                <a:solidFill>
                  <a:srgbClr val="FF0000"/>
                </a:solidFill>
                <a:latin typeface="Montserrat"/>
                <a:cs typeface="Montserrat"/>
              </a:rPr>
              <a:t>markets </a:t>
            </a:r>
            <a:r>
              <a:rPr sz="1300" spc="-70" dirty="0">
                <a:solidFill>
                  <a:srgbClr val="FF0000"/>
                </a:solidFill>
                <a:latin typeface="Montserrat"/>
                <a:cs typeface="Montserrat"/>
              </a:rPr>
              <a:t>with</a:t>
            </a:r>
            <a:r>
              <a:rPr sz="1300" spc="25" dirty="0">
                <a:solidFill>
                  <a:srgbClr val="FF0000"/>
                </a:solidFill>
                <a:latin typeface="Montserrat"/>
                <a:cs typeface="Montserrat"/>
              </a:rPr>
              <a:t> </a:t>
            </a:r>
            <a:r>
              <a:rPr sz="1300" spc="-65" dirty="0">
                <a:solidFill>
                  <a:srgbClr val="FF0000"/>
                </a:solidFill>
                <a:latin typeface="Montserrat"/>
                <a:cs typeface="Montserrat"/>
              </a:rPr>
              <a:t>existing</a:t>
            </a:r>
            <a:r>
              <a:rPr sz="1300" spc="25" dirty="0">
                <a:solidFill>
                  <a:srgbClr val="FF0000"/>
                </a:solidFill>
                <a:latin typeface="Montserrat"/>
                <a:cs typeface="Montserrat"/>
              </a:rPr>
              <a:t> </a:t>
            </a:r>
            <a:r>
              <a:rPr sz="1300" spc="-70" dirty="0">
                <a:solidFill>
                  <a:srgbClr val="FF0000"/>
                </a:solidFill>
                <a:latin typeface="Montserrat"/>
                <a:cs typeface="Montserrat"/>
              </a:rPr>
              <a:t>products</a:t>
            </a:r>
            <a:r>
              <a:rPr sz="1300" spc="25" dirty="0">
                <a:solidFill>
                  <a:srgbClr val="FF0000"/>
                </a:solidFill>
                <a:latin typeface="Montserrat"/>
                <a:cs typeface="Montserrat"/>
              </a:rPr>
              <a:t> </a:t>
            </a:r>
            <a:r>
              <a:rPr sz="1300" spc="-75" dirty="0">
                <a:solidFill>
                  <a:srgbClr val="FF0000"/>
                </a:solidFill>
                <a:latin typeface="Montserrat"/>
                <a:cs typeface="Montserrat"/>
              </a:rPr>
              <a:t>through</a:t>
            </a:r>
            <a:r>
              <a:rPr sz="1300" spc="25" dirty="0">
                <a:solidFill>
                  <a:srgbClr val="FF0000"/>
                </a:solidFill>
                <a:latin typeface="Montserrat"/>
                <a:cs typeface="Montserrat"/>
              </a:rPr>
              <a:t> </a:t>
            </a:r>
            <a:r>
              <a:rPr sz="1300" u="sng" spc="-65" dirty="0">
                <a:solidFill>
                  <a:srgbClr val="FF0000"/>
                </a:solidFill>
                <a:latin typeface="Montserrat"/>
                <a:cs typeface="Montserrat"/>
              </a:rPr>
              <a:t>pricing</a:t>
            </a:r>
            <a:r>
              <a:rPr sz="1300" u="sng" spc="25" dirty="0">
                <a:solidFill>
                  <a:srgbClr val="FF0000"/>
                </a:solidFill>
                <a:latin typeface="Montserrat"/>
                <a:cs typeface="Montserrat"/>
              </a:rPr>
              <a:t> </a:t>
            </a:r>
            <a:r>
              <a:rPr sz="1300" u="sng" spc="-60" dirty="0">
                <a:solidFill>
                  <a:srgbClr val="FF0000"/>
                </a:solidFill>
                <a:latin typeface="Montserrat"/>
                <a:cs typeface="Montserrat"/>
              </a:rPr>
              <a:t>strategies</a:t>
            </a:r>
            <a:r>
              <a:rPr sz="1300" spc="-60" dirty="0">
                <a:solidFill>
                  <a:srgbClr val="333333"/>
                </a:solidFill>
                <a:latin typeface="Montserrat"/>
                <a:cs typeface="Montserrat"/>
              </a:rPr>
              <a:t>,</a:t>
            </a:r>
            <a:r>
              <a:rPr sz="1300" spc="25" dirty="0">
                <a:solidFill>
                  <a:srgbClr val="333333"/>
                </a:solidFill>
                <a:latin typeface="Montserrat"/>
                <a:cs typeface="Montserrat"/>
              </a:rPr>
              <a:t> </a:t>
            </a:r>
            <a:r>
              <a:rPr sz="1300" u="sng" spc="-10" dirty="0">
                <a:solidFill>
                  <a:srgbClr val="FF0000"/>
                </a:solidFill>
                <a:latin typeface="Montserrat"/>
                <a:cs typeface="Montserrat"/>
              </a:rPr>
              <a:t>enhanced </a:t>
            </a:r>
            <a:r>
              <a:rPr sz="1300" u="sng" spc="-65" dirty="0">
                <a:solidFill>
                  <a:srgbClr val="FF0000"/>
                </a:solidFill>
                <a:latin typeface="Montserrat"/>
                <a:cs typeface="Montserrat"/>
              </a:rPr>
              <a:t>marketing</a:t>
            </a:r>
            <a:r>
              <a:rPr sz="1300" spc="-65" dirty="0">
                <a:solidFill>
                  <a:srgbClr val="333333"/>
                </a:solidFill>
                <a:latin typeface="Montserrat"/>
                <a:cs typeface="Montserrat"/>
              </a:rPr>
              <a:t>,</a:t>
            </a:r>
            <a:r>
              <a:rPr sz="1300" dirty="0">
                <a:solidFill>
                  <a:srgbClr val="333333"/>
                </a:solidFill>
                <a:latin typeface="Montserrat"/>
                <a:cs typeface="Montserrat"/>
              </a:rPr>
              <a:t> </a:t>
            </a:r>
            <a:r>
              <a:rPr sz="1300" spc="-75" dirty="0">
                <a:solidFill>
                  <a:srgbClr val="333333"/>
                </a:solidFill>
                <a:latin typeface="Montserrat"/>
                <a:cs typeface="Montserrat"/>
              </a:rPr>
              <a:t>and</a:t>
            </a:r>
            <a:r>
              <a:rPr sz="1300" spc="5" dirty="0">
                <a:solidFill>
                  <a:srgbClr val="333333"/>
                </a:solidFill>
                <a:latin typeface="Montserrat"/>
                <a:cs typeface="Montserrat"/>
              </a:rPr>
              <a:t> </a:t>
            </a:r>
            <a:r>
              <a:rPr sz="1300" u="sng" spc="-75" dirty="0">
                <a:solidFill>
                  <a:srgbClr val="FF0000"/>
                </a:solidFill>
                <a:latin typeface="Montserrat"/>
                <a:cs typeface="Montserrat"/>
              </a:rPr>
              <a:t>customer</a:t>
            </a:r>
            <a:r>
              <a:rPr sz="1300" u="sng" dirty="0">
                <a:solidFill>
                  <a:srgbClr val="FF0000"/>
                </a:solidFill>
                <a:latin typeface="Montserrat"/>
                <a:cs typeface="Montserrat"/>
              </a:rPr>
              <a:t> </a:t>
            </a:r>
            <a:r>
              <a:rPr sz="1300" u="sng" spc="-65" dirty="0">
                <a:solidFill>
                  <a:srgbClr val="FF0000"/>
                </a:solidFill>
                <a:latin typeface="Montserrat"/>
                <a:cs typeface="Montserrat"/>
              </a:rPr>
              <a:t>experience</a:t>
            </a:r>
            <a:r>
              <a:rPr sz="1300" u="sng" spc="5" dirty="0">
                <a:solidFill>
                  <a:srgbClr val="FF0000"/>
                </a:solidFill>
                <a:latin typeface="Montserrat"/>
                <a:cs typeface="Montserrat"/>
              </a:rPr>
              <a:t> </a:t>
            </a:r>
            <a:r>
              <a:rPr sz="1300" u="sng" spc="-10" dirty="0">
                <a:solidFill>
                  <a:srgbClr val="FF0000"/>
                </a:solidFill>
                <a:latin typeface="Montserrat"/>
                <a:cs typeface="Montserrat"/>
              </a:rPr>
              <a:t>improvements</a:t>
            </a:r>
            <a:r>
              <a:rPr sz="1300" spc="-10" dirty="0">
                <a:solidFill>
                  <a:srgbClr val="333333"/>
                </a:solidFill>
                <a:latin typeface="Montserrat"/>
                <a:cs typeface="Montserrat"/>
              </a:rPr>
              <a:t>.</a:t>
            </a:r>
            <a:endParaRPr sz="1300" dirty="0">
              <a:latin typeface="Montserrat"/>
              <a:cs typeface="Montserrat"/>
            </a:endParaRPr>
          </a:p>
          <a:p>
            <a:pPr marL="307340" marR="385445" algn="just">
              <a:lnSpc>
                <a:spcPct val="114799"/>
              </a:lnSpc>
              <a:spcBef>
                <a:spcPts val="1075"/>
              </a:spcBef>
            </a:pPr>
            <a:r>
              <a:rPr sz="1350" b="1" spc="-105" dirty="0">
                <a:solidFill>
                  <a:srgbClr val="333333"/>
                </a:solidFill>
                <a:latin typeface="Montserrat"/>
                <a:cs typeface="Montserrat"/>
              </a:rPr>
              <a:t>Market</a:t>
            </a:r>
            <a:r>
              <a:rPr sz="1350" b="1" spc="-15" dirty="0">
                <a:solidFill>
                  <a:srgbClr val="333333"/>
                </a:solidFill>
                <a:latin typeface="Montserrat"/>
                <a:cs typeface="Montserrat"/>
              </a:rPr>
              <a:t> </a:t>
            </a:r>
            <a:r>
              <a:rPr sz="1350" b="1" spc="-105" dirty="0">
                <a:solidFill>
                  <a:srgbClr val="333333"/>
                </a:solidFill>
                <a:latin typeface="Montserrat"/>
                <a:cs typeface="Montserrat"/>
              </a:rPr>
              <a:t>Development:</a:t>
            </a:r>
            <a:r>
              <a:rPr sz="1350" b="1" spc="-40" dirty="0">
                <a:solidFill>
                  <a:srgbClr val="333333"/>
                </a:solidFill>
                <a:latin typeface="Montserrat"/>
                <a:cs typeface="Montserrat"/>
              </a:rPr>
              <a:t> </a:t>
            </a:r>
            <a:r>
              <a:rPr sz="1300" spc="-70" dirty="0">
                <a:solidFill>
                  <a:srgbClr val="FF0000"/>
                </a:solidFill>
                <a:latin typeface="Montserrat"/>
                <a:cs typeface="Montserrat"/>
              </a:rPr>
              <a:t>Enter</a:t>
            </a:r>
            <a:r>
              <a:rPr sz="1300" dirty="0">
                <a:solidFill>
                  <a:srgbClr val="FF0000"/>
                </a:solidFill>
                <a:latin typeface="Montserrat"/>
                <a:cs typeface="Montserrat"/>
              </a:rPr>
              <a:t> </a:t>
            </a:r>
            <a:r>
              <a:rPr sz="1300" spc="-85" dirty="0">
                <a:solidFill>
                  <a:srgbClr val="FF0000"/>
                </a:solidFill>
                <a:latin typeface="Montserrat"/>
                <a:cs typeface="Montserrat"/>
              </a:rPr>
              <a:t>new</a:t>
            </a:r>
            <a:r>
              <a:rPr sz="1300" spc="-5" dirty="0">
                <a:solidFill>
                  <a:srgbClr val="FF0000"/>
                </a:solidFill>
                <a:latin typeface="Montserrat"/>
                <a:cs typeface="Montserrat"/>
              </a:rPr>
              <a:t> </a:t>
            </a:r>
            <a:r>
              <a:rPr sz="1300" spc="-70" dirty="0">
                <a:solidFill>
                  <a:srgbClr val="FF0000"/>
                </a:solidFill>
                <a:latin typeface="Montserrat"/>
                <a:cs typeface="Montserrat"/>
              </a:rPr>
              <a:t>markets</a:t>
            </a:r>
            <a:r>
              <a:rPr sz="1300" dirty="0">
                <a:solidFill>
                  <a:srgbClr val="FF0000"/>
                </a:solidFill>
                <a:latin typeface="Montserrat"/>
                <a:cs typeface="Montserrat"/>
              </a:rPr>
              <a:t> </a:t>
            </a:r>
            <a:r>
              <a:rPr sz="1300" spc="-50" dirty="0">
                <a:solidFill>
                  <a:srgbClr val="FF0000"/>
                </a:solidFill>
                <a:latin typeface="Montserrat"/>
                <a:cs typeface="Montserrat"/>
              </a:rPr>
              <a:t>or</a:t>
            </a:r>
            <a:r>
              <a:rPr sz="1300" dirty="0">
                <a:solidFill>
                  <a:srgbClr val="FF0000"/>
                </a:solidFill>
                <a:latin typeface="Montserrat"/>
                <a:cs typeface="Montserrat"/>
              </a:rPr>
              <a:t> </a:t>
            </a:r>
            <a:r>
              <a:rPr sz="1300" spc="-75" dirty="0">
                <a:solidFill>
                  <a:srgbClr val="FF0000"/>
                </a:solidFill>
                <a:latin typeface="Montserrat"/>
                <a:cs typeface="Montserrat"/>
              </a:rPr>
              <a:t>segments</a:t>
            </a:r>
            <a:r>
              <a:rPr sz="1300" dirty="0">
                <a:solidFill>
                  <a:srgbClr val="FF0000"/>
                </a:solidFill>
                <a:latin typeface="Montserrat"/>
                <a:cs typeface="Montserrat"/>
              </a:rPr>
              <a:t> </a:t>
            </a:r>
            <a:r>
              <a:rPr sz="1300" spc="-25" dirty="0">
                <a:solidFill>
                  <a:srgbClr val="FF0000"/>
                </a:solidFill>
                <a:latin typeface="Montserrat"/>
                <a:cs typeface="Montserrat"/>
              </a:rPr>
              <a:t>with </a:t>
            </a:r>
            <a:r>
              <a:rPr sz="1300" spc="-65" dirty="0">
                <a:solidFill>
                  <a:srgbClr val="FF0000"/>
                </a:solidFill>
                <a:latin typeface="Montserrat"/>
                <a:cs typeface="Montserrat"/>
              </a:rPr>
              <a:t>existing</a:t>
            </a:r>
            <a:r>
              <a:rPr sz="1300" spc="5" dirty="0">
                <a:solidFill>
                  <a:srgbClr val="FF0000"/>
                </a:solidFill>
                <a:latin typeface="Montserrat"/>
                <a:cs typeface="Montserrat"/>
              </a:rPr>
              <a:t> </a:t>
            </a:r>
            <a:r>
              <a:rPr sz="1300" spc="-70" dirty="0">
                <a:solidFill>
                  <a:srgbClr val="FF0000"/>
                </a:solidFill>
                <a:latin typeface="Montserrat"/>
                <a:cs typeface="Montserrat"/>
              </a:rPr>
              <a:t>products</a:t>
            </a:r>
            <a:r>
              <a:rPr sz="1300" spc="10" dirty="0">
                <a:solidFill>
                  <a:srgbClr val="FF0000"/>
                </a:solidFill>
                <a:latin typeface="Montserrat"/>
                <a:cs typeface="Montserrat"/>
              </a:rPr>
              <a:t> </a:t>
            </a:r>
            <a:r>
              <a:rPr sz="1300" spc="-60" dirty="0">
                <a:solidFill>
                  <a:srgbClr val="FF0000"/>
                </a:solidFill>
                <a:latin typeface="Montserrat"/>
                <a:cs typeface="Montserrat"/>
              </a:rPr>
              <a:t>via</a:t>
            </a:r>
            <a:r>
              <a:rPr sz="1300" spc="10" dirty="0">
                <a:solidFill>
                  <a:srgbClr val="FF0000"/>
                </a:solidFill>
                <a:latin typeface="Montserrat"/>
                <a:cs typeface="Montserrat"/>
              </a:rPr>
              <a:t> </a:t>
            </a:r>
            <a:r>
              <a:rPr sz="1300" spc="-70" dirty="0">
                <a:solidFill>
                  <a:srgbClr val="FF0000"/>
                </a:solidFill>
                <a:latin typeface="Montserrat"/>
                <a:cs typeface="Montserrat"/>
              </a:rPr>
              <a:t>geographic</a:t>
            </a:r>
            <a:r>
              <a:rPr sz="1300" spc="5" dirty="0">
                <a:solidFill>
                  <a:srgbClr val="FF0000"/>
                </a:solidFill>
                <a:latin typeface="Montserrat"/>
                <a:cs typeface="Montserrat"/>
              </a:rPr>
              <a:t> </a:t>
            </a:r>
            <a:r>
              <a:rPr sz="1300" spc="-60" dirty="0">
                <a:solidFill>
                  <a:srgbClr val="FF0000"/>
                </a:solidFill>
                <a:latin typeface="Montserrat"/>
                <a:cs typeface="Montserrat"/>
              </a:rPr>
              <a:t>expansion</a:t>
            </a:r>
            <a:r>
              <a:rPr sz="1300" spc="-60" dirty="0">
                <a:solidFill>
                  <a:srgbClr val="333333"/>
                </a:solidFill>
                <a:latin typeface="Montserrat"/>
                <a:cs typeface="Montserrat"/>
              </a:rPr>
              <a:t>,</a:t>
            </a:r>
            <a:r>
              <a:rPr sz="1300" spc="10" dirty="0">
                <a:solidFill>
                  <a:srgbClr val="333333"/>
                </a:solidFill>
                <a:latin typeface="Montserrat"/>
                <a:cs typeface="Montserrat"/>
              </a:rPr>
              <a:t> </a:t>
            </a:r>
            <a:r>
              <a:rPr sz="1300" u="sng" spc="-65" dirty="0">
                <a:solidFill>
                  <a:srgbClr val="FF0000"/>
                </a:solidFill>
                <a:latin typeface="Montserrat"/>
                <a:cs typeface="Montserrat"/>
              </a:rPr>
              <a:t>targeting</a:t>
            </a:r>
            <a:r>
              <a:rPr sz="1300" u="sng" spc="10" dirty="0">
                <a:solidFill>
                  <a:srgbClr val="FF0000"/>
                </a:solidFill>
                <a:latin typeface="Montserrat"/>
                <a:cs typeface="Montserrat"/>
              </a:rPr>
              <a:t> </a:t>
            </a:r>
            <a:r>
              <a:rPr sz="1300" u="sng" spc="-25" dirty="0">
                <a:solidFill>
                  <a:srgbClr val="FF0000"/>
                </a:solidFill>
                <a:latin typeface="Montserrat"/>
                <a:cs typeface="Montserrat"/>
              </a:rPr>
              <a:t>new </a:t>
            </a:r>
            <a:r>
              <a:rPr sz="1300" u="sng" spc="-75" dirty="0">
                <a:solidFill>
                  <a:srgbClr val="FF0000"/>
                </a:solidFill>
                <a:latin typeface="Montserrat"/>
                <a:cs typeface="Montserrat"/>
              </a:rPr>
              <a:t>customer</a:t>
            </a:r>
            <a:r>
              <a:rPr sz="1300" u="sng" spc="5" dirty="0">
                <a:solidFill>
                  <a:srgbClr val="FF0000"/>
                </a:solidFill>
                <a:latin typeface="Montserrat"/>
                <a:cs typeface="Montserrat"/>
              </a:rPr>
              <a:t> </a:t>
            </a:r>
            <a:r>
              <a:rPr sz="1300" u="sng" spc="-65" dirty="0">
                <a:solidFill>
                  <a:srgbClr val="FF0000"/>
                </a:solidFill>
                <a:latin typeface="Montserrat"/>
                <a:cs typeface="Montserrat"/>
              </a:rPr>
              <a:t>segments,</a:t>
            </a:r>
            <a:r>
              <a:rPr sz="1300" u="sng" spc="5" dirty="0">
                <a:solidFill>
                  <a:srgbClr val="FF0000"/>
                </a:solidFill>
                <a:latin typeface="Montserrat"/>
                <a:cs typeface="Montserrat"/>
              </a:rPr>
              <a:t> </a:t>
            </a:r>
            <a:r>
              <a:rPr sz="1300" u="sng" spc="-50" dirty="0">
                <a:solidFill>
                  <a:srgbClr val="FF0000"/>
                </a:solidFill>
                <a:latin typeface="Montserrat"/>
                <a:cs typeface="Montserrat"/>
              </a:rPr>
              <a:t>or</a:t>
            </a:r>
            <a:r>
              <a:rPr sz="1300" u="sng" spc="5" dirty="0">
                <a:solidFill>
                  <a:srgbClr val="FF0000"/>
                </a:solidFill>
                <a:latin typeface="Montserrat"/>
                <a:cs typeface="Montserrat"/>
              </a:rPr>
              <a:t> </a:t>
            </a:r>
            <a:r>
              <a:rPr sz="1300" u="sng" spc="-70" dirty="0">
                <a:solidFill>
                  <a:srgbClr val="FF0000"/>
                </a:solidFill>
                <a:latin typeface="Montserrat"/>
                <a:cs typeface="Montserrat"/>
              </a:rPr>
              <a:t>creating</a:t>
            </a:r>
            <a:r>
              <a:rPr sz="1300" u="sng" spc="5" dirty="0">
                <a:solidFill>
                  <a:srgbClr val="FF0000"/>
                </a:solidFill>
                <a:latin typeface="Montserrat"/>
                <a:cs typeface="Montserrat"/>
              </a:rPr>
              <a:t> </a:t>
            </a:r>
            <a:r>
              <a:rPr sz="1300" u="sng" spc="-85" dirty="0">
                <a:solidFill>
                  <a:srgbClr val="FF0000"/>
                </a:solidFill>
                <a:latin typeface="Montserrat"/>
                <a:cs typeface="Montserrat"/>
              </a:rPr>
              <a:t>new</a:t>
            </a:r>
            <a:r>
              <a:rPr sz="1300" u="sng" spc="10" dirty="0">
                <a:solidFill>
                  <a:srgbClr val="FF0000"/>
                </a:solidFill>
                <a:latin typeface="Montserrat"/>
                <a:cs typeface="Montserrat"/>
              </a:rPr>
              <a:t> </a:t>
            </a:r>
            <a:r>
              <a:rPr sz="1300" u="sng" spc="-55" dirty="0">
                <a:solidFill>
                  <a:srgbClr val="FF0000"/>
                </a:solidFill>
                <a:latin typeface="Montserrat"/>
                <a:cs typeface="Montserrat"/>
              </a:rPr>
              <a:t>distribution</a:t>
            </a:r>
            <a:r>
              <a:rPr sz="1300" u="sng" spc="5" dirty="0">
                <a:solidFill>
                  <a:srgbClr val="FF0000"/>
                </a:solidFill>
                <a:latin typeface="Montserrat"/>
                <a:cs typeface="Montserrat"/>
              </a:rPr>
              <a:t> </a:t>
            </a:r>
            <a:r>
              <a:rPr sz="1300" u="sng" spc="-10" dirty="0">
                <a:solidFill>
                  <a:srgbClr val="FF0000"/>
                </a:solidFill>
                <a:latin typeface="Montserrat"/>
                <a:cs typeface="Montserrat"/>
              </a:rPr>
              <a:t>channels</a:t>
            </a:r>
            <a:r>
              <a:rPr sz="1300" spc="-10" dirty="0">
                <a:solidFill>
                  <a:srgbClr val="333333"/>
                </a:solidFill>
                <a:latin typeface="Montserrat"/>
                <a:cs typeface="Montserrat"/>
              </a:rPr>
              <a:t>.</a:t>
            </a:r>
            <a:endParaRPr sz="1300" dirty="0">
              <a:latin typeface="Montserrat"/>
              <a:cs typeface="Montserrat"/>
            </a:endParaRPr>
          </a:p>
          <a:p>
            <a:pPr marL="307340" marR="5080" algn="just">
              <a:lnSpc>
                <a:spcPct val="114799"/>
              </a:lnSpc>
              <a:spcBef>
                <a:spcPts val="1075"/>
              </a:spcBef>
            </a:pPr>
            <a:r>
              <a:rPr sz="1350" b="1" spc="-100" dirty="0">
                <a:solidFill>
                  <a:srgbClr val="333333"/>
                </a:solidFill>
                <a:latin typeface="Montserrat"/>
                <a:cs typeface="Montserrat"/>
              </a:rPr>
              <a:t>Product</a:t>
            </a:r>
            <a:r>
              <a:rPr sz="1350" b="1" spc="-10" dirty="0">
                <a:solidFill>
                  <a:srgbClr val="333333"/>
                </a:solidFill>
                <a:latin typeface="Montserrat"/>
                <a:cs typeface="Montserrat"/>
              </a:rPr>
              <a:t> </a:t>
            </a:r>
            <a:r>
              <a:rPr sz="1350" b="1" spc="-105" dirty="0">
                <a:solidFill>
                  <a:srgbClr val="333333"/>
                </a:solidFill>
                <a:latin typeface="Montserrat"/>
                <a:cs typeface="Montserrat"/>
              </a:rPr>
              <a:t>Development:</a:t>
            </a:r>
            <a:r>
              <a:rPr sz="1350" b="1" spc="-35" dirty="0">
                <a:solidFill>
                  <a:srgbClr val="333333"/>
                </a:solidFill>
                <a:latin typeface="Montserrat"/>
                <a:cs typeface="Montserrat"/>
              </a:rPr>
              <a:t> </a:t>
            </a:r>
            <a:r>
              <a:rPr sz="1300" spc="-80" dirty="0">
                <a:solidFill>
                  <a:srgbClr val="FF0000"/>
                </a:solidFill>
                <a:latin typeface="Montserrat"/>
                <a:cs typeface="Montserrat"/>
              </a:rPr>
              <a:t>Create</a:t>
            </a:r>
            <a:r>
              <a:rPr sz="1300" dirty="0">
                <a:solidFill>
                  <a:srgbClr val="FF0000"/>
                </a:solidFill>
                <a:latin typeface="Montserrat"/>
                <a:cs typeface="Montserrat"/>
              </a:rPr>
              <a:t> </a:t>
            </a:r>
            <a:r>
              <a:rPr sz="1300" spc="-85" dirty="0">
                <a:solidFill>
                  <a:srgbClr val="FF0000"/>
                </a:solidFill>
                <a:latin typeface="Montserrat"/>
                <a:cs typeface="Montserrat"/>
              </a:rPr>
              <a:t>new</a:t>
            </a:r>
            <a:r>
              <a:rPr sz="1300" spc="5" dirty="0">
                <a:solidFill>
                  <a:srgbClr val="FF0000"/>
                </a:solidFill>
                <a:latin typeface="Montserrat"/>
                <a:cs typeface="Montserrat"/>
              </a:rPr>
              <a:t> </a:t>
            </a:r>
            <a:r>
              <a:rPr sz="1300" spc="-70" dirty="0">
                <a:solidFill>
                  <a:srgbClr val="FF0000"/>
                </a:solidFill>
                <a:latin typeface="Montserrat"/>
                <a:cs typeface="Montserrat"/>
              </a:rPr>
              <a:t>products</a:t>
            </a:r>
            <a:r>
              <a:rPr sz="1300" dirty="0">
                <a:solidFill>
                  <a:srgbClr val="FF0000"/>
                </a:solidFill>
                <a:latin typeface="Montserrat"/>
                <a:cs typeface="Montserrat"/>
              </a:rPr>
              <a:t> </a:t>
            </a:r>
            <a:r>
              <a:rPr sz="1300" spc="-50" dirty="0">
                <a:solidFill>
                  <a:srgbClr val="FF0000"/>
                </a:solidFill>
                <a:latin typeface="Montserrat"/>
                <a:cs typeface="Montserrat"/>
              </a:rPr>
              <a:t>or</a:t>
            </a:r>
            <a:r>
              <a:rPr sz="1300" spc="5" dirty="0">
                <a:solidFill>
                  <a:srgbClr val="FF0000"/>
                </a:solidFill>
                <a:latin typeface="Montserrat"/>
                <a:cs typeface="Montserrat"/>
              </a:rPr>
              <a:t> </a:t>
            </a:r>
            <a:r>
              <a:rPr sz="1300" spc="-70" dirty="0">
                <a:solidFill>
                  <a:srgbClr val="FF0000"/>
                </a:solidFill>
                <a:latin typeface="Montserrat"/>
                <a:cs typeface="Montserrat"/>
              </a:rPr>
              <a:t>enhance</a:t>
            </a:r>
            <a:r>
              <a:rPr sz="1300" dirty="0">
                <a:solidFill>
                  <a:srgbClr val="FF0000"/>
                </a:solidFill>
                <a:latin typeface="Montserrat"/>
                <a:cs typeface="Montserrat"/>
              </a:rPr>
              <a:t> </a:t>
            </a:r>
            <a:r>
              <a:rPr sz="1300" spc="-40" dirty="0">
                <a:solidFill>
                  <a:srgbClr val="FF0000"/>
                </a:solidFill>
                <a:latin typeface="Montserrat"/>
                <a:cs typeface="Montserrat"/>
              </a:rPr>
              <a:t>existing </a:t>
            </a:r>
            <a:r>
              <a:rPr sz="1300" spc="-65" dirty="0">
                <a:solidFill>
                  <a:srgbClr val="FF0000"/>
                </a:solidFill>
                <a:latin typeface="Montserrat"/>
                <a:cs typeface="Montserrat"/>
              </a:rPr>
              <a:t>ones</a:t>
            </a:r>
            <a:r>
              <a:rPr sz="1300" spc="-15" dirty="0">
                <a:solidFill>
                  <a:srgbClr val="333333"/>
                </a:solidFill>
                <a:latin typeface="Montserrat"/>
                <a:cs typeface="Montserrat"/>
              </a:rPr>
              <a:t> </a:t>
            </a:r>
            <a:r>
              <a:rPr sz="1300" spc="-60" dirty="0">
                <a:solidFill>
                  <a:srgbClr val="333333"/>
                </a:solidFill>
                <a:latin typeface="Montserrat"/>
                <a:cs typeface="Montserrat"/>
              </a:rPr>
              <a:t>for</a:t>
            </a:r>
            <a:r>
              <a:rPr sz="1300" spc="-10" dirty="0">
                <a:solidFill>
                  <a:srgbClr val="333333"/>
                </a:solidFill>
                <a:latin typeface="Montserrat"/>
                <a:cs typeface="Montserrat"/>
              </a:rPr>
              <a:t> </a:t>
            </a:r>
            <a:r>
              <a:rPr sz="1300" spc="-60" dirty="0">
                <a:solidFill>
                  <a:srgbClr val="333333"/>
                </a:solidFill>
                <a:latin typeface="Montserrat"/>
                <a:cs typeface="Montserrat"/>
              </a:rPr>
              <a:t>current</a:t>
            </a:r>
            <a:r>
              <a:rPr sz="1300" spc="-10" dirty="0">
                <a:solidFill>
                  <a:srgbClr val="333333"/>
                </a:solidFill>
                <a:latin typeface="Montserrat"/>
                <a:cs typeface="Montserrat"/>
              </a:rPr>
              <a:t> </a:t>
            </a:r>
            <a:r>
              <a:rPr sz="1300" spc="-65" dirty="0">
                <a:solidFill>
                  <a:srgbClr val="333333"/>
                </a:solidFill>
                <a:latin typeface="Montserrat"/>
                <a:cs typeface="Montserrat"/>
              </a:rPr>
              <a:t>markets,</a:t>
            </a:r>
            <a:r>
              <a:rPr sz="1300" spc="-10" dirty="0">
                <a:solidFill>
                  <a:srgbClr val="333333"/>
                </a:solidFill>
                <a:latin typeface="Montserrat"/>
                <a:cs typeface="Montserrat"/>
              </a:rPr>
              <a:t> </a:t>
            </a:r>
            <a:r>
              <a:rPr sz="1300" u="sng" spc="-70" dirty="0">
                <a:solidFill>
                  <a:srgbClr val="FF0000"/>
                </a:solidFill>
                <a:latin typeface="Montserrat"/>
                <a:cs typeface="Montserrat"/>
              </a:rPr>
              <a:t>leveraging</a:t>
            </a:r>
            <a:r>
              <a:rPr sz="1300" u="sng" spc="-15" dirty="0">
                <a:solidFill>
                  <a:srgbClr val="FF0000"/>
                </a:solidFill>
                <a:latin typeface="Montserrat"/>
                <a:cs typeface="Montserrat"/>
              </a:rPr>
              <a:t> </a:t>
            </a:r>
            <a:r>
              <a:rPr sz="1300" u="sng" spc="-60" dirty="0">
                <a:solidFill>
                  <a:srgbClr val="FF0000"/>
                </a:solidFill>
                <a:latin typeface="Montserrat"/>
                <a:cs typeface="Montserrat"/>
              </a:rPr>
              <a:t>established</a:t>
            </a:r>
            <a:r>
              <a:rPr sz="1300" u="sng" spc="-10" dirty="0">
                <a:solidFill>
                  <a:srgbClr val="FF0000"/>
                </a:solidFill>
                <a:latin typeface="Montserrat"/>
                <a:cs typeface="Montserrat"/>
              </a:rPr>
              <a:t> customer </a:t>
            </a:r>
            <a:r>
              <a:rPr sz="1300" u="sng" spc="-55" dirty="0">
                <a:solidFill>
                  <a:srgbClr val="FF0000"/>
                </a:solidFill>
                <a:latin typeface="Montserrat"/>
                <a:cs typeface="Montserrat"/>
              </a:rPr>
              <a:t>relationships</a:t>
            </a:r>
            <a:r>
              <a:rPr sz="1300" u="sng" spc="-10" dirty="0">
                <a:solidFill>
                  <a:srgbClr val="FF0000"/>
                </a:solidFill>
                <a:latin typeface="Montserrat"/>
                <a:cs typeface="Montserrat"/>
              </a:rPr>
              <a:t> </a:t>
            </a:r>
            <a:r>
              <a:rPr sz="1300" u="sng" spc="-75" dirty="0">
                <a:solidFill>
                  <a:srgbClr val="FF0000"/>
                </a:solidFill>
                <a:latin typeface="Montserrat"/>
                <a:cs typeface="Montserrat"/>
              </a:rPr>
              <a:t>and</a:t>
            </a:r>
            <a:r>
              <a:rPr sz="1300" u="sng" spc="-10" dirty="0">
                <a:solidFill>
                  <a:srgbClr val="FF0000"/>
                </a:solidFill>
                <a:latin typeface="Montserrat"/>
                <a:cs typeface="Montserrat"/>
              </a:rPr>
              <a:t> </a:t>
            </a:r>
            <a:r>
              <a:rPr sz="1300" u="sng" spc="-80" dirty="0">
                <a:solidFill>
                  <a:srgbClr val="FF0000"/>
                </a:solidFill>
                <a:latin typeface="Montserrat"/>
                <a:cs typeface="Montserrat"/>
              </a:rPr>
              <a:t>brand</a:t>
            </a:r>
            <a:r>
              <a:rPr sz="1300" u="sng" spc="-10" dirty="0">
                <a:solidFill>
                  <a:srgbClr val="FF0000"/>
                </a:solidFill>
                <a:latin typeface="Montserrat"/>
                <a:cs typeface="Montserrat"/>
              </a:rPr>
              <a:t> recognition.</a:t>
            </a:r>
            <a:endParaRPr lang="en-US" sz="1300" u="sng" spc="-10" dirty="0">
              <a:solidFill>
                <a:srgbClr val="FF0000"/>
              </a:solidFill>
              <a:latin typeface="Montserrat"/>
              <a:cs typeface="Montserrat"/>
            </a:endParaRPr>
          </a:p>
          <a:p>
            <a:pPr marL="307340" marR="5080" algn="just">
              <a:lnSpc>
                <a:spcPct val="114799"/>
              </a:lnSpc>
              <a:spcBef>
                <a:spcPts val="1075"/>
              </a:spcBef>
            </a:pPr>
            <a:r>
              <a:rPr lang="en-US" sz="1350" b="1" spc="-85" dirty="0">
                <a:solidFill>
                  <a:srgbClr val="333333"/>
                </a:solidFill>
                <a:latin typeface="Montserrat"/>
                <a:cs typeface="Montserrat"/>
              </a:rPr>
              <a:t>Diversification:</a:t>
            </a:r>
            <a:r>
              <a:rPr lang="en-US" sz="1350" b="1" spc="-30" dirty="0">
                <a:solidFill>
                  <a:srgbClr val="333333"/>
                </a:solidFill>
                <a:latin typeface="Montserrat"/>
                <a:cs typeface="Montserrat"/>
              </a:rPr>
              <a:t> </a:t>
            </a:r>
            <a:r>
              <a:rPr lang="en-US" sz="1300" spc="-65" dirty="0">
                <a:solidFill>
                  <a:srgbClr val="FF0000"/>
                </a:solidFill>
                <a:latin typeface="Montserrat"/>
                <a:cs typeface="Montserrat"/>
              </a:rPr>
              <a:t>Introduce</a:t>
            </a:r>
            <a:r>
              <a:rPr lang="en-US" sz="1300" spc="10" dirty="0">
                <a:solidFill>
                  <a:srgbClr val="FF0000"/>
                </a:solidFill>
                <a:latin typeface="Montserrat"/>
                <a:cs typeface="Montserrat"/>
              </a:rPr>
              <a:t> </a:t>
            </a:r>
            <a:r>
              <a:rPr lang="en-US" sz="1300" spc="-85" dirty="0">
                <a:solidFill>
                  <a:srgbClr val="FF0000"/>
                </a:solidFill>
                <a:latin typeface="Montserrat"/>
                <a:cs typeface="Montserrat"/>
              </a:rPr>
              <a:t>new</a:t>
            </a:r>
            <a:r>
              <a:rPr lang="en-US" sz="1300" spc="15" dirty="0">
                <a:solidFill>
                  <a:srgbClr val="FF0000"/>
                </a:solidFill>
                <a:latin typeface="Montserrat"/>
                <a:cs typeface="Montserrat"/>
              </a:rPr>
              <a:t> </a:t>
            </a:r>
            <a:r>
              <a:rPr lang="en-US" sz="1300" spc="-70" dirty="0">
                <a:solidFill>
                  <a:srgbClr val="FF0000"/>
                </a:solidFill>
                <a:latin typeface="Montserrat"/>
                <a:cs typeface="Montserrat"/>
              </a:rPr>
              <a:t>products</a:t>
            </a:r>
            <a:r>
              <a:rPr lang="en-US" sz="1300" spc="10" dirty="0">
                <a:solidFill>
                  <a:srgbClr val="FF0000"/>
                </a:solidFill>
                <a:latin typeface="Montserrat"/>
                <a:cs typeface="Montserrat"/>
              </a:rPr>
              <a:t> </a:t>
            </a:r>
            <a:r>
              <a:rPr lang="en-US" sz="1300" spc="-75" dirty="0">
                <a:solidFill>
                  <a:srgbClr val="FF0000"/>
                </a:solidFill>
                <a:latin typeface="Montserrat"/>
                <a:cs typeface="Montserrat"/>
              </a:rPr>
              <a:t>to</a:t>
            </a:r>
            <a:r>
              <a:rPr lang="en-US" sz="1300" spc="10" dirty="0">
                <a:solidFill>
                  <a:srgbClr val="FF0000"/>
                </a:solidFill>
                <a:latin typeface="Montserrat"/>
                <a:cs typeface="Montserrat"/>
              </a:rPr>
              <a:t> </a:t>
            </a:r>
            <a:r>
              <a:rPr lang="en-US" sz="1300" spc="-85" dirty="0">
                <a:solidFill>
                  <a:srgbClr val="FF0000"/>
                </a:solidFill>
                <a:latin typeface="Montserrat"/>
                <a:cs typeface="Montserrat"/>
              </a:rPr>
              <a:t>new</a:t>
            </a:r>
            <a:r>
              <a:rPr lang="en-US" sz="1300" spc="10" dirty="0">
                <a:solidFill>
                  <a:srgbClr val="FF0000"/>
                </a:solidFill>
                <a:latin typeface="Montserrat"/>
                <a:cs typeface="Montserrat"/>
              </a:rPr>
              <a:t> </a:t>
            </a:r>
            <a:r>
              <a:rPr lang="en-US" sz="1300" spc="-65" dirty="0">
                <a:solidFill>
                  <a:srgbClr val="FF0000"/>
                </a:solidFill>
                <a:latin typeface="Montserrat"/>
                <a:cs typeface="Montserrat"/>
              </a:rPr>
              <a:t>markets</a:t>
            </a:r>
            <a:r>
              <a:rPr lang="en-US" sz="1300" spc="-65" dirty="0">
                <a:solidFill>
                  <a:srgbClr val="333333"/>
                </a:solidFill>
                <a:latin typeface="Montserrat"/>
                <a:cs typeface="Montserrat"/>
              </a:rPr>
              <a:t>,</a:t>
            </a:r>
            <a:r>
              <a:rPr lang="en-US" sz="1300" spc="15" dirty="0">
                <a:solidFill>
                  <a:srgbClr val="333333"/>
                </a:solidFill>
                <a:latin typeface="Montserrat"/>
                <a:cs typeface="Montserrat"/>
              </a:rPr>
              <a:t> </a:t>
            </a:r>
            <a:r>
              <a:rPr lang="en-US" sz="1300" spc="-10" dirty="0">
                <a:solidFill>
                  <a:srgbClr val="333333"/>
                </a:solidFill>
                <a:latin typeface="Montserrat"/>
                <a:cs typeface="Montserrat"/>
              </a:rPr>
              <a:t>either </a:t>
            </a:r>
            <a:r>
              <a:rPr lang="en-US" sz="1300" spc="-70" dirty="0">
                <a:solidFill>
                  <a:srgbClr val="333333"/>
                </a:solidFill>
                <a:latin typeface="Montserrat"/>
                <a:cs typeface="Montserrat"/>
              </a:rPr>
              <a:t>related</a:t>
            </a:r>
            <a:r>
              <a:rPr lang="en-US" sz="1300" spc="-5" dirty="0">
                <a:solidFill>
                  <a:srgbClr val="333333"/>
                </a:solidFill>
                <a:latin typeface="Montserrat"/>
                <a:cs typeface="Montserrat"/>
              </a:rPr>
              <a:t> </a:t>
            </a:r>
            <a:r>
              <a:rPr lang="en-US" sz="1300" spc="-60" dirty="0">
                <a:solidFill>
                  <a:srgbClr val="333333"/>
                </a:solidFill>
                <a:latin typeface="Montserrat"/>
                <a:cs typeface="Montserrat"/>
              </a:rPr>
              <a:t>(concentric)</a:t>
            </a:r>
            <a:r>
              <a:rPr lang="en-US" sz="1300" dirty="0">
                <a:solidFill>
                  <a:srgbClr val="333333"/>
                </a:solidFill>
                <a:latin typeface="Montserrat"/>
                <a:cs typeface="Montserrat"/>
              </a:rPr>
              <a:t> </a:t>
            </a:r>
            <a:r>
              <a:rPr lang="en-US" sz="1300" spc="-50" dirty="0">
                <a:solidFill>
                  <a:srgbClr val="333333"/>
                </a:solidFill>
                <a:latin typeface="Montserrat"/>
                <a:cs typeface="Montserrat"/>
              </a:rPr>
              <a:t>or</a:t>
            </a:r>
            <a:r>
              <a:rPr lang="en-US" sz="1300" dirty="0">
                <a:solidFill>
                  <a:srgbClr val="333333"/>
                </a:solidFill>
                <a:latin typeface="Montserrat"/>
                <a:cs typeface="Montserrat"/>
              </a:rPr>
              <a:t> </a:t>
            </a:r>
            <a:r>
              <a:rPr lang="en-US" sz="1300" spc="-65" dirty="0">
                <a:solidFill>
                  <a:srgbClr val="333333"/>
                </a:solidFill>
                <a:latin typeface="Montserrat"/>
                <a:cs typeface="Montserrat"/>
              </a:rPr>
              <a:t>unrelated</a:t>
            </a:r>
            <a:r>
              <a:rPr lang="en-US" sz="1300" dirty="0">
                <a:solidFill>
                  <a:srgbClr val="333333"/>
                </a:solidFill>
                <a:latin typeface="Montserrat"/>
                <a:cs typeface="Montserrat"/>
              </a:rPr>
              <a:t> </a:t>
            </a:r>
            <a:r>
              <a:rPr lang="en-US" sz="1300" spc="-70" dirty="0">
                <a:solidFill>
                  <a:srgbClr val="333333"/>
                </a:solidFill>
                <a:latin typeface="Montserrat"/>
                <a:cs typeface="Montserrat"/>
              </a:rPr>
              <a:t>(conglomerate)</a:t>
            </a:r>
            <a:r>
              <a:rPr lang="en-US" sz="1300" dirty="0">
                <a:solidFill>
                  <a:srgbClr val="333333"/>
                </a:solidFill>
                <a:latin typeface="Montserrat"/>
                <a:cs typeface="Montserrat"/>
              </a:rPr>
              <a:t> </a:t>
            </a:r>
            <a:r>
              <a:rPr lang="en-US" sz="1300" spc="-75" dirty="0">
                <a:solidFill>
                  <a:srgbClr val="333333"/>
                </a:solidFill>
                <a:latin typeface="Montserrat"/>
                <a:cs typeface="Montserrat"/>
              </a:rPr>
              <a:t>to</a:t>
            </a:r>
            <a:r>
              <a:rPr lang="en-US" sz="1300" dirty="0">
                <a:solidFill>
                  <a:srgbClr val="333333"/>
                </a:solidFill>
                <a:latin typeface="Montserrat"/>
                <a:cs typeface="Montserrat"/>
              </a:rPr>
              <a:t> the </a:t>
            </a:r>
            <a:r>
              <a:rPr lang="en-US" sz="1300" spc="-10" dirty="0">
                <a:solidFill>
                  <a:srgbClr val="333333"/>
                </a:solidFill>
                <a:latin typeface="Montserrat"/>
                <a:cs typeface="Montserrat"/>
              </a:rPr>
              <a:t>current </a:t>
            </a:r>
            <a:r>
              <a:rPr lang="en-US" sz="1300" spc="-55" dirty="0">
                <a:solidFill>
                  <a:srgbClr val="333333"/>
                </a:solidFill>
                <a:latin typeface="Montserrat"/>
                <a:cs typeface="Montserrat"/>
              </a:rPr>
              <a:t>business,</a:t>
            </a:r>
            <a:r>
              <a:rPr lang="en-US" sz="1300" spc="-10" dirty="0">
                <a:solidFill>
                  <a:srgbClr val="333333"/>
                </a:solidFill>
                <a:latin typeface="Montserrat"/>
                <a:cs typeface="Montserrat"/>
              </a:rPr>
              <a:t> </a:t>
            </a:r>
            <a:r>
              <a:rPr lang="en-US" sz="1300" u="sng" spc="-65" dirty="0">
                <a:solidFill>
                  <a:srgbClr val="FF0000"/>
                </a:solidFill>
                <a:latin typeface="Montserrat"/>
                <a:cs typeface="Montserrat"/>
              </a:rPr>
              <a:t>offering</a:t>
            </a:r>
            <a:r>
              <a:rPr lang="en-US" sz="1300" u="sng" spc="-5" dirty="0">
                <a:solidFill>
                  <a:srgbClr val="FF0000"/>
                </a:solidFill>
                <a:latin typeface="Montserrat"/>
                <a:cs typeface="Montserrat"/>
              </a:rPr>
              <a:t> </a:t>
            </a:r>
            <a:r>
              <a:rPr lang="en-US" sz="1300" b="1" u="sng" spc="-60" dirty="0">
                <a:solidFill>
                  <a:srgbClr val="FF0000"/>
                </a:solidFill>
                <a:latin typeface="Montserrat"/>
                <a:cs typeface="Montserrat"/>
              </a:rPr>
              <a:t>highest</a:t>
            </a:r>
            <a:r>
              <a:rPr lang="en-US" sz="1300" b="1" u="sng" spc="-5" dirty="0">
                <a:solidFill>
                  <a:srgbClr val="FF0000"/>
                </a:solidFill>
                <a:latin typeface="Montserrat"/>
                <a:cs typeface="Montserrat"/>
              </a:rPr>
              <a:t> </a:t>
            </a:r>
            <a:r>
              <a:rPr lang="en-US" sz="1300" b="1" u="sng" spc="-55" dirty="0">
                <a:solidFill>
                  <a:srgbClr val="FF0000"/>
                </a:solidFill>
                <a:latin typeface="Montserrat"/>
                <a:cs typeface="Montserrat"/>
              </a:rPr>
              <a:t>risk</a:t>
            </a:r>
            <a:r>
              <a:rPr lang="en-US" sz="1300" b="1" u="sng" spc="-5" dirty="0">
                <a:solidFill>
                  <a:srgbClr val="FF0000"/>
                </a:solidFill>
                <a:latin typeface="Montserrat"/>
                <a:cs typeface="Montserrat"/>
              </a:rPr>
              <a:t> </a:t>
            </a:r>
            <a:r>
              <a:rPr lang="en-US" sz="1300" u="sng" spc="-70" dirty="0">
                <a:solidFill>
                  <a:srgbClr val="FF0000"/>
                </a:solidFill>
                <a:latin typeface="Montserrat"/>
                <a:cs typeface="Montserrat"/>
              </a:rPr>
              <a:t>but</a:t>
            </a:r>
            <a:r>
              <a:rPr lang="en-US" sz="1300" u="sng" spc="-5" dirty="0">
                <a:solidFill>
                  <a:srgbClr val="FF0000"/>
                </a:solidFill>
                <a:latin typeface="Montserrat"/>
                <a:cs typeface="Montserrat"/>
              </a:rPr>
              <a:t> </a:t>
            </a:r>
            <a:r>
              <a:rPr lang="en-US" sz="1300" u="sng" spc="-60" dirty="0">
                <a:solidFill>
                  <a:srgbClr val="FF0000"/>
                </a:solidFill>
                <a:latin typeface="Montserrat"/>
                <a:cs typeface="Montserrat"/>
              </a:rPr>
              <a:t>potential</a:t>
            </a:r>
            <a:r>
              <a:rPr lang="en-US" sz="1300" u="sng" spc="-5" dirty="0">
                <a:solidFill>
                  <a:srgbClr val="FF0000"/>
                </a:solidFill>
                <a:latin typeface="Montserrat"/>
                <a:cs typeface="Montserrat"/>
              </a:rPr>
              <a:t> </a:t>
            </a:r>
            <a:r>
              <a:rPr lang="en-US" sz="1300" u="sng" spc="-60" dirty="0">
                <a:solidFill>
                  <a:srgbClr val="FF0000"/>
                </a:solidFill>
                <a:latin typeface="Montserrat"/>
                <a:cs typeface="Montserrat"/>
              </a:rPr>
              <a:t>for</a:t>
            </a:r>
            <a:r>
              <a:rPr lang="en-US" sz="1300" u="sng" spc="-5" dirty="0">
                <a:solidFill>
                  <a:srgbClr val="FF0000"/>
                </a:solidFill>
                <a:latin typeface="Montserrat"/>
                <a:cs typeface="Montserrat"/>
              </a:rPr>
              <a:t> </a:t>
            </a:r>
            <a:r>
              <a:rPr lang="en-US" sz="1300" u="sng" spc="-55" dirty="0">
                <a:solidFill>
                  <a:srgbClr val="FF0000"/>
                </a:solidFill>
                <a:latin typeface="Montserrat"/>
                <a:cs typeface="Montserrat"/>
              </a:rPr>
              <a:t>significant</a:t>
            </a:r>
            <a:r>
              <a:rPr lang="en-US" sz="1300" u="sng" spc="-5" dirty="0">
                <a:solidFill>
                  <a:srgbClr val="FF0000"/>
                </a:solidFill>
                <a:latin typeface="Montserrat"/>
                <a:cs typeface="Montserrat"/>
              </a:rPr>
              <a:t> </a:t>
            </a:r>
            <a:r>
              <a:rPr lang="en-US" sz="1300" u="sng" spc="-30" dirty="0">
                <a:solidFill>
                  <a:srgbClr val="FF0000"/>
                </a:solidFill>
                <a:latin typeface="Montserrat"/>
                <a:cs typeface="Montserrat"/>
              </a:rPr>
              <a:t>returns</a:t>
            </a:r>
            <a:r>
              <a:rPr lang="en-US" sz="1300" spc="-30" dirty="0">
                <a:solidFill>
                  <a:srgbClr val="333333"/>
                </a:solidFill>
                <a:latin typeface="Montserrat"/>
                <a:cs typeface="Montserrat"/>
              </a:rPr>
              <a:t>.</a:t>
            </a:r>
            <a:endParaRPr lang="en-US" sz="1300" dirty="0">
              <a:latin typeface="Montserrat"/>
              <a:cs typeface="Montserrat"/>
            </a:endParaRPr>
          </a:p>
          <a:p>
            <a:pPr marL="307340" marR="5080">
              <a:lnSpc>
                <a:spcPct val="114799"/>
              </a:lnSpc>
              <a:spcBef>
                <a:spcPts val="1075"/>
              </a:spcBef>
            </a:pPr>
            <a:endParaRPr sz="1300" dirty="0">
              <a:latin typeface="Montserrat"/>
              <a:cs typeface="Montserrat"/>
            </a:endParaRPr>
          </a:p>
        </p:txBody>
      </p:sp>
      <p:pic>
        <p:nvPicPr>
          <p:cNvPr id="8" name="object 8"/>
          <p:cNvPicPr/>
          <p:nvPr/>
        </p:nvPicPr>
        <p:blipFill>
          <a:blip r:embed="rId6" cstate="print"/>
          <a:stretch>
            <a:fillRect/>
          </a:stretch>
        </p:blipFill>
        <p:spPr>
          <a:xfrm>
            <a:off x="558800" y="4856957"/>
            <a:ext cx="152429" cy="134897"/>
          </a:xfrm>
          <a:prstGeom prst="rect">
            <a:avLst/>
          </a:prstGeom>
        </p:spPr>
      </p:pic>
      <p:sp>
        <p:nvSpPr>
          <p:cNvPr id="10" name="object 10"/>
          <p:cNvSpPr txBox="1"/>
          <p:nvPr/>
        </p:nvSpPr>
        <p:spPr>
          <a:xfrm>
            <a:off x="6561782" y="5170488"/>
            <a:ext cx="5481061" cy="190437"/>
          </a:xfrm>
          <a:prstGeom prst="rect">
            <a:avLst/>
          </a:prstGeom>
        </p:spPr>
        <p:txBody>
          <a:bodyPr vert="horz" wrap="square" lIns="0" tIns="13335" rIns="0" bIns="0" rtlCol="0">
            <a:spAutoFit/>
          </a:bodyPr>
          <a:lstStyle/>
          <a:p>
            <a:pPr marL="12700">
              <a:lnSpc>
                <a:spcPct val="100000"/>
              </a:lnSpc>
              <a:spcBef>
                <a:spcPts val="105"/>
              </a:spcBef>
            </a:pPr>
            <a:r>
              <a:rPr sz="1150" spc="-70" dirty="0">
                <a:solidFill>
                  <a:srgbClr val="666666"/>
                </a:solidFill>
                <a:latin typeface="Montserrat"/>
                <a:cs typeface="Montserrat"/>
              </a:rPr>
              <a:t>Figure</a:t>
            </a:r>
            <a:r>
              <a:rPr sz="1150" spc="-20" dirty="0">
                <a:solidFill>
                  <a:srgbClr val="666666"/>
                </a:solidFill>
                <a:latin typeface="Montserrat"/>
                <a:cs typeface="Montserrat"/>
              </a:rPr>
              <a:t> 1:</a:t>
            </a:r>
            <a:r>
              <a:rPr sz="1150" spc="-15" dirty="0">
                <a:solidFill>
                  <a:srgbClr val="666666"/>
                </a:solidFill>
                <a:latin typeface="Montserrat"/>
                <a:cs typeface="Montserrat"/>
              </a:rPr>
              <a:t> </a:t>
            </a:r>
            <a:r>
              <a:rPr sz="1150" spc="-65" dirty="0">
                <a:solidFill>
                  <a:srgbClr val="666666"/>
                </a:solidFill>
                <a:latin typeface="Montserrat"/>
                <a:cs typeface="Montserrat"/>
              </a:rPr>
              <a:t>Ansoff</a:t>
            </a:r>
            <a:r>
              <a:rPr sz="1150" spc="-15" dirty="0">
                <a:solidFill>
                  <a:srgbClr val="666666"/>
                </a:solidFill>
                <a:latin typeface="Montserrat"/>
                <a:cs typeface="Montserrat"/>
              </a:rPr>
              <a:t> </a:t>
            </a:r>
            <a:r>
              <a:rPr sz="1150" spc="-60" dirty="0">
                <a:solidFill>
                  <a:srgbClr val="666666"/>
                </a:solidFill>
                <a:latin typeface="Montserrat"/>
                <a:cs typeface="Montserrat"/>
              </a:rPr>
              <a:t>Matrix</a:t>
            </a:r>
            <a:r>
              <a:rPr sz="1150" spc="-15" dirty="0">
                <a:solidFill>
                  <a:srgbClr val="666666"/>
                </a:solidFill>
                <a:latin typeface="Montserrat"/>
                <a:cs typeface="Montserrat"/>
              </a:rPr>
              <a:t> </a:t>
            </a:r>
            <a:r>
              <a:rPr sz="1150" dirty="0">
                <a:solidFill>
                  <a:srgbClr val="666666"/>
                </a:solidFill>
                <a:latin typeface="Montserrat"/>
                <a:cs typeface="Montserrat"/>
              </a:rPr>
              <a:t>-</a:t>
            </a:r>
            <a:r>
              <a:rPr sz="1150" spc="-15" dirty="0">
                <a:solidFill>
                  <a:srgbClr val="666666"/>
                </a:solidFill>
                <a:latin typeface="Montserrat"/>
                <a:cs typeface="Montserrat"/>
              </a:rPr>
              <a:t> </a:t>
            </a:r>
            <a:r>
              <a:rPr sz="1150" spc="-65" dirty="0">
                <a:solidFill>
                  <a:srgbClr val="666666"/>
                </a:solidFill>
                <a:latin typeface="Montserrat"/>
                <a:cs typeface="Montserrat"/>
              </a:rPr>
              <a:t>Strategic</a:t>
            </a:r>
            <a:r>
              <a:rPr sz="1150" spc="-15" dirty="0">
                <a:solidFill>
                  <a:srgbClr val="666666"/>
                </a:solidFill>
                <a:latin typeface="Montserrat"/>
                <a:cs typeface="Montserrat"/>
              </a:rPr>
              <a:t> </a:t>
            </a:r>
            <a:r>
              <a:rPr sz="1150" spc="-75" dirty="0">
                <a:solidFill>
                  <a:srgbClr val="666666"/>
                </a:solidFill>
                <a:latin typeface="Montserrat"/>
                <a:cs typeface="Montserrat"/>
              </a:rPr>
              <a:t>Growth</a:t>
            </a:r>
            <a:r>
              <a:rPr sz="1150" spc="-15" dirty="0">
                <a:solidFill>
                  <a:srgbClr val="666666"/>
                </a:solidFill>
                <a:latin typeface="Montserrat"/>
                <a:cs typeface="Montserrat"/>
              </a:rPr>
              <a:t> </a:t>
            </a:r>
            <a:r>
              <a:rPr sz="1150" spc="-65" dirty="0">
                <a:solidFill>
                  <a:srgbClr val="666666"/>
                </a:solidFill>
                <a:latin typeface="Montserrat"/>
                <a:cs typeface="Montserrat"/>
              </a:rPr>
              <a:t>Options</a:t>
            </a:r>
            <a:r>
              <a:rPr sz="1150" spc="-15" dirty="0">
                <a:solidFill>
                  <a:srgbClr val="666666"/>
                </a:solidFill>
                <a:latin typeface="Montserrat"/>
                <a:cs typeface="Montserrat"/>
              </a:rPr>
              <a:t> </a:t>
            </a:r>
            <a:r>
              <a:rPr sz="1150" spc="-70" dirty="0">
                <a:solidFill>
                  <a:srgbClr val="666666"/>
                </a:solidFill>
                <a:latin typeface="Montserrat"/>
                <a:cs typeface="Montserrat"/>
              </a:rPr>
              <a:t>with</a:t>
            </a:r>
            <a:r>
              <a:rPr sz="1150" spc="-15" dirty="0">
                <a:solidFill>
                  <a:srgbClr val="666666"/>
                </a:solidFill>
                <a:latin typeface="Montserrat"/>
                <a:cs typeface="Montserrat"/>
              </a:rPr>
              <a:t> </a:t>
            </a:r>
            <a:r>
              <a:rPr sz="1150" spc="-65" dirty="0">
                <a:solidFill>
                  <a:srgbClr val="666666"/>
                </a:solidFill>
                <a:latin typeface="Montserrat"/>
                <a:cs typeface="Montserrat"/>
              </a:rPr>
              <a:t>Risk</a:t>
            </a:r>
            <a:r>
              <a:rPr sz="1150" spc="-15" dirty="0">
                <a:solidFill>
                  <a:srgbClr val="666666"/>
                </a:solidFill>
                <a:latin typeface="Montserrat"/>
                <a:cs typeface="Montserrat"/>
              </a:rPr>
              <a:t> </a:t>
            </a:r>
            <a:r>
              <a:rPr sz="1150" spc="-35" dirty="0">
                <a:solidFill>
                  <a:srgbClr val="666666"/>
                </a:solidFill>
                <a:latin typeface="Montserrat"/>
                <a:cs typeface="Montserrat"/>
              </a:rPr>
              <a:t>Assessment</a:t>
            </a:r>
            <a:endParaRPr sz="1150" dirty="0">
              <a:latin typeface="Montserrat"/>
              <a:cs typeface="Montserrat"/>
            </a:endParaRPr>
          </a:p>
        </p:txBody>
      </p:sp>
      <p:pic>
        <p:nvPicPr>
          <p:cNvPr id="14" name="object 14"/>
          <p:cNvPicPr/>
          <p:nvPr/>
        </p:nvPicPr>
        <p:blipFill>
          <a:blip r:embed="rId7" cstate="print"/>
          <a:stretch>
            <a:fillRect/>
          </a:stretch>
        </p:blipFill>
        <p:spPr>
          <a:xfrm>
            <a:off x="6572250" y="1685925"/>
            <a:ext cx="4752974" cy="3333749"/>
          </a:xfrm>
          <a:prstGeom prst="rect">
            <a:avLst/>
          </a:prstGeom>
        </p:spPr>
      </p:pic>
      <p:sp>
        <p:nvSpPr>
          <p:cNvPr id="20" name="Rectangle: Rounded Corners 19">
            <a:extLst>
              <a:ext uri="{FF2B5EF4-FFF2-40B4-BE49-F238E27FC236}">
                <a16:creationId xmlns:a16="http://schemas.microsoft.com/office/drawing/2014/main" id="{EC6644EF-4761-BD41-F2A5-D9D84EE3DBEF}"/>
              </a:ext>
            </a:extLst>
          </p:cNvPr>
          <p:cNvSpPr/>
          <p:nvPr/>
        </p:nvSpPr>
        <p:spPr>
          <a:xfrm>
            <a:off x="1412" y="837406"/>
            <a:ext cx="12041431" cy="4900276"/>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61CB1F2F-9830-D932-7A03-E00B8D89825B}"/>
              </a:ext>
            </a:extLst>
          </p:cNvPr>
          <p:cNvPicPr>
            <a:picLocks noChangeAspect="1"/>
          </p:cNvPicPr>
          <p:nvPr/>
        </p:nvPicPr>
        <p:blipFill>
          <a:blip r:embed="rId8"/>
          <a:stretch>
            <a:fillRect/>
          </a:stretch>
        </p:blipFill>
        <p:spPr>
          <a:xfrm>
            <a:off x="6718336" y="3352799"/>
            <a:ext cx="2191056" cy="1639055"/>
          </a:xfrm>
          <a:prstGeom prst="rect">
            <a:avLst/>
          </a:prstGeom>
        </p:spPr>
      </p:pic>
      <p:pic>
        <p:nvPicPr>
          <p:cNvPr id="15" name="Picture 14">
            <a:extLst>
              <a:ext uri="{FF2B5EF4-FFF2-40B4-BE49-F238E27FC236}">
                <a16:creationId xmlns:a16="http://schemas.microsoft.com/office/drawing/2014/main" id="{41114BE8-BC35-52EC-9E27-1658202CDE9B}"/>
              </a:ext>
            </a:extLst>
          </p:cNvPr>
          <p:cNvPicPr>
            <a:picLocks noChangeAspect="1"/>
          </p:cNvPicPr>
          <p:nvPr/>
        </p:nvPicPr>
        <p:blipFill>
          <a:blip r:embed="rId9"/>
          <a:stretch>
            <a:fillRect/>
          </a:stretch>
        </p:blipFill>
        <p:spPr>
          <a:xfrm>
            <a:off x="6655484" y="1643376"/>
            <a:ext cx="2253908" cy="1642747"/>
          </a:xfrm>
          <a:prstGeom prst="rect">
            <a:avLst/>
          </a:prstGeom>
        </p:spPr>
      </p:pic>
      <p:pic>
        <p:nvPicPr>
          <p:cNvPr id="17" name="Picture 16">
            <a:extLst>
              <a:ext uri="{FF2B5EF4-FFF2-40B4-BE49-F238E27FC236}">
                <a16:creationId xmlns:a16="http://schemas.microsoft.com/office/drawing/2014/main" id="{ABAC4111-3E38-88CE-3898-B3FA2AA0B94C}"/>
              </a:ext>
            </a:extLst>
          </p:cNvPr>
          <p:cNvPicPr>
            <a:picLocks noChangeAspect="1"/>
          </p:cNvPicPr>
          <p:nvPr/>
        </p:nvPicPr>
        <p:blipFill>
          <a:blip r:embed="rId10"/>
          <a:stretch>
            <a:fillRect/>
          </a:stretch>
        </p:blipFill>
        <p:spPr>
          <a:xfrm>
            <a:off x="9057958" y="1666641"/>
            <a:ext cx="2267266" cy="1648055"/>
          </a:xfrm>
          <a:prstGeom prst="rect">
            <a:avLst/>
          </a:prstGeom>
        </p:spPr>
      </p:pic>
      <p:pic>
        <p:nvPicPr>
          <p:cNvPr id="19" name="Picture 18">
            <a:extLst>
              <a:ext uri="{FF2B5EF4-FFF2-40B4-BE49-F238E27FC236}">
                <a16:creationId xmlns:a16="http://schemas.microsoft.com/office/drawing/2014/main" id="{F2C42A59-D587-F0D1-5575-8364495C2A28}"/>
              </a:ext>
            </a:extLst>
          </p:cNvPr>
          <p:cNvPicPr>
            <a:picLocks noChangeAspect="1"/>
          </p:cNvPicPr>
          <p:nvPr/>
        </p:nvPicPr>
        <p:blipFill>
          <a:blip r:embed="rId11"/>
          <a:stretch>
            <a:fillRect/>
          </a:stretch>
        </p:blipFill>
        <p:spPr>
          <a:xfrm>
            <a:off x="9048431" y="3333980"/>
            <a:ext cx="2286319" cy="1600423"/>
          </a:xfrm>
          <a:prstGeom prst="rect">
            <a:avLst/>
          </a:prstGeom>
        </p:spPr>
      </p:pic>
      <p:sp>
        <p:nvSpPr>
          <p:cNvPr id="21" name="Rectangle 20">
            <a:extLst>
              <a:ext uri="{FF2B5EF4-FFF2-40B4-BE49-F238E27FC236}">
                <a16:creationId xmlns:a16="http://schemas.microsoft.com/office/drawing/2014/main" id="{5B92A043-3C91-D1A8-7342-C753A89AF5A3}"/>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a:extLst>
              <a:ext uri="{FF2B5EF4-FFF2-40B4-BE49-F238E27FC236}">
                <a16:creationId xmlns:a16="http://schemas.microsoft.com/office/drawing/2014/main" id="{933DA507-79CF-8257-D5F0-9827A99F55BC}"/>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1000" y="41045"/>
            <a:ext cx="1896766" cy="731113"/>
          </a:xfrm>
          <a:prstGeom prst="rect">
            <a:avLst/>
          </a:prstGeom>
        </p:spPr>
      </p:pic>
    </p:spTree>
    <p:extLst>
      <p:ext uri="{BB962C8B-B14F-4D97-AF65-F5344CB8AC3E}">
        <p14:creationId xmlns:p14="http://schemas.microsoft.com/office/powerpoint/2010/main" val="289965671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0E11898-BEA8-E5F9-8DA2-67353C85557F}"/>
              </a:ext>
            </a:extLst>
          </p:cNvPr>
          <p:cNvSpPr/>
          <p:nvPr/>
        </p:nvSpPr>
        <p:spPr>
          <a:xfrm>
            <a:off x="8607333" y="747411"/>
            <a:ext cx="4127466" cy="58901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624834" y="558733"/>
            <a:ext cx="6771977" cy="358990"/>
          </a:xfrm>
          <a:prstGeom prst="rect">
            <a:avLst/>
          </a:prstGeom>
        </p:spPr>
        <p:txBody>
          <a:bodyPr vert="horz" wrap="square" lIns="0" tIns="12697" rIns="0" bIns="0" rtlCol="0">
            <a:spAutoFit/>
          </a:bodyPr>
          <a:lstStyle/>
          <a:p>
            <a:pPr marL="12697">
              <a:spcBef>
                <a:spcPts val="100"/>
              </a:spcBef>
            </a:pPr>
            <a:r>
              <a:rPr dirty="0"/>
              <a:t>Market Penetration </a:t>
            </a:r>
            <a:r>
              <a:rPr spc="-10" dirty="0"/>
              <a:t>Strategies</a:t>
            </a:r>
          </a:p>
        </p:txBody>
      </p:sp>
      <p:sp>
        <p:nvSpPr>
          <p:cNvPr id="6" name="object 6"/>
          <p:cNvSpPr/>
          <p:nvPr/>
        </p:nvSpPr>
        <p:spPr>
          <a:xfrm>
            <a:off x="318200" y="1305283"/>
            <a:ext cx="11579719" cy="914188"/>
          </a:xfrm>
          <a:custGeom>
            <a:avLst/>
            <a:gdLst/>
            <a:ahLst/>
            <a:cxnLst/>
            <a:rect l="l" t="t" r="r" b="b"/>
            <a:pathLst>
              <a:path w="11582400" h="914400">
                <a:moveTo>
                  <a:pt x="11439524" y="914399"/>
                </a:moveTo>
                <a:lnTo>
                  <a:pt x="142874" y="914399"/>
                </a:lnTo>
                <a:lnTo>
                  <a:pt x="135855" y="914228"/>
                </a:lnTo>
                <a:lnTo>
                  <a:pt x="94749" y="906051"/>
                </a:lnTo>
                <a:lnTo>
                  <a:pt x="57757" y="886278"/>
                </a:lnTo>
                <a:lnTo>
                  <a:pt x="28121" y="856642"/>
                </a:lnTo>
                <a:lnTo>
                  <a:pt x="8348" y="819650"/>
                </a:lnTo>
                <a:lnTo>
                  <a:pt x="171" y="778543"/>
                </a:lnTo>
                <a:lnTo>
                  <a:pt x="0" y="771524"/>
                </a:lnTo>
                <a:lnTo>
                  <a:pt x="0" y="142874"/>
                </a:lnTo>
                <a:lnTo>
                  <a:pt x="6150" y="101399"/>
                </a:lnTo>
                <a:lnTo>
                  <a:pt x="24078" y="63497"/>
                </a:lnTo>
                <a:lnTo>
                  <a:pt x="52234" y="32429"/>
                </a:lnTo>
                <a:lnTo>
                  <a:pt x="88199" y="10875"/>
                </a:lnTo>
                <a:lnTo>
                  <a:pt x="128870" y="686"/>
                </a:lnTo>
                <a:lnTo>
                  <a:pt x="142874" y="0"/>
                </a:lnTo>
                <a:lnTo>
                  <a:pt x="11439524" y="0"/>
                </a:lnTo>
                <a:lnTo>
                  <a:pt x="11480998" y="6150"/>
                </a:lnTo>
                <a:lnTo>
                  <a:pt x="11518899" y="24078"/>
                </a:lnTo>
                <a:lnTo>
                  <a:pt x="11549968" y="52234"/>
                </a:lnTo>
                <a:lnTo>
                  <a:pt x="11571521" y="88198"/>
                </a:lnTo>
                <a:lnTo>
                  <a:pt x="11581711" y="128870"/>
                </a:lnTo>
                <a:lnTo>
                  <a:pt x="11582399" y="142874"/>
                </a:lnTo>
                <a:lnTo>
                  <a:pt x="11582399" y="771524"/>
                </a:lnTo>
                <a:lnTo>
                  <a:pt x="11576246" y="812999"/>
                </a:lnTo>
                <a:lnTo>
                  <a:pt x="11558319" y="850901"/>
                </a:lnTo>
                <a:lnTo>
                  <a:pt x="11530163" y="881969"/>
                </a:lnTo>
                <a:lnTo>
                  <a:pt x="11494198" y="903524"/>
                </a:lnTo>
                <a:lnTo>
                  <a:pt x="11453528" y="913713"/>
                </a:lnTo>
                <a:lnTo>
                  <a:pt x="11439524" y="914399"/>
                </a:lnTo>
                <a:close/>
              </a:path>
            </a:pathLst>
          </a:custGeom>
          <a:solidFill>
            <a:srgbClr val="FFFFFF"/>
          </a:solidFill>
        </p:spPr>
        <p:txBody>
          <a:bodyPr wrap="square" lIns="0" tIns="0" rIns="0" bIns="0" rtlCol="0"/>
          <a:lstStyle/>
          <a:p>
            <a:pPr defTabSz="914217"/>
            <a:endParaRPr/>
          </a:p>
        </p:txBody>
      </p:sp>
      <p:sp>
        <p:nvSpPr>
          <p:cNvPr id="7" name="object 7"/>
          <p:cNvSpPr txBox="1"/>
          <p:nvPr/>
        </p:nvSpPr>
        <p:spPr>
          <a:xfrm>
            <a:off x="448982" y="1508098"/>
            <a:ext cx="11285818" cy="537645"/>
          </a:xfrm>
          <a:prstGeom prst="rect">
            <a:avLst/>
          </a:prstGeom>
        </p:spPr>
        <p:txBody>
          <a:bodyPr vert="horz" wrap="square" lIns="0" tIns="12697" rIns="0" bIns="0" rtlCol="0">
            <a:spAutoFit/>
          </a:bodyPr>
          <a:lstStyle/>
          <a:p>
            <a:pPr marL="12697" marR="5079" algn="just" defTabSz="914217">
              <a:lnSpc>
                <a:spcPct val="129600"/>
              </a:lnSpc>
              <a:spcBef>
                <a:spcPts val="100"/>
              </a:spcBef>
            </a:pPr>
            <a:r>
              <a:rPr sz="1350" b="1" dirty="0">
                <a:latin typeface="Arial"/>
                <a:cs typeface="Arial"/>
              </a:rPr>
              <a:t>Market</a:t>
            </a:r>
            <a:r>
              <a:rPr sz="1350" b="1" spc="-5" dirty="0">
                <a:latin typeface="Arial"/>
                <a:cs typeface="Arial"/>
              </a:rPr>
              <a:t> </a:t>
            </a:r>
            <a:r>
              <a:rPr sz="1350" b="1" dirty="0">
                <a:latin typeface="Arial"/>
                <a:cs typeface="Arial"/>
              </a:rPr>
              <a:t>Penetration </a:t>
            </a:r>
            <a:r>
              <a:rPr sz="1350" dirty="0">
                <a:latin typeface="Arial"/>
                <a:cs typeface="Arial"/>
              </a:rPr>
              <a:t>is the</a:t>
            </a:r>
            <a:r>
              <a:rPr sz="1350" spc="-5" dirty="0">
                <a:latin typeface="Arial"/>
                <a:cs typeface="Arial"/>
              </a:rPr>
              <a:t> </a:t>
            </a:r>
            <a:r>
              <a:rPr sz="1350" u="sng" dirty="0">
                <a:solidFill>
                  <a:srgbClr val="FF0000"/>
                </a:solidFill>
                <a:latin typeface="Arial"/>
                <a:cs typeface="Arial"/>
              </a:rPr>
              <a:t>least risky growth</a:t>
            </a:r>
            <a:r>
              <a:rPr sz="1350" u="sng" spc="-5" dirty="0">
                <a:solidFill>
                  <a:srgbClr val="FF0000"/>
                </a:solidFill>
                <a:latin typeface="Arial"/>
                <a:cs typeface="Arial"/>
              </a:rPr>
              <a:t> </a:t>
            </a:r>
            <a:r>
              <a:rPr sz="1350" u="sng" dirty="0">
                <a:solidFill>
                  <a:srgbClr val="FF0000"/>
                </a:solidFill>
                <a:latin typeface="Arial"/>
                <a:cs typeface="Arial"/>
              </a:rPr>
              <a:t>approach</a:t>
            </a:r>
            <a:r>
              <a:rPr sz="1350" dirty="0">
                <a:latin typeface="Arial"/>
                <a:cs typeface="Arial"/>
              </a:rPr>
              <a:t>, focusing on</a:t>
            </a:r>
            <a:r>
              <a:rPr sz="1350" spc="-5" dirty="0">
                <a:latin typeface="Arial"/>
                <a:cs typeface="Arial"/>
              </a:rPr>
              <a:t> </a:t>
            </a:r>
            <a:r>
              <a:rPr sz="1350" dirty="0">
                <a:latin typeface="Arial"/>
                <a:cs typeface="Arial"/>
              </a:rPr>
              <a:t>increasing dominance in</a:t>
            </a:r>
            <a:r>
              <a:rPr sz="1350" spc="-5" dirty="0">
                <a:latin typeface="Arial"/>
                <a:cs typeface="Arial"/>
              </a:rPr>
              <a:t> </a:t>
            </a:r>
            <a:r>
              <a:rPr sz="1350" dirty="0">
                <a:latin typeface="Arial"/>
                <a:cs typeface="Arial"/>
              </a:rPr>
              <a:t>familiar markets with established</a:t>
            </a:r>
            <a:r>
              <a:rPr sz="1350" spc="-5" dirty="0">
                <a:latin typeface="Arial"/>
                <a:cs typeface="Arial"/>
              </a:rPr>
              <a:t> </a:t>
            </a:r>
            <a:r>
              <a:rPr sz="1350" dirty="0">
                <a:latin typeface="Arial"/>
                <a:cs typeface="Arial"/>
              </a:rPr>
              <a:t>products.</a:t>
            </a:r>
            <a:r>
              <a:rPr sz="1350" spc="-25" dirty="0">
                <a:latin typeface="Arial"/>
                <a:cs typeface="Arial"/>
              </a:rPr>
              <a:t> </a:t>
            </a:r>
            <a:endParaRPr lang="en-US" sz="1350" spc="-25" dirty="0">
              <a:latin typeface="Arial"/>
              <a:cs typeface="Arial"/>
            </a:endParaRPr>
          </a:p>
          <a:p>
            <a:pPr marL="12697" marR="5079" algn="just" defTabSz="914217">
              <a:lnSpc>
                <a:spcPct val="129600"/>
              </a:lnSpc>
              <a:spcBef>
                <a:spcPts val="100"/>
              </a:spcBef>
            </a:pPr>
            <a:r>
              <a:rPr lang="en-US" sz="1350" spc="-25" dirty="0">
                <a:latin typeface="Arial"/>
                <a:cs typeface="Arial"/>
              </a:rPr>
              <a:t>- </a:t>
            </a:r>
            <a:r>
              <a:rPr sz="1350" spc="-20" dirty="0">
                <a:latin typeface="Arial"/>
                <a:cs typeface="Arial"/>
              </a:rPr>
              <a:t>This </a:t>
            </a:r>
            <a:r>
              <a:rPr sz="1350" dirty="0">
                <a:latin typeface="Arial"/>
                <a:cs typeface="Arial"/>
              </a:rPr>
              <a:t>strategy </a:t>
            </a:r>
            <a:r>
              <a:rPr sz="1350" u="sng" dirty="0">
                <a:solidFill>
                  <a:srgbClr val="FF0000"/>
                </a:solidFill>
                <a:latin typeface="Arial"/>
                <a:cs typeface="Arial"/>
              </a:rPr>
              <a:t>leverages existing customer relationships and market understanding </a:t>
            </a:r>
            <a:r>
              <a:rPr sz="1350" dirty="0">
                <a:latin typeface="Arial"/>
                <a:cs typeface="Arial"/>
              </a:rPr>
              <a:t>to capture a larger share of the </a:t>
            </a:r>
            <a:r>
              <a:rPr sz="1350" spc="-10" dirty="0">
                <a:latin typeface="Arial"/>
                <a:cs typeface="Arial"/>
              </a:rPr>
              <a:t>market.</a:t>
            </a:r>
            <a:endParaRPr sz="1350" dirty="0">
              <a:latin typeface="Arial"/>
              <a:cs typeface="Arial"/>
            </a:endParaRPr>
          </a:p>
        </p:txBody>
      </p:sp>
      <p:grpSp>
        <p:nvGrpSpPr>
          <p:cNvPr id="8" name="object 8"/>
          <p:cNvGrpSpPr/>
          <p:nvPr/>
        </p:nvGrpSpPr>
        <p:grpSpPr>
          <a:xfrm>
            <a:off x="306140" y="2304515"/>
            <a:ext cx="3704367" cy="4190030"/>
            <a:chOff x="304799" y="2305049"/>
            <a:chExt cx="3705225" cy="4191000"/>
          </a:xfrm>
        </p:grpSpPr>
        <p:sp>
          <p:nvSpPr>
            <p:cNvPr id="9" name="object 9"/>
            <p:cNvSpPr/>
            <p:nvPr/>
          </p:nvSpPr>
          <p:spPr>
            <a:xfrm>
              <a:off x="328612" y="2305049"/>
              <a:ext cx="3681729" cy="4191000"/>
            </a:xfrm>
            <a:custGeom>
              <a:avLst/>
              <a:gdLst/>
              <a:ahLst/>
              <a:cxnLst/>
              <a:rect l="l" t="t" r="r" b="b"/>
              <a:pathLst>
                <a:path w="3681729" h="4191000">
                  <a:moveTo>
                    <a:pt x="3538537" y="4190999"/>
                  </a:moveTo>
                  <a:lnTo>
                    <a:pt x="111244" y="4190999"/>
                  </a:lnTo>
                  <a:lnTo>
                    <a:pt x="66276" y="4176533"/>
                  </a:lnTo>
                  <a:lnTo>
                    <a:pt x="30837" y="4144067"/>
                  </a:lnTo>
                  <a:lnTo>
                    <a:pt x="11433" y="4109219"/>
                  </a:lnTo>
                  <a:lnTo>
                    <a:pt x="1286" y="4069080"/>
                  </a:lnTo>
                  <a:lnTo>
                    <a:pt x="0" y="4048124"/>
                  </a:lnTo>
                  <a:lnTo>
                    <a:pt x="0" y="142874"/>
                  </a:lnTo>
                  <a:lnTo>
                    <a:pt x="5125" y="101399"/>
                  </a:lnTo>
                  <a:lnTo>
                    <a:pt x="20065" y="63497"/>
                  </a:lnTo>
                  <a:lnTo>
                    <a:pt x="46414" y="29290"/>
                  </a:lnTo>
                  <a:lnTo>
                    <a:pt x="80721" y="7285"/>
                  </a:lnTo>
                  <a:lnTo>
                    <a:pt x="111244" y="0"/>
                  </a:lnTo>
                  <a:lnTo>
                    <a:pt x="3538537" y="0"/>
                  </a:lnTo>
                  <a:lnTo>
                    <a:pt x="3580011" y="6150"/>
                  </a:lnTo>
                  <a:lnTo>
                    <a:pt x="3617914" y="24078"/>
                  </a:lnTo>
                  <a:lnTo>
                    <a:pt x="3648981" y="52234"/>
                  </a:lnTo>
                  <a:lnTo>
                    <a:pt x="3670536" y="88199"/>
                  </a:lnTo>
                  <a:lnTo>
                    <a:pt x="3680725" y="128870"/>
                  </a:lnTo>
                  <a:lnTo>
                    <a:pt x="3681412" y="142874"/>
                  </a:lnTo>
                  <a:lnTo>
                    <a:pt x="3681412" y="4048124"/>
                  </a:lnTo>
                  <a:lnTo>
                    <a:pt x="3675261" y="4089598"/>
                  </a:lnTo>
                  <a:lnTo>
                    <a:pt x="3657332" y="4127501"/>
                  </a:lnTo>
                  <a:lnTo>
                    <a:pt x="3629176" y="4158569"/>
                  </a:lnTo>
                  <a:lnTo>
                    <a:pt x="3593212" y="4180123"/>
                  </a:lnTo>
                  <a:lnTo>
                    <a:pt x="3552541" y="4190312"/>
                  </a:lnTo>
                  <a:lnTo>
                    <a:pt x="3538537" y="4190999"/>
                  </a:lnTo>
                  <a:close/>
                </a:path>
              </a:pathLst>
            </a:custGeom>
            <a:solidFill>
              <a:srgbClr val="FFFFFF"/>
            </a:solidFill>
          </p:spPr>
          <p:txBody>
            <a:bodyPr wrap="square" lIns="0" tIns="0" rIns="0" bIns="0" rtlCol="0"/>
            <a:lstStyle/>
            <a:p>
              <a:pPr defTabSz="914217"/>
              <a:endParaRPr/>
            </a:p>
          </p:txBody>
        </p:sp>
        <p:sp>
          <p:nvSpPr>
            <p:cNvPr id="10" name="object 10"/>
            <p:cNvSpPr/>
            <p:nvPr/>
          </p:nvSpPr>
          <p:spPr>
            <a:xfrm>
              <a:off x="304799" y="2305049"/>
              <a:ext cx="142875" cy="4191000"/>
            </a:xfrm>
            <a:custGeom>
              <a:avLst/>
              <a:gdLst/>
              <a:ahLst/>
              <a:cxnLst/>
              <a:rect l="l" t="t" r="r" b="b"/>
              <a:pathLst>
                <a:path w="142875" h="4191000">
                  <a:moveTo>
                    <a:pt x="142875" y="4190999"/>
                  </a:moveTo>
                  <a:lnTo>
                    <a:pt x="101462" y="4184881"/>
                  </a:lnTo>
                  <a:lnTo>
                    <a:pt x="63482" y="4166942"/>
                  </a:lnTo>
                  <a:lnTo>
                    <a:pt x="32375" y="4138719"/>
                  </a:lnTo>
                  <a:lnTo>
                    <a:pt x="10875" y="4102800"/>
                  </a:lnTo>
                  <a:lnTo>
                    <a:pt x="679" y="4062199"/>
                  </a:lnTo>
                  <a:lnTo>
                    <a:pt x="0" y="4048124"/>
                  </a:lnTo>
                  <a:lnTo>
                    <a:pt x="0" y="142875"/>
                  </a:lnTo>
                  <a:lnTo>
                    <a:pt x="6117" y="101462"/>
                  </a:lnTo>
                  <a:lnTo>
                    <a:pt x="24056" y="63482"/>
                  </a:lnTo>
                  <a:lnTo>
                    <a:pt x="52279" y="32375"/>
                  </a:lnTo>
                  <a:lnTo>
                    <a:pt x="88199" y="10875"/>
                  </a:lnTo>
                  <a:lnTo>
                    <a:pt x="128800" y="679"/>
                  </a:lnTo>
                  <a:lnTo>
                    <a:pt x="142875" y="0"/>
                  </a:lnTo>
                  <a:lnTo>
                    <a:pt x="133491" y="679"/>
                  </a:lnTo>
                  <a:lnTo>
                    <a:pt x="124289" y="2718"/>
                  </a:lnTo>
                  <a:lnTo>
                    <a:pt x="89946" y="24056"/>
                  </a:lnTo>
                  <a:lnTo>
                    <a:pt x="63662" y="63482"/>
                  </a:lnTo>
                  <a:lnTo>
                    <a:pt x="51703" y="101462"/>
                  </a:lnTo>
                  <a:lnTo>
                    <a:pt x="47625" y="142875"/>
                  </a:lnTo>
                  <a:lnTo>
                    <a:pt x="47625" y="4048124"/>
                  </a:lnTo>
                  <a:lnTo>
                    <a:pt x="51703" y="4089537"/>
                  </a:lnTo>
                  <a:lnTo>
                    <a:pt x="63662" y="4127516"/>
                  </a:lnTo>
                  <a:lnTo>
                    <a:pt x="89946" y="4166942"/>
                  </a:lnTo>
                  <a:lnTo>
                    <a:pt x="124289" y="4188280"/>
                  </a:lnTo>
                  <a:lnTo>
                    <a:pt x="133491" y="4190320"/>
                  </a:lnTo>
                  <a:lnTo>
                    <a:pt x="142875" y="4190999"/>
                  </a:lnTo>
                  <a:close/>
                </a:path>
              </a:pathLst>
            </a:custGeom>
            <a:solidFill>
              <a:srgbClr val="008080"/>
            </a:solidFill>
          </p:spPr>
          <p:txBody>
            <a:bodyPr wrap="square" lIns="0" tIns="0" rIns="0" bIns="0" rtlCol="0"/>
            <a:lstStyle/>
            <a:p>
              <a:pPr defTabSz="914217"/>
              <a:endParaRPr/>
            </a:p>
          </p:txBody>
        </p:sp>
        <p:sp>
          <p:nvSpPr>
            <p:cNvPr id="11" name="object 11"/>
            <p:cNvSpPr/>
            <p:nvPr/>
          </p:nvSpPr>
          <p:spPr>
            <a:xfrm>
              <a:off x="542924" y="2495549"/>
              <a:ext cx="762000" cy="762000"/>
            </a:xfrm>
            <a:custGeom>
              <a:avLst/>
              <a:gdLst/>
              <a:ahLst/>
              <a:cxnLst/>
              <a:rect l="l" t="t" r="r" b="b"/>
              <a:pathLst>
                <a:path w="762000" h="762000">
                  <a:moveTo>
                    <a:pt x="380999" y="761999"/>
                  </a:moveTo>
                  <a:lnTo>
                    <a:pt x="334358" y="759134"/>
                  </a:lnTo>
                  <a:lnTo>
                    <a:pt x="288424" y="750581"/>
                  </a:lnTo>
                  <a:lnTo>
                    <a:pt x="243882" y="736470"/>
                  </a:lnTo>
                  <a:lnTo>
                    <a:pt x="201397" y="717011"/>
                  </a:lnTo>
                  <a:lnTo>
                    <a:pt x="161614" y="692497"/>
                  </a:lnTo>
                  <a:lnTo>
                    <a:pt x="125135" y="663302"/>
                  </a:lnTo>
                  <a:lnTo>
                    <a:pt x="92505" y="629860"/>
                  </a:lnTo>
                  <a:lnTo>
                    <a:pt x="64210" y="592671"/>
                  </a:lnTo>
                  <a:lnTo>
                    <a:pt x="40680" y="552299"/>
                  </a:lnTo>
                  <a:lnTo>
                    <a:pt x="22271" y="509354"/>
                  </a:lnTo>
                  <a:lnTo>
                    <a:pt x="9257" y="464480"/>
                  </a:lnTo>
                  <a:lnTo>
                    <a:pt x="1834" y="418344"/>
                  </a:lnTo>
                  <a:lnTo>
                    <a:pt x="0" y="380999"/>
                  </a:lnTo>
                  <a:lnTo>
                    <a:pt x="114" y="371646"/>
                  </a:lnTo>
                  <a:lnTo>
                    <a:pt x="4123" y="325095"/>
                  </a:lnTo>
                  <a:lnTo>
                    <a:pt x="13800" y="279384"/>
                  </a:lnTo>
                  <a:lnTo>
                    <a:pt x="29001" y="235197"/>
                  </a:lnTo>
                  <a:lnTo>
                    <a:pt x="49498" y="193202"/>
                  </a:lnTo>
                  <a:lnTo>
                    <a:pt x="74977" y="154038"/>
                  </a:lnTo>
                  <a:lnTo>
                    <a:pt x="105059" y="118286"/>
                  </a:lnTo>
                  <a:lnTo>
                    <a:pt x="139296" y="86482"/>
                  </a:lnTo>
                  <a:lnTo>
                    <a:pt x="177168" y="59108"/>
                  </a:lnTo>
                  <a:lnTo>
                    <a:pt x="218101" y="36579"/>
                  </a:lnTo>
                  <a:lnTo>
                    <a:pt x="261484" y="19230"/>
                  </a:lnTo>
                  <a:lnTo>
                    <a:pt x="306670" y="7320"/>
                  </a:lnTo>
                  <a:lnTo>
                    <a:pt x="352974" y="1032"/>
                  </a:lnTo>
                  <a:lnTo>
                    <a:pt x="380999" y="0"/>
                  </a:lnTo>
                  <a:lnTo>
                    <a:pt x="390353" y="114"/>
                  </a:lnTo>
                  <a:lnTo>
                    <a:pt x="436904" y="4123"/>
                  </a:lnTo>
                  <a:lnTo>
                    <a:pt x="482614" y="13800"/>
                  </a:lnTo>
                  <a:lnTo>
                    <a:pt x="526802" y="29001"/>
                  </a:lnTo>
                  <a:lnTo>
                    <a:pt x="568796" y="49497"/>
                  </a:lnTo>
                  <a:lnTo>
                    <a:pt x="607961" y="74977"/>
                  </a:lnTo>
                  <a:lnTo>
                    <a:pt x="643712" y="105059"/>
                  </a:lnTo>
                  <a:lnTo>
                    <a:pt x="675516" y="139295"/>
                  </a:lnTo>
                  <a:lnTo>
                    <a:pt x="702890" y="177167"/>
                  </a:lnTo>
                  <a:lnTo>
                    <a:pt x="725419" y="218101"/>
                  </a:lnTo>
                  <a:lnTo>
                    <a:pt x="742769" y="261484"/>
                  </a:lnTo>
                  <a:lnTo>
                    <a:pt x="754679" y="306670"/>
                  </a:lnTo>
                  <a:lnTo>
                    <a:pt x="760967" y="352974"/>
                  </a:lnTo>
                  <a:lnTo>
                    <a:pt x="761999" y="380999"/>
                  </a:lnTo>
                  <a:lnTo>
                    <a:pt x="761885" y="390352"/>
                  </a:lnTo>
                  <a:lnTo>
                    <a:pt x="757876" y="436904"/>
                  </a:lnTo>
                  <a:lnTo>
                    <a:pt x="748199" y="482614"/>
                  </a:lnTo>
                  <a:lnTo>
                    <a:pt x="732997" y="526801"/>
                  </a:lnTo>
                  <a:lnTo>
                    <a:pt x="712501" y="568796"/>
                  </a:lnTo>
                  <a:lnTo>
                    <a:pt x="687022" y="607961"/>
                  </a:lnTo>
                  <a:lnTo>
                    <a:pt x="656940" y="643712"/>
                  </a:lnTo>
                  <a:lnTo>
                    <a:pt x="622703" y="675516"/>
                  </a:lnTo>
                  <a:lnTo>
                    <a:pt x="584831" y="702890"/>
                  </a:lnTo>
                  <a:lnTo>
                    <a:pt x="543898" y="725419"/>
                  </a:lnTo>
                  <a:lnTo>
                    <a:pt x="500515" y="742769"/>
                  </a:lnTo>
                  <a:lnTo>
                    <a:pt x="455329" y="754678"/>
                  </a:lnTo>
                  <a:lnTo>
                    <a:pt x="409025" y="760967"/>
                  </a:lnTo>
                  <a:lnTo>
                    <a:pt x="380999" y="761999"/>
                  </a:lnTo>
                  <a:close/>
                </a:path>
              </a:pathLst>
            </a:custGeom>
            <a:solidFill>
              <a:srgbClr val="008080">
                <a:alpha val="10198"/>
              </a:srgbClr>
            </a:solidFill>
          </p:spPr>
          <p:txBody>
            <a:bodyPr wrap="square" lIns="0" tIns="0" rIns="0" bIns="0" rtlCol="0"/>
            <a:lstStyle/>
            <a:p>
              <a:pPr defTabSz="914217"/>
              <a:endParaRPr/>
            </a:p>
          </p:txBody>
        </p:sp>
        <p:pic>
          <p:nvPicPr>
            <p:cNvPr id="12" name="object 12"/>
            <p:cNvPicPr/>
            <p:nvPr/>
          </p:nvPicPr>
          <p:blipFill>
            <a:blip r:embed="rId3" cstate="print"/>
            <a:stretch>
              <a:fillRect/>
            </a:stretch>
          </p:blipFill>
          <p:spPr>
            <a:xfrm>
              <a:off x="752474" y="2686049"/>
              <a:ext cx="342899" cy="380999"/>
            </a:xfrm>
            <a:prstGeom prst="rect">
              <a:avLst/>
            </a:prstGeom>
          </p:spPr>
        </p:pic>
      </p:grpSp>
      <p:sp>
        <p:nvSpPr>
          <p:cNvPr id="13" name="object 13"/>
          <p:cNvSpPr txBox="1"/>
          <p:nvPr/>
        </p:nvSpPr>
        <p:spPr>
          <a:xfrm>
            <a:off x="1445701" y="2739390"/>
            <a:ext cx="1644904" cy="243600"/>
          </a:xfrm>
          <a:prstGeom prst="rect">
            <a:avLst/>
          </a:prstGeom>
        </p:spPr>
        <p:txBody>
          <a:bodyPr vert="horz" wrap="square" lIns="0" tIns="12697" rIns="0" bIns="0" rtlCol="0">
            <a:spAutoFit/>
          </a:bodyPr>
          <a:lstStyle/>
          <a:p>
            <a:pPr marL="12697" defTabSz="914217">
              <a:spcBef>
                <a:spcPts val="100"/>
              </a:spcBef>
            </a:pPr>
            <a:r>
              <a:rPr sz="1500" b="1" dirty="0">
                <a:solidFill>
                  <a:srgbClr val="1F2937"/>
                </a:solidFill>
                <a:latin typeface="Arial"/>
                <a:cs typeface="Arial"/>
              </a:rPr>
              <a:t>Pricing </a:t>
            </a:r>
            <a:r>
              <a:rPr sz="1500" b="1" spc="-10" dirty="0">
                <a:solidFill>
                  <a:srgbClr val="1F2937"/>
                </a:solidFill>
                <a:latin typeface="Arial"/>
                <a:cs typeface="Arial"/>
              </a:rPr>
              <a:t>Strategies</a:t>
            </a:r>
            <a:endParaRPr sz="1500" dirty="0">
              <a:latin typeface="Arial"/>
              <a:cs typeface="Arial"/>
            </a:endParaRPr>
          </a:p>
        </p:txBody>
      </p:sp>
      <p:grpSp>
        <p:nvGrpSpPr>
          <p:cNvPr id="14" name="object 14"/>
          <p:cNvGrpSpPr/>
          <p:nvPr/>
        </p:nvGrpSpPr>
        <p:grpSpPr>
          <a:xfrm>
            <a:off x="544209" y="3447251"/>
            <a:ext cx="3275842" cy="2856839"/>
            <a:chOff x="542924" y="3448050"/>
            <a:chExt cx="3276600" cy="2857500"/>
          </a:xfrm>
        </p:grpSpPr>
        <p:pic>
          <p:nvPicPr>
            <p:cNvPr id="15" name="object 15"/>
            <p:cNvPicPr/>
            <p:nvPr/>
          </p:nvPicPr>
          <p:blipFill>
            <a:blip r:embed="rId4" cstate="print"/>
            <a:stretch>
              <a:fillRect/>
            </a:stretch>
          </p:blipFill>
          <p:spPr>
            <a:xfrm>
              <a:off x="542924" y="3448050"/>
              <a:ext cx="152399" cy="152399"/>
            </a:xfrm>
            <a:prstGeom prst="rect">
              <a:avLst/>
            </a:prstGeom>
          </p:spPr>
        </p:pic>
        <p:pic>
          <p:nvPicPr>
            <p:cNvPr id="16" name="object 16"/>
            <p:cNvPicPr/>
            <p:nvPr/>
          </p:nvPicPr>
          <p:blipFill>
            <a:blip r:embed="rId4" cstate="print"/>
            <a:stretch>
              <a:fillRect/>
            </a:stretch>
          </p:blipFill>
          <p:spPr>
            <a:xfrm>
              <a:off x="542924" y="4019550"/>
              <a:ext cx="152399" cy="152399"/>
            </a:xfrm>
            <a:prstGeom prst="rect">
              <a:avLst/>
            </a:prstGeom>
          </p:spPr>
        </p:pic>
        <p:pic>
          <p:nvPicPr>
            <p:cNvPr id="17" name="object 17"/>
            <p:cNvPicPr/>
            <p:nvPr/>
          </p:nvPicPr>
          <p:blipFill>
            <a:blip r:embed="rId4" cstate="print"/>
            <a:stretch>
              <a:fillRect/>
            </a:stretch>
          </p:blipFill>
          <p:spPr>
            <a:xfrm>
              <a:off x="542924" y="4591050"/>
              <a:ext cx="152399" cy="152399"/>
            </a:xfrm>
            <a:prstGeom prst="rect">
              <a:avLst/>
            </a:prstGeom>
          </p:spPr>
        </p:pic>
        <p:sp>
          <p:nvSpPr>
            <p:cNvPr id="18" name="object 18"/>
            <p:cNvSpPr/>
            <p:nvPr/>
          </p:nvSpPr>
          <p:spPr>
            <a:xfrm>
              <a:off x="542924" y="5467349"/>
              <a:ext cx="3276600" cy="838200"/>
            </a:xfrm>
            <a:custGeom>
              <a:avLst/>
              <a:gdLst/>
              <a:ahLst/>
              <a:cxnLst/>
              <a:rect l="l" t="t" r="r" b="b"/>
              <a:pathLst>
                <a:path w="3276600" h="838200">
                  <a:moveTo>
                    <a:pt x="3205402" y="838199"/>
                  </a:moveTo>
                  <a:lnTo>
                    <a:pt x="71196" y="838199"/>
                  </a:lnTo>
                  <a:lnTo>
                    <a:pt x="66241" y="837711"/>
                  </a:lnTo>
                  <a:lnTo>
                    <a:pt x="29705" y="822578"/>
                  </a:lnTo>
                  <a:lnTo>
                    <a:pt x="3885" y="786537"/>
                  </a:lnTo>
                  <a:lnTo>
                    <a:pt x="0" y="767003"/>
                  </a:lnTo>
                  <a:lnTo>
                    <a:pt x="0" y="761999"/>
                  </a:lnTo>
                  <a:lnTo>
                    <a:pt x="0" y="71196"/>
                  </a:lnTo>
                  <a:lnTo>
                    <a:pt x="15621" y="29704"/>
                  </a:lnTo>
                  <a:lnTo>
                    <a:pt x="51661" y="3885"/>
                  </a:lnTo>
                  <a:lnTo>
                    <a:pt x="71196" y="0"/>
                  </a:lnTo>
                  <a:lnTo>
                    <a:pt x="3205402" y="0"/>
                  </a:lnTo>
                  <a:lnTo>
                    <a:pt x="3246894" y="15621"/>
                  </a:lnTo>
                  <a:lnTo>
                    <a:pt x="3272713" y="51660"/>
                  </a:lnTo>
                  <a:lnTo>
                    <a:pt x="3276599" y="71196"/>
                  </a:lnTo>
                  <a:lnTo>
                    <a:pt x="3276599" y="767003"/>
                  </a:lnTo>
                  <a:lnTo>
                    <a:pt x="3260977" y="808494"/>
                  </a:lnTo>
                  <a:lnTo>
                    <a:pt x="3224937" y="834314"/>
                  </a:lnTo>
                  <a:lnTo>
                    <a:pt x="3210358" y="837711"/>
                  </a:lnTo>
                  <a:lnTo>
                    <a:pt x="3205402" y="838199"/>
                  </a:lnTo>
                  <a:close/>
                </a:path>
              </a:pathLst>
            </a:custGeom>
            <a:solidFill>
              <a:srgbClr val="F2F4F5"/>
            </a:solidFill>
          </p:spPr>
          <p:txBody>
            <a:bodyPr wrap="square" lIns="0" tIns="0" rIns="0" bIns="0" rtlCol="0"/>
            <a:lstStyle/>
            <a:p>
              <a:pPr defTabSz="914217"/>
              <a:endParaRPr/>
            </a:p>
          </p:txBody>
        </p:sp>
      </p:grpSp>
      <p:sp>
        <p:nvSpPr>
          <p:cNvPr id="19" name="object 19"/>
          <p:cNvSpPr txBox="1"/>
          <p:nvPr/>
        </p:nvSpPr>
        <p:spPr>
          <a:xfrm>
            <a:off x="760059" y="3360276"/>
            <a:ext cx="2690507" cy="451750"/>
          </a:xfrm>
          <a:prstGeom prst="rect">
            <a:avLst/>
          </a:prstGeom>
        </p:spPr>
        <p:txBody>
          <a:bodyPr vert="horz" wrap="square" lIns="0" tIns="12697" rIns="0" bIns="0" rtlCol="0">
            <a:spAutoFit/>
          </a:bodyPr>
          <a:lstStyle/>
          <a:p>
            <a:pPr marL="12697" marR="5079" defTabSz="914217">
              <a:lnSpc>
                <a:spcPct val="125000"/>
              </a:lnSpc>
              <a:spcBef>
                <a:spcPts val="100"/>
              </a:spcBef>
            </a:pPr>
            <a:r>
              <a:rPr sz="1200" spc="-15" dirty="0">
                <a:latin typeface="Arial"/>
                <a:cs typeface="Arial"/>
              </a:rPr>
              <a:t>Value-</a:t>
            </a:r>
            <a:r>
              <a:rPr sz="1200" dirty="0">
                <a:latin typeface="Arial"/>
                <a:cs typeface="Arial"/>
              </a:rPr>
              <a:t>based pricing to reflect </a:t>
            </a:r>
            <a:r>
              <a:rPr sz="1200" spc="-10" dirty="0">
                <a:latin typeface="Arial"/>
                <a:cs typeface="Arial"/>
              </a:rPr>
              <a:t>increased </a:t>
            </a:r>
            <a:r>
              <a:rPr sz="1200" dirty="0">
                <a:latin typeface="Arial"/>
                <a:cs typeface="Arial"/>
              </a:rPr>
              <a:t>market </a:t>
            </a:r>
            <a:r>
              <a:rPr sz="1200" spc="-10" dirty="0">
                <a:latin typeface="Arial"/>
                <a:cs typeface="Arial"/>
              </a:rPr>
              <a:t>position</a:t>
            </a:r>
            <a:endParaRPr sz="1200">
              <a:latin typeface="Arial"/>
              <a:cs typeface="Arial"/>
            </a:endParaRPr>
          </a:p>
        </p:txBody>
      </p:sp>
      <p:sp>
        <p:nvSpPr>
          <p:cNvPr id="20" name="object 20"/>
          <p:cNvSpPr txBox="1"/>
          <p:nvPr/>
        </p:nvSpPr>
        <p:spPr>
          <a:xfrm>
            <a:off x="760060" y="3931644"/>
            <a:ext cx="2419425" cy="451750"/>
          </a:xfrm>
          <a:prstGeom prst="rect">
            <a:avLst/>
          </a:prstGeom>
        </p:spPr>
        <p:txBody>
          <a:bodyPr vert="horz" wrap="square" lIns="0" tIns="12697" rIns="0" bIns="0" rtlCol="0">
            <a:spAutoFit/>
          </a:bodyPr>
          <a:lstStyle/>
          <a:p>
            <a:pPr marL="12697" marR="5079" defTabSz="914217">
              <a:lnSpc>
                <a:spcPct val="125000"/>
              </a:lnSpc>
              <a:spcBef>
                <a:spcPts val="100"/>
              </a:spcBef>
            </a:pPr>
            <a:r>
              <a:rPr sz="1200" dirty="0">
                <a:latin typeface="Arial"/>
                <a:cs typeface="Arial"/>
              </a:rPr>
              <a:t>Dynamic pricing to capture </a:t>
            </a:r>
            <a:r>
              <a:rPr sz="1200" spc="-10" dirty="0">
                <a:latin typeface="Arial"/>
                <a:cs typeface="Arial"/>
              </a:rPr>
              <a:t>different </a:t>
            </a:r>
            <a:r>
              <a:rPr sz="1200" dirty="0">
                <a:latin typeface="Arial"/>
                <a:cs typeface="Arial"/>
              </a:rPr>
              <a:t>customer </a:t>
            </a:r>
            <a:r>
              <a:rPr sz="1200" spc="-10" dirty="0">
                <a:latin typeface="Arial"/>
                <a:cs typeface="Arial"/>
              </a:rPr>
              <a:t>segments</a:t>
            </a:r>
            <a:endParaRPr sz="1200">
              <a:latin typeface="Arial"/>
              <a:cs typeface="Arial"/>
            </a:endParaRPr>
          </a:p>
        </p:txBody>
      </p:sp>
      <p:sp>
        <p:nvSpPr>
          <p:cNvPr id="21" name="object 21"/>
          <p:cNvSpPr txBox="1"/>
          <p:nvPr/>
        </p:nvSpPr>
        <p:spPr>
          <a:xfrm>
            <a:off x="760060" y="4548721"/>
            <a:ext cx="2888581" cy="197444"/>
          </a:xfrm>
          <a:prstGeom prst="rect">
            <a:avLst/>
          </a:prstGeom>
        </p:spPr>
        <p:txBody>
          <a:bodyPr vert="horz" wrap="square" lIns="0" tIns="12697" rIns="0" bIns="0" rtlCol="0">
            <a:spAutoFit/>
          </a:bodyPr>
          <a:lstStyle/>
          <a:p>
            <a:pPr marL="12697" defTabSz="914217">
              <a:spcBef>
                <a:spcPts val="100"/>
              </a:spcBef>
            </a:pPr>
            <a:r>
              <a:rPr sz="1200" dirty="0">
                <a:latin typeface="Arial"/>
                <a:cs typeface="Arial"/>
              </a:rPr>
              <a:t>Bundle pricing to increase perceived </a:t>
            </a:r>
            <a:r>
              <a:rPr sz="1200" spc="-10" dirty="0">
                <a:latin typeface="Arial"/>
                <a:cs typeface="Arial"/>
              </a:rPr>
              <a:t>value</a:t>
            </a:r>
            <a:endParaRPr sz="1200">
              <a:latin typeface="Arial"/>
              <a:cs typeface="Arial"/>
            </a:endParaRPr>
          </a:p>
        </p:txBody>
      </p:sp>
      <p:sp>
        <p:nvSpPr>
          <p:cNvPr id="22" name="object 22"/>
          <p:cNvSpPr txBox="1"/>
          <p:nvPr/>
        </p:nvSpPr>
        <p:spPr>
          <a:xfrm>
            <a:off x="645786" y="5524944"/>
            <a:ext cx="2626387" cy="629962"/>
          </a:xfrm>
          <a:prstGeom prst="rect">
            <a:avLst/>
          </a:prstGeom>
        </p:spPr>
        <p:txBody>
          <a:bodyPr vert="horz" wrap="square" lIns="0" tIns="64754" rIns="0" bIns="0" rtlCol="0">
            <a:spAutoFit/>
          </a:bodyPr>
          <a:lstStyle/>
          <a:p>
            <a:pPr marL="12697" defTabSz="914217">
              <a:spcBef>
                <a:spcPts val="509"/>
              </a:spcBef>
            </a:pPr>
            <a:r>
              <a:rPr sz="1200" b="1" dirty="0">
                <a:latin typeface="Arial"/>
                <a:cs typeface="Arial"/>
              </a:rPr>
              <a:t>Key </a:t>
            </a:r>
            <a:r>
              <a:rPr sz="1200" b="1" spc="-10" dirty="0">
                <a:latin typeface="Arial"/>
                <a:cs typeface="Arial"/>
              </a:rPr>
              <a:t>Consideration:</a:t>
            </a:r>
            <a:endParaRPr sz="1200" dirty="0">
              <a:latin typeface="Arial"/>
              <a:cs typeface="Arial"/>
            </a:endParaRPr>
          </a:p>
          <a:p>
            <a:pPr marL="12697" marR="5079" defTabSz="914217">
              <a:lnSpc>
                <a:spcPct val="119000"/>
              </a:lnSpc>
              <a:spcBef>
                <a:spcPts val="120"/>
              </a:spcBef>
            </a:pPr>
            <a:r>
              <a:rPr sz="1050" dirty="0">
                <a:latin typeface="Arial"/>
                <a:cs typeface="Arial"/>
              </a:rPr>
              <a:t>Ensure</a:t>
            </a:r>
            <a:r>
              <a:rPr sz="1050" spc="-35" dirty="0">
                <a:latin typeface="Arial"/>
                <a:cs typeface="Arial"/>
              </a:rPr>
              <a:t> </a:t>
            </a:r>
            <a:r>
              <a:rPr sz="1050" dirty="0">
                <a:latin typeface="Arial"/>
                <a:cs typeface="Arial"/>
              </a:rPr>
              <a:t>pricing</a:t>
            </a:r>
            <a:r>
              <a:rPr sz="1050" spc="-35" dirty="0">
                <a:latin typeface="Arial"/>
                <a:cs typeface="Arial"/>
              </a:rPr>
              <a:t> </a:t>
            </a:r>
            <a:r>
              <a:rPr sz="1050" dirty="0">
                <a:latin typeface="Arial"/>
                <a:cs typeface="Arial"/>
              </a:rPr>
              <a:t>reflects</a:t>
            </a:r>
            <a:r>
              <a:rPr sz="1050" spc="-35" dirty="0">
                <a:latin typeface="Arial"/>
                <a:cs typeface="Arial"/>
              </a:rPr>
              <a:t> </a:t>
            </a:r>
            <a:r>
              <a:rPr sz="1050" dirty="0">
                <a:latin typeface="Arial"/>
                <a:cs typeface="Arial"/>
              </a:rPr>
              <a:t>market</a:t>
            </a:r>
            <a:r>
              <a:rPr sz="1050" spc="-30" dirty="0">
                <a:latin typeface="Arial"/>
                <a:cs typeface="Arial"/>
              </a:rPr>
              <a:t> </a:t>
            </a:r>
            <a:r>
              <a:rPr sz="1050" dirty="0">
                <a:latin typeface="Arial"/>
                <a:cs typeface="Arial"/>
              </a:rPr>
              <a:t>position</a:t>
            </a:r>
            <a:r>
              <a:rPr sz="1050" spc="-35" dirty="0">
                <a:latin typeface="Arial"/>
                <a:cs typeface="Arial"/>
              </a:rPr>
              <a:t> </a:t>
            </a:r>
            <a:r>
              <a:rPr sz="1050" spc="-10" dirty="0">
                <a:latin typeface="Arial"/>
                <a:cs typeface="Arial"/>
              </a:rPr>
              <a:t>while </a:t>
            </a:r>
            <a:r>
              <a:rPr sz="1050" dirty="0">
                <a:latin typeface="Arial"/>
                <a:cs typeface="Arial"/>
              </a:rPr>
              <a:t>remaining</a:t>
            </a:r>
            <a:r>
              <a:rPr sz="1050" spc="-50" dirty="0">
                <a:latin typeface="Arial"/>
                <a:cs typeface="Arial"/>
              </a:rPr>
              <a:t> </a:t>
            </a:r>
            <a:r>
              <a:rPr sz="1050" spc="-10" dirty="0">
                <a:latin typeface="Arial"/>
                <a:cs typeface="Arial"/>
              </a:rPr>
              <a:t>competitive</a:t>
            </a:r>
            <a:endParaRPr sz="1050" dirty="0">
              <a:latin typeface="Arial"/>
              <a:cs typeface="Arial"/>
            </a:endParaRPr>
          </a:p>
        </p:txBody>
      </p:sp>
      <p:grpSp>
        <p:nvGrpSpPr>
          <p:cNvPr id="23" name="object 23"/>
          <p:cNvGrpSpPr/>
          <p:nvPr/>
        </p:nvGrpSpPr>
        <p:grpSpPr>
          <a:xfrm>
            <a:off x="4239054" y="2304515"/>
            <a:ext cx="3713890" cy="4190030"/>
            <a:chOff x="4238624" y="2305049"/>
            <a:chExt cx="3714750" cy="4191000"/>
          </a:xfrm>
        </p:grpSpPr>
        <p:sp>
          <p:nvSpPr>
            <p:cNvPr id="24" name="object 24"/>
            <p:cNvSpPr/>
            <p:nvPr/>
          </p:nvSpPr>
          <p:spPr>
            <a:xfrm>
              <a:off x="4262437" y="2305049"/>
              <a:ext cx="3691254" cy="4191000"/>
            </a:xfrm>
            <a:custGeom>
              <a:avLst/>
              <a:gdLst/>
              <a:ahLst/>
              <a:cxnLst/>
              <a:rect l="l" t="t" r="r" b="b"/>
              <a:pathLst>
                <a:path w="3691254" h="4191000">
                  <a:moveTo>
                    <a:pt x="3548062" y="4190999"/>
                  </a:moveTo>
                  <a:lnTo>
                    <a:pt x="111244" y="4190999"/>
                  </a:lnTo>
                  <a:lnTo>
                    <a:pt x="66276" y="4176533"/>
                  </a:lnTo>
                  <a:lnTo>
                    <a:pt x="30837" y="4144067"/>
                  </a:lnTo>
                  <a:lnTo>
                    <a:pt x="11432" y="4109219"/>
                  </a:lnTo>
                  <a:lnTo>
                    <a:pt x="1286" y="4069080"/>
                  </a:lnTo>
                  <a:lnTo>
                    <a:pt x="0" y="4048124"/>
                  </a:lnTo>
                  <a:lnTo>
                    <a:pt x="0" y="142874"/>
                  </a:lnTo>
                  <a:lnTo>
                    <a:pt x="5124" y="101399"/>
                  </a:lnTo>
                  <a:lnTo>
                    <a:pt x="20065" y="63497"/>
                  </a:lnTo>
                  <a:lnTo>
                    <a:pt x="46414" y="29290"/>
                  </a:lnTo>
                  <a:lnTo>
                    <a:pt x="80721" y="7285"/>
                  </a:lnTo>
                  <a:lnTo>
                    <a:pt x="111244" y="0"/>
                  </a:lnTo>
                  <a:lnTo>
                    <a:pt x="3548062" y="0"/>
                  </a:lnTo>
                  <a:lnTo>
                    <a:pt x="3589536" y="6150"/>
                  </a:lnTo>
                  <a:lnTo>
                    <a:pt x="3627438" y="24078"/>
                  </a:lnTo>
                  <a:lnTo>
                    <a:pt x="3658506" y="52234"/>
                  </a:lnTo>
                  <a:lnTo>
                    <a:pt x="3680059" y="88199"/>
                  </a:lnTo>
                  <a:lnTo>
                    <a:pt x="3690250" y="128870"/>
                  </a:lnTo>
                  <a:lnTo>
                    <a:pt x="3690937" y="142874"/>
                  </a:lnTo>
                  <a:lnTo>
                    <a:pt x="3690937" y="4048124"/>
                  </a:lnTo>
                  <a:lnTo>
                    <a:pt x="3684785" y="4089598"/>
                  </a:lnTo>
                  <a:lnTo>
                    <a:pt x="3666857" y="4127501"/>
                  </a:lnTo>
                  <a:lnTo>
                    <a:pt x="3638700" y="4158569"/>
                  </a:lnTo>
                  <a:lnTo>
                    <a:pt x="3602736" y="4180123"/>
                  </a:lnTo>
                  <a:lnTo>
                    <a:pt x="3562065" y="4190312"/>
                  </a:lnTo>
                  <a:lnTo>
                    <a:pt x="3548062" y="4190999"/>
                  </a:lnTo>
                  <a:close/>
                </a:path>
              </a:pathLst>
            </a:custGeom>
            <a:solidFill>
              <a:srgbClr val="FFFFFF"/>
            </a:solidFill>
          </p:spPr>
          <p:txBody>
            <a:bodyPr wrap="square" lIns="0" tIns="0" rIns="0" bIns="0" rtlCol="0"/>
            <a:lstStyle/>
            <a:p>
              <a:pPr defTabSz="914217"/>
              <a:endParaRPr/>
            </a:p>
          </p:txBody>
        </p:sp>
        <p:sp>
          <p:nvSpPr>
            <p:cNvPr id="25" name="object 25"/>
            <p:cNvSpPr/>
            <p:nvPr/>
          </p:nvSpPr>
          <p:spPr>
            <a:xfrm>
              <a:off x="4238624" y="2305049"/>
              <a:ext cx="142875" cy="4191000"/>
            </a:xfrm>
            <a:custGeom>
              <a:avLst/>
              <a:gdLst/>
              <a:ahLst/>
              <a:cxnLst/>
              <a:rect l="l" t="t" r="r" b="b"/>
              <a:pathLst>
                <a:path w="142875" h="4191000">
                  <a:moveTo>
                    <a:pt x="142875" y="4190999"/>
                  </a:moveTo>
                  <a:lnTo>
                    <a:pt x="101461" y="4184881"/>
                  </a:lnTo>
                  <a:lnTo>
                    <a:pt x="63482" y="4166942"/>
                  </a:lnTo>
                  <a:lnTo>
                    <a:pt x="32375" y="4138719"/>
                  </a:lnTo>
                  <a:lnTo>
                    <a:pt x="10875" y="4102800"/>
                  </a:lnTo>
                  <a:lnTo>
                    <a:pt x="679" y="4062199"/>
                  </a:lnTo>
                  <a:lnTo>
                    <a:pt x="0" y="4048124"/>
                  </a:lnTo>
                  <a:lnTo>
                    <a:pt x="0" y="142875"/>
                  </a:lnTo>
                  <a:lnTo>
                    <a:pt x="6117" y="101462"/>
                  </a:lnTo>
                  <a:lnTo>
                    <a:pt x="24055" y="63482"/>
                  </a:lnTo>
                  <a:lnTo>
                    <a:pt x="52279" y="32375"/>
                  </a:lnTo>
                  <a:lnTo>
                    <a:pt x="88198" y="10875"/>
                  </a:lnTo>
                  <a:lnTo>
                    <a:pt x="128800" y="679"/>
                  </a:lnTo>
                  <a:lnTo>
                    <a:pt x="142875" y="0"/>
                  </a:lnTo>
                  <a:lnTo>
                    <a:pt x="133491" y="679"/>
                  </a:lnTo>
                  <a:lnTo>
                    <a:pt x="124288" y="2718"/>
                  </a:lnTo>
                  <a:lnTo>
                    <a:pt x="89946" y="24056"/>
                  </a:lnTo>
                  <a:lnTo>
                    <a:pt x="63662" y="63482"/>
                  </a:lnTo>
                  <a:lnTo>
                    <a:pt x="51703" y="101462"/>
                  </a:lnTo>
                  <a:lnTo>
                    <a:pt x="47625" y="142875"/>
                  </a:lnTo>
                  <a:lnTo>
                    <a:pt x="47625" y="4048124"/>
                  </a:lnTo>
                  <a:lnTo>
                    <a:pt x="51703" y="4089537"/>
                  </a:lnTo>
                  <a:lnTo>
                    <a:pt x="63662" y="4127516"/>
                  </a:lnTo>
                  <a:lnTo>
                    <a:pt x="89946" y="4166942"/>
                  </a:lnTo>
                  <a:lnTo>
                    <a:pt x="124288" y="4188280"/>
                  </a:lnTo>
                  <a:lnTo>
                    <a:pt x="133491" y="4190320"/>
                  </a:lnTo>
                  <a:lnTo>
                    <a:pt x="142875" y="4190999"/>
                  </a:lnTo>
                  <a:close/>
                </a:path>
              </a:pathLst>
            </a:custGeom>
            <a:solidFill>
              <a:srgbClr val="FF7E4F"/>
            </a:solidFill>
          </p:spPr>
          <p:txBody>
            <a:bodyPr wrap="square" lIns="0" tIns="0" rIns="0" bIns="0" rtlCol="0"/>
            <a:lstStyle/>
            <a:p>
              <a:pPr defTabSz="914217"/>
              <a:endParaRPr/>
            </a:p>
          </p:txBody>
        </p:sp>
        <p:sp>
          <p:nvSpPr>
            <p:cNvPr id="26" name="object 26"/>
            <p:cNvSpPr/>
            <p:nvPr/>
          </p:nvSpPr>
          <p:spPr>
            <a:xfrm>
              <a:off x="4476749" y="2495549"/>
              <a:ext cx="762000" cy="762000"/>
            </a:xfrm>
            <a:custGeom>
              <a:avLst/>
              <a:gdLst/>
              <a:ahLst/>
              <a:cxnLst/>
              <a:rect l="l" t="t" r="r" b="b"/>
              <a:pathLst>
                <a:path w="762000" h="762000">
                  <a:moveTo>
                    <a:pt x="380999" y="761999"/>
                  </a:moveTo>
                  <a:lnTo>
                    <a:pt x="334358" y="759134"/>
                  </a:lnTo>
                  <a:lnTo>
                    <a:pt x="288424" y="750581"/>
                  </a:lnTo>
                  <a:lnTo>
                    <a:pt x="243882" y="736470"/>
                  </a:lnTo>
                  <a:lnTo>
                    <a:pt x="201397" y="717011"/>
                  </a:lnTo>
                  <a:lnTo>
                    <a:pt x="161614" y="692497"/>
                  </a:lnTo>
                  <a:lnTo>
                    <a:pt x="125135" y="663302"/>
                  </a:lnTo>
                  <a:lnTo>
                    <a:pt x="92505" y="629860"/>
                  </a:lnTo>
                  <a:lnTo>
                    <a:pt x="64209" y="592671"/>
                  </a:lnTo>
                  <a:lnTo>
                    <a:pt x="40679" y="552299"/>
                  </a:lnTo>
                  <a:lnTo>
                    <a:pt x="22271" y="509354"/>
                  </a:lnTo>
                  <a:lnTo>
                    <a:pt x="9257" y="464480"/>
                  </a:lnTo>
                  <a:lnTo>
                    <a:pt x="1834" y="418344"/>
                  </a:lnTo>
                  <a:lnTo>
                    <a:pt x="0" y="380999"/>
                  </a:lnTo>
                  <a:lnTo>
                    <a:pt x="114" y="371646"/>
                  </a:lnTo>
                  <a:lnTo>
                    <a:pt x="4123" y="325095"/>
                  </a:lnTo>
                  <a:lnTo>
                    <a:pt x="13800" y="279384"/>
                  </a:lnTo>
                  <a:lnTo>
                    <a:pt x="29001" y="235197"/>
                  </a:lnTo>
                  <a:lnTo>
                    <a:pt x="49497" y="193202"/>
                  </a:lnTo>
                  <a:lnTo>
                    <a:pt x="74977" y="154038"/>
                  </a:lnTo>
                  <a:lnTo>
                    <a:pt x="105059" y="118286"/>
                  </a:lnTo>
                  <a:lnTo>
                    <a:pt x="139296" y="86482"/>
                  </a:lnTo>
                  <a:lnTo>
                    <a:pt x="177167" y="59108"/>
                  </a:lnTo>
                  <a:lnTo>
                    <a:pt x="218101" y="36579"/>
                  </a:lnTo>
                  <a:lnTo>
                    <a:pt x="261484" y="19230"/>
                  </a:lnTo>
                  <a:lnTo>
                    <a:pt x="306670" y="7320"/>
                  </a:lnTo>
                  <a:lnTo>
                    <a:pt x="352974" y="1032"/>
                  </a:lnTo>
                  <a:lnTo>
                    <a:pt x="380999" y="0"/>
                  </a:lnTo>
                  <a:lnTo>
                    <a:pt x="390353" y="114"/>
                  </a:lnTo>
                  <a:lnTo>
                    <a:pt x="436904" y="4123"/>
                  </a:lnTo>
                  <a:lnTo>
                    <a:pt x="482614" y="13800"/>
                  </a:lnTo>
                  <a:lnTo>
                    <a:pt x="526801" y="29001"/>
                  </a:lnTo>
                  <a:lnTo>
                    <a:pt x="568795" y="49497"/>
                  </a:lnTo>
                  <a:lnTo>
                    <a:pt x="607960" y="74977"/>
                  </a:lnTo>
                  <a:lnTo>
                    <a:pt x="643712" y="105059"/>
                  </a:lnTo>
                  <a:lnTo>
                    <a:pt x="675516" y="139295"/>
                  </a:lnTo>
                  <a:lnTo>
                    <a:pt x="702890" y="177167"/>
                  </a:lnTo>
                  <a:lnTo>
                    <a:pt x="725419" y="218101"/>
                  </a:lnTo>
                  <a:lnTo>
                    <a:pt x="742769" y="261484"/>
                  </a:lnTo>
                  <a:lnTo>
                    <a:pt x="754678" y="306670"/>
                  </a:lnTo>
                  <a:lnTo>
                    <a:pt x="760968" y="352974"/>
                  </a:lnTo>
                  <a:lnTo>
                    <a:pt x="761999" y="380999"/>
                  </a:lnTo>
                  <a:lnTo>
                    <a:pt x="761885" y="390352"/>
                  </a:lnTo>
                  <a:lnTo>
                    <a:pt x="757876" y="436904"/>
                  </a:lnTo>
                  <a:lnTo>
                    <a:pt x="748199" y="482614"/>
                  </a:lnTo>
                  <a:lnTo>
                    <a:pt x="732997" y="526801"/>
                  </a:lnTo>
                  <a:lnTo>
                    <a:pt x="712501" y="568796"/>
                  </a:lnTo>
                  <a:lnTo>
                    <a:pt x="687021" y="607961"/>
                  </a:lnTo>
                  <a:lnTo>
                    <a:pt x="656939" y="643712"/>
                  </a:lnTo>
                  <a:lnTo>
                    <a:pt x="622703" y="675516"/>
                  </a:lnTo>
                  <a:lnTo>
                    <a:pt x="584831" y="702890"/>
                  </a:lnTo>
                  <a:lnTo>
                    <a:pt x="543898" y="725419"/>
                  </a:lnTo>
                  <a:lnTo>
                    <a:pt x="500515" y="742769"/>
                  </a:lnTo>
                  <a:lnTo>
                    <a:pt x="455329" y="754678"/>
                  </a:lnTo>
                  <a:lnTo>
                    <a:pt x="409025" y="760967"/>
                  </a:lnTo>
                  <a:lnTo>
                    <a:pt x="380999" y="761999"/>
                  </a:lnTo>
                  <a:close/>
                </a:path>
              </a:pathLst>
            </a:custGeom>
            <a:solidFill>
              <a:srgbClr val="FF7E4F">
                <a:alpha val="10198"/>
              </a:srgbClr>
            </a:solidFill>
          </p:spPr>
          <p:txBody>
            <a:bodyPr wrap="square" lIns="0" tIns="0" rIns="0" bIns="0" rtlCol="0"/>
            <a:lstStyle/>
            <a:p>
              <a:pPr defTabSz="914217"/>
              <a:endParaRPr/>
            </a:p>
          </p:txBody>
        </p:sp>
        <p:pic>
          <p:nvPicPr>
            <p:cNvPr id="27" name="object 27"/>
            <p:cNvPicPr/>
            <p:nvPr/>
          </p:nvPicPr>
          <p:blipFill>
            <a:blip r:embed="rId5" cstate="print"/>
            <a:stretch>
              <a:fillRect/>
            </a:stretch>
          </p:blipFill>
          <p:spPr>
            <a:xfrm>
              <a:off x="4686299" y="2686049"/>
              <a:ext cx="342899" cy="380999"/>
            </a:xfrm>
            <a:prstGeom prst="rect">
              <a:avLst/>
            </a:prstGeom>
          </p:spPr>
        </p:pic>
      </p:grpSp>
      <p:sp>
        <p:nvSpPr>
          <p:cNvPr id="28" name="object 28"/>
          <p:cNvSpPr txBox="1"/>
          <p:nvPr/>
        </p:nvSpPr>
        <p:spPr>
          <a:xfrm>
            <a:off x="5381740" y="2739390"/>
            <a:ext cx="2268965" cy="243600"/>
          </a:xfrm>
          <a:prstGeom prst="rect">
            <a:avLst/>
          </a:prstGeom>
        </p:spPr>
        <p:txBody>
          <a:bodyPr vert="horz" wrap="square" lIns="0" tIns="12697" rIns="0" bIns="0" rtlCol="0">
            <a:spAutoFit/>
          </a:bodyPr>
          <a:lstStyle/>
          <a:p>
            <a:pPr marL="12697" defTabSz="914217">
              <a:spcBef>
                <a:spcPts val="100"/>
              </a:spcBef>
            </a:pPr>
            <a:r>
              <a:rPr sz="1500" b="1" dirty="0">
                <a:solidFill>
                  <a:srgbClr val="1F2937"/>
                </a:solidFill>
                <a:latin typeface="Arial"/>
                <a:cs typeface="Arial"/>
              </a:rPr>
              <a:t>Marketing</a:t>
            </a:r>
            <a:r>
              <a:rPr sz="1500" b="1" spc="-75" dirty="0">
                <a:solidFill>
                  <a:srgbClr val="1F2937"/>
                </a:solidFill>
                <a:latin typeface="Arial"/>
                <a:cs typeface="Arial"/>
              </a:rPr>
              <a:t> </a:t>
            </a:r>
            <a:r>
              <a:rPr sz="1500" b="1" spc="-10" dirty="0">
                <a:solidFill>
                  <a:srgbClr val="1F2937"/>
                </a:solidFill>
                <a:latin typeface="Arial"/>
                <a:cs typeface="Arial"/>
              </a:rPr>
              <a:t>Intensification</a:t>
            </a:r>
            <a:endParaRPr sz="1500" dirty="0">
              <a:latin typeface="Arial"/>
              <a:cs typeface="Arial"/>
            </a:endParaRPr>
          </a:p>
        </p:txBody>
      </p:sp>
      <p:grpSp>
        <p:nvGrpSpPr>
          <p:cNvPr id="29" name="object 29"/>
          <p:cNvGrpSpPr/>
          <p:nvPr/>
        </p:nvGrpSpPr>
        <p:grpSpPr>
          <a:xfrm>
            <a:off x="4477124" y="3447251"/>
            <a:ext cx="3285364" cy="2856839"/>
            <a:chOff x="4476749" y="3448050"/>
            <a:chExt cx="3286125" cy="2857500"/>
          </a:xfrm>
        </p:grpSpPr>
        <p:pic>
          <p:nvPicPr>
            <p:cNvPr id="30" name="object 30"/>
            <p:cNvPicPr/>
            <p:nvPr/>
          </p:nvPicPr>
          <p:blipFill>
            <a:blip r:embed="rId6" cstate="print"/>
            <a:stretch>
              <a:fillRect/>
            </a:stretch>
          </p:blipFill>
          <p:spPr>
            <a:xfrm>
              <a:off x="4476749" y="3448050"/>
              <a:ext cx="152399" cy="152399"/>
            </a:xfrm>
            <a:prstGeom prst="rect">
              <a:avLst/>
            </a:prstGeom>
          </p:spPr>
        </p:pic>
        <p:pic>
          <p:nvPicPr>
            <p:cNvPr id="31" name="object 31"/>
            <p:cNvPicPr/>
            <p:nvPr/>
          </p:nvPicPr>
          <p:blipFill>
            <a:blip r:embed="rId6" cstate="print"/>
            <a:stretch>
              <a:fillRect/>
            </a:stretch>
          </p:blipFill>
          <p:spPr>
            <a:xfrm>
              <a:off x="4476749" y="4019550"/>
              <a:ext cx="152399" cy="152399"/>
            </a:xfrm>
            <a:prstGeom prst="rect">
              <a:avLst/>
            </a:prstGeom>
          </p:spPr>
        </p:pic>
        <p:pic>
          <p:nvPicPr>
            <p:cNvPr id="32" name="object 32"/>
            <p:cNvPicPr/>
            <p:nvPr/>
          </p:nvPicPr>
          <p:blipFill>
            <a:blip r:embed="rId6" cstate="print"/>
            <a:stretch>
              <a:fillRect/>
            </a:stretch>
          </p:blipFill>
          <p:spPr>
            <a:xfrm>
              <a:off x="4476749" y="4591050"/>
              <a:ext cx="152399" cy="152399"/>
            </a:xfrm>
            <a:prstGeom prst="rect">
              <a:avLst/>
            </a:prstGeom>
          </p:spPr>
        </p:pic>
        <p:sp>
          <p:nvSpPr>
            <p:cNvPr id="33" name="object 33"/>
            <p:cNvSpPr/>
            <p:nvPr/>
          </p:nvSpPr>
          <p:spPr>
            <a:xfrm>
              <a:off x="4476749" y="5276849"/>
              <a:ext cx="3286125" cy="1028700"/>
            </a:xfrm>
            <a:custGeom>
              <a:avLst/>
              <a:gdLst/>
              <a:ahLst/>
              <a:cxnLst/>
              <a:rect l="l" t="t" r="r" b="b"/>
              <a:pathLst>
                <a:path w="3286125" h="1028700">
                  <a:moveTo>
                    <a:pt x="3214928" y="1028699"/>
                  </a:moveTo>
                  <a:lnTo>
                    <a:pt x="71196" y="1028699"/>
                  </a:lnTo>
                  <a:lnTo>
                    <a:pt x="66241" y="1028211"/>
                  </a:lnTo>
                  <a:lnTo>
                    <a:pt x="29705" y="1013078"/>
                  </a:lnTo>
                  <a:lnTo>
                    <a:pt x="3885" y="977037"/>
                  </a:lnTo>
                  <a:lnTo>
                    <a:pt x="0" y="957503"/>
                  </a:lnTo>
                  <a:lnTo>
                    <a:pt x="0" y="952499"/>
                  </a:lnTo>
                  <a:lnTo>
                    <a:pt x="0" y="71196"/>
                  </a:lnTo>
                  <a:lnTo>
                    <a:pt x="15622" y="29705"/>
                  </a:lnTo>
                  <a:lnTo>
                    <a:pt x="51661" y="3885"/>
                  </a:lnTo>
                  <a:lnTo>
                    <a:pt x="71196" y="0"/>
                  </a:lnTo>
                  <a:lnTo>
                    <a:pt x="3214928" y="0"/>
                  </a:lnTo>
                  <a:lnTo>
                    <a:pt x="3256418" y="15621"/>
                  </a:lnTo>
                  <a:lnTo>
                    <a:pt x="3282238" y="51660"/>
                  </a:lnTo>
                  <a:lnTo>
                    <a:pt x="3286124" y="71196"/>
                  </a:lnTo>
                  <a:lnTo>
                    <a:pt x="3286124" y="957503"/>
                  </a:lnTo>
                  <a:lnTo>
                    <a:pt x="3270502" y="998994"/>
                  </a:lnTo>
                  <a:lnTo>
                    <a:pt x="3234461" y="1024814"/>
                  </a:lnTo>
                  <a:lnTo>
                    <a:pt x="3219883" y="1028211"/>
                  </a:lnTo>
                  <a:lnTo>
                    <a:pt x="3214928" y="1028699"/>
                  </a:lnTo>
                  <a:close/>
                </a:path>
              </a:pathLst>
            </a:custGeom>
            <a:solidFill>
              <a:srgbClr val="F2F4F5"/>
            </a:solidFill>
          </p:spPr>
          <p:txBody>
            <a:bodyPr wrap="square" lIns="0" tIns="0" rIns="0" bIns="0" rtlCol="0"/>
            <a:lstStyle/>
            <a:p>
              <a:pPr defTabSz="914217"/>
              <a:endParaRPr/>
            </a:p>
          </p:txBody>
        </p:sp>
      </p:grpSp>
      <p:sp>
        <p:nvSpPr>
          <p:cNvPr id="34" name="object 34"/>
          <p:cNvSpPr txBox="1"/>
          <p:nvPr/>
        </p:nvSpPr>
        <p:spPr>
          <a:xfrm>
            <a:off x="4696100" y="3360276"/>
            <a:ext cx="2719075" cy="451750"/>
          </a:xfrm>
          <a:prstGeom prst="rect">
            <a:avLst/>
          </a:prstGeom>
        </p:spPr>
        <p:txBody>
          <a:bodyPr vert="horz" wrap="square" lIns="0" tIns="12697" rIns="0" bIns="0" rtlCol="0">
            <a:spAutoFit/>
          </a:bodyPr>
          <a:lstStyle/>
          <a:p>
            <a:pPr marL="12697" marR="5079" defTabSz="914217">
              <a:lnSpc>
                <a:spcPct val="125000"/>
              </a:lnSpc>
              <a:spcBef>
                <a:spcPts val="100"/>
              </a:spcBef>
            </a:pPr>
            <a:r>
              <a:rPr sz="1200" dirty="0">
                <a:latin typeface="Arial"/>
                <a:cs typeface="Arial"/>
              </a:rPr>
              <a:t>Enhanced advertising in existing </a:t>
            </a:r>
            <a:r>
              <a:rPr sz="1200" spc="-10" dirty="0">
                <a:latin typeface="Arial"/>
                <a:cs typeface="Arial"/>
              </a:rPr>
              <a:t>market segments</a:t>
            </a:r>
            <a:endParaRPr sz="1200">
              <a:latin typeface="Arial"/>
              <a:cs typeface="Arial"/>
            </a:endParaRPr>
          </a:p>
        </p:txBody>
      </p:sp>
      <p:sp>
        <p:nvSpPr>
          <p:cNvPr id="35" name="object 35"/>
          <p:cNvSpPr txBox="1"/>
          <p:nvPr/>
        </p:nvSpPr>
        <p:spPr>
          <a:xfrm>
            <a:off x="4696100" y="3931644"/>
            <a:ext cx="2405458" cy="451750"/>
          </a:xfrm>
          <a:prstGeom prst="rect">
            <a:avLst/>
          </a:prstGeom>
        </p:spPr>
        <p:txBody>
          <a:bodyPr vert="horz" wrap="square" lIns="0" tIns="12697" rIns="0" bIns="0" rtlCol="0">
            <a:spAutoFit/>
          </a:bodyPr>
          <a:lstStyle/>
          <a:p>
            <a:pPr marL="12697" marR="5079" defTabSz="914217">
              <a:lnSpc>
                <a:spcPct val="125000"/>
              </a:lnSpc>
              <a:spcBef>
                <a:spcPts val="100"/>
              </a:spcBef>
            </a:pPr>
            <a:r>
              <a:rPr sz="1200" dirty="0">
                <a:latin typeface="Arial"/>
                <a:cs typeface="Arial"/>
              </a:rPr>
              <a:t>Direct marketing to reach </a:t>
            </a:r>
            <a:r>
              <a:rPr sz="1200" spc="-10" dirty="0">
                <a:latin typeface="Arial"/>
                <a:cs typeface="Arial"/>
              </a:rPr>
              <a:t>untapped customers</a:t>
            </a:r>
            <a:endParaRPr sz="1200">
              <a:latin typeface="Arial"/>
              <a:cs typeface="Arial"/>
            </a:endParaRPr>
          </a:p>
        </p:txBody>
      </p:sp>
      <p:sp>
        <p:nvSpPr>
          <p:cNvPr id="36" name="object 36"/>
          <p:cNvSpPr txBox="1"/>
          <p:nvPr/>
        </p:nvSpPr>
        <p:spPr>
          <a:xfrm>
            <a:off x="4696099" y="4503012"/>
            <a:ext cx="2634640" cy="451750"/>
          </a:xfrm>
          <a:prstGeom prst="rect">
            <a:avLst/>
          </a:prstGeom>
        </p:spPr>
        <p:txBody>
          <a:bodyPr vert="horz" wrap="square" lIns="0" tIns="12697" rIns="0" bIns="0" rtlCol="0">
            <a:spAutoFit/>
          </a:bodyPr>
          <a:lstStyle/>
          <a:p>
            <a:pPr marL="12697" marR="5079" defTabSz="914217">
              <a:lnSpc>
                <a:spcPct val="125000"/>
              </a:lnSpc>
              <a:spcBef>
                <a:spcPts val="100"/>
              </a:spcBef>
            </a:pPr>
            <a:r>
              <a:rPr sz="1200" dirty="0">
                <a:latin typeface="Arial"/>
                <a:cs typeface="Arial"/>
              </a:rPr>
              <a:t>Content marketing to strengthen </a:t>
            </a:r>
            <a:r>
              <a:rPr sz="1200" spc="-10" dirty="0">
                <a:latin typeface="Arial"/>
                <a:cs typeface="Arial"/>
              </a:rPr>
              <a:t>brand presence</a:t>
            </a:r>
            <a:endParaRPr sz="1200">
              <a:latin typeface="Arial"/>
              <a:cs typeface="Arial"/>
            </a:endParaRPr>
          </a:p>
        </p:txBody>
      </p:sp>
      <p:sp>
        <p:nvSpPr>
          <p:cNvPr id="37" name="object 37"/>
          <p:cNvSpPr txBox="1"/>
          <p:nvPr/>
        </p:nvSpPr>
        <p:spPr>
          <a:xfrm>
            <a:off x="4581826" y="5334488"/>
            <a:ext cx="2901278" cy="847529"/>
          </a:xfrm>
          <a:prstGeom prst="rect">
            <a:avLst/>
          </a:prstGeom>
        </p:spPr>
        <p:txBody>
          <a:bodyPr vert="horz" wrap="square" lIns="0" tIns="64754" rIns="0" bIns="0" rtlCol="0">
            <a:spAutoFit/>
          </a:bodyPr>
          <a:lstStyle/>
          <a:p>
            <a:pPr marL="12697" defTabSz="914217">
              <a:spcBef>
                <a:spcPts val="509"/>
              </a:spcBef>
            </a:pPr>
            <a:r>
              <a:rPr sz="1200" b="1" dirty="0">
                <a:latin typeface="Arial"/>
                <a:cs typeface="Arial"/>
              </a:rPr>
              <a:t>Key </a:t>
            </a:r>
            <a:r>
              <a:rPr sz="1200" b="1" spc="-10" dirty="0">
                <a:latin typeface="Arial"/>
                <a:cs typeface="Arial"/>
              </a:rPr>
              <a:t>Consideration:</a:t>
            </a:r>
            <a:endParaRPr sz="1200" dirty="0">
              <a:latin typeface="Arial"/>
              <a:cs typeface="Arial"/>
            </a:endParaRPr>
          </a:p>
          <a:p>
            <a:pPr marL="12697" marR="5079" defTabSz="914217">
              <a:lnSpc>
                <a:spcPct val="119000"/>
              </a:lnSpc>
              <a:spcBef>
                <a:spcPts val="120"/>
              </a:spcBef>
            </a:pPr>
            <a:r>
              <a:rPr sz="1050" dirty="0">
                <a:latin typeface="Arial"/>
                <a:cs typeface="Arial"/>
              </a:rPr>
              <a:t>Focus</a:t>
            </a:r>
            <a:r>
              <a:rPr sz="1050" spc="-30" dirty="0">
                <a:latin typeface="Arial"/>
                <a:cs typeface="Arial"/>
              </a:rPr>
              <a:t> </a:t>
            </a:r>
            <a:r>
              <a:rPr sz="1050" dirty="0">
                <a:latin typeface="Arial"/>
                <a:cs typeface="Arial"/>
              </a:rPr>
              <a:t>on</a:t>
            </a:r>
            <a:r>
              <a:rPr sz="1050" spc="-25" dirty="0">
                <a:latin typeface="Arial"/>
                <a:cs typeface="Arial"/>
              </a:rPr>
              <a:t> </a:t>
            </a:r>
            <a:r>
              <a:rPr sz="1050" dirty="0">
                <a:latin typeface="Arial"/>
                <a:cs typeface="Arial"/>
              </a:rPr>
              <a:t>messaging</a:t>
            </a:r>
            <a:r>
              <a:rPr sz="1050" spc="-25" dirty="0">
                <a:latin typeface="Arial"/>
                <a:cs typeface="Arial"/>
              </a:rPr>
              <a:t> </a:t>
            </a:r>
            <a:r>
              <a:rPr sz="1050" dirty="0">
                <a:latin typeface="Arial"/>
                <a:cs typeface="Arial"/>
              </a:rPr>
              <a:t>that</a:t>
            </a:r>
            <a:r>
              <a:rPr sz="1050" spc="-25" dirty="0">
                <a:latin typeface="Arial"/>
                <a:cs typeface="Arial"/>
              </a:rPr>
              <a:t> </a:t>
            </a:r>
            <a:r>
              <a:rPr sz="1050" dirty="0">
                <a:latin typeface="Arial"/>
                <a:cs typeface="Arial"/>
              </a:rPr>
              <a:t>resonates</a:t>
            </a:r>
            <a:r>
              <a:rPr sz="1050" spc="-30" dirty="0">
                <a:latin typeface="Arial"/>
                <a:cs typeface="Arial"/>
              </a:rPr>
              <a:t> </a:t>
            </a:r>
            <a:r>
              <a:rPr sz="1050" dirty="0">
                <a:latin typeface="Arial"/>
                <a:cs typeface="Arial"/>
              </a:rPr>
              <a:t>with</a:t>
            </a:r>
            <a:r>
              <a:rPr sz="1050" spc="-25" dirty="0">
                <a:latin typeface="Arial"/>
                <a:cs typeface="Arial"/>
              </a:rPr>
              <a:t> </a:t>
            </a:r>
            <a:r>
              <a:rPr sz="1050" spc="-10" dirty="0">
                <a:latin typeface="Arial"/>
                <a:cs typeface="Arial"/>
              </a:rPr>
              <a:t>existing </a:t>
            </a:r>
            <a:r>
              <a:rPr sz="1050" dirty="0">
                <a:latin typeface="Arial"/>
                <a:cs typeface="Arial"/>
              </a:rPr>
              <a:t>market</a:t>
            </a:r>
            <a:r>
              <a:rPr sz="1050" spc="-30" dirty="0">
                <a:latin typeface="Arial"/>
                <a:cs typeface="Arial"/>
              </a:rPr>
              <a:t> </a:t>
            </a:r>
            <a:r>
              <a:rPr sz="1050" dirty="0">
                <a:latin typeface="Arial"/>
                <a:cs typeface="Arial"/>
              </a:rPr>
              <a:t>while</a:t>
            </a:r>
            <a:r>
              <a:rPr sz="1050" spc="-30" dirty="0">
                <a:latin typeface="Arial"/>
                <a:cs typeface="Arial"/>
              </a:rPr>
              <a:t> </a:t>
            </a:r>
            <a:r>
              <a:rPr sz="1050" dirty="0">
                <a:latin typeface="Arial"/>
                <a:cs typeface="Arial"/>
              </a:rPr>
              <a:t>avoiding</a:t>
            </a:r>
            <a:r>
              <a:rPr sz="1050" spc="-25" dirty="0">
                <a:latin typeface="Arial"/>
                <a:cs typeface="Arial"/>
              </a:rPr>
              <a:t> </a:t>
            </a:r>
            <a:r>
              <a:rPr sz="1050" dirty="0">
                <a:latin typeface="Arial"/>
                <a:cs typeface="Arial"/>
              </a:rPr>
              <a:t>overlap</a:t>
            </a:r>
            <a:r>
              <a:rPr sz="1050" spc="-30" dirty="0">
                <a:latin typeface="Arial"/>
                <a:cs typeface="Arial"/>
              </a:rPr>
              <a:t> </a:t>
            </a:r>
            <a:r>
              <a:rPr sz="1050" dirty="0">
                <a:latin typeface="Arial"/>
                <a:cs typeface="Arial"/>
              </a:rPr>
              <a:t>with</a:t>
            </a:r>
            <a:r>
              <a:rPr sz="1050" spc="-30" dirty="0">
                <a:latin typeface="Arial"/>
                <a:cs typeface="Arial"/>
              </a:rPr>
              <a:t> </a:t>
            </a:r>
            <a:r>
              <a:rPr sz="1050" dirty="0">
                <a:latin typeface="Arial"/>
                <a:cs typeface="Arial"/>
              </a:rPr>
              <a:t>new</a:t>
            </a:r>
            <a:r>
              <a:rPr sz="1050" spc="-25" dirty="0">
                <a:latin typeface="Arial"/>
                <a:cs typeface="Arial"/>
              </a:rPr>
              <a:t> </a:t>
            </a:r>
            <a:r>
              <a:rPr sz="1050" spc="-10" dirty="0">
                <a:latin typeface="Arial"/>
                <a:cs typeface="Arial"/>
              </a:rPr>
              <a:t>market strategies</a:t>
            </a:r>
            <a:endParaRPr sz="1050" dirty="0">
              <a:latin typeface="Arial"/>
              <a:cs typeface="Arial"/>
            </a:endParaRPr>
          </a:p>
        </p:txBody>
      </p:sp>
      <p:grpSp>
        <p:nvGrpSpPr>
          <p:cNvPr id="38" name="object 38"/>
          <p:cNvGrpSpPr/>
          <p:nvPr/>
        </p:nvGrpSpPr>
        <p:grpSpPr>
          <a:xfrm>
            <a:off x="8181492" y="2304515"/>
            <a:ext cx="3704367" cy="4190030"/>
            <a:chOff x="8181974" y="2305049"/>
            <a:chExt cx="3705225" cy="4191000"/>
          </a:xfrm>
        </p:grpSpPr>
        <p:sp>
          <p:nvSpPr>
            <p:cNvPr id="39" name="object 39"/>
            <p:cNvSpPr/>
            <p:nvPr/>
          </p:nvSpPr>
          <p:spPr>
            <a:xfrm>
              <a:off x="8205787" y="2305049"/>
              <a:ext cx="3681729" cy="4191000"/>
            </a:xfrm>
            <a:custGeom>
              <a:avLst/>
              <a:gdLst/>
              <a:ahLst/>
              <a:cxnLst/>
              <a:rect l="l" t="t" r="r" b="b"/>
              <a:pathLst>
                <a:path w="3681729" h="4191000">
                  <a:moveTo>
                    <a:pt x="3538537" y="4190999"/>
                  </a:moveTo>
                  <a:lnTo>
                    <a:pt x="111244" y="4190999"/>
                  </a:lnTo>
                  <a:lnTo>
                    <a:pt x="66275" y="4176533"/>
                  </a:lnTo>
                  <a:lnTo>
                    <a:pt x="30837" y="4144067"/>
                  </a:lnTo>
                  <a:lnTo>
                    <a:pt x="11432" y="4109219"/>
                  </a:lnTo>
                  <a:lnTo>
                    <a:pt x="1286" y="4069080"/>
                  </a:lnTo>
                  <a:lnTo>
                    <a:pt x="0" y="4048124"/>
                  </a:lnTo>
                  <a:lnTo>
                    <a:pt x="0" y="142874"/>
                  </a:lnTo>
                  <a:lnTo>
                    <a:pt x="5123" y="101399"/>
                  </a:lnTo>
                  <a:lnTo>
                    <a:pt x="20064" y="63497"/>
                  </a:lnTo>
                  <a:lnTo>
                    <a:pt x="46413" y="29290"/>
                  </a:lnTo>
                  <a:lnTo>
                    <a:pt x="80720" y="7285"/>
                  </a:lnTo>
                  <a:lnTo>
                    <a:pt x="111244" y="0"/>
                  </a:lnTo>
                  <a:lnTo>
                    <a:pt x="3538537" y="0"/>
                  </a:lnTo>
                  <a:lnTo>
                    <a:pt x="3580011" y="6150"/>
                  </a:lnTo>
                  <a:lnTo>
                    <a:pt x="3617912" y="24078"/>
                  </a:lnTo>
                  <a:lnTo>
                    <a:pt x="3648981" y="52234"/>
                  </a:lnTo>
                  <a:lnTo>
                    <a:pt x="3670534" y="88199"/>
                  </a:lnTo>
                  <a:lnTo>
                    <a:pt x="3680724" y="128870"/>
                  </a:lnTo>
                  <a:lnTo>
                    <a:pt x="3681412" y="142874"/>
                  </a:lnTo>
                  <a:lnTo>
                    <a:pt x="3681412" y="4048124"/>
                  </a:lnTo>
                  <a:lnTo>
                    <a:pt x="3675259" y="4089598"/>
                  </a:lnTo>
                  <a:lnTo>
                    <a:pt x="3657332" y="4127501"/>
                  </a:lnTo>
                  <a:lnTo>
                    <a:pt x="3629177" y="4158569"/>
                  </a:lnTo>
                  <a:lnTo>
                    <a:pt x="3593211" y="4180123"/>
                  </a:lnTo>
                  <a:lnTo>
                    <a:pt x="3552541" y="4190312"/>
                  </a:lnTo>
                  <a:lnTo>
                    <a:pt x="3538537" y="4190999"/>
                  </a:lnTo>
                  <a:close/>
                </a:path>
              </a:pathLst>
            </a:custGeom>
            <a:solidFill>
              <a:srgbClr val="FFFFFF"/>
            </a:solidFill>
          </p:spPr>
          <p:txBody>
            <a:bodyPr wrap="square" lIns="0" tIns="0" rIns="0" bIns="0" rtlCol="0"/>
            <a:lstStyle/>
            <a:p>
              <a:pPr defTabSz="914217"/>
              <a:endParaRPr/>
            </a:p>
          </p:txBody>
        </p:sp>
        <p:sp>
          <p:nvSpPr>
            <p:cNvPr id="40" name="object 40"/>
            <p:cNvSpPr/>
            <p:nvPr/>
          </p:nvSpPr>
          <p:spPr>
            <a:xfrm>
              <a:off x="8181974" y="2305049"/>
              <a:ext cx="142875" cy="4191000"/>
            </a:xfrm>
            <a:custGeom>
              <a:avLst/>
              <a:gdLst/>
              <a:ahLst/>
              <a:cxnLst/>
              <a:rect l="l" t="t" r="r" b="b"/>
              <a:pathLst>
                <a:path w="142875" h="4191000">
                  <a:moveTo>
                    <a:pt x="142875" y="4190999"/>
                  </a:moveTo>
                  <a:lnTo>
                    <a:pt x="101461" y="4184881"/>
                  </a:lnTo>
                  <a:lnTo>
                    <a:pt x="63482" y="4166942"/>
                  </a:lnTo>
                  <a:lnTo>
                    <a:pt x="32375" y="4138719"/>
                  </a:lnTo>
                  <a:lnTo>
                    <a:pt x="10875" y="4102800"/>
                  </a:lnTo>
                  <a:lnTo>
                    <a:pt x="679" y="4062199"/>
                  </a:lnTo>
                  <a:lnTo>
                    <a:pt x="0" y="4048124"/>
                  </a:lnTo>
                  <a:lnTo>
                    <a:pt x="0" y="142875"/>
                  </a:lnTo>
                  <a:lnTo>
                    <a:pt x="6117" y="101462"/>
                  </a:lnTo>
                  <a:lnTo>
                    <a:pt x="24055" y="63482"/>
                  </a:lnTo>
                  <a:lnTo>
                    <a:pt x="52279" y="32375"/>
                  </a:lnTo>
                  <a:lnTo>
                    <a:pt x="88198" y="10875"/>
                  </a:lnTo>
                  <a:lnTo>
                    <a:pt x="128800" y="679"/>
                  </a:lnTo>
                  <a:lnTo>
                    <a:pt x="142875" y="0"/>
                  </a:lnTo>
                  <a:lnTo>
                    <a:pt x="133491" y="679"/>
                  </a:lnTo>
                  <a:lnTo>
                    <a:pt x="124288" y="2718"/>
                  </a:lnTo>
                  <a:lnTo>
                    <a:pt x="89946" y="24056"/>
                  </a:lnTo>
                  <a:lnTo>
                    <a:pt x="63662" y="63482"/>
                  </a:lnTo>
                  <a:lnTo>
                    <a:pt x="51703" y="101462"/>
                  </a:lnTo>
                  <a:lnTo>
                    <a:pt x="47625" y="142875"/>
                  </a:lnTo>
                  <a:lnTo>
                    <a:pt x="47625" y="4048124"/>
                  </a:lnTo>
                  <a:lnTo>
                    <a:pt x="51703" y="4089537"/>
                  </a:lnTo>
                  <a:lnTo>
                    <a:pt x="63662" y="4127516"/>
                  </a:lnTo>
                  <a:lnTo>
                    <a:pt x="89946" y="4166942"/>
                  </a:lnTo>
                  <a:lnTo>
                    <a:pt x="124288" y="4188280"/>
                  </a:lnTo>
                  <a:lnTo>
                    <a:pt x="133491" y="4190320"/>
                  </a:lnTo>
                  <a:lnTo>
                    <a:pt x="142875" y="4190999"/>
                  </a:lnTo>
                  <a:close/>
                </a:path>
              </a:pathLst>
            </a:custGeom>
            <a:solidFill>
              <a:srgbClr val="4A0081"/>
            </a:solidFill>
          </p:spPr>
          <p:txBody>
            <a:bodyPr wrap="square" lIns="0" tIns="0" rIns="0" bIns="0" rtlCol="0"/>
            <a:lstStyle/>
            <a:p>
              <a:pPr defTabSz="914217"/>
              <a:endParaRPr/>
            </a:p>
          </p:txBody>
        </p:sp>
        <p:sp>
          <p:nvSpPr>
            <p:cNvPr id="41" name="object 41"/>
            <p:cNvSpPr/>
            <p:nvPr/>
          </p:nvSpPr>
          <p:spPr>
            <a:xfrm>
              <a:off x="8420099" y="2495549"/>
              <a:ext cx="714375" cy="762000"/>
            </a:xfrm>
            <a:custGeom>
              <a:avLst/>
              <a:gdLst/>
              <a:ahLst/>
              <a:cxnLst/>
              <a:rect l="l" t="t" r="r" b="b"/>
              <a:pathLst>
                <a:path w="714375" h="762000">
                  <a:moveTo>
                    <a:pt x="357187" y="761999"/>
                  </a:moveTo>
                  <a:lnTo>
                    <a:pt x="313461" y="759154"/>
                  </a:lnTo>
                  <a:lnTo>
                    <a:pt x="270398" y="750660"/>
                  </a:lnTo>
                  <a:lnTo>
                    <a:pt x="228639" y="736645"/>
                  </a:lnTo>
                  <a:lnTo>
                    <a:pt x="188810" y="717318"/>
                  </a:lnTo>
                  <a:lnTo>
                    <a:pt x="151513" y="692972"/>
                  </a:lnTo>
                  <a:lnTo>
                    <a:pt x="117314" y="663976"/>
                  </a:lnTo>
                  <a:lnTo>
                    <a:pt x="86723" y="630762"/>
                  </a:lnTo>
                  <a:lnTo>
                    <a:pt x="60195" y="593828"/>
                  </a:lnTo>
                  <a:lnTo>
                    <a:pt x="38136" y="553731"/>
                  </a:lnTo>
                  <a:lnTo>
                    <a:pt x="20878" y="511079"/>
                  </a:lnTo>
                  <a:lnTo>
                    <a:pt x="8678" y="466511"/>
                  </a:lnTo>
                  <a:lnTo>
                    <a:pt x="1720" y="420690"/>
                  </a:lnTo>
                  <a:lnTo>
                    <a:pt x="0" y="383601"/>
                  </a:lnTo>
                  <a:lnTo>
                    <a:pt x="107" y="369109"/>
                  </a:lnTo>
                  <a:lnTo>
                    <a:pt x="3865" y="322875"/>
                  </a:lnTo>
                  <a:lnTo>
                    <a:pt x="12936" y="277477"/>
                  </a:lnTo>
                  <a:lnTo>
                    <a:pt x="27187" y="233591"/>
                  </a:lnTo>
                  <a:lnTo>
                    <a:pt x="46403" y="191883"/>
                  </a:lnTo>
                  <a:lnTo>
                    <a:pt x="70290" y="152986"/>
                  </a:lnTo>
                  <a:lnTo>
                    <a:pt x="98493" y="117479"/>
                  </a:lnTo>
                  <a:lnTo>
                    <a:pt x="130590" y="85892"/>
                  </a:lnTo>
                  <a:lnTo>
                    <a:pt x="166094" y="58705"/>
                  </a:lnTo>
                  <a:lnTo>
                    <a:pt x="204469" y="36329"/>
                  </a:lnTo>
                  <a:lnTo>
                    <a:pt x="245141" y="19099"/>
                  </a:lnTo>
                  <a:lnTo>
                    <a:pt x="287503" y="7270"/>
                  </a:lnTo>
                  <a:lnTo>
                    <a:pt x="330914" y="1025"/>
                  </a:lnTo>
                  <a:lnTo>
                    <a:pt x="357187" y="0"/>
                  </a:lnTo>
                  <a:lnTo>
                    <a:pt x="365956" y="114"/>
                  </a:lnTo>
                  <a:lnTo>
                    <a:pt x="409597" y="4095"/>
                  </a:lnTo>
                  <a:lnTo>
                    <a:pt x="452451" y="13706"/>
                  </a:lnTo>
                  <a:lnTo>
                    <a:pt x="493876" y="28803"/>
                  </a:lnTo>
                  <a:lnTo>
                    <a:pt x="533246" y="49159"/>
                  </a:lnTo>
                  <a:lnTo>
                    <a:pt x="569963" y="74465"/>
                  </a:lnTo>
                  <a:lnTo>
                    <a:pt x="603480" y="104342"/>
                  </a:lnTo>
                  <a:lnTo>
                    <a:pt x="633297" y="138344"/>
                  </a:lnTo>
                  <a:lnTo>
                    <a:pt x="658959" y="175957"/>
                  </a:lnTo>
                  <a:lnTo>
                    <a:pt x="680081" y="216611"/>
                  </a:lnTo>
                  <a:lnTo>
                    <a:pt x="696346" y="259698"/>
                  </a:lnTo>
                  <a:lnTo>
                    <a:pt x="707511" y="304576"/>
                  </a:lnTo>
                  <a:lnTo>
                    <a:pt x="713407" y="350564"/>
                  </a:lnTo>
                  <a:lnTo>
                    <a:pt x="714374" y="383601"/>
                  </a:lnTo>
                  <a:lnTo>
                    <a:pt x="714267" y="392890"/>
                  </a:lnTo>
                  <a:lnTo>
                    <a:pt x="710509" y="439123"/>
                  </a:lnTo>
                  <a:lnTo>
                    <a:pt x="701437" y="484522"/>
                  </a:lnTo>
                  <a:lnTo>
                    <a:pt x="687185" y="528408"/>
                  </a:lnTo>
                  <a:lnTo>
                    <a:pt x="667970" y="570115"/>
                  </a:lnTo>
                  <a:lnTo>
                    <a:pt x="644083" y="609013"/>
                  </a:lnTo>
                  <a:lnTo>
                    <a:pt x="615881" y="644520"/>
                  </a:lnTo>
                  <a:lnTo>
                    <a:pt x="583785" y="676107"/>
                  </a:lnTo>
                  <a:lnTo>
                    <a:pt x="548279" y="703294"/>
                  </a:lnTo>
                  <a:lnTo>
                    <a:pt x="509904" y="725669"/>
                  </a:lnTo>
                  <a:lnTo>
                    <a:pt x="469232" y="742900"/>
                  </a:lnTo>
                  <a:lnTo>
                    <a:pt x="426870" y="754728"/>
                  </a:lnTo>
                  <a:lnTo>
                    <a:pt x="383461" y="760975"/>
                  </a:lnTo>
                  <a:lnTo>
                    <a:pt x="357187" y="761999"/>
                  </a:lnTo>
                  <a:close/>
                </a:path>
              </a:pathLst>
            </a:custGeom>
            <a:solidFill>
              <a:srgbClr val="4A0081">
                <a:alpha val="10198"/>
              </a:srgbClr>
            </a:solidFill>
          </p:spPr>
          <p:txBody>
            <a:bodyPr wrap="square" lIns="0" tIns="0" rIns="0" bIns="0" rtlCol="0"/>
            <a:lstStyle/>
            <a:p>
              <a:pPr defTabSz="914217"/>
              <a:endParaRPr/>
            </a:p>
          </p:txBody>
        </p:sp>
        <p:pic>
          <p:nvPicPr>
            <p:cNvPr id="42" name="object 42"/>
            <p:cNvPicPr/>
            <p:nvPr/>
          </p:nvPicPr>
          <p:blipFill>
            <a:blip r:embed="rId7" cstate="print"/>
            <a:stretch>
              <a:fillRect/>
            </a:stretch>
          </p:blipFill>
          <p:spPr>
            <a:xfrm>
              <a:off x="8601074" y="2686049"/>
              <a:ext cx="342899" cy="380999"/>
            </a:xfrm>
            <a:prstGeom prst="rect">
              <a:avLst/>
            </a:prstGeom>
          </p:spPr>
        </p:pic>
      </p:grpSp>
      <p:sp>
        <p:nvSpPr>
          <p:cNvPr id="43" name="object 43"/>
          <p:cNvSpPr txBox="1"/>
          <p:nvPr/>
        </p:nvSpPr>
        <p:spPr>
          <a:xfrm>
            <a:off x="9169180" y="2567981"/>
            <a:ext cx="2565620" cy="259170"/>
          </a:xfrm>
          <a:prstGeom prst="rect">
            <a:avLst/>
          </a:prstGeom>
        </p:spPr>
        <p:txBody>
          <a:bodyPr vert="horz" wrap="square" lIns="0" tIns="12697" rIns="0" bIns="0" rtlCol="0">
            <a:spAutoFit/>
          </a:bodyPr>
          <a:lstStyle/>
          <a:p>
            <a:pPr marL="12697" marR="5079" defTabSz="914217">
              <a:lnSpc>
                <a:spcPct val="116700"/>
              </a:lnSpc>
              <a:spcBef>
                <a:spcPts val="100"/>
              </a:spcBef>
            </a:pPr>
            <a:r>
              <a:rPr sz="1500" b="1" dirty="0">
                <a:solidFill>
                  <a:srgbClr val="1F2937"/>
                </a:solidFill>
                <a:latin typeface="Arial"/>
                <a:cs typeface="Arial"/>
              </a:rPr>
              <a:t>Customer</a:t>
            </a:r>
            <a:r>
              <a:rPr sz="1500" b="1" spc="-75" dirty="0">
                <a:solidFill>
                  <a:srgbClr val="1F2937"/>
                </a:solidFill>
                <a:latin typeface="Arial"/>
                <a:cs typeface="Arial"/>
              </a:rPr>
              <a:t> </a:t>
            </a:r>
            <a:r>
              <a:rPr sz="1500" b="1" spc="-10" dirty="0">
                <a:solidFill>
                  <a:srgbClr val="1F2937"/>
                </a:solidFill>
                <a:latin typeface="Arial"/>
                <a:cs typeface="Arial"/>
              </a:rPr>
              <a:t>Loyalty Programs</a:t>
            </a:r>
            <a:endParaRPr sz="1500" dirty="0">
              <a:latin typeface="Arial"/>
              <a:cs typeface="Arial"/>
            </a:endParaRPr>
          </a:p>
        </p:txBody>
      </p:sp>
      <p:grpSp>
        <p:nvGrpSpPr>
          <p:cNvPr id="44" name="object 44"/>
          <p:cNvGrpSpPr/>
          <p:nvPr/>
        </p:nvGrpSpPr>
        <p:grpSpPr>
          <a:xfrm>
            <a:off x="8419560" y="3447251"/>
            <a:ext cx="3275842" cy="2856839"/>
            <a:chOff x="8420098" y="3448050"/>
            <a:chExt cx="3276600" cy="2857500"/>
          </a:xfrm>
        </p:grpSpPr>
        <p:pic>
          <p:nvPicPr>
            <p:cNvPr id="45" name="object 45"/>
            <p:cNvPicPr/>
            <p:nvPr/>
          </p:nvPicPr>
          <p:blipFill>
            <a:blip r:embed="rId8" cstate="print"/>
            <a:stretch>
              <a:fillRect/>
            </a:stretch>
          </p:blipFill>
          <p:spPr>
            <a:xfrm>
              <a:off x="8429624" y="3448050"/>
              <a:ext cx="142874" cy="152399"/>
            </a:xfrm>
            <a:prstGeom prst="rect">
              <a:avLst/>
            </a:prstGeom>
          </p:spPr>
        </p:pic>
        <p:pic>
          <p:nvPicPr>
            <p:cNvPr id="46" name="object 46"/>
            <p:cNvPicPr/>
            <p:nvPr/>
          </p:nvPicPr>
          <p:blipFill>
            <a:blip r:embed="rId8" cstate="print"/>
            <a:stretch>
              <a:fillRect/>
            </a:stretch>
          </p:blipFill>
          <p:spPr>
            <a:xfrm>
              <a:off x="8429624" y="4019550"/>
              <a:ext cx="142874" cy="152399"/>
            </a:xfrm>
            <a:prstGeom prst="rect">
              <a:avLst/>
            </a:prstGeom>
          </p:spPr>
        </p:pic>
        <p:pic>
          <p:nvPicPr>
            <p:cNvPr id="47" name="object 47"/>
            <p:cNvPicPr/>
            <p:nvPr/>
          </p:nvPicPr>
          <p:blipFill>
            <a:blip r:embed="rId8" cstate="print"/>
            <a:stretch>
              <a:fillRect/>
            </a:stretch>
          </p:blipFill>
          <p:spPr>
            <a:xfrm>
              <a:off x="8429624" y="4362450"/>
              <a:ext cx="142874" cy="152399"/>
            </a:xfrm>
            <a:prstGeom prst="rect">
              <a:avLst/>
            </a:prstGeom>
          </p:spPr>
        </p:pic>
        <p:sp>
          <p:nvSpPr>
            <p:cNvPr id="48" name="object 48"/>
            <p:cNvSpPr/>
            <p:nvPr/>
          </p:nvSpPr>
          <p:spPr>
            <a:xfrm>
              <a:off x="8420098" y="5467349"/>
              <a:ext cx="3276600" cy="838200"/>
            </a:xfrm>
            <a:custGeom>
              <a:avLst/>
              <a:gdLst/>
              <a:ahLst/>
              <a:cxnLst/>
              <a:rect l="l" t="t" r="r" b="b"/>
              <a:pathLst>
                <a:path w="3276600" h="838200">
                  <a:moveTo>
                    <a:pt x="3205403" y="838199"/>
                  </a:moveTo>
                  <a:lnTo>
                    <a:pt x="71196" y="838199"/>
                  </a:lnTo>
                  <a:lnTo>
                    <a:pt x="66241" y="837711"/>
                  </a:lnTo>
                  <a:lnTo>
                    <a:pt x="29704" y="822578"/>
                  </a:lnTo>
                  <a:lnTo>
                    <a:pt x="3885" y="786537"/>
                  </a:lnTo>
                  <a:lnTo>
                    <a:pt x="0" y="767003"/>
                  </a:lnTo>
                  <a:lnTo>
                    <a:pt x="0" y="761999"/>
                  </a:lnTo>
                  <a:lnTo>
                    <a:pt x="0" y="71196"/>
                  </a:lnTo>
                  <a:lnTo>
                    <a:pt x="15621" y="29704"/>
                  </a:lnTo>
                  <a:lnTo>
                    <a:pt x="51661" y="3885"/>
                  </a:lnTo>
                  <a:lnTo>
                    <a:pt x="71196" y="0"/>
                  </a:lnTo>
                  <a:lnTo>
                    <a:pt x="3205403" y="0"/>
                  </a:lnTo>
                  <a:lnTo>
                    <a:pt x="3246892" y="15621"/>
                  </a:lnTo>
                  <a:lnTo>
                    <a:pt x="3272714" y="51660"/>
                  </a:lnTo>
                  <a:lnTo>
                    <a:pt x="3276600" y="71196"/>
                  </a:lnTo>
                  <a:lnTo>
                    <a:pt x="3276600" y="767003"/>
                  </a:lnTo>
                  <a:lnTo>
                    <a:pt x="3260976" y="808494"/>
                  </a:lnTo>
                  <a:lnTo>
                    <a:pt x="3224937" y="834314"/>
                  </a:lnTo>
                  <a:lnTo>
                    <a:pt x="3210357" y="837711"/>
                  </a:lnTo>
                  <a:lnTo>
                    <a:pt x="3205403" y="838199"/>
                  </a:lnTo>
                  <a:close/>
                </a:path>
              </a:pathLst>
            </a:custGeom>
            <a:solidFill>
              <a:srgbClr val="F2F4F5"/>
            </a:solidFill>
          </p:spPr>
          <p:txBody>
            <a:bodyPr wrap="square" lIns="0" tIns="0" rIns="0" bIns="0" rtlCol="0"/>
            <a:lstStyle/>
            <a:p>
              <a:pPr defTabSz="914217"/>
              <a:endParaRPr/>
            </a:p>
          </p:txBody>
        </p:sp>
      </p:grpSp>
      <p:sp>
        <p:nvSpPr>
          <p:cNvPr id="49" name="object 49"/>
          <p:cNvSpPr txBox="1"/>
          <p:nvPr/>
        </p:nvSpPr>
        <p:spPr>
          <a:xfrm>
            <a:off x="8632138" y="3360276"/>
            <a:ext cx="2405458" cy="451750"/>
          </a:xfrm>
          <a:prstGeom prst="rect">
            <a:avLst/>
          </a:prstGeom>
        </p:spPr>
        <p:txBody>
          <a:bodyPr vert="horz" wrap="square" lIns="0" tIns="12697" rIns="0" bIns="0" rtlCol="0">
            <a:spAutoFit/>
          </a:bodyPr>
          <a:lstStyle/>
          <a:p>
            <a:pPr marL="12697" marR="5079" defTabSz="914217">
              <a:lnSpc>
                <a:spcPct val="125000"/>
              </a:lnSpc>
              <a:spcBef>
                <a:spcPts val="100"/>
              </a:spcBef>
            </a:pPr>
            <a:r>
              <a:rPr sz="1200" dirty="0">
                <a:latin typeface="Arial"/>
                <a:cs typeface="Arial"/>
              </a:rPr>
              <a:t>Rewards and recognition for </a:t>
            </a:r>
            <a:r>
              <a:rPr sz="1200" spc="-10" dirty="0">
                <a:latin typeface="Arial"/>
                <a:cs typeface="Arial"/>
              </a:rPr>
              <a:t>repeat customers</a:t>
            </a:r>
            <a:endParaRPr sz="1200">
              <a:latin typeface="Arial"/>
              <a:cs typeface="Arial"/>
            </a:endParaRPr>
          </a:p>
        </p:txBody>
      </p:sp>
      <p:sp>
        <p:nvSpPr>
          <p:cNvPr id="50" name="object 50"/>
          <p:cNvSpPr txBox="1"/>
          <p:nvPr/>
        </p:nvSpPr>
        <p:spPr>
          <a:xfrm>
            <a:off x="8632138" y="3977353"/>
            <a:ext cx="2871440" cy="197444"/>
          </a:xfrm>
          <a:prstGeom prst="rect">
            <a:avLst/>
          </a:prstGeom>
        </p:spPr>
        <p:txBody>
          <a:bodyPr vert="horz" wrap="square" lIns="0" tIns="12697" rIns="0" bIns="0" rtlCol="0">
            <a:spAutoFit/>
          </a:bodyPr>
          <a:lstStyle/>
          <a:p>
            <a:pPr marL="12697" defTabSz="914217">
              <a:spcBef>
                <a:spcPts val="100"/>
              </a:spcBef>
            </a:pPr>
            <a:r>
              <a:rPr sz="1200" dirty="0">
                <a:latin typeface="Arial"/>
                <a:cs typeface="Arial"/>
              </a:rPr>
              <a:t>Personalized service and </a:t>
            </a:r>
            <a:r>
              <a:rPr sz="1200" spc="-10" dirty="0">
                <a:latin typeface="Arial"/>
                <a:cs typeface="Arial"/>
              </a:rPr>
              <a:t>communications</a:t>
            </a:r>
            <a:endParaRPr sz="1200">
              <a:latin typeface="Arial"/>
              <a:cs typeface="Arial"/>
            </a:endParaRPr>
          </a:p>
        </p:txBody>
      </p:sp>
      <p:sp>
        <p:nvSpPr>
          <p:cNvPr id="51" name="object 51"/>
          <p:cNvSpPr txBox="1"/>
          <p:nvPr/>
        </p:nvSpPr>
        <p:spPr>
          <a:xfrm>
            <a:off x="8632138" y="4274465"/>
            <a:ext cx="2787005" cy="451750"/>
          </a:xfrm>
          <a:prstGeom prst="rect">
            <a:avLst/>
          </a:prstGeom>
        </p:spPr>
        <p:txBody>
          <a:bodyPr vert="horz" wrap="square" lIns="0" tIns="12697" rIns="0" bIns="0" rtlCol="0">
            <a:spAutoFit/>
          </a:bodyPr>
          <a:lstStyle/>
          <a:p>
            <a:pPr marL="12697" marR="5079" defTabSz="914217">
              <a:lnSpc>
                <a:spcPct val="125000"/>
              </a:lnSpc>
              <a:spcBef>
                <a:spcPts val="100"/>
              </a:spcBef>
            </a:pPr>
            <a:r>
              <a:rPr sz="1200" dirty="0">
                <a:latin typeface="Arial"/>
                <a:cs typeface="Arial"/>
              </a:rPr>
              <a:t>Advantageous features exclusive to </a:t>
            </a:r>
            <a:r>
              <a:rPr sz="1200" spc="-10" dirty="0">
                <a:latin typeface="Arial"/>
                <a:cs typeface="Arial"/>
              </a:rPr>
              <a:t>loyal users</a:t>
            </a:r>
            <a:endParaRPr sz="1200">
              <a:latin typeface="Arial"/>
              <a:cs typeface="Arial"/>
            </a:endParaRPr>
          </a:p>
        </p:txBody>
      </p:sp>
      <p:sp>
        <p:nvSpPr>
          <p:cNvPr id="52" name="object 52"/>
          <p:cNvSpPr txBox="1"/>
          <p:nvPr/>
        </p:nvSpPr>
        <p:spPr>
          <a:xfrm>
            <a:off x="8517864" y="5524944"/>
            <a:ext cx="2943179" cy="629962"/>
          </a:xfrm>
          <a:prstGeom prst="rect">
            <a:avLst/>
          </a:prstGeom>
        </p:spPr>
        <p:txBody>
          <a:bodyPr vert="horz" wrap="square" lIns="0" tIns="64754" rIns="0" bIns="0" rtlCol="0">
            <a:spAutoFit/>
          </a:bodyPr>
          <a:lstStyle/>
          <a:p>
            <a:pPr marL="12697" defTabSz="914217">
              <a:spcBef>
                <a:spcPts val="509"/>
              </a:spcBef>
            </a:pPr>
            <a:r>
              <a:rPr sz="1200" b="1" dirty="0">
                <a:latin typeface="Arial"/>
                <a:cs typeface="Arial"/>
              </a:rPr>
              <a:t>Key </a:t>
            </a:r>
            <a:r>
              <a:rPr sz="1200" b="1" spc="-10" dirty="0">
                <a:latin typeface="Arial"/>
                <a:cs typeface="Arial"/>
              </a:rPr>
              <a:t>Consideration:</a:t>
            </a:r>
            <a:endParaRPr sz="1200" dirty="0">
              <a:latin typeface="Arial"/>
              <a:cs typeface="Arial"/>
            </a:endParaRPr>
          </a:p>
          <a:p>
            <a:pPr marL="12697" marR="5079" defTabSz="914217">
              <a:lnSpc>
                <a:spcPct val="119000"/>
              </a:lnSpc>
              <a:spcBef>
                <a:spcPts val="120"/>
              </a:spcBef>
            </a:pPr>
            <a:r>
              <a:rPr sz="1050" dirty="0">
                <a:latin typeface="Arial"/>
                <a:cs typeface="Arial"/>
              </a:rPr>
              <a:t>Create</a:t>
            </a:r>
            <a:r>
              <a:rPr sz="1050" spc="-15" dirty="0">
                <a:latin typeface="Arial"/>
                <a:cs typeface="Arial"/>
              </a:rPr>
              <a:t> </a:t>
            </a:r>
            <a:r>
              <a:rPr sz="1050" dirty="0">
                <a:latin typeface="Arial"/>
                <a:cs typeface="Arial"/>
              </a:rPr>
              <a:t>meaningful</a:t>
            </a:r>
            <a:r>
              <a:rPr sz="1050" spc="-15" dirty="0">
                <a:latin typeface="Arial"/>
                <a:cs typeface="Arial"/>
              </a:rPr>
              <a:t> </a:t>
            </a:r>
            <a:r>
              <a:rPr sz="1050" spc="-10" dirty="0">
                <a:latin typeface="Arial"/>
                <a:cs typeface="Arial"/>
              </a:rPr>
              <a:t>differentiation</a:t>
            </a:r>
            <a:r>
              <a:rPr sz="1050" spc="-15" dirty="0">
                <a:latin typeface="Arial"/>
                <a:cs typeface="Arial"/>
              </a:rPr>
              <a:t> </a:t>
            </a:r>
            <a:r>
              <a:rPr sz="1050" dirty="0">
                <a:latin typeface="Arial"/>
                <a:cs typeface="Arial"/>
              </a:rPr>
              <a:t>between</a:t>
            </a:r>
            <a:r>
              <a:rPr sz="1050" spc="-15" dirty="0">
                <a:latin typeface="Arial"/>
                <a:cs typeface="Arial"/>
              </a:rPr>
              <a:t> </a:t>
            </a:r>
            <a:r>
              <a:rPr sz="1050" spc="-10" dirty="0">
                <a:latin typeface="Arial"/>
                <a:cs typeface="Arial"/>
              </a:rPr>
              <a:t>regular </a:t>
            </a:r>
            <a:r>
              <a:rPr sz="1050" dirty="0">
                <a:latin typeface="Arial"/>
                <a:cs typeface="Arial"/>
              </a:rPr>
              <a:t>and</a:t>
            </a:r>
            <a:r>
              <a:rPr sz="1050" spc="-20" dirty="0">
                <a:latin typeface="Arial"/>
                <a:cs typeface="Arial"/>
              </a:rPr>
              <a:t> </a:t>
            </a:r>
            <a:r>
              <a:rPr sz="1050" dirty="0">
                <a:latin typeface="Arial"/>
                <a:cs typeface="Arial"/>
              </a:rPr>
              <a:t>loyal</a:t>
            </a:r>
            <a:r>
              <a:rPr sz="1050" spc="-20" dirty="0">
                <a:latin typeface="Arial"/>
                <a:cs typeface="Arial"/>
              </a:rPr>
              <a:t> </a:t>
            </a:r>
            <a:r>
              <a:rPr sz="1050" spc="-10" dirty="0">
                <a:latin typeface="Arial"/>
                <a:cs typeface="Arial"/>
              </a:rPr>
              <a:t>customers</a:t>
            </a:r>
            <a:endParaRPr sz="1050" dirty="0">
              <a:latin typeface="Arial"/>
              <a:cs typeface="Arial"/>
            </a:endParaRPr>
          </a:p>
        </p:txBody>
      </p:sp>
      <p:sp>
        <p:nvSpPr>
          <p:cNvPr id="56" name="object 56"/>
          <p:cNvSpPr txBox="1"/>
          <p:nvPr/>
        </p:nvSpPr>
        <p:spPr>
          <a:xfrm>
            <a:off x="293443" y="7494371"/>
            <a:ext cx="2538142" cy="161546"/>
          </a:xfrm>
          <a:prstGeom prst="rect">
            <a:avLst/>
          </a:prstGeom>
        </p:spPr>
        <p:txBody>
          <a:bodyPr vert="horz" wrap="square" lIns="0" tIns="0" rIns="0" bIns="0" rtlCol="0">
            <a:spAutoFit/>
          </a:bodyPr>
          <a:lstStyle/>
          <a:p>
            <a:pPr marL="12697" defTabSz="914217"/>
            <a:r>
              <a:rPr sz="1050" dirty="0">
                <a:solidFill>
                  <a:srgbClr val="4A5462"/>
                </a:solidFill>
                <a:latin typeface="Arial"/>
                <a:cs typeface="Arial"/>
              </a:rPr>
              <a:t>Source:</a:t>
            </a:r>
            <a:r>
              <a:rPr sz="1050" spc="-5" dirty="0">
                <a:solidFill>
                  <a:srgbClr val="4A5462"/>
                </a:solidFill>
                <a:latin typeface="Arial"/>
                <a:cs typeface="Arial"/>
              </a:rPr>
              <a:t> </a:t>
            </a:r>
            <a:r>
              <a:rPr sz="1050" spc="-10" dirty="0">
                <a:solidFill>
                  <a:srgbClr val="4A5462"/>
                </a:solidFill>
                <a:latin typeface="Arial"/>
                <a:cs typeface="Arial"/>
              </a:rPr>
              <a:t>Entrepreneurial</a:t>
            </a:r>
            <a:r>
              <a:rPr sz="1050" dirty="0">
                <a:solidFill>
                  <a:srgbClr val="4A5462"/>
                </a:solidFill>
                <a:latin typeface="Arial"/>
                <a:cs typeface="Arial"/>
              </a:rPr>
              <a:t> Strategies</a:t>
            </a:r>
            <a:r>
              <a:rPr sz="1050" spc="-5" dirty="0">
                <a:solidFill>
                  <a:srgbClr val="4A5462"/>
                </a:solidFill>
                <a:latin typeface="Arial"/>
                <a:cs typeface="Arial"/>
              </a:rPr>
              <a:t> </a:t>
            </a:r>
            <a:r>
              <a:rPr sz="1050" spc="-10" dirty="0">
                <a:solidFill>
                  <a:srgbClr val="4A5462"/>
                </a:solidFill>
                <a:latin typeface="Arial"/>
                <a:cs typeface="Arial"/>
              </a:rPr>
              <a:t>Course</a:t>
            </a:r>
            <a:endParaRPr sz="1050">
              <a:latin typeface="Arial"/>
              <a:cs typeface="Arial"/>
            </a:endParaRPr>
          </a:p>
        </p:txBody>
      </p:sp>
      <p:sp>
        <p:nvSpPr>
          <p:cNvPr id="57" name="object 57"/>
          <p:cNvSpPr txBox="1"/>
          <p:nvPr/>
        </p:nvSpPr>
        <p:spPr>
          <a:xfrm>
            <a:off x="11042893" y="7494371"/>
            <a:ext cx="855782" cy="161546"/>
          </a:xfrm>
          <a:prstGeom prst="rect">
            <a:avLst/>
          </a:prstGeom>
        </p:spPr>
        <p:txBody>
          <a:bodyPr vert="horz" wrap="square" lIns="0" tIns="0" rIns="0" bIns="0" rtlCol="0">
            <a:spAutoFit/>
          </a:bodyPr>
          <a:lstStyle/>
          <a:p>
            <a:pPr marL="12697" defTabSz="914217"/>
            <a:r>
              <a:rPr sz="1050" dirty="0">
                <a:solidFill>
                  <a:srgbClr val="4A5462"/>
                </a:solidFill>
                <a:latin typeface="Arial"/>
                <a:cs typeface="Arial"/>
              </a:rPr>
              <a:t>Page</a:t>
            </a:r>
            <a:r>
              <a:rPr sz="1050" spc="-15" dirty="0">
                <a:solidFill>
                  <a:srgbClr val="4A5462"/>
                </a:solidFill>
                <a:latin typeface="Arial"/>
                <a:cs typeface="Arial"/>
              </a:rPr>
              <a:t> </a:t>
            </a:r>
            <a:fld id="{81D60167-4931-47E6-BA6A-407CBD079E47}" type="slidenum">
              <a:rPr sz="1050" dirty="0">
                <a:solidFill>
                  <a:srgbClr val="4A5462"/>
                </a:solidFill>
                <a:latin typeface="Arial"/>
                <a:cs typeface="Arial"/>
              </a:rPr>
              <a:pPr marL="12697" defTabSz="914217"/>
              <a:t>12</a:t>
            </a:fld>
            <a:r>
              <a:rPr sz="1050" spc="-10" dirty="0">
                <a:solidFill>
                  <a:srgbClr val="4A5462"/>
                </a:solidFill>
                <a:latin typeface="Arial"/>
                <a:cs typeface="Arial"/>
              </a:rPr>
              <a:t> </a:t>
            </a:r>
            <a:r>
              <a:rPr sz="1050" dirty="0">
                <a:solidFill>
                  <a:srgbClr val="4A5462"/>
                </a:solidFill>
                <a:latin typeface="Arial"/>
                <a:cs typeface="Arial"/>
              </a:rPr>
              <a:t>of</a:t>
            </a:r>
            <a:r>
              <a:rPr sz="1050" spc="-15" dirty="0">
                <a:solidFill>
                  <a:srgbClr val="4A5462"/>
                </a:solidFill>
                <a:latin typeface="Arial"/>
                <a:cs typeface="Arial"/>
              </a:rPr>
              <a:t> </a:t>
            </a:r>
            <a:r>
              <a:rPr sz="1050" spc="-25" dirty="0">
                <a:solidFill>
                  <a:srgbClr val="4A5462"/>
                </a:solidFill>
                <a:latin typeface="Arial"/>
                <a:cs typeface="Arial"/>
              </a:rPr>
              <a:t>30</a:t>
            </a:r>
            <a:endParaRPr sz="1050">
              <a:latin typeface="Arial"/>
              <a:cs typeface="Arial"/>
            </a:endParaRPr>
          </a:p>
        </p:txBody>
      </p:sp>
      <p:sp>
        <p:nvSpPr>
          <p:cNvPr id="55" name="object 55"/>
          <p:cNvSpPr txBox="1"/>
          <p:nvPr/>
        </p:nvSpPr>
        <p:spPr>
          <a:xfrm>
            <a:off x="1134574" y="1012611"/>
            <a:ext cx="9795782" cy="197444"/>
          </a:xfrm>
          <a:prstGeom prst="rect">
            <a:avLst/>
          </a:prstGeom>
        </p:spPr>
        <p:txBody>
          <a:bodyPr vert="horz" wrap="square" lIns="0" tIns="12697" rIns="0" bIns="0" rtlCol="0">
            <a:spAutoFit/>
          </a:bodyPr>
          <a:lstStyle/>
          <a:p>
            <a:pPr marL="12697" defTabSz="914217">
              <a:spcBef>
                <a:spcPts val="100"/>
              </a:spcBef>
            </a:pPr>
            <a:r>
              <a:rPr sz="1200" b="1" spc="-10" dirty="0">
                <a:latin typeface="Arial"/>
                <a:cs typeface="Arial"/>
              </a:rPr>
              <a:t>Implementation</a:t>
            </a:r>
            <a:r>
              <a:rPr sz="1200" b="1" spc="-5" dirty="0">
                <a:latin typeface="Arial"/>
                <a:cs typeface="Arial"/>
              </a:rPr>
              <a:t> </a:t>
            </a:r>
            <a:r>
              <a:rPr sz="1200" b="1" dirty="0">
                <a:latin typeface="Arial"/>
                <a:cs typeface="Arial"/>
              </a:rPr>
              <a:t>Tip:</a:t>
            </a:r>
            <a:r>
              <a:rPr sz="1200" b="1" spc="265" dirty="0">
                <a:latin typeface="Arial"/>
                <a:cs typeface="Arial"/>
              </a:rPr>
              <a:t> </a:t>
            </a:r>
            <a:r>
              <a:rPr sz="1200" dirty="0">
                <a:solidFill>
                  <a:srgbClr val="FF0000"/>
                </a:solidFill>
                <a:latin typeface="Arial"/>
                <a:cs typeface="Arial"/>
              </a:rPr>
              <a:t>Start with</a:t>
            </a:r>
            <a:r>
              <a:rPr sz="1200" spc="-5" dirty="0">
                <a:solidFill>
                  <a:srgbClr val="FF0000"/>
                </a:solidFill>
                <a:latin typeface="Arial"/>
                <a:cs typeface="Arial"/>
              </a:rPr>
              <a:t> </a:t>
            </a:r>
            <a:r>
              <a:rPr sz="1200" dirty="0">
                <a:solidFill>
                  <a:srgbClr val="FF0000"/>
                </a:solidFill>
                <a:latin typeface="Arial"/>
                <a:cs typeface="Arial"/>
              </a:rPr>
              <a:t>a clear understanding of your</a:t>
            </a:r>
            <a:r>
              <a:rPr sz="1200" spc="-5" dirty="0">
                <a:solidFill>
                  <a:srgbClr val="FF0000"/>
                </a:solidFill>
                <a:latin typeface="Arial"/>
                <a:cs typeface="Arial"/>
              </a:rPr>
              <a:t> </a:t>
            </a:r>
            <a:r>
              <a:rPr sz="1200" dirty="0">
                <a:solidFill>
                  <a:srgbClr val="FF0000"/>
                </a:solidFill>
                <a:latin typeface="Arial"/>
                <a:cs typeface="Arial"/>
              </a:rPr>
              <a:t>current market position and</a:t>
            </a:r>
            <a:r>
              <a:rPr sz="1200" spc="-5" dirty="0">
                <a:solidFill>
                  <a:srgbClr val="FF0000"/>
                </a:solidFill>
                <a:latin typeface="Arial"/>
                <a:cs typeface="Arial"/>
              </a:rPr>
              <a:t> </a:t>
            </a:r>
            <a:r>
              <a:rPr sz="1200" dirty="0">
                <a:solidFill>
                  <a:srgbClr val="FF0000"/>
                </a:solidFill>
                <a:latin typeface="Arial"/>
                <a:cs typeface="Arial"/>
              </a:rPr>
              <a:t>customer needs before intensifying</a:t>
            </a:r>
            <a:r>
              <a:rPr sz="1200" spc="-5" dirty="0">
                <a:solidFill>
                  <a:srgbClr val="FF0000"/>
                </a:solidFill>
                <a:latin typeface="Arial"/>
                <a:cs typeface="Arial"/>
              </a:rPr>
              <a:t> </a:t>
            </a:r>
            <a:r>
              <a:rPr sz="1200" dirty="0">
                <a:solidFill>
                  <a:srgbClr val="FF0000"/>
                </a:solidFill>
                <a:latin typeface="Arial"/>
                <a:cs typeface="Arial"/>
              </a:rPr>
              <a:t>existing </a:t>
            </a:r>
            <a:r>
              <a:rPr sz="1200" spc="-10" dirty="0">
                <a:solidFill>
                  <a:srgbClr val="FF0000"/>
                </a:solidFill>
                <a:latin typeface="Arial"/>
                <a:cs typeface="Arial"/>
              </a:rPr>
              <a:t>strategies</a:t>
            </a:r>
            <a:r>
              <a:rPr sz="1200" spc="-10" dirty="0">
                <a:latin typeface="Arial"/>
                <a:cs typeface="Arial"/>
              </a:rPr>
              <a:t>.</a:t>
            </a:r>
            <a:endParaRPr sz="1200" dirty="0">
              <a:latin typeface="Arial"/>
              <a:cs typeface="Arial"/>
            </a:endParaRPr>
          </a:p>
        </p:txBody>
      </p:sp>
      <p:sp>
        <p:nvSpPr>
          <p:cNvPr id="58" name="Rectangle: Rounded Corners 57">
            <a:extLst>
              <a:ext uri="{FF2B5EF4-FFF2-40B4-BE49-F238E27FC236}">
                <a16:creationId xmlns:a16="http://schemas.microsoft.com/office/drawing/2014/main" id="{F23DE6BD-081E-B275-680B-5735E55EE7B4}"/>
              </a:ext>
            </a:extLst>
          </p:cNvPr>
          <p:cNvSpPr/>
          <p:nvPr/>
        </p:nvSpPr>
        <p:spPr>
          <a:xfrm>
            <a:off x="19050" y="513023"/>
            <a:ext cx="11811000" cy="5935813"/>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57B67FF9-8F33-EE75-C56B-C1C5811E504F}"/>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5659CA6-58F8-8F23-4A55-7D455CAFEEAD}"/>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extLst>
      <p:ext uri="{BB962C8B-B14F-4D97-AF65-F5344CB8AC3E}">
        <p14:creationId xmlns:p14="http://schemas.microsoft.com/office/powerpoint/2010/main" val="404320953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D3CE505-537E-4578-9069-B700A8BB47AC}"/>
              </a:ext>
            </a:extLst>
          </p:cNvPr>
          <p:cNvSpPr/>
          <p:nvPr/>
        </p:nvSpPr>
        <p:spPr>
          <a:xfrm>
            <a:off x="8634257" y="532606"/>
            <a:ext cx="4127466" cy="58292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620387" y="604920"/>
            <a:ext cx="6771977" cy="358990"/>
          </a:xfrm>
          <a:prstGeom prst="rect">
            <a:avLst/>
          </a:prstGeom>
        </p:spPr>
        <p:txBody>
          <a:bodyPr vert="horz" wrap="square" lIns="0" tIns="12697" rIns="0" bIns="0" rtlCol="0">
            <a:spAutoFit/>
          </a:bodyPr>
          <a:lstStyle/>
          <a:p>
            <a:pPr marL="12697">
              <a:spcBef>
                <a:spcPts val="100"/>
              </a:spcBef>
            </a:pPr>
            <a:r>
              <a:rPr dirty="0"/>
              <a:t>Market</a:t>
            </a:r>
            <a:r>
              <a:rPr spc="-10" dirty="0"/>
              <a:t> </a:t>
            </a:r>
            <a:r>
              <a:rPr dirty="0"/>
              <a:t>Development</a:t>
            </a:r>
            <a:r>
              <a:rPr spc="-85" dirty="0"/>
              <a:t> </a:t>
            </a:r>
            <a:r>
              <a:rPr spc="-10" dirty="0"/>
              <a:t>Approaches</a:t>
            </a:r>
          </a:p>
        </p:txBody>
      </p:sp>
      <p:grpSp>
        <p:nvGrpSpPr>
          <p:cNvPr id="6" name="object 6"/>
          <p:cNvGrpSpPr/>
          <p:nvPr/>
        </p:nvGrpSpPr>
        <p:grpSpPr>
          <a:xfrm>
            <a:off x="306140" y="1161780"/>
            <a:ext cx="11579719" cy="1066553"/>
            <a:chOff x="304799" y="1162049"/>
            <a:chExt cx="11582400" cy="1066800"/>
          </a:xfrm>
        </p:grpSpPr>
        <p:sp>
          <p:nvSpPr>
            <p:cNvPr id="7" name="object 7"/>
            <p:cNvSpPr/>
            <p:nvPr/>
          </p:nvSpPr>
          <p:spPr>
            <a:xfrm>
              <a:off x="304799" y="1162049"/>
              <a:ext cx="11582400" cy="1066800"/>
            </a:xfrm>
            <a:custGeom>
              <a:avLst/>
              <a:gdLst/>
              <a:ahLst/>
              <a:cxnLst/>
              <a:rect l="l" t="t" r="r" b="b"/>
              <a:pathLst>
                <a:path w="11582400" h="1066800">
                  <a:moveTo>
                    <a:pt x="11439524" y="1066799"/>
                  </a:moveTo>
                  <a:lnTo>
                    <a:pt x="142874" y="1066799"/>
                  </a:lnTo>
                  <a:lnTo>
                    <a:pt x="135855" y="1066628"/>
                  </a:lnTo>
                  <a:lnTo>
                    <a:pt x="94749" y="1058451"/>
                  </a:lnTo>
                  <a:lnTo>
                    <a:pt x="57757" y="1038678"/>
                  </a:lnTo>
                  <a:lnTo>
                    <a:pt x="28121" y="1009042"/>
                  </a:lnTo>
                  <a:lnTo>
                    <a:pt x="8348" y="972050"/>
                  </a:lnTo>
                  <a:lnTo>
                    <a:pt x="171" y="930943"/>
                  </a:lnTo>
                  <a:lnTo>
                    <a:pt x="0" y="923924"/>
                  </a:lnTo>
                  <a:lnTo>
                    <a:pt x="0" y="142874"/>
                  </a:lnTo>
                  <a:lnTo>
                    <a:pt x="6150" y="101399"/>
                  </a:lnTo>
                  <a:lnTo>
                    <a:pt x="24078" y="63497"/>
                  </a:lnTo>
                  <a:lnTo>
                    <a:pt x="52234" y="32429"/>
                  </a:lnTo>
                  <a:lnTo>
                    <a:pt x="88199" y="10875"/>
                  </a:lnTo>
                  <a:lnTo>
                    <a:pt x="128870" y="686"/>
                  </a:lnTo>
                  <a:lnTo>
                    <a:pt x="142874" y="0"/>
                  </a:lnTo>
                  <a:lnTo>
                    <a:pt x="11439524" y="0"/>
                  </a:lnTo>
                  <a:lnTo>
                    <a:pt x="11480998" y="6150"/>
                  </a:lnTo>
                  <a:lnTo>
                    <a:pt x="11518899" y="24078"/>
                  </a:lnTo>
                  <a:lnTo>
                    <a:pt x="11549968" y="52234"/>
                  </a:lnTo>
                  <a:lnTo>
                    <a:pt x="11571521" y="88198"/>
                  </a:lnTo>
                  <a:lnTo>
                    <a:pt x="11581711" y="128870"/>
                  </a:lnTo>
                  <a:lnTo>
                    <a:pt x="11582399" y="142874"/>
                  </a:lnTo>
                  <a:lnTo>
                    <a:pt x="11582399" y="923924"/>
                  </a:lnTo>
                  <a:lnTo>
                    <a:pt x="11576246" y="965399"/>
                  </a:lnTo>
                  <a:lnTo>
                    <a:pt x="11558319" y="1003301"/>
                  </a:lnTo>
                  <a:lnTo>
                    <a:pt x="11530163" y="1034369"/>
                  </a:lnTo>
                  <a:lnTo>
                    <a:pt x="11494198" y="1055923"/>
                  </a:lnTo>
                  <a:lnTo>
                    <a:pt x="11453528" y="1066113"/>
                  </a:lnTo>
                  <a:lnTo>
                    <a:pt x="11439524" y="1066799"/>
                  </a:lnTo>
                  <a:close/>
                </a:path>
              </a:pathLst>
            </a:custGeom>
            <a:solidFill>
              <a:srgbClr val="FFFFFF"/>
            </a:solidFill>
          </p:spPr>
          <p:txBody>
            <a:bodyPr wrap="square" lIns="0" tIns="0" rIns="0" bIns="0" rtlCol="0"/>
            <a:lstStyle/>
            <a:p>
              <a:pPr defTabSz="914217"/>
              <a:endParaRPr/>
            </a:p>
          </p:txBody>
        </p:sp>
        <p:pic>
          <p:nvPicPr>
            <p:cNvPr id="8" name="object 8"/>
            <p:cNvPicPr/>
            <p:nvPr/>
          </p:nvPicPr>
          <p:blipFill>
            <a:blip r:embed="rId3" cstate="print"/>
            <a:stretch>
              <a:fillRect/>
            </a:stretch>
          </p:blipFill>
          <p:spPr>
            <a:xfrm>
              <a:off x="495299" y="1352549"/>
              <a:ext cx="228599" cy="304799"/>
            </a:xfrm>
            <a:prstGeom prst="rect">
              <a:avLst/>
            </a:prstGeom>
          </p:spPr>
        </p:pic>
      </p:grpSp>
      <p:sp>
        <p:nvSpPr>
          <p:cNvPr id="9" name="object 9"/>
          <p:cNvSpPr txBox="1"/>
          <p:nvPr/>
        </p:nvSpPr>
        <p:spPr>
          <a:xfrm>
            <a:off x="483900" y="1368108"/>
            <a:ext cx="7949629" cy="570098"/>
          </a:xfrm>
          <a:prstGeom prst="rect">
            <a:avLst/>
          </a:prstGeom>
        </p:spPr>
        <p:txBody>
          <a:bodyPr vert="horz" wrap="square" lIns="0" tIns="12697" rIns="0" bIns="0" rtlCol="0">
            <a:spAutoFit/>
          </a:bodyPr>
          <a:lstStyle/>
          <a:p>
            <a:pPr marL="354894" defTabSz="914217">
              <a:spcBef>
                <a:spcPts val="100"/>
              </a:spcBef>
            </a:pPr>
            <a:r>
              <a:rPr sz="1500" b="1" dirty="0">
                <a:solidFill>
                  <a:srgbClr val="0D9487"/>
                </a:solidFill>
                <a:latin typeface="Arial"/>
                <a:cs typeface="Arial"/>
              </a:rPr>
              <a:t>Market</a:t>
            </a:r>
            <a:r>
              <a:rPr sz="1500" b="1" spc="-75" dirty="0">
                <a:solidFill>
                  <a:srgbClr val="0D9487"/>
                </a:solidFill>
                <a:latin typeface="Arial"/>
                <a:cs typeface="Arial"/>
              </a:rPr>
              <a:t> </a:t>
            </a:r>
            <a:r>
              <a:rPr sz="1500" b="1" dirty="0">
                <a:solidFill>
                  <a:srgbClr val="0D9487"/>
                </a:solidFill>
                <a:latin typeface="Arial"/>
                <a:cs typeface="Arial"/>
              </a:rPr>
              <a:t>Development</a:t>
            </a:r>
            <a:r>
              <a:rPr sz="1500" b="1" spc="-70" dirty="0">
                <a:solidFill>
                  <a:srgbClr val="0D9487"/>
                </a:solidFill>
                <a:latin typeface="Arial"/>
                <a:cs typeface="Arial"/>
              </a:rPr>
              <a:t> </a:t>
            </a:r>
            <a:r>
              <a:rPr sz="1500" b="1" spc="-10" dirty="0">
                <a:solidFill>
                  <a:srgbClr val="0D9487"/>
                </a:solidFill>
                <a:latin typeface="Arial"/>
                <a:cs typeface="Arial"/>
              </a:rPr>
              <a:t>Strategy</a:t>
            </a:r>
            <a:endParaRPr sz="1500" dirty="0">
              <a:latin typeface="Arial"/>
              <a:cs typeface="Arial"/>
            </a:endParaRPr>
          </a:p>
          <a:p>
            <a:pPr marL="12697" defTabSz="914217">
              <a:spcBef>
                <a:spcPts val="1050"/>
              </a:spcBef>
            </a:pPr>
            <a:r>
              <a:rPr sz="1200" b="1" spc="-10" dirty="0">
                <a:latin typeface="Arial"/>
                <a:cs typeface="Arial"/>
              </a:rPr>
              <a:t>Definition:</a:t>
            </a:r>
            <a:r>
              <a:rPr sz="1200" b="1" spc="-25" dirty="0">
                <a:latin typeface="Arial"/>
                <a:cs typeface="Arial"/>
              </a:rPr>
              <a:t> </a:t>
            </a:r>
            <a:r>
              <a:rPr sz="1200" spc="-20" dirty="0">
                <a:latin typeface="Arial"/>
                <a:cs typeface="Arial"/>
              </a:rPr>
              <a:t>Taking</a:t>
            </a:r>
            <a:r>
              <a:rPr sz="1200" dirty="0">
                <a:latin typeface="Arial"/>
                <a:cs typeface="Arial"/>
              </a:rPr>
              <a:t> existing</a:t>
            </a:r>
            <a:r>
              <a:rPr sz="1200" spc="5" dirty="0">
                <a:latin typeface="Arial"/>
                <a:cs typeface="Arial"/>
              </a:rPr>
              <a:t> </a:t>
            </a:r>
            <a:r>
              <a:rPr sz="1200" dirty="0">
                <a:latin typeface="Arial"/>
                <a:cs typeface="Arial"/>
              </a:rPr>
              <a:t>products to</a:t>
            </a:r>
            <a:r>
              <a:rPr sz="1200" spc="5" dirty="0">
                <a:latin typeface="Arial"/>
                <a:cs typeface="Arial"/>
              </a:rPr>
              <a:t> </a:t>
            </a:r>
            <a:r>
              <a:rPr sz="1200" dirty="0">
                <a:latin typeface="Arial"/>
                <a:cs typeface="Arial"/>
              </a:rPr>
              <a:t>new customer</a:t>
            </a:r>
            <a:r>
              <a:rPr sz="1200" spc="5" dirty="0">
                <a:latin typeface="Arial"/>
                <a:cs typeface="Arial"/>
              </a:rPr>
              <a:t> </a:t>
            </a:r>
            <a:r>
              <a:rPr sz="1200" dirty="0">
                <a:latin typeface="Arial"/>
                <a:cs typeface="Arial"/>
              </a:rPr>
              <a:t>segments, whether geographic,</a:t>
            </a:r>
            <a:r>
              <a:rPr sz="1200" spc="5" dirty="0">
                <a:latin typeface="Arial"/>
                <a:cs typeface="Arial"/>
              </a:rPr>
              <a:t> </a:t>
            </a:r>
            <a:r>
              <a:rPr sz="1200" dirty="0">
                <a:latin typeface="Arial"/>
                <a:cs typeface="Arial"/>
              </a:rPr>
              <a:t>demographic, or</a:t>
            </a:r>
            <a:r>
              <a:rPr sz="1200" spc="5" dirty="0">
                <a:latin typeface="Arial"/>
                <a:cs typeface="Arial"/>
              </a:rPr>
              <a:t> </a:t>
            </a:r>
            <a:r>
              <a:rPr sz="1200" dirty="0">
                <a:latin typeface="Arial"/>
                <a:cs typeface="Arial"/>
              </a:rPr>
              <a:t>niche </a:t>
            </a:r>
            <a:r>
              <a:rPr sz="1200" spc="-10" dirty="0">
                <a:latin typeface="Arial"/>
                <a:cs typeface="Arial"/>
              </a:rPr>
              <a:t>markets.</a:t>
            </a:r>
            <a:endParaRPr sz="1200" dirty="0">
              <a:latin typeface="Arial"/>
              <a:cs typeface="Arial"/>
            </a:endParaRPr>
          </a:p>
        </p:txBody>
      </p:sp>
      <p:grpSp>
        <p:nvGrpSpPr>
          <p:cNvPr id="10" name="object 10"/>
          <p:cNvGrpSpPr/>
          <p:nvPr/>
        </p:nvGrpSpPr>
        <p:grpSpPr>
          <a:xfrm>
            <a:off x="369625" y="2375935"/>
            <a:ext cx="11579719" cy="3732936"/>
            <a:chOff x="304799" y="2419349"/>
            <a:chExt cx="11582400" cy="3733800"/>
          </a:xfrm>
        </p:grpSpPr>
        <p:sp>
          <p:nvSpPr>
            <p:cNvPr id="11" name="object 11"/>
            <p:cNvSpPr/>
            <p:nvPr/>
          </p:nvSpPr>
          <p:spPr>
            <a:xfrm>
              <a:off x="304799" y="2419349"/>
              <a:ext cx="11582400" cy="2286000"/>
            </a:xfrm>
            <a:custGeom>
              <a:avLst/>
              <a:gdLst/>
              <a:ahLst/>
              <a:cxnLst/>
              <a:rect l="l" t="t" r="r" b="b"/>
              <a:pathLst>
                <a:path w="11582400" h="2286000">
                  <a:moveTo>
                    <a:pt x="11439524" y="2285999"/>
                  </a:moveTo>
                  <a:lnTo>
                    <a:pt x="142874" y="2285999"/>
                  </a:lnTo>
                  <a:lnTo>
                    <a:pt x="135855" y="2285828"/>
                  </a:lnTo>
                  <a:lnTo>
                    <a:pt x="94749" y="2277651"/>
                  </a:lnTo>
                  <a:lnTo>
                    <a:pt x="57757" y="2257878"/>
                  </a:lnTo>
                  <a:lnTo>
                    <a:pt x="28121" y="2228242"/>
                  </a:lnTo>
                  <a:lnTo>
                    <a:pt x="8348" y="2191249"/>
                  </a:lnTo>
                  <a:lnTo>
                    <a:pt x="171" y="2150143"/>
                  </a:lnTo>
                  <a:lnTo>
                    <a:pt x="0" y="2143124"/>
                  </a:lnTo>
                  <a:lnTo>
                    <a:pt x="0" y="142874"/>
                  </a:lnTo>
                  <a:lnTo>
                    <a:pt x="6150" y="101399"/>
                  </a:lnTo>
                  <a:lnTo>
                    <a:pt x="24078" y="63497"/>
                  </a:lnTo>
                  <a:lnTo>
                    <a:pt x="52234" y="32429"/>
                  </a:lnTo>
                  <a:lnTo>
                    <a:pt x="88199" y="10875"/>
                  </a:lnTo>
                  <a:lnTo>
                    <a:pt x="128870" y="686"/>
                  </a:lnTo>
                  <a:lnTo>
                    <a:pt x="142874" y="0"/>
                  </a:lnTo>
                  <a:lnTo>
                    <a:pt x="11439524" y="0"/>
                  </a:lnTo>
                  <a:lnTo>
                    <a:pt x="11480998" y="6150"/>
                  </a:lnTo>
                  <a:lnTo>
                    <a:pt x="11518899" y="24078"/>
                  </a:lnTo>
                  <a:lnTo>
                    <a:pt x="11549968" y="52234"/>
                  </a:lnTo>
                  <a:lnTo>
                    <a:pt x="11571521" y="88198"/>
                  </a:lnTo>
                  <a:lnTo>
                    <a:pt x="11581711" y="128870"/>
                  </a:lnTo>
                  <a:lnTo>
                    <a:pt x="11582399" y="142874"/>
                  </a:lnTo>
                  <a:lnTo>
                    <a:pt x="11582399" y="2143124"/>
                  </a:lnTo>
                  <a:lnTo>
                    <a:pt x="11576246" y="2184599"/>
                  </a:lnTo>
                  <a:lnTo>
                    <a:pt x="11558319" y="2222501"/>
                  </a:lnTo>
                  <a:lnTo>
                    <a:pt x="11530163" y="2253569"/>
                  </a:lnTo>
                  <a:lnTo>
                    <a:pt x="11494198" y="2275123"/>
                  </a:lnTo>
                  <a:lnTo>
                    <a:pt x="11453528" y="2285313"/>
                  </a:lnTo>
                  <a:lnTo>
                    <a:pt x="11439524" y="2285999"/>
                  </a:lnTo>
                  <a:close/>
                </a:path>
              </a:pathLst>
            </a:custGeom>
            <a:solidFill>
              <a:srgbClr val="FFFFFF"/>
            </a:solidFill>
          </p:spPr>
          <p:txBody>
            <a:bodyPr wrap="square" lIns="0" tIns="0" rIns="0" bIns="0" rtlCol="0"/>
            <a:lstStyle/>
            <a:p>
              <a:pPr defTabSz="914217"/>
              <a:endParaRPr/>
            </a:p>
          </p:txBody>
        </p:sp>
        <p:pic>
          <p:nvPicPr>
            <p:cNvPr id="12" name="object 12"/>
            <p:cNvPicPr/>
            <p:nvPr/>
          </p:nvPicPr>
          <p:blipFill>
            <a:blip r:embed="rId4" cstate="print"/>
            <a:stretch>
              <a:fillRect/>
            </a:stretch>
          </p:blipFill>
          <p:spPr>
            <a:xfrm>
              <a:off x="495299" y="2609849"/>
              <a:ext cx="11201399" cy="1904999"/>
            </a:xfrm>
            <a:prstGeom prst="rect">
              <a:avLst/>
            </a:prstGeom>
          </p:spPr>
        </p:pic>
        <p:sp>
          <p:nvSpPr>
            <p:cNvPr id="13" name="object 13"/>
            <p:cNvSpPr/>
            <p:nvPr/>
          </p:nvSpPr>
          <p:spPr>
            <a:xfrm>
              <a:off x="304799" y="4895849"/>
              <a:ext cx="3762375" cy="1257300"/>
            </a:xfrm>
            <a:custGeom>
              <a:avLst/>
              <a:gdLst/>
              <a:ahLst/>
              <a:cxnLst/>
              <a:rect l="l" t="t" r="r" b="b"/>
              <a:pathLst>
                <a:path w="3762375" h="1257300">
                  <a:moveTo>
                    <a:pt x="3673378" y="1257299"/>
                  </a:moveTo>
                  <a:lnTo>
                    <a:pt x="88995" y="1257299"/>
                  </a:lnTo>
                  <a:lnTo>
                    <a:pt x="82801" y="1256689"/>
                  </a:lnTo>
                  <a:lnTo>
                    <a:pt x="37131" y="1237772"/>
                  </a:lnTo>
                  <a:lnTo>
                    <a:pt x="9643" y="1204278"/>
                  </a:lnTo>
                  <a:lnTo>
                    <a:pt x="0" y="1168303"/>
                  </a:lnTo>
                  <a:lnTo>
                    <a:pt x="0" y="1162049"/>
                  </a:lnTo>
                  <a:lnTo>
                    <a:pt x="0" y="88995"/>
                  </a:lnTo>
                  <a:lnTo>
                    <a:pt x="12577" y="47531"/>
                  </a:lnTo>
                  <a:lnTo>
                    <a:pt x="47532" y="12577"/>
                  </a:lnTo>
                  <a:lnTo>
                    <a:pt x="88995" y="0"/>
                  </a:lnTo>
                  <a:lnTo>
                    <a:pt x="3673378" y="0"/>
                  </a:lnTo>
                  <a:lnTo>
                    <a:pt x="3714841" y="12577"/>
                  </a:lnTo>
                  <a:lnTo>
                    <a:pt x="3749796" y="47531"/>
                  </a:lnTo>
                  <a:lnTo>
                    <a:pt x="3762374" y="88995"/>
                  </a:lnTo>
                  <a:lnTo>
                    <a:pt x="3762374" y="1168303"/>
                  </a:lnTo>
                  <a:lnTo>
                    <a:pt x="3749796" y="1209766"/>
                  </a:lnTo>
                  <a:lnTo>
                    <a:pt x="3714841" y="1244721"/>
                  </a:lnTo>
                  <a:lnTo>
                    <a:pt x="3679572" y="1256689"/>
                  </a:lnTo>
                  <a:lnTo>
                    <a:pt x="3673378" y="1257299"/>
                  </a:lnTo>
                  <a:close/>
                </a:path>
              </a:pathLst>
            </a:custGeom>
            <a:solidFill>
              <a:srgbClr val="FFFFFF"/>
            </a:solidFill>
          </p:spPr>
          <p:txBody>
            <a:bodyPr wrap="square" lIns="0" tIns="0" rIns="0" bIns="0" rtlCol="0"/>
            <a:lstStyle/>
            <a:p>
              <a:pPr defTabSz="914217"/>
              <a:endParaRPr/>
            </a:p>
          </p:txBody>
        </p:sp>
        <p:pic>
          <p:nvPicPr>
            <p:cNvPr id="14" name="object 14"/>
            <p:cNvPicPr/>
            <p:nvPr/>
          </p:nvPicPr>
          <p:blipFill>
            <a:blip r:embed="rId5" cstate="print"/>
            <a:stretch>
              <a:fillRect/>
            </a:stretch>
          </p:blipFill>
          <p:spPr>
            <a:xfrm>
              <a:off x="457199" y="5048249"/>
              <a:ext cx="171449" cy="304799"/>
            </a:xfrm>
            <a:prstGeom prst="rect">
              <a:avLst/>
            </a:prstGeom>
          </p:spPr>
        </p:pic>
      </p:grpSp>
      <p:sp>
        <p:nvSpPr>
          <p:cNvPr id="15" name="object 15"/>
          <p:cNvSpPr txBox="1"/>
          <p:nvPr/>
        </p:nvSpPr>
        <p:spPr>
          <a:xfrm>
            <a:off x="693400" y="5072476"/>
            <a:ext cx="1892497" cy="220522"/>
          </a:xfrm>
          <a:prstGeom prst="rect">
            <a:avLst/>
          </a:prstGeom>
        </p:spPr>
        <p:txBody>
          <a:bodyPr vert="horz" wrap="square" lIns="0" tIns="12697" rIns="0" bIns="0" rtlCol="0">
            <a:spAutoFit/>
          </a:bodyPr>
          <a:lstStyle/>
          <a:p>
            <a:pPr marL="12697" defTabSz="914217">
              <a:spcBef>
                <a:spcPts val="100"/>
              </a:spcBef>
            </a:pPr>
            <a:r>
              <a:rPr sz="1350" b="1" dirty="0">
                <a:solidFill>
                  <a:srgbClr val="008080"/>
                </a:solidFill>
                <a:latin typeface="Arial"/>
                <a:cs typeface="Arial"/>
              </a:rPr>
              <a:t>Geographic </a:t>
            </a:r>
            <a:r>
              <a:rPr sz="1350" b="1" spc="-10" dirty="0">
                <a:solidFill>
                  <a:srgbClr val="008080"/>
                </a:solidFill>
                <a:latin typeface="Arial"/>
                <a:cs typeface="Arial"/>
              </a:rPr>
              <a:t>Expansion</a:t>
            </a:r>
            <a:endParaRPr sz="1350">
              <a:latin typeface="Arial"/>
              <a:cs typeface="Arial"/>
            </a:endParaRPr>
          </a:p>
        </p:txBody>
      </p:sp>
      <p:grpSp>
        <p:nvGrpSpPr>
          <p:cNvPr id="16" name="object 16"/>
          <p:cNvGrpSpPr/>
          <p:nvPr/>
        </p:nvGrpSpPr>
        <p:grpSpPr>
          <a:xfrm>
            <a:off x="458506" y="4894715"/>
            <a:ext cx="7513485" cy="1257009"/>
            <a:chOff x="457200" y="4895849"/>
            <a:chExt cx="7515225" cy="1257300"/>
          </a:xfrm>
        </p:grpSpPr>
        <p:pic>
          <p:nvPicPr>
            <p:cNvPr id="17" name="object 17"/>
            <p:cNvPicPr/>
            <p:nvPr/>
          </p:nvPicPr>
          <p:blipFill>
            <a:blip r:embed="rId6" cstate="print"/>
            <a:stretch>
              <a:fillRect/>
            </a:stretch>
          </p:blipFill>
          <p:spPr>
            <a:xfrm>
              <a:off x="457200" y="5524499"/>
              <a:ext cx="114299" cy="85724"/>
            </a:xfrm>
            <a:prstGeom prst="rect">
              <a:avLst/>
            </a:prstGeom>
          </p:spPr>
        </p:pic>
        <p:pic>
          <p:nvPicPr>
            <p:cNvPr id="18" name="object 18"/>
            <p:cNvPicPr/>
            <p:nvPr/>
          </p:nvPicPr>
          <p:blipFill>
            <a:blip r:embed="rId6" cstate="print"/>
            <a:stretch>
              <a:fillRect/>
            </a:stretch>
          </p:blipFill>
          <p:spPr>
            <a:xfrm>
              <a:off x="457200" y="5791199"/>
              <a:ext cx="114299" cy="85724"/>
            </a:xfrm>
            <a:prstGeom prst="rect">
              <a:avLst/>
            </a:prstGeom>
          </p:spPr>
        </p:pic>
        <p:sp>
          <p:nvSpPr>
            <p:cNvPr id="19" name="object 19"/>
            <p:cNvSpPr/>
            <p:nvPr/>
          </p:nvSpPr>
          <p:spPr>
            <a:xfrm>
              <a:off x="4219574" y="4895849"/>
              <a:ext cx="3752850" cy="1257300"/>
            </a:xfrm>
            <a:custGeom>
              <a:avLst/>
              <a:gdLst/>
              <a:ahLst/>
              <a:cxnLst/>
              <a:rect l="l" t="t" r="r" b="b"/>
              <a:pathLst>
                <a:path w="3752850" h="1257300">
                  <a:moveTo>
                    <a:pt x="3663853" y="1257299"/>
                  </a:moveTo>
                  <a:lnTo>
                    <a:pt x="88995" y="1257299"/>
                  </a:lnTo>
                  <a:lnTo>
                    <a:pt x="82801" y="1256689"/>
                  </a:lnTo>
                  <a:lnTo>
                    <a:pt x="37131" y="1237772"/>
                  </a:lnTo>
                  <a:lnTo>
                    <a:pt x="9643" y="1204278"/>
                  </a:lnTo>
                  <a:lnTo>
                    <a:pt x="0" y="1168303"/>
                  </a:lnTo>
                  <a:lnTo>
                    <a:pt x="0" y="1162049"/>
                  </a:lnTo>
                  <a:lnTo>
                    <a:pt x="0" y="88995"/>
                  </a:lnTo>
                  <a:lnTo>
                    <a:pt x="12577" y="47531"/>
                  </a:lnTo>
                  <a:lnTo>
                    <a:pt x="47531" y="12577"/>
                  </a:lnTo>
                  <a:lnTo>
                    <a:pt x="88995" y="0"/>
                  </a:lnTo>
                  <a:lnTo>
                    <a:pt x="3663853" y="0"/>
                  </a:lnTo>
                  <a:lnTo>
                    <a:pt x="3705317" y="12577"/>
                  </a:lnTo>
                  <a:lnTo>
                    <a:pt x="3740271" y="47531"/>
                  </a:lnTo>
                  <a:lnTo>
                    <a:pt x="3752849" y="88995"/>
                  </a:lnTo>
                  <a:lnTo>
                    <a:pt x="3752849" y="1168303"/>
                  </a:lnTo>
                  <a:lnTo>
                    <a:pt x="3740271" y="1209766"/>
                  </a:lnTo>
                  <a:lnTo>
                    <a:pt x="3705317" y="1244721"/>
                  </a:lnTo>
                  <a:lnTo>
                    <a:pt x="3670047" y="1256689"/>
                  </a:lnTo>
                  <a:lnTo>
                    <a:pt x="3663853" y="1257299"/>
                  </a:lnTo>
                  <a:close/>
                </a:path>
              </a:pathLst>
            </a:custGeom>
            <a:solidFill>
              <a:srgbClr val="FFFFFF"/>
            </a:solidFill>
          </p:spPr>
          <p:txBody>
            <a:bodyPr wrap="square" lIns="0" tIns="0" rIns="0" bIns="0" rtlCol="0"/>
            <a:lstStyle/>
            <a:p>
              <a:pPr defTabSz="914217"/>
              <a:endParaRPr/>
            </a:p>
          </p:txBody>
        </p:sp>
        <p:pic>
          <p:nvPicPr>
            <p:cNvPr id="20" name="object 20"/>
            <p:cNvPicPr/>
            <p:nvPr/>
          </p:nvPicPr>
          <p:blipFill>
            <a:blip r:embed="rId7" cstate="print"/>
            <a:stretch>
              <a:fillRect/>
            </a:stretch>
          </p:blipFill>
          <p:spPr>
            <a:xfrm>
              <a:off x="4371975" y="5048249"/>
              <a:ext cx="285749" cy="304799"/>
            </a:xfrm>
            <a:prstGeom prst="rect">
              <a:avLst/>
            </a:prstGeom>
          </p:spPr>
        </p:pic>
      </p:grpSp>
      <p:sp>
        <p:nvSpPr>
          <p:cNvPr id="21" name="object 21"/>
          <p:cNvSpPr txBox="1"/>
          <p:nvPr/>
        </p:nvSpPr>
        <p:spPr>
          <a:xfrm>
            <a:off x="665949" y="5462910"/>
            <a:ext cx="1515394" cy="452015"/>
          </a:xfrm>
          <a:prstGeom prst="rect">
            <a:avLst/>
          </a:prstGeom>
        </p:spPr>
        <p:txBody>
          <a:bodyPr vert="horz" wrap="square" lIns="0" tIns="12697" rIns="0" bIns="0" rtlCol="0">
            <a:spAutoFit/>
          </a:bodyPr>
          <a:lstStyle/>
          <a:p>
            <a:pPr marL="19681" defTabSz="914217">
              <a:spcBef>
                <a:spcPts val="100"/>
              </a:spcBef>
            </a:pPr>
            <a:r>
              <a:rPr sz="1050" dirty="0">
                <a:latin typeface="Arial"/>
                <a:cs typeface="Arial"/>
              </a:rPr>
              <a:t>Enter</a:t>
            </a:r>
            <a:r>
              <a:rPr sz="1050" spc="-25" dirty="0">
                <a:latin typeface="Arial"/>
                <a:cs typeface="Arial"/>
              </a:rPr>
              <a:t> </a:t>
            </a:r>
            <a:r>
              <a:rPr sz="1050" dirty="0">
                <a:latin typeface="Arial"/>
                <a:cs typeface="Arial"/>
              </a:rPr>
              <a:t>new</a:t>
            </a:r>
            <a:r>
              <a:rPr sz="1050" spc="-20" dirty="0">
                <a:latin typeface="Arial"/>
                <a:cs typeface="Arial"/>
              </a:rPr>
              <a:t> </a:t>
            </a:r>
            <a:r>
              <a:rPr sz="1050" spc="-10" dirty="0">
                <a:latin typeface="Arial"/>
                <a:cs typeface="Arial"/>
              </a:rPr>
              <a:t>regions</a:t>
            </a:r>
            <a:endParaRPr sz="1050">
              <a:latin typeface="Arial"/>
              <a:cs typeface="Arial"/>
            </a:endParaRPr>
          </a:p>
          <a:p>
            <a:pPr marL="12697" defTabSz="914217">
              <a:spcBef>
                <a:spcPts val="840"/>
              </a:spcBef>
            </a:pPr>
            <a:r>
              <a:rPr sz="1050" dirty="0">
                <a:latin typeface="Arial"/>
                <a:cs typeface="Arial"/>
              </a:rPr>
              <a:t>Adapting</a:t>
            </a:r>
            <a:r>
              <a:rPr sz="1050" spc="-25" dirty="0">
                <a:latin typeface="Arial"/>
                <a:cs typeface="Arial"/>
              </a:rPr>
              <a:t> </a:t>
            </a:r>
            <a:r>
              <a:rPr sz="1050" dirty="0">
                <a:latin typeface="Arial"/>
                <a:cs typeface="Arial"/>
              </a:rPr>
              <a:t>to</a:t>
            </a:r>
            <a:r>
              <a:rPr sz="1050" spc="-20" dirty="0">
                <a:latin typeface="Arial"/>
                <a:cs typeface="Arial"/>
              </a:rPr>
              <a:t> </a:t>
            </a:r>
            <a:r>
              <a:rPr sz="1050" dirty="0">
                <a:latin typeface="Arial"/>
                <a:cs typeface="Arial"/>
              </a:rPr>
              <a:t>local</a:t>
            </a:r>
            <a:r>
              <a:rPr sz="1050" spc="-20" dirty="0">
                <a:latin typeface="Arial"/>
                <a:cs typeface="Arial"/>
              </a:rPr>
              <a:t> </a:t>
            </a:r>
            <a:r>
              <a:rPr sz="1050" spc="-10" dirty="0">
                <a:latin typeface="Arial"/>
                <a:cs typeface="Arial"/>
              </a:rPr>
              <a:t>cultures</a:t>
            </a:r>
            <a:endParaRPr sz="1050">
              <a:latin typeface="Arial"/>
              <a:cs typeface="Arial"/>
            </a:endParaRPr>
          </a:p>
        </p:txBody>
      </p:sp>
      <p:sp>
        <p:nvSpPr>
          <p:cNvPr id="22" name="object 22"/>
          <p:cNvSpPr txBox="1"/>
          <p:nvPr/>
        </p:nvSpPr>
        <p:spPr>
          <a:xfrm>
            <a:off x="4718269" y="5072476"/>
            <a:ext cx="2035339" cy="220522"/>
          </a:xfrm>
          <a:prstGeom prst="rect">
            <a:avLst/>
          </a:prstGeom>
        </p:spPr>
        <p:txBody>
          <a:bodyPr vert="horz" wrap="square" lIns="0" tIns="12697" rIns="0" bIns="0" rtlCol="0">
            <a:spAutoFit/>
          </a:bodyPr>
          <a:lstStyle/>
          <a:p>
            <a:pPr marL="12697" defTabSz="914217">
              <a:spcBef>
                <a:spcPts val="100"/>
              </a:spcBef>
            </a:pPr>
            <a:r>
              <a:rPr sz="1350" b="1" dirty="0">
                <a:solidFill>
                  <a:srgbClr val="FF7E4F"/>
                </a:solidFill>
                <a:latin typeface="Arial"/>
                <a:cs typeface="Arial"/>
              </a:rPr>
              <a:t>Demographic </a:t>
            </a:r>
            <a:r>
              <a:rPr sz="1350" b="1" spc="-10" dirty="0">
                <a:solidFill>
                  <a:srgbClr val="FF7E4F"/>
                </a:solidFill>
                <a:latin typeface="Arial"/>
                <a:cs typeface="Arial"/>
              </a:rPr>
              <a:t>Expansion</a:t>
            </a:r>
            <a:endParaRPr sz="1350">
              <a:latin typeface="Arial"/>
              <a:cs typeface="Arial"/>
            </a:endParaRPr>
          </a:p>
        </p:txBody>
      </p:sp>
      <p:grpSp>
        <p:nvGrpSpPr>
          <p:cNvPr id="23" name="object 23"/>
          <p:cNvGrpSpPr/>
          <p:nvPr/>
        </p:nvGrpSpPr>
        <p:grpSpPr>
          <a:xfrm>
            <a:off x="4381897" y="4894715"/>
            <a:ext cx="7503963" cy="1257009"/>
            <a:chOff x="4381500" y="4895849"/>
            <a:chExt cx="7505700" cy="1257300"/>
          </a:xfrm>
        </p:grpSpPr>
        <p:pic>
          <p:nvPicPr>
            <p:cNvPr id="24" name="object 24"/>
            <p:cNvPicPr/>
            <p:nvPr/>
          </p:nvPicPr>
          <p:blipFill>
            <a:blip r:embed="rId8" cstate="print"/>
            <a:stretch>
              <a:fillRect/>
            </a:stretch>
          </p:blipFill>
          <p:spPr>
            <a:xfrm>
              <a:off x="4381500" y="5524499"/>
              <a:ext cx="104774" cy="85724"/>
            </a:xfrm>
            <a:prstGeom prst="rect">
              <a:avLst/>
            </a:prstGeom>
          </p:spPr>
        </p:pic>
        <p:pic>
          <p:nvPicPr>
            <p:cNvPr id="25" name="object 25"/>
            <p:cNvPicPr/>
            <p:nvPr/>
          </p:nvPicPr>
          <p:blipFill>
            <a:blip r:embed="rId8" cstate="print"/>
            <a:stretch>
              <a:fillRect/>
            </a:stretch>
          </p:blipFill>
          <p:spPr>
            <a:xfrm>
              <a:off x="4381500" y="5791199"/>
              <a:ext cx="104774" cy="85724"/>
            </a:xfrm>
            <a:prstGeom prst="rect">
              <a:avLst/>
            </a:prstGeom>
          </p:spPr>
        </p:pic>
        <p:sp>
          <p:nvSpPr>
            <p:cNvPr id="26" name="object 26"/>
            <p:cNvSpPr/>
            <p:nvPr/>
          </p:nvSpPr>
          <p:spPr>
            <a:xfrm>
              <a:off x="8124824" y="4895849"/>
              <a:ext cx="3762375" cy="1257300"/>
            </a:xfrm>
            <a:custGeom>
              <a:avLst/>
              <a:gdLst/>
              <a:ahLst/>
              <a:cxnLst/>
              <a:rect l="l" t="t" r="r" b="b"/>
              <a:pathLst>
                <a:path w="3762375" h="1257300">
                  <a:moveTo>
                    <a:pt x="3673379" y="1257299"/>
                  </a:moveTo>
                  <a:lnTo>
                    <a:pt x="88995" y="1257299"/>
                  </a:lnTo>
                  <a:lnTo>
                    <a:pt x="82801" y="1256689"/>
                  </a:lnTo>
                  <a:lnTo>
                    <a:pt x="37130" y="1237772"/>
                  </a:lnTo>
                  <a:lnTo>
                    <a:pt x="9643" y="1204278"/>
                  </a:lnTo>
                  <a:lnTo>
                    <a:pt x="0" y="1168303"/>
                  </a:lnTo>
                  <a:lnTo>
                    <a:pt x="0" y="1162049"/>
                  </a:lnTo>
                  <a:lnTo>
                    <a:pt x="0" y="88995"/>
                  </a:lnTo>
                  <a:lnTo>
                    <a:pt x="12576" y="47531"/>
                  </a:lnTo>
                  <a:lnTo>
                    <a:pt x="47531" y="12577"/>
                  </a:lnTo>
                  <a:lnTo>
                    <a:pt x="88995" y="0"/>
                  </a:lnTo>
                  <a:lnTo>
                    <a:pt x="3673379" y="0"/>
                  </a:lnTo>
                  <a:lnTo>
                    <a:pt x="3714842" y="12577"/>
                  </a:lnTo>
                  <a:lnTo>
                    <a:pt x="3749795" y="47531"/>
                  </a:lnTo>
                  <a:lnTo>
                    <a:pt x="3762373" y="88995"/>
                  </a:lnTo>
                  <a:lnTo>
                    <a:pt x="3762373" y="1168303"/>
                  </a:lnTo>
                  <a:lnTo>
                    <a:pt x="3749795" y="1209766"/>
                  </a:lnTo>
                  <a:lnTo>
                    <a:pt x="3714842" y="1244721"/>
                  </a:lnTo>
                  <a:lnTo>
                    <a:pt x="3679572" y="1256689"/>
                  </a:lnTo>
                  <a:lnTo>
                    <a:pt x="3673379" y="1257299"/>
                  </a:lnTo>
                  <a:close/>
                </a:path>
              </a:pathLst>
            </a:custGeom>
            <a:solidFill>
              <a:srgbClr val="FFFFFF"/>
            </a:solidFill>
          </p:spPr>
          <p:txBody>
            <a:bodyPr wrap="square" lIns="0" tIns="0" rIns="0" bIns="0" rtlCol="0"/>
            <a:lstStyle/>
            <a:p>
              <a:pPr defTabSz="914217"/>
              <a:endParaRPr/>
            </a:p>
          </p:txBody>
        </p:sp>
        <p:pic>
          <p:nvPicPr>
            <p:cNvPr id="27" name="object 27"/>
            <p:cNvPicPr/>
            <p:nvPr/>
          </p:nvPicPr>
          <p:blipFill>
            <a:blip r:embed="rId9" cstate="print"/>
            <a:stretch>
              <a:fillRect/>
            </a:stretch>
          </p:blipFill>
          <p:spPr>
            <a:xfrm>
              <a:off x="8277225" y="5048249"/>
              <a:ext cx="228599" cy="304799"/>
            </a:xfrm>
            <a:prstGeom prst="rect">
              <a:avLst/>
            </a:prstGeom>
          </p:spPr>
        </p:pic>
      </p:grpSp>
      <p:sp>
        <p:nvSpPr>
          <p:cNvPr id="28" name="object 28"/>
          <p:cNvSpPr txBox="1"/>
          <p:nvPr/>
        </p:nvSpPr>
        <p:spPr>
          <a:xfrm>
            <a:off x="4576543" y="5462910"/>
            <a:ext cx="1439212" cy="452015"/>
          </a:xfrm>
          <a:prstGeom prst="rect">
            <a:avLst/>
          </a:prstGeom>
        </p:spPr>
        <p:txBody>
          <a:bodyPr vert="horz" wrap="square" lIns="0" tIns="12697" rIns="0" bIns="0" rtlCol="0">
            <a:spAutoFit/>
          </a:bodyPr>
          <a:lstStyle/>
          <a:p>
            <a:pPr marL="17142" defTabSz="914217">
              <a:spcBef>
                <a:spcPts val="100"/>
              </a:spcBef>
            </a:pPr>
            <a:r>
              <a:rPr sz="1050" spc="-20" dirty="0">
                <a:latin typeface="Arial"/>
                <a:cs typeface="Arial"/>
              </a:rPr>
              <a:t>Target</a:t>
            </a:r>
            <a:r>
              <a:rPr sz="1050" spc="-25" dirty="0">
                <a:latin typeface="Arial"/>
                <a:cs typeface="Arial"/>
              </a:rPr>
              <a:t> </a:t>
            </a:r>
            <a:r>
              <a:rPr sz="1050" dirty="0">
                <a:latin typeface="Arial"/>
                <a:cs typeface="Arial"/>
              </a:rPr>
              <a:t>new</a:t>
            </a:r>
            <a:r>
              <a:rPr sz="1050" spc="-20" dirty="0">
                <a:latin typeface="Arial"/>
                <a:cs typeface="Arial"/>
              </a:rPr>
              <a:t> </a:t>
            </a:r>
            <a:r>
              <a:rPr sz="1050" dirty="0">
                <a:latin typeface="Arial"/>
                <a:cs typeface="Arial"/>
              </a:rPr>
              <a:t>age</a:t>
            </a:r>
            <a:r>
              <a:rPr sz="1050" spc="-20" dirty="0">
                <a:latin typeface="Arial"/>
                <a:cs typeface="Arial"/>
              </a:rPr>
              <a:t> </a:t>
            </a:r>
            <a:r>
              <a:rPr sz="1050" spc="-10" dirty="0">
                <a:latin typeface="Arial"/>
                <a:cs typeface="Arial"/>
              </a:rPr>
              <a:t>groups</a:t>
            </a:r>
            <a:endParaRPr sz="1050">
              <a:latin typeface="Arial"/>
              <a:cs typeface="Arial"/>
            </a:endParaRPr>
          </a:p>
          <a:p>
            <a:pPr marL="12697" defTabSz="914217">
              <a:spcBef>
                <a:spcPts val="840"/>
              </a:spcBef>
            </a:pPr>
            <a:r>
              <a:rPr sz="1050" dirty="0">
                <a:latin typeface="Arial"/>
                <a:cs typeface="Arial"/>
              </a:rPr>
              <a:t>Adapt</a:t>
            </a:r>
            <a:r>
              <a:rPr sz="1050" spc="-30" dirty="0">
                <a:latin typeface="Arial"/>
                <a:cs typeface="Arial"/>
              </a:rPr>
              <a:t> </a:t>
            </a:r>
            <a:r>
              <a:rPr sz="1050" dirty="0">
                <a:latin typeface="Arial"/>
                <a:cs typeface="Arial"/>
              </a:rPr>
              <a:t>to</a:t>
            </a:r>
            <a:r>
              <a:rPr sz="1050" spc="-30" dirty="0">
                <a:latin typeface="Arial"/>
                <a:cs typeface="Arial"/>
              </a:rPr>
              <a:t> </a:t>
            </a:r>
            <a:r>
              <a:rPr sz="1050" dirty="0">
                <a:latin typeface="Arial"/>
                <a:cs typeface="Arial"/>
              </a:rPr>
              <a:t>different</a:t>
            </a:r>
            <a:r>
              <a:rPr sz="1050" spc="-30" dirty="0">
                <a:latin typeface="Arial"/>
                <a:cs typeface="Arial"/>
              </a:rPr>
              <a:t> </a:t>
            </a:r>
            <a:r>
              <a:rPr sz="1050" spc="-10" dirty="0">
                <a:latin typeface="Arial"/>
                <a:cs typeface="Arial"/>
              </a:rPr>
              <a:t>needs</a:t>
            </a:r>
            <a:endParaRPr sz="1050">
              <a:latin typeface="Arial"/>
              <a:cs typeface="Arial"/>
            </a:endParaRPr>
          </a:p>
        </p:txBody>
      </p:sp>
      <p:sp>
        <p:nvSpPr>
          <p:cNvPr id="29" name="object 29"/>
          <p:cNvSpPr txBox="1"/>
          <p:nvPr/>
        </p:nvSpPr>
        <p:spPr>
          <a:xfrm>
            <a:off x="8571877" y="5072476"/>
            <a:ext cx="2006770" cy="220522"/>
          </a:xfrm>
          <a:prstGeom prst="rect">
            <a:avLst/>
          </a:prstGeom>
        </p:spPr>
        <p:txBody>
          <a:bodyPr vert="horz" wrap="square" lIns="0" tIns="12697" rIns="0" bIns="0" rtlCol="0">
            <a:spAutoFit/>
          </a:bodyPr>
          <a:lstStyle/>
          <a:p>
            <a:pPr marL="12697" defTabSz="914217">
              <a:spcBef>
                <a:spcPts val="100"/>
              </a:spcBef>
            </a:pPr>
            <a:r>
              <a:rPr sz="1350" b="1" dirty="0">
                <a:solidFill>
                  <a:srgbClr val="6A8E23"/>
                </a:solidFill>
                <a:latin typeface="Arial"/>
                <a:cs typeface="Arial"/>
              </a:rPr>
              <a:t>Niche Market </a:t>
            </a:r>
            <a:r>
              <a:rPr sz="1350" b="1" spc="-10" dirty="0">
                <a:solidFill>
                  <a:srgbClr val="6A8E23"/>
                </a:solidFill>
                <a:latin typeface="Arial"/>
                <a:cs typeface="Arial"/>
              </a:rPr>
              <a:t>Expansion</a:t>
            </a:r>
            <a:endParaRPr sz="1350">
              <a:latin typeface="Arial"/>
              <a:cs typeface="Arial"/>
            </a:endParaRPr>
          </a:p>
        </p:txBody>
      </p:sp>
      <p:grpSp>
        <p:nvGrpSpPr>
          <p:cNvPr id="30" name="object 30"/>
          <p:cNvGrpSpPr/>
          <p:nvPr/>
        </p:nvGrpSpPr>
        <p:grpSpPr>
          <a:xfrm>
            <a:off x="8276717" y="884029"/>
            <a:ext cx="625480" cy="4991535"/>
            <a:chOff x="8277224" y="884234"/>
            <a:chExt cx="625625" cy="4992690"/>
          </a:xfrm>
        </p:grpSpPr>
        <p:pic>
          <p:nvPicPr>
            <p:cNvPr id="31" name="object 31"/>
            <p:cNvPicPr/>
            <p:nvPr/>
          </p:nvPicPr>
          <p:blipFill>
            <a:blip r:embed="rId6" cstate="print"/>
            <a:stretch>
              <a:fillRect/>
            </a:stretch>
          </p:blipFill>
          <p:spPr>
            <a:xfrm>
              <a:off x="8277224" y="5524500"/>
              <a:ext cx="114299" cy="85724"/>
            </a:xfrm>
            <a:prstGeom prst="rect">
              <a:avLst/>
            </a:prstGeom>
          </p:spPr>
        </p:pic>
        <p:pic>
          <p:nvPicPr>
            <p:cNvPr id="32" name="object 32"/>
            <p:cNvPicPr/>
            <p:nvPr/>
          </p:nvPicPr>
          <p:blipFill>
            <a:blip r:embed="rId6" cstate="print"/>
            <a:stretch>
              <a:fillRect/>
            </a:stretch>
          </p:blipFill>
          <p:spPr>
            <a:xfrm>
              <a:off x="8277224" y="5791200"/>
              <a:ext cx="114299" cy="85724"/>
            </a:xfrm>
            <a:prstGeom prst="rect">
              <a:avLst/>
            </a:prstGeom>
          </p:spPr>
        </p:pic>
        <p:pic>
          <p:nvPicPr>
            <p:cNvPr id="34" name="object 34"/>
            <p:cNvPicPr/>
            <p:nvPr/>
          </p:nvPicPr>
          <p:blipFill>
            <a:blip r:embed="rId10" cstate="print"/>
            <a:stretch>
              <a:fillRect/>
            </a:stretch>
          </p:blipFill>
          <p:spPr>
            <a:xfrm>
              <a:off x="8617100" y="884234"/>
              <a:ext cx="285749" cy="304799"/>
            </a:xfrm>
            <a:prstGeom prst="rect">
              <a:avLst/>
            </a:prstGeom>
          </p:spPr>
        </p:pic>
      </p:grpSp>
      <p:sp>
        <p:nvSpPr>
          <p:cNvPr id="35" name="object 35"/>
          <p:cNvSpPr txBox="1"/>
          <p:nvPr/>
        </p:nvSpPr>
        <p:spPr>
          <a:xfrm>
            <a:off x="8494644" y="5462910"/>
            <a:ext cx="1856309" cy="452015"/>
          </a:xfrm>
          <a:prstGeom prst="rect">
            <a:avLst/>
          </a:prstGeom>
        </p:spPr>
        <p:txBody>
          <a:bodyPr vert="horz" wrap="square" lIns="0" tIns="12697" rIns="0" bIns="0" rtlCol="0">
            <a:spAutoFit/>
          </a:bodyPr>
          <a:lstStyle/>
          <a:p>
            <a:pPr marL="12697" defTabSz="914217">
              <a:spcBef>
                <a:spcPts val="100"/>
              </a:spcBef>
            </a:pPr>
            <a:r>
              <a:rPr sz="1050" dirty="0">
                <a:latin typeface="Arial"/>
                <a:cs typeface="Arial"/>
              </a:rPr>
              <a:t>Focus</a:t>
            </a:r>
            <a:r>
              <a:rPr sz="1050" spc="-30" dirty="0">
                <a:latin typeface="Arial"/>
                <a:cs typeface="Arial"/>
              </a:rPr>
              <a:t> </a:t>
            </a:r>
            <a:r>
              <a:rPr sz="1050" dirty="0">
                <a:latin typeface="Arial"/>
                <a:cs typeface="Arial"/>
              </a:rPr>
              <a:t>on</a:t>
            </a:r>
            <a:r>
              <a:rPr sz="1050" spc="-25" dirty="0">
                <a:latin typeface="Arial"/>
                <a:cs typeface="Arial"/>
              </a:rPr>
              <a:t> </a:t>
            </a:r>
            <a:r>
              <a:rPr sz="1050" dirty="0">
                <a:latin typeface="Arial"/>
                <a:cs typeface="Arial"/>
              </a:rPr>
              <a:t>specific</a:t>
            </a:r>
            <a:r>
              <a:rPr sz="1050" spc="-25" dirty="0">
                <a:latin typeface="Arial"/>
                <a:cs typeface="Arial"/>
              </a:rPr>
              <a:t> </a:t>
            </a:r>
            <a:r>
              <a:rPr sz="1050" spc="-10" dirty="0">
                <a:latin typeface="Arial"/>
                <a:cs typeface="Arial"/>
              </a:rPr>
              <a:t>segments</a:t>
            </a:r>
            <a:endParaRPr sz="1050">
              <a:latin typeface="Arial"/>
              <a:cs typeface="Arial"/>
            </a:endParaRPr>
          </a:p>
          <a:p>
            <a:pPr marL="12697" defTabSz="914217">
              <a:spcBef>
                <a:spcPts val="840"/>
              </a:spcBef>
            </a:pPr>
            <a:r>
              <a:rPr sz="1050" dirty="0">
                <a:latin typeface="Arial"/>
                <a:cs typeface="Arial"/>
              </a:rPr>
              <a:t>Leverage</a:t>
            </a:r>
            <a:r>
              <a:rPr sz="1050" spc="-50" dirty="0">
                <a:latin typeface="Arial"/>
                <a:cs typeface="Arial"/>
              </a:rPr>
              <a:t> </a:t>
            </a:r>
            <a:r>
              <a:rPr sz="1050" dirty="0">
                <a:latin typeface="Arial"/>
                <a:cs typeface="Arial"/>
              </a:rPr>
              <a:t>specialized</a:t>
            </a:r>
            <a:r>
              <a:rPr sz="1050" spc="-50" dirty="0">
                <a:latin typeface="Arial"/>
                <a:cs typeface="Arial"/>
              </a:rPr>
              <a:t> </a:t>
            </a:r>
            <a:r>
              <a:rPr sz="1050" spc="-10" dirty="0">
                <a:latin typeface="Arial"/>
                <a:cs typeface="Arial"/>
              </a:rPr>
              <a:t>expertise</a:t>
            </a:r>
            <a:endParaRPr sz="1050">
              <a:latin typeface="Arial"/>
              <a:cs typeface="Arial"/>
            </a:endParaRPr>
          </a:p>
        </p:txBody>
      </p:sp>
      <p:sp>
        <p:nvSpPr>
          <p:cNvPr id="36" name="object 36"/>
          <p:cNvSpPr txBox="1"/>
          <p:nvPr/>
        </p:nvSpPr>
        <p:spPr>
          <a:xfrm>
            <a:off x="8615238" y="884823"/>
            <a:ext cx="3110389" cy="1836397"/>
          </a:xfrm>
          <a:prstGeom prst="rect">
            <a:avLst/>
          </a:prstGeom>
        </p:spPr>
        <p:txBody>
          <a:bodyPr vert="horz" wrap="square" lIns="0" tIns="12697" rIns="0" bIns="0" rtlCol="0">
            <a:spAutoFit/>
          </a:bodyPr>
          <a:lstStyle/>
          <a:p>
            <a:pPr marL="412033" defTabSz="914217">
              <a:spcBef>
                <a:spcPts val="100"/>
              </a:spcBef>
            </a:pPr>
            <a:r>
              <a:rPr sz="1500" b="1" dirty="0">
                <a:solidFill>
                  <a:srgbClr val="0D9487"/>
                </a:solidFill>
                <a:latin typeface="Arial"/>
                <a:cs typeface="Arial"/>
              </a:rPr>
              <a:t>Implementation </a:t>
            </a:r>
            <a:r>
              <a:rPr sz="1500" b="1" spc="-10" dirty="0">
                <a:solidFill>
                  <a:srgbClr val="0D9487"/>
                </a:solidFill>
                <a:latin typeface="Arial"/>
                <a:cs typeface="Arial"/>
              </a:rPr>
              <a:t>Strategies</a:t>
            </a:r>
            <a:endParaRPr sz="1500" dirty="0">
              <a:latin typeface="Arial"/>
              <a:cs typeface="Arial"/>
            </a:endParaRPr>
          </a:p>
          <a:p>
            <a:pPr marL="12697" defTabSz="914217">
              <a:spcBef>
                <a:spcPts val="1350"/>
              </a:spcBef>
            </a:pPr>
            <a:r>
              <a:rPr sz="1200" b="1" dirty="0">
                <a:solidFill>
                  <a:srgbClr val="0D9487"/>
                </a:solidFill>
                <a:latin typeface="Arial"/>
                <a:cs typeface="Arial"/>
              </a:rPr>
              <a:t>Adapting</a:t>
            </a:r>
            <a:r>
              <a:rPr sz="1200" b="1" spc="-55" dirty="0">
                <a:solidFill>
                  <a:srgbClr val="0D9487"/>
                </a:solidFill>
                <a:latin typeface="Arial"/>
                <a:cs typeface="Arial"/>
              </a:rPr>
              <a:t> </a:t>
            </a:r>
            <a:r>
              <a:rPr sz="1200" b="1" spc="-10" dirty="0">
                <a:solidFill>
                  <a:srgbClr val="0D9487"/>
                </a:solidFill>
                <a:latin typeface="Arial"/>
                <a:cs typeface="Arial"/>
              </a:rPr>
              <a:t>Products</a:t>
            </a:r>
            <a:r>
              <a:rPr lang="en-US" sz="1200" b="1" spc="-10" dirty="0">
                <a:solidFill>
                  <a:srgbClr val="0D9487"/>
                </a:solidFill>
                <a:latin typeface="Arial"/>
                <a:cs typeface="Arial"/>
              </a:rPr>
              <a:t>  </a:t>
            </a:r>
            <a:endParaRPr sz="1200" dirty="0">
              <a:latin typeface="Arial"/>
              <a:cs typeface="Arial"/>
            </a:endParaRPr>
          </a:p>
          <a:p>
            <a:pPr marL="12697" defTabSz="914217">
              <a:spcBef>
                <a:spcPts val="960"/>
              </a:spcBef>
            </a:pPr>
            <a:r>
              <a:rPr sz="1000" dirty="0">
                <a:solidFill>
                  <a:srgbClr val="0D9487"/>
                </a:solidFill>
                <a:latin typeface="Arial Black"/>
                <a:cs typeface="Arial Black"/>
              </a:rPr>
              <a:t></a:t>
            </a:r>
            <a:r>
              <a:rPr sz="1000" spc="445" dirty="0">
                <a:solidFill>
                  <a:srgbClr val="0D9487"/>
                </a:solidFill>
                <a:latin typeface="Arial Black"/>
                <a:cs typeface="Arial Black"/>
              </a:rPr>
              <a:t> </a:t>
            </a:r>
            <a:r>
              <a:rPr sz="1050" dirty="0">
                <a:latin typeface="Arial"/>
                <a:cs typeface="Arial"/>
              </a:rPr>
              <a:t>Customizing</a:t>
            </a:r>
            <a:r>
              <a:rPr sz="1050" spc="-40" dirty="0">
                <a:latin typeface="Arial"/>
                <a:cs typeface="Arial"/>
              </a:rPr>
              <a:t> </a:t>
            </a:r>
            <a:r>
              <a:rPr sz="1050" spc="-10" dirty="0">
                <a:latin typeface="Arial"/>
                <a:cs typeface="Arial"/>
              </a:rPr>
              <a:t>features</a:t>
            </a:r>
            <a:endParaRPr sz="1050" dirty="0">
              <a:latin typeface="Arial"/>
              <a:cs typeface="Arial"/>
            </a:endParaRPr>
          </a:p>
          <a:p>
            <a:pPr marL="12697" defTabSz="914217">
              <a:spcBef>
                <a:spcPts val="540"/>
              </a:spcBef>
            </a:pPr>
            <a:r>
              <a:rPr sz="1000" dirty="0">
                <a:solidFill>
                  <a:srgbClr val="0D9487"/>
                </a:solidFill>
                <a:latin typeface="Arial Black"/>
                <a:cs typeface="Arial Black"/>
              </a:rPr>
              <a:t></a:t>
            </a:r>
            <a:r>
              <a:rPr sz="1000" spc="450" dirty="0">
                <a:solidFill>
                  <a:srgbClr val="0D9487"/>
                </a:solidFill>
                <a:latin typeface="Arial Black"/>
                <a:cs typeface="Arial Black"/>
              </a:rPr>
              <a:t> </a:t>
            </a:r>
            <a:r>
              <a:rPr sz="1050" dirty="0">
                <a:latin typeface="Arial"/>
                <a:cs typeface="Arial"/>
              </a:rPr>
              <a:t>Localizing</a:t>
            </a:r>
            <a:r>
              <a:rPr sz="1050" spc="-35" dirty="0">
                <a:latin typeface="Arial"/>
                <a:cs typeface="Arial"/>
              </a:rPr>
              <a:t> </a:t>
            </a:r>
            <a:r>
              <a:rPr sz="1050" spc="-10" dirty="0">
                <a:latin typeface="Arial"/>
                <a:cs typeface="Arial"/>
              </a:rPr>
              <a:t>marketing</a:t>
            </a:r>
            <a:endParaRPr lang="en-US" sz="1050" spc="-10" dirty="0">
              <a:latin typeface="Arial"/>
              <a:cs typeface="Arial"/>
            </a:endParaRPr>
          </a:p>
          <a:p>
            <a:pPr marL="12697" defTabSz="914217">
              <a:spcBef>
                <a:spcPts val="100"/>
              </a:spcBef>
            </a:pPr>
            <a:r>
              <a:rPr lang="en-US" sz="1200" b="1" dirty="0">
                <a:solidFill>
                  <a:srgbClr val="0D9487"/>
                </a:solidFill>
                <a:latin typeface="Arial"/>
                <a:cs typeface="Arial"/>
              </a:rPr>
              <a:t>Building</a:t>
            </a:r>
            <a:r>
              <a:rPr lang="en-US" sz="1200" b="1" spc="-25" dirty="0">
                <a:solidFill>
                  <a:srgbClr val="0D9487"/>
                </a:solidFill>
                <a:latin typeface="Arial"/>
                <a:cs typeface="Arial"/>
              </a:rPr>
              <a:t> </a:t>
            </a:r>
            <a:r>
              <a:rPr lang="en-US" sz="1200" b="1" dirty="0">
                <a:solidFill>
                  <a:srgbClr val="0D9487"/>
                </a:solidFill>
                <a:latin typeface="Arial"/>
                <a:cs typeface="Arial"/>
              </a:rPr>
              <a:t>Market</a:t>
            </a:r>
            <a:r>
              <a:rPr lang="en-US" sz="1200" b="1" spc="-25" dirty="0">
                <a:solidFill>
                  <a:srgbClr val="0D9487"/>
                </a:solidFill>
                <a:latin typeface="Arial"/>
                <a:cs typeface="Arial"/>
              </a:rPr>
              <a:t> </a:t>
            </a:r>
            <a:r>
              <a:rPr lang="en-US" sz="1200" b="1" spc="-10" dirty="0">
                <a:solidFill>
                  <a:srgbClr val="0D9487"/>
                </a:solidFill>
                <a:latin typeface="Arial"/>
                <a:cs typeface="Arial"/>
              </a:rPr>
              <a:t>Entry</a:t>
            </a:r>
            <a:endParaRPr lang="en-US" sz="1200" dirty="0">
              <a:latin typeface="Arial"/>
              <a:cs typeface="Arial"/>
            </a:endParaRPr>
          </a:p>
          <a:p>
            <a:pPr marL="12697" defTabSz="914217">
              <a:spcBef>
                <a:spcPts val="960"/>
              </a:spcBef>
            </a:pPr>
            <a:r>
              <a:rPr lang="en-US" sz="1000" dirty="0">
                <a:solidFill>
                  <a:srgbClr val="0D9487"/>
                </a:solidFill>
                <a:latin typeface="Arial Black"/>
                <a:cs typeface="Arial Black"/>
              </a:rPr>
              <a:t></a:t>
            </a:r>
            <a:r>
              <a:rPr lang="en-US" sz="1000" spc="455" dirty="0">
                <a:solidFill>
                  <a:srgbClr val="0D9487"/>
                </a:solidFill>
                <a:latin typeface="Arial Black"/>
                <a:cs typeface="Arial Black"/>
              </a:rPr>
              <a:t> </a:t>
            </a:r>
            <a:r>
              <a:rPr lang="en-US" sz="1050" dirty="0">
                <a:latin typeface="Arial"/>
                <a:cs typeface="Arial"/>
              </a:rPr>
              <a:t>Strategic</a:t>
            </a:r>
            <a:r>
              <a:rPr lang="en-US" sz="1050" spc="-35" dirty="0">
                <a:latin typeface="Arial"/>
                <a:cs typeface="Arial"/>
              </a:rPr>
              <a:t> </a:t>
            </a:r>
            <a:r>
              <a:rPr lang="en-US" sz="1050" spc="-10" dirty="0">
                <a:latin typeface="Arial"/>
                <a:cs typeface="Arial"/>
              </a:rPr>
              <a:t>partnerships</a:t>
            </a:r>
            <a:endParaRPr lang="en-US" sz="1050" dirty="0">
              <a:latin typeface="Arial"/>
              <a:cs typeface="Arial"/>
            </a:endParaRPr>
          </a:p>
          <a:p>
            <a:pPr marL="12697" defTabSz="914217">
              <a:spcBef>
                <a:spcPts val="540"/>
              </a:spcBef>
            </a:pPr>
            <a:r>
              <a:rPr lang="en-US" sz="1000" dirty="0">
                <a:solidFill>
                  <a:srgbClr val="0D9487"/>
                </a:solidFill>
                <a:latin typeface="Arial Black"/>
                <a:cs typeface="Arial Black"/>
              </a:rPr>
              <a:t></a:t>
            </a:r>
            <a:r>
              <a:rPr lang="en-US" sz="1000" spc="470" dirty="0">
                <a:solidFill>
                  <a:srgbClr val="0D9487"/>
                </a:solidFill>
                <a:latin typeface="Arial Black"/>
                <a:cs typeface="Arial Black"/>
              </a:rPr>
              <a:t> </a:t>
            </a:r>
            <a:r>
              <a:rPr lang="en-US" sz="1050" dirty="0">
                <a:latin typeface="Arial"/>
                <a:cs typeface="Arial"/>
              </a:rPr>
              <a:t>Joint</a:t>
            </a:r>
            <a:r>
              <a:rPr lang="en-US" sz="1050" spc="-30" dirty="0">
                <a:latin typeface="Arial"/>
                <a:cs typeface="Arial"/>
              </a:rPr>
              <a:t> </a:t>
            </a:r>
            <a:r>
              <a:rPr lang="en-US" sz="1050" spc="-10" dirty="0">
                <a:latin typeface="Arial"/>
                <a:cs typeface="Arial"/>
              </a:rPr>
              <a:t>ventures</a:t>
            </a:r>
            <a:endParaRPr sz="1050" dirty="0">
              <a:latin typeface="Arial"/>
              <a:cs typeface="Arial"/>
            </a:endParaRPr>
          </a:p>
        </p:txBody>
      </p:sp>
      <p:sp>
        <p:nvSpPr>
          <p:cNvPr id="40" name="Rectangle: Rounded Corners 39">
            <a:extLst>
              <a:ext uri="{FF2B5EF4-FFF2-40B4-BE49-F238E27FC236}">
                <a16:creationId xmlns:a16="http://schemas.microsoft.com/office/drawing/2014/main" id="{E494881E-A3DC-59CB-FF22-A6605CE17BA2}"/>
              </a:ext>
            </a:extLst>
          </p:cNvPr>
          <p:cNvSpPr/>
          <p:nvPr/>
        </p:nvSpPr>
        <p:spPr>
          <a:xfrm>
            <a:off x="242656" y="604920"/>
            <a:ext cx="11800187" cy="5646573"/>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CDF9AC54-F4F6-4B5B-B74F-FD9AE13047D5}"/>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6C55596B-C5F0-2E29-81DD-6F322A026F61}"/>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extLst>
      <p:ext uri="{BB962C8B-B14F-4D97-AF65-F5344CB8AC3E}">
        <p14:creationId xmlns:p14="http://schemas.microsoft.com/office/powerpoint/2010/main" val="133799105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E315655-61C9-03D8-9941-BFD8D009ACB3}"/>
              </a:ext>
            </a:extLst>
          </p:cNvPr>
          <p:cNvSpPr/>
          <p:nvPr/>
        </p:nvSpPr>
        <p:spPr>
          <a:xfrm>
            <a:off x="8607333" y="747411"/>
            <a:ext cx="4127466" cy="61090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571142" y="700470"/>
            <a:ext cx="9479273" cy="436014"/>
          </a:xfrm>
          <a:prstGeom prst="rect">
            <a:avLst/>
          </a:prstGeom>
        </p:spPr>
        <p:txBody>
          <a:bodyPr vert="horz" wrap="square" lIns="0" tIns="12697" rIns="0" bIns="0" rtlCol="0">
            <a:spAutoFit/>
          </a:bodyPr>
          <a:lstStyle/>
          <a:p>
            <a:pPr marL="12697">
              <a:spcBef>
                <a:spcPts val="100"/>
              </a:spcBef>
            </a:pPr>
            <a:r>
              <a:rPr dirty="0"/>
              <a:t>Diversification: New Products, New </a:t>
            </a:r>
            <a:r>
              <a:rPr spc="-10" dirty="0"/>
              <a:t>Markets</a:t>
            </a:r>
          </a:p>
        </p:txBody>
      </p:sp>
      <p:grpSp>
        <p:nvGrpSpPr>
          <p:cNvPr id="6" name="object 6"/>
          <p:cNvGrpSpPr/>
          <p:nvPr/>
        </p:nvGrpSpPr>
        <p:grpSpPr>
          <a:xfrm>
            <a:off x="306140" y="1161780"/>
            <a:ext cx="5675586" cy="5637495"/>
            <a:chOff x="304799" y="1162049"/>
            <a:chExt cx="5676900" cy="5638800"/>
          </a:xfrm>
        </p:grpSpPr>
        <p:sp>
          <p:nvSpPr>
            <p:cNvPr id="7" name="object 7"/>
            <p:cNvSpPr/>
            <p:nvPr/>
          </p:nvSpPr>
          <p:spPr>
            <a:xfrm>
              <a:off x="304799" y="1162049"/>
              <a:ext cx="5676900" cy="5638800"/>
            </a:xfrm>
            <a:custGeom>
              <a:avLst/>
              <a:gdLst/>
              <a:ahLst/>
              <a:cxnLst/>
              <a:rect l="l" t="t" r="r" b="b"/>
              <a:pathLst>
                <a:path w="5676900" h="5638800">
                  <a:moveTo>
                    <a:pt x="5534024" y="5638799"/>
                  </a:moveTo>
                  <a:lnTo>
                    <a:pt x="142874" y="5638799"/>
                  </a:lnTo>
                  <a:lnTo>
                    <a:pt x="135855" y="5638627"/>
                  </a:lnTo>
                  <a:lnTo>
                    <a:pt x="94749" y="5630450"/>
                  </a:lnTo>
                  <a:lnTo>
                    <a:pt x="57757" y="5610677"/>
                  </a:lnTo>
                  <a:lnTo>
                    <a:pt x="28121" y="5581041"/>
                  </a:lnTo>
                  <a:lnTo>
                    <a:pt x="8348" y="5544049"/>
                  </a:lnTo>
                  <a:lnTo>
                    <a:pt x="171" y="5502943"/>
                  </a:lnTo>
                  <a:lnTo>
                    <a:pt x="0" y="5495924"/>
                  </a:lnTo>
                  <a:lnTo>
                    <a:pt x="0" y="142874"/>
                  </a:lnTo>
                  <a:lnTo>
                    <a:pt x="6150" y="101399"/>
                  </a:lnTo>
                  <a:lnTo>
                    <a:pt x="24078" y="63497"/>
                  </a:lnTo>
                  <a:lnTo>
                    <a:pt x="52234" y="32429"/>
                  </a:lnTo>
                  <a:lnTo>
                    <a:pt x="88199"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5495924"/>
                  </a:lnTo>
                  <a:lnTo>
                    <a:pt x="5670748" y="5537398"/>
                  </a:lnTo>
                  <a:lnTo>
                    <a:pt x="5652819" y="5575300"/>
                  </a:lnTo>
                  <a:lnTo>
                    <a:pt x="5624663" y="5606369"/>
                  </a:lnTo>
                  <a:lnTo>
                    <a:pt x="5588699" y="5627923"/>
                  </a:lnTo>
                  <a:lnTo>
                    <a:pt x="5548028" y="5638112"/>
                  </a:lnTo>
                  <a:lnTo>
                    <a:pt x="5534024" y="5638799"/>
                  </a:lnTo>
                  <a:close/>
                </a:path>
              </a:pathLst>
            </a:custGeom>
            <a:solidFill>
              <a:srgbClr val="FFFFFF"/>
            </a:solidFill>
          </p:spPr>
          <p:txBody>
            <a:bodyPr wrap="square" lIns="0" tIns="0" rIns="0" bIns="0" rtlCol="0"/>
            <a:lstStyle/>
            <a:p>
              <a:pPr defTabSz="914217"/>
              <a:endParaRPr/>
            </a:p>
          </p:txBody>
        </p:sp>
        <p:sp>
          <p:nvSpPr>
            <p:cNvPr id="8" name="object 8"/>
            <p:cNvSpPr/>
            <p:nvPr/>
          </p:nvSpPr>
          <p:spPr>
            <a:xfrm>
              <a:off x="533387" y="1847862"/>
              <a:ext cx="5219700" cy="3810000"/>
            </a:xfrm>
            <a:custGeom>
              <a:avLst/>
              <a:gdLst/>
              <a:ahLst/>
              <a:cxnLst/>
              <a:rect l="l" t="t" r="r" b="b"/>
              <a:pathLst>
                <a:path w="5219700" h="3810000">
                  <a:moveTo>
                    <a:pt x="457200" y="221107"/>
                  </a:moveTo>
                  <a:lnTo>
                    <a:pt x="451358" y="176657"/>
                  </a:lnTo>
                  <a:lnTo>
                    <a:pt x="436943" y="134200"/>
                  </a:lnTo>
                  <a:lnTo>
                    <a:pt x="414515" y="95364"/>
                  </a:lnTo>
                  <a:lnTo>
                    <a:pt x="384962" y="61658"/>
                  </a:lnTo>
                  <a:lnTo>
                    <a:pt x="349389" y="34366"/>
                  </a:lnTo>
                  <a:lnTo>
                    <a:pt x="309168" y="14528"/>
                  </a:lnTo>
                  <a:lnTo>
                    <a:pt x="265861" y="2921"/>
                  </a:lnTo>
                  <a:lnTo>
                    <a:pt x="236093" y="0"/>
                  </a:lnTo>
                  <a:lnTo>
                    <a:pt x="221119" y="0"/>
                  </a:lnTo>
                  <a:lnTo>
                    <a:pt x="176669" y="5842"/>
                  </a:lnTo>
                  <a:lnTo>
                    <a:pt x="134213" y="20256"/>
                  </a:lnTo>
                  <a:lnTo>
                    <a:pt x="95377" y="42684"/>
                  </a:lnTo>
                  <a:lnTo>
                    <a:pt x="61671" y="72237"/>
                  </a:lnTo>
                  <a:lnTo>
                    <a:pt x="34378" y="107810"/>
                  </a:lnTo>
                  <a:lnTo>
                    <a:pt x="14541" y="148031"/>
                  </a:lnTo>
                  <a:lnTo>
                    <a:pt x="2933" y="191338"/>
                  </a:lnTo>
                  <a:lnTo>
                    <a:pt x="0" y="221107"/>
                  </a:lnTo>
                  <a:lnTo>
                    <a:pt x="0" y="304800"/>
                  </a:lnTo>
                  <a:lnTo>
                    <a:pt x="0" y="312280"/>
                  </a:lnTo>
                  <a:lnTo>
                    <a:pt x="5854" y="356730"/>
                  </a:lnTo>
                  <a:lnTo>
                    <a:pt x="20269" y="399186"/>
                  </a:lnTo>
                  <a:lnTo>
                    <a:pt x="42697" y="438023"/>
                  </a:lnTo>
                  <a:lnTo>
                    <a:pt x="72250" y="471728"/>
                  </a:lnTo>
                  <a:lnTo>
                    <a:pt x="107823" y="499021"/>
                  </a:lnTo>
                  <a:lnTo>
                    <a:pt x="148043" y="518858"/>
                  </a:lnTo>
                  <a:lnTo>
                    <a:pt x="191350" y="530466"/>
                  </a:lnTo>
                  <a:lnTo>
                    <a:pt x="221119" y="533400"/>
                  </a:lnTo>
                  <a:lnTo>
                    <a:pt x="236093" y="533400"/>
                  </a:lnTo>
                  <a:lnTo>
                    <a:pt x="280543" y="527545"/>
                  </a:lnTo>
                  <a:lnTo>
                    <a:pt x="322999" y="513130"/>
                  </a:lnTo>
                  <a:lnTo>
                    <a:pt x="361835" y="490702"/>
                  </a:lnTo>
                  <a:lnTo>
                    <a:pt x="395541" y="461149"/>
                  </a:lnTo>
                  <a:lnTo>
                    <a:pt x="422833" y="425577"/>
                  </a:lnTo>
                  <a:lnTo>
                    <a:pt x="442671" y="385356"/>
                  </a:lnTo>
                  <a:lnTo>
                    <a:pt x="454279" y="342049"/>
                  </a:lnTo>
                  <a:lnTo>
                    <a:pt x="457200" y="312280"/>
                  </a:lnTo>
                  <a:lnTo>
                    <a:pt x="457200" y="221107"/>
                  </a:lnTo>
                  <a:close/>
                </a:path>
                <a:path w="5219700" h="3810000">
                  <a:moveTo>
                    <a:pt x="5219700" y="2357196"/>
                  </a:moveTo>
                  <a:lnTo>
                    <a:pt x="5204079" y="2315692"/>
                  </a:lnTo>
                  <a:lnTo>
                    <a:pt x="5168049" y="2289873"/>
                  </a:lnTo>
                  <a:lnTo>
                    <a:pt x="5148504" y="2285987"/>
                  </a:lnTo>
                  <a:lnTo>
                    <a:pt x="71208" y="2285987"/>
                  </a:lnTo>
                  <a:lnTo>
                    <a:pt x="29705" y="2301621"/>
                  </a:lnTo>
                  <a:lnTo>
                    <a:pt x="3886" y="2337651"/>
                  </a:lnTo>
                  <a:lnTo>
                    <a:pt x="0" y="2357196"/>
                  </a:lnTo>
                  <a:lnTo>
                    <a:pt x="0" y="3733787"/>
                  </a:lnTo>
                  <a:lnTo>
                    <a:pt x="0" y="3738791"/>
                  </a:lnTo>
                  <a:lnTo>
                    <a:pt x="15633" y="3780282"/>
                  </a:lnTo>
                  <a:lnTo>
                    <a:pt x="51663" y="3806101"/>
                  </a:lnTo>
                  <a:lnTo>
                    <a:pt x="71208" y="3809987"/>
                  </a:lnTo>
                  <a:lnTo>
                    <a:pt x="5148504" y="3809987"/>
                  </a:lnTo>
                  <a:lnTo>
                    <a:pt x="5189994" y="3794366"/>
                  </a:lnTo>
                  <a:lnTo>
                    <a:pt x="5215814" y="3758336"/>
                  </a:lnTo>
                  <a:lnTo>
                    <a:pt x="5219700" y="3738791"/>
                  </a:lnTo>
                  <a:lnTo>
                    <a:pt x="5219700" y="2357196"/>
                  </a:lnTo>
                  <a:close/>
                </a:path>
              </a:pathLst>
            </a:custGeom>
            <a:solidFill>
              <a:srgbClr val="F2F4F5"/>
            </a:solidFill>
          </p:spPr>
          <p:txBody>
            <a:bodyPr wrap="square" lIns="0" tIns="0" rIns="0" bIns="0" rtlCol="0"/>
            <a:lstStyle/>
            <a:p>
              <a:pPr defTabSz="914217"/>
              <a:endParaRPr/>
            </a:p>
          </p:txBody>
        </p:sp>
        <p:pic>
          <p:nvPicPr>
            <p:cNvPr id="9" name="object 9"/>
            <p:cNvPicPr/>
            <p:nvPr/>
          </p:nvPicPr>
          <p:blipFill>
            <a:blip r:embed="rId3" cstate="print"/>
            <a:stretch>
              <a:fillRect/>
            </a:stretch>
          </p:blipFill>
          <p:spPr>
            <a:xfrm>
              <a:off x="647699" y="1962149"/>
              <a:ext cx="228599" cy="304799"/>
            </a:xfrm>
            <a:prstGeom prst="rect">
              <a:avLst/>
            </a:prstGeom>
          </p:spPr>
        </p:pic>
      </p:grpSp>
      <p:sp>
        <p:nvSpPr>
          <p:cNvPr id="10" name="object 10"/>
          <p:cNvSpPr txBox="1"/>
          <p:nvPr/>
        </p:nvSpPr>
        <p:spPr>
          <a:xfrm>
            <a:off x="521991" y="1377631"/>
            <a:ext cx="5103583" cy="973865"/>
          </a:xfrm>
          <a:prstGeom prst="rect">
            <a:avLst/>
          </a:prstGeom>
        </p:spPr>
        <p:txBody>
          <a:bodyPr vert="horz" wrap="square" lIns="0" tIns="12697" rIns="0" bIns="0" rtlCol="0">
            <a:spAutoFit/>
          </a:bodyPr>
          <a:lstStyle/>
          <a:p>
            <a:pPr marL="12697" defTabSz="914217">
              <a:spcBef>
                <a:spcPts val="100"/>
              </a:spcBef>
            </a:pPr>
            <a:r>
              <a:rPr b="1" dirty="0">
                <a:solidFill>
                  <a:srgbClr val="1F2937"/>
                </a:solidFill>
                <a:latin typeface="Arial"/>
                <a:cs typeface="Arial"/>
              </a:rPr>
              <a:t>What</a:t>
            </a:r>
            <a:r>
              <a:rPr b="1" spc="-25" dirty="0">
                <a:solidFill>
                  <a:srgbClr val="1F2937"/>
                </a:solidFill>
                <a:latin typeface="Arial"/>
                <a:cs typeface="Arial"/>
              </a:rPr>
              <a:t> </a:t>
            </a:r>
            <a:r>
              <a:rPr b="1" dirty="0">
                <a:solidFill>
                  <a:srgbClr val="1F2937"/>
                </a:solidFill>
                <a:latin typeface="Arial"/>
                <a:cs typeface="Arial"/>
              </a:rPr>
              <a:t>is</a:t>
            </a:r>
            <a:r>
              <a:rPr b="1" spc="-20" dirty="0">
                <a:solidFill>
                  <a:srgbClr val="1F2937"/>
                </a:solidFill>
                <a:latin typeface="Arial"/>
                <a:cs typeface="Arial"/>
              </a:rPr>
              <a:t> </a:t>
            </a:r>
            <a:r>
              <a:rPr b="1" spc="-10" dirty="0">
                <a:solidFill>
                  <a:srgbClr val="1F2937"/>
                </a:solidFill>
                <a:latin typeface="Arial"/>
                <a:cs typeface="Arial"/>
              </a:rPr>
              <a:t>Diversification?</a:t>
            </a:r>
            <a:endParaRPr dirty="0">
              <a:latin typeface="Arial"/>
              <a:cs typeface="Arial"/>
            </a:endParaRPr>
          </a:p>
          <a:p>
            <a:pPr marL="621541" marR="5079" defTabSz="914217">
              <a:lnSpc>
                <a:spcPct val="129600"/>
              </a:lnSpc>
              <a:spcBef>
                <a:spcPts val="1110"/>
              </a:spcBef>
            </a:pPr>
            <a:r>
              <a:rPr sz="1350" dirty="0">
                <a:latin typeface="Arial"/>
                <a:cs typeface="Arial"/>
              </a:rPr>
              <a:t>Diversification involves entering an </a:t>
            </a:r>
            <a:r>
              <a:rPr sz="1350" b="1" dirty="0">
                <a:solidFill>
                  <a:srgbClr val="374050"/>
                </a:solidFill>
                <a:latin typeface="Arial"/>
                <a:cs typeface="Arial"/>
              </a:rPr>
              <a:t>unfamiliar market </a:t>
            </a:r>
            <a:r>
              <a:rPr sz="1350" spc="-20" dirty="0">
                <a:latin typeface="Arial"/>
                <a:cs typeface="Arial"/>
              </a:rPr>
              <a:t>with </a:t>
            </a:r>
            <a:r>
              <a:rPr sz="1350" dirty="0">
                <a:latin typeface="Arial"/>
                <a:cs typeface="Arial"/>
              </a:rPr>
              <a:t>an </a:t>
            </a:r>
            <a:r>
              <a:rPr sz="1350" b="1" dirty="0">
                <a:solidFill>
                  <a:srgbClr val="374050"/>
                </a:solidFill>
                <a:latin typeface="Arial"/>
                <a:cs typeface="Arial"/>
              </a:rPr>
              <a:t>unproven </a:t>
            </a:r>
            <a:r>
              <a:rPr sz="1350" b="1" spc="-10" dirty="0">
                <a:solidFill>
                  <a:srgbClr val="374050"/>
                </a:solidFill>
                <a:latin typeface="Arial"/>
                <a:cs typeface="Arial"/>
              </a:rPr>
              <a:t>product</a:t>
            </a:r>
            <a:r>
              <a:rPr sz="1350" spc="-10" dirty="0">
                <a:latin typeface="Arial"/>
                <a:cs typeface="Arial"/>
              </a:rPr>
              <a:t>.</a:t>
            </a:r>
            <a:endParaRPr sz="1350" dirty="0">
              <a:latin typeface="Arial"/>
              <a:cs typeface="Arial"/>
            </a:endParaRPr>
          </a:p>
        </p:txBody>
      </p:sp>
      <p:grpSp>
        <p:nvGrpSpPr>
          <p:cNvPr id="11" name="object 11"/>
          <p:cNvGrpSpPr/>
          <p:nvPr/>
        </p:nvGrpSpPr>
        <p:grpSpPr>
          <a:xfrm>
            <a:off x="534688" y="3028248"/>
            <a:ext cx="152365" cy="495185"/>
            <a:chOff x="533400" y="3028949"/>
            <a:chExt cx="152400" cy="495300"/>
          </a:xfrm>
        </p:grpSpPr>
        <p:pic>
          <p:nvPicPr>
            <p:cNvPr id="12" name="object 12"/>
            <p:cNvPicPr/>
            <p:nvPr/>
          </p:nvPicPr>
          <p:blipFill>
            <a:blip r:embed="rId4" cstate="print"/>
            <a:stretch>
              <a:fillRect/>
            </a:stretch>
          </p:blipFill>
          <p:spPr>
            <a:xfrm>
              <a:off x="533400" y="3028949"/>
              <a:ext cx="152399" cy="152399"/>
            </a:xfrm>
            <a:prstGeom prst="rect">
              <a:avLst/>
            </a:prstGeom>
          </p:spPr>
        </p:pic>
        <p:pic>
          <p:nvPicPr>
            <p:cNvPr id="13" name="object 13"/>
            <p:cNvPicPr/>
            <p:nvPr/>
          </p:nvPicPr>
          <p:blipFill>
            <a:blip r:embed="rId5" cstate="print"/>
            <a:stretch>
              <a:fillRect/>
            </a:stretch>
          </p:blipFill>
          <p:spPr>
            <a:xfrm>
              <a:off x="533400" y="3371849"/>
              <a:ext cx="152399" cy="152399"/>
            </a:xfrm>
            <a:prstGeom prst="rect">
              <a:avLst/>
            </a:prstGeom>
          </p:spPr>
        </p:pic>
      </p:grpSp>
      <p:sp>
        <p:nvSpPr>
          <p:cNvPr id="14" name="object 14"/>
          <p:cNvSpPr txBox="1"/>
          <p:nvPr/>
        </p:nvSpPr>
        <p:spPr>
          <a:xfrm>
            <a:off x="521991" y="2606071"/>
            <a:ext cx="3604061" cy="1230911"/>
          </a:xfrm>
          <a:prstGeom prst="rect">
            <a:avLst/>
          </a:prstGeom>
        </p:spPr>
        <p:txBody>
          <a:bodyPr vert="horz" wrap="square" lIns="0" tIns="12697" rIns="0" bIns="0" rtlCol="0">
            <a:spAutoFit/>
          </a:bodyPr>
          <a:lstStyle/>
          <a:p>
            <a:pPr marL="12697" defTabSz="914217">
              <a:spcBef>
                <a:spcPts val="100"/>
              </a:spcBef>
            </a:pPr>
            <a:r>
              <a:rPr sz="1500" b="1" dirty="0">
                <a:solidFill>
                  <a:srgbClr val="374050"/>
                </a:solidFill>
                <a:latin typeface="Arial"/>
                <a:cs typeface="Arial"/>
              </a:rPr>
              <a:t>Key</a:t>
            </a:r>
            <a:r>
              <a:rPr sz="1500" b="1" spc="-30" dirty="0">
                <a:solidFill>
                  <a:srgbClr val="374050"/>
                </a:solidFill>
                <a:latin typeface="Arial"/>
                <a:cs typeface="Arial"/>
              </a:rPr>
              <a:t> </a:t>
            </a:r>
            <a:r>
              <a:rPr sz="1500" b="1" spc="-10" dirty="0">
                <a:solidFill>
                  <a:srgbClr val="374050"/>
                </a:solidFill>
                <a:latin typeface="Arial"/>
                <a:cs typeface="Arial"/>
              </a:rPr>
              <a:t>Characteristics:</a:t>
            </a:r>
            <a:endParaRPr sz="1500" dirty="0">
              <a:latin typeface="Arial"/>
              <a:cs typeface="Arial"/>
            </a:endParaRPr>
          </a:p>
          <a:p>
            <a:pPr marL="278709" marR="5079" defTabSz="914217">
              <a:lnSpc>
                <a:spcPts val="2699"/>
              </a:lnSpc>
              <a:spcBef>
                <a:spcPts val="40"/>
              </a:spcBef>
            </a:pPr>
            <a:r>
              <a:rPr sz="1200" dirty="0">
                <a:latin typeface="Arial"/>
                <a:cs typeface="Arial"/>
              </a:rPr>
              <a:t>Most high-risk strategy among expansion </a:t>
            </a:r>
            <a:r>
              <a:rPr sz="1200" spc="-10" dirty="0">
                <a:latin typeface="Arial"/>
                <a:cs typeface="Arial"/>
              </a:rPr>
              <a:t>options </a:t>
            </a:r>
            <a:r>
              <a:rPr sz="1200" dirty="0">
                <a:latin typeface="Arial"/>
                <a:cs typeface="Arial"/>
              </a:rPr>
              <a:t>Requires significant market </a:t>
            </a:r>
            <a:r>
              <a:rPr sz="1200" spc="-10" dirty="0">
                <a:latin typeface="Arial"/>
                <a:cs typeface="Arial"/>
              </a:rPr>
              <a:t>research</a:t>
            </a:r>
            <a:endParaRPr lang="ar-EG" sz="1200" spc="-10" dirty="0">
              <a:latin typeface="Arial"/>
              <a:cs typeface="Arial"/>
            </a:endParaRPr>
          </a:p>
          <a:p>
            <a:pPr marL="278709" marR="5079" defTabSz="914217">
              <a:lnSpc>
                <a:spcPts val="2699"/>
              </a:lnSpc>
              <a:spcBef>
                <a:spcPts val="40"/>
              </a:spcBef>
            </a:pPr>
            <a:r>
              <a:rPr lang="en-US" sz="1200" dirty="0">
                <a:latin typeface="Arial"/>
                <a:cs typeface="Arial"/>
              </a:rPr>
              <a:t>Creates new growth </a:t>
            </a:r>
            <a:r>
              <a:rPr lang="en-US" sz="1200" spc="-10" dirty="0">
                <a:latin typeface="Arial"/>
                <a:cs typeface="Arial"/>
              </a:rPr>
              <a:t>opportunities</a:t>
            </a:r>
            <a:endParaRPr lang="en-US" sz="1200" dirty="0">
              <a:latin typeface="Arial"/>
              <a:cs typeface="Arial"/>
            </a:endParaRPr>
          </a:p>
        </p:txBody>
      </p:sp>
      <p:grpSp>
        <p:nvGrpSpPr>
          <p:cNvPr id="15" name="object 15"/>
          <p:cNvGrpSpPr/>
          <p:nvPr/>
        </p:nvGrpSpPr>
        <p:grpSpPr>
          <a:xfrm>
            <a:off x="534688" y="1161780"/>
            <a:ext cx="11351172" cy="5637495"/>
            <a:chOff x="533400" y="1162049"/>
            <a:chExt cx="11353800" cy="5638800"/>
          </a:xfrm>
        </p:grpSpPr>
        <p:pic>
          <p:nvPicPr>
            <p:cNvPr id="16" name="object 16"/>
            <p:cNvPicPr/>
            <p:nvPr/>
          </p:nvPicPr>
          <p:blipFill>
            <a:blip r:embed="rId6" cstate="print"/>
            <a:stretch>
              <a:fillRect/>
            </a:stretch>
          </p:blipFill>
          <p:spPr>
            <a:xfrm>
              <a:off x="533400" y="3714749"/>
              <a:ext cx="171449" cy="152399"/>
            </a:xfrm>
            <a:prstGeom prst="rect">
              <a:avLst/>
            </a:prstGeom>
          </p:spPr>
        </p:pic>
        <p:pic>
          <p:nvPicPr>
            <p:cNvPr id="17" name="object 17"/>
            <p:cNvPicPr/>
            <p:nvPr/>
          </p:nvPicPr>
          <p:blipFill>
            <a:blip r:embed="rId7" cstate="print"/>
            <a:stretch>
              <a:fillRect/>
            </a:stretch>
          </p:blipFill>
          <p:spPr>
            <a:xfrm>
              <a:off x="685799" y="4772024"/>
              <a:ext cx="152399" cy="133349"/>
            </a:xfrm>
            <a:prstGeom prst="rect">
              <a:avLst/>
            </a:prstGeom>
          </p:spPr>
        </p:pic>
        <p:sp>
          <p:nvSpPr>
            <p:cNvPr id="18" name="object 18"/>
            <p:cNvSpPr/>
            <p:nvPr/>
          </p:nvSpPr>
          <p:spPr>
            <a:xfrm>
              <a:off x="771512" y="5114924"/>
              <a:ext cx="38100" cy="228600"/>
            </a:xfrm>
            <a:custGeom>
              <a:avLst/>
              <a:gdLst/>
              <a:ahLst/>
              <a:cxnLst/>
              <a:rect l="l" t="t" r="r" b="b"/>
              <a:pathLst>
                <a:path w="38100" h="228600">
                  <a:moveTo>
                    <a:pt x="38100" y="207035"/>
                  </a:moveTo>
                  <a:lnTo>
                    <a:pt x="21577" y="190500"/>
                  </a:lnTo>
                  <a:lnTo>
                    <a:pt x="16535" y="190500"/>
                  </a:lnTo>
                  <a:lnTo>
                    <a:pt x="0" y="207035"/>
                  </a:lnTo>
                  <a:lnTo>
                    <a:pt x="0" y="212077"/>
                  </a:lnTo>
                  <a:lnTo>
                    <a:pt x="16535" y="228600"/>
                  </a:lnTo>
                  <a:lnTo>
                    <a:pt x="21577" y="228600"/>
                  </a:lnTo>
                  <a:lnTo>
                    <a:pt x="38100" y="212077"/>
                  </a:lnTo>
                  <a:lnTo>
                    <a:pt x="38100" y="209550"/>
                  </a:lnTo>
                  <a:lnTo>
                    <a:pt x="38100" y="207035"/>
                  </a:lnTo>
                  <a:close/>
                </a:path>
                <a:path w="38100" h="228600">
                  <a:moveTo>
                    <a:pt x="38100" y="16535"/>
                  </a:moveTo>
                  <a:lnTo>
                    <a:pt x="21577" y="0"/>
                  </a:lnTo>
                  <a:lnTo>
                    <a:pt x="16535" y="0"/>
                  </a:lnTo>
                  <a:lnTo>
                    <a:pt x="0" y="16535"/>
                  </a:lnTo>
                  <a:lnTo>
                    <a:pt x="0" y="21577"/>
                  </a:lnTo>
                  <a:lnTo>
                    <a:pt x="16535" y="38100"/>
                  </a:lnTo>
                  <a:lnTo>
                    <a:pt x="21577" y="38100"/>
                  </a:lnTo>
                  <a:lnTo>
                    <a:pt x="38100" y="21577"/>
                  </a:lnTo>
                  <a:lnTo>
                    <a:pt x="38100" y="19050"/>
                  </a:lnTo>
                  <a:lnTo>
                    <a:pt x="38100" y="16535"/>
                  </a:lnTo>
                  <a:close/>
                </a:path>
              </a:pathLst>
            </a:custGeom>
            <a:solidFill>
              <a:srgbClr val="000000"/>
            </a:solidFill>
          </p:spPr>
          <p:txBody>
            <a:bodyPr wrap="square" lIns="0" tIns="0" rIns="0" bIns="0" rtlCol="0"/>
            <a:lstStyle/>
            <a:p>
              <a:pPr defTabSz="914217"/>
              <a:endParaRPr/>
            </a:p>
          </p:txBody>
        </p:sp>
        <p:pic>
          <p:nvPicPr>
            <p:cNvPr id="19" name="object 19"/>
            <p:cNvPicPr/>
            <p:nvPr/>
          </p:nvPicPr>
          <p:blipFill>
            <a:blip r:embed="rId8" cstate="print"/>
            <a:stretch>
              <a:fillRect/>
            </a:stretch>
          </p:blipFill>
          <p:spPr>
            <a:xfrm>
              <a:off x="3143249" y="4667249"/>
              <a:ext cx="114299" cy="152399"/>
            </a:xfrm>
            <a:prstGeom prst="rect">
              <a:avLst/>
            </a:prstGeom>
          </p:spPr>
        </p:pic>
        <p:sp>
          <p:nvSpPr>
            <p:cNvPr id="20" name="object 20"/>
            <p:cNvSpPr/>
            <p:nvPr/>
          </p:nvSpPr>
          <p:spPr>
            <a:xfrm>
              <a:off x="3228962" y="5019674"/>
              <a:ext cx="38100" cy="228600"/>
            </a:xfrm>
            <a:custGeom>
              <a:avLst/>
              <a:gdLst/>
              <a:ahLst/>
              <a:cxnLst/>
              <a:rect l="l" t="t" r="r" b="b"/>
              <a:pathLst>
                <a:path w="38100" h="228600">
                  <a:moveTo>
                    <a:pt x="38100" y="207035"/>
                  </a:moveTo>
                  <a:lnTo>
                    <a:pt x="21577" y="190500"/>
                  </a:lnTo>
                  <a:lnTo>
                    <a:pt x="16535" y="190500"/>
                  </a:lnTo>
                  <a:lnTo>
                    <a:pt x="0" y="207035"/>
                  </a:lnTo>
                  <a:lnTo>
                    <a:pt x="0" y="212077"/>
                  </a:lnTo>
                  <a:lnTo>
                    <a:pt x="16535" y="228600"/>
                  </a:lnTo>
                  <a:lnTo>
                    <a:pt x="21577" y="228600"/>
                  </a:lnTo>
                  <a:lnTo>
                    <a:pt x="38100" y="212077"/>
                  </a:lnTo>
                  <a:lnTo>
                    <a:pt x="38100" y="209550"/>
                  </a:lnTo>
                  <a:lnTo>
                    <a:pt x="38100" y="207035"/>
                  </a:lnTo>
                  <a:close/>
                </a:path>
                <a:path w="38100" h="228600">
                  <a:moveTo>
                    <a:pt x="38100" y="16535"/>
                  </a:moveTo>
                  <a:lnTo>
                    <a:pt x="21577" y="0"/>
                  </a:lnTo>
                  <a:lnTo>
                    <a:pt x="16535" y="0"/>
                  </a:lnTo>
                  <a:lnTo>
                    <a:pt x="0" y="16535"/>
                  </a:lnTo>
                  <a:lnTo>
                    <a:pt x="0" y="21577"/>
                  </a:lnTo>
                  <a:lnTo>
                    <a:pt x="16535" y="38100"/>
                  </a:lnTo>
                  <a:lnTo>
                    <a:pt x="21577" y="38100"/>
                  </a:lnTo>
                  <a:lnTo>
                    <a:pt x="38100" y="21577"/>
                  </a:lnTo>
                  <a:lnTo>
                    <a:pt x="38100" y="19050"/>
                  </a:lnTo>
                  <a:lnTo>
                    <a:pt x="38100" y="16535"/>
                  </a:lnTo>
                  <a:close/>
                </a:path>
              </a:pathLst>
            </a:custGeom>
            <a:solidFill>
              <a:srgbClr val="000000"/>
            </a:solidFill>
          </p:spPr>
          <p:txBody>
            <a:bodyPr wrap="square" lIns="0" tIns="0" rIns="0" bIns="0" rtlCol="0"/>
            <a:lstStyle/>
            <a:p>
              <a:pPr defTabSz="914217"/>
              <a:endParaRPr/>
            </a:p>
          </p:txBody>
        </p:sp>
        <p:sp>
          <p:nvSpPr>
            <p:cNvPr id="21" name="object 21"/>
            <p:cNvSpPr/>
            <p:nvPr/>
          </p:nvSpPr>
          <p:spPr>
            <a:xfrm>
              <a:off x="6210299" y="1162049"/>
              <a:ext cx="5676900" cy="5638800"/>
            </a:xfrm>
            <a:custGeom>
              <a:avLst/>
              <a:gdLst/>
              <a:ahLst/>
              <a:cxnLst/>
              <a:rect l="l" t="t" r="r" b="b"/>
              <a:pathLst>
                <a:path w="5676900" h="5638800">
                  <a:moveTo>
                    <a:pt x="5534024" y="5638799"/>
                  </a:moveTo>
                  <a:lnTo>
                    <a:pt x="142874" y="5638799"/>
                  </a:lnTo>
                  <a:lnTo>
                    <a:pt x="135855" y="5638627"/>
                  </a:lnTo>
                  <a:lnTo>
                    <a:pt x="94749" y="5630450"/>
                  </a:lnTo>
                  <a:lnTo>
                    <a:pt x="57755" y="5610677"/>
                  </a:lnTo>
                  <a:lnTo>
                    <a:pt x="28119" y="5581041"/>
                  </a:lnTo>
                  <a:lnTo>
                    <a:pt x="8347" y="5544049"/>
                  </a:lnTo>
                  <a:lnTo>
                    <a:pt x="171" y="5502943"/>
                  </a:lnTo>
                  <a:lnTo>
                    <a:pt x="0" y="5495924"/>
                  </a:lnTo>
                  <a:lnTo>
                    <a:pt x="0" y="142874"/>
                  </a:lnTo>
                  <a:lnTo>
                    <a:pt x="6150" y="101399"/>
                  </a:lnTo>
                  <a:lnTo>
                    <a:pt x="24077" y="63497"/>
                  </a:lnTo>
                  <a:lnTo>
                    <a:pt x="52233" y="32429"/>
                  </a:lnTo>
                  <a:lnTo>
                    <a:pt x="88198"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5495924"/>
                  </a:lnTo>
                  <a:lnTo>
                    <a:pt x="5670746" y="5537398"/>
                  </a:lnTo>
                  <a:lnTo>
                    <a:pt x="5652819" y="5575300"/>
                  </a:lnTo>
                  <a:lnTo>
                    <a:pt x="5624664" y="5606369"/>
                  </a:lnTo>
                  <a:lnTo>
                    <a:pt x="5588699" y="5627923"/>
                  </a:lnTo>
                  <a:lnTo>
                    <a:pt x="5548028" y="5638112"/>
                  </a:lnTo>
                  <a:lnTo>
                    <a:pt x="5534024" y="5638799"/>
                  </a:lnTo>
                  <a:close/>
                </a:path>
              </a:pathLst>
            </a:custGeom>
            <a:solidFill>
              <a:srgbClr val="FFFFFF"/>
            </a:solidFill>
          </p:spPr>
          <p:txBody>
            <a:bodyPr wrap="square" lIns="0" tIns="0" rIns="0" bIns="0" rtlCol="0"/>
            <a:lstStyle/>
            <a:p>
              <a:pPr defTabSz="914217"/>
              <a:endParaRPr/>
            </a:p>
          </p:txBody>
        </p:sp>
        <p:sp>
          <p:nvSpPr>
            <p:cNvPr id="22" name="object 22"/>
            <p:cNvSpPr/>
            <p:nvPr/>
          </p:nvSpPr>
          <p:spPr>
            <a:xfrm>
              <a:off x="6438898" y="5810249"/>
              <a:ext cx="5219700" cy="762000"/>
            </a:xfrm>
            <a:custGeom>
              <a:avLst/>
              <a:gdLst/>
              <a:ahLst/>
              <a:cxnLst/>
              <a:rect l="l" t="t" r="r" b="b"/>
              <a:pathLst>
                <a:path w="5219700" h="762000">
                  <a:moveTo>
                    <a:pt x="5148503" y="761999"/>
                  </a:moveTo>
                  <a:lnTo>
                    <a:pt x="71196" y="761999"/>
                  </a:lnTo>
                  <a:lnTo>
                    <a:pt x="66241" y="761511"/>
                  </a:lnTo>
                  <a:lnTo>
                    <a:pt x="29704" y="746377"/>
                  </a:lnTo>
                  <a:lnTo>
                    <a:pt x="3885" y="710337"/>
                  </a:lnTo>
                  <a:lnTo>
                    <a:pt x="0" y="690802"/>
                  </a:lnTo>
                  <a:lnTo>
                    <a:pt x="0" y="685799"/>
                  </a:lnTo>
                  <a:lnTo>
                    <a:pt x="0" y="71196"/>
                  </a:lnTo>
                  <a:lnTo>
                    <a:pt x="15621" y="29705"/>
                  </a:lnTo>
                  <a:lnTo>
                    <a:pt x="51661" y="3885"/>
                  </a:lnTo>
                  <a:lnTo>
                    <a:pt x="71196" y="0"/>
                  </a:lnTo>
                  <a:lnTo>
                    <a:pt x="5148503" y="0"/>
                  </a:lnTo>
                  <a:lnTo>
                    <a:pt x="5189993" y="15621"/>
                  </a:lnTo>
                  <a:lnTo>
                    <a:pt x="5215812" y="51661"/>
                  </a:lnTo>
                  <a:lnTo>
                    <a:pt x="5219699" y="71196"/>
                  </a:lnTo>
                  <a:lnTo>
                    <a:pt x="5219699" y="690802"/>
                  </a:lnTo>
                  <a:lnTo>
                    <a:pt x="5204076" y="732293"/>
                  </a:lnTo>
                  <a:lnTo>
                    <a:pt x="5168037" y="758113"/>
                  </a:lnTo>
                  <a:lnTo>
                    <a:pt x="5153457" y="761511"/>
                  </a:lnTo>
                  <a:lnTo>
                    <a:pt x="5148503" y="761999"/>
                  </a:lnTo>
                  <a:close/>
                </a:path>
              </a:pathLst>
            </a:custGeom>
            <a:solidFill>
              <a:srgbClr val="F2F4F5"/>
            </a:solidFill>
          </p:spPr>
          <p:txBody>
            <a:bodyPr wrap="square" lIns="0" tIns="0" rIns="0" bIns="0" rtlCol="0"/>
            <a:lstStyle/>
            <a:p>
              <a:pPr defTabSz="914217"/>
              <a:endParaRPr/>
            </a:p>
          </p:txBody>
        </p:sp>
      </p:grpSp>
      <p:sp>
        <p:nvSpPr>
          <p:cNvPr id="24" name="object 24"/>
          <p:cNvSpPr txBox="1"/>
          <p:nvPr/>
        </p:nvSpPr>
        <p:spPr>
          <a:xfrm>
            <a:off x="674355" y="4291607"/>
            <a:ext cx="2283566" cy="220522"/>
          </a:xfrm>
          <a:prstGeom prst="rect">
            <a:avLst/>
          </a:prstGeom>
        </p:spPr>
        <p:txBody>
          <a:bodyPr vert="horz" wrap="square" lIns="0" tIns="12697" rIns="0" bIns="0" rtlCol="0">
            <a:spAutoFit/>
          </a:bodyPr>
          <a:lstStyle/>
          <a:p>
            <a:pPr marL="12697" defTabSz="914217">
              <a:spcBef>
                <a:spcPts val="100"/>
              </a:spcBef>
            </a:pPr>
            <a:r>
              <a:rPr sz="1350" b="1" dirty="0">
                <a:solidFill>
                  <a:srgbClr val="374050"/>
                </a:solidFill>
                <a:latin typeface="Arial"/>
                <a:cs typeface="Arial"/>
              </a:rPr>
              <a:t>Balancing Risks &amp; </a:t>
            </a:r>
            <a:r>
              <a:rPr sz="1350" b="1" spc="-10" dirty="0">
                <a:solidFill>
                  <a:srgbClr val="374050"/>
                </a:solidFill>
                <a:latin typeface="Arial"/>
                <a:cs typeface="Arial"/>
              </a:rPr>
              <a:t>Rewards</a:t>
            </a:r>
            <a:endParaRPr sz="1350">
              <a:latin typeface="Arial"/>
              <a:cs typeface="Arial"/>
            </a:endParaRPr>
          </a:p>
        </p:txBody>
      </p:sp>
      <p:sp>
        <p:nvSpPr>
          <p:cNvPr id="25" name="object 25"/>
          <p:cNvSpPr txBox="1"/>
          <p:nvPr/>
        </p:nvSpPr>
        <p:spPr>
          <a:xfrm>
            <a:off x="902902" y="4720132"/>
            <a:ext cx="1611257" cy="654324"/>
          </a:xfrm>
          <a:prstGeom prst="rect">
            <a:avLst/>
          </a:prstGeom>
        </p:spPr>
        <p:txBody>
          <a:bodyPr vert="horz" wrap="square" lIns="0" tIns="12697" rIns="0" bIns="0" rtlCol="0">
            <a:spAutoFit/>
          </a:bodyPr>
          <a:lstStyle/>
          <a:p>
            <a:pPr marL="12697" defTabSz="914217">
              <a:spcBef>
                <a:spcPts val="100"/>
              </a:spcBef>
            </a:pPr>
            <a:r>
              <a:rPr sz="1200" b="1" spc="-10" dirty="0">
                <a:latin typeface="Arial"/>
                <a:cs typeface="Arial"/>
              </a:rPr>
              <a:t>Risks:</a:t>
            </a:r>
            <a:endParaRPr sz="1200">
              <a:latin typeface="Arial"/>
              <a:cs typeface="Arial"/>
            </a:endParaRPr>
          </a:p>
          <a:p>
            <a:pPr marL="12697" marR="5079" defTabSz="914217">
              <a:lnSpc>
                <a:spcPct val="119000"/>
              </a:lnSpc>
              <a:spcBef>
                <a:spcPts val="720"/>
              </a:spcBef>
            </a:pPr>
            <a:r>
              <a:rPr sz="1050" dirty="0">
                <a:latin typeface="Arial"/>
                <a:cs typeface="Arial"/>
              </a:rPr>
              <a:t>High</a:t>
            </a:r>
            <a:r>
              <a:rPr sz="1050" spc="-35" dirty="0">
                <a:latin typeface="Arial"/>
                <a:cs typeface="Arial"/>
              </a:rPr>
              <a:t> </a:t>
            </a:r>
            <a:r>
              <a:rPr sz="1050" dirty="0">
                <a:latin typeface="Arial"/>
                <a:cs typeface="Arial"/>
              </a:rPr>
              <a:t>resource</a:t>
            </a:r>
            <a:r>
              <a:rPr sz="1050" spc="-30" dirty="0">
                <a:latin typeface="Arial"/>
                <a:cs typeface="Arial"/>
              </a:rPr>
              <a:t> </a:t>
            </a:r>
            <a:r>
              <a:rPr sz="1050" spc="-10" dirty="0">
                <a:latin typeface="Arial"/>
                <a:cs typeface="Arial"/>
              </a:rPr>
              <a:t>investment </a:t>
            </a:r>
            <a:r>
              <a:rPr sz="1050" dirty="0">
                <a:latin typeface="Arial"/>
                <a:cs typeface="Arial"/>
              </a:rPr>
              <a:t>Unknown</a:t>
            </a:r>
            <a:r>
              <a:rPr sz="1050" spc="-40" dirty="0">
                <a:latin typeface="Arial"/>
                <a:cs typeface="Arial"/>
              </a:rPr>
              <a:t> </a:t>
            </a:r>
            <a:r>
              <a:rPr sz="1050" dirty="0">
                <a:latin typeface="Arial"/>
                <a:cs typeface="Arial"/>
              </a:rPr>
              <a:t>market</a:t>
            </a:r>
            <a:r>
              <a:rPr sz="1050" spc="-40" dirty="0">
                <a:latin typeface="Arial"/>
                <a:cs typeface="Arial"/>
              </a:rPr>
              <a:t> </a:t>
            </a:r>
            <a:r>
              <a:rPr sz="1050" spc="-10" dirty="0">
                <a:latin typeface="Arial"/>
                <a:cs typeface="Arial"/>
              </a:rPr>
              <a:t>reception</a:t>
            </a:r>
            <a:endParaRPr sz="1050">
              <a:latin typeface="Arial"/>
              <a:cs typeface="Arial"/>
            </a:endParaRPr>
          </a:p>
        </p:txBody>
      </p:sp>
      <p:sp>
        <p:nvSpPr>
          <p:cNvPr id="26" name="object 26"/>
          <p:cNvSpPr txBox="1"/>
          <p:nvPr/>
        </p:nvSpPr>
        <p:spPr>
          <a:xfrm>
            <a:off x="3321693" y="4624905"/>
            <a:ext cx="1931858" cy="871017"/>
          </a:xfrm>
          <a:prstGeom prst="rect">
            <a:avLst/>
          </a:prstGeom>
        </p:spPr>
        <p:txBody>
          <a:bodyPr vert="horz" wrap="square" lIns="0" tIns="12697" rIns="0" bIns="0" rtlCol="0">
            <a:spAutoFit/>
          </a:bodyPr>
          <a:lstStyle/>
          <a:p>
            <a:pPr marL="12697" defTabSz="914217">
              <a:spcBef>
                <a:spcPts val="100"/>
              </a:spcBef>
            </a:pPr>
            <a:r>
              <a:rPr sz="1200" b="1" spc="-10" dirty="0">
                <a:latin typeface="Arial"/>
                <a:cs typeface="Arial"/>
              </a:rPr>
              <a:t>Rewards:</a:t>
            </a:r>
            <a:endParaRPr sz="1200">
              <a:latin typeface="Arial"/>
              <a:cs typeface="Arial"/>
            </a:endParaRPr>
          </a:p>
          <a:p>
            <a:pPr marL="50155" marR="5079" defTabSz="914217">
              <a:lnSpc>
                <a:spcPct val="119000"/>
              </a:lnSpc>
              <a:spcBef>
                <a:spcPts val="720"/>
              </a:spcBef>
            </a:pPr>
            <a:r>
              <a:rPr sz="1050" dirty="0">
                <a:latin typeface="Arial"/>
                <a:cs typeface="Arial"/>
              </a:rPr>
              <a:t>Untapped</a:t>
            </a:r>
            <a:r>
              <a:rPr sz="1050" spc="-40" dirty="0">
                <a:latin typeface="Arial"/>
                <a:cs typeface="Arial"/>
              </a:rPr>
              <a:t> </a:t>
            </a:r>
            <a:r>
              <a:rPr sz="1050" dirty="0">
                <a:latin typeface="Arial"/>
                <a:cs typeface="Arial"/>
              </a:rPr>
              <a:t>market</a:t>
            </a:r>
            <a:r>
              <a:rPr sz="1050" spc="-40" dirty="0">
                <a:latin typeface="Arial"/>
                <a:cs typeface="Arial"/>
              </a:rPr>
              <a:t> </a:t>
            </a:r>
            <a:r>
              <a:rPr sz="1050" spc="-10" dirty="0">
                <a:latin typeface="Arial"/>
                <a:cs typeface="Arial"/>
              </a:rPr>
              <a:t>opportunities </a:t>
            </a:r>
            <a:r>
              <a:rPr sz="1050" dirty="0">
                <a:latin typeface="Arial"/>
                <a:cs typeface="Arial"/>
              </a:rPr>
              <a:t>Reduced</a:t>
            </a:r>
            <a:r>
              <a:rPr sz="1050" spc="-40" dirty="0">
                <a:latin typeface="Arial"/>
                <a:cs typeface="Arial"/>
              </a:rPr>
              <a:t> </a:t>
            </a:r>
            <a:r>
              <a:rPr sz="1050" dirty="0">
                <a:latin typeface="Arial"/>
                <a:cs typeface="Arial"/>
              </a:rPr>
              <a:t>dependency</a:t>
            </a:r>
            <a:r>
              <a:rPr sz="1050" spc="-35" dirty="0">
                <a:latin typeface="Arial"/>
                <a:cs typeface="Arial"/>
              </a:rPr>
              <a:t> </a:t>
            </a:r>
            <a:r>
              <a:rPr sz="1050" dirty="0">
                <a:latin typeface="Arial"/>
                <a:cs typeface="Arial"/>
              </a:rPr>
              <a:t>on</a:t>
            </a:r>
            <a:r>
              <a:rPr sz="1050" spc="-40" dirty="0">
                <a:latin typeface="Arial"/>
                <a:cs typeface="Arial"/>
              </a:rPr>
              <a:t> </a:t>
            </a:r>
            <a:r>
              <a:rPr sz="1050" spc="-10" dirty="0">
                <a:latin typeface="Arial"/>
                <a:cs typeface="Arial"/>
              </a:rPr>
              <a:t>single market</a:t>
            </a:r>
            <a:endParaRPr sz="1050">
              <a:latin typeface="Arial"/>
              <a:cs typeface="Arial"/>
            </a:endParaRPr>
          </a:p>
        </p:txBody>
      </p:sp>
      <p:sp>
        <p:nvSpPr>
          <p:cNvPr id="27" name="object 27"/>
          <p:cNvSpPr txBox="1"/>
          <p:nvPr/>
        </p:nvSpPr>
        <p:spPr>
          <a:xfrm>
            <a:off x="6426123" y="1387153"/>
            <a:ext cx="2671461" cy="243600"/>
          </a:xfrm>
          <a:prstGeom prst="rect">
            <a:avLst/>
          </a:prstGeom>
        </p:spPr>
        <p:txBody>
          <a:bodyPr vert="horz" wrap="square" lIns="0" tIns="12697" rIns="0" bIns="0" rtlCol="0">
            <a:spAutoFit/>
          </a:bodyPr>
          <a:lstStyle/>
          <a:p>
            <a:pPr marL="12697" defTabSz="914217">
              <a:spcBef>
                <a:spcPts val="100"/>
              </a:spcBef>
            </a:pPr>
            <a:r>
              <a:rPr sz="1500" b="1" dirty="0">
                <a:solidFill>
                  <a:srgbClr val="374050"/>
                </a:solidFill>
                <a:latin typeface="Arial"/>
                <a:cs typeface="Arial"/>
              </a:rPr>
              <a:t>Ansoff</a:t>
            </a:r>
            <a:r>
              <a:rPr sz="1500" b="1" spc="-50" dirty="0">
                <a:solidFill>
                  <a:srgbClr val="374050"/>
                </a:solidFill>
                <a:latin typeface="Arial"/>
                <a:cs typeface="Arial"/>
              </a:rPr>
              <a:t> </a:t>
            </a:r>
            <a:r>
              <a:rPr sz="1500" b="1" dirty="0">
                <a:solidFill>
                  <a:srgbClr val="374050"/>
                </a:solidFill>
                <a:latin typeface="Arial"/>
                <a:cs typeface="Arial"/>
              </a:rPr>
              <a:t>Matrix:</a:t>
            </a:r>
            <a:r>
              <a:rPr sz="1500" b="1" spc="-50" dirty="0">
                <a:solidFill>
                  <a:srgbClr val="374050"/>
                </a:solidFill>
                <a:latin typeface="Arial"/>
                <a:cs typeface="Arial"/>
              </a:rPr>
              <a:t> </a:t>
            </a:r>
            <a:r>
              <a:rPr sz="1500" b="1" spc="-10" dirty="0">
                <a:solidFill>
                  <a:srgbClr val="374050"/>
                </a:solidFill>
                <a:latin typeface="Arial"/>
                <a:cs typeface="Arial"/>
              </a:rPr>
              <a:t>Diversification</a:t>
            </a:r>
            <a:endParaRPr sz="1500">
              <a:latin typeface="Arial"/>
              <a:cs typeface="Arial"/>
            </a:endParaRPr>
          </a:p>
        </p:txBody>
      </p:sp>
      <p:grpSp>
        <p:nvGrpSpPr>
          <p:cNvPr id="28" name="object 28"/>
          <p:cNvGrpSpPr/>
          <p:nvPr/>
        </p:nvGrpSpPr>
        <p:grpSpPr>
          <a:xfrm>
            <a:off x="6438818" y="1771239"/>
            <a:ext cx="5218492" cy="2628291"/>
            <a:chOff x="6438898" y="1771649"/>
            <a:chExt cx="5219700" cy="2628900"/>
          </a:xfrm>
        </p:grpSpPr>
        <p:pic>
          <p:nvPicPr>
            <p:cNvPr id="29" name="object 29"/>
            <p:cNvPicPr/>
            <p:nvPr/>
          </p:nvPicPr>
          <p:blipFill>
            <a:blip r:embed="rId9" cstate="print"/>
            <a:stretch>
              <a:fillRect/>
            </a:stretch>
          </p:blipFill>
          <p:spPr>
            <a:xfrm>
              <a:off x="6438899" y="1771649"/>
              <a:ext cx="5219699" cy="1828799"/>
            </a:xfrm>
            <a:prstGeom prst="rect">
              <a:avLst/>
            </a:prstGeom>
          </p:spPr>
        </p:pic>
        <p:pic>
          <p:nvPicPr>
            <p:cNvPr id="30" name="object 30"/>
            <p:cNvPicPr/>
            <p:nvPr/>
          </p:nvPicPr>
          <p:blipFill>
            <a:blip r:embed="rId10" cstate="print"/>
            <a:stretch>
              <a:fillRect/>
            </a:stretch>
          </p:blipFill>
          <p:spPr>
            <a:xfrm>
              <a:off x="6438898" y="4171949"/>
              <a:ext cx="228600" cy="228599"/>
            </a:xfrm>
            <a:prstGeom prst="rect">
              <a:avLst/>
            </a:prstGeom>
          </p:spPr>
        </p:pic>
      </p:grpSp>
      <p:sp>
        <p:nvSpPr>
          <p:cNvPr id="31" name="object 31"/>
          <p:cNvSpPr txBox="1"/>
          <p:nvPr/>
        </p:nvSpPr>
        <p:spPr>
          <a:xfrm>
            <a:off x="6426123" y="3786898"/>
            <a:ext cx="2470213" cy="243600"/>
          </a:xfrm>
          <a:prstGeom prst="rect">
            <a:avLst/>
          </a:prstGeom>
        </p:spPr>
        <p:txBody>
          <a:bodyPr vert="horz" wrap="square" lIns="0" tIns="12697" rIns="0" bIns="0" rtlCol="0">
            <a:spAutoFit/>
          </a:bodyPr>
          <a:lstStyle/>
          <a:p>
            <a:pPr marL="12697" defTabSz="914217">
              <a:spcBef>
                <a:spcPts val="100"/>
              </a:spcBef>
            </a:pPr>
            <a:r>
              <a:rPr sz="1500" b="1" dirty="0">
                <a:solidFill>
                  <a:srgbClr val="374050"/>
                </a:solidFill>
                <a:latin typeface="Arial"/>
                <a:cs typeface="Arial"/>
              </a:rPr>
              <a:t>Key</a:t>
            </a:r>
            <a:r>
              <a:rPr sz="1500" b="1" spc="-15" dirty="0">
                <a:solidFill>
                  <a:srgbClr val="374050"/>
                </a:solidFill>
                <a:latin typeface="Arial"/>
                <a:cs typeface="Arial"/>
              </a:rPr>
              <a:t> </a:t>
            </a:r>
            <a:r>
              <a:rPr sz="1500" b="1" dirty="0">
                <a:solidFill>
                  <a:srgbClr val="374050"/>
                </a:solidFill>
                <a:latin typeface="Arial"/>
                <a:cs typeface="Arial"/>
              </a:rPr>
              <a:t>Implementation</a:t>
            </a:r>
            <a:r>
              <a:rPr sz="1500" b="1" spc="-15" dirty="0">
                <a:solidFill>
                  <a:srgbClr val="374050"/>
                </a:solidFill>
                <a:latin typeface="Arial"/>
                <a:cs typeface="Arial"/>
              </a:rPr>
              <a:t> </a:t>
            </a:r>
            <a:r>
              <a:rPr sz="1500" b="1" spc="-10" dirty="0">
                <a:solidFill>
                  <a:srgbClr val="374050"/>
                </a:solidFill>
                <a:latin typeface="Arial"/>
                <a:cs typeface="Arial"/>
              </a:rPr>
              <a:t>Steps:</a:t>
            </a:r>
            <a:endParaRPr sz="1500">
              <a:latin typeface="Arial"/>
              <a:cs typeface="Arial"/>
            </a:endParaRPr>
          </a:p>
        </p:txBody>
      </p:sp>
      <p:sp>
        <p:nvSpPr>
          <p:cNvPr id="32" name="object 32"/>
          <p:cNvSpPr txBox="1"/>
          <p:nvPr/>
        </p:nvSpPr>
        <p:spPr>
          <a:xfrm>
            <a:off x="6497990" y="4115570"/>
            <a:ext cx="2428313" cy="466617"/>
          </a:xfrm>
          <a:prstGeom prst="rect">
            <a:avLst/>
          </a:prstGeom>
        </p:spPr>
        <p:txBody>
          <a:bodyPr vert="horz" wrap="square" lIns="0" tIns="64754" rIns="0" bIns="0" rtlCol="0">
            <a:spAutoFit/>
          </a:bodyPr>
          <a:lstStyle/>
          <a:p>
            <a:pPr marL="12697" defTabSz="914217">
              <a:spcBef>
                <a:spcPts val="509"/>
              </a:spcBef>
              <a:tabLst>
                <a:tab pos="283153" algn="l"/>
              </a:tabLst>
            </a:pPr>
            <a:r>
              <a:rPr sz="1200" spc="-50" dirty="0">
                <a:solidFill>
                  <a:srgbClr val="FFFFFF"/>
                </a:solidFill>
                <a:latin typeface="Arial"/>
                <a:cs typeface="Arial"/>
              </a:rPr>
              <a:t>1</a:t>
            </a:r>
            <a:r>
              <a:rPr sz="1200" dirty="0">
                <a:solidFill>
                  <a:srgbClr val="FFFFFF"/>
                </a:solidFill>
                <a:latin typeface="Arial"/>
                <a:cs typeface="Arial"/>
              </a:rPr>
              <a:t>	</a:t>
            </a:r>
            <a:r>
              <a:rPr sz="1200" b="1" dirty="0">
                <a:latin typeface="Arial"/>
                <a:cs typeface="Arial"/>
              </a:rPr>
              <a:t>Market </a:t>
            </a:r>
            <a:r>
              <a:rPr sz="1200" b="1" spc="-10" dirty="0">
                <a:latin typeface="Arial"/>
                <a:cs typeface="Arial"/>
              </a:rPr>
              <a:t>Research</a:t>
            </a:r>
            <a:endParaRPr sz="1200">
              <a:latin typeface="Arial"/>
              <a:cs typeface="Arial"/>
            </a:endParaRPr>
          </a:p>
          <a:p>
            <a:pPr marL="283153" defTabSz="914217">
              <a:spcBef>
                <a:spcPts val="360"/>
              </a:spcBef>
            </a:pPr>
            <a:r>
              <a:rPr sz="1050" spc="-10" dirty="0">
                <a:latin typeface="Arial"/>
                <a:cs typeface="Arial"/>
              </a:rPr>
              <a:t>Validate</a:t>
            </a:r>
            <a:r>
              <a:rPr sz="1050" spc="-30" dirty="0">
                <a:latin typeface="Arial"/>
                <a:cs typeface="Arial"/>
              </a:rPr>
              <a:t> </a:t>
            </a:r>
            <a:r>
              <a:rPr sz="1050" dirty="0">
                <a:latin typeface="Arial"/>
                <a:cs typeface="Arial"/>
              </a:rPr>
              <a:t>new</a:t>
            </a:r>
            <a:r>
              <a:rPr sz="1050" spc="-25" dirty="0">
                <a:latin typeface="Arial"/>
                <a:cs typeface="Arial"/>
              </a:rPr>
              <a:t> </a:t>
            </a:r>
            <a:r>
              <a:rPr sz="1050" dirty="0">
                <a:latin typeface="Arial"/>
                <a:cs typeface="Arial"/>
              </a:rPr>
              <a:t>market</a:t>
            </a:r>
            <a:r>
              <a:rPr sz="1050" spc="-25" dirty="0">
                <a:latin typeface="Arial"/>
                <a:cs typeface="Arial"/>
              </a:rPr>
              <a:t> </a:t>
            </a:r>
            <a:r>
              <a:rPr sz="1050" dirty="0">
                <a:latin typeface="Arial"/>
                <a:cs typeface="Arial"/>
              </a:rPr>
              <a:t>needs</a:t>
            </a:r>
            <a:r>
              <a:rPr sz="1050" spc="-25" dirty="0">
                <a:latin typeface="Arial"/>
                <a:cs typeface="Arial"/>
              </a:rPr>
              <a:t> </a:t>
            </a:r>
            <a:r>
              <a:rPr sz="1050" dirty="0">
                <a:latin typeface="Arial"/>
                <a:cs typeface="Arial"/>
              </a:rPr>
              <a:t>and</a:t>
            </a:r>
            <a:r>
              <a:rPr sz="1050" spc="-25" dirty="0">
                <a:latin typeface="Arial"/>
                <a:cs typeface="Arial"/>
              </a:rPr>
              <a:t> </a:t>
            </a:r>
            <a:r>
              <a:rPr sz="1050" spc="-20" dirty="0">
                <a:latin typeface="Arial"/>
                <a:cs typeface="Arial"/>
              </a:rPr>
              <a:t>size</a:t>
            </a:r>
            <a:endParaRPr sz="1050">
              <a:latin typeface="Arial"/>
              <a:cs typeface="Arial"/>
            </a:endParaRPr>
          </a:p>
        </p:txBody>
      </p:sp>
      <p:pic>
        <p:nvPicPr>
          <p:cNvPr id="33" name="object 33"/>
          <p:cNvPicPr/>
          <p:nvPr/>
        </p:nvPicPr>
        <p:blipFill>
          <a:blip r:embed="rId10" cstate="print"/>
          <a:stretch>
            <a:fillRect/>
          </a:stretch>
        </p:blipFill>
        <p:spPr>
          <a:xfrm>
            <a:off x="6438819" y="4704260"/>
            <a:ext cx="228547" cy="228546"/>
          </a:xfrm>
          <a:prstGeom prst="rect">
            <a:avLst/>
          </a:prstGeom>
        </p:spPr>
      </p:pic>
      <p:sp>
        <p:nvSpPr>
          <p:cNvPr id="34" name="object 34"/>
          <p:cNvSpPr txBox="1"/>
          <p:nvPr/>
        </p:nvSpPr>
        <p:spPr>
          <a:xfrm>
            <a:off x="6497990" y="4648847"/>
            <a:ext cx="2591470" cy="466617"/>
          </a:xfrm>
          <a:prstGeom prst="rect">
            <a:avLst/>
          </a:prstGeom>
        </p:spPr>
        <p:txBody>
          <a:bodyPr vert="horz" wrap="square" lIns="0" tIns="64754" rIns="0" bIns="0" rtlCol="0">
            <a:spAutoFit/>
          </a:bodyPr>
          <a:lstStyle/>
          <a:p>
            <a:pPr marL="12697" defTabSz="914217">
              <a:spcBef>
                <a:spcPts val="509"/>
              </a:spcBef>
              <a:tabLst>
                <a:tab pos="283153" algn="l"/>
              </a:tabLst>
            </a:pPr>
            <a:r>
              <a:rPr sz="1200" spc="-50" dirty="0">
                <a:solidFill>
                  <a:srgbClr val="FFFFFF"/>
                </a:solidFill>
                <a:latin typeface="Arial"/>
                <a:cs typeface="Arial"/>
              </a:rPr>
              <a:t>2</a:t>
            </a:r>
            <a:r>
              <a:rPr sz="1200" dirty="0">
                <a:solidFill>
                  <a:srgbClr val="FFFFFF"/>
                </a:solidFill>
                <a:latin typeface="Arial"/>
                <a:cs typeface="Arial"/>
              </a:rPr>
              <a:t>	</a:t>
            </a:r>
            <a:r>
              <a:rPr sz="1200" b="1" dirty="0">
                <a:latin typeface="Arial"/>
                <a:cs typeface="Arial"/>
              </a:rPr>
              <a:t>Product</a:t>
            </a:r>
            <a:r>
              <a:rPr sz="1200" b="1" spc="-50" dirty="0">
                <a:latin typeface="Arial"/>
                <a:cs typeface="Arial"/>
              </a:rPr>
              <a:t> </a:t>
            </a:r>
            <a:r>
              <a:rPr sz="1200" b="1" spc="-10" dirty="0">
                <a:latin typeface="Arial"/>
                <a:cs typeface="Arial"/>
              </a:rPr>
              <a:t>Development</a:t>
            </a:r>
            <a:endParaRPr sz="1200">
              <a:latin typeface="Arial"/>
              <a:cs typeface="Arial"/>
            </a:endParaRPr>
          </a:p>
          <a:p>
            <a:pPr marL="283153" defTabSz="914217">
              <a:spcBef>
                <a:spcPts val="360"/>
              </a:spcBef>
            </a:pPr>
            <a:r>
              <a:rPr sz="1050" dirty="0">
                <a:latin typeface="Arial"/>
                <a:cs typeface="Arial"/>
              </a:rPr>
              <a:t>Create</a:t>
            </a:r>
            <a:r>
              <a:rPr sz="1050" spc="-30" dirty="0">
                <a:latin typeface="Arial"/>
                <a:cs typeface="Arial"/>
              </a:rPr>
              <a:t> </a:t>
            </a:r>
            <a:r>
              <a:rPr sz="1050" dirty="0">
                <a:latin typeface="Arial"/>
                <a:cs typeface="Arial"/>
              </a:rPr>
              <a:t>offerings</a:t>
            </a:r>
            <a:r>
              <a:rPr sz="1050" spc="-25" dirty="0">
                <a:latin typeface="Arial"/>
                <a:cs typeface="Arial"/>
              </a:rPr>
              <a:t> </a:t>
            </a:r>
            <a:r>
              <a:rPr sz="1050" dirty="0">
                <a:latin typeface="Arial"/>
                <a:cs typeface="Arial"/>
              </a:rPr>
              <a:t>tailored</a:t>
            </a:r>
            <a:r>
              <a:rPr sz="1050" spc="-30" dirty="0">
                <a:latin typeface="Arial"/>
                <a:cs typeface="Arial"/>
              </a:rPr>
              <a:t> </a:t>
            </a:r>
            <a:r>
              <a:rPr sz="1050" dirty="0">
                <a:latin typeface="Arial"/>
                <a:cs typeface="Arial"/>
              </a:rPr>
              <a:t>to</a:t>
            </a:r>
            <a:r>
              <a:rPr sz="1050" spc="-25" dirty="0">
                <a:latin typeface="Arial"/>
                <a:cs typeface="Arial"/>
              </a:rPr>
              <a:t> </a:t>
            </a:r>
            <a:r>
              <a:rPr sz="1050" dirty="0">
                <a:latin typeface="Arial"/>
                <a:cs typeface="Arial"/>
              </a:rPr>
              <a:t>new</a:t>
            </a:r>
            <a:r>
              <a:rPr sz="1050" spc="-30" dirty="0">
                <a:latin typeface="Arial"/>
                <a:cs typeface="Arial"/>
              </a:rPr>
              <a:t> </a:t>
            </a:r>
            <a:r>
              <a:rPr sz="1050" spc="-10" dirty="0">
                <a:latin typeface="Arial"/>
                <a:cs typeface="Arial"/>
              </a:rPr>
              <a:t>market</a:t>
            </a:r>
            <a:endParaRPr sz="1050">
              <a:latin typeface="Arial"/>
              <a:cs typeface="Arial"/>
            </a:endParaRPr>
          </a:p>
        </p:txBody>
      </p:sp>
      <p:pic>
        <p:nvPicPr>
          <p:cNvPr id="35" name="object 35"/>
          <p:cNvPicPr/>
          <p:nvPr/>
        </p:nvPicPr>
        <p:blipFill>
          <a:blip r:embed="rId10" cstate="print"/>
          <a:stretch>
            <a:fillRect/>
          </a:stretch>
        </p:blipFill>
        <p:spPr>
          <a:xfrm>
            <a:off x="6438819" y="5237537"/>
            <a:ext cx="228547" cy="228546"/>
          </a:xfrm>
          <a:prstGeom prst="rect">
            <a:avLst/>
          </a:prstGeom>
        </p:spPr>
      </p:pic>
      <p:sp>
        <p:nvSpPr>
          <p:cNvPr id="36" name="object 36"/>
          <p:cNvSpPr txBox="1"/>
          <p:nvPr/>
        </p:nvSpPr>
        <p:spPr>
          <a:xfrm>
            <a:off x="6497990" y="5182123"/>
            <a:ext cx="2156596" cy="466617"/>
          </a:xfrm>
          <a:prstGeom prst="rect">
            <a:avLst/>
          </a:prstGeom>
        </p:spPr>
        <p:txBody>
          <a:bodyPr vert="horz" wrap="square" lIns="0" tIns="64754" rIns="0" bIns="0" rtlCol="0">
            <a:spAutoFit/>
          </a:bodyPr>
          <a:lstStyle/>
          <a:p>
            <a:pPr marL="12697" defTabSz="914217">
              <a:spcBef>
                <a:spcPts val="509"/>
              </a:spcBef>
              <a:tabLst>
                <a:tab pos="283153" algn="l"/>
              </a:tabLst>
            </a:pPr>
            <a:r>
              <a:rPr sz="1200" spc="-50" dirty="0">
                <a:solidFill>
                  <a:srgbClr val="FFFFFF"/>
                </a:solidFill>
                <a:latin typeface="Arial"/>
                <a:cs typeface="Arial"/>
              </a:rPr>
              <a:t>3</a:t>
            </a:r>
            <a:r>
              <a:rPr sz="1200" dirty="0">
                <a:solidFill>
                  <a:srgbClr val="FFFFFF"/>
                </a:solidFill>
                <a:latin typeface="Arial"/>
                <a:cs typeface="Arial"/>
              </a:rPr>
              <a:t>	</a:t>
            </a:r>
            <a:r>
              <a:rPr sz="1200" b="1" dirty="0">
                <a:latin typeface="Arial"/>
                <a:cs typeface="Arial"/>
              </a:rPr>
              <a:t>Strategic </a:t>
            </a:r>
            <a:r>
              <a:rPr sz="1200" b="1" spc="-10" dirty="0">
                <a:latin typeface="Arial"/>
                <a:cs typeface="Arial"/>
              </a:rPr>
              <a:t>Positioning</a:t>
            </a:r>
            <a:endParaRPr sz="1200">
              <a:latin typeface="Arial"/>
              <a:cs typeface="Arial"/>
            </a:endParaRPr>
          </a:p>
          <a:p>
            <a:pPr marL="283153" defTabSz="914217">
              <a:spcBef>
                <a:spcPts val="360"/>
              </a:spcBef>
            </a:pPr>
            <a:r>
              <a:rPr sz="1050" dirty="0">
                <a:latin typeface="Arial"/>
                <a:cs typeface="Arial"/>
              </a:rPr>
              <a:t>Position</a:t>
            </a:r>
            <a:r>
              <a:rPr sz="1050" spc="-25" dirty="0">
                <a:latin typeface="Arial"/>
                <a:cs typeface="Arial"/>
              </a:rPr>
              <a:t> </a:t>
            </a:r>
            <a:r>
              <a:rPr sz="1050" dirty="0">
                <a:latin typeface="Arial"/>
                <a:cs typeface="Arial"/>
              </a:rPr>
              <a:t>as</a:t>
            </a:r>
            <a:r>
              <a:rPr sz="1050" spc="-20" dirty="0">
                <a:latin typeface="Arial"/>
                <a:cs typeface="Arial"/>
              </a:rPr>
              <a:t> </a:t>
            </a:r>
            <a:r>
              <a:rPr sz="1050" dirty="0">
                <a:latin typeface="Arial"/>
                <a:cs typeface="Arial"/>
              </a:rPr>
              <a:t>a</a:t>
            </a:r>
            <a:r>
              <a:rPr sz="1050" spc="-20" dirty="0">
                <a:latin typeface="Arial"/>
                <a:cs typeface="Arial"/>
              </a:rPr>
              <a:t> </a:t>
            </a:r>
            <a:r>
              <a:rPr sz="1050" dirty="0">
                <a:latin typeface="Arial"/>
                <a:cs typeface="Arial"/>
              </a:rPr>
              <a:t>market</a:t>
            </a:r>
            <a:r>
              <a:rPr sz="1050" spc="-25" dirty="0">
                <a:latin typeface="Arial"/>
                <a:cs typeface="Arial"/>
              </a:rPr>
              <a:t> </a:t>
            </a:r>
            <a:r>
              <a:rPr sz="1050" spc="-10" dirty="0">
                <a:latin typeface="Arial"/>
                <a:cs typeface="Arial"/>
              </a:rPr>
              <a:t>challenger</a:t>
            </a:r>
            <a:endParaRPr sz="1050">
              <a:latin typeface="Arial"/>
              <a:cs typeface="Arial"/>
            </a:endParaRPr>
          </a:p>
        </p:txBody>
      </p:sp>
      <p:pic>
        <p:nvPicPr>
          <p:cNvPr id="37" name="object 37"/>
          <p:cNvPicPr/>
          <p:nvPr/>
        </p:nvPicPr>
        <p:blipFill>
          <a:blip r:embed="rId11" cstate="print"/>
          <a:stretch>
            <a:fillRect/>
          </a:stretch>
        </p:blipFill>
        <p:spPr>
          <a:xfrm>
            <a:off x="6591186" y="6037452"/>
            <a:ext cx="171409" cy="304728"/>
          </a:xfrm>
          <a:prstGeom prst="rect">
            <a:avLst/>
          </a:prstGeom>
        </p:spPr>
      </p:pic>
      <p:sp>
        <p:nvSpPr>
          <p:cNvPr id="38" name="object 38"/>
          <p:cNvSpPr txBox="1"/>
          <p:nvPr/>
        </p:nvSpPr>
        <p:spPr>
          <a:xfrm>
            <a:off x="6864172" y="5912385"/>
            <a:ext cx="2879693" cy="482488"/>
          </a:xfrm>
          <a:prstGeom prst="rect">
            <a:avLst/>
          </a:prstGeom>
        </p:spPr>
        <p:txBody>
          <a:bodyPr vert="horz" wrap="square" lIns="0" tIns="58405" rIns="0" bIns="0" rtlCol="0">
            <a:spAutoFit/>
          </a:bodyPr>
          <a:lstStyle/>
          <a:p>
            <a:pPr marL="12697" defTabSz="914217">
              <a:spcBef>
                <a:spcPts val="459"/>
              </a:spcBef>
            </a:pPr>
            <a:r>
              <a:rPr sz="1200" b="1" dirty="0">
                <a:latin typeface="Arial"/>
                <a:cs typeface="Arial"/>
              </a:rPr>
              <a:t>Success </a:t>
            </a:r>
            <a:r>
              <a:rPr sz="1200" b="1" spc="-10" dirty="0">
                <a:latin typeface="Arial"/>
                <a:cs typeface="Arial"/>
              </a:rPr>
              <a:t>Requires:</a:t>
            </a:r>
            <a:endParaRPr sz="1200">
              <a:latin typeface="Arial"/>
              <a:cs typeface="Arial"/>
            </a:endParaRPr>
          </a:p>
          <a:p>
            <a:pPr marL="12697" defTabSz="914217">
              <a:spcBef>
                <a:spcPts val="360"/>
              </a:spcBef>
            </a:pPr>
            <a:r>
              <a:rPr sz="1200" dirty="0">
                <a:latin typeface="Arial"/>
                <a:cs typeface="Arial"/>
              </a:rPr>
              <a:t>Significant resources and market </a:t>
            </a:r>
            <a:r>
              <a:rPr sz="1200" spc="-10" dirty="0">
                <a:latin typeface="Arial"/>
                <a:cs typeface="Arial"/>
              </a:rPr>
              <a:t>research</a:t>
            </a:r>
            <a:endParaRPr sz="1200">
              <a:latin typeface="Arial"/>
              <a:cs typeface="Arial"/>
            </a:endParaRPr>
          </a:p>
        </p:txBody>
      </p:sp>
      <p:sp>
        <p:nvSpPr>
          <p:cNvPr id="41" name="Rectangle: Rounded Corners 40">
            <a:extLst>
              <a:ext uri="{FF2B5EF4-FFF2-40B4-BE49-F238E27FC236}">
                <a16:creationId xmlns:a16="http://schemas.microsoft.com/office/drawing/2014/main" id="{0A2F4132-D673-759B-DCDA-BCD9FB32FCA4}"/>
              </a:ext>
            </a:extLst>
          </p:cNvPr>
          <p:cNvSpPr/>
          <p:nvPr/>
        </p:nvSpPr>
        <p:spPr>
          <a:xfrm>
            <a:off x="1412" y="700470"/>
            <a:ext cx="11884447" cy="6004336"/>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BE9C7690-A772-443D-A7BB-A620FADCAE96}"/>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C86FB46-9E2B-FFDE-27BA-FD6B38938B50}"/>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4289" y="-30832"/>
            <a:ext cx="1811899" cy="698401"/>
          </a:xfrm>
          <a:prstGeom prst="rect">
            <a:avLst/>
          </a:prstGeom>
        </p:spPr>
      </p:pic>
    </p:spTree>
    <p:extLst>
      <p:ext uri="{BB962C8B-B14F-4D97-AF65-F5344CB8AC3E}">
        <p14:creationId xmlns:p14="http://schemas.microsoft.com/office/powerpoint/2010/main" val="96557402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3552328" y="840229"/>
            <a:ext cx="5087620" cy="659765"/>
          </a:xfrm>
          <a:prstGeom prst="rect">
            <a:avLst/>
          </a:prstGeom>
        </p:spPr>
        <p:txBody>
          <a:bodyPr vert="horz" wrap="square" lIns="0" tIns="13970" rIns="0" bIns="0" rtlCol="0">
            <a:spAutoFit/>
          </a:bodyPr>
          <a:lstStyle/>
          <a:p>
            <a:pPr marL="12700">
              <a:lnSpc>
                <a:spcPct val="100000"/>
              </a:lnSpc>
              <a:spcBef>
                <a:spcPts val="110"/>
              </a:spcBef>
            </a:pPr>
            <a:r>
              <a:rPr sz="4150" spc="-350" dirty="0"/>
              <a:t>Preparing</a:t>
            </a:r>
            <a:r>
              <a:rPr sz="4150" spc="-165" dirty="0"/>
              <a:t> </a:t>
            </a:r>
            <a:r>
              <a:rPr sz="4150" spc="-290" dirty="0"/>
              <a:t>for</a:t>
            </a:r>
            <a:r>
              <a:rPr sz="4150" spc="-155" dirty="0"/>
              <a:t> </a:t>
            </a:r>
            <a:r>
              <a:rPr sz="4150" spc="-330" dirty="0"/>
              <a:t>Scaling</a:t>
            </a:r>
            <a:endParaRPr sz="4150"/>
          </a:p>
        </p:txBody>
      </p:sp>
      <p:sp>
        <p:nvSpPr>
          <p:cNvPr id="4" name="object 4"/>
          <p:cNvSpPr/>
          <p:nvPr/>
        </p:nvSpPr>
        <p:spPr>
          <a:xfrm>
            <a:off x="5381624" y="1790699"/>
            <a:ext cx="1428750" cy="38100"/>
          </a:xfrm>
          <a:custGeom>
            <a:avLst/>
            <a:gdLst/>
            <a:ahLst/>
            <a:cxnLst/>
            <a:rect l="l" t="t" r="r" b="b"/>
            <a:pathLst>
              <a:path w="1428750" h="38100">
                <a:moveTo>
                  <a:pt x="1428749" y="38099"/>
                </a:moveTo>
                <a:lnTo>
                  <a:pt x="0" y="38099"/>
                </a:lnTo>
                <a:lnTo>
                  <a:pt x="0" y="0"/>
                </a:lnTo>
                <a:lnTo>
                  <a:pt x="1428749" y="0"/>
                </a:lnTo>
                <a:lnTo>
                  <a:pt x="1428749" y="38099"/>
                </a:lnTo>
                <a:close/>
              </a:path>
            </a:pathLst>
          </a:custGeom>
          <a:solidFill>
            <a:srgbClr val="1A4977"/>
          </a:solidFill>
        </p:spPr>
        <p:txBody>
          <a:bodyPr wrap="square" lIns="0" tIns="0" rIns="0" bIns="0" rtlCol="0"/>
          <a:lstStyle/>
          <a:p>
            <a:endParaRPr/>
          </a:p>
        </p:txBody>
      </p:sp>
      <p:sp>
        <p:nvSpPr>
          <p:cNvPr id="5" name="object 5"/>
          <p:cNvSpPr txBox="1"/>
          <p:nvPr/>
        </p:nvSpPr>
        <p:spPr>
          <a:xfrm>
            <a:off x="2610246" y="2076645"/>
            <a:ext cx="6971665" cy="888365"/>
          </a:xfrm>
          <a:prstGeom prst="rect">
            <a:avLst/>
          </a:prstGeom>
        </p:spPr>
        <p:txBody>
          <a:bodyPr vert="horz" wrap="square" lIns="0" tIns="12065" rIns="0" bIns="0" rtlCol="0">
            <a:spAutoFit/>
          </a:bodyPr>
          <a:lstStyle/>
          <a:p>
            <a:pPr marL="12700">
              <a:lnSpc>
                <a:spcPct val="100000"/>
              </a:lnSpc>
              <a:spcBef>
                <a:spcPts val="95"/>
              </a:spcBef>
            </a:pPr>
            <a:r>
              <a:rPr sz="1850" b="0" spc="-114" dirty="0">
                <a:solidFill>
                  <a:srgbClr val="545454"/>
                </a:solidFill>
                <a:latin typeface="Montserrat Medium"/>
                <a:cs typeface="Montserrat Medium"/>
              </a:rPr>
              <a:t>Establishing</a:t>
            </a:r>
            <a:r>
              <a:rPr sz="1850" b="0" spc="-25" dirty="0">
                <a:solidFill>
                  <a:srgbClr val="545454"/>
                </a:solidFill>
                <a:latin typeface="Montserrat Medium"/>
                <a:cs typeface="Montserrat Medium"/>
              </a:rPr>
              <a:t> </a:t>
            </a:r>
            <a:r>
              <a:rPr sz="1850" b="0" spc="-130" dirty="0">
                <a:solidFill>
                  <a:srgbClr val="545454"/>
                </a:solidFill>
                <a:latin typeface="Montserrat Medium"/>
                <a:cs typeface="Montserrat Medium"/>
              </a:rPr>
              <a:t>the</a:t>
            </a:r>
            <a:r>
              <a:rPr sz="1850" b="0" spc="-25" dirty="0">
                <a:solidFill>
                  <a:srgbClr val="545454"/>
                </a:solidFill>
                <a:latin typeface="Montserrat Medium"/>
                <a:cs typeface="Montserrat Medium"/>
              </a:rPr>
              <a:t> </a:t>
            </a:r>
            <a:r>
              <a:rPr sz="1850" b="0" spc="-100" dirty="0">
                <a:solidFill>
                  <a:srgbClr val="545454"/>
                </a:solidFill>
                <a:latin typeface="Montserrat Medium"/>
                <a:cs typeface="Montserrat Medium"/>
              </a:rPr>
              <a:t>critical</a:t>
            </a:r>
            <a:r>
              <a:rPr sz="1850" b="0" spc="-25" dirty="0">
                <a:solidFill>
                  <a:srgbClr val="545454"/>
                </a:solidFill>
                <a:latin typeface="Montserrat Medium"/>
                <a:cs typeface="Montserrat Medium"/>
              </a:rPr>
              <a:t> </a:t>
            </a:r>
            <a:r>
              <a:rPr sz="1850" b="0" spc="-120" dirty="0">
                <a:solidFill>
                  <a:srgbClr val="545454"/>
                </a:solidFill>
                <a:latin typeface="Montserrat Medium"/>
                <a:cs typeface="Montserrat Medium"/>
              </a:rPr>
              <a:t>foundations</a:t>
            </a:r>
            <a:r>
              <a:rPr sz="1850" b="0" spc="-20" dirty="0">
                <a:solidFill>
                  <a:srgbClr val="545454"/>
                </a:solidFill>
                <a:latin typeface="Montserrat Medium"/>
                <a:cs typeface="Montserrat Medium"/>
              </a:rPr>
              <a:t> </a:t>
            </a:r>
            <a:r>
              <a:rPr sz="1850" b="0" spc="-125" dirty="0">
                <a:solidFill>
                  <a:srgbClr val="545454"/>
                </a:solidFill>
                <a:latin typeface="Montserrat Medium"/>
                <a:cs typeface="Montserrat Medium"/>
              </a:rPr>
              <a:t>before</a:t>
            </a:r>
            <a:r>
              <a:rPr sz="1850" b="0" spc="-25" dirty="0">
                <a:solidFill>
                  <a:srgbClr val="545454"/>
                </a:solidFill>
                <a:latin typeface="Montserrat Medium"/>
                <a:cs typeface="Montserrat Medium"/>
              </a:rPr>
              <a:t> </a:t>
            </a:r>
            <a:r>
              <a:rPr sz="1850" b="0" spc="-114" dirty="0">
                <a:solidFill>
                  <a:srgbClr val="545454"/>
                </a:solidFill>
                <a:latin typeface="Montserrat Medium"/>
                <a:cs typeface="Montserrat Medium"/>
              </a:rPr>
              <a:t>scaling</a:t>
            </a:r>
            <a:r>
              <a:rPr sz="1850" b="0" spc="-25" dirty="0">
                <a:solidFill>
                  <a:srgbClr val="545454"/>
                </a:solidFill>
                <a:latin typeface="Montserrat Medium"/>
                <a:cs typeface="Montserrat Medium"/>
              </a:rPr>
              <a:t> </a:t>
            </a:r>
            <a:r>
              <a:rPr sz="1850" b="0" spc="-135" dirty="0">
                <a:solidFill>
                  <a:srgbClr val="545454"/>
                </a:solidFill>
                <a:latin typeface="Montserrat Medium"/>
                <a:cs typeface="Montserrat Medium"/>
              </a:rPr>
              <a:t>your</a:t>
            </a:r>
            <a:r>
              <a:rPr sz="1850" b="0" spc="-20" dirty="0">
                <a:solidFill>
                  <a:srgbClr val="545454"/>
                </a:solidFill>
                <a:latin typeface="Montserrat Medium"/>
                <a:cs typeface="Montserrat Medium"/>
              </a:rPr>
              <a:t> </a:t>
            </a:r>
            <a:r>
              <a:rPr sz="1850" b="0" spc="-75" dirty="0">
                <a:solidFill>
                  <a:srgbClr val="545454"/>
                </a:solidFill>
                <a:latin typeface="Montserrat Medium"/>
                <a:cs typeface="Montserrat Medium"/>
              </a:rPr>
              <a:t>business.</a:t>
            </a:r>
            <a:endParaRPr sz="1850">
              <a:latin typeface="Montserrat Medium"/>
              <a:cs typeface="Montserrat Medium"/>
            </a:endParaRPr>
          </a:p>
          <a:p>
            <a:pPr marL="72390" marR="64769" indent="89535">
              <a:lnSpc>
                <a:spcPts val="2330"/>
              </a:lnSpc>
              <a:spcBef>
                <a:spcPts val="15"/>
              </a:spcBef>
            </a:pPr>
            <a:r>
              <a:rPr sz="1850" b="0" spc="-125" dirty="0">
                <a:solidFill>
                  <a:srgbClr val="545454"/>
                </a:solidFill>
                <a:latin typeface="Montserrat Medium"/>
                <a:cs typeface="Montserrat Medium"/>
              </a:rPr>
              <a:t>Assessing</a:t>
            </a:r>
            <a:r>
              <a:rPr sz="1850" b="0" spc="-20" dirty="0">
                <a:solidFill>
                  <a:srgbClr val="545454"/>
                </a:solidFill>
                <a:latin typeface="Montserrat Medium"/>
                <a:cs typeface="Montserrat Medium"/>
              </a:rPr>
              <a:t> </a:t>
            </a:r>
            <a:r>
              <a:rPr sz="1850" b="0" spc="-130" dirty="0">
                <a:solidFill>
                  <a:srgbClr val="545454"/>
                </a:solidFill>
                <a:latin typeface="Montserrat Medium"/>
                <a:cs typeface="Montserrat Medium"/>
              </a:rPr>
              <a:t>product-</a:t>
            </a:r>
            <a:r>
              <a:rPr sz="1850" b="0" spc="-150" dirty="0">
                <a:solidFill>
                  <a:srgbClr val="545454"/>
                </a:solidFill>
                <a:latin typeface="Montserrat Medium"/>
                <a:cs typeface="Montserrat Medium"/>
              </a:rPr>
              <a:t>market</a:t>
            </a:r>
            <a:r>
              <a:rPr sz="1850" b="0" spc="-15" dirty="0">
                <a:solidFill>
                  <a:srgbClr val="545454"/>
                </a:solidFill>
                <a:latin typeface="Montserrat Medium"/>
                <a:cs typeface="Montserrat Medium"/>
              </a:rPr>
              <a:t> </a:t>
            </a:r>
            <a:r>
              <a:rPr sz="1850" b="0" spc="-65" dirty="0">
                <a:solidFill>
                  <a:srgbClr val="545454"/>
                </a:solidFill>
                <a:latin typeface="Montserrat Medium"/>
                <a:cs typeface="Montserrat Medium"/>
              </a:rPr>
              <a:t>fit,</a:t>
            </a:r>
            <a:r>
              <a:rPr sz="1850" b="0" spc="-15" dirty="0">
                <a:solidFill>
                  <a:srgbClr val="545454"/>
                </a:solidFill>
                <a:latin typeface="Montserrat Medium"/>
                <a:cs typeface="Montserrat Medium"/>
              </a:rPr>
              <a:t> </a:t>
            </a:r>
            <a:r>
              <a:rPr sz="1850" b="0" spc="-120" dirty="0">
                <a:solidFill>
                  <a:srgbClr val="545454"/>
                </a:solidFill>
                <a:latin typeface="Montserrat Medium"/>
                <a:cs typeface="Montserrat Medium"/>
              </a:rPr>
              <a:t>optimizing</a:t>
            </a:r>
            <a:r>
              <a:rPr sz="1850" b="0" spc="-15" dirty="0">
                <a:solidFill>
                  <a:srgbClr val="545454"/>
                </a:solidFill>
                <a:latin typeface="Montserrat Medium"/>
                <a:cs typeface="Montserrat Medium"/>
              </a:rPr>
              <a:t> </a:t>
            </a:r>
            <a:r>
              <a:rPr sz="1850" b="0" spc="-135" dirty="0">
                <a:solidFill>
                  <a:srgbClr val="545454"/>
                </a:solidFill>
                <a:latin typeface="Montserrat Medium"/>
                <a:cs typeface="Montserrat Medium"/>
              </a:rPr>
              <a:t>your</a:t>
            </a:r>
            <a:r>
              <a:rPr sz="1850" b="0" spc="-15" dirty="0">
                <a:solidFill>
                  <a:srgbClr val="545454"/>
                </a:solidFill>
                <a:latin typeface="Montserrat Medium"/>
                <a:cs typeface="Montserrat Medium"/>
              </a:rPr>
              <a:t> </a:t>
            </a:r>
            <a:r>
              <a:rPr sz="1850" b="0" spc="-114" dirty="0">
                <a:solidFill>
                  <a:srgbClr val="545454"/>
                </a:solidFill>
                <a:latin typeface="Montserrat Medium"/>
                <a:cs typeface="Montserrat Medium"/>
              </a:rPr>
              <a:t>business</a:t>
            </a:r>
            <a:r>
              <a:rPr sz="1850" b="0" spc="-15" dirty="0">
                <a:solidFill>
                  <a:srgbClr val="545454"/>
                </a:solidFill>
                <a:latin typeface="Montserrat Medium"/>
                <a:cs typeface="Montserrat Medium"/>
              </a:rPr>
              <a:t> </a:t>
            </a:r>
            <a:r>
              <a:rPr sz="1850" b="0" spc="-10" dirty="0">
                <a:solidFill>
                  <a:srgbClr val="545454"/>
                </a:solidFill>
                <a:latin typeface="Montserrat Medium"/>
                <a:cs typeface="Montserrat Medium"/>
              </a:rPr>
              <a:t>model, </a:t>
            </a:r>
            <a:r>
              <a:rPr sz="1850" b="0" spc="-120" dirty="0">
                <a:solidFill>
                  <a:srgbClr val="545454"/>
                </a:solidFill>
                <a:latin typeface="Montserrat Medium"/>
                <a:cs typeface="Montserrat Medium"/>
              </a:rPr>
              <a:t>ensuring</a:t>
            </a:r>
            <a:r>
              <a:rPr sz="1850" b="0" spc="-35" dirty="0">
                <a:solidFill>
                  <a:srgbClr val="545454"/>
                </a:solidFill>
                <a:latin typeface="Montserrat Medium"/>
                <a:cs typeface="Montserrat Medium"/>
              </a:rPr>
              <a:t> </a:t>
            </a:r>
            <a:r>
              <a:rPr sz="1850" b="0" spc="-120" dirty="0">
                <a:solidFill>
                  <a:srgbClr val="545454"/>
                </a:solidFill>
                <a:latin typeface="Montserrat Medium"/>
                <a:cs typeface="Montserrat Medium"/>
              </a:rPr>
              <a:t>operational</a:t>
            </a:r>
            <a:r>
              <a:rPr sz="1850" b="0" spc="-30" dirty="0">
                <a:solidFill>
                  <a:srgbClr val="545454"/>
                </a:solidFill>
                <a:latin typeface="Montserrat Medium"/>
                <a:cs typeface="Montserrat Medium"/>
              </a:rPr>
              <a:t> </a:t>
            </a:r>
            <a:r>
              <a:rPr sz="1850" b="0" spc="-110" dirty="0">
                <a:solidFill>
                  <a:srgbClr val="545454"/>
                </a:solidFill>
                <a:latin typeface="Montserrat Medium"/>
                <a:cs typeface="Montserrat Medium"/>
              </a:rPr>
              <a:t>efficiency,</a:t>
            </a:r>
            <a:r>
              <a:rPr sz="1850" b="0" spc="-30" dirty="0">
                <a:solidFill>
                  <a:srgbClr val="545454"/>
                </a:solidFill>
                <a:latin typeface="Montserrat Medium"/>
                <a:cs typeface="Montserrat Medium"/>
              </a:rPr>
              <a:t> </a:t>
            </a:r>
            <a:r>
              <a:rPr sz="1850" b="0" spc="-140" dirty="0">
                <a:solidFill>
                  <a:srgbClr val="545454"/>
                </a:solidFill>
                <a:latin typeface="Montserrat Medium"/>
                <a:cs typeface="Montserrat Medium"/>
              </a:rPr>
              <a:t>and</a:t>
            </a:r>
            <a:r>
              <a:rPr sz="1850" b="0" spc="-30" dirty="0">
                <a:solidFill>
                  <a:srgbClr val="545454"/>
                </a:solidFill>
                <a:latin typeface="Montserrat Medium"/>
                <a:cs typeface="Montserrat Medium"/>
              </a:rPr>
              <a:t> </a:t>
            </a:r>
            <a:r>
              <a:rPr sz="1850" b="0" spc="-110" dirty="0">
                <a:solidFill>
                  <a:srgbClr val="545454"/>
                </a:solidFill>
                <a:latin typeface="Montserrat Medium"/>
                <a:cs typeface="Montserrat Medium"/>
              </a:rPr>
              <a:t>building</a:t>
            </a:r>
            <a:r>
              <a:rPr sz="1850" b="0" spc="-30" dirty="0">
                <a:solidFill>
                  <a:srgbClr val="545454"/>
                </a:solidFill>
                <a:latin typeface="Montserrat Medium"/>
                <a:cs typeface="Montserrat Medium"/>
              </a:rPr>
              <a:t> </a:t>
            </a:r>
            <a:r>
              <a:rPr sz="1850" b="0" spc="-110" dirty="0">
                <a:solidFill>
                  <a:srgbClr val="545454"/>
                </a:solidFill>
                <a:latin typeface="Montserrat Medium"/>
                <a:cs typeface="Montserrat Medium"/>
              </a:rPr>
              <a:t>financial</a:t>
            </a:r>
            <a:r>
              <a:rPr sz="1850" b="0" spc="-35" dirty="0">
                <a:solidFill>
                  <a:srgbClr val="545454"/>
                </a:solidFill>
                <a:latin typeface="Montserrat Medium"/>
                <a:cs typeface="Montserrat Medium"/>
              </a:rPr>
              <a:t> </a:t>
            </a:r>
            <a:r>
              <a:rPr sz="1850" b="0" spc="-95" dirty="0">
                <a:solidFill>
                  <a:srgbClr val="545454"/>
                </a:solidFill>
                <a:latin typeface="Montserrat Medium"/>
                <a:cs typeface="Montserrat Medium"/>
              </a:rPr>
              <a:t>readiness.</a:t>
            </a:r>
            <a:endParaRPr sz="1850">
              <a:latin typeface="Montserrat Medium"/>
              <a:cs typeface="Montserrat Medium"/>
            </a:endParaRPr>
          </a:p>
        </p:txBody>
      </p:sp>
      <p:sp>
        <p:nvSpPr>
          <p:cNvPr id="6" name="object 6"/>
          <p:cNvSpPr/>
          <p:nvPr/>
        </p:nvSpPr>
        <p:spPr>
          <a:xfrm>
            <a:off x="5086349" y="3371850"/>
            <a:ext cx="342900" cy="457200"/>
          </a:xfrm>
          <a:custGeom>
            <a:avLst/>
            <a:gdLst/>
            <a:ahLst/>
            <a:cxnLst/>
            <a:rect l="l" t="t" r="r" b="b"/>
            <a:pathLst>
              <a:path w="342900" h="457200">
                <a:moveTo>
                  <a:pt x="252263" y="57150"/>
                </a:moveTo>
                <a:lnTo>
                  <a:pt x="90636" y="57150"/>
                </a:lnTo>
                <a:lnTo>
                  <a:pt x="102949" y="34168"/>
                </a:lnTo>
                <a:lnTo>
                  <a:pt x="121432" y="16084"/>
                </a:lnTo>
                <a:lnTo>
                  <a:pt x="144720" y="4245"/>
                </a:lnTo>
                <a:lnTo>
                  <a:pt x="171450" y="0"/>
                </a:lnTo>
                <a:lnTo>
                  <a:pt x="198179" y="4245"/>
                </a:lnTo>
                <a:lnTo>
                  <a:pt x="221467" y="16084"/>
                </a:lnTo>
                <a:lnTo>
                  <a:pt x="239950" y="34168"/>
                </a:lnTo>
                <a:lnTo>
                  <a:pt x="252263" y="57150"/>
                </a:lnTo>
                <a:close/>
              </a:path>
              <a:path w="342900" h="457200">
                <a:moveTo>
                  <a:pt x="285750" y="457200"/>
                </a:moveTo>
                <a:lnTo>
                  <a:pt x="57150" y="457200"/>
                </a:lnTo>
                <a:lnTo>
                  <a:pt x="34922" y="452703"/>
                </a:lnTo>
                <a:lnTo>
                  <a:pt x="16754" y="440445"/>
                </a:lnTo>
                <a:lnTo>
                  <a:pt x="4496" y="422277"/>
                </a:lnTo>
                <a:lnTo>
                  <a:pt x="0" y="400050"/>
                </a:lnTo>
                <a:lnTo>
                  <a:pt x="0" y="114299"/>
                </a:lnTo>
                <a:lnTo>
                  <a:pt x="4496" y="92072"/>
                </a:lnTo>
                <a:lnTo>
                  <a:pt x="16754" y="73904"/>
                </a:lnTo>
                <a:lnTo>
                  <a:pt x="34922" y="61646"/>
                </a:lnTo>
                <a:lnTo>
                  <a:pt x="57150" y="57150"/>
                </a:lnTo>
                <a:lnTo>
                  <a:pt x="167660" y="57150"/>
                </a:lnTo>
                <a:lnTo>
                  <a:pt x="164015" y="57875"/>
                </a:lnTo>
                <a:lnTo>
                  <a:pt x="157013" y="60775"/>
                </a:lnTo>
                <a:lnTo>
                  <a:pt x="142874" y="81935"/>
                </a:lnTo>
                <a:lnTo>
                  <a:pt x="142874" y="89514"/>
                </a:lnTo>
                <a:lnTo>
                  <a:pt x="342900" y="114299"/>
                </a:lnTo>
                <a:lnTo>
                  <a:pt x="342900" y="207124"/>
                </a:lnTo>
                <a:lnTo>
                  <a:pt x="257163" y="207124"/>
                </a:lnTo>
                <a:lnTo>
                  <a:pt x="249097" y="208697"/>
                </a:lnTo>
                <a:lnTo>
                  <a:pt x="241994" y="213419"/>
                </a:lnTo>
                <a:lnTo>
                  <a:pt x="191017" y="264396"/>
                </a:lnTo>
                <a:lnTo>
                  <a:pt x="85713" y="264396"/>
                </a:lnTo>
                <a:lnTo>
                  <a:pt x="77776" y="265949"/>
                </a:lnTo>
                <a:lnTo>
                  <a:pt x="70544" y="270658"/>
                </a:lnTo>
                <a:lnTo>
                  <a:pt x="65822" y="277711"/>
                </a:lnTo>
                <a:lnTo>
                  <a:pt x="64249" y="285761"/>
                </a:lnTo>
                <a:lnTo>
                  <a:pt x="65822" y="293827"/>
                </a:lnTo>
                <a:lnTo>
                  <a:pt x="70544" y="300930"/>
                </a:lnTo>
                <a:lnTo>
                  <a:pt x="127783" y="358080"/>
                </a:lnTo>
                <a:lnTo>
                  <a:pt x="134836" y="362802"/>
                </a:lnTo>
                <a:lnTo>
                  <a:pt x="142886" y="364375"/>
                </a:lnTo>
                <a:lnTo>
                  <a:pt x="342900" y="364375"/>
                </a:lnTo>
                <a:lnTo>
                  <a:pt x="342900" y="400050"/>
                </a:lnTo>
                <a:lnTo>
                  <a:pt x="338403" y="422277"/>
                </a:lnTo>
                <a:lnTo>
                  <a:pt x="326145" y="440445"/>
                </a:lnTo>
                <a:lnTo>
                  <a:pt x="307977" y="452703"/>
                </a:lnTo>
                <a:lnTo>
                  <a:pt x="285750" y="457200"/>
                </a:lnTo>
                <a:close/>
              </a:path>
              <a:path w="342900" h="457200">
                <a:moveTo>
                  <a:pt x="342900" y="114299"/>
                </a:moveTo>
                <a:lnTo>
                  <a:pt x="175239" y="114299"/>
                </a:lnTo>
                <a:lnTo>
                  <a:pt x="178884" y="113574"/>
                </a:lnTo>
                <a:lnTo>
                  <a:pt x="185885" y="110674"/>
                </a:lnTo>
                <a:lnTo>
                  <a:pt x="200024" y="89514"/>
                </a:lnTo>
                <a:lnTo>
                  <a:pt x="200024" y="81935"/>
                </a:lnTo>
                <a:lnTo>
                  <a:pt x="175239" y="57150"/>
                </a:lnTo>
                <a:lnTo>
                  <a:pt x="285750" y="57150"/>
                </a:lnTo>
                <a:lnTo>
                  <a:pt x="307977" y="61646"/>
                </a:lnTo>
                <a:lnTo>
                  <a:pt x="326145" y="73904"/>
                </a:lnTo>
                <a:lnTo>
                  <a:pt x="338403" y="92072"/>
                </a:lnTo>
                <a:lnTo>
                  <a:pt x="342900" y="114299"/>
                </a:lnTo>
                <a:close/>
              </a:path>
              <a:path w="342900" h="457200">
                <a:moveTo>
                  <a:pt x="271907" y="244228"/>
                </a:moveTo>
                <a:lnTo>
                  <a:pt x="276975" y="236638"/>
                </a:lnTo>
                <a:lnTo>
                  <a:pt x="278528" y="228588"/>
                </a:lnTo>
                <a:lnTo>
                  <a:pt x="276950" y="220522"/>
                </a:lnTo>
                <a:lnTo>
                  <a:pt x="272266" y="213419"/>
                </a:lnTo>
                <a:lnTo>
                  <a:pt x="265213" y="208697"/>
                </a:lnTo>
                <a:lnTo>
                  <a:pt x="257163" y="207124"/>
                </a:lnTo>
                <a:lnTo>
                  <a:pt x="342900" y="207124"/>
                </a:lnTo>
                <a:lnTo>
                  <a:pt x="342900" y="243711"/>
                </a:lnTo>
                <a:lnTo>
                  <a:pt x="272424" y="243711"/>
                </a:lnTo>
                <a:lnTo>
                  <a:pt x="271907" y="244228"/>
                </a:lnTo>
                <a:close/>
              </a:path>
              <a:path w="342900" h="457200">
                <a:moveTo>
                  <a:pt x="342900" y="364375"/>
                </a:moveTo>
                <a:lnTo>
                  <a:pt x="142886" y="364375"/>
                </a:lnTo>
                <a:lnTo>
                  <a:pt x="150952" y="362802"/>
                </a:lnTo>
                <a:lnTo>
                  <a:pt x="158055" y="358080"/>
                </a:lnTo>
                <a:lnTo>
                  <a:pt x="272424" y="243711"/>
                </a:lnTo>
                <a:lnTo>
                  <a:pt x="342900" y="243711"/>
                </a:lnTo>
                <a:lnTo>
                  <a:pt x="342900" y="364375"/>
                </a:lnTo>
                <a:close/>
              </a:path>
              <a:path w="342900" h="457200">
                <a:moveTo>
                  <a:pt x="142785" y="312628"/>
                </a:moveTo>
                <a:lnTo>
                  <a:pt x="100816" y="270658"/>
                </a:lnTo>
                <a:lnTo>
                  <a:pt x="93763" y="265949"/>
                </a:lnTo>
                <a:lnTo>
                  <a:pt x="85713" y="264396"/>
                </a:lnTo>
                <a:lnTo>
                  <a:pt x="191017" y="264396"/>
                </a:lnTo>
                <a:lnTo>
                  <a:pt x="142785" y="312628"/>
                </a:lnTo>
                <a:close/>
              </a:path>
            </a:pathLst>
          </a:custGeom>
          <a:solidFill>
            <a:srgbClr val="1A4977"/>
          </a:solidFill>
        </p:spPr>
        <p:txBody>
          <a:bodyPr wrap="square" lIns="0" tIns="0" rIns="0" bIns="0" rtlCol="0"/>
          <a:lstStyle/>
          <a:p>
            <a:endParaRPr/>
          </a:p>
        </p:txBody>
      </p:sp>
      <p:sp>
        <p:nvSpPr>
          <p:cNvPr id="7" name="object 7"/>
          <p:cNvSpPr/>
          <p:nvPr/>
        </p:nvSpPr>
        <p:spPr>
          <a:xfrm>
            <a:off x="5810249" y="3371850"/>
            <a:ext cx="342900" cy="457200"/>
          </a:xfrm>
          <a:custGeom>
            <a:avLst/>
            <a:gdLst/>
            <a:ahLst/>
            <a:cxnLst/>
            <a:rect l="l" t="t" r="r" b="b"/>
            <a:pathLst>
              <a:path w="342900" h="457200">
                <a:moveTo>
                  <a:pt x="128587" y="457200"/>
                </a:moveTo>
                <a:lnTo>
                  <a:pt x="42862" y="457200"/>
                </a:lnTo>
                <a:lnTo>
                  <a:pt x="26182" y="453830"/>
                </a:lnTo>
                <a:lnTo>
                  <a:pt x="12557" y="444642"/>
                </a:lnTo>
                <a:lnTo>
                  <a:pt x="3369" y="431017"/>
                </a:lnTo>
                <a:lnTo>
                  <a:pt x="0" y="414337"/>
                </a:lnTo>
                <a:lnTo>
                  <a:pt x="0" y="42862"/>
                </a:lnTo>
                <a:lnTo>
                  <a:pt x="3369" y="26182"/>
                </a:lnTo>
                <a:lnTo>
                  <a:pt x="12557" y="12557"/>
                </a:lnTo>
                <a:lnTo>
                  <a:pt x="26182" y="3369"/>
                </a:lnTo>
                <a:lnTo>
                  <a:pt x="42862" y="0"/>
                </a:lnTo>
                <a:lnTo>
                  <a:pt x="300037" y="0"/>
                </a:lnTo>
                <a:lnTo>
                  <a:pt x="316717" y="3369"/>
                </a:lnTo>
                <a:lnTo>
                  <a:pt x="330342" y="12557"/>
                </a:lnTo>
                <a:lnTo>
                  <a:pt x="339530" y="26182"/>
                </a:lnTo>
                <a:lnTo>
                  <a:pt x="342900" y="42862"/>
                </a:lnTo>
                <a:lnTo>
                  <a:pt x="342900" y="85725"/>
                </a:lnTo>
                <a:lnTo>
                  <a:pt x="63579" y="85725"/>
                </a:lnTo>
                <a:lnTo>
                  <a:pt x="57150" y="92154"/>
                </a:lnTo>
                <a:lnTo>
                  <a:pt x="57150" y="136445"/>
                </a:lnTo>
                <a:lnTo>
                  <a:pt x="63579" y="142875"/>
                </a:lnTo>
                <a:lnTo>
                  <a:pt x="342900" y="142875"/>
                </a:lnTo>
                <a:lnTo>
                  <a:pt x="342900" y="200025"/>
                </a:lnTo>
                <a:lnTo>
                  <a:pt x="63579" y="200025"/>
                </a:lnTo>
                <a:lnTo>
                  <a:pt x="57150" y="206454"/>
                </a:lnTo>
                <a:lnTo>
                  <a:pt x="57150" y="250745"/>
                </a:lnTo>
                <a:lnTo>
                  <a:pt x="63579" y="257175"/>
                </a:lnTo>
                <a:lnTo>
                  <a:pt x="342900" y="257175"/>
                </a:lnTo>
                <a:lnTo>
                  <a:pt x="342900" y="342900"/>
                </a:lnTo>
                <a:lnTo>
                  <a:pt x="171450" y="342900"/>
                </a:lnTo>
                <a:lnTo>
                  <a:pt x="154769" y="346269"/>
                </a:lnTo>
                <a:lnTo>
                  <a:pt x="141144" y="355457"/>
                </a:lnTo>
                <a:lnTo>
                  <a:pt x="131957" y="369082"/>
                </a:lnTo>
                <a:lnTo>
                  <a:pt x="128587" y="385762"/>
                </a:lnTo>
                <a:lnTo>
                  <a:pt x="128587" y="457200"/>
                </a:lnTo>
                <a:close/>
              </a:path>
              <a:path w="342900" h="457200">
                <a:moveTo>
                  <a:pt x="149304" y="142875"/>
                </a:moveTo>
                <a:lnTo>
                  <a:pt x="107870" y="142875"/>
                </a:lnTo>
                <a:lnTo>
                  <a:pt x="114300" y="136445"/>
                </a:lnTo>
                <a:lnTo>
                  <a:pt x="114300" y="92154"/>
                </a:lnTo>
                <a:lnTo>
                  <a:pt x="107870" y="85725"/>
                </a:lnTo>
                <a:lnTo>
                  <a:pt x="149304" y="85725"/>
                </a:lnTo>
                <a:lnTo>
                  <a:pt x="142875" y="92154"/>
                </a:lnTo>
                <a:lnTo>
                  <a:pt x="142875" y="136445"/>
                </a:lnTo>
                <a:lnTo>
                  <a:pt x="149304" y="142875"/>
                </a:lnTo>
                <a:close/>
              </a:path>
              <a:path w="342900" h="457200">
                <a:moveTo>
                  <a:pt x="235029" y="142875"/>
                </a:moveTo>
                <a:lnTo>
                  <a:pt x="193595" y="142875"/>
                </a:lnTo>
                <a:lnTo>
                  <a:pt x="200025" y="136445"/>
                </a:lnTo>
                <a:lnTo>
                  <a:pt x="200025" y="92154"/>
                </a:lnTo>
                <a:lnTo>
                  <a:pt x="193595" y="85725"/>
                </a:lnTo>
                <a:lnTo>
                  <a:pt x="235029" y="85725"/>
                </a:lnTo>
                <a:lnTo>
                  <a:pt x="228600" y="92154"/>
                </a:lnTo>
                <a:lnTo>
                  <a:pt x="228600" y="136445"/>
                </a:lnTo>
                <a:lnTo>
                  <a:pt x="235029" y="142875"/>
                </a:lnTo>
                <a:close/>
              </a:path>
              <a:path w="342900" h="457200">
                <a:moveTo>
                  <a:pt x="342900" y="142875"/>
                </a:moveTo>
                <a:lnTo>
                  <a:pt x="279320" y="142875"/>
                </a:lnTo>
                <a:lnTo>
                  <a:pt x="285750" y="136445"/>
                </a:lnTo>
                <a:lnTo>
                  <a:pt x="285750" y="92154"/>
                </a:lnTo>
                <a:lnTo>
                  <a:pt x="279320" y="85725"/>
                </a:lnTo>
                <a:lnTo>
                  <a:pt x="342900" y="85725"/>
                </a:lnTo>
                <a:lnTo>
                  <a:pt x="342900" y="142875"/>
                </a:lnTo>
                <a:close/>
              </a:path>
              <a:path w="342900" h="457200">
                <a:moveTo>
                  <a:pt x="149304" y="257175"/>
                </a:moveTo>
                <a:lnTo>
                  <a:pt x="107870" y="257175"/>
                </a:lnTo>
                <a:lnTo>
                  <a:pt x="114300" y="250745"/>
                </a:lnTo>
                <a:lnTo>
                  <a:pt x="114300" y="206454"/>
                </a:lnTo>
                <a:lnTo>
                  <a:pt x="107870" y="200025"/>
                </a:lnTo>
                <a:lnTo>
                  <a:pt x="149304" y="200025"/>
                </a:lnTo>
                <a:lnTo>
                  <a:pt x="142875" y="206454"/>
                </a:lnTo>
                <a:lnTo>
                  <a:pt x="142875" y="250745"/>
                </a:lnTo>
                <a:lnTo>
                  <a:pt x="149304" y="257175"/>
                </a:lnTo>
                <a:close/>
              </a:path>
              <a:path w="342900" h="457200">
                <a:moveTo>
                  <a:pt x="235029" y="257175"/>
                </a:moveTo>
                <a:lnTo>
                  <a:pt x="193595" y="257175"/>
                </a:lnTo>
                <a:lnTo>
                  <a:pt x="200025" y="250745"/>
                </a:lnTo>
                <a:lnTo>
                  <a:pt x="200025" y="206454"/>
                </a:lnTo>
                <a:lnTo>
                  <a:pt x="193595" y="200025"/>
                </a:lnTo>
                <a:lnTo>
                  <a:pt x="235029" y="200025"/>
                </a:lnTo>
                <a:lnTo>
                  <a:pt x="228600" y="206454"/>
                </a:lnTo>
                <a:lnTo>
                  <a:pt x="228600" y="250745"/>
                </a:lnTo>
                <a:lnTo>
                  <a:pt x="235029" y="257175"/>
                </a:lnTo>
                <a:close/>
              </a:path>
              <a:path w="342900" h="457200">
                <a:moveTo>
                  <a:pt x="342900" y="257175"/>
                </a:moveTo>
                <a:lnTo>
                  <a:pt x="279320" y="257175"/>
                </a:lnTo>
                <a:lnTo>
                  <a:pt x="285750" y="250745"/>
                </a:lnTo>
                <a:lnTo>
                  <a:pt x="285750" y="206454"/>
                </a:lnTo>
                <a:lnTo>
                  <a:pt x="279320" y="200025"/>
                </a:lnTo>
                <a:lnTo>
                  <a:pt x="342900" y="200025"/>
                </a:lnTo>
                <a:lnTo>
                  <a:pt x="342900" y="257175"/>
                </a:lnTo>
                <a:close/>
              </a:path>
              <a:path w="342900" h="457200">
                <a:moveTo>
                  <a:pt x="300037" y="457200"/>
                </a:moveTo>
                <a:lnTo>
                  <a:pt x="214312" y="457200"/>
                </a:lnTo>
                <a:lnTo>
                  <a:pt x="214312" y="385762"/>
                </a:lnTo>
                <a:lnTo>
                  <a:pt x="210942" y="369082"/>
                </a:lnTo>
                <a:lnTo>
                  <a:pt x="201755" y="355457"/>
                </a:lnTo>
                <a:lnTo>
                  <a:pt x="188130" y="346269"/>
                </a:lnTo>
                <a:lnTo>
                  <a:pt x="171450" y="342900"/>
                </a:lnTo>
                <a:lnTo>
                  <a:pt x="342900" y="342900"/>
                </a:lnTo>
                <a:lnTo>
                  <a:pt x="342900" y="414337"/>
                </a:lnTo>
                <a:lnTo>
                  <a:pt x="339530" y="431017"/>
                </a:lnTo>
                <a:lnTo>
                  <a:pt x="330342" y="444642"/>
                </a:lnTo>
                <a:lnTo>
                  <a:pt x="316717" y="453830"/>
                </a:lnTo>
                <a:lnTo>
                  <a:pt x="300037" y="457200"/>
                </a:lnTo>
                <a:close/>
              </a:path>
            </a:pathLst>
          </a:custGeom>
          <a:solidFill>
            <a:srgbClr val="1A4977"/>
          </a:solidFill>
        </p:spPr>
        <p:txBody>
          <a:bodyPr wrap="square" lIns="0" tIns="0" rIns="0" bIns="0" rtlCol="0"/>
          <a:lstStyle/>
          <a:p>
            <a:endParaRPr/>
          </a:p>
        </p:txBody>
      </p:sp>
      <p:sp>
        <p:nvSpPr>
          <p:cNvPr id="8" name="object 8"/>
          <p:cNvSpPr/>
          <p:nvPr/>
        </p:nvSpPr>
        <p:spPr>
          <a:xfrm>
            <a:off x="6534192" y="3371850"/>
            <a:ext cx="570865" cy="457200"/>
          </a:xfrm>
          <a:custGeom>
            <a:avLst/>
            <a:gdLst/>
            <a:ahLst/>
            <a:cxnLst/>
            <a:rect l="l" t="t" r="r" b="b"/>
            <a:pathLst>
              <a:path w="570865" h="457200">
                <a:moveTo>
                  <a:pt x="342856" y="28575"/>
                </a:moveTo>
                <a:lnTo>
                  <a:pt x="228556" y="28575"/>
                </a:lnTo>
                <a:lnTo>
                  <a:pt x="239696" y="16801"/>
                </a:lnTo>
                <a:lnTo>
                  <a:pt x="253247" y="7791"/>
                </a:lnTo>
                <a:lnTo>
                  <a:pt x="268740" y="2028"/>
                </a:lnTo>
                <a:lnTo>
                  <a:pt x="285706" y="0"/>
                </a:lnTo>
                <a:lnTo>
                  <a:pt x="302673" y="2028"/>
                </a:lnTo>
                <a:lnTo>
                  <a:pt x="318166" y="7791"/>
                </a:lnTo>
                <a:lnTo>
                  <a:pt x="331716" y="16801"/>
                </a:lnTo>
                <a:lnTo>
                  <a:pt x="342856" y="28575"/>
                </a:lnTo>
                <a:close/>
              </a:path>
              <a:path w="570865" h="457200">
                <a:moveTo>
                  <a:pt x="457156" y="85725"/>
                </a:moveTo>
                <a:lnTo>
                  <a:pt x="114256" y="85725"/>
                </a:lnTo>
                <a:lnTo>
                  <a:pt x="103123" y="83482"/>
                </a:lnTo>
                <a:lnTo>
                  <a:pt x="94042" y="77364"/>
                </a:lnTo>
                <a:lnTo>
                  <a:pt x="87923" y="68282"/>
                </a:lnTo>
                <a:lnTo>
                  <a:pt x="85681" y="57150"/>
                </a:lnTo>
                <a:lnTo>
                  <a:pt x="87923" y="46017"/>
                </a:lnTo>
                <a:lnTo>
                  <a:pt x="94042" y="36935"/>
                </a:lnTo>
                <a:lnTo>
                  <a:pt x="103123" y="30817"/>
                </a:lnTo>
                <a:lnTo>
                  <a:pt x="114256" y="28575"/>
                </a:lnTo>
                <a:lnTo>
                  <a:pt x="457156" y="28575"/>
                </a:lnTo>
                <a:lnTo>
                  <a:pt x="468289" y="30817"/>
                </a:lnTo>
                <a:lnTo>
                  <a:pt x="477371" y="36935"/>
                </a:lnTo>
                <a:lnTo>
                  <a:pt x="483489" y="46017"/>
                </a:lnTo>
                <a:lnTo>
                  <a:pt x="485731" y="57150"/>
                </a:lnTo>
                <a:lnTo>
                  <a:pt x="483489" y="68282"/>
                </a:lnTo>
                <a:lnTo>
                  <a:pt x="477371" y="77364"/>
                </a:lnTo>
                <a:lnTo>
                  <a:pt x="468289" y="83482"/>
                </a:lnTo>
                <a:lnTo>
                  <a:pt x="457156" y="85725"/>
                </a:lnTo>
                <a:close/>
              </a:path>
              <a:path w="570865" h="457200">
                <a:moveTo>
                  <a:pt x="314281" y="400050"/>
                </a:moveTo>
                <a:lnTo>
                  <a:pt x="257131" y="400050"/>
                </a:lnTo>
                <a:lnTo>
                  <a:pt x="257131" y="136892"/>
                </a:lnTo>
                <a:lnTo>
                  <a:pt x="242457" y="128244"/>
                </a:lnTo>
                <a:lnTo>
                  <a:pt x="230286" y="116465"/>
                </a:lnTo>
                <a:lnTo>
                  <a:pt x="221179" y="102108"/>
                </a:lnTo>
                <a:lnTo>
                  <a:pt x="215698" y="85725"/>
                </a:lnTo>
                <a:lnTo>
                  <a:pt x="355715" y="85725"/>
                </a:lnTo>
                <a:lnTo>
                  <a:pt x="329007" y="128244"/>
                </a:lnTo>
                <a:lnTo>
                  <a:pt x="314281" y="136892"/>
                </a:lnTo>
                <a:lnTo>
                  <a:pt x="314281" y="400050"/>
                </a:lnTo>
                <a:close/>
              </a:path>
              <a:path w="570865" h="457200">
                <a:moveTo>
                  <a:pt x="113185" y="371475"/>
                </a:moveTo>
                <a:lnTo>
                  <a:pt x="73279" y="366104"/>
                </a:lnTo>
                <a:lnTo>
                  <a:pt x="14496" y="328943"/>
                </a:lnTo>
                <a:lnTo>
                  <a:pt x="0" y="293627"/>
                </a:lnTo>
                <a:lnTo>
                  <a:pt x="972" y="286285"/>
                </a:lnTo>
                <a:lnTo>
                  <a:pt x="3334" y="279144"/>
                </a:lnTo>
                <a:lnTo>
                  <a:pt x="6743" y="272355"/>
                </a:lnTo>
                <a:lnTo>
                  <a:pt x="96218" y="118943"/>
                </a:lnTo>
                <a:lnTo>
                  <a:pt x="104434" y="114300"/>
                </a:lnTo>
                <a:lnTo>
                  <a:pt x="122114" y="114300"/>
                </a:lnTo>
                <a:lnTo>
                  <a:pt x="130175" y="118943"/>
                </a:lnTo>
                <a:lnTo>
                  <a:pt x="134795" y="126622"/>
                </a:lnTo>
                <a:lnTo>
                  <a:pt x="162923" y="174843"/>
                </a:lnTo>
                <a:lnTo>
                  <a:pt x="113185" y="174843"/>
                </a:lnTo>
                <a:lnTo>
                  <a:pt x="48534" y="285750"/>
                </a:lnTo>
                <a:lnTo>
                  <a:pt x="225399" y="285750"/>
                </a:lnTo>
                <a:lnTo>
                  <a:pt x="225576" y="286285"/>
                </a:lnTo>
                <a:lnTo>
                  <a:pt x="226548" y="293627"/>
                </a:lnTo>
                <a:lnTo>
                  <a:pt x="225788" y="301019"/>
                </a:lnTo>
                <a:lnTo>
                  <a:pt x="211986" y="328943"/>
                </a:lnTo>
                <a:lnTo>
                  <a:pt x="186899" y="351282"/>
                </a:lnTo>
                <a:lnTo>
                  <a:pt x="153106" y="366104"/>
                </a:lnTo>
                <a:lnTo>
                  <a:pt x="113185" y="371475"/>
                </a:lnTo>
                <a:close/>
              </a:path>
              <a:path w="570865" h="457200">
                <a:moveTo>
                  <a:pt x="457156" y="371475"/>
                </a:moveTo>
                <a:lnTo>
                  <a:pt x="417236" y="366104"/>
                </a:lnTo>
                <a:lnTo>
                  <a:pt x="358393" y="328943"/>
                </a:lnTo>
                <a:lnTo>
                  <a:pt x="343882" y="293627"/>
                </a:lnTo>
                <a:lnTo>
                  <a:pt x="344854" y="286285"/>
                </a:lnTo>
                <a:lnTo>
                  <a:pt x="347216" y="279144"/>
                </a:lnTo>
                <a:lnTo>
                  <a:pt x="350625" y="272355"/>
                </a:lnTo>
                <a:lnTo>
                  <a:pt x="440101" y="118943"/>
                </a:lnTo>
                <a:lnTo>
                  <a:pt x="448316" y="114300"/>
                </a:lnTo>
                <a:lnTo>
                  <a:pt x="465997" y="114300"/>
                </a:lnTo>
                <a:lnTo>
                  <a:pt x="474057" y="118943"/>
                </a:lnTo>
                <a:lnTo>
                  <a:pt x="478677" y="126622"/>
                </a:lnTo>
                <a:lnTo>
                  <a:pt x="506805" y="174843"/>
                </a:lnTo>
                <a:lnTo>
                  <a:pt x="457156" y="174843"/>
                </a:lnTo>
                <a:lnTo>
                  <a:pt x="392505" y="285750"/>
                </a:lnTo>
                <a:lnTo>
                  <a:pt x="569281" y="285750"/>
                </a:lnTo>
                <a:lnTo>
                  <a:pt x="569458" y="286285"/>
                </a:lnTo>
                <a:lnTo>
                  <a:pt x="570431" y="293627"/>
                </a:lnTo>
                <a:lnTo>
                  <a:pt x="569670" y="301019"/>
                </a:lnTo>
                <a:lnTo>
                  <a:pt x="555920" y="328943"/>
                </a:lnTo>
                <a:lnTo>
                  <a:pt x="530860" y="351282"/>
                </a:lnTo>
                <a:lnTo>
                  <a:pt x="497076" y="366104"/>
                </a:lnTo>
                <a:lnTo>
                  <a:pt x="457156" y="371475"/>
                </a:lnTo>
                <a:close/>
              </a:path>
              <a:path w="570865" h="457200">
                <a:moveTo>
                  <a:pt x="225399" y="285750"/>
                </a:moveTo>
                <a:lnTo>
                  <a:pt x="177925" y="285750"/>
                </a:lnTo>
                <a:lnTo>
                  <a:pt x="113185" y="174843"/>
                </a:lnTo>
                <a:lnTo>
                  <a:pt x="162923" y="174843"/>
                </a:lnTo>
                <a:lnTo>
                  <a:pt x="219805" y="272355"/>
                </a:lnTo>
                <a:lnTo>
                  <a:pt x="223214" y="279144"/>
                </a:lnTo>
                <a:lnTo>
                  <a:pt x="225399" y="285750"/>
                </a:lnTo>
                <a:close/>
              </a:path>
              <a:path w="570865" h="457200">
                <a:moveTo>
                  <a:pt x="569281" y="285750"/>
                </a:moveTo>
                <a:lnTo>
                  <a:pt x="521807" y="285750"/>
                </a:lnTo>
                <a:lnTo>
                  <a:pt x="457156" y="174843"/>
                </a:lnTo>
                <a:lnTo>
                  <a:pt x="506805" y="174843"/>
                </a:lnTo>
                <a:lnTo>
                  <a:pt x="563687" y="272355"/>
                </a:lnTo>
                <a:lnTo>
                  <a:pt x="567096" y="279144"/>
                </a:lnTo>
                <a:lnTo>
                  <a:pt x="569281" y="285750"/>
                </a:lnTo>
                <a:close/>
              </a:path>
              <a:path w="570865" h="457200">
                <a:moveTo>
                  <a:pt x="457156" y="457200"/>
                </a:moveTo>
                <a:lnTo>
                  <a:pt x="114256" y="457200"/>
                </a:lnTo>
                <a:lnTo>
                  <a:pt x="103123" y="454957"/>
                </a:lnTo>
                <a:lnTo>
                  <a:pt x="94042" y="448839"/>
                </a:lnTo>
                <a:lnTo>
                  <a:pt x="87923" y="439757"/>
                </a:lnTo>
                <a:lnTo>
                  <a:pt x="85681" y="428625"/>
                </a:lnTo>
                <a:lnTo>
                  <a:pt x="87923" y="417492"/>
                </a:lnTo>
                <a:lnTo>
                  <a:pt x="94042" y="408410"/>
                </a:lnTo>
                <a:lnTo>
                  <a:pt x="103123" y="402292"/>
                </a:lnTo>
                <a:lnTo>
                  <a:pt x="114256" y="400050"/>
                </a:lnTo>
                <a:lnTo>
                  <a:pt x="457156" y="400050"/>
                </a:lnTo>
                <a:lnTo>
                  <a:pt x="468289" y="402292"/>
                </a:lnTo>
                <a:lnTo>
                  <a:pt x="477371" y="408410"/>
                </a:lnTo>
                <a:lnTo>
                  <a:pt x="483489" y="417492"/>
                </a:lnTo>
                <a:lnTo>
                  <a:pt x="485731" y="428625"/>
                </a:lnTo>
                <a:lnTo>
                  <a:pt x="483489" y="439757"/>
                </a:lnTo>
                <a:lnTo>
                  <a:pt x="477371" y="448839"/>
                </a:lnTo>
                <a:lnTo>
                  <a:pt x="468289" y="454957"/>
                </a:lnTo>
                <a:lnTo>
                  <a:pt x="457156" y="457200"/>
                </a:lnTo>
                <a:close/>
              </a:path>
            </a:pathLst>
          </a:custGeom>
          <a:solidFill>
            <a:srgbClr val="1A4977"/>
          </a:solidFill>
        </p:spPr>
        <p:txBody>
          <a:bodyPr wrap="square" lIns="0" tIns="0" rIns="0" bIns="0" rtlCol="0"/>
          <a:lstStyle/>
          <a:p>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1C9ECAA-B518-E722-41B8-3E50380B5DD1}"/>
              </a:ext>
            </a:extLst>
          </p:cNvPr>
          <p:cNvSpPr/>
          <p:nvPr/>
        </p:nvSpPr>
        <p:spPr>
          <a:xfrm>
            <a:off x="8607333" y="747411"/>
            <a:ext cx="4127466" cy="57569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591824" y="697056"/>
            <a:ext cx="6771977" cy="358990"/>
          </a:xfrm>
          <a:prstGeom prst="rect">
            <a:avLst/>
          </a:prstGeom>
        </p:spPr>
        <p:txBody>
          <a:bodyPr vert="horz" wrap="square" lIns="0" tIns="12697" rIns="0" bIns="0" rtlCol="0">
            <a:spAutoFit/>
          </a:bodyPr>
          <a:lstStyle/>
          <a:p>
            <a:pPr marL="12697">
              <a:spcBef>
                <a:spcPts val="100"/>
              </a:spcBef>
            </a:pPr>
            <a:r>
              <a:rPr dirty="0"/>
              <a:t>Assessing Product-Market </a:t>
            </a:r>
            <a:r>
              <a:rPr spc="-25" dirty="0"/>
              <a:t>Fit</a:t>
            </a:r>
          </a:p>
        </p:txBody>
      </p:sp>
      <p:sp>
        <p:nvSpPr>
          <p:cNvPr id="6" name="object 6"/>
          <p:cNvSpPr/>
          <p:nvPr/>
        </p:nvSpPr>
        <p:spPr>
          <a:xfrm>
            <a:off x="306140" y="1161780"/>
            <a:ext cx="11579719" cy="761824"/>
          </a:xfrm>
          <a:custGeom>
            <a:avLst/>
            <a:gdLst/>
            <a:ahLst/>
            <a:cxnLst/>
            <a:rect l="l" t="t" r="r" b="b"/>
            <a:pathLst>
              <a:path w="11582400" h="762000">
                <a:moveTo>
                  <a:pt x="11511202" y="761999"/>
                </a:moveTo>
                <a:lnTo>
                  <a:pt x="71196" y="761999"/>
                </a:lnTo>
                <a:lnTo>
                  <a:pt x="66241" y="761511"/>
                </a:lnTo>
                <a:lnTo>
                  <a:pt x="29705" y="746378"/>
                </a:lnTo>
                <a:lnTo>
                  <a:pt x="3885" y="710337"/>
                </a:lnTo>
                <a:lnTo>
                  <a:pt x="0" y="690803"/>
                </a:lnTo>
                <a:lnTo>
                  <a:pt x="0" y="685799"/>
                </a:lnTo>
                <a:lnTo>
                  <a:pt x="0" y="71196"/>
                </a:lnTo>
                <a:lnTo>
                  <a:pt x="15621" y="29705"/>
                </a:lnTo>
                <a:lnTo>
                  <a:pt x="51662" y="3885"/>
                </a:lnTo>
                <a:lnTo>
                  <a:pt x="71196" y="0"/>
                </a:lnTo>
                <a:lnTo>
                  <a:pt x="11511202" y="0"/>
                </a:lnTo>
                <a:lnTo>
                  <a:pt x="11552691" y="15621"/>
                </a:lnTo>
                <a:lnTo>
                  <a:pt x="11578512" y="51661"/>
                </a:lnTo>
                <a:lnTo>
                  <a:pt x="11582397" y="71196"/>
                </a:lnTo>
                <a:lnTo>
                  <a:pt x="11582397" y="690803"/>
                </a:lnTo>
                <a:lnTo>
                  <a:pt x="11566775" y="732294"/>
                </a:lnTo>
                <a:lnTo>
                  <a:pt x="11530735" y="758114"/>
                </a:lnTo>
                <a:lnTo>
                  <a:pt x="11516156" y="761511"/>
                </a:lnTo>
                <a:lnTo>
                  <a:pt x="11511202" y="761999"/>
                </a:lnTo>
                <a:close/>
              </a:path>
            </a:pathLst>
          </a:custGeom>
          <a:solidFill>
            <a:srgbClr val="FFFFFF"/>
          </a:solidFill>
        </p:spPr>
        <p:txBody>
          <a:bodyPr wrap="square" lIns="0" tIns="0" rIns="0" bIns="0" rtlCol="0"/>
          <a:lstStyle/>
          <a:p>
            <a:pPr defTabSz="914217"/>
            <a:endParaRPr/>
          </a:p>
        </p:txBody>
      </p:sp>
      <p:sp>
        <p:nvSpPr>
          <p:cNvPr id="7" name="object 7"/>
          <p:cNvSpPr txBox="1"/>
          <p:nvPr/>
        </p:nvSpPr>
        <p:spPr>
          <a:xfrm>
            <a:off x="445808" y="1265262"/>
            <a:ext cx="11440049" cy="524949"/>
          </a:xfrm>
          <a:prstGeom prst="rect">
            <a:avLst/>
          </a:prstGeom>
        </p:spPr>
        <p:txBody>
          <a:bodyPr vert="horz" wrap="square" lIns="0" tIns="12697" rIns="0" bIns="0" rtlCol="0">
            <a:spAutoFit/>
          </a:bodyPr>
          <a:lstStyle/>
          <a:p>
            <a:pPr marL="12697" marR="5079" defTabSz="914217">
              <a:lnSpc>
                <a:spcPct val="125000"/>
              </a:lnSpc>
              <a:spcBef>
                <a:spcPts val="100"/>
              </a:spcBef>
            </a:pPr>
            <a:r>
              <a:rPr sz="1400" b="1" dirty="0">
                <a:solidFill>
                  <a:srgbClr val="374050"/>
                </a:solidFill>
                <a:latin typeface="Arial"/>
                <a:cs typeface="Arial"/>
              </a:rPr>
              <a:t>Product-Market</a:t>
            </a:r>
            <a:r>
              <a:rPr sz="1400" b="1" spc="-5" dirty="0">
                <a:solidFill>
                  <a:srgbClr val="374050"/>
                </a:solidFill>
                <a:latin typeface="Arial"/>
                <a:cs typeface="Arial"/>
              </a:rPr>
              <a:t> </a:t>
            </a:r>
            <a:r>
              <a:rPr sz="1400" b="1" dirty="0">
                <a:solidFill>
                  <a:srgbClr val="374050"/>
                </a:solidFill>
                <a:latin typeface="Arial"/>
                <a:cs typeface="Arial"/>
              </a:rPr>
              <a:t>Fit (PMF)</a:t>
            </a:r>
            <a:r>
              <a:rPr sz="1400" b="1" spc="-5" dirty="0">
                <a:solidFill>
                  <a:srgbClr val="374050"/>
                </a:solidFill>
                <a:latin typeface="Arial"/>
                <a:cs typeface="Arial"/>
              </a:rPr>
              <a:t> </a:t>
            </a:r>
            <a:r>
              <a:rPr sz="1400" dirty="0">
                <a:solidFill>
                  <a:srgbClr val="374050"/>
                </a:solidFill>
                <a:latin typeface="Arial"/>
                <a:cs typeface="Arial"/>
              </a:rPr>
              <a:t>is </a:t>
            </a:r>
            <a:r>
              <a:rPr sz="1400" dirty="0">
                <a:solidFill>
                  <a:srgbClr val="FF0000"/>
                </a:solidFill>
                <a:latin typeface="Arial"/>
                <a:cs typeface="Arial"/>
              </a:rPr>
              <a:t>the degree</a:t>
            </a:r>
            <a:r>
              <a:rPr sz="1400" spc="-5" dirty="0">
                <a:solidFill>
                  <a:srgbClr val="FF0000"/>
                </a:solidFill>
                <a:latin typeface="Arial"/>
                <a:cs typeface="Arial"/>
              </a:rPr>
              <a:t> </a:t>
            </a:r>
            <a:r>
              <a:rPr sz="1400" dirty="0">
                <a:solidFill>
                  <a:srgbClr val="FF0000"/>
                </a:solidFill>
                <a:latin typeface="Arial"/>
                <a:cs typeface="Arial"/>
              </a:rPr>
              <a:t>to which</a:t>
            </a:r>
            <a:r>
              <a:rPr sz="1400" spc="-5" dirty="0">
                <a:solidFill>
                  <a:srgbClr val="FF0000"/>
                </a:solidFill>
                <a:latin typeface="Arial"/>
                <a:cs typeface="Arial"/>
              </a:rPr>
              <a:t> </a:t>
            </a:r>
            <a:r>
              <a:rPr sz="1400" dirty="0">
                <a:solidFill>
                  <a:srgbClr val="FF0000"/>
                </a:solidFill>
                <a:latin typeface="Arial"/>
                <a:cs typeface="Arial"/>
              </a:rPr>
              <a:t>a product satisfies</a:t>
            </a:r>
            <a:r>
              <a:rPr sz="1400" spc="-5" dirty="0">
                <a:solidFill>
                  <a:srgbClr val="FF0000"/>
                </a:solidFill>
                <a:latin typeface="Arial"/>
                <a:cs typeface="Arial"/>
              </a:rPr>
              <a:t> </a:t>
            </a:r>
            <a:r>
              <a:rPr sz="1400" dirty="0">
                <a:solidFill>
                  <a:srgbClr val="FF0000"/>
                </a:solidFill>
                <a:latin typeface="Arial"/>
                <a:cs typeface="Arial"/>
              </a:rPr>
              <a:t>strong market</a:t>
            </a:r>
            <a:r>
              <a:rPr sz="1400" spc="-5" dirty="0">
                <a:solidFill>
                  <a:srgbClr val="FF0000"/>
                </a:solidFill>
                <a:latin typeface="Arial"/>
                <a:cs typeface="Arial"/>
              </a:rPr>
              <a:t> </a:t>
            </a:r>
            <a:r>
              <a:rPr sz="1400" dirty="0">
                <a:solidFill>
                  <a:srgbClr val="FF0000"/>
                </a:solidFill>
                <a:latin typeface="Arial"/>
                <a:cs typeface="Arial"/>
              </a:rPr>
              <a:t>demand</a:t>
            </a:r>
            <a:r>
              <a:rPr sz="1400" dirty="0">
                <a:solidFill>
                  <a:srgbClr val="374050"/>
                </a:solidFill>
                <a:latin typeface="Arial"/>
                <a:cs typeface="Arial"/>
              </a:rPr>
              <a:t>. Coined by</a:t>
            </a:r>
            <a:r>
              <a:rPr sz="1400" spc="-5" dirty="0">
                <a:solidFill>
                  <a:srgbClr val="374050"/>
                </a:solidFill>
                <a:latin typeface="Arial"/>
                <a:cs typeface="Arial"/>
              </a:rPr>
              <a:t> </a:t>
            </a:r>
            <a:r>
              <a:rPr sz="1400" dirty="0">
                <a:solidFill>
                  <a:srgbClr val="374050"/>
                </a:solidFill>
                <a:latin typeface="Arial"/>
                <a:cs typeface="Arial"/>
              </a:rPr>
              <a:t>investor Marc</a:t>
            </a:r>
            <a:r>
              <a:rPr sz="1400" spc="-70" dirty="0">
                <a:solidFill>
                  <a:srgbClr val="374050"/>
                </a:solidFill>
                <a:latin typeface="Arial"/>
                <a:cs typeface="Arial"/>
              </a:rPr>
              <a:t> </a:t>
            </a:r>
            <a:r>
              <a:rPr sz="1400" dirty="0">
                <a:solidFill>
                  <a:srgbClr val="374050"/>
                </a:solidFill>
                <a:latin typeface="Arial"/>
                <a:cs typeface="Arial"/>
              </a:rPr>
              <a:t>Andreessen,</a:t>
            </a:r>
            <a:r>
              <a:rPr sz="1400" spc="-5" dirty="0">
                <a:solidFill>
                  <a:srgbClr val="374050"/>
                </a:solidFill>
                <a:latin typeface="Arial"/>
                <a:cs typeface="Arial"/>
              </a:rPr>
              <a:t> </a:t>
            </a:r>
            <a:r>
              <a:rPr sz="1400" dirty="0">
                <a:solidFill>
                  <a:srgbClr val="374050"/>
                </a:solidFill>
                <a:latin typeface="Arial"/>
                <a:cs typeface="Arial"/>
              </a:rPr>
              <a:t>it means</a:t>
            </a:r>
            <a:r>
              <a:rPr sz="1400" spc="-5" dirty="0">
                <a:solidFill>
                  <a:srgbClr val="374050"/>
                </a:solidFill>
                <a:latin typeface="Arial"/>
                <a:cs typeface="Arial"/>
              </a:rPr>
              <a:t> </a:t>
            </a:r>
            <a:r>
              <a:rPr sz="1400" dirty="0">
                <a:solidFill>
                  <a:srgbClr val="374050"/>
                </a:solidFill>
                <a:latin typeface="Arial"/>
                <a:cs typeface="Arial"/>
              </a:rPr>
              <a:t>being in a</a:t>
            </a:r>
            <a:r>
              <a:rPr sz="1400" spc="-5" dirty="0">
                <a:solidFill>
                  <a:srgbClr val="374050"/>
                </a:solidFill>
                <a:latin typeface="Arial"/>
                <a:cs typeface="Arial"/>
              </a:rPr>
              <a:t> </a:t>
            </a:r>
            <a:r>
              <a:rPr sz="1400" dirty="0">
                <a:solidFill>
                  <a:srgbClr val="374050"/>
                </a:solidFill>
                <a:latin typeface="Arial"/>
                <a:cs typeface="Arial"/>
              </a:rPr>
              <a:t>good </a:t>
            </a:r>
            <a:r>
              <a:rPr sz="1400" spc="-10" dirty="0">
                <a:solidFill>
                  <a:srgbClr val="374050"/>
                </a:solidFill>
                <a:latin typeface="Arial"/>
                <a:cs typeface="Arial"/>
              </a:rPr>
              <a:t>market </a:t>
            </a:r>
            <a:r>
              <a:rPr sz="1400" dirty="0">
                <a:solidFill>
                  <a:srgbClr val="374050"/>
                </a:solidFill>
                <a:latin typeface="Arial"/>
                <a:cs typeface="Arial"/>
              </a:rPr>
              <a:t>with</a:t>
            </a:r>
            <a:r>
              <a:rPr sz="1400" spc="-5" dirty="0">
                <a:solidFill>
                  <a:srgbClr val="374050"/>
                </a:solidFill>
                <a:latin typeface="Arial"/>
                <a:cs typeface="Arial"/>
              </a:rPr>
              <a:t> </a:t>
            </a:r>
            <a:r>
              <a:rPr sz="1400" dirty="0">
                <a:solidFill>
                  <a:srgbClr val="374050"/>
                </a:solidFill>
                <a:latin typeface="Arial"/>
                <a:cs typeface="Arial"/>
              </a:rPr>
              <a:t>a product</a:t>
            </a:r>
            <a:r>
              <a:rPr sz="1400" spc="-5" dirty="0">
                <a:solidFill>
                  <a:srgbClr val="374050"/>
                </a:solidFill>
                <a:latin typeface="Arial"/>
                <a:cs typeface="Arial"/>
              </a:rPr>
              <a:t> </a:t>
            </a:r>
            <a:r>
              <a:rPr sz="1400" dirty="0">
                <a:solidFill>
                  <a:srgbClr val="374050"/>
                </a:solidFill>
                <a:latin typeface="Arial"/>
                <a:cs typeface="Arial"/>
              </a:rPr>
              <a:t>that can satisfy</a:t>
            </a:r>
            <a:r>
              <a:rPr sz="1400" spc="-5" dirty="0">
                <a:solidFill>
                  <a:srgbClr val="374050"/>
                </a:solidFill>
                <a:latin typeface="Arial"/>
                <a:cs typeface="Arial"/>
              </a:rPr>
              <a:t> </a:t>
            </a:r>
            <a:r>
              <a:rPr sz="1400" dirty="0">
                <a:solidFill>
                  <a:srgbClr val="374050"/>
                </a:solidFill>
                <a:latin typeface="Arial"/>
                <a:cs typeface="Arial"/>
              </a:rPr>
              <a:t>that market.</a:t>
            </a:r>
            <a:r>
              <a:rPr sz="1400" spc="-70" dirty="0">
                <a:solidFill>
                  <a:srgbClr val="374050"/>
                </a:solidFill>
                <a:latin typeface="Arial"/>
                <a:cs typeface="Arial"/>
              </a:rPr>
              <a:t> </a:t>
            </a:r>
            <a:r>
              <a:rPr sz="1400" b="1" dirty="0">
                <a:solidFill>
                  <a:srgbClr val="FF0000"/>
                </a:solidFill>
                <a:latin typeface="Arial"/>
                <a:cs typeface="Arial"/>
              </a:rPr>
              <a:t>Achieving</a:t>
            </a:r>
            <a:r>
              <a:rPr sz="1400" b="1" spc="-5" dirty="0">
                <a:solidFill>
                  <a:srgbClr val="FF0000"/>
                </a:solidFill>
                <a:latin typeface="Arial"/>
                <a:cs typeface="Arial"/>
              </a:rPr>
              <a:t> </a:t>
            </a:r>
            <a:r>
              <a:rPr sz="1400" b="1" dirty="0">
                <a:solidFill>
                  <a:srgbClr val="FF0000"/>
                </a:solidFill>
                <a:latin typeface="Arial"/>
                <a:cs typeface="Arial"/>
              </a:rPr>
              <a:t>PMF is a</a:t>
            </a:r>
            <a:r>
              <a:rPr sz="1400" b="1" spc="-5" dirty="0">
                <a:solidFill>
                  <a:srgbClr val="FF0000"/>
                </a:solidFill>
                <a:latin typeface="Arial"/>
                <a:cs typeface="Arial"/>
              </a:rPr>
              <a:t> </a:t>
            </a:r>
            <a:r>
              <a:rPr sz="1400" b="1" dirty="0">
                <a:solidFill>
                  <a:srgbClr val="FF0000"/>
                </a:solidFill>
                <a:latin typeface="Arial"/>
                <a:cs typeface="Arial"/>
              </a:rPr>
              <a:t>critical prerequisite for</a:t>
            </a:r>
            <a:r>
              <a:rPr sz="1400" b="1" spc="-5" dirty="0">
                <a:solidFill>
                  <a:srgbClr val="FF0000"/>
                </a:solidFill>
                <a:latin typeface="Arial"/>
                <a:cs typeface="Arial"/>
              </a:rPr>
              <a:t> </a:t>
            </a:r>
            <a:r>
              <a:rPr sz="1400" b="1" spc="-10" dirty="0">
                <a:solidFill>
                  <a:srgbClr val="FF0000"/>
                </a:solidFill>
                <a:latin typeface="Arial"/>
                <a:cs typeface="Arial"/>
              </a:rPr>
              <a:t>scaling</a:t>
            </a:r>
            <a:r>
              <a:rPr sz="1400" spc="-10" dirty="0">
                <a:solidFill>
                  <a:srgbClr val="374050"/>
                </a:solidFill>
                <a:latin typeface="Arial"/>
                <a:cs typeface="Arial"/>
              </a:rPr>
              <a:t>.</a:t>
            </a:r>
            <a:endParaRPr sz="1400" dirty="0">
              <a:latin typeface="Arial"/>
              <a:cs typeface="Arial"/>
            </a:endParaRPr>
          </a:p>
        </p:txBody>
      </p:sp>
      <p:grpSp>
        <p:nvGrpSpPr>
          <p:cNvPr id="8" name="object 8"/>
          <p:cNvGrpSpPr/>
          <p:nvPr/>
        </p:nvGrpSpPr>
        <p:grpSpPr>
          <a:xfrm>
            <a:off x="306140" y="2152151"/>
            <a:ext cx="5694631" cy="1228441"/>
            <a:chOff x="304799" y="2152649"/>
            <a:chExt cx="5695950" cy="1228725"/>
          </a:xfrm>
        </p:grpSpPr>
        <p:sp>
          <p:nvSpPr>
            <p:cNvPr id="9" name="object 9"/>
            <p:cNvSpPr/>
            <p:nvPr/>
          </p:nvSpPr>
          <p:spPr>
            <a:xfrm>
              <a:off x="304799" y="2152649"/>
              <a:ext cx="5695950" cy="1228725"/>
            </a:xfrm>
            <a:custGeom>
              <a:avLst/>
              <a:gdLst/>
              <a:ahLst/>
              <a:cxnLst/>
              <a:rect l="l" t="t" r="r" b="b"/>
              <a:pathLst>
                <a:path w="5695950" h="1228725">
                  <a:moveTo>
                    <a:pt x="5589154" y="1228724"/>
                  </a:moveTo>
                  <a:lnTo>
                    <a:pt x="106794" y="1228724"/>
                  </a:lnTo>
                  <a:lnTo>
                    <a:pt x="99362" y="1227992"/>
                  </a:lnTo>
                  <a:lnTo>
                    <a:pt x="57038" y="1213631"/>
                  </a:lnTo>
                  <a:lnTo>
                    <a:pt x="23432" y="1184166"/>
                  </a:lnTo>
                  <a:lnTo>
                    <a:pt x="3660" y="1144084"/>
                  </a:lnTo>
                  <a:lnTo>
                    <a:pt x="0" y="1121929"/>
                  </a:lnTo>
                  <a:lnTo>
                    <a:pt x="0" y="1114424"/>
                  </a:lnTo>
                  <a:lnTo>
                    <a:pt x="0" y="106794"/>
                  </a:lnTo>
                  <a:lnTo>
                    <a:pt x="11572" y="63625"/>
                  </a:lnTo>
                  <a:lnTo>
                    <a:pt x="38784" y="28170"/>
                  </a:lnTo>
                  <a:lnTo>
                    <a:pt x="77493" y="5828"/>
                  </a:lnTo>
                  <a:lnTo>
                    <a:pt x="106794" y="0"/>
                  </a:lnTo>
                  <a:lnTo>
                    <a:pt x="5589154" y="0"/>
                  </a:lnTo>
                  <a:lnTo>
                    <a:pt x="5632323" y="11572"/>
                  </a:lnTo>
                  <a:lnTo>
                    <a:pt x="5667778" y="38784"/>
                  </a:lnTo>
                  <a:lnTo>
                    <a:pt x="5690120" y="77492"/>
                  </a:lnTo>
                  <a:lnTo>
                    <a:pt x="5695949" y="106794"/>
                  </a:lnTo>
                  <a:lnTo>
                    <a:pt x="5695949" y="1121929"/>
                  </a:lnTo>
                  <a:lnTo>
                    <a:pt x="5684376" y="1165098"/>
                  </a:lnTo>
                  <a:lnTo>
                    <a:pt x="5657164" y="1200553"/>
                  </a:lnTo>
                  <a:lnTo>
                    <a:pt x="5618455" y="1222896"/>
                  </a:lnTo>
                  <a:lnTo>
                    <a:pt x="5596587" y="1227992"/>
                  </a:lnTo>
                  <a:lnTo>
                    <a:pt x="5589154" y="1228724"/>
                  </a:lnTo>
                  <a:close/>
                </a:path>
              </a:pathLst>
            </a:custGeom>
            <a:solidFill>
              <a:srgbClr val="FFFFFF"/>
            </a:solidFill>
          </p:spPr>
          <p:txBody>
            <a:bodyPr wrap="square" lIns="0" tIns="0" rIns="0" bIns="0" rtlCol="0"/>
            <a:lstStyle/>
            <a:p>
              <a:pPr defTabSz="914217"/>
              <a:endParaRPr/>
            </a:p>
          </p:txBody>
        </p:sp>
        <p:sp>
          <p:nvSpPr>
            <p:cNvPr id="10" name="object 10"/>
            <p:cNvSpPr/>
            <p:nvPr/>
          </p:nvSpPr>
          <p:spPr>
            <a:xfrm>
              <a:off x="457199" y="2305049"/>
              <a:ext cx="228600" cy="476250"/>
            </a:xfrm>
            <a:custGeom>
              <a:avLst/>
              <a:gdLst/>
              <a:ahLst/>
              <a:cxnLst/>
              <a:rect l="l" t="t" r="r" b="b"/>
              <a:pathLst>
                <a:path w="228600" h="476250">
                  <a:moveTo>
                    <a:pt x="121805" y="476249"/>
                  </a:moveTo>
                  <a:lnTo>
                    <a:pt x="106794" y="476249"/>
                  </a:lnTo>
                  <a:lnTo>
                    <a:pt x="99361" y="474734"/>
                  </a:lnTo>
                  <a:lnTo>
                    <a:pt x="65423" y="453530"/>
                  </a:lnTo>
                  <a:lnTo>
                    <a:pt x="41787" y="422549"/>
                  </a:lnTo>
                  <a:lnTo>
                    <a:pt x="22496" y="380610"/>
                  </a:lnTo>
                  <a:lnTo>
                    <a:pt x="10976" y="340831"/>
                  </a:lnTo>
                  <a:lnTo>
                    <a:pt x="3426" y="297164"/>
                  </a:lnTo>
                  <a:lnTo>
                    <a:pt x="137" y="251287"/>
                  </a:lnTo>
                  <a:lnTo>
                    <a:pt x="0" y="239665"/>
                  </a:lnTo>
                  <a:lnTo>
                    <a:pt x="137" y="224961"/>
                  </a:lnTo>
                  <a:lnTo>
                    <a:pt x="3426" y="179085"/>
                  </a:lnTo>
                  <a:lnTo>
                    <a:pt x="10976" y="135418"/>
                  </a:lnTo>
                  <a:lnTo>
                    <a:pt x="22496" y="95638"/>
                  </a:lnTo>
                  <a:lnTo>
                    <a:pt x="41787" y="53699"/>
                  </a:lnTo>
                  <a:lnTo>
                    <a:pt x="65423" y="22719"/>
                  </a:lnTo>
                  <a:lnTo>
                    <a:pt x="99361" y="1515"/>
                  </a:lnTo>
                  <a:lnTo>
                    <a:pt x="106794" y="0"/>
                  </a:lnTo>
                  <a:lnTo>
                    <a:pt x="121805" y="0"/>
                  </a:lnTo>
                  <a:lnTo>
                    <a:pt x="158040" y="18008"/>
                  </a:lnTo>
                  <a:lnTo>
                    <a:pt x="186811" y="53699"/>
                  </a:lnTo>
                  <a:lnTo>
                    <a:pt x="206103" y="95638"/>
                  </a:lnTo>
                  <a:lnTo>
                    <a:pt x="217623" y="135418"/>
                  </a:lnTo>
                  <a:lnTo>
                    <a:pt x="225173" y="179084"/>
                  </a:lnTo>
                  <a:lnTo>
                    <a:pt x="228462" y="224961"/>
                  </a:lnTo>
                  <a:lnTo>
                    <a:pt x="228599" y="239665"/>
                  </a:lnTo>
                  <a:lnTo>
                    <a:pt x="228462" y="251287"/>
                  </a:lnTo>
                  <a:lnTo>
                    <a:pt x="225173" y="297164"/>
                  </a:lnTo>
                  <a:lnTo>
                    <a:pt x="217623" y="340831"/>
                  </a:lnTo>
                  <a:lnTo>
                    <a:pt x="206103" y="380610"/>
                  </a:lnTo>
                  <a:lnTo>
                    <a:pt x="186811" y="422549"/>
                  </a:lnTo>
                  <a:lnTo>
                    <a:pt x="163175" y="453530"/>
                  </a:lnTo>
                  <a:lnTo>
                    <a:pt x="129237" y="474734"/>
                  </a:lnTo>
                  <a:lnTo>
                    <a:pt x="121805" y="476249"/>
                  </a:lnTo>
                  <a:close/>
                </a:path>
              </a:pathLst>
            </a:custGeom>
            <a:solidFill>
              <a:srgbClr val="008080">
                <a:alpha val="10198"/>
              </a:srgbClr>
            </a:solidFill>
          </p:spPr>
          <p:txBody>
            <a:bodyPr wrap="square" lIns="0" tIns="0" rIns="0" bIns="0" rtlCol="0"/>
            <a:lstStyle/>
            <a:p>
              <a:pPr defTabSz="914217"/>
              <a:endParaRPr/>
            </a:p>
          </p:txBody>
        </p:sp>
        <p:pic>
          <p:nvPicPr>
            <p:cNvPr id="11" name="object 11"/>
            <p:cNvPicPr/>
            <p:nvPr/>
          </p:nvPicPr>
          <p:blipFill>
            <a:blip r:embed="rId3" cstate="print"/>
            <a:stretch>
              <a:fillRect/>
            </a:stretch>
          </p:blipFill>
          <p:spPr>
            <a:xfrm>
              <a:off x="485774" y="2409824"/>
              <a:ext cx="171449" cy="266699"/>
            </a:xfrm>
            <a:prstGeom prst="rect">
              <a:avLst/>
            </a:prstGeom>
          </p:spPr>
        </p:pic>
      </p:grpSp>
      <p:sp>
        <p:nvSpPr>
          <p:cNvPr id="12" name="object 12"/>
          <p:cNvSpPr txBox="1"/>
          <p:nvPr/>
        </p:nvSpPr>
        <p:spPr>
          <a:xfrm>
            <a:off x="818685" y="2195775"/>
            <a:ext cx="5210654" cy="1040126"/>
          </a:xfrm>
          <a:prstGeom prst="rect">
            <a:avLst/>
          </a:prstGeom>
        </p:spPr>
        <p:txBody>
          <a:bodyPr vert="horz" wrap="square" lIns="0" tIns="127605" rIns="0" bIns="0" rtlCol="0">
            <a:spAutoFit/>
          </a:bodyPr>
          <a:lstStyle/>
          <a:p>
            <a:pPr marL="12697" defTabSz="914217">
              <a:spcBef>
                <a:spcPts val="1005"/>
              </a:spcBef>
            </a:pPr>
            <a:r>
              <a:rPr sz="1350" b="1" dirty="0">
                <a:latin typeface="Arial"/>
                <a:cs typeface="Arial"/>
              </a:rPr>
              <a:t>The</a:t>
            </a:r>
            <a:r>
              <a:rPr sz="1350" b="1" spc="-10" dirty="0">
                <a:latin typeface="Arial"/>
                <a:cs typeface="Arial"/>
              </a:rPr>
              <a:t> </a:t>
            </a:r>
            <a:r>
              <a:rPr sz="1350" b="1" dirty="0">
                <a:latin typeface="Arial"/>
                <a:cs typeface="Arial"/>
              </a:rPr>
              <a:t>Sean Ellis </a:t>
            </a:r>
            <a:r>
              <a:rPr sz="1350" b="1" spc="-20" dirty="0">
                <a:latin typeface="Arial"/>
                <a:cs typeface="Arial"/>
              </a:rPr>
              <a:t>Test</a:t>
            </a:r>
            <a:endParaRPr sz="1350" dirty="0">
              <a:latin typeface="Arial"/>
              <a:cs typeface="Arial"/>
            </a:endParaRPr>
          </a:p>
          <a:p>
            <a:pPr marL="12697" marR="5079" defTabSz="914217">
              <a:lnSpc>
                <a:spcPct val="119000"/>
              </a:lnSpc>
              <a:spcBef>
                <a:spcPts val="465"/>
              </a:spcBef>
            </a:pPr>
            <a:r>
              <a:rPr sz="1200" dirty="0">
                <a:solidFill>
                  <a:srgbClr val="4A5462"/>
                </a:solidFill>
                <a:latin typeface="Arial"/>
                <a:cs typeface="Arial"/>
              </a:rPr>
              <a:t>A</a:t>
            </a:r>
            <a:r>
              <a:rPr sz="1200" spc="-75" dirty="0">
                <a:solidFill>
                  <a:srgbClr val="4A5462"/>
                </a:solidFill>
                <a:latin typeface="Arial"/>
                <a:cs typeface="Arial"/>
              </a:rPr>
              <a:t> </a:t>
            </a:r>
            <a:r>
              <a:rPr sz="1200" dirty="0">
                <a:solidFill>
                  <a:srgbClr val="4A5462"/>
                </a:solidFill>
                <a:latin typeface="Arial"/>
                <a:cs typeface="Arial"/>
              </a:rPr>
              <a:t>survey</a:t>
            </a:r>
            <a:r>
              <a:rPr sz="1200" spc="-20" dirty="0">
                <a:solidFill>
                  <a:srgbClr val="4A5462"/>
                </a:solidFill>
                <a:latin typeface="Arial"/>
                <a:cs typeface="Arial"/>
              </a:rPr>
              <a:t> </a:t>
            </a:r>
            <a:r>
              <a:rPr sz="1200" dirty="0">
                <a:solidFill>
                  <a:srgbClr val="4A5462"/>
                </a:solidFill>
                <a:latin typeface="Arial"/>
                <a:cs typeface="Arial"/>
              </a:rPr>
              <a:t>method</a:t>
            </a:r>
            <a:r>
              <a:rPr sz="1200" spc="-20" dirty="0">
                <a:solidFill>
                  <a:srgbClr val="4A5462"/>
                </a:solidFill>
                <a:latin typeface="Arial"/>
                <a:cs typeface="Arial"/>
              </a:rPr>
              <a:t> </a:t>
            </a:r>
            <a:r>
              <a:rPr sz="1200" dirty="0">
                <a:solidFill>
                  <a:srgbClr val="4A5462"/>
                </a:solidFill>
                <a:latin typeface="Arial"/>
                <a:cs typeface="Arial"/>
              </a:rPr>
              <a:t>that</a:t>
            </a:r>
            <a:r>
              <a:rPr sz="1200" spc="-20" dirty="0">
                <a:solidFill>
                  <a:srgbClr val="4A5462"/>
                </a:solidFill>
                <a:latin typeface="Arial"/>
                <a:cs typeface="Arial"/>
              </a:rPr>
              <a:t> </a:t>
            </a:r>
            <a:r>
              <a:rPr sz="1200" dirty="0">
                <a:solidFill>
                  <a:srgbClr val="4A5462"/>
                </a:solidFill>
                <a:latin typeface="Arial"/>
                <a:cs typeface="Arial"/>
              </a:rPr>
              <a:t>asks</a:t>
            </a:r>
            <a:r>
              <a:rPr sz="1200" spc="-20" dirty="0">
                <a:solidFill>
                  <a:srgbClr val="4A5462"/>
                </a:solidFill>
                <a:latin typeface="Arial"/>
                <a:cs typeface="Arial"/>
              </a:rPr>
              <a:t> </a:t>
            </a:r>
            <a:r>
              <a:rPr sz="1200" dirty="0">
                <a:solidFill>
                  <a:srgbClr val="4A5462"/>
                </a:solidFill>
                <a:latin typeface="Arial"/>
                <a:cs typeface="Arial"/>
              </a:rPr>
              <a:t>users:</a:t>
            </a:r>
            <a:r>
              <a:rPr sz="1200" spc="-20" dirty="0">
                <a:solidFill>
                  <a:srgbClr val="4A5462"/>
                </a:solidFill>
                <a:latin typeface="Arial"/>
                <a:cs typeface="Arial"/>
              </a:rPr>
              <a:t> </a:t>
            </a:r>
            <a:r>
              <a:rPr sz="1200" dirty="0">
                <a:solidFill>
                  <a:srgbClr val="4A5462"/>
                </a:solidFill>
                <a:latin typeface="Arial"/>
                <a:cs typeface="Arial"/>
              </a:rPr>
              <a:t>"How</a:t>
            </a:r>
            <a:r>
              <a:rPr sz="1200" spc="-20" dirty="0">
                <a:solidFill>
                  <a:srgbClr val="4A5462"/>
                </a:solidFill>
                <a:latin typeface="Arial"/>
                <a:cs typeface="Arial"/>
              </a:rPr>
              <a:t> </a:t>
            </a:r>
            <a:r>
              <a:rPr sz="1200" dirty="0">
                <a:solidFill>
                  <a:srgbClr val="4A5462"/>
                </a:solidFill>
                <a:latin typeface="Arial"/>
                <a:cs typeface="Arial"/>
              </a:rPr>
              <a:t>would</a:t>
            </a:r>
            <a:r>
              <a:rPr sz="1200" spc="-15" dirty="0">
                <a:solidFill>
                  <a:srgbClr val="4A5462"/>
                </a:solidFill>
                <a:latin typeface="Arial"/>
                <a:cs typeface="Arial"/>
              </a:rPr>
              <a:t> </a:t>
            </a:r>
            <a:r>
              <a:rPr sz="1200" dirty="0">
                <a:solidFill>
                  <a:srgbClr val="4A5462"/>
                </a:solidFill>
                <a:latin typeface="Arial"/>
                <a:cs typeface="Arial"/>
              </a:rPr>
              <a:t>you</a:t>
            </a:r>
            <a:r>
              <a:rPr sz="1200" spc="-20" dirty="0">
                <a:solidFill>
                  <a:srgbClr val="4A5462"/>
                </a:solidFill>
                <a:latin typeface="Arial"/>
                <a:cs typeface="Arial"/>
              </a:rPr>
              <a:t> </a:t>
            </a:r>
            <a:r>
              <a:rPr sz="1200" dirty="0">
                <a:solidFill>
                  <a:srgbClr val="4A5462"/>
                </a:solidFill>
                <a:latin typeface="Arial"/>
                <a:cs typeface="Arial"/>
              </a:rPr>
              <a:t>feel</a:t>
            </a:r>
            <a:r>
              <a:rPr sz="1200" spc="-20" dirty="0">
                <a:solidFill>
                  <a:srgbClr val="4A5462"/>
                </a:solidFill>
                <a:latin typeface="Arial"/>
                <a:cs typeface="Arial"/>
              </a:rPr>
              <a:t> </a:t>
            </a:r>
            <a:r>
              <a:rPr sz="1200" dirty="0">
                <a:solidFill>
                  <a:srgbClr val="4A5462"/>
                </a:solidFill>
                <a:latin typeface="Arial"/>
                <a:cs typeface="Arial"/>
              </a:rPr>
              <a:t>if</a:t>
            </a:r>
            <a:r>
              <a:rPr sz="1200" spc="-20" dirty="0">
                <a:solidFill>
                  <a:srgbClr val="4A5462"/>
                </a:solidFill>
                <a:latin typeface="Arial"/>
                <a:cs typeface="Arial"/>
              </a:rPr>
              <a:t> </a:t>
            </a:r>
            <a:r>
              <a:rPr sz="1200" dirty="0">
                <a:solidFill>
                  <a:srgbClr val="4A5462"/>
                </a:solidFill>
                <a:latin typeface="Arial"/>
                <a:cs typeface="Arial"/>
              </a:rPr>
              <a:t>you</a:t>
            </a:r>
            <a:r>
              <a:rPr sz="1200" spc="-20" dirty="0">
                <a:solidFill>
                  <a:srgbClr val="4A5462"/>
                </a:solidFill>
                <a:latin typeface="Arial"/>
                <a:cs typeface="Arial"/>
              </a:rPr>
              <a:t> </a:t>
            </a:r>
            <a:r>
              <a:rPr sz="1200" dirty="0">
                <a:solidFill>
                  <a:srgbClr val="4A5462"/>
                </a:solidFill>
                <a:latin typeface="Arial"/>
                <a:cs typeface="Arial"/>
              </a:rPr>
              <a:t>could</a:t>
            </a:r>
            <a:r>
              <a:rPr sz="1200" spc="-20" dirty="0">
                <a:solidFill>
                  <a:srgbClr val="4A5462"/>
                </a:solidFill>
                <a:latin typeface="Arial"/>
                <a:cs typeface="Arial"/>
              </a:rPr>
              <a:t> </a:t>
            </a:r>
            <a:r>
              <a:rPr sz="1200" dirty="0">
                <a:solidFill>
                  <a:srgbClr val="4A5462"/>
                </a:solidFill>
                <a:latin typeface="Arial"/>
                <a:cs typeface="Arial"/>
              </a:rPr>
              <a:t>no</a:t>
            </a:r>
            <a:r>
              <a:rPr sz="1200" spc="-15" dirty="0">
                <a:solidFill>
                  <a:srgbClr val="4A5462"/>
                </a:solidFill>
                <a:latin typeface="Arial"/>
                <a:cs typeface="Arial"/>
              </a:rPr>
              <a:t> </a:t>
            </a:r>
            <a:r>
              <a:rPr sz="1200" dirty="0">
                <a:solidFill>
                  <a:srgbClr val="4A5462"/>
                </a:solidFill>
                <a:latin typeface="Arial"/>
                <a:cs typeface="Arial"/>
              </a:rPr>
              <a:t>longer</a:t>
            </a:r>
            <a:r>
              <a:rPr sz="1200" spc="-20" dirty="0">
                <a:solidFill>
                  <a:srgbClr val="4A5462"/>
                </a:solidFill>
                <a:latin typeface="Arial"/>
                <a:cs typeface="Arial"/>
              </a:rPr>
              <a:t> </a:t>
            </a:r>
            <a:r>
              <a:rPr sz="1200" dirty="0">
                <a:solidFill>
                  <a:srgbClr val="4A5462"/>
                </a:solidFill>
                <a:latin typeface="Arial"/>
                <a:cs typeface="Arial"/>
              </a:rPr>
              <a:t>use</a:t>
            </a:r>
            <a:r>
              <a:rPr sz="1200" spc="-20" dirty="0">
                <a:solidFill>
                  <a:srgbClr val="4A5462"/>
                </a:solidFill>
                <a:latin typeface="Arial"/>
                <a:cs typeface="Arial"/>
              </a:rPr>
              <a:t> this </a:t>
            </a:r>
            <a:r>
              <a:rPr sz="1200" dirty="0">
                <a:solidFill>
                  <a:srgbClr val="4A5462"/>
                </a:solidFill>
                <a:latin typeface="Arial"/>
                <a:cs typeface="Arial"/>
              </a:rPr>
              <a:t>product?"</a:t>
            </a:r>
            <a:r>
              <a:rPr sz="1200" spc="-30" dirty="0">
                <a:solidFill>
                  <a:srgbClr val="4A5462"/>
                </a:solidFill>
                <a:latin typeface="Arial"/>
                <a:cs typeface="Arial"/>
              </a:rPr>
              <a:t> </a:t>
            </a:r>
            <a:r>
              <a:rPr sz="1200" dirty="0">
                <a:solidFill>
                  <a:srgbClr val="4A5462"/>
                </a:solidFill>
                <a:latin typeface="Arial"/>
                <a:cs typeface="Arial"/>
              </a:rPr>
              <a:t>If</a:t>
            </a:r>
            <a:r>
              <a:rPr sz="1200" spc="-25" dirty="0">
                <a:solidFill>
                  <a:srgbClr val="4A5462"/>
                </a:solidFill>
                <a:latin typeface="Arial"/>
                <a:cs typeface="Arial"/>
              </a:rPr>
              <a:t> </a:t>
            </a:r>
            <a:r>
              <a:rPr sz="1200" dirty="0">
                <a:solidFill>
                  <a:srgbClr val="4A5462"/>
                </a:solidFill>
                <a:latin typeface="Arial"/>
                <a:cs typeface="Arial"/>
              </a:rPr>
              <a:t>40%</a:t>
            </a:r>
            <a:r>
              <a:rPr sz="1200" spc="-25" dirty="0">
                <a:solidFill>
                  <a:srgbClr val="4A5462"/>
                </a:solidFill>
                <a:latin typeface="Arial"/>
                <a:cs typeface="Arial"/>
              </a:rPr>
              <a:t> </a:t>
            </a:r>
            <a:r>
              <a:rPr sz="1200" dirty="0">
                <a:solidFill>
                  <a:srgbClr val="4A5462"/>
                </a:solidFill>
                <a:latin typeface="Arial"/>
                <a:cs typeface="Arial"/>
              </a:rPr>
              <a:t>or</a:t>
            </a:r>
            <a:r>
              <a:rPr sz="1200" spc="-25" dirty="0">
                <a:solidFill>
                  <a:srgbClr val="4A5462"/>
                </a:solidFill>
                <a:latin typeface="Arial"/>
                <a:cs typeface="Arial"/>
              </a:rPr>
              <a:t> </a:t>
            </a:r>
            <a:r>
              <a:rPr sz="1200" dirty="0">
                <a:solidFill>
                  <a:srgbClr val="4A5462"/>
                </a:solidFill>
                <a:latin typeface="Arial"/>
                <a:cs typeface="Arial"/>
              </a:rPr>
              <a:t>more</a:t>
            </a:r>
            <a:r>
              <a:rPr sz="1200" spc="-30" dirty="0">
                <a:solidFill>
                  <a:srgbClr val="4A5462"/>
                </a:solidFill>
                <a:latin typeface="Arial"/>
                <a:cs typeface="Arial"/>
              </a:rPr>
              <a:t> </a:t>
            </a:r>
            <a:r>
              <a:rPr sz="1200" dirty="0">
                <a:solidFill>
                  <a:srgbClr val="4A5462"/>
                </a:solidFill>
                <a:latin typeface="Arial"/>
                <a:cs typeface="Arial"/>
              </a:rPr>
              <a:t>answer</a:t>
            </a:r>
            <a:r>
              <a:rPr sz="1200" spc="-25" dirty="0">
                <a:solidFill>
                  <a:srgbClr val="4A5462"/>
                </a:solidFill>
                <a:latin typeface="Arial"/>
                <a:cs typeface="Arial"/>
              </a:rPr>
              <a:t> </a:t>
            </a:r>
            <a:r>
              <a:rPr sz="1200" dirty="0">
                <a:solidFill>
                  <a:srgbClr val="4A5462"/>
                </a:solidFill>
                <a:latin typeface="Arial"/>
                <a:cs typeface="Arial"/>
              </a:rPr>
              <a:t>"very</a:t>
            </a:r>
            <a:r>
              <a:rPr sz="1200" spc="-25" dirty="0">
                <a:solidFill>
                  <a:srgbClr val="4A5462"/>
                </a:solidFill>
                <a:latin typeface="Arial"/>
                <a:cs typeface="Arial"/>
              </a:rPr>
              <a:t> </a:t>
            </a:r>
            <a:r>
              <a:rPr sz="1200" dirty="0">
                <a:solidFill>
                  <a:srgbClr val="4A5462"/>
                </a:solidFill>
                <a:latin typeface="Arial"/>
                <a:cs typeface="Arial"/>
              </a:rPr>
              <a:t>disappointed,"</a:t>
            </a:r>
            <a:r>
              <a:rPr sz="1200" spc="-25" dirty="0">
                <a:solidFill>
                  <a:srgbClr val="4A5462"/>
                </a:solidFill>
                <a:latin typeface="Arial"/>
                <a:cs typeface="Arial"/>
              </a:rPr>
              <a:t> </a:t>
            </a:r>
            <a:r>
              <a:rPr sz="1200" dirty="0">
                <a:solidFill>
                  <a:srgbClr val="4A5462"/>
                </a:solidFill>
                <a:latin typeface="Arial"/>
                <a:cs typeface="Arial"/>
              </a:rPr>
              <a:t>it</a:t>
            </a:r>
            <a:r>
              <a:rPr sz="1200" spc="-30" dirty="0">
                <a:solidFill>
                  <a:srgbClr val="4A5462"/>
                </a:solidFill>
                <a:latin typeface="Arial"/>
                <a:cs typeface="Arial"/>
              </a:rPr>
              <a:t> </a:t>
            </a:r>
            <a:r>
              <a:rPr sz="1200" dirty="0">
                <a:solidFill>
                  <a:srgbClr val="4A5462"/>
                </a:solidFill>
                <a:latin typeface="Arial"/>
                <a:cs typeface="Arial"/>
              </a:rPr>
              <a:t>indicates</a:t>
            </a:r>
            <a:r>
              <a:rPr sz="1200" spc="-25" dirty="0">
                <a:solidFill>
                  <a:srgbClr val="4A5462"/>
                </a:solidFill>
                <a:latin typeface="Arial"/>
                <a:cs typeface="Arial"/>
              </a:rPr>
              <a:t> </a:t>
            </a:r>
            <a:r>
              <a:rPr sz="1200" dirty="0">
                <a:solidFill>
                  <a:srgbClr val="4A5462"/>
                </a:solidFill>
                <a:latin typeface="Arial"/>
                <a:cs typeface="Arial"/>
              </a:rPr>
              <a:t>strong</a:t>
            </a:r>
            <a:r>
              <a:rPr sz="1200" spc="-25" dirty="0">
                <a:solidFill>
                  <a:srgbClr val="4A5462"/>
                </a:solidFill>
                <a:latin typeface="Arial"/>
                <a:cs typeface="Arial"/>
              </a:rPr>
              <a:t> </a:t>
            </a:r>
            <a:r>
              <a:rPr lang="en-US" sz="1200" spc="-10" dirty="0">
                <a:solidFill>
                  <a:srgbClr val="4A5462"/>
                </a:solidFill>
                <a:latin typeface="Arial"/>
                <a:cs typeface="Arial"/>
              </a:rPr>
              <a:t>product-market</a:t>
            </a:r>
            <a:r>
              <a:rPr sz="1200" spc="-35" dirty="0">
                <a:solidFill>
                  <a:srgbClr val="4A5462"/>
                </a:solidFill>
                <a:latin typeface="Arial"/>
                <a:cs typeface="Arial"/>
              </a:rPr>
              <a:t> </a:t>
            </a:r>
            <a:r>
              <a:rPr sz="1200" spc="-20" dirty="0">
                <a:solidFill>
                  <a:srgbClr val="4A5462"/>
                </a:solidFill>
                <a:latin typeface="Arial"/>
                <a:cs typeface="Arial"/>
              </a:rPr>
              <a:t>fit.</a:t>
            </a:r>
            <a:endParaRPr sz="1200" dirty="0">
              <a:latin typeface="Arial"/>
              <a:cs typeface="Arial"/>
            </a:endParaRPr>
          </a:p>
        </p:txBody>
      </p:sp>
      <p:grpSp>
        <p:nvGrpSpPr>
          <p:cNvPr id="13" name="object 13"/>
          <p:cNvGrpSpPr/>
          <p:nvPr/>
        </p:nvGrpSpPr>
        <p:grpSpPr>
          <a:xfrm>
            <a:off x="6191226" y="2152151"/>
            <a:ext cx="5694631" cy="1228441"/>
            <a:chOff x="6191248" y="2152649"/>
            <a:chExt cx="5695950" cy="1228725"/>
          </a:xfrm>
        </p:grpSpPr>
        <p:sp>
          <p:nvSpPr>
            <p:cNvPr id="14" name="object 14"/>
            <p:cNvSpPr/>
            <p:nvPr/>
          </p:nvSpPr>
          <p:spPr>
            <a:xfrm>
              <a:off x="6191248" y="2152649"/>
              <a:ext cx="5695950" cy="1228725"/>
            </a:xfrm>
            <a:custGeom>
              <a:avLst/>
              <a:gdLst/>
              <a:ahLst/>
              <a:cxnLst/>
              <a:rect l="l" t="t" r="r" b="b"/>
              <a:pathLst>
                <a:path w="5695950" h="1228725">
                  <a:moveTo>
                    <a:pt x="5589155" y="1228724"/>
                  </a:moveTo>
                  <a:lnTo>
                    <a:pt x="106795" y="1228724"/>
                  </a:lnTo>
                  <a:lnTo>
                    <a:pt x="99361" y="1227992"/>
                  </a:lnTo>
                  <a:lnTo>
                    <a:pt x="57037" y="1213631"/>
                  </a:lnTo>
                  <a:lnTo>
                    <a:pt x="23432" y="1184166"/>
                  </a:lnTo>
                  <a:lnTo>
                    <a:pt x="3660" y="1144084"/>
                  </a:lnTo>
                  <a:lnTo>
                    <a:pt x="0" y="1121929"/>
                  </a:lnTo>
                  <a:lnTo>
                    <a:pt x="0" y="1114424"/>
                  </a:lnTo>
                  <a:lnTo>
                    <a:pt x="0" y="106794"/>
                  </a:lnTo>
                  <a:lnTo>
                    <a:pt x="11572" y="63625"/>
                  </a:lnTo>
                  <a:lnTo>
                    <a:pt x="38783" y="28170"/>
                  </a:lnTo>
                  <a:lnTo>
                    <a:pt x="77492" y="5828"/>
                  </a:lnTo>
                  <a:lnTo>
                    <a:pt x="106795" y="0"/>
                  </a:lnTo>
                  <a:lnTo>
                    <a:pt x="5589155" y="0"/>
                  </a:lnTo>
                  <a:lnTo>
                    <a:pt x="5632322" y="11572"/>
                  </a:lnTo>
                  <a:lnTo>
                    <a:pt x="5667778" y="38784"/>
                  </a:lnTo>
                  <a:lnTo>
                    <a:pt x="5690119" y="77492"/>
                  </a:lnTo>
                  <a:lnTo>
                    <a:pt x="5695948" y="106794"/>
                  </a:lnTo>
                  <a:lnTo>
                    <a:pt x="5695948" y="1121929"/>
                  </a:lnTo>
                  <a:lnTo>
                    <a:pt x="5684375" y="1165098"/>
                  </a:lnTo>
                  <a:lnTo>
                    <a:pt x="5657164" y="1200553"/>
                  </a:lnTo>
                  <a:lnTo>
                    <a:pt x="5618456" y="1222896"/>
                  </a:lnTo>
                  <a:lnTo>
                    <a:pt x="5596587" y="1227992"/>
                  </a:lnTo>
                  <a:lnTo>
                    <a:pt x="5589155" y="1228724"/>
                  </a:lnTo>
                  <a:close/>
                </a:path>
              </a:pathLst>
            </a:custGeom>
            <a:solidFill>
              <a:srgbClr val="FFFFFF"/>
            </a:solidFill>
          </p:spPr>
          <p:txBody>
            <a:bodyPr wrap="square" lIns="0" tIns="0" rIns="0" bIns="0" rtlCol="0"/>
            <a:lstStyle/>
            <a:p>
              <a:pPr defTabSz="914217"/>
              <a:endParaRPr/>
            </a:p>
          </p:txBody>
        </p:sp>
        <p:sp>
          <p:nvSpPr>
            <p:cNvPr id="15" name="object 15"/>
            <p:cNvSpPr/>
            <p:nvPr/>
          </p:nvSpPr>
          <p:spPr>
            <a:xfrm>
              <a:off x="6343649" y="2305049"/>
              <a:ext cx="238125" cy="476250"/>
            </a:xfrm>
            <a:custGeom>
              <a:avLst/>
              <a:gdLst/>
              <a:ahLst/>
              <a:cxnLst/>
              <a:rect l="l" t="t" r="r" b="b"/>
              <a:pathLst>
                <a:path w="238125" h="476250">
                  <a:moveTo>
                    <a:pt x="126880" y="476249"/>
                  </a:moveTo>
                  <a:lnTo>
                    <a:pt x="111244" y="476249"/>
                  </a:lnTo>
                  <a:lnTo>
                    <a:pt x="103501" y="474725"/>
                  </a:lnTo>
                  <a:lnTo>
                    <a:pt x="68148" y="453396"/>
                  </a:lnTo>
                  <a:lnTo>
                    <a:pt x="43528" y="422233"/>
                  </a:lnTo>
                  <a:lnTo>
                    <a:pt x="23433" y="380047"/>
                  </a:lnTo>
                  <a:lnTo>
                    <a:pt x="11432" y="340034"/>
                  </a:lnTo>
                  <a:lnTo>
                    <a:pt x="3568" y="296111"/>
                  </a:lnTo>
                  <a:lnTo>
                    <a:pt x="142" y="249964"/>
                  </a:lnTo>
                  <a:lnTo>
                    <a:pt x="0" y="238273"/>
                  </a:lnTo>
                  <a:lnTo>
                    <a:pt x="142" y="226285"/>
                  </a:lnTo>
                  <a:lnTo>
                    <a:pt x="3568" y="180138"/>
                  </a:lnTo>
                  <a:lnTo>
                    <a:pt x="11432" y="136214"/>
                  </a:lnTo>
                  <a:lnTo>
                    <a:pt x="23433" y="96201"/>
                  </a:lnTo>
                  <a:lnTo>
                    <a:pt x="43528" y="54015"/>
                  </a:lnTo>
                  <a:lnTo>
                    <a:pt x="68148" y="22852"/>
                  </a:lnTo>
                  <a:lnTo>
                    <a:pt x="103501" y="1524"/>
                  </a:lnTo>
                  <a:lnTo>
                    <a:pt x="111244" y="0"/>
                  </a:lnTo>
                  <a:lnTo>
                    <a:pt x="126880" y="0"/>
                  </a:lnTo>
                  <a:lnTo>
                    <a:pt x="164624" y="18114"/>
                  </a:lnTo>
                  <a:lnTo>
                    <a:pt x="189993" y="46838"/>
                  </a:lnTo>
                  <a:lnTo>
                    <a:pt x="211099" y="87003"/>
                  </a:lnTo>
                  <a:lnTo>
                    <a:pt x="224066" y="125793"/>
                  </a:lnTo>
                  <a:lnTo>
                    <a:pt x="232998" y="168894"/>
                  </a:lnTo>
                  <a:lnTo>
                    <a:pt x="237552" y="214650"/>
                  </a:lnTo>
                  <a:lnTo>
                    <a:pt x="238124" y="238273"/>
                  </a:lnTo>
                  <a:lnTo>
                    <a:pt x="237981" y="249964"/>
                  </a:lnTo>
                  <a:lnTo>
                    <a:pt x="234555" y="296111"/>
                  </a:lnTo>
                  <a:lnTo>
                    <a:pt x="226690" y="340034"/>
                  </a:lnTo>
                  <a:lnTo>
                    <a:pt x="214689" y="380048"/>
                  </a:lnTo>
                  <a:lnTo>
                    <a:pt x="194595" y="422233"/>
                  </a:lnTo>
                  <a:lnTo>
                    <a:pt x="169974" y="453396"/>
                  </a:lnTo>
                  <a:lnTo>
                    <a:pt x="134621" y="474725"/>
                  </a:lnTo>
                  <a:lnTo>
                    <a:pt x="126880" y="476249"/>
                  </a:lnTo>
                  <a:close/>
                </a:path>
              </a:pathLst>
            </a:custGeom>
            <a:solidFill>
              <a:srgbClr val="FF7E4F">
                <a:alpha val="10198"/>
              </a:srgbClr>
            </a:solidFill>
          </p:spPr>
          <p:txBody>
            <a:bodyPr wrap="square" lIns="0" tIns="0" rIns="0" bIns="0" rtlCol="0"/>
            <a:lstStyle/>
            <a:p>
              <a:pPr defTabSz="914217"/>
              <a:endParaRPr/>
            </a:p>
          </p:txBody>
        </p:sp>
        <p:pic>
          <p:nvPicPr>
            <p:cNvPr id="16" name="object 16"/>
            <p:cNvPicPr/>
            <p:nvPr/>
          </p:nvPicPr>
          <p:blipFill>
            <a:blip r:embed="rId4" cstate="print"/>
            <a:stretch>
              <a:fillRect/>
            </a:stretch>
          </p:blipFill>
          <p:spPr>
            <a:xfrm>
              <a:off x="6343649" y="2409824"/>
              <a:ext cx="238124" cy="266699"/>
            </a:xfrm>
            <a:prstGeom prst="rect">
              <a:avLst/>
            </a:prstGeom>
          </p:spPr>
        </p:pic>
      </p:grpSp>
      <p:sp>
        <p:nvSpPr>
          <p:cNvPr id="17" name="object 17"/>
          <p:cNvSpPr txBox="1"/>
          <p:nvPr/>
        </p:nvSpPr>
        <p:spPr>
          <a:xfrm>
            <a:off x="6711955" y="2195775"/>
            <a:ext cx="5173901" cy="1040126"/>
          </a:xfrm>
          <a:prstGeom prst="rect">
            <a:avLst/>
          </a:prstGeom>
        </p:spPr>
        <p:txBody>
          <a:bodyPr vert="horz" wrap="square" lIns="0" tIns="127605" rIns="0" bIns="0" rtlCol="0">
            <a:spAutoFit/>
          </a:bodyPr>
          <a:lstStyle/>
          <a:p>
            <a:pPr marL="12697" defTabSz="914217">
              <a:spcBef>
                <a:spcPts val="1005"/>
              </a:spcBef>
            </a:pPr>
            <a:r>
              <a:rPr sz="1350" b="1" dirty="0">
                <a:latin typeface="Arial"/>
                <a:cs typeface="Arial"/>
              </a:rPr>
              <a:t>Cohort</a:t>
            </a:r>
            <a:r>
              <a:rPr sz="1350" b="1" spc="-25" dirty="0">
                <a:latin typeface="Arial"/>
                <a:cs typeface="Arial"/>
              </a:rPr>
              <a:t> </a:t>
            </a:r>
            <a:r>
              <a:rPr sz="1350" b="1" dirty="0">
                <a:latin typeface="Arial"/>
                <a:cs typeface="Arial"/>
              </a:rPr>
              <a:t>Retention</a:t>
            </a:r>
            <a:r>
              <a:rPr sz="1350" b="1" spc="-20" dirty="0">
                <a:latin typeface="Arial"/>
                <a:cs typeface="Arial"/>
              </a:rPr>
              <a:t> Rate</a:t>
            </a:r>
            <a:endParaRPr sz="1350" dirty="0">
              <a:latin typeface="Arial"/>
              <a:cs typeface="Arial"/>
            </a:endParaRPr>
          </a:p>
          <a:p>
            <a:pPr marL="12697" marR="5079" algn="just" defTabSz="914217">
              <a:lnSpc>
                <a:spcPct val="119000"/>
              </a:lnSpc>
              <a:spcBef>
                <a:spcPts val="465"/>
              </a:spcBef>
            </a:pPr>
            <a:r>
              <a:rPr sz="1200" dirty="0">
                <a:solidFill>
                  <a:srgbClr val="4A5462"/>
                </a:solidFill>
                <a:latin typeface="Arial"/>
                <a:cs typeface="Arial"/>
              </a:rPr>
              <a:t>Analyzing</a:t>
            </a:r>
            <a:r>
              <a:rPr sz="1200" spc="-50" dirty="0">
                <a:solidFill>
                  <a:srgbClr val="4A5462"/>
                </a:solidFill>
                <a:latin typeface="Arial"/>
                <a:cs typeface="Arial"/>
              </a:rPr>
              <a:t> </a:t>
            </a:r>
            <a:r>
              <a:rPr sz="1200" dirty="0">
                <a:solidFill>
                  <a:srgbClr val="4A5462"/>
                </a:solidFill>
                <a:latin typeface="Arial"/>
                <a:cs typeface="Arial"/>
              </a:rPr>
              <a:t>user</a:t>
            </a:r>
            <a:r>
              <a:rPr sz="1200" spc="-25" dirty="0">
                <a:solidFill>
                  <a:srgbClr val="4A5462"/>
                </a:solidFill>
                <a:latin typeface="Arial"/>
                <a:cs typeface="Arial"/>
              </a:rPr>
              <a:t> </a:t>
            </a:r>
            <a:r>
              <a:rPr sz="1200" dirty="0">
                <a:solidFill>
                  <a:srgbClr val="4A5462"/>
                </a:solidFill>
                <a:latin typeface="Arial"/>
                <a:cs typeface="Arial"/>
              </a:rPr>
              <a:t>retention</a:t>
            </a:r>
            <a:r>
              <a:rPr sz="1200" spc="-25" dirty="0">
                <a:solidFill>
                  <a:srgbClr val="4A5462"/>
                </a:solidFill>
                <a:latin typeface="Arial"/>
                <a:cs typeface="Arial"/>
              </a:rPr>
              <a:t> </a:t>
            </a:r>
            <a:r>
              <a:rPr sz="1200" dirty="0">
                <a:solidFill>
                  <a:srgbClr val="4A5462"/>
                </a:solidFill>
                <a:latin typeface="Arial"/>
                <a:cs typeface="Arial"/>
              </a:rPr>
              <a:t>over</a:t>
            </a:r>
            <a:r>
              <a:rPr sz="1200" spc="-25" dirty="0">
                <a:solidFill>
                  <a:srgbClr val="4A5462"/>
                </a:solidFill>
                <a:latin typeface="Arial"/>
                <a:cs typeface="Arial"/>
              </a:rPr>
              <a:t> </a:t>
            </a:r>
            <a:r>
              <a:rPr sz="1200" dirty="0">
                <a:solidFill>
                  <a:srgbClr val="4A5462"/>
                </a:solidFill>
                <a:latin typeface="Arial"/>
                <a:cs typeface="Arial"/>
              </a:rPr>
              <a:t>time</a:t>
            </a:r>
            <a:r>
              <a:rPr sz="1200" spc="-20" dirty="0">
                <a:solidFill>
                  <a:srgbClr val="4A5462"/>
                </a:solidFill>
                <a:latin typeface="Arial"/>
                <a:cs typeface="Arial"/>
              </a:rPr>
              <a:t> </a:t>
            </a:r>
            <a:r>
              <a:rPr sz="1200" dirty="0">
                <a:solidFill>
                  <a:srgbClr val="4A5462"/>
                </a:solidFill>
                <a:latin typeface="Arial"/>
                <a:cs typeface="Arial"/>
              </a:rPr>
              <a:t>provides</a:t>
            </a:r>
            <a:r>
              <a:rPr sz="1200" spc="-25" dirty="0">
                <a:solidFill>
                  <a:srgbClr val="4A5462"/>
                </a:solidFill>
                <a:latin typeface="Arial"/>
                <a:cs typeface="Arial"/>
              </a:rPr>
              <a:t> </a:t>
            </a:r>
            <a:r>
              <a:rPr sz="1200" dirty="0">
                <a:solidFill>
                  <a:srgbClr val="4A5462"/>
                </a:solidFill>
                <a:latin typeface="Arial"/>
                <a:cs typeface="Arial"/>
              </a:rPr>
              <a:t>quantitative</a:t>
            </a:r>
            <a:r>
              <a:rPr sz="1200" spc="-25" dirty="0">
                <a:solidFill>
                  <a:srgbClr val="4A5462"/>
                </a:solidFill>
                <a:latin typeface="Arial"/>
                <a:cs typeface="Arial"/>
              </a:rPr>
              <a:t> </a:t>
            </a:r>
            <a:r>
              <a:rPr sz="1200" spc="-10" dirty="0">
                <a:solidFill>
                  <a:srgbClr val="4A5462"/>
                </a:solidFill>
                <a:latin typeface="Arial"/>
                <a:cs typeface="Arial"/>
              </a:rPr>
              <a:t>insights.</a:t>
            </a:r>
            <a:r>
              <a:rPr sz="1200" spc="-60" dirty="0">
                <a:solidFill>
                  <a:srgbClr val="4A5462"/>
                </a:solidFill>
                <a:latin typeface="Arial"/>
                <a:cs typeface="Arial"/>
              </a:rPr>
              <a:t> </a:t>
            </a:r>
            <a:r>
              <a:rPr sz="1200" dirty="0">
                <a:solidFill>
                  <a:srgbClr val="4A5462"/>
                </a:solidFill>
                <a:latin typeface="Arial"/>
                <a:cs typeface="Arial"/>
              </a:rPr>
              <a:t>A</a:t>
            </a:r>
            <a:r>
              <a:rPr sz="1200" spc="-75" dirty="0">
                <a:solidFill>
                  <a:srgbClr val="4A5462"/>
                </a:solidFill>
                <a:latin typeface="Arial"/>
                <a:cs typeface="Arial"/>
              </a:rPr>
              <a:t> </a:t>
            </a:r>
            <a:r>
              <a:rPr sz="1200" dirty="0">
                <a:solidFill>
                  <a:srgbClr val="4A5462"/>
                </a:solidFill>
                <a:latin typeface="Arial"/>
                <a:cs typeface="Arial"/>
              </a:rPr>
              <a:t>retention</a:t>
            </a:r>
            <a:r>
              <a:rPr sz="1200" spc="-25" dirty="0">
                <a:solidFill>
                  <a:srgbClr val="4A5462"/>
                </a:solidFill>
                <a:latin typeface="Arial"/>
                <a:cs typeface="Arial"/>
              </a:rPr>
              <a:t> </a:t>
            </a:r>
            <a:r>
              <a:rPr sz="1200" spc="-10" dirty="0">
                <a:solidFill>
                  <a:srgbClr val="4A5462"/>
                </a:solidFill>
                <a:latin typeface="Arial"/>
                <a:cs typeface="Arial"/>
              </a:rPr>
              <a:t>curve </a:t>
            </a:r>
            <a:r>
              <a:rPr sz="1200" dirty="0">
                <a:solidFill>
                  <a:srgbClr val="4A5462"/>
                </a:solidFill>
                <a:latin typeface="Arial"/>
                <a:cs typeface="Arial"/>
              </a:rPr>
              <a:t>that</a:t>
            </a:r>
            <a:r>
              <a:rPr sz="1200" spc="-25" dirty="0">
                <a:solidFill>
                  <a:srgbClr val="4A5462"/>
                </a:solidFill>
                <a:latin typeface="Arial"/>
                <a:cs typeface="Arial"/>
              </a:rPr>
              <a:t> </a:t>
            </a:r>
            <a:r>
              <a:rPr sz="1200" dirty="0">
                <a:solidFill>
                  <a:srgbClr val="4A5462"/>
                </a:solidFill>
                <a:latin typeface="Arial"/>
                <a:cs typeface="Arial"/>
              </a:rPr>
              <a:t>flattens</a:t>
            </a:r>
            <a:r>
              <a:rPr sz="1200" spc="-20" dirty="0">
                <a:solidFill>
                  <a:srgbClr val="4A5462"/>
                </a:solidFill>
                <a:latin typeface="Arial"/>
                <a:cs typeface="Arial"/>
              </a:rPr>
              <a:t> </a:t>
            </a:r>
            <a:r>
              <a:rPr sz="1200" dirty="0">
                <a:solidFill>
                  <a:srgbClr val="4A5462"/>
                </a:solidFill>
                <a:latin typeface="Arial"/>
                <a:cs typeface="Arial"/>
              </a:rPr>
              <a:t>out</a:t>
            </a:r>
            <a:r>
              <a:rPr sz="1200" spc="-20" dirty="0">
                <a:solidFill>
                  <a:srgbClr val="4A5462"/>
                </a:solidFill>
                <a:latin typeface="Arial"/>
                <a:cs typeface="Arial"/>
              </a:rPr>
              <a:t> </a:t>
            </a:r>
            <a:r>
              <a:rPr sz="1200" dirty="0">
                <a:solidFill>
                  <a:srgbClr val="4A5462"/>
                </a:solidFill>
                <a:latin typeface="Arial"/>
                <a:cs typeface="Arial"/>
              </a:rPr>
              <a:t>suggests</a:t>
            </a:r>
            <a:r>
              <a:rPr sz="1200" spc="-25" dirty="0">
                <a:solidFill>
                  <a:srgbClr val="4A5462"/>
                </a:solidFill>
                <a:latin typeface="Arial"/>
                <a:cs typeface="Arial"/>
              </a:rPr>
              <a:t> </a:t>
            </a:r>
            <a:r>
              <a:rPr sz="1200" dirty="0">
                <a:solidFill>
                  <a:srgbClr val="4A5462"/>
                </a:solidFill>
                <a:latin typeface="Arial"/>
                <a:cs typeface="Arial"/>
              </a:rPr>
              <a:t>a</a:t>
            </a:r>
            <a:r>
              <a:rPr sz="1200" spc="-20" dirty="0">
                <a:solidFill>
                  <a:srgbClr val="4A5462"/>
                </a:solidFill>
                <a:latin typeface="Arial"/>
                <a:cs typeface="Arial"/>
              </a:rPr>
              <a:t> </a:t>
            </a:r>
            <a:r>
              <a:rPr sz="1200" dirty="0">
                <a:solidFill>
                  <a:srgbClr val="4A5462"/>
                </a:solidFill>
                <a:latin typeface="Arial"/>
                <a:cs typeface="Arial"/>
              </a:rPr>
              <a:t>core</a:t>
            </a:r>
            <a:r>
              <a:rPr sz="1200" spc="-20" dirty="0">
                <a:solidFill>
                  <a:srgbClr val="4A5462"/>
                </a:solidFill>
                <a:latin typeface="Arial"/>
                <a:cs typeface="Arial"/>
              </a:rPr>
              <a:t> </a:t>
            </a:r>
            <a:r>
              <a:rPr sz="1200" dirty="0">
                <a:solidFill>
                  <a:srgbClr val="4A5462"/>
                </a:solidFill>
                <a:latin typeface="Arial"/>
                <a:cs typeface="Arial"/>
              </a:rPr>
              <a:t>group</a:t>
            </a:r>
            <a:r>
              <a:rPr sz="1200" spc="-25" dirty="0">
                <a:solidFill>
                  <a:srgbClr val="4A5462"/>
                </a:solidFill>
                <a:latin typeface="Arial"/>
                <a:cs typeface="Arial"/>
              </a:rPr>
              <a:t> </a:t>
            </a:r>
            <a:r>
              <a:rPr sz="1200" dirty="0">
                <a:solidFill>
                  <a:srgbClr val="4A5462"/>
                </a:solidFill>
                <a:latin typeface="Arial"/>
                <a:cs typeface="Arial"/>
              </a:rPr>
              <a:t>of</a:t>
            </a:r>
            <a:r>
              <a:rPr sz="1200" spc="-20" dirty="0">
                <a:solidFill>
                  <a:srgbClr val="4A5462"/>
                </a:solidFill>
                <a:latin typeface="Arial"/>
                <a:cs typeface="Arial"/>
              </a:rPr>
              <a:t> </a:t>
            </a:r>
            <a:r>
              <a:rPr sz="1200" dirty="0">
                <a:solidFill>
                  <a:srgbClr val="4A5462"/>
                </a:solidFill>
                <a:latin typeface="Arial"/>
                <a:cs typeface="Arial"/>
              </a:rPr>
              <a:t>users</a:t>
            </a:r>
            <a:r>
              <a:rPr sz="1200" spc="-20" dirty="0">
                <a:solidFill>
                  <a:srgbClr val="4A5462"/>
                </a:solidFill>
                <a:latin typeface="Arial"/>
                <a:cs typeface="Arial"/>
              </a:rPr>
              <a:t> </a:t>
            </a:r>
            <a:r>
              <a:rPr sz="1200" dirty="0">
                <a:solidFill>
                  <a:srgbClr val="4A5462"/>
                </a:solidFill>
                <a:latin typeface="Arial"/>
                <a:cs typeface="Arial"/>
              </a:rPr>
              <a:t>consistently</a:t>
            </a:r>
            <a:r>
              <a:rPr sz="1200" spc="-25" dirty="0">
                <a:solidFill>
                  <a:srgbClr val="4A5462"/>
                </a:solidFill>
                <a:latin typeface="Arial"/>
                <a:cs typeface="Arial"/>
              </a:rPr>
              <a:t> </a:t>
            </a:r>
            <a:r>
              <a:rPr sz="1200" dirty="0">
                <a:solidFill>
                  <a:srgbClr val="4A5462"/>
                </a:solidFill>
                <a:latin typeface="Arial"/>
                <a:cs typeface="Arial"/>
              </a:rPr>
              <a:t>finds</a:t>
            </a:r>
            <a:r>
              <a:rPr sz="1200" spc="-20" dirty="0">
                <a:solidFill>
                  <a:srgbClr val="4A5462"/>
                </a:solidFill>
                <a:latin typeface="Arial"/>
                <a:cs typeface="Arial"/>
              </a:rPr>
              <a:t> </a:t>
            </a:r>
            <a:r>
              <a:rPr sz="1200" dirty="0">
                <a:solidFill>
                  <a:srgbClr val="4A5462"/>
                </a:solidFill>
                <a:latin typeface="Arial"/>
                <a:cs typeface="Arial"/>
              </a:rPr>
              <a:t>value</a:t>
            </a:r>
            <a:r>
              <a:rPr sz="1200" spc="-20" dirty="0">
                <a:solidFill>
                  <a:srgbClr val="4A5462"/>
                </a:solidFill>
                <a:latin typeface="Arial"/>
                <a:cs typeface="Arial"/>
              </a:rPr>
              <a:t> </a:t>
            </a:r>
            <a:r>
              <a:rPr sz="1200" dirty="0">
                <a:solidFill>
                  <a:srgbClr val="4A5462"/>
                </a:solidFill>
                <a:latin typeface="Arial"/>
                <a:cs typeface="Arial"/>
              </a:rPr>
              <a:t>in</a:t>
            </a:r>
            <a:r>
              <a:rPr sz="1200" spc="-25" dirty="0">
                <a:solidFill>
                  <a:srgbClr val="4A5462"/>
                </a:solidFill>
                <a:latin typeface="Arial"/>
                <a:cs typeface="Arial"/>
              </a:rPr>
              <a:t> </a:t>
            </a:r>
            <a:r>
              <a:rPr sz="1200" spc="-20" dirty="0">
                <a:solidFill>
                  <a:srgbClr val="4A5462"/>
                </a:solidFill>
                <a:latin typeface="Arial"/>
                <a:cs typeface="Arial"/>
              </a:rPr>
              <a:t>your </a:t>
            </a:r>
            <a:r>
              <a:rPr sz="1200" spc="-10" dirty="0">
                <a:solidFill>
                  <a:srgbClr val="4A5462"/>
                </a:solidFill>
                <a:latin typeface="Arial"/>
                <a:cs typeface="Arial"/>
              </a:rPr>
              <a:t>product.</a:t>
            </a:r>
            <a:endParaRPr sz="1200" dirty="0">
              <a:latin typeface="Arial"/>
              <a:cs typeface="Arial"/>
            </a:endParaRPr>
          </a:p>
        </p:txBody>
      </p:sp>
      <p:grpSp>
        <p:nvGrpSpPr>
          <p:cNvPr id="18" name="object 18"/>
          <p:cNvGrpSpPr/>
          <p:nvPr/>
        </p:nvGrpSpPr>
        <p:grpSpPr>
          <a:xfrm>
            <a:off x="306140" y="3571047"/>
            <a:ext cx="5694631" cy="1218918"/>
            <a:chOff x="304799" y="3571874"/>
            <a:chExt cx="5695950" cy="1219200"/>
          </a:xfrm>
        </p:grpSpPr>
        <p:sp>
          <p:nvSpPr>
            <p:cNvPr id="19" name="object 19"/>
            <p:cNvSpPr/>
            <p:nvPr/>
          </p:nvSpPr>
          <p:spPr>
            <a:xfrm>
              <a:off x="304799" y="3571874"/>
              <a:ext cx="5695950" cy="1219200"/>
            </a:xfrm>
            <a:custGeom>
              <a:avLst/>
              <a:gdLst/>
              <a:ahLst/>
              <a:cxnLst/>
              <a:rect l="l" t="t" r="r" b="b"/>
              <a:pathLst>
                <a:path w="5695950" h="1219200">
                  <a:moveTo>
                    <a:pt x="5589154" y="1219199"/>
                  </a:moveTo>
                  <a:lnTo>
                    <a:pt x="106794" y="1219199"/>
                  </a:lnTo>
                  <a:lnTo>
                    <a:pt x="99362" y="1218467"/>
                  </a:lnTo>
                  <a:lnTo>
                    <a:pt x="57038" y="1204105"/>
                  </a:lnTo>
                  <a:lnTo>
                    <a:pt x="23432" y="1174641"/>
                  </a:lnTo>
                  <a:lnTo>
                    <a:pt x="3660" y="1134559"/>
                  </a:lnTo>
                  <a:lnTo>
                    <a:pt x="0" y="1112404"/>
                  </a:lnTo>
                  <a:lnTo>
                    <a:pt x="0" y="1104899"/>
                  </a:lnTo>
                  <a:lnTo>
                    <a:pt x="0" y="106794"/>
                  </a:lnTo>
                  <a:lnTo>
                    <a:pt x="11572" y="63624"/>
                  </a:lnTo>
                  <a:lnTo>
                    <a:pt x="38784" y="28170"/>
                  </a:lnTo>
                  <a:lnTo>
                    <a:pt x="77493" y="5828"/>
                  </a:lnTo>
                  <a:lnTo>
                    <a:pt x="106794" y="0"/>
                  </a:lnTo>
                  <a:lnTo>
                    <a:pt x="5589154" y="0"/>
                  </a:lnTo>
                  <a:lnTo>
                    <a:pt x="5632323" y="11572"/>
                  </a:lnTo>
                  <a:lnTo>
                    <a:pt x="5667778" y="38784"/>
                  </a:lnTo>
                  <a:lnTo>
                    <a:pt x="5690120" y="77492"/>
                  </a:lnTo>
                  <a:lnTo>
                    <a:pt x="5695949" y="106794"/>
                  </a:lnTo>
                  <a:lnTo>
                    <a:pt x="5695949" y="1112404"/>
                  </a:lnTo>
                  <a:lnTo>
                    <a:pt x="5684376" y="1155573"/>
                  </a:lnTo>
                  <a:lnTo>
                    <a:pt x="5657164" y="1191028"/>
                  </a:lnTo>
                  <a:lnTo>
                    <a:pt x="5618455" y="1213370"/>
                  </a:lnTo>
                  <a:lnTo>
                    <a:pt x="5596587" y="1218467"/>
                  </a:lnTo>
                  <a:lnTo>
                    <a:pt x="5589154" y="1219199"/>
                  </a:lnTo>
                  <a:close/>
                </a:path>
              </a:pathLst>
            </a:custGeom>
            <a:solidFill>
              <a:srgbClr val="FFFFFF"/>
            </a:solidFill>
          </p:spPr>
          <p:txBody>
            <a:bodyPr wrap="square" lIns="0" tIns="0" rIns="0" bIns="0" rtlCol="0"/>
            <a:lstStyle/>
            <a:p>
              <a:pPr defTabSz="914217"/>
              <a:endParaRPr/>
            </a:p>
          </p:txBody>
        </p:sp>
        <p:sp>
          <p:nvSpPr>
            <p:cNvPr id="20" name="object 20"/>
            <p:cNvSpPr/>
            <p:nvPr/>
          </p:nvSpPr>
          <p:spPr>
            <a:xfrm>
              <a:off x="457199" y="3724274"/>
              <a:ext cx="247650" cy="476250"/>
            </a:xfrm>
            <a:custGeom>
              <a:avLst/>
              <a:gdLst/>
              <a:ahLst/>
              <a:cxnLst/>
              <a:rect l="l" t="t" r="r" b="b"/>
              <a:pathLst>
                <a:path w="247650" h="476250">
                  <a:moveTo>
                    <a:pt x="134110" y="476249"/>
                  </a:moveTo>
                  <a:lnTo>
                    <a:pt x="113539" y="476249"/>
                  </a:lnTo>
                  <a:lnTo>
                    <a:pt x="105636" y="474724"/>
                  </a:lnTo>
                  <a:lnTo>
                    <a:pt x="69555" y="453382"/>
                  </a:lnTo>
                  <a:lnTo>
                    <a:pt x="44426" y="422199"/>
                  </a:lnTo>
                  <a:lnTo>
                    <a:pt x="23917" y="379987"/>
                  </a:lnTo>
                  <a:lnTo>
                    <a:pt x="11669" y="339949"/>
                  </a:lnTo>
                  <a:lnTo>
                    <a:pt x="3642" y="295998"/>
                  </a:lnTo>
                  <a:lnTo>
                    <a:pt x="145" y="249823"/>
                  </a:lnTo>
                  <a:lnTo>
                    <a:pt x="0" y="238124"/>
                  </a:lnTo>
                  <a:lnTo>
                    <a:pt x="145" y="226426"/>
                  </a:lnTo>
                  <a:lnTo>
                    <a:pt x="3642" y="180251"/>
                  </a:lnTo>
                  <a:lnTo>
                    <a:pt x="11669" y="136299"/>
                  </a:lnTo>
                  <a:lnTo>
                    <a:pt x="23917" y="96261"/>
                  </a:lnTo>
                  <a:lnTo>
                    <a:pt x="39916" y="61675"/>
                  </a:lnTo>
                  <a:lnTo>
                    <a:pt x="64234" y="28114"/>
                  </a:lnTo>
                  <a:lnTo>
                    <a:pt x="97811" y="4575"/>
                  </a:lnTo>
                  <a:lnTo>
                    <a:pt x="113539" y="0"/>
                  </a:lnTo>
                  <a:lnTo>
                    <a:pt x="134110" y="0"/>
                  </a:lnTo>
                  <a:lnTo>
                    <a:pt x="172634" y="18125"/>
                  </a:lnTo>
                  <a:lnTo>
                    <a:pt x="198526" y="46867"/>
                  </a:lnTo>
                  <a:lnTo>
                    <a:pt x="220067" y="87057"/>
                  </a:lnTo>
                  <a:lnTo>
                    <a:pt x="233302" y="125872"/>
                  </a:lnTo>
                  <a:lnTo>
                    <a:pt x="242418" y="169000"/>
                  </a:lnTo>
                  <a:lnTo>
                    <a:pt x="247066" y="214784"/>
                  </a:lnTo>
                  <a:lnTo>
                    <a:pt x="247649" y="238124"/>
                  </a:lnTo>
                  <a:lnTo>
                    <a:pt x="247504" y="249823"/>
                  </a:lnTo>
                  <a:lnTo>
                    <a:pt x="244007" y="295998"/>
                  </a:lnTo>
                  <a:lnTo>
                    <a:pt x="235980" y="339949"/>
                  </a:lnTo>
                  <a:lnTo>
                    <a:pt x="223732" y="379987"/>
                  </a:lnTo>
                  <a:lnTo>
                    <a:pt x="207733" y="414574"/>
                  </a:lnTo>
                  <a:lnTo>
                    <a:pt x="183415" y="448134"/>
                  </a:lnTo>
                  <a:lnTo>
                    <a:pt x="149838" y="471673"/>
                  </a:lnTo>
                  <a:lnTo>
                    <a:pt x="134110" y="476249"/>
                  </a:lnTo>
                  <a:close/>
                </a:path>
              </a:pathLst>
            </a:custGeom>
            <a:solidFill>
              <a:srgbClr val="008080">
                <a:alpha val="10198"/>
              </a:srgbClr>
            </a:solidFill>
          </p:spPr>
          <p:txBody>
            <a:bodyPr wrap="square" lIns="0" tIns="0" rIns="0" bIns="0" rtlCol="0"/>
            <a:lstStyle/>
            <a:p>
              <a:pPr defTabSz="914217"/>
              <a:endParaRPr/>
            </a:p>
          </p:txBody>
        </p:sp>
        <p:pic>
          <p:nvPicPr>
            <p:cNvPr id="21" name="object 21"/>
            <p:cNvPicPr/>
            <p:nvPr/>
          </p:nvPicPr>
          <p:blipFill>
            <a:blip r:embed="rId5" cstate="print"/>
            <a:stretch>
              <a:fillRect/>
            </a:stretch>
          </p:blipFill>
          <p:spPr>
            <a:xfrm>
              <a:off x="485774" y="3829049"/>
              <a:ext cx="190499" cy="266699"/>
            </a:xfrm>
            <a:prstGeom prst="rect">
              <a:avLst/>
            </a:prstGeom>
          </p:spPr>
        </p:pic>
      </p:grpSp>
      <p:sp>
        <p:nvSpPr>
          <p:cNvPr id="22" name="object 22"/>
          <p:cNvSpPr txBox="1"/>
          <p:nvPr/>
        </p:nvSpPr>
        <p:spPr>
          <a:xfrm>
            <a:off x="831629" y="3614671"/>
            <a:ext cx="5169141" cy="1040126"/>
          </a:xfrm>
          <a:prstGeom prst="rect">
            <a:avLst/>
          </a:prstGeom>
        </p:spPr>
        <p:txBody>
          <a:bodyPr vert="horz" wrap="square" lIns="0" tIns="127605" rIns="0" bIns="0" rtlCol="0">
            <a:spAutoFit/>
          </a:bodyPr>
          <a:lstStyle/>
          <a:p>
            <a:pPr marL="12697" algn="just" defTabSz="914217">
              <a:spcBef>
                <a:spcPts val="1005"/>
              </a:spcBef>
            </a:pPr>
            <a:r>
              <a:rPr sz="1350" b="1" dirty="0">
                <a:latin typeface="Arial"/>
                <a:cs typeface="Arial"/>
              </a:rPr>
              <a:t>Net Promoter Score </a:t>
            </a:r>
            <a:r>
              <a:rPr sz="1350" b="1" spc="-10" dirty="0">
                <a:latin typeface="Arial"/>
                <a:cs typeface="Arial"/>
              </a:rPr>
              <a:t>(NPS)</a:t>
            </a:r>
            <a:endParaRPr sz="1350" dirty="0">
              <a:latin typeface="Arial"/>
              <a:cs typeface="Arial"/>
            </a:endParaRPr>
          </a:p>
          <a:p>
            <a:pPr marL="12697" marR="5079" algn="just" defTabSz="914217">
              <a:lnSpc>
                <a:spcPct val="119000"/>
              </a:lnSpc>
              <a:spcBef>
                <a:spcPts val="465"/>
              </a:spcBef>
            </a:pPr>
            <a:r>
              <a:rPr sz="1200" dirty="0">
                <a:solidFill>
                  <a:srgbClr val="4A5462"/>
                </a:solidFill>
                <a:latin typeface="Arial"/>
                <a:cs typeface="Arial"/>
              </a:rPr>
              <a:t>Measures</a:t>
            </a:r>
            <a:r>
              <a:rPr sz="1200" spc="-30" dirty="0">
                <a:solidFill>
                  <a:srgbClr val="4A5462"/>
                </a:solidFill>
                <a:latin typeface="Arial"/>
                <a:cs typeface="Arial"/>
              </a:rPr>
              <a:t> </a:t>
            </a:r>
            <a:r>
              <a:rPr sz="1200" dirty="0">
                <a:solidFill>
                  <a:srgbClr val="4A5462"/>
                </a:solidFill>
                <a:latin typeface="Arial"/>
                <a:cs typeface="Arial"/>
              </a:rPr>
              <a:t>customer</a:t>
            </a:r>
            <a:r>
              <a:rPr sz="1200" spc="-25" dirty="0">
                <a:solidFill>
                  <a:srgbClr val="4A5462"/>
                </a:solidFill>
                <a:latin typeface="Arial"/>
                <a:cs typeface="Arial"/>
              </a:rPr>
              <a:t> </a:t>
            </a:r>
            <a:r>
              <a:rPr sz="1200" dirty="0">
                <a:solidFill>
                  <a:srgbClr val="4A5462"/>
                </a:solidFill>
                <a:latin typeface="Arial"/>
                <a:cs typeface="Arial"/>
              </a:rPr>
              <a:t>loyalty</a:t>
            </a:r>
            <a:r>
              <a:rPr sz="1200" spc="-30" dirty="0">
                <a:solidFill>
                  <a:srgbClr val="4A5462"/>
                </a:solidFill>
                <a:latin typeface="Arial"/>
                <a:cs typeface="Arial"/>
              </a:rPr>
              <a:t> </a:t>
            </a:r>
            <a:r>
              <a:rPr sz="1200" dirty="0">
                <a:solidFill>
                  <a:srgbClr val="4A5462"/>
                </a:solidFill>
                <a:latin typeface="Arial"/>
                <a:cs typeface="Arial"/>
              </a:rPr>
              <a:t>by</a:t>
            </a:r>
            <a:r>
              <a:rPr sz="1200" spc="-25" dirty="0">
                <a:solidFill>
                  <a:srgbClr val="4A5462"/>
                </a:solidFill>
                <a:latin typeface="Arial"/>
                <a:cs typeface="Arial"/>
              </a:rPr>
              <a:t> </a:t>
            </a:r>
            <a:r>
              <a:rPr sz="1200" dirty="0">
                <a:solidFill>
                  <a:srgbClr val="4A5462"/>
                </a:solidFill>
                <a:latin typeface="Arial"/>
                <a:cs typeface="Arial"/>
              </a:rPr>
              <a:t>asking</a:t>
            </a:r>
            <a:r>
              <a:rPr sz="1200" spc="-30" dirty="0">
                <a:solidFill>
                  <a:srgbClr val="4A5462"/>
                </a:solidFill>
                <a:latin typeface="Arial"/>
                <a:cs typeface="Arial"/>
              </a:rPr>
              <a:t> </a:t>
            </a:r>
            <a:r>
              <a:rPr sz="1200" dirty="0">
                <a:solidFill>
                  <a:srgbClr val="4A5462"/>
                </a:solidFill>
                <a:latin typeface="Arial"/>
                <a:cs typeface="Arial"/>
              </a:rPr>
              <a:t>how</a:t>
            </a:r>
            <a:r>
              <a:rPr sz="1200" spc="-25" dirty="0">
                <a:solidFill>
                  <a:srgbClr val="4A5462"/>
                </a:solidFill>
                <a:latin typeface="Arial"/>
                <a:cs typeface="Arial"/>
              </a:rPr>
              <a:t> </a:t>
            </a:r>
            <a:r>
              <a:rPr sz="1200" dirty="0">
                <a:solidFill>
                  <a:srgbClr val="4A5462"/>
                </a:solidFill>
                <a:latin typeface="Arial"/>
                <a:cs typeface="Arial"/>
              </a:rPr>
              <a:t>likely</a:t>
            </a:r>
            <a:r>
              <a:rPr sz="1200" spc="-30" dirty="0">
                <a:solidFill>
                  <a:srgbClr val="4A5462"/>
                </a:solidFill>
                <a:latin typeface="Arial"/>
                <a:cs typeface="Arial"/>
              </a:rPr>
              <a:t> </a:t>
            </a:r>
            <a:r>
              <a:rPr sz="1200" dirty="0">
                <a:solidFill>
                  <a:srgbClr val="4A5462"/>
                </a:solidFill>
                <a:latin typeface="Arial"/>
                <a:cs typeface="Arial"/>
              </a:rPr>
              <a:t>users</a:t>
            </a:r>
            <a:r>
              <a:rPr sz="1200" spc="-25" dirty="0">
                <a:solidFill>
                  <a:srgbClr val="4A5462"/>
                </a:solidFill>
                <a:latin typeface="Arial"/>
                <a:cs typeface="Arial"/>
              </a:rPr>
              <a:t> </a:t>
            </a:r>
            <a:r>
              <a:rPr sz="1200" dirty="0">
                <a:solidFill>
                  <a:srgbClr val="4A5462"/>
                </a:solidFill>
                <a:latin typeface="Arial"/>
                <a:cs typeface="Arial"/>
              </a:rPr>
              <a:t>are</a:t>
            </a:r>
            <a:r>
              <a:rPr sz="1200" spc="-30" dirty="0">
                <a:solidFill>
                  <a:srgbClr val="4A5462"/>
                </a:solidFill>
                <a:latin typeface="Arial"/>
                <a:cs typeface="Arial"/>
              </a:rPr>
              <a:t> </a:t>
            </a:r>
            <a:r>
              <a:rPr sz="1200" dirty="0">
                <a:solidFill>
                  <a:srgbClr val="4A5462"/>
                </a:solidFill>
                <a:latin typeface="Arial"/>
                <a:cs typeface="Arial"/>
              </a:rPr>
              <a:t>to</a:t>
            </a:r>
            <a:r>
              <a:rPr sz="1200" spc="-25" dirty="0">
                <a:solidFill>
                  <a:srgbClr val="4A5462"/>
                </a:solidFill>
                <a:latin typeface="Arial"/>
                <a:cs typeface="Arial"/>
              </a:rPr>
              <a:t> </a:t>
            </a:r>
            <a:r>
              <a:rPr sz="1200" dirty="0">
                <a:solidFill>
                  <a:srgbClr val="4A5462"/>
                </a:solidFill>
                <a:latin typeface="Arial"/>
                <a:cs typeface="Arial"/>
              </a:rPr>
              <a:t>recommend</a:t>
            </a:r>
            <a:r>
              <a:rPr sz="1200" spc="-30" dirty="0">
                <a:solidFill>
                  <a:srgbClr val="4A5462"/>
                </a:solidFill>
                <a:latin typeface="Arial"/>
                <a:cs typeface="Arial"/>
              </a:rPr>
              <a:t> </a:t>
            </a:r>
            <a:r>
              <a:rPr sz="1200" spc="-20" dirty="0">
                <a:solidFill>
                  <a:srgbClr val="4A5462"/>
                </a:solidFill>
                <a:latin typeface="Arial"/>
                <a:cs typeface="Arial"/>
              </a:rPr>
              <a:t>your </a:t>
            </a:r>
            <a:r>
              <a:rPr sz="1200" spc="-10" dirty="0">
                <a:solidFill>
                  <a:srgbClr val="4A5462"/>
                </a:solidFill>
                <a:latin typeface="Arial"/>
                <a:cs typeface="Arial"/>
              </a:rPr>
              <a:t>product.</a:t>
            </a:r>
            <a:r>
              <a:rPr sz="1200" spc="-65" dirty="0">
                <a:solidFill>
                  <a:srgbClr val="4A5462"/>
                </a:solidFill>
                <a:latin typeface="Arial"/>
                <a:cs typeface="Arial"/>
              </a:rPr>
              <a:t> </a:t>
            </a:r>
            <a:r>
              <a:rPr sz="1200" dirty="0">
                <a:solidFill>
                  <a:srgbClr val="4A5462"/>
                </a:solidFill>
                <a:latin typeface="Arial"/>
                <a:cs typeface="Arial"/>
              </a:rPr>
              <a:t>A</a:t>
            </a:r>
            <a:r>
              <a:rPr sz="1200" spc="-70" dirty="0">
                <a:solidFill>
                  <a:srgbClr val="4A5462"/>
                </a:solidFill>
                <a:latin typeface="Arial"/>
                <a:cs typeface="Arial"/>
              </a:rPr>
              <a:t> </a:t>
            </a:r>
            <a:r>
              <a:rPr sz="1200" dirty="0">
                <a:solidFill>
                  <a:srgbClr val="4A5462"/>
                </a:solidFill>
                <a:latin typeface="Arial"/>
                <a:cs typeface="Arial"/>
              </a:rPr>
              <a:t>high</a:t>
            </a:r>
            <a:r>
              <a:rPr sz="1200" spc="-30" dirty="0">
                <a:solidFill>
                  <a:srgbClr val="4A5462"/>
                </a:solidFill>
                <a:latin typeface="Arial"/>
                <a:cs typeface="Arial"/>
              </a:rPr>
              <a:t> </a:t>
            </a:r>
            <a:r>
              <a:rPr sz="1200" dirty="0">
                <a:solidFill>
                  <a:srgbClr val="4A5462"/>
                </a:solidFill>
                <a:latin typeface="Arial"/>
                <a:cs typeface="Arial"/>
              </a:rPr>
              <a:t>NPS</a:t>
            </a:r>
            <a:r>
              <a:rPr sz="1200" spc="-15" dirty="0">
                <a:solidFill>
                  <a:srgbClr val="4A5462"/>
                </a:solidFill>
                <a:latin typeface="Arial"/>
                <a:cs typeface="Arial"/>
              </a:rPr>
              <a:t> </a:t>
            </a:r>
            <a:r>
              <a:rPr sz="1200" dirty="0">
                <a:solidFill>
                  <a:srgbClr val="4A5462"/>
                </a:solidFill>
                <a:latin typeface="Arial"/>
                <a:cs typeface="Arial"/>
              </a:rPr>
              <a:t>indicates</a:t>
            </a:r>
            <a:r>
              <a:rPr sz="1200" spc="-20" dirty="0">
                <a:solidFill>
                  <a:srgbClr val="4A5462"/>
                </a:solidFill>
                <a:latin typeface="Arial"/>
                <a:cs typeface="Arial"/>
              </a:rPr>
              <a:t> </a:t>
            </a:r>
            <a:r>
              <a:rPr sz="1200" dirty="0">
                <a:solidFill>
                  <a:srgbClr val="4A5462"/>
                </a:solidFill>
                <a:latin typeface="Arial"/>
                <a:cs typeface="Arial"/>
              </a:rPr>
              <a:t>strong</a:t>
            </a:r>
            <a:r>
              <a:rPr sz="1200" spc="-15" dirty="0">
                <a:solidFill>
                  <a:srgbClr val="4A5462"/>
                </a:solidFill>
                <a:latin typeface="Arial"/>
                <a:cs typeface="Arial"/>
              </a:rPr>
              <a:t> </a:t>
            </a:r>
            <a:r>
              <a:rPr sz="1200" dirty="0">
                <a:solidFill>
                  <a:srgbClr val="4A5462"/>
                </a:solidFill>
                <a:latin typeface="Arial"/>
                <a:cs typeface="Arial"/>
              </a:rPr>
              <a:t>customer</a:t>
            </a:r>
            <a:r>
              <a:rPr sz="1200" spc="-15" dirty="0">
                <a:solidFill>
                  <a:srgbClr val="4A5462"/>
                </a:solidFill>
                <a:latin typeface="Arial"/>
                <a:cs typeface="Arial"/>
              </a:rPr>
              <a:t> </a:t>
            </a:r>
            <a:r>
              <a:rPr sz="1200" dirty="0">
                <a:solidFill>
                  <a:srgbClr val="4A5462"/>
                </a:solidFill>
                <a:latin typeface="Arial"/>
                <a:cs typeface="Arial"/>
              </a:rPr>
              <a:t>satisfaction</a:t>
            </a:r>
            <a:r>
              <a:rPr sz="1200" spc="-20" dirty="0">
                <a:solidFill>
                  <a:srgbClr val="4A5462"/>
                </a:solidFill>
                <a:latin typeface="Arial"/>
                <a:cs typeface="Arial"/>
              </a:rPr>
              <a:t> </a:t>
            </a:r>
            <a:r>
              <a:rPr sz="1200" dirty="0">
                <a:solidFill>
                  <a:srgbClr val="4A5462"/>
                </a:solidFill>
                <a:latin typeface="Arial"/>
                <a:cs typeface="Arial"/>
              </a:rPr>
              <a:t>and</a:t>
            </a:r>
            <a:r>
              <a:rPr sz="1200" spc="-15" dirty="0">
                <a:solidFill>
                  <a:srgbClr val="4A5462"/>
                </a:solidFill>
                <a:latin typeface="Arial"/>
                <a:cs typeface="Arial"/>
              </a:rPr>
              <a:t> </a:t>
            </a:r>
            <a:r>
              <a:rPr sz="1200" spc="-10" dirty="0">
                <a:solidFill>
                  <a:srgbClr val="4A5462"/>
                </a:solidFill>
                <a:latin typeface="Arial"/>
                <a:cs typeface="Arial"/>
              </a:rPr>
              <a:t>word-of-mouth potential.</a:t>
            </a:r>
            <a:endParaRPr sz="1200" dirty="0">
              <a:latin typeface="Arial"/>
              <a:cs typeface="Arial"/>
            </a:endParaRPr>
          </a:p>
        </p:txBody>
      </p:sp>
      <p:grpSp>
        <p:nvGrpSpPr>
          <p:cNvPr id="23" name="object 23"/>
          <p:cNvGrpSpPr/>
          <p:nvPr/>
        </p:nvGrpSpPr>
        <p:grpSpPr>
          <a:xfrm>
            <a:off x="6191226" y="3571047"/>
            <a:ext cx="5694631" cy="1218918"/>
            <a:chOff x="6191248" y="3571874"/>
            <a:chExt cx="5695950" cy="1219200"/>
          </a:xfrm>
        </p:grpSpPr>
        <p:sp>
          <p:nvSpPr>
            <p:cNvPr id="24" name="object 24"/>
            <p:cNvSpPr/>
            <p:nvPr/>
          </p:nvSpPr>
          <p:spPr>
            <a:xfrm>
              <a:off x="6191248" y="3571874"/>
              <a:ext cx="5695950" cy="1219200"/>
            </a:xfrm>
            <a:custGeom>
              <a:avLst/>
              <a:gdLst/>
              <a:ahLst/>
              <a:cxnLst/>
              <a:rect l="l" t="t" r="r" b="b"/>
              <a:pathLst>
                <a:path w="5695950" h="1219200">
                  <a:moveTo>
                    <a:pt x="5589155" y="1219199"/>
                  </a:moveTo>
                  <a:lnTo>
                    <a:pt x="106795" y="1219199"/>
                  </a:lnTo>
                  <a:lnTo>
                    <a:pt x="99361" y="1218467"/>
                  </a:lnTo>
                  <a:lnTo>
                    <a:pt x="57037" y="1204105"/>
                  </a:lnTo>
                  <a:lnTo>
                    <a:pt x="23432" y="1174641"/>
                  </a:lnTo>
                  <a:lnTo>
                    <a:pt x="3660" y="1134559"/>
                  </a:lnTo>
                  <a:lnTo>
                    <a:pt x="0" y="1112404"/>
                  </a:lnTo>
                  <a:lnTo>
                    <a:pt x="0" y="1104899"/>
                  </a:lnTo>
                  <a:lnTo>
                    <a:pt x="0" y="106794"/>
                  </a:lnTo>
                  <a:lnTo>
                    <a:pt x="11572" y="63624"/>
                  </a:lnTo>
                  <a:lnTo>
                    <a:pt x="38783" y="28170"/>
                  </a:lnTo>
                  <a:lnTo>
                    <a:pt x="77492" y="5828"/>
                  </a:lnTo>
                  <a:lnTo>
                    <a:pt x="106795" y="0"/>
                  </a:lnTo>
                  <a:lnTo>
                    <a:pt x="5589155" y="0"/>
                  </a:lnTo>
                  <a:lnTo>
                    <a:pt x="5632322" y="11572"/>
                  </a:lnTo>
                  <a:lnTo>
                    <a:pt x="5667778" y="38784"/>
                  </a:lnTo>
                  <a:lnTo>
                    <a:pt x="5690119" y="77492"/>
                  </a:lnTo>
                  <a:lnTo>
                    <a:pt x="5695948" y="106794"/>
                  </a:lnTo>
                  <a:lnTo>
                    <a:pt x="5695948" y="1112404"/>
                  </a:lnTo>
                  <a:lnTo>
                    <a:pt x="5684375" y="1155573"/>
                  </a:lnTo>
                  <a:lnTo>
                    <a:pt x="5657164" y="1191028"/>
                  </a:lnTo>
                  <a:lnTo>
                    <a:pt x="5618456" y="1213370"/>
                  </a:lnTo>
                  <a:lnTo>
                    <a:pt x="5596587" y="1218467"/>
                  </a:lnTo>
                  <a:lnTo>
                    <a:pt x="5589155" y="1219199"/>
                  </a:lnTo>
                  <a:close/>
                </a:path>
              </a:pathLst>
            </a:custGeom>
            <a:solidFill>
              <a:srgbClr val="FFFFFF"/>
            </a:solidFill>
          </p:spPr>
          <p:txBody>
            <a:bodyPr wrap="square" lIns="0" tIns="0" rIns="0" bIns="0" rtlCol="0"/>
            <a:lstStyle/>
            <a:p>
              <a:pPr defTabSz="914217"/>
              <a:endParaRPr/>
            </a:p>
          </p:txBody>
        </p:sp>
        <p:sp>
          <p:nvSpPr>
            <p:cNvPr id="25" name="object 25"/>
            <p:cNvSpPr/>
            <p:nvPr/>
          </p:nvSpPr>
          <p:spPr>
            <a:xfrm>
              <a:off x="6343649" y="3724274"/>
              <a:ext cx="276225" cy="476250"/>
            </a:xfrm>
            <a:custGeom>
              <a:avLst/>
              <a:gdLst/>
              <a:ahLst/>
              <a:cxnLst/>
              <a:rect l="l" t="t" r="r" b="b"/>
              <a:pathLst>
                <a:path w="276225" h="476250">
                  <a:moveTo>
                    <a:pt x="140493" y="476249"/>
                  </a:moveTo>
                  <a:lnTo>
                    <a:pt x="135731" y="476249"/>
                  </a:lnTo>
                  <a:lnTo>
                    <a:pt x="129063" y="475963"/>
                  </a:lnTo>
                  <a:lnTo>
                    <a:pt x="90011" y="462335"/>
                  </a:lnTo>
                  <a:lnTo>
                    <a:pt x="60321" y="436118"/>
                  </a:lnTo>
                  <a:lnTo>
                    <a:pt x="35154" y="398030"/>
                  </a:lnTo>
                  <a:lnTo>
                    <a:pt x="19305" y="360533"/>
                  </a:lnTo>
                  <a:lnTo>
                    <a:pt x="7930" y="318333"/>
                  </a:lnTo>
                  <a:lnTo>
                    <a:pt x="1466" y="273051"/>
                  </a:lnTo>
                  <a:lnTo>
                    <a:pt x="0" y="238124"/>
                  </a:lnTo>
                  <a:lnTo>
                    <a:pt x="162" y="226426"/>
                  </a:lnTo>
                  <a:lnTo>
                    <a:pt x="4068" y="180251"/>
                  </a:lnTo>
                  <a:lnTo>
                    <a:pt x="13033" y="136299"/>
                  </a:lnTo>
                  <a:lnTo>
                    <a:pt x="26714" y="96261"/>
                  </a:lnTo>
                  <a:lnTo>
                    <a:pt x="44584" y="61675"/>
                  </a:lnTo>
                  <a:lnTo>
                    <a:pt x="71746" y="28114"/>
                  </a:lnTo>
                  <a:lnTo>
                    <a:pt x="109250" y="4575"/>
                  </a:lnTo>
                  <a:lnTo>
                    <a:pt x="135731" y="0"/>
                  </a:lnTo>
                  <a:lnTo>
                    <a:pt x="140493" y="0"/>
                  </a:lnTo>
                  <a:lnTo>
                    <a:pt x="179894" y="10250"/>
                  </a:lnTo>
                  <a:lnTo>
                    <a:pt x="210266" y="33869"/>
                  </a:lnTo>
                  <a:lnTo>
                    <a:pt x="236469" y="69744"/>
                  </a:lnTo>
                  <a:lnTo>
                    <a:pt x="253350" y="105829"/>
                  </a:lnTo>
                  <a:lnTo>
                    <a:pt x="265892" y="146998"/>
                  </a:lnTo>
                  <a:lnTo>
                    <a:pt x="273616" y="191669"/>
                  </a:lnTo>
                  <a:lnTo>
                    <a:pt x="276224" y="238124"/>
                  </a:lnTo>
                  <a:lnTo>
                    <a:pt x="276062" y="249823"/>
                  </a:lnTo>
                  <a:lnTo>
                    <a:pt x="272155" y="295998"/>
                  </a:lnTo>
                  <a:lnTo>
                    <a:pt x="263190" y="339949"/>
                  </a:lnTo>
                  <a:lnTo>
                    <a:pt x="249509" y="379987"/>
                  </a:lnTo>
                  <a:lnTo>
                    <a:pt x="231639" y="414574"/>
                  </a:lnTo>
                  <a:lnTo>
                    <a:pt x="204477" y="448134"/>
                  </a:lnTo>
                  <a:lnTo>
                    <a:pt x="166972" y="471673"/>
                  </a:lnTo>
                  <a:lnTo>
                    <a:pt x="140493" y="476249"/>
                  </a:lnTo>
                  <a:close/>
                </a:path>
              </a:pathLst>
            </a:custGeom>
            <a:solidFill>
              <a:srgbClr val="FF7E4F">
                <a:alpha val="10198"/>
              </a:srgbClr>
            </a:solidFill>
          </p:spPr>
          <p:txBody>
            <a:bodyPr wrap="square" lIns="0" tIns="0" rIns="0" bIns="0" rtlCol="0"/>
            <a:lstStyle/>
            <a:p>
              <a:pPr defTabSz="914217"/>
              <a:endParaRPr/>
            </a:p>
          </p:txBody>
        </p:sp>
        <p:pic>
          <p:nvPicPr>
            <p:cNvPr id="26" name="object 26"/>
            <p:cNvPicPr/>
            <p:nvPr/>
          </p:nvPicPr>
          <p:blipFill>
            <a:blip r:embed="rId6" cstate="print"/>
            <a:stretch>
              <a:fillRect/>
            </a:stretch>
          </p:blipFill>
          <p:spPr>
            <a:xfrm>
              <a:off x="6372224" y="3829049"/>
              <a:ext cx="219074" cy="266699"/>
            </a:xfrm>
            <a:prstGeom prst="rect">
              <a:avLst/>
            </a:prstGeom>
          </p:spPr>
        </p:pic>
      </p:grpSp>
      <p:sp>
        <p:nvSpPr>
          <p:cNvPr id="27" name="object 27"/>
          <p:cNvSpPr txBox="1"/>
          <p:nvPr/>
        </p:nvSpPr>
        <p:spPr>
          <a:xfrm>
            <a:off x="6745137" y="3614671"/>
            <a:ext cx="5140720" cy="1040126"/>
          </a:xfrm>
          <a:prstGeom prst="rect">
            <a:avLst/>
          </a:prstGeom>
        </p:spPr>
        <p:txBody>
          <a:bodyPr vert="horz" wrap="square" lIns="0" tIns="127605" rIns="0" bIns="0" rtlCol="0">
            <a:spAutoFit/>
          </a:bodyPr>
          <a:lstStyle/>
          <a:p>
            <a:pPr marL="12697" defTabSz="914217">
              <a:spcBef>
                <a:spcPts val="1005"/>
              </a:spcBef>
            </a:pPr>
            <a:r>
              <a:rPr sz="1350" b="1" spc="-25" dirty="0">
                <a:latin typeface="Arial"/>
                <a:cs typeface="Arial"/>
              </a:rPr>
              <a:t>LTV:CAC</a:t>
            </a:r>
            <a:r>
              <a:rPr sz="1350" b="1" spc="-60" dirty="0">
                <a:latin typeface="Arial"/>
                <a:cs typeface="Arial"/>
              </a:rPr>
              <a:t> </a:t>
            </a:r>
            <a:r>
              <a:rPr sz="1350" b="1" spc="-10" dirty="0">
                <a:latin typeface="Arial"/>
                <a:cs typeface="Arial"/>
              </a:rPr>
              <a:t>Ratio</a:t>
            </a:r>
            <a:endParaRPr sz="1350" dirty="0">
              <a:latin typeface="Arial"/>
              <a:cs typeface="Arial"/>
            </a:endParaRPr>
          </a:p>
          <a:p>
            <a:pPr marL="12697" marR="5079" algn="just" defTabSz="914217">
              <a:lnSpc>
                <a:spcPct val="119000"/>
              </a:lnSpc>
              <a:spcBef>
                <a:spcPts val="465"/>
              </a:spcBef>
            </a:pPr>
            <a:r>
              <a:rPr sz="1200" dirty="0">
                <a:solidFill>
                  <a:srgbClr val="4A5462"/>
                </a:solidFill>
                <a:latin typeface="Arial"/>
                <a:cs typeface="Arial"/>
              </a:rPr>
              <a:t>A</a:t>
            </a:r>
            <a:r>
              <a:rPr sz="1200" spc="-75" dirty="0">
                <a:solidFill>
                  <a:srgbClr val="4A5462"/>
                </a:solidFill>
                <a:latin typeface="Arial"/>
                <a:cs typeface="Arial"/>
              </a:rPr>
              <a:t> </a:t>
            </a:r>
            <a:r>
              <a:rPr sz="1200" dirty="0">
                <a:solidFill>
                  <a:srgbClr val="4A5462"/>
                </a:solidFill>
                <a:latin typeface="Arial"/>
                <a:cs typeface="Arial"/>
              </a:rPr>
              <a:t>healthy</a:t>
            </a:r>
            <a:r>
              <a:rPr sz="1200" spc="-45" dirty="0">
                <a:solidFill>
                  <a:srgbClr val="4A5462"/>
                </a:solidFill>
                <a:latin typeface="Arial"/>
                <a:cs typeface="Arial"/>
              </a:rPr>
              <a:t> </a:t>
            </a:r>
            <a:r>
              <a:rPr sz="1200" b="1" dirty="0">
                <a:solidFill>
                  <a:srgbClr val="FF0000"/>
                </a:solidFill>
                <a:latin typeface="Arial"/>
                <a:cs typeface="Arial"/>
              </a:rPr>
              <a:t>Customer</a:t>
            </a:r>
            <a:r>
              <a:rPr sz="1200" b="1" spc="-25" dirty="0">
                <a:solidFill>
                  <a:srgbClr val="FF0000"/>
                </a:solidFill>
                <a:latin typeface="Arial"/>
                <a:cs typeface="Arial"/>
              </a:rPr>
              <a:t> </a:t>
            </a:r>
            <a:r>
              <a:rPr sz="1200" b="1" dirty="0">
                <a:solidFill>
                  <a:srgbClr val="FF0000"/>
                </a:solidFill>
                <a:latin typeface="Arial"/>
                <a:cs typeface="Arial"/>
              </a:rPr>
              <a:t>Lifetime</a:t>
            </a:r>
            <a:r>
              <a:rPr sz="1200" b="1" spc="-20" dirty="0">
                <a:solidFill>
                  <a:srgbClr val="FF0000"/>
                </a:solidFill>
                <a:latin typeface="Arial"/>
                <a:cs typeface="Arial"/>
              </a:rPr>
              <a:t> </a:t>
            </a:r>
            <a:r>
              <a:rPr sz="1200" b="1" spc="-10" dirty="0">
                <a:solidFill>
                  <a:srgbClr val="FF0000"/>
                </a:solidFill>
                <a:latin typeface="Arial"/>
                <a:cs typeface="Arial"/>
              </a:rPr>
              <a:t>Value</a:t>
            </a:r>
            <a:r>
              <a:rPr sz="1200" b="1" spc="-25" dirty="0">
                <a:solidFill>
                  <a:srgbClr val="FF0000"/>
                </a:solidFill>
                <a:latin typeface="Arial"/>
                <a:cs typeface="Arial"/>
              </a:rPr>
              <a:t> </a:t>
            </a:r>
            <a:r>
              <a:rPr sz="1200" dirty="0">
                <a:solidFill>
                  <a:srgbClr val="4A5462"/>
                </a:solidFill>
                <a:latin typeface="Arial"/>
                <a:cs typeface="Arial"/>
              </a:rPr>
              <a:t>to</a:t>
            </a:r>
            <a:r>
              <a:rPr sz="1200" spc="-20" dirty="0">
                <a:solidFill>
                  <a:srgbClr val="4A5462"/>
                </a:solidFill>
                <a:latin typeface="Arial"/>
                <a:cs typeface="Arial"/>
              </a:rPr>
              <a:t> </a:t>
            </a:r>
            <a:r>
              <a:rPr sz="1200" b="1" spc="-10" dirty="0">
                <a:solidFill>
                  <a:srgbClr val="FF0000"/>
                </a:solidFill>
                <a:latin typeface="Arial"/>
                <a:cs typeface="Arial"/>
              </a:rPr>
              <a:t>Customer</a:t>
            </a:r>
            <a:r>
              <a:rPr sz="1200" b="1" spc="-65" dirty="0">
                <a:solidFill>
                  <a:srgbClr val="FF0000"/>
                </a:solidFill>
                <a:latin typeface="Arial"/>
                <a:cs typeface="Arial"/>
              </a:rPr>
              <a:t> </a:t>
            </a:r>
            <a:r>
              <a:rPr sz="1200" b="1" dirty="0">
                <a:solidFill>
                  <a:srgbClr val="FF0000"/>
                </a:solidFill>
                <a:latin typeface="Arial"/>
                <a:cs typeface="Arial"/>
              </a:rPr>
              <a:t>Acquisition</a:t>
            </a:r>
            <a:r>
              <a:rPr sz="1200" b="1" spc="-20" dirty="0">
                <a:solidFill>
                  <a:srgbClr val="FF0000"/>
                </a:solidFill>
                <a:latin typeface="Arial"/>
                <a:cs typeface="Arial"/>
              </a:rPr>
              <a:t> </a:t>
            </a:r>
            <a:r>
              <a:rPr sz="1200" b="1" dirty="0">
                <a:solidFill>
                  <a:srgbClr val="FF0000"/>
                </a:solidFill>
                <a:latin typeface="Arial"/>
                <a:cs typeface="Arial"/>
              </a:rPr>
              <a:t>Cost</a:t>
            </a:r>
            <a:r>
              <a:rPr sz="1200" b="1" spc="-25" dirty="0">
                <a:solidFill>
                  <a:srgbClr val="FF0000"/>
                </a:solidFill>
                <a:latin typeface="Arial"/>
                <a:cs typeface="Arial"/>
              </a:rPr>
              <a:t> </a:t>
            </a:r>
            <a:r>
              <a:rPr sz="1200" dirty="0">
                <a:solidFill>
                  <a:srgbClr val="4A5462"/>
                </a:solidFill>
                <a:latin typeface="Arial"/>
                <a:cs typeface="Arial"/>
              </a:rPr>
              <a:t>ratio</a:t>
            </a:r>
            <a:r>
              <a:rPr sz="1200" spc="-25" dirty="0">
                <a:solidFill>
                  <a:srgbClr val="4A5462"/>
                </a:solidFill>
                <a:latin typeface="Arial"/>
                <a:cs typeface="Arial"/>
              </a:rPr>
              <a:t> </a:t>
            </a:r>
            <a:r>
              <a:rPr sz="1200" u="sng" dirty="0">
                <a:solidFill>
                  <a:srgbClr val="4A5462"/>
                </a:solidFill>
                <a:latin typeface="Arial"/>
                <a:cs typeface="Arial"/>
              </a:rPr>
              <a:t>(</a:t>
            </a:r>
            <a:r>
              <a:rPr sz="1200" u="sng" dirty="0">
                <a:solidFill>
                  <a:srgbClr val="FF0000"/>
                </a:solidFill>
                <a:latin typeface="Arial"/>
                <a:cs typeface="Arial"/>
              </a:rPr>
              <a:t>often</a:t>
            </a:r>
            <a:r>
              <a:rPr sz="1200" u="sng" spc="-20" dirty="0">
                <a:solidFill>
                  <a:srgbClr val="FF0000"/>
                </a:solidFill>
                <a:latin typeface="Arial"/>
                <a:cs typeface="Arial"/>
              </a:rPr>
              <a:t> </a:t>
            </a:r>
            <a:r>
              <a:rPr sz="1200" b="1" u="sng" dirty="0">
                <a:solidFill>
                  <a:srgbClr val="FF0000"/>
                </a:solidFill>
                <a:latin typeface="Arial"/>
                <a:cs typeface="Arial"/>
              </a:rPr>
              <a:t>3:1</a:t>
            </a:r>
            <a:r>
              <a:rPr sz="1200" u="sng" spc="-25" dirty="0">
                <a:solidFill>
                  <a:srgbClr val="FF0000"/>
                </a:solidFill>
                <a:latin typeface="Arial"/>
                <a:cs typeface="Arial"/>
              </a:rPr>
              <a:t> or </a:t>
            </a:r>
            <a:r>
              <a:rPr sz="1200" b="1" u="sng" dirty="0">
                <a:solidFill>
                  <a:srgbClr val="FF0000"/>
                </a:solidFill>
                <a:latin typeface="Arial"/>
                <a:cs typeface="Arial"/>
              </a:rPr>
              <a:t>higher</a:t>
            </a:r>
            <a:r>
              <a:rPr sz="1200" u="sng" dirty="0">
                <a:solidFill>
                  <a:srgbClr val="4A5462"/>
                </a:solidFill>
                <a:latin typeface="Arial"/>
                <a:cs typeface="Arial"/>
              </a:rPr>
              <a:t>)</a:t>
            </a:r>
            <a:r>
              <a:rPr sz="1200" u="sng" spc="-40" dirty="0">
                <a:solidFill>
                  <a:srgbClr val="4A5462"/>
                </a:solidFill>
                <a:latin typeface="Arial"/>
                <a:cs typeface="Arial"/>
              </a:rPr>
              <a:t> </a:t>
            </a:r>
            <a:r>
              <a:rPr sz="1200" dirty="0">
                <a:solidFill>
                  <a:srgbClr val="4A5462"/>
                </a:solidFill>
                <a:latin typeface="Arial"/>
                <a:cs typeface="Arial"/>
              </a:rPr>
              <a:t>demonstrates</a:t>
            </a:r>
            <a:r>
              <a:rPr sz="1200" spc="-35" dirty="0">
                <a:solidFill>
                  <a:srgbClr val="4A5462"/>
                </a:solidFill>
                <a:latin typeface="Arial"/>
                <a:cs typeface="Arial"/>
              </a:rPr>
              <a:t> </a:t>
            </a:r>
            <a:r>
              <a:rPr sz="1200" dirty="0">
                <a:solidFill>
                  <a:srgbClr val="4A5462"/>
                </a:solidFill>
                <a:latin typeface="Arial"/>
                <a:cs typeface="Arial"/>
              </a:rPr>
              <a:t>sustainable</a:t>
            </a:r>
            <a:r>
              <a:rPr sz="1200" spc="-35" dirty="0">
                <a:solidFill>
                  <a:srgbClr val="4A5462"/>
                </a:solidFill>
                <a:latin typeface="Arial"/>
                <a:cs typeface="Arial"/>
              </a:rPr>
              <a:t> </a:t>
            </a:r>
            <a:r>
              <a:rPr sz="1200" dirty="0">
                <a:solidFill>
                  <a:srgbClr val="4A5462"/>
                </a:solidFill>
                <a:latin typeface="Arial"/>
                <a:cs typeface="Arial"/>
              </a:rPr>
              <a:t>customer</a:t>
            </a:r>
            <a:r>
              <a:rPr sz="1200" spc="-35" dirty="0">
                <a:solidFill>
                  <a:srgbClr val="4A5462"/>
                </a:solidFill>
                <a:latin typeface="Arial"/>
                <a:cs typeface="Arial"/>
              </a:rPr>
              <a:t> </a:t>
            </a:r>
            <a:r>
              <a:rPr sz="1200" dirty="0">
                <a:solidFill>
                  <a:srgbClr val="4A5462"/>
                </a:solidFill>
                <a:latin typeface="Arial"/>
                <a:cs typeface="Arial"/>
              </a:rPr>
              <a:t>acquisition</a:t>
            </a:r>
            <a:r>
              <a:rPr sz="1200" spc="-35" dirty="0">
                <a:solidFill>
                  <a:srgbClr val="4A5462"/>
                </a:solidFill>
                <a:latin typeface="Arial"/>
                <a:cs typeface="Arial"/>
              </a:rPr>
              <a:t> </a:t>
            </a:r>
            <a:r>
              <a:rPr sz="1200" dirty="0">
                <a:solidFill>
                  <a:srgbClr val="4A5462"/>
                </a:solidFill>
                <a:latin typeface="Arial"/>
                <a:cs typeface="Arial"/>
              </a:rPr>
              <a:t>at</a:t>
            </a:r>
            <a:r>
              <a:rPr sz="1200" spc="-35" dirty="0">
                <a:solidFill>
                  <a:srgbClr val="4A5462"/>
                </a:solidFill>
                <a:latin typeface="Arial"/>
                <a:cs typeface="Arial"/>
              </a:rPr>
              <a:t> </a:t>
            </a:r>
            <a:r>
              <a:rPr sz="1200" dirty="0">
                <a:solidFill>
                  <a:srgbClr val="4A5462"/>
                </a:solidFill>
                <a:latin typeface="Arial"/>
                <a:cs typeface="Arial"/>
              </a:rPr>
              <a:t>a</a:t>
            </a:r>
            <a:r>
              <a:rPr sz="1200" spc="-35" dirty="0">
                <a:solidFill>
                  <a:srgbClr val="4A5462"/>
                </a:solidFill>
                <a:latin typeface="Arial"/>
                <a:cs typeface="Arial"/>
              </a:rPr>
              <a:t> </a:t>
            </a:r>
            <a:r>
              <a:rPr sz="1200" spc="-10" dirty="0">
                <a:solidFill>
                  <a:srgbClr val="4A5462"/>
                </a:solidFill>
                <a:latin typeface="Arial"/>
                <a:cs typeface="Arial"/>
              </a:rPr>
              <a:t>profit.</a:t>
            </a:r>
            <a:endParaRPr sz="1200" dirty="0">
              <a:latin typeface="Arial"/>
              <a:cs typeface="Arial"/>
            </a:endParaRPr>
          </a:p>
        </p:txBody>
      </p:sp>
      <p:grpSp>
        <p:nvGrpSpPr>
          <p:cNvPr id="28" name="object 28"/>
          <p:cNvGrpSpPr/>
          <p:nvPr/>
        </p:nvGrpSpPr>
        <p:grpSpPr>
          <a:xfrm>
            <a:off x="306140" y="4980421"/>
            <a:ext cx="5694631" cy="1228441"/>
            <a:chOff x="304799" y="4981574"/>
            <a:chExt cx="5695950" cy="1228725"/>
          </a:xfrm>
        </p:grpSpPr>
        <p:sp>
          <p:nvSpPr>
            <p:cNvPr id="29" name="object 29"/>
            <p:cNvSpPr/>
            <p:nvPr/>
          </p:nvSpPr>
          <p:spPr>
            <a:xfrm>
              <a:off x="304799" y="4981574"/>
              <a:ext cx="5695950" cy="1228725"/>
            </a:xfrm>
            <a:custGeom>
              <a:avLst/>
              <a:gdLst/>
              <a:ahLst/>
              <a:cxnLst/>
              <a:rect l="l" t="t" r="r" b="b"/>
              <a:pathLst>
                <a:path w="5695950" h="1228725">
                  <a:moveTo>
                    <a:pt x="5589154" y="1228724"/>
                  </a:moveTo>
                  <a:lnTo>
                    <a:pt x="106794" y="1228724"/>
                  </a:lnTo>
                  <a:lnTo>
                    <a:pt x="99362" y="1227992"/>
                  </a:lnTo>
                  <a:lnTo>
                    <a:pt x="57038" y="1213630"/>
                  </a:lnTo>
                  <a:lnTo>
                    <a:pt x="23432" y="1184165"/>
                  </a:lnTo>
                  <a:lnTo>
                    <a:pt x="3660" y="1144083"/>
                  </a:lnTo>
                  <a:lnTo>
                    <a:pt x="0" y="1121929"/>
                  </a:lnTo>
                  <a:lnTo>
                    <a:pt x="0" y="1114424"/>
                  </a:lnTo>
                  <a:lnTo>
                    <a:pt x="0" y="106794"/>
                  </a:lnTo>
                  <a:lnTo>
                    <a:pt x="11572" y="63624"/>
                  </a:lnTo>
                  <a:lnTo>
                    <a:pt x="38784" y="28170"/>
                  </a:lnTo>
                  <a:lnTo>
                    <a:pt x="77493" y="5828"/>
                  </a:lnTo>
                  <a:lnTo>
                    <a:pt x="106794" y="0"/>
                  </a:lnTo>
                  <a:lnTo>
                    <a:pt x="5589154" y="0"/>
                  </a:lnTo>
                  <a:lnTo>
                    <a:pt x="5632323" y="11572"/>
                  </a:lnTo>
                  <a:lnTo>
                    <a:pt x="5667778" y="38784"/>
                  </a:lnTo>
                  <a:lnTo>
                    <a:pt x="5690120" y="77492"/>
                  </a:lnTo>
                  <a:lnTo>
                    <a:pt x="5695949" y="106794"/>
                  </a:lnTo>
                  <a:lnTo>
                    <a:pt x="5695949" y="1121929"/>
                  </a:lnTo>
                  <a:lnTo>
                    <a:pt x="5684376" y="1165098"/>
                  </a:lnTo>
                  <a:lnTo>
                    <a:pt x="5657164" y="1200553"/>
                  </a:lnTo>
                  <a:lnTo>
                    <a:pt x="5618455" y="1222895"/>
                  </a:lnTo>
                  <a:lnTo>
                    <a:pt x="5596587" y="1227992"/>
                  </a:lnTo>
                  <a:lnTo>
                    <a:pt x="5589154" y="1228724"/>
                  </a:lnTo>
                  <a:close/>
                </a:path>
              </a:pathLst>
            </a:custGeom>
            <a:solidFill>
              <a:srgbClr val="FFFFFF"/>
            </a:solidFill>
          </p:spPr>
          <p:txBody>
            <a:bodyPr wrap="square" lIns="0" tIns="0" rIns="0" bIns="0" rtlCol="0"/>
            <a:lstStyle/>
            <a:p>
              <a:pPr defTabSz="914217"/>
              <a:endParaRPr/>
            </a:p>
          </p:txBody>
        </p:sp>
        <p:sp>
          <p:nvSpPr>
            <p:cNvPr id="30" name="object 30"/>
            <p:cNvSpPr/>
            <p:nvPr/>
          </p:nvSpPr>
          <p:spPr>
            <a:xfrm>
              <a:off x="457199" y="5133974"/>
              <a:ext cx="266700" cy="476250"/>
            </a:xfrm>
            <a:custGeom>
              <a:avLst/>
              <a:gdLst/>
              <a:ahLst/>
              <a:cxnLst/>
              <a:rect l="l" t="t" r="r" b="b"/>
              <a:pathLst>
                <a:path w="266700" h="476250">
                  <a:moveTo>
                    <a:pt x="135135" y="476249"/>
                  </a:moveTo>
                  <a:lnTo>
                    <a:pt x="131564" y="476249"/>
                  </a:lnTo>
                  <a:lnTo>
                    <a:pt x="125100" y="475963"/>
                  </a:lnTo>
                  <a:lnTo>
                    <a:pt x="87248" y="462335"/>
                  </a:lnTo>
                  <a:lnTo>
                    <a:pt x="58470" y="436116"/>
                  </a:lnTo>
                  <a:lnTo>
                    <a:pt x="34075" y="398030"/>
                  </a:lnTo>
                  <a:lnTo>
                    <a:pt x="18712" y="360533"/>
                  </a:lnTo>
                  <a:lnTo>
                    <a:pt x="7687" y="318333"/>
                  </a:lnTo>
                  <a:lnTo>
                    <a:pt x="1421" y="273051"/>
                  </a:lnTo>
                  <a:lnTo>
                    <a:pt x="0" y="238124"/>
                  </a:lnTo>
                  <a:lnTo>
                    <a:pt x="157" y="226426"/>
                  </a:lnTo>
                  <a:lnTo>
                    <a:pt x="3943" y="180251"/>
                  </a:lnTo>
                  <a:lnTo>
                    <a:pt x="12634" y="136299"/>
                  </a:lnTo>
                  <a:lnTo>
                    <a:pt x="25894" y="96261"/>
                  </a:lnTo>
                  <a:lnTo>
                    <a:pt x="43216" y="61675"/>
                  </a:lnTo>
                  <a:lnTo>
                    <a:pt x="69544" y="28115"/>
                  </a:lnTo>
                  <a:lnTo>
                    <a:pt x="105897" y="4575"/>
                  </a:lnTo>
                  <a:lnTo>
                    <a:pt x="131564" y="0"/>
                  </a:lnTo>
                  <a:lnTo>
                    <a:pt x="135135" y="0"/>
                  </a:lnTo>
                  <a:lnTo>
                    <a:pt x="173327" y="10250"/>
                  </a:lnTo>
                  <a:lnTo>
                    <a:pt x="208228" y="40130"/>
                  </a:lnTo>
                  <a:lnTo>
                    <a:pt x="232624" y="78219"/>
                  </a:lnTo>
                  <a:lnTo>
                    <a:pt x="247986" y="115714"/>
                  </a:lnTo>
                  <a:lnTo>
                    <a:pt x="259012" y="157915"/>
                  </a:lnTo>
                  <a:lnTo>
                    <a:pt x="265277" y="203198"/>
                  </a:lnTo>
                  <a:lnTo>
                    <a:pt x="266699" y="238124"/>
                  </a:lnTo>
                  <a:lnTo>
                    <a:pt x="266541" y="249823"/>
                  </a:lnTo>
                  <a:lnTo>
                    <a:pt x="262756" y="295998"/>
                  </a:lnTo>
                  <a:lnTo>
                    <a:pt x="254065" y="339948"/>
                  </a:lnTo>
                  <a:lnTo>
                    <a:pt x="240805" y="379987"/>
                  </a:lnTo>
                  <a:lnTo>
                    <a:pt x="223483" y="414573"/>
                  </a:lnTo>
                  <a:lnTo>
                    <a:pt x="197155" y="448133"/>
                  </a:lnTo>
                  <a:lnTo>
                    <a:pt x="160802" y="471674"/>
                  </a:lnTo>
                  <a:lnTo>
                    <a:pt x="135135" y="476249"/>
                  </a:lnTo>
                  <a:close/>
                </a:path>
              </a:pathLst>
            </a:custGeom>
            <a:solidFill>
              <a:srgbClr val="008080">
                <a:alpha val="10198"/>
              </a:srgbClr>
            </a:solidFill>
          </p:spPr>
          <p:txBody>
            <a:bodyPr wrap="square" lIns="0" tIns="0" rIns="0" bIns="0" rtlCol="0"/>
            <a:lstStyle/>
            <a:p>
              <a:pPr defTabSz="914217"/>
              <a:endParaRPr/>
            </a:p>
          </p:txBody>
        </p:sp>
        <p:pic>
          <p:nvPicPr>
            <p:cNvPr id="31" name="object 31"/>
            <p:cNvPicPr/>
            <p:nvPr/>
          </p:nvPicPr>
          <p:blipFill>
            <a:blip r:embed="rId7" cstate="print"/>
            <a:stretch>
              <a:fillRect/>
            </a:stretch>
          </p:blipFill>
          <p:spPr>
            <a:xfrm>
              <a:off x="466724" y="5238749"/>
              <a:ext cx="238124" cy="266699"/>
            </a:xfrm>
            <a:prstGeom prst="rect">
              <a:avLst/>
            </a:prstGeom>
          </p:spPr>
        </p:pic>
      </p:grpSp>
      <p:sp>
        <p:nvSpPr>
          <p:cNvPr id="32" name="object 32"/>
          <p:cNvSpPr txBox="1"/>
          <p:nvPr/>
        </p:nvSpPr>
        <p:spPr>
          <a:xfrm>
            <a:off x="851717" y="5024045"/>
            <a:ext cx="5149054" cy="1040126"/>
          </a:xfrm>
          <a:prstGeom prst="rect">
            <a:avLst/>
          </a:prstGeom>
        </p:spPr>
        <p:txBody>
          <a:bodyPr vert="horz" wrap="square" lIns="0" tIns="127605" rIns="0" bIns="0" rtlCol="0">
            <a:spAutoFit/>
          </a:bodyPr>
          <a:lstStyle/>
          <a:p>
            <a:pPr marL="12697" defTabSz="914217">
              <a:spcBef>
                <a:spcPts val="1005"/>
              </a:spcBef>
            </a:pPr>
            <a:r>
              <a:rPr sz="1350" b="1" dirty="0">
                <a:latin typeface="Arial"/>
                <a:cs typeface="Arial"/>
              </a:rPr>
              <a:t>Qualitative </a:t>
            </a:r>
            <a:r>
              <a:rPr sz="1350" b="1" spc="-10" dirty="0">
                <a:latin typeface="Arial"/>
                <a:cs typeface="Arial"/>
              </a:rPr>
              <a:t>Feedback</a:t>
            </a:r>
            <a:endParaRPr sz="1350" dirty="0">
              <a:latin typeface="Arial"/>
              <a:cs typeface="Arial"/>
            </a:endParaRPr>
          </a:p>
          <a:p>
            <a:pPr marL="12697" marR="5079" algn="just" defTabSz="914217">
              <a:lnSpc>
                <a:spcPct val="119000"/>
              </a:lnSpc>
              <a:spcBef>
                <a:spcPts val="465"/>
              </a:spcBef>
            </a:pPr>
            <a:r>
              <a:rPr sz="1200" dirty="0">
                <a:solidFill>
                  <a:srgbClr val="4A5462"/>
                </a:solidFill>
                <a:latin typeface="Arial"/>
                <a:cs typeface="Arial"/>
              </a:rPr>
              <a:t>Direct</a:t>
            </a:r>
            <a:r>
              <a:rPr sz="1200" spc="-35" dirty="0">
                <a:solidFill>
                  <a:srgbClr val="4A5462"/>
                </a:solidFill>
                <a:latin typeface="Arial"/>
                <a:cs typeface="Arial"/>
              </a:rPr>
              <a:t> </a:t>
            </a:r>
            <a:r>
              <a:rPr sz="1200" dirty="0">
                <a:solidFill>
                  <a:srgbClr val="4A5462"/>
                </a:solidFill>
                <a:latin typeface="Arial"/>
                <a:cs typeface="Arial"/>
              </a:rPr>
              <a:t>conversations,</a:t>
            </a:r>
            <a:r>
              <a:rPr sz="1200" spc="-30" dirty="0">
                <a:solidFill>
                  <a:srgbClr val="4A5462"/>
                </a:solidFill>
                <a:latin typeface="Arial"/>
                <a:cs typeface="Arial"/>
              </a:rPr>
              <a:t> </a:t>
            </a:r>
            <a:r>
              <a:rPr sz="1200" dirty="0">
                <a:solidFill>
                  <a:srgbClr val="4A5462"/>
                </a:solidFill>
                <a:latin typeface="Arial"/>
                <a:cs typeface="Arial"/>
              </a:rPr>
              <a:t>interviews,</a:t>
            </a:r>
            <a:r>
              <a:rPr sz="1200" spc="-30" dirty="0">
                <a:solidFill>
                  <a:srgbClr val="4A5462"/>
                </a:solidFill>
                <a:latin typeface="Arial"/>
                <a:cs typeface="Arial"/>
              </a:rPr>
              <a:t> </a:t>
            </a:r>
            <a:r>
              <a:rPr sz="1200" dirty="0">
                <a:solidFill>
                  <a:srgbClr val="4A5462"/>
                </a:solidFill>
                <a:latin typeface="Arial"/>
                <a:cs typeface="Arial"/>
              </a:rPr>
              <a:t>and</a:t>
            </a:r>
            <a:r>
              <a:rPr sz="1200" spc="-30" dirty="0">
                <a:solidFill>
                  <a:srgbClr val="4A5462"/>
                </a:solidFill>
                <a:latin typeface="Arial"/>
                <a:cs typeface="Arial"/>
              </a:rPr>
              <a:t> </a:t>
            </a:r>
            <a:r>
              <a:rPr sz="1200" spc="-10" dirty="0">
                <a:solidFill>
                  <a:srgbClr val="4A5462"/>
                </a:solidFill>
                <a:latin typeface="Arial"/>
                <a:cs typeface="Arial"/>
              </a:rPr>
              <a:t>open-</a:t>
            </a:r>
            <a:r>
              <a:rPr sz="1200" dirty="0">
                <a:solidFill>
                  <a:srgbClr val="4A5462"/>
                </a:solidFill>
                <a:latin typeface="Arial"/>
                <a:cs typeface="Arial"/>
              </a:rPr>
              <a:t>ended</a:t>
            </a:r>
            <a:r>
              <a:rPr sz="1200" spc="-30" dirty="0">
                <a:solidFill>
                  <a:srgbClr val="4A5462"/>
                </a:solidFill>
                <a:latin typeface="Arial"/>
                <a:cs typeface="Arial"/>
              </a:rPr>
              <a:t> </a:t>
            </a:r>
            <a:r>
              <a:rPr sz="1200" dirty="0">
                <a:solidFill>
                  <a:srgbClr val="4A5462"/>
                </a:solidFill>
                <a:latin typeface="Arial"/>
                <a:cs typeface="Arial"/>
              </a:rPr>
              <a:t>surveys</a:t>
            </a:r>
            <a:r>
              <a:rPr sz="1200" spc="-30" dirty="0">
                <a:solidFill>
                  <a:srgbClr val="4A5462"/>
                </a:solidFill>
                <a:latin typeface="Arial"/>
                <a:cs typeface="Arial"/>
              </a:rPr>
              <a:t> </a:t>
            </a:r>
            <a:r>
              <a:rPr sz="1200" dirty="0">
                <a:solidFill>
                  <a:srgbClr val="4A5462"/>
                </a:solidFill>
                <a:latin typeface="Arial"/>
                <a:cs typeface="Arial"/>
              </a:rPr>
              <a:t>with</a:t>
            </a:r>
            <a:r>
              <a:rPr sz="1200" spc="-30" dirty="0">
                <a:solidFill>
                  <a:srgbClr val="4A5462"/>
                </a:solidFill>
                <a:latin typeface="Arial"/>
                <a:cs typeface="Arial"/>
              </a:rPr>
              <a:t> </a:t>
            </a:r>
            <a:r>
              <a:rPr sz="1200" dirty="0">
                <a:solidFill>
                  <a:srgbClr val="4A5462"/>
                </a:solidFill>
                <a:latin typeface="Arial"/>
                <a:cs typeface="Arial"/>
              </a:rPr>
              <a:t>your</a:t>
            </a:r>
            <a:r>
              <a:rPr sz="1200" spc="-30" dirty="0">
                <a:solidFill>
                  <a:srgbClr val="4A5462"/>
                </a:solidFill>
                <a:latin typeface="Arial"/>
                <a:cs typeface="Arial"/>
              </a:rPr>
              <a:t> </a:t>
            </a:r>
            <a:r>
              <a:rPr sz="1200" dirty="0">
                <a:solidFill>
                  <a:srgbClr val="4A5462"/>
                </a:solidFill>
                <a:latin typeface="Arial"/>
                <a:cs typeface="Arial"/>
              </a:rPr>
              <a:t>target</a:t>
            </a:r>
            <a:r>
              <a:rPr sz="1200" spc="-30" dirty="0">
                <a:solidFill>
                  <a:srgbClr val="4A5462"/>
                </a:solidFill>
                <a:latin typeface="Arial"/>
                <a:cs typeface="Arial"/>
              </a:rPr>
              <a:t> </a:t>
            </a:r>
            <a:r>
              <a:rPr sz="1200" spc="-10" dirty="0">
                <a:solidFill>
                  <a:srgbClr val="4A5462"/>
                </a:solidFill>
                <a:latin typeface="Arial"/>
                <a:cs typeface="Arial"/>
              </a:rPr>
              <a:t>audience </a:t>
            </a:r>
            <a:r>
              <a:rPr sz="1200" dirty="0">
                <a:solidFill>
                  <a:srgbClr val="4A5462"/>
                </a:solidFill>
                <a:latin typeface="Arial"/>
                <a:cs typeface="Arial"/>
              </a:rPr>
              <a:t>can</a:t>
            </a:r>
            <a:r>
              <a:rPr sz="1200" spc="-35" dirty="0">
                <a:solidFill>
                  <a:srgbClr val="4A5462"/>
                </a:solidFill>
                <a:latin typeface="Arial"/>
                <a:cs typeface="Arial"/>
              </a:rPr>
              <a:t> </a:t>
            </a:r>
            <a:r>
              <a:rPr sz="1200" dirty="0">
                <a:solidFill>
                  <a:srgbClr val="4A5462"/>
                </a:solidFill>
                <a:latin typeface="Arial"/>
                <a:cs typeface="Arial"/>
              </a:rPr>
              <a:t>uncover</a:t>
            </a:r>
            <a:r>
              <a:rPr sz="1200" spc="-30" dirty="0">
                <a:solidFill>
                  <a:srgbClr val="4A5462"/>
                </a:solidFill>
                <a:latin typeface="Arial"/>
                <a:cs typeface="Arial"/>
              </a:rPr>
              <a:t> </a:t>
            </a:r>
            <a:r>
              <a:rPr sz="1200" dirty="0">
                <a:solidFill>
                  <a:srgbClr val="4A5462"/>
                </a:solidFill>
                <a:latin typeface="Arial"/>
                <a:cs typeface="Arial"/>
              </a:rPr>
              <a:t>underserved</a:t>
            </a:r>
            <a:r>
              <a:rPr sz="1200" spc="-30" dirty="0">
                <a:solidFill>
                  <a:srgbClr val="4A5462"/>
                </a:solidFill>
                <a:latin typeface="Arial"/>
                <a:cs typeface="Arial"/>
              </a:rPr>
              <a:t> </a:t>
            </a:r>
            <a:r>
              <a:rPr sz="1200" dirty="0">
                <a:solidFill>
                  <a:srgbClr val="4A5462"/>
                </a:solidFill>
                <a:latin typeface="Arial"/>
                <a:cs typeface="Arial"/>
              </a:rPr>
              <a:t>needs</a:t>
            </a:r>
            <a:r>
              <a:rPr sz="1200" spc="-30" dirty="0">
                <a:solidFill>
                  <a:srgbClr val="4A5462"/>
                </a:solidFill>
                <a:latin typeface="Arial"/>
                <a:cs typeface="Arial"/>
              </a:rPr>
              <a:t> </a:t>
            </a:r>
            <a:r>
              <a:rPr sz="1200" dirty="0">
                <a:solidFill>
                  <a:srgbClr val="4A5462"/>
                </a:solidFill>
                <a:latin typeface="Arial"/>
                <a:cs typeface="Arial"/>
              </a:rPr>
              <a:t>and</a:t>
            </a:r>
            <a:r>
              <a:rPr sz="1200" spc="-30" dirty="0">
                <a:solidFill>
                  <a:srgbClr val="4A5462"/>
                </a:solidFill>
                <a:latin typeface="Arial"/>
                <a:cs typeface="Arial"/>
              </a:rPr>
              <a:t> </a:t>
            </a:r>
            <a:r>
              <a:rPr sz="1200" dirty="0">
                <a:solidFill>
                  <a:srgbClr val="4A5462"/>
                </a:solidFill>
                <a:latin typeface="Arial"/>
                <a:cs typeface="Arial"/>
              </a:rPr>
              <a:t>validate</a:t>
            </a:r>
            <a:r>
              <a:rPr sz="1200" spc="-30" dirty="0">
                <a:solidFill>
                  <a:srgbClr val="4A5462"/>
                </a:solidFill>
                <a:latin typeface="Arial"/>
                <a:cs typeface="Arial"/>
              </a:rPr>
              <a:t> </a:t>
            </a:r>
            <a:r>
              <a:rPr sz="1200" dirty="0">
                <a:solidFill>
                  <a:srgbClr val="4A5462"/>
                </a:solidFill>
                <a:latin typeface="Arial"/>
                <a:cs typeface="Arial"/>
              </a:rPr>
              <a:t>your</a:t>
            </a:r>
            <a:r>
              <a:rPr sz="1200" spc="-30" dirty="0">
                <a:solidFill>
                  <a:srgbClr val="4A5462"/>
                </a:solidFill>
                <a:latin typeface="Arial"/>
                <a:cs typeface="Arial"/>
              </a:rPr>
              <a:t> </a:t>
            </a:r>
            <a:r>
              <a:rPr sz="1200" dirty="0">
                <a:solidFill>
                  <a:srgbClr val="4A5462"/>
                </a:solidFill>
                <a:latin typeface="Arial"/>
                <a:cs typeface="Arial"/>
              </a:rPr>
              <a:t>value</a:t>
            </a:r>
            <a:r>
              <a:rPr sz="1200" spc="-30" dirty="0">
                <a:solidFill>
                  <a:srgbClr val="4A5462"/>
                </a:solidFill>
                <a:latin typeface="Arial"/>
                <a:cs typeface="Arial"/>
              </a:rPr>
              <a:t> </a:t>
            </a:r>
            <a:r>
              <a:rPr sz="1200" spc="-10" dirty="0">
                <a:solidFill>
                  <a:srgbClr val="4A5462"/>
                </a:solidFill>
                <a:latin typeface="Arial"/>
                <a:cs typeface="Arial"/>
              </a:rPr>
              <a:t>proposition.</a:t>
            </a:r>
            <a:endParaRPr sz="1200" dirty="0">
              <a:latin typeface="Arial"/>
              <a:cs typeface="Arial"/>
            </a:endParaRPr>
          </a:p>
        </p:txBody>
      </p:sp>
      <p:grpSp>
        <p:nvGrpSpPr>
          <p:cNvPr id="33" name="object 33"/>
          <p:cNvGrpSpPr/>
          <p:nvPr/>
        </p:nvGrpSpPr>
        <p:grpSpPr>
          <a:xfrm>
            <a:off x="6191226" y="4980421"/>
            <a:ext cx="5694631" cy="1228441"/>
            <a:chOff x="6191248" y="4981574"/>
            <a:chExt cx="5695950" cy="1228725"/>
          </a:xfrm>
        </p:grpSpPr>
        <p:sp>
          <p:nvSpPr>
            <p:cNvPr id="34" name="object 34"/>
            <p:cNvSpPr/>
            <p:nvPr/>
          </p:nvSpPr>
          <p:spPr>
            <a:xfrm>
              <a:off x="6191248" y="4981574"/>
              <a:ext cx="5695950" cy="1228725"/>
            </a:xfrm>
            <a:custGeom>
              <a:avLst/>
              <a:gdLst/>
              <a:ahLst/>
              <a:cxnLst/>
              <a:rect l="l" t="t" r="r" b="b"/>
              <a:pathLst>
                <a:path w="5695950" h="1228725">
                  <a:moveTo>
                    <a:pt x="5589155" y="1228724"/>
                  </a:moveTo>
                  <a:lnTo>
                    <a:pt x="106795" y="1228724"/>
                  </a:lnTo>
                  <a:lnTo>
                    <a:pt x="99361" y="1227992"/>
                  </a:lnTo>
                  <a:lnTo>
                    <a:pt x="57037" y="1213630"/>
                  </a:lnTo>
                  <a:lnTo>
                    <a:pt x="23432" y="1184165"/>
                  </a:lnTo>
                  <a:lnTo>
                    <a:pt x="3660" y="1144083"/>
                  </a:lnTo>
                  <a:lnTo>
                    <a:pt x="0" y="1121929"/>
                  </a:lnTo>
                  <a:lnTo>
                    <a:pt x="0" y="1114424"/>
                  </a:lnTo>
                  <a:lnTo>
                    <a:pt x="0" y="106794"/>
                  </a:lnTo>
                  <a:lnTo>
                    <a:pt x="11572" y="63624"/>
                  </a:lnTo>
                  <a:lnTo>
                    <a:pt x="38783" y="28170"/>
                  </a:lnTo>
                  <a:lnTo>
                    <a:pt x="77492" y="5828"/>
                  </a:lnTo>
                  <a:lnTo>
                    <a:pt x="106795" y="0"/>
                  </a:lnTo>
                  <a:lnTo>
                    <a:pt x="5589155" y="0"/>
                  </a:lnTo>
                  <a:lnTo>
                    <a:pt x="5632322" y="11572"/>
                  </a:lnTo>
                  <a:lnTo>
                    <a:pt x="5667778" y="38784"/>
                  </a:lnTo>
                  <a:lnTo>
                    <a:pt x="5690119" y="77492"/>
                  </a:lnTo>
                  <a:lnTo>
                    <a:pt x="5695948" y="106794"/>
                  </a:lnTo>
                  <a:lnTo>
                    <a:pt x="5695948" y="1121929"/>
                  </a:lnTo>
                  <a:lnTo>
                    <a:pt x="5684375" y="1165098"/>
                  </a:lnTo>
                  <a:lnTo>
                    <a:pt x="5657164" y="1200553"/>
                  </a:lnTo>
                  <a:lnTo>
                    <a:pt x="5618456" y="1222895"/>
                  </a:lnTo>
                  <a:lnTo>
                    <a:pt x="5596587" y="1227992"/>
                  </a:lnTo>
                  <a:lnTo>
                    <a:pt x="5589155" y="1228724"/>
                  </a:lnTo>
                  <a:close/>
                </a:path>
              </a:pathLst>
            </a:custGeom>
            <a:solidFill>
              <a:srgbClr val="FFFFFF"/>
            </a:solidFill>
          </p:spPr>
          <p:txBody>
            <a:bodyPr wrap="square" lIns="0" tIns="0" rIns="0" bIns="0" rtlCol="0"/>
            <a:lstStyle/>
            <a:p>
              <a:pPr defTabSz="914217"/>
              <a:endParaRPr/>
            </a:p>
          </p:txBody>
        </p:sp>
        <p:sp>
          <p:nvSpPr>
            <p:cNvPr id="35" name="object 35"/>
            <p:cNvSpPr/>
            <p:nvPr/>
          </p:nvSpPr>
          <p:spPr>
            <a:xfrm>
              <a:off x="6343649" y="5133974"/>
              <a:ext cx="209550" cy="476250"/>
            </a:xfrm>
            <a:custGeom>
              <a:avLst/>
              <a:gdLst/>
              <a:ahLst/>
              <a:cxnLst/>
              <a:rect l="l" t="t" r="r" b="b"/>
              <a:pathLst>
                <a:path w="209550" h="476250">
                  <a:moveTo>
                    <a:pt x="111654" y="476249"/>
                  </a:moveTo>
                  <a:lnTo>
                    <a:pt x="97894" y="476249"/>
                  </a:lnTo>
                  <a:lnTo>
                    <a:pt x="91081" y="474725"/>
                  </a:lnTo>
                  <a:lnTo>
                    <a:pt x="55383" y="448153"/>
                  </a:lnTo>
                  <a:lnTo>
                    <a:pt x="34416" y="414617"/>
                  </a:lnTo>
                  <a:lnTo>
                    <a:pt x="17657" y="370495"/>
                  </a:lnTo>
                  <a:lnTo>
                    <a:pt x="7974" y="329355"/>
                  </a:lnTo>
                  <a:lnTo>
                    <a:pt x="2012" y="284716"/>
                  </a:lnTo>
                  <a:lnTo>
                    <a:pt x="0" y="238294"/>
                  </a:lnTo>
                  <a:lnTo>
                    <a:pt x="125" y="226265"/>
                  </a:lnTo>
                  <a:lnTo>
                    <a:pt x="3139" y="180122"/>
                  </a:lnTo>
                  <a:lnTo>
                    <a:pt x="10060" y="136202"/>
                  </a:lnTo>
                  <a:lnTo>
                    <a:pt x="20621" y="96193"/>
                  </a:lnTo>
                  <a:lnTo>
                    <a:pt x="38305" y="54011"/>
                  </a:lnTo>
                  <a:lnTo>
                    <a:pt x="64678" y="18112"/>
                  </a:lnTo>
                  <a:lnTo>
                    <a:pt x="97894" y="0"/>
                  </a:lnTo>
                  <a:lnTo>
                    <a:pt x="111654" y="0"/>
                  </a:lnTo>
                  <a:lnTo>
                    <a:pt x="149577" y="22850"/>
                  </a:lnTo>
                  <a:lnTo>
                    <a:pt x="175132" y="61631"/>
                  </a:lnTo>
                  <a:lnTo>
                    <a:pt x="191891" y="105753"/>
                  </a:lnTo>
                  <a:lnTo>
                    <a:pt x="201573" y="146893"/>
                  </a:lnTo>
                  <a:lnTo>
                    <a:pt x="207536" y="191532"/>
                  </a:lnTo>
                  <a:lnTo>
                    <a:pt x="209549" y="238294"/>
                  </a:lnTo>
                  <a:lnTo>
                    <a:pt x="209424" y="249984"/>
                  </a:lnTo>
                  <a:lnTo>
                    <a:pt x="206409" y="296126"/>
                  </a:lnTo>
                  <a:lnTo>
                    <a:pt x="199487" y="340046"/>
                  </a:lnTo>
                  <a:lnTo>
                    <a:pt x="188927" y="380055"/>
                  </a:lnTo>
                  <a:lnTo>
                    <a:pt x="171243" y="422237"/>
                  </a:lnTo>
                  <a:lnTo>
                    <a:pt x="144870" y="458135"/>
                  </a:lnTo>
                  <a:lnTo>
                    <a:pt x="111654" y="476249"/>
                  </a:lnTo>
                  <a:close/>
                </a:path>
              </a:pathLst>
            </a:custGeom>
            <a:solidFill>
              <a:srgbClr val="FF7E4F">
                <a:alpha val="10198"/>
              </a:srgbClr>
            </a:solidFill>
          </p:spPr>
          <p:txBody>
            <a:bodyPr wrap="square" lIns="0" tIns="0" rIns="0" bIns="0" rtlCol="0"/>
            <a:lstStyle/>
            <a:p>
              <a:pPr defTabSz="914217"/>
              <a:endParaRPr/>
            </a:p>
          </p:txBody>
        </p:sp>
        <p:pic>
          <p:nvPicPr>
            <p:cNvPr id="36" name="object 36"/>
            <p:cNvPicPr/>
            <p:nvPr/>
          </p:nvPicPr>
          <p:blipFill>
            <a:blip r:embed="rId8" cstate="print"/>
            <a:stretch>
              <a:fillRect/>
            </a:stretch>
          </p:blipFill>
          <p:spPr>
            <a:xfrm>
              <a:off x="6362699" y="5238749"/>
              <a:ext cx="171449" cy="266699"/>
            </a:xfrm>
            <a:prstGeom prst="rect">
              <a:avLst/>
            </a:prstGeom>
          </p:spPr>
        </p:pic>
      </p:grpSp>
      <p:sp>
        <p:nvSpPr>
          <p:cNvPr id="37" name="object 37"/>
          <p:cNvSpPr txBox="1"/>
          <p:nvPr/>
        </p:nvSpPr>
        <p:spPr>
          <a:xfrm>
            <a:off x="6683387" y="5024045"/>
            <a:ext cx="4963281" cy="1040126"/>
          </a:xfrm>
          <a:prstGeom prst="rect">
            <a:avLst/>
          </a:prstGeom>
        </p:spPr>
        <p:txBody>
          <a:bodyPr vert="horz" wrap="square" lIns="0" tIns="127605" rIns="0" bIns="0" rtlCol="0">
            <a:spAutoFit/>
          </a:bodyPr>
          <a:lstStyle/>
          <a:p>
            <a:pPr marL="12697" defTabSz="914217">
              <a:spcBef>
                <a:spcPts val="1005"/>
              </a:spcBef>
            </a:pPr>
            <a:r>
              <a:rPr sz="1350" b="1" dirty="0">
                <a:latin typeface="Arial"/>
                <a:cs typeface="Arial"/>
              </a:rPr>
              <a:t>Minimum</a:t>
            </a:r>
            <a:r>
              <a:rPr sz="1350" b="1" spc="-35" dirty="0">
                <a:latin typeface="Arial"/>
                <a:cs typeface="Arial"/>
              </a:rPr>
              <a:t> </a:t>
            </a:r>
            <a:r>
              <a:rPr sz="1350" b="1" dirty="0">
                <a:latin typeface="Arial"/>
                <a:cs typeface="Arial"/>
              </a:rPr>
              <a:t>Viable</a:t>
            </a:r>
            <a:r>
              <a:rPr sz="1350" b="1" spc="-35" dirty="0">
                <a:latin typeface="Arial"/>
                <a:cs typeface="Arial"/>
              </a:rPr>
              <a:t> </a:t>
            </a:r>
            <a:r>
              <a:rPr sz="1350" b="1" dirty="0">
                <a:latin typeface="Arial"/>
                <a:cs typeface="Arial"/>
              </a:rPr>
              <a:t>Product</a:t>
            </a:r>
            <a:r>
              <a:rPr sz="1350" b="1" spc="-30" dirty="0">
                <a:latin typeface="Arial"/>
                <a:cs typeface="Arial"/>
              </a:rPr>
              <a:t> </a:t>
            </a:r>
            <a:r>
              <a:rPr sz="1350" b="1" dirty="0">
                <a:latin typeface="Arial"/>
                <a:cs typeface="Arial"/>
              </a:rPr>
              <a:t>(MVP)</a:t>
            </a:r>
            <a:r>
              <a:rPr sz="1350" b="1" spc="-30" dirty="0">
                <a:latin typeface="Arial"/>
                <a:cs typeface="Arial"/>
              </a:rPr>
              <a:t> </a:t>
            </a:r>
            <a:r>
              <a:rPr sz="1350" b="1" spc="-10" dirty="0">
                <a:latin typeface="Arial"/>
                <a:cs typeface="Arial"/>
              </a:rPr>
              <a:t>Testing</a:t>
            </a:r>
            <a:endParaRPr sz="1350" dirty="0">
              <a:latin typeface="Arial"/>
              <a:cs typeface="Arial"/>
            </a:endParaRPr>
          </a:p>
          <a:p>
            <a:pPr marL="12697" marR="5079" algn="just" defTabSz="914217">
              <a:lnSpc>
                <a:spcPct val="119000"/>
              </a:lnSpc>
              <a:spcBef>
                <a:spcPts val="465"/>
              </a:spcBef>
            </a:pPr>
            <a:r>
              <a:rPr sz="1200" dirty="0">
                <a:solidFill>
                  <a:srgbClr val="4A5462"/>
                </a:solidFill>
                <a:latin typeface="Arial"/>
                <a:cs typeface="Arial"/>
              </a:rPr>
              <a:t>Building</a:t>
            </a:r>
            <a:r>
              <a:rPr sz="1200" spc="-25" dirty="0">
                <a:solidFill>
                  <a:srgbClr val="4A5462"/>
                </a:solidFill>
                <a:latin typeface="Arial"/>
                <a:cs typeface="Arial"/>
              </a:rPr>
              <a:t> </a:t>
            </a:r>
            <a:r>
              <a:rPr sz="1200" dirty="0">
                <a:solidFill>
                  <a:srgbClr val="4A5462"/>
                </a:solidFill>
                <a:latin typeface="Arial"/>
                <a:cs typeface="Arial"/>
              </a:rPr>
              <a:t>an</a:t>
            </a:r>
            <a:r>
              <a:rPr sz="1200" spc="-20" dirty="0">
                <a:solidFill>
                  <a:srgbClr val="4A5462"/>
                </a:solidFill>
                <a:latin typeface="Arial"/>
                <a:cs typeface="Arial"/>
              </a:rPr>
              <a:t> </a:t>
            </a:r>
            <a:r>
              <a:rPr sz="1200" dirty="0">
                <a:solidFill>
                  <a:srgbClr val="4A5462"/>
                </a:solidFill>
                <a:latin typeface="Arial"/>
                <a:cs typeface="Arial"/>
              </a:rPr>
              <a:t>MVP</a:t>
            </a:r>
            <a:r>
              <a:rPr sz="1200" spc="-40" dirty="0">
                <a:solidFill>
                  <a:srgbClr val="4A5462"/>
                </a:solidFill>
                <a:latin typeface="Arial"/>
                <a:cs typeface="Arial"/>
              </a:rPr>
              <a:t> </a:t>
            </a:r>
            <a:r>
              <a:rPr sz="1200" dirty="0">
                <a:solidFill>
                  <a:srgbClr val="4A5462"/>
                </a:solidFill>
                <a:latin typeface="Arial"/>
                <a:cs typeface="Arial"/>
              </a:rPr>
              <a:t>allows</a:t>
            </a:r>
            <a:r>
              <a:rPr sz="1200" spc="-20" dirty="0">
                <a:solidFill>
                  <a:srgbClr val="4A5462"/>
                </a:solidFill>
                <a:latin typeface="Arial"/>
                <a:cs typeface="Arial"/>
              </a:rPr>
              <a:t> </a:t>
            </a:r>
            <a:r>
              <a:rPr sz="1200" dirty="0">
                <a:solidFill>
                  <a:srgbClr val="4A5462"/>
                </a:solidFill>
                <a:latin typeface="Arial"/>
                <a:cs typeface="Arial"/>
              </a:rPr>
              <a:t>you</a:t>
            </a:r>
            <a:r>
              <a:rPr sz="1200" spc="-20" dirty="0">
                <a:solidFill>
                  <a:srgbClr val="4A5462"/>
                </a:solidFill>
                <a:latin typeface="Arial"/>
                <a:cs typeface="Arial"/>
              </a:rPr>
              <a:t> </a:t>
            </a:r>
            <a:r>
              <a:rPr sz="1200" dirty="0">
                <a:solidFill>
                  <a:srgbClr val="4A5462"/>
                </a:solidFill>
                <a:latin typeface="Arial"/>
                <a:cs typeface="Arial"/>
              </a:rPr>
              <a:t>to</a:t>
            </a:r>
            <a:r>
              <a:rPr sz="1200" spc="-20" dirty="0">
                <a:solidFill>
                  <a:srgbClr val="4A5462"/>
                </a:solidFill>
                <a:latin typeface="Arial"/>
                <a:cs typeface="Arial"/>
              </a:rPr>
              <a:t> </a:t>
            </a:r>
            <a:r>
              <a:rPr sz="1200" dirty="0">
                <a:solidFill>
                  <a:srgbClr val="4A5462"/>
                </a:solidFill>
                <a:latin typeface="Arial"/>
                <a:cs typeface="Arial"/>
              </a:rPr>
              <a:t>test</a:t>
            </a:r>
            <a:r>
              <a:rPr sz="1200" spc="-20" dirty="0">
                <a:solidFill>
                  <a:srgbClr val="4A5462"/>
                </a:solidFill>
                <a:latin typeface="Arial"/>
                <a:cs typeface="Arial"/>
              </a:rPr>
              <a:t> </a:t>
            </a:r>
            <a:r>
              <a:rPr sz="1200" dirty="0">
                <a:solidFill>
                  <a:srgbClr val="4A5462"/>
                </a:solidFill>
                <a:latin typeface="Arial"/>
                <a:cs typeface="Arial"/>
              </a:rPr>
              <a:t>your</a:t>
            </a:r>
            <a:r>
              <a:rPr sz="1200" spc="-20" dirty="0">
                <a:solidFill>
                  <a:srgbClr val="4A5462"/>
                </a:solidFill>
                <a:latin typeface="Arial"/>
                <a:cs typeface="Arial"/>
              </a:rPr>
              <a:t> </a:t>
            </a:r>
            <a:r>
              <a:rPr sz="1200" dirty="0">
                <a:solidFill>
                  <a:srgbClr val="4A5462"/>
                </a:solidFill>
                <a:latin typeface="Arial"/>
                <a:cs typeface="Arial"/>
              </a:rPr>
              <a:t>core</a:t>
            </a:r>
            <a:r>
              <a:rPr sz="1200" spc="-25" dirty="0">
                <a:solidFill>
                  <a:srgbClr val="4A5462"/>
                </a:solidFill>
                <a:latin typeface="Arial"/>
                <a:cs typeface="Arial"/>
              </a:rPr>
              <a:t> </a:t>
            </a:r>
            <a:r>
              <a:rPr sz="1200" dirty="0">
                <a:solidFill>
                  <a:srgbClr val="4A5462"/>
                </a:solidFill>
                <a:latin typeface="Arial"/>
                <a:cs typeface="Arial"/>
              </a:rPr>
              <a:t>value</a:t>
            </a:r>
            <a:r>
              <a:rPr sz="1200" spc="-20" dirty="0">
                <a:solidFill>
                  <a:srgbClr val="4A5462"/>
                </a:solidFill>
                <a:latin typeface="Arial"/>
                <a:cs typeface="Arial"/>
              </a:rPr>
              <a:t> </a:t>
            </a:r>
            <a:r>
              <a:rPr sz="1200" dirty="0">
                <a:solidFill>
                  <a:srgbClr val="4A5462"/>
                </a:solidFill>
                <a:latin typeface="Arial"/>
                <a:cs typeface="Arial"/>
              </a:rPr>
              <a:t>proposition</a:t>
            </a:r>
            <a:r>
              <a:rPr sz="1200" spc="-20" dirty="0">
                <a:solidFill>
                  <a:srgbClr val="4A5462"/>
                </a:solidFill>
                <a:latin typeface="Arial"/>
                <a:cs typeface="Arial"/>
              </a:rPr>
              <a:t> </a:t>
            </a:r>
            <a:r>
              <a:rPr sz="1200" dirty="0">
                <a:solidFill>
                  <a:srgbClr val="4A5462"/>
                </a:solidFill>
                <a:latin typeface="Arial"/>
                <a:cs typeface="Arial"/>
              </a:rPr>
              <a:t>with</a:t>
            </a:r>
            <a:r>
              <a:rPr sz="1200" spc="-20" dirty="0">
                <a:solidFill>
                  <a:srgbClr val="4A5462"/>
                </a:solidFill>
                <a:latin typeface="Arial"/>
                <a:cs typeface="Arial"/>
              </a:rPr>
              <a:t> </a:t>
            </a:r>
            <a:r>
              <a:rPr sz="1200" dirty="0">
                <a:solidFill>
                  <a:srgbClr val="4A5462"/>
                </a:solidFill>
                <a:latin typeface="Arial"/>
                <a:cs typeface="Arial"/>
              </a:rPr>
              <a:t>minimal</a:t>
            </a:r>
            <a:r>
              <a:rPr sz="1200" spc="-20" dirty="0">
                <a:solidFill>
                  <a:srgbClr val="4A5462"/>
                </a:solidFill>
                <a:latin typeface="Arial"/>
                <a:cs typeface="Arial"/>
              </a:rPr>
              <a:t> </a:t>
            </a:r>
            <a:r>
              <a:rPr sz="1200" dirty="0">
                <a:solidFill>
                  <a:srgbClr val="4A5462"/>
                </a:solidFill>
                <a:latin typeface="Arial"/>
                <a:cs typeface="Arial"/>
              </a:rPr>
              <a:t>effort.</a:t>
            </a:r>
            <a:r>
              <a:rPr sz="1200" spc="-20" dirty="0">
                <a:solidFill>
                  <a:srgbClr val="4A5462"/>
                </a:solidFill>
                <a:latin typeface="Arial"/>
                <a:cs typeface="Arial"/>
              </a:rPr>
              <a:t> </a:t>
            </a:r>
            <a:r>
              <a:rPr sz="1200" spc="-25" dirty="0">
                <a:solidFill>
                  <a:srgbClr val="4A5462"/>
                </a:solidFill>
                <a:latin typeface="Arial"/>
                <a:cs typeface="Arial"/>
              </a:rPr>
              <a:t>It </a:t>
            </a:r>
            <a:r>
              <a:rPr sz="1200" dirty="0">
                <a:solidFill>
                  <a:srgbClr val="4A5462"/>
                </a:solidFill>
                <a:latin typeface="Arial"/>
                <a:cs typeface="Arial"/>
              </a:rPr>
              <a:t>provides</a:t>
            </a:r>
            <a:r>
              <a:rPr sz="1200" spc="-25" dirty="0">
                <a:solidFill>
                  <a:srgbClr val="4A5462"/>
                </a:solidFill>
                <a:latin typeface="Arial"/>
                <a:cs typeface="Arial"/>
              </a:rPr>
              <a:t> </a:t>
            </a:r>
            <a:r>
              <a:rPr sz="1200" dirty="0">
                <a:solidFill>
                  <a:srgbClr val="4A5462"/>
                </a:solidFill>
                <a:latin typeface="Arial"/>
                <a:cs typeface="Arial"/>
              </a:rPr>
              <a:t>a</a:t>
            </a:r>
            <a:r>
              <a:rPr sz="1200" spc="-20" dirty="0">
                <a:solidFill>
                  <a:srgbClr val="4A5462"/>
                </a:solidFill>
                <a:latin typeface="Arial"/>
                <a:cs typeface="Arial"/>
              </a:rPr>
              <a:t> </a:t>
            </a:r>
            <a:r>
              <a:rPr sz="1200" dirty="0">
                <a:solidFill>
                  <a:srgbClr val="4A5462"/>
                </a:solidFill>
                <a:latin typeface="Arial"/>
                <a:cs typeface="Arial"/>
              </a:rPr>
              <a:t>tangible</a:t>
            </a:r>
            <a:r>
              <a:rPr sz="1200" spc="-25" dirty="0">
                <a:solidFill>
                  <a:srgbClr val="4A5462"/>
                </a:solidFill>
                <a:latin typeface="Arial"/>
                <a:cs typeface="Arial"/>
              </a:rPr>
              <a:t> </a:t>
            </a:r>
            <a:r>
              <a:rPr sz="1200" dirty="0">
                <a:solidFill>
                  <a:srgbClr val="4A5462"/>
                </a:solidFill>
                <a:latin typeface="Arial"/>
                <a:cs typeface="Arial"/>
              </a:rPr>
              <a:t>product</a:t>
            </a:r>
            <a:r>
              <a:rPr sz="1200" spc="-20" dirty="0">
                <a:solidFill>
                  <a:srgbClr val="4A5462"/>
                </a:solidFill>
                <a:latin typeface="Arial"/>
                <a:cs typeface="Arial"/>
              </a:rPr>
              <a:t> </a:t>
            </a:r>
            <a:r>
              <a:rPr sz="1200" dirty="0">
                <a:solidFill>
                  <a:srgbClr val="4A5462"/>
                </a:solidFill>
                <a:latin typeface="Arial"/>
                <a:cs typeface="Arial"/>
              </a:rPr>
              <a:t>for</a:t>
            </a:r>
            <a:r>
              <a:rPr sz="1200" spc="-25" dirty="0">
                <a:solidFill>
                  <a:srgbClr val="4A5462"/>
                </a:solidFill>
                <a:latin typeface="Arial"/>
                <a:cs typeface="Arial"/>
              </a:rPr>
              <a:t> </a:t>
            </a:r>
            <a:r>
              <a:rPr sz="1200" dirty="0">
                <a:solidFill>
                  <a:srgbClr val="4A5462"/>
                </a:solidFill>
                <a:latin typeface="Arial"/>
                <a:cs typeface="Arial"/>
              </a:rPr>
              <a:t>early</a:t>
            </a:r>
            <a:r>
              <a:rPr sz="1200" spc="-20" dirty="0">
                <a:solidFill>
                  <a:srgbClr val="4A5462"/>
                </a:solidFill>
                <a:latin typeface="Arial"/>
                <a:cs typeface="Arial"/>
              </a:rPr>
              <a:t> </a:t>
            </a:r>
            <a:r>
              <a:rPr sz="1200" dirty="0">
                <a:solidFill>
                  <a:srgbClr val="4A5462"/>
                </a:solidFill>
                <a:latin typeface="Arial"/>
                <a:cs typeface="Arial"/>
              </a:rPr>
              <a:t>adopters</a:t>
            </a:r>
            <a:r>
              <a:rPr sz="1200" spc="-20" dirty="0">
                <a:solidFill>
                  <a:srgbClr val="4A5462"/>
                </a:solidFill>
                <a:latin typeface="Arial"/>
                <a:cs typeface="Arial"/>
              </a:rPr>
              <a:t> </a:t>
            </a:r>
            <a:r>
              <a:rPr sz="1200" dirty="0">
                <a:solidFill>
                  <a:srgbClr val="4A5462"/>
                </a:solidFill>
                <a:latin typeface="Arial"/>
                <a:cs typeface="Arial"/>
              </a:rPr>
              <a:t>to</a:t>
            </a:r>
            <a:r>
              <a:rPr sz="1200" spc="-25" dirty="0">
                <a:solidFill>
                  <a:srgbClr val="4A5462"/>
                </a:solidFill>
                <a:latin typeface="Arial"/>
                <a:cs typeface="Arial"/>
              </a:rPr>
              <a:t> </a:t>
            </a:r>
            <a:r>
              <a:rPr sz="1200" dirty="0">
                <a:solidFill>
                  <a:srgbClr val="4A5462"/>
                </a:solidFill>
                <a:latin typeface="Arial"/>
                <a:cs typeface="Arial"/>
              </a:rPr>
              <a:t>use,</a:t>
            </a:r>
            <a:r>
              <a:rPr sz="1200" spc="-20" dirty="0">
                <a:solidFill>
                  <a:srgbClr val="4A5462"/>
                </a:solidFill>
                <a:latin typeface="Arial"/>
                <a:cs typeface="Arial"/>
              </a:rPr>
              <a:t> </a:t>
            </a:r>
            <a:r>
              <a:rPr sz="1200" dirty="0">
                <a:solidFill>
                  <a:srgbClr val="4A5462"/>
                </a:solidFill>
                <a:latin typeface="Arial"/>
                <a:cs typeface="Arial"/>
              </a:rPr>
              <a:t>offering</a:t>
            </a:r>
            <a:r>
              <a:rPr sz="1200" spc="-25" dirty="0">
                <a:solidFill>
                  <a:srgbClr val="4A5462"/>
                </a:solidFill>
                <a:latin typeface="Arial"/>
                <a:cs typeface="Arial"/>
              </a:rPr>
              <a:t> </a:t>
            </a:r>
            <a:r>
              <a:rPr sz="1200" spc="-10" dirty="0">
                <a:solidFill>
                  <a:srgbClr val="4A5462"/>
                </a:solidFill>
                <a:latin typeface="Arial"/>
                <a:cs typeface="Arial"/>
              </a:rPr>
              <a:t>real-</a:t>
            </a:r>
            <a:r>
              <a:rPr sz="1200" dirty="0">
                <a:solidFill>
                  <a:srgbClr val="4A5462"/>
                </a:solidFill>
                <a:latin typeface="Arial"/>
                <a:cs typeface="Arial"/>
              </a:rPr>
              <a:t>world</a:t>
            </a:r>
            <a:r>
              <a:rPr sz="1200" spc="-20" dirty="0">
                <a:solidFill>
                  <a:srgbClr val="4A5462"/>
                </a:solidFill>
                <a:latin typeface="Arial"/>
                <a:cs typeface="Arial"/>
              </a:rPr>
              <a:t> </a:t>
            </a:r>
            <a:r>
              <a:rPr sz="1200" dirty="0">
                <a:solidFill>
                  <a:srgbClr val="4A5462"/>
                </a:solidFill>
                <a:latin typeface="Arial"/>
                <a:cs typeface="Arial"/>
              </a:rPr>
              <a:t>data</a:t>
            </a:r>
            <a:r>
              <a:rPr sz="1200" spc="-20" dirty="0">
                <a:solidFill>
                  <a:srgbClr val="4A5462"/>
                </a:solidFill>
                <a:latin typeface="Arial"/>
                <a:cs typeface="Arial"/>
              </a:rPr>
              <a:t> </a:t>
            </a:r>
            <a:r>
              <a:rPr sz="1200" spc="-25" dirty="0">
                <a:solidFill>
                  <a:srgbClr val="4A5462"/>
                </a:solidFill>
                <a:latin typeface="Arial"/>
                <a:cs typeface="Arial"/>
              </a:rPr>
              <a:t>on </a:t>
            </a:r>
            <a:r>
              <a:rPr sz="1200" dirty="0">
                <a:solidFill>
                  <a:srgbClr val="4A5462"/>
                </a:solidFill>
                <a:latin typeface="Arial"/>
                <a:cs typeface="Arial"/>
              </a:rPr>
              <a:t>usage</a:t>
            </a:r>
            <a:r>
              <a:rPr sz="1200" spc="-25" dirty="0">
                <a:solidFill>
                  <a:srgbClr val="4A5462"/>
                </a:solidFill>
                <a:latin typeface="Arial"/>
                <a:cs typeface="Arial"/>
              </a:rPr>
              <a:t> </a:t>
            </a:r>
            <a:r>
              <a:rPr sz="1200" dirty="0">
                <a:solidFill>
                  <a:srgbClr val="4A5462"/>
                </a:solidFill>
                <a:latin typeface="Arial"/>
                <a:cs typeface="Arial"/>
              </a:rPr>
              <a:t>and</a:t>
            </a:r>
            <a:r>
              <a:rPr sz="1200" spc="-25" dirty="0">
                <a:solidFill>
                  <a:srgbClr val="4A5462"/>
                </a:solidFill>
                <a:latin typeface="Arial"/>
                <a:cs typeface="Arial"/>
              </a:rPr>
              <a:t> </a:t>
            </a:r>
            <a:r>
              <a:rPr sz="1200" dirty="0">
                <a:solidFill>
                  <a:srgbClr val="4A5462"/>
                </a:solidFill>
                <a:latin typeface="Arial"/>
                <a:cs typeface="Arial"/>
              </a:rPr>
              <a:t>willingness</a:t>
            </a:r>
            <a:r>
              <a:rPr sz="1200" spc="-25" dirty="0">
                <a:solidFill>
                  <a:srgbClr val="4A5462"/>
                </a:solidFill>
                <a:latin typeface="Arial"/>
                <a:cs typeface="Arial"/>
              </a:rPr>
              <a:t> </a:t>
            </a:r>
            <a:r>
              <a:rPr sz="1200" dirty="0">
                <a:solidFill>
                  <a:srgbClr val="4A5462"/>
                </a:solidFill>
                <a:latin typeface="Arial"/>
                <a:cs typeface="Arial"/>
              </a:rPr>
              <a:t>to</a:t>
            </a:r>
            <a:r>
              <a:rPr sz="1200" spc="-25" dirty="0">
                <a:solidFill>
                  <a:srgbClr val="4A5462"/>
                </a:solidFill>
                <a:latin typeface="Arial"/>
                <a:cs typeface="Arial"/>
              </a:rPr>
              <a:t> </a:t>
            </a:r>
            <a:r>
              <a:rPr sz="1200" spc="-20" dirty="0">
                <a:solidFill>
                  <a:srgbClr val="4A5462"/>
                </a:solidFill>
                <a:latin typeface="Arial"/>
                <a:cs typeface="Arial"/>
              </a:rPr>
              <a:t>pay.</a:t>
            </a:r>
            <a:endParaRPr sz="1200" dirty="0">
              <a:latin typeface="Arial"/>
              <a:cs typeface="Arial"/>
            </a:endParaRPr>
          </a:p>
        </p:txBody>
      </p:sp>
      <p:sp>
        <p:nvSpPr>
          <p:cNvPr id="40" name="Rectangle: Rounded Corners 39">
            <a:extLst>
              <a:ext uri="{FF2B5EF4-FFF2-40B4-BE49-F238E27FC236}">
                <a16:creationId xmlns:a16="http://schemas.microsoft.com/office/drawing/2014/main" id="{A11FA238-C399-FA3A-B144-FCED3852FA2B}"/>
              </a:ext>
            </a:extLst>
          </p:cNvPr>
          <p:cNvSpPr/>
          <p:nvPr/>
        </p:nvSpPr>
        <p:spPr>
          <a:xfrm>
            <a:off x="152400" y="697057"/>
            <a:ext cx="11827186" cy="5702950"/>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4B685177-4342-2289-6281-D3196A0B7FFC}"/>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Graphic 21">
            <a:extLst>
              <a:ext uri="{FF2B5EF4-FFF2-40B4-BE49-F238E27FC236}">
                <a16:creationId xmlns:a16="http://schemas.microsoft.com/office/drawing/2014/main" id="{EDC300F6-932B-A05B-879B-99278D65D549}"/>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9209" y="-30832"/>
            <a:ext cx="2006979" cy="773595"/>
          </a:xfrm>
          <a:prstGeom prst="rect">
            <a:avLst/>
          </a:prstGeom>
        </p:spPr>
      </p:pic>
    </p:spTree>
    <p:extLst>
      <p:ext uri="{BB962C8B-B14F-4D97-AF65-F5344CB8AC3E}">
        <p14:creationId xmlns:p14="http://schemas.microsoft.com/office/powerpoint/2010/main" val="422255731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23C86793-8ADD-B409-7593-F2F6D441FFBB}"/>
              </a:ext>
            </a:extLst>
          </p:cNvPr>
          <p:cNvSpPr/>
          <p:nvPr/>
        </p:nvSpPr>
        <p:spPr>
          <a:xfrm>
            <a:off x="11430000" y="578314"/>
            <a:ext cx="1304798" cy="62780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596900" y="759036"/>
            <a:ext cx="6505575" cy="448309"/>
          </a:xfrm>
          <a:prstGeom prst="rect">
            <a:avLst/>
          </a:prstGeom>
        </p:spPr>
        <p:txBody>
          <a:bodyPr vert="horz" wrap="square" lIns="0" tIns="15240" rIns="0" bIns="0" rtlCol="0">
            <a:spAutoFit/>
          </a:bodyPr>
          <a:lstStyle/>
          <a:p>
            <a:pPr marL="12700">
              <a:lnSpc>
                <a:spcPct val="100000"/>
              </a:lnSpc>
              <a:spcBef>
                <a:spcPts val="120"/>
              </a:spcBef>
            </a:pPr>
            <a:r>
              <a:rPr spc="-210" dirty="0"/>
              <a:t>Building</a:t>
            </a:r>
            <a:r>
              <a:rPr spc="-65" dirty="0"/>
              <a:t> </a:t>
            </a:r>
            <a:r>
              <a:rPr spc="-229" dirty="0"/>
              <a:t>a</a:t>
            </a:r>
            <a:r>
              <a:rPr spc="-50" dirty="0"/>
              <a:t> </a:t>
            </a:r>
            <a:r>
              <a:rPr spc="-204" dirty="0"/>
              <a:t>Scalable</a:t>
            </a:r>
            <a:r>
              <a:rPr spc="-55" dirty="0"/>
              <a:t> </a:t>
            </a:r>
            <a:r>
              <a:rPr spc="-215" dirty="0"/>
              <a:t>Business</a:t>
            </a:r>
            <a:r>
              <a:rPr spc="-50" dirty="0"/>
              <a:t> </a:t>
            </a:r>
            <a:r>
              <a:rPr spc="-185" dirty="0"/>
              <a:t>Model</a:t>
            </a:r>
          </a:p>
        </p:txBody>
      </p:sp>
      <p:pic>
        <p:nvPicPr>
          <p:cNvPr id="4" name="object 4"/>
          <p:cNvPicPr/>
          <p:nvPr/>
        </p:nvPicPr>
        <p:blipFill>
          <a:blip r:embed="rId3" cstate="print"/>
          <a:stretch>
            <a:fillRect/>
          </a:stretch>
        </p:blipFill>
        <p:spPr>
          <a:xfrm>
            <a:off x="571500" y="2124075"/>
            <a:ext cx="152399" cy="152399"/>
          </a:xfrm>
          <a:prstGeom prst="rect">
            <a:avLst/>
          </a:prstGeom>
        </p:spPr>
      </p:pic>
      <p:pic>
        <p:nvPicPr>
          <p:cNvPr id="5" name="object 5"/>
          <p:cNvPicPr/>
          <p:nvPr/>
        </p:nvPicPr>
        <p:blipFill>
          <a:blip r:embed="rId4" cstate="print"/>
          <a:stretch>
            <a:fillRect/>
          </a:stretch>
        </p:blipFill>
        <p:spPr>
          <a:xfrm>
            <a:off x="571500" y="2952749"/>
            <a:ext cx="114299" cy="152399"/>
          </a:xfrm>
          <a:prstGeom prst="rect">
            <a:avLst/>
          </a:prstGeom>
        </p:spPr>
      </p:pic>
      <p:pic>
        <p:nvPicPr>
          <p:cNvPr id="6" name="object 6"/>
          <p:cNvPicPr/>
          <p:nvPr/>
        </p:nvPicPr>
        <p:blipFill>
          <a:blip r:embed="rId5" cstate="print"/>
          <a:stretch>
            <a:fillRect/>
          </a:stretch>
        </p:blipFill>
        <p:spPr>
          <a:xfrm>
            <a:off x="571976" y="3783925"/>
            <a:ext cx="187523" cy="149363"/>
          </a:xfrm>
          <a:prstGeom prst="rect">
            <a:avLst/>
          </a:prstGeom>
        </p:spPr>
      </p:pic>
      <p:pic>
        <p:nvPicPr>
          <p:cNvPr id="7" name="object 7"/>
          <p:cNvPicPr/>
          <p:nvPr/>
        </p:nvPicPr>
        <p:blipFill>
          <a:blip r:embed="rId6" cstate="print"/>
          <a:stretch>
            <a:fillRect/>
          </a:stretch>
        </p:blipFill>
        <p:spPr>
          <a:xfrm>
            <a:off x="571500" y="4619625"/>
            <a:ext cx="152399" cy="133349"/>
          </a:xfrm>
          <a:prstGeom prst="rect">
            <a:avLst/>
          </a:prstGeom>
        </p:spPr>
      </p:pic>
      <p:sp>
        <p:nvSpPr>
          <p:cNvPr id="8" name="object 8"/>
          <p:cNvSpPr txBox="1"/>
          <p:nvPr/>
        </p:nvSpPr>
        <p:spPr>
          <a:xfrm>
            <a:off x="558800" y="1358633"/>
            <a:ext cx="6070600" cy="5335820"/>
          </a:xfrm>
          <a:prstGeom prst="rect">
            <a:avLst/>
          </a:prstGeom>
        </p:spPr>
        <p:txBody>
          <a:bodyPr vert="horz" wrap="square" lIns="0" tIns="11430" rIns="0" bIns="0" rtlCol="0">
            <a:spAutoFit/>
          </a:bodyPr>
          <a:lstStyle/>
          <a:p>
            <a:pPr marL="12700" marR="330200" algn="just">
              <a:lnSpc>
                <a:spcPct val="116399"/>
              </a:lnSpc>
              <a:spcBef>
                <a:spcPts val="90"/>
              </a:spcBef>
            </a:pPr>
            <a:r>
              <a:rPr sz="1450" spc="-80" dirty="0">
                <a:solidFill>
                  <a:srgbClr val="333333"/>
                </a:solidFill>
                <a:latin typeface="Montserrat"/>
                <a:cs typeface="Montserrat"/>
              </a:rPr>
              <a:t>A</a:t>
            </a:r>
            <a:r>
              <a:rPr sz="1450" spc="-15" dirty="0">
                <a:solidFill>
                  <a:srgbClr val="333333"/>
                </a:solidFill>
                <a:latin typeface="Montserrat"/>
                <a:cs typeface="Montserrat"/>
              </a:rPr>
              <a:t> </a:t>
            </a:r>
            <a:r>
              <a:rPr sz="1450" b="1" spc="-55" dirty="0">
                <a:solidFill>
                  <a:srgbClr val="333333"/>
                </a:solidFill>
                <a:latin typeface="Montserrat"/>
                <a:cs typeface="Montserrat"/>
              </a:rPr>
              <a:t>scalable</a:t>
            </a:r>
            <a:r>
              <a:rPr sz="1450" b="1" spc="-10" dirty="0">
                <a:solidFill>
                  <a:srgbClr val="333333"/>
                </a:solidFill>
                <a:latin typeface="Montserrat"/>
                <a:cs typeface="Montserrat"/>
              </a:rPr>
              <a:t> </a:t>
            </a:r>
            <a:r>
              <a:rPr sz="1450" b="1" spc="-60" dirty="0">
                <a:solidFill>
                  <a:srgbClr val="333333"/>
                </a:solidFill>
                <a:latin typeface="Montserrat"/>
                <a:cs typeface="Montserrat"/>
              </a:rPr>
              <a:t>business</a:t>
            </a:r>
            <a:r>
              <a:rPr sz="1450" b="1" spc="-10" dirty="0">
                <a:solidFill>
                  <a:srgbClr val="333333"/>
                </a:solidFill>
                <a:latin typeface="Montserrat"/>
                <a:cs typeface="Montserrat"/>
              </a:rPr>
              <a:t> </a:t>
            </a:r>
            <a:r>
              <a:rPr sz="1450" b="1" spc="-75" dirty="0">
                <a:solidFill>
                  <a:srgbClr val="333333"/>
                </a:solidFill>
                <a:latin typeface="Montserrat"/>
                <a:cs typeface="Montserrat"/>
              </a:rPr>
              <a:t>model</a:t>
            </a:r>
            <a:r>
              <a:rPr sz="1450" b="1" spc="-10" dirty="0">
                <a:solidFill>
                  <a:srgbClr val="333333"/>
                </a:solidFill>
                <a:latin typeface="Montserrat"/>
                <a:cs typeface="Montserrat"/>
              </a:rPr>
              <a:t> </a:t>
            </a:r>
            <a:r>
              <a:rPr sz="1450" spc="-70" dirty="0">
                <a:solidFill>
                  <a:srgbClr val="FF0000"/>
                </a:solidFill>
                <a:latin typeface="Montserrat"/>
                <a:cs typeface="Montserrat"/>
              </a:rPr>
              <a:t>allows</a:t>
            </a:r>
            <a:r>
              <a:rPr sz="1450" spc="-10" dirty="0">
                <a:solidFill>
                  <a:srgbClr val="FF0000"/>
                </a:solidFill>
                <a:latin typeface="Montserrat"/>
                <a:cs typeface="Montserrat"/>
              </a:rPr>
              <a:t> </a:t>
            </a:r>
            <a:r>
              <a:rPr sz="1450" spc="-75" dirty="0">
                <a:solidFill>
                  <a:srgbClr val="FF0000"/>
                </a:solidFill>
                <a:latin typeface="Montserrat"/>
                <a:cs typeface="Montserrat"/>
              </a:rPr>
              <a:t>your</a:t>
            </a:r>
            <a:r>
              <a:rPr sz="1450" spc="-10" dirty="0">
                <a:solidFill>
                  <a:srgbClr val="FF0000"/>
                </a:solidFill>
                <a:latin typeface="Montserrat"/>
                <a:cs typeface="Montserrat"/>
              </a:rPr>
              <a:t> </a:t>
            </a:r>
            <a:r>
              <a:rPr sz="1450" spc="-90" dirty="0">
                <a:solidFill>
                  <a:srgbClr val="FF0000"/>
                </a:solidFill>
                <a:latin typeface="Montserrat"/>
                <a:cs typeface="Montserrat"/>
              </a:rPr>
              <a:t>company</a:t>
            </a:r>
            <a:r>
              <a:rPr sz="1450" spc="-10" dirty="0">
                <a:solidFill>
                  <a:srgbClr val="FF0000"/>
                </a:solidFill>
                <a:latin typeface="Montserrat"/>
                <a:cs typeface="Montserrat"/>
              </a:rPr>
              <a:t> </a:t>
            </a:r>
            <a:r>
              <a:rPr sz="1450" spc="-80" dirty="0">
                <a:solidFill>
                  <a:srgbClr val="FF0000"/>
                </a:solidFill>
                <a:latin typeface="Montserrat"/>
                <a:cs typeface="Montserrat"/>
              </a:rPr>
              <a:t>to</a:t>
            </a:r>
            <a:r>
              <a:rPr sz="1450" spc="-10" dirty="0">
                <a:solidFill>
                  <a:srgbClr val="FF0000"/>
                </a:solidFill>
                <a:latin typeface="Montserrat"/>
                <a:cs typeface="Montserrat"/>
              </a:rPr>
              <a:t> </a:t>
            </a:r>
            <a:r>
              <a:rPr sz="1450" spc="-20" dirty="0">
                <a:solidFill>
                  <a:srgbClr val="FF0000"/>
                </a:solidFill>
                <a:latin typeface="Montserrat"/>
                <a:cs typeface="Montserrat"/>
              </a:rPr>
              <a:t>grow </a:t>
            </a:r>
            <a:r>
              <a:rPr sz="1450" spc="-60" dirty="0">
                <a:solidFill>
                  <a:srgbClr val="FF0000"/>
                </a:solidFill>
                <a:latin typeface="Montserrat"/>
                <a:cs typeface="Montserrat"/>
              </a:rPr>
              <a:t>exponentially</a:t>
            </a:r>
            <a:r>
              <a:rPr sz="1450" spc="-5" dirty="0">
                <a:solidFill>
                  <a:srgbClr val="FF0000"/>
                </a:solidFill>
                <a:latin typeface="Montserrat"/>
                <a:cs typeface="Montserrat"/>
              </a:rPr>
              <a:t> </a:t>
            </a:r>
            <a:r>
              <a:rPr sz="1450" spc="-70" dirty="0">
                <a:solidFill>
                  <a:srgbClr val="FF0000"/>
                </a:solidFill>
                <a:latin typeface="Montserrat"/>
                <a:cs typeface="Montserrat"/>
              </a:rPr>
              <a:t>without</a:t>
            </a:r>
            <a:r>
              <a:rPr sz="1450" spc="-5" dirty="0">
                <a:solidFill>
                  <a:srgbClr val="FF0000"/>
                </a:solidFill>
                <a:latin typeface="Montserrat"/>
                <a:cs typeface="Montserrat"/>
              </a:rPr>
              <a:t> </a:t>
            </a:r>
            <a:r>
              <a:rPr sz="1450" spc="-70" dirty="0">
                <a:solidFill>
                  <a:srgbClr val="FF0000"/>
                </a:solidFill>
                <a:latin typeface="Montserrat"/>
                <a:cs typeface="Montserrat"/>
              </a:rPr>
              <a:t>a</a:t>
            </a:r>
            <a:r>
              <a:rPr sz="1450" spc="-5" dirty="0">
                <a:solidFill>
                  <a:srgbClr val="FF0000"/>
                </a:solidFill>
                <a:latin typeface="Montserrat"/>
                <a:cs typeface="Montserrat"/>
              </a:rPr>
              <a:t> </a:t>
            </a:r>
            <a:r>
              <a:rPr sz="1450" spc="-60" dirty="0">
                <a:solidFill>
                  <a:srgbClr val="FF0000"/>
                </a:solidFill>
                <a:latin typeface="Montserrat"/>
                <a:cs typeface="Montserrat"/>
              </a:rPr>
              <a:t>proportional</a:t>
            </a:r>
            <a:r>
              <a:rPr sz="1450" spc="-5" dirty="0">
                <a:solidFill>
                  <a:srgbClr val="FF0000"/>
                </a:solidFill>
                <a:latin typeface="Montserrat"/>
                <a:cs typeface="Montserrat"/>
              </a:rPr>
              <a:t> </a:t>
            </a:r>
            <a:r>
              <a:rPr sz="1450" spc="-70" dirty="0">
                <a:solidFill>
                  <a:srgbClr val="FF0000"/>
                </a:solidFill>
                <a:latin typeface="Montserrat"/>
                <a:cs typeface="Montserrat"/>
              </a:rPr>
              <a:t>increase</a:t>
            </a:r>
            <a:r>
              <a:rPr sz="1450" spc="-5" dirty="0">
                <a:solidFill>
                  <a:srgbClr val="FF0000"/>
                </a:solidFill>
                <a:latin typeface="Montserrat"/>
                <a:cs typeface="Montserrat"/>
              </a:rPr>
              <a:t> </a:t>
            </a:r>
            <a:r>
              <a:rPr sz="1450" spc="-35" dirty="0">
                <a:solidFill>
                  <a:srgbClr val="FF0000"/>
                </a:solidFill>
                <a:latin typeface="Montserrat"/>
                <a:cs typeface="Montserrat"/>
              </a:rPr>
              <a:t>in</a:t>
            </a:r>
            <a:r>
              <a:rPr sz="1450" spc="-5" dirty="0">
                <a:solidFill>
                  <a:srgbClr val="FF0000"/>
                </a:solidFill>
                <a:latin typeface="Montserrat"/>
                <a:cs typeface="Montserrat"/>
              </a:rPr>
              <a:t> </a:t>
            </a:r>
            <a:r>
              <a:rPr sz="1450" spc="-40" dirty="0">
                <a:solidFill>
                  <a:srgbClr val="FF0000"/>
                </a:solidFill>
                <a:latin typeface="Montserrat"/>
                <a:cs typeface="Montserrat"/>
              </a:rPr>
              <a:t>resources</a:t>
            </a:r>
            <a:r>
              <a:rPr sz="1450" spc="-40" dirty="0">
                <a:solidFill>
                  <a:srgbClr val="333333"/>
                </a:solidFill>
                <a:latin typeface="Montserrat"/>
                <a:cs typeface="Montserrat"/>
              </a:rPr>
              <a:t>:</a:t>
            </a:r>
            <a:endParaRPr sz="1450" dirty="0">
              <a:latin typeface="Montserrat"/>
              <a:cs typeface="Montserrat"/>
            </a:endParaRPr>
          </a:p>
          <a:p>
            <a:pPr marL="307340" marR="411480" algn="just">
              <a:lnSpc>
                <a:spcPct val="114799"/>
              </a:lnSpc>
              <a:spcBef>
                <a:spcPts val="1120"/>
              </a:spcBef>
            </a:pPr>
            <a:r>
              <a:rPr sz="1350" b="1" spc="-90" dirty="0">
                <a:solidFill>
                  <a:srgbClr val="333333"/>
                </a:solidFill>
                <a:latin typeface="Montserrat"/>
                <a:cs typeface="Montserrat"/>
              </a:rPr>
              <a:t>Repeatability</a:t>
            </a:r>
            <a:r>
              <a:rPr sz="1300" spc="-90" dirty="0">
                <a:solidFill>
                  <a:srgbClr val="333333"/>
                </a:solidFill>
                <a:latin typeface="Montserrat"/>
                <a:cs typeface="Montserrat"/>
              </a:rPr>
              <a:t>:</a:t>
            </a:r>
            <a:r>
              <a:rPr sz="1300" spc="-10" dirty="0">
                <a:solidFill>
                  <a:srgbClr val="333333"/>
                </a:solidFill>
                <a:latin typeface="Montserrat"/>
                <a:cs typeface="Montserrat"/>
              </a:rPr>
              <a:t> </a:t>
            </a:r>
            <a:r>
              <a:rPr sz="1300" spc="-65" dirty="0">
                <a:solidFill>
                  <a:srgbClr val="333333"/>
                </a:solidFill>
                <a:latin typeface="Montserrat"/>
                <a:cs typeface="Montserrat"/>
              </a:rPr>
              <a:t>Processes</a:t>
            </a:r>
            <a:r>
              <a:rPr sz="1300" spc="-5" dirty="0">
                <a:solidFill>
                  <a:srgbClr val="333333"/>
                </a:solidFill>
                <a:latin typeface="Montserrat"/>
                <a:cs typeface="Montserrat"/>
              </a:rPr>
              <a:t> </a:t>
            </a:r>
            <a:r>
              <a:rPr sz="1300" spc="-60" dirty="0">
                <a:solidFill>
                  <a:srgbClr val="333333"/>
                </a:solidFill>
                <a:latin typeface="Montserrat"/>
                <a:cs typeface="Montserrat"/>
              </a:rPr>
              <a:t>that</a:t>
            </a:r>
            <a:r>
              <a:rPr sz="1300" spc="-5" dirty="0">
                <a:solidFill>
                  <a:srgbClr val="333333"/>
                </a:solidFill>
                <a:latin typeface="Montserrat"/>
                <a:cs typeface="Montserrat"/>
              </a:rPr>
              <a:t> </a:t>
            </a:r>
            <a:r>
              <a:rPr sz="1300" spc="-70" dirty="0">
                <a:solidFill>
                  <a:srgbClr val="333333"/>
                </a:solidFill>
                <a:latin typeface="Montserrat"/>
                <a:cs typeface="Montserrat"/>
              </a:rPr>
              <a:t>can</a:t>
            </a:r>
            <a:r>
              <a:rPr sz="1300" spc="-5" dirty="0">
                <a:solidFill>
                  <a:srgbClr val="333333"/>
                </a:solidFill>
                <a:latin typeface="Montserrat"/>
                <a:cs typeface="Montserrat"/>
              </a:rPr>
              <a:t> </a:t>
            </a:r>
            <a:r>
              <a:rPr sz="1300" spc="-75" dirty="0">
                <a:solidFill>
                  <a:srgbClr val="333333"/>
                </a:solidFill>
                <a:latin typeface="Montserrat"/>
                <a:cs typeface="Montserrat"/>
              </a:rPr>
              <a:t>be</a:t>
            </a:r>
            <a:r>
              <a:rPr sz="1300" spc="-10" dirty="0">
                <a:solidFill>
                  <a:srgbClr val="333333"/>
                </a:solidFill>
                <a:latin typeface="Montserrat"/>
                <a:cs typeface="Montserrat"/>
              </a:rPr>
              <a:t> </a:t>
            </a:r>
            <a:r>
              <a:rPr sz="1300" spc="-60" dirty="0">
                <a:solidFill>
                  <a:srgbClr val="333333"/>
                </a:solidFill>
                <a:latin typeface="Montserrat"/>
                <a:cs typeface="Montserrat"/>
              </a:rPr>
              <a:t>replicated</a:t>
            </a:r>
            <a:r>
              <a:rPr sz="1300" spc="-5" dirty="0">
                <a:solidFill>
                  <a:srgbClr val="333333"/>
                </a:solidFill>
                <a:latin typeface="Montserrat"/>
                <a:cs typeface="Montserrat"/>
              </a:rPr>
              <a:t> </a:t>
            </a:r>
            <a:r>
              <a:rPr sz="1300" spc="-10" dirty="0">
                <a:solidFill>
                  <a:srgbClr val="333333"/>
                </a:solidFill>
                <a:latin typeface="Montserrat"/>
                <a:cs typeface="Montserrat"/>
              </a:rPr>
              <a:t>consistently </a:t>
            </a:r>
            <a:r>
              <a:rPr sz="1300" spc="-65" dirty="0">
                <a:solidFill>
                  <a:srgbClr val="333333"/>
                </a:solidFill>
                <a:latin typeface="Montserrat"/>
                <a:cs typeface="Montserrat"/>
              </a:rPr>
              <a:t>across</a:t>
            </a:r>
            <a:r>
              <a:rPr sz="1300" dirty="0">
                <a:solidFill>
                  <a:srgbClr val="333333"/>
                </a:solidFill>
                <a:latin typeface="Montserrat"/>
                <a:cs typeface="Montserrat"/>
              </a:rPr>
              <a:t> </a:t>
            </a:r>
            <a:r>
              <a:rPr sz="1300" spc="-65" dirty="0">
                <a:solidFill>
                  <a:srgbClr val="333333"/>
                </a:solidFill>
                <a:latin typeface="Montserrat"/>
                <a:cs typeface="Montserrat"/>
              </a:rPr>
              <a:t>markets,</a:t>
            </a:r>
            <a:r>
              <a:rPr sz="1300" spc="5" dirty="0">
                <a:solidFill>
                  <a:srgbClr val="333333"/>
                </a:solidFill>
                <a:latin typeface="Montserrat"/>
                <a:cs typeface="Montserrat"/>
              </a:rPr>
              <a:t> </a:t>
            </a:r>
            <a:r>
              <a:rPr sz="1300" spc="-65" dirty="0">
                <a:solidFill>
                  <a:srgbClr val="333333"/>
                </a:solidFill>
                <a:latin typeface="Montserrat"/>
                <a:cs typeface="Montserrat"/>
              </a:rPr>
              <a:t>customers,</a:t>
            </a:r>
            <a:r>
              <a:rPr sz="1300" spc="5" dirty="0">
                <a:solidFill>
                  <a:srgbClr val="333333"/>
                </a:solidFill>
                <a:latin typeface="Montserrat"/>
                <a:cs typeface="Montserrat"/>
              </a:rPr>
              <a:t> </a:t>
            </a:r>
            <a:r>
              <a:rPr sz="1300" spc="-75" dirty="0">
                <a:solidFill>
                  <a:srgbClr val="333333"/>
                </a:solidFill>
                <a:latin typeface="Montserrat"/>
                <a:cs typeface="Montserrat"/>
              </a:rPr>
              <a:t>and</a:t>
            </a:r>
            <a:r>
              <a:rPr sz="1300" spc="5" dirty="0">
                <a:solidFill>
                  <a:srgbClr val="333333"/>
                </a:solidFill>
                <a:latin typeface="Montserrat"/>
                <a:cs typeface="Montserrat"/>
              </a:rPr>
              <a:t> </a:t>
            </a:r>
            <a:r>
              <a:rPr sz="1300" spc="-65" dirty="0">
                <a:solidFill>
                  <a:srgbClr val="333333"/>
                </a:solidFill>
                <a:latin typeface="Montserrat"/>
                <a:cs typeface="Montserrat"/>
              </a:rPr>
              <a:t>operations</a:t>
            </a:r>
            <a:r>
              <a:rPr sz="1300" spc="5" dirty="0">
                <a:solidFill>
                  <a:srgbClr val="333333"/>
                </a:solidFill>
                <a:latin typeface="Montserrat"/>
                <a:cs typeface="Montserrat"/>
              </a:rPr>
              <a:t> </a:t>
            </a:r>
            <a:r>
              <a:rPr sz="1300" spc="-70" dirty="0">
                <a:solidFill>
                  <a:srgbClr val="333333"/>
                </a:solidFill>
                <a:latin typeface="Montserrat"/>
                <a:cs typeface="Montserrat"/>
              </a:rPr>
              <a:t>without</a:t>
            </a:r>
            <a:r>
              <a:rPr sz="1300" spc="5" dirty="0">
                <a:solidFill>
                  <a:srgbClr val="333333"/>
                </a:solidFill>
                <a:latin typeface="Montserrat"/>
                <a:cs typeface="Montserrat"/>
              </a:rPr>
              <a:t> </a:t>
            </a:r>
            <a:r>
              <a:rPr sz="1300" spc="-45" dirty="0">
                <a:solidFill>
                  <a:srgbClr val="333333"/>
                </a:solidFill>
                <a:latin typeface="Montserrat"/>
                <a:cs typeface="Montserrat"/>
              </a:rPr>
              <a:t>requiring </a:t>
            </a:r>
            <a:r>
              <a:rPr sz="1300" spc="-55" dirty="0">
                <a:solidFill>
                  <a:srgbClr val="333333"/>
                </a:solidFill>
                <a:latin typeface="Montserrat"/>
                <a:cs typeface="Montserrat"/>
              </a:rPr>
              <a:t>significant</a:t>
            </a:r>
            <a:r>
              <a:rPr sz="1300" spc="-15" dirty="0">
                <a:solidFill>
                  <a:srgbClr val="333333"/>
                </a:solidFill>
                <a:latin typeface="Montserrat"/>
                <a:cs typeface="Montserrat"/>
              </a:rPr>
              <a:t> </a:t>
            </a:r>
            <a:r>
              <a:rPr sz="1300" spc="-10" dirty="0">
                <a:solidFill>
                  <a:srgbClr val="333333"/>
                </a:solidFill>
                <a:latin typeface="Montserrat"/>
                <a:cs typeface="Montserrat"/>
              </a:rPr>
              <a:t>customization.</a:t>
            </a:r>
            <a:endParaRPr sz="1300" dirty="0">
              <a:latin typeface="Montserrat"/>
              <a:cs typeface="Montserrat"/>
            </a:endParaRPr>
          </a:p>
          <a:p>
            <a:pPr marL="269240" marR="649605" algn="just">
              <a:lnSpc>
                <a:spcPct val="114799"/>
              </a:lnSpc>
              <a:spcBef>
                <a:spcPts val="1075"/>
              </a:spcBef>
            </a:pPr>
            <a:r>
              <a:rPr sz="1350" b="1" spc="-105" dirty="0">
                <a:solidFill>
                  <a:srgbClr val="333333"/>
                </a:solidFill>
                <a:latin typeface="Montserrat"/>
                <a:cs typeface="Montserrat"/>
              </a:rPr>
              <a:t>Healthy</a:t>
            </a:r>
            <a:r>
              <a:rPr sz="1350" b="1" spc="-20" dirty="0">
                <a:solidFill>
                  <a:srgbClr val="333333"/>
                </a:solidFill>
                <a:latin typeface="Montserrat"/>
                <a:cs typeface="Montserrat"/>
              </a:rPr>
              <a:t> </a:t>
            </a:r>
            <a:r>
              <a:rPr sz="1350" b="1" spc="-95" dirty="0">
                <a:solidFill>
                  <a:srgbClr val="333333"/>
                </a:solidFill>
                <a:latin typeface="Montserrat"/>
                <a:cs typeface="Montserrat"/>
              </a:rPr>
              <a:t>Unit</a:t>
            </a:r>
            <a:r>
              <a:rPr sz="1350" b="1" spc="-15" dirty="0">
                <a:solidFill>
                  <a:srgbClr val="333333"/>
                </a:solidFill>
                <a:latin typeface="Montserrat"/>
                <a:cs typeface="Montserrat"/>
              </a:rPr>
              <a:t> </a:t>
            </a:r>
            <a:r>
              <a:rPr sz="1350" b="1" spc="-95" dirty="0">
                <a:solidFill>
                  <a:srgbClr val="333333"/>
                </a:solidFill>
                <a:latin typeface="Montserrat"/>
                <a:cs typeface="Montserrat"/>
              </a:rPr>
              <a:t>Economics</a:t>
            </a:r>
            <a:r>
              <a:rPr sz="1300" spc="-95" dirty="0">
                <a:solidFill>
                  <a:srgbClr val="333333"/>
                </a:solidFill>
                <a:latin typeface="Montserrat"/>
                <a:cs typeface="Montserrat"/>
              </a:rPr>
              <a:t>:</a:t>
            </a:r>
            <a:r>
              <a:rPr sz="1300" spc="-5" dirty="0">
                <a:solidFill>
                  <a:srgbClr val="333333"/>
                </a:solidFill>
                <a:latin typeface="Montserrat"/>
                <a:cs typeface="Montserrat"/>
              </a:rPr>
              <a:t> </a:t>
            </a:r>
            <a:r>
              <a:rPr sz="1300" spc="-60" dirty="0">
                <a:solidFill>
                  <a:srgbClr val="333333"/>
                </a:solidFill>
                <a:latin typeface="Montserrat"/>
                <a:cs typeface="Montserrat"/>
              </a:rPr>
              <a:t>Positive</a:t>
            </a:r>
            <a:r>
              <a:rPr sz="1300" dirty="0">
                <a:solidFill>
                  <a:srgbClr val="333333"/>
                </a:solidFill>
                <a:latin typeface="Montserrat"/>
                <a:cs typeface="Montserrat"/>
              </a:rPr>
              <a:t> </a:t>
            </a:r>
            <a:r>
              <a:rPr sz="1300" spc="-65" dirty="0">
                <a:solidFill>
                  <a:srgbClr val="333333"/>
                </a:solidFill>
                <a:latin typeface="Montserrat"/>
                <a:cs typeface="Montserrat"/>
              </a:rPr>
              <a:t>metrics</a:t>
            </a:r>
            <a:r>
              <a:rPr sz="1300" spc="-5" dirty="0">
                <a:solidFill>
                  <a:srgbClr val="333333"/>
                </a:solidFill>
                <a:latin typeface="Montserrat"/>
                <a:cs typeface="Montserrat"/>
              </a:rPr>
              <a:t> </a:t>
            </a:r>
            <a:r>
              <a:rPr sz="1300" spc="-70" dirty="0">
                <a:solidFill>
                  <a:srgbClr val="333333"/>
                </a:solidFill>
                <a:latin typeface="Montserrat"/>
                <a:cs typeface="Montserrat"/>
              </a:rPr>
              <a:t>on</a:t>
            </a:r>
            <a:r>
              <a:rPr sz="1300" spc="-5" dirty="0">
                <a:solidFill>
                  <a:srgbClr val="333333"/>
                </a:solidFill>
                <a:latin typeface="Montserrat"/>
                <a:cs typeface="Montserrat"/>
              </a:rPr>
              <a:t> </a:t>
            </a:r>
            <a:r>
              <a:rPr sz="1300" spc="-10" dirty="0">
                <a:solidFill>
                  <a:srgbClr val="333333"/>
                </a:solidFill>
                <a:latin typeface="Montserrat"/>
                <a:cs typeface="Montserrat"/>
              </a:rPr>
              <a:t>Customer </a:t>
            </a:r>
            <a:r>
              <a:rPr sz="1300" spc="-60" dirty="0">
                <a:solidFill>
                  <a:srgbClr val="333333"/>
                </a:solidFill>
                <a:latin typeface="Montserrat"/>
                <a:cs typeface="Montserrat"/>
              </a:rPr>
              <a:t>Acquisition</a:t>
            </a:r>
            <a:r>
              <a:rPr sz="1300" dirty="0">
                <a:solidFill>
                  <a:srgbClr val="333333"/>
                </a:solidFill>
                <a:latin typeface="Montserrat"/>
                <a:cs typeface="Montserrat"/>
              </a:rPr>
              <a:t> </a:t>
            </a:r>
            <a:r>
              <a:rPr sz="1300" spc="-75" dirty="0">
                <a:solidFill>
                  <a:srgbClr val="333333"/>
                </a:solidFill>
                <a:latin typeface="Montserrat"/>
                <a:cs typeface="Montserrat"/>
              </a:rPr>
              <a:t>Cost</a:t>
            </a:r>
            <a:r>
              <a:rPr sz="1300" spc="-5" dirty="0">
                <a:solidFill>
                  <a:srgbClr val="333333"/>
                </a:solidFill>
                <a:latin typeface="Montserrat"/>
                <a:cs typeface="Montserrat"/>
              </a:rPr>
              <a:t> </a:t>
            </a:r>
            <a:r>
              <a:rPr sz="1300" spc="-70" dirty="0">
                <a:solidFill>
                  <a:srgbClr val="333333"/>
                </a:solidFill>
                <a:latin typeface="Montserrat"/>
                <a:cs typeface="Montserrat"/>
              </a:rPr>
              <a:t>(CAC),</a:t>
            </a:r>
            <a:r>
              <a:rPr sz="1300" dirty="0">
                <a:solidFill>
                  <a:srgbClr val="333333"/>
                </a:solidFill>
                <a:latin typeface="Montserrat"/>
                <a:cs typeface="Montserrat"/>
              </a:rPr>
              <a:t> </a:t>
            </a:r>
            <a:r>
              <a:rPr sz="1300" spc="-75" dirty="0">
                <a:solidFill>
                  <a:srgbClr val="333333"/>
                </a:solidFill>
                <a:latin typeface="Montserrat"/>
                <a:cs typeface="Montserrat"/>
              </a:rPr>
              <a:t>Customer</a:t>
            </a:r>
            <a:r>
              <a:rPr sz="1300" dirty="0">
                <a:solidFill>
                  <a:srgbClr val="333333"/>
                </a:solidFill>
                <a:latin typeface="Montserrat"/>
                <a:cs typeface="Montserrat"/>
              </a:rPr>
              <a:t> </a:t>
            </a:r>
            <a:r>
              <a:rPr sz="1300" spc="-60" dirty="0">
                <a:solidFill>
                  <a:srgbClr val="333333"/>
                </a:solidFill>
                <a:latin typeface="Montserrat"/>
                <a:cs typeface="Montserrat"/>
              </a:rPr>
              <a:t>Lifetime</a:t>
            </a:r>
            <a:r>
              <a:rPr sz="1300" dirty="0">
                <a:solidFill>
                  <a:srgbClr val="333333"/>
                </a:solidFill>
                <a:latin typeface="Montserrat"/>
                <a:cs typeface="Montserrat"/>
              </a:rPr>
              <a:t> </a:t>
            </a:r>
            <a:r>
              <a:rPr sz="1300" spc="-85" dirty="0">
                <a:solidFill>
                  <a:srgbClr val="333333"/>
                </a:solidFill>
                <a:latin typeface="Montserrat"/>
                <a:cs typeface="Montserrat"/>
              </a:rPr>
              <a:t>Value</a:t>
            </a:r>
            <a:r>
              <a:rPr sz="1300" dirty="0">
                <a:solidFill>
                  <a:srgbClr val="333333"/>
                </a:solidFill>
                <a:latin typeface="Montserrat"/>
                <a:cs typeface="Montserrat"/>
              </a:rPr>
              <a:t> </a:t>
            </a:r>
            <a:r>
              <a:rPr sz="1300" spc="-75" dirty="0">
                <a:solidFill>
                  <a:srgbClr val="333333"/>
                </a:solidFill>
                <a:latin typeface="Montserrat"/>
                <a:cs typeface="Montserrat"/>
              </a:rPr>
              <a:t>(LTV),</a:t>
            </a:r>
            <a:r>
              <a:rPr sz="1300" dirty="0">
                <a:solidFill>
                  <a:srgbClr val="333333"/>
                </a:solidFill>
                <a:latin typeface="Montserrat"/>
                <a:cs typeface="Montserrat"/>
              </a:rPr>
              <a:t> </a:t>
            </a:r>
            <a:r>
              <a:rPr sz="1300" spc="-25" dirty="0">
                <a:solidFill>
                  <a:srgbClr val="333333"/>
                </a:solidFill>
                <a:latin typeface="Montserrat"/>
                <a:cs typeface="Montserrat"/>
              </a:rPr>
              <a:t>and </a:t>
            </a:r>
            <a:r>
              <a:rPr sz="1300" spc="-100" dirty="0">
                <a:solidFill>
                  <a:srgbClr val="333333"/>
                </a:solidFill>
                <a:latin typeface="Montserrat"/>
                <a:cs typeface="Montserrat"/>
              </a:rPr>
              <a:t>LTV:CAC</a:t>
            </a:r>
            <a:r>
              <a:rPr sz="1300" spc="-5" dirty="0">
                <a:solidFill>
                  <a:srgbClr val="333333"/>
                </a:solidFill>
                <a:latin typeface="Montserrat"/>
                <a:cs typeface="Montserrat"/>
              </a:rPr>
              <a:t> </a:t>
            </a:r>
            <a:r>
              <a:rPr sz="1300" spc="-65" dirty="0">
                <a:solidFill>
                  <a:srgbClr val="333333"/>
                </a:solidFill>
                <a:latin typeface="Montserrat"/>
                <a:cs typeface="Montserrat"/>
              </a:rPr>
              <a:t>ratio</a:t>
            </a:r>
            <a:r>
              <a:rPr sz="1300" spc="-5" dirty="0">
                <a:solidFill>
                  <a:srgbClr val="333333"/>
                </a:solidFill>
                <a:latin typeface="Montserrat"/>
                <a:cs typeface="Montserrat"/>
              </a:rPr>
              <a:t> </a:t>
            </a:r>
            <a:r>
              <a:rPr sz="1300" spc="-55" dirty="0">
                <a:solidFill>
                  <a:srgbClr val="333333"/>
                </a:solidFill>
                <a:latin typeface="Montserrat"/>
                <a:cs typeface="Montserrat"/>
              </a:rPr>
              <a:t>of</a:t>
            </a:r>
            <a:r>
              <a:rPr sz="1300" spc="-5" dirty="0">
                <a:solidFill>
                  <a:srgbClr val="333333"/>
                </a:solidFill>
                <a:latin typeface="Montserrat"/>
                <a:cs typeface="Montserrat"/>
              </a:rPr>
              <a:t> </a:t>
            </a:r>
            <a:r>
              <a:rPr sz="1300" spc="-60" dirty="0">
                <a:solidFill>
                  <a:srgbClr val="333333"/>
                </a:solidFill>
                <a:latin typeface="Montserrat"/>
                <a:cs typeface="Montserrat"/>
              </a:rPr>
              <a:t>at</a:t>
            </a:r>
            <a:r>
              <a:rPr sz="1300" spc="-5" dirty="0">
                <a:solidFill>
                  <a:srgbClr val="333333"/>
                </a:solidFill>
                <a:latin typeface="Montserrat"/>
                <a:cs typeface="Montserrat"/>
              </a:rPr>
              <a:t> </a:t>
            </a:r>
            <a:r>
              <a:rPr sz="1300" spc="-60" dirty="0">
                <a:solidFill>
                  <a:srgbClr val="333333"/>
                </a:solidFill>
                <a:latin typeface="Montserrat"/>
                <a:cs typeface="Montserrat"/>
              </a:rPr>
              <a:t>least</a:t>
            </a:r>
            <a:r>
              <a:rPr sz="1300" dirty="0">
                <a:solidFill>
                  <a:srgbClr val="333333"/>
                </a:solidFill>
                <a:latin typeface="Montserrat"/>
                <a:cs typeface="Montserrat"/>
              </a:rPr>
              <a:t> </a:t>
            </a:r>
            <a:r>
              <a:rPr sz="1300" spc="-20" dirty="0">
                <a:solidFill>
                  <a:srgbClr val="333333"/>
                </a:solidFill>
                <a:latin typeface="Montserrat"/>
                <a:cs typeface="Montserrat"/>
              </a:rPr>
              <a:t>3:1.</a:t>
            </a:r>
            <a:endParaRPr sz="1300" dirty="0">
              <a:latin typeface="Montserrat"/>
              <a:cs typeface="Montserrat"/>
            </a:endParaRPr>
          </a:p>
          <a:p>
            <a:pPr marL="345440" marR="429259" algn="just">
              <a:lnSpc>
                <a:spcPct val="114799"/>
              </a:lnSpc>
              <a:spcBef>
                <a:spcPts val="1075"/>
              </a:spcBef>
            </a:pPr>
            <a:r>
              <a:rPr sz="1350" b="1" spc="-90" dirty="0">
                <a:solidFill>
                  <a:srgbClr val="333333"/>
                </a:solidFill>
                <a:latin typeface="Montserrat"/>
                <a:cs typeface="Montserrat"/>
              </a:rPr>
              <a:t>Systematization</a:t>
            </a:r>
            <a:r>
              <a:rPr sz="1300" spc="-90" dirty="0">
                <a:solidFill>
                  <a:srgbClr val="333333"/>
                </a:solidFill>
                <a:latin typeface="Montserrat"/>
                <a:cs typeface="Montserrat"/>
              </a:rPr>
              <a:t>:</a:t>
            </a:r>
            <a:r>
              <a:rPr sz="1300" spc="15" dirty="0">
                <a:solidFill>
                  <a:srgbClr val="333333"/>
                </a:solidFill>
                <a:latin typeface="Montserrat"/>
                <a:cs typeface="Montserrat"/>
              </a:rPr>
              <a:t> </a:t>
            </a:r>
            <a:r>
              <a:rPr sz="1300" spc="-70" dirty="0">
                <a:solidFill>
                  <a:srgbClr val="333333"/>
                </a:solidFill>
                <a:latin typeface="Montserrat"/>
                <a:cs typeface="Montserrat"/>
              </a:rPr>
              <a:t>Documented,</a:t>
            </a:r>
            <a:r>
              <a:rPr sz="1300" spc="15" dirty="0">
                <a:solidFill>
                  <a:srgbClr val="333333"/>
                </a:solidFill>
                <a:latin typeface="Montserrat"/>
                <a:cs typeface="Montserrat"/>
              </a:rPr>
              <a:t> </a:t>
            </a:r>
            <a:r>
              <a:rPr sz="1300" spc="-65" dirty="0">
                <a:solidFill>
                  <a:srgbClr val="333333"/>
                </a:solidFill>
                <a:latin typeface="Montserrat"/>
                <a:cs typeface="Montserrat"/>
              </a:rPr>
              <a:t>standardized</a:t>
            </a:r>
            <a:r>
              <a:rPr sz="1300" spc="15" dirty="0">
                <a:solidFill>
                  <a:srgbClr val="333333"/>
                </a:solidFill>
                <a:latin typeface="Montserrat"/>
                <a:cs typeface="Montserrat"/>
              </a:rPr>
              <a:t> </a:t>
            </a:r>
            <a:r>
              <a:rPr sz="1300" spc="-70" dirty="0">
                <a:solidFill>
                  <a:srgbClr val="333333"/>
                </a:solidFill>
                <a:latin typeface="Montserrat"/>
                <a:cs typeface="Montserrat"/>
              </a:rPr>
              <a:t>processes</a:t>
            </a:r>
            <a:r>
              <a:rPr sz="1300" spc="15" dirty="0">
                <a:solidFill>
                  <a:srgbClr val="333333"/>
                </a:solidFill>
                <a:latin typeface="Montserrat"/>
                <a:cs typeface="Montserrat"/>
              </a:rPr>
              <a:t> </a:t>
            </a:r>
            <a:r>
              <a:rPr sz="1300" spc="-40" dirty="0">
                <a:solidFill>
                  <a:srgbClr val="333333"/>
                </a:solidFill>
                <a:latin typeface="Montserrat"/>
                <a:cs typeface="Montserrat"/>
              </a:rPr>
              <a:t>and </a:t>
            </a:r>
            <a:r>
              <a:rPr sz="1300" spc="-70" dirty="0">
                <a:solidFill>
                  <a:srgbClr val="333333"/>
                </a:solidFill>
                <a:latin typeface="Montserrat"/>
                <a:cs typeface="Montserrat"/>
              </a:rPr>
              <a:t>workflows</a:t>
            </a:r>
            <a:r>
              <a:rPr sz="1300" spc="-10" dirty="0">
                <a:solidFill>
                  <a:srgbClr val="333333"/>
                </a:solidFill>
                <a:latin typeface="Montserrat"/>
                <a:cs typeface="Montserrat"/>
              </a:rPr>
              <a:t> </a:t>
            </a:r>
            <a:r>
              <a:rPr sz="1300" spc="-60" dirty="0">
                <a:solidFill>
                  <a:srgbClr val="333333"/>
                </a:solidFill>
                <a:latin typeface="Montserrat"/>
                <a:cs typeface="Montserrat"/>
              </a:rPr>
              <a:t>that</a:t>
            </a:r>
            <a:r>
              <a:rPr sz="1300" spc="-10" dirty="0">
                <a:solidFill>
                  <a:srgbClr val="333333"/>
                </a:solidFill>
                <a:latin typeface="Montserrat"/>
                <a:cs typeface="Montserrat"/>
              </a:rPr>
              <a:t> </a:t>
            </a:r>
            <a:r>
              <a:rPr sz="1300" spc="-60" dirty="0">
                <a:solidFill>
                  <a:srgbClr val="333333"/>
                </a:solidFill>
                <a:latin typeface="Montserrat"/>
                <a:cs typeface="Montserrat"/>
              </a:rPr>
              <a:t>don't</a:t>
            </a:r>
            <a:r>
              <a:rPr sz="1300" spc="-10" dirty="0">
                <a:solidFill>
                  <a:srgbClr val="333333"/>
                </a:solidFill>
                <a:latin typeface="Montserrat"/>
                <a:cs typeface="Montserrat"/>
              </a:rPr>
              <a:t> </a:t>
            </a:r>
            <a:r>
              <a:rPr sz="1300" spc="-75" dirty="0">
                <a:solidFill>
                  <a:srgbClr val="333333"/>
                </a:solidFill>
                <a:latin typeface="Montserrat"/>
                <a:cs typeface="Montserrat"/>
              </a:rPr>
              <a:t>depend</a:t>
            </a:r>
            <a:r>
              <a:rPr sz="1300" spc="-10" dirty="0">
                <a:solidFill>
                  <a:srgbClr val="333333"/>
                </a:solidFill>
                <a:latin typeface="Montserrat"/>
                <a:cs typeface="Montserrat"/>
              </a:rPr>
              <a:t> </a:t>
            </a:r>
            <a:r>
              <a:rPr sz="1300" spc="-70" dirty="0">
                <a:solidFill>
                  <a:srgbClr val="333333"/>
                </a:solidFill>
                <a:latin typeface="Montserrat"/>
                <a:cs typeface="Montserrat"/>
              </a:rPr>
              <a:t>on</a:t>
            </a:r>
            <a:r>
              <a:rPr sz="1300" spc="-10" dirty="0">
                <a:solidFill>
                  <a:srgbClr val="333333"/>
                </a:solidFill>
                <a:latin typeface="Montserrat"/>
                <a:cs typeface="Montserrat"/>
              </a:rPr>
              <a:t> </a:t>
            </a:r>
            <a:r>
              <a:rPr sz="1300" spc="-85" dirty="0">
                <a:solidFill>
                  <a:srgbClr val="333333"/>
                </a:solidFill>
                <a:latin typeface="Montserrat"/>
                <a:cs typeface="Montserrat"/>
              </a:rPr>
              <a:t>key</a:t>
            </a:r>
            <a:r>
              <a:rPr sz="1300" spc="-10" dirty="0">
                <a:solidFill>
                  <a:srgbClr val="333333"/>
                </a:solidFill>
                <a:latin typeface="Montserrat"/>
                <a:cs typeface="Montserrat"/>
              </a:rPr>
              <a:t> </a:t>
            </a:r>
            <a:r>
              <a:rPr sz="1300" spc="-55" dirty="0">
                <a:solidFill>
                  <a:srgbClr val="333333"/>
                </a:solidFill>
                <a:latin typeface="Montserrat"/>
                <a:cs typeface="Montserrat"/>
              </a:rPr>
              <a:t>individuals</a:t>
            </a:r>
            <a:r>
              <a:rPr sz="1300" spc="-10" dirty="0">
                <a:solidFill>
                  <a:srgbClr val="333333"/>
                </a:solidFill>
                <a:latin typeface="Montserrat"/>
                <a:cs typeface="Montserrat"/>
              </a:rPr>
              <a:t> </a:t>
            </a:r>
            <a:r>
              <a:rPr sz="1300" spc="-50" dirty="0">
                <a:solidFill>
                  <a:srgbClr val="333333"/>
                </a:solidFill>
                <a:latin typeface="Montserrat"/>
                <a:cs typeface="Montserrat"/>
              </a:rPr>
              <a:t>or</a:t>
            </a:r>
            <a:r>
              <a:rPr sz="1300" spc="-10" dirty="0">
                <a:solidFill>
                  <a:srgbClr val="333333"/>
                </a:solidFill>
                <a:latin typeface="Montserrat"/>
                <a:cs typeface="Montserrat"/>
              </a:rPr>
              <a:t> manual interventions.</a:t>
            </a:r>
            <a:endParaRPr sz="1300" dirty="0">
              <a:latin typeface="Montserrat"/>
              <a:cs typeface="Montserrat"/>
            </a:endParaRPr>
          </a:p>
          <a:p>
            <a:pPr marL="307340" marR="5080" algn="just">
              <a:lnSpc>
                <a:spcPct val="114199"/>
              </a:lnSpc>
              <a:spcBef>
                <a:spcPts val="1085"/>
              </a:spcBef>
            </a:pPr>
            <a:r>
              <a:rPr sz="1350" b="1" spc="-95" dirty="0">
                <a:solidFill>
                  <a:srgbClr val="333333"/>
                </a:solidFill>
                <a:latin typeface="Montserrat"/>
                <a:cs typeface="Montserrat"/>
              </a:rPr>
              <a:t>Operational</a:t>
            </a:r>
            <a:r>
              <a:rPr sz="1350" b="1" spc="5" dirty="0">
                <a:solidFill>
                  <a:srgbClr val="333333"/>
                </a:solidFill>
                <a:latin typeface="Montserrat"/>
                <a:cs typeface="Montserrat"/>
              </a:rPr>
              <a:t> </a:t>
            </a:r>
            <a:r>
              <a:rPr sz="1350" b="1" spc="-105" dirty="0">
                <a:solidFill>
                  <a:srgbClr val="333333"/>
                </a:solidFill>
                <a:latin typeface="Montserrat"/>
                <a:cs typeface="Montserrat"/>
              </a:rPr>
              <a:t>Leverage</a:t>
            </a:r>
            <a:r>
              <a:rPr sz="1300" spc="-105" dirty="0">
                <a:solidFill>
                  <a:srgbClr val="333333"/>
                </a:solidFill>
                <a:latin typeface="Montserrat"/>
                <a:cs typeface="Montserrat"/>
              </a:rPr>
              <a:t>:</a:t>
            </a:r>
            <a:r>
              <a:rPr sz="1300" spc="20" dirty="0">
                <a:solidFill>
                  <a:srgbClr val="333333"/>
                </a:solidFill>
                <a:latin typeface="Montserrat"/>
                <a:cs typeface="Montserrat"/>
              </a:rPr>
              <a:t> </a:t>
            </a:r>
            <a:r>
              <a:rPr sz="1300" spc="-70" dirty="0">
                <a:solidFill>
                  <a:srgbClr val="333333"/>
                </a:solidFill>
                <a:latin typeface="Montserrat"/>
                <a:cs typeface="Montserrat"/>
              </a:rPr>
              <a:t>The</a:t>
            </a:r>
            <a:r>
              <a:rPr sz="1300" spc="20" dirty="0">
                <a:solidFill>
                  <a:srgbClr val="333333"/>
                </a:solidFill>
                <a:latin typeface="Montserrat"/>
                <a:cs typeface="Montserrat"/>
              </a:rPr>
              <a:t> </a:t>
            </a:r>
            <a:r>
              <a:rPr sz="1300" spc="-65" dirty="0">
                <a:solidFill>
                  <a:srgbClr val="333333"/>
                </a:solidFill>
                <a:latin typeface="Montserrat"/>
                <a:cs typeface="Montserrat"/>
              </a:rPr>
              <a:t>ability</a:t>
            </a:r>
            <a:r>
              <a:rPr sz="1300" spc="20" dirty="0">
                <a:solidFill>
                  <a:srgbClr val="333333"/>
                </a:solidFill>
                <a:latin typeface="Montserrat"/>
                <a:cs typeface="Montserrat"/>
              </a:rPr>
              <a:t> </a:t>
            </a:r>
            <a:r>
              <a:rPr sz="1300" spc="-75" dirty="0">
                <a:solidFill>
                  <a:srgbClr val="333333"/>
                </a:solidFill>
                <a:latin typeface="Montserrat"/>
                <a:cs typeface="Montserrat"/>
              </a:rPr>
              <a:t>to</a:t>
            </a:r>
            <a:r>
              <a:rPr sz="1300" spc="20" dirty="0">
                <a:solidFill>
                  <a:srgbClr val="333333"/>
                </a:solidFill>
                <a:latin typeface="Montserrat"/>
                <a:cs typeface="Montserrat"/>
              </a:rPr>
              <a:t> </a:t>
            </a:r>
            <a:r>
              <a:rPr sz="1300" spc="-70" dirty="0">
                <a:solidFill>
                  <a:srgbClr val="333333"/>
                </a:solidFill>
                <a:latin typeface="Montserrat"/>
                <a:cs typeface="Montserrat"/>
              </a:rPr>
              <a:t>increase</a:t>
            </a:r>
            <a:r>
              <a:rPr sz="1300" spc="15" dirty="0">
                <a:solidFill>
                  <a:srgbClr val="333333"/>
                </a:solidFill>
                <a:latin typeface="Montserrat"/>
                <a:cs typeface="Montserrat"/>
              </a:rPr>
              <a:t> </a:t>
            </a:r>
            <a:r>
              <a:rPr sz="1300" spc="-75" dirty="0">
                <a:solidFill>
                  <a:srgbClr val="333333"/>
                </a:solidFill>
                <a:latin typeface="Montserrat"/>
                <a:cs typeface="Montserrat"/>
              </a:rPr>
              <a:t>output/revenue</a:t>
            </a:r>
            <a:r>
              <a:rPr sz="1300" spc="20" dirty="0">
                <a:solidFill>
                  <a:srgbClr val="333333"/>
                </a:solidFill>
                <a:latin typeface="Montserrat"/>
                <a:cs typeface="Montserrat"/>
              </a:rPr>
              <a:t> </a:t>
            </a:r>
            <a:r>
              <a:rPr sz="1300" spc="-20" dirty="0">
                <a:solidFill>
                  <a:srgbClr val="333333"/>
                </a:solidFill>
                <a:latin typeface="Montserrat"/>
                <a:cs typeface="Montserrat"/>
              </a:rPr>
              <a:t>with </a:t>
            </a:r>
            <a:r>
              <a:rPr sz="1300" spc="-65" dirty="0">
                <a:solidFill>
                  <a:srgbClr val="333333"/>
                </a:solidFill>
                <a:latin typeface="Montserrat"/>
                <a:cs typeface="Montserrat"/>
              </a:rPr>
              <a:t>decreasing</a:t>
            </a:r>
            <a:r>
              <a:rPr sz="1300" spc="-15" dirty="0">
                <a:solidFill>
                  <a:srgbClr val="333333"/>
                </a:solidFill>
                <a:latin typeface="Montserrat"/>
                <a:cs typeface="Montserrat"/>
              </a:rPr>
              <a:t> </a:t>
            </a:r>
            <a:r>
              <a:rPr sz="1300" spc="-65" dirty="0">
                <a:solidFill>
                  <a:srgbClr val="333333"/>
                </a:solidFill>
                <a:latin typeface="Montserrat"/>
                <a:cs typeface="Montserrat"/>
              </a:rPr>
              <a:t>marginal</a:t>
            </a:r>
            <a:r>
              <a:rPr sz="1300" spc="-10" dirty="0">
                <a:solidFill>
                  <a:srgbClr val="333333"/>
                </a:solidFill>
                <a:latin typeface="Montserrat"/>
                <a:cs typeface="Montserrat"/>
              </a:rPr>
              <a:t> </a:t>
            </a:r>
            <a:r>
              <a:rPr sz="1300" spc="-65" dirty="0">
                <a:solidFill>
                  <a:srgbClr val="333333"/>
                </a:solidFill>
                <a:latin typeface="Montserrat"/>
                <a:cs typeface="Montserrat"/>
              </a:rPr>
              <a:t>costs</a:t>
            </a:r>
            <a:r>
              <a:rPr sz="1300" spc="-15" dirty="0">
                <a:solidFill>
                  <a:srgbClr val="333333"/>
                </a:solidFill>
                <a:latin typeface="Montserrat"/>
                <a:cs typeface="Montserrat"/>
              </a:rPr>
              <a:t> </a:t>
            </a:r>
            <a:r>
              <a:rPr sz="1300" spc="-65" dirty="0">
                <a:solidFill>
                  <a:srgbClr val="333333"/>
                </a:solidFill>
                <a:latin typeface="Montserrat"/>
                <a:cs typeface="Montserrat"/>
              </a:rPr>
              <a:t>as</a:t>
            </a:r>
            <a:r>
              <a:rPr sz="1300" spc="-10" dirty="0">
                <a:solidFill>
                  <a:srgbClr val="333333"/>
                </a:solidFill>
                <a:latin typeface="Montserrat"/>
                <a:cs typeface="Montserrat"/>
              </a:rPr>
              <a:t> </a:t>
            </a:r>
            <a:r>
              <a:rPr sz="1300" spc="-80" dirty="0">
                <a:solidFill>
                  <a:srgbClr val="333333"/>
                </a:solidFill>
                <a:latin typeface="Montserrat"/>
                <a:cs typeface="Montserrat"/>
              </a:rPr>
              <a:t>you</a:t>
            </a:r>
            <a:r>
              <a:rPr sz="1300" spc="-10" dirty="0">
                <a:solidFill>
                  <a:srgbClr val="333333"/>
                </a:solidFill>
                <a:latin typeface="Montserrat"/>
                <a:cs typeface="Montserrat"/>
              </a:rPr>
              <a:t> </a:t>
            </a:r>
            <a:r>
              <a:rPr sz="1300" spc="-85" dirty="0">
                <a:solidFill>
                  <a:srgbClr val="333333"/>
                </a:solidFill>
                <a:latin typeface="Montserrat"/>
                <a:cs typeface="Montserrat"/>
              </a:rPr>
              <a:t>grow</a:t>
            </a:r>
            <a:r>
              <a:rPr sz="1300" spc="-15" dirty="0">
                <a:solidFill>
                  <a:srgbClr val="333333"/>
                </a:solidFill>
                <a:latin typeface="Montserrat"/>
                <a:cs typeface="Montserrat"/>
              </a:rPr>
              <a:t> </a:t>
            </a:r>
            <a:r>
              <a:rPr sz="1300" spc="-65" dirty="0">
                <a:solidFill>
                  <a:srgbClr val="333333"/>
                </a:solidFill>
                <a:latin typeface="Montserrat"/>
                <a:cs typeface="Montserrat"/>
              </a:rPr>
              <a:t>(economies</a:t>
            </a:r>
            <a:r>
              <a:rPr sz="1300" spc="-10" dirty="0">
                <a:solidFill>
                  <a:srgbClr val="333333"/>
                </a:solidFill>
                <a:latin typeface="Montserrat"/>
                <a:cs typeface="Montserrat"/>
              </a:rPr>
              <a:t> </a:t>
            </a:r>
            <a:r>
              <a:rPr sz="1300" spc="-55" dirty="0">
                <a:solidFill>
                  <a:srgbClr val="333333"/>
                </a:solidFill>
                <a:latin typeface="Montserrat"/>
                <a:cs typeface="Montserrat"/>
              </a:rPr>
              <a:t>of</a:t>
            </a:r>
            <a:r>
              <a:rPr sz="1300" spc="-15" dirty="0">
                <a:solidFill>
                  <a:srgbClr val="333333"/>
                </a:solidFill>
                <a:latin typeface="Montserrat"/>
                <a:cs typeface="Montserrat"/>
              </a:rPr>
              <a:t> </a:t>
            </a:r>
            <a:r>
              <a:rPr sz="1300" spc="-10" dirty="0">
                <a:solidFill>
                  <a:srgbClr val="333333"/>
                </a:solidFill>
                <a:latin typeface="Montserrat"/>
                <a:cs typeface="Montserrat"/>
              </a:rPr>
              <a:t>scale).</a:t>
            </a:r>
            <a:r>
              <a:rPr lang="en-US" sz="1300" spc="-10" dirty="0">
                <a:solidFill>
                  <a:srgbClr val="333333"/>
                </a:solidFill>
                <a:latin typeface="Montserrat"/>
                <a:cs typeface="Montserrat"/>
              </a:rPr>
              <a:t> </a:t>
            </a:r>
          </a:p>
          <a:p>
            <a:pPr marL="307340" marR="5080" algn="just">
              <a:lnSpc>
                <a:spcPct val="114199"/>
              </a:lnSpc>
              <a:spcBef>
                <a:spcPts val="1085"/>
              </a:spcBef>
            </a:pPr>
            <a:r>
              <a:rPr lang="en-US" sz="1350" b="1" spc="-135" dirty="0">
                <a:solidFill>
                  <a:srgbClr val="333333"/>
                </a:solidFill>
                <a:latin typeface="Montserrat"/>
                <a:cs typeface="Montserrat"/>
              </a:rPr>
              <a:t>Low-</a:t>
            </a:r>
            <a:r>
              <a:rPr lang="en-US" sz="1350" b="1" spc="-125" dirty="0">
                <a:solidFill>
                  <a:srgbClr val="333333"/>
                </a:solidFill>
                <a:latin typeface="Montserrat"/>
                <a:cs typeface="Montserrat"/>
              </a:rPr>
              <a:t>Touch</a:t>
            </a:r>
            <a:r>
              <a:rPr lang="en-US" sz="1350" b="1" spc="-20" dirty="0">
                <a:solidFill>
                  <a:srgbClr val="333333"/>
                </a:solidFill>
                <a:latin typeface="Montserrat"/>
                <a:cs typeface="Montserrat"/>
              </a:rPr>
              <a:t> </a:t>
            </a:r>
            <a:r>
              <a:rPr lang="en-US" sz="1350" b="1" spc="-110" dirty="0">
                <a:solidFill>
                  <a:srgbClr val="333333"/>
                </a:solidFill>
                <a:latin typeface="Montserrat"/>
                <a:cs typeface="Montserrat"/>
              </a:rPr>
              <a:t>Customer</a:t>
            </a:r>
            <a:r>
              <a:rPr lang="en-US" sz="1350" b="1" spc="-20" dirty="0">
                <a:solidFill>
                  <a:srgbClr val="333333"/>
                </a:solidFill>
                <a:latin typeface="Montserrat"/>
                <a:cs typeface="Montserrat"/>
              </a:rPr>
              <a:t> </a:t>
            </a:r>
            <a:r>
              <a:rPr lang="en-US" sz="1350" b="1" spc="-90" dirty="0">
                <a:solidFill>
                  <a:srgbClr val="333333"/>
                </a:solidFill>
                <a:latin typeface="Montserrat"/>
                <a:cs typeface="Montserrat"/>
              </a:rPr>
              <a:t>Model</a:t>
            </a:r>
            <a:r>
              <a:rPr lang="en-US" sz="1300" spc="-90" dirty="0">
                <a:solidFill>
                  <a:srgbClr val="333333"/>
                </a:solidFill>
                <a:latin typeface="Montserrat"/>
                <a:cs typeface="Montserrat"/>
              </a:rPr>
              <a:t>:</a:t>
            </a:r>
            <a:r>
              <a:rPr lang="en-US" sz="1300" spc="-10" dirty="0">
                <a:solidFill>
                  <a:srgbClr val="333333"/>
                </a:solidFill>
                <a:latin typeface="Montserrat"/>
                <a:cs typeface="Montserrat"/>
              </a:rPr>
              <a:t> </a:t>
            </a:r>
            <a:r>
              <a:rPr lang="en-US" sz="1300" spc="-75" dirty="0">
                <a:solidFill>
                  <a:srgbClr val="333333"/>
                </a:solidFill>
                <a:latin typeface="Montserrat"/>
                <a:cs typeface="Montserrat"/>
              </a:rPr>
              <a:t>Customer</a:t>
            </a:r>
            <a:r>
              <a:rPr lang="en-US" sz="1300" spc="-5" dirty="0">
                <a:solidFill>
                  <a:srgbClr val="333333"/>
                </a:solidFill>
                <a:latin typeface="Montserrat"/>
                <a:cs typeface="Montserrat"/>
              </a:rPr>
              <a:t> </a:t>
            </a:r>
            <a:r>
              <a:rPr lang="en-US" sz="1300" spc="-55" dirty="0">
                <a:solidFill>
                  <a:srgbClr val="333333"/>
                </a:solidFill>
                <a:latin typeface="Montserrat"/>
                <a:cs typeface="Montserrat"/>
              </a:rPr>
              <a:t>acquisition,</a:t>
            </a:r>
            <a:r>
              <a:rPr lang="en-US" sz="1300" spc="-5" dirty="0">
                <a:solidFill>
                  <a:srgbClr val="333333"/>
                </a:solidFill>
                <a:latin typeface="Montserrat"/>
                <a:cs typeface="Montserrat"/>
              </a:rPr>
              <a:t> </a:t>
            </a:r>
            <a:r>
              <a:rPr lang="en-US" sz="1300" spc="-50" dirty="0">
                <a:solidFill>
                  <a:srgbClr val="333333"/>
                </a:solidFill>
                <a:latin typeface="Montserrat"/>
                <a:cs typeface="Montserrat"/>
              </a:rPr>
              <a:t>onboarding, </a:t>
            </a:r>
            <a:r>
              <a:rPr lang="en-US" sz="1300" spc="-75" dirty="0">
                <a:solidFill>
                  <a:srgbClr val="333333"/>
                </a:solidFill>
                <a:latin typeface="Montserrat"/>
                <a:cs typeface="Montserrat"/>
              </a:rPr>
              <a:t>and</a:t>
            </a:r>
            <a:r>
              <a:rPr lang="en-US" sz="1300" dirty="0">
                <a:solidFill>
                  <a:srgbClr val="333333"/>
                </a:solidFill>
                <a:latin typeface="Montserrat"/>
                <a:cs typeface="Montserrat"/>
              </a:rPr>
              <a:t> </a:t>
            </a:r>
            <a:r>
              <a:rPr lang="en-US" sz="1300" spc="-65" dirty="0">
                <a:solidFill>
                  <a:srgbClr val="333333"/>
                </a:solidFill>
                <a:latin typeface="Montserrat"/>
                <a:cs typeface="Montserrat"/>
              </a:rPr>
              <a:t>support</a:t>
            </a:r>
            <a:r>
              <a:rPr lang="en-US" sz="1300" dirty="0">
                <a:solidFill>
                  <a:srgbClr val="333333"/>
                </a:solidFill>
                <a:latin typeface="Montserrat"/>
                <a:cs typeface="Montserrat"/>
              </a:rPr>
              <a:t> </a:t>
            </a:r>
            <a:r>
              <a:rPr lang="en-US" sz="1300" spc="-60" dirty="0">
                <a:solidFill>
                  <a:srgbClr val="333333"/>
                </a:solidFill>
                <a:latin typeface="Montserrat"/>
                <a:cs typeface="Montserrat"/>
              </a:rPr>
              <a:t>that</a:t>
            </a:r>
            <a:r>
              <a:rPr lang="en-US" sz="1300" dirty="0">
                <a:solidFill>
                  <a:srgbClr val="333333"/>
                </a:solidFill>
                <a:latin typeface="Montserrat"/>
                <a:cs typeface="Montserrat"/>
              </a:rPr>
              <a:t> </a:t>
            </a:r>
            <a:r>
              <a:rPr lang="en-US" sz="1300" spc="-55" dirty="0">
                <a:solidFill>
                  <a:srgbClr val="333333"/>
                </a:solidFill>
                <a:latin typeface="Montserrat"/>
                <a:cs typeface="Montserrat"/>
              </a:rPr>
              <a:t>doesn't</a:t>
            </a:r>
            <a:r>
              <a:rPr lang="en-US" sz="1300" dirty="0">
                <a:solidFill>
                  <a:srgbClr val="333333"/>
                </a:solidFill>
                <a:latin typeface="Montserrat"/>
                <a:cs typeface="Montserrat"/>
              </a:rPr>
              <a:t> </a:t>
            </a:r>
            <a:r>
              <a:rPr lang="en-US" sz="1300" spc="-70" dirty="0">
                <a:solidFill>
                  <a:srgbClr val="333333"/>
                </a:solidFill>
                <a:latin typeface="Montserrat"/>
                <a:cs typeface="Montserrat"/>
              </a:rPr>
              <a:t>require</a:t>
            </a:r>
            <a:r>
              <a:rPr lang="en-US" sz="1300" dirty="0">
                <a:solidFill>
                  <a:srgbClr val="333333"/>
                </a:solidFill>
                <a:latin typeface="Montserrat"/>
                <a:cs typeface="Montserrat"/>
              </a:rPr>
              <a:t> </a:t>
            </a:r>
            <a:r>
              <a:rPr lang="en-US" sz="1300" spc="-65" dirty="0">
                <a:solidFill>
                  <a:srgbClr val="333333"/>
                </a:solidFill>
                <a:latin typeface="Montserrat"/>
                <a:cs typeface="Montserrat"/>
              </a:rPr>
              <a:t>extensive</a:t>
            </a:r>
            <a:r>
              <a:rPr lang="en-US" sz="1300" spc="5" dirty="0">
                <a:solidFill>
                  <a:srgbClr val="333333"/>
                </a:solidFill>
                <a:latin typeface="Montserrat"/>
                <a:cs typeface="Montserrat"/>
              </a:rPr>
              <a:t> </a:t>
            </a:r>
            <a:r>
              <a:rPr lang="en-US" sz="1300" spc="-85" dirty="0">
                <a:solidFill>
                  <a:srgbClr val="333333"/>
                </a:solidFill>
                <a:latin typeface="Montserrat"/>
                <a:cs typeface="Montserrat"/>
              </a:rPr>
              <a:t>human</a:t>
            </a:r>
            <a:r>
              <a:rPr lang="en-US" sz="1300" dirty="0">
                <a:solidFill>
                  <a:srgbClr val="333333"/>
                </a:solidFill>
                <a:latin typeface="Montserrat"/>
                <a:cs typeface="Montserrat"/>
              </a:rPr>
              <a:t> </a:t>
            </a:r>
            <a:r>
              <a:rPr lang="en-US" sz="1300" spc="-10" dirty="0">
                <a:solidFill>
                  <a:srgbClr val="333333"/>
                </a:solidFill>
                <a:latin typeface="Montserrat"/>
                <a:cs typeface="Montserrat"/>
              </a:rPr>
              <a:t>intervention.</a:t>
            </a:r>
          </a:p>
          <a:p>
            <a:pPr marL="307340" marR="5080" algn="just">
              <a:lnSpc>
                <a:spcPct val="114199"/>
              </a:lnSpc>
              <a:spcBef>
                <a:spcPts val="1085"/>
              </a:spcBef>
            </a:pPr>
            <a:r>
              <a:rPr lang="en-US" sz="1300" b="1" spc="-10" dirty="0">
                <a:solidFill>
                  <a:srgbClr val="333333"/>
                </a:solidFill>
                <a:latin typeface="Montserrat"/>
                <a:cs typeface="Montserrat"/>
              </a:rPr>
              <a:t>Technology Leverage: </a:t>
            </a:r>
            <a:r>
              <a:rPr lang="en-US" sz="1300" spc="-10" dirty="0">
                <a:solidFill>
                  <a:srgbClr val="333333"/>
                </a:solidFill>
                <a:latin typeface="Montserrat"/>
                <a:cs typeface="Montserrat"/>
              </a:rPr>
              <a:t>Using technology to deliver value, manage operations, and support customers.</a:t>
            </a:r>
          </a:p>
          <a:p>
            <a:pPr marL="12697" defTabSz="914217">
              <a:spcBef>
                <a:spcPts val="640"/>
              </a:spcBef>
            </a:pPr>
            <a:r>
              <a:rPr lang="en-US" sz="1300" b="1" i="1" spc="-55" dirty="0">
                <a:solidFill>
                  <a:srgbClr val="333333"/>
                </a:solidFill>
                <a:latin typeface="Montserrat"/>
              </a:rPr>
              <a:t>Example: </a:t>
            </a:r>
            <a:r>
              <a:rPr lang="en-US" sz="1300" spc="-55" dirty="0">
                <a:solidFill>
                  <a:srgbClr val="333333"/>
                </a:solidFill>
                <a:latin typeface="Montserrat"/>
              </a:rPr>
              <a:t>SaaS companies can onboard thousands of new users with negligible incremental cost, making their business model highly scalable.</a:t>
            </a:r>
            <a:endParaRPr lang="en-US" sz="1300" dirty="0">
              <a:latin typeface="Montserrat"/>
              <a:cs typeface="Montserrat"/>
            </a:endParaRPr>
          </a:p>
        </p:txBody>
      </p:sp>
      <p:pic>
        <p:nvPicPr>
          <p:cNvPr id="9" name="object 9"/>
          <p:cNvPicPr/>
          <p:nvPr/>
        </p:nvPicPr>
        <p:blipFill>
          <a:blip r:embed="rId7" cstate="print"/>
          <a:stretch>
            <a:fillRect/>
          </a:stretch>
        </p:blipFill>
        <p:spPr>
          <a:xfrm>
            <a:off x="571500" y="5180806"/>
            <a:ext cx="190499" cy="152399"/>
          </a:xfrm>
          <a:prstGeom prst="rect">
            <a:avLst/>
          </a:prstGeom>
        </p:spPr>
      </p:pic>
      <p:sp>
        <p:nvSpPr>
          <p:cNvPr id="11" name="object 11"/>
          <p:cNvSpPr txBox="1"/>
          <p:nvPr/>
        </p:nvSpPr>
        <p:spPr>
          <a:xfrm>
            <a:off x="6842768" y="5219535"/>
            <a:ext cx="4790431" cy="190437"/>
          </a:xfrm>
          <a:prstGeom prst="rect">
            <a:avLst/>
          </a:prstGeom>
        </p:spPr>
        <p:txBody>
          <a:bodyPr vert="horz" wrap="square" lIns="0" tIns="13335" rIns="0" bIns="0" rtlCol="0">
            <a:spAutoFit/>
          </a:bodyPr>
          <a:lstStyle/>
          <a:p>
            <a:pPr marL="12700" algn="ctr">
              <a:lnSpc>
                <a:spcPct val="100000"/>
              </a:lnSpc>
              <a:spcBef>
                <a:spcPts val="105"/>
              </a:spcBef>
            </a:pPr>
            <a:r>
              <a:rPr sz="1150" b="1" spc="-70" dirty="0">
                <a:solidFill>
                  <a:srgbClr val="666666"/>
                </a:solidFill>
                <a:latin typeface="Montserrat"/>
                <a:cs typeface="Montserrat"/>
              </a:rPr>
              <a:t>Figure</a:t>
            </a:r>
            <a:r>
              <a:rPr sz="1150" b="1" spc="-20" dirty="0">
                <a:solidFill>
                  <a:srgbClr val="666666"/>
                </a:solidFill>
                <a:latin typeface="Montserrat"/>
                <a:cs typeface="Montserrat"/>
              </a:rPr>
              <a:t> </a:t>
            </a:r>
            <a:r>
              <a:rPr lang="en-US" sz="1150" b="1" spc="-20" dirty="0">
                <a:solidFill>
                  <a:srgbClr val="666666"/>
                </a:solidFill>
                <a:latin typeface="Montserrat"/>
                <a:cs typeface="Montserrat"/>
              </a:rPr>
              <a:t>2</a:t>
            </a:r>
            <a:r>
              <a:rPr sz="1150" b="1" spc="-20" dirty="0">
                <a:solidFill>
                  <a:srgbClr val="666666"/>
                </a:solidFill>
                <a:latin typeface="Montserrat"/>
                <a:cs typeface="Montserrat"/>
              </a:rPr>
              <a:t>:</a:t>
            </a:r>
            <a:r>
              <a:rPr sz="1150" b="1" spc="-15" dirty="0">
                <a:solidFill>
                  <a:srgbClr val="666666"/>
                </a:solidFill>
                <a:latin typeface="Montserrat"/>
                <a:cs typeface="Montserrat"/>
              </a:rPr>
              <a:t> </a:t>
            </a:r>
            <a:r>
              <a:rPr sz="1150" b="1" spc="-80" dirty="0">
                <a:solidFill>
                  <a:srgbClr val="666666"/>
                </a:solidFill>
                <a:latin typeface="Montserrat"/>
                <a:cs typeface="Montserrat"/>
              </a:rPr>
              <a:t>Components</a:t>
            </a:r>
            <a:r>
              <a:rPr sz="1150" b="1" spc="-15" dirty="0">
                <a:solidFill>
                  <a:srgbClr val="666666"/>
                </a:solidFill>
                <a:latin typeface="Montserrat"/>
                <a:cs typeface="Montserrat"/>
              </a:rPr>
              <a:t> </a:t>
            </a:r>
            <a:r>
              <a:rPr sz="1150" b="1" spc="-60" dirty="0">
                <a:solidFill>
                  <a:srgbClr val="666666"/>
                </a:solidFill>
                <a:latin typeface="Montserrat"/>
                <a:cs typeface="Montserrat"/>
              </a:rPr>
              <a:t>of</a:t>
            </a:r>
            <a:r>
              <a:rPr sz="1150" b="1" spc="-15" dirty="0">
                <a:solidFill>
                  <a:srgbClr val="666666"/>
                </a:solidFill>
                <a:latin typeface="Montserrat"/>
                <a:cs typeface="Montserrat"/>
              </a:rPr>
              <a:t> </a:t>
            </a:r>
            <a:r>
              <a:rPr sz="1150" b="1" spc="-70" dirty="0">
                <a:solidFill>
                  <a:srgbClr val="666666"/>
                </a:solidFill>
                <a:latin typeface="Montserrat"/>
                <a:cs typeface="Montserrat"/>
              </a:rPr>
              <a:t>a</a:t>
            </a:r>
            <a:r>
              <a:rPr sz="1150" b="1" spc="-15" dirty="0">
                <a:solidFill>
                  <a:srgbClr val="666666"/>
                </a:solidFill>
                <a:latin typeface="Montserrat"/>
                <a:cs typeface="Montserrat"/>
              </a:rPr>
              <a:t> </a:t>
            </a:r>
            <a:r>
              <a:rPr sz="1150" b="1" spc="-60" dirty="0">
                <a:solidFill>
                  <a:srgbClr val="666666"/>
                </a:solidFill>
                <a:latin typeface="Montserrat"/>
                <a:cs typeface="Montserrat"/>
              </a:rPr>
              <a:t>Scalable</a:t>
            </a:r>
            <a:r>
              <a:rPr sz="1150" b="1" spc="-15" dirty="0">
                <a:solidFill>
                  <a:srgbClr val="666666"/>
                </a:solidFill>
                <a:latin typeface="Montserrat"/>
                <a:cs typeface="Montserrat"/>
              </a:rPr>
              <a:t> </a:t>
            </a:r>
            <a:r>
              <a:rPr sz="1150" b="1" spc="-60" dirty="0">
                <a:solidFill>
                  <a:srgbClr val="666666"/>
                </a:solidFill>
                <a:latin typeface="Montserrat"/>
                <a:cs typeface="Montserrat"/>
              </a:rPr>
              <a:t>Business</a:t>
            </a:r>
            <a:r>
              <a:rPr sz="1150" b="1" spc="-15" dirty="0">
                <a:solidFill>
                  <a:srgbClr val="666666"/>
                </a:solidFill>
                <a:latin typeface="Montserrat"/>
                <a:cs typeface="Montserrat"/>
              </a:rPr>
              <a:t> </a:t>
            </a:r>
            <a:r>
              <a:rPr sz="1150" b="1" spc="-70" dirty="0">
                <a:solidFill>
                  <a:srgbClr val="666666"/>
                </a:solidFill>
                <a:latin typeface="Montserrat"/>
                <a:cs typeface="Montserrat"/>
              </a:rPr>
              <a:t>Model</a:t>
            </a:r>
            <a:r>
              <a:rPr sz="1150" b="1" spc="-15" dirty="0">
                <a:solidFill>
                  <a:srgbClr val="666666"/>
                </a:solidFill>
                <a:latin typeface="Montserrat"/>
                <a:cs typeface="Montserrat"/>
              </a:rPr>
              <a:t> </a:t>
            </a:r>
            <a:r>
              <a:rPr sz="1150" b="1" spc="-50" dirty="0">
                <a:solidFill>
                  <a:srgbClr val="666666"/>
                </a:solidFill>
                <a:latin typeface="Montserrat"/>
                <a:cs typeface="Montserrat"/>
              </a:rPr>
              <a:t>Framework</a:t>
            </a:r>
            <a:endParaRPr sz="1150" b="1" dirty="0">
              <a:latin typeface="Montserrat"/>
              <a:cs typeface="Montserrat"/>
            </a:endParaRPr>
          </a:p>
        </p:txBody>
      </p:sp>
      <p:pic>
        <p:nvPicPr>
          <p:cNvPr id="15" name="object 15"/>
          <p:cNvPicPr/>
          <p:nvPr/>
        </p:nvPicPr>
        <p:blipFill>
          <a:blip r:embed="rId8" cstate="print"/>
          <a:stretch>
            <a:fillRect/>
          </a:stretch>
        </p:blipFill>
        <p:spPr>
          <a:xfrm>
            <a:off x="6858000" y="912153"/>
            <a:ext cx="4648200" cy="4164671"/>
          </a:xfrm>
          <a:prstGeom prst="rect">
            <a:avLst/>
          </a:prstGeom>
        </p:spPr>
      </p:pic>
      <p:sp>
        <p:nvSpPr>
          <p:cNvPr id="21" name="Rectangle: Rounded Corners 20">
            <a:extLst>
              <a:ext uri="{FF2B5EF4-FFF2-40B4-BE49-F238E27FC236}">
                <a16:creationId xmlns:a16="http://schemas.microsoft.com/office/drawing/2014/main" id="{FC420CDB-6662-DE23-4527-00D86583268D}"/>
              </a:ext>
            </a:extLst>
          </p:cNvPr>
          <p:cNvSpPr/>
          <p:nvPr/>
        </p:nvSpPr>
        <p:spPr>
          <a:xfrm>
            <a:off x="1412" y="702380"/>
            <a:ext cx="12041431" cy="6002426"/>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7" name="object 37"/>
          <p:cNvPicPr/>
          <p:nvPr/>
        </p:nvPicPr>
        <p:blipFill>
          <a:blip r:embed="rId9" cstate="print"/>
          <a:stretch>
            <a:fillRect/>
          </a:stretch>
        </p:blipFill>
        <p:spPr>
          <a:xfrm>
            <a:off x="473816" y="5636420"/>
            <a:ext cx="285683" cy="304728"/>
          </a:xfrm>
          <a:prstGeom prst="rect">
            <a:avLst/>
          </a:prstGeom>
        </p:spPr>
      </p:pic>
      <p:sp>
        <p:nvSpPr>
          <p:cNvPr id="10" name="Rectangle 9">
            <a:extLst>
              <a:ext uri="{FF2B5EF4-FFF2-40B4-BE49-F238E27FC236}">
                <a16:creationId xmlns:a16="http://schemas.microsoft.com/office/drawing/2014/main" id="{519F0BB9-B8EE-C5B2-1CEF-289DAE4A98EC}"/>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FB01ECB2-64E5-473A-294E-D8349E45373A}"/>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33979" y="-30832"/>
            <a:ext cx="1902209" cy="73321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Rounded Corners 36">
            <a:extLst>
              <a:ext uri="{FF2B5EF4-FFF2-40B4-BE49-F238E27FC236}">
                <a16:creationId xmlns:a16="http://schemas.microsoft.com/office/drawing/2014/main" id="{9871FD86-CB23-E6D3-202B-1787E1C27E71}"/>
              </a:ext>
            </a:extLst>
          </p:cNvPr>
          <p:cNvSpPr/>
          <p:nvPr/>
        </p:nvSpPr>
        <p:spPr>
          <a:xfrm>
            <a:off x="11734799" y="357627"/>
            <a:ext cx="999999" cy="60517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571142" y="507034"/>
            <a:ext cx="6505575" cy="448309"/>
          </a:xfrm>
          <a:prstGeom prst="rect">
            <a:avLst/>
          </a:prstGeom>
        </p:spPr>
        <p:txBody>
          <a:bodyPr vert="horz" wrap="square" lIns="0" tIns="15240" rIns="0" bIns="0" rtlCol="0">
            <a:spAutoFit/>
          </a:bodyPr>
          <a:lstStyle/>
          <a:p>
            <a:pPr marL="12700">
              <a:lnSpc>
                <a:spcPct val="100000"/>
              </a:lnSpc>
              <a:spcBef>
                <a:spcPts val="120"/>
              </a:spcBef>
            </a:pPr>
            <a:r>
              <a:rPr spc="-220" dirty="0"/>
              <a:t>Operational</a:t>
            </a:r>
            <a:r>
              <a:rPr spc="-50" dirty="0"/>
              <a:t> </a:t>
            </a:r>
            <a:r>
              <a:rPr spc="-260" dirty="0"/>
              <a:t>&amp;</a:t>
            </a:r>
            <a:r>
              <a:rPr spc="-55" dirty="0"/>
              <a:t> </a:t>
            </a:r>
            <a:r>
              <a:rPr spc="-200" dirty="0"/>
              <a:t>Financial</a:t>
            </a:r>
            <a:r>
              <a:rPr spc="-50" dirty="0"/>
              <a:t> </a:t>
            </a:r>
            <a:r>
              <a:rPr spc="-195" dirty="0"/>
              <a:t>Readiness</a:t>
            </a:r>
          </a:p>
        </p:txBody>
      </p:sp>
      <p:grpSp>
        <p:nvGrpSpPr>
          <p:cNvPr id="4" name="object 4"/>
          <p:cNvGrpSpPr/>
          <p:nvPr/>
        </p:nvGrpSpPr>
        <p:grpSpPr>
          <a:xfrm>
            <a:off x="571499" y="2009774"/>
            <a:ext cx="5305425" cy="1304925"/>
            <a:chOff x="571499" y="2009774"/>
            <a:chExt cx="5305425" cy="1304925"/>
          </a:xfrm>
        </p:grpSpPr>
        <p:sp>
          <p:nvSpPr>
            <p:cNvPr id="5" name="object 5"/>
            <p:cNvSpPr/>
            <p:nvPr/>
          </p:nvSpPr>
          <p:spPr>
            <a:xfrm>
              <a:off x="590549" y="2009774"/>
              <a:ext cx="5286375" cy="1304925"/>
            </a:xfrm>
            <a:custGeom>
              <a:avLst/>
              <a:gdLst/>
              <a:ahLst/>
              <a:cxnLst/>
              <a:rect l="l" t="t" r="r" b="b"/>
              <a:pathLst>
                <a:path w="5286375" h="1304925">
                  <a:moveTo>
                    <a:pt x="5232976" y="1304924"/>
                  </a:moveTo>
                  <a:lnTo>
                    <a:pt x="33047" y="1304924"/>
                  </a:lnTo>
                  <a:lnTo>
                    <a:pt x="28187" y="1303474"/>
                  </a:lnTo>
                  <a:lnTo>
                    <a:pt x="966" y="1262643"/>
                  </a:lnTo>
                  <a:lnTo>
                    <a:pt x="0" y="1255353"/>
                  </a:lnTo>
                  <a:lnTo>
                    <a:pt x="0" y="1247774"/>
                  </a:lnTo>
                  <a:lnTo>
                    <a:pt x="0" y="49571"/>
                  </a:lnTo>
                  <a:lnTo>
                    <a:pt x="14731" y="11379"/>
                  </a:lnTo>
                  <a:lnTo>
                    <a:pt x="33047" y="0"/>
                  </a:lnTo>
                  <a:lnTo>
                    <a:pt x="5232976" y="0"/>
                  </a:lnTo>
                  <a:lnTo>
                    <a:pt x="5272288" y="19392"/>
                  </a:lnTo>
                  <a:lnTo>
                    <a:pt x="5286374" y="53397"/>
                  </a:lnTo>
                  <a:lnTo>
                    <a:pt x="5286374" y="1251527"/>
                  </a:lnTo>
                  <a:lnTo>
                    <a:pt x="5266981" y="1290838"/>
                  </a:lnTo>
                  <a:lnTo>
                    <a:pt x="5236693" y="1304558"/>
                  </a:lnTo>
                  <a:lnTo>
                    <a:pt x="5232976" y="1304924"/>
                  </a:lnTo>
                  <a:close/>
                </a:path>
              </a:pathLst>
            </a:custGeom>
            <a:solidFill>
              <a:srgbClr val="F7F9FA"/>
            </a:solidFill>
          </p:spPr>
          <p:txBody>
            <a:bodyPr wrap="square" lIns="0" tIns="0" rIns="0" bIns="0" rtlCol="0"/>
            <a:lstStyle/>
            <a:p>
              <a:endParaRPr/>
            </a:p>
          </p:txBody>
        </p:sp>
        <p:sp>
          <p:nvSpPr>
            <p:cNvPr id="6" name="object 6"/>
            <p:cNvSpPr/>
            <p:nvPr/>
          </p:nvSpPr>
          <p:spPr>
            <a:xfrm>
              <a:off x="571499" y="2009774"/>
              <a:ext cx="52069" cy="1304925"/>
            </a:xfrm>
            <a:custGeom>
              <a:avLst/>
              <a:gdLst/>
              <a:ahLst/>
              <a:cxnLst/>
              <a:rect l="l" t="t" r="r" b="b"/>
              <a:pathLst>
                <a:path w="52070" h="1304925">
                  <a:moveTo>
                    <a:pt x="51889" y="1304924"/>
                  </a:moveTo>
                  <a:lnTo>
                    <a:pt x="49571" y="1304924"/>
                  </a:lnTo>
                  <a:lnTo>
                    <a:pt x="42281" y="1303474"/>
                  </a:lnTo>
                  <a:lnTo>
                    <a:pt x="7250" y="1276646"/>
                  </a:lnTo>
                  <a:lnTo>
                    <a:pt x="0" y="1255353"/>
                  </a:lnTo>
                  <a:lnTo>
                    <a:pt x="0" y="49571"/>
                  </a:lnTo>
                  <a:lnTo>
                    <a:pt x="22097" y="11379"/>
                  </a:lnTo>
                  <a:lnTo>
                    <a:pt x="49571" y="0"/>
                  </a:lnTo>
                  <a:lnTo>
                    <a:pt x="51889" y="0"/>
                  </a:lnTo>
                  <a:lnTo>
                    <a:pt x="47399" y="5579"/>
                  </a:lnTo>
                  <a:lnTo>
                    <a:pt x="43679" y="16738"/>
                  </a:lnTo>
                  <a:lnTo>
                    <a:pt x="41238" y="25541"/>
                  </a:lnTo>
                  <a:lnTo>
                    <a:pt x="39494" y="35211"/>
                  </a:lnTo>
                  <a:lnTo>
                    <a:pt x="38448" y="45747"/>
                  </a:lnTo>
                  <a:lnTo>
                    <a:pt x="38100" y="57150"/>
                  </a:lnTo>
                  <a:lnTo>
                    <a:pt x="38100" y="1247775"/>
                  </a:lnTo>
                  <a:lnTo>
                    <a:pt x="43679" y="1288185"/>
                  </a:lnTo>
                  <a:lnTo>
                    <a:pt x="47399" y="1299345"/>
                  </a:lnTo>
                  <a:lnTo>
                    <a:pt x="51889" y="1304924"/>
                  </a:lnTo>
                  <a:close/>
                </a:path>
              </a:pathLst>
            </a:custGeom>
            <a:solidFill>
              <a:srgbClr val="1A4977"/>
            </a:solidFill>
          </p:spPr>
          <p:txBody>
            <a:bodyPr wrap="square" lIns="0" tIns="0" rIns="0" bIns="0" rtlCol="0"/>
            <a:lstStyle/>
            <a:p>
              <a:endParaRPr/>
            </a:p>
          </p:txBody>
        </p:sp>
      </p:grpSp>
      <p:grpSp>
        <p:nvGrpSpPr>
          <p:cNvPr id="7" name="object 7"/>
          <p:cNvGrpSpPr/>
          <p:nvPr/>
        </p:nvGrpSpPr>
        <p:grpSpPr>
          <a:xfrm>
            <a:off x="571499" y="3457574"/>
            <a:ext cx="5305425" cy="1304925"/>
            <a:chOff x="571499" y="3457574"/>
            <a:chExt cx="5305425" cy="1304925"/>
          </a:xfrm>
        </p:grpSpPr>
        <p:sp>
          <p:nvSpPr>
            <p:cNvPr id="8" name="object 8"/>
            <p:cNvSpPr/>
            <p:nvPr/>
          </p:nvSpPr>
          <p:spPr>
            <a:xfrm>
              <a:off x="590549" y="3457574"/>
              <a:ext cx="5286375" cy="1304925"/>
            </a:xfrm>
            <a:custGeom>
              <a:avLst/>
              <a:gdLst/>
              <a:ahLst/>
              <a:cxnLst/>
              <a:rect l="l" t="t" r="r" b="b"/>
              <a:pathLst>
                <a:path w="5286375" h="1304925">
                  <a:moveTo>
                    <a:pt x="5232976" y="1304924"/>
                  </a:moveTo>
                  <a:lnTo>
                    <a:pt x="33047" y="1304924"/>
                  </a:lnTo>
                  <a:lnTo>
                    <a:pt x="4833" y="1276646"/>
                  </a:lnTo>
                  <a:lnTo>
                    <a:pt x="0" y="1255353"/>
                  </a:lnTo>
                  <a:lnTo>
                    <a:pt x="0" y="1247774"/>
                  </a:lnTo>
                  <a:lnTo>
                    <a:pt x="0" y="49571"/>
                  </a:lnTo>
                  <a:lnTo>
                    <a:pt x="14731" y="11379"/>
                  </a:lnTo>
                  <a:lnTo>
                    <a:pt x="33047" y="0"/>
                  </a:lnTo>
                  <a:lnTo>
                    <a:pt x="5232976" y="0"/>
                  </a:lnTo>
                  <a:lnTo>
                    <a:pt x="5272288" y="19391"/>
                  </a:lnTo>
                  <a:lnTo>
                    <a:pt x="5286374" y="53397"/>
                  </a:lnTo>
                  <a:lnTo>
                    <a:pt x="5286374" y="1251527"/>
                  </a:lnTo>
                  <a:lnTo>
                    <a:pt x="5266981" y="1290838"/>
                  </a:lnTo>
                  <a:lnTo>
                    <a:pt x="5236693" y="1304558"/>
                  </a:lnTo>
                  <a:lnTo>
                    <a:pt x="5232976" y="1304924"/>
                  </a:lnTo>
                  <a:close/>
                </a:path>
              </a:pathLst>
            </a:custGeom>
            <a:solidFill>
              <a:srgbClr val="F7F9FA"/>
            </a:solidFill>
          </p:spPr>
          <p:txBody>
            <a:bodyPr wrap="square" lIns="0" tIns="0" rIns="0" bIns="0" rtlCol="0"/>
            <a:lstStyle/>
            <a:p>
              <a:endParaRPr/>
            </a:p>
          </p:txBody>
        </p:sp>
        <p:sp>
          <p:nvSpPr>
            <p:cNvPr id="9" name="object 9"/>
            <p:cNvSpPr/>
            <p:nvPr/>
          </p:nvSpPr>
          <p:spPr>
            <a:xfrm>
              <a:off x="571499" y="3457574"/>
              <a:ext cx="52069" cy="1304925"/>
            </a:xfrm>
            <a:custGeom>
              <a:avLst/>
              <a:gdLst/>
              <a:ahLst/>
              <a:cxnLst/>
              <a:rect l="l" t="t" r="r" b="b"/>
              <a:pathLst>
                <a:path w="52070" h="1304925">
                  <a:moveTo>
                    <a:pt x="51889" y="1304924"/>
                  </a:moveTo>
                  <a:lnTo>
                    <a:pt x="49571" y="1304924"/>
                  </a:lnTo>
                  <a:lnTo>
                    <a:pt x="42281" y="1303474"/>
                  </a:lnTo>
                  <a:lnTo>
                    <a:pt x="7250" y="1276647"/>
                  </a:lnTo>
                  <a:lnTo>
                    <a:pt x="0" y="1255353"/>
                  </a:lnTo>
                  <a:lnTo>
                    <a:pt x="0" y="49571"/>
                  </a:lnTo>
                  <a:lnTo>
                    <a:pt x="22097" y="11379"/>
                  </a:lnTo>
                  <a:lnTo>
                    <a:pt x="49571" y="0"/>
                  </a:lnTo>
                  <a:lnTo>
                    <a:pt x="51889" y="0"/>
                  </a:lnTo>
                  <a:lnTo>
                    <a:pt x="47399" y="5579"/>
                  </a:lnTo>
                  <a:lnTo>
                    <a:pt x="43679" y="16738"/>
                  </a:lnTo>
                  <a:lnTo>
                    <a:pt x="41238" y="25541"/>
                  </a:lnTo>
                  <a:lnTo>
                    <a:pt x="39494" y="35211"/>
                  </a:lnTo>
                  <a:lnTo>
                    <a:pt x="38448" y="45747"/>
                  </a:lnTo>
                  <a:lnTo>
                    <a:pt x="38100" y="57150"/>
                  </a:lnTo>
                  <a:lnTo>
                    <a:pt x="38100" y="1247775"/>
                  </a:lnTo>
                  <a:lnTo>
                    <a:pt x="43679" y="1288186"/>
                  </a:lnTo>
                  <a:lnTo>
                    <a:pt x="47399" y="1299345"/>
                  </a:lnTo>
                  <a:lnTo>
                    <a:pt x="51889" y="1304924"/>
                  </a:lnTo>
                  <a:close/>
                </a:path>
              </a:pathLst>
            </a:custGeom>
            <a:solidFill>
              <a:srgbClr val="1A4977"/>
            </a:solidFill>
          </p:spPr>
          <p:txBody>
            <a:bodyPr wrap="square" lIns="0" tIns="0" rIns="0" bIns="0" rtlCol="0"/>
            <a:lstStyle/>
            <a:p>
              <a:endParaRPr/>
            </a:p>
          </p:txBody>
        </p:sp>
      </p:grpSp>
      <p:grpSp>
        <p:nvGrpSpPr>
          <p:cNvPr id="10" name="object 10"/>
          <p:cNvGrpSpPr/>
          <p:nvPr/>
        </p:nvGrpSpPr>
        <p:grpSpPr>
          <a:xfrm>
            <a:off x="571499" y="4905374"/>
            <a:ext cx="5305425" cy="1304925"/>
            <a:chOff x="571499" y="4905374"/>
            <a:chExt cx="5305425" cy="1304925"/>
          </a:xfrm>
        </p:grpSpPr>
        <p:sp>
          <p:nvSpPr>
            <p:cNvPr id="11" name="object 11"/>
            <p:cNvSpPr/>
            <p:nvPr/>
          </p:nvSpPr>
          <p:spPr>
            <a:xfrm>
              <a:off x="590549" y="4905374"/>
              <a:ext cx="5286375" cy="1304925"/>
            </a:xfrm>
            <a:custGeom>
              <a:avLst/>
              <a:gdLst/>
              <a:ahLst/>
              <a:cxnLst/>
              <a:rect l="l" t="t" r="r" b="b"/>
              <a:pathLst>
                <a:path w="5286375" h="1304925">
                  <a:moveTo>
                    <a:pt x="5232976" y="1304924"/>
                  </a:moveTo>
                  <a:lnTo>
                    <a:pt x="33047" y="1304924"/>
                  </a:lnTo>
                  <a:lnTo>
                    <a:pt x="28187" y="1303473"/>
                  </a:lnTo>
                  <a:lnTo>
                    <a:pt x="966" y="1262643"/>
                  </a:lnTo>
                  <a:lnTo>
                    <a:pt x="0" y="1255352"/>
                  </a:lnTo>
                  <a:lnTo>
                    <a:pt x="0" y="1247774"/>
                  </a:lnTo>
                  <a:lnTo>
                    <a:pt x="0" y="49570"/>
                  </a:lnTo>
                  <a:lnTo>
                    <a:pt x="14731" y="11379"/>
                  </a:lnTo>
                  <a:lnTo>
                    <a:pt x="33047" y="0"/>
                  </a:lnTo>
                  <a:lnTo>
                    <a:pt x="5232976" y="0"/>
                  </a:lnTo>
                  <a:lnTo>
                    <a:pt x="5272288" y="19391"/>
                  </a:lnTo>
                  <a:lnTo>
                    <a:pt x="5286374" y="53397"/>
                  </a:lnTo>
                  <a:lnTo>
                    <a:pt x="5286374" y="1251527"/>
                  </a:lnTo>
                  <a:lnTo>
                    <a:pt x="5266981" y="1290838"/>
                  </a:lnTo>
                  <a:lnTo>
                    <a:pt x="5236693" y="1304558"/>
                  </a:lnTo>
                  <a:lnTo>
                    <a:pt x="5232976" y="1304924"/>
                  </a:lnTo>
                  <a:close/>
                </a:path>
              </a:pathLst>
            </a:custGeom>
            <a:solidFill>
              <a:srgbClr val="F7F9FA"/>
            </a:solidFill>
          </p:spPr>
          <p:txBody>
            <a:bodyPr wrap="square" lIns="0" tIns="0" rIns="0" bIns="0" rtlCol="0"/>
            <a:lstStyle/>
            <a:p>
              <a:endParaRPr/>
            </a:p>
          </p:txBody>
        </p:sp>
        <p:sp>
          <p:nvSpPr>
            <p:cNvPr id="12" name="object 12"/>
            <p:cNvSpPr/>
            <p:nvPr/>
          </p:nvSpPr>
          <p:spPr>
            <a:xfrm>
              <a:off x="571499" y="4905374"/>
              <a:ext cx="52069" cy="1304925"/>
            </a:xfrm>
            <a:custGeom>
              <a:avLst/>
              <a:gdLst/>
              <a:ahLst/>
              <a:cxnLst/>
              <a:rect l="l" t="t" r="r" b="b"/>
              <a:pathLst>
                <a:path w="52070" h="1304925">
                  <a:moveTo>
                    <a:pt x="51889" y="1304924"/>
                  </a:moveTo>
                  <a:lnTo>
                    <a:pt x="49571" y="1304924"/>
                  </a:lnTo>
                  <a:lnTo>
                    <a:pt x="42281" y="1303474"/>
                  </a:lnTo>
                  <a:lnTo>
                    <a:pt x="7250" y="1276646"/>
                  </a:lnTo>
                  <a:lnTo>
                    <a:pt x="0" y="1255353"/>
                  </a:lnTo>
                  <a:lnTo>
                    <a:pt x="0" y="49571"/>
                  </a:lnTo>
                  <a:lnTo>
                    <a:pt x="22097" y="11380"/>
                  </a:lnTo>
                  <a:lnTo>
                    <a:pt x="49571" y="0"/>
                  </a:lnTo>
                  <a:lnTo>
                    <a:pt x="51889" y="0"/>
                  </a:lnTo>
                  <a:lnTo>
                    <a:pt x="47399" y="5579"/>
                  </a:lnTo>
                  <a:lnTo>
                    <a:pt x="43679" y="16738"/>
                  </a:lnTo>
                  <a:lnTo>
                    <a:pt x="41238" y="25541"/>
                  </a:lnTo>
                  <a:lnTo>
                    <a:pt x="39494" y="35211"/>
                  </a:lnTo>
                  <a:lnTo>
                    <a:pt x="38448" y="45747"/>
                  </a:lnTo>
                  <a:lnTo>
                    <a:pt x="38100" y="57150"/>
                  </a:lnTo>
                  <a:lnTo>
                    <a:pt x="38100" y="1247775"/>
                  </a:lnTo>
                  <a:lnTo>
                    <a:pt x="43679" y="1288185"/>
                  </a:lnTo>
                  <a:lnTo>
                    <a:pt x="47399" y="1299345"/>
                  </a:lnTo>
                  <a:lnTo>
                    <a:pt x="51889" y="1304924"/>
                  </a:lnTo>
                  <a:close/>
                </a:path>
              </a:pathLst>
            </a:custGeom>
            <a:solidFill>
              <a:srgbClr val="1A4977"/>
            </a:solidFill>
          </p:spPr>
          <p:txBody>
            <a:bodyPr wrap="square" lIns="0" tIns="0" rIns="0" bIns="0" rtlCol="0"/>
            <a:lstStyle/>
            <a:p>
              <a:endParaRPr/>
            </a:p>
          </p:txBody>
        </p:sp>
      </p:grpSp>
      <p:sp>
        <p:nvSpPr>
          <p:cNvPr id="16" name="object 16"/>
          <p:cNvSpPr/>
          <p:nvPr/>
        </p:nvSpPr>
        <p:spPr>
          <a:xfrm>
            <a:off x="572154" y="989806"/>
            <a:ext cx="258445" cy="204470"/>
          </a:xfrm>
          <a:custGeom>
            <a:avLst/>
            <a:gdLst/>
            <a:ahLst/>
            <a:cxnLst/>
            <a:rect l="l" t="t" r="r" b="b"/>
            <a:pathLst>
              <a:path w="258444" h="204469">
                <a:moveTo>
                  <a:pt x="98103" y="27940"/>
                </a:moveTo>
                <a:lnTo>
                  <a:pt x="31596" y="27940"/>
                </a:lnTo>
                <a:lnTo>
                  <a:pt x="35975" y="24130"/>
                </a:lnTo>
                <a:lnTo>
                  <a:pt x="40968" y="21590"/>
                </a:lnTo>
                <a:lnTo>
                  <a:pt x="46412" y="19050"/>
                </a:lnTo>
                <a:lnTo>
                  <a:pt x="49686" y="3810"/>
                </a:lnTo>
                <a:lnTo>
                  <a:pt x="52633" y="0"/>
                </a:lnTo>
                <a:lnTo>
                  <a:pt x="77066" y="0"/>
                </a:lnTo>
                <a:lnTo>
                  <a:pt x="80013" y="3810"/>
                </a:lnTo>
                <a:lnTo>
                  <a:pt x="80791" y="7620"/>
                </a:lnTo>
                <a:lnTo>
                  <a:pt x="83287" y="19050"/>
                </a:lnTo>
                <a:lnTo>
                  <a:pt x="88690" y="21590"/>
                </a:lnTo>
                <a:lnTo>
                  <a:pt x="93724" y="24130"/>
                </a:lnTo>
                <a:lnTo>
                  <a:pt x="98103" y="27940"/>
                </a:lnTo>
                <a:close/>
              </a:path>
              <a:path w="258444" h="204469">
                <a:moveTo>
                  <a:pt x="16330" y="113030"/>
                </a:moveTo>
                <a:lnTo>
                  <a:pt x="12237" y="113030"/>
                </a:lnTo>
                <a:lnTo>
                  <a:pt x="9904" y="109220"/>
                </a:lnTo>
                <a:lnTo>
                  <a:pt x="8431" y="107950"/>
                </a:lnTo>
                <a:lnTo>
                  <a:pt x="7080" y="105410"/>
                </a:lnTo>
                <a:lnTo>
                  <a:pt x="4624" y="101600"/>
                </a:lnTo>
                <a:lnTo>
                  <a:pt x="3478" y="99060"/>
                </a:lnTo>
                <a:lnTo>
                  <a:pt x="2455" y="97790"/>
                </a:lnTo>
                <a:lnTo>
                  <a:pt x="1514" y="95250"/>
                </a:lnTo>
                <a:lnTo>
                  <a:pt x="0" y="91440"/>
                </a:lnTo>
                <a:lnTo>
                  <a:pt x="1145" y="87630"/>
                </a:lnTo>
                <a:lnTo>
                  <a:pt x="13137" y="76200"/>
                </a:lnTo>
                <a:lnTo>
                  <a:pt x="12687" y="73660"/>
                </a:lnTo>
                <a:lnTo>
                  <a:pt x="12687" y="62230"/>
                </a:lnTo>
                <a:lnTo>
                  <a:pt x="13137" y="59690"/>
                </a:lnTo>
                <a:lnTo>
                  <a:pt x="4051" y="52070"/>
                </a:lnTo>
                <a:lnTo>
                  <a:pt x="1145" y="48260"/>
                </a:lnTo>
                <a:lnTo>
                  <a:pt x="0" y="44450"/>
                </a:lnTo>
                <a:lnTo>
                  <a:pt x="2455" y="39370"/>
                </a:lnTo>
                <a:lnTo>
                  <a:pt x="3478" y="36830"/>
                </a:lnTo>
                <a:lnTo>
                  <a:pt x="5852" y="33020"/>
                </a:lnTo>
                <a:lnTo>
                  <a:pt x="7121" y="30480"/>
                </a:lnTo>
                <a:lnTo>
                  <a:pt x="8472" y="29210"/>
                </a:lnTo>
                <a:lnTo>
                  <a:pt x="12237" y="24130"/>
                </a:lnTo>
                <a:lnTo>
                  <a:pt x="16330" y="22860"/>
                </a:lnTo>
                <a:lnTo>
                  <a:pt x="20013" y="24130"/>
                </a:lnTo>
                <a:lnTo>
                  <a:pt x="31596" y="27940"/>
                </a:lnTo>
                <a:lnTo>
                  <a:pt x="120245" y="27940"/>
                </a:lnTo>
                <a:lnTo>
                  <a:pt x="121187" y="29210"/>
                </a:lnTo>
                <a:lnTo>
                  <a:pt x="122537" y="30480"/>
                </a:lnTo>
                <a:lnTo>
                  <a:pt x="123765" y="33020"/>
                </a:lnTo>
                <a:lnTo>
                  <a:pt x="125034" y="34290"/>
                </a:lnTo>
                <a:lnTo>
                  <a:pt x="126180" y="36830"/>
                </a:lnTo>
                <a:lnTo>
                  <a:pt x="127203" y="39370"/>
                </a:lnTo>
                <a:lnTo>
                  <a:pt x="128144" y="40640"/>
                </a:lnTo>
                <a:lnTo>
                  <a:pt x="129659" y="44450"/>
                </a:lnTo>
                <a:lnTo>
                  <a:pt x="128513" y="48260"/>
                </a:lnTo>
                <a:lnTo>
                  <a:pt x="62224" y="48260"/>
                </a:lnTo>
                <a:lnTo>
                  <a:pt x="59718" y="49530"/>
                </a:lnTo>
                <a:lnTo>
                  <a:pt x="45184" y="66040"/>
                </a:lnTo>
                <a:lnTo>
                  <a:pt x="45184" y="71120"/>
                </a:lnTo>
                <a:lnTo>
                  <a:pt x="59718" y="87630"/>
                </a:lnTo>
                <a:lnTo>
                  <a:pt x="128431" y="87630"/>
                </a:lnTo>
                <a:lnTo>
                  <a:pt x="129577" y="91440"/>
                </a:lnTo>
                <a:lnTo>
                  <a:pt x="127121" y="96520"/>
                </a:lnTo>
                <a:lnTo>
                  <a:pt x="126098" y="99060"/>
                </a:lnTo>
                <a:lnTo>
                  <a:pt x="124952" y="101600"/>
                </a:lnTo>
                <a:lnTo>
                  <a:pt x="123683" y="104140"/>
                </a:lnTo>
                <a:lnTo>
                  <a:pt x="122455" y="105410"/>
                </a:lnTo>
                <a:lnTo>
                  <a:pt x="121105" y="107950"/>
                </a:lnTo>
                <a:lnTo>
                  <a:pt x="120163" y="109220"/>
                </a:lnTo>
                <a:lnTo>
                  <a:pt x="31555" y="109220"/>
                </a:lnTo>
                <a:lnTo>
                  <a:pt x="16330" y="113030"/>
                </a:lnTo>
                <a:close/>
              </a:path>
              <a:path w="258444" h="204469">
                <a:moveTo>
                  <a:pt x="120245" y="27940"/>
                </a:moveTo>
                <a:lnTo>
                  <a:pt x="98103" y="27940"/>
                </a:lnTo>
                <a:lnTo>
                  <a:pt x="113328" y="22860"/>
                </a:lnTo>
                <a:lnTo>
                  <a:pt x="117421" y="24130"/>
                </a:lnTo>
                <a:lnTo>
                  <a:pt x="120245" y="27940"/>
                </a:lnTo>
                <a:close/>
              </a:path>
              <a:path w="258444" h="204469">
                <a:moveTo>
                  <a:pt x="128431" y="87630"/>
                </a:moveTo>
                <a:lnTo>
                  <a:pt x="69940" y="87630"/>
                </a:lnTo>
                <a:lnTo>
                  <a:pt x="74754" y="85090"/>
                </a:lnTo>
                <a:lnTo>
                  <a:pt x="76878" y="83820"/>
                </a:lnTo>
                <a:lnTo>
                  <a:pt x="80562" y="80010"/>
                </a:lnTo>
                <a:lnTo>
                  <a:pt x="81982" y="77470"/>
                </a:lnTo>
                <a:lnTo>
                  <a:pt x="83976" y="73660"/>
                </a:lnTo>
                <a:lnTo>
                  <a:pt x="84474" y="71120"/>
                </a:lnTo>
                <a:lnTo>
                  <a:pt x="84474" y="66040"/>
                </a:lnTo>
                <a:lnTo>
                  <a:pt x="69940" y="49530"/>
                </a:lnTo>
                <a:lnTo>
                  <a:pt x="67434" y="48260"/>
                </a:lnTo>
                <a:lnTo>
                  <a:pt x="128513" y="48260"/>
                </a:lnTo>
                <a:lnTo>
                  <a:pt x="126575" y="50800"/>
                </a:lnTo>
                <a:lnTo>
                  <a:pt x="125525" y="50800"/>
                </a:lnTo>
                <a:lnTo>
                  <a:pt x="116439" y="59690"/>
                </a:lnTo>
                <a:lnTo>
                  <a:pt x="116889" y="62230"/>
                </a:lnTo>
                <a:lnTo>
                  <a:pt x="117012" y="63500"/>
                </a:lnTo>
                <a:lnTo>
                  <a:pt x="117135" y="71120"/>
                </a:lnTo>
                <a:lnTo>
                  <a:pt x="116889" y="73660"/>
                </a:lnTo>
                <a:lnTo>
                  <a:pt x="116439" y="76200"/>
                </a:lnTo>
                <a:lnTo>
                  <a:pt x="125525" y="85090"/>
                </a:lnTo>
                <a:lnTo>
                  <a:pt x="128431" y="87630"/>
                </a:lnTo>
                <a:close/>
              </a:path>
              <a:path w="258444" h="204469">
                <a:moveTo>
                  <a:pt x="165961" y="204470"/>
                </a:moveTo>
                <a:lnTo>
                  <a:pt x="160232" y="201930"/>
                </a:lnTo>
                <a:lnTo>
                  <a:pt x="158103" y="201930"/>
                </a:lnTo>
                <a:lnTo>
                  <a:pt x="156022" y="200639"/>
                </a:lnTo>
                <a:lnTo>
                  <a:pt x="143738" y="187960"/>
                </a:lnTo>
                <a:lnTo>
                  <a:pt x="148772" y="172720"/>
                </a:lnTo>
                <a:lnTo>
                  <a:pt x="145170" y="168910"/>
                </a:lnTo>
                <a:lnTo>
                  <a:pt x="142264" y="163830"/>
                </a:lnTo>
                <a:lnTo>
                  <a:pt x="140218" y="158750"/>
                </a:lnTo>
                <a:lnTo>
                  <a:pt x="124543" y="154940"/>
                </a:lnTo>
                <a:lnTo>
                  <a:pt x="121473" y="152400"/>
                </a:lnTo>
                <a:lnTo>
                  <a:pt x="120695" y="146050"/>
                </a:lnTo>
                <a:lnTo>
                  <a:pt x="120695" y="134620"/>
                </a:lnTo>
                <a:lnTo>
                  <a:pt x="121473" y="128270"/>
                </a:lnTo>
                <a:lnTo>
                  <a:pt x="124502" y="124460"/>
                </a:lnTo>
                <a:lnTo>
                  <a:pt x="140218" y="121920"/>
                </a:lnTo>
                <a:lnTo>
                  <a:pt x="142223" y="116840"/>
                </a:lnTo>
                <a:lnTo>
                  <a:pt x="145170" y="111760"/>
                </a:lnTo>
                <a:lnTo>
                  <a:pt x="148772" y="106680"/>
                </a:lnTo>
                <a:lnTo>
                  <a:pt x="143738" y="91440"/>
                </a:lnTo>
                <a:lnTo>
                  <a:pt x="144761" y="87630"/>
                </a:lnTo>
                <a:lnTo>
                  <a:pt x="147871" y="85090"/>
                </a:lnTo>
                <a:lnTo>
                  <a:pt x="151760" y="82550"/>
                </a:lnTo>
                <a:lnTo>
                  <a:pt x="160191" y="77470"/>
                </a:lnTo>
                <a:lnTo>
                  <a:pt x="162360" y="77470"/>
                </a:lnTo>
                <a:lnTo>
                  <a:pt x="165962" y="74930"/>
                </a:lnTo>
                <a:lnTo>
                  <a:pt x="170013" y="76200"/>
                </a:lnTo>
                <a:lnTo>
                  <a:pt x="180695" y="88900"/>
                </a:lnTo>
                <a:lnTo>
                  <a:pt x="234120" y="88900"/>
                </a:lnTo>
                <a:lnTo>
                  <a:pt x="234802" y="91440"/>
                </a:lnTo>
                <a:lnTo>
                  <a:pt x="229768" y="106680"/>
                </a:lnTo>
                <a:lnTo>
                  <a:pt x="233369" y="111760"/>
                </a:lnTo>
                <a:lnTo>
                  <a:pt x="236275" y="116840"/>
                </a:lnTo>
                <a:lnTo>
                  <a:pt x="237810" y="120650"/>
                </a:lnTo>
                <a:lnTo>
                  <a:pt x="184138" y="120650"/>
                </a:lnTo>
                <a:lnTo>
                  <a:pt x="179325" y="123190"/>
                </a:lnTo>
                <a:lnTo>
                  <a:pt x="169604" y="137160"/>
                </a:lnTo>
                <a:lnTo>
                  <a:pt x="169604" y="142240"/>
                </a:lnTo>
                <a:lnTo>
                  <a:pt x="184138" y="158750"/>
                </a:lnTo>
                <a:lnTo>
                  <a:pt x="186644" y="160020"/>
                </a:lnTo>
                <a:lnTo>
                  <a:pt x="237820" y="160020"/>
                </a:lnTo>
                <a:lnTo>
                  <a:pt x="236316" y="163830"/>
                </a:lnTo>
                <a:lnTo>
                  <a:pt x="233369" y="168910"/>
                </a:lnTo>
                <a:lnTo>
                  <a:pt x="229768" y="173990"/>
                </a:lnTo>
                <a:lnTo>
                  <a:pt x="234802" y="189230"/>
                </a:lnTo>
                <a:lnTo>
                  <a:pt x="234120" y="191770"/>
                </a:lnTo>
                <a:lnTo>
                  <a:pt x="180736" y="191770"/>
                </a:lnTo>
                <a:lnTo>
                  <a:pt x="172651" y="200639"/>
                </a:lnTo>
                <a:lnTo>
                  <a:pt x="170013" y="203200"/>
                </a:lnTo>
                <a:lnTo>
                  <a:pt x="165961" y="204470"/>
                </a:lnTo>
                <a:close/>
              </a:path>
              <a:path w="258444" h="204469">
                <a:moveTo>
                  <a:pt x="234120" y="88900"/>
                </a:moveTo>
                <a:lnTo>
                  <a:pt x="197803" y="88900"/>
                </a:lnTo>
                <a:lnTo>
                  <a:pt x="205907" y="80010"/>
                </a:lnTo>
                <a:lnTo>
                  <a:pt x="208526" y="76200"/>
                </a:lnTo>
                <a:lnTo>
                  <a:pt x="233779" y="87630"/>
                </a:lnTo>
                <a:lnTo>
                  <a:pt x="234120" y="88900"/>
                </a:lnTo>
                <a:close/>
              </a:path>
              <a:path w="258444" h="204469">
                <a:moveTo>
                  <a:pt x="197803" y="88900"/>
                </a:moveTo>
                <a:lnTo>
                  <a:pt x="180695" y="88900"/>
                </a:lnTo>
                <a:lnTo>
                  <a:pt x="183479" y="87630"/>
                </a:lnTo>
                <a:lnTo>
                  <a:pt x="195020" y="87630"/>
                </a:lnTo>
                <a:lnTo>
                  <a:pt x="197803" y="88900"/>
                </a:lnTo>
                <a:close/>
              </a:path>
              <a:path w="258444" h="204469">
                <a:moveTo>
                  <a:pt x="70395" y="137160"/>
                </a:moveTo>
                <a:lnTo>
                  <a:pt x="59181" y="137160"/>
                </a:lnTo>
                <a:lnTo>
                  <a:pt x="52592" y="135890"/>
                </a:lnTo>
                <a:lnTo>
                  <a:pt x="49645" y="133350"/>
                </a:lnTo>
                <a:lnTo>
                  <a:pt x="48867" y="129540"/>
                </a:lnTo>
                <a:lnTo>
                  <a:pt x="46371" y="116840"/>
                </a:lnTo>
                <a:lnTo>
                  <a:pt x="40968" y="115570"/>
                </a:lnTo>
                <a:lnTo>
                  <a:pt x="35934" y="111760"/>
                </a:lnTo>
                <a:lnTo>
                  <a:pt x="31555" y="109220"/>
                </a:lnTo>
                <a:lnTo>
                  <a:pt x="98021" y="109220"/>
                </a:lnTo>
                <a:lnTo>
                  <a:pt x="93642" y="111760"/>
                </a:lnTo>
                <a:lnTo>
                  <a:pt x="88649" y="115570"/>
                </a:lnTo>
                <a:lnTo>
                  <a:pt x="83206" y="116840"/>
                </a:lnTo>
                <a:lnTo>
                  <a:pt x="79931" y="133350"/>
                </a:lnTo>
                <a:lnTo>
                  <a:pt x="76985" y="135890"/>
                </a:lnTo>
                <a:lnTo>
                  <a:pt x="70395" y="137160"/>
                </a:lnTo>
                <a:close/>
              </a:path>
              <a:path w="258444" h="204469">
                <a:moveTo>
                  <a:pt x="117339" y="113030"/>
                </a:moveTo>
                <a:lnTo>
                  <a:pt x="113247" y="113030"/>
                </a:lnTo>
                <a:lnTo>
                  <a:pt x="98021" y="109220"/>
                </a:lnTo>
                <a:lnTo>
                  <a:pt x="120163" y="109220"/>
                </a:lnTo>
                <a:lnTo>
                  <a:pt x="117339" y="113030"/>
                </a:lnTo>
                <a:close/>
              </a:path>
              <a:path w="258444" h="204469">
                <a:moveTo>
                  <a:pt x="237820" y="160020"/>
                </a:moveTo>
                <a:lnTo>
                  <a:pt x="191854" y="160020"/>
                </a:lnTo>
                <a:lnTo>
                  <a:pt x="194360" y="158750"/>
                </a:lnTo>
                <a:lnTo>
                  <a:pt x="199174" y="157480"/>
                </a:lnTo>
                <a:lnTo>
                  <a:pt x="201299" y="156210"/>
                </a:lnTo>
                <a:lnTo>
                  <a:pt x="204983" y="152400"/>
                </a:lnTo>
                <a:lnTo>
                  <a:pt x="206402" y="149860"/>
                </a:lnTo>
                <a:lnTo>
                  <a:pt x="208396" y="144780"/>
                </a:lnTo>
                <a:lnTo>
                  <a:pt x="208895" y="142240"/>
                </a:lnTo>
                <a:lnTo>
                  <a:pt x="208895" y="137160"/>
                </a:lnTo>
                <a:lnTo>
                  <a:pt x="194360" y="120650"/>
                </a:lnTo>
                <a:lnTo>
                  <a:pt x="237810" y="120650"/>
                </a:lnTo>
                <a:lnTo>
                  <a:pt x="238322" y="121920"/>
                </a:lnTo>
                <a:lnTo>
                  <a:pt x="250232" y="124460"/>
                </a:lnTo>
                <a:lnTo>
                  <a:pt x="253997" y="124460"/>
                </a:lnTo>
                <a:lnTo>
                  <a:pt x="257067" y="128270"/>
                </a:lnTo>
                <a:lnTo>
                  <a:pt x="257844" y="134620"/>
                </a:lnTo>
                <a:lnTo>
                  <a:pt x="257844" y="146050"/>
                </a:lnTo>
                <a:lnTo>
                  <a:pt x="257067" y="152400"/>
                </a:lnTo>
                <a:lnTo>
                  <a:pt x="254038" y="154940"/>
                </a:lnTo>
                <a:lnTo>
                  <a:pt x="250232" y="156210"/>
                </a:lnTo>
                <a:lnTo>
                  <a:pt x="238322" y="158750"/>
                </a:lnTo>
                <a:lnTo>
                  <a:pt x="237820" y="160020"/>
                </a:lnTo>
                <a:close/>
              </a:path>
              <a:path w="258444" h="204469">
                <a:moveTo>
                  <a:pt x="192196" y="193040"/>
                </a:moveTo>
                <a:lnTo>
                  <a:pt x="186384" y="193040"/>
                </a:lnTo>
                <a:lnTo>
                  <a:pt x="183519" y="191770"/>
                </a:lnTo>
                <a:lnTo>
                  <a:pt x="195061" y="191770"/>
                </a:lnTo>
                <a:lnTo>
                  <a:pt x="192196" y="193040"/>
                </a:lnTo>
                <a:close/>
              </a:path>
              <a:path w="258444" h="204469">
                <a:moveTo>
                  <a:pt x="212537" y="204470"/>
                </a:moveTo>
                <a:lnTo>
                  <a:pt x="208485" y="204470"/>
                </a:lnTo>
                <a:lnTo>
                  <a:pt x="205893" y="200639"/>
                </a:lnTo>
                <a:lnTo>
                  <a:pt x="205789" y="200485"/>
                </a:lnTo>
                <a:lnTo>
                  <a:pt x="197844" y="191770"/>
                </a:lnTo>
                <a:lnTo>
                  <a:pt x="234120" y="191770"/>
                </a:lnTo>
                <a:lnTo>
                  <a:pt x="233779" y="193040"/>
                </a:lnTo>
                <a:lnTo>
                  <a:pt x="228745" y="196850"/>
                </a:lnTo>
                <a:lnTo>
                  <a:pt x="224693" y="199390"/>
                </a:lnTo>
                <a:lnTo>
                  <a:pt x="222518" y="200639"/>
                </a:lnTo>
                <a:lnTo>
                  <a:pt x="220436" y="201930"/>
                </a:lnTo>
                <a:lnTo>
                  <a:pt x="218308" y="201930"/>
                </a:lnTo>
                <a:lnTo>
                  <a:pt x="216139" y="203200"/>
                </a:lnTo>
                <a:lnTo>
                  <a:pt x="212537" y="204470"/>
                </a:lnTo>
                <a:close/>
              </a:path>
            </a:pathLst>
          </a:custGeom>
          <a:solidFill>
            <a:srgbClr val="1A4977"/>
          </a:solidFill>
        </p:spPr>
        <p:txBody>
          <a:bodyPr wrap="square" lIns="0" tIns="0" rIns="0" bIns="0" rtlCol="0"/>
          <a:lstStyle/>
          <a:p>
            <a:endParaRPr dirty="0"/>
          </a:p>
        </p:txBody>
      </p:sp>
      <p:sp>
        <p:nvSpPr>
          <p:cNvPr id="17" name="object 17"/>
          <p:cNvSpPr txBox="1"/>
          <p:nvPr/>
        </p:nvSpPr>
        <p:spPr>
          <a:xfrm>
            <a:off x="793778" y="946720"/>
            <a:ext cx="5168237" cy="5199629"/>
          </a:xfrm>
          <a:prstGeom prst="rect">
            <a:avLst/>
          </a:prstGeom>
        </p:spPr>
        <p:txBody>
          <a:bodyPr vert="horz" wrap="square" lIns="0" tIns="15875" rIns="0" bIns="0" rtlCol="0">
            <a:spAutoFit/>
          </a:bodyPr>
          <a:lstStyle/>
          <a:p>
            <a:pPr marL="207645">
              <a:lnSpc>
                <a:spcPct val="100000"/>
              </a:lnSpc>
              <a:spcBef>
                <a:spcPts val="125"/>
              </a:spcBef>
            </a:pPr>
            <a:r>
              <a:rPr sz="1850" b="1" spc="-125" dirty="0">
                <a:solidFill>
                  <a:srgbClr val="1A4977"/>
                </a:solidFill>
                <a:latin typeface="Montserrat SemiBold"/>
                <a:cs typeface="Montserrat SemiBold"/>
              </a:rPr>
              <a:t>Operational</a:t>
            </a:r>
            <a:r>
              <a:rPr sz="1850" b="1" spc="-20" dirty="0">
                <a:solidFill>
                  <a:srgbClr val="1A4977"/>
                </a:solidFill>
                <a:latin typeface="Montserrat SemiBold"/>
                <a:cs typeface="Montserrat SemiBold"/>
              </a:rPr>
              <a:t> </a:t>
            </a:r>
            <a:r>
              <a:rPr sz="1850" b="1" spc="-10" dirty="0">
                <a:solidFill>
                  <a:srgbClr val="1A4977"/>
                </a:solidFill>
                <a:latin typeface="Montserrat SemiBold"/>
                <a:cs typeface="Montserrat SemiBold"/>
              </a:rPr>
              <a:t>Efficiency</a:t>
            </a:r>
            <a:endParaRPr sz="1850" dirty="0">
              <a:latin typeface="Montserrat SemiBold"/>
              <a:cs typeface="Montserrat SemiBold"/>
            </a:endParaRPr>
          </a:p>
          <a:p>
            <a:pPr>
              <a:lnSpc>
                <a:spcPct val="100000"/>
              </a:lnSpc>
              <a:spcBef>
                <a:spcPts val="580"/>
              </a:spcBef>
            </a:pPr>
            <a:endParaRPr sz="1650" dirty="0">
              <a:latin typeface="Montserrat SemiBold"/>
              <a:cs typeface="Montserrat SemiBold"/>
            </a:endParaRPr>
          </a:p>
          <a:p>
            <a:pPr marL="12700">
              <a:lnSpc>
                <a:spcPct val="100000"/>
              </a:lnSpc>
            </a:pPr>
            <a:r>
              <a:rPr sz="1500" b="1" spc="-105" dirty="0">
                <a:solidFill>
                  <a:srgbClr val="333333"/>
                </a:solidFill>
                <a:latin typeface="Montserrat SemiBold"/>
                <a:cs typeface="Montserrat SemiBold"/>
              </a:rPr>
              <a:t>Process</a:t>
            </a:r>
            <a:r>
              <a:rPr sz="1500" b="1" dirty="0">
                <a:solidFill>
                  <a:srgbClr val="333333"/>
                </a:solidFill>
                <a:latin typeface="Montserrat SemiBold"/>
                <a:cs typeface="Montserrat SemiBold"/>
              </a:rPr>
              <a:t> </a:t>
            </a:r>
            <a:r>
              <a:rPr sz="1500" b="1" spc="-30" dirty="0">
                <a:solidFill>
                  <a:srgbClr val="333333"/>
                </a:solidFill>
                <a:latin typeface="Montserrat SemiBold"/>
                <a:cs typeface="Montserrat SemiBold"/>
              </a:rPr>
              <a:t>Documentation</a:t>
            </a:r>
            <a:endParaRPr sz="1500" dirty="0">
              <a:latin typeface="Montserrat SemiBold"/>
              <a:cs typeface="Montserrat SemiBold"/>
            </a:endParaRPr>
          </a:p>
          <a:p>
            <a:pPr marL="12700" marR="5715">
              <a:lnSpc>
                <a:spcPct val="115399"/>
              </a:lnSpc>
              <a:spcBef>
                <a:spcPts val="635"/>
              </a:spcBef>
            </a:pPr>
            <a:r>
              <a:rPr sz="1300" spc="-80" dirty="0">
                <a:solidFill>
                  <a:srgbClr val="545454"/>
                </a:solidFill>
                <a:latin typeface="Montserrat"/>
                <a:cs typeface="Montserrat"/>
              </a:rPr>
              <a:t>Document</a:t>
            </a:r>
            <a:r>
              <a:rPr sz="1300" spc="10" dirty="0">
                <a:solidFill>
                  <a:srgbClr val="545454"/>
                </a:solidFill>
                <a:latin typeface="Montserrat"/>
                <a:cs typeface="Montserrat"/>
              </a:rPr>
              <a:t> </a:t>
            </a:r>
            <a:r>
              <a:rPr sz="1300" spc="-70" dirty="0">
                <a:solidFill>
                  <a:srgbClr val="545454"/>
                </a:solidFill>
                <a:latin typeface="Montserrat"/>
                <a:cs typeface="Montserrat"/>
              </a:rPr>
              <a:t>core</a:t>
            </a:r>
            <a:r>
              <a:rPr sz="1300" spc="15" dirty="0">
                <a:solidFill>
                  <a:srgbClr val="545454"/>
                </a:solidFill>
                <a:latin typeface="Montserrat"/>
                <a:cs typeface="Montserrat"/>
              </a:rPr>
              <a:t> </a:t>
            </a:r>
            <a:r>
              <a:rPr sz="1300" spc="-60" dirty="0">
                <a:solidFill>
                  <a:srgbClr val="545454"/>
                </a:solidFill>
                <a:latin typeface="Montserrat"/>
                <a:cs typeface="Montserrat"/>
              </a:rPr>
              <a:t>business</a:t>
            </a:r>
            <a:r>
              <a:rPr sz="1300" spc="10" dirty="0">
                <a:solidFill>
                  <a:srgbClr val="545454"/>
                </a:solidFill>
                <a:latin typeface="Montserrat"/>
                <a:cs typeface="Montserrat"/>
              </a:rPr>
              <a:t> </a:t>
            </a:r>
            <a:r>
              <a:rPr sz="1300" spc="-70" dirty="0">
                <a:solidFill>
                  <a:srgbClr val="545454"/>
                </a:solidFill>
                <a:latin typeface="Montserrat"/>
                <a:cs typeface="Montserrat"/>
              </a:rPr>
              <a:t>processes</a:t>
            </a:r>
            <a:r>
              <a:rPr sz="1300" spc="15" dirty="0">
                <a:solidFill>
                  <a:srgbClr val="545454"/>
                </a:solidFill>
                <a:latin typeface="Montserrat"/>
                <a:cs typeface="Montserrat"/>
              </a:rPr>
              <a:t> </a:t>
            </a:r>
            <a:r>
              <a:rPr sz="1300" spc="-70" dirty="0">
                <a:solidFill>
                  <a:srgbClr val="545454"/>
                </a:solidFill>
                <a:latin typeface="Montserrat"/>
                <a:cs typeface="Montserrat"/>
              </a:rPr>
              <a:t>before</a:t>
            </a:r>
            <a:r>
              <a:rPr sz="1300" spc="10" dirty="0">
                <a:solidFill>
                  <a:srgbClr val="545454"/>
                </a:solidFill>
                <a:latin typeface="Montserrat"/>
                <a:cs typeface="Montserrat"/>
              </a:rPr>
              <a:t> </a:t>
            </a:r>
            <a:r>
              <a:rPr sz="1300" spc="-65" dirty="0">
                <a:solidFill>
                  <a:srgbClr val="545454"/>
                </a:solidFill>
                <a:latin typeface="Montserrat"/>
                <a:cs typeface="Montserrat"/>
              </a:rPr>
              <a:t>they</a:t>
            </a:r>
            <a:r>
              <a:rPr sz="1300" spc="15" dirty="0">
                <a:solidFill>
                  <a:srgbClr val="545454"/>
                </a:solidFill>
                <a:latin typeface="Montserrat"/>
                <a:cs typeface="Montserrat"/>
              </a:rPr>
              <a:t> </a:t>
            </a:r>
            <a:r>
              <a:rPr sz="1300" spc="-80" dirty="0">
                <a:solidFill>
                  <a:srgbClr val="545454"/>
                </a:solidFill>
                <a:latin typeface="Montserrat"/>
                <a:cs typeface="Montserrat"/>
              </a:rPr>
              <a:t>break</a:t>
            </a:r>
            <a:r>
              <a:rPr sz="1300" spc="15" dirty="0">
                <a:solidFill>
                  <a:srgbClr val="545454"/>
                </a:solidFill>
                <a:latin typeface="Montserrat"/>
                <a:cs typeface="Montserrat"/>
              </a:rPr>
              <a:t> </a:t>
            </a:r>
            <a:r>
              <a:rPr sz="1300" spc="-10" dirty="0">
                <a:solidFill>
                  <a:srgbClr val="545454"/>
                </a:solidFill>
                <a:latin typeface="Montserrat"/>
                <a:cs typeface="Montserrat"/>
              </a:rPr>
              <a:t>under </a:t>
            </a:r>
            <a:r>
              <a:rPr sz="1300" spc="-55" dirty="0">
                <a:solidFill>
                  <a:srgbClr val="545454"/>
                </a:solidFill>
                <a:latin typeface="Montserrat"/>
                <a:cs typeface="Montserrat"/>
              </a:rPr>
              <a:t>scale.</a:t>
            </a:r>
            <a:r>
              <a:rPr sz="1300" spc="-5" dirty="0">
                <a:solidFill>
                  <a:srgbClr val="545454"/>
                </a:solidFill>
                <a:latin typeface="Montserrat"/>
                <a:cs typeface="Montserrat"/>
              </a:rPr>
              <a:t> </a:t>
            </a:r>
            <a:r>
              <a:rPr sz="1300" spc="-80" dirty="0">
                <a:solidFill>
                  <a:srgbClr val="545454"/>
                </a:solidFill>
                <a:latin typeface="Montserrat"/>
                <a:cs typeface="Montserrat"/>
              </a:rPr>
              <a:t>Create</a:t>
            </a:r>
            <a:r>
              <a:rPr sz="1300" dirty="0">
                <a:solidFill>
                  <a:srgbClr val="545454"/>
                </a:solidFill>
                <a:latin typeface="Montserrat"/>
                <a:cs typeface="Montserrat"/>
              </a:rPr>
              <a:t> </a:t>
            </a:r>
            <a:r>
              <a:rPr sz="1300" spc="-65" dirty="0">
                <a:solidFill>
                  <a:srgbClr val="545454"/>
                </a:solidFill>
                <a:latin typeface="Montserrat"/>
                <a:cs typeface="Montserrat"/>
              </a:rPr>
              <a:t>repeatable</a:t>
            </a:r>
            <a:r>
              <a:rPr sz="1300" spc="-5" dirty="0">
                <a:solidFill>
                  <a:srgbClr val="545454"/>
                </a:solidFill>
                <a:latin typeface="Montserrat"/>
                <a:cs typeface="Montserrat"/>
              </a:rPr>
              <a:t> </a:t>
            </a:r>
            <a:r>
              <a:rPr sz="1300" spc="-70" dirty="0">
                <a:solidFill>
                  <a:srgbClr val="545454"/>
                </a:solidFill>
                <a:latin typeface="Montserrat"/>
                <a:cs typeface="Montserrat"/>
              </a:rPr>
              <a:t>playbooks</a:t>
            </a:r>
            <a:r>
              <a:rPr sz="1300" dirty="0">
                <a:solidFill>
                  <a:srgbClr val="545454"/>
                </a:solidFill>
                <a:latin typeface="Montserrat"/>
                <a:cs typeface="Montserrat"/>
              </a:rPr>
              <a:t> </a:t>
            </a:r>
            <a:r>
              <a:rPr sz="1300" spc="-60" dirty="0">
                <a:solidFill>
                  <a:srgbClr val="545454"/>
                </a:solidFill>
                <a:latin typeface="Montserrat"/>
                <a:cs typeface="Montserrat"/>
              </a:rPr>
              <a:t>for</a:t>
            </a:r>
            <a:r>
              <a:rPr sz="1300" spc="-5" dirty="0">
                <a:solidFill>
                  <a:srgbClr val="545454"/>
                </a:solidFill>
                <a:latin typeface="Montserrat"/>
                <a:cs typeface="Montserrat"/>
              </a:rPr>
              <a:t> </a:t>
            </a:r>
            <a:r>
              <a:rPr sz="1300" spc="-85" dirty="0">
                <a:solidFill>
                  <a:srgbClr val="545454"/>
                </a:solidFill>
                <a:latin typeface="Montserrat"/>
                <a:cs typeface="Montserrat"/>
              </a:rPr>
              <a:t>key</a:t>
            </a:r>
            <a:r>
              <a:rPr sz="1300" dirty="0">
                <a:solidFill>
                  <a:srgbClr val="545454"/>
                </a:solidFill>
                <a:latin typeface="Montserrat"/>
                <a:cs typeface="Montserrat"/>
              </a:rPr>
              <a:t> </a:t>
            </a:r>
            <a:r>
              <a:rPr sz="1300" spc="-65" dirty="0">
                <a:solidFill>
                  <a:srgbClr val="545454"/>
                </a:solidFill>
                <a:latin typeface="Montserrat"/>
                <a:cs typeface="Montserrat"/>
              </a:rPr>
              <a:t>operations</a:t>
            </a:r>
            <a:r>
              <a:rPr sz="1300" dirty="0">
                <a:solidFill>
                  <a:srgbClr val="545454"/>
                </a:solidFill>
                <a:latin typeface="Montserrat"/>
                <a:cs typeface="Montserrat"/>
              </a:rPr>
              <a:t> </a:t>
            </a:r>
            <a:r>
              <a:rPr sz="1300" spc="-60" dirty="0">
                <a:solidFill>
                  <a:srgbClr val="545454"/>
                </a:solidFill>
                <a:latin typeface="Montserrat"/>
                <a:cs typeface="Montserrat"/>
              </a:rPr>
              <a:t>that</a:t>
            </a:r>
            <a:r>
              <a:rPr sz="1300" spc="-5" dirty="0">
                <a:solidFill>
                  <a:srgbClr val="545454"/>
                </a:solidFill>
                <a:latin typeface="Montserrat"/>
                <a:cs typeface="Montserrat"/>
              </a:rPr>
              <a:t> </a:t>
            </a:r>
            <a:r>
              <a:rPr sz="1300" spc="-70" dirty="0">
                <a:solidFill>
                  <a:srgbClr val="545454"/>
                </a:solidFill>
                <a:latin typeface="Montserrat"/>
                <a:cs typeface="Montserrat"/>
              </a:rPr>
              <a:t>can</a:t>
            </a:r>
            <a:r>
              <a:rPr sz="1300" dirty="0">
                <a:solidFill>
                  <a:srgbClr val="545454"/>
                </a:solidFill>
                <a:latin typeface="Montserrat"/>
                <a:cs typeface="Montserrat"/>
              </a:rPr>
              <a:t> </a:t>
            </a:r>
            <a:r>
              <a:rPr sz="1300" spc="-25" dirty="0">
                <a:solidFill>
                  <a:srgbClr val="545454"/>
                </a:solidFill>
                <a:latin typeface="Montserrat"/>
                <a:cs typeface="Montserrat"/>
              </a:rPr>
              <a:t>be </a:t>
            </a:r>
            <a:r>
              <a:rPr sz="1300" spc="-65" dirty="0">
                <a:solidFill>
                  <a:srgbClr val="545454"/>
                </a:solidFill>
                <a:latin typeface="Montserrat"/>
                <a:cs typeface="Montserrat"/>
              </a:rPr>
              <a:t>easily</a:t>
            </a:r>
            <a:r>
              <a:rPr sz="1300" dirty="0">
                <a:solidFill>
                  <a:srgbClr val="545454"/>
                </a:solidFill>
                <a:latin typeface="Montserrat"/>
                <a:cs typeface="Montserrat"/>
              </a:rPr>
              <a:t> </a:t>
            </a:r>
            <a:r>
              <a:rPr sz="1300" spc="-65" dirty="0">
                <a:solidFill>
                  <a:srgbClr val="545454"/>
                </a:solidFill>
                <a:latin typeface="Montserrat"/>
                <a:cs typeface="Montserrat"/>
              </a:rPr>
              <a:t>transferred</a:t>
            </a:r>
            <a:r>
              <a:rPr sz="1300" spc="5" dirty="0">
                <a:solidFill>
                  <a:srgbClr val="545454"/>
                </a:solidFill>
                <a:latin typeface="Montserrat"/>
                <a:cs typeface="Montserrat"/>
              </a:rPr>
              <a:t> </a:t>
            </a:r>
            <a:r>
              <a:rPr sz="1300" spc="-75" dirty="0">
                <a:solidFill>
                  <a:srgbClr val="545454"/>
                </a:solidFill>
                <a:latin typeface="Montserrat"/>
                <a:cs typeface="Montserrat"/>
              </a:rPr>
              <a:t>to</a:t>
            </a:r>
            <a:r>
              <a:rPr sz="1300" dirty="0">
                <a:solidFill>
                  <a:srgbClr val="545454"/>
                </a:solidFill>
                <a:latin typeface="Montserrat"/>
                <a:cs typeface="Montserrat"/>
              </a:rPr>
              <a:t> </a:t>
            </a:r>
            <a:r>
              <a:rPr sz="1300" spc="-85" dirty="0">
                <a:solidFill>
                  <a:srgbClr val="545454"/>
                </a:solidFill>
                <a:latin typeface="Montserrat"/>
                <a:cs typeface="Montserrat"/>
              </a:rPr>
              <a:t>new</a:t>
            </a:r>
            <a:r>
              <a:rPr sz="1300" spc="5" dirty="0">
                <a:solidFill>
                  <a:srgbClr val="545454"/>
                </a:solidFill>
                <a:latin typeface="Montserrat"/>
                <a:cs typeface="Montserrat"/>
              </a:rPr>
              <a:t> </a:t>
            </a:r>
            <a:r>
              <a:rPr sz="1300" spc="-90" dirty="0">
                <a:solidFill>
                  <a:srgbClr val="545454"/>
                </a:solidFill>
                <a:latin typeface="Montserrat"/>
                <a:cs typeface="Montserrat"/>
              </a:rPr>
              <a:t>team</a:t>
            </a:r>
            <a:r>
              <a:rPr sz="1300" spc="5" dirty="0">
                <a:solidFill>
                  <a:srgbClr val="545454"/>
                </a:solidFill>
                <a:latin typeface="Montserrat"/>
                <a:cs typeface="Montserrat"/>
              </a:rPr>
              <a:t> </a:t>
            </a:r>
            <a:r>
              <a:rPr sz="1300" spc="-10" dirty="0">
                <a:solidFill>
                  <a:srgbClr val="545454"/>
                </a:solidFill>
                <a:latin typeface="Montserrat"/>
                <a:cs typeface="Montserrat"/>
              </a:rPr>
              <a:t>members.</a:t>
            </a:r>
            <a:endParaRPr sz="1300" dirty="0">
              <a:latin typeface="Montserrat"/>
              <a:cs typeface="Montserrat"/>
            </a:endParaRPr>
          </a:p>
          <a:p>
            <a:pPr>
              <a:lnSpc>
                <a:spcPct val="100000"/>
              </a:lnSpc>
              <a:spcBef>
                <a:spcPts val="254"/>
              </a:spcBef>
            </a:pPr>
            <a:endParaRPr sz="1200" dirty="0">
              <a:latin typeface="Montserrat"/>
              <a:cs typeface="Montserrat"/>
            </a:endParaRPr>
          </a:p>
          <a:p>
            <a:pPr marL="12700">
              <a:lnSpc>
                <a:spcPct val="100000"/>
              </a:lnSpc>
            </a:pPr>
            <a:r>
              <a:rPr sz="1500" b="1" spc="-110" dirty="0">
                <a:solidFill>
                  <a:srgbClr val="333333"/>
                </a:solidFill>
                <a:latin typeface="Montserrat SemiBold"/>
                <a:cs typeface="Montserrat SemiBold"/>
              </a:rPr>
              <a:t>Automation</a:t>
            </a:r>
            <a:r>
              <a:rPr sz="1500" b="1" spc="-5" dirty="0">
                <a:solidFill>
                  <a:srgbClr val="333333"/>
                </a:solidFill>
                <a:latin typeface="Montserrat SemiBold"/>
                <a:cs typeface="Montserrat SemiBold"/>
              </a:rPr>
              <a:t> </a:t>
            </a:r>
            <a:r>
              <a:rPr sz="1500" b="1" spc="-30" dirty="0">
                <a:solidFill>
                  <a:srgbClr val="333333"/>
                </a:solidFill>
                <a:latin typeface="Montserrat SemiBold"/>
                <a:cs typeface="Montserrat SemiBold"/>
              </a:rPr>
              <a:t>Implementation</a:t>
            </a:r>
            <a:endParaRPr sz="1500" dirty="0">
              <a:latin typeface="Montserrat SemiBold"/>
              <a:cs typeface="Montserrat SemiBold"/>
            </a:endParaRPr>
          </a:p>
          <a:p>
            <a:pPr marL="12700" marR="505459" algn="just">
              <a:lnSpc>
                <a:spcPct val="115399"/>
              </a:lnSpc>
              <a:spcBef>
                <a:spcPts val="635"/>
              </a:spcBef>
            </a:pPr>
            <a:r>
              <a:rPr sz="1300" spc="-55" dirty="0">
                <a:solidFill>
                  <a:srgbClr val="545454"/>
                </a:solidFill>
                <a:latin typeface="Montserrat"/>
                <a:cs typeface="Montserrat"/>
              </a:rPr>
              <a:t>Identify</a:t>
            </a:r>
            <a:r>
              <a:rPr sz="1300" spc="-5" dirty="0">
                <a:solidFill>
                  <a:srgbClr val="545454"/>
                </a:solidFill>
                <a:latin typeface="Montserrat"/>
                <a:cs typeface="Montserrat"/>
              </a:rPr>
              <a:t> </a:t>
            </a:r>
            <a:r>
              <a:rPr sz="1300" spc="-75" dirty="0">
                <a:solidFill>
                  <a:srgbClr val="545454"/>
                </a:solidFill>
                <a:latin typeface="Montserrat"/>
                <a:cs typeface="Montserrat"/>
              </a:rPr>
              <a:t>and</a:t>
            </a:r>
            <a:r>
              <a:rPr sz="1300" spc="-5" dirty="0">
                <a:solidFill>
                  <a:srgbClr val="545454"/>
                </a:solidFill>
                <a:latin typeface="Montserrat"/>
                <a:cs typeface="Montserrat"/>
              </a:rPr>
              <a:t> </a:t>
            </a:r>
            <a:r>
              <a:rPr sz="1300" spc="-75" dirty="0">
                <a:solidFill>
                  <a:srgbClr val="545454"/>
                </a:solidFill>
                <a:latin typeface="Montserrat"/>
                <a:cs typeface="Montserrat"/>
              </a:rPr>
              <a:t>automate</a:t>
            </a:r>
            <a:r>
              <a:rPr sz="1300" spc="-5" dirty="0">
                <a:solidFill>
                  <a:srgbClr val="545454"/>
                </a:solidFill>
                <a:latin typeface="Montserrat"/>
                <a:cs typeface="Montserrat"/>
              </a:rPr>
              <a:t> </a:t>
            </a:r>
            <a:r>
              <a:rPr sz="1300" spc="-60" dirty="0">
                <a:solidFill>
                  <a:srgbClr val="545454"/>
                </a:solidFill>
                <a:latin typeface="Montserrat"/>
                <a:cs typeface="Montserrat"/>
              </a:rPr>
              <a:t>repetitive</a:t>
            </a:r>
            <a:r>
              <a:rPr sz="1300" spc="-5" dirty="0">
                <a:solidFill>
                  <a:srgbClr val="545454"/>
                </a:solidFill>
                <a:latin typeface="Montserrat"/>
                <a:cs typeface="Montserrat"/>
              </a:rPr>
              <a:t> </a:t>
            </a:r>
            <a:r>
              <a:rPr sz="1300" spc="-70" dirty="0">
                <a:solidFill>
                  <a:srgbClr val="545454"/>
                </a:solidFill>
                <a:latin typeface="Montserrat"/>
                <a:cs typeface="Montserrat"/>
              </a:rPr>
              <a:t>tasks</a:t>
            </a:r>
            <a:r>
              <a:rPr sz="1300" spc="-5" dirty="0">
                <a:solidFill>
                  <a:srgbClr val="545454"/>
                </a:solidFill>
                <a:latin typeface="Montserrat"/>
                <a:cs typeface="Montserrat"/>
              </a:rPr>
              <a:t> </a:t>
            </a:r>
            <a:r>
              <a:rPr sz="1300" spc="-60" dirty="0">
                <a:solidFill>
                  <a:srgbClr val="545454"/>
                </a:solidFill>
                <a:latin typeface="Montserrat"/>
                <a:cs typeface="Montserrat"/>
              </a:rPr>
              <a:t>that</a:t>
            </a:r>
            <a:r>
              <a:rPr sz="1300" spc="-5" dirty="0">
                <a:solidFill>
                  <a:srgbClr val="545454"/>
                </a:solidFill>
                <a:latin typeface="Montserrat"/>
                <a:cs typeface="Montserrat"/>
              </a:rPr>
              <a:t> </a:t>
            </a:r>
            <a:r>
              <a:rPr sz="1300" spc="-80" dirty="0">
                <a:solidFill>
                  <a:srgbClr val="545454"/>
                </a:solidFill>
                <a:latin typeface="Montserrat"/>
                <a:cs typeface="Montserrat"/>
              </a:rPr>
              <a:t>would</a:t>
            </a:r>
            <a:r>
              <a:rPr sz="1300" spc="-5" dirty="0">
                <a:solidFill>
                  <a:srgbClr val="545454"/>
                </a:solidFill>
                <a:latin typeface="Montserrat"/>
                <a:cs typeface="Montserrat"/>
              </a:rPr>
              <a:t> </a:t>
            </a:r>
            <a:r>
              <a:rPr sz="1300" spc="-40" dirty="0">
                <a:solidFill>
                  <a:srgbClr val="545454"/>
                </a:solidFill>
                <a:latin typeface="Montserrat"/>
                <a:cs typeface="Montserrat"/>
              </a:rPr>
              <a:t>become </a:t>
            </a:r>
            <a:r>
              <a:rPr sz="1300" spc="-65" dirty="0">
                <a:solidFill>
                  <a:srgbClr val="545454"/>
                </a:solidFill>
                <a:latin typeface="Montserrat"/>
                <a:cs typeface="Montserrat"/>
              </a:rPr>
              <a:t>bottlenecks</a:t>
            </a:r>
            <a:r>
              <a:rPr sz="1300" dirty="0">
                <a:solidFill>
                  <a:srgbClr val="545454"/>
                </a:solidFill>
                <a:latin typeface="Montserrat"/>
                <a:cs typeface="Montserrat"/>
              </a:rPr>
              <a:t> </a:t>
            </a:r>
            <a:r>
              <a:rPr sz="1300" spc="-70" dirty="0">
                <a:solidFill>
                  <a:srgbClr val="545454"/>
                </a:solidFill>
                <a:latin typeface="Montserrat"/>
                <a:cs typeface="Montserrat"/>
              </a:rPr>
              <a:t>during</a:t>
            </a:r>
            <a:r>
              <a:rPr sz="1300" spc="5" dirty="0">
                <a:solidFill>
                  <a:srgbClr val="545454"/>
                </a:solidFill>
                <a:latin typeface="Montserrat"/>
                <a:cs typeface="Montserrat"/>
              </a:rPr>
              <a:t> </a:t>
            </a:r>
            <a:r>
              <a:rPr sz="1300" spc="-70" dirty="0">
                <a:solidFill>
                  <a:srgbClr val="545454"/>
                </a:solidFill>
                <a:latin typeface="Montserrat"/>
                <a:cs typeface="Montserrat"/>
              </a:rPr>
              <a:t>rapid</a:t>
            </a:r>
            <a:r>
              <a:rPr sz="1300" spc="5" dirty="0">
                <a:solidFill>
                  <a:srgbClr val="545454"/>
                </a:solidFill>
                <a:latin typeface="Montserrat"/>
                <a:cs typeface="Montserrat"/>
              </a:rPr>
              <a:t> </a:t>
            </a:r>
            <a:r>
              <a:rPr sz="1300" spc="-70" dirty="0">
                <a:solidFill>
                  <a:srgbClr val="545454"/>
                </a:solidFill>
                <a:latin typeface="Montserrat"/>
                <a:cs typeface="Montserrat"/>
              </a:rPr>
              <a:t>growth.</a:t>
            </a:r>
            <a:r>
              <a:rPr sz="1300" spc="5" dirty="0">
                <a:solidFill>
                  <a:srgbClr val="545454"/>
                </a:solidFill>
                <a:latin typeface="Montserrat"/>
                <a:cs typeface="Montserrat"/>
              </a:rPr>
              <a:t> </a:t>
            </a:r>
            <a:r>
              <a:rPr sz="1300" spc="-80" dirty="0">
                <a:solidFill>
                  <a:srgbClr val="545454"/>
                </a:solidFill>
                <a:latin typeface="Montserrat"/>
                <a:cs typeface="Montserrat"/>
              </a:rPr>
              <a:t>Focus</a:t>
            </a:r>
            <a:r>
              <a:rPr sz="1300" dirty="0">
                <a:solidFill>
                  <a:srgbClr val="545454"/>
                </a:solidFill>
                <a:latin typeface="Montserrat"/>
                <a:cs typeface="Montserrat"/>
              </a:rPr>
              <a:t> </a:t>
            </a:r>
            <a:r>
              <a:rPr sz="1300" spc="-70" dirty="0">
                <a:solidFill>
                  <a:srgbClr val="545454"/>
                </a:solidFill>
                <a:latin typeface="Montserrat"/>
                <a:cs typeface="Montserrat"/>
              </a:rPr>
              <a:t>on</a:t>
            </a:r>
            <a:r>
              <a:rPr sz="1300" spc="5" dirty="0">
                <a:solidFill>
                  <a:srgbClr val="545454"/>
                </a:solidFill>
                <a:latin typeface="Montserrat"/>
                <a:cs typeface="Montserrat"/>
              </a:rPr>
              <a:t> </a:t>
            </a:r>
            <a:r>
              <a:rPr sz="1300" spc="-10" dirty="0">
                <a:solidFill>
                  <a:srgbClr val="545454"/>
                </a:solidFill>
                <a:latin typeface="Montserrat"/>
                <a:cs typeface="Montserrat"/>
              </a:rPr>
              <a:t>customer </a:t>
            </a:r>
            <a:r>
              <a:rPr sz="1300" spc="-65" dirty="0">
                <a:solidFill>
                  <a:srgbClr val="545454"/>
                </a:solidFill>
                <a:latin typeface="Montserrat"/>
                <a:cs typeface="Montserrat"/>
              </a:rPr>
              <a:t>onboarding,</a:t>
            </a:r>
            <a:r>
              <a:rPr sz="1300" spc="15" dirty="0">
                <a:solidFill>
                  <a:srgbClr val="545454"/>
                </a:solidFill>
                <a:latin typeface="Montserrat"/>
                <a:cs typeface="Montserrat"/>
              </a:rPr>
              <a:t> </a:t>
            </a:r>
            <a:r>
              <a:rPr sz="1300" spc="-75" dirty="0">
                <a:solidFill>
                  <a:srgbClr val="545454"/>
                </a:solidFill>
                <a:latin typeface="Montserrat"/>
                <a:cs typeface="Montserrat"/>
              </a:rPr>
              <a:t>data</a:t>
            </a:r>
            <a:r>
              <a:rPr sz="1300" spc="20" dirty="0">
                <a:solidFill>
                  <a:srgbClr val="545454"/>
                </a:solidFill>
                <a:latin typeface="Montserrat"/>
                <a:cs typeface="Montserrat"/>
              </a:rPr>
              <a:t> </a:t>
            </a:r>
            <a:r>
              <a:rPr sz="1300" spc="-65" dirty="0">
                <a:solidFill>
                  <a:srgbClr val="545454"/>
                </a:solidFill>
                <a:latin typeface="Montserrat"/>
                <a:cs typeface="Montserrat"/>
              </a:rPr>
              <a:t>entry,</a:t>
            </a:r>
            <a:r>
              <a:rPr sz="1300" spc="15" dirty="0">
                <a:solidFill>
                  <a:srgbClr val="545454"/>
                </a:solidFill>
                <a:latin typeface="Montserrat"/>
                <a:cs typeface="Montserrat"/>
              </a:rPr>
              <a:t> </a:t>
            </a:r>
            <a:r>
              <a:rPr sz="1300" spc="-75" dirty="0">
                <a:solidFill>
                  <a:srgbClr val="545454"/>
                </a:solidFill>
                <a:latin typeface="Montserrat"/>
                <a:cs typeface="Montserrat"/>
              </a:rPr>
              <a:t>and</a:t>
            </a:r>
            <a:r>
              <a:rPr sz="1300" spc="20" dirty="0">
                <a:solidFill>
                  <a:srgbClr val="545454"/>
                </a:solidFill>
                <a:latin typeface="Montserrat"/>
                <a:cs typeface="Montserrat"/>
              </a:rPr>
              <a:t> </a:t>
            </a:r>
            <a:r>
              <a:rPr sz="1300" spc="-65" dirty="0">
                <a:solidFill>
                  <a:srgbClr val="545454"/>
                </a:solidFill>
                <a:latin typeface="Montserrat"/>
                <a:cs typeface="Montserrat"/>
              </a:rPr>
              <a:t>internal</a:t>
            </a:r>
            <a:r>
              <a:rPr sz="1300" spc="15" dirty="0">
                <a:solidFill>
                  <a:srgbClr val="545454"/>
                </a:solidFill>
                <a:latin typeface="Montserrat"/>
                <a:cs typeface="Montserrat"/>
              </a:rPr>
              <a:t> </a:t>
            </a:r>
            <a:r>
              <a:rPr sz="1300" spc="-65" dirty="0">
                <a:solidFill>
                  <a:srgbClr val="545454"/>
                </a:solidFill>
                <a:latin typeface="Montserrat"/>
                <a:cs typeface="Montserrat"/>
              </a:rPr>
              <a:t>reporting</a:t>
            </a:r>
            <a:r>
              <a:rPr sz="1300" spc="20" dirty="0">
                <a:solidFill>
                  <a:srgbClr val="545454"/>
                </a:solidFill>
                <a:latin typeface="Montserrat"/>
                <a:cs typeface="Montserrat"/>
              </a:rPr>
              <a:t> </a:t>
            </a:r>
            <a:r>
              <a:rPr sz="1300" spc="-10" dirty="0">
                <a:solidFill>
                  <a:srgbClr val="545454"/>
                </a:solidFill>
                <a:latin typeface="Montserrat"/>
                <a:cs typeface="Montserrat"/>
              </a:rPr>
              <a:t>workflows.</a:t>
            </a:r>
            <a:endParaRPr sz="1300" dirty="0">
              <a:latin typeface="Montserrat"/>
              <a:cs typeface="Montserrat"/>
            </a:endParaRPr>
          </a:p>
          <a:p>
            <a:pPr>
              <a:lnSpc>
                <a:spcPct val="100000"/>
              </a:lnSpc>
            </a:pPr>
            <a:endParaRPr sz="1200" dirty="0">
              <a:latin typeface="Montserrat"/>
              <a:cs typeface="Montserrat"/>
            </a:endParaRPr>
          </a:p>
          <a:p>
            <a:pPr marL="12700">
              <a:lnSpc>
                <a:spcPct val="100000"/>
              </a:lnSpc>
            </a:pPr>
            <a:r>
              <a:rPr sz="1500" b="1" spc="-90" dirty="0">
                <a:solidFill>
                  <a:srgbClr val="333333"/>
                </a:solidFill>
                <a:latin typeface="Montserrat SemiBold"/>
                <a:cs typeface="Montserrat SemiBold"/>
              </a:rPr>
              <a:t>Infrastructure</a:t>
            </a:r>
            <a:r>
              <a:rPr sz="1500" b="1" spc="5" dirty="0">
                <a:solidFill>
                  <a:srgbClr val="333333"/>
                </a:solidFill>
                <a:latin typeface="Montserrat SemiBold"/>
                <a:cs typeface="Montserrat SemiBold"/>
              </a:rPr>
              <a:t> </a:t>
            </a:r>
            <a:r>
              <a:rPr sz="1500" b="1" spc="-10" dirty="0">
                <a:solidFill>
                  <a:srgbClr val="333333"/>
                </a:solidFill>
                <a:latin typeface="Montserrat SemiBold"/>
                <a:cs typeface="Montserrat SemiBold"/>
              </a:rPr>
              <a:t>Scalability</a:t>
            </a:r>
            <a:endParaRPr sz="1500" dirty="0">
              <a:latin typeface="Montserrat SemiBold"/>
              <a:cs typeface="Montserrat SemiBold"/>
            </a:endParaRPr>
          </a:p>
          <a:p>
            <a:pPr marL="12700" marR="381635">
              <a:lnSpc>
                <a:spcPct val="115399"/>
              </a:lnSpc>
              <a:spcBef>
                <a:spcPts val="635"/>
              </a:spcBef>
            </a:pPr>
            <a:r>
              <a:rPr sz="1300" spc="-65" dirty="0">
                <a:solidFill>
                  <a:srgbClr val="545454"/>
                </a:solidFill>
                <a:latin typeface="Montserrat"/>
                <a:cs typeface="Montserrat"/>
              </a:rPr>
              <a:t>Ensure</a:t>
            </a:r>
            <a:r>
              <a:rPr sz="1300" spc="-10" dirty="0">
                <a:solidFill>
                  <a:srgbClr val="545454"/>
                </a:solidFill>
                <a:latin typeface="Montserrat"/>
                <a:cs typeface="Montserrat"/>
              </a:rPr>
              <a:t> </a:t>
            </a:r>
            <a:r>
              <a:rPr sz="1300" spc="-70" dirty="0">
                <a:solidFill>
                  <a:srgbClr val="545454"/>
                </a:solidFill>
                <a:latin typeface="Montserrat"/>
                <a:cs typeface="Montserrat"/>
              </a:rPr>
              <a:t>your</a:t>
            </a:r>
            <a:r>
              <a:rPr sz="1300" spc="-10" dirty="0">
                <a:solidFill>
                  <a:srgbClr val="545454"/>
                </a:solidFill>
                <a:latin typeface="Montserrat"/>
                <a:cs typeface="Montserrat"/>
              </a:rPr>
              <a:t> </a:t>
            </a:r>
            <a:r>
              <a:rPr sz="1300" spc="-60" dirty="0">
                <a:solidFill>
                  <a:srgbClr val="545454"/>
                </a:solidFill>
                <a:latin typeface="Montserrat"/>
                <a:cs typeface="Montserrat"/>
              </a:rPr>
              <a:t>technical</a:t>
            </a:r>
            <a:r>
              <a:rPr sz="1300" spc="-5" dirty="0">
                <a:solidFill>
                  <a:srgbClr val="545454"/>
                </a:solidFill>
                <a:latin typeface="Montserrat"/>
                <a:cs typeface="Montserrat"/>
              </a:rPr>
              <a:t> </a:t>
            </a:r>
            <a:r>
              <a:rPr sz="1300" spc="-60" dirty="0">
                <a:solidFill>
                  <a:srgbClr val="545454"/>
                </a:solidFill>
                <a:latin typeface="Montserrat"/>
                <a:cs typeface="Montserrat"/>
              </a:rPr>
              <a:t>infrastructure</a:t>
            </a:r>
            <a:r>
              <a:rPr sz="1300" spc="-10" dirty="0">
                <a:solidFill>
                  <a:srgbClr val="545454"/>
                </a:solidFill>
                <a:latin typeface="Montserrat"/>
                <a:cs typeface="Montserrat"/>
              </a:rPr>
              <a:t> </a:t>
            </a:r>
            <a:r>
              <a:rPr sz="1300" spc="-70" dirty="0">
                <a:solidFill>
                  <a:srgbClr val="545454"/>
                </a:solidFill>
                <a:latin typeface="Montserrat"/>
                <a:cs typeface="Montserrat"/>
              </a:rPr>
              <a:t>can</a:t>
            </a:r>
            <a:r>
              <a:rPr sz="1300" spc="-10" dirty="0">
                <a:solidFill>
                  <a:srgbClr val="545454"/>
                </a:solidFill>
                <a:latin typeface="Montserrat"/>
                <a:cs typeface="Montserrat"/>
              </a:rPr>
              <a:t> </a:t>
            </a:r>
            <a:r>
              <a:rPr sz="1300" spc="-70" dirty="0">
                <a:solidFill>
                  <a:srgbClr val="545454"/>
                </a:solidFill>
                <a:latin typeface="Montserrat"/>
                <a:cs typeface="Montserrat"/>
              </a:rPr>
              <a:t>handle</a:t>
            </a:r>
            <a:r>
              <a:rPr sz="1300" spc="-5" dirty="0">
                <a:solidFill>
                  <a:srgbClr val="545454"/>
                </a:solidFill>
                <a:latin typeface="Montserrat"/>
                <a:cs typeface="Montserrat"/>
              </a:rPr>
              <a:t> </a:t>
            </a:r>
            <a:r>
              <a:rPr sz="1300" spc="-70" dirty="0">
                <a:solidFill>
                  <a:srgbClr val="545454"/>
                </a:solidFill>
                <a:latin typeface="Montserrat"/>
                <a:cs typeface="Montserrat"/>
              </a:rPr>
              <a:t>10x</a:t>
            </a:r>
            <a:r>
              <a:rPr sz="1300" spc="-10" dirty="0">
                <a:solidFill>
                  <a:srgbClr val="545454"/>
                </a:solidFill>
                <a:latin typeface="Montserrat"/>
                <a:cs typeface="Montserrat"/>
              </a:rPr>
              <a:t> current </a:t>
            </a:r>
            <a:r>
              <a:rPr sz="1300" spc="-70" dirty="0">
                <a:solidFill>
                  <a:srgbClr val="545454"/>
                </a:solidFill>
                <a:latin typeface="Montserrat"/>
                <a:cs typeface="Montserrat"/>
              </a:rPr>
              <a:t>capacity.</a:t>
            </a:r>
            <a:r>
              <a:rPr sz="1300" dirty="0">
                <a:solidFill>
                  <a:srgbClr val="545454"/>
                </a:solidFill>
                <a:latin typeface="Montserrat"/>
                <a:cs typeface="Montserrat"/>
              </a:rPr>
              <a:t> </a:t>
            </a:r>
            <a:r>
              <a:rPr sz="1300" spc="-70" dirty="0">
                <a:solidFill>
                  <a:srgbClr val="545454"/>
                </a:solidFill>
                <a:latin typeface="Montserrat"/>
                <a:cs typeface="Montserrat"/>
              </a:rPr>
              <a:t>Cloud-</a:t>
            </a:r>
            <a:r>
              <a:rPr sz="1300" spc="-75" dirty="0">
                <a:solidFill>
                  <a:srgbClr val="545454"/>
                </a:solidFill>
                <a:latin typeface="Montserrat"/>
                <a:cs typeface="Montserrat"/>
              </a:rPr>
              <a:t>based</a:t>
            </a:r>
            <a:r>
              <a:rPr sz="1300" spc="5" dirty="0">
                <a:solidFill>
                  <a:srgbClr val="545454"/>
                </a:solidFill>
                <a:latin typeface="Montserrat"/>
                <a:cs typeface="Montserrat"/>
              </a:rPr>
              <a:t> </a:t>
            </a:r>
            <a:r>
              <a:rPr sz="1300" spc="-55" dirty="0">
                <a:solidFill>
                  <a:srgbClr val="545454"/>
                </a:solidFill>
                <a:latin typeface="Montserrat"/>
                <a:cs typeface="Montserrat"/>
              </a:rPr>
              <a:t>solutions</a:t>
            </a:r>
            <a:r>
              <a:rPr sz="1300" spc="5" dirty="0">
                <a:solidFill>
                  <a:srgbClr val="545454"/>
                </a:solidFill>
                <a:latin typeface="Montserrat"/>
                <a:cs typeface="Montserrat"/>
              </a:rPr>
              <a:t> </a:t>
            </a:r>
            <a:r>
              <a:rPr sz="1300" spc="-60" dirty="0">
                <a:solidFill>
                  <a:srgbClr val="545454"/>
                </a:solidFill>
                <a:latin typeface="Montserrat"/>
                <a:cs typeface="Montserrat"/>
              </a:rPr>
              <a:t>offer</a:t>
            </a:r>
            <a:r>
              <a:rPr sz="1300" spc="5" dirty="0">
                <a:solidFill>
                  <a:srgbClr val="545454"/>
                </a:solidFill>
                <a:latin typeface="Montserrat"/>
                <a:cs typeface="Montserrat"/>
              </a:rPr>
              <a:t> </a:t>
            </a:r>
            <a:r>
              <a:rPr sz="1300" spc="-55" dirty="0">
                <a:solidFill>
                  <a:srgbClr val="545454"/>
                </a:solidFill>
                <a:latin typeface="Montserrat"/>
                <a:cs typeface="Montserrat"/>
              </a:rPr>
              <a:t>flexibility</a:t>
            </a:r>
            <a:r>
              <a:rPr sz="1300" dirty="0">
                <a:solidFill>
                  <a:srgbClr val="545454"/>
                </a:solidFill>
                <a:latin typeface="Montserrat"/>
                <a:cs typeface="Montserrat"/>
              </a:rPr>
              <a:t> </a:t>
            </a:r>
            <a:r>
              <a:rPr sz="1300" spc="-75" dirty="0">
                <a:solidFill>
                  <a:srgbClr val="545454"/>
                </a:solidFill>
                <a:latin typeface="Montserrat"/>
                <a:cs typeface="Montserrat"/>
              </a:rPr>
              <a:t>to</a:t>
            </a:r>
            <a:r>
              <a:rPr sz="1300" spc="5" dirty="0">
                <a:solidFill>
                  <a:srgbClr val="545454"/>
                </a:solidFill>
                <a:latin typeface="Montserrat"/>
                <a:cs typeface="Montserrat"/>
              </a:rPr>
              <a:t> </a:t>
            </a:r>
            <a:r>
              <a:rPr sz="1300" spc="-60" dirty="0">
                <a:solidFill>
                  <a:srgbClr val="545454"/>
                </a:solidFill>
                <a:latin typeface="Montserrat"/>
                <a:cs typeface="Montserrat"/>
              </a:rPr>
              <a:t>scale</a:t>
            </a:r>
            <a:r>
              <a:rPr sz="1300" spc="5" dirty="0">
                <a:solidFill>
                  <a:srgbClr val="545454"/>
                </a:solidFill>
                <a:latin typeface="Montserrat"/>
                <a:cs typeface="Montserrat"/>
              </a:rPr>
              <a:t> </a:t>
            </a:r>
            <a:r>
              <a:rPr sz="1300" spc="-80" dirty="0">
                <a:solidFill>
                  <a:srgbClr val="545454"/>
                </a:solidFill>
                <a:latin typeface="Montserrat"/>
                <a:cs typeface="Montserrat"/>
              </a:rPr>
              <a:t>up</a:t>
            </a:r>
            <a:r>
              <a:rPr sz="1300" spc="5" dirty="0">
                <a:solidFill>
                  <a:srgbClr val="545454"/>
                </a:solidFill>
                <a:latin typeface="Montserrat"/>
                <a:cs typeface="Montserrat"/>
              </a:rPr>
              <a:t> </a:t>
            </a:r>
            <a:r>
              <a:rPr sz="1300" spc="-25" dirty="0">
                <a:solidFill>
                  <a:srgbClr val="545454"/>
                </a:solidFill>
                <a:latin typeface="Montserrat"/>
                <a:cs typeface="Montserrat"/>
              </a:rPr>
              <a:t>or </a:t>
            </a:r>
            <a:r>
              <a:rPr sz="1300" spc="-85" dirty="0">
                <a:solidFill>
                  <a:srgbClr val="545454"/>
                </a:solidFill>
                <a:latin typeface="Montserrat"/>
                <a:cs typeface="Montserrat"/>
              </a:rPr>
              <a:t>down</a:t>
            </a:r>
            <a:r>
              <a:rPr sz="1300" dirty="0">
                <a:solidFill>
                  <a:srgbClr val="545454"/>
                </a:solidFill>
                <a:latin typeface="Montserrat"/>
                <a:cs typeface="Montserrat"/>
              </a:rPr>
              <a:t> </a:t>
            </a:r>
            <a:r>
              <a:rPr sz="1300" spc="-75" dirty="0">
                <a:solidFill>
                  <a:srgbClr val="545454"/>
                </a:solidFill>
                <a:latin typeface="Montserrat"/>
                <a:cs typeface="Montserrat"/>
              </a:rPr>
              <a:t>based</a:t>
            </a:r>
            <a:r>
              <a:rPr sz="1300" dirty="0">
                <a:solidFill>
                  <a:srgbClr val="545454"/>
                </a:solidFill>
                <a:latin typeface="Montserrat"/>
                <a:cs typeface="Montserrat"/>
              </a:rPr>
              <a:t> </a:t>
            </a:r>
            <a:r>
              <a:rPr sz="1300" spc="-70" dirty="0">
                <a:solidFill>
                  <a:srgbClr val="545454"/>
                </a:solidFill>
                <a:latin typeface="Montserrat"/>
                <a:cs typeface="Montserrat"/>
              </a:rPr>
              <a:t>on</a:t>
            </a:r>
            <a:r>
              <a:rPr sz="1300" spc="5" dirty="0">
                <a:solidFill>
                  <a:srgbClr val="545454"/>
                </a:solidFill>
                <a:latin typeface="Montserrat"/>
                <a:cs typeface="Montserrat"/>
              </a:rPr>
              <a:t> </a:t>
            </a:r>
            <a:r>
              <a:rPr sz="1300" spc="-85" dirty="0">
                <a:solidFill>
                  <a:srgbClr val="545454"/>
                </a:solidFill>
                <a:latin typeface="Montserrat"/>
                <a:cs typeface="Montserrat"/>
              </a:rPr>
              <a:t>demand</a:t>
            </a:r>
            <a:r>
              <a:rPr sz="1300" dirty="0">
                <a:solidFill>
                  <a:srgbClr val="545454"/>
                </a:solidFill>
                <a:latin typeface="Montserrat"/>
                <a:cs typeface="Montserrat"/>
              </a:rPr>
              <a:t> </a:t>
            </a:r>
            <a:r>
              <a:rPr sz="1300" spc="-10" dirty="0">
                <a:solidFill>
                  <a:srgbClr val="545454"/>
                </a:solidFill>
                <a:latin typeface="Montserrat"/>
                <a:cs typeface="Montserrat"/>
              </a:rPr>
              <a:t>fluctuations.</a:t>
            </a:r>
            <a:endParaRPr sz="1300" dirty="0">
              <a:latin typeface="Montserrat"/>
              <a:cs typeface="Montserrat"/>
            </a:endParaRPr>
          </a:p>
          <a:p>
            <a:pPr>
              <a:lnSpc>
                <a:spcPct val="100000"/>
              </a:lnSpc>
            </a:pPr>
            <a:endParaRPr sz="1200" dirty="0">
              <a:latin typeface="Montserrat"/>
              <a:cs typeface="Montserrat"/>
            </a:endParaRPr>
          </a:p>
          <a:p>
            <a:pPr marL="12700">
              <a:lnSpc>
                <a:spcPct val="100000"/>
              </a:lnSpc>
            </a:pPr>
            <a:r>
              <a:rPr sz="1500" b="1" spc="-145" dirty="0">
                <a:solidFill>
                  <a:srgbClr val="333333"/>
                </a:solidFill>
                <a:latin typeface="Montserrat SemiBold"/>
                <a:cs typeface="Montserrat SemiBold"/>
              </a:rPr>
              <a:t>Team</a:t>
            </a:r>
            <a:r>
              <a:rPr sz="1500" b="1" spc="-25" dirty="0">
                <a:solidFill>
                  <a:srgbClr val="333333"/>
                </a:solidFill>
                <a:latin typeface="Montserrat SemiBold"/>
                <a:cs typeface="Montserrat SemiBold"/>
              </a:rPr>
              <a:t> </a:t>
            </a:r>
            <a:r>
              <a:rPr sz="1500" b="1" spc="-110" dirty="0">
                <a:solidFill>
                  <a:srgbClr val="333333"/>
                </a:solidFill>
                <a:latin typeface="Montserrat SemiBold"/>
                <a:cs typeface="Montserrat SemiBold"/>
              </a:rPr>
              <a:t>Knowledge</a:t>
            </a:r>
            <a:r>
              <a:rPr sz="1500" b="1" spc="-20" dirty="0">
                <a:solidFill>
                  <a:srgbClr val="333333"/>
                </a:solidFill>
                <a:latin typeface="Montserrat SemiBold"/>
                <a:cs typeface="Montserrat SemiBold"/>
              </a:rPr>
              <a:t> </a:t>
            </a:r>
            <a:r>
              <a:rPr sz="1500" b="1" spc="-10" dirty="0">
                <a:solidFill>
                  <a:srgbClr val="333333"/>
                </a:solidFill>
                <a:latin typeface="Montserrat SemiBold"/>
                <a:cs typeface="Montserrat SemiBold"/>
              </a:rPr>
              <a:t>Management</a:t>
            </a:r>
            <a:endParaRPr sz="1500" dirty="0">
              <a:latin typeface="Montserrat SemiBold"/>
              <a:cs typeface="Montserrat SemiBold"/>
            </a:endParaRPr>
          </a:p>
          <a:p>
            <a:pPr marL="12700" marR="5080">
              <a:lnSpc>
                <a:spcPct val="115399"/>
              </a:lnSpc>
              <a:spcBef>
                <a:spcPts val="635"/>
              </a:spcBef>
            </a:pPr>
            <a:r>
              <a:rPr sz="1300" spc="-80" dirty="0">
                <a:solidFill>
                  <a:srgbClr val="545454"/>
                </a:solidFill>
                <a:latin typeface="Montserrat"/>
                <a:cs typeface="Montserrat"/>
              </a:rPr>
              <a:t>Create</a:t>
            </a:r>
            <a:r>
              <a:rPr sz="1300" dirty="0">
                <a:solidFill>
                  <a:srgbClr val="545454"/>
                </a:solidFill>
                <a:latin typeface="Montserrat"/>
                <a:cs typeface="Montserrat"/>
              </a:rPr>
              <a:t> </a:t>
            </a:r>
            <a:r>
              <a:rPr sz="1300" spc="-75" dirty="0">
                <a:solidFill>
                  <a:srgbClr val="545454"/>
                </a:solidFill>
                <a:latin typeface="Montserrat"/>
                <a:cs typeface="Montserrat"/>
              </a:rPr>
              <a:t>systems</a:t>
            </a:r>
            <a:r>
              <a:rPr sz="1300" dirty="0">
                <a:solidFill>
                  <a:srgbClr val="545454"/>
                </a:solidFill>
                <a:latin typeface="Montserrat"/>
                <a:cs typeface="Montserrat"/>
              </a:rPr>
              <a:t> </a:t>
            </a:r>
            <a:r>
              <a:rPr sz="1300" spc="-75" dirty="0">
                <a:solidFill>
                  <a:srgbClr val="545454"/>
                </a:solidFill>
                <a:latin typeface="Montserrat"/>
                <a:cs typeface="Montserrat"/>
              </a:rPr>
              <a:t>to</a:t>
            </a:r>
            <a:r>
              <a:rPr sz="1300" spc="5" dirty="0">
                <a:solidFill>
                  <a:srgbClr val="545454"/>
                </a:solidFill>
                <a:latin typeface="Montserrat"/>
                <a:cs typeface="Montserrat"/>
              </a:rPr>
              <a:t> </a:t>
            </a:r>
            <a:r>
              <a:rPr sz="1300" spc="-60" dirty="0">
                <a:solidFill>
                  <a:srgbClr val="545454"/>
                </a:solidFill>
                <a:latin typeface="Montserrat"/>
                <a:cs typeface="Montserrat"/>
              </a:rPr>
              <a:t>preserve</a:t>
            </a:r>
            <a:r>
              <a:rPr sz="1300" dirty="0">
                <a:solidFill>
                  <a:srgbClr val="545454"/>
                </a:solidFill>
                <a:latin typeface="Montserrat"/>
                <a:cs typeface="Montserrat"/>
              </a:rPr>
              <a:t> </a:t>
            </a:r>
            <a:r>
              <a:rPr sz="1300" spc="-75" dirty="0">
                <a:solidFill>
                  <a:srgbClr val="545454"/>
                </a:solidFill>
                <a:latin typeface="Montserrat"/>
                <a:cs typeface="Montserrat"/>
              </a:rPr>
              <a:t>and</a:t>
            </a:r>
            <a:r>
              <a:rPr sz="1300" dirty="0">
                <a:solidFill>
                  <a:srgbClr val="545454"/>
                </a:solidFill>
                <a:latin typeface="Montserrat"/>
                <a:cs typeface="Montserrat"/>
              </a:rPr>
              <a:t> </a:t>
            </a:r>
            <a:r>
              <a:rPr sz="1300" spc="-60" dirty="0">
                <a:solidFill>
                  <a:srgbClr val="545454"/>
                </a:solidFill>
                <a:latin typeface="Montserrat"/>
                <a:cs typeface="Montserrat"/>
              </a:rPr>
              <a:t>transfer</a:t>
            </a:r>
            <a:r>
              <a:rPr sz="1300" spc="5" dirty="0">
                <a:solidFill>
                  <a:srgbClr val="545454"/>
                </a:solidFill>
                <a:latin typeface="Montserrat"/>
                <a:cs typeface="Montserrat"/>
              </a:rPr>
              <a:t> </a:t>
            </a:r>
            <a:r>
              <a:rPr sz="1300" spc="-55" dirty="0">
                <a:solidFill>
                  <a:srgbClr val="545454"/>
                </a:solidFill>
                <a:latin typeface="Montserrat"/>
                <a:cs typeface="Montserrat"/>
              </a:rPr>
              <a:t>institutional</a:t>
            </a:r>
            <a:r>
              <a:rPr sz="1300" dirty="0">
                <a:solidFill>
                  <a:srgbClr val="545454"/>
                </a:solidFill>
                <a:latin typeface="Montserrat"/>
                <a:cs typeface="Montserrat"/>
              </a:rPr>
              <a:t> </a:t>
            </a:r>
            <a:r>
              <a:rPr sz="1300" spc="-10" dirty="0">
                <a:solidFill>
                  <a:srgbClr val="545454"/>
                </a:solidFill>
                <a:latin typeface="Montserrat"/>
                <a:cs typeface="Montserrat"/>
              </a:rPr>
              <a:t>knowledge </a:t>
            </a:r>
            <a:r>
              <a:rPr sz="1300" spc="-65" dirty="0">
                <a:solidFill>
                  <a:srgbClr val="545454"/>
                </a:solidFill>
                <a:latin typeface="Montserrat"/>
                <a:cs typeface="Montserrat"/>
              </a:rPr>
              <a:t>as</a:t>
            </a:r>
            <a:r>
              <a:rPr sz="1300" dirty="0">
                <a:solidFill>
                  <a:srgbClr val="545454"/>
                </a:solidFill>
                <a:latin typeface="Montserrat"/>
                <a:cs typeface="Montserrat"/>
              </a:rPr>
              <a:t> </a:t>
            </a:r>
            <a:r>
              <a:rPr sz="1300" spc="-80" dirty="0">
                <a:solidFill>
                  <a:srgbClr val="545454"/>
                </a:solidFill>
                <a:latin typeface="Montserrat"/>
                <a:cs typeface="Montserrat"/>
              </a:rPr>
              <a:t>you</a:t>
            </a:r>
            <a:r>
              <a:rPr sz="1300" spc="5" dirty="0">
                <a:solidFill>
                  <a:srgbClr val="545454"/>
                </a:solidFill>
                <a:latin typeface="Montserrat"/>
                <a:cs typeface="Montserrat"/>
              </a:rPr>
              <a:t> </a:t>
            </a:r>
            <a:r>
              <a:rPr sz="1300" spc="-85" dirty="0">
                <a:solidFill>
                  <a:srgbClr val="545454"/>
                </a:solidFill>
                <a:latin typeface="Montserrat"/>
                <a:cs typeface="Montserrat"/>
              </a:rPr>
              <a:t>grow.</a:t>
            </a:r>
            <a:r>
              <a:rPr sz="1300" spc="5" dirty="0">
                <a:solidFill>
                  <a:srgbClr val="545454"/>
                </a:solidFill>
                <a:latin typeface="Montserrat"/>
                <a:cs typeface="Montserrat"/>
              </a:rPr>
              <a:t> </a:t>
            </a:r>
            <a:r>
              <a:rPr sz="1300" spc="-75" dirty="0">
                <a:solidFill>
                  <a:srgbClr val="545454"/>
                </a:solidFill>
                <a:latin typeface="Montserrat"/>
                <a:cs typeface="Montserrat"/>
              </a:rPr>
              <a:t>Develop</a:t>
            </a:r>
            <a:r>
              <a:rPr sz="1300" spc="5" dirty="0">
                <a:solidFill>
                  <a:srgbClr val="545454"/>
                </a:solidFill>
                <a:latin typeface="Montserrat"/>
                <a:cs typeface="Montserrat"/>
              </a:rPr>
              <a:t> </a:t>
            </a:r>
            <a:r>
              <a:rPr sz="1300" spc="-70" dirty="0">
                <a:solidFill>
                  <a:srgbClr val="545454"/>
                </a:solidFill>
                <a:latin typeface="Montserrat"/>
                <a:cs typeface="Montserrat"/>
              </a:rPr>
              <a:t>training</a:t>
            </a:r>
            <a:r>
              <a:rPr sz="1300" spc="5" dirty="0">
                <a:solidFill>
                  <a:srgbClr val="545454"/>
                </a:solidFill>
                <a:latin typeface="Montserrat"/>
                <a:cs typeface="Montserrat"/>
              </a:rPr>
              <a:t> </a:t>
            </a:r>
            <a:r>
              <a:rPr sz="1300" spc="-60" dirty="0">
                <a:solidFill>
                  <a:srgbClr val="545454"/>
                </a:solidFill>
                <a:latin typeface="Montserrat"/>
                <a:cs typeface="Montserrat"/>
              </a:rPr>
              <a:t>materials</a:t>
            </a:r>
            <a:r>
              <a:rPr sz="1300" spc="5" dirty="0">
                <a:solidFill>
                  <a:srgbClr val="545454"/>
                </a:solidFill>
                <a:latin typeface="Montserrat"/>
                <a:cs typeface="Montserrat"/>
              </a:rPr>
              <a:t> </a:t>
            </a:r>
            <a:r>
              <a:rPr sz="1300" spc="-60" dirty="0">
                <a:solidFill>
                  <a:srgbClr val="545454"/>
                </a:solidFill>
                <a:latin typeface="Montserrat"/>
                <a:cs typeface="Montserrat"/>
              </a:rPr>
              <a:t>that</a:t>
            </a:r>
            <a:r>
              <a:rPr sz="1300" spc="5" dirty="0">
                <a:solidFill>
                  <a:srgbClr val="545454"/>
                </a:solidFill>
                <a:latin typeface="Montserrat"/>
                <a:cs typeface="Montserrat"/>
              </a:rPr>
              <a:t> </a:t>
            </a:r>
            <a:r>
              <a:rPr sz="1300" spc="-75" dirty="0">
                <a:solidFill>
                  <a:srgbClr val="545454"/>
                </a:solidFill>
                <a:latin typeface="Montserrat"/>
                <a:cs typeface="Montserrat"/>
              </a:rPr>
              <a:t>reduce</a:t>
            </a:r>
            <a:r>
              <a:rPr sz="1300" spc="5" dirty="0">
                <a:solidFill>
                  <a:srgbClr val="545454"/>
                </a:solidFill>
                <a:latin typeface="Montserrat"/>
                <a:cs typeface="Montserrat"/>
              </a:rPr>
              <a:t> </a:t>
            </a:r>
            <a:r>
              <a:rPr sz="1300" spc="-50" dirty="0">
                <a:solidFill>
                  <a:srgbClr val="545454"/>
                </a:solidFill>
                <a:latin typeface="Montserrat"/>
                <a:cs typeface="Montserrat"/>
              </a:rPr>
              <a:t>dependence </a:t>
            </a:r>
            <a:r>
              <a:rPr sz="1300" spc="-70" dirty="0">
                <a:solidFill>
                  <a:srgbClr val="545454"/>
                </a:solidFill>
                <a:latin typeface="Montserrat"/>
                <a:cs typeface="Montserrat"/>
              </a:rPr>
              <a:t>on</a:t>
            </a:r>
            <a:r>
              <a:rPr sz="1300" spc="-25" dirty="0">
                <a:solidFill>
                  <a:srgbClr val="545454"/>
                </a:solidFill>
                <a:latin typeface="Montserrat"/>
                <a:cs typeface="Montserrat"/>
              </a:rPr>
              <a:t> </a:t>
            </a:r>
            <a:r>
              <a:rPr sz="1300" spc="-55" dirty="0">
                <a:solidFill>
                  <a:srgbClr val="545454"/>
                </a:solidFill>
                <a:latin typeface="Montserrat"/>
                <a:cs typeface="Montserrat"/>
              </a:rPr>
              <a:t>specific</a:t>
            </a:r>
            <a:r>
              <a:rPr sz="1300" spc="-25" dirty="0">
                <a:solidFill>
                  <a:srgbClr val="545454"/>
                </a:solidFill>
                <a:latin typeface="Montserrat"/>
                <a:cs typeface="Montserrat"/>
              </a:rPr>
              <a:t> </a:t>
            </a:r>
            <a:r>
              <a:rPr sz="1300" spc="-10" dirty="0">
                <a:solidFill>
                  <a:srgbClr val="545454"/>
                </a:solidFill>
                <a:latin typeface="Montserrat"/>
                <a:cs typeface="Montserrat"/>
              </a:rPr>
              <a:t>individuals.</a:t>
            </a:r>
            <a:endParaRPr sz="1300" dirty="0">
              <a:latin typeface="Montserrat"/>
              <a:cs typeface="Montserrat"/>
            </a:endParaRPr>
          </a:p>
        </p:txBody>
      </p:sp>
      <p:sp>
        <p:nvSpPr>
          <p:cNvPr id="18" name="object 18"/>
          <p:cNvSpPr/>
          <p:nvPr/>
        </p:nvSpPr>
        <p:spPr>
          <a:xfrm>
            <a:off x="6095999" y="1504949"/>
            <a:ext cx="9525" cy="6296025"/>
          </a:xfrm>
          <a:custGeom>
            <a:avLst/>
            <a:gdLst/>
            <a:ahLst/>
            <a:cxnLst/>
            <a:rect l="l" t="t" r="r" b="b"/>
            <a:pathLst>
              <a:path w="9525" h="6296025">
                <a:moveTo>
                  <a:pt x="9524" y="6296024"/>
                </a:moveTo>
                <a:lnTo>
                  <a:pt x="0" y="6296024"/>
                </a:lnTo>
                <a:lnTo>
                  <a:pt x="0" y="0"/>
                </a:lnTo>
                <a:lnTo>
                  <a:pt x="9524" y="0"/>
                </a:lnTo>
                <a:lnTo>
                  <a:pt x="9524" y="6296024"/>
                </a:lnTo>
                <a:close/>
              </a:path>
            </a:pathLst>
          </a:custGeom>
          <a:solidFill>
            <a:srgbClr val="DEE2E6"/>
          </a:solidFill>
        </p:spPr>
        <p:txBody>
          <a:bodyPr wrap="square" lIns="0" tIns="0" rIns="0" bIns="0" rtlCol="0"/>
          <a:lstStyle/>
          <a:p>
            <a:endParaRPr/>
          </a:p>
        </p:txBody>
      </p:sp>
      <p:grpSp>
        <p:nvGrpSpPr>
          <p:cNvPr id="19" name="object 19"/>
          <p:cNvGrpSpPr/>
          <p:nvPr/>
        </p:nvGrpSpPr>
        <p:grpSpPr>
          <a:xfrm>
            <a:off x="6315074" y="2009774"/>
            <a:ext cx="5305425" cy="1304925"/>
            <a:chOff x="6315074" y="2009774"/>
            <a:chExt cx="5305425" cy="1304925"/>
          </a:xfrm>
        </p:grpSpPr>
        <p:sp>
          <p:nvSpPr>
            <p:cNvPr id="20" name="object 20"/>
            <p:cNvSpPr/>
            <p:nvPr/>
          </p:nvSpPr>
          <p:spPr>
            <a:xfrm>
              <a:off x="6334123" y="2009774"/>
              <a:ext cx="5286375" cy="1304925"/>
            </a:xfrm>
            <a:custGeom>
              <a:avLst/>
              <a:gdLst/>
              <a:ahLst/>
              <a:cxnLst/>
              <a:rect l="l" t="t" r="r" b="b"/>
              <a:pathLst>
                <a:path w="5286375" h="1304925">
                  <a:moveTo>
                    <a:pt x="5232977" y="1304924"/>
                  </a:moveTo>
                  <a:lnTo>
                    <a:pt x="33047" y="1304924"/>
                  </a:lnTo>
                  <a:lnTo>
                    <a:pt x="28187" y="1303474"/>
                  </a:lnTo>
                  <a:lnTo>
                    <a:pt x="966" y="1262643"/>
                  </a:lnTo>
                  <a:lnTo>
                    <a:pt x="0" y="1255353"/>
                  </a:lnTo>
                  <a:lnTo>
                    <a:pt x="0" y="1247774"/>
                  </a:lnTo>
                  <a:lnTo>
                    <a:pt x="0" y="49571"/>
                  </a:lnTo>
                  <a:lnTo>
                    <a:pt x="14732" y="11379"/>
                  </a:lnTo>
                  <a:lnTo>
                    <a:pt x="33047" y="0"/>
                  </a:lnTo>
                  <a:lnTo>
                    <a:pt x="5232977" y="0"/>
                  </a:lnTo>
                  <a:lnTo>
                    <a:pt x="5272289" y="19392"/>
                  </a:lnTo>
                  <a:lnTo>
                    <a:pt x="5286375" y="53397"/>
                  </a:lnTo>
                  <a:lnTo>
                    <a:pt x="5286375" y="1251527"/>
                  </a:lnTo>
                  <a:lnTo>
                    <a:pt x="5266982" y="1290838"/>
                  </a:lnTo>
                  <a:lnTo>
                    <a:pt x="5236693" y="1304558"/>
                  </a:lnTo>
                  <a:lnTo>
                    <a:pt x="5232977" y="1304924"/>
                  </a:lnTo>
                  <a:close/>
                </a:path>
              </a:pathLst>
            </a:custGeom>
            <a:solidFill>
              <a:srgbClr val="F7F9FA"/>
            </a:solidFill>
          </p:spPr>
          <p:txBody>
            <a:bodyPr wrap="square" lIns="0" tIns="0" rIns="0" bIns="0" rtlCol="0"/>
            <a:lstStyle/>
            <a:p>
              <a:endParaRPr/>
            </a:p>
          </p:txBody>
        </p:sp>
        <p:sp>
          <p:nvSpPr>
            <p:cNvPr id="21" name="object 21"/>
            <p:cNvSpPr/>
            <p:nvPr/>
          </p:nvSpPr>
          <p:spPr>
            <a:xfrm>
              <a:off x="6315074" y="2009774"/>
              <a:ext cx="52069" cy="1304925"/>
            </a:xfrm>
            <a:custGeom>
              <a:avLst/>
              <a:gdLst/>
              <a:ahLst/>
              <a:cxnLst/>
              <a:rect l="l" t="t" r="r" b="b"/>
              <a:pathLst>
                <a:path w="52070" h="1304925">
                  <a:moveTo>
                    <a:pt x="51890" y="1304924"/>
                  </a:moveTo>
                  <a:lnTo>
                    <a:pt x="49571" y="1304924"/>
                  </a:lnTo>
                  <a:lnTo>
                    <a:pt x="42280" y="1303474"/>
                  </a:lnTo>
                  <a:lnTo>
                    <a:pt x="7249" y="1276646"/>
                  </a:lnTo>
                  <a:lnTo>
                    <a:pt x="0" y="1255353"/>
                  </a:lnTo>
                  <a:lnTo>
                    <a:pt x="0" y="49571"/>
                  </a:lnTo>
                  <a:lnTo>
                    <a:pt x="22097" y="11379"/>
                  </a:lnTo>
                  <a:lnTo>
                    <a:pt x="49571" y="0"/>
                  </a:lnTo>
                  <a:lnTo>
                    <a:pt x="51890" y="0"/>
                  </a:lnTo>
                  <a:lnTo>
                    <a:pt x="47399" y="5579"/>
                  </a:lnTo>
                  <a:lnTo>
                    <a:pt x="43680" y="16738"/>
                  </a:lnTo>
                  <a:lnTo>
                    <a:pt x="41238" y="25541"/>
                  </a:lnTo>
                  <a:lnTo>
                    <a:pt x="39495" y="35211"/>
                  </a:lnTo>
                  <a:lnTo>
                    <a:pt x="38449" y="45747"/>
                  </a:lnTo>
                  <a:lnTo>
                    <a:pt x="38100" y="57150"/>
                  </a:lnTo>
                  <a:lnTo>
                    <a:pt x="38100" y="1247775"/>
                  </a:lnTo>
                  <a:lnTo>
                    <a:pt x="43680" y="1288185"/>
                  </a:lnTo>
                  <a:lnTo>
                    <a:pt x="47399" y="1299345"/>
                  </a:lnTo>
                  <a:lnTo>
                    <a:pt x="51890" y="1304924"/>
                  </a:lnTo>
                  <a:close/>
                </a:path>
              </a:pathLst>
            </a:custGeom>
            <a:solidFill>
              <a:srgbClr val="28A645"/>
            </a:solidFill>
          </p:spPr>
          <p:txBody>
            <a:bodyPr wrap="square" lIns="0" tIns="0" rIns="0" bIns="0" rtlCol="0"/>
            <a:lstStyle/>
            <a:p>
              <a:endParaRPr/>
            </a:p>
          </p:txBody>
        </p:sp>
      </p:grpSp>
      <p:grpSp>
        <p:nvGrpSpPr>
          <p:cNvPr id="22" name="object 22"/>
          <p:cNvGrpSpPr/>
          <p:nvPr/>
        </p:nvGrpSpPr>
        <p:grpSpPr>
          <a:xfrm>
            <a:off x="6315074" y="3457574"/>
            <a:ext cx="5305425" cy="1304925"/>
            <a:chOff x="6315074" y="3457574"/>
            <a:chExt cx="5305425" cy="1304925"/>
          </a:xfrm>
        </p:grpSpPr>
        <p:sp>
          <p:nvSpPr>
            <p:cNvPr id="23" name="object 23"/>
            <p:cNvSpPr/>
            <p:nvPr/>
          </p:nvSpPr>
          <p:spPr>
            <a:xfrm>
              <a:off x="6334123" y="3457574"/>
              <a:ext cx="5286375" cy="1304925"/>
            </a:xfrm>
            <a:custGeom>
              <a:avLst/>
              <a:gdLst/>
              <a:ahLst/>
              <a:cxnLst/>
              <a:rect l="l" t="t" r="r" b="b"/>
              <a:pathLst>
                <a:path w="5286375" h="1304925">
                  <a:moveTo>
                    <a:pt x="5232977" y="1304924"/>
                  </a:moveTo>
                  <a:lnTo>
                    <a:pt x="33047" y="1304924"/>
                  </a:lnTo>
                  <a:lnTo>
                    <a:pt x="4834" y="1276646"/>
                  </a:lnTo>
                  <a:lnTo>
                    <a:pt x="0" y="1255353"/>
                  </a:lnTo>
                  <a:lnTo>
                    <a:pt x="0" y="1247774"/>
                  </a:lnTo>
                  <a:lnTo>
                    <a:pt x="0" y="49571"/>
                  </a:lnTo>
                  <a:lnTo>
                    <a:pt x="14732" y="11379"/>
                  </a:lnTo>
                  <a:lnTo>
                    <a:pt x="33047" y="0"/>
                  </a:lnTo>
                  <a:lnTo>
                    <a:pt x="5232977" y="0"/>
                  </a:lnTo>
                  <a:lnTo>
                    <a:pt x="5272289" y="19391"/>
                  </a:lnTo>
                  <a:lnTo>
                    <a:pt x="5286375" y="53397"/>
                  </a:lnTo>
                  <a:lnTo>
                    <a:pt x="5286375" y="1251527"/>
                  </a:lnTo>
                  <a:lnTo>
                    <a:pt x="5266982" y="1290838"/>
                  </a:lnTo>
                  <a:lnTo>
                    <a:pt x="5236693" y="1304558"/>
                  </a:lnTo>
                  <a:lnTo>
                    <a:pt x="5232977" y="1304924"/>
                  </a:lnTo>
                  <a:close/>
                </a:path>
              </a:pathLst>
            </a:custGeom>
            <a:solidFill>
              <a:srgbClr val="F7F9FA"/>
            </a:solidFill>
          </p:spPr>
          <p:txBody>
            <a:bodyPr wrap="square" lIns="0" tIns="0" rIns="0" bIns="0" rtlCol="0"/>
            <a:lstStyle/>
            <a:p>
              <a:endParaRPr/>
            </a:p>
          </p:txBody>
        </p:sp>
        <p:sp>
          <p:nvSpPr>
            <p:cNvPr id="24" name="object 24"/>
            <p:cNvSpPr/>
            <p:nvPr/>
          </p:nvSpPr>
          <p:spPr>
            <a:xfrm>
              <a:off x="6315074" y="3457574"/>
              <a:ext cx="52069" cy="1304925"/>
            </a:xfrm>
            <a:custGeom>
              <a:avLst/>
              <a:gdLst/>
              <a:ahLst/>
              <a:cxnLst/>
              <a:rect l="l" t="t" r="r" b="b"/>
              <a:pathLst>
                <a:path w="52070" h="1304925">
                  <a:moveTo>
                    <a:pt x="51890" y="1304924"/>
                  </a:moveTo>
                  <a:lnTo>
                    <a:pt x="49571" y="1304924"/>
                  </a:lnTo>
                  <a:lnTo>
                    <a:pt x="42280" y="1303474"/>
                  </a:lnTo>
                  <a:lnTo>
                    <a:pt x="7249" y="1276647"/>
                  </a:lnTo>
                  <a:lnTo>
                    <a:pt x="0" y="1255353"/>
                  </a:lnTo>
                  <a:lnTo>
                    <a:pt x="0" y="49571"/>
                  </a:lnTo>
                  <a:lnTo>
                    <a:pt x="22097" y="11379"/>
                  </a:lnTo>
                  <a:lnTo>
                    <a:pt x="49571" y="0"/>
                  </a:lnTo>
                  <a:lnTo>
                    <a:pt x="51890" y="0"/>
                  </a:lnTo>
                  <a:lnTo>
                    <a:pt x="47399" y="5579"/>
                  </a:lnTo>
                  <a:lnTo>
                    <a:pt x="43680" y="16738"/>
                  </a:lnTo>
                  <a:lnTo>
                    <a:pt x="41238" y="25541"/>
                  </a:lnTo>
                  <a:lnTo>
                    <a:pt x="39495" y="35211"/>
                  </a:lnTo>
                  <a:lnTo>
                    <a:pt x="38449" y="45747"/>
                  </a:lnTo>
                  <a:lnTo>
                    <a:pt x="38100" y="57150"/>
                  </a:lnTo>
                  <a:lnTo>
                    <a:pt x="38100" y="1247775"/>
                  </a:lnTo>
                  <a:lnTo>
                    <a:pt x="43680" y="1288186"/>
                  </a:lnTo>
                  <a:lnTo>
                    <a:pt x="47399" y="1299345"/>
                  </a:lnTo>
                  <a:lnTo>
                    <a:pt x="51890" y="1304924"/>
                  </a:lnTo>
                  <a:close/>
                </a:path>
              </a:pathLst>
            </a:custGeom>
            <a:solidFill>
              <a:srgbClr val="28A645"/>
            </a:solidFill>
          </p:spPr>
          <p:txBody>
            <a:bodyPr wrap="square" lIns="0" tIns="0" rIns="0" bIns="0" rtlCol="0"/>
            <a:lstStyle/>
            <a:p>
              <a:endParaRPr/>
            </a:p>
          </p:txBody>
        </p:sp>
      </p:grpSp>
      <p:grpSp>
        <p:nvGrpSpPr>
          <p:cNvPr id="25" name="object 25"/>
          <p:cNvGrpSpPr/>
          <p:nvPr/>
        </p:nvGrpSpPr>
        <p:grpSpPr>
          <a:xfrm>
            <a:off x="6315074" y="4905374"/>
            <a:ext cx="5305425" cy="1304925"/>
            <a:chOff x="6315074" y="4905374"/>
            <a:chExt cx="5305425" cy="1304925"/>
          </a:xfrm>
        </p:grpSpPr>
        <p:sp>
          <p:nvSpPr>
            <p:cNvPr id="26" name="object 26"/>
            <p:cNvSpPr/>
            <p:nvPr/>
          </p:nvSpPr>
          <p:spPr>
            <a:xfrm>
              <a:off x="6334123" y="4905374"/>
              <a:ext cx="5286375" cy="1304925"/>
            </a:xfrm>
            <a:custGeom>
              <a:avLst/>
              <a:gdLst/>
              <a:ahLst/>
              <a:cxnLst/>
              <a:rect l="l" t="t" r="r" b="b"/>
              <a:pathLst>
                <a:path w="5286375" h="1304925">
                  <a:moveTo>
                    <a:pt x="5232977" y="1304924"/>
                  </a:moveTo>
                  <a:lnTo>
                    <a:pt x="33047" y="1304924"/>
                  </a:lnTo>
                  <a:lnTo>
                    <a:pt x="28187" y="1303473"/>
                  </a:lnTo>
                  <a:lnTo>
                    <a:pt x="966" y="1262643"/>
                  </a:lnTo>
                  <a:lnTo>
                    <a:pt x="0" y="1255352"/>
                  </a:lnTo>
                  <a:lnTo>
                    <a:pt x="0" y="1247774"/>
                  </a:lnTo>
                  <a:lnTo>
                    <a:pt x="0" y="49570"/>
                  </a:lnTo>
                  <a:lnTo>
                    <a:pt x="14732" y="11379"/>
                  </a:lnTo>
                  <a:lnTo>
                    <a:pt x="33047" y="0"/>
                  </a:lnTo>
                  <a:lnTo>
                    <a:pt x="5232977" y="0"/>
                  </a:lnTo>
                  <a:lnTo>
                    <a:pt x="5272289" y="19391"/>
                  </a:lnTo>
                  <a:lnTo>
                    <a:pt x="5286375" y="53397"/>
                  </a:lnTo>
                  <a:lnTo>
                    <a:pt x="5286375" y="1251527"/>
                  </a:lnTo>
                  <a:lnTo>
                    <a:pt x="5266982" y="1290838"/>
                  </a:lnTo>
                  <a:lnTo>
                    <a:pt x="5236693" y="1304558"/>
                  </a:lnTo>
                  <a:lnTo>
                    <a:pt x="5232977" y="1304924"/>
                  </a:lnTo>
                  <a:close/>
                </a:path>
              </a:pathLst>
            </a:custGeom>
            <a:solidFill>
              <a:srgbClr val="F7F9FA"/>
            </a:solidFill>
          </p:spPr>
          <p:txBody>
            <a:bodyPr wrap="square" lIns="0" tIns="0" rIns="0" bIns="0" rtlCol="0"/>
            <a:lstStyle/>
            <a:p>
              <a:endParaRPr/>
            </a:p>
          </p:txBody>
        </p:sp>
        <p:sp>
          <p:nvSpPr>
            <p:cNvPr id="27" name="object 27"/>
            <p:cNvSpPr/>
            <p:nvPr/>
          </p:nvSpPr>
          <p:spPr>
            <a:xfrm>
              <a:off x="6315074" y="4905374"/>
              <a:ext cx="52069" cy="1304925"/>
            </a:xfrm>
            <a:custGeom>
              <a:avLst/>
              <a:gdLst/>
              <a:ahLst/>
              <a:cxnLst/>
              <a:rect l="l" t="t" r="r" b="b"/>
              <a:pathLst>
                <a:path w="52070" h="1304925">
                  <a:moveTo>
                    <a:pt x="51890" y="1304924"/>
                  </a:moveTo>
                  <a:lnTo>
                    <a:pt x="49571" y="1304924"/>
                  </a:lnTo>
                  <a:lnTo>
                    <a:pt x="42280" y="1303474"/>
                  </a:lnTo>
                  <a:lnTo>
                    <a:pt x="7249" y="1276646"/>
                  </a:lnTo>
                  <a:lnTo>
                    <a:pt x="0" y="1255353"/>
                  </a:lnTo>
                  <a:lnTo>
                    <a:pt x="0" y="49571"/>
                  </a:lnTo>
                  <a:lnTo>
                    <a:pt x="22097" y="11380"/>
                  </a:lnTo>
                  <a:lnTo>
                    <a:pt x="49571" y="0"/>
                  </a:lnTo>
                  <a:lnTo>
                    <a:pt x="51890" y="0"/>
                  </a:lnTo>
                  <a:lnTo>
                    <a:pt x="47399" y="5579"/>
                  </a:lnTo>
                  <a:lnTo>
                    <a:pt x="43680" y="16738"/>
                  </a:lnTo>
                  <a:lnTo>
                    <a:pt x="41238" y="25541"/>
                  </a:lnTo>
                  <a:lnTo>
                    <a:pt x="39495" y="35211"/>
                  </a:lnTo>
                  <a:lnTo>
                    <a:pt x="38449" y="45747"/>
                  </a:lnTo>
                  <a:lnTo>
                    <a:pt x="38100" y="57150"/>
                  </a:lnTo>
                  <a:lnTo>
                    <a:pt x="38100" y="1247775"/>
                  </a:lnTo>
                  <a:lnTo>
                    <a:pt x="43680" y="1288185"/>
                  </a:lnTo>
                  <a:lnTo>
                    <a:pt x="47399" y="1299345"/>
                  </a:lnTo>
                  <a:lnTo>
                    <a:pt x="51890" y="1304924"/>
                  </a:lnTo>
                  <a:close/>
                </a:path>
              </a:pathLst>
            </a:custGeom>
            <a:solidFill>
              <a:srgbClr val="28A645"/>
            </a:solidFill>
          </p:spPr>
          <p:txBody>
            <a:bodyPr wrap="square" lIns="0" tIns="0" rIns="0" bIns="0" rtlCol="0"/>
            <a:lstStyle/>
            <a:p>
              <a:endParaRPr/>
            </a:p>
          </p:txBody>
        </p:sp>
      </p:grpSp>
      <p:pic>
        <p:nvPicPr>
          <p:cNvPr id="31" name="object 31"/>
          <p:cNvPicPr/>
          <p:nvPr/>
        </p:nvPicPr>
        <p:blipFill>
          <a:blip r:embed="rId3" cstate="print"/>
          <a:stretch>
            <a:fillRect/>
          </a:stretch>
        </p:blipFill>
        <p:spPr>
          <a:xfrm>
            <a:off x="6315074" y="837406"/>
            <a:ext cx="209550" cy="183356"/>
          </a:xfrm>
          <a:prstGeom prst="rect">
            <a:avLst/>
          </a:prstGeom>
        </p:spPr>
      </p:pic>
      <p:sp>
        <p:nvSpPr>
          <p:cNvPr id="32" name="object 32"/>
          <p:cNvSpPr txBox="1">
            <a:spLocks noGrp="1"/>
          </p:cNvSpPr>
          <p:nvPr>
            <p:ph sz="half" idx="3"/>
          </p:nvPr>
        </p:nvSpPr>
        <p:spPr>
          <a:xfrm>
            <a:off x="6524624" y="770392"/>
            <a:ext cx="5210175" cy="5638980"/>
          </a:xfrm>
          <a:prstGeom prst="rect">
            <a:avLst/>
          </a:prstGeom>
        </p:spPr>
        <p:txBody>
          <a:bodyPr vert="horz" wrap="square" lIns="0" tIns="15875" rIns="0" bIns="0" rtlCol="0">
            <a:spAutoFit/>
          </a:bodyPr>
          <a:lstStyle/>
          <a:p>
            <a:pPr marL="154940">
              <a:lnSpc>
                <a:spcPct val="100000"/>
              </a:lnSpc>
              <a:spcBef>
                <a:spcPts val="125"/>
              </a:spcBef>
            </a:pPr>
            <a:r>
              <a:rPr spc="-110" dirty="0"/>
              <a:t>Financial</a:t>
            </a:r>
            <a:r>
              <a:rPr spc="-45" dirty="0"/>
              <a:t> </a:t>
            </a:r>
            <a:r>
              <a:rPr spc="-10" dirty="0"/>
              <a:t>Readiness</a:t>
            </a:r>
          </a:p>
          <a:p>
            <a:pPr>
              <a:lnSpc>
                <a:spcPct val="100000"/>
              </a:lnSpc>
              <a:spcBef>
                <a:spcPts val="580"/>
              </a:spcBef>
            </a:pPr>
            <a:endParaRPr sz="1650" dirty="0"/>
          </a:p>
          <a:p>
            <a:pPr marL="12700">
              <a:lnSpc>
                <a:spcPct val="100000"/>
              </a:lnSpc>
            </a:pPr>
            <a:r>
              <a:rPr sz="1500" spc="-90" dirty="0">
                <a:solidFill>
                  <a:srgbClr val="333333"/>
                </a:solidFill>
              </a:rPr>
              <a:t>Sufficient</a:t>
            </a:r>
            <a:r>
              <a:rPr sz="1500" spc="10" dirty="0">
                <a:solidFill>
                  <a:srgbClr val="333333"/>
                </a:solidFill>
              </a:rPr>
              <a:t> </a:t>
            </a:r>
            <a:r>
              <a:rPr sz="1500" spc="-114" dirty="0">
                <a:solidFill>
                  <a:srgbClr val="333333"/>
                </a:solidFill>
              </a:rPr>
              <a:t>Cash</a:t>
            </a:r>
            <a:r>
              <a:rPr sz="1500" spc="15" dirty="0">
                <a:solidFill>
                  <a:srgbClr val="333333"/>
                </a:solidFill>
              </a:rPr>
              <a:t> </a:t>
            </a:r>
            <a:r>
              <a:rPr sz="1500" spc="-10" dirty="0">
                <a:solidFill>
                  <a:srgbClr val="333333"/>
                </a:solidFill>
              </a:rPr>
              <a:t>Reserves</a:t>
            </a:r>
            <a:endParaRPr sz="1500" dirty="0"/>
          </a:p>
          <a:p>
            <a:pPr marL="12700" marR="399415" algn="just">
              <a:lnSpc>
                <a:spcPct val="115399"/>
              </a:lnSpc>
              <a:spcBef>
                <a:spcPts val="635"/>
              </a:spcBef>
            </a:pPr>
            <a:r>
              <a:rPr sz="1300" spc="-65" dirty="0">
                <a:solidFill>
                  <a:srgbClr val="FF0000"/>
                </a:solidFill>
                <a:latin typeface="Montserrat"/>
                <a:cs typeface="Montserrat"/>
              </a:rPr>
              <a:t>Maintain</a:t>
            </a:r>
            <a:r>
              <a:rPr sz="1300" spc="-10" dirty="0">
                <a:solidFill>
                  <a:srgbClr val="FF0000"/>
                </a:solidFill>
                <a:latin typeface="Montserrat"/>
                <a:cs typeface="Montserrat"/>
              </a:rPr>
              <a:t> </a:t>
            </a:r>
            <a:r>
              <a:rPr sz="1300" spc="-70" dirty="0">
                <a:solidFill>
                  <a:srgbClr val="FF0000"/>
                </a:solidFill>
                <a:latin typeface="Montserrat"/>
                <a:cs typeface="Montserrat"/>
              </a:rPr>
              <a:t>12-</a:t>
            </a:r>
            <a:r>
              <a:rPr sz="1300" spc="-55" dirty="0">
                <a:solidFill>
                  <a:srgbClr val="FF0000"/>
                </a:solidFill>
                <a:latin typeface="Montserrat"/>
                <a:cs typeface="Montserrat"/>
              </a:rPr>
              <a:t>18</a:t>
            </a:r>
            <a:r>
              <a:rPr sz="1300" spc="-10" dirty="0">
                <a:solidFill>
                  <a:srgbClr val="FF0000"/>
                </a:solidFill>
                <a:latin typeface="Montserrat"/>
                <a:cs typeface="Montserrat"/>
              </a:rPr>
              <a:t> </a:t>
            </a:r>
            <a:r>
              <a:rPr sz="1300" spc="-75" dirty="0">
                <a:solidFill>
                  <a:srgbClr val="FF0000"/>
                </a:solidFill>
                <a:latin typeface="Montserrat"/>
                <a:cs typeface="Montserrat"/>
              </a:rPr>
              <a:t>months</a:t>
            </a:r>
            <a:r>
              <a:rPr sz="1300" spc="-10" dirty="0">
                <a:solidFill>
                  <a:srgbClr val="FF0000"/>
                </a:solidFill>
                <a:latin typeface="Montserrat"/>
                <a:cs typeface="Montserrat"/>
              </a:rPr>
              <a:t> </a:t>
            </a:r>
            <a:r>
              <a:rPr sz="1300" b="0" spc="-55" dirty="0">
                <a:solidFill>
                  <a:srgbClr val="545454"/>
                </a:solidFill>
                <a:latin typeface="Montserrat"/>
                <a:cs typeface="Montserrat"/>
              </a:rPr>
              <a:t>of</a:t>
            </a:r>
            <a:r>
              <a:rPr sz="1300" b="0" spc="-10" dirty="0">
                <a:solidFill>
                  <a:srgbClr val="545454"/>
                </a:solidFill>
                <a:latin typeface="Montserrat"/>
                <a:cs typeface="Montserrat"/>
              </a:rPr>
              <a:t> </a:t>
            </a:r>
            <a:r>
              <a:rPr sz="1300" b="0" spc="-85" dirty="0">
                <a:solidFill>
                  <a:srgbClr val="545454"/>
                </a:solidFill>
                <a:latin typeface="Montserrat"/>
                <a:cs typeface="Montserrat"/>
              </a:rPr>
              <a:t>runway</a:t>
            </a:r>
            <a:r>
              <a:rPr sz="1300" b="0" spc="-5" dirty="0">
                <a:solidFill>
                  <a:srgbClr val="545454"/>
                </a:solidFill>
                <a:latin typeface="Montserrat"/>
                <a:cs typeface="Montserrat"/>
              </a:rPr>
              <a:t> </a:t>
            </a:r>
            <a:r>
              <a:rPr sz="1300" b="0" spc="-75" dirty="0">
                <a:solidFill>
                  <a:srgbClr val="545454"/>
                </a:solidFill>
                <a:latin typeface="Montserrat"/>
                <a:cs typeface="Montserrat"/>
              </a:rPr>
              <a:t>to</a:t>
            </a:r>
            <a:r>
              <a:rPr sz="1300" b="0" spc="-10" dirty="0">
                <a:solidFill>
                  <a:srgbClr val="545454"/>
                </a:solidFill>
                <a:latin typeface="Montserrat"/>
                <a:cs typeface="Montserrat"/>
              </a:rPr>
              <a:t> </a:t>
            </a:r>
            <a:r>
              <a:rPr sz="1300" b="0" spc="-70" dirty="0">
                <a:solidFill>
                  <a:srgbClr val="545454"/>
                </a:solidFill>
                <a:latin typeface="Montserrat"/>
                <a:cs typeface="Montserrat"/>
              </a:rPr>
              <a:t>weather</a:t>
            </a:r>
            <a:r>
              <a:rPr sz="1300" b="0" spc="-10" dirty="0">
                <a:solidFill>
                  <a:srgbClr val="545454"/>
                </a:solidFill>
                <a:latin typeface="Montserrat"/>
                <a:cs typeface="Montserrat"/>
              </a:rPr>
              <a:t> unexpected </a:t>
            </a:r>
            <a:r>
              <a:rPr sz="1300" b="0" spc="-60" dirty="0">
                <a:solidFill>
                  <a:srgbClr val="545454"/>
                </a:solidFill>
                <a:latin typeface="Montserrat"/>
                <a:cs typeface="Montserrat"/>
              </a:rPr>
              <a:t>challenges</a:t>
            </a:r>
            <a:r>
              <a:rPr sz="1300" b="0" spc="-5" dirty="0">
                <a:solidFill>
                  <a:srgbClr val="545454"/>
                </a:solidFill>
                <a:latin typeface="Montserrat"/>
                <a:cs typeface="Montserrat"/>
              </a:rPr>
              <a:t> </a:t>
            </a:r>
            <a:r>
              <a:rPr sz="1300" b="0" spc="-70" dirty="0">
                <a:solidFill>
                  <a:srgbClr val="545454"/>
                </a:solidFill>
                <a:latin typeface="Montserrat"/>
                <a:cs typeface="Montserrat"/>
              </a:rPr>
              <a:t>during</a:t>
            </a:r>
            <a:r>
              <a:rPr sz="1300" b="0" dirty="0">
                <a:solidFill>
                  <a:srgbClr val="545454"/>
                </a:solidFill>
                <a:latin typeface="Montserrat"/>
                <a:cs typeface="Montserrat"/>
              </a:rPr>
              <a:t> </a:t>
            </a:r>
            <a:r>
              <a:rPr sz="1300" b="0" spc="-60" dirty="0">
                <a:solidFill>
                  <a:srgbClr val="545454"/>
                </a:solidFill>
                <a:latin typeface="Montserrat"/>
                <a:cs typeface="Montserrat"/>
              </a:rPr>
              <a:t>scaling.</a:t>
            </a:r>
            <a:r>
              <a:rPr sz="1300" b="0" spc="-5" dirty="0">
                <a:solidFill>
                  <a:srgbClr val="545454"/>
                </a:solidFill>
                <a:latin typeface="Montserrat"/>
                <a:cs typeface="Montserrat"/>
              </a:rPr>
              <a:t> </a:t>
            </a:r>
            <a:r>
              <a:rPr sz="1300" b="0" spc="-70" dirty="0">
                <a:solidFill>
                  <a:srgbClr val="545454"/>
                </a:solidFill>
                <a:latin typeface="Montserrat"/>
                <a:cs typeface="Montserrat"/>
              </a:rPr>
              <a:t>Growth</a:t>
            </a:r>
            <a:r>
              <a:rPr sz="1300" b="0" dirty="0">
                <a:solidFill>
                  <a:srgbClr val="545454"/>
                </a:solidFill>
                <a:latin typeface="Montserrat"/>
                <a:cs typeface="Montserrat"/>
              </a:rPr>
              <a:t> </a:t>
            </a:r>
            <a:r>
              <a:rPr sz="1300" b="0" spc="-70" dirty="0">
                <a:solidFill>
                  <a:srgbClr val="545454"/>
                </a:solidFill>
                <a:latin typeface="Montserrat"/>
                <a:cs typeface="Montserrat"/>
              </a:rPr>
              <a:t>often</a:t>
            </a:r>
            <a:r>
              <a:rPr sz="1300" b="0" dirty="0">
                <a:solidFill>
                  <a:srgbClr val="545454"/>
                </a:solidFill>
                <a:latin typeface="Montserrat"/>
                <a:cs typeface="Montserrat"/>
              </a:rPr>
              <a:t> </a:t>
            </a:r>
            <a:r>
              <a:rPr sz="1300" b="0" spc="-60" dirty="0">
                <a:solidFill>
                  <a:srgbClr val="545454"/>
                </a:solidFill>
                <a:latin typeface="Montserrat"/>
                <a:cs typeface="Montserrat"/>
              </a:rPr>
              <a:t>requires</a:t>
            </a:r>
            <a:r>
              <a:rPr sz="1300" b="0" spc="-5" dirty="0">
                <a:solidFill>
                  <a:srgbClr val="545454"/>
                </a:solidFill>
                <a:latin typeface="Montserrat"/>
                <a:cs typeface="Montserrat"/>
              </a:rPr>
              <a:t> </a:t>
            </a:r>
            <a:r>
              <a:rPr sz="1300" b="0" spc="-40" dirty="0">
                <a:solidFill>
                  <a:srgbClr val="545454"/>
                </a:solidFill>
                <a:latin typeface="Montserrat"/>
                <a:cs typeface="Montserrat"/>
              </a:rPr>
              <a:t>significant </a:t>
            </a:r>
            <a:r>
              <a:rPr sz="1300" b="0" spc="-70" dirty="0">
                <a:solidFill>
                  <a:srgbClr val="545454"/>
                </a:solidFill>
                <a:latin typeface="Montserrat"/>
                <a:cs typeface="Montserrat"/>
              </a:rPr>
              <a:t>upfront</a:t>
            </a:r>
            <a:r>
              <a:rPr sz="1300" b="0" dirty="0">
                <a:solidFill>
                  <a:srgbClr val="545454"/>
                </a:solidFill>
                <a:latin typeface="Montserrat"/>
                <a:cs typeface="Montserrat"/>
              </a:rPr>
              <a:t> </a:t>
            </a:r>
            <a:r>
              <a:rPr sz="1300" b="0" spc="-65" dirty="0">
                <a:solidFill>
                  <a:srgbClr val="545454"/>
                </a:solidFill>
                <a:latin typeface="Montserrat"/>
                <a:cs typeface="Montserrat"/>
              </a:rPr>
              <a:t>investment</a:t>
            </a:r>
            <a:r>
              <a:rPr sz="1300" b="0" spc="5" dirty="0">
                <a:solidFill>
                  <a:srgbClr val="545454"/>
                </a:solidFill>
                <a:latin typeface="Montserrat"/>
                <a:cs typeface="Montserrat"/>
              </a:rPr>
              <a:t> </a:t>
            </a:r>
            <a:r>
              <a:rPr sz="1300" b="0" spc="-70" dirty="0">
                <a:solidFill>
                  <a:srgbClr val="545454"/>
                </a:solidFill>
                <a:latin typeface="Montserrat"/>
                <a:cs typeface="Montserrat"/>
              </a:rPr>
              <a:t>before</a:t>
            </a:r>
            <a:r>
              <a:rPr sz="1300" b="0" dirty="0">
                <a:solidFill>
                  <a:srgbClr val="545454"/>
                </a:solidFill>
                <a:latin typeface="Montserrat"/>
                <a:cs typeface="Montserrat"/>
              </a:rPr>
              <a:t> </a:t>
            </a:r>
            <a:r>
              <a:rPr sz="1300" b="0" spc="-60" dirty="0">
                <a:solidFill>
                  <a:srgbClr val="545454"/>
                </a:solidFill>
                <a:latin typeface="Montserrat"/>
                <a:cs typeface="Montserrat"/>
              </a:rPr>
              <a:t>seeing</a:t>
            </a:r>
            <a:r>
              <a:rPr sz="1300" b="0" spc="5" dirty="0">
                <a:solidFill>
                  <a:srgbClr val="545454"/>
                </a:solidFill>
                <a:latin typeface="Montserrat"/>
                <a:cs typeface="Montserrat"/>
              </a:rPr>
              <a:t> </a:t>
            </a:r>
            <a:r>
              <a:rPr sz="1300" b="0" spc="-10" dirty="0">
                <a:solidFill>
                  <a:srgbClr val="545454"/>
                </a:solidFill>
                <a:latin typeface="Montserrat"/>
                <a:cs typeface="Montserrat"/>
              </a:rPr>
              <a:t>returns.</a:t>
            </a:r>
            <a:endParaRPr sz="1200" dirty="0">
              <a:latin typeface="Montserrat"/>
              <a:cs typeface="Montserrat"/>
            </a:endParaRPr>
          </a:p>
          <a:p>
            <a:pPr>
              <a:lnSpc>
                <a:spcPct val="100000"/>
              </a:lnSpc>
              <a:spcBef>
                <a:spcPts val="254"/>
              </a:spcBef>
            </a:pPr>
            <a:endParaRPr sz="1200" dirty="0">
              <a:latin typeface="Montserrat"/>
              <a:cs typeface="Montserrat"/>
            </a:endParaRPr>
          </a:p>
          <a:p>
            <a:pPr marL="12700">
              <a:lnSpc>
                <a:spcPct val="100000"/>
              </a:lnSpc>
            </a:pPr>
            <a:r>
              <a:rPr sz="1500" spc="-114" dirty="0">
                <a:solidFill>
                  <a:srgbClr val="333333"/>
                </a:solidFill>
              </a:rPr>
              <a:t>Proven</a:t>
            </a:r>
            <a:r>
              <a:rPr sz="1500" spc="-15" dirty="0">
                <a:solidFill>
                  <a:srgbClr val="333333"/>
                </a:solidFill>
              </a:rPr>
              <a:t> </a:t>
            </a:r>
            <a:r>
              <a:rPr sz="1500" spc="-95" dirty="0">
                <a:solidFill>
                  <a:srgbClr val="333333"/>
                </a:solidFill>
              </a:rPr>
              <a:t>Unit</a:t>
            </a:r>
            <a:r>
              <a:rPr sz="1500" spc="-10" dirty="0">
                <a:solidFill>
                  <a:srgbClr val="333333"/>
                </a:solidFill>
              </a:rPr>
              <a:t> Economics</a:t>
            </a:r>
            <a:endParaRPr sz="1500" dirty="0"/>
          </a:p>
          <a:p>
            <a:pPr marL="12700" marR="206375" algn="just">
              <a:lnSpc>
                <a:spcPct val="115399"/>
              </a:lnSpc>
              <a:spcBef>
                <a:spcPts val="635"/>
              </a:spcBef>
            </a:pPr>
            <a:r>
              <a:rPr sz="1300" b="0" spc="-75" dirty="0">
                <a:solidFill>
                  <a:srgbClr val="545454"/>
                </a:solidFill>
                <a:latin typeface="Montserrat"/>
                <a:cs typeface="Montserrat"/>
              </a:rPr>
              <a:t>Ensure</a:t>
            </a:r>
            <a:r>
              <a:rPr sz="1300" b="0" spc="-10" dirty="0">
                <a:solidFill>
                  <a:srgbClr val="545454"/>
                </a:solidFill>
                <a:latin typeface="Montserrat"/>
                <a:cs typeface="Montserrat"/>
              </a:rPr>
              <a:t> </a:t>
            </a:r>
            <a:r>
              <a:rPr sz="1300" b="0" spc="-70" dirty="0">
                <a:solidFill>
                  <a:srgbClr val="545454"/>
                </a:solidFill>
                <a:latin typeface="Montserrat"/>
                <a:cs typeface="Montserrat"/>
              </a:rPr>
              <a:t>your</a:t>
            </a:r>
            <a:r>
              <a:rPr sz="1300" b="0" spc="15" dirty="0">
                <a:solidFill>
                  <a:srgbClr val="545454"/>
                </a:solidFill>
                <a:latin typeface="Montserrat"/>
                <a:cs typeface="Montserrat"/>
              </a:rPr>
              <a:t> </a:t>
            </a:r>
            <a:r>
              <a:rPr sz="1300" b="0" spc="-70" dirty="0">
                <a:solidFill>
                  <a:srgbClr val="545454"/>
                </a:solidFill>
                <a:latin typeface="Montserrat"/>
                <a:cs typeface="Montserrat"/>
              </a:rPr>
              <a:t>fundamental</a:t>
            </a:r>
            <a:r>
              <a:rPr sz="1300" b="0" spc="10" dirty="0">
                <a:solidFill>
                  <a:srgbClr val="545454"/>
                </a:solidFill>
                <a:latin typeface="Montserrat"/>
                <a:cs typeface="Montserrat"/>
              </a:rPr>
              <a:t> </a:t>
            </a:r>
            <a:r>
              <a:rPr sz="1300" b="0" spc="-60" dirty="0">
                <a:solidFill>
                  <a:srgbClr val="545454"/>
                </a:solidFill>
                <a:latin typeface="Montserrat"/>
                <a:cs typeface="Montserrat"/>
              </a:rPr>
              <a:t>business</a:t>
            </a:r>
            <a:r>
              <a:rPr sz="1300" b="0" spc="10" dirty="0">
                <a:solidFill>
                  <a:srgbClr val="545454"/>
                </a:solidFill>
                <a:latin typeface="Montserrat"/>
                <a:cs typeface="Montserrat"/>
              </a:rPr>
              <a:t> </a:t>
            </a:r>
            <a:r>
              <a:rPr sz="1300" b="0" spc="-65" dirty="0">
                <a:solidFill>
                  <a:srgbClr val="545454"/>
                </a:solidFill>
                <a:latin typeface="Montserrat"/>
                <a:cs typeface="Montserrat"/>
              </a:rPr>
              <a:t>metrics</a:t>
            </a:r>
            <a:r>
              <a:rPr sz="1300" b="0" spc="15" dirty="0">
                <a:solidFill>
                  <a:srgbClr val="545454"/>
                </a:solidFill>
                <a:latin typeface="Montserrat"/>
                <a:cs typeface="Montserrat"/>
              </a:rPr>
              <a:t> </a:t>
            </a:r>
            <a:r>
              <a:rPr sz="1300" b="0" spc="-70" dirty="0">
                <a:solidFill>
                  <a:srgbClr val="545454"/>
                </a:solidFill>
                <a:latin typeface="Montserrat"/>
                <a:cs typeface="Montserrat"/>
              </a:rPr>
              <a:t>(</a:t>
            </a:r>
            <a:r>
              <a:rPr lang="en-US" sz="1300" b="0" spc="-70" dirty="0">
                <a:solidFill>
                  <a:srgbClr val="545454"/>
                </a:solidFill>
                <a:latin typeface="Montserrat"/>
                <a:cs typeface="Montserrat"/>
              </a:rPr>
              <a:t>customer acquisition cost (</a:t>
            </a:r>
            <a:r>
              <a:rPr sz="1300" b="0" spc="-70" dirty="0">
                <a:solidFill>
                  <a:srgbClr val="545454"/>
                </a:solidFill>
                <a:latin typeface="Montserrat"/>
                <a:cs typeface="Montserrat"/>
              </a:rPr>
              <a:t>CAC</a:t>
            </a:r>
            <a:r>
              <a:rPr lang="en-US" sz="1300" b="0" spc="-70" dirty="0">
                <a:solidFill>
                  <a:srgbClr val="545454"/>
                </a:solidFill>
                <a:latin typeface="Montserrat"/>
                <a:cs typeface="Montserrat"/>
              </a:rPr>
              <a:t>)</a:t>
            </a:r>
            <a:r>
              <a:rPr sz="1300" b="0" spc="-70" dirty="0">
                <a:solidFill>
                  <a:srgbClr val="545454"/>
                </a:solidFill>
                <a:latin typeface="Montserrat"/>
                <a:cs typeface="Montserrat"/>
              </a:rPr>
              <a:t>,</a:t>
            </a:r>
            <a:r>
              <a:rPr sz="1300" b="0" spc="10" dirty="0">
                <a:solidFill>
                  <a:srgbClr val="545454"/>
                </a:solidFill>
                <a:latin typeface="Montserrat"/>
                <a:cs typeface="Montserrat"/>
              </a:rPr>
              <a:t> </a:t>
            </a:r>
            <a:r>
              <a:rPr lang="en-US" sz="1300" b="0" spc="10" dirty="0">
                <a:solidFill>
                  <a:srgbClr val="545454"/>
                </a:solidFill>
                <a:latin typeface="Montserrat"/>
                <a:cs typeface="Montserrat"/>
              </a:rPr>
              <a:t>measure lifetime value (</a:t>
            </a:r>
            <a:r>
              <a:rPr sz="1300" b="0" spc="-114" dirty="0">
                <a:solidFill>
                  <a:srgbClr val="545454"/>
                </a:solidFill>
                <a:latin typeface="Montserrat"/>
                <a:cs typeface="Montserrat"/>
              </a:rPr>
              <a:t>LTV</a:t>
            </a:r>
            <a:r>
              <a:rPr lang="en-US" sz="1300" b="0" spc="-114" dirty="0">
                <a:solidFill>
                  <a:srgbClr val="545454"/>
                </a:solidFill>
                <a:latin typeface="Montserrat"/>
                <a:cs typeface="Montserrat"/>
              </a:rPr>
              <a:t>)</a:t>
            </a:r>
            <a:r>
              <a:rPr sz="1300" b="0" spc="-114" dirty="0">
                <a:solidFill>
                  <a:srgbClr val="545454"/>
                </a:solidFill>
                <a:latin typeface="Montserrat"/>
                <a:cs typeface="Montserrat"/>
              </a:rPr>
              <a:t>,</a:t>
            </a:r>
            <a:r>
              <a:rPr sz="1300" b="0" spc="30" dirty="0">
                <a:solidFill>
                  <a:srgbClr val="545454"/>
                </a:solidFill>
                <a:latin typeface="Montserrat"/>
                <a:cs typeface="Montserrat"/>
              </a:rPr>
              <a:t> </a:t>
            </a:r>
            <a:r>
              <a:rPr sz="1300" b="0" spc="-55" dirty="0">
                <a:solidFill>
                  <a:srgbClr val="545454"/>
                </a:solidFill>
                <a:latin typeface="Montserrat"/>
                <a:cs typeface="Montserrat"/>
              </a:rPr>
              <a:t>payback </a:t>
            </a:r>
            <a:r>
              <a:rPr sz="1300" b="0" spc="-65" dirty="0">
                <a:solidFill>
                  <a:srgbClr val="545454"/>
                </a:solidFill>
                <a:latin typeface="Montserrat"/>
                <a:cs typeface="Montserrat"/>
              </a:rPr>
              <a:t>period)</a:t>
            </a:r>
            <a:r>
              <a:rPr sz="1300" b="0" spc="25" dirty="0">
                <a:solidFill>
                  <a:srgbClr val="545454"/>
                </a:solidFill>
                <a:latin typeface="Montserrat"/>
                <a:cs typeface="Montserrat"/>
              </a:rPr>
              <a:t> </a:t>
            </a:r>
            <a:r>
              <a:rPr sz="1300" b="0" spc="-65" dirty="0">
                <a:solidFill>
                  <a:srgbClr val="545454"/>
                </a:solidFill>
                <a:latin typeface="Montserrat"/>
                <a:cs typeface="Montserrat"/>
              </a:rPr>
              <a:t>support</a:t>
            </a:r>
            <a:r>
              <a:rPr sz="1300" b="0" spc="25" dirty="0">
                <a:solidFill>
                  <a:srgbClr val="545454"/>
                </a:solidFill>
                <a:latin typeface="Montserrat"/>
                <a:cs typeface="Montserrat"/>
              </a:rPr>
              <a:t> </a:t>
            </a:r>
            <a:r>
              <a:rPr sz="1300" b="0" spc="-60" dirty="0">
                <a:solidFill>
                  <a:srgbClr val="545454"/>
                </a:solidFill>
                <a:latin typeface="Montserrat"/>
                <a:cs typeface="Montserrat"/>
              </a:rPr>
              <a:t>profitable</a:t>
            </a:r>
            <a:r>
              <a:rPr sz="1300" b="0" spc="25" dirty="0">
                <a:solidFill>
                  <a:srgbClr val="545454"/>
                </a:solidFill>
                <a:latin typeface="Montserrat"/>
                <a:cs typeface="Montserrat"/>
              </a:rPr>
              <a:t> </a:t>
            </a:r>
            <a:r>
              <a:rPr sz="1300" b="0" spc="-80" dirty="0">
                <a:solidFill>
                  <a:srgbClr val="545454"/>
                </a:solidFill>
                <a:latin typeface="Montserrat"/>
                <a:cs typeface="Montserrat"/>
              </a:rPr>
              <a:t>growth</a:t>
            </a:r>
            <a:r>
              <a:rPr sz="1300" b="0" spc="25" dirty="0">
                <a:solidFill>
                  <a:srgbClr val="545454"/>
                </a:solidFill>
                <a:latin typeface="Montserrat"/>
                <a:cs typeface="Montserrat"/>
              </a:rPr>
              <a:t> </a:t>
            </a:r>
            <a:r>
              <a:rPr sz="1300" b="0" spc="-70" dirty="0">
                <a:solidFill>
                  <a:srgbClr val="545454"/>
                </a:solidFill>
                <a:latin typeface="Montserrat"/>
                <a:cs typeface="Montserrat"/>
              </a:rPr>
              <a:t>before</a:t>
            </a:r>
            <a:r>
              <a:rPr sz="1300" b="0" spc="25" dirty="0">
                <a:solidFill>
                  <a:srgbClr val="545454"/>
                </a:solidFill>
                <a:latin typeface="Montserrat"/>
                <a:cs typeface="Montserrat"/>
              </a:rPr>
              <a:t> </a:t>
            </a:r>
            <a:r>
              <a:rPr sz="1300" b="0" spc="-60" dirty="0">
                <a:solidFill>
                  <a:srgbClr val="545454"/>
                </a:solidFill>
                <a:latin typeface="Montserrat"/>
                <a:cs typeface="Montserrat"/>
              </a:rPr>
              <a:t>scaling.</a:t>
            </a:r>
            <a:r>
              <a:rPr sz="1300" b="0" spc="25" dirty="0">
                <a:solidFill>
                  <a:srgbClr val="545454"/>
                </a:solidFill>
                <a:latin typeface="Montserrat"/>
                <a:cs typeface="Montserrat"/>
              </a:rPr>
              <a:t> </a:t>
            </a:r>
            <a:r>
              <a:rPr sz="1300" b="0" spc="-30" dirty="0">
                <a:solidFill>
                  <a:srgbClr val="545454"/>
                </a:solidFill>
                <a:latin typeface="Montserrat"/>
                <a:cs typeface="Montserrat"/>
              </a:rPr>
              <a:t>Unprofitable </a:t>
            </a:r>
            <a:r>
              <a:rPr sz="1300" b="0" spc="-70" dirty="0">
                <a:solidFill>
                  <a:srgbClr val="545454"/>
                </a:solidFill>
                <a:latin typeface="Montserrat"/>
                <a:cs typeface="Montserrat"/>
              </a:rPr>
              <a:t>core</a:t>
            </a:r>
            <a:r>
              <a:rPr sz="1300" b="0" spc="-5" dirty="0">
                <a:solidFill>
                  <a:srgbClr val="545454"/>
                </a:solidFill>
                <a:latin typeface="Montserrat"/>
                <a:cs typeface="Montserrat"/>
              </a:rPr>
              <a:t> </a:t>
            </a:r>
            <a:r>
              <a:rPr sz="1300" b="0" spc="-65" dirty="0">
                <a:solidFill>
                  <a:srgbClr val="545454"/>
                </a:solidFill>
                <a:latin typeface="Montserrat"/>
                <a:cs typeface="Montserrat"/>
              </a:rPr>
              <a:t>operations</a:t>
            </a:r>
            <a:r>
              <a:rPr sz="1300" b="0" spc="-5" dirty="0">
                <a:solidFill>
                  <a:srgbClr val="545454"/>
                </a:solidFill>
                <a:latin typeface="Montserrat"/>
                <a:cs typeface="Montserrat"/>
              </a:rPr>
              <a:t> </a:t>
            </a:r>
            <a:r>
              <a:rPr sz="1300" b="0" spc="-50" dirty="0">
                <a:solidFill>
                  <a:srgbClr val="545454"/>
                </a:solidFill>
                <a:latin typeface="Montserrat"/>
                <a:cs typeface="Montserrat"/>
              </a:rPr>
              <a:t>will</a:t>
            </a:r>
            <a:r>
              <a:rPr sz="1300" b="0" dirty="0">
                <a:solidFill>
                  <a:srgbClr val="545454"/>
                </a:solidFill>
                <a:latin typeface="Montserrat"/>
                <a:cs typeface="Montserrat"/>
              </a:rPr>
              <a:t> </a:t>
            </a:r>
            <a:r>
              <a:rPr sz="1300" b="0" spc="-60" dirty="0">
                <a:solidFill>
                  <a:srgbClr val="545454"/>
                </a:solidFill>
                <a:latin typeface="Montserrat"/>
                <a:cs typeface="Montserrat"/>
              </a:rPr>
              <a:t>only</a:t>
            </a:r>
            <a:r>
              <a:rPr sz="1300" b="0" spc="-5" dirty="0">
                <a:solidFill>
                  <a:srgbClr val="545454"/>
                </a:solidFill>
                <a:latin typeface="Montserrat"/>
                <a:cs typeface="Montserrat"/>
              </a:rPr>
              <a:t> </a:t>
            </a:r>
            <a:r>
              <a:rPr sz="1300" b="0" spc="-75" dirty="0">
                <a:solidFill>
                  <a:srgbClr val="545454"/>
                </a:solidFill>
                <a:latin typeface="Montserrat"/>
                <a:cs typeface="Montserrat"/>
              </a:rPr>
              <a:t>magnify</a:t>
            </a:r>
            <a:r>
              <a:rPr sz="1300" b="0" dirty="0">
                <a:solidFill>
                  <a:srgbClr val="545454"/>
                </a:solidFill>
                <a:latin typeface="Montserrat"/>
                <a:cs typeface="Montserrat"/>
              </a:rPr>
              <a:t> </a:t>
            </a:r>
            <a:r>
              <a:rPr sz="1300" b="0" spc="-60" dirty="0">
                <a:solidFill>
                  <a:srgbClr val="545454"/>
                </a:solidFill>
                <a:latin typeface="Montserrat"/>
                <a:cs typeface="Montserrat"/>
              </a:rPr>
              <a:t>losses</a:t>
            </a:r>
            <a:r>
              <a:rPr sz="1300" b="0" spc="-5" dirty="0">
                <a:solidFill>
                  <a:srgbClr val="545454"/>
                </a:solidFill>
                <a:latin typeface="Montserrat"/>
                <a:cs typeface="Montserrat"/>
              </a:rPr>
              <a:t> </a:t>
            </a:r>
            <a:r>
              <a:rPr sz="1300" b="0" spc="-60" dirty="0">
                <a:solidFill>
                  <a:srgbClr val="545454"/>
                </a:solidFill>
                <a:latin typeface="Montserrat"/>
                <a:cs typeface="Montserrat"/>
              </a:rPr>
              <a:t>at</a:t>
            </a:r>
            <a:r>
              <a:rPr sz="1300" b="0" dirty="0">
                <a:solidFill>
                  <a:srgbClr val="545454"/>
                </a:solidFill>
                <a:latin typeface="Montserrat"/>
                <a:cs typeface="Montserrat"/>
              </a:rPr>
              <a:t> </a:t>
            </a:r>
            <a:r>
              <a:rPr sz="1300" b="0" spc="-10" dirty="0">
                <a:solidFill>
                  <a:srgbClr val="545454"/>
                </a:solidFill>
                <a:latin typeface="Montserrat"/>
                <a:cs typeface="Montserrat"/>
              </a:rPr>
              <a:t>scale.</a:t>
            </a:r>
            <a:endParaRPr sz="1200" dirty="0">
              <a:latin typeface="Montserrat"/>
              <a:cs typeface="Montserrat"/>
            </a:endParaRPr>
          </a:p>
          <a:p>
            <a:pPr marL="12700">
              <a:lnSpc>
                <a:spcPct val="100000"/>
              </a:lnSpc>
            </a:pPr>
            <a:r>
              <a:rPr sz="1500" spc="-95" dirty="0">
                <a:solidFill>
                  <a:srgbClr val="333333"/>
                </a:solidFill>
              </a:rPr>
              <a:t>Financial</a:t>
            </a:r>
            <a:r>
              <a:rPr sz="1500" spc="45" dirty="0">
                <a:solidFill>
                  <a:srgbClr val="333333"/>
                </a:solidFill>
              </a:rPr>
              <a:t> </a:t>
            </a:r>
            <a:r>
              <a:rPr sz="1500" spc="-105" dirty="0">
                <a:solidFill>
                  <a:srgbClr val="333333"/>
                </a:solidFill>
              </a:rPr>
              <a:t>Monitoring</a:t>
            </a:r>
            <a:r>
              <a:rPr sz="1500" spc="50" dirty="0">
                <a:solidFill>
                  <a:srgbClr val="333333"/>
                </a:solidFill>
              </a:rPr>
              <a:t> </a:t>
            </a:r>
            <a:r>
              <a:rPr sz="1500" spc="-10" dirty="0">
                <a:solidFill>
                  <a:srgbClr val="333333"/>
                </a:solidFill>
              </a:rPr>
              <a:t>Systems</a:t>
            </a:r>
            <a:endParaRPr sz="1500" dirty="0"/>
          </a:p>
          <a:p>
            <a:pPr marL="12700" marR="5080" algn="just">
              <a:lnSpc>
                <a:spcPct val="115399"/>
              </a:lnSpc>
              <a:spcBef>
                <a:spcPts val="635"/>
              </a:spcBef>
            </a:pPr>
            <a:r>
              <a:rPr sz="1300" b="0" spc="-75" dirty="0">
                <a:solidFill>
                  <a:srgbClr val="545454"/>
                </a:solidFill>
                <a:latin typeface="Montserrat"/>
                <a:cs typeface="Montserrat"/>
              </a:rPr>
              <a:t>Implement</a:t>
            </a:r>
            <a:r>
              <a:rPr sz="1300" b="0" spc="-5" dirty="0">
                <a:solidFill>
                  <a:srgbClr val="545454"/>
                </a:solidFill>
                <a:latin typeface="Montserrat"/>
                <a:cs typeface="Montserrat"/>
              </a:rPr>
              <a:t> </a:t>
            </a:r>
            <a:r>
              <a:rPr sz="1300" b="0" spc="-55" dirty="0">
                <a:solidFill>
                  <a:srgbClr val="545454"/>
                </a:solidFill>
                <a:latin typeface="Montserrat"/>
                <a:cs typeface="Montserrat"/>
              </a:rPr>
              <a:t>real-</a:t>
            </a:r>
            <a:r>
              <a:rPr sz="1300" b="0" spc="-65" dirty="0">
                <a:solidFill>
                  <a:srgbClr val="545454"/>
                </a:solidFill>
                <a:latin typeface="Montserrat"/>
                <a:cs typeface="Montserrat"/>
              </a:rPr>
              <a:t>time</a:t>
            </a:r>
            <a:r>
              <a:rPr sz="1300" b="0" spc="-5" dirty="0">
                <a:solidFill>
                  <a:srgbClr val="545454"/>
                </a:solidFill>
                <a:latin typeface="Montserrat"/>
                <a:cs typeface="Montserrat"/>
              </a:rPr>
              <a:t> </a:t>
            </a:r>
            <a:r>
              <a:rPr sz="1300" b="0" spc="-55" dirty="0">
                <a:solidFill>
                  <a:srgbClr val="545454"/>
                </a:solidFill>
                <a:latin typeface="Montserrat"/>
                <a:cs typeface="Montserrat"/>
              </a:rPr>
              <a:t>financial</a:t>
            </a:r>
            <a:r>
              <a:rPr sz="1300" b="0" spc="-5" dirty="0">
                <a:solidFill>
                  <a:srgbClr val="545454"/>
                </a:solidFill>
                <a:latin typeface="Montserrat"/>
                <a:cs typeface="Montserrat"/>
              </a:rPr>
              <a:t> </a:t>
            </a:r>
            <a:r>
              <a:rPr sz="1300" b="0" spc="-65" dirty="0">
                <a:solidFill>
                  <a:srgbClr val="545454"/>
                </a:solidFill>
                <a:latin typeface="Montserrat"/>
                <a:cs typeface="Montserrat"/>
              </a:rPr>
              <a:t>dashboards</a:t>
            </a:r>
            <a:r>
              <a:rPr sz="1300" b="0" spc="-5" dirty="0">
                <a:solidFill>
                  <a:srgbClr val="545454"/>
                </a:solidFill>
                <a:latin typeface="Montserrat"/>
                <a:cs typeface="Montserrat"/>
              </a:rPr>
              <a:t> </a:t>
            </a:r>
            <a:r>
              <a:rPr sz="1300" b="0" spc="-75" dirty="0">
                <a:solidFill>
                  <a:srgbClr val="545454"/>
                </a:solidFill>
                <a:latin typeface="Montserrat"/>
                <a:cs typeface="Montserrat"/>
              </a:rPr>
              <a:t>to</a:t>
            </a:r>
            <a:r>
              <a:rPr sz="1300" b="0" dirty="0">
                <a:solidFill>
                  <a:srgbClr val="545454"/>
                </a:solidFill>
                <a:latin typeface="Montserrat"/>
                <a:cs typeface="Montserrat"/>
              </a:rPr>
              <a:t> </a:t>
            </a:r>
            <a:r>
              <a:rPr sz="1300" b="0" spc="-75" dirty="0">
                <a:solidFill>
                  <a:srgbClr val="545454"/>
                </a:solidFill>
                <a:latin typeface="Montserrat"/>
                <a:cs typeface="Montserrat"/>
              </a:rPr>
              <a:t>track</a:t>
            </a:r>
            <a:r>
              <a:rPr sz="1300" b="0" spc="-5" dirty="0">
                <a:solidFill>
                  <a:srgbClr val="545454"/>
                </a:solidFill>
                <a:latin typeface="Montserrat"/>
                <a:cs typeface="Montserrat"/>
              </a:rPr>
              <a:t> </a:t>
            </a:r>
            <a:r>
              <a:rPr sz="1300" b="0" spc="-65" dirty="0">
                <a:solidFill>
                  <a:srgbClr val="545454"/>
                </a:solidFill>
                <a:latin typeface="Montserrat"/>
                <a:cs typeface="Montserrat"/>
              </a:rPr>
              <a:t>KPIs</a:t>
            </a:r>
            <a:r>
              <a:rPr sz="1300" b="0" spc="-5" dirty="0">
                <a:solidFill>
                  <a:srgbClr val="545454"/>
                </a:solidFill>
                <a:latin typeface="Montserrat"/>
                <a:cs typeface="Montserrat"/>
              </a:rPr>
              <a:t> </a:t>
            </a:r>
            <a:r>
              <a:rPr sz="1300" b="0" spc="-25" dirty="0">
                <a:solidFill>
                  <a:srgbClr val="545454"/>
                </a:solidFill>
                <a:latin typeface="Montserrat"/>
                <a:cs typeface="Montserrat"/>
              </a:rPr>
              <a:t>and </a:t>
            </a:r>
            <a:r>
              <a:rPr sz="1300" b="0" spc="-65" dirty="0">
                <a:solidFill>
                  <a:srgbClr val="545454"/>
                </a:solidFill>
                <a:latin typeface="Montserrat"/>
                <a:cs typeface="Montserrat"/>
              </a:rPr>
              <a:t>maintain</a:t>
            </a:r>
            <a:r>
              <a:rPr sz="1300" b="0" spc="-5" dirty="0">
                <a:solidFill>
                  <a:srgbClr val="545454"/>
                </a:solidFill>
                <a:latin typeface="Montserrat"/>
                <a:cs typeface="Montserrat"/>
              </a:rPr>
              <a:t> </a:t>
            </a:r>
            <a:r>
              <a:rPr sz="1300" b="0" spc="-50" dirty="0">
                <a:solidFill>
                  <a:srgbClr val="545454"/>
                </a:solidFill>
                <a:latin typeface="Montserrat"/>
                <a:cs typeface="Montserrat"/>
              </a:rPr>
              <a:t>visibility</a:t>
            </a:r>
            <a:r>
              <a:rPr sz="1300" b="0" spc="-5" dirty="0">
                <a:solidFill>
                  <a:srgbClr val="545454"/>
                </a:solidFill>
                <a:latin typeface="Montserrat"/>
                <a:cs typeface="Montserrat"/>
              </a:rPr>
              <a:t> </a:t>
            </a:r>
            <a:r>
              <a:rPr sz="1300" b="0" spc="-65" dirty="0">
                <a:solidFill>
                  <a:srgbClr val="545454"/>
                </a:solidFill>
                <a:latin typeface="Montserrat"/>
                <a:cs typeface="Montserrat"/>
              </a:rPr>
              <a:t>as</a:t>
            </a:r>
            <a:r>
              <a:rPr sz="1300" b="0" spc="-5" dirty="0">
                <a:solidFill>
                  <a:srgbClr val="545454"/>
                </a:solidFill>
                <a:latin typeface="Montserrat"/>
                <a:cs typeface="Montserrat"/>
              </a:rPr>
              <a:t> </a:t>
            </a:r>
            <a:r>
              <a:rPr sz="1300" b="0" spc="-70" dirty="0">
                <a:solidFill>
                  <a:srgbClr val="545454"/>
                </a:solidFill>
                <a:latin typeface="Montserrat"/>
                <a:cs typeface="Montserrat"/>
              </a:rPr>
              <a:t>complexity</a:t>
            </a:r>
            <a:r>
              <a:rPr sz="1300" b="0" spc="-5" dirty="0">
                <a:solidFill>
                  <a:srgbClr val="545454"/>
                </a:solidFill>
                <a:latin typeface="Montserrat"/>
                <a:cs typeface="Montserrat"/>
              </a:rPr>
              <a:t> </a:t>
            </a:r>
            <a:r>
              <a:rPr sz="1300" b="0" spc="-65" dirty="0">
                <a:solidFill>
                  <a:srgbClr val="545454"/>
                </a:solidFill>
                <a:latin typeface="Montserrat"/>
                <a:cs typeface="Montserrat"/>
              </a:rPr>
              <a:t>increases.</a:t>
            </a:r>
            <a:r>
              <a:rPr sz="1300" b="0" spc="-5" dirty="0">
                <a:solidFill>
                  <a:srgbClr val="545454"/>
                </a:solidFill>
                <a:latin typeface="Montserrat"/>
                <a:cs typeface="Montserrat"/>
              </a:rPr>
              <a:t> </a:t>
            </a:r>
            <a:r>
              <a:rPr sz="1300" b="0" spc="-65" dirty="0">
                <a:solidFill>
                  <a:srgbClr val="545454"/>
                </a:solidFill>
                <a:latin typeface="Montserrat"/>
                <a:cs typeface="Montserrat"/>
              </a:rPr>
              <a:t>Early</a:t>
            </a:r>
            <a:r>
              <a:rPr sz="1300" b="0" spc="-5" dirty="0">
                <a:solidFill>
                  <a:srgbClr val="545454"/>
                </a:solidFill>
                <a:latin typeface="Montserrat"/>
                <a:cs typeface="Montserrat"/>
              </a:rPr>
              <a:t> </a:t>
            </a:r>
            <a:r>
              <a:rPr sz="1300" b="0" spc="-70" dirty="0">
                <a:solidFill>
                  <a:srgbClr val="545454"/>
                </a:solidFill>
                <a:latin typeface="Montserrat"/>
                <a:cs typeface="Montserrat"/>
              </a:rPr>
              <a:t>warning</a:t>
            </a:r>
            <a:r>
              <a:rPr sz="1300" b="0" spc="-5" dirty="0">
                <a:solidFill>
                  <a:srgbClr val="545454"/>
                </a:solidFill>
                <a:latin typeface="Montserrat"/>
                <a:cs typeface="Montserrat"/>
              </a:rPr>
              <a:t> </a:t>
            </a:r>
            <a:r>
              <a:rPr sz="1300" b="0" spc="-35" dirty="0">
                <a:solidFill>
                  <a:srgbClr val="545454"/>
                </a:solidFill>
                <a:latin typeface="Montserrat"/>
                <a:cs typeface="Montserrat"/>
              </a:rPr>
              <a:t>systems </a:t>
            </a:r>
            <a:r>
              <a:rPr sz="1300" b="0" spc="-65" dirty="0">
                <a:solidFill>
                  <a:srgbClr val="545454"/>
                </a:solidFill>
                <a:latin typeface="Montserrat"/>
                <a:cs typeface="Montserrat"/>
              </a:rPr>
              <a:t>help</a:t>
            </a:r>
            <a:r>
              <a:rPr sz="1300" b="0" spc="-15" dirty="0">
                <a:solidFill>
                  <a:srgbClr val="545454"/>
                </a:solidFill>
                <a:latin typeface="Montserrat"/>
                <a:cs typeface="Montserrat"/>
              </a:rPr>
              <a:t> </a:t>
            </a:r>
            <a:r>
              <a:rPr sz="1300" b="0" spc="-55" dirty="0">
                <a:solidFill>
                  <a:srgbClr val="545454"/>
                </a:solidFill>
                <a:latin typeface="Montserrat"/>
                <a:cs typeface="Montserrat"/>
              </a:rPr>
              <a:t>identify</a:t>
            </a:r>
            <a:r>
              <a:rPr sz="1300" b="0" spc="-10" dirty="0">
                <a:solidFill>
                  <a:srgbClr val="545454"/>
                </a:solidFill>
                <a:latin typeface="Montserrat"/>
                <a:cs typeface="Montserrat"/>
              </a:rPr>
              <a:t> </a:t>
            </a:r>
            <a:r>
              <a:rPr sz="1300" b="0" spc="-55" dirty="0">
                <a:solidFill>
                  <a:srgbClr val="545454"/>
                </a:solidFill>
                <a:latin typeface="Montserrat"/>
                <a:cs typeface="Montserrat"/>
              </a:rPr>
              <a:t>issues</a:t>
            </a:r>
            <a:r>
              <a:rPr sz="1300" b="0" spc="-10" dirty="0">
                <a:solidFill>
                  <a:srgbClr val="545454"/>
                </a:solidFill>
                <a:latin typeface="Montserrat"/>
                <a:cs typeface="Montserrat"/>
              </a:rPr>
              <a:t> </a:t>
            </a:r>
            <a:r>
              <a:rPr sz="1300" b="0" spc="-70" dirty="0">
                <a:solidFill>
                  <a:srgbClr val="545454"/>
                </a:solidFill>
                <a:latin typeface="Montserrat"/>
                <a:cs typeface="Montserrat"/>
              </a:rPr>
              <a:t>before</a:t>
            </a:r>
            <a:r>
              <a:rPr sz="1300" b="0" spc="-10" dirty="0">
                <a:solidFill>
                  <a:srgbClr val="545454"/>
                </a:solidFill>
                <a:latin typeface="Montserrat"/>
                <a:cs typeface="Montserrat"/>
              </a:rPr>
              <a:t> </a:t>
            </a:r>
            <a:r>
              <a:rPr sz="1300" b="0" spc="-65" dirty="0">
                <a:solidFill>
                  <a:srgbClr val="545454"/>
                </a:solidFill>
                <a:latin typeface="Montserrat"/>
                <a:cs typeface="Montserrat"/>
              </a:rPr>
              <a:t>they</a:t>
            </a:r>
            <a:r>
              <a:rPr sz="1300" b="0" spc="-10" dirty="0">
                <a:solidFill>
                  <a:srgbClr val="545454"/>
                </a:solidFill>
                <a:latin typeface="Montserrat"/>
                <a:cs typeface="Montserrat"/>
              </a:rPr>
              <a:t> </a:t>
            </a:r>
            <a:r>
              <a:rPr sz="1300" b="0" spc="-75" dirty="0">
                <a:solidFill>
                  <a:srgbClr val="545454"/>
                </a:solidFill>
                <a:latin typeface="Montserrat"/>
                <a:cs typeface="Montserrat"/>
              </a:rPr>
              <a:t>become</a:t>
            </a:r>
            <a:r>
              <a:rPr sz="1300" b="0" spc="-10" dirty="0">
                <a:solidFill>
                  <a:srgbClr val="545454"/>
                </a:solidFill>
                <a:latin typeface="Montserrat"/>
                <a:cs typeface="Montserrat"/>
              </a:rPr>
              <a:t> critical.</a:t>
            </a:r>
            <a:endParaRPr lang="en-US" sz="1300" b="0" spc="-10" dirty="0">
              <a:solidFill>
                <a:srgbClr val="545454"/>
              </a:solidFill>
              <a:latin typeface="Montserrat"/>
              <a:cs typeface="Montserrat"/>
            </a:endParaRPr>
          </a:p>
          <a:p>
            <a:pPr marL="12700" marR="5080">
              <a:lnSpc>
                <a:spcPct val="115399"/>
              </a:lnSpc>
              <a:spcBef>
                <a:spcPts val="635"/>
              </a:spcBef>
            </a:pPr>
            <a:r>
              <a:rPr lang="en-US" sz="1400" spc="-105" dirty="0">
                <a:solidFill>
                  <a:srgbClr val="333333"/>
                </a:solidFill>
              </a:rPr>
              <a:t>Funding</a:t>
            </a:r>
            <a:r>
              <a:rPr lang="en-US" sz="1400" spc="-40" dirty="0">
                <a:solidFill>
                  <a:srgbClr val="333333"/>
                </a:solidFill>
              </a:rPr>
              <a:t> </a:t>
            </a:r>
            <a:r>
              <a:rPr lang="en-US" sz="1400" spc="-85" dirty="0">
                <a:solidFill>
                  <a:srgbClr val="333333"/>
                </a:solidFill>
              </a:rPr>
              <a:t>Strategy</a:t>
            </a:r>
            <a:endParaRPr lang="en-US" sz="1400" dirty="0"/>
          </a:p>
          <a:p>
            <a:pPr marL="12700" marR="5080" algn="just">
              <a:lnSpc>
                <a:spcPct val="115399"/>
              </a:lnSpc>
              <a:spcBef>
                <a:spcPts val="635"/>
              </a:spcBef>
            </a:pPr>
            <a:r>
              <a:rPr lang="en-US" sz="1300" b="0" spc="-65" dirty="0">
                <a:solidFill>
                  <a:srgbClr val="545454"/>
                </a:solidFill>
                <a:latin typeface="Montserrat"/>
                <a:cs typeface="Montserrat"/>
              </a:rPr>
              <a:t>Secure</a:t>
            </a:r>
            <a:r>
              <a:rPr lang="en-US" sz="1300" b="0" spc="-15" dirty="0">
                <a:solidFill>
                  <a:srgbClr val="545454"/>
                </a:solidFill>
                <a:latin typeface="Montserrat"/>
                <a:cs typeface="Montserrat"/>
              </a:rPr>
              <a:t> </a:t>
            </a:r>
            <a:r>
              <a:rPr lang="en-US" sz="1300" b="0" spc="-65" dirty="0">
                <a:solidFill>
                  <a:srgbClr val="545454"/>
                </a:solidFill>
                <a:latin typeface="Montserrat"/>
                <a:cs typeface="Montserrat"/>
              </a:rPr>
              <a:t>appropriate</a:t>
            </a:r>
            <a:r>
              <a:rPr lang="en-US" sz="1300" b="0" spc="-10" dirty="0">
                <a:solidFill>
                  <a:srgbClr val="545454"/>
                </a:solidFill>
                <a:latin typeface="Montserrat"/>
                <a:cs typeface="Montserrat"/>
              </a:rPr>
              <a:t> </a:t>
            </a:r>
            <a:r>
              <a:rPr lang="en-US" sz="1300" b="0" spc="-65" dirty="0">
                <a:solidFill>
                  <a:srgbClr val="545454"/>
                </a:solidFill>
                <a:latin typeface="Montserrat"/>
                <a:cs typeface="Montserrat"/>
              </a:rPr>
              <a:t>funding</a:t>
            </a:r>
            <a:r>
              <a:rPr lang="en-US" sz="1300" b="0" spc="-10" dirty="0">
                <a:solidFill>
                  <a:srgbClr val="545454"/>
                </a:solidFill>
                <a:latin typeface="Montserrat"/>
                <a:cs typeface="Montserrat"/>
              </a:rPr>
              <a:t> </a:t>
            </a:r>
            <a:r>
              <a:rPr lang="en-US" sz="1300" b="0" spc="-65" dirty="0">
                <a:solidFill>
                  <a:srgbClr val="545454"/>
                </a:solidFill>
                <a:latin typeface="Montserrat"/>
                <a:cs typeface="Montserrat"/>
              </a:rPr>
              <a:t>sources</a:t>
            </a:r>
            <a:r>
              <a:rPr lang="en-US" sz="1300" b="0" spc="-15" dirty="0">
                <a:solidFill>
                  <a:srgbClr val="545454"/>
                </a:solidFill>
                <a:latin typeface="Montserrat"/>
                <a:cs typeface="Montserrat"/>
              </a:rPr>
              <a:t> </a:t>
            </a:r>
            <a:r>
              <a:rPr lang="en-US" sz="1300" b="0" spc="-60" dirty="0">
                <a:solidFill>
                  <a:srgbClr val="545454"/>
                </a:solidFill>
                <a:latin typeface="Montserrat"/>
                <a:cs typeface="Montserrat"/>
              </a:rPr>
              <a:t>aligned</a:t>
            </a:r>
            <a:r>
              <a:rPr lang="en-US" sz="1300" b="0" spc="-10" dirty="0">
                <a:solidFill>
                  <a:srgbClr val="545454"/>
                </a:solidFill>
                <a:latin typeface="Montserrat"/>
                <a:cs typeface="Montserrat"/>
              </a:rPr>
              <a:t> </a:t>
            </a:r>
            <a:r>
              <a:rPr lang="en-US" sz="1300" b="0" spc="-70" dirty="0">
                <a:solidFill>
                  <a:srgbClr val="545454"/>
                </a:solidFill>
                <a:latin typeface="Montserrat"/>
                <a:cs typeface="Montserrat"/>
              </a:rPr>
              <a:t>with</a:t>
            </a:r>
            <a:r>
              <a:rPr lang="en-US" sz="1300" b="0" spc="-10" dirty="0">
                <a:solidFill>
                  <a:srgbClr val="545454"/>
                </a:solidFill>
                <a:latin typeface="Montserrat"/>
                <a:cs typeface="Montserrat"/>
              </a:rPr>
              <a:t> </a:t>
            </a:r>
            <a:r>
              <a:rPr lang="en-US" sz="1300" b="0" spc="-70" dirty="0">
                <a:solidFill>
                  <a:srgbClr val="545454"/>
                </a:solidFill>
                <a:latin typeface="Montserrat"/>
                <a:cs typeface="Montserrat"/>
              </a:rPr>
              <a:t>your</a:t>
            </a:r>
            <a:r>
              <a:rPr lang="en-US" sz="1300" b="0" spc="-15" dirty="0">
                <a:solidFill>
                  <a:srgbClr val="545454"/>
                </a:solidFill>
                <a:latin typeface="Montserrat"/>
                <a:cs typeface="Montserrat"/>
              </a:rPr>
              <a:t> </a:t>
            </a:r>
            <a:r>
              <a:rPr lang="en-US" sz="1300" b="0" spc="-30" dirty="0">
                <a:solidFill>
                  <a:srgbClr val="545454"/>
                </a:solidFill>
                <a:latin typeface="Montserrat"/>
                <a:cs typeface="Montserrat"/>
              </a:rPr>
              <a:t>scaling </a:t>
            </a:r>
            <a:r>
              <a:rPr lang="en-US" sz="1300" b="0" spc="-65" dirty="0">
                <a:solidFill>
                  <a:srgbClr val="545454"/>
                </a:solidFill>
                <a:latin typeface="Montserrat"/>
                <a:cs typeface="Montserrat"/>
              </a:rPr>
              <a:t>timeline</a:t>
            </a:r>
            <a:r>
              <a:rPr lang="en-US" sz="1300" b="0" spc="10" dirty="0">
                <a:solidFill>
                  <a:srgbClr val="545454"/>
                </a:solidFill>
                <a:latin typeface="Montserrat"/>
                <a:cs typeface="Montserrat"/>
              </a:rPr>
              <a:t> </a:t>
            </a:r>
            <a:r>
              <a:rPr lang="en-US" sz="1300" b="0" spc="-75" dirty="0">
                <a:solidFill>
                  <a:srgbClr val="545454"/>
                </a:solidFill>
                <a:latin typeface="Montserrat"/>
                <a:cs typeface="Montserrat"/>
              </a:rPr>
              <a:t>and</a:t>
            </a:r>
            <a:r>
              <a:rPr lang="en-US" sz="1300" b="0" spc="10" dirty="0">
                <a:solidFill>
                  <a:srgbClr val="545454"/>
                </a:solidFill>
                <a:latin typeface="Montserrat"/>
                <a:cs typeface="Montserrat"/>
              </a:rPr>
              <a:t> </a:t>
            </a:r>
            <a:r>
              <a:rPr lang="en-US" sz="1300" b="0" spc="-75" dirty="0">
                <a:solidFill>
                  <a:srgbClr val="545454"/>
                </a:solidFill>
                <a:latin typeface="Montserrat"/>
                <a:cs typeface="Montserrat"/>
              </a:rPr>
              <a:t>strategy.</a:t>
            </a:r>
            <a:r>
              <a:rPr lang="en-US" sz="1300" b="0" spc="10" dirty="0">
                <a:solidFill>
                  <a:srgbClr val="545454"/>
                </a:solidFill>
                <a:latin typeface="Montserrat"/>
                <a:cs typeface="Montserrat"/>
              </a:rPr>
              <a:t> </a:t>
            </a:r>
            <a:r>
              <a:rPr lang="en-US" sz="1300" b="0" spc="-60" dirty="0">
                <a:solidFill>
                  <a:srgbClr val="545454"/>
                </a:solidFill>
                <a:latin typeface="Montserrat"/>
                <a:cs typeface="Montserrat"/>
              </a:rPr>
              <a:t>Different</a:t>
            </a:r>
            <a:r>
              <a:rPr lang="en-US" sz="1300" b="0" spc="10" dirty="0">
                <a:solidFill>
                  <a:srgbClr val="545454"/>
                </a:solidFill>
                <a:latin typeface="Montserrat"/>
                <a:cs typeface="Montserrat"/>
              </a:rPr>
              <a:t> </a:t>
            </a:r>
            <a:r>
              <a:rPr lang="en-US" sz="1300" b="0" spc="-70" dirty="0">
                <a:solidFill>
                  <a:srgbClr val="545454"/>
                </a:solidFill>
                <a:latin typeface="Montserrat"/>
                <a:cs typeface="Montserrat"/>
              </a:rPr>
              <a:t>growth</a:t>
            </a:r>
            <a:r>
              <a:rPr lang="en-US" sz="1300" b="0" spc="10" dirty="0">
                <a:solidFill>
                  <a:srgbClr val="545454"/>
                </a:solidFill>
                <a:latin typeface="Montserrat"/>
                <a:cs typeface="Montserrat"/>
              </a:rPr>
              <a:t> </a:t>
            </a:r>
            <a:r>
              <a:rPr lang="en-US" sz="1300" b="0" spc="-70" dirty="0">
                <a:solidFill>
                  <a:srgbClr val="545454"/>
                </a:solidFill>
                <a:latin typeface="Montserrat"/>
                <a:cs typeface="Montserrat"/>
              </a:rPr>
              <a:t>phases</a:t>
            </a:r>
            <a:r>
              <a:rPr lang="en-US" sz="1300" b="0" spc="10" dirty="0">
                <a:solidFill>
                  <a:srgbClr val="545454"/>
                </a:solidFill>
                <a:latin typeface="Montserrat"/>
                <a:cs typeface="Montserrat"/>
              </a:rPr>
              <a:t> </a:t>
            </a:r>
            <a:r>
              <a:rPr lang="en-US" sz="1300" b="0" spc="-95" dirty="0">
                <a:solidFill>
                  <a:srgbClr val="545454"/>
                </a:solidFill>
                <a:latin typeface="Montserrat"/>
                <a:cs typeface="Montserrat"/>
              </a:rPr>
              <a:t>may</a:t>
            </a:r>
            <a:r>
              <a:rPr lang="en-US" sz="1300" b="0" spc="10" dirty="0">
                <a:solidFill>
                  <a:srgbClr val="545454"/>
                </a:solidFill>
                <a:latin typeface="Montserrat"/>
                <a:cs typeface="Montserrat"/>
              </a:rPr>
              <a:t> </a:t>
            </a:r>
            <a:r>
              <a:rPr lang="en-US" sz="1300" b="0" spc="-10" dirty="0">
                <a:solidFill>
                  <a:srgbClr val="545454"/>
                </a:solidFill>
                <a:latin typeface="Montserrat"/>
                <a:cs typeface="Montserrat"/>
              </a:rPr>
              <a:t>require </a:t>
            </a:r>
            <a:r>
              <a:rPr lang="en-US" sz="1300" b="0" spc="-55" dirty="0">
                <a:solidFill>
                  <a:srgbClr val="545454"/>
                </a:solidFill>
                <a:latin typeface="Montserrat"/>
                <a:cs typeface="Montserrat"/>
              </a:rPr>
              <a:t>different</a:t>
            </a:r>
            <a:r>
              <a:rPr lang="en-US" sz="1300" b="0" spc="-20" dirty="0">
                <a:solidFill>
                  <a:srgbClr val="545454"/>
                </a:solidFill>
                <a:latin typeface="Montserrat"/>
                <a:cs typeface="Montserrat"/>
              </a:rPr>
              <a:t> </a:t>
            </a:r>
            <a:r>
              <a:rPr lang="en-US" sz="1300" b="0" spc="-70" dirty="0">
                <a:solidFill>
                  <a:srgbClr val="545454"/>
                </a:solidFill>
                <a:latin typeface="Montserrat"/>
                <a:cs typeface="Montserrat"/>
              </a:rPr>
              <a:t>types</a:t>
            </a:r>
            <a:r>
              <a:rPr lang="en-US" sz="1300" b="0" spc="-15" dirty="0">
                <a:solidFill>
                  <a:srgbClr val="545454"/>
                </a:solidFill>
                <a:latin typeface="Montserrat"/>
                <a:cs typeface="Montserrat"/>
              </a:rPr>
              <a:t> </a:t>
            </a:r>
            <a:r>
              <a:rPr lang="en-US" sz="1300" b="0" spc="-55" dirty="0">
                <a:solidFill>
                  <a:srgbClr val="545454"/>
                </a:solidFill>
                <a:latin typeface="Montserrat"/>
                <a:cs typeface="Montserrat"/>
              </a:rPr>
              <a:t>of</a:t>
            </a:r>
            <a:r>
              <a:rPr lang="en-US" sz="1300" b="0" spc="-15" dirty="0">
                <a:solidFill>
                  <a:srgbClr val="545454"/>
                </a:solidFill>
                <a:latin typeface="Montserrat"/>
                <a:cs typeface="Montserrat"/>
              </a:rPr>
              <a:t> </a:t>
            </a:r>
            <a:r>
              <a:rPr lang="en-US" sz="1300" b="0" spc="-60" dirty="0">
                <a:solidFill>
                  <a:srgbClr val="545454"/>
                </a:solidFill>
                <a:latin typeface="Montserrat"/>
                <a:cs typeface="Montserrat"/>
              </a:rPr>
              <a:t>capital</a:t>
            </a:r>
            <a:r>
              <a:rPr lang="en-US" sz="1300" b="0" spc="-15" dirty="0">
                <a:solidFill>
                  <a:srgbClr val="545454"/>
                </a:solidFill>
                <a:latin typeface="Montserrat"/>
                <a:cs typeface="Montserrat"/>
              </a:rPr>
              <a:t> </a:t>
            </a:r>
            <a:r>
              <a:rPr lang="en-US" sz="1300" b="0" spc="-65" dirty="0">
                <a:solidFill>
                  <a:srgbClr val="545454"/>
                </a:solidFill>
                <a:latin typeface="Montserrat"/>
                <a:cs typeface="Montserrat"/>
              </a:rPr>
              <a:t>(equity,</a:t>
            </a:r>
            <a:r>
              <a:rPr lang="en-US" sz="1300" b="0" spc="-15" dirty="0">
                <a:solidFill>
                  <a:srgbClr val="545454"/>
                </a:solidFill>
                <a:latin typeface="Montserrat"/>
                <a:cs typeface="Montserrat"/>
              </a:rPr>
              <a:t> </a:t>
            </a:r>
            <a:r>
              <a:rPr lang="en-US" sz="1300" b="0" spc="-60" dirty="0">
                <a:solidFill>
                  <a:srgbClr val="545454"/>
                </a:solidFill>
                <a:latin typeface="Montserrat"/>
                <a:cs typeface="Montserrat"/>
              </a:rPr>
              <a:t>debt,</a:t>
            </a:r>
            <a:r>
              <a:rPr lang="en-US" sz="1300" b="0" spc="-15" dirty="0">
                <a:solidFill>
                  <a:srgbClr val="545454"/>
                </a:solidFill>
                <a:latin typeface="Montserrat"/>
                <a:cs typeface="Montserrat"/>
              </a:rPr>
              <a:t> </a:t>
            </a:r>
            <a:r>
              <a:rPr lang="en-US" sz="1300" b="0" spc="-70" dirty="0">
                <a:solidFill>
                  <a:srgbClr val="545454"/>
                </a:solidFill>
                <a:latin typeface="Montserrat"/>
                <a:cs typeface="Montserrat"/>
              </a:rPr>
              <a:t>revenue</a:t>
            </a:r>
            <a:r>
              <a:rPr lang="en-US" sz="1300" b="0" spc="-15" dirty="0">
                <a:solidFill>
                  <a:srgbClr val="545454"/>
                </a:solidFill>
                <a:latin typeface="Montserrat"/>
                <a:cs typeface="Montserrat"/>
              </a:rPr>
              <a:t> </a:t>
            </a:r>
            <a:r>
              <a:rPr lang="en-US" sz="1300" b="0" spc="-10" dirty="0">
                <a:solidFill>
                  <a:srgbClr val="545454"/>
                </a:solidFill>
                <a:latin typeface="Montserrat"/>
                <a:cs typeface="Montserrat"/>
              </a:rPr>
              <a:t>financing).</a:t>
            </a:r>
            <a:endParaRPr lang="en-US" sz="1300" b="0" dirty="0">
              <a:latin typeface="Montserrat"/>
              <a:cs typeface="Montserrat"/>
            </a:endParaRPr>
          </a:p>
          <a:p>
            <a:pPr marL="12700" marR="5080">
              <a:lnSpc>
                <a:spcPct val="115399"/>
              </a:lnSpc>
              <a:spcBef>
                <a:spcPts val="635"/>
              </a:spcBef>
            </a:pPr>
            <a:endParaRPr sz="1300" dirty="0">
              <a:latin typeface="Montserrat"/>
              <a:cs typeface="Montserrat"/>
            </a:endParaRPr>
          </a:p>
        </p:txBody>
      </p:sp>
      <p:sp>
        <p:nvSpPr>
          <p:cNvPr id="43" name="Rectangle: Rounded Corners 42">
            <a:extLst>
              <a:ext uri="{FF2B5EF4-FFF2-40B4-BE49-F238E27FC236}">
                <a16:creationId xmlns:a16="http://schemas.microsoft.com/office/drawing/2014/main" id="{D8DE6CBD-3ADA-7C83-29A4-6DC024C20BDD}"/>
              </a:ext>
            </a:extLst>
          </p:cNvPr>
          <p:cNvSpPr/>
          <p:nvPr/>
        </p:nvSpPr>
        <p:spPr>
          <a:xfrm>
            <a:off x="238124" y="507034"/>
            <a:ext cx="11649075" cy="5816772"/>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B12391A9-F477-9572-7238-588ED7DD62C1}"/>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Graphic 21">
            <a:extLst>
              <a:ext uri="{FF2B5EF4-FFF2-40B4-BE49-F238E27FC236}">
                <a16:creationId xmlns:a16="http://schemas.microsoft.com/office/drawing/2014/main" id="{0F25C6DE-DF02-1EB9-B1AD-C51B3BA2292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3080385" y="782052"/>
            <a:ext cx="6031230" cy="659765"/>
          </a:xfrm>
          <a:prstGeom prst="rect">
            <a:avLst/>
          </a:prstGeom>
        </p:spPr>
        <p:txBody>
          <a:bodyPr vert="horz" wrap="square" lIns="0" tIns="13970" rIns="0" bIns="0" rtlCol="0">
            <a:spAutoFit/>
          </a:bodyPr>
          <a:lstStyle/>
          <a:p>
            <a:pPr marL="12700">
              <a:lnSpc>
                <a:spcPct val="100000"/>
              </a:lnSpc>
              <a:spcBef>
                <a:spcPts val="110"/>
              </a:spcBef>
            </a:pPr>
            <a:r>
              <a:rPr sz="4150" spc="-320" dirty="0"/>
              <a:t>Scaling</a:t>
            </a:r>
            <a:r>
              <a:rPr sz="4150" spc="-160" dirty="0"/>
              <a:t> </a:t>
            </a:r>
            <a:r>
              <a:rPr sz="4150" spc="-365" dirty="0"/>
              <a:t>Models</a:t>
            </a:r>
            <a:r>
              <a:rPr sz="4150" spc="-145" dirty="0"/>
              <a:t> </a:t>
            </a:r>
            <a:r>
              <a:rPr sz="4150" spc="-380" dirty="0"/>
              <a:t>Overview</a:t>
            </a:r>
            <a:endParaRPr sz="4150"/>
          </a:p>
        </p:txBody>
      </p:sp>
      <p:sp>
        <p:nvSpPr>
          <p:cNvPr id="4" name="object 4"/>
          <p:cNvSpPr/>
          <p:nvPr/>
        </p:nvSpPr>
        <p:spPr>
          <a:xfrm>
            <a:off x="5381624" y="1790699"/>
            <a:ext cx="1428750" cy="38100"/>
          </a:xfrm>
          <a:custGeom>
            <a:avLst/>
            <a:gdLst/>
            <a:ahLst/>
            <a:cxnLst/>
            <a:rect l="l" t="t" r="r" b="b"/>
            <a:pathLst>
              <a:path w="1428750" h="38100">
                <a:moveTo>
                  <a:pt x="1428749" y="38099"/>
                </a:moveTo>
                <a:lnTo>
                  <a:pt x="0" y="38099"/>
                </a:lnTo>
                <a:lnTo>
                  <a:pt x="0" y="0"/>
                </a:lnTo>
                <a:lnTo>
                  <a:pt x="1428749" y="0"/>
                </a:lnTo>
                <a:lnTo>
                  <a:pt x="1428749" y="38099"/>
                </a:lnTo>
                <a:close/>
              </a:path>
            </a:pathLst>
          </a:custGeom>
          <a:solidFill>
            <a:srgbClr val="1A4977"/>
          </a:solidFill>
        </p:spPr>
        <p:txBody>
          <a:bodyPr wrap="square" lIns="0" tIns="0" rIns="0" bIns="0" rtlCol="0"/>
          <a:lstStyle/>
          <a:p>
            <a:endParaRPr/>
          </a:p>
        </p:txBody>
      </p:sp>
      <p:sp>
        <p:nvSpPr>
          <p:cNvPr id="5" name="object 5"/>
          <p:cNvSpPr txBox="1"/>
          <p:nvPr/>
        </p:nvSpPr>
        <p:spPr>
          <a:xfrm>
            <a:off x="2447577" y="2076645"/>
            <a:ext cx="7296784" cy="888365"/>
          </a:xfrm>
          <a:prstGeom prst="rect">
            <a:avLst/>
          </a:prstGeom>
        </p:spPr>
        <p:txBody>
          <a:bodyPr vert="horz" wrap="square" lIns="0" tIns="3810" rIns="0" bIns="0" rtlCol="0">
            <a:spAutoFit/>
          </a:bodyPr>
          <a:lstStyle/>
          <a:p>
            <a:pPr marL="12700" marR="5080" algn="ctr">
              <a:lnSpc>
                <a:spcPct val="103000"/>
              </a:lnSpc>
              <a:spcBef>
                <a:spcPts val="30"/>
              </a:spcBef>
            </a:pPr>
            <a:r>
              <a:rPr sz="1850" b="0" spc="-140" dirty="0">
                <a:solidFill>
                  <a:srgbClr val="545454"/>
                </a:solidFill>
                <a:latin typeface="Montserrat Medium"/>
                <a:cs typeface="Montserrat Medium"/>
              </a:rPr>
              <a:t>Four</a:t>
            </a:r>
            <a:r>
              <a:rPr sz="1850" b="0" spc="-5" dirty="0">
                <a:solidFill>
                  <a:srgbClr val="545454"/>
                </a:solidFill>
                <a:latin typeface="Montserrat Medium"/>
                <a:cs typeface="Montserrat Medium"/>
              </a:rPr>
              <a:t> </a:t>
            </a:r>
            <a:r>
              <a:rPr sz="1850" b="0" spc="-135" dirty="0">
                <a:solidFill>
                  <a:srgbClr val="545454"/>
                </a:solidFill>
                <a:latin typeface="Montserrat Medium"/>
                <a:cs typeface="Montserrat Medium"/>
              </a:rPr>
              <a:t>powerful</a:t>
            </a:r>
            <a:r>
              <a:rPr sz="1850" b="0" spc="-5" dirty="0">
                <a:solidFill>
                  <a:srgbClr val="545454"/>
                </a:solidFill>
                <a:latin typeface="Montserrat Medium"/>
                <a:cs typeface="Montserrat Medium"/>
              </a:rPr>
              <a:t> </a:t>
            </a:r>
            <a:r>
              <a:rPr sz="1850" b="0" spc="-145" dirty="0">
                <a:solidFill>
                  <a:srgbClr val="545454"/>
                </a:solidFill>
                <a:latin typeface="Montserrat Medium"/>
                <a:cs typeface="Montserrat Medium"/>
              </a:rPr>
              <a:t>models</a:t>
            </a:r>
            <a:r>
              <a:rPr sz="1850" b="0" spc="-5" dirty="0">
                <a:solidFill>
                  <a:srgbClr val="545454"/>
                </a:solidFill>
                <a:latin typeface="Montserrat Medium"/>
                <a:cs typeface="Montserrat Medium"/>
              </a:rPr>
              <a:t> </a:t>
            </a:r>
            <a:r>
              <a:rPr sz="1850" b="0" spc="-120" dirty="0">
                <a:solidFill>
                  <a:srgbClr val="545454"/>
                </a:solidFill>
                <a:latin typeface="Montserrat Medium"/>
                <a:cs typeface="Montserrat Medium"/>
              </a:rPr>
              <a:t>that</a:t>
            </a:r>
            <a:r>
              <a:rPr sz="1850" b="0" dirty="0">
                <a:solidFill>
                  <a:srgbClr val="545454"/>
                </a:solidFill>
                <a:latin typeface="Montserrat Medium"/>
                <a:cs typeface="Montserrat Medium"/>
              </a:rPr>
              <a:t> </a:t>
            </a:r>
            <a:r>
              <a:rPr sz="1850" b="0" spc="-130" dirty="0">
                <a:solidFill>
                  <a:srgbClr val="545454"/>
                </a:solidFill>
                <a:latin typeface="Montserrat Medium"/>
                <a:cs typeface="Montserrat Medium"/>
              </a:rPr>
              <a:t>enable</a:t>
            </a:r>
            <a:r>
              <a:rPr sz="1850" b="0" spc="-5" dirty="0">
                <a:solidFill>
                  <a:srgbClr val="545454"/>
                </a:solidFill>
                <a:latin typeface="Montserrat Medium"/>
                <a:cs typeface="Montserrat Medium"/>
              </a:rPr>
              <a:t> </a:t>
            </a:r>
            <a:r>
              <a:rPr sz="1850" b="0" spc="-125" dirty="0">
                <a:solidFill>
                  <a:srgbClr val="545454"/>
                </a:solidFill>
                <a:latin typeface="Montserrat Medium"/>
                <a:cs typeface="Montserrat Medium"/>
              </a:rPr>
              <a:t>businesses</a:t>
            </a:r>
            <a:r>
              <a:rPr sz="1850" b="0" spc="-5" dirty="0">
                <a:solidFill>
                  <a:srgbClr val="545454"/>
                </a:solidFill>
                <a:latin typeface="Montserrat Medium"/>
                <a:cs typeface="Montserrat Medium"/>
              </a:rPr>
              <a:t> </a:t>
            </a:r>
            <a:r>
              <a:rPr sz="1850" b="0" spc="-140" dirty="0">
                <a:solidFill>
                  <a:srgbClr val="545454"/>
                </a:solidFill>
                <a:latin typeface="Montserrat Medium"/>
                <a:cs typeface="Montserrat Medium"/>
              </a:rPr>
              <a:t>to</a:t>
            </a:r>
            <a:r>
              <a:rPr sz="1850" b="0" dirty="0">
                <a:solidFill>
                  <a:srgbClr val="545454"/>
                </a:solidFill>
                <a:latin typeface="Montserrat Medium"/>
                <a:cs typeface="Montserrat Medium"/>
              </a:rPr>
              <a:t> </a:t>
            </a:r>
            <a:r>
              <a:rPr sz="1850" b="0" spc="-114" dirty="0">
                <a:solidFill>
                  <a:srgbClr val="545454"/>
                </a:solidFill>
                <a:latin typeface="Montserrat Medium"/>
                <a:cs typeface="Montserrat Medium"/>
              </a:rPr>
              <a:t>scale</a:t>
            </a:r>
            <a:r>
              <a:rPr sz="1850" b="0" spc="-5" dirty="0">
                <a:solidFill>
                  <a:srgbClr val="545454"/>
                </a:solidFill>
                <a:latin typeface="Montserrat Medium"/>
                <a:cs typeface="Montserrat Medium"/>
              </a:rPr>
              <a:t> </a:t>
            </a:r>
            <a:r>
              <a:rPr sz="1850" b="0" spc="-110" dirty="0">
                <a:solidFill>
                  <a:srgbClr val="545454"/>
                </a:solidFill>
                <a:latin typeface="Montserrat Medium"/>
                <a:cs typeface="Montserrat Medium"/>
              </a:rPr>
              <a:t>efficiently</a:t>
            </a:r>
            <a:r>
              <a:rPr sz="1850" b="0" spc="-5" dirty="0">
                <a:solidFill>
                  <a:srgbClr val="545454"/>
                </a:solidFill>
                <a:latin typeface="Montserrat Medium"/>
                <a:cs typeface="Montserrat Medium"/>
              </a:rPr>
              <a:t> </a:t>
            </a:r>
            <a:r>
              <a:rPr sz="1850" b="0" spc="-25" dirty="0">
                <a:solidFill>
                  <a:srgbClr val="545454"/>
                </a:solidFill>
                <a:latin typeface="Montserrat Medium"/>
                <a:cs typeface="Montserrat Medium"/>
              </a:rPr>
              <a:t>and </a:t>
            </a:r>
            <a:r>
              <a:rPr sz="1850" b="0" spc="-114" dirty="0">
                <a:solidFill>
                  <a:srgbClr val="545454"/>
                </a:solidFill>
                <a:latin typeface="Montserrat Medium"/>
                <a:cs typeface="Montserrat Medium"/>
              </a:rPr>
              <a:t>sustainably.</a:t>
            </a:r>
            <a:r>
              <a:rPr sz="1850" b="0" spc="-5" dirty="0">
                <a:solidFill>
                  <a:srgbClr val="545454"/>
                </a:solidFill>
                <a:latin typeface="Montserrat Medium"/>
                <a:cs typeface="Montserrat Medium"/>
              </a:rPr>
              <a:t> </a:t>
            </a:r>
            <a:r>
              <a:rPr sz="1850" b="0" spc="-145" dirty="0">
                <a:solidFill>
                  <a:srgbClr val="545454"/>
                </a:solidFill>
                <a:latin typeface="Montserrat Medium"/>
                <a:cs typeface="Montserrat Medium"/>
              </a:rPr>
              <a:t>Each</a:t>
            </a:r>
            <a:r>
              <a:rPr sz="1850" b="0" spc="-5" dirty="0">
                <a:solidFill>
                  <a:srgbClr val="545454"/>
                </a:solidFill>
                <a:latin typeface="Montserrat Medium"/>
                <a:cs typeface="Montserrat Medium"/>
              </a:rPr>
              <a:t> </a:t>
            </a:r>
            <a:r>
              <a:rPr sz="1850" b="0" spc="-140" dirty="0">
                <a:solidFill>
                  <a:srgbClr val="545454"/>
                </a:solidFill>
                <a:latin typeface="Montserrat Medium"/>
                <a:cs typeface="Montserrat Medium"/>
              </a:rPr>
              <a:t>approach</a:t>
            </a:r>
            <a:r>
              <a:rPr sz="1850" b="0" dirty="0">
                <a:solidFill>
                  <a:srgbClr val="545454"/>
                </a:solidFill>
                <a:latin typeface="Montserrat Medium"/>
                <a:cs typeface="Montserrat Medium"/>
              </a:rPr>
              <a:t> </a:t>
            </a:r>
            <a:r>
              <a:rPr sz="1850" b="0" spc="-114" dirty="0">
                <a:solidFill>
                  <a:srgbClr val="545454"/>
                </a:solidFill>
                <a:latin typeface="Montserrat Medium"/>
                <a:cs typeface="Montserrat Medium"/>
              </a:rPr>
              <a:t>offers</a:t>
            </a:r>
            <a:r>
              <a:rPr sz="1850" b="0" spc="-5" dirty="0">
                <a:solidFill>
                  <a:srgbClr val="545454"/>
                </a:solidFill>
                <a:latin typeface="Montserrat Medium"/>
                <a:cs typeface="Montserrat Medium"/>
              </a:rPr>
              <a:t> </a:t>
            </a:r>
            <a:r>
              <a:rPr sz="1850" b="0" spc="-135" dirty="0">
                <a:solidFill>
                  <a:srgbClr val="545454"/>
                </a:solidFill>
                <a:latin typeface="Montserrat Medium"/>
                <a:cs typeface="Montserrat Medium"/>
              </a:rPr>
              <a:t>unique</a:t>
            </a:r>
            <a:r>
              <a:rPr sz="1850" b="0" dirty="0">
                <a:solidFill>
                  <a:srgbClr val="545454"/>
                </a:solidFill>
                <a:latin typeface="Montserrat Medium"/>
                <a:cs typeface="Montserrat Medium"/>
              </a:rPr>
              <a:t> </a:t>
            </a:r>
            <a:r>
              <a:rPr sz="1850" b="0" spc="-140" dirty="0">
                <a:solidFill>
                  <a:srgbClr val="545454"/>
                </a:solidFill>
                <a:latin typeface="Montserrat Medium"/>
                <a:cs typeface="Montserrat Medium"/>
              </a:rPr>
              <a:t>advantages</a:t>
            </a:r>
            <a:r>
              <a:rPr sz="1850" b="0" spc="-5" dirty="0">
                <a:solidFill>
                  <a:srgbClr val="545454"/>
                </a:solidFill>
                <a:latin typeface="Montserrat Medium"/>
                <a:cs typeface="Montserrat Medium"/>
              </a:rPr>
              <a:t> </a:t>
            </a:r>
            <a:r>
              <a:rPr sz="1850" b="0" spc="-114" dirty="0">
                <a:solidFill>
                  <a:srgbClr val="545454"/>
                </a:solidFill>
                <a:latin typeface="Montserrat Medium"/>
                <a:cs typeface="Montserrat Medium"/>
              </a:rPr>
              <a:t>for</a:t>
            </a:r>
            <a:r>
              <a:rPr sz="1850" b="0" dirty="0">
                <a:solidFill>
                  <a:srgbClr val="545454"/>
                </a:solidFill>
                <a:latin typeface="Montserrat Medium"/>
                <a:cs typeface="Montserrat Medium"/>
              </a:rPr>
              <a:t> </a:t>
            </a:r>
            <a:r>
              <a:rPr sz="1850" b="0" spc="-10" dirty="0">
                <a:solidFill>
                  <a:srgbClr val="545454"/>
                </a:solidFill>
                <a:latin typeface="Montserrat Medium"/>
                <a:cs typeface="Montserrat Medium"/>
              </a:rPr>
              <a:t>different </a:t>
            </a:r>
            <a:r>
              <a:rPr sz="1850" b="0" spc="-114" dirty="0">
                <a:solidFill>
                  <a:srgbClr val="545454"/>
                </a:solidFill>
                <a:latin typeface="Montserrat Medium"/>
                <a:cs typeface="Montserrat Medium"/>
              </a:rPr>
              <a:t>business</a:t>
            </a:r>
            <a:r>
              <a:rPr sz="1850" b="0" spc="-35" dirty="0">
                <a:solidFill>
                  <a:srgbClr val="545454"/>
                </a:solidFill>
                <a:latin typeface="Montserrat Medium"/>
                <a:cs typeface="Montserrat Medium"/>
              </a:rPr>
              <a:t> </a:t>
            </a:r>
            <a:r>
              <a:rPr sz="1850" b="0" spc="-135" dirty="0">
                <a:solidFill>
                  <a:srgbClr val="545454"/>
                </a:solidFill>
                <a:latin typeface="Montserrat Medium"/>
                <a:cs typeface="Montserrat Medium"/>
              </a:rPr>
              <a:t>contexts</a:t>
            </a:r>
            <a:r>
              <a:rPr sz="1850" b="0" spc="-30" dirty="0">
                <a:solidFill>
                  <a:srgbClr val="545454"/>
                </a:solidFill>
                <a:latin typeface="Montserrat Medium"/>
                <a:cs typeface="Montserrat Medium"/>
              </a:rPr>
              <a:t> </a:t>
            </a:r>
            <a:r>
              <a:rPr sz="1850" b="0" spc="-140" dirty="0">
                <a:solidFill>
                  <a:srgbClr val="545454"/>
                </a:solidFill>
                <a:latin typeface="Montserrat Medium"/>
                <a:cs typeface="Montserrat Medium"/>
              </a:rPr>
              <a:t>and</a:t>
            </a:r>
            <a:r>
              <a:rPr sz="1850" b="0" spc="-30" dirty="0">
                <a:solidFill>
                  <a:srgbClr val="545454"/>
                </a:solidFill>
                <a:latin typeface="Montserrat Medium"/>
                <a:cs typeface="Montserrat Medium"/>
              </a:rPr>
              <a:t> </a:t>
            </a:r>
            <a:r>
              <a:rPr sz="1850" b="0" spc="-140" dirty="0">
                <a:solidFill>
                  <a:srgbClr val="545454"/>
                </a:solidFill>
                <a:latin typeface="Montserrat Medium"/>
                <a:cs typeface="Montserrat Medium"/>
              </a:rPr>
              <a:t>growth</a:t>
            </a:r>
            <a:r>
              <a:rPr sz="1850" b="0" spc="-30" dirty="0">
                <a:solidFill>
                  <a:srgbClr val="545454"/>
                </a:solidFill>
                <a:latin typeface="Montserrat Medium"/>
                <a:cs typeface="Montserrat Medium"/>
              </a:rPr>
              <a:t> </a:t>
            </a:r>
            <a:r>
              <a:rPr sz="1850" b="0" spc="-10" dirty="0">
                <a:solidFill>
                  <a:srgbClr val="545454"/>
                </a:solidFill>
                <a:latin typeface="Montserrat Medium"/>
                <a:cs typeface="Montserrat Medium"/>
              </a:rPr>
              <a:t>objectives.</a:t>
            </a:r>
            <a:endParaRPr sz="1850">
              <a:latin typeface="Montserrat Medium"/>
              <a:cs typeface="Montserrat Medium"/>
            </a:endParaRPr>
          </a:p>
        </p:txBody>
      </p:sp>
      <p:sp>
        <p:nvSpPr>
          <p:cNvPr id="6" name="object 6"/>
          <p:cNvSpPr/>
          <p:nvPr/>
        </p:nvSpPr>
        <p:spPr>
          <a:xfrm>
            <a:off x="3200399" y="3400425"/>
            <a:ext cx="571500" cy="400050"/>
          </a:xfrm>
          <a:custGeom>
            <a:avLst/>
            <a:gdLst/>
            <a:ahLst/>
            <a:cxnLst/>
            <a:rect l="l" t="t" r="r" b="b"/>
            <a:pathLst>
              <a:path w="571500" h="400050">
                <a:moveTo>
                  <a:pt x="114300" y="285750"/>
                </a:moveTo>
                <a:lnTo>
                  <a:pt x="57150" y="285750"/>
                </a:lnTo>
                <a:lnTo>
                  <a:pt x="57150" y="57150"/>
                </a:lnTo>
                <a:lnTo>
                  <a:pt x="61646" y="34922"/>
                </a:lnTo>
                <a:lnTo>
                  <a:pt x="73904" y="16754"/>
                </a:lnTo>
                <a:lnTo>
                  <a:pt x="92072" y="4496"/>
                </a:lnTo>
                <a:lnTo>
                  <a:pt x="114300" y="0"/>
                </a:lnTo>
                <a:lnTo>
                  <a:pt x="457200" y="0"/>
                </a:lnTo>
                <a:lnTo>
                  <a:pt x="479427" y="4496"/>
                </a:lnTo>
                <a:lnTo>
                  <a:pt x="497595" y="16754"/>
                </a:lnTo>
                <a:lnTo>
                  <a:pt x="509853" y="34922"/>
                </a:lnTo>
                <a:lnTo>
                  <a:pt x="514350" y="57150"/>
                </a:lnTo>
                <a:lnTo>
                  <a:pt x="114300" y="57150"/>
                </a:lnTo>
                <a:lnTo>
                  <a:pt x="114300" y="285750"/>
                </a:lnTo>
                <a:close/>
              </a:path>
              <a:path w="571500" h="400050">
                <a:moveTo>
                  <a:pt x="514350" y="285750"/>
                </a:moveTo>
                <a:lnTo>
                  <a:pt x="457200" y="285750"/>
                </a:lnTo>
                <a:lnTo>
                  <a:pt x="457200" y="57150"/>
                </a:lnTo>
                <a:lnTo>
                  <a:pt x="514350" y="57150"/>
                </a:lnTo>
                <a:lnTo>
                  <a:pt x="514350" y="285750"/>
                </a:lnTo>
                <a:close/>
              </a:path>
              <a:path w="571500" h="400050">
                <a:moveTo>
                  <a:pt x="235754" y="249953"/>
                </a:moveTo>
                <a:lnTo>
                  <a:pt x="177790" y="200828"/>
                </a:lnTo>
                <a:lnTo>
                  <a:pt x="171494" y="185659"/>
                </a:lnTo>
                <a:lnTo>
                  <a:pt x="173068" y="177610"/>
                </a:lnTo>
                <a:lnTo>
                  <a:pt x="177790" y="170557"/>
                </a:lnTo>
                <a:lnTo>
                  <a:pt x="220652" y="127694"/>
                </a:lnTo>
                <a:lnTo>
                  <a:pt x="227755" y="122972"/>
                </a:lnTo>
                <a:lnTo>
                  <a:pt x="235821" y="121399"/>
                </a:lnTo>
                <a:lnTo>
                  <a:pt x="243871" y="122972"/>
                </a:lnTo>
                <a:lnTo>
                  <a:pt x="250924" y="127694"/>
                </a:lnTo>
                <a:lnTo>
                  <a:pt x="255608" y="134797"/>
                </a:lnTo>
                <a:lnTo>
                  <a:pt x="257186" y="142863"/>
                </a:lnTo>
                <a:lnTo>
                  <a:pt x="255633" y="150913"/>
                </a:lnTo>
                <a:lnTo>
                  <a:pt x="250744" y="158234"/>
                </a:lnTo>
                <a:lnTo>
                  <a:pt x="223320" y="185659"/>
                </a:lnTo>
                <a:lnTo>
                  <a:pt x="223164" y="185659"/>
                </a:lnTo>
                <a:lnTo>
                  <a:pt x="250924" y="213419"/>
                </a:lnTo>
                <a:lnTo>
                  <a:pt x="255612" y="220472"/>
                </a:lnTo>
                <a:lnTo>
                  <a:pt x="257206" y="228521"/>
                </a:lnTo>
                <a:lnTo>
                  <a:pt x="255655" y="236587"/>
                </a:lnTo>
                <a:lnTo>
                  <a:pt x="250924" y="243691"/>
                </a:lnTo>
                <a:lnTo>
                  <a:pt x="243820" y="248375"/>
                </a:lnTo>
                <a:lnTo>
                  <a:pt x="235754" y="249953"/>
                </a:lnTo>
                <a:close/>
              </a:path>
              <a:path w="571500" h="400050">
                <a:moveTo>
                  <a:pt x="343355" y="122972"/>
                </a:moveTo>
                <a:lnTo>
                  <a:pt x="328417" y="122972"/>
                </a:lnTo>
                <a:lnTo>
                  <a:pt x="336462" y="121399"/>
                </a:lnTo>
                <a:lnTo>
                  <a:pt x="335197" y="121399"/>
                </a:lnTo>
                <a:lnTo>
                  <a:pt x="343355" y="122972"/>
                </a:lnTo>
                <a:close/>
              </a:path>
              <a:path w="571500" h="400050">
                <a:moveTo>
                  <a:pt x="343890" y="248375"/>
                </a:moveTo>
                <a:lnTo>
                  <a:pt x="327661" y="248375"/>
                </a:lnTo>
                <a:lnTo>
                  <a:pt x="320665" y="243691"/>
                </a:lnTo>
                <a:lnTo>
                  <a:pt x="315981" y="236587"/>
                </a:lnTo>
                <a:lnTo>
                  <a:pt x="314403" y="228521"/>
                </a:lnTo>
                <a:lnTo>
                  <a:pt x="315956" y="220472"/>
                </a:lnTo>
                <a:lnTo>
                  <a:pt x="320665" y="213419"/>
                </a:lnTo>
                <a:lnTo>
                  <a:pt x="348425" y="185659"/>
                </a:lnTo>
                <a:lnTo>
                  <a:pt x="348268" y="185659"/>
                </a:lnTo>
                <a:lnTo>
                  <a:pt x="320635" y="158010"/>
                </a:lnTo>
                <a:lnTo>
                  <a:pt x="315935" y="150913"/>
                </a:lnTo>
                <a:lnTo>
                  <a:pt x="314374" y="142863"/>
                </a:lnTo>
                <a:lnTo>
                  <a:pt x="315969" y="134797"/>
                </a:lnTo>
                <a:lnTo>
                  <a:pt x="320544" y="127963"/>
                </a:lnTo>
                <a:lnTo>
                  <a:pt x="320800" y="127694"/>
                </a:lnTo>
                <a:lnTo>
                  <a:pt x="327960" y="122972"/>
                </a:lnTo>
                <a:lnTo>
                  <a:pt x="343731" y="122972"/>
                </a:lnTo>
                <a:lnTo>
                  <a:pt x="351205" y="127963"/>
                </a:lnTo>
                <a:lnTo>
                  <a:pt x="393799" y="170557"/>
                </a:lnTo>
                <a:lnTo>
                  <a:pt x="398487" y="177610"/>
                </a:lnTo>
                <a:lnTo>
                  <a:pt x="400081" y="185659"/>
                </a:lnTo>
                <a:lnTo>
                  <a:pt x="398530" y="193725"/>
                </a:lnTo>
                <a:lnTo>
                  <a:pt x="393799" y="200828"/>
                </a:lnTo>
                <a:lnTo>
                  <a:pt x="350936" y="243691"/>
                </a:lnTo>
                <a:lnTo>
                  <a:pt x="343890" y="248375"/>
                </a:lnTo>
                <a:close/>
              </a:path>
              <a:path w="571500" h="400050">
                <a:moveTo>
                  <a:pt x="351205" y="127963"/>
                </a:moveTo>
                <a:lnTo>
                  <a:pt x="350802" y="127694"/>
                </a:lnTo>
                <a:lnTo>
                  <a:pt x="350936" y="127694"/>
                </a:lnTo>
                <a:lnTo>
                  <a:pt x="351205" y="127963"/>
                </a:lnTo>
                <a:close/>
              </a:path>
              <a:path w="571500" h="400050">
                <a:moveTo>
                  <a:pt x="335939" y="249953"/>
                </a:moveTo>
                <a:lnTo>
                  <a:pt x="335596" y="249953"/>
                </a:lnTo>
                <a:lnTo>
                  <a:pt x="327525" y="248375"/>
                </a:lnTo>
                <a:lnTo>
                  <a:pt x="344026" y="248375"/>
                </a:lnTo>
                <a:lnTo>
                  <a:pt x="335939" y="249953"/>
                </a:lnTo>
                <a:close/>
              </a:path>
              <a:path w="571500" h="400050">
                <a:moveTo>
                  <a:pt x="502920" y="400050"/>
                </a:moveTo>
                <a:lnTo>
                  <a:pt x="68580" y="400050"/>
                </a:lnTo>
                <a:lnTo>
                  <a:pt x="41891" y="394658"/>
                </a:lnTo>
                <a:lnTo>
                  <a:pt x="20091" y="379958"/>
                </a:lnTo>
                <a:lnTo>
                  <a:pt x="5391" y="358158"/>
                </a:lnTo>
                <a:lnTo>
                  <a:pt x="0" y="331470"/>
                </a:lnTo>
                <a:lnTo>
                  <a:pt x="0" y="322004"/>
                </a:lnTo>
                <a:lnTo>
                  <a:pt x="7679" y="314325"/>
                </a:lnTo>
                <a:lnTo>
                  <a:pt x="563820" y="314325"/>
                </a:lnTo>
                <a:lnTo>
                  <a:pt x="571500" y="322004"/>
                </a:lnTo>
                <a:lnTo>
                  <a:pt x="571500" y="331470"/>
                </a:lnTo>
                <a:lnTo>
                  <a:pt x="566108" y="358158"/>
                </a:lnTo>
                <a:lnTo>
                  <a:pt x="551408" y="379958"/>
                </a:lnTo>
                <a:lnTo>
                  <a:pt x="529608" y="394658"/>
                </a:lnTo>
                <a:lnTo>
                  <a:pt x="502920" y="400050"/>
                </a:lnTo>
                <a:close/>
              </a:path>
            </a:pathLst>
          </a:custGeom>
          <a:solidFill>
            <a:srgbClr val="1A4977"/>
          </a:solidFill>
        </p:spPr>
        <p:txBody>
          <a:bodyPr wrap="square" lIns="0" tIns="0" rIns="0" bIns="0" rtlCol="0"/>
          <a:lstStyle/>
          <a:p>
            <a:endParaRPr/>
          </a:p>
        </p:txBody>
      </p:sp>
      <p:sp>
        <p:nvSpPr>
          <p:cNvPr id="7" name="object 7"/>
          <p:cNvSpPr txBox="1"/>
          <p:nvPr/>
        </p:nvSpPr>
        <p:spPr>
          <a:xfrm>
            <a:off x="2757437" y="3905376"/>
            <a:ext cx="1464310" cy="227329"/>
          </a:xfrm>
          <a:prstGeom prst="rect">
            <a:avLst/>
          </a:prstGeom>
        </p:spPr>
        <p:txBody>
          <a:bodyPr vert="horz" wrap="square" lIns="0" tIns="15875" rIns="0" bIns="0" rtlCol="0">
            <a:spAutoFit/>
          </a:bodyPr>
          <a:lstStyle/>
          <a:p>
            <a:pPr marL="12700">
              <a:lnSpc>
                <a:spcPct val="100000"/>
              </a:lnSpc>
              <a:spcBef>
                <a:spcPts val="125"/>
              </a:spcBef>
            </a:pPr>
            <a:r>
              <a:rPr sz="1300" spc="-75" dirty="0">
                <a:solidFill>
                  <a:srgbClr val="545454"/>
                </a:solidFill>
                <a:latin typeface="Montserrat"/>
                <a:cs typeface="Montserrat"/>
              </a:rPr>
              <a:t>Technology-</a:t>
            </a:r>
            <a:r>
              <a:rPr sz="1300" spc="-50" dirty="0">
                <a:solidFill>
                  <a:srgbClr val="545454"/>
                </a:solidFill>
                <a:latin typeface="Montserrat"/>
                <a:cs typeface="Montserrat"/>
              </a:rPr>
              <a:t>Driven</a:t>
            </a:r>
            <a:endParaRPr sz="1300">
              <a:latin typeface="Montserrat"/>
              <a:cs typeface="Montserrat"/>
            </a:endParaRPr>
          </a:p>
        </p:txBody>
      </p:sp>
      <p:sp>
        <p:nvSpPr>
          <p:cNvPr id="8" name="object 8"/>
          <p:cNvSpPr/>
          <p:nvPr/>
        </p:nvSpPr>
        <p:spPr>
          <a:xfrm>
            <a:off x="5110291" y="3371850"/>
            <a:ext cx="485775" cy="457200"/>
          </a:xfrm>
          <a:custGeom>
            <a:avLst/>
            <a:gdLst/>
            <a:ahLst/>
            <a:cxnLst/>
            <a:rect l="l" t="t" r="r" b="b"/>
            <a:pathLst>
              <a:path w="485775" h="457200">
                <a:moveTo>
                  <a:pt x="68003" y="200025"/>
                </a:moveTo>
                <a:lnTo>
                  <a:pt x="64431" y="200025"/>
                </a:lnTo>
                <a:lnTo>
                  <a:pt x="60770" y="199757"/>
                </a:lnTo>
                <a:lnTo>
                  <a:pt x="57198" y="199310"/>
                </a:lnTo>
                <a:lnTo>
                  <a:pt x="25407" y="185702"/>
                </a:lnTo>
                <a:lnTo>
                  <a:pt x="5596" y="159160"/>
                </a:lnTo>
                <a:lnTo>
                  <a:pt x="0" y="126038"/>
                </a:lnTo>
                <a:lnTo>
                  <a:pt x="10758" y="92982"/>
                </a:lnTo>
                <a:lnTo>
                  <a:pt x="10870" y="92663"/>
                </a:lnTo>
                <a:lnTo>
                  <a:pt x="66664" y="4464"/>
                </a:lnTo>
                <a:lnTo>
                  <a:pt x="74790" y="0"/>
                </a:lnTo>
                <a:lnTo>
                  <a:pt x="410725" y="0"/>
                </a:lnTo>
                <a:lnTo>
                  <a:pt x="418851" y="4464"/>
                </a:lnTo>
                <a:lnTo>
                  <a:pt x="474757" y="92982"/>
                </a:lnTo>
                <a:lnTo>
                  <a:pt x="485533" y="126038"/>
                </a:lnTo>
                <a:lnTo>
                  <a:pt x="479941" y="159160"/>
                </a:lnTo>
                <a:lnTo>
                  <a:pt x="468759" y="174128"/>
                </a:lnTo>
                <a:lnTo>
                  <a:pt x="126225" y="174128"/>
                </a:lnTo>
                <a:lnTo>
                  <a:pt x="114415" y="184805"/>
                </a:lnTo>
                <a:lnTo>
                  <a:pt x="100530" y="192970"/>
                </a:lnTo>
                <a:lnTo>
                  <a:pt x="84936" y="198188"/>
                </a:lnTo>
                <a:lnTo>
                  <a:pt x="68003" y="200025"/>
                </a:lnTo>
                <a:close/>
              </a:path>
              <a:path w="485775" h="457200">
                <a:moveTo>
                  <a:pt x="184446" y="200025"/>
                </a:moveTo>
                <a:lnTo>
                  <a:pt x="167513" y="198188"/>
                </a:lnTo>
                <a:lnTo>
                  <a:pt x="151920" y="192970"/>
                </a:lnTo>
                <a:lnTo>
                  <a:pt x="138034" y="184805"/>
                </a:lnTo>
                <a:lnTo>
                  <a:pt x="126225" y="174128"/>
                </a:lnTo>
                <a:lnTo>
                  <a:pt x="242668" y="174128"/>
                </a:lnTo>
                <a:lnTo>
                  <a:pt x="230858" y="184805"/>
                </a:lnTo>
                <a:lnTo>
                  <a:pt x="216973" y="192970"/>
                </a:lnTo>
                <a:lnTo>
                  <a:pt x="201379" y="198188"/>
                </a:lnTo>
                <a:lnTo>
                  <a:pt x="184446" y="200025"/>
                </a:lnTo>
                <a:close/>
              </a:path>
              <a:path w="485775" h="457200">
                <a:moveTo>
                  <a:pt x="300889" y="200025"/>
                </a:moveTo>
                <a:lnTo>
                  <a:pt x="283957" y="198188"/>
                </a:lnTo>
                <a:lnTo>
                  <a:pt x="268363" y="192970"/>
                </a:lnTo>
                <a:lnTo>
                  <a:pt x="254477" y="184805"/>
                </a:lnTo>
                <a:lnTo>
                  <a:pt x="242668" y="174128"/>
                </a:lnTo>
                <a:lnTo>
                  <a:pt x="359111" y="174128"/>
                </a:lnTo>
                <a:lnTo>
                  <a:pt x="347314" y="184805"/>
                </a:lnTo>
                <a:lnTo>
                  <a:pt x="333449" y="192970"/>
                </a:lnTo>
                <a:lnTo>
                  <a:pt x="317860" y="198188"/>
                </a:lnTo>
                <a:lnTo>
                  <a:pt x="300889" y="200025"/>
                </a:lnTo>
                <a:close/>
              </a:path>
              <a:path w="485775" h="457200">
                <a:moveTo>
                  <a:pt x="420994" y="200025"/>
                </a:moveTo>
                <a:lnTo>
                  <a:pt x="417333" y="200025"/>
                </a:lnTo>
                <a:lnTo>
                  <a:pt x="400412" y="198188"/>
                </a:lnTo>
                <a:lnTo>
                  <a:pt x="384840" y="192970"/>
                </a:lnTo>
                <a:lnTo>
                  <a:pt x="370958" y="184805"/>
                </a:lnTo>
                <a:lnTo>
                  <a:pt x="359111" y="174128"/>
                </a:lnTo>
                <a:lnTo>
                  <a:pt x="468759" y="174128"/>
                </a:lnTo>
                <a:lnTo>
                  <a:pt x="460082" y="185702"/>
                </a:lnTo>
                <a:lnTo>
                  <a:pt x="428138" y="199310"/>
                </a:lnTo>
                <a:lnTo>
                  <a:pt x="424566" y="199757"/>
                </a:lnTo>
                <a:lnTo>
                  <a:pt x="420994" y="200025"/>
                </a:lnTo>
                <a:close/>
              </a:path>
              <a:path w="485775" h="457200">
                <a:moveTo>
                  <a:pt x="99882" y="228600"/>
                </a:moveTo>
                <a:lnTo>
                  <a:pt x="68093" y="228600"/>
                </a:lnTo>
                <a:lnTo>
                  <a:pt x="77459" y="228242"/>
                </a:lnTo>
                <a:lnTo>
                  <a:pt x="76702" y="228242"/>
                </a:lnTo>
                <a:lnTo>
                  <a:pt x="84389" y="227361"/>
                </a:lnTo>
                <a:lnTo>
                  <a:pt x="92253" y="225849"/>
                </a:lnTo>
                <a:lnTo>
                  <a:pt x="99882" y="223777"/>
                </a:lnTo>
                <a:lnTo>
                  <a:pt x="99882" y="228600"/>
                </a:lnTo>
                <a:close/>
              </a:path>
              <a:path w="485775" h="457200">
                <a:moveTo>
                  <a:pt x="442782" y="342900"/>
                </a:moveTo>
                <a:lnTo>
                  <a:pt x="385632" y="342900"/>
                </a:lnTo>
                <a:lnTo>
                  <a:pt x="385632" y="223777"/>
                </a:lnTo>
                <a:lnTo>
                  <a:pt x="385298" y="223777"/>
                </a:lnTo>
                <a:lnTo>
                  <a:pt x="393055" y="225849"/>
                </a:lnTo>
                <a:lnTo>
                  <a:pt x="400944" y="227361"/>
                </a:lnTo>
                <a:lnTo>
                  <a:pt x="408635" y="228242"/>
                </a:lnTo>
                <a:lnTo>
                  <a:pt x="407853" y="228242"/>
                </a:lnTo>
                <a:lnTo>
                  <a:pt x="417243" y="228600"/>
                </a:lnTo>
                <a:lnTo>
                  <a:pt x="442782" y="228600"/>
                </a:lnTo>
                <a:lnTo>
                  <a:pt x="442782" y="342900"/>
                </a:lnTo>
                <a:close/>
              </a:path>
              <a:path w="485775" h="457200">
                <a:moveTo>
                  <a:pt x="385632" y="457200"/>
                </a:moveTo>
                <a:lnTo>
                  <a:pt x="99882" y="457200"/>
                </a:lnTo>
                <a:lnTo>
                  <a:pt x="77654" y="452703"/>
                </a:lnTo>
                <a:lnTo>
                  <a:pt x="59487" y="440445"/>
                </a:lnTo>
                <a:lnTo>
                  <a:pt x="47229" y="422277"/>
                </a:lnTo>
                <a:lnTo>
                  <a:pt x="42732" y="400050"/>
                </a:lnTo>
                <a:lnTo>
                  <a:pt x="42732" y="225563"/>
                </a:lnTo>
                <a:lnTo>
                  <a:pt x="46215" y="226456"/>
                </a:lnTo>
                <a:lnTo>
                  <a:pt x="49787" y="227081"/>
                </a:lnTo>
                <a:lnTo>
                  <a:pt x="53537" y="227617"/>
                </a:lnTo>
                <a:lnTo>
                  <a:pt x="58270" y="228242"/>
                </a:lnTo>
                <a:lnTo>
                  <a:pt x="63181" y="228600"/>
                </a:lnTo>
                <a:lnTo>
                  <a:pt x="99882" y="228600"/>
                </a:lnTo>
                <a:lnTo>
                  <a:pt x="99882" y="342900"/>
                </a:lnTo>
                <a:lnTo>
                  <a:pt x="442782" y="342900"/>
                </a:lnTo>
                <a:lnTo>
                  <a:pt x="442782" y="400050"/>
                </a:lnTo>
                <a:lnTo>
                  <a:pt x="438285" y="422277"/>
                </a:lnTo>
                <a:lnTo>
                  <a:pt x="426028" y="440445"/>
                </a:lnTo>
                <a:lnTo>
                  <a:pt x="407860" y="452703"/>
                </a:lnTo>
                <a:lnTo>
                  <a:pt x="385632" y="457200"/>
                </a:lnTo>
                <a:close/>
              </a:path>
              <a:path w="485775" h="457200">
                <a:moveTo>
                  <a:pt x="442782" y="228600"/>
                </a:moveTo>
                <a:lnTo>
                  <a:pt x="422155" y="228600"/>
                </a:lnTo>
                <a:lnTo>
                  <a:pt x="426977" y="228242"/>
                </a:lnTo>
                <a:lnTo>
                  <a:pt x="431799" y="227617"/>
                </a:lnTo>
                <a:lnTo>
                  <a:pt x="436407" y="227081"/>
                </a:lnTo>
                <a:lnTo>
                  <a:pt x="436085" y="227081"/>
                </a:lnTo>
                <a:lnTo>
                  <a:pt x="439210" y="226456"/>
                </a:lnTo>
                <a:lnTo>
                  <a:pt x="442782" y="225563"/>
                </a:lnTo>
                <a:lnTo>
                  <a:pt x="442782" y="228600"/>
                </a:lnTo>
                <a:close/>
              </a:path>
            </a:pathLst>
          </a:custGeom>
          <a:solidFill>
            <a:srgbClr val="1A4977"/>
          </a:solidFill>
        </p:spPr>
        <p:txBody>
          <a:bodyPr wrap="square" lIns="0" tIns="0" rIns="0" bIns="0" rtlCol="0"/>
          <a:lstStyle/>
          <a:p>
            <a:endParaRPr/>
          </a:p>
        </p:txBody>
      </p:sp>
      <p:sp>
        <p:nvSpPr>
          <p:cNvPr id="9" name="object 9"/>
          <p:cNvSpPr txBox="1"/>
          <p:nvPr/>
        </p:nvSpPr>
        <p:spPr>
          <a:xfrm>
            <a:off x="4577010" y="3916620"/>
            <a:ext cx="1781403" cy="216085"/>
          </a:xfrm>
          <a:prstGeom prst="rect">
            <a:avLst/>
          </a:prstGeom>
        </p:spPr>
        <p:txBody>
          <a:bodyPr vert="horz" wrap="square" lIns="0" tIns="15875" rIns="0" bIns="0" rtlCol="0">
            <a:spAutoFit/>
          </a:bodyPr>
          <a:lstStyle/>
          <a:p>
            <a:pPr marL="12700">
              <a:lnSpc>
                <a:spcPct val="100000"/>
              </a:lnSpc>
              <a:spcBef>
                <a:spcPts val="125"/>
              </a:spcBef>
            </a:pPr>
            <a:r>
              <a:rPr sz="1300" spc="-60" dirty="0">
                <a:solidFill>
                  <a:srgbClr val="545454"/>
                </a:solidFill>
                <a:latin typeface="Montserrat"/>
                <a:cs typeface="Montserrat"/>
              </a:rPr>
              <a:t>Franchise/Licensing</a:t>
            </a:r>
            <a:endParaRPr sz="1300" dirty="0">
              <a:latin typeface="Montserrat"/>
              <a:cs typeface="Montserrat"/>
            </a:endParaRPr>
          </a:p>
        </p:txBody>
      </p:sp>
      <p:sp>
        <p:nvSpPr>
          <p:cNvPr id="10" name="object 10"/>
          <p:cNvSpPr/>
          <p:nvPr/>
        </p:nvSpPr>
        <p:spPr>
          <a:xfrm>
            <a:off x="6819900" y="3371850"/>
            <a:ext cx="571500" cy="457200"/>
          </a:xfrm>
          <a:custGeom>
            <a:avLst/>
            <a:gdLst/>
            <a:ahLst/>
            <a:cxnLst/>
            <a:rect l="l" t="t" r="r" b="b"/>
            <a:pathLst>
              <a:path w="571500" h="457200">
                <a:moveTo>
                  <a:pt x="357187" y="171450"/>
                </a:moveTo>
                <a:lnTo>
                  <a:pt x="214312" y="171450"/>
                </a:lnTo>
                <a:lnTo>
                  <a:pt x="197632" y="168080"/>
                </a:lnTo>
                <a:lnTo>
                  <a:pt x="184007" y="158892"/>
                </a:lnTo>
                <a:lnTo>
                  <a:pt x="174819" y="145267"/>
                </a:lnTo>
                <a:lnTo>
                  <a:pt x="171450" y="128587"/>
                </a:lnTo>
                <a:lnTo>
                  <a:pt x="171450" y="42862"/>
                </a:lnTo>
                <a:lnTo>
                  <a:pt x="174819" y="26182"/>
                </a:lnTo>
                <a:lnTo>
                  <a:pt x="184007" y="12557"/>
                </a:lnTo>
                <a:lnTo>
                  <a:pt x="197632" y="3369"/>
                </a:lnTo>
                <a:lnTo>
                  <a:pt x="214312" y="0"/>
                </a:lnTo>
                <a:lnTo>
                  <a:pt x="357187" y="0"/>
                </a:lnTo>
                <a:lnTo>
                  <a:pt x="373867" y="3369"/>
                </a:lnTo>
                <a:lnTo>
                  <a:pt x="387492" y="12557"/>
                </a:lnTo>
                <a:lnTo>
                  <a:pt x="396680" y="26182"/>
                </a:lnTo>
                <a:lnTo>
                  <a:pt x="400050" y="42862"/>
                </a:lnTo>
                <a:lnTo>
                  <a:pt x="400050" y="57150"/>
                </a:lnTo>
                <a:lnTo>
                  <a:pt x="228600" y="57150"/>
                </a:lnTo>
                <a:lnTo>
                  <a:pt x="228600" y="114300"/>
                </a:lnTo>
                <a:lnTo>
                  <a:pt x="400050" y="114300"/>
                </a:lnTo>
                <a:lnTo>
                  <a:pt x="400050" y="128587"/>
                </a:lnTo>
                <a:lnTo>
                  <a:pt x="396680" y="145267"/>
                </a:lnTo>
                <a:lnTo>
                  <a:pt x="387492" y="158892"/>
                </a:lnTo>
                <a:lnTo>
                  <a:pt x="373867" y="168080"/>
                </a:lnTo>
                <a:lnTo>
                  <a:pt x="357187" y="171450"/>
                </a:lnTo>
                <a:close/>
              </a:path>
              <a:path w="571500" h="457200">
                <a:moveTo>
                  <a:pt x="400050" y="114300"/>
                </a:moveTo>
                <a:lnTo>
                  <a:pt x="342900" y="114300"/>
                </a:lnTo>
                <a:lnTo>
                  <a:pt x="342900" y="57150"/>
                </a:lnTo>
                <a:lnTo>
                  <a:pt x="400050" y="57150"/>
                </a:lnTo>
                <a:lnTo>
                  <a:pt x="400050" y="114300"/>
                </a:lnTo>
                <a:close/>
              </a:path>
              <a:path w="571500" h="457200">
                <a:moveTo>
                  <a:pt x="314325" y="200025"/>
                </a:moveTo>
                <a:lnTo>
                  <a:pt x="257175" y="200025"/>
                </a:lnTo>
                <a:lnTo>
                  <a:pt x="257175" y="171450"/>
                </a:lnTo>
                <a:lnTo>
                  <a:pt x="314325" y="171450"/>
                </a:lnTo>
                <a:lnTo>
                  <a:pt x="314325" y="200025"/>
                </a:lnTo>
                <a:close/>
              </a:path>
              <a:path w="571500" h="457200">
                <a:moveTo>
                  <a:pt x="542925" y="257175"/>
                </a:moveTo>
                <a:lnTo>
                  <a:pt x="28575" y="257175"/>
                </a:lnTo>
                <a:lnTo>
                  <a:pt x="17442" y="254932"/>
                </a:lnTo>
                <a:lnTo>
                  <a:pt x="8360" y="248814"/>
                </a:lnTo>
                <a:lnTo>
                  <a:pt x="2242" y="239732"/>
                </a:lnTo>
                <a:lnTo>
                  <a:pt x="0" y="228600"/>
                </a:lnTo>
                <a:lnTo>
                  <a:pt x="2242" y="217467"/>
                </a:lnTo>
                <a:lnTo>
                  <a:pt x="8360" y="208385"/>
                </a:lnTo>
                <a:lnTo>
                  <a:pt x="17442" y="202267"/>
                </a:lnTo>
                <a:lnTo>
                  <a:pt x="28575" y="200025"/>
                </a:lnTo>
                <a:lnTo>
                  <a:pt x="542925" y="200025"/>
                </a:lnTo>
                <a:lnTo>
                  <a:pt x="554057" y="202267"/>
                </a:lnTo>
                <a:lnTo>
                  <a:pt x="563139" y="208385"/>
                </a:lnTo>
                <a:lnTo>
                  <a:pt x="569257" y="217467"/>
                </a:lnTo>
                <a:lnTo>
                  <a:pt x="571500" y="228600"/>
                </a:lnTo>
                <a:lnTo>
                  <a:pt x="569257" y="239732"/>
                </a:lnTo>
                <a:lnTo>
                  <a:pt x="563139" y="248814"/>
                </a:lnTo>
                <a:lnTo>
                  <a:pt x="554057" y="254932"/>
                </a:lnTo>
                <a:lnTo>
                  <a:pt x="542925" y="257175"/>
                </a:lnTo>
                <a:close/>
              </a:path>
              <a:path w="571500" h="457200">
                <a:moveTo>
                  <a:pt x="171450" y="285750"/>
                </a:moveTo>
                <a:lnTo>
                  <a:pt x="114300" y="285750"/>
                </a:lnTo>
                <a:lnTo>
                  <a:pt x="114300" y="257175"/>
                </a:lnTo>
                <a:lnTo>
                  <a:pt x="171450" y="257175"/>
                </a:lnTo>
                <a:lnTo>
                  <a:pt x="171450" y="285750"/>
                </a:lnTo>
                <a:close/>
              </a:path>
              <a:path w="571500" h="457200">
                <a:moveTo>
                  <a:pt x="457200" y="285750"/>
                </a:moveTo>
                <a:lnTo>
                  <a:pt x="400050" y="285750"/>
                </a:lnTo>
                <a:lnTo>
                  <a:pt x="400050" y="257175"/>
                </a:lnTo>
                <a:lnTo>
                  <a:pt x="457200" y="257175"/>
                </a:lnTo>
                <a:lnTo>
                  <a:pt x="457200" y="285750"/>
                </a:lnTo>
                <a:close/>
              </a:path>
              <a:path w="571500" h="457200">
                <a:moveTo>
                  <a:pt x="214312" y="457200"/>
                </a:moveTo>
                <a:lnTo>
                  <a:pt x="71437" y="457200"/>
                </a:lnTo>
                <a:lnTo>
                  <a:pt x="54757" y="453830"/>
                </a:lnTo>
                <a:lnTo>
                  <a:pt x="41132" y="444642"/>
                </a:lnTo>
                <a:lnTo>
                  <a:pt x="31944" y="431017"/>
                </a:lnTo>
                <a:lnTo>
                  <a:pt x="28575" y="414337"/>
                </a:lnTo>
                <a:lnTo>
                  <a:pt x="28575" y="328612"/>
                </a:lnTo>
                <a:lnTo>
                  <a:pt x="31944" y="311932"/>
                </a:lnTo>
                <a:lnTo>
                  <a:pt x="41132" y="298307"/>
                </a:lnTo>
                <a:lnTo>
                  <a:pt x="54757" y="289119"/>
                </a:lnTo>
                <a:lnTo>
                  <a:pt x="71437" y="285750"/>
                </a:lnTo>
                <a:lnTo>
                  <a:pt x="214312" y="285750"/>
                </a:lnTo>
                <a:lnTo>
                  <a:pt x="230992" y="289119"/>
                </a:lnTo>
                <a:lnTo>
                  <a:pt x="244617" y="298307"/>
                </a:lnTo>
                <a:lnTo>
                  <a:pt x="253805" y="311932"/>
                </a:lnTo>
                <a:lnTo>
                  <a:pt x="257175" y="328612"/>
                </a:lnTo>
                <a:lnTo>
                  <a:pt x="257175" y="342900"/>
                </a:lnTo>
                <a:lnTo>
                  <a:pt x="85725" y="342900"/>
                </a:lnTo>
                <a:lnTo>
                  <a:pt x="85725" y="400050"/>
                </a:lnTo>
                <a:lnTo>
                  <a:pt x="257175" y="400050"/>
                </a:lnTo>
                <a:lnTo>
                  <a:pt x="257175" y="414337"/>
                </a:lnTo>
                <a:lnTo>
                  <a:pt x="253805" y="431017"/>
                </a:lnTo>
                <a:lnTo>
                  <a:pt x="244617" y="444642"/>
                </a:lnTo>
                <a:lnTo>
                  <a:pt x="230992" y="453830"/>
                </a:lnTo>
                <a:lnTo>
                  <a:pt x="214312" y="457200"/>
                </a:lnTo>
                <a:close/>
              </a:path>
              <a:path w="571500" h="457200">
                <a:moveTo>
                  <a:pt x="500062" y="457200"/>
                </a:moveTo>
                <a:lnTo>
                  <a:pt x="357187" y="457200"/>
                </a:lnTo>
                <a:lnTo>
                  <a:pt x="340507" y="453830"/>
                </a:lnTo>
                <a:lnTo>
                  <a:pt x="326882" y="444642"/>
                </a:lnTo>
                <a:lnTo>
                  <a:pt x="317694" y="431017"/>
                </a:lnTo>
                <a:lnTo>
                  <a:pt x="314325" y="414337"/>
                </a:lnTo>
                <a:lnTo>
                  <a:pt x="314325" y="328612"/>
                </a:lnTo>
                <a:lnTo>
                  <a:pt x="317694" y="311932"/>
                </a:lnTo>
                <a:lnTo>
                  <a:pt x="326882" y="298307"/>
                </a:lnTo>
                <a:lnTo>
                  <a:pt x="340507" y="289119"/>
                </a:lnTo>
                <a:lnTo>
                  <a:pt x="357187" y="285750"/>
                </a:lnTo>
                <a:lnTo>
                  <a:pt x="500062" y="285750"/>
                </a:lnTo>
                <a:lnTo>
                  <a:pt x="516742" y="289119"/>
                </a:lnTo>
                <a:lnTo>
                  <a:pt x="530367" y="298307"/>
                </a:lnTo>
                <a:lnTo>
                  <a:pt x="539555" y="311932"/>
                </a:lnTo>
                <a:lnTo>
                  <a:pt x="542925" y="328612"/>
                </a:lnTo>
                <a:lnTo>
                  <a:pt x="542925" y="342900"/>
                </a:lnTo>
                <a:lnTo>
                  <a:pt x="371475" y="342900"/>
                </a:lnTo>
                <a:lnTo>
                  <a:pt x="371475" y="400050"/>
                </a:lnTo>
                <a:lnTo>
                  <a:pt x="542925" y="400050"/>
                </a:lnTo>
                <a:lnTo>
                  <a:pt x="542925" y="414337"/>
                </a:lnTo>
                <a:lnTo>
                  <a:pt x="539555" y="431017"/>
                </a:lnTo>
                <a:lnTo>
                  <a:pt x="530367" y="444642"/>
                </a:lnTo>
                <a:lnTo>
                  <a:pt x="516742" y="453830"/>
                </a:lnTo>
                <a:lnTo>
                  <a:pt x="500062" y="457200"/>
                </a:lnTo>
                <a:close/>
              </a:path>
              <a:path w="571500" h="457200">
                <a:moveTo>
                  <a:pt x="257175" y="400050"/>
                </a:moveTo>
                <a:lnTo>
                  <a:pt x="200025" y="400050"/>
                </a:lnTo>
                <a:lnTo>
                  <a:pt x="200025" y="342900"/>
                </a:lnTo>
                <a:lnTo>
                  <a:pt x="257175" y="342900"/>
                </a:lnTo>
                <a:lnTo>
                  <a:pt x="257175" y="400050"/>
                </a:lnTo>
                <a:close/>
              </a:path>
              <a:path w="571500" h="457200">
                <a:moveTo>
                  <a:pt x="542925" y="400050"/>
                </a:moveTo>
                <a:lnTo>
                  <a:pt x="485775" y="400050"/>
                </a:lnTo>
                <a:lnTo>
                  <a:pt x="485775" y="342900"/>
                </a:lnTo>
                <a:lnTo>
                  <a:pt x="542925" y="342900"/>
                </a:lnTo>
                <a:lnTo>
                  <a:pt x="542925" y="400050"/>
                </a:lnTo>
                <a:close/>
              </a:path>
            </a:pathLst>
          </a:custGeom>
          <a:solidFill>
            <a:srgbClr val="1A4977"/>
          </a:solidFill>
        </p:spPr>
        <p:txBody>
          <a:bodyPr wrap="square" lIns="0" tIns="0" rIns="0" bIns="0" rtlCol="0"/>
          <a:lstStyle/>
          <a:p>
            <a:endParaRPr/>
          </a:p>
        </p:txBody>
      </p:sp>
      <p:sp>
        <p:nvSpPr>
          <p:cNvPr id="11" name="object 11"/>
          <p:cNvSpPr txBox="1"/>
          <p:nvPr/>
        </p:nvSpPr>
        <p:spPr>
          <a:xfrm>
            <a:off x="6480373" y="3916620"/>
            <a:ext cx="1489882" cy="216085"/>
          </a:xfrm>
          <a:prstGeom prst="rect">
            <a:avLst/>
          </a:prstGeom>
        </p:spPr>
        <p:txBody>
          <a:bodyPr vert="horz" wrap="square" lIns="0" tIns="15875" rIns="0" bIns="0" rtlCol="0">
            <a:spAutoFit/>
          </a:bodyPr>
          <a:lstStyle/>
          <a:p>
            <a:pPr marL="12700">
              <a:lnSpc>
                <a:spcPct val="100000"/>
              </a:lnSpc>
              <a:spcBef>
                <a:spcPts val="125"/>
              </a:spcBef>
            </a:pPr>
            <a:r>
              <a:rPr sz="1300" spc="-70" dirty="0">
                <a:solidFill>
                  <a:srgbClr val="545454"/>
                </a:solidFill>
                <a:latin typeface="Montserrat"/>
                <a:cs typeface="Montserrat"/>
              </a:rPr>
              <a:t>Platform</a:t>
            </a:r>
            <a:r>
              <a:rPr sz="1300" spc="35" dirty="0">
                <a:solidFill>
                  <a:srgbClr val="545454"/>
                </a:solidFill>
                <a:latin typeface="Montserrat"/>
                <a:cs typeface="Montserrat"/>
              </a:rPr>
              <a:t> </a:t>
            </a:r>
            <a:r>
              <a:rPr sz="1300" spc="-45" dirty="0">
                <a:solidFill>
                  <a:srgbClr val="545454"/>
                </a:solidFill>
                <a:latin typeface="Montserrat"/>
                <a:cs typeface="Montserrat"/>
              </a:rPr>
              <a:t>Effects</a:t>
            </a:r>
            <a:endParaRPr sz="1300" dirty="0">
              <a:latin typeface="Montserrat"/>
              <a:cs typeface="Montserrat"/>
            </a:endParaRPr>
          </a:p>
        </p:txBody>
      </p:sp>
      <p:sp>
        <p:nvSpPr>
          <p:cNvPr id="12" name="object 12"/>
          <p:cNvSpPr/>
          <p:nvPr/>
        </p:nvSpPr>
        <p:spPr>
          <a:xfrm>
            <a:off x="8534400" y="3371850"/>
            <a:ext cx="457200" cy="457200"/>
          </a:xfrm>
          <a:custGeom>
            <a:avLst/>
            <a:gdLst/>
            <a:ahLst/>
            <a:cxnLst/>
            <a:rect l="l" t="t" r="r" b="b"/>
            <a:pathLst>
              <a:path w="457200" h="457200">
                <a:moveTo>
                  <a:pt x="236086" y="457200"/>
                </a:moveTo>
                <a:lnTo>
                  <a:pt x="221112" y="457200"/>
                </a:lnTo>
                <a:lnTo>
                  <a:pt x="213643" y="456833"/>
                </a:lnTo>
                <a:lnTo>
                  <a:pt x="169404" y="449529"/>
                </a:lnTo>
                <a:lnTo>
                  <a:pt x="127440" y="433736"/>
                </a:lnTo>
                <a:lnTo>
                  <a:pt x="89364" y="410059"/>
                </a:lnTo>
                <a:lnTo>
                  <a:pt x="56638" y="379409"/>
                </a:lnTo>
                <a:lnTo>
                  <a:pt x="30521" y="342964"/>
                </a:lnTo>
                <a:lnTo>
                  <a:pt x="12016" y="302123"/>
                </a:lnTo>
                <a:lnTo>
                  <a:pt x="1833" y="258457"/>
                </a:lnTo>
                <a:lnTo>
                  <a:pt x="520" y="245119"/>
                </a:lnTo>
                <a:lnTo>
                  <a:pt x="476" y="244673"/>
                </a:lnTo>
                <a:lnTo>
                  <a:pt x="366" y="243555"/>
                </a:lnTo>
                <a:lnTo>
                  <a:pt x="39" y="236904"/>
                </a:lnTo>
                <a:lnTo>
                  <a:pt x="0" y="221099"/>
                </a:lnTo>
                <a:lnTo>
                  <a:pt x="370" y="213598"/>
                </a:lnTo>
                <a:lnTo>
                  <a:pt x="7669" y="169405"/>
                </a:lnTo>
                <a:lnTo>
                  <a:pt x="23462" y="127441"/>
                </a:lnTo>
                <a:lnTo>
                  <a:pt x="47139" y="89365"/>
                </a:lnTo>
                <a:lnTo>
                  <a:pt x="77789" y="56639"/>
                </a:lnTo>
                <a:lnTo>
                  <a:pt x="114235" y="30522"/>
                </a:lnTo>
                <a:lnTo>
                  <a:pt x="155075" y="12016"/>
                </a:lnTo>
                <a:lnTo>
                  <a:pt x="198741" y="1834"/>
                </a:lnTo>
                <a:lnTo>
                  <a:pt x="221112" y="0"/>
                </a:lnTo>
                <a:lnTo>
                  <a:pt x="236086" y="0"/>
                </a:lnTo>
                <a:lnTo>
                  <a:pt x="280540" y="5853"/>
                </a:lnTo>
                <a:lnTo>
                  <a:pt x="322997" y="20266"/>
                </a:lnTo>
                <a:lnTo>
                  <a:pt x="361827" y="42685"/>
                </a:lnTo>
                <a:lnTo>
                  <a:pt x="362066" y="42862"/>
                </a:lnTo>
                <a:lnTo>
                  <a:pt x="228510" y="42862"/>
                </a:lnTo>
                <a:lnTo>
                  <a:pt x="180571" y="49118"/>
                </a:lnTo>
                <a:lnTo>
                  <a:pt x="137278" y="66811"/>
                </a:lnTo>
                <a:lnTo>
                  <a:pt x="100256" y="94323"/>
                </a:lnTo>
                <a:lnTo>
                  <a:pt x="71130" y="130039"/>
                </a:lnTo>
                <a:lnTo>
                  <a:pt x="51523" y="172342"/>
                </a:lnTo>
                <a:lnTo>
                  <a:pt x="59917" y="186987"/>
                </a:lnTo>
                <a:lnTo>
                  <a:pt x="93850" y="213598"/>
                </a:lnTo>
                <a:lnTo>
                  <a:pt x="145553" y="228332"/>
                </a:lnTo>
                <a:lnTo>
                  <a:pt x="156079" y="233302"/>
                </a:lnTo>
                <a:lnTo>
                  <a:pt x="164260" y="241168"/>
                </a:lnTo>
                <a:lnTo>
                  <a:pt x="169556" y="251199"/>
                </a:lnTo>
                <a:lnTo>
                  <a:pt x="171449" y="262711"/>
                </a:lnTo>
                <a:lnTo>
                  <a:pt x="171449" y="298340"/>
                </a:lnTo>
                <a:lnTo>
                  <a:pt x="172451" y="305483"/>
                </a:lnTo>
                <a:lnTo>
                  <a:pt x="175311" y="311947"/>
                </a:lnTo>
                <a:lnTo>
                  <a:pt x="179812" y="317390"/>
                </a:lnTo>
                <a:lnTo>
                  <a:pt x="191661" y="325547"/>
                </a:lnTo>
                <a:lnTo>
                  <a:pt x="196162" y="330990"/>
                </a:lnTo>
                <a:lnTo>
                  <a:pt x="199022" y="337454"/>
                </a:lnTo>
                <a:lnTo>
                  <a:pt x="200024" y="344596"/>
                </a:lnTo>
                <a:lnTo>
                  <a:pt x="200090" y="379700"/>
                </a:lnTo>
                <a:lnTo>
                  <a:pt x="202312" y="388992"/>
                </a:lnTo>
                <a:lnTo>
                  <a:pt x="208351" y="396176"/>
                </a:lnTo>
                <a:lnTo>
                  <a:pt x="216901" y="400029"/>
                </a:lnTo>
                <a:lnTo>
                  <a:pt x="379995" y="400029"/>
                </a:lnTo>
                <a:lnTo>
                  <a:pt x="379409" y="400560"/>
                </a:lnTo>
                <a:lnTo>
                  <a:pt x="342963" y="426677"/>
                </a:lnTo>
                <a:lnTo>
                  <a:pt x="302122" y="445183"/>
                </a:lnTo>
                <a:lnTo>
                  <a:pt x="258456" y="455365"/>
                </a:lnTo>
                <a:lnTo>
                  <a:pt x="243555" y="456833"/>
                </a:lnTo>
                <a:lnTo>
                  <a:pt x="236086" y="457200"/>
                </a:lnTo>
                <a:close/>
              </a:path>
              <a:path w="457200" h="457200">
                <a:moveTo>
                  <a:pt x="350636" y="176897"/>
                </a:moveTo>
                <a:lnTo>
                  <a:pt x="223509" y="176897"/>
                </a:lnTo>
                <a:lnTo>
                  <a:pt x="231546" y="174128"/>
                </a:lnTo>
                <a:lnTo>
                  <a:pt x="235743" y="167788"/>
                </a:lnTo>
                <a:lnTo>
                  <a:pt x="239842" y="161683"/>
                </a:lnTo>
                <a:lnTo>
                  <a:pt x="239940" y="161538"/>
                </a:lnTo>
                <a:lnTo>
                  <a:pt x="239592" y="155076"/>
                </a:lnTo>
                <a:lnTo>
                  <a:pt x="239493" y="153233"/>
                </a:lnTo>
                <a:lnTo>
                  <a:pt x="222527" y="132873"/>
                </a:lnTo>
                <a:lnTo>
                  <a:pt x="217520" y="124072"/>
                </a:lnTo>
                <a:lnTo>
                  <a:pt x="215896" y="114366"/>
                </a:lnTo>
                <a:lnTo>
                  <a:pt x="217654" y="104695"/>
                </a:lnTo>
                <a:lnTo>
                  <a:pt x="222794" y="95994"/>
                </a:lnTo>
                <a:lnTo>
                  <a:pt x="236814" y="79652"/>
                </a:lnTo>
                <a:lnTo>
                  <a:pt x="241380" y="72249"/>
                </a:lnTo>
                <a:lnTo>
                  <a:pt x="241459" y="72121"/>
                </a:lnTo>
                <a:lnTo>
                  <a:pt x="243567" y="63735"/>
                </a:lnTo>
                <a:lnTo>
                  <a:pt x="243166" y="56639"/>
                </a:lnTo>
                <a:lnTo>
                  <a:pt x="243080" y="55115"/>
                </a:lnTo>
                <a:lnTo>
                  <a:pt x="240038" y="47140"/>
                </a:lnTo>
                <a:lnTo>
                  <a:pt x="239939" y="46880"/>
                </a:lnTo>
                <a:lnTo>
                  <a:pt x="237796" y="43130"/>
                </a:lnTo>
                <a:lnTo>
                  <a:pt x="233108" y="42862"/>
                </a:lnTo>
                <a:lnTo>
                  <a:pt x="362066" y="42862"/>
                </a:lnTo>
                <a:lnTo>
                  <a:pt x="395537" y="72249"/>
                </a:lnTo>
                <a:lnTo>
                  <a:pt x="422832" y="107821"/>
                </a:lnTo>
                <a:lnTo>
                  <a:pt x="438491" y="137963"/>
                </a:lnTo>
                <a:lnTo>
                  <a:pt x="390762" y="137963"/>
                </a:lnTo>
                <a:lnTo>
                  <a:pt x="367902" y="147161"/>
                </a:lnTo>
                <a:lnTo>
                  <a:pt x="358741" y="153078"/>
                </a:lnTo>
                <a:lnTo>
                  <a:pt x="352713" y="161538"/>
                </a:lnTo>
                <a:lnTo>
                  <a:pt x="352610" y="161683"/>
                </a:lnTo>
                <a:lnTo>
                  <a:pt x="350068" y="171628"/>
                </a:lnTo>
                <a:lnTo>
                  <a:pt x="350051" y="172342"/>
                </a:lnTo>
                <a:lnTo>
                  <a:pt x="350605" y="176659"/>
                </a:lnTo>
                <a:lnTo>
                  <a:pt x="350636" y="176897"/>
                </a:lnTo>
                <a:close/>
              </a:path>
              <a:path w="457200" h="457200">
                <a:moveTo>
                  <a:pt x="455886" y="253156"/>
                </a:moveTo>
                <a:lnTo>
                  <a:pt x="412640" y="253156"/>
                </a:lnTo>
                <a:lnTo>
                  <a:pt x="413711" y="245119"/>
                </a:lnTo>
                <a:lnTo>
                  <a:pt x="414247" y="236904"/>
                </a:lnTo>
                <a:lnTo>
                  <a:pt x="408175" y="181038"/>
                </a:lnTo>
                <a:lnTo>
                  <a:pt x="390762" y="137963"/>
                </a:lnTo>
                <a:lnTo>
                  <a:pt x="438491" y="137963"/>
                </a:lnTo>
                <a:lnTo>
                  <a:pt x="451346" y="176659"/>
                </a:lnTo>
                <a:lnTo>
                  <a:pt x="457198" y="221099"/>
                </a:lnTo>
                <a:lnTo>
                  <a:pt x="457159" y="236904"/>
                </a:lnTo>
                <a:lnTo>
                  <a:pt x="457011" y="239918"/>
                </a:lnTo>
                <a:lnTo>
                  <a:pt x="456949" y="241168"/>
                </a:lnTo>
                <a:lnTo>
                  <a:pt x="456832" y="243555"/>
                </a:lnTo>
                <a:lnTo>
                  <a:pt x="455886" y="253156"/>
                </a:lnTo>
                <a:close/>
              </a:path>
              <a:path w="457200" h="457200">
                <a:moveTo>
                  <a:pt x="379995" y="400029"/>
                </a:moveTo>
                <a:lnTo>
                  <a:pt x="216901" y="400029"/>
                </a:lnTo>
                <a:lnTo>
                  <a:pt x="226724" y="399603"/>
                </a:lnTo>
                <a:lnTo>
                  <a:pt x="236836" y="395201"/>
                </a:lnTo>
                <a:lnTo>
                  <a:pt x="245342" y="388430"/>
                </a:lnTo>
                <a:lnTo>
                  <a:pt x="251838" y="379700"/>
                </a:lnTo>
                <a:lnTo>
                  <a:pt x="255924" y="369421"/>
                </a:lnTo>
                <a:lnTo>
                  <a:pt x="258424" y="359419"/>
                </a:lnTo>
                <a:lnTo>
                  <a:pt x="262338" y="348552"/>
                </a:lnTo>
                <a:lnTo>
                  <a:pt x="268302" y="338781"/>
                </a:lnTo>
                <a:lnTo>
                  <a:pt x="276092" y="330399"/>
                </a:lnTo>
                <a:lnTo>
                  <a:pt x="285481" y="323701"/>
                </a:lnTo>
                <a:lnTo>
                  <a:pt x="292714" y="319593"/>
                </a:lnTo>
                <a:lnTo>
                  <a:pt x="301741" y="312732"/>
                </a:lnTo>
                <a:lnTo>
                  <a:pt x="308542" y="303888"/>
                </a:lnTo>
                <a:lnTo>
                  <a:pt x="312831" y="293587"/>
                </a:lnTo>
                <a:lnTo>
                  <a:pt x="314324" y="282356"/>
                </a:lnTo>
                <a:lnTo>
                  <a:pt x="314324" y="274945"/>
                </a:lnTo>
                <a:lnTo>
                  <a:pt x="291725" y="235833"/>
                </a:lnTo>
                <a:lnTo>
                  <a:pt x="267921" y="228594"/>
                </a:lnTo>
                <a:lnTo>
                  <a:pt x="229403" y="228594"/>
                </a:lnTo>
                <a:lnTo>
                  <a:pt x="222091" y="228118"/>
                </a:lnTo>
                <a:lnTo>
                  <a:pt x="170288" y="203507"/>
                </a:lnTo>
                <a:lnTo>
                  <a:pt x="161158" y="186987"/>
                </a:lnTo>
                <a:lnTo>
                  <a:pt x="162469" y="181038"/>
                </a:lnTo>
                <a:lnTo>
                  <a:pt x="162508" y="180859"/>
                </a:lnTo>
                <a:lnTo>
                  <a:pt x="165928" y="175536"/>
                </a:lnTo>
                <a:lnTo>
                  <a:pt x="171181" y="171628"/>
                </a:lnTo>
                <a:lnTo>
                  <a:pt x="182343" y="166002"/>
                </a:lnTo>
                <a:lnTo>
                  <a:pt x="189219" y="165467"/>
                </a:lnTo>
                <a:lnTo>
                  <a:pt x="195470" y="167610"/>
                </a:lnTo>
                <a:lnTo>
                  <a:pt x="223509" y="176897"/>
                </a:lnTo>
                <a:lnTo>
                  <a:pt x="350636" y="176897"/>
                </a:lnTo>
                <a:lnTo>
                  <a:pt x="351382" y="182701"/>
                </a:lnTo>
                <a:lnTo>
                  <a:pt x="366473" y="227974"/>
                </a:lnTo>
                <a:lnTo>
                  <a:pt x="412640" y="253156"/>
                </a:lnTo>
                <a:lnTo>
                  <a:pt x="455886" y="253156"/>
                </a:lnTo>
                <a:lnTo>
                  <a:pt x="455364" y="258457"/>
                </a:lnTo>
                <a:lnTo>
                  <a:pt x="445182" y="302123"/>
                </a:lnTo>
                <a:lnTo>
                  <a:pt x="426677" y="342964"/>
                </a:lnTo>
                <a:lnTo>
                  <a:pt x="400559" y="379409"/>
                </a:lnTo>
                <a:lnTo>
                  <a:pt x="384949" y="395538"/>
                </a:lnTo>
                <a:lnTo>
                  <a:pt x="379995" y="400029"/>
                </a:lnTo>
                <a:close/>
              </a:path>
            </a:pathLst>
          </a:custGeom>
          <a:solidFill>
            <a:srgbClr val="1A4977"/>
          </a:solidFill>
        </p:spPr>
        <p:txBody>
          <a:bodyPr wrap="square" lIns="0" tIns="0" rIns="0" bIns="0" rtlCol="0"/>
          <a:lstStyle/>
          <a:p>
            <a:endParaRPr/>
          </a:p>
        </p:txBody>
      </p:sp>
      <p:sp>
        <p:nvSpPr>
          <p:cNvPr id="13" name="object 13"/>
          <p:cNvSpPr txBox="1"/>
          <p:nvPr/>
        </p:nvSpPr>
        <p:spPr>
          <a:xfrm>
            <a:off x="8090396" y="3905376"/>
            <a:ext cx="1344295" cy="227329"/>
          </a:xfrm>
          <a:prstGeom prst="rect">
            <a:avLst/>
          </a:prstGeom>
        </p:spPr>
        <p:txBody>
          <a:bodyPr vert="horz" wrap="square" lIns="0" tIns="15875" rIns="0" bIns="0" rtlCol="0">
            <a:spAutoFit/>
          </a:bodyPr>
          <a:lstStyle/>
          <a:p>
            <a:pPr marL="12700">
              <a:lnSpc>
                <a:spcPct val="100000"/>
              </a:lnSpc>
              <a:spcBef>
                <a:spcPts val="125"/>
              </a:spcBef>
            </a:pPr>
            <a:r>
              <a:rPr sz="1300" spc="-65" dirty="0">
                <a:solidFill>
                  <a:srgbClr val="545454"/>
                </a:solidFill>
                <a:latin typeface="Montserrat"/>
                <a:cs typeface="Montserrat"/>
              </a:rPr>
              <a:t>Global</a:t>
            </a:r>
            <a:r>
              <a:rPr sz="1300" spc="5" dirty="0">
                <a:solidFill>
                  <a:srgbClr val="545454"/>
                </a:solidFill>
                <a:latin typeface="Montserrat"/>
                <a:cs typeface="Montserrat"/>
              </a:rPr>
              <a:t> </a:t>
            </a:r>
            <a:r>
              <a:rPr sz="1300" spc="-60" dirty="0">
                <a:solidFill>
                  <a:srgbClr val="545454"/>
                </a:solidFill>
                <a:latin typeface="Montserrat"/>
                <a:cs typeface="Montserrat"/>
              </a:rPr>
              <a:t>Expansion</a:t>
            </a:r>
            <a:endParaRPr sz="1300">
              <a:latin typeface="Montserrat"/>
              <a:cs typeface="Montserra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F72465B-86C4-5A1F-31DC-201CABFF9BAF}"/>
              </a:ext>
            </a:extLst>
          </p:cNvPr>
          <p:cNvSpPr/>
          <p:nvPr/>
        </p:nvSpPr>
        <p:spPr>
          <a:xfrm>
            <a:off x="11096623" y="747411"/>
            <a:ext cx="1638175" cy="5134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571500" y="837565"/>
            <a:ext cx="6505575" cy="448309"/>
          </a:xfrm>
          <a:prstGeom prst="rect">
            <a:avLst/>
          </a:prstGeom>
        </p:spPr>
        <p:txBody>
          <a:bodyPr vert="horz" wrap="square" lIns="0" tIns="15240" rIns="0" bIns="0" rtlCol="0">
            <a:spAutoFit/>
          </a:bodyPr>
          <a:lstStyle/>
          <a:p>
            <a:pPr marL="12700">
              <a:lnSpc>
                <a:spcPct val="100000"/>
              </a:lnSpc>
              <a:spcBef>
                <a:spcPts val="120"/>
              </a:spcBef>
            </a:pPr>
            <a:r>
              <a:rPr spc="-235" dirty="0"/>
              <a:t>Technology-</a:t>
            </a:r>
            <a:r>
              <a:rPr spc="-225" dirty="0"/>
              <a:t>Driven</a:t>
            </a:r>
            <a:r>
              <a:rPr spc="5" dirty="0"/>
              <a:t> </a:t>
            </a:r>
            <a:r>
              <a:rPr spc="-175" dirty="0"/>
              <a:t>Scaling</a:t>
            </a:r>
          </a:p>
        </p:txBody>
      </p:sp>
      <p:pic>
        <p:nvPicPr>
          <p:cNvPr id="4" name="object 4"/>
          <p:cNvPicPr/>
          <p:nvPr/>
        </p:nvPicPr>
        <p:blipFill>
          <a:blip r:embed="rId3" cstate="print"/>
          <a:stretch>
            <a:fillRect/>
          </a:stretch>
        </p:blipFill>
        <p:spPr>
          <a:xfrm>
            <a:off x="571500" y="2133600"/>
            <a:ext cx="190499" cy="133349"/>
          </a:xfrm>
          <a:prstGeom prst="rect">
            <a:avLst/>
          </a:prstGeom>
        </p:spPr>
      </p:pic>
      <p:pic>
        <p:nvPicPr>
          <p:cNvPr id="5" name="object 5"/>
          <p:cNvPicPr/>
          <p:nvPr/>
        </p:nvPicPr>
        <p:blipFill>
          <a:blip r:embed="rId4" cstate="print"/>
          <a:stretch>
            <a:fillRect/>
          </a:stretch>
        </p:blipFill>
        <p:spPr>
          <a:xfrm>
            <a:off x="571500" y="2952749"/>
            <a:ext cx="190499" cy="152399"/>
          </a:xfrm>
          <a:prstGeom prst="rect">
            <a:avLst/>
          </a:prstGeom>
        </p:spPr>
      </p:pic>
      <p:pic>
        <p:nvPicPr>
          <p:cNvPr id="6" name="object 6"/>
          <p:cNvPicPr/>
          <p:nvPr/>
        </p:nvPicPr>
        <p:blipFill>
          <a:blip r:embed="rId5" cstate="print"/>
          <a:stretch>
            <a:fillRect/>
          </a:stretch>
        </p:blipFill>
        <p:spPr>
          <a:xfrm>
            <a:off x="571500" y="4019550"/>
            <a:ext cx="152399" cy="133349"/>
          </a:xfrm>
          <a:prstGeom prst="rect">
            <a:avLst/>
          </a:prstGeom>
        </p:spPr>
      </p:pic>
      <p:sp>
        <p:nvSpPr>
          <p:cNvPr id="7" name="object 7"/>
          <p:cNvSpPr txBox="1"/>
          <p:nvPr/>
        </p:nvSpPr>
        <p:spPr>
          <a:xfrm>
            <a:off x="558800" y="1358633"/>
            <a:ext cx="5537200" cy="4704621"/>
          </a:xfrm>
          <a:prstGeom prst="rect">
            <a:avLst/>
          </a:prstGeom>
        </p:spPr>
        <p:txBody>
          <a:bodyPr vert="horz" wrap="square" lIns="0" tIns="11430" rIns="0" bIns="0" rtlCol="0">
            <a:spAutoFit/>
          </a:bodyPr>
          <a:lstStyle/>
          <a:p>
            <a:pPr marL="12700" marR="71120">
              <a:lnSpc>
                <a:spcPct val="116399"/>
              </a:lnSpc>
              <a:spcBef>
                <a:spcPts val="90"/>
              </a:spcBef>
            </a:pPr>
            <a:r>
              <a:rPr sz="1450" spc="-75" dirty="0">
                <a:solidFill>
                  <a:srgbClr val="333333"/>
                </a:solidFill>
                <a:latin typeface="Montserrat"/>
                <a:cs typeface="Montserrat"/>
              </a:rPr>
              <a:t>Technology</a:t>
            </a:r>
            <a:r>
              <a:rPr sz="1450" spc="-15" dirty="0">
                <a:solidFill>
                  <a:srgbClr val="333333"/>
                </a:solidFill>
                <a:latin typeface="Montserrat"/>
                <a:cs typeface="Montserrat"/>
              </a:rPr>
              <a:t> </a:t>
            </a:r>
            <a:r>
              <a:rPr sz="1450" spc="-65" dirty="0">
                <a:solidFill>
                  <a:srgbClr val="333333"/>
                </a:solidFill>
                <a:latin typeface="Montserrat"/>
                <a:cs typeface="Montserrat"/>
              </a:rPr>
              <a:t>enables</a:t>
            </a:r>
            <a:r>
              <a:rPr sz="1450" spc="-10" dirty="0">
                <a:solidFill>
                  <a:srgbClr val="333333"/>
                </a:solidFill>
                <a:latin typeface="Montserrat"/>
                <a:cs typeface="Montserrat"/>
              </a:rPr>
              <a:t> </a:t>
            </a:r>
            <a:r>
              <a:rPr sz="1450" spc="-60" dirty="0">
                <a:solidFill>
                  <a:srgbClr val="333333"/>
                </a:solidFill>
                <a:latin typeface="Montserrat"/>
                <a:cs typeface="Montserrat"/>
              </a:rPr>
              <a:t>businesses</a:t>
            </a:r>
            <a:r>
              <a:rPr sz="1450" spc="-10" dirty="0">
                <a:solidFill>
                  <a:srgbClr val="333333"/>
                </a:solidFill>
                <a:latin typeface="Montserrat"/>
                <a:cs typeface="Montserrat"/>
              </a:rPr>
              <a:t> </a:t>
            </a:r>
            <a:r>
              <a:rPr sz="1450" spc="-80" dirty="0">
                <a:solidFill>
                  <a:srgbClr val="333333"/>
                </a:solidFill>
                <a:latin typeface="Montserrat"/>
                <a:cs typeface="Montserrat"/>
              </a:rPr>
              <a:t>to</a:t>
            </a:r>
            <a:r>
              <a:rPr sz="1450" spc="-10" dirty="0">
                <a:solidFill>
                  <a:srgbClr val="333333"/>
                </a:solidFill>
                <a:latin typeface="Montserrat"/>
                <a:cs typeface="Montserrat"/>
              </a:rPr>
              <a:t> </a:t>
            </a:r>
            <a:r>
              <a:rPr sz="1450" spc="-60" dirty="0">
                <a:solidFill>
                  <a:srgbClr val="333333"/>
                </a:solidFill>
                <a:latin typeface="Montserrat"/>
                <a:cs typeface="Montserrat"/>
              </a:rPr>
              <a:t>scale</a:t>
            </a:r>
            <a:r>
              <a:rPr sz="1450" spc="-10" dirty="0">
                <a:solidFill>
                  <a:srgbClr val="333333"/>
                </a:solidFill>
                <a:latin typeface="Montserrat"/>
                <a:cs typeface="Montserrat"/>
              </a:rPr>
              <a:t> </a:t>
            </a:r>
            <a:r>
              <a:rPr sz="1450" spc="-65" dirty="0">
                <a:solidFill>
                  <a:srgbClr val="333333"/>
                </a:solidFill>
                <a:latin typeface="Montserrat"/>
                <a:cs typeface="Montserrat"/>
              </a:rPr>
              <a:t>operations</a:t>
            </a:r>
            <a:r>
              <a:rPr sz="1450" spc="-10" dirty="0">
                <a:solidFill>
                  <a:srgbClr val="333333"/>
                </a:solidFill>
                <a:latin typeface="Montserrat"/>
                <a:cs typeface="Montserrat"/>
              </a:rPr>
              <a:t> </a:t>
            </a:r>
            <a:r>
              <a:rPr sz="1450" spc="-30" dirty="0">
                <a:solidFill>
                  <a:srgbClr val="333333"/>
                </a:solidFill>
                <a:latin typeface="Montserrat"/>
                <a:cs typeface="Montserrat"/>
              </a:rPr>
              <a:t>efficiently </a:t>
            </a:r>
            <a:r>
              <a:rPr sz="1450" spc="-80" dirty="0">
                <a:solidFill>
                  <a:srgbClr val="333333"/>
                </a:solidFill>
                <a:latin typeface="Montserrat"/>
                <a:cs typeface="Montserrat"/>
              </a:rPr>
              <a:t>by</a:t>
            </a:r>
            <a:r>
              <a:rPr sz="1450" spc="-25" dirty="0">
                <a:solidFill>
                  <a:srgbClr val="333333"/>
                </a:solidFill>
                <a:latin typeface="Montserrat"/>
                <a:cs typeface="Montserrat"/>
              </a:rPr>
              <a:t> </a:t>
            </a:r>
            <a:r>
              <a:rPr sz="1450" spc="-70" dirty="0">
                <a:solidFill>
                  <a:srgbClr val="333333"/>
                </a:solidFill>
                <a:latin typeface="Montserrat"/>
                <a:cs typeface="Montserrat"/>
              </a:rPr>
              <a:t>automating</a:t>
            </a:r>
            <a:r>
              <a:rPr sz="1450" spc="-25" dirty="0">
                <a:solidFill>
                  <a:srgbClr val="333333"/>
                </a:solidFill>
                <a:latin typeface="Montserrat"/>
                <a:cs typeface="Montserrat"/>
              </a:rPr>
              <a:t> </a:t>
            </a:r>
            <a:r>
              <a:rPr sz="1450" spc="-65" dirty="0">
                <a:solidFill>
                  <a:srgbClr val="333333"/>
                </a:solidFill>
                <a:latin typeface="Montserrat"/>
                <a:cs typeface="Montserrat"/>
              </a:rPr>
              <a:t>processes</a:t>
            </a:r>
            <a:r>
              <a:rPr sz="1450" spc="-25" dirty="0">
                <a:solidFill>
                  <a:srgbClr val="333333"/>
                </a:solidFill>
                <a:latin typeface="Montserrat"/>
                <a:cs typeface="Montserrat"/>
              </a:rPr>
              <a:t> </a:t>
            </a:r>
            <a:r>
              <a:rPr sz="1450" spc="-70" dirty="0">
                <a:solidFill>
                  <a:srgbClr val="333333"/>
                </a:solidFill>
                <a:latin typeface="Montserrat"/>
                <a:cs typeface="Montserrat"/>
              </a:rPr>
              <a:t>and</a:t>
            </a:r>
            <a:r>
              <a:rPr sz="1450" spc="-25" dirty="0">
                <a:solidFill>
                  <a:srgbClr val="333333"/>
                </a:solidFill>
                <a:latin typeface="Montserrat"/>
                <a:cs typeface="Montserrat"/>
              </a:rPr>
              <a:t> </a:t>
            </a:r>
            <a:r>
              <a:rPr sz="1450" spc="-65" dirty="0">
                <a:solidFill>
                  <a:srgbClr val="333333"/>
                </a:solidFill>
                <a:latin typeface="Montserrat"/>
                <a:cs typeface="Montserrat"/>
              </a:rPr>
              <a:t>reducing</a:t>
            </a:r>
            <a:r>
              <a:rPr sz="1450" spc="-20" dirty="0">
                <a:solidFill>
                  <a:srgbClr val="333333"/>
                </a:solidFill>
                <a:latin typeface="Montserrat"/>
                <a:cs typeface="Montserrat"/>
              </a:rPr>
              <a:t> </a:t>
            </a:r>
            <a:r>
              <a:rPr sz="1450" spc="-65" dirty="0">
                <a:solidFill>
                  <a:srgbClr val="333333"/>
                </a:solidFill>
                <a:latin typeface="Montserrat"/>
                <a:cs typeface="Montserrat"/>
              </a:rPr>
              <a:t>marginal</a:t>
            </a:r>
            <a:r>
              <a:rPr sz="1450" spc="-25" dirty="0">
                <a:solidFill>
                  <a:srgbClr val="333333"/>
                </a:solidFill>
                <a:latin typeface="Montserrat"/>
                <a:cs typeface="Montserrat"/>
              </a:rPr>
              <a:t> </a:t>
            </a:r>
            <a:r>
              <a:rPr sz="1450" spc="-10" dirty="0">
                <a:solidFill>
                  <a:srgbClr val="333333"/>
                </a:solidFill>
                <a:latin typeface="Montserrat"/>
                <a:cs typeface="Montserrat"/>
              </a:rPr>
              <a:t>costs:</a:t>
            </a:r>
            <a:endParaRPr sz="1450" dirty="0">
              <a:latin typeface="Montserrat"/>
              <a:cs typeface="Montserrat"/>
            </a:endParaRPr>
          </a:p>
          <a:p>
            <a:pPr marL="345440" marR="280670" algn="just">
              <a:lnSpc>
                <a:spcPct val="114799"/>
              </a:lnSpc>
              <a:spcBef>
                <a:spcPts val="1120"/>
              </a:spcBef>
            </a:pPr>
            <a:r>
              <a:rPr sz="1350" b="1" spc="-110" dirty="0">
                <a:solidFill>
                  <a:srgbClr val="333333"/>
                </a:solidFill>
                <a:latin typeface="Montserrat"/>
                <a:cs typeface="Montserrat"/>
              </a:rPr>
              <a:t>SaaS</a:t>
            </a:r>
            <a:r>
              <a:rPr sz="1350" b="1" spc="10" dirty="0">
                <a:solidFill>
                  <a:srgbClr val="333333"/>
                </a:solidFill>
                <a:latin typeface="Montserrat"/>
                <a:cs typeface="Montserrat"/>
              </a:rPr>
              <a:t> </a:t>
            </a:r>
            <a:r>
              <a:rPr sz="1350" b="1" spc="-105" dirty="0">
                <a:solidFill>
                  <a:srgbClr val="333333"/>
                </a:solidFill>
                <a:latin typeface="Montserrat"/>
                <a:cs typeface="Montserrat"/>
              </a:rPr>
              <a:t>Models:</a:t>
            </a:r>
            <a:r>
              <a:rPr sz="1350" b="1" spc="10" dirty="0">
                <a:solidFill>
                  <a:srgbClr val="333333"/>
                </a:solidFill>
                <a:latin typeface="Montserrat"/>
                <a:cs typeface="Montserrat"/>
              </a:rPr>
              <a:t> </a:t>
            </a:r>
            <a:r>
              <a:rPr sz="1300" spc="-75" dirty="0">
                <a:solidFill>
                  <a:srgbClr val="333333"/>
                </a:solidFill>
                <a:latin typeface="Montserrat"/>
                <a:cs typeface="Montserrat"/>
              </a:rPr>
              <a:t>Companies</a:t>
            </a:r>
            <a:r>
              <a:rPr sz="1300" spc="-5" dirty="0">
                <a:solidFill>
                  <a:srgbClr val="333333"/>
                </a:solidFill>
                <a:latin typeface="Montserrat"/>
                <a:cs typeface="Montserrat"/>
              </a:rPr>
              <a:t> </a:t>
            </a:r>
            <a:r>
              <a:rPr sz="1300" spc="-60" dirty="0">
                <a:solidFill>
                  <a:srgbClr val="333333"/>
                </a:solidFill>
                <a:latin typeface="Montserrat"/>
                <a:cs typeface="Montserrat"/>
              </a:rPr>
              <a:t>like</a:t>
            </a:r>
            <a:r>
              <a:rPr sz="1300" spc="20" dirty="0">
                <a:solidFill>
                  <a:srgbClr val="333333"/>
                </a:solidFill>
                <a:latin typeface="Montserrat"/>
                <a:cs typeface="Montserrat"/>
              </a:rPr>
              <a:t> </a:t>
            </a:r>
            <a:r>
              <a:rPr sz="1300" spc="-60" dirty="0">
                <a:solidFill>
                  <a:srgbClr val="333333"/>
                </a:solidFill>
                <a:latin typeface="Montserrat"/>
                <a:cs typeface="Montserrat"/>
              </a:rPr>
              <a:t>Salesforce,</a:t>
            </a:r>
            <a:r>
              <a:rPr sz="1300" spc="25" dirty="0">
                <a:solidFill>
                  <a:srgbClr val="333333"/>
                </a:solidFill>
                <a:latin typeface="Montserrat"/>
                <a:cs typeface="Montserrat"/>
              </a:rPr>
              <a:t> </a:t>
            </a:r>
            <a:r>
              <a:rPr sz="1300" spc="-70" dirty="0">
                <a:solidFill>
                  <a:srgbClr val="333333"/>
                </a:solidFill>
                <a:latin typeface="Montserrat"/>
                <a:cs typeface="Montserrat"/>
              </a:rPr>
              <a:t>HubSpot,</a:t>
            </a:r>
            <a:r>
              <a:rPr sz="1300" spc="20" dirty="0">
                <a:solidFill>
                  <a:srgbClr val="333333"/>
                </a:solidFill>
                <a:latin typeface="Montserrat"/>
                <a:cs typeface="Montserrat"/>
              </a:rPr>
              <a:t> </a:t>
            </a:r>
            <a:r>
              <a:rPr sz="1300" spc="-85" dirty="0">
                <a:solidFill>
                  <a:srgbClr val="333333"/>
                </a:solidFill>
                <a:latin typeface="Montserrat"/>
                <a:cs typeface="Montserrat"/>
              </a:rPr>
              <a:t>and</a:t>
            </a:r>
            <a:r>
              <a:rPr sz="1300" spc="20" dirty="0">
                <a:solidFill>
                  <a:srgbClr val="333333"/>
                </a:solidFill>
                <a:latin typeface="Montserrat"/>
                <a:cs typeface="Montserrat"/>
              </a:rPr>
              <a:t> </a:t>
            </a:r>
            <a:r>
              <a:rPr sz="1300" spc="-50" dirty="0">
                <a:solidFill>
                  <a:srgbClr val="333333"/>
                </a:solidFill>
                <a:latin typeface="Montserrat"/>
                <a:cs typeface="Montserrat"/>
              </a:rPr>
              <a:t>Zoom </a:t>
            </a:r>
            <a:r>
              <a:rPr sz="1300" spc="-80" dirty="0">
                <a:solidFill>
                  <a:srgbClr val="333333"/>
                </a:solidFill>
                <a:latin typeface="Montserrat"/>
                <a:cs typeface="Montserrat"/>
              </a:rPr>
              <a:t>demonstrate</a:t>
            </a:r>
            <a:r>
              <a:rPr sz="1300" spc="30" dirty="0">
                <a:solidFill>
                  <a:srgbClr val="333333"/>
                </a:solidFill>
                <a:latin typeface="Montserrat"/>
                <a:cs typeface="Montserrat"/>
              </a:rPr>
              <a:t> </a:t>
            </a:r>
            <a:r>
              <a:rPr sz="1300" spc="-100" dirty="0">
                <a:solidFill>
                  <a:srgbClr val="333333"/>
                </a:solidFill>
                <a:latin typeface="Montserrat"/>
                <a:cs typeface="Montserrat"/>
              </a:rPr>
              <a:t>how</a:t>
            </a:r>
            <a:r>
              <a:rPr sz="1300" spc="35" dirty="0">
                <a:solidFill>
                  <a:srgbClr val="333333"/>
                </a:solidFill>
                <a:latin typeface="Montserrat"/>
                <a:cs typeface="Montserrat"/>
              </a:rPr>
              <a:t> </a:t>
            </a:r>
            <a:r>
              <a:rPr sz="1300" spc="-70" dirty="0">
                <a:solidFill>
                  <a:srgbClr val="333333"/>
                </a:solidFill>
                <a:latin typeface="Montserrat"/>
                <a:cs typeface="Montserrat"/>
              </a:rPr>
              <a:t>cloud-</a:t>
            </a:r>
            <a:r>
              <a:rPr sz="1300" spc="-75" dirty="0">
                <a:solidFill>
                  <a:srgbClr val="333333"/>
                </a:solidFill>
                <a:latin typeface="Montserrat"/>
                <a:cs typeface="Montserrat"/>
              </a:rPr>
              <a:t>based</a:t>
            </a:r>
            <a:r>
              <a:rPr sz="1300" spc="35" dirty="0">
                <a:solidFill>
                  <a:srgbClr val="333333"/>
                </a:solidFill>
                <a:latin typeface="Montserrat"/>
                <a:cs typeface="Montserrat"/>
              </a:rPr>
              <a:t> </a:t>
            </a:r>
            <a:r>
              <a:rPr sz="1300" spc="-75" dirty="0">
                <a:solidFill>
                  <a:srgbClr val="333333"/>
                </a:solidFill>
                <a:latin typeface="Montserrat"/>
                <a:cs typeface="Montserrat"/>
              </a:rPr>
              <a:t>software</a:t>
            </a:r>
            <a:r>
              <a:rPr sz="1300" spc="35" dirty="0">
                <a:solidFill>
                  <a:srgbClr val="333333"/>
                </a:solidFill>
                <a:latin typeface="Montserrat"/>
                <a:cs typeface="Montserrat"/>
              </a:rPr>
              <a:t> </a:t>
            </a:r>
            <a:r>
              <a:rPr sz="1300" spc="-80" dirty="0">
                <a:solidFill>
                  <a:srgbClr val="333333"/>
                </a:solidFill>
                <a:latin typeface="Montserrat"/>
                <a:cs typeface="Montserrat"/>
              </a:rPr>
              <a:t>can</a:t>
            </a:r>
            <a:r>
              <a:rPr sz="1300" spc="35" dirty="0">
                <a:solidFill>
                  <a:srgbClr val="333333"/>
                </a:solidFill>
                <a:latin typeface="Montserrat"/>
                <a:cs typeface="Montserrat"/>
              </a:rPr>
              <a:t> </a:t>
            </a:r>
            <a:r>
              <a:rPr sz="1300" spc="-60" dirty="0">
                <a:solidFill>
                  <a:srgbClr val="333333"/>
                </a:solidFill>
                <a:latin typeface="Montserrat"/>
                <a:cs typeface="Montserrat"/>
              </a:rPr>
              <a:t>serve</a:t>
            </a:r>
            <a:r>
              <a:rPr sz="1300" spc="35" dirty="0">
                <a:solidFill>
                  <a:srgbClr val="333333"/>
                </a:solidFill>
                <a:latin typeface="Montserrat"/>
                <a:cs typeface="Montserrat"/>
              </a:rPr>
              <a:t> </a:t>
            </a:r>
            <a:r>
              <a:rPr sz="1300" spc="-55" dirty="0">
                <a:solidFill>
                  <a:srgbClr val="333333"/>
                </a:solidFill>
                <a:latin typeface="Montserrat"/>
                <a:cs typeface="Montserrat"/>
              </a:rPr>
              <a:t>millions</a:t>
            </a:r>
            <a:r>
              <a:rPr sz="1300" spc="35" dirty="0">
                <a:solidFill>
                  <a:srgbClr val="333333"/>
                </a:solidFill>
                <a:latin typeface="Montserrat"/>
                <a:cs typeface="Montserrat"/>
              </a:rPr>
              <a:t> </a:t>
            </a:r>
            <a:r>
              <a:rPr sz="1300" spc="-25" dirty="0">
                <a:solidFill>
                  <a:srgbClr val="333333"/>
                </a:solidFill>
                <a:latin typeface="Montserrat"/>
                <a:cs typeface="Montserrat"/>
              </a:rPr>
              <a:t>of </a:t>
            </a:r>
            <a:r>
              <a:rPr sz="1300" spc="-65" dirty="0">
                <a:solidFill>
                  <a:srgbClr val="333333"/>
                </a:solidFill>
                <a:latin typeface="Montserrat"/>
                <a:cs typeface="Montserrat"/>
              </a:rPr>
              <a:t>users</a:t>
            </a:r>
            <a:r>
              <a:rPr sz="1300" spc="-10" dirty="0">
                <a:solidFill>
                  <a:srgbClr val="333333"/>
                </a:solidFill>
                <a:latin typeface="Montserrat"/>
                <a:cs typeface="Montserrat"/>
              </a:rPr>
              <a:t> </a:t>
            </a:r>
            <a:r>
              <a:rPr sz="1300" spc="-70" dirty="0">
                <a:solidFill>
                  <a:srgbClr val="333333"/>
                </a:solidFill>
                <a:latin typeface="Montserrat"/>
                <a:cs typeface="Montserrat"/>
              </a:rPr>
              <a:t>with</a:t>
            </a:r>
            <a:r>
              <a:rPr sz="1300" spc="-5" dirty="0">
                <a:solidFill>
                  <a:srgbClr val="333333"/>
                </a:solidFill>
                <a:latin typeface="Montserrat"/>
                <a:cs typeface="Montserrat"/>
              </a:rPr>
              <a:t> </a:t>
            </a:r>
            <a:r>
              <a:rPr sz="1300" spc="-65" dirty="0">
                <a:solidFill>
                  <a:srgbClr val="333333"/>
                </a:solidFill>
                <a:latin typeface="Montserrat"/>
                <a:cs typeface="Montserrat"/>
              </a:rPr>
              <a:t>minimal</a:t>
            </a:r>
            <a:r>
              <a:rPr sz="1300" spc="-5" dirty="0">
                <a:solidFill>
                  <a:srgbClr val="333333"/>
                </a:solidFill>
                <a:latin typeface="Montserrat"/>
                <a:cs typeface="Montserrat"/>
              </a:rPr>
              <a:t> </a:t>
            </a:r>
            <a:r>
              <a:rPr sz="1300" spc="-65" dirty="0">
                <a:solidFill>
                  <a:srgbClr val="333333"/>
                </a:solidFill>
                <a:latin typeface="Montserrat"/>
                <a:cs typeface="Montserrat"/>
              </a:rPr>
              <a:t>incremental</a:t>
            </a:r>
            <a:r>
              <a:rPr sz="1300" spc="-10" dirty="0">
                <a:solidFill>
                  <a:srgbClr val="333333"/>
                </a:solidFill>
                <a:latin typeface="Montserrat"/>
                <a:cs typeface="Montserrat"/>
              </a:rPr>
              <a:t> </a:t>
            </a:r>
            <a:r>
              <a:rPr sz="1300" spc="-65" dirty="0">
                <a:solidFill>
                  <a:srgbClr val="333333"/>
                </a:solidFill>
                <a:latin typeface="Montserrat"/>
                <a:cs typeface="Montserrat"/>
              </a:rPr>
              <a:t>costs</a:t>
            </a:r>
            <a:r>
              <a:rPr sz="1300" spc="-5" dirty="0">
                <a:solidFill>
                  <a:srgbClr val="333333"/>
                </a:solidFill>
                <a:latin typeface="Montserrat"/>
                <a:cs typeface="Montserrat"/>
              </a:rPr>
              <a:t> </a:t>
            </a:r>
            <a:r>
              <a:rPr sz="1300" spc="-60" dirty="0">
                <a:solidFill>
                  <a:srgbClr val="333333"/>
                </a:solidFill>
                <a:latin typeface="Montserrat"/>
                <a:cs typeface="Montserrat"/>
              </a:rPr>
              <a:t>per</a:t>
            </a:r>
            <a:r>
              <a:rPr sz="1300" spc="-5" dirty="0">
                <a:solidFill>
                  <a:srgbClr val="333333"/>
                </a:solidFill>
                <a:latin typeface="Montserrat"/>
                <a:cs typeface="Montserrat"/>
              </a:rPr>
              <a:t> </a:t>
            </a:r>
            <a:r>
              <a:rPr sz="1300" spc="-85" dirty="0">
                <a:solidFill>
                  <a:srgbClr val="333333"/>
                </a:solidFill>
                <a:latin typeface="Montserrat"/>
                <a:cs typeface="Montserrat"/>
              </a:rPr>
              <a:t>new</a:t>
            </a:r>
            <a:r>
              <a:rPr sz="1300" spc="-10" dirty="0">
                <a:solidFill>
                  <a:srgbClr val="333333"/>
                </a:solidFill>
                <a:latin typeface="Montserrat"/>
                <a:cs typeface="Montserrat"/>
              </a:rPr>
              <a:t> customer.</a:t>
            </a:r>
            <a:endParaRPr sz="1300" dirty="0">
              <a:latin typeface="Montserrat"/>
              <a:cs typeface="Montserrat"/>
            </a:endParaRPr>
          </a:p>
          <a:p>
            <a:pPr marL="345440" marR="94615">
              <a:lnSpc>
                <a:spcPct val="114999"/>
              </a:lnSpc>
              <a:spcBef>
                <a:spcPts val="1070"/>
              </a:spcBef>
            </a:pPr>
            <a:r>
              <a:rPr sz="1350" b="1" spc="-105" dirty="0">
                <a:solidFill>
                  <a:srgbClr val="333333"/>
                </a:solidFill>
                <a:latin typeface="Montserrat"/>
                <a:cs typeface="Montserrat"/>
              </a:rPr>
              <a:t>Automation</a:t>
            </a:r>
            <a:r>
              <a:rPr sz="1350" b="1" spc="-15" dirty="0">
                <a:solidFill>
                  <a:srgbClr val="333333"/>
                </a:solidFill>
                <a:latin typeface="Montserrat"/>
                <a:cs typeface="Montserrat"/>
              </a:rPr>
              <a:t> </a:t>
            </a:r>
            <a:r>
              <a:rPr sz="1350" b="1" spc="-85" dirty="0">
                <a:solidFill>
                  <a:srgbClr val="333333"/>
                </a:solidFill>
                <a:latin typeface="Montserrat"/>
                <a:cs typeface="Montserrat"/>
              </a:rPr>
              <a:t>Benefits:</a:t>
            </a:r>
            <a:r>
              <a:rPr sz="1350" b="1" spc="-35" dirty="0">
                <a:solidFill>
                  <a:srgbClr val="333333"/>
                </a:solidFill>
                <a:latin typeface="Montserrat"/>
                <a:cs typeface="Montserrat"/>
              </a:rPr>
              <a:t> </a:t>
            </a:r>
            <a:r>
              <a:rPr sz="1300" spc="-75" dirty="0">
                <a:solidFill>
                  <a:srgbClr val="333333"/>
                </a:solidFill>
                <a:latin typeface="Montserrat"/>
                <a:cs typeface="Montserrat"/>
              </a:rPr>
              <a:t>Process</a:t>
            </a:r>
            <a:r>
              <a:rPr sz="1300" dirty="0">
                <a:solidFill>
                  <a:srgbClr val="333333"/>
                </a:solidFill>
                <a:latin typeface="Montserrat"/>
                <a:cs typeface="Montserrat"/>
              </a:rPr>
              <a:t> </a:t>
            </a:r>
            <a:r>
              <a:rPr sz="1300" spc="-70" dirty="0">
                <a:solidFill>
                  <a:srgbClr val="333333"/>
                </a:solidFill>
                <a:latin typeface="Montserrat"/>
                <a:cs typeface="Montserrat"/>
              </a:rPr>
              <a:t>automation</a:t>
            </a:r>
            <a:r>
              <a:rPr sz="1300" dirty="0">
                <a:solidFill>
                  <a:srgbClr val="333333"/>
                </a:solidFill>
                <a:latin typeface="Montserrat"/>
                <a:cs typeface="Montserrat"/>
              </a:rPr>
              <a:t> </a:t>
            </a:r>
            <a:r>
              <a:rPr sz="1300" spc="-60" dirty="0">
                <a:solidFill>
                  <a:srgbClr val="333333"/>
                </a:solidFill>
                <a:latin typeface="Montserrat"/>
                <a:cs typeface="Montserrat"/>
              </a:rPr>
              <a:t>eliminates</a:t>
            </a:r>
            <a:r>
              <a:rPr sz="1300" dirty="0">
                <a:solidFill>
                  <a:srgbClr val="333333"/>
                </a:solidFill>
                <a:latin typeface="Montserrat"/>
                <a:cs typeface="Montserrat"/>
              </a:rPr>
              <a:t> </a:t>
            </a:r>
            <a:r>
              <a:rPr sz="1300" spc="-10" dirty="0">
                <a:solidFill>
                  <a:srgbClr val="333333"/>
                </a:solidFill>
                <a:latin typeface="Montserrat"/>
                <a:cs typeface="Montserrat"/>
              </a:rPr>
              <a:t>manual </a:t>
            </a:r>
            <a:r>
              <a:rPr sz="1300" spc="-65" dirty="0">
                <a:solidFill>
                  <a:srgbClr val="333333"/>
                </a:solidFill>
                <a:latin typeface="Montserrat"/>
                <a:cs typeface="Montserrat"/>
              </a:rPr>
              <a:t>work,</a:t>
            </a:r>
            <a:r>
              <a:rPr sz="1300" spc="5" dirty="0">
                <a:solidFill>
                  <a:srgbClr val="333333"/>
                </a:solidFill>
                <a:latin typeface="Montserrat"/>
                <a:cs typeface="Montserrat"/>
              </a:rPr>
              <a:t> </a:t>
            </a:r>
            <a:r>
              <a:rPr sz="1300" spc="-70" dirty="0">
                <a:solidFill>
                  <a:srgbClr val="333333"/>
                </a:solidFill>
                <a:latin typeface="Montserrat"/>
                <a:cs typeface="Montserrat"/>
              </a:rPr>
              <a:t>allowing</a:t>
            </a:r>
            <a:r>
              <a:rPr sz="1300" spc="10" dirty="0">
                <a:solidFill>
                  <a:srgbClr val="333333"/>
                </a:solidFill>
                <a:latin typeface="Montserrat"/>
                <a:cs typeface="Montserrat"/>
              </a:rPr>
              <a:t> </a:t>
            </a:r>
            <a:r>
              <a:rPr sz="1300" spc="-70" dirty="0">
                <a:solidFill>
                  <a:srgbClr val="333333"/>
                </a:solidFill>
                <a:latin typeface="Montserrat"/>
                <a:cs typeface="Montserrat"/>
              </a:rPr>
              <a:t>companies</a:t>
            </a:r>
            <a:r>
              <a:rPr sz="1300" spc="5" dirty="0">
                <a:solidFill>
                  <a:srgbClr val="333333"/>
                </a:solidFill>
                <a:latin typeface="Montserrat"/>
                <a:cs typeface="Montserrat"/>
              </a:rPr>
              <a:t> </a:t>
            </a:r>
            <a:r>
              <a:rPr sz="1300" spc="-75" dirty="0">
                <a:solidFill>
                  <a:srgbClr val="333333"/>
                </a:solidFill>
                <a:latin typeface="Montserrat"/>
                <a:cs typeface="Montserrat"/>
              </a:rPr>
              <a:t>to</a:t>
            </a:r>
            <a:r>
              <a:rPr sz="1300" spc="10" dirty="0">
                <a:solidFill>
                  <a:srgbClr val="333333"/>
                </a:solidFill>
                <a:latin typeface="Montserrat"/>
                <a:cs typeface="Montserrat"/>
              </a:rPr>
              <a:t> </a:t>
            </a:r>
            <a:r>
              <a:rPr sz="1300" spc="-70" dirty="0">
                <a:solidFill>
                  <a:srgbClr val="333333"/>
                </a:solidFill>
                <a:latin typeface="Montserrat"/>
                <a:cs typeface="Montserrat"/>
              </a:rPr>
              <a:t>handle</a:t>
            </a:r>
            <a:r>
              <a:rPr sz="1300" spc="5" dirty="0">
                <a:solidFill>
                  <a:srgbClr val="333333"/>
                </a:solidFill>
                <a:latin typeface="Montserrat"/>
                <a:cs typeface="Montserrat"/>
              </a:rPr>
              <a:t> </a:t>
            </a:r>
            <a:r>
              <a:rPr sz="1300" spc="-65" dirty="0">
                <a:solidFill>
                  <a:srgbClr val="333333"/>
                </a:solidFill>
                <a:latin typeface="Montserrat"/>
                <a:cs typeface="Montserrat"/>
              </a:rPr>
              <a:t>increased</a:t>
            </a:r>
            <a:r>
              <a:rPr sz="1300" spc="10" dirty="0">
                <a:solidFill>
                  <a:srgbClr val="333333"/>
                </a:solidFill>
                <a:latin typeface="Montserrat"/>
                <a:cs typeface="Montserrat"/>
              </a:rPr>
              <a:t> </a:t>
            </a:r>
            <a:r>
              <a:rPr sz="1300" spc="-85" dirty="0">
                <a:solidFill>
                  <a:srgbClr val="333333"/>
                </a:solidFill>
                <a:latin typeface="Montserrat"/>
                <a:cs typeface="Montserrat"/>
              </a:rPr>
              <a:t>demand</a:t>
            </a:r>
            <a:r>
              <a:rPr sz="1300" spc="10" dirty="0">
                <a:solidFill>
                  <a:srgbClr val="333333"/>
                </a:solidFill>
                <a:latin typeface="Montserrat"/>
                <a:cs typeface="Montserrat"/>
              </a:rPr>
              <a:t> </a:t>
            </a:r>
            <a:r>
              <a:rPr sz="1300" spc="-35" dirty="0">
                <a:solidFill>
                  <a:srgbClr val="333333"/>
                </a:solidFill>
                <a:latin typeface="Montserrat"/>
                <a:cs typeface="Montserrat"/>
              </a:rPr>
              <a:t>without </a:t>
            </a:r>
            <a:r>
              <a:rPr sz="1300" spc="-60" dirty="0">
                <a:solidFill>
                  <a:srgbClr val="333333"/>
                </a:solidFill>
                <a:latin typeface="Montserrat"/>
                <a:cs typeface="Montserrat"/>
              </a:rPr>
              <a:t>proportional</a:t>
            </a:r>
            <a:r>
              <a:rPr sz="1300" spc="10" dirty="0">
                <a:solidFill>
                  <a:srgbClr val="333333"/>
                </a:solidFill>
                <a:latin typeface="Montserrat"/>
                <a:cs typeface="Montserrat"/>
              </a:rPr>
              <a:t> </a:t>
            </a:r>
            <a:r>
              <a:rPr sz="1300" spc="-60" dirty="0">
                <a:solidFill>
                  <a:srgbClr val="333333"/>
                </a:solidFill>
                <a:latin typeface="Montserrat"/>
                <a:cs typeface="Montserrat"/>
              </a:rPr>
              <a:t>staff</a:t>
            </a:r>
            <a:r>
              <a:rPr sz="1300" spc="10" dirty="0">
                <a:solidFill>
                  <a:srgbClr val="333333"/>
                </a:solidFill>
                <a:latin typeface="Montserrat"/>
                <a:cs typeface="Montserrat"/>
              </a:rPr>
              <a:t> </a:t>
            </a:r>
            <a:r>
              <a:rPr sz="1300" spc="-65" dirty="0">
                <a:solidFill>
                  <a:srgbClr val="333333"/>
                </a:solidFill>
                <a:latin typeface="Montserrat"/>
                <a:cs typeface="Montserrat"/>
              </a:rPr>
              <a:t>increases.</a:t>
            </a:r>
            <a:r>
              <a:rPr sz="1300" spc="10" dirty="0">
                <a:solidFill>
                  <a:srgbClr val="333333"/>
                </a:solidFill>
                <a:latin typeface="Montserrat"/>
                <a:cs typeface="Montserrat"/>
              </a:rPr>
              <a:t> </a:t>
            </a:r>
            <a:r>
              <a:rPr sz="1300" spc="-75" dirty="0">
                <a:solidFill>
                  <a:srgbClr val="333333"/>
                </a:solidFill>
                <a:latin typeface="Montserrat"/>
                <a:cs typeface="Montserrat"/>
              </a:rPr>
              <a:t>Customer</a:t>
            </a:r>
            <a:r>
              <a:rPr sz="1300" spc="10" dirty="0">
                <a:solidFill>
                  <a:srgbClr val="333333"/>
                </a:solidFill>
                <a:latin typeface="Montserrat"/>
                <a:cs typeface="Montserrat"/>
              </a:rPr>
              <a:t> </a:t>
            </a:r>
            <a:r>
              <a:rPr sz="1300" spc="-65" dirty="0">
                <a:solidFill>
                  <a:srgbClr val="333333"/>
                </a:solidFill>
                <a:latin typeface="Montserrat"/>
                <a:cs typeface="Montserrat"/>
              </a:rPr>
              <a:t>onboarding,</a:t>
            </a:r>
            <a:r>
              <a:rPr sz="1300" spc="15" dirty="0">
                <a:solidFill>
                  <a:srgbClr val="333333"/>
                </a:solidFill>
                <a:latin typeface="Montserrat"/>
                <a:cs typeface="Montserrat"/>
              </a:rPr>
              <a:t> </a:t>
            </a:r>
            <a:r>
              <a:rPr sz="1300" spc="-45" dirty="0">
                <a:solidFill>
                  <a:srgbClr val="333333"/>
                </a:solidFill>
                <a:latin typeface="Montserrat"/>
                <a:cs typeface="Montserrat"/>
              </a:rPr>
              <a:t>billing,</a:t>
            </a:r>
            <a:r>
              <a:rPr sz="1300" spc="10" dirty="0">
                <a:solidFill>
                  <a:srgbClr val="333333"/>
                </a:solidFill>
                <a:latin typeface="Montserrat"/>
                <a:cs typeface="Montserrat"/>
              </a:rPr>
              <a:t> </a:t>
            </a:r>
            <a:r>
              <a:rPr sz="1300" spc="-25" dirty="0">
                <a:solidFill>
                  <a:srgbClr val="333333"/>
                </a:solidFill>
                <a:latin typeface="Montserrat"/>
                <a:cs typeface="Montserrat"/>
              </a:rPr>
              <a:t>and </a:t>
            </a:r>
            <a:r>
              <a:rPr sz="1300" spc="-65" dirty="0">
                <a:solidFill>
                  <a:srgbClr val="333333"/>
                </a:solidFill>
                <a:latin typeface="Montserrat"/>
                <a:cs typeface="Montserrat"/>
              </a:rPr>
              <a:t>support</a:t>
            </a:r>
            <a:r>
              <a:rPr sz="1300" spc="-15" dirty="0">
                <a:solidFill>
                  <a:srgbClr val="333333"/>
                </a:solidFill>
                <a:latin typeface="Montserrat"/>
                <a:cs typeface="Montserrat"/>
              </a:rPr>
              <a:t> </a:t>
            </a:r>
            <a:r>
              <a:rPr sz="1300" spc="-70" dirty="0">
                <a:solidFill>
                  <a:srgbClr val="333333"/>
                </a:solidFill>
                <a:latin typeface="Montserrat"/>
                <a:cs typeface="Montserrat"/>
              </a:rPr>
              <a:t>can</a:t>
            </a:r>
            <a:r>
              <a:rPr sz="1300" spc="-10" dirty="0">
                <a:solidFill>
                  <a:srgbClr val="333333"/>
                </a:solidFill>
                <a:latin typeface="Montserrat"/>
                <a:cs typeface="Montserrat"/>
              </a:rPr>
              <a:t> </a:t>
            </a:r>
            <a:r>
              <a:rPr sz="1300" spc="-45" dirty="0">
                <a:solidFill>
                  <a:srgbClr val="333333"/>
                </a:solidFill>
                <a:latin typeface="Montserrat"/>
                <a:cs typeface="Montserrat"/>
              </a:rPr>
              <a:t>all</a:t>
            </a:r>
            <a:r>
              <a:rPr sz="1300" spc="-10" dirty="0">
                <a:solidFill>
                  <a:srgbClr val="333333"/>
                </a:solidFill>
                <a:latin typeface="Montserrat"/>
                <a:cs typeface="Montserrat"/>
              </a:rPr>
              <a:t> </a:t>
            </a:r>
            <a:r>
              <a:rPr sz="1300" spc="-75" dirty="0">
                <a:solidFill>
                  <a:srgbClr val="333333"/>
                </a:solidFill>
                <a:latin typeface="Montserrat"/>
                <a:cs typeface="Montserrat"/>
              </a:rPr>
              <a:t>be</a:t>
            </a:r>
            <a:r>
              <a:rPr sz="1300" spc="-10" dirty="0">
                <a:solidFill>
                  <a:srgbClr val="333333"/>
                </a:solidFill>
                <a:latin typeface="Montserrat"/>
                <a:cs typeface="Montserrat"/>
              </a:rPr>
              <a:t> </a:t>
            </a:r>
            <a:r>
              <a:rPr sz="1300" spc="-50" dirty="0">
                <a:solidFill>
                  <a:srgbClr val="333333"/>
                </a:solidFill>
                <a:latin typeface="Montserrat"/>
                <a:cs typeface="Montserrat"/>
              </a:rPr>
              <a:t>partially</a:t>
            </a:r>
            <a:r>
              <a:rPr sz="1300" spc="-10" dirty="0">
                <a:solidFill>
                  <a:srgbClr val="333333"/>
                </a:solidFill>
                <a:latin typeface="Montserrat"/>
                <a:cs typeface="Montserrat"/>
              </a:rPr>
              <a:t> automated.</a:t>
            </a:r>
            <a:endParaRPr sz="1300" dirty="0">
              <a:latin typeface="Montserrat"/>
              <a:cs typeface="Montserrat"/>
            </a:endParaRPr>
          </a:p>
          <a:p>
            <a:pPr marL="307340" marR="5080">
              <a:lnSpc>
                <a:spcPct val="114999"/>
              </a:lnSpc>
              <a:spcBef>
                <a:spcPts val="1075"/>
              </a:spcBef>
            </a:pPr>
            <a:r>
              <a:rPr sz="1350" b="1" spc="-105" dirty="0">
                <a:solidFill>
                  <a:srgbClr val="333333"/>
                </a:solidFill>
                <a:latin typeface="Montserrat"/>
                <a:cs typeface="Montserrat"/>
              </a:rPr>
              <a:t>Cloud</a:t>
            </a:r>
            <a:r>
              <a:rPr sz="1350" b="1" spc="-10" dirty="0">
                <a:solidFill>
                  <a:srgbClr val="333333"/>
                </a:solidFill>
                <a:latin typeface="Montserrat"/>
                <a:cs typeface="Montserrat"/>
              </a:rPr>
              <a:t> </a:t>
            </a:r>
            <a:r>
              <a:rPr sz="1350" b="1" spc="-90" dirty="0">
                <a:solidFill>
                  <a:srgbClr val="333333"/>
                </a:solidFill>
                <a:latin typeface="Montserrat"/>
                <a:cs typeface="Montserrat"/>
              </a:rPr>
              <a:t>Infrastructure:</a:t>
            </a:r>
            <a:r>
              <a:rPr sz="1350" b="1" spc="-35" dirty="0">
                <a:solidFill>
                  <a:srgbClr val="333333"/>
                </a:solidFill>
                <a:latin typeface="Montserrat"/>
                <a:cs typeface="Montserrat"/>
              </a:rPr>
              <a:t> </a:t>
            </a:r>
            <a:r>
              <a:rPr sz="1300" spc="-55" dirty="0">
                <a:solidFill>
                  <a:srgbClr val="333333"/>
                </a:solidFill>
                <a:latin typeface="Montserrat"/>
                <a:cs typeface="Montserrat"/>
              </a:rPr>
              <a:t>Services</a:t>
            </a:r>
            <a:r>
              <a:rPr sz="1300" dirty="0">
                <a:solidFill>
                  <a:srgbClr val="333333"/>
                </a:solidFill>
                <a:latin typeface="Montserrat"/>
                <a:cs typeface="Montserrat"/>
              </a:rPr>
              <a:t> </a:t>
            </a:r>
            <a:r>
              <a:rPr sz="1300" spc="-60" dirty="0">
                <a:solidFill>
                  <a:srgbClr val="333333"/>
                </a:solidFill>
                <a:latin typeface="Montserrat"/>
                <a:cs typeface="Montserrat"/>
              </a:rPr>
              <a:t>like</a:t>
            </a:r>
            <a:r>
              <a:rPr sz="1300" spc="5" dirty="0">
                <a:solidFill>
                  <a:srgbClr val="333333"/>
                </a:solidFill>
                <a:latin typeface="Montserrat"/>
                <a:cs typeface="Montserrat"/>
              </a:rPr>
              <a:t> </a:t>
            </a:r>
            <a:r>
              <a:rPr sz="1300" spc="-85" dirty="0">
                <a:solidFill>
                  <a:srgbClr val="333333"/>
                </a:solidFill>
                <a:latin typeface="Montserrat"/>
                <a:cs typeface="Montserrat"/>
              </a:rPr>
              <a:t>AWS,</a:t>
            </a:r>
            <a:r>
              <a:rPr sz="1300" dirty="0">
                <a:solidFill>
                  <a:srgbClr val="333333"/>
                </a:solidFill>
                <a:latin typeface="Montserrat"/>
                <a:cs typeface="Montserrat"/>
              </a:rPr>
              <a:t> </a:t>
            </a:r>
            <a:r>
              <a:rPr sz="1300" spc="-65" dirty="0">
                <a:solidFill>
                  <a:srgbClr val="333333"/>
                </a:solidFill>
                <a:latin typeface="Montserrat"/>
                <a:cs typeface="Montserrat"/>
              </a:rPr>
              <a:t>Azure,</a:t>
            </a:r>
            <a:r>
              <a:rPr sz="1300" spc="5" dirty="0">
                <a:solidFill>
                  <a:srgbClr val="333333"/>
                </a:solidFill>
                <a:latin typeface="Montserrat"/>
                <a:cs typeface="Montserrat"/>
              </a:rPr>
              <a:t> </a:t>
            </a:r>
            <a:r>
              <a:rPr sz="1300" spc="-75" dirty="0">
                <a:solidFill>
                  <a:srgbClr val="333333"/>
                </a:solidFill>
                <a:latin typeface="Montserrat"/>
                <a:cs typeface="Montserrat"/>
              </a:rPr>
              <a:t>and</a:t>
            </a:r>
            <a:r>
              <a:rPr sz="1300" dirty="0">
                <a:solidFill>
                  <a:srgbClr val="333333"/>
                </a:solidFill>
                <a:latin typeface="Montserrat"/>
                <a:cs typeface="Montserrat"/>
              </a:rPr>
              <a:t> </a:t>
            </a:r>
            <a:r>
              <a:rPr sz="1300" spc="-65" dirty="0">
                <a:solidFill>
                  <a:srgbClr val="333333"/>
                </a:solidFill>
                <a:latin typeface="Montserrat"/>
                <a:cs typeface="Montserrat"/>
              </a:rPr>
              <a:t>Google</a:t>
            </a:r>
            <a:r>
              <a:rPr sz="1300" spc="5" dirty="0">
                <a:solidFill>
                  <a:srgbClr val="333333"/>
                </a:solidFill>
                <a:latin typeface="Montserrat"/>
                <a:cs typeface="Montserrat"/>
              </a:rPr>
              <a:t> </a:t>
            </a:r>
            <a:r>
              <a:rPr sz="1300" spc="-40" dirty="0">
                <a:solidFill>
                  <a:srgbClr val="333333"/>
                </a:solidFill>
                <a:latin typeface="Montserrat"/>
                <a:cs typeface="Montserrat"/>
              </a:rPr>
              <a:t>Cloud </a:t>
            </a:r>
            <a:r>
              <a:rPr sz="1300" spc="-70" dirty="0">
                <a:solidFill>
                  <a:srgbClr val="333333"/>
                </a:solidFill>
                <a:latin typeface="Montserrat"/>
                <a:cs typeface="Montserrat"/>
              </a:rPr>
              <a:t>enable</a:t>
            </a:r>
            <a:r>
              <a:rPr sz="1300" spc="20" dirty="0">
                <a:solidFill>
                  <a:srgbClr val="333333"/>
                </a:solidFill>
                <a:latin typeface="Montserrat"/>
                <a:cs typeface="Montserrat"/>
              </a:rPr>
              <a:t> </a:t>
            </a:r>
            <a:r>
              <a:rPr sz="1300" spc="-65" dirty="0">
                <a:solidFill>
                  <a:srgbClr val="333333"/>
                </a:solidFill>
                <a:latin typeface="Montserrat"/>
                <a:cs typeface="Montserrat"/>
              </a:rPr>
              <a:t>startups</a:t>
            </a:r>
            <a:r>
              <a:rPr sz="1300" spc="20" dirty="0">
                <a:solidFill>
                  <a:srgbClr val="333333"/>
                </a:solidFill>
                <a:latin typeface="Montserrat"/>
                <a:cs typeface="Montserrat"/>
              </a:rPr>
              <a:t> </a:t>
            </a:r>
            <a:r>
              <a:rPr sz="1300" spc="-75" dirty="0">
                <a:solidFill>
                  <a:srgbClr val="333333"/>
                </a:solidFill>
                <a:latin typeface="Montserrat"/>
                <a:cs typeface="Montserrat"/>
              </a:rPr>
              <a:t>to</a:t>
            </a:r>
            <a:r>
              <a:rPr sz="1300" spc="25" dirty="0">
                <a:solidFill>
                  <a:srgbClr val="333333"/>
                </a:solidFill>
                <a:latin typeface="Montserrat"/>
                <a:cs typeface="Montserrat"/>
              </a:rPr>
              <a:t> </a:t>
            </a:r>
            <a:r>
              <a:rPr sz="1300" spc="-70" dirty="0">
                <a:solidFill>
                  <a:srgbClr val="333333"/>
                </a:solidFill>
                <a:latin typeface="Montserrat"/>
                <a:cs typeface="Montserrat"/>
              </a:rPr>
              <a:t>access</a:t>
            </a:r>
            <a:r>
              <a:rPr sz="1300" spc="20" dirty="0">
                <a:solidFill>
                  <a:srgbClr val="333333"/>
                </a:solidFill>
                <a:latin typeface="Montserrat"/>
                <a:cs typeface="Montserrat"/>
              </a:rPr>
              <a:t> </a:t>
            </a:r>
            <a:r>
              <a:rPr sz="1300" spc="-60" dirty="0">
                <a:solidFill>
                  <a:srgbClr val="333333"/>
                </a:solidFill>
                <a:latin typeface="Montserrat"/>
                <a:cs typeface="Montserrat"/>
              </a:rPr>
              <a:t>enterprise-</a:t>
            </a:r>
            <a:r>
              <a:rPr sz="1300" spc="-80" dirty="0">
                <a:solidFill>
                  <a:srgbClr val="333333"/>
                </a:solidFill>
                <a:latin typeface="Montserrat"/>
                <a:cs typeface="Montserrat"/>
              </a:rPr>
              <a:t>grade</a:t>
            </a:r>
            <a:r>
              <a:rPr sz="1300" spc="20" dirty="0">
                <a:solidFill>
                  <a:srgbClr val="333333"/>
                </a:solidFill>
                <a:latin typeface="Montserrat"/>
                <a:cs typeface="Montserrat"/>
              </a:rPr>
              <a:t> </a:t>
            </a:r>
            <a:r>
              <a:rPr sz="1300" spc="-60" dirty="0">
                <a:solidFill>
                  <a:srgbClr val="333333"/>
                </a:solidFill>
                <a:latin typeface="Montserrat"/>
                <a:cs typeface="Montserrat"/>
              </a:rPr>
              <a:t>infrastructure</a:t>
            </a:r>
            <a:r>
              <a:rPr sz="1300" spc="25" dirty="0">
                <a:solidFill>
                  <a:srgbClr val="333333"/>
                </a:solidFill>
                <a:latin typeface="Montserrat"/>
                <a:cs typeface="Montserrat"/>
              </a:rPr>
              <a:t> </a:t>
            </a:r>
            <a:r>
              <a:rPr sz="1300" spc="-25" dirty="0">
                <a:solidFill>
                  <a:srgbClr val="333333"/>
                </a:solidFill>
                <a:latin typeface="Montserrat"/>
                <a:cs typeface="Montserrat"/>
              </a:rPr>
              <a:t>on </a:t>
            </a:r>
            <a:r>
              <a:rPr sz="1300" spc="-75" dirty="0">
                <a:solidFill>
                  <a:srgbClr val="333333"/>
                </a:solidFill>
                <a:latin typeface="Montserrat"/>
                <a:cs typeface="Montserrat"/>
              </a:rPr>
              <a:t>demand,</a:t>
            </a:r>
            <a:r>
              <a:rPr sz="1300" dirty="0">
                <a:solidFill>
                  <a:srgbClr val="333333"/>
                </a:solidFill>
                <a:latin typeface="Montserrat"/>
                <a:cs typeface="Montserrat"/>
              </a:rPr>
              <a:t> </a:t>
            </a:r>
            <a:r>
              <a:rPr sz="1300" spc="-75" dirty="0">
                <a:solidFill>
                  <a:srgbClr val="333333"/>
                </a:solidFill>
                <a:latin typeface="Montserrat"/>
                <a:cs typeface="Montserrat"/>
              </a:rPr>
              <a:t>paying</a:t>
            </a:r>
            <a:r>
              <a:rPr sz="1300" dirty="0">
                <a:solidFill>
                  <a:srgbClr val="333333"/>
                </a:solidFill>
                <a:latin typeface="Montserrat"/>
                <a:cs typeface="Montserrat"/>
              </a:rPr>
              <a:t> </a:t>
            </a:r>
            <a:r>
              <a:rPr sz="1300" spc="-60" dirty="0">
                <a:solidFill>
                  <a:srgbClr val="333333"/>
                </a:solidFill>
                <a:latin typeface="Montserrat"/>
                <a:cs typeface="Montserrat"/>
              </a:rPr>
              <a:t>only</a:t>
            </a:r>
            <a:r>
              <a:rPr sz="1300" dirty="0">
                <a:solidFill>
                  <a:srgbClr val="333333"/>
                </a:solidFill>
                <a:latin typeface="Montserrat"/>
                <a:cs typeface="Montserrat"/>
              </a:rPr>
              <a:t> </a:t>
            </a:r>
            <a:r>
              <a:rPr sz="1300" spc="-60" dirty="0">
                <a:solidFill>
                  <a:srgbClr val="333333"/>
                </a:solidFill>
                <a:latin typeface="Montserrat"/>
                <a:cs typeface="Montserrat"/>
              </a:rPr>
              <a:t>for</a:t>
            </a:r>
            <a:r>
              <a:rPr sz="1300" dirty="0">
                <a:solidFill>
                  <a:srgbClr val="333333"/>
                </a:solidFill>
                <a:latin typeface="Montserrat"/>
                <a:cs typeface="Montserrat"/>
              </a:rPr>
              <a:t> </a:t>
            </a:r>
            <a:r>
              <a:rPr sz="1300" spc="-65" dirty="0">
                <a:solidFill>
                  <a:srgbClr val="333333"/>
                </a:solidFill>
                <a:latin typeface="Montserrat"/>
                <a:cs typeface="Montserrat"/>
              </a:rPr>
              <a:t>resources</a:t>
            </a:r>
            <a:r>
              <a:rPr sz="1300" dirty="0">
                <a:solidFill>
                  <a:srgbClr val="333333"/>
                </a:solidFill>
                <a:latin typeface="Montserrat"/>
                <a:cs typeface="Montserrat"/>
              </a:rPr>
              <a:t> </a:t>
            </a:r>
            <a:r>
              <a:rPr sz="1300" spc="-70" dirty="0">
                <a:solidFill>
                  <a:srgbClr val="333333"/>
                </a:solidFill>
                <a:latin typeface="Montserrat"/>
                <a:cs typeface="Montserrat"/>
              </a:rPr>
              <a:t>used</a:t>
            </a:r>
            <a:r>
              <a:rPr sz="1300" spc="5" dirty="0">
                <a:solidFill>
                  <a:srgbClr val="333333"/>
                </a:solidFill>
                <a:latin typeface="Montserrat"/>
                <a:cs typeface="Montserrat"/>
              </a:rPr>
              <a:t> </a:t>
            </a:r>
            <a:r>
              <a:rPr sz="1300" spc="-75" dirty="0">
                <a:solidFill>
                  <a:srgbClr val="333333"/>
                </a:solidFill>
                <a:latin typeface="Montserrat"/>
                <a:cs typeface="Montserrat"/>
              </a:rPr>
              <a:t>and</a:t>
            </a:r>
            <a:r>
              <a:rPr sz="1300" dirty="0">
                <a:solidFill>
                  <a:srgbClr val="333333"/>
                </a:solidFill>
                <a:latin typeface="Montserrat"/>
                <a:cs typeface="Montserrat"/>
              </a:rPr>
              <a:t> </a:t>
            </a:r>
            <a:r>
              <a:rPr sz="1300" spc="-65" dirty="0">
                <a:solidFill>
                  <a:srgbClr val="333333"/>
                </a:solidFill>
                <a:latin typeface="Montserrat"/>
                <a:cs typeface="Montserrat"/>
              </a:rPr>
              <a:t>scaling</a:t>
            </a:r>
            <a:r>
              <a:rPr sz="1300" dirty="0">
                <a:solidFill>
                  <a:srgbClr val="333333"/>
                </a:solidFill>
                <a:latin typeface="Montserrat"/>
                <a:cs typeface="Montserrat"/>
              </a:rPr>
              <a:t> </a:t>
            </a:r>
            <a:r>
              <a:rPr sz="1300" spc="-10" dirty="0">
                <a:solidFill>
                  <a:srgbClr val="333333"/>
                </a:solidFill>
                <a:latin typeface="Montserrat"/>
                <a:cs typeface="Montserrat"/>
              </a:rPr>
              <a:t>instantly </a:t>
            </a:r>
            <a:r>
              <a:rPr sz="1300" spc="-70" dirty="0">
                <a:solidFill>
                  <a:srgbClr val="333333"/>
                </a:solidFill>
                <a:latin typeface="Montserrat"/>
                <a:cs typeface="Montserrat"/>
              </a:rPr>
              <a:t>during</a:t>
            </a:r>
            <a:r>
              <a:rPr sz="1300" spc="15" dirty="0">
                <a:solidFill>
                  <a:srgbClr val="333333"/>
                </a:solidFill>
                <a:latin typeface="Montserrat"/>
                <a:cs typeface="Montserrat"/>
              </a:rPr>
              <a:t> </a:t>
            </a:r>
            <a:r>
              <a:rPr sz="1300" spc="-85" dirty="0">
                <a:solidFill>
                  <a:srgbClr val="333333"/>
                </a:solidFill>
                <a:latin typeface="Montserrat"/>
                <a:cs typeface="Montserrat"/>
              </a:rPr>
              <a:t>demand</a:t>
            </a:r>
            <a:r>
              <a:rPr sz="1300" spc="20" dirty="0">
                <a:solidFill>
                  <a:srgbClr val="333333"/>
                </a:solidFill>
                <a:latin typeface="Montserrat"/>
                <a:cs typeface="Montserrat"/>
              </a:rPr>
              <a:t> </a:t>
            </a:r>
            <a:r>
              <a:rPr sz="1300" spc="-10" dirty="0">
                <a:solidFill>
                  <a:srgbClr val="333333"/>
                </a:solidFill>
                <a:latin typeface="Montserrat"/>
                <a:cs typeface="Montserrat"/>
              </a:rPr>
              <a:t>spikes.</a:t>
            </a:r>
            <a:endParaRPr lang="en-US" sz="1300" spc="-10" dirty="0">
              <a:solidFill>
                <a:srgbClr val="333333"/>
              </a:solidFill>
              <a:latin typeface="Montserrat"/>
              <a:cs typeface="Montserrat"/>
            </a:endParaRPr>
          </a:p>
          <a:p>
            <a:pPr marL="307340" marR="5080" algn="just">
              <a:lnSpc>
                <a:spcPct val="114999"/>
              </a:lnSpc>
              <a:spcBef>
                <a:spcPts val="1075"/>
              </a:spcBef>
            </a:pPr>
            <a:r>
              <a:rPr lang="en-US" sz="1350" b="1" spc="-100" dirty="0">
                <a:solidFill>
                  <a:srgbClr val="333333"/>
                </a:solidFill>
                <a:latin typeface="Montserrat"/>
                <a:cs typeface="Montserrat"/>
              </a:rPr>
              <a:t>Data-</a:t>
            </a:r>
            <a:r>
              <a:rPr lang="en-US" sz="1350" b="1" spc="-105" dirty="0">
                <a:solidFill>
                  <a:srgbClr val="333333"/>
                </a:solidFill>
                <a:latin typeface="Montserrat"/>
                <a:cs typeface="Montserrat"/>
              </a:rPr>
              <a:t>Driven</a:t>
            </a:r>
            <a:r>
              <a:rPr lang="en-US" sz="1350" b="1" spc="10" dirty="0">
                <a:solidFill>
                  <a:srgbClr val="333333"/>
                </a:solidFill>
                <a:latin typeface="Montserrat"/>
                <a:cs typeface="Montserrat"/>
              </a:rPr>
              <a:t> </a:t>
            </a:r>
            <a:r>
              <a:rPr lang="en-US" sz="1350" b="1" spc="-100" dirty="0">
                <a:solidFill>
                  <a:srgbClr val="333333"/>
                </a:solidFill>
                <a:latin typeface="Montserrat"/>
                <a:cs typeface="Montserrat"/>
              </a:rPr>
              <a:t>Decisions:</a:t>
            </a:r>
            <a:r>
              <a:rPr lang="en-US" sz="1350" b="1" dirty="0">
                <a:solidFill>
                  <a:srgbClr val="333333"/>
                </a:solidFill>
                <a:latin typeface="Montserrat"/>
                <a:cs typeface="Montserrat"/>
              </a:rPr>
              <a:t> </a:t>
            </a:r>
            <a:r>
              <a:rPr lang="en-US" sz="1300" spc="-55" dirty="0">
                <a:solidFill>
                  <a:srgbClr val="333333"/>
                </a:solidFill>
                <a:latin typeface="Montserrat"/>
                <a:cs typeface="Montserrat"/>
              </a:rPr>
              <a:t>Analytics</a:t>
            </a:r>
            <a:r>
              <a:rPr lang="en-US" sz="1300" spc="30" dirty="0">
                <a:solidFill>
                  <a:srgbClr val="333333"/>
                </a:solidFill>
                <a:latin typeface="Montserrat"/>
                <a:cs typeface="Montserrat"/>
              </a:rPr>
              <a:t> </a:t>
            </a:r>
            <a:r>
              <a:rPr lang="en-US" sz="1300" spc="-65" dirty="0">
                <a:solidFill>
                  <a:srgbClr val="333333"/>
                </a:solidFill>
                <a:latin typeface="Montserrat"/>
                <a:cs typeface="Montserrat"/>
              </a:rPr>
              <a:t>tools</a:t>
            </a:r>
            <a:r>
              <a:rPr lang="en-US" sz="1300" spc="30" dirty="0">
                <a:solidFill>
                  <a:srgbClr val="333333"/>
                </a:solidFill>
                <a:latin typeface="Montserrat"/>
                <a:cs typeface="Montserrat"/>
              </a:rPr>
              <a:t> </a:t>
            </a:r>
            <a:r>
              <a:rPr lang="en-US" sz="1300" spc="-65" dirty="0">
                <a:solidFill>
                  <a:srgbClr val="333333"/>
                </a:solidFill>
                <a:latin typeface="Montserrat"/>
                <a:cs typeface="Montserrat"/>
              </a:rPr>
              <a:t>help</a:t>
            </a:r>
            <a:r>
              <a:rPr lang="en-US" sz="1300" spc="30" dirty="0">
                <a:solidFill>
                  <a:srgbClr val="333333"/>
                </a:solidFill>
                <a:latin typeface="Montserrat"/>
                <a:cs typeface="Montserrat"/>
              </a:rPr>
              <a:t> </a:t>
            </a:r>
            <a:r>
              <a:rPr lang="en-US" sz="1300" spc="-70" dirty="0">
                <a:solidFill>
                  <a:srgbClr val="333333"/>
                </a:solidFill>
                <a:latin typeface="Montserrat"/>
                <a:cs typeface="Montserrat"/>
              </a:rPr>
              <a:t>companies</a:t>
            </a:r>
            <a:r>
              <a:rPr lang="en-US" sz="1300" spc="30" dirty="0">
                <a:solidFill>
                  <a:srgbClr val="333333"/>
                </a:solidFill>
                <a:latin typeface="Montserrat"/>
                <a:cs typeface="Montserrat"/>
              </a:rPr>
              <a:t> </a:t>
            </a:r>
            <a:r>
              <a:rPr lang="en-US" sz="1300" spc="-25" dirty="0">
                <a:solidFill>
                  <a:srgbClr val="333333"/>
                </a:solidFill>
                <a:latin typeface="Montserrat"/>
                <a:cs typeface="Montserrat"/>
              </a:rPr>
              <a:t>identify </a:t>
            </a:r>
            <a:r>
              <a:rPr lang="en-US" sz="1300" spc="-60" dirty="0">
                <a:solidFill>
                  <a:srgbClr val="333333"/>
                </a:solidFill>
                <a:latin typeface="Montserrat"/>
                <a:cs typeface="Montserrat"/>
              </a:rPr>
              <a:t>optimization</a:t>
            </a:r>
            <a:r>
              <a:rPr lang="en-US" sz="1300" spc="35" dirty="0">
                <a:solidFill>
                  <a:srgbClr val="333333"/>
                </a:solidFill>
                <a:latin typeface="Montserrat"/>
                <a:cs typeface="Montserrat"/>
              </a:rPr>
              <a:t> </a:t>
            </a:r>
            <a:r>
              <a:rPr lang="en-US" sz="1300" spc="-60" dirty="0">
                <a:solidFill>
                  <a:srgbClr val="333333"/>
                </a:solidFill>
                <a:latin typeface="Montserrat"/>
                <a:cs typeface="Montserrat"/>
              </a:rPr>
              <a:t>opportunities</a:t>
            </a:r>
            <a:r>
              <a:rPr lang="en-US" sz="1300" spc="35" dirty="0">
                <a:solidFill>
                  <a:srgbClr val="333333"/>
                </a:solidFill>
                <a:latin typeface="Montserrat"/>
                <a:cs typeface="Montserrat"/>
              </a:rPr>
              <a:t> </a:t>
            </a:r>
            <a:r>
              <a:rPr lang="en-US" sz="1300" spc="-85" dirty="0">
                <a:solidFill>
                  <a:srgbClr val="333333"/>
                </a:solidFill>
                <a:latin typeface="Montserrat"/>
                <a:cs typeface="Montserrat"/>
              </a:rPr>
              <a:t>and</a:t>
            </a:r>
            <a:r>
              <a:rPr lang="en-US" sz="1300" spc="35" dirty="0">
                <a:solidFill>
                  <a:srgbClr val="333333"/>
                </a:solidFill>
                <a:latin typeface="Montserrat"/>
                <a:cs typeface="Montserrat"/>
              </a:rPr>
              <a:t> </a:t>
            </a:r>
            <a:r>
              <a:rPr lang="en-US" sz="1300" spc="-105" dirty="0">
                <a:solidFill>
                  <a:srgbClr val="333333"/>
                </a:solidFill>
                <a:latin typeface="Montserrat"/>
                <a:cs typeface="Montserrat"/>
              </a:rPr>
              <a:t>make</a:t>
            </a:r>
            <a:r>
              <a:rPr lang="en-US" sz="1300" spc="35" dirty="0">
                <a:solidFill>
                  <a:srgbClr val="333333"/>
                </a:solidFill>
                <a:latin typeface="Montserrat"/>
                <a:cs typeface="Montserrat"/>
              </a:rPr>
              <a:t> </a:t>
            </a:r>
            <a:r>
              <a:rPr lang="en-US" sz="1300" spc="-75" dirty="0">
                <a:solidFill>
                  <a:srgbClr val="333333"/>
                </a:solidFill>
                <a:latin typeface="Montserrat"/>
                <a:cs typeface="Montserrat"/>
              </a:rPr>
              <a:t>informed</a:t>
            </a:r>
            <a:r>
              <a:rPr lang="en-US" sz="1300" spc="35" dirty="0">
                <a:solidFill>
                  <a:srgbClr val="333333"/>
                </a:solidFill>
                <a:latin typeface="Montserrat"/>
                <a:cs typeface="Montserrat"/>
              </a:rPr>
              <a:t> </a:t>
            </a:r>
            <a:r>
              <a:rPr lang="en-US" sz="1300" spc="-65" dirty="0">
                <a:solidFill>
                  <a:srgbClr val="333333"/>
                </a:solidFill>
                <a:latin typeface="Montserrat"/>
                <a:cs typeface="Montserrat"/>
              </a:rPr>
              <a:t>decisions</a:t>
            </a:r>
            <a:r>
              <a:rPr lang="en-US" sz="1300" spc="35" dirty="0">
                <a:solidFill>
                  <a:srgbClr val="333333"/>
                </a:solidFill>
                <a:latin typeface="Montserrat"/>
                <a:cs typeface="Montserrat"/>
              </a:rPr>
              <a:t> </a:t>
            </a:r>
            <a:r>
              <a:rPr lang="en-US" sz="1300" spc="-30" dirty="0">
                <a:solidFill>
                  <a:srgbClr val="333333"/>
                </a:solidFill>
                <a:latin typeface="Montserrat"/>
                <a:cs typeface="Montserrat"/>
              </a:rPr>
              <a:t>about </a:t>
            </a:r>
            <a:r>
              <a:rPr lang="en-US" sz="1300" spc="-75" dirty="0">
                <a:solidFill>
                  <a:srgbClr val="333333"/>
                </a:solidFill>
                <a:latin typeface="Montserrat"/>
                <a:cs typeface="Montserrat"/>
              </a:rPr>
              <a:t>where</a:t>
            </a:r>
            <a:r>
              <a:rPr lang="en-US" sz="1300" spc="10" dirty="0">
                <a:solidFill>
                  <a:srgbClr val="333333"/>
                </a:solidFill>
                <a:latin typeface="Montserrat"/>
                <a:cs typeface="Montserrat"/>
              </a:rPr>
              <a:t> </a:t>
            </a:r>
            <a:r>
              <a:rPr lang="en-US" sz="1300" spc="-75" dirty="0">
                <a:solidFill>
                  <a:srgbClr val="333333"/>
                </a:solidFill>
                <a:latin typeface="Montserrat"/>
                <a:cs typeface="Montserrat"/>
              </a:rPr>
              <a:t>to</a:t>
            </a:r>
            <a:r>
              <a:rPr lang="en-US" sz="1300" spc="10" dirty="0">
                <a:solidFill>
                  <a:srgbClr val="333333"/>
                </a:solidFill>
                <a:latin typeface="Montserrat"/>
                <a:cs typeface="Montserrat"/>
              </a:rPr>
              <a:t> </a:t>
            </a:r>
            <a:r>
              <a:rPr lang="en-US" sz="1300" spc="-65" dirty="0">
                <a:solidFill>
                  <a:srgbClr val="333333"/>
                </a:solidFill>
                <a:latin typeface="Montserrat"/>
                <a:cs typeface="Montserrat"/>
              </a:rPr>
              <a:t>invest</a:t>
            </a:r>
            <a:r>
              <a:rPr lang="en-US" sz="1300" spc="10" dirty="0">
                <a:solidFill>
                  <a:srgbClr val="333333"/>
                </a:solidFill>
                <a:latin typeface="Montserrat"/>
                <a:cs typeface="Montserrat"/>
              </a:rPr>
              <a:t> </a:t>
            </a:r>
            <a:r>
              <a:rPr lang="en-US" sz="1300" spc="-60" dirty="0">
                <a:solidFill>
                  <a:srgbClr val="333333"/>
                </a:solidFill>
                <a:latin typeface="Montserrat"/>
                <a:cs typeface="Montserrat"/>
              </a:rPr>
              <a:t>for</a:t>
            </a:r>
            <a:r>
              <a:rPr lang="en-US" sz="1300" spc="10" dirty="0">
                <a:solidFill>
                  <a:srgbClr val="333333"/>
                </a:solidFill>
                <a:latin typeface="Montserrat"/>
                <a:cs typeface="Montserrat"/>
              </a:rPr>
              <a:t> </a:t>
            </a:r>
            <a:r>
              <a:rPr lang="en-US" sz="1300" spc="-90" dirty="0">
                <a:solidFill>
                  <a:srgbClr val="333333"/>
                </a:solidFill>
                <a:latin typeface="Montserrat"/>
                <a:cs typeface="Montserrat"/>
              </a:rPr>
              <a:t>maximum</a:t>
            </a:r>
            <a:r>
              <a:rPr lang="en-US" sz="1300" spc="10" dirty="0">
                <a:solidFill>
                  <a:srgbClr val="333333"/>
                </a:solidFill>
                <a:latin typeface="Montserrat"/>
                <a:cs typeface="Montserrat"/>
              </a:rPr>
              <a:t> </a:t>
            </a:r>
            <a:r>
              <a:rPr lang="en-US" sz="1300" spc="-65" dirty="0">
                <a:solidFill>
                  <a:srgbClr val="333333"/>
                </a:solidFill>
                <a:latin typeface="Montserrat"/>
                <a:cs typeface="Montserrat"/>
              </a:rPr>
              <a:t>scaling</a:t>
            </a:r>
            <a:r>
              <a:rPr lang="en-US" sz="1300" spc="10" dirty="0">
                <a:solidFill>
                  <a:srgbClr val="333333"/>
                </a:solidFill>
                <a:latin typeface="Montserrat"/>
                <a:cs typeface="Montserrat"/>
              </a:rPr>
              <a:t> </a:t>
            </a:r>
            <a:r>
              <a:rPr lang="en-US" sz="1300" spc="-10" dirty="0">
                <a:solidFill>
                  <a:srgbClr val="333333"/>
                </a:solidFill>
                <a:latin typeface="Montserrat"/>
                <a:cs typeface="Montserrat"/>
              </a:rPr>
              <a:t>impact.</a:t>
            </a:r>
            <a:endParaRPr lang="en-US" sz="1300" dirty="0">
              <a:latin typeface="Montserrat"/>
              <a:cs typeface="Montserrat"/>
            </a:endParaRPr>
          </a:p>
          <a:p>
            <a:pPr marL="307340" marR="5080">
              <a:lnSpc>
                <a:spcPct val="114999"/>
              </a:lnSpc>
              <a:spcBef>
                <a:spcPts val="1075"/>
              </a:spcBef>
            </a:pPr>
            <a:endParaRPr sz="1300" dirty="0">
              <a:latin typeface="Montserrat"/>
              <a:cs typeface="Montserrat"/>
            </a:endParaRPr>
          </a:p>
        </p:txBody>
      </p:sp>
      <p:pic>
        <p:nvPicPr>
          <p:cNvPr id="8" name="object 8"/>
          <p:cNvPicPr/>
          <p:nvPr/>
        </p:nvPicPr>
        <p:blipFill>
          <a:blip r:embed="rId6" cstate="print"/>
          <a:stretch>
            <a:fillRect/>
          </a:stretch>
        </p:blipFill>
        <p:spPr>
          <a:xfrm>
            <a:off x="571500" y="5028406"/>
            <a:ext cx="152399" cy="133349"/>
          </a:xfrm>
          <a:prstGeom prst="rect">
            <a:avLst/>
          </a:prstGeom>
        </p:spPr>
      </p:pic>
      <p:sp>
        <p:nvSpPr>
          <p:cNvPr id="9" name="object 9"/>
          <p:cNvSpPr txBox="1"/>
          <p:nvPr/>
        </p:nvSpPr>
        <p:spPr>
          <a:xfrm>
            <a:off x="791307" y="5452934"/>
            <a:ext cx="4873625" cy="227242"/>
          </a:xfrm>
          <a:prstGeom prst="rect">
            <a:avLst/>
          </a:prstGeom>
        </p:spPr>
        <p:txBody>
          <a:bodyPr vert="horz" wrap="square" lIns="0" tIns="13335" rIns="0" bIns="0" rtlCol="0">
            <a:spAutoFit/>
          </a:bodyPr>
          <a:lstStyle/>
          <a:p>
            <a:pPr marL="12700" marR="5080" algn="just">
              <a:lnSpc>
                <a:spcPct val="114799"/>
              </a:lnSpc>
              <a:spcBef>
                <a:spcPts val="105"/>
              </a:spcBef>
            </a:pPr>
            <a:endParaRPr lang="en-US" sz="1300" dirty="0">
              <a:latin typeface="Montserrat"/>
              <a:cs typeface="Montserrat"/>
            </a:endParaRPr>
          </a:p>
        </p:txBody>
      </p:sp>
      <p:sp>
        <p:nvSpPr>
          <p:cNvPr id="10" name="object 10"/>
          <p:cNvSpPr txBox="1"/>
          <p:nvPr/>
        </p:nvSpPr>
        <p:spPr>
          <a:xfrm>
            <a:off x="6653388" y="5161755"/>
            <a:ext cx="4461562" cy="190437"/>
          </a:xfrm>
          <a:prstGeom prst="rect">
            <a:avLst/>
          </a:prstGeom>
        </p:spPr>
        <p:txBody>
          <a:bodyPr vert="horz" wrap="square" lIns="0" tIns="13335" rIns="0" bIns="0" rtlCol="0">
            <a:spAutoFit/>
          </a:bodyPr>
          <a:lstStyle/>
          <a:p>
            <a:pPr marL="12700">
              <a:lnSpc>
                <a:spcPct val="100000"/>
              </a:lnSpc>
              <a:spcBef>
                <a:spcPts val="105"/>
              </a:spcBef>
            </a:pPr>
            <a:r>
              <a:rPr sz="1150" b="1" spc="-70" dirty="0">
                <a:solidFill>
                  <a:srgbClr val="666666"/>
                </a:solidFill>
                <a:latin typeface="Montserrat"/>
                <a:cs typeface="Montserrat"/>
              </a:rPr>
              <a:t>Figure</a:t>
            </a:r>
            <a:r>
              <a:rPr sz="1150" b="1" spc="5" dirty="0">
                <a:solidFill>
                  <a:srgbClr val="666666"/>
                </a:solidFill>
                <a:latin typeface="Montserrat"/>
                <a:cs typeface="Montserrat"/>
              </a:rPr>
              <a:t> </a:t>
            </a:r>
            <a:r>
              <a:rPr sz="1150" b="1" spc="-20" dirty="0">
                <a:solidFill>
                  <a:srgbClr val="666666"/>
                </a:solidFill>
                <a:latin typeface="Montserrat"/>
                <a:cs typeface="Montserrat"/>
              </a:rPr>
              <a:t>1:</a:t>
            </a:r>
            <a:r>
              <a:rPr sz="1150" b="1" spc="10" dirty="0">
                <a:solidFill>
                  <a:srgbClr val="666666"/>
                </a:solidFill>
                <a:latin typeface="Montserrat"/>
                <a:cs typeface="Montserrat"/>
              </a:rPr>
              <a:t> </a:t>
            </a:r>
            <a:r>
              <a:rPr sz="1150" b="1" spc="-65" dirty="0">
                <a:solidFill>
                  <a:srgbClr val="666666"/>
                </a:solidFill>
                <a:latin typeface="Montserrat"/>
                <a:cs typeface="Montserrat"/>
              </a:rPr>
              <a:t>Traditional</a:t>
            </a:r>
            <a:r>
              <a:rPr sz="1150" b="1" spc="5" dirty="0">
                <a:solidFill>
                  <a:srgbClr val="666666"/>
                </a:solidFill>
                <a:latin typeface="Montserrat"/>
                <a:cs typeface="Montserrat"/>
              </a:rPr>
              <a:t> </a:t>
            </a:r>
            <a:r>
              <a:rPr sz="1150" b="1" spc="-50" dirty="0">
                <a:solidFill>
                  <a:srgbClr val="666666"/>
                </a:solidFill>
                <a:latin typeface="Montserrat"/>
                <a:cs typeface="Montserrat"/>
              </a:rPr>
              <a:t>vs.</a:t>
            </a:r>
            <a:r>
              <a:rPr sz="1150" b="1" spc="10" dirty="0">
                <a:solidFill>
                  <a:srgbClr val="666666"/>
                </a:solidFill>
                <a:latin typeface="Montserrat"/>
                <a:cs typeface="Montserrat"/>
              </a:rPr>
              <a:t> </a:t>
            </a:r>
            <a:r>
              <a:rPr sz="1150" b="1" spc="-80" dirty="0">
                <a:solidFill>
                  <a:srgbClr val="666666"/>
                </a:solidFill>
                <a:latin typeface="Montserrat"/>
                <a:cs typeface="Montserrat"/>
              </a:rPr>
              <a:t>Technology-</a:t>
            </a:r>
            <a:r>
              <a:rPr sz="1150" b="1" spc="-70" dirty="0">
                <a:solidFill>
                  <a:srgbClr val="666666"/>
                </a:solidFill>
                <a:latin typeface="Montserrat"/>
                <a:cs typeface="Montserrat"/>
              </a:rPr>
              <a:t>Driven</a:t>
            </a:r>
            <a:r>
              <a:rPr sz="1150" b="1" spc="10" dirty="0">
                <a:solidFill>
                  <a:srgbClr val="666666"/>
                </a:solidFill>
                <a:latin typeface="Montserrat"/>
                <a:cs typeface="Montserrat"/>
              </a:rPr>
              <a:t> </a:t>
            </a:r>
            <a:r>
              <a:rPr sz="1150" b="1" spc="-70" dirty="0">
                <a:solidFill>
                  <a:srgbClr val="666666"/>
                </a:solidFill>
                <a:latin typeface="Montserrat"/>
                <a:cs typeface="Montserrat"/>
              </a:rPr>
              <a:t>Scaling</a:t>
            </a:r>
            <a:r>
              <a:rPr sz="1150" b="1" spc="5" dirty="0">
                <a:solidFill>
                  <a:srgbClr val="666666"/>
                </a:solidFill>
                <a:latin typeface="Montserrat"/>
                <a:cs typeface="Montserrat"/>
              </a:rPr>
              <a:t> </a:t>
            </a:r>
            <a:r>
              <a:rPr sz="1150" b="1" spc="-75" dirty="0">
                <a:solidFill>
                  <a:srgbClr val="666666"/>
                </a:solidFill>
                <a:latin typeface="Montserrat"/>
                <a:cs typeface="Montserrat"/>
              </a:rPr>
              <a:t>Cost</a:t>
            </a:r>
            <a:r>
              <a:rPr sz="1150" b="1" spc="10" dirty="0">
                <a:solidFill>
                  <a:srgbClr val="666666"/>
                </a:solidFill>
                <a:latin typeface="Montserrat"/>
                <a:cs typeface="Montserrat"/>
              </a:rPr>
              <a:t> </a:t>
            </a:r>
            <a:r>
              <a:rPr sz="1150" b="1" spc="-20" dirty="0">
                <a:solidFill>
                  <a:srgbClr val="666666"/>
                </a:solidFill>
                <a:latin typeface="Montserrat"/>
                <a:cs typeface="Montserrat"/>
              </a:rPr>
              <a:t>Structure</a:t>
            </a:r>
            <a:endParaRPr sz="1150" b="1" dirty="0">
              <a:latin typeface="Montserrat"/>
              <a:cs typeface="Montserrat"/>
            </a:endParaRPr>
          </a:p>
        </p:txBody>
      </p:sp>
      <p:pic>
        <p:nvPicPr>
          <p:cNvPr id="14" name="object 14"/>
          <p:cNvPicPr/>
          <p:nvPr/>
        </p:nvPicPr>
        <p:blipFill>
          <a:blip r:embed="rId7" cstate="print"/>
          <a:stretch>
            <a:fillRect/>
          </a:stretch>
        </p:blipFill>
        <p:spPr>
          <a:xfrm>
            <a:off x="6553200" y="1358634"/>
            <a:ext cx="4543424" cy="3765816"/>
          </a:xfrm>
          <a:prstGeom prst="rect">
            <a:avLst/>
          </a:prstGeom>
        </p:spPr>
      </p:pic>
      <p:sp>
        <p:nvSpPr>
          <p:cNvPr id="20" name="Rectangle: Rounded Corners 19">
            <a:extLst>
              <a:ext uri="{FF2B5EF4-FFF2-40B4-BE49-F238E27FC236}">
                <a16:creationId xmlns:a16="http://schemas.microsoft.com/office/drawing/2014/main" id="{7224F49E-031B-E952-0228-81D35B49313C}"/>
              </a:ext>
            </a:extLst>
          </p:cNvPr>
          <p:cNvSpPr/>
          <p:nvPr/>
        </p:nvSpPr>
        <p:spPr>
          <a:xfrm>
            <a:off x="304801" y="837564"/>
            <a:ext cx="11201400" cy="4951443"/>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EC3F20E-3D90-ABD5-A7F5-E14C28A5C5B9}"/>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14C12D47-ACBC-EF85-A5A7-BDB5E0E16FD3}"/>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610" y="-30831"/>
            <a:ext cx="1970578" cy="759564"/>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16">
            <a:extLst>
              <a:ext uri="{FF2B5EF4-FFF2-40B4-BE49-F238E27FC236}">
                <a16:creationId xmlns:a16="http://schemas.microsoft.com/office/drawing/2014/main" id="{EA147E55-24FF-F57E-7D5C-27E2763A6E77}"/>
              </a:ext>
            </a:extLst>
          </p:cNvPr>
          <p:cNvSpPr/>
          <p:nvPr/>
        </p:nvSpPr>
        <p:spPr>
          <a:xfrm>
            <a:off x="11745622" y="728511"/>
            <a:ext cx="923799" cy="506631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709574" y="905560"/>
            <a:ext cx="4736465" cy="448309"/>
          </a:xfrm>
          <a:prstGeom prst="rect">
            <a:avLst/>
          </a:prstGeom>
        </p:spPr>
        <p:txBody>
          <a:bodyPr vert="horz" wrap="square" lIns="0" tIns="15240" rIns="0" bIns="0" rtlCol="0">
            <a:spAutoFit/>
          </a:bodyPr>
          <a:lstStyle/>
          <a:p>
            <a:pPr marL="12700">
              <a:lnSpc>
                <a:spcPct val="100000"/>
              </a:lnSpc>
              <a:spcBef>
                <a:spcPts val="120"/>
              </a:spcBef>
            </a:pPr>
            <a:r>
              <a:rPr spc="-225" dirty="0"/>
              <a:t>Franchise</a:t>
            </a:r>
            <a:r>
              <a:rPr spc="-60" dirty="0"/>
              <a:t> </a:t>
            </a:r>
            <a:r>
              <a:rPr spc="-260" dirty="0"/>
              <a:t>&amp;</a:t>
            </a:r>
            <a:r>
              <a:rPr spc="-65" dirty="0"/>
              <a:t> </a:t>
            </a:r>
            <a:r>
              <a:rPr spc="-210" dirty="0"/>
              <a:t>Licensing</a:t>
            </a:r>
            <a:r>
              <a:rPr spc="-60" dirty="0"/>
              <a:t> </a:t>
            </a:r>
            <a:r>
              <a:rPr spc="-195" dirty="0"/>
              <a:t>Models</a:t>
            </a:r>
          </a:p>
        </p:txBody>
      </p:sp>
      <p:pic>
        <p:nvPicPr>
          <p:cNvPr id="4" name="object 4"/>
          <p:cNvPicPr/>
          <p:nvPr/>
        </p:nvPicPr>
        <p:blipFill>
          <a:blip r:embed="rId3" cstate="print"/>
          <a:stretch>
            <a:fillRect/>
          </a:stretch>
        </p:blipFill>
        <p:spPr>
          <a:xfrm>
            <a:off x="576305" y="2124075"/>
            <a:ext cx="161844" cy="152399"/>
          </a:xfrm>
          <a:prstGeom prst="rect">
            <a:avLst/>
          </a:prstGeom>
        </p:spPr>
      </p:pic>
      <p:pic>
        <p:nvPicPr>
          <p:cNvPr id="5" name="object 5"/>
          <p:cNvPicPr/>
          <p:nvPr/>
        </p:nvPicPr>
        <p:blipFill>
          <a:blip r:embed="rId4" cstate="print"/>
          <a:stretch>
            <a:fillRect/>
          </a:stretch>
        </p:blipFill>
        <p:spPr>
          <a:xfrm>
            <a:off x="571053" y="3180903"/>
            <a:ext cx="153292" cy="153292"/>
          </a:xfrm>
          <a:prstGeom prst="rect">
            <a:avLst/>
          </a:prstGeom>
        </p:spPr>
      </p:pic>
      <p:pic>
        <p:nvPicPr>
          <p:cNvPr id="6" name="object 6"/>
          <p:cNvPicPr/>
          <p:nvPr/>
        </p:nvPicPr>
        <p:blipFill>
          <a:blip r:embed="rId5" cstate="print"/>
          <a:stretch>
            <a:fillRect/>
          </a:stretch>
        </p:blipFill>
        <p:spPr>
          <a:xfrm>
            <a:off x="571500" y="4010025"/>
            <a:ext cx="152399" cy="152399"/>
          </a:xfrm>
          <a:prstGeom prst="rect">
            <a:avLst/>
          </a:prstGeom>
        </p:spPr>
      </p:pic>
      <p:pic>
        <p:nvPicPr>
          <p:cNvPr id="7" name="object 7"/>
          <p:cNvPicPr/>
          <p:nvPr/>
        </p:nvPicPr>
        <p:blipFill>
          <a:blip r:embed="rId6" cstate="print"/>
          <a:stretch>
            <a:fillRect/>
          </a:stretch>
        </p:blipFill>
        <p:spPr>
          <a:xfrm>
            <a:off x="570964" y="4848224"/>
            <a:ext cx="153471" cy="133349"/>
          </a:xfrm>
          <a:prstGeom prst="rect">
            <a:avLst/>
          </a:prstGeom>
        </p:spPr>
      </p:pic>
      <p:sp>
        <p:nvSpPr>
          <p:cNvPr id="8" name="object 8"/>
          <p:cNvSpPr txBox="1">
            <a:spLocks noGrp="1"/>
          </p:cNvSpPr>
          <p:nvPr>
            <p:ph type="body" idx="1"/>
          </p:nvPr>
        </p:nvSpPr>
        <p:spPr>
          <a:xfrm>
            <a:off x="558800" y="1358633"/>
            <a:ext cx="5537200" cy="4088765"/>
          </a:xfrm>
          <a:prstGeom prst="rect">
            <a:avLst/>
          </a:prstGeom>
        </p:spPr>
        <p:txBody>
          <a:bodyPr vert="horz" wrap="square" lIns="0" tIns="11430" rIns="0" bIns="0" rtlCol="0">
            <a:spAutoFit/>
          </a:bodyPr>
          <a:lstStyle/>
          <a:p>
            <a:pPr marL="12700" marR="513715" algn="just">
              <a:lnSpc>
                <a:spcPct val="116399"/>
              </a:lnSpc>
              <a:spcBef>
                <a:spcPts val="90"/>
              </a:spcBef>
            </a:pPr>
            <a:r>
              <a:rPr spc="-105" dirty="0"/>
              <a:t>Two</a:t>
            </a:r>
            <a:r>
              <a:rPr dirty="0"/>
              <a:t> </a:t>
            </a:r>
            <a:r>
              <a:rPr spc="-75" dirty="0"/>
              <a:t>powerful</a:t>
            </a:r>
            <a:r>
              <a:rPr spc="5" dirty="0"/>
              <a:t> </a:t>
            </a:r>
            <a:r>
              <a:rPr spc="-75" dirty="0"/>
              <a:t>models</a:t>
            </a:r>
            <a:r>
              <a:rPr dirty="0"/>
              <a:t> </a:t>
            </a:r>
            <a:r>
              <a:rPr spc="-60" dirty="0"/>
              <a:t>for</a:t>
            </a:r>
            <a:r>
              <a:rPr spc="5" dirty="0"/>
              <a:t> </a:t>
            </a:r>
            <a:r>
              <a:rPr spc="-75" dirty="0"/>
              <a:t>expanding</a:t>
            </a:r>
            <a:r>
              <a:rPr spc="5" dirty="0"/>
              <a:t> </a:t>
            </a:r>
            <a:r>
              <a:rPr spc="-70" dirty="0"/>
              <a:t>a</a:t>
            </a:r>
            <a:r>
              <a:rPr dirty="0"/>
              <a:t> </a:t>
            </a:r>
            <a:r>
              <a:rPr spc="-60" dirty="0"/>
              <a:t>business</a:t>
            </a:r>
            <a:r>
              <a:rPr lang="en-US" spc="5" dirty="0"/>
              <a:t> </a:t>
            </a:r>
            <a:r>
              <a:rPr spc="-35" dirty="0"/>
              <a:t>without </a:t>
            </a:r>
            <a:r>
              <a:rPr spc="-55" dirty="0"/>
              <a:t>significant</a:t>
            </a:r>
            <a:r>
              <a:rPr spc="-20" dirty="0"/>
              <a:t> </a:t>
            </a:r>
            <a:r>
              <a:rPr spc="-60" dirty="0"/>
              <a:t>capital</a:t>
            </a:r>
            <a:r>
              <a:rPr spc="-15" dirty="0"/>
              <a:t> </a:t>
            </a:r>
            <a:r>
              <a:rPr spc="-10" dirty="0"/>
              <a:t>investment:</a:t>
            </a:r>
          </a:p>
          <a:p>
            <a:pPr marL="326390" marR="196215" algn="just">
              <a:lnSpc>
                <a:spcPct val="114999"/>
              </a:lnSpc>
              <a:spcBef>
                <a:spcPts val="1115"/>
              </a:spcBef>
            </a:pPr>
            <a:r>
              <a:rPr sz="1350" b="1" spc="-105" dirty="0">
                <a:latin typeface="Montserrat"/>
                <a:cs typeface="Montserrat"/>
              </a:rPr>
              <a:t>Franchise</a:t>
            </a:r>
            <a:r>
              <a:rPr sz="1350" b="1" spc="-5" dirty="0">
                <a:latin typeface="Montserrat"/>
                <a:cs typeface="Montserrat"/>
              </a:rPr>
              <a:t> </a:t>
            </a:r>
            <a:r>
              <a:rPr sz="1350" b="1" spc="-95" dirty="0">
                <a:latin typeface="Montserrat"/>
                <a:cs typeface="Montserrat"/>
              </a:rPr>
              <a:t>Model:</a:t>
            </a:r>
            <a:r>
              <a:rPr sz="1350" b="1" spc="-35" dirty="0">
                <a:latin typeface="Montserrat"/>
                <a:cs typeface="Montserrat"/>
              </a:rPr>
              <a:t> </a:t>
            </a:r>
            <a:r>
              <a:rPr sz="1300" spc="-75" dirty="0"/>
              <a:t>Granting</a:t>
            </a:r>
            <a:r>
              <a:rPr sz="1300" spc="10" dirty="0"/>
              <a:t> </a:t>
            </a:r>
            <a:r>
              <a:rPr sz="1300" spc="-60" dirty="0"/>
              <a:t>rights</a:t>
            </a:r>
            <a:r>
              <a:rPr sz="1300" spc="5" dirty="0"/>
              <a:t> </a:t>
            </a:r>
            <a:r>
              <a:rPr sz="1300" spc="-75" dirty="0"/>
              <a:t>to</a:t>
            </a:r>
            <a:r>
              <a:rPr sz="1300" spc="5" dirty="0"/>
              <a:t> </a:t>
            </a:r>
            <a:r>
              <a:rPr sz="1300" spc="-65" dirty="0"/>
              <a:t>independent</a:t>
            </a:r>
            <a:r>
              <a:rPr sz="1300" spc="10" dirty="0"/>
              <a:t> </a:t>
            </a:r>
            <a:r>
              <a:rPr sz="1300" spc="-65" dirty="0"/>
              <a:t>operators</a:t>
            </a:r>
            <a:r>
              <a:rPr sz="1300" spc="5" dirty="0"/>
              <a:t> </a:t>
            </a:r>
            <a:r>
              <a:rPr sz="1300" spc="-25" dirty="0"/>
              <a:t>to </a:t>
            </a:r>
            <a:r>
              <a:rPr sz="1300" spc="-65" dirty="0"/>
              <a:t>run</a:t>
            </a:r>
            <a:r>
              <a:rPr sz="1300" spc="-10" dirty="0"/>
              <a:t> </a:t>
            </a:r>
            <a:r>
              <a:rPr sz="1300" spc="-65" dirty="0"/>
              <a:t>standardized</a:t>
            </a:r>
            <a:r>
              <a:rPr sz="1300" spc="-10" dirty="0"/>
              <a:t> </a:t>
            </a:r>
            <a:r>
              <a:rPr sz="1300" spc="-60" dirty="0"/>
              <a:t>businesses</a:t>
            </a:r>
            <a:r>
              <a:rPr sz="1300" spc="-5" dirty="0"/>
              <a:t> </a:t>
            </a:r>
            <a:r>
              <a:rPr sz="1300" spc="-70" dirty="0"/>
              <a:t>using</a:t>
            </a:r>
            <a:r>
              <a:rPr sz="1300" spc="-10" dirty="0"/>
              <a:t> </a:t>
            </a:r>
            <a:r>
              <a:rPr sz="1300" spc="-70" dirty="0"/>
              <a:t>your</a:t>
            </a:r>
            <a:r>
              <a:rPr sz="1300" spc="-5" dirty="0"/>
              <a:t> </a:t>
            </a:r>
            <a:r>
              <a:rPr sz="1300" spc="-60" dirty="0"/>
              <a:t>established</a:t>
            </a:r>
            <a:r>
              <a:rPr sz="1300" spc="-10" dirty="0"/>
              <a:t> brand, </a:t>
            </a:r>
            <a:r>
              <a:rPr sz="1300" spc="-60" dirty="0"/>
              <a:t>systems,</a:t>
            </a:r>
            <a:r>
              <a:rPr sz="1300" spc="-20" dirty="0"/>
              <a:t> </a:t>
            </a:r>
            <a:r>
              <a:rPr sz="1300" spc="-75" dirty="0"/>
              <a:t>and</a:t>
            </a:r>
            <a:r>
              <a:rPr sz="1300" spc="-20" dirty="0"/>
              <a:t> </a:t>
            </a:r>
            <a:r>
              <a:rPr sz="1300" spc="-60" dirty="0"/>
              <a:t>business</a:t>
            </a:r>
            <a:r>
              <a:rPr sz="1300" spc="-20" dirty="0"/>
              <a:t> </a:t>
            </a:r>
            <a:r>
              <a:rPr sz="1300" spc="-75" dirty="0"/>
              <a:t>model</a:t>
            </a:r>
            <a:r>
              <a:rPr sz="1300" spc="-15" dirty="0"/>
              <a:t> </a:t>
            </a:r>
            <a:r>
              <a:rPr sz="1300" spc="-50" dirty="0"/>
              <a:t>in</a:t>
            </a:r>
            <a:r>
              <a:rPr sz="1300" spc="-20" dirty="0"/>
              <a:t> </a:t>
            </a:r>
            <a:r>
              <a:rPr sz="1300" spc="-75" dirty="0"/>
              <a:t>exchange</a:t>
            </a:r>
            <a:r>
              <a:rPr sz="1300" spc="-20" dirty="0"/>
              <a:t> </a:t>
            </a:r>
            <a:r>
              <a:rPr sz="1300" spc="-60" dirty="0"/>
              <a:t>for</a:t>
            </a:r>
            <a:r>
              <a:rPr sz="1300" spc="-15" dirty="0"/>
              <a:t> </a:t>
            </a:r>
            <a:r>
              <a:rPr sz="1300" spc="-45" dirty="0"/>
              <a:t>initial</a:t>
            </a:r>
            <a:r>
              <a:rPr sz="1300" spc="-20" dirty="0"/>
              <a:t> </a:t>
            </a:r>
            <a:r>
              <a:rPr sz="1300" spc="-60" dirty="0"/>
              <a:t>fees</a:t>
            </a:r>
            <a:r>
              <a:rPr sz="1300" spc="-20" dirty="0"/>
              <a:t> </a:t>
            </a:r>
            <a:r>
              <a:rPr sz="1300" spc="-25" dirty="0"/>
              <a:t>and </a:t>
            </a:r>
            <a:r>
              <a:rPr sz="1300" spc="-75" dirty="0"/>
              <a:t>ongoing</a:t>
            </a:r>
            <a:r>
              <a:rPr sz="1300" spc="30" dirty="0"/>
              <a:t> </a:t>
            </a:r>
            <a:r>
              <a:rPr sz="1300" spc="-10" dirty="0"/>
              <a:t>royalties.</a:t>
            </a:r>
            <a:endParaRPr sz="1300" dirty="0">
              <a:latin typeface="Montserrat"/>
              <a:cs typeface="Montserrat"/>
            </a:endParaRPr>
          </a:p>
          <a:p>
            <a:pPr marL="307340" marR="5080" algn="just">
              <a:lnSpc>
                <a:spcPct val="114799"/>
              </a:lnSpc>
              <a:spcBef>
                <a:spcPts val="1075"/>
              </a:spcBef>
            </a:pPr>
            <a:r>
              <a:rPr sz="1350" b="1" spc="-90" dirty="0">
                <a:latin typeface="Montserrat"/>
                <a:cs typeface="Montserrat"/>
              </a:rPr>
              <a:t>Licensing</a:t>
            </a:r>
            <a:r>
              <a:rPr sz="1350" b="1" spc="-25" dirty="0">
                <a:latin typeface="Montserrat"/>
                <a:cs typeface="Montserrat"/>
              </a:rPr>
              <a:t> </a:t>
            </a:r>
            <a:r>
              <a:rPr sz="1350" b="1" spc="-95" dirty="0">
                <a:latin typeface="Montserrat"/>
                <a:cs typeface="Montserrat"/>
              </a:rPr>
              <a:t>Model:</a:t>
            </a:r>
            <a:r>
              <a:rPr sz="1350" b="1" spc="-45" dirty="0">
                <a:latin typeface="Montserrat"/>
                <a:cs typeface="Montserrat"/>
              </a:rPr>
              <a:t> </a:t>
            </a:r>
            <a:r>
              <a:rPr sz="1300" spc="-75" dirty="0"/>
              <a:t>Granting</a:t>
            </a:r>
            <a:r>
              <a:rPr sz="1300" spc="-10" dirty="0"/>
              <a:t> </a:t>
            </a:r>
            <a:r>
              <a:rPr sz="1300" spc="-60" dirty="0"/>
              <a:t>permission</a:t>
            </a:r>
            <a:r>
              <a:rPr sz="1300" spc="-10" dirty="0"/>
              <a:t> </a:t>
            </a:r>
            <a:r>
              <a:rPr sz="1300" spc="-75" dirty="0"/>
              <a:t>to</a:t>
            </a:r>
            <a:r>
              <a:rPr sz="1300" spc="-10" dirty="0"/>
              <a:t> </a:t>
            </a:r>
            <a:r>
              <a:rPr sz="1300" spc="-70" dirty="0"/>
              <a:t>use</a:t>
            </a:r>
            <a:r>
              <a:rPr sz="1300" spc="-10" dirty="0"/>
              <a:t> </a:t>
            </a:r>
            <a:r>
              <a:rPr sz="1300" spc="-55" dirty="0"/>
              <a:t>specific</a:t>
            </a:r>
            <a:r>
              <a:rPr sz="1300" spc="-5" dirty="0"/>
              <a:t> </a:t>
            </a:r>
            <a:r>
              <a:rPr sz="1300" spc="-45" dirty="0"/>
              <a:t>intellectual </a:t>
            </a:r>
            <a:r>
              <a:rPr sz="1300" spc="-70" dirty="0"/>
              <a:t>property</a:t>
            </a:r>
            <a:r>
              <a:rPr sz="1300" dirty="0"/>
              <a:t> </a:t>
            </a:r>
            <a:r>
              <a:rPr sz="1300" spc="-65" dirty="0"/>
              <a:t>(trademarks,</a:t>
            </a:r>
            <a:r>
              <a:rPr sz="1300" dirty="0"/>
              <a:t> </a:t>
            </a:r>
            <a:r>
              <a:rPr sz="1300" spc="-60" dirty="0"/>
              <a:t>patents,</a:t>
            </a:r>
            <a:r>
              <a:rPr sz="1300" dirty="0"/>
              <a:t> </a:t>
            </a:r>
            <a:r>
              <a:rPr sz="1300" spc="-65" dirty="0"/>
              <a:t>technology)</a:t>
            </a:r>
            <a:r>
              <a:rPr sz="1300" dirty="0"/>
              <a:t> </a:t>
            </a:r>
            <a:r>
              <a:rPr sz="1300" spc="-60" dirty="0"/>
              <a:t>for</a:t>
            </a:r>
            <a:r>
              <a:rPr sz="1300" dirty="0"/>
              <a:t> </a:t>
            </a:r>
            <a:r>
              <a:rPr sz="1300" spc="-60" dirty="0"/>
              <a:t>defined</a:t>
            </a:r>
            <a:r>
              <a:rPr sz="1300" dirty="0"/>
              <a:t> </a:t>
            </a:r>
            <a:r>
              <a:rPr sz="1300" spc="-10" dirty="0"/>
              <a:t>purposes </a:t>
            </a:r>
            <a:r>
              <a:rPr sz="1300" spc="-65" dirty="0"/>
              <a:t>while</a:t>
            </a:r>
            <a:r>
              <a:rPr sz="1300" spc="-5" dirty="0"/>
              <a:t> </a:t>
            </a:r>
            <a:r>
              <a:rPr sz="1300" spc="-65" dirty="0"/>
              <a:t>maintaining</a:t>
            </a:r>
            <a:r>
              <a:rPr sz="1300" dirty="0"/>
              <a:t> </a:t>
            </a:r>
            <a:r>
              <a:rPr sz="1300" spc="-65" dirty="0"/>
              <a:t>greater</a:t>
            </a:r>
            <a:r>
              <a:rPr sz="1300" dirty="0"/>
              <a:t> </a:t>
            </a:r>
            <a:r>
              <a:rPr sz="1300" spc="-65" dirty="0"/>
              <a:t>separation</a:t>
            </a:r>
            <a:r>
              <a:rPr sz="1300" dirty="0"/>
              <a:t> </a:t>
            </a:r>
            <a:r>
              <a:rPr sz="1300" spc="-80" dirty="0"/>
              <a:t>between</a:t>
            </a:r>
            <a:r>
              <a:rPr sz="1300" spc="-5" dirty="0"/>
              <a:t> </a:t>
            </a:r>
            <a:r>
              <a:rPr sz="1300" spc="-10" dirty="0"/>
              <a:t>entities.</a:t>
            </a:r>
            <a:endParaRPr sz="1300" dirty="0">
              <a:latin typeface="Montserrat"/>
              <a:cs typeface="Montserrat"/>
            </a:endParaRPr>
          </a:p>
          <a:p>
            <a:pPr marL="307340" marR="154940" algn="just">
              <a:lnSpc>
                <a:spcPct val="114799"/>
              </a:lnSpc>
              <a:spcBef>
                <a:spcPts val="1080"/>
              </a:spcBef>
            </a:pPr>
            <a:r>
              <a:rPr sz="1350" b="1" spc="-145" dirty="0">
                <a:latin typeface="Montserrat"/>
                <a:cs typeface="Montserrat"/>
              </a:rPr>
              <a:t>Key</a:t>
            </a:r>
            <a:r>
              <a:rPr sz="1350" b="1" spc="45" dirty="0">
                <a:latin typeface="Montserrat"/>
                <a:cs typeface="Montserrat"/>
              </a:rPr>
              <a:t> </a:t>
            </a:r>
            <a:r>
              <a:rPr sz="1350" b="1" spc="-114" dirty="0">
                <a:latin typeface="Montserrat"/>
                <a:cs typeface="Montserrat"/>
              </a:rPr>
              <a:t>Advantage:</a:t>
            </a:r>
            <a:r>
              <a:rPr sz="1350" b="1" spc="20" dirty="0">
                <a:latin typeface="Montserrat"/>
                <a:cs typeface="Montserrat"/>
              </a:rPr>
              <a:t> </a:t>
            </a:r>
            <a:r>
              <a:rPr sz="1300" spc="-70" dirty="0"/>
              <a:t>Both</a:t>
            </a:r>
            <a:r>
              <a:rPr sz="1300" spc="-15" dirty="0"/>
              <a:t> </a:t>
            </a:r>
            <a:r>
              <a:rPr sz="1300" spc="-75" dirty="0"/>
              <a:t>models</a:t>
            </a:r>
            <a:r>
              <a:rPr sz="1300" dirty="0"/>
              <a:t> </a:t>
            </a:r>
            <a:r>
              <a:rPr sz="1300" spc="-70" dirty="0"/>
              <a:t>allow</a:t>
            </a:r>
            <a:r>
              <a:rPr sz="1300" spc="25" dirty="0"/>
              <a:t> </a:t>
            </a:r>
            <a:r>
              <a:rPr sz="1300" spc="-70" dirty="0"/>
              <a:t>rapid</a:t>
            </a:r>
            <a:r>
              <a:rPr sz="1300" spc="25" dirty="0"/>
              <a:t> </a:t>
            </a:r>
            <a:r>
              <a:rPr sz="1300" spc="-65" dirty="0"/>
              <a:t>expansion</a:t>
            </a:r>
            <a:r>
              <a:rPr sz="1300" spc="25" dirty="0"/>
              <a:t> </a:t>
            </a:r>
            <a:r>
              <a:rPr sz="1300" spc="-70" dirty="0"/>
              <a:t>with</a:t>
            </a:r>
            <a:r>
              <a:rPr sz="1300" spc="30" dirty="0"/>
              <a:t> </a:t>
            </a:r>
            <a:r>
              <a:rPr sz="1300" spc="-35" dirty="0"/>
              <a:t>lower </a:t>
            </a:r>
            <a:r>
              <a:rPr sz="1300" spc="-60" dirty="0"/>
              <a:t>capital</a:t>
            </a:r>
            <a:r>
              <a:rPr sz="1300" dirty="0"/>
              <a:t> </a:t>
            </a:r>
            <a:r>
              <a:rPr sz="1300" spc="-65" dirty="0"/>
              <a:t>requirements</a:t>
            </a:r>
            <a:r>
              <a:rPr sz="1300" spc="5" dirty="0"/>
              <a:t> </a:t>
            </a:r>
            <a:r>
              <a:rPr sz="1300" spc="-85" dirty="0"/>
              <a:t>compared</a:t>
            </a:r>
            <a:r>
              <a:rPr sz="1300" spc="5" dirty="0"/>
              <a:t> </a:t>
            </a:r>
            <a:r>
              <a:rPr sz="1300" spc="-85" dirty="0"/>
              <a:t>to</a:t>
            </a:r>
            <a:r>
              <a:rPr sz="1300" spc="5" dirty="0"/>
              <a:t> </a:t>
            </a:r>
            <a:r>
              <a:rPr sz="1300" spc="-85" dirty="0"/>
              <a:t>owned</a:t>
            </a:r>
            <a:r>
              <a:rPr sz="1300" spc="5" dirty="0"/>
              <a:t> </a:t>
            </a:r>
            <a:r>
              <a:rPr sz="1300" spc="-50" dirty="0"/>
              <a:t>locations,</a:t>
            </a:r>
            <a:r>
              <a:rPr sz="1300" spc="5" dirty="0"/>
              <a:t> </a:t>
            </a:r>
            <a:r>
              <a:rPr sz="1300" spc="-35" dirty="0"/>
              <a:t>leveraging </a:t>
            </a:r>
            <a:r>
              <a:rPr sz="1300" spc="-50" dirty="0"/>
              <a:t>partners'</a:t>
            </a:r>
            <a:r>
              <a:rPr sz="1300" spc="5" dirty="0"/>
              <a:t> </a:t>
            </a:r>
            <a:r>
              <a:rPr sz="1300" spc="-60" dirty="0"/>
              <a:t>local</a:t>
            </a:r>
            <a:r>
              <a:rPr sz="1300" spc="5" dirty="0"/>
              <a:t> </a:t>
            </a:r>
            <a:r>
              <a:rPr sz="1300" spc="-80" dirty="0"/>
              <a:t>knowledge</a:t>
            </a:r>
            <a:r>
              <a:rPr sz="1300" spc="5" dirty="0"/>
              <a:t> </a:t>
            </a:r>
            <a:r>
              <a:rPr sz="1300" spc="-75" dirty="0"/>
              <a:t>and</a:t>
            </a:r>
            <a:r>
              <a:rPr sz="1300" spc="5" dirty="0"/>
              <a:t> </a:t>
            </a:r>
            <a:r>
              <a:rPr sz="1300" spc="-10" dirty="0"/>
              <a:t>investment.</a:t>
            </a:r>
            <a:endParaRPr sz="1300" dirty="0">
              <a:latin typeface="Montserrat"/>
              <a:cs typeface="Montserrat"/>
            </a:endParaRPr>
          </a:p>
          <a:p>
            <a:pPr marL="307340" marR="208279" algn="just">
              <a:lnSpc>
                <a:spcPct val="114799"/>
              </a:lnSpc>
              <a:spcBef>
                <a:spcPts val="1075"/>
              </a:spcBef>
            </a:pPr>
            <a:r>
              <a:rPr sz="1350" b="1" spc="-120" dirty="0">
                <a:latin typeface="Montserrat"/>
                <a:cs typeface="Montserrat"/>
              </a:rPr>
              <a:t>Key</a:t>
            </a:r>
            <a:r>
              <a:rPr sz="1350" b="1" spc="-25" dirty="0">
                <a:latin typeface="Montserrat"/>
                <a:cs typeface="Montserrat"/>
              </a:rPr>
              <a:t> </a:t>
            </a:r>
            <a:r>
              <a:rPr sz="1350" b="1" spc="-90" dirty="0">
                <a:latin typeface="Montserrat"/>
                <a:cs typeface="Montserrat"/>
              </a:rPr>
              <a:t>Challenge:</a:t>
            </a:r>
            <a:r>
              <a:rPr sz="1350" b="1" spc="-45" dirty="0">
                <a:latin typeface="Montserrat"/>
                <a:cs typeface="Montserrat"/>
              </a:rPr>
              <a:t> </a:t>
            </a:r>
            <a:r>
              <a:rPr sz="1300" spc="-65" dirty="0"/>
              <a:t>Maintaining</a:t>
            </a:r>
            <a:r>
              <a:rPr sz="1300" spc="-10" dirty="0"/>
              <a:t> </a:t>
            </a:r>
            <a:r>
              <a:rPr sz="1300" spc="-60" dirty="0"/>
              <a:t>consistent</a:t>
            </a:r>
            <a:r>
              <a:rPr sz="1300" spc="-5" dirty="0"/>
              <a:t> </a:t>
            </a:r>
            <a:r>
              <a:rPr sz="1300" spc="-80" dirty="0"/>
              <a:t>brand</a:t>
            </a:r>
            <a:r>
              <a:rPr sz="1300" spc="-10" dirty="0"/>
              <a:t> </a:t>
            </a:r>
            <a:r>
              <a:rPr sz="1300" spc="-65" dirty="0"/>
              <a:t>quality</a:t>
            </a:r>
            <a:r>
              <a:rPr sz="1300" spc="-10" dirty="0"/>
              <a:t> </a:t>
            </a:r>
            <a:r>
              <a:rPr sz="1300" spc="-25" dirty="0"/>
              <a:t>and </a:t>
            </a:r>
            <a:r>
              <a:rPr sz="1300" spc="-75" dirty="0"/>
              <a:t>customer</a:t>
            </a:r>
            <a:r>
              <a:rPr sz="1300" spc="10" dirty="0"/>
              <a:t> </a:t>
            </a:r>
            <a:r>
              <a:rPr sz="1300" spc="-65" dirty="0"/>
              <a:t>experience</a:t>
            </a:r>
            <a:r>
              <a:rPr sz="1300" spc="10" dirty="0"/>
              <a:t> </a:t>
            </a:r>
            <a:r>
              <a:rPr sz="1300" spc="-65" dirty="0"/>
              <a:t>across</a:t>
            </a:r>
            <a:r>
              <a:rPr sz="1300" spc="10" dirty="0"/>
              <a:t> </a:t>
            </a:r>
            <a:r>
              <a:rPr sz="1300" spc="-65" dirty="0"/>
              <a:t>independently</a:t>
            </a:r>
            <a:r>
              <a:rPr sz="1300" spc="10" dirty="0"/>
              <a:t> </a:t>
            </a:r>
            <a:r>
              <a:rPr sz="1300" spc="-70" dirty="0"/>
              <a:t>operated</a:t>
            </a:r>
            <a:r>
              <a:rPr sz="1300" spc="10" dirty="0"/>
              <a:t> </a:t>
            </a:r>
            <a:r>
              <a:rPr sz="1300" spc="-45" dirty="0"/>
              <a:t>locations </a:t>
            </a:r>
            <a:r>
              <a:rPr sz="1300" spc="-65" dirty="0"/>
              <a:t>while</a:t>
            </a:r>
            <a:r>
              <a:rPr sz="1300" spc="10" dirty="0"/>
              <a:t> </a:t>
            </a:r>
            <a:r>
              <a:rPr sz="1300" spc="-70" dirty="0"/>
              <a:t>ensuring</a:t>
            </a:r>
            <a:r>
              <a:rPr sz="1300" spc="15" dirty="0"/>
              <a:t> </a:t>
            </a:r>
            <a:r>
              <a:rPr sz="1300" spc="-70" dirty="0"/>
              <a:t>compliance</a:t>
            </a:r>
            <a:r>
              <a:rPr sz="1300" spc="15" dirty="0"/>
              <a:t> </a:t>
            </a:r>
            <a:r>
              <a:rPr sz="1300" spc="-70" dirty="0"/>
              <a:t>with</a:t>
            </a:r>
            <a:r>
              <a:rPr sz="1300" spc="15" dirty="0"/>
              <a:t> </a:t>
            </a:r>
            <a:r>
              <a:rPr sz="1300" spc="-10" dirty="0"/>
              <a:t>standards.</a:t>
            </a:r>
            <a:endParaRPr sz="1300" dirty="0">
              <a:latin typeface="Montserrat"/>
              <a:cs typeface="Montserrat"/>
            </a:endParaRPr>
          </a:p>
        </p:txBody>
      </p:sp>
      <p:graphicFrame>
        <p:nvGraphicFramePr>
          <p:cNvPr id="9" name="object 9"/>
          <p:cNvGraphicFramePr>
            <a:graphicFrameLocks noGrp="1"/>
          </p:cNvGraphicFramePr>
          <p:nvPr>
            <p:extLst>
              <p:ext uri="{D42A27DB-BD31-4B8C-83A1-F6EECF244321}">
                <p14:modId xmlns:p14="http://schemas.microsoft.com/office/powerpoint/2010/main" val="441019806"/>
              </p:ext>
            </p:extLst>
          </p:nvPr>
        </p:nvGraphicFramePr>
        <p:xfrm>
          <a:off x="6286499" y="1500187"/>
          <a:ext cx="5600701" cy="3810635"/>
        </p:xfrm>
        <a:graphic>
          <a:graphicData uri="http://schemas.openxmlformats.org/drawingml/2006/table">
            <a:tbl>
              <a:tblPr firstRow="1" bandRow="1">
                <a:tableStyleId>{2D5ABB26-0587-4C30-8999-92F81FD0307C}</a:tableStyleId>
              </a:tblPr>
              <a:tblGrid>
                <a:gridCol w="1282451">
                  <a:extLst>
                    <a:ext uri="{9D8B030D-6E8A-4147-A177-3AD203B41FA5}">
                      <a16:colId xmlns:a16="http://schemas.microsoft.com/office/drawing/2014/main" val="20000"/>
                    </a:ext>
                  </a:extLst>
                </a:gridCol>
                <a:gridCol w="2264326">
                  <a:extLst>
                    <a:ext uri="{9D8B030D-6E8A-4147-A177-3AD203B41FA5}">
                      <a16:colId xmlns:a16="http://schemas.microsoft.com/office/drawing/2014/main" val="20001"/>
                    </a:ext>
                  </a:extLst>
                </a:gridCol>
                <a:gridCol w="2053924">
                  <a:extLst>
                    <a:ext uri="{9D8B030D-6E8A-4147-A177-3AD203B41FA5}">
                      <a16:colId xmlns:a16="http://schemas.microsoft.com/office/drawing/2014/main" val="20002"/>
                    </a:ext>
                  </a:extLst>
                </a:gridCol>
              </a:tblGrid>
              <a:tr h="461645">
                <a:tc>
                  <a:txBody>
                    <a:bodyPr/>
                    <a:lstStyle/>
                    <a:p>
                      <a:pPr marL="114300">
                        <a:lnSpc>
                          <a:spcPct val="100000"/>
                        </a:lnSpc>
                        <a:spcBef>
                          <a:spcPts val="825"/>
                        </a:spcBef>
                      </a:pPr>
                      <a:r>
                        <a:rPr sz="1350" b="1" spc="-10" dirty="0">
                          <a:solidFill>
                            <a:srgbClr val="FFFFFF"/>
                          </a:solidFill>
                          <a:latin typeface="Montserrat"/>
                          <a:cs typeface="Montserrat"/>
                        </a:rPr>
                        <a:t>Feature</a:t>
                      </a:r>
                      <a:endParaRPr sz="1350">
                        <a:latin typeface="Montserrat"/>
                        <a:cs typeface="Montserrat"/>
                      </a:endParaRPr>
                    </a:p>
                  </a:txBody>
                  <a:tcPr marL="0" marR="0" marT="104775" marB="0">
                    <a:lnB w="9525">
                      <a:solidFill>
                        <a:srgbClr val="DDDDDD"/>
                      </a:solidFill>
                      <a:prstDash val="solid"/>
                    </a:lnB>
                    <a:solidFill>
                      <a:srgbClr val="1A4977"/>
                    </a:solidFill>
                  </a:tcPr>
                </a:tc>
                <a:tc>
                  <a:txBody>
                    <a:bodyPr/>
                    <a:lstStyle/>
                    <a:p>
                      <a:pPr marL="114300">
                        <a:lnSpc>
                          <a:spcPct val="100000"/>
                        </a:lnSpc>
                        <a:spcBef>
                          <a:spcPts val="825"/>
                        </a:spcBef>
                      </a:pPr>
                      <a:r>
                        <a:rPr sz="1350" b="1" spc="-105" dirty="0">
                          <a:solidFill>
                            <a:srgbClr val="FFFFFF"/>
                          </a:solidFill>
                          <a:latin typeface="Montserrat"/>
                          <a:cs typeface="Montserrat"/>
                        </a:rPr>
                        <a:t>Franchise</a:t>
                      </a:r>
                      <a:r>
                        <a:rPr sz="1350" b="1" spc="35" dirty="0">
                          <a:solidFill>
                            <a:srgbClr val="FFFFFF"/>
                          </a:solidFill>
                          <a:latin typeface="Montserrat"/>
                          <a:cs typeface="Montserrat"/>
                        </a:rPr>
                        <a:t> </a:t>
                      </a:r>
                      <a:r>
                        <a:rPr sz="1350" b="1" spc="-20" dirty="0">
                          <a:solidFill>
                            <a:srgbClr val="FFFFFF"/>
                          </a:solidFill>
                          <a:latin typeface="Montserrat"/>
                          <a:cs typeface="Montserrat"/>
                        </a:rPr>
                        <a:t>Model</a:t>
                      </a:r>
                      <a:endParaRPr sz="1350">
                        <a:latin typeface="Montserrat"/>
                        <a:cs typeface="Montserrat"/>
                      </a:endParaRPr>
                    </a:p>
                  </a:txBody>
                  <a:tcPr marL="0" marR="0" marT="104775" marB="0">
                    <a:lnB w="9525">
                      <a:solidFill>
                        <a:srgbClr val="DDDDDD"/>
                      </a:solidFill>
                      <a:prstDash val="solid"/>
                    </a:lnB>
                    <a:solidFill>
                      <a:srgbClr val="1A4977"/>
                    </a:solidFill>
                  </a:tcPr>
                </a:tc>
                <a:tc>
                  <a:txBody>
                    <a:bodyPr/>
                    <a:lstStyle/>
                    <a:p>
                      <a:pPr marL="118110">
                        <a:lnSpc>
                          <a:spcPct val="100000"/>
                        </a:lnSpc>
                        <a:spcBef>
                          <a:spcPts val="825"/>
                        </a:spcBef>
                      </a:pPr>
                      <a:r>
                        <a:rPr sz="1350" b="1" spc="-90" dirty="0">
                          <a:solidFill>
                            <a:srgbClr val="FFFFFF"/>
                          </a:solidFill>
                          <a:latin typeface="Montserrat"/>
                          <a:cs typeface="Montserrat"/>
                        </a:rPr>
                        <a:t>Licensing</a:t>
                      </a:r>
                      <a:r>
                        <a:rPr sz="1350" b="1" spc="-40" dirty="0">
                          <a:solidFill>
                            <a:srgbClr val="FFFFFF"/>
                          </a:solidFill>
                          <a:latin typeface="Montserrat"/>
                          <a:cs typeface="Montserrat"/>
                        </a:rPr>
                        <a:t> </a:t>
                      </a:r>
                      <a:r>
                        <a:rPr sz="1350" b="1" spc="-20" dirty="0">
                          <a:solidFill>
                            <a:srgbClr val="FFFFFF"/>
                          </a:solidFill>
                          <a:latin typeface="Montserrat"/>
                          <a:cs typeface="Montserrat"/>
                        </a:rPr>
                        <a:t>Model</a:t>
                      </a:r>
                      <a:endParaRPr sz="1350" dirty="0">
                        <a:latin typeface="Montserrat"/>
                        <a:cs typeface="Montserrat"/>
                      </a:endParaRPr>
                    </a:p>
                  </a:txBody>
                  <a:tcPr marL="0" marR="0" marT="104775" marB="0">
                    <a:lnB w="9525">
                      <a:solidFill>
                        <a:srgbClr val="DDDDDD"/>
                      </a:solidFill>
                      <a:prstDash val="solid"/>
                    </a:lnB>
                    <a:solidFill>
                      <a:srgbClr val="1A4977"/>
                    </a:solidFill>
                  </a:tcPr>
                </a:tc>
                <a:extLst>
                  <a:ext uri="{0D108BD9-81ED-4DB2-BD59-A6C34878D82A}">
                    <a16:rowId xmlns:a16="http://schemas.microsoft.com/office/drawing/2014/main" val="10000"/>
                  </a:ext>
                </a:extLst>
              </a:tr>
              <a:tr h="399415">
                <a:tc>
                  <a:txBody>
                    <a:bodyPr/>
                    <a:lstStyle/>
                    <a:p>
                      <a:pPr marL="118745">
                        <a:lnSpc>
                          <a:spcPct val="100000"/>
                        </a:lnSpc>
                        <a:spcBef>
                          <a:spcPts val="710"/>
                        </a:spcBef>
                      </a:pPr>
                      <a:r>
                        <a:rPr sz="1200" b="1" spc="-95" dirty="0">
                          <a:latin typeface="Montserrat"/>
                          <a:cs typeface="Montserrat"/>
                        </a:rPr>
                        <a:t>Control</a:t>
                      </a:r>
                      <a:r>
                        <a:rPr sz="1200" b="1" spc="-40" dirty="0">
                          <a:latin typeface="Montserrat"/>
                          <a:cs typeface="Montserrat"/>
                        </a:rPr>
                        <a:t> </a:t>
                      </a:r>
                      <a:r>
                        <a:rPr sz="1200" b="1" spc="-20" dirty="0">
                          <a:latin typeface="Montserrat"/>
                          <a:cs typeface="Montserrat"/>
                        </a:rPr>
                        <a:t>Level</a:t>
                      </a:r>
                      <a:endParaRPr sz="1200">
                        <a:latin typeface="Montserrat"/>
                        <a:cs typeface="Montserrat"/>
                      </a:endParaRPr>
                    </a:p>
                  </a:txBody>
                  <a:tcPr marL="0" marR="0" marT="9017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tc>
                  <a:txBody>
                    <a:bodyPr/>
                    <a:lstStyle/>
                    <a:p>
                      <a:pPr marL="118745">
                        <a:lnSpc>
                          <a:spcPct val="100000"/>
                        </a:lnSpc>
                        <a:spcBef>
                          <a:spcPts val="760"/>
                        </a:spcBef>
                      </a:pPr>
                      <a:r>
                        <a:rPr sz="1150" spc="-75" dirty="0">
                          <a:latin typeface="Montserrat"/>
                          <a:cs typeface="Montserrat"/>
                        </a:rPr>
                        <a:t>High</a:t>
                      </a:r>
                      <a:r>
                        <a:rPr sz="1150" spc="15" dirty="0">
                          <a:latin typeface="Montserrat"/>
                          <a:cs typeface="Montserrat"/>
                        </a:rPr>
                        <a:t> </a:t>
                      </a:r>
                      <a:r>
                        <a:rPr sz="1150" spc="-55" dirty="0">
                          <a:latin typeface="Montserrat"/>
                          <a:cs typeface="Montserrat"/>
                        </a:rPr>
                        <a:t>(strict</a:t>
                      </a:r>
                      <a:r>
                        <a:rPr sz="1150" spc="15" dirty="0">
                          <a:latin typeface="Montserrat"/>
                          <a:cs typeface="Montserrat"/>
                        </a:rPr>
                        <a:t> </a:t>
                      </a:r>
                      <a:r>
                        <a:rPr sz="1150" spc="-10" dirty="0">
                          <a:latin typeface="Montserrat"/>
                          <a:cs typeface="Montserrat"/>
                        </a:rPr>
                        <a:t>standards)</a:t>
                      </a:r>
                      <a:endParaRPr sz="1150">
                        <a:latin typeface="Montserrat"/>
                        <a:cs typeface="Montserrat"/>
                      </a:endParaRPr>
                    </a:p>
                  </a:txBody>
                  <a:tcPr marL="0" marR="0" marT="9652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tc>
                  <a:txBody>
                    <a:bodyPr/>
                    <a:lstStyle/>
                    <a:p>
                      <a:pPr marL="123189">
                        <a:lnSpc>
                          <a:spcPct val="100000"/>
                        </a:lnSpc>
                        <a:spcBef>
                          <a:spcPts val="760"/>
                        </a:spcBef>
                      </a:pPr>
                      <a:r>
                        <a:rPr sz="1150" spc="-85" dirty="0">
                          <a:latin typeface="Montserrat"/>
                          <a:cs typeface="Montserrat"/>
                        </a:rPr>
                        <a:t>Lower</a:t>
                      </a:r>
                      <a:r>
                        <a:rPr sz="1150" spc="20" dirty="0">
                          <a:latin typeface="Montserrat"/>
                          <a:cs typeface="Montserrat"/>
                        </a:rPr>
                        <a:t> </a:t>
                      </a:r>
                      <a:r>
                        <a:rPr sz="1150" spc="-75" dirty="0">
                          <a:latin typeface="Montserrat"/>
                          <a:cs typeface="Montserrat"/>
                        </a:rPr>
                        <a:t>(fewer</a:t>
                      </a:r>
                      <a:r>
                        <a:rPr sz="1150" spc="20" dirty="0">
                          <a:latin typeface="Montserrat"/>
                          <a:cs typeface="Montserrat"/>
                        </a:rPr>
                        <a:t> </a:t>
                      </a:r>
                      <a:r>
                        <a:rPr sz="1150" spc="-10" dirty="0">
                          <a:latin typeface="Montserrat"/>
                          <a:cs typeface="Montserrat"/>
                        </a:rPr>
                        <a:t>restrictions)</a:t>
                      </a:r>
                      <a:endParaRPr sz="1150">
                        <a:latin typeface="Montserrat"/>
                        <a:cs typeface="Montserrat"/>
                      </a:endParaRPr>
                    </a:p>
                  </a:txBody>
                  <a:tcPr marL="0" marR="0" marT="9652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extLst>
                  <a:ext uri="{0D108BD9-81ED-4DB2-BD59-A6C34878D82A}">
                    <a16:rowId xmlns:a16="http://schemas.microsoft.com/office/drawing/2014/main" val="10001"/>
                  </a:ext>
                </a:extLst>
              </a:tr>
              <a:tr h="399415">
                <a:tc>
                  <a:txBody>
                    <a:bodyPr/>
                    <a:lstStyle/>
                    <a:p>
                      <a:pPr marL="118745">
                        <a:lnSpc>
                          <a:spcPct val="100000"/>
                        </a:lnSpc>
                        <a:spcBef>
                          <a:spcPts val="710"/>
                        </a:spcBef>
                      </a:pPr>
                      <a:r>
                        <a:rPr sz="1200" b="1" spc="-10" dirty="0">
                          <a:latin typeface="Montserrat"/>
                          <a:cs typeface="Montserrat"/>
                        </a:rPr>
                        <a:t>Investment</a:t>
                      </a:r>
                      <a:endParaRPr sz="1200">
                        <a:latin typeface="Montserrat"/>
                        <a:cs typeface="Montserrat"/>
                      </a:endParaRPr>
                    </a:p>
                  </a:txBody>
                  <a:tcPr marL="0" marR="0" marT="9017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rgbClr val="F1F5F9"/>
                    </a:solidFill>
                  </a:tcPr>
                </a:tc>
                <a:tc>
                  <a:txBody>
                    <a:bodyPr/>
                    <a:lstStyle/>
                    <a:p>
                      <a:pPr marL="118745">
                        <a:lnSpc>
                          <a:spcPct val="100000"/>
                        </a:lnSpc>
                        <a:spcBef>
                          <a:spcPts val="760"/>
                        </a:spcBef>
                      </a:pPr>
                      <a:r>
                        <a:rPr sz="1150" spc="-75" dirty="0">
                          <a:latin typeface="Montserrat"/>
                          <a:cs typeface="Montserrat"/>
                        </a:rPr>
                        <a:t>Higher</a:t>
                      </a:r>
                      <a:r>
                        <a:rPr sz="1150" dirty="0">
                          <a:latin typeface="Montserrat"/>
                          <a:cs typeface="Montserrat"/>
                        </a:rPr>
                        <a:t> </a:t>
                      </a:r>
                      <a:r>
                        <a:rPr sz="1150" spc="-55" dirty="0">
                          <a:latin typeface="Montserrat"/>
                          <a:cs typeface="Montserrat"/>
                        </a:rPr>
                        <a:t>for</a:t>
                      </a:r>
                      <a:r>
                        <a:rPr sz="1150" dirty="0">
                          <a:latin typeface="Montserrat"/>
                          <a:cs typeface="Montserrat"/>
                        </a:rPr>
                        <a:t> </a:t>
                      </a:r>
                      <a:r>
                        <a:rPr sz="1150" spc="-10" dirty="0">
                          <a:latin typeface="Montserrat"/>
                          <a:cs typeface="Montserrat"/>
                        </a:rPr>
                        <a:t>franchisee</a:t>
                      </a:r>
                      <a:endParaRPr sz="1150">
                        <a:latin typeface="Montserrat"/>
                        <a:cs typeface="Montserrat"/>
                      </a:endParaRPr>
                    </a:p>
                  </a:txBody>
                  <a:tcPr marL="0" marR="0" marT="9652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rgbClr val="F1F5F9"/>
                    </a:solidFill>
                  </a:tcPr>
                </a:tc>
                <a:tc>
                  <a:txBody>
                    <a:bodyPr/>
                    <a:lstStyle/>
                    <a:p>
                      <a:pPr marL="123189">
                        <a:lnSpc>
                          <a:spcPct val="100000"/>
                        </a:lnSpc>
                        <a:spcBef>
                          <a:spcPts val="760"/>
                        </a:spcBef>
                      </a:pPr>
                      <a:r>
                        <a:rPr sz="1150" spc="-85" dirty="0">
                          <a:latin typeface="Montserrat"/>
                          <a:cs typeface="Montserrat"/>
                        </a:rPr>
                        <a:t>Lower</a:t>
                      </a:r>
                      <a:r>
                        <a:rPr sz="1150" spc="-10" dirty="0">
                          <a:latin typeface="Montserrat"/>
                          <a:cs typeface="Montserrat"/>
                        </a:rPr>
                        <a:t> </a:t>
                      </a:r>
                      <a:r>
                        <a:rPr sz="1150" spc="-55" dirty="0">
                          <a:latin typeface="Montserrat"/>
                          <a:cs typeface="Montserrat"/>
                        </a:rPr>
                        <a:t>for</a:t>
                      </a:r>
                      <a:r>
                        <a:rPr sz="1150" spc="-5" dirty="0">
                          <a:latin typeface="Montserrat"/>
                          <a:cs typeface="Montserrat"/>
                        </a:rPr>
                        <a:t> </a:t>
                      </a:r>
                      <a:r>
                        <a:rPr sz="1150" spc="-10" dirty="0">
                          <a:latin typeface="Montserrat"/>
                          <a:cs typeface="Montserrat"/>
                        </a:rPr>
                        <a:t>licensee</a:t>
                      </a:r>
                      <a:endParaRPr sz="1150">
                        <a:latin typeface="Montserrat"/>
                        <a:cs typeface="Montserrat"/>
                      </a:endParaRPr>
                    </a:p>
                  </a:txBody>
                  <a:tcPr marL="0" marR="0" marT="9652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rgbClr val="F1F5F9"/>
                    </a:solidFill>
                  </a:tcPr>
                </a:tc>
                <a:extLst>
                  <a:ext uri="{0D108BD9-81ED-4DB2-BD59-A6C34878D82A}">
                    <a16:rowId xmlns:a16="http://schemas.microsoft.com/office/drawing/2014/main" val="10002"/>
                  </a:ext>
                </a:extLst>
              </a:tr>
              <a:tr h="599440">
                <a:tc>
                  <a:txBody>
                    <a:bodyPr/>
                    <a:lstStyle/>
                    <a:p>
                      <a:pPr marL="118745" marR="481330">
                        <a:lnSpc>
                          <a:spcPct val="109400"/>
                        </a:lnSpc>
                        <a:spcBef>
                          <a:spcPts val="575"/>
                        </a:spcBef>
                      </a:pPr>
                      <a:r>
                        <a:rPr sz="1200" b="1" spc="-114" dirty="0">
                          <a:latin typeface="Montserrat"/>
                          <a:cs typeface="Montserrat"/>
                        </a:rPr>
                        <a:t>Revenue </a:t>
                      </a:r>
                      <a:r>
                        <a:rPr sz="1200" b="1" spc="-10" dirty="0">
                          <a:latin typeface="Montserrat"/>
                          <a:cs typeface="Montserrat"/>
                        </a:rPr>
                        <a:t>Model</a:t>
                      </a:r>
                      <a:endParaRPr sz="1200">
                        <a:latin typeface="Montserrat"/>
                        <a:cs typeface="Montserrat"/>
                      </a:endParaRPr>
                    </a:p>
                  </a:txBody>
                  <a:tcPr marL="0" marR="0" marT="73025"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tc>
                  <a:txBody>
                    <a:bodyPr/>
                    <a:lstStyle/>
                    <a:p>
                      <a:pPr>
                        <a:lnSpc>
                          <a:spcPct val="100000"/>
                        </a:lnSpc>
                        <a:spcBef>
                          <a:spcPts val="380"/>
                        </a:spcBef>
                      </a:pPr>
                      <a:endParaRPr sz="1050">
                        <a:latin typeface="Times New Roman"/>
                        <a:cs typeface="Times New Roman"/>
                      </a:endParaRPr>
                    </a:p>
                    <a:p>
                      <a:pPr marL="118745">
                        <a:lnSpc>
                          <a:spcPct val="100000"/>
                        </a:lnSpc>
                      </a:pPr>
                      <a:r>
                        <a:rPr sz="1150" spc="-50" dirty="0">
                          <a:latin typeface="Montserrat"/>
                          <a:cs typeface="Montserrat"/>
                        </a:rPr>
                        <a:t>Initial</a:t>
                      </a:r>
                      <a:r>
                        <a:rPr sz="1150" spc="-5" dirty="0">
                          <a:latin typeface="Montserrat"/>
                          <a:cs typeface="Montserrat"/>
                        </a:rPr>
                        <a:t> </a:t>
                      </a:r>
                      <a:r>
                        <a:rPr sz="1150" spc="-70" dirty="0">
                          <a:latin typeface="Montserrat"/>
                          <a:cs typeface="Montserrat"/>
                        </a:rPr>
                        <a:t>fee</a:t>
                      </a:r>
                      <a:r>
                        <a:rPr sz="1150" dirty="0">
                          <a:latin typeface="Montserrat"/>
                          <a:cs typeface="Montserrat"/>
                        </a:rPr>
                        <a:t> </a:t>
                      </a:r>
                      <a:r>
                        <a:rPr sz="1150" spc="-60" dirty="0">
                          <a:latin typeface="Montserrat"/>
                          <a:cs typeface="Montserrat"/>
                        </a:rPr>
                        <a:t>+</a:t>
                      </a:r>
                      <a:r>
                        <a:rPr sz="1150" dirty="0">
                          <a:latin typeface="Montserrat"/>
                          <a:cs typeface="Montserrat"/>
                        </a:rPr>
                        <a:t> </a:t>
                      </a:r>
                      <a:r>
                        <a:rPr sz="1150" spc="-80" dirty="0">
                          <a:latin typeface="Montserrat"/>
                          <a:cs typeface="Montserrat"/>
                        </a:rPr>
                        <a:t>ongoing</a:t>
                      </a:r>
                      <a:r>
                        <a:rPr sz="1150" dirty="0">
                          <a:latin typeface="Montserrat"/>
                          <a:cs typeface="Montserrat"/>
                        </a:rPr>
                        <a:t> </a:t>
                      </a:r>
                      <a:r>
                        <a:rPr sz="1150" spc="-10" dirty="0">
                          <a:latin typeface="Montserrat"/>
                          <a:cs typeface="Montserrat"/>
                        </a:rPr>
                        <a:t>royalties</a:t>
                      </a:r>
                      <a:endParaRPr sz="1150">
                        <a:latin typeface="Montserrat"/>
                        <a:cs typeface="Montserrat"/>
                      </a:endParaRPr>
                    </a:p>
                  </a:txBody>
                  <a:tcPr marL="0" marR="0" marT="4826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tc>
                  <a:txBody>
                    <a:bodyPr/>
                    <a:lstStyle/>
                    <a:p>
                      <a:pPr marL="123189" marR="775970">
                        <a:lnSpc>
                          <a:spcPct val="114100"/>
                        </a:lnSpc>
                        <a:spcBef>
                          <a:spcPts val="565"/>
                        </a:spcBef>
                      </a:pPr>
                      <a:r>
                        <a:rPr sz="1150" spc="-55" dirty="0">
                          <a:latin typeface="Montserrat"/>
                          <a:cs typeface="Montserrat"/>
                        </a:rPr>
                        <a:t>Typically</a:t>
                      </a:r>
                      <a:r>
                        <a:rPr sz="1150" spc="-25" dirty="0">
                          <a:latin typeface="Montserrat"/>
                          <a:cs typeface="Montserrat"/>
                        </a:rPr>
                        <a:t> </a:t>
                      </a:r>
                      <a:r>
                        <a:rPr sz="1150" spc="-70" dirty="0">
                          <a:latin typeface="Montserrat"/>
                          <a:cs typeface="Montserrat"/>
                        </a:rPr>
                        <a:t>royalty </a:t>
                      </a:r>
                      <a:r>
                        <a:rPr sz="1150" spc="-10" dirty="0">
                          <a:latin typeface="Montserrat"/>
                          <a:cs typeface="Montserrat"/>
                        </a:rPr>
                        <a:t>percentage</a:t>
                      </a:r>
                      <a:endParaRPr sz="1150" dirty="0">
                        <a:latin typeface="Montserrat"/>
                        <a:cs typeface="Montserrat"/>
                      </a:endParaRPr>
                    </a:p>
                  </a:txBody>
                  <a:tcPr marL="0" marR="0" marT="71755"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extLst>
                  <a:ext uri="{0D108BD9-81ED-4DB2-BD59-A6C34878D82A}">
                    <a16:rowId xmlns:a16="http://schemas.microsoft.com/office/drawing/2014/main" val="10003"/>
                  </a:ext>
                </a:extLst>
              </a:tr>
              <a:tr h="599440">
                <a:tc>
                  <a:txBody>
                    <a:bodyPr/>
                    <a:lstStyle/>
                    <a:p>
                      <a:pPr marL="118745" marR="465455">
                        <a:lnSpc>
                          <a:spcPct val="109400"/>
                        </a:lnSpc>
                        <a:spcBef>
                          <a:spcPts val="575"/>
                        </a:spcBef>
                      </a:pPr>
                      <a:r>
                        <a:rPr sz="1200" b="1" spc="-30" dirty="0">
                          <a:latin typeface="Montserrat"/>
                          <a:cs typeface="Montserrat"/>
                        </a:rPr>
                        <a:t>Support </a:t>
                      </a:r>
                      <a:r>
                        <a:rPr sz="1200" b="1" spc="-105" dirty="0">
                          <a:latin typeface="Montserrat"/>
                          <a:cs typeface="Montserrat"/>
                        </a:rPr>
                        <a:t>Provided</a:t>
                      </a:r>
                      <a:endParaRPr sz="1200">
                        <a:latin typeface="Montserrat"/>
                        <a:cs typeface="Montserrat"/>
                      </a:endParaRPr>
                    </a:p>
                  </a:txBody>
                  <a:tcPr marL="0" marR="0" marT="73025"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rgbClr val="F1F5F9"/>
                    </a:solidFill>
                  </a:tcPr>
                </a:tc>
                <a:tc>
                  <a:txBody>
                    <a:bodyPr/>
                    <a:lstStyle/>
                    <a:p>
                      <a:pPr marL="118745" marR="342265">
                        <a:lnSpc>
                          <a:spcPct val="114100"/>
                        </a:lnSpc>
                        <a:spcBef>
                          <a:spcPts val="565"/>
                        </a:spcBef>
                      </a:pPr>
                      <a:r>
                        <a:rPr sz="1150" spc="-75" dirty="0">
                          <a:latin typeface="Montserrat"/>
                          <a:cs typeface="Montserrat"/>
                        </a:rPr>
                        <a:t>Comprehensive</a:t>
                      </a:r>
                      <a:r>
                        <a:rPr sz="1150" spc="-10" dirty="0">
                          <a:latin typeface="Montserrat"/>
                          <a:cs typeface="Montserrat"/>
                        </a:rPr>
                        <a:t> </a:t>
                      </a:r>
                      <a:r>
                        <a:rPr sz="1150" spc="-50" dirty="0">
                          <a:latin typeface="Montserrat"/>
                          <a:cs typeface="Montserrat"/>
                        </a:rPr>
                        <a:t>(training, </a:t>
                      </a:r>
                      <a:r>
                        <a:rPr sz="1150" spc="-10" dirty="0">
                          <a:latin typeface="Montserrat"/>
                          <a:cs typeface="Montserrat"/>
                        </a:rPr>
                        <a:t>marketing)</a:t>
                      </a:r>
                      <a:endParaRPr sz="1150">
                        <a:latin typeface="Montserrat"/>
                        <a:cs typeface="Montserrat"/>
                      </a:endParaRPr>
                    </a:p>
                  </a:txBody>
                  <a:tcPr marL="0" marR="0" marT="71755"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rgbClr val="F1F5F9"/>
                    </a:solidFill>
                  </a:tcPr>
                </a:tc>
                <a:tc>
                  <a:txBody>
                    <a:bodyPr/>
                    <a:lstStyle/>
                    <a:p>
                      <a:pPr>
                        <a:lnSpc>
                          <a:spcPct val="100000"/>
                        </a:lnSpc>
                        <a:spcBef>
                          <a:spcPts val="380"/>
                        </a:spcBef>
                      </a:pPr>
                      <a:endParaRPr sz="1050" dirty="0">
                        <a:latin typeface="Times New Roman"/>
                        <a:cs typeface="Times New Roman"/>
                      </a:endParaRPr>
                    </a:p>
                    <a:p>
                      <a:pPr marL="123189">
                        <a:lnSpc>
                          <a:spcPct val="100000"/>
                        </a:lnSpc>
                      </a:pPr>
                      <a:r>
                        <a:rPr sz="1150" spc="-65" dirty="0">
                          <a:latin typeface="Montserrat"/>
                          <a:cs typeface="Montserrat"/>
                        </a:rPr>
                        <a:t>Limited</a:t>
                      </a:r>
                      <a:r>
                        <a:rPr sz="1150" spc="-5" dirty="0">
                          <a:latin typeface="Montserrat"/>
                          <a:cs typeface="Montserrat"/>
                        </a:rPr>
                        <a:t> </a:t>
                      </a:r>
                      <a:r>
                        <a:rPr sz="1150" spc="-70" dirty="0">
                          <a:latin typeface="Montserrat"/>
                          <a:cs typeface="Montserrat"/>
                        </a:rPr>
                        <a:t>(mainly</a:t>
                      </a:r>
                      <a:r>
                        <a:rPr sz="1150" dirty="0">
                          <a:latin typeface="Montserrat"/>
                          <a:cs typeface="Montserrat"/>
                        </a:rPr>
                        <a:t> </a:t>
                      </a:r>
                      <a:r>
                        <a:rPr sz="1150" spc="-60" dirty="0">
                          <a:latin typeface="Montserrat"/>
                          <a:cs typeface="Montserrat"/>
                        </a:rPr>
                        <a:t>IP</a:t>
                      </a:r>
                      <a:r>
                        <a:rPr sz="1150" dirty="0">
                          <a:latin typeface="Montserrat"/>
                          <a:cs typeface="Montserrat"/>
                        </a:rPr>
                        <a:t> </a:t>
                      </a:r>
                      <a:r>
                        <a:rPr sz="1150" spc="-10" dirty="0">
                          <a:latin typeface="Montserrat"/>
                          <a:cs typeface="Montserrat"/>
                        </a:rPr>
                        <a:t>rights)</a:t>
                      </a:r>
                      <a:endParaRPr sz="1150" dirty="0">
                        <a:latin typeface="Montserrat"/>
                        <a:cs typeface="Montserrat"/>
                      </a:endParaRPr>
                    </a:p>
                  </a:txBody>
                  <a:tcPr marL="0" marR="0" marT="4826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rgbClr val="F1F5F9"/>
                    </a:solidFill>
                  </a:tcPr>
                </a:tc>
                <a:extLst>
                  <a:ext uri="{0D108BD9-81ED-4DB2-BD59-A6C34878D82A}">
                    <a16:rowId xmlns:a16="http://schemas.microsoft.com/office/drawing/2014/main" val="10004"/>
                  </a:ext>
                </a:extLst>
              </a:tr>
              <a:tr h="751840">
                <a:tc>
                  <a:txBody>
                    <a:bodyPr/>
                    <a:lstStyle/>
                    <a:p>
                      <a:pPr>
                        <a:lnSpc>
                          <a:spcPct val="100000"/>
                        </a:lnSpc>
                        <a:spcBef>
                          <a:spcPts val="930"/>
                        </a:spcBef>
                      </a:pPr>
                      <a:endParaRPr sz="1050">
                        <a:latin typeface="Times New Roman"/>
                        <a:cs typeface="Times New Roman"/>
                      </a:endParaRPr>
                    </a:p>
                    <a:p>
                      <a:pPr marL="118745">
                        <a:lnSpc>
                          <a:spcPct val="100000"/>
                        </a:lnSpc>
                      </a:pPr>
                      <a:r>
                        <a:rPr sz="1200" b="1" spc="-10" dirty="0">
                          <a:latin typeface="Montserrat"/>
                          <a:cs typeface="Montserrat"/>
                        </a:rPr>
                        <a:t>Examples</a:t>
                      </a:r>
                      <a:endParaRPr sz="1200">
                        <a:latin typeface="Montserrat"/>
                        <a:cs typeface="Montserrat"/>
                      </a:endParaRPr>
                    </a:p>
                  </a:txBody>
                  <a:tcPr marL="0" marR="0" marT="11811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tc>
                  <a:txBody>
                    <a:bodyPr/>
                    <a:lstStyle/>
                    <a:p>
                      <a:pPr marL="404495" marR="956310">
                        <a:lnSpc>
                          <a:spcPts val="2180"/>
                        </a:lnSpc>
                        <a:spcBef>
                          <a:spcPts val="165"/>
                        </a:spcBef>
                      </a:pPr>
                      <a:r>
                        <a:rPr sz="1150" spc="-70" dirty="0">
                          <a:latin typeface="Montserrat"/>
                          <a:cs typeface="Montserrat"/>
                        </a:rPr>
                        <a:t>McDonald's </a:t>
                      </a:r>
                      <a:r>
                        <a:rPr sz="1150" spc="-10" dirty="0">
                          <a:latin typeface="Montserrat"/>
                          <a:cs typeface="Montserrat"/>
                        </a:rPr>
                        <a:t>Starbucks</a:t>
                      </a:r>
                      <a:endParaRPr sz="1150">
                        <a:latin typeface="Montserrat"/>
                        <a:cs typeface="Montserrat"/>
                      </a:endParaRPr>
                    </a:p>
                  </a:txBody>
                  <a:tcPr marL="0" marR="0" marT="20955"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tc>
                  <a:txBody>
                    <a:bodyPr/>
                    <a:lstStyle/>
                    <a:p>
                      <a:pPr marL="408940" marR="219075">
                        <a:lnSpc>
                          <a:spcPts val="2180"/>
                        </a:lnSpc>
                        <a:spcBef>
                          <a:spcPts val="165"/>
                        </a:spcBef>
                      </a:pPr>
                      <a:r>
                        <a:rPr sz="1150" spc="-75" dirty="0">
                          <a:latin typeface="Montserrat"/>
                          <a:cs typeface="Montserrat"/>
                        </a:rPr>
                        <a:t>Disney</a:t>
                      </a:r>
                      <a:r>
                        <a:rPr sz="1150" spc="25" dirty="0">
                          <a:latin typeface="Montserrat"/>
                          <a:cs typeface="Montserrat"/>
                        </a:rPr>
                        <a:t> </a:t>
                      </a:r>
                      <a:r>
                        <a:rPr sz="1150" spc="-10" dirty="0">
                          <a:latin typeface="Montserrat"/>
                          <a:cs typeface="Montserrat"/>
                        </a:rPr>
                        <a:t>(apparel) </a:t>
                      </a:r>
                      <a:r>
                        <a:rPr sz="1150" spc="-60" dirty="0">
                          <a:latin typeface="Montserrat"/>
                          <a:cs typeface="Montserrat"/>
                        </a:rPr>
                        <a:t>Microsoft</a:t>
                      </a:r>
                      <a:r>
                        <a:rPr sz="1150" spc="-15" dirty="0">
                          <a:latin typeface="Montserrat"/>
                          <a:cs typeface="Montserrat"/>
                        </a:rPr>
                        <a:t> </a:t>
                      </a:r>
                      <a:r>
                        <a:rPr sz="1150" spc="-60" dirty="0">
                          <a:latin typeface="Montserrat"/>
                          <a:cs typeface="Montserrat"/>
                        </a:rPr>
                        <a:t>(software)</a:t>
                      </a:r>
                      <a:endParaRPr sz="1150" dirty="0">
                        <a:latin typeface="Montserrat"/>
                        <a:cs typeface="Montserrat"/>
                      </a:endParaRPr>
                    </a:p>
                  </a:txBody>
                  <a:tcPr marL="0" marR="0" marT="20955"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extLst>
                  <a:ext uri="{0D108BD9-81ED-4DB2-BD59-A6C34878D82A}">
                    <a16:rowId xmlns:a16="http://schemas.microsoft.com/office/drawing/2014/main" val="10005"/>
                  </a:ext>
                </a:extLst>
              </a:tr>
              <a:tr h="599440">
                <a:tc>
                  <a:txBody>
                    <a:bodyPr/>
                    <a:lstStyle/>
                    <a:p>
                      <a:pPr>
                        <a:lnSpc>
                          <a:spcPct val="100000"/>
                        </a:lnSpc>
                        <a:spcBef>
                          <a:spcPts val="330"/>
                        </a:spcBef>
                      </a:pPr>
                      <a:endParaRPr sz="1050">
                        <a:latin typeface="Times New Roman"/>
                        <a:cs typeface="Times New Roman"/>
                      </a:endParaRPr>
                    </a:p>
                    <a:p>
                      <a:pPr marL="118745">
                        <a:lnSpc>
                          <a:spcPct val="100000"/>
                        </a:lnSpc>
                      </a:pPr>
                      <a:r>
                        <a:rPr sz="1200" b="1" spc="-105" dirty="0">
                          <a:latin typeface="Montserrat"/>
                          <a:cs typeface="Montserrat"/>
                        </a:rPr>
                        <a:t>Best</a:t>
                      </a:r>
                      <a:r>
                        <a:rPr sz="1200" b="1" spc="-10" dirty="0">
                          <a:latin typeface="Montserrat"/>
                          <a:cs typeface="Montserrat"/>
                        </a:rPr>
                        <a:t> </a:t>
                      </a:r>
                      <a:r>
                        <a:rPr sz="1200" b="1" spc="-25" dirty="0">
                          <a:latin typeface="Montserrat"/>
                          <a:cs typeface="Montserrat"/>
                        </a:rPr>
                        <a:t>For</a:t>
                      </a:r>
                      <a:endParaRPr sz="1200">
                        <a:latin typeface="Montserrat"/>
                        <a:cs typeface="Montserrat"/>
                      </a:endParaRPr>
                    </a:p>
                  </a:txBody>
                  <a:tcPr marL="0" marR="0" marT="4191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rgbClr val="F1F5F9"/>
                    </a:solidFill>
                  </a:tcPr>
                </a:tc>
                <a:tc>
                  <a:txBody>
                    <a:bodyPr/>
                    <a:lstStyle/>
                    <a:p>
                      <a:pPr marL="118745" marR="412750">
                        <a:lnSpc>
                          <a:spcPct val="114100"/>
                        </a:lnSpc>
                        <a:spcBef>
                          <a:spcPts val="565"/>
                        </a:spcBef>
                      </a:pPr>
                      <a:r>
                        <a:rPr sz="1150" spc="-65" dirty="0">
                          <a:latin typeface="Montserrat"/>
                          <a:cs typeface="Montserrat"/>
                        </a:rPr>
                        <a:t>Service/retail</a:t>
                      </a:r>
                      <a:r>
                        <a:rPr sz="1150" spc="25" dirty="0">
                          <a:latin typeface="Montserrat"/>
                          <a:cs typeface="Montserrat"/>
                        </a:rPr>
                        <a:t> </a:t>
                      </a:r>
                      <a:r>
                        <a:rPr sz="1150" spc="-60" dirty="0">
                          <a:latin typeface="Montserrat"/>
                          <a:cs typeface="Montserrat"/>
                        </a:rPr>
                        <a:t>businesses </a:t>
                      </a:r>
                      <a:r>
                        <a:rPr sz="1150" spc="-65" dirty="0">
                          <a:latin typeface="Montserrat"/>
                          <a:cs typeface="Montserrat"/>
                        </a:rPr>
                        <a:t>requiring</a:t>
                      </a:r>
                      <a:r>
                        <a:rPr sz="1150" spc="10" dirty="0">
                          <a:latin typeface="Montserrat"/>
                          <a:cs typeface="Montserrat"/>
                        </a:rPr>
                        <a:t> </a:t>
                      </a:r>
                      <a:r>
                        <a:rPr sz="1150" spc="-10" dirty="0">
                          <a:latin typeface="Montserrat"/>
                          <a:cs typeface="Montserrat"/>
                        </a:rPr>
                        <a:t>consistency</a:t>
                      </a:r>
                      <a:endParaRPr sz="1150">
                        <a:latin typeface="Montserrat"/>
                        <a:cs typeface="Montserrat"/>
                      </a:endParaRPr>
                    </a:p>
                  </a:txBody>
                  <a:tcPr marL="0" marR="0" marT="71755"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rgbClr val="F1F5F9"/>
                    </a:solidFill>
                  </a:tcPr>
                </a:tc>
                <a:tc>
                  <a:txBody>
                    <a:bodyPr/>
                    <a:lstStyle/>
                    <a:p>
                      <a:pPr marL="123189" marR="219710">
                        <a:lnSpc>
                          <a:spcPct val="114100"/>
                        </a:lnSpc>
                        <a:spcBef>
                          <a:spcPts val="565"/>
                        </a:spcBef>
                      </a:pPr>
                      <a:r>
                        <a:rPr sz="1150" spc="-60" dirty="0">
                          <a:latin typeface="Montserrat"/>
                          <a:cs typeface="Montserrat"/>
                        </a:rPr>
                        <a:t>Products,</a:t>
                      </a:r>
                      <a:r>
                        <a:rPr sz="1150" spc="-30" dirty="0">
                          <a:latin typeface="Montserrat"/>
                          <a:cs typeface="Montserrat"/>
                        </a:rPr>
                        <a:t> </a:t>
                      </a:r>
                      <a:r>
                        <a:rPr sz="1150" spc="-10" dirty="0">
                          <a:latin typeface="Montserrat"/>
                          <a:cs typeface="Montserrat"/>
                        </a:rPr>
                        <a:t>media, </a:t>
                      </a:r>
                      <a:r>
                        <a:rPr sz="1150" spc="-70" dirty="0">
                          <a:latin typeface="Montserrat"/>
                          <a:cs typeface="Montserrat"/>
                        </a:rPr>
                        <a:t>technology</a:t>
                      </a:r>
                      <a:r>
                        <a:rPr sz="1150" spc="-15" dirty="0">
                          <a:latin typeface="Montserrat"/>
                          <a:cs typeface="Montserrat"/>
                        </a:rPr>
                        <a:t> </a:t>
                      </a:r>
                      <a:r>
                        <a:rPr sz="1150" spc="-55" dirty="0">
                          <a:latin typeface="Montserrat"/>
                          <a:cs typeface="Montserrat"/>
                        </a:rPr>
                        <a:t>applications</a:t>
                      </a:r>
                      <a:endParaRPr sz="1150" dirty="0">
                        <a:latin typeface="Montserrat"/>
                        <a:cs typeface="Montserrat"/>
                      </a:endParaRPr>
                    </a:p>
                  </a:txBody>
                  <a:tcPr marL="0" marR="0" marT="71755"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rgbClr val="F1F5F9"/>
                    </a:solidFill>
                  </a:tcPr>
                </a:tc>
                <a:extLst>
                  <a:ext uri="{0D108BD9-81ED-4DB2-BD59-A6C34878D82A}">
                    <a16:rowId xmlns:a16="http://schemas.microsoft.com/office/drawing/2014/main" val="10006"/>
                  </a:ext>
                </a:extLst>
              </a:tr>
            </a:tbl>
          </a:graphicData>
        </a:graphic>
      </p:graphicFrame>
      <p:pic>
        <p:nvPicPr>
          <p:cNvPr id="10" name="object 10"/>
          <p:cNvPicPr/>
          <p:nvPr/>
        </p:nvPicPr>
        <p:blipFill>
          <a:blip r:embed="rId7" cstate="print"/>
          <a:stretch>
            <a:fillRect/>
          </a:stretch>
        </p:blipFill>
        <p:spPr>
          <a:xfrm>
            <a:off x="7629524" y="4076699"/>
            <a:ext cx="190499" cy="190499"/>
          </a:xfrm>
          <a:prstGeom prst="rect">
            <a:avLst/>
          </a:prstGeom>
        </p:spPr>
      </p:pic>
      <p:pic>
        <p:nvPicPr>
          <p:cNvPr id="11" name="object 11"/>
          <p:cNvPicPr/>
          <p:nvPr/>
        </p:nvPicPr>
        <p:blipFill>
          <a:blip r:embed="rId8" cstate="print"/>
          <a:stretch>
            <a:fillRect/>
          </a:stretch>
        </p:blipFill>
        <p:spPr>
          <a:xfrm>
            <a:off x="7629524" y="4352924"/>
            <a:ext cx="190499" cy="190499"/>
          </a:xfrm>
          <a:prstGeom prst="rect">
            <a:avLst/>
          </a:prstGeom>
        </p:spPr>
      </p:pic>
      <p:pic>
        <p:nvPicPr>
          <p:cNvPr id="12" name="object 12"/>
          <p:cNvPicPr/>
          <p:nvPr/>
        </p:nvPicPr>
        <p:blipFill>
          <a:blip r:embed="rId9" cstate="print"/>
          <a:stretch>
            <a:fillRect/>
          </a:stretch>
        </p:blipFill>
        <p:spPr>
          <a:xfrm>
            <a:off x="9782174" y="4076699"/>
            <a:ext cx="190499" cy="190499"/>
          </a:xfrm>
          <a:prstGeom prst="rect">
            <a:avLst/>
          </a:prstGeom>
        </p:spPr>
      </p:pic>
      <p:pic>
        <p:nvPicPr>
          <p:cNvPr id="13" name="object 13"/>
          <p:cNvPicPr/>
          <p:nvPr/>
        </p:nvPicPr>
        <p:blipFill>
          <a:blip r:embed="rId10" cstate="print"/>
          <a:stretch>
            <a:fillRect/>
          </a:stretch>
        </p:blipFill>
        <p:spPr>
          <a:xfrm>
            <a:off x="9782174" y="4352924"/>
            <a:ext cx="190499" cy="190499"/>
          </a:xfrm>
          <a:prstGeom prst="rect">
            <a:avLst/>
          </a:prstGeom>
        </p:spPr>
      </p:pic>
      <p:sp>
        <p:nvSpPr>
          <p:cNvPr id="14" name="object 14"/>
          <p:cNvSpPr txBox="1"/>
          <p:nvPr/>
        </p:nvSpPr>
        <p:spPr>
          <a:xfrm>
            <a:off x="7629524" y="1204911"/>
            <a:ext cx="3771265" cy="190437"/>
          </a:xfrm>
          <a:prstGeom prst="rect">
            <a:avLst/>
          </a:prstGeom>
        </p:spPr>
        <p:txBody>
          <a:bodyPr vert="horz" wrap="square" lIns="0" tIns="13335" rIns="0" bIns="0" rtlCol="0">
            <a:spAutoFit/>
          </a:bodyPr>
          <a:lstStyle/>
          <a:p>
            <a:pPr marL="12700">
              <a:lnSpc>
                <a:spcPct val="100000"/>
              </a:lnSpc>
              <a:spcBef>
                <a:spcPts val="105"/>
              </a:spcBef>
            </a:pPr>
            <a:r>
              <a:rPr lang="en-US" sz="1150" b="1" spc="-20" dirty="0">
                <a:solidFill>
                  <a:srgbClr val="666666"/>
                </a:solidFill>
                <a:latin typeface="Montserrat"/>
                <a:cs typeface="Montserrat"/>
              </a:rPr>
              <a:t>Table 1</a:t>
            </a:r>
            <a:r>
              <a:rPr sz="1150" b="1" spc="-20" dirty="0">
                <a:solidFill>
                  <a:srgbClr val="666666"/>
                </a:solidFill>
                <a:latin typeface="Montserrat"/>
                <a:cs typeface="Montserrat"/>
              </a:rPr>
              <a:t>:</a:t>
            </a:r>
            <a:r>
              <a:rPr sz="1150" b="1" spc="-10" dirty="0">
                <a:solidFill>
                  <a:srgbClr val="666666"/>
                </a:solidFill>
                <a:latin typeface="Montserrat"/>
                <a:cs typeface="Montserrat"/>
              </a:rPr>
              <a:t> </a:t>
            </a:r>
            <a:r>
              <a:rPr sz="1150" b="1" spc="-70" dirty="0">
                <a:solidFill>
                  <a:srgbClr val="666666"/>
                </a:solidFill>
                <a:latin typeface="Montserrat"/>
                <a:cs typeface="Montserrat"/>
              </a:rPr>
              <a:t>Franchise</a:t>
            </a:r>
            <a:r>
              <a:rPr sz="1150" b="1" spc="-10" dirty="0">
                <a:solidFill>
                  <a:srgbClr val="666666"/>
                </a:solidFill>
                <a:latin typeface="Montserrat"/>
                <a:cs typeface="Montserrat"/>
              </a:rPr>
              <a:t> </a:t>
            </a:r>
            <a:r>
              <a:rPr sz="1150" b="1" spc="-50" dirty="0">
                <a:solidFill>
                  <a:srgbClr val="666666"/>
                </a:solidFill>
                <a:latin typeface="Montserrat"/>
                <a:cs typeface="Montserrat"/>
              </a:rPr>
              <a:t>vs.</a:t>
            </a:r>
            <a:r>
              <a:rPr sz="1150" b="1" spc="-15" dirty="0">
                <a:solidFill>
                  <a:srgbClr val="666666"/>
                </a:solidFill>
                <a:latin typeface="Montserrat"/>
                <a:cs typeface="Montserrat"/>
              </a:rPr>
              <a:t> </a:t>
            </a:r>
            <a:r>
              <a:rPr sz="1150" b="1" spc="-65" dirty="0">
                <a:solidFill>
                  <a:srgbClr val="666666"/>
                </a:solidFill>
                <a:latin typeface="Montserrat"/>
                <a:cs typeface="Montserrat"/>
              </a:rPr>
              <a:t>Licensing</a:t>
            </a:r>
            <a:r>
              <a:rPr sz="1150" b="1" spc="-10" dirty="0">
                <a:solidFill>
                  <a:srgbClr val="666666"/>
                </a:solidFill>
                <a:latin typeface="Montserrat"/>
                <a:cs typeface="Montserrat"/>
              </a:rPr>
              <a:t> </a:t>
            </a:r>
            <a:r>
              <a:rPr sz="1150" b="1" spc="-75" dirty="0">
                <a:solidFill>
                  <a:srgbClr val="666666"/>
                </a:solidFill>
                <a:latin typeface="Montserrat"/>
                <a:cs typeface="Montserrat"/>
              </a:rPr>
              <a:t>Comparison</a:t>
            </a:r>
            <a:r>
              <a:rPr sz="1150" b="1" spc="-10" dirty="0">
                <a:solidFill>
                  <a:srgbClr val="666666"/>
                </a:solidFill>
                <a:latin typeface="Montserrat"/>
                <a:cs typeface="Montserrat"/>
              </a:rPr>
              <a:t> </a:t>
            </a:r>
            <a:r>
              <a:rPr sz="1150" b="1" spc="-50" dirty="0">
                <a:solidFill>
                  <a:srgbClr val="666666"/>
                </a:solidFill>
                <a:latin typeface="Montserrat"/>
                <a:cs typeface="Montserrat"/>
              </a:rPr>
              <a:t>Framework</a:t>
            </a:r>
            <a:endParaRPr sz="1150" b="1" dirty="0">
              <a:latin typeface="Montserrat"/>
              <a:cs typeface="Montserrat"/>
            </a:endParaRPr>
          </a:p>
        </p:txBody>
      </p:sp>
      <p:sp>
        <p:nvSpPr>
          <p:cNvPr id="23" name="Rectangle: Rounded Corners 22">
            <a:extLst>
              <a:ext uri="{FF2B5EF4-FFF2-40B4-BE49-F238E27FC236}">
                <a16:creationId xmlns:a16="http://schemas.microsoft.com/office/drawing/2014/main" id="{7FE55A6A-20DE-432D-4DAD-361D8CF6EBA0}"/>
              </a:ext>
            </a:extLst>
          </p:cNvPr>
          <p:cNvSpPr/>
          <p:nvPr/>
        </p:nvSpPr>
        <p:spPr>
          <a:xfrm>
            <a:off x="381000" y="905560"/>
            <a:ext cx="11660431" cy="4816374"/>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B7D7AA25-7FD0-FCE1-E1AC-55651869FA6B}"/>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Graphic 21">
            <a:extLst>
              <a:ext uri="{FF2B5EF4-FFF2-40B4-BE49-F238E27FC236}">
                <a16:creationId xmlns:a16="http://schemas.microsoft.com/office/drawing/2014/main" id="{02F23C45-AACE-37CC-6498-FF402FA9799E}"/>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1000" y="14877"/>
            <a:ext cx="1851419" cy="713634"/>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42924" y="852647"/>
            <a:ext cx="6505575" cy="448309"/>
          </a:xfrm>
          <a:prstGeom prst="rect">
            <a:avLst/>
          </a:prstGeom>
        </p:spPr>
        <p:txBody>
          <a:bodyPr vert="horz" wrap="square" lIns="0" tIns="12065" rIns="0" bIns="0" rtlCol="0">
            <a:spAutoFit/>
          </a:bodyPr>
          <a:lstStyle/>
          <a:p>
            <a:pPr marL="12700">
              <a:lnSpc>
                <a:spcPct val="100000"/>
              </a:lnSpc>
              <a:spcBef>
                <a:spcPts val="95"/>
              </a:spcBef>
            </a:pPr>
            <a:r>
              <a:rPr sz="2650" spc="-165" dirty="0"/>
              <a:t>Platform</a:t>
            </a:r>
            <a:r>
              <a:rPr sz="2650" spc="-35" dirty="0"/>
              <a:t> </a:t>
            </a:r>
            <a:r>
              <a:rPr sz="2650" spc="-200" dirty="0"/>
              <a:t>&amp;</a:t>
            </a:r>
            <a:r>
              <a:rPr sz="2650" spc="-30" dirty="0"/>
              <a:t> </a:t>
            </a:r>
            <a:r>
              <a:rPr sz="2650" spc="-195" dirty="0"/>
              <a:t>Network</a:t>
            </a:r>
            <a:r>
              <a:rPr sz="2650" spc="-25" dirty="0"/>
              <a:t> </a:t>
            </a:r>
            <a:r>
              <a:rPr sz="2650" spc="-100" dirty="0"/>
              <a:t>Effects</a:t>
            </a:r>
            <a:endParaRPr sz="2650" dirty="0"/>
          </a:p>
        </p:txBody>
      </p:sp>
      <p:grpSp>
        <p:nvGrpSpPr>
          <p:cNvPr id="4" name="object 4"/>
          <p:cNvGrpSpPr/>
          <p:nvPr/>
        </p:nvGrpSpPr>
        <p:grpSpPr>
          <a:xfrm>
            <a:off x="579522" y="4217399"/>
            <a:ext cx="3570436" cy="1657350"/>
            <a:chOff x="571499" y="4248149"/>
            <a:chExt cx="3570436" cy="1657350"/>
          </a:xfrm>
        </p:grpSpPr>
        <p:sp>
          <p:nvSpPr>
            <p:cNvPr id="5" name="object 5"/>
            <p:cNvSpPr/>
            <p:nvPr/>
          </p:nvSpPr>
          <p:spPr>
            <a:xfrm>
              <a:off x="579585" y="4248149"/>
              <a:ext cx="3562350" cy="1657350"/>
            </a:xfrm>
            <a:custGeom>
              <a:avLst/>
              <a:gdLst/>
              <a:ahLst/>
              <a:cxnLst/>
              <a:rect l="l" t="t" r="r" b="b"/>
              <a:pathLst>
                <a:path w="3562350" h="1657350">
                  <a:moveTo>
                    <a:pt x="3508952" y="1657349"/>
                  </a:moveTo>
                  <a:lnTo>
                    <a:pt x="33047" y="1657349"/>
                  </a:lnTo>
                  <a:lnTo>
                    <a:pt x="28187" y="1655899"/>
                  </a:lnTo>
                  <a:lnTo>
                    <a:pt x="966" y="1615068"/>
                  </a:lnTo>
                  <a:lnTo>
                    <a:pt x="0" y="1607777"/>
                  </a:lnTo>
                  <a:lnTo>
                    <a:pt x="0" y="1600199"/>
                  </a:lnTo>
                  <a:lnTo>
                    <a:pt x="0" y="49571"/>
                  </a:lnTo>
                  <a:lnTo>
                    <a:pt x="14731" y="11379"/>
                  </a:lnTo>
                  <a:lnTo>
                    <a:pt x="33047" y="0"/>
                  </a:lnTo>
                  <a:lnTo>
                    <a:pt x="3508952" y="0"/>
                  </a:lnTo>
                  <a:lnTo>
                    <a:pt x="3548264" y="19391"/>
                  </a:lnTo>
                  <a:lnTo>
                    <a:pt x="3562350" y="53397"/>
                  </a:lnTo>
                  <a:lnTo>
                    <a:pt x="3562350" y="1603952"/>
                  </a:lnTo>
                  <a:lnTo>
                    <a:pt x="3542957" y="1643264"/>
                  </a:lnTo>
                  <a:lnTo>
                    <a:pt x="3512668" y="1656983"/>
                  </a:lnTo>
                  <a:lnTo>
                    <a:pt x="3508952" y="1657349"/>
                  </a:lnTo>
                  <a:close/>
                </a:path>
              </a:pathLst>
            </a:custGeom>
            <a:solidFill>
              <a:srgbClr val="F7F9FA"/>
            </a:solidFill>
          </p:spPr>
          <p:txBody>
            <a:bodyPr wrap="square" lIns="0" tIns="0" rIns="0" bIns="0" rtlCol="0"/>
            <a:lstStyle/>
            <a:p>
              <a:endParaRPr/>
            </a:p>
          </p:txBody>
        </p:sp>
        <p:sp>
          <p:nvSpPr>
            <p:cNvPr id="6" name="object 6"/>
            <p:cNvSpPr/>
            <p:nvPr/>
          </p:nvSpPr>
          <p:spPr>
            <a:xfrm>
              <a:off x="571499" y="4248149"/>
              <a:ext cx="52069" cy="1657350"/>
            </a:xfrm>
            <a:custGeom>
              <a:avLst/>
              <a:gdLst/>
              <a:ahLst/>
              <a:cxnLst/>
              <a:rect l="l" t="t" r="r" b="b"/>
              <a:pathLst>
                <a:path w="52070" h="1657350">
                  <a:moveTo>
                    <a:pt x="51889" y="1657349"/>
                  </a:moveTo>
                  <a:lnTo>
                    <a:pt x="49571" y="1657349"/>
                  </a:lnTo>
                  <a:lnTo>
                    <a:pt x="42281" y="1655899"/>
                  </a:lnTo>
                  <a:lnTo>
                    <a:pt x="7250" y="1629071"/>
                  </a:lnTo>
                  <a:lnTo>
                    <a:pt x="0" y="1607778"/>
                  </a:lnTo>
                  <a:lnTo>
                    <a:pt x="0" y="49571"/>
                  </a:lnTo>
                  <a:lnTo>
                    <a:pt x="22097" y="11379"/>
                  </a:lnTo>
                  <a:lnTo>
                    <a:pt x="49571" y="0"/>
                  </a:lnTo>
                  <a:lnTo>
                    <a:pt x="51889" y="0"/>
                  </a:lnTo>
                  <a:lnTo>
                    <a:pt x="47399" y="5579"/>
                  </a:lnTo>
                  <a:lnTo>
                    <a:pt x="43679" y="16738"/>
                  </a:lnTo>
                  <a:lnTo>
                    <a:pt x="41238" y="25541"/>
                  </a:lnTo>
                  <a:lnTo>
                    <a:pt x="39494" y="35211"/>
                  </a:lnTo>
                  <a:lnTo>
                    <a:pt x="38448" y="45747"/>
                  </a:lnTo>
                  <a:lnTo>
                    <a:pt x="38100" y="57150"/>
                  </a:lnTo>
                  <a:lnTo>
                    <a:pt x="38100" y="1600200"/>
                  </a:lnTo>
                  <a:lnTo>
                    <a:pt x="43679" y="1640611"/>
                  </a:lnTo>
                  <a:lnTo>
                    <a:pt x="47399" y="1651770"/>
                  </a:lnTo>
                  <a:lnTo>
                    <a:pt x="51889" y="1657349"/>
                  </a:lnTo>
                  <a:close/>
                </a:path>
              </a:pathLst>
            </a:custGeom>
            <a:solidFill>
              <a:srgbClr val="1A4977"/>
            </a:solidFill>
          </p:spPr>
          <p:txBody>
            <a:bodyPr wrap="square" lIns="0" tIns="0" rIns="0" bIns="0" rtlCol="0"/>
            <a:lstStyle/>
            <a:p>
              <a:endParaRPr/>
            </a:p>
          </p:txBody>
        </p:sp>
        <p:pic>
          <p:nvPicPr>
            <p:cNvPr id="7" name="object 7"/>
            <p:cNvPicPr/>
            <p:nvPr/>
          </p:nvPicPr>
          <p:blipFill>
            <a:blip r:embed="rId3" cstate="print"/>
            <a:stretch>
              <a:fillRect/>
            </a:stretch>
          </p:blipFill>
          <p:spPr>
            <a:xfrm>
              <a:off x="752474" y="4419599"/>
              <a:ext cx="190499" cy="152399"/>
            </a:xfrm>
            <a:prstGeom prst="rect">
              <a:avLst/>
            </a:prstGeom>
          </p:spPr>
        </p:pic>
      </p:grpSp>
      <p:sp>
        <p:nvSpPr>
          <p:cNvPr id="9" name="object 9"/>
          <p:cNvSpPr txBox="1"/>
          <p:nvPr/>
        </p:nvSpPr>
        <p:spPr>
          <a:xfrm>
            <a:off x="375919" y="2646293"/>
            <a:ext cx="553085" cy="302895"/>
          </a:xfrm>
          <a:prstGeom prst="rect">
            <a:avLst/>
          </a:prstGeom>
        </p:spPr>
        <p:txBody>
          <a:bodyPr vert="horz" wrap="square" lIns="0" tIns="15240" rIns="0" bIns="0" rtlCol="0">
            <a:spAutoFit/>
          </a:bodyPr>
          <a:lstStyle/>
          <a:p>
            <a:pPr marL="12700">
              <a:lnSpc>
                <a:spcPct val="100000"/>
              </a:lnSpc>
              <a:spcBef>
                <a:spcPts val="120"/>
              </a:spcBef>
            </a:pPr>
            <a:r>
              <a:rPr sz="1800" b="1" spc="-90" dirty="0">
                <a:solidFill>
                  <a:srgbClr val="333333"/>
                </a:solidFill>
                <a:latin typeface="Montserrat SemiBold"/>
                <a:cs typeface="Montserrat SemiBold"/>
              </a:rPr>
              <a:t>Uber</a:t>
            </a:r>
            <a:endParaRPr sz="1800" dirty="0">
              <a:latin typeface="Montserrat SemiBold"/>
              <a:cs typeface="Montserrat SemiBold"/>
            </a:endParaRPr>
          </a:p>
        </p:txBody>
      </p:sp>
      <p:sp>
        <p:nvSpPr>
          <p:cNvPr id="10" name="object 10"/>
          <p:cNvSpPr txBox="1"/>
          <p:nvPr/>
        </p:nvSpPr>
        <p:spPr>
          <a:xfrm>
            <a:off x="375919" y="3077572"/>
            <a:ext cx="3907085" cy="865505"/>
          </a:xfrm>
          <a:prstGeom prst="rect">
            <a:avLst/>
          </a:prstGeom>
        </p:spPr>
        <p:txBody>
          <a:bodyPr vert="horz" wrap="square" lIns="0" tIns="3810" rIns="0" bIns="0" rtlCol="0">
            <a:spAutoFit/>
          </a:bodyPr>
          <a:lstStyle/>
          <a:p>
            <a:pPr marL="12700" marR="63500" algn="just">
              <a:lnSpc>
                <a:spcPct val="105800"/>
              </a:lnSpc>
              <a:spcBef>
                <a:spcPts val="30"/>
              </a:spcBef>
            </a:pPr>
            <a:r>
              <a:rPr sz="1300" spc="-70" dirty="0">
                <a:solidFill>
                  <a:srgbClr val="545454"/>
                </a:solidFill>
                <a:latin typeface="Montserrat"/>
                <a:cs typeface="Montserrat"/>
              </a:rPr>
              <a:t>Transformed</a:t>
            </a:r>
            <a:r>
              <a:rPr sz="1300" spc="-25" dirty="0">
                <a:solidFill>
                  <a:srgbClr val="545454"/>
                </a:solidFill>
                <a:latin typeface="Montserrat"/>
                <a:cs typeface="Montserrat"/>
              </a:rPr>
              <a:t> </a:t>
            </a:r>
            <a:r>
              <a:rPr sz="1300" spc="-60" dirty="0">
                <a:solidFill>
                  <a:srgbClr val="545454"/>
                </a:solidFill>
                <a:latin typeface="Montserrat"/>
                <a:cs typeface="Montserrat"/>
              </a:rPr>
              <a:t>transportation</a:t>
            </a:r>
            <a:r>
              <a:rPr sz="1300" spc="-20" dirty="0">
                <a:solidFill>
                  <a:srgbClr val="545454"/>
                </a:solidFill>
                <a:latin typeface="Montserrat"/>
                <a:cs typeface="Montserrat"/>
              </a:rPr>
              <a:t> </a:t>
            </a:r>
            <a:r>
              <a:rPr sz="1300" spc="-75" dirty="0">
                <a:solidFill>
                  <a:srgbClr val="545454"/>
                </a:solidFill>
                <a:latin typeface="Montserrat"/>
                <a:cs typeface="Montserrat"/>
              </a:rPr>
              <a:t>by</a:t>
            </a:r>
            <a:r>
              <a:rPr sz="1300" spc="-20" dirty="0">
                <a:solidFill>
                  <a:srgbClr val="545454"/>
                </a:solidFill>
                <a:latin typeface="Montserrat"/>
                <a:cs typeface="Montserrat"/>
              </a:rPr>
              <a:t> </a:t>
            </a:r>
            <a:r>
              <a:rPr sz="1300" spc="-10" dirty="0">
                <a:solidFill>
                  <a:srgbClr val="545454"/>
                </a:solidFill>
                <a:latin typeface="Montserrat"/>
                <a:cs typeface="Montserrat"/>
              </a:rPr>
              <a:t>connecting </a:t>
            </a:r>
            <a:r>
              <a:rPr sz="1300" spc="-60" dirty="0">
                <a:solidFill>
                  <a:srgbClr val="545454"/>
                </a:solidFill>
                <a:latin typeface="Montserrat"/>
                <a:cs typeface="Montserrat"/>
              </a:rPr>
              <a:t>riders</a:t>
            </a:r>
            <a:r>
              <a:rPr sz="1300" dirty="0">
                <a:solidFill>
                  <a:srgbClr val="545454"/>
                </a:solidFill>
                <a:latin typeface="Montserrat"/>
                <a:cs typeface="Montserrat"/>
              </a:rPr>
              <a:t> </a:t>
            </a:r>
            <a:r>
              <a:rPr sz="1300" spc="-75" dirty="0">
                <a:solidFill>
                  <a:srgbClr val="545454"/>
                </a:solidFill>
                <a:latin typeface="Montserrat"/>
                <a:cs typeface="Montserrat"/>
              </a:rPr>
              <a:t>and</a:t>
            </a:r>
            <a:r>
              <a:rPr sz="1300" spc="5" dirty="0">
                <a:solidFill>
                  <a:srgbClr val="545454"/>
                </a:solidFill>
                <a:latin typeface="Montserrat"/>
                <a:cs typeface="Montserrat"/>
              </a:rPr>
              <a:t> </a:t>
            </a:r>
            <a:r>
              <a:rPr sz="1300" spc="-55" dirty="0">
                <a:solidFill>
                  <a:srgbClr val="545454"/>
                </a:solidFill>
                <a:latin typeface="Montserrat"/>
                <a:cs typeface="Montserrat"/>
              </a:rPr>
              <a:t>drivers</a:t>
            </a:r>
            <a:r>
              <a:rPr sz="1300" dirty="0">
                <a:solidFill>
                  <a:srgbClr val="545454"/>
                </a:solidFill>
                <a:latin typeface="Montserrat"/>
                <a:cs typeface="Montserrat"/>
              </a:rPr>
              <a:t> </a:t>
            </a:r>
            <a:r>
              <a:rPr sz="1300" spc="-75" dirty="0">
                <a:solidFill>
                  <a:srgbClr val="545454"/>
                </a:solidFill>
                <a:latin typeface="Montserrat"/>
                <a:cs typeface="Montserrat"/>
              </a:rPr>
              <a:t>through</a:t>
            </a:r>
            <a:r>
              <a:rPr sz="1300" spc="5" dirty="0">
                <a:solidFill>
                  <a:srgbClr val="545454"/>
                </a:solidFill>
                <a:latin typeface="Montserrat"/>
                <a:cs typeface="Montserrat"/>
              </a:rPr>
              <a:t> </a:t>
            </a:r>
            <a:r>
              <a:rPr sz="1300" spc="-70" dirty="0">
                <a:solidFill>
                  <a:srgbClr val="545454"/>
                </a:solidFill>
                <a:latin typeface="Montserrat"/>
                <a:cs typeface="Montserrat"/>
              </a:rPr>
              <a:t>a</a:t>
            </a:r>
            <a:r>
              <a:rPr sz="1300" dirty="0">
                <a:solidFill>
                  <a:srgbClr val="545454"/>
                </a:solidFill>
                <a:latin typeface="Montserrat"/>
                <a:cs typeface="Montserrat"/>
              </a:rPr>
              <a:t> </a:t>
            </a:r>
            <a:r>
              <a:rPr sz="1300" spc="-65" dirty="0">
                <a:solidFill>
                  <a:srgbClr val="545454"/>
                </a:solidFill>
                <a:latin typeface="Montserrat"/>
                <a:cs typeface="Montserrat"/>
              </a:rPr>
              <a:t>digital</a:t>
            </a:r>
            <a:r>
              <a:rPr sz="1300" spc="5" dirty="0">
                <a:solidFill>
                  <a:srgbClr val="545454"/>
                </a:solidFill>
                <a:latin typeface="Montserrat"/>
                <a:cs typeface="Montserrat"/>
              </a:rPr>
              <a:t> </a:t>
            </a:r>
            <a:r>
              <a:rPr sz="1300" spc="-45" dirty="0">
                <a:solidFill>
                  <a:srgbClr val="545454"/>
                </a:solidFill>
                <a:latin typeface="Montserrat"/>
                <a:cs typeface="Montserrat"/>
              </a:rPr>
              <a:t>platform,</a:t>
            </a:r>
            <a:r>
              <a:rPr lang="en-US" sz="1300" spc="-45" dirty="0">
                <a:solidFill>
                  <a:srgbClr val="545454"/>
                </a:solidFill>
                <a:latin typeface="Montserrat"/>
                <a:cs typeface="Montserrat"/>
              </a:rPr>
              <a:t> </a:t>
            </a:r>
            <a:r>
              <a:rPr sz="1300" spc="-70" dirty="0">
                <a:solidFill>
                  <a:srgbClr val="545454"/>
                </a:solidFill>
                <a:latin typeface="Montserrat"/>
                <a:cs typeface="Montserrat"/>
              </a:rPr>
              <a:t>creating</a:t>
            </a:r>
            <a:r>
              <a:rPr sz="1300" spc="5" dirty="0">
                <a:solidFill>
                  <a:srgbClr val="545454"/>
                </a:solidFill>
                <a:latin typeface="Montserrat"/>
                <a:cs typeface="Montserrat"/>
              </a:rPr>
              <a:t> </a:t>
            </a:r>
            <a:r>
              <a:rPr sz="1300" spc="-70" dirty="0">
                <a:solidFill>
                  <a:srgbClr val="545454"/>
                </a:solidFill>
                <a:latin typeface="Montserrat"/>
                <a:cs typeface="Montserrat"/>
              </a:rPr>
              <a:t>a</a:t>
            </a:r>
            <a:r>
              <a:rPr sz="1300" spc="10" dirty="0">
                <a:solidFill>
                  <a:srgbClr val="545454"/>
                </a:solidFill>
                <a:latin typeface="Montserrat"/>
                <a:cs typeface="Montserrat"/>
              </a:rPr>
              <a:t> </a:t>
            </a:r>
            <a:r>
              <a:rPr sz="1300" spc="-75" dirty="0">
                <a:solidFill>
                  <a:srgbClr val="545454"/>
                </a:solidFill>
                <a:latin typeface="Montserrat"/>
                <a:cs typeface="Montserrat"/>
              </a:rPr>
              <a:t>two-</a:t>
            </a:r>
            <a:r>
              <a:rPr sz="1300" spc="-65" dirty="0">
                <a:solidFill>
                  <a:srgbClr val="545454"/>
                </a:solidFill>
                <a:latin typeface="Montserrat"/>
                <a:cs typeface="Montserrat"/>
              </a:rPr>
              <a:t>sided</a:t>
            </a:r>
            <a:r>
              <a:rPr sz="1300" spc="5" dirty="0">
                <a:solidFill>
                  <a:srgbClr val="545454"/>
                </a:solidFill>
                <a:latin typeface="Montserrat"/>
                <a:cs typeface="Montserrat"/>
              </a:rPr>
              <a:t> </a:t>
            </a:r>
            <a:r>
              <a:rPr sz="1300" spc="-70" dirty="0">
                <a:solidFill>
                  <a:srgbClr val="545454"/>
                </a:solidFill>
                <a:latin typeface="Montserrat"/>
                <a:cs typeface="Montserrat"/>
              </a:rPr>
              <a:t>marketplace</a:t>
            </a:r>
            <a:r>
              <a:rPr sz="1300" spc="10" dirty="0">
                <a:solidFill>
                  <a:srgbClr val="545454"/>
                </a:solidFill>
                <a:latin typeface="Montserrat"/>
                <a:cs typeface="Montserrat"/>
              </a:rPr>
              <a:t> </a:t>
            </a:r>
            <a:r>
              <a:rPr sz="1300" spc="-60" dirty="0">
                <a:solidFill>
                  <a:srgbClr val="545454"/>
                </a:solidFill>
                <a:latin typeface="Montserrat"/>
                <a:cs typeface="Montserrat"/>
              </a:rPr>
              <a:t>that</a:t>
            </a:r>
            <a:r>
              <a:rPr sz="1300" spc="5" dirty="0">
                <a:solidFill>
                  <a:srgbClr val="545454"/>
                </a:solidFill>
                <a:latin typeface="Montserrat"/>
                <a:cs typeface="Montserrat"/>
              </a:rPr>
              <a:t> </a:t>
            </a:r>
            <a:r>
              <a:rPr sz="1300" spc="-45" dirty="0">
                <a:solidFill>
                  <a:srgbClr val="545454"/>
                </a:solidFill>
                <a:latin typeface="Montserrat"/>
                <a:cs typeface="Montserrat"/>
              </a:rPr>
              <a:t>grows </a:t>
            </a:r>
            <a:r>
              <a:rPr sz="1300" spc="-60" dirty="0">
                <a:solidFill>
                  <a:srgbClr val="545454"/>
                </a:solidFill>
                <a:latin typeface="Montserrat"/>
                <a:cs typeface="Montserrat"/>
              </a:rPr>
              <a:t>stronger</a:t>
            </a:r>
            <a:r>
              <a:rPr sz="1300" spc="-5" dirty="0">
                <a:solidFill>
                  <a:srgbClr val="545454"/>
                </a:solidFill>
                <a:latin typeface="Montserrat"/>
                <a:cs typeface="Montserrat"/>
              </a:rPr>
              <a:t> </a:t>
            </a:r>
            <a:r>
              <a:rPr sz="1300" spc="-70" dirty="0">
                <a:solidFill>
                  <a:srgbClr val="545454"/>
                </a:solidFill>
                <a:latin typeface="Montserrat"/>
                <a:cs typeface="Montserrat"/>
              </a:rPr>
              <a:t>with</a:t>
            </a:r>
            <a:r>
              <a:rPr sz="1300" spc="-5" dirty="0">
                <a:solidFill>
                  <a:srgbClr val="545454"/>
                </a:solidFill>
                <a:latin typeface="Montserrat"/>
                <a:cs typeface="Montserrat"/>
              </a:rPr>
              <a:t> </a:t>
            </a:r>
            <a:r>
              <a:rPr sz="1300" spc="-80" dirty="0">
                <a:solidFill>
                  <a:srgbClr val="545454"/>
                </a:solidFill>
                <a:latin typeface="Montserrat"/>
                <a:cs typeface="Montserrat"/>
              </a:rPr>
              <a:t>each</a:t>
            </a:r>
            <a:r>
              <a:rPr sz="1300" spc="-5" dirty="0">
                <a:solidFill>
                  <a:srgbClr val="545454"/>
                </a:solidFill>
                <a:latin typeface="Montserrat"/>
                <a:cs typeface="Montserrat"/>
              </a:rPr>
              <a:t> </a:t>
            </a:r>
            <a:r>
              <a:rPr sz="1300" spc="-10" dirty="0">
                <a:solidFill>
                  <a:srgbClr val="545454"/>
                </a:solidFill>
                <a:latin typeface="Montserrat"/>
                <a:cs typeface="Montserrat"/>
              </a:rPr>
              <a:t>participant.</a:t>
            </a:r>
            <a:endParaRPr sz="1300" dirty="0">
              <a:latin typeface="Montserrat"/>
              <a:cs typeface="Montserrat"/>
            </a:endParaRPr>
          </a:p>
        </p:txBody>
      </p:sp>
      <p:sp>
        <p:nvSpPr>
          <p:cNvPr id="11" name="object 11"/>
          <p:cNvSpPr txBox="1"/>
          <p:nvPr/>
        </p:nvSpPr>
        <p:spPr>
          <a:xfrm>
            <a:off x="1025525" y="4360274"/>
            <a:ext cx="2052320" cy="230504"/>
          </a:xfrm>
          <a:prstGeom prst="rect">
            <a:avLst/>
          </a:prstGeom>
        </p:spPr>
        <p:txBody>
          <a:bodyPr vert="horz" wrap="square" lIns="0" tIns="11430" rIns="0" bIns="0" rtlCol="0">
            <a:spAutoFit/>
          </a:bodyPr>
          <a:lstStyle/>
          <a:p>
            <a:pPr marL="12700">
              <a:lnSpc>
                <a:spcPct val="100000"/>
              </a:lnSpc>
              <a:spcBef>
                <a:spcPts val="90"/>
              </a:spcBef>
            </a:pPr>
            <a:r>
              <a:rPr sz="1250" spc="-80" dirty="0">
                <a:solidFill>
                  <a:srgbClr val="333333"/>
                </a:solidFill>
                <a:latin typeface="Montserrat"/>
                <a:cs typeface="Montserrat"/>
              </a:rPr>
              <a:t>Monthly</a:t>
            </a:r>
            <a:r>
              <a:rPr sz="1250" spc="-15" dirty="0">
                <a:solidFill>
                  <a:srgbClr val="333333"/>
                </a:solidFill>
                <a:latin typeface="Montserrat"/>
                <a:cs typeface="Montserrat"/>
              </a:rPr>
              <a:t> </a:t>
            </a:r>
            <a:r>
              <a:rPr sz="1250" spc="-75" dirty="0">
                <a:solidFill>
                  <a:srgbClr val="333333"/>
                </a:solidFill>
                <a:latin typeface="Montserrat"/>
                <a:cs typeface="Montserrat"/>
              </a:rPr>
              <a:t>Active</a:t>
            </a:r>
            <a:r>
              <a:rPr sz="1250" spc="-10" dirty="0">
                <a:solidFill>
                  <a:srgbClr val="333333"/>
                </a:solidFill>
                <a:latin typeface="Montserrat"/>
                <a:cs typeface="Montserrat"/>
              </a:rPr>
              <a:t> </a:t>
            </a:r>
            <a:r>
              <a:rPr sz="1250" spc="-75" dirty="0">
                <a:solidFill>
                  <a:srgbClr val="333333"/>
                </a:solidFill>
                <a:latin typeface="Montserrat"/>
                <a:cs typeface="Montserrat"/>
              </a:rPr>
              <a:t>Users:</a:t>
            </a:r>
            <a:r>
              <a:rPr sz="1250" spc="-10" dirty="0">
                <a:solidFill>
                  <a:srgbClr val="333333"/>
                </a:solidFill>
                <a:latin typeface="Montserrat"/>
                <a:cs typeface="Montserrat"/>
              </a:rPr>
              <a:t> </a:t>
            </a:r>
            <a:r>
              <a:rPr sz="1350" b="1" spc="-125" dirty="0">
                <a:solidFill>
                  <a:srgbClr val="1A4977"/>
                </a:solidFill>
                <a:latin typeface="Montserrat SemiBold"/>
                <a:cs typeface="Montserrat SemiBold"/>
              </a:rPr>
              <a:t>130M+</a:t>
            </a:r>
            <a:endParaRPr sz="1350" dirty="0">
              <a:latin typeface="Montserrat SemiBold"/>
              <a:cs typeface="Montserrat SemiBold"/>
            </a:endParaRPr>
          </a:p>
        </p:txBody>
      </p:sp>
      <p:grpSp>
        <p:nvGrpSpPr>
          <p:cNvPr id="12" name="object 12"/>
          <p:cNvGrpSpPr/>
          <p:nvPr/>
        </p:nvGrpSpPr>
        <p:grpSpPr>
          <a:xfrm>
            <a:off x="752474" y="4772024"/>
            <a:ext cx="152400" cy="819150"/>
            <a:chOff x="752474" y="4772024"/>
            <a:chExt cx="152400" cy="819150"/>
          </a:xfrm>
        </p:grpSpPr>
        <p:pic>
          <p:nvPicPr>
            <p:cNvPr id="13" name="object 13"/>
            <p:cNvPicPr/>
            <p:nvPr/>
          </p:nvPicPr>
          <p:blipFill>
            <a:blip r:embed="rId4" cstate="print"/>
            <a:stretch>
              <a:fillRect/>
            </a:stretch>
          </p:blipFill>
          <p:spPr>
            <a:xfrm>
              <a:off x="752474" y="4772024"/>
              <a:ext cx="152399" cy="133349"/>
            </a:xfrm>
            <a:prstGeom prst="rect">
              <a:avLst/>
            </a:prstGeom>
          </p:spPr>
        </p:pic>
        <p:pic>
          <p:nvPicPr>
            <p:cNvPr id="14" name="object 14"/>
            <p:cNvPicPr/>
            <p:nvPr/>
          </p:nvPicPr>
          <p:blipFill>
            <a:blip r:embed="rId5" cstate="print"/>
            <a:stretch>
              <a:fillRect/>
            </a:stretch>
          </p:blipFill>
          <p:spPr>
            <a:xfrm>
              <a:off x="752474" y="5105399"/>
              <a:ext cx="152399" cy="152399"/>
            </a:xfrm>
            <a:prstGeom prst="rect">
              <a:avLst/>
            </a:prstGeom>
          </p:spPr>
        </p:pic>
        <p:pic>
          <p:nvPicPr>
            <p:cNvPr id="15" name="object 15"/>
            <p:cNvPicPr/>
            <p:nvPr/>
          </p:nvPicPr>
          <p:blipFill>
            <a:blip r:embed="rId6" cstate="print"/>
            <a:stretch>
              <a:fillRect/>
            </a:stretch>
          </p:blipFill>
          <p:spPr>
            <a:xfrm>
              <a:off x="752474" y="5457824"/>
              <a:ext cx="152399" cy="133349"/>
            </a:xfrm>
            <a:prstGeom prst="rect">
              <a:avLst/>
            </a:prstGeom>
          </p:spPr>
        </p:pic>
      </p:grpSp>
      <p:sp>
        <p:nvSpPr>
          <p:cNvPr id="16" name="object 16"/>
          <p:cNvSpPr txBox="1"/>
          <p:nvPr/>
        </p:nvSpPr>
        <p:spPr>
          <a:xfrm>
            <a:off x="987425" y="4703174"/>
            <a:ext cx="1377315" cy="230504"/>
          </a:xfrm>
          <a:prstGeom prst="rect">
            <a:avLst/>
          </a:prstGeom>
        </p:spPr>
        <p:txBody>
          <a:bodyPr vert="horz" wrap="square" lIns="0" tIns="11430" rIns="0" bIns="0" rtlCol="0">
            <a:spAutoFit/>
          </a:bodyPr>
          <a:lstStyle/>
          <a:p>
            <a:pPr marL="12700">
              <a:lnSpc>
                <a:spcPct val="100000"/>
              </a:lnSpc>
              <a:spcBef>
                <a:spcPts val="90"/>
              </a:spcBef>
            </a:pPr>
            <a:r>
              <a:rPr sz="1250" spc="-75" dirty="0">
                <a:solidFill>
                  <a:srgbClr val="333333"/>
                </a:solidFill>
                <a:latin typeface="Montserrat"/>
                <a:cs typeface="Montserrat"/>
              </a:rPr>
              <a:t>Active</a:t>
            </a:r>
            <a:r>
              <a:rPr sz="1250" spc="-20" dirty="0">
                <a:solidFill>
                  <a:srgbClr val="333333"/>
                </a:solidFill>
                <a:latin typeface="Montserrat"/>
                <a:cs typeface="Montserrat"/>
              </a:rPr>
              <a:t> </a:t>
            </a:r>
            <a:r>
              <a:rPr sz="1250" spc="-70" dirty="0">
                <a:solidFill>
                  <a:srgbClr val="333333"/>
                </a:solidFill>
                <a:latin typeface="Montserrat"/>
                <a:cs typeface="Montserrat"/>
              </a:rPr>
              <a:t>Drivers:</a:t>
            </a:r>
            <a:r>
              <a:rPr sz="1250" spc="-20" dirty="0">
                <a:solidFill>
                  <a:srgbClr val="333333"/>
                </a:solidFill>
                <a:latin typeface="Montserrat"/>
                <a:cs typeface="Montserrat"/>
              </a:rPr>
              <a:t> </a:t>
            </a:r>
            <a:r>
              <a:rPr sz="1350" b="1" spc="-120" dirty="0">
                <a:solidFill>
                  <a:srgbClr val="1A4977"/>
                </a:solidFill>
                <a:latin typeface="Montserrat SemiBold"/>
                <a:cs typeface="Montserrat SemiBold"/>
              </a:rPr>
              <a:t>5M+</a:t>
            </a:r>
            <a:endParaRPr sz="1350" dirty="0">
              <a:latin typeface="Montserrat SemiBold"/>
              <a:cs typeface="Montserrat SemiBold"/>
            </a:endParaRPr>
          </a:p>
        </p:txBody>
      </p:sp>
      <p:sp>
        <p:nvSpPr>
          <p:cNvPr id="17" name="object 17"/>
          <p:cNvSpPr txBox="1"/>
          <p:nvPr/>
        </p:nvSpPr>
        <p:spPr>
          <a:xfrm>
            <a:off x="987425" y="5046074"/>
            <a:ext cx="2291080" cy="230504"/>
          </a:xfrm>
          <a:prstGeom prst="rect">
            <a:avLst/>
          </a:prstGeom>
        </p:spPr>
        <p:txBody>
          <a:bodyPr vert="horz" wrap="square" lIns="0" tIns="11430" rIns="0" bIns="0" rtlCol="0">
            <a:spAutoFit/>
          </a:bodyPr>
          <a:lstStyle/>
          <a:p>
            <a:pPr marL="12700">
              <a:lnSpc>
                <a:spcPct val="100000"/>
              </a:lnSpc>
              <a:spcBef>
                <a:spcPts val="90"/>
              </a:spcBef>
            </a:pPr>
            <a:r>
              <a:rPr sz="1250" spc="-85" dirty="0">
                <a:solidFill>
                  <a:srgbClr val="333333"/>
                </a:solidFill>
                <a:latin typeface="Montserrat"/>
                <a:cs typeface="Montserrat"/>
              </a:rPr>
              <a:t>Market</a:t>
            </a:r>
            <a:r>
              <a:rPr sz="1250" spc="-15" dirty="0">
                <a:solidFill>
                  <a:srgbClr val="333333"/>
                </a:solidFill>
                <a:latin typeface="Montserrat"/>
                <a:cs typeface="Montserrat"/>
              </a:rPr>
              <a:t> </a:t>
            </a:r>
            <a:r>
              <a:rPr sz="1250" spc="-80" dirty="0">
                <a:solidFill>
                  <a:srgbClr val="333333"/>
                </a:solidFill>
                <a:latin typeface="Montserrat"/>
                <a:cs typeface="Montserrat"/>
              </a:rPr>
              <a:t>Presence:</a:t>
            </a:r>
            <a:r>
              <a:rPr sz="1250" spc="-10" dirty="0">
                <a:solidFill>
                  <a:srgbClr val="333333"/>
                </a:solidFill>
                <a:latin typeface="Montserrat"/>
                <a:cs typeface="Montserrat"/>
              </a:rPr>
              <a:t> </a:t>
            </a:r>
            <a:r>
              <a:rPr sz="1350" b="1" spc="-160" dirty="0">
                <a:solidFill>
                  <a:srgbClr val="1A4977"/>
                </a:solidFill>
                <a:latin typeface="Montserrat SemiBold"/>
                <a:cs typeface="Montserrat SemiBold"/>
              </a:rPr>
              <a:t>70+</a:t>
            </a:r>
            <a:r>
              <a:rPr sz="1350" b="1" spc="-45" dirty="0">
                <a:solidFill>
                  <a:srgbClr val="1A4977"/>
                </a:solidFill>
                <a:latin typeface="Montserrat SemiBold"/>
                <a:cs typeface="Montserrat SemiBold"/>
              </a:rPr>
              <a:t> </a:t>
            </a:r>
            <a:r>
              <a:rPr sz="1350" b="1" spc="-120" dirty="0">
                <a:solidFill>
                  <a:srgbClr val="1A4977"/>
                </a:solidFill>
                <a:latin typeface="Montserrat SemiBold"/>
                <a:cs typeface="Montserrat SemiBold"/>
              </a:rPr>
              <a:t>countries</a:t>
            </a:r>
            <a:endParaRPr sz="1350" dirty="0">
              <a:latin typeface="Montserrat SemiBold"/>
              <a:cs typeface="Montserrat SemiBold"/>
            </a:endParaRPr>
          </a:p>
        </p:txBody>
      </p:sp>
      <p:sp>
        <p:nvSpPr>
          <p:cNvPr id="18" name="object 18"/>
          <p:cNvSpPr txBox="1"/>
          <p:nvPr/>
        </p:nvSpPr>
        <p:spPr>
          <a:xfrm>
            <a:off x="987425" y="5388974"/>
            <a:ext cx="1623060" cy="230504"/>
          </a:xfrm>
          <a:prstGeom prst="rect">
            <a:avLst/>
          </a:prstGeom>
        </p:spPr>
        <p:txBody>
          <a:bodyPr vert="horz" wrap="square" lIns="0" tIns="11430" rIns="0" bIns="0" rtlCol="0">
            <a:spAutoFit/>
          </a:bodyPr>
          <a:lstStyle/>
          <a:p>
            <a:pPr marL="12700">
              <a:lnSpc>
                <a:spcPct val="100000"/>
              </a:lnSpc>
              <a:spcBef>
                <a:spcPts val="90"/>
              </a:spcBef>
            </a:pPr>
            <a:r>
              <a:rPr sz="1250" spc="-75" dirty="0">
                <a:solidFill>
                  <a:srgbClr val="333333"/>
                </a:solidFill>
                <a:latin typeface="Montserrat"/>
                <a:cs typeface="Montserrat"/>
              </a:rPr>
              <a:t>Valuation:</a:t>
            </a:r>
            <a:r>
              <a:rPr sz="1250" spc="-25" dirty="0">
                <a:solidFill>
                  <a:srgbClr val="333333"/>
                </a:solidFill>
                <a:latin typeface="Montserrat"/>
                <a:cs typeface="Montserrat"/>
              </a:rPr>
              <a:t> </a:t>
            </a:r>
            <a:r>
              <a:rPr sz="1350" b="1" spc="-150" dirty="0">
                <a:solidFill>
                  <a:srgbClr val="1A4977"/>
                </a:solidFill>
                <a:latin typeface="Montserrat SemiBold"/>
                <a:cs typeface="Montserrat SemiBold"/>
              </a:rPr>
              <a:t>$90+</a:t>
            </a:r>
            <a:r>
              <a:rPr sz="1350" b="1" spc="-50" dirty="0">
                <a:solidFill>
                  <a:srgbClr val="1A4977"/>
                </a:solidFill>
                <a:latin typeface="Montserrat SemiBold"/>
                <a:cs typeface="Montserrat SemiBold"/>
              </a:rPr>
              <a:t> </a:t>
            </a:r>
            <a:r>
              <a:rPr sz="1350" b="1" spc="-95" dirty="0">
                <a:solidFill>
                  <a:srgbClr val="1A4977"/>
                </a:solidFill>
                <a:latin typeface="Montserrat SemiBold"/>
                <a:cs typeface="Montserrat SemiBold"/>
              </a:rPr>
              <a:t>billion</a:t>
            </a:r>
            <a:endParaRPr sz="1350" dirty="0">
              <a:latin typeface="Montserrat SemiBold"/>
              <a:cs typeface="Montserrat SemiBold"/>
            </a:endParaRPr>
          </a:p>
        </p:txBody>
      </p:sp>
      <p:sp>
        <p:nvSpPr>
          <p:cNvPr id="19" name="object 19"/>
          <p:cNvSpPr/>
          <p:nvPr/>
        </p:nvSpPr>
        <p:spPr>
          <a:xfrm>
            <a:off x="4438649" y="1409699"/>
            <a:ext cx="9525" cy="6657975"/>
          </a:xfrm>
          <a:custGeom>
            <a:avLst/>
            <a:gdLst/>
            <a:ahLst/>
            <a:cxnLst/>
            <a:rect l="l" t="t" r="r" b="b"/>
            <a:pathLst>
              <a:path w="9525" h="6657975">
                <a:moveTo>
                  <a:pt x="9524" y="6657974"/>
                </a:moveTo>
                <a:lnTo>
                  <a:pt x="0" y="6657974"/>
                </a:lnTo>
                <a:lnTo>
                  <a:pt x="0" y="0"/>
                </a:lnTo>
                <a:lnTo>
                  <a:pt x="9524" y="0"/>
                </a:lnTo>
                <a:lnTo>
                  <a:pt x="9524" y="6657974"/>
                </a:lnTo>
                <a:close/>
              </a:path>
            </a:pathLst>
          </a:custGeom>
          <a:solidFill>
            <a:srgbClr val="DEE2E6"/>
          </a:solidFill>
        </p:spPr>
        <p:txBody>
          <a:bodyPr wrap="square" lIns="0" tIns="0" rIns="0" bIns="0" rtlCol="0"/>
          <a:lstStyle/>
          <a:p>
            <a:endParaRPr/>
          </a:p>
        </p:txBody>
      </p:sp>
      <p:sp>
        <p:nvSpPr>
          <p:cNvPr id="20" name="object 20"/>
          <p:cNvSpPr/>
          <p:nvPr/>
        </p:nvSpPr>
        <p:spPr>
          <a:xfrm>
            <a:off x="4733924" y="1838324"/>
            <a:ext cx="6886575" cy="2095500"/>
          </a:xfrm>
          <a:custGeom>
            <a:avLst/>
            <a:gdLst/>
            <a:ahLst/>
            <a:cxnLst/>
            <a:rect l="l" t="t" r="r" b="b"/>
            <a:pathLst>
              <a:path w="6886575" h="2095500">
                <a:moveTo>
                  <a:pt x="6833176" y="2095499"/>
                </a:moveTo>
                <a:lnTo>
                  <a:pt x="53397" y="2095499"/>
                </a:lnTo>
                <a:lnTo>
                  <a:pt x="49680" y="2095133"/>
                </a:lnTo>
                <a:lnTo>
                  <a:pt x="14085" y="2076107"/>
                </a:lnTo>
                <a:lnTo>
                  <a:pt x="0" y="2042102"/>
                </a:lnTo>
                <a:lnTo>
                  <a:pt x="0" y="2038349"/>
                </a:lnTo>
                <a:lnTo>
                  <a:pt x="0" y="53397"/>
                </a:lnTo>
                <a:lnTo>
                  <a:pt x="19392" y="14085"/>
                </a:lnTo>
                <a:lnTo>
                  <a:pt x="53397" y="0"/>
                </a:lnTo>
                <a:lnTo>
                  <a:pt x="6833176" y="0"/>
                </a:lnTo>
                <a:lnTo>
                  <a:pt x="6872489" y="19392"/>
                </a:lnTo>
                <a:lnTo>
                  <a:pt x="6886574" y="53397"/>
                </a:lnTo>
                <a:lnTo>
                  <a:pt x="6886574" y="2042102"/>
                </a:lnTo>
                <a:lnTo>
                  <a:pt x="6867181" y="2081414"/>
                </a:lnTo>
                <a:lnTo>
                  <a:pt x="6836892" y="2095133"/>
                </a:lnTo>
                <a:lnTo>
                  <a:pt x="6833176" y="2095499"/>
                </a:lnTo>
                <a:close/>
              </a:path>
            </a:pathLst>
          </a:custGeom>
          <a:solidFill>
            <a:srgbClr val="F7F9FA"/>
          </a:solidFill>
        </p:spPr>
        <p:txBody>
          <a:bodyPr wrap="square" lIns="0" tIns="0" rIns="0" bIns="0" rtlCol="0"/>
          <a:lstStyle/>
          <a:p>
            <a:endParaRPr/>
          </a:p>
        </p:txBody>
      </p:sp>
      <p:sp>
        <p:nvSpPr>
          <p:cNvPr id="21" name="object 21"/>
          <p:cNvSpPr txBox="1"/>
          <p:nvPr/>
        </p:nvSpPr>
        <p:spPr>
          <a:xfrm>
            <a:off x="4721224" y="1389747"/>
            <a:ext cx="2534285" cy="285750"/>
          </a:xfrm>
          <a:prstGeom prst="rect">
            <a:avLst/>
          </a:prstGeom>
        </p:spPr>
        <p:txBody>
          <a:bodyPr vert="horz" wrap="square" lIns="0" tIns="13335" rIns="0" bIns="0" rtlCol="0">
            <a:spAutoFit/>
          </a:bodyPr>
          <a:lstStyle/>
          <a:p>
            <a:pPr marL="12700">
              <a:lnSpc>
                <a:spcPct val="100000"/>
              </a:lnSpc>
              <a:spcBef>
                <a:spcPts val="105"/>
              </a:spcBef>
            </a:pPr>
            <a:r>
              <a:rPr sz="1700" b="1" spc="-140" dirty="0">
                <a:solidFill>
                  <a:srgbClr val="1A4977"/>
                </a:solidFill>
                <a:latin typeface="Montserrat SemiBold"/>
                <a:cs typeface="Montserrat SemiBold"/>
              </a:rPr>
              <a:t>Network</a:t>
            </a:r>
            <a:r>
              <a:rPr sz="1700" b="1" spc="-35" dirty="0">
                <a:solidFill>
                  <a:srgbClr val="1A4977"/>
                </a:solidFill>
                <a:latin typeface="Montserrat SemiBold"/>
                <a:cs typeface="Montserrat SemiBold"/>
              </a:rPr>
              <a:t> </a:t>
            </a:r>
            <a:r>
              <a:rPr sz="1700" b="1" spc="-114" dirty="0">
                <a:solidFill>
                  <a:srgbClr val="1A4977"/>
                </a:solidFill>
                <a:latin typeface="Montserrat SemiBold"/>
                <a:cs typeface="Montserrat SemiBold"/>
              </a:rPr>
              <a:t>Effect</a:t>
            </a:r>
            <a:r>
              <a:rPr sz="1700" b="1" spc="-35" dirty="0">
                <a:solidFill>
                  <a:srgbClr val="1A4977"/>
                </a:solidFill>
                <a:latin typeface="Montserrat SemiBold"/>
                <a:cs typeface="Montserrat SemiBold"/>
              </a:rPr>
              <a:t> </a:t>
            </a:r>
            <a:r>
              <a:rPr sz="1700" b="1" spc="-120" dirty="0">
                <a:solidFill>
                  <a:srgbClr val="1A4977"/>
                </a:solidFill>
                <a:latin typeface="Montserrat SemiBold"/>
                <a:cs typeface="Montserrat SemiBold"/>
              </a:rPr>
              <a:t>Dynamics</a:t>
            </a:r>
            <a:endParaRPr sz="1700">
              <a:latin typeface="Montserrat SemiBold"/>
              <a:cs typeface="Montserrat SemiBold"/>
            </a:endParaRPr>
          </a:p>
        </p:txBody>
      </p:sp>
      <p:sp>
        <p:nvSpPr>
          <p:cNvPr id="22" name="object 22"/>
          <p:cNvSpPr txBox="1"/>
          <p:nvPr/>
        </p:nvSpPr>
        <p:spPr>
          <a:xfrm>
            <a:off x="4749800" y="1794339"/>
            <a:ext cx="6884670" cy="1761060"/>
          </a:xfrm>
          <a:prstGeom prst="rect">
            <a:avLst/>
          </a:prstGeom>
        </p:spPr>
        <p:txBody>
          <a:bodyPr vert="horz" wrap="square" lIns="0" tIns="12065" rIns="0" bIns="0" rtlCol="0">
            <a:spAutoFit/>
          </a:bodyPr>
          <a:lstStyle/>
          <a:p>
            <a:pPr marL="12700" marR="5080">
              <a:lnSpc>
                <a:spcPct val="111100"/>
              </a:lnSpc>
              <a:spcBef>
                <a:spcPts val="95"/>
              </a:spcBef>
            </a:pPr>
            <a:r>
              <a:rPr lang="en-US" sz="1350" b="1" i="1" spc="-55" dirty="0">
                <a:solidFill>
                  <a:srgbClr val="AAAAAA"/>
                </a:solidFill>
                <a:latin typeface="Century Gothic"/>
                <a:cs typeface="Century Gothic"/>
              </a:rPr>
              <a:t> </a:t>
            </a:r>
            <a:r>
              <a:rPr sz="1350" b="1" i="1" spc="-55" dirty="0">
                <a:solidFill>
                  <a:srgbClr val="FF0000"/>
                </a:solidFill>
                <a:latin typeface="Century Gothic"/>
                <a:cs typeface="Century Gothic"/>
              </a:rPr>
              <a:t>Network</a:t>
            </a:r>
            <a:r>
              <a:rPr sz="1350" b="1" i="1" spc="-40" dirty="0">
                <a:solidFill>
                  <a:srgbClr val="FF0000"/>
                </a:solidFill>
                <a:latin typeface="Century Gothic"/>
                <a:cs typeface="Century Gothic"/>
              </a:rPr>
              <a:t> </a:t>
            </a:r>
            <a:r>
              <a:rPr sz="1350" b="1" i="1" spc="-90" dirty="0">
                <a:solidFill>
                  <a:srgbClr val="FF0000"/>
                </a:solidFill>
                <a:latin typeface="Century Gothic"/>
                <a:cs typeface="Century Gothic"/>
              </a:rPr>
              <a:t>effect</a:t>
            </a:r>
            <a:r>
              <a:rPr sz="1350" b="1" i="1" spc="-40" dirty="0">
                <a:solidFill>
                  <a:srgbClr val="FF0000"/>
                </a:solidFill>
                <a:latin typeface="Century Gothic"/>
                <a:cs typeface="Century Gothic"/>
              </a:rPr>
              <a:t> </a:t>
            </a:r>
            <a:r>
              <a:rPr sz="1350" b="1" i="1" spc="-85" dirty="0">
                <a:solidFill>
                  <a:srgbClr val="FF0000"/>
                </a:solidFill>
                <a:latin typeface="Century Gothic"/>
                <a:cs typeface="Century Gothic"/>
              </a:rPr>
              <a:t>diagram</a:t>
            </a:r>
            <a:r>
              <a:rPr sz="1350" b="1" i="1" spc="-35" dirty="0">
                <a:solidFill>
                  <a:srgbClr val="FF0000"/>
                </a:solidFill>
                <a:latin typeface="Century Gothic"/>
                <a:cs typeface="Century Gothic"/>
              </a:rPr>
              <a:t> </a:t>
            </a:r>
            <a:r>
              <a:rPr sz="1350" spc="-40" dirty="0">
                <a:solidFill>
                  <a:srgbClr val="FF0000"/>
                </a:solidFill>
                <a:latin typeface="Century Gothic"/>
                <a:cs typeface="Century Gothic"/>
              </a:rPr>
              <a:t>showing </a:t>
            </a:r>
            <a:r>
              <a:rPr sz="1350" spc="-95" dirty="0">
                <a:solidFill>
                  <a:srgbClr val="FF0000"/>
                </a:solidFill>
                <a:latin typeface="Century Gothic"/>
                <a:cs typeface="Century Gothic"/>
              </a:rPr>
              <a:t>how</a:t>
            </a:r>
            <a:r>
              <a:rPr sz="1350" spc="-35" dirty="0">
                <a:solidFill>
                  <a:srgbClr val="FF0000"/>
                </a:solidFill>
                <a:latin typeface="Century Gothic"/>
                <a:cs typeface="Century Gothic"/>
              </a:rPr>
              <a:t> </a:t>
            </a:r>
            <a:r>
              <a:rPr sz="1350" spc="-70" dirty="0">
                <a:solidFill>
                  <a:srgbClr val="FF0000"/>
                </a:solidFill>
                <a:latin typeface="Century Gothic"/>
                <a:cs typeface="Century Gothic"/>
              </a:rPr>
              <a:t>more</a:t>
            </a:r>
            <a:r>
              <a:rPr sz="1350" spc="-40" dirty="0">
                <a:solidFill>
                  <a:srgbClr val="FF0000"/>
                </a:solidFill>
                <a:latin typeface="Century Gothic"/>
                <a:cs typeface="Century Gothic"/>
              </a:rPr>
              <a:t> </a:t>
            </a:r>
            <a:r>
              <a:rPr sz="1350" spc="-25" dirty="0">
                <a:solidFill>
                  <a:srgbClr val="FF0000"/>
                </a:solidFill>
                <a:latin typeface="Century Gothic"/>
                <a:cs typeface="Century Gothic"/>
              </a:rPr>
              <a:t>drivers</a:t>
            </a:r>
            <a:r>
              <a:rPr sz="1350" spc="-35" dirty="0">
                <a:solidFill>
                  <a:srgbClr val="FF0000"/>
                </a:solidFill>
                <a:latin typeface="Century Gothic"/>
                <a:cs typeface="Century Gothic"/>
              </a:rPr>
              <a:t> </a:t>
            </a:r>
            <a:r>
              <a:rPr sz="1350" spc="-85" dirty="0">
                <a:solidFill>
                  <a:srgbClr val="FF0000"/>
                </a:solidFill>
                <a:latin typeface="Century Gothic"/>
                <a:cs typeface="Century Gothic"/>
              </a:rPr>
              <a:t>attract</a:t>
            </a:r>
            <a:r>
              <a:rPr sz="1350" spc="-40" dirty="0">
                <a:solidFill>
                  <a:srgbClr val="FF0000"/>
                </a:solidFill>
                <a:latin typeface="Century Gothic"/>
                <a:cs typeface="Century Gothic"/>
              </a:rPr>
              <a:t> </a:t>
            </a:r>
            <a:r>
              <a:rPr sz="1350" spc="-70" dirty="0">
                <a:solidFill>
                  <a:srgbClr val="FF0000"/>
                </a:solidFill>
                <a:latin typeface="Century Gothic"/>
                <a:cs typeface="Century Gothic"/>
              </a:rPr>
              <a:t>more</a:t>
            </a:r>
            <a:r>
              <a:rPr sz="1350" spc="-35" dirty="0">
                <a:solidFill>
                  <a:srgbClr val="FF0000"/>
                </a:solidFill>
                <a:latin typeface="Century Gothic"/>
                <a:cs typeface="Century Gothic"/>
              </a:rPr>
              <a:t> </a:t>
            </a:r>
            <a:r>
              <a:rPr sz="1350" spc="-25" dirty="0">
                <a:solidFill>
                  <a:srgbClr val="FF0000"/>
                </a:solidFill>
                <a:latin typeface="Century Gothic"/>
                <a:cs typeface="Century Gothic"/>
              </a:rPr>
              <a:t>riders,</a:t>
            </a:r>
            <a:r>
              <a:rPr sz="1350" spc="-40" dirty="0">
                <a:solidFill>
                  <a:srgbClr val="FF0000"/>
                </a:solidFill>
                <a:latin typeface="Century Gothic"/>
                <a:cs typeface="Century Gothic"/>
              </a:rPr>
              <a:t> </a:t>
            </a:r>
            <a:r>
              <a:rPr sz="1350" spc="-80" dirty="0">
                <a:solidFill>
                  <a:srgbClr val="FF0000"/>
                </a:solidFill>
                <a:latin typeface="Century Gothic"/>
                <a:cs typeface="Century Gothic"/>
              </a:rPr>
              <a:t>creating</a:t>
            </a:r>
            <a:r>
              <a:rPr sz="1350" spc="-40" dirty="0">
                <a:solidFill>
                  <a:srgbClr val="FF0000"/>
                </a:solidFill>
                <a:latin typeface="Century Gothic"/>
                <a:cs typeface="Century Gothic"/>
              </a:rPr>
              <a:t> </a:t>
            </a:r>
            <a:r>
              <a:rPr sz="1350" spc="-50" dirty="0">
                <a:solidFill>
                  <a:srgbClr val="FF0000"/>
                </a:solidFill>
                <a:latin typeface="Century Gothic"/>
                <a:cs typeface="Century Gothic"/>
              </a:rPr>
              <a:t>a </a:t>
            </a:r>
            <a:r>
              <a:rPr sz="1350" spc="-10" dirty="0">
                <a:solidFill>
                  <a:srgbClr val="FF0000"/>
                </a:solidFill>
                <a:latin typeface="Century Gothic"/>
                <a:cs typeface="Century Gothic"/>
              </a:rPr>
              <a:t>virtuous</a:t>
            </a:r>
            <a:r>
              <a:rPr sz="1350" spc="-40" dirty="0">
                <a:solidFill>
                  <a:srgbClr val="FF0000"/>
                </a:solidFill>
                <a:latin typeface="Century Gothic"/>
                <a:cs typeface="Century Gothic"/>
              </a:rPr>
              <a:t> </a:t>
            </a:r>
            <a:r>
              <a:rPr sz="1350" spc="-125" dirty="0">
                <a:solidFill>
                  <a:srgbClr val="FF0000"/>
                </a:solidFill>
                <a:latin typeface="Century Gothic"/>
                <a:cs typeface="Century Gothic"/>
              </a:rPr>
              <a:t>cycle</a:t>
            </a:r>
            <a:r>
              <a:rPr sz="1350" spc="-40" dirty="0">
                <a:solidFill>
                  <a:srgbClr val="FF0000"/>
                </a:solidFill>
                <a:latin typeface="Century Gothic"/>
                <a:cs typeface="Century Gothic"/>
              </a:rPr>
              <a:t> </a:t>
            </a:r>
            <a:r>
              <a:rPr sz="1350" spc="-85" dirty="0">
                <a:solidFill>
                  <a:srgbClr val="FF0000"/>
                </a:solidFill>
                <a:latin typeface="Century Gothic"/>
                <a:cs typeface="Century Gothic"/>
              </a:rPr>
              <a:t>of</a:t>
            </a:r>
            <a:r>
              <a:rPr sz="1350" spc="-35" dirty="0">
                <a:solidFill>
                  <a:srgbClr val="FF0000"/>
                </a:solidFill>
                <a:latin typeface="Century Gothic"/>
                <a:cs typeface="Century Gothic"/>
              </a:rPr>
              <a:t> </a:t>
            </a:r>
            <a:r>
              <a:rPr sz="1350" spc="-50" dirty="0">
                <a:solidFill>
                  <a:srgbClr val="FF0000"/>
                </a:solidFill>
                <a:latin typeface="Century Gothic"/>
                <a:cs typeface="Century Gothic"/>
              </a:rPr>
              <a:t>platform</a:t>
            </a:r>
            <a:r>
              <a:rPr sz="1350" spc="-40" dirty="0">
                <a:solidFill>
                  <a:srgbClr val="FF0000"/>
                </a:solidFill>
                <a:latin typeface="Century Gothic"/>
                <a:cs typeface="Century Gothic"/>
              </a:rPr>
              <a:t> </a:t>
            </a:r>
            <a:r>
              <a:rPr sz="1350" spc="-10" dirty="0">
                <a:solidFill>
                  <a:srgbClr val="FF0000"/>
                </a:solidFill>
                <a:latin typeface="Century Gothic"/>
                <a:cs typeface="Century Gothic"/>
              </a:rPr>
              <a:t>growth</a:t>
            </a:r>
            <a:r>
              <a:rPr lang="en-US" sz="1350" spc="-10" dirty="0">
                <a:solidFill>
                  <a:srgbClr val="AAAAAA"/>
                </a:solidFill>
                <a:latin typeface="Century Gothic"/>
                <a:cs typeface="Century Gothic"/>
              </a:rPr>
              <a:t>.</a:t>
            </a:r>
          </a:p>
          <a:p>
            <a:pPr marL="12700" marR="5080">
              <a:lnSpc>
                <a:spcPct val="111100"/>
              </a:lnSpc>
              <a:spcBef>
                <a:spcPts val="95"/>
              </a:spcBef>
            </a:pPr>
            <a:endParaRPr lang="en-US" sz="1350" spc="-10" dirty="0">
              <a:solidFill>
                <a:srgbClr val="AAAAAA"/>
              </a:solidFill>
              <a:latin typeface="Century Gothic"/>
              <a:cs typeface="Century Gothic"/>
            </a:endParaRPr>
          </a:p>
          <a:p>
            <a:pPr marL="12697" marR="0" lvl="0" indent="0" defTabSz="914217" eaLnBrk="1" fontAlgn="auto" latinLnBrk="0" hangingPunct="1">
              <a:lnSpc>
                <a:spcPct val="100000"/>
              </a:lnSpc>
              <a:spcBef>
                <a:spcPts val="100"/>
              </a:spcBef>
              <a:spcAft>
                <a:spcPts val="0"/>
              </a:spcAft>
              <a:buClrTx/>
              <a:buSzTx/>
              <a:buFontTx/>
              <a:buNone/>
              <a:tabLst/>
              <a:defRPr/>
            </a:pPr>
            <a:r>
              <a:rPr kumimoji="0" lang="en-US" sz="1350" b="1" i="0" u="none" strike="noStrike" kern="0" cap="none" spc="0" normalizeH="0" baseline="0" noProof="0" dirty="0">
                <a:ln>
                  <a:noFill/>
                </a:ln>
                <a:solidFill>
                  <a:sysClr val="windowText" lastClr="000000"/>
                </a:solidFill>
                <a:effectLst/>
                <a:uLnTx/>
                <a:uFillTx/>
                <a:latin typeface="Arial"/>
                <a:cs typeface="Arial"/>
              </a:rPr>
              <a:t>How</a:t>
            </a:r>
            <a:r>
              <a:rPr kumimoji="0" lang="en-US" sz="1350" b="1" i="0" u="none" strike="noStrike" kern="0" cap="none" spc="-10" normalizeH="0" baseline="0" noProof="0" dirty="0">
                <a:ln>
                  <a:noFill/>
                </a:ln>
                <a:solidFill>
                  <a:sysClr val="windowText" lastClr="000000"/>
                </a:solidFill>
                <a:effectLst/>
                <a:uLnTx/>
                <a:uFillTx/>
                <a:latin typeface="Arial"/>
                <a:cs typeface="Arial"/>
              </a:rPr>
              <a:t> </a:t>
            </a:r>
            <a:r>
              <a:rPr kumimoji="0" lang="en-US" sz="1350" b="1" i="0" u="none" strike="noStrike" kern="0" cap="none" spc="0" normalizeH="0" baseline="0" noProof="0" dirty="0">
                <a:ln>
                  <a:noFill/>
                </a:ln>
                <a:solidFill>
                  <a:sysClr val="windowText" lastClr="000000"/>
                </a:solidFill>
                <a:effectLst/>
                <a:uLnTx/>
                <a:uFillTx/>
                <a:latin typeface="Arial"/>
                <a:cs typeface="Arial"/>
              </a:rPr>
              <a:t>Network</a:t>
            </a:r>
            <a:r>
              <a:rPr kumimoji="0" lang="en-US" sz="1350" b="1" i="0" u="none" strike="noStrike" kern="0" cap="none" spc="-5" normalizeH="0" baseline="0" noProof="0" dirty="0">
                <a:ln>
                  <a:noFill/>
                </a:ln>
                <a:solidFill>
                  <a:sysClr val="windowText" lastClr="000000"/>
                </a:solidFill>
                <a:effectLst/>
                <a:uLnTx/>
                <a:uFillTx/>
                <a:latin typeface="Arial"/>
                <a:cs typeface="Arial"/>
              </a:rPr>
              <a:t> </a:t>
            </a:r>
            <a:r>
              <a:rPr kumimoji="0" lang="en-US" sz="1350" b="1" i="0" u="none" strike="noStrike" kern="0" cap="none" spc="0" normalizeH="0" baseline="0" noProof="0" dirty="0">
                <a:ln>
                  <a:noFill/>
                </a:ln>
                <a:solidFill>
                  <a:sysClr val="windowText" lastClr="000000"/>
                </a:solidFill>
                <a:effectLst/>
                <a:uLnTx/>
                <a:uFillTx/>
                <a:latin typeface="Arial"/>
                <a:cs typeface="Arial"/>
              </a:rPr>
              <a:t>Effects</a:t>
            </a:r>
            <a:r>
              <a:rPr kumimoji="0" lang="en-US" sz="1350" b="1" i="0" u="none" strike="noStrike" kern="0" cap="none" spc="-10" normalizeH="0" baseline="0" noProof="0" dirty="0">
                <a:ln>
                  <a:noFill/>
                </a:ln>
                <a:solidFill>
                  <a:sysClr val="windowText" lastClr="000000"/>
                </a:solidFill>
                <a:effectLst/>
                <a:uLnTx/>
                <a:uFillTx/>
                <a:latin typeface="Arial"/>
                <a:cs typeface="Arial"/>
              </a:rPr>
              <a:t> </a:t>
            </a:r>
            <a:r>
              <a:rPr kumimoji="0" lang="en-US" sz="1350" b="1" i="0" u="none" strike="noStrike" kern="0" cap="none" spc="0" normalizeH="0" baseline="0" noProof="0" dirty="0">
                <a:ln>
                  <a:noFill/>
                </a:ln>
                <a:solidFill>
                  <a:sysClr val="windowText" lastClr="000000"/>
                </a:solidFill>
                <a:effectLst/>
                <a:uLnTx/>
                <a:uFillTx/>
                <a:latin typeface="Arial"/>
                <a:cs typeface="Arial"/>
              </a:rPr>
              <a:t>Drive</a:t>
            </a:r>
            <a:r>
              <a:rPr kumimoji="0" lang="en-US" sz="1350" b="1" i="0" u="none" strike="noStrike" kern="0" cap="none" spc="-5" normalizeH="0" baseline="0" noProof="0" dirty="0">
                <a:ln>
                  <a:noFill/>
                </a:ln>
                <a:solidFill>
                  <a:sysClr val="windowText" lastClr="000000"/>
                </a:solidFill>
                <a:effectLst/>
                <a:uLnTx/>
                <a:uFillTx/>
                <a:latin typeface="Arial"/>
                <a:cs typeface="Arial"/>
              </a:rPr>
              <a:t> </a:t>
            </a:r>
            <a:r>
              <a:rPr kumimoji="0" lang="en-US" sz="1350" b="1" i="0" u="none" strike="noStrike" kern="0" cap="none" spc="-10" normalizeH="0" baseline="0" noProof="0" dirty="0">
                <a:ln>
                  <a:noFill/>
                </a:ln>
                <a:solidFill>
                  <a:sysClr val="windowText" lastClr="000000"/>
                </a:solidFill>
                <a:effectLst/>
                <a:uLnTx/>
                <a:uFillTx/>
                <a:latin typeface="Arial"/>
                <a:cs typeface="Arial"/>
              </a:rPr>
              <a:t>Scaling</a:t>
            </a:r>
            <a:endParaRPr kumimoji="0" lang="en-US" sz="1350" b="0" i="0" u="none" strike="noStrike" kern="0" cap="none" spc="0" normalizeH="0" baseline="0" noProof="0" dirty="0">
              <a:ln>
                <a:noFill/>
              </a:ln>
              <a:solidFill>
                <a:sysClr val="windowText" lastClr="000000"/>
              </a:solidFill>
              <a:effectLst/>
              <a:uLnTx/>
              <a:uFillTx/>
              <a:latin typeface="Arial"/>
              <a:cs typeface="Arial"/>
            </a:endParaRPr>
          </a:p>
          <a:p>
            <a:pPr marL="184147" marR="5079" lvl="0" indent="-171450" algn="just" defTabSz="914217" eaLnBrk="1" fontAlgn="auto" latinLnBrk="0" hangingPunct="1">
              <a:lnSpc>
                <a:spcPct val="125000"/>
              </a:lnSpc>
              <a:spcBef>
                <a:spcPts val="645"/>
              </a:spcBef>
              <a:spcAft>
                <a:spcPts val="0"/>
              </a:spcAft>
              <a:buClrTx/>
              <a:buSzTx/>
              <a:buFont typeface="Arial" panose="020B0604020202020204" pitchFamily="34" charset="0"/>
              <a:buChar char="•"/>
              <a:tabLst/>
              <a:defRPr/>
            </a:pPr>
            <a:r>
              <a:rPr kumimoji="0" lang="en-US" sz="1200" b="0" i="0" u="none" strike="noStrike" kern="0" cap="none" spc="0" normalizeH="0" baseline="0" noProof="0" dirty="0">
                <a:ln>
                  <a:noFill/>
                </a:ln>
                <a:solidFill>
                  <a:sysClr val="windowText" lastClr="000000"/>
                </a:solidFill>
                <a:effectLst/>
                <a:uLnTx/>
                <a:uFillTx/>
                <a:latin typeface="Arial"/>
                <a:cs typeface="Arial"/>
              </a:rPr>
              <a:t>As</a:t>
            </a:r>
            <a:r>
              <a:rPr kumimoji="0" lang="en-US" sz="1200" b="0" i="0" u="none" strike="noStrike" kern="0" cap="none" spc="-10"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a</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platform</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attracts</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more</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users</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on</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one</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side</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(e.g.,</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hosts</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on</a:t>
            </a:r>
            <a:r>
              <a:rPr kumimoji="0" lang="en-US" sz="1200" b="0" i="0" u="none" strike="noStrike" kern="0" cap="none" spc="-7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Airbnb),</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25" normalizeH="0" baseline="0" noProof="0" dirty="0">
                <a:ln>
                  <a:noFill/>
                </a:ln>
                <a:solidFill>
                  <a:sysClr val="windowText" lastClr="000000"/>
                </a:solidFill>
                <a:effectLst/>
                <a:uLnTx/>
                <a:uFillTx/>
                <a:latin typeface="Arial"/>
                <a:cs typeface="Arial"/>
              </a:rPr>
              <a:t>it </a:t>
            </a:r>
            <a:r>
              <a:rPr kumimoji="0" lang="en-US" sz="1200" b="0" i="0" u="none" strike="noStrike" kern="0" cap="none" spc="0" normalizeH="0" baseline="0" noProof="0" dirty="0">
                <a:ln>
                  <a:noFill/>
                </a:ln>
                <a:solidFill>
                  <a:sysClr val="windowText" lastClr="000000"/>
                </a:solidFill>
                <a:effectLst/>
                <a:uLnTx/>
                <a:uFillTx/>
                <a:latin typeface="Arial"/>
                <a:cs typeface="Arial"/>
              </a:rPr>
              <a:t>becomes more attractive to users on the other side (travelers).</a:t>
            </a:r>
            <a:r>
              <a:rPr kumimoji="0" lang="en-US" sz="1200" b="0" i="0" u="none" strike="noStrike" kern="0" cap="none" spc="-25" normalizeH="0" baseline="0" noProof="0" dirty="0">
                <a:ln>
                  <a:noFill/>
                </a:ln>
                <a:solidFill>
                  <a:sysClr val="windowText" lastClr="000000"/>
                </a:solidFill>
                <a:effectLst/>
                <a:uLnTx/>
                <a:uFillTx/>
                <a:latin typeface="Arial"/>
                <a:cs typeface="Arial"/>
              </a:rPr>
              <a:t> </a:t>
            </a:r>
          </a:p>
          <a:p>
            <a:pPr marL="184147" marR="5079" lvl="0" indent="-171450" algn="just" defTabSz="914217" eaLnBrk="1" fontAlgn="auto" latinLnBrk="0" hangingPunct="1">
              <a:lnSpc>
                <a:spcPct val="125000"/>
              </a:lnSpc>
              <a:spcBef>
                <a:spcPts val="645"/>
              </a:spcBef>
              <a:spcAft>
                <a:spcPts val="0"/>
              </a:spcAft>
              <a:buClrTx/>
              <a:buSzTx/>
              <a:buFont typeface="Arial" panose="020B0604020202020204" pitchFamily="34" charset="0"/>
              <a:buChar char="•"/>
              <a:tabLst/>
              <a:defRPr/>
            </a:pPr>
            <a:r>
              <a:rPr kumimoji="0" lang="en-US" sz="1200" b="0" i="0" u="none" strike="noStrike" kern="0" cap="none" spc="-20" normalizeH="0" baseline="0" noProof="0" dirty="0">
                <a:ln>
                  <a:noFill/>
                </a:ln>
                <a:solidFill>
                  <a:sysClr val="windowText" lastClr="000000"/>
                </a:solidFill>
                <a:effectLst/>
                <a:uLnTx/>
                <a:uFillTx/>
                <a:latin typeface="Arial"/>
                <a:cs typeface="Arial"/>
              </a:rPr>
              <a:t>This </a:t>
            </a:r>
            <a:r>
              <a:rPr kumimoji="0" lang="en-US" sz="1200" b="0" i="0" u="none" strike="noStrike" kern="0" cap="none" spc="0" normalizeH="0" baseline="0" noProof="0" dirty="0">
                <a:ln>
                  <a:noFill/>
                </a:ln>
                <a:solidFill>
                  <a:sysClr val="windowText" lastClr="000000"/>
                </a:solidFill>
                <a:effectLst/>
                <a:uLnTx/>
                <a:uFillTx/>
                <a:latin typeface="Arial"/>
                <a:cs typeface="Arial"/>
              </a:rPr>
              <a:t>creates</a:t>
            </a:r>
            <a:r>
              <a:rPr kumimoji="0" lang="en-US" sz="1200" b="0" i="0" u="none" strike="noStrike" kern="0" cap="none" spc="-10"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a</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1" i="0" u="none" strike="noStrike" kern="0" cap="none" spc="-10" normalizeH="0" baseline="0" noProof="0" dirty="0">
                <a:ln>
                  <a:noFill/>
                </a:ln>
                <a:solidFill>
                  <a:sysClr val="windowText" lastClr="000000"/>
                </a:solidFill>
                <a:effectLst/>
                <a:uLnTx/>
                <a:uFillTx/>
                <a:latin typeface="Arial"/>
                <a:cs typeface="Arial"/>
              </a:rPr>
              <a:t>self-</a:t>
            </a:r>
            <a:r>
              <a:rPr kumimoji="0" lang="en-US" sz="1200" b="1" i="0" u="none" strike="noStrike" kern="0" cap="none" spc="0" normalizeH="0" baseline="0" noProof="0" dirty="0">
                <a:ln>
                  <a:noFill/>
                </a:ln>
                <a:solidFill>
                  <a:sysClr val="windowText" lastClr="000000"/>
                </a:solidFill>
                <a:effectLst/>
                <a:uLnTx/>
                <a:uFillTx/>
                <a:latin typeface="Arial"/>
                <a:cs typeface="Arial"/>
              </a:rPr>
              <a:t>reinforcing</a:t>
            </a:r>
            <a:r>
              <a:rPr kumimoji="0" lang="en-US" sz="1200" b="1" i="0" u="none" strike="noStrike" kern="0" cap="none" spc="-5" normalizeH="0" baseline="0" noProof="0" dirty="0">
                <a:ln>
                  <a:noFill/>
                </a:ln>
                <a:solidFill>
                  <a:sysClr val="windowText" lastClr="000000"/>
                </a:solidFill>
                <a:effectLst/>
                <a:uLnTx/>
                <a:uFillTx/>
                <a:latin typeface="Arial"/>
                <a:cs typeface="Arial"/>
              </a:rPr>
              <a:t> </a:t>
            </a:r>
            <a:r>
              <a:rPr kumimoji="0" lang="en-US" sz="1200" b="1" i="0" u="none" strike="noStrike" kern="0" cap="none" spc="0" normalizeH="0" baseline="0" noProof="0" dirty="0">
                <a:ln>
                  <a:noFill/>
                </a:ln>
                <a:solidFill>
                  <a:sysClr val="windowText" lastClr="000000"/>
                </a:solidFill>
                <a:effectLst/>
                <a:uLnTx/>
                <a:uFillTx/>
                <a:latin typeface="Arial"/>
                <a:cs typeface="Arial"/>
              </a:rPr>
              <a:t>cycle</a:t>
            </a:r>
            <a:r>
              <a:rPr kumimoji="0" lang="en-US" sz="1200" b="1"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that</a:t>
            </a:r>
            <a:r>
              <a:rPr kumimoji="0" lang="en-US" sz="1200" b="0" i="0" u="none" strike="noStrike" kern="0" cap="none" spc="-10"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can</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be</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difficult</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for</a:t>
            </a:r>
            <a:r>
              <a:rPr kumimoji="0" lang="en-US" sz="1200" b="0" i="0" u="none" strike="noStrike" kern="0" cap="none" spc="-10" normalizeH="0" baseline="0" noProof="0" dirty="0">
                <a:ln>
                  <a:noFill/>
                </a:ln>
                <a:solidFill>
                  <a:sysClr val="windowText" lastClr="000000"/>
                </a:solidFill>
                <a:effectLst/>
                <a:uLnTx/>
                <a:uFillTx/>
                <a:latin typeface="Arial"/>
                <a:cs typeface="Arial"/>
              </a:rPr>
              <a:t> </a:t>
            </a:r>
            <a:r>
              <a:rPr kumimoji="0" lang="en-US" sz="1200" b="0" i="0" u="none" strike="noStrike" kern="0" cap="none" spc="0" normalizeH="0" baseline="0" noProof="0" dirty="0">
                <a:ln>
                  <a:noFill/>
                </a:ln>
                <a:solidFill>
                  <a:sysClr val="windowText" lastClr="000000"/>
                </a:solidFill>
                <a:effectLst/>
                <a:uLnTx/>
                <a:uFillTx/>
                <a:latin typeface="Arial"/>
                <a:cs typeface="Arial"/>
              </a:rPr>
              <a:t>competitors</a:t>
            </a:r>
            <a:r>
              <a:rPr kumimoji="0" lang="en-US" sz="1200" b="0" i="0" u="none" strike="noStrike" kern="0" cap="none" spc="-5" normalizeH="0" baseline="0" noProof="0" dirty="0">
                <a:ln>
                  <a:noFill/>
                </a:ln>
                <a:solidFill>
                  <a:sysClr val="windowText" lastClr="000000"/>
                </a:solidFill>
                <a:effectLst/>
                <a:uLnTx/>
                <a:uFillTx/>
                <a:latin typeface="Arial"/>
                <a:cs typeface="Arial"/>
              </a:rPr>
              <a:t> </a:t>
            </a:r>
            <a:r>
              <a:rPr kumimoji="0" lang="en-US" sz="1200" b="0" i="0" u="none" strike="noStrike" kern="0" cap="none" spc="-25" normalizeH="0" baseline="0" noProof="0" dirty="0">
                <a:ln>
                  <a:noFill/>
                </a:ln>
                <a:solidFill>
                  <a:sysClr val="windowText" lastClr="000000"/>
                </a:solidFill>
                <a:effectLst/>
                <a:uLnTx/>
                <a:uFillTx/>
                <a:latin typeface="Arial"/>
                <a:cs typeface="Arial"/>
              </a:rPr>
              <a:t>to </a:t>
            </a:r>
            <a:r>
              <a:rPr kumimoji="0" lang="en-US" sz="1200" b="0" i="0" u="none" strike="noStrike" kern="0" cap="none" spc="-10" normalizeH="0" baseline="0" noProof="0" dirty="0">
                <a:ln>
                  <a:noFill/>
                </a:ln>
                <a:solidFill>
                  <a:sysClr val="windowText" lastClr="000000"/>
                </a:solidFill>
                <a:effectLst/>
                <a:uLnTx/>
                <a:uFillTx/>
                <a:latin typeface="Arial"/>
                <a:cs typeface="Arial"/>
              </a:rPr>
              <a:t>overcome.</a:t>
            </a:r>
            <a:endParaRPr kumimoji="0" lang="en-US" sz="1200" b="0" i="0" u="none" strike="noStrike" kern="0" cap="none" spc="0" normalizeH="0" baseline="0" noProof="0" dirty="0">
              <a:ln>
                <a:noFill/>
              </a:ln>
              <a:solidFill>
                <a:sysClr val="windowText" lastClr="000000"/>
              </a:solidFill>
              <a:effectLst/>
              <a:uLnTx/>
              <a:uFillTx/>
              <a:latin typeface="Arial"/>
              <a:cs typeface="Arial"/>
            </a:endParaRPr>
          </a:p>
        </p:txBody>
      </p:sp>
      <p:sp>
        <p:nvSpPr>
          <p:cNvPr id="23" name="object 23"/>
          <p:cNvSpPr txBox="1"/>
          <p:nvPr/>
        </p:nvSpPr>
        <p:spPr>
          <a:xfrm>
            <a:off x="4758053" y="3905605"/>
            <a:ext cx="7148195" cy="1126655"/>
          </a:xfrm>
          <a:prstGeom prst="rect">
            <a:avLst/>
          </a:prstGeom>
        </p:spPr>
        <p:txBody>
          <a:bodyPr vert="horz" wrap="square" lIns="0" tIns="15875" rIns="0" bIns="0" rtlCol="0">
            <a:spAutoFit/>
          </a:bodyPr>
          <a:lstStyle/>
          <a:p>
            <a:pPr marL="12700" marR="5080" algn="just">
              <a:lnSpc>
                <a:spcPct val="113300"/>
              </a:lnSpc>
              <a:spcBef>
                <a:spcPts val="125"/>
              </a:spcBef>
            </a:pPr>
            <a:r>
              <a:rPr sz="1250" b="1" spc="-90" dirty="0">
                <a:solidFill>
                  <a:srgbClr val="333333"/>
                </a:solidFill>
                <a:latin typeface="Montserrat"/>
                <a:cs typeface="Montserrat"/>
              </a:rPr>
              <a:t>Uber</a:t>
            </a:r>
            <a:r>
              <a:rPr sz="1250" b="1" spc="-5" dirty="0">
                <a:solidFill>
                  <a:srgbClr val="333333"/>
                </a:solidFill>
                <a:latin typeface="Montserrat"/>
                <a:cs typeface="Montserrat"/>
              </a:rPr>
              <a:t> </a:t>
            </a:r>
            <a:r>
              <a:rPr sz="1250" b="1" spc="-85" dirty="0">
                <a:solidFill>
                  <a:srgbClr val="333333"/>
                </a:solidFill>
                <a:latin typeface="Montserrat"/>
                <a:cs typeface="Montserrat"/>
              </a:rPr>
              <a:t>demonstrates</a:t>
            </a:r>
            <a:r>
              <a:rPr sz="1250" b="1" dirty="0">
                <a:solidFill>
                  <a:srgbClr val="333333"/>
                </a:solidFill>
                <a:latin typeface="Montserrat"/>
                <a:cs typeface="Montserrat"/>
              </a:rPr>
              <a:t> </a:t>
            </a:r>
            <a:r>
              <a:rPr sz="1250" b="1" spc="-75" dirty="0">
                <a:solidFill>
                  <a:srgbClr val="333333"/>
                </a:solidFill>
                <a:latin typeface="Montserrat"/>
                <a:cs typeface="Montserrat"/>
              </a:rPr>
              <a:t>classic</a:t>
            </a:r>
            <a:r>
              <a:rPr sz="1250" b="1" dirty="0">
                <a:solidFill>
                  <a:srgbClr val="333333"/>
                </a:solidFill>
                <a:latin typeface="Montserrat"/>
                <a:cs typeface="Montserrat"/>
              </a:rPr>
              <a:t> </a:t>
            </a:r>
            <a:r>
              <a:rPr sz="1250" b="1" spc="-90" dirty="0">
                <a:solidFill>
                  <a:srgbClr val="333333"/>
                </a:solidFill>
                <a:latin typeface="Montserrat"/>
                <a:cs typeface="Montserrat"/>
              </a:rPr>
              <a:t>two-</a:t>
            </a:r>
            <a:r>
              <a:rPr sz="1250" b="1" spc="-80" dirty="0">
                <a:solidFill>
                  <a:srgbClr val="333333"/>
                </a:solidFill>
                <a:latin typeface="Montserrat"/>
                <a:cs typeface="Montserrat"/>
              </a:rPr>
              <a:t>sided</a:t>
            </a:r>
            <a:r>
              <a:rPr sz="1250" b="1" dirty="0">
                <a:solidFill>
                  <a:srgbClr val="333333"/>
                </a:solidFill>
                <a:latin typeface="Montserrat"/>
                <a:cs typeface="Montserrat"/>
              </a:rPr>
              <a:t> </a:t>
            </a:r>
            <a:r>
              <a:rPr sz="1250" b="1" spc="-85" dirty="0">
                <a:solidFill>
                  <a:srgbClr val="333333"/>
                </a:solidFill>
                <a:latin typeface="Montserrat"/>
                <a:cs typeface="Montserrat"/>
              </a:rPr>
              <a:t>network</a:t>
            </a:r>
            <a:r>
              <a:rPr sz="1250" b="1" dirty="0">
                <a:solidFill>
                  <a:srgbClr val="333333"/>
                </a:solidFill>
                <a:latin typeface="Montserrat"/>
                <a:cs typeface="Montserrat"/>
              </a:rPr>
              <a:t> </a:t>
            </a:r>
            <a:r>
              <a:rPr sz="1250" b="1" spc="-70" dirty="0">
                <a:solidFill>
                  <a:srgbClr val="333333"/>
                </a:solidFill>
                <a:latin typeface="Montserrat"/>
                <a:cs typeface="Montserrat"/>
              </a:rPr>
              <a:t>effects:</a:t>
            </a:r>
            <a:endParaRPr lang="en-US" sz="1250" b="1" spc="-70" dirty="0">
              <a:solidFill>
                <a:srgbClr val="333333"/>
              </a:solidFill>
              <a:latin typeface="Montserrat"/>
              <a:cs typeface="Montserrat"/>
            </a:endParaRPr>
          </a:p>
          <a:p>
            <a:pPr marL="298450" marR="5080" indent="-285750" algn="just">
              <a:lnSpc>
                <a:spcPct val="113300"/>
              </a:lnSpc>
              <a:spcBef>
                <a:spcPts val="125"/>
              </a:spcBef>
              <a:buFont typeface="Arial" panose="020B0604020202020204" pitchFamily="34" charset="0"/>
              <a:buChar char="•"/>
            </a:pPr>
            <a:r>
              <a:rPr sz="1250" dirty="0">
                <a:solidFill>
                  <a:srgbClr val="333333"/>
                </a:solidFill>
                <a:latin typeface="Montserrat"/>
                <a:cs typeface="Montserrat"/>
              </a:rPr>
              <a:t> </a:t>
            </a:r>
            <a:r>
              <a:rPr lang="en-US" sz="1250" spc="-80" dirty="0">
                <a:solidFill>
                  <a:srgbClr val="333333"/>
                </a:solidFill>
                <a:latin typeface="Montserrat"/>
                <a:cs typeface="Montserrat"/>
              </a:rPr>
              <a:t>A</a:t>
            </a:r>
            <a:r>
              <a:rPr sz="1250" spc="-80" dirty="0">
                <a:solidFill>
                  <a:srgbClr val="333333"/>
                </a:solidFill>
                <a:latin typeface="Montserrat"/>
                <a:cs typeface="Montserrat"/>
              </a:rPr>
              <a:t>s</a:t>
            </a:r>
            <a:r>
              <a:rPr sz="1250" dirty="0">
                <a:solidFill>
                  <a:srgbClr val="333333"/>
                </a:solidFill>
                <a:latin typeface="Montserrat"/>
                <a:cs typeface="Montserrat"/>
              </a:rPr>
              <a:t> </a:t>
            </a:r>
            <a:r>
              <a:rPr sz="1250" spc="-95" dirty="0">
                <a:solidFill>
                  <a:srgbClr val="333333"/>
                </a:solidFill>
                <a:latin typeface="Montserrat"/>
                <a:cs typeface="Montserrat"/>
              </a:rPr>
              <a:t>more</a:t>
            </a:r>
            <a:r>
              <a:rPr sz="1250" dirty="0">
                <a:solidFill>
                  <a:srgbClr val="333333"/>
                </a:solidFill>
                <a:latin typeface="Montserrat"/>
                <a:cs typeface="Montserrat"/>
              </a:rPr>
              <a:t> </a:t>
            </a:r>
            <a:r>
              <a:rPr sz="1250" spc="-70" dirty="0">
                <a:solidFill>
                  <a:srgbClr val="333333"/>
                </a:solidFill>
                <a:latin typeface="Montserrat"/>
                <a:cs typeface="Montserrat"/>
              </a:rPr>
              <a:t>drivers</a:t>
            </a:r>
            <a:r>
              <a:rPr sz="1250" spc="-5" dirty="0">
                <a:solidFill>
                  <a:srgbClr val="333333"/>
                </a:solidFill>
                <a:latin typeface="Montserrat"/>
                <a:cs typeface="Montserrat"/>
              </a:rPr>
              <a:t> </a:t>
            </a:r>
            <a:r>
              <a:rPr sz="1250" spc="-65" dirty="0">
                <a:solidFill>
                  <a:srgbClr val="333333"/>
                </a:solidFill>
                <a:latin typeface="Montserrat"/>
                <a:cs typeface="Montserrat"/>
              </a:rPr>
              <a:t>join</a:t>
            </a:r>
            <a:r>
              <a:rPr sz="1250" dirty="0">
                <a:solidFill>
                  <a:srgbClr val="333333"/>
                </a:solidFill>
                <a:latin typeface="Montserrat"/>
                <a:cs typeface="Montserrat"/>
              </a:rPr>
              <a:t> </a:t>
            </a:r>
            <a:r>
              <a:rPr sz="1250" spc="-80" dirty="0">
                <a:solidFill>
                  <a:srgbClr val="333333"/>
                </a:solidFill>
                <a:latin typeface="Montserrat"/>
                <a:cs typeface="Montserrat"/>
              </a:rPr>
              <a:t>the</a:t>
            </a:r>
            <a:r>
              <a:rPr sz="1250" dirty="0">
                <a:solidFill>
                  <a:srgbClr val="333333"/>
                </a:solidFill>
                <a:latin typeface="Montserrat"/>
                <a:cs typeface="Montserrat"/>
              </a:rPr>
              <a:t> </a:t>
            </a:r>
            <a:r>
              <a:rPr sz="1250" spc="-75" dirty="0">
                <a:solidFill>
                  <a:srgbClr val="333333"/>
                </a:solidFill>
                <a:latin typeface="Montserrat"/>
                <a:cs typeface="Montserrat"/>
              </a:rPr>
              <a:t>platform,</a:t>
            </a:r>
            <a:r>
              <a:rPr sz="1250" dirty="0">
                <a:solidFill>
                  <a:srgbClr val="333333"/>
                </a:solidFill>
                <a:latin typeface="Montserrat"/>
                <a:cs typeface="Montserrat"/>
              </a:rPr>
              <a:t> </a:t>
            </a:r>
            <a:r>
              <a:rPr sz="1250" spc="-10" dirty="0">
                <a:solidFill>
                  <a:srgbClr val="333333"/>
                </a:solidFill>
                <a:latin typeface="Montserrat"/>
                <a:cs typeface="Montserrat"/>
              </a:rPr>
              <a:t>riders </a:t>
            </a:r>
            <a:r>
              <a:rPr sz="1250" spc="-70" dirty="0">
                <a:solidFill>
                  <a:srgbClr val="333333"/>
                </a:solidFill>
                <a:latin typeface="Montserrat"/>
                <a:cs typeface="Montserrat"/>
              </a:rPr>
              <a:t>benefit</a:t>
            </a:r>
            <a:r>
              <a:rPr sz="1250" spc="-10" dirty="0">
                <a:solidFill>
                  <a:srgbClr val="333333"/>
                </a:solidFill>
                <a:latin typeface="Montserrat"/>
                <a:cs typeface="Montserrat"/>
              </a:rPr>
              <a:t> </a:t>
            </a:r>
            <a:r>
              <a:rPr sz="1250" spc="-90" dirty="0">
                <a:solidFill>
                  <a:srgbClr val="333333"/>
                </a:solidFill>
                <a:latin typeface="Montserrat"/>
                <a:cs typeface="Montserrat"/>
              </a:rPr>
              <a:t>from</a:t>
            </a:r>
            <a:r>
              <a:rPr sz="1250" spc="-5" dirty="0">
                <a:solidFill>
                  <a:srgbClr val="333333"/>
                </a:solidFill>
                <a:latin typeface="Montserrat"/>
                <a:cs typeface="Montserrat"/>
              </a:rPr>
              <a:t> </a:t>
            </a:r>
            <a:r>
              <a:rPr sz="1250" spc="-70" dirty="0">
                <a:solidFill>
                  <a:srgbClr val="333333"/>
                </a:solidFill>
                <a:latin typeface="Montserrat"/>
                <a:cs typeface="Montserrat"/>
              </a:rPr>
              <a:t>shorter</a:t>
            </a:r>
            <a:r>
              <a:rPr sz="1250" spc="-5" dirty="0">
                <a:solidFill>
                  <a:srgbClr val="333333"/>
                </a:solidFill>
                <a:latin typeface="Montserrat"/>
                <a:cs typeface="Montserrat"/>
              </a:rPr>
              <a:t> </a:t>
            </a:r>
            <a:r>
              <a:rPr sz="1250" spc="-90" dirty="0">
                <a:solidFill>
                  <a:srgbClr val="333333"/>
                </a:solidFill>
                <a:latin typeface="Montserrat"/>
                <a:cs typeface="Montserrat"/>
              </a:rPr>
              <a:t>wait</a:t>
            </a:r>
            <a:r>
              <a:rPr sz="1250" spc="-5" dirty="0">
                <a:solidFill>
                  <a:srgbClr val="333333"/>
                </a:solidFill>
                <a:latin typeface="Montserrat"/>
                <a:cs typeface="Montserrat"/>
              </a:rPr>
              <a:t> </a:t>
            </a:r>
            <a:r>
              <a:rPr sz="1250" spc="-75" dirty="0">
                <a:solidFill>
                  <a:srgbClr val="333333"/>
                </a:solidFill>
                <a:latin typeface="Montserrat"/>
                <a:cs typeface="Montserrat"/>
              </a:rPr>
              <a:t>times</a:t>
            </a:r>
            <a:r>
              <a:rPr sz="1250" spc="-5" dirty="0">
                <a:solidFill>
                  <a:srgbClr val="333333"/>
                </a:solidFill>
                <a:latin typeface="Montserrat"/>
                <a:cs typeface="Montserrat"/>
              </a:rPr>
              <a:t> </a:t>
            </a:r>
            <a:r>
              <a:rPr sz="1250" spc="-95" dirty="0">
                <a:solidFill>
                  <a:srgbClr val="333333"/>
                </a:solidFill>
                <a:latin typeface="Montserrat"/>
                <a:cs typeface="Montserrat"/>
              </a:rPr>
              <a:t>and</a:t>
            </a:r>
            <a:r>
              <a:rPr sz="1250" spc="-5" dirty="0">
                <a:solidFill>
                  <a:srgbClr val="333333"/>
                </a:solidFill>
                <a:latin typeface="Montserrat"/>
                <a:cs typeface="Montserrat"/>
              </a:rPr>
              <a:t> </a:t>
            </a:r>
            <a:r>
              <a:rPr sz="1250" spc="-85" dirty="0">
                <a:solidFill>
                  <a:srgbClr val="333333"/>
                </a:solidFill>
                <a:latin typeface="Montserrat"/>
                <a:cs typeface="Montserrat"/>
              </a:rPr>
              <a:t>better</a:t>
            </a:r>
            <a:r>
              <a:rPr sz="1250" spc="-5" dirty="0">
                <a:solidFill>
                  <a:srgbClr val="333333"/>
                </a:solidFill>
                <a:latin typeface="Montserrat"/>
                <a:cs typeface="Montserrat"/>
              </a:rPr>
              <a:t> </a:t>
            </a:r>
            <a:r>
              <a:rPr sz="1250" spc="-85" dirty="0">
                <a:solidFill>
                  <a:srgbClr val="333333"/>
                </a:solidFill>
                <a:latin typeface="Montserrat"/>
                <a:cs typeface="Montserrat"/>
              </a:rPr>
              <a:t>coverage.</a:t>
            </a:r>
            <a:endParaRPr lang="en-US" sz="1250" spc="-5" dirty="0">
              <a:solidFill>
                <a:srgbClr val="333333"/>
              </a:solidFill>
              <a:latin typeface="Montserrat"/>
              <a:cs typeface="Montserrat"/>
            </a:endParaRPr>
          </a:p>
          <a:p>
            <a:pPr marL="298450" marR="5080" indent="-285750" algn="just">
              <a:lnSpc>
                <a:spcPct val="113300"/>
              </a:lnSpc>
              <a:spcBef>
                <a:spcPts val="125"/>
              </a:spcBef>
              <a:buFont typeface="Arial" panose="020B0604020202020204" pitchFamily="34" charset="0"/>
              <a:buChar char="•"/>
            </a:pPr>
            <a:r>
              <a:rPr sz="1250" spc="-75" dirty="0">
                <a:solidFill>
                  <a:srgbClr val="333333"/>
                </a:solidFill>
                <a:latin typeface="Montserrat"/>
                <a:cs typeface="Montserrat"/>
              </a:rPr>
              <a:t>This</a:t>
            </a:r>
            <a:r>
              <a:rPr sz="1250" spc="-5" dirty="0">
                <a:solidFill>
                  <a:srgbClr val="333333"/>
                </a:solidFill>
                <a:latin typeface="Montserrat"/>
                <a:cs typeface="Montserrat"/>
              </a:rPr>
              <a:t> </a:t>
            </a:r>
            <a:r>
              <a:rPr sz="1250" spc="-75" dirty="0">
                <a:solidFill>
                  <a:srgbClr val="333333"/>
                </a:solidFill>
                <a:latin typeface="Montserrat"/>
                <a:cs typeface="Montserrat"/>
              </a:rPr>
              <a:t>attracts</a:t>
            </a:r>
            <a:r>
              <a:rPr sz="1250" spc="-5" dirty="0">
                <a:solidFill>
                  <a:srgbClr val="333333"/>
                </a:solidFill>
                <a:latin typeface="Montserrat"/>
                <a:cs typeface="Montserrat"/>
              </a:rPr>
              <a:t> </a:t>
            </a:r>
            <a:r>
              <a:rPr sz="1250" spc="-95" dirty="0">
                <a:solidFill>
                  <a:srgbClr val="333333"/>
                </a:solidFill>
                <a:latin typeface="Montserrat"/>
                <a:cs typeface="Montserrat"/>
              </a:rPr>
              <a:t>more</a:t>
            </a:r>
            <a:r>
              <a:rPr sz="1250" spc="-5" dirty="0">
                <a:solidFill>
                  <a:srgbClr val="333333"/>
                </a:solidFill>
                <a:latin typeface="Montserrat"/>
                <a:cs typeface="Montserrat"/>
              </a:rPr>
              <a:t> </a:t>
            </a:r>
            <a:r>
              <a:rPr sz="1250" spc="-70" dirty="0">
                <a:solidFill>
                  <a:srgbClr val="333333"/>
                </a:solidFill>
                <a:latin typeface="Montserrat"/>
                <a:cs typeface="Montserrat"/>
              </a:rPr>
              <a:t>riders,</a:t>
            </a:r>
            <a:r>
              <a:rPr sz="1250" spc="-5" dirty="0">
                <a:solidFill>
                  <a:srgbClr val="333333"/>
                </a:solidFill>
                <a:latin typeface="Montserrat"/>
                <a:cs typeface="Montserrat"/>
              </a:rPr>
              <a:t> </a:t>
            </a:r>
            <a:r>
              <a:rPr sz="1250" spc="-90" dirty="0">
                <a:solidFill>
                  <a:srgbClr val="333333"/>
                </a:solidFill>
                <a:latin typeface="Montserrat"/>
                <a:cs typeface="Montserrat"/>
              </a:rPr>
              <a:t>which</a:t>
            </a:r>
            <a:r>
              <a:rPr sz="1250" spc="-5" dirty="0">
                <a:solidFill>
                  <a:srgbClr val="333333"/>
                </a:solidFill>
                <a:latin typeface="Montserrat"/>
                <a:cs typeface="Montserrat"/>
              </a:rPr>
              <a:t> </a:t>
            </a:r>
            <a:r>
              <a:rPr sz="1250" spc="-65" dirty="0">
                <a:solidFill>
                  <a:srgbClr val="333333"/>
                </a:solidFill>
                <a:latin typeface="Montserrat"/>
                <a:cs typeface="Montserrat"/>
              </a:rPr>
              <a:t>in</a:t>
            </a:r>
            <a:r>
              <a:rPr sz="1250" spc="-5" dirty="0">
                <a:solidFill>
                  <a:srgbClr val="333333"/>
                </a:solidFill>
                <a:latin typeface="Montserrat"/>
                <a:cs typeface="Montserrat"/>
              </a:rPr>
              <a:t> </a:t>
            </a:r>
            <a:r>
              <a:rPr sz="1250" spc="-20" dirty="0">
                <a:solidFill>
                  <a:srgbClr val="333333"/>
                </a:solidFill>
                <a:latin typeface="Montserrat"/>
                <a:cs typeface="Montserrat"/>
              </a:rPr>
              <a:t>turn </a:t>
            </a:r>
            <a:r>
              <a:rPr sz="1250" spc="-105" dirty="0">
                <a:solidFill>
                  <a:srgbClr val="333333"/>
                </a:solidFill>
                <a:latin typeface="Montserrat"/>
                <a:cs typeface="Montserrat"/>
              </a:rPr>
              <a:t>draws</a:t>
            </a:r>
            <a:r>
              <a:rPr sz="1250" spc="-5" dirty="0">
                <a:solidFill>
                  <a:srgbClr val="333333"/>
                </a:solidFill>
                <a:latin typeface="Montserrat"/>
                <a:cs typeface="Montserrat"/>
              </a:rPr>
              <a:t> </a:t>
            </a:r>
            <a:r>
              <a:rPr sz="1250" spc="-95" dirty="0">
                <a:solidFill>
                  <a:srgbClr val="333333"/>
                </a:solidFill>
                <a:latin typeface="Montserrat"/>
                <a:cs typeface="Montserrat"/>
              </a:rPr>
              <a:t>more</a:t>
            </a:r>
            <a:r>
              <a:rPr sz="1250" spc="-5" dirty="0">
                <a:solidFill>
                  <a:srgbClr val="333333"/>
                </a:solidFill>
                <a:latin typeface="Montserrat"/>
                <a:cs typeface="Montserrat"/>
              </a:rPr>
              <a:t> </a:t>
            </a:r>
            <a:r>
              <a:rPr sz="1250" spc="-70" dirty="0">
                <a:solidFill>
                  <a:srgbClr val="333333"/>
                </a:solidFill>
                <a:latin typeface="Montserrat"/>
                <a:cs typeface="Montserrat"/>
              </a:rPr>
              <a:t>drivers</a:t>
            </a:r>
            <a:r>
              <a:rPr sz="1250" spc="-5" dirty="0">
                <a:solidFill>
                  <a:srgbClr val="333333"/>
                </a:solidFill>
                <a:latin typeface="Montserrat"/>
                <a:cs typeface="Montserrat"/>
              </a:rPr>
              <a:t> </a:t>
            </a:r>
            <a:r>
              <a:rPr sz="1250" spc="-75" dirty="0">
                <a:solidFill>
                  <a:srgbClr val="333333"/>
                </a:solidFill>
                <a:latin typeface="Montserrat"/>
                <a:cs typeface="Montserrat"/>
              </a:rPr>
              <a:t>seeking</a:t>
            </a:r>
            <a:r>
              <a:rPr sz="1250" dirty="0">
                <a:solidFill>
                  <a:srgbClr val="333333"/>
                </a:solidFill>
                <a:latin typeface="Montserrat"/>
                <a:cs typeface="Montserrat"/>
              </a:rPr>
              <a:t> </a:t>
            </a:r>
            <a:r>
              <a:rPr sz="1250" spc="-85" dirty="0">
                <a:solidFill>
                  <a:srgbClr val="333333"/>
                </a:solidFill>
                <a:latin typeface="Montserrat"/>
                <a:cs typeface="Montserrat"/>
              </a:rPr>
              <a:t>income</a:t>
            </a:r>
            <a:r>
              <a:rPr sz="1250" spc="-5" dirty="0">
                <a:solidFill>
                  <a:srgbClr val="333333"/>
                </a:solidFill>
                <a:latin typeface="Montserrat"/>
                <a:cs typeface="Montserrat"/>
              </a:rPr>
              <a:t> </a:t>
            </a:r>
            <a:r>
              <a:rPr sz="1250" spc="-70" dirty="0">
                <a:solidFill>
                  <a:srgbClr val="333333"/>
                </a:solidFill>
                <a:latin typeface="Montserrat"/>
                <a:cs typeface="Montserrat"/>
              </a:rPr>
              <a:t>opportunities.</a:t>
            </a:r>
            <a:endParaRPr lang="en-US" sz="1250" spc="-70" dirty="0">
              <a:solidFill>
                <a:srgbClr val="333333"/>
              </a:solidFill>
              <a:latin typeface="Montserrat"/>
              <a:cs typeface="Montserrat"/>
            </a:endParaRPr>
          </a:p>
          <a:p>
            <a:pPr marL="298450" marR="5080" indent="-285750" algn="just">
              <a:lnSpc>
                <a:spcPct val="113300"/>
              </a:lnSpc>
              <a:spcBef>
                <a:spcPts val="125"/>
              </a:spcBef>
              <a:buFont typeface="Arial" panose="020B0604020202020204" pitchFamily="34" charset="0"/>
              <a:buChar char="•"/>
            </a:pPr>
            <a:r>
              <a:rPr sz="1250" spc="-75" dirty="0">
                <a:solidFill>
                  <a:srgbClr val="333333"/>
                </a:solidFill>
                <a:latin typeface="Montserrat"/>
                <a:cs typeface="Montserrat"/>
              </a:rPr>
              <a:t>This</a:t>
            </a:r>
            <a:r>
              <a:rPr sz="1250" spc="-5" dirty="0">
                <a:solidFill>
                  <a:srgbClr val="333333"/>
                </a:solidFill>
                <a:latin typeface="Montserrat"/>
                <a:cs typeface="Montserrat"/>
              </a:rPr>
              <a:t> </a:t>
            </a:r>
            <a:r>
              <a:rPr sz="1250" spc="-80" dirty="0">
                <a:solidFill>
                  <a:srgbClr val="333333"/>
                </a:solidFill>
                <a:latin typeface="Montserrat"/>
                <a:cs typeface="Montserrat"/>
              </a:rPr>
              <a:t>creates</a:t>
            </a:r>
            <a:r>
              <a:rPr sz="1250" dirty="0">
                <a:solidFill>
                  <a:srgbClr val="333333"/>
                </a:solidFill>
                <a:latin typeface="Montserrat"/>
                <a:cs typeface="Montserrat"/>
              </a:rPr>
              <a:t> </a:t>
            </a:r>
            <a:r>
              <a:rPr sz="1250" spc="-90" dirty="0">
                <a:solidFill>
                  <a:srgbClr val="333333"/>
                </a:solidFill>
                <a:latin typeface="Montserrat"/>
                <a:cs typeface="Montserrat"/>
              </a:rPr>
              <a:t>a</a:t>
            </a:r>
            <a:r>
              <a:rPr sz="1250" spc="-5" dirty="0">
                <a:solidFill>
                  <a:srgbClr val="333333"/>
                </a:solidFill>
                <a:latin typeface="Montserrat"/>
                <a:cs typeface="Montserrat"/>
              </a:rPr>
              <a:t> </a:t>
            </a:r>
            <a:r>
              <a:rPr sz="1250" spc="-70" dirty="0">
                <a:solidFill>
                  <a:srgbClr val="333333"/>
                </a:solidFill>
                <a:latin typeface="Montserrat"/>
                <a:cs typeface="Montserrat"/>
              </a:rPr>
              <a:t>self-</a:t>
            </a:r>
            <a:r>
              <a:rPr sz="1250" spc="-75" dirty="0">
                <a:solidFill>
                  <a:srgbClr val="333333"/>
                </a:solidFill>
                <a:latin typeface="Montserrat"/>
                <a:cs typeface="Montserrat"/>
              </a:rPr>
              <a:t>reinforcing</a:t>
            </a:r>
            <a:r>
              <a:rPr sz="1250" spc="-5" dirty="0">
                <a:solidFill>
                  <a:srgbClr val="333333"/>
                </a:solidFill>
                <a:latin typeface="Montserrat"/>
                <a:cs typeface="Montserrat"/>
              </a:rPr>
              <a:t> </a:t>
            </a:r>
            <a:r>
              <a:rPr sz="1250" spc="-85" dirty="0">
                <a:solidFill>
                  <a:srgbClr val="333333"/>
                </a:solidFill>
                <a:latin typeface="Montserrat"/>
                <a:cs typeface="Montserrat"/>
              </a:rPr>
              <a:t>cycle</a:t>
            </a:r>
            <a:r>
              <a:rPr sz="1250" spc="-5" dirty="0">
                <a:solidFill>
                  <a:srgbClr val="333333"/>
                </a:solidFill>
                <a:latin typeface="Montserrat"/>
                <a:cs typeface="Montserrat"/>
              </a:rPr>
              <a:t> </a:t>
            </a:r>
            <a:r>
              <a:rPr sz="1250" spc="-65" dirty="0">
                <a:solidFill>
                  <a:srgbClr val="333333"/>
                </a:solidFill>
                <a:latin typeface="Montserrat"/>
                <a:cs typeface="Montserrat"/>
              </a:rPr>
              <a:t>of</a:t>
            </a:r>
            <a:r>
              <a:rPr sz="1250" dirty="0">
                <a:solidFill>
                  <a:srgbClr val="333333"/>
                </a:solidFill>
                <a:latin typeface="Montserrat"/>
                <a:cs typeface="Montserrat"/>
              </a:rPr>
              <a:t> </a:t>
            </a:r>
            <a:r>
              <a:rPr sz="1250" spc="-40" dirty="0">
                <a:solidFill>
                  <a:srgbClr val="333333"/>
                </a:solidFill>
                <a:latin typeface="Montserrat"/>
                <a:cs typeface="Montserrat"/>
              </a:rPr>
              <a:t>growth </a:t>
            </a:r>
            <a:r>
              <a:rPr sz="1250" spc="-75" dirty="0">
                <a:solidFill>
                  <a:srgbClr val="333333"/>
                </a:solidFill>
                <a:latin typeface="Montserrat"/>
                <a:cs typeface="Montserrat"/>
              </a:rPr>
              <a:t>that</a:t>
            </a:r>
            <a:r>
              <a:rPr sz="1250" spc="-10" dirty="0">
                <a:solidFill>
                  <a:srgbClr val="333333"/>
                </a:solidFill>
                <a:latin typeface="Montserrat"/>
                <a:cs typeface="Montserrat"/>
              </a:rPr>
              <a:t> </a:t>
            </a:r>
            <a:r>
              <a:rPr sz="1250" spc="-90" dirty="0">
                <a:solidFill>
                  <a:srgbClr val="333333"/>
                </a:solidFill>
                <a:latin typeface="Montserrat"/>
                <a:cs typeface="Montserrat"/>
              </a:rPr>
              <a:t>becomes</a:t>
            </a:r>
            <a:r>
              <a:rPr sz="1250" spc="-10" dirty="0">
                <a:solidFill>
                  <a:srgbClr val="333333"/>
                </a:solidFill>
                <a:latin typeface="Montserrat"/>
                <a:cs typeface="Montserrat"/>
              </a:rPr>
              <a:t> </a:t>
            </a:r>
            <a:r>
              <a:rPr sz="1250" spc="-75" dirty="0">
                <a:solidFill>
                  <a:srgbClr val="333333"/>
                </a:solidFill>
                <a:latin typeface="Montserrat"/>
                <a:cs typeface="Montserrat"/>
              </a:rPr>
              <a:t>increasingly</a:t>
            </a:r>
            <a:r>
              <a:rPr sz="1250" spc="-10" dirty="0">
                <a:solidFill>
                  <a:srgbClr val="333333"/>
                </a:solidFill>
                <a:latin typeface="Montserrat"/>
                <a:cs typeface="Montserrat"/>
              </a:rPr>
              <a:t> </a:t>
            </a:r>
            <a:r>
              <a:rPr sz="1250" spc="-60" dirty="0">
                <a:solidFill>
                  <a:srgbClr val="333333"/>
                </a:solidFill>
                <a:latin typeface="Montserrat"/>
                <a:cs typeface="Montserrat"/>
              </a:rPr>
              <a:t>difficult</a:t>
            </a:r>
            <a:r>
              <a:rPr sz="1250" spc="-10" dirty="0">
                <a:solidFill>
                  <a:srgbClr val="333333"/>
                </a:solidFill>
                <a:latin typeface="Montserrat"/>
                <a:cs typeface="Montserrat"/>
              </a:rPr>
              <a:t> </a:t>
            </a:r>
            <a:r>
              <a:rPr sz="1250" spc="-70" dirty="0">
                <a:solidFill>
                  <a:srgbClr val="333333"/>
                </a:solidFill>
                <a:latin typeface="Montserrat"/>
                <a:cs typeface="Montserrat"/>
              </a:rPr>
              <a:t>for</a:t>
            </a:r>
            <a:r>
              <a:rPr sz="1250" spc="-10" dirty="0">
                <a:solidFill>
                  <a:srgbClr val="333333"/>
                </a:solidFill>
                <a:latin typeface="Montserrat"/>
                <a:cs typeface="Montserrat"/>
              </a:rPr>
              <a:t> </a:t>
            </a:r>
            <a:r>
              <a:rPr sz="1250" spc="-80" dirty="0">
                <a:solidFill>
                  <a:srgbClr val="333333"/>
                </a:solidFill>
                <a:latin typeface="Montserrat"/>
                <a:cs typeface="Montserrat"/>
              </a:rPr>
              <a:t>competitors</a:t>
            </a:r>
            <a:r>
              <a:rPr sz="1250" spc="-10" dirty="0">
                <a:solidFill>
                  <a:srgbClr val="333333"/>
                </a:solidFill>
                <a:latin typeface="Montserrat"/>
                <a:cs typeface="Montserrat"/>
              </a:rPr>
              <a:t> </a:t>
            </a:r>
            <a:r>
              <a:rPr sz="1250" spc="-90" dirty="0">
                <a:solidFill>
                  <a:srgbClr val="333333"/>
                </a:solidFill>
                <a:latin typeface="Montserrat"/>
                <a:cs typeface="Montserrat"/>
              </a:rPr>
              <a:t>to</a:t>
            </a:r>
            <a:r>
              <a:rPr sz="1250" spc="-10" dirty="0">
                <a:solidFill>
                  <a:srgbClr val="333333"/>
                </a:solidFill>
                <a:latin typeface="Montserrat"/>
                <a:cs typeface="Montserrat"/>
              </a:rPr>
              <a:t> replicate.</a:t>
            </a:r>
            <a:endParaRPr sz="1250" dirty="0">
              <a:latin typeface="Montserrat"/>
              <a:cs typeface="Montserrat"/>
            </a:endParaRPr>
          </a:p>
        </p:txBody>
      </p:sp>
      <p:sp>
        <p:nvSpPr>
          <p:cNvPr id="43" name="object 43"/>
          <p:cNvSpPr/>
          <p:nvPr/>
        </p:nvSpPr>
        <p:spPr>
          <a:xfrm>
            <a:off x="0" y="8724899"/>
            <a:ext cx="12192000" cy="114300"/>
          </a:xfrm>
          <a:custGeom>
            <a:avLst/>
            <a:gdLst/>
            <a:ahLst/>
            <a:cxnLst/>
            <a:rect l="l" t="t" r="r" b="b"/>
            <a:pathLst>
              <a:path w="12192000" h="114300">
                <a:moveTo>
                  <a:pt x="12191999" y="114299"/>
                </a:moveTo>
                <a:lnTo>
                  <a:pt x="0" y="114299"/>
                </a:lnTo>
                <a:lnTo>
                  <a:pt x="0" y="0"/>
                </a:lnTo>
                <a:lnTo>
                  <a:pt x="12191999" y="0"/>
                </a:lnTo>
                <a:lnTo>
                  <a:pt x="12191999" y="114299"/>
                </a:lnTo>
                <a:close/>
              </a:path>
            </a:pathLst>
          </a:custGeom>
          <a:solidFill>
            <a:srgbClr val="1A4977"/>
          </a:solidFill>
        </p:spPr>
        <p:txBody>
          <a:bodyPr wrap="square" lIns="0" tIns="0" rIns="0" bIns="0" rtlCol="0"/>
          <a:lstStyle/>
          <a:p>
            <a:endParaRPr/>
          </a:p>
        </p:txBody>
      </p:sp>
      <p:sp>
        <p:nvSpPr>
          <p:cNvPr id="48" name="Rectangle: Rounded Corners 47">
            <a:extLst>
              <a:ext uri="{FF2B5EF4-FFF2-40B4-BE49-F238E27FC236}">
                <a16:creationId xmlns:a16="http://schemas.microsoft.com/office/drawing/2014/main" id="{5B805DC9-CFC9-091C-5BFD-D047EDC2884C}"/>
              </a:ext>
            </a:extLst>
          </p:cNvPr>
          <p:cNvSpPr/>
          <p:nvPr/>
        </p:nvSpPr>
        <p:spPr>
          <a:xfrm>
            <a:off x="152400" y="752474"/>
            <a:ext cx="11890443" cy="5418932"/>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extLst>
              <a:ext uri="{FF2B5EF4-FFF2-40B4-BE49-F238E27FC236}">
                <a16:creationId xmlns:a16="http://schemas.microsoft.com/office/drawing/2014/main" id="{161754D6-B78D-DC2D-183D-89B0AD23BF86}"/>
              </a:ext>
            </a:extLst>
          </p:cNvPr>
          <p:cNvSpPr/>
          <p:nvPr/>
        </p:nvSpPr>
        <p:spPr>
          <a:xfrm>
            <a:off x="2498885" y="311918"/>
            <a:ext cx="10088021" cy="494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37127510-9689-1052-3E85-63D0E36CDAC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34373" y="-30831"/>
            <a:ext cx="1801815" cy="694514"/>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F9CE7EF-5B38-AB8F-E245-E5DACD44A647}"/>
              </a:ext>
            </a:extLst>
          </p:cNvPr>
          <p:cNvSpPr/>
          <p:nvPr/>
        </p:nvSpPr>
        <p:spPr>
          <a:xfrm>
            <a:off x="8607333" y="384291"/>
            <a:ext cx="4127466" cy="612003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668006" y="473469"/>
            <a:ext cx="6771977" cy="358990"/>
          </a:xfrm>
          <a:prstGeom prst="rect">
            <a:avLst/>
          </a:prstGeom>
        </p:spPr>
        <p:txBody>
          <a:bodyPr vert="horz" wrap="square" lIns="0" tIns="12697" rIns="0" bIns="0" rtlCol="0">
            <a:spAutoFit/>
          </a:bodyPr>
          <a:lstStyle/>
          <a:p>
            <a:pPr marL="12697">
              <a:spcBef>
                <a:spcPts val="100"/>
              </a:spcBef>
            </a:pPr>
            <a:r>
              <a:rPr dirty="0"/>
              <a:t>Global Expansion </a:t>
            </a:r>
            <a:r>
              <a:rPr spc="-10" dirty="0"/>
              <a:t>Strategies</a:t>
            </a:r>
          </a:p>
        </p:txBody>
      </p:sp>
      <p:sp>
        <p:nvSpPr>
          <p:cNvPr id="6" name="object 6"/>
          <p:cNvSpPr txBox="1"/>
          <p:nvPr/>
        </p:nvSpPr>
        <p:spPr>
          <a:xfrm>
            <a:off x="293443" y="885759"/>
            <a:ext cx="11592410" cy="524703"/>
          </a:xfrm>
          <a:prstGeom prst="rect">
            <a:avLst/>
          </a:prstGeom>
        </p:spPr>
        <p:txBody>
          <a:bodyPr vert="horz" wrap="square" lIns="0" tIns="12697" rIns="0" bIns="0" rtlCol="0">
            <a:spAutoFit/>
          </a:bodyPr>
          <a:lstStyle/>
          <a:p>
            <a:pPr marL="298447" marR="5079" indent="-285750" defTabSz="914217">
              <a:lnSpc>
                <a:spcPct val="129600"/>
              </a:lnSpc>
              <a:spcBef>
                <a:spcPts val="100"/>
              </a:spcBef>
              <a:buFont typeface="Arial" panose="020B0604020202020204" pitchFamily="34" charset="0"/>
              <a:buChar char="•"/>
            </a:pPr>
            <a:r>
              <a:rPr sz="1350" dirty="0">
                <a:latin typeface="Arial"/>
                <a:cs typeface="Arial"/>
              </a:rPr>
              <a:t>Entering</a:t>
            </a:r>
            <a:r>
              <a:rPr sz="1350" spc="-5" dirty="0">
                <a:latin typeface="Arial"/>
                <a:cs typeface="Arial"/>
              </a:rPr>
              <a:t> </a:t>
            </a:r>
            <a:r>
              <a:rPr sz="1350" dirty="0">
                <a:latin typeface="Arial"/>
                <a:cs typeface="Arial"/>
              </a:rPr>
              <a:t>international markets requires careful</a:t>
            </a:r>
            <a:r>
              <a:rPr sz="1350" spc="-5" dirty="0">
                <a:latin typeface="Arial"/>
                <a:cs typeface="Arial"/>
              </a:rPr>
              <a:t> </a:t>
            </a:r>
            <a:r>
              <a:rPr sz="1350" dirty="0">
                <a:latin typeface="Arial"/>
                <a:cs typeface="Arial"/>
              </a:rPr>
              <a:t>planning and adaptation to</a:t>
            </a:r>
            <a:r>
              <a:rPr sz="1350" spc="-5" dirty="0">
                <a:latin typeface="Arial"/>
                <a:cs typeface="Arial"/>
              </a:rPr>
              <a:t> </a:t>
            </a:r>
            <a:r>
              <a:rPr sz="1350" dirty="0">
                <a:latin typeface="Arial"/>
                <a:cs typeface="Arial"/>
              </a:rPr>
              <a:t>local contexts.</a:t>
            </a:r>
            <a:r>
              <a:rPr sz="1350" spc="-25" dirty="0">
                <a:latin typeface="Arial"/>
                <a:cs typeface="Arial"/>
              </a:rPr>
              <a:t> </a:t>
            </a:r>
            <a:r>
              <a:rPr sz="1350" dirty="0">
                <a:latin typeface="Arial"/>
                <a:cs typeface="Arial"/>
              </a:rPr>
              <a:t>These strategies</a:t>
            </a:r>
            <a:r>
              <a:rPr sz="1350" spc="-5" dirty="0">
                <a:latin typeface="Arial"/>
                <a:cs typeface="Arial"/>
              </a:rPr>
              <a:t> </a:t>
            </a:r>
            <a:r>
              <a:rPr sz="1350" dirty="0">
                <a:latin typeface="Arial"/>
                <a:cs typeface="Arial"/>
              </a:rPr>
              <a:t>allow businesses to diversify risk</a:t>
            </a:r>
            <a:r>
              <a:rPr sz="1350" spc="-5" dirty="0">
                <a:latin typeface="Arial"/>
                <a:cs typeface="Arial"/>
              </a:rPr>
              <a:t> </a:t>
            </a:r>
            <a:r>
              <a:rPr sz="1350" spc="-25" dirty="0">
                <a:latin typeface="Arial"/>
                <a:cs typeface="Arial"/>
              </a:rPr>
              <a:t>and </a:t>
            </a:r>
            <a:r>
              <a:rPr sz="1350" dirty="0">
                <a:latin typeface="Arial"/>
                <a:cs typeface="Arial"/>
              </a:rPr>
              <a:t>reach new revenue </a:t>
            </a:r>
            <a:r>
              <a:rPr sz="1350" spc="-10" dirty="0">
                <a:latin typeface="Arial"/>
                <a:cs typeface="Arial"/>
              </a:rPr>
              <a:t>streams.</a:t>
            </a:r>
            <a:endParaRPr sz="1350" dirty="0">
              <a:latin typeface="Arial"/>
              <a:cs typeface="Arial"/>
            </a:endParaRPr>
          </a:p>
        </p:txBody>
      </p:sp>
      <p:grpSp>
        <p:nvGrpSpPr>
          <p:cNvPr id="7" name="object 7"/>
          <p:cNvGrpSpPr/>
          <p:nvPr/>
        </p:nvGrpSpPr>
        <p:grpSpPr>
          <a:xfrm>
            <a:off x="306138" y="1923603"/>
            <a:ext cx="6846738" cy="2095015"/>
            <a:chOff x="304799" y="1924049"/>
            <a:chExt cx="5676900" cy="2095500"/>
          </a:xfrm>
        </p:grpSpPr>
        <p:sp>
          <p:nvSpPr>
            <p:cNvPr id="9" name="object 9"/>
            <p:cNvSpPr/>
            <p:nvPr/>
          </p:nvSpPr>
          <p:spPr>
            <a:xfrm>
              <a:off x="304799" y="1924049"/>
              <a:ext cx="5676900" cy="2095500"/>
            </a:xfrm>
            <a:custGeom>
              <a:avLst/>
              <a:gdLst/>
              <a:ahLst/>
              <a:cxnLst/>
              <a:rect l="l" t="t" r="r" b="b"/>
              <a:pathLst>
                <a:path w="5676900" h="2095500">
                  <a:moveTo>
                    <a:pt x="5534024" y="2095499"/>
                  </a:moveTo>
                  <a:lnTo>
                    <a:pt x="142874" y="2095499"/>
                  </a:lnTo>
                  <a:lnTo>
                    <a:pt x="135855" y="2095328"/>
                  </a:lnTo>
                  <a:lnTo>
                    <a:pt x="94749" y="2087151"/>
                  </a:lnTo>
                  <a:lnTo>
                    <a:pt x="57757" y="2067378"/>
                  </a:lnTo>
                  <a:lnTo>
                    <a:pt x="28121" y="2037742"/>
                  </a:lnTo>
                  <a:lnTo>
                    <a:pt x="8348" y="2000749"/>
                  </a:lnTo>
                  <a:lnTo>
                    <a:pt x="171" y="1959643"/>
                  </a:lnTo>
                  <a:lnTo>
                    <a:pt x="0" y="1952624"/>
                  </a:lnTo>
                  <a:lnTo>
                    <a:pt x="0" y="142874"/>
                  </a:lnTo>
                  <a:lnTo>
                    <a:pt x="6150" y="101399"/>
                  </a:lnTo>
                  <a:lnTo>
                    <a:pt x="24078" y="63497"/>
                  </a:lnTo>
                  <a:lnTo>
                    <a:pt x="52234" y="32429"/>
                  </a:lnTo>
                  <a:lnTo>
                    <a:pt x="88199"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1952624"/>
                  </a:lnTo>
                  <a:lnTo>
                    <a:pt x="5670748" y="1994098"/>
                  </a:lnTo>
                  <a:lnTo>
                    <a:pt x="5652819" y="2032001"/>
                  </a:lnTo>
                  <a:lnTo>
                    <a:pt x="5624663" y="2063069"/>
                  </a:lnTo>
                  <a:lnTo>
                    <a:pt x="5588699" y="2084623"/>
                  </a:lnTo>
                  <a:lnTo>
                    <a:pt x="5548028" y="2094813"/>
                  </a:lnTo>
                  <a:lnTo>
                    <a:pt x="5534024" y="2095499"/>
                  </a:lnTo>
                  <a:close/>
                </a:path>
              </a:pathLst>
            </a:custGeom>
            <a:solidFill>
              <a:srgbClr val="FFFFFF"/>
            </a:solidFill>
          </p:spPr>
          <p:txBody>
            <a:bodyPr wrap="square" lIns="0" tIns="0" rIns="0" bIns="0" rtlCol="0"/>
            <a:lstStyle/>
            <a:p>
              <a:pPr defTabSz="914217"/>
              <a:endParaRPr/>
            </a:p>
          </p:txBody>
        </p:sp>
        <p:sp>
          <p:nvSpPr>
            <p:cNvPr id="10" name="object 10"/>
            <p:cNvSpPr/>
            <p:nvPr/>
          </p:nvSpPr>
          <p:spPr>
            <a:xfrm>
              <a:off x="495299" y="2114549"/>
              <a:ext cx="571500" cy="571500"/>
            </a:xfrm>
            <a:custGeom>
              <a:avLst/>
              <a:gdLst/>
              <a:ahLst/>
              <a:cxnLst/>
              <a:rect l="l" t="t" r="r" b="b"/>
              <a:pathLst>
                <a:path w="571500" h="571500">
                  <a:moveTo>
                    <a:pt x="285749" y="571499"/>
                  </a:moveTo>
                  <a:lnTo>
                    <a:pt x="243821" y="568407"/>
                  </a:lnTo>
                  <a:lnTo>
                    <a:pt x="202801" y="559195"/>
                  </a:lnTo>
                  <a:lnTo>
                    <a:pt x="163575" y="544065"/>
                  </a:lnTo>
                  <a:lnTo>
                    <a:pt x="126995" y="523342"/>
                  </a:lnTo>
                  <a:lnTo>
                    <a:pt x="93851" y="497477"/>
                  </a:lnTo>
                  <a:lnTo>
                    <a:pt x="64862" y="467027"/>
                  </a:lnTo>
                  <a:lnTo>
                    <a:pt x="40653" y="432654"/>
                  </a:lnTo>
                  <a:lnTo>
                    <a:pt x="21751" y="395101"/>
                  </a:lnTo>
                  <a:lnTo>
                    <a:pt x="8563" y="355181"/>
                  </a:lnTo>
                  <a:lnTo>
                    <a:pt x="1375" y="313758"/>
                  </a:lnTo>
                  <a:lnTo>
                    <a:pt x="0" y="285749"/>
                  </a:lnTo>
                  <a:lnTo>
                    <a:pt x="344" y="271728"/>
                  </a:lnTo>
                  <a:lnTo>
                    <a:pt x="5490" y="230002"/>
                  </a:lnTo>
                  <a:lnTo>
                    <a:pt x="16703" y="189483"/>
                  </a:lnTo>
                  <a:lnTo>
                    <a:pt x="33740" y="151048"/>
                  </a:lnTo>
                  <a:lnTo>
                    <a:pt x="56233" y="115528"/>
                  </a:lnTo>
                  <a:lnTo>
                    <a:pt x="83694" y="83694"/>
                  </a:lnTo>
                  <a:lnTo>
                    <a:pt x="115528" y="56233"/>
                  </a:lnTo>
                  <a:lnTo>
                    <a:pt x="151048" y="33740"/>
                  </a:lnTo>
                  <a:lnTo>
                    <a:pt x="189483" y="16703"/>
                  </a:lnTo>
                  <a:lnTo>
                    <a:pt x="230002" y="5490"/>
                  </a:lnTo>
                  <a:lnTo>
                    <a:pt x="271728" y="344"/>
                  </a:lnTo>
                  <a:lnTo>
                    <a:pt x="285749" y="0"/>
                  </a:lnTo>
                  <a:lnTo>
                    <a:pt x="299771" y="344"/>
                  </a:lnTo>
                  <a:lnTo>
                    <a:pt x="341497" y="5490"/>
                  </a:lnTo>
                  <a:lnTo>
                    <a:pt x="382016" y="16703"/>
                  </a:lnTo>
                  <a:lnTo>
                    <a:pt x="420451" y="33741"/>
                  </a:lnTo>
                  <a:lnTo>
                    <a:pt x="455971" y="56233"/>
                  </a:lnTo>
                  <a:lnTo>
                    <a:pt x="487805" y="83694"/>
                  </a:lnTo>
                  <a:lnTo>
                    <a:pt x="515266" y="115528"/>
                  </a:lnTo>
                  <a:lnTo>
                    <a:pt x="537758" y="151048"/>
                  </a:lnTo>
                  <a:lnTo>
                    <a:pt x="554796" y="189483"/>
                  </a:lnTo>
                  <a:lnTo>
                    <a:pt x="566009" y="230002"/>
                  </a:lnTo>
                  <a:lnTo>
                    <a:pt x="571155" y="271728"/>
                  </a:lnTo>
                  <a:lnTo>
                    <a:pt x="571499" y="285749"/>
                  </a:lnTo>
                  <a:lnTo>
                    <a:pt x="571155" y="299771"/>
                  </a:lnTo>
                  <a:lnTo>
                    <a:pt x="566009" y="341496"/>
                  </a:lnTo>
                  <a:lnTo>
                    <a:pt x="554796" y="382016"/>
                  </a:lnTo>
                  <a:lnTo>
                    <a:pt x="537758" y="420451"/>
                  </a:lnTo>
                  <a:lnTo>
                    <a:pt x="515266" y="455971"/>
                  </a:lnTo>
                  <a:lnTo>
                    <a:pt x="487805" y="487805"/>
                  </a:lnTo>
                  <a:lnTo>
                    <a:pt x="455971" y="515266"/>
                  </a:lnTo>
                  <a:lnTo>
                    <a:pt x="420451" y="537758"/>
                  </a:lnTo>
                  <a:lnTo>
                    <a:pt x="382016" y="554796"/>
                  </a:lnTo>
                  <a:lnTo>
                    <a:pt x="341497" y="566008"/>
                  </a:lnTo>
                  <a:lnTo>
                    <a:pt x="299771" y="571155"/>
                  </a:lnTo>
                  <a:lnTo>
                    <a:pt x="285749" y="571499"/>
                  </a:lnTo>
                  <a:close/>
                </a:path>
              </a:pathLst>
            </a:custGeom>
            <a:solidFill>
              <a:srgbClr val="008080"/>
            </a:solidFill>
          </p:spPr>
          <p:txBody>
            <a:bodyPr wrap="square" lIns="0" tIns="0" rIns="0" bIns="0" rtlCol="0"/>
            <a:lstStyle/>
            <a:p>
              <a:pPr defTabSz="914217"/>
              <a:endParaRPr/>
            </a:p>
          </p:txBody>
        </p:sp>
        <p:pic>
          <p:nvPicPr>
            <p:cNvPr id="11" name="object 11"/>
            <p:cNvPicPr/>
            <p:nvPr/>
          </p:nvPicPr>
          <p:blipFill>
            <a:blip r:embed="rId3" cstate="print"/>
            <a:stretch>
              <a:fillRect/>
            </a:stretch>
          </p:blipFill>
          <p:spPr>
            <a:xfrm>
              <a:off x="666749" y="2247899"/>
              <a:ext cx="228599" cy="304799"/>
            </a:xfrm>
            <a:prstGeom prst="rect">
              <a:avLst/>
            </a:prstGeom>
          </p:spPr>
        </p:pic>
        <p:sp>
          <p:nvSpPr>
            <p:cNvPr id="12" name="object 12"/>
            <p:cNvSpPr/>
            <p:nvPr/>
          </p:nvSpPr>
          <p:spPr>
            <a:xfrm>
              <a:off x="1219199" y="3028950"/>
              <a:ext cx="4572000" cy="609600"/>
            </a:xfrm>
            <a:custGeom>
              <a:avLst/>
              <a:gdLst/>
              <a:ahLst/>
              <a:cxnLst/>
              <a:rect l="l" t="t" r="r" b="b"/>
              <a:pathLst>
                <a:path w="4572000" h="609600">
                  <a:moveTo>
                    <a:pt x="4500802" y="609599"/>
                  </a:moveTo>
                  <a:lnTo>
                    <a:pt x="71196" y="609599"/>
                  </a:lnTo>
                  <a:lnTo>
                    <a:pt x="66241" y="609111"/>
                  </a:lnTo>
                  <a:lnTo>
                    <a:pt x="29705" y="593977"/>
                  </a:lnTo>
                  <a:lnTo>
                    <a:pt x="3885" y="557937"/>
                  </a:lnTo>
                  <a:lnTo>
                    <a:pt x="0" y="538402"/>
                  </a:lnTo>
                  <a:lnTo>
                    <a:pt x="0" y="533399"/>
                  </a:lnTo>
                  <a:lnTo>
                    <a:pt x="0" y="71196"/>
                  </a:lnTo>
                  <a:lnTo>
                    <a:pt x="15621" y="29705"/>
                  </a:lnTo>
                  <a:lnTo>
                    <a:pt x="51662" y="3885"/>
                  </a:lnTo>
                  <a:lnTo>
                    <a:pt x="71196" y="0"/>
                  </a:lnTo>
                  <a:lnTo>
                    <a:pt x="4500802" y="0"/>
                  </a:lnTo>
                  <a:lnTo>
                    <a:pt x="4542293" y="15621"/>
                  </a:lnTo>
                  <a:lnTo>
                    <a:pt x="4568112" y="51661"/>
                  </a:lnTo>
                  <a:lnTo>
                    <a:pt x="4571999" y="71196"/>
                  </a:lnTo>
                  <a:lnTo>
                    <a:pt x="4571999" y="538402"/>
                  </a:lnTo>
                  <a:lnTo>
                    <a:pt x="4556377" y="579893"/>
                  </a:lnTo>
                  <a:lnTo>
                    <a:pt x="4520337" y="605713"/>
                  </a:lnTo>
                  <a:lnTo>
                    <a:pt x="4505757" y="609111"/>
                  </a:lnTo>
                  <a:lnTo>
                    <a:pt x="4500802" y="609599"/>
                  </a:lnTo>
                  <a:close/>
                </a:path>
              </a:pathLst>
            </a:custGeom>
            <a:solidFill>
              <a:srgbClr val="F2F4F5"/>
            </a:solidFill>
          </p:spPr>
          <p:txBody>
            <a:bodyPr wrap="square" lIns="0" tIns="0" rIns="0" bIns="0" rtlCol="0"/>
            <a:lstStyle/>
            <a:p>
              <a:pPr defTabSz="914217"/>
              <a:endParaRPr/>
            </a:p>
          </p:txBody>
        </p:sp>
      </p:grpSp>
      <p:sp>
        <p:nvSpPr>
          <p:cNvPr id="13" name="object 13"/>
          <p:cNvSpPr txBox="1"/>
          <p:nvPr/>
        </p:nvSpPr>
        <p:spPr>
          <a:xfrm>
            <a:off x="1207631" y="2110886"/>
            <a:ext cx="4048458" cy="746635"/>
          </a:xfrm>
          <a:prstGeom prst="rect">
            <a:avLst/>
          </a:prstGeom>
        </p:spPr>
        <p:txBody>
          <a:bodyPr vert="horz" wrap="square" lIns="0" tIns="12697" rIns="0" bIns="0" rtlCol="0">
            <a:spAutoFit/>
          </a:bodyPr>
          <a:lstStyle/>
          <a:p>
            <a:pPr marL="12697" defTabSz="914217">
              <a:spcBef>
                <a:spcPts val="100"/>
              </a:spcBef>
            </a:pPr>
            <a:r>
              <a:rPr sz="1500" b="1" dirty="0">
                <a:solidFill>
                  <a:srgbClr val="008080"/>
                </a:solidFill>
                <a:latin typeface="Arial"/>
                <a:cs typeface="Arial"/>
              </a:rPr>
              <a:t>Organic </a:t>
            </a:r>
            <a:r>
              <a:rPr sz="1500" b="1" spc="-10" dirty="0">
                <a:solidFill>
                  <a:srgbClr val="008080"/>
                </a:solidFill>
                <a:latin typeface="Arial"/>
                <a:cs typeface="Arial"/>
              </a:rPr>
              <a:t>Expansion</a:t>
            </a:r>
            <a:endParaRPr sz="1500" dirty="0">
              <a:latin typeface="Arial"/>
              <a:cs typeface="Arial"/>
            </a:endParaRPr>
          </a:p>
          <a:p>
            <a:pPr marL="12697" marR="5079" defTabSz="914217">
              <a:lnSpc>
                <a:spcPct val="125000"/>
              </a:lnSpc>
              <a:spcBef>
                <a:spcPts val="540"/>
              </a:spcBef>
            </a:pPr>
            <a:r>
              <a:rPr sz="1200" dirty="0">
                <a:latin typeface="Arial"/>
                <a:cs typeface="Arial"/>
              </a:rPr>
              <a:t>Adapting existing products and marketing strategies to </a:t>
            </a:r>
            <a:r>
              <a:rPr sz="1200" spc="-10" dirty="0">
                <a:latin typeface="Arial"/>
                <a:cs typeface="Arial"/>
              </a:rPr>
              <a:t>local </a:t>
            </a:r>
            <a:r>
              <a:rPr sz="1200" dirty="0">
                <a:latin typeface="Arial"/>
                <a:cs typeface="Arial"/>
              </a:rPr>
              <a:t>cultures and </a:t>
            </a:r>
            <a:r>
              <a:rPr sz="1200" spc="-10" dirty="0">
                <a:latin typeface="Arial"/>
                <a:cs typeface="Arial"/>
              </a:rPr>
              <a:t>preferences.</a:t>
            </a:r>
            <a:endParaRPr sz="1200" dirty="0">
              <a:latin typeface="Arial"/>
              <a:cs typeface="Arial"/>
            </a:endParaRPr>
          </a:p>
        </p:txBody>
      </p:sp>
      <p:pic>
        <p:nvPicPr>
          <p:cNvPr id="14" name="object 14"/>
          <p:cNvPicPr/>
          <p:nvPr/>
        </p:nvPicPr>
        <p:blipFill>
          <a:blip r:embed="rId4" cstate="print"/>
          <a:stretch>
            <a:fillRect/>
          </a:stretch>
        </p:blipFill>
        <p:spPr>
          <a:xfrm>
            <a:off x="1334602" y="3171090"/>
            <a:ext cx="95227" cy="133318"/>
          </a:xfrm>
          <a:prstGeom prst="rect">
            <a:avLst/>
          </a:prstGeom>
        </p:spPr>
      </p:pic>
      <p:sp>
        <p:nvSpPr>
          <p:cNvPr id="15" name="object 15"/>
          <p:cNvSpPr txBox="1"/>
          <p:nvPr/>
        </p:nvSpPr>
        <p:spPr>
          <a:xfrm>
            <a:off x="1321904" y="3108875"/>
            <a:ext cx="4296685" cy="379952"/>
          </a:xfrm>
          <a:prstGeom prst="rect">
            <a:avLst/>
          </a:prstGeom>
        </p:spPr>
        <p:txBody>
          <a:bodyPr vert="horz" wrap="square" lIns="0" tIns="12697" rIns="0" bIns="0" rtlCol="0">
            <a:spAutoFit/>
          </a:bodyPr>
          <a:lstStyle/>
          <a:p>
            <a:pPr marL="12697" marR="5079" indent="217760" defTabSz="914217">
              <a:lnSpc>
                <a:spcPct val="119000"/>
              </a:lnSpc>
              <a:spcBef>
                <a:spcPts val="100"/>
              </a:spcBef>
            </a:pPr>
            <a:r>
              <a:rPr sz="1050" b="1" spc="-10" dirty="0">
                <a:latin typeface="Arial"/>
                <a:cs typeface="Arial"/>
              </a:rPr>
              <a:t>Example:</a:t>
            </a:r>
            <a:r>
              <a:rPr sz="1050" b="1" spc="-65" dirty="0">
                <a:latin typeface="Arial"/>
                <a:cs typeface="Arial"/>
              </a:rPr>
              <a:t> </a:t>
            </a:r>
            <a:r>
              <a:rPr sz="1050" dirty="0">
                <a:latin typeface="Arial"/>
                <a:cs typeface="Arial"/>
              </a:rPr>
              <a:t>A</a:t>
            </a:r>
            <a:r>
              <a:rPr sz="1050" spc="-70" dirty="0">
                <a:latin typeface="Arial"/>
                <a:cs typeface="Arial"/>
              </a:rPr>
              <a:t> </a:t>
            </a:r>
            <a:r>
              <a:rPr sz="1050" dirty="0">
                <a:latin typeface="Arial"/>
                <a:cs typeface="Arial"/>
              </a:rPr>
              <a:t>fashion</a:t>
            </a:r>
            <a:r>
              <a:rPr sz="1050" spc="-45" dirty="0">
                <a:latin typeface="Arial"/>
                <a:cs typeface="Arial"/>
              </a:rPr>
              <a:t> </a:t>
            </a:r>
            <a:r>
              <a:rPr sz="1050" dirty="0">
                <a:latin typeface="Arial"/>
                <a:cs typeface="Arial"/>
              </a:rPr>
              <a:t>brand</a:t>
            </a:r>
            <a:r>
              <a:rPr sz="1050" spc="-20" dirty="0">
                <a:latin typeface="Arial"/>
                <a:cs typeface="Arial"/>
              </a:rPr>
              <a:t> </a:t>
            </a:r>
            <a:r>
              <a:rPr sz="1050" dirty="0">
                <a:latin typeface="Arial"/>
                <a:cs typeface="Arial"/>
              </a:rPr>
              <a:t>adjusting</a:t>
            </a:r>
            <a:r>
              <a:rPr sz="1050" spc="-25" dirty="0">
                <a:latin typeface="Arial"/>
                <a:cs typeface="Arial"/>
              </a:rPr>
              <a:t> </a:t>
            </a:r>
            <a:r>
              <a:rPr sz="1050" dirty="0">
                <a:latin typeface="Arial"/>
                <a:cs typeface="Arial"/>
              </a:rPr>
              <a:t>its</a:t>
            </a:r>
            <a:r>
              <a:rPr sz="1050" spc="-20" dirty="0">
                <a:latin typeface="Arial"/>
                <a:cs typeface="Arial"/>
              </a:rPr>
              <a:t> </a:t>
            </a:r>
            <a:r>
              <a:rPr sz="1050" dirty="0">
                <a:latin typeface="Arial"/>
                <a:cs typeface="Arial"/>
              </a:rPr>
              <a:t>marketing</a:t>
            </a:r>
            <a:r>
              <a:rPr sz="1050" spc="-25" dirty="0">
                <a:latin typeface="Arial"/>
                <a:cs typeface="Arial"/>
              </a:rPr>
              <a:t> </a:t>
            </a:r>
            <a:r>
              <a:rPr sz="1050" dirty="0">
                <a:latin typeface="Arial"/>
                <a:cs typeface="Arial"/>
              </a:rPr>
              <a:t>campaigns</a:t>
            </a:r>
            <a:r>
              <a:rPr sz="1050" spc="-20" dirty="0">
                <a:latin typeface="Arial"/>
                <a:cs typeface="Arial"/>
              </a:rPr>
              <a:t> </a:t>
            </a:r>
            <a:r>
              <a:rPr sz="1050" spc="-25" dirty="0">
                <a:latin typeface="Arial"/>
                <a:cs typeface="Arial"/>
              </a:rPr>
              <a:t>and </a:t>
            </a:r>
            <a:r>
              <a:rPr sz="1050" dirty="0">
                <a:latin typeface="Arial"/>
                <a:cs typeface="Arial"/>
              </a:rPr>
              <a:t>offering</a:t>
            </a:r>
            <a:r>
              <a:rPr sz="1050" spc="-25" dirty="0">
                <a:latin typeface="Arial"/>
                <a:cs typeface="Arial"/>
              </a:rPr>
              <a:t> </a:t>
            </a:r>
            <a:r>
              <a:rPr sz="1050" dirty="0">
                <a:latin typeface="Arial"/>
                <a:cs typeface="Arial"/>
              </a:rPr>
              <a:t>local</a:t>
            </a:r>
            <a:r>
              <a:rPr sz="1050" spc="-25" dirty="0">
                <a:latin typeface="Arial"/>
                <a:cs typeface="Arial"/>
              </a:rPr>
              <a:t> </a:t>
            </a:r>
            <a:r>
              <a:rPr sz="1050" dirty="0">
                <a:latin typeface="Arial"/>
                <a:cs typeface="Arial"/>
              </a:rPr>
              <a:t>payment</a:t>
            </a:r>
            <a:r>
              <a:rPr sz="1050" spc="-25" dirty="0">
                <a:latin typeface="Arial"/>
                <a:cs typeface="Arial"/>
              </a:rPr>
              <a:t> </a:t>
            </a:r>
            <a:r>
              <a:rPr sz="1050" dirty="0">
                <a:latin typeface="Arial"/>
                <a:cs typeface="Arial"/>
              </a:rPr>
              <a:t>methods</a:t>
            </a:r>
            <a:r>
              <a:rPr sz="1050" spc="-25" dirty="0">
                <a:latin typeface="Arial"/>
                <a:cs typeface="Arial"/>
              </a:rPr>
              <a:t> </a:t>
            </a:r>
            <a:r>
              <a:rPr sz="1050" dirty="0">
                <a:latin typeface="Arial"/>
                <a:cs typeface="Arial"/>
              </a:rPr>
              <a:t>to</a:t>
            </a:r>
            <a:r>
              <a:rPr sz="1050" spc="-20" dirty="0">
                <a:latin typeface="Arial"/>
                <a:cs typeface="Arial"/>
              </a:rPr>
              <a:t> </a:t>
            </a:r>
            <a:r>
              <a:rPr sz="1050" dirty="0">
                <a:latin typeface="Arial"/>
                <a:cs typeface="Arial"/>
              </a:rPr>
              <a:t>appeal</a:t>
            </a:r>
            <a:r>
              <a:rPr sz="1050" spc="-25" dirty="0">
                <a:latin typeface="Arial"/>
                <a:cs typeface="Arial"/>
              </a:rPr>
              <a:t> </a:t>
            </a:r>
            <a:r>
              <a:rPr sz="1050" dirty="0">
                <a:latin typeface="Arial"/>
                <a:cs typeface="Arial"/>
              </a:rPr>
              <a:t>to</a:t>
            </a:r>
            <a:r>
              <a:rPr sz="1050" spc="-25" dirty="0">
                <a:latin typeface="Arial"/>
                <a:cs typeface="Arial"/>
              </a:rPr>
              <a:t> </a:t>
            </a:r>
            <a:r>
              <a:rPr sz="1050" dirty="0">
                <a:latin typeface="Arial"/>
                <a:cs typeface="Arial"/>
              </a:rPr>
              <a:t>customers</a:t>
            </a:r>
            <a:r>
              <a:rPr sz="1050" spc="-25" dirty="0">
                <a:latin typeface="Arial"/>
                <a:cs typeface="Arial"/>
              </a:rPr>
              <a:t> </a:t>
            </a:r>
            <a:r>
              <a:rPr sz="1050" dirty="0">
                <a:latin typeface="Arial"/>
                <a:cs typeface="Arial"/>
              </a:rPr>
              <a:t>in</a:t>
            </a:r>
            <a:r>
              <a:rPr sz="1050" spc="-20" dirty="0">
                <a:latin typeface="Arial"/>
                <a:cs typeface="Arial"/>
              </a:rPr>
              <a:t> </a:t>
            </a:r>
            <a:r>
              <a:rPr sz="1050" dirty="0">
                <a:latin typeface="Arial"/>
                <a:cs typeface="Arial"/>
              </a:rPr>
              <a:t>a</a:t>
            </a:r>
            <a:r>
              <a:rPr sz="1050" spc="-25" dirty="0">
                <a:latin typeface="Arial"/>
                <a:cs typeface="Arial"/>
              </a:rPr>
              <a:t> </a:t>
            </a:r>
            <a:r>
              <a:rPr sz="1050" dirty="0">
                <a:latin typeface="Arial"/>
                <a:cs typeface="Arial"/>
              </a:rPr>
              <a:t>new</a:t>
            </a:r>
            <a:r>
              <a:rPr sz="1050" spc="-25" dirty="0">
                <a:latin typeface="Arial"/>
                <a:cs typeface="Arial"/>
              </a:rPr>
              <a:t> </a:t>
            </a:r>
            <a:r>
              <a:rPr sz="1050" spc="-10" dirty="0">
                <a:latin typeface="Arial"/>
                <a:cs typeface="Arial"/>
              </a:rPr>
              <a:t>country.</a:t>
            </a:r>
            <a:endParaRPr sz="1050" dirty="0">
              <a:latin typeface="Arial"/>
              <a:cs typeface="Arial"/>
            </a:endParaRPr>
          </a:p>
        </p:txBody>
      </p:sp>
      <p:grpSp>
        <p:nvGrpSpPr>
          <p:cNvPr id="16" name="object 16"/>
          <p:cNvGrpSpPr/>
          <p:nvPr/>
        </p:nvGrpSpPr>
        <p:grpSpPr>
          <a:xfrm>
            <a:off x="6210272" y="1923603"/>
            <a:ext cx="5675586" cy="2095015"/>
            <a:chOff x="6210299" y="1924049"/>
            <a:chExt cx="5676900" cy="2095500"/>
          </a:xfrm>
        </p:grpSpPr>
        <p:sp>
          <p:nvSpPr>
            <p:cNvPr id="17" name="object 17"/>
            <p:cNvSpPr/>
            <p:nvPr/>
          </p:nvSpPr>
          <p:spPr>
            <a:xfrm>
              <a:off x="6210299" y="1924049"/>
              <a:ext cx="5676900" cy="2095500"/>
            </a:xfrm>
            <a:custGeom>
              <a:avLst/>
              <a:gdLst/>
              <a:ahLst/>
              <a:cxnLst/>
              <a:rect l="l" t="t" r="r" b="b"/>
              <a:pathLst>
                <a:path w="5676900" h="2095500">
                  <a:moveTo>
                    <a:pt x="5534024" y="2095499"/>
                  </a:moveTo>
                  <a:lnTo>
                    <a:pt x="142874" y="2095499"/>
                  </a:lnTo>
                  <a:lnTo>
                    <a:pt x="135855" y="2095328"/>
                  </a:lnTo>
                  <a:lnTo>
                    <a:pt x="94749" y="2087151"/>
                  </a:lnTo>
                  <a:lnTo>
                    <a:pt x="57755" y="2067378"/>
                  </a:lnTo>
                  <a:lnTo>
                    <a:pt x="28119" y="2037742"/>
                  </a:lnTo>
                  <a:lnTo>
                    <a:pt x="8347" y="2000749"/>
                  </a:lnTo>
                  <a:lnTo>
                    <a:pt x="171" y="1959643"/>
                  </a:lnTo>
                  <a:lnTo>
                    <a:pt x="0" y="1952624"/>
                  </a:lnTo>
                  <a:lnTo>
                    <a:pt x="0" y="142874"/>
                  </a:lnTo>
                  <a:lnTo>
                    <a:pt x="6150" y="101399"/>
                  </a:lnTo>
                  <a:lnTo>
                    <a:pt x="24077" y="63497"/>
                  </a:lnTo>
                  <a:lnTo>
                    <a:pt x="52233" y="32429"/>
                  </a:lnTo>
                  <a:lnTo>
                    <a:pt x="88198"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1952624"/>
                  </a:lnTo>
                  <a:lnTo>
                    <a:pt x="5670746" y="1994098"/>
                  </a:lnTo>
                  <a:lnTo>
                    <a:pt x="5652819" y="2032001"/>
                  </a:lnTo>
                  <a:lnTo>
                    <a:pt x="5624664" y="2063069"/>
                  </a:lnTo>
                  <a:lnTo>
                    <a:pt x="5588699" y="2084623"/>
                  </a:lnTo>
                  <a:lnTo>
                    <a:pt x="5548028" y="2094813"/>
                  </a:lnTo>
                  <a:lnTo>
                    <a:pt x="5534024" y="2095499"/>
                  </a:lnTo>
                  <a:close/>
                </a:path>
              </a:pathLst>
            </a:custGeom>
            <a:solidFill>
              <a:srgbClr val="FFFFFF"/>
            </a:solidFill>
          </p:spPr>
          <p:txBody>
            <a:bodyPr wrap="square" lIns="0" tIns="0" rIns="0" bIns="0" rtlCol="0"/>
            <a:lstStyle/>
            <a:p>
              <a:pPr defTabSz="914217"/>
              <a:endParaRPr/>
            </a:p>
          </p:txBody>
        </p:sp>
        <p:sp>
          <p:nvSpPr>
            <p:cNvPr id="18" name="object 18"/>
            <p:cNvSpPr/>
            <p:nvPr/>
          </p:nvSpPr>
          <p:spPr>
            <a:xfrm>
              <a:off x="6400799" y="2114549"/>
              <a:ext cx="571500" cy="571500"/>
            </a:xfrm>
            <a:custGeom>
              <a:avLst/>
              <a:gdLst/>
              <a:ahLst/>
              <a:cxnLst/>
              <a:rect l="l" t="t" r="r" b="b"/>
              <a:pathLst>
                <a:path w="571500" h="571500">
                  <a:moveTo>
                    <a:pt x="285749" y="571499"/>
                  </a:moveTo>
                  <a:lnTo>
                    <a:pt x="243821" y="568407"/>
                  </a:lnTo>
                  <a:lnTo>
                    <a:pt x="202800" y="559195"/>
                  </a:lnTo>
                  <a:lnTo>
                    <a:pt x="163575" y="544065"/>
                  </a:lnTo>
                  <a:lnTo>
                    <a:pt x="126994" y="523342"/>
                  </a:lnTo>
                  <a:lnTo>
                    <a:pt x="93851" y="497477"/>
                  </a:lnTo>
                  <a:lnTo>
                    <a:pt x="64862" y="467027"/>
                  </a:lnTo>
                  <a:lnTo>
                    <a:pt x="40653" y="432654"/>
                  </a:lnTo>
                  <a:lnTo>
                    <a:pt x="21751" y="395101"/>
                  </a:lnTo>
                  <a:lnTo>
                    <a:pt x="8563" y="355181"/>
                  </a:lnTo>
                  <a:lnTo>
                    <a:pt x="1376" y="313758"/>
                  </a:lnTo>
                  <a:lnTo>
                    <a:pt x="0" y="285749"/>
                  </a:lnTo>
                  <a:lnTo>
                    <a:pt x="344" y="271728"/>
                  </a:lnTo>
                  <a:lnTo>
                    <a:pt x="5490" y="230002"/>
                  </a:lnTo>
                  <a:lnTo>
                    <a:pt x="16703" y="189483"/>
                  </a:lnTo>
                  <a:lnTo>
                    <a:pt x="33740" y="151048"/>
                  </a:lnTo>
                  <a:lnTo>
                    <a:pt x="56232" y="115528"/>
                  </a:lnTo>
                  <a:lnTo>
                    <a:pt x="83693" y="83694"/>
                  </a:lnTo>
                  <a:lnTo>
                    <a:pt x="115528" y="56233"/>
                  </a:lnTo>
                  <a:lnTo>
                    <a:pt x="151047" y="33740"/>
                  </a:lnTo>
                  <a:lnTo>
                    <a:pt x="189483" y="16703"/>
                  </a:lnTo>
                  <a:lnTo>
                    <a:pt x="230002" y="5490"/>
                  </a:lnTo>
                  <a:lnTo>
                    <a:pt x="271728" y="344"/>
                  </a:lnTo>
                  <a:lnTo>
                    <a:pt x="285749" y="0"/>
                  </a:lnTo>
                  <a:lnTo>
                    <a:pt x="299771" y="344"/>
                  </a:lnTo>
                  <a:lnTo>
                    <a:pt x="341496" y="5490"/>
                  </a:lnTo>
                  <a:lnTo>
                    <a:pt x="382015" y="16703"/>
                  </a:lnTo>
                  <a:lnTo>
                    <a:pt x="420451" y="33741"/>
                  </a:lnTo>
                  <a:lnTo>
                    <a:pt x="455970" y="56233"/>
                  </a:lnTo>
                  <a:lnTo>
                    <a:pt x="487805" y="83694"/>
                  </a:lnTo>
                  <a:lnTo>
                    <a:pt x="515266" y="115528"/>
                  </a:lnTo>
                  <a:lnTo>
                    <a:pt x="537758" y="151048"/>
                  </a:lnTo>
                  <a:lnTo>
                    <a:pt x="554796" y="189483"/>
                  </a:lnTo>
                  <a:lnTo>
                    <a:pt x="566008" y="230002"/>
                  </a:lnTo>
                  <a:lnTo>
                    <a:pt x="571156" y="271728"/>
                  </a:lnTo>
                  <a:lnTo>
                    <a:pt x="571499" y="285749"/>
                  </a:lnTo>
                  <a:lnTo>
                    <a:pt x="571156" y="299771"/>
                  </a:lnTo>
                  <a:lnTo>
                    <a:pt x="566008" y="341496"/>
                  </a:lnTo>
                  <a:lnTo>
                    <a:pt x="554796" y="382016"/>
                  </a:lnTo>
                  <a:lnTo>
                    <a:pt x="537758" y="420451"/>
                  </a:lnTo>
                  <a:lnTo>
                    <a:pt x="515266" y="455971"/>
                  </a:lnTo>
                  <a:lnTo>
                    <a:pt x="487805" y="487805"/>
                  </a:lnTo>
                  <a:lnTo>
                    <a:pt x="455970" y="515266"/>
                  </a:lnTo>
                  <a:lnTo>
                    <a:pt x="420451" y="537758"/>
                  </a:lnTo>
                  <a:lnTo>
                    <a:pt x="382015" y="554796"/>
                  </a:lnTo>
                  <a:lnTo>
                    <a:pt x="341496" y="566008"/>
                  </a:lnTo>
                  <a:lnTo>
                    <a:pt x="299771" y="571155"/>
                  </a:lnTo>
                  <a:lnTo>
                    <a:pt x="285749" y="571499"/>
                  </a:lnTo>
                  <a:close/>
                </a:path>
              </a:pathLst>
            </a:custGeom>
            <a:solidFill>
              <a:srgbClr val="FF7E4F"/>
            </a:solidFill>
          </p:spPr>
          <p:txBody>
            <a:bodyPr wrap="square" lIns="0" tIns="0" rIns="0" bIns="0" rtlCol="0"/>
            <a:lstStyle/>
            <a:p>
              <a:pPr defTabSz="914217"/>
              <a:endParaRPr/>
            </a:p>
          </p:txBody>
        </p:sp>
        <p:pic>
          <p:nvPicPr>
            <p:cNvPr id="19" name="object 19"/>
            <p:cNvPicPr/>
            <p:nvPr/>
          </p:nvPicPr>
          <p:blipFill>
            <a:blip r:embed="rId5" cstate="print"/>
            <a:stretch>
              <a:fillRect/>
            </a:stretch>
          </p:blipFill>
          <p:spPr>
            <a:xfrm>
              <a:off x="6543674" y="2247899"/>
              <a:ext cx="285749" cy="304799"/>
            </a:xfrm>
            <a:prstGeom prst="rect">
              <a:avLst/>
            </a:prstGeom>
          </p:spPr>
        </p:pic>
        <p:sp>
          <p:nvSpPr>
            <p:cNvPr id="20" name="object 20"/>
            <p:cNvSpPr/>
            <p:nvPr/>
          </p:nvSpPr>
          <p:spPr>
            <a:xfrm>
              <a:off x="7124698" y="3028950"/>
              <a:ext cx="4572000" cy="609600"/>
            </a:xfrm>
            <a:custGeom>
              <a:avLst/>
              <a:gdLst/>
              <a:ahLst/>
              <a:cxnLst/>
              <a:rect l="l" t="t" r="r" b="b"/>
              <a:pathLst>
                <a:path w="4572000" h="609600">
                  <a:moveTo>
                    <a:pt x="4500803" y="609599"/>
                  </a:moveTo>
                  <a:lnTo>
                    <a:pt x="71196" y="609599"/>
                  </a:lnTo>
                  <a:lnTo>
                    <a:pt x="66241" y="609111"/>
                  </a:lnTo>
                  <a:lnTo>
                    <a:pt x="29706" y="593977"/>
                  </a:lnTo>
                  <a:lnTo>
                    <a:pt x="3885" y="557937"/>
                  </a:lnTo>
                  <a:lnTo>
                    <a:pt x="0" y="538402"/>
                  </a:lnTo>
                  <a:lnTo>
                    <a:pt x="0" y="533399"/>
                  </a:lnTo>
                  <a:lnTo>
                    <a:pt x="0" y="71196"/>
                  </a:lnTo>
                  <a:lnTo>
                    <a:pt x="15621" y="29705"/>
                  </a:lnTo>
                  <a:lnTo>
                    <a:pt x="51661" y="3885"/>
                  </a:lnTo>
                  <a:lnTo>
                    <a:pt x="71196" y="0"/>
                  </a:lnTo>
                  <a:lnTo>
                    <a:pt x="4500803" y="0"/>
                  </a:lnTo>
                  <a:lnTo>
                    <a:pt x="4542292" y="15621"/>
                  </a:lnTo>
                  <a:lnTo>
                    <a:pt x="4568114" y="51661"/>
                  </a:lnTo>
                  <a:lnTo>
                    <a:pt x="4572000" y="71196"/>
                  </a:lnTo>
                  <a:lnTo>
                    <a:pt x="4572000" y="538402"/>
                  </a:lnTo>
                  <a:lnTo>
                    <a:pt x="4556376" y="579893"/>
                  </a:lnTo>
                  <a:lnTo>
                    <a:pt x="4520337" y="605713"/>
                  </a:lnTo>
                  <a:lnTo>
                    <a:pt x="4505757" y="609111"/>
                  </a:lnTo>
                  <a:lnTo>
                    <a:pt x="4500803" y="609599"/>
                  </a:lnTo>
                  <a:close/>
                </a:path>
              </a:pathLst>
            </a:custGeom>
            <a:solidFill>
              <a:srgbClr val="F2F4F5"/>
            </a:solidFill>
          </p:spPr>
          <p:txBody>
            <a:bodyPr wrap="square" lIns="0" tIns="0" rIns="0" bIns="0" rtlCol="0"/>
            <a:lstStyle/>
            <a:p>
              <a:pPr defTabSz="914217"/>
              <a:endParaRPr/>
            </a:p>
          </p:txBody>
        </p:sp>
      </p:grpSp>
      <p:sp>
        <p:nvSpPr>
          <p:cNvPr id="21" name="object 21"/>
          <p:cNvSpPr txBox="1"/>
          <p:nvPr/>
        </p:nvSpPr>
        <p:spPr>
          <a:xfrm>
            <a:off x="7111765" y="2110886"/>
            <a:ext cx="4132893" cy="746635"/>
          </a:xfrm>
          <a:prstGeom prst="rect">
            <a:avLst/>
          </a:prstGeom>
        </p:spPr>
        <p:txBody>
          <a:bodyPr vert="horz" wrap="square" lIns="0" tIns="12697" rIns="0" bIns="0" rtlCol="0">
            <a:spAutoFit/>
          </a:bodyPr>
          <a:lstStyle/>
          <a:p>
            <a:pPr marL="12697" defTabSz="914217">
              <a:spcBef>
                <a:spcPts val="100"/>
              </a:spcBef>
            </a:pPr>
            <a:r>
              <a:rPr sz="1500" b="1" dirty="0">
                <a:solidFill>
                  <a:srgbClr val="FF7E4F"/>
                </a:solidFill>
                <a:latin typeface="Arial"/>
                <a:cs typeface="Arial"/>
              </a:rPr>
              <a:t>Strategic</a:t>
            </a:r>
            <a:r>
              <a:rPr sz="1500" b="1" spc="-65" dirty="0">
                <a:solidFill>
                  <a:srgbClr val="FF7E4F"/>
                </a:solidFill>
                <a:latin typeface="Arial"/>
                <a:cs typeface="Arial"/>
              </a:rPr>
              <a:t> </a:t>
            </a:r>
            <a:r>
              <a:rPr sz="1500" b="1" spc="-10" dirty="0">
                <a:solidFill>
                  <a:srgbClr val="FF7E4F"/>
                </a:solidFill>
                <a:latin typeface="Arial"/>
                <a:cs typeface="Arial"/>
              </a:rPr>
              <a:t>Partnerships</a:t>
            </a:r>
            <a:endParaRPr sz="1500" dirty="0">
              <a:latin typeface="Arial"/>
              <a:cs typeface="Arial"/>
            </a:endParaRPr>
          </a:p>
          <a:p>
            <a:pPr marL="12697" marR="5079" defTabSz="914217">
              <a:lnSpc>
                <a:spcPct val="125000"/>
              </a:lnSpc>
              <a:spcBef>
                <a:spcPts val="540"/>
              </a:spcBef>
            </a:pPr>
            <a:r>
              <a:rPr sz="1200" dirty="0">
                <a:latin typeface="Arial"/>
                <a:cs typeface="Arial"/>
              </a:rPr>
              <a:t>Collaborating</a:t>
            </a:r>
            <a:r>
              <a:rPr sz="1200" spc="-10" dirty="0">
                <a:latin typeface="Arial"/>
                <a:cs typeface="Arial"/>
              </a:rPr>
              <a:t> </a:t>
            </a:r>
            <a:r>
              <a:rPr sz="1200" dirty="0">
                <a:latin typeface="Arial"/>
                <a:cs typeface="Arial"/>
              </a:rPr>
              <a:t>with local distributors, resellers, or joint </a:t>
            </a:r>
            <a:r>
              <a:rPr sz="1200" spc="-10" dirty="0">
                <a:latin typeface="Arial"/>
                <a:cs typeface="Arial"/>
              </a:rPr>
              <a:t>venture </a:t>
            </a:r>
            <a:r>
              <a:rPr sz="1200" dirty="0">
                <a:latin typeface="Arial"/>
                <a:cs typeface="Arial"/>
              </a:rPr>
              <a:t>partners for immediate market </a:t>
            </a:r>
            <a:r>
              <a:rPr sz="1200" spc="-10" dirty="0">
                <a:latin typeface="Arial"/>
                <a:cs typeface="Arial"/>
              </a:rPr>
              <a:t>access.</a:t>
            </a:r>
            <a:endParaRPr sz="1200" dirty="0">
              <a:latin typeface="Arial"/>
              <a:cs typeface="Arial"/>
            </a:endParaRPr>
          </a:p>
        </p:txBody>
      </p:sp>
      <p:pic>
        <p:nvPicPr>
          <p:cNvPr id="22" name="object 22"/>
          <p:cNvPicPr/>
          <p:nvPr/>
        </p:nvPicPr>
        <p:blipFill>
          <a:blip r:embed="rId6" cstate="print"/>
          <a:stretch>
            <a:fillRect/>
          </a:stretch>
        </p:blipFill>
        <p:spPr>
          <a:xfrm>
            <a:off x="7238736" y="3171090"/>
            <a:ext cx="95227" cy="133318"/>
          </a:xfrm>
          <a:prstGeom prst="rect">
            <a:avLst/>
          </a:prstGeom>
        </p:spPr>
      </p:pic>
      <p:sp>
        <p:nvSpPr>
          <p:cNvPr id="23" name="object 23"/>
          <p:cNvSpPr txBox="1"/>
          <p:nvPr/>
        </p:nvSpPr>
        <p:spPr>
          <a:xfrm>
            <a:off x="7226038" y="3108875"/>
            <a:ext cx="4185585" cy="379952"/>
          </a:xfrm>
          <a:prstGeom prst="rect">
            <a:avLst/>
          </a:prstGeom>
        </p:spPr>
        <p:txBody>
          <a:bodyPr vert="horz" wrap="square" lIns="0" tIns="12697" rIns="0" bIns="0" rtlCol="0">
            <a:spAutoFit/>
          </a:bodyPr>
          <a:lstStyle/>
          <a:p>
            <a:pPr marL="12697" marR="5079" indent="217760" defTabSz="914217">
              <a:lnSpc>
                <a:spcPct val="119000"/>
              </a:lnSpc>
              <a:spcBef>
                <a:spcPts val="100"/>
              </a:spcBef>
            </a:pPr>
            <a:r>
              <a:rPr sz="1050" b="1" dirty="0">
                <a:latin typeface="Arial"/>
                <a:cs typeface="Arial"/>
              </a:rPr>
              <a:t>Key</a:t>
            </a:r>
            <a:r>
              <a:rPr sz="1050" b="1" spc="-35" dirty="0">
                <a:latin typeface="Arial"/>
                <a:cs typeface="Arial"/>
              </a:rPr>
              <a:t> </a:t>
            </a:r>
            <a:r>
              <a:rPr sz="1050" b="1" dirty="0">
                <a:latin typeface="Arial"/>
                <a:cs typeface="Arial"/>
              </a:rPr>
              <a:t>Benefit:</a:t>
            </a:r>
            <a:r>
              <a:rPr sz="1050" b="1" spc="-35" dirty="0">
                <a:latin typeface="Arial"/>
                <a:cs typeface="Arial"/>
              </a:rPr>
              <a:t> </a:t>
            </a:r>
            <a:r>
              <a:rPr sz="1050" dirty="0">
                <a:latin typeface="Arial"/>
                <a:cs typeface="Arial"/>
              </a:rPr>
              <a:t>Partners</a:t>
            </a:r>
            <a:r>
              <a:rPr sz="1050" spc="-35" dirty="0">
                <a:latin typeface="Arial"/>
                <a:cs typeface="Arial"/>
              </a:rPr>
              <a:t> </a:t>
            </a:r>
            <a:r>
              <a:rPr sz="1050" dirty="0">
                <a:latin typeface="Arial"/>
                <a:cs typeface="Arial"/>
              </a:rPr>
              <a:t>provide</a:t>
            </a:r>
            <a:r>
              <a:rPr sz="1050" spc="-35" dirty="0">
                <a:latin typeface="Arial"/>
                <a:cs typeface="Arial"/>
              </a:rPr>
              <a:t> </a:t>
            </a:r>
            <a:r>
              <a:rPr sz="1050" dirty="0">
                <a:latin typeface="Arial"/>
                <a:cs typeface="Arial"/>
              </a:rPr>
              <a:t>local</a:t>
            </a:r>
            <a:r>
              <a:rPr sz="1050" spc="-35" dirty="0">
                <a:latin typeface="Arial"/>
                <a:cs typeface="Arial"/>
              </a:rPr>
              <a:t> </a:t>
            </a:r>
            <a:r>
              <a:rPr sz="1050" dirty="0">
                <a:latin typeface="Arial"/>
                <a:cs typeface="Arial"/>
              </a:rPr>
              <a:t>market</a:t>
            </a:r>
            <a:r>
              <a:rPr sz="1050" spc="-35" dirty="0">
                <a:latin typeface="Arial"/>
                <a:cs typeface="Arial"/>
              </a:rPr>
              <a:t> </a:t>
            </a:r>
            <a:r>
              <a:rPr sz="1050" dirty="0">
                <a:latin typeface="Arial"/>
                <a:cs typeface="Arial"/>
              </a:rPr>
              <a:t>knowledge,</a:t>
            </a:r>
            <a:r>
              <a:rPr sz="1050" spc="-35" dirty="0">
                <a:latin typeface="Arial"/>
                <a:cs typeface="Arial"/>
              </a:rPr>
              <a:t> </a:t>
            </a:r>
            <a:r>
              <a:rPr sz="1050" spc="-10" dirty="0">
                <a:latin typeface="Arial"/>
                <a:cs typeface="Arial"/>
              </a:rPr>
              <a:t>distribution </a:t>
            </a:r>
            <a:r>
              <a:rPr sz="1050" dirty="0">
                <a:latin typeface="Arial"/>
                <a:cs typeface="Arial"/>
              </a:rPr>
              <a:t>channels,</a:t>
            </a:r>
            <a:r>
              <a:rPr sz="1050" spc="-35" dirty="0">
                <a:latin typeface="Arial"/>
                <a:cs typeface="Arial"/>
              </a:rPr>
              <a:t> </a:t>
            </a:r>
            <a:r>
              <a:rPr sz="1050" dirty="0">
                <a:latin typeface="Arial"/>
                <a:cs typeface="Arial"/>
              </a:rPr>
              <a:t>and</a:t>
            </a:r>
            <a:r>
              <a:rPr sz="1050" spc="-30" dirty="0">
                <a:latin typeface="Arial"/>
                <a:cs typeface="Arial"/>
              </a:rPr>
              <a:t> </a:t>
            </a:r>
            <a:r>
              <a:rPr sz="1050" dirty="0">
                <a:latin typeface="Arial"/>
                <a:cs typeface="Arial"/>
              </a:rPr>
              <a:t>an</a:t>
            </a:r>
            <a:r>
              <a:rPr sz="1050" spc="-30" dirty="0">
                <a:latin typeface="Arial"/>
                <a:cs typeface="Arial"/>
              </a:rPr>
              <a:t> </a:t>
            </a:r>
            <a:r>
              <a:rPr sz="1050" dirty="0">
                <a:latin typeface="Arial"/>
                <a:cs typeface="Arial"/>
              </a:rPr>
              <a:t>existing</a:t>
            </a:r>
            <a:r>
              <a:rPr sz="1050" spc="-30" dirty="0">
                <a:latin typeface="Arial"/>
                <a:cs typeface="Arial"/>
              </a:rPr>
              <a:t> </a:t>
            </a:r>
            <a:r>
              <a:rPr sz="1050" dirty="0">
                <a:latin typeface="Arial"/>
                <a:cs typeface="Arial"/>
              </a:rPr>
              <a:t>customer</a:t>
            </a:r>
            <a:r>
              <a:rPr sz="1050" spc="-30" dirty="0">
                <a:latin typeface="Arial"/>
                <a:cs typeface="Arial"/>
              </a:rPr>
              <a:t> </a:t>
            </a:r>
            <a:r>
              <a:rPr sz="1050" spc="-10" dirty="0">
                <a:latin typeface="Arial"/>
                <a:cs typeface="Arial"/>
              </a:rPr>
              <a:t>base.</a:t>
            </a:r>
            <a:endParaRPr sz="1050" dirty="0">
              <a:latin typeface="Arial"/>
              <a:cs typeface="Arial"/>
            </a:endParaRPr>
          </a:p>
        </p:txBody>
      </p:sp>
      <p:grpSp>
        <p:nvGrpSpPr>
          <p:cNvPr id="24" name="object 24"/>
          <p:cNvGrpSpPr/>
          <p:nvPr/>
        </p:nvGrpSpPr>
        <p:grpSpPr>
          <a:xfrm>
            <a:off x="306138" y="4106228"/>
            <a:ext cx="5675586" cy="1892164"/>
            <a:chOff x="304799" y="4248149"/>
            <a:chExt cx="5676900" cy="2095500"/>
          </a:xfrm>
        </p:grpSpPr>
        <p:sp>
          <p:nvSpPr>
            <p:cNvPr id="25" name="object 25"/>
            <p:cNvSpPr/>
            <p:nvPr/>
          </p:nvSpPr>
          <p:spPr>
            <a:xfrm>
              <a:off x="304799" y="4248149"/>
              <a:ext cx="5676900" cy="2095500"/>
            </a:xfrm>
            <a:custGeom>
              <a:avLst/>
              <a:gdLst/>
              <a:ahLst/>
              <a:cxnLst/>
              <a:rect l="l" t="t" r="r" b="b"/>
              <a:pathLst>
                <a:path w="5676900" h="2095500">
                  <a:moveTo>
                    <a:pt x="5534024" y="2095499"/>
                  </a:moveTo>
                  <a:lnTo>
                    <a:pt x="142874" y="2095499"/>
                  </a:lnTo>
                  <a:lnTo>
                    <a:pt x="135855" y="2095327"/>
                  </a:lnTo>
                  <a:lnTo>
                    <a:pt x="94749" y="2087150"/>
                  </a:lnTo>
                  <a:lnTo>
                    <a:pt x="57757" y="2067378"/>
                  </a:lnTo>
                  <a:lnTo>
                    <a:pt x="28121" y="2037741"/>
                  </a:lnTo>
                  <a:lnTo>
                    <a:pt x="8348" y="2000748"/>
                  </a:lnTo>
                  <a:lnTo>
                    <a:pt x="171" y="1959643"/>
                  </a:lnTo>
                  <a:lnTo>
                    <a:pt x="0" y="1952624"/>
                  </a:lnTo>
                  <a:lnTo>
                    <a:pt x="0" y="142874"/>
                  </a:lnTo>
                  <a:lnTo>
                    <a:pt x="6150" y="101399"/>
                  </a:lnTo>
                  <a:lnTo>
                    <a:pt x="24078" y="63497"/>
                  </a:lnTo>
                  <a:lnTo>
                    <a:pt x="52234" y="32429"/>
                  </a:lnTo>
                  <a:lnTo>
                    <a:pt x="88199"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1952624"/>
                  </a:lnTo>
                  <a:lnTo>
                    <a:pt x="5670748" y="1994098"/>
                  </a:lnTo>
                  <a:lnTo>
                    <a:pt x="5652819" y="2032000"/>
                  </a:lnTo>
                  <a:lnTo>
                    <a:pt x="5624663" y="2063069"/>
                  </a:lnTo>
                  <a:lnTo>
                    <a:pt x="5588699" y="2084623"/>
                  </a:lnTo>
                  <a:lnTo>
                    <a:pt x="5548028" y="2094812"/>
                  </a:lnTo>
                  <a:lnTo>
                    <a:pt x="5534024" y="2095499"/>
                  </a:lnTo>
                  <a:close/>
                </a:path>
              </a:pathLst>
            </a:custGeom>
            <a:solidFill>
              <a:srgbClr val="FFFFFF"/>
            </a:solidFill>
          </p:spPr>
          <p:txBody>
            <a:bodyPr wrap="square" lIns="0" tIns="0" rIns="0" bIns="0" rtlCol="0"/>
            <a:lstStyle/>
            <a:p>
              <a:pPr defTabSz="914217"/>
              <a:endParaRPr/>
            </a:p>
          </p:txBody>
        </p:sp>
        <p:sp>
          <p:nvSpPr>
            <p:cNvPr id="26" name="object 26"/>
            <p:cNvSpPr/>
            <p:nvPr/>
          </p:nvSpPr>
          <p:spPr>
            <a:xfrm>
              <a:off x="495299" y="4438649"/>
              <a:ext cx="571500" cy="571500"/>
            </a:xfrm>
            <a:custGeom>
              <a:avLst/>
              <a:gdLst/>
              <a:ahLst/>
              <a:cxnLst/>
              <a:rect l="l" t="t" r="r" b="b"/>
              <a:pathLst>
                <a:path w="571500" h="571500">
                  <a:moveTo>
                    <a:pt x="285749" y="571499"/>
                  </a:moveTo>
                  <a:lnTo>
                    <a:pt x="243821" y="568407"/>
                  </a:lnTo>
                  <a:lnTo>
                    <a:pt x="202801" y="559195"/>
                  </a:lnTo>
                  <a:lnTo>
                    <a:pt x="163575" y="544064"/>
                  </a:lnTo>
                  <a:lnTo>
                    <a:pt x="126995" y="523341"/>
                  </a:lnTo>
                  <a:lnTo>
                    <a:pt x="93851" y="497476"/>
                  </a:lnTo>
                  <a:lnTo>
                    <a:pt x="64862" y="467027"/>
                  </a:lnTo>
                  <a:lnTo>
                    <a:pt x="40653" y="432654"/>
                  </a:lnTo>
                  <a:lnTo>
                    <a:pt x="21751" y="395101"/>
                  </a:lnTo>
                  <a:lnTo>
                    <a:pt x="8563" y="355181"/>
                  </a:lnTo>
                  <a:lnTo>
                    <a:pt x="1375" y="313758"/>
                  </a:lnTo>
                  <a:lnTo>
                    <a:pt x="0" y="285749"/>
                  </a:lnTo>
                  <a:lnTo>
                    <a:pt x="344" y="271728"/>
                  </a:lnTo>
                  <a:lnTo>
                    <a:pt x="5490" y="230002"/>
                  </a:lnTo>
                  <a:lnTo>
                    <a:pt x="16703" y="189483"/>
                  </a:lnTo>
                  <a:lnTo>
                    <a:pt x="33740" y="151047"/>
                  </a:lnTo>
                  <a:lnTo>
                    <a:pt x="56233" y="115528"/>
                  </a:lnTo>
                  <a:lnTo>
                    <a:pt x="83694" y="83693"/>
                  </a:lnTo>
                  <a:lnTo>
                    <a:pt x="115528" y="56232"/>
                  </a:lnTo>
                  <a:lnTo>
                    <a:pt x="151048" y="33740"/>
                  </a:lnTo>
                  <a:lnTo>
                    <a:pt x="189483" y="16703"/>
                  </a:lnTo>
                  <a:lnTo>
                    <a:pt x="230002" y="5490"/>
                  </a:lnTo>
                  <a:lnTo>
                    <a:pt x="271728" y="344"/>
                  </a:lnTo>
                  <a:lnTo>
                    <a:pt x="285749" y="0"/>
                  </a:lnTo>
                  <a:lnTo>
                    <a:pt x="299771" y="344"/>
                  </a:lnTo>
                  <a:lnTo>
                    <a:pt x="341497" y="5490"/>
                  </a:lnTo>
                  <a:lnTo>
                    <a:pt x="382016" y="16703"/>
                  </a:lnTo>
                  <a:lnTo>
                    <a:pt x="420451" y="33740"/>
                  </a:lnTo>
                  <a:lnTo>
                    <a:pt x="455971" y="56232"/>
                  </a:lnTo>
                  <a:lnTo>
                    <a:pt x="487805" y="83693"/>
                  </a:lnTo>
                  <a:lnTo>
                    <a:pt x="515266" y="115528"/>
                  </a:lnTo>
                  <a:lnTo>
                    <a:pt x="537758" y="151047"/>
                  </a:lnTo>
                  <a:lnTo>
                    <a:pt x="554796" y="189483"/>
                  </a:lnTo>
                  <a:lnTo>
                    <a:pt x="566009" y="230002"/>
                  </a:lnTo>
                  <a:lnTo>
                    <a:pt x="571155" y="271728"/>
                  </a:lnTo>
                  <a:lnTo>
                    <a:pt x="571499" y="285749"/>
                  </a:lnTo>
                  <a:lnTo>
                    <a:pt x="571155" y="299771"/>
                  </a:lnTo>
                  <a:lnTo>
                    <a:pt x="566009" y="341496"/>
                  </a:lnTo>
                  <a:lnTo>
                    <a:pt x="554796" y="382015"/>
                  </a:lnTo>
                  <a:lnTo>
                    <a:pt x="537758" y="420451"/>
                  </a:lnTo>
                  <a:lnTo>
                    <a:pt x="515266" y="455970"/>
                  </a:lnTo>
                  <a:lnTo>
                    <a:pt x="487805" y="487805"/>
                  </a:lnTo>
                  <a:lnTo>
                    <a:pt x="455971" y="515266"/>
                  </a:lnTo>
                  <a:lnTo>
                    <a:pt x="420451" y="537758"/>
                  </a:lnTo>
                  <a:lnTo>
                    <a:pt x="382016" y="554796"/>
                  </a:lnTo>
                  <a:lnTo>
                    <a:pt x="341497" y="566008"/>
                  </a:lnTo>
                  <a:lnTo>
                    <a:pt x="299771" y="571155"/>
                  </a:lnTo>
                  <a:lnTo>
                    <a:pt x="285749" y="571499"/>
                  </a:lnTo>
                  <a:close/>
                </a:path>
              </a:pathLst>
            </a:custGeom>
            <a:solidFill>
              <a:srgbClr val="4A0081"/>
            </a:solidFill>
          </p:spPr>
          <p:txBody>
            <a:bodyPr wrap="square" lIns="0" tIns="0" rIns="0" bIns="0" rtlCol="0"/>
            <a:lstStyle/>
            <a:p>
              <a:pPr defTabSz="914217"/>
              <a:endParaRPr/>
            </a:p>
          </p:txBody>
        </p:sp>
        <p:pic>
          <p:nvPicPr>
            <p:cNvPr id="27" name="object 27"/>
            <p:cNvPicPr/>
            <p:nvPr/>
          </p:nvPicPr>
          <p:blipFill>
            <a:blip r:embed="rId7" cstate="print"/>
            <a:stretch>
              <a:fillRect/>
            </a:stretch>
          </p:blipFill>
          <p:spPr>
            <a:xfrm>
              <a:off x="666749" y="4571999"/>
              <a:ext cx="228599" cy="304799"/>
            </a:xfrm>
            <a:prstGeom prst="rect">
              <a:avLst/>
            </a:prstGeom>
          </p:spPr>
        </p:pic>
        <p:sp>
          <p:nvSpPr>
            <p:cNvPr id="28" name="object 28"/>
            <p:cNvSpPr/>
            <p:nvPr/>
          </p:nvSpPr>
          <p:spPr>
            <a:xfrm>
              <a:off x="1219199" y="5124449"/>
              <a:ext cx="4572000" cy="609600"/>
            </a:xfrm>
            <a:custGeom>
              <a:avLst/>
              <a:gdLst/>
              <a:ahLst/>
              <a:cxnLst/>
              <a:rect l="l" t="t" r="r" b="b"/>
              <a:pathLst>
                <a:path w="4572000" h="609600">
                  <a:moveTo>
                    <a:pt x="4500802" y="609599"/>
                  </a:moveTo>
                  <a:lnTo>
                    <a:pt x="71196" y="609599"/>
                  </a:lnTo>
                  <a:lnTo>
                    <a:pt x="66241" y="609111"/>
                  </a:lnTo>
                  <a:lnTo>
                    <a:pt x="29705" y="593977"/>
                  </a:lnTo>
                  <a:lnTo>
                    <a:pt x="3885" y="557937"/>
                  </a:lnTo>
                  <a:lnTo>
                    <a:pt x="0" y="538403"/>
                  </a:lnTo>
                  <a:lnTo>
                    <a:pt x="0" y="533399"/>
                  </a:lnTo>
                  <a:lnTo>
                    <a:pt x="0" y="71196"/>
                  </a:lnTo>
                  <a:lnTo>
                    <a:pt x="15621" y="29704"/>
                  </a:lnTo>
                  <a:lnTo>
                    <a:pt x="51662" y="3885"/>
                  </a:lnTo>
                  <a:lnTo>
                    <a:pt x="71196" y="0"/>
                  </a:lnTo>
                  <a:lnTo>
                    <a:pt x="4500802" y="0"/>
                  </a:lnTo>
                  <a:lnTo>
                    <a:pt x="4542293" y="15621"/>
                  </a:lnTo>
                  <a:lnTo>
                    <a:pt x="4568112" y="51661"/>
                  </a:lnTo>
                  <a:lnTo>
                    <a:pt x="4571999" y="71196"/>
                  </a:lnTo>
                  <a:lnTo>
                    <a:pt x="4571999" y="538403"/>
                  </a:lnTo>
                  <a:lnTo>
                    <a:pt x="4556377" y="579893"/>
                  </a:lnTo>
                  <a:lnTo>
                    <a:pt x="4520337" y="605712"/>
                  </a:lnTo>
                  <a:lnTo>
                    <a:pt x="4505757" y="609111"/>
                  </a:lnTo>
                  <a:lnTo>
                    <a:pt x="4500802" y="609599"/>
                  </a:lnTo>
                  <a:close/>
                </a:path>
              </a:pathLst>
            </a:custGeom>
            <a:solidFill>
              <a:srgbClr val="F2F4F5"/>
            </a:solidFill>
          </p:spPr>
          <p:txBody>
            <a:bodyPr wrap="square" lIns="0" tIns="0" rIns="0" bIns="0" rtlCol="0"/>
            <a:lstStyle/>
            <a:p>
              <a:pPr defTabSz="914217"/>
              <a:endParaRPr/>
            </a:p>
          </p:txBody>
        </p:sp>
      </p:grpSp>
      <p:sp>
        <p:nvSpPr>
          <p:cNvPr id="29" name="object 29"/>
          <p:cNvSpPr txBox="1"/>
          <p:nvPr/>
        </p:nvSpPr>
        <p:spPr>
          <a:xfrm>
            <a:off x="1207631" y="4434447"/>
            <a:ext cx="3870699" cy="551052"/>
          </a:xfrm>
          <a:prstGeom prst="rect">
            <a:avLst/>
          </a:prstGeom>
        </p:spPr>
        <p:txBody>
          <a:bodyPr vert="horz" wrap="square" lIns="0" tIns="12697" rIns="0" bIns="0" rtlCol="0">
            <a:spAutoFit/>
          </a:bodyPr>
          <a:lstStyle/>
          <a:p>
            <a:pPr marL="12697" defTabSz="914217">
              <a:spcBef>
                <a:spcPts val="100"/>
              </a:spcBef>
            </a:pPr>
            <a:r>
              <a:rPr sz="1500" b="1" spc="-10" dirty="0">
                <a:solidFill>
                  <a:srgbClr val="4A0081"/>
                </a:solidFill>
                <a:latin typeface="Arial"/>
                <a:cs typeface="Arial"/>
              </a:rPr>
              <a:t>Acquisitions</a:t>
            </a:r>
            <a:endParaRPr sz="1500" dirty="0">
              <a:latin typeface="Arial"/>
              <a:cs typeface="Arial"/>
            </a:endParaRPr>
          </a:p>
          <a:p>
            <a:pPr marL="12697" defTabSz="914217">
              <a:spcBef>
                <a:spcPts val="900"/>
              </a:spcBef>
            </a:pPr>
            <a:r>
              <a:rPr sz="1200" dirty="0">
                <a:latin typeface="Arial"/>
                <a:cs typeface="Arial"/>
              </a:rPr>
              <a:t>Acquiring a local company to quickly enter a new </a:t>
            </a:r>
            <a:r>
              <a:rPr sz="1200" spc="-10" dirty="0">
                <a:latin typeface="Arial"/>
                <a:cs typeface="Arial"/>
              </a:rPr>
              <a:t>market.</a:t>
            </a:r>
            <a:endParaRPr sz="1200" dirty="0">
              <a:latin typeface="Arial"/>
              <a:cs typeface="Arial"/>
            </a:endParaRPr>
          </a:p>
        </p:txBody>
      </p:sp>
      <p:pic>
        <p:nvPicPr>
          <p:cNvPr id="30" name="object 30"/>
          <p:cNvPicPr/>
          <p:nvPr/>
        </p:nvPicPr>
        <p:blipFill>
          <a:blip r:embed="rId8" cstate="print"/>
          <a:stretch>
            <a:fillRect/>
          </a:stretch>
        </p:blipFill>
        <p:spPr>
          <a:xfrm>
            <a:off x="1334602" y="5266105"/>
            <a:ext cx="95227" cy="133318"/>
          </a:xfrm>
          <a:prstGeom prst="rect">
            <a:avLst/>
          </a:prstGeom>
        </p:spPr>
      </p:pic>
      <p:sp>
        <p:nvSpPr>
          <p:cNvPr id="31" name="object 31"/>
          <p:cNvSpPr txBox="1"/>
          <p:nvPr/>
        </p:nvSpPr>
        <p:spPr>
          <a:xfrm>
            <a:off x="1321904" y="5203889"/>
            <a:ext cx="4301764" cy="379952"/>
          </a:xfrm>
          <a:prstGeom prst="rect">
            <a:avLst/>
          </a:prstGeom>
        </p:spPr>
        <p:txBody>
          <a:bodyPr vert="horz" wrap="square" lIns="0" tIns="12697" rIns="0" bIns="0" rtlCol="0">
            <a:spAutoFit/>
          </a:bodyPr>
          <a:lstStyle/>
          <a:p>
            <a:pPr marL="12697" marR="5079" indent="217760" defTabSz="914217">
              <a:lnSpc>
                <a:spcPct val="119000"/>
              </a:lnSpc>
              <a:spcBef>
                <a:spcPts val="100"/>
              </a:spcBef>
            </a:pPr>
            <a:r>
              <a:rPr sz="1050" b="1" dirty="0">
                <a:latin typeface="Arial"/>
                <a:cs typeface="Arial"/>
              </a:rPr>
              <a:t>Key</a:t>
            </a:r>
            <a:r>
              <a:rPr sz="1050" b="1" spc="-30" dirty="0">
                <a:latin typeface="Arial"/>
                <a:cs typeface="Arial"/>
              </a:rPr>
              <a:t> </a:t>
            </a:r>
            <a:r>
              <a:rPr sz="1050" b="1" dirty="0">
                <a:latin typeface="Arial"/>
                <a:cs typeface="Arial"/>
              </a:rPr>
              <a:t>Benefit:</a:t>
            </a:r>
            <a:r>
              <a:rPr sz="1050" b="1" spc="-25" dirty="0">
                <a:latin typeface="Arial"/>
                <a:cs typeface="Arial"/>
              </a:rPr>
              <a:t> </a:t>
            </a:r>
            <a:r>
              <a:rPr sz="1050" dirty="0">
                <a:latin typeface="Arial"/>
                <a:cs typeface="Arial"/>
              </a:rPr>
              <a:t>Fast</a:t>
            </a:r>
            <a:r>
              <a:rPr sz="1050" spc="-25" dirty="0">
                <a:latin typeface="Arial"/>
                <a:cs typeface="Arial"/>
              </a:rPr>
              <a:t> </a:t>
            </a:r>
            <a:r>
              <a:rPr sz="1050" dirty="0">
                <a:latin typeface="Arial"/>
                <a:cs typeface="Arial"/>
              </a:rPr>
              <a:t>track</a:t>
            </a:r>
            <a:r>
              <a:rPr sz="1050" spc="-25" dirty="0">
                <a:latin typeface="Arial"/>
                <a:cs typeface="Arial"/>
              </a:rPr>
              <a:t> </a:t>
            </a:r>
            <a:r>
              <a:rPr sz="1050" dirty="0">
                <a:latin typeface="Arial"/>
                <a:cs typeface="Arial"/>
              </a:rPr>
              <a:t>to</a:t>
            </a:r>
            <a:r>
              <a:rPr sz="1050" spc="-25" dirty="0">
                <a:latin typeface="Arial"/>
                <a:cs typeface="Arial"/>
              </a:rPr>
              <a:t> </a:t>
            </a:r>
            <a:r>
              <a:rPr sz="1050" dirty="0">
                <a:latin typeface="Arial"/>
                <a:cs typeface="Arial"/>
              </a:rPr>
              <a:t>market</a:t>
            </a:r>
            <a:r>
              <a:rPr sz="1050" spc="-25" dirty="0">
                <a:latin typeface="Arial"/>
                <a:cs typeface="Arial"/>
              </a:rPr>
              <a:t> </a:t>
            </a:r>
            <a:r>
              <a:rPr sz="1050" spc="-10" dirty="0">
                <a:latin typeface="Arial"/>
                <a:cs typeface="Arial"/>
              </a:rPr>
              <a:t>entry,</a:t>
            </a:r>
            <a:r>
              <a:rPr sz="1050" spc="-25" dirty="0">
                <a:latin typeface="Arial"/>
                <a:cs typeface="Arial"/>
              </a:rPr>
              <a:t> </a:t>
            </a:r>
            <a:r>
              <a:rPr sz="1050" dirty="0">
                <a:latin typeface="Arial"/>
                <a:cs typeface="Arial"/>
              </a:rPr>
              <a:t>providing</a:t>
            </a:r>
            <a:r>
              <a:rPr sz="1050" spc="-25" dirty="0">
                <a:latin typeface="Arial"/>
                <a:cs typeface="Arial"/>
              </a:rPr>
              <a:t> </a:t>
            </a:r>
            <a:r>
              <a:rPr sz="1050" dirty="0">
                <a:latin typeface="Arial"/>
                <a:cs typeface="Arial"/>
              </a:rPr>
              <a:t>established</a:t>
            </a:r>
            <a:r>
              <a:rPr sz="1050" spc="-25" dirty="0">
                <a:latin typeface="Arial"/>
                <a:cs typeface="Arial"/>
              </a:rPr>
              <a:t> </a:t>
            </a:r>
            <a:r>
              <a:rPr sz="1050" spc="-10" dirty="0">
                <a:latin typeface="Arial"/>
                <a:cs typeface="Arial"/>
              </a:rPr>
              <a:t>brand, </a:t>
            </a:r>
            <a:r>
              <a:rPr sz="1050" dirty="0">
                <a:latin typeface="Arial"/>
                <a:cs typeface="Arial"/>
              </a:rPr>
              <a:t>operational</a:t>
            </a:r>
            <a:r>
              <a:rPr sz="1050" spc="-40" dirty="0">
                <a:latin typeface="Arial"/>
                <a:cs typeface="Arial"/>
              </a:rPr>
              <a:t> </a:t>
            </a:r>
            <a:r>
              <a:rPr sz="1050" dirty="0">
                <a:latin typeface="Arial"/>
                <a:cs typeface="Arial"/>
              </a:rPr>
              <a:t>infrastructure,</a:t>
            </a:r>
            <a:r>
              <a:rPr sz="1050" spc="-40" dirty="0">
                <a:latin typeface="Arial"/>
                <a:cs typeface="Arial"/>
              </a:rPr>
              <a:t> </a:t>
            </a:r>
            <a:r>
              <a:rPr sz="1050" dirty="0">
                <a:latin typeface="Arial"/>
                <a:cs typeface="Arial"/>
              </a:rPr>
              <a:t>and</a:t>
            </a:r>
            <a:r>
              <a:rPr sz="1050" spc="-40" dirty="0">
                <a:latin typeface="Arial"/>
                <a:cs typeface="Arial"/>
              </a:rPr>
              <a:t> </a:t>
            </a:r>
            <a:r>
              <a:rPr sz="1050" dirty="0">
                <a:latin typeface="Arial"/>
                <a:cs typeface="Arial"/>
              </a:rPr>
              <a:t>talent</a:t>
            </a:r>
            <a:r>
              <a:rPr sz="1050" spc="-40" dirty="0">
                <a:latin typeface="Arial"/>
                <a:cs typeface="Arial"/>
              </a:rPr>
              <a:t> </a:t>
            </a:r>
            <a:r>
              <a:rPr sz="1050" spc="-10" dirty="0">
                <a:latin typeface="Arial"/>
                <a:cs typeface="Arial"/>
              </a:rPr>
              <a:t>pool.</a:t>
            </a:r>
            <a:endParaRPr sz="1050" dirty="0">
              <a:latin typeface="Arial"/>
              <a:cs typeface="Arial"/>
            </a:endParaRPr>
          </a:p>
        </p:txBody>
      </p:sp>
      <p:grpSp>
        <p:nvGrpSpPr>
          <p:cNvPr id="32" name="object 32"/>
          <p:cNvGrpSpPr/>
          <p:nvPr/>
        </p:nvGrpSpPr>
        <p:grpSpPr>
          <a:xfrm>
            <a:off x="6210267" y="4151803"/>
            <a:ext cx="5675586" cy="1771841"/>
            <a:chOff x="6210299" y="4248149"/>
            <a:chExt cx="5676900" cy="2095500"/>
          </a:xfrm>
        </p:grpSpPr>
        <p:sp>
          <p:nvSpPr>
            <p:cNvPr id="33" name="object 33"/>
            <p:cNvSpPr/>
            <p:nvPr/>
          </p:nvSpPr>
          <p:spPr>
            <a:xfrm>
              <a:off x="6210299" y="4248149"/>
              <a:ext cx="5676900" cy="2095500"/>
            </a:xfrm>
            <a:custGeom>
              <a:avLst/>
              <a:gdLst/>
              <a:ahLst/>
              <a:cxnLst/>
              <a:rect l="l" t="t" r="r" b="b"/>
              <a:pathLst>
                <a:path w="5676900" h="2095500">
                  <a:moveTo>
                    <a:pt x="5534024" y="2095499"/>
                  </a:moveTo>
                  <a:lnTo>
                    <a:pt x="142874" y="2095499"/>
                  </a:lnTo>
                  <a:lnTo>
                    <a:pt x="135855" y="2095327"/>
                  </a:lnTo>
                  <a:lnTo>
                    <a:pt x="94749" y="2087150"/>
                  </a:lnTo>
                  <a:lnTo>
                    <a:pt x="57755" y="2067378"/>
                  </a:lnTo>
                  <a:lnTo>
                    <a:pt x="28119" y="2037741"/>
                  </a:lnTo>
                  <a:lnTo>
                    <a:pt x="8347" y="2000748"/>
                  </a:lnTo>
                  <a:lnTo>
                    <a:pt x="171" y="1959643"/>
                  </a:lnTo>
                  <a:lnTo>
                    <a:pt x="0" y="1952624"/>
                  </a:lnTo>
                  <a:lnTo>
                    <a:pt x="0" y="142874"/>
                  </a:lnTo>
                  <a:lnTo>
                    <a:pt x="6150" y="101399"/>
                  </a:lnTo>
                  <a:lnTo>
                    <a:pt x="24077" y="63497"/>
                  </a:lnTo>
                  <a:lnTo>
                    <a:pt x="52233" y="32429"/>
                  </a:lnTo>
                  <a:lnTo>
                    <a:pt x="88198"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1952624"/>
                  </a:lnTo>
                  <a:lnTo>
                    <a:pt x="5670746" y="1994098"/>
                  </a:lnTo>
                  <a:lnTo>
                    <a:pt x="5652819" y="2032000"/>
                  </a:lnTo>
                  <a:lnTo>
                    <a:pt x="5624664" y="2063069"/>
                  </a:lnTo>
                  <a:lnTo>
                    <a:pt x="5588699" y="2084623"/>
                  </a:lnTo>
                  <a:lnTo>
                    <a:pt x="5548028" y="2094812"/>
                  </a:lnTo>
                  <a:lnTo>
                    <a:pt x="5534024" y="2095499"/>
                  </a:lnTo>
                  <a:close/>
                </a:path>
              </a:pathLst>
            </a:custGeom>
            <a:solidFill>
              <a:srgbClr val="FFFFFF"/>
            </a:solidFill>
          </p:spPr>
          <p:txBody>
            <a:bodyPr wrap="square" lIns="0" tIns="0" rIns="0" bIns="0" rtlCol="0"/>
            <a:lstStyle/>
            <a:p>
              <a:pPr defTabSz="914217"/>
              <a:endParaRPr/>
            </a:p>
          </p:txBody>
        </p:sp>
        <p:sp>
          <p:nvSpPr>
            <p:cNvPr id="34" name="object 34"/>
            <p:cNvSpPr/>
            <p:nvPr/>
          </p:nvSpPr>
          <p:spPr>
            <a:xfrm>
              <a:off x="6400799" y="4438649"/>
              <a:ext cx="571500" cy="571500"/>
            </a:xfrm>
            <a:custGeom>
              <a:avLst/>
              <a:gdLst/>
              <a:ahLst/>
              <a:cxnLst/>
              <a:rect l="l" t="t" r="r" b="b"/>
              <a:pathLst>
                <a:path w="571500" h="571500">
                  <a:moveTo>
                    <a:pt x="285749" y="571499"/>
                  </a:moveTo>
                  <a:lnTo>
                    <a:pt x="243821" y="568407"/>
                  </a:lnTo>
                  <a:lnTo>
                    <a:pt x="202800" y="559195"/>
                  </a:lnTo>
                  <a:lnTo>
                    <a:pt x="163575" y="544064"/>
                  </a:lnTo>
                  <a:lnTo>
                    <a:pt x="126994" y="523341"/>
                  </a:lnTo>
                  <a:lnTo>
                    <a:pt x="93851" y="497476"/>
                  </a:lnTo>
                  <a:lnTo>
                    <a:pt x="64862" y="467027"/>
                  </a:lnTo>
                  <a:lnTo>
                    <a:pt x="40653" y="432654"/>
                  </a:lnTo>
                  <a:lnTo>
                    <a:pt x="21751" y="395101"/>
                  </a:lnTo>
                  <a:lnTo>
                    <a:pt x="8563" y="355181"/>
                  </a:lnTo>
                  <a:lnTo>
                    <a:pt x="1376" y="313758"/>
                  </a:lnTo>
                  <a:lnTo>
                    <a:pt x="0" y="285749"/>
                  </a:lnTo>
                  <a:lnTo>
                    <a:pt x="344" y="271728"/>
                  </a:lnTo>
                  <a:lnTo>
                    <a:pt x="5490" y="230002"/>
                  </a:lnTo>
                  <a:lnTo>
                    <a:pt x="16703" y="189483"/>
                  </a:lnTo>
                  <a:lnTo>
                    <a:pt x="33740" y="151047"/>
                  </a:lnTo>
                  <a:lnTo>
                    <a:pt x="56232" y="115528"/>
                  </a:lnTo>
                  <a:lnTo>
                    <a:pt x="83693" y="83693"/>
                  </a:lnTo>
                  <a:lnTo>
                    <a:pt x="115528" y="56232"/>
                  </a:lnTo>
                  <a:lnTo>
                    <a:pt x="151047" y="33740"/>
                  </a:lnTo>
                  <a:lnTo>
                    <a:pt x="189483" y="16703"/>
                  </a:lnTo>
                  <a:lnTo>
                    <a:pt x="230002" y="5490"/>
                  </a:lnTo>
                  <a:lnTo>
                    <a:pt x="271728" y="344"/>
                  </a:lnTo>
                  <a:lnTo>
                    <a:pt x="285749" y="0"/>
                  </a:lnTo>
                  <a:lnTo>
                    <a:pt x="299771" y="344"/>
                  </a:lnTo>
                  <a:lnTo>
                    <a:pt x="341496" y="5490"/>
                  </a:lnTo>
                  <a:lnTo>
                    <a:pt x="382015" y="16703"/>
                  </a:lnTo>
                  <a:lnTo>
                    <a:pt x="420451" y="33740"/>
                  </a:lnTo>
                  <a:lnTo>
                    <a:pt x="455970" y="56232"/>
                  </a:lnTo>
                  <a:lnTo>
                    <a:pt x="487805" y="83693"/>
                  </a:lnTo>
                  <a:lnTo>
                    <a:pt x="515266" y="115528"/>
                  </a:lnTo>
                  <a:lnTo>
                    <a:pt x="537758" y="151047"/>
                  </a:lnTo>
                  <a:lnTo>
                    <a:pt x="554796" y="189483"/>
                  </a:lnTo>
                  <a:lnTo>
                    <a:pt x="566008" y="230002"/>
                  </a:lnTo>
                  <a:lnTo>
                    <a:pt x="571156" y="271728"/>
                  </a:lnTo>
                  <a:lnTo>
                    <a:pt x="571499" y="285749"/>
                  </a:lnTo>
                  <a:lnTo>
                    <a:pt x="571156" y="299771"/>
                  </a:lnTo>
                  <a:lnTo>
                    <a:pt x="566008" y="341496"/>
                  </a:lnTo>
                  <a:lnTo>
                    <a:pt x="554796" y="382015"/>
                  </a:lnTo>
                  <a:lnTo>
                    <a:pt x="537758" y="420451"/>
                  </a:lnTo>
                  <a:lnTo>
                    <a:pt x="515266" y="455970"/>
                  </a:lnTo>
                  <a:lnTo>
                    <a:pt x="487805" y="487805"/>
                  </a:lnTo>
                  <a:lnTo>
                    <a:pt x="455970" y="515266"/>
                  </a:lnTo>
                  <a:lnTo>
                    <a:pt x="420451" y="537758"/>
                  </a:lnTo>
                  <a:lnTo>
                    <a:pt x="382015" y="554796"/>
                  </a:lnTo>
                  <a:lnTo>
                    <a:pt x="341496" y="566008"/>
                  </a:lnTo>
                  <a:lnTo>
                    <a:pt x="299771" y="571155"/>
                  </a:lnTo>
                  <a:lnTo>
                    <a:pt x="285749" y="571499"/>
                  </a:lnTo>
                  <a:close/>
                </a:path>
              </a:pathLst>
            </a:custGeom>
            <a:solidFill>
              <a:srgbClr val="00A76A"/>
            </a:solidFill>
          </p:spPr>
          <p:txBody>
            <a:bodyPr wrap="square" lIns="0" tIns="0" rIns="0" bIns="0" rtlCol="0"/>
            <a:lstStyle/>
            <a:p>
              <a:pPr defTabSz="914217"/>
              <a:endParaRPr/>
            </a:p>
          </p:txBody>
        </p:sp>
        <p:pic>
          <p:nvPicPr>
            <p:cNvPr id="35" name="object 35"/>
            <p:cNvPicPr/>
            <p:nvPr/>
          </p:nvPicPr>
          <p:blipFill>
            <a:blip r:embed="rId9" cstate="print"/>
            <a:stretch>
              <a:fillRect/>
            </a:stretch>
          </p:blipFill>
          <p:spPr>
            <a:xfrm>
              <a:off x="6591299" y="4571999"/>
              <a:ext cx="200024" cy="304799"/>
            </a:xfrm>
            <a:prstGeom prst="rect">
              <a:avLst/>
            </a:prstGeom>
          </p:spPr>
        </p:pic>
        <p:sp>
          <p:nvSpPr>
            <p:cNvPr id="36" name="object 36"/>
            <p:cNvSpPr/>
            <p:nvPr/>
          </p:nvSpPr>
          <p:spPr>
            <a:xfrm>
              <a:off x="7124698" y="5353051"/>
              <a:ext cx="4572000" cy="513913"/>
            </a:xfrm>
            <a:custGeom>
              <a:avLst/>
              <a:gdLst/>
              <a:ahLst/>
              <a:cxnLst/>
              <a:rect l="l" t="t" r="r" b="b"/>
              <a:pathLst>
                <a:path w="4572000" h="800100">
                  <a:moveTo>
                    <a:pt x="4500803" y="800099"/>
                  </a:moveTo>
                  <a:lnTo>
                    <a:pt x="71196" y="800099"/>
                  </a:lnTo>
                  <a:lnTo>
                    <a:pt x="66241" y="799611"/>
                  </a:lnTo>
                  <a:lnTo>
                    <a:pt x="29706" y="784477"/>
                  </a:lnTo>
                  <a:lnTo>
                    <a:pt x="3885" y="748436"/>
                  </a:lnTo>
                  <a:lnTo>
                    <a:pt x="0" y="728902"/>
                  </a:lnTo>
                  <a:lnTo>
                    <a:pt x="0" y="723899"/>
                  </a:lnTo>
                  <a:lnTo>
                    <a:pt x="0" y="71195"/>
                  </a:lnTo>
                  <a:lnTo>
                    <a:pt x="15621" y="29704"/>
                  </a:lnTo>
                  <a:lnTo>
                    <a:pt x="51661" y="3884"/>
                  </a:lnTo>
                  <a:lnTo>
                    <a:pt x="71196" y="0"/>
                  </a:lnTo>
                  <a:lnTo>
                    <a:pt x="4500803" y="0"/>
                  </a:lnTo>
                  <a:lnTo>
                    <a:pt x="4542292" y="15621"/>
                  </a:lnTo>
                  <a:lnTo>
                    <a:pt x="4568114" y="51660"/>
                  </a:lnTo>
                  <a:lnTo>
                    <a:pt x="4572000" y="71195"/>
                  </a:lnTo>
                  <a:lnTo>
                    <a:pt x="4572000" y="728902"/>
                  </a:lnTo>
                  <a:lnTo>
                    <a:pt x="4556376" y="770393"/>
                  </a:lnTo>
                  <a:lnTo>
                    <a:pt x="4520337" y="796212"/>
                  </a:lnTo>
                  <a:lnTo>
                    <a:pt x="4505757" y="799611"/>
                  </a:lnTo>
                  <a:lnTo>
                    <a:pt x="4500803" y="800099"/>
                  </a:lnTo>
                  <a:close/>
                </a:path>
              </a:pathLst>
            </a:custGeom>
            <a:solidFill>
              <a:srgbClr val="F2F4F5"/>
            </a:solidFill>
          </p:spPr>
          <p:txBody>
            <a:bodyPr wrap="square" lIns="0" tIns="0" rIns="0" bIns="0" rtlCol="0"/>
            <a:lstStyle/>
            <a:p>
              <a:pPr defTabSz="914217"/>
              <a:endParaRPr/>
            </a:p>
          </p:txBody>
        </p:sp>
      </p:grpSp>
      <p:sp>
        <p:nvSpPr>
          <p:cNvPr id="37" name="object 37"/>
          <p:cNvSpPr txBox="1"/>
          <p:nvPr/>
        </p:nvSpPr>
        <p:spPr>
          <a:xfrm>
            <a:off x="7111765" y="4434447"/>
            <a:ext cx="4497934" cy="746635"/>
          </a:xfrm>
          <a:prstGeom prst="rect">
            <a:avLst/>
          </a:prstGeom>
        </p:spPr>
        <p:txBody>
          <a:bodyPr vert="horz" wrap="square" lIns="0" tIns="12697" rIns="0" bIns="0" rtlCol="0">
            <a:spAutoFit/>
          </a:bodyPr>
          <a:lstStyle/>
          <a:p>
            <a:pPr marL="12697" defTabSz="914217">
              <a:spcBef>
                <a:spcPts val="100"/>
              </a:spcBef>
            </a:pPr>
            <a:r>
              <a:rPr sz="1500" b="1" dirty="0">
                <a:solidFill>
                  <a:srgbClr val="00A76A"/>
                </a:solidFill>
                <a:latin typeface="Arial"/>
                <a:cs typeface="Arial"/>
              </a:rPr>
              <a:t>Employer</a:t>
            </a:r>
            <a:r>
              <a:rPr sz="1500" b="1" spc="-40" dirty="0">
                <a:solidFill>
                  <a:srgbClr val="00A76A"/>
                </a:solidFill>
                <a:latin typeface="Arial"/>
                <a:cs typeface="Arial"/>
              </a:rPr>
              <a:t> </a:t>
            </a:r>
            <a:r>
              <a:rPr sz="1500" b="1" dirty="0">
                <a:solidFill>
                  <a:srgbClr val="00A76A"/>
                </a:solidFill>
                <a:latin typeface="Arial"/>
                <a:cs typeface="Arial"/>
              </a:rPr>
              <a:t>of</a:t>
            </a:r>
            <a:r>
              <a:rPr sz="1500" b="1" spc="-45" dirty="0">
                <a:solidFill>
                  <a:srgbClr val="00A76A"/>
                </a:solidFill>
                <a:latin typeface="Arial"/>
                <a:cs typeface="Arial"/>
              </a:rPr>
              <a:t> </a:t>
            </a:r>
            <a:r>
              <a:rPr sz="1500" b="1" dirty="0">
                <a:solidFill>
                  <a:srgbClr val="00A76A"/>
                </a:solidFill>
                <a:latin typeface="Arial"/>
                <a:cs typeface="Arial"/>
              </a:rPr>
              <a:t>Record</a:t>
            </a:r>
            <a:r>
              <a:rPr sz="1500" b="1" spc="-40" dirty="0">
                <a:solidFill>
                  <a:srgbClr val="00A76A"/>
                </a:solidFill>
                <a:latin typeface="Arial"/>
                <a:cs typeface="Arial"/>
              </a:rPr>
              <a:t> </a:t>
            </a:r>
            <a:r>
              <a:rPr sz="1500" b="1" spc="-10" dirty="0">
                <a:solidFill>
                  <a:srgbClr val="00A76A"/>
                </a:solidFill>
                <a:latin typeface="Arial"/>
                <a:cs typeface="Arial"/>
              </a:rPr>
              <a:t>(EOR)</a:t>
            </a:r>
            <a:endParaRPr sz="1500" dirty="0">
              <a:latin typeface="Arial"/>
              <a:cs typeface="Arial"/>
            </a:endParaRPr>
          </a:p>
          <a:p>
            <a:pPr marL="12697" marR="5079" defTabSz="914217">
              <a:lnSpc>
                <a:spcPct val="125000"/>
              </a:lnSpc>
              <a:spcBef>
                <a:spcPts val="540"/>
              </a:spcBef>
            </a:pPr>
            <a:r>
              <a:rPr sz="1200" dirty="0">
                <a:latin typeface="Arial"/>
                <a:cs typeface="Arial"/>
              </a:rPr>
              <a:t>Using a third-party organization to handle payroll, compliance, </a:t>
            </a:r>
            <a:r>
              <a:rPr sz="1200" spc="-25" dirty="0">
                <a:latin typeface="Arial"/>
                <a:cs typeface="Arial"/>
              </a:rPr>
              <a:t>and </a:t>
            </a:r>
            <a:r>
              <a:rPr sz="1200" dirty="0">
                <a:latin typeface="Arial"/>
                <a:cs typeface="Arial"/>
              </a:rPr>
              <a:t>HR functions in a foreign </a:t>
            </a:r>
            <a:r>
              <a:rPr sz="1200" spc="-10" dirty="0">
                <a:latin typeface="Arial"/>
                <a:cs typeface="Arial"/>
              </a:rPr>
              <a:t>country.</a:t>
            </a:r>
            <a:endParaRPr sz="1200" dirty="0">
              <a:latin typeface="Arial"/>
              <a:cs typeface="Arial"/>
            </a:endParaRPr>
          </a:p>
        </p:txBody>
      </p:sp>
      <p:pic>
        <p:nvPicPr>
          <p:cNvPr id="38" name="object 38"/>
          <p:cNvPicPr/>
          <p:nvPr/>
        </p:nvPicPr>
        <p:blipFill>
          <a:blip r:embed="rId10" cstate="print"/>
          <a:stretch>
            <a:fillRect/>
          </a:stretch>
        </p:blipFill>
        <p:spPr>
          <a:xfrm>
            <a:off x="7238736" y="5494652"/>
            <a:ext cx="95227" cy="133318"/>
          </a:xfrm>
          <a:prstGeom prst="rect">
            <a:avLst/>
          </a:prstGeom>
        </p:spPr>
      </p:pic>
      <p:sp>
        <p:nvSpPr>
          <p:cNvPr id="39" name="object 39"/>
          <p:cNvSpPr txBox="1"/>
          <p:nvPr/>
        </p:nvSpPr>
        <p:spPr>
          <a:xfrm>
            <a:off x="7060974" y="5432436"/>
            <a:ext cx="4824881" cy="380037"/>
          </a:xfrm>
          <a:prstGeom prst="rect">
            <a:avLst/>
          </a:prstGeom>
        </p:spPr>
        <p:txBody>
          <a:bodyPr vert="horz" wrap="square" lIns="0" tIns="12697" rIns="0" bIns="0" rtlCol="0">
            <a:spAutoFit/>
          </a:bodyPr>
          <a:lstStyle/>
          <a:p>
            <a:pPr marL="12697" marR="5079" indent="217760" algn="just" defTabSz="914217">
              <a:lnSpc>
                <a:spcPct val="119000"/>
              </a:lnSpc>
              <a:spcBef>
                <a:spcPts val="100"/>
              </a:spcBef>
            </a:pPr>
            <a:r>
              <a:rPr lang="en-US" sz="1050" b="1" dirty="0">
                <a:latin typeface="Arial"/>
                <a:cs typeface="Arial"/>
              </a:rPr>
              <a:t> </a:t>
            </a:r>
            <a:r>
              <a:rPr sz="1050" b="1" dirty="0">
                <a:latin typeface="Arial"/>
                <a:cs typeface="Arial"/>
              </a:rPr>
              <a:t>Key</a:t>
            </a:r>
            <a:r>
              <a:rPr sz="1050" b="1" spc="-40" dirty="0">
                <a:latin typeface="Arial"/>
                <a:cs typeface="Arial"/>
              </a:rPr>
              <a:t> </a:t>
            </a:r>
            <a:r>
              <a:rPr sz="1050" b="1" spc="-10" dirty="0">
                <a:latin typeface="Arial"/>
                <a:cs typeface="Arial"/>
              </a:rPr>
              <a:t>Benefit:</a:t>
            </a:r>
            <a:r>
              <a:rPr sz="1050" b="1" spc="-60" dirty="0">
                <a:latin typeface="Arial"/>
                <a:cs typeface="Arial"/>
              </a:rPr>
              <a:t> </a:t>
            </a:r>
            <a:r>
              <a:rPr sz="1050" dirty="0">
                <a:latin typeface="Arial"/>
                <a:cs typeface="Arial"/>
              </a:rPr>
              <a:t>Allows</a:t>
            </a:r>
            <a:r>
              <a:rPr sz="1050" spc="-20" dirty="0">
                <a:latin typeface="Arial"/>
                <a:cs typeface="Arial"/>
              </a:rPr>
              <a:t> </a:t>
            </a:r>
            <a:r>
              <a:rPr sz="1050" dirty="0">
                <a:latin typeface="Arial"/>
                <a:cs typeface="Arial"/>
              </a:rPr>
              <a:t>companies</a:t>
            </a:r>
            <a:r>
              <a:rPr sz="1050" spc="-20" dirty="0">
                <a:latin typeface="Arial"/>
                <a:cs typeface="Arial"/>
              </a:rPr>
              <a:t> </a:t>
            </a:r>
            <a:r>
              <a:rPr sz="1050" dirty="0">
                <a:latin typeface="Arial"/>
                <a:cs typeface="Arial"/>
              </a:rPr>
              <a:t>to</a:t>
            </a:r>
            <a:r>
              <a:rPr sz="1050" spc="-20" dirty="0">
                <a:latin typeface="Arial"/>
                <a:cs typeface="Arial"/>
              </a:rPr>
              <a:t> </a:t>
            </a:r>
            <a:r>
              <a:rPr sz="1050" dirty="0">
                <a:latin typeface="Arial"/>
                <a:cs typeface="Arial"/>
              </a:rPr>
              <a:t>hire</a:t>
            </a:r>
            <a:r>
              <a:rPr sz="1050" spc="-20" dirty="0">
                <a:latin typeface="Arial"/>
                <a:cs typeface="Arial"/>
              </a:rPr>
              <a:t> </a:t>
            </a:r>
            <a:r>
              <a:rPr sz="1050" dirty="0">
                <a:latin typeface="Arial"/>
                <a:cs typeface="Arial"/>
              </a:rPr>
              <a:t>employees</a:t>
            </a:r>
            <a:r>
              <a:rPr sz="1050" spc="-25" dirty="0">
                <a:latin typeface="Arial"/>
                <a:cs typeface="Arial"/>
              </a:rPr>
              <a:t> </a:t>
            </a:r>
            <a:r>
              <a:rPr sz="1050" dirty="0">
                <a:latin typeface="Arial"/>
                <a:cs typeface="Arial"/>
              </a:rPr>
              <a:t>quickly</a:t>
            </a:r>
            <a:r>
              <a:rPr sz="1050" spc="-20" dirty="0">
                <a:latin typeface="Arial"/>
                <a:cs typeface="Arial"/>
              </a:rPr>
              <a:t> </a:t>
            </a:r>
            <a:r>
              <a:rPr sz="1050" spc="-25" dirty="0">
                <a:latin typeface="Arial"/>
                <a:cs typeface="Arial"/>
              </a:rPr>
              <a:t>and </a:t>
            </a:r>
            <a:r>
              <a:rPr sz="1050" dirty="0">
                <a:latin typeface="Arial"/>
                <a:cs typeface="Arial"/>
              </a:rPr>
              <a:t>compliantly</a:t>
            </a:r>
            <a:r>
              <a:rPr sz="1050" spc="-30" dirty="0">
                <a:latin typeface="Arial"/>
                <a:cs typeface="Arial"/>
              </a:rPr>
              <a:t> </a:t>
            </a:r>
            <a:r>
              <a:rPr sz="1050" dirty="0">
                <a:latin typeface="Arial"/>
                <a:cs typeface="Arial"/>
              </a:rPr>
              <a:t>without</a:t>
            </a:r>
            <a:r>
              <a:rPr sz="1050" spc="-30" dirty="0">
                <a:latin typeface="Arial"/>
                <a:cs typeface="Arial"/>
              </a:rPr>
              <a:t> </a:t>
            </a:r>
            <a:r>
              <a:rPr sz="1050" dirty="0">
                <a:latin typeface="Arial"/>
                <a:cs typeface="Arial"/>
              </a:rPr>
              <a:t>establishing</a:t>
            </a:r>
            <a:r>
              <a:rPr sz="1050" spc="-30" dirty="0">
                <a:latin typeface="Arial"/>
                <a:cs typeface="Arial"/>
              </a:rPr>
              <a:t> </a:t>
            </a:r>
            <a:r>
              <a:rPr sz="1050" dirty="0">
                <a:latin typeface="Arial"/>
                <a:cs typeface="Arial"/>
              </a:rPr>
              <a:t>a</a:t>
            </a:r>
            <a:r>
              <a:rPr sz="1050" spc="-30" dirty="0">
                <a:latin typeface="Arial"/>
                <a:cs typeface="Arial"/>
              </a:rPr>
              <a:t> </a:t>
            </a:r>
            <a:r>
              <a:rPr sz="1050" dirty="0">
                <a:latin typeface="Arial"/>
                <a:cs typeface="Arial"/>
              </a:rPr>
              <a:t>legal</a:t>
            </a:r>
            <a:r>
              <a:rPr sz="1050" spc="-30" dirty="0">
                <a:latin typeface="Arial"/>
                <a:cs typeface="Arial"/>
              </a:rPr>
              <a:t> </a:t>
            </a:r>
            <a:r>
              <a:rPr sz="1050" spc="-10" dirty="0">
                <a:latin typeface="Arial"/>
                <a:cs typeface="Arial"/>
              </a:rPr>
              <a:t>entity,</a:t>
            </a:r>
            <a:r>
              <a:rPr sz="1050" spc="-30" dirty="0">
                <a:latin typeface="Arial"/>
                <a:cs typeface="Arial"/>
              </a:rPr>
              <a:t> </a:t>
            </a:r>
            <a:r>
              <a:rPr sz="1050" dirty="0">
                <a:latin typeface="Arial"/>
                <a:cs typeface="Arial"/>
              </a:rPr>
              <a:t>reducing</a:t>
            </a:r>
            <a:r>
              <a:rPr sz="1050" spc="-30" dirty="0">
                <a:latin typeface="Arial"/>
                <a:cs typeface="Arial"/>
              </a:rPr>
              <a:t> </a:t>
            </a:r>
            <a:r>
              <a:rPr sz="1050" dirty="0">
                <a:latin typeface="Arial"/>
                <a:cs typeface="Arial"/>
              </a:rPr>
              <a:t>initial</a:t>
            </a:r>
            <a:r>
              <a:rPr sz="1050" spc="-30" dirty="0">
                <a:latin typeface="Arial"/>
                <a:cs typeface="Arial"/>
              </a:rPr>
              <a:t> </a:t>
            </a:r>
            <a:r>
              <a:rPr sz="1050" dirty="0">
                <a:latin typeface="Arial"/>
                <a:cs typeface="Arial"/>
              </a:rPr>
              <a:t>cost</a:t>
            </a:r>
            <a:r>
              <a:rPr sz="1050" spc="-30" dirty="0">
                <a:latin typeface="Arial"/>
                <a:cs typeface="Arial"/>
              </a:rPr>
              <a:t> </a:t>
            </a:r>
            <a:r>
              <a:rPr sz="1050" spc="-25" dirty="0">
                <a:latin typeface="Arial"/>
                <a:cs typeface="Arial"/>
              </a:rPr>
              <a:t>and </a:t>
            </a:r>
            <a:r>
              <a:rPr sz="1050" spc="-10" dirty="0">
                <a:latin typeface="Arial"/>
                <a:cs typeface="Arial"/>
              </a:rPr>
              <a:t>complexity.</a:t>
            </a:r>
            <a:endParaRPr sz="1050" dirty="0">
              <a:latin typeface="Arial"/>
              <a:cs typeface="Arial"/>
            </a:endParaRPr>
          </a:p>
        </p:txBody>
      </p:sp>
      <p:sp>
        <p:nvSpPr>
          <p:cNvPr id="43" name="object 43"/>
          <p:cNvSpPr txBox="1"/>
          <p:nvPr/>
        </p:nvSpPr>
        <p:spPr>
          <a:xfrm>
            <a:off x="480953" y="1318871"/>
            <a:ext cx="4993646" cy="650793"/>
          </a:xfrm>
          <a:prstGeom prst="rect">
            <a:avLst/>
          </a:prstGeom>
        </p:spPr>
        <p:txBody>
          <a:bodyPr vert="horz" wrap="square" lIns="0" tIns="111099" rIns="0" bIns="0" rtlCol="0">
            <a:spAutoFit/>
          </a:bodyPr>
          <a:lstStyle/>
          <a:p>
            <a:pPr marL="568903" indent="-285750" defTabSz="914217">
              <a:spcBef>
                <a:spcPts val="875"/>
              </a:spcBef>
              <a:buFont typeface="Arial" panose="020B0604020202020204" pitchFamily="34" charset="0"/>
              <a:buChar char="•"/>
            </a:pPr>
            <a:r>
              <a:rPr sz="1400" b="1" u="sng" dirty="0">
                <a:solidFill>
                  <a:srgbClr val="FF0000"/>
                </a:solidFill>
                <a:latin typeface="Arial"/>
                <a:cs typeface="Arial"/>
              </a:rPr>
              <a:t>Success</a:t>
            </a:r>
            <a:r>
              <a:rPr sz="1400" b="1" u="sng" spc="-15" dirty="0">
                <a:solidFill>
                  <a:srgbClr val="FF0000"/>
                </a:solidFill>
                <a:latin typeface="Arial"/>
                <a:cs typeface="Arial"/>
              </a:rPr>
              <a:t> </a:t>
            </a:r>
            <a:r>
              <a:rPr sz="1400" b="1" u="sng" dirty="0">
                <a:solidFill>
                  <a:srgbClr val="FF0000"/>
                </a:solidFill>
                <a:latin typeface="Arial"/>
                <a:cs typeface="Arial"/>
              </a:rPr>
              <a:t>Factors</a:t>
            </a:r>
            <a:r>
              <a:rPr sz="1400" b="1" u="sng" spc="-15" dirty="0">
                <a:solidFill>
                  <a:srgbClr val="FF0000"/>
                </a:solidFill>
                <a:latin typeface="Arial"/>
                <a:cs typeface="Arial"/>
              </a:rPr>
              <a:t> </a:t>
            </a:r>
            <a:r>
              <a:rPr sz="1400" b="1" u="sng" dirty="0">
                <a:solidFill>
                  <a:srgbClr val="FF0000"/>
                </a:solidFill>
                <a:latin typeface="Arial"/>
                <a:cs typeface="Arial"/>
              </a:rPr>
              <a:t>for</a:t>
            </a:r>
            <a:r>
              <a:rPr sz="1400" b="1" u="sng" spc="-15" dirty="0">
                <a:solidFill>
                  <a:srgbClr val="FF0000"/>
                </a:solidFill>
                <a:latin typeface="Arial"/>
                <a:cs typeface="Arial"/>
              </a:rPr>
              <a:t> </a:t>
            </a:r>
            <a:r>
              <a:rPr sz="1400" b="1" u="sng" dirty="0">
                <a:solidFill>
                  <a:srgbClr val="FF0000"/>
                </a:solidFill>
                <a:latin typeface="Arial"/>
                <a:cs typeface="Arial"/>
              </a:rPr>
              <a:t>Global</a:t>
            </a:r>
            <a:r>
              <a:rPr sz="1400" b="1" u="sng" spc="-10" dirty="0">
                <a:solidFill>
                  <a:srgbClr val="FF0000"/>
                </a:solidFill>
                <a:latin typeface="Arial"/>
                <a:cs typeface="Arial"/>
              </a:rPr>
              <a:t> Expansion</a:t>
            </a:r>
            <a:r>
              <a:rPr lang="en-US" sz="1400" b="1" u="sng" spc="-10" dirty="0">
                <a:solidFill>
                  <a:srgbClr val="FF0000"/>
                </a:solidFill>
                <a:latin typeface="Arial"/>
                <a:cs typeface="Arial"/>
              </a:rPr>
              <a:t>:</a:t>
            </a:r>
            <a:endParaRPr sz="1400" u="sng" dirty="0">
              <a:solidFill>
                <a:srgbClr val="FF0000"/>
              </a:solidFill>
              <a:latin typeface="Arial"/>
              <a:cs typeface="Arial"/>
            </a:endParaRPr>
          </a:p>
          <a:p>
            <a:pPr marL="12697" defTabSz="914217">
              <a:spcBef>
                <a:spcPts val="885"/>
              </a:spcBef>
            </a:pPr>
            <a:r>
              <a:rPr sz="1350" b="1" dirty="0">
                <a:solidFill>
                  <a:srgbClr val="FF0000"/>
                </a:solidFill>
                <a:latin typeface="Arial Black"/>
                <a:cs typeface="Arial Black"/>
              </a:rPr>
              <a:t></a:t>
            </a:r>
            <a:r>
              <a:rPr sz="1350" b="1" spc="45" dirty="0">
                <a:solidFill>
                  <a:srgbClr val="FF0000"/>
                </a:solidFill>
                <a:latin typeface="Arial Black"/>
                <a:cs typeface="Arial Black"/>
              </a:rPr>
              <a:t> </a:t>
            </a:r>
            <a:r>
              <a:rPr b="1" baseline="2314" dirty="0">
                <a:solidFill>
                  <a:srgbClr val="FF0000"/>
                </a:solidFill>
                <a:latin typeface="Arial"/>
                <a:cs typeface="Arial"/>
              </a:rPr>
              <a:t>Market</a:t>
            </a:r>
            <a:r>
              <a:rPr b="1" spc="-82" baseline="2314" dirty="0">
                <a:solidFill>
                  <a:srgbClr val="FF0000"/>
                </a:solidFill>
                <a:latin typeface="Arial"/>
                <a:cs typeface="Arial"/>
              </a:rPr>
              <a:t> </a:t>
            </a:r>
            <a:r>
              <a:rPr b="1" spc="-15" baseline="2314" dirty="0">
                <a:solidFill>
                  <a:srgbClr val="FF0000"/>
                </a:solidFill>
                <a:latin typeface="Arial"/>
                <a:cs typeface="Arial"/>
              </a:rPr>
              <a:t>research</a:t>
            </a:r>
            <a:r>
              <a:rPr lang="en-US" b="1" spc="-15" baseline="2314" dirty="0">
                <a:solidFill>
                  <a:srgbClr val="FF0000"/>
                </a:solidFill>
                <a:latin typeface="Arial"/>
                <a:cs typeface="Arial"/>
              </a:rPr>
              <a:t>    </a:t>
            </a:r>
            <a:r>
              <a:rPr lang="en-US" sz="1350" b="1" dirty="0">
                <a:solidFill>
                  <a:srgbClr val="FF0000"/>
                </a:solidFill>
                <a:latin typeface="Arial Black"/>
                <a:cs typeface="Arial Black"/>
              </a:rPr>
              <a:t></a:t>
            </a:r>
            <a:r>
              <a:rPr lang="en-US" sz="1350" b="1" spc="40" dirty="0">
                <a:solidFill>
                  <a:srgbClr val="FF0000"/>
                </a:solidFill>
                <a:latin typeface="Arial Black"/>
                <a:cs typeface="Arial Black"/>
              </a:rPr>
              <a:t> </a:t>
            </a:r>
            <a:r>
              <a:rPr lang="en-US" b="1" baseline="2314" dirty="0">
                <a:solidFill>
                  <a:srgbClr val="FF0000"/>
                </a:solidFill>
                <a:latin typeface="Arial"/>
                <a:cs typeface="Arial"/>
              </a:rPr>
              <a:t>Cultural</a:t>
            </a:r>
            <a:r>
              <a:rPr lang="en-US" b="1" spc="-89" baseline="2314" dirty="0">
                <a:solidFill>
                  <a:srgbClr val="FF0000"/>
                </a:solidFill>
                <a:latin typeface="Arial"/>
                <a:cs typeface="Arial"/>
              </a:rPr>
              <a:t> </a:t>
            </a:r>
            <a:r>
              <a:rPr lang="en-US" b="1" spc="-15" baseline="2314" dirty="0">
                <a:solidFill>
                  <a:srgbClr val="FF0000"/>
                </a:solidFill>
                <a:latin typeface="Arial"/>
                <a:cs typeface="Arial"/>
              </a:rPr>
              <a:t>sensitivity    </a:t>
            </a:r>
            <a:r>
              <a:rPr lang="en-US" sz="1350" b="1" dirty="0">
                <a:solidFill>
                  <a:srgbClr val="FF0000"/>
                </a:solidFill>
                <a:latin typeface="Arial Black"/>
                <a:cs typeface="Arial Black"/>
              </a:rPr>
              <a:t></a:t>
            </a:r>
            <a:r>
              <a:rPr lang="en-US" sz="1350" b="1" spc="40" dirty="0">
                <a:solidFill>
                  <a:srgbClr val="FF0000"/>
                </a:solidFill>
                <a:latin typeface="Arial Black"/>
                <a:cs typeface="Arial Black"/>
              </a:rPr>
              <a:t> </a:t>
            </a:r>
            <a:r>
              <a:rPr lang="en-US" b="1" baseline="2314" dirty="0">
                <a:solidFill>
                  <a:srgbClr val="FF0000"/>
                </a:solidFill>
                <a:latin typeface="Arial"/>
                <a:cs typeface="Arial"/>
              </a:rPr>
              <a:t>Flexible</a:t>
            </a:r>
            <a:r>
              <a:rPr lang="en-US" b="1" spc="-89" baseline="2314" dirty="0">
                <a:solidFill>
                  <a:srgbClr val="FF0000"/>
                </a:solidFill>
                <a:latin typeface="Arial"/>
                <a:cs typeface="Arial"/>
              </a:rPr>
              <a:t> </a:t>
            </a:r>
            <a:r>
              <a:rPr lang="en-US" b="1" spc="-15" baseline="2314" dirty="0">
                <a:solidFill>
                  <a:srgbClr val="FF0000"/>
                </a:solidFill>
                <a:latin typeface="Arial"/>
                <a:cs typeface="Arial"/>
              </a:rPr>
              <a:t>strategy</a:t>
            </a:r>
            <a:endParaRPr b="1" baseline="2314" dirty="0">
              <a:latin typeface="Arial"/>
              <a:cs typeface="Arial"/>
            </a:endParaRPr>
          </a:p>
        </p:txBody>
      </p:sp>
      <p:sp>
        <p:nvSpPr>
          <p:cNvPr id="48" name="Rectangle: Rounded Corners 47">
            <a:extLst>
              <a:ext uri="{FF2B5EF4-FFF2-40B4-BE49-F238E27FC236}">
                <a16:creationId xmlns:a16="http://schemas.microsoft.com/office/drawing/2014/main" id="{F5DAA366-D523-171D-EF88-19D575FE1306}"/>
              </a:ext>
            </a:extLst>
          </p:cNvPr>
          <p:cNvSpPr/>
          <p:nvPr/>
        </p:nvSpPr>
        <p:spPr>
          <a:xfrm>
            <a:off x="152400" y="473469"/>
            <a:ext cx="11890443" cy="5450175"/>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205CEF72-3073-2808-8378-C99A16D79E67}"/>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F1BD6ADC-3844-E4BB-2A9C-ADD82AAFAE57}"/>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extLst>
      <p:ext uri="{BB962C8B-B14F-4D97-AF65-F5344CB8AC3E}">
        <p14:creationId xmlns:p14="http://schemas.microsoft.com/office/powerpoint/2010/main" val="129223817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2597596" y="840229"/>
            <a:ext cx="6997065" cy="659765"/>
          </a:xfrm>
          <a:prstGeom prst="rect">
            <a:avLst/>
          </a:prstGeom>
        </p:spPr>
        <p:txBody>
          <a:bodyPr vert="horz" wrap="square" lIns="0" tIns="13970" rIns="0" bIns="0" rtlCol="0">
            <a:spAutoFit/>
          </a:bodyPr>
          <a:lstStyle/>
          <a:p>
            <a:pPr marL="12700">
              <a:lnSpc>
                <a:spcPct val="100000"/>
              </a:lnSpc>
              <a:spcBef>
                <a:spcPts val="110"/>
              </a:spcBef>
            </a:pPr>
            <a:r>
              <a:rPr sz="4150" spc="-360" dirty="0"/>
              <a:t>Product</a:t>
            </a:r>
            <a:r>
              <a:rPr sz="4150" spc="-150" dirty="0"/>
              <a:t> </a:t>
            </a:r>
            <a:r>
              <a:rPr sz="4150" spc="-425" dirty="0"/>
              <a:t>&amp;</a:t>
            </a:r>
            <a:r>
              <a:rPr sz="4150" spc="-150" dirty="0"/>
              <a:t> </a:t>
            </a:r>
            <a:r>
              <a:rPr sz="4150" spc="-315" dirty="0"/>
              <a:t>Service</a:t>
            </a:r>
            <a:r>
              <a:rPr sz="4150" spc="-150" dirty="0"/>
              <a:t> </a:t>
            </a:r>
            <a:r>
              <a:rPr sz="4150" spc="-350" dirty="0"/>
              <a:t>Innovation</a:t>
            </a:r>
            <a:endParaRPr sz="4150"/>
          </a:p>
        </p:txBody>
      </p:sp>
      <p:sp>
        <p:nvSpPr>
          <p:cNvPr id="4" name="object 4"/>
          <p:cNvSpPr/>
          <p:nvPr/>
        </p:nvSpPr>
        <p:spPr>
          <a:xfrm>
            <a:off x="5381624" y="1790699"/>
            <a:ext cx="1428750" cy="38100"/>
          </a:xfrm>
          <a:custGeom>
            <a:avLst/>
            <a:gdLst/>
            <a:ahLst/>
            <a:cxnLst/>
            <a:rect l="l" t="t" r="r" b="b"/>
            <a:pathLst>
              <a:path w="1428750" h="38100">
                <a:moveTo>
                  <a:pt x="1428749" y="38099"/>
                </a:moveTo>
                <a:lnTo>
                  <a:pt x="0" y="38099"/>
                </a:lnTo>
                <a:lnTo>
                  <a:pt x="0" y="0"/>
                </a:lnTo>
                <a:lnTo>
                  <a:pt x="1428749" y="0"/>
                </a:lnTo>
                <a:lnTo>
                  <a:pt x="1428749" y="38099"/>
                </a:lnTo>
                <a:close/>
              </a:path>
            </a:pathLst>
          </a:custGeom>
          <a:solidFill>
            <a:srgbClr val="1A4977"/>
          </a:solidFill>
        </p:spPr>
        <p:txBody>
          <a:bodyPr wrap="square" lIns="0" tIns="0" rIns="0" bIns="0" rtlCol="0"/>
          <a:lstStyle/>
          <a:p>
            <a:endParaRPr/>
          </a:p>
        </p:txBody>
      </p:sp>
      <p:sp>
        <p:nvSpPr>
          <p:cNvPr id="5" name="object 5"/>
          <p:cNvSpPr txBox="1"/>
          <p:nvPr/>
        </p:nvSpPr>
        <p:spPr>
          <a:xfrm>
            <a:off x="2366466" y="2076645"/>
            <a:ext cx="7459345" cy="1183640"/>
          </a:xfrm>
          <a:prstGeom prst="rect">
            <a:avLst/>
          </a:prstGeom>
        </p:spPr>
        <p:txBody>
          <a:bodyPr vert="horz" wrap="square" lIns="0" tIns="1905" rIns="0" bIns="0" rtlCol="0">
            <a:spAutoFit/>
          </a:bodyPr>
          <a:lstStyle/>
          <a:p>
            <a:pPr marL="12700" marR="5080" algn="ctr">
              <a:lnSpc>
                <a:spcPct val="103600"/>
              </a:lnSpc>
              <a:spcBef>
                <a:spcPts val="15"/>
              </a:spcBef>
            </a:pPr>
            <a:r>
              <a:rPr sz="1850" b="0" spc="-125" dirty="0">
                <a:solidFill>
                  <a:srgbClr val="545454"/>
                </a:solidFill>
                <a:latin typeface="Montserrat Medium"/>
                <a:cs typeface="Montserrat Medium"/>
              </a:rPr>
              <a:t>Innovating</a:t>
            </a:r>
            <a:r>
              <a:rPr sz="1850" b="0" spc="-35" dirty="0">
                <a:solidFill>
                  <a:srgbClr val="545454"/>
                </a:solidFill>
                <a:latin typeface="Montserrat Medium"/>
                <a:cs typeface="Montserrat Medium"/>
              </a:rPr>
              <a:t> </a:t>
            </a:r>
            <a:r>
              <a:rPr sz="1850" b="0" spc="-114" dirty="0">
                <a:solidFill>
                  <a:srgbClr val="545454"/>
                </a:solidFill>
                <a:latin typeface="Montserrat Medium"/>
                <a:cs typeface="Montserrat Medium"/>
              </a:rPr>
              <a:t>for</a:t>
            </a:r>
            <a:r>
              <a:rPr sz="1850" b="0" spc="-30" dirty="0">
                <a:solidFill>
                  <a:srgbClr val="545454"/>
                </a:solidFill>
                <a:latin typeface="Montserrat Medium"/>
                <a:cs typeface="Montserrat Medium"/>
              </a:rPr>
              <a:t> </a:t>
            </a:r>
            <a:r>
              <a:rPr sz="1850" b="0" spc="-140" dirty="0">
                <a:solidFill>
                  <a:srgbClr val="545454"/>
                </a:solidFill>
                <a:latin typeface="Montserrat Medium"/>
                <a:cs typeface="Montserrat Medium"/>
              </a:rPr>
              <a:t>growth</a:t>
            </a:r>
            <a:r>
              <a:rPr sz="1850" b="0" spc="-30" dirty="0">
                <a:solidFill>
                  <a:srgbClr val="545454"/>
                </a:solidFill>
                <a:latin typeface="Montserrat Medium"/>
                <a:cs typeface="Montserrat Medium"/>
              </a:rPr>
              <a:t> </a:t>
            </a:r>
            <a:r>
              <a:rPr sz="1850" b="0" spc="-135" dirty="0">
                <a:solidFill>
                  <a:srgbClr val="545454"/>
                </a:solidFill>
                <a:latin typeface="Montserrat Medium"/>
                <a:cs typeface="Montserrat Medium"/>
              </a:rPr>
              <a:t>through</a:t>
            </a:r>
            <a:r>
              <a:rPr sz="1850" b="0" spc="-30" dirty="0">
                <a:solidFill>
                  <a:srgbClr val="545454"/>
                </a:solidFill>
                <a:latin typeface="Montserrat Medium"/>
                <a:cs typeface="Montserrat Medium"/>
              </a:rPr>
              <a:t> </a:t>
            </a:r>
            <a:r>
              <a:rPr sz="1850" b="0" spc="-165" dirty="0">
                <a:solidFill>
                  <a:srgbClr val="545454"/>
                </a:solidFill>
                <a:latin typeface="Montserrat Medium"/>
                <a:cs typeface="Montserrat Medium"/>
              </a:rPr>
              <a:t>new</a:t>
            </a:r>
            <a:r>
              <a:rPr sz="1850" b="0" spc="-30" dirty="0">
                <a:solidFill>
                  <a:srgbClr val="545454"/>
                </a:solidFill>
                <a:latin typeface="Montserrat Medium"/>
                <a:cs typeface="Montserrat Medium"/>
              </a:rPr>
              <a:t> </a:t>
            </a:r>
            <a:r>
              <a:rPr sz="1850" b="0" spc="-130" dirty="0">
                <a:solidFill>
                  <a:srgbClr val="545454"/>
                </a:solidFill>
                <a:latin typeface="Montserrat Medium"/>
                <a:cs typeface="Montserrat Medium"/>
              </a:rPr>
              <a:t>product</a:t>
            </a:r>
            <a:r>
              <a:rPr sz="1850" b="0" spc="-35" dirty="0">
                <a:solidFill>
                  <a:srgbClr val="545454"/>
                </a:solidFill>
                <a:latin typeface="Montserrat Medium"/>
                <a:cs typeface="Montserrat Medium"/>
              </a:rPr>
              <a:t> </a:t>
            </a:r>
            <a:r>
              <a:rPr sz="1850" b="0" spc="-140" dirty="0">
                <a:solidFill>
                  <a:srgbClr val="545454"/>
                </a:solidFill>
                <a:latin typeface="Montserrat Medium"/>
                <a:cs typeface="Montserrat Medium"/>
              </a:rPr>
              <a:t>development</a:t>
            </a:r>
            <a:r>
              <a:rPr sz="1850" b="0" spc="-30" dirty="0">
                <a:solidFill>
                  <a:srgbClr val="545454"/>
                </a:solidFill>
                <a:latin typeface="Montserrat Medium"/>
                <a:cs typeface="Montserrat Medium"/>
              </a:rPr>
              <a:t> </a:t>
            </a:r>
            <a:r>
              <a:rPr sz="1850" b="0" spc="-140" dirty="0">
                <a:solidFill>
                  <a:srgbClr val="545454"/>
                </a:solidFill>
                <a:latin typeface="Montserrat Medium"/>
                <a:cs typeface="Montserrat Medium"/>
              </a:rPr>
              <a:t>and</a:t>
            </a:r>
            <a:r>
              <a:rPr sz="1850" b="0" spc="-30" dirty="0">
                <a:solidFill>
                  <a:srgbClr val="545454"/>
                </a:solidFill>
                <a:latin typeface="Montserrat Medium"/>
                <a:cs typeface="Montserrat Medium"/>
              </a:rPr>
              <a:t> </a:t>
            </a:r>
            <a:r>
              <a:rPr sz="1850" b="0" spc="-70" dirty="0">
                <a:solidFill>
                  <a:srgbClr val="545454"/>
                </a:solidFill>
                <a:latin typeface="Montserrat Medium"/>
                <a:cs typeface="Montserrat Medium"/>
              </a:rPr>
              <a:t>service </a:t>
            </a:r>
            <a:r>
              <a:rPr sz="1850" b="0" spc="-135" dirty="0">
                <a:solidFill>
                  <a:srgbClr val="545454"/>
                </a:solidFill>
                <a:latin typeface="Montserrat Medium"/>
                <a:cs typeface="Montserrat Medium"/>
              </a:rPr>
              <a:t>enhancement.</a:t>
            </a:r>
            <a:r>
              <a:rPr sz="1850" b="0" spc="-35" dirty="0">
                <a:solidFill>
                  <a:srgbClr val="545454"/>
                </a:solidFill>
                <a:latin typeface="Montserrat Medium"/>
                <a:cs typeface="Montserrat Medium"/>
              </a:rPr>
              <a:t> </a:t>
            </a:r>
            <a:endParaRPr lang="en-US" sz="1850" b="0" spc="-35" dirty="0">
              <a:solidFill>
                <a:srgbClr val="545454"/>
              </a:solidFill>
              <a:latin typeface="Montserrat Medium"/>
              <a:cs typeface="Montserrat Medium"/>
            </a:endParaRPr>
          </a:p>
          <a:p>
            <a:pPr marL="12700" marR="5080" algn="ctr">
              <a:lnSpc>
                <a:spcPct val="103600"/>
              </a:lnSpc>
              <a:spcBef>
                <a:spcPts val="15"/>
              </a:spcBef>
            </a:pPr>
            <a:r>
              <a:rPr sz="1850" b="0" spc="-185" dirty="0">
                <a:solidFill>
                  <a:srgbClr val="545454"/>
                </a:solidFill>
                <a:latin typeface="Montserrat Medium"/>
                <a:cs typeface="Montserrat Medium"/>
              </a:rPr>
              <a:t>How</a:t>
            </a:r>
            <a:r>
              <a:rPr sz="1850" b="0" spc="-30" dirty="0">
                <a:solidFill>
                  <a:srgbClr val="545454"/>
                </a:solidFill>
                <a:latin typeface="Montserrat Medium"/>
                <a:cs typeface="Montserrat Medium"/>
              </a:rPr>
              <a:t> </a:t>
            </a:r>
            <a:r>
              <a:rPr sz="1850" b="0" spc="-140" dirty="0">
                <a:solidFill>
                  <a:srgbClr val="545454"/>
                </a:solidFill>
                <a:latin typeface="Montserrat Medium"/>
                <a:cs typeface="Montserrat Medium"/>
              </a:rPr>
              <a:t>to</a:t>
            </a:r>
            <a:r>
              <a:rPr sz="1850" b="0" spc="-30" dirty="0">
                <a:solidFill>
                  <a:srgbClr val="545454"/>
                </a:solidFill>
                <a:latin typeface="Montserrat Medium"/>
                <a:cs typeface="Montserrat Medium"/>
              </a:rPr>
              <a:t> </a:t>
            </a:r>
            <a:r>
              <a:rPr sz="1850" b="0" spc="-140" dirty="0">
                <a:solidFill>
                  <a:srgbClr val="545454"/>
                </a:solidFill>
                <a:latin typeface="Montserrat Medium"/>
                <a:cs typeface="Montserrat Medium"/>
              </a:rPr>
              <a:t>leverage</a:t>
            </a:r>
            <a:r>
              <a:rPr sz="1850" b="0" spc="-30" dirty="0">
                <a:solidFill>
                  <a:srgbClr val="545454"/>
                </a:solidFill>
                <a:latin typeface="Montserrat Medium"/>
                <a:cs typeface="Montserrat Medium"/>
              </a:rPr>
              <a:t> </a:t>
            </a:r>
            <a:r>
              <a:rPr sz="1850" b="0" spc="-135" dirty="0">
                <a:solidFill>
                  <a:srgbClr val="545454"/>
                </a:solidFill>
                <a:latin typeface="Montserrat Medium"/>
                <a:cs typeface="Montserrat Medium"/>
              </a:rPr>
              <a:t>customer</a:t>
            </a:r>
            <a:r>
              <a:rPr sz="1850" b="0" spc="-30" dirty="0">
                <a:solidFill>
                  <a:srgbClr val="545454"/>
                </a:solidFill>
                <a:latin typeface="Montserrat Medium"/>
                <a:cs typeface="Montserrat Medium"/>
              </a:rPr>
              <a:t> </a:t>
            </a:r>
            <a:r>
              <a:rPr sz="1850" b="0" spc="-130" dirty="0">
                <a:solidFill>
                  <a:srgbClr val="545454"/>
                </a:solidFill>
                <a:latin typeface="Montserrat Medium"/>
                <a:cs typeface="Montserrat Medium"/>
              </a:rPr>
              <a:t>feedback</a:t>
            </a:r>
            <a:r>
              <a:rPr sz="1850" b="0" spc="-30" dirty="0">
                <a:solidFill>
                  <a:srgbClr val="545454"/>
                </a:solidFill>
                <a:latin typeface="Montserrat Medium"/>
                <a:cs typeface="Montserrat Medium"/>
              </a:rPr>
              <a:t> </a:t>
            </a:r>
            <a:r>
              <a:rPr sz="1850" b="0" spc="-114" dirty="0">
                <a:solidFill>
                  <a:srgbClr val="545454"/>
                </a:solidFill>
                <a:latin typeface="Montserrat Medium"/>
                <a:cs typeface="Montserrat Medium"/>
              </a:rPr>
              <a:t>for</a:t>
            </a:r>
            <a:r>
              <a:rPr sz="1850" b="0" spc="-30" dirty="0">
                <a:solidFill>
                  <a:srgbClr val="545454"/>
                </a:solidFill>
                <a:latin typeface="Montserrat Medium"/>
                <a:cs typeface="Montserrat Medium"/>
              </a:rPr>
              <a:t> </a:t>
            </a:r>
            <a:r>
              <a:rPr sz="1850" b="0" spc="-10" dirty="0">
                <a:solidFill>
                  <a:srgbClr val="545454"/>
                </a:solidFill>
                <a:latin typeface="Montserrat Medium"/>
                <a:cs typeface="Montserrat Medium"/>
              </a:rPr>
              <a:t>iterative </a:t>
            </a:r>
            <a:r>
              <a:rPr sz="1850" b="0" spc="-145" dirty="0">
                <a:solidFill>
                  <a:srgbClr val="545454"/>
                </a:solidFill>
                <a:latin typeface="Montserrat Medium"/>
                <a:cs typeface="Montserrat Medium"/>
              </a:rPr>
              <a:t>improvement</a:t>
            </a:r>
            <a:r>
              <a:rPr sz="1850" b="0" spc="-20" dirty="0">
                <a:solidFill>
                  <a:srgbClr val="545454"/>
                </a:solidFill>
                <a:latin typeface="Montserrat Medium"/>
                <a:cs typeface="Montserrat Medium"/>
              </a:rPr>
              <a:t> </a:t>
            </a:r>
            <a:r>
              <a:rPr sz="1850" b="0" spc="-140" dirty="0">
                <a:solidFill>
                  <a:srgbClr val="545454"/>
                </a:solidFill>
                <a:latin typeface="Montserrat Medium"/>
                <a:cs typeface="Montserrat Medium"/>
              </a:rPr>
              <a:t>and</a:t>
            </a:r>
            <a:r>
              <a:rPr sz="1850" b="0" spc="-15" dirty="0">
                <a:solidFill>
                  <a:srgbClr val="545454"/>
                </a:solidFill>
                <a:latin typeface="Montserrat Medium"/>
                <a:cs typeface="Montserrat Medium"/>
              </a:rPr>
              <a:t> </a:t>
            </a:r>
            <a:r>
              <a:rPr sz="1850" b="0" spc="-135" dirty="0">
                <a:solidFill>
                  <a:srgbClr val="545454"/>
                </a:solidFill>
                <a:latin typeface="Montserrat Medium"/>
                <a:cs typeface="Montserrat Medium"/>
              </a:rPr>
              <a:t>create</a:t>
            </a:r>
            <a:r>
              <a:rPr sz="1850" b="0" spc="-15" dirty="0">
                <a:solidFill>
                  <a:srgbClr val="545454"/>
                </a:solidFill>
                <a:latin typeface="Montserrat Medium"/>
                <a:cs typeface="Montserrat Medium"/>
              </a:rPr>
              <a:t> </a:t>
            </a:r>
            <a:r>
              <a:rPr sz="1850" b="0" spc="-114" dirty="0">
                <a:solidFill>
                  <a:srgbClr val="545454"/>
                </a:solidFill>
                <a:latin typeface="Montserrat Medium"/>
                <a:cs typeface="Montserrat Medium"/>
              </a:rPr>
              <a:t>sustainable</a:t>
            </a:r>
            <a:r>
              <a:rPr sz="1850" b="0" spc="-15" dirty="0">
                <a:solidFill>
                  <a:srgbClr val="545454"/>
                </a:solidFill>
                <a:latin typeface="Montserrat Medium"/>
                <a:cs typeface="Montserrat Medium"/>
              </a:rPr>
              <a:t> </a:t>
            </a:r>
            <a:r>
              <a:rPr sz="1850" b="0" spc="-135" dirty="0">
                <a:solidFill>
                  <a:srgbClr val="545454"/>
                </a:solidFill>
                <a:latin typeface="Montserrat Medium"/>
                <a:cs typeface="Montserrat Medium"/>
              </a:rPr>
              <a:t>competitive</a:t>
            </a:r>
            <a:r>
              <a:rPr sz="1850" b="0" spc="-15" dirty="0">
                <a:solidFill>
                  <a:srgbClr val="545454"/>
                </a:solidFill>
                <a:latin typeface="Montserrat Medium"/>
                <a:cs typeface="Montserrat Medium"/>
              </a:rPr>
              <a:t> </a:t>
            </a:r>
            <a:r>
              <a:rPr sz="1850" b="0" spc="-140" dirty="0">
                <a:solidFill>
                  <a:srgbClr val="545454"/>
                </a:solidFill>
                <a:latin typeface="Montserrat Medium"/>
                <a:cs typeface="Montserrat Medium"/>
              </a:rPr>
              <a:t>advantages</a:t>
            </a:r>
            <a:r>
              <a:rPr sz="1850" b="0" spc="-15" dirty="0">
                <a:solidFill>
                  <a:srgbClr val="545454"/>
                </a:solidFill>
                <a:latin typeface="Montserrat Medium"/>
                <a:cs typeface="Montserrat Medium"/>
              </a:rPr>
              <a:t> </a:t>
            </a:r>
            <a:r>
              <a:rPr sz="1850" b="0" spc="-105" dirty="0">
                <a:solidFill>
                  <a:srgbClr val="545454"/>
                </a:solidFill>
                <a:latin typeface="Montserrat Medium"/>
                <a:cs typeface="Montserrat Medium"/>
              </a:rPr>
              <a:t>in</a:t>
            </a:r>
            <a:r>
              <a:rPr sz="1850" b="0" spc="-15" dirty="0">
                <a:solidFill>
                  <a:srgbClr val="545454"/>
                </a:solidFill>
                <a:latin typeface="Montserrat Medium"/>
                <a:cs typeface="Montserrat Medium"/>
              </a:rPr>
              <a:t> </a:t>
            </a:r>
            <a:r>
              <a:rPr sz="1850" b="0" spc="-25" dirty="0">
                <a:solidFill>
                  <a:srgbClr val="545454"/>
                </a:solidFill>
                <a:latin typeface="Montserrat Medium"/>
                <a:cs typeface="Montserrat Medium"/>
              </a:rPr>
              <a:t>the </a:t>
            </a:r>
            <a:r>
              <a:rPr sz="1850" b="0" spc="-45" dirty="0">
                <a:solidFill>
                  <a:srgbClr val="545454"/>
                </a:solidFill>
                <a:latin typeface="Montserrat Medium"/>
                <a:cs typeface="Montserrat Medium"/>
              </a:rPr>
              <a:t>marketplace.</a:t>
            </a:r>
            <a:endParaRPr sz="1850" dirty="0">
              <a:latin typeface="Montserrat Medium"/>
              <a:cs typeface="Montserrat Medium"/>
            </a:endParaRPr>
          </a:p>
        </p:txBody>
      </p:sp>
      <p:sp>
        <p:nvSpPr>
          <p:cNvPr id="6" name="object 6"/>
          <p:cNvSpPr/>
          <p:nvPr/>
        </p:nvSpPr>
        <p:spPr>
          <a:xfrm>
            <a:off x="4986337" y="3667125"/>
            <a:ext cx="314325" cy="457200"/>
          </a:xfrm>
          <a:custGeom>
            <a:avLst/>
            <a:gdLst/>
            <a:ahLst/>
            <a:cxnLst/>
            <a:rect l="l" t="t" r="r" b="b"/>
            <a:pathLst>
              <a:path w="314325" h="457200">
                <a:moveTo>
                  <a:pt x="228634" y="342810"/>
                </a:moveTo>
                <a:lnTo>
                  <a:pt x="85725" y="342810"/>
                </a:lnTo>
                <a:lnTo>
                  <a:pt x="77767" y="322206"/>
                </a:lnTo>
                <a:lnTo>
                  <a:pt x="67207" y="302749"/>
                </a:lnTo>
                <a:lnTo>
                  <a:pt x="54921" y="284079"/>
                </a:lnTo>
                <a:lnTo>
                  <a:pt x="41790" y="265836"/>
                </a:lnTo>
                <a:lnTo>
                  <a:pt x="32504" y="253156"/>
                </a:lnTo>
                <a:lnTo>
                  <a:pt x="28039" y="246727"/>
                </a:lnTo>
                <a:lnTo>
                  <a:pt x="16199" y="226717"/>
                </a:lnTo>
                <a:lnTo>
                  <a:pt x="7389" y="204925"/>
                </a:lnTo>
                <a:lnTo>
                  <a:pt x="1894" y="181642"/>
                </a:lnTo>
                <a:lnTo>
                  <a:pt x="0" y="157162"/>
                </a:lnTo>
                <a:lnTo>
                  <a:pt x="8012" y="107487"/>
                </a:lnTo>
                <a:lnTo>
                  <a:pt x="30323" y="64345"/>
                </a:lnTo>
                <a:lnTo>
                  <a:pt x="64345" y="30323"/>
                </a:lnTo>
                <a:lnTo>
                  <a:pt x="107487" y="8012"/>
                </a:lnTo>
                <a:lnTo>
                  <a:pt x="157162" y="0"/>
                </a:lnTo>
                <a:lnTo>
                  <a:pt x="206832" y="8012"/>
                </a:lnTo>
                <a:lnTo>
                  <a:pt x="249968" y="30323"/>
                </a:lnTo>
                <a:lnTo>
                  <a:pt x="276789" y="57150"/>
                </a:lnTo>
                <a:lnTo>
                  <a:pt x="157162" y="57150"/>
                </a:lnTo>
                <a:lnTo>
                  <a:pt x="118216" y="65003"/>
                </a:lnTo>
                <a:lnTo>
                  <a:pt x="86428" y="86428"/>
                </a:lnTo>
                <a:lnTo>
                  <a:pt x="65003" y="118216"/>
                </a:lnTo>
                <a:lnTo>
                  <a:pt x="57150" y="157162"/>
                </a:lnTo>
                <a:lnTo>
                  <a:pt x="57150" y="165020"/>
                </a:lnTo>
                <a:lnTo>
                  <a:pt x="63579" y="171450"/>
                </a:lnTo>
                <a:lnTo>
                  <a:pt x="313225" y="171450"/>
                </a:lnTo>
                <a:lnTo>
                  <a:pt x="312436" y="181642"/>
                </a:lnTo>
                <a:lnTo>
                  <a:pt x="298146" y="226717"/>
                </a:lnTo>
                <a:lnTo>
                  <a:pt x="272599" y="265836"/>
                </a:lnTo>
                <a:lnTo>
                  <a:pt x="259508" y="284079"/>
                </a:lnTo>
                <a:lnTo>
                  <a:pt x="247221" y="302749"/>
                </a:lnTo>
                <a:lnTo>
                  <a:pt x="236635" y="322206"/>
                </a:lnTo>
                <a:lnTo>
                  <a:pt x="228634" y="342810"/>
                </a:lnTo>
                <a:close/>
              </a:path>
              <a:path w="314325" h="457200">
                <a:moveTo>
                  <a:pt x="313225" y="171450"/>
                </a:moveTo>
                <a:lnTo>
                  <a:pt x="79295" y="171450"/>
                </a:lnTo>
                <a:lnTo>
                  <a:pt x="85725" y="165020"/>
                </a:lnTo>
                <a:lnTo>
                  <a:pt x="85725" y="157162"/>
                </a:lnTo>
                <a:lnTo>
                  <a:pt x="91336" y="129349"/>
                </a:lnTo>
                <a:lnTo>
                  <a:pt x="106642" y="106642"/>
                </a:lnTo>
                <a:lnTo>
                  <a:pt x="129349" y="91336"/>
                </a:lnTo>
                <a:lnTo>
                  <a:pt x="157162" y="85725"/>
                </a:lnTo>
                <a:lnTo>
                  <a:pt x="165020" y="85725"/>
                </a:lnTo>
                <a:lnTo>
                  <a:pt x="171450" y="79295"/>
                </a:lnTo>
                <a:lnTo>
                  <a:pt x="171450" y="63579"/>
                </a:lnTo>
                <a:lnTo>
                  <a:pt x="165020" y="57150"/>
                </a:lnTo>
                <a:lnTo>
                  <a:pt x="276789" y="57150"/>
                </a:lnTo>
                <a:lnTo>
                  <a:pt x="283981" y="64345"/>
                </a:lnTo>
                <a:lnTo>
                  <a:pt x="306288" y="107487"/>
                </a:lnTo>
                <a:lnTo>
                  <a:pt x="314310" y="157162"/>
                </a:lnTo>
                <a:lnTo>
                  <a:pt x="313225" y="171450"/>
                </a:lnTo>
                <a:close/>
              </a:path>
              <a:path w="314325" h="457200">
                <a:moveTo>
                  <a:pt x="157162" y="457200"/>
                </a:moveTo>
                <a:lnTo>
                  <a:pt x="129349" y="451588"/>
                </a:lnTo>
                <a:lnTo>
                  <a:pt x="106642" y="436282"/>
                </a:lnTo>
                <a:lnTo>
                  <a:pt x="91336" y="413575"/>
                </a:lnTo>
                <a:lnTo>
                  <a:pt x="85725" y="385762"/>
                </a:lnTo>
                <a:lnTo>
                  <a:pt x="85725" y="371475"/>
                </a:lnTo>
                <a:lnTo>
                  <a:pt x="228600" y="371475"/>
                </a:lnTo>
                <a:lnTo>
                  <a:pt x="228600" y="385762"/>
                </a:lnTo>
                <a:lnTo>
                  <a:pt x="222988" y="413575"/>
                </a:lnTo>
                <a:lnTo>
                  <a:pt x="207682" y="436282"/>
                </a:lnTo>
                <a:lnTo>
                  <a:pt x="184975" y="451588"/>
                </a:lnTo>
                <a:lnTo>
                  <a:pt x="157162" y="457200"/>
                </a:lnTo>
                <a:close/>
              </a:path>
            </a:pathLst>
          </a:custGeom>
          <a:solidFill>
            <a:srgbClr val="1A4977"/>
          </a:solidFill>
        </p:spPr>
        <p:txBody>
          <a:bodyPr wrap="square" lIns="0" tIns="0" rIns="0" bIns="0" rtlCol="0"/>
          <a:lstStyle/>
          <a:p>
            <a:endParaRPr/>
          </a:p>
        </p:txBody>
      </p:sp>
      <p:sp>
        <p:nvSpPr>
          <p:cNvPr id="7" name="object 7"/>
          <p:cNvSpPr/>
          <p:nvPr/>
        </p:nvSpPr>
        <p:spPr>
          <a:xfrm>
            <a:off x="5695949" y="3667125"/>
            <a:ext cx="571500" cy="457200"/>
          </a:xfrm>
          <a:custGeom>
            <a:avLst/>
            <a:gdLst/>
            <a:ahLst/>
            <a:cxnLst/>
            <a:rect l="l" t="t" r="r" b="b"/>
            <a:pathLst>
              <a:path w="571500" h="457200">
                <a:moveTo>
                  <a:pt x="133278" y="142874"/>
                </a:moveTo>
                <a:lnTo>
                  <a:pt x="123896" y="142874"/>
                </a:lnTo>
                <a:lnTo>
                  <a:pt x="119251" y="142417"/>
                </a:lnTo>
                <a:lnTo>
                  <a:pt x="81390" y="125268"/>
                </a:lnTo>
                <a:lnTo>
                  <a:pt x="59437" y="89974"/>
                </a:lnTo>
                <a:lnTo>
                  <a:pt x="57149" y="76128"/>
                </a:lnTo>
                <a:lnTo>
                  <a:pt x="57149" y="66746"/>
                </a:lnTo>
                <a:lnTo>
                  <a:pt x="71795" y="27848"/>
                </a:lnTo>
                <a:lnTo>
                  <a:pt x="105583" y="3642"/>
                </a:lnTo>
                <a:lnTo>
                  <a:pt x="123896" y="0"/>
                </a:lnTo>
                <a:lnTo>
                  <a:pt x="133278" y="0"/>
                </a:lnTo>
                <a:lnTo>
                  <a:pt x="172176" y="14645"/>
                </a:lnTo>
                <a:lnTo>
                  <a:pt x="196382" y="48433"/>
                </a:lnTo>
                <a:lnTo>
                  <a:pt x="200024" y="66746"/>
                </a:lnTo>
                <a:lnTo>
                  <a:pt x="200024" y="76128"/>
                </a:lnTo>
                <a:lnTo>
                  <a:pt x="185497" y="114849"/>
                </a:lnTo>
                <a:lnTo>
                  <a:pt x="151591" y="139232"/>
                </a:lnTo>
                <a:lnTo>
                  <a:pt x="133278" y="142874"/>
                </a:lnTo>
                <a:close/>
              </a:path>
              <a:path w="571500" h="457200">
                <a:moveTo>
                  <a:pt x="461890" y="142874"/>
                </a:moveTo>
                <a:lnTo>
                  <a:pt x="452509" y="142874"/>
                </a:lnTo>
                <a:lnTo>
                  <a:pt x="447863" y="142417"/>
                </a:lnTo>
                <a:lnTo>
                  <a:pt x="410002" y="125268"/>
                </a:lnTo>
                <a:lnTo>
                  <a:pt x="388050" y="89974"/>
                </a:lnTo>
                <a:lnTo>
                  <a:pt x="385762" y="76128"/>
                </a:lnTo>
                <a:lnTo>
                  <a:pt x="385762" y="66746"/>
                </a:lnTo>
                <a:lnTo>
                  <a:pt x="400407" y="27848"/>
                </a:lnTo>
                <a:lnTo>
                  <a:pt x="434195" y="3642"/>
                </a:lnTo>
                <a:lnTo>
                  <a:pt x="452509" y="0"/>
                </a:lnTo>
                <a:lnTo>
                  <a:pt x="461890" y="0"/>
                </a:lnTo>
                <a:lnTo>
                  <a:pt x="500788" y="14645"/>
                </a:lnTo>
                <a:lnTo>
                  <a:pt x="524994" y="48433"/>
                </a:lnTo>
                <a:lnTo>
                  <a:pt x="528637" y="66746"/>
                </a:lnTo>
                <a:lnTo>
                  <a:pt x="528637" y="76128"/>
                </a:lnTo>
                <a:lnTo>
                  <a:pt x="514110" y="114849"/>
                </a:lnTo>
                <a:lnTo>
                  <a:pt x="513992" y="115026"/>
                </a:lnTo>
                <a:lnTo>
                  <a:pt x="480204" y="139232"/>
                </a:lnTo>
                <a:lnTo>
                  <a:pt x="466536" y="142417"/>
                </a:lnTo>
                <a:lnTo>
                  <a:pt x="461890" y="142874"/>
                </a:lnTo>
                <a:close/>
              </a:path>
              <a:path w="571500" h="457200">
                <a:moveTo>
                  <a:pt x="291378" y="285749"/>
                </a:moveTo>
                <a:lnTo>
                  <a:pt x="280121" y="285749"/>
                </a:lnTo>
                <a:lnTo>
                  <a:pt x="274546" y="285200"/>
                </a:lnTo>
                <a:lnTo>
                  <a:pt x="233443" y="268175"/>
                </a:lnTo>
                <a:lnTo>
                  <a:pt x="208704" y="238030"/>
                </a:lnTo>
                <a:lnTo>
                  <a:pt x="200024" y="205653"/>
                </a:lnTo>
                <a:lnTo>
                  <a:pt x="200139" y="193238"/>
                </a:lnTo>
                <a:lnTo>
                  <a:pt x="217599" y="147718"/>
                </a:lnTo>
                <a:lnTo>
                  <a:pt x="247744" y="122979"/>
                </a:lnTo>
                <a:lnTo>
                  <a:pt x="280121" y="114300"/>
                </a:lnTo>
                <a:lnTo>
                  <a:pt x="291378" y="114300"/>
                </a:lnTo>
                <a:lnTo>
                  <a:pt x="328696" y="125620"/>
                </a:lnTo>
                <a:lnTo>
                  <a:pt x="360154" y="157078"/>
                </a:lnTo>
                <a:lnTo>
                  <a:pt x="371474" y="205653"/>
                </a:lnTo>
                <a:lnTo>
                  <a:pt x="370925" y="211228"/>
                </a:lnTo>
                <a:lnTo>
                  <a:pt x="353900" y="252331"/>
                </a:lnTo>
                <a:lnTo>
                  <a:pt x="323755" y="277070"/>
                </a:lnTo>
                <a:lnTo>
                  <a:pt x="291378" y="285749"/>
                </a:lnTo>
                <a:close/>
              </a:path>
              <a:path w="571500" h="457200">
                <a:moveTo>
                  <a:pt x="210204" y="285749"/>
                </a:moveTo>
                <a:lnTo>
                  <a:pt x="19020" y="285749"/>
                </a:lnTo>
                <a:lnTo>
                  <a:pt x="11640" y="284247"/>
                </a:lnTo>
                <a:lnTo>
                  <a:pt x="5592" y="280157"/>
                </a:lnTo>
                <a:lnTo>
                  <a:pt x="1502" y="274109"/>
                </a:lnTo>
                <a:lnTo>
                  <a:pt x="0" y="266729"/>
                </a:lnTo>
                <a:lnTo>
                  <a:pt x="7491" y="229653"/>
                </a:lnTo>
                <a:lnTo>
                  <a:pt x="27916" y="199366"/>
                </a:lnTo>
                <a:lnTo>
                  <a:pt x="58203" y="178941"/>
                </a:lnTo>
                <a:lnTo>
                  <a:pt x="95279" y="171450"/>
                </a:lnTo>
                <a:lnTo>
                  <a:pt x="133409" y="171450"/>
                </a:lnTo>
                <a:lnTo>
                  <a:pt x="143684" y="172012"/>
                </a:lnTo>
                <a:lnTo>
                  <a:pt x="143838" y="172012"/>
                </a:lnTo>
                <a:lnTo>
                  <a:pt x="153890" y="173671"/>
                </a:lnTo>
                <a:lnTo>
                  <a:pt x="163750" y="176385"/>
                </a:lnTo>
                <a:lnTo>
                  <a:pt x="173235" y="180111"/>
                </a:lnTo>
                <a:lnTo>
                  <a:pt x="172075" y="186541"/>
                </a:lnTo>
                <a:lnTo>
                  <a:pt x="171539" y="193238"/>
                </a:lnTo>
                <a:lnTo>
                  <a:pt x="171539" y="200025"/>
                </a:lnTo>
                <a:lnTo>
                  <a:pt x="174253" y="224859"/>
                </a:lnTo>
                <a:lnTo>
                  <a:pt x="181998" y="247809"/>
                </a:lnTo>
                <a:lnTo>
                  <a:pt x="194106" y="268175"/>
                </a:lnTo>
                <a:lnTo>
                  <a:pt x="210204" y="285749"/>
                </a:lnTo>
                <a:close/>
              </a:path>
              <a:path w="571500" h="457200">
                <a:moveTo>
                  <a:pt x="552479" y="285749"/>
                </a:moveTo>
                <a:lnTo>
                  <a:pt x="361295" y="285749"/>
                </a:lnTo>
                <a:lnTo>
                  <a:pt x="377431" y="268175"/>
                </a:lnTo>
                <a:lnTo>
                  <a:pt x="389535" y="247809"/>
                </a:lnTo>
                <a:lnTo>
                  <a:pt x="397259" y="224859"/>
                </a:lnTo>
                <a:lnTo>
                  <a:pt x="399960" y="200025"/>
                </a:lnTo>
                <a:lnTo>
                  <a:pt x="399960" y="193238"/>
                </a:lnTo>
                <a:lnTo>
                  <a:pt x="399320" y="186541"/>
                </a:lnTo>
                <a:lnTo>
                  <a:pt x="398264" y="180111"/>
                </a:lnTo>
                <a:lnTo>
                  <a:pt x="407613" y="176385"/>
                </a:lnTo>
                <a:lnTo>
                  <a:pt x="417407" y="173671"/>
                </a:lnTo>
                <a:lnTo>
                  <a:pt x="427585" y="172012"/>
                </a:lnTo>
                <a:lnTo>
                  <a:pt x="438090" y="171450"/>
                </a:lnTo>
                <a:lnTo>
                  <a:pt x="476220" y="171450"/>
                </a:lnTo>
                <a:lnTo>
                  <a:pt x="513296" y="178941"/>
                </a:lnTo>
                <a:lnTo>
                  <a:pt x="543583" y="199366"/>
                </a:lnTo>
                <a:lnTo>
                  <a:pt x="564008" y="229653"/>
                </a:lnTo>
                <a:lnTo>
                  <a:pt x="571500" y="266729"/>
                </a:lnTo>
                <a:lnTo>
                  <a:pt x="570004" y="274109"/>
                </a:lnTo>
                <a:lnTo>
                  <a:pt x="569805" y="274429"/>
                </a:lnTo>
                <a:lnTo>
                  <a:pt x="565930" y="280157"/>
                </a:lnTo>
                <a:lnTo>
                  <a:pt x="559878" y="284247"/>
                </a:lnTo>
                <a:lnTo>
                  <a:pt x="552479" y="285749"/>
                </a:lnTo>
                <a:close/>
              </a:path>
              <a:path w="571500" h="457200">
                <a:moveTo>
                  <a:pt x="433357" y="457200"/>
                </a:moveTo>
                <a:lnTo>
                  <a:pt x="138142" y="457200"/>
                </a:lnTo>
                <a:lnTo>
                  <a:pt x="128860" y="455320"/>
                </a:lnTo>
                <a:lnTo>
                  <a:pt x="121276" y="450201"/>
                </a:lnTo>
                <a:lnTo>
                  <a:pt x="116171" y="442620"/>
                </a:lnTo>
                <a:lnTo>
                  <a:pt x="114300" y="433357"/>
                </a:lnTo>
                <a:lnTo>
                  <a:pt x="123656" y="387032"/>
                </a:lnTo>
                <a:lnTo>
                  <a:pt x="149170" y="349195"/>
                </a:lnTo>
                <a:lnTo>
                  <a:pt x="187007" y="323681"/>
                </a:lnTo>
                <a:lnTo>
                  <a:pt x="233332" y="314325"/>
                </a:lnTo>
                <a:lnTo>
                  <a:pt x="338167" y="314325"/>
                </a:lnTo>
                <a:lnTo>
                  <a:pt x="384492" y="323681"/>
                </a:lnTo>
                <a:lnTo>
                  <a:pt x="422329" y="349195"/>
                </a:lnTo>
                <a:lnTo>
                  <a:pt x="447843" y="387032"/>
                </a:lnTo>
                <a:lnTo>
                  <a:pt x="457200" y="433357"/>
                </a:lnTo>
                <a:lnTo>
                  <a:pt x="455333" y="442620"/>
                </a:lnTo>
                <a:lnTo>
                  <a:pt x="450234" y="450201"/>
                </a:lnTo>
                <a:lnTo>
                  <a:pt x="442658" y="455320"/>
                </a:lnTo>
                <a:lnTo>
                  <a:pt x="433357" y="457200"/>
                </a:lnTo>
                <a:close/>
              </a:path>
            </a:pathLst>
          </a:custGeom>
          <a:solidFill>
            <a:srgbClr val="1A4977"/>
          </a:solidFill>
        </p:spPr>
        <p:txBody>
          <a:bodyPr wrap="square" lIns="0" tIns="0" rIns="0" bIns="0" rtlCol="0"/>
          <a:lstStyle/>
          <a:p>
            <a:endParaRPr/>
          </a:p>
        </p:txBody>
      </p:sp>
      <p:sp>
        <p:nvSpPr>
          <p:cNvPr id="8" name="object 8"/>
          <p:cNvSpPr/>
          <p:nvPr/>
        </p:nvSpPr>
        <p:spPr>
          <a:xfrm>
            <a:off x="6651762" y="3674268"/>
            <a:ext cx="561340" cy="445770"/>
          </a:xfrm>
          <a:custGeom>
            <a:avLst/>
            <a:gdLst/>
            <a:ahLst/>
            <a:cxnLst/>
            <a:rect l="l" t="t" r="r" b="b"/>
            <a:pathLst>
              <a:path w="561340" h="445770">
                <a:moveTo>
                  <a:pt x="212161" y="60960"/>
                </a:moveTo>
                <a:lnTo>
                  <a:pt x="67053" y="60960"/>
                </a:lnTo>
                <a:lnTo>
                  <a:pt x="74465" y="55880"/>
                </a:lnTo>
                <a:lnTo>
                  <a:pt x="82345" y="50800"/>
                </a:lnTo>
                <a:lnTo>
                  <a:pt x="90661" y="45720"/>
                </a:lnTo>
                <a:lnTo>
                  <a:pt x="99379" y="41910"/>
                </a:lnTo>
                <a:lnTo>
                  <a:pt x="104826" y="16510"/>
                </a:lnTo>
                <a:lnTo>
                  <a:pt x="106522" y="7620"/>
                </a:lnTo>
                <a:lnTo>
                  <a:pt x="112952" y="1270"/>
                </a:lnTo>
                <a:lnTo>
                  <a:pt x="121346" y="0"/>
                </a:lnTo>
                <a:lnTo>
                  <a:pt x="157868" y="0"/>
                </a:lnTo>
                <a:lnTo>
                  <a:pt x="166262" y="1270"/>
                </a:lnTo>
                <a:lnTo>
                  <a:pt x="172691" y="7620"/>
                </a:lnTo>
                <a:lnTo>
                  <a:pt x="174388" y="16510"/>
                </a:lnTo>
                <a:lnTo>
                  <a:pt x="179835" y="41910"/>
                </a:lnTo>
                <a:lnTo>
                  <a:pt x="188515" y="45720"/>
                </a:lnTo>
                <a:lnTo>
                  <a:pt x="196835" y="50800"/>
                </a:lnTo>
                <a:lnTo>
                  <a:pt x="204736" y="55880"/>
                </a:lnTo>
                <a:lnTo>
                  <a:pt x="212161" y="60960"/>
                </a:lnTo>
                <a:close/>
              </a:path>
              <a:path w="561340" h="445770">
                <a:moveTo>
                  <a:pt x="33745" y="248920"/>
                </a:moveTo>
                <a:lnTo>
                  <a:pt x="24816" y="246380"/>
                </a:lnTo>
                <a:lnTo>
                  <a:pt x="19726" y="240030"/>
                </a:lnTo>
                <a:lnTo>
                  <a:pt x="16511" y="234950"/>
                </a:lnTo>
                <a:lnTo>
                  <a:pt x="13564" y="231140"/>
                </a:lnTo>
                <a:lnTo>
                  <a:pt x="10885" y="226060"/>
                </a:lnTo>
                <a:lnTo>
                  <a:pt x="8206" y="222250"/>
                </a:lnTo>
                <a:lnTo>
                  <a:pt x="5706" y="217170"/>
                </a:lnTo>
                <a:lnTo>
                  <a:pt x="3474" y="213360"/>
                </a:lnTo>
                <a:lnTo>
                  <a:pt x="1420" y="208280"/>
                </a:lnTo>
                <a:lnTo>
                  <a:pt x="0" y="201930"/>
                </a:lnTo>
                <a:lnTo>
                  <a:pt x="572" y="195580"/>
                </a:lnTo>
                <a:lnTo>
                  <a:pt x="2952" y="190500"/>
                </a:lnTo>
                <a:lnTo>
                  <a:pt x="6956" y="185420"/>
                </a:lnTo>
                <a:lnTo>
                  <a:pt x="26780" y="167640"/>
                </a:lnTo>
                <a:lnTo>
                  <a:pt x="25798" y="162560"/>
                </a:lnTo>
                <a:lnTo>
                  <a:pt x="25262" y="156210"/>
                </a:lnTo>
                <a:lnTo>
                  <a:pt x="25262" y="143510"/>
                </a:lnTo>
                <a:lnTo>
                  <a:pt x="25691" y="138430"/>
                </a:lnTo>
                <a:lnTo>
                  <a:pt x="25798" y="137160"/>
                </a:lnTo>
                <a:lnTo>
                  <a:pt x="26780" y="130810"/>
                </a:lnTo>
                <a:lnTo>
                  <a:pt x="6956" y="113030"/>
                </a:lnTo>
                <a:lnTo>
                  <a:pt x="2952" y="107950"/>
                </a:lnTo>
                <a:lnTo>
                  <a:pt x="572" y="102870"/>
                </a:lnTo>
                <a:lnTo>
                  <a:pt x="0" y="96520"/>
                </a:lnTo>
                <a:lnTo>
                  <a:pt x="1420" y="91440"/>
                </a:lnTo>
                <a:lnTo>
                  <a:pt x="3474" y="86360"/>
                </a:lnTo>
                <a:lnTo>
                  <a:pt x="5706" y="81280"/>
                </a:lnTo>
                <a:lnTo>
                  <a:pt x="10885" y="72390"/>
                </a:lnTo>
                <a:lnTo>
                  <a:pt x="13654" y="67310"/>
                </a:lnTo>
                <a:lnTo>
                  <a:pt x="16600" y="63500"/>
                </a:lnTo>
                <a:lnTo>
                  <a:pt x="24816" y="52070"/>
                </a:lnTo>
                <a:lnTo>
                  <a:pt x="33745" y="49530"/>
                </a:lnTo>
                <a:lnTo>
                  <a:pt x="41782" y="53340"/>
                </a:lnTo>
                <a:lnTo>
                  <a:pt x="67053" y="60960"/>
                </a:lnTo>
                <a:lnTo>
                  <a:pt x="260698" y="60960"/>
                </a:lnTo>
                <a:lnTo>
                  <a:pt x="262524" y="63500"/>
                </a:lnTo>
                <a:lnTo>
                  <a:pt x="265471" y="67310"/>
                </a:lnTo>
                <a:lnTo>
                  <a:pt x="268150" y="72390"/>
                </a:lnTo>
                <a:lnTo>
                  <a:pt x="270918" y="77470"/>
                </a:lnTo>
                <a:lnTo>
                  <a:pt x="273418" y="81280"/>
                </a:lnTo>
                <a:lnTo>
                  <a:pt x="275651" y="86360"/>
                </a:lnTo>
                <a:lnTo>
                  <a:pt x="277704" y="90170"/>
                </a:lnTo>
                <a:lnTo>
                  <a:pt x="279125" y="96520"/>
                </a:lnTo>
                <a:lnTo>
                  <a:pt x="278553" y="102870"/>
                </a:lnTo>
                <a:lnTo>
                  <a:pt x="276767" y="106680"/>
                </a:lnTo>
                <a:lnTo>
                  <a:pt x="133878" y="106680"/>
                </a:lnTo>
                <a:lnTo>
                  <a:pt x="128411" y="107950"/>
                </a:lnTo>
                <a:lnTo>
                  <a:pt x="97787" y="138430"/>
                </a:lnTo>
                <a:lnTo>
                  <a:pt x="96700" y="143510"/>
                </a:lnTo>
                <a:lnTo>
                  <a:pt x="96700" y="154940"/>
                </a:lnTo>
                <a:lnTo>
                  <a:pt x="117908" y="186690"/>
                </a:lnTo>
                <a:lnTo>
                  <a:pt x="128411" y="191770"/>
                </a:lnTo>
                <a:lnTo>
                  <a:pt x="276589" y="191770"/>
                </a:lnTo>
                <a:lnTo>
                  <a:pt x="278374" y="195580"/>
                </a:lnTo>
                <a:lnTo>
                  <a:pt x="278832" y="200660"/>
                </a:lnTo>
                <a:lnTo>
                  <a:pt x="278946" y="201930"/>
                </a:lnTo>
                <a:lnTo>
                  <a:pt x="277526" y="208280"/>
                </a:lnTo>
                <a:lnTo>
                  <a:pt x="275472" y="212090"/>
                </a:lnTo>
                <a:lnTo>
                  <a:pt x="273240" y="217170"/>
                </a:lnTo>
                <a:lnTo>
                  <a:pt x="270739" y="222250"/>
                </a:lnTo>
                <a:lnTo>
                  <a:pt x="267971" y="226060"/>
                </a:lnTo>
                <a:lnTo>
                  <a:pt x="265292" y="231140"/>
                </a:lnTo>
                <a:lnTo>
                  <a:pt x="262345" y="234950"/>
                </a:lnTo>
                <a:lnTo>
                  <a:pt x="260520" y="237490"/>
                </a:lnTo>
                <a:lnTo>
                  <a:pt x="66964" y="237490"/>
                </a:lnTo>
                <a:lnTo>
                  <a:pt x="41782" y="246380"/>
                </a:lnTo>
                <a:lnTo>
                  <a:pt x="33745" y="248920"/>
                </a:lnTo>
                <a:close/>
              </a:path>
              <a:path w="561340" h="445770">
                <a:moveTo>
                  <a:pt x="260698" y="60960"/>
                </a:moveTo>
                <a:lnTo>
                  <a:pt x="212161" y="60960"/>
                </a:lnTo>
                <a:lnTo>
                  <a:pt x="237342" y="52070"/>
                </a:lnTo>
                <a:lnTo>
                  <a:pt x="245379" y="49530"/>
                </a:lnTo>
                <a:lnTo>
                  <a:pt x="254309" y="52070"/>
                </a:lnTo>
                <a:lnTo>
                  <a:pt x="260698" y="60960"/>
                </a:lnTo>
                <a:close/>
              </a:path>
              <a:path w="561340" h="445770">
                <a:moveTo>
                  <a:pt x="276589" y="191770"/>
                </a:moveTo>
                <a:lnTo>
                  <a:pt x="150714" y="191770"/>
                </a:lnTo>
                <a:lnTo>
                  <a:pt x="161216" y="186690"/>
                </a:lnTo>
                <a:lnTo>
                  <a:pt x="165851" y="184150"/>
                </a:lnTo>
                <a:lnTo>
                  <a:pt x="173890" y="175260"/>
                </a:lnTo>
                <a:lnTo>
                  <a:pt x="176987" y="171450"/>
                </a:lnTo>
                <a:lnTo>
                  <a:pt x="181337" y="160020"/>
                </a:lnTo>
                <a:lnTo>
                  <a:pt x="182425" y="154940"/>
                </a:lnTo>
                <a:lnTo>
                  <a:pt x="182425" y="143510"/>
                </a:lnTo>
                <a:lnTo>
                  <a:pt x="161216" y="111760"/>
                </a:lnTo>
                <a:lnTo>
                  <a:pt x="145246" y="106680"/>
                </a:lnTo>
                <a:lnTo>
                  <a:pt x="276767" y="106680"/>
                </a:lnTo>
                <a:lnTo>
                  <a:pt x="276172" y="107950"/>
                </a:lnTo>
                <a:lnTo>
                  <a:pt x="272168" y="113030"/>
                </a:lnTo>
                <a:lnTo>
                  <a:pt x="271989" y="113030"/>
                </a:lnTo>
                <a:lnTo>
                  <a:pt x="252165" y="130810"/>
                </a:lnTo>
                <a:lnTo>
                  <a:pt x="253148" y="137160"/>
                </a:lnTo>
                <a:lnTo>
                  <a:pt x="253684" y="143510"/>
                </a:lnTo>
                <a:lnTo>
                  <a:pt x="253684" y="156210"/>
                </a:lnTo>
                <a:lnTo>
                  <a:pt x="253148" y="161290"/>
                </a:lnTo>
                <a:lnTo>
                  <a:pt x="252165" y="167640"/>
                </a:lnTo>
                <a:lnTo>
                  <a:pt x="271989" y="185420"/>
                </a:lnTo>
                <a:lnTo>
                  <a:pt x="275994" y="190500"/>
                </a:lnTo>
                <a:lnTo>
                  <a:pt x="276589" y="191770"/>
                </a:lnTo>
                <a:close/>
              </a:path>
              <a:path w="561340" h="445770">
                <a:moveTo>
                  <a:pt x="364378" y="445770"/>
                </a:moveTo>
                <a:lnTo>
                  <a:pt x="358408" y="445770"/>
                </a:lnTo>
                <a:lnTo>
                  <a:pt x="352446" y="444500"/>
                </a:lnTo>
                <a:lnTo>
                  <a:pt x="347713" y="441960"/>
                </a:lnTo>
                <a:lnTo>
                  <a:pt x="343070" y="440690"/>
                </a:lnTo>
                <a:lnTo>
                  <a:pt x="338605" y="438150"/>
                </a:lnTo>
                <a:lnTo>
                  <a:pt x="333783" y="434340"/>
                </a:lnTo>
                <a:lnTo>
                  <a:pt x="329229" y="431800"/>
                </a:lnTo>
                <a:lnTo>
                  <a:pt x="324942" y="429260"/>
                </a:lnTo>
                <a:lnTo>
                  <a:pt x="313959" y="421640"/>
                </a:lnTo>
                <a:lnTo>
                  <a:pt x="311727" y="412750"/>
                </a:lnTo>
                <a:lnTo>
                  <a:pt x="314405" y="403860"/>
                </a:lnTo>
                <a:lnTo>
                  <a:pt x="322710" y="378460"/>
                </a:lnTo>
                <a:lnTo>
                  <a:pt x="317107" y="372110"/>
                </a:lnTo>
                <a:lnTo>
                  <a:pt x="312106" y="363220"/>
                </a:lnTo>
                <a:lnTo>
                  <a:pt x="307742" y="355600"/>
                </a:lnTo>
                <a:lnTo>
                  <a:pt x="304047" y="346710"/>
                </a:lnTo>
                <a:lnTo>
                  <a:pt x="263149" y="332740"/>
                </a:lnTo>
                <a:lnTo>
                  <a:pt x="261095" y="312420"/>
                </a:lnTo>
                <a:lnTo>
                  <a:pt x="261185" y="298450"/>
                </a:lnTo>
                <a:lnTo>
                  <a:pt x="261274" y="297180"/>
                </a:lnTo>
                <a:lnTo>
                  <a:pt x="261363" y="295910"/>
                </a:lnTo>
                <a:lnTo>
                  <a:pt x="261452" y="294640"/>
                </a:lnTo>
                <a:lnTo>
                  <a:pt x="263149" y="279400"/>
                </a:lnTo>
                <a:lnTo>
                  <a:pt x="269757" y="273050"/>
                </a:lnTo>
                <a:lnTo>
                  <a:pt x="304047" y="266700"/>
                </a:lnTo>
                <a:lnTo>
                  <a:pt x="307704" y="257810"/>
                </a:lnTo>
                <a:lnTo>
                  <a:pt x="312073" y="248920"/>
                </a:lnTo>
                <a:lnTo>
                  <a:pt x="317094" y="241300"/>
                </a:lnTo>
                <a:lnTo>
                  <a:pt x="322710" y="233680"/>
                </a:lnTo>
                <a:lnTo>
                  <a:pt x="314405" y="208280"/>
                </a:lnTo>
                <a:lnTo>
                  <a:pt x="311727" y="200660"/>
                </a:lnTo>
                <a:lnTo>
                  <a:pt x="313959" y="191770"/>
                </a:lnTo>
                <a:lnTo>
                  <a:pt x="320746" y="186690"/>
                </a:lnTo>
                <a:lnTo>
                  <a:pt x="324943" y="184150"/>
                </a:lnTo>
                <a:lnTo>
                  <a:pt x="329229" y="180340"/>
                </a:lnTo>
                <a:lnTo>
                  <a:pt x="333783" y="177800"/>
                </a:lnTo>
                <a:lnTo>
                  <a:pt x="338426" y="175260"/>
                </a:lnTo>
                <a:lnTo>
                  <a:pt x="342981" y="172720"/>
                </a:lnTo>
                <a:lnTo>
                  <a:pt x="347624" y="170180"/>
                </a:lnTo>
                <a:lnTo>
                  <a:pt x="352357" y="168910"/>
                </a:lnTo>
                <a:lnTo>
                  <a:pt x="358369" y="167640"/>
                </a:lnTo>
                <a:lnTo>
                  <a:pt x="364356" y="167640"/>
                </a:lnTo>
                <a:lnTo>
                  <a:pt x="369924" y="170180"/>
                </a:lnTo>
                <a:lnTo>
                  <a:pt x="374681" y="173990"/>
                </a:lnTo>
                <a:lnTo>
                  <a:pt x="392362" y="194310"/>
                </a:lnTo>
                <a:lnTo>
                  <a:pt x="508817" y="194310"/>
                </a:lnTo>
                <a:lnTo>
                  <a:pt x="510412" y="200660"/>
                </a:lnTo>
                <a:lnTo>
                  <a:pt x="507733" y="208280"/>
                </a:lnTo>
                <a:lnTo>
                  <a:pt x="499429" y="233680"/>
                </a:lnTo>
                <a:lnTo>
                  <a:pt x="505032" y="241300"/>
                </a:lnTo>
                <a:lnTo>
                  <a:pt x="510033" y="248920"/>
                </a:lnTo>
                <a:lnTo>
                  <a:pt x="514397" y="257810"/>
                </a:lnTo>
                <a:lnTo>
                  <a:pt x="517036" y="264160"/>
                </a:lnTo>
                <a:lnTo>
                  <a:pt x="399873" y="264160"/>
                </a:lnTo>
                <a:lnTo>
                  <a:pt x="389371" y="269240"/>
                </a:lnTo>
                <a:lnTo>
                  <a:pt x="368162" y="300990"/>
                </a:lnTo>
                <a:lnTo>
                  <a:pt x="368162" y="312420"/>
                </a:lnTo>
                <a:lnTo>
                  <a:pt x="389371" y="344170"/>
                </a:lnTo>
                <a:lnTo>
                  <a:pt x="405341" y="349250"/>
                </a:lnTo>
                <a:lnTo>
                  <a:pt x="517047" y="349250"/>
                </a:lnTo>
                <a:lnTo>
                  <a:pt x="514435" y="355600"/>
                </a:lnTo>
                <a:lnTo>
                  <a:pt x="510066" y="363220"/>
                </a:lnTo>
                <a:lnTo>
                  <a:pt x="505044" y="372110"/>
                </a:lnTo>
                <a:lnTo>
                  <a:pt x="499429" y="379730"/>
                </a:lnTo>
                <a:lnTo>
                  <a:pt x="507733" y="403860"/>
                </a:lnTo>
                <a:lnTo>
                  <a:pt x="510412" y="412750"/>
                </a:lnTo>
                <a:lnTo>
                  <a:pt x="508817" y="419100"/>
                </a:lnTo>
                <a:lnTo>
                  <a:pt x="392451" y="419100"/>
                </a:lnTo>
                <a:lnTo>
                  <a:pt x="374770" y="439420"/>
                </a:lnTo>
                <a:lnTo>
                  <a:pt x="369963" y="443230"/>
                </a:lnTo>
                <a:lnTo>
                  <a:pt x="364378" y="445770"/>
                </a:lnTo>
                <a:close/>
              </a:path>
              <a:path w="561340" h="445770">
                <a:moveTo>
                  <a:pt x="508817" y="194310"/>
                </a:moveTo>
                <a:lnTo>
                  <a:pt x="429688" y="194310"/>
                </a:lnTo>
                <a:lnTo>
                  <a:pt x="447369" y="173990"/>
                </a:lnTo>
                <a:lnTo>
                  <a:pt x="452175" y="170180"/>
                </a:lnTo>
                <a:lnTo>
                  <a:pt x="457760" y="167640"/>
                </a:lnTo>
                <a:lnTo>
                  <a:pt x="463731" y="167640"/>
                </a:lnTo>
                <a:lnTo>
                  <a:pt x="497196" y="184150"/>
                </a:lnTo>
                <a:lnTo>
                  <a:pt x="508180" y="191770"/>
                </a:lnTo>
                <a:lnTo>
                  <a:pt x="508817" y="194310"/>
                </a:lnTo>
                <a:close/>
              </a:path>
              <a:path w="561340" h="445770">
                <a:moveTo>
                  <a:pt x="429688" y="194310"/>
                </a:moveTo>
                <a:lnTo>
                  <a:pt x="392362" y="194310"/>
                </a:lnTo>
                <a:lnTo>
                  <a:pt x="404685" y="191770"/>
                </a:lnTo>
                <a:lnTo>
                  <a:pt x="417365" y="191770"/>
                </a:lnTo>
                <a:lnTo>
                  <a:pt x="429688" y="194310"/>
                </a:lnTo>
                <a:close/>
              </a:path>
              <a:path w="561340" h="445770">
                <a:moveTo>
                  <a:pt x="145634" y="299720"/>
                </a:moveTo>
                <a:lnTo>
                  <a:pt x="133311" y="299720"/>
                </a:lnTo>
                <a:lnTo>
                  <a:pt x="127239" y="298450"/>
                </a:lnTo>
                <a:lnTo>
                  <a:pt x="112862" y="297180"/>
                </a:lnTo>
                <a:lnTo>
                  <a:pt x="106433" y="290830"/>
                </a:lnTo>
                <a:lnTo>
                  <a:pt x="104736" y="281940"/>
                </a:lnTo>
                <a:lnTo>
                  <a:pt x="99289" y="256540"/>
                </a:lnTo>
                <a:lnTo>
                  <a:pt x="90609" y="252730"/>
                </a:lnTo>
                <a:lnTo>
                  <a:pt x="82289" y="248920"/>
                </a:lnTo>
                <a:lnTo>
                  <a:pt x="74388" y="243840"/>
                </a:lnTo>
                <a:lnTo>
                  <a:pt x="66964" y="237490"/>
                </a:lnTo>
                <a:lnTo>
                  <a:pt x="211982" y="237490"/>
                </a:lnTo>
                <a:lnTo>
                  <a:pt x="204570" y="243840"/>
                </a:lnTo>
                <a:lnTo>
                  <a:pt x="196690" y="248920"/>
                </a:lnTo>
                <a:lnTo>
                  <a:pt x="188374" y="252730"/>
                </a:lnTo>
                <a:lnTo>
                  <a:pt x="179656" y="256540"/>
                </a:lnTo>
                <a:lnTo>
                  <a:pt x="174209" y="281940"/>
                </a:lnTo>
                <a:lnTo>
                  <a:pt x="172513" y="290830"/>
                </a:lnTo>
                <a:lnTo>
                  <a:pt x="166083" y="297180"/>
                </a:lnTo>
                <a:lnTo>
                  <a:pt x="151707" y="298450"/>
                </a:lnTo>
                <a:lnTo>
                  <a:pt x="145634" y="299720"/>
                </a:lnTo>
                <a:close/>
              </a:path>
              <a:path w="561340" h="445770">
                <a:moveTo>
                  <a:pt x="245200" y="248920"/>
                </a:moveTo>
                <a:lnTo>
                  <a:pt x="237164" y="246380"/>
                </a:lnTo>
                <a:lnTo>
                  <a:pt x="211982" y="237490"/>
                </a:lnTo>
                <a:lnTo>
                  <a:pt x="260520" y="237490"/>
                </a:lnTo>
                <a:lnTo>
                  <a:pt x="254130" y="246380"/>
                </a:lnTo>
                <a:lnTo>
                  <a:pt x="245200" y="248920"/>
                </a:lnTo>
                <a:close/>
              </a:path>
              <a:path w="561340" h="445770">
                <a:moveTo>
                  <a:pt x="517047" y="349250"/>
                </a:moveTo>
                <a:lnTo>
                  <a:pt x="416709" y="349250"/>
                </a:lnTo>
                <a:lnTo>
                  <a:pt x="422176" y="347980"/>
                </a:lnTo>
                <a:lnTo>
                  <a:pt x="432679" y="344170"/>
                </a:lnTo>
                <a:lnTo>
                  <a:pt x="453887" y="312420"/>
                </a:lnTo>
                <a:lnTo>
                  <a:pt x="453887" y="300990"/>
                </a:lnTo>
                <a:lnTo>
                  <a:pt x="432679" y="269240"/>
                </a:lnTo>
                <a:lnTo>
                  <a:pt x="422176" y="264160"/>
                </a:lnTo>
                <a:lnTo>
                  <a:pt x="517036" y="264160"/>
                </a:lnTo>
                <a:lnTo>
                  <a:pt x="518092" y="266700"/>
                </a:lnTo>
                <a:lnTo>
                  <a:pt x="544077" y="271780"/>
                </a:lnTo>
                <a:lnTo>
                  <a:pt x="552292" y="273050"/>
                </a:lnTo>
                <a:lnTo>
                  <a:pt x="558990" y="279400"/>
                </a:lnTo>
                <a:lnTo>
                  <a:pt x="560686" y="294640"/>
                </a:lnTo>
                <a:lnTo>
                  <a:pt x="560758" y="295910"/>
                </a:lnTo>
                <a:lnTo>
                  <a:pt x="560829" y="297180"/>
                </a:lnTo>
                <a:lnTo>
                  <a:pt x="560901" y="298450"/>
                </a:lnTo>
                <a:lnTo>
                  <a:pt x="560972" y="299720"/>
                </a:lnTo>
                <a:lnTo>
                  <a:pt x="561043" y="312420"/>
                </a:lnTo>
                <a:lnTo>
                  <a:pt x="560758" y="317500"/>
                </a:lnTo>
                <a:lnTo>
                  <a:pt x="560686" y="318770"/>
                </a:lnTo>
                <a:lnTo>
                  <a:pt x="558990" y="332740"/>
                </a:lnTo>
                <a:lnTo>
                  <a:pt x="552382" y="339090"/>
                </a:lnTo>
                <a:lnTo>
                  <a:pt x="544077" y="341630"/>
                </a:lnTo>
                <a:lnTo>
                  <a:pt x="518092" y="346710"/>
                </a:lnTo>
                <a:lnTo>
                  <a:pt x="517047" y="349250"/>
                </a:lnTo>
                <a:close/>
              </a:path>
              <a:path w="561340" h="445770">
                <a:moveTo>
                  <a:pt x="423705" y="420370"/>
                </a:moveTo>
                <a:lnTo>
                  <a:pt x="398523" y="420370"/>
                </a:lnTo>
                <a:lnTo>
                  <a:pt x="392451" y="419100"/>
                </a:lnTo>
                <a:lnTo>
                  <a:pt x="429777" y="419100"/>
                </a:lnTo>
                <a:lnTo>
                  <a:pt x="423705" y="420370"/>
                </a:lnTo>
                <a:close/>
              </a:path>
              <a:path w="561340" h="445770">
                <a:moveTo>
                  <a:pt x="463681" y="445770"/>
                </a:moveTo>
                <a:lnTo>
                  <a:pt x="457693" y="445770"/>
                </a:lnTo>
                <a:lnTo>
                  <a:pt x="452125" y="443230"/>
                </a:lnTo>
                <a:lnTo>
                  <a:pt x="447368" y="439420"/>
                </a:lnTo>
                <a:lnTo>
                  <a:pt x="429777" y="419100"/>
                </a:lnTo>
                <a:lnTo>
                  <a:pt x="508817" y="419100"/>
                </a:lnTo>
                <a:lnTo>
                  <a:pt x="508180" y="421640"/>
                </a:lnTo>
                <a:lnTo>
                  <a:pt x="497196" y="429260"/>
                </a:lnTo>
                <a:lnTo>
                  <a:pt x="492821" y="433070"/>
                </a:lnTo>
                <a:lnTo>
                  <a:pt x="488356" y="435610"/>
                </a:lnTo>
                <a:lnTo>
                  <a:pt x="483534" y="438150"/>
                </a:lnTo>
                <a:lnTo>
                  <a:pt x="479069" y="440690"/>
                </a:lnTo>
                <a:lnTo>
                  <a:pt x="474425" y="443230"/>
                </a:lnTo>
                <a:lnTo>
                  <a:pt x="469693" y="444500"/>
                </a:lnTo>
                <a:lnTo>
                  <a:pt x="463681" y="445770"/>
                </a:lnTo>
                <a:close/>
              </a:path>
            </a:pathLst>
          </a:custGeom>
          <a:solidFill>
            <a:srgbClr val="1A4977"/>
          </a:solidFill>
        </p:spPr>
        <p:txBody>
          <a:bodyPr wrap="square" lIns="0" tIns="0" rIns="0" bIns="0" rtlCol="0"/>
          <a:lstStyle/>
          <a:p>
            <a:endParaRPr/>
          </a:p>
        </p:txBody>
      </p:sp>
      <p:sp>
        <p:nvSpPr>
          <p:cNvPr id="16" name="Rectangle: Rounded Corners 15">
            <a:extLst>
              <a:ext uri="{FF2B5EF4-FFF2-40B4-BE49-F238E27FC236}">
                <a16:creationId xmlns:a16="http://schemas.microsoft.com/office/drawing/2014/main" id="{555344E8-BCBA-2893-1CE2-32058155DA29}"/>
              </a:ext>
            </a:extLst>
          </p:cNvPr>
          <p:cNvSpPr/>
          <p:nvPr/>
        </p:nvSpPr>
        <p:spPr>
          <a:xfrm>
            <a:off x="1412" y="463844"/>
            <a:ext cx="12041431" cy="6240962"/>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75784EA-056B-389E-054B-220780BC325D}"/>
              </a:ext>
            </a:extLst>
          </p:cNvPr>
          <p:cNvSpPr/>
          <p:nvPr/>
        </p:nvSpPr>
        <p:spPr>
          <a:xfrm>
            <a:off x="8607333" y="487772"/>
            <a:ext cx="4127466" cy="63229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551700" y="641833"/>
            <a:ext cx="6771977" cy="358990"/>
          </a:xfrm>
          <a:prstGeom prst="rect">
            <a:avLst/>
          </a:prstGeom>
        </p:spPr>
        <p:txBody>
          <a:bodyPr vert="horz" wrap="square" lIns="0" tIns="12697" rIns="0" bIns="0" rtlCol="0">
            <a:spAutoFit/>
          </a:bodyPr>
          <a:lstStyle/>
          <a:p>
            <a:pPr marL="12697">
              <a:spcBef>
                <a:spcPts val="100"/>
              </a:spcBef>
            </a:pPr>
            <a:r>
              <a:rPr dirty="0"/>
              <a:t>Product and Service </a:t>
            </a:r>
            <a:r>
              <a:rPr spc="-10" dirty="0"/>
              <a:t>Innovation</a:t>
            </a:r>
          </a:p>
        </p:txBody>
      </p:sp>
      <p:sp>
        <p:nvSpPr>
          <p:cNvPr id="6" name="object 6"/>
          <p:cNvSpPr txBox="1"/>
          <p:nvPr/>
        </p:nvSpPr>
        <p:spPr>
          <a:xfrm>
            <a:off x="293443" y="1168130"/>
            <a:ext cx="5876834" cy="220522"/>
          </a:xfrm>
          <a:prstGeom prst="rect">
            <a:avLst/>
          </a:prstGeom>
        </p:spPr>
        <p:txBody>
          <a:bodyPr vert="horz" wrap="square" lIns="0" tIns="12697" rIns="0" bIns="0" rtlCol="0">
            <a:spAutoFit/>
          </a:bodyPr>
          <a:lstStyle/>
          <a:p>
            <a:pPr marL="12697" defTabSz="914217">
              <a:spcBef>
                <a:spcPts val="100"/>
              </a:spcBef>
            </a:pPr>
            <a:r>
              <a:rPr sz="1350" dirty="0">
                <a:latin typeface="Arial"/>
                <a:cs typeface="Arial"/>
              </a:rPr>
              <a:t>Continuous innovation is the engine that fuels sustainable growth and </a:t>
            </a:r>
            <a:r>
              <a:rPr sz="1350" spc="-10" dirty="0">
                <a:latin typeface="Arial"/>
                <a:cs typeface="Arial"/>
              </a:rPr>
              <a:t>scaling</a:t>
            </a:r>
            <a:endParaRPr sz="1350">
              <a:latin typeface="Arial"/>
              <a:cs typeface="Arial"/>
            </a:endParaRPr>
          </a:p>
        </p:txBody>
      </p:sp>
      <p:grpSp>
        <p:nvGrpSpPr>
          <p:cNvPr id="7" name="object 7"/>
          <p:cNvGrpSpPr/>
          <p:nvPr/>
        </p:nvGrpSpPr>
        <p:grpSpPr>
          <a:xfrm>
            <a:off x="306140" y="1580783"/>
            <a:ext cx="3761504" cy="2475927"/>
            <a:chOff x="304799" y="1581149"/>
            <a:chExt cx="3762375" cy="2476500"/>
          </a:xfrm>
        </p:grpSpPr>
        <p:sp>
          <p:nvSpPr>
            <p:cNvPr id="8" name="object 8"/>
            <p:cNvSpPr/>
            <p:nvPr/>
          </p:nvSpPr>
          <p:spPr>
            <a:xfrm>
              <a:off x="304799" y="1581149"/>
              <a:ext cx="3762375" cy="2476500"/>
            </a:xfrm>
            <a:custGeom>
              <a:avLst/>
              <a:gdLst/>
              <a:ahLst/>
              <a:cxnLst/>
              <a:rect l="l" t="t" r="r" b="b"/>
              <a:pathLst>
                <a:path w="3762375" h="2476500">
                  <a:moveTo>
                    <a:pt x="3619499" y="2476499"/>
                  </a:moveTo>
                  <a:lnTo>
                    <a:pt x="142874" y="2476499"/>
                  </a:lnTo>
                  <a:lnTo>
                    <a:pt x="135855" y="2476328"/>
                  </a:lnTo>
                  <a:lnTo>
                    <a:pt x="94749" y="2468151"/>
                  </a:lnTo>
                  <a:lnTo>
                    <a:pt x="57757" y="2448378"/>
                  </a:lnTo>
                  <a:lnTo>
                    <a:pt x="28121" y="2418742"/>
                  </a:lnTo>
                  <a:lnTo>
                    <a:pt x="8348" y="2381749"/>
                  </a:lnTo>
                  <a:lnTo>
                    <a:pt x="171" y="2340643"/>
                  </a:lnTo>
                  <a:lnTo>
                    <a:pt x="0" y="2333624"/>
                  </a:lnTo>
                  <a:lnTo>
                    <a:pt x="0" y="142874"/>
                  </a:lnTo>
                  <a:lnTo>
                    <a:pt x="6150" y="101400"/>
                  </a:lnTo>
                  <a:lnTo>
                    <a:pt x="24078" y="63497"/>
                  </a:lnTo>
                  <a:lnTo>
                    <a:pt x="52234" y="32429"/>
                  </a:lnTo>
                  <a:lnTo>
                    <a:pt x="88199" y="10875"/>
                  </a:lnTo>
                  <a:lnTo>
                    <a:pt x="128870" y="686"/>
                  </a:lnTo>
                  <a:lnTo>
                    <a:pt x="142874" y="0"/>
                  </a:lnTo>
                  <a:lnTo>
                    <a:pt x="3619499" y="0"/>
                  </a:lnTo>
                  <a:lnTo>
                    <a:pt x="3660974" y="6150"/>
                  </a:lnTo>
                  <a:lnTo>
                    <a:pt x="3698876" y="24078"/>
                  </a:lnTo>
                  <a:lnTo>
                    <a:pt x="3729944" y="52234"/>
                  </a:lnTo>
                  <a:lnTo>
                    <a:pt x="3751498" y="88199"/>
                  </a:lnTo>
                  <a:lnTo>
                    <a:pt x="3761688" y="128870"/>
                  </a:lnTo>
                  <a:lnTo>
                    <a:pt x="3762374" y="142874"/>
                  </a:lnTo>
                  <a:lnTo>
                    <a:pt x="3762374" y="2333624"/>
                  </a:lnTo>
                  <a:lnTo>
                    <a:pt x="3756223" y="2375099"/>
                  </a:lnTo>
                  <a:lnTo>
                    <a:pt x="3738295" y="2413001"/>
                  </a:lnTo>
                  <a:lnTo>
                    <a:pt x="3710139" y="2444069"/>
                  </a:lnTo>
                  <a:lnTo>
                    <a:pt x="3674175" y="2465623"/>
                  </a:lnTo>
                  <a:lnTo>
                    <a:pt x="3633503" y="2475813"/>
                  </a:lnTo>
                  <a:lnTo>
                    <a:pt x="3619499" y="2476499"/>
                  </a:lnTo>
                  <a:close/>
                </a:path>
              </a:pathLst>
            </a:custGeom>
            <a:solidFill>
              <a:srgbClr val="FFFFFF"/>
            </a:solidFill>
          </p:spPr>
          <p:txBody>
            <a:bodyPr wrap="square" lIns="0" tIns="0" rIns="0" bIns="0" rtlCol="0"/>
            <a:lstStyle/>
            <a:p>
              <a:pPr defTabSz="914217"/>
              <a:endParaRPr/>
            </a:p>
          </p:txBody>
        </p:sp>
        <p:sp>
          <p:nvSpPr>
            <p:cNvPr id="9" name="object 9"/>
            <p:cNvSpPr/>
            <p:nvPr/>
          </p:nvSpPr>
          <p:spPr>
            <a:xfrm>
              <a:off x="495299" y="1771649"/>
              <a:ext cx="571500" cy="571500"/>
            </a:xfrm>
            <a:custGeom>
              <a:avLst/>
              <a:gdLst/>
              <a:ahLst/>
              <a:cxnLst/>
              <a:rect l="l" t="t" r="r" b="b"/>
              <a:pathLst>
                <a:path w="571500" h="571500">
                  <a:moveTo>
                    <a:pt x="285749" y="571499"/>
                  </a:moveTo>
                  <a:lnTo>
                    <a:pt x="243821" y="568407"/>
                  </a:lnTo>
                  <a:lnTo>
                    <a:pt x="202801" y="559195"/>
                  </a:lnTo>
                  <a:lnTo>
                    <a:pt x="163575" y="544064"/>
                  </a:lnTo>
                  <a:lnTo>
                    <a:pt x="126995" y="523342"/>
                  </a:lnTo>
                  <a:lnTo>
                    <a:pt x="93851" y="497476"/>
                  </a:lnTo>
                  <a:lnTo>
                    <a:pt x="64862" y="467027"/>
                  </a:lnTo>
                  <a:lnTo>
                    <a:pt x="40653" y="432654"/>
                  </a:lnTo>
                  <a:lnTo>
                    <a:pt x="21751" y="395101"/>
                  </a:lnTo>
                  <a:lnTo>
                    <a:pt x="8563" y="355181"/>
                  </a:lnTo>
                  <a:lnTo>
                    <a:pt x="1375" y="313758"/>
                  </a:lnTo>
                  <a:lnTo>
                    <a:pt x="0" y="285749"/>
                  </a:lnTo>
                  <a:lnTo>
                    <a:pt x="344" y="271728"/>
                  </a:lnTo>
                  <a:lnTo>
                    <a:pt x="5490" y="230002"/>
                  </a:lnTo>
                  <a:lnTo>
                    <a:pt x="16703" y="189483"/>
                  </a:lnTo>
                  <a:lnTo>
                    <a:pt x="33740" y="151048"/>
                  </a:lnTo>
                  <a:lnTo>
                    <a:pt x="56233" y="115528"/>
                  </a:lnTo>
                  <a:lnTo>
                    <a:pt x="83694" y="83693"/>
                  </a:lnTo>
                  <a:lnTo>
                    <a:pt x="115528" y="56233"/>
                  </a:lnTo>
                  <a:lnTo>
                    <a:pt x="151048" y="33740"/>
                  </a:lnTo>
                  <a:lnTo>
                    <a:pt x="189483" y="16703"/>
                  </a:lnTo>
                  <a:lnTo>
                    <a:pt x="230002" y="5490"/>
                  </a:lnTo>
                  <a:lnTo>
                    <a:pt x="271728" y="344"/>
                  </a:lnTo>
                  <a:lnTo>
                    <a:pt x="285749" y="0"/>
                  </a:lnTo>
                  <a:lnTo>
                    <a:pt x="299771" y="344"/>
                  </a:lnTo>
                  <a:lnTo>
                    <a:pt x="341497" y="5490"/>
                  </a:lnTo>
                  <a:lnTo>
                    <a:pt x="382016" y="16703"/>
                  </a:lnTo>
                  <a:lnTo>
                    <a:pt x="420451" y="33740"/>
                  </a:lnTo>
                  <a:lnTo>
                    <a:pt x="455971" y="56233"/>
                  </a:lnTo>
                  <a:lnTo>
                    <a:pt x="487805" y="83693"/>
                  </a:lnTo>
                  <a:lnTo>
                    <a:pt x="515266" y="115528"/>
                  </a:lnTo>
                  <a:lnTo>
                    <a:pt x="537758" y="151048"/>
                  </a:lnTo>
                  <a:lnTo>
                    <a:pt x="554796" y="189483"/>
                  </a:lnTo>
                  <a:lnTo>
                    <a:pt x="566009" y="230002"/>
                  </a:lnTo>
                  <a:lnTo>
                    <a:pt x="571155" y="271728"/>
                  </a:lnTo>
                  <a:lnTo>
                    <a:pt x="571499" y="285749"/>
                  </a:lnTo>
                  <a:lnTo>
                    <a:pt x="571155" y="299771"/>
                  </a:lnTo>
                  <a:lnTo>
                    <a:pt x="566009" y="341496"/>
                  </a:lnTo>
                  <a:lnTo>
                    <a:pt x="554796" y="382016"/>
                  </a:lnTo>
                  <a:lnTo>
                    <a:pt x="537758" y="420451"/>
                  </a:lnTo>
                  <a:lnTo>
                    <a:pt x="515266" y="455971"/>
                  </a:lnTo>
                  <a:lnTo>
                    <a:pt x="487805" y="487805"/>
                  </a:lnTo>
                  <a:lnTo>
                    <a:pt x="455971" y="515266"/>
                  </a:lnTo>
                  <a:lnTo>
                    <a:pt x="420451" y="537758"/>
                  </a:lnTo>
                  <a:lnTo>
                    <a:pt x="382016" y="554796"/>
                  </a:lnTo>
                  <a:lnTo>
                    <a:pt x="341497" y="566009"/>
                  </a:lnTo>
                  <a:lnTo>
                    <a:pt x="299771" y="571155"/>
                  </a:lnTo>
                  <a:lnTo>
                    <a:pt x="285749" y="571499"/>
                  </a:lnTo>
                  <a:close/>
                </a:path>
              </a:pathLst>
            </a:custGeom>
            <a:solidFill>
              <a:srgbClr val="CCFAF1"/>
            </a:solidFill>
          </p:spPr>
          <p:txBody>
            <a:bodyPr wrap="square" lIns="0" tIns="0" rIns="0" bIns="0" rtlCol="0"/>
            <a:lstStyle/>
            <a:p>
              <a:pPr defTabSz="914217"/>
              <a:endParaRPr/>
            </a:p>
          </p:txBody>
        </p:sp>
        <p:pic>
          <p:nvPicPr>
            <p:cNvPr id="10" name="object 10"/>
            <p:cNvPicPr/>
            <p:nvPr/>
          </p:nvPicPr>
          <p:blipFill>
            <a:blip r:embed="rId3" cstate="print"/>
            <a:stretch>
              <a:fillRect/>
            </a:stretch>
          </p:blipFill>
          <p:spPr>
            <a:xfrm>
              <a:off x="666749" y="1904999"/>
              <a:ext cx="228599" cy="304799"/>
            </a:xfrm>
            <a:prstGeom prst="rect">
              <a:avLst/>
            </a:prstGeom>
          </p:spPr>
        </p:pic>
      </p:grpSp>
      <p:sp>
        <p:nvSpPr>
          <p:cNvPr id="11" name="object 11"/>
          <p:cNvSpPr txBox="1"/>
          <p:nvPr/>
        </p:nvSpPr>
        <p:spPr>
          <a:xfrm>
            <a:off x="1169540" y="1920430"/>
            <a:ext cx="2004866" cy="243600"/>
          </a:xfrm>
          <a:prstGeom prst="rect">
            <a:avLst/>
          </a:prstGeom>
        </p:spPr>
        <p:txBody>
          <a:bodyPr vert="horz" wrap="square" lIns="0" tIns="12697" rIns="0" bIns="0" rtlCol="0">
            <a:spAutoFit/>
          </a:bodyPr>
          <a:lstStyle/>
          <a:p>
            <a:pPr marL="12697" defTabSz="914217">
              <a:spcBef>
                <a:spcPts val="100"/>
              </a:spcBef>
            </a:pPr>
            <a:r>
              <a:rPr sz="1500" b="1" dirty="0">
                <a:solidFill>
                  <a:srgbClr val="0D9487"/>
                </a:solidFill>
                <a:latin typeface="Arial"/>
                <a:cs typeface="Arial"/>
              </a:rPr>
              <a:t>Iterative</a:t>
            </a:r>
            <a:r>
              <a:rPr sz="1500" b="1" spc="-60" dirty="0">
                <a:solidFill>
                  <a:srgbClr val="0D9487"/>
                </a:solidFill>
                <a:latin typeface="Arial"/>
                <a:cs typeface="Arial"/>
              </a:rPr>
              <a:t> </a:t>
            </a:r>
            <a:r>
              <a:rPr sz="1500" b="1" spc="-10" dirty="0">
                <a:solidFill>
                  <a:srgbClr val="0D9487"/>
                </a:solidFill>
                <a:latin typeface="Arial"/>
                <a:cs typeface="Arial"/>
              </a:rPr>
              <a:t>Improvement</a:t>
            </a:r>
            <a:endParaRPr sz="1500" dirty="0">
              <a:latin typeface="Arial"/>
              <a:cs typeface="Arial"/>
            </a:endParaRPr>
          </a:p>
        </p:txBody>
      </p:sp>
      <p:grpSp>
        <p:nvGrpSpPr>
          <p:cNvPr id="12" name="object 12"/>
          <p:cNvGrpSpPr/>
          <p:nvPr/>
        </p:nvGrpSpPr>
        <p:grpSpPr>
          <a:xfrm>
            <a:off x="496597" y="1580783"/>
            <a:ext cx="7475394" cy="2475927"/>
            <a:chOff x="495300" y="1581149"/>
            <a:chExt cx="7477125" cy="2476500"/>
          </a:xfrm>
        </p:grpSpPr>
        <p:pic>
          <p:nvPicPr>
            <p:cNvPr id="13" name="object 13"/>
            <p:cNvPicPr/>
            <p:nvPr/>
          </p:nvPicPr>
          <p:blipFill>
            <a:blip r:embed="rId4" cstate="print"/>
            <a:stretch>
              <a:fillRect/>
            </a:stretch>
          </p:blipFill>
          <p:spPr>
            <a:xfrm>
              <a:off x="495300" y="2495549"/>
              <a:ext cx="152399" cy="152399"/>
            </a:xfrm>
            <a:prstGeom prst="rect">
              <a:avLst/>
            </a:prstGeom>
          </p:spPr>
        </p:pic>
        <p:pic>
          <p:nvPicPr>
            <p:cNvPr id="14" name="object 14"/>
            <p:cNvPicPr/>
            <p:nvPr/>
          </p:nvPicPr>
          <p:blipFill>
            <a:blip r:embed="rId4" cstate="print"/>
            <a:stretch>
              <a:fillRect/>
            </a:stretch>
          </p:blipFill>
          <p:spPr>
            <a:xfrm>
              <a:off x="495300" y="3028949"/>
              <a:ext cx="152399" cy="152399"/>
            </a:xfrm>
            <a:prstGeom prst="rect">
              <a:avLst/>
            </a:prstGeom>
          </p:spPr>
        </p:pic>
        <p:pic>
          <p:nvPicPr>
            <p:cNvPr id="15" name="object 15"/>
            <p:cNvPicPr/>
            <p:nvPr/>
          </p:nvPicPr>
          <p:blipFill>
            <a:blip r:embed="rId4" cstate="print"/>
            <a:stretch>
              <a:fillRect/>
            </a:stretch>
          </p:blipFill>
          <p:spPr>
            <a:xfrm>
              <a:off x="495300" y="3333749"/>
              <a:ext cx="152399" cy="152399"/>
            </a:xfrm>
            <a:prstGeom prst="rect">
              <a:avLst/>
            </a:prstGeom>
          </p:spPr>
        </p:pic>
        <p:sp>
          <p:nvSpPr>
            <p:cNvPr id="16" name="object 16"/>
            <p:cNvSpPr/>
            <p:nvPr/>
          </p:nvSpPr>
          <p:spPr>
            <a:xfrm>
              <a:off x="4219574" y="1581149"/>
              <a:ext cx="3752850" cy="2476500"/>
            </a:xfrm>
            <a:custGeom>
              <a:avLst/>
              <a:gdLst/>
              <a:ahLst/>
              <a:cxnLst/>
              <a:rect l="l" t="t" r="r" b="b"/>
              <a:pathLst>
                <a:path w="3752850" h="2476500">
                  <a:moveTo>
                    <a:pt x="3609974" y="2476499"/>
                  </a:moveTo>
                  <a:lnTo>
                    <a:pt x="142874" y="2476499"/>
                  </a:lnTo>
                  <a:lnTo>
                    <a:pt x="135855" y="2476328"/>
                  </a:lnTo>
                  <a:lnTo>
                    <a:pt x="94749" y="2468151"/>
                  </a:lnTo>
                  <a:lnTo>
                    <a:pt x="57756" y="2448378"/>
                  </a:lnTo>
                  <a:lnTo>
                    <a:pt x="28120" y="2418742"/>
                  </a:lnTo>
                  <a:lnTo>
                    <a:pt x="8347" y="2381749"/>
                  </a:lnTo>
                  <a:lnTo>
                    <a:pt x="171" y="2340643"/>
                  </a:lnTo>
                  <a:lnTo>
                    <a:pt x="0" y="2333624"/>
                  </a:lnTo>
                  <a:lnTo>
                    <a:pt x="0" y="142874"/>
                  </a:lnTo>
                  <a:lnTo>
                    <a:pt x="6150" y="101400"/>
                  </a:lnTo>
                  <a:lnTo>
                    <a:pt x="24078" y="63497"/>
                  </a:lnTo>
                  <a:lnTo>
                    <a:pt x="52234" y="32429"/>
                  </a:lnTo>
                  <a:lnTo>
                    <a:pt x="88198" y="10875"/>
                  </a:lnTo>
                  <a:lnTo>
                    <a:pt x="128870" y="686"/>
                  </a:lnTo>
                  <a:lnTo>
                    <a:pt x="142874" y="0"/>
                  </a:lnTo>
                  <a:lnTo>
                    <a:pt x="3609974" y="0"/>
                  </a:lnTo>
                  <a:lnTo>
                    <a:pt x="3651448" y="6150"/>
                  </a:lnTo>
                  <a:lnTo>
                    <a:pt x="3689350" y="24078"/>
                  </a:lnTo>
                  <a:lnTo>
                    <a:pt x="3720418" y="52234"/>
                  </a:lnTo>
                  <a:lnTo>
                    <a:pt x="3741972" y="88199"/>
                  </a:lnTo>
                  <a:lnTo>
                    <a:pt x="3752162" y="128870"/>
                  </a:lnTo>
                  <a:lnTo>
                    <a:pt x="3752849" y="142874"/>
                  </a:lnTo>
                  <a:lnTo>
                    <a:pt x="3752849" y="2333624"/>
                  </a:lnTo>
                  <a:lnTo>
                    <a:pt x="3746697" y="2375099"/>
                  </a:lnTo>
                  <a:lnTo>
                    <a:pt x="3728769" y="2413001"/>
                  </a:lnTo>
                  <a:lnTo>
                    <a:pt x="3700614" y="2444069"/>
                  </a:lnTo>
                  <a:lnTo>
                    <a:pt x="3664649" y="2465623"/>
                  </a:lnTo>
                  <a:lnTo>
                    <a:pt x="3623978" y="2475813"/>
                  </a:lnTo>
                  <a:lnTo>
                    <a:pt x="3609974" y="2476499"/>
                  </a:lnTo>
                  <a:close/>
                </a:path>
              </a:pathLst>
            </a:custGeom>
            <a:solidFill>
              <a:srgbClr val="FFFFFF"/>
            </a:solidFill>
          </p:spPr>
          <p:txBody>
            <a:bodyPr wrap="square" lIns="0" tIns="0" rIns="0" bIns="0" rtlCol="0"/>
            <a:lstStyle/>
            <a:p>
              <a:pPr defTabSz="914217"/>
              <a:endParaRPr/>
            </a:p>
          </p:txBody>
        </p:sp>
        <p:sp>
          <p:nvSpPr>
            <p:cNvPr id="17" name="object 17"/>
            <p:cNvSpPr/>
            <p:nvPr/>
          </p:nvSpPr>
          <p:spPr>
            <a:xfrm>
              <a:off x="4410074" y="1771735"/>
              <a:ext cx="533400" cy="571500"/>
            </a:xfrm>
            <a:custGeom>
              <a:avLst/>
              <a:gdLst/>
              <a:ahLst/>
              <a:cxnLst/>
              <a:rect l="l" t="t" r="r" b="b"/>
              <a:pathLst>
                <a:path w="533400" h="571500">
                  <a:moveTo>
                    <a:pt x="273247" y="571329"/>
                  </a:moveTo>
                  <a:lnTo>
                    <a:pt x="260152" y="571329"/>
                  </a:lnTo>
                  <a:lnTo>
                    <a:pt x="247082" y="570648"/>
                  </a:lnTo>
                  <a:lnTo>
                    <a:pt x="208263" y="564542"/>
                  </a:lnTo>
                  <a:lnTo>
                    <a:pt x="170717" y="552463"/>
                  </a:lnTo>
                  <a:lnTo>
                    <a:pt x="135241" y="534670"/>
                  </a:lnTo>
                  <a:lnTo>
                    <a:pt x="102618" y="511553"/>
                  </a:lnTo>
                  <a:lnTo>
                    <a:pt x="73541" y="483606"/>
                  </a:lnTo>
                  <a:lnTo>
                    <a:pt x="48650" y="451442"/>
                  </a:lnTo>
                  <a:lnTo>
                    <a:pt x="28475" y="415746"/>
                  </a:lnTo>
                  <a:lnTo>
                    <a:pt x="13461" y="377305"/>
                  </a:lnTo>
                  <a:lnTo>
                    <a:pt x="3926" y="336935"/>
                  </a:lnTo>
                  <a:lnTo>
                    <a:pt x="80" y="295527"/>
                  </a:lnTo>
                  <a:lnTo>
                    <a:pt x="0" y="288584"/>
                  </a:lnTo>
                  <a:lnTo>
                    <a:pt x="80" y="275801"/>
                  </a:lnTo>
                  <a:lnTo>
                    <a:pt x="3926" y="234393"/>
                  </a:lnTo>
                  <a:lnTo>
                    <a:pt x="13461" y="194024"/>
                  </a:lnTo>
                  <a:lnTo>
                    <a:pt x="28475" y="155583"/>
                  </a:lnTo>
                  <a:lnTo>
                    <a:pt x="48650" y="119887"/>
                  </a:lnTo>
                  <a:lnTo>
                    <a:pt x="73541" y="87723"/>
                  </a:lnTo>
                  <a:lnTo>
                    <a:pt x="102619" y="59775"/>
                  </a:lnTo>
                  <a:lnTo>
                    <a:pt x="135242" y="36658"/>
                  </a:lnTo>
                  <a:lnTo>
                    <a:pt x="170717" y="18865"/>
                  </a:lnTo>
                  <a:lnTo>
                    <a:pt x="208263" y="6787"/>
                  </a:lnTo>
                  <a:lnTo>
                    <a:pt x="247082" y="681"/>
                  </a:lnTo>
                  <a:lnTo>
                    <a:pt x="260152" y="0"/>
                  </a:lnTo>
                  <a:lnTo>
                    <a:pt x="273247" y="0"/>
                  </a:lnTo>
                  <a:lnTo>
                    <a:pt x="312293" y="4078"/>
                  </a:lnTo>
                  <a:lnTo>
                    <a:pt x="350360" y="14190"/>
                  </a:lnTo>
                  <a:lnTo>
                    <a:pt x="386609" y="30113"/>
                  </a:lnTo>
                  <a:lnTo>
                    <a:pt x="420269" y="51508"/>
                  </a:lnTo>
                  <a:lnTo>
                    <a:pt x="450598" y="77904"/>
                  </a:lnTo>
                  <a:lnTo>
                    <a:pt x="476952" y="108740"/>
                  </a:lnTo>
                  <a:lnTo>
                    <a:pt x="498751" y="143336"/>
                  </a:lnTo>
                  <a:lnTo>
                    <a:pt x="515529" y="180957"/>
                  </a:lnTo>
                  <a:lnTo>
                    <a:pt x="526918" y="220774"/>
                  </a:lnTo>
                  <a:lnTo>
                    <a:pt x="532677" y="261940"/>
                  </a:lnTo>
                  <a:lnTo>
                    <a:pt x="533319" y="275801"/>
                  </a:lnTo>
                  <a:lnTo>
                    <a:pt x="533319" y="295527"/>
                  </a:lnTo>
                  <a:lnTo>
                    <a:pt x="529473" y="336935"/>
                  </a:lnTo>
                  <a:lnTo>
                    <a:pt x="519938" y="377305"/>
                  </a:lnTo>
                  <a:lnTo>
                    <a:pt x="504923" y="415746"/>
                  </a:lnTo>
                  <a:lnTo>
                    <a:pt x="484748" y="451442"/>
                  </a:lnTo>
                  <a:lnTo>
                    <a:pt x="459857" y="483606"/>
                  </a:lnTo>
                  <a:lnTo>
                    <a:pt x="430780" y="511554"/>
                  </a:lnTo>
                  <a:lnTo>
                    <a:pt x="398157" y="534670"/>
                  </a:lnTo>
                  <a:lnTo>
                    <a:pt x="362681" y="552463"/>
                  </a:lnTo>
                  <a:lnTo>
                    <a:pt x="325135" y="564542"/>
                  </a:lnTo>
                  <a:lnTo>
                    <a:pt x="286317" y="570648"/>
                  </a:lnTo>
                  <a:lnTo>
                    <a:pt x="273247" y="571329"/>
                  </a:lnTo>
                  <a:close/>
                </a:path>
              </a:pathLst>
            </a:custGeom>
            <a:solidFill>
              <a:srgbClr val="FFECD5"/>
            </a:solidFill>
          </p:spPr>
          <p:txBody>
            <a:bodyPr wrap="square" lIns="0" tIns="0" rIns="0" bIns="0" rtlCol="0"/>
            <a:lstStyle/>
            <a:p>
              <a:pPr defTabSz="914217"/>
              <a:endParaRPr/>
            </a:p>
          </p:txBody>
        </p:sp>
        <p:pic>
          <p:nvPicPr>
            <p:cNvPr id="18" name="object 18"/>
            <p:cNvPicPr/>
            <p:nvPr/>
          </p:nvPicPr>
          <p:blipFill>
            <a:blip r:embed="rId5" cstate="print"/>
            <a:stretch>
              <a:fillRect/>
            </a:stretch>
          </p:blipFill>
          <p:spPr>
            <a:xfrm>
              <a:off x="4533900" y="1904999"/>
              <a:ext cx="285749" cy="304799"/>
            </a:xfrm>
            <a:prstGeom prst="rect">
              <a:avLst/>
            </a:prstGeom>
          </p:spPr>
        </p:pic>
        <p:pic>
          <p:nvPicPr>
            <p:cNvPr id="19" name="object 19"/>
            <p:cNvPicPr/>
            <p:nvPr/>
          </p:nvPicPr>
          <p:blipFill>
            <a:blip r:embed="rId6" cstate="print"/>
            <a:stretch>
              <a:fillRect/>
            </a:stretch>
          </p:blipFill>
          <p:spPr>
            <a:xfrm>
              <a:off x="4419600" y="2495549"/>
              <a:ext cx="142874" cy="152399"/>
            </a:xfrm>
            <a:prstGeom prst="rect">
              <a:avLst/>
            </a:prstGeom>
          </p:spPr>
        </p:pic>
        <p:pic>
          <p:nvPicPr>
            <p:cNvPr id="20" name="object 20"/>
            <p:cNvPicPr/>
            <p:nvPr/>
          </p:nvPicPr>
          <p:blipFill>
            <a:blip r:embed="rId6" cstate="print"/>
            <a:stretch>
              <a:fillRect/>
            </a:stretch>
          </p:blipFill>
          <p:spPr>
            <a:xfrm>
              <a:off x="4419600" y="3028949"/>
              <a:ext cx="142874" cy="152399"/>
            </a:xfrm>
            <a:prstGeom prst="rect">
              <a:avLst/>
            </a:prstGeom>
          </p:spPr>
        </p:pic>
        <p:pic>
          <p:nvPicPr>
            <p:cNvPr id="21" name="object 21"/>
            <p:cNvPicPr/>
            <p:nvPr/>
          </p:nvPicPr>
          <p:blipFill>
            <a:blip r:embed="rId6" cstate="print"/>
            <a:stretch>
              <a:fillRect/>
            </a:stretch>
          </p:blipFill>
          <p:spPr>
            <a:xfrm>
              <a:off x="4419600" y="3333749"/>
              <a:ext cx="142874" cy="152399"/>
            </a:xfrm>
            <a:prstGeom prst="rect">
              <a:avLst/>
            </a:prstGeom>
          </p:spPr>
        </p:pic>
      </p:grpSp>
      <p:sp>
        <p:nvSpPr>
          <p:cNvPr id="22" name="object 22"/>
          <p:cNvSpPr txBox="1"/>
          <p:nvPr/>
        </p:nvSpPr>
        <p:spPr>
          <a:xfrm>
            <a:off x="712446" y="2407996"/>
            <a:ext cx="3125381" cy="1320494"/>
          </a:xfrm>
          <a:prstGeom prst="rect">
            <a:avLst/>
          </a:prstGeom>
        </p:spPr>
        <p:txBody>
          <a:bodyPr vert="horz" wrap="square" lIns="0" tIns="12697" rIns="0" bIns="0" rtlCol="0">
            <a:spAutoFit/>
          </a:bodyPr>
          <a:lstStyle/>
          <a:p>
            <a:pPr marL="12697" marR="5079" defTabSz="914217">
              <a:lnSpc>
                <a:spcPct val="125000"/>
              </a:lnSpc>
              <a:spcBef>
                <a:spcPts val="100"/>
              </a:spcBef>
            </a:pPr>
            <a:r>
              <a:rPr sz="1200" dirty="0">
                <a:latin typeface="Arial"/>
                <a:cs typeface="Arial"/>
              </a:rPr>
              <a:t>Consistently enhance existing products </a:t>
            </a:r>
            <a:r>
              <a:rPr sz="1200" spc="-10" dirty="0">
                <a:latin typeface="Arial"/>
                <a:cs typeface="Arial"/>
              </a:rPr>
              <a:t>based </a:t>
            </a:r>
            <a:r>
              <a:rPr sz="1200" dirty="0">
                <a:latin typeface="Arial"/>
                <a:cs typeface="Arial"/>
              </a:rPr>
              <a:t>on </a:t>
            </a:r>
            <a:r>
              <a:rPr sz="1200" spc="-10" dirty="0">
                <a:latin typeface="Arial"/>
                <a:cs typeface="Arial"/>
              </a:rPr>
              <a:t>feedback</a:t>
            </a:r>
            <a:endParaRPr sz="1200" dirty="0">
              <a:latin typeface="Arial"/>
              <a:cs typeface="Arial"/>
            </a:endParaRPr>
          </a:p>
          <a:p>
            <a:pPr marL="12697" defTabSz="914217">
              <a:spcBef>
                <a:spcPts val="960"/>
              </a:spcBef>
            </a:pPr>
            <a:r>
              <a:rPr sz="1200" dirty="0">
                <a:latin typeface="Arial"/>
                <a:cs typeface="Arial"/>
              </a:rPr>
              <a:t>Common in software and tech </a:t>
            </a:r>
            <a:r>
              <a:rPr sz="1200" spc="-10" dirty="0">
                <a:latin typeface="Arial"/>
                <a:cs typeface="Arial"/>
              </a:rPr>
              <a:t>hardware</a:t>
            </a:r>
            <a:endParaRPr sz="1200" dirty="0">
              <a:latin typeface="Arial"/>
              <a:cs typeface="Arial"/>
            </a:endParaRPr>
          </a:p>
          <a:p>
            <a:pPr marL="12697" marR="530119" defTabSz="914217">
              <a:lnSpc>
                <a:spcPct val="125000"/>
              </a:lnSpc>
              <a:spcBef>
                <a:spcPts val="600"/>
              </a:spcBef>
            </a:pPr>
            <a:r>
              <a:rPr sz="1200" dirty="0">
                <a:latin typeface="Arial"/>
                <a:cs typeface="Arial"/>
              </a:rPr>
              <a:t>Ensures products remain relevant </a:t>
            </a:r>
            <a:r>
              <a:rPr sz="1200" spc="-25" dirty="0">
                <a:latin typeface="Arial"/>
                <a:cs typeface="Arial"/>
              </a:rPr>
              <a:t>and </a:t>
            </a:r>
            <a:r>
              <a:rPr sz="1200" spc="-10" dirty="0">
                <a:latin typeface="Arial"/>
                <a:cs typeface="Arial"/>
              </a:rPr>
              <a:t>competitive</a:t>
            </a:r>
            <a:endParaRPr sz="1200" dirty="0">
              <a:latin typeface="Arial"/>
              <a:cs typeface="Arial"/>
            </a:endParaRPr>
          </a:p>
        </p:txBody>
      </p:sp>
      <p:sp>
        <p:nvSpPr>
          <p:cNvPr id="23" name="object 23"/>
          <p:cNvSpPr txBox="1"/>
          <p:nvPr/>
        </p:nvSpPr>
        <p:spPr>
          <a:xfrm>
            <a:off x="4623190" y="1749020"/>
            <a:ext cx="3117128" cy="1750925"/>
          </a:xfrm>
          <a:prstGeom prst="rect">
            <a:avLst/>
          </a:prstGeom>
        </p:spPr>
        <p:txBody>
          <a:bodyPr vert="horz" wrap="square" lIns="0" tIns="12697" rIns="0" bIns="0" rtlCol="0">
            <a:spAutoFit/>
          </a:bodyPr>
          <a:lstStyle/>
          <a:p>
            <a:pPr marL="436793" marR="713597" defTabSz="914217">
              <a:lnSpc>
                <a:spcPct val="116700"/>
              </a:lnSpc>
              <a:spcBef>
                <a:spcPts val="100"/>
              </a:spcBef>
            </a:pPr>
            <a:r>
              <a:rPr sz="1500" b="1" dirty="0">
                <a:solidFill>
                  <a:srgbClr val="F97316"/>
                </a:solidFill>
                <a:latin typeface="Arial"/>
                <a:cs typeface="Arial"/>
              </a:rPr>
              <a:t>Leveraging </a:t>
            </a:r>
            <a:r>
              <a:rPr sz="1500" b="1" spc="-10" dirty="0">
                <a:solidFill>
                  <a:srgbClr val="F97316"/>
                </a:solidFill>
                <a:latin typeface="Arial"/>
                <a:cs typeface="Arial"/>
              </a:rPr>
              <a:t>Customer Feedback</a:t>
            </a:r>
            <a:endParaRPr sz="1500" dirty="0">
              <a:latin typeface="Arial"/>
              <a:cs typeface="Arial"/>
            </a:endParaRPr>
          </a:p>
          <a:p>
            <a:pPr marL="12697" marR="5079" defTabSz="914217">
              <a:lnSpc>
                <a:spcPct val="125000"/>
              </a:lnSpc>
              <a:spcBef>
                <a:spcPts val="990"/>
              </a:spcBef>
            </a:pPr>
            <a:r>
              <a:rPr sz="1200" dirty="0">
                <a:latin typeface="Arial"/>
                <a:cs typeface="Arial"/>
              </a:rPr>
              <a:t>Collect feedback through surveys (NPS), </a:t>
            </a:r>
            <a:r>
              <a:rPr sz="1200" spc="-20" dirty="0">
                <a:latin typeface="Arial"/>
                <a:cs typeface="Arial"/>
              </a:rPr>
              <a:t>beta </a:t>
            </a:r>
            <a:r>
              <a:rPr sz="1200" spc="-10" dirty="0">
                <a:latin typeface="Arial"/>
                <a:cs typeface="Arial"/>
              </a:rPr>
              <a:t>testing</a:t>
            </a:r>
            <a:endParaRPr sz="1200" dirty="0">
              <a:latin typeface="Arial"/>
              <a:cs typeface="Arial"/>
            </a:endParaRPr>
          </a:p>
          <a:p>
            <a:pPr marL="12697" marR="182843" defTabSz="914217">
              <a:lnSpc>
                <a:spcPct val="166700"/>
              </a:lnSpc>
            </a:pPr>
            <a:r>
              <a:rPr sz="1200" dirty="0">
                <a:latin typeface="Arial"/>
                <a:cs typeface="Arial"/>
              </a:rPr>
              <a:t>Monitor social media for sentiment </a:t>
            </a:r>
            <a:r>
              <a:rPr sz="1200" spc="-10" dirty="0">
                <a:latin typeface="Arial"/>
                <a:cs typeface="Arial"/>
              </a:rPr>
              <a:t>analysis </a:t>
            </a:r>
            <a:r>
              <a:rPr sz="1200" dirty="0">
                <a:latin typeface="Arial"/>
                <a:cs typeface="Arial"/>
              </a:rPr>
              <a:t>Identify friction points and desired </a:t>
            </a:r>
            <a:r>
              <a:rPr sz="1200" spc="-10" dirty="0">
                <a:latin typeface="Arial"/>
                <a:cs typeface="Arial"/>
              </a:rPr>
              <a:t>features</a:t>
            </a:r>
            <a:endParaRPr sz="1200" dirty="0">
              <a:latin typeface="Arial"/>
              <a:cs typeface="Arial"/>
            </a:endParaRPr>
          </a:p>
        </p:txBody>
      </p:sp>
      <p:grpSp>
        <p:nvGrpSpPr>
          <p:cNvPr id="24" name="object 24"/>
          <p:cNvGrpSpPr/>
          <p:nvPr/>
        </p:nvGrpSpPr>
        <p:grpSpPr>
          <a:xfrm>
            <a:off x="8124355" y="1580783"/>
            <a:ext cx="3761504" cy="2475927"/>
            <a:chOff x="8124824" y="1581149"/>
            <a:chExt cx="3762375" cy="2476500"/>
          </a:xfrm>
        </p:grpSpPr>
        <p:sp>
          <p:nvSpPr>
            <p:cNvPr id="25" name="object 25"/>
            <p:cNvSpPr/>
            <p:nvPr/>
          </p:nvSpPr>
          <p:spPr>
            <a:xfrm>
              <a:off x="8124824" y="1581149"/>
              <a:ext cx="3762375" cy="2476500"/>
            </a:xfrm>
            <a:custGeom>
              <a:avLst/>
              <a:gdLst/>
              <a:ahLst/>
              <a:cxnLst/>
              <a:rect l="l" t="t" r="r" b="b"/>
              <a:pathLst>
                <a:path w="3762375" h="2476500">
                  <a:moveTo>
                    <a:pt x="3619499" y="2476499"/>
                  </a:moveTo>
                  <a:lnTo>
                    <a:pt x="142874" y="2476499"/>
                  </a:lnTo>
                  <a:lnTo>
                    <a:pt x="135855" y="2476328"/>
                  </a:lnTo>
                  <a:lnTo>
                    <a:pt x="94748" y="2468151"/>
                  </a:lnTo>
                  <a:lnTo>
                    <a:pt x="57756" y="2448378"/>
                  </a:lnTo>
                  <a:lnTo>
                    <a:pt x="28120" y="2418742"/>
                  </a:lnTo>
                  <a:lnTo>
                    <a:pt x="8347" y="2381749"/>
                  </a:lnTo>
                  <a:lnTo>
                    <a:pt x="171" y="2340643"/>
                  </a:lnTo>
                  <a:lnTo>
                    <a:pt x="0" y="2333624"/>
                  </a:lnTo>
                  <a:lnTo>
                    <a:pt x="0" y="142874"/>
                  </a:lnTo>
                  <a:lnTo>
                    <a:pt x="6149" y="101400"/>
                  </a:lnTo>
                  <a:lnTo>
                    <a:pt x="24078" y="63497"/>
                  </a:lnTo>
                  <a:lnTo>
                    <a:pt x="52234" y="32429"/>
                  </a:lnTo>
                  <a:lnTo>
                    <a:pt x="88198" y="10875"/>
                  </a:lnTo>
                  <a:lnTo>
                    <a:pt x="128870" y="686"/>
                  </a:lnTo>
                  <a:lnTo>
                    <a:pt x="142874" y="0"/>
                  </a:lnTo>
                  <a:lnTo>
                    <a:pt x="3619499" y="0"/>
                  </a:lnTo>
                  <a:lnTo>
                    <a:pt x="3660974" y="6150"/>
                  </a:lnTo>
                  <a:lnTo>
                    <a:pt x="3698875" y="24078"/>
                  </a:lnTo>
                  <a:lnTo>
                    <a:pt x="3729943" y="52234"/>
                  </a:lnTo>
                  <a:lnTo>
                    <a:pt x="3751497" y="88199"/>
                  </a:lnTo>
                  <a:lnTo>
                    <a:pt x="3761687" y="128870"/>
                  </a:lnTo>
                  <a:lnTo>
                    <a:pt x="3762374" y="142874"/>
                  </a:lnTo>
                  <a:lnTo>
                    <a:pt x="3762374" y="2333624"/>
                  </a:lnTo>
                  <a:lnTo>
                    <a:pt x="3756222" y="2375099"/>
                  </a:lnTo>
                  <a:lnTo>
                    <a:pt x="3738294" y="2413001"/>
                  </a:lnTo>
                  <a:lnTo>
                    <a:pt x="3710139" y="2444069"/>
                  </a:lnTo>
                  <a:lnTo>
                    <a:pt x="3674174" y="2465623"/>
                  </a:lnTo>
                  <a:lnTo>
                    <a:pt x="3633503" y="2475813"/>
                  </a:lnTo>
                  <a:lnTo>
                    <a:pt x="3619499" y="2476499"/>
                  </a:lnTo>
                  <a:close/>
                </a:path>
              </a:pathLst>
            </a:custGeom>
            <a:solidFill>
              <a:srgbClr val="FFFFFF"/>
            </a:solidFill>
          </p:spPr>
          <p:txBody>
            <a:bodyPr wrap="square" lIns="0" tIns="0" rIns="0" bIns="0" rtlCol="0"/>
            <a:lstStyle/>
            <a:p>
              <a:pPr defTabSz="914217"/>
              <a:endParaRPr/>
            </a:p>
          </p:txBody>
        </p:sp>
        <p:sp>
          <p:nvSpPr>
            <p:cNvPr id="26" name="object 26"/>
            <p:cNvSpPr/>
            <p:nvPr/>
          </p:nvSpPr>
          <p:spPr>
            <a:xfrm>
              <a:off x="8315324" y="1771649"/>
              <a:ext cx="571500" cy="571500"/>
            </a:xfrm>
            <a:custGeom>
              <a:avLst/>
              <a:gdLst/>
              <a:ahLst/>
              <a:cxnLst/>
              <a:rect l="l" t="t" r="r" b="b"/>
              <a:pathLst>
                <a:path w="571500" h="571500">
                  <a:moveTo>
                    <a:pt x="285749" y="571499"/>
                  </a:moveTo>
                  <a:lnTo>
                    <a:pt x="243821" y="568407"/>
                  </a:lnTo>
                  <a:lnTo>
                    <a:pt x="202800" y="559195"/>
                  </a:lnTo>
                  <a:lnTo>
                    <a:pt x="163574" y="544064"/>
                  </a:lnTo>
                  <a:lnTo>
                    <a:pt x="126995" y="523342"/>
                  </a:lnTo>
                  <a:lnTo>
                    <a:pt x="93852" y="497476"/>
                  </a:lnTo>
                  <a:lnTo>
                    <a:pt x="64861" y="467027"/>
                  </a:lnTo>
                  <a:lnTo>
                    <a:pt x="40652" y="432654"/>
                  </a:lnTo>
                  <a:lnTo>
                    <a:pt x="21750" y="395101"/>
                  </a:lnTo>
                  <a:lnTo>
                    <a:pt x="8563" y="355181"/>
                  </a:lnTo>
                  <a:lnTo>
                    <a:pt x="1376" y="313758"/>
                  </a:lnTo>
                  <a:lnTo>
                    <a:pt x="0" y="285749"/>
                  </a:lnTo>
                  <a:lnTo>
                    <a:pt x="344" y="271728"/>
                  </a:lnTo>
                  <a:lnTo>
                    <a:pt x="5490" y="230002"/>
                  </a:lnTo>
                  <a:lnTo>
                    <a:pt x="16703" y="189483"/>
                  </a:lnTo>
                  <a:lnTo>
                    <a:pt x="33740" y="151048"/>
                  </a:lnTo>
                  <a:lnTo>
                    <a:pt x="56232" y="115528"/>
                  </a:lnTo>
                  <a:lnTo>
                    <a:pt x="83693" y="83693"/>
                  </a:lnTo>
                  <a:lnTo>
                    <a:pt x="115528" y="56233"/>
                  </a:lnTo>
                  <a:lnTo>
                    <a:pt x="151046" y="33740"/>
                  </a:lnTo>
                  <a:lnTo>
                    <a:pt x="189482" y="16703"/>
                  </a:lnTo>
                  <a:lnTo>
                    <a:pt x="230002" y="5490"/>
                  </a:lnTo>
                  <a:lnTo>
                    <a:pt x="271728" y="344"/>
                  </a:lnTo>
                  <a:lnTo>
                    <a:pt x="285749" y="0"/>
                  </a:lnTo>
                  <a:lnTo>
                    <a:pt x="299771" y="344"/>
                  </a:lnTo>
                  <a:lnTo>
                    <a:pt x="341495" y="5490"/>
                  </a:lnTo>
                  <a:lnTo>
                    <a:pt x="382015" y="16703"/>
                  </a:lnTo>
                  <a:lnTo>
                    <a:pt x="420450" y="33740"/>
                  </a:lnTo>
                  <a:lnTo>
                    <a:pt x="455970" y="56233"/>
                  </a:lnTo>
                  <a:lnTo>
                    <a:pt x="487805" y="83693"/>
                  </a:lnTo>
                  <a:lnTo>
                    <a:pt x="515266" y="115528"/>
                  </a:lnTo>
                  <a:lnTo>
                    <a:pt x="537758" y="151048"/>
                  </a:lnTo>
                  <a:lnTo>
                    <a:pt x="554795" y="189483"/>
                  </a:lnTo>
                  <a:lnTo>
                    <a:pt x="566008" y="230002"/>
                  </a:lnTo>
                  <a:lnTo>
                    <a:pt x="571155" y="271728"/>
                  </a:lnTo>
                  <a:lnTo>
                    <a:pt x="571499" y="285749"/>
                  </a:lnTo>
                  <a:lnTo>
                    <a:pt x="571155" y="299771"/>
                  </a:lnTo>
                  <a:lnTo>
                    <a:pt x="566008" y="341496"/>
                  </a:lnTo>
                  <a:lnTo>
                    <a:pt x="554795" y="382016"/>
                  </a:lnTo>
                  <a:lnTo>
                    <a:pt x="537758" y="420451"/>
                  </a:lnTo>
                  <a:lnTo>
                    <a:pt x="515265" y="455971"/>
                  </a:lnTo>
                  <a:lnTo>
                    <a:pt x="487805" y="487805"/>
                  </a:lnTo>
                  <a:lnTo>
                    <a:pt x="455970" y="515266"/>
                  </a:lnTo>
                  <a:lnTo>
                    <a:pt x="420450" y="537758"/>
                  </a:lnTo>
                  <a:lnTo>
                    <a:pt x="382015" y="554796"/>
                  </a:lnTo>
                  <a:lnTo>
                    <a:pt x="341495" y="566009"/>
                  </a:lnTo>
                  <a:lnTo>
                    <a:pt x="299771" y="571155"/>
                  </a:lnTo>
                  <a:lnTo>
                    <a:pt x="285749" y="571499"/>
                  </a:lnTo>
                  <a:close/>
                </a:path>
              </a:pathLst>
            </a:custGeom>
            <a:solidFill>
              <a:srgbClr val="F2E7FF"/>
            </a:solidFill>
          </p:spPr>
          <p:txBody>
            <a:bodyPr wrap="square" lIns="0" tIns="0" rIns="0" bIns="0" rtlCol="0"/>
            <a:lstStyle/>
            <a:p>
              <a:pPr defTabSz="914217"/>
              <a:endParaRPr/>
            </a:p>
          </p:txBody>
        </p:sp>
        <p:pic>
          <p:nvPicPr>
            <p:cNvPr id="27" name="object 27"/>
            <p:cNvPicPr/>
            <p:nvPr/>
          </p:nvPicPr>
          <p:blipFill>
            <a:blip r:embed="rId7" cstate="print"/>
            <a:stretch>
              <a:fillRect/>
            </a:stretch>
          </p:blipFill>
          <p:spPr>
            <a:xfrm>
              <a:off x="8515349" y="1904999"/>
              <a:ext cx="171449" cy="304799"/>
            </a:xfrm>
            <a:prstGeom prst="rect">
              <a:avLst/>
            </a:prstGeom>
          </p:spPr>
        </p:pic>
      </p:grpSp>
      <p:sp>
        <p:nvSpPr>
          <p:cNvPr id="28" name="object 28"/>
          <p:cNvSpPr txBox="1"/>
          <p:nvPr/>
        </p:nvSpPr>
        <p:spPr>
          <a:xfrm>
            <a:off x="8991029" y="1920430"/>
            <a:ext cx="2374985" cy="243600"/>
          </a:xfrm>
          <a:prstGeom prst="rect">
            <a:avLst/>
          </a:prstGeom>
        </p:spPr>
        <p:txBody>
          <a:bodyPr vert="horz" wrap="square" lIns="0" tIns="12697" rIns="0" bIns="0" rtlCol="0">
            <a:spAutoFit/>
          </a:bodyPr>
          <a:lstStyle/>
          <a:p>
            <a:pPr marL="12697" defTabSz="914217">
              <a:spcBef>
                <a:spcPts val="100"/>
              </a:spcBef>
            </a:pPr>
            <a:r>
              <a:rPr sz="1500" b="1" dirty="0">
                <a:solidFill>
                  <a:srgbClr val="9333E9"/>
                </a:solidFill>
                <a:latin typeface="Arial"/>
                <a:cs typeface="Arial"/>
              </a:rPr>
              <a:t>Developing</a:t>
            </a:r>
            <a:r>
              <a:rPr sz="1500" b="1" spc="-20" dirty="0">
                <a:solidFill>
                  <a:srgbClr val="9333E9"/>
                </a:solidFill>
                <a:latin typeface="Arial"/>
                <a:cs typeface="Arial"/>
              </a:rPr>
              <a:t> </a:t>
            </a:r>
            <a:r>
              <a:rPr sz="1500" b="1" dirty="0">
                <a:solidFill>
                  <a:srgbClr val="9333E9"/>
                </a:solidFill>
                <a:latin typeface="Arial"/>
                <a:cs typeface="Arial"/>
              </a:rPr>
              <a:t>New</a:t>
            </a:r>
            <a:r>
              <a:rPr sz="1500" b="1" spc="-15" dirty="0">
                <a:solidFill>
                  <a:srgbClr val="9333E9"/>
                </a:solidFill>
                <a:latin typeface="Arial"/>
                <a:cs typeface="Arial"/>
              </a:rPr>
              <a:t> </a:t>
            </a:r>
            <a:r>
              <a:rPr sz="1500" b="1" spc="-10" dirty="0">
                <a:solidFill>
                  <a:srgbClr val="9333E9"/>
                </a:solidFill>
                <a:latin typeface="Arial"/>
                <a:cs typeface="Arial"/>
              </a:rPr>
              <a:t>Products</a:t>
            </a:r>
            <a:endParaRPr sz="1500" dirty="0">
              <a:latin typeface="Arial"/>
              <a:cs typeface="Arial"/>
            </a:endParaRPr>
          </a:p>
        </p:txBody>
      </p:sp>
      <p:grpSp>
        <p:nvGrpSpPr>
          <p:cNvPr id="29" name="object 29"/>
          <p:cNvGrpSpPr/>
          <p:nvPr/>
        </p:nvGrpSpPr>
        <p:grpSpPr>
          <a:xfrm>
            <a:off x="306140" y="2494971"/>
            <a:ext cx="11579719" cy="3580571"/>
            <a:chOff x="304799" y="2495549"/>
            <a:chExt cx="11582400" cy="3581400"/>
          </a:xfrm>
        </p:grpSpPr>
        <p:pic>
          <p:nvPicPr>
            <p:cNvPr id="30" name="object 30"/>
            <p:cNvPicPr/>
            <p:nvPr/>
          </p:nvPicPr>
          <p:blipFill>
            <a:blip r:embed="rId8" cstate="print"/>
            <a:stretch>
              <a:fillRect/>
            </a:stretch>
          </p:blipFill>
          <p:spPr>
            <a:xfrm>
              <a:off x="8315324" y="2495549"/>
              <a:ext cx="152399" cy="152399"/>
            </a:xfrm>
            <a:prstGeom prst="rect">
              <a:avLst/>
            </a:prstGeom>
          </p:spPr>
        </p:pic>
        <p:pic>
          <p:nvPicPr>
            <p:cNvPr id="31" name="object 31"/>
            <p:cNvPicPr/>
            <p:nvPr/>
          </p:nvPicPr>
          <p:blipFill>
            <a:blip r:embed="rId8" cstate="print"/>
            <a:stretch>
              <a:fillRect/>
            </a:stretch>
          </p:blipFill>
          <p:spPr>
            <a:xfrm>
              <a:off x="8315324" y="2800349"/>
              <a:ext cx="152399" cy="152399"/>
            </a:xfrm>
            <a:prstGeom prst="rect">
              <a:avLst/>
            </a:prstGeom>
          </p:spPr>
        </p:pic>
        <p:pic>
          <p:nvPicPr>
            <p:cNvPr id="32" name="object 32"/>
            <p:cNvPicPr/>
            <p:nvPr/>
          </p:nvPicPr>
          <p:blipFill>
            <a:blip r:embed="rId8" cstate="print"/>
            <a:stretch>
              <a:fillRect/>
            </a:stretch>
          </p:blipFill>
          <p:spPr>
            <a:xfrm>
              <a:off x="8315324" y="3105149"/>
              <a:ext cx="152399" cy="152399"/>
            </a:xfrm>
            <a:prstGeom prst="rect">
              <a:avLst/>
            </a:prstGeom>
          </p:spPr>
        </p:pic>
        <p:sp>
          <p:nvSpPr>
            <p:cNvPr id="33" name="object 33"/>
            <p:cNvSpPr/>
            <p:nvPr/>
          </p:nvSpPr>
          <p:spPr>
            <a:xfrm>
              <a:off x="304799" y="4210049"/>
              <a:ext cx="11582400" cy="1866900"/>
            </a:xfrm>
            <a:custGeom>
              <a:avLst/>
              <a:gdLst/>
              <a:ahLst/>
              <a:cxnLst/>
              <a:rect l="l" t="t" r="r" b="b"/>
              <a:pathLst>
                <a:path w="11582400" h="1866900">
                  <a:moveTo>
                    <a:pt x="11439524" y="1866899"/>
                  </a:moveTo>
                  <a:lnTo>
                    <a:pt x="142874" y="1866899"/>
                  </a:lnTo>
                  <a:lnTo>
                    <a:pt x="135855" y="1866727"/>
                  </a:lnTo>
                  <a:lnTo>
                    <a:pt x="94749" y="1858551"/>
                  </a:lnTo>
                  <a:lnTo>
                    <a:pt x="57757" y="1838778"/>
                  </a:lnTo>
                  <a:lnTo>
                    <a:pt x="28121" y="1809142"/>
                  </a:lnTo>
                  <a:lnTo>
                    <a:pt x="8348" y="1772149"/>
                  </a:lnTo>
                  <a:lnTo>
                    <a:pt x="171" y="1731043"/>
                  </a:lnTo>
                  <a:lnTo>
                    <a:pt x="0" y="1724024"/>
                  </a:lnTo>
                  <a:lnTo>
                    <a:pt x="0" y="142874"/>
                  </a:lnTo>
                  <a:lnTo>
                    <a:pt x="6150" y="101399"/>
                  </a:lnTo>
                  <a:lnTo>
                    <a:pt x="24078" y="63497"/>
                  </a:lnTo>
                  <a:lnTo>
                    <a:pt x="52234" y="32429"/>
                  </a:lnTo>
                  <a:lnTo>
                    <a:pt x="88199" y="10875"/>
                  </a:lnTo>
                  <a:lnTo>
                    <a:pt x="128870" y="686"/>
                  </a:lnTo>
                  <a:lnTo>
                    <a:pt x="142874" y="0"/>
                  </a:lnTo>
                  <a:lnTo>
                    <a:pt x="11439524" y="0"/>
                  </a:lnTo>
                  <a:lnTo>
                    <a:pt x="11480998" y="6149"/>
                  </a:lnTo>
                  <a:lnTo>
                    <a:pt x="11518899" y="24078"/>
                  </a:lnTo>
                  <a:lnTo>
                    <a:pt x="11549968" y="52234"/>
                  </a:lnTo>
                  <a:lnTo>
                    <a:pt x="11571521" y="88198"/>
                  </a:lnTo>
                  <a:lnTo>
                    <a:pt x="11581711" y="128870"/>
                  </a:lnTo>
                  <a:lnTo>
                    <a:pt x="11582399" y="142874"/>
                  </a:lnTo>
                  <a:lnTo>
                    <a:pt x="11582399" y="1724024"/>
                  </a:lnTo>
                  <a:lnTo>
                    <a:pt x="11576246" y="1765498"/>
                  </a:lnTo>
                  <a:lnTo>
                    <a:pt x="11558319" y="1803401"/>
                  </a:lnTo>
                  <a:lnTo>
                    <a:pt x="11530163" y="1834469"/>
                  </a:lnTo>
                  <a:lnTo>
                    <a:pt x="11494198" y="1856023"/>
                  </a:lnTo>
                  <a:lnTo>
                    <a:pt x="11453528" y="1866213"/>
                  </a:lnTo>
                  <a:lnTo>
                    <a:pt x="11439524" y="1866899"/>
                  </a:lnTo>
                  <a:close/>
                </a:path>
              </a:pathLst>
            </a:custGeom>
            <a:solidFill>
              <a:srgbClr val="FFFFFF"/>
            </a:solidFill>
          </p:spPr>
          <p:txBody>
            <a:bodyPr wrap="square" lIns="0" tIns="0" rIns="0" bIns="0" rtlCol="0"/>
            <a:lstStyle/>
            <a:p>
              <a:pPr defTabSz="914217"/>
              <a:endParaRPr/>
            </a:p>
          </p:txBody>
        </p:sp>
      </p:grpSp>
      <p:sp>
        <p:nvSpPr>
          <p:cNvPr id="34" name="object 34"/>
          <p:cNvSpPr txBox="1"/>
          <p:nvPr/>
        </p:nvSpPr>
        <p:spPr>
          <a:xfrm>
            <a:off x="8533934" y="2453707"/>
            <a:ext cx="3040946" cy="1046238"/>
          </a:xfrm>
          <a:prstGeom prst="rect">
            <a:avLst/>
          </a:prstGeom>
        </p:spPr>
        <p:txBody>
          <a:bodyPr vert="horz" wrap="square" lIns="0" tIns="12697" rIns="0" bIns="0" rtlCol="0">
            <a:spAutoFit/>
          </a:bodyPr>
          <a:lstStyle/>
          <a:p>
            <a:pPr marL="12697" defTabSz="914217">
              <a:spcBef>
                <a:spcPts val="100"/>
              </a:spcBef>
            </a:pPr>
            <a:r>
              <a:rPr sz="1200" dirty="0">
                <a:latin typeface="Arial"/>
                <a:cs typeface="Arial"/>
              </a:rPr>
              <a:t>Expand product line to serve adjacent </a:t>
            </a:r>
            <a:r>
              <a:rPr sz="1200" spc="-10" dirty="0">
                <a:latin typeface="Arial"/>
                <a:cs typeface="Arial"/>
              </a:rPr>
              <a:t>needs</a:t>
            </a:r>
            <a:endParaRPr sz="1200" dirty="0">
              <a:latin typeface="Arial"/>
              <a:cs typeface="Arial"/>
            </a:endParaRPr>
          </a:p>
          <a:p>
            <a:pPr marL="12697" defTabSz="914217">
              <a:spcBef>
                <a:spcPts val="960"/>
              </a:spcBef>
            </a:pPr>
            <a:r>
              <a:rPr sz="1200" dirty="0">
                <a:latin typeface="Arial"/>
                <a:cs typeface="Arial"/>
              </a:rPr>
              <a:t>Create products for new market </a:t>
            </a:r>
            <a:r>
              <a:rPr sz="1200" spc="-10" dirty="0">
                <a:latin typeface="Arial"/>
                <a:cs typeface="Arial"/>
              </a:rPr>
              <a:t>segments</a:t>
            </a:r>
            <a:endParaRPr sz="1200" dirty="0">
              <a:latin typeface="Arial"/>
              <a:cs typeface="Arial"/>
            </a:endParaRPr>
          </a:p>
          <a:p>
            <a:pPr marL="12697" marR="5079" defTabSz="914217">
              <a:lnSpc>
                <a:spcPct val="125000"/>
              </a:lnSpc>
              <a:spcBef>
                <a:spcPts val="600"/>
              </a:spcBef>
            </a:pPr>
            <a:r>
              <a:rPr sz="1200" dirty="0">
                <a:latin typeface="Arial"/>
                <a:cs typeface="Arial"/>
              </a:rPr>
              <a:t>Deepen customer relationships and </a:t>
            </a:r>
            <a:r>
              <a:rPr sz="1200" spc="-10" dirty="0">
                <a:latin typeface="Arial"/>
                <a:cs typeface="Arial"/>
              </a:rPr>
              <a:t>increase retention</a:t>
            </a:r>
            <a:endParaRPr sz="1200" dirty="0">
              <a:latin typeface="Arial"/>
              <a:cs typeface="Arial"/>
            </a:endParaRPr>
          </a:p>
        </p:txBody>
      </p:sp>
      <p:sp>
        <p:nvSpPr>
          <p:cNvPr id="35" name="object 35"/>
          <p:cNvSpPr txBox="1"/>
          <p:nvPr/>
        </p:nvSpPr>
        <p:spPr>
          <a:xfrm>
            <a:off x="4868700" y="4405880"/>
            <a:ext cx="2454977" cy="220522"/>
          </a:xfrm>
          <a:prstGeom prst="rect">
            <a:avLst/>
          </a:prstGeom>
        </p:spPr>
        <p:txBody>
          <a:bodyPr vert="horz" wrap="square" lIns="0" tIns="12697" rIns="0" bIns="0" rtlCol="0">
            <a:spAutoFit/>
          </a:bodyPr>
          <a:lstStyle/>
          <a:p>
            <a:pPr marL="12697" defTabSz="914217">
              <a:spcBef>
                <a:spcPts val="100"/>
              </a:spcBef>
            </a:pPr>
            <a:r>
              <a:rPr sz="1350" b="1" dirty="0">
                <a:latin typeface="Arial"/>
                <a:cs typeface="Arial"/>
              </a:rPr>
              <a:t>The Iterative Innovation </a:t>
            </a:r>
            <a:r>
              <a:rPr sz="1350" b="1" spc="-10" dirty="0">
                <a:latin typeface="Arial"/>
                <a:cs typeface="Arial"/>
              </a:rPr>
              <a:t>Cycle</a:t>
            </a:r>
            <a:endParaRPr sz="1350">
              <a:latin typeface="Arial"/>
              <a:cs typeface="Arial"/>
            </a:endParaRPr>
          </a:p>
        </p:txBody>
      </p:sp>
      <p:grpSp>
        <p:nvGrpSpPr>
          <p:cNvPr id="36" name="object 36"/>
          <p:cNvGrpSpPr/>
          <p:nvPr/>
        </p:nvGrpSpPr>
        <p:grpSpPr>
          <a:xfrm>
            <a:off x="3143932" y="4818533"/>
            <a:ext cx="571368" cy="571368"/>
            <a:chOff x="3143249" y="4819649"/>
            <a:chExt cx="571500" cy="571500"/>
          </a:xfrm>
        </p:grpSpPr>
        <p:sp>
          <p:nvSpPr>
            <p:cNvPr id="37" name="object 37"/>
            <p:cNvSpPr/>
            <p:nvPr/>
          </p:nvSpPr>
          <p:spPr>
            <a:xfrm>
              <a:off x="3143249" y="4819649"/>
              <a:ext cx="571500" cy="571500"/>
            </a:xfrm>
            <a:custGeom>
              <a:avLst/>
              <a:gdLst/>
              <a:ahLst/>
              <a:cxnLst/>
              <a:rect l="l" t="t" r="r" b="b"/>
              <a:pathLst>
                <a:path w="571500" h="571500">
                  <a:moveTo>
                    <a:pt x="285749" y="571499"/>
                  </a:moveTo>
                  <a:lnTo>
                    <a:pt x="243821" y="568407"/>
                  </a:lnTo>
                  <a:lnTo>
                    <a:pt x="202800" y="559195"/>
                  </a:lnTo>
                  <a:lnTo>
                    <a:pt x="163575" y="544064"/>
                  </a:lnTo>
                  <a:lnTo>
                    <a:pt x="126995" y="523341"/>
                  </a:lnTo>
                  <a:lnTo>
                    <a:pt x="93851" y="497476"/>
                  </a:lnTo>
                  <a:lnTo>
                    <a:pt x="64862" y="467027"/>
                  </a:lnTo>
                  <a:lnTo>
                    <a:pt x="40653" y="432654"/>
                  </a:lnTo>
                  <a:lnTo>
                    <a:pt x="21751" y="395100"/>
                  </a:lnTo>
                  <a:lnTo>
                    <a:pt x="8563" y="355180"/>
                  </a:lnTo>
                  <a:lnTo>
                    <a:pt x="1375" y="313758"/>
                  </a:lnTo>
                  <a:lnTo>
                    <a:pt x="0" y="285749"/>
                  </a:lnTo>
                  <a:lnTo>
                    <a:pt x="343" y="271729"/>
                  </a:lnTo>
                  <a:lnTo>
                    <a:pt x="5490" y="230002"/>
                  </a:lnTo>
                  <a:lnTo>
                    <a:pt x="16703" y="189482"/>
                  </a:lnTo>
                  <a:lnTo>
                    <a:pt x="33740" y="151047"/>
                  </a:lnTo>
                  <a:lnTo>
                    <a:pt x="56232" y="115528"/>
                  </a:lnTo>
                  <a:lnTo>
                    <a:pt x="83693" y="83693"/>
                  </a:lnTo>
                  <a:lnTo>
                    <a:pt x="115528" y="56232"/>
                  </a:lnTo>
                  <a:lnTo>
                    <a:pt x="151047" y="33740"/>
                  </a:lnTo>
                  <a:lnTo>
                    <a:pt x="189483" y="16703"/>
                  </a:lnTo>
                  <a:lnTo>
                    <a:pt x="230002" y="5490"/>
                  </a:lnTo>
                  <a:lnTo>
                    <a:pt x="271728" y="344"/>
                  </a:lnTo>
                  <a:lnTo>
                    <a:pt x="285749" y="0"/>
                  </a:lnTo>
                  <a:lnTo>
                    <a:pt x="299771" y="344"/>
                  </a:lnTo>
                  <a:lnTo>
                    <a:pt x="341496" y="5490"/>
                  </a:lnTo>
                  <a:lnTo>
                    <a:pt x="382016" y="16703"/>
                  </a:lnTo>
                  <a:lnTo>
                    <a:pt x="420451" y="33740"/>
                  </a:lnTo>
                  <a:lnTo>
                    <a:pt x="455970" y="56232"/>
                  </a:lnTo>
                  <a:lnTo>
                    <a:pt x="487805" y="83693"/>
                  </a:lnTo>
                  <a:lnTo>
                    <a:pt x="515266" y="115528"/>
                  </a:lnTo>
                  <a:lnTo>
                    <a:pt x="537758" y="151048"/>
                  </a:lnTo>
                  <a:lnTo>
                    <a:pt x="554795" y="189483"/>
                  </a:lnTo>
                  <a:lnTo>
                    <a:pt x="566008" y="230002"/>
                  </a:lnTo>
                  <a:lnTo>
                    <a:pt x="571155" y="271729"/>
                  </a:lnTo>
                  <a:lnTo>
                    <a:pt x="571499" y="285749"/>
                  </a:lnTo>
                  <a:lnTo>
                    <a:pt x="571155" y="299771"/>
                  </a:lnTo>
                  <a:lnTo>
                    <a:pt x="566008" y="341495"/>
                  </a:lnTo>
                  <a:lnTo>
                    <a:pt x="554795" y="382015"/>
                  </a:lnTo>
                  <a:lnTo>
                    <a:pt x="537758" y="420450"/>
                  </a:lnTo>
                  <a:lnTo>
                    <a:pt x="515266" y="455970"/>
                  </a:lnTo>
                  <a:lnTo>
                    <a:pt x="487805" y="487805"/>
                  </a:lnTo>
                  <a:lnTo>
                    <a:pt x="455970" y="515266"/>
                  </a:lnTo>
                  <a:lnTo>
                    <a:pt x="420451" y="537758"/>
                  </a:lnTo>
                  <a:lnTo>
                    <a:pt x="382016" y="554796"/>
                  </a:lnTo>
                  <a:lnTo>
                    <a:pt x="341496" y="566008"/>
                  </a:lnTo>
                  <a:lnTo>
                    <a:pt x="299771" y="571155"/>
                  </a:lnTo>
                  <a:lnTo>
                    <a:pt x="285749" y="571499"/>
                  </a:lnTo>
                  <a:close/>
                </a:path>
              </a:pathLst>
            </a:custGeom>
            <a:solidFill>
              <a:srgbClr val="CCFAF1"/>
            </a:solidFill>
          </p:spPr>
          <p:txBody>
            <a:bodyPr wrap="square" lIns="0" tIns="0" rIns="0" bIns="0" rtlCol="0"/>
            <a:lstStyle/>
            <a:p>
              <a:pPr defTabSz="914217"/>
              <a:endParaRPr/>
            </a:p>
          </p:txBody>
        </p:sp>
        <p:pic>
          <p:nvPicPr>
            <p:cNvPr id="38" name="object 38"/>
            <p:cNvPicPr/>
            <p:nvPr/>
          </p:nvPicPr>
          <p:blipFill>
            <a:blip r:embed="rId9" cstate="print"/>
            <a:stretch>
              <a:fillRect/>
            </a:stretch>
          </p:blipFill>
          <p:spPr>
            <a:xfrm>
              <a:off x="3314699" y="4952999"/>
              <a:ext cx="228599" cy="304799"/>
            </a:xfrm>
            <a:prstGeom prst="rect">
              <a:avLst/>
            </a:prstGeom>
          </p:spPr>
        </p:pic>
      </p:grpSp>
      <p:sp>
        <p:nvSpPr>
          <p:cNvPr id="39" name="object 39"/>
          <p:cNvSpPr txBox="1"/>
          <p:nvPr/>
        </p:nvSpPr>
        <p:spPr>
          <a:xfrm>
            <a:off x="2799723" y="5410670"/>
            <a:ext cx="1263357" cy="466617"/>
          </a:xfrm>
          <a:prstGeom prst="rect">
            <a:avLst/>
          </a:prstGeom>
        </p:spPr>
        <p:txBody>
          <a:bodyPr vert="horz" wrap="square" lIns="0" tIns="64754" rIns="0" bIns="0" rtlCol="0">
            <a:spAutoFit/>
          </a:bodyPr>
          <a:lstStyle/>
          <a:p>
            <a:pPr algn="ctr" defTabSz="914217">
              <a:spcBef>
                <a:spcPts val="509"/>
              </a:spcBef>
            </a:pPr>
            <a:r>
              <a:rPr sz="1200" b="1" spc="-10" dirty="0">
                <a:latin typeface="Arial"/>
                <a:cs typeface="Arial"/>
              </a:rPr>
              <a:t>Build</a:t>
            </a:r>
            <a:endParaRPr sz="1200">
              <a:latin typeface="Arial"/>
              <a:cs typeface="Arial"/>
            </a:endParaRPr>
          </a:p>
          <a:p>
            <a:pPr algn="ctr" defTabSz="914217">
              <a:spcBef>
                <a:spcPts val="360"/>
              </a:spcBef>
            </a:pPr>
            <a:r>
              <a:rPr sz="1050" dirty="0">
                <a:solidFill>
                  <a:srgbClr val="4A5462"/>
                </a:solidFill>
                <a:latin typeface="Arial"/>
                <a:cs typeface="Arial"/>
              </a:rPr>
              <a:t>Launch</a:t>
            </a:r>
            <a:r>
              <a:rPr sz="1050" spc="-30" dirty="0">
                <a:solidFill>
                  <a:srgbClr val="4A5462"/>
                </a:solidFill>
                <a:latin typeface="Arial"/>
                <a:cs typeface="Arial"/>
              </a:rPr>
              <a:t> </a:t>
            </a:r>
            <a:r>
              <a:rPr sz="1050" dirty="0">
                <a:solidFill>
                  <a:srgbClr val="4A5462"/>
                </a:solidFill>
                <a:latin typeface="Arial"/>
                <a:cs typeface="Arial"/>
              </a:rPr>
              <a:t>new</a:t>
            </a:r>
            <a:r>
              <a:rPr sz="1050" spc="-25" dirty="0">
                <a:solidFill>
                  <a:srgbClr val="4A5462"/>
                </a:solidFill>
                <a:latin typeface="Arial"/>
                <a:cs typeface="Arial"/>
              </a:rPr>
              <a:t> </a:t>
            </a:r>
            <a:r>
              <a:rPr sz="1050" spc="-10" dirty="0">
                <a:solidFill>
                  <a:srgbClr val="4A5462"/>
                </a:solidFill>
                <a:latin typeface="Arial"/>
                <a:cs typeface="Arial"/>
              </a:rPr>
              <a:t>features</a:t>
            </a:r>
            <a:endParaRPr sz="1050">
              <a:latin typeface="Arial"/>
              <a:cs typeface="Arial"/>
            </a:endParaRPr>
          </a:p>
        </p:txBody>
      </p:sp>
      <p:grpSp>
        <p:nvGrpSpPr>
          <p:cNvPr id="40" name="object 40"/>
          <p:cNvGrpSpPr/>
          <p:nvPr/>
        </p:nvGrpSpPr>
        <p:grpSpPr>
          <a:xfrm>
            <a:off x="5124674" y="4818533"/>
            <a:ext cx="571368" cy="571368"/>
            <a:chOff x="5124449" y="4819649"/>
            <a:chExt cx="571500" cy="571500"/>
          </a:xfrm>
        </p:grpSpPr>
        <p:sp>
          <p:nvSpPr>
            <p:cNvPr id="41" name="object 41"/>
            <p:cNvSpPr/>
            <p:nvPr/>
          </p:nvSpPr>
          <p:spPr>
            <a:xfrm>
              <a:off x="5124449" y="4819649"/>
              <a:ext cx="571500" cy="571500"/>
            </a:xfrm>
            <a:custGeom>
              <a:avLst/>
              <a:gdLst/>
              <a:ahLst/>
              <a:cxnLst/>
              <a:rect l="l" t="t" r="r" b="b"/>
              <a:pathLst>
                <a:path w="571500" h="571500">
                  <a:moveTo>
                    <a:pt x="285749" y="571499"/>
                  </a:moveTo>
                  <a:lnTo>
                    <a:pt x="243821" y="568407"/>
                  </a:lnTo>
                  <a:lnTo>
                    <a:pt x="202800" y="559195"/>
                  </a:lnTo>
                  <a:lnTo>
                    <a:pt x="163575" y="544064"/>
                  </a:lnTo>
                  <a:lnTo>
                    <a:pt x="126995" y="523341"/>
                  </a:lnTo>
                  <a:lnTo>
                    <a:pt x="93851" y="497476"/>
                  </a:lnTo>
                  <a:lnTo>
                    <a:pt x="64862" y="467027"/>
                  </a:lnTo>
                  <a:lnTo>
                    <a:pt x="40654" y="432654"/>
                  </a:lnTo>
                  <a:lnTo>
                    <a:pt x="21751" y="395100"/>
                  </a:lnTo>
                  <a:lnTo>
                    <a:pt x="8563" y="355180"/>
                  </a:lnTo>
                  <a:lnTo>
                    <a:pt x="1376" y="313758"/>
                  </a:lnTo>
                  <a:lnTo>
                    <a:pt x="0" y="285749"/>
                  </a:lnTo>
                  <a:lnTo>
                    <a:pt x="344" y="271729"/>
                  </a:lnTo>
                  <a:lnTo>
                    <a:pt x="5490" y="230002"/>
                  </a:lnTo>
                  <a:lnTo>
                    <a:pt x="16703" y="189482"/>
                  </a:lnTo>
                  <a:lnTo>
                    <a:pt x="33741" y="151047"/>
                  </a:lnTo>
                  <a:lnTo>
                    <a:pt x="56233" y="115528"/>
                  </a:lnTo>
                  <a:lnTo>
                    <a:pt x="83693" y="83693"/>
                  </a:lnTo>
                  <a:lnTo>
                    <a:pt x="115528" y="56232"/>
                  </a:lnTo>
                  <a:lnTo>
                    <a:pt x="151047" y="33740"/>
                  </a:lnTo>
                  <a:lnTo>
                    <a:pt x="189483" y="16703"/>
                  </a:lnTo>
                  <a:lnTo>
                    <a:pt x="230002" y="5490"/>
                  </a:lnTo>
                  <a:lnTo>
                    <a:pt x="271729" y="344"/>
                  </a:lnTo>
                  <a:lnTo>
                    <a:pt x="285749" y="0"/>
                  </a:lnTo>
                  <a:lnTo>
                    <a:pt x="299770" y="344"/>
                  </a:lnTo>
                  <a:lnTo>
                    <a:pt x="341496" y="5490"/>
                  </a:lnTo>
                  <a:lnTo>
                    <a:pt x="382015" y="16703"/>
                  </a:lnTo>
                  <a:lnTo>
                    <a:pt x="420451" y="33740"/>
                  </a:lnTo>
                  <a:lnTo>
                    <a:pt x="455970" y="56232"/>
                  </a:lnTo>
                  <a:lnTo>
                    <a:pt x="487805" y="83693"/>
                  </a:lnTo>
                  <a:lnTo>
                    <a:pt x="515266" y="115528"/>
                  </a:lnTo>
                  <a:lnTo>
                    <a:pt x="537758" y="151048"/>
                  </a:lnTo>
                  <a:lnTo>
                    <a:pt x="554796" y="189483"/>
                  </a:lnTo>
                  <a:lnTo>
                    <a:pt x="566008" y="230002"/>
                  </a:lnTo>
                  <a:lnTo>
                    <a:pt x="571155" y="271729"/>
                  </a:lnTo>
                  <a:lnTo>
                    <a:pt x="571499" y="285749"/>
                  </a:lnTo>
                  <a:lnTo>
                    <a:pt x="571155" y="299771"/>
                  </a:lnTo>
                  <a:lnTo>
                    <a:pt x="566008" y="341495"/>
                  </a:lnTo>
                  <a:lnTo>
                    <a:pt x="554796" y="382015"/>
                  </a:lnTo>
                  <a:lnTo>
                    <a:pt x="537758" y="420450"/>
                  </a:lnTo>
                  <a:lnTo>
                    <a:pt x="515266" y="455970"/>
                  </a:lnTo>
                  <a:lnTo>
                    <a:pt x="487805" y="487805"/>
                  </a:lnTo>
                  <a:lnTo>
                    <a:pt x="455970" y="515266"/>
                  </a:lnTo>
                  <a:lnTo>
                    <a:pt x="420451" y="537758"/>
                  </a:lnTo>
                  <a:lnTo>
                    <a:pt x="382015" y="554796"/>
                  </a:lnTo>
                  <a:lnTo>
                    <a:pt x="341496" y="566008"/>
                  </a:lnTo>
                  <a:lnTo>
                    <a:pt x="299770" y="571155"/>
                  </a:lnTo>
                  <a:lnTo>
                    <a:pt x="285749" y="571499"/>
                  </a:lnTo>
                  <a:close/>
                </a:path>
              </a:pathLst>
            </a:custGeom>
            <a:solidFill>
              <a:srgbClr val="CCFAF1"/>
            </a:solidFill>
          </p:spPr>
          <p:txBody>
            <a:bodyPr wrap="square" lIns="0" tIns="0" rIns="0" bIns="0" rtlCol="0"/>
            <a:lstStyle/>
            <a:p>
              <a:pPr defTabSz="914217"/>
              <a:endParaRPr/>
            </a:p>
          </p:txBody>
        </p:sp>
        <p:pic>
          <p:nvPicPr>
            <p:cNvPr id="42" name="object 42"/>
            <p:cNvPicPr/>
            <p:nvPr/>
          </p:nvPicPr>
          <p:blipFill>
            <a:blip r:embed="rId10" cstate="print"/>
            <a:stretch>
              <a:fillRect/>
            </a:stretch>
          </p:blipFill>
          <p:spPr>
            <a:xfrm>
              <a:off x="5295899" y="4952999"/>
              <a:ext cx="228599" cy="304799"/>
            </a:xfrm>
            <a:prstGeom prst="rect">
              <a:avLst/>
            </a:prstGeom>
          </p:spPr>
        </p:pic>
      </p:grpSp>
      <p:sp>
        <p:nvSpPr>
          <p:cNvPr id="43" name="object 43"/>
          <p:cNvSpPr txBox="1"/>
          <p:nvPr/>
        </p:nvSpPr>
        <p:spPr>
          <a:xfrm>
            <a:off x="4837454" y="5410670"/>
            <a:ext cx="1139561" cy="466617"/>
          </a:xfrm>
          <a:prstGeom prst="rect">
            <a:avLst/>
          </a:prstGeom>
        </p:spPr>
        <p:txBody>
          <a:bodyPr vert="horz" wrap="square" lIns="0" tIns="64754" rIns="0" bIns="0" rtlCol="0">
            <a:spAutoFit/>
          </a:bodyPr>
          <a:lstStyle/>
          <a:p>
            <a:pPr algn="ctr" defTabSz="914217">
              <a:spcBef>
                <a:spcPts val="509"/>
              </a:spcBef>
            </a:pPr>
            <a:r>
              <a:rPr sz="1200" b="1" spc="-10" dirty="0">
                <a:latin typeface="Arial"/>
                <a:cs typeface="Arial"/>
              </a:rPr>
              <a:t>Measure</a:t>
            </a:r>
            <a:endParaRPr sz="1200">
              <a:latin typeface="Arial"/>
              <a:cs typeface="Arial"/>
            </a:endParaRPr>
          </a:p>
          <a:p>
            <a:pPr algn="ctr" defTabSz="914217">
              <a:spcBef>
                <a:spcPts val="360"/>
              </a:spcBef>
            </a:pPr>
            <a:r>
              <a:rPr sz="1050" dirty="0">
                <a:solidFill>
                  <a:srgbClr val="4A5462"/>
                </a:solidFill>
                <a:latin typeface="Arial"/>
                <a:cs typeface="Arial"/>
              </a:rPr>
              <a:t>Track</a:t>
            </a:r>
            <a:r>
              <a:rPr sz="1050" spc="-60" dirty="0">
                <a:solidFill>
                  <a:srgbClr val="4A5462"/>
                </a:solidFill>
                <a:latin typeface="Arial"/>
                <a:cs typeface="Arial"/>
              </a:rPr>
              <a:t> </a:t>
            </a:r>
            <a:r>
              <a:rPr sz="1050" spc="-10" dirty="0">
                <a:solidFill>
                  <a:srgbClr val="4A5462"/>
                </a:solidFill>
                <a:latin typeface="Arial"/>
                <a:cs typeface="Arial"/>
              </a:rPr>
              <a:t>performance</a:t>
            </a:r>
            <a:endParaRPr sz="1050">
              <a:latin typeface="Arial"/>
              <a:cs typeface="Arial"/>
            </a:endParaRPr>
          </a:p>
        </p:txBody>
      </p:sp>
      <p:grpSp>
        <p:nvGrpSpPr>
          <p:cNvPr id="44" name="object 44"/>
          <p:cNvGrpSpPr/>
          <p:nvPr/>
        </p:nvGrpSpPr>
        <p:grpSpPr>
          <a:xfrm>
            <a:off x="6934005" y="4818533"/>
            <a:ext cx="571368" cy="571368"/>
            <a:chOff x="6934199" y="4819649"/>
            <a:chExt cx="571500" cy="571500"/>
          </a:xfrm>
        </p:grpSpPr>
        <p:sp>
          <p:nvSpPr>
            <p:cNvPr id="45" name="object 45"/>
            <p:cNvSpPr/>
            <p:nvPr/>
          </p:nvSpPr>
          <p:spPr>
            <a:xfrm>
              <a:off x="6934199" y="4819649"/>
              <a:ext cx="571500" cy="571500"/>
            </a:xfrm>
            <a:custGeom>
              <a:avLst/>
              <a:gdLst/>
              <a:ahLst/>
              <a:cxnLst/>
              <a:rect l="l" t="t" r="r" b="b"/>
              <a:pathLst>
                <a:path w="571500" h="571500">
                  <a:moveTo>
                    <a:pt x="285749" y="571499"/>
                  </a:moveTo>
                  <a:lnTo>
                    <a:pt x="243821" y="568407"/>
                  </a:lnTo>
                  <a:lnTo>
                    <a:pt x="202800" y="559195"/>
                  </a:lnTo>
                  <a:lnTo>
                    <a:pt x="163575" y="544064"/>
                  </a:lnTo>
                  <a:lnTo>
                    <a:pt x="126995" y="523341"/>
                  </a:lnTo>
                  <a:lnTo>
                    <a:pt x="93851" y="497476"/>
                  </a:lnTo>
                  <a:lnTo>
                    <a:pt x="64862" y="467027"/>
                  </a:lnTo>
                  <a:lnTo>
                    <a:pt x="40653" y="432654"/>
                  </a:lnTo>
                  <a:lnTo>
                    <a:pt x="21750" y="395100"/>
                  </a:lnTo>
                  <a:lnTo>
                    <a:pt x="8563" y="355180"/>
                  </a:lnTo>
                  <a:lnTo>
                    <a:pt x="1376" y="313758"/>
                  </a:lnTo>
                  <a:lnTo>
                    <a:pt x="0" y="285749"/>
                  </a:lnTo>
                  <a:lnTo>
                    <a:pt x="344" y="271729"/>
                  </a:lnTo>
                  <a:lnTo>
                    <a:pt x="5489" y="230002"/>
                  </a:lnTo>
                  <a:lnTo>
                    <a:pt x="16702" y="189482"/>
                  </a:lnTo>
                  <a:lnTo>
                    <a:pt x="33739" y="151047"/>
                  </a:lnTo>
                  <a:lnTo>
                    <a:pt x="56232" y="115528"/>
                  </a:lnTo>
                  <a:lnTo>
                    <a:pt x="83693" y="83693"/>
                  </a:lnTo>
                  <a:lnTo>
                    <a:pt x="115528" y="56232"/>
                  </a:lnTo>
                  <a:lnTo>
                    <a:pt x="151047" y="33740"/>
                  </a:lnTo>
                  <a:lnTo>
                    <a:pt x="189483" y="16703"/>
                  </a:lnTo>
                  <a:lnTo>
                    <a:pt x="230002" y="5490"/>
                  </a:lnTo>
                  <a:lnTo>
                    <a:pt x="271728" y="344"/>
                  </a:lnTo>
                  <a:lnTo>
                    <a:pt x="285749" y="0"/>
                  </a:lnTo>
                  <a:lnTo>
                    <a:pt x="299771" y="344"/>
                  </a:lnTo>
                  <a:lnTo>
                    <a:pt x="341497" y="5490"/>
                  </a:lnTo>
                  <a:lnTo>
                    <a:pt x="382016" y="16703"/>
                  </a:lnTo>
                  <a:lnTo>
                    <a:pt x="420451" y="33740"/>
                  </a:lnTo>
                  <a:lnTo>
                    <a:pt x="455970" y="56232"/>
                  </a:lnTo>
                  <a:lnTo>
                    <a:pt x="487805" y="83693"/>
                  </a:lnTo>
                  <a:lnTo>
                    <a:pt x="515266" y="115528"/>
                  </a:lnTo>
                  <a:lnTo>
                    <a:pt x="537758" y="151048"/>
                  </a:lnTo>
                  <a:lnTo>
                    <a:pt x="554796" y="189483"/>
                  </a:lnTo>
                  <a:lnTo>
                    <a:pt x="566008" y="230002"/>
                  </a:lnTo>
                  <a:lnTo>
                    <a:pt x="571156" y="271729"/>
                  </a:lnTo>
                  <a:lnTo>
                    <a:pt x="571499" y="285749"/>
                  </a:lnTo>
                  <a:lnTo>
                    <a:pt x="571156" y="299771"/>
                  </a:lnTo>
                  <a:lnTo>
                    <a:pt x="566008" y="341495"/>
                  </a:lnTo>
                  <a:lnTo>
                    <a:pt x="554796" y="382015"/>
                  </a:lnTo>
                  <a:lnTo>
                    <a:pt x="537758" y="420450"/>
                  </a:lnTo>
                  <a:lnTo>
                    <a:pt x="515266" y="455970"/>
                  </a:lnTo>
                  <a:lnTo>
                    <a:pt x="487805" y="487805"/>
                  </a:lnTo>
                  <a:lnTo>
                    <a:pt x="455971" y="515266"/>
                  </a:lnTo>
                  <a:lnTo>
                    <a:pt x="420451" y="537758"/>
                  </a:lnTo>
                  <a:lnTo>
                    <a:pt x="382016" y="554796"/>
                  </a:lnTo>
                  <a:lnTo>
                    <a:pt x="341497" y="566008"/>
                  </a:lnTo>
                  <a:lnTo>
                    <a:pt x="299771" y="571155"/>
                  </a:lnTo>
                  <a:lnTo>
                    <a:pt x="285749" y="571499"/>
                  </a:lnTo>
                  <a:close/>
                </a:path>
              </a:pathLst>
            </a:custGeom>
            <a:solidFill>
              <a:srgbClr val="CCFAF1"/>
            </a:solidFill>
          </p:spPr>
          <p:txBody>
            <a:bodyPr wrap="square" lIns="0" tIns="0" rIns="0" bIns="0" rtlCol="0"/>
            <a:lstStyle/>
            <a:p>
              <a:pPr defTabSz="914217"/>
              <a:endParaRPr/>
            </a:p>
          </p:txBody>
        </p:sp>
        <p:pic>
          <p:nvPicPr>
            <p:cNvPr id="46" name="object 46"/>
            <p:cNvPicPr/>
            <p:nvPr/>
          </p:nvPicPr>
          <p:blipFill>
            <a:blip r:embed="rId11" cstate="print"/>
            <a:stretch>
              <a:fillRect/>
            </a:stretch>
          </p:blipFill>
          <p:spPr>
            <a:xfrm>
              <a:off x="7105649" y="4952999"/>
              <a:ext cx="228599" cy="304799"/>
            </a:xfrm>
            <a:prstGeom prst="rect">
              <a:avLst/>
            </a:prstGeom>
          </p:spPr>
        </p:pic>
      </p:grpSp>
      <p:sp>
        <p:nvSpPr>
          <p:cNvPr id="47" name="object 47"/>
          <p:cNvSpPr txBox="1"/>
          <p:nvPr/>
        </p:nvSpPr>
        <p:spPr>
          <a:xfrm>
            <a:off x="6751237" y="5410670"/>
            <a:ext cx="929425" cy="466617"/>
          </a:xfrm>
          <a:prstGeom prst="rect">
            <a:avLst/>
          </a:prstGeom>
        </p:spPr>
        <p:txBody>
          <a:bodyPr vert="horz" wrap="square" lIns="0" tIns="64754" rIns="0" bIns="0" rtlCol="0">
            <a:spAutoFit/>
          </a:bodyPr>
          <a:lstStyle/>
          <a:p>
            <a:pPr algn="ctr" defTabSz="914217">
              <a:spcBef>
                <a:spcPts val="509"/>
              </a:spcBef>
            </a:pPr>
            <a:r>
              <a:rPr sz="1200" b="1" spc="-10" dirty="0">
                <a:latin typeface="Arial"/>
                <a:cs typeface="Arial"/>
              </a:rPr>
              <a:t>Learn</a:t>
            </a:r>
            <a:endParaRPr sz="1200">
              <a:latin typeface="Arial"/>
              <a:cs typeface="Arial"/>
            </a:endParaRPr>
          </a:p>
          <a:p>
            <a:pPr algn="ctr" defTabSz="914217">
              <a:spcBef>
                <a:spcPts val="360"/>
              </a:spcBef>
            </a:pPr>
            <a:r>
              <a:rPr sz="1050" dirty="0">
                <a:solidFill>
                  <a:srgbClr val="4A5462"/>
                </a:solidFill>
                <a:latin typeface="Arial"/>
                <a:cs typeface="Arial"/>
              </a:rPr>
              <a:t>Analyze</a:t>
            </a:r>
            <a:r>
              <a:rPr sz="1050" spc="-40" dirty="0">
                <a:solidFill>
                  <a:srgbClr val="4A5462"/>
                </a:solidFill>
                <a:latin typeface="Arial"/>
                <a:cs typeface="Arial"/>
              </a:rPr>
              <a:t> </a:t>
            </a:r>
            <a:r>
              <a:rPr sz="1050" spc="-10" dirty="0">
                <a:solidFill>
                  <a:srgbClr val="4A5462"/>
                </a:solidFill>
                <a:latin typeface="Arial"/>
                <a:cs typeface="Arial"/>
              </a:rPr>
              <a:t>results</a:t>
            </a:r>
            <a:endParaRPr sz="1050">
              <a:latin typeface="Arial"/>
              <a:cs typeface="Arial"/>
            </a:endParaRPr>
          </a:p>
        </p:txBody>
      </p:sp>
      <p:grpSp>
        <p:nvGrpSpPr>
          <p:cNvPr id="48" name="object 48"/>
          <p:cNvGrpSpPr/>
          <p:nvPr/>
        </p:nvGrpSpPr>
        <p:grpSpPr>
          <a:xfrm>
            <a:off x="8638585" y="4818533"/>
            <a:ext cx="571368" cy="571368"/>
            <a:chOff x="8639174" y="4819649"/>
            <a:chExt cx="571500" cy="571500"/>
          </a:xfrm>
        </p:grpSpPr>
        <p:sp>
          <p:nvSpPr>
            <p:cNvPr id="49" name="object 49"/>
            <p:cNvSpPr/>
            <p:nvPr/>
          </p:nvSpPr>
          <p:spPr>
            <a:xfrm>
              <a:off x="8639174" y="4819649"/>
              <a:ext cx="571500" cy="571500"/>
            </a:xfrm>
            <a:custGeom>
              <a:avLst/>
              <a:gdLst/>
              <a:ahLst/>
              <a:cxnLst/>
              <a:rect l="l" t="t" r="r" b="b"/>
              <a:pathLst>
                <a:path w="571500" h="571500">
                  <a:moveTo>
                    <a:pt x="285749" y="571499"/>
                  </a:moveTo>
                  <a:lnTo>
                    <a:pt x="243821" y="568407"/>
                  </a:lnTo>
                  <a:lnTo>
                    <a:pt x="202800" y="559195"/>
                  </a:lnTo>
                  <a:lnTo>
                    <a:pt x="163575" y="544064"/>
                  </a:lnTo>
                  <a:lnTo>
                    <a:pt x="126995" y="523341"/>
                  </a:lnTo>
                  <a:lnTo>
                    <a:pt x="93851" y="497476"/>
                  </a:lnTo>
                  <a:lnTo>
                    <a:pt x="64862" y="467027"/>
                  </a:lnTo>
                  <a:lnTo>
                    <a:pt x="40652" y="432654"/>
                  </a:lnTo>
                  <a:lnTo>
                    <a:pt x="21750" y="395100"/>
                  </a:lnTo>
                  <a:lnTo>
                    <a:pt x="8563" y="355180"/>
                  </a:lnTo>
                  <a:lnTo>
                    <a:pt x="1376" y="313758"/>
                  </a:lnTo>
                  <a:lnTo>
                    <a:pt x="0" y="285749"/>
                  </a:lnTo>
                  <a:lnTo>
                    <a:pt x="344" y="271729"/>
                  </a:lnTo>
                  <a:lnTo>
                    <a:pt x="5490" y="230002"/>
                  </a:lnTo>
                  <a:lnTo>
                    <a:pt x="16702" y="189482"/>
                  </a:lnTo>
                  <a:lnTo>
                    <a:pt x="33740" y="151047"/>
                  </a:lnTo>
                  <a:lnTo>
                    <a:pt x="56232" y="115528"/>
                  </a:lnTo>
                  <a:lnTo>
                    <a:pt x="83693" y="83693"/>
                  </a:lnTo>
                  <a:lnTo>
                    <a:pt x="115528" y="56232"/>
                  </a:lnTo>
                  <a:lnTo>
                    <a:pt x="151047" y="33740"/>
                  </a:lnTo>
                  <a:lnTo>
                    <a:pt x="189482" y="16703"/>
                  </a:lnTo>
                  <a:lnTo>
                    <a:pt x="230002" y="5490"/>
                  </a:lnTo>
                  <a:lnTo>
                    <a:pt x="271729" y="344"/>
                  </a:lnTo>
                  <a:lnTo>
                    <a:pt x="285749" y="0"/>
                  </a:lnTo>
                  <a:lnTo>
                    <a:pt x="299771" y="344"/>
                  </a:lnTo>
                  <a:lnTo>
                    <a:pt x="341495" y="5490"/>
                  </a:lnTo>
                  <a:lnTo>
                    <a:pt x="382014" y="16703"/>
                  </a:lnTo>
                  <a:lnTo>
                    <a:pt x="420450" y="33740"/>
                  </a:lnTo>
                  <a:lnTo>
                    <a:pt x="455970" y="56232"/>
                  </a:lnTo>
                  <a:lnTo>
                    <a:pt x="487805" y="83693"/>
                  </a:lnTo>
                  <a:lnTo>
                    <a:pt x="515265" y="115528"/>
                  </a:lnTo>
                  <a:lnTo>
                    <a:pt x="537757" y="151048"/>
                  </a:lnTo>
                  <a:lnTo>
                    <a:pt x="554795" y="189483"/>
                  </a:lnTo>
                  <a:lnTo>
                    <a:pt x="566007" y="230002"/>
                  </a:lnTo>
                  <a:lnTo>
                    <a:pt x="571155" y="271729"/>
                  </a:lnTo>
                  <a:lnTo>
                    <a:pt x="571499" y="285749"/>
                  </a:lnTo>
                  <a:lnTo>
                    <a:pt x="571155" y="299771"/>
                  </a:lnTo>
                  <a:lnTo>
                    <a:pt x="566007" y="341495"/>
                  </a:lnTo>
                  <a:lnTo>
                    <a:pt x="554795" y="382015"/>
                  </a:lnTo>
                  <a:lnTo>
                    <a:pt x="537757" y="420450"/>
                  </a:lnTo>
                  <a:lnTo>
                    <a:pt x="515265" y="455970"/>
                  </a:lnTo>
                  <a:lnTo>
                    <a:pt x="487805" y="487805"/>
                  </a:lnTo>
                  <a:lnTo>
                    <a:pt x="455970" y="515266"/>
                  </a:lnTo>
                  <a:lnTo>
                    <a:pt x="420451" y="537758"/>
                  </a:lnTo>
                  <a:lnTo>
                    <a:pt x="382015" y="554796"/>
                  </a:lnTo>
                  <a:lnTo>
                    <a:pt x="341495" y="566008"/>
                  </a:lnTo>
                  <a:lnTo>
                    <a:pt x="299771" y="571155"/>
                  </a:lnTo>
                  <a:lnTo>
                    <a:pt x="285749" y="571499"/>
                  </a:lnTo>
                  <a:close/>
                </a:path>
              </a:pathLst>
            </a:custGeom>
            <a:solidFill>
              <a:srgbClr val="CCFAF1"/>
            </a:solidFill>
          </p:spPr>
          <p:txBody>
            <a:bodyPr wrap="square" lIns="0" tIns="0" rIns="0" bIns="0" rtlCol="0"/>
            <a:lstStyle/>
            <a:p>
              <a:pPr defTabSz="914217"/>
              <a:endParaRPr/>
            </a:p>
          </p:txBody>
        </p:sp>
        <p:pic>
          <p:nvPicPr>
            <p:cNvPr id="50" name="object 50"/>
            <p:cNvPicPr/>
            <p:nvPr/>
          </p:nvPicPr>
          <p:blipFill>
            <a:blip r:embed="rId12" cstate="print"/>
            <a:stretch>
              <a:fillRect/>
            </a:stretch>
          </p:blipFill>
          <p:spPr>
            <a:xfrm>
              <a:off x="8810624" y="4952999"/>
              <a:ext cx="228599" cy="304799"/>
            </a:xfrm>
            <a:prstGeom prst="rect">
              <a:avLst/>
            </a:prstGeom>
          </p:spPr>
        </p:pic>
      </p:grpSp>
      <p:sp>
        <p:nvSpPr>
          <p:cNvPr id="51" name="object 51"/>
          <p:cNvSpPr txBox="1"/>
          <p:nvPr/>
        </p:nvSpPr>
        <p:spPr>
          <a:xfrm>
            <a:off x="8455223" y="5410670"/>
            <a:ext cx="937043" cy="466617"/>
          </a:xfrm>
          <a:prstGeom prst="rect">
            <a:avLst/>
          </a:prstGeom>
        </p:spPr>
        <p:txBody>
          <a:bodyPr vert="horz" wrap="square" lIns="0" tIns="64754" rIns="0" bIns="0" rtlCol="0">
            <a:spAutoFit/>
          </a:bodyPr>
          <a:lstStyle/>
          <a:p>
            <a:pPr algn="ctr" defTabSz="914217">
              <a:spcBef>
                <a:spcPts val="509"/>
              </a:spcBef>
            </a:pPr>
            <a:r>
              <a:rPr sz="1200" b="1" spc="-10" dirty="0">
                <a:latin typeface="Arial"/>
                <a:cs typeface="Arial"/>
              </a:rPr>
              <a:t>Iterate</a:t>
            </a:r>
            <a:endParaRPr sz="1200">
              <a:latin typeface="Arial"/>
              <a:cs typeface="Arial"/>
            </a:endParaRPr>
          </a:p>
          <a:p>
            <a:pPr algn="ctr" defTabSz="914217">
              <a:spcBef>
                <a:spcPts val="360"/>
              </a:spcBef>
            </a:pPr>
            <a:r>
              <a:rPr sz="1050" dirty="0">
                <a:solidFill>
                  <a:srgbClr val="4A5462"/>
                </a:solidFill>
                <a:latin typeface="Arial"/>
                <a:cs typeface="Arial"/>
              </a:rPr>
              <a:t>Apply</a:t>
            </a:r>
            <a:r>
              <a:rPr sz="1050" spc="-30" dirty="0">
                <a:solidFill>
                  <a:srgbClr val="4A5462"/>
                </a:solidFill>
                <a:latin typeface="Arial"/>
                <a:cs typeface="Arial"/>
              </a:rPr>
              <a:t> </a:t>
            </a:r>
            <a:r>
              <a:rPr sz="1050" spc="-10" dirty="0">
                <a:solidFill>
                  <a:srgbClr val="4A5462"/>
                </a:solidFill>
                <a:latin typeface="Arial"/>
                <a:cs typeface="Arial"/>
              </a:rPr>
              <a:t>learnings</a:t>
            </a:r>
            <a:endParaRPr sz="1050">
              <a:latin typeface="Arial"/>
              <a:cs typeface="Arial"/>
            </a:endParaRPr>
          </a:p>
        </p:txBody>
      </p:sp>
      <p:grpSp>
        <p:nvGrpSpPr>
          <p:cNvPr id="52" name="object 52"/>
          <p:cNvGrpSpPr/>
          <p:nvPr/>
        </p:nvGrpSpPr>
        <p:grpSpPr>
          <a:xfrm>
            <a:off x="306140" y="6227907"/>
            <a:ext cx="11579719" cy="495185"/>
            <a:chOff x="304799" y="6229349"/>
            <a:chExt cx="11582400" cy="495300"/>
          </a:xfrm>
        </p:grpSpPr>
        <p:sp>
          <p:nvSpPr>
            <p:cNvPr id="53" name="object 53"/>
            <p:cNvSpPr/>
            <p:nvPr/>
          </p:nvSpPr>
          <p:spPr>
            <a:xfrm>
              <a:off x="304799" y="6229349"/>
              <a:ext cx="11582400" cy="495300"/>
            </a:xfrm>
            <a:custGeom>
              <a:avLst/>
              <a:gdLst/>
              <a:ahLst/>
              <a:cxnLst/>
              <a:rect l="l" t="t" r="r" b="b"/>
              <a:pathLst>
                <a:path w="11582400" h="495300">
                  <a:moveTo>
                    <a:pt x="11511202" y="495299"/>
                  </a:moveTo>
                  <a:lnTo>
                    <a:pt x="71196" y="495299"/>
                  </a:lnTo>
                  <a:lnTo>
                    <a:pt x="66241" y="494811"/>
                  </a:lnTo>
                  <a:lnTo>
                    <a:pt x="29705" y="479677"/>
                  </a:lnTo>
                  <a:lnTo>
                    <a:pt x="3885" y="443637"/>
                  </a:lnTo>
                  <a:lnTo>
                    <a:pt x="0" y="424103"/>
                  </a:lnTo>
                  <a:lnTo>
                    <a:pt x="0" y="419099"/>
                  </a:lnTo>
                  <a:lnTo>
                    <a:pt x="0" y="71196"/>
                  </a:lnTo>
                  <a:lnTo>
                    <a:pt x="15621" y="29703"/>
                  </a:lnTo>
                  <a:lnTo>
                    <a:pt x="51662" y="3885"/>
                  </a:lnTo>
                  <a:lnTo>
                    <a:pt x="71196" y="0"/>
                  </a:lnTo>
                  <a:lnTo>
                    <a:pt x="11511202" y="0"/>
                  </a:lnTo>
                  <a:lnTo>
                    <a:pt x="11552691" y="15621"/>
                  </a:lnTo>
                  <a:lnTo>
                    <a:pt x="11578512" y="51660"/>
                  </a:lnTo>
                  <a:lnTo>
                    <a:pt x="11582397" y="71196"/>
                  </a:lnTo>
                  <a:lnTo>
                    <a:pt x="11582397" y="424103"/>
                  </a:lnTo>
                  <a:lnTo>
                    <a:pt x="11566775" y="465594"/>
                  </a:lnTo>
                  <a:lnTo>
                    <a:pt x="11530735" y="491413"/>
                  </a:lnTo>
                  <a:lnTo>
                    <a:pt x="11516156" y="494811"/>
                  </a:lnTo>
                  <a:lnTo>
                    <a:pt x="11511202" y="495299"/>
                  </a:lnTo>
                  <a:close/>
                </a:path>
              </a:pathLst>
            </a:custGeom>
            <a:solidFill>
              <a:srgbClr val="F2F4F5"/>
            </a:solidFill>
          </p:spPr>
          <p:txBody>
            <a:bodyPr wrap="square" lIns="0" tIns="0" rIns="0" bIns="0" rtlCol="0"/>
            <a:lstStyle/>
            <a:p>
              <a:pPr defTabSz="914217"/>
              <a:endParaRPr/>
            </a:p>
          </p:txBody>
        </p:sp>
        <p:pic>
          <p:nvPicPr>
            <p:cNvPr id="54" name="object 54"/>
            <p:cNvPicPr/>
            <p:nvPr/>
          </p:nvPicPr>
          <p:blipFill>
            <a:blip r:embed="rId13" cstate="print"/>
            <a:stretch>
              <a:fillRect/>
            </a:stretch>
          </p:blipFill>
          <p:spPr>
            <a:xfrm>
              <a:off x="419099" y="6343649"/>
              <a:ext cx="219074" cy="266699"/>
            </a:xfrm>
            <a:prstGeom prst="rect">
              <a:avLst/>
            </a:prstGeom>
          </p:spPr>
        </p:pic>
      </p:grpSp>
      <p:sp>
        <p:nvSpPr>
          <p:cNvPr id="55" name="object 55"/>
          <p:cNvSpPr txBox="1"/>
          <p:nvPr/>
        </p:nvSpPr>
        <p:spPr>
          <a:xfrm>
            <a:off x="741014" y="6358052"/>
            <a:ext cx="8015653" cy="197444"/>
          </a:xfrm>
          <a:prstGeom prst="rect">
            <a:avLst/>
          </a:prstGeom>
        </p:spPr>
        <p:txBody>
          <a:bodyPr vert="horz" wrap="square" lIns="0" tIns="12697" rIns="0" bIns="0" rtlCol="0">
            <a:spAutoFit/>
          </a:bodyPr>
          <a:lstStyle/>
          <a:p>
            <a:pPr marL="12697" defTabSz="914217">
              <a:spcBef>
                <a:spcPts val="100"/>
              </a:spcBef>
            </a:pPr>
            <a:r>
              <a:rPr sz="1200" b="1" dirty="0">
                <a:latin typeface="Arial"/>
                <a:cs typeface="Arial"/>
              </a:rPr>
              <a:t>Case</a:t>
            </a:r>
            <a:r>
              <a:rPr sz="1200" b="1" spc="-5" dirty="0">
                <a:latin typeface="Arial"/>
                <a:cs typeface="Arial"/>
              </a:rPr>
              <a:t> </a:t>
            </a:r>
            <a:r>
              <a:rPr sz="1200" b="1" dirty="0">
                <a:latin typeface="Arial"/>
                <a:cs typeface="Arial"/>
              </a:rPr>
              <a:t>Study: </a:t>
            </a:r>
            <a:r>
              <a:rPr sz="1200" dirty="0">
                <a:latin typeface="Arial"/>
                <a:cs typeface="Arial"/>
              </a:rPr>
              <a:t>Dropbox's</a:t>
            </a:r>
            <a:r>
              <a:rPr sz="1200" spc="-5" dirty="0">
                <a:latin typeface="Arial"/>
                <a:cs typeface="Arial"/>
              </a:rPr>
              <a:t> </a:t>
            </a:r>
            <a:r>
              <a:rPr sz="1200" dirty="0">
                <a:latin typeface="Arial"/>
                <a:cs typeface="Arial"/>
              </a:rPr>
              <a:t>strategy of</a:t>
            </a:r>
            <a:r>
              <a:rPr sz="1200" spc="-5" dirty="0">
                <a:latin typeface="Arial"/>
                <a:cs typeface="Arial"/>
              </a:rPr>
              <a:t> </a:t>
            </a:r>
            <a:r>
              <a:rPr sz="1200" dirty="0">
                <a:latin typeface="Arial"/>
                <a:cs typeface="Arial"/>
              </a:rPr>
              <a:t>continuously improving</a:t>
            </a:r>
            <a:r>
              <a:rPr sz="1200" spc="-5" dirty="0">
                <a:latin typeface="Arial"/>
                <a:cs typeface="Arial"/>
              </a:rPr>
              <a:t> </a:t>
            </a:r>
            <a:r>
              <a:rPr sz="1200" dirty="0">
                <a:latin typeface="Arial"/>
                <a:cs typeface="Arial"/>
              </a:rPr>
              <a:t>its core</a:t>
            </a:r>
            <a:r>
              <a:rPr sz="1200" spc="-5" dirty="0">
                <a:latin typeface="Arial"/>
                <a:cs typeface="Arial"/>
              </a:rPr>
              <a:t> </a:t>
            </a:r>
            <a:r>
              <a:rPr sz="1200" dirty="0">
                <a:latin typeface="Arial"/>
                <a:cs typeface="Arial"/>
              </a:rPr>
              <a:t>product while</a:t>
            </a:r>
            <a:r>
              <a:rPr sz="1200" spc="-5" dirty="0">
                <a:latin typeface="Arial"/>
                <a:cs typeface="Arial"/>
              </a:rPr>
              <a:t> </a:t>
            </a:r>
            <a:r>
              <a:rPr sz="1200" dirty="0">
                <a:latin typeface="Arial"/>
                <a:cs typeface="Arial"/>
              </a:rPr>
              <a:t>expanding into</a:t>
            </a:r>
            <a:r>
              <a:rPr sz="1200" spc="-5" dirty="0">
                <a:latin typeface="Arial"/>
                <a:cs typeface="Arial"/>
              </a:rPr>
              <a:t> </a:t>
            </a:r>
            <a:r>
              <a:rPr sz="1200" dirty="0">
                <a:latin typeface="Arial"/>
                <a:cs typeface="Arial"/>
              </a:rPr>
              <a:t>new market</a:t>
            </a:r>
            <a:r>
              <a:rPr sz="1200" spc="-5" dirty="0">
                <a:latin typeface="Arial"/>
                <a:cs typeface="Arial"/>
              </a:rPr>
              <a:t> </a:t>
            </a:r>
            <a:r>
              <a:rPr sz="1200" spc="-10" dirty="0">
                <a:latin typeface="Arial"/>
                <a:cs typeface="Arial"/>
              </a:rPr>
              <a:t>segments</a:t>
            </a:r>
            <a:endParaRPr sz="1200">
              <a:latin typeface="Arial"/>
              <a:cs typeface="Arial"/>
            </a:endParaRPr>
          </a:p>
        </p:txBody>
      </p:sp>
      <p:sp>
        <p:nvSpPr>
          <p:cNvPr id="56" name="object 56"/>
          <p:cNvSpPr/>
          <p:nvPr/>
        </p:nvSpPr>
        <p:spPr>
          <a:xfrm>
            <a:off x="4143814" y="5266104"/>
            <a:ext cx="4323349" cy="190456"/>
          </a:xfrm>
          <a:custGeom>
            <a:avLst/>
            <a:gdLst/>
            <a:ahLst/>
            <a:cxnLst/>
            <a:rect l="l" t="t" r="r" b="b"/>
            <a:pathLst>
              <a:path w="4324350" h="190500">
                <a:moveTo>
                  <a:pt x="704850" y="95250"/>
                </a:moveTo>
                <a:lnTo>
                  <a:pt x="590550" y="0"/>
                </a:lnTo>
                <a:lnTo>
                  <a:pt x="590550" y="76200"/>
                </a:lnTo>
                <a:lnTo>
                  <a:pt x="0" y="76200"/>
                </a:lnTo>
                <a:lnTo>
                  <a:pt x="0" y="104775"/>
                </a:lnTo>
                <a:lnTo>
                  <a:pt x="590550" y="104775"/>
                </a:lnTo>
                <a:lnTo>
                  <a:pt x="590550" y="190500"/>
                </a:lnTo>
                <a:lnTo>
                  <a:pt x="704850" y="95250"/>
                </a:lnTo>
                <a:close/>
              </a:path>
              <a:path w="4324350" h="190500">
                <a:moveTo>
                  <a:pt x="2619375" y="95250"/>
                </a:moveTo>
                <a:lnTo>
                  <a:pt x="2505075" y="0"/>
                </a:lnTo>
                <a:lnTo>
                  <a:pt x="2505075" y="76200"/>
                </a:lnTo>
                <a:lnTo>
                  <a:pt x="1914525" y="76200"/>
                </a:lnTo>
                <a:lnTo>
                  <a:pt x="1914525" y="104775"/>
                </a:lnTo>
                <a:lnTo>
                  <a:pt x="2505075" y="104775"/>
                </a:lnTo>
                <a:lnTo>
                  <a:pt x="2505075" y="190500"/>
                </a:lnTo>
                <a:lnTo>
                  <a:pt x="2619375" y="95250"/>
                </a:lnTo>
                <a:close/>
              </a:path>
              <a:path w="4324350" h="190500">
                <a:moveTo>
                  <a:pt x="4324350" y="95250"/>
                </a:moveTo>
                <a:lnTo>
                  <a:pt x="4210050" y="0"/>
                </a:lnTo>
                <a:lnTo>
                  <a:pt x="4210050" y="76200"/>
                </a:lnTo>
                <a:lnTo>
                  <a:pt x="3619500" y="76200"/>
                </a:lnTo>
                <a:lnTo>
                  <a:pt x="3619500" y="104775"/>
                </a:lnTo>
                <a:lnTo>
                  <a:pt x="4210050" y="104775"/>
                </a:lnTo>
                <a:lnTo>
                  <a:pt x="4210050" y="190500"/>
                </a:lnTo>
                <a:lnTo>
                  <a:pt x="4324350" y="95250"/>
                </a:lnTo>
                <a:close/>
              </a:path>
            </a:pathLst>
          </a:custGeom>
          <a:solidFill>
            <a:srgbClr val="008080"/>
          </a:solidFill>
        </p:spPr>
        <p:txBody>
          <a:bodyPr wrap="square" lIns="0" tIns="0" rIns="0" bIns="0" rtlCol="0"/>
          <a:lstStyle/>
          <a:p>
            <a:pPr defTabSz="914217"/>
            <a:endParaRPr/>
          </a:p>
        </p:txBody>
      </p:sp>
      <p:sp>
        <p:nvSpPr>
          <p:cNvPr id="59" name="Rectangle: Rounded Corners 58">
            <a:extLst>
              <a:ext uri="{FF2B5EF4-FFF2-40B4-BE49-F238E27FC236}">
                <a16:creationId xmlns:a16="http://schemas.microsoft.com/office/drawing/2014/main" id="{E938B9D5-70E6-2F4D-AD5B-9FA6AD22F888}"/>
              </a:ext>
            </a:extLst>
          </p:cNvPr>
          <p:cNvSpPr/>
          <p:nvPr/>
        </p:nvSpPr>
        <p:spPr>
          <a:xfrm>
            <a:off x="228600" y="641832"/>
            <a:ext cx="11814243" cy="6062973"/>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D0E8F8B2-281B-9809-30B9-F83F0E89C15E}"/>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E49FC544-1A12-BA97-7363-D2F1FD4B2F9A}"/>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91065" y="-30831"/>
            <a:ext cx="1745123" cy="672662"/>
          </a:xfrm>
          <a:prstGeom prst="rect">
            <a:avLst/>
          </a:prstGeom>
        </p:spPr>
      </p:pic>
    </p:spTree>
    <p:extLst>
      <p:ext uri="{BB962C8B-B14F-4D97-AF65-F5344CB8AC3E}">
        <p14:creationId xmlns:p14="http://schemas.microsoft.com/office/powerpoint/2010/main" val="81832547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F02B4C8-9864-2E10-7E0B-A79D43F3BBEE}"/>
              </a:ext>
            </a:extLst>
          </p:cNvPr>
          <p:cNvSpPr/>
          <p:nvPr/>
        </p:nvSpPr>
        <p:spPr>
          <a:xfrm>
            <a:off x="9731941" y="608806"/>
            <a:ext cx="3002857" cy="5465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591810" y="689061"/>
            <a:ext cx="8336273" cy="436014"/>
          </a:xfrm>
          <a:prstGeom prst="rect">
            <a:avLst/>
          </a:prstGeom>
        </p:spPr>
        <p:txBody>
          <a:bodyPr vert="horz" wrap="square" lIns="0" tIns="12697" rIns="0" bIns="0" rtlCol="0">
            <a:spAutoFit/>
          </a:bodyPr>
          <a:lstStyle/>
          <a:p>
            <a:pPr marL="12697">
              <a:spcBef>
                <a:spcPts val="100"/>
              </a:spcBef>
            </a:pPr>
            <a:r>
              <a:rPr dirty="0"/>
              <a:t>Case</a:t>
            </a:r>
            <a:r>
              <a:rPr spc="-25" dirty="0"/>
              <a:t> </a:t>
            </a:r>
            <a:r>
              <a:rPr dirty="0"/>
              <a:t>Study:</a:t>
            </a:r>
            <a:r>
              <a:rPr spc="-100" dirty="0"/>
              <a:t> </a:t>
            </a:r>
            <a:r>
              <a:rPr dirty="0"/>
              <a:t>Apple's</a:t>
            </a:r>
            <a:r>
              <a:rPr spc="-20" dirty="0"/>
              <a:t> </a:t>
            </a:r>
            <a:r>
              <a:rPr dirty="0"/>
              <a:t>iPhone</a:t>
            </a:r>
            <a:r>
              <a:rPr spc="-25" dirty="0"/>
              <a:t> </a:t>
            </a:r>
            <a:r>
              <a:rPr spc="-10" dirty="0"/>
              <a:t>Innovation</a:t>
            </a:r>
          </a:p>
        </p:txBody>
      </p:sp>
      <p:sp>
        <p:nvSpPr>
          <p:cNvPr id="6" name="object 6"/>
          <p:cNvSpPr/>
          <p:nvPr/>
        </p:nvSpPr>
        <p:spPr>
          <a:xfrm>
            <a:off x="306140" y="1161780"/>
            <a:ext cx="11579719" cy="914188"/>
          </a:xfrm>
          <a:custGeom>
            <a:avLst/>
            <a:gdLst/>
            <a:ahLst/>
            <a:cxnLst/>
            <a:rect l="l" t="t" r="r" b="b"/>
            <a:pathLst>
              <a:path w="11582400" h="914400">
                <a:moveTo>
                  <a:pt x="11439524" y="914399"/>
                </a:moveTo>
                <a:lnTo>
                  <a:pt x="142874" y="914399"/>
                </a:lnTo>
                <a:lnTo>
                  <a:pt x="135855" y="914228"/>
                </a:lnTo>
                <a:lnTo>
                  <a:pt x="94749" y="906051"/>
                </a:lnTo>
                <a:lnTo>
                  <a:pt x="57757" y="886278"/>
                </a:lnTo>
                <a:lnTo>
                  <a:pt x="28121" y="856642"/>
                </a:lnTo>
                <a:lnTo>
                  <a:pt x="8348" y="819650"/>
                </a:lnTo>
                <a:lnTo>
                  <a:pt x="171" y="778543"/>
                </a:lnTo>
                <a:lnTo>
                  <a:pt x="0" y="771524"/>
                </a:lnTo>
                <a:lnTo>
                  <a:pt x="0" y="142874"/>
                </a:lnTo>
                <a:lnTo>
                  <a:pt x="6150" y="101399"/>
                </a:lnTo>
                <a:lnTo>
                  <a:pt x="24078" y="63497"/>
                </a:lnTo>
                <a:lnTo>
                  <a:pt x="52234" y="32429"/>
                </a:lnTo>
                <a:lnTo>
                  <a:pt x="88199" y="10875"/>
                </a:lnTo>
                <a:lnTo>
                  <a:pt x="128870" y="686"/>
                </a:lnTo>
                <a:lnTo>
                  <a:pt x="142874" y="0"/>
                </a:lnTo>
                <a:lnTo>
                  <a:pt x="11439524" y="0"/>
                </a:lnTo>
                <a:lnTo>
                  <a:pt x="11480998" y="6150"/>
                </a:lnTo>
                <a:lnTo>
                  <a:pt x="11518899" y="24078"/>
                </a:lnTo>
                <a:lnTo>
                  <a:pt x="11549968" y="52234"/>
                </a:lnTo>
                <a:lnTo>
                  <a:pt x="11571521" y="88198"/>
                </a:lnTo>
                <a:lnTo>
                  <a:pt x="11581711" y="128870"/>
                </a:lnTo>
                <a:lnTo>
                  <a:pt x="11582399" y="142874"/>
                </a:lnTo>
                <a:lnTo>
                  <a:pt x="11582399" y="771524"/>
                </a:lnTo>
                <a:lnTo>
                  <a:pt x="11576246" y="812999"/>
                </a:lnTo>
                <a:lnTo>
                  <a:pt x="11558319" y="850901"/>
                </a:lnTo>
                <a:lnTo>
                  <a:pt x="11530163" y="881969"/>
                </a:lnTo>
                <a:lnTo>
                  <a:pt x="11494198" y="903524"/>
                </a:lnTo>
                <a:lnTo>
                  <a:pt x="11453528" y="913713"/>
                </a:lnTo>
                <a:lnTo>
                  <a:pt x="11439524" y="914399"/>
                </a:lnTo>
                <a:close/>
              </a:path>
            </a:pathLst>
          </a:custGeom>
          <a:solidFill>
            <a:srgbClr val="FFFFFF"/>
          </a:solidFill>
        </p:spPr>
        <p:txBody>
          <a:bodyPr wrap="square" lIns="0" tIns="0" rIns="0" bIns="0" rtlCol="0"/>
          <a:lstStyle/>
          <a:p>
            <a:pPr defTabSz="914217"/>
            <a:endParaRPr/>
          </a:p>
        </p:txBody>
      </p:sp>
      <p:sp>
        <p:nvSpPr>
          <p:cNvPr id="7" name="object 7"/>
          <p:cNvSpPr txBox="1"/>
          <p:nvPr/>
        </p:nvSpPr>
        <p:spPr>
          <a:xfrm>
            <a:off x="483899" y="1297638"/>
            <a:ext cx="10555066" cy="524703"/>
          </a:xfrm>
          <a:prstGeom prst="rect">
            <a:avLst/>
          </a:prstGeom>
        </p:spPr>
        <p:txBody>
          <a:bodyPr vert="horz" wrap="square" lIns="0" tIns="12697" rIns="0" bIns="0" rtlCol="0">
            <a:spAutoFit/>
          </a:bodyPr>
          <a:lstStyle/>
          <a:p>
            <a:pPr marL="12697" marR="5079" defTabSz="914217">
              <a:lnSpc>
                <a:spcPct val="129600"/>
              </a:lnSpc>
              <a:spcBef>
                <a:spcPts val="100"/>
              </a:spcBef>
            </a:pPr>
            <a:r>
              <a:rPr sz="1350" dirty="0">
                <a:latin typeface="Arial"/>
                <a:cs typeface="Arial"/>
              </a:rPr>
              <a:t>Apple's</a:t>
            </a:r>
            <a:r>
              <a:rPr sz="1350" spc="-5" dirty="0">
                <a:latin typeface="Arial"/>
                <a:cs typeface="Arial"/>
              </a:rPr>
              <a:t> </a:t>
            </a:r>
            <a:r>
              <a:rPr sz="1350" dirty="0">
                <a:latin typeface="Arial"/>
                <a:cs typeface="Arial"/>
              </a:rPr>
              <a:t>iPhone</a:t>
            </a:r>
            <a:r>
              <a:rPr sz="1350" spc="-5" dirty="0">
                <a:latin typeface="Arial"/>
                <a:cs typeface="Arial"/>
              </a:rPr>
              <a:t> </a:t>
            </a:r>
            <a:r>
              <a:rPr sz="1350" dirty="0">
                <a:latin typeface="Arial"/>
                <a:cs typeface="Arial"/>
              </a:rPr>
              <a:t>has become</a:t>
            </a:r>
            <a:r>
              <a:rPr sz="1350" spc="-5" dirty="0">
                <a:latin typeface="Arial"/>
                <a:cs typeface="Arial"/>
              </a:rPr>
              <a:t> </a:t>
            </a:r>
            <a:r>
              <a:rPr sz="1350" dirty="0">
                <a:latin typeface="Arial"/>
                <a:cs typeface="Arial"/>
              </a:rPr>
              <a:t>one</a:t>
            </a:r>
            <a:r>
              <a:rPr sz="1350" spc="-5" dirty="0">
                <a:latin typeface="Arial"/>
                <a:cs typeface="Arial"/>
              </a:rPr>
              <a:t> </a:t>
            </a:r>
            <a:r>
              <a:rPr sz="1350" dirty="0">
                <a:latin typeface="Arial"/>
                <a:cs typeface="Arial"/>
              </a:rPr>
              <a:t>of the</a:t>
            </a:r>
            <a:r>
              <a:rPr sz="1350" spc="-5" dirty="0">
                <a:latin typeface="Arial"/>
                <a:cs typeface="Arial"/>
              </a:rPr>
              <a:t> </a:t>
            </a:r>
            <a:r>
              <a:rPr sz="1350" dirty="0">
                <a:latin typeface="Arial"/>
                <a:cs typeface="Arial"/>
              </a:rPr>
              <a:t>most iconic</a:t>
            </a:r>
            <a:r>
              <a:rPr sz="1350" spc="-5" dirty="0">
                <a:latin typeface="Arial"/>
                <a:cs typeface="Arial"/>
              </a:rPr>
              <a:t> </a:t>
            </a:r>
            <a:r>
              <a:rPr sz="1350" dirty="0">
                <a:latin typeface="Arial"/>
                <a:cs typeface="Arial"/>
              </a:rPr>
              <a:t>and</a:t>
            </a:r>
            <a:r>
              <a:rPr sz="1350" spc="-5" dirty="0">
                <a:latin typeface="Arial"/>
                <a:cs typeface="Arial"/>
              </a:rPr>
              <a:t> </a:t>
            </a:r>
            <a:r>
              <a:rPr sz="1350" dirty="0">
                <a:latin typeface="Arial"/>
                <a:cs typeface="Arial"/>
              </a:rPr>
              <a:t>successful product</a:t>
            </a:r>
            <a:r>
              <a:rPr sz="1350" spc="-5" dirty="0">
                <a:latin typeface="Arial"/>
                <a:cs typeface="Arial"/>
              </a:rPr>
              <a:t> </a:t>
            </a:r>
            <a:r>
              <a:rPr sz="1350" dirty="0">
                <a:latin typeface="Arial"/>
                <a:cs typeface="Arial"/>
              </a:rPr>
              <a:t>lines</a:t>
            </a:r>
            <a:r>
              <a:rPr sz="1350" spc="-5" dirty="0">
                <a:latin typeface="Arial"/>
                <a:cs typeface="Arial"/>
              </a:rPr>
              <a:t> </a:t>
            </a:r>
            <a:r>
              <a:rPr sz="1350" dirty="0">
                <a:latin typeface="Arial"/>
                <a:cs typeface="Arial"/>
              </a:rPr>
              <a:t>in </a:t>
            </a:r>
            <a:r>
              <a:rPr sz="1350" spc="-10" dirty="0">
                <a:latin typeface="Arial"/>
                <a:cs typeface="Arial"/>
              </a:rPr>
              <a:t>history,</a:t>
            </a:r>
            <a:r>
              <a:rPr sz="1350" spc="-5" dirty="0">
                <a:latin typeface="Arial"/>
                <a:cs typeface="Arial"/>
              </a:rPr>
              <a:t> </a:t>
            </a:r>
            <a:r>
              <a:rPr sz="1350" dirty="0">
                <a:latin typeface="Arial"/>
                <a:cs typeface="Arial"/>
              </a:rPr>
              <a:t>scaling</a:t>
            </a:r>
            <a:r>
              <a:rPr sz="1350" spc="-5" dirty="0">
                <a:latin typeface="Arial"/>
                <a:cs typeface="Arial"/>
              </a:rPr>
              <a:t> </a:t>
            </a:r>
            <a:r>
              <a:rPr sz="1350" dirty="0">
                <a:latin typeface="Arial"/>
                <a:cs typeface="Arial"/>
              </a:rPr>
              <a:t>from a</a:t>
            </a:r>
            <a:r>
              <a:rPr sz="1350" spc="-5" dirty="0">
                <a:latin typeface="Arial"/>
                <a:cs typeface="Arial"/>
              </a:rPr>
              <a:t> </a:t>
            </a:r>
            <a:r>
              <a:rPr sz="1350" dirty="0">
                <a:latin typeface="Arial"/>
                <a:cs typeface="Arial"/>
              </a:rPr>
              <a:t>simple phone</a:t>
            </a:r>
            <a:r>
              <a:rPr sz="1350" spc="-5" dirty="0">
                <a:latin typeface="Arial"/>
                <a:cs typeface="Arial"/>
              </a:rPr>
              <a:t> </a:t>
            </a:r>
            <a:r>
              <a:rPr sz="1350" dirty="0">
                <a:latin typeface="Arial"/>
                <a:cs typeface="Arial"/>
              </a:rPr>
              <a:t>to</a:t>
            </a:r>
            <a:r>
              <a:rPr sz="1350" spc="-5" dirty="0">
                <a:latin typeface="Arial"/>
                <a:cs typeface="Arial"/>
              </a:rPr>
              <a:t> </a:t>
            </a:r>
            <a:r>
              <a:rPr sz="1350" dirty="0">
                <a:latin typeface="Arial"/>
                <a:cs typeface="Arial"/>
              </a:rPr>
              <a:t>a </a:t>
            </a:r>
            <a:r>
              <a:rPr sz="1350" spc="-10" dirty="0">
                <a:latin typeface="Arial"/>
                <a:cs typeface="Arial"/>
              </a:rPr>
              <a:t>comprehensive </a:t>
            </a:r>
            <a:r>
              <a:rPr sz="1350" dirty="0">
                <a:latin typeface="Arial"/>
                <a:cs typeface="Arial"/>
              </a:rPr>
              <a:t>ecosystem that dominates the global smartphone </a:t>
            </a:r>
            <a:r>
              <a:rPr sz="1350" spc="-10" dirty="0">
                <a:latin typeface="Arial"/>
                <a:cs typeface="Arial"/>
              </a:rPr>
              <a:t>market.</a:t>
            </a:r>
            <a:endParaRPr sz="1350" dirty="0">
              <a:latin typeface="Arial"/>
              <a:cs typeface="Arial"/>
            </a:endParaRPr>
          </a:p>
        </p:txBody>
      </p:sp>
      <p:grpSp>
        <p:nvGrpSpPr>
          <p:cNvPr id="8" name="object 8"/>
          <p:cNvGrpSpPr/>
          <p:nvPr/>
        </p:nvGrpSpPr>
        <p:grpSpPr>
          <a:xfrm>
            <a:off x="324442" y="2266424"/>
            <a:ext cx="3732936" cy="3047294"/>
            <a:chOff x="304799" y="2266949"/>
            <a:chExt cx="3733800" cy="3048000"/>
          </a:xfrm>
        </p:grpSpPr>
        <p:sp>
          <p:nvSpPr>
            <p:cNvPr id="9" name="object 9"/>
            <p:cNvSpPr/>
            <p:nvPr/>
          </p:nvSpPr>
          <p:spPr>
            <a:xfrm>
              <a:off x="304799" y="2266949"/>
              <a:ext cx="3733800" cy="3048000"/>
            </a:xfrm>
            <a:custGeom>
              <a:avLst/>
              <a:gdLst/>
              <a:ahLst/>
              <a:cxnLst/>
              <a:rect l="l" t="t" r="r" b="b"/>
              <a:pathLst>
                <a:path w="3733800" h="3048000">
                  <a:moveTo>
                    <a:pt x="3590924" y="3047999"/>
                  </a:moveTo>
                  <a:lnTo>
                    <a:pt x="142874" y="3047999"/>
                  </a:lnTo>
                  <a:lnTo>
                    <a:pt x="135855" y="3047827"/>
                  </a:lnTo>
                  <a:lnTo>
                    <a:pt x="94749" y="3039650"/>
                  </a:lnTo>
                  <a:lnTo>
                    <a:pt x="57757" y="3019878"/>
                  </a:lnTo>
                  <a:lnTo>
                    <a:pt x="28121" y="2990242"/>
                  </a:lnTo>
                  <a:lnTo>
                    <a:pt x="8348" y="2953249"/>
                  </a:lnTo>
                  <a:lnTo>
                    <a:pt x="171" y="2912143"/>
                  </a:lnTo>
                  <a:lnTo>
                    <a:pt x="0" y="2905124"/>
                  </a:lnTo>
                  <a:lnTo>
                    <a:pt x="0" y="142874"/>
                  </a:lnTo>
                  <a:lnTo>
                    <a:pt x="6150" y="101399"/>
                  </a:lnTo>
                  <a:lnTo>
                    <a:pt x="24078" y="63497"/>
                  </a:lnTo>
                  <a:lnTo>
                    <a:pt x="52234" y="32429"/>
                  </a:lnTo>
                  <a:lnTo>
                    <a:pt x="88199" y="10875"/>
                  </a:lnTo>
                  <a:lnTo>
                    <a:pt x="128870" y="686"/>
                  </a:lnTo>
                  <a:lnTo>
                    <a:pt x="142874" y="0"/>
                  </a:lnTo>
                  <a:lnTo>
                    <a:pt x="3590924" y="0"/>
                  </a:lnTo>
                  <a:lnTo>
                    <a:pt x="3632398" y="6150"/>
                  </a:lnTo>
                  <a:lnTo>
                    <a:pt x="3670301" y="24078"/>
                  </a:lnTo>
                  <a:lnTo>
                    <a:pt x="3701369" y="52234"/>
                  </a:lnTo>
                  <a:lnTo>
                    <a:pt x="3722923" y="88198"/>
                  </a:lnTo>
                  <a:lnTo>
                    <a:pt x="3733113" y="128870"/>
                  </a:lnTo>
                  <a:lnTo>
                    <a:pt x="3733799" y="142874"/>
                  </a:lnTo>
                  <a:lnTo>
                    <a:pt x="3733799" y="2905124"/>
                  </a:lnTo>
                  <a:lnTo>
                    <a:pt x="3727648" y="2946599"/>
                  </a:lnTo>
                  <a:lnTo>
                    <a:pt x="3709720" y="2984501"/>
                  </a:lnTo>
                  <a:lnTo>
                    <a:pt x="3681564" y="3015569"/>
                  </a:lnTo>
                  <a:lnTo>
                    <a:pt x="3645599" y="3037123"/>
                  </a:lnTo>
                  <a:lnTo>
                    <a:pt x="3604928" y="3047312"/>
                  </a:lnTo>
                  <a:lnTo>
                    <a:pt x="3590924" y="3047999"/>
                  </a:lnTo>
                  <a:close/>
                </a:path>
              </a:pathLst>
            </a:custGeom>
            <a:solidFill>
              <a:srgbClr val="FFFFFF"/>
            </a:solidFill>
          </p:spPr>
          <p:txBody>
            <a:bodyPr wrap="square" lIns="0" tIns="0" rIns="0" bIns="0" rtlCol="0"/>
            <a:lstStyle/>
            <a:p>
              <a:pPr defTabSz="914217"/>
              <a:endParaRPr/>
            </a:p>
          </p:txBody>
        </p:sp>
        <p:sp>
          <p:nvSpPr>
            <p:cNvPr id="10" name="object 10"/>
            <p:cNvSpPr/>
            <p:nvPr/>
          </p:nvSpPr>
          <p:spPr>
            <a:xfrm>
              <a:off x="533399" y="4095749"/>
              <a:ext cx="3314700" cy="990600"/>
            </a:xfrm>
            <a:custGeom>
              <a:avLst/>
              <a:gdLst/>
              <a:ahLst/>
              <a:cxnLst/>
              <a:rect l="l" t="t" r="r" b="b"/>
              <a:pathLst>
                <a:path w="3314700" h="990600">
                  <a:moveTo>
                    <a:pt x="0" y="990599"/>
                  </a:moveTo>
                  <a:lnTo>
                    <a:pt x="3314699" y="990599"/>
                  </a:lnTo>
                  <a:lnTo>
                    <a:pt x="3314699" y="0"/>
                  </a:lnTo>
                  <a:lnTo>
                    <a:pt x="0" y="0"/>
                  </a:lnTo>
                  <a:lnTo>
                    <a:pt x="0" y="990599"/>
                  </a:lnTo>
                  <a:close/>
                </a:path>
              </a:pathLst>
            </a:custGeom>
            <a:solidFill>
              <a:srgbClr val="008080">
                <a:alpha val="5099"/>
              </a:srgbClr>
            </a:solidFill>
          </p:spPr>
          <p:txBody>
            <a:bodyPr wrap="square" lIns="0" tIns="0" rIns="0" bIns="0" rtlCol="0"/>
            <a:lstStyle/>
            <a:p>
              <a:pPr defTabSz="914217"/>
              <a:endParaRPr/>
            </a:p>
          </p:txBody>
        </p:sp>
        <p:sp>
          <p:nvSpPr>
            <p:cNvPr id="11" name="object 11"/>
            <p:cNvSpPr/>
            <p:nvPr/>
          </p:nvSpPr>
          <p:spPr>
            <a:xfrm>
              <a:off x="495299" y="4095749"/>
              <a:ext cx="38100" cy="990600"/>
            </a:xfrm>
            <a:custGeom>
              <a:avLst/>
              <a:gdLst/>
              <a:ahLst/>
              <a:cxnLst/>
              <a:rect l="l" t="t" r="r" b="b"/>
              <a:pathLst>
                <a:path w="38100" h="990600">
                  <a:moveTo>
                    <a:pt x="38099" y="990599"/>
                  </a:moveTo>
                  <a:lnTo>
                    <a:pt x="0" y="990599"/>
                  </a:lnTo>
                  <a:lnTo>
                    <a:pt x="0" y="0"/>
                  </a:lnTo>
                  <a:lnTo>
                    <a:pt x="38099" y="0"/>
                  </a:lnTo>
                  <a:lnTo>
                    <a:pt x="38099" y="990599"/>
                  </a:lnTo>
                  <a:close/>
                </a:path>
              </a:pathLst>
            </a:custGeom>
            <a:solidFill>
              <a:srgbClr val="008080"/>
            </a:solidFill>
          </p:spPr>
          <p:txBody>
            <a:bodyPr wrap="square" lIns="0" tIns="0" rIns="0" bIns="0" rtlCol="0"/>
            <a:lstStyle/>
            <a:p>
              <a:pPr defTabSz="914217"/>
              <a:endParaRPr/>
            </a:p>
          </p:txBody>
        </p:sp>
        <p:pic>
          <p:nvPicPr>
            <p:cNvPr id="12" name="object 12"/>
            <p:cNvPicPr/>
            <p:nvPr/>
          </p:nvPicPr>
          <p:blipFill>
            <a:blip r:embed="rId3" cstate="print"/>
            <a:stretch>
              <a:fillRect/>
            </a:stretch>
          </p:blipFill>
          <p:spPr>
            <a:xfrm>
              <a:off x="495299" y="2457449"/>
              <a:ext cx="219074" cy="342899"/>
            </a:xfrm>
            <a:prstGeom prst="rect">
              <a:avLst/>
            </a:prstGeom>
          </p:spPr>
        </p:pic>
      </p:grpSp>
      <p:sp>
        <p:nvSpPr>
          <p:cNvPr id="13" name="object 13"/>
          <p:cNvSpPr txBox="1"/>
          <p:nvPr/>
        </p:nvSpPr>
        <p:spPr>
          <a:xfrm>
            <a:off x="817198" y="2491798"/>
            <a:ext cx="2871440" cy="243600"/>
          </a:xfrm>
          <a:prstGeom prst="rect">
            <a:avLst/>
          </a:prstGeom>
        </p:spPr>
        <p:txBody>
          <a:bodyPr vert="horz" wrap="square" lIns="0" tIns="12697" rIns="0" bIns="0" rtlCol="0">
            <a:spAutoFit/>
          </a:bodyPr>
          <a:lstStyle/>
          <a:p>
            <a:pPr marL="12697" defTabSz="914217">
              <a:spcBef>
                <a:spcPts val="100"/>
              </a:spcBef>
            </a:pPr>
            <a:r>
              <a:rPr sz="1500" b="1" dirty="0">
                <a:solidFill>
                  <a:srgbClr val="1F2937"/>
                </a:solidFill>
                <a:latin typeface="Arial"/>
                <a:cs typeface="Arial"/>
              </a:rPr>
              <a:t>Continuous Product </a:t>
            </a:r>
            <a:r>
              <a:rPr sz="1500" b="1" spc="-10" dirty="0">
                <a:solidFill>
                  <a:srgbClr val="1F2937"/>
                </a:solidFill>
                <a:latin typeface="Arial"/>
                <a:cs typeface="Arial"/>
              </a:rPr>
              <a:t>Innovation</a:t>
            </a:r>
            <a:endParaRPr sz="1500">
              <a:latin typeface="Arial"/>
              <a:cs typeface="Arial"/>
            </a:endParaRPr>
          </a:p>
        </p:txBody>
      </p:sp>
      <p:grpSp>
        <p:nvGrpSpPr>
          <p:cNvPr id="14" name="object 14"/>
          <p:cNvGrpSpPr/>
          <p:nvPr/>
        </p:nvGrpSpPr>
        <p:grpSpPr>
          <a:xfrm>
            <a:off x="496596" y="2942542"/>
            <a:ext cx="152365" cy="990371"/>
            <a:chOff x="495300" y="2943224"/>
            <a:chExt cx="152400" cy="990600"/>
          </a:xfrm>
        </p:grpSpPr>
        <p:pic>
          <p:nvPicPr>
            <p:cNvPr id="15" name="object 15"/>
            <p:cNvPicPr/>
            <p:nvPr/>
          </p:nvPicPr>
          <p:blipFill>
            <a:blip r:embed="rId4" cstate="print"/>
            <a:stretch>
              <a:fillRect/>
            </a:stretch>
          </p:blipFill>
          <p:spPr>
            <a:xfrm>
              <a:off x="495300" y="2943224"/>
              <a:ext cx="152399" cy="152399"/>
            </a:xfrm>
            <a:prstGeom prst="rect">
              <a:avLst/>
            </a:prstGeom>
          </p:spPr>
        </p:pic>
        <p:pic>
          <p:nvPicPr>
            <p:cNvPr id="16" name="object 16"/>
            <p:cNvPicPr/>
            <p:nvPr/>
          </p:nvPicPr>
          <p:blipFill>
            <a:blip r:embed="rId4" cstate="print"/>
            <a:stretch>
              <a:fillRect/>
            </a:stretch>
          </p:blipFill>
          <p:spPr>
            <a:xfrm>
              <a:off x="495300" y="3476624"/>
              <a:ext cx="152399" cy="152399"/>
            </a:xfrm>
            <a:prstGeom prst="rect">
              <a:avLst/>
            </a:prstGeom>
          </p:spPr>
        </p:pic>
        <p:pic>
          <p:nvPicPr>
            <p:cNvPr id="17" name="object 17"/>
            <p:cNvPicPr/>
            <p:nvPr/>
          </p:nvPicPr>
          <p:blipFill>
            <a:blip r:embed="rId4" cstate="print"/>
            <a:stretch>
              <a:fillRect/>
            </a:stretch>
          </p:blipFill>
          <p:spPr>
            <a:xfrm>
              <a:off x="495300" y="3781424"/>
              <a:ext cx="152399" cy="152399"/>
            </a:xfrm>
            <a:prstGeom prst="rect">
              <a:avLst/>
            </a:prstGeom>
          </p:spPr>
        </p:pic>
      </p:grpSp>
      <p:sp>
        <p:nvSpPr>
          <p:cNvPr id="18" name="object 18"/>
          <p:cNvSpPr txBox="1"/>
          <p:nvPr/>
        </p:nvSpPr>
        <p:spPr>
          <a:xfrm>
            <a:off x="483900" y="2865090"/>
            <a:ext cx="3353927" cy="1091947"/>
          </a:xfrm>
          <a:prstGeom prst="rect">
            <a:avLst/>
          </a:prstGeom>
        </p:spPr>
        <p:txBody>
          <a:bodyPr vert="horz" wrap="square" lIns="0" tIns="12697" rIns="0" bIns="0" rtlCol="0">
            <a:spAutoFit/>
          </a:bodyPr>
          <a:lstStyle/>
          <a:p>
            <a:pPr marL="12697" marR="529484" indent="270456" defTabSz="914217">
              <a:lnSpc>
                <a:spcPct val="125000"/>
              </a:lnSpc>
              <a:spcBef>
                <a:spcPts val="100"/>
              </a:spcBef>
            </a:pPr>
            <a:r>
              <a:rPr sz="1200" dirty="0">
                <a:latin typeface="Arial"/>
                <a:cs typeface="Arial"/>
              </a:rPr>
              <a:t>Revolutionary new features with </a:t>
            </a:r>
            <a:r>
              <a:rPr sz="1200" spc="-20" dirty="0">
                <a:latin typeface="Arial"/>
                <a:cs typeface="Arial"/>
              </a:rPr>
              <a:t>each </a:t>
            </a:r>
            <a:r>
              <a:rPr sz="1200" spc="-10" dirty="0">
                <a:latin typeface="Arial"/>
                <a:cs typeface="Arial"/>
              </a:rPr>
              <a:t>generation</a:t>
            </a:r>
            <a:endParaRPr sz="1200" dirty="0">
              <a:latin typeface="Arial"/>
              <a:cs typeface="Arial"/>
            </a:endParaRPr>
          </a:p>
          <a:p>
            <a:pPr marL="283153" defTabSz="914217">
              <a:spcBef>
                <a:spcPts val="960"/>
              </a:spcBef>
            </a:pPr>
            <a:r>
              <a:rPr sz="1200" dirty="0">
                <a:latin typeface="Arial"/>
                <a:cs typeface="Arial"/>
              </a:rPr>
              <a:t>Enhanced hardware </a:t>
            </a:r>
            <a:r>
              <a:rPr sz="1200" spc="-10" dirty="0">
                <a:latin typeface="Arial"/>
                <a:cs typeface="Arial"/>
              </a:rPr>
              <a:t>capabilities</a:t>
            </a:r>
            <a:endParaRPr sz="1200" dirty="0">
              <a:latin typeface="Arial"/>
              <a:cs typeface="Arial"/>
            </a:endParaRPr>
          </a:p>
          <a:p>
            <a:pPr marL="283153" defTabSz="914217">
              <a:spcBef>
                <a:spcPts val="960"/>
              </a:spcBef>
            </a:pPr>
            <a:r>
              <a:rPr sz="1200" dirty="0">
                <a:latin typeface="Arial"/>
                <a:cs typeface="Arial"/>
              </a:rPr>
              <a:t>Software</a:t>
            </a:r>
            <a:r>
              <a:rPr sz="1200" spc="-5" dirty="0">
                <a:latin typeface="Arial"/>
                <a:cs typeface="Arial"/>
              </a:rPr>
              <a:t> </a:t>
            </a:r>
            <a:r>
              <a:rPr sz="1200" dirty="0">
                <a:latin typeface="Arial"/>
                <a:cs typeface="Arial"/>
              </a:rPr>
              <a:t>improvements</a:t>
            </a:r>
            <a:r>
              <a:rPr sz="1200" spc="-5" dirty="0">
                <a:latin typeface="Arial"/>
                <a:cs typeface="Arial"/>
              </a:rPr>
              <a:t> </a:t>
            </a:r>
            <a:r>
              <a:rPr sz="1200" dirty="0">
                <a:latin typeface="Arial"/>
                <a:cs typeface="Arial"/>
              </a:rPr>
              <a:t>with</a:t>
            </a:r>
            <a:r>
              <a:rPr sz="1200" spc="-5" dirty="0">
                <a:latin typeface="Arial"/>
                <a:cs typeface="Arial"/>
              </a:rPr>
              <a:t> </a:t>
            </a:r>
            <a:r>
              <a:rPr sz="1200" dirty="0">
                <a:latin typeface="Arial"/>
                <a:cs typeface="Arial"/>
              </a:rPr>
              <a:t>each OS</a:t>
            </a:r>
            <a:r>
              <a:rPr sz="1200" spc="-5" dirty="0">
                <a:latin typeface="Arial"/>
                <a:cs typeface="Arial"/>
              </a:rPr>
              <a:t> </a:t>
            </a:r>
            <a:r>
              <a:rPr sz="1200" spc="-10" dirty="0">
                <a:latin typeface="Arial"/>
                <a:cs typeface="Arial"/>
              </a:rPr>
              <a:t>update</a:t>
            </a:r>
            <a:endParaRPr sz="1200" dirty="0">
              <a:latin typeface="Arial"/>
              <a:cs typeface="Arial"/>
            </a:endParaRPr>
          </a:p>
        </p:txBody>
      </p:sp>
      <p:sp>
        <p:nvSpPr>
          <p:cNvPr id="19" name="object 19"/>
          <p:cNvSpPr txBox="1"/>
          <p:nvPr/>
        </p:nvSpPr>
        <p:spPr>
          <a:xfrm>
            <a:off x="534686" y="4175427"/>
            <a:ext cx="3313933" cy="787218"/>
          </a:xfrm>
          <a:prstGeom prst="rect">
            <a:avLst/>
          </a:prstGeom>
        </p:spPr>
        <p:txBody>
          <a:bodyPr vert="horz" wrap="square" lIns="0" tIns="12697" rIns="0" bIns="0" rtlCol="0">
            <a:spAutoFit/>
          </a:bodyPr>
          <a:lstStyle/>
          <a:p>
            <a:pPr marL="114277" marR="256489" defTabSz="914217">
              <a:lnSpc>
                <a:spcPct val="119000"/>
              </a:lnSpc>
              <a:spcBef>
                <a:spcPts val="100"/>
              </a:spcBef>
            </a:pPr>
            <a:r>
              <a:rPr sz="1050" i="1" dirty="0">
                <a:latin typeface="Arial"/>
                <a:cs typeface="Arial"/>
              </a:rPr>
              <a:t>"Apple</a:t>
            </a:r>
            <a:r>
              <a:rPr sz="1050" i="1" spc="-35" dirty="0">
                <a:latin typeface="Arial"/>
                <a:cs typeface="Arial"/>
              </a:rPr>
              <a:t> </a:t>
            </a:r>
            <a:r>
              <a:rPr sz="1050" i="1" dirty="0">
                <a:latin typeface="Arial"/>
                <a:cs typeface="Arial"/>
              </a:rPr>
              <a:t>has</a:t>
            </a:r>
            <a:r>
              <a:rPr sz="1050" i="1" spc="-35" dirty="0">
                <a:latin typeface="Arial"/>
                <a:cs typeface="Arial"/>
              </a:rPr>
              <a:t> </a:t>
            </a:r>
            <a:r>
              <a:rPr sz="1050" i="1" dirty="0">
                <a:latin typeface="Arial"/>
                <a:cs typeface="Arial"/>
              </a:rPr>
              <a:t>consistently</a:t>
            </a:r>
            <a:r>
              <a:rPr sz="1050" i="1" spc="-35" dirty="0">
                <a:latin typeface="Arial"/>
                <a:cs typeface="Arial"/>
              </a:rPr>
              <a:t> </a:t>
            </a:r>
            <a:r>
              <a:rPr sz="1050" i="1" dirty="0">
                <a:latin typeface="Arial"/>
                <a:cs typeface="Arial"/>
              </a:rPr>
              <a:t>pushed</a:t>
            </a:r>
            <a:r>
              <a:rPr sz="1050" i="1" spc="-35" dirty="0">
                <a:latin typeface="Arial"/>
                <a:cs typeface="Arial"/>
              </a:rPr>
              <a:t> </a:t>
            </a:r>
            <a:r>
              <a:rPr sz="1050" i="1" dirty="0">
                <a:latin typeface="Arial"/>
                <a:cs typeface="Arial"/>
              </a:rPr>
              <a:t>the</a:t>
            </a:r>
            <a:r>
              <a:rPr sz="1050" i="1" spc="-35" dirty="0">
                <a:latin typeface="Arial"/>
                <a:cs typeface="Arial"/>
              </a:rPr>
              <a:t> </a:t>
            </a:r>
            <a:r>
              <a:rPr sz="1050" i="1" dirty="0">
                <a:latin typeface="Arial"/>
                <a:cs typeface="Arial"/>
              </a:rPr>
              <a:t>boundaries</a:t>
            </a:r>
            <a:r>
              <a:rPr sz="1050" i="1" spc="-30" dirty="0">
                <a:latin typeface="Arial"/>
                <a:cs typeface="Arial"/>
              </a:rPr>
              <a:t> </a:t>
            </a:r>
            <a:r>
              <a:rPr sz="1050" i="1" spc="-25" dirty="0">
                <a:latin typeface="Arial"/>
                <a:cs typeface="Arial"/>
              </a:rPr>
              <a:t>of </a:t>
            </a:r>
            <a:r>
              <a:rPr sz="1050" i="1" dirty="0">
                <a:latin typeface="Arial"/>
                <a:cs typeface="Arial"/>
              </a:rPr>
              <a:t>what's</a:t>
            </a:r>
            <a:r>
              <a:rPr sz="1050" i="1" spc="-30" dirty="0">
                <a:latin typeface="Arial"/>
                <a:cs typeface="Arial"/>
              </a:rPr>
              <a:t> </a:t>
            </a:r>
            <a:r>
              <a:rPr sz="1050" i="1" dirty="0">
                <a:latin typeface="Arial"/>
                <a:cs typeface="Arial"/>
              </a:rPr>
              <a:t>possible</a:t>
            </a:r>
            <a:r>
              <a:rPr sz="1050" i="1" spc="-30" dirty="0">
                <a:latin typeface="Arial"/>
                <a:cs typeface="Arial"/>
              </a:rPr>
              <a:t> </a:t>
            </a:r>
            <a:r>
              <a:rPr sz="1050" i="1" dirty="0">
                <a:latin typeface="Arial"/>
                <a:cs typeface="Arial"/>
              </a:rPr>
              <a:t>with</a:t>
            </a:r>
            <a:r>
              <a:rPr sz="1050" i="1" spc="-30" dirty="0">
                <a:latin typeface="Arial"/>
                <a:cs typeface="Arial"/>
              </a:rPr>
              <a:t> </a:t>
            </a:r>
            <a:r>
              <a:rPr sz="1050" i="1" dirty="0">
                <a:latin typeface="Arial"/>
                <a:cs typeface="Arial"/>
              </a:rPr>
              <a:t>mobile</a:t>
            </a:r>
            <a:r>
              <a:rPr sz="1050" i="1" spc="-30" dirty="0">
                <a:latin typeface="Arial"/>
                <a:cs typeface="Arial"/>
              </a:rPr>
              <a:t> </a:t>
            </a:r>
            <a:r>
              <a:rPr sz="1050" i="1" spc="-10" dirty="0">
                <a:latin typeface="Arial"/>
                <a:cs typeface="Arial"/>
              </a:rPr>
              <a:t>technology,</a:t>
            </a:r>
            <a:r>
              <a:rPr sz="1050" i="1" spc="-25" dirty="0">
                <a:latin typeface="Arial"/>
                <a:cs typeface="Arial"/>
              </a:rPr>
              <a:t> </a:t>
            </a:r>
            <a:r>
              <a:rPr sz="1050" i="1" dirty="0">
                <a:latin typeface="Arial"/>
                <a:cs typeface="Arial"/>
              </a:rPr>
              <a:t>creating</a:t>
            </a:r>
            <a:r>
              <a:rPr sz="1050" i="1" spc="-30" dirty="0">
                <a:latin typeface="Arial"/>
                <a:cs typeface="Arial"/>
              </a:rPr>
              <a:t> </a:t>
            </a:r>
            <a:r>
              <a:rPr sz="1050" i="1" spc="-50" dirty="0">
                <a:latin typeface="Arial"/>
                <a:cs typeface="Arial"/>
              </a:rPr>
              <a:t>a </a:t>
            </a:r>
            <a:r>
              <a:rPr sz="1050" i="1" dirty="0">
                <a:latin typeface="Arial"/>
                <a:cs typeface="Arial"/>
              </a:rPr>
              <a:t>compelling</a:t>
            </a:r>
            <a:r>
              <a:rPr sz="1050" i="1" spc="-25" dirty="0">
                <a:latin typeface="Arial"/>
                <a:cs typeface="Arial"/>
              </a:rPr>
              <a:t> </a:t>
            </a:r>
            <a:r>
              <a:rPr sz="1050" i="1" dirty="0">
                <a:latin typeface="Arial"/>
                <a:cs typeface="Arial"/>
              </a:rPr>
              <a:t>reason</a:t>
            </a:r>
            <a:r>
              <a:rPr sz="1050" i="1" spc="-20" dirty="0">
                <a:latin typeface="Arial"/>
                <a:cs typeface="Arial"/>
              </a:rPr>
              <a:t> </a:t>
            </a:r>
            <a:r>
              <a:rPr sz="1050" i="1" dirty="0">
                <a:latin typeface="Arial"/>
                <a:cs typeface="Arial"/>
              </a:rPr>
              <a:t>for</a:t>
            </a:r>
            <a:r>
              <a:rPr sz="1050" i="1" spc="-20" dirty="0">
                <a:latin typeface="Arial"/>
                <a:cs typeface="Arial"/>
              </a:rPr>
              <a:t> </a:t>
            </a:r>
            <a:r>
              <a:rPr sz="1050" i="1" dirty="0">
                <a:latin typeface="Arial"/>
                <a:cs typeface="Arial"/>
              </a:rPr>
              <a:t>users</a:t>
            </a:r>
            <a:r>
              <a:rPr sz="1050" i="1" spc="-20" dirty="0">
                <a:latin typeface="Arial"/>
                <a:cs typeface="Arial"/>
              </a:rPr>
              <a:t> </a:t>
            </a:r>
            <a:r>
              <a:rPr sz="1050" i="1" dirty="0">
                <a:latin typeface="Arial"/>
                <a:cs typeface="Arial"/>
              </a:rPr>
              <a:t>to</a:t>
            </a:r>
            <a:r>
              <a:rPr sz="1050" i="1" spc="-25" dirty="0">
                <a:latin typeface="Arial"/>
                <a:cs typeface="Arial"/>
              </a:rPr>
              <a:t> </a:t>
            </a:r>
            <a:r>
              <a:rPr sz="1050" i="1" dirty="0">
                <a:latin typeface="Arial"/>
                <a:cs typeface="Arial"/>
              </a:rPr>
              <a:t>upgrade</a:t>
            </a:r>
            <a:r>
              <a:rPr sz="1050" i="1" spc="-20" dirty="0">
                <a:latin typeface="Arial"/>
                <a:cs typeface="Arial"/>
              </a:rPr>
              <a:t> </a:t>
            </a:r>
            <a:r>
              <a:rPr sz="1050" i="1" dirty="0">
                <a:latin typeface="Arial"/>
                <a:cs typeface="Arial"/>
              </a:rPr>
              <a:t>to</a:t>
            </a:r>
            <a:r>
              <a:rPr sz="1050" i="1" spc="-20" dirty="0">
                <a:latin typeface="Arial"/>
                <a:cs typeface="Arial"/>
              </a:rPr>
              <a:t> </a:t>
            </a:r>
            <a:r>
              <a:rPr sz="1050" i="1" spc="-10" dirty="0">
                <a:latin typeface="Arial"/>
                <a:cs typeface="Arial"/>
              </a:rPr>
              <a:t>newer models."</a:t>
            </a:r>
            <a:endParaRPr sz="1050">
              <a:latin typeface="Arial"/>
              <a:cs typeface="Arial"/>
            </a:endParaRPr>
          </a:p>
        </p:txBody>
      </p:sp>
      <p:grpSp>
        <p:nvGrpSpPr>
          <p:cNvPr id="20" name="object 20"/>
          <p:cNvGrpSpPr/>
          <p:nvPr/>
        </p:nvGrpSpPr>
        <p:grpSpPr>
          <a:xfrm>
            <a:off x="4229531" y="2266424"/>
            <a:ext cx="3732936" cy="3047294"/>
            <a:chOff x="4229099" y="2266949"/>
            <a:chExt cx="3733800" cy="3048000"/>
          </a:xfrm>
        </p:grpSpPr>
        <p:sp>
          <p:nvSpPr>
            <p:cNvPr id="21" name="object 21"/>
            <p:cNvSpPr/>
            <p:nvPr/>
          </p:nvSpPr>
          <p:spPr>
            <a:xfrm>
              <a:off x="4229099" y="2266949"/>
              <a:ext cx="3733800" cy="3048000"/>
            </a:xfrm>
            <a:custGeom>
              <a:avLst/>
              <a:gdLst/>
              <a:ahLst/>
              <a:cxnLst/>
              <a:rect l="l" t="t" r="r" b="b"/>
              <a:pathLst>
                <a:path w="3733800" h="3048000">
                  <a:moveTo>
                    <a:pt x="3590924" y="3047999"/>
                  </a:moveTo>
                  <a:lnTo>
                    <a:pt x="142874" y="3047999"/>
                  </a:lnTo>
                  <a:lnTo>
                    <a:pt x="135855" y="3047827"/>
                  </a:lnTo>
                  <a:lnTo>
                    <a:pt x="94749" y="3039650"/>
                  </a:lnTo>
                  <a:lnTo>
                    <a:pt x="57756" y="3019878"/>
                  </a:lnTo>
                  <a:lnTo>
                    <a:pt x="28120" y="2990242"/>
                  </a:lnTo>
                  <a:lnTo>
                    <a:pt x="8348" y="2953249"/>
                  </a:lnTo>
                  <a:lnTo>
                    <a:pt x="171" y="2912143"/>
                  </a:lnTo>
                  <a:lnTo>
                    <a:pt x="0" y="2905124"/>
                  </a:lnTo>
                  <a:lnTo>
                    <a:pt x="0" y="142874"/>
                  </a:lnTo>
                  <a:lnTo>
                    <a:pt x="6150" y="101399"/>
                  </a:lnTo>
                  <a:lnTo>
                    <a:pt x="24078" y="63497"/>
                  </a:lnTo>
                  <a:lnTo>
                    <a:pt x="52234" y="32429"/>
                  </a:lnTo>
                  <a:lnTo>
                    <a:pt x="88198" y="10875"/>
                  </a:lnTo>
                  <a:lnTo>
                    <a:pt x="128870" y="686"/>
                  </a:lnTo>
                  <a:lnTo>
                    <a:pt x="142874" y="0"/>
                  </a:lnTo>
                  <a:lnTo>
                    <a:pt x="3590924" y="0"/>
                  </a:lnTo>
                  <a:lnTo>
                    <a:pt x="3632399" y="6150"/>
                  </a:lnTo>
                  <a:lnTo>
                    <a:pt x="3670300" y="24078"/>
                  </a:lnTo>
                  <a:lnTo>
                    <a:pt x="3701368" y="52234"/>
                  </a:lnTo>
                  <a:lnTo>
                    <a:pt x="3722923" y="88198"/>
                  </a:lnTo>
                  <a:lnTo>
                    <a:pt x="3733113" y="128870"/>
                  </a:lnTo>
                  <a:lnTo>
                    <a:pt x="3733799" y="142874"/>
                  </a:lnTo>
                  <a:lnTo>
                    <a:pt x="3733799" y="2905124"/>
                  </a:lnTo>
                  <a:lnTo>
                    <a:pt x="3727648" y="2946599"/>
                  </a:lnTo>
                  <a:lnTo>
                    <a:pt x="3709719" y="2984501"/>
                  </a:lnTo>
                  <a:lnTo>
                    <a:pt x="3681563" y="3015569"/>
                  </a:lnTo>
                  <a:lnTo>
                    <a:pt x="3645599" y="3037123"/>
                  </a:lnTo>
                  <a:lnTo>
                    <a:pt x="3604928" y="3047312"/>
                  </a:lnTo>
                  <a:lnTo>
                    <a:pt x="3590924" y="3047999"/>
                  </a:lnTo>
                  <a:close/>
                </a:path>
              </a:pathLst>
            </a:custGeom>
            <a:solidFill>
              <a:srgbClr val="FFFFFF"/>
            </a:solidFill>
          </p:spPr>
          <p:txBody>
            <a:bodyPr wrap="square" lIns="0" tIns="0" rIns="0" bIns="0" rtlCol="0"/>
            <a:lstStyle/>
            <a:p>
              <a:pPr defTabSz="914217"/>
              <a:endParaRPr/>
            </a:p>
          </p:txBody>
        </p:sp>
        <p:sp>
          <p:nvSpPr>
            <p:cNvPr id="22" name="object 22"/>
            <p:cNvSpPr/>
            <p:nvPr/>
          </p:nvSpPr>
          <p:spPr>
            <a:xfrm>
              <a:off x="4457699" y="4324349"/>
              <a:ext cx="3314700" cy="800100"/>
            </a:xfrm>
            <a:custGeom>
              <a:avLst/>
              <a:gdLst/>
              <a:ahLst/>
              <a:cxnLst/>
              <a:rect l="l" t="t" r="r" b="b"/>
              <a:pathLst>
                <a:path w="3314700" h="800100">
                  <a:moveTo>
                    <a:pt x="0" y="800099"/>
                  </a:moveTo>
                  <a:lnTo>
                    <a:pt x="3314699" y="800099"/>
                  </a:lnTo>
                  <a:lnTo>
                    <a:pt x="3314699" y="0"/>
                  </a:lnTo>
                  <a:lnTo>
                    <a:pt x="0" y="0"/>
                  </a:lnTo>
                  <a:lnTo>
                    <a:pt x="0" y="800099"/>
                  </a:lnTo>
                  <a:close/>
                </a:path>
              </a:pathLst>
            </a:custGeom>
            <a:solidFill>
              <a:srgbClr val="008080">
                <a:alpha val="5099"/>
              </a:srgbClr>
            </a:solidFill>
          </p:spPr>
          <p:txBody>
            <a:bodyPr wrap="square" lIns="0" tIns="0" rIns="0" bIns="0" rtlCol="0"/>
            <a:lstStyle/>
            <a:p>
              <a:pPr defTabSz="914217"/>
              <a:endParaRPr/>
            </a:p>
          </p:txBody>
        </p:sp>
        <p:sp>
          <p:nvSpPr>
            <p:cNvPr id="23" name="object 23"/>
            <p:cNvSpPr/>
            <p:nvPr/>
          </p:nvSpPr>
          <p:spPr>
            <a:xfrm>
              <a:off x="4419599" y="4324349"/>
              <a:ext cx="38100" cy="800100"/>
            </a:xfrm>
            <a:custGeom>
              <a:avLst/>
              <a:gdLst/>
              <a:ahLst/>
              <a:cxnLst/>
              <a:rect l="l" t="t" r="r" b="b"/>
              <a:pathLst>
                <a:path w="38100" h="800100">
                  <a:moveTo>
                    <a:pt x="38099" y="800099"/>
                  </a:moveTo>
                  <a:lnTo>
                    <a:pt x="0" y="800099"/>
                  </a:lnTo>
                  <a:lnTo>
                    <a:pt x="0" y="0"/>
                  </a:lnTo>
                  <a:lnTo>
                    <a:pt x="38099" y="0"/>
                  </a:lnTo>
                  <a:lnTo>
                    <a:pt x="38099" y="800099"/>
                  </a:lnTo>
                  <a:close/>
                </a:path>
              </a:pathLst>
            </a:custGeom>
            <a:solidFill>
              <a:srgbClr val="008080"/>
            </a:solidFill>
          </p:spPr>
          <p:txBody>
            <a:bodyPr wrap="square" lIns="0" tIns="0" rIns="0" bIns="0" rtlCol="0"/>
            <a:lstStyle/>
            <a:p>
              <a:pPr defTabSz="914217"/>
              <a:endParaRPr/>
            </a:p>
          </p:txBody>
        </p:sp>
        <p:pic>
          <p:nvPicPr>
            <p:cNvPr id="24" name="object 24"/>
            <p:cNvPicPr/>
            <p:nvPr/>
          </p:nvPicPr>
          <p:blipFill>
            <a:blip r:embed="rId5" cstate="print"/>
            <a:stretch>
              <a:fillRect/>
            </a:stretch>
          </p:blipFill>
          <p:spPr>
            <a:xfrm>
              <a:off x="4419599" y="2457449"/>
              <a:ext cx="361949" cy="342899"/>
            </a:xfrm>
            <a:prstGeom prst="rect">
              <a:avLst/>
            </a:prstGeom>
          </p:spPr>
        </p:pic>
      </p:grpSp>
      <p:sp>
        <p:nvSpPr>
          <p:cNvPr id="25" name="object 25"/>
          <p:cNvSpPr txBox="1"/>
          <p:nvPr/>
        </p:nvSpPr>
        <p:spPr>
          <a:xfrm>
            <a:off x="4883430" y="2491798"/>
            <a:ext cx="2280392" cy="243600"/>
          </a:xfrm>
          <a:prstGeom prst="rect">
            <a:avLst/>
          </a:prstGeom>
        </p:spPr>
        <p:txBody>
          <a:bodyPr vert="horz" wrap="square" lIns="0" tIns="12697" rIns="0" bIns="0" rtlCol="0">
            <a:spAutoFit/>
          </a:bodyPr>
          <a:lstStyle/>
          <a:p>
            <a:pPr marL="12697" defTabSz="914217">
              <a:spcBef>
                <a:spcPts val="100"/>
              </a:spcBef>
            </a:pPr>
            <a:r>
              <a:rPr sz="1500" b="1" dirty="0">
                <a:solidFill>
                  <a:srgbClr val="1F2937"/>
                </a:solidFill>
                <a:latin typeface="Arial"/>
                <a:cs typeface="Arial"/>
              </a:rPr>
              <a:t>Ecosystem</a:t>
            </a:r>
            <a:r>
              <a:rPr sz="1500" b="1" spc="-80" dirty="0">
                <a:solidFill>
                  <a:srgbClr val="1F2937"/>
                </a:solidFill>
                <a:latin typeface="Arial"/>
                <a:cs typeface="Arial"/>
              </a:rPr>
              <a:t> </a:t>
            </a:r>
            <a:r>
              <a:rPr sz="1500" b="1" spc="-10" dirty="0">
                <a:solidFill>
                  <a:srgbClr val="1F2937"/>
                </a:solidFill>
                <a:latin typeface="Arial"/>
                <a:cs typeface="Arial"/>
              </a:rPr>
              <a:t>Development</a:t>
            </a:r>
            <a:endParaRPr sz="1500">
              <a:latin typeface="Arial"/>
              <a:cs typeface="Arial"/>
            </a:endParaRPr>
          </a:p>
        </p:txBody>
      </p:sp>
      <p:grpSp>
        <p:nvGrpSpPr>
          <p:cNvPr id="26" name="object 26"/>
          <p:cNvGrpSpPr/>
          <p:nvPr/>
        </p:nvGrpSpPr>
        <p:grpSpPr>
          <a:xfrm>
            <a:off x="4419988" y="2942542"/>
            <a:ext cx="152365" cy="990371"/>
            <a:chOff x="4419600" y="2943224"/>
            <a:chExt cx="152400" cy="990600"/>
          </a:xfrm>
        </p:grpSpPr>
        <p:pic>
          <p:nvPicPr>
            <p:cNvPr id="27" name="object 27"/>
            <p:cNvPicPr/>
            <p:nvPr/>
          </p:nvPicPr>
          <p:blipFill>
            <a:blip r:embed="rId6" cstate="print"/>
            <a:stretch>
              <a:fillRect/>
            </a:stretch>
          </p:blipFill>
          <p:spPr>
            <a:xfrm>
              <a:off x="4419600" y="2943224"/>
              <a:ext cx="152399" cy="152399"/>
            </a:xfrm>
            <a:prstGeom prst="rect">
              <a:avLst/>
            </a:prstGeom>
          </p:spPr>
        </p:pic>
        <p:pic>
          <p:nvPicPr>
            <p:cNvPr id="28" name="object 28"/>
            <p:cNvPicPr/>
            <p:nvPr/>
          </p:nvPicPr>
          <p:blipFill>
            <a:blip r:embed="rId6" cstate="print"/>
            <a:stretch>
              <a:fillRect/>
            </a:stretch>
          </p:blipFill>
          <p:spPr>
            <a:xfrm>
              <a:off x="4419600" y="3248024"/>
              <a:ext cx="152399" cy="152399"/>
            </a:xfrm>
            <a:prstGeom prst="rect">
              <a:avLst/>
            </a:prstGeom>
          </p:spPr>
        </p:pic>
        <p:pic>
          <p:nvPicPr>
            <p:cNvPr id="29" name="object 29"/>
            <p:cNvPicPr/>
            <p:nvPr/>
          </p:nvPicPr>
          <p:blipFill>
            <a:blip r:embed="rId6" cstate="print"/>
            <a:stretch>
              <a:fillRect/>
            </a:stretch>
          </p:blipFill>
          <p:spPr>
            <a:xfrm>
              <a:off x="4419600" y="3781424"/>
              <a:ext cx="152399" cy="152399"/>
            </a:xfrm>
            <a:prstGeom prst="rect">
              <a:avLst/>
            </a:prstGeom>
          </p:spPr>
        </p:pic>
      </p:grpSp>
      <p:sp>
        <p:nvSpPr>
          <p:cNvPr id="30" name="object 30"/>
          <p:cNvSpPr txBox="1"/>
          <p:nvPr/>
        </p:nvSpPr>
        <p:spPr>
          <a:xfrm>
            <a:off x="4407291" y="2910801"/>
            <a:ext cx="3311393" cy="1274785"/>
          </a:xfrm>
          <a:prstGeom prst="rect">
            <a:avLst/>
          </a:prstGeom>
        </p:spPr>
        <p:txBody>
          <a:bodyPr vert="horz" wrap="square" lIns="0" tIns="12697" rIns="0" bIns="0" rtlCol="0">
            <a:spAutoFit/>
          </a:bodyPr>
          <a:lstStyle/>
          <a:p>
            <a:pPr marL="274900" defTabSz="914217">
              <a:spcBef>
                <a:spcPts val="100"/>
              </a:spcBef>
            </a:pPr>
            <a:r>
              <a:rPr sz="1200" dirty="0">
                <a:latin typeface="Arial"/>
                <a:cs typeface="Arial"/>
              </a:rPr>
              <a:t>App Store with millions of </a:t>
            </a:r>
            <a:r>
              <a:rPr sz="1200" spc="-10" dirty="0">
                <a:latin typeface="Arial"/>
                <a:cs typeface="Arial"/>
              </a:rPr>
              <a:t>applications</a:t>
            </a:r>
            <a:endParaRPr sz="1200" dirty="0">
              <a:latin typeface="Arial"/>
              <a:cs typeface="Arial"/>
            </a:endParaRPr>
          </a:p>
          <a:p>
            <a:pPr marL="12697" marR="21586" indent="270456" defTabSz="914217">
              <a:lnSpc>
                <a:spcPct val="125000"/>
              </a:lnSpc>
              <a:spcBef>
                <a:spcPts val="600"/>
              </a:spcBef>
            </a:pPr>
            <a:r>
              <a:rPr sz="1200" dirty="0">
                <a:latin typeface="Arial"/>
                <a:cs typeface="Arial"/>
              </a:rPr>
              <a:t>Services like iCloud,</a:t>
            </a:r>
            <a:r>
              <a:rPr sz="1200" spc="-70" dirty="0">
                <a:latin typeface="Arial"/>
                <a:cs typeface="Arial"/>
              </a:rPr>
              <a:t> </a:t>
            </a:r>
            <a:r>
              <a:rPr sz="1200" dirty="0">
                <a:latin typeface="Arial"/>
                <a:cs typeface="Arial"/>
              </a:rPr>
              <a:t>Apple Music, and</a:t>
            </a:r>
            <a:r>
              <a:rPr sz="1200" spc="-70" dirty="0">
                <a:latin typeface="Arial"/>
                <a:cs typeface="Arial"/>
              </a:rPr>
              <a:t> </a:t>
            </a:r>
            <a:r>
              <a:rPr sz="1200" spc="-10" dirty="0">
                <a:latin typeface="Arial"/>
                <a:cs typeface="Arial"/>
              </a:rPr>
              <a:t>Apple </a:t>
            </a:r>
            <a:r>
              <a:rPr sz="1200" spc="-25" dirty="0">
                <a:latin typeface="Arial"/>
                <a:cs typeface="Arial"/>
              </a:rPr>
              <a:t>TV+</a:t>
            </a:r>
            <a:endParaRPr sz="1200" dirty="0">
              <a:latin typeface="Arial"/>
              <a:cs typeface="Arial"/>
            </a:endParaRPr>
          </a:p>
          <a:p>
            <a:pPr marL="12697" marR="5079" indent="270456" defTabSz="914217">
              <a:lnSpc>
                <a:spcPct val="125000"/>
              </a:lnSpc>
              <a:spcBef>
                <a:spcPts val="600"/>
              </a:spcBef>
            </a:pPr>
            <a:r>
              <a:rPr sz="1200" dirty="0">
                <a:latin typeface="Arial"/>
                <a:cs typeface="Arial"/>
              </a:rPr>
              <a:t>Cross-device integration (iPhone, iPad, </a:t>
            </a:r>
            <a:r>
              <a:rPr sz="1200" spc="-20" dirty="0">
                <a:latin typeface="Arial"/>
                <a:cs typeface="Arial"/>
              </a:rPr>
              <a:t>Mac, </a:t>
            </a:r>
            <a:r>
              <a:rPr sz="1200" dirty="0">
                <a:latin typeface="Arial"/>
                <a:cs typeface="Arial"/>
              </a:rPr>
              <a:t>Apple </a:t>
            </a:r>
            <a:r>
              <a:rPr sz="1200" spc="-10" dirty="0">
                <a:latin typeface="Arial"/>
                <a:cs typeface="Arial"/>
              </a:rPr>
              <a:t>Watch)</a:t>
            </a:r>
            <a:endParaRPr sz="1200" dirty="0">
              <a:latin typeface="Arial"/>
              <a:cs typeface="Arial"/>
            </a:endParaRPr>
          </a:p>
        </p:txBody>
      </p:sp>
      <p:sp>
        <p:nvSpPr>
          <p:cNvPr id="31" name="object 31"/>
          <p:cNvSpPr txBox="1"/>
          <p:nvPr/>
        </p:nvSpPr>
        <p:spPr>
          <a:xfrm>
            <a:off x="4458078" y="4403974"/>
            <a:ext cx="3313933" cy="572204"/>
          </a:xfrm>
          <a:prstGeom prst="rect">
            <a:avLst/>
          </a:prstGeom>
        </p:spPr>
        <p:txBody>
          <a:bodyPr vert="horz" wrap="square" lIns="0" tIns="12697" rIns="0" bIns="0" rtlCol="0">
            <a:spAutoFit/>
          </a:bodyPr>
          <a:lstStyle/>
          <a:p>
            <a:pPr marL="114277" marR="131419" defTabSz="914217">
              <a:lnSpc>
                <a:spcPct val="119000"/>
              </a:lnSpc>
              <a:spcBef>
                <a:spcPts val="100"/>
              </a:spcBef>
            </a:pPr>
            <a:r>
              <a:rPr sz="1050" i="1" dirty="0">
                <a:latin typeface="Arial"/>
                <a:cs typeface="Arial"/>
              </a:rPr>
              <a:t>"The</a:t>
            </a:r>
            <a:r>
              <a:rPr sz="1050" i="1" spc="-30" dirty="0">
                <a:latin typeface="Arial"/>
                <a:cs typeface="Arial"/>
              </a:rPr>
              <a:t> </a:t>
            </a:r>
            <a:r>
              <a:rPr sz="1050" i="1" dirty="0">
                <a:latin typeface="Arial"/>
                <a:cs typeface="Arial"/>
              </a:rPr>
              <a:t>iPhone</a:t>
            </a:r>
            <a:r>
              <a:rPr sz="1050" i="1" spc="-25" dirty="0">
                <a:latin typeface="Arial"/>
                <a:cs typeface="Arial"/>
              </a:rPr>
              <a:t> </a:t>
            </a:r>
            <a:r>
              <a:rPr sz="1050" i="1" dirty="0">
                <a:latin typeface="Arial"/>
                <a:cs typeface="Arial"/>
              </a:rPr>
              <a:t>ecosystem</a:t>
            </a:r>
            <a:r>
              <a:rPr sz="1050" i="1" spc="-30" dirty="0">
                <a:latin typeface="Arial"/>
                <a:cs typeface="Arial"/>
              </a:rPr>
              <a:t> </a:t>
            </a:r>
            <a:r>
              <a:rPr sz="1050" i="1" dirty="0">
                <a:latin typeface="Arial"/>
                <a:cs typeface="Arial"/>
              </a:rPr>
              <a:t>has</a:t>
            </a:r>
            <a:r>
              <a:rPr sz="1050" i="1" spc="-25" dirty="0">
                <a:latin typeface="Arial"/>
                <a:cs typeface="Arial"/>
              </a:rPr>
              <a:t> </a:t>
            </a:r>
            <a:r>
              <a:rPr sz="1050" i="1" dirty="0">
                <a:latin typeface="Arial"/>
                <a:cs typeface="Arial"/>
              </a:rPr>
              <a:t>created</a:t>
            </a:r>
            <a:r>
              <a:rPr sz="1050" i="1" spc="-30" dirty="0">
                <a:latin typeface="Arial"/>
                <a:cs typeface="Arial"/>
              </a:rPr>
              <a:t> </a:t>
            </a:r>
            <a:r>
              <a:rPr sz="1050" i="1" dirty="0">
                <a:latin typeface="Arial"/>
                <a:cs typeface="Arial"/>
              </a:rPr>
              <a:t>a</a:t>
            </a:r>
            <a:r>
              <a:rPr sz="1050" i="1" spc="-25" dirty="0">
                <a:latin typeface="Arial"/>
                <a:cs typeface="Arial"/>
              </a:rPr>
              <a:t> </a:t>
            </a:r>
            <a:r>
              <a:rPr sz="1050" i="1" spc="-10" dirty="0">
                <a:latin typeface="Arial"/>
                <a:cs typeface="Arial"/>
              </a:rPr>
              <a:t>powerful </a:t>
            </a:r>
            <a:r>
              <a:rPr sz="1050" i="1" dirty="0">
                <a:latin typeface="Arial"/>
                <a:cs typeface="Arial"/>
              </a:rPr>
              <a:t>network</a:t>
            </a:r>
            <a:r>
              <a:rPr sz="1050" i="1" spc="-30" dirty="0">
                <a:latin typeface="Arial"/>
                <a:cs typeface="Arial"/>
              </a:rPr>
              <a:t> </a:t>
            </a:r>
            <a:r>
              <a:rPr sz="1050" i="1" dirty="0">
                <a:latin typeface="Arial"/>
                <a:cs typeface="Arial"/>
              </a:rPr>
              <a:t>effect,</a:t>
            </a:r>
            <a:r>
              <a:rPr sz="1050" i="1" spc="-25" dirty="0">
                <a:latin typeface="Arial"/>
                <a:cs typeface="Arial"/>
              </a:rPr>
              <a:t> </a:t>
            </a:r>
            <a:r>
              <a:rPr sz="1050" i="1" dirty="0">
                <a:latin typeface="Arial"/>
                <a:cs typeface="Arial"/>
              </a:rPr>
              <a:t>making</a:t>
            </a:r>
            <a:r>
              <a:rPr sz="1050" i="1" spc="-25" dirty="0">
                <a:latin typeface="Arial"/>
                <a:cs typeface="Arial"/>
              </a:rPr>
              <a:t> </a:t>
            </a:r>
            <a:r>
              <a:rPr sz="1050" i="1" dirty="0">
                <a:latin typeface="Arial"/>
                <a:cs typeface="Arial"/>
              </a:rPr>
              <a:t>the</a:t>
            </a:r>
            <a:r>
              <a:rPr sz="1050" i="1" spc="-25" dirty="0">
                <a:latin typeface="Arial"/>
                <a:cs typeface="Arial"/>
              </a:rPr>
              <a:t> </a:t>
            </a:r>
            <a:r>
              <a:rPr sz="1050" i="1" dirty="0">
                <a:latin typeface="Arial"/>
                <a:cs typeface="Arial"/>
              </a:rPr>
              <a:t>iPhone</a:t>
            </a:r>
            <a:r>
              <a:rPr sz="1050" i="1" spc="-25" dirty="0">
                <a:latin typeface="Arial"/>
                <a:cs typeface="Arial"/>
              </a:rPr>
              <a:t> </a:t>
            </a:r>
            <a:r>
              <a:rPr sz="1050" i="1" dirty="0">
                <a:latin typeface="Arial"/>
                <a:cs typeface="Arial"/>
              </a:rPr>
              <a:t>more</a:t>
            </a:r>
            <a:r>
              <a:rPr sz="1050" i="1" spc="-30" dirty="0">
                <a:latin typeface="Arial"/>
                <a:cs typeface="Arial"/>
              </a:rPr>
              <a:t> </a:t>
            </a:r>
            <a:r>
              <a:rPr sz="1050" i="1" dirty="0">
                <a:latin typeface="Arial"/>
                <a:cs typeface="Arial"/>
              </a:rPr>
              <a:t>valuable</a:t>
            </a:r>
            <a:r>
              <a:rPr sz="1050" i="1" spc="-25" dirty="0">
                <a:latin typeface="Arial"/>
                <a:cs typeface="Arial"/>
              </a:rPr>
              <a:t> as </a:t>
            </a:r>
            <a:r>
              <a:rPr sz="1050" i="1" dirty="0">
                <a:latin typeface="Arial"/>
                <a:cs typeface="Arial"/>
              </a:rPr>
              <a:t>more</a:t>
            </a:r>
            <a:r>
              <a:rPr sz="1050" i="1" spc="-25" dirty="0">
                <a:latin typeface="Arial"/>
                <a:cs typeface="Arial"/>
              </a:rPr>
              <a:t> </a:t>
            </a:r>
            <a:r>
              <a:rPr sz="1050" i="1" dirty="0">
                <a:latin typeface="Arial"/>
                <a:cs typeface="Arial"/>
              </a:rPr>
              <a:t>users</a:t>
            </a:r>
            <a:r>
              <a:rPr sz="1050" i="1" spc="-25" dirty="0">
                <a:latin typeface="Arial"/>
                <a:cs typeface="Arial"/>
              </a:rPr>
              <a:t> </a:t>
            </a:r>
            <a:r>
              <a:rPr sz="1050" i="1" spc="-10" dirty="0">
                <a:latin typeface="Arial"/>
                <a:cs typeface="Arial"/>
              </a:rPr>
              <a:t>join."</a:t>
            </a:r>
            <a:endParaRPr sz="1050">
              <a:latin typeface="Arial"/>
              <a:cs typeface="Arial"/>
            </a:endParaRPr>
          </a:p>
        </p:txBody>
      </p:sp>
      <p:grpSp>
        <p:nvGrpSpPr>
          <p:cNvPr id="32" name="object 32"/>
          <p:cNvGrpSpPr/>
          <p:nvPr/>
        </p:nvGrpSpPr>
        <p:grpSpPr>
          <a:xfrm>
            <a:off x="8152923" y="2266424"/>
            <a:ext cx="3732936" cy="3047294"/>
            <a:chOff x="8153399" y="2266949"/>
            <a:chExt cx="3733800" cy="3048000"/>
          </a:xfrm>
        </p:grpSpPr>
        <p:sp>
          <p:nvSpPr>
            <p:cNvPr id="33" name="object 33"/>
            <p:cNvSpPr/>
            <p:nvPr/>
          </p:nvSpPr>
          <p:spPr>
            <a:xfrm>
              <a:off x="8153399" y="2266949"/>
              <a:ext cx="3733800" cy="3048000"/>
            </a:xfrm>
            <a:custGeom>
              <a:avLst/>
              <a:gdLst/>
              <a:ahLst/>
              <a:cxnLst/>
              <a:rect l="l" t="t" r="r" b="b"/>
              <a:pathLst>
                <a:path w="3733800" h="3048000">
                  <a:moveTo>
                    <a:pt x="3590924" y="3047999"/>
                  </a:moveTo>
                  <a:lnTo>
                    <a:pt x="142874" y="3047999"/>
                  </a:lnTo>
                  <a:lnTo>
                    <a:pt x="135855" y="3047827"/>
                  </a:lnTo>
                  <a:lnTo>
                    <a:pt x="94748" y="3039650"/>
                  </a:lnTo>
                  <a:lnTo>
                    <a:pt x="57756" y="3019878"/>
                  </a:lnTo>
                  <a:lnTo>
                    <a:pt x="28120" y="2990242"/>
                  </a:lnTo>
                  <a:lnTo>
                    <a:pt x="8347" y="2953249"/>
                  </a:lnTo>
                  <a:lnTo>
                    <a:pt x="171" y="2912143"/>
                  </a:lnTo>
                  <a:lnTo>
                    <a:pt x="0" y="2905124"/>
                  </a:lnTo>
                  <a:lnTo>
                    <a:pt x="0" y="142874"/>
                  </a:lnTo>
                  <a:lnTo>
                    <a:pt x="6149" y="101399"/>
                  </a:lnTo>
                  <a:lnTo>
                    <a:pt x="24077" y="63497"/>
                  </a:lnTo>
                  <a:lnTo>
                    <a:pt x="52234" y="32429"/>
                  </a:lnTo>
                  <a:lnTo>
                    <a:pt x="88198" y="10875"/>
                  </a:lnTo>
                  <a:lnTo>
                    <a:pt x="128870" y="686"/>
                  </a:lnTo>
                  <a:lnTo>
                    <a:pt x="142874" y="0"/>
                  </a:lnTo>
                  <a:lnTo>
                    <a:pt x="3590924" y="0"/>
                  </a:lnTo>
                  <a:lnTo>
                    <a:pt x="3632399" y="6150"/>
                  </a:lnTo>
                  <a:lnTo>
                    <a:pt x="3670300" y="24078"/>
                  </a:lnTo>
                  <a:lnTo>
                    <a:pt x="3701368" y="52234"/>
                  </a:lnTo>
                  <a:lnTo>
                    <a:pt x="3722922" y="88198"/>
                  </a:lnTo>
                  <a:lnTo>
                    <a:pt x="3733112" y="128870"/>
                  </a:lnTo>
                  <a:lnTo>
                    <a:pt x="3733799" y="142874"/>
                  </a:lnTo>
                  <a:lnTo>
                    <a:pt x="3733799" y="2905124"/>
                  </a:lnTo>
                  <a:lnTo>
                    <a:pt x="3727647" y="2946599"/>
                  </a:lnTo>
                  <a:lnTo>
                    <a:pt x="3709719" y="2984501"/>
                  </a:lnTo>
                  <a:lnTo>
                    <a:pt x="3681564" y="3015569"/>
                  </a:lnTo>
                  <a:lnTo>
                    <a:pt x="3645599" y="3037123"/>
                  </a:lnTo>
                  <a:lnTo>
                    <a:pt x="3604928" y="3047312"/>
                  </a:lnTo>
                  <a:lnTo>
                    <a:pt x="3590924" y="3047999"/>
                  </a:lnTo>
                  <a:close/>
                </a:path>
              </a:pathLst>
            </a:custGeom>
            <a:solidFill>
              <a:srgbClr val="FFFFFF"/>
            </a:solidFill>
          </p:spPr>
          <p:txBody>
            <a:bodyPr wrap="square" lIns="0" tIns="0" rIns="0" bIns="0" rtlCol="0"/>
            <a:lstStyle/>
            <a:p>
              <a:pPr defTabSz="914217"/>
              <a:endParaRPr/>
            </a:p>
          </p:txBody>
        </p:sp>
        <p:sp>
          <p:nvSpPr>
            <p:cNvPr id="34" name="object 34"/>
            <p:cNvSpPr/>
            <p:nvPr/>
          </p:nvSpPr>
          <p:spPr>
            <a:xfrm>
              <a:off x="8381999" y="3867149"/>
              <a:ext cx="3314700" cy="990600"/>
            </a:xfrm>
            <a:custGeom>
              <a:avLst/>
              <a:gdLst/>
              <a:ahLst/>
              <a:cxnLst/>
              <a:rect l="l" t="t" r="r" b="b"/>
              <a:pathLst>
                <a:path w="3314700" h="990600">
                  <a:moveTo>
                    <a:pt x="0" y="990599"/>
                  </a:moveTo>
                  <a:lnTo>
                    <a:pt x="3314699" y="990599"/>
                  </a:lnTo>
                  <a:lnTo>
                    <a:pt x="3314699" y="0"/>
                  </a:lnTo>
                  <a:lnTo>
                    <a:pt x="0" y="0"/>
                  </a:lnTo>
                  <a:lnTo>
                    <a:pt x="0" y="990599"/>
                  </a:lnTo>
                  <a:close/>
                </a:path>
              </a:pathLst>
            </a:custGeom>
            <a:solidFill>
              <a:srgbClr val="008080">
                <a:alpha val="5099"/>
              </a:srgbClr>
            </a:solidFill>
          </p:spPr>
          <p:txBody>
            <a:bodyPr wrap="square" lIns="0" tIns="0" rIns="0" bIns="0" rtlCol="0"/>
            <a:lstStyle/>
            <a:p>
              <a:pPr defTabSz="914217"/>
              <a:endParaRPr/>
            </a:p>
          </p:txBody>
        </p:sp>
        <p:sp>
          <p:nvSpPr>
            <p:cNvPr id="35" name="object 35"/>
            <p:cNvSpPr/>
            <p:nvPr/>
          </p:nvSpPr>
          <p:spPr>
            <a:xfrm>
              <a:off x="8343899" y="3867149"/>
              <a:ext cx="38100" cy="990600"/>
            </a:xfrm>
            <a:custGeom>
              <a:avLst/>
              <a:gdLst/>
              <a:ahLst/>
              <a:cxnLst/>
              <a:rect l="l" t="t" r="r" b="b"/>
              <a:pathLst>
                <a:path w="38100" h="990600">
                  <a:moveTo>
                    <a:pt x="38099" y="990599"/>
                  </a:moveTo>
                  <a:lnTo>
                    <a:pt x="0" y="990599"/>
                  </a:lnTo>
                  <a:lnTo>
                    <a:pt x="0" y="0"/>
                  </a:lnTo>
                  <a:lnTo>
                    <a:pt x="38099" y="0"/>
                  </a:lnTo>
                  <a:lnTo>
                    <a:pt x="38099" y="990599"/>
                  </a:lnTo>
                  <a:close/>
                </a:path>
              </a:pathLst>
            </a:custGeom>
            <a:solidFill>
              <a:srgbClr val="008080"/>
            </a:solidFill>
          </p:spPr>
          <p:txBody>
            <a:bodyPr wrap="square" lIns="0" tIns="0" rIns="0" bIns="0" rtlCol="0"/>
            <a:lstStyle/>
            <a:p>
              <a:pPr defTabSz="914217"/>
              <a:endParaRPr/>
            </a:p>
          </p:txBody>
        </p:sp>
        <p:pic>
          <p:nvPicPr>
            <p:cNvPr id="36" name="object 36"/>
            <p:cNvPicPr/>
            <p:nvPr/>
          </p:nvPicPr>
          <p:blipFill>
            <a:blip r:embed="rId7" cstate="print"/>
            <a:stretch>
              <a:fillRect/>
            </a:stretch>
          </p:blipFill>
          <p:spPr>
            <a:xfrm>
              <a:off x="8343899" y="2457449"/>
              <a:ext cx="285749" cy="342899"/>
            </a:xfrm>
            <a:prstGeom prst="rect">
              <a:avLst/>
            </a:prstGeom>
          </p:spPr>
        </p:pic>
      </p:grpSp>
      <p:sp>
        <p:nvSpPr>
          <p:cNvPr id="37" name="object 37"/>
          <p:cNvSpPr txBox="1"/>
          <p:nvPr/>
        </p:nvSpPr>
        <p:spPr>
          <a:xfrm>
            <a:off x="8730640" y="2491798"/>
            <a:ext cx="2449263" cy="243600"/>
          </a:xfrm>
          <a:prstGeom prst="rect">
            <a:avLst/>
          </a:prstGeom>
        </p:spPr>
        <p:txBody>
          <a:bodyPr vert="horz" wrap="square" lIns="0" tIns="12697" rIns="0" bIns="0" rtlCol="0">
            <a:spAutoFit/>
          </a:bodyPr>
          <a:lstStyle/>
          <a:p>
            <a:pPr marL="12697" defTabSz="914217">
              <a:spcBef>
                <a:spcPts val="100"/>
              </a:spcBef>
            </a:pPr>
            <a:r>
              <a:rPr sz="1500" b="1" dirty="0">
                <a:solidFill>
                  <a:srgbClr val="1F2937"/>
                </a:solidFill>
                <a:latin typeface="Arial"/>
                <a:cs typeface="Arial"/>
              </a:rPr>
              <a:t>Incremental</a:t>
            </a:r>
            <a:r>
              <a:rPr sz="1500" b="1" spc="-85" dirty="0">
                <a:solidFill>
                  <a:srgbClr val="1F2937"/>
                </a:solidFill>
                <a:latin typeface="Arial"/>
                <a:cs typeface="Arial"/>
              </a:rPr>
              <a:t> </a:t>
            </a:r>
            <a:r>
              <a:rPr sz="1500" b="1" spc="-10" dirty="0">
                <a:solidFill>
                  <a:srgbClr val="1F2937"/>
                </a:solidFill>
                <a:latin typeface="Arial"/>
                <a:cs typeface="Arial"/>
              </a:rPr>
              <a:t>Improvements</a:t>
            </a:r>
            <a:endParaRPr sz="1500">
              <a:latin typeface="Arial"/>
              <a:cs typeface="Arial"/>
            </a:endParaRPr>
          </a:p>
        </p:txBody>
      </p:sp>
      <p:sp>
        <p:nvSpPr>
          <p:cNvPr id="43" name="object 43"/>
          <p:cNvSpPr txBox="1"/>
          <p:nvPr/>
        </p:nvSpPr>
        <p:spPr>
          <a:xfrm>
            <a:off x="8601561" y="2910801"/>
            <a:ext cx="3040946" cy="772148"/>
          </a:xfrm>
          <a:prstGeom prst="rect">
            <a:avLst/>
          </a:prstGeom>
        </p:spPr>
        <p:txBody>
          <a:bodyPr vert="horz" wrap="square" lIns="0" tIns="12697" rIns="0" bIns="0" rtlCol="0">
            <a:spAutoFit/>
          </a:bodyPr>
          <a:lstStyle/>
          <a:p>
            <a:pPr marL="12697" defTabSz="914217">
              <a:spcBef>
                <a:spcPts val="100"/>
              </a:spcBef>
            </a:pPr>
            <a:r>
              <a:rPr sz="1200" dirty="0">
                <a:latin typeface="Arial"/>
                <a:cs typeface="Arial"/>
              </a:rPr>
              <a:t>Gradual enhancement of existing </a:t>
            </a:r>
            <a:r>
              <a:rPr sz="1200" spc="-10" dirty="0">
                <a:latin typeface="Arial"/>
                <a:cs typeface="Arial"/>
              </a:rPr>
              <a:t>features</a:t>
            </a:r>
            <a:endParaRPr sz="1200" dirty="0">
              <a:latin typeface="Arial"/>
              <a:cs typeface="Arial"/>
            </a:endParaRPr>
          </a:p>
          <a:p>
            <a:pPr marL="12697" marR="5079" defTabSz="914217">
              <a:lnSpc>
                <a:spcPct val="166700"/>
              </a:lnSpc>
            </a:pPr>
            <a:r>
              <a:rPr sz="1200" dirty="0">
                <a:latin typeface="Arial"/>
                <a:cs typeface="Arial"/>
              </a:rPr>
              <a:t>User feedback incorporated into </a:t>
            </a:r>
            <a:r>
              <a:rPr sz="1200" spc="-10" dirty="0">
                <a:latin typeface="Arial"/>
                <a:cs typeface="Arial"/>
              </a:rPr>
              <a:t>design </a:t>
            </a:r>
            <a:r>
              <a:rPr sz="1200" dirty="0">
                <a:latin typeface="Arial"/>
                <a:cs typeface="Arial"/>
              </a:rPr>
              <a:t>Competitive analysis to maintain </a:t>
            </a:r>
            <a:r>
              <a:rPr sz="1200" spc="-10" dirty="0">
                <a:latin typeface="Arial"/>
                <a:cs typeface="Arial"/>
              </a:rPr>
              <a:t>advantages</a:t>
            </a:r>
            <a:endParaRPr sz="1200" dirty="0">
              <a:latin typeface="Arial"/>
              <a:cs typeface="Arial"/>
            </a:endParaRPr>
          </a:p>
        </p:txBody>
      </p:sp>
      <p:sp>
        <p:nvSpPr>
          <p:cNvPr id="44" name="object 44"/>
          <p:cNvSpPr txBox="1"/>
          <p:nvPr/>
        </p:nvSpPr>
        <p:spPr>
          <a:xfrm>
            <a:off x="8381470" y="3946880"/>
            <a:ext cx="3313933" cy="787218"/>
          </a:xfrm>
          <a:prstGeom prst="rect">
            <a:avLst/>
          </a:prstGeom>
        </p:spPr>
        <p:txBody>
          <a:bodyPr vert="horz" wrap="square" lIns="0" tIns="12697" rIns="0" bIns="0" rtlCol="0">
            <a:spAutoFit/>
          </a:bodyPr>
          <a:lstStyle/>
          <a:p>
            <a:pPr marL="114277" marR="253949" defTabSz="914217">
              <a:lnSpc>
                <a:spcPct val="119000"/>
              </a:lnSpc>
              <a:spcBef>
                <a:spcPts val="100"/>
              </a:spcBef>
            </a:pPr>
            <a:r>
              <a:rPr sz="1050" i="1" dirty="0">
                <a:latin typeface="Arial"/>
                <a:cs typeface="Arial"/>
              </a:rPr>
              <a:t>"Apple</a:t>
            </a:r>
            <a:r>
              <a:rPr sz="1050" i="1" spc="-30" dirty="0">
                <a:latin typeface="Arial"/>
                <a:cs typeface="Arial"/>
              </a:rPr>
              <a:t> </a:t>
            </a:r>
            <a:r>
              <a:rPr sz="1050" i="1" dirty="0">
                <a:latin typeface="Arial"/>
                <a:cs typeface="Arial"/>
              </a:rPr>
              <a:t>has</a:t>
            </a:r>
            <a:r>
              <a:rPr sz="1050" i="1" spc="-30" dirty="0">
                <a:latin typeface="Arial"/>
                <a:cs typeface="Arial"/>
              </a:rPr>
              <a:t> </a:t>
            </a:r>
            <a:r>
              <a:rPr sz="1050" i="1" dirty="0">
                <a:latin typeface="Arial"/>
                <a:cs typeface="Arial"/>
              </a:rPr>
              <a:t>consistently</a:t>
            </a:r>
            <a:r>
              <a:rPr sz="1050" i="1" spc="-30" dirty="0">
                <a:latin typeface="Arial"/>
                <a:cs typeface="Arial"/>
              </a:rPr>
              <a:t> </a:t>
            </a:r>
            <a:r>
              <a:rPr sz="1050" i="1" dirty="0">
                <a:latin typeface="Arial"/>
                <a:cs typeface="Arial"/>
              </a:rPr>
              <a:t>refined</a:t>
            </a:r>
            <a:r>
              <a:rPr sz="1050" i="1" spc="-30" dirty="0">
                <a:latin typeface="Arial"/>
                <a:cs typeface="Arial"/>
              </a:rPr>
              <a:t> </a:t>
            </a:r>
            <a:r>
              <a:rPr sz="1050" i="1" dirty="0">
                <a:latin typeface="Arial"/>
                <a:cs typeface="Arial"/>
              </a:rPr>
              <a:t>its</a:t>
            </a:r>
            <a:r>
              <a:rPr sz="1050" i="1" spc="-30" dirty="0">
                <a:latin typeface="Arial"/>
                <a:cs typeface="Arial"/>
              </a:rPr>
              <a:t> </a:t>
            </a:r>
            <a:r>
              <a:rPr sz="1050" i="1" dirty="0">
                <a:latin typeface="Arial"/>
                <a:cs typeface="Arial"/>
              </a:rPr>
              <a:t>products</a:t>
            </a:r>
            <a:r>
              <a:rPr sz="1050" i="1" spc="-30" dirty="0">
                <a:latin typeface="Arial"/>
                <a:cs typeface="Arial"/>
              </a:rPr>
              <a:t> </a:t>
            </a:r>
            <a:r>
              <a:rPr sz="1050" i="1" spc="-10" dirty="0">
                <a:latin typeface="Arial"/>
                <a:cs typeface="Arial"/>
              </a:rPr>
              <a:t>based </a:t>
            </a:r>
            <a:r>
              <a:rPr sz="1050" i="1" dirty="0">
                <a:latin typeface="Arial"/>
                <a:cs typeface="Arial"/>
              </a:rPr>
              <a:t>on</a:t>
            </a:r>
            <a:r>
              <a:rPr sz="1050" i="1" spc="-25" dirty="0">
                <a:latin typeface="Arial"/>
                <a:cs typeface="Arial"/>
              </a:rPr>
              <a:t> </a:t>
            </a:r>
            <a:r>
              <a:rPr sz="1050" i="1" spc="-10" dirty="0">
                <a:latin typeface="Arial"/>
                <a:cs typeface="Arial"/>
              </a:rPr>
              <a:t>real-</a:t>
            </a:r>
            <a:r>
              <a:rPr sz="1050" i="1" dirty="0">
                <a:latin typeface="Arial"/>
                <a:cs typeface="Arial"/>
              </a:rPr>
              <a:t>world</a:t>
            </a:r>
            <a:r>
              <a:rPr sz="1050" i="1" spc="-20" dirty="0">
                <a:latin typeface="Arial"/>
                <a:cs typeface="Arial"/>
              </a:rPr>
              <a:t> </a:t>
            </a:r>
            <a:r>
              <a:rPr sz="1050" i="1" dirty="0">
                <a:latin typeface="Arial"/>
                <a:cs typeface="Arial"/>
              </a:rPr>
              <a:t>usage</a:t>
            </a:r>
            <a:r>
              <a:rPr sz="1050" i="1" spc="-20" dirty="0">
                <a:latin typeface="Arial"/>
                <a:cs typeface="Arial"/>
              </a:rPr>
              <a:t> </a:t>
            </a:r>
            <a:r>
              <a:rPr sz="1050" i="1" dirty="0">
                <a:latin typeface="Arial"/>
                <a:cs typeface="Arial"/>
              </a:rPr>
              <a:t>data,</a:t>
            </a:r>
            <a:r>
              <a:rPr sz="1050" i="1" spc="-20" dirty="0">
                <a:latin typeface="Arial"/>
                <a:cs typeface="Arial"/>
              </a:rPr>
              <a:t> </a:t>
            </a:r>
            <a:r>
              <a:rPr sz="1050" i="1" dirty="0">
                <a:latin typeface="Arial"/>
                <a:cs typeface="Arial"/>
              </a:rPr>
              <a:t>ensuring</a:t>
            </a:r>
            <a:r>
              <a:rPr sz="1050" i="1" spc="-20" dirty="0">
                <a:latin typeface="Arial"/>
                <a:cs typeface="Arial"/>
              </a:rPr>
              <a:t> </a:t>
            </a:r>
            <a:r>
              <a:rPr sz="1050" i="1" dirty="0">
                <a:latin typeface="Arial"/>
                <a:cs typeface="Arial"/>
              </a:rPr>
              <a:t>each</a:t>
            </a:r>
            <a:r>
              <a:rPr sz="1050" i="1" spc="-20" dirty="0">
                <a:latin typeface="Arial"/>
                <a:cs typeface="Arial"/>
              </a:rPr>
              <a:t> </a:t>
            </a:r>
            <a:r>
              <a:rPr sz="1050" i="1" spc="-25" dirty="0">
                <a:latin typeface="Arial"/>
                <a:cs typeface="Arial"/>
              </a:rPr>
              <a:t>new </a:t>
            </a:r>
            <a:r>
              <a:rPr sz="1050" i="1" dirty="0">
                <a:latin typeface="Arial"/>
                <a:cs typeface="Arial"/>
              </a:rPr>
              <a:t>generation</a:t>
            </a:r>
            <a:r>
              <a:rPr sz="1050" i="1" spc="-25" dirty="0">
                <a:latin typeface="Arial"/>
                <a:cs typeface="Arial"/>
              </a:rPr>
              <a:t> </a:t>
            </a:r>
            <a:r>
              <a:rPr sz="1050" i="1" dirty="0">
                <a:latin typeface="Arial"/>
                <a:cs typeface="Arial"/>
              </a:rPr>
              <a:t>builds</a:t>
            </a:r>
            <a:r>
              <a:rPr sz="1050" i="1" spc="-25" dirty="0">
                <a:latin typeface="Arial"/>
                <a:cs typeface="Arial"/>
              </a:rPr>
              <a:t> </a:t>
            </a:r>
            <a:r>
              <a:rPr sz="1050" i="1" dirty="0">
                <a:latin typeface="Arial"/>
                <a:cs typeface="Arial"/>
              </a:rPr>
              <a:t>on</a:t>
            </a:r>
            <a:r>
              <a:rPr sz="1050" i="1" spc="-20" dirty="0">
                <a:latin typeface="Arial"/>
                <a:cs typeface="Arial"/>
              </a:rPr>
              <a:t> </a:t>
            </a:r>
            <a:r>
              <a:rPr sz="1050" i="1" dirty="0">
                <a:latin typeface="Arial"/>
                <a:cs typeface="Arial"/>
              </a:rPr>
              <a:t>the</a:t>
            </a:r>
            <a:r>
              <a:rPr sz="1050" i="1" spc="-25" dirty="0">
                <a:latin typeface="Arial"/>
                <a:cs typeface="Arial"/>
              </a:rPr>
              <a:t> </a:t>
            </a:r>
            <a:r>
              <a:rPr sz="1050" i="1" dirty="0">
                <a:latin typeface="Arial"/>
                <a:cs typeface="Arial"/>
              </a:rPr>
              <a:t>strengths</a:t>
            </a:r>
            <a:r>
              <a:rPr sz="1050" i="1" spc="-25" dirty="0">
                <a:latin typeface="Arial"/>
                <a:cs typeface="Arial"/>
              </a:rPr>
              <a:t> </a:t>
            </a:r>
            <a:r>
              <a:rPr sz="1050" i="1" dirty="0">
                <a:latin typeface="Arial"/>
                <a:cs typeface="Arial"/>
              </a:rPr>
              <a:t>of</a:t>
            </a:r>
            <a:r>
              <a:rPr sz="1050" i="1" spc="-20" dirty="0">
                <a:latin typeface="Arial"/>
                <a:cs typeface="Arial"/>
              </a:rPr>
              <a:t> </a:t>
            </a:r>
            <a:r>
              <a:rPr sz="1050" i="1" dirty="0">
                <a:latin typeface="Arial"/>
                <a:cs typeface="Arial"/>
              </a:rPr>
              <a:t>the</a:t>
            </a:r>
            <a:r>
              <a:rPr sz="1050" i="1" spc="-25" dirty="0">
                <a:latin typeface="Arial"/>
                <a:cs typeface="Arial"/>
              </a:rPr>
              <a:t> </a:t>
            </a:r>
            <a:r>
              <a:rPr sz="1050" i="1" spc="-10" dirty="0">
                <a:latin typeface="Arial"/>
                <a:cs typeface="Arial"/>
              </a:rPr>
              <a:t>previous one."</a:t>
            </a:r>
            <a:endParaRPr sz="1050">
              <a:latin typeface="Arial"/>
              <a:cs typeface="Arial"/>
            </a:endParaRPr>
          </a:p>
        </p:txBody>
      </p:sp>
      <p:sp>
        <p:nvSpPr>
          <p:cNvPr id="45" name="object 45"/>
          <p:cNvSpPr txBox="1"/>
          <p:nvPr/>
        </p:nvSpPr>
        <p:spPr>
          <a:xfrm>
            <a:off x="1037940" y="5249995"/>
            <a:ext cx="2740660" cy="220522"/>
          </a:xfrm>
          <a:prstGeom prst="rect">
            <a:avLst/>
          </a:prstGeom>
        </p:spPr>
        <p:txBody>
          <a:bodyPr vert="horz" wrap="square" lIns="0" tIns="12697" rIns="0" bIns="0" rtlCol="0">
            <a:spAutoFit/>
          </a:bodyPr>
          <a:lstStyle/>
          <a:p>
            <a:pPr marL="12697" defTabSz="914217">
              <a:spcBef>
                <a:spcPts val="100"/>
              </a:spcBef>
            </a:pPr>
            <a:r>
              <a:rPr sz="1350" b="1" dirty="0">
                <a:solidFill>
                  <a:srgbClr val="FF0000"/>
                </a:solidFill>
                <a:latin typeface="Arial"/>
                <a:cs typeface="Arial"/>
              </a:rPr>
              <a:t>Key</a:t>
            </a:r>
            <a:r>
              <a:rPr sz="1350" b="1" spc="-5" dirty="0">
                <a:solidFill>
                  <a:srgbClr val="FF0000"/>
                </a:solidFill>
                <a:latin typeface="Arial"/>
                <a:cs typeface="Arial"/>
              </a:rPr>
              <a:t> </a:t>
            </a:r>
            <a:r>
              <a:rPr sz="1350" b="1" dirty="0">
                <a:solidFill>
                  <a:srgbClr val="FF0000"/>
                </a:solidFill>
                <a:latin typeface="Arial"/>
                <a:cs typeface="Arial"/>
              </a:rPr>
              <a:t>Success</a:t>
            </a:r>
            <a:r>
              <a:rPr sz="1350" b="1" spc="-5" dirty="0">
                <a:solidFill>
                  <a:srgbClr val="FF0000"/>
                </a:solidFill>
                <a:latin typeface="Arial"/>
                <a:cs typeface="Arial"/>
              </a:rPr>
              <a:t> </a:t>
            </a:r>
            <a:r>
              <a:rPr sz="1350" b="1" dirty="0">
                <a:solidFill>
                  <a:srgbClr val="FF0000"/>
                </a:solidFill>
                <a:latin typeface="Arial"/>
                <a:cs typeface="Arial"/>
              </a:rPr>
              <a:t>Factors</a:t>
            </a:r>
            <a:r>
              <a:rPr sz="1350" b="1" spc="-5" dirty="0">
                <a:solidFill>
                  <a:srgbClr val="FF0000"/>
                </a:solidFill>
                <a:latin typeface="Arial"/>
                <a:cs typeface="Arial"/>
              </a:rPr>
              <a:t> </a:t>
            </a:r>
            <a:r>
              <a:rPr sz="1350" b="1" dirty="0">
                <a:solidFill>
                  <a:srgbClr val="FF0000"/>
                </a:solidFill>
                <a:latin typeface="Arial"/>
                <a:cs typeface="Arial"/>
              </a:rPr>
              <a:t>for</a:t>
            </a:r>
            <a:r>
              <a:rPr sz="1350" b="1" spc="-5" dirty="0">
                <a:solidFill>
                  <a:srgbClr val="FF0000"/>
                </a:solidFill>
                <a:latin typeface="Arial"/>
                <a:cs typeface="Arial"/>
              </a:rPr>
              <a:t> </a:t>
            </a:r>
            <a:r>
              <a:rPr sz="1350" b="1" spc="-10" dirty="0">
                <a:solidFill>
                  <a:srgbClr val="FF0000"/>
                </a:solidFill>
                <a:latin typeface="Arial"/>
                <a:cs typeface="Arial"/>
              </a:rPr>
              <a:t>Scaling:</a:t>
            </a:r>
            <a:endParaRPr sz="1350" dirty="0">
              <a:solidFill>
                <a:srgbClr val="FF0000"/>
              </a:solidFill>
              <a:latin typeface="Arial"/>
              <a:cs typeface="Arial"/>
            </a:endParaRPr>
          </a:p>
        </p:txBody>
      </p:sp>
      <p:sp>
        <p:nvSpPr>
          <p:cNvPr id="46" name="object 46"/>
          <p:cNvSpPr/>
          <p:nvPr/>
        </p:nvSpPr>
        <p:spPr>
          <a:xfrm>
            <a:off x="483899" y="5406793"/>
            <a:ext cx="7775037" cy="533277"/>
          </a:xfrm>
          <a:custGeom>
            <a:avLst/>
            <a:gdLst/>
            <a:ahLst/>
            <a:cxnLst/>
            <a:rect l="l" t="t" r="r" b="b"/>
            <a:pathLst>
              <a:path w="7600950" h="533400">
                <a:moveTo>
                  <a:pt x="28575" y="0"/>
                </a:moveTo>
                <a:lnTo>
                  <a:pt x="0" y="0"/>
                </a:lnTo>
                <a:lnTo>
                  <a:pt x="0" y="533400"/>
                </a:lnTo>
                <a:lnTo>
                  <a:pt x="28575" y="533400"/>
                </a:lnTo>
                <a:lnTo>
                  <a:pt x="28575" y="0"/>
                </a:lnTo>
                <a:close/>
              </a:path>
              <a:path w="7600950" h="533400">
                <a:moveTo>
                  <a:pt x="3810000" y="0"/>
                </a:moveTo>
                <a:lnTo>
                  <a:pt x="3781425" y="0"/>
                </a:lnTo>
                <a:lnTo>
                  <a:pt x="3781425" y="533400"/>
                </a:lnTo>
                <a:lnTo>
                  <a:pt x="3810000" y="533400"/>
                </a:lnTo>
                <a:lnTo>
                  <a:pt x="3810000" y="0"/>
                </a:lnTo>
                <a:close/>
              </a:path>
              <a:path w="7600950" h="533400">
                <a:moveTo>
                  <a:pt x="7600950" y="0"/>
                </a:moveTo>
                <a:lnTo>
                  <a:pt x="7572375" y="0"/>
                </a:lnTo>
                <a:lnTo>
                  <a:pt x="7572375" y="533400"/>
                </a:lnTo>
                <a:lnTo>
                  <a:pt x="7600950" y="533400"/>
                </a:lnTo>
                <a:lnTo>
                  <a:pt x="7600950" y="0"/>
                </a:lnTo>
                <a:close/>
              </a:path>
            </a:pathLst>
          </a:custGeom>
          <a:solidFill>
            <a:srgbClr val="FFD600"/>
          </a:solidFill>
        </p:spPr>
        <p:txBody>
          <a:bodyPr wrap="square" lIns="0" tIns="0" rIns="0" bIns="0" rtlCol="0"/>
          <a:lstStyle/>
          <a:p>
            <a:pPr defTabSz="914217"/>
            <a:endParaRPr/>
          </a:p>
        </p:txBody>
      </p:sp>
      <p:sp>
        <p:nvSpPr>
          <p:cNvPr id="47" name="object 47"/>
          <p:cNvSpPr txBox="1"/>
          <p:nvPr/>
        </p:nvSpPr>
        <p:spPr>
          <a:xfrm>
            <a:off x="683516" y="5478766"/>
            <a:ext cx="3634413" cy="451750"/>
          </a:xfrm>
          <a:prstGeom prst="rect">
            <a:avLst/>
          </a:prstGeom>
        </p:spPr>
        <p:txBody>
          <a:bodyPr vert="horz" wrap="square" lIns="0" tIns="12697" rIns="0" bIns="0" rtlCol="0">
            <a:spAutoFit/>
          </a:bodyPr>
          <a:lstStyle/>
          <a:p>
            <a:pPr marL="12697" marR="5079" defTabSz="914217">
              <a:lnSpc>
                <a:spcPct val="125000"/>
              </a:lnSpc>
              <a:spcBef>
                <a:spcPts val="100"/>
              </a:spcBef>
            </a:pPr>
            <a:r>
              <a:rPr sz="1200" b="1" dirty="0">
                <a:latin typeface="Arial"/>
                <a:cs typeface="Arial"/>
              </a:rPr>
              <a:t>Focus</a:t>
            </a:r>
            <a:r>
              <a:rPr sz="1200" b="1" spc="-10" dirty="0">
                <a:latin typeface="Arial"/>
                <a:cs typeface="Arial"/>
              </a:rPr>
              <a:t> </a:t>
            </a:r>
            <a:r>
              <a:rPr sz="1200" b="1" dirty="0">
                <a:latin typeface="Arial"/>
                <a:cs typeface="Arial"/>
              </a:rPr>
              <a:t>on</a:t>
            </a:r>
            <a:r>
              <a:rPr sz="1200" b="1" spc="-15" dirty="0">
                <a:latin typeface="Arial"/>
                <a:cs typeface="Arial"/>
              </a:rPr>
              <a:t> </a:t>
            </a:r>
            <a:r>
              <a:rPr sz="1200" b="1" dirty="0">
                <a:latin typeface="Arial"/>
                <a:cs typeface="Arial"/>
              </a:rPr>
              <a:t>User</a:t>
            </a:r>
            <a:r>
              <a:rPr sz="1200" b="1" spc="-10" dirty="0">
                <a:latin typeface="Arial"/>
                <a:cs typeface="Arial"/>
              </a:rPr>
              <a:t> </a:t>
            </a:r>
            <a:r>
              <a:rPr sz="1200" b="1" dirty="0">
                <a:latin typeface="Arial"/>
                <a:cs typeface="Arial"/>
              </a:rPr>
              <a:t>Experience:</a:t>
            </a:r>
            <a:r>
              <a:rPr sz="1200" b="1" spc="-10" dirty="0">
                <a:latin typeface="Arial"/>
                <a:cs typeface="Arial"/>
              </a:rPr>
              <a:t> </a:t>
            </a:r>
            <a:r>
              <a:rPr sz="1200" dirty="0">
                <a:latin typeface="Arial"/>
                <a:cs typeface="Arial"/>
              </a:rPr>
              <a:t>Everything</a:t>
            </a:r>
            <a:r>
              <a:rPr sz="1200" spc="-10" dirty="0">
                <a:latin typeface="Arial"/>
                <a:cs typeface="Arial"/>
              </a:rPr>
              <a:t> revolves </a:t>
            </a:r>
            <a:r>
              <a:rPr sz="1200" dirty="0">
                <a:latin typeface="Arial"/>
                <a:cs typeface="Arial"/>
              </a:rPr>
              <a:t>around the </a:t>
            </a:r>
            <a:r>
              <a:rPr sz="1200" spc="-20" dirty="0">
                <a:latin typeface="Arial"/>
                <a:cs typeface="Arial"/>
              </a:rPr>
              <a:t>user</a:t>
            </a:r>
            <a:endParaRPr sz="1200" dirty="0">
              <a:latin typeface="Arial"/>
              <a:cs typeface="Arial"/>
            </a:endParaRPr>
          </a:p>
        </p:txBody>
      </p:sp>
      <p:sp>
        <p:nvSpPr>
          <p:cNvPr id="48" name="object 48"/>
          <p:cNvSpPr txBox="1"/>
          <p:nvPr/>
        </p:nvSpPr>
        <p:spPr>
          <a:xfrm>
            <a:off x="4428667" y="5368679"/>
            <a:ext cx="3724256" cy="451750"/>
          </a:xfrm>
          <a:prstGeom prst="rect">
            <a:avLst/>
          </a:prstGeom>
        </p:spPr>
        <p:txBody>
          <a:bodyPr vert="horz" wrap="square" lIns="0" tIns="12697" rIns="0" bIns="0" rtlCol="0">
            <a:spAutoFit/>
          </a:bodyPr>
          <a:lstStyle/>
          <a:p>
            <a:pPr marL="12697" marR="5079" defTabSz="914217">
              <a:lnSpc>
                <a:spcPct val="125000"/>
              </a:lnSpc>
              <a:spcBef>
                <a:spcPts val="100"/>
              </a:spcBef>
            </a:pPr>
            <a:r>
              <a:rPr sz="1200" b="1" dirty="0">
                <a:latin typeface="Arial"/>
                <a:cs typeface="Arial"/>
              </a:rPr>
              <a:t>Closed Ecosystem: </a:t>
            </a:r>
            <a:r>
              <a:rPr sz="1200" dirty="0">
                <a:latin typeface="Arial"/>
                <a:cs typeface="Arial"/>
              </a:rPr>
              <a:t>Creating a </a:t>
            </a:r>
            <a:r>
              <a:rPr sz="1200" spc="-10" dirty="0">
                <a:latin typeface="Arial"/>
                <a:cs typeface="Arial"/>
              </a:rPr>
              <a:t>seamless</a:t>
            </a:r>
            <a:r>
              <a:rPr lang="en-US" sz="1200" spc="-10" dirty="0">
                <a:latin typeface="Arial"/>
                <a:cs typeface="Arial"/>
              </a:rPr>
              <a:t> </a:t>
            </a:r>
            <a:r>
              <a:rPr sz="1200" dirty="0">
                <a:latin typeface="Arial"/>
                <a:cs typeface="Arial"/>
              </a:rPr>
              <a:t>experience across</a:t>
            </a:r>
            <a:r>
              <a:rPr sz="1200" spc="5" dirty="0">
                <a:latin typeface="Arial"/>
                <a:cs typeface="Arial"/>
              </a:rPr>
              <a:t> </a:t>
            </a:r>
            <a:r>
              <a:rPr sz="1200" dirty="0">
                <a:latin typeface="Arial"/>
                <a:cs typeface="Arial"/>
              </a:rPr>
              <a:t>all</a:t>
            </a:r>
            <a:r>
              <a:rPr sz="1200" spc="5" dirty="0">
                <a:latin typeface="Arial"/>
                <a:cs typeface="Arial"/>
              </a:rPr>
              <a:t> </a:t>
            </a:r>
            <a:r>
              <a:rPr sz="1200" spc="-10" dirty="0">
                <a:latin typeface="Arial"/>
                <a:cs typeface="Arial"/>
              </a:rPr>
              <a:t>devices</a:t>
            </a:r>
            <a:endParaRPr sz="1200" dirty="0">
              <a:latin typeface="Arial"/>
              <a:cs typeface="Arial"/>
            </a:endParaRPr>
          </a:p>
        </p:txBody>
      </p:sp>
      <p:sp>
        <p:nvSpPr>
          <p:cNvPr id="49" name="object 49"/>
          <p:cNvSpPr txBox="1"/>
          <p:nvPr/>
        </p:nvSpPr>
        <p:spPr>
          <a:xfrm>
            <a:off x="8240533" y="5313718"/>
            <a:ext cx="3732936" cy="451750"/>
          </a:xfrm>
          <a:prstGeom prst="rect">
            <a:avLst/>
          </a:prstGeom>
        </p:spPr>
        <p:txBody>
          <a:bodyPr vert="horz" wrap="square" lIns="0" tIns="12697" rIns="0" bIns="0" rtlCol="0">
            <a:spAutoFit/>
          </a:bodyPr>
          <a:lstStyle/>
          <a:p>
            <a:pPr marL="12697" marR="5079" defTabSz="914217">
              <a:lnSpc>
                <a:spcPct val="125000"/>
              </a:lnSpc>
              <a:spcBef>
                <a:spcPts val="100"/>
              </a:spcBef>
            </a:pPr>
            <a:r>
              <a:rPr sz="1200" b="1" dirty="0">
                <a:latin typeface="Arial"/>
                <a:cs typeface="Arial"/>
              </a:rPr>
              <a:t>Strategic</a:t>
            </a:r>
            <a:r>
              <a:rPr sz="1200" b="1" spc="-20" dirty="0">
                <a:latin typeface="Arial"/>
                <a:cs typeface="Arial"/>
              </a:rPr>
              <a:t> </a:t>
            </a:r>
            <a:r>
              <a:rPr sz="1200" b="1" dirty="0">
                <a:latin typeface="Arial"/>
                <a:cs typeface="Arial"/>
              </a:rPr>
              <a:t>Innovation:</a:t>
            </a:r>
            <a:r>
              <a:rPr sz="1200" b="1" spc="-15" dirty="0">
                <a:latin typeface="Arial"/>
                <a:cs typeface="Arial"/>
              </a:rPr>
              <a:t> </a:t>
            </a:r>
            <a:r>
              <a:rPr sz="1200" dirty="0">
                <a:latin typeface="Arial"/>
                <a:cs typeface="Arial"/>
              </a:rPr>
              <a:t>Disruptive</a:t>
            </a:r>
            <a:r>
              <a:rPr sz="1200" spc="-15" dirty="0">
                <a:latin typeface="Arial"/>
                <a:cs typeface="Arial"/>
              </a:rPr>
              <a:t> </a:t>
            </a:r>
            <a:r>
              <a:rPr sz="1200" dirty="0">
                <a:latin typeface="Arial"/>
                <a:cs typeface="Arial"/>
              </a:rPr>
              <a:t>technologies</a:t>
            </a:r>
            <a:r>
              <a:rPr sz="1200" spc="-15" dirty="0">
                <a:latin typeface="Arial"/>
                <a:cs typeface="Arial"/>
              </a:rPr>
              <a:t> </a:t>
            </a:r>
            <a:r>
              <a:rPr sz="1200" spc="-20" dirty="0">
                <a:latin typeface="Arial"/>
                <a:cs typeface="Arial"/>
              </a:rPr>
              <a:t>that </a:t>
            </a:r>
            <a:r>
              <a:rPr sz="1200" dirty="0">
                <a:latin typeface="Arial"/>
                <a:cs typeface="Arial"/>
              </a:rPr>
              <a:t>solve real </a:t>
            </a:r>
            <a:r>
              <a:rPr sz="1200" spc="-10" dirty="0">
                <a:latin typeface="Arial"/>
                <a:cs typeface="Arial"/>
              </a:rPr>
              <a:t>problems</a:t>
            </a:r>
            <a:endParaRPr sz="1200" dirty="0">
              <a:latin typeface="Arial"/>
              <a:cs typeface="Arial"/>
            </a:endParaRPr>
          </a:p>
        </p:txBody>
      </p:sp>
      <p:sp>
        <p:nvSpPr>
          <p:cNvPr id="52" name="Rectangle: Rounded Corners 51">
            <a:extLst>
              <a:ext uri="{FF2B5EF4-FFF2-40B4-BE49-F238E27FC236}">
                <a16:creationId xmlns:a16="http://schemas.microsoft.com/office/drawing/2014/main" id="{D00ECBC8-0302-183E-6675-5A18268DCE82}"/>
              </a:ext>
            </a:extLst>
          </p:cNvPr>
          <p:cNvSpPr/>
          <p:nvPr/>
        </p:nvSpPr>
        <p:spPr>
          <a:xfrm>
            <a:off x="306140" y="748745"/>
            <a:ext cx="11667329" cy="5181771"/>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F7DC3B13-6C07-42A2-BFAA-94435A95599D}"/>
              </a:ext>
            </a:extLst>
          </p:cNvPr>
          <p:cNvSpPr/>
          <p:nvPr/>
        </p:nvSpPr>
        <p:spPr>
          <a:xfrm>
            <a:off x="2147229" y="311919"/>
            <a:ext cx="10439677" cy="462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D7AFF46-3560-85C4-50B2-3EFFF4FCA6CA}"/>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3899" y="-30831"/>
            <a:ext cx="1752289" cy="675424"/>
          </a:xfrm>
          <a:prstGeom prst="rect">
            <a:avLst/>
          </a:prstGeom>
        </p:spPr>
      </p:pic>
    </p:spTree>
    <p:extLst>
      <p:ext uri="{BB962C8B-B14F-4D97-AF65-F5344CB8AC3E}">
        <p14:creationId xmlns:p14="http://schemas.microsoft.com/office/powerpoint/2010/main" val="241740829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2296814" y="840229"/>
            <a:ext cx="7598409" cy="659765"/>
          </a:xfrm>
          <a:prstGeom prst="rect">
            <a:avLst/>
          </a:prstGeom>
        </p:spPr>
        <p:txBody>
          <a:bodyPr vert="horz" wrap="square" lIns="0" tIns="13970" rIns="0" bIns="0" rtlCol="0">
            <a:spAutoFit/>
          </a:bodyPr>
          <a:lstStyle/>
          <a:p>
            <a:pPr marL="12700">
              <a:lnSpc>
                <a:spcPct val="100000"/>
              </a:lnSpc>
              <a:spcBef>
                <a:spcPts val="110"/>
              </a:spcBef>
            </a:pPr>
            <a:r>
              <a:rPr sz="4150" spc="-370" dirty="0"/>
              <a:t>Funding</a:t>
            </a:r>
            <a:r>
              <a:rPr sz="4150" spc="-160" dirty="0"/>
              <a:t> </a:t>
            </a:r>
            <a:r>
              <a:rPr sz="4150" spc="-385" dirty="0"/>
              <a:t>and</a:t>
            </a:r>
            <a:r>
              <a:rPr sz="4150" spc="-155" dirty="0"/>
              <a:t> </a:t>
            </a:r>
            <a:r>
              <a:rPr sz="4150" spc="-325" dirty="0"/>
              <a:t>Capital</a:t>
            </a:r>
            <a:r>
              <a:rPr sz="4150" spc="-150" dirty="0"/>
              <a:t> </a:t>
            </a:r>
            <a:r>
              <a:rPr sz="4150" spc="-290" dirty="0"/>
              <a:t>for</a:t>
            </a:r>
            <a:r>
              <a:rPr sz="4150" spc="-150" dirty="0"/>
              <a:t> </a:t>
            </a:r>
            <a:r>
              <a:rPr sz="4150" spc="-405" dirty="0"/>
              <a:t>Growth</a:t>
            </a:r>
            <a:endParaRPr sz="4150"/>
          </a:p>
        </p:txBody>
      </p:sp>
      <p:sp>
        <p:nvSpPr>
          <p:cNvPr id="4" name="object 4"/>
          <p:cNvSpPr/>
          <p:nvPr/>
        </p:nvSpPr>
        <p:spPr>
          <a:xfrm>
            <a:off x="5381624" y="1790699"/>
            <a:ext cx="1428750" cy="38100"/>
          </a:xfrm>
          <a:custGeom>
            <a:avLst/>
            <a:gdLst/>
            <a:ahLst/>
            <a:cxnLst/>
            <a:rect l="l" t="t" r="r" b="b"/>
            <a:pathLst>
              <a:path w="1428750" h="38100">
                <a:moveTo>
                  <a:pt x="1428749" y="38099"/>
                </a:moveTo>
                <a:lnTo>
                  <a:pt x="0" y="38099"/>
                </a:lnTo>
                <a:lnTo>
                  <a:pt x="0" y="0"/>
                </a:lnTo>
                <a:lnTo>
                  <a:pt x="1428749" y="0"/>
                </a:lnTo>
                <a:lnTo>
                  <a:pt x="1428749" y="38099"/>
                </a:lnTo>
                <a:close/>
              </a:path>
            </a:pathLst>
          </a:custGeom>
          <a:solidFill>
            <a:srgbClr val="1A4977"/>
          </a:solidFill>
        </p:spPr>
        <p:txBody>
          <a:bodyPr wrap="square" lIns="0" tIns="0" rIns="0" bIns="0" rtlCol="0"/>
          <a:lstStyle/>
          <a:p>
            <a:endParaRPr/>
          </a:p>
        </p:txBody>
      </p:sp>
      <p:sp>
        <p:nvSpPr>
          <p:cNvPr id="5" name="object 5"/>
          <p:cNvSpPr txBox="1"/>
          <p:nvPr/>
        </p:nvSpPr>
        <p:spPr>
          <a:xfrm>
            <a:off x="2405756" y="2076645"/>
            <a:ext cx="7380605" cy="1183640"/>
          </a:xfrm>
          <a:prstGeom prst="rect">
            <a:avLst/>
          </a:prstGeom>
        </p:spPr>
        <p:txBody>
          <a:bodyPr vert="horz" wrap="square" lIns="0" tIns="1905" rIns="0" bIns="0" rtlCol="0">
            <a:spAutoFit/>
          </a:bodyPr>
          <a:lstStyle/>
          <a:p>
            <a:pPr marL="12065" marR="5080" algn="ctr">
              <a:lnSpc>
                <a:spcPct val="103600"/>
              </a:lnSpc>
              <a:spcBef>
                <a:spcPts val="15"/>
              </a:spcBef>
            </a:pPr>
            <a:r>
              <a:rPr sz="1850" b="0" spc="-130" dirty="0">
                <a:solidFill>
                  <a:srgbClr val="545454"/>
                </a:solidFill>
                <a:latin typeface="Montserrat Medium"/>
                <a:cs typeface="Montserrat Medium"/>
              </a:rPr>
              <a:t>Understanding</a:t>
            </a:r>
            <a:r>
              <a:rPr sz="1850" b="0" spc="-20" dirty="0">
                <a:solidFill>
                  <a:srgbClr val="545454"/>
                </a:solidFill>
                <a:latin typeface="Montserrat Medium"/>
                <a:cs typeface="Montserrat Medium"/>
              </a:rPr>
              <a:t> </a:t>
            </a:r>
            <a:r>
              <a:rPr sz="1850" b="0" spc="-125" dirty="0">
                <a:solidFill>
                  <a:srgbClr val="545454"/>
                </a:solidFill>
                <a:latin typeface="Montserrat Medium"/>
                <a:cs typeface="Montserrat Medium"/>
              </a:rPr>
              <a:t>funding</a:t>
            </a:r>
            <a:r>
              <a:rPr sz="1850" b="0" spc="-20" dirty="0">
                <a:solidFill>
                  <a:srgbClr val="545454"/>
                </a:solidFill>
                <a:latin typeface="Montserrat Medium"/>
                <a:cs typeface="Montserrat Medium"/>
              </a:rPr>
              <a:t> </a:t>
            </a:r>
            <a:r>
              <a:rPr sz="1850" b="0" spc="-125" dirty="0">
                <a:solidFill>
                  <a:srgbClr val="545454"/>
                </a:solidFill>
                <a:latin typeface="Montserrat Medium"/>
                <a:cs typeface="Montserrat Medium"/>
              </a:rPr>
              <a:t>options</a:t>
            </a:r>
            <a:r>
              <a:rPr sz="1850" b="0" spc="-20" dirty="0">
                <a:solidFill>
                  <a:srgbClr val="545454"/>
                </a:solidFill>
                <a:latin typeface="Montserrat Medium"/>
                <a:cs typeface="Montserrat Medium"/>
              </a:rPr>
              <a:t> </a:t>
            </a:r>
            <a:r>
              <a:rPr sz="1850" b="0" spc="-114" dirty="0">
                <a:solidFill>
                  <a:srgbClr val="545454"/>
                </a:solidFill>
                <a:latin typeface="Montserrat Medium"/>
                <a:cs typeface="Montserrat Medium"/>
              </a:rPr>
              <a:t>at</a:t>
            </a:r>
            <a:r>
              <a:rPr sz="1850" b="0" spc="-20" dirty="0">
                <a:solidFill>
                  <a:srgbClr val="545454"/>
                </a:solidFill>
                <a:latin typeface="Montserrat Medium"/>
                <a:cs typeface="Montserrat Medium"/>
              </a:rPr>
              <a:t> </a:t>
            </a:r>
            <a:r>
              <a:rPr sz="1850" b="0" spc="-110" dirty="0">
                <a:solidFill>
                  <a:srgbClr val="545454"/>
                </a:solidFill>
                <a:latin typeface="Montserrat Medium"/>
                <a:cs typeface="Montserrat Medium"/>
              </a:rPr>
              <a:t>different</a:t>
            </a:r>
            <a:r>
              <a:rPr sz="1850" b="0" spc="-20" dirty="0">
                <a:solidFill>
                  <a:srgbClr val="545454"/>
                </a:solidFill>
                <a:latin typeface="Montserrat Medium"/>
                <a:cs typeface="Montserrat Medium"/>
              </a:rPr>
              <a:t> </a:t>
            </a:r>
            <a:r>
              <a:rPr sz="1850" b="0" spc="-140" dirty="0">
                <a:solidFill>
                  <a:srgbClr val="545454"/>
                </a:solidFill>
                <a:latin typeface="Montserrat Medium"/>
                <a:cs typeface="Montserrat Medium"/>
              </a:rPr>
              <a:t>growth</a:t>
            </a:r>
            <a:r>
              <a:rPr sz="1850" b="0" spc="-20" dirty="0">
                <a:solidFill>
                  <a:srgbClr val="545454"/>
                </a:solidFill>
                <a:latin typeface="Montserrat Medium"/>
                <a:cs typeface="Montserrat Medium"/>
              </a:rPr>
              <a:t> </a:t>
            </a:r>
            <a:r>
              <a:rPr sz="1850" b="0" spc="-120" dirty="0">
                <a:solidFill>
                  <a:srgbClr val="545454"/>
                </a:solidFill>
                <a:latin typeface="Montserrat Medium"/>
                <a:cs typeface="Montserrat Medium"/>
              </a:rPr>
              <a:t>stages,</a:t>
            </a:r>
            <a:r>
              <a:rPr sz="1850" b="0" spc="-15" dirty="0">
                <a:solidFill>
                  <a:srgbClr val="545454"/>
                </a:solidFill>
                <a:latin typeface="Montserrat Medium"/>
                <a:cs typeface="Montserrat Medium"/>
              </a:rPr>
              <a:t> </a:t>
            </a:r>
            <a:r>
              <a:rPr sz="1850" b="0" spc="-95" dirty="0">
                <a:solidFill>
                  <a:srgbClr val="545454"/>
                </a:solidFill>
                <a:latin typeface="Montserrat Medium"/>
                <a:cs typeface="Montserrat Medium"/>
              </a:rPr>
              <a:t>balancing </a:t>
            </a:r>
            <a:r>
              <a:rPr sz="1850" b="0" spc="-125" dirty="0">
                <a:solidFill>
                  <a:srgbClr val="545454"/>
                </a:solidFill>
                <a:latin typeface="Montserrat Medium"/>
                <a:cs typeface="Montserrat Medium"/>
              </a:rPr>
              <a:t>bootstrapping</a:t>
            </a:r>
            <a:r>
              <a:rPr sz="1850" b="0" spc="-15" dirty="0">
                <a:solidFill>
                  <a:srgbClr val="545454"/>
                </a:solidFill>
                <a:latin typeface="Montserrat Medium"/>
                <a:cs typeface="Montserrat Medium"/>
              </a:rPr>
              <a:t> </a:t>
            </a:r>
            <a:r>
              <a:rPr sz="1850" b="0" spc="-105" dirty="0">
                <a:solidFill>
                  <a:srgbClr val="545454"/>
                </a:solidFill>
                <a:latin typeface="Montserrat Medium"/>
                <a:cs typeface="Montserrat Medium"/>
              </a:rPr>
              <a:t>vs.</a:t>
            </a:r>
            <a:r>
              <a:rPr sz="1850" b="0" spc="-10" dirty="0">
                <a:solidFill>
                  <a:srgbClr val="545454"/>
                </a:solidFill>
                <a:latin typeface="Montserrat Medium"/>
                <a:cs typeface="Montserrat Medium"/>
              </a:rPr>
              <a:t> </a:t>
            </a:r>
            <a:r>
              <a:rPr sz="1850" b="0" spc="-120" dirty="0">
                <a:solidFill>
                  <a:srgbClr val="545454"/>
                </a:solidFill>
                <a:latin typeface="Montserrat Medium"/>
                <a:cs typeface="Montserrat Medium"/>
              </a:rPr>
              <a:t>external</a:t>
            </a:r>
            <a:r>
              <a:rPr sz="1850" b="0" spc="-15" dirty="0">
                <a:solidFill>
                  <a:srgbClr val="545454"/>
                </a:solidFill>
                <a:latin typeface="Montserrat Medium"/>
                <a:cs typeface="Montserrat Medium"/>
              </a:rPr>
              <a:t> </a:t>
            </a:r>
            <a:r>
              <a:rPr sz="1850" b="0" spc="-110" dirty="0">
                <a:solidFill>
                  <a:srgbClr val="545454"/>
                </a:solidFill>
                <a:latin typeface="Montserrat Medium"/>
                <a:cs typeface="Montserrat Medium"/>
              </a:rPr>
              <a:t>capital,</a:t>
            </a:r>
            <a:r>
              <a:rPr sz="1850" b="0" spc="-10" dirty="0">
                <a:solidFill>
                  <a:srgbClr val="545454"/>
                </a:solidFill>
                <a:latin typeface="Montserrat Medium"/>
                <a:cs typeface="Montserrat Medium"/>
              </a:rPr>
              <a:t> </a:t>
            </a:r>
            <a:r>
              <a:rPr sz="1850" b="0" spc="-140" dirty="0">
                <a:solidFill>
                  <a:srgbClr val="545454"/>
                </a:solidFill>
                <a:latin typeface="Montserrat Medium"/>
                <a:cs typeface="Montserrat Medium"/>
              </a:rPr>
              <a:t>and</a:t>
            </a:r>
            <a:r>
              <a:rPr sz="1850" b="0" spc="-15" dirty="0">
                <a:solidFill>
                  <a:srgbClr val="545454"/>
                </a:solidFill>
                <a:latin typeface="Montserrat Medium"/>
                <a:cs typeface="Montserrat Medium"/>
              </a:rPr>
              <a:t> </a:t>
            </a:r>
            <a:r>
              <a:rPr sz="1850" b="0" spc="-135" dirty="0">
                <a:solidFill>
                  <a:srgbClr val="545454"/>
                </a:solidFill>
                <a:latin typeface="Montserrat Medium"/>
                <a:cs typeface="Montserrat Medium"/>
              </a:rPr>
              <a:t>developing</a:t>
            </a:r>
            <a:r>
              <a:rPr sz="1850" b="0" spc="-10" dirty="0">
                <a:solidFill>
                  <a:srgbClr val="545454"/>
                </a:solidFill>
                <a:latin typeface="Montserrat Medium"/>
                <a:cs typeface="Montserrat Medium"/>
              </a:rPr>
              <a:t> </a:t>
            </a:r>
            <a:r>
              <a:rPr sz="1850" b="0" spc="-110" dirty="0">
                <a:solidFill>
                  <a:srgbClr val="545454"/>
                </a:solidFill>
                <a:latin typeface="Montserrat Medium"/>
                <a:cs typeface="Montserrat Medium"/>
              </a:rPr>
              <a:t>financial</a:t>
            </a:r>
            <a:r>
              <a:rPr sz="1850" b="0" spc="-10" dirty="0">
                <a:solidFill>
                  <a:srgbClr val="545454"/>
                </a:solidFill>
                <a:latin typeface="Montserrat Medium"/>
                <a:cs typeface="Montserrat Medium"/>
              </a:rPr>
              <a:t> </a:t>
            </a:r>
            <a:r>
              <a:rPr sz="1850" b="0" spc="-95" dirty="0">
                <a:solidFill>
                  <a:srgbClr val="545454"/>
                </a:solidFill>
                <a:latin typeface="Montserrat Medium"/>
                <a:cs typeface="Montserrat Medium"/>
              </a:rPr>
              <a:t>strategies </a:t>
            </a:r>
            <a:r>
              <a:rPr sz="1850" b="0" spc="-120" dirty="0">
                <a:solidFill>
                  <a:srgbClr val="545454"/>
                </a:solidFill>
                <a:latin typeface="Montserrat Medium"/>
                <a:cs typeface="Montserrat Medium"/>
              </a:rPr>
              <a:t>that</a:t>
            </a:r>
            <a:r>
              <a:rPr sz="1850" b="0" dirty="0">
                <a:solidFill>
                  <a:srgbClr val="545454"/>
                </a:solidFill>
                <a:latin typeface="Montserrat Medium"/>
                <a:cs typeface="Montserrat Medium"/>
              </a:rPr>
              <a:t> </a:t>
            </a:r>
            <a:r>
              <a:rPr sz="1850" b="0" spc="-125" dirty="0">
                <a:solidFill>
                  <a:srgbClr val="545454"/>
                </a:solidFill>
                <a:latin typeface="Montserrat Medium"/>
                <a:cs typeface="Montserrat Medium"/>
              </a:rPr>
              <a:t>support</a:t>
            </a:r>
            <a:r>
              <a:rPr sz="1850" b="0" dirty="0">
                <a:solidFill>
                  <a:srgbClr val="545454"/>
                </a:solidFill>
                <a:latin typeface="Montserrat Medium"/>
                <a:cs typeface="Montserrat Medium"/>
              </a:rPr>
              <a:t> </a:t>
            </a:r>
            <a:r>
              <a:rPr sz="1850" b="0" spc="-114" dirty="0">
                <a:solidFill>
                  <a:srgbClr val="545454"/>
                </a:solidFill>
                <a:latin typeface="Montserrat Medium"/>
                <a:cs typeface="Montserrat Medium"/>
              </a:rPr>
              <a:t>sustainable</a:t>
            </a:r>
            <a:r>
              <a:rPr sz="1850" b="0" dirty="0">
                <a:solidFill>
                  <a:srgbClr val="545454"/>
                </a:solidFill>
                <a:latin typeface="Montserrat Medium"/>
                <a:cs typeface="Montserrat Medium"/>
              </a:rPr>
              <a:t> </a:t>
            </a:r>
            <a:r>
              <a:rPr sz="1850" b="0" spc="-114" dirty="0">
                <a:solidFill>
                  <a:srgbClr val="545454"/>
                </a:solidFill>
                <a:latin typeface="Montserrat Medium"/>
                <a:cs typeface="Montserrat Medium"/>
              </a:rPr>
              <a:t>scaling</a:t>
            </a:r>
            <a:r>
              <a:rPr sz="1850" b="0" dirty="0">
                <a:solidFill>
                  <a:srgbClr val="545454"/>
                </a:solidFill>
                <a:latin typeface="Montserrat Medium"/>
                <a:cs typeface="Montserrat Medium"/>
              </a:rPr>
              <a:t> </a:t>
            </a:r>
            <a:r>
              <a:rPr sz="1850" b="0" spc="-130" dirty="0">
                <a:solidFill>
                  <a:srgbClr val="545454"/>
                </a:solidFill>
                <a:latin typeface="Montserrat Medium"/>
                <a:cs typeface="Montserrat Medium"/>
              </a:rPr>
              <a:t>without</a:t>
            </a:r>
            <a:r>
              <a:rPr sz="1850" b="0" dirty="0">
                <a:solidFill>
                  <a:srgbClr val="545454"/>
                </a:solidFill>
                <a:latin typeface="Montserrat Medium"/>
                <a:cs typeface="Montserrat Medium"/>
              </a:rPr>
              <a:t> </a:t>
            </a:r>
            <a:r>
              <a:rPr sz="1850" b="0" spc="-145" dirty="0">
                <a:solidFill>
                  <a:srgbClr val="545454"/>
                </a:solidFill>
                <a:latin typeface="Montserrat Medium"/>
                <a:cs typeface="Montserrat Medium"/>
              </a:rPr>
              <a:t>compromising</a:t>
            </a:r>
            <a:r>
              <a:rPr sz="1850" b="0" dirty="0">
                <a:solidFill>
                  <a:srgbClr val="545454"/>
                </a:solidFill>
                <a:latin typeface="Montserrat Medium"/>
                <a:cs typeface="Montserrat Medium"/>
              </a:rPr>
              <a:t> </a:t>
            </a:r>
            <a:r>
              <a:rPr sz="1850" b="0" spc="-125" dirty="0">
                <a:solidFill>
                  <a:srgbClr val="545454"/>
                </a:solidFill>
                <a:latin typeface="Montserrat Medium"/>
                <a:cs typeface="Montserrat Medium"/>
              </a:rPr>
              <a:t>control</a:t>
            </a:r>
            <a:r>
              <a:rPr sz="1850" b="0" spc="5" dirty="0">
                <a:solidFill>
                  <a:srgbClr val="545454"/>
                </a:solidFill>
                <a:latin typeface="Montserrat Medium"/>
                <a:cs typeface="Montserrat Medium"/>
              </a:rPr>
              <a:t> </a:t>
            </a:r>
            <a:r>
              <a:rPr sz="1850" b="0" spc="-25" dirty="0">
                <a:solidFill>
                  <a:srgbClr val="545454"/>
                </a:solidFill>
                <a:latin typeface="Montserrat Medium"/>
                <a:cs typeface="Montserrat Medium"/>
              </a:rPr>
              <a:t>or </a:t>
            </a:r>
            <a:r>
              <a:rPr sz="1850" b="0" spc="-10" dirty="0">
                <a:solidFill>
                  <a:srgbClr val="545454"/>
                </a:solidFill>
                <a:latin typeface="Montserrat Medium"/>
                <a:cs typeface="Montserrat Medium"/>
              </a:rPr>
              <a:t>vision.</a:t>
            </a:r>
            <a:endParaRPr sz="1850">
              <a:latin typeface="Montserrat Medium"/>
              <a:cs typeface="Montserrat Medium"/>
            </a:endParaRPr>
          </a:p>
        </p:txBody>
      </p:sp>
      <p:sp>
        <p:nvSpPr>
          <p:cNvPr id="6" name="object 6"/>
          <p:cNvSpPr/>
          <p:nvPr/>
        </p:nvSpPr>
        <p:spPr>
          <a:xfrm>
            <a:off x="5099373" y="3667125"/>
            <a:ext cx="258445" cy="457200"/>
          </a:xfrm>
          <a:custGeom>
            <a:avLst/>
            <a:gdLst/>
            <a:ahLst/>
            <a:cxnLst/>
            <a:rect l="l" t="t" r="r" b="b"/>
            <a:pathLst>
              <a:path w="258445" h="457200">
                <a:moveTo>
                  <a:pt x="129851" y="457200"/>
                </a:moveTo>
                <a:lnTo>
                  <a:pt x="118718" y="454957"/>
                </a:lnTo>
                <a:lnTo>
                  <a:pt x="109637" y="448839"/>
                </a:lnTo>
                <a:lnTo>
                  <a:pt x="103518" y="439757"/>
                </a:lnTo>
                <a:lnTo>
                  <a:pt x="101276" y="428625"/>
                </a:lnTo>
                <a:lnTo>
                  <a:pt x="101276" y="397460"/>
                </a:lnTo>
                <a:lnTo>
                  <a:pt x="100919" y="397371"/>
                </a:lnTo>
                <a:lnTo>
                  <a:pt x="100472" y="397371"/>
                </a:lnTo>
                <a:lnTo>
                  <a:pt x="100115" y="397281"/>
                </a:lnTo>
                <a:lnTo>
                  <a:pt x="99937" y="397281"/>
                </a:lnTo>
                <a:lnTo>
                  <a:pt x="59954" y="388285"/>
                </a:lnTo>
                <a:lnTo>
                  <a:pt x="18230" y="373796"/>
                </a:lnTo>
                <a:lnTo>
                  <a:pt x="1290" y="347162"/>
                </a:lnTo>
                <a:lnTo>
                  <a:pt x="3764" y="336113"/>
                </a:lnTo>
                <a:lnTo>
                  <a:pt x="10343" y="326883"/>
                </a:lnTo>
                <a:lnTo>
                  <a:pt x="19625" y="321078"/>
                </a:lnTo>
                <a:lnTo>
                  <a:pt x="30398" y="319173"/>
                </a:lnTo>
                <a:lnTo>
                  <a:pt x="41447" y="321647"/>
                </a:lnTo>
                <a:lnTo>
                  <a:pt x="57314" y="327775"/>
                </a:lnTo>
                <a:lnTo>
                  <a:pt x="75358" y="333367"/>
                </a:lnTo>
                <a:lnTo>
                  <a:pt x="93234" y="337921"/>
                </a:lnTo>
                <a:lnTo>
                  <a:pt x="108598" y="340935"/>
                </a:lnTo>
                <a:lnTo>
                  <a:pt x="128985" y="342883"/>
                </a:lnTo>
                <a:lnTo>
                  <a:pt x="147253" y="342587"/>
                </a:lnTo>
                <a:lnTo>
                  <a:pt x="186294" y="331077"/>
                </a:lnTo>
                <a:lnTo>
                  <a:pt x="202092" y="300930"/>
                </a:lnTo>
                <a:lnTo>
                  <a:pt x="200753" y="295483"/>
                </a:lnTo>
                <a:lnTo>
                  <a:pt x="159978" y="267857"/>
                </a:lnTo>
                <a:lnTo>
                  <a:pt x="121546" y="256817"/>
                </a:lnTo>
                <a:lnTo>
                  <a:pt x="119046" y="256192"/>
                </a:lnTo>
                <a:lnTo>
                  <a:pt x="99087" y="250734"/>
                </a:lnTo>
                <a:lnTo>
                  <a:pt x="57829" y="236100"/>
                </a:lnTo>
                <a:lnTo>
                  <a:pt x="21166" y="211019"/>
                </a:lnTo>
                <a:lnTo>
                  <a:pt x="281" y="165266"/>
                </a:lnTo>
                <a:lnTo>
                  <a:pt x="0" y="151732"/>
                </a:lnTo>
                <a:lnTo>
                  <a:pt x="1710" y="137695"/>
                </a:lnTo>
                <a:lnTo>
                  <a:pt x="23733" y="95335"/>
                </a:lnTo>
                <a:lnTo>
                  <a:pt x="62700" y="69919"/>
                </a:lnTo>
                <a:lnTo>
                  <a:pt x="101276" y="60096"/>
                </a:lnTo>
                <a:lnTo>
                  <a:pt x="101276" y="28575"/>
                </a:lnTo>
                <a:lnTo>
                  <a:pt x="103518" y="17442"/>
                </a:lnTo>
                <a:lnTo>
                  <a:pt x="109637" y="8360"/>
                </a:lnTo>
                <a:lnTo>
                  <a:pt x="118718" y="2242"/>
                </a:lnTo>
                <a:lnTo>
                  <a:pt x="129851" y="0"/>
                </a:lnTo>
                <a:lnTo>
                  <a:pt x="140984" y="2242"/>
                </a:lnTo>
                <a:lnTo>
                  <a:pt x="150066" y="8360"/>
                </a:lnTo>
                <a:lnTo>
                  <a:pt x="156184" y="17442"/>
                </a:lnTo>
                <a:lnTo>
                  <a:pt x="158426" y="28575"/>
                </a:lnTo>
                <a:lnTo>
                  <a:pt x="158426" y="60453"/>
                </a:lnTo>
                <a:lnTo>
                  <a:pt x="161194" y="60811"/>
                </a:lnTo>
                <a:lnTo>
                  <a:pt x="162623" y="61079"/>
                </a:lnTo>
                <a:lnTo>
                  <a:pt x="162980" y="61168"/>
                </a:lnTo>
                <a:lnTo>
                  <a:pt x="163248" y="61168"/>
                </a:lnTo>
                <a:lnTo>
                  <a:pt x="163605" y="61257"/>
                </a:lnTo>
                <a:lnTo>
                  <a:pt x="206468" y="69115"/>
                </a:lnTo>
                <a:lnTo>
                  <a:pt x="217010" y="73339"/>
                </a:lnTo>
                <a:lnTo>
                  <a:pt x="224841" y="81003"/>
                </a:lnTo>
                <a:lnTo>
                  <a:pt x="229222" y="91028"/>
                </a:lnTo>
                <a:lnTo>
                  <a:pt x="229417" y="102334"/>
                </a:lnTo>
                <a:lnTo>
                  <a:pt x="225194" y="112839"/>
                </a:lnTo>
                <a:lnTo>
                  <a:pt x="217529" y="120673"/>
                </a:lnTo>
                <a:lnTo>
                  <a:pt x="207505" y="125075"/>
                </a:lnTo>
                <a:lnTo>
                  <a:pt x="196199" y="125283"/>
                </a:lnTo>
                <a:lnTo>
                  <a:pt x="153783" y="117514"/>
                </a:lnTo>
                <a:lnTo>
                  <a:pt x="133503" y="115679"/>
                </a:lnTo>
                <a:lnTo>
                  <a:pt x="83863" y="123051"/>
                </a:lnTo>
                <a:lnTo>
                  <a:pt x="56181" y="157698"/>
                </a:lnTo>
                <a:lnTo>
                  <a:pt x="57521" y="163056"/>
                </a:lnTo>
                <a:lnTo>
                  <a:pt x="97983" y="190593"/>
                </a:lnTo>
                <a:lnTo>
                  <a:pt x="158881" y="207791"/>
                </a:lnTo>
                <a:lnTo>
                  <a:pt x="179746" y="214290"/>
                </a:lnTo>
                <a:lnTo>
                  <a:pt x="218880" y="232529"/>
                </a:lnTo>
                <a:lnTo>
                  <a:pt x="250938" y="267801"/>
                </a:lnTo>
                <a:lnTo>
                  <a:pt x="258296" y="306628"/>
                </a:lnTo>
                <a:lnTo>
                  <a:pt x="256653" y="320665"/>
                </a:lnTo>
                <a:lnTo>
                  <a:pt x="235936" y="363181"/>
                </a:lnTo>
                <a:lnTo>
                  <a:pt x="198074" y="389155"/>
                </a:lnTo>
                <a:lnTo>
                  <a:pt x="158426" y="398978"/>
                </a:lnTo>
                <a:lnTo>
                  <a:pt x="158426" y="428625"/>
                </a:lnTo>
                <a:lnTo>
                  <a:pt x="156184" y="439757"/>
                </a:lnTo>
                <a:lnTo>
                  <a:pt x="150066" y="448839"/>
                </a:lnTo>
                <a:lnTo>
                  <a:pt x="140984" y="454957"/>
                </a:lnTo>
                <a:lnTo>
                  <a:pt x="129851" y="457200"/>
                </a:lnTo>
                <a:close/>
              </a:path>
            </a:pathLst>
          </a:custGeom>
          <a:solidFill>
            <a:srgbClr val="1A4977"/>
          </a:solidFill>
        </p:spPr>
        <p:txBody>
          <a:bodyPr wrap="square" lIns="0" tIns="0" rIns="0" bIns="0" rtlCol="0"/>
          <a:lstStyle/>
          <a:p>
            <a:endParaRPr/>
          </a:p>
        </p:txBody>
      </p:sp>
      <p:sp>
        <p:nvSpPr>
          <p:cNvPr id="7" name="object 7"/>
          <p:cNvSpPr/>
          <p:nvPr/>
        </p:nvSpPr>
        <p:spPr>
          <a:xfrm>
            <a:off x="5753099" y="3695700"/>
            <a:ext cx="457200" cy="400050"/>
          </a:xfrm>
          <a:custGeom>
            <a:avLst/>
            <a:gdLst/>
            <a:ahLst/>
            <a:cxnLst/>
            <a:rect l="l" t="t" r="r" b="b"/>
            <a:pathLst>
              <a:path w="457200" h="400050">
                <a:moveTo>
                  <a:pt x="428625" y="400050"/>
                </a:moveTo>
                <a:lnTo>
                  <a:pt x="71437" y="400050"/>
                </a:lnTo>
                <a:lnTo>
                  <a:pt x="43624" y="394438"/>
                </a:lnTo>
                <a:lnTo>
                  <a:pt x="20917" y="379132"/>
                </a:lnTo>
                <a:lnTo>
                  <a:pt x="5611" y="356425"/>
                </a:lnTo>
                <a:lnTo>
                  <a:pt x="0" y="328612"/>
                </a:lnTo>
                <a:lnTo>
                  <a:pt x="0" y="28575"/>
                </a:lnTo>
                <a:lnTo>
                  <a:pt x="2242" y="17442"/>
                </a:lnTo>
                <a:lnTo>
                  <a:pt x="8360" y="8360"/>
                </a:lnTo>
                <a:lnTo>
                  <a:pt x="17442" y="2242"/>
                </a:lnTo>
                <a:lnTo>
                  <a:pt x="28575" y="0"/>
                </a:lnTo>
                <a:lnTo>
                  <a:pt x="39707" y="2242"/>
                </a:lnTo>
                <a:lnTo>
                  <a:pt x="48789" y="8360"/>
                </a:lnTo>
                <a:lnTo>
                  <a:pt x="54907" y="17442"/>
                </a:lnTo>
                <a:lnTo>
                  <a:pt x="57150" y="28575"/>
                </a:lnTo>
                <a:lnTo>
                  <a:pt x="57150" y="336470"/>
                </a:lnTo>
                <a:lnTo>
                  <a:pt x="63579" y="342900"/>
                </a:lnTo>
                <a:lnTo>
                  <a:pt x="428625" y="342900"/>
                </a:lnTo>
                <a:lnTo>
                  <a:pt x="439757" y="345142"/>
                </a:lnTo>
                <a:lnTo>
                  <a:pt x="448839" y="351260"/>
                </a:lnTo>
                <a:lnTo>
                  <a:pt x="454957" y="360342"/>
                </a:lnTo>
                <a:lnTo>
                  <a:pt x="457200" y="371475"/>
                </a:lnTo>
                <a:lnTo>
                  <a:pt x="454957" y="382607"/>
                </a:lnTo>
                <a:lnTo>
                  <a:pt x="448839" y="391689"/>
                </a:lnTo>
                <a:lnTo>
                  <a:pt x="439757" y="397807"/>
                </a:lnTo>
                <a:lnTo>
                  <a:pt x="428625" y="400050"/>
                </a:lnTo>
                <a:close/>
              </a:path>
              <a:path w="457200" h="400050">
                <a:moveTo>
                  <a:pt x="366742" y="159573"/>
                </a:moveTo>
                <a:lnTo>
                  <a:pt x="285750" y="159573"/>
                </a:lnTo>
                <a:lnTo>
                  <a:pt x="379779" y="65454"/>
                </a:lnTo>
                <a:lnTo>
                  <a:pt x="389239" y="59175"/>
                </a:lnTo>
                <a:lnTo>
                  <a:pt x="400005" y="57083"/>
                </a:lnTo>
                <a:lnTo>
                  <a:pt x="410771" y="59175"/>
                </a:lnTo>
                <a:lnTo>
                  <a:pt x="420231" y="65454"/>
                </a:lnTo>
                <a:lnTo>
                  <a:pt x="426509" y="74914"/>
                </a:lnTo>
                <a:lnTo>
                  <a:pt x="428602" y="85680"/>
                </a:lnTo>
                <a:lnTo>
                  <a:pt x="426509" y="96446"/>
                </a:lnTo>
                <a:lnTo>
                  <a:pt x="419878" y="106437"/>
                </a:lnTo>
                <a:lnTo>
                  <a:pt x="366742" y="159573"/>
                </a:lnTo>
                <a:close/>
              </a:path>
              <a:path w="457200" h="400050">
                <a:moveTo>
                  <a:pt x="114255" y="257152"/>
                </a:moveTo>
                <a:lnTo>
                  <a:pt x="103489" y="255059"/>
                </a:lnTo>
                <a:lnTo>
                  <a:pt x="94029" y="248781"/>
                </a:lnTo>
                <a:lnTo>
                  <a:pt x="87750" y="239321"/>
                </a:lnTo>
                <a:lnTo>
                  <a:pt x="85658" y="228555"/>
                </a:lnTo>
                <a:lnTo>
                  <a:pt x="87750" y="217789"/>
                </a:lnTo>
                <a:lnTo>
                  <a:pt x="94029" y="208329"/>
                </a:lnTo>
                <a:lnTo>
                  <a:pt x="194042" y="108317"/>
                </a:lnTo>
                <a:lnTo>
                  <a:pt x="203501" y="102038"/>
                </a:lnTo>
                <a:lnTo>
                  <a:pt x="214267" y="99945"/>
                </a:lnTo>
                <a:lnTo>
                  <a:pt x="225033" y="102038"/>
                </a:lnTo>
                <a:lnTo>
                  <a:pt x="234493" y="108317"/>
                </a:lnTo>
                <a:lnTo>
                  <a:pt x="285750" y="159573"/>
                </a:lnTo>
                <a:lnTo>
                  <a:pt x="366742" y="159573"/>
                </a:lnTo>
                <a:lnTo>
                  <a:pt x="357276" y="169038"/>
                </a:lnTo>
                <a:lnTo>
                  <a:pt x="214312" y="169038"/>
                </a:lnTo>
                <a:lnTo>
                  <a:pt x="134481" y="248781"/>
                </a:lnTo>
                <a:lnTo>
                  <a:pt x="125021" y="255059"/>
                </a:lnTo>
                <a:lnTo>
                  <a:pt x="114255" y="257152"/>
                </a:lnTo>
                <a:close/>
              </a:path>
              <a:path w="457200" h="400050">
                <a:moveTo>
                  <a:pt x="419878" y="106437"/>
                </a:moveTo>
                <a:lnTo>
                  <a:pt x="420217" y="105926"/>
                </a:lnTo>
                <a:lnTo>
                  <a:pt x="420388" y="105926"/>
                </a:lnTo>
                <a:lnTo>
                  <a:pt x="419878" y="106437"/>
                </a:lnTo>
                <a:close/>
              </a:path>
              <a:path w="457200" h="400050">
                <a:moveTo>
                  <a:pt x="286368" y="228555"/>
                </a:moveTo>
                <a:lnTo>
                  <a:pt x="285220" y="228555"/>
                </a:lnTo>
                <a:lnTo>
                  <a:pt x="275028" y="226574"/>
                </a:lnTo>
                <a:lnTo>
                  <a:pt x="265568" y="220295"/>
                </a:lnTo>
                <a:lnTo>
                  <a:pt x="214312" y="169038"/>
                </a:lnTo>
                <a:lnTo>
                  <a:pt x="357276" y="169038"/>
                </a:lnTo>
                <a:lnTo>
                  <a:pt x="306020" y="220295"/>
                </a:lnTo>
                <a:lnTo>
                  <a:pt x="296560" y="226574"/>
                </a:lnTo>
                <a:lnTo>
                  <a:pt x="286368" y="228555"/>
                </a:lnTo>
                <a:close/>
              </a:path>
            </a:pathLst>
          </a:custGeom>
          <a:solidFill>
            <a:srgbClr val="1A4977"/>
          </a:solidFill>
        </p:spPr>
        <p:txBody>
          <a:bodyPr wrap="square" lIns="0" tIns="0" rIns="0" bIns="0" rtlCol="0"/>
          <a:lstStyle/>
          <a:p>
            <a:endParaRPr/>
          </a:p>
        </p:txBody>
      </p:sp>
      <p:sp>
        <p:nvSpPr>
          <p:cNvPr id="8" name="object 8"/>
          <p:cNvSpPr/>
          <p:nvPr/>
        </p:nvSpPr>
        <p:spPr>
          <a:xfrm>
            <a:off x="6591300" y="3695838"/>
            <a:ext cx="514350" cy="400050"/>
          </a:xfrm>
          <a:custGeom>
            <a:avLst/>
            <a:gdLst/>
            <a:ahLst/>
            <a:cxnLst/>
            <a:rect l="l" t="t" r="r" b="b"/>
            <a:pathLst>
              <a:path w="514350" h="400050">
                <a:moveTo>
                  <a:pt x="514164" y="50058"/>
                </a:moveTo>
                <a:lnTo>
                  <a:pt x="96880" y="50058"/>
                </a:lnTo>
                <a:lnTo>
                  <a:pt x="150297" y="47624"/>
                </a:lnTo>
                <a:lnTo>
                  <a:pt x="203732" y="38140"/>
                </a:lnTo>
                <a:lnTo>
                  <a:pt x="303787" y="13628"/>
                </a:lnTo>
                <a:lnTo>
                  <a:pt x="350400" y="4469"/>
                </a:lnTo>
                <a:lnTo>
                  <a:pt x="397013" y="0"/>
                </a:lnTo>
                <a:lnTo>
                  <a:pt x="443626" y="2563"/>
                </a:lnTo>
                <a:lnTo>
                  <a:pt x="490239" y="14506"/>
                </a:lnTo>
                <a:lnTo>
                  <a:pt x="500373" y="20381"/>
                </a:lnTo>
                <a:lnTo>
                  <a:pt x="507954" y="29028"/>
                </a:lnTo>
                <a:lnTo>
                  <a:pt x="512704" y="39633"/>
                </a:lnTo>
                <a:lnTo>
                  <a:pt x="514164" y="50058"/>
                </a:lnTo>
                <a:close/>
              </a:path>
              <a:path w="514350" h="400050">
                <a:moveTo>
                  <a:pt x="117336" y="399772"/>
                </a:moveTo>
                <a:lnTo>
                  <a:pt x="70723" y="397208"/>
                </a:lnTo>
                <a:lnTo>
                  <a:pt x="24110" y="385266"/>
                </a:lnTo>
                <a:lnTo>
                  <a:pt x="0" y="348387"/>
                </a:lnTo>
                <a:lnTo>
                  <a:pt x="0" y="71745"/>
                </a:lnTo>
                <a:lnTo>
                  <a:pt x="3894" y="57290"/>
                </a:lnTo>
                <a:lnTo>
                  <a:pt x="14008" y="46719"/>
                </a:lnTo>
                <a:lnTo>
                  <a:pt x="27990" y="41205"/>
                </a:lnTo>
                <a:lnTo>
                  <a:pt x="43487" y="41920"/>
                </a:lnTo>
                <a:lnTo>
                  <a:pt x="96880" y="50058"/>
                </a:lnTo>
                <a:lnTo>
                  <a:pt x="514164" y="50058"/>
                </a:lnTo>
                <a:lnTo>
                  <a:pt x="514350" y="51385"/>
                </a:lnTo>
                <a:lnTo>
                  <a:pt x="514350" y="57011"/>
                </a:lnTo>
                <a:lnTo>
                  <a:pt x="400050" y="57011"/>
                </a:lnTo>
                <a:lnTo>
                  <a:pt x="404546" y="79239"/>
                </a:lnTo>
                <a:lnTo>
                  <a:pt x="416804" y="97407"/>
                </a:lnTo>
                <a:lnTo>
                  <a:pt x="420460" y="99873"/>
                </a:lnTo>
                <a:lnTo>
                  <a:pt x="57150" y="99873"/>
                </a:lnTo>
                <a:lnTo>
                  <a:pt x="57150" y="157023"/>
                </a:lnTo>
                <a:lnTo>
                  <a:pt x="196686" y="157023"/>
                </a:lnTo>
                <a:lnTo>
                  <a:pt x="191349" y="166525"/>
                </a:lnTo>
                <a:lnTo>
                  <a:pt x="191349" y="233247"/>
                </a:lnTo>
                <a:lnTo>
                  <a:pt x="229361" y="278872"/>
                </a:lnTo>
                <a:lnTo>
                  <a:pt x="257175" y="285611"/>
                </a:lnTo>
                <a:lnTo>
                  <a:pt x="57150" y="285611"/>
                </a:lnTo>
                <a:lnTo>
                  <a:pt x="57150" y="342761"/>
                </a:lnTo>
                <a:lnTo>
                  <a:pt x="510090" y="342761"/>
                </a:lnTo>
                <a:lnTo>
                  <a:pt x="503496" y="349638"/>
                </a:lnTo>
                <a:lnTo>
                  <a:pt x="417469" y="349638"/>
                </a:lnTo>
                <a:lnTo>
                  <a:pt x="364052" y="352104"/>
                </a:lnTo>
                <a:lnTo>
                  <a:pt x="310617" y="361618"/>
                </a:lnTo>
                <a:lnTo>
                  <a:pt x="210562" y="386143"/>
                </a:lnTo>
                <a:lnTo>
                  <a:pt x="163949" y="395302"/>
                </a:lnTo>
                <a:lnTo>
                  <a:pt x="117336" y="399772"/>
                </a:lnTo>
                <a:close/>
              </a:path>
              <a:path w="514350" h="400050">
                <a:moveTo>
                  <a:pt x="510090" y="342761"/>
                </a:moveTo>
                <a:lnTo>
                  <a:pt x="114300" y="342761"/>
                </a:lnTo>
                <a:lnTo>
                  <a:pt x="109803" y="320533"/>
                </a:lnTo>
                <a:lnTo>
                  <a:pt x="97545" y="302365"/>
                </a:lnTo>
                <a:lnTo>
                  <a:pt x="79377" y="290108"/>
                </a:lnTo>
                <a:lnTo>
                  <a:pt x="57150" y="285611"/>
                </a:lnTo>
                <a:lnTo>
                  <a:pt x="257175" y="285611"/>
                </a:lnTo>
                <a:lnTo>
                  <a:pt x="284988" y="278872"/>
                </a:lnTo>
                <a:lnTo>
                  <a:pt x="307694" y="260496"/>
                </a:lnTo>
                <a:lnTo>
                  <a:pt x="323000" y="233247"/>
                </a:lnTo>
                <a:lnTo>
                  <a:pt x="328612" y="199886"/>
                </a:lnTo>
                <a:lnTo>
                  <a:pt x="323000" y="166525"/>
                </a:lnTo>
                <a:lnTo>
                  <a:pt x="307694" y="139276"/>
                </a:lnTo>
                <a:lnTo>
                  <a:pt x="284988" y="120900"/>
                </a:lnTo>
                <a:lnTo>
                  <a:pt x="257175" y="114161"/>
                </a:lnTo>
                <a:lnTo>
                  <a:pt x="457200" y="114161"/>
                </a:lnTo>
                <a:lnTo>
                  <a:pt x="457200" y="57011"/>
                </a:lnTo>
                <a:lnTo>
                  <a:pt x="514350" y="57011"/>
                </a:lnTo>
                <a:lnTo>
                  <a:pt x="514350" y="242748"/>
                </a:lnTo>
                <a:lnTo>
                  <a:pt x="457200" y="242748"/>
                </a:lnTo>
                <a:lnTo>
                  <a:pt x="434972" y="247245"/>
                </a:lnTo>
                <a:lnTo>
                  <a:pt x="416804" y="259503"/>
                </a:lnTo>
                <a:lnTo>
                  <a:pt x="404546" y="277670"/>
                </a:lnTo>
                <a:lnTo>
                  <a:pt x="400050" y="299898"/>
                </a:lnTo>
                <a:lnTo>
                  <a:pt x="514350" y="299898"/>
                </a:lnTo>
                <a:lnTo>
                  <a:pt x="514350" y="327938"/>
                </a:lnTo>
                <a:lnTo>
                  <a:pt x="510443" y="342393"/>
                </a:lnTo>
                <a:lnTo>
                  <a:pt x="510090" y="342761"/>
                </a:lnTo>
                <a:close/>
              </a:path>
              <a:path w="514350" h="400050">
                <a:moveTo>
                  <a:pt x="196686" y="157023"/>
                </a:moveTo>
                <a:lnTo>
                  <a:pt x="57150" y="157023"/>
                </a:lnTo>
                <a:lnTo>
                  <a:pt x="79377" y="152526"/>
                </a:lnTo>
                <a:lnTo>
                  <a:pt x="97545" y="140269"/>
                </a:lnTo>
                <a:lnTo>
                  <a:pt x="109803" y="122101"/>
                </a:lnTo>
                <a:lnTo>
                  <a:pt x="114300" y="99873"/>
                </a:lnTo>
                <a:lnTo>
                  <a:pt x="420460" y="99873"/>
                </a:lnTo>
                <a:lnTo>
                  <a:pt x="434972" y="109664"/>
                </a:lnTo>
                <a:lnTo>
                  <a:pt x="457200" y="114161"/>
                </a:lnTo>
                <a:lnTo>
                  <a:pt x="257175" y="114161"/>
                </a:lnTo>
                <a:lnTo>
                  <a:pt x="229361" y="120900"/>
                </a:lnTo>
                <a:lnTo>
                  <a:pt x="206655" y="139276"/>
                </a:lnTo>
                <a:lnTo>
                  <a:pt x="196686" y="157023"/>
                </a:lnTo>
                <a:close/>
              </a:path>
              <a:path w="514350" h="400050">
                <a:moveTo>
                  <a:pt x="514350" y="299898"/>
                </a:moveTo>
                <a:lnTo>
                  <a:pt x="457200" y="299898"/>
                </a:lnTo>
                <a:lnTo>
                  <a:pt x="457200" y="242748"/>
                </a:lnTo>
                <a:lnTo>
                  <a:pt x="514350" y="242748"/>
                </a:lnTo>
                <a:lnTo>
                  <a:pt x="514350" y="299898"/>
                </a:lnTo>
                <a:close/>
              </a:path>
              <a:path w="514350" h="400050">
                <a:moveTo>
                  <a:pt x="486321" y="358477"/>
                </a:moveTo>
                <a:lnTo>
                  <a:pt x="470862" y="357763"/>
                </a:lnTo>
                <a:lnTo>
                  <a:pt x="417469" y="349638"/>
                </a:lnTo>
                <a:lnTo>
                  <a:pt x="503496" y="349638"/>
                </a:lnTo>
                <a:lnTo>
                  <a:pt x="500308" y="352963"/>
                </a:lnTo>
                <a:lnTo>
                  <a:pt x="486321" y="358477"/>
                </a:lnTo>
                <a:close/>
              </a:path>
            </a:pathLst>
          </a:custGeom>
          <a:solidFill>
            <a:srgbClr val="1A4977"/>
          </a:solidFill>
        </p:spPr>
        <p:txBody>
          <a:bodyPr wrap="square" lIns="0" tIns="0" rIns="0" bIns="0" rtlCol="0"/>
          <a:lstStyle/>
          <a:p>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Rectangle: Rounded Corners 70">
            <a:extLst>
              <a:ext uri="{FF2B5EF4-FFF2-40B4-BE49-F238E27FC236}">
                <a16:creationId xmlns:a16="http://schemas.microsoft.com/office/drawing/2014/main" id="{36CBDFB6-EC61-1E95-CFE9-A2CFBDED4381}"/>
              </a:ext>
            </a:extLst>
          </p:cNvPr>
          <p:cNvSpPr/>
          <p:nvPr/>
        </p:nvSpPr>
        <p:spPr>
          <a:xfrm>
            <a:off x="8816921" y="206736"/>
            <a:ext cx="3917877" cy="65582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prstGeom prst="rect">
            <a:avLst/>
          </a:prstGeom>
        </p:spPr>
        <p:txBody>
          <a:bodyPr vert="horz" wrap="square" lIns="0" tIns="15240" rIns="0" bIns="0" rtlCol="0">
            <a:spAutoFit/>
          </a:bodyPr>
          <a:lstStyle/>
          <a:p>
            <a:pPr marL="12700">
              <a:lnSpc>
                <a:spcPct val="100000"/>
              </a:lnSpc>
              <a:spcBef>
                <a:spcPts val="120"/>
              </a:spcBef>
            </a:pPr>
            <a:r>
              <a:rPr spc="-235" dirty="0"/>
              <a:t>Funding</a:t>
            </a:r>
            <a:r>
              <a:rPr spc="-75" dirty="0"/>
              <a:t> </a:t>
            </a:r>
            <a:r>
              <a:rPr spc="-220" dirty="0"/>
              <a:t>Options</a:t>
            </a:r>
            <a:r>
              <a:rPr spc="-60" dirty="0"/>
              <a:t> </a:t>
            </a:r>
            <a:r>
              <a:rPr spc="-195" dirty="0"/>
              <a:t>Explained</a:t>
            </a:r>
          </a:p>
        </p:txBody>
      </p:sp>
      <p:grpSp>
        <p:nvGrpSpPr>
          <p:cNvPr id="4" name="object 4"/>
          <p:cNvGrpSpPr/>
          <p:nvPr/>
        </p:nvGrpSpPr>
        <p:grpSpPr>
          <a:xfrm>
            <a:off x="571499" y="1504949"/>
            <a:ext cx="5305425" cy="1876425"/>
            <a:chOff x="571499" y="1504949"/>
            <a:chExt cx="5305425" cy="1876425"/>
          </a:xfrm>
        </p:grpSpPr>
        <p:sp>
          <p:nvSpPr>
            <p:cNvPr id="5" name="object 5"/>
            <p:cNvSpPr/>
            <p:nvPr/>
          </p:nvSpPr>
          <p:spPr>
            <a:xfrm>
              <a:off x="590549" y="1504949"/>
              <a:ext cx="5286375" cy="1876425"/>
            </a:xfrm>
            <a:custGeom>
              <a:avLst/>
              <a:gdLst/>
              <a:ahLst/>
              <a:cxnLst/>
              <a:rect l="l" t="t" r="r" b="b"/>
              <a:pathLst>
                <a:path w="5286375" h="1876425">
                  <a:moveTo>
                    <a:pt x="5232976" y="1876424"/>
                  </a:moveTo>
                  <a:lnTo>
                    <a:pt x="33047" y="1876424"/>
                  </a:lnTo>
                  <a:lnTo>
                    <a:pt x="28187" y="1874974"/>
                  </a:lnTo>
                  <a:lnTo>
                    <a:pt x="966" y="1834143"/>
                  </a:lnTo>
                  <a:lnTo>
                    <a:pt x="0" y="1826853"/>
                  </a:lnTo>
                  <a:lnTo>
                    <a:pt x="0" y="1819274"/>
                  </a:lnTo>
                  <a:lnTo>
                    <a:pt x="0" y="49571"/>
                  </a:lnTo>
                  <a:lnTo>
                    <a:pt x="14731" y="11379"/>
                  </a:lnTo>
                  <a:lnTo>
                    <a:pt x="33047" y="0"/>
                  </a:lnTo>
                  <a:lnTo>
                    <a:pt x="5232976" y="0"/>
                  </a:lnTo>
                  <a:lnTo>
                    <a:pt x="5272288" y="19392"/>
                  </a:lnTo>
                  <a:lnTo>
                    <a:pt x="5286374" y="53397"/>
                  </a:lnTo>
                  <a:lnTo>
                    <a:pt x="5286374" y="1823027"/>
                  </a:lnTo>
                  <a:lnTo>
                    <a:pt x="5266981" y="1862339"/>
                  </a:lnTo>
                  <a:lnTo>
                    <a:pt x="5236693" y="1876058"/>
                  </a:lnTo>
                  <a:lnTo>
                    <a:pt x="5232976" y="1876424"/>
                  </a:lnTo>
                  <a:close/>
                </a:path>
              </a:pathLst>
            </a:custGeom>
            <a:solidFill>
              <a:srgbClr val="F7F9FA"/>
            </a:solidFill>
          </p:spPr>
          <p:txBody>
            <a:bodyPr wrap="square" lIns="0" tIns="0" rIns="0" bIns="0" rtlCol="0"/>
            <a:lstStyle/>
            <a:p>
              <a:endParaRPr/>
            </a:p>
          </p:txBody>
        </p:sp>
        <p:sp>
          <p:nvSpPr>
            <p:cNvPr id="6" name="object 6"/>
            <p:cNvSpPr/>
            <p:nvPr/>
          </p:nvSpPr>
          <p:spPr>
            <a:xfrm>
              <a:off x="571499" y="1504949"/>
              <a:ext cx="52069" cy="1876425"/>
            </a:xfrm>
            <a:custGeom>
              <a:avLst/>
              <a:gdLst/>
              <a:ahLst/>
              <a:cxnLst/>
              <a:rect l="l" t="t" r="r" b="b"/>
              <a:pathLst>
                <a:path w="52070" h="1876425">
                  <a:moveTo>
                    <a:pt x="51889" y="1876424"/>
                  </a:moveTo>
                  <a:lnTo>
                    <a:pt x="49571" y="1876424"/>
                  </a:lnTo>
                  <a:lnTo>
                    <a:pt x="42281" y="1874974"/>
                  </a:lnTo>
                  <a:lnTo>
                    <a:pt x="7250" y="1848146"/>
                  </a:lnTo>
                  <a:lnTo>
                    <a:pt x="0" y="1826852"/>
                  </a:lnTo>
                  <a:lnTo>
                    <a:pt x="0" y="49571"/>
                  </a:lnTo>
                  <a:lnTo>
                    <a:pt x="22097" y="11379"/>
                  </a:lnTo>
                  <a:lnTo>
                    <a:pt x="49571" y="0"/>
                  </a:lnTo>
                  <a:lnTo>
                    <a:pt x="51889" y="0"/>
                  </a:lnTo>
                  <a:lnTo>
                    <a:pt x="47399" y="5579"/>
                  </a:lnTo>
                  <a:lnTo>
                    <a:pt x="43679" y="16738"/>
                  </a:lnTo>
                  <a:lnTo>
                    <a:pt x="41238" y="25541"/>
                  </a:lnTo>
                  <a:lnTo>
                    <a:pt x="39494" y="35211"/>
                  </a:lnTo>
                  <a:lnTo>
                    <a:pt x="38448" y="45747"/>
                  </a:lnTo>
                  <a:lnTo>
                    <a:pt x="38100" y="57150"/>
                  </a:lnTo>
                  <a:lnTo>
                    <a:pt x="38100" y="1819274"/>
                  </a:lnTo>
                  <a:lnTo>
                    <a:pt x="43679" y="1859685"/>
                  </a:lnTo>
                  <a:lnTo>
                    <a:pt x="47399" y="1870845"/>
                  </a:lnTo>
                  <a:lnTo>
                    <a:pt x="51889" y="1876424"/>
                  </a:lnTo>
                  <a:close/>
                </a:path>
              </a:pathLst>
            </a:custGeom>
            <a:solidFill>
              <a:srgbClr val="1A4977"/>
            </a:solidFill>
          </p:spPr>
          <p:txBody>
            <a:bodyPr wrap="square" lIns="0" tIns="0" rIns="0" bIns="0" rtlCol="0"/>
            <a:lstStyle/>
            <a:p>
              <a:endParaRPr/>
            </a:p>
          </p:txBody>
        </p:sp>
        <p:pic>
          <p:nvPicPr>
            <p:cNvPr id="7" name="object 7"/>
            <p:cNvPicPr/>
            <p:nvPr/>
          </p:nvPicPr>
          <p:blipFill>
            <a:blip r:embed="rId3" cstate="print"/>
            <a:stretch>
              <a:fillRect/>
            </a:stretch>
          </p:blipFill>
          <p:spPr>
            <a:xfrm>
              <a:off x="783896" y="1698296"/>
              <a:ext cx="165757" cy="165757"/>
            </a:xfrm>
            <a:prstGeom prst="rect">
              <a:avLst/>
            </a:prstGeom>
          </p:spPr>
        </p:pic>
        <p:pic>
          <p:nvPicPr>
            <p:cNvPr id="8" name="object 8"/>
            <p:cNvPicPr/>
            <p:nvPr/>
          </p:nvPicPr>
          <p:blipFill>
            <a:blip r:embed="rId4" cstate="print"/>
            <a:stretch>
              <a:fillRect/>
            </a:stretch>
          </p:blipFill>
          <p:spPr>
            <a:xfrm>
              <a:off x="752474" y="2343149"/>
              <a:ext cx="133349" cy="133349"/>
            </a:xfrm>
            <a:prstGeom prst="rect">
              <a:avLst/>
            </a:prstGeom>
          </p:spPr>
        </p:pic>
      </p:grpSp>
      <p:grpSp>
        <p:nvGrpSpPr>
          <p:cNvPr id="9" name="object 9"/>
          <p:cNvGrpSpPr/>
          <p:nvPr/>
        </p:nvGrpSpPr>
        <p:grpSpPr>
          <a:xfrm>
            <a:off x="571499" y="3524249"/>
            <a:ext cx="5305425" cy="1876425"/>
            <a:chOff x="571499" y="3524249"/>
            <a:chExt cx="5305425" cy="1876425"/>
          </a:xfrm>
        </p:grpSpPr>
        <p:sp>
          <p:nvSpPr>
            <p:cNvPr id="10" name="object 10"/>
            <p:cNvSpPr/>
            <p:nvPr/>
          </p:nvSpPr>
          <p:spPr>
            <a:xfrm>
              <a:off x="590549" y="3524249"/>
              <a:ext cx="5286375" cy="1876425"/>
            </a:xfrm>
            <a:custGeom>
              <a:avLst/>
              <a:gdLst/>
              <a:ahLst/>
              <a:cxnLst/>
              <a:rect l="l" t="t" r="r" b="b"/>
              <a:pathLst>
                <a:path w="5286375" h="1876425">
                  <a:moveTo>
                    <a:pt x="5232976" y="1876424"/>
                  </a:moveTo>
                  <a:lnTo>
                    <a:pt x="33047" y="1876424"/>
                  </a:lnTo>
                  <a:lnTo>
                    <a:pt x="4833" y="1848145"/>
                  </a:lnTo>
                  <a:lnTo>
                    <a:pt x="0" y="1826852"/>
                  </a:lnTo>
                  <a:lnTo>
                    <a:pt x="0" y="1819274"/>
                  </a:lnTo>
                  <a:lnTo>
                    <a:pt x="0" y="49571"/>
                  </a:lnTo>
                  <a:lnTo>
                    <a:pt x="14731" y="11379"/>
                  </a:lnTo>
                  <a:lnTo>
                    <a:pt x="33047" y="0"/>
                  </a:lnTo>
                  <a:lnTo>
                    <a:pt x="5232976" y="0"/>
                  </a:lnTo>
                  <a:lnTo>
                    <a:pt x="5272288" y="19392"/>
                  </a:lnTo>
                  <a:lnTo>
                    <a:pt x="5286374" y="53397"/>
                  </a:lnTo>
                  <a:lnTo>
                    <a:pt x="5286374" y="1823027"/>
                  </a:lnTo>
                  <a:lnTo>
                    <a:pt x="5266981" y="1862339"/>
                  </a:lnTo>
                  <a:lnTo>
                    <a:pt x="5236693" y="1876058"/>
                  </a:lnTo>
                  <a:lnTo>
                    <a:pt x="5232976" y="1876424"/>
                  </a:lnTo>
                  <a:close/>
                </a:path>
              </a:pathLst>
            </a:custGeom>
            <a:solidFill>
              <a:srgbClr val="F7F9FA"/>
            </a:solidFill>
          </p:spPr>
          <p:txBody>
            <a:bodyPr wrap="square" lIns="0" tIns="0" rIns="0" bIns="0" rtlCol="0"/>
            <a:lstStyle/>
            <a:p>
              <a:endParaRPr/>
            </a:p>
          </p:txBody>
        </p:sp>
        <p:sp>
          <p:nvSpPr>
            <p:cNvPr id="11" name="object 11"/>
            <p:cNvSpPr/>
            <p:nvPr/>
          </p:nvSpPr>
          <p:spPr>
            <a:xfrm>
              <a:off x="571499" y="3524249"/>
              <a:ext cx="52069" cy="1876425"/>
            </a:xfrm>
            <a:custGeom>
              <a:avLst/>
              <a:gdLst/>
              <a:ahLst/>
              <a:cxnLst/>
              <a:rect l="l" t="t" r="r" b="b"/>
              <a:pathLst>
                <a:path w="52070" h="1876425">
                  <a:moveTo>
                    <a:pt x="51889" y="1876424"/>
                  </a:moveTo>
                  <a:lnTo>
                    <a:pt x="49571" y="1876424"/>
                  </a:lnTo>
                  <a:lnTo>
                    <a:pt x="42281" y="1874974"/>
                  </a:lnTo>
                  <a:lnTo>
                    <a:pt x="7250" y="1848146"/>
                  </a:lnTo>
                  <a:lnTo>
                    <a:pt x="0" y="1826853"/>
                  </a:lnTo>
                  <a:lnTo>
                    <a:pt x="0" y="49571"/>
                  </a:lnTo>
                  <a:lnTo>
                    <a:pt x="22097" y="11379"/>
                  </a:lnTo>
                  <a:lnTo>
                    <a:pt x="49571" y="0"/>
                  </a:lnTo>
                  <a:lnTo>
                    <a:pt x="51889" y="0"/>
                  </a:lnTo>
                  <a:lnTo>
                    <a:pt x="47399" y="5579"/>
                  </a:lnTo>
                  <a:lnTo>
                    <a:pt x="43679" y="16738"/>
                  </a:lnTo>
                  <a:lnTo>
                    <a:pt x="41238" y="25541"/>
                  </a:lnTo>
                  <a:lnTo>
                    <a:pt x="39494" y="35211"/>
                  </a:lnTo>
                  <a:lnTo>
                    <a:pt x="38448" y="45747"/>
                  </a:lnTo>
                  <a:lnTo>
                    <a:pt x="38100" y="57150"/>
                  </a:lnTo>
                  <a:lnTo>
                    <a:pt x="38100" y="1819275"/>
                  </a:lnTo>
                  <a:lnTo>
                    <a:pt x="43679" y="1859686"/>
                  </a:lnTo>
                  <a:lnTo>
                    <a:pt x="47399" y="1870845"/>
                  </a:lnTo>
                  <a:lnTo>
                    <a:pt x="51889" y="1876424"/>
                  </a:lnTo>
                  <a:close/>
                </a:path>
              </a:pathLst>
            </a:custGeom>
            <a:solidFill>
              <a:srgbClr val="1A4977"/>
            </a:solidFill>
          </p:spPr>
          <p:txBody>
            <a:bodyPr wrap="square" lIns="0" tIns="0" rIns="0" bIns="0" rtlCol="0"/>
            <a:lstStyle/>
            <a:p>
              <a:endParaRPr/>
            </a:p>
          </p:txBody>
        </p:sp>
        <p:pic>
          <p:nvPicPr>
            <p:cNvPr id="12" name="object 12"/>
            <p:cNvPicPr/>
            <p:nvPr/>
          </p:nvPicPr>
          <p:blipFill>
            <a:blip r:embed="rId5" cstate="print"/>
            <a:stretch>
              <a:fillRect/>
            </a:stretch>
          </p:blipFill>
          <p:spPr>
            <a:xfrm>
              <a:off x="785604" y="3714548"/>
              <a:ext cx="167130" cy="172421"/>
            </a:xfrm>
            <a:prstGeom prst="rect">
              <a:avLst/>
            </a:prstGeom>
          </p:spPr>
        </p:pic>
        <p:pic>
          <p:nvPicPr>
            <p:cNvPr id="13" name="object 13"/>
            <p:cNvPicPr/>
            <p:nvPr/>
          </p:nvPicPr>
          <p:blipFill>
            <a:blip r:embed="rId6" cstate="print"/>
            <a:stretch>
              <a:fillRect/>
            </a:stretch>
          </p:blipFill>
          <p:spPr>
            <a:xfrm>
              <a:off x="752474" y="4362449"/>
              <a:ext cx="133349" cy="133349"/>
            </a:xfrm>
            <a:prstGeom prst="rect">
              <a:avLst/>
            </a:prstGeom>
          </p:spPr>
        </p:pic>
      </p:grpSp>
      <p:grpSp>
        <p:nvGrpSpPr>
          <p:cNvPr id="14" name="object 14"/>
          <p:cNvGrpSpPr/>
          <p:nvPr/>
        </p:nvGrpSpPr>
        <p:grpSpPr>
          <a:xfrm>
            <a:off x="571499" y="5448029"/>
            <a:ext cx="5305425" cy="1209038"/>
            <a:chOff x="571499" y="5543549"/>
            <a:chExt cx="5305425" cy="1876425"/>
          </a:xfrm>
        </p:grpSpPr>
        <p:sp>
          <p:nvSpPr>
            <p:cNvPr id="15" name="object 15"/>
            <p:cNvSpPr/>
            <p:nvPr/>
          </p:nvSpPr>
          <p:spPr>
            <a:xfrm>
              <a:off x="590549" y="5543549"/>
              <a:ext cx="5286375" cy="1876425"/>
            </a:xfrm>
            <a:custGeom>
              <a:avLst/>
              <a:gdLst/>
              <a:ahLst/>
              <a:cxnLst/>
              <a:rect l="l" t="t" r="r" b="b"/>
              <a:pathLst>
                <a:path w="5286375" h="1876425">
                  <a:moveTo>
                    <a:pt x="5232976" y="1876424"/>
                  </a:moveTo>
                  <a:lnTo>
                    <a:pt x="33047" y="1876424"/>
                  </a:lnTo>
                  <a:lnTo>
                    <a:pt x="4833" y="1848145"/>
                  </a:lnTo>
                  <a:lnTo>
                    <a:pt x="0" y="1826852"/>
                  </a:lnTo>
                  <a:lnTo>
                    <a:pt x="0" y="1819274"/>
                  </a:lnTo>
                  <a:lnTo>
                    <a:pt x="0" y="49570"/>
                  </a:lnTo>
                  <a:lnTo>
                    <a:pt x="14731" y="11379"/>
                  </a:lnTo>
                  <a:lnTo>
                    <a:pt x="33047" y="0"/>
                  </a:lnTo>
                  <a:lnTo>
                    <a:pt x="5232976" y="0"/>
                  </a:lnTo>
                  <a:lnTo>
                    <a:pt x="5272288" y="19391"/>
                  </a:lnTo>
                  <a:lnTo>
                    <a:pt x="5286374" y="53397"/>
                  </a:lnTo>
                  <a:lnTo>
                    <a:pt x="5286374" y="1823026"/>
                  </a:lnTo>
                  <a:lnTo>
                    <a:pt x="5266981" y="1862339"/>
                  </a:lnTo>
                  <a:lnTo>
                    <a:pt x="5236693" y="1876058"/>
                  </a:lnTo>
                  <a:lnTo>
                    <a:pt x="5232976" y="1876424"/>
                  </a:lnTo>
                  <a:close/>
                </a:path>
              </a:pathLst>
            </a:custGeom>
            <a:solidFill>
              <a:srgbClr val="F7F9FA"/>
            </a:solidFill>
          </p:spPr>
          <p:txBody>
            <a:bodyPr wrap="square" lIns="0" tIns="0" rIns="0" bIns="0" rtlCol="0"/>
            <a:lstStyle/>
            <a:p>
              <a:endParaRPr/>
            </a:p>
          </p:txBody>
        </p:sp>
        <p:sp>
          <p:nvSpPr>
            <p:cNvPr id="16" name="object 16"/>
            <p:cNvSpPr/>
            <p:nvPr/>
          </p:nvSpPr>
          <p:spPr>
            <a:xfrm>
              <a:off x="571499" y="5543549"/>
              <a:ext cx="52069" cy="1876425"/>
            </a:xfrm>
            <a:custGeom>
              <a:avLst/>
              <a:gdLst/>
              <a:ahLst/>
              <a:cxnLst/>
              <a:rect l="l" t="t" r="r" b="b"/>
              <a:pathLst>
                <a:path w="52070" h="1876425">
                  <a:moveTo>
                    <a:pt x="51889" y="1876424"/>
                  </a:moveTo>
                  <a:lnTo>
                    <a:pt x="49571" y="1876424"/>
                  </a:lnTo>
                  <a:lnTo>
                    <a:pt x="42281" y="1874974"/>
                  </a:lnTo>
                  <a:lnTo>
                    <a:pt x="7250" y="1848146"/>
                  </a:lnTo>
                  <a:lnTo>
                    <a:pt x="0" y="1826853"/>
                  </a:lnTo>
                  <a:lnTo>
                    <a:pt x="0" y="49571"/>
                  </a:lnTo>
                  <a:lnTo>
                    <a:pt x="22097" y="11379"/>
                  </a:lnTo>
                  <a:lnTo>
                    <a:pt x="49571" y="0"/>
                  </a:lnTo>
                  <a:lnTo>
                    <a:pt x="51889" y="0"/>
                  </a:lnTo>
                  <a:lnTo>
                    <a:pt x="47399" y="5579"/>
                  </a:lnTo>
                  <a:lnTo>
                    <a:pt x="43679" y="16738"/>
                  </a:lnTo>
                  <a:lnTo>
                    <a:pt x="41238" y="25541"/>
                  </a:lnTo>
                  <a:lnTo>
                    <a:pt x="39494" y="35210"/>
                  </a:lnTo>
                  <a:lnTo>
                    <a:pt x="38448" y="45747"/>
                  </a:lnTo>
                  <a:lnTo>
                    <a:pt x="38100" y="57150"/>
                  </a:lnTo>
                  <a:lnTo>
                    <a:pt x="38100" y="1819275"/>
                  </a:lnTo>
                  <a:lnTo>
                    <a:pt x="43679" y="1859686"/>
                  </a:lnTo>
                  <a:lnTo>
                    <a:pt x="47399" y="1870845"/>
                  </a:lnTo>
                  <a:lnTo>
                    <a:pt x="51889" y="1876424"/>
                  </a:lnTo>
                  <a:close/>
                </a:path>
              </a:pathLst>
            </a:custGeom>
            <a:solidFill>
              <a:srgbClr val="1A4977"/>
            </a:solidFill>
          </p:spPr>
          <p:txBody>
            <a:bodyPr wrap="square" lIns="0" tIns="0" rIns="0" bIns="0" rtlCol="0"/>
            <a:lstStyle/>
            <a:p>
              <a:endParaRPr/>
            </a:p>
          </p:txBody>
        </p:sp>
        <p:pic>
          <p:nvPicPr>
            <p:cNvPr id="17" name="object 17"/>
            <p:cNvPicPr/>
            <p:nvPr/>
          </p:nvPicPr>
          <p:blipFill>
            <a:blip r:embed="rId7" cstate="print"/>
            <a:stretch>
              <a:fillRect/>
            </a:stretch>
          </p:blipFill>
          <p:spPr>
            <a:xfrm>
              <a:off x="781049" y="5744765"/>
              <a:ext cx="171449" cy="150018"/>
            </a:xfrm>
            <a:prstGeom prst="rect">
              <a:avLst/>
            </a:prstGeom>
          </p:spPr>
        </p:pic>
        <p:pic>
          <p:nvPicPr>
            <p:cNvPr id="18" name="object 18"/>
            <p:cNvPicPr/>
            <p:nvPr/>
          </p:nvPicPr>
          <p:blipFill>
            <a:blip r:embed="rId8" cstate="print"/>
            <a:stretch>
              <a:fillRect/>
            </a:stretch>
          </p:blipFill>
          <p:spPr>
            <a:xfrm>
              <a:off x="752474" y="6381749"/>
              <a:ext cx="133349" cy="133349"/>
            </a:xfrm>
            <a:prstGeom prst="rect">
              <a:avLst/>
            </a:prstGeom>
          </p:spPr>
        </p:pic>
      </p:grpSp>
      <p:sp>
        <p:nvSpPr>
          <p:cNvPr id="19" name="object 19"/>
          <p:cNvSpPr txBox="1"/>
          <p:nvPr/>
        </p:nvSpPr>
        <p:spPr>
          <a:xfrm>
            <a:off x="930275" y="2483700"/>
            <a:ext cx="1880235" cy="711200"/>
          </a:xfrm>
          <a:prstGeom prst="rect">
            <a:avLst/>
          </a:prstGeom>
        </p:spPr>
        <p:txBody>
          <a:bodyPr vert="horz" wrap="square" lIns="0" tIns="12065" rIns="0" bIns="0" rtlCol="0">
            <a:spAutoFit/>
          </a:bodyPr>
          <a:lstStyle/>
          <a:p>
            <a:pPr marL="12700" marR="5080">
              <a:lnSpc>
                <a:spcPct val="130400"/>
              </a:lnSpc>
              <a:spcBef>
                <a:spcPts val="95"/>
              </a:spcBef>
            </a:pPr>
            <a:r>
              <a:rPr sz="1150" spc="-75" dirty="0">
                <a:solidFill>
                  <a:srgbClr val="545454"/>
                </a:solidFill>
                <a:latin typeface="Montserrat"/>
                <a:cs typeface="Montserrat"/>
              </a:rPr>
              <a:t>Maintain</a:t>
            </a:r>
            <a:r>
              <a:rPr sz="1150" spc="25" dirty="0">
                <a:solidFill>
                  <a:srgbClr val="545454"/>
                </a:solidFill>
                <a:latin typeface="Montserrat"/>
                <a:cs typeface="Montserrat"/>
              </a:rPr>
              <a:t> </a:t>
            </a:r>
            <a:r>
              <a:rPr sz="1150" spc="-80" dirty="0">
                <a:solidFill>
                  <a:srgbClr val="545454"/>
                </a:solidFill>
                <a:latin typeface="Montserrat"/>
                <a:cs typeface="Montserrat"/>
              </a:rPr>
              <a:t>100%</a:t>
            </a:r>
            <a:r>
              <a:rPr sz="1150" spc="30" dirty="0">
                <a:solidFill>
                  <a:srgbClr val="545454"/>
                </a:solidFill>
                <a:latin typeface="Montserrat"/>
                <a:cs typeface="Montserrat"/>
              </a:rPr>
              <a:t> </a:t>
            </a:r>
            <a:r>
              <a:rPr sz="1150" spc="-10" dirty="0">
                <a:solidFill>
                  <a:srgbClr val="545454"/>
                </a:solidFill>
                <a:latin typeface="Montserrat"/>
                <a:cs typeface="Montserrat"/>
              </a:rPr>
              <a:t>ownership </a:t>
            </a:r>
            <a:r>
              <a:rPr sz="1150" spc="-75" dirty="0">
                <a:solidFill>
                  <a:srgbClr val="545454"/>
                </a:solidFill>
                <a:latin typeface="Montserrat"/>
                <a:cs typeface="Montserrat"/>
              </a:rPr>
              <a:t>Complete</a:t>
            </a:r>
            <a:r>
              <a:rPr sz="1150" spc="-30" dirty="0">
                <a:solidFill>
                  <a:srgbClr val="545454"/>
                </a:solidFill>
                <a:latin typeface="Montserrat"/>
                <a:cs typeface="Montserrat"/>
              </a:rPr>
              <a:t> </a:t>
            </a:r>
            <a:r>
              <a:rPr sz="1150" spc="-60" dirty="0">
                <a:solidFill>
                  <a:srgbClr val="545454"/>
                </a:solidFill>
                <a:latin typeface="Montserrat"/>
                <a:cs typeface="Montserrat"/>
              </a:rPr>
              <a:t>decision</a:t>
            </a:r>
            <a:r>
              <a:rPr sz="1150" spc="-25" dirty="0">
                <a:solidFill>
                  <a:srgbClr val="545454"/>
                </a:solidFill>
                <a:latin typeface="Montserrat"/>
                <a:cs typeface="Montserrat"/>
              </a:rPr>
              <a:t> </a:t>
            </a:r>
            <a:r>
              <a:rPr sz="1150" spc="-65" dirty="0">
                <a:solidFill>
                  <a:srgbClr val="545454"/>
                </a:solidFill>
                <a:latin typeface="Montserrat"/>
                <a:cs typeface="Montserrat"/>
              </a:rPr>
              <a:t>freedom </a:t>
            </a:r>
            <a:r>
              <a:rPr sz="1150" spc="-75" dirty="0">
                <a:solidFill>
                  <a:srgbClr val="545454"/>
                </a:solidFill>
                <a:latin typeface="Montserrat"/>
                <a:cs typeface="Montserrat"/>
              </a:rPr>
              <a:t>Focus</a:t>
            </a:r>
            <a:r>
              <a:rPr sz="1150" spc="-10" dirty="0">
                <a:solidFill>
                  <a:srgbClr val="545454"/>
                </a:solidFill>
                <a:latin typeface="Montserrat"/>
                <a:cs typeface="Montserrat"/>
              </a:rPr>
              <a:t> </a:t>
            </a:r>
            <a:r>
              <a:rPr sz="1150" spc="-75" dirty="0">
                <a:solidFill>
                  <a:srgbClr val="545454"/>
                </a:solidFill>
                <a:latin typeface="Montserrat"/>
                <a:cs typeface="Montserrat"/>
              </a:rPr>
              <a:t>on</a:t>
            </a:r>
            <a:r>
              <a:rPr sz="1150" spc="-5" dirty="0">
                <a:solidFill>
                  <a:srgbClr val="545454"/>
                </a:solidFill>
                <a:latin typeface="Montserrat"/>
                <a:cs typeface="Montserrat"/>
              </a:rPr>
              <a:t> </a:t>
            </a:r>
            <a:r>
              <a:rPr sz="1150" spc="-10" dirty="0">
                <a:solidFill>
                  <a:srgbClr val="545454"/>
                </a:solidFill>
                <a:latin typeface="Montserrat"/>
                <a:cs typeface="Montserrat"/>
              </a:rPr>
              <a:t>profitability</a:t>
            </a:r>
            <a:endParaRPr sz="1150" dirty="0">
              <a:latin typeface="Montserrat"/>
              <a:cs typeface="Montserrat"/>
            </a:endParaRPr>
          </a:p>
        </p:txBody>
      </p:sp>
      <p:grpSp>
        <p:nvGrpSpPr>
          <p:cNvPr id="20" name="object 20"/>
          <p:cNvGrpSpPr/>
          <p:nvPr/>
        </p:nvGrpSpPr>
        <p:grpSpPr>
          <a:xfrm>
            <a:off x="3238499" y="2305049"/>
            <a:ext cx="238125" cy="933450"/>
            <a:chOff x="3238499" y="2305049"/>
            <a:chExt cx="238125" cy="933450"/>
          </a:xfrm>
        </p:grpSpPr>
        <p:sp>
          <p:nvSpPr>
            <p:cNvPr id="21" name="object 21"/>
            <p:cNvSpPr/>
            <p:nvPr/>
          </p:nvSpPr>
          <p:spPr>
            <a:xfrm>
              <a:off x="3238499" y="2305049"/>
              <a:ext cx="9525" cy="933450"/>
            </a:xfrm>
            <a:custGeom>
              <a:avLst/>
              <a:gdLst/>
              <a:ahLst/>
              <a:cxnLst/>
              <a:rect l="l" t="t" r="r" b="b"/>
              <a:pathLst>
                <a:path w="9525" h="933450">
                  <a:moveTo>
                    <a:pt x="9524" y="933449"/>
                  </a:moveTo>
                  <a:lnTo>
                    <a:pt x="0" y="933449"/>
                  </a:lnTo>
                  <a:lnTo>
                    <a:pt x="0" y="0"/>
                  </a:lnTo>
                  <a:lnTo>
                    <a:pt x="9524" y="0"/>
                  </a:lnTo>
                  <a:lnTo>
                    <a:pt x="9524" y="933449"/>
                  </a:lnTo>
                  <a:close/>
                </a:path>
              </a:pathLst>
            </a:custGeom>
            <a:solidFill>
              <a:srgbClr val="DEE2E6"/>
            </a:solidFill>
          </p:spPr>
          <p:txBody>
            <a:bodyPr wrap="square" lIns="0" tIns="0" rIns="0" bIns="0" rtlCol="0"/>
            <a:lstStyle/>
            <a:p>
              <a:endParaRPr/>
            </a:p>
          </p:txBody>
        </p:sp>
        <p:pic>
          <p:nvPicPr>
            <p:cNvPr id="22" name="object 22"/>
            <p:cNvPicPr/>
            <p:nvPr/>
          </p:nvPicPr>
          <p:blipFill>
            <a:blip r:embed="rId9" cstate="print"/>
            <a:stretch>
              <a:fillRect/>
            </a:stretch>
          </p:blipFill>
          <p:spPr>
            <a:xfrm>
              <a:off x="3343274" y="2343149"/>
              <a:ext cx="133349" cy="133349"/>
            </a:xfrm>
            <a:prstGeom prst="rect">
              <a:avLst/>
            </a:prstGeom>
          </p:spPr>
        </p:pic>
      </p:grpSp>
      <p:sp>
        <p:nvSpPr>
          <p:cNvPr id="23" name="object 23"/>
          <p:cNvSpPr txBox="1"/>
          <p:nvPr/>
        </p:nvSpPr>
        <p:spPr>
          <a:xfrm>
            <a:off x="739774" y="1496636"/>
            <a:ext cx="4721225" cy="992505"/>
          </a:xfrm>
          <a:prstGeom prst="rect">
            <a:avLst/>
          </a:prstGeom>
        </p:spPr>
        <p:txBody>
          <a:bodyPr vert="horz" wrap="square" lIns="0" tIns="141605" rIns="0" bIns="0" rtlCol="0">
            <a:spAutoFit/>
          </a:bodyPr>
          <a:lstStyle/>
          <a:p>
            <a:pPr marL="335915">
              <a:lnSpc>
                <a:spcPct val="100000"/>
              </a:lnSpc>
              <a:spcBef>
                <a:spcPts val="1115"/>
              </a:spcBef>
            </a:pPr>
            <a:r>
              <a:rPr sz="1500" b="1" spc="-25" dirty="0">
                <a:solidFill>
                  <a:srgbClr val="333333"/>
                </a:solidFill>
                <a:latin typeface="Montserrat SemiBold"/>
                <a:cs typeface="Montserrat SemiBold"/>
              </a:rPr>
              <a:t>Bootstrapping</a:t>
            </a:r>
            <a:endParaRPr sz="1500" dirty="0">
              <a:latin typeface="Montserrat SemiBold"/>
              <a:cs typeface="Montserrat SemiBold"/>
            </a:endParaRPr>
          </a:p>
          <a:p>
            <a:pPr marL="12700">
              <a:lnSpc>
                <a:spcPct val="100000"/>
              </a:lnSpc>
              <a:spcBef>
                <a:spcPts val="875"/>
              </a:spcBef>
            </a:pPr>
            <a:r>
              <a:rPr sz="1300" spc="-70" dirty="0">
                <a:latin typeface="Montserrat"/>
                <a:cs typeface="Montserrat"/>
              </a:rPr>
              <a:t>Using</a:t>
            </a:r>
            <a:r>
              <a:rPr sz="1300" spc="-10" dirty="0">
                <a:latin typeface="Montserrat"/>
                <a:cs typeface="Montserrat"/>
              </a:rPr>
              <a:t> </a:t>
            </a:r>
            <a:r>
              <a:rPr sz="1300" spc="-60" dirty="0">
                <a:latin typeface="Montserrat"/>
                <a:cs typeface="Montserrat"/>
              </a:rPr>
              <a:t>personal</a:t>
            </a:r>
            <a:r>
              <a:rPr sz="1300" spc="-5" dirty="0">
                <a:latin typeface="Montserrat"/>
                <a:cs typeface="Montserrat"/>
              </a:rPr>
              <a:t> </a:t>
            </a:r>
            <a:r>
              <a:rPr sz="1300" spc="-70" dirty="0">
                <a:latin typeface="Montserrat"/>
                <a:cs typeface="Montserrat"/>
              </a:rPr>
              <a:t>savings</a:t>
            </a:r>
            <a:r>
              <a:rPr sz="1300" spc="-5" dirty="0">
                <a:latin typeface="Montserrat"/>
                <a:cs typeface="Montserrat"/>
              </a:rPr>
              <a:t> </a:t>
            </a:r>
            <a:r>
              <a:rPr sz="1300" spc="-75" dirty="0">
                <a:latin typeface="Montserrat"/>
                <a:cs typeface="Montserrat"/>
              </a:rPr>
              <a:t>and</a:t>
            </a:r>
            <a:r>
              <a:rPr sz="1300" spc="-5" dirty="0">
                <a:latin typeface="Montserrat"/>
                <a:cs typeface="Montserrat"/>
              </a:rPr>
              <a:t> </a:t>
            </a:r>
            <a:r>
              <a:rPr sz="1300" spc="-80" dirty="0">
                <a:latin typeface="Montserrat"/>
                <a:cs typeface="Montserrat"/>
              </a:rPr>
              <a:t>company</a:t>
            </a:r>
            <a:r>
              <a:rPr sz="1300" spc="-5" dirty="0">
                <a:latin typeface="Montserrat"/>
                <a:cs typeface="Montserrat"/>
              </a:rPr>
              <a:t> </a:t>
            </a:r>
            <a:r>
              <a:rPr sz="1300" spc="-70" dirty="0">
                <a:latin typeface="Montserrat"/>
                <a:cs typeface="Montserrat"/>
              </a:rPr>
              <a:t>revenue</a:t>
            </a:r>
            <a:r>
              <a:rPr sz="1300" spc="-5" dirty="0">
                <a:latin typeface="Montserrat"/>
                <a:cs typeface="Montserrat"/>
              </a:rPr>
              <a:t> </a:t>
            </a:r>
            <a:r>
              <a:rPr sz="1300" spc="-75" dirty="0">
                <a:latin typeface="Montserrat"/>
                <a:cs typeface="Montserrat"/>
              </a:rPr>
              <a:t>to</a:t>
            </a:r>
            <a:r>
              <a:rPr sz="1300" spc="-5" dirty="0">
                <a:latin typeface="Montserrat"/>
                <a:cs typeface="Montserrat"/>
              </a:rPr>
              <a:t> </a:t>
            </a:r>
            <a:r>
              <a:rPr sz="1300" spc="-70" dirty="0">
                <a:latin typeface="Montserrat"/>
                <a:cs typeface="Montserrat"/>
              </a:rPr>
              <a:t>fund</a:t>
            </a:r>
            <a:r>
              <a:rPr sz="1300" spc="-10" dirty="0">
                <a:latin typeface="Montserrat"/>
                <a:cs typeface="Montserrat"/>
              </a:rPr>
              <a:t> growth</a:t>
            </a:r>
            <a:endParaRPr sz="1300" dirty="0">
              <a:latin typeface="Montserrat"/>
              <a:cs typeface="Montserrat"/>
            </a:endParaRPr>
          </a:p>
          <a:p>
            <a:pPr marL="145415">
              <a:lnSpc>
                <a:spcPct val="100000"/>
              </a:lnSpc>
              <a:spcBef>
                <a:spcPts val="1040"/>
              </a:spcBef>
              <a:tabLst>
                <a:tab pos="2740025" algn="l"/>
              </a:tabLst>
            </a:pPr>
            <a:r>
              <a:rPr sz="1100" b="1" spc="-20" dirty="0">
                <a:solidFill>
                  <a:srgbClr val="28A645"/>
                </a:solidFill>
                <a:latin typeface="Montserrat SemiBold"/>
                <a:cs typeface="Montserrat SemiBold"/>
              </a:rPr>
              <a:t>Pros</a:t>
            </a:r>
            <a:r>
              <a:rPr sz="1100" b="1" dirty="0">
                <a:solidFill>
                  <a:srgbClr val="28A645"/>
                </a:solidFill>
                <a:latin typeface="Montserrat SemiBold"/>
                <a:cs typeface="Montserrat SemiBold"/>
              </a:rPr>
              <a:t>	</a:t>
            </a:r>
            <a:r>
              <a:rPr sz="1100" b="1" spc="-20" dirty="0">
                <a:solidFill>
                  <a:srgbClr val="DB3445"/>
                </a:solidFill>
                <a:latin typeface="Georgia"/>
                <a:cs typeface="Georgia"/>
              </a:rPr>
              <a:t>Cons</a:t>
            </a:r>
            <a:endParaRPr sz="1100" dirty="0">
              <a:latin typeface="Georgia"/>
              <a:cs typeface="Georgia"/>
            </a:endParaRPr>
          </a:p>
        </p:txBody>
      </p:sp>
      <p:sp>
        <p:nvSpPr>
          <p:cNvPr id="24" name="object 24"/>
          <p:cNvSpPr txBox="1"/>
          <p:nvPr/>
        </p:nvSpPr>
        <p:spPr>
          <a:xfrm>
            <a:off x="3524795" y="2483700"/>
            <a:ext cx="2371178" cy="706925"/>
          </a:xfrm>
          <a:prstGeom prst="rect">
            <a:avLst/>
          </a:prstGeom>
        </p:spPr>
        <p:txBody>
          <a:bodyPr vert="horz" wrap="square" lIns="0" tIns="12065" rIns="0" bIns="0" rtlCol="0">
            <a:spAutoFit/>
          </a:bodyPr>
          <a:lstStyle/>
          <a:p>
            <a:pPr marL="12700" marR="5080" algn="just">
              <a:lnSpc>
                <a:spcPct val="130400"/>
              </a:lnSpc>
              <a:spcBef>
                <a:spcPts val="95"/>
              </a:spcBef>
            </a:pPr>
            <a:r>
              <a:rPr sz="1150" spc="-80" dirty="0">
                <a:solidFill>
                  <a:srgbClr val="545454"/>
                </a:solidFill>
                <a:latin typeface="Montserrat"/>
                <a:cs typeface="Montserrat"/>
              </a:rPr>
              <a:t>Slower</a:t>
            </a:r>
            <a:r>
              <a:rPr sz="1150" spc="30" dirty="0">
                <a:solidFill>
                  <a:srgbClr val="545454"/>
                </a:solidFill>
                <a:latin typeface="Montserrat"/>
                <a:cs typeface="Montserrat"/>
              </a:rPr>
              <a:t> </a:t>
            </a:r>
            <a:r>
              <a:rPr sz="1150" spc="-85" dirty="0">
                <a:solidFill>
                  <a:srgbClr val="545454"/>
                </a:solidFill>
                <a:latin typeface="Montserrat"/>
                <a:cs typeface="Montserrat"/>
              </a:rPr>
              <a:t>growth</a:t>
            </a:r>
            <a:r>
              <a:rPr sz="1150" spc="35" dirty="0">
                <a:solidFill>
                  <a:srgbClr val="545454"/>
                </a:solidFill>
                <a:latin typeface="Montserrat"/>
                <a:cs typeface="Montserrat"/>
              </a:rPr>
              <a:t> </a:t>
            </a:r>
            <a:r>
              <a:rPr sz="1150" spc="-35" dirty="0">
                <a:solidFill>
                  <a:srgbClr val="545454"/>
                </a:solidFill>
                <a:latin typeface="Montserrat"/>
                <a:cs typeface="Montserrat"/>
              </a:rPr>
              <a:t>trajectory </a:t>
            </a:r>
            <a:endParaRPr lang="en-US" sz="1150" spc="-35" dirty="0">
              <a:solidFill>
                <a:srgbClr val="545454"/>
              </a:solidFill>
              <a:latin typeface="Montserrat"/>
              <a:cs typeface="Montserrat"/>
            </a:endParaRPr>
          </a:p>
          <a:p>
            <a:pPr marL="12700" marR="5080" algn="just">
              <a:lnSpc>
                <a:spcPct val="130400"/>
              </a:lnSpc>
              <a:spcBef>
                <a:spcPts val="95"/>
              </a:spcBef>
            </a:pPr>
            <a:r>
              <a:rPr sz="1150" spc="-75" dirty="0">
                <a:solidFill>
                  <a:srgbClr val="545454"/>
                </a:solidFill>
                <a:latin typeface="Montserrat"/>
                <a:cs typeface="Montserrat"/>
              </a:rPr>
              <a:t>Limited</a:t>
            </a:r>
            <a:r>
              <a:rPr sz="1150" spc="50" dirty="0">
                <a:solidFill>
                  <a:srgbClr val="545454"/>
                </a:solidFill>
                <a:latin typeface="Montserrat"/>
                <a:cs typeface="Montserrat"/>
              </a:rPr>
              <a:t> </a:t>
            </a:r>
            <a:r>
              <a:rPr sz="1150" spc="-70" dirty="0">
                <a:solidFill>
                  <a:srgbClr val="545454"/>
                </a:solidFill>
                <a:latin typeface="Montserrat"/>
                <a:cs typeface="Montserrat"/>
              </a:rPr>
              <a:t>capital</a:t>
            </a:r>
            <a:r>
              <a:rPr sz="1150" spc="50" dirty="0">
                <a:solidFill>
                  <a:srgbClr val="545454"/>
                </a:solidFill>
                <a:latin typeface="Montserrat"/>
                <a:cs typeface="Montserrat"/>
              </a:rPr>
              <a:t> </a:t>
            </a:r>
            <a:r>
              <a:rPr sz="1150" spc="-65" dirty="0">
                <a:solidFill>
                  <a:srgbClr val="545454"/>
                </a:solidFill>
                <a:latin typeface="Montserrat"/>
                <a:cs typeface="Montserrat"/>
              </a:rPr>
              <a:t>resources </a:t>
            </a:r>
            <a:endParaRPr lang="en-US" sz="1150" spc="-65" dirty="0">
              <a:solidFill>
                <a:srgbClr val="545454"/>
              </a:solidFill>
              <a:latin typeface="Montserrat"/>
              <a:cs typeface="Montserrat"/>
            </a:endParaRPr>
          </a:p>
          <a:p>
            <a:pPr marL="12700" marR="5080" algn="just">
              <a:lnSpc>
                <a:spcPct val="130400"/>
              </a:lnSpc>
              <a:spcBef>
                <a:spcPts val="95"/>
              </a:spcBef>
            </a:pPr>
            <a:r>
              <a:rPr sz="1150" spc="-65" dirty="0">
                <a:solidFill>
                  <a:srgbClr val="545454"/>
                </a:solidFill>
                <a:latin typeface="Montserrat"/>
                <a:cs typeface="Montserrat"/>
              </a:rPr>
              <a:t>Personal</a:t>
            </a:r>
            <a:r>
              <a:rPr sz="1150" spc="-25" dirty="0">
                <a:solidFill>
                  <a:srgbClr val="545454"/>
                </a:solidFill>
                <a:latin typeface="Montserrat"/>
                <a:cs typeface="Montserrat"/>
              </a:rPr>
              <a:t> </a:t>
            </a:r>
            <a:r>
              <a:rPr sz="1150" spc="-55" dirty="0">
                <a:solidFill>
                  <a:srgbClr val="545454"/>
                </a:solidFill>
                <a:latin typeface="Montserrat"/>
                <a:cs typeface="Montserrat"/>
              </a:rPr>
              <a:t>financial</a:t>
            </a:r>
            <a:r>
              <a:rPr sz="1150" spc="-25" dirty="0">
                <a:solidFill>
                  <a:srgbClr val="545454"/>
                </a:solidFill>
                <a:latin typeface="Montserrat"/>
                <a:cs typeface="Montserrat"/>
              </a:rPr>
              <a:t> </a:t>
            </a:r>
            <a:r>
              <a:rPr sz="1150" spc="-20" dirty="0">
                <a:solidFill>
                  <a:srgbClr val="545454"/>
                </a:solidFill>
                <a:latin typeface="Montserrat"/>
                <a:cs typeface="Montserrat"/>
              </a:rPr>
              <a:t>risk</a:t>
            </a:r>
            <a:endParaRPr sz="1150" dirty="0">
              <a:latin typeface="Montserrat"/>
              <a:cs typeface="Montserrat"/>
            </a:endParaRPr>
          </a:p>
        </p:txBody>
      </p:sp>
      <p:sp>
        <p:nvSpPr>
          <p:cNvPr id="25" name="object 25"/>
          <p:cNvSpPr txBox="1"/>
          <p:nvPr/>
        </p:nvSpPr>
        <p:spPr>
          <a:xfrm>
            <a:off x="725776" y="4617696"/>
            <a:ext cx="2262591" cy="711200"/>
          </a:xfrm>
          <a:prstGeom prst="rect">
            <a:avLst/>
          </a:prstGeom>
        </p:spPr>
        <p:txBody>
          <a:bodyPr vert="horz" wrap="square" lIns="0" tIns="12065" rIns="0" bIns="0" rtlCol="0">
            <a:spAutoFit/>
          </a:bodyPr>
          <a:lstStyle/>
          <a:p>
            <a:pPr marL="12700" marR="371475">
              <a:lnSpc>
                <a:spcPct val="130400"/>
              </a:lnSpc>
              <a:spcBef>
                <a:spcPts val="95"/>
              </a:spcBef>
            </a:pPr>
            <a:r>
              <a:rPr sz="1150" spc="-75" dirty="0">
                <a:solidFill>
                  <a:srgbClr val="545454"/>
                </a:solidFill>
                <a:latin typeface="Montserrat"/>
                <a:cs typeface="Montserrat"/>
              </a:rPr>
              <a:t>Access</a:t>
            </a:r>
            <a:r>
              <a:rPr sz="1150" dirty="0">
                <a:solidFill>
                  <a:srgbClr val="545454"/>
                </a:solidFill>
                <a:latin typeface="Montserrat"/>
                <a:cs typeface="Montserrat"/>
              </a:rPr>
              <a:t> </a:t>
            </a:r>
            <a:r>
              <a:rPr sz="1150" spc="-70" dirty="0">
                <a:solidFill>
                  <a:srgbClr val="545454"/>
                </a:solidFill>
                <a:latin typeface="Montserrat"/>
                <a:cs typeface="Montserrat"/>
              </a:rPr>
              <a:t>to</a:t>
            </a:r>
            <a:r>
              <a:rPr sz="1150" dirty="0">
                <a:solidFill>
                  <a:srgbClr val="545454"/>
                </a:solidFill>
                <a:latin typeface="Montserrat"/>
                <a:cs typeface="Montserrat"/>
              </a:rPr>
              <a:t> </a:t>
            </a:r>
            <a:r>
              <a:rPr sz="1150" spc="-60" dirty="0">
                <a:solidFill>
                  <a:srgbClr val="545454"/>
                </a:solidFill>
                <a:latin typeface="Montserrat"/>
                <a:cs typeface="Montserrat"/>
              </a:rPr>
              <a:t>expertise </a:t>
            </a:r>
            <a:endParaRPr lang="en-US" sz="1150" spc="-60" dirty="0">
              <a:solidFill>
                <a:srgbClr val="545454"/>
              </a:solidFill>
              <a:latin typeface="Montserrat"/>
              <a:cs typeface="Montserrat"/>
            </a:endParaRPr>
          </a:p>
          <a:p>
            <a:pPr marL="12700" marR="371475">
              <a:lnSpc>
                <a:spcPct val="130400"/>
              </a:lnSpc>
              <a:spcBef>
                <a:spcPts val="95"/>
              </a:spcBef>
            </a:pPr>
            <a:r>
              <a:rPr sz="1150" spc="-60" dirty="0">
                <a:solidFill>
                  <a:srgbClr val="545454"/>
                </a:solidFill>
                <a:latin typeface="Montserrat"/>
                <a:cs typeface="Montserrat"/>
              </a:rPr>
              <a:t>Flexible</a:t>
            </a:r>
            <a:r>
              <a:rPr sz="1150" spc="-5" dirty="0">
                <a:solidFill>
                  <a:srgbClr val="545454"/>
                </a:solidFill>
                <a:latin typeface="Montserrat"/>
                <a:cs typeface="Montserrat"/>
              </a:rPr>
              <a:t> </a:t>
            </a:r>
            <a:r>
              <a:rPr sz="1150" spc="-10" dirty="0">
                <a:solidFill>
                  <a:srgbClr val="545454"/>
                </a:solidFill>
                <a:latin typeface="Montserrat"/>
                <a:cs typeface="Montserrat"/>
              </a:rPr>
              <a:t>terms</a:t>
            </a:r>
            <a:endParaRPr sz="1150" dirty="0">
              <a:latin typeface="Montserrat"/>
              <a:cs typeface="Montserrat"/>
            </a:endParaRPr>
          </a:p>
          <a:p>
            <a:pPr marL="12700">
              <a:lnSpc>
                <a:spcPct val="100000"/>
              </a:lnSpc>
              <a:spcBef>
                <a:spcPts val="420"/>
              </a:spcBef>
            </a:pPr>
            <a:r>
              <a:rPr sz="1150" spc="-70" dirty="0">
                <a:solidFill>
                  <a:srgbClr val="545454"/>
                </a:solidFill>
                <a:latin typeface="Montserrat"/>
                <a:cs typeface="Montserrat"/>
              </a:rPr>
              <a:t>Valuable</a:t>
            </a:r>
            <a:r>
              <a:rPr sz="1150" spc="-15" dirty="0">
                <a:solidFill>
                  <a:srgbClr val="545454"/>
                </a:solidFill>
                <a:latin typeface="Montserrat"/>
                <a:cs typeface="Montserrat"/>
              </a:rPr>
              <a:t> </a:t>
            </a:r>
            <a:r>
              <a:rPr sz="1150" spc="-75" dirty="0">
                <a:solidFill>
                  <a:srgbClr val="545454"/>
                </a:solidFill>
                <a:latin typeface="Montserrat"/>
                <a:cs typeface="Montserrat"/>
              </a:rPr>
              <a:t>network</a:t>
            </a:r>
            <a:r>
              <a:rPr sz="1150" spc="-15" dirty="0">
                <a:solidFill>
                  <a:srgbClr val="545454"/>
                </a:solidFill>
                <a:latin typeface="Montserrat"/>
                <a:cs typeface="Montserrat"/>
              </a:rPr>
              <a:t> </a:t>
            </a:r>
            <a:r>
              <a:rPr sz="1150" spc="-40" dirty="0">
                <a:solidFill>
                  <a:srgbClr val="545454"/>
                </a:solidFill>
                <a:latin typeface="Montserrat"/>
                <a:cs typeface="Montserrat"/>
              </a:rPr>
              <a:t>access</a:t>
            </a:r>
            <a:endParaRPr sz="1150" dirty="0">
              <a:latin typeface="Montserrat"/>
              <a:cs typeface="Montserrat"/>
            </a:endParaRPr>
          </a:p>
        </p:txBody>
      </p:sp>
      <p:grpSp>
        <p:nvGrpSpPr>
          <p:cNvPr id="26" name="object 26"/>
          <p:cNvGrpSpPr/>
          <p:nvPr/>
        </p:nvGrpSpPr>
        <p:grpSpPr>
          <a:xfrm>
            <a:off x="3238499" y="4324349"/>
            <a:ext cx="238125" cy="933450"/>
            <a:chOff x="3238499" y="4324349"/>
            <a:chExt cx="238125" cy="933450"/>
          </a:xfrm>
        </p:grpSpPr>
        <p:sp>
          <p:nvSpPr>
            <p:cNvPr id="27" name="object 27"/>
            <p:cNvSpPr/>
            <p:nvPr/>
          </p:nvSpPr>
          <p:spPr>
            <a:xfrm>
              <a:off x="3238499" y="4324349"/>
              <a:ext cx="9525" cy="933450"/>
            </a:xfrm>
            <a:custGeom>
              <a:avLst/>
              <a:gdLst/>
              <a:ahLst/>
              <a:cxnLst/>
              <a:rect l="l" t="t" r="r" b="b"/>
              <a:pathLst>
                <a:path w="9525" h="933450">
                  <a:moveTo>
                    <a:pt x="9524" y="933449"/>
                  </a:moveTo>
                  <a:lnTo>
                    <a:pt x="0" y="933449"/>
                  </a:lnTo>
                  <a:lnTo>
                    <a:pt x="0" y="0"/>
                  </a:lnTo>
                  <a:lnTo>
                    <a:pt x="9524" y="0"/>
                  </a:lnTo>
                  <a:lnTo>
                    <a:pt x="9524" y="933449"/>
                  </a:lnTo>
                  <a:close/>
                </a:path>
              </a:pathLst>
            </a:custGeom>
            <a:solidFill>
              <a:srgbClr val="DEE2E6"/>
            </a:solidFill>
          </p:spPr>
          <p:txBody>
            <a:bodyPr wrap="square" lIns="0" tIns="0" rIns="0" bIns="0" rtlCol="0"/>
            <a:lstStyle/>
            <a:p>
              <a:endParaRPr/>
            </a:p>
          </p:txBody>
        </p:sp>
        <p:pic>
          <p:nvPicPr>
            <p:cNvPr id="28" name="object 28"/>
            <p:cNvPicPr/>
            <p:nvPr/>
          </p:nvPicPr>
          <p:blipFill>
            <a:blip r:embed="rId10" cstate="print"/>
            <a:stretch>
              <a:fillRect/>
            </a:stretch>
          </p:blipFill>
          <p:spPr>
            <a:xfrm>
              <a:off x="3343274" y="4362449"/>
              <a:ext cx="133349" cy="133349"/>
            </a:xfrm>
            <a:prstGeom prst="rect">
              <a:avLst/>
            </a:prstGeom>
          </p:spPr>
        </p:pic>
      </p:grpSp>
      <p:sp>
        <p:nvSpPr>
          <p:cNvPr id="29" name="object 29"/>
          <p:cNvSpPr txBox="1"/>
          <p:nvPr/>
        </p:nvSpPr>
        <p:spPr>
          <a:xfrm>
            <a:off x="739774" y="3515936"/>
            <a:ext cx="4310380" cy="992505"/>
          </a:xfrm>
          <a:prstGeom prst="rect">
            <a:avLst/>
          </a:prstGeom>
        </p:spPr>
        <p:txBody>
          <a:bodyPr vert="horz" wrap="square" lIns="0" tIns="141605" rIns="0" bIns="0" rtlCol="0">
            <a:spAutoFit/>
          </a:bodyPr>
          <a:lstStyle/>
          <a:p>
            <a:pPr marL="335915">
              <a:lnSpc>
                <a:spcPct val="100000"/>
              </a:lnSpc>
              <a:spcBef>
                <a:spcPts val="1115"/>
              </a:spcBef>
            </a:pPr>
            <a:r>
              <a:rPr sz="1500" b="1" spc="-105" dirty="0">
                <a:solidFill>
                  <a:srgbClr val="333333"/>
                </a:solidFill>
                <a:latin typeface="Montserrat SemiBold"/>
                <a:cs typeface="Montserrat SemiBold"/>
              </a:rPr>
              <a:t>Angel</a:t>
            </a:r>
            <a:r>
              <a:rPr sz="1500" b="1" spc="-10" dirty="0">
                <a:solidFill>
                  <a:srgbClr val="333333"/>
                </a:solidFill>
                <a:latin typeface="Montserrat SemiBold"/>
                <a:cs typeface="Montserrat SemiBold"/>
              </a:rPr>
              <a:t> Investors</a:t>
            </a:r>
            <a:endParaRPr sz="1500" dirty="0">
              <a:latin typeface="Montserrat SemiBold"/>
              <a:cs typeface="Montserrat SemiBold"/>
            </a:endParaRPr>
          </a:p>
          <a:p>
            <a:pPr marL="12700">
              <a:lnSpc>
                <a:spcPct val="100000"/>
              </a:lnSpc>
              <a:spcBef>
                <a:spcPts val="875"/>
              </a:spcBef>
            </a:pPr>
            <a:r>
              <a:rPr sz="1300" spc="-90" dirty="0">
                <a:latin typeface="Montserrat"/>
                <a:cs typeface="Montserrat"/>
              </a:rPr>
              <a:t>Wealthy</a:t>
            </a:r>
            <a:r>
              <a:rPr sz="1300" spc="5" dirty="0">
                <a:latin typeface="Montserrat"/>
                <a:cs typeface="Montserrat"/>
              </a:rPr>
              <a:t> </a:t>
            </a:r>
            <a:r>
              <a:rPr sz="1300" spc="-55" dirty="0">
                <a:latin typeface="Montserrat"/>
                <a:cs typeface="Montserrat"/>
              </a:rPr>
              <a:t>individuals</a:t>
            </a:r>
            <a:r>
              <a:rPr sz="1300" spc="5" dirty="0">
                <a:latin typeface="Montserrat"/>
                <a:cs typeface="Montserrat"/>
              </a:rPr>
              <a:t> </a:t>
            </a:r>
            <a:r>
              <a:rPr sz="1300" spc="-85" dirty="0">
                <a:latin typeface="Montserrat"/>
                <a:cs typeface="Montserrat"/>
              </a:rPr>
              <a:t>who</a:t>
            </a:r>
            <a:r>
              <a:rPr sz="1300" spc="5" dirty="0">
                <a:latin typeface="Montserrat"/>
                <a:cs typeface="Montserrat"/>
              </a:rPr>
              <a:t> </a:t>
            </a:r>
            <a:r>
              <a:rPr sz="1300" spc="-65" dirty="0">
                <a:latin typeface="Montserrat"/>
                <a:cs typeface="Montserrat"/>
              </a:rPr>
              <a:t>invest</a:t>
            </a:r>
            <a:r>
              <a:rPr sz="1300" spc="5" dirty="0">
                <a:latin typeface="Montserrat"/>
                <a:cs typeface="Montserrat"/>
              </a:rPr>
              <a:t> </a:t>
            </a:r>
            <a:r>
              <a:rPr sz="1300" spc="-50" dirty="0">
                <a:latin typeface="Montserrat"/>
                <a:cs typeface="Montserrat"/>
              </a:rPr>
              <a:t>in</a:t>
            </a:r>
            <a:r>
              <a:rPr sz="1300" spc="5" dirty="0">
                <a:latin typeface="Montserrat"/>
                <a:cs typeface="Montserrat"/>
              </a:rPr>
              <a:t> </a:t>
            </a:r>
            <a:r>
              <a:rPr sz="1300" spc="-65" dirty="0">
                <a:latin typeface="Montserrat"/>
                <a:cs typeface="Montserrat"/>
              </a:rPr>
              <a:t>early-</a:t>
            </a:r>
            <a:r>
              <a:rPr sz="1300" spc="-75" dirty="0">
                <a:latin typeface="Montserrat"/>
                <a:cs typeface="Montserrat"/>
              </a:rPr>
              <a:t>stage</a:t>
            </a:r>
            <a:r>
              <a:rPr sz="1300" spc="5" dirty="0">
                <a:latin typeface="Montserrat"/>
                <a:cs typeface="Montserrat"/>
              </a:rPr>
              <a:t> </a:t>
            </a:r>
            <a:r>
              <a:rPr sz="1300" spc="-35" dirty="0">
                <a:latin typeface="Montserrat"/>
                <a:cs typeface="Montserrat"/>
              </a:rPr>
              <a:t>businesses</a:t>
            </a:r>
            <a:endParaRPr sz="1300" dirty="0">
              <a:latin typeface="Montserrat"/>
              <a:cs typeface="Montserrat"/>
            </a:endParaRPr>
          </a:p>
          <a:p>
            <a:pPr marL="145415">
              <a:lnSpc>
                <a:spcPct val="100000"/>
              </a:lnSpc>
              <a:spcBef>
                <a:spcPts val="1040"/>
              </a:spcBef>
              <a:tabLst>
                <a:tab pos="2740025" algn="l"/>
              </a:tabLst>
            </a:pPr>
            <a:r>
              <a:rPr sz="1100" b="1" spc="-20" dirty="0">
                <a:solidFill>
                  <a:srgbClr val="28A645"/>
                </a:solidFill>
                <a:latin typeface="Montserrat SemiBold"/>
                <a:cs typeface="Montserrat SemiBold"/>
              </a:rPr>
              <a:t>Pros</a:t>
            </a:r>
            <a:r>
              <a:rPr sz="1100" b="1" dirty="0">
                <a:solidFill>
                  <a:srgbClr val="28A645"/>
                </a:solidFill>
                <a:latin typeface="Montserrat SemiBold"/>
                <a:cs typeface="Montserrat SemiBold"/>
              </a:rPr>
              <a:t>	</a:t>
            </a:r>
            <a:r>
              <a:rPr sz="1100" b="1" spc="-20" dirty="0">
                <a:solidFill>
                  <a:srgbClr val="DB3445"/>
                </a:solidFill>
                <a:latin typeface="Georgia"/>
                <a:cs typeface="Georgia"/>
              </a:rPr>
              <a:t>Cons</a:t>
            </a:r>
            <a:endParaRPr sz="1100" dirty="0">
              <a:latin typeface="Georgia"/>
              <a:cs typeface="Georgia"/>
            </a:endParaRPr>
          </a:p>
        </p:txBody>
      </p:sp>
      <p:sp>
        <p:nvSpPr>
          <p:cNvPr id="30" name="object 30"/>
          <p:cNvSpPr txBox="1"/>
          <p:nvPr/>
        </p:nvSpPr>
        <p:spPr>
          <a:xfrm>
            <a:off x="3496220" y="4698574"/>
            <a:ext cx="1987550" cy="711200"/>
          </a:xfrm>
          <a:prstGeom prst="rect">
            <a:avLst/>
          </a:prstGeom>
        </p:spPr>
        <p:txBody>
          <a:bodyPr vert="horz" wrap="square" lIns="0" tIns="65405" rIns="0" bIns="0" rtlCol="0">
            <a:spAutoFit/>
          </a:bodyPr>
          <a:lstStyle/>
          <a:p>
            <a:pPr marL="12700">
              <a:lnSpc>
                <a:spcPct val="100000"/>
              </a:lnSpc>
              <a:spcBef>
                <a:spcPts val="515"/>
              </a:spcBef>
            </a:pPr>
            <a:r>
              <a:rPr sz="1150" spc="-75" dirty="0">
                <a:solidFill>
                  <a:srgbClr val="545454"/>
                </a:solidFill>
                <a:latin typeface="Montserrat"/>
                <a:cs typeface="Montserrat"/>
              </a:rPr>
              <a:t>Equity</a:t>
            </a:r>
            <a:r>
              <a:rPr sz="1150" spc="20" dirty="0">
                <a:solidFill>
                  <a:srgbClr val="545454"/>
                </a:solidFill>
                <a:latin typeface="Montserrat"/>
                <a:cs typeface="Montserrat"/>
              </a:rPr>
              <a:t> </a:t>
            </a:r>
            <a:r>
              <a:rPr sz="1150" spc="-10" dirty="0">
                <a:solidFill>
                  <a:srgbClr val="545454"/>
                </a:solidFill>
                <a:latin typeface="Montserrat"/>
                <a:cs typeface="Montserrat"/>
              </a:rPr>
              <a:t>dilution</a:t>
            </a:r>
            <a:endParaRPr sz="1150" dirty="0">
              <a:latin typeface="Montserrat"/>
              <a:cs typeface="Montserrat"/>
            </a:endParaRPr>
          </a:p>
          <a:p>
            <a:pPr marL="12700" marR="5080">
              <a:lnSpc>
                <a:spcPct val="130400"/>
              </a:lnSpc>
            </a:pPr>
            <a:r>
              <a:rPr sz="1150" spc="-65" dirty="0">
                <a:solidFill>
                  <a:srgbClr val="545454"/>
                </a:solidFill>
                <a:latin typeface="Montserrat"/>
                <a:cs typeface="Montserrat"/>
              </a:rPr>
              <a:t>Smaller</a:t>
            </a:r>
            <a:r>
              <a:rPr sz="1150" spc="-15" dirty="0">
                <a:solidFill>
                  <a:srgbClr val="545454"/>
                </a:solidFill>
                <a:latin typeface="Montserrat"/>
                <a:cs typeface="Montserrat"/>
              </a:rPr>
              <a:t> </a:t>
            </a:r>
            <a:r>
              <a:rPr sz="1150" spc="-70" dirty="0">
                <a:solidFill>
                  <a:srgbClr val="545454"/>
                </a:solidFill>
                <a:latin typeface="Montserrat"/>
                <a:cs typeface="Montserrat"/>
              </a:rPr>
              <a:t>investment</a:t>
            </a:r>
            <a:r>
              <a:rPr sz="1150" spc="-5" dirty="0">
                <a:solidFill>
                  <a:srgbClr val="545454"/>
                </a:solidFill>
                <a:latin typeface="Montserrat"/>
                <a:cs typeface="Montserrat"/>
              </a:rPr>
              <a:t> </a:t>
            </a:r>
            <a:r>
              <a:rPr sz="1150" spc="-40" dirty="0">
                <a:solidFill>
                  <a:srgbClr val="545454"/>
                </a:solidFill>
                <a:latin typeface="Montserrat"/>
                <a:cs typeface="Montserrat"/>
              </a:rPr>
              <a:t>amounts </a:t>
            </a:r>
            <a:r>
              <a:rPr sz="1150" spc="-65" dirty="0">
                <a:solidFill>
                  <a:srgbClr val="545454"/>
                </a:solidFill>
                <a:latin typeface="Montserrat"/>
                <a:cs typeface="Montserrat"/>
              </a:rPr>
              <a:t>Potential</a:t>
            </a:r>
            <a:r>
              <a:rPr sz="1150" dirty="0">
                <a:solidFill>
                  <a:srgbClr val="545454"/>
                </a:solidFill>
                <a:latin typeface="Montserrat"/>
                <a:cs typeface="Montserrat"/>
              </a:rPr>
              <a:t> </a:t>
            </a:r>
            <a:r>
              <a:rPr sz="1150" spc="-80" dirty="0">
                <a:solidFill>
                  <a:srgbClr val="545454"/>
                </a:solidFill>
                <a:latin typeface="Montserrat"/>
                <a:cs typeface="Montserrat"/>
              </a:rPr>
              <a:t>management</a:t>
            </a:r>
            <a:r>
              <a:rPr sz="1150" spc="5" dirty="0">
                <a:solidFill>
                  <a:srgbClr val="545454"/>
                </a:solidFill>
                <a:latin typeface="Montserrat"/>
                <a:cs typeface="Montserrat"/>
              </a:rPr>
              <a:t> </a:t>
            </a:r>
            <a:r>
              <a:rPr sz="1150" spc="-40" dirty="0">
                <a:solidFill>
                  <a:srgbClr val="545454"/>
                </a:solidFill>
                <a:latin typeface="Montserrat"/>
                <a:cs typeface="Montserrat"/>
              </a:rPr>
              <a:t>input</a:t>
            </a:r>
            <a:endParaRPr sz="1150" dirty="0">
              <a:latin typeface="Montserrat"/>
              <a:cs typeface="Montserrat"/>
            </a:endParaRPr>
          </a:p>
        </p:txBody>
      </p:sp>
      <p:sp>
        <p:nvSpPr>
          <p:cNvPr id="31" name="object 31"/>
          <p:cNvSpPr txBox="1"/>
          <p:nvPr/>
        </p:nvSpPr>
        <p:spPr>
          <a:xfrm>
            <a:off x="1267793" y="6113969"/>
            <a:ext cx="1524000" cy="543097"/>
          </a:xfrm>
          <a:prstGeom prst="rect">
            <a:avLst/>
          </a:prstGeom>
        </p:spPr>
        <p:txBody>
          <a:bodyPr vert="horz" wrap="square" lIns="0" tIns="12065" rIns="0" bIns="0" rtlCol="0">
            <a:spAutoFit/>
          </a:bodyPr>
          <a:lstStyle/>
          <a:p>
            <a:pPr marL="12700" marR="5080">
              <a:spcBef>
                <a:spcPts val="95"/>
              </a:spcBef>
            </a:pPr>
            <a:r>
              <a:rPr sz="1150" spc="-75" dirty="0">
                <a:solidFill>
                  <a:srgbClr val="545454"/>
                </a:solidFill>
                <a:latin typeface="Montserrat"/>
                <a:cs typeface="Montserrat"/>
              </a:rPr>
              <a:t>Large</a:t>
            </a:r>
            <a:r>
              <a:rPr sz="1150" spc="-5" dirty="0">
                <a:solidFill>
                  <a:srgbClr val="545454"/>
                </a:solidFill>
                <a:latin typeface="Montserrat"/>
                <a:cs typeface="Montserrat"/>
              </a:rPr>
              <a:t> </a:t>
            </a:r>
            <a:r>
              <a:rPr sz="1150" spc="-60" dirty="0">
                <a:solidFill>
                  <a:srgbClr val="545454"/>
                </a:solidFill>
                <a:latin typeface="Montserrat"/>
                <a:cs typeface="Montserrat"/>
              </a:rPr>
              <a:t>capital</a:t>
            </a:r>
            <a:r>
              <a:rPr sz="1150" spc="-5" dirty="0">
                <a:solidFill>
                  <a:srgbClr val="545454"/>
                </a:solidFill>
                <a:latin typeface="Montserrat"/>
                <a:cs typeface="Montserrat"/>
              </a:rPr>
              <a:t> </a:t>
            </a:r>
            <a:r>
              <a:rPr sz="1150" spc="-65" dirty="0">
                <a:solidFill>
                  <a:srgbClr val="545454"/>
                </a:solidFill>
                <a:latin typeface="Montserrat"/>
                <a:cs typeface="Montserrat"/>
              </a:rPr>
              <a:t>amounts Strategic</a:t>
            </a:r>
            <a:r>
              <a:rPr sz="1150" spc="-20" dirty="0">
                <a:solidFill>
                  <a:srgbClr val="545454"/>
                </a:solidFill>
                <a:latin typeface="Montserrat"/>
                <a:cs typeface="Montserrat"/>
              </a:rPr>
              <a:t> </a:t>
            </a:r>
            <a:r>
              <a:rPr sz="1150" spc="-10" dirty="0">
                <a:solidFill>
                  <a:srgbClr val="545454"/>
                </a:solidFill>
                <a:latin typeface="Montserrat"/>
                <a:cs typeface="Montserrat"/>
              </a:rPr>
              <a:t>guidance </a:t>
            </a:r>
            <a:r>
              <a:rPr sz="1150" spc="-60" dirty="0">
                <a:solidFill>
                  <a:srgbClr val="545454"/>
                </a:solidFill>
                <a:latin typeface="Montserrat"/>
                <a:cs typeface="Montserrat"/>
              </a:rPr>
              <a:t>Industry</a:t>
            </a:r>
            <a:r>
              <a:rPr sz="1150" dirty="0">
                <a:solidFill>
                  <a:srgbClr val="545454"/>
                </a:solidFill>
                <a:latin typeface="Montserrat"/>
                <a:cs typeface="Montserrat"/>
              </a:rPr>
              <a:t> </a:t>
            </a:r>
            <a:r>
              <a:rPr sz="1150" spc="-10" dirty="0">
                <a:solidFill>
                  <a:srgbClr val="545454"/>
                </a:solidFill>
                <a:latin typeface="Montserrat"/>
                <a:cs typeface="Montserrat"/>
              </a:rPr>
              <a:t>connections</a:t>
            </a:r>
            <a:endParaRPr sz="1150" dirty="0">
              <a:latin typeface="Montserrat"/>
              <a:cs typeface="Montserrat"/>
            </a:endParaRPr>
          </a:p>
        </p:txBody>
      </p:sp>
      <p:grpSp>
        <p:nvGrpSpPr>
          <p:cNvPr id="32" name="object 32"/>
          <p:cNvGrpSpPr/>
          <p:nvPr/>
        </p:nvGrpSpPr>
        <p:grpSpPr>
          <a:xfrm>
            <a:off x="3238499" y="6343649"/>
            <a:ext cx="238125" cy="933450"/>
            <a:chOff x="3238499" y="6343649"/>
            <a:chExt cx="238125" cy="933450"/>
          </a:xfrm>
        </p:grpSpPr>
        <p:sp>
          <p:nvSpPr>
            <p:cNvPr id="33" name="object 33"/>
            <p:cNvSpPr/>
            <p:nvPr/>
          </p:nvSpPr>
          <p:spPr>
            <a:xfrm>
              <a:off x="3238499" y="6343649"/>
              <a:ext cx="9525" cy="933450"/>
            </a:xfrm>
            <a:custGeom>
              <a:avLst/>
              <a:gdLst/>
              <a:ahLst/>
              <a:cxnLst/>
              <a:rect l="l" t="t" r="r" b="b"/>
              <a:pathLst>
                <a:path w="9525" h="933450">
                  <a:moveTo>
                    <a:pt x="9524" y="933449"/>
                  </a:moveTo>
                  <a:lnTo>
                    <a:pt x="0" y="933449"/>
                  </a:lnTo>
                  <a:lnTo>
                    <a:pt x="0" y="0"/>
                  </a:lnTo>
                  <a:lnTo>
                    <a:pt x="9524" y="0"/>
                  </a:lnTo>
                  <a:lnTo>
                    <a:pt x="9524" y="933449"/>
                  </a:lnTo>
                  <a:close/>
                </a:path>
              </a:pathLst>
            </a:custGeom>
            <a:solidFill>
              <a:srgbClr val="DEE2E6"/>
            </a:solidFill>
          </p:spPr>
          <p:txBody>
            <a:bodyPr wrap="square" lIns="0" tIns="0" rIns="0" bIns="0" rtlCol="0"/>
            <a:lstStyle/>
            <a:p>
              <a:endParaRPr/>
            </a:p>
          </p:txBody>
        </p:sp>
        <p:pic>
          <p:nvPicPr>
            <p:cNvPr id="34" name="object 34"/>
            <p:cNvPicPr/>
            <p:nvPr/>
          </p:nvPicPr>
          <p:blipFill>
            <a:blip r:embed="rId11" cstate="print"/>
            <a:stretch>
              <a:fillRect/>
            </a:stretch>
          </p:blipFill>
          <p:spPr>
            <a:xfrm>
              <a:off x="3343274" y="6381749"/>
              <a:ext cx="133349" cy="133349"/>
            </a:xfrm>
            <a:prstGeom prst="rect">
              <a:avLst/>
            </a:prstGeom>
          </p:spPr>
        </p:pic>
      </p:grpSp>
      <p:sp>
        <p:nvSpPr>
          <p:cNvPr id="35" name="object 35"/>
          <p:cNvSpPr txBox="1"/>
          <p:nvPr/>
        </p:nvSpPr>
        <p:spPr>
          <a:xfrm>
            <a:off x="752473" y="5410662"/>
            <a:ext cx="4997451" cy="986809"/>
          </a:xfrm>
          <a:prstGeom prst="rect">
            <a:avLst/>
          </a:prstGeom>
        </p:spPr>
        <p:txBody>
          <a:bodyPr vert="horz" wrap="square" lIns="0" tIns="141605" rIns="0" bIns="0" rtlCol="0">
            <a:spAutoFit/>
          </a:bodyPr>
          <a:lstStyle/>
          <a:p>
            <a:pPr marL="335915">
              <a:lnSpc>
                <a:spcPct val="100000"/>
              </a:lnSpc>
              <a:spcBef>
                <a:spcPts val="1115"/>
              </a:spcBef>
            </a:pPr>
            <a:r>
              <a:rPr sz="1500" b="1" spc="-114" dirty="0">
                <a:solidFill>
                  <a:srgbClr val="333333"/>
                </a:solidFill>
                <a:latin typeface="Montserrat SemiBold"/>
                <a:cs typeface="Montserrat SemiBold"/>
              </a:rPr>
              <a:t>Venture</a:t>
            </a:r>
            <a:r>
              <a:rPr sz="1500" b="1" dirty="0">
                <a:solidFill>
                  <a:srgbClr val="333333"/>
                </a:solidFill>
                <a:latin typeface="Montserrat SemiBold"/>
                <a:cs typeface="Montserrat SemiBold"/>
              </a:rPr>
              <a:t> </a:t>
            </a:r>
            <a:r>
              <a:rPr sz="1500" b="1" spc="-10" dirty="0">
                <a:solidFill>
                  <a:srgbClr val="333333"/>
                </a:solidFill>
                <a:latin typeface="Montserrat SemiBold"/>
                <a:cs typeface="Montserrat SemiBold"/>
              </a:rPr>
              <a:t>Capital</a:t>
            </a:r>
            <a:endParaRPr sz="1500" dirty="0">
              <a:latin typeface="Montserrat SemiBold"/>
              <a:cs typeface="Montserrat SemiBold"/>
            </a:endParaRPr>
          </a:p>
          <a:p>
            <a:pPr marL="12700">
              <a:lnSpc>
                <a:spcPct val="100000"/>
              </a:lnSpc>
              <a:spcBef>
                <a:spcPts val="875"/>
              </a:spcBef>
            </a:pPr>
            <a:r>
              <a:rPr sz="1300" spc="-60" dirty="0">
                <a:latin typeface="Montserrat"/>
                <a:cs typeface="Montserrat"/>
              </a:rPr>
              <a:t>Professional</a:t>
            </a:r>
            <a:r>
              <a:rPr sz="1300" spc="-15" dirty="0">
                <a:latin typeface="Montserrat"/>
                <a:cs typeface="Montserrat"/>
              </a:rPr>
              <a:t> </a:t>
            </a:r>
            <a:r>
              <a:rPr sz="1300" spc="-70" dirty="0">
                <a:latin typeface="Montserrat"/>
                <a:cs typeface="Montserrat"/>
              </a:rPr>
              <a:t>funds</a:t>
            </a:r>
            <a:r>
              <a:rPr sz="1300" spc="-10" dirty="0">
                <a:latin typeface="Montserrat"/>
                <a:cs typeface="Montserrat"/>
              </a:rPr>
              <a:t> </a:t>
            </a:r>
            <a:r>
              <a:rPr sz="1300" spc="-60" dirty="0">
                <a:latin typeface="Montserrat"/>
                <a:cs typeface="Montserrat"/>
              </a:rPr>
              <a:t>investing</a:t>
            </a:r>
            <a:r>
              <a:rPr sz="1300" spc="-10" dirty="0">
                <a:latin typeface="Montserrat"/>
                <a:cs typeface="Montserrat"/>
              </a:rPr>
              <a:t> </a:t>
            </a:r>
            <a:r>
              <a:rPr sz="1300" spc="-50" dirty="0">
                <a:latin typeface="Montserrat"/>
                <a:cs typeface="Montserrat"/>
              </a:rPr>
              <a:t>in</a:t>
            </a:r>
            <a:r>
              <a:rPr sz="1300" spc="-10" dirty="0">
                <a:latin typeface="Montserrat"/>
                <a:cs typeface="Montserrat"/>
              </a:rPr>
              <a:t> </a:t>
            </a:r>
            <a:r>
              <a:rPr sz="1300" spc="-65" dirty="0">
                <a:latin typeface="Montserrat"/>
                <a:cs typeface="Montserrat"/>
              </a:rPr>
              <a:t>high-</a:t>
            </a:r>
            <a:r>
              <a:rPr sz="1300" spc="-70" dirty="0">
                <a:latin typeface="Montserrat"/>
                <a:cs typeface="Montserrat"/>
              </a:rPr>
              <a:t>growth</a:t>
            </a:r>
            <a:r>
              <a:rPr sz="1300" spc="-15" dirty="0">
                <a:latin typeface="Montserrat"/>
                <a:cs typeface="Montserrat"/>
              </a:rPr>
              <a:t> </a:t>
            </a:r>
            <a:r>
              <a:rPr sz="1300" spc="-25" dirty="0">
                <a:latin typeface="Montserrat"/>
                <a:cs typeface="Montserrat"/>
              </a:rPr>
              <a:t>startups</a:t>
            </a:r>
            <a:endParaRPr sz="1300" dirty="0">
              <a:latin typeface="Montserrat"/>
              <a:cs typeface="Montserrat"/>
            </a:endParaRPr>
          </a:p>
          <a:p>
            <a:pPr marL="145415">
              <a:lnSpc>
                <a:spcPct val="100000"/>
              </a:lnSpc>
              <a:spcBef>
                <a:spcPts val="1040"/>
              </a:spcBef>
              <a:tabLst>
                <a:tab pos="2740025" algn="l"/>
              </a:tabLst>
            </a:pPr>
            <a:r>
              <a:rPr sz="1100" b="1" spc="-20" dirty="0">
                <a:solidFill>
                  <a:srgbClr val="28A645"/>
                </a:solidFill>
                <a:latin typeface="Montserrat SemiBold"/>
                <a:cs typeface="Montserrat SemiBold"/>
              </a:rPr>
              <a:t>Pros</a:t>
            </a:r>
            <a:r>
              <a:rPr sz="1100" b="1" dirty="0">
                <a:solidFill>
                  <a:srgbClr val="28A645"/>
                </a:solidFill>
                <a:latin typeface="Montserrat SemiBold"/>
                <a:cs typeface="Montserrat SemiBold"/>
              </a:rPr>
              <a:t>	</a:t>
            </a:r>
            <a:r>
              <a:rPr sz="1100" b="1" spc="-20" dirty="0">
                <a:solidFill>
                  <a:srgbClr val="DB3445"/>
                </a:solidFill>
                <a:latin typeface="Georgia"/>
                <a:cs typeface="Georgia"/>
              </a:rPr>
              <a:t>Cons</a:t>
            </a:r>
            <a:endParaRPr sz="1100" dirty="0">
              <a:latin typeface="Georgia"/>
              <a:cs typeface="Georgia"/>
            </a:endParaRPr>
          </a:p>
        </p:txBody>
      </p:sp>
      <p:sp>
        <p:nvSpPr>
          <p:cNvPr id="36" name="object 36"/>
          <p:cNvSpPr txBox="1"/>
          <p:nvPr/>
        </p:nvSpPr>
        <p:spPr>
          <a:xfrm>
            <a:off x="3966877" y="6094921"/>
            <a:ext cx="1741170" cy="594393"/>
          </a:xfrm>
          <a:prstGeom prst="rect">
            <a:avLst/>
          </a:prstGeom>
        </p:spPr>
        <p:txBody>
          <a:bodyPr vert="horz" wrap="square" lIns="0" tIns="12065" rIns="0" bIns="0" rtlCol="0">
            <a:spAutoFit/>
          </a:bodyPr>
          <a:lstStyle/>
          <a:p>
            <a:pPr marL="12700" marR="5080">
              <a:spcBef>
                <a:spcPts val="95"/>
              </a:spcBef>
            </a:pPr>
            <a:r>
              <a:rPr sz="1150" spc="-60" dirty="0">
                <a:solidFill>
                  <a:srgbClr val="545454"/>
                </a:solidFill>
                <a:latin typeface="Montserrat"/>
                <a:cs typeface="Montserrat"/>
              </a:rPr>
              <a:t>Significant</a:t>
            </a:r>
            <a:r>
              <a:rPr sz="1150" spc="20" dirty="0">
                <a:solidFill>
                  <a:srgbClr val="545454"/>
                </a:solidFill>
                <a:latin typeface="Montserrat"/>
                <a:cs typeface="Montserrat"/>
              </a:rPr>
              <a:t> </a:t>
            </a:r>
            <a:r>
              <a:rPr sz="1150" spc="-75" dirty="0">
                <a:solidFill>
                  <a:srgbClr val="545454"/>
                </a:solidFill>
                <a:latin typeface="Montserrat"/>
                <a:cs typeface="Montserrat"/>
              </a:rPr>
              <a:t>equity</a:t>
            </a:r>
            <a:r>
              <a:rPr sz="1150" spc="25" dirty="0">
                <a:solidFill>
                  <a:srgbClr val="545454"/>
                </a:solidFill>
                <a:latin typeface="Montserrat"/>
                <a:cs typeface="Montserrat"/>
              </a:rPr>
              <a:t> </a:t>
            </a:r>
            <a:r>
              <a:rPr sz="1150" spc="-50" dirty="0">
                <a:solidFill>
                  <a:srgbClr val="545454"/>
                </a:solidFill>
                <a:latin typeface="Montserrat"/>
                <a:cs typeface="Montserrat"/>
              </a:rPr>
              <a:t>dilution </a:t>
            </a:r>
            <a:r>
              <a:rPr sz="1150" spc="-75" dirty="0">
                <a:solidFill>
                  <a:srgbClr val="545454"/>
                </a:solidFill>
                <a:latin typeface="Montserrat"/>
                <a:cs typeface="Montserrat"/>
              </a:rPr>
              <a:t>Growth</a:t>
            </a:r>
            <a:r>
              <a:rPr sz="1150" spc="-20" dirty="0">
                <a:solidFill>
                  <a:srgbClr val="545454"/>
                </a:solidFill>
                <a:latin typeface="Montserrat"/>
                <a:cs typeface="Montserrat"/>
              </a:rPr>
              <a:t> </a:t>
            </a:r>
            <a:r>
              <a:rPr sz="1150" spc="-10" dirty="0">
                <a:solidFill>
                  <a:srgbClr val="545454"/>
                </a:solidFill>
                <a:latin typeface="Montserrat"/>
                <a:cs typeface="Montserrat"/>
              </a:rPr>
              <a:t>pressure</a:t>
            </a:r>
            <a:endParaRPr sz="1150" dirty="0">
              <a:latin typeface="Montserrat"/>
              <a:cs typeface="Montserrat"/>
            </a:endParaRPr>
          </a:p>
          <a:p>
            <a:pPr marL="12700">
              <a:spcBef>
                <a:spcPts val="420"/>
              </a:spcBef>
            </a:pPr>
            <a:r>
              <a:rPr sz="1150" spc="-65" dirty="0">
                <a:solidFill>
                  <a:srgbClr val="545454"/>
                </a:solidFill>
                <a:latin typeface="Montserrat"/>
                <a:cs typeface="Montserrat"/>
              </a:rPr>
              <a:t>Loss</a:t>
            </a:r>
            <a:r>
              <a:rPr sz="1150" spc="-15" dirty="0">
                <a:solidFill>
                  <a:srgbClr val="545454"/>
                </a:solidFill>
                <a:latin typeface="Montserrat"/>
                <a:cs typeface="Montserrat"/>
              </a:rPr>
              <a:t> </a:t>
            </a:r>
            <a:r>
              <a:rPr sz="1150" spc="-60" dirty="0">
                <a:solidFill>
                  <a:srgbClr val="545454"/>
                </a:solidFill>
                <a:latin typeface="Montserrat"/>
                <a:cs typeface="Montserrat"/>
              </a:rPr>
              <a:t>of</a:t>
            </a:r>
            <a:r>
              <a:rPr sz="1150" spc="-10" dirty="0">
                <a:solidFill>
                  <a:srgbClr val="545454"/>
                </a:solidFill>
                <a:latin typeface="Montserrat"/>
                <a:cs typeface="Montserrat"/>
              </a:rPr>
              <a:t> autonomy</a:t>
            </a:r>
            <a:endParaRPr sz="1150" dirty="0">
              <a:latin typeface="Montserrat"/>
              <a:cs typeface="Montserrat"/>
            </a:endParaRPr>
          </a:p>
        </p:txBody>
      </p:sp>
      <p:grpSp>
        <p:nvGrpSpPr>
          <p:cNvPr id="37" name="object 37"/>
          <p:cNvGrpSpPr/>
          <p:nvPr/>
        </p:nvGrpSpPr>
        <p:grpSpPr>
          <a:xfrm>
            <a:off x="6315074" y="1504949"/>
            <a:ext cx="5305425" cy="2105025"/>
            <a:chOff x="6315074" y="1504949"/>
            <a:chExt cx="5305425" cy="2105025"/>
          </a:xfrm>
        </p:grpSpPr>
        <p:sp>
          <p:nvSpPr>
            <p:cNvPr id="38" name="object 38"/>
            <p:cNvSpPr/>
            <p:nvPr/>
          </p:nvSpPr>
          <p:spPr>
            <a:xfrm>
              <a:off x="6334123" y="1504949"/>
              <a:ext cx="5286375" cy="2105025"/>
            </a:xfrm>
            <a:custGeom>
              <a:avLst/>
              <a:gdLst/>
              <a:ahLst/>
              <a:cxnLst/>
              <a:rect l="l" t="t" r="r" b="b"/>
              <a:pathLst>
                <a:path w="5286375" h="2105025">
                  <a:moveTo>
                    <a:pt x="5232977" y="2105024"/>
                  </a:moveTo>
                  <a:lnTo>
                    <a:pt x="33047" y="2105024"/>
                  </a:lnTo>
                  <a:lnTo>
                    <a:pt x="28187" y="2103574"/>
                  </a:lnTo>
                  <a:lnTo>
                    <a:pt x="966" y="2062743"/>
                  </a:lnTo>
                  <a:lnTo>
                    <a:pt x="0" y="2055453"/>
                  </a:lnTo>
                  <a:lnTo>
                    <a:pt x="0" y="2047874"/>
                  </a:lnTo>
                  <a:lnTo>
                    <a:pt x="0" y="49571"/>
                  </a:lnTo>
                  <a:lnTo>
                    <a:pt x="14732" y="11379"/>
                  </a:lnTo>
                  <a:lnTo>
                    <a:pt x="33047" y="0"/>
                  </a:lnTo>
                  <a:lnTo>
                    <a:pt x="5232977" y="0"/>
                  </a:lnTo>
                  <a:lnTo>
                    <a:pt x="5272289" y="19392"/>
                  </a:lnTo>
                  <a:lnTo>
                    <a:pt x="5286375" y="53397"/>
                  </a:lnTo>
                  <a:lnTo>
                    <a:pt x="5286375" y="2051627"/>
                  </a:lnTo>
                  <a:lnTo>
                    <a:pt x="5266982" y="2090939"/>
                  </a:lnTo>
                  <a:lnTo>
                    <a:pt x="5236693" y="2104658"/>
                  </a:lnTo>
                  <a:lnTo>
                    <a:pt x="5232977" y="2105024"/>
                  </a:lnTo>
                  <a:close/>
                </a:path>
              </a:pathLst>
            </a:custGeom>
            <a:solidFill>
              <a:srgbClr val="F7F9FA"/>
            </a:solidFill>
          </p:spPr>
          <p:txBody>
            <a:bodyPr wrap="square" lIns="0" tIns="0" rIns="0" bIns="0" rtlCol="0"/>
            <a:lstStyle/>
            <a:p>
              <a:endParaRPr/>
            </a:p>
          </p:txBody>
        </p:sp>
        <p:sp>
          <p:nvSpPr>
            <p:cNvPr id="39" name="object 39"/>
            <p:cNvSpPr/>
            <p:nvPr/>
          </p:nvSpPr>
          <p:spPr>
            <a:xfrm>
              <a:off x="6315074" y="1504949"/>
              <a:ext cx="52069" cy="2105025"/>
            </a:xfrm>
            <a:custGeom>
              <a:avLst/>
              <a:gdLst/>
              <a:ahLst/>
              <a:cxnLst/>
              <a:rect l="l" t="t" r="r" b="b"/>
              <a:pathLst>
                <a:path w="52070" h="2105025">
                  <a:moveTo>
                    <a:pt x="51890" y="2105024"/>
                  </a:moveTo>
                  <a:lnTo>
                    <a:pt x="49571" y="2105024"/>
                  </a:lnTo>
                  <a:lnTo>
                    <a:pt x="42280" y="2103574"/>
                  </a:lnTo>
                  <a:lnTo>
                    <a:pt x="7249" y="2076746"/>
                  </a:lnTo>
                  <a:lnTo>
                    <a:pt x="0" y="2055453"/>
                  </a:lnTo>
                  <a:lnTo>
                    <a:pt x="0" y="49571"/>
                  </a:lnTo>
                  <a:lnTo>
                    <a:pt x="22097" y="11379"/>
                  </a:lnTo>
                  <a:lnTo>
                    <a:pt x="49571" y="0"/>
                  </a:lnTo>
                  <a:lnTo>
                    <a:pt x="51890" y="0"/>
                  </a:lnTo>
                  <a:lnTo>
                    <a:pt x="47399" y="5579"/>
                  </a:lnTo>
                  <a:lnTo>
                    <a:pt x="43680" y="16738"/>
                  </a:lnTo>
                  <a:lnTo>
                    <a:pt x="41238" y="25541"/>
                  </a:lnTo>
                  <a:lnTo>
                    <a:pt x="39495" y="35211"/>
                  </a:lnTo>
                  <a:lnTo>
                    <a:pt x="38449" y="45747"/>
                  </a:lnTo>
                  <a:lnTo>
                    <a:pt x="38100" y="57150"/>
                  </a:lnTo>
                  <a:lnTo>
                    <a:pt x="38100" y="2047874"/>
                  </a:lnTo>
                  <a:lnTo>
                    <a:pt x="43680" y="2088285"/>
                  </a:lnTo>
                  <a:lnTo>
                    <a:pt x="47399" y="2099444"/>
                  </a:lnTo>
                  <a:lnTo>
                    <a:pt x="51890" y="2105024"/>
                  </a:lnTo>
                  <a:close/>
                </a:path>
              </a:pathLst>
            </a:custGeom>
            <a:solidFill>
              <a:srgbClr val="1A4977"/>
            </a:solidFill>
          </p:spPr>
          <p:txBody>
            <a:bodyPr wrap="square" lIns="0" tIns="0" rIns="0" bIns="0" rtlCol="0"/>
            <a:lstStyle/>
            <a:p>
              <a:endParaRPr/>
            </a:p>
          </p:txBody>
        </p:sp>
        <p:pic>
          <p:nvPicPr>
            <p:cNvPr id="40" name="object 40"/>
            <p:cNvPicPr/>
            <p:nvPr/>
          </p:nvPicPr>
          <p:blipFill>
            <a:blip r:embed="rId12" cstate="print"/>
            <a:stretch>
              <a:fillRect/>
            </a:stretch>
          </p:blipFill>
          <p:spPr>
            <a:xfrm>
              <a:off x="6503193" y="1695449"/>
              <a:ext cx="214312" cy="171449"/>
            </a:xfrm>
            <a:prstGeom prst="rect">
              <a:avLst/>
            </a:prstGeom>
          </p:spPr>
        </p:pic>
      </p:grpSp>
      <p:grpSp>
        <p:nvGrpSpPr>
          <p:cNvPr id="41" name="object 41"/>
          <p:cNvGrpSpPr/>
          <p:nvPr/>
        </p:nvGrpSpPr>
        <p:grpSpPr>
          <a:xfrm>
            <a:off x="6334123" y="3753837"/>
            <a:ext cx="5305425" cy="2305050"/>
            <a:chOff x="6315074" y="3752849"/>
            <a:chExt cx="5305425" cy="2305050"/>
          </a:xfrm>
        </p:grpSpPr>
        <p:sp>
          <p:nvSpPr>
            <p:cNvPr id="42" name="object 42"/>
            <p:cNvSpPr/>
            <p:nvPr/>
          </p:nvSpPr>
          <p:spPr>
            <a:xfrm>
              <a:off x="6334123" y="3752849"/>
              <a:ext cx="5286375" cy="2305050"/>
            </a:xfrm>
            <a:custGeom>
              <a:avLst/>
              <a:gdLst/>
              <a:ahLst/>
              <a:cxnLst/>
              <a:rect l="l" t="t" r="r" b="b"/>
              <a:pathLst>
                <a:path w="5286375" h="2305050">
                  <a:moveTo>
                    <a:pt x="5232977" y="2305049"/>
                  </a:moveTo>
                  <a:lnTo>
                    <a:pt x="33047" y="2305049"/>
                  </a:lnTo>
                  <a:lnTo>
                    <a:pt x="4834" y="2276771"/>
                  </a:lnTo>
                  <a:lnTo>
                    <a:pt x="0" y="2255477"/>
                  </a:lnTo>
                  <a:lnTo>
                    <a:pt x="0" y="2247899"/>
                  </a:lnTo>
                  <a:lnTo>
                    <a:pt x="0" y="49571"/>
                  </a:lnTo>
                  <a:lnTo>
                    <a:pt x="14732" y="11379"/>
                  </a:lnTo>
                  <a:lnTo>
                    <a:pt x="33047" y="0"/>
                  </a:lnTo>
                  <a:lnTo>
                    <a:pt x="5232977" y="0"/>
                  </a:lnTo>
                  <a:lnTo>
                    <a:pt x="5272289" y="19392"/>
                  </a:lnTo>
                  <a:lnTo>
                    <a:pt x="5286375" y="53397"/>
                  </a:lnTo>
                  <a:lnTo>
                    <a:pt x="5286375" y="2251651"/>
                  </a:lnTo>
                  <a:lnTo>
                    <a:pt x="5266982" y="2290964"/>
                  </a:lnTo>
                  <a:lnTo>
                    <a:pt x="5236693" y="2304683"/>
                  </a:lnTo>
                  <a:lnTo>
                    <a:pt x="5232977" y="2305049"/>
                  </a:lnTo>
                  <a:close/>
                </a:path>
              </a:pathLst>
            </a:custGeom>
            <a:solidFill>
              <a:srgbClr val="F7F9FA"/>
            </a:solidFill>
          </p:spPr>
          <p:txBody>
            <a:bodyPr wrap="square" lIns="0" tIns="0" rIns="0" bIns="0" rtlCol="0"/>
            <a:lstStyle/>
            <a:p>
              <a:endParaRPr/>
            </a:p>
          </p:txBody>
        </p:sp>
        <p:sp>
          <p:nvSpPr>
            <p:cNvPr id="43" name="object 43"/>
            <p:cNvSpPr/>
            <p:nvPr/>
          </p:nvSpPr>
          <p:spPr>
            <a:xfrm>
              <a:off x="6315074" y="3752849"/>
              <a:ext cx="52069" cy="2305050"/>
            </a:xfrm>
            <a:custGeom>
              <a:avLst/>
              <a:gdLst/>
              <a:ahLst/>
              <a:cxnLst/>
              <a:rect l="l" t="t" r="r" b="b"/>
              <a:pathLst>
                <a:path w="52070" h="2305050">
                  <a:moveTo>
                    <a:pt x="51890" y="2305049"/>
                  </a:moveTo>
                  <a:lnTo>
                    <a:pt x="49571" y="2305049"/>
                  </a:lnTo>
                  <a:lnTo>
                    <a:pt x="42280" y="2303599"/>
                  </a:lnTo>
                  <a:lnTo>
                    <a:pt x="7249" y="2276771"/>
                  </a:lnTo>
                  <a:lnTo>
                    <a:pt x="0" y="2255477"/>
                  </a:lnTo>
                  <a:lnTo>
                    <a:pt x="0" y="49571"/>
                  </a:lnTo>
                  <a:lnTo>
                    <a:pt x="22097" y="11379"/>
                  </a:lnTo>
                  <a:lnTo>
                    <a:pt x="49571" y="0"/>
                  </a:lnTo>
                  <a:lnTo>
                    <a:pt x="51890" y="0"/>
                  </a:lnTo>
                  <a:lnTo>
                    <a:pt x="47399" y="5579"/>
                  </a:lnTo>
                  <a:lnTo>
                    <a:pt x="43680" y="16738"/>
                  </a:lnTo>
                  <a:lnTo>
                    <a:pt x="41238" y="25541"/>
                  </a:lnTo>
                  <a:lnTo>
                    <a:pt x="39495" y="35211"/>
                  </a:lnTo>
                  <a:lnTo>
                    <a:pt x="38449" y="45747"/>
                  </a:lnTo>
                  <a:lnTo>
                    <a:pt x="38100" y="57150"/>
                  </a:lnTo>
                  <a:lnTo>
                    <a:pt x="38100" y="2247900"/>
                  </a:lnTo>
                  <a:lnTo>
                    <a:pt x="43680" y="2288311"/>
                  </a:lnTo>
                  <a:lnTo>
                    <a:pt x="47399" y="2299470"/>
                  </a:lnTo>
                  <a:lnTo>
                    <a:pt x="51890" y="2305049"/>
                  </a:lnTo>
                  <a:close/>
                </a:path>
              </a:pathLst>
            </a:custGeom>
            <a:solidFill>
              <a:srgbClr val="1A4977"/>
            </a:solidFill>
          </p:spPr>
          <p:txBody>
            <a:bodyPr wrap="square" lIns="0" tIns="0" rIns="0" bIns="0" rtlCol="0"/>
            <a:lstStyle/>
            <a:p>
              <a:endParaRPr/>
            </a:p>
          </p:txBody>
        </p:sp>
        <p:pic>
          <p:nvPicPr>
            <p:cNvPr id="44" name="object 44"/>
            <p:cNvPicPr/>
            <p:nvPr/>
          </p:nvPicPr>
          <p:blipFill>
            <a:blip r:embed="rId13" cstate="print"/>
            <a:stretch>
              <a:fillRect/>
            </a:stretch>
          </p:blipFill>
          <p:spPr>
            <a:xfrm>
              <a:off x="6523720" y="3942881"/>
              <a:ext cx="173291" cy="171918"/>
            </a:xfrm>
            <a:prstGeom prst="rect">
              <a:avLst/>
            </a:prstGeom>
          </p:spPr>
        </p:pic>
        <p:pic>
          <p:nvPicPr>
            <p:cNvPr id="45" name="object 45"/>
            <p:cNvPicPr/>
            <p:nvPr/>
          </p:nvPicPr>
          <p:blipFill>
            <a:blip r:embed="rId14" cstate="print"/>
            <a:stretch>
              <a:fillRect/>
            </a:stretch>
          </p:blipFill>
          <p:spPr>
            <a:xfrm>
              <a:off x="6496049" y="4591049"/>
              <a:ext cx="133349" cy="133349"/>
            </a:xfrm>
            <a:prstGeom prst="rect">
              <a:avLst/>
            </a:prstGeom>
          </p:spPr>
        </p:pic>
      </p:grpSp>
      <p:grpSp>
        <p:nvGrpSpPr>
          <p:cNvPr id="46" name="object 46"/>
          <p:cNvGrpSpPr/>
          <p:nvPr/>
        </p:nvGrpSpPr>
        <p:grpSpPr>
          <a:xfrm>
            <a:off x="6493666" y="184091"/>
            <a:ext cx="4570514" cy="1453812"/>
            <a:chOff x="6315074" y="6200774"/>
            <a:chExt cx="4570514" cy="1533525"/>
          </a:xfrm>
        </p:grpSpPr>
        <p:sp>
          <p:nvSpPr>
            <p:cNvPr id="47" name="object 47"/>
            <p:cNvSpPr/>
            <p:nvPr/>
          </p:nvSpPr>
          <p:spPr>
            <a:xfrm>
              <a:off x="6334123" y="6317596"/>
              <a:ext cx="4551465" cy="1416703"/>
            </a:xfrm>
            <a:custGeom>
              <a:avLst/>
              <a:gdLst/>
              <a:ahLst/>
              <a:cxnLst/>
              <a:rect l="l" t="t" r="r" b="b"/>
              <a:pathLst>
                <a:path w="5286375" h="1533525">
                  <a:moveTo>
                    <a:pt x="5232977" y="1533524"/>
                  </a:moveTo>
                  <a:lnTo>
                    <a:pt x="33047" y="1533524"/>
                  </a:lnTo>
                  <a:lnTo>
                    <a:pt x="28187" y="1532074"/>
                  </a:lnTo>
                  <a:lnTo>
                    <a:pt x="966" y="1491242"/>
                  </a:lnTo>
                  <a:lnTo>
                    <a:pt x="0" y="1483952"/>
                  </a:lnTo>
                  <a:lnTo>
                    <a:pt x="0" y="1476374"/>
                  </a:lnTo>
                  <a:lnTo>
                    <a:pt x="0" y="49570"/>
                  </a:lnTo>
                  <a:lnTo>
                    <a:pt x="14732" y="11379"/>
                  </a:lnTo>
                  <a:lnTo>
                    <a:pt x="33047" y="0"/>
                  </a:lnTo>
                  <a:lnTo>
                    <a:pt x="5232977" y="0"/>
                  </a:lnTo>
                  <a:lnTo>
                    <a:pt x="5272289" y="19391"/>
                  </a:lnTo>
                  <a:lnTo>
                    <a:pt x="5286375" y="53397"/>
                  </a:lnTo>
                  <a:lnTo>
                    <a:pt x="5286375" y="1480127"/>
                  </a:lnTo>
                  <a:lnTo>
                    <a:pt x="5266982" y="1519437"/>
                  </a:lnTo>
                  <a:lnTo>
                    <a:pt x="5236693" y="1533158"/>
                  </a:lnTo>
                  <a:lnTo>
                    <a:pt x="5232977" y="1533524"/>
                  </a:lnTo>
                  <a:close/>
                </a:path>
              </a:pathLst>
            </a:custGeom>
            <a:solidFill>
              <a:srgbClr val="E7F0FA"/>
            </a:solidFill>
          </p:spPr>
          <p:txBody>
            <a:bodyPr wrap="square" lIns="0" tIns="0" rIns="0" bIns="0" rtlCol="0"/>
            <a:lstStyle/>
            <a:p>
              <a:endParaRPr/>
            </a:p>
          </p:txBody>
        </p:sp>
        <p:sp>
          <p:nvSpPr>
            <p:cNvPr id="48" name="object 48"/>
            <p:cNvSpPr/>
            <p:nvPr/>
          </p:nvSpPr>
          <p:spPr>
            <a:xfrm>
              <a:off x="6315074" y="6200774"/>
              <a:ext cx="52069" cy="1533525"/>
            </a:xfrm>
            <a:custGeom>
              <a:avLst/>
              <a:gdLst/>
              <a:ahLst/>
              <a:cxnLst/>
              <a:rect l="l" t="t" r="r" b="b"/>
              <a:pathLst>
                <a:path w="52070" h="1533525">
                  <a:moveTo>
                    <a:pt x="51890" y="1533524"/>
                  </a:moveTo>
                  <a:lnTo>
                    <a:pt x="49571" y="1533524"/>
                  </a:lnTo>
                  <a:lnTo>
                    <a:pt x="42280" y="1532074"/>
                  </a:lnTo>
                  <a:lnTo>
                    <a:pt x="7249" y="1505245"/>
                  </a:lnTo>
                  <a:lnTo>
                    <a:pt x="0" y="1483952"/>
                  </a:lnTo>
                  <a:lnTo>
                    <a:pt x="0" y="49571"/>
                  </a:lnTo>
                  <a:lnTo>
                    <a:pt x="22097" y="11380"/>
                  </a:lnTo>
                  <a:lnTo>
                    <a:pt x="49571" y="0"/>
                  </a:lnTo>
                  <a:lnTo>
                    <a:pt x="51890" y="0"/>
                  </a:lnTo>
                  <a:lnTo>
                    <a:pt x="47399" y="5580"/>
                  </a:lnTo>
                  <a:lnTo>
                    <a:pt x="43680" y="16739"/>
                  </a:lnTo>
                  <a:lnTo>
                    <a:pt x="41238" y="25542"/>
                  </a:lnTo>
                  <a:lnTo>
                    <a:pt x="39495" y="35211"/>
                  </a:lnTo>
                  <a:lnTo>
                    <a:pt x="38449" y="45747"/>
                  </a:lnTo>
                  <a:lnTo>
                    <a:pt x="38100" y="57150"/>
                  </a:lnTo>
                  <a:lnTo>
                    <a:pt x="38100" y="1476375"/>
                  </a:lnTo>
                  <a:lnTo>
                    <a:pt x="43680" y="1516785"/>
                  </a:lnTo>
                  <a:lnTo>
                    <a:pt x="47399" y="1527944"/>
                  </a:lnTo>
                  <a:lnTo>
                    <a:pt x="51890" y="1533524"/>
                  </a:lnTo>
                  <a:close/>
                </a:path>
              </a:pathLst>
            </a:custGeom>
            <a:solidFill>
              <a:srgbClr val="1A4977"/>
            </a:solidFill>
          </p:spPr>
          <p:txBody>
            <a:bodyPr wrap="square" lIns="0" tIns="0" rIns="0" bIns="0" rtlCol="0"/>
            <a:lstStyle/>
            <a:p>
              <a:endParaRPr/>
            </a:p>
          </p:txBody>
        </p:sp>
        <p:pic>
          <p:nvPicPr>
            <p:cNvPr id="49" name="object 49"/>
            <p:cNvPicPr/>
            <p:nvPr/>
          </p:nvPicPr>
          <p:blipFill>
            <a:blip r:embed="rId15" cstate="print"/>
            <a:stretch>
              <a:fillRect/>
            </a:stretch>
          </p:blipFill>
          <p:spPr>
            <a:xfrm>
              <a:off x="6551413" y="6391274"/>
              <a:ext cx="117865" cy="171449"/>
            </a:xfrm>
            <a:prstGeom prst="rect">
              <a:avLst/>
            </a:prstGeom>
          </p:spPr>
        </p:pic>
      </p:grpSp>
      <p:sp>
        <p:nvSpPr>
          <p:cNvPr id="50" name="object 50"/>
          <p:cNvSpPr txBox="1"/>
          <p:nvPr/>
        </p:nvSpPr>
        <p:spPr>
          <a:xfrm>
            <a:off x="6809134" y="1620977"/>
            <a:ext cx="1301750" cy="259715"/>
          </a:xfrm>
          <a:prstGeom prst="rect">
            <a:avLst/>
          </a:prstGeom>
        </p:spPr>
        <p:txBody>
          <a:bodyPr vert="horz" wrap="square" lIns="0" tIns="17145" rIns="0" bIns="0" rtlCol="0">
            <a:spAutoFit/>
          </a:bodyPr>
          <a:lstStyle/>
          <a:p>
            <a:pPr marL="12700">
              <a:lnSpc>
                <a:spcPct val="100000"/>
              </a:lnSpc>
              <a:spcBef>
                <a:spcPts val="135"/>
              </a:spcBef>
            </a:pPr>
            <a:r>
              <a:rPr sz="1500" b="1" spc="-100" dirty="0">
                <a:solidFill>
                  <a:srgbClr val="333333"/>
                </a:solidFill>
                <a:latin typeface="Montserrat SemiBold"/>
                <a:cs typeface="Montserrat SemiBold"/>
              </a:rPr>
              <a:t>Crowdfunding</a:t>
            </a:r>
            <a:endParaRPr sz="1500" dirty="0">
              <a:latin typeface="Montserrat SemiBold"/>
              <a:cs typeface="Montserrat SemiBold"/>
            </a:endParaRPr>
          </a:p>
        </p:txBody>
      </p:sp>
      <p:grpSp>
        <p:nvGrpSpPr>
          <p:cNvPr id="51" name="object 51"/>
          <p:cNvGrpSpPr/>
          <p:nvPr/>
        </p:nvGrpSpPr>
        <p:grpSpPr>
          <a:xfrm>
            <a:off x="6496049" y="2305049"/>
            <a:ext cx="2733675" cy="1162050"/>
            <a:chOff x="6496049" y="2305049"/>
            <a:chExt cx="2733675" cy="1162050"/>
          </a:xfrm>
        </p:grpSpPr>
        <p:pic>
          <p:nvPicPr>
            <p:cNvPr id="52" name="object 52"/>
            <p:cNvPicPr/>
            <p:nvPr/>
          </p:nvPicPr>
          <p:blipFill>
            <a:blip r:embed="rId16" cstate="print"/>
            <a:stretch>
              <a:fillRect/>
            </a:stretch>
          </p:blipFill>
          <p:spPr>
            <a:xfrm>
              <a:off x="6496049" y="2343149"/>
              <a:ext cx="133349" cy="133349"/>
            </a:xfrm>
            <a:prstGeom prst="rect">
              <a:avLst/>
            </a:prstGeom>
          </p:spPr>
        </p:pic>
        <p:sp>
          <p:nvSpPr>
            <p:cNvPr id="53" name="object 53"/>
            <p:cNvSpPr/>
            <p:nvPr/>
          </p:nvSpPr>
          <p:spPr>
            <a:xfrm>
              <a:off x="8991599" y="2305049"/>
              <a:ext cx="9525" cy="1162050"/>
            </a:xfrm>
            <a:custGeom>
              <a:avLst/>
              <a:gdLst/>
              <a:ahLst/>
              <a:cxnLst/>
              <a:rect l="l" t="t" r="r" b="b"/>
              <a:pathLst>
                <a:path w="9525" h="1162050">
                  <a:moveTo>
                    <a:pt x="9524" y="1162049"/>
                  </a:moveTo>
                  <a:lnTo>
                    <a:pt x="0" y="1162049"/>
                  </a:lnTo>
                  <a:lnTo>
                    <a:pt x="0" y="0"/>
                  </a:lnTo>
                  <a:lnTo>
                    <a:pt x="9524" y="0"/>
                  </a:lnTo>
                  <a:lnTo>
                    <a:pt x="9524" y="1162049"/>
                  </a:lnTo>
                  <a:close/>
                </a:path>
              </a:pathLst>
            </a:custGeom>
            <a:solidFill>
              <a:srgbClr val="DEE2E6"/>
            </a:solidFill>
          </p:spPr>
          <p:txBody>
            <a:bodyPr wrap="square" lIns="0" tIns="0" rIns="0" bIns="0" rtlCol="0"/>
            <a:lstStyle/>
            <a:p>
              <a:endParaRPr/>
            </a:p>
          </p:txBody>
        </p:sp>
        <p:pic>
          <p:nvPicPr>
            <p:cNvPr id="54" name="object 54"/>
            <p:cNvPicPr/>
            <p:nvPr/>
          </p:nvPicPr>
          <p:blipFill>
            <a:blip r:embed="rId9" cstate="print"/>
            <a:stretch>
              <a:fillRect/>
            </a:stretch>
          </p:blipFill>
          <p:spPr>
            <a:xfrm>
              <a:off x="9096374" y="2343149"/>
              <a:ext cx="133349" cy="133349"/>
            </a:xfrm>
            <a:prstGeom prst="rect">
              <a:avLst/>
            </a:prstGeom>
          </p:spPr>
        </p:pic>
      </p:grpSp>
      <p:sp>
        <p:nvSpPr>
          <p:cNvPr id="55" name="object 55"/>
          <p:cNvSpPr txBox="1"/>
          <p:nvPr/>
        </p:nvSpPr>
        <p:spPr>
          <a:xfrm>
            <a:off x="6675784" y="2483700"/>
            <a:ext cx="1597025" cy="939800"/>
          </a:xfrm>
          <a:prstGeom prst="rect">
            <a:avLst/>
          </a:prstGeom>
        </p:spPr>
        <p:txBody>
          <a:bodyPr vert="horz" wrap="square" lIns="0" tIns="12065" rIns="0" bIns="0" rtlCol="0">
            <a:spAutoFit/>
          </a:bodyPr>
          <a:lstStyle/>
          <a:p>
            <a:pPr marL="12700" marR="5080">
              <a:lnSpc>
                <a:spcPct val="130400"/>
              </a:lnSpc>
              <a:spcBef>
                <a:spcPts val="95"/>
              </a:spcBef>
            </a:pPr>
            <a:r>
              <a:rPr sz="1150" spc="-80" dirty="0">
                <a:solidFill>
                  <a:srgbClr val="545454"/>
                </a:solidFill>
                <a:latin typeface="Montserrat"/>
                <a:cs typeface="Montserrat"/>
              </a:rPr>
              <a:t>Market</a:t>
            </a:r>
            <a:r>
              <a:rPr sz="1150" spc="25" dirty="0">
                <a:solidFill>
                  <a:srgbClr val="545454"/>
                </a:solidFill>
                <a:latin typeface="Montserrat"/>
                <a:cs typeface="Montserrat"/>
              </a:rPr>
              <a:t> </a:t>
            </a:r>
            <a:r>
              <a:rPr sz="1150" spc="-10" dirty="0">
                <a:solidFill>
                  <a:srgbClr val="545454"/>
                </a:solidFill>
                <a:latin typeface="Montserrat"/>
                <a:cs typeface="Montserrat"/>
              </a:rPr>
              <a:t>validation </a:t>
            </a:r>
            <a:r>
              <a:rPr sz="1150" spc="-70" dirty="0">
                <a:solidFill>
                  <a:srgbClr val="545454"/>
                </a:solidFill>
                <a:latin typeface="Montserrat"/>
                <a:cs typeface="Montserrat"/>
              </a:rPr>
              <a:t>Marketing</a:t>
            </a:r>
            <a:r>
              <a:rPr sz="1150" spc="-15" dirty="0">
                <a:solidFill>
                  <a:srgbClr val="545454"/>
                </a:solidFill>
                <a:latin typeface="Montserrat"/>
                <a:cs typeface="Montserrat"/>
              </a:rPr>
              <a:t> </a:t>
            </a:r>
            <a:r>
              <a:rPr sz="1150" spc="-10" dirty="0">
                <a:solidFill>
                  <a:srgbClr val="545454"/>
                </a:solidFill>
                <a:latin typeface="Montserrat"/>
                <a:cs typeface="Montserrat"/>
              </a:rPr>
              <a:t>exposure </a:t>
            </a:r>
            <a:r>
              <a:rPr sz="1150" spc="-75" dirty="0">
                <a:solidFill>
                  <a:srgbClr val="545454"/>
                </a:solidFill>
                <a:latin typeface="Montserrat"/>
                <a:cs typeface="Montserrat"/>
              </a:rPr>
              <a:t>Customer</a:t>
            </a:r>
            <a:r>
              <a:rPr sz="1150" spc="-10" dirty="0">
                <a:solidFill>
                  <a:srgbClr val="545454"/>
                </a:solidFill>
                <a:latin typeface="Montserrat"/>
                <a:cs typeface="Montserrat"/>
              </a:rPr>
              <a:t> </a:t>
            </a:r>
            <a:r>
              <a:rPr sz="1150" spc="-75" dirty="0">
                <a:solidFill>
                  <a:srgbClr val="545454"/>
                </a:solidFill>
                <a:latin typeface="Montserrat"/>
                <a:cs typeface="Montserrat"/>
              </a:rPr>
              <a:t>engagement </a:t>
            </a:r>
            <a:r>
              <a:rPr sz="1150" spc="-85" dirty="0">
                <a:solidFill>
                  <a:srgbClr val="545454"/>
                </a:solidFill>
                <a:latin typeface="Montserrat"/>
                <a:cs typeface="Montserrat"/>
              </a:rPr>
              <a:t>No</a:t>
            </a:r>
            <a:r>
              <a:rPr sz="1150" spc="5" dirty="0">
                <a:solidFill>
                  <a:srgbClr val="545454"/>
                </a:solidFill>
                <a:latin typeface="Montserrat"/>
                <a:cs typeface="Montserrat"/>
              </a:rPr>
              <a:t> </a:t>
            </a:r>
            <a:r>
              <a:rPr sz="1150" spc="-75" dirty="0">
                <a:solidFill>
                  <a:srgbClr val="545454"/>
                </a:solidFill>
                <a:latin typeface="Montserrat"/>
                <a:cs typeface="Montserrat"/>
              </a:rPr>
              <a:t>equity</a:t>
            </a:r>
            <a:r>
              <a:rPr sz="1150" spc="5" dirty="0">
                <a:solidFill>
                  <a:srgbClr val="545454"/>
                </a:solidFill>
                <a:latin typeface="Montserrat"/>
                <a:cs typeface="Montserrat"/>
              </a:rPr>
              <a:t> </a:t>
            </a:r>
            <a:r>
              <a:rPr sz="1150" spc="-35" dirty="0">
                <a:solidFill>
                  <a:srgbClr val="545454"/>
                </a:solidFill>
                <a:latin typeface="Montserrat"/>
                <a:cs typeface="Montserrat"/>
              </a:rPr>
              <a:t>requirement</a:t>
            </a:r>
            <a:endParaRPr sz="1150">
              <a:latin typeface="Montserrat"/>
              <a:cs typeface="Montserrat"/>
            </a:endParaRPr>
          </a:p>
        </p:txBody>
      </p:sp>
      <p:sp>
        <p:nvSpPr>
          <p:cNvPr id="56" name="object 56"/>
          <p:cNvSpPr txBox="1"/>
          <p:nvPr/>
        </p:nvSpPr>
        <p:spPr>
          <a:xfrm>
            <a:off x="6485284" y="1962276"/>
            <a:ext cx="4425950" cy="527050"/>
          </a:xfrm>
          <a:prstGeom prst="rect">
            <a:avLst/>
          </a:prstGeom>
        </p:spPr>
        <p:txBody>
          <a:bodyPr vert="horz" wrap="square" lIns="0" tIns="15875" rIns="0" bIns="0" rtlCol="0">
            <a:spAutoFit/>
          </a:bodyPr>
          <a:lstStyle/>
          <a:p>
            <a:pPr marL="12700">
              <a:lnSpc>
                <a:spcPct val="100000"/>
              </a:lnSpc>
              <a:spcBef>
                <a:spcPts val="125"/>
              </a:spcBef>
            </a:pPr>
            <a:r>
              <a:rPr sz="1300" spc="-60" dirty="0">
                <a:latin typeface="Montserrat"/>
                <a:cs typeface="Montserrat"/>
              </a:rPr>
              <a:t>Raising</a:t>
            </a:r>
            <a:r>
              <a:rPr sz="1300" spc="-5" dirty="0">
                <a:latin typeface="Montserrat"/>
                <a:cs typeface="Montserrat"/>
              </a:rPr>
              <a:t> </a:t>
            </a:r>
            <a:r>
              <a:rPr sz="1300" spc="-65" dirty="0">
                <a:latin typeface="Montserrat"/>
                <a:cs typeface="Montserrat"/>
              </a:rPr>
              <a:t>small</a:t>
            </a:r>
            <a:r>
              <a:rPr sz="1300" spc="-5" dirty="0">
                <a:latin typeface="Montserrat"/>
                <a:cs typeface="Montserrat"/>
              </a:rPr>
              <a:t> </a:t>
            </a:r>
            <a:r>
              <a:rPr sz="1300" spc="-70" dirty="0">
                <a:latin typeface="Montserrat"/>
                <a:cs typeface="Montserrat"/>
              </a:rPr>
              <a:t>amounts</a:t>
            </a:r>
            <a:r>
              <a:rPr sz="1300" spc="-5" dirty="0">
                <a:latin typeface="Montserrat"/>
                <a:cs typeface="Montserrat"/>
              </a:rPr>
              <a:t> </a:t>
            </a:r>
            <a:r>
              <a:rPr sz="1300" spc="-75" dirty="0">
                <a:latin typeface="Montserrat"/>
                <a:cs typeface="Montserrat"/>
              </a:rPr>
              <a:t>from</a:t>
            </a:r>
            <a:r>
              <a:rPr sz="1300" spc="-5" dirty="0">
                <a:latin typeface="Montserrat"/>
                <a:cs typeface="Montserrat"/>
              </a:rPr>
              <a:t> </a:t>
            </a:r>
            <a:r>
              <a:rPr sz="1300" spc="-90" dirty="0">
                <a:latin typeface="Montserrat"/>
                <a:cs typeface="Montserrat"/>
              </a:rPr>
              <a:t>many</a:t>
            </a:r>
            <a:r>
              <a:rPr sz="1300" dirty="0">
                <a:latin typeface="Montserrat"/>
                <a:cs typeface="Montserrat"/>
              </a:rPr>
              <a:t> </a:t>
            </a:r>
            <a:r>
              <a:rPr sz="1300" spc="-55" dirty="0">
                <a:latin typeface="Montserrat"/>
                <a:cs typeface="Montserrat"/>
              </a:rPr>
              <a:t>people,</a:t>
            </a:r>
            <a:r>
              <a:rPr sz="1300" spc="-5" dirty="0">
                <a:latin typeface="Montserrat"/>
                <a:cs typeface="Montserrat"/>
              </a:rPr>
              <a:t> </a:t>
            </a:r>
            <a:r>
              <a:rPr sz="1300" spc="-65" dirty="0">
                <a:latin typeface="Montserrat"/>
                <a:cs typeface="Montserrat"/>
              </a:rPr>
              <a:t>typically</a:t>
            </a:r>
            <a:r>
              <a:rPr sz="1300" spc="-5" dirty="0">
                <a:latin typeface="Montserrat"/>
                <a:cs typeface="Montserrat"/>
              </a:rPr>
              <a:t> </a:t>
            </a:r>
            <a:r>
              <a:rPr sz="1300" spc="-10" dirty="0">
                <a:latin typeface="Montserrat"/>
                <a:cs typeface="Montserrat"/>
              </a:rPr>
              <a:t>online</a:t>
            </a:r>
            <a:endParaRPr sz="1300" dirty="0">
              <a:latin typeface="Montserrat"/>
              <a:cs typeface="Montserrat"/>
            </a:endParaRPr>
          </a:p>
          <a:p>
            <a:pPr marL="145415">
              <a:lnSpc>
                <a:spcPct val="100000"/>
              </a:lnSpc>
              <a:spcBef>
                <a:spcPts val="1040"/>
              </a:spcBef>
              <a:tabLst>
                <a:tab pos="2740025" algn="l"/>
              </a:tabLst>
            </a:pPr>
            <a:r>
              <a:rPr sz="1100" b="1" spc="-20" dirty="0">
                <a:solidFill>
                  <a:srgbClr val="28A645"/>
                </a:solidFill>
                <a:latin typeface="Montserrat SemiBold"/>
                <a:cs typeface="Montserrat SemiBold"/>
              </a:rPr>
              <a:t>Pros</a:t>
            </a:r>
            <a:r>
              <a:rPr sz="1100" b="1" dirty="0">
                <a:solidFill>
                  <a:srgbClr val="28A645"/>
                </a:solidFill>
                <a:latin typeface="Montserrat SemiBold"/>
                <a:cs typeface="Montserrat SemiBold"/>
              </a:rPr>
              <a:t>	</a:t>
            </a:r>
            <a:r>
              <a:rPr sz="1100" b="1" spc="-20" dirty="0">
                <a:solidFill>
                  <a:srgbClr val="DB3445"/>
                </a:solidFill>
                <a:latin typeface="Georgia"/>
                <a:cs typeface="Georgia"/>
              </a:rPr>
              <a:t>Cons</a:t>
            </a:r>
            <a:endParaRPr sz="1100" dirty="0">
              <a:latin typeface="Georgia"/>
              <a:cs typeface="Georgia"/>
            </a:endParaRPr>
          </a:p>
        </p:txBody>
      </p:sp>
      <p:sp>
        <p:nvSpPr>
          <p:cNvPr id="57" name="object 57"/>
          <p:cNvSpPr txBox="1"/>
          <p:nvPr/>
        </p:nvSpPr>
        <p:spPr>
          <a:xfrm>
            <a:off x="9270305" y="2483700"/>
            <a:ext cx="1793875" cy="939800"/>
          </a:xfrm>
          <a:prstGeom prst="rect">
            <a:avLst/>
          </a:prstGeom>
        </p:spPr>
        <p:txBody>
          <a:bodyPr vert="horz" wrap="square" lIns="0" tIns="12065" rIns="0" bIns="0" rtlCol="0">
            <a:spAutoFit/>
          </a:bodyPr>
          <a:lstStyle/>
          <a:p>
            <a:pPr marL="12700" marR="5080">
              <a:lnSpc>
                <a:spcPct val="130400"/>
              </a:lnSpc>
              <a:spcBef>
                <a:spcPts val="95"/>
              </a:spcBef>
            </a:pPr>
            <a:r>
              <a:rPr sz="1150" spc="-70" dirty="0">
                <a:solidFill>
                  <a:srgbClr val="545454"/>
                </a:solidFill>
                <a:latin typeface="Montserrat"/>
                <a:cs typeface="Montserrat"/>
              </a:rPr>
              <a:t>Time-</a:t>
            </a:r>
            <a:r>
              <a:rPr sz="1150" spc="-65" dirty="0">
                <a:solidFill>
                  <a:srgbClr val="545454"/>
                </a:solidFill>
                <a:latin typeface="Montserrat"/>
                <a:cs typeface="Montserrat"/>
              </a:rPr>
              <a:t>intensive</a:t>
            </a:r>
            <a:r>
              <a:rPr sz="1150" spc="40" dirty="0">
                <a:solidFill>
                  <a:srgbClr val="545454"/>
                </a:solidFill>
                <a:latin typeface="Montserrat"/>
                <a:cs typeface="Montserrat"/>
              </a:rPr>
              <a:t> </a:t>
            </a:r>
            <a:r>
              <a:rPr sz="1150" spc="-65" dirty="0">
                <a:solidFill>
                  <a:srgbClr val="545454"/>
                </a:solidFill>
                <a:latin typeface="Montserrat"/>
                <a:cs typeface="Montserrat"/>
              </a:rPr>
              <a:t>campaigns Public</a:t>
            </a:r>
            <a:r>
              <a:rPr sz="1150" dirty="0">
                <a:solidFill>
                  <a:srgbClr val="545454"/>
                </a:solidFill>
                <a:latin typeface="Montserrat"/>
                <a:cs typeface="Montserrat"/>
              </a:rPr>
              <a:t> </a:t>
            </a:r>
            <a:r>
              <a:rPr sz="1150" spc="-55" dirty="0">
                <a:solidFill>
                  <a:srgbClr val="545454"/>
                </a:solidFill>
                <a:latin typeface="Montserrat"/>
                <a:cs typeface="Montserrat"/>
              </a:rPr>
              <a:t>failure</a:t>
            </a:r>
            <a:r>
              <a:rPr sz="1150" spc="5" dirty="0">
                <a:solidFill>
                  <a:srgbClr val="545454"/>
                </a:solidFill>
                <a:latin typeface="Montserrat"/>
                <a:cs typeface="Montserrat"/>
              </a:rPr>
              <a:t> </a:t>
            </a:r>
            <a:r>
              <a:rPr sz="1150" spc="-20" dirty="0">
                <a:solidFill>
                  <a:srgbClr val="545454"/>
                </a:solidFill>
                <a:latin typeface="Montserrat"/>
                <a:cs typeface="Montserrat"/>
              </a:rPr>
              <a:t>risk</a:t>
            </a:r>
            <a:endParaRPr sz="1150">
              <a:latin typeface="Montserrat"/>
              <a:cs typeface="Montserrat"/>
            </a:endParaRPr>
          </a:p>
          <a:p>
            <a:pPr marL="12700" marR="290195">
              <a:lnSpc>
                <a:spcPct val="130400"/>
              </a:lnSpc>
              <a:spcBef>
                <a:spcPts val="5"/>
              </a:spcBef>
            </a:pPr>
            <a:r>
              <a:rPr sz="1150" spc="-65" dirty="0">
                <a:solidFill>
                  <a:srgbClr val="545454"/>
                </a:solidFill>
                <a:latin typeface="Montserrat"/>
                <a:cs typeface="Montserrat"/>
              </a:rPr>
              <a:t>Platform</a:t>
            </a:r>
            <a:r>
              <a:rPr sz="1150" spc="-10" dirty="0">
                <a:solidFill>
                  <a:srgbClr val="545454"/>
                </a:solidFill>
                <a:latin typeface="Montserrat"/>
                <a:cs typeface="Montserrat"/>
              </a:rPr>
              <a:t> </a:t>
            </a:r>
            <a:r>
              <a:rPr sz="1150" spc="-20" dirty="0">
                <a:solidFill>
                  <a:srgbClr val="545454"/>
                </a:solidFill>
                <a:latin typeface="Montserrat"/>
                <a:cs typeface="Montserrat"/>
              </a:rPr>
              <a:t>fees </a:t>
            </a:r>
            <a:r>
              <a:rPr sz="1150" spc="-60" dirty="0">
                <a:solidFill>
                  <a:srgbClr val="545454"/>
                </a:solidFill>
                <a:latin typeface="Montserrat"/>
                <a:cs typeface="Montserrat"/>
              </a:rPr>
              <a:t>Fulfillment</a:t>
            </a:r>
            <a:r>
              <a:rPr sz="1150" spc="5" dirty="0">
                <a:solidFill>
                  <a:srgbClr val="545454"/>
                </a:solidFill>
                <a:latin typeface="Montserrat"/>
                <a:cs typeface="Montserrat"/>
              </a:rPr>
              <a:t> </a:t>
            </a:r>
            <a:r>
              <a:rPr sz="1150" spc="-65" dirty="0">
                <a:solidFill>
                  <a:srgbClr val="545454"/>
                </a:solidFill>
                <a:latin typeface="Montserrat"/>
                <a:cs typeface="Montserrat"/>
              </a:rPr>
              <a:t>challenges</a:t>
            </a:r>
            <a:endParaRPr sz="1150">
              <a:latin typeface="Montserrat"/>
              <a:cs typeface="Montserrat"/>
            </a:endParaRPr>
          </a:p>
        </p:txBody>
      </p:sp>
      <p:sp>
        <p:nvSpPr>
          <p:cNvPr id="58" name="object 58"/>
          <p:cNvSpPr txBox="1"/>
          <p:nvPr/>
        </p:nvSpPr>
        <p:spPr>
          <a:xfrm>
            <a:off x="6623456" y="4883764"/>
            <a:ext cx="2362342" cy="939800"/>
          </a:xfrm>
          <a:prstGeom prst="rect">
            <a:avLst/>
          </a:prstGeom>
        </p:spPr>
        <p:txBody>
          <a:bodyPr vert="horz" wrap="square" lIns="0" tIns="12065" rIns="0" bIns="0" rtlCol="0">
            <a:spAutoFit/>
          </a:bodyPr>
          <a:lstStyle/>
          <a:p>
            <a:pPr marL="12700" marR="426720">
              <a:lnSpc>
                <a:spcPct val="130400"/>
              </a:lnSpc>
              <a:spcBef>
                <a:spcPts val="95"/>
              </a:spcBef>
            </a:pPr>
            <a:r>
              <a:rPr sz="1150" spc="-75" dirty="0">
                <a:solidFill>
                  <a:srgbClr val="545454"/>
                </a:solidFill>
                <a:latin typeface="Montserrat"/>
                <a:cs typeface="Montserrat"/>
              </a:rPr>
              <a:t>Retain</a:t>
            </a:r>
            <a:r>
              <a:rPr sz="1150" dirty="0">
                <a:solidFill>
                  <a:srgbClr val="545454"/>
                </a:solidFill>
                <a:latin typeface="Montserrat"/>
                <a:cs typeface="Montserrat"/>
              </a:rPr>
              <a:t> </a:t>
            </a:r>
            <a:r>
              <a:rPr sz="1150" spc="-45" dirty="0">
                <a:solidFill>
                  <a:srgbClr val="545454"/>
                </a:solidFill>
                <a:latin typeface="Montserrat"/>
                <a:cs typeface="Montserrat"/>
              </a:rPr>
              <a:t>full</a:t>
            </a:r>
            <a:r>
              <a:rPr sz="1150" spc="5" dirty="0">
                <a:solidFill>
                  <a:srgbClr val="545454"/>
                </a:solidFill>
                <a:latin typeface="Montserrat"/>
                <a:cs typeface="Montserrat"/>
              </a:rPr>
              <a:t> </a:t>
            </a:r>
            <a:r>
              <a:rPr sz="1150" spc="-10" dirty="0">
                <a:solidFill>
                  <a:srgbClr val="545454"/>
                </a:solidFill>
                <a:latin typeface="Montserrat"/>
                <a:cs typeface="Montserrat"/>
              </a:rPr>
              <a:t>ownership </a:t>
            </a:r>
            <a:endParaRPr lang="ar-EG" sz="1150" spc="-10" dirty="0">
              <a:solidFill>
                <a:srgbClr val="545454"/>
              </a:solidFill>
              <a:latin typeface="Montserrat"/>
              <a:cs typeface="Montserrat"/>
            </a:endParaRPr>
          </a:p>
          <a:p>
            <a:pPr marL="12700" marR="426720">
              <a:lnSpc>
                <a:spcPct val="130400"/>
              </a:lnSpc>
              <a:spcBef>
                <a:spcPts val="95"/>
              </a:spcBef>
            </a:pPr>
            <a:r>
              <a:rPr sz="1150" spc="-75" dirty="0">
                <a:solidFill>
                  <a:srgbClr val="545454"/>
                </a:solidFill>
                <a:latin typeface="Montserrat"/>
                <a:cs typeface="Montserrat"/>
              </a:rPr>
              <a:t>Tax-</a:t>
            </a:r>
            <a:r>
              <a:rPr sz="1150" spc="-60" dirty="0">
                <a:solidFill>
                  <a:srgbClr val="545454"/>
                </a:solidFill>
                <a:latin typeface="Montserrat"/>
                <a:cs typeface="Montserrat"/>
              </a:rPr>
              <a:t>deductible</a:t>
            </a:r>
            <a:r>
              <a:rPr sz="1150" spc="20" dirty="0">
                <a:solidFill>
                  <a:srgbClr val="545454"/>
                </a:solidFill>
                <a:latin typeface="Montserrat"/>
                <a:cs typeface="Montserrat"/>
              </a:rPr>
              <a:t> </a:t>
            </a:r>
            <a:r>
              <a:rPr sz="1150" spc="-55" dirty="0">
                <a:solidFill>
                  <a:srgbClr val="545454"/>
                </a:solidFill>
                <a:latin typeface="Montserrat"/>
                <a:cs typeface="Montserrat"/>
              </a:rPr>
              <a:t>interest</a:t>
            </a:r>
            <a:endParaRPr sz="1150" dirty="0">
              <a:latin typeface="Montserrat"/>
              <a:cs typeface="Montserrat"/>
            </a:endParaRPr>
          </a:p>
          <a:p>
            <a:pPr marL="12700" marR="5080">
              <a:lnSpc>
                <a:spcPct val="130400"/>
              </a:lnSpc>
              <a:spcBef>
                <a:spcPts val="5"/>
              </a:spcBef>
            </a:pPr>
            <a:r>
              <a:rPr sz="1150" spc="-65" dirty="0">
                <a:solidFill>
                  <a:srgbClr val="545454"/>
                </a:solidFill>
                <a:latin typeface="Montserrat"/>
                <a:cs typeface="Montserrat"/>
              </a:rPr>
              <a:t>Predictable</a:t>
            </a:r>
            <a:r>
              <a:rPr sz="1150" spc="-15" dirty="0">
                <a:solidFill>
                  <a:srgbClr val="545454"/>
                </a:solidFill>
                <a:latin typeface="Montserrat"/>
                <a:cs typeface="Montserrat"/>
              </a:rPr>
              <a:t> </a:t>
            </a:r>
            <a:r>
              <a:rPr sz="1150" spc="-75" dirty="0">
                <a:solidFill>
                  <a:srgbClr val="545454"/>
                </a:solidFill>
                <a:latin typeface="Montserrat"/>
                <a:cs typeface="Montserrat"/>
              </a:rPr>
              <a:t>repayment</a:t>
            </a:r>
            <a:r>
              <a:rPr sz="1150" spc="-15" dirty="0">
                <a:solidFill>
                  <a:srgbClr val="545454"/>
                </a:solidFill>
                <a:latin typeface="Montserrat"/>
                <a:cs typeface="Montserrat"/>
              </a:rPr>
              <a:t> </a:t>
            </a:r>
            <a:r>
              <a:rPr sz="1150" spc="-55" dirty="0">
                <a:solidFill>
                  <a:srgbClr val="545454"/>
                </a:solidFill>
                <a:latin typeface="Montserrat"/>
                <a:cs typeface="Montserrat"/>
              </a:rPr>
              <a:t>terms Builds</a:t>
            </a:r>
            <a:r>
              <a:rPr sz="1150" spc="-25" dirty="0">
                <a:solidFill>
                  <a:srgbClr val="545454"/>
                </a:solidFill>
                <a:latin typeface="Montserrat"/>
                <a:cs typeface="Montserrat"/>
              </a:rPr>
              <a:t> </a:t>
            </a:r>
            <a:r>
              <a:rPr sz="1150" spc="-60" dirty="0">
                <a:solidFill>
                  <a:srgbClr val="545454"/>
                </a:solidFill>
                <a:latin typeface="Montserrat"/>
                <a:cs typeface="Montserrat"/>
              </a:rPr>
              <a:t>business</a:t>
            </a:r>
            <a:r>
              <a:rPr sz="1150" spc="-20" dirty="0">
                <a:solidFill>
                  <a:srgbClr val="545454"/>
                </a:solidFill>
                <a:latin typeface="Montserrat"/>
                <a:cs typeface="Montserrat"/>
              </a:rPr>
              <a:t> </a:t>
            </a:r>
            <a:r>
              <a:rPr sz="1150" spc="-10" dirty="0">
                <a:solidFill>
                  <a:srgbClr val="545454"/>
                </a:solidFill>
                <a:latin typeface="Montserrat"/>
                <a:cs typeface="Montserrat"/>
              </a:rPr>
              <a:t>credit</a:t>
            </a:r>
            <a:endParaRPr sz="1150" dirty="0">
              <a:latin typeface="Montserrat"/>
              <a:cs typeface="Montserrat"/>
            </a:endParaRPr>
          </a:p>
        </p:txBody>
      </p:sp>
      <p:grpSp>
        <p:nvGrpSpPr>
          <p:cNvPr id="59" name="object 59"/>
          <p:cNvGrpSpPr/>
          <p:nvPr/>
        </p:nvGrpSpPr>
        <p:grpSpPr>
          <a:xfrm>
            <a:off x="8991599" y="4552949"/>
            <a:ext cx="238125" cy="1362075"/>
            <a:chOff x="8991599" y="4552949"/>
            <a:chExt cx="238125" cy="1362075"/>
          </a:xfrm>
        </p:grpSpPr>
        <p:sp>
          <p:nvSpPr>
            <p:cNvPr id="60" name="object 60"/>
            <p:cNvSpPr/>
            <p:nvPr/>
          </p:nvSpPr>
          <p:spPr>
            <a:xfrm>
              <a:off x="8991599" y="4552949"/>
              <a:ext cx="9525" cy="1362075"/>
            </a:xfrm>
            <a:custGeom>
              <a:avLst/>
              <a:gdLst/>
              <a:ahLst/>
              <a:cxnLst/>
              <a:rect l="l" t="t" r="r" b="b"/>
              <a:pathLst>
                <a:path w="9525" h="1362075">
                  <a:moveTo>
                    <a:pt x="9524" y="1362074"/>
                  </a:moveTo>
                  <a:lnTo>
                    <a:pt x="0" y="1362074"/>
                  </a:lnTo>
                  <a:lnTo>
                    <a:pt x="0" y="0"/>
                  </a:lnTo>
                  <a:lnTo>
                    <a:pt x="9524" y="0"/>
                  </a:lnTo>
                  <a:lnTo>
                    <a:pt x="9524" y="1362074"/>
                  </a:lnTo>
                  <a:close/>
                </a:path>
              </a:pathLst>
            </a:custGeom>
            <a:solidFill>
              <a:srgbClr val="DEE2E6"/>
            </a:solidFill>
          </p:spPr>
          <p:txBody>
            <a:bodyPr wrap="square" lIns="0" tIns="0" rIns="0" bIns="0" rtlCol="0"/>
            <a:lstStyle/>
            <a:p>
              <a:endParaRPr/>
            </a:p>
          </p:txBody>
        </p:sp>
        <p:pic>
          <p:nvPicPr>
            <p:cNvPr id="61" name="object 61"/>
            <p:cNvPicPr/>
            <p:nvPr/>
          </p:nvPicPr>
          <p:blipFill>
            <a:blip r:embed="rId10" cstate="print"/>
            <a:stretch>
              <a:fillRect/>
            </a:stretch>
          </p:blipFill>
          <p:spPr>
            <a:xfrm>
              <a:off x="9096374" y="4591049"/>
              <a:ext cx="133349" cy="133349"/>
            </a:xfrm>
            <a:prstGeom prst="rect">
              <a:avLst/>
            </a:prstGeom>
          </p:spPr>
        </p:pic>
      </p:grpSp>
      <p:sp>
        <p:nvSpPr>
          <p:cNvPr id="62" name="object 62"/>
          <p:cNvSpPr txBox="1"/>
          <p:nvPr/>
        </p:nvSpPr>
        <p:spPr>
          <a:xfrm>
            <a:off x="6485284" y="3744536"/>
            <a:ext cx="4999990" cy="992505"/>
          </a:xfrm>
          <a:prstGeom prst="rect">
            <a:avLst/>
          </a:prstGeom>
        </p:spPr>
        <p:txBody>
          <a:bodyPr vert="horz" wrap="square" lIns="0" tIns="141605" rIns="0" bIns="0" rtlCol="0">
            <a:spAutoFit/>
          </a:bodyPr>
          <a:lstStyle/>
          <a:p>
            <a:pPr marL="335915">
              <a:lnSpc>
                <a:spcPct val="100000"/>
              </a:lnSpc>
              <a:spcBef>
                <a:spcPts val="1115"/>
              </a:spcBef>
            </a:pPr>
            <a:r>
              <a:rPr sz="1500" b="1" spc="-105" dirty="0">
                <a:solidFill>
                  <a:srgbClr val="333333"/>
                </a:solidFill>
                <a:latin typeface="Montserrat SemiBold"/>
                <a:cs typeface="Montserrat SemiBold"/>
              </a:rPr>
              <a:t>Debt</a:t>
            </a:r>
            <a:r>
              <a:rPr sz="1500" b="1" spc="-20" dirty="0">
                <a:solidFill>
                  <a:srgbClr val="333333"/>
                </a:solidFill>
                <a:latin typeface="Montserrat SemiBold"/>
                <a:cs typeface="Montserrat SemiBold"/>
              </a:rPr>
              <a:t> </a:t>
            </a:r>
            <a:r>
              <a:rPr sz="1500" b="1" spc="-10" dirty="0">
                <a:solidFill>
                  <a:srgbClr val="333333"/>
                </a:solidFill>
                <a:latin typeface="Montserrat SemiBold"/>
                <a:cs typeface="Montserrat SemiBold"/>
              </a:rPr>
              <a:t>Financing</a:t>
            </a:r>
            <a:endParaRPr sz="1500" dirty="0">
              <a:latin typeface="Montserrat SemiBold"/>
              <a:cs typeface="Montserrat SemiBold"/>
            </a:endParaRPr>
          </a:p>
          <a:p>
            <a:pPr marL="12700">
              <a:lnSpc>
                <a:spcPct val="100000"/>
              </a:lnSpc>
              <a:spcBef>
                <a:spcPts val="875"/>
              </a:spcBef>
            </a:pPr>
            <a:r>
              <a:rPr sz="1300" spc="-70" dirty="0">
                <a:latin typeface="Montserrat"/>
                <a:cs typeface="Montserrat"/>
              </a:rPr>
              <a:t>Borrowing</a:t>
            </a:r>
            <a:r>
              <a:rPr sz="1300" spc="-5" dirty="0">
                <a:latin typeface="Montserrat"/>
                <a:cs typeface="Montserrat"/>
              </a:rPr>
              <a:t> </a:t>
            </a:r>
            <a:r>
              <a:rPr sz="1300" spc="-80" dirty="0">
                <a:latin typeface="Montserrat"/>
                <a:cs typeface="Montserrat"/>
              </a:rPr>
              <a:t>money</a:t>
            </a:r>
            <a:r>
              <a:rPr sz="1300" dirty="0">
                <a:latin typeface="Montserrat"/>
                <a:cs typeface="Montserrat"/>
              </a:rPr>
              <a:t> </a:t>
            </a:r>
            <a:r>
              <a:rPr sz="1300" spc="-75" dirty="0">
                <a:latin typeface="Montserrat"/>
                <a:cs typeface="Montserrat"/>
              </a:rPr>
              <a:t>to</a:t>
            </a:r>
            <a:r>
              <a:rPr sz="1300" spc="-5" dirty="0">
                <a:latin typeface="Montserrat"/>
                <a:cs typeface="Montserrat"/>
              </a:rPr>
              <a:t> </a:t>
            </a:r>
            <a:r>
              <a:rPr sz="1300" spc="-75" dirty="0">
                <a:latin typeface="Montserrat"/>
                <a:cs typeface="Montserrat"/>
              </a:rPr>
              <a:t>be</a:t>
            </a:r>
            <a:r>
              <a:rPr sz="1300" dirty="0">
                <a:latin typeface="Montserrat"/>
                <a:cs typeface="Montserrat"/>
              </a:rPr>
              <a:t> </a:t>
            </a:r>
            <a:r>
              <a:rPr sz="1300" spc="-70" dirty="0">
                <a:latin typeface="Montserrat"/>
                <a:cs typeface="Montserrat"/>
              </a:rPr>
              <a:t>repaid</a:t>
            </a:r>
            <a:r>
              <a:rPr sz="1300" dirty="0">
                <a:latin typeface="Montserrat"/>
                <a:cs typeface="Montserrat"/>
              </a:rPr>
              <a:t> </a:t>
            </a:r>
            <a:r>
              <a:rPr sz="1300" spc="-70" dirty="0">
                <a:latin typeface="Montserrat"/>
                <a:cs typeface="Montserrat"/>
              </a:rPr>
              <a:t>with</a:t>
            </a:r>
            <a:r>
              <a:rPr sz="1300" spc="-5" dirty="0">
                <a:latin typeface="Montserrat"/>
                <a:cs typeface="Montserrat"/>
              </a:rPr>
              <a:t> </a:t>
            </a:r>
            <a:r>
              <a:rPr sz="1300" spc="-65" dirty="0">
                <a:latin typeface="Montserrat"/>
                <a:cs typeface="Montserrat"/>
              </a:rPr>
              <a:t>interest</a:t>
            </a:r>
            <a:r>
              <a:rPr sz="1300" dirty="0">
                <a:latin typeface="Montserrat"/>
                <a:cs typeface="Montserrat"/>
              </a:rPr>
              <a:t> </a:t>
            </a:r>
            <a:r>
              <a:rPr sz="1300" spc="-50" dirty="0">
                <a:latin typeface="Montserrat"/>
                <a:cs typeface="Montserrat"/>
              </a:rPr>
              <a:t>(loans,</a:t>
            </a:r>
            <a:r>
              <a:rPr sz="1300" spc="-5" dirty="0">
                <a:latin typeface="Montserrat"/>
                <a:cs typeface="Montserrat"/>
              </a:rPr>
              <a:t> </a:t>
            </a:r>
            <a:r>
              <a:rPr sz="1300" spc="-55" dirty="0">
                <a:latin typeface="Montserrat"/>
                <a:cs typeface="Montserrat"/>
              </a:rPr>
              <a:t>lines</a:t>
            </a:r>
            <a:r>
              <a:rPr sz="1300" dirty="0">
                <a:latin typeface="Montserrat"/>
                <a:cs typeface="Montserrat"/>
              </a:rPr>
              <a:t> </a:t>
            </a:r>
            <a:r>
              <a:rPr sz="1300" spc="-55" dirty="0">
                <a:latin typeface="Montserrat"/>
                <a:cs typeface="Montserrat"/>
              </a:rPr>
              <a:t>of</a:t>
            </a:r>
            <a:r>
              <a:rPr sz="1300" dirty="0">
                <a:latin typeface="Montserrat"/>
                <a:cs typeface="Montserrat"/>
              </a:rPr>
              <a:t> </a:t>
            </a:r>
            <a:r>
              <a:rPr sz="1300" spc="-10" dirty="0">
                <a:latin typeface="Montserrat"/>
                <a:cs typeface="Montserrat"/>
              </a:rPr>
              <a:t>credit)</a:t>
            </a:r>
            <a:endParaRPr sz="1300" dirty="0">
              <a:latin typeface="Montserrat"/>
              <a:cs typeface="Montserrat"/>
            </a:endParaRPr>
          </a:p>
          <a:p>
            <a:pPr marL="145415">
              <a:lnSpc>
                <a:spcPct val="100000"/>
              </a:lnSpc>
              <a:spcBef>
                <a:spcPts val="1040"/>
              </a:spcBef>
              <a:tabLst>
                <a:tab pos="2740025" algn="l"/>
              </a:tabLst>
            </a:pPr>
            <a:r>
              <a:rPr sz="1100" b="1" spc="-20" dirty="0">
                <a:solidFill>
                  <a:srgbClr val="28A645"/>
                </a:solidFill>
                <a:latin typeface="Montserrat SemiBold"/>
                <a:cs typeface="Montserrat SemiBold"/>
              </a:rPr>
              <a:t>Pros</a:t>
            </a:r>
            <a:r>
              <a:rPr sz="1100" b="1" dirty="0">
                <a:solidFill>
                  <a:srgbClr val="28A645"/>
                </a:solidFill>
                <a:latin typeface="Montserrat SemiBold"/>
                <a:cs typeface="Montserrat SemiBold"/>
              </a:rPr>
              <a:t>	</a:t>
            </a:r>
            <a:r>
              <a:rPr sz="1100" b="1" spc="-20" dirty="0">
                <a:solidFill>
                  <a:srgbClr val="DB3445"/>
                </a:solidFill>
                <a:latin typeface="Georgia"/>
                <a:cs typeface="Georgia"/>
              </a:rPr>
              <a:t>Cons</a:t>
            </a:r>
            <a:endParaRPr sz="1100" dirty="0">
              <a:latin typeface="Georgia"/>
              <a:cs typeface="Georgia"/>
            </a:endParaRPr>
          </a:p>
        </p:txBody>
      </p:sp>
      <p:sp>
        <p:nvSpPr>
          <p:cNvPr id="63" name="object 63"/>
          <p:cNvSpPr txBox="1"/>
          <p:nvPr/>
        </p:nvSpPr>
        <p:spPr>
          <a:xfrm>
            <a:off x="9160476" y="4933691"/>
            <a:ext cx="2498119" cy="915251"/>
          </a:xfrm>
          <a:prstGeom prst="rect">
            <a:avLst/>
          </a:prstGeom>
        </p:spPr>
        <p:txBody>
          <a:bodyPr vert="horz" wrap="square" lIns="0" tIns="26670" rIns="0" bIns="0" rtlCol="0">
            <a:spAutoFit/>
          </a:bodyPr>
          <a:lstStyle/>
          <a:p>
            <a:pPr marL="12700" marR="5080">
              <a:lnSpc>
                <a:spcPct val="122300"/>
              </a:lnSpc>
              <a:spcBef>
                <a:spcPts val="210"/>
              </a:spcBef>
            </a:pPr>
            <a:r>
              <a:rPr sz="1150" spc="-65" dirty="0">
                <a:solidFill>
                  <a:srgbClr val="545454"/>
                </a:solidFill>
                <a:latin typeface="Montserrat"/>
                <a:cs typeface="Montserrat"/>
              </a:rPr>
              <a:t>Regular</a:t>
            </a:r>
            <a:r>
              <a:rPr sz="1150" spc="-20" dirty="0">
                <a:solidFill>
                  <a:srgbClr val="545454"/>
                </a:solidFill>
                <a:latin typeface="Montserrat"/>
                <a:cs typeface="Montserrat"/>
              </a:rPr>
              <a:t> </a:t>
            </a:r>
            <a:r>
              <a:rPr sz="1150" spc="-75" dirty="0">
                <a:solidFill>
                  <a:srgbClr val="545454"/>
                </a:solidFill>
                <a:latin typeface="Montserrat"/>
                <a:cs typeface="Montserrat"/>
              </a:rPr>
              <a:t>repayment</a:t>
            </a:r>
            <a:r>
              <a:rPr sz="1150" spc="-15" dirty="0">
                <a:solidFill>
                  <a:srgbClr val="545454"/>
                </a:solidFill>
                <a:latin typeface="Montserrat"/>
                <a:cs typeface="Montserrat"/>
              </a:rPr>
              <a:t> </a:t>
            </a:r>
            <a:r>
              <a:rPr sz="1150" spc="-50" dirty="0">
                <a:solidFill>
                  <a:srgbClr val="545454"/>
                </a:solidFill>
                <a:latin typeface="Montserrat"/>
                <a:cs typeface="Montserrat"/>
              </a:rPr>
              <a:t>obligation </a:t>
            </a:r>
            <a:r>
              <a:rPr sz="1150" spc="-65" dirty="0">
                <a:solidFill>
                  <a:srgbClr val="545454"/>
                </a:solidFill>
                <a:latin typeface="Montserrat"/>
                <a:cs typeface="Montserrat"/>
              </a:rPr>
              <a:t>Personal</a:t>
            </a:r>
            <a:r>
              <a:rPr sz="1150" dirty="0">
                <a:solidFill>
                  <a:srgbClr val="545454"/>
                </a:solidFill>
                <a:latin typeface="Montserrat"/>
                <a:cs typeface="Montserrat"/>
              </a:rPr>
              <a:t> </a:t>
            </a:r>
            <a:r>
              <a:rPr sz="1150" spc="-75" dirty="0">
                <a:solidFill>
                  <a:srgbClr val="545454"/>
                </a:solidFill>
                <a:latin typeface="Montserrat"/>
                <a:cs typeface="Montserrat"/>
              </a:rPr>
              <a:t>guarantees</a:t>
            </a:r>
            <a:r>
              <a:rPr sz="1150" dirty="0">
                <a:solidFill>
                  <a:srgbClr val="545454"/>
                </a:solidFill>
                <a:latin typeface="Montserrat"/>
                <a:cs typeface="Montserrat"/>
              </a:rPr>
              <a:t> </a:t>
            </a:r>
            <a:r>
              <a:rPr sz="1150" spc="-20" dirty="0">
                <a:solidFill>
                  <a:srgbClr val="545454"/>
                </a:solidFill>
                <a:latin typeface="Montserrat"/>
                <a:cs typeface="Montserrat"/>
              </a:rPr>
              <a:t>often </a:t>
            </a:r>
            <a:r>
              <a:rPr sz="1150" spc="-10" dirty="0">
                <a:solidFill>
                  <a:srgbClr val="545454"/>
                </a:solidFill>
                <a:latin typeface="Montserrat"/>
                <a:cs typeface="Montserrat"/>
              </a:rPr>
              <a:t>required</a:t>
            </a:r>
            <a:endParaRPr sz="1150" dirty="0">
              <a:latin typeface="Montserrat"/>
              <a:cs typeface="Montserrat"/>
            </a:endParaRPr>
          </a:p>
          <a:p>
            <a:pPr marL="12700">
              <a:lnSpc>
                <a:spcPct val="100000"/>
              </a:lnSpc>
              <a:spcBef>
                <a:spcPts val="420"/>
              </a:spcBef>
            </a:pPr>
            <a:r>
              <a:rPr sz="1150" spc="-60" dirty="0">
                <a:solidFill>
                  <a:srgbClr val="545454"/>
                </a:solidFill>
                <a:latin typeface="Montserrat"/>
                <a:cs typeface="Montserrat"/>
              </a:rPr>
              <a:t>Interest</a:t>
            </a:r>
            <a:r>
              <a:rPr sz="1150" spc="-15" dirty="0">
                <a:solidFill>
                  <a:srgbClr val="545454"/>
                </a:solidFill>
                <a:latin typeface="Montserrat"/>
                <a:cs typeface="Montserrat"/>
              </a:rPr>
              <a:t> </a:t>
            </a:r>
            <a:r>
              <a:rPr sz="1150" spc="-70" dirty="0">
                <a:solidFill>
                  <a:srgbClr val="545454"/>
                </a:solidFill>
                <a:latin typeface="Montserrat"/>
                <a:cs typeface="Montserrat"/>
              </a:rPr>
              <a:t>adds</a:t>
            </a:r>
            <a:r>
              <a:rPr sz="1150" spc="-15" dirty="0">
                <a:solidFill>
                  <a:srgbClr val="545454"/>
                </a:solidFill>
                <a:latin typeface="Montserrat"/>
                <a:cs typeface="Montserrat"/>
              </a:rPr>
              <a:t> </a:t>
            </a:r>
            <a:r>
              <a:rPr sz="1150" spc="-70" dirty="0">
                <a:solidFill>
                  <a:srgbClr val="545454"/>
                </a:solidFill>
                <a:latin typeface="Montserrat"/>
                <a:cs typeface="Montserrat"/>
              </a:rPr>
              <a:t>to</a:t>
            </a:r>
            <a:r>
              <a:rPr sz="1150" spc="-15" dirty="0">
                <a:solidFill>
                  <a:srgbClr val="545454"/>
                </a:solidFill>
                <a:latin typeface="Montserrat"/>
                <a:cs typeface="Montserrat"/>
              </a:rPr>
              <a:t> </a:t>
            </a:r>
            <a:r>
              <a:rPr sz="1150" spc="-20" dirty="0">
                <a:solidFill>
                  <a:srgbClr val="545454"/>
                </a:solidFill>
                <a:latin typeface="Montserrat"/>
                <a:cs typeface="Montserrat"/>
              </a:rPr>
              <a:t>costs</a:t>
            </a:r>
            <a:endParaRPr sz="1150" dirty="0">
              <a:latin typeface="Montserrat"/>
              <a:cs typeface="Montserrat"/>
            </a:endParaRPr>
          </a:p>
          <a:p>
            <a:pPr marL="12700">
              <a:lnSpc>
                <a:spcPct val="100000"/>
              </a:lnSpc>
              <a:spcBef>
                <a:spcPts val="420"/>
              </a:spcBef>
            </a:pPr>
            <a:r>
              <a:rPr sz="1150" spc="-90" dirty="0">
                <a:solidFill>
                  <a:srgbClr val="545454"/>
                </a:solidFill>
                <a:latin typeface="Montserrat"/>
                <a:cs typeface="Montserrat"/>
              </a:rPr>
              <a:t>May</a:t>
            </a:r>
            <a:r>
              <a:rPr sz="1150" spc="-15" dirty="0">
                <a:solidFill>
                  <a:srgbClr val="545454"/>
                </a:solidFill>
                <a:latin typeface="Montserrat"/>
                <a:cs typeface="Montserrat"/>
              </a:rPr>
              <a:t> </a:t>
            </a:r>
            <a:r>
              <a:rPr sz="1150" spc="-60" dirty="0">
                <a:solidFill>
                  <a:srgbClr val="545454"/>
                </a:solidFill>
                <a:latin typeface="Montserrat"/>
                <a:cs typeface="Montserrat"/>
              </a:rPr>
              <a:t>limit</a:t>
            </a:r>
            <a:r>
              <a:rPr sz="1150" spc="-10" dirty="0">
                <a:solidFill>
                  <a:srgbClr val="545454"/>
                </a:solidFill>
                <a:latin typeface="Montserrat"/>
                <a:cs typeface="Montserrat"/>
              </a:rPr>
              <a:t> </a:t>
            </a:r>
            <a:r>
              <a:rPr sz="1150" spc="-55" dirty="0">
                <a:solidFill>
                  <a:srgbClr val="545454"/>
                </a:solidFill>
                <a:latin typeface="Montserrat"/>
                <a:cs typeface="Montserrat"/>
              </a:rPr>
              <a:t>future</a:t>
            </a:r>
            <a:r>
              <a:rPr sz="1150" spc="-15" dirty="0">
                <a:solidFill>
                  <a:srgbClr val="545454"/>
                </a:solidFill>
                <a:latin typeface="Montserrat"/>
                <a:cs typeface="Montserrat"/>
              </a:rPr>
              <a:t> </a:t>
            </a:r>
            <a:r>
              <a:rPr sz="1150" spc="-10" dirty="0">
                <a:solidFill>
                  <a:srgbClr val="545454"/>
                </a:solidFill>
                <a:latin typeface="Montserrat"/>
                <a:cs typeface="Montserrat"/>
              </a:rPr>
              <a:t>borrowing</a:t>
            </a:r>
            <a:endParaRPr sz="1150" dirty="0">
              <a:latin typeface="Montserrat"/>
              <a:cs typeface="Montserrat"/>
            </a:endParaRPr>
          </a:p>
        </p:txBody>
      </p:sp>
      <p:sp>
        <p:nvSpPr>
          <p:cNvPr id="64" name="object 64"/>
          <p:cNvSpPr txBox="1"/>
          <p:nvPr/>
        </p:nvSpPr>
        <p:spPr>
          <a:xfrm>
            <a:off x="6751016" y="206735"/>
            <a:ext cx="4690716" cy="1410835"/>
          </a:xfrm>
          <a:prstGeom prst="rect">
            <a:avLst/>
          </a:prstGeom>
        </p:spPr>
        <p:txBody>
          <a:bodyPr vert="horz" wrap="square" lIns="0" tIns="146685" rIns="0" bIns="0" rtlCol="0">
            <a:spAutoFit/>
          </a:bodyPr>
          <a:lstStyle/>
          <a:p>
            <a:pPr marL="193040">
              <a:lnSpc>
                <a:spcPct val="100000"/>
              </a:lnSpc>
              <a:spcBef>
                <a:spcPts val="1155"/>
              </a:spcBef>
            </a:pPr>
            <a:r>
              <a:rPr sz="1500" b="1" spc="-95" dirty="0">
                <a:solidFill>
                  <a:srgbClr val="333333"/>
                </a:solidFill>
                <a:latin typeface="Montserrat SemiBold"/>
                <a:cs typeface="Montserrat SemiBold"/>
              </a:rPr>
              <a:t>Strategic</a:t>
            </a:r>
            <a:r>
              <a:rPr sz="1500" b="1" spc="-30" dirty="0">
                <a:solidFill>
                  <a:srgbClr val="333333"/>
                </a:solidFill>
                <a:latin typeface="Montserrat SemiBold"/>
                <a:cs typeface="Montserrat SemiBold"/>
              </a:rPr>
              <a:t> Considerations</a:t>
            </a:r>
            <a:endParaRPr sz="1500" dirty="0">
              <a:latin typeface="Montserrat SemiBold"/>
              <a:cs typeface="Montserrat SemiBold"/>
            </a:endParaRPr>
          </a:p>
          <a:p>
            <a:pPr marL="12700" marR="179705">
              <a:lnSpc>
                <a:spcPct val="125000"/>
              </a:lnSpc>
              <a:spcBef>
                <a:spcPts val="465"/>
              </a:spcBef>
            </a:pPr>
            <a:r>
              <a:rPr sz="1200" b="1" spc="-110" dirty="0">
                <a:solidFill>
                  <a:srgbClr val="545454"/>
                </a:solidFill>
                <a:latin typeface="Montserrat"/>
                <a:cs typeface="Montserrat"/>
              </a:rPr>
              <a:t>Stage</a:t>
            </a:r>
            <a:r>
              <a:rPr sz="1200" b="1" spc="-20" dirty="0">
                <a:solidFill>
                  <a:srgbClr val="545454"/>
                </a:solidFill>
                <a:latin typeface="Montserrat"/>
                <a:cs typeface="Montserrat"/>
              </a:rPr>
              <a:t> </a:t>
            </a:r>
            <a:r>
              <a:rPr sz="1200" b="1" spc="-95" dirty="0">
                <a:solidFill>
                  <a:srgbClr val="545454"/>
                </a:solidFill>
                <a:latin typeface="Montserrat"/>
                <a:cs typeface="Montserrat"/>
              </a:rPr>
              <a:t>alignment:</a:t>
            </a:r>
            <a:r>
              <a:rPr sz="1200" b="1" spc="-35" dirty="0">
                <a:solidFill>
                  <a:srgbClr val="545454"/>
                </a:solidFill>
                <a:latin typeface="Montserrat"/>
                <a:cs typeface="Montserrat"/>
              </a:rPr>
              <a:t> </a:t>
            </a:r>
            <a:r>
              <a:rPr sz="1150" spc="-75" dirty="0">
                <a:solidFill>
                  <a:srgbClr val="545454"/>
                </a:solidFill>
                <a:latin typeface="Montserrat"/>
                <a:cs typeface="Montserrat"/>
              </a:rPr>
              <a:t>Match</a:t>
            </a:r>
            <a:r>
              <a:rPr sz="1150" spc="-5" dirty="0">
                <a:solidFill>
                  <a:srgbClr val="545454"/>
                </a:solidFill>
                <a:latin typeface="Montserrat"/>
                <a:cs typeface="Montserrat"/>
              </a:rPr>
              <a:t> </a:t>
            </a:r>
            <a:r>
              <a:rPr sz="1150" spc="-65" dirty="0">
                <a:solidFill>
                  <a:srgbClr val="545454"/>
                </a:solidFill>
                <a:latin typeface="Montserrat"/>
                <a:cs typeface="Montserrat"/>
              </a:rPr>
              <a:t>funding</a:t>
            </a:r>
            <a:r>
              <a:rPr sz="1150" dirty="0">
                <a:solidFill>
                  <a:srgbClr val="545454"/>
                </a:solidFill>
                <a:latin typeface="Montserrat"/>
                <a:cs typeface="Montserrat"/>
              </a:rPr>
              <a:t> </a:t>
            </a:r>
            <a:r>
              <a:rPr sz="1150" spc="-80" dirty="0">
                <a:solidFill>
                  <a:srgbClr val="545454"/>
                </a:solidFill>
                <a:latin typeface="Montserrat"/>
                <a:cs typeface="Montserrat"/>
              </a:rPr>
              <a:t>type</a:t>
            </a:r>
            <a:r>
              <a:rPr sz="1150" spc="-5" dirty="0">
                <a:solidFill>
                  <a:srgbClr val="545454"/>
                </a:solidFill>
                <a:latin typeface="Montserrat"/>
                <a:cs typeface="Montserrat"/>
              </a:rPr>
              <a:t> </a:t>
            </a:r>
            <a:r>
              <a:rPr sz="1150" spc="-70" dirty="0">
                <a:solidFill>
                  <a:srgbClr val="545454"/>
                </a:solidFill>
                <a:latin typeface="Montserrat"/>
                <a:cs typeface="Montserrat"/>
              </a:rPr>
              <a:t>to</a:t>
            </a:r>
            <a:r>
              <a:rPr sz="1150" dirty="0">
                <a:solidFill>
                  <a:srgbClr val="545454"/>
                </a:solidFill>
                <a:latin typeface="Montserrat"/>
                <a:cs typeface="Montserrat"/>
              </a:rPr>
              <a:t> </a:t>
            </a:r>
            <a:r>
              <a:rPr sz="1150" spc="-60" dirty="0">
                <a:solidFill>
                  <a:srgbClr val="545454"/>
                </a:solidFill>
                <a:latin typeface="Montserrat"/>
                <a:cs typeface="Montserrat"/>
              </a:rPr>
              <a:t>business</a:t>
            </a:r>
            <a:r>
              <a:rPr sz="1150" spc="-5" dirty="0">
                <a:solidFill>
                  <a:srgbClr val="545454"/>
                </a:solidFill>
                <a:latin typeface="Montserrat"/>
                <a:cs typeface="Montserrat"/>
              </a:rPr>
              <a:t> </a:t>
            </a:r>
            <a:r>
              <a:rPr sz="1150" spc="-45" dirty="0">
                <a:solidFill>
                  <a:srgbClr val="545454"/>
                </a:solidFill>
                <a:latin typeface="Montserrat"/>
                <a:cs typeface="Montserrat"/>
              </a:rPr>
              <a:t>maturity</a:t>
            </a:r>
            <a:endParaRPr lang="en-US" sz="1150" spc="-45" dirty="0">
              <a:solidFill>
                <a:srgbClr val="545454"/>
              </a:solidFill>
              <a:latin typeface="Montserrat"/>
              <a:cs typeface="Montserrat"/>
            </a:endParaRPr>
          </a:p>
          <a:p>
            <a:pPr marL="12700" marR="179705">
              <a:lnSpc>
                <a:spcPct val="125000"/>
              </a:lnSpc>
              <a:spcBef>
                <a:spcPts val="465"/>
              </a:spcBef>
            </a:pPr>
            <a:r>
              <a:rPr sz="1200" b="1" spc="-85" dirty="0">
                <a:solidFill>
                  <a:srgbClr val="545454"/>
                </a:solidFill>
                <a:latin typeface="Montserrat"/>
                <a:cs typeface="Montserrat"/>
              </a:rPr>
              <a:t>Dilution</a:t>
            </a:r>
            <a:r>
              <a:rPr sz="1200" b="1" spc="-5" dirty="0">
                <a:solidFill>
                  <a:srgbClr val="545454"/>
                </a:solidFill>
                <a:latin typeface="Montserrat"/>
                <a:cs typeface="Montserrat"/>
              </a:rPr>
              <a:t> </a:t>
            </a:r>
            <a:r>
              <a:rPr sz="1200" b="1" spc="-95" dirty="0">
                <a:solidFill>
                  <a:srgbClr val="545454"/>
                </a:solidFill>
                <a:latin typeface="Montserrat"/>
                <a:cs typeface="Montserrat"/>
              </a:rPr>
              <a:t>strategy:</a:t>
            </a:r>
            <a:r>
              <a:rPr sz="1200" b="1" spc="-25" dirty="0">
                <a:solidFill>
                  <a:srgbClr val="545454"/>
                </a:solidFill>
                <a:latin typeface="Montserrat"/>
                <a:cs typeface="Montserrat"/>
              </a:rPr>
              <a:t> </a:t>
            </a:r>
            <a:r>
              <a:rPr sz="1150" spc="-70" dirty="0">
                <a:solidFill>
                  <a:srgbClr val="545454"/>
                </a:solidFill>
                <a:latin typeface="Montserrat"/>
                <a:cs typeface="Montserrat"/>
              </a:rPr>
              <a:t>Plan</a:t>
            </a:r>
            <a:r>
              <a:rPr sz="1150" spc="15" dirty="0">
                <a:solidFill>
                  <a:srgbClr val="545454"/>
                </a:solidFill>
                <a:latin typeface="Montserrat"/>
                <a:cs typeface="Montserrat"/>
              </a:rPr>
              <a:t> </a:t>
            </a:r>
            <a:r>
              <a:rPr sz="1150" spc="-75" dirty="0">
                <a:solidFill>
                  <a:srgbClr val="545454"/>
                </a:solidFill>
                <a:latin typeface="Montserrat"/>
                <a:cs typeface="Montserrat"/>
              </a:rPr>
              <a:t>equity</a:t>
            </a:r>
            <a:r>
              <a:rPr sz="1150" spc="10" dirty="0">
                <a:solidFill>
                  <a:srgbClr val="545454"/>
                </a:solidFill>
                <a:latin typeface="Montserrat"/>
                <a:cs typeface="Montserrat"/>
              </a:rPr>
              <a:t> </a:t>
            </a:r>
            <a:r>
              <a:rPr sz="1150" spc="-60" dirty="0">
                <a:solidFill>
                  <a:srgbClr val="545454"/>
                </a:solidFill>
                <a:latin typeface="Montserrat"/>
                <a:cs typeface="Montserrat"/>
              </a:rPr>
              <a:t>allocation</a:t>
            </a:r>
            <a:r>
              <a:rPr sz="1150" spc="10" dirty="0">
                <a:solidFill>
                  <a:srgbClr val="545454"/>
                </a:solidFill>
                <a:latin typeface="Montserrat"/>
                <a:cs typeface="Montserrat"/>
              </a:rPr>
              <a:t> </a:t>
            </a:r>
            <a:r>
              <a:rPr sz="1150" spc="-10" dirty="0">
                <a:solidFill>
                  <a:srgbClr val="545454"/>
                </a:solidFill>
                <a:latin typeface="Montserrat"/>
                <a:cs typeface="Montserrat"/>
              </a:rPr>
              <a:t>carefully</a:t>
            </a:r>
            <a:endParaRPr sz="1150" dirty="0">
              <a:latin typeface="Montserrat"/>
              <a:cs typeface="Montserrat"/>
            </a:endParaRPr>
          </a:p>
          <a:p>
            <a:pPr marL="12700" marR="5080">
              <a:lnSpc>
                <a:spcPct val="125000"/>
              </a:lnSpc>
            </a:pPr>
            <a:r>
              <a:rPr sz="1200" b="1" spc="-110" dirty="0">
                <a:solidFill>
                  <a:srgbClr val="545454"/>
                </a:solidFill>
                <a:latin typeface="Montserrat"/>
                <a:cs typeface="Montserrat"/>
              </a:rPr>
              <a:t>Funding</a:t>
            </a:r>
            <a:r>
              <a:rPr sz="1200" b="1" spc="-5" dirty="0">
                <a:solidFill>
                  <a:srgbClr val="545454"/>
                </a:solidFill>
                <a:latin typeface="Montserrat"/>
                <a:cs typeface="Montserrat"/>
              </a:rPr>
              <a:t> </a:t>
            </a:r>
            <a:r>
              <a:rPr sz="1200" b="1" spc="-105" dirty="0">
                <a:solidFill>
                  <a:srgbClr val="545454"/>
                </a:solidFill>
                <a:latin typeface="Montserrat"/>
                <a:cs typeface="Montserrat"/>
              </a:rPr>
              <a:t>runway:</a:t>
            </a:r>
            <a:r>
              <a:rPr sz="1200" b="1" spc="-30" dirty="0">
                <a:solidFill>
                  <a:srgbClr val="545454"/>
                </a:solidFill>
                <a:latin typeface="Montserrat"/>
                <a:cs typeface="Montserrat"/>
              </a:rPr>
              <a:t> </a:t>
            </a:r>
            <a:r>
              <a:rPr sz="1150" spc="-75" dirty="0">
                <a:solidFill>
                  <a:srgbClr val="545454"/>
                </a:solidFill>
                <a:latin typeface="Montserrat"/>
                <a:cs typeface="Montserrat"/>
              </a:rPr>
              <a:t>Secure</a:t>
            </a:r>
            <a:r>
              <a:rPr sz="1150" spc="10" dirty="0">
                <a:solidFill>
                  <a:srgbClr val="545454"/>
                </a:solidFill>
                <a:latin typeface="Montserrat"/>
                <a:cs typeface="Montserrat"/>
              </a:rPr>
              <a:t> </a:t>
            </a:r>
            <a:r>
              <a:rPr sz="1150" b="1" spc="-60" dirty="0">
                <a:solidFill>
                  <a:srgbClr val="FF0000"/>
                </a:solidFill>
                <a:latin typeface="Montserrat"/>
                <a:cs typeface="Montserrat"/>
              </a:rPr>
              <a:t>18-</a:t>
            </a:r>
            <a:r>
              <a:rPr sz="1150" b="1" spc="-90" dirty="0">
                <a:solidFill>
                  <a:srgbClr val="FF0000"/>
                </a:solidFill>
                <a:latin typeface="Montserrat"/>
                <a:cs typeface="Montserrat"/>
              </a:rPr>
              <a:t>24</a:t>
            </a:r>
            <a:r>
              <a:rPr sz="1150" b="1" spc="5" dirty="0">
                <a:solidFill>
                  <a:srgbClr val="FF0000"/>
                </a:solidFill>
                <a:latin typeface="Montserrat"/>
                <a:cs typeface="Montserrat"/>
              </a:rPr>
              <a:t> </a:t>
            </a:r>
            <a:r>
              <a:rPr sz="1150" b="1" spc="-80" dirty="0">
                <a:solidFill>
                  <a:srgbClr val="FF0000"/>
                </a:solidFill>
                <a:latin typeface="Montserrat"/>
                <a:cs typeface="Montserrat"/>
              </a:rPr>
              <a:t>months</a:t>
            </a:r>
            <a:r>
              <a:rPr sz="1150" b="1" spc="10" dirty="0">
                <a:solidFill>
                  <a:srgbClr val="FF0000"/>
                </a:solidFill>
                <a:latin typeface="Montserrat"/>
                <a:cs typeface="Montserrat"/>
              </a:rPr>
              <a:t> </a:t>
            </a:r>
            <a:r>
              <a:rPr sz="1150" spc="-60" dirty="0">
                <a:solidFill>
                  <a:srgbClr val="545454"/>
                </a:solidFill>
                <a:latin typeface="Montserrat"/>
                <a:cs typeface="Montserrat"/>
              </a:rPr>
              <a:t>of</a:t>
            </a:r>
            <a:r>
              <a:rPr sz="1150" spc="5" dirty="0">
                <a:solidFill>
                  <a:srgbClr val="545454"/>
                </a:solidFill>
                <a:latin typeface="Montserrat"/>
                <a:cs typeface="Montserrat"/>
              </a:rPr>
              <a:t> </a:t>
            </a:r>
            <a:r>
              <a:rPr sz="1150" spc="-65" dirty="0">
                <a:solidFill>
                  <a:srgbClr val="545454"/>
                </a:solidFill>
                <a:latin typeface="Montserrat"/>
                <a:cs typeface="Montserrat"/>
              </a:rPr>
              <a:t>operational</a:t>
            </a:r>
            <a:r>
              <a:rPr sz="1150" spc="10" dirty="0">
                <a:solidFill>
                  <a:srgbClr val="545454"/>
                </a:solidFill>
                <a:latin typeface="Montserrat"/>
                <a:cs typeface="Montserrat"/>
              </a:rPr>
              <a:t> </a:t>
            </a:r>
            <a:r>
              <a:rPr sz="1150" spc="-10" dirty="0">
                <a:solidFill>
                  <a:srgbClr val="545454"/>
                </a:solidFill>
                <a:latin typeface="Montserrat"/>
                <a:cs typeface="Montserrat"/>
              </a:rPr>
              <a:t>capital </a:t>
            </a:r>
            <a:endParaRPr lang="en-US" sz="1150" spc="-10" dirty="0">
              <a:solidFill>
                <a:srgbClr val="545454"/>
              </a:solidFill>
              <a:latin typeface="Montserrat"/>
              <a:cs typeface="Montserrat"/>
            </a:endParaRPr>
          </a:p>
          <a:p>
            <a:pPr marL="12700" marR="5080">
              <a:lnSpc>
                <a:spcPct val="125000"/>
              </a:lnSpc>
            </a:pPr>
            <a:r>
              <a:rPr sz="1200" b="1" spc="-95" dirty="0">
                <a:solidFill>
                  <a:srgbClr val="545454"/>
                </a:solidFill>
                <a:latin typeface="Montserrat"/>
                <a:cs typeface="Montserrat"/>
              </a:rPr>
              <a:t>Investor</a:t>
            </a:r>
            <a:r>
              <a:rPr sz="1200" b="1" spc="-20" dirty="0">
                <a:solidFill>
                  <a:srgbClr val="545454"/>
                </a:solidFill>
                <a:latin typeface="Montserrat"/>
                <a:cs typeface="Montserrat"/>
              </a:rPr>
              <a:t> </a:t>
            </a:r>
            <a:r>
              <a:rPr sz="1200" b="1" spc="-60" dirty="0">
                <a:solidFill>
                  <a:srgbClr val="545454"/>
                </a:solidFill>
                <a:latin typeface="Montserrat"/>
                <a:cs typeface="Montserrat"/>
              </a:rPr>
              <a:t>fit:</a:t>
            </a:r>
            <a:r>
              <a:rPr sz="1200" b="1" spc="-35" dirty="0">
                <a:solidFill>
                  <a:srgbClr val="545454"/>
                </a:solidFill>
                <a:latin typeface="Montserrat"/>
                <a:cs typeface="Montserrat"/>
              </a:rPr>
              <a:t> </a:t>
            </a:r>
            <a:r>
              <a:rPr sz="1150" spc="-75" dirty="0">
                <a:solidFill>
                  <a:srgbClr val="545454"/>
                </a:solidFill>
                <a:latin typeface="Montserrat"/>
                <a:cs typeface="Montserrat"/>
              </a:rPr>
              <a:t>Seek</a:t>
            </a:r>
            <a:r>
              <a:rPr sz="1150" spc="-5" dirty="0">
                <a:solidFill>
                  <a:srgbClr val="545454"/>
                </a:solidFill>
                <a:latin typeface="Montserrat"/>
                <a:cs typeface="Montserrat"/>
              </a:rPr>
              <a:t> </a:t>
            </a:r>
            <a:r>
              <a:rPr sz="1150" spc="-60" dirty="0">
                <a:solidFill>
                  <a:srgbClr val="545454"/>
                </a:solidFill>
                <a:latin typeface="Montserrat"/>
                <a:cs typeface="Montserrat"/>
              </a:rPr>
              <a:t>partners</a:t>
            </a:r>
            <a:r>
              <a:rPr sz="1150" dirty="0">
                <a:solidFill>
                  <a:srgbClr val="545454"/>
                </a:solidFill>
                <a:latin typeface="Montserrat"/>
                <a:cs typeface="Montserrat"/>
              </a:rPr>
              <a:t> </a:t>
            </a:r>
            <a:r>
              <a:rPr sz="1150" spc="-65" dirty="0">
                <a:solidFill>
                  <a:srgbClr val="545454"/>
                </a:solidFill>
                <a:latin typeface="Montserrat"/>
                <a:cs typeface="Montserrat"/>
              </a:rPr>
              <a:t>aligned</a:t>
            </a:r>
            <a:r>
              <a:rPr sz="1150" spc="-5" dirty="0">
                <a:solidFill>
                  <a:srgbClr val="545454"/>
                </a:solidFill>
                <a:latin typeface="Montserrat"/>
                <a:cs typeface="Montserrat"/>
              </a:rPr>
              <a:t> </a:t>
            </a:r>
            <a:r>
              <a:rPr sz="1150" spc="-70" dirty="0">
                <a:solidFill>
                  <a:srgbClr val="545454"/>
                </a:solidFill>
                <a:latin typeface="Montserrat"/>
                <a:cs typeface="Montserrat"/>
              </a:rPr>
              <a:t>with</a:t>
            </a:r>
            <a:r>
              <a:rPr sz="1150" dirty="0">
                <a:solidFill>
                  <a:srgbClr val="545454"/>
                </a:solidFill>
                <a:latin typeface="Montserrat"/>
                <a:cs typeface="Montserrat"/>
              </a:rPr>
              <a:t> </a:t>
            </a:r>
            <a:r>
              <a:rPr sz="1150" spc="-75" dirty="0">
                <a:solidFill>
                  <a:srgbClr val="545454"/>
                </a:solidFill>
                <a:latin typeface="Montserrat"/>
                <a:cs typeface="Montserrat"/>
              </a:rPr>
              <a:t>your</a:t>
            </a:r>
            <a:r>
              <a:rPr sz="1150" spc="-5" dirty="0">
                <a:solidFill>
                  <a:srgbClr val="545454"/>
                </a:solidFill>
                <a:latin typeface="Montserrat"/>
                <a:cs typeface="Montserrat"/>
              </a:rPr>
              <a:t> </a:t>
            </a:r>
            <a:r>
              <a:rPr sz="1150" spc="-65" dirty="0">
                <a:solidFill>
                  <a:srgbClr val="545454"/>
                </a:solidFill>
                <a:latin typeface="Montserrat"/>
                <a:cs typeface="Montserrat"/>
              </a:rPr>
              <a:t>vision</a:t>
            </a:r>
            <a:r>
              <a:rPr sz="1150" dirty="0">
                <a:solidFill>
                  <a:srgbClr val="545454"/>
                </a:solidFill>
                <a:latin typeface="Montserrat"/>
                <a:cs typeface="Montserrat"/>
              </a:rPr>
              <a:t> </a:t>
            </a:r>
            <a:r>
              <a:rPr sz="1150" spc="-80" dirty="0">
                <a:solidFill>
                  <a:srgbClr val="545454"/>
                </a:solidFill>
                <a:latin typeface="Montserrat"/>
                <a:cs typeface="Montserrat"/>
              </a:rPr>
              <a:t>and</a:t>
            </a:r>
            <a:r>
              <a:rPr sz="1150" spc="-5" dirty="0">
                <a:solidFill>
                  <a:srgbClr val="545454"/>
                </a:solidFill>
                <a:latin typeface="Montserrat"/>
                <a:cs typeface="Montserrat"/>
              </a:rPr>
              <a:t> </a:t>
            </a:r>
            <a:r>
              <a:rPr sz="1150" spc="-10" dirty="0">
                <a:solidFill>
                  <a:srgbClr val="545454"/>
                </a:solidFill>
                <a:latin typeface="Montserrat"/>
                <a:cs typeface="Montserrat"/>
              </a:rPr>
              <a:t>values</a:t>
            </a:r>
            <a:endParaRPr sz="1150" dirty="0">
              <a:latin typeface="Montserrat"/>
              <a:cs typeface="Montserrat"/>
            </a:endParaRPr>
          </a:p>
        </p:txBody>
      </p:sp>
      <p:pic>
        <p:nvPicPr>
          <p:cNvPr id="65" name="object 65"/>
          <p:cNvPicPr/>
          <p:nvPr/>
        </p:nvPicPr>
        <p:blipFill>
          <a:blip r:embed="rId17" cstate="print"/>
          <a:stretch>
            <a:fillRect/>
          </a:stretch>
        </p:blipFill>
        <p:spPr>
          <a:xfrm>
            <a:off x="571500" y="8104583"/>
            <a:ext cx="150018" cy="115457"/>
          </a:xfrm>
          <a:prstGeom prst="rect">
            <a:avLst/>
          </a:prstGeom>
        </p:spPr>
      </p:pic>
      <p:sp>
        <p:nvSpPr>
          <p:cNvPr id="66" name="object 66"/>
          <p:cNvSpPr/>
          <p:nvPr/>
        </p:nvSpPr>
        <p:spPr>
          <a:xfrm>
            <a:off x="0" y="8534399"/>
            <a:ext cx="12192000" cy="114300"/>
          </a:xfrm>
          <a:custGeom>
            <a:avLst/>
            <a:gdLst/>
            <a:ahLst/>
            <a:cxnLst/>
            <a:rect l="l" t="t" r="r" b="b"/>
            <a:pathLst>
              <a:path w="12192000" h="114300">
                <a:moveTo>
                  <a:pt x="12191999" y="114299"/>
                </a:moveTo>
                <a:lnTo>
                  <a:pt x="0" y="114299"/>
                </a:lnTo>
                <a:lnTo>
                  <a:pt x="0" y="0"/>
                </a:lnTo>
                <a:lnTo>
                  <a:pt x="12191999" y="0"/>
                </a:lnTo>
                <a:lnTo>
                  <a:pt x="12191999" y="114299"/>
                </a:lnTo>
                <a:close/>
              </a:path>
            </a:pathLst>
          </a:custGeom>
          <a:solidFill>
            <a:srgbClr val="1A4977"/>
          </a:solidFill>
        </p:spPr>
        <p:txBody>
          <a:bodyPr wrap="square" lIns="0" tIns="0" rIns="0" bIns="0" rtlCol="0"/>
          <a:lstStyle/>
          <a:p>
            <a:endParaRPr/>
          </a:p>
        </p:txBody>
      </p:sp>
      <p:sp>
        <p:nvSpPr>
          <p:cNvPr id="72" name="Rectangle: Rounded Corners 71">
            <a:extLst>
              <a:ext uri="{FF2B5EF4-FFF2-40B4-BE49-F238E27FC236}">
                <a16:creationId xmlns:a16="http://schemas.microsoft.com/office/drawing/2014/main" id="{23FDB980-6808-508A-C315-DAEBE517AAAF}"/>
              </a:ext>
            </a:extLst>
          </p:cNvPr>
          <p:cNvSpPr/>
          <p:nvPr/>
        </p:nvSpPr>
        <p:spPr>
          <a:xfrm>
            <a:off x="19050" y="317448"/>
            <a:ext cx="12041431" cy="6409965"/>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ectangle 68">
            <a:extLst>
              <a:ext uri="{FF2B5EF4-FFF2-40B4-BE49-F238E27FC236}">
                <a16:creationId xmlns:a16="http://schemas.microsoft.com/office/drawing/2014/main" id="{8148AD22-D3A5-D709-4C4E-86AA14954DC6}"/>
              </a:ext>
            </a:extLst>
          </p:cNvPr>
          <p:cNvSpPr/>
          <p:nvPr/>
        </p:nvSpPr>
        <p:spPr>
          <a:xfrm>
            <a:off x="2590800" y="121391"/>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0" name="Graphic 21">
            <a:extLst>
              <a:ext uri="{FF2B5EF4-FFF2-40B4-BE49-F238E27FC236}">
                <a16:creationId xmlns:a16="http://schemas.microsoft.com/office/drawing/2014/main" id="{3896DBB4-8B8A-09C9-4436-931188A3CEF4}"/>
              </a:ext>
            </a:extLst>
          </p:cNvPr>
          <p:cNvPicPr>
            <a:picLocks noChangeAspect="1"/>
          </p:cNvPicPr>
          <p:nvPr/>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81049" y="-136770"/>
            <a:ext cx="1474545" cy="56836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47926AE-83DB-A50B-E8B0-CC8A3B541938}"/>
              </a:ext>
            </a:extLst>
          </p:cNvPr>
          <p:cNvSpPr/>
          <p:nvPr/>
        </p:nvSpPr>
        <p:spPr>
          <a:xfrm>
            <a:off x="8607333" y="659538"/>
            <a:ext cx="4127466" cy="61254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608968" y="739765"/>
            <a:ext cx="6771977" cy="358990"/>
          </a:xfrm>
          <a:prstGeom prst="rect">
            <a:avLst/>
          </a:prstGeom>
        </p:spPr>
        <p:txBody>
          <a:bodyPr vert="horz" wrap="square" lIns="0" tIns="12697" rIns="0" bIns="0" rtlCol="0">
            <a:spAutoFit/>
          </a:bodyPr>
          <a:lstStyle/>
          <a:p>
            <a:pPr marL="12697">
              <a:spcBef>
                <a:spcPts val="100"/>
              </a:spcBef>
            </a:pPr>
            <a:r>
              <a:rPr dirty="0"/>
              <a:t>Managing</a:t>
            </a:r>
            <a:r>
              <a:rPr spc="-70" dirty="0"/>
              <a:t> </a:t>
            </a:r>
            <a:r>
              <a:rPr dirty="0"/>
              <a:t>Cash</a:t>
            </a:r>
            <a:r>
              <a:rPr spc="-55" dirty="0"/>
              <a:t> </a:t>
            </a:r>
            <a:r>
              <a:rPr dirty="0"/>
              <a:t>Flow</a:t>
            </a:r>
            <a:r>
              <a:rPr spc="-55" dirty="0"/>
              <a:t> </a:t>
            </a:r>
            <a:r>
              <a:rPr dirty="0"/>
              <a:t>During</a:t>
            </a:r>
            <a:r>
              <a:rPr spc="-55" dirty="0"/>
              <a:t> </a:t>
            </a:r>
            <a:r>
              <a:rPr spc="-10" dirty="0"/>
              <a:t>Scaling</a:t>
            </a:r>
          </a:p>
        </p:txBody>
      </p:sp>
      <p:grpSp>
        <p:nvGrpSpPr>
          <p:cNvPr id="6" name="object 6"/>
          <p:cNvGrpSpPr/>
          <p:nvPr/>
        </p:nvGrpSpPr>
        <p:grpSpPr>
          <a:xfrm>
            <a:off x="332805" y="1180826"/>
            <a:ext cx="7694418" cy="5259854"/>
            <a:chOff x="304799" y="1162049"/>
            <a:chExt cx="7696200" cy="5503518"/>
          </a:xfrm>
        </p:grpSpPr>
        <p:sp>
          <p:nvSpPr>
            <p:cNvPr id="7" name="object 7"/>
            <p:cNvSpPr/>
            <p:nvPr/>
          </p:nvSpPr>
          <p:spPr>
            <a:xfrm>
              <a:off x="304799" y="1162049"/>
              <a:ext cx="7696200" cy="5503518"/>
            </a:xfrm>
            <a:custGeom>
              <a:avLst/>
              <a:gdLst/>
              <a:ahLst/>
              <a:cxnLst/>
              <a:rect l="l" t="t" r="r" b="b"/>
              <a:pathLst>
                <a:path w="7696200" h="6896100">
                  <a:moveTo>
                    <a:pt x="7553324" y="6896099"/>
                  </a:moveTo>
                  <a:lnTo>
                    <a:pt x="142874" y="6896099"/>
                  </a:lnTo>
                  <a:lnTo>
                    <a:pt x="135855" y="6895927"/>
                  </a:lnTo>
                  <a:lnTo>
                    <a:pt x="94749" y="6887749"/>
                  </a:lnTo>
                  <a:lnTo>
                    <a:pt x="57757" y="6867977"/>
                  </a:lnTo>
                  <a:lnTo>
                    <a:pt x="28121" y="6838342"/>
                  </a:lnTo>
                  <a:lnTo>
                    <a:pt x="8348" y="6801349"/>
                  </a:lnTo>
                  <a:lnTo>
                    <a:pt x="171" y="6760243"/>
                  </a:lnTo>
                  <a:lnTo>
                    <a:pt x="0" y="6753224"/>
                  </a:lnTo>
                  <a:lnTo>
                    <a:pt x="0" y="142874"/>
                  </a:lnTo>
                  <a:lnTo>
                    <a:pt x="6150" y="101399"/>
                  </a:lnTo>
                  <a:lnTo>
                    <a:pt x="24078" y="63497"/>
                  </a:lnTo>
                  <a:lnTo>
                    <a:pt x="52234" y="32429"/>
                  </a:lnTo>
                  <a:lnTo>
                    <a:pt x="88199" y="10875"/>
                  </a:lnTo>
                  <a:lnTo>
                    <a:pt x="128870" y="686"/>
                  </a:lnTo>
                  <a:lnTo>
                    <a:pt x="142874" y="0"/>
                  </a:lnTo>
                  <a:lnTo>
                    <a:pt x="7553324" y="0"/>
                  </a:lnTo>
                  <a:lnTo>
                    <a:pt x="7594798" y="6150"/>
                  </a:lnTo>
                  <a:lnTo>
                    <a:pt x="7632700" y="24078"/>
                  </a:lnTo>
                  <a:lnTo>
                    <a:pt x="7663768" y="52234"/>
                  </a:lnTo>
                  <a:lnTo>
                    <a:pt x="7685322" y="88198"/>
                  </a:lnTo>
                  <a:lnTo>
                    <a:pt x="7695513" y="128870"/>
                  </a:lnTo>
                  <a:lnTo>
                    <a:pt x="7696199" y="142874"/>
                  </a:lnTo>
                  <a:lnTo>
                    <a:pt x="7696199" y="6753224"/>
                  </a:lnTo>
                  <a:lnTo>
                    <a:pt x="7690048" y="6794698"/>
                  </a:lnTo>
                  <a:lnTo>
                    <a:pt x="7672119" y="6832600"/>
                  </a:lnTo>
                  <a:lnTo>
                    <a:pt x="7643963" y="6863669"/>
                  </a:lnTo>
                  <a:lnTo>
                    <a:pt x="7607999" y="6885223"/>
                  </a:lnTo>
                  <a:lnTo>
                    <a:pt x="7567328" y="6895413"/>
                  </a:lnTo>
                  <a:lnTo>
                    <a:pt x="7553324" y="6896099"/>
                  </a:lnTo>
                  <a:close/>
                </a:path>
              </a:pathLst>
            </a:custGeom>
            <a:solidFill>
              <a:srgbClr val="FFFFFF"/>
            </a:solidFill>
          </p:spPr>
          <p:txBody>
            <a:bodyPr wrap="square" lIns="0" tIns="0" rIns="0" bIns="0" rtlCol="0"/>
            <a:lstStyle/>
            <a:p>
              <a:pPr defTabSz="914217"/>
              <a:endParaRPr dirty="0"/>
            </a:p>
          </p:txBody>
        </p:sp>
        <p:sp>
          <p:nvSpPr>
            <p:cNvPr id="8" name="object 8"/>
            <p:cNvSpPr/>
            <p:nvPr/>
          </p:nvSpPr>
          <p:spPr>
            <a:xfrm>
              <a:off x="533399" y="1847849"/>
              <a:ext cx="7239000" cy="647700"/>
            </a:xfrm>
            <a:custGeom>
              <a:avLst/>
              <a:gdLst/>
              <a:ahLst/>
              <a:cxnLst/>
              <a:rect l="l" t="t" r="r" b="b"/>
              <a:pathLst>
                <a:path w="7239000" h="647700">
                  <a:moveTo>
                    <a:pt x="7238999" y="647699"/>
                  </a:moveTo>
                  <a:lnTo>
                    <a:pt x="0" y="647699"/>
                  </a:lnTo>
                  <a:lnTo>
                    <a:pt x="0" y="0"/>
                  </a:lnTo>
                  <a:lnTo>
                    <a:pt x="7238999" y="0"/>
                  </a:lnTo>
                  <a:lnTo>
                    <a:pt x="7238999" y="647699"/>
                  </a:lnTo>
                  <a:close/>
                </a:path>
              </a:pathLst>
            </a:custGeom>
            <a:solidFill>
              <a:srgbClr val="F0F9FF"/>
            </a:solidFill>
          </p:spPr>
          <p:txBody>
            <a:bodyPr wrap="square" lIns="0" tIns="0" rIns="0" bIns="0" rtlCol="0"/>
            <a:lstStyle/>
            <a:p>
              <a:pPr defTabSz="914217"/>
              <a:endParaRPr/>
            </a:p>
          </p:txBody>
        </p:sp>
        <p:sp>
          <p:nvSpPr>
            <p:cNvPr id="9" name="object 9"/>
            <p:cNvSpPr/>
            <p:nvPr/>
          </p:nvSpPr>
          <p:spPr>
            <a:xfrm>
              <a:off x="533399" y="1847849"/>
              <a:ext cx="38100" cy="647700"/>
            </a:xfrm>
            <a:custGeom>
              <a:avLst/>
              <a:gdLst/>
              <a:ahLst/>
              <a:cxnLst/>
              <a:rect l="l" t="t" r="r" b="b"/>
              <a:pathLst>
                <a:path w="38100" h="647700">
                  <a:moveTo>
                    <a:pt x="38099" y="647699"/>
                  </a:moveTo>
                  <a:lnTo>
                    <a:pt x="0" y="647699"/>
                  </a:lnTo>
                  <a:lnTo>
                    <a:pt x="0" y="0"/>
                  </a:lnTo>
                  <a:lnTo>
                    <a:pt x="38099" y="0"/>
                  </a:lnTo>
                  <a:lnTo>
                    <a:pt x="38099" y="647699"/>
                  </a:lnTo>
                  <a:close/>
                </a:path>
              </a:pathLst>
            </a:custGeom>
            <a:solidFill>
              <a:srgbClr val="008080"/>
            </a:solidFill>
          </p:spPr>
          <p:txBody>
            <a:bodyPr wrap="square" lIns="0" tIns="0" rIns="0" bIns="0" rtlCol="0"/>
            <a:lstStyle/>
            <a:p>
              <a:pPr defTabSz="914217"/>
              <a:endParaRPr/>
            </a:p>
          </p:txBody>
        </p:sp>
        <p:sp>
          <p:nvSpPr>
            <p:cNvPr id="10" name="object 10"/>
            <p:cNvSpPr/>
            <p:nvPr/>
          </p:nvSpPr>
          <p:spPr>
            <a:xfrm>
              <a:off x="533399" y="2647949"/>
              <a:ext cx="7239000" cy="647700"/>
            </a:xfrm>
            <a:custGeom>
              <a:avLst/>
              <a:gdLst/>
              <a:ahLst/>
              <a:cxnLst/>
              <a:rect l="l" t="t" r="r" b="b"/>
              <a:pathLst>
                <a:path w="7239000" h="647700">
                  <a:moveTo>
                    <a:pt x="7238999" y="647699"/>
                  </a:moveTo>
                  <a:lnTo>
                    <a:pt x="0" y="647699"/>
                  </a:lnTo>
                  <a:lnTo>
                    <a:pt x="0" y="0"/>
                  </a:lnTo>
                  <a:lnTo>
                    <a:pt x="7238999" y="0"/>
                  </a:lnTo>
                  <a:lnTo>
                    <a:pt x="7238999" y="647699"/>
                  </a:lnTo>
                  <a:close/>
                </a:path>
              </a:pathLst>
            </a:custGeom>
            <a:solidFill>
              <a:srgbClr val="F0F9FF"/>
            </a:solidFill>
          </p:spPr>
          <p:txBody>
            <a:bodyPr wrap="square" lIns="0" tIns="0" rIns="0" bIns="0" rtlCol="0"/>
            <a:lstStyle/>
            <a:p>
              <a:pPr defTabSz="914217"/>
              <a:endParaRPr/>
            </a:p>
          </p:txBody>
        </p:sp>
        <p:sp>
          <p:nvSpPr>
            <p:cNvPr id="11" name="object 11"/>
            <p:cNvSpPr/>
            <p:nvPr/>
          </p:nvSpPr>
          <p:spPr>
            <a:xfrm>
              <a:off x="533399" y="2647949"/>
              <a:ext cx="38100" cy="647700"/>
            </a:xfrm>
            <a:custGeom>
              <a:avLst/>
              <a:gdLst/>
              <a:ahLst/>
              <a:cxnLst/>
              <a:rect l="l" t="t" r="r" b="b"/>
              <a:pathLst>
                <a:path w="38100" h="647700">
                  <a:moveTo>
                    <a:pt x="38099" y="647699"/>
                  </a:moveTo>
                  <a:lnTo>
                    <a:pt x="0" y="647699"/>
                  </a:lnTo>
                  <a:lnTo>
                    <a:pt x="0" y="0"/>
                  </a:lnTo>
                  <a:lnTo>
                    <a:pt x="38099" y="0"/>
                  </a:lnTo>
                  <a:lnTo>
                    <a:pt x="38099" y="647699"/>
                  </a:lnTo>
                  <a:close/>
                </a:path>
              </a:pathLst>
            </a:custGeom>
            <a:solidFill>
              <a:srgbClr val="008080"/>
            </a:solidFill>
          </p:spPr>
          <p:txBody>
            <a:bodyPr wrap="square" lIns="0" tIns="0" rIns="0" bIns="0" rtlCol="0"/>
            <a:lstStyle/>
            <a:p>
              <a:pPr defTabSz="914217"/>
              <a:endParaRPr/>
            </a:p>
          </p:txBody>
        </p:sp>
        <p:sp>
          <p:nvSpPr>
            <p:cNvPr id="12" name="object 12"/>
            <p:cNvSpPr/>
            <p:nvPr/>
          </p:nvSpPr>
          <p:spPr>
            <a:xfrm>
              <a:off x="533399" y="3448049"/>
              <a:ext cx="7239000" cy="647700"/>
            </a:xfrm>
            <a:custGeom>
              <a:avLst/>
              <a:gdLst/>
              <a:ahLst/>
              <a:cxnLst/>
              <a:rect l="l" t="t" r="r" b="b"/>
              <a:pathLst>
                <a:path w="7239000" h="647700">
                  <a:moveTo>
                    <a:pt x="7238999" y="647699"/>
                  </a:moveTo>
                  <a:lnTo>
                    <a:pt x="0" y="647699"/>
                  </a:lnTo>
                  <a:lnTo>
                    <a:pt x="0" y="0"/>
                  </a:lnTo>
                  <a:lnTo>
                    <a:pt x="7238999" y="0"/>
                  </a:lnTo>
                  <a:lnTo>
                    <a:pt x="7238999" y="647699"/>
                  </a:lnTo>
                  <a:close/>
                </a:path>
              </a:pathLst>
            </a:custGeom>
            <a:solidFill>
              <a:srgbClr val="F0F9FF"/>
            </a:solidFill>
          </p:spPr>
          <p:txBody>
            <a:bodyPr wrap="square" lIns="0" tIns="0" rIns="0" bIns="0" rtlCol="0"/>
            <a:lstStyle/>
            <a:p>
              <a:pPr defTabSz="914217"/>
              <a:endParaRPr/>
            </a:p>
          </p:txBody>
        </p:sp>
        <p:sp>
          <p:nvSpPr>
            <p:cNvPr id="13" name="object 13"/>
            <p:cNvSpPr/>
            <p:nvPr/>
          </p:nvSpPr>
          <p:spPr>
            <a:xfrm>
              <a:off x="533399" y="3448049"/>
              <a:ext cx="38100" cy="647700"/>
            </a:xfrm>
            <a:custGeom>
              <a:avLst/>
              <a:gdLst/>
              <a:ahLst/>
              <a:cxnLst/>
              <a:rect l="l" t="t" r="r" b="b"/>
              <a:pathLst>
                <a:path w="38100" h="647700">
                  <a:moveTo>
                    <a:pt x="38099" y="647699"/>
                  </a:moveTo>
                  <a:lnTo>
                    <a:pt x="0" y="647699"/>
                  </a:lnTo>
                  <a:lnTo>
                    <a:pt x="0" y="0"/>
                  </a:lnTo>
                  <a:lnTo>
                    <a:pt x="38099" y="0"/>
                  </a:lnTo>
                  <a:lnTo>
                    <a:pt x="38099" y="647699"/>
                  </a:lnTo>
                  <a:close/>
                </a:path>
              </a:pathLst>
            </a:custGeom>
            <a:solidFill>
              <a:srgbClr val="008080"/>
            </a:solidFill>
          </p:spPr>
          <p:txBody>
            <a:bodyPr wrap="square" lIns="0" tIns="0" rIns="0" bIns="0" rtlCol="0"/>
            <a:lstStyle/>
            <a:p>
              <a:pPr defTabSz="914217"/>
              <a:endParaRPr/>
            </a:p>
          </p:txBody>
        </p:sp>
        <p:sp>
          <p:nvSpPr>
            <p:cNvPr id="14" name="object 14"/>
            <p:cNvSpPr/>
            <p:nvPr/>
          </p:nvSpPr>
          <p:spPr>
            <a:xfrm>
              <a:off x="533399" y="4248149"/>
              <a:ext cx="7239000" cy="895349"/>
            </a:xfrm>
            <a:custGeom>
              <a:avLst/>
              <a:gdLst/>
              <a:ahLst/>
              <a:cxnLst/>
              <a:rect l="l" t="t" r="r" b="b"/>
              <a:pathLst>
                <a:path w="7239000" h="647700">
                  <a:moveTo>
                    <a:pt x="7238999" y="647699"/>
                  </a:moveTo>
                  <a:lnTo>
                    <a:pt x="0" y="647699"/>
                  </a:lnTo>
                  <a:lnTo>
                    <a:pt x="0" y="0"/>
                  </a:lnTo>
                  <a:lnTo>
                    <a:pt x="7238999" y="0"/>
                  </a:lnTo>
                  <a:lnTo>
                    <a:pt x="7238999" y="647699"/>
                  </a:lnTo>
                  <a:close/>
                </a:path>
              </a:pathLst>
            </a:custGeom>
            <a:solidFill>
              <a:srgbClr val="F0F9FF"/>
            </a:solidFill>
          </p:spPr>
          <p:txBody>
            <a:bodyPr wrap="square" lIns="0" tIns="0" rIns="0" bIns="0" rtlCol="0"/>
            <a:lstStyle/>
            <a:p>
              <a:pPr defTabSz="914217"/>
              <a:endParaRPr/>
            </a:p>
          </p:txBody>
        </p:sp>
        <p:sp>
          <p:nvSpPr>
            <p:cNvPr id="15" name="object 15"/>
            <p:cNvSpPr/>
            <p:nvPr/>
          </p:nvSpPr>
          <p:spPr>
            <a:xfrm>
              <a:off x="533399" y="4248149"/>
              <a:ext cx="38100" cy="647700"/>
            </a:xfrm>
            <a:custGeom>
              <a:avLst/>
              <a:gdLst/>
              <a:ahLst/>
              <a:cxnLst/>
              <a:rect l="l" t="t" r="r" b="b"/>
              <a:pathLst>
                <a:path w="38100" h="647700">
                  <a:moveTo>
                    <a:pt x="38099" y="647699"/>
                  </a:moveTo>
                  <a:lnTo>
                    <a:pt x="0" y="647699"/>
                  </a:lnTo>
                  <a:lnTo>
                    <a:pt x="0" y="0"/>
                  </a:lnTo>
                  <a:lnTo>
                    <a:pt x="38099" y="0"/>
                  </a:lnTo>
                  <a:lnTo>
                    <a:pt x="38099" y="647699"/>
                  </a:lnTo>
                  <a:close/>
                </a:path>
              </a:pathLst>
            </a:custGeom>
            <a:solidFill>
              <a:srgbClr val="008080"/>
            </a:solidFill>
          </p:spPr>
          <p:txBody>
            <a:bodyPr wrap="square" lIns="0" tIns="0" rIns="0" bIns="0" rtlCol="0"/>
            <a:lstStyle/>
            <a:p>
              <a:pPr defTabSz="914217"/>
              <a:endParaRPr/>
            </a:p>
          </p:txBody>
        </p:sp>
        <p:pic>
          <p:nvPicPr>
            <p:cNvPr id="16" name="object 16"/>
            <p:cNvPicPr/>
            <p:nvPr/>
          </p:nvPicPr>
          <p:blipFill>
            <a:blip r:embed="rId3" cstate="print"/>
            <a:stretch>
              <a:fillRect/>
            </a:stretch>
          </p:blipFill>
          <p:spPr>
            <a:xfrm>
              <a:off x="533399" y="1419224"/>
              <a:ext cx="228599" cy="228599"/>
            </a:xfrm>
            <a:prstGeom prst="rect">
              <a:avLst/>
            </a:prstGeom>
          </p:spPr>
        </p:pic>
      </p:grpSp>
      <p:sp>
        <p:nvSpPr>
          <p:cNvPr id="17" name="object 17"/>
          <p:cNvSpPr txBox="1"/>
          <p:nvPr/>
        </p:nvSpPr>
        <p:spPr>
          <a:xfrm>
            <a:off x="826720" y="1377631"/>
            <a:ext cx="4428100" cy="299651"/>
          </a:xfrm>
          <a:prstGeom prst="rect">
            <a:avLst/>
          </a:prstGeom>
        </p:spPr>
        <p:txBody>
          <a:bodyPr vert="horz" wrap="square" lIns="0" tIns="12697" rIns="0" bIns="0" rtlCol="0">
            <a:spAutoFit/>
          </a:bodyPr>
          <a:lstStyle/>
          <a:p>
            <a:pPr marL="12697" defTabSz="914217">
              <a:spcBef>
                <a:spcPts val="100"/>
              </a:spcBef>
            </a:pPr>
            <a:r>
              <a:rPr b="1" dirty="0">
                <a:solidFill>
                  <a:srgbClr val="008080"/>
                </a:solidFill>
                <a:latin typeface="Arial"/>
                <a:cs typeface="Arial"/>
              </a:rPr>
              <a:t>Key</a:t>
            </a:r>
            <a:r>
              <a:rPr b="1" spc="-15" dirty="0">
                <a:solidFill>
                  <a:srgbClr val="008080"/>
                </a:solidFill>
                <a:latin typeface="Arial"/>
                <a:cs typeface="Arial"/>
              </a:rPr>
              <a:t> </a:t>
            </a:r>
            <a:r>
              <a:rPr b="1" dirty="0">
                <a:solidFill>
                  <a:srgbClr val="008080"/>
                </a:solidFill>
                <a:latin typeface="Arial"/>
                <a:cs typeface="Arial"/>
              </a:rPr>
              <a:t>Cash</a:t>
            </a:r>
            <a:r>
              <a:rPr b="1" spc="-10" dirty="0">
                <a:solidFill>
                  <a:srgbClr val="008080"/>
                </a:solidFill>
                <a:latin typeface="Arial"/>
                <a:cs typeface="Arial"/>
              </a:rPr>
              <a:t> </a:t>
            </a:r>
            <a:r>
              <a:rPr b="1" dirty="0">
                <a:solidFill>
                  <a:srgbClr val="008080"/>
                </a:solidFill>
                <a:latin typeface="Arial"/>
                <a:cs typeface="Arial"/>
              </a:rPr>
              <a:t>Flow</a:t>
            </a:r>
            <a:r>
              <a:rPr b="1" spc="-10" dirty="0">
                <a:solidFill>
                  <a:srgbClr val="008080"/>
                </a:solidFill>
                <a:latin typeface="Arial"/>
                <a:cs typeface="Arial"/>
              </a:rPr>
              <a:t> </a:t>
            </a:r>
            <a:r>
              <a:rPr b="1" dirty="0">
                <a:solidFill>
                  <a:srgbClr val="008080"/>
                </a:solidFill>
                <a:latin typeface="Arial"/>
                <a:cs typeface="Arial"/>
              </a:rPr>
              <a:t>Management</a:t>
            </a:r>
            <a:r>
              <a:rPr b="1" spc="-10" dirty="0">
                <a:solidFill>
                  <a:srgbClr val="008080"/>
                </a:solidFill>
                <a:latin typeface="Arial"/>
                <a:cs typeface="Arial"/>
              </a:rPr>
              <a:t> Techniques</a:t>
            </a:r>
            <a:endParaRPr>
              <a:latin typeface="Arial"/>
              <a:cs typeface="Arial"/>
            </a:endParaRPr>
          </a:p>
        </p:txBody>
      </p:sp>
      <p:grpSp>
        <p:nvGrpSpPr>
          <p:cNvPr id="18" name="object 18"/>
          <p:cNvGrpSpPr/>
          <p:nvPr/>
        </p:nvGrpSpPr>
        <p:grpSpPr>
          <a:xfrm>
            <a:off x="687052" y="1999787"/>
            <a:ext cx="219024" cy="1866468"/>
            <a:chOff x="685799" y="2000250"/>
            <a:chExt cx="219075" cy="1866900"/>
          </a:xfrm>
        </p:grpSpPr>
        <p:pic>
          <p:nvPicPr>
            <p:cNvPr id="19" name="object 19"/>
            <p:cNvPicPr/>
            <p:nvPr/>
          </p:nvPicPr>
          <p:blipFill>
            <a:blip r:embed="rId4" cstate="print"/>
            <a:stretch>
              <a:fillRect/>
            </a:stretch>
          </p:blipFill>
          <p:spPr>
            <a:xfrm>
              <a:off x="685799" y="2000250"/>
              <a:ext cx="142874" cy="266699"/>
            </a:xfrm>
            <a:prstGeom prst="rect">
              <a:avLst/>
            </a:prstGeom>
          </p:spPr>
        </p:pic>
        <p:pic>
          <p:nvPicPr>
            <p:cNvPr id="20" name="object 20"/>
            <p:cNvPicPr/>
            <p:nvPr/>
          </p:nvPicPr>
          <p:blipFill>
            <a:blip r:embed="rId5" cstate="print"/>
            <a:stretch>
              <a:fillRect/>
            </a:stretch>
          </p:blipFill>
          <p:spPr>
            <a:xfrm>
              <a:off x="685799" y="2800349"/>
              <a:ext cx="219074" cy="266699"/>
            </a:xfrm>
            <a:prstGeom prst="rect">
              <a:avLst/>
            </a:prstGeom>
          </p:spPr>
        </p:pic>
        <p:pic>
          <p:nvPicPr>
            <p:cNvPr id="21" name="object 21"/>
            <p:cNvPicPr/>
            <p:nvPr/>
          </p:nvPicPr>
          <p:blipFill>
            <a:blip r:embed="rId6" cstate="print"/>
            <a:stretch>
              <a:fillRect/>
            </a:stretch>
          </p:blipFill>
          <p:spPr>
            <a:xfrm>
              <a:off x="685799" y="3600449"/>
              <a:ext cx="190499" cy="266699"/>
            </a:xfrm>
            <a:prstGeom prst="rect">
              <a:avLst/>
            </a:prstGeom>
          </p:spPr>
        </p:pic>
      </p:grpSp>
      <p:sp>
        <p:nvSpPr>
          <p:cNvPr id="22" name="object 22"/>
          <p:cNvSpPr txBox="1">
            <a:spLocks noGrp="1"/>
          </p:cNvSpPr>
          <p:nvPr>
            <p:ph type="body" idx="1"/>
          </p:nvPr>
        </p:nvSpPr>
        <p:spPr>
          <a:xfrm>
            <a:off x="572778" y="1905841"/>
            <a:ext cx="7275840" cy="2071064"/>
          </a:xfrm>
          <a:prstGeom prst="rect">
            <a:avLst/>
          </a:prstGeom>
        </p:spPr>
        <p:txBody>
          <a:bodyPr vert="horz" wrap="square" lIns="0" tIns="64754" rIns="0" bIns="0" rtlCol="0">
            <a:spAutoFit/>
          </a:bodyPr>
          <a:lstStyle/>
          <a:p>
            <a:pPr marL="371401">
              <a:spcBef>
                <a:spcPts val="509"/>
              </a:spcBef>
            </a:pPr>
            <a:r>
              <a:rPr dirty="0"/>
              <a:t>Optimize</a:t>
            </a:r>
            <a:r>
              <a:rPr spc="-35" dirty="0"/>
              <a:t> </a:t>
            </a:r>
            <a:r>
              <a:rPr dirty="0"/>
              <a:t>Invoicing</a:t>
            </a:r>
            <a:r>
              <a:rPr spc="-35" dirty="0"/>
              <a:t> </a:t>
            </a:r>
            <a:r>
              <a:rPr dirty="0"/>
              <a:t>&amp;</a:t>
            </a:r>
            <a:r>
              <a:rPr spc="-35" dirty="0"/>
              <a:t> </a:t>
            </a:r>
            <a:r>
              <a:rPr spc="-10" dirty="0"/>
              <a:t>Collection</a:t>
            </a:r>
          </a:p>
          <a:p>
            <a:pPr marL="371401">
              <a:spcBef>
                <a:spcPts val="360"/>
              </a:spcBef>
            </a:pPr>
            <a:r>
              <a:rPr sz="1050" b="0" dirty="0"/>
              <a:t>Streamline</a:t>
            </a:r>
            <a:r>
              <a:rPr sz="1050" b="0" spc="-40" dirty="0"/>
              <a:t> </a:t>
            </a:r>
            <a:r>
              <a:rPr sz="1050" b="0" dirty="0"/>
              <a:t>invoicing</a:t>
            </a:r>
            <a:r>
              <a:rPr sz="1050" b="0" spc="-40" dirty="0"/>
              <a:t> </a:t>
            </a:r>
            <a:r>
              <a:rPr sz="1050" b="0" dirty="0"/>
              <a:t>processes</a:t>
            </a:r>
            <a:r>
              <a:rPr sz="1050" b="0" spc="-40" dirty="0"/>
              <a:t> </a:t>
            </a:r>
            <a:r>
              <a:rPr sz="1050" b="0" dirty="0"/>
              <a:t>and</a:t>
            </a:r>
            <a:r>
              <a:rPr sz="1050" b="0" spc="-40" dirty="0"/>
              <a:t> </a:t>
            </a:r>
            <a:r>
              <a:rPr sz="1050" b="0" dirty="0"/>
              <a:t>implement</a:t>
            </a:r>
            <a:r>
              <a:rPr sz="1050" b="0" spc="-40" dirty="0"/>
              <a:t> </a:t>
            </a:r>
            <a:r>
              <a:rPr sz="1050" b="0" dirty="0"/>
              <a:t>effective</a:t>
            </a:r>
            <a:r>
              <a:rPr sz="1050" b="0" spc="-35" dirty="0"/>
              <a:t> </a:t>
            </a:r>
            <a:r>
              <a:rPr sz="1050" b="0" dirty="0"/>
              <a:t>collection</a:t>
            </a:r>
            <a:r>
              <a:rPr sz="1050" b="0" spc="-40" dirty="0"/>
              <a:t> </a:t>
            </a:r>
            <a:r>
              <a:rPr sz="1050" b="0" dirty="0"/>
              <a:t>strategies</a:t>
            </a:r>
            <a:r>
              <a:rPr sz="1050" b="0" spc="-40" dirty="0"/>
              <a:t> </a:t>
            </a:r>
            <a:r>
              <a:rPr sz="1050" b="0" dirty="0"/>
              <a:t>to</a:t>
            </a:r>
            <a:r>
              <a:rPr sz="1050" b="0" spc="-40" dirty="0"/>
              <a:t> </a:t>
            </a:r>
            <a:r>
              <a:rPr sz="1050" b="0" dirty="0"/>
              <a:t>reduce</a:t>
            </a:r>
            <a:r>
              <a:rPr sz="1050" b="0" spc="-40" dirty="0"/>
              <a:t> </a:t>
            </a:r>
            <a:r>
              <a:rPr sz="1050" b="0" dirty="0"/>
              <a:t>accounts</a:t>
            </a:r>
            <a:r>
              <a:rPr sz="1050" b="0" spc="-35" dirty="0"/>
              <a:t> </a:t>
            </a:r>
            <a:r>
              <a:rPr sz="1050" b="0" dirty="0"/>
              <a:t>receivable</a:t>
            </a:r>
            <a:r>
              <a:rPr sz="1050" b="0" spc="-40" dirty="0"/>
              <a:t> </a:t>
            </a:r>
            <a:r>
              <a:rPr sz="1050" b="0" spc="-10" dirty="0"/>
              <a:t>aging</a:t>
            </a:r>
            <a:endParaRPr sz="1050" dirty="0"/>
          </a:p>
          <a:p>
            <a:pPr>
              <a:lnSpc>
                <a:spcPct val="100000"/>
              </a:lnSpc>
            </a:pPr>
            <a:endParaRPr sz="1050" dirty="0"/>
          </a:p>
          <a:p>
            <a:pPr marL="447585"/>
            <a:r>
              <a:rPr dirty="0"/>
              <a:t>Manage Inventory </a:t>
            </a:r>
            <a:r>
              <a:rPr spc="-10" dirty="0"/>
              <a:t>Levels</a:t>
            </a:r>
          </a:p>
          <a:p>
            <a:pPr marL="447585">
              <a:spcBef>
                <a:spcPts val="360"/>
              </a:spcBef>
            </a:pPr>
            <a:r>
              <a:rPr sz="1050" b="0" dirty="0"/>
              <a:t>Maintain</a:t>
            </a:r>
            <a:r>
              <a:rPr sz="1050" b="0" spc="-25" dirty="0"/>
              <a:t> </a:t>
            </a:r>
            <a:r>
              <a:rPr sz="1050" b="0" dirty="0"/>
              <a:t>optimal</a:t>
            </a:r>
            <a:r>
              <a:rPr sz="1050" b="0" spc="-25" dirty="0"/>
              <a:t> </a:t>
            </a:r>
            <a:r>
              <a:rPr sz="1050" b="0" dirty="0"/>
              <a:t>inventory</a:t>
            </a:r>
            <a:r>
              <a:rPr sz="1050" b="0" spc="-25" dirty="0"/>
              <a:t> </a:t>
            </a:r>
            <a:r>
              <a:rPr sz="1050" b="0" dirty="0"/>
              <a:t>to</a:t>
            </a:r>
            <a:r>
              <a:rPr sz="1050" b="0" spc="-25" dirty="0"/>
              <a:t> </a:t>
            </a:r>
            <a:r>
              <a:rPr sz="1050" b="0" dirty="0"/>
              <a:t>reduce</a:t>
            </a:r>
            <a:r>
              <a:rPr sz="1050" b="0" spc="-25" dirty="0"/>
              <a:t> </a:t>
            </a:r>
            <a:r>
              <a:rPr sz="1050" b="0" dirty="0"/>
              <a:t>capital</a:t>
            </a:r>
            <a:r>
              <a:rPr sz="1050" b="0" spc="-25" dirty="0"/>
              <a:t> </a:t>
            </a:r>
            <a:r>
              <a:rPr sz="1050" b="0" dirty="0"/>
              <a:t>tied</a:t>
            </a:r>
            <a:r>
              <a:rPr sz="1050" b="0" spc="-20" dirty="0"/>
              <a:t> </a:t>
            </a:r>
            <a:r>
              <a:rPr sz="1050" b="0" dirty="0"/>
              <a:t>up</a:t>
            </a:r>
            <a:r>
              <a:rPr sz="1050" b="0" spc="-25" dirty="0"/>
              <a:t> </a:t>
            </a:r>
            <a:r>
              <a:rPr sz="1050" b="0" dirty="0"/>
              <a:t>in</a:t>
            </a:r>
            <a:r>
              <a:rPr sz="1050" b="0" spc="-25" dirty="0"/>
              <a:t> </a:t>
            </a:r>
            <a:r>
              <a:rPr sz="1050" b="0" dirty="0"/>
              <a:t>excess</a:t>
            </a:r>
            <a:r>
              <a:rPr sz="1050" b="0" spc="-25" dirty="0"/>
              <a:t> </a:t>
            </a:r>
            <a:r>
              <a:rPr sz="1050" b="0" dirty="0"/>
              <a:t>stock</a:t>
            </a:r>
            <a:r>
              <a:rPr sz="1050" b="0" spc="-25" dirty="0"/>
              <a:t> </a:t>
            </a:r>
            <a:r>
              <a:rPr sz="1050" b="0" dirty="0"/>
              <a:t>while</a:t>
            </a:r>
            <a:r>
              <a:rPr sz="1050" b="0" spc="-25" dirty="0"/>
              <a:t> </a:t>
            </a:r>
            <a:r>
              <a:rPr sz="1050" b="0" dirty="0"/>
              <a:t>ensuring</a:t>
            </a:r>
            <a:r>
              <a:rPr sz="1050" b="0" spc="-25" dirty="0"/>
              <a:t> </a:t>
            </a:r>
            <a:r>
              <a:rPr sz="1050" b="0" dirty="0"/>
              <a:t>adequate</a:t>
            </a:r>
            <a:r>
              <a:rPr sz="1050" b="0" spc="-20" dirty="0"/>
              <a:t> </a:t>
            </a:r>
            <a:r>
              <a:rPr sz="1050" b="0" dirty="0"/>
              <a:t>supply</a:t>
            </a:r>
            <a:r>
              <a:rPr sz="1050" b="0" spc="-25" dirty="0"/>
              <a:t> </a:t>
            </a:r>
            <a:r>
              <a:rPr sz="1050" b="0" dirty="0"/>
              <a:t>for</a:t>
            </a:r>
            <a:r>
              <a:rPr sz="1050" b="0" spc="-25" dirty="0"/>
              <a:t> </a:t>
            </a:r>
            <a:r>
              <a:rPr sz="1050" b="0" spc="-10" dirty="0"/>
              <a:t>growth</a:t>
            </a:r>
            <a:endParaRPr lang="en-US" sz="1050" b="0" spc="-10" dirty="0"/>
          </a:p>
          <a:p>
            <a:pPr marL="447585">
              <a:spcBef>
                <a:spcPts val="360"/>
              </a:spcBef>
            </a:pPr>
            <a:endParaRPr sz="1050" dirty="0"/>
          </a:p>
          <a:p>
            <a:pPr marL="419016"/>
            <a:r>
              <a:rPr dirty="0"/>
              <a:t>Build</a:t>
            </a:r>
            <a:r>
              <a:rPr spc="-20" dirty="0"/>
              <a:t> </a:t>
            </a:r>
            <a:r>
              <a:rPr dirty="0"/>
              <a:t>Cash</a:t>
            </a:r>
            <a:r>
              <a:rPr spc="-15" dirty="0"/>
              <a:t> </a:t>
            </a:r>
            <a:r>
              <a:rPr spc="-10" dirty="0"/>
              <a:t>Reserves</a:t>
            </a:r>
          </a:p>
          <a:p>
            <a:pPr marL="419016">
              <a:spcBef>
                <a:spcPts val="360"/>
              </a:spcBef>
            </a:pPr>
            <a:r>
              <a:rPr sz="1050" b="0" dirty="0"/>
              <a:t>Maintain</a:t>
            </a:r>
            <a:r>
              <a:rPr sz="1050" b="0" spc="-35" dirty="0"/>
              <a:t> </a:t>
            </a:r>
            <a:r>
              <a:rPr sz="1050" b="0" dirty="0"/>
              <a:t>sufficient</a:t>
            </a:r>
            <a:r>
              <a:rPr sz="1050" b="0" spc="-30" dirty="0"/>
              <a:t> </a:t>
            </a:r>
            <a:r>
              <a:rPr sz="1050" b="0" dirty="0"/>
              <a:t>cash</a:t>
            </a:r>
            <a:r>
              <a:rPr sz="1050" b="0" spc="-30" dirty="0"/>
              <a:t> </a:t>
            </a:r>
            <a:r>
              <a:rPr sz="1050" b="0" dirty="0"/>
              <a:t>reserves</a:t>
            </a:r>
            <a:r>
              <a:rPr sz="1050" b="0" spc="-30" dirty="0"/>
              <a:t> </a:t>
            </a:r>
            <a:r>
              <a:rPr sz="1050" b="0" dirty="0"/>
              <a:t>to</a:t>
            </a:r>
            <a:r>
              <a:rPr sz="1050" b="0" spc="-35" dirty="0"/>
              <a:t> </a:t>
            </a:r>
            <a:r>
              <a:rPr sz="1050" b="0" dirty="0"/>
              <a:t>cover</a:t>
            </a:r>
            <a:r>
              <a:rPr sz="1050" b="0" spc="-30" dirty="0"/>
              <a:t> </a:t>
            </a:r>
            <a:r>
              <a:rPr sz="1050" b="0" dirty="0"/>
              <a:t>unexpected</a:t>
            </a:r>
            <a:r>
              <a:rPr sz="1050" b="0" spc="-30" dirty="0"/>
              <a:t> </a:t>
            </a:r>
            <a:r>
              <a:rPr sz="1050" b="0" dirty="0"/>
              <a:t>costs</a:t>
            </a:r>
            <a:r>
              <a:rPr sz="1050" b="0" spc="-30" dirty="0"/>
              <a:t> </a:t>
            </a:r>
            <a:r>
              <a:rPr sz="1050" b="0" dirty="0"/>
              <a:t>and</a:t>
            </a:r>
            <a:r>
              <a:rPr sz="1050" b="0" spc="-30" dirty="0"/>
              <a:t> </a:t>
            </a:r>
            <a:r>
              <a:rPr sz="1050" b="0" dirty="0"/>
              <a:t>operational</a:t>
            </a:r>
            <a:r>
              <a:rPr sz="1050" b="0" spc="-35" dirty="0"/>
              <a:t> </a:t>
            </a:r>
            <a:r>
              <a:rPr sz="1050" b="0" dirty="0"/>
              <a:t>surprises</a:t>
            </a:r>
            <a:r>
              <a:rPr sz="1050" b="0" spc="-30" dirty="0"/>
              <a:t> </a:t>
            </a:r>
            <a:r>
              <a:rPr sz="1050" b="0" dirty="0"/>
              <a:t>during</a:t>
            </a:r>
            <a:r>
              <a:rPr sz="1050" b="0" spc="-30" dirty="0"/>
              <a:t> </a:t>
            </a:r>
            <a:r>
              <a:rPr sz="1050" b="0" spc="-10" dirty="0"/>
              <a:t>scaling</a:t>
            </a:r>
            <a:endParaRPr sz="1050" dirty="0"/>
          </a:p>
        </p:txBody>
      </p:sp>
      <p:pic>
        <p:nvPicPr>
          <p:cNvPr id="23" name="object 23"/>
          <p:cNvPicPr/>
          <p:nvPr/>
        </p:nvPicPr>
        <p:blipFill>
          <a:blip r:embed="rId7" cstate="print"/>
          <a:stretch>
            <a:fillRect/>
          </a:stretch>
        </p:blipFill>
        <p:spPr>
          <a:xfrm>
            <a:off x="725143" y="4647460"/>
            <a:ext cx="152364" cy="228546"/>
          </a:xfrm>
          <a:prstGeom prst="rect">
            <a:avLst/>
          </a:prstGeom>
        </p:spPr>
      </p:pic>
      <p:sp>
        <p:nvSpPr>
          <p:cNvPr id="24" name="object 24"/>
          <p:cNvSpPr txBox="1"/>
          <p:nvPr/>
        </p:nvSpPr>
        <p:spPr>
          <a:xfrm>
            <a:off x="719430" y="4492020"/>
            <a:ext cx="7237324" cy="458770"/>
          </a:xfrm>
          <a:prstGeom prst="rect">
            <a:avLst/>
          </a:prstGeom>
        </p:spPr>
        <p:txBody>
          <a:bodyPr vert="horz" wrap="square" lIns="0" tIns="64754" rIns="0" bIns="0" rtlCol="0">
            <a:spAutoFit/>
          </a:bodyPr>
          <a:lstStyle/>
          <a:p>
            <a:pPr marL="419016" defTabSz="914217">
              <a:spcBef>
                <a:spcPts val="509"/>
              </a:spcBef>
            </a:pPr>
            <a:r>
              <a:rPr sz="1200" b="1" dirty="0">
                <a:latin typeface="Arial"/>
                <a:cs typeface="Arial"/>
              </a:rPr>
              <a:t>Monitor</a:t>
            </a:r>
            <a:r>
              <a:rPr sz="1200" b="1" spc="-40" dirty="0">
                <a:latin typeface="Arial"/>
                <a:cs typeface="Arial"/>
              </a:rPr>
              <a:t> </a:t>
            </a:r>
            <a:r>
              <a:rPr sz="1200" b="1" dirty="0">
                <a:latin typeface="Arial"/>
                <a:cs typeface="Arial"/>
              </a:rPr>
              <a:t>Burn</a:t>
            </a:r>
            <a:r>
              <a:rPr sz="1200" b="1" spc="-35" dirty="0">
                <a:latin typeface="Arial"/>
                <a:cs typeface="Arial"/>
              </a:rPr>
              <a:t> </a:t>
            </a:r>
            <a:r>
              <a:rPr sz="1200" b="1" spc="-20" dirty="0">
                <a:latin typeface="Arial"/>
                <a:cs typeface="Arial"/>
              </a:rPr>
              <a:t>Rate</a:t>
            </a:r>
            <a:endParaRPr sz="1200" dirty="0">
              <a:latin typeface="Arial"/>
              <a:cs typeface="Arial"/>
            </a:endParaRPr>
          </a:p>
          <a:p>
            <a:pPr marL="419016" defTabSz="914217">
              <a:spcBef>
                <a:spcPts val="360"/>
              </a:spcBef>
            </a:pPr>
            <a:r>
              <a:rPr sz="1050" dirty="0">
                <a:latin typeface="Arial"/>
                <a:cs typeface="Arial"/>
              </a:rPr>
              <a:t>Track</a:t>
            </a:r>
            <a:r>
              <a:rPr sz="1050" spc="-30" dirty="0">
                <a:latin typeface="Arial"/>
                <a:cs typeface="Arial"/>
              </a:rPr>
              <a:t> </a:t>
            </a:r>
            <a:r>
              <a:rPr sz="1050" dirty="0">
                <a:latin typeface="Arial"/>
                <a:cs typeface="Arial"/>
              </a:rPr>
              <a:t>and</a:t>
            </a:r>
            <a:r>
              <a:rPr sz="1050" spc="-25" dirty="0">
                <a:latin typeface="Arial"/>
                <a:cs typeface="Arial"/>
              </a:rPr>
              <a:t> </a:t>
            </a:r>
            <a:r>
              <a:rPr sz="1050" dirty="0">
                <a:latin typeface="Arial"/>
                <a:cs typeface="Arial"/>
              </a:rPr>
              <a:t>manage</a:t>
            </a:r>
            <a:r>
              <a:rPr sz="1050" spc="-25" dirty="0">
                <a:latin typeface="Arial"/>
                <a:cs typeface="Arial"/>
              </a:rPr>
              <a:t> </a:t>
            </a:r>
            <a:r>
              <a:rPr sz="1050" dirty="0">
                <a:latin typeface="Arial"/>
                <a:cs typeface="Arial"/>
              </a:rPr>
              <a:t>the</a:t>
            </a:r>
            <a:r>
              <a:rPr sz="1050" spc="-25" dirty="0">
                <a:latin typeface="Arial"/>
                <a:cs typeface="Arial"/>
              </a:rPr>
              <a:t> </a:t>
            </a:r>
            <a:r>
              <a:rPr sz="1050" dirty="0">
                <a:latin typeface="Arial"/>
                <a:cs typeface="Arial"/>
              </a:rPr>
              <a:t>rate</a:t>
            </a:r>
            <a:r>
              <a:rPr sz="1050" spc="-25" dirty="0">
                <a:latin typeface="Arial"/>
                <a:cs typeface="Arial"/>
              </a:rPr>
              <a:t> </a:t>
            </a:r>
            <a:r>
              <a:rPr sz="1050" dirty="0">
                <a:latin typeface="Arial"/>
                <a:cs typeface="Arial"/>
              </a:rPr>
              <a:t>at</a:t>
            </a:r>
            <a:r>
              <a:rPr sz="1050" spc="-30" dirty="0">
                <a:latin typeface="Arial"/>
                <a:cs typeface="Arial"/>
              </a:rPr>
              <a:t> </a:t>
            </a:r>
            <a:r>
              <a:rPr sz="1050" dirty="0">
                <a:latin typeface="Arial"/>
                <a:cs typeface="Arial"/>
              </a:rPr>
              <a:t>which</a:t>
            </a:r>
            <a:r>
              <a:rPr sz="1050" spc="-25" dirty="0">
                <a:latin typeface="Arial"/>
                <a:cs typeface="Arial"/>
              </a:rPr>
              <a:t> </a:t>
            </a:r>
            <a:r>
              <a:rPr sz="1050" dirty="0">
                <a:latin typeface="Arial"/>
                <a:cs typeface="Arial"/>
              </a:rPr>
              <a:t>the</a:t>
            </a:r>
            <a:r>
              <a:rPr sz="1050" spc="-25" dirty="0">
                <a:latin typeface="Arial"/>
                <a:cs typeface="Arial"/>
              </a:rPr>
              <a:t> </a:t>
            </a:r>
            <a:r>
              <a:rPr sz="1050" dirty="0">
                <a:latin typeface="Arial"/>
                <a:cs typeface="Arial"/>
              </a:rPr>
              <a:t>company</a:t>
            </a:r>
            <a:r>
              <a:rPr sz="1050" spc="-25" dirty="0">
                <a:latin typeface="Arial"/>
                <a:cs typeface="Arial"/>
              </a:rPr>
              <a:t> </a:t>
            </a:r>
            <a:r>
              <a:rPr sz="1050" dirty="0">
                <a:latin typeface="Arial"/>
                <a:cs typeface="Arial"/>
              </a:rPr>
              <a:t>is</a:t>
            </a:r>
            <a:r>
              <a:rPr sz="1050" spc="-25" dirty="0">
                <a:latin typeface="Arial"/>
                <a:cs typeface="Arial"/>
              </a:rPr>
              <a:t> </a:t>
            </a:r>
            <a:r>
              <a:rPr sz="1050" dirty="0">
                <a:latin typeface="Arial"/>
                <a:cs typeface="Arial"/>
              </a:rPr>
              <a:t>spending</a:t>
            </a:r>
            <a:r>
              <a:rPr sz="1050" spc="-30" dirty="0">
                <a:latin typeface="Arial"/>
                <a:cs typeface="Arial"/>
              </a:rPr>
              <a:t> </a:t>
            </a:r>
            <a:r>
              <a:rPr sz="1050" dirty="0">
                <a:latin typeface="Arial"/>
                <a:cs typeface="Arial"/>
              </a:rPr>
              <a:t>its</a:t>
            </a:r>
            <a:r>
              <a:rPr sz="1050" spc="-25" dirty="0">
                <a:latin typeface="Arial"/>
                <a:cs typeface="Arial"/>
              </a:rPr>
              <a:t> </a:t>
            </a:r>
            <a:r>
              <a:rPr sz="1050" dirty="0">
                <a:latin typeface="Arial"/>
                <a:cs typeface="Arial"/>
              </a:rPr>
              <a:t>capital</a:t>
            </a:r>
            <a:r>
              <a:rPr sz="1050" spc="-25" dirty="0">
                <a:latin typeface="Arial"/>
                <a:cs typeface="Arial"/>
              </a:rPr>
              <a:t> </a:t>
            </a:r>
            <a:r>
              <a:rPr sz="1050" dirty="0">
                <a:latin typeface="Arial"/>
                <a:cs typeface="Arial"/>
              </a:rPr>
              <a:t>before</a:t>
            </a:r>
            <a:r>
              <a:rPr sz="1050" spc="-25" dirty="0">
                <a:latin typeface="Arial"/>
                <a:cs typeface="Arial"/>
              </a:rPr>
              <a:t> </a:t>
            </a:r>
            <a:r>
              <a:rPr sz="1050" dirty="0">
                <a:latin typeface="Arial"/>
                <a:cs typeface="Arial"/>
              </a:rPr>
              <a:t>becoming</a:t>
            </a:r>
            <a:r>
              <a:rPr sz="1050" spc="-25" dirty="0">
                <a:latin typeface="Arial"/>
                <a:cs typeface="Arial"/>
              </a:rPr>
              <a:t> </a:t>
            </a:r>
            <a:r>
              <a:rPr sz="1050" spc="-10" dirty="0">
                <a:latin typeface="Arial"/>
                <a:cs typeface="Arial"/>
              </a:rPr>
              <a:t>profitable</a:t>
            </a:r>
            <a:endParaRPr sz="1050" dirty="0">
              <a:latin typeface="Arial"/>
              <a:cs typeface="Arial"/>
            </a:endParaRPr>
          </a:p>
        </p:txBody>
      </p:sp>
      <p:sp>
        <p:nvSpPr>
          <p:cNvPr id="25" name="object 25"/>
          <p:cNvSpPr/>
          <p:nvPr/>
        </p:nvSpPr>
        <p:spPr>
          <a:xfrm>
            <a:off x="8229105" y="1161780"/>
            <a:ext cx="3656753" cy="2666383"/>
          </a:xfrm>
          <a:custGeom>
            <a:avLst/>
            <a:gdLst/>
            <a:ahLst/>
            <a:cxnLst/>
            <a:rect l="l" t="t" r="r" b="b"/>
            <a:pathLst>
              <a:path w="3657600" h="2667000">
                <a:moveTo>
                  <a:pt x="3514724" y="2666999"/>
                </a:moveTo>
                <a:lnTo>
                  <a:pt x="142874" y="2666999"/>
                </a:lnTo>
                <a:lnTo>
                  <a:pt x="135855" y="2666828"/>
                </a:lnTo>
                <a:lnTo>
                  <a:pt x="94748" y="2658651"/>
                </a:lnTo>
                <a:lnTo>
                  <a:pt x="57756" y="2638878"/>
                </a:lnTo>
                <a:lnTo>
                  <a:pt x="28119" y="2609242"/>
                </a:lnTo>
                <a:lnTo>
                  <a:pt x="8346" y="2572250"/>
                </a:lnTo>
                <a:lnTo>
                  <a:pt x="171" y="2531143"/>
                </a:lnTo>
                <a:lnTo>
                  <a:pt x="0" y="2524124"/>
                </a:lnTo>
                <a:lnTo>
                  <a:pt x="0" y="142874"/>
                </a:lnTo>
                <a:lnTo>
                  <a:pt x="6149" y="101399"/>
                </a:lnTo>
                <a:lnTo>
                  <a:pt x="24077" y="63497"/>
                </a:lnTo>
                <a:lnTo>
                  <a:pt x="52233" y="32429"/>
                </a:lnTo>
                <a:lnTo>
                  <a:pt x="88197" y="10875"/>
                </a:lnTo>
                <a:lnTo>
                  <a:pt x="128870" y="686"/>
                </a:lnTo>
                <a:lnTo>
                  <a:pt x="142874" y="0"/>
                </a:lnTo>
                <a:lnTo>
                  <a:pt x="3514724" y="0"/>
                </a:lnTo>
                <a:lnTo>
                  <a:pt x="3556199" y="6150"/>
                </a:lnTo>
                <a:lnTo>
                  <a:pt x="3594100" y="24078"/>
                </a:lnTo>
                <a:lnTo>
                  <a:pt x="3625168" y="52234"/>
                </a:lnTo>
                <a:lnTo>
                  <a:pt x="3646722" y="88198"/>
                </a:lnTo>
                <a:lnTo>
                  <a:pt x="3656912" y="128870"/>
                </a:lnTo>
                <a:lnTo>
                  <a:pt x="3657599" y="142874"/>
                </a:lnTo>
                <a:lnTo>
                  <a:pt x="3657599" y="2524124"/>
                </a:lnTo>
                <a:lnTo>
                  <a:pt x="3651447" y="2565599"/>
                </a:lnTo>
                <a:lnTo>
                  <a:pt x="3633519" y="2603501"/>
                </a:lnTo>
                <a:lnTo>
                  <a:pt x="3605364" y="2634569"/>
                </a:lnTo>
                <a:lnTo>
                  <a:pt x="3569399" y="2656123"/>
                </a:lnTo>
                <a:lnTo>
                  <a:pt x="3528728" y="2666313"/>
                </a:lnTo>
                <a:lnTo>
                  <a:pt x="3514724" y="2666999"/>
                </a:lnTo>
                <a:close/>
              </a:path>
            </a:pathLst>
          </a:custGeom>
          <a:solidFill>
            <a:srgbClr val="FFFFFF"/>
          </a:solidFill>
        </p:spPr>
        <p:txBody>
          <a:bodyPr wrap="square" lIns="0" tIns="0" rIns="0" bIns="0" rtlCol="0"/>
          <a:lstStyle/>
          <a:p>
            <a:pPr defTabSz="914217"/>
            <a:endParaRPr/>
          </a:p>
        </p:txBody>
      </p:sp>
      <p:sp>
        <p:nvSpPr>
          <p:cNvPr id="26" name="object 26"/>
          <p:cNvSpPr txBox="1"/>
          <p:nvPr/>
        </p:nvSpPr>
        <p:spPr>
          <a:xfrm>
            <a:off x="8444957" y="1396677"/>
            <a:ext cx="2482910" cy="220522"/>
          </a:xfrm>
          <a:prstGeom prst="rect">
            <a:avLst/>
          </a:prstGeom>
        </p:spPr>
        <p:txBody>
          <a:bodyPr vert="horz" wrap="square" lIns="0" tIns="12697" rIns="0" bIns="0" rtlCol="0">
            <a:spAutoFit/>
          </a:bodyPr>
          <a:lstStyle/>
          <a:p>
            <a:pPr marL="12697" defTabSz="914217">
              <a:spcBef>
                <a:spcPts val="100"/>
              </a:spcBef>
            </a:pPr>
            <a:r>
              <a:rPr sz="1350" b="1" dirty="0">
                <a:solidFill>
                  <a:srgbClr val="008080"/>
                </a:solidFill>
                <a:latin typeface="Arial"/>
                <a:cs typeface="Arial"/>
              </a:rPr>
              <a:t>Cash</a:t>
            </a:r>
            <a:r>
              <a:rPr sz="1350" b="1" spc="-15" dirty="0">
                <a:solidFill>
                  <a:srgbClr val="008080"/>
                </a:solidFill>
                <a:latin typeface="Arial"/>
                <a:cs typeface="Arial"/>
              </a:rPr>
              <a:t> </a:t>
            </a:r>
            <a:r>
              <a:rPr sz="1350" b="1" dirty="0">
                <a:solidFill>
                  <a:srgbClr val="008080"/>
                </a:solidFill>
                <a:latin typeface="Arial"/>
                <a:cs typeface="Arial"/>
              </a:rPr>
              <a:t>Flow</a:t>
            </a:r>
            <a:r>
              <a:rPr sz="1350" b="1" spc="-10" dirty="0">
                <a:solidFill>
                  <a:srgbClr val="008080"/>
                </a:solidFill>
                <a:latin typeface="Arial"/>
                <a:cs typeface="Arial"/>
              </a:rPr>
              <a:t> </a:t>
            </a:r>
            <a:r>
              <a:rPr sz="1350" b="1" dirty="0">
                <a:solidFill>
                  <a:srgbClr val="008080"/>
                </a:solidFill>
                <a:latin typeface="Arial"/>
                <a:cs typeface="Arial"/>
              </a:rPr>
              <a:t>Management</a:t>
            </a:r>
            <a:r>
              <a:rPr sz="1350" b="1" spc="-10" dirty="0">
                <a:solidFill>
                  <a:srgbClr val="008080"/>
                </a:solidFill>
                <a:latin typeface="Arial"/>
                <a:cs typeface="Arial"/>
              </a:rPr>
              <a:t> Cycle</a:t>
            </a:r>
            <a:endParaRPr sz="1350">
              <a:latin typeface="Arial"/>
              <a:cs typeface="Arial"/>
            </a:endParaRPr>
          </a:p>
        </p:txBody>
      </p:sp>
      <p:grpSp>
        <p:nvGrpSpPr>
          <p:cNvPr id="27" name="object 27"/>
          <p:cNvGrpSpPr/>
          <p:nvPr/>
        </p:nvGrpSpPr>
        <p:grpSpPr>
          <a:xfrm>
            <a:off x="8229105" y="1771240"/>
            <a:ext cx="3656753" cy="4852180"/>
            <a:chOff x="8229599" y="1771650"/>
            <a:chExt cx="3657600" cy="4853303"/>
          </a:xfrm>
        </p:grpSpPr>
        <p:pic>
          <p:nvPicPr>
            <p:cNvPr id="28" name="object 28"/>
            <p:cNvPicPr/>
            <p:nvPr/>
          </p:nvPicPr>
          <p:blipFill>
            <a:blip r:embed="rId8" cstate="print"/>
            <a:stretch>
              <a:fillRect/>
            </a:stretch>
          </p:blipFill>
          <p:spPr>
            <a:xfrm>
              <a:off x="8458199" y="1771650"/>
              <a:ext cx="3200399" cy="1828799"/>
            </a:xfrm>
            <a:prstGeom prst="rect">
              <a:avLst/>
            </a:prstGeom>
          </p:spPr>
        </p:pic>
        <p:sp>
          <p:nvSpPr>
            <p:cNvPr id="29" name="object 29"/>
            <p:cNvSpPr/>
            <p:nvPr/>
          </p:nvSpPr>
          <p:spPr>
            <a:xfrm>
              <a:off x="8229599" y="3981449"/>
              <a:ext cx="3657600" cy="2643504"/>
            </a:xfrm>
            <a:custGeom>
              <a:avLst/>
              <a:gdLst/>
              <a:ahLst/>
              <a:cxnLst/>
              <a:rect l="l" t="t" r="r" b="b"/>
              <a:pathLst>
                <a:path w="3657600" h="4076700">
                  <a:moveTo>
                    <a:pt x="3514724" y="4076699"/>
                  </a:moveTo>
                  <a:lnTo>
                    <a:pt x="142874" y="4076699"/>
                  </a:lnTo>
                  <a:lnTo>
                    <a:pt x="135855" y="4076528"/>
                  </a:lnTo>
                  <a:lnTo>
                    <a:pt x="94748" y="4068349"/>
                  </a:lnTo>
                  <a:lnTo>
                    <a:pt x="57756" y="4048577"/>
                  </a:lnTo>
                  <a:lnTo>
                    <a:pt x="28119" y="4018942"/>
                  </a:lnTo>
                  <a:lnTo>
                    <a:pt x="8346" y="3981949"/>
                  </a:lnTo>
                  <a:lnTo>
                    <a:pt x="171" y="3940843"/>
                  </a:lnTo>
                  <a:lnTo>
                    <a:pt x="0" y="3933824"/>
                  </a:lnTo>
                  <a:lnTo>
                    <a:pt x="0" y="142874"/>
                  </a:lnTo>
                  <a:lnTo>
                    <a:pt x="6149" y="101399"/>
                  </a:lnTo>
                  <a:lnTo>
                    <a:pt x="24077" y="63497"/>
                  </a:lnTo>
                  <a:lnTo>
                    <a:pt x="52233" y="32429"/>
                  </a:lnTo>
                  <a:lnTo>
                    <a:pt x="88197" y="10875"/>
                  </a:lnTo>
                  <a:lnTo>
                    <a:pt x="128870" y="686"/>
                  </a:lnTo>
                  <a:lnTo>
                    <a:pt x="142874" y="0"/>
                  </a:lnTo>
                  <a:lnTo>
                    <a:pt x="3514724" y="0"/>
                  </a:lnTo>
                  <a:lnTo>
                    <a:pt x="3556199" y="6150"/>
                  </a:lnTo>
                  <a:lnTo>
                    <a:pt x="3594100" y="24078"/>
                  </a:lnTo>
                  <a:lnTo>
                    <a:pt x="3625168" y="52234"/>
                  </a:lnTo>
                  <a:lnTo>
                    <a:pt x="3646722" y="88198"/>
                  </a:lnTo>
                  <a:lnTo>
                    <a:pt x="3656912" y="128870"/>
                  </a:lnTo>
                  <a:lnTo>
                    <a:pt x="3657599" y="142874"/>
                  </a:lnTo>
                  <a:lnTo>
                    <a:pt x="3657599" y="3933824"/>
                  </a:lnTo>
                  <a:lnTo>
                    <a:pt x="3651447" y="3975298"/>
                  </a:lnTo>
                  <a:lnTo>
                    <a:pt x="3633519" y="4013200"/>
                  </a:lnTo>
                  <a:lnTo>
                    <a:pt x="3605364" y="4044269"/>
                  </a:lnTo>
                  <a:lnTo>
                    <a:pt x="3569399" y="4065823"/>
                  </a:lnTo>
                  <a:lnTo>
                    <a:pt x="3528728" y="4076013"/>
                  </a:lnTo>
                  <a:lnTo>
                    <a:pt x="3514724" y="4076699"/>
                  </a:lnTo>
                  <a:close/>
                </a:path>
              </a:pathLst>
            </a:custGeom>
            <a:solidFill>
              <a:srgbClr val="FFFFFF"/>
            </a:solidFill>
          </p:spPr>
          <p:txBody>
            <a:bodyPr wrap="square" lIns="0" tIns="0" rIns="0" bIns="0" rtlCol="0"/>
            <a:lstStyle/>
            <a:p>
              <a:pPr defTabSz="914217"/>
              <a:endParaRPr dirty="0"/>
            </a:p>
          </p:txBody>
        </p:sp>
        <p:pic>
          <p:nvPicPr>
            <p:cNvPr id="32" name="object 32"/>
            <p:cNvPicPr/>
            <p:nvPr/>
          </p:nvPicPr>
          <p:blipFill>
            <a:blip r:embed="rId9" cstate="print"/>
            <a:stretch>
              <a:fillRect/>
            </a:stretch>
          </p:blipFill>
          <p:spPr>
            <a:xfrm>
              <a:off x="8458199" y="4248149"/>
              <a:ext cx="219074" cy="171449"/>
            </a:xfrm>
            <a:prstGeom prst="rect">
              <a:avLst/>
            </a:prstGeom>
          </p:spPr>
        </p:pic>
      </p:grpSp>
      <p:sp>
        <p:nvSpPr>
          <p:cNvPr id="33" name="object 33"/>
          <p:cNvSpPr txBox="1"/>
          <p:nvPr/>
        </p:nvSpPr>
        <p:spPr>
          <a:xfrm>
            <a:off x="8740163" y="4215424"/>
            <a:ext cx="2587661" cy="220522"/>
          </a:xfrm>
          <a:prstGeom prst="rect">
            <a:avLst/>
          </a:prstGeom>
        </p:spPr>
        <p:txBody>
          <a:bodyPr vert="horz" wrap="square" lIns="0" tIns="12697" rIns="0" bIns="0" rtlCol="0">
            <a:spAutoFit/>
          </a:bodyPr>
          <a:lstStyle/>
          <a:p>
            <a:pPr marL="12697" defTabSz="914217">
              <a:spcBef>
                <a:spcPts val="100"/>
              </a:spcBef>
            </a:pPr>
            <a:r>
              <a:rPr sz="1350" b="1" dirty="0">
                <a:solidFill>
                  <a:srgbClr val="008080"/>
                </a:solidFill>
                <a:latin typeface="Arial"/>
                <a:cs typeface="Arial"/>
              </a:rPr>
              <a:t>Establishing Financial </a:t>
            </a:r>
            <a:r>
              <a:rPr sz="1350" b="1" spc="-10" dirty="0">
                <a:solidFill>
                  <a:srgbClr val="008080"/>
                </a:solidFill>
                <a:latin typeface="Arial"/>
                <a:cs typeface="Arial"/>
              </a:rPr>
              <a:t>Controls</a:t>
            </a:r>
            <a:endParaRPr sz="1350">
              <a:latin typeface="Arial"/>
              <a:cs typeface="Arial"/>
            </a:endParaRPr>
          </a:p>
        </p:txBody>
      </p:sp>
      <p:grpSp>
        <p:nvGrpSpPr>
          <p:cNvPr id="34" name="object 34"/>
          <p:cNvGrpSpPr/>
          <p:nvPr/>
        </p:nvGrpSpPr>
        <p:grpSpPr>
          <a:xfrm>
            <a:off x="8457653" y="4628078"/>
            <a:ext cx="152365" cy="1752194"/>
            <a:chOff x="8458200" y="4629150"/>
            <a:chExt cx="152400" cy="1752600"/>
          </a:xfrm>
        </p:grpSpPr>
        <p:pic>
          <p:nvPicPr>
            <p:cNvPr id="35" name="object 35"/>
            <p:cNvPicPr/>
            <p:nvPr/>
          </p:nvPicPr>
          <p:blipFill>
            <a:blip r:embed="rId10" cstate="print"/>
            <a:stretch>
              <a:fillRect/>
            </a:stretch>
          </p:blipFill>
          <p:spPr>
            <a:xfrm>
              <a:off x="8458200" y="4629150"/>
              <a:ext cx="152399" cy="152399"/>
            </a:xfrm>
            <a:prstGeom prst="rect">
              <a:avLst/>
            </a:prstGeom>
          </p:spPr>
        </p:pic>
        <p:pic>
          <p:nvPicPr>
            <p:cNvPr id="36" name="object 36"/>
            <p:cNvPicPr/>
            <p:nvPr/>
          </p:nvPicPr>
          <p:blipFill>
            <a:blip r:embed="rId10" cstate="print"/>
            <a:stretch>
              <a:fillRect/>
            </a:stretch>
          </p:blipFill>
          <p:spPr>
            <a:xfrm>
              <a:off x="8458200" y="5162550"/>
              <a:ext cx="152399" cy="152399"/>
            </a:xfrm>
            <a:prstGeom prst="rect">
              <a:avLst/>
            </a:prstGeom>
          </p:spPr>
        </p:pic>
        <p:pic>
          <p:nvPicPr>
            <p:cNvPr id="37" name="object 37"/>
            <p:cNvPicPr/>
            <p:nvPr/>
          </p:nvPicPr>
          <p:blipFill>
            <a:blip r:embed="rId10" cstate="print"/>
            <a:stretch>
              <a:fillRect/>
            </a:stretch>
          </p:blipFill>
          <p:spPr>
            <a:xfrm>
              <a:off x="8458200" y="5695950"/>
              <a:ext cx="152399" cy="152399"/>
            </a:xfrm>
            <a:prstGeom prst="rect">
              <a:avLst/>
            </a:prstGeom>
          </p:spPr>
        </p:pic>
        <p:pic>
          <p:nvPicPr>
            <p:cNvPr id="38" name="object 38"/>
            <p:cNvPicPr/>
            <p:nvPr/>
          </p:nvPicPr>
          <p:blipFill>
            <a:blip r:embed="rId10" cstate="print"/>
            <a:stretch>
              <a:fillRect/>
            </a:stretch>
          </p:blipFill>
          <p:spPr>
            <a:xfrm>
              <a:off x="8458200" y="6229349"/>
              <a:ext cx="152399" cy="152399"/>
            </a:xfrm>
            <a:prstGeom prst="rect">
              <a:avLst/>
            </a:prstGeom>
          </p:spPr>
        </p:pic>
      </p:grpSp>
      <p:sp>
        <p:nvSpPr>
          <p:cNvPr id="39" name="object 39"/>
          <p:cNvSpPr txBox="1"/>
          <p:nvPr/>
        </p:nvSpPr>
        <p:spPr>
          <a:xfrm>
            <a:off x="8673503" y="4541102"/>
            <a:ext cx="3138077" cy="2082318"/>
          </a:xfrm>
          <a:prstGeom prst="rect">
            <a:avLst/>
          </a:prstGeom>
        </p:spPr>
        <p:txBody>
          <a:bodyPr vert="horz" wrap="square" lIns="0" tIns="12697" rIns="0" bIns="0" rtlCol="0">
            <a:spAutoFit/>
          </a:bodyPr>
          <a:lstStyle/>
          <a:p>
            <a:pPr marL="12697" marR="63487" defTabSz="914217">
              <a:lnSpc>
                <a:spcPct val="125000"/>
              </a:lnSpc>
              <a:spcBef>
                <a:spcPts val="100"/>
              </a:spcBef>
            </a:pPr>
            <a:r>
              <a:rPr sz="1200" dirty="0">
                <a:latin typeface="Arial"/>
                <a:cs typeface="Arial"/>
              </a:rPr>
              <a:t>Implement robust financial modeling </a:t>
            </a:r>
            <a:r>
              <a:rPr sz="1200" spc="-25" dirty="0">
                <a:latin typeface="Arial"/>
                <a:cs typeface="Arial"/>
              </a:rPr>
              <a:t>for </a:t>
            </a:r>
            <a:r>
              <a:rPr sz="1200" spc="-10" dirty="0">
                <a:latin typeface="Arial"/>
                <a:cs typeface="Arial"/>
              </a:rPr>
              <a:t>forecasting</a:t>
            </a:r>
            <a:endParaRPr sz="1200" dirty="0">
              <a:latin typeface="Arial"/>
              <a:cs typeface="Arial"/>
            </a:endParaRPr>
          </a:p>
          <a:p>
            <a:pPr marL="12697" marR="309183" defTabSz="914217">
              <a:lnSpc>
                <a:spcPct val="125000"/>
              </a:lnSpc>
              <a:spcBef>
                <a:spcPts val="600"/>
              </a:spcBef>
            </a:pPr>
            <a:r>
              <a:rPr sz="1200" dirty="0">
                <a:latin typeface="Arial"/>
                <a:cs typeface="Arial"/>
              </a:rPr>
              <a:t>Set up regular financial reviews </a:t>
            </a:r>
            <a:r>
              <a:rPr sz="1200" spc="-25" dirty="0">
                <a:latin typeface="Arial"/>
                <a:cs typeface="Arial"/>
              </a:rPr>
              <a:t>and </a:t>
            </a:r>
            <a:r>
              <a:rPr sz="1200" spc="-10" dirty="0">
                <a:latin typeface="Arial"/>
                <a:cs typeface="Arial"/>
              </a:rPr>
              <a:t>forecasting</a:t>
            </a:r>
            <a:endParaRPr sz="1200" dirty="0">
              <a:latin typeface="Arial"/>
              <a:cs typeface="Arial"/>
            </a:endParaRPr>
          </a:p>
          <a:p>
            <a:pPr marL="12697" marR="5079" defTabSz="914217">
              <a:lnSpc>
                <a:spcPct val="125000"/>
              </a:lnSpc>
              <a:spcBef>
                <a:spcPts val="600"/>
              </a:spcBef>
            </a:pPr>
            <a:r>
              <a:rPr sz="1200" dirty="0">
                <a:latin typeface="Arial"/>
                <a:cs typeface="Arial"/>
              </a:rPr>
              <a:t>Monitor key financial metrics (CAC, </a:t>
            </a:r>
            <a:r>
              <a:rPr sz="1200" spc="-60" dirty="0">
                <a:latin typeface="Arial"/>
                <a:cs typeface="Arial"/>
              </a:rPr>
              <a:t>LTV, </a:t>
            </a:r>
            <a:r>
              <a:rPr sz="1200" dirty="0">
                <a:latin typeface="Arial"/>
                <a:cs typeface="Arial"/>
              </a:rPr>
              <a:t>burn </a:t>
            </a:r>
            <a:r>
              <a:rPr sz="1200" spc="-10" dirty="0">
                <a:latin typeface="Arial"/>
                <a:cs typeface="Arial"/>
              </a:rPr>
              <a:t>rate)</a:t>
            </a:r>
            <a:endParaRPr sz="1200" dirty="0">
              <a:latin typeface="Arial"/>
              <a:cs typeface="Arial"/>
            </a:endParaRPr>
          </a:p>
          <a:p>
            <a:pPr marL="12697" marR="190462" defTabSz="914217">
              <a:lnSpc>
                <a:spcPct val="125000"/>
              </a:lnSpc>
              <a:spcBef>
                <a:spcPts val="600"/>
              </a:spcBef>
            </a:pPr>
            <a:r>
              <a:rPr sz="1200" dirty="0">
                <a:latin typeface="Arial"/>
                <a:cs typeface="Arial"/>
              </a:rPr>
              <a:t>Establish financial controls for </a:t>
            </a:r>
            <a:r>
              <a:rPr sz="1200" spc="-10" dirty="0">
                <a:latin typeface="Arial"/>
                <a:cs typeface="Arial"/>
              </a:rPr>
              <a:t>scaling phases</a:t>
            </a:r>
            <a:endParaRPr sz="1200" dirty="0">
              <a:latin typeface="Arial"/>
              <a:cs typeface="Arial"/>
            </a:endParaRPr>
          </a:p>
        </p:txBody>
      </p:sp>
      <p:sp>
        <p:nvSpPr>
          <p:cNvPr id="40" name="object 40"/>
          <p:cNvSpPr txBox="1"/>
          <p:nvPr/>
        </p:nvSpPr>
        <p:spPr>
          <a:xfrm>
            <a:off x="380420" y="5782874"/>
            <a:ext cx="6706179" cy="487808"/>
          </a:xfrm>
          <a:prstGeom prst="rect">
            <a:avLst/>
          </a:prstGeom>
        </p:spPr>
        <p:txBody>
          <a:bodyPr vert="horz" wrap="square" lIns="0" tIns="78722" rIns="0" bIns="0" rtlCol="0">
            <a:spAutoFit/>
          </a:bodyPr>
          <a:lstStyle/>
          <a:p>
            <a:pPr marL="114277" algn="just" defTabSz="914217">
              <a:spcBef>
                <a:spcPts val="620"/>
              </a:spcBef>
            </a:pPr>
            <a:r>
              <a:rPr sz="1350" b="1" dirty="0">
                <a:solidFill>
                  <a:srgbClr val="CA8A04"/>
                </a:solidFill>
                <a:latin typeface="Yu Gothic"/>
                <a:cs typeface="Yu Gothic"/>
              </a:rPr>
              <a:t>⚠</a:t>
            </a:r>
            <a:r>
              <a:rPr sz="1350" b="1" spc="55" dirty="0">
                <a:solidFill>
                  <a:srgbClr val="CA8A04"/>
                </a:solidFill>
                <a:latin typeface="Yu Gothic"/>
                <a:cs typeface="Yu Gothic"/>
              </a:rPr>
              <a:t> </a:t>
            </a:r>
            <a:r>
              <a:rPr sz="1575" b="1" spc="-15" baseline="2645" dirty="0">
                <a:latin typeface="Arial"/>
                <a:cs typeface="Arial"/>
              </a:rPr>
              <a:t>Warning</a:t>
            </a:r>
            <a:endParaRPr sz="1575" baseline="2645" dirty="0">
              <a:latin typeface="Arial"/>
              <a:cs typeface="Arial"/>
            </a:endParaRPr>
          </a:p>
          <a:p>
            <a:pPr marL="114277" marR="208237" algn="just" defTabSz="914217">
              <a:lnSpc>
                <a:spcPct val="119000"/>
              </a:lnSpc>
              <a:spcBef>
                <a:spcPts val="165"/>
              </a:spcBef>
            </a:pPr>
            <a:r>
              <a:rPr sz="1050" dirty="0">
                <a:solidFill>
                  <a:srgbClr val="FF0000"/>
                </a:solidFill>
                <a:latin typeface="Arial"/>
                <a:cs typeface="Arial"/>
              </a:rPr>
              <a:t>Without</a:t>
            </a:r>
            <a:r>
              <a:rPr sz="1050" spc="-35" dirty="0">
                <a:solidFill>
                  <a:srgbClr val="FF0000"/>
                </a:solidFill>
                <a:latin typeface="Arial"/>
                <a:cs typeface="Arial"/>
              </a:rPr>
              <a:t> </a:t>
            </a:r>
            <a:r>
              <a:rPr sz="1050" dirty="0">
                <a:solidFill>
                  <a:srgbClr val="FF0000"/>
                </a:solidFill>
                <a:latin typeface="Arial"/>
                <a:cs typeface="Arial"/>
              </a:rPr>
              <a:t>proper</a:t>
            </a:r>
            <a:r>
              <a:rPr sz="1050" spc="-35" dirty="0">
                <a:solidFill>
                  <a:srgbClr val="FF0000"/>
                </a:solidFill>
                <a:latin typeface="Arial"/>
                <a:cs typeface="Arial"/>
              </a:rPr>
              <a:t> </a:t>
            </a:r>
            <a:r>
              <a:rPr sz="1050" dirty="0">
                <a:solidFill>
                  <a:srgbClr val="FF0000"/>
                </a:solidFill>
                <a:latin typeface="Arial"/>
                <a:cs typeface="Arial"/>
              </a:rPr>
              <a:t>cash</a:t>
            </a:r>
            <a:r>
              <a:rPr sz="1050" spc="-35" dirty="0">
                <a:solidFill>
                  <a:srgbClr val="FF0000"/>
                </a:solidFill>
                <a:latin typeface="Arial"/>
                <a:cs typeface="Arial"/>
              </a:rPr>
              <a:t> </a:t>
            </a:r>
            <a:r>
              <a:rPr sz="1050" dirty="0">
                <a:solidFill>
                  <a:srgbClr val="FF0000"/>
                </a:solidFill>
                <a:latin typeface="Arial"/>
                <a:cs typeface="Arial"/>
              </a:rPr>
              <a:t>flow</a:t>
            </a:r>
            <a:r>
              <a:rPr sz="1050" spc="-35" dirty="0">
                <a:solidFill>
                  <a:srgbClr val="FF0000"/>
                </a:solidFill>
                <a:latin typeface="Arial"/>
                <a:cs typeface="Arial"/>
              </a:rPr>
              <a:t> </a:t>
            </a:r>
            <a:r>
              <a:rPr sz="1050" dirty="0">
                <a:solidFill>
                  <a:srgbClr val="FF0000"/>
                </a:solidFill>
                <a:latin typeface="Arial"/>
                <a:cs typeface="Arial"/>
              </a:rPr>
              <a:t>management,</a:t>
            </a:r>
            <a:r>
              <a:rPr sz="1050" spc="-35" dirty="0">
                <a:solidFill>
                  <a:srgbClr val="FF0000"/>
                </a:solidFill>
                <a:latin typeface="Arial"/>
                <a:cs typeface="Arial"/>
              </a:rPr>
              <a:t> </a:t>
            </a:r>
            <a:r>
              <a:rPr sz="1050" spc="-20" dirty="0">
                <a:solidFill>
                  <a:srgbClr val="FF0000"/>
                </a:solidFill>
                <a:latin typeface="Arial"/>
                <a:cs typeface="Arial"/>
              </a:rPr>
              <a:t>even </a:t>
            </a:r>
            <a:r>
              <a:rPr sz="1050" dirty="0">
                <a:solidFill>
                  <a:srgbClr val="FF0000"/>
                </a:solidFill>
                <a:latin typeface="Arial"/>
                <a:cs typeface="Arial"/>
              </a:rPr>
              <a:t>profitable</a:t>
            </a:r>
            <a:r>
              <a:rPr sz="1050" spc="-25" dirty="0">
                <a:solidFill>
                  <a:srgbClr val="FF0000"/>
                </a:solidFill>
                <a:latin typeface="Arial"/>
                <a:cs typeface="Arial"/>
              </a:rPr>
              <a:t> </a:t>
            </a:r>
            <a:r>
              <a:rPr sz="1050" dirty="0">
                <a:solidFill>
                  <a:srgbClr val="FF0000"/>
                </a:solidFill>
                <a:latin typeface="Arial"/>
                <a:cs typeface="Arial"/>
              </a:rPr>
              <a:t>businesses</a:t>
            </a:r>
            <a:r>
              <a:rPr sz="1050" spc="-25" dirty="0">
                <a:solidFill>
                  <a:srgbClr val="FF0000"/>
                </a:solidFill>
                <a:latin typeface="Arial"/>
                <a:cs typeface="Arial"/>
              </a:rPr>
              <a:t> </a:t>
            </a:r>
            <a:r>
              <a:rPr sz="1050" dirty="0">
                <a:solidFill>
                  <a:srgbClr val="FF0000"/>
                </a:solidFill>
                <a:latin typeface="Arial"/>
                <a:cs typeface="Arial"/>
              </a:rPr>
              <a:t>can</a:t>
            </a:r>
            <a:r>
              <a:rPr sz="1050" spc="-25" dirty="0">
                <a:solidFill>
                  <a:srgbClr val="FF0000"/>
                </a:solidFill>
                <a:latin typeface="Arial"/>
                <a:cs typeface="Arial"/>
              </a:rPr>
              <a:t> </a:t>
            </a:r>
            <a:r>
              <a:rPr sz="1050" dirty="0">
                <a:solidFill>
                  <a:srgbClr val="FF0000"/>
                </a:solidFill>
                <a:latin typeface="Arial"/>
                <a:cs typeface="Arial"/>
              </a:rPr>
              <a:t>run</a:t>
            </a:r>
            <a:r>
              <a:rPr sz="1050" spc="-20" dirty="0">
                <a:solidFill>
                  <a:srgbClr val="FF0000"/>
                </a:solidFill>
                <a:latin typeface="Arial"/>
                <a:cs typeface="Arial"/>
              </a:rPr>
              <a:t> </a:t>
            </a:r>
            <a:r>
              <a:rPr sz="1050" dirty="0">
                <a:solidFill>
                  <a:srgbClr val="FF0000"/>
                </a:solidFill>
                <a:latin typeface="Arial"/>
                <a:cs typeface="Arial"/>
              </a:rPr>
              <a:t>out</a:t>
            </a:r>
            <a:r>
              <a:rPr sz="1050" spc="-25" dirty="0">
                <a:solidFill>
                  <a:srgbClr val="FF0000"/>
                </a:solidFill>
                <a:latin typeface="Arial"/>
                <a:cs typeface="Arial"/>
              </a:rPr>
              <a:t> </a:t>
            </a:r>
            <a:r>
              <a:rPr sz="1050" dirty="0">
                <a:solidFill>
                  <a:srgbClr val="FF0000"/>
                </a:solidFill>
                <a:latin typeface="Arial"/>
                <a:cs typeface="Arial"/>
              </a:rPr>
              <a:t>of</a:t>
            </a:r>
            <a:r>
              <a:rPr sz="1050" spc="-25" dirty="0">
                <a:solidFill>
                  <a:srgbClr val="FF0000"/>
                </a:solidFill>
                <a:latin typeface="Arial"/>
                <a:cs typeface="Arial"/>
              </a:rPr>
              <a:t> </a:t>
            </a:r>
            <a:r>
              <a:rPr sz="1050" dirty="0">
                <a:solidFill>
                  <a:srgbClr val="FF0000"/>
                </a:solidFill>
                <a:latin typeface="Arial"/>
                <a:cs typeface="Arial"/>
              </a:rPr>
              <a:t>cash</a:t>
            </a:r>
            <a:r>
              <a:rPr sz="1050" spc="-25" dirty="0">
                <a:solidFill>
                  <a:srgbClr val="FF0000"/>
                </a:solidFill>
                <a:latin typeface="Arial"/>
                <a:cs typeface="Arial"/>
              </a:rPr>
              <a:t> </a:t>
            </a:r>
            <a:r>
              <a:rPr sz="1050" spc="-10" dirty="0">
                <a:solidFill>
                  <a:srgbClr val="FF0000"/>
                </a:solidFill>
                <a:latin typeface="Arial"/>
                <a:cs typeface="Arial"/>
              </a:rPr>
              <a:t>during scaling</a:t>
            </a:r>
            <a:endParaRPr sz="1050" dirty="0">
              <a:solidFill>
                <a:srgbClr val="FF0000"/>
              </a:solidFill>
              <a:latin typeface="Arial"/>
              <a:cs typeface="Arial"/>
            </a:endParaRPr>
          </a:p>
        </p:txBody>
      </p:sp>
      <p:sp>
        <p:nvSpPr>
          <p:cNvPr id="43" name="Rectangle: Rounded Corners 42">
            <a:extLst>
              <a:ext uri="{FF2B5EF4-FFF2-40B4-BE49-F238E27FC236}">
                <a16:creationId xmlns:a16="http://schemas.microsoft.com/office/drawing/2014/main" id="{9E7AADCD-9C2C-AA7C-3919-775B3716B611}"/>
              </a:ext>
            </a:extLst>
          </p:cNvPr>
          <p:cNvSpPr/>
          <p:nvPr/>
        </p:nvSpPr>
        <p:spPr>
          <a:xfrm>
            <a:off x="457200" y="739764"/>
            <a:ext cx="11585643" cy="5965041"/>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E4A5E3CF-C1FB-4E5F-5027-D6F9626E9D33}"/>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426F17FC-FE8E-7373-0A16-C426DB03A159}"/>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791058" cy="690368"/>
          </a:xfrm>
          <a:prstGeom prst="rect">
            <a:avLst/>
          </a:prstGeom>
        </p:spPr>
      </p:pic>
    </p:spTree>
    <p:extLst>
      <p:ext uri="{BB962C8B-B14F-4D97-AF65-F5344CB8AC3E}">
        <p14:creationId xmlns:p14="http://schemas.microsoft.com/office/powerpoint/2010/main" val="100757182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0FCEF742-3CB6-389B-43D5-E5E07A588E2D}"/>
              </a:ext>
            </a:extLst>
          </p:cNvPr>
          <p:cNvSpPr/>
          <p:nvPr/>
        </p:nvSpPr>
        <p:spPr>
          <a:xfrm>
            <a:off x="11068049" y="311919"/>
            <a:ext cx="1666749" cy="652107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prstGeom prst="rect">
            <a:avLst/>
          </a:prstGeom>
        </p:spPr>
        <p:txBody>
          <a:bodyPr vert="horz" wrap="square" lIns="0" tIns="15240" rIns="0" bIns="0" rtlCol="0">
            <a:spAutoFit/>
          </a:bodyPr>
          <a:lstStyle/>
          <a:p>
            <a:pPr marL="12700">
              <a:lnSpc>
                <a:spcPct val="100000"/>
              </a:lnSpc>
              <a:spcBef>
                <a:spcPts val="120"/>
              </a:spcBef>
            </a:pPr>
            <a:r>
              <a:rPr spc="-200" dirty="0"/>
              <a:t>Financial</a:t>
            </a:r>
            <a:r>
              <a:rPr spc="-60" dirty="0"/>
              <a:t> </a:t>
            </a:r>
            <a:r>
              <a:rPr spc="-210" dirty="0"/>
              <a:t>Metrics</a:t>
            </a:r>
            <a:r>
              <a:rPr spc="-50" dirty="0"/>
              <a:t> </a:t>
            </a:r>
            <a:r>
              <a:rPr spc="-190" dirty="0"/>
              <a:t>for</a:t>
            </a:r>
            <a:r>
              <a:rPr spc="-50" dirty="0"/>
              <a:t> </a:t>
            </a:r>
            <a:r>
              <a:rPr spc="-170" dirty="0"/>
              <a:t>Scaling</a:t>
            </a:r>
          </a:p>
        </p:txBody>
      </p:sp>
      <p:pic>
        <p:nvPicPr>
          <p:cNvPr id="4" name="object 4"/>
          <p:cNvPicPr/>
          <p:nvPr/>
        </p:nvPicPr>
        <p:blipFill>
          <a:blip r:embed="rId3" cstate="print"/>
          <a:stretch>
            <a:fillRect/>
          </a:stretch>
        </p:blipFill>
        <p:spPr>
          <a:xfrm>
            <a:off x="571500" y="2124074"/>
            <a:ext cx="152399" cy="152399"/>
          </a:xfrm>
          <a:prstGeom prst="rect">
            <a:avLst/>
          </a:prstGeom>
        </p:spPr>
      </p:pic>
      <p:sp>
        <p:nvSpPr>
          <p:cNvPr id="5" name="object 5"/>
          <p:cNvSpPr/>
          <p:nvPr/>
        </p:nvSpPr>
        <p:spPr>
          <a:xfrm>
            <a:off x="866774" y="2066924"/>
            <a:ext cx="485775" cy="266700"/>
          </a:xfrm>
          <a:custGeom>
            <a:avLst/>
            <a:gdLst/>
            <a:ahLst/>
            <a:cxnLst/>
            <a:rect l="l" t="t" r="r" b="b"/>
            <a:pathLst>
              <a:path w="485775" h="266700">
                <a:moveTo>
                  <a:pt x="378979" y="266699"/>
                </a:moveTo>
                <a:lnTo>
                  <a:pt x="106794" y="266699"/>
                </a:lnTo>
                <a:lnTo>
                  <a:pt x="99361" y="265967"/>
                </a:lnTo>
                <a:lnTo>
                  <a:pt x="57038" y="251606"/>
                </a:lnTo>
                <a:lnTo>
                  <a:pt x="23432" y="222141"/>
                </a:lnTo>
                <a:lnTo>
                  <a:pt x="3660" y="182059"/>
                </a:lnTo>
                <a:lnTo>
                  <a:pt x="0" y="159904"/>
                </a:lnTo>
                <a:lnTo>
                  <a:pt x="0" y="152399"/>
                </a:lnTo>
                <a:lnTo>
                  <a:pt x="0" y="106794"/>
                </a:lnTo>
                <a:lnTo>
                  <a:pt x="11572" y="63625"/>
                </a:lnTo>
                <a:lnTo>
                  <a:pt x="38784" y="28170"/>
                </a:lnTo>
                <a:lnTo>
                  <a:pt x="77492" y="5828"/>
                </a:lnTo>
                <a:lnTo>
                  <a:pt x="106794" y="0"/>
                </a:lnTo>
                <a:lnTo>
                  <a:pt x="378979" y="0"/>
                </a:lnTo>
                <a:lnTo>
                  <a:pt x="422149" y="11572"/>
                </a:lnTo>
                <a:lnTo>
                  <a:pt x="457604" y="38784"/>
                </a:lnTo>
                <a:lnTo>
                  <a:pt x="479946" y="77492"/>
                </a:lnTo>
                <a:lnTo>
                  <a:pt x="485774" y="106794"/>
                </a:lnTo>
                <a:lnTo>
                  <a:pt x="485774" y="159904"/>
                </a:lnTo>
                <a:lnTo>
                  <a:pt x="474202" y="203074"/>
                </a:lnTo>
                <a:lnTo>
                  <a:pt x="446990" y="238528"/>
                </a:lnTo>
                <a:lnTo>
                  <a:pt x="408281" y="260871"/>
                </a:lnTo>
                <a:lnTo>
                  <a:pt x="386412" y="265967"/>
                </a:lnTo>
                <a:lnTo>
                  <a:pt x="378979" y="266699"/>
                </a:lnTo>
                <a:close/>
              </a:path>
            </a:pathLst>
          </a:custGeom>
          <a:solidFill>
            <a:srgbClr val="1A4977">
              <a:alpha val="19999"/>
            </a:srgbClr>
          </a:solidFill>
        </p:spPr>
        <p:txBody>
          <a:bodyPr wrap="square" lIns="0" tIns="0" rIns="0" bIns="0" rtlCol="0"/>
          <a:lstStyle/>
          <a:p>
            <a:endParaRPr/>
          </a:p>
        </p:txBody>
      </p:sp>
      <p:pic>
        <p:nvPicPr>
          <p:cNvPr id="6" name="object 6"/>
          <p:cNvPicPr/>
          <p:nvPr/>
        </p:nvPicPr>
        <p:blipFill>
          <a:blip r:embed="rId4" cstate="print"/>
          <a:stretch>
            <a:fillRect/>
          </a:stretch>
        </p:blipFill>
        <p:spPr>
          <a:xfrm>
            <a:off x="571500" y="2990849"/>
            <a:ext cx="190499" cy="152399"/>
          </a:xfrm>
          <a:prstGeom prst="rect">
            <a:avLst/>
          </a:prstGeom>
        </p:spPr>
      </p:pic>
      <p:sp>
        <p:nvSpPr>
          <p:cNvPr id="7" name="object 7"/>
          <p:cNvSpPr/>
          <p:nvPr/>
        </p:nvSpPr>
        <p:spPr>
          <a:xfrm>
            <a:off x="904874" y="2933700"/>
            <a:ext cx="438150" cy="266700"/>
          </a:xfrm>
          <a:custGeom>
            <a:avLst/>
            <a:gdLst/>
            <a:ahLst/>
            <a:cxnLst/>
            <a:rect l="l" t="t" r="r" b="b"/>
            <a:pathLst>
              <a:path w="438150" h="266700">
                <a:moveTo>
                  <a:pt x="331354" y="266699"/>
                </a:moveTo>
                <a:lnTo>
                  <a:pt x="106795" y="266699"/>
                </a:lnTo>
                <a:lnTo>
                  <a:pt x="99362" y="265967"/>
                </a:lnTo>
                <a:lnTo>
                  <a:pt x="57038" y="251606"/>
                </a:lnTo>
                <a:lnTo>
                  <a:pt x="23432" y="222141"/>
                </a:lnTo>
                <a:lnTo>
                  <a:pt x="3660" y="182058"/>
                </a:lnTo>
                <a:lnTo>
                  <a:pt x="0" y="159904"/>
                </a:lnTo>
                <a:lnTo>
                  <a:pt x="0" y="152399"/>
                </a:lnTo>
                <a:lnTo>
                  <a:pt x="0" y="106794"/>
                </a:lnTo>
                <a:lnTo>
                  <a:pt x="11572" y="63624"/>
                </a:lnTo>
                <a:lnTo>
                  <a:pt x="38784" y="28170"/>
                </a:lnTo>
                <a:lnTo>
                  <a:pt x="77493" y="5828"/>
                </a:lnTo>
                <a:lnTo>
                  <a:pt x="106795" y="0"/>
                </a:lnTo>
                <a:lnTo>
                  <a:pt x="331354" y="0"/>
                </a:lnTo>
                <a:lnTo>
                  <a:pt x="374524" y="11572"/>
                </a:lnTo>
                <a:lnTo>
                  <a:pt x="409979" y="38783"/>
                </a:lnTo>
                <a:lnTo>
                  <a:pt x="432321" y="77492"/>
                </a:lnTo>
                <a:lnTo>
                  <a:pt x="438149" y="106794"/>
                </a:lnTo>
                <a:lnTo>
                  <a:pt x="438149" y="159904"/>
                </a:lnTo>
                <a:lnTo>
                  <a:pt x="426577" y="203073"/>
                </a:lnTo>
                <a:lnTo>
                  <a:pt x="399365" y="238528"/>
                </a:lnTo>
                <a:lnTo>
                  <a:pt x="360656" y="260870"/>
                </a:lnTo>
                <a:lnTo>
                  <a:pt x="338787" y="265967"/>
                </a:lnTo>
                <a:lnTo>
                  <a:pt x="331354" y="266699"/>
                </a:lnTo>
                <a:close/>
              </a:path>
            </a:pathLst>
          </a:custGeom>
          <a:solidFill>
            <a:srgbClr val="28A645">
              <a:alpha val="19999"/>
            </a:srgbClr>
          </a:solidFill>
        </p:spPr>
        <p:txBody>
          <a:bodyPr wrap="square" lIns="0" tIns="0" rIns="0" bIns="0" rtlCol="0"/>
          <a:lstStyle/>
          <a:p>
            <a:endParaRPr/>
          </a:p>
        </p:txBody>
      </p:sp>
      <p:pic>
        <p:nvPicPr>
          <p:cNvPr id="8" name="object 8"/>
          <p:cNvPicPr/>
          <p:nvPr/>
        </p:nvPicPr>
        <p:blipFill>
          <a:blip r:embed="rId5" cstate="print"/>
          <a:stretch>
            <a:fillRect/>
          </a:stretch>
        </p:blipFill>
        <p:spPr>
          <a:xfrm>
            <a:off x="571500" y="3857059"/>
            <a:ext cx="133347" cy="152965"/>
          </a:xfrm>
          <a:prstGeom prst="rect">
            <a:avLst/>
          </a:prstGeom>
        </p:spPr>
      </p:pic>
      <p:sp>
        <p:nvSpPr>
          <p:cNvPr id="9" name="object 9"/>
          <p:cNvSpPr/>
          <p:nvPr/>
        </p:nvSpPr>
        <p:spPr>
          <a:xfrm>
            <a:off x="847724" y="3800475"/>
            <a:ext cx="942975" cy="266700"/>
          </a:xfrm>
          <a:custGeom>
            <a:avLst/>
            <a:gdLst/>
            <a:ahLst/>
            <a:cxnLst/>
            <a:rect l="l" t="t" r="r" b="b"/>
            <a:pathLst>
              <a:path w="942975" h="266700">
                <a:moveTo>
                  <a:pt x="836179" y="266699"/>
                </a:moveTo>
                <a:lnTo>
                  <a:pt x="106794" y="266699"/>
                </a:lnTo>
                <a:lnTo>
                  <a:pt x="99361" y="265967"/>
                </a:lnTo>
                <a:lnTo>
                  <a:pt x="57038" y="251605"/>
                </a:lnTo>
                <a:lnTo>
                  <a:pt x="23432" y="222141"/>
                </a:lnTo>
                <a:lnTo>
                  <a:pt x="3660" y="182058"/>
                </a:lnTo>
                <a:lnTo>
                  <a:pt x="0" y="159904"/>
                </a:lnTo>
                <a:lnTo>
                  <a:pt x="0" y="152399"/>
                </a:lnTo>
                <a:lnTo>
                  <a:pt x="0" y="106794"/>
                </a:lnTo>
                <a:lnTo>
                  <a:pt x="11572" y="63624"/>
                </a:lnTo>
                <a:lnTo>
                  <a:pt x="38784" y="28170"/>
                </a:lnTo>
                <a:lnTo>
                  <a:pt x="77492" y="5828"/>
                </a:lnTo>
                <a:lnTo>
                  <a:pt x="106794" y="0"/>
                </a:lnTo>
                <a:lnTo>
                  <a:pt x="836179" y="0"/>
                </a:lnTo>
                <a:lnTo>
                  <a:pt x="879349" y="11572"/>
                </a:lnTo>
                <a:lnTo>
                  <a:pt x="914803" y="38783"/>
                </a:lnTo>
                <a:lnTo>
                  <a:pt x="937146" y="77492"/>
                </a:lnTo>
                <a:lnTo>
                  <a:pt x="942974" y="106794"/>
                </a:lnTo>
                <a:lnTo>
                  <a:pt x="942974" y="159904"/>
                </a:lnTo>
                <a:lnTo>
                  <a:pt x="931401" y="203073"/>
                </a:lnTo>
                <a:lnTo>
                  <a:pt x="904190" y="238528"/>
                </a:lnTo>
                <a:lnTo>
                  <a:pt x="865481" y="260870"/>
                </a:lnTo>
                <a:lnTo>
                  <a:pt x="843612" y="265967"/>
                </a:lnTo>
                <a:lnTo>
                  <a:pt x="836179" y="266699"/>
                </a:lnTo>
                <a:close/>
              </a:path>
            </a:pathLst>
          </a:custGeom>
          <a:solidFill>
            <a:srgbClr val="DB3445">
              <a:alpha val="19999"/>
            </a:srgbClr>
          </a:solidFill>
        </p:spPr>
        <p:txBody>
          <a:bodyPr wrap="square" lIns="0" tIns="0" rIns="0" bIns="0" rtlCol="0"/>
          <a:lstStyle/>
          <a:p>
            <a:endParaRPr/>
          </a:p>
        </p:txBody>
      </p:sp>
      <p:pic>
        <p:nvPicPr>
          <p:cNvPr id="10" name="object 10"/>
          <p:cNvPicPr/>
          <p:nvPr/>
        </p:nvPicPr>
        <p:blipFill>
          <a:blip r:embed="rId6" cstate="print"/>
          <a:stretch>
            <a:fillRect/>
          </a:stretch>
        </p:blipFill>
        <p:spPr>
          <a:xfrm>
            <a:off x="571500" y="4724399"/>
            <a:ext cx="133349" cy="152399"/>
          </a:xfrm>
          <a:prstGeom prst="rect">
            <a:avLst/>
          </a:prstGeom>
        </p:spPr>
      </p:pic>
      <p:sp>
        <p:nvSpPr>
          <p:cNvPr id="11" name="object 11"/>
          <p:cNvSpPr/>
          <p:nvPr/>
        </p:nvSpPr>
        <p:spPr>
          <a:xfrm>
            <a:off x="847724" y="4667250"/>
            <a:ext cx="790575" cy="266700"/>
          </a:xfrm>
          <a:custGeom>
            <a:avLst/>
            <a:gdLst/>
            <a:ahLst/>
            <a:cxnLst/>
            <a:rect l="l" t="t" r="r" b="b"/>
            <a:pathLst>
              <a:path w="790575" h="266700">
                <a:moveTo>
                  <a:pt x="683779" y="266699"/>
                </a:moveTo>
                <a:lnTo>
                  <a:pt x="106794" y="266699"/>
                </a:lnTo>
                <a:lnTo>
                  <a:pt x="99361" y="265967"/>
                </a:lnTo>
                <a:lnTo>
                  <a:pt x="57038" y="251605"/>
                </a:lnTo>
                <a:lnTo>
                  <a:pt x="23432" y="222140"/>
                </a:lnTo>
                <a:lnTo>
                  <a:pt x="3660" y="182058"/>
                </a:lnTo>
                <a:lnTo>
                  <a:pt x="0" y="159904"/>
                </a:lnTo>
                <a:lnTo>
                  <a:pt x="0" y="152399"/>
                </a:lnTo>
                <a:lnTo>
                  <a:pt x="0" y="106794"/>
                </a:lnTo>
                <a:lnTo>
                  <a:pt x="11572" y="63624"/>
                </a:lnTo>
                <a:lnTo>
                  <a:pt x="38784" y="28170"/>
                </a:lnTo>
                <a:lnTo>
                  <a:pt x="77492" y="5827"/>
                </a:lnTo>
                <a:lnTo>
                  <a:pt x="106794" y="0"/>
                </a:lnTo>
                <a:lnTo>
                  <a:pt x="683779" y="0"/>
                </a:lnTo>
                <a:lnTo>
                  <a:pt x="726949" y="11571"/>
                </a:lnTo>
                <a:lnTo>
                  <a:pt x="762403" y="38783"/>
                </a:lnTo>
                <a:lnTo>
                  <a:pt x="784746" y="77492"/>
                </a:lnTo>
                <a:lnTo>
                  <a:pt x="790574" y="106794"/>
                </a:lnTo>
                <a:lnTo>
                  <a:pt x="790574" y="159904"/>
                </a:lnTo>
                <a:lnTo>
                  <a:pt x="779002" y="203073"/>
                </a:lnTo>
                <a:lnTo>
                  <a:pt x="751790" y="238528"/>
                </a:lnTo>
                <a:lnTo>
                  <a:pt x="713081" y="260870"/>
                </a:lnTo>
                <a:lnTo>
                  <a:pt x="691212" y="265967"/>
                </a:lnTo>
                <a:lnTo>
                  <a:pt x="683779" y="266699"/>
                </a:lnTo>
                <a:close/>
              </a:path>
            </a:pathLst>
          </a:custGeom>
          <a:solidFill>
            <a:srgbClr val="FFC107">
              <a:alpha val="19999"/>
            </a:srgbClr>
          </a:solidFill>
        </p:spPr>
        <p:txBody>
          <a:bodyPr wrap="square" lIns="0" tIns="0" rIns="0" bIns="0" rtlCol="0"/>
          <a:lstStyle/>
          <a:p>
            <a:endParaRPr/>
          </a:p>
        </p:txBody>
      </p:sp>
      <p:sp>
        <p:nvSpPr>
          <p:cNvPr id="12" name="object 12"/>
          <p:cNvSpPr txBox="1"/>
          <p:nvPr/>
        </p:nvSpPr>
        <p:spPr>
          <a:xfrm>
            <a:off x="571500" y="921472"/>
            <a:ext cx="5918200" cy="4659352"/>
          </a:xfrm>
          <a:prstGeom prst="rect">
            <a:avLst/>
          </a:prstGeom>
        </p:spPr>
        <p:txBody>
          <a:bodyPr vert="horz" wrap="square" lIns="0" tIns="11430" rIns="0" bIns="0" rtlCol="0">
            <a:spAutoFit/>
          </a:bodyPr>
          <a:lstStyle/>
          <a:p>
            <a:pPr marL="12700" marR="315595" algn="just">
              <a:lnSpc>
                <a:spcPct val="116399"/>
              </a:lnSpc>
              <a:spcBef>
                <a:spcPts val="90"/>
              </a:spcBef>
            </a:pPr>
            <a:r>
              <a:rPr sz="1450" spc="-75" dirty="0">
                <a:solidFill>
                  <a:srgbClr val="333333"/>
                </a:solidFill>
                <a:latin typeface="Montserrat"/>
                <a:cs typeface="Montserrat"/>
              </a:rPr>
              <a:t>Monitoring</a:t>
            </a:r>
            <a:r>
              <a:rPr sz="1450" spc="-10" dirty="0">
                <a:solidFill>
                  <a:srgbClr val="333333"/>
                </a:solidFill>
                <a:latin typeface="Montserrat"/>
                <a:cs typeface="Montserrat"/>
              </a:rPr>
              <a:t> </a:t>
            </a:r>
            <a:r>
              <a:rPr sz="1450" spc="-85" dirty="0">
                <a:solidFill>
                  <a:srgbClr val="333333"/>
                </a:solidFill>
                <a:latin typeface="Montserrat"/>
                <a:cs typeface="Montserrat"/>
              </a:rPr>
              <a:t>key</a:t>
            </a:r>
            <a:r>
              <a:rPr sz="1450" spc="-5" dirty="0">
                <a:solidFill>
                  <a:srgbClr val="333333"/>
                </a:solidFill>
                <a:latin typeface="Montserrat"/>
                <a:cs typeface="Montserrat"/>
              </a:rPr>
              <a:t> </a:t>
            </a:r>
            <a:r>
              <a:rPr sz="1450" spc="-55" dirty="0">
                <a:solidFill>
                  <a:srgbClr val="333333"/>
                </a:solidFill>
                <a:latin typeface="Montserrat"/>
                <a:cs typeface="Montserrat"/>
              </a:rPr>
              <a:t>financial</a:t>
            </a:r>
            <a:r>
              <a:rPr sz="1450" spc="-10" dirty="0">
                <a:solidFill>
                  <a:srgbClr val="333333"/>
                </a:solidFill>
                <a:latin typeface="Montserrat"/>
                <a:cs typeface="Montserrat"/>
              </a:rPr>
              <a:t> </a:t>
            </a:r>
            <a:r>
              <a:rPr sz="1450" spc="-70" dirty="0">
                <a:solidFill>
                  <a:srgbClr val="333333"/>
                </a:solidFill>
                <a:latin typeface="Montserrat"/>
                <a:cs typeface="Montserrat"/>
              </a:rPr>
              <a:t>metrics</a:t>
            </a:r>
            <a:r>
              <a:rPr sz="1450" spc="-5" dirty="0">
                <a:solidFill>
                  <a:srgbClr val="333333"/>
                </a:solidFill>
                <a:latin typeface="Montserrat"/>
                <a:cs typeface="Montserrat"/>
              </a:rPr>
              <a:t> </a:t>
            </a:r>
            <a:r>
              <a:rPr sz="1450" spc="-30" dirty="0">
                <a:solidFill>
                  <a:srgbClr val="333333"/>
                </a:solidFill>
                <a:latin typeface="Montserrat"/>
                <a:cs typeface="Montserrat"/>
              </a:rPr>
              <a:t>is</a:t>
            </a:r>
            <a:r>
              <a:rPr sz="1450" spc="-10" dirty="0">
                <a:solidFill>
                  <a:srgbClr val="333333"/>
                </a:solidFill>
                <a:latin typeface="Montserrat"/>
                <a:cs typeface="Montserrat"/>
              </a:rPr>
              <a:t> </a:t>
            </a:r>
            <a:r>
              <a:rPr sz="1450" spc="-55" dirty="0">
                <a:solidFill>
                  <a:srgbClr val="333333"/>
                </a:solidFill>
                <a:latin typeface="Montserrat"/>
                <a:cs typeface="Montserrat"/>
              </a:rPr>
              <a:t>crucial</a:t>
            </a:r>
            <a:r>
              <a:rPr sz="1450" spc="-5" dirty="0">
                <a:solidFill>
                  <a:srgbClr val="333333"/>
                </a:solidFill>
                <a:latin typeface="Montserrat"/>
                <a:cs typeface="Montserrat"/>
              </a:rPr>
              <a:t> </a:t>
            </a:r>
            <a:r>
              <a:rPr sz="1450" spc="-75" dirty="0">
                <a:solidFill>
                  <a:srgbClr val="333333"/>
                </a:solidFill>
                <a:latin typeface="Montserrat"/>
                <a:cs typeface="Montserrat"/>
              </a:rPr>
              <a:t>when</a:t>
            </a:r>
            <a:r>
              <a:rPr sz="1450" spc="-10" dirty="0">
                <a:solidFill>
                  <a:srgbClr val="333333"/>
                </a:solidFill>
                <a:latin typeface="Montserrat"/>
                <a:cs typeface="Montserrat"/>
              </a:rPr>
              <a:t> </a:t>
            </a:r>
            <a:r>
              <a:rPr sz="1450" spc="-55" dirty="0">
                <a:solidFill>
                  <a:srgbClr val="333333"/>
                </a:solidFill>
                <a:latin typeface="Montserrat"/>
                <a:cs typeface="Montserrat"/>
              </a:rPr>
              <a:t>scaling</a:t>
            </a:r>
            <a:r>
              <a:rPr sz="1450" spc="-5" dirty="0">
                <a:solidFill>
                  <a:srgbClr val="333333"/>
                </a:solidFill>
                <a:latin typeface="Montserrat"/>
                <a:cs typeface="Montserrat"/>
              </a:rPr>
              <a:t> </a:t>
            </a:r>
            <a:r>
              <a:rPr sz="1450" spc="-25" dirty="0">
                <a:solidFill>
                  <a:srgbClr val="333333"/>
                </a:solidFill>
                <a:latin typeface="Montserrat"/>
                <a:cs typeface="Montserrat"/>
              </a:rPr>
              <a:t>to </a:t>
            </a:r>
            <a:r>
              <a:rPr sz="1450" spc="-70" dirty="0">
                <a:solidFill>
                  <a:srgbClr val="333333"/>
                </a:solidFill>
                <a:latin typeface="Montserrat"/>
                <a:cs typeface="Montserrat"/>
              </a:rPr>
              <a:t>ensure</a:t>
            </a:r>
            <a:r>
              <a:rPr sz="1450" dirty="0">
                <a:solidFill>
                  <a:srgbClr val="333333"/>
                </a:solidFill>
                <a:latin typeface="Montserrat"/>
                <a:cs typeface="Montserrat"/>
              </a:rPr>
              <a:t> </a:t>
            </a:r>
            <a:r>
              <a:rPr sz="1450" spc="-60" dirty="0">
                <a:solidFill>
                  <a:srgbClr val="333333"/>
                </a:solidFill>
                <a:latin typeface="Montserrat"/>
                <a:cs typeface="Montserrat"/>
              </a:rPr>
              <a:t>sustainable</a:t>
            </a:r>
            <a:r>
              <a:rPr sz="1450" dirty="0">
                <a:solidFill>
                  <a:srgbClr val="333333"/>
                </a:solidFill>
                <a:latin typeface="Montserrat"/>
                <a:cs typeface="Montserrat"/>
              </a:rPr>
              <a:t> </a:t>
            </a:r>
            <a:r>
              <a:rPr sz="1450" spc="-80" dirty="0">
                <a:solidFill>
                  <a:srgbClr val="333333"/>
                </a:solidFill>
                <a:latin typeface="Montserrat"/>
                <a:cs typeface="Montserrat"/>
              </a:rPr>
              <a:t>growth</a:t>
            </a:r>
            <a:r>
              <a:rPr sz="1450" dirty="0">
                <a:solidFill>
                  <a:srgbClr val="333333"/>
                </a:solidFill>
                <a:latin typeface="Montserrat"/>
                <a:cs typeface="Montserrat"/>
              </a:rPr>
              <a:t> </a:t>
            </a:r>
            <a:r>
              <a:rPr sz="1450" spc="-70" dirty="0">
                <a:solidFill>
                  <a:srgbClr val="333333"/>
                </a:solidFill>
                <a:latin typeface="Montserrat"/>
                <a:cs typeface="Montserrat"/>
              </a:rPr>
              <a:t>and</a:t>
            </a:r>
            <a:r>
              <a:rPr sz="1450" spc="5" dirty="0">
                <a:solidFill>
                  <a:srgbClr val="333333"/>
                </a:solidFill>
                <a:latin typeface="Montserrat"/>
                <a:cs typeface="Montserrat"/>
              </a:rPr>
              <a:t> </a:t>
            </a:r>
            <a:r>
              <a:rPr sz="1450" spc="-95" dirty="0">
                <a:solidFill>
                  <a:srgbClr val="333333"/>
                </a:solidFill>
                <a:latin typeface="Montserrat"/>
                <a:cs typeface="Montserrat"/>
              </a:rPr>
              <a:t>make</a:t>
            </a:r>
            <a:r>
              <a:rPr sz="1450" dirty="0">
                <a:solidFill>
                  <a:srgbClr val="333333"/>
                </a:solidFill>
                <a:latin typeface="Montserrat"/>
                <a:cs typeface="Montserrat"/>
              </a:rPr>
              <a:t> </a:t>
            </a:r>
            <a:r>
              <a:rPr sz="1450" spc="-75" dirty="0">
                <a:solidFill>
                  <a:srgbClr val="333333"/>
                </a:solidFill>
                <a:latin typeface="Montserrat"/>
                <a:cs typeface="Montserrat"/>
              </a:rPr>
              <a:t>informed</a:t>
            </a:r>
            <a:r>
              <a:rPr sz="1450" dirty="0">
                <a:solidFill>
                  <a:srgbClr val="333333"/>
                </a:solidFill>
                <a:latin typeface="Montserrat"/>
                <a:cs typeface="Montserrat"/>
              </a:rPr>
              <a:t> </a:t>
            </a:r>
            <a:r>
              <a:rPr sz="1450" spc="-10" dirty="0">
                <a:solidFill>
                  <a:srgbClr val="333333"/>
                </a:solidFill>
                <a:latin typeface="Montserrat"/>
                <a:cs typeface="Montserrat"/>
              </a:rPr>
              <a:t>decisions:</a:t>
            </a:r>
            <a:endParaRPr sz="1450" dirty="0">
              <a:latin typeface="Montserrat"/>
              <a:cs typeface="Montserrat"/>
            </a:endParaRPr>
          </a:p>
          <a:p>
            <a:pPr marL="307340" marR="82550" indent="76200" algn="just">
              <a:lnSpc>
                <a:spcPct val="119400"/>
              </a:lnSpc>
              <a:spcBef>
                <a:spcPts val="1195"/>
              </a:spcBef>
              <a:tabLst>
                <a:tab pos="876935" algn="l"/>
              </a:tabLst>
            </a:pPr>
            <a:r>
              <a:rPr sz="1250" b="1" spc="-25" dirty="0">
                <a:solidFill>
                  <a:srgbClr val="333333"/>
                </a:solidFill>
                <a:latin typeface="Montserrat SemiBold"/>
                <a:cs typeface="Montserrat SemiBold"/>
              </a:rPr>
              <a:t>CAC</a:t>
            </a:r>
            <a:r>
              <a:rPr sz="1250" b="1" dirty="0">
                <a:solidFill>
                  <a:srgbClr val="333333"/>
                </a:solidFill>
                <a:latin typeface="Montserrat SemiBold"/>
                <a:cs typeface="Montserrat SemiBold"/>
              </a:rPr>
              <a:t>	</a:t>
            </a:r>
            <a:r>
              <a:rPr sz="1350" b="1" spc="-110" dirty="0">
                <a:solidFill>
                  <a:srgbClr val="333333"/>
                </a:solidFill>
                <a:latin typeface="Montserrat"/>
                <a:cs typeface="Montserrat"/>
              </a:rPr>
              <a:t>Customer</a:t>
            </a:r>
            <a:r>
              <a:rPr sz="1350" b="1" spc="-30" dirty="0">
                <a:solidFill>
                  <a:srgbClr val="333333"/>
                </a:solidFill>
                <a:latin typeface="Montserrat"/>
                <a:cs typeface="Montserrat"/>
              </a:rPr>
              <a:t> </a:t>
            </a:r>
            <a:r>
              <a:rPr sz="1350" b="1" spc="-90" dirty="0">
                <a:solidFill>
                  <a:srgbClr val="333333"/>
                </a:solidFill>
                <a:latin typeface="Montserrat"/>
                <a:cs typeface="Montserrat"/>
              </a:rPr>
              <a:t>Acquisition</a:t>
            </a:r>
            <a:r>
              <a:rPr sz="1350" b="1" spc="-30" dirty="0">
                <a:solidFill>
                  <a:srgbClr val="333333"/>
                </a:solidFill>
                <a:latin typeface="Montserrat"/>
                <a:cs typeface="Montserrat"/>
              </a:rPr>
              <a:t> </a:t>
            </a:r>
            <a:r>
              <a:rPr sz="1350" b="1" spc="-90" dirty="0">
                <a:solidFill>
                  <a:srgbClr val="333333"/>
                </a:solidFill>
                <a:latin typeface="Montserrat"/>
                <a:cs typeface="Montserrat"/>
              </a:rPr>
              <a:t>Cost:</a:t>
            </a:r>
            <a:r>
              <a:rPr sz="1350" b="1" spc="-55" dirty="0">
                <a:solidFill>
                  <a:srgbClr val="333333"/>
                </a:solidFill>
                <a:latin typeface="Montserrat"/>
                <a:cs typeface="Montserrat"/>
              </a:rPr>
              <a:t> </a:t>
            </a:r>
            <a:r>
              <a:rPr sz="1300" spc="-70" dirty="0">
                <a:solidFill>
                  <a:srgbClr val="333333"/>
                </a:solidFill>
                <a:latin typeface="Montserrat"/>
                <a:cs typeface="Montserrat"/>
              </a:rPr>
              <a:t>The</a:t>
            </a:r>
            <a:r>
              <a:rPr sz="1300" spc="-15" dirty="0">
                <a:solidFill>
                  <a:srgbClr val="333333"/>
                </a:solidFill>
                <a:latin typeface="Montserrat"/>
                <a:cs typeface="Montserrat"/>
              </a:rPr>
              <a:t> </a:t>
            </a:r>
            <a:r>
              <a:rPr sz="1300" spc="-65" dirty="0">
                <a:solidFill>
                  <a:srgbClr val="333333"/>
                </a:solidFill>
                <a:latin typeface="Montserrat"/>
                <a:cs typeface="Montserrat"/>
              </a:rPr>
              <a:t>total</a:t>
            </a:r>
            <a:r>
              <a:rPr sz="1300" spc="-15" dirty="0">
                <a:solidFill>
                  <a:srgbClr val="333333"/>
                </a:solidFill>
                <a:latin typeface="Montserrat"/>
                <a:cs typeface="Montserrat"/>
              </a:rPr>
              <a:t> </a:t>
            </a:r>
            <a:r>
              <a:rPr sz="1300" spc="-60" dirty="0">
                <a:solidFill>
                  <a:srgbClr val="333333"/>
                </a:solidFill>
                <a:latin typeface="Montserrat"/>
                <a:cs typeface="Montserrat"/>
              </a:rPr>
              <a:t>cost</a:t>
            </a:r>
            <a:r>
              <a:rPr sz="1300" spc="-15" dirty="0">
                <a:solidFill>
                  <a:srgbClr val="333333"/>
                </a:solidFill>
                <a:latin typeface="Montserrat"/>
                <a:cs typeface="Montserrat"/>
              </a:rPr>
              <a:t> </a:t>
            </a:r>
            <a:r>
              <a:rPr sz="1300" spc="-55" dirty="0">
                <a:solidFill>
                  <a:srgbClr val="333333"/>
                </a:solidFill>
                <a:latin typeface="Montserrat"/>
                <a:cs typeface="Montserrat"/>
              </a:rPr>
              <a:t>of</a:t>
            </a:r>
            <a:r>
              <a:rPr sz="1300" spc="-15" dirty="0">
                <a:solidFill>
                  <a:srgbClr val="333333"/>
                </a:solidFill>
                <a:latin typeface="Montserrat"/>
                <a:cs typeface="Montserrat"/>
              </a:rPr>
              <a:t> </a:t>
            </a:r>
            <a:r>
              <a:rPr sz="1300" spc="-65" dirty="0">
                <a:solidFill>
                  <a:srgbClr val="333333"/>
                </a:solidFill>
                <a:latin typeface="Montserrat"/>
                <a:cs typeface="Montserrat"/>
              </a:rPr>
              <a:t>acquiring</a:t>
            </a:r>
            <a:r>
              <a:rPr sz="1300" spc="-15" dirty="0">
                <a:solidFill>
                  <a:srgbClr val="333333"/>
                </a:solidFill>
                <a:latin typeface="Montserrat"/>
                <a:cs typeface="Montserrat"/>
              </a:rPr>
              <a:t> </a:t>
            </a:r>
            <a:r>
              <a:rPr sz="1300" spc="-50" dirty="0">
                <a:solidFill>
                  <a:srgbClr val="333333"/>
                </a:solidFill>
                <a:latin typeface="Montserrat"/>
                <a:cs typeface="Montserrat"/>
              </a:rPr>
              <a:t>a </a:t>
            </a:r>
            <a:r>
              <a:rPr sz="1300" spc="-85" dirty="0">
                <a:solidFill>
                  <a:srgbClr val="333333"/>
                </a:solidFill>
                <a:latin typeface="Montserrat"/>
                <a:cs typeface="Montserrat"/>
              </a:rPr>
              <a:t>new</a:t>
            </a:r>
            <a:r>
              <a:rPr sz="1300" spc="-5" dirty="0">
                <a:solidFill>
                  <a:srgbClr val="333333"/>
                </a:solidFill>
                <a:latin typeface="Montserrat"/>
                <a:cs typeface="Montserrat"/>
              </a:rPr>
              <a:t> </a:t>
            </a:r>
            <a:r>
              <a:rPr sz="1300" spc="-75" dirty="0">
                <a:solidFill>
                  <a:srgbClr val="333333"/>
                </a:solidFill>
                <a:latin typeface="Montserrat"/>
                <a:cs typeface="Montserrat"/>
              </a:rPr>
              <a:t>customer</a:t>
            </a:r>
            <a:r>
              <a:rPr sz="1300" dirty="0">
                <a:solidFill>
                  <a:srgbClr val="333333"/>
                </a:solidFill>
                <a:latin typeface="Montserrat"/>
                <a:cs typeface="Montserrat"/>
              </a:rPr>
              <a:t> </a:t>
            </a:r>
            <a:r>
              <a:rPr sz="1300" spc="-65" dirty="0">
                <a:solidFill>
                  <a:srgbClr val="333333"/>
                </a:solidFill>
                <a:latin typeface="Montserrat"/>
                <a:cs typeface="Montserrat"/>
              </a:rPr>
              <a:t>(marketing,</a:t>
            </a:r>
            <a:r>
              <a:rPr sz="1300" dirty="0">
                <a:solidFill>
                  <a:srgbClr val="333333"/>
                </a:solidFill>
                <a:latin typeface="Montserrat"/>
                <a:cs typeface="Montserrat"/>
              </a:rPr>
              <a:t> </a:t>
            </a:r>
            <a:r>
              <a:rPr sz="1300" spc="-55" dirty="0">
                <a:solidFill>
                  <a:srgbClr val="333333"/>
                </a:solidFill>
                <a:latin typeface="Montserrat"/>
                <a:cs typeface="Montserrat"/>
              </a:rPr>
              <a:t>sales,</a:t>
            </a:r>
            <a:r>
              <a:rPr sz="1300" spc="-5" dirty="0">
                <a:solidFill>
                  <a:srgbClr val="333333"/>
                </a:solidFill>
                <a:latin typeface="Montserrat"/>
                <a:cs typeface="Montserrat"/>
              </a:rPr>
              <a:t> </a:t>
            </a:r>
            <a:r>
              <a:rPr sz="1300" spc="-40" dirty="0">
                <a:solidFill>
                  <a:srgbClr val="333333"/>
                </a:solidFill>
                <a:latin typeface="Montserrat"/>
                <a:cs typeface="Montserrat"/>
              </a:rPr>
              <a:t>etc.).</a:t>
            </a:r>
            <a:r>
              <a:rPr sz="1300" dirty="0">
                <a:solidFill>
                  <a:srgbClr val="333333"/>
                </a:solidFill>
                <a:latin typeface="Montserrat"/>
                <a:cs typeface="Montserrat"/>
              </a:rPr>
              <a:t> </a:t>
            </a:r>
            <a:r>
              <a:rPr sz="1300" spc="-80" dirty="0">
                <a:solidFill>
                  <a:srgbClr val="333333"/>
                </a:solidFill>
                <a:latin typeface="Montserrat"/>
                <a:cs typeface="Montserrat"/>
              </a:rPr>
              <a:t>Lower</a:t>
            </a:r>
            <a:r>
              <a:rPr sz="1300" dirty="0">
                <a:solidFill>
                  <a:srgbClr val="333333"/>
                </a:solidFill>
                <a:latin typeface="Montserrat"/>
                <a:cs typeface="Montserrat"/>
              </a:rPr>
              <a:t> </a:t>
            </a:r>
            <a:r>
              <a:rPr sz="1300" spc="-100" dirty="0">
                <a:solidFill>
                  <a:srgbClr val="333333"/>
                </a:solidFill>
                <a:latin typeface="Montserrat"/>
                <a:cs typeface="Montserrat"/>
              </a:rPr>
              <a:t>CAC</a:t>
            </a:r>
            <a:r>
              <a:rPr sz="1300" spc="-5" dirty="0">
                <a:solidFill>
                  <a:srgbClr val="333333"/>
                </a:solidFill>
                <a:latin typeface="Montserrat"/>
                <a:cs typeface="Montserrat"/>
              </a:rPr>
              <a:t> </a:t>
            </a:r>
            <a:r>
              <a:rPr sz="1300" spc="-70" dirty="0">
                <a:solidFill>
                  <a:srgbClr val="333333"/>
                </a:solidFill>
                <a:latin typeface="Montserrat"/>
                <a:cs typeface="Montserrat"/>
              </a:rPr>
              <a:t>improves</a:t>
            </a:r>
            <a:r>
              <a:rPr sz="1300" dirty="0">
                <a:solidFill>
                  <a:srgbClr val="333333"/>
                </a:solidFill>
                <a:latin typeface="Montserrat"/>
                <a:cs typeface="Montserrat"/>
              </a:rPr>
              <a:t> </a:t>
            </a:r>
            <a:r>
              <a:rPr sz="1300" spc="-20" dirty="0">
                <a:solidFill>
                  <a:srgbClr val="333333"/>
                </a:solidFill>
                <a:latin typeface="Montserrat"/>
                <a:cs typeface="Montserrat"/>
              </a:rPr>
              <a:t>unit </a:t>
            </a:r>
            <a:r>
              <a:rPr sz="1300" spc="-75" dirty="0">
                <a:solidFill>
                  <a:srgbClr val="333333"/>
                </a:solidFill>
                <a:latin typeface="Montserrat"/>
                <a:cs typeface="Montserrat"/>
              </a:rPr>
              <a:t>economics</a:t>
            </a:r>
            <a:r>
              <a:rPr sz="1300" spc="5" dirty="0">
                <a:solidFill>
                  <a:srgbClr val="333333"/>
                </a:solidFill>
                <a:latin typeface="Montserrat"/>
                <a:cs typeface="Montserrat"/>
              </a:rPr>
              <a:t> </a:t>
            </a:r>
            <a:r>
              <a:rPr sz="1300" spc="-75" dirty="0">
                <a:solidFill>
                  <a:srgbClr val="333333"/>
                </a:solidFill>
                <a:latin typeface="Montserrat"/>
                <a:cs typeface="Montserrat"/>
              </a:rPr>
              <a:t>and</a:t>
            </a:r>
            <a:r>
              <a:rPr sz="1300" spc="10" dirty="0">
                <a:solidFill>
                  <a:srgbClr val="333333"/>
                </a:solidFill>
                <a:latin typeface="Montserrat"/>
                <a:cs typeface="Montserrat"/>
              </a:rPr>
              <a:t> </a:t>
            </a:r>
            <a:r>
              <a:rPr sz="1300" spc="-60" dirty="0">
                <a:solidFill>
                  <a:srgbClr val="333333"/>
                </a:solidFill>
                <a:latin typeface="Montserrat"/>
                <a:cs typeface="Montserrat"/>
              </a:rPr>
              <a:t>enables</a:t>
            </a:r>
            <a:r>
              <a:rPr sz="1300" spc="5" dirty="0">
                <a:solidFill>
                  <a:srgbClr val="333333"/>
                </a:solidFill>
                <a:latin typeface="Montserrat"/>
                <a:cs typeface="Montserrat"/>
              </a:rPr>
              <a:t> </a:t>
            </a:r>
            <a:r>
              <a:rPr sz="1300" spc="-65" dirty="0">
                <a:solidFill>
                  <a:srgbClr val="333333"/>
                </a:solidFill>
                <a:latin typeface="Montserrat"/>
                <a:cs typeface="Montserrat"/>
              </a:rPr>
              <a:t>faster</a:t>
            </a:r>
            <a:r>
              <a:rPr sz="1300" spc="10" dirty="0">
                <a:solidFill>
                  <a:srgbClr val="333333"/>
                </a:solidFill>
                <a:latin typeface="Montserrat"/>
                <a:cs typeface="Montserrat"/>
              </a:rPr>
              <a:t> </a:t>
            </a:r>
            <a:r>
              <a:rPr sz="1300" spc="-10" dirty="0">
                <a:solidFill>
                  <a:srgbClr val="333333"/>
                </a:solidFill>
                <a:latin typeface="Montserrat"/>
                <a:cs typeface="Montserrat"/>
              </a:rPr>
              <a:t>scaling.</a:t>
            </a:r>
            <a:endParaRPr sz="1300" dirty="0">
              <a:latin typeface="Montserrat"/>
              <a:cs typeface="Montserrat"/>
            </a:endParaRPr>
          </a:p>
          <a:p>
            <a:pPr marL="345440" marR="5080" indent="76200" algn="just">
              <a:lnSpc>
                <a:spcPct val="119400"/>
              </a:lnSpc>
              <a:spcBef>
                <a:spcPts val="1150"/>
              </a:spcBef>
              <a:tabLst>
                <a:tab pos="866775" algn="l"/>
              </a:tabLst>
            </a:pPr>
            <a:r>
              <a:rPr sz="1250" b="1" spc="-25" dirty="0">
                <a:solidFill>
                  <a:srgbClr val="333333"/>
                </a:solidFill>
                <a:latin typeface="Montserrat SemiBold"/>
                <a:cs typeface="Montserrat SemiBold"/>
              </a:rPr>
              <a:t>LTV</a:t>
            </a:r>
            <a:r>
              <a:rPr sz="1250" b="1" dirty="0">
                <a:solidFill>
                  <a:srgbClr val="333333"/>
                </a:solidFill>
                <a:latin typeface="Montserrat SemiBold"/>
                <a:cs typeface="Montserrat SemiBold"/>
              </a:rPr>
              <a:t>	</a:t>
            </a:r>
            <a:r>
              <a:rPr sz="1350" b="1" spc="-110" dirty="0">
                <a:solidFill>
                  <a:srgbClr val="333333"/>
                </a:solidFill>
                <a:latin typeface="Montserrat"/>
                <a:cs typeface="Montserrat"/>
              </a:rPr>
              <a:t>Customer</a:t>
            </a:r>
            <a:r>
              <a:rPr sz="1350" b="1" spc="-20" dirty="0">
                <a:solidFill>
                  <a:srgbClr val="333333"/>
                </a:solidFill>
                <a:latin typeface="Montserrat"/>
                <a:cs typeface="Montserrat"/>
              </a:rPr>
              <a:t> </a:t>
            </a:r>
            <a:r>
              <a:rPr sz="1350" b="1" spc="-90" dirty="0">
                <a:solidFill>
                  <a:srgbClr val="333333"/>
                </a:solidFill>
                <a:latin typeface="Montserrat"/>
                <a:cs typeface="Montserrat"/>
              </a:rPr>
              <a:t>Lifetime</a:t>
            </a:r>
            <a:r>
              <a:rPr sz="1350" b="1" spc="-15" dirty="0">
                <a:solidFill>
                  <a:srgbClr val="333333"/>
                </a:solidFill>
                <a:latin typeface="Montserrat"/>
                <a:cs typeface="Montserrat"/>
              </a:rPr>
              <a:t> </a:t>
            </a:r>
            <a:r>
              <a:rPr sz="1350" b="1" spc="-100" dirty="0">
                <a:solidFill>
                  <a:srgbClr val="333333"/>
                </a:solidFill>
                <a:latin typeface="Montserrat"/>
                <a:cs typeface="Montserrat"/>
              </a:rPr>
              <a:t>Value:</a:t>
            </a:r>
            <a:r>
              <a:rPr sz="1350" b="1" spc="-40" dirty="0">
                <a:solidFill>
                  <a:srgbClr val="333333"/>
                </a:solidFill>
                <a:latin typeface="Montserrat"/>
                <a:cs typeface="Montserrat"/>
              </a:rPr>
              <a:t> </a:t>
            </a:r>
            <a:r>
              <a:rPr sz="1300" spc="-70" dirty="0">
                <a:solidFill>
                  <a:srgbClr val="333333"/>
                </a:solidFill>
                <a:latin typeface="Montserrat"/>
                <a:cs typeface="Montserrat"/>
              </a:rPr>
              <a:t>The</a:t>
            </a:r>
            <a:r>
              <a:rPr sz="1300" spc="-5" dirty="0">
                <a:solidFill>
                  <a:srgbClr val="333333"/>
                </a:solidFill>
                <a:latin typeface="Montserrat"/>
                <a:cs typeface="Montserrat"/>
              </a:rPr>
              <a:t> </a:t>
            </a:r>
            <a:r>
              <a:rPr sz="1300" spc="-70" dirty="0">
                <a:solidFill>
                  <a:srgbClr val="333333"/>
                </a:solidFill>
                <a:latin typeface="Montserrat"/>
                <a:cs typeface="Montserrat"/>
              </a:rPr>
              <a:t>predicted</a:t>
            </a:r>
            <a:r>
              <a:rPr sz="1300" dirty="0">
                <a:solidFill>
                  <a:srgbClr val="333333"/>
                </a:solidFill>
                <a:latin typeface="Montserrat"/>
                <a:cs typeface="Montserrat"/>
              </a:rPr>
              <a:t> </a:t>
            </a:r>
            <a:r>
              <a:rPr sz="1300" spc="-60" dirty="0">
                <a:solidFill>
                  <a:srgbClr val="333333"/>
                </a:solidFill>
                <a:latin typeface="Montserrat"/>
                <a:cs typeface="Montserrat"/>
              </a:rPr>
              <a:t>net</a:t>
            </a:r>
            <a:r>
              <a:rPr sz="1300" spc="-5" dirty="0">
                <a:solidFill>
                  <a:srgbClr val="333333"/>
                </a:solidFill>
                <a:latin typeface="Montserrat"/>
                <a:cs typeface="Montserrat"/>
              </a:rPr>
              <a:t> </a:t>
            </a:r>
            <a:r>
              <a:rPr sz="1300" spc="-60" dirty="0">
                <a:solidFill>
                  <a:srgbClr val="333333"/>
                </a:solidFill>
                <a:latin typeface="Montserrat"/>
                <a:cs typeface="Montserrat"/>
              </a:rPr>
              <a:t>profit</a:t>
            </a:r>
            <a:r>
              <a:rPr sz="1300" spc="-5" dirty="0">
                <a:solidFill>
                  <a:srgbClr val="333333"/>
                </a:solidFill>
                <a:latin typeface="Montserrat"/>
                <a:cs typeface="Montserrat"/>
              </a:rPr>
              <a:t> </a:t>
            </a:r>
            <a:r>
              <a:rPr sz="1300" spc="-75" dirty="0">
                <a:solidFill>
                  <a:srgbClr val="333333"/>
                </a:solidFill>
                <a:latin typeface="Montserrat"/>
                <a:cs typeface="Montserrat"/>
              </a:rPr>
              <a:t>from</a:t>
            </a:r>
            <a:r>
              <a:rPr sz="1300" dirty="0">
                <a:solidFill>
                  <a:srgbClr val="333333"/>
                </a:solidFill>
                <a:latin typeface="Montserrat"/>
                <a:cs typeface="Montserrat"/>
              </a:rPr>
              <a:t> </a:t>
            </a:r>
            <a:r>
              <a:rPr sz="1300" spc="-50" dirty="0">
                <a:solidFill>
                  <a:srgbClr val="333333"/>
                </a:solidFill>
                <a:latin typeface="Montserrat"/>
                <a:cs typeface="Montserrat"/>
              </a:rPr>
              <a:t>a </a:t>
            </a:r>
            <a:r>
              <a:rPr sz="1300" spc="-60" dirty="0">
                <a:solidFill>
                  <a:srgbClr val="333333"/>
                </a:solidFill>
                <a:latin typeface="Montserrat"/>
                <a:cs typeface="Montserrat"/>
              </a:rPr>
              <a:t>customer's</a:t>
            </a:r>
            <a:r>
              <a:rPr sz="1300" spc="-20" dirty="0">
                <a:solidFill>
                  <a:srgbClr val="333333"/>
                </a:solidFill>
                <a:latin typeface="Montserrat"/>
                <a:cs typeface="Montserrat"/>
              </a:rPr>
              <a:t> </a:t>
            </a:r>
            <a:r>
              <a:rPr sz="1300" spc="-55" dirty="0">
                <a:solidFill>
                  <a:srgbClr val="333333"/>
                </a:solidFill>
                <a:latin typeface="Montserrat"/>
                <a:cs typeface="Montserrat"/>
              </a:rPr>
              <a:t>entire</a:t>
            </a:r>
            <a:r>
              <a:rPr sz="1300" spc="-15" dirty="0">
                <a:solidFill>
                  <a:srgbClr val="333333"/>
                </a:solidFill>
                <a:latin typeface="Montserrat"/>
                <a:cs typeface="Montserrat"/>
              </a:rPr>
              <a:t> </a:t>
            </a:r>
            <a:r>
              <a:rPr sz="1300" spc="-55" dirty="0">
                <a:solidFill>
                  <a:srgbClr val="333333"/>
                </a:solidFill>
                <a:latin typeface="Montserrat"/>
                <a:cs typeface="Montserrat"/>
              </a:rPr>
              <a:t>relationship</a:t>
            </a:r>
            <a:r>
              <a:rPr sz="1300" spc="-15" dirty="0">
                <a:solidFill>
                  <a:srgbClr val="333333"/>
                </a:solidFill>
                <a:latin typeface="Montserrat"/>
                <a:cs typeface="Montserrat"/>
              </a:rPr>
              <a:t> </a:t>
            </a:r>
            <a:r>
              <a:rPr sz="1300" spc="-70" dirty="0">
                <a:solidFill>
                  <a:srgbClr val="333333"/>
                </a:solidFill>
                <a:latin typeface="Montserrat"/>
                <a:cs typeface="Montserrat"/>
              </a:rPr>
              <a:t>with</a:t>
            </a:r>
            <a:r>
              <a:rPr sz="1300" spc="-15" dirty="0">
                <a:solidFill>
                  <a:srgbClr val="333333"/>
                </a:solidFill>
                <a:latin typeface="Montserrat"/>
                <a:cs typeface="Montserrat"/>
              </a:rPr>
              <a:t> </a:t>
            </a:r>
            <a:r>
              <a:rPr sz="1300" spc="-70" dirty="0">
                <a:solidFill>
                  <a:srgbClr val="333333"/>
                </a:solidFill>
                <a:latin typeface="Montserrat"/>
                <a:cs typeface="Montserrat"/>
              </a:rPr>
              <a:t>your</a:t>
            </a:r>
            <a:r>
              <a:rPr sz="1300" spc="-15" dirty="0">
                <a:solidFill>
                  <a:srgbClr val="333333"/>
                </a:solidFill>
                <a:latin typeface="Montserrat"/>
                <a:cs typeface="Montserrat"/>
              </a:rPr>
              <a:t> </a:t>
            </a:r>
            <a:r>
              <a:rPr sz="1300" spc="-55" dirty="0">
                <a:solidFill>
                  <a:srgbClr val="333333"/>
                </a:solidFill>
                <a:latin typeface="Montserrat"/>
                <a:cs typeface="Montserrat"/>
              </a:rPr>
              <a:t>business.</a:t>
            </a:r>
            <a:r>
              <a:rPr sz="1300" spc="-15" dirty="0">
                <a:solidFill>
                  <a:srgbClr val="333333"/>
                </a:solidFill>
                <a:latin typeface="Montserrat"/>
                <a:cs typeface="Montserrat"/>
              </a:rPr>
              <a:t> </a:t>
            </a:r>
            <a:r>
              <a:rPr sz="1300" spc="-80" dirty="0">
                <a:solidFill>
                  <a:srgbClr val="333333"/>
                </a:solidFill>
                <a:latin typeface="Montserrat"/>
                <a:cs typeface="Montserrat"/>
              </a:rPr>
              <a:t>Aim</a:t>
            </a:r>
            <a:r>
              <a:rPr sz="1300" spc="-15" dirty="0">
                <a:solidFill>
                  <a:srgbClr val="333333"/>
                </a:solidFill>
                <a:latin typeface="Montserrat"/>
                <a:cs typeface="Montserrat"/>
              </a:rPr>
              <a:t> </a:t>
            </a:r>
            <a:r>
              <a:rPr sz="1300" spc="-25" dirty="0">
                <a:solidFill>
                  <a:srgbClr val="333333"/>
                </a:solidFill>
                <a:latin typeface="Montserrat"/>
                <a:cs typeface="Montserrat"/>
              </a:rPr>
              <a:t>for </a:t>
            </a:r>
            <a:r>
              <a:rPr sz="1300" spc="-100" dirty="0">
                <a:solidFill>
                  <a:srgbClr val="333333"/>
                </a:solidFill>
                <a:latin typeface="Montserrat"/>
                <a:cs typeface="Montserrat"/>
              </a:rPr>
              <a:t>LTV:CAC</a:t>
            </a:r>
            <a:r>
              <a:rPr sz="1300" spc="-15" dirty="0">
                <a:solidFill>
                  <a:srgbClr val="333333"/>
                </a:solidFill>
                <a:latin typeface="Montserrat"/>
                <a:cs typeface="Montserrat"/>
              </a:rPr>
              <a:t> </a:t>
            </a:r>
            <a:r>
              <a:rPr sz="1300" spc="-65" dirty="0">
                <a:solidFill>
                  <a:srgbClr val="333333"/>
                </a:solidFill>
                <a:latin typeface="Montserrat"/>
                <a:cs typeface="Montserrat"/>
              </a:rPr>
              <a:t>ratio</a:t>
            </a:r>
            <a:r>
              <a:rPr sz="1300" spc="-10" dirty="0">
                <a:solidFill>
                  <a:srgbClr val="333333"/>
                </a:solidFill>
                <a:latin typeface="Montserrat"/>
                <a:cs typeface="Montserrat"/>
              </a:rPr>
              <a:t> </a:t>
            </a:r>
            <a:r>
              <a:rPr sz="1300" spc="-55" dirty="0">
                <a:solidFill>
                  <a:srgbClr val="333333"/>
                </a:solidFill>
                <a:latin typeface="Montserrat"/>
                <a:cs typeface="Montserrat"/>
              </a:rPr>
              <a:t>of</a:t>
            </a:r>
            <a:r>
              <a:rPr sz="1300" spc="-10" dirty="0">
                <a:solidFill>
                  <a:srgbClr val="333333"/>
                </a:solidFill>
                <a:latin typeface="Montserrat"/>
                <a:cs typeface="Montserrat"/>
              </a:rPr>
              <a:t> </a:t>
            </a:r>
            <a:r>
              <a:rPr sz="1300" spc="-40" dirty="0">
                <a:solidFill>
                  <a:srgbClr val="333333"/>
                </a:solidFill>
                <a:latin typeface="Montserrat"/>
                <a:cs typeface="Montserrat"/>
              </a:rPr>
              <a:t>3:1</a:t>
            </a:r>
            <a:r>
              <a:rPr sz="1300" spc="-10" dirty="0">
                <a:solidFill>
                  <a:srgbClr val="333333"/>
                </a:solidFill>
                <a:latin typeface="Montserrat"/>
                <a:cs typeface="Montserrat"/>
              </a:rPr>
              <a:t> </a:t>
            </a:r>
            <a:r>
              <a:rPr sz="1300" spc="-50" dirty="0">
                <a:solidFill>
                  <a:srgbClr val="333333"/>
                </a:solidFill>
                <a:latin typeface="Montserrat"/>
                <a:cs typeface="Montserrat"/>
              </a:rPr>
              <a:t>or</a:t>
            </a:r>
            <a:r>
              <a:rPr sz="1300" spc="-15" dirty="0">
                <a:solidFill>
                  <a:srgbClr val="333333"/>
                </a:solidFill>
                <a:latin typeface="Montserrat"/>
                <a:cs typeface="Montserrat"/>
              </a:rPr>
              <a:t> </a:t>
            </a:r>
            <a:r>
              <a:rPr sz="1300" spc="-10" dirty="0">
                <a:solidFill>
                  <a:srgbClr val="333333"/>
                </a:solidFill>
                <a:latin typeface="Montserrat"/>
                <a:cs typeface="Montserrat"/>
              </a:rPr>
              <a:t>higher.</a:t>
            </a:r>
            <a:endParaRPr sz="1300" dirty="0">
              <a:latin typeface="Montserrat"/>
              <a:cs typeface="Montserrat"/>
            </a:endParaRPr>
          </a:p>
          <a:p>
            <a:pPr marL="288290" marR="276225" indent="76200" algn="just">
              <a:lnSpc>
                <a:spcPct val="119400"/>
              </a:lnSpc>
              <a:spcBef>
                <a:spcPts val="1150"/>
              </a:spcBef>
              <a:tabLst>
                <a:tab pos="1318260" algn="l"/>
              </a:tabLst>
            </a:pPr>
            <a:r>
              <a:rPr sz="1250" b="1" spc="-25" dirty="0">
                <a:solidFill>
                  <a:srgbClr val="333333"/>
                </a:solidFill>
                <a:latin typeface="Montserrat SemiBold"/>
                <a:cs typeface="Montserrat SemiBold"/>
              </a:rPr>
              <a:t>Burn</a:t>
            </a:r>
            <a:r>
              <a:rPr sz="1250" b="1" spc="-65" dirty="0">
                <a:solidFill>
                  <a:srgbClr val="333333"/>
                </a:solidFill>
                <a:latin typeface="Montserrat SemiBold"/>
                <a:cs typeface="Montserrat SemiBold"/>
              </a:rPr>
              <a:t> </a:t>
            </a:r>
            <a:r>
              <a:rPr sz="1250" b="1" spc="-20" dirty="0">
                <a:solidFill>
                  <a:srgbClr val="333333"/>
                </a:solidFill>
                <a:latin typeface="Montserrat SemiBold"/>
                <a:cs typeface="Montserrat SemiBold"/>
              </a:rPr>
              <a:t>Rate</a:t>
            </a:r>
            <a:r>
              <a:rPr sz="1250" b="1" dirty="0">
                <a:solidFill>
                  <a:srgbClr val="333333"/>
                </a:solidFill>
                <a:latin typeface="Montserrat SemiBold"/>
                <a:cs typeface="Montserrat SemiBold"/>
              </a:rPr>
              <a:t>	</a:t>
            </a:r>
            <a:r>
              <a:rPr sz="1350" b="1" spc="-105" dirty="0">
                <a:solidFill>
                  <a:srgbClr val="333333"/>
                </a:solidFill>
                <a:latin typeface="Montserrat"/>
                <a:cs typeface="Montserrat"/>
              </a:rPr>
              <a:t>Monthly</a:t>
            </a:r>
            <a:r>
              <a:rPr sz="1350" b="1" spc="-20" dirty="0">
                <a:solidFill>
                  <a:srgbClr val="333333"/>
                </a:solidFill>
                <a:latin typeface="Montserrat"/>
                <a:cs typeface="Montserrat"/>
              </a:rPr>
              <a:t> </a:t>
            </a:r>
            <a:r>
              <a:rPr sz="1350" b="1" spc="-110" dirty="0">
                <a:solidFill>
                  <a:srgbClr val="333333"/>
                </a:solidFill>
                <a:latin typeface="Montserrat"/>
                <a:cs typeface="Montserrat"/>
              </a:rPr>
              <a:t>Cash</a:t>
            </a:r>
            <a:r>
              <a:rPr sz="1350" b="1" spc="-15" dirty="0">
                <a:solidFill>
                  <a:srgbClr val="333333"/>
                </a:solidFill>
                <a:latin typeface="Montserrat"/>
                <a:cs typeface="Montserrat"/>
              </a:rPr>
              <a:t> </a:t>
            </a:r>
            <a:r>
              <a:rPr sz="1350" b="1" spc="-90" dirty="0">
                <a:solidFill>
                  <a:srgbClr val="333333"/>
                </a:solidFill>
                <a:latin typeface="Montserrat"/>
                <a:cs typeface="Montserrat"/>
              </a:rPr>
              <a:t>Burn:</a:t>
            </a:r>
            <a:r>
              <a:rPr sz="1350" b="1" spc="-45" dirty="0">
                <a:solidFill>
                  <a:srgbClr val="333333"/>
                </a:solidFill>
                <a:latin typeface="Montserrat"/>
                <a:cs typeface="Montserrat"/>
              </a:rPr>
              <a:t> </a:t>
            </a:r>
            <a:r>
              <a:rPr sz="1300" spc="-95" dirty="0">
                <a:solidFill>
                  <a:srgbClr val="333333"/>
                </a:solidFill>
                <a:latin typeface="Montserrat"/>
                <a:cs typeface="Montserrat"/>
              </a:rPr>
              <a:t>How</a:t>
            </a:r>
            <a:r>
              <a:rPr sz="1300" spc="-5" dirty="0">
                <a:solidFill>
                  <a:srgbClr val="333333"/>
                </a:solidFill>
                <a:latin typeface="Montserrat"/>
                <a:cs typeface="Montserrat"/>
              </a:rPr>
              <a:t> </a:t>
            </a:r>
            <a:r>
              <a:rPr sz="1300" spc="-60" dirty="0">
                <a:solidFill>
                  <a:srgbClr val="333333"/>
                </a:solidFill>
                <a:latin typeface="Montserrat"/>
                <a:cs typeface="Montserrat"/>
              </a:rPr>
              <a:t>quickly</a:t>
            </a:r>
            <a:r>
              <a:rPr sz="1300" spc="-5" dirty="0">
                <a:solidFill>
                  <a:srgbClr val="333333"/>
                </a:solidFill>
                <a:latin typeface="Montserrat"/>
                <a:cs typeface="Montserrat"/>
              </a:rPr>
              <a:t> </a:t>
            </a:r>
            <a:r>
              <a:rPr sz="1300" spc="-70" dirty="0">
                <a:solidFill>
                  <a:srgbClr val="333333"/>
                </a:solidFill>
                <a:latin typeface="Montserrat"/>
                <a:cs typeface="Montserrat"/>
              </a:rPr>
              <a:t>your</a:t>
            </a:r>
            <a:r>
              <a:rPr sz="1300" spc="-5" dirty="0">
                <a:solidFill>
                  <a:srgbClr val="333333"/>
                </a:solidFill>
                <a:latin typeface="Montserrat"/>
                <a:cs typeface="Montserrat"/>
              </a:rPr>
              <a:t> </a:t>
            </a:r>
            <a:r>
              <a:rPr sz="1300" spc="-75" dirty="0">
                <a:solidFill>
                  <a:srgbClr val="333333"/>
                </a:solidFill>
                <a:latin typeface="Montserrat"/>
                <a:cs typeface="Montserrat"/>
              </a:rPr>
              <a:t>company </a:t>
            </a:r>
            <a:r>
              <a:rPr sz="1300" spc="-70" dirty="0">
                <a:solidFill>
                  <a:srgbClr val="333333"/>
                </a:solidFill>
                <a:latin typeface="Montserrat"/>
                <a:cs typeface="Montserrat"/>
              </a:rPr>
              <a:t>spends</a:t>
            </a:r>
            <a:r>
              <a:rPr sz="1300" spc="-5" dirty="0">
                <a:solidFill>
                  <a:srgbClr val="333333"/>
                </a:solidFill>
                <a:latin typeface="Montserrat"/>
                <a:cs typeface="Montserrat"/>
              </a:rPr>
              <a:t> </a:t>
            </a:r>
            <a:r>
              <a:rPr sz="1300" spc="-45" dirty="0">
                <a:solidFill>
                  <a:srgbClr val="333333"/>
                </a:solidFill>
                <a:latin typeface="Montserrat"/>
                <a:cs typeface="Montserrat"/>
              </a:rPr>
              <a:t>its</a:t>
            </a:r>
            <a:r>
              <a:rPr sz="1300" dirty="0">
                <a:solidFill>
                  <a:srgbClr val="333333"/>
                </a:solidFill>
                <a:latin typeface="Montserrat"/>
                <a:cs typeface="Montserrat"/>
              </a:rPr>
              <a:t> </a:t>
            </a:r>
            <a:r>
              <a:rPr sz="1300" spc="-65" dirty="0">
                <a:solidFill>
                  <a:srgbClr val="333333"/>
                </a:solidFill>
                <a:latin typeface="Montserrat"/>
                <a:cs typeface="Montserrat"/>
              </a:rPr>
              <a:t>cash</a:t>
            </a:r>
            <a:r>
              <a:rPr sz="1300" dirty="0">
                <a:solidFill>
                  <a:srgbClr val="333333"/>
                </a:solidFill>
                <a:latin typeface="Montserrat"/>
                <a:cs typeface="Montserrat"/>
              </a:rPr>
              <a:t> </a:t>
            </a:r>
            <a:r>
              <a:rPr sz="1300" spc="-55" dirty="0">
                <a:solidFill>
                  <a:srgbClr val="333333"/>
                </a:solidFill>
                <a:latin typeface="Montserrat"/>
                <a:cs typeface="Montserrat"/>
              </a:rPr>
              <a:t>reserves.</a:t>
            </a:r>
            <a:r>
              <a:rPr sz="1300" spc="-5" dirty="0">
                <a:solidFill>
                  <a:srgbClr val="333333"/>
                </a:solidFill>
                <a:latin typeface="Montserrat"/>
                <a:cs typeface="Montserrat"/>
              </a:rPr>
              <a:t> </a:t>
            </a:r>
            <a:r>
              <a:rPr sz="1300" spc="-60" dirty="0">
                <a:solidFill>
                  <a:srgbClr val="333333"/>
                </a:solidFill>
                <a:latin typeface="Montserrat"/>
                <a:cs typeface="Montserrat"/>
              </a:rPr>
              <a:t>Critical</a:t>
            </a:r>
            <a:r>
              <a:rPr sz="1300" dirty="0">
                <a:solidFill>
                  <a:srgbClr val="333333"/>
                </a:solidFill>
                <a:latin typeface="Montserrat"/>
                <a:cs typeface="Montserrat"/>
              </a:rPr>
              <a:t> </a:t>
            </a:r>
            <a:r>
              <a:rPr sz="1300" spc="-60" dirty="0">
                <a:solidFill>
                  <a:srgbClr val="333333"/>
                </a:solidFill>
                <a:latin typeface="Montserrat"/>
                <a:cs typeface="Montserrat"/>
              </a:rPr>
              <a:t>for</a:t>
            </a:r>
            <a:r>
              <a:rPr sz="1300" dirty="0">
                <a:solidFill>
                  <a:srgbClr val="333333"/>
                </a:solidFill>
                <a:latin typeface="Montserrat"/>
                <a:cs typeface="Montserrat"/>
              </a:rPr>
              <a:t> </a:t>
            </a:r>
            <a:r>
              <a:rPr sz="1300" spc="-65" dirty="0">
                <a:solidFill>
                  <a:srgbClr val="333333"/>
                </a:solidFill>
                <a:latin typeface="Montserrat"/>
                <a:cs typeface="Montserrat"/>
              </a:rPr>
              <a:t>determining</a:t>
            </a:r>
            <a:r>
              <a:rPr sz="1300" dirty="0">
                <a:solidFill>
                  <a:srgbClr val="333333"/>
                </a:solidFill>
                <a:latin typeface="Montserrat"/>
                <a:cs typeface="Montserrat"/>
              </a:rPr>
              <a:t> </a:t>
            </a:r>
            <a:r>
              <a:rPr sz="1300" spc="-85" dirty="0">
                <a:solidFill>
                  <a:srgbClr val="333333"/>
                </a:solidFill>
                <a:latin typeface="Montserrat"/>
                <a:cs typeface="Montserrat"/>
              </a:rPr>
              <a:t>runway</a:t>
            </a:r>
            <a:r>
              <a:rPr sz="1300" spc="-5" dirty="0">
                <a:solidFill>
                  <a:srgbClr val="333333"/>
                </a:solidFill>
                <a:latin typeface="Montserrat"/>
                <a:cs typeface="Montserrat"/>
              </a:rPr>
              <a:t> </a:t>
            </a:r>
            <a:r>
              <a:rPr sz="1300" spc="-25" dirty="0">
                <a:solidFill>
                  <a:srgbClr val="333333"/>
                </a:solidFill>
                <a:latin typeface="Montserrat"/>
                <a:cs typeface="Montserrat"/>
              </a:rPr>
              <a:t>and </a:t>
            </a:r>
            <a:r>
              <a:rPr sz="1300" spc="-65" dirty="0">
                <a:solidFill>
                  <a:srgbClr val="333333"/>
                </a:solidFill>
                <a:latin typeface="Montserrat"/>
                <a:cs typeface="Montserrat"/>
              </a:rPr>
              <a:t>fundraising</a:t>
            </a:r>
            <a:r>
              <a:rPr sz="1300" spc="5" dirty="0">
                <a:solidFill>
                  <a:srgbClr val="333333"/>
                </a:solidFill>
                <a:latin typeface="Montserrat"/>
                <a:cs typeface="Montserrat"/>
              </a:rPr>
              <a:t> </a:t>
            </a:r>
            <a:r>
              <a:rPr sz="1300" spc="-10" dirty="0">
                <a:solidFill>
                  <a:srgbClr val="333333"/>
                </a:solidFill>
                <a:latin typeface="Montserrat"/>
                <a:cs typeface="Montserrat"/>
              </a:rPr>
              <a:t>timing.</a:t>
            </a:r>
            <a:endParaRPr sz="1300" dirty="0">
              <a:latin typeface="Montserrat"/>
              <a:cs typeface="Montserrat"/>
            </a:endParaRPr>
          </a:p>
          <a:p>
            <a:pPr marL="288290" marR="136525" indent="76200" algn="just">
              <a:lnSpc>
                <a:spcPct val="119400"/>
              </a:lnSpc>
              <a:spcBef>
                <a:spcPts val="1155"/>
              </a:spcBef>
              <a:tabLst>
                <a:tab pos="1162050" algn="l"/>
              </a:tabLst>
            </a:pPr>
            <a:r>
              <a:rPr sz="1250" b="1" spc="-10" dirty="0">
                <a:solidFill>
                  <a:srgbClr val="333333"/>
                </a:solidFill>
                <a:latin typeface="Montserrat SemiBold"/>
                <a:cs typeface="Montserrat SemiBold"/>
              </a:rPr>
              <a:t>Runway</a:t>
            </a:r>
            <a:r>
              <a:rPr sz="1250" b="1" dirty="0">
                <a:solidFill>
                  <a:srgbClr val="333333"/>
                </a:solidFill>
                <a:latin typeface="Montserrat SemiBold"/>
                <a:cs typeface="Montserrat SemiBold"/>
              </a:rPr>
              <a:t>	</a:t>
            </a:r>
            <a:r>
              <a:rPr sz="1350" b="1" spc="-110" dirty="0">
                <a:solidFill>
                  <a:srgbClr val="333333"/>
                </a:solidFill>
                <a:latin typeface="Montserrat"/>
                <a:cs typeface="Montserrat"/>
              </a:rPr>
              <a:t>Cash</a:t>
            </a:r>
            <a:r>
              <a:rPr sz="1350" b="1" spc="-20" dirty="0">
                <a:solidFill>
                  <a:srgbClr val="333333"/>
                </a:solidFill>
                <a:latin typeface="Montserrat"/>
                <a:cs typeface="Montserrat"/>
              </a:rPr>
              <a:t> </a:t>
            </a:r>
            <a:r>
              <a:rPr sz="1350" b="1" spc="-114" dirty="0">
                <a:solidFill>
                  <a:srgbClr val="333333"/>
                </a:solidFill>
                <a:latin typeface="Montserrat"/>
                <a:cs typeface="Montserrat"/>
              </a:rPr>
              <a:t>Runway:</a:t>
            </a:r>
            <a:r>
              <a:rPr sz="1350" b="1" spc="-50" dirty="0">
                <a:solidFill>
                  <a:srgbClr val="333333"/>
                </a:solidFill>
                <a:latin typeface="Montserrat"/>
                <a:cs typeface="Montserrat"/>
              </a:rPr>
              <a:t> </a:t>
            </a:r>
            <a:r>
              <a:rPr sz="1300" spc="-95" dirty="0">
                <a:solidFill>
                  <a:srgbClr val="333333"/>
                </a:solidFill>
                <a:latin typeface="Montserrat"/>
                <a:cs typeface="Montserrat"/>
              </a:rPr>
              <a:t>How</a:t>
            </a:r>
            <a:r>
              <a:rPr sz="1300" spc="-5" dirty="0">
                <a:solidFill>
                  <a:srgbClr val="333333"/>
                </a:solidFill>
                <a:latin typeface="Montserrat"/>
                <a:cs typeface="Montserrat"/>
              </a:rPr>
              <a:t> </a:t>
            </a:r>
            <a:r>
              <a:rPr sz="1300" spc="-65" dirty="0">
                <a:solidFill>
                  <a:srgbClr val="333333"/>
                </a:solidFill>
                <a:latin typeface="Montserrat"/>
                <a:cs typeface="Montserrat"/>
              </a:rPr>
              <a:t>long</a:t>
            </a:r>
            <a:r>
              <a:rPr sz="1300" spc="-10" dirty="0">
                <a:solidFill>
                  <a:srgbClr val="333333"/>
                </a:solidFill>
                <a:latin typeface="Montserrat"/>
                <a:cs typeface="Montserrat"/>
              </a:rPr>
              <a:t> </a:t>
            </a:r>
            <a:r>
              <a:rPr sz="1300" spc="-70" dirty="0">
                <a:solidFill>
                  <a:srgbClr val="333333"/>
                </a:solidFill>
                <a:latin typeface="Montserrat"/>
                <a:cs typeface="Montserrat"/>
              </a:rPr>
              <a:t>your</a:t>
            </a:r>
            <a:r>
              <a:rPr sz="1300" spc="-5" dirty="0">
                <a:solidFill>
                  <a:srgbClr val="333333"/>
                </a:solidFill>
                <a:latin typeface="Montserrat"/>
                <a:cs typeface="Montserrat"/>
              </a:rPr>
              <a:t> </a:t>
            </a:r>
            <a:r>
              <a:rPr sz="1300" spc="-60" dirty="0">
                <a:solidFill>
                  <a:srgbClr val="333333"/>
                </a:solidFill>
                <a:latin typeface="Montserrat"/>
                <a:cs typeface="Montserrat"/>
              </a:rPr>
              <a:t>business</a:t>
            </a:r>
            <a:r>
              <a:rPr sz="1300" spc="-5" dirty="0">
                <a:solidFill>
                  <a:srgbClr val="333333"/>
                </a:solidFill>
                <a:latin typeface="Montserrat"/>
                <a:cs typeface="Montserrat"/>
              </a:rPr>
              <a:t> </a:t>
            </a:r>
            <a:r>
              <a:rPr sz="1300" spc="-70" dirty="0">
                <a:solidFill>
                  <a:srgbClr val="333333"/>
                </a:solidFill>
                <a:latin typeface="Montserrat"/>
                <a:cs typeface="Montserrat"/>
              </a:rPr>
              <a:t>can</a:t>
            </a:r>
            <a:r>
              <a:rPr sz="1300" spc="-10" dirty="0">
                <a:solidFill>
                  <a:srgbClr val="333333"/>
                </a:solidFill>
                <a:latin typeface="Montserrat"/>
                <a:cs typeface="Montserrat"/>
              </a:rPr>
              <a:t> operate </a:t>
            </a:r>
            <a:r>
              <a:rPr sz="1300" spc="-70" dirty="0">
                <a:solidFill>
                  <a:srgbClr val="333333"/>
                </a:solidFill>
                <a:latin typeface="Montserrat"/>
                <a:cs typeface="Montserrat"/>
              </a:rPr>
              <a:t>before</a:t>
            </a:r>
            <a:r>
              <a:rPr sz="1300" dirty="0">
                <a:solidFill>
                  <a:srgbClr val="333333"/>
                </a:solidFill>
                <a:latin typeface="Montserrat"/>
                <a:cs typeface="Montserrat"/>
              </a:rPr>
              <a:t> </a:t>
            </a:r>
            <a:r>
              <a:rPr sz="1300" spc="-70" dirty="0">
                <a:solidFill>
                  <a:srgbClr val="333333"/>
                </a:solidFill>
                <a:latin typeface="Montserrat"/>
                <a:cs typeface="Montserrat"/>
              </a:rPr>
              <a:t>running</a:t>
            </a:r>
            <a:r>
              <a:rPr sz="1300" dirty="0">
                <a:solidFill>
                  <a:srgbClr val="333333"/>
                </a:solidFill>
                <a:latin typeface="Montserrat"/>
                <a:cs typeface="Montserrat"/>
              </a:rPr>
              <a:t> </a:t>
            </a:r>
            <a:r>
              <a:rPr sz="1300" spc="-65" dirty="0">
                <a:solidFill>
                  <a:srgbClr val="333333"/>
                </a:solidFill>
                <a:latin typeface="Montserrat"/>
                <a:cs typeface="Montserrat"/>
              </a:rPr>
              <a:t>out</a:t>
            </a:r>
            <a:r>
              <a:rPr sz="1300" spc="5" dirty="0">
                <a:solidFill>
                  <a:srgbClr val="333333"/>
                </a:solidFill>
                <a:latin typeface="Montserrat"/>
                <a:cs typeface="Montserrat"/>
              </a:rPr>
              <a:t> </a:t>
            </a:r>
            <a:r>
              <a:rPr sz="1300" spc="-55" dirty="0">
                <a:solidFill>
                  <a:srgbClr val="333333"/>
                </a:solidFill>
                <a:latin typeface="Montserrat"/>
                <a:cs typeface="Montserrat"/>
              </a:rPr>
              <a:t>of</a:t>
            </a:r>
            <a:r>
              <a:rPr sz="1300" dirty="0">
                <a:solidFill>
                  <a:srgbClr val="333333"/>
                </a:solidFill>
                <a:latin typeface="Montserrat"/>
                <a:cs typeface="Montserrat"/>
              </a:rPr>
              <a:t> </a:t>
            </a:r>
            <a:r>
              <a:rPr sz="1300" spc="-60" dirty="0">
                <a:solidFill>
                  <a:srgbClr val="333333"/>
                </a:solidFill>
                <a:latin typeface="Montserrat"/>
                <a:cs typeface="Montserrat"/>
              </a:rPr>
              <a:t>cash.</a:t>
            </a:r>
            <a:r>
              <a:rPr sz="1300" spc="5" dirty="0">
                <a:solidFill>
                  <a:srgbClr val="333333"/>
                </a:solidFill>
                <a:latin typeface="Montserrat"/>
                <a:cs typeface="Montserrat"/>
              </a:rPr>
              <a:t> </a:t>
            </a:r>
            <a:r>
              <a:rPr sz="1300" spc="-75" dirty="0">
                <a:solidFill>
                  <a:srgbClr val="333333"/>
                </a:solidFill>
                <a:latin typeface="Montserrat"/>
                <a:cs typeface="Montserrat"/>
              </a:rPr>
              <a:t>Target</a:t>
            </a:r>
            <a:r>
              <a:rPr sz="1300" dirty="0">
                <a:solidFill>
                  <a:srgbClr val="333333"/>
                </a:solidFill>
                <a:latin typeface="Montserrat"/>
                <a:cs typeface="Montserrat"/>
              </a:rPr>
              <a:t> </a:t>
            </a:r>
            <a:r>
              <a:rPr sz="1300" spc="-65" dirty="0">
                <a:solidFill>
                  <a:srgbClr val="333333"/>
                </a:solidFill>
                <a:latin typeface="Montserrat"/>
                <a:cs typeface="Montserrat"/>
              </a:rPr>
              <a:t>18+</a:t>
            </a:r>
            <a:r>
              <a:rPr sz="1300" dirty="0">
                <a:solidFill>
                  <a:srgbClr val="333333"/>
                </a:solidFill>
                <a:latin typeface="Montserrat"/>
                <a:cs typeface="Montserrat"/>
              </a:rPr>
              <a:t> </a:t>
            </a:r>
            <a:r>
              <a:rPr sz="1300" spc="-75" dirty="0">
                <a:solidFill>
                  <a:srgbClr val="333333"/>
                </a:solidFill>
                <a:latin typeface="Montserrat"/>
                <a:cs typeface="Montserrat"/>
              </a:rPr>
              <a:t>months</a:t>
            </a:r>
            <a:r>
              <a:rPr sz="1300" spc="5" dirty="0">
                <a:solidFill>
                  <a:srgbClr val="333333"/>
                </a:solidFill>
                <a:latin typeface="Montserrat"/>
                <a:cs typeface="Montserrat"/>
              </a:rPr>
              <a:t> </a:t>
            </a:r>
            <a:r>
              <a:rPr sz="1300" spc="-75" dirty="0">
                <a:solidFill>
                  <a:srgbClr val="333333"/>
                </a:solidFill>
                <a:latin typeface="Montserrat"/>
                <a:cs typeface="Montserrat"/>
              </a:rPr>
              <a:t>to</a:t>
            </a:r>
            <a:r>
              <a:rPr sz="1300" dirty="0">
                <a:solidFill>
                  <a:srgbClr val="333333"/>
                </a:solidFill>
                <a:latin typeface="Montserrat"/>
                <a:cs typeface="Montserrat"/>
              </a:rPr>
              <a:t> </a:t>
            </a:r>
            <a:r>
              <a:rPr sz="1300" spc="-70" dirty="0">
                <a:solidFill>
                  <a:srgbClr val="333333"/>
                </a:solidFill>
                <a:latin typeface="Montserrat"/>
                <a:cs typeface="Montserrat"/>
              </a:rPr>
              <a:t>allow</a:t>
            </a:r>
            <a:r>
              <a:rPr lang="en-US" sz="1300" spc="-70" dirty="0">
                <a:solidFill>
                  <a:srgbClr val="333333"/>
                </a:solidFill>
                <a:latin typeface="Montserrat"/>
                <a:cs typeface="Montserrat"/>
              </a:rPr>
              <a:t> </a:t>
            </a:r>
            <a:r>
              <a:rPr lang="en-US" sz="1300" spc="-35" dirty="0">
                <a:solidFill>
                  <a:srgbClr val="333333"/>
                </a:solidFill>
                <a:latin typeface="Montserrat"/>
                <a:cs typeface="Montserrat"/>
              </a:rPr>
              <a:t>strategic </a:t>
            </a:r>
            <a:r>
              <a:rPr lang="en-US" sz="1300" spc="-10" dirty="0">
                <a:solidFill>
                  <a:srgbClr val="333333"/>
                </a:solidFill>
                <a:latin typeface="Montserrat"/>
                <a:cs typeface="Montserrat"/>
              </a:rPr>
              <a:t>scaling.</a:t>
            </a:r>
          </a:p>
          <a:p>
            <a:pPr marL="288290" marR="136525" indent="76200" algn="just">
              <a:lnSpc>
                <a:spcPct val="119400"/>
              </a:lnSpc>
              <a:spcBef>
                <a:spcPts val="1155"/>
              </a:spcBef>
              <a:tabLst>
                <a:tab pos="1162050" algn="l"/>
              </a:tabLst>
            </a:pPr>
            <a:r>
              <a:rPr lang="en-US" sz="1350" b="1" spc="-105" dirty="0">
                <a:solidFill>
                  <a:srgbClr val="333333"/>
                </a:solidFill>
                <a:latin typeface="Montserrat"/>
                <a:cs typeface="Montserrat"/>
              </a:rPr>
              <a:t>Monitor</a:t>
            </a:r>
            <a:r>
              <a:rPr lang="en-US" sz="1350" b="1" spc="-15" dirty="0">
                <a:solidFill>
                  <a:srgbClr val="333333"/>
                </a:solidFill>
                <a:latin typeface="Montserrat"/>
                <a:cs typeface="Montserrat"/>
              </a:rPr>
              <a:t> </a:t>
            </a:r>
            <a:r>
              <a:rPr lang="en-US" sz="1350" b="1" spc="-85" dirty="0">
                <a:solidFill>
                  <a:srgbClr val="333333"/>
                </a:solidFill>
                <a:latin typeface="Montserrat"/>
                <a:cs typeface="Montserrat"/>
              </a:rPr>
              <a:t>for</a:t>
            </a:r>
            <a:r>
              <a:rPr lang="en-US" sz="1350" b="1" spc="-10" dirty="0">
                <a:solidFill>
                  <a:srgbClr val="333333"/>
                </a:solidFill>
                <a:latin typeface="Montserrat"/>
                <a:cs typeface="Montserrat"/>
              </a:rPr>
              <a:t> </a:t>
            </a:r>
            <a:r>
              <a:rPr lang="en-US" sz="1350" b="1" spc="-80" dirty="0">
                <a:solidFill>
                  <a:srgbClr val="333333"/>
                </a:solidFill>
                <a:latin typeface="Montserrat"/>
                <a:cs typeface="Montserrat"/>
              </a:rPr>
              <a:t>Signals:</a:t>
            </a:r>
            <a:r>
              <a:rPr lang="en-US" sz="1350" b="1" spc="-40" dirty="0">
                <a:solidFill>
                  <a:srgbClr val="333333"/>
                </a:solidFill>
                <a:latin typeface="Montserrat"/>
                <a:cs typeface="Montserrat"/>
              </a:rPr>
              <a:t> </a:t>
            </a:r>
            <a:r>
              <a:rPr lang="en-US" sz="1300" spc="-60" dirty="0">
                <a:solidFill>
                  <a:srgbClr val="333333"/>
                </a:solidFill>
                <a:latin typeface="Montserrat"/>
                <a:cs typeface="Montserrat"/>
              </a:rPr>
              <a:t>Declining</a:t>
            </a:r>
            <a:r>
              <a:rPr lang="en-US" sz="1300" dirty="0">
                <a:solidFill>
                  <a:srgbClr val="333333"/>
                </a:solidFill>
                <a:latin typeface="Montserrat"/>
                <a:cs typeface="Montserrat"/>
              </a:rPr>
              <a:t> </a:t>
            </a:r>
            <a:r>
              <a:rPr lang="en-US" sz="1300" spc="-100" dirty="0">
                <a:solidFill>
                  <a:srgbClr val="333333"/>
                </a:solidFill>
                <a:latin typeface="Montserrat"/>
                <a:cs typeface="Montserrat"/>
              </a:rPr>
              <a:t>LTV:CAC</a:t>
            </a:r>
            <a:r>
              <a:rPr lang="en-US" sz="1300" dirty="0">
                <a:solidFill>
                  <a:srgbClr val="333333"/>
                </a:solidFill>
                <a:latin typeface="Montserrat"/>
                <a:cs typeface="Montserrat"/>
              </a:rPr>
              <a:t> </a:t>
            </a:r>
            <a:r>
              <a:rPr lang="en-US" sz="1300" spc="-65" dirty="0">
                <a:solidFill>
                  <a:srgbClr val="333333"/>
                </a:solidFill>
                <a:latin typeface="Montserrat"/>
                <a:cs typeface="Montserrat"/>
              </a:rPr>
              <a:t>ratio</a:t>
            </a:r>
            <a:r>
              <a:rPr lang="en-US" sz="1300" dirty="0">
                <a:solidFill>
                  <a:srgbClr val="333333"/>
                </a:solidFill>
                <a:latin typeface="Montserrat"/>
                <a:cs typeface="Montserrat"/>
              </a:rPr>
              <a:t> </a:t>
            </a:r>
            <a:r>
              <a:rPr lang="en-US" sz="1300" spc="-60" dirty="0">
                <a:solidFill>
                  <a:srgbClr val="333333"/>
                </a:solidFill>
                <a:latin typeface="Montserrat"/>
                <a:cs typeface="Montserrat"/>
              </a:rPr>
              <a:t>indicates</a:t>
            </a:r>
            <a:r>
              <a:rPr lang="en-US" sz="1300" dirty="0">
                <a:solidFill>
                  <a:srgbClr val="333333"/>
                </a:solidFill>
                <a:latin typeface="Montserrat"/>
                <a:cs typeface="Montserrat"/>
              </a:rPr>
              <a:t> </a:t>
            </a:r>
            <a:r>
              <a:rPr lang="en-US" sz="1300" spc="-10" dirty="0">
                <a:solidFill>
                  <a:srgbClr val="333333"/>
                </a:solidFill>
                <a:latin typeface="Montserrat"/>
                <a:cs typeface="Montserrat"/>
              </a:rPr>
              <a:t>scaling </a:t>
            </a:r>
            <a:r>
              <a:rPr lang="en-US" sz="1300" spc="-50" dirty="0">
                <a:solidFill>
                  <a:srgbClr val="333333"/>
                </a:solidFill>
                <a:latin typeface="Montserrat"/>
                <a:cs typeface="Montserrat"/>
              </a:rPr>
              <a:t>issues.</a:t>
            </a:r>
            <a:r>
              <a:rPr lang="en-US" sz="1300" spc="10" dirty="0">
                <a:solidFill>
                  <a:srgbClr val="333333"/>
                </a:solidFill>
                <a:latin typeface="Montserrat"/>
                <a:cs typeface="Montserrat"/>
              </a:rPr>
              <a:t> </a:t>
            </a:r>
            <a:r>
              <a:rPr lang="en-US" sz="1300" spc="-65" dirty="0">
                <a:solidFill>
                  <a:srgbClr val="333333"/>
                </a:solidFill>
                <a:latin typeface="Montserrat"/>
                <a:cs typeface="Montserrat"/>
              </a:rPr>
              <a:t>Rising</a:t>
            </a:r>
            <a:r>
              <a:rPr lang="en-US" sz="1300" spc="10" dirty="0">
                <a:solidFill>
                  <a:srgbClr val="333333"/>
                </a:solidFill>
                <a:latin typeface="Montserrat"/>
                <a:cs typeface="Montserrat"/>
              </a:rPr>
              <a:t> </a:t>
            </a:r>
            <a:r>
              <a:rPr lang="en-US" sz="1300" spc="-100" dirty="0">
                <a:solidFill>
                  <a:srgbClr val="333333"/>
                </a:solidFill>
                <a:latin typeface="Montserrat"/>
                <a:cs typeface="Montserrat"/>
              </a:rPr>
              <a:t>CAC</a:t>
            </a:r>
            <a:r>
              <a:rPr lang="en-US" sz="1300" spc="15" dirty="0">
                <a:solidFill>
                  <a:srgbClr val="333333"/>
                </a:solidFill>
                <a:latin typeface="Montserrat"/>
                <a:cs typeface="Montserrat"/>
              </a:rPr>
              <a:t> </a:t>
            </a:r>
            <a:r>
              <a:rPr lang="en-US" sz="1300" spc="-95" dirty="0">
                <a:solidFill>
                  <a:srgbClr val="333333"/>
                </a:solidFill>
                <a:latin typeface="Montserrat"/>
                <a:cs typeface="Montserrat"/>
              </a:rPr>
              <a:t>may</a:t>
            </a:r>
            <a:r>
              <a:rPr lang="en-US" sz="1300" spc="10" dirty="0">
                <a:solidFill>
                  <a:srgbClr val="333333"/>
                </a:solidFill>
                <a:latin typeface="Montserrat"/>
                <a:cs typeface="Montserrat"/>
              </a:rPr>
              <a:t> </a:t>
            </a:r>
            <a:r>
              <a:rPr lang="en-US" sz="1300" spc="-65" dirty="0">
                <a:solidFill>
                  <a:srgbClr val="333333"/>
                </a:solidFill>
                <a:latin typeface="Montserrat"/>
                <a:cs typeface="Montserrat"/>
              </a:rPr>
              <a:t>signal</a:t>
            </a:r>
            <a:r>
              <a:rPr lang="en-US" sz="1300" spc="15" dirty="0">
                <a:solidFill>
                  <a:srgbClr val="333333"/>
                </a:solidFill>
                <a:latin typeface="Montserrat"/>
                <a:cs typeface="Montserrat"/>
              </a:rPr>
              <a:t> </a:t>
            </a:r>
            <a:r>
              <a:rPr lang="en-US" sz="1300" spc="-80" dirty="0">
                <a:solidFill>
                  <a:srgbClr val="333333"/>
                </a:solidFill>
                <a:latin typeface="Montserrat"/>
                <a:cs typeface="Montserrat"/>
              </a:rPr>
              <a:t>market</a:t>
            </a:r>
            <a:r>
              <a:rPr lang="en-US" sz="1300" spc="10" dirty="0">
                <a:solidFill>
                  <a:srgbClr val="333333"/>
                </a:solidFill>
                <a:latin typeface="Montserrat"/>
                <a:cs typeface="Montserrat"/>
              </a:rPr>
              <a:t> </a:t>
            </a:r>
            <a:r>
              <a:rPr lang="en-US" sz="1300" spc="-60" dirty="0">
                <a:solidFill>
                  <a:srgbClr val="333333"/>
                </a:solidFill>
                <a:latin typeface="Montserrat"/>
                <a:cs typeface="Montserrat"/>
              </a:rPr>
              <a:t>saturation.</a:t>
            </a:r>
            <a:r>
              <a:rPr lang="en-US" sz="1300" spc="15" dirty="0">
                <a:solidFill>
                  <a:srgbClr val="333333"/>
                </a:solidFill>
                <a:latin typeface="Montserrat"/>
                <a:cs typeface="Montserrat"/>
              </a:rPr>
              <a:t> </a:t>
            </a:r>
            <a:r>
              <a:rPr lang="en-US" sz="1300" spc="-70" dirty="0">
                <a:solidFill>
                  <a:srgbClr val="333333"/>
                </a:solidFill>
                <a:latin typeface="Montserrat"/>
                <a:cs typeface="Montserrat"/>
              </a:rPr>
              <a:t>Increasing</a:t>
            </a:r>
            <a:r>
              <a:rPr lang="en-US" sz="1300" spc="10" dirty="0">
                <a:solidFill>
                  <a:srgbClr val="333333"/>
                </a:solidFill>
                <a:latin typeface="Montserrat"/>
                <a:cs typeface="Montserrat"/>
              </a:rPr>
              <a:t> </a:t>
            </a:r>
            <a:r>
              <a:rPr lang="en-US" sz="1300" spc="-20" dirty="0">
                <a:solidFill>
                  <a:srgbClr val="333333"/>
                </a:solidFill>
                <a:latin typeface="Montserrat"/>
                <a:cs typeface="Montserrat"/>
              </a:rPr>
              <a:t>burn </a:t>
            </a:r>
            <a:r>
              <a:rPr lang="en-US" sz="1300" spc="-80" dirty="0">
                <a:solidFill>
                  <a:srgbClr val="333333"/>
                </a:solidFill>
                <a:latin typeface="Montserrat"/>
                <a:cs typeface="Montserrat"/>
              </a:rPr>
              <a:t>rate</a:t>
            </a:r>
            <a:r>
              <a:rPr lang="en-US" sz="1300" dirty="0">
                <a:solidFill>
                  <a:srgbClr val="333333"/>
                </a:solidFill>
                <a:latin typeface="Montserrat"/>
                <a:cs typeface="Montserrat"/>
              </a:rPr>
              <a:t> </a:t>
            </a:r>
            <a:r>
              <a:rPr lang="en-US" sz="1300" spc="-70" dirty="0">
                <a:solidFill>
                  <a:srgbClr val="333333"/>
                </a:solidFill>
                <a:latin typeface="Montserrat"/>
                <a:cs typeface="Montserrat"/>
              </a:rPr>
              <a:t>without</a:t>
            </a:r>
            <a:r>
              <a:rPr lang="en-US" sz="1300" dirty="0">
                <a:solidFill>
                  <a:srgbClr val="333333"/>
                </a:solidFill>
                <a:latin typeface="Montserrat"/>
                <a:cs typeface="Montserrat"/>
              </a:rPr>
              <a:t> </a:t>
            </a:r>
            <a:r>
              <a:rPr lang="en-US" sz="1300" spc="-60" dirty="0">
                <a:solidFill>
                  <a:srgbClr val="333333"/>
                </a:solidFill>
                <a:latin typeface="Montserrat"/>
                <a:cs typeface="Montserrat"/>
              </a:rPr>
              <a:t>proportional</a:t>
            </a:r>
            <a:r>
              <a:rPr lang="en-US" sz="1300" spc="5" dirty="0">
                <a:solidFill>
                  <a:srgbClr val="333333"/>
                </a:solidFill>
                <a:latin typeface="Montserrat"/>
                <a:cs typeface="Montserrat"/>
              </a:rPr>
              <a:t> </a:t>
            </a:r>
            <a:r>
              <a:rPr lang="en-US" sz="1300" spc="-70" dirty="0">
                <a:solidFill>
                  <a:srgbClr val="333333"/>
                </a:solidFill>
                <a:latin typeface="Montserrat"/>
                <a:cs typeface="Montserrat"/>
              </a:rPr>
              <a:t>growth</a:t>
            </a:r>
            <a:r>
              <a:rPr lang="en-US" sz="1300" dirty="0">
                <a:solidFill>
                  <a:srgbClr val="333333"/>
                </a:solidFill>
                <a:latin typeface="Montserrat"/>
                <a:cs typeface="Montserrat"/>
              </a:rPr>
              <a:t> </a:t>
            </a:r>
            <a:r>
              <a:rPr lang="en-US" sz="1300" spc="-70" dirty="0">
                <a:solidFill>
                  <a:srgbClr val="333333"/>
                </a:solidFill>
                <a:latin typeface="Montserrat"/>
                <a:cs typeface="Montserrat"/>
              </a:rPr>
              <a:t>warrants</a:t>
            </a:r>
            <a:r>
              <a:rPr lang="en-US" sz="1300" spc="5" dirty="0">
                <a:solidFill>
                  <a:srgbClr val="333333"/>
                </a:solidFill>
                <a:latin typeface="Montserrat"/>
                <a:cs typeface="Montserrat"/>
              </a:rPr>
              <a:t> </a:t>
            </a:r>
            <a:r>
              <a:rPr lang="en-US" sz="1300" spc="-10" dirty="0">
                <a:solidFill>
                  <a:srgbClr val="333333"/>
                </a:solidFill>
                <a:latin typeface="Montserrat"/>
                <a:cs typeface="Montserrat"/>
              </a:rPr>
              <a:t>attention.</a:t>
            </a:r>
          </a:p>
        </p:txBody>
      </p:sp>
      <p:pic>
        <p:nvPicPr>
          <p:cNvPr id="13" name="object 13"/>
          <p:cNvPicPr/>
          <p:nvPr/>
        </p:nvPicPr>
        <p:blipFill>
          <a:blip r:embed="rId7" cstate="print"/>
          <a:stretch>
            <a:fillRect/>
          </a:stretch>
        </p:blipFill>
        <p:spPr>
          <a:xfrm>
            <a:off x="571500" y="5333206"/>
            <a:ext cx="152399" cy="133349"/>
          </a:xfrm>
          <a:prstGeom prst="rect">
            <a:avLst/>
          </a:prstGeom>
        </p:spPr>
      </p:pic>
      <p:sp>
        <p:nvSpPr>
          <p:cNvPr id="15" name="object 15"/>
          <p:cNvSpPr txBox="1"/>
          <p:nvPr/>
        </p:nvSpPr>
        <p:spPr>
          <a:xfrm>
            <a:off x="6835922" y="5485606"/>
            <a:ext cx="4670277" cy="190437"/>
          </a:xfrm>
          <a:prstGeom prst="rect">
            <a:avLst/>
          </a:prstGeom>
        </p:spPr>
        <p:txBody>
          <a:bodyPr vert="horz" wrap="square" lIns="0" tIns="13335" rIns="0" bIns="0" rtlCol="0">
            <a:spAutoFit/>
          </a:bodyPr>
          <a:lstStyle/>
          <a:p>
            <a:pPr marL="12700">
              <a:lnSpc>
                <a:spcPct val="100000"/>
              </a:lnSpc>
              <a:spcBef>
                <a:spcPts val="105"/>
              </a:spcBef>
            </a:pPr>
            <a:r>
              <a:rPr sz="1150" spc="-60" dirty="0">
                <a:solidFill>
                  <a:srgbClr val="666666"/>
                </a:solidFill>
                <a:latin typeface="Montserrat"/>
                <a:cs typeface="Montserrat"/>
              </a:rPr>
              <a:t>Figure:</a:t>
            </a:r>
            <a:r>
              <a:rPr sz="1150" spc="-15" dirty="0">
                <a:solidFill>
                  <a:srgbClr val="666666"/>
                </a:solidFill>
                <a:latin typeface="Montserrat"/>
                <a:cs typeface="Montserrat"/>
              </a:rPr>
              <a:t> </a:t>
            </a:r>
            <a:r>
              <a:rPr sz="1150" spc="-90" dirty="0">
                <a:solidFill>
                  <a:srgbClr val="666666"/>
                </a:solidFill>
                <a:latin typeface="Montserrat"/>
                <a:cs typeface="Montserrat"/>
              </a:rPr>
              <a:t>Key</a:t>
            </a:r>
            <a:r>
              <a:rPr sz="1150" spc="-10" dirty="0">
                <a:solidFill>
                  <a:srgbClr val="666666"/>
                </a:solidFill>
                <a:latin typeface="Montserrat"/>
                <a:cs typeface="Montserrat"/>
              </a:rPr>
              <a:t> </a:t>
            </a:r>
            <a:r>
              <a:rPr sz="1150" spc="-60" dirty="0">
                <a:solidFill>
                  <a:srgbClr val="666666"/>
                </a:solidFill>
                <a:latin typeface="Montserrat"/>
                <a:cs typeface="Montserrat"/>
              </a:rPr>
              <a:t>Financial</a:t>
            </a:r>
            <a:r>
              <a:rPr sz="1150" spc="-10" dirty="0">
                <a:solidFill>
                  <a:srgbClr val="666666"/>
                </a:solidFill>
                <a:latin typeface="Montserrat"/>
                <a:cs typeface="Montserrat"/>
              </a:rPr>
              <a:t> </a:t>
            </a:r>
            <a:r>
              <a:rPr sz="1150" spc="-60" dirty="0">
                <a:solidFill>
                  <a:srgbClr val="666666"/>
                </a:solidFill>
                <a:latin typeface="Montserrat"/>
                <a:cs typeface="Montserrat"/>
              </a:rPr>
              <a:t>Metrics</a:t>
            </a:r>
            <a:r>
              <a:rPr sz="1150" spc="-10" dirty="0">
                <a:solidFill>
                  <a:srgbClr val="666666"/>
                </a:solidFill>
                <a:latin typeface="Montserrat"/>
                <a:cs typeface="Montserrat"/>
              </a:rPr>
              <a:t> </a:t>
            </a:r>
            <a:r>
              <a:rPr sz="1150" spc="-70" dirty="0">
                <a:solidFill>
                  <a:srgbClr val="666666"/>
                </a:solidFill>
                <a:latin typeface="Montserrat"/>
                <a:cs typeface="Montserrat"/>
              </a:rPr>
              <a:t>Dashboard</a:t>
            </a:r>
            <a:r>
              <a:rPr sz="1150" spc="-10" dirty="0">
                <a:solidFill>
                  <a:srgbClr val="666666"/>
                </a:solidFill>
                <a:latin typeface="Montserrat"/>
                <a:cs typeface="Montserrat"/>
              </a:rPr>
              <a:t> </a:t>
            </a:r>
            <a:r>
              <a:rPr sz="1150" spc="-55" dirty="0">
                <a:solidFill>
                  <a:srgbClr val="666666"/>
                </a:solidFill>
                <a:latin typeface="Montserrat"/>
                <a:cs typeface="Montserrat"/>
              </a:rPr>
              <a:t>for</a:t>
            </a:r>
            <a:r>
              <a:rPr sz="1150" spc="-10" dirty="0">
                <a:solidFill>
                  <a:srgbClr val="666666"/>
                </a:solidFill>
                <a:latin typeface="Montserrat"/>
                <a:cs typeface="Montserrat"/>
              </a:rPr>
              <a:t> </a:t>
            </a:r>
            <a:r>
              <a:rPr sz="1150" spc="-70" dirty="0">
                <a:solidFill>
                  <a:srgbClr val="666666"/>
                </a:solidFill>
                <a:latin typeface="Montserrat"/>
                <a:cs typeface="Montserrat"/>
              </a:rPr>
              <a:t>Scaling</a:t>
            </a:r>
            <a:r>
              <a:rPr sz="1150" spc="-10" dirty="0">
                <a:solidFill>
                  <a:srgbClr val="666666"/>
                </a:solidFill>
                <a:latin typeface="Montserrat"/>
                <a:cs typeface="Montserrat"/>
              </a:rPr>
              <a:t> </a:t>
            </a:r>
            <a:r>
              <a:rPr sz="1150" spc="-35" dirty="0">
                <a:solidFill>
                  <a:srgbClr val="666666"/>
                </a:solidFill>
                <a:latin typeface="Montserrat"/>
                <a:cs typeface="Montserrat"/>
              </a:rPr>
              <a:t>Companies</a:t>
            </a:r>
            <a:endParaRPr sz="1150" dirty="0">
              <a:latin typeface="Montserrat"/>
              <a:cs typeface="Montserrat"/>
            </a:endParaRPr>
          </a:p>
        </p:txBody>
      </p:sp>
      <p:pic>
        <p:nvPicPr>
          <p:cNvPr id="17" name="object 17"/>
          <p:cNvPicPr/>
          <p:nvPr/>
        </p:nvPicPr>
        <p:blipFill>
          <a:blip r:embed="rId8" cstate="print"/>
          <a:stretch>
            <a:fillRect/>
          </a:stretch>
        </p:blipFill>
        <p:spPr>
          <a:xfrm>
            <a:off x="6619875" y="1751807"/>
            <a:ext cx="4438649" cy="3629818"/>
          </a:xfrm>
          <a:prstGeom prst="rect">
            <a:avLst/>
          </a:prstGeom>
        </p:spPr>
      </p:pic>
      <p:sp>
        <p:nvSpPr>
          <p:cNvPr id="25" name="Rectangle: Rounded Corners 24">
            <a:extLst>
              <a:ext uri="{FF2B5EF4-FFF2-40B4-BE49-F238E27FC236}">
                <a16:creationId xmlns:a16="http://schemas.microsoft.com/office/drawing/2014/main" id="{E283BE1C-6AE1-6773-C533-AA6207832FB8}"/>
              </a:ext>
            </a:extLst>
          </p:cNvPr>
          <p:cNvSpPr/>
          <p:nvPr/>
        </p:nvSpPr>
        <p:spPr>
          <a:xfrm>
            <a:off x="1413" y="463844"/>
            <a:ext cx="11323814" cy="6317162"/>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object 51"/>
          <p:cNvSpPr/>
          <p:nvPr/>
        </p:nvSpPr>
        <p:spPr>
          <a:xfrm>
            <a:off x="533400" y="5752369"/>
            <a:ext cx="190499" cy="190437"/>
          </a:xfrm>
          <a:custGeom>
            <a:avLst/>
            <a:gdLst/>
            <a:ahLst/>
            <a:cxnLst/>
            <a:rect l="l" t="t" r="r" b="b"/>
            <a:pathLst>
              <a:path w="476250" h="476250">
                <a:moveTo>
                  <a:pt x="245923" y="476249"/>
                </a:moveTo>
                <a:lnTo>
                  <a:pt x="230326" y="476249"/>
                </a:lnTo>
                <a:lnTo>
                  <a:pt x="222545" y="475868"/>
                </a:lnTo>
                <a:lnTo>
                  <a:pt x="184020" y="470152"/>
                </a:lnTo>
                <a:lnTo>
                  <a:pt x="139793" y="455138"/>
                </a:lnTo>
                <a:lnTo>
                  <a:pt x="99345" y="431785"/>
                </a:lnTo>
                <a:lnTo>
                  <a:pt x="64230" y="400989"/>
                </a:lnTo>
                <a:lnTo>
                  <a:pt x="35798" y="363935"/>
                </a:lnTo>
                <a:lnTo>
                  <a:pt x="15141" y="322046"/>
                </a:lnTo>
                <a:lnTo>
                  <a:pt x="3053" y="276931"/>
                </a:lnTo>
                <a:lnTo>
                  <a:pt x="0" y="245923"/>
                </a:lnTo>
                <a:lnTo>
                  <a:pt x="0" y="230326"/>
                </a:lnTo>
                <a:lnTo>
                  <a:pt x="6096" y="184020"/>
                </a:lnTo>
                <a:lnTo>
                  <a:pt x="21110" y="139793"/>
                </a:lnTo>
                <a:lnTo>
                  <a:pt x="44464" y="99345"/>
                </a:lnTo>
                <a:lnTo>
                  <a:pt x="75259" y="64230"/>
                </a:lnTo>
                <a:lnTo>
                  <a:pt x="112314" y="35798"/>
                </a:lnTo>
                <a:lnTo>
                  <a:pt x="154203" y="15141"/>
                </a:lnTo>
                <a:lnTo>
                  <a:pt x="199318" y="3053"/>
                </a:lnTo>
                <a:lnTo>
                  <a:pt x="230326" y="0"/>
                </a:lnTo>
                <a:lnTo>
                  <a:pt x="245923" y="0"/>
                </a:lnTo>
                <a:lnTo>
                  <a:pt x="292229" y="6096"/>
                </a:lnTo>
                <a:lnTo>
                  <a:pt x="336456" y="21110"/>
                </a:lnTo>
                <a:lnTo>
                  <a:pt x="376904" y="44464"/>
                </a:lnTo>
                <a:lnTo>
                  <a:pt x="412019" y="75259"/>
                </a:lnTo>
                <a:lnTo>
                  <a:pt x="440451" y="112314"/>
                </a:lnTo>
                <a:lnTo>
                  <a:pt x="461108" y="154203"/>
                </a:lnTo>
                <a:lnTo>
                  <a:pt x="473195" y="199318"/>
                </a:lnTo>
                <a:lnTo>
                  <a:pt x="476249" y="230326"/>
                </a:lnTo>
                <a:lnTo>
                  <a:pt x="476249" y="238124"/>
                </a:lnTo>
                <a:lnTo>
                  <a:pt x="476249" y="245923"/>
                </a:lnTo>
                <a:lnTo>
                  <a:pt x="470152" y="292229"/>
                </a:lnTo>
                <a:lnTo>
                  <a:pt x="455139" y="336456"/>
                </a:lnTo>
                <a:lnTo>
                  <a:pt x="431785" y="376904"/>
                </a:lnTo>
                <a:lnTo>
                  <a:pt x="400990" y="412018"/>
                </a:lnTo>
                <a:lnTo>
                  <a:pt x="363935" y="440451"/>
                </a:lnTo>
                <a:lnTo>
                  <a:pt x="322046" y="461107"/>
                </a:lnTo>
                <a:lnTo>
                  <a:pt x="276931" y="473195"/>
                </a:lnTo>
                <a:lnTo>
                  <a:pt x="253703" y="475868"/>
                </a:lnTo>
                <a:lnTo>
                  <a:pt x="245923" y="476249"/>
                </a:lnTo>
                <a:close/>
              </a:path>
            </a:pathLst>
          </a:custGeom>
          <a:solidFill>
            <a:srgbClr val="008080"/>
          </a:solidFill>
        </p:spPr>
        <p:txBody>
          <a:bodyPr wrap="square" lIns="0" tIns="0" rIns="0" bIns="0" rtlCol="0"/>
          <a:lstStyle/>
          <a:p>
            <a:pPr defTabSz="914217"/>
            <a:endParaRPr dirty="0"/>
          </a:p>
        </p:txBody>
      </p:sp>
      <p:sp>
        <p:nvSpPr>
          <p:cNvPr id="16" name="TextBox 15">
            <a:extLst>
              <a:ext uri="{FF2B5EF4-FFF2-40B4-BE49-F238E27FC236}">
                <a16:creationId xmlns:a16="http://schemas.microsoft.com/office/drawing/2014/main" id="{EB536CE0-6F0E-D8C4-2254-4C5DFDA4E3DC}"/>
              </a:ext>
            </a:extLst>
          </p:cNvPr>
          <p:cNvSpPr txBox="1"/>
          <p:nvPr/>
        </p:nvSpPr>
        <p:spPr>
          <a:xfrm>
            <a:off x="290513" y="5698135"/>
            <a:ext cx="10634662" cy="1134862"/>
          </a:xfrm>
          <a:prstGeom prst="rect">
            <a:avLst/>
          </a:prstGeom>
          <a:noFill/>
        </p:spPr>
        <p:txBody>
          <a:bodyPr wrap="square" rtlCol="0">
            <a:spAutoFit/>
          </a:bodyPr>
          <a:lstStyle/>
          <a:p>
            <a:pPr marL="288290" marR="136525" indent="76200" algn="just">
              <a:lnSpc>
                <a:spcPct val="119400"/>
              </a:lnSpc>
              <a:spcBef>
                <a:spcPts val="1155"/>
              </a:spcBef>
              <a:tabLst>
                <a:tab pos="1162050" algn="l"/>
              </a:tabLst>
            </a:pPr>
            <a:r>
              <a:rPr lang="en-US" sz="1100" b="1" dirty="0">
                <a:solidFill>
                  <a:srgbClr val="1F2937"/>
                </a:solidFill>
                <a:latin typeface="Arial"/>
                <a:cs typeface="Arial"/>
              </a:rPr>
              <a:t>Additional</a:t>
            </a:r>
            <a:r>
              <a:rPr lang="en-US" sz="1100" b="1" spc="-20" dirty="0">
                <a:solidFill>
                  <a:srgbClr val="1F2937"/>
                </a:solidFill>
                <a:latin typeface="Arial"/>
                <a:cs typeface="Arial"/>
              </a:rPr>
              <a:t> </a:t>
            </a:r>
            <a:r>
              <a:rPr lang="en-US" sz="1100" b="1" dirty="0">
                <a:solidFill>
                  <a:srgbClr val="1F2937"/>
                </a:solidFill>
                <a:latin typeface="Arial"/>
                <a:cs typeface="Arial"/>
              </a:rPr>
              <a:t>Metrics</a:t>
            </a:r>
            <a:r>
              <a:rPr lang="en-US" sz="1100" b="1" spc="-20" dirty="0">
                <a:solidFill>
                  <a:srgbClr val="1F2937"/>
                </a:solidFill>
                <a:latin typeface="Arial"/>
                <a:cs typeface="Arial"/>
              </a:rPr>
              <a:t>: </a:t>
            </a:r>
          </a:p>
          <a:p>
            <a:pPr marL="12697" marR="5079" algn="just" defTabSz="914217">
              <a:lnSpc>
                <a:spcPct val="119000"/>
              </a:lnSpc>
              <a:spcBef>
                <a:spcPts val="100"/>
              </a:spcBef>
            </a:pPr>
            <a:r>
              <a:rPr lang="en-US" sz="1100" b="1" dirty="0">
                <a:solidFill>
                  <a:srgbClr val="1F2937"/>
                </a:solidFill>
                <a:latin typeface="Arial"/>
                <a:cs typeface="Arial"/>
              </a:rPr>
              <a:t>Monthly</a:t>
            </a:r>
            <a:r>
              <a:rPr lang="en-US" sz="1100" b="1" spc="-40" dirty="0">
                <a:solidFill>
                  <a:srgbClr val="1F2937"/>
                </a:solidFill>
                <a:latin typeface="Arial"/>
                <a:cs typeface="Arial"/>
              </a:rPr>
              <a:t> </a:t>
            </a:r>
            <a:r>
              <a:rPr lang="en-US" sz="1100" b="1" dirty="0">
                <a:solidFill>
                  <a:srgbClr val="1F2937"/>
                </a:solidFill>
                <a:latin typeface="Arial"/>
                <a:cs typeface="Arial"/>
              </a:rPr>
              <a:t>Recurring</a:t>
            </a:r>
            <a:r>
              <a:rPr lang="en-US" sz="1100" b="1" spc="-35" dirty="0">
                <a:solidFill>
                  <a:srgbClr val="1F2937"/>
                </a:solidFill>
                <a:latin typeface="Arial"/>
                <a:cs typeface="Arial"/>
              </a:rPr>
              <a:t> </a:t>
            </a:r>
            <a:r>
              <a:rPr lang="en-US" sz="1100" b="1" spc="-10" dirty="0">
                <a:solidFill>
                  <a:srgbClr val="1F2937"/>
                </a:solidFill>
                <a:latin typeface="Arial"/>
                <a:cs typeface="Arial"/>
              </a:rPr>
              <a:t>Revenue: </a:t>
            </a:r>
            <a:r>
              <a:rPr lang="en-US" sz="1100" dirty="0">
                <a:solidFill>
                  <a:srgbClr val="4A5462"/>
                </a:solidFill>
                <a:latin typeface="Arial"/>
                <a:cs typeface="Arial"/>
              </a:rPr>
              <a:t>The</a:t>
            </a:r>
            <a:r>
              <a:rPr lang="en-US" sz="1100" spc="-30" dirty="0">
                <a:solidFill>
                  <a:srgbClr val="4A5462"/>
                </a:solidFill>
                <a:latin typeface="Arial"/>
                <a:cs typeface="Arial"/>
              </a:rPr>
              <a:t> </a:t>
            </a:r>
            <a:r>
              <a:rPr lang="en-US" sz="1100" dirty="0">
                <a:solidFill>
                  <a:srgbClr val="4A5462"/>
                </a:solidFill>
                <a:latin typeface="Arial"/>
                <a:cs typeface="Arial"/>
              </a:rPr>
              <a:t>predictable</a:t>
            </a:r>
            <a:r>
              <a:rPr lang="en-US" sz="1100" spc="-25" dirty="0">
                <a:solidFill>
                  <a:srgbClr val="4A5462"/>
                </a:solidFill>
                <a:latin typeface="Arial"/>
                <a:cs typeface="Arial"/>
              </a:rPr>
              <a:t> </a:t>
            </a:r>
            <a:r>
              <a:rPr lang="en-US" sz="1100" dirty="0">
                <a:solidFill>
                  <a:srgbClr val="4A5462"/>
                </a:solidFill>
                <a:latin typeface="Arial"/>
                <a:cs typeface="Arial"/>
              </a:rPr>
              <a:t>revenue</a:t>
            </a:r>
            <a:r>
              <a:rPr lang="en-US" sz="1100" spc="-25" dirty="0">
                <a:solidFill>
                  <a:srgbClr val="4A5462"/>
                </a:solidFill>
                <a:latin typeface="Arial"/>
                <a:cs typeface="Arial"/>
              </a:rPr>
              <a:t> </a:t>
            </a:r>
            <a:r>
              <a:rPr lang="en-US" sz="1100" dirty="0">
                <a:solidFill>
                  <a:srgbClr val="4A5462"/>
                </a:solidFill>
                <a:latin typeface="Arial"/>
                <a:cs typeface="Arial"/>
              </a:rPr>
              <a:t>a</a:t>
            </a:r>
            <a:r>
              <a:rPr lang="en-US" sz="1100" spc="-25" dirty="0">
                <a:solidFill>
                  <a:srgbClr val="4A5462"/>
                </a:solidFill>
                <a:latin typeface="Arial"/>
                <a:cs typeface="Arial"/>
              </a:rPr>
              <a:t> </a:t>
            </a:r>
            <a:r>
              <a:rPr lang="en-US" sz="1100" dirty="0">
                <a:solidFill>
                  <a:srgbClr val="4A5462"/>
                </a:solidFill>
                <a:latin typeface="Arial"/>
                <a:cs typeface="Arial"/>
              </a:rPr>
              <a:t>company</a:t>
            </a:r>
            <a:r>
              <a:rPr lang="en-US" sz="1100" spc="-25" dirty="0">
                <a:solidFill>
                  <a:srgbClr val="4A5462"/>
                </a:solidFill>
                <a:latin typeface="Arial"/>
                <a:cs typeface="Arial"/>
              </a:rPr>
              <a:t> </a:t>
            </a:r>
            <a:r>
              <a:rPr lang="en-US" sz="1100" dirty="0">
                <a:solidFill>
                  <a:srgbClr val="4A5462"/>
                </a:solidFill>
                <a:latin typeface="Arial"/>
                <a:cs typeface="Arial"/>
              </a:rPr>
              <a:t>can</a:t>
            </a:r>
            <a:r>
              <a:rPr lang="en-US" sz="1100" spc="-25" dirty="0">
                <a:solidFill>
                  <a:srgbClr val="4A5462"/>
                </a:solidFill>
                <a:latin typeface="Arial"/>
                <a:cs typeface="Arial"/>
              </a:rPr>
              <a:t> </a:t>
            </a:r>
            <a:r>
              <a:rPr lang="en-US" sz="1100" dirty="0">
                <a:solidFill>
                  <a:srgbClr val="4A5462"/>
                </a:solidFill>
                <a:latin typeface="Arial"/>
                <a:cs typeface="Arial"/>
              </a:rPr>
              <a:t>expect</a:t>
            </a:r>
            <a:r>
              <a:rPr lang="en-US" sz="1100" spc="-25" dirty="0">
                <a:solidFill>
                  <a:srgbClr val="4A5462"/>
                </a:solidFill>
                <a:latin typeface="Arial"/>
                <a:cs typeface="Arial"/>
              </a:rPr>
              <a:t> </a:t>
            </a:r>
            <a:r>
              <a:rPr lang="en-US" sz="1100" dirty="0">
                <a:solidFill>
                  <a:srgbClr val="4A5462"/>
                </a:solidFill>
                <a:latin typeface="Arial"/>
                <a:cs typeface="Arial"/>
              </a:rPr>
              <a:t>to</a:t>
            </a:r>
            <a:r>
              <a:rPr lang="en-US" sz="1100" spc="-25" dirty="0">
                <a:solidFill>
                  <a:srgbClr val="4A5462"/>
                </a:solidFill>
                <a:latin typeface="Arial"/>
                <a:cs typeface="Arial"/>
              </a:rPr>
              <a:t> </a:t>
            </a:r>
            <a:r>
              <a:rPr lang="en-US" sz="1100" spc="-10" dirty="0">
                <a:solidFill>
                  <a:srgbClr val="4A5462"/>
                </a:solidFill>
                <a:latin typeface="Arial"/>
                <a:cs typeface="Arial"/>
              </a:rPr>
              <a:t>receive </a:t>
            </a:r>
            <a:r>
              <a:rPr lang="en-US" sz="1100" dirty="0">
                <a:solidFill>
                  <a:srgbClr val="4A5462"/>
                </a:solidFill>
                <a:latin typeface="Arial"/>
                <a:cs typeface="Arial"/>
              </a:rPr>
              <a:t>on</a:t>
            </a:r>
            <a:r>
              <a:rPr lang="en-US" sz="1100" spc="-20" dirty="0">
                <a:solidFill>
                  <a:srgbClr val="4A5462"/>
                </a:solidFill>
                <a:latin typeface="Arial"/>
                <a:cs typeface="Arial"/>
              </a:rPr>
              <a:t> </a:t>
            </a:r>
            <a:r>
              <a:rPr lang="en-US" sz="1100" dirty="0">
                <a:solidFill>
                  <a:srgbClr val="4A5462"/>
                </a:solidFill>
                <a:latin typeface="Arial"/>
                <a:cs typeface="Arial"/>
              </a:rPr>
              <a:t>a</a:t>
            </a:r>
            <a:r>
              <a:rPr lang="en-US" sz="1100" spc="-20" dirty="0">
                <a:solidFill>
                  <a:srgbClr val="4A5462"/>
                </a:solidFill>
                <a:latin typeface="Arial"/>
                <a:cs typeface="Arial"/>
              </a:rPr>
              <a:t> </a:t>
            </a:r>
            <a:r>
              <a:rPr lang="en-US" sz="1100" dirty="0">
                <a:solidFill>
                  <a:srgbClr val="4A5462"/>
                </a:solidFill>
                <a:latin typeface="Arial"/>
                <a:cs typeface="Arial"/>
              </a:rPr>
              <a:t>monthly</a:t>
            </a:r>
            <a:r>
              <a:rPr lang="en-US" sz="1100" spc="-15" dirty="0">
                <a:solidFill>
                  <a:srgbClr val="4A5462"/>
                </a:solidFill>
                <a:latin typeface="Arial"/>
                <a:cs typeface="Arial"/>
              </a:rPr>
              <a:t> </a:t>
            </a:r>
            <a:r>
              <a:rPr lang="en-US" sz="1100" spc="-10" dirty="0">
                <a:solidFill>
                  <a:srgbClr val="4A5462"/>
                </a:solidFill>
                <a:latin typeface="Arial"/>
                <a:cs typeface="Arial"/>
              </a:rPr>
              <a:t>basis. </a:t>
            </a:r>
            <a:r>
              <a:rPr lang="en-US" sz="1100" dirty="0">
                <a:solidFill>
                  <a:srgbClr val="4A5462"/>
                </a:solidFill>
                <a:latin typeface="Arial"/>
                <a:cs typeface="Arial"/>
              </a:rPr>
              <a:t>This</a:t>
            </a:r>
            <a:r>
              <a:rPr lang="en-US" sz="1100" spc="-5" dirty="0">
                <a:solidFill>
                  <a:srgbClr val="4A5462"/>
                </a:solidFill>
                <a:latin typeface="Arial"/>
                <a:cs typeface="Arial"/>
              </a:rPr>
              <a:t> </a:t>
            </a:r>
            <a:r>
              <a:rPr lang="en-US" sz="1100" dirty="0">
                <a:solidFill>
                  <a:srgbClr val="4A5462"/>
                </a:solidFill>
                <a:latin typeface="Arial"/>
                <a:cs typeface="Arial"/>
              </a:rPr>
              <a:t>is a</a:t>
            </a:r>
            <a:r>
              <a:rPr lang="en-US" sz="1100" spc="-5" dirty="0">
                <a:solidFill>
                  <a:srgbClr val="4A5462"/>
                </a:solidFill>
                <a:latin typeface="Arial"/>
                <a:cs typeface="Arial"/>
              </a:rPr>
              <a:t> </a:t>
            </a:r>
            <a:r>
              <a:rPr lang="en-US" sz="1100" dirty="0">
                <a:solidFill>
                  <a:srgbClr val="4A5462"/>
                </a:solidFill>
                <a:latin typeface="Arial"/>
                <a:cs typeface="Arial"/>
              </a:rPr>
              <a:t>core metric</a:t>
            </a:r>
            <a:r>
              <a:rPr lang="en-US" sz="1100" spc="-5" dirty="0">
                <a:solidFill>
                  <a:srgbClr val="4A5462"/>
                </a:solidFill>
                <a:latin typeface="Arial"/>
                <a:cs typeface="Arial"/>
              </a:rPr>
              <a:t> </a:t>
            </a:r>
            <a:r>
              <a:rPr lang="en-US" sz="1100" dirty="0">
                <a:solidFill>
                  <a:srgbClr val="4A5462"/>
                </a:solidFill>
                <a:latin typeface="Arial"/>
                <a:cs typeface="Arial"/>
              </a:rPr>
              <a:t>for </a:t>
            </a:r>
            <a:r>
              <a:rPr lang="en-US" sz="1100" spc="-10" dirty="0">
                <a:solidFill>
                  <a:srgbClr val="4A5462"/>
                </a:solidFill>
                <a:latin typeface="Arial"/>
                <a:cs typeface="Arial"/>
              </a:rPr>
              <a:t>subscription-based businesses.</a:t>
            </a:r>
          </a:p>
          <a:p>
            <a:pPr marL="12697" marR="5079" algn="just" defTabSz="914217">
              <a:lnSpc>
                <a:spcPct val="119000"/>
              </a:lnSpc>
              <a:spcBef>
                <a:spcPts val="100"/>
              </a:spcBef>
            </a:pPr>
            <a:r>
              <a:rPr lang="en-US" sz="1100" b="1" dirty="0">
                <a:solidFill>
                  <a:srgbClr val="1F2937"/>
                </a:solidFill>
                <a:latin typeface="Arial"/>
                <a:cs typeface="Arial"/>
              </a:rPr>
              <a:t>Churn </a:t>
            </a:r>
            <a:r>
              <a:rPr lang="en-US" sz="1100" b="1" spc="-20" dirty="0">
                <a:solidFill>
                  <a:srgbClr val="1F2937"/>
                </a:solidFill>
                <a:latin typeface="Arial"/>
                <a:cs typeface="Arial"/>
              </a:rPr>
              <a:t>Rate: </a:t>
            </a:r>
            <a:r>
              <a:rPr lang="en-US" sz="1100" dirty="0">
                <a:solidFill>
                  <a:srgbClr val="4A5462"/>
                </a:solidFill>
                <a:latin typeface="Arial"/>
                <a:cs typeface="Arial"/>
              </a:rPr>
              <a:t>The</a:t>
            </a:r>
            <a:r>
              <a:rPr lang="en-US" sz="1100" spc="-30" dirty="0">
                <a:solidFill>
                  <a:srgbClr val="4A5462"/>
                </a:solidFill>
                <a:latin typeface="Arial"/>
                <a:cs typeface="Arial"/>
              </a:rPr>
              <a:t> </a:t>
            </a:r>
            <a:r>
              <a:rPr lang="en-US" sz="1100" dirty="0">
                <a:solidFill>
                  <a:srgbClr val="4A5462"/>
                </a:solidFill>
                <a:latin typeface="Arial"/>
                <a:cs typeface="Arial"/>
              </a:rPr>
              <a:t>percentage</a:t>
            </a:r>
            <a:r>
              <a:rPr lang="en-US" sz="1100" spc="-25" dirty="0">
                <a:solidFill>
                  <a:srgbClr val="4A5462"/>
                </a:solidFill>
                <a:latin typeface="Arial"/>
                <a:cs typeface="Arial"/>
              </a:rPr>
              <a:t> </a:t>
            </a:r>
            <a:r>
              <a:rPr lang="en-US" sz="1100" dirty="0">
                <a:solidFill>
                  <a:srgbClr val="4A5462"/>
                </a:solidFill>
                <a:latin typeface="Arial"/>
                <a:cs typeface="Arial"/>
              </a:rPr>
              <a:t>of</a:t>
            </a:r>
            <a:r>
              <a:rPr lang="en-US" sz="1100" spc="-25" dirty="0">
                <a:solidFill>
                  <a:srgbClr val="4A5462"/>
                </a:solidFill>
                <a:latin typeface="Arial"/>
                <a:cs typeface="Arial"/>
              </a:rPr>
              <a:t> </a:t>
            </a:r>
            <a:r>
              <a:rPr lang="en-US" sz="1100" dirty="0">
                <a:solidFill>
                  <a:srgbClr val="4A5462"/>
                </a:solidFill>
                <a:latin typeface="Arial"/>
                <a:cs typeface="Arial"/>
              </a:rPr>
              <a:t>customers</a:t>
            </a:r>
            <a:r>
              <a:rPr lang="en-US" sz="1100" spc="-25" dirty="0">
                <a:solidFill>
                  <a:srgbClr val="4A5462"/>
                </a:solidFill>
                <a:latin typeface="Arial"/>
                <a:cs typeface="Arial"/>
              </a:rPr>
              <a:t> </a:t>
            </a:r>
            <a:r>
              <a:rPr lang="en-US" sz="1100" dirty="0">
                <a:solidFill>
                  <a:srgbClr val="4A5462"/>
                </a:solidFill>
                <a:latin typeface="Arial"/>
                <a:cs typeface="Arial"/>
              </a:rPr>
              <a:t>who</a:t>
            </a:r>
            <a:r>
              <a:rPr lang="en-US" sz="1100" spc="-25" dirty="0">
                <a:solidFill>
                  <a:srgbClr val="4A5462"/>
                </a:solidFill>
                <a:latin typeface="Arial"/>
                <a:cs typeface="Arial"/>
              </a:rPr>
              <a:t> </a:t>
            </a:r>
            <a:r>
              <a:rPr lang="en-US" sz="1100" dirty="0">
                <a:solidFill>
                  <a:srgbClr val="4A5462"/>
                </a:solidFill>
                <a:latin typeface="Arial"/>
                <a:cs typeface="Arial"/>
              </a:rPr>
              <a:t>cancel</a:t>
            </a:r>
            <a:r>
              <a:rPr lang="en-US" sz="1100" spc="-25" dirty="0">
                <a:solidFill>
                  <a:srgbClr val="4A5462"/>
                </a:solidFill>
                <a:latin typeface="Arial"/>
                <a:cs typeface="Arial"/>
              </a:rPr>
              <a:t> </a:t>
            </a:r>
            <a:r>
              <a:rPr lang="en-US" sz="1100" dirty="0">
                <a:solidFill>
                  <a:srgbClr val="4A5462"/>
                </a:solidFill>
                <a:latin typeface="Arial"/>
                <a:cs typeface="Arial"/>
              </a:rPr>
              <a:t>or</a:t>
            </a:r>
            <a:r>
              <a:rPr lang="en-US" sz="1100" spc="-25" dirty="0">
                <a:solidFill>
                  <a:srgbClr val="4A5462"/>
                </a:solidFill>
                <a:latin typeface="Arial"/>
                <a:cs typeface="Arial"/>
              </a:rPr>
              <a:t> </a:t>
            </a:r>
            <a:r>
              <a:rPr lang="en-US" sz="1100" dirty="0">
                <a:solidFill>
                  <a:srgbClr val="4A5462"/>
                </a:solidFill>
                <a:latin typeface="Arial"/>
                <a:cs typeface="Arial"/>
              </a:rPr>
              <a:t>don't</a:t>
            </a:r>
            <a:r>
              <a:rPr lang="en-US" sz="1100" spc="-25" dirty="0">
                <a:solidFill>
                  <a:srgbClr val="4A5462"/>
                </a:solidFill>
                <a:latin typeface="Arial"/>
                <a:cs typeface="Arial"/>
              </a:rPr>
              <a:t> </a:t>
            </a:r>
            <a:r>
              <a:rPr lang="en-US" sz="1100" spc="-10" dirty="0">
                <a:solidFill>
                  <a:srgbClr val="4A5462"/>
                </a:solidFill>
                <a:latin typeface="Arial"/>
                <a:cs typeface="Arial"/>
              </a:rPr>
              <a:t>renew </a:t>
            </a:r>
            <a:r>
              <a:rPr lang="en-US" sz="1100" dirty="0">
                <a:solidFill>
                  <a:srgbClr val="4A5462"/>
                </a:solidFill>
                <a:latin typeface="Arial"/>
                <a:cs typeface="Arial"/>
              </a:rPr>
              <a:t>their</a:t>
            </a:r>
            <a:r>
              <a:rPr lang="en-US" sz="1100" spc="-25" dirty="0">
                <a:solidFill>
                  <a:srgbClr val="4A5462"/>
                </a:solidFill>
                <a:latin typeface="Arial"/>
                <a:cs typeface="Arial"/>
              </a:rPr>
              <a:t> </a:t>
            </a:r>
            <a:r>
              <a:rPr lang="en-US" sz="1100" spc="-10" dirty="0">
                <a:solidFill>
                  <a:srgbClr val="4A5462"/>
                </a:solidFill>
                <a:latin typeface="Arial"/>
                <a:cs typeface="Arial"/>
              </a:rPr>
              <a:t>subscriptions. </a:t>
            </a:r>
            <a:r>
              <a:rPr lang="en-US" sz="1100" dirty="0">
                <a:solidFill>
                  <a:srgbClr val="4A5462"/>
                </a:solidFill>
                <a:latin typeface="Arial"/>
                <a:cs typeface="Arial"/>
              </a:rPr>
              <a:t>High</a:t>
            </a:r>
            <a:r>
              <a:rPr lang="en-US" sz="1100" spc="-30" dirty="0">
                <a:solidFill>
                  <a:srgbClr val="4A5462"/>
                </a:solidFill>
                <a:latin typeface="Arial"/>
                <a:cs typeface="Arial"/>
              </a:rPr>
              <a:t> </a:t>
            </a:r>
            <a:r>
              <a:rPr lang="en-US" sz="1100" dirty="0">
                <a:solidFill>
                  <a:srgbClr val="4A5462"/>
                </a:solidFill>
                <a:latin typeface="Arial"/>
                <a:cs typeface="Arial"/>
              </a:rPr>
              <a:t>churn</a:t>
            </a:r>
            <a:r>
              <a:rPr lang="en-US" sz="1100" spc="-25" dirty="0">
                <a:solidFill>
                  <a:srgbClr val="4A5462"/>
                </a:solidFill>
                <a:latin typeface="Arial"/>
                <a:cs typeface="Arial"/>
              </a:rPr>
              <a:t> </a:t>
            </a:r>
            <a:r>
              <a:rPr lang="en-US" sz="1100" dirty="0">
                <a:solidFill>
                  <a:srgbClr val="4A5462"/>
                </a:solidFill>
                <a:latin typeface="Arial"/>
                <a:cs typeface="Arial"/>
              </a:rPr>
              <a:t>can</a:t>
            </a:r>
            <a:r>
              <a:rPr lang="en-US" sz="1100" spc="-30" dirty="0">
                <a:solidFill>
                  <a:srgbClr val="4A5462"/>
                </a:solidFill>
                <a:latin typeface="Arial"/>
                <a:cs typeface="Arial"/>
              </a:rPr>
              <a:t> </a:t>
            </a:r>
            <a:r>
              <a:rPr lang="en-US" sz="1100" dirty="0">
                <a:solidFill>
                  <a:srgbClr val="4A5462"/>
                </a:solidFill>
                <a:latin typeface="Arial"/>
                <a:cs typeface="Arial"/>
              </a:rPr>
              <a:t>cripple</a:t>
            </a:r>
            <a:r>
              <a:rPr lang="en-US" sz="1100" spc="-25" dirty="0">
                <a:solidFill>
                  <a:srgbClr val="4A5462"/>
                </a:solidFill>
                <a:latin typeface="Arial"/>
                <a:cs typeface="Arial"/>
              </a:rPr>
              <a:t> </a:t>
            </a:r>
            <a:r>
              <a:rPr lang="en-US" sz="1100" dirty="0">
                <a:solidFill>
                  <a:srgbClr val="4A5462"/>
                </a:solidFill>
                <a:latin typeface="Arial"/>
                <a:cs typeface="Arial"/>
              </a:rPr>
              <a:t>growth</a:t>
            </a:r>
            <a:r>
              <a:rPr lang="en-US" sz="1100" spc="-25" dirty="0">
                <a:solidFill>
                  <a:srgbClr val="4A5462"/>
                </a:solidFill>
                <a:latin typeface="Arial"/>
                <a:cs typeface="Arial"/>
              </a:rPr>
              <a:t> </a:t>
            </a:r>
            <a:r>
              <a:rPr lang="en-US" sz="1100" dirty="0">
                <a:solidFill>
                  <a:srgbClr val="4A5462"/>
                </a:solidFill>
                <a:latin typeface="Arial"/>
                <a:cs typeface="Arial"/>
              </a:rPr>
              <a:t>and</a:t>
            </a:r>
            <a:r>
              <a:rPr lang="en-US" sz="1100" spc="-30" dirty="0">
                <a:solidFill>
                  <a:srgbClr val="4A5462"/>
                </a:solidFill>
                <a:latin typeface="Arial"/>
                <a:cs typeface="Arial"/>
              </a:rPr>
              <a:t> </a:t>
            </a:r>
            <a:r>
              <a:rPr lang="en-US" sz="1100" dirty="0">
                <a:solidFill>
                  <a:srgbClr val="4A5462"/>
                </a:solidFill>
                <a:latin typeface="Arial"/>
                <a:cs typeface="Arial"/>
              </a:rPr>
              <a:t>indicates</a:t>
            </a:r>
            <a:r>
              <a:rPr lang="en-US" sz="1100" spc="-25" dirty="0">
                <a:solidFill>
                  <a:srgbClr val="4A5462"/>
                </a:solidFill>
                <a:latin typeface="Arial"/>
                <a:cs typeface="Arial"/>
              </a:rPr>
              <a:t> </a:t>
            </a:r>
            <a:r>
              <a:rPr lang="en-US" sz="1100" spc="-10" dirty="0">
                <a:solidFill>
                  <a:srgbClr val="4A5462"/>
                </a:solidFill>
                <a:latin typeface="Arial"/>
                <a:cs typeface="Arial"/>
              </a:rPr>
              <a:t>issues </a:t>
            </a:r>
            <a:r>
              <a:rPr lang="en-US" sz="1100" dirty="0">
                <a:solidFill>
                  <a:srgbClr val="4A5462"/>
                </a:solidFill>
                <a:latin typeface="Arial"/>
                <a:cs typeface="Arial"/>
              </a:rPr>
              <a:t>with</a:t>
            </a:r>
            <a:r>
              <a:rPr lang="en-US" sz="1100" spc="-5" dirty="0">
                <a:solidFill>
                  <a:srgbClr val="4A5462"/>
                </a:solidFill>
                <a:latin typeface="Arial"/>
                <a:cs typeface="Arial"/>
              </a:rPr>
              <a:t> </a:t>
            </a:r>
            <a:r>
              <a:rPr lang="en-US" sz="1100" spc="-10" dirty="0">
                <a:solidFill>
                  <a:srgbClr val="4A5462"/>
                </a:solidFill>
                <a:latin typeface="Arial"/>
                <a:cs typeface="Arial"/>
              </a:rPr>
              <a:t>product-</a:t>
            </a:r>
            <a:r>
              <a:rPr lang="en-US" sz="1100" dirty="0">
                <a:solidFill>
                  <a:srgbClr val="4A5462"/>
                </a:solidFill>
                <a:latin typeface="Arial"/>
                <a:cs typeface="Arial"/>
              </a:rPr>
              <a:t>market</a:t>
            </a:r>
            <a:r>
              <a:rPr lang="en-US" sz="1100" spc="-5" dirty="0">
                <a:solidFill>
                  <a:srgbClr val="4A5462"/>
                </a:solidFill>
                <a:latin typeface="Arial"/>
                <a:cs typeface="Arial"/>
              </a:rPr>
              <a:t> </a:t>
            </a:r>
            <a:r>
              <a:rPr lang="en-US" sz="1100" spc="-25" dirty="0">
                <a:solidFill>
                  <a:srgbClr val="4A5462"/>
                </a:solidFill>
                <a:latin typeface="Arial"/>
                <a:cs typeface="Arial"/>
              </a:rPr>
              <a:t>fit.</a:t>
            </a:r>
          </a:p>
          <a:p>
            <a:pPr marL="12697" marR="5079" algn="just" defTabSz="914217">
              <a:lnSpc>
                <a:spcPct val="119000"/>
              </a:lnSpc>
              <a:spcBef>
                <a:spcPts val="100"/>
              </a:spcBef>
            </a:pPr>
            <a:r>
              <a:rPr lang="en-US" sz="1100" b="1" dirty="0">
                <a:latin typeface="Arial"/>
                <a:cs typeface="Arial"/>
              </a:rPr>
              <a:t>Annual</a:t>
            </a:r>
            <a:r>
              <a:rPr lang="en-US" sz="1100" b="1" spc="-5" dirty="0">
                <a:latin typeface="Arial"/>
                <a:cs typeface="Arial"/>
              </a:rPr>
              <a:t> </a:t>
            </a:r>
            <a:r>
              <a:rPr lang="en-US" sz="1100" b="1" dirty="0">
                <a:latin typeface="Arial"/>
                <a:cs typeface="Arial"/>
              </a:rPr>
              <a:t>Recurring</a:t>
            </a:r>
            <a:r>
              <a:rPr lang="en-US" sz="1100" b="1" spc="-5" dirty="0">
                <a:latin typeface="Arial"/>
                <a:cs typeface="Arial"/>
              </a:rPr>
              <a:t> </a:t>
            </a:r>
            <a:r>
              <a:rPr lang="en-US" sz="1100" b="1" dirty="0">
                <a:latin typeface="Arial"/>
                <a:cs typeface="Arial"/>
              </a:rPr>
              <a:t>Revenue</a:t>
            </a:r>
            <a:r>
              <a:rPr lang="en-US" sz="1100" b="1" spc="-5" dirty="0">
                <a:latin typeface="Arial"/>
                <a:cs typeface="Arial"/>
              </a:rPr>
              <a:t> </a:t>
            </a:r>
            <a:r>
              <a:rPr lang="en-US" sz="1100" b="1" dirty="0">
                <a:latin typeface="Arial"/>
                <a:cs typeface="Arial"/>
              </a:rPr>
              <a:t>(ARR):</a:t>
            </a:r>
            <a:r>
              <a:rPr lang="en-US" sz="1100" b="1" spc="-5" dirty="0">
                <a:latin typeface="Arial"/>
                <a:cs typeface="Arial"/>
              </a:rPr>
              <a:t> </a:t>
            </a:r>
            <a:r>
              <a:rPr lang="en-US" sz="1100" dirty="0">
                <a:latin typeface="Arial"/>
                <a:cs typeface="Arial"/>
              </a:rPr>
              <a:t>Similar</a:t>
            </a:r>
            <a:r>
              <a:rPr lang="en-US" sz="1100" spc="-5" dirty="0">
                <a:latin typeface="Arial"/>
                <a:cs typeface="Arial"/>
              </a:rPr>
              <a:t> </a:t>
            </a:r>
            <a:r>
              <a:rPr lang="en-US" sz="1100" dirty="0">
                <a:latin typeface="Arial"/>
                <a:cs typeface="Arial"/>
              </a:rPr>
              <a:t>to</a:t>
            </a:r>
            <a:r>
              <a:rPr lang="en-US" sz="1100" spc="-5" dirty="0">
                <a:latin typeface="Arial"/>
                <a:cs typeface="Arial"/>
              </a:rPr>
              <a:t> </a:t>
            </a:r>
            <a:r>
              <a:rPr lang="en-US" sz="1100" dirty="0">
                <a:latin typeface="Arial"/>
                <a:cs typeface="Arial"/>
              </a:rPr>
              <a:t>MRR</a:t>
            </a:r>
            <a:r>
              <a:rPr lang="en-US" sz="1100" spc="-5" dirty="0">
                <a:latin typeface="Arial"/>
                <a:cs typeface="Arial"/>
              </a:rPr>
              <a:t> </a:t>
            </a:r>
            <a:r>
              <a:rPr lang="en-US" sz="1100" dirty="0">
                <a:latin typeface="Arial"/>
                <a:cs typeface="Arial"/>
              </a:rPr>
              <a:t>but</a:t>
            </a:r>
            <a:r>
              <a:rPr lang="en-US" sz="1100" spc="-5" dirty="0">
                <a:latin typeface="Arial"/>
                <a:cs typeface="Arial"/>
              </a:rPr>
              <a:t> </a:t>
            </a:r>
            <a:r>
              <a:rPr lang="en-US" sz="1100" dirty="0">
                <a:latin typeface="Arial"/>
                <a:cs typeface="Arial"/>
              </a:rPr>
              <a:t>measured</a:t>
            </a:r>
            <a:r>
              <a:rPr lang="en-US" sz="1100" spc="-5" dirty="0">
                <a:latin typeface="Arial"/>
                <a:cs typeface="Arial"/>
              </a:rPr>
              <a:t> </a:t>
            </a:r>
            <a:r>
              <a:rPr lang="en-US" sz="1100" spc="-10" dirty="0">
                <a:latin typeface="Arial"/>
                <a:cs typeface="Arial"/>
              </a:rPr>
              <a:t>yearly.</a:t>
            </a:r>
          </a:p>
          <a:p>
            <a:pPr marL="12697" marR="5079" algn="just" defTabSz="914217">
              <a:lnSpc>
                <a:spcPct val="119000"/>
              </a:lnSpc>
              <a:spcBef>
                <a:spcPts val="100"/>
              </a:spcBef>
            </a:pPr>
            <a:r>
              <a:rPr lang="en-US" sz="1100" b="1" dirty="0">
                <a:latin typeface="Arial"/>
                <a:cs typeface="Arial"/>
              </a:rPr>
              <a:t>Net Promoter Score (NPS):</a:t>
            </a:r>
            <a:r>
              <a:rPr lang="en-US" sz="1100" b="1" spc="-70" dirty="0">
                <a:latin typeface="Arial"/>
                <a:cs typeface="Arial"/>
              </a:rPr>
              <a:t> </a:t>
            </a:r>
            <a:r>
              <a:rPr lang="en-US" sz="1100" dirty="0">
                <a:latin typeface="Arial"/>
                <a:cs typeface="Arial"/>
              </a:rPr>
              <a:t>A</a:t>
            </a:r>
            <a:r>
              <a:rPr lang="en-US" sz="1100" spc="-70" dirty="0">
                <a:latin typeface="Arial"/>
                <a:cs typeface="Arial"/>
              </a:rPr>
              <a:t> </a:t>
            </a:r>
            <a:r>
              <a:rPr lang="en-US" sz="1100" dirty="0">
                <a:latin typeface="Arial"/>
                <a:cs typeface="Arial"/>
              </a:rPr>
              <a:t>measure of customer loyalty and </a:t>
            </a:r>
            <a:r>
              <a:rPr lang="en-US" sz="1100" spc="-10" dirty="0">
                <a:latin typeface="Arial"/>
                <a:cs typeface="Arial"/>
              </a:rPr>
              <a:t>satisfaction</a:t>
            </a:r>
            <a:r>
              <a:rPr lang="en-US" sz="1100" spc="-10" dirty="0">
                <a:latin typeface="Montserrat"/>
                <a:cs typeface="Arial"/>
              </a:rPr>
              <a:t>.</a:t>
            </a:r>
            <a:endParaRPr lang="en-US" sz="1100" spc="-10" dirty="0">
              <a:latin typeface="Arial"/>
              <a:cs typeface="Arial"/>
            </a:endParaRPr>
          </a:p>
        </p:txBody>
      </p:sp>
      <p:sp>
        <p:nvSpPr>
          <p:cNvPr id="18" name="Rectangle 17">
            <a:extLst>
              <a:ext uri="{FF2B5EF4-FFF2-40B4-BE49-F238E27FC236}">
                <a16:creationId xmlns:a16="http://schemas.microsoft.com/office/drawing/2014/main" id="{0A3208DE-8C18-51DD-394A-CB02B10A9223}"/>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a:extLst>
              <a:ext uri="{FF2B5EF4-FFF2-40B4-BE49-F238E27FC236}">
                <a16:creationId xmlns:a16="http://schemas.microsoft.com/office/drawing/2014/main" id="{D49426E0-E1D5-8381-6CD7-88D4D9D7FE24}"/>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2453679" y="840229"/>
            <a:ext cx="7284720" cy="659765"/>
          </a:xfrm>
          <a:prstGeom prst="rect">
            <a:avLst/>
          </a:prstGeom>
        </p:spPr>
        <p:txBody>
          <a:bodyPr vert="horz" wrap="square" lIns="0" tIns="13970" rIns="0" bIns="0" rtlCol="0">
            <a:spAutoFit/>
          </a:bodyPr>
          <a:lstStyle/>
          <a:p>
            <a:pPr marL="12700">
              <a:lnSpc>
                <a:spcPct val="100000"/>
              </a:lnSpc>
              <a:spcBef>
                <a:spcPts val="110"/>
              </a:spcBef>
            </a:pPr>
            <a:r>
              <a:rPr sz="4150" spc="-345" dirty="0"/>
              <a:t>Operational</a:t>
            </a:r>
            <a:r>
              <a:rPr sz="4150" spc="-140" dirty="0"/>
              <a:t> </a:t>
            </a:r>
            <a:r>
              <a:rPr sz="4150" spc="-320" dirty="0"/>
              <a:t>Scaling</a:t>
            </a:r>
            <a:r>
              <a:rPr sz="4150" spc="-125" dirty="0"/>
              <a:t> </a:t>
            </a:r>
            <a:r>
              <a:rPr sz="4150" spc="-345" dirty="0"/>
              <a:t>Strategies</a:t>
            </a:r>
            <a:endParaRPr sz="4150"/>
          </a:p>
        </p:txBody>
      </p:sp>
      <p:sp>
        <p:nvSpPr>
          <p:cNvPr id="4" name="object 4"/>
          <p:cNvSpPr/>
          <p:nvPr/>
        </p:nvSpPr>
        <p:spPr>
          <a:xfrm>
            <a:off x="5381624" y="1790699"/>
            <a:ext cx="1428750" cy="38100"/>
          </a:xfrm>
          <a:custGeom>
            <a:avLst/>
            <a:gdLst/>
            <a:ahLst/>
            <a:cxnLst/>
            <a:rect l="l" t="t" r="r" b="b"/>
            <a:pathLst>
              <a:path w="1428750" h="38100">
                <a:moveTo>
                  <a:pt x="1428749" y="38099"/>
                </a:moveTo>
                <a:lnTo>
                  <a:pt x="0" y="38099"/>
                </a:lnTo>
                <a:lnTo>
                  <a:pt x="0" y="0"/>
                </a:lnTo>
                <a:lnTo>
                  <a:pt x="1428749" y="0"/>
                </a:lnTo>
                <a:lnTo>
                  <a:pt x="1428749" y="38099"/>
                </a:lnTo>
                <a:close/>
              </a:path>
            </a:pathLst>
          </a:custGeom>
          <a:solidFill>
            <a:srgbClr val="1A4977"/>
          </a:solidFill>
        </p:spPr>
        <p:txBody>
          <a:bodyPr wrap="square" lIns="0" tIns="0" rIns="0" bIns="0" rtlCol="0"/>
          <a:lstStyle/>
          <a:p>
            <a:endParaRPr/>
          </a:p>
        </p:txBody>
      </p:sp>
      <p:sp>
        <p:nvSpPr>
          <p:cNvPr id="5" name="object 5"/>
          <p:cNvSpPr txBox="1"/>
          <p:nvPr/>
        </p:nvSpPr>
        <p:spPr>
          <a:xfrm>
            <a:off x="2284908" y="2076645"/>
            <a:ext cx="7621905" cy="1183640"/>
          </a:xfrm>
          <a:prstGeom prst="rect">
            <a:avLst/>
          </a:prstGeom>
        </p:spPr>
        <p:txBody>
          <a:bodyPr vert="horz" wrap="square" lIns="0" tIns="1905" rIns="0" bIns="0" rtlCol="0">
            <a:spAutoFit/>
          </a:bodyPr>
          <a:lstStyle/>
          <a:p>
            <a:pPr marL="12700" marR="5080" algn="ctr">
              <a:lnSpc>
                <a:spcPct val="103600"/>
              </a:lnSpc>
              <a:spcBef>
                <a:spcPts val="15"/>
              </a:spcBef>
            </a:pPr>
            <a:r>
              <a:rPr sz="1850" b="0" spc="-135" dirty="0">
                <a:solidFill>
                  <a:srgbClr val="545454"/>
                </a:solidFill>
                <a:latin typeface="Montserrat Medium"/>
                <a:cs typeface="Montserrat Medium"/>
              </a:rPr>
              <a:t>Process</a:t>
            </a:r>
            <a:r>
              <a:rPr sz="1850" b="0" spc="-25" dirty="0">
                <a:solidFill>
                  <a:srgbClr val="545454"/>
                </a:solidFill>
                <a:latin typeface="Montserrat Medium"/>
                <a:cs typeface="Montserrat Medium"/>
              </a:rPr>
              <a:t> </a:t>
            </a:r>
            <a:r>
              <a:rPr sz="1850" b="0" spc="-114" dirty="0">
                <a:solidFill>
                  <a:srgbClr val="545454"/>
                </a:solidFill>
                <a:latin typeface="Montserrat Medium"/>
                <a:cs typeface="Montserrat Medium"/>
              </a:rPr>
              <a:t>optimization,</a:t>
            </a:r>
            <a:r>
              <a:rPr sz="1850" b="0" spc="-20" dirty="0">
                <a:solidFill>
                  <a:srgbClr val="545454"/>
                </a:solidFill>
                <a:latin typeface="Montserrat Medium"/>
                <a:cs typeface="Montserrat Medium"/>
              </a:rPr>
              <a:t> </a:t>
            </a:r>
            <a:r>
              <a:rPr sz="1850" b="0" spc="-125" dirty="0">
                <a:solidFill>
                  <a:srgbClr val="545454"/>
                </a:solidFill>
                <a:latin typeface="Montserrat Medium"/>
                <a:cs typeface="Montserrat Medium"/>
              </a:rPr>
              <a:t>automation,</a:t>
            </a:r>
            <a:r>
              <a:rPr sz="1850" b="0" spc="-20" dirty="0">
                <a:solidFill>
                  <a:srgbClr val="545454"/>
                </a:solidFill>
                <a:latin typeface="Montserrat Medium"/>
                <a:cs typeface="Montserrat Medium"/>
              </a:rPr>
              <a:t> </a:t>
            </a:r>
            <a:r>
              <a:rPr sz="1850" b="0" spc="-140" dirty="0">
                <a:solidFill>
                  <a:srgbClr val="545454"/>
                </a:solidFill>
                <a:latin typeface="Montserrat Medium"/>
                <a:cs typeface="Montserrat Medium"/>
              </a:rPr>
              <a:t>and</a:t>
            </a:r>
            <a:r>
              <a:rPr sz="1850" b="0" spc="-20" dirty="0">
                <a:solidFill>
                  <a:srgbClr val="545454"/>
                </a:solidFill>
                <a:latin typeface="Montserrat Medium"/>
                <a:cs typeface="Montserrat Medium"/>
              </a:rPr>
              <a:t> </a:t>
            </a:r>
            <a:r>
              <a:rPr sz="1850" b="0" spc="-114" dirty="0">
                <a:solidFill>
                  <a:srgbClr val="545454"/>
                </a:solidFill>
                <a:latin typeface="Montserrat Medium"/>
                <a:cs typeface="Montserrat Medium"/>
              </a:rPr>
              <a:t>infrastructure</a:t>
            </a:r>
            <a:r>
              <a:rPr sz="1850" b="0" spc="-25" dirty="0">
                <a:solidFill>
                  <a:srgbClr val="545454"/>
                </a:solidFill>
                <a:latin typeface="Montserrat Medium"/>
                <a:cs typeface="Montserrat Medium"/>
              </a:rPr>
              <a:t> </a:t>
            </a:r>
            <a:r>
              <a:rPr sz="1850" b="0" spc="-140" dirty="0">
                <a:solidFill>
                  <a:srgbClr val="545454"/>
                </a:solidFill>
                <a:latin typeface="Montserrat Medium"/>
                <a:cs typeface="Montserrat Medium"/>
              </a:rPr>
              <a:t>development</a:t>
            </a:r>
            <a:r>
              <a:rPr sz="1850" b="0" spc="-20" dirty="0">
                <a:solidFill>
                  <a:srgbClr val="545454"/>
                </a:solidFill>
                <a:latin typeface="Montserrat Medium"/>
                <a:cs typeface="Montserrat Medium"/>
              </a:rPr>
              <a:t> </a:t>
            </a:r>
            <a:r>
              <a:rPr sz="1850" b="0" spc="-25" dirty="0">
                <a:solidFill>
                  <a:srgbClr val="545454"/>
                </a:solidFill>
                <a:latin typeface="Montserrat Medium"/>
                <a:cs typeface="Montserrat Medium"/>
              </a:rPr>
              <a:t>that </a:t>
            </a:r>
            <a:r>
              <a:rPr sz="1850" b="0" spc="-130" dirty="0">
                <a:solidFill>
                  <a:srgbClr val="545454"/>
                </a:solidFill>
                <a:latin typeface="Montserrat Medium"/>
                <a:cs typeface="Montserrat Medium"/>
              </a:rPr>
              <a:t>enable</a:t>
            </a:r>
            <a:r>
              <a:rPr sz="1850" b="0" spc="-20" dirty="0">
                <a:solidFill>
                  <a:srgbClr val="545454"/>
                </a:solidFill>
                <a:latin typeface="Montserrat Medium"/>
                <a:cs typeface="Montserrat Medium"/>
              </a:rPr>
              <a:t> </a:t>
            </a:r>
            <a:r>
              <a:rPr sz="1850" b="0" spc="-135" dirty="0">
                <a:solidFill>
                  <a:srgbClr val="545454"/>
                </a:solidFill>
                <a:latin typeface="Montserrat Medium"/>
                <a:cs typeface="Montserrat Medium"/>
              </a:rPr>
              <a:t>your</a:t>
            </a:r>
            <a:r>
              <a:rPr sz="1850" b="0" spc="-15" dirty="0">
                <a:solidFill>
                  <a:srgbClr val="545454"/>
                </a:solidFill>
                <a:latin typeface="Montserrat Medium"/>
                <a:cs typeface="Montserrat Medium"/>
              </a:rPr>
              <a:t> </a:t>
            </a:r>
            <a:r>
              <a:rPr sz="1850" b="0" spc="-114" dirty="0">
                <a:solidFill>
                  <a:srgbClr val="545454"/>
                </a:solidFill>
                <a:latin typeface="Montserrat Medium"/>
                <a:cs typeface="Montserrat Medium"/>
              </a:rPr>
              <a:t>business</a:t>
            </a:r>
            <a:r>
              <a:rPr sz="1850" b="0" spc="-15" dirty="0">
                <a:solidFill>
                  <a:srgbClr val="545454"/>
                </a:solidFill>
                <a:latin typeface="Montserrat Medium"/>
                <a:cs typeface="Montserrat Medium"/>
              </a:rPr>
              <a:t> </a:t>
            </a:r>
            <a:r>
              <a:rPr sz="1850" b="0" spc="-140" dirty="0">
                <a:solidFill>
                  <a:srgbClr val="545454"/>
                </a:solidFill>
                <a:latin typeface="Montserrat Medium"/>
                <a:cs typeface="Montserrat Medium"/>
              </a:rPr>
              <a:t>to</a:t>
            </a:r>
            <a:r>
              <a:rPr sz="1850" b="0" spc="-20" dirty="0">
                <a:solidFill>
                  <a:srgbClr val="545454"/>
                </a:solidFill>
                <a:latin typeface="Montserrat Medium"/>
                <a:cs typeface="Montserrat Medium"/>
              </a:rPr>
              <a:t> </a:t>
            </a:r>
            <a:r>
              <a:rPr sz="1850" b="0" spc="-130" dirty="0">
                <a:solidFill>
                  <a:srgbClr val="545454"/>
                </a:solidFill>
                <a:latin typeface="Montserrat Medium"/>
                <a:cs typeface="Montserrat Medium"/>
              </a:rPr>
              <a:t>handle</a:t>
            </a:r>
            <a:r>
              <a:rPr sz="1850" b="0" spc="-15" dirty="0">
                <a:solidFill>
                  <a:srgbClr val="545454"/>
                </a:solidFill>
                <a:latin typeface="Montserrat Medium"/>
                <a:cs typeface="Montserrat Medium"/>
              </a:rPr>
              <a:t> </a:t>
            </a:r>
            <a:r>
              <a:rPr sz="1850" b="0" spc="-130" dirty="0">
                <a:solidFill>
                  <a:srgbClr val="545454"/>
                </a:solidFill>
                <a:latin typeface="Montserrat Medium"/>
                <a:cs typeface="Montserrat Medium"/>
              </a:rPr>
              <a:t>increased</a:t>
            </a:r>
            <a:r>
              <a:rPr sz="1850" b="0" spc="-15" dirty="0">
                <a:solidFill>
                  <a:srgbClr val="545454"/>
                </a:solidFill>
                <a:latin typeface="Montserrat Medium"/>
                <a:cs typeface="Montserrat Medium"/>
              </a:rPr>
              <a:t> </a:t>
            </a:r>
            <a:r>
              <a:rPr sz="1850" b="0" spc="-160" dirty="0">
                <a:solidFill>
                  <a:srgbClr val="545454"/>
                </a:solidFill>
                <a:latin typeface="Montserrat Medium"/>
                <a:cs typeface="Montserrat Medium"/>
              </a:rPr>
              <a:t>demand</a:t>
            </a:r>
            <a:r>
              <a:rPr sz="1850" b="0" spc="-20" dirty="0">
                <a:solidFill>
                  <a:srgbClr val="545454"/>
                </a:solidFill>
                <a:latin typeface="Montserrat Medium"/>
                <a:cs typeface="Montserrat Medium"/>
              </a:rPr>
              <a:t> </a:t>
            </a:r>
            <a:r>
              <a:rPr sz="1850" b="0" spc="-10" dirty="0">
                <a:solidFill>
                  <a:srgbClr val="545454"/>
                </a:solidFill>
                <a:latin typeface="Montserrat Medium"/>
                <a:cs typeface="Montserrat Medium"/>
              </a:rPr>
              <a:t>without </a:t>
            </a:r>
            <a:r>
              <a:rPr sz="1850" b="0" spc="-114" dirty="0">
                <a:solidFill>
                  <a:srgbClr val="545454"/>
                </a:solidFill>
                <a:latin typeface="Montserrat Medium"/>
                <a:cs typeface="Montserrat Medium"/>
              </a:rPr>
              <a:t>proportional</a:t>
            </a:r>
            <a:r>
              <a:rPr sz="1850" b="0" spc="-30" dirty="0">
                <a:solidFill>
                  <a:srgbClr val="545454"/>
                </a:solidFill>
                <a:latin typeface="Montserrat Medium"/>
                <a:cs typeface="Montserrat Medium"/>
              </a:rPr>
              <a:t> </a:t>
            </a:r>
            <a:r>
              <a:rPr sz="1850" b="0" spc="-125" dirty="0">
                <a:solidFill>
                  <a:srgbClr val="545454"/>
                </a:solidFill>
                <a:latin typeface="Montserrat Medium"/>
                <a:cs typeface="Montserrat Medium"/>
              </a:rPr>
              <a:t>increases</a:t>
            </a:r>
            <a:r>
              <a:rPr sz="1850" b="0" spc="-25" dirty="0">
                <a:solidFill>
                  <a:srgbClr val="545454"/>
                </a:solidFill>
                <a:latin typeface="Montserrat Medium"/>
                <a:cs typeface="Montserrat Medium"/>
              </a:rPr>
              <a:t> </a:t>
            </a:r>
            <a:r>
              <a:rPr sz="1850" b="0" spc="-105" dirty="0">
                <a:solidFill>
                  <a:srgbClr val="545454"/>
                </a:solidFill>
                <a:latin typeface="Montserrat Medium"/>
                <a:cs typeface="Montserrat Medium"/>
              </a:rPr>
              <a:t>in</a:t>
            </a:r>
            <a:r>
              <a:rPr sz="1850" b="0" spc="-25" dirty="0">
                <a:solidFill>
                  <a:srgbClr val="545454"/>
                </a:solidFill>
                <a:latin typeface="Montserrat Medium"/>
                <a:cs typeface="Montserrat Medium"/>
              </a:rPr>
              <a:t> </a:t>
            </a:r>
            <a:r>
              <a:rPr sz="1850" b="0" spc="-120" dirty="0">
                <a:solidFill>
                  <a:srgbClr val="545454"/>
                </a:solidFill>
                <a:latin typeface="Montserrat Medium"/>
                <a:cs typeface="Montserrat Medium"/>
              </a:rPr>
              <a:t>costs</a:t>
            </a:r>
            <a:r>
              <a:rPr sz="1850" b="0" spc="-25" dirty="0">
                <a:solidFill>
                  <a:srgbClr val="545454"/>
                </a:solidFill>
                <a:latin typeface="Montserrat Medium"/>
                <a:cs typeface="Montserrat Medium"/>
              </a:rPr>
              <a:t> </a:t>
            </a:r>
            <a:r>
              <a:rPr sz="1850" b="0" spc="-120" dirty="0">
                <a:solidFill>
                  <a:srgbClr val="545454"/>
                </a:solidFill>
                <a:latin typeface="Montserrat Medium"/>
                <a:cs typeface="Montserrat Medium"/>
              </a:rPr>
              <a:t>or</a:t>
            </a:r>
            <a:r>
              <a:rPr sz="1850" b="0" spc="-25" dirty="0">
                <a:solidFill>
                  <a:srgbClr val="545454"/>
                </a:solidFill>
                <a:latin typeface="Montserrat Medium"/>
                <a:cs typeface="Montserrat Medium"/>
              </a:rPr>
              <a:t> </a:t>
            </a:r>
            <a:r>
              <a:rPr sz="1850" b="0" spc="-114" dirty="0">
                <a:solidFill>
                  <a:srgbClr val="545454"/>
                </a:solidFill>
                <a:latin typeface="Montserrat Medium"/>
                <a:cs typeface="Montserrat Medium"/>
              </a:rPr>
              <a:t>resources.</a:t>
            </a:r>
            <a:r>
              <a:rPr sz="1850" b="0" spc="-25" dirty="0">
                <a:solidFill>
                  <a:srgbClr val="545454"/>
                </a:solidFill>
                <a:latin typeface="Montserrat Medium"/>
                <a:cs typeface="Montserrat Medium"/>
              </a:rPr>
              <a:t> </a:t>
            </a:r>
            <a:endParaRPr lang="en-US" sz="1850" b="0" spc="-25" dirty="0">
              <a:solidFill>
                <a:srgbClr val="545454"/>
              </a:solidFill>
              <a:latin typeface="Montserrat Medium"/>
              <a:cs typeface="Montserrat Medium"/>
            </a:endParaRPr>
          </a:p>
          <a:p>
            <a:pPr marL="12700" marR="5080" algn="ctr">
              <a:lnSpc>
                <a:spcPct val="103600"/>
              </a:lnSpc>
              <a:spcBef>
                <a:spcPts val="15"/>
              </a:spcBef>
            </a:pPr>
            <a:r>
              <a:rPr sz="1850" b="0" spc="-185" dirty="0">
                <a:solidFill>
                  <a:srgbClr val="545454"/>
                </a:solidFill>
                <a:latin typeface="Montserrat Medium"/>
                <a:cs typeface="Montserrat Medium"/>
              </a:rPr>
              <a:t>How</a:t>
            </a:r>
            <a:r>
              <a:rPr sz="1850" b="0" spc="-25" dirty="0">
                <a:solidFill>
                  <a:srgbClr val="545454"/>
                </a:solidFill>
                <a:latin typeface="Montserrat Medium"/>
                <a:cs typeface="Montserrat Medium"/>
              </a:rPr>
              <a:t> </a:t>
            </a:r>
            <a:r>
              <a:rPr sz="1850" b="0" spc="-140" dirty="0">
                <a:solidFill>
                  <a:srgbClr val="545454"/>
                </a:solidFill>
                <a:latin typeface="Montserrat Medium"/>
                <a:cs typeface="Montserrat Medium"/>
              </a:rPr>
              <a:t>to</a:t>
            </a:r>
            <a:r>
              <a:rPr sz="1850" b="0" spc="-30" dirty="0">
                <a:solidFill>
                  <a:srgbClr val="545454"/>
                </a:solidFill>
                <a:latin typeface="Montserrat Medium"/>
                <a:cs typeface="Montserrat Medium"/>
              </a:rPr>
              <a:t> </a:t>
            </a:r>
            <a:r>
              <a:rPr sz="1850" b="0" spc="-114" dirty="0">
                <a:solidFill>
                  <a:srgbClr val="545454"/>
                </a:solidFill>
                <a:latin typeface="Montserrat Medium"/>
                <a:cs typeface="Montserrat Medium"/>
              </a:rPr>
              <a:t>build</a:t>
            </a:r>
            <a:r>
              <a:rPr sz="1850" b="0" spc="-25" dirty="0">
                <a:solidFill>
                  <a:srgbClr val="545454"/>
                </a:solidFill>
                <a:latin typeface="Montserrat Medium"/>
                <a:cs typeface="Montserrat Medium"/>
              </a:rPr>
              <a:t> </a:t>
            </a:r>
            <a:r>
              <a:rPr sz="1850" b="0" spc="-140" dirty="0">
                <a:solidFill>
                  <a:srgbClr val="545454"/>
                </a:solidFill>
                <a:latin typeface="Montserrat Medium"/>
                <a:cs typeface="Montserrat Medium"/>
              </a:rPr>
              <a:t>systems</a:t>
            </a:r>
            <a:r>
              <a:rPr sz="1850" b="0" spc="-25" dirty="0">
                <a:solidFill>
                  <a:srgbClr val="545454"/>
                </a:solidFill>
                <a:latin typeface="Montserrat Medium"/>
                <a:cs typeface="Montserrat Medium"/>
              </a:rPr>
              <a:t> </a:t>
            </a:r>
            <a:r>
              <a:rPr sz="1850" b="0" spc="-20" dirty="0">
                <a:solidFill>
                  <a:srgbClr val="545454"/>
                </a:solidFill>
                <a:latin typeface="Montserrat Medium"/>
                <a:cs typeface="Montserrat Medium"/>
              </a:rPr>
              <a:t>that </a:t>
            </a:r>
            <a:r>
              <a:rPr sz="1850" b="0" spc="-114" dirty="0">
                <a:solidFill>
                  <a:srgbClr val="545454"/>
                </a:solidFill>
                <a:latin typeface="Montserrat Medium"/>
                <a:cs typeface="Montserrat Medium"/>
              </a:rPr>
              <a:t>scale</a:t>
            </a:r>
            <a:r>
              <a:rPr sz="1850" b="0" spc="-20" dirty="0">
                <a:solidFill>
                  <a:srgbClr val="545454"/>
                </a:solidFill>
                <a:latin typeface="Montserrat Medium"/>
                <a:cs typeface="Montserrat Medium"/>
              </a:rPr>
              <a:t> efficiently.</a:t>
            </a:r>
            <a:endParaRPr sz="1850" dirty="0">
              <a:latin typeface="Montserrat Medium"/>
              <a:cs typeface="Montserrat Medium"/>
            </a:endParaRPr>
          </a:p>
        </p:txBody>
      </p:sp>
      <p:sp>
        <p:nvSpPr>
          <p:cNvPr id="6" name="object 6"/>
          <p:cNvSpPr/>
          <p:nvPr/>
        </p:nvSpPr>
        <p:spPr>
          <a:xfrm>
            <a:off x="4918212" y="3674268"/>
            <a:ext cx="561340" cy="445770"/>
          </a:xfrm>
          <a:custGeom>
            <a:avLst/>
            <a:gdLst/>
            <a:ahLst/>
            <a:cxnLst/>
            <a:rect l="l" t="t" r="r" b="b"/>
            <a:pathLst>
              <a:path w="561339" h="445770">
                <a:moveTo>
                  <a:pt x="212161" y="60960"/>
                </a:moveTo>
                <a:lnTo>
                  <a:pt x="67053" y="60960"/>
                </a:lnTo>
                <a:lnTo>
                  <a:pt x="74465" y="55880"/>
                </a:lnTo>
                <a:lnTo>
                  <a:pt x="82345" y="50800"/>
                </a:lnTo>
                <a:lnTo>
                  <a:pt x="90661" y="45720"/>
                </a:lnTo>
                <a:lnTo>
                  <a:pt x="99379" y="41910"/>
                </a:lnTo>
                <a:lnTo>
                  <a:pt x="104826" y="16510"/>
                </a:lnTo>
                <a:lnTo>
                  <a:pt x="106522" y="7620"/>
                </a:lnTo>
                <a:lnTo>
                  <a:pt x="112952" y="1270"/>
                </a:lnTo>
                <a:lnTo>
                  <a:pt x="121346" y="0"/>
                </a:lnTo>
                <a:lnTo>
                  <a:pt x="157868" y="0"/>
                </a:lnTo>
                <a:lnTo>
                  <a:pt x="166262" y="1270"/>
                </a:lnTo>
                <a:lnTo>
                  <a:pt x="172691" y="7620"/>
                </a:lnTo>
                <a:lnTo>
                  <a:pt x="174388" y="16510"/>
                </a:lnTo>
                <a:lnTo>
                  <a:pt x="179835" y="41910"/>
                </a:lnTo>
                <a:lnTo>
                  <a:pt x="188515" y="45720"/>
                </a:lnTo>
                <a:lnTo>
                  <a:pt x="196835" y="50800"/>
                </a:lnTo>
                <a:lnTo>
                  <a:pt x="204736" y="55880"/>
                </a:lnTo>
                <a:lnTo>
                  <a:pt x="212161" y="60960"/>
                </a:lnTo>
                <a:close/>
              </a:path>
              <a:path w="561339" h="445770">
                <a:moveTo>
                  <a:pt x="33745" y="248920"/>
                </a:moveTo>
                <a:lnTo>
                  <a:pt x="24816" y="246380"/>
                </a:lnTo>
                <a:lnTo>
                  <a:pt x="19726" y="240030"/>
                </a:lnTo>
                <a:lnTo>
                  <a:pt x="16511" y="234950"/>
                </a:lnTo>
                <a:lnTo>
                  <a:pt x="13564" y="231140"/>
                </a:lnTo>
                <a:lnTo>
                  <a:pt x="10885" y="226060"/>
                </a:lnTo>
                <a:lnTo>
                  <a:pt x="8206" y="222250"/>
                </a:lnTo>
                <a:lnTo>
                  <a:pt x="5706" y="217170"/>
                </a:lnTo>
                <a:lnTo>
                  <a:pt x="3474" y="213360"/>
                </a:lnTo>
                <a:lnTo>
                  <a:pt x="1420" y="208280"/>
                </a:lnTo>
                <a:lnTo>
                  <a:pt x="0" y="201930"/>
                </a:lnTo>
                <a:lnTo>
                  <a:pt x="572" y="195580"/>
                </a:lnTo>
                <a:lnTo>
                  <a:pt x="2952" y="190500"/>
                </a:lnTo>
                <a:lnTo>
                  <a:pt x="6956" y="185420"/>
                </a:lnTo>
                <a:lnTo>
                  <a:pt x="26780" y="167640"/>
                </a:lnTo>
                <a:lnTo>
                  <a:pt x="25798" y="162560"/>
                </a:lnTo>
                <a:lnTo>
                  <a:pt x="25262" y="156210"/>
                </a:lnTo>
                <a:lnTo>
                  <a:pt x="25262" y="143510"/>
                </a:lnTo>
                <a:lnTo>
                  <a:pt x="25691" y="138430"/>
                </a:lnTo>
                <a:lnTo>
                  <a:pt x="25798" y="137160"/>
                </a:lnTo>
                <a:lnTo>
                  <a:pt x="26780" y="130810"/>
                </a:lnTo>
                <a:lnTo>
                  <a:pt x="6956" y="113030"/>
                </a:lnTo>
                <a:lnTo>
                  <a:pt x="2952" y="107950"/>
                </a:lnTo>
                <a:lnTo>
                  <a:pt x="572" y="102870"/>
                </a:lnTo>
                <a:lnTo>
                  <a:pt x="0" y="96520"/>
                </a:lnTo>
                <a:lnTo>
                  <a:pt x="1420" y="91440"/>
                </a:lnTo>
                <a:lnTo>
                  <a:pt x="3474" y="86360"/>
                </a:lnTo>
                <a:lnTo>
                  <a:pt x="5706" y="81280"/>
                </a:lnTo>
                <a:lnTo>
                  <a:pt x="10885" y="72390"/>
                </a:lnTo>
                <a:lnTo>
                  <a:pt x="13654" y="67310"/>
                </a:lnTo>
                <a:lnTo>
                  <a:pt x="16600" y="63500"/>
                </a:lnTo>
                <a:lnTo>
                  <a:pt x="24816" y="52070"/>
                </a:lnTo>
                <a:lnTo>
                  <a:pt x="33745" y="49530"/>
                </a:lnTo>
                <a:lnTo>
                  <a:pt x="41782" y="53340"/>
                </a:lnTo>
                <a:lnTo>
                  <a:pt x="67053" y="60960"/>
                </a:lnTo>
                <a:lnTo>
                  <a:pt x="260698" y="60960"/>
                </a:lnTo>
                <a:lnTo>
                  <a:pt x="262524" y="63500"/>
                </a:lnTo>
                <a:lnTo>
                  <a:pt x="265471" y="67310"/>
                </a:lnTo>
                <a:lnTo>
                  <a:pt x="268150" y="72390"/>
                </a:lnTo>
                <a:lnTo>
                  <a:pt x="270918" y="77470"/>
                </a:lnTo>
                <a:lnTo>
                  <a:pt x="273418" y="81280"/>
                </a:lnTo>
                <a:lnTo>
                  <a:pt x="275651" y="86360"/>
                </a:lnTo>
                <a:lnTo>
                  <a:pt x="277704" y="90170"/>
                </a:lnTo>
                <a:lnTo>
                  <a:pt x="279125" y="96520"/>
                </a:lnTo>
                <a:lnTo>
                  <a:pt x="278553" y="102870"/>
                </a:lnTo>
                <a:lnTo>
                  <a:pt x="276767" y="106680"/>
                </a:lnTo>
                <a:lnTo>
                  <a:pt x="133878" y="106680"/>
                </a:lnTo>
                <a:lnTo>
                  <a:pt x="128411" y="107950"/>
                </a:lnTo>
                <a:lnTo>
                  <a:pt x="97787" y="138430"/>
                </a:lnTo>
                <a:lnTo>
                  <a:pt x="96700" y="143510"/>
                </a:lnTo>
                <a:lnTo>
                  <a:pt x="96700" y="154940"/>
                </a:lnTo>
                <a:lnTo>
                  <a:pt x="117908" y="186690"/>
                </a:lnTo>
                <a:lnTo>
                  <a:pt x="128411" y="191770"/>
                </a:lnTo>
                <a:lnTo>
                  <a:pt x="276589" y="191770"/>
                </a:lnTo>
                <a:lnTo>
                  <a:pt x="278374" y="195580"/>
                </a:lnTo>
                <a:lnTo>
                  <a:pt x="278832" y="200660"/>
                </a:lnTo>
                <a:lnTo>
                  <a:pt x="278946" y="201930"/>
                </a:lnTo>
                <a:lnTo>
                  <a:pt x="277526" y="208280"/>
                </a:lnTo>
                <a:lnTo>
                  <a:pt x="275472" y="212090"/>
                </a:lnTo>
                <a:lnTo>
                  <a:pt x="273240" y="217170"/>
                </a:lnTo>
                <a:lnTo>
                  <a:pt x="270739" y="222250"/>
                </a:lnTo>
                <a:lnTo>
                  <a:pt x="267971" y="226060"/>
                </a:lnTo>
                <a:lnTo>
                  <a:pt x="265292" y="231140"/>
                </a:lnTo>
                <a:lnTo>
                  <a:pt x="262345" y="234950"/>
                </a:lnTo>
                <a:lnTo>
                  <a:pt x="260520" y="237490"/>
                </a:lnTo>
                <a:lnTo>
                  <a:pt x="66964" y="237490"/>
                </a:lnTo>
                <a:lnTo>
                  <a:pt x="41782" y="246380"/>
                </a:lnTo>
                <a:lnTo>
                  <a:pt x="33745" y="248920"/>
                </a:lnTo>
                <a:close/>
              </a:path>
              <a:path w="561339" h="445770">
                <a:moveTo>
                  <a:pt x="260698" y="60960"/>
                </a:moveTo>
                <a:lnTo>
                  <a:pt x="212161" y="60960"/>
                </a:lnTo>
                <a:lnTo>
                  <a:pt x="237342" y="52070"/>
                </a:lnTo>
                <a:lnTo>
                  <a:pt x="245379" y="49530"/>
                </a:lnTo>
                <a:lnTo>
                  <a:pt x="254309" y="52070"/>
                </a:lnTo>
                <a:lnTo>
                  <a:pt x="260698" y="60960"/>
                </a:lnTo>
                <a:close/>
              </a:path>
              <a:path w="561339" h="445770">
                <a:moveTo>
                  <a:pt x="276589" y="191770"/>
                </a:moveTo>
                <a:lnTo>
                  <a:pt x="150714" y="191770"/>
                </a:lnTo>
                <a:lnTo>
                  <a:pt x="161216" y="186690"/>
                </a:lnTo>
                <a:lnTo>
                  <a:pt x="165851" y="184150"/>
                </a:lnTo>
                <a:lnTo>
                  <a:pt x="173890" y="175260"/>
                </a:lnTo>
                <a:lnTo>
                  <a:pt x="176987" y="171450"/>
                </a:lnTo>
                <a:lnTo>
                  <a:pt x="181337" y="160020"/>
                </a:lnTo>
                <a:lnTo>
                  <a:pt x="182425" y="154940"/>
                </a:lnTo>
                <a:lnTo>
                  <a:pt x="182425" y="143510"/>
                </a:lnTo>
                <a:lnTo>
                  <a:pt x="161216" y="111760"/>
                </a:lnTo>
                <a:lnTo>
                  <a:pt x="145246" y="106680"/>
                </a:lnTo>
                <a:lnTo>
                  <a:pt x="276767" y="106680"/>
                </a:lnTo>
                <a:lnTo>
                  <a:pt x="276172" y="107950"/>
                </a:lnTo>
                <a:lnTo>
                  <a:pt x="272168" y="113030"/>
                </a:lnTo>
                <a:lnTo>
                  <a:pt x="271989" y="113030"/>
                </a:lnTo>
                <a:lnTo>
                  <a:pt x="252165" y="130810"/>
                </a:lnTo>
                <a:lnTo>
                  <a:pt x="253148" y="137160"/>
                </a:lnTo>
                <a:lnTo>
                  <a:pt x="253684" y="143510"/>
                </a:lnTo>
                <a:lnTo>
                  <a:pt x="253684" y="156210"/>
                </a:lnTo>
                <a:lnTo>
                  <a:pt x="253148" y="161290"/>
                </a:lnTo>
                <a:lnTo>
                  <a:pt x="252165" y="167640"/>
                </a:lnTo>
                <a:lnTo>
                  <a:pt x="271989" y="185420"/>
                </a:lnTo>
                <a:lnTo>
                  <a:pt x="275994" y="190500"/>
                </a:lnTo>
                <a:lnTo>
                  <a:pt x="276589" y="191770"/>
                </a:lnTo>
                <a:close/>
              </a:path>
              <a:path w="561339" h="445770">
                <a:moveTo>
                  <a:pt x="364378" y="445770"/>
                </a:moveTo>
                <a:lnTo>
                  <a:pt x="358408" y="445770"/>
                </a:lnTo>
                <a:lnTo>
                  <a:pt x="352446" y="444500"/>
                </a:lnTo>
                <a:lnTo>
                  <a:pt x="347713" y="441960"/>
                </a:lnTo>
                <a:lnTo>
                  <a:pt x="343070" y="440690"/>
                </a:lnTo>
                <a:lnTo>
                  <a:pt x="338605" y="438150"/>
                </a:lnTo>
                <a:lnTo>
                  <a:pt x="333783" y="434340"/>
                </a:lnTo>
                <a:lnTo>
                  <a:pt x="329229" y="431800"/>
                </a:lnTo>
                <a:lnTo>
                  <a:pt x="324942" y="429260"/>
                </a:lnTo>
                <a:lnTo>
                  <a:pt x="313959" y="421640"/>
                </a:lnTo>
                <a:lnTo>
                  <a:pt x="311727" y="412750"/>
                </a:lnTo>
                <a:lnTo>
                  <a:pt x="314405" y="403860"/>
                </a:lnTo>
                <a:lnTo>
                  <a:pt x="322710" y="378460"/>
                </a:lnTo>
                <a:lnTo>
                  <a:pt x="317107" y="372110"/>
                </a:lnTo>
                <a:lnTo>
                  <a:pt x="312106" y="363220"/>
                </a:lnTo>
                <a:lnTo>
                  <a:pt x="307742" y="355600"/>
                </a:lnTo>
                <a:lnTo>
                  <a:pt x="304047" y="346710"/>
                </a:lnTo>
                <a:lnTo>
                  <a:pt x="263149" y="332740"/>
                </a:lnTo>
                <a:lnTo>
                  <a:pt x="261095" y="312420"/>
                </a:lnTo>
                <a:lnTo>
                  <a:pt x="261185" y="298450"/>
                </a:lnTo>
                <a:lnTo>
                  <a:pt x="261274" y="297180"/>
                </a:lnTo>
                <a:lnTo>
                  <a:pt x="261363" y="295910"/>
                </a:lnTo>
                <a:lnTo>
                  <a:pt x="261452" y="294640"/>
                </a:lnTo>
                <a:lnTo>
                  <a:pt x="263149" y="279400"/>
                </a:lnTo>
                <a:lnTo>
                  <a:pt x="269757" y="273050"/>
                </a:lnTo>
                <a:lnTo>
                  <a:pt x="304047" y="266700"/>
                </a:lnTo>
                <a:lnTo>
                  <a:pt x="307704" y="257810"/>
                </a:lnTo>
                <a:lnTo>
                  <a:pt x="312073" y="248920"/>
                </a:lnTo>
                <a:lnTo>
                  <a:pt x="317094" y="241300"/>
                </a:lnTo>
                <a:lnTo>
                  <a:pt x="322710" y="233680"/>
                </a:lnTo>
                <a:lnTo>
                  <a:pt x="314405" y="208280"/>
                </a:lnTo>
                <a:lnTo>
                  <a:pt x="311727" y="200660"/>
                </a:lnTo>
                <a:lnTo>
                  <a:pt x="313959" y="191770"/>
                </a:lnTo>
                <a:lnTo>
                  <a:pt x="320746" y="186690"/>
                </a:lnTo>
                <a:lnTo>
                  <a:pt x="324943" y="184150"/>
                </a:lnTo>
                <a:lnTo>
                  <a:pt x="329229" y="180340"/>
                </a:lnTo>
                <a:lnTo>
                  <a:pt x="333783" y="177800"/>
                </a:lnTo>
                <a:lnTo>
                  <a:pt x="338426" y="175260"/>
                </a:lnTo>
                <a:lnTo>
                  <a:pt x="342981" y="172720"/>
                </a:lnTo>
                <a:lnTo>
                  <a:pt x="347624" y="170180"/>
                </a:lnTo>
                <a:lnTo>
                  <a:pt x="352357" y="168910"/>
                </a:lnTo>
                <a:lnTo>
                  <a:pt x="358369" y="167640"/>
                </a:lnTo>
                <a:lnTo>
                  <a:pt x="364356" y="167640"/>
                </a:lnTo>
                <a:lnTo>
                  <a:pt x="369924" y="170180"/>
                </a:lnTo>
                <a:lnTo>
                  <a:pt x="374681" y="173990"/>
                </a:lnTo>
                <a:lnTo>
                  <a:pt x="392362" y="194310"/>
                </a:lnTo>
                <a:lnTo>
                  <a:pt x="508817" y="194310"/>
                </a:lnTo>
                <a:lnTo>
                  <a:pt x="510412" y="200660"/>
                </a:lnTo>
                <a:lnTo>
                  <a:pt x="507733" y="208280"/>
                </a:lnTo>
                <a:lnTo>
                  <a:pt x="499429" y="233680"/>
                </a:lnTo>
                <a:lnTo>
                  <a:pt x="505032" y="241300"/>
                </a:lnTo>
                <a:lnTo>
                  <a:pt x="510033" y="248920"/>
                </a:lnTo>
                <a:lnTo>
                  <a:pt x="514397" y="257810"/>
                </a:lnTo>
                <a:lnTo>
                  <a:pt x="517036" y="264160"/>
                </a:lnTo>
                <a:lnTo>
                  <a:pt x="399873" y="264160"/>
                </a:lnTo>
                <a:lnTo>
                  <a:pt x="389371" y="269240"/>
                </a:lnTo>
                <a:lnTo>
                  <a:pt x="368162" y="300990"/>
                </a:lnTo>
                <a:lnTo>
                  <a:pt x="368162" y="312420"/>
                </a:lnTo>
                <a:lnTo>
                  <a:pt x="389371" y="344170"/>
                </a:lnTo>
                <a:lnTo>
                  <a:pt x="405341" y="349250"/>
                </a:lnTo>
                <a:lnTo>
                  <a:pt x="517047" y="349250"/>
                </a:lnTo>
                <a:lnTo>
                  <a:pt x="514435" y="355600"/>
                </a:lnTo>
                <a:lnTo>
                  <a:pt x="510066" y="363220"/>
                </a:lnTo>
                <a:lnTo>
                  <a:pt x="505044" y="372110"/>
                </a:lnTo>
                <a:lnTo>
                  <a:pt x="499429" y="379730"/>
                </a:lnTo>
                <a:lnTo>
                  <a:pt x="507733" y="403860"/>
                </a:lnTo>
                <a:lnTo>
                  <a:pt x="510412" y="412750"/>
                </a:lnTo>
                <a:lnTo>
                  <a:pt x="508817" y="419100"/>
                </a:lnTo>
                <a:lnTo>
                  <a:pt x="392451" y="419100"/>
                </a:lnTo>
                <a:lnTo>
                  <a:pt x="374770" y="439420"/>
                </a:lnTo>
                <a:lnTo>
                  <a:pt x="369963" y="443230"/>
                </a:lnTo>
                <a:lnTo>
                  <a:pt x="364378" y="445770"/>
                </a:lnTo>
                <a:close/>
              </a:path>
              <a:path w="561339" h="445770">
                <a:moveTo>
                  <a:pt x="508817" y="194310"/>
                </a:moveTo>
                <a:lnTo>
                  <a:pt x="429688" y="194310"/>
                </a:lnTo>
                <a:lnTo>
                  <a:pt x="447369" y="173990"/>
                </a:lnTo>
                <a:lnTo>
                  <a:pt x="452175" y="170180"/>
                </a:lnTo>
                <a:lnTo>
                  <a:pt x="457760" y="167640"/>
                </a:lnTo>
                <a:lnTo>
                  <a:pt x="463731" y="167640"/>
                </a:lnTo>
                <a:lnTo>
                  <a:pt x="497196" y="184150"/>
                </a:lnTo>
                <a:lnTo>
                  <a:pt x="508180" y="191770"/>
                </a:lnTo>
                <a:lnTo>
                  <a:pt x="508817" y="194310"/>
                </a:lnTo>
                <a:close/>
              </a:path>
              <a:path w="561339" h="445770">
                <a:moveTo>
                  <a:pt x="429688" y="194310"/>
                </a:moveTo>
                <a:lnTo>
                  <a:pt x="392362" y="194310"/>
                </a:lnTo>
                <a:lnTo>
                  <a:pt x="404685" y="191770"/>
                </a:lnTo>
                <a:lnTo>
                  <a:pt x="417365" y="191770"/>
                </a:lnTo>
                <a:lnTo>
                  <a:pt x="429688" y="194310"/>
                </a:lnTo>
                <a:close/>
              </a:path>
              <a:path w="561339" h="445770">
                <a:moveTo>
                  <a:pt x="145634" y="299720"/>
                </a:moveTo>
                <a:lnTo>
                  <a:pt x="133311" y="299720"/>
                </a:lnTo>
                <a:lnTo>
                  <a:pt x="127239" y="298450"/>
                </a:lnTo>
                <a:lnTo>
                  <a:pt x="112862" y="297180"/>
                </a:lnTo>
                <a:lnTo>
                  <a:pt x="106433" y="290830"/>
                </a:lnTo>
                <a:lnTo>
                  <a:pt x="104736" y="281940"/>
                </a:lnTo>
                <a:lnTo>
                  <a:pt x="99289" y="256540"/>
                </a:lnTo>
                <a:lnTo>
                  <a:pt x="90609" y="252730"/>
                </a:lnTo>
                <a:lnTo>
                  <a:pt x="82289" y="248920"/>
                </a:lnTo>
                <a:lnTo>
                  <a:pt x="74388" y="243840"/>
                </a:lnTo>
                <a:lnTo>
                  <a:pt x="66964" y="237490"/>
                </a:lnTo>
                <a:lnTo>
                  <a:pt x="211982" y="237490"/>
                </a:lnTo>
                <a:lnTo>
                  <a:pt x="204570" y="243840"/>
                </a:lnTo>
                <a:lnTo>
                  <a:pt x="196690" y="248920"/>
                </a:lnTo>
                <a:lnTo>
                  <a:pt x="188374" y="252730"/>
                </a:lnTo>
                <a:lnTo>
                  <a:pt x="179656" y="256540"/>
                </a:lnTo>
                <a:lnTo>
                  <a:pt x="174209" y="281940"/>
                </a:lnTo>
                <a:lnTo>
                  <a:pt x="172513" y="290830"/>
                </a:lnTo>
                <a:lnTo>
                  <a:pt x="166083" y="297180"/>
                </a:lnTo>
                <a:lnTo>
                  <a:pt x="151707" y="298450"/>
                </a:lnTo>
                <a:lnTo>
                  <a:pt x="145634" y="299720"/>
                </a:lnTo>
                <a:close/>
              </a:path>
              <a:path w="561339" h="445770">
                <a:moveTo>
                  <a:pt x="245200" y="248920"/>
                </a:moveTo>
                <a:lnTo>
                  <a:pt x="237164" y="246380"/>
                </a:lnTo>
                <a:lnTo>
                  <a:pt x="211982" y="237490"/>
                </a:lnTo>
                <a:lnTo>
                  <a:pt x="260520" y="237490"/>
                </a:lnTo>
                <a:lnTo>
                  <a:pt x="254130" y="246380"/>
                </a:lnTo>
                <a:lnTo>
                  <a:pt x="245200" y="248920"/>
                </a:lnTo>
                <a:close/>
              </a:path>
              <a:path w="561339" h="445770">
                <a:moveTo>
                  <a:pt x="517047" y="349250"/>
                </a:moveTo>
                <a:lnTo>
                  <a:pt x="416709" y="349250"/>
                </a:lnTo>
                <a:lnTo>
                  <a:pt x="422176" y="347980"/>
                </a:lnTo>
                <a:lnTo>
                  <a:pt x="432679" y="344170"/>
                </a:lnTo>
                <a:lnTo>
                  <a:pt x="453887" y="312420"/>
                </a:lnTo>
                <a:lnTo>
                  <a:pt x="453887" y="300990"/>
                </a:lnTo>
                <a:lnTo>
                  <a:pt x="432679" y="269240"/>
                </a:lnTo>
                <a:lnTo>
                  <a:pt x="422176" y="264160"/>
                </a:lnTo>
                <a:lnTo>
                  <a:pt x="517036" y="264160"/>
                </a:lnTo>
                <a:lnTo>
                  <a:pt x="518092" y="266700"/>
                </a:lnTo>
                <a:lnTo>
                  <a:pt x="544077" y="271780"/>
                </a:lnTo>
                <a:lnTo>
                  <a:pt x="552292" y="273050"/>
                </a:lnTo>
                <a:lnTo>
                  <a:pt x="558990" y="279400"/>
                </a:lnTo>
                <a:lnTo>
                  <a:pt x="560686" y="294640"/>
                </a:lnTo>
                <a:lnTo>
                  <a:pt x="560758" y="295910"/>
                </a:lnTo>
                <a:lnTo>
                  <a:pt x="560829" y="297180"/>
                </a:lnTo>
                <a:lnTo>
                  <a:pt x="560901" y="298450"/>
                </a:lnTo>
                <a:lnTo>
                  <a:pt x="560972" y="299720"/>
                </a:lnTo>
                <a:lnTo>
                  <a:pt x="561043" y="312420"/>
                </a:lnTo>
                <a:lnTo>
                  <a:pt x="560758" y="317500"/>
                </a:lnTo>
                <a:lnTo>
                  <a:pt x="560686" y="318770"/>
                </a:lnTo>
                <a:lnTo>
                  <a:pt x="558990" y="332740"/>
                </a:lnTo>
                <a:lnTo>
                  <a:pt x="552382" y="339090"/>
                </a:lnTo>
                <a:lnTo>
                  <a:pt x="544077" y="341630"/>
                </a:lnTo>
                <a:lnTo>
                  <a:pt x="518092" y="346710"/>
                </a:lnTo>
                <a:lnTo>
                  <a:pt x="517047" y="349250"/>
                </a:lnTo>
                <a:close/>
              </a:path>
              <a:path w="561339" h="445770">
                <a:moveTo>
                  <a:pt x="423705" y="420370"/>
                </a:moveTo>
                <a:lnTo>
                  <a:pt x="398523" y="420370"/>
                </a:lnTo>
                <a:lnTo>
                  <a:pt x="392451" y="419100"/>
                </a:lnTo>
                <a:lnTo>
                  <a:pt x="429777" y="419100"/>
                </a:lnTo>
                <a:lnTo>
                  <a:pt x="423705" y="420370"/>
                </a:lnTo>
                <a:close/>
              </a:path>
              <a:path w="561339" h="445770">
                <a:moveTo>
                  <a:pt x="463681" y="445770"/>
                </a:moveTo>
                <a:lnTo>
                  <a:pt x="457693" y="445770"/>
                </a:lnTo>
                <a:lnTo>
                  <a:pt x="452125" y="443230"/>
                </a:lnTo>
                <a:lnTo>
                  <a:pt x="447368" y="439420"/>
                </a:lnTo>
                <a:lnTo>
                  <a:pt x="429777" y="419100"/>
                </a:lnTo>
                <a:lnTo>
                  <a:pt x="508817" y="419100"/>
                </a:lnTo>
                <a:lnTo>
                  <a:pt x="508180" y="421640"/>
                </a:lnTo>
                <a:lnTo>
                  <a:pt x="497196" y="429260"/>
                </a:lnTo>
                <a:lnTo>
                  <a:pt x="492821" y="433070"/>
                </a:lnTo>
                <a:lnTo>
                  <a:pt x="488356" y="435610"/>
                </a:lnTo>
                <a:lnTo>
                  <a:pt x="483534" y="438150"/>
                </a:lnTo>
                <a:lnTo>
                  <a:pt x="479069" y="440690"/>
                </a:lnTo>
                <a:lnTo>
                  <a:pt x="474425" y="443230"/>
                </a:lnTo>
                <a:lnTo>
                  <a:pt x="469693" y="444500"/>
                </a:lnTo>
                <a:lnTo>
                  <a:pt x="463681" y="445770"/>
                </a:lnTo>
                <a:close/>
              </a:path>
            </a:pathLst>
          </a:custGeom>
          <a:solidFill>
            <a:srgbClr val="1A4977"/>
          </a:solidFill>
        </p:spPr>
        <p:txBody>
          <a:bodyPr wrap="square" lIns="0" tIns="0" rIns="0" bIns="0" rtlCol="0"/>
          <a:lstStyle/>
          <a:p>
            <a:endParaRPr/>
          </a:p>
        </p:txBody>
      </p:sp>
      <p:sp>
        <p:nvSpPr>
          <p:cNvPr id="7" name="object 7"/>
          <p:cNvSpPr/>
          <p:nvPr/>
        </p:nvSpPr>
        <p:spPr>
          <a:xfrm>
            <a:off x="5867399" y="3667125"/>
            <a:ext cx="571500" cy="457200"/>
          </a:xfrm>
          <a:custGeom>
            <a:avLst/>
            <a:gdLst/>
            <a:ahLst/>
            <a:cxnLst/>
            <a:rect l="l" t="t" r="r" b="b"/>
            <a:pathLst>
              <a:path w="571500" h="457200">
                <a:moveTo>
                  <a:pt x="314325" y="85725"/>
                </a:moveTo>
                <a:lnTo>
                  <a:pt x="257175" y="85725"/>
                </a:lnTo>
                <a:lnTo>
                  <a:pt x="257175" y="28575"/>
                </a:lnTo>
                <a:lnTo>
                  <a:pt x="259417" y="17442"/>
                </a:lnTo>
                <a:lnTo>
                  <a:pt x="265535" y="8360"/>
                </a:lnTo>
                <a:lnTo>
                  <a:pt x="274617" y="2242"/>
                </a:lnTo>
                <a:lnTo>
                  <a:pt x="285750" y="0"/>
                </a:lnTo>
                <a:lnTo>
                  <a:pt x="296882" y="2242"/>
                </a:lnTo>
                <a:lnTo>
                  <a:pt x="305964" y="8360"/>
                </a:lnTo>
                <a:lnTo>
                  <a:pt x="312082" y="17442"/>
                </a:lnTo>
                <a:lnTo>
                  <a:pt x="314325" y="28575"/>
                </a:lnTo>
                <a:lnTo>
                  <a:pt x="314325" y="85725"/>
                </a:lnTo>
                <a:close/>
              </a:path>
              <a:path w="571500" h="457200">
                <a:moveTo>
                  <a:pt x="421481" y="457200"/>
                </a:moveTo>
                <a:lnTo>
                  <a:pt x="150018" y="457200"/>
                </a:lnTo>
                <a:lnTo>
                  <a:pt x="124979" y="452151"/>
                </a:lnTo>
                <a:lnTo>
                  <a:pt x="104544" y="438380"/>
                </a:lnTo>
                <a:lnTo>
                  <a:pt x="90773" y="417945"/>
                </a:lnTo>
                <a:lnTo>
                  <a:pt x="85725" y="392906"/>
                </a:lnTo>
                <a:lnTo>
                  <a:pt x="85725" y="150018"/>
                </a:lnTo>
                <a:lnTo>
                  <a:pt x="90773" y="124979"/>
                </a:lnTo>
                <a:lnTo>
                  <a:pt x="104544" y="104544"/>
                </a:lnTo>
                <a:lnTo>
                  <a:pt x="124979" y="90773"/>
                </a:lnTo>
                <a:lnTo>
                  <a:pt x="150018" y="85725"/>
                </a:lnTo>
                <a:lnTo>
                  <a:pt x="421481" y="85725"/>
                </a:lnTo>
                <a:lnTo>
                  <a:pt x="446520" y="90773"/>
                </a:lnTo>
                <a:lnTo>
                  <a:pt x="466955" y="104544"/>
                </a:lnTo>
                <a:lnTo>
                  <a:pt x="480726" y="124979"/>
                </a:lnTo>
                <a:lnTo>
                  <a:pt x="485775" y="150018"/>
                </a:lnTo>
                <a:lnTo>
                  <a:pt x="485775" y="192881"/>
                </a:lnTo>
                <a:lnTo>
                  <a:pt x="195288" y="192881"/>
                </a:lnTo>
                <a:lnTo>
                  <a:pt x="190732" y="193787"/>
                </a:lnTo>
                <a:lnTo>
                  <a:pt x="164306" y="223863"/>
                </a:lnTo>
                <a:lnTo>
                  <a:pt x="164306" y="233336"/>
                </a:lnTo>
                <a:lnTo>
                  <a:pt x="190732" y="263412"/>
                </a:lnTo>
                <a:lnTo>
                  <a:pt x="195288" y="264318"/>
                </a:lnTo>
                <a:lnTo>
                  <a:pt x="485775" y="264318"/>
                </a:lnTo>
                <a:lnTo>
                  <a:pt x="485775" y="342900"/>
                </a:lnTo>
                <a:lnTo>
                  <a:pt x="177879" y="342900"/>
                </a:lnTo>
                <a:lnTo>
                  <a:pt x="171450" y="349329"/>
                </a:lnTo>
                <a:lnTo>
                  <a:pt x="171450" y="365045"/>
                </a:lnTo>
                <a:lnTo>
                  <a:pt x="177879" y="371475"/>
                </a:lnTo>
                <a:lnTo>
                  <a:pt x="485775" y="371475"/>
                </a:lnTo>
                <a:lnTo>
                  <a:pt x="485775" y="392906"/>
                </a:lnTo>
                <a:lnTo>
                  <a:pt x="480726" y="417945"/>
                </a:lnTo>
                <a:lnTo>
                  <a:pt x="466955" y="438380"/>
                </a:lnTo>
                <a:lnTo>
                  <a:pt x="446520" y="452151"/>
                </a:lnTo>
                <a:lnTo>
                  <a:pt x="421481" y="457200"/>
                </a:lnTo>
                <a:close/>
              </a:path>
              <a:path w="571500" h="457200">
                <a:moveTo>
                  <a:pt x="366738" y="264318"/>
                </a:moveTo>
                <a:lnTo>
                  <a:pt x="204761" y="264318"/>
                </a:lnTo>
                <a:lnTo>
                  <a:pt x="209317" y="263412"/>
                </a:lnTo>
                <a:lnTo>
                  <a:pt x="218070" y="259787"/>
                </a:lnTo>
                <a:lnTo>
                  <a:pt x="235743" y="233336"/>
                </a:lnTo>
                <a:lnTo>
                  <a:pt x="235743" y="223863"/>
                </a:lnTo>
                <a:lnTo>
                  <a:pt x="209317" y="193787"/>
                </a:lnTo>
                <a:lnTo>
                  <a:pt x="204761" y="192881"/>
                </a:lnTo>
                <a:lnTo>
                  <a:pt x="366738" y="192881"/>
                </a:lnTo>
                <a:lnTo>
                  <a:pt x="336662" y="219307"/>
                </a:lnTo>
                <a:lnTo>
                  <a:pt x="335756" y="223863"/>
                </a:lnTo>
                <a:lnTo>
                  <a:pt x="335756" y="233336"/>
                </a:lnTo>
                <a:lnTo>
                  <a:pt x="362182" y="263412"/>
                </a:lnTo>
                <a:lnTo>
                  <a:pt x="366738" y="264318"/>
                </a:lnTo>
                <a:close/>
              </a:path>
              <a:path w="571500" h="457200">
                <a:moveTo>
                  <a:pt x="485775" y="264318"/>
                </a:moveTo>
                <a:lnTo>
                  <a:pt x="376211" y="264318"/>
                </a:lnTo>
                <a:lnTo>
                  <a:pt x="380767" y="263412"/>
                </a:lnTo>
                <a:lnTo>
                  <a:pt x="389519" y="259787"/>
                </a:lnTo>
                <a:lnTo>
                  <a:pt x="407193" y="233336"/>
                </a:lnTo>
                <a:lnTo>
                  <a:pt x="407193" y="223863"/>
                </a:lnTo>
                <a:lnTo>
                  <a:pt x="380767" y="193787"/>
                </a:lnTo>
                <a:lnTo>
                  <a:pt x="376211" y="192881"/>
                </a:lnTo>
                <a:lnTo>
                  <a:pt x="485775" y="192881"/>
                </a:lnTo>
                <a:lnTo>
                  <a:pt x="485775" y="264318"/>
                </a:lnTo>
                <a:close/>
              </a:path>
              <a:path w="571500" h="457200">
                <a:moveTo>
                  <a:pt x="263604" y="371475"/>
                </a:moveTo>
                <a:lnTo>
                  <a:pt x="222170" y="371475"/>
                </a:lnTo>
                <a:lnTo>
                  <a:pt x="228600" y="365045"/>
                </a:lnTo>
                <a:lnTo>
                  <a:pt x="228600" y="349329"/>
                </a:lnTo>
                <a:lnTo>
                  <a:pt x="222170" y="342900"/>
                </a:lnTo>
                <a:lnTo>
                  <a:pt x="263604" y="342900"/>
                </a:lnTo>
                <a:lnTo>
                  <a:pt x="257175" y="349329"/>
                </a:lnTo>
                <a:lnTo>
                  <a:pt x="257175" y="365045"/>
                </a:lnTo>
                <a:lnTo>
                  <a:pt x="263604" y="371475"/>
                </a:lnTo>
                <a:close/>
              </a:path>
              <a:path w="571500" h="457200">
                <a:moveTo>
                  <a:pt x="349329" y="371475"/>
                </a:moveTo>
                <a:lnTo>
                  <a:pt x="307895" y="371475"/>
                </a:lnTo>
                <a:lnTo>
                  <a:pt x="314325" y="365045"/>
                </a:lnTo>
                <a:lnTo>
                  <a:pt x="314325" y="349329"/>
                </a:lnTo>
                <a:lnTo>
                  <a:pt x="307895" y="342900"/>
                </a:lnTo>
                <a:lnTo>
                  <a:pt x="349329" y="342900"/>
                </a:lnTo>
                <a:lnTo>
                  <a:pt x="342900" y="349329"/>
                </a:lnTo>
                <a:lnTo>
                  <a:pt x="342900" y="365045"/>
                </a:lnTo>
                <a:lnTo>
                  <a:pt x="349329" y="371475"/>
                </a:lnTo>
                <a:close/>
              </a:path>
              <a:path w="571500" h="457200">
                <a:moveTo>
                  <a:pt x="485775" y="371475"/>
                </a:moveTo>
                <a:lnTo>
                  <a:pt x="393620" y="371475"/>
                </a:lnTo>
                <a:lnTo>
                  <a:pt x="400050" y="365045"/>
                </a:lnTo>
                <a:lnTo>
                  <a:pt x="400050" y="349329"/>
                </a:lnTo>
                <a:lnTo>
                  <a:pt x="393620" y="342900"/>
                </a:lnTo>
                <a:lnTo>
                  <a:pt x="485775" y="342900"/>
                </a:lnTo>
                <a:lnTo>
                  <a:pt x="485775" y="371475"/>
                </a:lnTo>
                <a:close/>
              </a:path>
              <a:path w="571500" h="457200">
                <a:moveTo>
                  <a:pt x="57150" y="371475"/>
                </a:moveTo>
                <a:lnTo>
                  <a:pt x="42862" y="371475"/>
                </a:lnTo>
                <a:lnTo>
                  <a:pt x="26182" y="368105"/>
                </a:lnTo>
                <a:lnTo>
                  <a:pt x="12557" y="358917"/>
                </a:lnTo>
                <a:lnTo>
                  <a:pt x="3369" y="345292"/>
                </a:lnTo>
                <a:lnTo>
                  <a:pt x="0" y="328612"/>
                </a:lnTo>
                <a:lnTo>
                  <a:pt x="0" y="242887"/>
                </a:lnTo>
                <a:lnTo>
                  <a:pt x="3369" y="226207"/>
                </a:lnTo>
                <a:lnTo>
                  <a:pt x="12557" y="212582"/>
                </a:lnTo>
                <a:lnTo>
                  <a:pt x="26182" y="203394"/>
                </a:lnTo>
                <a:lnTo>
                  <a:pt x="42862" y="200025"/>
                </a:lnTo>
                <a:lnTo>
                  <a:pt x="57150" y="200025"/>
                </a:lnTo>
                <a:lnTo>
                  <a:pt x="57150" y="371475"/>
                </a:lnTo>
                <a:close/>
              </a:path>
              <a:path w="571500" h="457200">
                <a:moveTo>
                  <a:pt x="528637" y="371475"/>
                </a:moveTo>
                <a:lnTo>
                  <a:pt x="514350" y="371475"/>
                </a:lnTo>
                <a:lnTo>
                  <a:pt x="514350" y="200025"/>
                </a:lnTo>
                <a:lnTo>
                  <a:pt x="528637" y="200025"/>
                </a:lnTo>
                <a:lnTo>
                  <a:pt x="545317" y="203394"/>
                </a:lnTo>
                <a:lnTo>
                  <a:pt x="558942" y="212582"/>
                </a:lnTo>
                <a:lnTo>
                  <a:pt x="568130" y="226207"/>
                </a:lnTo>
                <a:lnTo>
                  <a:pt x="571500" y="242887"/>
                </a:lnTo>
                <a:lnTo>
                  <a:pt x="571500" y="328612"/>
                </a:lnTo>
                <a:lnTo>
                  <a:pt x="568130" y="345292"/>
                </a:lnTo>
                <a:lnTo>
                  <a:pt x="558942" y="358917"/>
                </a:lnTo>
                <a:lnTo>
                  <a:pt x="545317" y="368105"/>
                </a:lnTo>
                <a:lnTo>
                  <a:pt x="528637" y="371475"/>
                </a:lnTo>
                <a:close/>
              </a:path>
            </a:pathLst>
          </a:custGeom>
          <a:solidFill>
            <a:srgbClr val="1A4977"/>
          </a:solidFill>
        </p:spPr>
        <p:txBody>
          <a:bodyPr wrap="square" lIns="0" tIns="0" rIns="0" bIns="0" rtlCol="0"/>
          <a:lstStyle/>
          <a:p>
            <a:endParaRPr/>
          </a:p>
        </p:txBody>
      </p:sp>
      <p:sp>
        <p:nvSpPr>
          <p:cNvPr id="8" name="object 8"/>
          <p:cNvSpPr/>
          <p:nvPr/>
        </p:nvSpPr>
        <p:spPr>
          <a:xfrm>
            <a:off x="6819900" y="3695700"/>
            <a:ext cx="457200" cy="400050"/>
          </a:xfrm>
          <a:custGeom>
            <a:avLst/>
            <a:gdLst/>
            <a:ahLst/>
            <a:cxnLst/>
            <a:rect l="l" t="t" r="r" b="b"/>
            <a:pathLst>
              <a:path w="457200" h="400050">
                <a:moveTo>
                  <a:pt x="400050" y="171450"/>
                </a:moveTo>
                <a:lnTo>
                  <a:pt x="57150" y="171450"/>
                </a:lnTo>
                <a:lnTo>
                  <a:pt x="34922" y="166953"/>
                </a:lnTo>
                <a:lnTo>
                  <a:pt x="16754" y="154695"/>
                </a:lnTo>
                <a:lnTo>
                  <a:pt x="4496" y="136527"/>
                </a:lnTo>
                <a:lnTo>
                  <a:pt x="0" y="114300"/>
                </a:lnTo>
                <a:lnTo>
                  <a:pt x="0" y="57150"/>
                </a:lnTo>
                <a:lnTo>
                  <a:pt x="4496" y="34922"/>
                </a:lnTo>
                <a:lnTo>
                  <a:pt x="16754" y="16754"/>
                </a:lnTo>
                <a:lnTo>
                  <a:pt x="34922" y="4496"/>
                </a:lnTo>
                <a:lnTo>
                  <a:pt x="57150" y="0"/>
                </a:lnTo>
                <a:lnTo>
                  <a:pt x="400050" y="0"/>
                </a:lnTo>
                <a:lnTo>
                  <a:pt x="422277" y="4496"/>
                </a:lnTo>
                <a:lnTo>
                  <a:pt x="440445" y="16754"/>
                </a:lnTo>
                <a:lnTo>
                  <a:pt x="452703" y="34922"/>
                </a:lnTo>
                <a:lnTo>
                  <a:pt x="457200" y="57150"/>
                </a:lnTo>
                <a:lnTo>
                  <a:pt x="457200" y="64293"/>
                </a:lnTo>
                <a:lnTo>
                  <a:pt x="304339" y="64293"/>
                </a:lnTo>
                <a:lnTo>
                  <a:pt x="301605" y="64837"/>
                </a:lnTo>
                <a:lnTo>
                  <a:pt x="285749" y="82883"/>
                </a:lnTo>
                <a:lnTo>
                  <a:pt x="285749" y="88566"/>
                </a:lnTo>
                <a:lnTo>
                  <a:pt x="304339" y="107156"/>
                </a:lnTo>
                <a:lnTo>
                  <a:pt x="457200" y="107156"/>
                </a:lnTo>
                <a:lnTo>
                  <a:pt x="457200" y="114300"/>
                </a:lnTo>
                <a:lnTo>
                  <a:pt x="452703" y="136527"/>
                </a:lnTo>
                <a:lnTo>
                  <a:pt x="440445" y="154695"/>
                </a:lnTo>
                <a:lnTo>
                  <a:pt x="422277" y="166953"/>
                </a:lnTo>
                <a:lnTo>
                  <a:pt x="400050" y="171450"/>
                </a:lnTo>
                <a:close/>
              </a:path>
              <a:path w="457200" h="400050">
                <a:moveTo>
                  <a:pt x="368633" y="107156"/>
                </a:moveTo>
                <a:lnTo>
                  <a:pt x="310023" y="107156"/>
                </a:lnTo>
                <a:lnTo>
                  <a:pt x="312756" y="106612"/>
                </a:lnTo>
                <a:lnTo>
                  <a:pt x="318008" y="104437"/>
                </a:lnTo>
                <a:lnTo>
                  <a:pt x="328612" y="88566"/>
                </a:lnTo>
                <a:lnTo>
                  <a:pt x="328612" y="82883"/>
                </a:lnTo>
                <a:lnTo>
                  <a:pt x="310023" y="64293"/>
                </a:lnTo>
                <a:lnTo>
                  <a:pt x="368633" y="64293"/>
                </a:lnTo>
                <a:lnTo>
                  <a:pt x="350043" y="82883"/>
                </a:lnTo>
                <a:lnTo>
                  <a:pt x="350043" y="88566"/>
                </a:lnTo>
                <a:lnTo>
                  <a:pt x="365899" y="106612"/>
                </a:lnTo>
                <a:lnTo>
                  <a:pt x="368633" y="107156"/>
                </a:lnTo>
                <a:close/>
              </a:path>
              <a:path w="457200" h="400050">
                <a:moveTo>
                  <a:pt x="457200" y="107156"/>
                </a:moveTo>
                <a:lnTo>
                  <a:pt x="374316" y="107156"/>
                </a:lnTo>
                <a:lnTo>
                  <a:pt x="377050" y="106612"/>
                </a:lnTo>
                <a:lnTo>
                  <a:pt x="382301" y="104437"/>
                </a:lnTo>
                <a:lnTo>
                  <a:pt x="392906" y="88566"/>
                </a:lnTo>
                <a:lnTo>
                  <a:pt x="392906" y="82883"/>
                </a:lnTo>
                <a:lnTo>
                  <a:pt x="374316" y="64293"/>
                </a:lnTo>
                <a:lnTo>
                  <a:pt x="457200" y="64293"/>
                </a:lnTo>
                <a:lnTo>
                  <a:pt x="457200" y="107156"/>
                </a:lnTo>
                <a:close/>
              </a:path>
              <a:path w="457200" h="400050">
                <a:moveTo>
                  <a:pt x="400050" y="400050"/>
                </a:moveTo>
                <a:lnTo>
                  <a:pt x="57150" y="400050"/>
                </a:lnTo>
                <a:lnTo>
                  <a:pt x="34922" y="395553"/>
                </a:lnTo>
                <a:lnTo>
                  <a:pt x="16754" y="383295"/>
                </a:lnTo>
                <a:lnTo>
                  <a:pt x="4496" y="365127"/>
                </a:lnTo>
                <a:lnTo>
                  <a:pt x="0" y="342900"/>
                </a:lnTo>
                <a:lnTo>
                  <a:pt x="0" y="285750"/>
                </a:lnTo>
                <a:lnTo>
                  <a:pt x="4496" y="263522"/>
                </a:lnTo>
                <a:lnTo>
                  <a:pt x="16754" y="245354"/>
                </a:lnTo>
                <a:lnTo>
                  <a:pt x="34922" y="233096"/>
                </a:lnTo>
                <a:lnTo>
                  <a:pt x="57150" y="228600"/>
                </a:lnTo>
                <a:lnTo>
                  <a:pt x="400050" y="228600"/>
                </a:lnTo>
                <a:lnTo>
                  <a:pt x="422277" y="233096"/>
                </a:lnTo>
                <a:lnTo>
                  <a:pt x="440445" y="245354"/>
                </a:lnTo>
                <a:lnTo>
                  <a:pt x="452703" y="263522"/>
                </a:lnTo>
                <a:lnTo>
                  <a:pt x="457200" y="285750"/>
                </a:lnTo>
                <a:lnTo>
                  <a:pt x="457200" y="292893"/>
                </a:lnTo>
                <a:lnTo>
                  <a:pt x="304339" y="292893"/>
                </a:lnTo>
                <a:lnTo>
                  <a:pt x="301605" y="293437"/>
                </a:lnTo>
                <a:lnTo>
                  <a:pt x="285749" y="311483"/>
                </a:lnTo>
                <a:lnTo>
                  <a:pt x="285749" y="317166"/>
                </a:lnTo>
                <a:lnTo>
                  <a:pt x="304339" y="335756"/>
                </a:lnTo>
                <a:lnTo>
                  <a:pt x="457200" y="335756"/>
                </a:lnTo>
                <a:lnTo>
                  <a:pt x="457200" y="342900"/>
                </a:lnTo>
                <a:lnTo>
                  <a:pt x="452703" y="365127"/>
                </a:lnTo>
                <a:lnTo>
                  <a:pt x="440445" y="383295"/>
                </a:lnTo>
                <a:lnTo>
                  <a:pt x="422277" y="395553"/>
                </a:lnTo>
                <a:lnTo>
                  <a:pt x="400050" y="400050"/>
                </a:lnTo>
                <a:close/>
              </a:path>
              <a:path w="457200" h="400050">
                <a:moveTo>
                  <a:pt x="375776" y="335756"/>
                </a:moveTo>
                <a:lnTo>
                  <a:pt x="310023" y="335756"/>
                </a:lnTo>
                <a:lnTo>
                  <a:pt x="312756" y="335212"/>
                </a:lnTo>
                <a:lnTo>
                  <a:pt x="318008" y="333037"/>
                </a:lnTo>
                <a:lnTo>
                  <a:pt x="328612" y="317166"/>
                </a:lnTo>
                <a:lnTo>
                  <a:pt x="328612" y="311483"/>
                </a:lnTo>
                <a:lnTo>
                  <a:pt x="310023" y="292893"/>
                </a:lnTo>
                <a:lnTo>
                  <a:pt x="375776" y="292893"/>
                </a:lnTo>
                <a:lnTo>
                  <a:pt x="357187" y="311483"/>
                </a:lnTo>
                <a:lnTo>
                  <a:pt x="357187" y="317166"/>
                </a:lnTo>
                <a:lnTo>
                  <a:pt x="373042" y="335212"/>
                </a:lnTo>
                <a:lnTo>
                  <a:pt x="375776" y="335756"/>
                </a:lnTo>
                <a:close/>
              </a:path>
              <a:path w="457200" h="400050">
                <a:moveTo>
                  <a:pt x="457200" y="335756"/>
                </a:moveTo>
                <a:lnTo>
                  <a:pt x="381460" y="335756"/>
                </a:lnTo>
                <a:lnTo>
                  <a:pt x="384194" y="335212"/>
                </a:lnTo>
                <a:lnTo>
                  <a:pt x="389445" y="333037"/>
                </a:lnTo>
                <a:lnTo>
                  <a:pt x="400049" y="317166"/>
                </a:lnTo>
                <a:lnTo>
                  <a:pt x="400049" y="311483"/>
                </a:lnTo>
                <a:lnTo>
                  <a:pt x="381460" y="292893"/>
                </a:lnTo>
                <a:lnTo>
                  <a:pt x="457200" y="292893"/>
                </a:lnTo>
                <a:lnTo>
                  <a:pt x="457200" y="335756"/>
                </a:lnTo>
                <a:close/>
              </a:path>
            </a:pathLst>
          </a:custGeom>
          <a:solidFill>
            <a:srgbClr val="1A4977"/>
          </a:solidFill>
        </p:spPr>
        <p:txBody>
          <a:bodyPr wrap="square" lIns="0" tIns="0" rIns="0" bIns="0" rtlCol="0"/>
          <a:lstStyle/>
          <a:p>
            <a:endParaRPr/>
          </a:p>
        </p:txBody>
      </p:sp>
      <p:sp>
        <p:nvSpPr>
          <p:cNvPr id="16" name="Rectangle: Rounded Corners 15">
            <a:extLst>
              <a:ext uri="{FF2B5EF4-FFF2-40B4-BE49-F238E27FC236}">
                <a16:creationId xmlns:a16="http://schemas.microsoft.com/office/drawing/2014/main" id="{8E805407-B3FB-A294-6D0B-B63F4A92A167}"/>
              </a:ext>
            </a:extLst>
          </p:cNvPr>
          <p:cNvSpPr/>
          <p:nvPr/>
        </p:nvSpPr>
        <p:spPr>
          <a:xfrm>
            <a:off x="1412" y="463844"/>
            <a:ext cx="12041431" cy="6240962"/>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Rounded Corners 28">
            <a:extLst>
              <a:ext uri="{FF2B5EF4-FFF2-40B4-BE49-F238E27FC236}">
                <a16:creationId xmlns:a16="http://schemas.microsoft.com/office/drawing/2014/main" id="{8AAB6267-3963-3EBF-79E7-3E0862F9B3F5}"/>
              </a:ext>
            </a:extLst>
          </p:cNvPr>
          <p:cNvSpPr/>
          <p:nvPr/>
        </p:nvSpPr>
        <p:spPr>
          <a:xfrm>
            <a:off x="11970947" y="532606"/>
            <a:ext cx="763851" cy="5379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3124200" y="667860"/>
            <a:ext cx="4855864" cy="384721"/>
          </a:xfrm>
          <a:prstGeom prst="rect">
            <a:avLst/>
          </a:prstGeom>
        </p:spPr>
        <p:txBody>
          <a:bodyPr vert="horz" wrap="square" lIns="0" tIns="15240" rIns="0" bIns="0" rtlCol="0">
            <a:spAutoFit/>
          </a:bodyPr>
          <a:lstStyle/>
          <a:p>
            <a:pPr marL="12700" algn="ctr">
              <a:lnSpc>
                <a:spcPct val="100000"/>
              </a:lnSpc>
              <a:spcBef>
                <a:spcPts val="120"/>
              </a:spcBef>
            </a:pPr>
            <a:r>
              <a:rPr sz="2400" spc="-220" dirty="0"/>
              <a:t>Operational</a:t>
            </a:r>
            <a:r>
              <a:rPr sz="2400" spc="-40" dirty="0"/>
              <a:t> </a:t>
            </a:r>
            <a:r>
              <a:rPr sz="2400" spc="-220" dirty="0"/>
              <a:t>Challenges</a:t>
            </a:r>
            <a:r>
              <a:rPr sz="2400" spc="-45" dirty="0"/>
              <a:t> </a:t>
            </a:r>
            <a:r>
              <a:rPr sz="2400" spc="-190" dirty="0"/>
              <a:t>in</a:t>
            </a:r>
            <a:r>
              <a:rPr sz="2400" spc="-40" dirty="0"/>
              <a:t> </a:t>
            </a:r>
            <a:r>
              <a:rPr sz="2400" spc="-165" dirty="0"/>
              <a:t>Scaling</a:t>
            </a:r>
          </a:p>
        </p:txBody>
      </p:sp>
      <p:grpSp>
        <p:nvGrpSpPr>
          <p:cNvPr id="4" name="object 4"/>
          <p:cNvGrpSpPr/>
          <p:nvPr/>
        </p:nvGrpSpPr>
        <p:grpSpPr>
          <a:xfrm>
            <a:off x="571499" y="2009774"/>
            <a:ext cx="5305425" cy="1533525"/>
            <a:chOff x="571499" y="2009774"/>
            <a:chExt cx="5305425" cy="1533525"/>
          </a:xfrm>
        </p:grpSpPr>
        <p:sp>
          <p:nvSpPr>
            <p:cNvPr id="5" name="object 5"/>
            <p:cNvSpPr/>
            <p:nvPr/>
          </p:nvSpPr>
          <p:spPr>
            <a:xfrm>
              <a:off x="590549" y="2009774"/>
              <a:ext cx="5286375" cy="1533525"/>
            </a:xfrm>
            <a:custGeom>
              <a:avLst/>
              <a:gdLst/>
              <a:ahLst/>
              <a:cxnLst/>
              <a:rect l="l" t="t" r="r" b="b"/>
              <a:pathLst>
                <a:path w="5286375" h="1533525">
                  <a:moveTo>
                    <a:pt x="5232976" y="1533524"/>
                  </a:moveTo>
                  <a:lnTo>
                    <a:pt x="33047" y="1533524"/>
                  </a:lnTo>
                  <a:lnTo>
                    <a:pt x="4833" y="1505246"/>
                  </a:lnTo>
                  <a:lnTo>
                    <a:pt x="0" y="1483953"/>
                  </a:lnTo>
                  <a:lnTo>
                    <a:pt x="0" y="1476374"/>
                  </a:lnTo>
                  <a:lnTo>
                    <a:pt x="0" y="49571"/>
                  </a:lnTo>
                  <a:lnTo>
                    <a:pt x="14731" y="11379"/>
                  </a:lnTo>
                  <a:lnTo>
                    <a:pt x="33047" y="0"/>
                  </a:lnTo>
                  <a:lnTo>
                    <a:pt x="5232976" y="0"/>
                  </a:lnTo>
                  <a:lnTo>
                    <a:pt x="5272288" y="19392"/>
                  </a:lnTo>
                  <a:lnTo>
                    <a:pt x="5286374" y="53397"/>
                  </a:lnTo>
                  <a:lnTo>
                    <a:pt x="5286374" y="1480127"/>
                  </a:lnTo>
                  <a:lnTo>
                    <a:pt x="5266981" y="1519439"/>
                  </a:lnTo>
                  <a:lnTo>
                    <a:pt x="5236693" y="1533158"/>
                  </a:lnTo>
                  <a:lnTo>
                    <a:pt x="5232976" y="1533524"/>
                  </a:lnTo>
                  <a:close/>
                </a:path>
              </a:pathLst>
            </a:custGeom>
            <a:solidFill>
              <a:srgbClr val="F7F9FA"/>
            </a:solidFill>
          </p:spPr>
          <p:txBody>
            <a:bodyPr wrap="square" lIns="0" tIns="0" rIns="0" bIns="0" rtlCol="0"/>
            <a:lstStyle/>
            <a:p>
              <a:endParaRPr/>
            </a:p>
          </p:txBody>
        </p:sp>
        <p:sp>
          <p:nvSpPr>
            <p:cNvPr id="6" name="object 6"/>
            <p:cNvSpPr/>
            <p:nvPr/>
          </p:nvSpPr>
          <p:spPr>
            <a:xfrm>
              <a:off x="571499" y="2009774"/>
              <a:ext cx="52069" cy="1533525"/>
            </a:xfrm>
            <a:custGeom>
              <a:avLst/>
              <a:gdLst/>
              <a:ahLst/>
              <a:cxnLst/>
              <a:rect l="l" t="t" r="r" b="b"/>
              <a:pathLst>
                <a:path w="52070" h="1533525">
                  <a:moveTo>
                    <a:pt x="51889" y="1533524"/>
                  </a:moveTo>
                  <a:lnTo>
                    <a:pt x="49571" y="1533524"/>
                  </a:lnTo>
                  <a:lnTo>
                    <a:pt x="42281" y="1532074"/>
                  </a:lnTo>
                  <a:lnTo>
                    <a:pt x="7250" y="1505246"/>
                  </a:lnTo>
                  <a:lnTo>
                    <a:pt x="0" y="1483952"/>
                  </a:lnTo>
                  <a:lnTo>
                    <a:pt x="0" y="49571"/>
                  </a:lnTo>
                  <a:lnTo>
                    <a:pt x="22097" y="11379"/>
                  </a:lnTo>
                  <a:lnTo>
                    <a:pt x="49571" y="0"/>
                  </a:lnTo>
                  <a:lnTo>
                    <a:pt x="51889" y="0"/>
                  </a:lnTo>
                  <a:lnTo>
                    <a:pt x="47399" y="5579"/>
                  </a:lnTo>
                  <a:lnTo>
                    <a:pt x="43679" y="16738"/>
                  </a:lnTo>
                  <a:lnTo>
                    <a:pt x="41238" y="25541"/>
                  </a:lnTo>
                  <a:lnTo>
                    <a:pt x="39494" y="35211"/>
                  </a:lnTo>
                  <a:lnTo>
                    <a:pt x="38448" y="45747"/>
                  </a:lnTo>
                  <a:lnTo>
                    <a:pt x="38100" y="57150"/>
                  </a:lnTo>
                  <a:lnTo>
                    <a:pt x="38100" y="1476375"/>
                  </a:lnTo>
                  <a:lnTo>
                    <a:pt x="43679" y="1516785"/>
                  </a:lnTo>
                  <a:lnTo>
                    <a:pt x="47399" y="1527945"/>
                  </a:lnTo>
                  <a:lnTo>
                    <a:pt x="51889" y="1533524"/>
                  </a:lnTo>
                  <a:close/>
                </a:path>
              </a:pathLst>
            </a:custGeom>
            <a:solidFill>
              <a:srgbClr val="E74B3C"/>
            </a:solidFill>
          </p:spPr>
          <p:txBody>
            <a:bodyPr wrap="square" lIns="0" tIns="0" rIns="0" bIns="0" rtlCol="0"/>
            <a:lstStyle/>
            <a:p>
              <a:endParaRPr/>
            </a:p>
          </p:txBody>
        </p:sp>
      </p:grpSp>
      <p:grpSp>
        <p:nvGrpSpPr>
          <p:cNvPr id="7" name="object 7"/>
          <p:cNvGrpSpPr/>
          <p:nvPr/>
        </p:nvGrpSpPr>
        <p:grpSpPr>
          <a:xfrm>
            <a:off x="571499" y="3733799"/>
            <a:ext cx="5305425" cy="1533525"/>
            <a:chOff x="571499" y="3733799"/>
            <a:chExt cx="5305425" cy="1533525"/>
          </a:xfrm>
        </p:grpSpPr>
        <p:sp>
          <p:nvSpPr>
            <p:cNvPr id="8" name="object 8"/>
            <p:cNvSpPr/>
            <p:nvPr/>
          </p:nvSpPr>
          <p:spPr>
            <a:xfrm>
              <a:off x="590549" y="3733799"/>
              <a:ext cx="5286375" cy="1533525"/>
            </a:xfrm>
            <a:custGeom>
              <a:avLst/>
              <a:gdLst/>
              <a:ahLst/>
              <a:cxnLst/>
              <a:rect l="l" t="t" r="r" b="b"/>
              <a:pathLst>
                <a:path w="5286375" h="1533525">
                  <a:moveTo>
                    <a:pt x="5232976" y="1533524"/>
                  </a:moveTo>
                  <a:lnTo>
                    <a:pt x="33047" y="1533524"/>
                  </a:lnTo>
                  <a:lnTo>
                    <a:pt x="28187" y="1532073"/>
                  </a:lnTo>
                  <a:lnTo>
                    <a:pt x="966" y="1491243"/>
                  </a:lnTo>
                  <a:lnTo>
                    <a:pt x="0" y="1483952"/>
                  </a:lnTo>
                  <a:lnTo>
                    <a:pt x="0" y="1476374"/>
                  </a:lnTo>
                  <a:lnTo>
                    <a:pt x="0" y="49571"/>
                  </a:lnTo>
                  <a:lnTo>
                    <a:pt x="14731" y="11379"/>
                  </a:lnTo>
                  <a:lnTo>
                    <a:pt x="33047" y="0"/>
                  </a:lnTo>
                  <a:lnTo>
                    <a:pt x="5232976" y="0"/>
                  </a:lnTo>
                  <a:lnTo>
                    <a:pt x="5272288" y="19391"/>
                  </a:lnTo>
                  <a:lnTo>
                    <a:pt x="5286374" y="53397"/>
                  </a:lnTo>
                  <a:lnTo>
                    <a:pt x="5286374" y="1480126"/>
                  </a:lnTo>
                  <a:lnTo>
                    <a:pt x="5266981" y="1519439"/>
                  </a:lnTo>
                  <a:lnTo>
                    <a:pt x="5236693" y="1533158"/>
                  </a:lnTo>
                  <a:lnTo>
                    <a:pt x="5232976" y="1533524"/>
                  </a:lnTo>
                  <a:close/>
                </a:path>
              </a:pathLst>
            </a:custGeom>
            <a:solidFill>
              <a:srgbClr val="F7F9FA"/>
            </a:solidFill>
          </p:spPr>
          <p:txBody>
            <a:bodyPr wrap="square" lIns="0" tIns="0" rIns="0" bIns="0" rtlCol="0"/>
            <a:lstStyle/>
            <a:p>
              <a:endParaRPr/>
            </a:p>
          </p:txBody>
        </p:sp>
        <p:sp>
          <p:nvSpPr>
            <p:cNvPr id="9" name="object 9"/>
            <p:cNvSpPr/>
            <p:nvPr/>
          </p:nvSpPr>
          <p:spPr>
            <a:xfrm>
              <a:off x="571499" y="3733799"/>
              <a:ext cx="52069" cy="1533525"/>
            </a:xfrm>
            <a:custGeom>
              <a:avLst/>
              <a:gdLst/>
              <a:ahLst/>
              <a:cxnLst/>
              <a:rect l="l" t="t" r="r" b="b"/>
              <a:pathLst>
                <a:path w="52070" h="1533525">
                  <a:moveTo>
                    <a:pt x="51889" y="1533524"/>
                  </a:moveTo>
                  <a:lnTo>
                    <a:pt x="49571" y="1533524"/>
                  </a:lnTo>
                  <a:lnTo>
                    <a:pt x="42281" y="1532073"/>
                  </a:lnTo>
                  <a:lnTo>
                    <a:pt x="7250" y="1505246"/>
                  </a:lnTo>
                  <a:lnTo>
                    <a:pt x="0" y="1483953"/>
                  </a:lnTo>
                  <a:lnTo>
                    <a:pt x="0" y="49571"/>
                  </a:lnTo>
                  <a:lnTo>
                    <a:pt x="22097" y="11379"/>
                  </a:lnTo>
                  <a:lnTo>
                    <a:pt x="49571" y="0"/>
                  </a:lnTo>
                  <a:lnTo>
                    <a:pt x="51889" y="0"/>
                  </a:lnTo>
                  <a:lnTo>
                    <a:pt x="47399" y="5579"/>
                  </a:lnTo>
                  <a:lnTo>
                    <a:pt x="43679" y="16738"/>
                  </a:lnTo>
                  <a:lnTo>
                    <a:pt x="41238" y="25541"/>
                  </a:lnTo>
                  <a:lnTo>
                    <a:pt x="39494" y="35211"/>
                  </a:lnTo>
                  <a:lnTo>
                    <a:pt x="38448" y="45747"/>
                  </a:lnTo>
                  <a:lnTo>
                    <a:pt x="38100" y="57150"/>
                  </a:lnTo>
                  <a:lnTo>
                    <a:pt x="38100" y="1476375"/>
                  </a:lnTo>
                  <a:lnTo>
                    <a:pt x="43679" y="1516785"/>
                  </a:lnTo>
                  <a:lnTo>
                    <a:pt x="47399" y="1527944"/>
                  </a:lnTo>
                  <a:lnTo>
                    <a:pt x="51889" y="1533524"/>
                  </a:lnTo>
                  <a:close/>
                </a:path>
              </a:pathLst>
            </a:custGeom>
            <a:solidFill>
              <a:srgbClr val="E74B3C"/>
            </a:solidFill>
          </p:spPr>
          <p:txBody>
            <a:bodyPr wrap="square" lIns="0" tIns="0" rIns="0" bIns="0" rtlCol="0"/>
            <a:lstStyle/>
            <a:p>
              <a:endParaRPr/>
            </a:p>
          </p:txBody>
        </p:sp>
      </p:grpSp>
      <p:pic>
        <p:nvPicPr>
          <p:cNvPr id="13" name="object 13"/>
          <p:cNvPicPr/>
          <p:nvPr/>
        </p:nvPicPr>
        <p:blipFill>
          <a:blip r:embed="rId3" cstate="print"/>
          <a:stretch>
            <a:fillRect/>
          </a:stretch>
        </p:blipFill>
        <p:spPr>
          <a:xfrm>
            <a:off x="570763" y="1575196"/>
            <a:ext cx="211023" cy="183356"/>
          </a:xfrm>
          <a:prstGeom prst="rect">
            <a:avLst/>
          </a:prstGeom>
        </p:spPr>
      </p:pic>
      <p:sp>
        <p:nvSpPr>
          <p:cNvPr id="14" name="object 14"/>
          <p:cNvSpPr txBox="1"/>
          <p:nvPr/>
        </p:nvSpPr>
        <p:spPr>
          <a:xfrm>
            <a:off x="680721" y="1162401"/>
            <a:ext cx="5358129" cy="4599464"/>
          </a:xfrm>
          <a:prstGeom prst="rect">
            <a:avLst/>
          </a:prstGeom>
        </p:spPr>
        <p:txBody>
          <a:bodyPr vert="horz" wrap="square" lIns="0" tIns="15875" rIns="0" bIns="0" rtlCol="0">
            <a:spAutoFit/>
          </a:bodyPr>
          <a:lstStyle/>
          <a:p>
            <a:pPr marL="154940" algn="ctr">
              <a:lnSpc>
                <a:spcPct val="100000"/>
              </a:lnSpc>
              <a:spcBef>
                <a:spcPts val="125"/>
              </a:spcBef>
            </a:pPr>
            <a:r>
              <a:rPr sz="1850" b="1" spc="-150" dirty="0">
                <a:solidFill>
                  <a:srgbClr val="1A4977"/>
                </a:solidFill>
                <a:latin typeface="Montserrat SemiBold"/>
                <a:cs typeface="Montserrat SemiBold"/>
              </a:rPr>
              <a:t>Key</a:t>
            </a:r>
            <a:r>
              <a:rPr sz="1850" b="1" spc="-45" dirty="0">
                <a:solidFill>
                  <a:srgbClr val="1A4977"/>
                </a:solidFill>
                <a:latin typeface="Montserrat SemiBold"/>
                <a:cs typeface="Montserrat SemiBold"/>
              </a:rPr>
              <a:t> </a:t>
            </a:r>
            <a:r>
              <a:rPr sz="1850" b="1" spc="-25" dirty="0">
                <a:solidFill>
                  <a:srgbClr val="1A4977"/>
                </a:solidFill>
                <a:latin typeface="Montserrat SemiBold"/>
                <a:cs typeface="Montserrat SemiBold"/>
              </a:rPr>
              <a:t>Challenges</a:t>
            </a:r>
            <a:endParaRPr sz="1650" dirty="0">
              <a:latin typeface="Montserrat SemiBold"/>
              <a:cs typeface="Montserrat SemiBold"/>
            </a:endParaRPr>
          </a:p>
          <a:p>
            <a:pPr marL="12700">
              <a:lnSpc>
                <a:spcPct val="100000"/>
              </a:lnSpc>
            </a:pPr>
            <a:r>
              <a:rPr lang="en-US" sz="1500" b="1" spc="-114" dirty="0">
                <a:solidFill>
                  <a:srgbClr val="333333"/>
                </a:solidFill>
                <a:latin typeface="Montserrat SemiBold"/>
                <a:cs typeface="Montserrat SemiBold"/>
              </a:rPr>
              <a:t>    </a:t>
            </a:r>
            <a:r>
              <a:rPr sz="1500" b="1" spc="-114" dirty="0">
                <a:solidFill>
                  <a:srgbClr val="333333"/>
                </a:solidFill>
                <a:latin typeface="Montserrat SemiBold"/>
                <a:cs typeface="Montserrat SemiBold"/>
              </a:rPr>
              <a:t>Managing</a:t>
            </a:r>
            <a:r>
              <a:rPr sz="1500" b="1" dirty="0">
                <a:solidFill>
                  <a:srgbClr val="333333"/>
                </a:solidFill>
                <a:latin typeface="Montserrat SemiBold"/>
                <a:cs typeface="Montserrat SemiBold"/>
              </a:rPr>
              <a:t> </a:t>
            </a:r>
            <a:r>
              <a:rPr sz="1500" b="1" spc="-105" dirty="0">
                <a:solidFill>
                  <a:srgbClr val="333333"/>
                </a:solidFill>
                <a:latin typeface="Montserrat SemiBold"/>
                <a:cs typeface="Montserrat SemiBold"/>
              </a:rPr>
              <a:t>Rapid</a:t>
            </a:r>
            <a:r>
              <a:rPr sz="1500" b="1" spc="5" dirty="0">
                <a:solidFill>
                  <a:srgbClr val="333333"/>
                </a:solidFill>
                <a:latin typeface="Montserrat SemiBold"/>
                <a:cs typeface="Montserrat SemiBold"/>
              </a:rPr>
              <a:t> </a:t>
            </a:r>
            <a:r>
              <a:rPr sz="1500" b="1" spc="-145" dirty="0">
                <a:solidFill>
                  <a:srgbClr val="333333"/>
                </a:solidFill>
                <a:latin typeface="Montserrat SemiBold"/>
                <a:cs typeface="Montserrat SemiBold"/>
              </a:rPr>
              <a:t>Team</a:t>
            </a:r>
            <a:r>
              <a:rPr sz="1500" b="1" spc="5" dirty="0">
                <a:solidFill>
                  <a:srgbClr val="333333"/>
                </a:solidFill>
                <a:latin typeface="Montserrat SemiBold"/>
                <a:cs typeface="Montserrat SemiBold"/>
              </a:rPr>
              <a:t> </a:t>
            </a:r>
            <a:r>
              <a:rPr sz="1500" b="1" spc="-10" dirty="0">
                <a:solidFill>
                  <a:srgbClr val="333333"/>
                </a:solidFill>
                <a:latin typeface="Montserrat SemiBold"/>
                <a:cs typeface="Montserrat SemiBold"/>
              </a:rPr>
              <a:t>Growth</a:t>
            </a:r>
            <a:endParaRPr sz="1500" dirty="0">
              <a:latin typeface="Montserrat SemiBold"/>
              <a:cs typeface="Montserrat SemiBold"/>
            </a:endParaRPr>
          </a:p>
          <a:p>
            <a:pPr marL="12700" marR="175895" algn="just">
              <a:lnSpc>
                <a:spcPct val="115399"/>
              </a:lnSpc>
              <a:spcBef>
                <a:spcPts val="635"/>
              </a:spcBef>
            </a:pPr>
            <a:r>
              <a:rPr sz="1300" spc="-70" dirty="0">
                <a:solidFill>
                  <a:srgbClr val="545454"/>
                </a:solidFill>
                <a:latin typeface="Montserrat"/>
                <a:cs typeface="Montserrat"/>
              </a:rPr>
              <a:t>Expanding</a:t>
            </a:r>
            <a:r>
              <a:rPr sz="1300" spc="5" dirty="0">
                <a:solidFill>
                  <a:srgbClr val="545454"/>
                </a:solidFill>
                <a:latin typeface="Montserrat"/>
                <a:cs typeface="Montserrat"/>
              </a:rPr>
              <a:t> </a:t>
            </a:r>
            <a:r>
              <a:rPr sz="1300" spc="-85" dirty="0">
                <a:solidFill>
                  <a:srgbClr val="545454"/>
                </a:solidFill>
                <a:latin typeface="Montserrat"/>
                <a:cs typeface="Montserrat"/>
              </a:rPr>
              <a:t>teams</a:t>
            </a:r>
            <a:r>
              <a:rPr sz="1300" spc="5" dirty="0">
                <a:solidFill>
                  <a:srgbClr val="545454"/>
                </a:solidFill>
                <a:latin typeface="Montserrat"/>
                <a:cs typeface="Montserrat"/>
              </a:rPr>
              <a:t> </a:t>
            </a:r>
            <a:r>
              <a:rPr sz="1300" spc="-60" dirty="0">
                <a:solidFill>
                  <a:srgbClr val="545454"/>
                </a:solidFill>
                <a:latin typeface="Montserrat"/>
                <a:cs typeface="Montserrat"/>
              </a:rPr>
              <a:t>quickly</a:t>
            </a:r>
            <a:r>
              <a:rPr sz="1300" spc="10" dirty="0">
                <a:solidFill>
                  <a:srgbClr val="545454"/>
                </a:solidFill>
                <a:latin typeface="Montserrat"/>
                <a:cs typeface="Montserrat"/>
              </a:rPr>
              <a:t> </a:t>
            </a:r>
            <a:r>
              <a:rPr sz="1300" spc="-70" dirty="0">
                <a:solidFill>
                  <a:srgbClr val="545454"/>
                </a:solidFill>
                <a:latin typeface="Montserrat"/>
                <a:cs typeface="Montserrat"/>
              </a:rPr>
              <a:t>leads</a:t>
            </a:r>
            <a:r>
              <a:rPr sz="1300" spc="5" dirty="0">
                <a:solidFill>
                  <a:srgbClr val="545454"/>
                </a:solidFill>
                <a:latin typeface="Montserrat"/>
                <a:cs typeface="Montserrat"/>
              </a:rPr>
              <a:t> </a:t>
            </a:r>
            <a:r>
              <a:rPr sz="1300" spc="-75" dirty="0">
                <a:solidFill>
                  <a:srgbClr val="545454"/>
                </a:solidFill>
                <a:latin typeface="Montserrat"/>
                <a:cs typeface="Montserrat"/>
              </a:rPr>
              <a:t>to</a:t>
            </a:r>
            <a:r>
              <a:rPr sz="1300" spc="10" dirty="0">
                <a:solidFill>
                  <a:srgbClr val="545454"/>
                </a:solidFill>
                <a:latin typeface="Montserrat"/>
                <a:cs typeface="Montserrat"/>
              </a:rPr>
              <a:t> </a:t>
            </a:r>
            <a:r>
              <a:rPr sz="1300" spc="-75" dirty="0">
                <a:solidFill>
                  <a:srgbClr val="545454"/>
                </a:solidFill>
                <a:latin typeface="Montserrat"/>
                <a:cs typeface="Montserrat"/>
              </a:rPr>
              <a:t>onboarding</a:t>
            </a:r>
            <a:r>
              <a:rPr sz="1300" spc="5" dirty="0">
                <a:solidFill>
                  <a:srgbClr val="545454"/>
                </a:solidFill>
                <a:latin typeface="Montserrat"/>
                <a:cs typeface="Montserrat"/>
              </a:rPr>
              <a:t> </a:t>
            </a:r>
            <a:r>
              <a:rPr sz="1300" spc="-10" dirty="0">
                <a:solidFill>
                  <a:srgbClr val="545454"/>
                </a:solidFill>
                <a:latin typeface="Montserrat"/>
                <a:cs typeface="Montserrat"/>
              </a:rPr>
              <a:t>bottlenecks, </a:t>
            </a:r>
            <a:r>
              <a:rPr sz="1300" spc="-70" dirty="0">
                <a:solidFill>
                  <a:srgbClr val="545454"/>
                </a:solidFill>
                <a:latin typeface="Montserrat"/>
                <a:cs typeface="Montserrat"/>
              </a:rPr>
              <a:t>communication</a:t>
            </a:r>
            <a:r>
              <a:rPr sz="1300" spc="-15" dirty="0">
                <a:solidFill>
                  <a:srgbClr val="545454"/>
                </a:solidFill>
                <a:latin typeface="Montserrat"/>
                <a:cs typeface="Montserrat"/>
              </a:rPr>
              <a:t> </a:t>
            </a:r>
            <a:r>
              <a:rPr sz="1300" spc="-70" dirty="0">
                <a:solidFill>
                  <a:srgbClr val="545454"/>
                </a:solidFill>
                <a:latin typeface="Montserrat"/>
                <a:cs typeface="Montserrat"/>
              </a:rPr>
              <a:t>breakdowns,</a:t>
            </a:r>
            <a:r>
              <a:rPr sz="1300" spc="-15" dirty="0">
                <a:solidFill>
                  <a:srgbClr val="545454"/>
                </a:solidFill>
                <a:latin typeface="Montserrat"/>
                <a:cs typeface="Montserrat"/>
              </a:rPr>
              <a:t> </a:t>
            </a:r>
            <a:r>
              <a:rPr sz="1300" spc="-75" dirty="0">
                <a:solidFill>
                  <a:srgbClr val="545454"/>
                </a:solidFill>
                <a:latin typeface="Montserrat"/>
                <a:cs typeface="Montserrat"/>
              </a:rPr>
              <a:t>and</a:t>
            </a:r>
            <a:r>
              <a:rPr sz="1300" spc="-15" dirty="0">
                <a:solidFill>
                  <a:srgbClr val="545454"/>
                </a:solidFill>
                <a:latin typeface="Montserrat"/>
                <a:cs typeface="Montserrat"/>
              </a:rPr>
              <a:t> </a:t>
            </a:r>
            <a:r>
              <a:rPr sz="1300" spc="-55" dirty="0">
                <a:solidFill>
                  <a:srgbClr val="545454"/>
                </a:solidFill>
                <a:latin typeface="Montserrat"/>
                <a:cs typeface="Montserrat"/>
              </a:rPr>
              <a:t>dilution</a:t>
            </a:r>
            <a:r>
              <a:rPr sz="1300" spc="-15" dirty="0">
                <a:solidFill>
                  <a:srgbClr val="545454"/>
                </a:solidFill>
                <a:latin typeface="Montserrat"/>
                <a:cs typeface="Montserrat"/>
              </a:rPr>
              <a:t> </a:t>
            </a:r>
            <a:r>
              <a:rPr sz="1300" spc="-55" dirty="0">
                <a:solidFill>
                  <a:srgbClr val="545454"/>
                </a:solidFill>
                <a:latin typeface="Montserrat"/>
                <a:cs typeface="Montserrat"/>
              </a:rPr>
              <a:t>of</a:t>
            </a:r>
            <a:r>
              <a:rPr sz="1300" spc="-15" dirty="0">
                <a:solidFill>
                  <a:srgbClr val="545454"/>
                </a:solidFill>
                <a:latin typeface="Montserrat"/>
                <a:cs typeface="Montserrat"/>
              </a:rPr>
              <a:t> </a:t>
            </a:r>
            <a:r>
              <a:rPr sz="1300" spc="-80" dirty="0">
                <a:solidFill>
                  <a:srgbClr val="545454"/>
                </a:solidFill>
                <a:latin typeface="Montserrat"/>
                <a:cs typeface="Montserrat"/>
              </a:rPr>
              <a:t>company</a:t>
            </a:r>
            <a:r>
              <a:rPr sz="1300" spc="-15" dirty="0">
                <a:solidFill>
                  <a:srgbClr val="545454"/>
                </a:solidFill>
                <a:latin typeface="Montserrat"/>
                <a:cs typeface="Montserrat"/>
              </a:rPr>
              <a:t> </a:t>
            </a:r>
            <a:r>
              <a:rPr sz="1300" spc="-10" dirty="0">
                <a:solidFill>
                  <a:srgbClr val="545454"/>
                </a:solidFill>
                <a:latin typeface="Montserrat"/>
                <a:cs typeface="Montserrat"/>
              </a:rPr>
              <a:t>culture. </a:t>
            </a:r>
            <a:r>
              <a:rPr sz="1300" spc="-90" dirty="0">
                <a:solidFill>
                  <a:srgbClr val="545454"/>
                </a:solidFill>
                <a:latin typeface="Montserrat"/>
                <a:cs typeface="Montserrat"/>
              </a:rPr>
              <a:t>New</a:t>
            </a:r>
            <a:r>
              <a:rPr sz="1300" spc="-5" dirty="0">
                <a:solidFill>
                  <a:srgbClr val="545454"/>
                </a:solidFill>
                <a:latin typeface="Montserrat"/>
                <a:cs typeface="Montserrat"/>
              </a:rPr>
              <a:t> </a:t>
            </a:r>
            <a:r>
              <a:rPr sz="1300" spc="-60" dirty="0">
                <a:solidFill>
                  <a:srgbClr val="545454"/>
                </a:solidFill>
                <a:latin typeface="Montserrat"/>
                <a:cs typeface="Montserrat"/>
              </a:rPr>
              <a:t>hires</a:t>
            </a:r>
            <a:r>
              <a:rPr sz="1300" dirty="0">
                <a:solidFill>
                  <a:srgbClr val="545454"/>
                </a:solidFill>
                <a:latin typeface="Montserrat"/>
                <a:cs typeface="Montserrat"/>
              </a:rPr>
              <a:t> </a:t>
            </a:r>
            <a:r>
              <a:rPr sz="1300" spc="-95" dirty="0">
                <a:solidFill>
                  <a:srgbClr val="545454"/>
                </a:solidFill>
                <a:latin typeface="Montserrat"/>
                <a:cs typeface="Montserrat"/>
              </a:rPr>
              <a:t>may</a:t>
            </a:r>
            <a:r>
              <a:rPr sz="1300" spc="-5" dirty="0">
                <a:solidFill>
                  <a:srgbClr val="545454"/>
                </a:solidFill>
                <a:latin typeface="Montserrat"/>
                <a:cs typeface="Montserrat"/>
              </a:rPr>
              <a:t> </a:t>
            </a:r>
            <a:r>
              <a:rPr sz="1300" spc="-65" dirty="0">
                <a:solidFill>
                  <a:srgbClr val="545454"/>
                </a:solidFill>
                <a:latin typeface="Montserrat"/>
                <a:cs typeface="Montserrat"/>
              </a:rPr>
              <a:t>lack</a:t>
            </a:r>
            <a:r>
              <a:rPr sz="1300" dirty="0">
                <a:solidFill>
                  <a:srgbClr val="545454"/>
                </a:solidFill>
                <a:latin typeface="Montserrat"/>
                <a:cs typeface="Montserrat"/>
              </a:rPr>
              <a:t> </a:t>
            </a:r>
            <a:r>
              <a:rPr sz="1300" spc="-55" dirty="0">
                <a:solidFill>
                  <a:srgbClr val="545454"/>
                </a:solidFill>
                <a:latin typeface="Montserrat"/>
                <a:cs typeface="Montserrat"/>
              </a:rPr>
              <a:t>institutional</a:t>
            </a:r>
            <a:r>
              <a:rPr sz="1300" spc="-5" dirty="0">
                <a:solidFill>
                  <a:srgbClr val="545454"/>
                </a:solidFill>
                <a:latin typeface="Montserrat"/>
                <a:cs typeface="Montserrat"/>
              </a:rPr>
              <a:t> </a:t>
            </a:r>
            <a:r>
              <a:rPr sz="1300" spc="-70" dirty="0">
                <a:solidFill>
                  <a:srgbClr val="545454"/>
                </a:solidFill>
                <a:latin typeface="Montserrat"/>
                <a:cs typeface="Montserrat"/>
              </a:rPr>
              <a:t>knowledge,</a:t>
            </a:r>
            <a:r>
              <a:rPr sz="1300" dirty="0">
                <a:solidFill>
                  <a:srgbClr val="545454"/>
                </a:solidFill>
                <a:latin typeface="Montserrat"/>
                <a:cs typeface="Montserrat"/>
              </a:rPr>
              <a:t> </a:t>
            </a:r>
            <a:r>
              <a:rPr sz="1300" spc="-75" dirty="0">
                <a:solidFill>
                  <a:srgbClr val="545454"/>
                </a:solidFill>
                <a:latin typeface="Montserrat"/>
                <a:cs typeface="Montserrat"/>
              </a:rPr>
              <a:t>and</a:t>
            </a:r>
            <a:r>
              <a:rPr sz="1300" spc="-5" dirty="0">
                <a:solidFill>
                  <a:srgbClr val="545454"/>
                </a:solidFill>
                <a:latin typeface="Montserrat"/>
                <a:cs typeface="Montserrat"/>
              </a:rPr>
              <a:t> </a:t>
            </a:r>
            <a:r>
              <a:rPr sz="1300" spc="-55" dirty="0">
                <a:solidFill>
                  <a:srgbClr val="545454"/>
                </a:solidFill>
                <a:latin typeface="Montserrat"/>
                <a:cs typeface="Montserrat"/>
              </a:rPr>
              <a:t>management </a:t>
            </a:r>
            <a:r>
              <a:rPr sz="1300" spc="-60" dirty="0">
                <a:solidFill>
                  <a:srgbClr val="545454"/>
                </a:solidFill>
                <a:latin typeface="Montserrat"/>
                <a:cs typeface="Montserrat"/>
              </a:rPr>
              <a:t>structures</a:t>
            </a:r>
            <a:r>
              <a:rPr sz="1300" spc="-5" dirty="0">
                <a:solidFill>
                  <a:srgbClr val="545454"/>
                </a:solidFill>
                <a:latin typeface="Montserrat"/>
                <a:cs typeface="Montserrat"/>
              </a:rPr>
              <a:t> </a:t>
            </a:r>
            <a:r>
              <a:rPr sz="1300" spc="-70" dirty="0">
                <a:solidFill>
                  <a:srgbClr val="545454"/>
                </a:solidFill>
                <a:latin typeface="Montserrat"/>
                <a:cs typeface="Montserrat"/>
              </a:rPr>
              <a:t>often</a:t>
            </a:r>
            <a:r>
              <a:rPr sz="1300" dirty="0">
                <a:solidFill>
                  <a:srgbClr val="545454"/>
                </a:solidFill>
                <a:latin typeface="Montserrat"/>
                <a:cs typeface="Montserrat"/>
              </a:rPr>
              <a:t> </a:t>
            </a:r>
            <a:r>
              <a:rPr sz="1300" spc="-60" dirty="0">
                <a:solidFill>
                  <a:srgbClr val="545454"/>
                </a:solidFill>
                <a:latin typeface="Montserrat"/>
                <a:cs typeface="Montserrat"/>
              </a:rPr>
              <a:t>struggle</a:t>
            </a:r>
            <a:r>
              <a:rPr sz="1300" dirty="0">
                <a:solidFill>
                  <a:srgbClr val="545454"/>
                </a:solidFill>
                <a:latin typeface="Montserrat"/>
                <a:cs typeface="Montserrat"/>
              </a:rPr>
              <a:t> </a:t>
            </a:r>
            <a:r>
              <a:rPr sz="1300" spc="-75" dirty="0">
                <a:solidFill>
                  <a:srgbClr val="545454"/>
                </a:solidFill>
                <a:latin typeface="Montserrat"/>
                <a:cs typeface="Montserrat"/>
              </a:rPr>
              <a:t>to</a:t>
            </a:r>
            <a:r>
              <a:rPr sz="1300" dirty="0">
                <a:solidFill>
                  <a:srgbClr val="545454"/>
                </a:solidFill>
                <a:latin typeface="Montserrat"/>
                <a:cs typeface="Montserrat"/>
              </a:rPr>
              <a:t> </a:t>
            </a:r>
            <a:r>
              <a:rPr sz="1300" spc="-70" dirty="0">
                <a:solidFill>
                  <a:srgbClr val="545454"/>
                </a:solidFill>
                <a:latin typeface="Montserrat"/>
                <a:cs typeface="Montserrat"/>
              </a:rPr>
              <a:t>adapt</a:t>
            </a:r>
            <a:r>
              <a:rPr sz="1300" dirty="0">
                <a:solidFill>
                  <a:srgbClr val="545454"/>
                </a:solidFill>
                <a:latin typeface="Montserrat"/>
                <a:cs typeface="Montserrat"/>
              </a:rPr>
              <a:t> </a:t>
            </a:r>
            <a:r>
              <a:rPr sz="1300" spc="-75" dirty="0">
                <a:solidFill>
                  <a:srgbClr val="545454"/>
                </a:solidFill>
                <a:latin typeface="Montserrat"/>
                <a:cs typeface="Montserrat"/>
              </a:rPr>
              <a:t>to</a:t>
            </a:r>
            <a:r>
              <a:rPr sz="1300" dirty="0">
                <a:solidFill>
                  <a:srgbClr val="545454"/>
                </a:solidFill>
                <a:latin typeface="Montserrat"/>
                <a:cs typeface="Montserrat"/>
              </a:rPr>
              <a:t> </a:t>
            </a:r>
            <a:r>
              <a:rPr sz="1300" spc="-65" dirty="0">
                <a:solidFill>
                  <a:srgbClr val="545454"/>
                </a:solidFill>
                <a:latin typeface="Montserrat"/>
                <a:cs typeface="Montserrat"/>
              </a:rPr>
              <a:t>increased</a:t>
            </a:r>
            <a:r>
              <a:rPr sz="1300" spc="-5" dirty="0">
                <a:solidFill>
                  <a:srgbClr val="545454"/>
                </a:solidFill>
                <a:latin typeface="Montserrat"/>
                <a:cs typeface="Montserrat"/>
              </a:rPr>
              <a:t> </a:t>
            </a:r>
            <a:r>
              <a:rPr sz="1300" spc="-10" dirty="0">
                <a:solidFill>
                  <a:srgbClr val="545454"/>
                </a:solidFill>
                <a:latin typeface="Montserrat"/>
                <a:cs typeface="Montserrat"/>
              </a:rPr>
              <a:t>headcount.</a:t>
            </a:r>
            <a:endParaRPr sz="1300" dirty="0">
              <a:latin typeface="Montserrat"/>
              <a:cs typeface="Montserrat"/>
            </a:endParaRPr>
          </a:p>
          <a:p>
            <a:pPr>
              <a:lnSpc>
                <a:spcPct val="100000"/>
              </a:lnSpc>
            </a:pPr>
            <a:endParaRPr sz="1200" dirty="0">
              <a:latin typeface="Montserrat"/>
              <a:cs typeface="Montserrat"/>
            </a:endParaRPr>
          </a:p>
          <a:p>
            <a:pPr>
              <a:lnSpc>
                <a:spcPct val="100000"/>
              </a:lnSpc>
              <a:spcBef>
                <a:spcPts val="630"/>
              </a:spcBef>
            </a:pPr>
            <a:endParaRPr sz="1200" dirty="0">
              <a:latin typeface="Montserrat"/>
              <a:cs typeface="Montserrat"/>
            </a:endParaRPr>
          </a:p>
          <a:p>
            <a:pPr marL="12700">
              <a:lnSpc>
                <a:spcPct val="100000"/>
              </a:lnSpc>
            </a:pPr>
            <a:r>
              <a:rPr sz="1500" b="1" spc="-95" dirty="0">
                <a:solidFill>
                  <a:srgbClr val="333333"/>
                </a:solidFill>
                <a:latin typeface="Montserrat SemiBold"/>
                <a:cs typeface="Montserrat SemiBold"/>
              </a:rPr>
              <a:t>Maintaining</a:t>
            </a:r>
            <a:r>
              <a:rPr sz="1500" b="1" spc="-5" dirty="0">
                <a:solidFill>
                  <a:srgbClr val="333333"/>
                </a:solidFill>
                <a:latin typeface="Montserrat SemiBold"/>
                <a:cs typeface="Montserrat SemiBold"/>
              </a:rPr>
              <a:t> </a:t>
            </a:r>
            <a:r>
              <a:rPr sz="1500" b="1" spc="-100" dirty="0">
                <a:solidFill>
                  <a:srgbClr val="333333"/>
                </a:solidFill>
                <a:latin typeface="Montserrat SemiBold"/>
                <a:cs typeface="Montserrat SemiBold"/>
              </a:rPr>
              <a:t>Quality</a:t>
            </a:r>
            <a:r>
              <a:rPr sz="1500" b="1" dirty="0">
                <a:solidFill>
                  <a:srgbClr val="333333"/>
                </a:solidFill>
                <a:latin typeface="Montserrat SemiBold"/>
                <a:cs typeface="Montserrat SemiBold"/>
              </a:rPr>
              <a:t> </a:t>
            </a:r>
            <a:r>
              <a:rPr sz="1500" b="1" spc="-114" dirty="0">
                <a:solidFill>
                  <a:srgbClr val="333333"/>
                </a:solidFill>
                <a:latin typeface="Montserrat SemiBold"/>
                <a:cs typeface="Montserrat SemiBold"/>
              </a:rPr>
              <a:t>and</a:t>
            </a:r>
            <a:r>
              <a:rPr sz="1500" b="1" dirty="0">
                <a:solidFill>
                  <a:srgbClr val="333333"/>
                </a:solidFill>
                <a:latin typeface="Montserrat SemiBold"/>
                <a:cs typeface="Montserrat SemiBold"/>
              </a:rPr>
              <a:t> </a:t>
            </a:r>
            <a:r>
              <a:rPr sz="1500" b="1" spc="-120" dirty="0">
                <a:solidFill>
                  <a:srgbClr val="333333"/>
                </a:solidFill>
                <a:latin typeface="Montserrat SemiBold"/>
                <a:cs typeface="Montserrat SemiBold"/>
              </a:rPr>
              <a:t>Customer</a:t>
            </a:r>
            <a:r>
              <a:rPr sz="1500" b="1" dirty="0">
                <a:solidFill>
                  <a:srgbClr val="333333"/>
                </a:solidFill>
                <a:latin typeface="Montserrat SemiBold"/>
                <a:cs typeface="Montserrat SemiBold"/>
              </a:rPr>
              <a:t> </a:t>
            </a:r>
            <a:r>
              <a:rPr sz="1500" b="1" spc="-10" dirty="0">
                <a:solidFill>
                  <a:srgbClr val="333333"/>
                </a:solidFill>
                <a:latin typeface="Montserrat SemiBold"/>
                <a:cs typeface="Montserrat SemiBold"/>
              </a:rPr>
              <a:t>Experience</a:t>
            </a:r>
            <a:endParaRPr sz="1500" dirty="0">
              <a:latin typeface="Montserrat SemiBold"/>
              <a:cs typeface="Montserrat SemiBold"/>
            </a:endParaRPr>
          </a:p>
          <a:p>
            <a:pPr marL="12700" marR="350520" algn="just">
              <a:lnSpc>
                <a:spcPct val="115399"/>
              </a:lnSpc>
              <a:spcBef>
                <a:spcPts val="635"/>
              </a:spcBef>
            </a:pPr>
            <a:r>
              <a:rPr sz="1300" spc="-65" dirty="0">
                <a:solidFill>
                  <a:srgbClr val="545454"/>
                </a:solidFill>
                <a:latin typeface="Montserrat"/>
                <a:cs typeface="Montserrat"/>
              </a:rPr>
              <a:t>Consistency</a:t>
            </a:r>
            <a:r>
              <a:rPr sz="1300" spc="10" dirty="0">
                <a:solidFill>
                  <a:srgbClr val="545454"/>
                </a:solidFill>
                <a:latin typeface="Montserrat"/>
                <a:cs typeface="Montserrat"/>
              </a:rPr>
              <a:t> </a:t>
            </a:r>
            <a:r>
              <a:rPr sz="1300" spc="-80" dirty="0">
                <a:solidFill>
                  <a:srgbClr val="545454"/>
                </a:solidFill>
                <a:latin typeface="Montserrat"/>
                <a:cs typeface="Montserrat"/>
              </a:rPr>
              <a:t>becomes</a:t>
            </a:r>
            <a:r>
              <a:rPr sz="1300" spc="10" dirty="0">
                <a:solidFill>
                  <a:srgbClr val="545454"/>
                </a:solidFill>
                <a:latin typeface="Montserrat"/>
                <a:cs typeface="Montserrat"/>
              </a:rPr>
              <a:t> </a:t>
            </a:r>
            <a:r>
              <a:rPr sz="1300" spc="-50" dirty="0">
                <a:solidFill>
                  <a:srgbClr val="545454"/>
                </a:solidFill>
                <a:latin typeface="Montserrat"/>
                <a:cs typeface="Montserrat"/>
              </a:rPr>
              <a:t>difficult</a:t>
            </a:r>
            <a:r>
              <a:rPr sz="1300" spc="10" dirty="0">
                <a:solidFill>
                  <a:srgbClr val="545454"/>
                </a:solidFill>
                <a:latin typeface="Montserrat"/>
                <a:cs typeface="Montserrat"/>
              </a:rPr>
              <a:t> </a:t>
            </a:r>
            <a:r>
              <a:rPr sz="1300" spc="-65" dirty="0">
                <a:solidFill>
                  <a:srgbClr val="545454"/>
                </a:solidFill>
                <a:latin typeface="Montserrat"/>
                <a:cs typeface="Montserrat"/>
              </a:rPr>
              <a:t>as</a:t>
            </a:r>
            <a:r>
              <a:rPr sz="1300" spc="10" dirty="0">
                <a:solidFill>
                  <a:srgbClr val="545454"/>
                </a:solidFill>
                <a:latin typeface="Montserrat"/>
                <a:cs typeface="Montserrat"/>
              </a:rPr>
              <a:t> </a:t>
            </a:r>
            <a:r>
              <a:rPr sz="1300" spc="-80" dirty="0">
                <a:solidFill>
                  <a:srgbClr val="545454"/>
                </a:solidFill>
                <a:latin typeface="Montserrat"/>
                <a:cs typeface="Montserrat"/>
              </a:rPr>
              <a:t>volume</a:t>
            </a:r>
            <a:r>
              <a:rPr sz="1300" spc="10" dirty="0">
                <a:solidFill>
                  <a:srgbClr val="545454"/>
                </a:solidFill>
                <a:latin typeface="Montserrat"/>
                <a:cs typeface="Montserrat"/>
              </a:rPr>
              <a:t> </a:t>
            </a:r>
            <a:r>
              <a:rPr sz="1300" spc="-65" dirty="0">
                <a:solidFill>
                  <a:srgbClr val="545454"/>
                </a:solidFill>
                <a:latin typeface="Montserrat"/>
                <a:cs typeface="Montserrat"/>
              </a:rPr>
              <a:t>increases.</a:t>
            </a:r>
            <a:r>
              <a:rPr sz="1300" spc="10" dirty="0">
                <a:solidFill>
                  <a:srgbClr val="545454"/>
                </a:solidFill>
                <a:latin typeface="Montserrat"/>
                <a:cs typeface="Montserrat"/>
              </a:rPr>
              <a:t> </a:t>
            </a:r>
            <a:r>
              <a:rPr sz="1300" spc="-10" dirty="0">
                <a:solidFill>
                  <a:srgbClr val="545454"/>
                </a:solidFill>
                <a:latin typeface="Montserrat"/>
                <a:cs typeface="Montserrat"/>
              </a:rPr>
              <a:t>Service </a:t>
            </a:r>
            <a:r>
              <a:rPr sz="1300" spc="-65" dirty="0">
                <a:solidFill>
                  <a:srgbClr val="545454"/>
                </a:solidFill>
                <a:latin typeface="Montserrat"/>
                <a:cs typeface="Montserrat"/>
              </a:rPr>
              <a:t>quality,</a:t>
            </a:r>
            <a:r>
              <a:rPr sz="1300" spc="5" dirty="0">
                <a:solidFill>
                  <a:srgbClr val="545454"/>
                </a:solidFill>
                <a:latin typeface="Montserrat"/>
                <a:cs typeface="Montserrat"/>
              </a:rPr>
              <a:t> </a:t>
            </a:r>
            <a:r>
              <a:rPr sz="1300" spc="-70" dirty="0">
                <a:solidFill>
                  <a:srgbClr val="545454"/>
                </a:solidFill>
                <a:latin typeface="Montserrat"/>
                <a:cs typeface="Montserrat"/>
              </a:rPr>
              <a:t>product</a:t>
            </a:r>
            <a:r>
              <a:rPr sz="1300" spc="5" dirty="0">
                <a:solidFill>
                  <a:srgbClr val="545454"/>
                </a:solidFill>
                <a:latin typeface="Montserrat"/>
                <a:cs typeface="Montserrat"/>
              </a:rPr>
              <a:t> </a:t>
            </a:r>
            <a:r>
              <a:rPr sz="1300" spc="-60" dirty="0">
                <a:solidFill>
                  <a:srgbClr val="545454"/>
                </a:solidFill>
                <a:latin typeface="Montserrat"/>
                <a:cs typeface="Montserrat"/>
              </a:rPr>
              <a:t>standards,</a:t>
            </a:r>
            <a:r>
              <a:rPr sz="1300" spc="5" dirty="0">
                <a:solidFill>
                  <a:srgbClr val="545454"/>
                </a:solidFill>
                <a:latin typeface="Montserrat"/>
                <a:cs typeface="Montserrat"/>
              </a:rPr>
              <a:t> </a:t>
            </a:r>
            <a:r>
              <a:rPr sz="1300" spc="-75" dirty="0">
                <a:solidFill>
                  <a:srgbClr val="545454"/>
                </a:solidFill>
                <a:latin typeface="Montserrat"/>
                <a:cs typeface="Montserrat"/>
              </a:rPr>
              <a:t>and</a:t>
            </a:r>
            <a:r>
              <a:rPr sz="1300" spc="5" dirty="0">
                <a:solidFill>
                  <a:srgbClr val="545454"/>
                </a:solidFill>
                <a:latin typeface="Montserrat"/>
                <a:cs typeface="Montserrat"/>
              </a:rPr>
              <a:t> </a:t>
            </a:r>
            <a:r>
              <a:rPr sz="1300" spc="-60" dirty="0">
                <a:solidFill>
                  <a:srgbClr val="545454"/>
                </a:solidFill>
                <a:latin typeface="Montserrat"/>
                <a:cs typeface="Montserrat"/>
              </a:rPr>
              <a:t>personalization</a:t>
            </a:r>
            <a:r>
              <a:rPr sz="1300" spc="5" dirty="0">
                <a:solidFill>
                  <a:srgbClr val="545454"/>
                </a:solidFill>
                <a:latin typeface="Montserrat"/>
                <a:cs typeface="Montserrat"/>
              </a:rPr>
              <a:t> </a:t>
            </a:r>
            <a:r>
              <a:rPr sz="1300" spc="-70" dirty="0">
                <a:solidFill>
                  <a:srgbClr val="545454"/>
                </a:solidFill>
                <a:latin typeface="Montserrat"/>
                <a:cs typeface="Montserrat"/>
              </a:rPr>
              <a:t>often</a:t>
            </a:r>
            <a:r>
              <a:rPr sz="1300" spc="5" dirty="0">
                <a:solidFill>
                  <a:srgbClr val="545454"/>
                </a:solidFill>
                <a:latin typeface="Montserrat"/>
                <a:cs typeface="Montserrat"/>
              </a:rPr>
              <a:t> </a:t>
            </a:r>
            <a:r>
              <a:rPr sz="1300" spc="-10" dirty="0">
                <a:solidFill>
                  <a:srgbClr val="545454"/>
                </a:solidFill>
                <a:latin typeface="Montserrat"/>
                <a:cs typeface="Montserrat"/>
              </a:rPr>
              <a:t>suffer </a:t>
            </a:r>
            <a:r>
              <a:rPr sz="1300" spc="-70" dirty="0">
                <a:solidFill>
                  <a:srgbClr val="545454"/>
                </a:solidFill>
                <a:latin typeface="Montserrat"/>
                <a:cs typeface="Montserrat"/>
              </a:rPr>
              <a:t>during</a:t>
            </a:r>
            <a:r>
              <a:rPr sz="1300" spc="10" dirty="0">
                <a:solidFill>
                  <a:srgbClr val="545454"/>
                </a:solidFill>
                <a:latin typeface="Montserrat"/>
                <a:cs typeface="Montserrat"/>
              </a:rPr>
              <a:t> </a:t>
            </a:r>
            <a:r>
              <a:rPr sz="1300" spc="-70" dirty="0">
                <a:solidFill>
                  <a:srgbClr val="545454"/>
                </a:solidFill>
                <a:latin typeface="Montserrat"/>
                <a:cs typeface="Montserrat"/>
              </a:rPr>
              <a:t>rapid</a:t>
            </a:r>
            <a:r>
              <a:rPr sz="1300" spc="15" dirty="0">
                <a:solidFill>
                  <a:srgbClr val="545454"/>
                </a:solidFill>
                <a:latin typeface="Montserrat"/>
                <a:cs typeface="Montserrat"/>
              </a:rPr>
              <a:t> </a:t>
            </a:r>
            <a:r>
              <a:rPr sz="1300" spc="-70" dirty="0">
                <a:solidFill>
                  <a:srgbClr val="545454"/>
                </a:solidFill>
                <a:latin typeface="Montserrat"/>
                <a:cs typeface="Montserrat"/>
              </a:rPr>
              <a:t>growth,</a:t>
            </a:r>
            <a:r>
              <a:rPr sz="1300" spc="10" dirty="0">
                <a:solidFill>
                  <a:srgbClr val="545454"/>
                </a:solidFill>
                <a:latin typeface="Montserrat"/>
                <a:cs typeface="Montserrat"/>
              </a:rPr>
              <a:t> </a:t>
            </a:r>
            <a:r>
              <a:rPr sz="1300" spc="-70" dirty="0">
                <a:solidFill>
                  <a:srgbClr val="545454"/>
                </a:solidFill>
                <a:latin typeface="Montserrat"/>
                <a:cs typeface="Montserrat"/>
              </a:rPr>
              <a:t>leading</a:t>
            </a:r>
            <a:r>
              <a:rPr sz="1300" spc="15" dirty="0">
                <a:solidFill>
                  <a:srgbClr val="545454"/>
                </a:solidFill>
                <a:latin typeface="Montserrat"/>
                <a:cs typeface="Montserrat"/>
              </a:rPr>
              <a:t> </a:t>
            </a:r>
            <a:r>
              <a:rPr sz="1300" spc="-75" dirty="0">
                <a:solidFill>
                  <a:srgbClr val="545454"/>
                </a:solidFill>
                <a:latin typeface="Montserrat"/>
                <a:cs typeface="Montserrat"/>
              </a:rPr>
              <a:t>to</a:t>
            </a:r>
            <a:r>
              <a:rPr sz="1300" spc="10" dirty="0">
                <a:solidFill>
                  <a:srgbClr val="545454"/>
                </a:solidFill>
                <a:latin typeface="Montserrat"/>
                <a:cs typeface="Montserrat"/>
              </a:rPr>
              <a:t> </a:t>
            </a:r>
            <a:r>
              <a:rPr sz="1300" spc="-75" dirty="0">
                <a:solidFill>
                  <a:srgbClr val="545454"/>
                </a:solidFill>
                <a:latin typeface="Montserrat"/>
                <a:cs typeface="Montserrat"/>
              </a:rPr>
              <a:t>customer</a:t>
            </a:r>
            <a:r>
              <a:rPr sz="1300" spc="15" dirty="0">
                <a:solidFill>
                  <a:srgbClr val="545454"/>
                </a:solidFill>
                <a:latin typeface="Montserrat"/>
                <a:cs typeface="Montserrat"/>
              </a:rPr>
              <a:t> </a:t>
            </a:r>
            <a:r>
              <a:rPr sz="1300" spc="-55" dirty="0">
                <a:solidFill>
                  <a:srgbClr val="545454"/>
                </a:solidFill>
                <a:latin typeface="Montserrat"/>
                <a:cs typeface="Montserrat"/>
              </a:rPr>
              <a:t>dissatisfaction</a:t>
            </a:r>
            <a:r>
              <a:rPr sz="1300" spc="10" dirty="0">
                <a:solidFill>
                  <a:srgbClr val="545454"/>
                </a:solidFill>
                <a:latin typeface="Montserrat"/>
                <a:cs typeface="Montserrat"/>
              </a:rPr>
              <a:t> </a:t>
            </a:r>
            <a:r>
              <a:rPr sz="1300" spc="-25" dirty="0">
                <a:solidFill>
                  <a:srgbClr val="545454"/>
                </a:solidFill>
                <a:latin typeface="Montserrat"/>
                <a:cs typeface="Montserrat"/>
              </a:rPr>
              <a:t>and </a:t>
            </a:r>
            <a:r>
              <a:rPr sz="1300" spc="-65" dirty="0">
                <a:solidFill>
                  <a:srgbClr val="545454"/>
                </a:solidFill>
                <a:latin typeface="Montserrat"/>
                <a:cs typeface="Montserrat"/>
              </a:rPr>
              <a:t>increased</a:t>
            </a:r>
            <a:r>
              <a:rPr sz="1300" spc="5" dirty="0">
                <a:solidFill>
                  <a:srgbClr val="545454"/>
                </a:solidFill>
                <a:latin typeface="Montserrat"/>
                <a:cs typeface="Montserrat"/>
              </a:rPr>
              <a:t> </a:t>
            </a:r>
            <a:r>
              <a:rPr sz="1300" spc="-75" dirty="0">
                <a:solidFill>
                  <a:srgbClr val="545454"/>
                </a:solidFill>
                <a:latin typeface="Montserrat"/>
                <a:cs typeface="Montserrat"/>
              </a:rPr>
              <a:t>churn</a:t>
            </a:r>
            <a:r>
              <a:rPr sz="1300" spc="5" dirty="0">
                <a:solidFill>
                  <a:srgbClr val="545454"/>
                </a:solidFill>
                <a:latin typeface="Montserrat"/>
                <a:cs typeface="Montserrat"/>
              </a:rPr>
              <a:t> </a:t>
            </a:r>
            <a:r>
              <a:rPr sz="1300" spc="-10" dirty="0">
                <a:solidFill>
                  <a:srgbClr val="545454"/>
                </a:solidFill>
                <a:latin typeface="Montserrat"/>
                <a:cs typeface="Montserrat"/>
              </a:rPr>
              <a:t>rates.</a:t>
            </a:r>
            <a:endParaRPr sz="1300" dirty="0">
              <a:latin typeface="Montserrat"/>
              <a:cs typeface="Montserrat"/>
            </a:endParaRPr>
          </a:p>
          <a:p>
            <a:pPr>
              <a:lnSpc>
                <a:spcPct val="100000"/>
              </a:lnSpc>
            </a:pPr>
            <a:endParaRPr sz="1200" dirty="0">
              <a:latin typeface="Montserrat"/>
              <a:cs typeface="Montserrat"/>
            </a:endParaRPr>
          </a:p>
          <a:p>
            <a:pPr marL="12700">
              <a:lnSpc>
                <a:spcPct val="100000"/>
              </a:lnSpc>
            </a:pPr>
            <a:r>
              <a:rPr sz="1500" b="1" spc="-100" dirty="0">
                <a:solidFill>
                  <a:srgbClr val="333333"/>
                </a:solidFill>
                <a:latin typeface="Montserrat SemiBold"/>
                <a:cs typeface="Montserrat SemiBold"/>
              </a:rPr>
              <a:t>Supply</a:t>
            </a:r>
            <a:r>
              <a:rPr sz="1500" b="1" spc="-10" dirty="0">
                <a:solidFill>
                  <a:srgbClr val="333333"/>
                </a:solidFill>
                <a:latin typeface="Montserrat SemiBold"/>
                <a:cs typeface="Montserrat SemiBold"/>
              </a:rPr>
              <a:t> </a:t>
            </a:r>
            <a:r>
              <a:rPr sz="1500" b="1" spc="-110" dirty="0">
                <a:solidFill>
                  <a:srgbClr val="333333"/>
                </a:solidFill>
                <a:latin typeface="Montserrat SemiBold"/>
                <a:cs typeface="Montserrat SemiBold"/>
              </a:rPr>
              <a:t>Chain</a:t>
            </a:r>
            <a:r>
              <a:rPr sz="1500" b="1" spc="-10" dirty="0">
                <a:solidFill>
                  <a:srgbClr val="333333"/>
                </a:solidFill>
                <a:latin typeface="Montserrat SemiBold"/>
                <a:cs typeface="Montserrat SemiBold"/>
              </a:rPr>
              <a:t> </a:t>
            </a:r>
            <a:r>
              <a:rPr sz="1500" b="1" spc="-114" dirty="0">
                <a:solidFill>
                  <a:srgbClr val="333333"/>
                </a:solidFill>
                <a:latin typeface="Montserrat SemiBold"/>
                <a:cs typeface="Montserrat SemiBold"/>
              </a:rPr>
              <a:t>and</a:t>
            </a:r>
            <a:r>
              <a:rPr sz="1500" b="1" spc="-10" dirty="0">
                <a:solidFill>
                  <a:srgbClr val="333333"/>
                </a:solidFill>
                <a:latin typeface="Montserrat SemiBold"/>
                <a:cs typeface="Montserrat SemiBold"/>
              </a:rPr>
              <a:t> </a:t>
            </a:r>
            <a:r>
              <a:rPr sz="1500" b="1" spc="-85" dirty="0">
                <a:solidFill>
                  <a:srgbClr val="333333"/>
                </a:solidFill>
                <a:latin typeface="Montserrat SemiBold"/>
                <a:cs typeface="Montserrat SemiBold"/>
              </a:rPr>
              <a:t>Logistics</a:t>
            </a:r>
            <a:r>
              <a:rPr sz="1500" b="1" spc="-10" dirty="0">
                <a:solidFill>
                  <a:srgbClr val="333333"/>
                </a:solidFill>
                <a:latin typeface="Montserrat SemiBold"/>
                <a:cs typeface="Montserrat SemiBold"/>
              </a:rPr>
              <a:t> Expansion</a:t>
            </a:r>
            <a:endParaRPr sz="1500" dirty="0">
              <a:latin typeface="Montserrat SemiBold"/>
              <a:cs typeface="Montserrat SemiBold"/>
            </a:endParaRPr>
          </a:p>
          <a:p>
            <a:pPr marL="12700" marR="5080" algn="just">
              <a:lnSpc>
                <a:spcPct val="115399"/>
              </a:lnSpc>
              <a:spcBef>
                <a:spcPts val="635"/>
              </a:spcBef>
            </a:pPr>
            <a:r>
              <a:rPr sz="1300" spc="-65" dirty="0">
                <a:solidFill>
                  <a:srgbClr val="545454"/>
                </a:solidFill>
                <a:latin typeface="Montserrat"/>
                <a:cs typeface="Montserrat"/>
              </a:rPr>
              <a:t>Existing</a:t>
            </a:r>
            <a:r>
              <a:rPr sz="1300" spc="-10" dirty="0">
                <a:solidFill>
                  <a:srgbClr val="545454"/>
                </a:solidFill>
                <a:latin typeface="Montserrat"/>
                <a:cs typeface="Montserrat"/>
              </a:rPr>
              <a:t> </a:t>
            </a:r>
            <a:r>
              <a:rPr sz="1300" spc="-55" dirty="0">
                <a:solidFill>
                  <a:srgbClr val="545454"/>
                </a:solidFill>
                <a:latin typeface="Montserrat"/>
                <a:cs typeface="Montserrat"/>
              </a:rPr>
              <a:t>suppliers</a:t>
            </a:r>
            <a:r>
              <a:rPr sz="1300" spc="-5" dirty="0">
                <a:solidFill>
                  <a:srgbClr val="545454"/>
                </a:solidFill>
                <a:latin typeface="Montserrat"/>
                <a:cs typeface="Montserrat"/>
              </a:rPr>
              <a:t> </a:t>
            </a:r>
            <a:r>
              <a:rPr sz="1300" spc="-95" dirty="0">
                <a:solidFill>
                  <a:srgbClr val="545454"/>
                </a:solidFill>
                <a:latin typeface="Montserrat"/>
                <a:cs typeface="Montserrat"/>
              </a:rPr>
              <a:t>may</a:t>
            </a:r>
            <a:r>
              <a:rPr sz="1300" spc="-10" dirty="0">
                <a:solidFill>
                  <a:srgbClr val="545454"/>
                </a:solidFill>
                <a:latin typeface="Montserrat"/>
                <a:cs typeface="Montserrat"/>
              </a:rPr>
              <a:t> </a:t>
            </a:r>
            <a:r>
              <a:rPr sz="1300" spc="-60" dirty="0">
                <a:solidFill>
                  <a:srgbClr val="545454"/>
                </a:solidFill>
                <a:latin typeface="Montserrat"/>
                <a:cs typeface="Montserrat"/>
              </a:rPr>
              <a:t>not</a:t>
            </a:r>
            <a:r>
              <a:rPr sz="1300" spc="-5" dirty="0">
                <a:solidFill>
                  <a:srgbClr val="545454"/>
                </a:solidFill>
                <a:latin typeface="Montserrat"/>
                <a:cs typeface="Montserrat"/>
              </a:rPr>
              <a:t> </a:t>
            </a:r>
            <a:r>
              <a:rPr sz="1300" spc="-60" dirty="0">
                <a:solidFill>
                  <a:srgbClr val="545454"/>
                </a:solidFill>
                <a:latin typeface="Montserrat"/>
                <a:cs typeface="Montserrat"/>
              </a:rPr>
              <a:t>scale</a:t>
            </a:r>
            <a:r>
              <a:rPr sz="1300" spc="-10" dirty="0">
                <a:solidFill>
                  <a:srgbClr val="545454"/>
                </a:solidFill>
                <a:latin typeface="Montserrat"/>
                <a:cs typeface="Montserrat"/>
              </a:rPr>
              <a:t> </a:t>
            </a:r>
            <a:r>
              <a:rPr sz="1300" spc="-70" dirty="0">
                <a:solidFill>
                  <a:srgbClr val="545454"/>
                </a:solidFill>
                <a:latin typeface="Montserrat"/>
                <a:cs typeface="Montserrat"/>
              </a:rPr>
              <a:t>with</a:t>
            </a:r>
            <a:r>
              <a:rPr sz="1300" spc="-5" dirty="0">
                <a:solidFill>
                  <a:srgbClr val="545454"/>
                </a:solidFill>
                <a:latin typeface="Montserrat"/>
                <a:cs typeface="Montserrat"/>
              </a:rPr>
              <a:t> </a:t>
            </a:r>
            <a:r>
              <a:rPr sz="1300" spc="-65" dirty="0">
                <a:solidFill>
                  <a:srgbClr val="545454"/>
                </a:solidFill>
                <a:latin typeface="Montserrat"/>
                <a:cs typeface="Montserrat"/>
              </a:rPr>
              <a:t>you.</a:t>
            </a:r>
            <a:r>
              <a:rPr sz="1300" spc="-5" dirty="0">
                <a:solidFill>
                  <a:srgbClr val="545454"/>
                </a:solidFill>
                <a:latin typeface="Montserrat"/>
                <a:cs typeface="Montserrat"/>
              </a:rPr>
              <a:t> </a:t>
            </a:r>
            <a:r>
              <a:rPr sz="1300" spc="-90" dirty="0">
                <a:solidFill>
                  <a:srgbClr val="545454"/>
                </a:solidFill>
                <a:latin typeface="Montserrat"/>
                <a:cs typeface="Montserrat"/>
              </a:rPr>
              <a:t>New</a:t>
            </a:r>
            <a:r>
              <a:rPr sz="1300" spc="-10" dirty="0">
                <a:solidFill>
                  <a:srgbClr val="545454"/>
                </a:solidFill>
                <a:latin typeface="Montserrat"/>
                <a:cs typeface="Montserrat"/>
              </a:rPr>
              <a:t> </a:t>
            </a:r>
            <a:r>
              <a:rPr sz="1300" spc="-55" dirty="0">
                <a:solidFill>
                  <a:srgbClr val="545454"/>
                </a:solidFill>
                <a:latin typeface="Montserrat"/>
                <a:cs typeface="Montserrat"/>
              </a:rPr>
              <a:t>territories</a:t>
            </a:r>
            <a:r>
              <a:rPr sz="1300" spc="-5" dirty="0">
                <a:solidFill>
                  <a:srgbClr val="545454"/>
                </a:solidFill>
                <a:latin typeface="Montserrat"/>
                <a:cs typeface="Montserrat"/>
              </a:rPr>
              <a:t> </a:t>
            </a:r>
            <a:r>
              <a:rPr sz="1300" spc="-10" dirty="0">
                <a:solidFill>
                  <a:srgbClr val="545454"/>
                </a:solidFill>
                <a:latin typeface="Montserrat"/>
                <a:cs typeface="Montserrat"/>
              </a:rPr>
              <a:t>require </a:t>
            </a:r>
            <a:r>
              <a:rPr sz="1300" spc="-55" dirty="0">
                <a:solidFill>
                  <a:srgbClr val="545454"/>
                </a:solidFill>
                <a:latin typeface="Montserrat"/>
                <a:cs typeface="Montserrat"/>
              </a:rPr>
              <a:t>different</a:t>
            </a:r>
            <a:r>
              <a:rPr sz="1300" spc="-15" dirty="0">
                <a:solidFill>
                  <a:srgbClr val="545454"/>
                </a:solidFill>
                <a:latin typeface="Montserrat"/>
                <a:cs typeface="Montserrat"/>
              </a:rPr>
              <a:t> </a:t>
            </a:r>
            <a:r>
              <a:rPr sz="1300" spc="-50" dirty="0">
                <a:solidFill>
                  <a:srgbClr val="545454"/>
                </a:solidFill>
                <a:latin typeface="Montserrat"/>
                <a:cs typeface="Montserrat"/>
              </a:rPr>
              <a:t>logistics</a:t>
            </a:r>
            <a:r>
              <a:rPr sz="1300" spc="-10" dirty="0">
                <a:solidFill>
                  <a:srgbClr val="545454"/>
                </a:solidFill>
                <a:latin typeface="Montserrat"/>
                <a:cs typeface="Montserrat"/>
              </a:rPr>
              <a:t> </a:t>
            </a:r>
            <a:r>
              <a:rPr sz="1300" spc="-55" dirty="0">
                <a:solidFill>
                  <a:srgbClr val="545454"/>
                </a:solidFill>
                <a:latin typeface="Montserrat"/>
                <a:cs typeface="Montserrat"/>
              </a:rPr>
              <a:t>solutions,</a:t>
            </a:r>
            <a:r>
              <a:rPr sz="1300" spc="-10" dirty="0">
                <a:solidFill>
                  <a:srgbClr val="545454"/>
                </a:solidFill>
                <a:latin typeface="Montserrat"/>
                <a:cs typeface="Montserrat"/>
              </a:rPr>
              <a:t> </a:t>
            </a:r>
            <a:r>
              <a:rPr sz="1300" spc="-75" dirty="0">
                <a:solidFill>
                  <a:srgbClr val="545454"/>
                </a:solidFill>
                <a:latin typeface="Montserrat"/>
                <a:cs typeface="Montserrat"/>
              </a:rPr>
              <a:t>and</a:t>
            </a:r>
            <a:r>
              <a:rPr sz="1300" spc="-10" dirty="0">
                <a:solidFill>
                  <a:srgbClr val="545454"/>
                </a:solidFill>
                <a:latin typeface="Montserrat"/>
                <a:cs typeface="Montserrat"/>
              </a:rPr>
              <a:t> </a:t>
            </a:r>
            <a:r>
              <a:rPr sz="1300" spc="-65" dirty="0">
                <a:solidFill>
                  <a:srgbClr val="545454"/>
                </a:solidFill>
                <a:latin typeface="Montserrat"/>
                <a:cs typeface="Montserrat"/>
              </a:rPr>
              <a:t>inventory</a:t>
            </a:r>
            <a:r>
              <a:rPr sz="1300" spc="-10" dirty="0">
                <a:solidFill>
                  <a:srgbClr val="545454"/>
                </a:solidFill>
                <a:latin typeface="Montserrat"/>
                <a:cs typeface="Montserrat"/>
              </a:rPr>
              <a:t> management </a:t>
            </a:r>
            <a:r>
              <a:rPr sz="1300" spc="-80" dirty="0">
                <a:solidFill>
                  <a:srgbClr val="545454"/>
                </a:solidFill>
                <a:latin typeface="Montserrat"/>
                <a:cs typeface="Montserrat"/>
              </a:rPr>
              <a:t>becomes</a:t>
            </a:r>
            <a:r>
              <a:rPr sz="1300" spc="5" dirty="0">
                <a:solidFill>
                  <a:srgbClr val="545454"/>
                </a:solidFill>
                <a:latin typeface="Montserrat"/>
                <a:cs typeface="Montserrat"/>
              </a:rPr>
              <a:t> </a:t>
            </a:r>
            <a:r>
              <a:rPr sz="1300" spc="-60" dirty="0">
                <a:solidFill>
                  <a:srgbClr val="545454"/>
                </a:solidFill>
                <a:latin typeface="Montserrat"/>
                <a:cs typeface="Montserrat"/>
              </a:rPr>
              <a:t>exponentially</a:t>
            </a:r>
            <a:r>
              <a:rPr sz="1300" spc="5" dirty="0">
                <a:solidFill>
                  <a:srgbClr val="545454"/>
                </a:solidFill>
                <a:latin typeface="Montserrat"/>
                <a:cs typeface="Montserrat"/>
              </a:rPr>
              <a:t> </a:t>
            </a:r>
            <a:r>
              <a:rPr sz="1300" spc="-80" dirty="0">
                <a:solidFill>
                  <a:srgbClr val="545454"/>
                </a:solidFill>
                <a:latin typeface="Montserrat"/>
                <a:cs typeface="Montserrat"/>
              </a:rPr>
              <a:t>complex</a:t>
            </a:r>
            <a:r>
              <a:rPr sz="1300" spc="5" dirty="0">
                <a:solidFill>
                  <a:srgbClr val="545454"/>
                </a:solidFill>
                <a:latin typeface="Montserrat"/>
                <a:cs typeface="Montserrat"/>
              </a:rPr>
              <a:t> </a:t>
            </a:r>
            <a:r>
              <a:rPr sz="1300" spc="-65" dirty="0">
                <a:solidFill>
                  <a:srgbClr val="545454"/>
                </a:solidFill>
                <a:latin typeface="Montserrat"/>
                <a:cs typeface="Montserrat"/>
              </a:rPr>
              <a:t>as</a:t>
            </a:r>
            <a:r>
              <a:rPr sz="1300" spc="5" dirty="0">
                <a:solidFill>
                  <a:srgbClr val="545454"/>
                </a:solidFill>
                <a:latin typeface="Montserrat"/>
                <a:cs typeface="Montserrat"/>
              </a:rPr>
              <a:t> </a:t>
            </a:r>
            <a:r>
              <a:rPr sz="1300" spc="-85" dirty="0">
                <a:solidFill>
                  <a:srgbClr val="545454"/>
                </a:solidFill>
                <a:latin typeface="Montserrat"/>
                <a:cs typeface="Montserrat"/>
              </a:rPr>
              <a:t>SKU</a:t>
            </a:r>
            <a:r>
              <a:rPr sz="1300" spc="5" dirty="0">
                <a:solidFill>
                  <a:srgbClr val="545454"/>
                </a:solidFill>
                <a:latin typeface="Montserrat"/>
                <a:cs typeface="Montserrat"/>
              </a:rPr>
              <a:t> </a:t>
            </a:r>
            <a:r>
              <a:rPr sz="1300" spc="-70" dirty="0">
                <a:solidFill>
                  <a:srgbClr val="545454"/>
                </a:solidFill>
                <a:latin typeface="Montserrat"/>
                <a:cs typeface="Montserrat"/>
              </a:rPr>
              <a:t>counts</a:t>
            </a:r>
            <a:r>
              <a:rPr sz="1300" spc="5" dirty="0">
                <a:solidFill>
                  <a:srgbClr val="545454"/>
                </a:solidFill>
                <a:latin typeface="Montserrat"/>
                <a:cs typeface="Montserrat"/>
              </a:rPr>
              <a:t> </a:t>
            </a:r>
            <a:r>
              <a:rPr sz="1300" spc="-75" dirty="0">
                <a:solidFill>
                  <a:srgbClr val="545454"/>
                </a:solidFill>
                <a:latin typeface="Montserrat"/>
                <a:cs typeface="Montserrat"/>
              </a:rPr>
              <a:t>and</a:t>
            </a:r>
            <a:r>
              <a:rPr sz="1300" spc="5" dirty="0">
                <a:solidFill>
                  <a:srgbClr val="545454"/>
                </a:solidFill>
                <a:latin typeface="Montserrat"/>
                <a:cs typeface="Montserrat"/>
              </a:rPr>
              <a:t> </a:t>
            </a:r>
            <a:r>
              <a:rPr sz="1300" spc="-55" dirty="0">
                <a:solidFill>
                  <a:srgbClr val="545454"/>
                </a:solidFill>
                <a:latin typeface="Montserrat"/>
                <a:cs typeface="Montserrat"/>
              </a:rPr>
              <a:t>warehousing locations</a:t>
            </a:r>
            <a:r>
              <a:rPr sz="1300" spc="-20" dirty="0">
                <a:solidFill>
                  <a:srgbClr val="545454"/>
                </a:solidFill>
                <a:latin typeface="Montserrat"/>
                <a:cs typeface="Montserrat"/>
              </a:rPr>
              <a:t> </a:t>
            </a:r>
            <a:r>
              <a:rPr sz="1300" spc="-10" dirty="0">
                <a:solidFill>
                  <a:srgbClr val="545454"/>
                </a:solidFill>
                <a:latin typeface="Montserrat"/>
                <a:cs typeface="Montserrat"/>
              </a:rPr>
              <a:t>multiply.</a:t>
            </a:r>
            <a:endParaRPr sz="1300" dirty="0">
              <a:latin typeface="Montserrat"/>
              <a:cs typeface="Montserrat"/>
            </a:endParaRPr>
          </a:p>
        </p:txBody>
      </p:sp>
      <p:sp>
        <p:nvSpPr>
          <p:cNvPr id="15" name="object 15"/>
          <p:cNvSpPr/>
          <p:nvPr/>
        </p:nvSpPr>
        <p:spPr>
          <a:xfrm>
            <a:off x="6095999" y="1504949"/>
            <a:ext cx="9525" cy="5676900"/>
          </a:xfrm>
          <a:custGeom>
            <a:avLst/>
            <a:gdLst/>
            <a:ahLst/>
            <a:cxnLst/>
            <a:rect l="l" t="t" r="r" b="b"/>
            <a:pathLst>
              <a:path w="9525" h="5676900">
                <a:moveTo>
                  <a:pt x="9524" y="5676899"/>
                </a:moveTo>
                <a:lnTo>
                  <a:pt x="0" y="5676899"/>
                </a:lnTo>
                <a:lnTo>
                  <a:pt x="0" y="0"/>
                </a:lnTo>
                <a:lnTo>
                  <a:pt x="9524" y="0"/>
                </a:lnTo>
                <a:lnTo>
                  <a:pt x="9524" y="5676899"/>
                </a:lnTo>
                <a:close/>
              </a:path>
            </a:pathLst>
          </a:custGeom>
          <a:solidFill>
            <a:srgbClr val="DEE2E6"/>
          </a:solidFill>
        </p:spPr>
        <p:txBody>
          <a:bodyPr wrap="square" lIns="0" tIns="0" rIns="0" bIns="0" rtlCol="0"/>
          <a:lstStyle/>
          <a:p>
            <a:endParaRPr/>
          </a:p>
        </p:txBody>
      </p:sp>
      <p:grpSp>
        <p:nvGrpSpPr>
          <p:cNvPr id="16" name="object 16"/>
          <p:cNvGrpSpPr/>
          <p:nvPr/>
        </p:nvGrpSpPr>
        <p:grpSpPr>
          <a:xfrm>
            <a:off x="6315074" y="2009774"/>
            <a:ext cx="5305425" cy="1533525"/>
            <a:chOff x="6315074" y="2009774"/>
            <a:chExt cx="5305425" cy="1533525"/>
          </a:xfrm>
        </p:grpSpPr>
        <p:sp>
          <p:nvSpPr>
            <p:cNvPr id="17" name="object 17"/>
            <p:cNvSpPr/>
            <p:nvPr/>
          </p:nvSpPr>
          <p:spPr>
            <a:xfrm>
              <a:off x="6334123" y="2009774"/>
              <a:ext cx="5286375" cy="1533525"/>
            </a:xfrm>
            <a:custGeom>
              <a:avLst/>
              <a:gdLst/>
              <a:ahLst/>
              <a:cxnLst/>
              <a:rect l="l" t="t" r="r" b="b"/>
              <a:pathLst>
                <a:path w="5286375" h="1533525">
                  <a:moveTo>
                    <a:pt x="5232977" y="1533524"/>
                  </a:moveTo>
                  <a:lnTo>
                    <a:pt x="33047" y="1533524"/>
                  </a:lnTo>
                  <a:lnTo>
                    <a:pt x="4834" y="1505246"/>
                  </a:lnTo>
                  <a:lnTo>
                    <a:pt x="0" y="1483953"/>
                  </a:lnTo>
                  <a:lnTo>
                    <a:pt x="0" y="1476374"/>
                  </a:lnTo>
                  <a:lnTo>
                    <a:pt x="0" y="49571"/>
                  </a:lnTo>
                  <a:lnTo>
                    <a:pt x="14732" y="11379"/>
                  </a:lnTo>
                  <a:lnTo>
                    <a:pt x="33047" y="0"/>
                  </a:lnTo>
                  <a:lnTo>
                    <a:pt x="5232977" y="0"/>
                  </a:lnTo>
                  <a:lnTo>
                    <a:pt x="5272289" y="19392"/>
                  </a:lnTo>
                  <a:lnTo>
                    <a:pt x="5286375" y="53397"/>
                  </a:lnTo>
                  <a:lnTo>
                    <a:pt x="5286375" y="1480127"/>
                  </a:lnTo>
                  <a:lnTo>
                    <a:pt x="5266982" y="1519439"/>
                  </a:lnTo>
                  <a:lnTo>
                    <a:pt x="5236693" y="1533158"/>
                  </a:lnTo>
                  <a:lnTo>
                    <a:pt x="5232977" y="1533524"/>
                  </a:lnTo>
                  <a:close/>
                </a:path>
              </a:pathLst>
            </a:custGeom>
            <a:solidFill>
              <a:srgbClr val="F7F9FA"/>
            </a:solidFill>
          </p:spPr>
          <p:txBody>
            <a:bodyPr wrap="square" lIns="0" tIns="0" rIns="0" bIns="0" rtlCol="0"/>
            <a:lstStyle/>
            <a:p>
              <a:endParaRPr/>
            </a:p>
          </p:txBody>
        </p:sp>
        <p:sp>
          <p:nvSpPr>
            <p:cNvPr id="18" name="object 18"/>
            <p:cNvSpPr/>
            <p:nvPr/>
          </p:nvSpPr>
          <p:spPr>
            <a:xfrm>
              <a:off x="6315074" y="2009774"/>
              <a:ext cx="52069" cy="1533525"/>
            </a:xfrm>
            <a:custGeom>
              <a:avLst/>
              <a:gdLst/>
              <a:ahLst/>
              <a:cxnLst/>
              <a:rect l="l" t="t" r="r" b="b"/>
              <a:pathLst>
                <a:path w="52070" h="1533525">
                  <a:moveTo>
                    <a:pt x="51890" y="1533524"/>
                  </a:moveTo>
                  <a:lnTo>
                    <a:pt x="49571" y="1533524"/>
                  </a:lnTo>
                  <a:lnTo>
                    <a:pt x="42280" y="1532074"/>
                  </a:lnTo>
                  <a:lnTo>
                    <a:pt x="7249" y="1505246"/>
                  </a:lnTo>
                  <a:lnTo>
                    <a:pt x="0" y="1483952"/>
                  </a:lnTo>
                  <a:lnTo>
                    <a:pt x="0" y="49571"/>
                  </a:lnTo>
                  <a:lnTo>
                    <a:pt x="22097" y="11379"/>
                  </a:lnTo>
                  <a:lnTo>
                    <a:pt x="49571" y="0"/>
                  </a:lnTo>
                  <a:lnTo>
                    <a:pt x="51890" y="0"/>
                  </a:lnTo>
                  <a:lnTo>
                    <a:pt x="47399" y="5579"/>
                  </a:lnTo>
                  <a:lnTo>
                    <a:pt x="43680" y="16738"/>
                  </a:lnTo>
                  <a:lnTo>
                    <a:pt x="41238" y="25541"/>
                  </a:lnTo>
                  <a:lnTo>
                    <a:pt x="39495" y="35211"/>
                  </a:lnTo>
                  <a:lnTo>
                    <a:pt x="38449" y="45747"/>
                  </a:lnTo>
                  <a:lnTo>
                    <a:pt x="38100" y="57150"/>
                  </a:lnTo>
                  <a:lnTo>
                    <a:pt x="38100" y="1476375"/>
                  </a:lnTo>
                  <a:lnTo>
                    <a:pt x="43680" y="1516785"/>
                  </a:lnTo>
                  <a:lnTo>
                    <a:pt x="47399" y="1527945"/>
                  </a:lnTo>
                  <a:lnTo>
                    <a:pt x="51890" y="1533524"/>
                  </a:lnTo>
                  <a:close/>
                </a:path>
              </a:pathLst>
            </a:custGeom>
            <a:solidFill>
              <a:srgbClr val="2ECC70"/>
            </a:solidFill>
          </p:spPr>
          <p:txBody>
            <a:bodyPr wrap="square" lIns="0" tIns="0" rIns="0" bIns="0" rtlCol="0"/>
            <a:lstStyle/>
            <a:p>
              <a:endParaRPr/>
            </a:p>
          </p:txBody>
        </p:sp>
      </p:grpSp>
      <p:grpSp>
        <p:nvGrpSpPr>
          <p:cNvPr id="19" name="object 19"/>
          <p:cNvGrpSpPr/>
          <p:nvPr/>
        </p:nvGrpSpPr>
        <p:grpSpPr>
          <a:xfrm>
            <a:off x="6315074" y="3733799"/>
            <a:ext cx="5305425" cy="1533525"/>
            <a:chOff x="6315074" y="3733799"/>
            <a:chExt cx="5305425" cy="1533525"/>
          </a:xfrm>
        </p:grpSpPr>
        <p:sp>
          <p:nvSpPr>
            <p:cNvPr id="20" name="object 20"/>
            <p:cNvSpPr/>
            <p:nvPr/>
          </p:nvSpPr>
          <p:spPr>
            <a:xfrm>
              <a:off x="6334123" y="3733799"/>
              <a:ext cx="5286375" cy="1533525"/>
            </a:xfrm>
            <a:custGeom>
              <a:avLst/>
              <a:gdLst/>
              <a:ahLst/>
              <a:cxnLst/>
              <a:rect l="l" t="t" r="r" b="b"/>
              <a:pathLst>
                <a:path w="5286375" h="1533525">
                  <a:moveTo>
                    <a:pt x="5232977" y="1533524"/>
                  </a:moveTo>
                  <a:lnTo>
                    <a:pt x="33047" y="1533524"/>
                  </a:lnTo>
                  <a:lnTo>
                    <a:pt x="28187" y="1532073"/>
                  </a:lnTo>
                  <a:lnTo>
                    <a:pt x="966" y="1491243"/>
                  </a:lnTo>
                  <a:lnTo>
                    <a:pt x="0" y="1483952"/>
                  </a:lnTo>
                  <a:lnTo>
                    <a:pt x="0" y="1476374"/>
                  </a:lnTo>
                  <a:lnTo>
                    <a:pt x="0" y="49571"/>
                  </a:lnTo>
                  <a:lnTo>
                    <a:pt x="14732" y="11379"/>
                  </a:lnTo>
                  <a:lnTo>
                    <a:pt x="33047" y="0"/>
                  </a:lnTo>
                  <a:lnTo>
                    <a:pt x="5232977" y="0"/>
                  </a:lnTo>
                  <a:lnTo>
                    <a:pt x="5272289" y="19391"/>
                  </a:lnTo>
                  <a:lnTo>
                    <a:pt x="5286375" y="53397"/>
                  </a:lnTo>
                  <a:lnTo>
                    <a:pt x="5286375" y="1480126"/>
                  </a:lnTo>
                  <a:lnTo>
                    <a:pt x="5266982" y="1519439"/>
                  </a:lnTo>
                  <a:lnTo>
                    <a:pt x="5236693" y="1533158"/>
                  </a:lnTo>
                  <a:lnTo>
                    <a:pt x="5232977" y="1533524"/>
                  </a:lnTo>
                  <a:close/>
                </a:path>
              </a:pathLst>
            </a:custGeom>
            <a:solidFill>
              <a:srgbClr val="F7F9FA"/>
            </a:solidFill>
          </p:spPr>
          <p:txBody>
            <a:bodyPr wrap="square" lIns="0" tIns="0" rIns="0" bIns="0" rtlCol="0"/>
            <a:lstStyle/>
            <a:p>
              <a:endParaRPr/>
            </a:p>
          </p:txBody>
        </p:sp>
        <p:sp>
          <p:nvSpPr>
            <p:cNvPr id="21" name="object 21"/>
            <p:cNvSpPr/>
            <p:nvPr/>
          </p:nvSpPr>
          <p:spPr>
            <a:xfrm>
              <a:off x="6315074" y="3733799"/>
              <a:ext cx="52069" cy="1533525"/>
            </a:xfrm>
            <a:custGeom>
              <a:avLst/>
              <a:gdLst/>
              <a:ahLst/>
              <a:cxnLst/>
              <a:rect l="l" t="t" r="r" b="b"/>
              <a:pathLst>
                <a:path w="52070" h="1533525">
                  <a:moveTo>
                    <a:pt x="51890" y="1533524"/>
                  </a:moveTo>
                  <a:lnTo>
                    <a:pt x="49571" y="1533524"/>
                  </a:lnTo>
                  <a:lnTo>
                    <a:pt x="42280" y="1532073"/>
                  </a:lnTo>
                  <a:lnTo>
                    <a:pt x="7249" y="1505246"/>
                  </a:lnTo>
                  <a:lnTo>
                    <a:pt x="0" y="1483953"/>
                  </a:lnTo>
                  <a:lnTo>
                    <a:pt x="0" y="49571"/>
                  </a:lnTo>
                  <a:lnTo>
                    <a:pt x="22097" y="11379"/>
                  </a:lnTo>
                  <a:lnTo>
                    <a:pt x="49571" y="0"/>
                  </a:lnTo>
                  <a:lnTo>
                    <a:pt x="51890" y="0"/>
                  </a:lnTo>
                  <a:lnTo>
                    <a:pt x="47399" y="5579"/>
                  </a:lnTo>
                  <a:lnTo>
                    <a:pt x="43680" y="16738"/>
                  </a:lnTo>
                  <a:lnTo>
                    <a:pt x="41238" y="25541"/>
                  </a:lnTo>
                  <a:lnTo>
                    <a:pt x="39495" y="35211"/>
                  </a:lnTo>
                  <a:lnTo>
                    <a:pt x="38449" y="45747"/>
                  </a:lnTo>
                  <a:lnTo>
                    <a:pt x="38100" y="57150"/>
                  </a:lnTo>
                  <a:lnTo>
                    <a:pt x="38100" y="1476375"/>
                  </a:lnTo>
                  <a:lnTo>
                    <a:pt x="43680" y="1516785"/>
                  </a:lnTo>
                  <a:lnTo>
                    <a:pt x="47399" y="1527944"/>
                  </a:lnTo>
                  <a:lnTo>
                    <a:pt x="51890" y="1533524"/>
                  </a:lnTo>
                  <a:close/>
                </a:path>
              </a:pathLst>
            </a:custGeom>
            <a:solidFill>
              <a:srgbClr val="2ECC70"/>
            </a:solidFill>
          </p:spPr>
          <p:txBody>
            <a:bodyPr wrap="square" lIns="0" tIns="0" rIns="0" bIns="0" rtlCol="0"/>
            <a:lstStyle/>
            <a:p>
              <a:endParaRPr/>
            </a:p>
          </p:txBody>
        </p:sp>
      </p:grpSp>
      <p:pic>
        <p:nvPicPr>
          <p:cNvPr id="25" name="object 25"/>
          <p:cNvPicPr/>
          <p:nvPr/>
        </p:nvPicPr>
        <p:blipFill>
          <a:blip r:embed="rId4" cstate="print"/>
          <a:stretch>
            <a:fillRect/>
          </a:stretch>
        </p:blipFill>
        <p:spPr>
          <a:xfrm>
            <a:off x="6314092" y="1561117"/>
            <a:ext cx="211801" cy="211801"/>
          </a:xfrm>
          <a:prstGeom prst="rect">
            <a:avLst/>
          </a:prstGeom>
        </p:spPr>
      </p:pic>
      <p:sp>
        <p:nvSpPr>
          <p:cNvPr id="26" name="object 26"/>
          <p:cNvSpPr txBox="1"/>
          <p:nvPr/>
        </p:nvSpPr>
        <p:spPr>
          <a:xfrm>
            <a:off x="6422316" y="1162401"/>
            <a:ext cx="5548632" cy="4599464"/>
          </a:xfrm>
          <a:prstGeom prst="rect">
            <a:avLst/>
          </a:prstGeom>
        </p:spPr>
        <p:txBody>
          <a:bodyPr vert="horz" wrap="square" lIns="0" tIns="15875" rIns="0" bIns="0" rtlCol="0">
            <a:spAutoFit/>
          </a:bodyPr>
          <a:lstStyle/>
          <a:p>
            <a:pPr marL="154940" algn="ctr">
              <a:lnSpc>
                <a:spcPct val="100000"/>
              </a:lnSpc>
              <a:spcBef>
                <a:spcPts val="125"/>
              </a:spcBef>
            </a:pPr>
            <a:r>
              <a:rPr sz="1850" b="1" spc="-110" dirty="0">
                <a:solidFill>
                  <a:srgbClr val="1A4977"/>
                </a:solidFill>
                <a:latin typeface="Montserrat SemiBold"/>
                <a:cs typeface="Montserrat SemiBold"/>
              </a:rPr>
              <a:t>Mitigation</a:t>
            </a:r>
            <a:r>
              <a:rPr sz="1850" b="1" spc="-55" dirty="0">
                <a:solidFill>
                  <a:srgbClr val="1A4977"/>
                </a:solidFill>
                <a:latin typeface="Montserrat SemiBold"/>
                <a:cs typeface="Montserrat SemiBold"/>
              </a:rPr>
              <a:t> </a:t>
            </a:r>
            <a:r>
              <a:rPr sz="1850" b="1" spc="-25" dirty="0">
                <a:solidFill>
                  <a:srgbClr val="1A4977"/>
                </a:solidFill>
                <a:latin typeface="Montserrat SemiBold"/>
                <a:cs typeface="Montserrat SemiBold"/>
              </a:rPr>
              <a:t>Strategie</a:t>
            </a:r>
            <a:r>
              <a:rPr lang="en-US" sz="1850" b="1" spc="-25" dirty="0">
                <a:solidFill>
                  <a:srgbClr val="1A4977"/>
                </a:solidFill>
                <a:latin typeface="Montserrat SemiBold"/>
                <a:cs typeface="Montserrat SemiBold"/>
              </a:rPr>
              <a:t>s</a:t>
            </a:r>
            <a:endParaRPr sz="1650" dirty="0">
              <a:latin typeface="Montserrat SemiBold"/>
              <a:cs typeface="Montserrat SemiBold"/>
            </a:endParaRPr>
          </a:p>
          <a:p>
            <a:pPr marL="12700">
              <a:lnSpc>
                <a:spcPct val="100000"/>
              </a:lnSpc>
            </a:pPr>
            <a:r>
              <a:rPr lang="en-US" sz="1500" b="1" spc="-90" dirty="0">
                <a:solidFill>
                  <a:srgbClr val="333333"/>
                </a:solidFill>
                <a:latin typeface="Montserrat SemiBold"/>
                <a:cs typeface="Montserrat SemiBold"/>
              </a:rPr>
              <a:t>   </a:t>
            </a:r>
            <a:r>
              <a:rPr sz="1500" b="1" spc="-90" dirty="0">
                <a:solidFill>
                  <a:srgbClr val="333333"/>
                </a:solidFill>
                <a:latin typeface="Montserrat SemiBold"/>
                <a:cs typeface="Montserrat SemiBold"/>
              </a:rPr>
              <a:t>Structured</a:t>
            </a:r>
            <a:r>
              <a:rPr sz="1500" b="1" spc="-30" dirty="0">
                <a:solidFill>
                  <a:srgbClr val="333333"/>
                </a:solidFill>
                <a:latin typeface="Montserrat SemiBold"/>
                <a:cs typeface="Montserrat SemiBold"/>
              </a:rPr>
              <a:t> </a:t>
            </a:r>
            <a:r>
              <a:rPr sz="1500" b="1" spc="-105" dirty="0">
                <a:solidFill>
                  <a:srgbClr val="333333"/>
                </a:solidFill>
                <a:latin typeface="Montserrat SemiBold"/>
                <a:cs typeface="Montserrat SemiBold"/>
              </a:rPr>
              <a:t>Onboarding</a:t>
            </a:r>
            <a:r>
              <a:rPr sz="1500" b="1" spc="-30" dirty="0">
                <a:solidFill>
                  <a:srgbClr val="333333"/>
                </a:solidFill>
                <a:latin typeface="Montserrat SemiBold"/>
                <a:cs typeface="Montserrat SemiBold"/>
              </a:rPr>
              <a:t> </a:t>
            </a:r>
            <a:r>
              <a:rPr sz="1500" b="1" spc="-114" dirty="0">
                <a:solidFill>
                  <a:srgbClr val="333333"/>
                </a:solidFill>
                <a:latin typeface="Montserrat SemiBold"/>
                <a:cs typeface="Montserrat SemiBold"/>
              </a:rPr>
              <a:t>&amp;</a:t>
            </a:r>
            <a:r>
              <a:rPr sz="1500" b="1" spc="-30" dirty="0">
                <a:solidFill>
                  <a:srgbClr val="333333"/>
                </a:solidFill>
                <a:latin typeface="Montserrat SemiBold"/>
                <a:cs typeface="Montserrat SemiBold"/>
              </a:rPr>
              <a:t> </a:t>
            </a:r>
            <a:r>
              <a:rPr sz="1500" b="1" spc="-10" dirty="0">
                <a:solidFill>
                  <a:srgbClr val="333333"/>
                </a:solidFill>
                <a:latin typeface="Montserrat SemiBold"/>
                <a:cs typeface="Montserrat SemiBold"/>
              </a:rPr>
              <a:t>Training</a:t>
            </a:r>
            <a:endParaRPr sz="1500" dirty="0">
              <a:latin typeface="Montserrat SemiBold"/>
              <a:cs typeface="Montserrat SemiBold"/>
            </a:endParaRPr>
          </a:p>
          <a:p>
            <a:pPr marL="12700" marR="5080" algn="just">
              <a:lnSpc>
                <a:spcPct val="115399"/>
              </a:lnSpc>
              <a:spcBef>
                <a:spcPts val="635"/>
              </a:spcBef>
            </a:pPr>
            <a:r>
              <a:rPr sz="1300" spc="-75" dirty="0">
                <a:solidFill>
                  <a:srgbClr val="545454"/>
                </a:solidFill>
                <a:latin typeface="Montserrat"/>
                <a:cs typeface="Montserrat"/>
              </a:rPr>
              <a:t>Implement</a:t>
            </a:r>
            <a:r>
              <a:rPr sz="1300" spc="20" dirty="0">
                <a:solidFill>
                  <a:srgbClr val="545454"/>
                </a:solidFill>
                <a:latin typeface="Montserrat"/>
                <a:cs typeface="Montserrat"/>
              </a:rPr>
              <a:t> </a:t>
            </a:r>
            <a:r>
              <a:rPr sz="1300" spc="-70" dirty="0">
                <a:solidFill>
                  <a:srgbClr val="545454"/>
                </a:solidFill>
                <a:latin typeface="Montserrat"/>
                <a:cs typeface="Montserrat"/>
              </a:rPr>
              <a:t>comprehensive</a:t>
            </a:r>
            <a:r>
              <a:rPr sz="1300" spc="20" dirty="0">
                <a:solidFill>
                  <a:srgbClr val="545454"/>
                </a:solidFill>
                <a:latin typeface="Montserrat"/>
                <a:cs typeface="Montserrat"/>
              </a:rPr>
              <a:t> </a:t>
            </a:r>
            <a:r>
              <a:rPr sz="1300" spc="-75" dirty="0">
                <a:solidFill>
                  <a:srgbClr val="545454"/>
                </a:solidFill>
                <a:latin typeface="Montserrat"/>
                <a:cs typeface="Montserrat"/>
              </a:rPr>
              <a:t>onboarding</a:t>
            </a:r>
            <a:r>
              <a:rPr sz="1300" spc="20" dirty="0">
                <a:solidFill>
                  <a:srgbClr val="545454"/>
                </a:solidFill>
                <a:latin typeface="Montserrat"/>
                <a:cs typeface="Montserrat"/>
              </a:rPr>
              <a:t> </a:t>
            </a:r>
            <a:r>
              <a:rPr sz="1300" spc="-75" dirty="0">
                <a:solidFill>
                  <a:srgbClr val="545454"/>
                </a:solidFill>
                <a:latin typeface="Montserrat"/>
                <a:cs typeface="Montserrat"/>
              </a:rPr>
              <a:t>programs</a:t>
            </a:r>
            <a:r>
              <a:rPr sz="1300" spc="20" dirty="0">
                <a:solidFill>
                  <a:srgbClr val="545454"/>
                </a:solidFill>
                <a:latin typeface="Montserrat"/>
                <a:cs typeface="Montserrat"/>
              </a:rPr>
              <a:t> </a:t>
            </a:r>
            <a:r>
              <a:rPr sz="1300" spc="-75" dirty="0">
                <a:solidFill>
                  <a:srgbClr val="545454"/>
                </a:solidFill>
                <a:latin typeface="Montserrat"/>
                <a:cs typeface="Montserrat"/>
              </a:rPr>
              <a:t>and</a:t>
            </a:r>
            <a:r>
              <a:rPr sz="1300" spc="20" dirty="0">
                <a:solidFill>
                  <a:srgbClr val="545454"/>
                </a:solidFill>
                <a:latin typeface="Montserrat"/>
                <a:cs typeface="Montserrat"/>
              </a:rPr>
              <a:t> </a:t>
            </a:r>
            <a:r>
              <a:rPr sz="1300" spc="-10" dirty="0">
                <a:solidFill>
                  <a:srgbClr val="545454"/>
                </a:solidFill>
                <a:latin typeface="Montserrat"/>
                <a:cs typeface="Montserrat"/>
              </a:rPr>
              <a:t>tiered </a:t>
            </a:r>
            <a:r>
              <a:rPr sz="1300" spc="-70" dirty="0">
                <a:solidFill>
                  <a:srgbClr val="545454"/>
                </a:solidFill>
                <a:latin typeface="Montserrat"/>
                <a:cs typeface="Montserrat"/>
              </a:rPr>
              <a:t>training</a:t>
            </a:r>
            <a:r>
              <a:rPr sz="1300" spc="5" dirty="0">
                <a:solidFill>
                  <a:srgbClr val="545454"/>
                </a:solidFill>
                <a:latin typeface="Montserrat"/>
                <a:cs typeface="Montserrat"/>
              </a:rPr>
              <a:t> </a:t>
            </a:r>
            <a:r>
              <a:rPr sz="1300" spc="-60" dirty="0">
                <a:solidFill>
                  <a:srgbClr val="545454"/>
                </a:solidFill>
                <a:latin typeface="Montserrat"/>
                <a:cs typeface="Montserrat"/>
              </a:rPr>
              <a:t>systems.</a:t>
            </a:r>
            <a:r>
              <a:rPr sz="1300" spc="10" dirty="0">
                <a:solidFill>
                  <a:srgbClr val="545454"/>
                </a:solidFill>
                <a:latin typeface="Montserrat"/>
                <a:cs typeface="Montserrat"/>
              </a:rPr>
              <a:t> </a:t>
            </a:r>
            <a:r>
              <a:rPr sz="1300" spc="-80" dirty="0">
                <a:solidFill>
                  <a:srgbClr val="545454"/>
                </a:solidFill>
                <a:latin typeface="Montserrat"/>
                <a:cs typeface="Montserrat"/>
              </a:rPr>
              <a:t>Create</a:t>
            </a:r>
            <a:r>
              <a:rPr sz="1300" spc="10" dirty="0">
                <a:solidFill>
                  <a:srgbClr val="545454"/>
                </a:solidFill>
                <a:latin typeface="Montserrat"/>
                <a:cs typeface="Montserrat"/>
              </a:rPr>
              <a:t> </a:t>
            </a:r>
            <a:r>
              <a:rPr sz="1300" spc="-65" dirty="0">
                <a:solidFill>
                  <a:srgbClr val="545454"/>
                </a:solidFill>
                <a:latin typeface="Montserrat"/>
                <a:cs typeface="Montserrat"/>
              </a:rPr>
              <a:t>clear</a:t>
            </a:r>
            <a:r>
              <a:rPr sz="1300" spc="10" dirty="0">
                <a:solidFill>
                  <a:srgbClr val="545454"/>
                </a:solidFill>
                <a:latin typeface="Montserrat"/>
                <a:cs typeface="Montserrat"/>
              </a:rPr>
              <a:t> </a:t>
            </a:r>
            <a:r>
              <a:rPr sz="1300" spc="-70" dirty="0">
                <a:solidFill>
                  <a:srgbClr val="545454"/>
                </a:solidFill>
                <a:latin typeface="Montserrat"/>
                <a:cs typeface="Montserrat"/>
              </a:rPr>
              <a:t>documentation</a:t>
            </a:r>
            <a:r>
              <a:rPr sz="1300" spc="10" dirty="0">
                <a:solidFill>
                  <a:srgbClr val="545454"/>
                </a:solidFill>
                <a:latin typeface="Montserrat"/>
                <a:cs typeface="Montserrat"/>
              </a:rPr>
              <a:t> </a:t>
            </a:r>
            <a:r>
              <a:rPr sz="1300" spc="-75" dirty="0">
                <a:solidFill>
                  <a:srgbClr val="545454"/>
                </a:solidFill>
                <a:latin typeface="Montserrat"/>
                <a:cs typeface="Montserrat"/>
              </a:rPr>
              <a:t>and</a:t>
            </a:r>
            <a:r>
              <a:rPr sz="1300" spc="10" dirty="0">
                <a:solidFill>
                  <a:srgbClr val="545454"/>
                </a:solidFill>
                <a:latin typeface="Montserrat"/>
                <a:cs typeface="Montserrat"/>
              </a:rPr>
              <a:t> </a:t>
            </a:r>
            <a:r>
              <a:rPr sz="1300" spc="-55" dirty="0">
                <a:solidFill>
                  <a:srgbClr val="545454"/>
                </a:solidFill>
                <a:latin typeface="Montserrat"/>
                <a:cs typeface="Montserrat"/>
              </a:rPr>
              <a:t>knowledge bases.</a:t>
            </a:r>
            <a:r>
              <a:rPr sz="1300" spc="-10" dirty="0">
                <a:solidFill>
                  <a:srgbClr val="545454"/>
                </a:solidFill>
                <a:latin typeface="Montserrat"/>
                <a:cs typeface="Montserrat"/>
              </a:rPr>
              <a:t> </a:t>
            </a:r>
            <a:r>
              <a:rPr sz="1300" spc="-65" dirty="0">
                <a:solidFill>
                  <a:srgbClr val="545454"/>
                </a:solidFill>
                <a:latin typeface="Montserrat"/>
                <a:cs typeface="Montserrat"/>
              </a:rPr>
              <a:t>Consider</a:t>
            </a:r>
            <a:r>
              <a:rPr sz="1300" spc="-10" dirty="0">
                <a:solidFill>
                  <a:srgbClr val="545454"/>
                </a:solidFill>
                <a:latin typeface="Montserrat"/>
                <a:cs typeface="Montserrat"/>
              </a:rPr>
              <a:t> </a:t>
            </a:r>
            <a:r>
              <a:rPr sz="1300" spc="-55" dirty="0">
                <a:solidFill>
                  <a:srgbClr val="545454"/>
                </a:solidFill>
                <a:latin typeface="Montserrat"/>
                <a:cs typeface="Montserrat"/>
              </a:rPr>
              <a:t>hiring</a:t>
            </a:r>
            <a:r>
              <a:rPr sz="1300" spc="-10" dirty="0">
                <a:solidFill>
                  <a:srgbClr val="545454"/>
                </a:solidFill>
                <a:latin typeface="Montserrat"/>
                <a:cs typeface="Montserrat"/>
              </a:rPr>
              <a:t> </a:t>
            </a:r>
            <a:r>
              <a:rPr sz="1300" spc="-70" dirty="0">
                <a:solidFill>
                  <a:srgbClr val="545454"/>
                </a:solidFill>
                <a:latin typeface="Montserrat"/>
                <a:cs typeface="Montserrat"/>
              </a:rPr>
              <a:t>managers</a:t>
            </a:r>
            <a:r>
              <a:rPr sz="1300" spc="-10" dirty="0">
                <a:solidFill>
                  <a:srgbClr val="545454"/>
                </a:solidFill>
                <a:latin typeface="Montserrat"/>
                <a:cs typeface="Montserrat"/>
              </a:rPr>
              <a:t> </a:t>
            </a:r>
            <a:r>
              <a:rPr sz="1300" spc="-70" dirty="0">
                <a:solidFill>
                  <a:srgbClr val="545454"/>
                </a:solidFill>
                <a:latin typeface="Montserrat"/>
                <a:cs typeface="Montserrat"/>
              </a:rPr>
              <a:t>before</a:t>
            </a:r>
            <a:r>
              <a:rPr sz="1300" spc="-10" dirty="0">
                <a:solidFill>
                  <a:srgbClr val="545454"/>
                </a:solidFill>
                <a:latin typeface="Montserrat"/>
                <a:cs typeface="Montserrat"/>
              </a:rPr>
              <a:t> </a:t>
            </a:r>
            <a:r>
              <a:rPr sz="1300" spc="-70" dirty="0">
                <a:solidFill>
                  <a:srgbClr val="545454"/>
                </a:solidFill>
                <a:latin typeface="Montserrat"/>
                <a:cs typeface="Montserrat"/>
              </a:rPr>
              <a:t>growth</a:t>
            </a:r>
            <a:r>
              <a:rPr sz="1300" spc="-10" dirty="0">
                <a:solidFill>
                  <a:srgbClr val="545454"/>
                </a:solidFill>
                <a:latin typeface="Montserrat"/>
                <a:cs typeface="Montserrat"/>
              </a:rPr>
              <a:t> </a:t>
            </a:r>
            <a:r>
              <a:rPr sz="1300" spc="-65" dirty="0">
                <a:solidFill>
                  <a:srgbClr val="545454"/>
                </a:solidFill>
                <a:latin typeface="Montserrat"/>
                <a:cs typeface="Montserrat"/>
              </a:rPr>
              <a:t>spikes,</a:t>
            </a:r>
            <a:r>
              <a:rPr sz="1300" spc="-10" dirty="0">
                <a:solidFill>
                  <a:srgbClr val="545454"/>
                </a:solidFill>
                <a:latin typeface="Montserrat"/>
                <a:cs typeface="Montserrat"/>
              </a:rPr>
              <a:t> </a:t>
            </a:r>
            <a:r>
              <a:rPr sz="1300" spc="-25" dirty="0">
                <a:solidFill>
                  <a:srgbClr val="545454"/>
                </a:solidFill>
                <a:latin typeface="Montserrat"/>
                <a:cs typeface="Montserrat"/>
              </a:rPr>
              <a:t>not </a:t>
            </a:r>
            <a:r>
              <a:rPr sz="1300" spc="-65" dirty="0">
                <a:solidFill>
                  <a:srgbClr val="545454"/>
                </a:solidFill>
                <a:latin typeface="Montserrat"/>
                <a:cs typeface="Montserrat"/>
              </a:rPr>
              <a:t>during.</a:t>
            </a:r>
            <a:r>
              <a:rPr sz="1300" spc="-5" dirty="0">
                <a:solidFill>
                  <a:srgbClr val="545454"/>
                </a:solidFill>
                <a:latin typeface="Montserrat"/>
                <a:cs typeface="Montserrat"/>
              </a:rPr>
              <a:t> </a:t>
            </a:r>
            <a:r>
              <a:rPr sz="1300" spc="-65" dirty="0">
                <a:solidFill>
                  <a:srgbClr val="545454"/>
                </a:solidFill>
                <a:latin typeface="Montserrat"/>
                <a:cs typeface="Montserrat"/>
              </a:rPr>
              <a:t>Invest</a:t>
            </a:r>
            <a:r>
              <a:rPr sz="1300" dirty="0">
                <a:solidFill>
                  <a:srgbClr val="545454"/>
                </a:solidFill>
                <a:latin typeface="Montserrat"/>
                <a:cs typeface="Montserrat"/>
              </a:rPr>
              <a:t> </a:t>
            </a:r>
            <a:r>
              <a:rPr sz="1300" spc="-50" dirty="0">
                <a:solidFill>
                  <a:srgbClr val="545454"/>
                </a:solidFill>
                <a:latin typeface="Montserrat"/>
                <a:cs typeface="Montserrat"/>
              </a:rPr>
              <a:t>in</a:t>
            </a:r>
            <a:r>
              <a:rPr sz="1300" dirty="0">
                <a:solidFill>
                  <a:srgbClr val="545454"/>
                </a:solidFill>
                <a:latin typeface="Montserrat"/>
                <a:cs typeface="Montserrat"/>
              </a:rPr>
              <a:t> </a:t>
            </a:r>
            <a:r>
              <a:rPr sz="1300" spc="-70" dirty="0">
                <a:solidFill>
                  <a:srgbClr val="545454"/>
                </a:solidFill>
                <a:latin typeface="Montserrat"/>
                <a:cs typeface="Montserrat"/>
              </a:rPr>
              <a:t>middle</a:t>
            </a:r>
            <a:r>
              <a:rPr sz="1300" dirty="0">
                <a:solidFill>
                  <a:srgbClr val="545454"/>
                </a:solidFill>
                <a:latin typeface="Montserrat"/>
                <a:cs typeface="Montserrat"/>
              </a:rPr>
              <a:t> </a:t>
            </a:r>
            <a:r>
              <a:rPr sz="1300" spc="-75" dirty="0">
                <a:solidFill>
                  <a:srgbClr val="545454"/>
                </a:solidFill>
                <a:latin typeface="Montserrat"/>
                <a:cs typeface="Montserrat"/>
              </a:rPr>
              <a:t>management</a:t>
            </a:r>
            <a:r>
              <a:rPr sz="1300" dirty="0">
                <a:solidFill>
                  <a:srgbClr val="545454"/>
                </a:solidFill>
                <a:latin typeface="Montserrat"/>
                <a:cs typeface="Montserrat"/>
              </a:rPr>
              <a:t> </a:t>
            </a:r>
            <a:r>
              <a:rPr sz="1300" spc="-10" dirty="0">
                <a:solidFill>
                  <a:srgbClr val="545454"/>
                </a:solidFill>
                <a:latin typeface="Montserrat"/>
                <a:cs typeface="Montserrat"/>
              </a:rPr>
              <a:t>development.</a:t>
            </a:r>
            <a:endParaRPr sz="1300" dirty="0">
              <a:latin typeface="Montserrat"/>
              <a:cs typeface="Montserrat"/>
            </a:endParaRPr>
          </a:p>
          <a:p>
            <a:pPr>
              <a:lnSpc>
                <a:spcPct val="100000"/>
              </a:lnSpc>
            </a:pPr>
            <a:endParaRPr sz="1200" dirty="0">
              <a:latin typeface="Montserrat"/>
              <a:cs typeface="Montserrat"/>
            </a:endParaRPr>
          </a:p>
          <a:p>
            <a:pPr>
              <a:lnSpc>
                <a:spcPct val="100000"/>
              </a:lnSpc>
              <a:spcBef>
                <a:spcPts val="630"/>
              </a:spcBef>
            </a:pPr>
            <a:endParaRPr sz="1200" dirty="0">
              <a:latin typeface="Montserrat"/>
              <a:cs typeface="Montserrat"/>
            </a:endParaRPr>
          </a:p>
          <a:p>
            <a:pPr marL="12700">
              <a:lnSpc>
                <a:spcPct val="100000"/>
              </a:lnSpc>
            </a:pPr>
            <a:r>
              <a:rPr sz="1500" b="1" spc="-100" dirty="0">
                <a:solidFill>
                  <a:srgbClr val="333333"/>
                </a:solidFill>
                <a:latin typeface="Montserrat SemiBold"/>
                <a:cs typeface="Montserrat SemiBold"/>
              </a:rPr>
              <a:t>Quality</a:t>
            </a:r>
            <a:r>
              <a:rPr sz="1500" b="1" spc="20" dirty="0">
                <a:solidFill>
                  <a:srgbClr val="333333"/>
                </a:solidFill>
                <a:latin typeface="Montserrat SemiBold"/>
                <a:cs typeface="Montserrat SemiBold"/>
              </a:rPr>
              <a:t> </a:t>
            </a:r>
            <a:r>
              <a:rPr sz="1500" b="1" spc="-114" dirty="0">
                <a:solidFill>
                  <a:srgbClr val="333333"/>
                </a:solidFill>
                <a:latin typeface="Montserrat SemiBold"/>
                <a:cs typeface="Montserrat SemiBold"/>
              </a:rPr>
              <a:t>Assurance</a:t>
            </a:r>
            <a:r>
              <a:rPr sz="1500" b="1" spc="20" dirty="0">
                <a:solidFill>
                  <a:srgbClr val="333333"/>
                </a:solidFill>
                <a:latin typeface="Montserrat SemiBold"/>
                <a:cs typeface="Montserrat SemiBold"/>
              </a:rPr>
              <a:t> </a:t>
            </a:r>
            <a:r>
              <a:rPr sz="1500" b="1" spc="-10" dirty="0">
                <a:solidFill>
                  <a:srgbClr val="333333"/>
                </a:solidFill>
                <a:latin typeface="Montserrat SemiBold"/>
                <a:cs typeface="Montserrat SemiBold"/>
              </a:rPr>
              <a:t>Systems</a:t>
            </a:r>
            <a:endParaRPr sz="1500" dirty="0">
              <a:latin typeface="Montserrat SemiBold"/>
              <a:cs typeface="Montserrat SemiBold"/>
            </a:endParaRPr>
          </a:p>
          <a:p>
            <a:pPr marL="12700" marR="135255" algn="just">
              <a:lnSpc>
                <a:spcPct val="115399"/>
              </a:lnSpc>
              <a:spcBef>
                <a:spcPts val="635"/>
              </a:spcBef>
            </a:pPr>
            <a:r>
              <a:rPr sz="1300" spc="-75" dirty="0">
                <a:solidFill>
                  <a:srgbClr val="545454"/>
                </a:solidFill>
                <a:latin typeface="Montserrat"/>
                <a:cs typeface="Montserrat"/>
              </a:rPr>
              <a:t>Implement</a:t>
            </a:r>
            <a:r>
              <a:rPr sz="1300" spc="10" dirty="0">
                <a:solidFill>
                  <a:srgbClr val="545454"/>
                </a:solidFill>
                <a:latin typeface="Montserrat"/>
                <a:cs typeface="Montserrat"/>
              </a:rPr>
              <a:t> </a:t>
            </a:r>
            <a:r>
              <a:rPr sz="1300" spc="-70" dirty="0">
                <a:solidFill>
                  <a:srgbClr val="545454"/>
                </a:solidFill>
                <a:latin typeface="Montserrat"/>
                <a:cs typeface="Montserrat"/>
              </a:rPr>
              <a:t>robust</a:t>
            </a:r>
            <a:r>
              <a:rPr sz="1300" spc="15" dirty="0">
                <a:solidFill>
                  <a:srgbClr val="545454"/>
                </a:solidFill>
                <a:latin typeface="Montserrat"/>
                <a:cs typeface="Montserrat"/>
              </a:rPr>
              <a:t> </a:t>
            </a:r>
            <a:r>
              <a:rPr sz="1300" spc="-65" dirty="0">
                <a:solidFill>
                  <a:srgbClr val="545454"/>
                </a:solidFill>
                <a:latin typeface="Montserrat"/>
                <a:cs typeface="Montserrat"/>
              </a:rPr>
              <a:t>quality</a:t>
            </a:r>
            <a:r>
              <a:rPr sz="1300" spc="15" dirty="0">
                <a:solidFill>
                  <a:srgbClr val="545454"/>
                </a:solidFill>
                <a:latin typeface="Montserrat"/>
                <a:cs typeface="Montserrat"/>
              </a:rPr>
              <a:t> </a:t>
            </a:r>
            <a:r>
              <a:rPr sz="1300" spc="-65" dirty="0">
                <a:solidFill>
                  <a:srgbClr val="545454"/>
                </a:solidFill>
                <a:latin typeface="Montserrat"/>
                <a:cs typeface="Montserrat"/>
              </a:rPr>
              <a:t>metrics</a:t>
            </a:r>
            <a:r>
              <a:rPr sz="1300" spc="15" dirty="0">
                <a:solidFill>
                  <a:srgbClr val="545454"/>
                </a:solidFill>
                <a:latin typeface="Montserrat"/>
                <a:cs typeface="Montserrat"/>
              </a:rPr>
              <a:t> </a:t>
            </a:r>
            <a:r>
              <a:rPr sz="1300" spc="-75" dirty="0">
                <a:solidFill>
                  <a:srgbClr val="545454"/>
                </a:solidFill>
                <a:latin typeface="Montserrat"/>
                <a:cs typeface="Montserrat"/>
              </a:rPr>
              <a:t>and</a:t>
            </a:r>
            <a:r>
              <a:rPr sz="1300" spc="15" dirty="0">
                <a:solidFill>
                  <a:srgbClr val="545454"/>
                </a:solidFill>
                <a:latin typeface="Montserrat"/>
                <a:cs typeface="Montserrat"/>
              </a:rPr>
              <a:t> </a:t>
            </a:r>
            <a:r>
              <a:rPr sz="1300" spc="-65" dirty="0">
                <a:solidFill>
                  <a:srgbClr val="545454"/>
                </a:solidFill>
                <a:latin typeface="Montserrat"/>
                <a:cs typeface="Montserrat"/>
              </a:rPr>
              <a:t>monitoring.</a:t>
            </a:r>
            <a:r>
              <a:rPr sz="1300" spc="15" dirty="0">
                <a:solidFill>
                  <a:srgbClr val="545454"/>
                </a:solidFill>
                <a:latin typeface="Montserrat"/>
                <a:cs typeface="Montserrat"/>
              </a:rPr>
              <a:t> </a:t>
            </a:r>
            <a:r>
              <a:rPr sz="1300" spc="-10" dirty="0">
                <a:solidFill>
                  <a:srgbClr val="545454"/>
                </a:solidFill>
                <a:latin typeface="Montserrat"/>
                <a:cs typeface="Montserrat"/>
              </a:rPr>
              <a:t>Develop </a:t>
            </a:r>
            <a:r>
              <a:rPr sz="1300" spc="-75" dirty="0">
                <a:solidFill>
                  <a:srgbClr val="545454"/>
                </a:solidFill>
                <a:latin typeface="Montserrat"/>
                <a:cs typeface="Montserrat"/>
              </a:rPr>
              <a:t>automated</a:t>
            </a:r>
            <a:r>
              <a:rPr sz="1300" spc="-10" dirty="0">
                <a:solidFill>
                  <a:srgbClr val="545454"/>
                </a:solidFill>
                <a:latin typeface="Montserrat"/>
                <a:cs typeface="Montserrat"/>
              </a:rPr>
              <a:t> </a:t>
            </a:r>
            <a:r>
              <a:rPr sz="1300" spc="-60" dirty="0">
                <a:solidFill>
                  <a:srgbClr val="545454"/>
                </a:solidFill>
                <a:latin typeface="Montserrat"/>
                <a:cs typeface="Montserrat"/>
              </a:rPr>
              <a:t>testing</a:t>
            </a:r>
            <a:r>
              <a:rPr sz="1300" spc="-10" dirty="0">
                <a:solidFill>
                  <a:srgbClr val="545454"/>
                </a:solidFill>
                <a:latin typeface="Montserrat"/>
                <a:cs typeface="Montserrat"/>
              </a:rPr>
              <a:t> </a:t>
            </a:r>
            <a:r>
              <a:rPr sz="1300" spc="-75" dirty="0">
                <a:solidFill>
                  <a:srgbClr val="545454"/>
                </a:solidFill>
                <a:latin typeface="Montserrat"/>
                <a:cs typeface="Montserrat"/>
              </a:rPr>
              <a:t>and</a:t>
            </a:r>
            <a:r>
              <a:rPr sz="1300" spc="-10" dirty="0">
                <a:solidFill>
                  <a:srgbClr val="545454"/>
                </a:solidFill>
                <a:latin typeface="Montserrat"/>
                <a:cs typeface="Montserrat"/>
              </a:rPr>
              <a:t> </a:t>
            </a:r>
            <a:r>
              <a:rPr sz="1300" spc="-70" dirty="0">
                <a:solidFill>
                  <a:srgbClr val="545454"/>
                </a:solidFill>
                <a:latin typeface="Montserrat"/>
                <a:cs typeface="Montserrat"/>
              </a:rPr>
              <a:t>feedback</a:t>
            </a:r>
            <a:r>
              <a:rPr sz="1300" spc="-10" dirty="0">
                <a:solidFill>
                  <a:srgbClr val="545454"/>
                </a:solidFill>
                <a:latin typeface="Montserrat"/>
                <a:cs typeface="Montserrat"/>
              </a:rPr>
              <a:t> </a:t>
            </a:r>
            <a:r>
              <a:rPr sz="1300" spc="-50" dirty="0">
                <a:solidFill>
                  <a:srgbClr val="545454"/>
                </a:solidFill>
                <a:latin typeface="Montserrat"/>
                <a:cs typeface="Montserrat"/>
              </a:rPr>
              <a:t>loops.</a:t>
            </a:r>
            <a:r>
              <a:rPr sz="1300" spc="-10" dirty="0">
                <a:solidFill>
                  <a:srgbClr val="545454"/>
                </a:solidFill>
                <a:latin typeface="Montserrat"/>
                <a:cs typeface="Montserrat"/>
              </a:rPr>
              <a:t> </a:t>
            </a:r>
            <a:r>
              <a:rPr sz="1300" spc="-80" dirty="0">
                <a:solidFill>
                  <a:srgbClr val="545454"/>
                </a:solidFill>
                <a:latin typeface="Montserrat"/>
                <a:cs typeface="Montserrat"/>
              </a:rPr>
              <a:t>Create</a:t>
            </a:r>
            <a:r>
              <a:rPr sz="1300" spc="-5" dirty="0">
                <a:solidFill>
                  <a:srgbClr val="545454"/>
                </a:solidFill>
                <a:latin typeface="Montserrat"/>
                <a:cs typeface="Montserrat"/>
              </a:rPr>
              <a:t> </a:t>
            </a:r>
            <a:r>
              <a:rPr sz="1300" spc="-55" dirty="0">
                <a:solidFill>
                  <a:srgbClr val="545454"/>
                </a:solidFill>
                <a:latin typeface="Montserrat"/>
                <a:cs typeface="Montserrat"/>
              </a:rPr>
              <a:t>standardized </a:t>
            </a:r>
            <a:r>
              <a:rPr sz="1300" spc="-70" dirty="0">
                <a:solidFill>
                  <a:srgbClr val="545454"/>
                </a:solidFill>
                <a:latin typeface="Montserrat"/>
                <a:cs typeface="Montserrat"/>
              </a:rPr>
              <a:t>processes</a:t>
            </a:r>
            <a:r>
              <a:rPr sz="1300" dirty="0">
                <a:solidFill>
                  <a:srgbClr val="545454"/>
                </a:solidFill>
                <a:latin typeface="Montserrat"/>
                <a:cs typeface="Montserrat"/>
              </a:rPr>
              <a:t> </a:t>
            </a:r>
            <a:r>
              <a:rPr sz="1300" spc="-65" dirty="0">
                <a:solidFill>
                  <a:srgbClr val="545454"/>
                </a:solidFill>
                <a:latin typeface="Montserrat"/>
                <a:cs typeface="Montserrat"/>
              </a:rPr>
              <a:t>while</a:t>
            </a:r>
            <a:r>
              <a:rPr sz="1300" spc="5" dirty="0">
                <a:solidFill>
                  <a:srgbClr val="545454"/>
                </a:solidFill>
                <a:latin typeface="Montserrat"/>
                <a:cs typeface="Montserrat"/>
              </a:rPr>
              <a:t> </a:t>
            </a:r>
            <a:r>
              <a:rPr sz="1300" spc="-65" dirty="0">
                <a:solidFill>
                  <a:srgbClr val="545454"/>
                </a:solidFill>
                <a:latin typeface="Montserrat"/>
                <a:cs typeface="Montserrat"/>
              </a:rPr>
              <a:t>maintaining</a:t>
            </a:r>
            <a:r>
              <a:rPr sz="1300" spc="5" dirty="0">
                <a:solidFill>
                  <a:srgbClr val="545454"/>
                </a:solidFill>
                <a:latin typeface="Montserrat"/>
                <a:cs typeface="Montserrat"/>
              </a:rPr>
              <a:t> </a:t>
            </a:r>
            <a:r>
              <a:rPr sz="1300" spc="-55" dirty="0">
                <a:solidFill>
                  <a:srgbClr val="545454"/>
                </a:solidFill>
                <a:latin typeface="Montserrat"/>
                <a:cs typeface="Montserrat"/>
              </a:rPr>
              <a:t>flexibility.</a:t>
            </a:r>
            <a:r>
              <a:rPr sz="1300" spc="5" dirty="0">
                <a:solidFill>
                  <a:srgbClr val="545454"/>
                </a:solidFill>
                <a:latin typeface="Montserrat"/>
                <a:cs typeface="Montserrat"/>
              </a:rPr>
              <a:t> </a:t>
            </a:r>
            <a:r>
              <a:rPr sz="1300" spc="-55" dirty="0">
                <a:solidFill>
                  <a:srgbClr val="545454"/>
                </a:solidFill>
                <a:latin typeface="Montserrat"/>
                <a:cs typeface="Montserrat"/>
              </a:rPr>
              <a:t>Prioritize</a:t>
            </a:r>
            <a:r>
              <a:rPr sz="1300" spc="5" dirty="0">
                <a:solidFill>
                  <a:srgbClr val="545454"/>
                </a:solidFill>
                <a:latin typeface="Montserrat"/>
                <a:cs typeface="Montserrat"/>
              </a:rPr>
              <a:t> </a:t>
            </a:r>
            <a:r>
              <a:rPr sz="1300" spc="-20" dirty="0">
                <a:solidFill>
                  <a:srgbClr val="545454"/>
                </a:solidFill>
                <a:latin typeface="Montserrat"/>
                <a:cs typeface="Montserrat"/>
              </a:rPr>
              <a:t>continuous </a:t>
            </a:r>
            <a:r>
              <a:rPr sz="1300" spc="-75" dirty="0">
                <a:solidFill>
                  <a:srgbClr val="545454"/>
                </a:solidFill>
                <a:latin typeface="Montserrat"/>
                <a:cs typeface="Montserrat"/>
              </a:rPr>
              <a:t>improvement</a:t>
            </a:r>
            <a:r>
              <a:rPr sz="1300" spc="5" dirty="0">
                <a:solidFill>
                  <a:srgbClr val="545454"/>
                </a:solidFill>
                <a:latin typeface="Montserrat"/>
                <a:cs typeface="Montserrat"/>
              </a:rPr>
              <a:t> </a:t>
            </a:r>
            <a:r>
              <a:rPr sz="1300" spc="-75" dirty="0">
                <a:solidFill>
                  <a:srgbClr val="545454"/>
                </a:solidFill>
                <a:latin typeface="Montserrat"/>
                <a:cs typeface="Montserrat"/>
              </a:rPr>
              <a:t>through</a:t>
            </a:r>
            <a:r>
              <a:rPr sz="1300" spc="10" dirty="0">
                <a:solidFill>
                  <a:srgbClr val="545454"/>
                </a:solidFill>
                <a:latin typeface="Montserrat"/>
                <a:cs typeface="Montserrat"/>
              </a:rPr>
              <a:t> </a:t>
            </a:r>
            <a:r>
              <a:rPr sz="1300" spc="-60" dirty="0">
                <a:solidFill>
                  <a:srgbClr val="545454"/>
                </a:solidFill>
                <a:latin typeface="Montserrat"/>
                <a:cs typeface="Montserrat"/>
              </a:rPr>
              <a:t>regular</a:t>
            </a:r>
            <a:r>
              <a:rPr sz="1300" spc="5" dirty="0">
                <a:solidFill>
                  <a:srgbClr val="545454"/>
                </a:solidFill>
                <a:latin typeface="Montserrat"/>
                <a:cs typeface="Montserrat"/>
              </a:rPr>
              <a:t> </a:t>
            </a:r>
            <a:r>
              <a:rPr sz="1300" spc="-10" dirty="0">
                <a:solidFill>
                  <a:srgbClr val="545454"/>
                </a:solidFill>
                <a:latin typeface="Montserrat"/>
                <a:cs typeface="Montserrat"/>
              </a:rPr>
              <a:t>audits.</a:t>
            </a:r>
            <a:endParaRPr sz="1300" dirty="0">
              <a:latin typeface="Montserrat"/>
              <a:cs typeface="Montserrat"/>
            </a:endParaRPr>
          </a:p>
          <a:p>
            <a:pPr>
              <a:lnSpc>
                <a:spcPct val="100000"/>
              </a:lnSpc>
            </a:pPr>
            <a:endParaRPr sz="1200" dirty="0">
              <a:latin typeface="Montserrat"/>
              <a:cs typeface="Montserrat"/>
            </a:endParaRPr>
          </a:p>
          <a:p>
            <a:pPr marL="12700">
              <a:lnSpc>
                <a:spcPct val="100000"/>
              </a:lnSpc>
            </a:pPr>
            <a:r>
              <a:rPr sz="1500" b="1" spc="-100" dirty="0">
                <a:solidFill>
                  <a:srgbClr val="333333"/>
                </a:solidFill>
                <a:latin typeface="Montserrat SemiBold"/>
                <a:cs typeface="Montserrat SemiBold"/>
              </a:rPr>
              <a:t>Supply</a:t>
            </a:r>
            <a:r>
              <a:rPr sz="1500" b="1" dirty="0">
                <a:solidFill>
                  <a:srgbClr val="333333"/>
                </a:solidFill>
                <a:latin typeface="Montserrat SemiBold"/>
                <a:cs typeface="Montserrat SemiBold"/>
              </a:rPr>
              <a:t> </a:t>
            </a:r>
            <a:r>
              <a:rPr sz="1500" b="1" spc="-110" dirty="0">
                <a:solidFill>
                  <a:srgbClr val="333333"/>
                </a:solidFill>
                <a:latin typeface="Montserrat SemiBold"/>
                <a:cs typeface="Montserrat SemiBold"/>
              </a:rPr>
              <a:t>Chain</a:t>
            </a:r>
            <a:r>
              <a:rPr sz="1500" b="1" spc="5" dirty="0">
                <a:solidFill>
                  <a:srgbClr val="333333"/>
                </a:solidFill>
                <a:latin typeface="Montserrat SemiBold"/>
                <a:cs typeface="Montserrat SemiBold"/>
              </a:rPr>
              <a:t> </a:t>
            </a:r>
            <a:r>
              <a:rPr sz="1500" b="1" spc="-10" dirty="0">
                <a:solidFill>
                  <a:srgbClr val="333333"/>
                </a:solidFill>
                <a:latin typeface="Montserrat SemiBold"/>
                <a:cs typeface="Montserrat SemiBold"/>
              </a:rPr>
              <a:t>Resilience</a:t>
            </a:r>
            <a:endParaRPr sz="1500" dirty="0">
              <a:latin typeface="Montserrat SemiBold"/>
              <a:cs typeface="Montserrat SemiBold"/>
            </a:endParaRPr>
          </a:p>
          <a:p>
            <a:pPr marL="12700" marR="17145" algn="just">
              <a:lnSpc>
                <a:spcPct val="115399"/>
              </a:lnSpc>
              <a:spcBef>
                <a:spcPts val="635"/>
              </a:spcBef>
            </a:pPr>
            <a:r>
              <a:rPr sz="1300" spc="-55" dirty="0">
                <a:solidFill>
                  <a:srgbClr val="545454"/>
                </a:solidFill>
                <a:latin typeface="Montserrat"/>
                <a:cs typeface="Montserrat"/>
              </a:rPr>
              <a:t>Diversify</a:t>
            </a:r>
            <a:r>
              <a:rPr sz="1300" spc="-15" dirty="0">
                <a:solidFill>
                  <a:srgbClr val="545454"/>
                </a:solidFill>
                <a:latin typeface="Montserrat"/>
                <a:cs typeface="Montserrat"/>
              </a:rPr>
              <a:t> </a:t>
            </a:r>
            <a:r>
              <a:rPr sz="1300" spc="-55" dirty="0">
                <a:solidFill>
                  <a:srgbClr val="545454"/>
                </a:solidFill>
                <a:latin typeface="Montserrat"/>
                <a:cs typeface="Montserrat"/>
              </a:rPr>
              <a:t>suppliers</a:t>
            </a:r>
            <a:r>
              <a:rPr sz="1300" spc="-10" dirty="0">
                <a:solidFill>
                  <a:srgbClr val="545454"/>
                </a:solidFill>
                <a:latin typeface="Montserrat"/>
                <a:cs typeface="Montserrat"/>
              </a:rPr>
              <a:t> </a:t>
            </a:r>
            <a:r>
              <a:rPr sz="1300" spc="-75" dirty="0">
                <a:solidFill>
                  <a:srgbClr val="545454"/>
                </a:solidFill>
                <a:latin typeface="Montserrat"/>
                <a:cs typeface="Montserrat"/>
              </a:rPr>
              <a:t>and</a:t>
            </a:r>
            <a:r>
              <a:rPr sz="1300" spc="-10" dirty="0">
                <a:solidFill>
                  <a:srgbClr val="545454"/>
                </a:solidFill>
                <a:latin typeface="Montserrat"/>
                <a:cs typeface="Montserrat"/>
              </a:rPr>
              <a:t> </a:t>
            </a:r>
            <a:r>
              <a:rPr sz="1300" spc="-75" dirty="0">
                <a:solidFill>
                  <a:srgbClr val="545454"/>
                </a:solidFill>
                <a:latin typeface="Montserrat"/>
                <a:cs typeface="Montserrat"/>
              </a:rPr>
              <a:t>develop</a:t>
            </a:r>
            <a:r>
              <a:rPr sz="1300" spc="-10" dirty="0">
                <a:solidFill>
                  <a:srgbClr val="545454"/>
                </a:solidFill>
                <a:latin typeface="Montserrat"/>
                <a:cs typeface="Montserrat"/>
              </a:rPr>
              <a:t> </a:t>
            </a:r>
            <a:r>
              <a:rPr sz="1300" spc="-70" dirty="0">
                <a:solidFill>
                  <a:srgbClr val="545454"/>
                </a:solidFill>
                <a:latin typeface="Montserrat"/>
                <a:cs typeface="Montserrat"/>
              </a:rPr>
              <a:t>redundancy</a:t>
            </a:r>
            <a:r>
              <a:rPr sz="1300" spc="-10" dirty="0">
                <a:solidFill>
                  <a:srgbClr val="545454"/>
                </a:solidFill>
                <a:latin typeface="Montserrat"/>
                <a:cs typeface="Montserrat"/>
              </a:rPr>
              <a:t> </a:t>
            </a:r>
            <a:r>
              <a:rPr sz="1300" spc="-50" dirty="0">
                <a:solidFill>
                  <a:srgbClr val="545454"/>
                </a:solidFill>
                <a:latin typeface="Montserrat"/>
                <a:cs typeface="Montserrat"/>
              </a:rPr>
              <a:t>in</a:t>
            </a:r>
            <a:r>
              <a:rPr sz="1300" spc="-10" dirty="0">
                <a:solidFill>
                  <a:srgbClr val="545454"/>
                </a:solidFill>
                <a:latin typeface="Montserrat"/>
                <a:cs typeface="Montserrat"/>
              </a:rPr>
              <a:t> critical </a:t>
            </a:r>
            <a:r>
              <a:rPr sz="1300" spc="-65" dirty="0">
                <a:solidFill>
                  <a:srgbClr val="545454"/>
                </a:solidFill>
                <a:latin typeface="Montserrat"/>
                <a:cs typeface="Montserrat"/>
              </a:rPr>
              <a:t>components.</a:t>
            </a:r>
            <a:r>
              <a:rPr sz="1300" spc="10" dirty="0">
                <a:solidFill>
                  <a:srgbClr val="545454"/>
                </a:solidFill>
                <a:latin typeface="Montserrat"/>
                <a:cs typeface="Montserrat"/>
              </a:rPr>
              <a:t> </a:t>
            </a:r>
            <a:r>
              <a:rPr sz="1300" spc="-75" dirty="0">
                <a:solidFill>
                  <a:srgbClr val="545454"/>
                </a:solidFill>
                <a:latin typeface="Montserrat"/>
                <a:cs typeface="Montserrat"/>
              </a:rPr>
              <a:t>Implement</a:t>
            </a:r>
            <a:r>
              <a:rPr sz="1300" spc="10" dirty="0">
                <a:solidFill>
                  <a:srgbClr val="545454"/>
                </a:solidFill>
                <a:latin typeface="Montserrat"/>
                <a:cs typeface="Montserrat"/>
              </a:rPr>
              <a:t> </a:t>
            </a:r>
            <a:r>
              <a:rPr sz="1300" spc="-80" dirty="0">
                <a:solidFill>
                  <a:srgbClr val="545454"/>
                </a:solidFill>
                <a:latin typeface="Montserrat"/>
                <a:cs typeface="Montserrat"/>
              </a:rPr>
              <a:t>advanced</a:t>
            </a:r>
            <a:r>
              <a:rPr sz="1300" spc="10" dirty="0">
                <a:solidFill>
                  <a:srgbClr val="545454"/>
                </a:solidFill>
                <a:latin typeface="Montserrat"/>
                <a:cs typeface="Montserrat"/>
              </a:rPr>
              <a:t> </a:t>
            </a:r>
            <a:r>
              <a:rPr sz="1300" spc="-60" dirty="0">
                <a:solidFill>
                  <a:srgbClr val="545454"/>
                </a:solidFill>
                <a:latin typeface="Montserrat"/>
                <a:cs typeface="Montserrat"/>
              </a:rPr>
              <a:t>forecasting</a:t>
            </a:r>
            <a:r>
              <a:rPr sz="1300" spc="10" dirty="0">
                <a:solidFill>
                  <a:srgbClr val="545454"/>
                </a:solidFill>
                <a:latin typeface="Montserrat"/>
                <a:cs typeface="Montserrat"/>
              </a:rPr>
              <a:t> </a:t>
            </a:r>
            <a:r>
              <a:rPr sz="1300" spc="-75" dirty="0">
                <a:solidFill>
                  <a:srgbClr val="545454"/>
                </a:solidFill>
                <a:latin typeface="Montserrat"/>
                <a:cs typeface="Montserrat"/>
              </a:rPr>
              <a:t>and</a:t>
            </a:r>
            <a:r>
              <a:rPr sz="1300" spc="15" dirty="0">
                <a:solidFill>
                  <a:srgbClr val="545454"/>
                </a:solidFill>
                <a:latin typeface="Montserrat"/>
                <a:cs typeface="Montserrat"/>
              </a:rPr>
              <a:t> </a:t>
            </a:r>
            <a:r>
              <a:rPr sz="1300" spc="-45" dirty="0">
                <a:solidFill>
                  <a:srgbClr val="545454"/>
                </a:solidFill>
                <a:latin typeface="Montserrat"/>
                <a:cs typeface="Montserrat"/>
              </a:rPr>
              <a:t>inventory </a:t>
            </a:r>
            <a:r>
              <a:rPr sz="1300" spc="-75" dirty="0">
                <a:solidFill>
                  <a:srgbClr val="545454"/>
                </a:solidFill>
                <a:latin typeface="Montserrat"/>
                <a:cs typeface="Montserrat"/>
              </a:rPr>
              <a:t>management</a:t>
            </a:r>
            <a:r>
              <a:rPr sz="1300" dirty="0">
                <a:solidFill>
                  <a:srgbClr val="545454"/>
                </a:solidFill>
                <a:latin typeface="Montserrat"/>
                <a:cs typeface="Montserrat"/>
              </a:rPr>
              <a:t> </a:t>
            </a:r>
            <a:r>
              <a:rPr sz="1300" spc="-60" dirty="0">
                <a:solidFill>
                  <a:srgbClr val="545454"/>
                </a:solidFill>
                <a:latin typeface="Montserrat"/>
                <a:cs typeface="Montserrat"/>
              </a:rPr>
              <a:t>systems.</a:t>
            </a:r>
            <a:r>
              <a:rPr sz="1300" spc="5" dirty="0">
                <a:solidFill>
                  <a:srgbClr val="545454"/>
                </a:solidFill>
                <a:latin typeface="Montserrat"/>
                <a:cs typeface="Montserrat"/>
              </a:rPr>
              <a:t> </a:t>
            </a:r>
            <a:r>
              <a:rPr sz="1300" spc="-65" dirty="0">
                <a:solidFill>
                  <a:srgbClr val="545454"/>
                </a:solidFill>
                <a:latin typeface="Montserrat"/>
                <a:cs typeface="Montserrat"/>
              </a:rPr>
              <a:t>Consider</a:t>
            </a:r>
            <a:r>
              <a:rPr sz="1300" spc="5" dirty="0">
                <a:solidFill>
                  <a:srgbClr val="545454"/>
                </a:solidFill>
                <a:latin typeface="Montserrat"/>
                <a:cs typeface="Montserrat"/>
              </a:rPr>
              <a:t> </a:t>
            </a:r>
            <a:r>
              <a:rPr sz="1300" spc="-70" dirty="0">
                <a:solidFill>
                  <a:srgbClr val="545454"/>
                </a:solidFill>
                <a:latin typeface="Montserrat"/>
                <a:cs typeface="Montserrat"/>
              </a:rPr>
              <a:t>strategic</a:t>
            </a:r>
            <a:r>
              <a:rPr sz="1300" dirty="0">
                <a:solidFill>
                  <a:srgbClr val="545454"/>
                </a:solidFill>
                <a:latin typeface="Montserrat"/>
                <a:cs typeface="Montserrat"/>
              </a:rPr>
              <a:t> </a:t>
            </a:r>
            <a:r>
              <a:rPr sz="1300" spc="-60" dirty="0">
                <a:solidFill>
                  <a:srgbClr val="545454"/>
                </a:solidFill>
                <a:latin typeface="Montserrat"/>
                <a:cs typeface="Montserrat"/>
              </a:rPr>
              <a:t>partnerships</a:t>
            </a:r>
            <a:r>
              <a:rPr sz="1300" spc="5" dirty="0">
                <a:solidFill>
                  <a:srgbClr val="545454"/>
                </a:solidFill>
                <a:latin typeface="Montserrat"/>
                <a:cs typeface="Montserrat"/>
              </a:rPr>
              <a:t> </a:t>
            </a:r>
            <a:r>
              <a:rPr sz="1300" spc="-25" dirty="0">
                <a:solidFill>
                  <a:srgbClr val="545454"/>
                </a:solidFill>
                <a:latin typeface="Montserrat"/>
                <a:cs typeface="Montserrat"/>
              </a:rPr>
              <a:t>for </a:t>
            </a:r>
            <a:r>
              <a:rPr sz="1300" spc="-60" dirty="0">
                <a:solidFill>
                  <a:srgbClr val="545454"/>
                </a:solidFill>
                <a:latin typeface="Montserrat"/>
                <a:cs typeface="Montserrat"/>
              </a:rPr>
              <a:t>regional</a:t>
            </a:r>
            <a:r>
              <a:rPr sz="1300" spc="-5" dirty="0">
                <a:solidFill>
                  <a:srgbClr val="545454"/>
                </a:solidFill>
                <a:latin typeface="Montserrat"/>
                <a:cs typeface="Montserrat"/>
              </a:rPr>
              <a:t> </a:t>
            </a:r>
            <a:r>
              <a:rPr sz="1300" spc="-65" dirty="0">
                <a:solidFill>
                  <a:srgbClr val="545454"/>
                </a:solidFill>
                <a:latin typeface="Montserrat"/>
                <a:cs typeface="Montserrat"/>
              </a:rPr>
              <a:t>expansion</a:t>
            </a:r>
            <a:r>
              <a:rPr sz="1300" dirty="0">
                <a:solidFill>
                  <a:srgbClr val="545454"/>
                </a:solidFill>
                <a:latin typeface="Montserrat"/>
                <a:cs typeface="Montserrat"/>
              </a:rPr>
              <a:t> </a:t>
            </a:r>
            <a:r>
              <a:rPr sz="1300" spc="-75" dirty="0">
                <a:solidFill>
                  <a:srgbClr val="545454"/>
                </a:solidFill>
                <a:latin typeface="Montserrat"/>
                <a:cs typeface="Montserrat"/>
              </a:rPr>
              <a:t>and</a:t>
            </a:r>
            <a:r>
              <a:rPr sz="1300" spc="-5" dirty="0">
                <a:solidFill>
                  <a:srgbClr val="545454"/>
                </a:solidFill>
                <a:latin typeface="Montserrat"/>
                <a:cs typeface="Montserrat"/>
              </a:rPr>
              <a:t> </a:t>
            </a:r>
            <a:r>
              <a:rPr sz="1300" spc="-75" dirty="0">
                <a:solidFill>
                  <a:srgbClr val="545454"/>
                </a:solidFill>
                <a:latin typeface="Montserrat"/>
                <a:cs typeface="Montserrat"/>
              </a:rPr>
              <a:t>phased</a:t>
            </a:r>
            <a:r>
              <a:rPr sz="1300" dirty="0">
                <a:solidFill>
                  <a:srgbClr val="545454"/>
                </a:solidFill>
                <a:latin typeface="Montserrat"/>
                <a:cs typeface="Montserrat"/>
              </a:rPr>
              <a:t> </a:t>
            </a:r>
            <a:r>
              <a:rPr sz="1300" spc="-65" dirty="0">
                <a:solidFill>
                  <a:srgbClr val="545454"/>
                </a:solidFill>
                <a:latin typeface="Montserrat"/>
                <a:cs typeface="Montserrat"/>
              </a:rPr>
              <a:t>scaling</a:t>
            </a:r>
            <a:r>
              <a:rPr sz="1300" spc="-5" dirty="0">
                <a:solidFill>
                  <a:srgbClr val="545454"/>
                </a:solidFill>
                <a:latin typeface="Montserrat"/>
                <a:cs typeface="Montserrat"/>
              </a:rPr>
              <a:t> </a:t>
            </a:r>
            <a:r>
              <a:rPr sz="1300" spc="-55" dirty="0">
                <a:solidFill>
                  <a:srgbClr val="545454"/>
                </a:solidFill>
                <a:latin typeface="Montserrat"/>
                <a:cs typeface="Montserrat"/>
              </a:rPr>
              <a:t>of</a:t>
            </a:r>
            <a:r>
              <a:rPr sz="1300" dirty="0">
                <a:solidFill>
                  <a:srgbClr val="545454"/>
                </a:solidFill>
                <a:latin typeface="Montserrat"/>
                <a:cs typeface="Montserrat"/>
              </a:rPr>
              <a:t> </a:t>
            </a:r>
            <a:r>
              <a:rPr sz="1300" spc="-10" dirty="0">
                <a:solidFill>
                  <a:srgbClr val="545454"/>
                </a:solidFill>
                <a:latin typeface="Montserrat"/>
                <a:cs typeface="Montserrat"/>
              </a:rPr>
              <a:t>logistics.</a:t>
            </a:r>
            <a:endParaRPr sz="1300" dirty="0">
              <a:latin typeface="Montserrat"/>
              <a:cs typeface="Montserrat"/>
            </a:endParaRPr>
          </a:p>
        </p:txBody>
      </p:sp>
      <p:sp>
        <p:nvSpPr>
          <p:cNvPr id="34" name="Rectangle: Rounded Corners 33">
            <a:extLst>
              <a:ext uri="{FF2B5EF4-FFF2-40B4-BE49-F238E27FC236}">
                <a16:creationId xmlns:a16="http://schemas.microsoft.com/office/drawing/2014/main" id="{424315BA-31B5-371E-B9BC-442873240437}"/>
              </a:ext>
            </a:extLst>
          </p:cNvPr>
          <p:cNvSpPr/>
          <p:nvPr/>
        </p:nvSpPr>
        <p:spPr>
          <a:xfrm>
            <a:off x="148625" y="656986"/>
            <a:ext cx="11894748" cy="5209620"/>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9EED5117-78E8-5E7D-CA6B-487543ED78B8}"/>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Graphic 21">
            <a:extLst>
              <a:ext uri="{FF2B5EF4-FFF2-40B4-BE49-F238E27FC236}">
                <a16:creationId xmlns:a16="http://schemas.microsoft.com/office/drawing/2014/main" id="{B5AADF24-A634-C20D-102E-0A20093C3B0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732E238-71F4-BCE1-FB8C-B789F196ADB7}"/>
              </a:ext>
            </a:extLst>
          </p:cNvPr>
          <p:cNvSpPr/>
          <p:nvPr/>
        </p:nvSpPr>
        <p:spPr>
          <a:xfrm>
            <a:off x="9943615" y="610964"/>
            <a:ext cx="2791184" cy="617004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648961" y="768340"/>
            <a:ext cx="6771977" cy="358990"/>
          </a:xfrm>
          <a:prstGeom prst="rect">
            <a:avLst/>
          </a:prstGeom>
        </p:spPr>
        <p:txBody>
          <a:bodyPr vert="horz" wrap="square" lIns="0" tIns="12697" rIns="0" bIns="0" rtlCol="0">
            <a:spAutoFit/>
          </a:bodyPr>
          <a:lstStyle/>
          <a:p>
            <a:pPr marL="12697">
              <a:spcBef>
                <a:spcPts val="100"/>
              </a:spcBef>
            </a:pPr>
            <a:r>
              <a:rPr dirty="0">
                <a:solidFill>
                  <a:srgbClr val="FF0000"/>
                </a:solidFill>
              </a:rPr>
              <a:t>Supply Chain </a:t>
            </a:r>
            <a:r>
              <a:rPr spc="-10" dirty="0">
                <a:solidFill>
                  <a:srgbClr val="FF0000"/>
                </a:solidFill>
              </a:rPr>
              <a:t>Scaling</a:t>
            </a:r>
          </a:p>
        </p:txBody>
      </p:sp>
      <p:sp>
        <p:nvSpPr>
          <p:cNvPr id="6" name="object 6"/>
          <p:cNvSpPr/>
          <p:nvPr/>
        </p:nvSpPr>
        <p:spPr>
          <a:xfrm>
            <a:off x="306140" y="1161780"/>
            <a:ext cx="11579719" cy="914188"/>
          </a:xfrm>
          <a:custGeom>
            <a:avLst/>
            <a:gdLst/>
            <a:ahLst/>
            <a:cxnLst/>
            <a:rect l="l" t="t" r="r" b="b"/>
            <a:pathLst>
              <a:path w="11582400" h="914400">
                <a:moveTo>
                  <a:pt x="11439524" y="914399"/>
                </a:moveTo>
                <a:lnTo>
                  <a:pt x="142874" y="914399"/>
                </a:lnTo>
                <a:lnTo>
                  <a:pt x="135855" y="914228"/>
                </a:lnTo>
                <a:lnTo>
                  <a:pt x="94749" y="906051"/>
                </a:lnTo>
                <a:lnTo>
                  <a:pt x="57757" y="886278"/>
                </a:lnTo>
                <a:lnTo>
                  <a:pt x="28121" y="856642"/>
                </a:lnTo>
                <a:lnTo>
                  <a:pt x="8348" y="819650"/>
                </a:lnTo>
                <a:lnTo>
                  <a:pt x="171" y="778543"/>
                </a:lnTo>
                <a:lnTo>
                  <a:pt x="0" y="771524"/>
                </a:lnTo>
                <a:lnTo>
                  <a:pt x="0" y="142874"/>
                </a:lnTo>
                <a:lnTo>
                  <a:pt x="6150" y="101399"/>
                </a:lnTo>
                <a:lnTo>
                  <a:pt x="24078" y="63497"/>
                </a:lnTo>
                <a:lnTo>
                  <a:pt x="52234" y="32429"/>
                </a:lnTo>
                <a:lnTo>
                  <a:pt x="88199" y="10875"/>
                </a:lnTo>
                <a:lnTo>
                  <a:pt x="128870" y="686"/>
                </a:lnTo>
                <a:lnTo>
                  <a:pt x="142874" y="0"/>
                </a:lnTo>
                <a:lnTo>
                  <a:pt x="11439524" y="0"/>
                </a:lnTo>
                <a:lnTo>
                  <a:pt x="11480998" y="6150"/>
                </a:lnTo>
                <a:lnTo>
                  <a:pt x="11518899" y="24078"/>
                </a:lnTo>
                <a:lnTo>
                  <a:pt x="11549968" y="52234"/>
                </a:lnTo>
                <a:lnTo>
                  <a:pt x="11571521" y="88198"/>
                </a:lnTo>
                <a:lnTo>
                  <a:pt x="11581711" y="128870"/>
                </a:lnTo>
                <a:lnTo>
                  <a:pt x="11582399" y="142874"/>
                </a:lnTo>
                <a:lnTo>
                  <a:pt x="11582399" y="771524"/>
                </a:lnTo>
                <a:lnTo>
                  <a:pt x="11576246" y="812999"/>
                </a:lnTo>
                <a:lnTo>
                  <a:pt x="11558319" y="850901"/>
                </a:lnTo>
                <a:lnTo>
                  <a:pt x="11530163" y="881969"/>
                </a:lnTo>
                <a:lnTo>
                  <a:pt x="11494198" y="903524"/>
                </a:lnTo>
                <a:lnTo>
                  <a:pt x="11453528" y="913713"/>
                </a:lnTo>
                <a:lnTo>
                  <a:pt x="11439524" y="914399"/>
                </a:lnTo>
                <a:close/>
              </a:path>
            </a:pathLst>
          </a:custGeom>
          <a:solidFill>
            <a:srgbClr val="FFFFFF"/>
          </a:solidFill>
        </p:spPr>
        <p:txBody>
          <a:bodyPr wrap="square" lIns="0" tIns="0" rIns="0" bIns="0" rtlCol="0"/>
          <a:lstStyle/>
          <a:p>
            <a:pPr defTabSz="914217"/>
            <a:endParaRPr/>
          </a:p>
        </p:txBody>
      </p:sp>
      <p:sp>
        <p:nvSpPr>
          <p:cNvPr id="7" name="object 7"/>
          <p:cNvSpPr txBox="1"/>
          <p:nvPr/>
        </p:nvSpPr>
        <p:spPr>
          <a:xfrm>
            <a:off x="483899" y="1297638"/>
            <a:ext cx="10807738" cy="524703"/>
          </a:xfrm>
          <a:prstGeom prst="rect">
            <a:avLst/>
          </a:prstGeom>
        </p:spPr>
        <p:txBody>
          <a:bodyPr vert="horz" wrap="square" lIns="0" tIns="12697" rIns="0" bIns="0" rtlCol="0">
            <a:spAutoFit/>
          </a:bodyPr>
          <a:lstStyle/>
          <a:p>
            <a:pPr marL="12697" marR="5079" defTabSz="914217">
              <a:lnSpc>
                <a:spcPct val="129600"/>
              </a:lnSpc>
              <a:spcBef>
                <a:spcPts val="100"/>
              </a:spcBef>
            </a:pPr>
            <a:r>
              <a:rPr sz="1350" dirty="0">
                <a:latin typeface="Arial"/>
                <a:cs typeface="Arial"/>
              </a:rPr>
              <a:t>As</a:t>
            </a:r>
            <a:r>
              <a:rPr sz="1350" spc="-5" dirty="0">
                <a:latin typeface="Arial"/>
                <a:cs typeface="Arial"/>
              </a:rPr>
              <a:t> </a:t>
            </a:r>
            <a:r>
              <a:rPr sz="1350" dirty="0">
                <a:latin typeface="Arial"/>
                <a:cs typeface="Arial"/>
              </a:rPr>
              <a:t>sales increase, supply chain</a:t>
            </a:r>
            <a:r>
              <a:rPr sz="1350" spc="-5" dirty="0">
                <a:latin typeface="Arial"/>
                <a:cs typeface="Arial"/>
              </a:rPr>
              <a:t> </a:t>
            </a:r>
            <a:r>
              <a:rPr sz="1350" dirty="0">
                <a:latin typeface="Arial"/>
                <a:cs typeface="Arial"/>
              </a:rPr>
              <a:t>and logistics operations must</a:t>
            </a:r>
            <a:r>
              <a:rPr sz="1350" spc="-5" dirty="0">
                <a:latin typeface="Arial"/>
                <a:cs typeface="Arial"/>
              </a:rPr>
              <a:t> </a:t>
            </a:r>
            <a:r>
              <a:rPr sz="1350" dirty="0">
                <a:latin typeface="Arial"/>
                <a:cs typeface="Arial"/>
              </a:rPr>
              <a:t>expand to keep pace.</a:t>
            </a:r>
            <a:r>
              <a:rPr sz="1350" spc="-5" dirty="0">
                <a:latin typeface="Arial"/>
                <a:cs typeface="Arial"/>
              </a:rPr>
              <a:t> </a:t>
            </a:r>
            <a:r>
              <a:rPr sz="1350" dirty="0">
                <a:latin typeface="Arial"/>
                <a:cs typeface="Arial"/>
              </a:rPr>
              <a:t>Failure to scale effectively</a:t>
            </a:r>
            <a:r>
              <a:rPr sz="1350" spc="-5" dirty="0">
                <a:latin typeface="Arial"/>
                <a:cs typeface="Arial"/>
              </a:rPr>
              <a:t> </a:t>
            </a:r>
            <a:r>
              <a:rPr sz="1350" dirty="0">
                <a:latin typeface="Arial"/>
                <a:cs typeface="Arial"/>
              </a:rPr>
              <a:t>can result in stockouts, </a:t>
            </a:r>
            <a:r>
              <a:rPr sz="1350" spc="-10" dirty="0">
                <a:latin typeface="Arial"/>
                <a:cs typeface="Arial"/>
              </a:rPr>
              <a:t>delivery </a:t>
            </a:r>
            <a:r>
              <a:rPr sz="1350" dirty="0">
                <a:latin typeface="Arial"/>
                <a:cs typeface="Arial"/>
              </a:rPr>
              <a:t>delays,</a:t>
            </a:r>
            <a:r>
              <a:rPr sz="1350" spc="-10" dirty="0">
                <a:latin typeface="Arial"/>
                <a:cs typeface="Arial"/>
              </a:rPr>
              <a:t> </a:t>
            </a:r>
            <a:r>
              <a:rPr sz="1350" dirty="0">
                <a:latin typeface="Arial"/>
                <a:cs typeface="Arial"/>
              </a:rPr>
              <a:t>and increased costs, all of which negatively impact customer satisfaction and </a:t>
            </a:r>
            <a:r>
              <a:rPr sz="1350" spc="-10" dirty="0">
                <a:latin typeface="Arial"/>
                <a:cs typeface="Arial"/>
              </a:rPr>
              <a:t>profitability.</a:t>
            </a:r>
            <a:endParaRPr sz="1350" dirty="0">
              <a:latin typeface="Arial"/>
              <a:cs typeface="Arial"/>
            </a:endParaRPr>
          </a:p>
        </p:txBody>
      </p:sp>
      <p:pic>
        <p:nvPicPr>
          <p:cNvPr id="8" name="object 8"/>
          <p:cNvPicPr/>
          <p:nvPr/>
        </p:nvPicPr>
        <p:blipFill>
          <a:blip r:embed="rId3" cstate="print"/>
          <a:stretch>
            <a:fillRect/>
          </a:stretch>
        </p:blipFill>
        <p:spPr>
          <a:xfrm>
            <a:off x="3467709" y="2304516"/>
            <a:ext cx="323774" cy="342820"/>
          </a:xfrm>
          <a:prstGeom prst="rect">
            <a:avLst/>
          </a:prstGeom>
        </p:spPr>
      </p:pic>
      <p:sp>
        <p:nvSpPr>
          <p:cNvPr id="9" name="object 9"/>
          <p:cNvSpPr txBox="1"/>
          <p:nvPr/>
        </p:nvSpPr>
        <p:spPr>
          <a:xfrm>
            <a:off x="3193135" y="2682254"/>
            <a:ext cx="870383" cy="174367"/>
          </a:xfrm>
          <a:prstGeom prst="rect">
            <a:avLst/>
          </a:prstGeom>
        </p:spPr>
        <p:txBody>
          <a:bodyPr vert="horz" wrap="square" lIns="0" tIns="12697" rIns="0" bIns="0" rtlCol="0">
            <a:spAutoFit/>
          </a:bodyPr>
          <a:lstStyle/>
          <a:p>
            <a:pPr marL="12697" defTabSz="914217">
              <a:spcBef>
                <a:spcPts val="100"/>
              </a:spcBef>
            </a:pPr>
            <a:r>
              <a:rPr sz="1050" spc="-10" dirty="0">
                <a:latin typeface="Arial"/>
                <a:cs typeface="Arial"/>
              </a:rPr>
              <a:t>Manufacturing</a:t>
            </a:r>
            <a:endParaRPr sz="1050">
              <a:latin typeface="Arial"/>
              <a:cs typeface="Arial"/>
            </a:endParaRPr>
          </a:p>
        </p:txBody>
      </p:sp>
      <p:grpSp>
        <p:nvGrpSpPr>
          <p:cNvPr id="10" name="object 10"/>
          <p:cNvGrpSpPr/>
          <p:nvPr/>
        </p:nvGrpSpPr>
        <p:grpSpPr>
          <a:xfrm>
            <a:off x="4277146" y="2304516"/>
            <a:ext cx="942757" cy="438049"/>
            <a:chOff x="4276725" y="2305050"/>
            <a:chExt cx="942975" cy="438150"/>
          </a:xfrm>
        </p:grpSpPr>
        <p:pic>
          <p:nvPicPr>
            <p:cNvPr id="11" name="object 11"/>
            <p:cNvPicPr/>
            <p:nvPr/>
          </p:nvPicPr>
          <p:blipFill>
            <a:blip r:embed="rId4" cstate="print"/>
            <a:stretch>
              <a:fillRect/>
            </a:stretch>
          </p:blipFill>
          <p:spPr>
            <a:xfrm>
              <a:off x="4276725" y="2438400"/>
              <a:ext cx="200024" cy="304799"/>
            </a:xfrm>
            <a:prstGeom prst="rect">
              <a:avLst/>
            </a:prstGeom>
          </p:spPr>
        </p:pic>
        <p:pic>
          <p:nvPicPr>
            <p:cNvPr id="12" name="object 12"/>
            <p:cNvPicPr/>
            <p:nvPr/>
          </p:nvPicPr>
          <p:blipFill>
            <a:blip r:embed="rId5" cstate="print"/>
            <a:stretch>
              <a:fillRect/>
            </a:stretch>
          </p:blipFill>
          <p:spPr>
            <a:xfrm>
              <a:off x="4857750" y="2305050"/>
              <a:ext cx="361949" cy="342899"/>
            </a:xfrm>
            <a:prstGeom prst="rect">
              <a:avLst/>
            </a:prstGeom>
          </p:spPr>
        </p:pic>
      </p:grpSp>
      <p:sp>
        <p:nvSpPr>
          <p:cNvPr id="13" name="object 13"/>
          <p:cNvSpPr txBox="1"/>
          <p:nvPr/>
        </p:nvSpPr>
        <p:spPr>
          <a:xfrm>
            <a:off x="4695058" y="2682254"/>
            <a:ext cx="692625" cy="174367"/>
          </a:xfrm>
          <a:prstGeom prst="rect">
            <a:avLst/>
          </a:prstGeom>
        </p:spPr>
        <p:txBody>
          <a:bodyPr vert="horz" wrap="square" lIns="0" tIns="12697" rIns="0" bIns="0" rtlCol="0">
            <a:spAutoFit/>
          </a:bodyPr>
          <a:lstStyle/>
          <a:p>
            <a:pPr marL="12697" defTabSz="914217">
              <a:spcBef>
                <a:spcPts val="100"/>
              </a:spcBef>
            </a:pPr>
            <a:r>
              <a:rPr sz="1050" spc="-10" dirty="0">
                <a:latin typeface="Arial"/>
                <a:cs typeface="Arial"/>
              </a:rPr>
              <a:t>Distribution</a:t>
            </a:r>
            <a:endParaRPr sz="1050">
              <a:latin typeface="Arial"/>
              <a:cs typeface="Arial"/>
            </a:endParaRPr>
          </a:p>
        </p:txBody>
      </p:sp>
      <p:grpSp>
        <p:nvGrpSpPr>
          <p:cNvPr id="14" name="object 14"/>
          <p:cNvGrpSpPr/>
          <p:nvPr/>
        </p:nvGrpSpPr>
        <p:grpSpPr>
          <a:xfrm>
            <a:off x="5600814" y="2304516"/>
            <a:ext cx="999893" cy="438049"/>
            <a:chOff x="5600699" y="2305050"/>
            <a:chExt cx="1000125" cy="438150"/>
          </a:xfrm>
        </p:grpSpPr>
        <p:pic>
          <p:nvPicPr>
            <p:cNvPr id="15" name="object 15"/>
            <p:cNvPicPr/>
            <p:nvPr/>
          </p:nvPicPr>
          <p:blipFill>
            <a:blip r:embed="rId4" cstate="print"/>
            <a:stretch>
              <a:fillRect/>
            </a:stretch>
          </p:blipFill>
          <p:spPr>
            <a:xfrm>
              <a:off x="5600699" y="2438400"/>
              <a:ext cx="200024" cy="304799"/>
            </a:xfrm>
            <a:prstGeom prst="rect">
              <a:avLst/>
            </a:prstGeom>
          </p:spPr>
        </p:pic>
        <p:pic>
          <p:nvPicPr>
            <p:cNvPr id="16" name="object 16"/>
            <p:cNvPicPr/>
            <p:nvPr/>
          </p:nvPicPr>
          <p:blipFill>
            <a:blip r:embed="rId6" cstate="print"/>
            <a:stretch>
              <a:fillRect/>
            </a:stretch>
          </p:blipFill>
          <p:spPr>
            <a:xfrm>
              <a:off x="6238874" y="2305050"/>
              <a:ext cx="361949" cy="342899"/>
            </a:xfrm>
            <a:prstGeom prst="rect">
              <a:avLst/>
            </a:prstGeom>
          </p:spPr>
        </p:pic>
      </p:grpSp>
      <p:sp>
        <p:nvSpPr>
          <p:cNvPr id="17" name="object 17"/>
          <p:cNvSpPr txBox="1"/>
          <p:nvPr/>
        </p:nvSpPr>
        <p:spPr>
          <a:xfrm>
            <a:off x="6019023" y="2682254"/>
            <a:ext cx="806263" cy="174367"/>
          </a:xfrm>
          <a:prstGeom prst="rect">
            <a:avLst/>
          </a:prstGeom>
        </p:spPr>
        <p:txBody>
          <a:bodyPr vert="horz" wrap="square" lIns="0" tIns="12697" rIns="0" bIns="0" rtlCol="0">
            <a:spAutoFit/>
          </a:bodyPr>
          <a:lstStyle/>
          <a:p>
            <a:pPr marL="12697" defTabSz="914217">
              <a:spcBef>
                <a:spcPts val="100"/>
              </a:spcBef>
            </a:pPr>
            <a:r>
              <a:rPr sz="1050" spc="-10" dirty="0">
                <a:latin typeface="Arial"/>
                <a:cs typeface="Arial"/>
              </a:rPr>
              <a:t>Warehousing</a:t>
            </a:r>
            <a:endParaRPr sz="1050">
              <a:latin typeface="Arial"/>
              <a:cs typeface="Arial"/>
            </a:endParaRPr>
          </a:p>
        </p:txBody>
      </p:sp>
      <p:grpSp>
        <p:nvGrpSpPr>
          <p:cNvPr id="18" name="object 18"/>
          <p:cNvGrpSpPr/>
          <p:nvPr/>
        </p:nvGrpSpPr>
        <p:grpSpPr>
          <a:xfrm>
            <a:off x="7038757" y="2304516"/>
            <a:ext cx="866574" cy="438049"/>
            <a:chOff x="7038975" y="2305050"/>
            <a:chExt cx="866775" cy="438150"/>
          </a:xfrm>
        </p:grpSpPr>
        <p:pic>
          <p:nvPicPr>
            <p:cNvPr id="19" name="object 19"/>
            <p:cNvPicPr/>
            <p:nvPr/>
          </p:nvPicPr>
          <p:blipFill>
            <a:blip r:embed="rId4" cstate="print"/>
            <a:stretch>
              <a:fillRect/>
            </a:stretch>
          </p:blipFill>
          <p:spPr>
            <a:xfrm>
              <a:off x="7038975" y="2438400"/>
              <a:ext cx="200024" cy="304799"/>
            </a:xfrm>
            <a:prstGeom prst="rect">
              <a:avLst/>
            </a:prstGeom>
          </p:spPr>
        </p:pic>
        <p:pic>
          <p:nvPicPr>
            <p:cNvPr id="20" name="object 20"/>
            <p:cNvPicPr/>
            <p:nvPr/>
          </p:nvPicPr>
          <p:blipFill>
            <a:blip r:embed="rId7" cstate="print"/>
            <a:stretch>
              <a:fillRect/>
            </a:stretch>
          </p:blipFill>
          <p:spPr>
            <a:xfrm>
              <a:off x="7543800" y="2305050"/>
              <a:ext cx="361949" cy="342899"/>
            </a:xfrm>
            <a:prstGeom prst="rect">
              <a:avLst/>
            </a:prstGeom>
          </p:spPr>
        </p:pic>
      </p:grpSp>
      <p:sp>
        <p:nvSpPr>
          <p:cNvPr id="21" name="object 21"/>
          <p:cNvSpPr txBox="1"/>
          <p:nvPr/>
        </p:nvSpPr>
        <p:spPr>
          <a:xfrm>
            <a:off x="7456817" y="2682254"/>
            <a:ext cx="544704" cy="174367"/>
          </a:xfrm>
          <a:prstGeom prst="rect">
            <a:avLst/>
          </a:prstGeom>
        </p:spPr>
        <p:txBody>
          <a:bodyPr vert="horz" wrap="square" lIns="0" tIns="12697" rIns="0" bIns="0" rtlCol="0">
            <a:spAutoFit/>
          </a:bodyPr>
          <a:lstStyle/>
          <a:p>
            <a:pPr marL="12697" defTabSz="914217">
              <a:spcBef>
                <a:spcPts val="100"/>
              </a:spcBef>
            </a:pPr>
            <a:r>
              <a:rPr sz="1050" spc="-10" dirty="0">
                <a:latin typeface="Arial"/>
                <a:cs typeface="Arial"/>
              </a:rPr>
              <a:t>Logistics</a:t>
            </a:r>
            <a:endParaRPr sz="1050">
              <a:latin typeface="Arial"/>
              <a:cs typeface="Arial"/>
            </a:endParaRPr>
          </a:p>
        </p:txBody>
      </p:sp>
      <p:grpSp>
        <p:nvGrpSpPr>
          <p:cNvPr id="22" name="object 22"/>
          <p:cNvGrpSpPr/>
          <p:nvPr/>
        </p:nvGrpSpPr>
        <p:grpSpPr>
          <a:xfrm>
            <a:off x="8219583" y="2304516"/>
            <a:ext cx="761824" cy="438049"/>
            <a:chOff x="8220075" y="2305050"/>
            <a:chExt cx="762000" cy="438150"/>
          </a:xfrm>
        </p:grpSpPr>
        <p:pic>
          <p:nvPicPr>
            <p:cNvPr id="23" name="object 23"/>
            <p:cNvPicPr/>
            <p:nvPr/>
          </p:nvPicPr>
          <p:blipFill>
            <a:blip r:embed="rId8" cstate="print"/>
            <a:stretch>
              <a:fillRect/>
            </a:stretch>
          </p:blipFill>
          <p:spPr>
            <a:xfrm>
              <a:off x="8220075" y="2438400"/>
              <a:ext cx="200024" cy="304799"/>
            </a:xfrm>
            <a:prstGeom prst="rect">
              <a:avLst/>
            </a:prstGeom>
          </p:spPr>
        </p:pic>
        <p:pic>
          <p:nvPicPr>
            <p:cNvPr id="24" name="object 24"/>
            <p:cNvPicPr/>
            <p:nvPr/>
          </p:nvPicPr>
          <p:blipFill>
            <a:blip r:embed="rId9" cstate="print"/>
            <a:stretch>
              <a:fillRect/>
            </a:stretch>
          </p:blipFill>
          <p:spPr>
            <a:xfrm>
              <a:off x="8658225" y="2305050"/>
              <a:ext cx="323849" cy="342899"/>
            </a:xfrm>
            <a:prstGeom prst="rect">
              <a:avLst/>
            </a:prstGeom>
          </p:spPr>
        </p:pic>
      </p:grpSp>
      <p:sp>
        <p:nvSpPr>
          <p:cNvPr id="25" name="object 25"/>
          <p:cNvSpPr txBox="1"/>
          <p:nvPr/>
        </p:nvSpPr>
        <p:spPr>
          <a:xfrm>
            <a:off x="8632585" y="2682254"/>
            <a:ext cx="366310" cy="174367"/>
          </a:xfrm>
          <a:prstGeom prst="rect">
            <a:avLst/>
          </a:prstGeom>
        </p:spPr>
        <p:txBody>
          <a:bodyPr vert="horz" wrap="square" lIns="0" tIns="12697" rIns="0" bIns="0" rtlCol="0">
            <a:spAutoFit/>
          </a:bodyPr>
          <a:lstStyle/>
          <a:p>
            <a:pPr marL="12697" defTabSz="914217">
              <a:spcBef>
                <a:spcPts val="100"/>
              </a:spcBef>
            </a:pPr>
            <a:r>
              <a:rPr sz="1050" spc="-10" dirty="0">
                <a:latin typeface="Arial"/>
                <a:cs typeface="Arial"/>
              </a:rPr>
              <a:t>Retail</a:t>
            </a:r>
            <a:endParaRPr sz="1050">
              <a:latin typeface="Arial"/>
              <a:cs typeface="Arial"/>
            </a:endParaRPr>
          </a:p>
        </p:txBody>
      </p:sp>
      <p:grpSp>
        <p:nvGrpSpPr>
          <p:cNvPr id="26" name="object 26"/>
          <p:cNvGrpSpPr/>
          <p:nvPr/>
        </p:nvGrpSpPr>
        <p:grpSpPr>
          <a:xfrm>
            <a:off x="306140" y="3104430"/>
            <a:ext cx="5675586" cy="1409374"/>
            <a:chOff x="304799" y="3105149"/>
            <a:chExt cx="5676900" cy="1409700"/>
          </a:xfrm>
        </p:grpSpPr>
        <p:sp>
          <p:nvSpPr>
            <p:cNvPr id="27" name="object 27"/>
            <p:cNvSpPr/>
            <p:nvPr/>
          </p:nvSpPr>
          <p:spPr>
            <a:xfrm>
              <a:off x="323849" y="3105149"/>
              <a:ext cx="5657850" cy="1409700"/>
            </a:xfrm>
            <a:custGeom>
              <a:avLst/>
              <a:gdLst/>
              <a:ahLst/>
              <a:cxnLst/>
              <a:rect l="l" t="t" r="r" b="b"/>
              <a:pathLst>
                <a:path w="5657850" h="1409700">
                  <a:moveTo>
                    <a:pt x="5551054" y="1409699"/>
                  </a:moveTo>
                  <a:lnTo>
                    <a:pt x="88995" y="1409699"/>
                  </a:lnTo>
                  <a:lnTo>
                    <a:pt x="82801" y="1408967"/>
                  </a:lnTo>
                  <a:lnTo>
                    <a:pt x="37131" y="1386266"/>
                  </a:lnTo>
                  <a:lnTo>
                    <a:pt x="12577" y="1352660"/>
                  </a:lnTo>
                  <a:lnTo>
                    <a:pt x="610" y="1310337"/>
                  </a:lnTo>
                  <a:lnTo>
                    <a:pt x="0" y="1302904"/>
                  </a:lnTo>
                  <a:lnTo>
                    <a:pt x="0" y="1295399"/>
                  </a:lnTo>
                  <a:lnTo>
                    <a:pt x="0" y="106794"/>
                  </a:lnTo>
                  <a:lnTo>
                    <a:pt x="9643" y="63624"/>
                  </a:lnTo>
                  <a:lnTo>
                    <a:pt x="32320" y="28170"/>
                  </a:lnTo>
                  <a:lnTo>
                    <a:pt x="64577" y="5828"/>
                  </a:lnTo>
                  <a:lnTo>
                    <a:pt x="88995" y="0"/>
                  </a:lnTo>
                  <a:lnTo>
                    <a:pt x="5551054" y="0"/>
                  </a:lnTo>
                  <a:lnTo>
                    <a:pt x="5594223" y="11572"/>
                  </a:lnTo>
                  <a:lnTo>
                    <a:pt x="5629678" y="38784"/>
                  </a:lnTo>
                  <a:lnTo>
                    <a:pt x="5652020" y="77492"/>
                  </a:lnTo>
                  <a:lnTo>
                    <a:pt x="5657849" y="106794"/>
                  </a:lnTo>
                  <a:lnTo>
                    <a:pt x="5657849" y="1302904"/>
                  </a:lnTo>
                  <a:lnTo>
                    <a:pt x="5646275" y="1346073"/>
                  </a:lnTo>
                  <a:lnTo>
                    <a:pt x="5619064" y="1381528"/>
                  </a:lnTo>
                  <a:lnTo>
                    <a:pt x="5580355" y="1403870"/>
                  </a:lnTo>
                  <a:lnTo>
                    <a:pt x="5558487" y="1408967"/>
                  </a:lnTo>
                  <a:lnTo>
                    <a:pt x="5551054" y="1409699"/>
                  </a:lnTo>
                  <a:close/>
                </a:path>
              </a:pathLst>
            </a:custGeom>
            <a:solidFill>
              <a:srgbClr val="FFFFFF"/>
            </a:solidFill>
          </p:spPr>
          <p:txBody>
            <a:bodyPr wrap="square" lIns="0" tIns="0" rIns="0" bIns="0" rtlCol="0"/>
            <a:lstStyle/>
            <a:p>
              <a:pPr defTabSz="914217"/>
              <a:endParaRPr/>
            </a:p>
          </p:txBody>
        </p:sp>
        <p:sp>
          <p:nvSpPr>
            <p:cNvPr id="28" name="object 28"/>
            <p:cNvSpPr/>
            <p:nvPr/>
          </p:nvSpPr>
          <p:spPr>
            <a:xfrm>
              <a:off x="304799" y="3105149"/>
              <a:ext cx="114300" cy="1409700"/>
            </a:xfrm>
            <a:custGeom>
              <a:avLst/>
              <a:gdLst/>
              <a:ahLst/>
              <a:cxnLst/>
              <a:rect l="l" t="t" r="r" b="b"/>
              <a:pathLst>
                <a:path w="114300" h="1409700">
                  <a:moveTo>
                    <a:pt x="114300" y="1409699"/>
                  </a:moveTo>
                  <a:lnTo>
                    <a:pt x="70559" y="1400999"/>
                  </a:lnTo>
                  <a:lnTo>
                    <a:pt x="33477" y="1376221"/>
                  </a:lnTo>
                  <a:lnTo>
                    <a:pt x="8700" y="1339140"/>
                  </a:lnTo>
                  <a:lnTo>
                    <a:pt x="0" y="1295400"/>
                  </a:lnTo>
                  <a:lnTo>
                    <a:pt x="0" y="114300"/>
                  </a:lnTo>
                  <a:lnTo>
                    <a:pt x="8700" y="70558"/>
                  </a:lnTo>
                  <a:lnTo>
                    <a:pt x="33477" y="33477"/>
                  </a:lnTo>
                  <a:lnTo>
                    <a:pt x="70559" y="8700"/>
                  </a:lnTo>
                  <a:lnTo>
                    <a:pt x="114300" y="0"/>
                  </a:lnTo>
                  <a:lnTo>
                    <a:pt x="106793" y="543"/>
                  </a:lnTo>
                  <a:lnTo>
                    <a:pt x="99431" y="2175"/>
                  </a:lnTo>
                  <a:lnTo>
                    <a:pt x="65982" y="25900"/>
                  </a:lnTo>
                  <a:lnTo>
                    <a:pt x="47107" y="60364"/>
                  </a:lnTo>
                  <a:lnTo>
                    <a:pt x="38462" y="103040"/>
                  </a:lnTo>
                  <a:lnTo>
                    <a:pt x="38100" y="114300"/>
                  </a:lnTo>
                  <a:lnTo>
                    <a:pt x="38100" y="1295400"/>
                  </a:lnTo>
                  <a:lnTo>
                    <a:pt x="43900" y="1339139"/>
                  </a:lnTo>
                  <a:lnTo>
                    <a:pt x="60418" y="1376221"/>
                  </a:lnTo>
                  <a:lnTo>
                    <a:pt x="92213" y="1404805"/>
                  </a:lnTo>
                  <a:lnTo>
                    <a:pt x="106793" y="1409156"/>
                  </a:lnTo>
                  <a:lnTo>
                    <a:pt x="114300" y="1409699"/>
                  </a:lnTo>
                  <a:close/>
                </a:path>
              </a:pathLst>
            </a:custGeom>
            <a:solidFill>
              <a:srgbClr val="008080"/>
            </a:solidFill>
          </p:spPr>
          <p:txBody>
            <a:bodyPr wrap="square" lIns="0" tIns="0" rIns="0" bIns="0" rtlCol="0"/>
            <a:lstStyle/>
            <a:p>
              <a:pPr defTabSz="914217"/>
              <a:endParaRPr/>
            </a:p>
          </p:txBody>
        </p:sp>
        <p:sp>
          <p:nvSpPr>
            <p:cNvPr id="29" name="object 29"/>
            <p:cNvSpPr/>
            <p:nvPr/>
          </p:nvSpPr>
          <p:spPr>
            <a:xfrm>
              <a:off x="533468" y="3295650"/>
              <a:ext cx="457200" cy="571500"/>
            </a:xfrm>
            <a:custGeom>
              <a:avLst/>
              <a:gdLst/>
              <a:ahLst/>
              <a:cxnLst/>
              <a:rect l="l" t="t" r="r" b="b"/>
              <a:pathLst>
                <a:path w="457200" h="571500">
                  <a:moveTo>
                    <a:pt x="236018" y="571499"/>
                  </a:moveTo>
                  <a:lnTo>
                    <a:pt x="221044" y="571499"/>
                  </a:lnTo>
                  <a:lnTo>
                    <a:pt x="213575" y="571040"/>
                  </a:lnTo>
                  <a:lnTo>
                    <a:pt x="169336" y="561911"/>
                  </a:lnTo>
                  <a:lnTo>
                    <a:pt x="134132" y="546166"/>
                  </a:lnTo>
                  <a:lnTo>
                    <a:pt x="95302" y="518142"/>
                  </a:lnTo>
                  <a:lnTo>
                    <a:pt x="62967" y="482784"/>
                  </a:lnTo>
                  <a:lnTo>
                    <a:pt x="41632" y="450288"/>
                  </a:lnTo>
                  <a:lnTo>
                    <a:pt x="24339" y="414224"/>
                  </a:lnTo>
                  <a:lnTo>
                    <a:pt x="11469" y="375386"/>
                  </a:lnTo>
                  <a:lnTo>
                    <a:pt x="3296" y="334599"/>
                  </a:lnTo>
                  <a:lnTo>
                    <a:pt x="0" y="292764"/>
                  </a:lnTo>
                  <a:lnTo>
                    <a:pt x="0" y="278734"/>
                  </a:lnTo>
                  <a:lnTo>
                    <a:pt x="3296" y="236899"/>
                  </a:lnTo>
                  <a:lnTo>
                    <a:pt x="11469" y="196112"/>
                  </a:lnTo>
                  <a:lnTo>
                    <a:pt x="24339" y="157274"/>
                  </a:lnTo>
                  <a:lnTo>
                    <a:pt x="41632" y="121210"/>
                  </a:lnTo>
                  <a:lnTo>
                    <a:pt x="62967" y="88714"/>
                  </a:lnTo>
                  <a:lnTo>
                    <a:pt x="89296" y="58924"/>
                  </a:lnTo>
                  <a:lnTo>
                    <a:pt x="127372" y="29328"/>
                  </a:lnTo>
                  <a:lnTo>
                    <a:pt x="169336" y="9587"/>
                  </a:lnTo>
                  <a:lnTo>
                    <a:pt x="213575" y="458"/>
                  </a:lnTo>
                  <a:lnTo>
                    <a:pt x="221044" y="0"/>
                  </a:lnTo>
                  <a:lnTo>
                    <a:pt x="236018" y="0"/>
                  </a:lnTo>
                  <a:lnTo>
                    <a:pt x="280471" y="7315"/>
                  </a:lnTo>
                  <a:lnTo>
                    <a:pt x="322929" y="25332"/>
                  </a:lnTo>
                  <a:lnTo>
                    <a:pt x="361759" y="53356"/>
                  </a:lnTo>
                  <a:lnTo>
                    <a:pt x="394095" y="88714"/>
                  </a:lnTo>
                  <a:lnTo>
                    <a:pt x="415430" y="121210"/>
                  </a:lnTo>
                  <a:lnTo>
                    <a:pt x="432722" y="157274"/>
                  </a:lnTo>
                  <a:lnTo>
                    <a:pt x="445592" y="196112"/>
                  </a:lnTo>
                  <a:lnTo>
                    <a:pt x="453765" y="236899"/>
                  </a:lnTo>
                  <a:lnTo>
                    <a:pt x="457062" y="278734"/>
                  </a:lnTo>
                  <a:lnTo>
                    <a:pt x="457131" y="285749"/>
                  </a:lnTo>
                  <a:lnTo>
                    <a:pt x="456856" y="299770"/>
                  </a:lnTo>
                  <a:lnTo>
                    <a:pt x="452738" y="341496"/>
                  </a:lnTo>
                  <a:lnTo>
                    <a:pt x="443768" y="382015"/>
                  </a:lnTo>
                  <a:lnTo>
                    <a:pt x="430138" y="420450"/>
                  </a:lnTo>
                  <a:lnTo>
                    <a:pt x="412144" y="455970"/>
                  </a:lnTo>
                  <a:lnTo>
                    <a:pt x="390175" y="487805"/>
                  </a:lnTo>
                  <a:lnTo>
                    <a:pt x="361759" y="518142"/>
                  </a:lnTo>
                  <a:lnTo>
                    <a:pt x="329689" y="542170"/>
                  </a:lnTo>
                  <a:lnTo>
                    <a:pt x="287725" y="561911"/>
                  </a:lnTo>
                  <a:lnTo>
                    <a:pt x="243487" y="571040"/>
                  </a:lnTo>
                  <a:lnTo>
                    <a:pt x="236018" y="571499"/>
                  </a:lnTo>
                  <a:close/>
                </a:path>
              </a:pathLst>
            </a:custGeom>
            <a:solidFill>
              <a:srgbClr val="008080">
                <a:alpha val="10198"/>
              </a:srgbClr>
            </a:solidFill>
          </p:spPr>
          <p:txBody>
            <a:bodyPr wrap="square" lIns="0" tIns="0" rIns="0" bIns="0" rtlCol="0"/>
            <a:lstStyle/>
            <a:p>
              <a:pPr defTabSz="914217"/>
              <a:endParaRPr/>
            </a:p>
          </p:txBody>
        </p:sp>
        <p:pic>
          <p:nvPicPr>
            <p:cNvPr id="30" name="object 30"/>
            <p:cNvPicPr/>
            <p:nvPr/>
          </p:nvPicPr>
          <p:blipFill>
            <a:blip r:embed="rId10" cstate="print"/>
            <a:stretch>
              <a:fillRect/>
            </a:stretch>
          </p:blipFill>
          <p:spPr>
            <a:xfrm>
              <a:off x="647699" y="3428999"/>
              <a:ext cx="228599" cy="304799"/>
            </a:xfrm>
            <a:prstGeom prst="rect">
              <a:avLst/>
            </a:prstGeom>
          </p:spPr>
        </p:pic>
      </p:grpSp>
      <p:sp>
        <p:nvSpPr>
          <p:cNvPr id="31" name="object 31"/>
          <p:cNvSpPr txBox="1"/>
          <p:nvPr/>
        </p:nvSpPr>
        <p:spPr>
          <a:xfrm>
            <a:off x="1131449" y="3291712"/>
            <a:ext cx="4610303" cy="1008147"/>
          </a:xfrm>
          <a:prstGeom prst="rect">
            <a:avLst/>
          </a:prstGeom>
        </p:spPr>
        <p:txBody>
          <a:bodyPr vert="horz" wrap="square" lIns="0" tIns="12697" rIns="0" bIns="0" rtlCol="0">
            <a:spAutoFit/>
          </a:bodyPr>
          <a:lstStyle/>
          <a:p>
            <a:pPr marL="12697" defTabSz="914217">
              <a:spcBef>
                <a:spcPts val="100"/>
              </a:spcBef>
            </a:pPr>
            <a:r>
              <a:rPr sz="1500" b="1" dirty="0">
                <a:latin typeface="Arial"/>
                <a:cs typeface="Arial"/>
              </a:rPr>
              <a:t>Develop</a:t>
            </a:r>
            <a:r>
              <a:rPr sz="1500" b="1" spc="-35" dirty="0">
                <a:latin typeface="Arial"/>
                <a:cs typeface="Arial"/>
              </a:rPr>
              <a:t> </a:t>
            </a:r>
            <a:r>
              <a:rPr sz="1500" b="1" dirty="0">
                <a:latin typeface="Arial"/>
                <a:cs typeface="Arial"/>
              </a:rPr>
              <a:t>a</a:t>
            </a:r>
            <a:r>
              <a:rPr sz="1500" b="1" spc="-30" dirty="0">
                <a:latin typeface="Arial"/>
                <a:cs typeface="Arial"/>
              </a:rPr>
              <a:t> </a:t>
            </a:r>
            <a:r>
              <a:rPr sz="1500" b="1" dirty="0">
                <a:latin typeface="Arial"/>
                <a:cs typeface="Arial"/>
              </a:rPr>
              <a:t>Detailed</a:t>
            </a:r>
            <a:r>
              <a:rPr sz="1500" b="1" spc="-30" dirty="0">
                <a:latin typeface="Arial"/>
                <a:cs typeface="Arial"/>
              </a:rPr>
              <a:t> </a:t>
            </a:r>
            <a:r>
              <a:rPr sz="1500" b="1" dirty="0">
                <a:latin typeface="Arial"/>
                <a:cs typeface="Arial"/>
              </a:rPr>
              <a:t>Growth</a:t>
            </a:r>
            <a:r>
              <a:rPr sz="1500" b="1" spc="-35" dirty="0">
                <a:latin typeface="Arial"/>
                <a:cs typeface="Arial"/>
              </a:rPr>
              <a:t> </a:t>
            </a:r>
            <a:r>
              <a:rPr sz="1500" b="1" spc="-20" dirty="0">
                <a:latin typeface="Arial"/>
                <a:cs typeface="Arial"/>
              </a:rPr>
              <a:t>Plan</a:t>
            </a:r>
            <a:endParaRPr sz="1500" dirty="0">
              <a:latin typeface="Arial"/>
              <a:cs typeface="Arial"/>
            </a:endParaRPr>
          </a:p>
          <a:p>
            <a:pPr marL="12697" marR="5079" defTabSz="914217">
              <a:lnSpc>
                <a:spcPct val="125000"/>
              </a:lnSpc>
              <a:spcBef>
                <a:spcPts val="540"/>
              </a:spcBef>
            </a:pPr>
            <a:r>
              <a:rPr sz="1200" dirty="0">
                <a:solidFill>
                  <a:srgbClr val="374050"/>
                </a:solidFill>
                <a:latin typeface="Arial"/>
                <a:cs typeface="Arial"/>
              </a:rPr>
              <a:t>Create a comprehensive plan that outlines the resources and </a:t>
            </a:r>
            <a:r>
              <a:rPr sz="1200" spc="-10" dirty="0">
                <a:solidFill>
                  <a:srgbClr val="374050"/>
                </a:solidFill>
                <a:latin typeface="Arial"/>
                <a:cs typeface="Arial"/>
              </a:rPr>
              <a:t>steps </a:t>
            </a:r>
            <a:r>
              <a:rPr sz="1200" dirty="0">
                <a:solidFill>
                  <a:srgbClr val="374050"/>
                </a:solidFill>
                <a:latin typeface="Arial"/>
                <a:cs typeface="Arial"/>
              </a:rPr>
              <a:t>needed</a:t>
            </a:r>
            <a:r>
              <a:rPr sz="1200" spc="-5" dirty="0">
                <a:solidFill>
                  <a:srgbClr val="374050"/>
                </a:solidFill>
                <a:latin typeface="Arial"/>
                <a:cs typeface="Arial"/>
              </a:rPr>
              <a:t> </a:t>
            </a:r>
            <a:r>
              <a:rPr sz="1200" dirty="0">
                <a:solidFill>
                  <a:srgbClr val="374050"/>
                </a:solidFill>
                <a:latin typeface="Arial"/>
                <a:cs typeface="Arial"/>
              </a:rPr>
              <a:t>to scale production </a:t>
            </a:r>
            <a:r>
              <a:rPr sz="1200" spc="-10" dirty="0">
                <a:solidFill>
                  <a:srgbClr val="374050"/>
                </a:solidFill>
                <a:latin typeface="Arial"/>
                <a:cs typeface="Arial"/>
              </a:rPr>
              <a:t>capacity,</a:t>
            </a:r>
            <a:r>
              <a:rPr sz="1200" dirty="0">
                <a:solidFill>
                  <a:srgbClr val="374050"/>
                </a:solidFill>
                <a:latin typeface="Arial"/>
                <a:cs typeface="Arial"/>
              </a:rPr>
              <a:t> </a:t>
            </a:r>
            <a:r>
              <a:rPr sz="1200" spc="-10" dirty="0">
                <a:solidFill>
                  <a:srgbClr val="374050"/>
                </a:solidFill>
                <a:latin typeface="Arial"/>
                <a:cs typeface="Arial"/>
              </a:rPr>
              <a:t>inventory,</a:t>
            </a:r>
            <a:r>
              <a:rPr sz="1200" dirty="0">
                <a:solidFill>
                  <a:srgbClr val="374050"/>
                </a:solidFill>
                <a:latin typeface="Arial"/>
                <a:cs typeface="Arial"/>
              </a:rPr>
              <a:t> and logistics to </a:t>
            </a:r>
            <a:r>
              <a:rPr sz="1200" spc="-20" dirty="0">
                <a:solidFill>
                  <a:srgbClr val="374050"/>
                </a:solidFill>
                <a:latin typeface="Arial"/>
                <a:cs typeface="Arial"/>
              </a:rPr>
              <a:t>meet </a:t>
            </a:r>
            <a:r>
              <a:rPr sz="1200" dirty="0">
                <a:solidFill>
                  <a:srgbClr val="374050"/>
                </a:solidFill>
                <a:latin typeface="Arial"/>
                <a:cs typeface="Arial"/>
              </a:rPr>
              <a:t>increased </a:t>
            </a:r>
            <a:r>
              <a:rPr sz="1200" spc="-10" dirty="0">
                <a:solidFill>
                  <a:srgbClr val="374050"/>
                </a:solidFill>
                <a:latin typeface="Arial"/>
                <a:cs typeface="Arial"/>
              </a:rPr>
              <a:t>demand.</a:t>
            </a:r>
            <a:endParaRPr sz="1200" dirty="0">
              <a:latin typeface="Arial"/>
              <a:cs typeface="Arial"/>
            </a:endParaRPr>
          </a:p>
        </p:txBody>
      </p:sp>
      <p:grpSp>
        <p:nvGrpSpPr>
          <p:cNvPr id="32" name="object 32"/>
          <p:cNvGrpSpPr/>
          <p:nvPr/>
        </p:nvGrpSpPr>
        <p:grpSpPr>
          <a:xfrm>
            <a:off x="6210272" y="3104430"/>
            <a:ext cx="5675586" cy="1409374"/>
            <a:chOff x="6210299" y="3105149"/>
            <a:chExt cx="5676900" cy="1409700"/>
          </a:xfrm>
        </p:grpSpPr>
        <p:sp>
          <p:nvSpPr>
            <p:cNvPr id="33" name="object 33"/>
            <p:cNvSpPr/>
            <p:nvPr/>
          </p:nvSpPr>
          <p:spPr>
            <a:xfrm>
              <a:off x="6229349" y="3105149"/>
              <a:ext cx="5657850" cy="1409700"/>
            </a:xfrm>
            <a:custGeom>
              <a:avLst/>
              <a:gdLst/>
              <a:ahLst/>
              <a:cxnLst/>
              <a:rect l="l" t="t" r="r" b="b"/>
              <a:pathLst>
                <a:path w="5657850" h="1409700">
                  <a:moveTo>
                    <a:pt x="5551054" y="1409699"/>
                  </a:moveTo>
                  <a:lnTo>
                    <a:pt x="88995" y="1409699"/>
                  </a:lnTo>
                  <a:lnTo>
                    <a:pt x="82801" y="1408967"/>
                  </a:lnTo>
                  <a:lnTo>
                    <a:pt x="37130" y="1386266"/>
                  </a:lnTo>
                  <a:lnTo>
                    <a:pt x="12576" y="1352660"/>
                  </a:lnTo>
                  <a:lnTo>
                    <a:pt x="609" y="1310337"/>
                  </a:lnTo>
                  <a:lnTo>
                    <a:pt x="0" y="1302904"/>
                  </a:lnTo>
                  <a:lnTo>
                    <a:pt x="0" y="1295399"/>
                  </a:lnTo>
                  <a:lnTo>
                    <a:pt x="0" y="106794"/>
                  </a:lnTo>
                  <a:lnTo>
                    <a:pt x="9643" y="63624"/>
                  </a:lnTo>
                  <a:lnTo>
                    <a:pt x="32319" y="28170"/>
                  </a:lnTo>
                  <a:lnTo>
                    <a:pt x="64576" y="5828"/>
                  </a:lnTo>
                  <a:lnTo>
                    <a:pt x="88995" y="0"/>
                  </a:lnTo>
                  <a:lnTo>
                    <a:pt x="5551054" y="0"/>
                  </a:lnTo>
                  <a:lnTo>
                    <a:pt x="5594222" y="11572"/>
                  </a:lnTo>
                  <a:lnTo>
                    <a:pt x="5629678" y="38784"/>
                  </a:lnTo>
                  <a:lnTo>
                    <a:pt x="5652018" y="77492"/>
                  </a:lnTo>
                  <a:lnTo>
                    <a:pt x="5657848" y="106794"/>
                  </a:lnTo>
                  <a:lnTo>
                    <a:pt x="5657848" y="1302904"/>
                  </a:lnTo>
                  <a:lnTo>
                    <a:pt x="5646274" y="1346073"/>
                  </a:lnTo>
                  <a:lnTo>
                    <a:pt x="5619063" y="1381528"/>
                  </a:lnTo>
                  <a:lnTo>
                    <a:pt x="5580355" y="1403870"/>
                  </a:lnTo>
                  <a:lnTo>
                    <a:pt x="5558487" y="1408967"/>
                  </a:lnTo>
                  <a:lnTo>
                    <a:pt x="5551054" y="1409699"/>
                  </a:lnTo>
                  <a:close/>
                </a:path>
              </a:pathLst>
            </a:custGeom>
            <a:solidFill>
              <a:srgbClr val="FFFFFF"/>
            </a:solidFill>
          </p:spPr>
          <p:txBody>
            <a:bodyPr wrap="square" lIns="0" tIns="0" rIns="0" bIns="0" rtlCol="0"/>
            <a:lstStyle/>
            <a:p>
              <a:pPr defTabSz="914217"/>
              <a:endParaRPr/>
            </a:p>
          </p:txBody>
        </p:sp>
        <p:sp>
          <p:nvSpPr>
            <p:cNvPr id="34" name="object 34"/>
            <p:cNvSpPr/>
            <p:nvPr/>
          </p:nvSpPr>
          <p:spPr>
            <a:xfrm>
              <a:off x="6210299" y="3105149"/>
              <a:ext cx="114300" cy="1409700"/>
            </a:xfrm>
            <a:custGeom>
              <a:avLst/>
              <a:gdLst/>
              <a:ahLst/>
              <a:cxnLst/>
              <a:rect l="l" t="t" r="r" b="b"/>
              <a:pathLst>
                <a:path w="114300" h="1409700">
                  <a:moveTo>
                    <a:pt x="114300" y="1409699"/>
                  </a:moveTo>
                  <a:lnTo>
                    <a:pt x="70559" y="1400999"/>
                  </a:lnTo>
                  <a:lnTo>
                    <a:pt x="33477" y="1376221"/>
                  </a:lnTo>
                  <a:lnTo>
                    <a:pt x="8700" y="1339140"/>
                  </a:lnTo>
                  <a:lnTo>
                    <a:pt x="0" y="1295400"/>
                  </a:lnTo>
                  <a:lnTo>
                    <a:pt x="0" y="114300"/>
                  </a:lnTo>
                  <a:lnTo>
                    <a:pt x="8700" y="70558"/>
                  </a:lnTo>
                  <a:lnTo>
                    <a:pt x="33477" y="33477"/>
                  </a:lnTo>
                  <a:lnTo>
                    <a:pt x="70559" y="8700"/>
                  </a:lnTo>
                  <a:lnTo>
                    <a:pt x="114300" y="0"/>
                  </a:lnTo>
                  <a:lnTo>
                    <a:pt x="106793" y="543"/>
                  </a:lnTo>
                  <a:lnTo>
                    <a:pt x="99431" y="2175"/>
                  </a:lnTo>
                  <a:lnTo>
                    <a:pt x="65982" y="25900"/>
                  </a:lnTo>
                  <a:lnTo>
                    <a:pt x="47107" y="60364"/>
                  </a:lnTo>
                  <a:lnTo>
                    <a:pt x="38462" y="103040"/>
                  </a:lnTo>
                  <a:lnTo>
                    <a:pt x="38100" y="114300"/>
                  </a:lnTo>
                  <a:lnTo>
                    <a:pt x="38100" y="1295400"/>
                  </a:lnTo>
                  <a:lnTo>
                    <a:pt x="43900" y="1339139"/>
                  </a:lnTo>
                  <a:lnTo>
                    <a:pt x="60418" y="1376221"/>
                  </a:lnTo>
                  <a:lnTo>
                    <a:pt x="92213" y="1404805"/>
                  </a:lnTo>
                  <a:lnTo>
                    <a:pt x="106793" y="1409156"/>
                  </a:lnTo>
                  <a:lnTo>
                    <a:pt x="114300" y="1409699"/>
                  </a:lnTo>
                  <a:close/>
                </a:path>
              </a:pathLst>
            </a:custGeom>
            <a:solidFill>
              <a:srgbClr val="008080"/>
            </a:solidFill>
          </p:spPr>
          <p:txBody>
            <a:bodyPr wrap="square" lIns="0" tIns="0" rIns="0" bIns="0" rtlCol="0"/>
            <a:lstStyle/>
            <a:p>
              <a:pPr defTabSz="914217"/>
              <a:endParaRPr/>
            </a:p>
          </p:txBody>
        </p:sp>
        <p:sp>
          <p:nvSpPr>
            <p:cNvPr id="35" name="object 35"/>
            <p:cNvSpPr/>
            <p:nvPr/>
          </p:nvSpPr>
          <p:spPr>
            <a:xfrm>
              <a:off x="6438972" y="3295650"/>
              <a:ext cx="485775" cy="571500"/>
            </a:xfrm>
            <a:custGeom>
              <a:avLst/>
              <a:gdLst/>
              <a:ahLst/>
              <a:cxnLst/>
              <a:rect l="l" t="t" r="r" b="b"/>
              <a:pathLst>
                <a:path w="485775" h="571500">
                  <a:moveTo>
                    <a:pt x="250768" y="571499"/>
                  </a:moveTo>
                  <a:lnTo>
                    <a:pt x="234859" y="571499"/>
                  </a:lnTo>
                  <a:lnTo>
                    <a:pt x="226923" y="571040"/>
                  </a:lnTo>
                  <a:lnTo>
                    <a:pt x="187626" y="564182"/>
                  </a:lnTo>
                  <a:lnTo>
                    <a:pt x="142515" y="546166"/>
                  </a:lnTo>
                  <a:lnTo>
                    <a:pt x="102955" y="519372"/>
                  </a:lnTo>
                  <a:lnTo>
                    <a:pt x="75333" y="492704"/>
                  </a:lnTo>
                  <a:lnTo>
                    <a:pt x="51332" y="461550"/>
                  </a:lnTo>
                  <a:lnTo>
                    <a:pt x="31481" y="426597"/>
                  </a:lnTo>
                  <a:lnTo>
                    <a:pt x="16200" y="388587"/>
                  </a:lnTo>
                  <a:lnTo>
                    <a:pt x="5827" y="348359"/>
                  </a:lnTo>
                  <a:lnTo>
                    <a:pt x="584" y="306768"/>
                  </a:lnTo>
                  <a:lnTo>
                    <a:pt x="0" y="292764"/>
                  </a:lnTo>
                  <a:lnTo>
                    <a:pt x="0" y="278734"/>
                  </a:lnTo>
                  <a:lnTo>
                    <a:pt x="3501" y="236899"/>
                  </a:lnTo>
                  <a:lnTo>
                    <a:pt x="12185" y="196112"/>
                  </a:lnTo>
                  <a:lnTo>
                    <a:pt x="25859" y="157274"/>
                  </a:lnTo>
                  <a:lnTo>
                    <a:pt x="44233" y="121210"/>
                  </a:lnTo>
                  <a:lnTo>
                    <a:pt x="66901" y="88714"/>
                  </a:lnTo>
                  <a:lnTo>
                    <a:pt x="93382" y="60478"/>
                  </a:lnTo>
                  <a:lnTo>
                    <a:pt x="135332" y="29328"/>
                  </a:lnTo>
                  <a:lnTo>
                    <a:pt x="179919" y="9587"/>
                  </a:lnTo>
                  <a:lnTo>
                    <a:pt x="226923" y="458"/>
                  </a:lnTo>
                  <a:lnTo>
                    <a:pt x="234859" y="0"/>
                  </a:lnTo>
                  <a:lnTo>
                    <a:pt x="250768" y="0"/>
                  </a:lnTo>
                  <a:lnTo>
                    <a:pt x="298000" y="7315"/>
                  </a:lnTo>
                  <a:lnTo>
                    <a:pt x="343112" y="25332"/>
                  </a:lnTo>
                  <a:lnTo>
                    <a:pt x="382672" y="52125"/>
                  </a:lnTo>
                  <a:lnTo>
                    <a:pt x="410293" y="78794"/>
                  </a:lnTo>
                  <a:lnTo>
                    <a:pt x="434295" y="109948"/>
                  </a:lnTo>
                  <a:lnTo>
                    <a:pt x="454146" y="144901"/>
                  </a:lnTo>
                  <a:lnTo>
                    <a:pt x="469426" y="182911"/>
                  </a:lnTo>
                  <a:lnTo>
                    <a:pt x="479799" y="223139"/>
                  </a:lnTo>
                  <a:lnTo>
                    <a:pt x="485044" y="264730"/>
                  </a:lnTo>
                  <a:lnTo>
                    <a:pt x="485701" y="285749"/>
                  </a:lnTo>
                  <a:lnTo>
                    <a:pt x="485409" y="299770"/>
                  </a:lnTo>
                  <a:lnTo>
                    <a:pt x="481034" y="341496"/>
                  </a:lnTo>
                  <a:lnTo>
                    <a:pt x="471503" y="382015"/>
                  </a:lnTo>
                  <a:lnTo>
                    <a:pt x="457021" y="420450"/>
                  </a:lnTo>
                  <a:lnTo>
                    <a:pt x="437903" y="455970"/>
                  </a:lnTo>
                  <a:lnTo>
                    <a:pt x="414561" y="487805"/>
                  </a:lnTo>
                  <a:lnTo>
                    <a:pt x="387501" y="515266"/>
                  </a:lnTo>
                  <a:lnTo>
                    <a:pt x="350294" y="542170"/>
                  </a:lnTo>
                  <a:lnTo>
                    <a:pt x="305707" y="561911"/>
                  </a:lnTo>
                  <a:lnTo>
                    <a:pt x="258704" y="571040"/>
                  </a:lnTo>
                  <a:lnTo>
                    <a:pt x="250768" y="571499"/>
                  </a:lnTo>
                  <a:close/>
                </a:path>
              </a:pathLst>
            </a:custGeom>
            <a:solidFill>
              <a:srgbClr val="008080">
                <a:alpha val="10198"/>
              </a:srgbClr>
            </a:solidFill>
          </p:spPr>
          <p:txBody>
            <a:bodyPr wrap="square" lIns="0" tIns="0" rIns="0" bIns="0" rtlCol="0"/>
            <a:lstStyle/>
            <a:p>
              <a:pPr defTabSz="914217"/>
              <a:endParaRPr/>
            </a:p>
          </p:txBody>
        </p:sp>
        <p:pic>
          <p:nvPicPr>
            <p:cNvPr id="36" name="object 36"/>
            <p:cNvPicPr/>
            <p:nvPr/>
          </p:nvPicPr>
          <p:blipFill>
            <a:blip r:embed="rId11" cstate="print"/>
            <a:stretch>
              <a:fillRect/>
            </a:stretch>
          </p:blipFill>
          <p:spPr>
            <a:xfrm>
              <a:off x="6553199" y="3428999"/>
              <a:ext cx="257174" cy="304799"/>
            </a:xfrm>
            <a:prstGeom prst="rect">
              <a:avLst/>
            </a:prstGeom>
          </p:spPr>
        </p:pic>
      </p:grpSp>
      <p:sp>
        <p:nvSpPr>
          <p:cNvPr id="37" name="object 37"/>
          <p:cNvSpPr txBox="1"/>
          <p:nvPr/>
        </p:nvSpPr>
        <p:spPr>
          <a:xfrm>
            <a:off x="7064152" y="3291712"/>
            <a:ext cx="4429369" cy="1008147"/>
          </a:xfrm>
          <a:prstGeom prst="rect">
            <a:avLst/>
          </a:prstGeom>
        </p:spPr>
        <p:txBody>
          <a:bodyPr vert="horz" wrap="square" lIns="0" tIns="12697" rIns="0" bIns="0" rtlCol="0">
            <a:spAutoFit/>
          </a:bodyPr>
          <a:lstStyle/>
          <a:p>
            <a:pPr marL="12697" defTabSz="914217">
              <a:spcBef>
                <a:spcPts val="100"/>
              </a:spcBef>
            </a:pPr>
            <a:r>
              <a:rPr sz="1500" b="1" dirty="0">
                <a:latin typeface="Arial"/>
                <a:cs typeface="Arial"/>
              </a:rPr>
              <a:t>Enhance Supply Chain </a:t>
            </a:r>
            <a:r>
              <a:rPr sz="1500" b="1" spc="-10" dirty="0">
                <a:latin typeface="Arial"/>
                <a:cs typeface="Arial"/>
              </a:rPr>
              <a:t>Visibility</a:t>
            </a:r>
            <a:endParaRPr sz="1500" dirty="0">
              <a:latin typeface="Arial"/>
              <a:cs typeface="Arial"/>
            </a:endParaRPr>
          </a:p>
          <a:p>
            <a:pPr marL="12697" marR="5079" defTabSz="914217">
              <a:lnSpc>
                <a:spcPct val="125000"/>
              </a:lnSpc>
              <a:spcBef>
                <a:spcPts val="540"/>
              </a:spcBef>
            </a:pPr>
            <a:r>
              <a:rPr sz="1200" dirty="0">
                <a:solidFill>
                  <a:srgbClr val="374050"/>
                </a:solidFill>
                <a:latin typeface="Arial"/>
                <a:cs typeface="Arial"/>
              </a:rPr>
              <a:t>Invest</a:t>
            </a:r>
            <a:r>
              <a:rPr sz="1200" spc="-10" dirty="0">
                <a:solidFill>
                  <a:srgbClr val="374050"/>
                </a:solidFill>
                <a:latin typeface="Arial"/>
                <a:cs typeface="Arial"/>
              </a:rPr>
              <a:t> </a:t>
            </a:r>
            <a:r>
              <a:rPr sz="1200" dirty="0">
                <a:solidFill>
                  <a:srgbClr val="374050"/>
                </a:solidFill>
                <a:latin typeface="Arial"/>
                <a:cs typeface="Arial"/>
              </a:rPr>
              <a:t>in technology that provides real-time insights into </a:t>
            </a:r>
            <a:r>
              <a:rPr sz="1200" spc="-10" dirty="0">
                <a:solidFill>
                  <a:srgbClr val="374050"/>
                </a:solidFill>
                <a:latin typeface="Arial"/>
                <a:cs typeface="Arial"/>
              </a:rPr>
              <a:t>inventory </a:t>
            </a:r>
            <a:r>
              <a:rPr sz="1200" dirty="0">
                <a:solidFill>
                  <a:srgbClr val="374050"/>
                </a:solidFill>
                <a:latin typeface="Arial"/>
                <a:cs typeface="Arial"/>
              </a:rPr>
              <a:t>levels,</a:t>
            </a:r>
            <a:r>
              <a:rPr sz="1200" spc="-5" dirty="0">
                <a:solidFill>
                  <a:srgbClr val="374050"/>
                </a:solidFill>
                <a:latin typeface="Arial"/>
                <a:cs typeface="Arial"/>
              </a:rPr>
              <a:t> </a:t>
            </a:r>
            <a:r>
              <a:rPr sz="1200" dirty="0">
                <a:solidFill>
                  <a:srgbClr val="374050"/>
                </a:solidFill>
                <a:latin typeface="Arial"/>
                <a:cs typeface="Arial"/>
              </a:rPr>
              <a:t>production</a:t>
            </a:r>
            <a:r>
              <a:rPr sz="1200" spc="-5" dirty="0">
                <a:solidFill>
                  <a:srgbClr val="374050"/>
                </a:solidFill>
                <a:latin typeface="Arial"/>
                <a:cs typeface="Arial"/>
              </a:rPr>
              <a:t> </a:t>
            </a:r>
            <a:r>
              <a:rPr sz="1200" dirty="0">
                <a:solidFill>
                  <a:srgbClr val="374050"/>
                </a:solidFill>
                <a:latin typeface="Arial"/>
                <a:cs typeface="Arial"/>
              </a:rPr>
              <a:t>status,</a:t>
            </a:r>
            <a:r>
              <a:rPr sz="1200" spc="-5" dirty="0">
                <a:solidFill>
                  <a:srgbClr val="374050"/>
                </a:solidFill>
                <a:latin typeface="Arial"/>
                <a:cs typeface="Arial"/>
              </a:rPr>
              <a:t> </a:t>
            </a:r>
            <a:r>
              <a:rPr sz="1200" dirty="0">
                <a:solidFill>
                  <a:srgbClr val="374050"/>
                </a:solidFill>
                <a:latin typeface="Arial"/>
                <a:cs typeface="Arial"/>
              </a:rPr>
              <a:t>and</a:t>
            </a:r>
            <a:r>
              <a:rPr sz="1200" spc="-5" dirty="0">
                <a:solidFill>
                  <a:srgbClr val="374050"/>
                </a:solidFill>
                <a:latin typeface="Arial"/>
                <a:cs typeface="Arial"/>
              </a:rPr>
              <a:t> </a:t>
            </a:r>
            <a:r>
              <a:rPr sz="1200" dirty="0">
                <a:solidFill>
                  <a:srgbClr val="374050"/>
                </a:solidFill>
                <a:latin typeface="Arial"/>
                <a:cs typeface="Arial"/>
              </a:rPr>
              <a:t>shipping.</a:t>
            </a:r>
            <a:r>
              <a:rPr sz="1200" spc="-30" dirty="0">
                <a:solidFill>
                  <a:srgbClr val="374050"/>
                </a:solidFill>
                <a:latin typeface="Arial"/>
                <a:cs typeface="Arial"/>
              </a:rPr>
              <a:t> </a:t>
            </a:r>
            <a:r>
              <a:rPr sz="1200" dirty="0">
                <a:solidFill>
                  <a:srgbClr val="374050"/>
                </a:solidFill>
                <a:latin typeface="Arial"/>
                <a:cs typeface="Arial"/>
              </a:rPr>
              <a:t>This</a:t>
            </a:r>
            <a:r>
              <a:rPr sz="1200" spc="-5" dirty="0">
                <a:solidFill>
                  <a:srgbClr val="374050"/>
                </a:solidFill>
                <a:latin typeface="Arial"/>
                <a:cs typeface="Arial"/>
              </a:rPr>
              <a:t> </a:t>
            </a:r>
            <a:r>
              <a:rPr sz="1200" dirty="0">
                <a:solidFill>
                  <a:srgbClr val="374050"/>
                </a:solidFill>
                <a:latin typeface="Arial"/>
                <a:cs typeface="Arial"/>
              </a:rPr>
              <a:t>allows</a:t>
            </a:r>
            <a:r>
              <a:rPr sz="1200" spc="-5" dirty="0">
                <a:solidFill>
                  <a:srgbClr val="374050"/>
                </a:solidFill>
                <a:latin typeface="Arial"/>
                <a:cs typeface="Arial"/>
              </a:rPr>
              <a:t> </a:t>
            </a:r>
            <a:r>
              <a:rPr sz="1200" dirty="0">
                <a:solidFill>
                  <a:srgbClr val="374050"/>
                </a:solidFill>
                <a:latin typeface="Arial"/>
                <a:cs typeface="Arial"/>
              </a:rPr>
              <a:t>for</a:t>
            </a:r>
            <a:r>
              <a:rPr sz="1200" spc="-5" dirty="0">
                <a:solidFill>
                  <a:srgbClr val="374050"/>
                </a:solidFill>
                <a:latin typeface="Arial"/>
                <a:cs typeface="Arial"/>
              </a:rPr>
              <a:t> </a:t>
            </a:r>
            <a:r>
              <a:rPr sz="1200" spc="-10" dirty="0">
                <a:solidFill>
                  <a:srgbClr val="374050"/>
                </a:solidFill>
                <a:latin typeface="Arial"/>
                <a:cs typeface="Arial"/>
              </a:rPr>
              <a:t>better </a:t>
            </a:r>
            <a:r>
              <a:rPr sz="1200" dirty="0">
                <a:solidFill>
                  <a:srgbClr val="374050"/>
                </a:solidFill>
                <a:latin typeface="Arial"/>
                <a:cs typeface="Arial"/>
              </a:rPr>
              <a:t>forecasting and proactive management of potential </a:t>
            </a:r>
            <a:r>
              <a:rPr sz="1200" spc="-10" dirty="0">
                <a:solidFill>
                  <a:srgbClr val="374050"/>
                </a:solidFill>
                <a:latin typeface="Arial"/>
                <a:cs typeface="Arial"/>
              </a:rPr>
              <a:t>bottlenecks.</a:t>
            </a:r>
            <a:endParaRPr sz="1200" dirty="0">
              <a:latin typeface="Arial"/>
              <a:cs typeface="Arial"/>
            </a:endParaRPr>
          </a:p>
        </p:txBody>
      </p:sp>
      <p:grpSp>
        <p:nvGrpSpPr>
          <p:cNvPr id="38" name="object 38"/>
          <p:cNvGrpSpPr/>
          <p:nvPr/>
        </p:nvGrpSpPr>
        <p:grpSpPr>
          <a:xfrm>
            <a:off x="306140" y="4742351"/>
            <a:ext cx="5675586" cy="1637921"/>
            <a:chOff x="304799" y="4743449"/>
            <a:chExt cx="5676900" cy="1638300"/>
          </a:xfrm>
        </p:grpSpPr>
        <p:sp>
          <p:nvSpPr>
            <p:cNvPr id="39" name="object 39"/>
            <p:cNvSpPr/>
            <p:nvPr/>
          </p:nvSpPr>
          <p:spPr>
            <a:xfrm>
              <a:off x="323849" y="4743449"/>
              <a:ext cx="5657850" cy="1638300"/>
            </a:xfrm>
            <a:custGeom>
              <a:avLst/>
              <a:gdLst/>
              <a:ahLst/>
              <a:cxnLst/>
              <a:rect l="l" t="t" r="r" b="b"/>
              <a:pathLst>
                <a:path w="5657850" h="1638300">
                  <a:moveTo>
                    <a:pt x="5551054" y="1638299"/>
                  </a:moveTo>
                  <a:lnTo>
                    <a:pt x="88995" y="1638299"/>
                  </a:lnTo>
                  <a:lnTo>
                    <a:pt x="82801" y="1637567"/>
                  </a:lnTo>
                  <a:lnTo>
                    <a:pt x="37131" y="1614867"/>
                  </a:lnTo>
                  <a:lnTo>
                    <a:pt x="12577" y="1581260"/>
                  </a:lnTo>
                  <a:lnTo>
                    <a:pt x="610" y="1538937"/>
                  </a:lnTo>
                  <a:lnTo>
                    <a:pt x="0" y="1531504"/>
                  </a:lnTo>
                  <a:lnTo>
                    <a:pt x="0" y="1523999"/>
                  </a:lnTo>
                  <a:lnTo>
                    <a:pt x="0" y="106794"/>
                  </a:lnTo>
                  <a:lnTo>
                    <a:pt x="9643" y="63624"/>
                  </a:lnTo>
                  <a:lnTo>
                    <a:pt x="32320" y="28170"/>
                  </a:lnTo>
                  <a:lnTo>
                    <a:pt x="64577" y="5828"/>
                  </a:lnTo>
                  <a:lnTo>
                    <a:pt x="88995" y="0"/>
                  </a:lnTo>
                  <a:lnTo>
                    <a:pt x="5551054" y="0"/>
                  </a:lnTo>
                  <a:lnTo>
                    <a:pt x="5594223" y="11572"/>
                  </a:lnTo>
                  <a:lnTo>
                    <a:pt x="5629678" y="38783"/>
                  </a:lnTo>
                  <a:lnTo>
                    <a:pt x="5652020" y="77492"/>
                  </a:lnTo>
                  <a:lnTo>
                    <a:pt x="5657849" y="106794"/>
                  </a:lnTo>
                  <a:lnTo>
                    <a:pt x="5657849" y="1531504"/>
                  </a:lnTo>
                  <a:lnTo>
                    <a:pt x="5646275" y="1574674"/>
                  </a:lnTo>
                  <a:lnTo>
                    <a:pt x="5619064" y="1610128"/>
                  </a:lnTo>
                  <a:lnTo>
                    <a:pt x="5580355" y="1632471"/>
                  </a:lnTo>
                  <a:lnTo>
                    <a:pt x="5558487" y="1637567"/>
                  </a:lnTo>
                  <a:lnTo>
                    <a:pt x="5551054" y="1638299"/>
                  </a:lnTo>
                  <a:close/>
                </a:path>
              </a:pathLst>
            </a:custGeom>
            <a:solidFill>
              <a:srgbClr val="FFFFFF"/>
            </a:solidFill>
          </p:spPr>
          <p:txBody>
            <a:bodyPr wrap="square" lIns="0" tIns="0" rIns="0" bIns="0" rtlCol="0"/>
            <a:lstStyle/>
            <a:p>
              <a:pPr defTabSz="914217"/>
              <a:endParaRPr/>
            </a:p>
          </p:txBody>
        </p:sp>
        <p:sp>
          <p:nvSpPr>
            <p:cNvPr id="40" name="object 40"/>
            <p:cNvSpPr/>
            <p:nvPr/>
          </p:nvSpPr>
          <p:spPr>
            <a:xfrm>
              <a:off x="304799" y="4743449"/>
              <a:ext cx="114300" cy="1638300"/>
            </a:xfrm>
            <a:custGeom>
              <a:avLst/>
              <a:gdLst/>
              <a:ahLst/>
              <a:cxnLst/>
              <a:rect l="l" t="t" r="r" b="b"/>
              <a:pathLst>
                <a:path w="114300" h="1638300">
                  <a:moveTo>
                    <a:pt x="114300" y="1638299"/>
                  </a:moveTo>
                  <a:lnTo>
                    <a:pt x="70559" y="1629599"/>
                  </a:lnTo>
                  <a:lnTo>
                    <a:pt x="33477" y="1604822"/>
                  </a:lnTo>
                  <a:lnTo>
                    <a:pt x="8700" y="1567739"/>
                  </a:lnTo>
                  <a:lnTo>
                    <a:pt x="0" y="1524000"/>
                  </a:lnTo>
                  <a:lnTo>
                    <a:pt x="0" y="114300"/>
                  </a:lnTo>
                  <a:lnTo>
                    <a:pt x="8700" y="70559"/>
                  </a:lnTo>
                  <a:lnTo>
                    <a:pt x="33477" y="33478"/>
                  </a:lnTo>
                  <a:lnTo>
                    <a:pt x="70559" y="8700"/>
                  </a:lnTo>
                  <a:lnTo>
                    <a:pt x="114300" y="0"/>
                  </a:lnTo>
                  <a:lnTo>
                    <a:pt x="106793" y="544"/>
                  </a:lnTo>
                  <a:lnTo>
                    <a:pt x="99431" y="2175"/>
                  </a:lnTo>
                  <a:lnTo>
                    <a:pt x="65982" y="25900"/>
                  </a:lnTo>
                  <a:lnTo>
                    <a:pt x="47107" y="60364"/>
                  </a:lnTo>
                  <a:lnTo>
                    <a:pt x="38462" y="103040"/>
                  </a:lnTo>
                  <a:lnTo>
                    <a:pt x="38100" y="114300"/>
                  </a:lnTo>
                  <a:lnTo>
                    <a:pt x="38100" y="1524000"/>
                  </a:lnTo>
                  <a:lnTo>
                    <a:pt x="43900" y="1567739"/>
                  </a:lnTo>
                  <a:lnTo>
                    <a:pt x="60418" y="1604822"/>
                  </a:lnTo>
                  <a:lnTo>
                    <a:pt x="92213" y="1633405"/>
                  </a:lnTo>
                  <a:lnTo>
                    <a:pt x="106793" y="1637756"/>
                  </a:lnTo>
                  <a:lnTo>
                    <a:pt x="114300" y="1638299"/>
                  </a:lnTo>
                  <a:close/>
                </a:path>
              </a:pathLst>
            </a:custGeom>
            <a:solidFill>
              <a:srgbClr val="008080"/>
            </a:solidFill>
          </p:spPr>
          <p:txBody>
            <a:bodyPr wrap="square" lIns="0" tIns="0" rIns="0" bIns="0" rtlCol="0"/>
            <a:lstStyle/>
            <a:p>
              <a:pPr defTabSz="914217"/>
              <a:endParaRPr/>
            </a:p>
          </p:txBody>
        </p:sp>
        <p:sp>
          <p:nvSpPr>
            <p:cNvPr id="41" name="object 41"/>
            <p:cNvSpPr/>
            <p:nvPr/>
          </p:nvSpPr>
          <p:spPr>
            <a:xfrm>
              <a:off x="533477" y="4933949"/>
              <a:ext cx="514350" cy="571500"/>
            </a:xfrm>
            <a:custGeom>
              <a:avLst/>
              <a:gdLst/>
              <a:ahLst/>
              <a:cxnLst/>
              <a:rect l="l" t="t" r="r" b="b"/>
              <a:pathLst>
                <a:path w="514350" h="571500">
                  <a:moveTo>
                    <a:pt x="265520" y="571499"/>
                  </a:moveTo>
                  <a:lnTo>
                    <a:pt x="248674" y="571499"/>
                  </a:lnTo>
                  <a:lnTo>
                    <a:pt x="240272" y="571041"/>
                  </a:lnTo>
                  <a:lnTo>
                    <a:pt x="200748" y="564555"/>
                  </a:lnTo>
                  <a:lnTo>
                    <a:pt x="164543" y="552352"/>
                  </a:lnTo>
                  <a:lnTo>
                    <a:pt x="130334" y="534376"/>
                  </a:lnTo>
                  <a:lnTo>
                    <a:pt x="98876" y="511020"/>
                  </a:lnTo>
                  <a:lnTo>
                    <a:pt x="70837" y="482784"/>
                  </a:lnTo>
                  <a:lnTo>
                    <a:pt x="46836" y="450287"/>
                  </a:lnTo>
                  <a:lnTo>
                    <a:pt x="27381" y="414223"/>
                  </a:lnTo>
                  <a:lnTo>
                    <a:pt x="12903" y="375386"/>
                  </a:lnTo>
                  <a:lnTo>
                    <a:pt x="3708" y="334599"/>
                  </a:lnTo>
                  <a:lnTo>
                    <a:pt x="0" y="292765"/>
                  </a:lnTo>
                  <a:lnTo>
                    <a:pt x="0" y="278735"/>
                  </a:lnTo>
                  <a:lnTo>
                    <a:pt x="619" y="264730"/>
                  </a:lnTo>
                  <a:lnTo>
                    <a:pt x="6171" y="223138"/>
                  </a:lnTo>
                  <a:lnTo>
                    <a:pt x="17154" y="182910"/>
                  </a:lnTo>
                  <a:lnTo>
                    <a:pt x="33333" y="144901"/>
                  </a:lnTo>
                  <a:lnTo>
                    <a:pt x="54353" y="109948"/>
                  </a:lnTo>
                  <a:lnTo>
                    <a:pt x="79766" y="78794"/>
                  </a:lnTo>
                  <a:lnTo>
                    <a:pt x="109012" y="52125"/>
                  </a:lnTo>
                  <a:lnTo>
                    <a:pt x="141470" y="30509"/>
                  </a:lnTo>
                  <a:lnTo>
                    <a:pt x="176424" y="14423"/>
                  </a:lnTo>
                  <a:lnTo>
                    <a:pt x="215186" y="3664"/>
                  </a:lnTo>
                  <a:lnTo>
                    <a:pt x="248674" y="0"/>
                  </a:lnTo>
                  <a:lnTo>
                    <a:pt x="265520" y="0"/>
                  </a:lnTo>
                  <a:lnTo>
                    <a:pt x="313446" y="6942"/>
                  </a:lnTo>
                  <a:lnTo>
                    <a:pt x="349651" y="19146"/>
                  </a:lnTo>
                  <a:lnTo>
                    <a:pt x="383860" y="37123"/>
                  </a:lnTo>
                  <a:lnTo>
                    <a:pt x="415318" y="60478"/>
                  </a:lnTo>
                  <a:lnTo>
                    <a:pt x="443357" y="88714"/>
                  </a:lnTo>
                  <a:lnTo>
                    <a:pt x="467358" y="121210"/>
                  </a:lnTo>
                  <a:lnTo>
                    <a:pt x="486813" y="157274"/>
                  </a:lnTo>
                  <a:lnTo>
                    <a:pt x="501291" y="196112"/>
                  </a:lnTo>
                  <a:lnTo>
                    <a:pt x="510486" y="236899"/>
                  </a:lnTo>
                  <a:lnTo>
                    <a:pt x="514195" y="278735"/>
                  </a:lnTo>
                  <a:lnTo>
                    <a:pt x="514272" y="285749"/>
                  </a:lnTo>
                  <a:lnTo>
                    <a:pt x="513963" y="299771"/>
                  </a:lnTo>
                  <a:lnTo>
                    <a:pt x="509330" y="341496"/>
                  </a:lnTo>
                  <a:lnTo>
                    <a:pt x="499239" y="382015"/>
                  </a:lnTo>
                  <a:lnTo>
                    <a:pt x="483905" y="420450"/>
                  </a:lnTo>
                  <a:lnTo>
                    <a:pt x="463662" y="455970"/>
                  </a:lnTo>
                  <a:lnTo>
                    <a:pt x="438947" y="487805"/>
                  </a:lnTo>
                  <a:lnTo>
                    <a:pt x="410296" y="515266"/>
                  </a:lnTo>
                  <a:lnTo>
                    <a:pt x="378328" y="537758"/>
                  </a:lnTo>
                  <a:lnTo>
                    <a:pt x="343737" y="554795"/>
                  </a:lnTo>
                  <a:lnTo>
                    <a:pt x="307269" y="566008"/>
                  </a:lnTo>
                  <a:lnTo>
                    <a:pt x="265520" y="571499"/>
                  </a:lnTo>
                  <a:close/>
                </a:path>
              </a:pathLst>
            </a:custGeom>
            <a:solidFill>
              <a:srgbClr val="008080">
                <a:alpha val="10198"/>
              </a:srgbClr>
            </a:solidFill>
          </p:spPr>
          <p:txBody>
            <a:bodyPr wrap="square" lIns="0" tIns="0" rIns="0" bIns="0" rtlCol="0"/>
            <a:lstStyle/>
            <a:p>
              <a:pPr defTabSz="914217"/>
              <a:endParaRPr/>
            </a:p>
          </p:txBody>
        </p:sp>
        <p:pic>
          <p:nvPicPr>
            <p:cNvPr id="42" name="object 42"/>
            <p:cNvPicPr/>
            <p:nvPr/>
          </p:nvPicPr>
          <p:blipFill>
            <a:blip r:embed="rId12" cstate="print"/>
            <a:stretch>
              <a:fillRect/>
            </a:stretch>
          </p:blipFill>
          <p:spPr>
            <a:xfrm>
              <a:off x="647699" y="5067299"/>
              <a:ext cx="285749" cy="304799"/>
            </a:xfrm>
            <a:prstGeom prst="rect">
              <a:avLst/>
            </a:prstGeom>
          </p:spPr>
        </p:pic>
      </p:grpSp>
      <p:sp>
        <p:nvSpPr>
          <p:cNvPr id="43" name="object 43"/>
          <p:cNvSpPr txBox="1"/>
          <p:nvPr/>
        </p:nvSpPr>
        <p:spPr>
          <a:xfrm>
            <a:off x="1188586" y="4929633"/>
            <a:ext cx="4503012" cy="1008147"/>
          </a:xfrm>
          <a:prstGeom prst="rect">
            <a:avLst/>
          </a:prstGeom>
        </p:spPr>
        <p:txBody>
          <a:bodyPr vert="horz" wrap="square" lIns="0" tIns="12697" rIns="0" bIns="0" rtlCol="0">
            <a:spAutoFit/>
          </a:bodyPr>
          <a:lstStyle/>
          <a:p>
            <a:pPr marL="12697" defTabSz="914217">
              <a:spcBef>
                <a:spcPts val="100"/>
              </a:spcBef>
            </a:pPr>
            <a:r>
              <a:rPr sz="1500" b="1" dirty="0">
                <a:latin typeface="Arial"/>
                <a:cs typeface="Arial"/>
              </a:rPr>
              <a:t>Diversify</a:t>
            </a:r>
            <a:r>
              <a:rPr sz="1500" b="1" spc="-35" dirty="0">
                <a:latin typeface="Arial"/>
                <a:cs typeface="Arial"/>
              </a:rPr>
              <a:t> </a:t>
            </a:r>
            <a:r>
              <a:rPr sz="1500" b="1" dirty="0">
                <a:latin typeface="Arial"/>
                <a:cs typeface="Arial"/>
              </a:rPr>
              <a:t>Supplier</a:t>
            </a:r>
            <a:r>
              <a:rPr sz="1500" b="1" spc="-30" dirty="0">
                <a:latin typeface="Arial"/>
                <a:cs typeface="Arial"/>
              </a:rPr>
              <a:t> </a:t>
            </a:r>
            <a:r>
              <a:rPr sz="1500" b="1" spc="-10" dirty="0">
                <a:latin typeface="Arial"/>
                <a:cs typeface="Arial"/>
              </a:rPr>
              <a:t>Relationships</a:t>
            </a:r>
            <a:endParaRPr sz="1500" dirty="0">
              <a:latin typeface="Arial"/>
              <a:cs typeface="Arial"/>
            </a:endParaRPr>
          </a:p>
          <a:p>
            <a:pPr marL="12697" marR="5079" defTabSz="914217">
              <a:lnSpc>
                <a:spcPct val="125000"/>
              </a:lnSpc>
              <a:spcBef>
                <a:spcPts val="540"/>
              </a:spcBef>
            </a:pPr>
            <a:r>
              <a:rPr sz="1200" dirty="0">
                <a:solidFill>
                  <a:srgbClr val="374050"/>
                </a:solidFill>
                <a:latin typeface="Arial"/>
                <a:cs typeface="Arial"/>
              </a:rPr>
              <a:t>Avoid</a:t>
            </a:r>
            <a:r>
              <a:rPr sz="1200" spc="-15" dirty="0">
                <a:solidFill>
                  <a:srgbClr val="374050"/>
                </a:solidFill>
                <a:latin typeface="Arial"/>
                <a:cs typeface="Arial"/>
              </a:rPr>
              <a:t> </a:t>
            </a:r>
            <a:r>
              <a:rPr sz="1200" dirty="0">
                <a:solidFill>
                  <a:srgbClr val="374050"/>
                </a:solidFill>
                <a:latin typeface="Arial"/>
                <a:cs typeface="Arial"/>
              </a:rPr>
              <a:t>over-reliance</a:t>
            </a:r>
            <a:r>
              <a:rPr sz="1200" spc="-10" dirty="0">
                <a:solidFill>
                  <a:srgbClr val="374050"/>
                </a:solidFill>
                <a:latin typeface="Arial"/>
                <a:cs typeface="Arial"/>
              </a:rPr>
              <a:t> </a:t>
            </a:r>
            <a:r>
              <a:rPr sz="1200" dirty="0">
                <a:solidFill>
                  <a:srgbClr val="374050"/>
                </a:solidFill>
                <a:latin typeface="Arial"/>
                <a:cs typeface="Arial"/>
              </a:rPr>
              <a:t>on</a:t>
            </a:r>
            <a:r>
              <a:rPr sz="1200" spc="-10" dirty="0">
                <a:solidFill>
                  <a:srgbClr val="374050"/>
                </a:solidFill>
                <a:latin typeface="Arial"/>
                <a:cs typeface="Arial"/>
              </a:rPr>
              <a:t> </a:t>
            </a:r>
            <a:r>
              <a:rPr sz="1200" dirty="0">
                <a:solidFill>
                  <a:srgbClr val="374050"/>
                </a:solidFill>
                <a:latin typeface="Arial"/>
                <a:cs typeface="Arial"/>
              </a:rPr>
              <a:t>a</a:t>
            </a:r>
            <a:r>
              <a:rPr sz="1200" spc="-10" dirty="0">
                <a:solidFill>
                  <a:srgbClr val="374050"/>
                </a:solidFill>
                <a:latin typeface="Arial"/>
                <a:cs typeface="Arial"/>
              </a:rPr>
              <a:t> </a:t>
            </a:r>
            <a:r>
              <a:rPr sz="1200" dirty="0">
                <a:solidFill>
                  <a:srgbClr val="374050"/>
                </a:solidFill>
                <a:latin typeface="Arial"/>
                <a:cs typeface="Arial"/>
              </a:rPr>
              <a:t>single</a:t>
            </a:r>
            <a:r>
              <a:rPr sz="1200" spc="-10" dirty="0">
                <a:solidFill>
                  <a:srgbClr val="374050"/>
                </a:solidFill>
                <a:latin typeface="Arial"/>
                <a:cs typeface="Arial"/>
              </a:rPr>
              <a:t> </a:t>
            </a:r>
            <a:r>
              <a:rPr sz="1200" dirty="0">
                <a:solidFill>
                  <a:srgbClr val="374050"/>
                </a:solidFill>
                <a:latin typeface="Arial"/>
                <a:cs typeface="Arial"/>
              </a:rPr>
              <a:t>supplier.</a:t>
            </a:r>
            <a:r>
              <a:rPr sz="1200" spc="-10" dirty="0">
                <a:solidFill>
                  <a:srgbClr val="374050"/>
                </a:solidFill>
                <a:latin typeface="Arial"/>
                <a:cs typeface="Arial"/>
              </a:rPr>
              <a:t> </a:t>
            </a:r>
            <a:r>
              <a:rPr sz="1200" dirty="0">
                <a:solidFill>
                  <a:srgbClr val="374050"/>
                </a:solidFill>
                <a:latin typeface="Arial"/>
                <a:cs typeface="Arial"/>
              </a:rPr>
              <a:t>Build</a:t>
            </a:r>
            <a:r>
              <a:rPr sz="1200" spc="-10" dirty="0">
                <a:solidFill>
                  <a:srgbClr val="374050"/>
                </a:solidFill>
                <a:latin typeface="Arial"/>
                <a:cs typeface="Arial"/>
              </a:rPr>
              <a:t> </a:t>
            </a:r>
            <a:r>
              <a:rPr sz="1200" dirty="0">
                <a:solidFill>
                  <a:srgbClr val="374050"/>
                </a:solidFill>
                <a:latin typeface="Arial"/>
                <a:cs typeface="Arial"/>
              </a:rPr>
              <a:t>a</a:t>
            </a:r>
            <a:r>
              <a:rPr sz="1200" spc="-10" dirty="0">
                <a:solidFill>
                  <a:srgbClr val="374050"/>
                </a:solidFill>
                <a:latin typeface="Arial"/>
                <a:cs typeface="Arial"/>
              </a:rPr>
              <a:t> </a:t>
            </a:r>
            <a:r>
              <a:rPr sz="1200" dirty="0">
                <a:solidFill>
                  <a:srgbClr val="374050"/>
                </a:solidFill>
                <a:latin typeface="Arial"/>
                <a:cs typeface="Arial"/>
              </a:rPr>
              <a:t>network</a:t>
            </a:r>
            <a:r>
              <a:rPr sz="1200" spc="-10" dirty="0">
                <a:solidFill>
                  <a:srgbClr val="374050"/>
                </a:solidFill>
                <a:latin typeface="Arial"/>
                <a:cs typeface="Arial"/>
              </a:rPr>
              <a:t> </a:t>
            </a:r>
            <a:r>
              <a:rPr sz="1200" dirty="0">
                <a:solidFill>
                  <a:srgbClr val="374050"/>
                </a:solidFill>
                <a:latin typeface="Arial"/>
                <a:cs typeface="Arial"/>
              </a:rPr>
              <a:t>of</a:t>
            </a:r>
            <a:r>
              <a:rPr sz="1200" spc="-10" dirty="0">
                <a:solidFill>
                  <a:srgbClr val="374050"/>
                </a:solidFill>
                <a:latin typeface="Arial"/>
                <a:cs typeface="Arial"/>
              </a:rPr>
              <a:t> reliable </a:t>
            </a:r>
            <a:r>
              <a:rPr sz="1200" dirty="0">
                <a:solidFill>
                  <a:srgbClr val="374050"/>
                </a:solidFill>
                <a:latin typeface="Arial"/>
                <a:cs typeface="Arial"/>
              </a:rPr>
              <a:t>partners to ensure a resilient supply chain that can </a:t>
            </a:r>
            <a:r>
              <a:rPr sz="1200" spc="-10" dirty="0">
                <a:solidFill>
                  <a:srgbClr val="374050"/>
                </a:solidFill>
                <a:latin typeface="Arial"/>
                <a:cs typeface="Arial"/>
              </a:rPr>
              <a:t>handle </a:t>
            </a:r>
            <a:r>
              <a:rPr sz="1200" dirty="0">
                <a:solidFill>
                  <a:srgbClr val="374050"/>
                </a:solidFill>
                <a:latin typeface="Arial"/>
                <a:cs typeface="Arial"/>
              </a:rPr>
              <a:t>fluctuations in </a:t>
            </a:r>
            <a:r>
              <a:rPr sz="1200" spc="-10" dirty="0">
                <a:solidFill>
                  <a:srgbClr val="374050"/>
                </a:solidFill>
                <a:latin typeface="Arial"/>
                <a:cs typeface="Arial"/>
              </a:rPr>
              <a:t>demand.</a:t>
            </a:r>
            <a:endParaRPr sz="1200" dirty="0">
              <a:latin typeface="Arial"/>
              <a:cs typeface="Arial"/>
            </a:endParaRPr>
          </a:p>
        </p:txBody>
      </p:sp>
      <p:grpSp>
        <p:nvGrpSpPr>
          <p:cNvPr id="44" name="object 44"/>
          <p:cNvGrpSpPr/>
          <p:nvPr/>
        </p:nvGrpSpPr>
        <p:grpSpPr>
          <a:xfrm>
            <a:off x="6210272" y="4742351"/>
            <a:ext cx="5675586" cy="1637921"/>
            <a:chOff x="6210299" y="4743449"/>
            <a:chExt cx="5676900" cy="1638300"/>
          </a:xfrm>
        </p:grpSpPr>
        <p:sp>
          <p:nvSpPr>
            <p:cNvPr id="45" name="object 45"/>
            <p:cNvSpPr/>
            <p:nvPr/>
          </p:nvSpPr>
          <p:spPr>
            <a:xfrm>
              <a:off x="6229349" y="4743449"/>
              <a:ext cx="5657850" cy="1638300"/>
            </a:xfrm>
            <a:custGeom>
              <a:avLst/>
              <a:gdLst/>
              <a:ahLst/>
              <a:cxnLst/>
              <a:rect l="l" t="t" r="r" b="b"/>
              <a:pathLst>
                <a:path w="5657850" h="1638300">
                  <a:moveTo>
                    <a:pt x="5551054" y="1638299"/>
                  </a:moveTo>
                  <a:lnTo>
                    <a:pt x="88995" y="1638299"/>
                  </a:lnTo>
                  <a:lnTo>
                    <a:pt x="82801" y="1637567"/>
                  </a:lnTo>
                  <a:lnTo>
                    <a:pt x="37130" y="1614867"/>
                  </a:lnTo>
                  <a:lnTo>
                    <a:pt x="12576" y="1581260"/>
                  </a:lnTo>
                  <a:lnTo>
                    <a:pt x="609" y="1538937"/>
                  </a:lnTo>
                  <a:lnTo>
                    <a:pt x="0" y="1531504"/>
                  </a:lnTo>
                  <a:lnTo>
                    <a:pt x="0" y="1523999"/>
                  </a:lnTo>
                  <a:lnTo>
                    <a:pt x="0" y="106794"/>
                  </a:lnTo>
                  <a:lnTo>
                    <a:pt x="9643" y="63624"/>
                  </a:lnTo>
                  <a:lnTo>
                    <a:pt x="32319" y="28170"/>
                  </a:lnTo>
                  <a:lnTo>
                    <a:pt x="64576" y="5828"/>
                  </a:lnTo>
                  <a:lnTo>
                    <a:pt x="88995" y="0"/>
                  </a:lnTo>
                  <a:lnTo>
                    <a:pt x="5551054" y="0"/>
                  </a:lnTo>
                  <a:lnTo>
                    <a:pt x="5594222" y="11572"/>
                  </a:lnTo>
                  <a:lnTo>
                    <a:pt x="5629678" y="38783"/>
                  </a:lnTo>
                  <a:lnTo>
                    <a:pt x="5652018" y="77492"/>
                  </a:lnTo>
                  <a:lnTo>
                    <a:pt x="5657848" y="106794"/>
                  </a:lnTo>
                  <a:lnTo>
                    <a:pt x="5657848" y="1531504"/>
                  </a:lnTo>
                  <a:lnTo>
                    <a:pt x="5646274" y="1574674"/>
                  </a:lnTo>
                  <a:lnTo>
                    <a:pt x="5619063" y="1610128"/>
                  </a:lnTo>
                  <a:lnTo>
                    <a:pt x="5580355" y="1632471"/>
                  </a:lnTo>
                  <a:lnTo>
                    <a:pt x="5558487" y="1637567"/>
                  </a:lnTo>
                  <a:lnTo>
                    <a:pt x="5551054" y="1638299"/>
                  </a:lnTo>
                  <a:close/>
                </a:path>
              </a:pathLst>
            </a:custGeom>
            <a:solidFill>
              <a:srgbClr val="FFFFFF"/>
            </a:solidFill>
          </p:spPr>
          <p:txBody>
            <a:bodyPr wrap="square" lIns="0" tIns="0" rIns="0" bIns="0" rtlCol="0"/>
            <a:lstStyle/>
            <a:p>
              <a:pPr defTabSz="914217"/>
              <a:endParaRPr/>
            </a:p>
          </p:txBody>
        </p:sp>
        <p:sp>
          <p:nvSpPr>
            <p:cNvPr id="46" name="object 46"/>
            <p:cNvSpPr/>
            <p:nvPr/>
          </p:nvSpPr>
          <p:spPr>
            <a:xfrm>
              <a:off x="6210299" y="4743449"/>
              <a:ext cx="114300" cy="1638300"/>
            </a:xfrm>
            <a:custGeom>
              <a:avLst/>
              <a:gdLst/>
              <a:ahLst/>
              <a:cxnLst/>
              <a:rect l="l" t="t" r="r" b="b"/>
              <a:pathLst>
                <a:path w="114300" h="1638300">
                  <a:moveTo>
                    <a:pt x="114300" y="1638299"/>
                  </a:moveTo>
                  <a:lnTo>
                    <a:pt x="70559" y="1629599"/>
                  </a:lnTo>
                  <a:lnTo>
                    <a:pt x="33477" y="1604822"/>
                  </a:lnTo>
                  <a:lnTo>
                    <a:pt x="8700" y="1567739"/>
                  </a:lnTo>
                  <a:lnTo>
                    <a:pt x="0" y="1524000"/>
                  </a:lnTo>
                  <a:lnTo>
                    <a:pt x="0" y="114300"/>
                  </a:lnTo>
                  <a:lnTo>
                    <a:pt x="8700" y="70559"/>
                  </a:lnTo>
                  <a:lnTo>
                    <a:pt x="33477" y="33478"/>
                  </a:lnTo>
                  <a:lnTo>
                    <a:pt x="70559" y="8700"/>
                  </a:lnTo>
                  <a:lnTo>
                    <a:pt x="114300" y="0"/>
                  </a:lnTo>
                  <a:lnTo>
                    <a:pt x="106793" y="544"/>
                  </a:lnTo>
                  <a:lnTo>
                    <a:pt x="99431" y="2175"/>
                  </a:lnTo>
                  <a:lnTo>
                    <a:pt x="65982" y="25900"/>
                  </a:lnTo>
                  <a:lnTo>
                    <a:pt x="47107" y="60364"/>
                  </a:lnTo>
                  <a:lnTo>
                    <a:pt x="38462" y="103040"/>
                  </a:lnTo>
                  <a:lnTo>
                    <a:pt x="38100" y="114300"/>
                  </a:lnTo>
                  <a:lnTo>
                    <a:pt x="38100" y="1524000"/>
                  </a:lnTo>
                  <a:lnTo>
                    <a:pt x="43900" y="1567739"/>
                  </a:lnTo>
                  <a:lnTo>
                    <a:pt x="60418" y="1604822"/>
                  </a:lnTo>
                  <a:lnTo>
                    <a:pt x="92213" y="1633405"/>
                  </a:lnTo>
                  <a:lnTo>
                    <a:pt x="106793" y="1637756"/>
                  </a:lnTo>
                  <a:lnTo>
                    <a:pt x="114300" y="1638299"/>
                  </a:lnTo>
                  <a:close/>
                </a:path>
              </a:pathLst>
            </a:custGeom>
            <a:solidFill>
              <a:srgbClr val="008080"/>
            </a:solidFill>
          </p:spPr>
          <p:txBody>
            <a:bodyPr wrap="square" lIns="0" tIns="0" rIns="0" bIns="0" rtlCol="0"/>
            <a:lstStyle/>
            <a:p>
              <a:pPr defTabSz="914217"/>
              <a:endParaRPr/>
            </a:p>
          </p:txBody>
        </p:sp>
        <p:sp>
          <p:nvSpPr>
            <p:cNvPr id="47" name="object 47"/>
            <p:cNvSpPr/>
            <p:nvPr/>
          </p:nvSpPr>
          <p:spPr>
            <a:xfrm>
              <a:off x="6438977" y="4933949"/>
              <a:ext cx="514350" cy="571500"/>
            </a:xfrm>
            <a:custGeom>
              <a:avLst/>
              <a:gdLst/>
              <a:ahLst/>
              <a:cxnLst/>
              <a:rect l="l" t="t" r="r" b="b"/>
              <a:pathLst>
                <a:path w="514350" h="571500">
                  <a:moveTo>
                    <a:pt x="265520" y="571499"/>
                  </a:moveTo>
                  <a:lnTo>
                    <a:pt x="248674" y="571499"/>
                  </a:lnTo>
                  <a:lnTo>
                    <a:pt x="240272" y="571041"/>
                  </a:lnTo>
                  <a:lnTo>
                    <a:pt x="200748" y="564555"/>
                  </a:lnTo>
                  <a:lnTo>
                    <a:pt x="164542" y="552352"/>
                  </a:lnTo>
                  <a:lnTo>
                    <a:pt x="130334" y="534376"/>
                  </a:lnTo>
                  <a:lnTo>
                    <a:pt x="98876" y="511020"/>
                  </a:lnTo>
                  <a:lnTo>
                    <a:pt x="70837" y="482784"/>
                  </a:lnTo>
                  <a:lnTo>
                    <a:pt x="46835" y="450287"/>
                  </a:lnTo>
                  <a:lnTo>
                    <a:pt x="27381" y="414223"/>
                  </a:lnTo>
                  <a:lnTo>
                    <a:pt x="12902" y="375386"/>
                  </a:lnTo>
                  <a:lnTo>
                    <a:pt x="3707" y="334599"/>
                  </a:lnTo>
                  <a:lnTo>
                    <a:pt x="0" y="292765"/>
                  </a:lnTo>
                  <a:lnTo>
                    <a:pt x="0" y="278735"/>
                  </a:lnTo>
                  <a:lnTo>
                    <a:pt x="3707" y="236899"/>
                  </a:lnTo>
                  <a:lnTo>
                    <a:pt x="12902" y="196112"/>
                  </a:lnTo>
                  <a:lnTo>
                    <a:pt x="27381" y="157274"/>
                  </a:lnTo>
                  <a:lnTo>
                    <a:pt x="46835" y="121210"/>
                  </a:lnTo>
                  <a:lnTo>
                    <a:pt x="70837" y="88714"/>
                  </a:lnTo>
                  <a:lnTo>
                    <a:pt x="98876" y="60478"/>
                  </a:lnTo>
                  <a:lnTo>
                    <a:pt x="130334" y="37123"/>
                  </a:lnTo>
                  <a:lnTo>
                    <a:pt x="164542" y="19146"/>
                  </a:lnTo>
                  <a:lnTo>
                    <a:pt x="200748" y="6943"/>
                  </a:lnTo>
                  <a:lnTo>
                    <a:pt x="240272" y="458"/>
                  </a:lnTo>
                  <a:lnTo>
                    <a:pt x="248674" y="0"/>
                  </a:lnTo>
                  <a:lnTo>
                    <a:pt x="265520" y="0"/>
                  </a:lnTo>
                  <a:lnTo>
                    <a:pt x="313446" y="6942"/>
                  </a:lnTo>
                  <a:lnTo>
                    <a:pt x="349651" y="19146"/>
                  </a:lnTo>
                  <a:lnTo>
                    <a:pt x="383859" y="37123"/>
                  </a:lnTo>
                  <a:lnTo>
                    <a:pt x="415317" y="60478"/>
                  </a:lnTo>
                  <a:lnTo>
                    <a:pt x="443356" y="88714"/>
                  </a:lnTo>
                  <a:lnTo>
                    <a:pt x="467358" y="121210"/>
                  </a:lnTo>
                  <a:lnTo>
                    <a:pt x="486812" y="157274"/>
                  </a:lnTo>
                  <a:lnTo>
                    <a:pt x="501291" y="196112"/>
                  </a:lnTo>
                  <a:lnTo>
                    <a:pt x="510486" y="236899"/>
                  </a:lnTo>
                  <a:lnTo>
                    <a:pt x="514195" y="278735"/>
                  </a:lnTo>
                  <a:lnTo>
                    <a:pt x="514272" y="285749"/>
                  </a:lnTo>
                  <a:lnTo>
                    <a:pt x="513963" y="299771"/>
                  </a:lnTo>
                  <a:lnTo>
                    <a:pt x="509330" y="341496"/>
                  </a:lnTo>
                  <a:lnTo>
                    <a:pt x="499239" y="382015"/>
                  </a:lnTo>
                  <a:lnTo>
                    <a:pt x="483904" y="420450"/>
                  </a:lnTo>
                  <a:lnTo>
                    <a:pt x="463661" y="455970"/>
                  </a:lnTo>
                  <a:lnTo>
                    <a:pt x="438947" y="487805"/>
                  </a:lnTo>
                  <a:lnTo>
                    <a:pt x="410296" y="515266"/>
                  </a:lnTo>
                  <a:lnTo>
                    <a:pt x="378328" y="537758"/>
                  </a:lnTo>
                  <a:lnTo>
                    <a:pt x="343736" y="554795"/>
                  </a:lnTo>
                  <a:lnTo>
                    <a:pt x="307269" y="566008"/>
                  </a:lnTo>
                  <a:lnTo>
                    <a:pt x="265520" y="571499"/>
                  </a:lnTo>
                  <a:close/>
                </a:path>
              </a:pathLst>
            </a:custGeom>
            <a:solidFill>
              <a:srgbClr val="008080">
                <a:alpha val="10198"/>
              </a:srgbClr>
            </a:solidFill>
          </p:spPr>
          <p:txBody>
            <a:bodyPr wrap="square" lIns="0" tIns="0" rIns="0" bIns="0" rtlCol="0"/>
            <a:lstStyle/>
            <a:p>
              <a:pPr defTabSz="914217"/>
              <a:endParaRPr/>
            </a:p>
          </p:txBody>
        </p:sp>
        <p:pic>
          <p:nvPicPr>
            <p:cNvPr id="48" name="object 48"/>
            <p:cNvPicPr/>
            <p:nvPr/>
          </p:nvPicPr>
          <p:blipFill>
            <a:blip r:embed="rId13" cstate="print"/>
            <a:stretch>
              <a:fillRect/>
            </a:stretch>
          </p:blipFill>
          <p:spPr>
            <a:xfrm>
              <a:off x="6553199" y="5067299"/>
              <a:ext cx="285749" cy="304799"/>
            </a:xfrm>
            <a:prstGeom prst="rect">
              <a:avLst/>
            </a:prstGeom>
          </p:spPr>
        </p:pic>
      </p:grpSp>
      <p:sp>
        <p:nvSpPr>
          <p:cNvPr id="49" name="object 49"/>
          <p:cNvSpPr txBox="1"/>
          <p:nvPr/>
        </p:nvSpPr>
        <p:spPr>
          <a:xfrm>
            <a:off x="7092719" y="4929633"/>
            <a:ext cx="4522693" cy="1236694"/>
          </a:xfrm>
          <a:prstGeom prst="rect">
            <a:avLst/>
          </a:prstGeom>
        </p:spPr>
        <p:txBody>
          <a:bodyPr vert="horz" wrap="square" lIns="0" tIns="12697" rIns="0" bIns="0" rtlCol="0">
            <a:spAutoFit/>
          </a:bodyPr>
          <a:lstStyle/>
          <a:p>
            <a:pPr marL="12697" defTabSz="914217">
              <a:spcBef>
                <a:spcPts val="100"/>
              </a:spcBef>
            </a:pPr>
            <a:r>
              <a:rPr sz="1500" b="1" dirty="0">
                <a:latin typeface="Arial"/>
                <a:cs typeface="Arial"/>
              </a:rPr>
              <a:t>Consider</a:t>
            </a:r>
            <a:r>
              <a:rPr sz="1500" b="1" spc="-35" dirty="0">
                <a:latin typeface="Arial"/>
                <a:cs typeface="Arial"/>
              </a:rPr>
              <a:t> </a:t>
            </a:r>
            <a:r>
              <a:rPr sz="1500" b="1" dirty="0">
                <a:latin typeface="Arial"/>
                <a:cs typeface="Arial"/>
              </a:rPr>
              <a:t>Strategic</a:t>
            </a:r>
            <a:r>
              <a:rPr sz="1500" b="1" spc="-30" dirty="0">
                <a:latin typeface="Arial"/>
                <a:cs typeface="Arial"/>
              </a:rPr>
              <a:t> </a:t>
            </a:r>
            <a:r>
              <a:rPr sz="1500" b="1" spc="-10" dirty="0">
                <a:latin typeface="Arial"/>
                <a:cs typeface="Arial"/>
              </a:rPr>
              <a:t>Partnerships</a:t>
            </a:r>
            <a:endParaRPr sz="1500" dirty="0">
              <a:latin typeface="Arial"/>
              <a:cs typeface="Arial"/>
            </a:endParaRPr>
          </a:p>
          <a:p>
            <a:pPr marL="12697" marR="5079" defTabSz="914217">
              <a:lnSpc>
                <a:spcPct val="125000"/>
              </a:lnSpc>
              <a:spcBef>
                <a:spcPts val="540"/>
              </a:spcBef>
            </a:pPr>
            <a:r>
              <a:rPr sz="1200" dirty="0">
                <a:solidFill>
                  <a:srgbClr val="374050"/>
                </a:solidFill>
                <a:latin typeface="Arial"/>
                <a:cs typeface="Arial"/>
              </a:rPr>
              <a:t>For businesses facing capacity constraints, partnering with </a:t>
            </a:r>
            <a:r>
              <a:rPr sz="1200" spc="-10" dirty="0">
                <a:solidFill>
                  <a:srgbClr val="374050"/>
                </a:solidFill>
                <a:latin typeface="Arial"/>
                <a:cs typeface="Arial"/>
              </a:rPr>
              <a:t>third- </a:t>
            </a:r>
            <a:r>
              <a:rPr sz="1200" dirty="0">
                <a:solidFill>
                  <a:srgbClr val="374050"/>
                </a:solidFill>
                <a:latin typeface="Arial"/>
                <a:cs typeface="Arial"/>
              </a:rPr>
              <a:t>party logistics (3PL) providers or contract manufacturers can be </a:t>
            </a:r>
            <a:r>
              <a:rPr sz="1200" spc="-25" dirty="0">
                <a:solidFill>
                  <a:srgbClr val="374050"/>
                </a:solidFill>
                <a:latin typeface="Arial"/>
                <a:cs typeface="Arial"/>
              </a:rPr>
              <a:t>an </a:t>
            </a:r>
            <a:r>
              <a:rPr sz="1200" dirty="0">
                <a:solidFill>
                  <a:srgbClr val="374050"/>
                </a:solidFill>
                <a:latin typeface="Arial"/>
                <a:cs typeface="Arial"/>
              </a:rPr>
              <a:t>effective</a:t>
            </a:r>
            <a:r>
              <a:rPr sz="1200" spc="-5" dirty="0">
                <a:solidFill>
                  <a:srgbClr val="374050"/>
                </a:solidFill>
                <a:latin typeface="Arial"/>
                <a:cs typeface="Arial"/>
              </a:rPr>
              <a:t> </a:t>
            </a:r>
            <a:r>
              <a:rPr sz="1200" dirty="0">
                <a:solidFill>
                  <a:srgbClr val="374050"/>
                </a:solidFill>
                <a:latin typeface="Arial"/>
                <a:cs typeface="Arial"/>
              </a:rPr>
              <a:t>way</a:t>
            </a:r>
            <a:r>
              <a:rPr sz="1200" spc="-5" dirty="0">
                <a:solidFill>
                  <a:srgbClr val="374050"/>
                </a:solidFill>
                <a:latin typeface="Arial"/>
                <a:cs typeface="Arial"/>
              </a:rPr>
              <a:t> </a:t>
            </a:r>
            <a:r>
              <a:rPr sz="1200" dirty="0">
                <a:solidFill>
                  <a:srgbClr val="374050"/>
                </a:solidFill>
                <a:latin typeface="Arial"/>
                <a:cs typeface="Arial"/>
              </a:rPr>
              <a:t>to meet</a:t>
            </a:r>
            <a:r>
              <a:rPr sz="1200" spc="-5" dirty="0">
                <a:solidFill>
                  <a:srgbClr val="374050"/>
                </a:solidFill>
                <a:latin typeface="Arial"/>
                <a:cs typeface="Arial"/>
              </a:rPr>
              <a:t> </a:t>
            </a:r>
            <a:r>
              <a:rPr sz="1200" dirty="0">
                <a:solidFill>
                  <a:srgbClr val="374050"/>
                </a:solidFill>
                <a:latin typeface="Arial"/>
                <a:cs typeface="Arial"/>
              </a:rPr>
              <a:t>client expectations</a:t>
            </a:r>
            <a:r>
              <a:rPr sz="1200" spc="-5" dirty="0">
                <a:solidFill>
                  <a:srgbClr val="374050"/>
                </a:solidFill>
                <a:latin typeface="Arial"/>
                <a:cs typeface="Arial"/>
              </a:rPr>
              <a:t> </a:t>
            </a:r>
            <a:r>
              <a:rPr sz="1200" dirty="0">
                <a:solidFill>
                  <a:srgbClr val="374050"/>
                </a:solidFill>
                <a:latin typeface="Arial"/>
                <a:cs typeface="Arial"/>
              </a:rPr>
              <a:t>while building</a:t>
            </a:r>
            <a:r>
              <a:rPr sz="1200" spc="-5" dirty="0">
                <a:solidFill>
                  <a:srgbClr val="374050"/>
                </a:solidFill>
                <a:latin typeface="Arial"/>
                <a:cs typeface="Arial"/>
              </a:rPr>
              <a:t> </a:t>
            </a:r>
            <a:r>
              <a:rPr sz="1200" dirty="0">
                <a:solidFill>
                  <a:srgbClr val="374050"/>
                </a:solidFill>
                <a:latin typeface="Arial"/>
                <a:cs typeface="Arial"/>
              </a:rPr>
              <a:t>out </a:t>
            </a:r>
            <a:r>
              <a:rPr sz="1200" spc="-20" dirty="0">
                <a:solidFill>
                  <a:srgbClr val="374050"/>
                </a:solidFill>
                <a:latin typeface="Arial"/>
                <a:cs typeface="Arial"/>
              </a:rPr>
              <a:t>your</a:t>
            </a:r>
            <a:endParaRPr sz="1200" dirty="0">
              <a:latin typeface="Arial"/>
              <a:cs typeface="Arial"/>
            </a:endParaRPr>
          </a:p>
          <a:p>
            <a:pPr marL="12697" defTabSz="914217">
              <a:spcBef>
                <a:spcPts val="359"/>
              </a:spcBef>
            </a:pPr>
            <a:r>
              <a:rPr sz="1200" dirty="0">
                <a:solidFill>
                  <a:srgbClr val="374050"/>
                </a:solidFill>
                <a:latin typeface="Arial"/>
                <a:cs typeface="Arial"/>
              </a:rPr>
              <a:t>internal </a:t>
            </a:r>
            <a:r>
              <a:rPr sz="1200" spc="-10" dirty="0">
                <a:solidFill>
                  <a:srgbClr val="374050"/>
                </a:solidFill>
                <a:latin typeface="Arial"/>
                <a:cs typeface="Arial"/>
              </a:rPr>
              <a:t>capabilities.</a:t>
            </a:r>
            <a:endParaRPr sz="1200" dirty="0">
              <a:latin typeface="Arial"/>
              <a:cs typeface="Arial"/>
            </a:endParaRPr>
          </a:p>
        </p:txBody>
      </p:sp>
      <p:sp>
        <p:nvSpPr>
          <p:cNvPr id="52" name="Rectangle: Rounded Corners 51">
            <a:extLst>
              <a:ext uri="{FF2B5EF4-FFF2-40B4-BE49-F238E27FC236}">
                <a16:creationId xmlns:a16="http://schemas.microsoft.com/office/drawing/2014/main" id="{D60A2AD7-2D38-BE11-E7F9-0A8B7A448F00}"/>
              </a:ext>
            </a:extLst>
          </p:cNvPr>
          <p:cNvSpPr/>
          <p:nvPr/>
        </p:nvSpPr>
        <p:spPr>
          <a:xfrm>
            <a:off x="75283" y="768340"/>
            <a:ext cx="12041431" cy="5780346"/>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1830681A-985D-8EF2-FA2C-BC28C5F2BE01}"/>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DA9120E3-E09C-28CC-9D76-1F48BF68EE23}"/>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EBD4EEF-1F27-8BA3-C85C-5E6EB6F4DA98}"/>
              </a:ext>
            </a:extLst>
          </p:cNvPr>
          <p:cNvSpPr/>
          <p:nvPr/>
        </p:nvSpPr>
        <p:spPr>
          <a:xfrm>
            <a:off x="8607333" y="590998"/>
            <a:ext cx="4127466" cy="62228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610870" y="766286"/>
            <a:ext cx="6771977" cy="358990"/>
          </a:xfrm>
          <a:prstGeom prst="rect">
            <a:avLst/>
          </a:prstGeom>
        </p:spPr>
        <p:txBody>
          <a:bodyPr vert="horz" wrap="square" lIns="0" tIns="12697" rIns="0" bIns="0" rtlCol="0">
            <a:spAutoFit/>
          </a:bodyPr>
          <a:lstStyle/>
          <a:p>
            <a:pPr marL="12697">
              <a:spcBef>
                <a:spcPts val="100"/>
              </a:spcBef>
            </a:pPr>
            <a:r>
              <a:rPr dirty="0"/>
              <a:t>Outsourcing</a:t>
            </a:r>
            <a:r>
              <a:rPr spc="-55" dirty="0"/>
              <a:t> </a:t>
            </a:r>
            <a:r>
              <a:rPr dirty="0"/>
              <a:t>vs.</a:t>
            </a:r>
            <a:r>
              <a:rPr spc="-45" dirty="0"/>
              <a:t> </a:t>
            </a:r>
            <a:r>
              <a:rPr dirty="0"/>
              <a:t>In-House</a:t>
            </a:r>
            <a:r>
              <a:rPr spc="-40" dirty="0"/>
              <a:t> </a:t>
            </a:r>
            <a:r>
              <a:rPr spc="-10" dirty="0"/>
              <a:t>Operations</a:t>
            </a:r>
          </a:p>
        </p:txBody>
      </p:sp>
      <p:grpSp>
        <p:nvGrpSpPr>
          <p:cNvPr id="6" name="object 6"/>
          <p:cNvGrpSpPr/>
          <p:nvPr/>
        </p:nvGrpSpPr>
        <p:grpSpPr>
          <a:xfrm>
            <a:off x="306140" y="1353821"/>
            <a:ext cx="5675586" cy="3997987"/>
            <a:chOff x="304799" y="1354135"/>
            <a:chExt cx="5676900" cy="3998913"/>
          </a:xfrm>
        </p:grpSpPr>
        <p:sp>
          <p:nvSpPr>
            <p:cNvPr id="7" name="object 7"/>
            <p:cNvSpPr/>
            <p:nvPr/>
          </p:nvSpPr>
          <p:spPr>
            <a:xfrm>
              <a:off x="304799" y="1354135"/>
              <a:ext cx="5676900" cy="3998913"/>
            </a:xfrm>
            <a:custGeom>
              <a:avLst/>
              <a:gdLst/>
              <a:ahLst/>
              <a:cxnLst/>
              <a:rect l="l" t="t" r="r" b="b"/>
              <a:pathLst>
                <a:path w="5676900" h="4191000">
                  <a:moveTo>
                    <a:pt x="5534024" y="4190999"/>
                  </a:moveTo>
                  <a:lnTo>
                    <a:pt x="142874" y="4190999"/>
                  </a:lnTo>
                  <a:lnTo>
                    <a:pt x="135855" y="4190828"/>
                  </a:lnTo>
                  <a:lnTo>
                    <a:pt x="94749" y="4182651"/>
                  </a:lnTo>
                  <a:lnTo>
                    <a:pt x="57757" y="4162878"/>
                  </a:lnTo>
                  <a:lnTo>
                    <a:pt x="28121" y="4133242"/>
                  </a:lnTo>
                  <a:lnTo>
                    <a:pt x="8348" y="4096249"/>
                  </a:lnTo>
                  <a:lnTo>
                    <a:pt x="171" y="4055143"/>
                  </a:lnTo>
                  <a:lnTo>
                    <a:pt x="0" y="4048124"/>
                  </a:lnTo>
                  <a:lnTo>
                    <a:pt x="0" y="142874"/>
                  </a:lnTo>
                  <a:lnTo>
                    <a:pt x="6150" y="101399"/>
                  </a:lnTo>
                  <a:lnTo>
                    <a:pt x="24078" y="63497"/>
                  </a:lnTo>
                  <a:lnTo>
                    <a:pt x="52234" y="32429"/>
                  </a:lnTo>
                  <a:lnTo>
                    <a:pt x="88199"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4048124"/>
                  </a:lnTo>
                  <a:lnTo>
                    <a:pt x="5670748" y="4089598"/>
                  </a:lnTo>
                  <a:lnTo>
                    <a:pt x="5652819" y="4127500"/>
                  </a:lnTo>
                  <a:lnTo>
                    <a:pt x="5624663" y="4158569"/>
                  </a:lnTo>
                  <a:lnTo>
                    <a:pt x="5588699" y="4180124"/>
                  </a:lnTo>
                  <a:lnTo>
                    <a:pt x="5548028" y="4190313"/>
                  </a:lnTo>
                  <a:lnTo>
                    <a:pt x="5534024" y="4190999"/>
                  </a:lnTo>
                  <a:close/>
                </a:path>
              </a:pathLst>
            </a:custGeom>
            <a:solidFill>
              <a:srgbClr val="FFFFFF"/>
            </a:solidFill>
          </p:spPr>
          <p:txBody>
            <a:bodyPr wrap="square" lIns="0" tIns="0" rIns="0" bIns="0" rtlCol="0"/>
            <a:lstStyle/>
            <a:p>
              <a:pPr defTabSz="914217"/>
              <a:endParaRPr dirty="0"/>
            </a:p>
          </p:txBody>
        </p:sp>
        <p:sp>
          <p:nvSpPr>
            <p:cNvPr id="8" name="object 8"/>
            <p:cNvSpPr/>
            <p:nvPr/>
          </p:nvSpPr>
          <p:spPr>
            <a:xfrm>
              <a:off x="533387" y="1924062"/>
              <a:ext cx="5219700" cy="3200400"/>
            </a:xfrm>
            <a:custGeom>
              <a:avLst/>
              <a:gdLst/>
              <a:ahLst/>
              <a:cxnLst/>
              <a:rect l="l" t="t" r="r" b="b"/>
              <a:pathLst>
                <a:path w="5219700" h="3200400">
                  <a:moveTo>
                    <a:pt x="5219700" y="2547696"/>
                  </a:moveTo>
                  <a:lnTo>
                    <a:pt x="5204079" y="2506192"/>
                  </a:lnTo>
                  <a:lnTo>
                    <a:pt x="5168049" y="2480373"/>
                  </a:lnTo>
                  <a:lnTo>
                    <a:pt x="5148504" y="2476487"/>
                  </a:lnTo>
                  <a:lnTo>
                    <a:pt x="71208" y="2476487"/>
                  </a:lnTo>
                  <a:lnTo>
                    <a:pt x="29705" y="2492121"/>
                  </a:lnTo>
                  <a:lnTo>
                    <a:pt x="3886" y="2528151"/>
                  </a:lnTo>
                  <a:lnTo>
                    <a:pt x="0" y="2547696"/>
                  </a:lnTo>
                  <a:lnTo>
                    <a:pt x="0" y="3124187"/>
                  </a:lnTo>
                  <a:lnTo>
                    <a:pt x="0" y="3129191"/>
                  </a:lnTo>
                  <a:lnTo>
                    <a:pt x="15633" y="3170682"/>
                  </a:lnTo>
                  <a:lnTo>
                    <a:pt x="51663" y="3196513"/>
                  </a:lnTo>
                  <a:lnTo>
                    <a:pt x="71208" y="3200387"/>
                  </a:lnTo>
                  <a:lnTo>
                    <a:pt x="5148504" y="3200387"/>
                  </a:lnTo>
                  <a:lnTo>
                    <a:pt x="5189994" y="3184766"/>
                  </a:lnTo>
                  <a:lnTo>
                    <a:pt x="5215814" y="3148736"/>
                  </a:lnTo>
                  <a:lnTo>
                    <a:pt x="5219700" y="3129191"/>
                  </a:lnTo>
                  <a:lnTo>
                    <a:pt x="5219700" y="2547696"/>
                  </a:lnTo>
                  <a:close/>
                </a:path>
                <a:path w="5219700" h="3200400">
                  <a:moveTo>
                    <a:pt x="5219700" y="71196"/>
                  </a:moveTo>
                  <a:lnTo>
                    <a:pt x="5204079" y="29705"/>
                  </a:lnTo>
                  <a:lnTo>
                    <a:pt x="5168049" y="3873"/>
                  </a:lnTo>
                  <a:lnTo>
                    <a:pt x="5148504" y="0"/>
                  </a:lnTo>
                  <a:lnTo>
                    <a:pt x="71208" y="0"/>
                  </a:lnTo>
                  <a:lnTo>
                    <a:pt x="29705" y="15621"/>
                  </a:lnTo>
                  <a:lnTo>
                    <a:pt x="3886" y="51650"/>
                  </a:lnTo>
                  <a:lnTo>
                    <a:pt x="0" y="71196"/>
                  </a:lnTo>
                  <a:lnTo>
                    <a:pt x="0" y="647700"/>
                  </a:lnTo>
                  <a:lnTo>
                    <a:pt x="0" y="652691"/>
                  </a:lnTo>
                  <a:lnTo>
                    <a:pt x="15633" y="694182"/>
                  </a:lnTo>
                  <a:lnTo>
                    <a:pt x="51663" y="720013"/>
                  </a:lnTo>
                  <a:lnTo>
                    <a:pt x="71208" y="723900"/>
                  </a:lnTo>
                  <a:lnTo>
                    <a:pt x="5148504" y="723900"/>
                  </a:lnTo>
                  <a:lnTo>
                    <a:pt x="5189994" y="708266"/>
                  </a:lnTo>
                  <a:lnTo>
                    <a:pt x="5215814" y="672236"/>
                  </a:lnTo>
                  <a:lnTo>
                    <a:pt x="5219700" y="652691"/>
                  </a:lnTo>
                  <a:lnTo>
                    <a:pt x="5219700" y="71196"/>
                  </a:lnTo>
                  <a:close/>
                </a:path>
              </a:pathLst>
            </a:custGeom>
            <a:solidFill>
              <a:srgbClr val="F2F4F5"/>
            </a:solidFill>
          </p:spPr>
          <p:txBody>
            <a:bodyPr wrap="square" lIns="0" tIns="0" rIns="0" bIns="0" rtlCol="0"/>
            <a:lstStyle/>
            <a:p>
              <a:pPr defTabSz="914217"/>
              <a:endParaRPr/>
            </a:p>
          </p:txBody>
        </p:sp>
        <p:pic>
          <p:nvPicPr>
            <p:cNvPr id="9" name="object 9"/>
            <p:cNvPicPr/>
            <p:nvPr/>
          </p:nvPicPr>
          <p:blipFill>
            <a:blip r:embed="rId3" cstate="print"/>
            <a:stretch>
              <a:fillRect/>
            </a:stretch>
          </p:blipFill>
          <p:spPr>
            <a:xfrm>
              <a:off x="533399" y="1390649"/>
              <a:ext cx="428624" cy="380999"/>
            </a:xfrm>
            <a:prstGeom prst="rect">
              <a:avLst/>
            </a:prstGeom>
          </p:spPr>
        </p:pic>
      </p:grpSp>
      <p:sp>
        <p:nvSpPr>
          <p:cNvPr id="10" name="object 10"/>
          <p:cNvSpPr txBox="1"/>
          <p:nvPr/>
        </p:nvSpPr>
        <p:spPr>
          <a:xfrm>
            <a:off x="1064790" y="1415722"/>
            <a:ext cx="1383980" cy="299651"/>
          </a:xfrm>
          <a:prstGeom prst="rect">
            <a:avLst/>
          </a:prstGeom>
        </p:spPr>
        <p:txBody>
          <a:bodyPr vert="horz" wrap="square" lIns="0" tIns="12697" rIns="0" bIns="0" rtlCol="0">
            <a:spAutoFit/>
          </a:bodyPr>
          <a:lstStyle/>
          <a:p>
            <a:pPr marL="12697" defTabSz="914217">
              <a:spcBef>
                <a:spcPts val="100"/>
              </a:spcBef>
            </a:pPr>
            <a:r>
              <a:rPr b="1" spc="-10" dirty="0">
                <a:solidFill>
                  <a:srgbClr val="FF7E4F"/>
                </a:solidFill>
                <a:latin typeface="Arial"/>
                <a:cs typeface="Arial"/>
              </a:rPr>
              <a:t>Outsourcing</a:t>
            </a:r>
            <a:endParaRPr dirty="0">
              <a:latin typeface="Arial"/>
              <a:cs typeface="Arial"/>
            </a:endParaRPr>
          </a:p>
        </p:txBody>
      </p:sp>
      <p:sp>
        <p:nvSpPr>
          <p:cNvPr id="11" name="object 11"/>
          <p:cNvSpPr txBox="1"/>
          <p:nvPr/>
        </p:nvSpPr>
        <p:spPr>
          <a:xfrm>
            <a:off x="636264" y="1950902"/>
            <a:ext cx="4932173" cy="558671"/>
          </a:xfrm>
          <a:prstGeom prst="rect">
            <a:avLst/>
          </a:prstGeom>
        </p:spPr>
        <p:txBody>
          <a:bodyPr vert="horz" wrap="square" lIns="0" tIns="96498" rIns="0" bIns="0" rtlCol="0">
            <a:spAutoFit/>
          </a:bodyPr>
          <a:lstStyle/>
          <a:p>
            <a:pPr marL="12697" defTabSz="914217">
              <a:spcBef>
                <a:spcPts val="760"/>
              </a:spcBef>
            </a:pPr>
            <a:r>
              <a:rPr sz="1200" b="1" spc="-10" dirty="0">
                <a:latin typeface="Arial"/>
                <a:cs typeface="Arial"/>
              </a:rPr>
              <a:t>Definition:</a:t>
            </a:r>
            <a:endParaRPr sz="1200" dirty="0">
              <a:latin typeface="Arial"/>
              <a:cs typeface="Arial"/>
            </a:endParaRPr>
          </a:p>
          <a:p>
            <a:pPr marL="12697" defTabSz="914217">
              <a:spcBef>
                <a:spcPts val="660"/>
              </a:spcBef>
            </a:pPr>
            <a:r>
              <a:rPr sz="1200" dirty="0">
                <a:latin typeface="Arial"/>
                <a:cs typeface="Arial"/>
              </a:rPr>
              <a:t>Transferring</a:t>
            </a:r>
            <a:r>
              <a:rPr sz="1200" spc="-10" dirty="0">
                <a:latin typeface="Arial"/>
                <a:cs typeface="Arial"/>
              </a:rPr>
              <a:t> </a:t>
            </a:r>
            <a:r>
              <a:rPr sz="1200" dirty="0">
                <a:latin typeface="Arial"/>
                <a:cs typeface="Arial"/>
              </a:rPr>
              <a:t>non-core</a:t>
            </a:r>
            <a:r>
              <a:rPr sz="1200" spc="-5" dirty="0">
                <a:latin typeface="Arial"/>
                <a:cs typeface="Arial"/>
              </a:rPr>
              <a:t> </a:t>
            </a:r>
            <a:r>
              <a:rPr sz="1200" dirty="0">
                <a:latin typeface="Arial"/>
                <a:cs typeface="Arial"/>
              </a:rPr>
              <a:t>business</a:t>
            </a:r>
            <a:r>
              <a:rPr sz="1200" spc="-10" dirty="0">
                <a:latin typeface="Arial"/>
                <a:cs typeface="Arial"/>
              </a:rPr>
              <a:t> </a:t>
            </a:r>
            <a:r>
              <a:rPr sz="1200" dirty="0">
                <a:latin typeface="Arial"/>
                <a:cs typeface="Arial"/>
              </a:rPr>
              <a:t>functions</a:t>
            </a:r>
            <a:r>
              <a:rPr sz="1200" spc="-5" dirty="0">
                <a:latin typeface="Arial"/>
                <a:cs typeface="Arial"/>
              </a:rPr>
              <a:t> </a:t>
            </a:r>
            <a:r>
              <a:rPr sz="1200" dirty="0">
                <a:latin typeface="Arial"/>
                <a:cs typeface="Arial"/>
              </a:rPr>
              <a:t>to</a:t>
            </a:r>
            <a:r>
              <a:rPr sz="1200" spc="-10" dirty="0">
                <a:latin typeface="Arial"/>
                <a:cs typeface="Arial"/>
              </a:rPr>
              <a:t> </a:t>
            </a:r>
            <a:r>
              <a:rPr sz="1200" dirty="0">
                <a:latin typeface="Arial"/>
                <a:cs typeface="Arial"/>
              </a:rPr>
              <a:t>specialized</a:t>
            </a:r>
            <a:r>
              <a:rPr sz="1200" spc="-5" dirty="0">
                <a:latin typeface="Arial"/>
                <a:cs typeface="Arial"/>
              </a:rPr>
              <a:t> </a:t>
            </a:r>
            <a:r>
              <a:rPr sz="1200" dirty="0">
                <a:latin typeface="Arial"/>
                <a:cs typeface="Arial"/>
              </a:rPr>
              <a:t>external</a:t>
            </a:r>
            <a:r>
              <a:rPr sz="1200" spc="-10" dirty="0">
                <a:latin typeface="Arial"/>
                <a:cs typeface="Arial"/>
              </a:rPr>
              <a:t> partners</a:t>
            </a:r>
            <a:endParaRPr sz="1200" dirty="0">
              <a:latin typeface="Arial"/>
              <a:cs typeface="Arial"/>
            </a:endParaRPr>
          </a:p>
        </p:txBody>
      </p:sp>
      <p:grpSp>
        <p:nvGrpSpPr>
          <p:cNvPr id="12" name="object 12"/>
          <p:cNvGrpSpPr/>
          <p:nvPr/>
        </p:nvGrpSpPr>
        <p:grpSpPr>
          <a:xfrm>
            <a:off x="544211" y="3161568"/>
            <a:ext cx="133319" cy="1009416"/>
            <a:chOff x="542925" y="3162300"/>
            <a:chExt cx="133350" cy="1009650"/>
          </a:xfrm>
        </p:grpSpPr>
        <p:pic>
          <p:nvPicPr>
            <p:cNvPr id="13" name="object 13"/>
            <p:cNvPicPr/>
            <p:nvPr/>
          </p:nvPicPr>
          <p:blipFill>
            <a:blip r:embed="rId4" cstate="print"/>
            <a:stretch>
              <a:fillRect/>
            </a:stretch>
          </p:blipFill>
          <p:spPr>
            <a:xfrm>
              <a:off x="542925" y="3162300"/>
              <a:ext cx="133349" cy="95249"/>
            </a:xfrm>
            <a:prstGeom prst="rect">
              <a:avLst/>
            </a:prstGeom>
          </p:spPr>
        </p:pic>
        <p:pic>
          <p:nvPicPr>
            <p:cNvPr id="14" name="object 14"/>
            <p:cNvPicPr/>
            <p:nvPr/>
          </p:nvPicPr>
          <p:blipFill>
            <a:blip r:embed="rId4" cstate="print"/>
            <a:stretch>
              <a:fillRect/>
            </a:stretch>
          </p:blipFill>
          <p:spPr>
            <a:xfrm>
              <a:off x="542925" y="3467099"/>
              <a:ext cx="133349" cy="95249"/>
            </a:xfrm>
            <a:prstGeom prst="rect">
              <a:avLst/>
            </a:prstGeom>
          </p:spPr>
        </p:pic>
        <p:pic>
          <p:nvPicPr>
            <p:cNvPr id="15" name="object 15"/>
            <p:cNvPicPr/>
            <p:nvPr/>
          </p:nvPicPr>
          <p:blipFill>
            <a:blip r:embed="rId4" cstate="print"/>
            <a:stretch>
              <a:fillRect/>
            </a:stretch>
          </p:blipFill>
          <p:spPr>
            <a:xfrm>
              <a:off x="542925" y="3771899"/>
              <a:ext cx="133349" cy="95249"/>
            </a:xfrm>
            <a:prstGeom prst="rect">
              <a:avLst/>
            </a:prstGeom>
          </p:spPr>
        </p:pic>
        <p:pic>
          <p:nvPicPr>
            <p:cNvPr id="16" name="object 16"/>
            <p:cNvPicPr/>
            <p:nvPr/>
          </p:nvPicPr>
          <p:blipFill>
            <a:blip r:embed="rId4" cstate="print"/>
            <a:stretch>
              <a:fillRect/>
            </a:stretch>
          </p:blipFill>
          <p:spPr>
            <a:xfrm>
              <a:off x="542925" y="4076700"/>
              <a:ext cx="133349" cy="95249"/>
            </a:xfrm>
            <a:prstGeom prst="rect">
              <a:avLst/>
            </a:prstGeom>
          </p:spPr>
        </p:pic>
      </p:grpSp>
      <p:sp>
        <p:nvSpPr>
          <p:cNvPr id="17" name="object 17"/>
          <p:cNvSpPr txBox="1"/>
          <p:nvPr/>
        </p:nvSpPr>
        <p:spPr>
          <a:xfrm>
            <a:off x="521991" y="2796527"/>
            <a:ext cx="4734099" cy="1427150"/>
          </a:xfrm>
          <a:prstGeom prst="rect">
            <a:avLst/>
          </a:prstGeom>
        </p:spPr>
        <p:txBody>
          <a:bodyPr vert="horz" wrap="square" lIns="0" tIns="12697" rIns="0" bIns="0" rtlCol="0">
            <a:spAutoFit/>
          </a:bodyPr>
          <a:lstStyle/>
          <a:p>
            <a:pPr marL="12697" defTabSz="914217">
              <a:spcBef>
                <a:spcPts val="100"/>
              </a:spcBef>
            </a:pPr>
            <a:r>
              <a:rPr sz="1200" b="1" dirty="0">
                <a:latin typeface="Arial"/>
                <a:cs typeface="Arial"/>
              </a:rPr>
              <a:t>Strategic </a:t>
            </a:r>
            <a:r>
              <a:rPr sz="1200" b="1" spc="-10" dirty="0">
                <a:latin typeface="Arial"/>
                <a:cs typeface="Arial"/>
              </a:rPr>
              <a:t>Considerations:</a:t>
            </a:r>
            <a:endParaRPr sz="1200" dirty="0">
              <a:latin typeface="Arial"/>
              <a:cs typeface="Arial"/>
            </a:endParaRPr>
          </a:p>
          <a:p>
            <a:pPr marL="283153" marR="5079" defTabSz="914217">
              <a:lnSpc>
                <a:spcPct val="166700"/>
              </a:lnSpc>
            </a:pPr>
            <a:r>
              <a:rPr sz="1200" b="1" dirty="0">
                <a:latin typeface="Arial"/>
                <a:cs typeface="Arial"/>
              </a:rPr>
              <a:t>Cost Efficiency: </a:t>
            </a:r>
            <a:r>
              <a:rPr sz="1200" dirty="0">
                <a:latin typeface="Arial"/>
                <a:cs typeface="Arial"/>
              </a:rPr>
              <a:t>Reduces capital investment in non-core </a:t>
            </a:r>
            <a:r>
              <a:rPr sz="1200" spc="-10" dirty="0">
                <a:latin typeface="Arial"/>
                <a:cs typeface="Arial"/>
              </a:rPr>
              <a:t>areas </a:t>
            </a:r>
            <a:r>
              <a:rPr sz="1200" b="1" dirty="0">
                <a:latin typeface="Arial"/>
                <a:cs typeface="Arial"/>
              </a:rPr>
              <a:t>Expertise: </a:t>
            </a:r>
            <a:r>
              <a:rPr sz="1200" dirty="0">
                <a:latin typeface="Arial"/>
                <a:cs typeface="Arial"/>
              </a:rPr>
              <a:t>Leverages specialized skills without hiring </a:t>
            </a:r>
            <a:r>
              <a:rPr sz="1200" spc="-10" dirty="0">
                <a:latin typeface="Arial"/>
                <a:cs typeface="Arial"/>
              </a:rPr>
              <a:t>experts </a:t>
            </a:r>
            <a:r>
              <a:rPr sz="1200" b="1" spc="-10" dirty="0">
                <a:latin typeface="Arial"/>
                <a:cs typeface="Arial"/>
              </a:rPr>
              <a:t>Focus:</a:t>
            </a:r>
            <a:r>
              <a:rPr sz="1200" b="1" spc="-70" dirty="0">
                <a:latin typeface="Arial"/>
                <a:cs typeface="Arial"/>
              </a:rPr>
              <a:t> </a:t>
            </a:r>
            <a:r>
              <a:rPr sz="1200" dirty="0">
                <a:latin typeface="Arial"/>
                <a:cs typeface="Arial"/>
              </a:rPr>
              <a:t>Allows internal</a:t>
            </a:r>
            <a:r>
              <a:rPr sz="1200" spc="5" dirty="0">
                <a:latin typeface="Arial"/>
                <a:cs typeface="Arial"/>
              </a:rPr>
              <a:t> </a:t>
            </a:r>
            <a:r>
              <a:rPr sz="1200" dirty="0">
                <a:latin typeface="Arial"/>
                <a:cs typeface="Arial"/>
              </a:rPr>
              <a:t>team</a:t>
            </a:r>
            <a:r>
              <a:rPr sz="1200" spc="5" dirty="0">
                <a:latin typeface="Arial"/>
                <a:cs typeface="Arial"/>
              </a:rPr>
              <a:t> </a:t>
            </a:r>
            <a:r>
              <a:rPr sz="1200" dirty="0">
                <a:latin typeface="Arial"/>
                <a:cs typeface="Arial"/>
              </a:rPr>
              <a:t>to concentrate</a:t>
            </a:r>
            <a:r>
              <a:rPr sz="1200" spc="5" dirty="0">
                <a:latin typeface="Arial"/>
                <a:cs typeface="Arial"/>
              </a:rPr>
              <a:t> </a:t>
            </a:r>
            <a:r>
              <a:rPr sz="1200" dirty="0">
                <a:latin typeface="Arial"/>
                <a:cs typeface="Arial"/>
              </a:rPr>
              <a:t>on core</a:t>
            </a:r>
            <a:r>
              <a:rPr sz="1200" spc="5" dirty="0">
                <a:latin typeface="Arial"/>
                <a:cs typeface="Arial"/>
              </a:rPr>
              <a:t> </a:t>
            </a:r>
            <a:r>
              <a:rPr sz="1200" spc="-10" dirty="0">
                <a:latin typeface="Arial"/>
                <a:cs typeface="Arial"/>
              </a:rPr>
              <a:t>competencies </a:t>
            </a:r>
            <a:r>
              <a:rPr sz="1200" b="1" dirty="0">
                <a:latin typeface="Arial"/>
                <a:cs typeface="Arial"/>
              </a:rPr>
              <a:t>Scalability:</a:t>
            </a:r>
            <a:r>
              <a:rPr sz="1200" b="1" spc="-10" dirty="0">
                <a:latin typeface="Arial"/>
                <a:cs typeface="Arial"/>
              </a:rPr>
              <a:t> </a:t>
            </a:r>
            <a:r>
              <a:rPr sz="1200" dirty="0">
                <a:latin typeface="Arial"/>
                <a:cs typeface="Arial"/>
              </a:rPr>
              <a:t>Easier</a:t>
            </a:r>
            <a:r>
              <a:rPr sz="1200" spc="-10" dirty="0">
                <a:latin typeface="Arial"/>
                <a:cs typeface="Arial"/>
              </a:rPr>
              <a:t> </a:t>
            </a:r>
            <a:r>
              <a:rPr sz="1200" dirty="0">
                <a:latin typeface="Arial"/>
                <a:cs typeface="Arial"/>
              </a:rPr>
              <a:t>to</a:t>
            </a:r>
            <a:r>
              <a:rPr sz="1200" spc="-10" dirty="0">
                <a:latin typeface="Arial"/>
                <a:cs typeface="Arial"/>
              </a:rPr>
              <a:t> </a:t>
            </a:r>
            <a:r>
              <a:rPr sz="1200" dirty="0">
                <a:latin typeface="Arial"/>
                <a:cs typeface="Arial"/>
              </a:rPr>
              <a:t>scale</a:t>
            </a:r>
            <a:r>
              <a:rPr sz="1200" spc="-10" dirty="0">
                <a:latin typeface="Arial"/>
                <a:cs typeface="Arial"/>
              </a:rPr>
              <a:t> </a:t>
            </a:r>
            <a:r>
              <a:rPr sz="1200" dirty="0">
                <a:latin typeface="Arial"/>
                <a:cs typeface="Arial"/>
              </a:rPr>
              <a:t>operations</a:t>
            </a:r>
            <a:r>
              <a:rPr sz="1200" spc="-10" dirty="0">
                <a:latin typeface="Arial"/>
                <a:cs typeface="Arial"/>
              </a:rPr>
              <a:t> </a:t>
            </a:r>
            <a:r>
              <a:rPr sz="1200" dirty="0">
                <a:latin typeface="Arial"/>
                <a:cs typeface="Arial"/>
              </a:rPr>
              <a:t>with</a:t>
            </a:r>
            <a:r>
              <a:rPr sz="1200" spc="-5" dirty="0">
                <a:latin typeface="Arial"/>
                <a:cs typeface="Arial"/>
              </a:rPr>
              <a:t> </a:t>
            </a:r>
            <a:r>
              <a:rPr sz="1200" dirty="0">
                <a:latin typeface="Arial"/>
                <a:cs typeface="Arial"/>
              </a:rPr>
              <a:t>minimal</a:t>
            </a:r>
            <a:r>
              <a:rPr sz="1200" spc="-10" dirty="0">
                <a:latin typeface="Arial"/>
                <a:cs typeface="Arial"/>
              </a:rPr>
              <a:t> capital</a:t>
            </a:r>
            <a:endParaRPr sz="1200" dirty="0">
              <a:latin typeface="Arial"/>
              <a:cs typeface="Arial"/>
            </a:endParaRPr>
          </a:p>
        </p:txBody>
      </p:sp>
      <p:sp>
        <p:nvSpPr>
          <p:cNvPr id="18" name="object 18"/>
          <p:cNvSpPr txBox="1"/>
          <p:nvPr/>
        </p:nvSpPr>
        <p:spPr>
          <a:xfrm>
            <a:off x="636263" y="4426829"/>
            <a:ext cx="4502378" cy="558671"/>
          </a:xfrm>
          <a:prstGeom prst="rect">
            <a:avLst/>
          </a:prstGeom>
        </p:spPr>
        <p:txBody>
          <a:bodyPr vert="horz" wrap="square" lIns="0" tIns="96498" rIns="0" bIns="0" rtlCol="0">
            <a:spAutoFit/>
          </a:bodyPr>
          <a:lstStyle/>
          <a:p>
            <a:pPr marL="12697" defTabSz="914217">
              <a:spcBef>
                <a:spcPts val="760"/>
              </a:spcBef>
            </a:pPr>
            <a:r>
              <a:rPr sz="1200" b="1" dirty="0">
                <a:latin typeface="Arial"/>
                <a:cs typeface="Arial"/>
              </a:rPr>
              <a:t>Common</a:t>
            </a:r>
            <a:r>
              <a:rPr sz="1200" b="1" spc="-70" dirty="0">
                <a:latin typeface="Arial"/>
                <a:cs typeface="Arial"/>
              </a:rPr>
              <a:t> </a:t>
            </a:r>
            <a:r>
              <a:rPr sz="1200" b="1" dirty="0">
                <a:latin typeface="Arial"/>
                <a:cs typeface="Arial"/>
              </a:rPr>
              <a:t>Outsourcing</a:t>
            </a:r>
            <a:r>
              <a:rPr sz="1200" b="1" spc="-60" dirty="0">
                <a:latin typeface="Arial"/>
                <a:cs typeface="Arial"/>
              </a:rPr>
              <a:t> </a:t>
            </a:r>
            <a:r>
              <a:rPr sz="1200" b="1" spc="-10" dirty="0">
                <a:latin typeface="Arial"/>
                <a:cs typeface="Arial"/>
              </a:rPr>
              <a:t>Targets:</a:t>
            </a:r>
            <a:endParaRPr sz="1200">
              <a:latin typeface="Arial"/>
              <a:cs typeface="Arial"/>
            </a:endParaRPr>
          </a:p>
          <a:p>
            <a:pPr marL="12697" defTabSz="914217">
              <a:spcBef>
                <a:spcPts val="660"/>
              </a:spcBef>
            </a:pPr>
            <a:r>
              <a:rPr sz="1200" dirty="0">
                <a:latin typeface="Arial"/>
                <a:cs typeface="Arial"/>
              </a:rPr>
              <a:t>Payroll,</a:t>
            </a:r>
            <a:r>
              <a:rPr sz="1200" spc="-5" dirty="0">
                <a:latin typeface="Arial"/>
                <a:cs typeface="Arial"/>
              </a:rPr>
              <a:t> </a:t>
            </a:r>
            <a:r>
              <a:rPr sz="1200" dirty="0">
                <a:latin typeface="Arial"/>
                <a:cs typeface="Arial"/>
              </a:rPr>
              <a:t>IT</a:t>
            </a:r>
            <a:r>
              <a:rPr sz="1200" spc="-25" dirty="0">
                <a:latin typeface="Arial"/>
                <a:cs typeface="Arial"/>
              </a:rPr>
              <a:t> </a:t>
            </a:r>
            <a:r>
              <a:rPr sz="1200" dirty="0">
                <a:latin typeface="Arial"/>
                <a:cs typeface="Arial"/>
              </a:rPr>
              <a:t>support, HR</a:t>
            </a:r>
            <a:r>
              <a:rPr sz="1200" spc="-5" dirty="0">
                <a:latin typeface="Arial"/>
                <a:cs typeface="Arial"/>
              </a:rPr>
              <a:t> </a:t>
            </a:r>
            <a:r>
              <a:rPr sz="1200" dirty="0">
                <a:latin typeface="Arial"/>
                <a:cs typeface="Arial"/>
              </a:rPr>
              <a:t>functions, customer service,</a:t>
            </a:r>
            <a:r>
              <a:rPr sz="1200" spc="-5" dirty="0">
                <a:latin typeface="Arial"/>
                <a:cs typeface="Arial"/>
              </a:rPr>
              <a:t> </a:t>
            </a:r>
            <a:r>
              <a:rPr sz="1200" spc="-10" dirty="0">
                <a:latin typeface="Arial"/>
                <a:cs typeface="Arial"/>
              </a:rPr>
              <a:t>manufacturing</a:t>
            </a:r>
            <a:endParaRPr sz="1200">
              <a:latin typeface="Arial"/>
              <a:cs typeface="Arial"/>
            </a:endParaRPr>
          </a:p>
        </p:txBody>
      </p:sp>
      <p:grpSp>
        <p:nvGrpSpPr>
          <p:cNvPr id="19" name="object 19"/>
          <p:cNvGrpSpPr/>
          <p:nvPr/>
        </p:nvGrpSpPr>
        <p:grpSpPr>
          <a:xfrm>
            <a:off x="6210272" y="1390326"/>
            <a:ext cx="5675586" cy="3961483"/>
            <a:chOff x="6210299" y="1390648"/>
            <a:chExt cx="5676900" cy="3962400"/>
          </a:xfrm>
        </p:grpSpPr>
        <p:sp>
          <p:nvSpPr>
            <p:cNvPr id="20" name="object 20"/>
            <p:cNvSpPr/>
            <p:nvPr/>
          </p:nvSpPr>
          <p:spPr>
            <a:xfrm>
              <a:off x="6210299" y="1390648"/>
              <a:ext cx="5676900" cy="3962400"/>
            </a:xfrm>
            <a:custGeom>
              <a:avLst/>
              <a:gdLst/>
              <a:ahLst/>
              <a:cxnLst/>
              <a:rect l="l" t="t" r="r" b="b"/>
              <a:pathLst>
                <a:path w="5676900" h="4191000">
                  <a:moveTo>
                    <a:pt x="5534024" y="4190999"/>
                  </a:moveTo>
                  <a:lnTo>
                    <a:pt x="142874" y="4190999"/>
                  </a:lnTo>
                  <a:lnTo>
                    <a:pt x="135855" y="4190828"/>
                  </a:lnTo>
                  <a:lnTo>
                    <a:pt x="94749" y="4182651"/>
                  </a:lnTo>
                  <a:lnTo>
                    <a:pt x="57755" y="4162878"/>
                  </a:lnTo>
                  <a:lnTo>
                    <a:pt x="28119" y="4133242"/>
                  </a:lnTo>
                  <a:lnTo>
                    <a:pt x="8347" y="4096249"/>
                  </a:lnTo>
                  <a:lnTo>
                    <a:pt x="171" y="4055143"/>
                  </a:lnTo>
                  <a:lnTo>
                    <a:pt x="0" y="4048124"/>
                  </a:lnTo>
                  <a:lnTo>
                    <a:pt x="0" y="142874"/>
                  </a:lnTo>
                  <a:lnTo>
                    <a:pt x="6150" y="101399"/>
                  </a:lnTo>
                  <a:lnTo>
                    <a:pt x="24077" y="63497"/>
                  </a:lnTo>
                  <a:lnTo>
                    <a:pt x="52233" y="32429"/>
                  </a:lnTo>
                  <a:lnTo>
                    <a:pt x="88198"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4048124"/>
                  </a:lnTo>
                  <a:lnTo>
                    <a:pt x="5670746" y="4089598"/>
                  </a:lnTo>
                  <a:lnTo>
                    <a:pt x="5652819" y="4127500"/>
                  </a:lnTo>
                  <a:lnTo>
                    <a:pt x="5624664" y="4158569"/>
                  </a:lnTo>
                  <a:lnTo>
                    <a:pt x="5588699" y="4180124"/>
                  </a:lnTo>
                  <a:lnTo>
                    <a:pt x="5548028" y="4190313"/>
                  </a:lnTo>
                  <a:lnTo>
                    <a:pt x="5534024" y="4190999"/>
                  </a:lnTo>
                  <a:close/>
                </a:path>
              </a:pathLst>
            </a:custGeom>
            <a:solidFill>
              <a:srgbClr val="FFFFFF"/>
            </a:solidFill>
          </p:spPr>
          <p:txBody>
            <a:bodyPr wrap="square" lIns="0" tIns="0" rIns="0" bIns="0" rtlCol="0"/>
            <a:lstStyle/>
            <a:p>
              <a:pPr defTabSz="914217"/>
              <a:endParaRPr dirty="0"/>
            </a:p>
          </p:txBody>
        </p:sp>
        <p:sp>
          <p:nvSpPr>
            <p:cNvPr id="21" name="object 21"/>
            <p:cNvSpPr/>
            <p:nvPr/>
          </p:nvSpPr>
          <p:spPr>
            <a:xfrm>
              <a:off x="6438887" y="1924062"/>
              <a:ext cx="5219700" cy="3200400"/>
            </a:xfrm>
            <a:custGeom>
              <a:avLst/>
              <a:gdLst/>
              <a:ahLst/>
              <a:cxnLst/>
              <a:rect l="l" t="t" r="r" b="b"/>
              <a:pathLst>
                <a:path w="5219700" h="3200400">
                  <a:moveTo>
                    <a:pt x="5219700" y="2547696"/>
                  </a:moveTo>
                  <a:lnTo>
                    <a:pt x="5204079" y="2506192"/>
                  </a:lnTo>
                  <a:lnTo>
                    <a:pt x="5168036" y="2480373"/>
                  </a:lnTo>
                  <a:lnTo>
                    <a:pt x="5148504" y="2476487"/>
                  </a:lnTo>
                  <a:lnTo>
                    <a:pt x="71196" y="2476487"/>
                  </a:lnTo>
                  <a:lnTo>
                    <a:pt x="29705" y="2492121"/>
                  </a:lnTo>
                  <a:lnTo>
                    <a:pt x="3886" y="2528151"/>
                  </a:lnTo>
                  <a:lnTo>
                    <a:pt x="0" y="2547696"/>
                  </a:lnTo>
                  <a:lnTo>
                    <a:pt x="0" y="3124187"/>
                  </a:lnTo>
                  <a:lnTo>
                    <a:pt x="0" y="3129191"/>
                  </a:lnTo>
                  <a:lnTo>
                    <a:pt x="15621" y="3170682"/>
                  </a:lnTo>
                  <a:lnTo>
                    <a:pt x="51663" y="3196513"/>
                  </a:lnTo>
                  <a:lnTo>
                    <a:pt x="71196" y="3200387"/>
                  </a:lnTo>
                  <a:lnTo>
                    <a:pt x="5148504" y="3200387"/>
                  </a:lnTo>
                  <a:lnTo>
                    <a:pt x="5189994" y="3184766"/>
                  </a:lnTo>
                  <a:lnTo>
                    <a:pt x="5215814" y="3148736"/>
                  </a:lnTo>
                  <a:lnTo>
                    <a:pt x="5219700" y="3129191"/>
                  </a:lnTo>
                  <a:lnTo>
                    <a:pt x="5219700" y="2547696"/>
                  </a:lnTo>
                  <a:close/>
                </a:path>
                <a:path w="5219700" h="3200400">
                  <a:moveTo>
                    <a:pt x="5219700" y="71196"/>
                  </a:moveTo>
                  <a:lnTo>
                    <a:pt x="5204079" y="29705"/>
                  </a:lnTo>
                  <a:lnTo>
                    <a:pt x="5168036" y="3873"/>
                  </a:lnTo>
                  <a:lnTo>
                    <a:pt x="5148504" y="0"/>
                  </a:lnTo>
                  <a:lnTo>
                    <a:pt x="71196" y="0"/>
                  </a:lnTo>
                  <a:lnTo>
                    <a:pt x="29705" y="15621"/>
                  </a:lnTo>
                  <a:lnTo>
                    <a:pt x="3886" y="51650"/>
                  </a:lnTo>
                  <a:lnTo>
                    <a:pt x="0" y="71196"/>
                  </a:lnTo>
                  <a:lnTo>
                    <a:pt x="0" y="647700"/>
                  </a:lnTo>
                  <a:lnTo>
                    <a:pt x="0" y="652691"/>
                  </a:lnTo>
                  <a:lnTo>
                    <a:pt x="15621" y="694182"/>
                  </a:lnTo>
                  <a:lnTo>
                    <a:pt x="51663" y="720013"/>
                  </a:lnTo>
                  <a:lnTo>
                    <a:pt x="71196" y="723900"/>
                  </a:lnTo>
                  <a:lnTo>
                    <a:pt x="5148504" y="723900"/>
                  </a:lnTo>
                  <a:lnTo>
                    <a:pt x="5189994" y="708266"/>
                  </a:lnTo>
                  <a:lnTo>
                    <a:pt x="5215814" y="672236"/>
                  </a:lnTo>
                  <a:lnTo>
                    <a:pt x="5219700" y="652691"/>
                  </a:lnTo>
                  <a:lnTo>
                    <a:pt x="5219700" y="71196"/>
                  </a:lnTo>
                  <a:close/>
                </a:path>
              </a:pathLst>
            </a:custGeom>
            <a:solidFill>
              <a:srgbClr val="F2F4F5"/>
            </a:solidFill>
          </p:spPr>
          <p:txBody>
            <a:bodyPr wrap="square" lIns="0" tIns="0" rIns="0" bIns="0" rtlCol="0"/>
            <a:lstStyle/>
            <a:p>
              <a:pPr defTabSz="914217"/>
              <a:endParaRPr/>
            </a:p>
          </p:txBody>
        </p:sp>
        <p:pic>
          <p:nvPicPr>
            <p:cNvPr id="22" name="object 22"/>
            <p:cNvPicPr/>
            <p:nvPr/>
          </p:nvPicPr>
          <p:blipFill>
            <a:blip r:embed="rId5" cstate="print"/>
            <a:stretch>
              <a:fillRect/>
            </a:stretch>
          </p:blipFill>
          <p:spPr>
            <a:xfrm>
              <a:off x="6438899" y="1390649"/>
              <a:ext cx="257174" cy="380999"/>
            </a:xfrm>
            <a:prstGeom prst="rect">
              <a:avLst/>
            </a:prstGeom>
          </p:spPr>
        </p:pic>
      </p:grpSp>
      <p:sp>
        <p:nvSpPr>
          <p:cNvPr id="23" name="object 23"/>
          <p:cNvSpPr txBox="1"/>
          <p:nvPr/>
        </p:nvSpPr>
        <p:spPr>
          <a:xfrm>
            <a:off x="6797513" y="1415722"/>
            <a:ext cx="2273409" cy="299651"/>
          </a:xfrm>
          <a:prstGeom prst="rect">
            <a:avLst/>
          </a:prstGeom>
        </p:spPr>
        <p:txBody>
          <a:bodyPr vert="horz" wrap="square" lIns="0" tIns="12697" rIns="0" bIns="0" rtlCol="0">
            <a:spAutoFit/>
          </a:bodyPr>
          <a:lstStyle/>
          <a:p>
            <a:pPr marL="12697" defTabSz="914217">
              <a:spcBef>
                <a:spcPts val="100"/>
              </a:spcBef>
            </a:pPr>
            <a:r>
              <a:rPr b="1" dirty="0">
                <a:solidFill>
                  <a:srgbClr val="008080"/>
                </a:solidFill>
                <a:latin typeface="Arial"/>
                <a:cs typeface="Arial"/>
              </a:rPr>
              <a:t>In-House </a:t>
            </a:r>
            <a:r>
              <a:rPr b="1" spc="-10" dirty="0">
                <a:solidFill>
                  <a:srgbClr val="008080"/>
                </a:solidFill>
                <a:latin typeface="Arial"/>
                <a:cs typeface="Arial"/>
              </a:rPr>
              <a:t>Operations</a:t>
            </a:r>
            <a:endParaRPr dirty="0">
              <a:latin typeface="Arial"/>
              <a:cs typeface="Arial"/>
            </a:endParaRPr>
          </a:p>
        </p:txBody>
      </p:sp>
      <p:sp>
        <p:nvSpPr>
          <p:cNvPr id="24" name="object 24"/>
          <p:cNvSpPr txBox="1"/>
          <p:nvPr/>
        </p:nvSpPr>
        <p:spPr>
          <a:xfrm>
            <a:off x="6540397" y="1950902"/>
            <a:ext cx="4370328" cy="558671"/>
          </a:xfrm>
          <a:prstGeom prst="rect">
            <a:avLst/>
          </a:prstGeom>
        </p:spPr>
        <p:txBody>
          <a:bodyPr vert="horz" wrap="square" lIns="0" tIns="96498" rIns="0" bIns="0" rtlCol="0">
            <a:spAutoFit/>
          </a:bodyPr>
          <a:lstStyle/>
          <a:p>
            <a:pPr marL="12697" defTabSz="914217">
              <a:spcBef>
                <a:spcPts val="760"/>
              </a:spcBef>
            </a:pPr>
            <a:r>
              <a:rPr sz="1200" b="1" spc="-10" dirty="0">
                <a:latin typeface="Arial"/>
                <a:cs typeface="Arial"/>
              </a:rPr>
              <a:t>Definition:</a:t>
            </a:r>
            <a:endParaRPr sz="1200">
              <a:latin typeface="Arial"/>
              <a:cs typeface="Arial"/>
            </a:endParaRPr>
          </a:p>
          <a:p>
            <a:pPr marL="12697" defTabSz="914217">
              <a:spcBef>
                <a:spcPts val="660"/>
              </a:spcBef>
            </a:pPr>
            <a:r>
              <a:rPr sz="1200" dirty="0">
                <a:latin typeface="Arial"/>
                <a:cs typeface="Arial"/>
              </a:rPr>
              <a:t>Managing business functions internally with dedicated </a:t>
            </a:r>
            <a:r>
              <a:rPr sz="1200" spc="-10" dirty="0">
                <a:latin typeface="Arial"/>
                <a:cs typeface="Arial"/>
              </a:rPr>
              <a:t>resources</a:t>
            </a:r>
            <a:endParaRPr sz="1200">
              <a:latin typeface="Arial"/>
              <a:cs typeface="Arial"/>
            </a:endParaRPr>
          </a:p>
        </p:txBody>
      </p:sp>
      <p:grpSp>
        <p:nvGrpSpPr>
          <p:cNvPr id="25" name="object 25"/>
          <p:cNvGrpSpPr/>
          <p:nvPr/>
        </p:nvGrpSpPr>
        <p:grpSpPr>
          <a:xfrm>
            <a:off x="6448342" y="3161568"/>
            <a:ext cx="133319" cy="1009416"/>
            <a:chOff x="6448424" y="3162300"/>
            <a:chExt cx="133350" cy="1009650"/>
          </a:xfrm>
        </p:grpSpPr>
        <p:pic>
          <p:nvPicPr>
            <p:cNvPr id="26" name="object 26"/>
            <p:cNvPicPr/>
            <p:nvPr/>
          </p:nvPicPr>
          <p:blipFill>
            <a:blip r:embed="rId6" cstate="print"/>
            <a:stretch>
              <a:fillRect/>
            </a:stretch>
          </p:blipFill>
          <p:spPr>
            <a:xfrm>
              <a:off x="6448424" y="3162300"/>
              <a:ext cx="133349" cy="95249"/>
            </a:xfrm>
            <a:prstGeom prst="rect">
              <a:avLst/>
            </a:prstGeom>
          </p:spPr>
        </p:pic>
        <p:pic>
          <p:nvPicPr>
            <p:cNvPr id="27" name="object 27"/>
            <p:cNvPicPr/>
            <p:nvPr/>
          </p:nvPicPr>
          <p:blipFill>
            <a:blip r:embed="rId6" cstate="print"/>
            <a:stretch>
              <a:fillRect/>
            </a:stretch>
          </p:blipFill>
          <p:spPr>
            <a:xfrm>
              <a:off x="6448424" y="3467099"/>
              <a:ext cx="133349" cy="95249"/>
            </a:xfrm>
            <a:prstGeom prst="rect">
              <a:avLst/>
            </a:prstGeom>
          </p:spPr>
        </p:pic>
        <p:pic>
          <p:nvPicPr>
            <p:cNvPr id="28" name="object 28"/>
            <p:cNvPicPr/>
            <p:nvPr/>
          </p:nvPicPr>
          <p:blipFill>
            <a:blip r:embed="rId6" cstate="print"/>
            <a:stretch>
              <a:fillRect/>
            </a:stretch>
          </p:blipFill>
          <p:spPr>
            <a:xfrm>
              <a:off x="6448424" y="3771899"/>
              <a:ext cx="133349" cy="95249"/>
            </a:xfrm>
            <a:prstGeom prst="rect">
              <a:avLst/>
            </a:prstGeom>
          </p:spPr>
        </p:pic>
        <p:pic>
          <p:nvPicPr>
            <p:cNvPr id="29" name="object 29"/>
            <p:cNvPicPr/>
            <p:nvPr/>
          </p:nvPicPr>
          <p:blipFill>
            <a:blip r:embed="rId6" cstate="print"/>
            <a:stretch>
              <a:fillRect/>
            </a:stretch>
          </p:blipFill>
          <p:spPr>
            <a:xfrm>
              <a:off x="6448424" y="4076700"/>
              <a:ext cx="133349" cy="95249"/>
            </a:xfrm>
            <a:prstGeom prst="rect">
              <a:avLst/>
            </a:prstGeom>
          </p:spPr>
        </p:pic>
      </p:grpSp>
      <p:sp>
        <p:nvSpPr>
          <p:cNvPr id="30" name="object 30"/>
          <p:cNvSpPr txBox="1"/>
          <p:nvPr/>
        </p:nvSpPr>
        <p:spPr>
          <a:xfrm>
            <a:off x="6426123" y="2796527"/>
            <a:ext cx="4640775" cy="1427150"/>
          </a:xfrm>
          <a:prstGeom prst="rect">
            <a:avLst/>
          </a:prstGeom>
        </p:spPr>
        <p:txBody>
          <a:bodyPr vert="horz" wrap="square" lIns="0" tIns="12697" rIns="0" bIns="0" rtlCol="0">
            <a:spAutoFit/>
          </a:bodyPr>
          <a:lstStyle/>
          <a:p>
            <a:pPr marL="12697" defTabSz="914217">
              <a:spcBef>
                <a:spcPts val="100"/>
              </a:spcBef>
            </a:pPr>
            <a:r>
              <a:rPr sz="1200" b="1" dirty="0">
                <a:latin typeface="Arial"/>
                <a:cs typeface="Arial"/>
              </a:rPr>
              <a:t>Strategic </a:t>
            </a:r>
            <a:r>
              <a:rPr sz="1200" b="1" spc="-10" dirty="0">
                <a:latin typeface="Arial"/>
                <a:cs typeface="Arial"/>
              </a:rPr>
              <a:t>Considerations:</a:t>
            </a:r>
            <a:endParaRPr sz="1200" dirty="0">
              <a:latin typeface="Arial"/>
              <a:cs typeface="Arial"/>
            </a:endParaRPr>
          </a:p>
          <a:p>
            <a:pPr marL="283153" marR="5079" defTabSz="914217">
              <a:lnSpc>
                <a:spcPct val="166700"/>
              </a:lnSpc>
            </a:pPr>
            <a:r>
              <a:rPr sz="1200" b="1" dirty="0">
                <a:latin typeface="Arial"/>
                <a:cs typeface="Arial"/>
              </a:rPr>
              <a:t>Control:</a:t>
            </a:r>
            <a:r>
              <a:rPr sz="1200" b="1" spc="-10" dirty="0">
                <a:latin typeface="Arial"/>
                <a:cs typeface="Arial"/>
              </a:rPr>
              <a:t> </a:t>
            </a:r>
            <a:r>
              <a:rPr sz="1200" dirty="0">
                <a:latin typeface="Arial"/>
                <a:cs typeface="Arial"/>
              </a:rPr>
              <a:t>Greater</a:t>
            </a:r>
            <a:r>
              <a:rPr sz="1200" spc="-5" dirty="0">
                <a:latin typeface="Arial"/>
                <a:cs typeface="Arial"/>
              </a:rPr>
              <a:t> </a:t>
            </a:r>
            <a:r>
              <a:rPr sz="1200" dirty="0">
                <a:latin typeface="Arial"/>
                <a:cs typeface="Arial"/>
              </a:rPr>
              <a:t>oversight</a:t>
            </a:r>
            <a:r>
              <a:rPr sz="1200" spc="-5" dirty="0">
                <a:latin typeface="Arial"/>
                <a:cs typeface="Arial"/>
              </a:rPr>
              <a:t> </a:t>
            </a:r>
            <a:r>
              <a:rPr sz="1200" dirty="0">
                <a:latin typeface="Arial"/>
                <a:cs typeface="Arial"/>
              </a:rPr>
              <a:t>and</a:t>
            </a:r>
            <a:r>
              <a:rPr sz="1200" spc="-10" dirty="0">
                <a:latin typeface="Arial"/>
                <a:cs typeface="Arial"/>
              </a:rPr>
              <a:t> </a:t>
            </a:r>
            <a:r>
              <a:rPr sz="1200" dirty="0">
                <a:latin typeface="Arial"/>
                <a:cs typeface="Arial"/>
              </a:rPr>
              <a:t>alignment</a:t>
            </a:r>
            <a:r>
              <a:rPr sz="1200" spc="-5" dirty="0">
                <a:latin typeface="Arial"/>
                <a:cs typeface="Arial"/>
              </a:rPr>
              <a:t> </a:t>
            </a:r>
            <a:r>
              <a:rPr sz="1200" dirty="0">
                <a:latin typeface="Arial"/>
                <a:cs typeface="Arial"/>
              </a:rPr>
              <a:t>with</a:t>
            </a:r>
            <a:r>
              <a:rPr sz="1200" spc="-10" dirty="0">
                <a:latin typeface="Arial"/>
                <a:cs typeface="Arial"/>
              </a:rPr>
              <a:t> </a:t>
            </a:r>
            <a:r>
              <a:rPr sz="1200" dirty="0">
                <a:latin typeface="Arial"/>
                <a:cs typeface="Arial"/>
              </a:rPr>
              <a:t>company</a:t>
            </a:r>
            <a:r>
              <a:rPr sz="1200" spc="-5" dirty="0">
                <a:latin typeface="Arial"/>
                <a:cs typeface="Arial"/>
              </a:rPr>
              <a:t> </a:t>
            </a:r>
            <a:r>
              <a:rPr sz="1200" spc="-10" dirty="0">
                <a:latin typeface="Arial"/>
                <a:cs typeface="Arial"/>
              </a:rPr>
              <a:t>vision </a:t>
            </a:r>
            <a:r>
              <a:rPr sz="1200" b="1" dirty="0">
                <a:latin typeface="Arial"/>
                <a:cs typeface="Arial"/>
              </a:rPr>
              <a:t>Integration:</a:t>
            </a:r>
            <a:r>
              <a:rPr sz="1200" b="1" spc="-20" dirty="0">
                <a:latin typeface="Arial"/>
                <a:cs typeface="Arial"/>
              </a:rPr>
              <a:t> </a:t>
            </a:r>
            <a:r>
              <a:rPr sz="1200" dirty="0">
                <a:latin typeface="Arial"/>
                <a:cs typeface="Arial"/>
              </a:rPr>
              <a:t>Better</a:t>
            </a:r>
            <a:r>
              <a:rPr sz="1200" spc="-20" dirty="0">
                <a:latin typeface="Arial"/>
                <a:cs typeface="Arial"/>
              </a:rPr>
              <a:t> </a:t>
            </a:r>
            <a:r>
              <a:rPr sz="1200" dirty="0">
                <a:latin typeface="Arial"/>
                <a:cs typeface="Arial"/>
              </a:rPr>
              <a:t>coordination</a:t>
            </a:r>
            <a:r>
              <a:rPr sz="1200" spc="-15" dirty="0">
                <a:latin typeface="Arial"/>
                <a:cs typeface="Arial"/>
              </a:rPr>
              <a:t> </a:t>
            </a:r>
            <a:r>
              <a:rPr sz="1200" dirty="0">
                <a:latin typeface="Arial"/>
                <a:cs typeface="Arial"/>
              </a:rPr>
              <a:t>between</a:t>
            </a:r>
            <a:r>
              <a:rPr sz="1200" spc="-20" dirty="0">
                <a:latin typeface="Arial"/>
                <a:cs typeface="Arial"/>
              </a:rPr>
              <a:t> </a:t>
            </a:r>
            <a:r>
              <a:rPr sz="1200" dirty="0">
                <a:latin typeface="Arial"/>
                <a:cs typeface="Arial"/>
              </a:rPr>
              <a:t>different</a:t>
            </a:r>
            <a:r>
              <a:rPr sz="1200" spc="-20" dirty="0">
                <a:latin typeface="Arial"/>
                <a:cs typeface="Arial"/>
              </a:rPr>
              <a:t> </a:t>
            </a:r>
            <a:r>
              <a:rPr sz="1200" spc="-10" dirty="0">
                <a:latin typeface="Arial"/>
                <a:cs typeface="Arial"/>
              </a:rPr>
              <a:t>functions </a:t>
            </a:r>
            <a:r>
              <a:rPr sz="1200" b="1" dirty="0">
                <a:latin typeface="Arial"/>
                <a:cs typeface="Arial"/>
              </a:rPr>
              <a:t>Knowledge:</a:t>
            </a:r>
            <a:r>
              <a:rPr sz="1200" b="1" spc="-15" dirty="0">
                <a:latin typeface="Arial"/>
                <a:cs typeface="Arial"/>
              </a:rPr>
              <a:t> </a:t>
            </a:r>
            <a:r>
              <a:rPr sz="1200" dirty="0">
                <a:latin typeface="Arial"/>
                <a:cs typeface="Arial"/>
              </a:rPr>
              <a:t>Internal</a:t>
            </a:r>
            <a:r>
              <a:rPr sz="1200" spc="-15" dirty="0">
                <a:latin typeface="Arial"/>
                <a:cs typeface="Arial"/>
              </a:rPr>
              <a:t> </a:t>
            </a:r>
            <a:r>
              <a:rPr sz="1200" dirty="0">
                <a:latin typeface="Arial"/>
                <a:cs typeface="Arial"/>
              </a:rPr>
              <a:t>expertise</a:t>
            </a:r>
            <a:r>
              <a:rPr sz="1200" spc="-15" dirty="0">
                <a:latin typeface="Arial"/>
                <a:cs typeface="Arial"/>
              </a:rPr>
              <a:t> </a:t>
            </a:r>
            <a:r>
              <a:rPr sz="1200" dirty="0">
                <a:latin typeface="Arial"/>
                <a:cs typeface="Arial"/>
              </a:rPr>
              <a:t>builds</a:t>
            </a:r>
            <a:r>
              <a:rPr sz="1200" spc="-10" dirty="0">
                <a:latin typeface="Arial"/>
                <a:cs typeface="Arial"/>
              </a:rPr>
              <a:t> </a:t>
            </a:r>
            <a:r>
              <a:rPr sz="1200" dirty="0">
                <a:latin typeface="Arial"/>
                <a:cs typeface="Arial"/>
              </a:rPr>
              <a:t>institutional</a:t>
            </a:r>
            <a:r>
              <a:rPr sz="1200" spc="-15" dirty="0">
                <a:latin typeface="Arial"/>
                <a:cs typeface="Arial"/>
              </a:rPr>
              <a:t> </a:t>
            </a:r>
            <a:r>
              <a:rPr sz="1200" spc="-10" dirty="0">
                <a:latin typeface="Arial"/>
                <a:cs typeface="Arial"/>
              </a:rPr>
              <a:t>knowledge </a:t>
            </a:r>
            <a:r>
              <a:rPr sz="1200" b="1" spc="-10" dirty="0">
                <a:latin typeface="Arial"/>
                <a:cs typeface="Arial"/>
              </a:rPr>
              <a:t>Long-</a:t>
            </a:r>
            <a:r>
              <a:rPr sz="1200" b="1" dirty="0">
                <a:latin typeface="Arial"/>
                <a:cs typeface="Arial"/>
              </a:rPr>
              <a:t>term:</a:t>
            </a:r>
            <a:r>
              <a:rPr sz="1200" b="1" spc="-5" dirty="0">
                <a:latin typeface="Arial"/>
                <a:cs typeface="Arial"/>
              </a:rPr>
              <a:t> </a:t>
            </a:r>
            <a:r>
              <a:rPr sz="1200" dirty="0">
                <a:latin typeface="Arial"/>
                <a:cs typeface="Arial"/>
              </a:rPr>
              <a:t>More sustainable</a:t>
            </a:r>
            <a:r>
              <a:rPr sz="1200" spc="-5" dirty="0">
                <a:latin typeface="Arial"/>
                <a:cs typeface="Arial"/>
              </a:rPr>
              <a:t> </a:t>
            </a:r>
            <a:r>
              <a:rPr sz="1200" dirty="0">
                <a:latin typeface="Arial"/>
                <a:cs typeface="Arial"/>
              </a:rPr>
              <a:t>for critical</a:t>
            </a:r>
            <a:r>
              <a:rPr sz="1200" spc="-5" dirty="0">
                <a:latin typeface="Arial"/>
                <a:cs typeface="Arial"/>
              </a:rPr>
              <a:t> </a:t>
            </a:r>
            <a:r>
              <a:rPr sz="1200" dirty="0">
                <a:latin typeface="Arial"/>
                <a:cs typeface="Arial"/>
              </a:rPr>
              <a:t>competitive </a:t>
            </a:r>
            <a:r>
              <a:rPr sz="1200" spc="-10" dirty="0">
                <a:latin typeface="Arial"/>
                <a:cs typeface="Arial"/>
              </a:rPr>
              <a:t>advantages</a:t>
            </a:r>
            <a:endParaRPr sz="1200" dirty="0">
              <a:latin typeface="Arial"/>
              <a:cs typeface="Arial"/>
            </a:endParaRPr>
          </a:p>
        </p:txBody>
      </p:sp>
      <p:sp>
        <p:nvSpPr>
          <p:cNvPr id="31" name="object 31"/>
          <p:cNvSpPr txBox="1"/>
          <p:nvPr/>
        </p:nvSpPr>
        <p:spPr>
          <a:xfrm>
            <a:off x="6540397" y="4426829"/>
            <a:ext cx="4598875" cy="558671"/>
          </a:xfrm>
          <a:prstGeom prst="rect">
            <a:avLst/>
          </a:prstGeom>
        </p:spPr>
        <p:txBody>
          <a:bodyPr vert="horz" wrap="square" lIns="0" tIns="96498" rIns="0" bIns="0" rtlCol="0">
            <a:spAutoFit/>
          </a:bodyPr>
          <a:lstStyle/>
          <a:p>
            <a:pPr marL="12697" defTabSz="914217">
              <a:spcBef>
                <a:spcPts val="760"/>
              </a:spcBef>
            </a:pPr>
            <a:r>
              <a:rPr sz="1200" b="1" dirty="0">
                <a:latin typeface="Arial"/>
                <a:cs typeface="Arial"/>
              </a:rPr>
              <a:t>Common</a:t>
            </a:r>
            <a:r>
              <a:rPr sz="1200" b="1" spc="-45" dirty="0">
                <a:latin typeface="Arial"/>
                <a:cs typeface="Arial"/>
              </a:rPr>
              <a:t> </a:t>
            </a:r>
            <a:r>
              <a:rPr sz="1200" b="1" spc="-10" dirty="0">
                <a:latin typeface="Arial"/>
                <a:cs typeface="Arial"/>
              </a:rPr>
              <a:t>In-</a:t>
            </a:r>
            <a:r>
              <a:rPr sz="1200" b="1" dirty="0">
                <a:latin typeface="Arial"/>
                <a:cs typeface="Arial"/>
              </a:rPr>
              <a:t>House</a:t>
            </a:r>
            <a:r>
              <a:rPr sz="1200" b="1" spc="-35" dirty="0">
                <a:latin typeface="Arial"/>
                <a:cs typeface="Arial"/>
              </a:rPr>
              <a:t> </a:t>
            </a:r>
            <a:r>
              <a:rPr sz="1200" b="1" spc="-10" dirty="0">
                <a:latin typeface="Arial"/>
                <a:cs typeface="Arial"/>
              </a:rPr>
              <a:t>Priorities:</a:t>
            </a:r>
            <a:endParaRPr sz="1200">
              <a:latin typeface="Arial"/>
              <a:cs typeface="Arial"/>
            </a:endParaRPr>
          </a:p>
          <a:p>
            <a:pPr marL="12697" defTabSz="914217">
              <a:spcBef>
                <a:spcPts val="660"/>
              </a:spcBef>
            </a:pPr>
            <a:r>
              <a:rPr sz="1200" dirty="0">
                <a:latin typeface="Arial"/>
                <a:cs typeface="Arial"/>
              </a:rPr>
              <a:t>Core product development, customer experience, strategic </a:t>
            </a:r>
            <a:r>
              <a:rPr sz="1200" spc="-10" dirty="0">
                <a:latin typeface="Arial"/>
                <a:cs typeface="Arial"/>
              </a:rPr>
              <a:t>planning</a:t>
            </a:r>
            <a:endParaRPr sz="1200">
              <a:latin typeface="Arial"/>
              <a:cs typeface="Arial"/>
            </a:endParaRPr>
          </a:p>
        </p:txBody>
      </p:sp>
      <p:sp>
        <p:nvSpPr>
          <p:cNvPr id="32" name="object 32"/>
          <p:cNvSpPr/>
          <p:nvPr/>
        </p:nvSpPr>
        <p:spPr>
          <a:xfrm>
            <a:off x="306139" y="5461622"/>
            <a:ext cx="11579719" cy="915475"/>
          </a:xfrm>
          <a:custGeom>
            <a:avLst/>
            <a:gdLst/>
            <a:ahLst/>
            <a:cxnLst/>
            <a:rect l="l" t="t" r="r" b="b"/>
            <a:pathLst>
              <a:path w="11582400" h="1257300">
                <a:moveTo>
                  <a:pt x="11439524" y="1257299"/>
                </a:moveTo>
                <a:lnTo>
                  <a:pt x="142874" y="1257299"/>
                </a:lnTo>
                <a:lnTo>
                  <a:pt x="135855" y="1257128"/>
                </a:lnTo>
                <a:lnTo>
                  <a:pt x="94749" y="1248950"/>
                </a:lnTo>
                <a:lnTo>
                  <a:pt x="57757" y="1229177"/>
                </a:lnTo>
                <a:lnTo>
                  <a:pt x="28121" y="1199541"/>
                </a:lnTo>
                <a:lnTo>
                  <a:pt x="8348" y="1162549"/>
                </a:lnTo>
                <a:lnTo>
                  <a:pt x="171" y="1121443"/>
                </a:lnTo>
                <a:lnTo>
                  <a:pt x="0" y="1114424"/>
                </a:lnTo>
                <a:lnTo>
                  <a:pt x="0" y="142874"/>
                </a:lnTo>
                <a:lnTo>
                  <a:pt x="6150" y="101399"/>
                </a:lnTo>
                <a:lnTo>
                  <a:pt x="24078" y="63497"/>
                </a:lnTo>
                <a:lnTo>
                  <a:pt x="52234" y="32429"/>
                </a:lnTo>
                <a:lnTo>
                  <a:pt x="88199" y="10874"/>
                </a:lnTo>
                <a:lnTo>
                  <a:pt x="128870" y="686"/>
                </a:lnTo>
                <a:lnTo>
                  <a:pt x="142874" y="0"/>
                </a:lnTo>
                <a:lnTo>
                  <a:pt x="11439524" y="0"/>
                </a:lnTo>
                <a:lnTo>
                  <a:pt x="11480998" y="6149"/>
                </a:lnTo>
                <a:lnTo>
                  <a:pt x="11518899" y="24078"/>
                </a:lnTo>
                <a:lnTo>
                  <a:pt x="11549968" y="52234"/>
                </a:lnTo>
                <a:lnTo>
                  <a:pt x="11571521" y="88198"/>
                </a:lnTo>
                <a:lnTo>
                  <a:pt x="11581711" y="128869"/>
                </a:lnTo>
                <a:lnTo>
                  <a:pt x="11582399" y="142874"/>
                </a:lnTo>
                <a:lnTo>
                  <a:pt x="11582399" y="1114424"/>
                </a:lnTo>
                <a:lnTo>
                  <a:pt x="11576246" y="1155899"/>
                </a:lnTo>
                <a:lnTo>
                  <a:pt x="11558319" y="1193800"/>
                </a:lnTo>
                <a:lnTo>
                  <a:pt x="11530163" y="1224869"/>
                </a:lnTo>
                <a:lnTo>
                  <a:pt x="11494198" y="1246423"/>
                </a:lnTo>
                <a:lnTo>
                  <a:pt x="11453528" y="1256613"/>
                </a:lnTo>
                <a:lnTo>
                  <a:pt x="11439524" y="1257299"/>
                </a:lnTo>
                <a:close/>
              </a:path>
            </a:pathLst>
          </a:custGeom>
          <a:solidFill>
            <a:srgbClr val="FFFFFF"/>
          </a:solidFill>
        </p:spPr>
        <p:txBody>
          <a:bodyPr wrap="square" lIns="0" tIns="0" rIns="0" bIns="0" rtlCol="0"/>
          <a:lstStyle/>
          <a:p>
            <a:pPr defTabSz="914217"/>
            <a:endParaRPr/>
          </a:p>
        </p:txBody>
      </p:sp>
      <p:sp>
        <p:nvSpPr>
          <p:cNvPr id="33" name="object 33"/>
          <p:cNvSpPr txBox="1"/>
          <p:nvPr/>
        </p:nvSpPr>
        <p:spPr>
          <a:xfrm>
            <a:off x="5030917" y="5539409"/>
            <a:ext cx="2209923" cy="197444"/>
          </a:xfrm>
          <a:prstGeom prst="rect">
            <a:avLst/>
          </a:prstGeom>
        </p:spPr>
        <p:txBody>
          <a:bodyPr vert="horz" wrap="square" lIns="0" tIns="12697" rIns="0" bIns="0" rtlCol="0">
            <a:spAutoFit/>
          </a:bodyPr>
          <a:lstStyle/>
          <a:p>
            <a:pPr marL="12697" defTabSz="914217">
              <a:spcBef>
                <a:spcPts val="100"/>
              </a:spcBef>
            </a:pPr>
            <a:r>
              <a:rPr sz="1200" b="1" dirty="0">
                <a:latin typeface="Arial"/>
                <a:cs typeface="Arial"/>
              </a:rPr>
              <a:t>Scaling</a:t>
            </a:r>
            <a:r>
              <a:rPr sz="1200" b="1" spc="-25" dirty="0">
                <a:latin typeface="Arial"/>
                <a:cs typeface="Arial"/>
              </a:rPr>
              <a:t> </a:t>
            </a:r>
            <a:r>
              <a:rPr sz="1200" b="1" dirty="0">
                <a:latin typeface="Arial"/>
                <a:cs typeface="Arial"/>
              </a:rPr>
              <a:t>Phase</a:t>
            </a:r>
            <a:r>
              <a:rPr sz="1200" b="1" spc="-20" dirty="0">
                <a:latin typeface="Arial"/>
                <a:cs typeface="Arial"/>
              </a:rPr>
              <a:t> </a:t>
            </a:r>
            <a:r>
              <a:rPr sz="1200" b="1" spc="-10" dirty="0">
                <a:latin typeface="Arial"/>
                <a:cs typeface="Arial"/>
              </a:rPr>
              <a:t>Considerations</a:t>
            </a:r>
            <a:endParaRPr sz="1200" dirty="0">
              <a:latin typeface="Arial"/>
              <a:cs typeface="Arial"/>
            </a:endParaRPr>
          </a:p>
        </p:txBody>
      </p:sp>
      <p:grpSp>
        <p:nvGrpSpPr>
          <p:cNvPr id="34" name="object 34"/>
          <p:cNvGrpSpPr/>
          <p:nvPr/>
        </p:nvGrpSpPr>
        <p:grpSpPr>
          <a:xfrm>
            <a:off x="375565" y="5725417"/>
            <a:ext cx="3761504" cy="380912"/>
            <a:chOff x="457199" y="6038849"/>
            <a:chExt cx="3762375" cy="381000"/>
          </a:xfrm>
        </p:grpSpPr>
        <p:sp>
          <p:nvSpPr>
            <p:cNvPr id="35" name="object 35"/>
            <p:cNvSpPr/>
            <p:nvPr/>
          </p:nvSpPr>
          <p:spPr>
            <a:xfrm>
              <a:off x="457199" y="6038849"/>
              <a:ext cx="3762375" cy="381000"/>
            </a:xfrm>
            <a:custGeom>
              <a:avLst/>
              <a:gdLst/>
              <a:ahLst/>
              <a:cxnLst/>
              <a:rect l="l" t="t" r="r" b="b"/>
              <a:pathLst>
                <a:path w="3762375" h="381000">
                  <a:moveTo>
                    <a:pt x="3571874" y="380999"/>
                  </a:moveTo>
                  <a:lnTo>
                    <a:pt x="190499" y="380999"/>
                  </a:lnTo>
                  <a:lnTo>
                    <a:pt x="181141" y="380771"/>
                  </a:lnTo>
                  <a:lnTo>
                    <a:pt x="135200" y="372799"/>
                  </a:lnTo>
                  <a:lnTo>
                    <a:pt x="92572" y="353904"/>
                  </a:lnTo>
                  <a:lnTo>
                    <a:pt x="55796" y="325203"/>
                  </a:lnTo>
                  <a:lnTo>
                    <a:pt x="27095" y="288426"/>
                  </a:lnTo>
                  <a:lnTo>
                    <a:pt x="8200" y="245798"/>
                  </a:lnTo>
                  <a:lnTo>
                    <a:pt x="228" y="199858"/>
                  </a:lnTo>
                  <a:lnTo>
                    <a:pt x="0" y="190499"/>
                  </a:lnTo>
                  <a:lnTo>
                    <a:pt x="228" y="181141"/>
                  </a:lnTo>
                  <a:lnTo>
                    <a:pt x="8200" y="135199"/>
                  </a:lnTo>
                  <a:lnTo>
                    <a:pt x="27095" y="92571"/>
                  </a:lnTo>
                  <a:lnTo>
                    <a:pt x="55796" y="55795"/>
                  </a:lnTo>
                  <a:lnTo>
                    <a:pt x="92572" y="27094"/>
                  </a:lnTo>
                  <a:lnTo>
                    <a:pt x="135200" y="8199"/>
                  </a:lnTo>
                  <a:lnTo>
                    <a:pt x="181141" y="228"/>
                  </a:lnTo>
                  <a:lnTo>
                    <a:pt x="190499" y="0"/>
                  </a:lnTo>
                  <a:lnTo>
                    <a:pt x="3571874" y="0"/>
                  </a:lnTo>
                  <a:lnTo>
                    <a:pt x="3618173" y="5709"/>
                  </a:lnTo>
                  <a:lnTo>
                    <a:pt x="3661676" y="22490"/>
                  </a:lnTo>
                  <a:lnTo>
                    <a:pt x="3699798" y="49339"/>
                  </a:lnTo>
                  <a:lnTo>
                    <a:pt x="3730268" y="84663"/>
                  </a:lnTo>
                  <a:lnTo>
                    <a:pt x="3751243" y="126331"/>
                  </a:lnTo>
                  <a:lnTo>
                    <a:pt x="3761459" y="171827"/>
                  </a:lnTo>
                  <a:lnTo>
                    <a:pt x="3762374" y="190499"/>
                  </a:lnTo>
                  <a:lnTo>
                    <a:pt x="3762145" y="199858"/>
                  </a:lnTo>
                  <a:lnTo>
                    <a:pt x="3754173" y="245798"/>
                  </a:lnTo>
                  <a:lnTo>
                    <a:pt x="3735278" y="288426"/>
                  </a:lnTo>
                  <a:lnTo>
                    <a:pt x="3706578" y="325203"/>
                  </a:lnTo>
                  <a:lnTo>
                    <a:pt x="3669801" y="353904"/>
                  </a:lnTo>
                  <a:lnTo>
                    <a:pt x="3627174" y="372799"/>
                  </a:lnTo>
                  <a:lnTo>
                    <a:pt x="3581233" y="380771"/>
                  </a:lnTo>
                  <a:lnTo>
                    <a:pt x="3571874" y="380999"/>
                  </a:lnTo>
                  <a:close/>
                </a:path>
              </a:pathLst>
            </a:custGeom>
            <a:solidFill>
              <a:srgbClr val="FF7E4F"/>
            </a:solidFill>
          </p:spPr>
          <p:txBody>
            <a:bodyPr wrap="square" lIns="0" tIns="0" rIns="0" bIns="0" rtlCol="0"/>
            <a:lstStyle/>
            <a:p>
              <a:pPr defTabSz="914217"/>
              <a:endParaRPr/>
            </a:p>
          </p:txBody>
        </p:sp>
        <p:pic>
          <p:nvPicPr>
            <p:cNvPr id="36" name="object 36"/>
            <p:cNvPicPr/>
            <p:nvPr/>
          </p:nvPicPr>
          <p:blipFill>
            <a:blip r:embed="rId7" cstate="print"/>
            <a:stretch>
              <a:fillRect/>
            </a:stretch>
          </p:blipFill>
          <p:spPr>
            <a:xfrm>
              <a:off x="1762124" y="6162674"/>
              <a:ext cx="142874" cy="133349"/>
            </a:xfrm>
            <a:prstGeom prst="rect">
              <a:avLst/>
            </a:prstGeom>
          </p:spPr>
        </p:pic>
      </p:grpSp>
      <p:sp>
        <p:nvSpPr>
          <p:cNvPr id="37" name="object 37"/>
          <p:cNvSpPr txBox="1"/>
          <p:nvPr/>
        </p:nvSpPr>
        <p:spPr>
          <a:xfrm>
            <a:off x="1958569" y="5806213"/>
            <a:ext cx="973865" cy="197444"/>
          </a:xfrm>
          <a:prstGeom prst="rect">
            <a:avLst/>
          </a:prstGeom>
        </p:spPr>
        <p:txBody>
          <a:bodyPr vert="horz" wrap="square" lIns="0" tIns="12697" rIns="0" bIns="0" rtlCol="0">
            <a:spAutoFit/>
          </a:bodyPr>
          <a:lstStyle/>
          <a:p>
            <a:pPr marL="12697" defTabSz="914217">
              <a:spcBef>
                <a:spcPts val="100"/>
              </a:spcBef>
            </a:pPr>
            <a:r>
              <a:rPr sz="1200" b="1" dirty="0">
                <a:solidFill>
                  <a:srgbClr val="FFFFFF"/>
                </a:solidFill>
                <a:latin typeface="Arial"/>
                <a:cs typeface="Arial"/>
              </a:rPr>
              <a:t>Early </a:t>
            </a:r>
            <a:r>
              <a:rPr sz="1200" b="1" spc="-10" dirty="0">
                <a:solidFill>
                  <a:srgbClr val="FFFFFF"/>
                </a:solidFill>
                <a:latin typeface="Arial"/>
                <a:cs typeface="Arial"/>
              </a:rPr>
              <a:t>Growth</a:t>
            </a:r>
            <a:endParaRPr sz="1200" dirty="0">
              <a:latin typeface="Arial"/>
              <a:cs typeface="Arial"/>
            </a:endParaRPr>
          </a:p>
        </p:txBody>
      </p:sp>
      <p:sp>
        <p:nvSpPr>
          <p:cNvPr id="38" name="object 38"/>
          <p:cNvSpPr txBox="1"/>
          <p:nvPr/>
        </p:nvSpPr>
        <p:spPr>
          <a:xfrm>
            <a:off x="617213" y="6137975"/>
            <a:ext cx="3286634" cy="174367"/>
          </a:xfrm>
          <a:prstGeom prst="rect">
            <a:avLst/>
          </a:prstGeom>
        </p:spPr>
        <p:txBody>
          <a:bodyPr vert="horz" wrap="square" lIns="0" tIns="12697" rIns="0" bIns="0" rtlCol="0">
            <a:spAutoFit/>
          </a:bodyPr>
          <a:lstStyle/>
          <a:p>
            <a:pPr marL="12697" defTabSz="914217">
              <a:spcBef>
                <a:spcPts val="100"/>
              </a:spcBef>
            </a:pPr>
            <a:r>
              <a:rPr sz="1050" dirty="0">
                <a:latin typeface="Arial"/>
                <a:cs typeface="Arial"/>
              </a:rPr>
              <a:t>Focus</a:t>
            </a:r>
            <a:r>
              <a:rPr sz="1050" spc="-35" dirty="0">
                <a:latin typeface="Arial"/>
                <a:cs typeface="Arial"/>
              </a:rPr>
              <a:t> </a:t>
            </a:r>
            <a:r>
              <a:rPr sz="1050" dirty="0">
                <a:latin typeface="Arial"/>
                <a:cs typeface="Arial"/>
              </a:rPr>
              <a:t>on</a:t>
            </a:r>
            <a:r>
              <a:rPr sz="1050" spc="-30" dirty="0">
                <a:latin typeface="Arial"/>
                <a:cs typeface="Arial"/>
              </a:rPr>
              <a:t> </a:t>
            </a:r>
            <a:r>
              <a:rPr sz="1050" dirty="0">
                <a:latin typeface="Arial"/>
                <a:cs typeface="Arial"/>
              </a:rPr>
              <a:t>core</a:t>
            </a:r>
            <a:r>
              <a:rPr sz="1050" spc="-30" dirty="0">
                <a:latin typeface="Arial"/>
                <a:cs typeface="Arial"/>
              </a:rPr>
              <a:t> </a:t>
            </a:r>
            <a:r>
              <a:rPr sz="1050" dirty="0">
                <a:latin typeface="Arial"/>
                <a:cs typeface="Arial"/>
              </a:rPr>
              <a:t>competencies,</a:t>
            </a:r>
            <a:r>
              <a:rPr sz="1050" spc="-30" dirty="0">
                <a:latin typeface="Arial"/>
                <a:cs typeface="Arial"/>
              </a:rPr>
              <a:t> </a:t>
            </a:r>
            <a:r>
              <a:rPr sz="1050" dirty="0">
                <a:latin typeface="Arial"/>
                <a:cs typeface="Arial"/>
              </a:rPr>
              <a:t>outsource</a:t>
            </a:r>
            <a:r>
              <a:rPr sz="1050" spc="-35" dirty="0">
                <a:latin typeface="Arial"/>
                <a:cs typeface="Arial"/>
              </a:rPr>
              <a:t> </a:t>
            </a:r>
            <a:r>
              <a:rPr sz="1050" spc="-10" dirty="0">
                <a:latin typeface="Arial"/>
                <a:cs typeface="Arial"/>
              </a:rPr>
              <a:t>non-essentials</a:t>
            </a:r>
            <a:endParaRPr sz="1050" dirty="0">
              <a:latin typeface="Arial"/>
              <a:cs typeface="Arial"/>
            </a:endParaRPr>
          </a:p>
        </p:txBody>
      </p:sp>
      <p:grpSp>
        <p:nvGrpSpPr>
          <p:cNvPr id="39" name="object 39"/>
          <p:cNvGrpSpPr/>
          <p:nvPr/>
        </p:nvGrpSpPr>
        <p:grpSpPr>
          <a:xfrm>
            <a:off x="4186909" y="5734224"/>
            <a:ext cx="3751981" cy="531583"/>
            <a:chOff x="4272658" y="5764317"/>
            <a:chExt cx="3752850" cy="531706"/>
          </a:xfrm>
        </p:grpSpPr>
        <p:sp>
          <p:nvSpPr>
            <p:cNvPr id="40" name="object 40"/>
            <p:cNvSpPr/>
            <p:nvPr/>
          </p:nvSpPr>
          <p:spPr>
            <a:xfrm>
              <a:off x="4272658" y="5764317"/>
              <a:ext cx="3752850" cy="381000"/>
            </a:xfrm>
            <a:custGeom>
              <a:avLst/>
              <a:gdLst/>
              <a:ahLst/>
              <a:cxnLst/>
              <a:rect l="l" t="t" r="r" b="b"/>
              <a:pathLst>
                <a:path w="3752850" h="381000">
                  <a:moveTo>
                    <a:pt x="3562349" y="380999"/>
                  </a:moveTo>
                  <a:lnTo>
                    <a:pt x="190499" y="380999"/>
                  </a:lnTo>
                  <a:lnTo>
                    <a:pt x="181141" y="380771"/>
                  </a:lnTo>
                  <a:lnTo>
                    <a:pt x="135199" y="372799"/>
                  </a:lnTo>
                  <a:lnTo>
                    <a:pt x="92571" y="353904"/>
                  </a:lnTo>
                  <a:lnTo>
                    <a:pt x="55795" y="325203"/>
                  </a:lnTo>
                  <a:lnTo>
                    <a:pt x="27095" y="288426"/>
                  </a:lnTo>
                  <a:lnTo>
                    <a:pt x="8200" y="245798"/>
                  </a:lnTo>
                  <a:lnTo>
                    <a:pt x="228" y="199858"/>
                  </a:lnTo>
                  <a:lnTo>
                    <a:pt x="0" y="190499"/>
                  </a:lnTo>
                  <a:lnTo>
                    <a:pt x="228" y="181141"/>
                  </a:lnTo>
                  <a:lnTo>
                    <a:pt x="8200" y="135199"/>
                  </a:lnTo>
                  <a:lnTo>
                    <a:pt x="27095" y="92571"/>
                  </a:lnTo>
                  <a:lnTo>
                    <a:pt x="55795" y="55795"/>
                  </a:lnTo>
                  <a:lnTo>
                    <a:pt x="92571" y="27094"/>
                  </a:lnTo>
                  <a:lnTo>
                    <a:pt x="135199" y="8199"/>
                  </a:lnTo>
                  <a:lnTo>
                    <a:pt x="181141" y="228"/>
                  </a:lnTo>
                  <a:lnTo>
                    <a:pt x="190499" y="0"/>
                  </a:lnTo>
                  <a:lnTo>
                    <a:pt x="3562349" y="0"/>
                  </a:lnTo>
                  <a:lnTo>
                    <a:pt x="3608648" y="5709"/>
                  </a:lnTo>
                  <a:lnTo>
                    <a:pt x="3652150" y="22490"/>
                  </a:lnTo>
                  <a:lnTo>
                    <a:pt x="3690273" y="49339"/>
                  </a:lnTo>
                  <a:lnTo>
                    <a:pt x="3720744" y="84663"/>
                  </a:lnTo>
                  <a:lnTo>
                    <a:pt x="3741717" y="126331"/>
                  </a:lnTo>
                  <a:lnTo>
                    <a:pt x="3751934" y="171827"/>
                  </a:lnTo>
                  <a:lnTo>
                    <a:pt x="3752849" y="190499"/>
                  </a:lnTo>
                  <a:lnTo>
                    <a:pt x="3752620" y="199858"/>
                  </a:lnTo>
                  <a:lnTo>
                    <a:pt x="3744647" y="245798"/>
                  </a:lnTo>
                  <a:lnTo>
                    <a:pt x="3725753" y="288426"/>
                  </a:lnTo>
                  <a:lnTo>
                    <a:pt x="3697053" y="325203"/>
                  </a:lnTo>
                  <a:lnTo>
                    <a:pt x="3660275" y="353904"/>
                  </a:lnTo>
                  <a:lnTo>
                    <a:pt x="3617649" y="372799"/>
                  </a:lnTo>
                  <a:lnTo>
                    <a:pt x="3571708" y="380771"/>
                  </a:lnTo>
                  <a:lnTo>
                    <a:pt x="3562349" y="380999"/>
                  </a:lnTo>
                  <a:close/>
                </a:path>
              </a:pathLst>
            </a:custGeom>
            <a:solidFill>
              <a:srgbClr val="6A7280"/>
            </a:solidFill>
          </p:spPr>
          <p:txBody>
            <a:bodyPr wrap="square" lIns="0" tIns="0" rIns="0" bIns="0" rtlCol="0"/>
            <a:lstStyle/>
            <a:p>
              <a:pPr defTabSz="914217"/>
              <a:endParaRPr dirty="0"/>
            </a:p>
          </p:txBody>
        </p:sp>
        <p:pic>
          <p:nvPicPr>
            <p:cNvPr id="41" name="object 41"/>
            <p:cNvPicPr/>
            <p:nvPr/>
          </p:nvPicPr>
          <p:blipFill>
            <a:blip r:embed="rId8" cstate="print"/>
            <a:stretch>
              <a:fillRect/>
            </a:stretch>
          </p:blipFill>
          <p:spPr>
            <a:xfrm>
              <a:off x="5610224" y="6162674"/>
              <a:ext cx="142874" cy="133349"/>
            </a:xfrm>
            <a:prstGeom prst="rect">
              <a:avLst/>
            </a:prstGeom>
          </p:spPr>
        </p:pic>
      </p:grpSp>
      <p:sp>
        <p:nvSpPr>
          <p:cNvPr id="42" name="object 42"/>
          <p:cNvSpPr txBox="1"/>
          <p:nvPr/>
        </p:nvSpPr>
        <p:spPr>
          <a:xfrm>
            <a:off x="5812219" y="5846666"/>
            <a:ext cx="796106" cy="197444"/>
          </a:xfrm>
          <a:prstGeom prst="rect">
            <a:avLst/>
          </a:prstGeom>
        </p:spPr>
        <p:txBody>
          <a:bodyPr vert="horz" wrap="square" lIns="0" tIns="12697" rIns="0" bIns="0" rtlCol="0">
            <a:spAutoFit/>
          </a:bodyPr>
          <a:lstStyle/>
          <a:p>
            <a:pPr marL="12697" defTabSz="914217">
              <a:spcBef>
                <a:spcPts val="100"/>
              </a:spcBef>
            </a:pPr>
            <a:r>
              <a:rPr sz="1200" b="1" spc="-10" dirty="0">
                <a:solidFill>
                  <a:srgbClr val="FFFFFF"/>
                </a:solidFill>
                <a:latin typeface="Arial"/>
                <a:cs typeface="Arial"/>
              </a:rPr>
              <a:t>Expansion</a:t>
            </a:r>
            <a:endParaRPr sz="1200" dirty="0">
              <a:latin typeface="Arial"/>
              <a:cs typeface="Arial"/>
            </a:endParaRPr>
          </a:p>
        </p:txBody>
      </p:sp>
      <p:sp>
        <p:nvSpPr>
          <p:cNvPr id="43" name="object 43"/>
          <p:cNvSpPr txBox="1"/>
          <p:nvPr/>
        </p:nvSpPr>
        <p:spPr>
          <a:xfrm>
            <a:off x="4512270" y="6168575"/>
            <a:ext cx="3101257" cy="174367"/>
          </a:xfrm>
          <a:prstGeom prst="rect">
            <a:avLst/>
          </a:prstGeom>
        </p:spPr>
        <p:txBody>
          <a:bodyPr vert="horz" wrap="square" lIns="0" tIns="12697" rIns="0" bIns="0" rtlCol="0">
            <a:spAutoFit/>
          </a:bodyPr>
          <a:lstStyle/>
          <a:p>
            <a:pPr marL="12697" defTabSz="914217">
              <a:spcBef>
                <a:spcPts val="100"/>
              </a:spcBef>
            </a:pPr>
            <a:r>
              <a:rPr sz="1050" dirty="0">
                <a:latin typeface="Arial"/>
                <a:cs typeface="Arial"/>
              </a:rPr>
              <a:t>Balance</a:t>
            </a:r>
            <a:r>
              <a:rPr sz="1050" spc="-40" dirty="0">
                <a:latin typeface="Arial"/>
                <a:cs typeface="Arial"/>
              </a:rPr>
              <a:t> </a:t>
            </a:r>
            <a:r>
              <a:rPr sz="1050" dirty="0">
                <a:latin typeface="Arial"/>
                <a:cs typeface="Arial"/>
              </a:rPr>
              <a:t>internal</a:t>
            </a:r>
            <a:r>
              <a:rPr sz="1050" spc="-35" dirty="0">
                <a:latin typeface="Arial"/>
                <a:cs typeface="Arial"/>
              </a:rPr>
              <a:t> </a:t>
            </a:r>
            <a:r>
              <a:rPr sz="1050" dirty="0">
                <a:latin typeface="Arial"/>
                <a:cs typeface="Arial"/>
              </a:rPr>
              <a:t>expertise</a:t>
            </a:r>
            <a:r>
              <a:rPr sz="1050" spc="-40" dirty="0">
                <a:latin typeface="Arial"/>
                <a:cs typeface="Arial"/>
              </a:rPr>
              <a:t> </a:t>
            </a:r>
            <a:r>
              <a:rPr sz="1050" dirty="0">
                <a:latin typeface="Arial"/>
                <a:cs typeface="Arial"/>
              </a:rPr>
              <a:t>with</a:t>
            </a:r>
            <a:r>
              <a:rPr sz="1050" spc="-35" dirty="0">
                <a:latin typeface="Arial"/>
                <a:cs typeface="Arial"/>
              </a:rPr>
              <a:t> </a:t>
            </a:r>
            <a:r>
              <a:rPr sz="1050" dirty="0">
                <a:latin typeface="Arial"/>
                <a:cs typeface="Arial"/>
              </a:rPr>
              <a:t>outsourced</a:t>
            </a:r>
            <a:r>
              <a:rPr sz="1050" spc="-40" dirty="0">
                <a:latin typeface="Arial"/>
                <a:cs typeface="Arial"/>
              </a:rPr>
              <a:t> </a:t>
            </a:r>
            <a:r>
              <a:rPr sz="1050" spc="-10" dirty="0">
                <a:latin typeface="Arial"/>
                <a:cs typeface="Arial"/>
              </a:rPr>
              <a:t>functions</a:t>
            </a:r>
            <a:endParaRPr sz="1050" dirty="0">
              <a:latin typeface="Arial"/>
              <a:cs typeface="Arial"/>
            </a:endParaRPr>
          </a:p>
        </p:txBody>
      </p:sp>
      <p:grpSp>
        <p:nvGrpSpPr>
          <p:cNvPr id="44" name="object 44"/>
          <p:cNvGrpSpPr/>
          <p:nvPr/>
        </p:nvGrpSpPr>
        <p:grpSpPr>
          <a:xfrm>
            <a:off x="7954130" y="5691939"/>
            <a:ext cx="3761504" cy="380912"/>
            <a:chOff x="7972424" y="6038849"/>
            <a:chExt cx="3762375" cy="381000"/>
          </a:xfrm>
        </p:grpSpPr>
        <p:sp>
          <p:nvSpPr>
            <p:cNvPr id="45" name="object 45"/>
            <p:cNvSpPr/>
            <p:nvPr/>
          </p:nvSpPr>
          <p:spPr>
            <a:xfrm>
              <a:off x="7972424" y="6038849"/>
              <a:ext cx="3762375" cy="381000"/>
            </a:xfrm>
            <a:custGeom>
              <a:avLst/>
              <a:gdLst/>
              <a:ahLst/>
              <a:cxnLst/>
              <a:rect l="l" t="t" r="r" b="b"/>
              <a:pathLst>
                <a:path w="3762375" h="381000">
                  <a:moveTo>
                    <a:pt x="3571874" y="380999"/>
                  </a:moveTo>
                  <a:lnTo>
                    <a:pt x="190499" y="380999"/>
                  </a:lnTo>
                  <a:lnTo>
                    <a:pt x="181140" y="380771"/>
                  </a:lnTo>
                  <a:lnTo>
                    <a:pt x="135198" y="372799"/>
                  </a:lnTo>
                  <a:lnTo>
                    <a:pt x="92571" y="353904"/>
                  </a:lnTo>
                  <a:lnTo>
                    <a:pt x="55796" y="325203"/>
                  </a:lnTo>
                  <a:lnTo>
                    <a:pt x="27095" y="288426"/>
                  </a:lnTo>
                  <a:lnTo>
                    <a:pt x="8199" y="245798"/>
                  </a:lnTo>
                  <a:lnTo>
                    <a:pt x="228" y="199858"/>
                  </a:lnTo>
                  <a:lnTo>
                    <a:pt x="0" y="190499"/>
                  </a:lnTo>
                  <a:lnTo>
                    <a:pt x="228" y="181141"/>
                  </a:lnTo>
                  <a:lnTo>
                    <a:pt x="8199" y="135199"/>
                  </a:lnTo>
                  <a:lnTo>
                    <a:pt x="27095" y="92571"/>
                  </a:lnTo>
                  <a:lnTo>
                    <a:pt x="55796" y="55795"/>
                  </a:lnTo>
                  <a:lnTo>
                    <a:pt x="92571" y="27094"/>
                  </a:lnTo>
                  <a:lnTo>
                    <a:pt x="135198" y="8199"/>
                  </a:lnTo>
                  <a:lnTo>
                    <a:pt x="181140" y="228"/>
                  </a:lnTo>
                  <a:lnTo>
                    <a:pt x="190499" y="0"/>
                  </a:lnTo>
                  <a:lnTo>
                    <a:pt x="3571874" y="0"/>
                  </a:lnTo>
                  <a:lnTo>
                    <a:pt x="3618172" y="5709"/>
                  </a:lnTo>
                  <a:lnTo>
                    <a:pt x="3661675" y="22490"/>
                  </a:lnTo>
                  <a:lnTo>
                    <a:pt x="3699798" y="49339"/>
                  </a:lnTo>
                  <a:lnTo>
                    <a:pt x="3730267" y="84663"/>
                  </a:lnTo>
                  <a:lnTo>
                    <a:pt x="3751242" y="126331"/>
                  </a:lnTo>
                  <a:lnTo>
                    <a:pt x="3761459" y="171827"/>
                  </a:lnTo>
                  <a:lnTo>
                    <a:pt x="3762374" y="190499"/>
                  </a:lnTo>
                  <a:lnTo>
                    <a:pt x="3762145" y="199858"/>
                  </a:lnTo>
                  <a:lnTo>
                    <a:pt x="3754172" y="245798"/>
                  </a:lnTo>
                  <a:lnTo>
                    <a:pt x="3735276" y="288426"/>
                  </a:lnTo>
                  <a:lnTo>
                    <a:pt x="3706578" y="325203"/>
                  </a:lnTo>
                  <a:lnTo>
                    <a:pt x="3669800" y="353904"/>
                  </a:lnTo>
                  <a:lnTo>
                    <a:pt x="3627173" y="372799"/>
                  </a:lnTo>
                  <a:lnTo>
                    <a:pt x="3581232" y="380771"/>
                  </a:lnTo>
                  <a:lnTo>
                    <a:pt x="3571874" y="380999"/>
                  </a:lnTo>
                  <a:close/>
                </a:path>
              </a:pathLst>
            </a:custGeom>
            <a:solidFill>
              <a:srgbClr val="008080"/>
            </a:solidFill>
          </p:spPr>
          <p:txBody>
            <a:bodyPr wrap="square" lIns="0" tIns="0" rIns="0" bIns="0" rtlCol="0"/>
            <a:lstStyle/>
            <a:p>
              <a:pPr defTabSz="914217"/>
              <a:endParaRPr/>
            </a:p>
          </p:txBody>
        </p:sp>
        <p:pic>
          <p:nvPicPr>
            <p:cNvPr id="46" name="object 46"/>
            <p:cNvPicPr/>
            <p:nvPr/>
          </p:nvPicPr>
          <p:blipFill>
            <a:blip r:embed="rId9" cstate="print"/>
            <a:stretch>
              <a:fillRect/>
            </a:stretch>
          </p:blipFill>
          <p:spPr>
            <a:xfrm>
              <a:off x="9363074" y="6153149"/>
              <a:ext cx="152399" cy="152399"/>
            </a:xfrm>
            <a:prstGeom prst="rect">
              <a:avLst/>
            </a:prstGeom>
          </p:spPr>
        </p:pic>
      </p:grpSp>
      <p:sp>
        <p:nvSpPr>
          <p:cNvPr id="47" name="object 47"/>
          <p:cNvSpPr txBox="1"/>
          <p:nvPr/>
        </p:nvSpPr>
        <p:spPr>
          <a:xfrm>
            <a:off x="9546662" y="5755992"/>
            <a:ext cx="779599" cy="197444"/>
          </a:xfrm>
          <a:prstGeom prst="rect">
            <a:avLst/>
          </a:prstGeom>
        </p:spPr>
        <p:txBody>
          <a:bodyPr vert="horz" wrap="square" lIns="0" tIns="12697" rIns="0" bIns="0" rtlCol="0">
            <a:spAutoFit/>
          </a:bodyPr>
          <a:lstStyle/>
          <a:p>
            <a:pPr marL="12697" defTabSz="914217">
              <a:spcBef>
                <a:spcPts val="100"/>
              </a:spcBef>
            </a:pPr>
            <a:r>
              <a:rPr sz="1200" b="1" spc="-10" dirty="0">
                <a:solidFill>
                  <a:srgbClr val="FFFFFF"/>
                </a:solidFill>
                <a:latin typeface="Arial"/>
                <a:cs typeface="Arial"/>
              </a:rPr>
              <a:t>Enterprise</a:t>
            </a:r>
            <a:endParaRPr sz="1200" dirty="0">
              <a:latin typeface="Arial"/>
              <a:cs typeface="Arial"/>
            </a:endParaRPr>
          </a:p>
        </p:txBody>
      </p:sp>
      <p:sp>
        <p:nvSpPr>
          <p:cNvPr id="48" name="object 48"/>
          <p:cNvSpPr txBox="1"/>
          <p:nvPr/>
        </p:nvSpPr>
        <p:spPr>
          <a:xfrm>
            <a:off x="8049919" y="6091048"/>
            <a:ext cx="3531052" cy="174367"/>
          </a:xfrm>
          <a:prstGeom prst="rect">
            <a:avLst/>
          </a:prstGeom>
        </p:spPr>
        <p:txBody>
          <a:bodyPr vert="horz" wrap="square" lIns="0" tIns="12697" rIns="0" bIns="0" rtlCol="0">
            <a:spAutoFit/>
          </a:bodyPr>
          <a:lstStyle/>
          <a:p>
            <a:pPr marL="12697" defTabSz="914217">
              <a:spcBef>
                <a:spcPts val="100"/>
              </a:spcBef>
            </a:pPr>
            <a:r>
              <a:rPr sz="1050" dirty="0">
                <a:latin typeface="Arial"/>
                <a:cs typeface="Arial"/>
              </a:rPr>
              <a:t>Strategic</a:t>
            </a:r>
            <a:r>
              <a:rPr sz="1050" spc="-30" dirty="0">
                <a:latin typeface="Arial"/>
                <a:cs typeface="Arial"/>
              </a:rPr>
              <a:t> </a:t>
            </a:r>
            <a:r>
              <a:rPr sz="1050" dirty="0">
                <a:latin typeface="Arial"/>
                <a:cs typeface="Arial"/>
              </a:rPr>
              <a:t>outsourcing</a:t>
            </a:r>
            <a:r>
              <a:rPr sz="1050" spc="-30" dirty="0">
                <a:latin typeface="Arial"/>
                <a:cs typeface="Arial"/>
              </a:rPr>
              <a:t> </a:t>
            </a:r>
            <a:r>
              <a:rPr sz="1050" dirty="0">
                <a:latin typeface="Arial"/>
                <a:cs typeface="Arial"/>
              </a:rPr>
              <a:t>to</a:t>
            </a:r>
            <a:r>
              <a:rPr sz="1050" spc="-25" dirty="0">
                <a:latin typeface="Arial"/>
                <a:cs typeface="Arial"/>
              </a:rPr>
              <a:t> </a:t>
            </a:r>
            <a:r>
              <a:rPr sz="1050" dirty="0">
                <a:latin typeface="Arial"/>
                <a:cs typeface="Arial"/>
              </a:rPr>
              <a:t>maintain</a:t>
            </a:r>
            <a:r>
              <a:rPr sz="1050" spc="-30" dirty="0">
                <a:latin typeface="Arial"/>
                <a:cs typeface="Arial"/>
              </a:rPr>
              <a:t> </a:t>
            </a:r>
            <a:r>
              <a:rPr sz="1050" dirty="0">
                <a:latin typeface="Arial"/>
                <a:cs typeface="Arial"/>
              </a:rPr>
              <a:t>focus</a:t>
            </a:r>
            <a:r>
              <a:rPr sz="1050" spc="-25" dirty="0">
                <a:latin typeface="Arial"/>
                <a:cs typeface="Arial"/>
              </a:rPr>
              <a:t> </a:t>
            </a:r>
            <a:r>
              <a:rPr sz="1050" dirty="0">
                <a:latin typeface="Arial"/>
                <a:cs typeface="Arial"/>
              </a:rPr>
              <a:t>on</a:t>
            </a:r>
            <a:r>
              <a:rPr sz="1050" spc="-30" dirty="0">
                <a:latin typeface="Arial"/>
                <a:cs typeface="Arial"/>
              </a:rPr>
              <a:t> </a:t>
            </a:r>
            <a:r>
              <a:rPr sz="1050" dirty="0">
                <a:latin typeface="Arial"/>
                <a:cs typeface="Arial"/>
              </a:rPr>
              <a:t>core</a:t>
            </a:r>
            <a:r>
              <a:rPr sz="1050" spc="-25" dirty="0">
                <a:latin typeface="Arial"/>
                <a:cs typeface="Arial"/>
              </a:rPr>
              <a:t> </a:t>
            </a:r>
            <a:r>
              <a:rPr sz="1050" spc="-10" dirty="0">
                <a:latin typeface="Arial"/>
                <a:cs typeface="Arial"/>
              </a:rPr>
              <a:t>advantages</a:t>
            </a:r>
            <a:endParaRPr sz="1050" dirty="0">
              <a:latin typeface="Arial"/>
              <a:cs typeface="Arial"/>
            </a:endParaRPr>
          </a:p>
        </p:txBody>
      </p:sp>
      <p:sp>
        <p:nvSpPr>
          <p:cNvPr id="51" name="Rectangle: Rounded Corners 50">
            <a:extLst>
              <a:ext uri="{FF2B5EF4-FFF2-40B4-BE49-F238E27FC236}">
                <a16:creationId xmlns:a16="http://schemas.microsoft.com/office/drawing/2014/main" id="{A178CFC9-DE5A-71E5-684F-9BE023D5260D}"/>
              </a:ext>
            </a:extLst>
          </p:cNvPr>
          <p:cNvSpPr/>
          <p:nvPr/>
        </p:nvSpPr>
        <p:spPr>
          <a:xfrm>
            <a:off x="395426" y="766286"/>
            <a:ext cx="11499957" cy="5677144"/>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3119943D-38C6-B881-F2F0-D7111C0F9CCE}"/>
              </a:ext>
            </a:extLst>
          </p:cNvPr>
          <p:cNvSpPr/>
          <p:nvPr/>
        </p:nvSpPr>
        <p:spPr>
          <a:xfrm>
            <a:off x="2374171" y="311919"/>
            <a:ext cx="10212735" cy="5053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45A4CC84-5FB2-7B39-7A1D-B24D5F3BDE1F}"/>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95426" y="-30831"/>
            <a:ext cx="1840762" cy="709526"/>
          </a:xfrm>
          <a:prstGeom prst="rect">
            <a:avLst/>
          </a:prstGeom>
        </p:spPr>
      </p:pic>
    </p:spTree>
    <p:extLst>
      <p:ext uri="{BB962C8B-B14F-4D97-AF65-F5344CB8AC3E}">
        <p14:creationId xmlns:p14="http://schemas.microsoft.com/office/powerpoint/2010/main" val="135394534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2340272" y="840229"/>
            <a:ext cx="7511415" cy="659765"/>
          </a:xfrm>
          <a:prstGeom prst="rect">
            <a:avLst/>
          </a:prstGeom>
        </p:spPr>
        <p:txBody>
          <a:bodyPr vert="horz" wrap="square" lIns="0" tIns="13970" rIns="0" bIns="0" rtlCol="0">
            <a:spAutoFit/>
          </a:bodyPr>
          <a:lstStyle/>
          <a:p>
            <a:pPr marL="12700">
              <a:lnSpc>
                <a:spcPct val="100000"/>
              </a:lnSpc>
              <a:spcBef>
                <a:spcPts val="110"/>
              </a:spcBef>
            </a:pPr>
            <a:r>
              <a:rPr sz="4150" spc="-345" dirty="0"/>
              <a:t>Leadership</a:t>
            </a:r>
            <a:r>
              <a:rPr sz="4150" spc="-155" dirty="0"/>
              <a:t> </a:t>
            </a:r>
            <a:r>
              <a:rPr sz="4150" spc="-425" dirty="0"/>
              <a:t>&amp;</a:t>
            </a:r>
            <a:r>
              <a:rPr sz="4150" spc="-150" dirty="0"/>
              <a:t> </a:t>
            </a:r>
            <a:r>
              <a:rPr sz="4150" spc="-345" dirty="0"/>
              <a:t>Culture</a:t>
            </a:r>
            <a:r>
              <a:rPr sz="4150" spc="-150" dirty="0"/>
              <a:t> </a:t>
            </a:r>
            <a:r>
              <a:rPr sz="4150" spc="-290" dirty="0"/>
              <a:t>in</a:t>
            </a:r>
            <a:r>
              <a:rPr sz="4150" spc="-145" dirty="0"/>
              <a:t> </a:t>
            </a:r>
            <a:r>
              <a:rPr sz="4150" spc="-330" dirty="0"/>
              <a:t>Scaling</a:t>
            </a:r>
            <a:endParaRPr sz="4150"/>
          </a:p>
        </p:txBody>
      </p:sp>
      <p:sp>
        <p:nvSpPr>
          <p:cNvPr id="4" name="object 4"/>
          <p:cNvSpPr/>
          <p:nvPr/>
        </p:nvSpPr>
        <p:spPr>
          <a:xfrm>
            <a:off x="5381624" y="1790699"/>
            <a:ext cx="1428750" cy="38100"/>
          </a:xfrm>
          <a:custGeom>
            <a:avLst/>
            <a:gdLst/>
            <a:ahLst/>
            <a:cxnLst/>
            <a:rect l="l" t="t" r="r" b="b"/>
            <a:pathLst>
              <a:path w="1428750" h="38100">
                <a:moveTo>
                  <a:pt x="1428749" y="38099"/>
                </a:moveTo>
                <a:lnTo>
                  <a:pt x="0" y="38099"/>
                </a:lnTo>
                <a:lnTo>
                  <a:pt x="0" y="0"/>
                </a:lnTo>
                <a:lnTo>
                  <a:pt x="1428749" y="0"/>
                </a:lnTo>
                <a:lnTo>
                  <a:pt x="1428749" y="38099"/>
                </a:lnTo>
                <a:close/>
              </a:path>
            </a:pathLst>
          </a:custGeom>
          <a:solidFill>
            <a:srgbClr val="1A4977"/>
          </a:solidFill>
        </p:spPr>
        <p:txBody>
          <a:bodyPr wrap="square" lIns="0" tIns="0" rIns="0" bIns="0" rtlCol="0"/>
          <a:lstStyle/>
          <a:p>
            <a:endParaRPr/>
          </a:p>
        </p:txBody>
      </p:sp>
      <p:sp>
        <p:nvSpPr>
          <p:cNvPr id="5" name="object 5"/>
          <p:cNvSpPr txBox="1"/>
          <p:nvPr/>
        </p:nvSpPr>
        <p:spPr>
          <a:xfrm>
            <a:off x="2461418" y="2076645"/>
            <a:ext cx="7269480" cy="888365"/>
          </a:xfrm>
          <a:prstGeom prst="rect">
            <a:avLst/>
          </a:prstGeom>
        </p:spPr>
        <p:txBody>
          <a:bodyPr vert="horz" wrap="square" lIns="0" tIns="12065" rIns="0" bIns="0" rtlCol="0">
            <a:spAutoFit/>
          </a:bodyPr>
          <a:lstStyle/>
          <a:p>
            <a:pPr algn="ctr">
              <a:lnSpc>
                <a:spcPct val="100000"/>
              </a:lnSpc>
              <a:spcBef>
                <a:spcPts val="95"/>
              </a:spcBef>
            </a:pPr>
            <a:r>
              <a:rPr sz="1850" b="0" spc="-185" dirty="0">
                <a:solidFill>
                  <a:srgbClr val="545454"/>
                </a:solidFill>
                <a:latin typeface="Montserrat Medium"/>
                <a:cs typeface="Montserrat Medium"/>
              </a:rPr>
              <a:t>How</a:t>
            </a:r>
            <a:r>
              <a:rPr sz="1850" b="0" spc="-20" dirty="0">
                <a:solidFill>
                  <a:srgbClr val="545454"/>
                </a:solidFill>
                <a:latin typeface="Montserrat Medium"/>
                <a:cs typeface="Montserrat Medium"/>
              </a:rPr>
              <a:t> </a:t>
            </a:r>
            <a:r>
              <a:rPr sz="1850" b="0" spc="-140" dirty="0">
                <a:solidFill>
                  <a:srgbClr val="545454"/>
                </a:solidFill>
                <a:latin typeface="Montserrat Medium"/>
                <a:cs typeface="Montserrat Medium"/>
              </a:rPr>
              <a:t>to</a:t>
            </a:r>
            <a:r>
              <a:rPr sz="1850" b="0" spc="-20" dirty="0">
                <a:solidFill>
                  <a:srgbClr val="545454"/>
                </a:solidFill>
                <a:latin typeface="Montserrat Medium"/>
                <a:cs typeface="Montserrat Medium"/>
              </a:rPr>
              <a:t> </a:t>
            </a:r>
            <a:r>
              <a:rPr sz="1850" b="0" spc="-135" dirty="0">
                <a:solidFill>
                  <a:srgbClr val="545454"/>
                </a:solidFill>
                <a:latin typeface="Montserrat Medium"/>
                <a:cs typeface="Montserrat Medium"/>
              </a:rPr>
              <a:t>maintain</a:t>
            </a:r>
            <a:r>
              <a:rPr sz="1850" b="0" spc="-20" dirty="0">
                <a:solidFill>
                  <a:srgbClr val="545454"/>
                </a:solidFill>
                <a:latin typeface="Montserrat Medium"/>
                <a:cs typeface="Montserrat Medium"/>
              </a:rPr>
              <a:t> </a:t>
            </a:r>
            <a:r>
              <a:rPr sz="1850" b="0" spc="-160" dirty="0">
                <a:solidFill>
                  <a:srgbClr val="545454"/>
                </a:solidFill>
                <a:latin typeface="Montserrat Medium"/>
                <a:cs typeface="Montserrat Medium"/>
              </a:rPr>
              <a:t>company</a:t>
            </a:r>
            <a:r>
              <a:rPr sz="1850" b="0" spc="-15" dirty="0">
                <a:solidFill>
                  <a:srgbClr val="545454"/>
                </a:solidFill>
                <a:latin typeface="Montserrat Medium"/>
                <a:cs typeface="Montserrat Medium"/>
              </a:rPr>
              <a:t> </a:t>
            </a:r>
            <a:r>
              <a:rPr sz="1850" b="0" spc="-110" dirty="0">
                <a:solidFill>
                  <a:srgbClr val="545454"/>
                </a:solidFill>
                <a:latin typeface="Montserrat Medium"/>
                <a:cs typeface="Montserrat Medium"/>
              </a:rPr>
              <a:t>vision</a:t>
            </a:r>
            <a:r>
              <a:rPr sz="1850" b="0" spc="-20" dirty="0">
                <a:solidFill>
                  <a:srgbClr val="545454"/>
                </a:solidFill>
                <a:latin typeface="Montserrat Medium"/>
                <a:cs typeface="Montserrat Medium"/>
              </a:rPr>
              <a:t> </a:t>
            </a:r>
            <a:r>
              <a:rPr sz="1850" b="0" spc="-140" dirty="0">
                <a:solidFill>
                  <a:srgbClr val="545454"/>
                </a:solidFill>
                <a:latin typeface="Montserrat Medium"/>
                <a:cs typeface="Montserrat Medium"/>
              </a:rPr>
              <a:t>and</a:t>
            </a:r>
            <a:r>
              <a:rPr sz="1850" b="0" spc="-20" dirty="0">
                <a:solidFill>
                  <a:srgbClr val="545454"/>
                </a:solidFill>
                <a:latin typeface="Montserrat Medium"/>
                <a:cs typeface="Montserrat Medium"/>
              </a:rPr>
              <a:t> </a:t>
            </a:r>
            <a:r>
              <a:rPr sz="1850" b="0" spc="-130" dirty="0">
                <a:solidFill>
                  <a:srgbClr val="545454"/>
                </a:solidFill>
                <a:latin typeface="Montserrat Medium"/>
                <a:cs typeface="Montserrat Medium"/>
              </a:rPr>
              <a:t>values</a:t>
            </a:r>
            <a:r>
              <a:rPr sz="1850" b="0" spc="-15" dirty="0">
                <a:solidFill>
                  <a:srgbClr val="545454"/>
                </a:solidFill>
                <a:latin typeface="Montserrat Medium"/>
                <a:cs typeface="Montserrat Medium"/>
              </a:rPr>
              <a:t> </a:t>
            </a:r>
            <a:r>
              <a:rPr sz="1850" b="0" spc="-125" dirty="0">
                <a:solidFill>
                  <a:srgbClr val="545454"/>
                </a:solidFill>
                <a:latin typeface="Montserrat Medium"/>
                <a:cs typeface="Montserrat Medium"/>
              </a:rPr>
              <a:t>during</a:t>
            </a:r>
            <a:r>
              <a:rPr sz="1850" b="0" spc="-20" dirty="0">
                <a:solidFill>
                  <a:srgbClr val="545454"/>
                </a:solidFill>
                <a:latin typeface="Montserrat Medium"/>
                <a:cs typeface="Montserrat Medium"/>
              </a:rPr>
              <a:t> </a:t>
            </a:r>
            <a:r>
              <a:rPr sz="1850" b="0" spc="-130" dirty="0">
                <a:solidFill>
                  <a:srgbClr val="545454"/>
                </a:solidFill>
                <a:latin typeface="Montserrat Medium"/>
                <a:cs typeface="Montserrat Medium"/>
              </a:rPr>
              <a:t>rapid</a:t>
            </a:r>
            <a:r>
              <a:rPr sz="1850" b="0" spc="-20" dirty="0">
                <a:solidFill>
                  <a:srgbClr val="545454"/>
                </a:solidFill>
                <a:latin typeface="Montserrat Medium"/>
                <a:cs typeface="Montserrat Medium"/>
              </a:rPr>
              <a:t> </a:t>
            </a:r>
            <a:r>
              <a:rPr sz="1850" b="0" spc="-10" dirty="0">
                <a:solidFill>
                  <a:srgbClr val="545454"/>
                </a:solidFill>
                <a:latin typeface="Montserrat Medium"/>
                <a:cs typeface="Montserrat Medium"/>
              </a:rPr>
              <a:t>growth.</a:t>
            </a:r>
            <a:endParaRPr sz="1850" dirty="0">
              <a:latin typeface="Montserrat Medium"/>
              <a:cs typeface="Montserrat Medium"/>
            </a:endParaRPr>
          </a:p>
          <a:p>
            <a:pPr marL="12700" marR="5080" algn="ctr">
              <a:lnSpc>
                <a:spcPts val="2330"/>
              </a:lnSpc>
              <a:spcBef>
                <a:spcPts val="15"/>
              </a:spcBef>
            </a:pPr>
            <a:r>
              <a:rPr sz="1850" b="0" spc="-120" dirty="0">
                <a:solidFill>
                  <a:srgbClr val="545454"/>
                </a:solidFill>
                <a:latin typeface="Montserrat Medium"/>
                <a:cs typeface="Montserrat Medium"/>
              </a:rPr>
              <a:t>Building</a:t>
            </a:r>
            <a:r>
              <a:rPr sz="1850" b="0" dirty="0">
                <a:solidFill>
                  <a:srgbClr val="545454"/>
                </a:solidFill>
                <a:latin typeface="Montserrat Medium"/>
                <a:cs typeface="Montserrat Medium"/>
              </a:rPr>
              <a:t> </a:t>
            </a:r>
            <a:r>
              <a:rPr sz="1850" b="0" spc="-125" dirty="0">
                <a:solidFill>
                  <a:srgbClr val="545454"/>
                </a:solidFill>
                <a:latin typeface="Montserrat Medium"/>
                <a:cs typeface="Montserrat Medium"/>
              </a:rPr>
              <a:t>strong</a:t>
            </a:r>
            <a:r>
              <a:rPr sz="1850" b="0" spc="5" dirty="0">
                <a:solidFill>
                  <a:srgbClr val="545454"/>
                </a:solidFill>
                <a:latin typeface="Montserrat Medium"/>
                <a:cs typeface="Montserrat Medium"/>
              </a:rPr>
              <a:t> </a:t>
            </a:r>
            <a:r>
              <a:rPr sz="1850" b="0" spc="-125" dirty="0">
                <a:solidFill>
                  <a:srgbClr val="545454"/>
                </a:solidFill>
                <a:latin typeface="Montserrat Medium"/>
                <a:cs typeface="Montserrat Medium"/>
              </a:rPr>
              <a:t>leadership</a:t>
            </a:r>
            <a:r>
              <a:rPr sz="1850" b="0" spc="5" dirty="0">
                <a:solidFill>
                  <a:srgbClr val="545454"/>
                </a:solidFill>
                <a:latin typeface="Montserrat Medium"/>
                <a:cs typeface="Montserrat Medium"/>
              </a:rPr>
              <a:t> </a:t>
            </a:r>
            <a:r>
              <a:rPr sz="1850" b="0" spc="-140" dirty="0">
                <a:solidFill>
                  <a:srgbClr val="545454"/>
                </a:solidFill>
                <a:latin typeface="Montserrat Medium"/>
                <a:cs typeface="Montserrat Medium"/>
              </a:rPr>
              <a:t>teams,</a:t>
            </a:r>
            <a:r>
              <a:rPr sz="1850" b="0" spc="5" dirty="0">
                <a:solidFill>
                  <a:srgbClr val="545454"/>
                </a:solidFill>
                <a:latin typeface="Montserrat Medium"/>
                <a:cs typeface="Montserrat Medium"/>
              </a:rPr>
              <a:t> </a:t>
            </a:r>
            <a:r>
              <a:rPr sz="1850" b="0" spc="-145" dirty="0">
                <a:solidFill>
                  <a:srgbClr val="545454"/>
                </a:solidFill>
                <a:latin typeface="Montserrat Medium"/>
                <a:cs typeface="Montserrat Medium"/>
              </a:rPr>
              <a:t>managing</a:t>
            </a:r>
            <a:r>
              <a:rPr sz="1850" b="0" spc="5" dirty="0">
                <a:solidFill>
                  <a:srgbClr val="545454"/>
                </a:solidFill>
                <a:latin typeface="Montserrat Medium"/>
                <a:cs typeface="Montserrat Medium"/>
              </a:rPr>
              <a:t> </a:t>
            </a:r>
            <a:r>
              <a:rPr sz="1850" b="0" spc="-114" dirty="0">
                <a:solidFill>
                  <a:srgbClr val="545454"/>
                </a:solidFill>
                <a:latin typeface="Montserrat Medium"/>
                <a:cs typeface="Montserrat Medium"/>
              </a:rPr>
              <a:t>organizational</a:t>
            </a:r>
            <a:r>
              <a:rPr sz="1850" b="0" dirty="0">
                <a:solidFill>
                  <a:srgbClr val="545454"/>
                </a:solidFill>
                <a:latin typeface="Montserrat Medium"/>
                <a:cs typeface="Montserrat Medium"/>
              </a:rPr>
              <a:t> </a:t>
            </a:r>
            <a:r>
              <a:rPr sz="1850" b="0" spc="-95" dirty="0">
                <a:solidFill>
                  <a:srgbClr val="545454"/>
                </a:solidFill>
                <a:latin typeface="Montserrat Medium"/>
                <a:cs typeface="Montserrat Medium"/>
              </a:rPr>
              <a:t>change, </a:t>
            </a:r>
            <a:r>
              <a:rPr sz="1850" b="0" spc="-140" dirty="0">
                <a:solidFill>
                  <a:srgbClr val="545454"/>
                </a:solidFill>
                <a:latin typeface="Montserrat Medium"/>
                <a:cs typeface="Montserrat Medium"/>
              </a:rPr>
              <a:t>and</a:t>
            </a:r>
            <a:r>
              <a:rPr sz="1850" b="0" spc="-25" dirty="0">
                <a:solidFill>
                  <a:srgbClr val="545454"/>
                </a:solidFill>
                <a:latin typeface="Montserrat Medium"/>
                <a:cs typeface="Montserrat Medium"/>
              </a:rPr>
              <a:t> </a:t>
            </a:r>
            <a:r>
              <a:rPr sz="1850" b="0" spc="-125" dirty="0">
                <a:solidFill>
                  <a:srgbClr val="545454"/>
                </a:solidFill>
                <a:latin typeface="Montserrat Medium"/>
                <a:cs typeface="Montserrat Medium"/>
              </a:rPr>
              <a:t>fostering</a:t>
            </a:r>
            <a:r>
              <a:rPr sz="1850" b="0" spc="-25" dirty="0">
                <a:solidFill>
                  <a:srgbClr val="545454"/>
                </a:solidFill>
                <a:latin typeface="Montserrat Medium"/>
                <a:cs typeface="Montserrat Medium"/>
              </a:rPr>
              <a:t> </a:t>
            </a:r>
            <a:r>
              <a:rPr sz="1850" b="0" spc="-130" dirty="0">
                <a:solidFill>
                  <a:srgbClr val="545454"/>
                </a:solidFill>
                <a:latin typeface="Montserrat Medium"/>
                <a:cs typeface="Montserrat Medium"/>
              </a:rPr>
              <a:t>a</a:t>
            </a:r>
            <a:r>
              <a:rPr sz="1850" b="0" spc="-25" dirty="0">
                <a:solidFill>
                  <a:srgbClr val="545454"/>
                </a:solidFill>
                <a:latin typeface="Montserrat Medium"/>
                <a:cs typeface="Montserrat Medium"/>
              </a:rPr>
              <a:t> </a:t>
            </a:r>
            <a:r>
              <a:rPr sz="1850" b="0" spc="-120" dirty="0">
                <a:solidFill>
                  <a:srgbClr val="545454"/>
                </a:solidFill>
                <a:latin typeface="Montserrat Medium"/>
                <a:cs typeface="Montserrat Medium"/>
              </a:rPr>
              <a:t>culture</a:t>
            </a:r>
            <a:r>
              <a:rPr sz="1850" b="0" spc="-25" dirty="0">
                <a:solidFill>
                  <a:srgbClr val="545454"/>
                </a:solidFill>
                <a:latin typeface="Montserrat Medium"/>
                <a:cs typeface="Montserrat Medium"/>
              </a:rPr>
              <a:t> </a:t>
            </a:r>
            <a:r>
              <a:rPr sz="1850" b="0" spc="-120" dirty="0">
                <a:solidFill>
                  <a:srgbClr val="545454"/>
                </a:solidFill>
                <a:latin typeface="Montserrat Medium"/>
                <a:cs typeface="Montserrat Medium"/>
              </a:rPr>
              <a:t>that</a:t>
            </a:r>
            <a:r>
              <a:rPr sz="1850" b="0" spc="-25" dirty="0">
                <a:solidFill>
                  <a:srgbClr val="545454"/>
                </a:solidFill>
                <a:latin typeface="Montserrat Medium"/>
                <a:cs typeface="Montserrat Medium"/>
              </a:rPr>
              <a:t> </a:t>
            </a:r>
            <a:r>
              <a:rPr sz="1850" b="0" spc="-114" dirty="0">
                <a:solidFill>
                  <a:srgbClr val="545454"/>
                </a:solidFill>
                <a:latin typeface="Montserrat Medium"/>
                <a:cs typeface="Montserrat Medium"/>
              </a:rPr>
              <a:t>supports</a:t>
            </a:r>
            <a:r>
              <a:rPr sz="1850" b="0" spc="-25" dirty="0">
                <a:solidFill>
                  <a:srgbClr val="545454"/>
                </a:solidFill>
                <a:latin typeface="Montserrat Medium"/>
                <a:cs typeface="Montserrat Medium"/>
              </a:rPr>
              <a:t> </a:t>
            </a:r>
            <a:r>
              <a:rPr sz="1850" b="0" spc="-114" dirty="0">
                <a:solidFill>
                  <a:srgbClr val="545454"/>
                </a:solidFill>
                <a:latin typeface="Montserrat Medium"/>
                <a:cs typeface="Montserrat Medium"/>
              </a:rPr>
              <a:t>sustainable</a:t>
            </a:r>
            <a:r>
              <a:rPr sz="1850" b="0" spc="-20" dirty="0">
                <a:solidFill>
                  <a:srgbClr val="545454"/>
                </a:solidFill>
                <a:latin typeface="Montserrat Medium"/>
                <a:cs typeface="Montserrat Medium"/>
              </a:rPr>
              <a:t> </a:t>
            </a:r>
            <a:r>
              <a:rPr sz="1850" b="0" spc="-10" dirty="0">
                <a:solidFill>
                  <a:srgbClr val="545454"/>
                </a:solidFill>
                <a:latin typeface="Montserrat Medium"/>
                <a:cs typeface="Montserrat Medium"/>
              </a:rPr>
              <a:t>scaling.</a:t>
            </a:r>
            <a:endParaRPr sz="1850" dirty="0">
              <a:latin typeface="Montserrat Medium"/>
              <a:cs typeface="Montserrat Medium"/>
            </a:endParaRPr>
          </a:p>
        </p:txBody>
      </p:sp>
      <p:sp>
        <p:nvSpPr>
          <p:cNvPr id="6" name="object 6"/>
          <p:cNvSpPr/>
          <p:nvPr/>
        </p:nvSpPr>
        <p:spPr>
          <a:xfrm>
            <a:off x="4972049" y="3371850"/>
            <a:ext cx="571500" cy="457200"/>
          </a:xfrm>
          <a:custGeom>
            <a:avLst/>
            <a:gdLst/>
            <a:ahLst/>
            <a:cxnLst/>
            <a:rect l="l" t="t" r="r" b="b"/>
            <a:pathLst>
              <a:path w="571500" h="457200">
                <a:moveTo>
                  <a:pt x="133278" y="142874"/>
                </a:moveTo>
                <a:lnTo>
                  <a:pt x="123896" y="142874"/>
                </a:lnTo>
                <a:lnTo>
                  <a:pt x="119251" y="142417"/>
                </a:lnTo>
                <a:lnTo>
                  <a:pt x="81390" y="125268"/>
                </a:lnTo>
                <a:lnTo>
                  <a:pt x="59437" y="89974"/>
                </a:lnTo>
                <a:lnTo>
                  <a:pt x="57149" y="76128"/>
                </a:lnTo>
                <a:lnTo>
                  <a:pt x="57149" y="66746"/>
                </a:lnTo>
                <a:lnTo>
                  <a:pt x="71795" y="27848"/>
                </a:lnTo>
                <a:lnTo>
                  <a:pt x="105583" y="3642"/>
                </a:lnTo>
                <a:lnTo>
                  <a:pt x="123896" y="0"/>
                </a:lnTo>
                <a:lnTo>
                  <a:pt x="133278" y="0"/>
                </a:lnTo>
                <a:lnTo>
                  <a:pt x="172176" y="14645"/>
                </a:lnTo>
                <a:lnTo>
                  <a:pt x="196382" y="48433"/>
                </a:lnTo>
                <a:lnTo>
                  <a:pt x="200024" y="66746"/>
                </a:lnTo>
                <a:lnTo>
                  <a:pt x="200024" y="76128"/>
                </a:lnTo>
                <a:lnTo>
                  <a:pt x="185497" y="114849"/>
                </a:lnTo>
                <a:lnTo>
                  <a:pt x="151591" y="139232"/>
                </a:lnTo>
                <a:lnTo>
                  <a:pt x="133278" y="142874"/>
                </a:lnTo>
                <a:close/>
              </a:path>
              <a:path w="571500" h="457200">
                <a:moveTo>
                  <a:pt x="461890" y="142874"/>
                </a:moveTo>
                <a:lnTo>
                  <a:pt x="452509" y="142874"/>
                </a:lnTo>
                <a:lnTo>
                  <a:pt x="447863" y="142417"/>
                </a:lnTo>
                <a:lnTo>
                  <a:pt x="410002" y="125268"/>
                </a:lnTo>
                <a:lnTo>
                  <a:pt x="388050" y="89974"/>
                </a:lnTo>
                <a:lnTo>
                  <a:pt x="385762" y="76128"/>
                </a:lnTo>
                <a:lnTo>
                  <a:pt x="385762" y="66746"/>
                </a:lnTo>
                <a:lnTo>
                  <a:pt x="400407" y="27848"/>
                </a:lnTo>
                <a:lnTo>
                  <a:pt x="434195" y="3642"/>
                </a:lnTo>
                <a:lnTo>
                  <a:pt x="452509" y="0"/>
                </a:lnTo>
                <a:lnTo>
                  <a:pt x="461890" y="0"/>
                </a:lnTo>
                <a:lnTo>
                  <a:pt x="500788" y="14645"/>
                </a:lnTo>
                <a:lnTo>
                  <a:pt x="524994" y="48433"/>
                </a:lnTo>
                <a:lnTo>
                  <a:pt x="528637" y="66746"/>
                </a:lnTo>
                <a:lnTo>
                  <a:pt x="528637" y="76128"/>
                </a:lnTo>
                <a:lnTo>
                  <a:pt x="514110" y="114849"/>
                </a:lnTo>
                <a:lnTo>
                  <a:pt x="513992" y="115026"/>
                </a:lnTo>
                <a:lnTo>
                  <a:pt x="480204" y="139232"/>
                </a:lnTo>
                <a:lnTo>
                  <a:pt x="466536" y="142417"/>
                </a:lnTo>
                <a:lnTo>
                  <a:pt x="461890" y="142874"/>
                </a:lnTo>
                <a:close/>
              </a:path>
              <a:path w="571500" h="457200">
                <a:moveTo>
                  <a:pt x="291378" y="285749"/>
                </a:moveTo>
                <a:lnTo>
                  <a:pt x="280121" y="285749"/>
                </a:lnTo>
                <a:lnTo>
                  <a:pt x="274546" y="285200"/>
                </a:lnTo>
                <a:lnTo>
                  <a:pt x="233443" y="268175"/>
                </a:lnTo>
                <a:lnTo>
                  <a:pt x="208704" y="238030"/>
                </a:lnTo>
                <a:lnTo>
                  <a:pt x="200024" y="205653"/>
                </a:lnTo>
                <a:lnTo>
                  <a:pt x="200139" y="193238"/>
                </a:lnTo>
                <a:lnTo>
                  <a:pt x="217599" y="147718"/>
                </a:lnTo>
                <a:lnTo>
                  <a:pt x="247744" y="122979"/>
                </a:lnTo>
                <a:lnTo>
                  <a:pt x="280121" y="114300"/>
                </a:lnTo>
                <a:lnTo>
                  <a:pt x="291378" y="114300"/>
                </a:lnTo>
                <a:lnTo>
                  <a:pt x="328696" y="125620"/>
                </a:lnTo>
                <a:lnTo>
                  <a:pt x="360154" y="157078"/>
                </a:lnTo>
                <a:lnTo>
                  <a:pt x="371474" y="205653"/>
                </a:lnTo>
                <a:lnTo>
                  <a:pt x="370925" y="211228"/>
                </a:lnTo>
                <a:lnTo>
                  <a:pt x="353900" y="252331"/>
                </a:lnTo>
                <a:lnTo>
                  <a:pt x="323755" y="277070"/>
                </a:lnTo>
                <a:lnTo>
                  <a:pt x="291378" y="285749"/>
                </a:lnTo>
                <a:close/>
              </a:path>
              <a:path w="571500" h="457200">
                <a:moveTo>
                  <a:pt x="210204" y="285749"/>
                </a:moveTo>
                <a:lnTo>
                  <a:pt x="19020" y="285749"/>
                </a:lnTo>
                <a:lnTo>
                  <a:pt x="11640" y="284247"/>
                </a:lnTo>
                <a:lnTo>
                  <a:pt x="5592" y="280157"/>
                </a:lnTo>
                <a:lnTo>
                  <a:pt x="1502" y="274109"/>
                </a:lnTo>
                <a:lnTo>
                  <a:pt x="0" y="266729"/>
                </a:lnTo>
                <a:lnTo>
                  <a:pt x="7491" y="229653"/>
                </a:lnTo>
                <a:lnTo>
                  <a:pt x="27916" y="199366"/>
                </a:lnTo>
                <a:lnTo>
                  <a:pt x="58203" y="178941"/>
                </a:lnTo>
                <a:lnTo>
                  <a:pt x="95279" y="171450"/>
                </a:lnTo>
                <a:lnTo>
                  <a:pt x="133409" y="171450"/>
                </a:lnTo>
                <a:lnTo>
                  <a:pt x="143684" y="172012"/>
                </a:lnTo>
                <a:lnTo>
                  <a:pt x="143838" y="172012"/>
                </a:lnTo>
                <a:lnTo>
                  <a:pt x="153890" y="173671"/>
                </a:lnTo>
                <a:lnTo>
                  <a:pt x="163750" y="176385"/>
                </a:lnTo>
                <a:lnTo>
                  <a:pt x="173235" y="180111"/>
                </a:lnTo>
                <a:lnTo>
                  <a:pt x="172075" y="186541"/>
                </a:lnTo>
                <a:lnTo>
                  <a:pt x="171539" y="193238"/>
                </a:lnTo>
                <a:lnTo>
                  <a:pt x="171539" y="200025"/>
                </a:lnTo>
                <a:lnTo>
                  <a:pt x="174253" y="224859"/>
                </a:lnTo>
                <a:lnTo>
                  <a:pt x="181998" y="247809"/>
                </a:lnTo>
                <a:lnTo>
                  <a:pt x="194106" y="268175"/>
                </a:lnTo>
                <a:lnTo>
                  <a:pt x="210204" y="285749"/>
                </a:lnTo>
                <a:close/>
              </a:path>
              <a:path w="571500" h="457200">
                <a:moveTo>
                  <a:pt x="552479" y="285749"/>
                </a:moveTo>
                <a:lnTo>
                  <a:pt x="361295" y="285749"/>
                </a:lnTo>
                <a:lnTo>
                  <a:pt x="377431" y="268175"/>
                </a:lnTo>
                <a:lnTo>
                  <a:pt x="389535" y="247809"/>
                </a:lnTo>
                <a:lnTo>
                  <a:pt x="397259" y="224859"/>
                </a:lnTo>
                <a:lnTo>
                  <a:pt x="399960" y="200025"/>
                </a:lnTo>
                <a:lnTo>
                  <a:pt x="399960" y="193238"/>
                </a:lnTo>
                <a:lnTo>
                  <a:pt x="399320" y="186541"/>
                </a:lnTo>
                <a:lnTo>
                  <a:pt x="398264" y="180111"/>
                </a:lnTo>
                <a:lnTo>
                  <a:pt x="407613" y="176385"/>
                </a:lnTo>
                <a:lnTo>
                  <a:pt x="417407" y="173671"/>
                </a:lnTo>
                <a:lnTo>
                  <a:pt x="427585" y="172012"/>
                </a:lnTo>
                <a:lnTo>
                  <a:pt x="438090" y="171450"/>
                </a:lnTo>
                <a:lnTo>
                  <a:pt x="476220" y="171450"/>
                </a:lnTo>
                <a:lnTo>
                  <a:pt x="513296" y="178941"/>
                </a:lnTo>
                <a:lnTo>
                  <a:pt x="543583" y="199366"/>
                </a:lnTo>
                <a:lnTo>
                  <a:pt x="564008" y="229653"/>
                </a:lnTo>
                <a:lnTo>
                  <a:pt x="571500" y="266729"/>
                </a:lnTo>
                <a:lnTo>
                  <a:pt x="570004" y="274109"/>
                </a:lnTo>
                <a:lnTo>
                  <a:pt x="569805" y="274429"/>
                </a:lnTo>
                <a:lnTo>
                  <a:pt x="565930" y="280157"/>
                </a:lnTo>
                <a:lnTo>
                  <a:pt x="559878" y="284247"/>
                </a:lnTo>
                <a:lnTo>
                  <a:pt x="552479" y="285749"/>
                </a:lnTo>
                <a:close/>
              </a:path>
              <a:path w="571500" h="457200">
                <a:moveTo>
                  <a:pt x="433357" y="457200"/>
                </a:moveTo>
                <a:lnTo>
                  <a:pt x="138142" y="457200"/>
                </a:lnTo>
                <a:lnTo>
                  <a:pt x="128860" y="455320"/>
                </a:lnTo>
                <a:lnTo>
                  <a:pt x="121276" y="450201"/>
                </a:lnTo>
                <a:lnTo>
                  <a:pt x="116171" y="442620"/>
                </a:lnTo>
                <a:lnTo>
                  <a:pt x="114300" y="433357"/>
                </a:lnTo>
                <a:lnTo>
                  <a:pt x="123656" y="387032"/>
                </a:lnTo>
                <a:lnTo>
                  <a:pt x="149170" y="349195"/>
                </a:lnTo>
                <a:lnTo>
                  <a:pt x="187007" y="323681"/>
                </a:lnTo>
                <a:lnTo>
                  <a:pt x="233332" y="314325"/>
                </a:lnTo>
                <a:lnTo>
                  <a:pt x="338167" y="314325"/>
                </a:lnTo>
                <a:lnTo>
                  <a:pt x="384492" y="323681"/>
                </a:lnTo>
                <a:lnTo>
                  <a:pt x="422329" y="349195"/>
                </a:lnTo>
                <a:lnTo>
                  <a:pt x="447843" y="387032"/>
                </a:lnTo>
                <a:lnTo>
                  <a:pt x="457200" y="433357"/>
                </a:lnTo>
                <a:lnTo>
                  <a:pt x="455333" y="442620"/>
                </a:lnTo>
                <a:lnTo>
                  <a:pt x="450234" y="450201"/>
                </a:lnTo>
                <a:lnTo>
                  <a:pt x="442658" y="455320"/>
                </a:lnTo>
                <a:lnTo>
                  <a:pt x="433357" y="457200"/>
                </a:lnTo>
                <a:close/>
              </a:path>
            </a:pathLst>
          </a:custGeom>
          <a:solidFill>
            <a:srgbClr val="1A4977"/>
          </a:solidFill>
        </p:spPr>
        <p:txBody>
          <a:bodyPr wrap="square" lIns="0" tIns="0" rIns="0" bIns="0" rtlCol="0"/>
          <a:lstStyle/>
          <a:p>
            <a:endParaRPr/>
          </a:p>
        </p:txBody>
      </p:sp>
      <p:sp>
        <p:nvSpPr>
          <p:cNvPr id="7" name="object 7"/>
          <p:cNvSpPr/>
          <p:nvPr/>
        </p:nvSpPr>
        <p:spPr>
          <a:xfrm>
            <a:off x="5938837" y="3371850"/>
            <a:ext cx="314325" cy="457200"/>
          </a:xfrm>
          <a:custGeom>
            <a:avLst/>
            <a:gdLst/>
            <a:ahLst/>
            <a:cxnLst/>
            <a:rect l="l" t="t" r="r" b="b"/>
            <a:pathLst>
              <a:path w="314325" h="457200">
                <a:moveTo>
                  <a:pt x="228634" y="342810"/>
                </a:moveTo>
                <a:lnTo>
                  <a:pt x="85725" y="342810"/>
                </a:lnTo>
                <a:lnTo>
                  <a:pt x="77767" y="322206"/>
                </a:lnTo>
                <a:lnTo>
                  <a:pt x="67207" y="302749"/>
                </a:lnTo>
                <a:lnTo>
                  <a:pt x="54921" y="284079"/>
                </a:lnTo>
                <a:lnTo>
                  <a:pt x="41790" y="265836"/>
                </a:lnTo>
                <a:lnTo>
                  <a:pt x="32504" y="253156"/>
                </a:lnTo>
                <a:lnTo>
                  <a:pt x="28039" y="246727"/>
                </a:lnTo>
                <a:lnTo>
                  <a:pt x="16199" y="226717"/>
                </a:lnTo>
                <a:lnTo>
                  <a:pt x="7389" y="204925"/>
                </a:lnTo>
                <a:lnTo>
                  <a:pt x="1894" y="181642"/>
                </a:lnTo>
                <a:lnTo>
                  <a:pt x="0" y="157162"/>
                </a:lnTo>
                <a:lnTo>
                  <a:pt x="8012" y="107487"/>
                </a:lnTo>
                <a:lnTo>
                  <a:pt x="30323" y="64345"/>
                </a:lnTo>
                <a:lnTo>
                  <a:pt x="64345" y="30323"/>
                </a:lnTo>
                <a:lnTo>
                  <a:pt x="107487" y="8012"/>
                </a:lnTo>
                <a:lnTo>
                  <a:pt x="157162" y="0"/>
                </a:lnTo>
                <a:lnTo>
                  <a:pt x="206832" y="8012"/>
                </a:lnTo>
                <a:lnTo>
                  <a:pt x="249968" y="30323"/>
                </a:lnTo>
                <a:lnTo>
                  <a:pt x="276789" y="57150"/>
                </a:lnTo>
                <a:lnTo>
                  <a:pt x="157162" y="57150"/>
                </a:lnTo>
                <a:lnTo>
                  <a:pt x="118216" y="65003"/>
                </a:lnTo>
                <a:lnTo>
                  <a:pt x="86428" y="86428"/>
                </a:lnTo>
                <a:lnTo>
                  <a:pt x="65003" y="118216"/>
                </a:lnTo>
                <a:lnTo>
                  <a:pt x="57150" y="157162"/>
                </a:lnTo>
                <a:lnTo>
                  <a:pt x="57150" y="165020"/>
                </a:lnTo>
                <a:lnTo>
                  <a:pt x="63579" y="171450"/>
                </a:lnTo>
                <a:lnTo>
                  <a:pt x="313225" y="171450"/>
                </a:lnTo>
                <a:lnTo>
                  <a:pt x="312436" y="181642"/>
                </a:lnTo>
                <a:lnTo>
                  <a:pt x="298146" y="226717"/>
                </a:lnTo>
                <a:lnTo>
                  <a:pt x="272599" y="265836"/>
                </a:lnTo>
                <a:lnTo>
                  <a:pt x="259508" y="284079"/>
                </a:lnTo>
                <a:lnTo>
                  <a:pt x="247221" y="302749"/>
                </a:lnTo>
                <a:lnTo>
                  <a:pt x="236635" y="322206"/>
                </a:lnTo>
                <a:lnTo>
                  <a:pt x="228634" y="342810"/>
                </a:lnTo>
                <a:close/>
              </a:path>
              <a:path w="314325" h="457200">
                <a:moveTo>
                  <a:pt x="313225" y="171450"/>
                </a:moveTo>
                <a:lnTo>
                  <a:pt x="79295" y="171450"/>
                </a:lnTo>
                <a:lnTo>
                  <a:pt x="85725" y="165020"/>
                </a:lnTo>
                <a:lnTo>
                  <a:pt x="85725" y="157162"/>
                </a:lnTo>
                <a:lnTo>
                  <a:pt x="91336" y="129349"/>
                </a:lnTo>
                <a:lnTo>
                  <a:pt x="106642" y="106642"/>
                </a:lnTo>
                <a:lnTo>
                  <a:pt x="129349" y="91336"/>
                </a:lnTo>
                <a:lnTo>
                  <a:pt x="157162" y="85725"/>
                </a:lnTo>
                <a:lnTo>
                  <a:pt x="165020" y="85725"/>
                </a:lnTo>
                <a:lnTo>
                  <a:pt x="171450" y="79295"/>
                </a:lnTo>
                <a:lnTo>
                  <a:pt x="171450" y="63579"/>
                </a:lnTo>
                <a:lnTo>
                  <a:pt x="165020" y="57150"/>
                </a:lnTo>
                <a:lnTo>
                  <a:pt x="276789" y="57150"/>
                </a:lnTo>
                <a:lnTo>
                  <a:pt x="283981" y="64345"/>
                </a:lnTo>
                <a:lnTo>
                  <a:pt x="306288" y="107487"/>
                </a:lnTo>
                <a:lnTo>
                  <a:pt x="314310" y="157162"/>
                </a:lnTo>
                <a:lnTo>
                  <a:pt x="313225" y="171450"/>
                </a:lnTo>
                <a:close/>
              </a:path>
              <a:path w="314325" h="457200">
                <a:moveTo>
                  <a:pt x="157162" y="457200"/>
                </a:moveTo>
                <a:lnTo>
                  <a:pt x="129349" y="451588"/>
                </a:lnTo>
                <a:lnTo>
                  <a:pt x="106642" y="436282"/>
                </a:lnTo>
                <a:lnTo>
                  <a:pt x="91336" y="413575"/>
                </a:lnTo>
                <a:lnTo>
                  <a:pt x="85725" y="385762"/>
                </a:lnTo>
                <a:lnTo>
                  <a:pt x="85725" y="371475"/>
                </a:lnTo>
                <a:lnTo>
                  <a:pt x="228600" y="371475"/>
                </a:lnTo>
                <a:lnTo>
                  <a:pt x="228600" y="385762"/>
                </a:lnTo>
                <a:lnTo>
                  <a:pt x="222988" y="413575"/>
                </a:lnTo>
                <a:lnTo>
                  <a:pt x="207682" y="436282"/>
                </a:lnTo>
                <a:lnTo>
                  <a:pt x="184975" y="451588"/>
                </a:lnTo>
                <a:lnTo>
                  <a:pt x="157162" y="457200"/>
                </a:lnTo>
                <a:close/>
              </a:path>
            </a:pathLst>
          </a:custGeom>
          <a:solidFill>
            <a:srgbClr val="1A4977"/>
          </a:solidFill>
        </p:spPr>
        <p:txBody>
          <a:bodyPr wrap="square" lIns="0" tIns="0" rIns="0" bIns="0" rtlCol="0"/>
          <a:lstStyle/>
          <a:p>
            <a:endParaRPr/>
          </a:p>
        </p:txBody>
      </p:sp>
      <p:sp>
        <p:nvSpPr>
          <p:cNvPr id="8" name="object 8"/>
          <p:cNvSpPr/>
          <p:nvPr/>
        </p:nvSpPr>
        <p:spPr>
          <a:xfrm>
            <a:off x="6657268" y="3378971"/>
            <a:ext cx="554355" cy="441325"/>
          </a:xfrm>
          <a:custGeom>
            <a:avLst/>
            <a:gdLst/>
            <a:ahLst/>
            <a:cxnLst/>
            <a:rect l="l" t="t" r="r" b="b"/>
            <a:pathLst>
              <a:path w="554354" h="441325">
                <a:moveTo>
                  <a:pt x="505309" y="50475"/>
                </a:moveTo>
                <a:lnTo>
                  <a:pt x="362924" y="50475"/>
                </a:lnTo>
                <a:lnTo>
                  <a:pt x="398732" y="14667"/>
                </a:lnTo>
                <a:lnTo>
                  <a:pt x="415283" y="3666"/>
                </a:lnTo>
                <a:lnTo>
                  <a:pt x="434094" y="0"/>
                </a:lnTo>
                <a:lnTo>
                  <a:pt x="452905" y="3666"/>
                </a:lnTo>
                <a:lnTo>
                  <a:pt x="469455" y="14667"/>
                </a:lnTo>
                <a:lnTo>
                  <a:pt x="505309" y="50475"/>
                </a:lnTo>
                <a:close/>
              </a:path>
              <a:path w="554354" h="441325">
                <a:moveTo>
                  <a:pt x="226925" y="250053"/>
                </a:moveTo>
                <a:lnTo>
                  <a:pt x="194012" y="228241"/>
                </a:lnTo>
                <a:lnTo>
                  <a:pt x="191206" y="107178"/>
                </a:lnTo>
                <a:lnTo>
                  <a:pt x="191564" y="107178"/>
                </a:lnTo>
                <a:lnTo>
                  <a:pt x="198402" y="84686"/>
                </a:lnTo>
                <a:lnTo>
                  <a:pt x="212448" y="66548"/>
                </a:lnTo>
                <a:lnTo>
                  <a:pt x="232036" y="54437"/>
                </a:lnTo>
                <a:lnTo>
                  <a:pt x="255500" y="50028"/>
                </a:lnTo>
                <a:lnTo>
                  <a:pt x="358013" y="50028"/>
                </a:lnTo>
                <a:lnTo>
                  <a:pt x="360513" y="50207"/>
                </a:lnTo>
                <a:lnTo>
                  <a:pt x="362924" y="50475"/>
                </a:lnTo>
                <a:lnTo>
                  <a:pt x="505309" y="50475"/>
                </a:lnTo>
                <a:lnTo>
                  <a:pt x="539196" y="84318"/>
                </a:lnTo>
                <a:lnTo>
                  <a:pt x="550197" y="100869"/>
                </a:lnTo>
                <a:lnTo>
                  <a:pt x="553863" y="119680"/>
                </a:lnTo>
                <a:lnTo>
                  <a:pt x="550730" y="135753"/>
                </a:lnTo>
                <a:lnTo>
                  <a:pt x="262644" y="135753"/>
                </a:lnTo>
                <a:lnTo>
                  <a:pt x="262590" y="214602"/>
                </a:lnTo>
                <a:lnTo>
                  <a:pt x="259838" y="228241"/>
                </a:lnTo>
                <a:lnTo>
                  <a:pt x="252185" y="239594"/>
                </a:lnTo>
                <a:lnTo>
                  <a:pt x="240832" y="247247"/>
                </a:lnTo>
                <a:lnTo>
                  <a:pt x="226925" y="250053"/>
                </a:lnTo>
                <a:close/>
              </a:path>
              <a:path w="554354" h="441325">
                <a:moveTo>
                  <a:pt x="119769" y="441260"/>
                </a:moveTo>
                <a:lnTo>
                  <a:pt x="84407" y="426593"/>
                </a:lnTo>
                <a:lnTo>
                  <a:pt x="14667" y="356852"/>
                </a:lnTo>
                <a:lnTo>
                  <a:pt x="0" y="321491"/>
                </a:lnTo>
                <a:lnTo>
                  <a:pt x="3666" y="302680"/>
                </a:lnTo>
                <a:lnTo>
                  <a:pt x="14667" y="286129"/>
                </a:lnTo>
                <a:lnTo>
                  <a:pt x="80032" y="220764"/>
                </a:lnTo>
                <a:lnTo>
                  <a:pt x="94766" y="169329"/>
                </a:lnTo>
                <a:lnTo>
                  <a:pt x="104704" y="147067"/>
                </a:lnTo>
                <a:lnTo>
                  <a:pt x="120093" y="128933"/>
                </a:lnTo>
                <a:lnTo>
                  <a:pt x="139784" y="115771"/>
                </a:lnTo>
                <a:lnTo>
                  <a:pt x="162631" y="108428"/>
                </a:lnTo>
                <a:lnTo>
                  <a:pt x="162685" y="214602"/>
                </a:lnTo>
                <a:lnTo>
                  <a:pt x="167680" y="239374"/>
                </a:lnTo>
                <a:lnTo>
                  <a:pt x="181451" y="259809"/>
                </a:lnTo>
                <a:lnTo>
                  <a:pt x="201886" y="273580"/>
                </a:lnTo>
                <a:lnTo>
                  <a:pt x="226925" y="278628"/>
                </a:lnTo>
                <a:lnTo>
                  <a:pt x="417187" y="278628"/>
                </a:lnTo>
                <a:lnTo>
                  <a:pt x="418994" y="284658"/>
                </a:lnTo>
                <a:lnTo>
                  <a:pt x="407249" y="323310"/>
                </a:lnTo>
                <a:lnTo>
                  <a:pt x="376944" y="335867"/>
                </a:lnTo>
                <a:lnTo>
                  <a:pt x="374533" y="335867"/>
                </a:lnTo>
                <a:lnTo>
                  <a:pt x="376041" y="340302"/>
                </a:lnTo>
                <a:lnTo>
                  <a:pt x="376944" y="345154"/>
                </a:lnTo>
                <a:lnTo>
                  <a:pt x="376944" y="350155"/>
                </a:lnTo>
                <a:lnTo>
                  <a:pt x="373574" y="366835"/>
                </a:lnTo>
                <a:lnTo>
                  <a:pt x="364387" y="380460"/>
                </a:lnTo>
                <a:lnTo>
                  <a:pt x="350762" y="389648"/>
                </a:lnTo>
                <a:lnTo>
                  <a:pt x="334524" y="392928"/>
                </a:lnTo>
                <a:lnTo>
                  <a:pt x="188795" y="392928"/>
                </a:lnTo>
                <a:lnTo>
                  <a:pt x="155130" y="426593"/>
                </a:lnTo>
                <a:lnTo>
                  <a:pt x="138580" y="437593"/>
                </a:lnTo>
                <a:lnTo>
                  <a:pt x="119769" y="441260"/>
                </a:lnTo>
                <a:close/>
              </a:path>
              <a:path w="554354" h="441325">
                <a:moveTo>
                  <a:pt x="476956" y="217281"/>
                </a:moveTo>
                <a:lnTo>
                  <a:pt x="476956" y="207191"/>
                </a:lnTo>
                <a:lnTo>
                  <a:pt x="471345" y="179377"/>
                </a:lnTo>
                <a:lnTo>
                  <a:pt x="456039" y="156671"/>
                </a:lnTo>
                <a:lnTo>
                  <a:pt x="433332" y="141365"/>
                </a:lnTo>
                <a:lnTo>
                  <a:pt x="405519" y="135753"/>
                </a:lnTo>
                <a:lnTo>
                  <a:pt x="550730" y="135753"/>
                </a:lnTo>
                <a:lnTo>
                  <a:pt x="550197" y="138491"/>
                </a:lnTo>
                <a:lnTo>
                  <a:pt x="539196" y="155041"/>
                </a:lnTo>
                <a:lnTo>
                  <a:pt x="476956" y="217281"/>
                </a:lnTo>
                <a:close/>
              </a:path>
              <a:path w="554354" h="441325">
                <a:moveTo>
                  <a:pt x="417187" y="278628"/>
                </a:moveTo>
                <a:lnTo>
                  <a:pt x="226925" y="278628"/>
                </a:lnTo>
                <a:lnTo>
                  <a:pt x="251965" y="273580"/>
                </a:lnTo>
                <a:lnTo>
                  <a:pt x="272400" y="259809"/>
                </a:lnTo>
                <a:lnTo>
                  <a:pt x="286171" y="239374"/>
                </a:lnTo>
                <a:lnTo>
                  <a:pt x="291165" y="214602"/>
                </a:lnTo>
                <a:lnTo>
                  <a:pt x="291219" y="164328"/>
                </a:lnTo>
                <a:lnTo>
                  <a:pt x="397932" y="164328"/>
                </a:lnTo>
                <a:lnTo>
                  <a:pt x="417817" y="168335"/>
                </a:lnTo>
                <a:lnTo>
                  <a:pt x="433692" y="179017"/>
                </a:lnTo>
                <a:lnTo>
                  <a:pt x="444411" y="194856"/>
                </a:lnTo>
                <a:lnTo>
                  <a:pt x="448381" y="214245"/>
                </a:lnTo>
                <a:lnTo>
                  <a:pt x="448381" y="214602"/>
                </a:lnTo>
                <a:lnTo>
                  <a:pt x="445264" y="231867"/>
                </a:lnTo>
                <a:lnTo>
                  <a:pt x="436773" y="246504"/>
                </a:lnTo>
                <a:lnTo>
                  <a:pt x="423995" y="257423"/>
                </a:lnTo>
                <a:lnTo>
                  <a:pt x="408019" y="263537"/>
                </a:lnTo>
                <a:lnTo>
                  <a:pt x="412950" y="269774"/>
                </a:lnTo>
                <a:lnTo>
                  <a:pt x="416659" y="276864"/>
                </a:lnTo>
                <a:lnTo>
                  <a:pt x="417187" y="278628"/>
                </a:lnTo>
                <a:close/>
              </a:path>
            </a:pathLst>
          </a:custGeom>
          <a:solidFill>
            <a:srgbClr val="1A4977"/>
          </a:solidFill>
        </p:spPr>
        <p:txBody>
          <a:bodyPr wrap="square" lIns="0" tIns="0" rIns="0" bIns="0" rtlCol="0"/>
          <a:lstStyle/>
          <a:p>
            <a:endParaRPr/>
          </a:p>
        </p:txBody>
      </p:sp>
      <p:pic>
        <p:nvPicPr>
          <p:cNvPr id="14" name="object 14"/>
          <p:cNvPicPr/>
          <p:nvPr/>
        </p:nvPicPr>
        <p:blipFill>
          <a:blip r:embed="rId2" cstate="print"/>
          <a:stretch>
            <a:fillRect/>
          </a:stretch>
        </p:blipFill>
        <p:spPr>
          <a:xfrm>
            <a:off x="10515599" y="6438899"/>
            <a:ext cx="133349" cy="133349"/>
          </a:xfrm>
          <a:prstGeom prst="rect">
            <a:avLst/>
          </a:prstGeom>
        </p:spPr>
      </p:pic>
      <p:sp>
        <p:nvSpPr>
          <p:cNvPr id="16" name="Rectangle: Rounded Corners 15">
            <a:extLst>
              <a:ext uri="{FF2B5EF4-FFF2-40B4-BE49-F238E27FC236}">
                <a16:creationId xmlns:a16="http://schemas.microsoft.com/office/drawing/2014/main" id="{A3165079-CE08-42E9-48C5-72A62A3C0918}"/>
              </a:ext>
            </a:extLst>
          </p:cNvPr>
          <p:cNvSpPr/>
          <p:nvPr/>
        </p:nvSpPr>
        <p:spPr>
          <a:xfrm>
            <a:off x="1412" y="463844"/>
            <a:ext cx="12041431" cy="6240962"/>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9F678FC-14F2-4347-5E06-BFAC40C7022F}"/>
              </a:ext>
            </a:extLst>
          </p:cNvPr>
          <p:cNvSpPr/>
          <p:nvPr/>
        </p:nvSpPr>
        <p:spPr>
          <a:xfrm>
            <a:off x="11489287" y="502114"/>
            <a:ext cx="1245511" cy="62955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563618" y="701407"/>
            <a:ext cx="6771977" cy="358990"/>
          </a:xfrm>
          <a:prstGeom prst="rect">
            <a:avLst/>
          </a:prstGeom>
        </p:spPr>
        <p:txBody>
          <a:bodyPr vert="horz" wrap="square" lIns="0" tIns="12697" rIns="0" bIns="0" rtlCol="0">
            <a:spAutoFit/>
          </a:bodyPr>
          <a:lstStyle/>
          <a:p>
            <a:pPr marL="12697">
              <a:spcBef>
                <a:spcPts val="100"/>
              </a:spcBef>
            </a:pPr>
            <a:r>
              <a:rPr dirty="0"/>
              <a:t>Managing</a:t>
            </a:r>
            <a:r>
              <a:rPr spc="-145" dirty="0"/>
              <a:t> </a:t>
            </a:r>
            <a:r>
              <a:rPr spc="-10" dirty="0"/>
              <a:t>Team</a:t>
            </a:r>
            <a:r>
              <a:rPr spc="-120" dirty="0"/>
              <a:t> </a:t>
            </a:r>
            <a:r>
              <a:rPr spc="-10" dirty="0"/>
              <a:t>Growth</a:t>
            </a:r>
          </a:p>
        </p:txBody>
      </p:sp>
      <p:sp>
        <p:nvSpPr>
          <p:cNvPr id="6" name="object 6"/>
          <p:cNvSpPr txBox="1"/>
          <p:nvPr/>
        </p:nvSpPr>
        <p:spPr>
          <a:xfrm>
            <a:off x="445808" y="1107182"/>
            <a:ext cx="11048982" cy="524703"/>
          </a:xfrm>
          <a:prstGeom prst="rect">
            <a:avLst/>
          </a:prstGeom>
        </p:spPr>
        <p:txBody>
          <a:bodyPr vert="horz" wrap="square" lIns="0" tIns="12697" rIns="0" bIns="0" rtlCol="0">
            <a:spAutoFit/>
          </a:bodyPr>
          <a:lstStyle/>
          <a:p>
            <a:pPr marL="12697" marR="5079" defTabSz="914217">
              <a:lnSpc>
                <a:spcPct val="129600"/>
              </a:lnSpc>
              <a:spcBef>
                <a:spcPts val="100"/>
              </a:spcBef>
            </a:pPr>
            <a:r>
              <a:rPr sz="1350" dirty="0">
                <a:latin typeface="Arial"/>
                <a:cs typeface="Arial"/>
              </a:rPr>
              <a:t>As a company scales, it must evolve from a few key leaders driving everything to a distributed network of empowered managers who can </a:t>
            </a:r>
            <a:r>
              <a:rPr sz="1350" spc="-10" dirty="0">
                <a:latin typeface="Arial"/>
                <a:cs typeface="Arial"/>
              </a:rPr>
              <a:t>execute </a:t>
            </a:r>
            <a:r>
              <a:rPr sz="1350" dirty="0">
                <a:latin typeface="Arial"/>
                <a:cs typeface="Arial"/>
              </a:rPr>
              <a:t>the</a:t>
            </a:r>
            <a:r>
              <a:rPr sz="1350" spc="-5" dirty="0">
                <a:latin typeface="Arial"/>
                <a:cs typeface="Arial"/>
              </a:rPr>
              <a:t> </a:t>
            </a:r>
            <a:r>
              <a:rPr sz="1350" dirty="0">
                <a:latin typeface="Arial"/>
                <a:cs typeface="Arial"/>
              </a:rPr>
              <a:t>vision. Effective strategies</a:t>
            </a:r>
            <a:r>
              <a:rPr sz="1350" spc="-5" dirty="0">
                <a:latin typeface="Arial"/>
                <a:cs typeface="Arial"/>
              </a:rPr>
              <a:t> </a:t>
            </a:r>
            <a:r>
              <a:rPr sz="1350" dirty="0">
                <a:latin typeface="Arial"/>
                <a:cs typeface="Arial"/>
              </a:rPr>
              <a:t>for managing rapid</a:t>
            </a:r>
            <a:r>
              <a:rPr sz="1350" spc="-5" dirty="0">
                <a:latin typeface="Arial"/>
                <a:cs typeface="Arial"/>
              </a:rPr>
              <a:t> </a:t>
            </a:r>
            <a:r>
              <a:rPr sz="1350" dirty="0">
                <a:latin typeface="Arial"/>
                <a:cs typeface="Arial"/>
              </a:rPr>
              <a:t>workforce expansion are essential</a:t>
            </a:r>
            <a:r>
              <a:rPr sz="1350" spc="-5" dirty="0">
                <a:latin typeface="Arial"/>
                <a:cs typeface="Arial"/>
              </a:rPr>
              <a:t> </a:t>
            </a:r>
            <a:r>
              <a:rPr sz="1350" dirty="0">
                <a:latin typeface="Arial"/>
                <a:cs typeface="Arial"/>
              </a:rPr>
              <a:t>for maintaining high</a:t>
            </a:r>
            <a:r>
              <a:rPr sz="1350" spc="-5" dirty="0">
                <a:latin typeface="Arial"/>
                <a:cs typeface="Arial"/>
              </a:rPr>
              <a:t> </a:t>
            </a:r>
            <a:r>
              <a:rPr sz="1350" dirty="0">
                <a:latin typeface="Arial"/>
                <a:cs typeface="Arial"/>
              </a:rPr>
              <a:t>performance and company </a:t>
            </a:r>
            <a:r>
              <a:rPr sz="1350" spc="-10" dirty="0">
                <a:latin typeface="Arial"/>
                <a:cs typeface="Arial"/>
              </a:rPr>
              <a:t>culture.</a:t>
            </a:r>
            <a:endParaRPr sz="1350" dirty="0">
              <a:latin typeface="Arial"/>
              <a:cs typeface="Arial"/>
            </a:endParaRPr>
          </a:p>
        </p:txBody>
      </p:sp>
      <p:grpSp>
        <p:nvGrpSpPr>
          <p:cNvPr id="7" name="object 7"/>
          <p:cNvGrpSpPr/>
          <p:nvPr/>
        </p:nvGrpSpPr>
        <p:grpSpPr>
          <a:xfrm>
            <a:off x="306140" y="1923603"/>
            <a:ext cx="3704367" cy="4113848"/>
            <a:chOff x="304799" y="1924049"/>
            <a:chExt cx="3705225" cy="4114800"/>
          </a:xfrm>
        </p:grpSpPr>
        <p:sp>
          <p:nvSpPr>
            <p:cNvPr id="8" name="object 8"/>
            <p:cNvSpPr/>
            <p:nvPr/>
          </p:nvSpPr>
          <p:spPr>
            <a:xfrm>
              <a:off x="323849" y="1924049"/>
              <a:ext cx="3686175" cy="4114800"/>
            </a:xfrm>
            <a:custGeom>
              <a:avLst/>
              <a:gdLst/>
              <a:ahLst/>
              <a:cxnLst/>
              <a:rect l="l" t="t" r="r" b="b"/>
              <a:pathLst>
                <a:path w="3686175" h="4114800">
                  <a:moveTo>
                    <a:pt x="3543299" y="4114799"/>
                  </a:moveTo>
                  <a:lnTo>
                    <a:pt x="115694" y="4114799"/>
                  </a:lnTo>
                  <a:lnTo>
                    <a:pt x="68927" y="4100333"/>
                  </a:lnTo>
                  <a:lnTo>
                    <a:pt x="36267" y="4072952"/>
                  </a:lnTo>
                  <a:lnTo>
                    <a:pt x="14619" y="4039275"/>
                  </a:lnTo>
                  <a:lnTo>
                    <a:pt x="2379" y="3999797"/>
                  </a:lnTo>
                  <a:lnTo>
                    <a:pt x="0" y="3971924"/>
                  </a:lnTo>
                  <a:lnTo>
                    <a:pt x="0" y="142874"/>
                  </a:lnTo>
                  <a:lnTo>
                    <a:pt x="5330" y="101399"/>
                  </a:lnTo>
                  <a:lnTo>
                    <a:pt x="20868" y="63497"/>
                  </a:lnTo>
                  <a:lnTo>
                    <a:pt x="45270" y="32429"/>
                  </a:lnTo>
                  <a:lnTo>
                    <a:pt x="83950" y="7285"/>
                  </a:lnTo>
                  <a:lnTo>
                    <a:pt x="3543299" y="0"/>
                  </a:lnTo>
                  <a:lnTo>
                    <a:pt x="3550318" y="171"/>
                  </a:lnTo>
                  <a:lnTo>
                    <a:pt x="3591424" y="8348"/>
                  </a:lnTo>
                  <a:lnTo>
                    <a:pt x="3628417" y="28120"/>
                  </a:lnTo>
                  <a:lnTo>
                    <a:pt x="3658053" y="57757"/>
                  </a:lnTo>
                  <a:lnTo>
                    <a:pt x="3677826" y="94749"/>
                  </a:lnTo>
                  <a:lnTo>
                    <a:pt x="3686002" y="135855"/>
                  </a:lnTo>
                  <a:lnTo>
                    <a:pt x="3686174" y="142874"/>
                  </a:lnTo>
                  <a:lnTo>
                    <a:pt x="3686174" y="3971924"/>
                  </a:lnTo>
                  <a:lnTo>
                    <a:pt x="3680023" y="4013398"/>
                  </a:lnTo>
                  <a:lnTo>
                    <a:pt x="3662095" y="4051301"/>
                  </a:lnTo>
                  <a:lnTo>
                    <a:pt x="3633939" y="4082369"/>
                  </a:lnTo>
                  <a:lnTo>
                    <a:pt x="3597975" y="4103922"/>
                  </a:lnTo>
                  <a:lnTo>
                    <a:pt x="3557303" y="4114112"/>
                  </a:lnTo>
                  <a:lnTo>
                    <a:pt x="3543299" y="4114799"/>
                  </a:lnTo>
                  <a:close/>
                </a:path>
              </a:pathLst>
            </a:custGeom>
            <a:solidFill>
              <a:srgbClr val="FFFFFF"/>
            </a:solidFill>
          </p:spPr>
          <p:txBody>
            <a:bodyPr wrap="square" lIns="0" tIns="0" rIns="0" bIns="0" rtlCol="0"/>
            <a:lstStyle/>
            <a:p>
              <a:pPr defTabSz="914217"/>
              <a:endParaRPr/>
            </a:p>
          </p:txBody>
        </p:sp>
        <p:sp>
          <p:nvSpPr>
            <p:cNvPr id="9" name="object 9"/>
            <p:cNvSpPr/>
            <p:nvPr/>
          </p:nvSpPr>
          <p:spPr>
            <a:xfrm>
              <a:off x="304799" y="1924049"/>
              <a:ext cx="142875" cy="4114800"/>
            </a:xfrm>
            <a:custGeom>
              <a:avLst/>
              <a:gdLst/>
              <a:ahLst/>
              <a:cxnLst/>
              <a:rect l="l" t="t" r="r" b="b"/>
              <a:pathLst>
                <a:path w="142875" h="4114800">
                  <a:moveTo>
                    <a:pt x="142875" y="4114799"/>
                  </a:moveTo>
                  <a:lnTo>
                    <a:pt x="101462" y="4108681"/>
                  </a:lnTo>
                  <a:lnTo>
                    <a:pt x="63482" y="4090742"/>
                  </a:lnTo>
                  <a:lnTo>
                    <a:pt x="32375" y="4062519"/>
                  </a:lnTo>
                  <a:lnTo>
                    <a:pt x="10875" y="4026600"/>
                  </a:lnTo>
                  <a:lnTo>
                    <a:pt x="679" y="3985999"/>
                  </a:lnTo>
                  <a:lnTo>
                    <a:pt x="0" y="3971924"/>
                  </a:lnTo>
                  <a:lnTo>
                    <a:pt x="0" y="142875"/>
                  </a:lnTo>
                  <a:lnTo>
                    <a:pt x="6117" y="101462"/>
                  </a:lnTo>
                  <a:lnTo>
                    <a:pt x="24056" y="63482"/>
                  </a:lnTo>
                  <a:lnTo>
                    <a:pt x="52279" y="32375"/>
                  </a:lnTo>
                  <a:lnTo>
                    <a:pt x="88199" y="10875"/>
                  </a:lnTo>
                  <a:lnTo>
                    <a:pt x="128800" y="679"/>
                  </a:lnTo>
                  <a:lnTo>
                    <a:pt x="142875" y="0"/>
                  </a:lnTo>
                  <a:lnTo>
                    <a:pt x="132553" y="679"/>
                  </a:lnTo>
                  <a:lnTo>
                    <a:pt x="122430" y="2718"/>
                  </a:lnTo>
                  <a:lnTo>
                    <a:pt x="84654" y="24056"/>
                  </a:lnTo>
                  <a:lnTo>
                    <a:pt x="55741" y="63482"/>
                  </a:lnTo>
                  <a:lnTo>
                    <a:pt x="42586" y="101462"/>
                  </a:lnTo>
                  <a:lnTo>
                    <a:pt x="38100" y="142875"/>
                  </a:lnTo>
                  <a:lnTo>
                    <a:pt x="38100" y="3971924"/>
                  </a:lnTo>
                  <a:lnTo>
                    <a:pt x="42586" y="4013336"/>
                  </a:lnTo>
                  <a:lnTo>
                    <a:pt x="55741" y="4051316"/>
                  </a:lnTo>
                  <a:lnTo>
                    <a:pt x="84654" y="4090742"/>
                  </a:lnTo>
                  <a:lnTo>
                    <a:pt x="122430" y="4112080"/>
                  </a:lnTo>
                  <a:lnTo>
                    <a:pt x="132553" y="4114119"/>
                  </a:lnTo>
                  <a:lnTo>
                    <a:pt x="142875" y="4114799"/>
                  </a:lnTo>
                  <a:close/>
                </a:path>
              </a:pathLst>
            </a:custGeom>
            <a:solidFill>
              <a:srgbClr val="000000"/>
            </a:solidFill>
          </p:spPr>
          <p:txBody>
            <a:bodyPr wrap="square" lIns="0" tIns="0" rIns="0" bIns="0" rtlCol="0"/>
            <a:lstStyle/>
            <a:p>
              <a:pPr defTabSz="914217"/>
              <a:endParaRPr/>
            </a:p>
          </p:txBody>
        </p:sp>
        <p:sp>
          <p:nvSpPr>
            <p:cNvPr id="10" name="object 10"/>
            <p:cNvSpPr/>
            <p:nvPr/>
          </p:nvSpPr>
          <p:spPr>
            <a:xfrm>
              <a:off x="536079" y="4353034"/>
              <a:ext cx="3286125" cy="1257300"/>
            </a:xfrm>
            <a:custGeom>
              <a:avLst/>
              <a:gdLst/>
              <a:ahLst/>
              <a:cxnLst/>
              <a:rect l="l" t="t" r="r" b="b"/>
              <a:pathLst>
                <a:path w="3286125" h="1257300">
                  <a:moveTo>
                    <a:pt x="3214927" y="1257299"/>
                  </a:moveTo>
                  <a:lnTo>
                    <a:pt x="71196" y="1257299"/>
                  </a:lnTo>
                  <a:lnTo>
                    <a:pt x="66241" y="1256811"/>
                  </a:lnTo>
                  <a:lnTo>
                    <a:pt x="29705" y="1241677"/>
                  </a:lnTo>
                  <a:lnTo>
                    <a:pt x="3885" y="1205637"/>
                  </a:lnTo>
                  <a:lnTo>
                    <a:pt x="0" y="1186102"/>
                  </a:lnTo>
                  <a:lnTo>
                    <a:pt x="0" y="1181099"/>
                  </a:lnTo>
                  <a:lnTo>
                    <a:pt x="0" y="71196"/>
                  </a:lnTo>
                  <a:lnTo>
                    <a:pt x="15621" y="29704"/>
                  </a:lnTo>
                  <a:lnTo>
                    <a:pt x="51661" y="3885"/>
                  </a:lnTo>
                  <a:lnTo>
                    <a:pt x="71196" y="0"/>
                  </a:lnTo>
                  <a:lnTo>
                    <a:pt x="3214927" y="0"/>
                  </a:lnTo>
                  <a:lnTo>
                    <a:pt x="3256419" y="15621"/>
                  </a:lnTo>
                  <a:lnTo>
                    <a:pt x="3282238" y="51661"/>
                  </a:lnTo>
                  <a:lnTo>
                    <a:pt x="3286124" y="71196"/>
                  </a:lnTo>
                  <a:lnTo>
                    <a:pt x="3286124" y="1186102"/>
                  </a:lnTo>
                  <a:lnTo>
                    <a:pt x="3270502" y="1227593"/>
                  </a:lnTo>
                  <a:lnTo>
                    <a:pt x="3234462" y="1253413"/>
                  </a:lnTo>
                  <a:lnTo>
                    <a:pt x="3219883" y="1256811"/>
                  </a:lnTo>
                  <a:lnTo>
                    <a:pt x="3214927" y="1257299"/>
                  </a:lnTo>
                  <a:close/>
                </a:path>
              </a:pathLst>
            </a:custGeom>
            <a:solidFill>
              <a:srgbClr val="F2F4F5"/>
            </a:solidFill>
          </p:spPr>
          <p:txBody>
            <a:bodyPr wrap="square" lIns="0" tIns="0" rIns="0" bIns="0" rtlCol="0"/>
            <a:lstStyle/>
            <a:p>
              <a:pPr defTabSz="914217"/>
              <a:endParaRPr dirty="0"/>
            </a:p>
          </p:txBody>
        </p:sp>
        <p:sp>
          <p:nvSpPr>
            <p:cNvPr id="11" name="object 11"/>
            <p:cNvSpPr/>
            <p:nvPr/>
          </p:nvSpPr>
          <p:spPr>
            <a:xfrm>
              <a:off x="533399" y="2114549"/>
              <a:ext cx="571500" cy="571500"/>
            </a:xfrm>
            <a:custGeom>
              <a:avLst/>
              <a:gdLst/>
              <a:ahLst/>
              <a:cxnLst/>
              <a:rect l="l" t="t" r="r" b="b"/>
              <a:pathLst>
                <a:path w="571500" h="571500">
                  <a:moveTo>
                    <a:pt x="285749" y="571499"/>
                  </a:moveTo>
                  <a:lnTo>
                    <a:pt x="243821" y="568407"/>
                  </a:lnTo>
                  <a:lnTo>
                    <a:pt x="202800" y="559195"/>
                  </a:lnTo>
                  <a:lnTo>
                    <a:pt x="163575" y="544065"/>
                  </a:lnTo>
                  <a:lnTo>
                    <a:pt x="126995" y="523342"/>
                  </a:lnTo>
                  <a:lnTo>
                    <a:pt x="93851" y="497477"/>
                  </a:lnTo>
                  <a:lnTo>
                    <a:pt x="64862" y="467027"/>
                  </a:lnTo>
                  <a:lnTo>
                    <a:pt x="40653" y="432654"/>
                  </a:lnTo>
                  <a:lnTo>
                    <a:pt x="21751" y="395101"/>
                  </a:lnTo>
                  <a:lnTo>
                    <a:pt x="8563" y="355181"/>
                  </a:lnTo>
                  <a:lnTo>
                    <a:pt x="1375" y="313758"/>
                  </a:lnTo>
                  <a:lnTo>
                    <a:pt x="0" y="285749"/>
                  </a:lnTo>
                  <a:lnTo>
                    <a:pt x="343" y="271728"/>
                  </a:lnTo>
                  <a:lnTo>
                    <a:pt x="5490" y="230002"/>
                  </a:lnTo>
                  <a:lnTo>
                    <a:pt x="16703" y="189483"/>
                  </a:lnTo>
                  <a:lnTo>
                    <a:pt x="33740" y="151048"/>
                  </a:lnTo>
                  <a:lnTo>
                    <a:pt x="56233" y="115528"/>
                  </a:lnTo>
                  <a:lnTo>
                    <a:pt x="83694" y="83694"/>
                  </a:lnTo>
                  <a:lnTo>
                    <a:pt x="115528" y="56233"/>
                  </a:lnTo>
                  <a:lnTo>
                    <a:pt x="151048" y="33740"/>
                  </a:lnTo>
                  <a:lnTo>
                    <a:pt x="189483" y="16703"/>
                  </a:lnTo>
                  <a:lnTo>
                    <a:pt x="230002" y="5490"/>
                  </a:lnTo>
                  <a:lnTo>
                    <a:pt x="271728" y="344"/>
                  </a:lnTo>
                  <a:lnTo>
                    <a:pt x="285749" y="0"/>
                  </a:lnTo>
                  <a:lnTo>
                    <a:pt x="299771" y="344"/>
                  </a:lnTo>
                  <a:lnTo>
                    <a:pt x="341496" y="5490"/>
                  </a:lnTo>
                  <a:lnTo>
                    <a:pt x="382016" y="16703"/>
                  </a:lnTo>
                  <a:lnTo>
                    <a:pt x="420451" y="33741"/>
                  </a:lnTo>
                  <a:lnTo>
                    <a:pt x="455971" y="56233"/>
                  </a:lnTo>
                  <a:lnTo>
                    <a:pt x="487805" y="83694"/>
                  </a:lnTo>
                  <a:lnTo>
                    <a:pt x="515266" y="115528"/>
                  </a:lnTo>
                  <a:lnTo>
                    <a:pt x="537758" y="151048"/>
                  </a:lnTo>
                  <a:lnTo>
                    <a:pt x="554796" y="189483"/>
                  </a:lnTo>
                  <a:lnTo>
                    <a:pt x="566009" y="230002"/>
                  </a:lnTo>
                  <a:lnTo>
                    <a:pt x="571156" y="271728"/>
                  </a:lnTo>
                  <a:lnTo>
                    <a:pt x="571499" y="285749"/>
                  </a:lnTo>
                  <a:lnTo>
                    <a:pt x="571156" y="299771"/>
                  </a:lnTo>
                  <a:lnTo>
                    <a:pt x="566009" y="341496"/>
                  </a:lnTo>
                  <a:lnTo>
                    <a:pt x="554796" y="382016"/>
                  </a:lnTo>
                  <a:lnTo>
                    <a:pt x="537758" y="420451"/>
                  </a:lnTo>
                  <a:lnTo>
                    <a:pt x="515266" y="455971"/>
                  </a:lnTo>
                  <a:lnTo>
                    <a:pt x="487805" y="487805"/>
                  </a:lnTo>
                  <a:lnTo>
                    <a:pt x="455971" y="515266"/>
                  </a:lnTo>
                  <a:lnTo>
                    <a:pt x="420451" y="537758"/>
                  </a:lnTo>
                  <a:lnTo>
                    <a:pt x="382016" y="554796"/>
                  </a:lnTo>
                  <a:lnTo>
                    <a:pt x="341496" y="566008"/>
                  </a:lnTo>
                  <a:lnTo>
                    <a:pt x="299771" y="571155"/>
                  </a:lnTo>
                  <a:lnTo>
                    <a:pt x="285749" y="571499"/>
                  </a:lnTo>
                  <a:close/>
                </a:path>
              </a:pathLst>
            </a:custGeom>
            <a:solidFill>
              <a:srgbClr val="008080"/>
            </a:solidFill>
          </p:spPr>
          <p:txBody>
            <a:bodyPr wrap="square" lIns="0" tIns="0" rIns="0" bIns="0" rtlCol="0"/>
            <a:lstStyle/>
            <a:p>
              <a:pPr defTabSz="914217"/>
              <a:endParaRPr/>
            </a:p>
          </p:txBody>
        </p:sp>
        <p:pic>
          <p:nvPicPr>
            <p:cNvPr id="12" name="object 12"/>
            <p:cNvPicPr/>
            <p:nvPr/>
          </p:nvPicPr>
          <p:blipFill>
            <a:blip r:embed="rId3" cstate="print"/>
            <a:stretch>
              <a:fillRect/>
            </a:stretch>
          </p:blipFill>
          <p:spPr>
            <a:xfrm>
              <a:off x="676274" y="2247899"/>
              <a:ext cx="285749" cy="304799"/>
            </a:xfrm>
            <a:prstGeom prst="rect">
              <a:avLst/>
            </a:prstGeom>
          </p:spPr>
        </p:pic>
      </p:grpSp>
      <p:sp>
        <p:nvSpPr>
          <p:cNvPr id="13" name="object 13"/>
          <p:cNvSpPr txBox="1"/>
          <p:nvPr/>
        </p:nvSpPr>
        <p:spPr>
          <a:xfrm>
            <a:off x="1245722" y="2263251"/>
            <a:ext cx="2120409" cy="243600"/>
          </a:xfrm>
          <a:prstGeom prst="rect">
            <a:avLst/>
          </a:prstGeom>
        </p:spPr>
        <p:txBody>
          <a:bodyPr vert="horz" wrap="square" lIns="0" tIns="12697" rIns="0" bIns="0" rtlCol="0">
            <a:spAutoFit/>
          </a:bodyPr>
          <a:lstStyle/>
          <a:p>
            <a:pPr marL="12697" defTabSz="914217">
              <a:spcBef>
                <a:spcPts val="100"/>
              </a:spcBef>
            </a:pPr>
            <a:r>
              <a:rPr sz="1500" b="1" dirty="0">
                <a:solidFill>
                  <a:srgbClr val="008080"/>
                </a:solidFill>
                <a:latin typeface="Arial"/>
                <a:cs typeface="Arial"/>
              </a:rPr>
              <a:t>Structured</a:t>
            </a:r>
            <a:r>
              <a:rPr sz="1500" b="1" spc="-80" dirty="0">
                <a:solidFill>
                  <a:srgbClr val="008080"/>
                </a:solidFill>
                <a:latin typeface="Arial"/>
                <a:cs typeface="Arial"/>
              </a:rPr>
              <a:t> </a:t>
            </a:r>
            <a:r>
              <a:rPr sz="1500" b="1" spc="-10" dirty="0">
                <a:solidFill>
                  <a:srgbClr val="008080"/>
                </a:solidFill>
                <a:latin typeface="Arial"/>
                <a:cs typeface="Arial"/>
              </a:rPr>
              <a:t>Onboarding</a:t>
            </a:r>
            <a:endParaRPr sz="1500" dirty="0">
              <a:latin typeface="Arial"/>
              <a:cs typeface="Arial"/>
            </a:endParaRPr>
          </a:p>
        </p:txBody>
      </p:sp>
      <p:grpSp>
        <p:nvGrpSpPr>
          <p:cNvPr id="14" name="object 14"/>
          <p:cNvGrpSpPr/>
          <p:nvPr/>
        </p:nvGrpSpPr>
        <p:grpSpPr>
          <a:xfrm>
            <a:off x="553834" y="1857340"/>
            <a:ext cx="7418517" cy="4113848"/>
            <a:chOff x="533139" y="1924049"/>
            <a:chExt cx="7420235" cy="4114800"/>
          </a:xfrm>
        </p:grpSpPr>
        <p:pic>
          <p:nvPicPr>
            <p:cNvPr id="15" name="object 15"/>
            <p:cNvPicPr/>
            <p:nvPr/>
          </p:nvPicPr>
          <p:blipFill>
            <a:blip r:embed="rId4" cstate="print"/>
            <a:stretch>
              <a:fillRect/>
            </a:stretch>
          </p:blipFill>
          <p:spPr>
            <a:xfrm>
              <a:off x="533400" y="2876549"/>
              <a:ext cx="152399" cy="152399"/>
            </a:xfrm>
            <a:prstGeom prst="rect">
              <a:avLst/>
            </a:prstGeom>
          </p:spPr>
        </p:pic>
        <p:pic>
          <p:nvPicPr>
            <p:cNvPr id="16" name="object 16"/>
            <p:cNvPicPr/>
            <p:nvPr/>
          </p:nvPicPr>
          <p:blipFill>
            <a:blip r:embed="rId4" cstate="print"/>
            <a:stretch>
              <a:fillRect/>
            </a:stretch>
          </p:blipFill>
          <p:spPr>
            <a:xfrm>
              <a:off x="542925" y="3371849"/>
              <a:ext cx="152399" cy="152399"/>
            </a:xfrm>
            <a:prstGeom prst="rect">
              <a:avLst/>
            </a:prstGeom>
          </p:spPr>
        </p:pic>
        <p:pic>
          <p:nvPicPr>
            <p:cNvPr id="17" name="object 17"/>
            <p:cNvPicPr/>
            <p:nvPr/>
          </p:nvPicPr>
          <p:blipFill>
            <a:blip r:embed="rId4" cstate="print"/>
            <a:stretch>
              <a:fillRect/>
            </a:stretch>
          </p:blipFill>
          <p:spPr>
            <a:xfrm>
              <a:off x="533139" y="3861044"/>
              <a:ext cx="152399" cy="152399"/>
            </a:xfrm>
            <a:prstGeom prst="rect">
              <a:avLst/>
            </a:prstGeom>
          </p:spPr>
        </p:pic>
        <p:sp>
          <p:nvSpPr>
            <p:cNvPr id="18" name="object 18"/>
            <p:cNvSpPr/>
            <p:nvPr/>
          </p:nvSpPr>
          <p:spPr>
            <a:xfrm>
              <a:off x="4257674" y="1924049"/>
              <a:ext cx="3695700" cy="4114800"/>
            </a:xfrm>
            <a:custGeom>
              <a:avLst/>
              <a:gdLst/>
              <a:ahLst/>
              <a:cxnLst/>
              <a:rect l="l" t="t" r="r" b="b"/>
              <a:pathLst>
                <a:path w="3695700" h="4114800">
                  <a:moveTo>
                    <a:pt x="3552824" y="4114799"/>
                  </a:moveTo>
                  <a:lnTo>
                    <a:pt x="115694" y="4114799"/>
                  </a:lnTo>
                  <a:lnTo>
                    <a:pt x="68927" y="4100333"/>
                  </a:lnTo>
                  <a:lnTo>
                    <a:pt x="36267" y="4072952"/>
                  </a:lnTo>
                  <a:lnTo>
                    <a:pt x="14619" y="4039275"/>
                  </a:lnTo>
                  <a:lnTo>
                    <a:pt x="2378" y="3999797"/>
                  </a:lnTo>
                  <a:lnTo>
                    <a:pt x="0" y="3971924"/>
                  </a:lnTo>
                  <a:lnTo>
                    <a:pt x="0" y="142874"/>
                  </a:lnTo>
                  <a:lnTo>
                    <a:pt x="5330" y="101399"/>
                  </a:lnTo>
                  <a:lnTo>
                    <a:pt x="20867" y="63497"/>
                  </a:lnTo>
                  <a:lnTo>
                    <a:pt x="45269" y="32429"/>
                  </a:lnTo>
                  <a:lnTo>
                    <a:pt x="83950" y="7285"/>
                  </a:lnTo>
                  <a:lnTo>
                    <a:pt x="3552824" y="0"/>
                  </a:lnTo>
                  <a:lnTo>
                    <a:pt x="3559843" y="171"/>
                  </a:lnTo>
                  <a:lnTo>
                    <a:pt x="3600949" y="8348"/>
                  </a:lnTo>
                  <a:lnTo>
                    <a:pt x="3637941" y="28120"/>
                  </a:lnTo>
                  <a:lnTo>
                    <a:pt x="3667577" y="57757"/>
                  </a:lnTo>
                  <a:lnTo>
                    <a:pt x="3687350" y="94749"/>
                  </a:lnTo>
                  <a:lnTo>
                    <a:pt x="3695527" y="135855"/>
                  </a:lnTo>
                  <a:lnTo>
                    <a:pt x="3695699" y="142874"/>
                  </a:lnTo>
                  <a:lnTo>
                    <a:pt x="3695699" y="3971924"/>
                  </a:lnTo>
                  <a:lnTo>
                    <a:pt x="3689547" y="4013398"/>
                  </a:lnTo>
                  <a:lnTo>
                    <a:pt x="3671619" y="4051301"/>
                  </a:lnTo>
                  <a:lnTo>
                    <a:pt x="3643463" y="4082369"/>
                  </a:lnTo>
                  <a:lnTo>
                    <a:pt x="3607499" y="4103922"/>
                  </a:lnTo>
                  <a:lnTo>
                    <a:pt x="3566828" y="4114112"/>
                  </a:lnTo>
                  <a:lnTo>
                    <a:pt x="3552824" y="4114799"/>
                  </a:lnTo>
                  <a:close/>
                </a:path>
              </a:pathLst>
            </a:custGeom>
            <a:solidFill>
              <a:srgbClr val="FFFFFF"/>
            </a:solidFill>
          </p:spPr>
          <p:txBody>
            <a:bodyPr wrap="square" lIns="0" tIns="0" rIns="0" bIns="0" rtlCol="0"/>
            <a:lstStyle/>
            <a:p>
              <a:pPr defTabSz="914217"/>
              <a:endParaRPr/>
            </a:p>
          </p:txBody>
        </p:sp>
        <p:sp>
          <p:nvSpPr>
            <p:cNvPr id="19" name="object 19"/>
            <p:cNvSpPr/>
            <p:nvPr/>
          </p:nvSpPr>
          <p:spPr>
            <a:xfrm>
              <a:off x="4238624" y="1924049"/>
              <a:ext cx="142875" cy="4114800"/>
            </a:xfrm>
            <a:custGeom>
              <a:avLst/>
              <a:gdLst/>
              <a:ahLst/>
              <a:cxnLst/>
              <a:rect l="l" t="t" r="r" b="b"/>
              <a:pathLst>
                <a:path w="142875" h="4114800">
                  <a:moveTo>
                    <a:pt x="142875" y="4114799"/>
                  </a:moveTo>
                  <a:lnTo>
                    <a:pt x="101461" y="4108681"/>
                  </a:lnTo>
                  <a:lnTo>
                    <a:pt x="63482" y="4090742"/>
                  </a:lnTo>
                  <a:lnTo>
                    <a:pt x="32375" y="4062519"/>
                  </a:lnTo>
                  <a:lnTo>
                    <a:pt x="10875" y="4026600"/>
                  </a:lnTo>
                  <a:lnTo>
                    <a:pt x="679" y="3985999"/>
                  </a:lnTo>
                  <a:lnTo>
                    <a:pt x="0" y="3971924"/>
                  </a:lnTo>
                  <a:lnTo>
                    <a:pt x="0" y="142875"/>
                  </a:lnTo>
                  <a:lnTo>
                    <a:pt x="6117" y="101462"/>
                  </a:lnTo>
                  <a:lnTo>
                    <a:pt x="24055" y="63482"/>
                  </a:lnTo>
                  <a:lnTo>
                    <a:pt x="52279" y="32375"/>
                  </a:lnTo>
                  <a:lnTo>
                    <a:pt x="88198" y="10875"/>
                  </a:lnTo>
                  <a:lnTo>
                    <a:pt x="128800" y="679"/>
                  </a:lnTo>
                  <a:lnTo>
                    <a:pt x="142875" y="0"/>
                  </a:lnTo>
                  <a:lnTo>
                    <a:pt x="132553" y="679"/>
                  </a:lnTo>
                  <a:lnTo>
                    <a:pt x="122430" y="2718"/>
                  </a:lnTo>
                  <a:lnTo>
                    <a:pt x="84654" y="24056"/>
                  </a:lnTo>
                  <a:lnTo>
                    <a:pt x="55741" y="63482"/>
                  </a:lnTo>
                  <a:lnTo>
                    <a:pt x="42586" y="101462"/>
                  </a:lnTo>
                  <a:lnTo>
                    <a:pt x="38100" y="142875"/>
                  </a:lnTo>
                  <a:lnTo>
                    <a:pt x="38100" y="3971924"/>
                  </a:lnTo>
                  <a:lnTo>
                    <a:pt x="42586" y="4013336"/>
                  </a:lnTo>
                  <a:lnTo>
                    <a:pt x="55741" y="4051316"/>
                  </a:lnTo>
                  <a:lnTo>
                    <a:pt x="84654" y="4090742"/>
                  </a:lnTo>
                  <a:lnTo>
                    <a:pt x="122430" y="4112080"/>
                  </a:lnTo>
                  <a:lnTo>
                    <a:pt x="132553" y="4114119"/>
                  </a:lnTo>
                  <a:lnTo>
                    <a:pt x="142875" y="4114799"/>
                  </a:lnTo>
                  <a:close/>
                </a:path>
              </a:pathLst>
            </a:custGeom>
            <a:solidFill>
              <a:srgbClr val="000000"/>
            </a:solidFill>
          </p:spPr>
          <p:txBody>
            <a:bodyPr wrap="square" lIns="0" tIns="0" rIns="0" bIns="0" rtlCol="0"/>
            <a:lstStyle/>
            <a:p>
              <a:pPr defTabSz="914217"/>
              <a:endParaRPr/>
            </a:p>
          </p:txBody>
        </p:sp>
        <p:sp>
          <p:nvSpPr>
            <p:cNvPr id="20" name="object 20"/>
            <p:cNvSpPr/>
            <p:nvPr/>
          </p:nvSpPr>
          <p:spPr>
            <a:xfrm>
              <a:off x="4467224" y="4133849"/>
              <a:ext cx="3295650" cy="1257300"/>
            </a:xfrm>
            <a:custGeom>
              <a:avLst/>
              <a:gdLst/>
              <a:ahLst/>
              <a:cxnLst/>
              <a:rect l="l" t="t" r="r" b="b"/>
              <a:pathLst>
                <a:path w="3295650" h="1257300">
                  <a:moveTo>
                    <a:pt x="3224453" y="1257299"/>
                  </a:moveTo>
                  <a:lnTo>
                    <a:pt x="71196" y="1257299"/>
                  </a:lnTo>
                  <a:lnTo>
                    <a:pt x="66241" y="1256811"/>
                  </a:lnTo>
                  <a:lnTo>
                    <a:pt x="29704" y="1241676"/>
                  </a:lnTo>
                  <a:lnTo>
                    <a:pt x="3885" y="1205636"/>
                  </a:lnTo>
                  <a:lnTo>
                    <a:pt x="0" y="1186103"/>
                  </a:lnTo>
                  <a:lnTo>
                    <a:pt x="0" y="1181099"/>
                  </a:lnTo>
                  <a:lnTo>
                    <a:pt x="0" y="71196"/>
                  </a:lnTo>
                  <a:lnTo>
                    <a:pt x="15621" y="29704"/>
                  </a:lnTo>
                  <a:lnTo>
                    <a:pt x="51661" y="3885"/>
                  </a:lnTo>
                  <a:lnTo>
                    <a:pt x="71196" y="0"/>
                  </a:lnTo>
                  <a:lnTo>
                    <a:pt x="3224453" y="0"/>
                  </a:lnTo>
                  <a:lnTo>
                    <a:pt x="3265943" y="15621"/>
                  </a:lnTo>
                  <a:lnTo>
                    <a:pt x="3291763" y="51661"/>
                  </a:lnTo>
                  <a:lnTo>
                    <a:pt x="3295649" y="71196"/>
                  </a:lnTo>
                  <a:lnTo>
                    <a:pt x="3295649" y="1186103"/>
                  </a:lnTo>
                  <a:lnTo>
                    <a:pt x="3280027" y="1227593"/>
                  </a:lnTo>
                  <a:lnTo>
                    <a:pt x="3243986" y="1253413"/>
                  </a:lnTo>
                  <a:lnTo>
                    <a:pt x="3229408" y="1256811"/>
                  </a:lnTo>
                  <a:lnTo>
                    <a:pt x="3224453" y="1257299"/>
                  </a:lnTo>
                  <a:close/>
                </a:path>
              </a:pathLst>
            </a:custGeom>
            <a:solidFill>
              <a:srgbClr val="F2F4F5"/>
            </a:solidFill>
          </p:spPr>
          <p:txBody>
            <a:bodyPr wrap="square" lIns="0" tIns="0" rIns="0" bIns="0" rtlCol="0"/>
            <a:lstStyle/>
            <a:p>
              <a:pPr defTabSz="914217"/>
              <a:endParaRPr/>
            </a:p>
          </p:txBody>
        </p:sp>
        <p:sp>
          <p:nvSpPr>
            <p:cNvPr id="21" name="object 21"/>
            <p:cNvSpPr/>
            <p:nvPr/>
          </p:nvSpPr>
          <p:spPr>
            <a:xfrm>
              <a:off x="4467224" y="2114549"/>
              <a:ext cx="571500" cy="571500"/>
            </a:xfrm>
            <a:custGeom>
              <a:avLst/>
              <a:gdLst/>
              <a:ahLst/>
              <a:cxnLst/>
              <a:rect l="l" t="t" r="r" b="b"/>
              <a:pathLst>
                <a:path w="571500" h="571500">
                  <a:moveTo>
                    <a:pt x="285749" y="571499"/>
                  </a:moveTo>
                  <a:lnTo>
                    <a:pt x="243821" y="568407"/>
                  </a:lnTo>
                  <a:lnTo>
                    <a:pt x="202800" y="559195"/>
                  </a:lnTo>
                  <a:lnTo>
                    <a:pt x="163575" y="544065"/>
                  </a:lnTo>
                  <a:lnTo>
                    <a:pt x="126995" y="523342"/>
                  </a:lnTo>
                  <a:lnTo>
                    <a:pt x="93851" y="497477"/>
                  </a:lnTo>
                  <a:lnTo>
                    <a:pt x="64862" y="467027"/>
                  </a:lnTo>
                  <a:lnTo>
                    <a:pt x="40653" y="432654"/>
                  </a:lnTo>
                  <a:lnTo>
                    <a:pt x="21751" y="395101"/>
                  </a:lnTo>
                  <a:lnTo>
                    <a:pt x="8563" y="355181"/>
                  </a:lnTo>
                  <a:lnTo>
                    <a:pt x="1375" y="313758"/>
                  </a:lnTo>
                  <a:lnTo>
                    <a:pt x="0" y="285749"/>
                  </a:lnTo>
                  <a:lnTo>
                    <a:pt x="343" y="271728"/>
                  </a:lnTo>
                  <a:lnTo>
                    <a:pt x="5490" y="230002"/>
                  </a:lnTo>
                  <a:lnTo>
                    <a:pt x="16703" y="189483"/>
                  </a:lnTo>
                  <a:lnTo>
                    <a:pt x="33740" y="151048"/>
                  </a:lnTo>
                  <a:lnTo>
                    <a:pt x="56232" y="115528"/>
                  </a:lnTo>
                  <a:lnTo>
                    <a:pt x="83693" y="83694"/>
                  </a:lnTo>
                  <a:lnTo>
                    <a:pt x="115528" y="56233"/>
                  </a:lnTo>
                  <a:lnTo>
                    <a:pt x="151047" y="33740"/>
                  </a:lnTo>
                  <a:lnTo>
                    <a:pt x="189483" y="16703"/>
                  </a:lnTo>
                  <a:lnTo>
                    <a:pt x="230002" y="5490"/>
                  </a:lnTo>
                  <a:lnTo>
                    <a:pt x="271728" y="344"/>
                  </a:lnTo>
                  <a:lnTo>
                    <a:pt x="285749" y="0"/>
                  </a:lnTo>
                  <a:lnTo>
                    <a:pt x="299771" y="344"/>
                  </a:lnTo>
                  <a:lnTo>
                    <a:pt x="341496" y="5490"/>
                  </a:lnTo>
                  <a:lnTo>
                    <a:pt x="382015" y="16703"/>
                  </a:lnTo>
                  <a:lnTo>
                    <a:pt x="420451" y="33741"/>
                  </a:lnTo>
                  <a:lnTo>
                    <a:pt x="455970" y="56233"/>
                  </a:lnTo>
                  <a:lnTo>
                    <a:pt x="487805" y="83694"/>
                  </a:lnTo>
                  <a:lnTo>
                    <a:pt x="515266" y="115528"/>
                  </a:lnTo>
                  <a:lnTo>
                    <a:pt x="537758" y="151048"/>
                  </a:lnTo>
                  <a:lnTo>
                    <a:pt x="554796" y="189483"/>
                  </a:lnTo>
                  <a:lnTo>
                    <a:pt x="566008" y="230002"/>
                  </a:lnTo>
                  <a:lnTo>
                    <a:pt x="571155" y="271728"/>
                  </a:lnTo>
                  <a:lnTo>
                    <a:pt x="571499" y="285749"/>
                  </a:lnTo>
                  <a:lnTo>
                    <a:pt x="571155" y="299771"/>
                  </a:lnTo>
                  <a:lnTo>
                    <a:pt x="566008" y="341496"/>
                  </a:lnTo>
                  <a:lnTo>
                    <a:pt x="554796" y="382016"/>
                  </a:lnTo>
                  <a:lnTo>
                    <a:pt x="537758" y="420451"/>
                  </a:lnTo>
                  <a:lnTo>
                    <a:pt x="515266" y="455971"/>
                  </a:lnTo>
                  <a:lnTo>
                    <a:pt x="487805" y="487805"/>
                  </a:lnTo>
                  <a:lnTo>
                    <a:pt x="455970" y="515266"/>
                  </a:lnTo>
                  <a:lnTo>
                    <a:pt x="420451" y="537758"/>
                  </a:lnTo>
                  <a:lnTo>
                    <a:pt x="382015" y="554796"/>
                  </a:lnTo>
                  <a:lnTo>
                    <a:pt x="341496" y="566008"/>
                  </a:lnTo>
                  <a:lnTo>
                    <a:pt x="299771" y="571155"/>
                  </a:lnTo>
                  <a:lnTo>
                    <a:pt x="285749" y="571499"/>
                  </a:lnTo>
                  <a:close/>
                </a:path>
              </a:pathLst>
            </a:custGeom>
            <a:solidFill>
              <a:srgbClr val="FF7E4F"/>
            </a:solidFill>
          </p:spPr>
          <p:txBody>
            <a:bodyPr wrap="square" lIns="0" tIns="0" rIns="0" bIns="0" rtlCol="0"/>
            <a:lstStyle/>
            <a:p>
              <a:pPr defTabSz="914217"/>
              <a:endParaRPr/>
            </a:p>
          </p:txBody>
        </p:sp>
        <p:pic>
          <p:nvPicPr>
            <p:cNvPr id="22" name="object 22"/>
            <p:cNvPicPr/>
            <p:nvPr/>
          </p:nvPicPr>
          <p:blipFill>
            <a:blip r:embed="rId5" cstate="print"/>
            <a:stretch>
              <a:fillRect/>
            </a:stretch>
          </p:blipFill>
          <p:spPr>
            <a:xfrm>
              <a:off x="4638675" y="2247899"/>
              <a:ext cx="228599" cy="304799"/>
            </a:xfrm>
            <a:prstGeom prst="rect">
              <a:avLst/>
            </a:prstGeom>
          </p:spPr>
        </p:pic>
      </p:grpSp>
      <p:sp>
        <p:nvSpPr>
          <p:cNvPr id="23" name="object 23"/>
          <p:cNvSpPr txBox="1"/>
          <p:nvPr/>
        </p:nvSpPr>
        <p:spPr>
          <a:xfrm>
            <a:off x="750537" y="2788909"/>
            <a:ext cx="3040311" cy="1400830"/>
          </a:xfrm>
          <a:prstGeom prst="rect">
            <a:avLst/>
          </a:prstGeom>
        </p:spPr>
        <p:txBody>
          <a:bodyPr vert="horz" wrap="square" lIns="0" tIns="12697" rIns="0" bIns="0" rtlCol="0">
            <a:spAutoFit/>
          </a:bodyPr>
          <a:lstStyle/>
          <a:p>
            <a:pPr marL="12697" marR="5079" defTabSz="914217">
              <a:lnSpc>
                <a:spcPct val="125000"/>
              </a:lnSpc>
              <a:spcBef>
                <a:spcPts val="100"/>
              </a:spcBef>
            </a:pPr>
            <a:r>
              <a:rPr sz="1200" dirty="0">
                <a:latin typeface="Arial"/>
                <a:cs typeface="Arial"/>
              </a:rPr>
              <a:t>Implement systematic onboarding </a:t>
            </a:r>
            <a:r>
              <a:rPr sz="1200" spc="-10" dirty="0">
                <a:latin typeface="Arial"/>
                <a:cs typeface="Arial"/>
              </a:rPr>
              <a:t>processes </a:t>
            </a:r>
            <a:r>
              <a:rPr sz="1200" dirty="0">
                <a:latin typeface="Arial"/>
                <a:cs typeface="Arial"/>
              </a:rPr>
              <a:t>for new </a:t>
            </a:r>
            <a:r>
              <a:rPr sz="1200" spc="-10" dirty="0">
                <a:latin typeface="Arial"/>
                <a:cs typeface="Arial"/>
              </a:rPr>
              <a:t>employees</a:t>
            </a:r>
            <a:endParaRPr lang="en-US" sz="1200" spc="-10" dirty="0">
              <a:latin typeface="Arial"/>
              <a:cs typeface="Arial"/>
            </a:endParaRPr>
          </a:p>
          <a:p>
            <a:pPr marL="12697" marR="5079" defTabSz="914217">
              <a:lnSpc>
                <a:spcPct val="125000"/>
              </a:lnSpc>
              <a:spcBef>
                <a:spcPts val="100"/>
              </a:spcBef>
            </a:pPr>
            <a:r>
              <a:rPr lang="en-US" sz="1200" dirty="0">
                <a:latin typeface="Arial"/>
                <a:cs typeface="Arial"/>
              </a:rPr>
              <a:t>Reinforce company values and culture </a:t>
            </a:r>
            <a:r>
              <a:rPr lang="en-US" sz="1200" spc="-10" dirty="0">
                <a:latin typeface="Arial"/>
                <a:cs typeface="Arial"/>
              </a:rPr>
              <a:t>during </a:t>
            </a:r>
            <a:r>
              <a:rPr lang="en-US" sz="1200" dirty="0">
                <a:latin typeface="Arial"/>
                <a:cs typeface="Arial"/>
              </a:rPr>
              <a:t>early </a:t>
            </a:r>
            <a:r>
              <a:rPr lang="en-US" sz="1200" spc="-10" dirty="0">
                <a:latin typeface="Arial"/>
                <a:cs typeface="Arial"/>
              </a:rPr>
              <a:t>weeks</a:t>
            </a:r>
          </a:p>
          <a:p>
            <a:pPr marL="12697" marR="5079" defTabSz="914217">
              <a:lnSpc>
                <a:spcPct val="125000"/>
              </a:lnSpc>
              <a:spcBef>
                <a:spcPts val="100"/>
              </a:spcBef>
            </a:pPr>
            <a:r>
              <a:rPr lang="en-US" sz="1200" dirty="0">
                <a:latin typeface="Arial"/>
                <a:cs typeface="Arial"/>
              </a:rPr>
              <a:t>Provide clear performance expectations </a:t>
            </a:r>
            <a:r>
              <a:rPr lang="en-US" sz="1200" spc="-25" dirty="0">
                <a:latin typeface="Arial"/>
                <a:cs typeface="Arial"/>
              </a:rPr>
              <a:t>and </a:t>
            </a:r>
            <a:r>
              <a:rPr lang="en-US" sz="1200" spc="-10" dirty="0">
                <a:latin typeface="Arial"/>
                <a:cs typeface="Arial"/>
              </a:rPr>
              <a:t>feedback</a:t>
            </a:r>
            <a:endParaRPr sz="1200" dirty="0">
              <a:latin typeface="Arial"/>
              <a:cs typeface="Arial"/>
            </a:endParaRPr>
          </a:p>
        </p:txBody>
      </p:sp>
      <p:sp>
        <p:nvSpPr>
          <p:cNvPr id="26" name="object 26"/>
          <p:cNvSpPr txBox="1"/>
          <p:nvPr/>
        </p:nvSpPr>
        <p:spPr>
          <a:xfrm>
            <a:off x="653766" y="4402719"/>
            <a:ext cx="3076498" cy="1119246"/>
          </a:xfrm>
          <a:prstGeom prst="rect">
            <a:avLst/>
          </a:prstGeom>
        </p:spPr>
        <p:txBody>
          <a:bodyPr vert="horz" wrap="square" lIns="0" tIns="108560" rIns="0" bIns="0" rtlCol="0">
            <a:spAutoFit/>
          </a:bodyPr>
          <a:lstStyle/>
          <a:p>
            <a:pPr marL="12697" defTabSz="914217">
              <a:spcBef>
                <a:spcPts val="855"/>
              </a:spcBef>
            </a:pPr>
            <a:r>
              <a:rPr sz="1200" b="1" dirty="0">
                <a:latin typeface="Arial"/>
                <a:cs typeface="Arial"/>
              </a:rPr>
              <a:t>Key </a:t>
            </a:r>
            <a:r>
              <a:rPr sz="1200" b="1" spc="-10" dirty="0">
                <a:latin typeface="Arial"/>
                <a:cs typeface="Arial"/>
              </a:rPr>
              <a:t>Insight:</a:t>
            </a:r>
            <a:endParaRPr sz="1200" dirty="0">
              <a:latin typeface="Arial"/>
              <a:cs typeface="Arial"/>
            </a:endParaRPr>
          </a:p>
          <a:p>
            <a:pPr marL="12697" marR="5079" defTabSz="914217">
              <a:lnSpc>
                <a:spcPct val="119000"/>
              </a:lnSpc>
              <a:spcBef>
                <a:spcPts val="420"/>
              </a:spcBef>
            </a:pPr>
            <a:r>
              <a:rPr sz="1050" dirty="0">
                <a:latin typeface="Arial"/>
                <a:cs typeface="Arial"/>
              </a:rPr>
              <a:t>Culture</a:t>
            </a:r>
            <a:r>
              <a:rPr sz="1050" spc="-25" dirty="0">
                <a:latin typeface="Arial"/>
                <a:cs typeface="Arial"/>
              </a:rPr>
              <a:t> </a:t>
            </a:r>
            <a:r>
              <a:rPr sz="1050" dirty="0">
                <a:latin typeface="Arial"/>
                <a:cs typeface="Arial"/>
              </a:rPr>
              <a:t>is</a:t>
            </a:r>
            <a:r>
              <a:rPr sz="1050" spc="-20" dirty="0">
                <a:latin typeface="Arial"/>
                <a:cs typeface="Arial"/>
              </a:rPr>
              <a:t> </a:t>
            </a:r>
            <a:r>
              <a:rPr sz="1050" dirty="0">
                <a:latin typeface="Arial"/>
                <a:cs typeface="Arial"/>
              </a:rPr>
              <a:t>most</a:t>
            </a:r>
            <a:r>
              <a:rPr sz="1050" spc="-25" dirty="0">
                <a:latin typeface="Arial"/>
                <a:cs typeface="Arial"/>
              </a:rPr>
              <a:t> </a:t>
            </a:r>
            <a:r>
              <a:rPr sz="1050" dirty="0">
                <a:latin typeface="Arial"/>
                <a:cs typeface="Arial"/>
              </a:rPr>
              <a:t>powerfully</a:t>
            </a:r>
            <a:r>
              <a:rPr sz="1050" spc="-20" dirty="0">
                <a:latin typeface="Arial"/>
                <a:cs typeface="Arial"/>
              </a:rPr>
              <a:t> </a:t>
            </a:r>
            <a:r>
              <a:rPr sz="1050" dirty="0">
                <a:latin typeface="Arial"/>
                <a:cs typeface="Arial"/>
              </a:rPr>
              <a:t>shaped</a:t>
            </a:r>
            <a:r>
              <a:rPr sz="1050" spc="-25" dirty="0">
                <a:latin typeface="Arial"/>
                <a:cs typeface="Arial"/>
              </a:rPr>
              <a:t> </a:t>
            </a:r>
            <a:r>
              <a:rPr sz="1050" dirty="0">
                <a:latin typeface="Arial"/>
                <a:cs typeface="Arial"/>
              </a:rPr>
              <a:t>by</a:t>
            </a:r>
            <a:r>
              <a:rPr sz="1050" spc="-20" dirty="0">
                <a:latin typeface="Arial"/>
                <a:cs typeface="Arial"/>
              </a:rPr>
              <a:t> </a:t>
            </a:r>
            <a:r>
              <a:rPr sz="1050" spc="-10" dirty="0">
                <a:latin typeface="Arial"/>
                <a:cs typeface="Arial"/>
              </a:rPr>
              <a:t>leadership's </a:t>
            </a:r>
            <a:r>
              <a:rPr sz="1050" dirty="0">
                <a:latin typeface="Arial"/>
                <a:cs typeface="Arial"/>
              </a:rPr>
              <a:t>actions.</a:t>
            </a:r>
            <a:r>
              <a:rPr sz="1050" spc="-45" dirty="0">
                <a:latin typeface="Arial"/>
                <a:cs typeface="Arial"/>
              </a:rPr>
              <a:t> </a:t>
            </a:r>
            <a:r>
              <a:rPr sz="1050" dirty="0">
                <a:latin typeface="Arial"/>
                <a:cs typeface="Arial"/>
              </a:rPr>
              <a:t>The</a:t>
            </a:r>
            <a:r>
              <a:rPr sz="1050" spc="-25" dirty="0">
                <a:latin typeface="Arial"/>
                <a:cs typeface="Arial"/>
              </a:rPr>
              <a:t> </a:t>
            </a:r>
            <a:r>
              <a:rPr sz="1050" dirty="0">
                <a:latin typeface="Arial"/>
                <a:cs typeface="Arial"/>
              </a:rPr>
              <a:t>decisions</a:t>
            </a:r>
            <a:r>
              <a:rPr sz="1050" spc="-25" dirty="0">
                <a:latin typeface="Arial"/>
                <a:cs typeface="Arial"/>
              </a:rPr>
              <a:t> </a:t>
            </a:r>
            <a:r>
              <a:rPr sz="1050" dirty="0">
                <a:latin typeface="Arial"/>
                <a:cs typeface="Arial"/>
              </a:rPr>
              <a:t>on</a:t>
            </a:r>
            <a:r>
              <a:rPr sz="1050" spc="-20" dirty="0">
                <a:latin typeface="Arial"/>
                <a:cs typeface="Arial"/>
              </a:rPr>
              <a:t> </a:t>
            </a:r>
            <a:r>
              <a:rPr sz="1050" dirty="0">
                <a:latin typeface="Arial"/>
                <a:cs typeface="Arial"/>
              </a:rPr>
              <a:t>who</a:t>
            </a:r>
            <a:r>
              <a:rPr sz="1050" spc="-25" dirty="0">
                <a:latin typeface="Arial"/>
                <a:cs typeface="Arial"/>
              </a:rPr>
              <a:t> </a:t>
            </a:r>
            <a:r>
              <a:rPr sz="1050" dirty="0">
                <a:latin typeface="Arial"/>
                <a:cs typeface="Arial"/>
              </a:rPr>
              <a:t>to</a:t>
            </a:r>
            <a:r>
              <a:rPr sz="1050" spc="-25" dirty="0">
                <a:latin typeface="Arial"/>
                <a:cs typeface="Arial"/>
              </a:rPr>
              <a:t> </a:t>
            </a:r>
            <a:r>
              <a:rPr sz="1050" dirty="0">
                <a:latin typeface="Arial"/>
                <a:cs typeface="Arial"/>
              </a:rPr>
              <a:t>hire,</a:t>
            </a:r>
            <a:r>
              <a:rPr sz="1050" spc="-25" dirty="0">
                <a:latin typeface="Arial"/>
                <a:cs typeface="Arial"/>
              </a:rPr>
              <a:t> </a:t>
            </a:r>
            <a:r>
              <a:rPr sz="1050" dirty="0">
                <a:latin typeface="Arial"/>
                <a:cs typeface="Arial"/>
              </a:rPr>
              <a:t>promote,</a:t>
            </a:r>
            <a:r>
              <a:rPr sz="1050" spc="-25" dirty="0">
                <a:latin typeface="Arial"/>
                <a:cs typeface="Arial"/>
              </a:rPr>
              <a:t> and </a:t>
            </a:r>
            <a:r>
              <a:rPr sz="1050" dirty="0">
                <a:latin typeface="Arial"/>
                <a:cs typeface="Arial"/>
              </a:rPr>
              <a:t>fire</a:t>
            </a:r>
            <a:r>
              <a:rPr sz="1050" spc="-25" dirty="0">
                <a:latin typeface="Arial"/>
                <a:cs typeface="Arial"/>
              </a:rPr>
              <a:t> </a:t>
            </a:r>
            <a:r>
              <a:rPr sz="1050" dirty="0">
                <a:latin typeface="Arial"/>
                <a:cs typeface="Arial"/>
              </a:rPr>
              <a:t>send</a:t>
            </a:r>
            <a:r>
              <a:rPr sz="1050" spc="-25" dirty="0">
                <a:latin typeface="Arial"/>
                <a:cs typeface="Arial"/>
              </a:rPr>
              <a:t> </a:t>
            </a:r>
            <a:r>
              <a:rPr sz="1050" dirty="0">
                <a:latin typeface="Arial"/>
                <a:cs typeface="Arial"/>
              </a:rPr>
              <a:t>the</a:t>
            </a:r>
            <a:r>
              <a:rPr sz="1050" spc="-25" dirty="0">
                <a:latin typeface="Arial"/>
                <a:cs typeface="Arial"/>
              </a:rPr>
              <a:t> </a:t>
            </a:r>
            <a:r>
              <a:rPr sz="1050" dirty="0">
                <a:latin typeface="Arial"/>
                <a:cs typeface="Arial"/>
              </a:rPr>
              <a:t>clearest</a:t>
            </a:r>
            <a:r>
              <a:rPr sz="1050" spc="-25" dirty="0">
                <a:latin typeface="Arial"/>
                <a:cs typeface="Arial"/>
              </a:rPr>
              <a:t> </a:t>
            </a:r>
            <a:r>
              <a:rPr sz="1050" dirty="0">
                <a:latin typeface="Arial"/>
                <a:cs typeface="Arial"/>
              </a:rPr>
              <a:t>signals</a:t>
            </a:r>
            <a:r>
              <a:rPr sz="1050" spc="-25" dirty="0">
                <a:latin typeface="Arial"/>
                <a:cs typeface="Arial"/>
              </a:rPr>
              <a:t> </a:t>
            </a:r>
            <a:r>
              <a:rPr sz="1050" dirty="0">
                <a:latin typeface="Arial"/>
                <a:cs typeface="Arial"/>
              </a:rPr>
              <a:t>about</a:t>
            </a:r>
            <a:r>
              <a:rPr sz="1050" spc="-25" dirty="0">
                <a:latin typeface="Arial"/>
                <a:cs typeface="Arial"/>
              </a:rPr>
              <a:t> </a:t>
            </a:r>
            <a:r>
              <a:rPr sz="1050" dirty="0">
                <a:latin typeface="Arial"/>
                <a:cs typeface="Arial"/>
              </a:rPr>
              <a:t>what</a:t>
            </a:r>
            <a:r>
              <a:rPr sz="1050" spc="-25" dirty="0">
                <a:latin typeface="Arial"/>
                <a:cs typeface="Arial"/>
              </a:rPr>
              <a:t> the </a:t>
            </a:r>
            <a:r>
              <a:rPr sz="1050" dirty="0">
                <a:latin typeface="Arial"/>
                <a:cs typeface="Arial"/>
              </a:rPr>
              <a:t>company</a:t>
            </a:r>
            <a:r>
              <a:rPr sz="1050" spc="-35" dirty="0">
                <a:latin typeface="Arial"/>
                <a:cs typeface="Arial"/>
              </a:rPr>
              <a:t> </a:t>
            </a:r>
            <a:r>
              <a:rPr sz="1050" dirty="0">
                <a:latin typeface="Arial"/>
                <a:cs typeface="Arial"/>
              </a:rPr>
              <a:t>truly</a:t>
            </a:r>
            <a:r>
              <a:rPr sz="1050" spc="-30" dirty="0">
                <a:latin typeface="Arial"/>
                <a:cs typeface="Arial"/>
              </a:rPr>
              <a:t> </a:t>
            </a:r>
            <a:r>
              <a:rPr sz="1050" spc="-10" dirty="0">
                <a:latin typeface="Arial"/>
                <a:cs typeface="Arial"/>
              </a:rPr>
              <a:t>values.</a:t>
            </a:r>
            <a:endParaRPr sz="1050" dirty="0">
              <a:latin typeface="Arial"/>
              <a:cs typeface="Arial"/>
            </a:endParaRPr>
          </a:p>
        </p:txBody>
      </p:sp>
      <p:sp>
        <p:nvSpPr>
          <p:cNvPr id="27" name="object 27"/>
          <p:cNvSpPr txBox="1"/>
          <p:nvPr/>
        </p:nvSpPr>
        <p:spPr>
          <a:xfrm>
            <a:off x="5181762" y="2263251"/>
            <a:ext cx="2396570" cy="243600"/>
          </a:xfrm>
          <a:prstGeom prst="rect">
            <a:avLst/>
          </a:prstGeom>
        </p:spPr>
        <p:txBody>
          <a:bodyPr vert="horz" wrap="square" lIns="0" tIns="12697" rIns="0" bIns="0" rtlCol="0">
            <a:spAutoFit/>
          </a:bodyPr>
          <a:lstStyle/>
          <a:p>
            <a:pPr marL="12697" defTabSz="914217">
              <a:spcBef>
                <a:spcPts val="100"/>
              </a:spcBef>
            </a:pPr>
            <a:r>
              <a:rPr sz="1500" b="1" dirty="0">
                <a:solidFill>
                  <a:srgbClr val="FF7E4F"/>
                </a:solidFill>
                <a:latin typeface="Arial"/>
                <a:cs typeface="Arial"/>
              </a:rPr>
              <a:t>Evolving Hiring </a:t>
            </a:r>
            <a:r>
              <a:rPr sz="1500" b="1" spc="-10" dirty="0">
                <a:solidFill>
                  <a:srgbClr val="FF7E4F"/>
                </a:solidFill>
                <a:latin typeface="Arial"/>
                <a:cs typeface="Arial"/>
              </a:rPr>
              <a:t>Strategies</a:t>
            </a:r>
            <a:endParaRPr sz="1500" dirty="0">
              <a:latin typeface="Arial"/>
              <a:cs typeface="Arial"/>
            </a:endParaRPr>
          </a:p>
        </p:txBody>
      </p:sp>
      <p:grpSp>
        <p:nvGrpSpPr>
          <p:cNvPr id="28" name="object 28"/>
          <p:cNvGrpSpPr/>
          <p:nvPr/>
        </p:nvGrpSpPr>
        <p:grpSpPr>
          <a:xfrm>
            <a:off x="4458030" y="1923603"/>
            <a:ext cx="7427829" cy="4113848"/>
            <a:chOff x="4457650" y="1924049"/>
            <a:chExt cx="7429549" cy="4114800"/>
          </a:xfrm>
        </p:grpSpPr>
        <p:pic>
          <p:nvPicPr>
            <p:cNvPr id="29" name="object 29"/>
            <p:cNvPicPr/>
            <p:nvPr/>
          </p:nvPicPr>
          <p:blipFill>
            <a:blip r:embed="rId6" cstate="print"/>
            <a:stretch>
              <a:fillRect/>
            </a:stretch>
          </p:blipFill>
          <p:spPr>
            <a:xfrm>
              <a:off x="4467225" y="2876549"/>
              <a:ext cx="152399" cy="152399"/>
            </a:xfrm>
            <a:prstGeom prst="rect">
              <a:avLst/>
            </a:prstGeom>
          </p:spPr>
        </p:pic>
        <p:pic>
          <p:nvPicPr>
            <p:cNvPr id="30" name="object 30"/>
            <p:cNvPicPr/>
            <p:nvPr/>
          </p:nvPicPr>
          <p:blipFill>
            <a:blip r:embed="rId6" cstate="print"/>
            <a:stretch>
              <a:fillRect/>
            </a:stretch>
          </p:blipFill>
          <p:spPr>
            <a:xfrm>
              <a:off x="4467225" y="3319191"/>
              <a:ext cx="152399" cy="152399"/>
            </a:xfrm>
            <a:prstGeom prst="rect">
              <a:avLst/>
            </a:prstGeom>
          </p:spPr>
        </p:pic>
        <p:pic>
          <p:nvPicPr>
            <p:cNvPr id="31" name="object 31"/>
            <p:cNvPicPr/>
            <p:nvPr/>
          </p:nvPicPr>
          <p:blipFill>
            <a:blip r:embed="rId6" cstate="print"/>
            <a:stretch>
              <a:fillRect/>
            </a:stretch>
          </p:blipFill>
          <p:spPr>
            <a:xfrm>
              <a:off x="4457650" y="3543673"/>
              <a:ext cx="152399" cy="152399"/>
            </a:xfrm>
            <a:prstGeom prst="rect">
              <a:avLst/>
            </a:prstGeom>
          </p:spPr>
        </p:pic>
        <p:sp>
          <p:nvSpPr>
            <p:cNvPr id="32" name="object 32"/>
            <p:cNvSpPr/>
            <p:nvPr/>
          </p:nvSpPr>
          <p:spPr>
            <a:xfrm>
              <a:off x="8201024" y="1924049"/>
              <a:ext cx="3686175" cy="4114800"/>
            </a:xfrm>
            <a:custGeom>
              <a:avLst/>
              <a:gdLst/>
              <a:ahLst/>
              <a:cxnLst/>
              <a:rect l="l" t="t" r="r" b="b"/>
              <a:pathLst>
                <a:path w="3686175" h="4114800">
                  <a:moveTo>
                    <a:pt x="3543299" y="4114799"/>
                  </a:moveTo>
                  <a:lnTo>
                    <a:pt x="115694" y="4114799"/>
                  </a:lnTo>
                  <a:lnTo>
                    <a:pt x="68925" y="4100333"/>
                  </a:lnTo>
                  <a:lnTo>
                    <a:pt x="36266" y="4072952"/>
                  </a:lnTo>
                  <a:lnTo>
                    <a:pt x="14618" y="4039275"/>
                  </a:lnTo>
                  <a:lnTo>
                    <a:pt x="2378" y="3999797"/>
                  </a:lnTo>
                  <a:lnTo>
                    <a:pt x="0" y="3971924"/>
                  </a:lnTo>
                  <a:lnTo>
                    <a:pt x="0" y="142874"/>
                  </a:lnTo>
                  <a:lnTo>
                    <a:pt x="5329" y="101399"/>
                  </a:lnTo>
                  <a:lnTo>
                    <a:pt x="20867" y="63497"/>
                  </a:lnTo>
                  <a:lnTo>
                    <a:pt x="45268" y="32429"/>
                  </a:lnTo>
                  <a:lnTo>
                    <a:pt x="83948" y="7285"/>
                  </a:lnTo>
                  <a:lnTo>
                    <a:pt x="3543299" y="0"/>
                  </a:lnTo>
                  <a:lnTo>
                    <a:pt x="3550318" y="171"/>
                  </a:lnTo>
                  <a:lnTo>
                    <a:pt x="3591424" y="8348"/>
                  </a:lnTo>
                  <a:lnTo>
                    <a:pt x="3628416" y="28120"/>
                  </a:lnTo>
                  <a:lnTo>
                    <a:pt x="3658052" y="57757"/>
                  </a:lnTo>
                  <a:lnTo>
                    <a:pt x="3677824" y="94749"/>
                  </a:lnTo>
                  <a:lnTo>
                    <a:pt x="3686002" y="135855"/>
                  </a:lnTo>
                  <a:lnTo>
                    <a:pt x="3686174" y="142874"/>
                  </a:lnTo>
                  <a:lnTo>
                    <a:pt x="3686174" y="3971924"/>
                  </a:lnTo>
                  <a:lnTo>
                    <a:pt x="3680022" y="4013398"/>
                  </a:lnTo>
                  <a:lnTo>
                    <a:pt x="3662094" y="4051301"/>
                  </a:lnTo>
                  <a:lnTo>
                    <a:pt x="3633939" y="4082369"/>
                  </a:lnTo>
                  <a:lnTo>
                    <a:pt x="3597974" y="4103922"/>
                  </a:lnTo>
                  <a:lnTo>
                    <a:pt x="3557303" y="4114112"/>
                  </a:lnTo>
                  <a:lnTo>
                    <a:pt x="3543299" y="4114799"/>
                  </a:lnTo>
                  <a:close/>
                </a:path>
              </a:pathLst>
            </a:custGeom>
            <a:solidFill>
              <a:srgbClr val="FFFFFF"/>
            </a:solidFill>
          </p:spPr>
          <p:txBody>
            <a:bodyPr wrap="square" lIns="0" tIns="0" rIns="0" bIns="0" rtlCol="0"/>
            <a:lstStyle/>
            <a:p>
              <a:pPr defTabSz="914217"/>
              <a:endParaRPr/>
            </a:p>
          </p:txBody>
        </p:sp>
        <p:sp>
          <p:nvSpPr>
            <p:cNvPr id="33" name="object 33"/>
            <p:cNvSpPr/>
            <p:nvPr/>
          </p:nvSpPr>
          <p:spPr>
            <a:xfrm>
              <a:off x="8181974" y="1924049"/>
              <a:ext cx="142875" cy="4114800"/>
            </a:xfrm>
            <a:custGeom>
              <a:avLst/>
              <a:gdLst/>
              <a:ahLst/>
              <a:cxnLst/>
              <a:rect l="l" t="t" r="r" b="b"/>
              <a:pathLst>
                <a:path w="142875" h="4114800">
                  <a:moveTo>
                    <a:pt x="142875" y="4114799"/>
                  </a:moveTo>
                  <a:lnTo>
                    <a:pt x="101461" y="4108681"/>
                  </a:lnTo>
                  <a:lnTo>
                    <a:pt x="63482" y="4090742"/>
                  </a:lnTo>
                  <a:lnTo>
                    <a:pt x="32375" y="4062519"/>
                  </a:lnTo>
                  <a:lnTo>
                    <a:pt x="10875" y="4026600"/>
                  </a:lnTo>
                  <a:lnTo>
                    <a:pt x="679" y="3985999"/>
                  </a:lnTo>
                  <a:lnTo>
                    <a:pt x="0" y="3971924"/>
                  </a:lnTo>
                  <a:lnTo>
                    <a:pt x="0" y="142875"/>
                  </a:lnTo>
                  <a:lnTo>
                    <a:pt x="6117" y="101462"/>
                  </a:lnTo>
                  <a:lnTo>
                    <a:pt x="24055" y="63482"/>
                  </a:lnTo>
                  <a:lnTo>
                    <a:pt x="52279" y="32375"/>
                  </a:lnTo>
                  <a:lnTo>
                    <a:pt x="88198" y="10875"/>
                  </a:lnTo>
                  <a:lnTo>
                    <a:pt x="128800" y="679"/>
                  </a:lnTo>
                  <a:lnTo>
                    <a:pt x="142875" y="0"/>
                  </a:lnTo>
                  <a:lnTo>
                    <a:pt x="132554" y="679"/>
                  </a:lnTo>
                  <a:lnTo>
                    <a:pt x="122430" y="2718"/>
                  </a:lnTo>
                  <a:lnTo>
                    <a:pt x="84653" y="24056"/>
                  </a:lnTo>
                  <a:lnTo>
                    <a:pt x="55740" y="63482"/>
                  </a:lnTo>
                  <a:lnTo>
                    <a:pt x="42585" y="101462"/>
                  </a:lnTo>
                  <a:lnTo>
                    <a:pt x="38100" y="142875"/>
                  </a:lnTo>
                  <a:lnTo>
                    <a:pt x="38100" y="3971924"/>
                  </a:lnTo>
                  <a:lnTo>
                    <a:pt x="42585" y="4013336"/>
                  </a:lnTo>
                  <a:lnTo>
                    <a:pt x="55740" y="4051316"/>
                  </a:lnTo>
                  <a:lnTo>
                    <a:pt x="84653" y="4090742"/>
                  </a:lnTo>
                  <a:lnTo>
                    <a:pt x="122430" y="4112080"/>
                  </a:lnTo>
                  <a:lnTo>
                    <a:pt x="132554" y="4114119"/>
                  </a:lnTo>
                  <a:lnTo>
                    <a:pt x="142875" y="4114799"/>
                  </a:lnTo>
                  <a:close/>
                </a:path>
              </a:pathLst>
            </a:custGeom>
            <a:solidFill>
              <a:srgbClr val="000000"/>
            </a:solidFill>
          </p:spPr>
          <p:txBody>
            <a:bodyPr wrap="square" lIns="0" tIns="0" rIns="0" bIns="0" rtlCol="0"/>
            <a:lstStyle/>
            <a:p>
              <a:pPr defTabSz="914217"/>
              <a:endParaRPr/>
            </a:p>
          </p:txBody>
        </p:sp>
        <p:sp>
          <p:nvSpPr>
            <p:cNvPr id="34" name="object 34"/>
            <p:cNvSpPr/>
            <p:nvPr/>
          </p:nvSpPr>
          <p:spPr>
            <a:xfrm>
              <a:off x="8343899" y="4373406"/>
              <a:ext cx="3286125" cy="839272"/>
            </a:xfrm>
            <a:custGeom>
              <a:avLst/>
              <a:gdLst/>
              <a:ahLst/>
              <a:cxnLst/>
              <a:rect l="l" t="t" r="r" b="b"/>
              <a:pathLst>
                <a:path w="3286125" h="1066800">
                  <a:moveTo>
                    <a:pt x="3214927" y="1066799"/>
                  </a:moveTo>
                  <a:lnTo>
                    <a:pt x="71196" y="1066799"/>
                  </a:lnTo>
                  <a:lnTo>
                    <a:pt x="66240" y="1066311"/>
                  </a:lnTo>
                  <a:lnTo>
                    <a:pt x="29704" y="1051177"/>
                  </a:lnTo>
                  <a:lnTo>
                    <a:pt x="3885" y="1015136"/>
                  </a:lnTo>
                  <a:lnTo>
                    <a:pt x="0" y="995602"/>
                  </a:lnTo>
                  <a:lnTo>
                    <a:pt x="0" y="990599"/>
                  </a:lnTo>
                  <a:lnTo>
                    <a:pt x="0" y="71196"/>
                  </a:lnTo>
                  <a:lnTo>
                    <a:pt x="15619" y="29704"/>
                  </a:lnTo>
                  <a:lnTo>
                    <a:pt x="51660" y="3885"/>
                  </a:lnTo>
                  <a:lnTo>
                    <a:pt x="71196" y="0"/>
                  </a:lnTo>
                  <a:lnTo>
                    <a:pt x="3214927" y="0"/>
                  </a:lnTo>
                  <a:lnTo>
                    <a:pt x="3256417" y="15621"/>
                  </a:lnTo>
                  <a:lnTo>
                    <a:pt x="3282238" y="51661"/>
                  </a:lnTo>
                  <a:lnTo>
                    <a:pt x="3286124" y="71196"/>
                  </a:lnTo>
                  <a:lnTo>
                    <a:pt x="3286124" y="995602"/>
                  </a:lnTo>
                  <a:lnTo>
                    <a:pt x="3270501" y="1037093"/>
                  </a:lnTo>
                  <a:lnTo>
                    <a:pt x="3234461" y="1062912"/>
                  </a:lnTo>
                  <a:lnTo>
                    <a:pt x="3219882" y="1066311"/>
                  </a:lnTo>
                  <a:lnTo>
                    <a:pt x="3214927" y="1066799"/>
                  </a:lnTo>
                  <a:close/>
                </a:path>
              </a:pathLst>
            </a:custGeom>
            <a:solidFill>
              <a:srgbClr val="F2F4F5"/>
            </a:solidFill>
          </p:spPr>
          <p:txBody>
            <a:bodyPr wrap="square" lIns="0" tIns="0" rIns="0" bIns="0" rtlCol="0"/>
            <a:lstStyle/>
            <a:p>
              <a:pPr defTabSz="914217"/>
              <a:endParaRPr dirty="0"/>
            </a:p>
          </p:txBody>
        </p:sp>
        <p:sp>
          <p:nvSpPr>
            <p:cNvPr id="35" name="object 35"/>
            <p:cNvSpPr/>
            <p:nvPr/>
          </p:nvSpPr>
          <p:spPr>
            <a:xfrm>
              <a:off x="8410574" y="2114635"/>
              <a:ext cx="523875" cy="571500"/>
            </a:xfrm>
            <a:custGeom>
              <a:avLst/>
              <a:gdLst/>
              <a:ahLst/>
              <a:cxnLst/>
              <a:rect l="l" t="t" r="r" b="b"/>
              <a:pathLst>
                <a:path w="523875" h="571500">
                  <a:moveTo>
                    <a:pt x="268367" y="571329"/>
                  </a:moveTo>
                  <a:lnTo>
                    <a:pt x="229871" y="569280"/>
                  </a:lnTo>
                  <a:lnTo>
                    <a:pt x="192076" y="561136"/>
                  </a:lnTo>
                  <a:lnTo>
                    <a:pt x="155786" y="547071"/>
                  </a:lnTo>
                  <a:lnTo>
                    <a:pt x="121802" y="527394"/>
                  </a:lnTo>
                  <a:lnTo>
                    <a:pt x="90844" y="502524"/>
                  </a:lnTo>
                  <a:lnTo>
                    <a:pt x="63597" y="473009"/>
                  </a:lnTo>
                  <a:lnTo>
                    <a:pt x="40637" y="439475"/>
                  </a:lnTo>
                  <a:lnTo>
                    <a:pt x="22471" y="402662"/>
                  </a:lnTo>
                  <a:lnTo>
                    <a:pt x="9487" y="363353"/>
                  </a:lnTo>
                  <a:lnTo>
                    <a:pt x="1970" y="322413"/>
                  </a:lnTo>
                  <a:lnTo>
                    <a:pt x="0" y="287679"/>
                  </a:lnTo>
                  <a:lnTo>
                    <a:pt x="78" y="276684"/>
                  </a:lnTo>
                  <a:lnTo>
                    <a:pt x="3855" y="235143"/>
                  </a:lnTo>
                  <a:lnTo>
                    <a:pt x="13220" y="194644"/>
                  </a:lnTo>
                  <a:lnTo>
                    <a:pt x="27966" y="156080"/>
                  </a:lnTo>
                  <a:lnTo>
                    <a:pt x="47782" y="120270"/>
                  </a:lnTo>
                  <a:lnTo>
                    <a:pt x="72228" y="88003"/>
                  </a:lnTo>
                  <a:lnTo>
                    <a:pt x="100786" y="59966"/>
                  </a:lnTo>
                  <a:lnTo>
                    <a:pt x="132826" y="36776"/>
                  </a:lnTo>
                  <a:lnTo>
                    <a:pt x="167668" y="18925"/>
                  </a:lnTo>
                  <a:lnTo>
                    <a:pt x="204543" y="6809"/>
                  </a:lnTo>
                  <a:lnTo>
                    <a:pt x="242670" y="683"/>
                  </a:lnTo>
                  <a:lnTo>
                    <a:pt x="255507" y="0"/>
                  </a:lnTo>
                  <a:lnTo>
                    <a:pt x="268367" y="0"/>
                  </a:lnTo>
                  <a:lnTo>
                    <a:pt x="306716" y="4091"/>
                  </a:lnTo>
                  <a:lnTo>
                    <a:pt x="344103" y="14235"/>
                  </a:lnTo>
                  <a:lnTo>
                    <a:pt x="379705" y="30209"/>
                  </a:lnTo>
                  <a:lnTo>
                    <a:pt x="412763" y="51673"/>
                  </a:lnTo>
                  <a:lnTo>
                    <a:pt x="442552" y="78153"/>
                  </a:lnTo>
                  <a:lnTo>
                    <a:pt x="468435" y="109088"/>
                  </a:lnTo>
                  <a:lnTo>
                    <a:pt x="489844" y="143795"/>
                  </a:lnTo>
                  <a:lnTo>
                    <a:pt x="506322" y="181536"/>
                  </a:lnTo>
                  <a:lnTo>
                    <a:pt x="517509" y="221480"/>
                  </a:lnTo>
                  <a:lnTo>
                    <a:pt x="523165" y="262778"/>
                  </a:lnTo>
                  <a:lnTo>
                    <a:pt x="523796" y="276684"/>
                  </a:lnTo>
                  <a:lnTo>
                    <a:pt x="523796" y="294644"/>
                  </a:lnTo>
                  <a:lnTo>
                    <a:pt x="520018" y="336185"/>
                  </a:lnTo>
                  <a:lnTo>
                    <a:pt x="510652" y="376684"/>
                  </a:lnTo>
                  <a:lnTo>
                    <a:pt x="495906" y="415248"/>
                  </a:lnTo>
                  <a:lnTo>
                    <a:pt x="476091" y="451058"/>
                  </a:lnTo>
                  <a:lnTo>
                    <a:pt x="451645" y="483324"/>
                  </a:lnTo>
                  <a:lnTo>
                    <a:pt x="423087" y="511362"/>
                  </a:lnTo>
                  <a:lnTo>
                    <a:pt x="391047" y="534552"/>
                  </a:lnTo>
                  <a:lnTo>
                    <a:pt x="356204" y="552402"/>
                  </a:lnTo>
                  <a:lnTo>
                    <a:pt x="319329" y="564519"/>
                  </a:lnTo>
                  <a:lnTo>
                    <a:pt x="281204" y="570645"/>
                  </a:lnTo>
                  <a:lnTo>
                    <a:pt x="268367" y="571329"/>
                  </a:lnTo>
                  <a:close/>
                </a:path>
              </a:pathLst>
            </a:custGeom>
            <a:solidFill>
              <a:srgbClr val="008080"/>
            </a:solidFill>
          </p:spPr>
          <p:txBody>
            <a:bodyPr wrap="square" lIns="0" tIns="0" rIns="0" bIns="0" rtlCol="0"/>
            <a:lstStyle/>
            <a:p>
              <a:pPr defTabSz="914217"/>
              <a:endParaRPr/>
            </a:p>
          </p:txBody>
        </p:sp>
        <p:pic>
          <p:nvPicPr>
            <p:cNvPr id="36" name="object 36"/>
            <p:cNvPicPr/>
            <p:nvPr/>
          </p:nvPicPr>
          <p:blipFill>
            <a:blip r:embed="rId7" cstate="print"/>
            <a:stretch>
              <a:fillRect/>
            </a:stretch>
          </p:blipFill>
          <p:spPr>
            <a:xfrm>
              <a:off x="8543925" y="2247899"/>
              <a:ext cx="257174" cy="304799"/>
            </a:xfrm>
            <a:prstGeom prst="rect">
              <a:avLst/>
            </a:prstGeom>
          </p:spPr>
        </p:pic>
      </p:grpSp>
      <p:sp>
        <p:nvSpPr>
          <p:cNvPr id="37" name="object 37"/>
          <p:cNvSpPr txBox="1"/>
          <p:nvPr/>
        </p:nvSpPr>
        <p:spPr>
          <a:xfrm>
            <a:off x="4686577" y="2788909"/>
            <a:ext cx="2959684" cy="939165"/>
          </a:xfrm>
          <a:prstGeom prst="rect">
            <a:avLst/>
          </a:prstGeom>
        </p:spPr>
        <p:txBody>
          <a:bodyPr vert="horz" wrap="square" lIns="0" tIns="12697" rIns="0" bIns="0" rtlCol="0">
            <a:spAutoFit/>
          </a:bodyPr>
          <a:lstStyle/>
          <a:p>
            <a:pPr marL="12697" marR="5079" defTabSz="914217">
              <a:lnSpc>
                <a:spcPct val="125000"/>
              </a:lnSpc>
              <a:spcBef>
                <a:spcPts val="100"/>
              </a:spcBef>
            </a:pPr>
            <a:r>
              <a:rPr sz="1200" dirty="0">
                <a:latin typeface="Arial"/>
                <a:cs typeface="Arial"/>
              </a:rPr>
              <a:t>Shift from immediate technical needs </a:t>
            </a:r>
            <a:r>
              <a:rPr sz="1200" spc="-25" dirty="0">
                <a:latin typeface="Arial"/>
                <a:cs typeface="Arial"/>
              </a:rPr>
              <a:t>to </a:t>
            </a:r>
            <a:r>
              <a:rPr sz="1200" dirty="0">
                <a:latin typeface="Arial"/>
                <a:cs typeface="Arial"/>
              </a:rPr>
              <a:t>hiring for </a:t>
            </a:r>
            <a:r>
              <a:rPr sz="1200" spc="-10" dirty="0">
                <a:latin typeface="Arial"/>
                <a:cs typeface="Arial"/>
              </a:rPr>
              <a:t>potential</a:t>
            </a:r>
            <a:endParaRPr lang="en-US" sz="1200" spc="-10" dirty="0">
              <a:latin typeface="Arial"/>
              <a:cs typeface="Arial"/>
            </a:endParaRPr>
          </a:p>
          <a:p>
            <a:pPr marL="12697" marR="5079" defTabSz="914217">
              <a:lnSpc>
                <a:spcPct val="125000"/>
              </a:lnSpc>
              <a:spcBef>
                <a:spcPts val="100"/>
              </a:spcBef>
            </a:pPr>
            <a:r>
              <a:rPr lang="en-US" sz="1200" dirty="0">
                <a:latin typeface="Arial"/>
                <a:cs typeface="Arial"/>
              </a:rPr>
              <a:t>Focus on adaptability and growth </a:t>
            </a:r>
            <a:r>
              <a:rPr lang="en-US" sz="1200" spc="-10" dirty="0">
                <a:latin typeface="Arial"/>
                <a:cs typeface="Arial"/>
              </a:rPr>
              <a:t>mindset</a:t>
            </a:r>
          </a:p>
          <a:p>
            <a:pPr marL="12697" marR="5079" defTabSz="914217">
              <a:lnSpc>
                <a:spcPct val="125000"/>
              </a:lnSpc>
              <a:spcBef>
                <a:spcPts val="100"/>
              </a:spcBef>
            </a:pPr>
            <a:r>
              <a:rPr lang="en-US" sz="1200" dirty="0">
                <a:latin typeface="Arial"/>
                <a:cs typeface="Arial"/>
              </a:rPr>
              <a:t>Assess</a:t>
            </a:r>
            <a:r>
              <a:rPr lang="en-US" sz="1200" spc="-5" dirty="0">
                <a:latin typeface="Arial"/>
                <a:cs typeface="Arial"/>
              </a:rPr>
              <a:t> </a:t>
            </a:r>
            <a:r>
              <a:rPr lang="en-US" sz="1200" dirty="0">
                <a:latin typeface="Arial"/>
                <a:cs typeface="Arial"/>
              </a:rPr>
              <a:t>candidates' fit</a:t>
            </a:r>
            <a:r>
              <a:rPr lang="en-US" sz="1200" spc="-5" dirty="0">
                <a:latin typeface="Arial"/>
                <a:cs typeface="Arial"/>
              </a:rPr>
              <a:t> </a:t>
            </a:r>
            <a:r>
              <a:rPr lang="en-US" sz="1200" dirty="0">
                <a:latin typeface="Arial"/>
                <a:cs typeface="Arial"/>
              </a:rPr>
              <a:t>with company </a:t>
            </a:r>
            <a:r>
              <a:rPr lang="en-US" sz="1200" spc="-10" dirty="0">
                <a:latin typeface="Arial"/>
                <a:cs typeface="Arial"/>
              </a:rPr>
              <a:t>culture</a:t>
            </a:r>
            <a:endParaRPr sz="1200" dirty="0">
              <a:latin typeface="Arial"/>
              <a:cs typeface="Arial"/>
            </a:endParaRPr>
          </a:p>
        </p:txBody>
      </p:sp>
      <p:sp>
        <p:nvSpPr>
          <p:cNvPr id="40" name="object 40"/>
          <p:cNvSpPr txBox="1"/>
          <p:nvPr/>
        </p:nvSpPr>
        <p:spPr>
          <a:xfrm>
            <a:off x="4572303" y="4148220"/>
            <a:ext cx="2656860" cy="1119246"/>
          </a:xfrm>
          <a:prstGeom prst="rect">
            <a:avLst/>
          </a:prstGeom>
        </p:spPr>
        <p:txBody>
          <a:bodyPr vert="horz" wrap="square" lIns="0" tIns="108560" rIns="0" bIns="0" rtlCol="0">
            <a:spAutoFit/>
          </a:bodyPr>
          <a:lstStyle/>
          <a:p>
            <a:pPr marL="12697" defTabSz="914217">
              <a:spcBef>
                <a:spcPts val="855"/>
              </a:spcBef>
            </a:pPr>
            <a:r>
              <a:rPr sz="1200" b="1" dirty="0">
                <a:latin typeface="Arial"/>
                <a:cs typeface="Arial"/>
              </a:rPr>
              <a:t>Key </a:t>
            </a:r>
            <a:r>
              <a:rPr sz="1200" b="1" spc="-10" dirty="0">
                <a:latin typeface="Arial"/>
                <a:cs typeface="Arial"/>
              </a:rPr>
              <a:t>Insight:</a:t>
            </a:r>
            <a:endParaRPr sz="1200" dirty="0">
              <a:latin typeface="Arial"/>
              <a:cs typeface="Arial"/>
            </a:endParaRPr>
          </a:p>
          <a:p>
            <a:pPr marL="12697" marR="5079" defTabSz="914217">
              <a:lnSpc>
                <a:spcPct val="119000"/>
              </a:lnSpc>
              <a:spcBef>
                <a:spcPts val="420"/>
              </a:spcBef>
            </a:pPr>
            <a:r>
              <a:rPr sz="1050" dirty="0">
                <a:latin typeface="Arial"/>
                <a:cs typeface="Arial"/>
              </a:rPr>
              <a:t>Successful</a:t>
            </a:r>
            <a:r>
              <a:rPr sz="1050" spc="-55" dirty="0">
                <a:latin typeface="Arial"/>
                <a:cs typeface="Arial"/>
              </a:rPr>
              <a:t> </a:t>
            </a:r>
            <a:r>
              <a:rPr sz="1050" dirty="0">
                <a:latin typeface="Arial"/>
                <a:cs typeface="Arial"/>
              </a:rPr>
              <a:t>organizations</a:t>
            </a:r>
            <a:r>
              <a:rPr sz="1050" spc="-50" dirty="0">
                <a:latin typeface="Arial"/>
                <a:cs typeface="Arial"/>
              </a:rPr>
              <a:t> </a:t>
            </a:r>
            <a:r>
              <a:rPr sz="1050" dirty="0">
                <a:latin typeface="Arial"/>
                <a:cs typeface="Arial"/>
              </a:rPr>
              <a:t>balance</a:t>
            </a:r>
            <a:r>
              <a:rPr sz="1050" spc="-50" dirty="0">
                <a:latin typeface="Arial"/>
                <a:cs typeface="Arial"/>
              </a:rPr>
              <a:t> </a:t>
            </a:r>
            <a:r>
              <a:rPr sz="1050" spc="-10" dirty="0">
                <a:latin typeface="Arial"/>
                <a:cs typeface="Arial"/>
              </a:rPr>
              <a:t>leadership </a:t>
            </a:r>
            <a:r>
              <a:rPr sz="1050" dirty="0">
                <a:latin typeface="Arial"/>
                <a:cs typeface="Arial"/>
              </a:rPr>
              <a:t>(setting</a:t>
            </a:r>
            <a:r>
              <a:rPr sz="1050" spc="-40" dirty="0">
                <a:latin typeface="Arial"/>
                <a:cs typeface="Arial"/>
              </a:rPr>
              <a:t> </a:t>
            </a:r>
            <a:r>
              <a:rPr sz="1050" dirty="0">
                <a:latin typeface="Arial"/>
                <a:cs typeface="Arial"/>
              </a:rPr>
              <a:t>vision)</a:t>
            </a:r>
            <a:r>
              <a:rPr sz="1050" spc="-35" dirty="0">
                <a:latin typeface="Arial"/>
                <a:cs typeface="Arial"/>
              </a:rPr>
              <a:t> </a:t>
            </a:r>
            <a:r>
              <a:rPr sz="1050" dirty="0">
                <a:latin typeface="Arial"/>
                <a:cs typeface="Arial"/>
              </a:rPr>
              <a:t>and</a:t>
            </a:r>
            <a:r>
              <a:rPr sz="1050" spc="-35" dirty="0">
                <a:latin typeface="Arial"/>
                <a:cs typeface="Arial"/>
              </a:rPr>
              <a:t> </a:t>
            </a:r>
            <a:r>
              <a:rPr sz="1050" dirty="0">
                <a:latin typeface="Arial"/>
                <a:cs typeface="Arial"/>
              </a:rPr>
              <a:t>management</a:t>
            </a:r>
            <a:r>
              <a:rPr sz="1050" spc="-35" dirty="0">
                <a:latin typeface="Arial"/>
                <a:cs typeface="Arial"/>
              </a:rPr>
              <a:t> </a:t>
            </a:r>
            <a:r>
              <a:rPr sz="1050" spc="-10" dirty="0">
                <a:latin typeface="Arial"/>
                <a:cs typeface="Arial"/>
              </a:rPr>
              <a:t>(ensuring </a:t>
            </a:r>
            <a:r>
              <a:rPr sz="1050" dirty="0">
                <a:latin typeface="Arial"/>
                <a:cs typeface="Arial"/>
              </a:rPr>
              <a:t>execution).</a:t>
            </a:r>
            <a:r>
              <a:rPr sz="1050" spc="-30" dirty="0">
                <a:latin typeface="Arial"/>
                <a:cs typeface="Arial"/>
              </a:rPr>
              <a:t> </a:t>
            </a:r>
            <a:r>
              <a:rPr sz="1050" dirty="0">
                <a:latin typeface="Arial"/>
                <a:cs typeface="Arial"/>
              </a:rPr>
              <a:t>Managers</a:t>
            </a:r>
            <a:r>
              <a:rPr sz="1050" spc="-30" dirty="0">
                <a:latin typeface="Arial"/>
                <a:cs typeface="Arial"/>
              </a:rPr>
              <a:t> </a:t>
            </a:r>
            <a:r>
              <a:rPr sz="1050" dirty="0">
                <a:latin typeface="Arial"/>
                <a:cs typeface="Arial"/>
              </a:rPr>
              <a:t>are</a:t>
            </a:r>
            <a:r>
              <a:rPr sz="1050" spc="-30" dirty="0">
                <a:latin typeface="Arial"/>
                <a:cs typeface="Arial"/>
              </a:rPr>
              <a:t> </a:t>
            </a:r>
            <a:r>
              <a:rPr sz="1050" dirty="0">
                <a:latin typeface="Arial"/>
                <a:cs typeface="Arial"/>
              </a:rPr>
              <a:t>the</a:t>
            </a:r>
            <a:r>
              <a:rPr sz="1050" spc="-30" dirty="0">
                <a:latin typeface="Arial"/>
                <a:cs typeface="Arial"/>
              </a:rPr>
              <a:t> </a:t>
            </a:r>
            <a:r>
              <a:rPr sz="1050" dirty="0">
                <a:latin typeface="Arial"/>
                <a:cs typeface="Arial"/>
              </a:rPr>
              <a:t>backbone</a:t>
            </a:r>
            <a:r>
              <a:rPr sz="1050" spc="-25" dirty="0">
                <a:latin typeface="Arial"/>
                <a:cs typeface="Arial"/>
              </a:rPr>
              <a:t> </a:t>
            </a:r>
            <a:r>
              <a:rPr sz="1050" dirty="0">
                <a:latin typeface="Arial"/>
                <a:cs typeface="Arial"/>
              </a:rPr>
              <a:t>of</a:t>
            </a:r>
            <a:r>
              <a:rPr sz="1050" spc="-30" dirty="0">
                <a:latin typeface="Arial"/>
                <a:cs typeface="Arial"/>
              </a:rPr>
              <a:t> </a:t>
            </a:r>
            <a:r>
              <a:rPr sz="1050" spc="-50" dirty="0">
                <a:latin typeface="Arial"/>
                <a:cs typeface="Arial"/>
              </a:rPr>
              <a:t>a </a:t>
            </a:r>
            <a:r>
              <a:rPr sz="1050" dirty="0">
                <a:latin typeface="Arial"/>
                <a:cs typeface="Arial"/>
              </a:rPr>
              <a:t>scalable</a:t>
            </a:r>
            <a:r>
              <a:rPr sz="1050" spc="-40" dirty="0">
                <a:latin typeface="Arial"/>
                <a:cs typeface="Arial"/>
              </a:rPr>
              <a:t> </a:t>
            </a:r>
            <a:r>
              <a:rPr sz="1050" spc="-10" dirty="0">
                <a:latin typeface="Arial"/>
                <a:cs typeface="Arial"/>
              </a:rPr>
              <a:t>organization.</a:t>
            </a:r>
            <a:endParaRPr sz="1050" dirty="0">
              <a:latin typeface="Arial"/>
              <a:cs typeface="Arial"/>
            </a:endParaRPr>
          </a:p>
        </p:txBody>
      </p:sp>
      <p:sp>
        <p:nvSpPr>
          <p:cNvPr id="41" name="object 41"/>
          <p:cNvSpPr txBox="1"/>
          <p:nvPr/>
        </p:nvSpPr>
        <p:spPr>
          <a:xfrm>
            <a:off x="9073907" y="2091841"/>
            <a:ext cx="2004231" cy="529124"/>
          </a:xfrm>
          <a:prstGeom prst="rect">
            <a:avLst/>
          </a:prstGeom>
        </p:spPr>
        <p:txBody>
          <a:bodyPr vert="horz" wrap="square" lIns="0" tIns="12697" rIns="0" bIns="0" rtlCol="0">
            <a:spAutoFit/>
          </a:bodyPr>
          <a:lstStyle/>
          <a:p>
            <a:pPr marL="12697" marR="5079" defTabSz="914217">
              <a:lnSpc>
                <a:spcPct val="116700"/>
              </a:lnSpc>
              <a:spcBef>
                <a:spcPts val="100"/>
              </a:spcBef>
            </a:pPr>
            <a:r>
              <a:rPr sz="1500" b="1" dirty="0">
                <a:solidFill>
                  <a:srgbClr val="008080"/>
                </a:solidFill>
                <a:latin typeface="Arial"/>
                <a:cs typeface="Arial"/>
              </a:rPr>
              <a:t>Building </a:t>
            </a:r>
            <a:r>
              <a:rPr sz="1500" b="1" spc="-10" dirty="0">
                <a:solidFill>
                  <a:srgbClr val="008080"/>
                </a:solidFill>
                <a:latin typeface="Arial"/>
                <a:cs typeface="Arial"/>
              </a:rPr>
              <a:t>Management Capacity</a:t>
            </a:r>
            <a:endParaRPr sz="1500" dirty="0">
              <a:latin typeface="Arial"/>
              <a:cs typeface="Arial"/>
            </a:endParaRPr>
          </a:p>
        </p:txBody>
      </p:sp>
      <p:grpSp>
        <p:nvGrpSpPr>
          <p:cNvPr id="42" name="object 42"/>
          <p:cNvGrpSpPr/>
          <p:nvPr/>
        </p:nvGrpSpPr>
        <p:grpSpPr>
          <a:xfrm>
            <a:off x="290311" y="2843825"/>
            <a:ext cx="11579719" cy="3792081"/>
            <a:chOff x="304799" y="2952979"/>
            <a:chExt cx="11582400" cy="3792958"/>
          </a:xfrm>
        </p:grpSpPr>
        <p:pic>
          <p:nvPicPr>
            <p:cNvPr id="43" name="object 43"/>
            <p:cNvPicPr/>
            <p:nvPr/>
          </p:nvPicPr>
          <p:blipFill>
            <a:blip r:embed="rId8" cstate="print"/>
            <a:stretch>
              <a:fillRect/>
            </a:stretch>
          </p:blipFill>
          <p:spPr>
            <a:xfrm>
              <a:off x="8410574" y="2952979"/>
              <a:ext cx="152399" cy="152399"/>
            </a:xfrm>
            <a:prstGeom prst="rect">
              <a:avLst/>
            </a:prstGeom>
          </p:spPr>
        </p:pic>
        <p:pic>
          <p:nvPicPr>
            <p:cNvPr id="44" name="object 44"/>
            <p:cNvPicPr/>
            <p:nvPr/>
          </p:nvPicPr>
          <p:blipFill>
            <a:blip r:embed="rId8" cstate="print"/>
            <a:stretch>
              <a:fillRect/>
            </a:stretch>
          </p:blipFill>
          <p:spPr>
            <a:xfrm>
              <a:off x="8410574" y="3448049"/>
              <a:ext cx="152399" cy="152399"/>
            </a:xfrm>
            <a:prstGeom prst="rect">
              <a:avLst/>
            </a:prstGeom>
          </p:spPr>
        </p:pic>
        <p:pic>
          <p:nvPicPr>
            <p:cNvPr id="45" name="object 45"/>
            <p:cNvPicPr/>
            <p:nvPr/>
          </p:nvPicPr>
          <p:blipFill>
            <a:blip r:embed="rId8" cstate="print"/>
            <a:stretch>
              <a:fillRect/>
            </a:stretch>
          </p:blipFill>
          <p:spPr>
            <a:xfrm>
              <a:off x="8429435" y="3867150"/>
              <a:ext cx="152399" cy="152399"/>
            </a:xfrm>
            <a:prstGeom prst="rect">
              <a:avLst/>
            </a:prstGeom>
          </p:spPr>
        </p:pic>
        <p:sp>
          <p:nvSpPr>
            <p:cNvPr id="46" name="object 46"/>
            <p:cNvSpPr/>
            <p:nvPr/>
          </p:nvSpPr>
          <p:spPr>
            <a:xfrm>
              <a:off x="304799" y="6267450"/>
              <a:ext cx="11582400" cy="478487"/>
            </a:xfrm>
            <a:custGeom>
              <a:avLst/>
              <a:gdLst/>
              <a:ahLst/>
              <a:cxnLst/>
              <a:rect l="l" t="t" r="r" b="b"/>
              <a:pathLst>
                <a:path w="11582400" h="990600">
                  <a:moveTo>
                    <a:pt x="11439524" y="990599"/>
                  </a:moveTo>
                  <a:lnTo>
                    <a:pt x="142874" y="990599"/>
                  </a:lnTo>
                  <a:lnTo>
                    <a:pt x="135855" y="990428"/>
                  </a:lnTo>
                  <a:lnTo>
                    <a:pt x="94749" y="982251"/>
                  </a:lnTo>
                  <a:lnTo>
                    <a:pt x="57757" y="962477"/>
                  </a:lnTo>
                  <a:lnTo>
                    <a:pt x="28121" y="932842"/>
                  </a:lnTo>
                  <a:lnTo>
                    <a:pt x="8348" y="895850"/>
                  </a:lnTo>
                  <a:lnTo>
                    <a:pt x="171" y="854743"/>
                  </a:lnTo>
                  <a:lnTo>
                    <a:pt x="0" y="847724"/>
                  </a:lnTo>
                  <a:lnTo>
                    <a:pt x="0" y="142874"/>
                  </a:lnTo>
                  <a:lnTo>
                    <a:pt x="6150" y="101399"/>
                  </a:lnTo>
                  <a:lnTo>
                    <a:pt x="24078" y="63497"/>
                  </a:lnTo>
                  <a:lnTo>
                    <a:pt x="52234" y="32429"/>
                  </a:lnTo>
                  <a:lnTo>
                    <a:pt x="88199" y="10875"/>
                  </a:lnTo>
                  <a:lnTo>
                    <a:pt x="128870" y="686"/>
                  </a:lnTo>
                  <a:lnTo>
                    <a:pt x="142874" y="0"/>
                  </a:lnTo>
                  <a:lnTo>
                    <a:pt x="11439524" y="0"/>
                  </a:lnTo>
                  <a:lnTo>
                    <a:pt x="11480998" y="6150"/>
                  </a:lnTo>
                  <a:lnTo>
                    <a:pt x="11518899" y="24078"/>
                  </a:lnTo>
                  <a:lnTo>
                    <a:pt x="11549968" y="52234"/>
                  </a:lnTo>
                  <a:lnTo>
                    <a:pt x="11571521" y="88198"/>
                  </a:lnTo>
                  <a:lnTo>
                    <a:pt x="11581711" y="128870"/>
                  </a:lnTo>
                  <a:lnTo>
                    <a:pt x="11582399" y="142874"/>
                  </a:lnTo>
                  <a:lnTo>
                    <a:pt x="11582399" y="847724"/>
                  </a:lnTo>
                  <a:lnTo>
                    <a:pt x="11576246" y="889199"/>
                  </a:lnTo>
                  <a:lnTo>
                    <a:pt x="11558319" y="927102"/>
                  </a:lnTo>
                  <a:lnTo>
                    <a:pt x="11530163" y="958169"/>
                  </a:lnTo>
                  <a:lnTo>
                    <a:pt x="11494198" y="979723"/>
                  </a:lnTo>
                  <a:lnTo>
                    <a:pt x="11453528" y="989913"/>
                  </a:lnTo>
                  <a:lnTo>
                    <a:pt x="11439524" y="990599"/>
                  </a:lnTo>
                  <a:close/>
                </a:path>
              </a:pathLst>
            </a:custGeom>
            <a:solidFill>
              <a:srgbClr val="FFFFFF"/>
            </a:solidFill>
          </p:spPr>
          <p:txBody>
            <a:bodyPr wrap="square" lIns="0" tIns="0" rIns="0" bIns="0" rtlCol="0"/>
            <a:lstStyle/>
            <a:p>
              <a:pPr defTabSz="914217"/>
              <a:endParaRPr/>
            </a:p>
          </p:txBody>
        </p:sp>
        <p:pic>
          <p:nvPicPr>
            <p:cNvPr id="47" name="object 47"/>
            <p:cNvPicPr/>
            <p:nvPr/>
          </p:nvPicPr>
          <p:blipFill>
            <a:blip r:embed="rId9" cstate="print"/>
            <a:stretch>
              <a:fillRect/>
            </a:stretch>
          </p:blipFill>
          <p:spPr>
            <a:xfrm>
              <a:off x="457199" y="6457949"/>
              <a:ext cx="114299" cy="152399"/>
            </a:xfrm>
            <a:prstGeom prst="rect">
              <a:avLst/>
            </a:prstGeom>
          </p:spPr>
        </p:pic>
      </p:grpSp>
      <p:sp>
        <p:nvSpPr>
          <p:cNvPr id="48" name="object 48"/>
          <p:cNvSpPr txBox="1"/>
          <p:nvPr/>
        </p:nvSpPr>
        <p:spPr>
          <a:xfrm>
            <a:off x="8622616" y="2788909"/>
            <a:ext cx="2939468" cy="1400830"/>
          </a:xfrm>
          <a:prstGeom prst="rect">
            <a:avLst/>
          </a:prstGeom>
        </p:spPr>
        <p:txBody>
          <a:bodyPr vert="horz" wrap="square" lIns="0" tIns="12697" rIns="0" bIns="0" rtlCol="0">
            <a:spAutoFit/>
          </a:bodyPr>
          <a:lstStyle/>
          <a:p>
            <a:pPr marL="12697" marR="5079" algn="just" defTabSz="914217">
              <a:lnSpc>
                <a:spcPct val="125000"/>
              </a:lnSpc>
              <a:spcBef>
                <a:spcPts val="100"/>
              </a:spcBef>
            </a:pPr>
            <a:r>
              <a:rPr sz="1200" dirty="0">
                <a:latin typeface="Arial"/>
                <a:cs typeface="Arial"/>
              </a:rPr>
              <a:t>Develop internal talent through </a:t>
            </a:r>
            <a:r>
              <a:rPr sz="1200" spc="-10" dirty="0">
                <a:latin typeface="Arial"/>
                <a:cs typeface="Arial"/>
              </a:rPr>
              <a:t>mentorship programs</a:t>
            </a:r>
            <a:endParaRPr lang="en-US" sz="1200" spc="-10" dirty="0">
              <a:latin typeface="Arial"/>
              <a:cs typeface="Arial"/>
            </a:endParaRPr>
          </a:p>
          <a:p>
            <a:pPr marL="12697" marR="5079" algn="just" defTabSz="914217">
              <a:lnSpc>
                <a:spcPct val="125000"/>
              </a:lnSpc>
              <a:spcBef>
                <a:spcPts val="100"/>
              </a:spcBef>
            </a:pPr>
            <a:r>
              <a:rPr lang="en-US" sz="1200" dirty="0">
                <a:latin typeface="Arial"/>
                <a:cs typeface="Arial"/>
              </a:rPr>
              <a:t>Implement cohort-based learning </a:t>
            </a:r>
            <a:r>
              <a:rPr lang="en-US" sz="1200" spc="-25" dirty="0">
                <a:latin typeface="Arial"/>
                <a:cs typeface="Arial"/>
              </a:rPr>
              <a:t>for </a:t>
            </a:r>
            <a:r>
              <a:rPr lang="en-US" sz="1200" spc="-10" dirty="0">
                <a:latin typeface="Arial"/>
                <a:cs typeface="Arial"/>
              </a:rPr>
              <a:t>managers</a:t>
            </a:r>
          </a:p>
          <a:p>
            <a:pPr marL="12697" marR="5079" algn="just" defTabSz="914217">
              <a:lnSpc>
                <a:spcPct val="125000"/>
              </a:lnSpc>
              <a:spcBef>
                <a:spcPts val="100"/>
              </a:spcBef>
            </a:pPr>
            <a:r>
              <a:rPr lang="en-US" sz="1200" dirty="0">
                <a:latin typeface="Arial"/>
                <a:cs typeface="Arial"/>
              </a:rPr>
              <a:t>Create leadership pipelines to identify </a:t>
            </a:r>
            <a:r>
              <a:rPr lang="en-US" sz="1200" spc="-25" dirty="0">
                <a:latin typeface="Arial"/>
                <a:cs typeface="Arial"/>
              </a:rPr>
              <a:t>and </a:t>
            </a:r>
            <a:r>
              <a:rPr lang="en-US" sz="1200" dirty="0">
                <a:latin typeface="Arial"/>
                <a:cs typeface="Arial"/>
              </a:rPr>
              <a:t>develop high-potential </a:t>
            </a:r>
            <a:r>
              <a:rPr lang="en-US" sz="1200" spc="-10" dirty="0">
                <a:latin typeface="Arial"/>
                <a:cs typeface="Arial"/>
              </a:rPr>
              <a:t>employees</a:t>
            </a:r>
            <a:endParaRPr sz="1200" dirty="0">
              <a:latin typeface="Arial"/>
              <a:cs typeface="Arial"/>
            </a:endParaRPr>
          </a:p>
        </p:txBody>
      </p:sp>
      <p:sp>
        <p:nvSpPr>
          <p:cNvPr id="51" name="object 51"/>
          <p:cNvSpPr txBox="1"/>
          <p:nvPr/>
        </p:nvSpPr>
        <p:spPr>
          <a:xfrm>
            <a:off x="8534188" y="4337987"/>
            <a:ext cx="2879058" cy="928790"/>
          </a:xfrm>
          <a:prstGeom prst="rect">
            <a:avLst/>
          </a:prstGeom>
        </p:spPr>
        <p:txBody>
          <a:bodyPr vert="horz" wrap="square" lIns="0" tIns="108560" rIns="0" bIns="0" rtlCol="0">
            <a:spAutoFit/>
          </a:bodyPr>
          <a:lstStyle/>
          <a:p>
            <a:pPr marL="12697" defTabSz="914217">
              <a:spcBef>
                <a:spcPts val="855"/>
              </a:spcBef>
            </a:pPr>
            <a:r>
              <a:rPr sz="1200" b="1" dirty="0">
                <a:latin typeface="Arial"/>
                <a:cs typeface="Arial"/>
              </a:rPr>
              <a:t>Key </a:t>
            </a:r>
            <a:r>
              <a:rPr sz="1200" b="1" spc="-10" dirty="0">
                <a:latin typeface="Arial"/>
                <a:cs typeface="Arial"/>
              </a:rPr>
              <a:t>Insight:</a:t>
            </a:r>
            <a:endParaRPr sz="1200" dirty="0">
              <a:latin typeface="Arial"/>
              <a:cs typeface="Arial"/>
            </a:endParaRPr>
          </a:p>
          <a:p>
            <a:pPr marL="12697" marR="5079" defTabSz="914217">
              <a:lnSpc>
                <a:spcPct val="119000"/>
              </a:lnSpc>
              <a:spcBef>
                <a:spcPts val="420"/>
              </a:spcBef>
            </a:pPr>
            <a:r>
              <a:rPr sz="1050" dirty="0">
                <a:latin typeface="Arial"/>
                <a:cs typeface="Arial"/>
              </a:rPr>
              <a:t>Building</a:t>
            </a:r>
            <a:r>
              <a:rPr sz="1050" spc="-30" dirty="0">
                <a:latin typeface="Arial"/>
                <a:cs typeface="Arial"/>
              </a:rPr>
              <a:t> </a:t>
            </a:r>
            <a:r>
              <a:rPr sz="1050" dirty="0">
                <a:latin typeface="Arial"/>
                <a:cs typeface="Arial"/>
              </a:rPr>
              <a:t>a</a:t>
            </a:r>
            <a:r>
              <a:rPr sz="1050" spc="-25" dirty="0">
                <a:latin typeface="Arial"/>
                <a:cs typeface="Arial"/>
              </a:rPr>
              <a:t> </a:t>
            </a:r>
            <a:r>
              <a:rPr sz="1050" dirty="0">
                <a:latin typeface="Arial"/>
                <a:cs typeface="Arial"/>
              </a:rPr>
              <a:t>distributed</a:t>
            </a:r>
            <a:r>
              <a:rPr sz="1050" spc="-25" dirty="0">
                <a:latin typeface="Arial"/>
                <a:cs typeface="Arial"/>
              </a:rPr>
              <a:t> </a:t>
            </a:r>
            <a:r>
              <a:rPr sz="1050" dirty="0">
                <a:latin typeface="Arial"/>
                <a:cs typeface="Arial"/>
              </a:rPr>
              <a:t>network</a:t>
            </a:r>
            <a:r>
              <a:rPr sz="1050" spc="-25" dirty="0">
                <a:latin typeface="Arial"/>
                <a:cs typeface="Arial"/>
              </a:rPr>
              <a:t> </a:t>
            </a:r>
            <a:r>
              <a:rPr sz="1050" dirty="0">
                <a:latin typeface="Arial"/>
                <a:cs typeface="Arial"/>
              </a:rPr>
              <a:t>of</a:t>
            </a:r>
            <a:r>
              <a:rPr sz="1050" spc="-25" dirty="0">
                <a:latin typeface="Arial"/>
                <a:cs typeface="Arial"/>
              </a:rPr>
              <a:t> </a:t>
            </a:r>
            <a:r>
              <a:rPr sz="1050" spc="-10" dirty="0">
                <a:latin typeface="Arial"/>
                <a:cs typeface="Arial"/>
              </a:rPr>
              <a:t>empowered </a:t>
            </a:r>
            <a:r>
              <a:rPr sz="1050" dirty="0">
                <a:latin typeface="Arial"/>
                <a:cs typeface="Arial"/>
              </a:rPr>
              <a:t>managers</a:t>
            </a:r>
            <a:r>
              <a:rPr sz="1050" spc="-30" dirty="0">
                <a:latin typeface="Arial"/>
                <a:cs typeface="Arial"/>
              </a:rPr>
              <a:t> </a:t>
            </a:r>
            <a:r>
              <a:rPr sz="1050" dirty="0">
                <a:latin typeface="Arial"/>
                <a:cs typeface="Arial"/>
              </a:rPr>
              <a:t>is</a:t>
            </a:r>
            <a:r>
              <a:rPr sz="1050" spc="-25" dirty="0">
                <a:latin typeface="Arial"/>
                <a:cs typeface="Arial"/>
              </a:rPr>
              <a:t> </a:t>
            </a:r>
            <a:r>
              <a:rPr sz="1050" dirty="0">
                <a:latin typeface="Arial"/>
                <a:cs typeface="Arial"/>
              </a:rPr>
              <a:t>essential</a:t>
            </a:r>
            <a:r>
              <a:rPr sz="1050" spc="-25" dirty="0">
                <a:latin typeface="Arial"/>
                <a:cs typeface="Arial"/>
              </a:rPr>
              <a:t> </a:t>
            </a:r>
            <a:r>
              <a:rPr sz="1050" dirty="0">
                <a:latin typeface="Arial"/>
                <a:cs typeface="Arial"/>
              </a:rPr>
              <a:t>for</a:t>
            </a:r>
            <a:r>
              <a:rPr sz="1050" spc="-25" dirty="0">
                <a:latin typeface="Arial"/>
                <a:cs typeface="Arial"/>
              </a:rPr>
              <a:t> </a:t>
            </a:r>
            <a:r>
              <a:rPr sz="1050" dirty="0">
                <a:latin typeface="Arial"/>
                <a:cs typeface="Arial"/>
              </a:rPr>
              <a:t>scaling.</a:t>
            </a:r>
            <a:r>
              <a:rPr sz="1050" spc="-45" dirty="0">
                <a:latin typeface="Arial"/>
                <a:cs typeface="Arial"/>
              </a:rPr>
              <a:t> </a:t>
            </a:r>
            <a:r>
              <a:rPr sz="1050" dirty="0">
                <a:latin typeface="Arial"/>
                <a:cs typeface="Arial"/>
              </a:rPr>
              <a:t>This</a:t>
            </a:r>
            <a:r>
              <a:rPr sz="1050" spc="-25" dirty="0">
                <a:latin typeface="Arial"/>
                <a:cs typeface="Arial"/>
              </a:rPr>
              <a:t> </a:t>
            </a:r>
            <a:r>
              <a:rPr sz="1050" spc="-10" dirty="0">
                <a:latin typeface="Arial"/>
                <a:cs typeface="Arial"/>
              </a:rPr>
              <a:t>requires </a:t>
            </a:r>
            <a:r>
              <a:rPr sz="1050" dirty="0">
                <a:latin typeface="Arial"/>
                <a:cs typeface="Arial"/>
              </a:rPr>
              <a:t>investing</a:t>
            </a:r>
            <a:r>
              <a:rPr sz="1050" spc="-30" dirty="0">
                <a:latin typeface="Arial"/>
                <a:cs typeface="Arial"/>
              </a:rPr>
              <a:t> </a:t>
            </a:r>
            <a:r>
              <a:rPr sz="1050" dirty="0">
                <a:latin typeface="Arial"/>
                <a:cs typeface="Arial"/>
              </a:rPr>
              <a:t>in</a:t>
            </a:r>
            <a:r>
              <a:rPr sz="1050" spc="-35" dirty="0">
                <a:latin typeface="Arial"/>
                <a:cs typeface="Arial"/>
              </a:rPr>
              <a:t> </a:t>
            </a:r>
            <a:r>
              <a:rPr sz="1050" dirty="0">
                <a:latin typeface="Arial"/>
                <a:cs typeface="Arial"/>
              </a:rPr>
              <a:t>leadership</a:t>
            </a:r>
            <a:r>
              <a:rPr sz="1050" spc="-30" dirty="0">
                <a:latin typeface="Arial"/>
                <a:cs typeface="Arial"/>
              </a:rPr>
              <a:t> </a:t>
            </a:r>
            <a:r>
              <a:rPr sz="1050" dirty="0">
                <a:latin typeface="Arial"/>
                <a:cs typeface="Arial"/>
              </a:rPr>
              <a:t>development</a:t>
            </a:r>
            <a:r>
              <a:rPr sz="1050" spc="-30" dirty="0">
                <a:latin typeface="Arial"/>
                <a:cs typeface="Arial"/>
              </a:rPr>
              <a:t> </a:t>
            </a:r>
            <a:r>
              <a:rPr sz="1050" dirty="0">
                <a:latin typeface="Arial"/>
                <a:cs typeface="Arial"/>
              </a:rPr>
              <a:t>at</a:t>
            </a:r>
            <a:r>
              <a:rPr sz="1050" spc="-30" dirty="0">
                <a:latin typeface="Arial"/>
                <a:cs typeface="Arial"/>
              </a:rPr>
              <a:t> </a:t>
            </a:r>
            <a:r>
              <a:rPr sz="1050" dirty="0">
                <a:latin typeface="Arial"/>
                <a:cs typeface="Arial"/>
              </a:rPr>
              <a:t>all</a:t>
            </a:r>
            <a:r>
              <a:rPr sz="1050" spc="-30" dirty="0">
                <a:latin typeface="Arial"/>
                <a:cs typeface="Arial"/>
              </a:rPr>
              <a:t> </a:t>
            </a:r>
            <a:r>
              <a:rPr sz="1050" spc="-10" dirty="0">
                <a:latin typeface="Arial"/>
                <a:cs typeface="Arial"/>
              </a:rPr>
              <a:t>levels.</a:t>
            </a:r>
            <a:endParaRPr sz="1050" dirty="0">
              <a:latin typeface="Arial"/>
              <a:cs typeface="Arial"/>
            </a:endParaRPr>
          </a:p>
        </p:txBody>
      </p:sp>
      <p:sp>
        <p:nvSpPr>
          <p:cNvPr id="52" name="object 52"/>
          <p:cNvSpPr txBox="1"/>
          <p:nvPr/>
        </p:nvSpPr>
        <p:spPr>
          <a:xfrm>
            <a:off x="677529" y="5975487"/>
            <a:ext cx="11297210" cy="654472"/>
          </a:xfrm>
          <a:prstGeom prst="rect">
            <a:avLst/>
          </a:prstGeom>
        </p:spPr>
        <p:txBody>
          <a:bodyPr vert="horz" wrap="square" lIns="0" tIns="12697" rIns="0" bIns="0" rtlCol="0">
            <a:spAutoFit/>
          </a:bodyPr>
          <a:lstStyle/>
          <a:p>
            <a:pPr marL="202524" defTabSz="914217">
              <a:spcBef>
                <a:spcPts val="100"/>
              </a:spcBef>
            </a:pPr>
            <a:r>
              <a:rPr sz="1200" b="1" spc="-10" dirty="0">
                <a:latin typeface="Arial"/>
                <a:cs typeface="Arial"/>
              </a:rPr>
              <a:t>Implementation</a:t>
            </a:r>
            <a:r>
              <a:rPr sz="1200" b="1" spc="50" dirty="0">
                <a:latin typeface="Arial"/>
                <a:cs typeface="Arial"/>
              </a:rPr>
              <a:t> </a:t>
            </a:r>
            <a:r>
              <a:rPr sz="1200" b="1" spc="-20" dirty="0">
                <a:latin typeface="Arial"/>
                <a:cs typeface="Arial"/>
              </a:rPr>
              <a:t>Tips</a:t>
            </a:r>
            <a:endParaRPr sz="1200" dirty="0">
              <a:latin typeface="Arial"/>
              <a:cs typeface="Arial"/>
            </a:endParaRPr>
          </a:p>
          <a:p>
            <a:pPr marL="12697" marR="5079" defTabSz="914217">
              <a:lnSpc>
                <a:spcPct val="119000"/>
              </a:lnSpc>
              <a:spcBef>
                <a:spcPts val="720"/>
              </a:spcBef>
            </a:pPr>
            <a:r>
              <a:rPr sz="1050" dirty="0">
                <a:latin typeface="Arial"/>
                <a:cs typeface="Arial"/>
              </a:rPr>
              <a:t>Effective</a:t>
            </a:r>
            <a:r>
              <a:rPr sz="1050" spc="-35" dirty="0">
                <a:latin typeface="Arial"/>
                <a:cs typeface="Arial"/>
              </a:rPr>
              <a:t> </a:t>
            </a:r>
            <a:r>
              <a:rPr sz="1050" dirty="0">
                <a:latin typeface="Arial"/>
                <a:cs typeface="Arial"/>
              </a:rPr>
              <a:t>change</a:t>
            </a:r>
            <a:r>
              <a:rPr sz="1050" spc="-35" dirty="0">
                <a:latin typeface="Arial"/>
                <a:cs typeface="Arial"/>
              </a:rPr>
              <a:t> </a:t>
            </a:r>
            <a:r>
              <a:rPr sz="1050" dirty="0">
                <a:latin typeface="Arial"/>
                <a:cs typeface="Arial"/>
              </a:rPr>
              <a:t>management</a:t>
            </a:r>
            <a:r>
              <a:rPr sz="1050" spc="-35" dirty="0">
                <a:latin typeface="Arial"/>
                <a:cs typeface="Arial"/>
              </a:rPr>
              <a:t> </a:t>
            </a:r>
            <a:r>
              <a:rPr sz="1050" dirty="0">
                <a:latin typeface="Arial"/>
                <a:cs typeface="Arial"/>
              </a:rPr>
              <a:t>is</a:t>
            </a:r>
            <a:r>
              <a:rPr sz="1050" spc="-30" dirty="0">
                <a:latin typeface="Arial"/>
                <a:cs typeface="Arial"/>
              </a:rPr>
              <a:t> </a:t>
            </a:r>
            <a:r>
              <a:rPr sz="1050" dirty="0">
                <a:latin typeface="Arial"/>
                <a:cs typeface="Arial"/>
              </a:rPr>
              <a:t>critical</a:t>
            </a:r>
            <a:r>
              <a:rPr sz="1050" spc="-35" dirty="0">
                <a:latin typeface="Arial"/>
                <a:cs typeface="Arial"/>
              </a:rPr>
              <a:t> </a:t>
            </a:r>
            <a:r>
              <a:rPr sz="1050" dirty="0">
                <a:latin typeface="Arial"/>
                <a:cs typeface="Arial"/>
              </a:rPr>
              <a:t>during</a:t>
            </a:r>
            <a:r>
              <a:rPr sz="1050" spc="-35" dirty="0">
                <a:latin typeface="Arial"/>
                <a:cs typeface="Arial"/>
              </a:rPr>
              <a:t> </a:t>
            </a:r>
            <a:r>
              <a:rPr sz="1050" dirty="0">
                <a:latin typeface="Arial"/>
                <a:cs typeface="Arial"/>
              </a:rPr>
              <a:t>scaling.</a:t>
            </a:r>
            <a:r>
              <a:rPr sz="1050" spc="-30" dirty="0">
                <a:latin typeface="Arial"/>
                <a:cs typeface="Arial"/>
              </a:rPr>
              <a:t> </a:t>
            </a:r>
            <a:r>
              <a:rPr sz="1050" dirty="0">
                <a:latin typeface="Arial"/>
                <a:cs typeface="Arial"/>
              </a:rPr>
              <a:t>Promote</a:t>
            </a:r>
            <a:r>
              <a:rPr sz="1050" spc="-35" dirty="0">
                <a:latin typeface="Arial"/>
                <a:cs typeface="Arial"/>
              </a:rPr>
              <a:t> </a:t>
            </a:r>
            <a:r>
              <a:rPr sz="1050" dirty="0">
                <a:latin typeface="Arial"/>
                <a:cs typeface="Arial"/>
              </a:rPr>
              <a:t>transparency</a:t>
            </a:r>
            <a:r>
              <a:rPr sz="1050" spc="-35" dirty="0">
                <a:latin typeface="Arial"/>
                <a:cs typeface="Arial"/>
              </a:rPr>
              <a:t> </a:t>
            </a:r>
            <a:r>
              <a:rPr sz="1050" dirty="0">
                <a:latin typeface="Arial"/>
                <a:cs typeface="Arial"/>
              </a:rPr>
              <a:t>and</a:t>
            </a:r>
            <a:r>
              <a:rPr sz="1050" spc="-30" dirty="0">
                <a:latin typeface="Arial"/>
                <a:cs typeface="Arial"/>
              </a:rPr>
              <a:t> </a:t>
            </a:r>
            <a:r>
              <a:rPr sz="1050" dirty="0">
                <a:latin typeface="Arial"/>
                <a:cs typeface="Arial"/>
              </a:rPr>
              <a:t>inclusion</a:t>
            </a:r>
            <a:r>
              <a:rPr sz="1050" spc="-35" dirty="0">
                <a:latin typeface="Arial"/>
                <a:cs typeface="Arial"/>
              </a:rPr>
              <a:t> </a:t>
            </a:r>
            <a:r>
              <a:rPr sz="1050" dirty="0">
                <a:latin typeface="Arial"/>
                <a:cs typeface="Arial"/>
              </a:rPr>
              <a:t>in</a:t>
            </a:r>
            <a:r>
              <a:rPr sz="1050" spc="-35" dirty="0">
                <a:latin typeface="Arial"/>
                <a:cs typeface="Arial"/>
              </a:rPr>
              <a:t> </a:t>
            </a:r>
            <a:r>
              <a:rPr sz="1050" dirty="0">
                <a:latin typeface="Arial"/>
                <a:cs typeface="Arial"/>
              </a:rPr>
              <a:t>the</a:t>
            </a:r>
            <a:r>
              <a:rPr sz="1050" spc="-30" dirty="0">
                <a:latin typeface="Arial"/>
                <a:cs typeface="Arial"/>
              </a:rPr>
              <a:t> </a:t>
            </a:r>
            <a:r>
              <a:rPr sz="1050" dirty="0">
                <a:latin typeface="Arial"/>
                <a:cs typeface="Arial"/>
              </a:rPr>
              <a:t>transformation</a:t>
            </a:r>
            <a:r>
              <a:rPr sz="1050" spc="-35" dirty="0">
                <a:latin typeface="Arial"/>
                <a:cs typeface="Arial"/>
              </a:rPr>
              <a:t> </a:t>
            </a:r>
            <a:r>
              <a:rPr sz="1050" dirty="0">
                <a:latin typeface="Arial"/>
                <a:cs typeface="Arial"/>
              </a:rPr>
              <a:t>process,</a:t>
            </a:r>
            <a:r>
              <a:rPr sz="1050" spc="-35" dirty="0">
                <a:latin typeface="Arial"/>
                <a:cs typeface="Arial"/>
              </a:rPr>
              <a:t> </a:t>
            </a:r>
            <a:r>
              <a:rPr sz="1050" dirty="0">
                <a:latin typeface="Arial"/>
                <a:cs typeface="Arial"/>
              </a:rPr>
              <a:t>introduce</a:t>
            </a:r>
            <a:r>
              <a:rPr sz="1050" spc="-30" dirty="0">
                <a:latin typeface="Arial"/>
                <a:cs typeface="Arial"/>
              </a:rPr>
              <a:t> </a:t>
            </a:r>
            <a:r>
              <a:rPr sz="1050" dirty="0">
                <a:latin typeface="Arial"/>
                <a:cs typeface="Arial"/>
              </a:rPr>
              <a:t>structure</a:t>
            </a:r>
            <a:r>
              <a:rPr sz="1050" spc="-35" dirty="0">
                <a:latin typeface="Arial"/>
                <a:cs typeface="Arial"/>
              </a:rPr>
              <a:t> </a:t>
            </a:r>
            <a:r>
              <a:rPr sz="1050" dirty="0">
                <a:latin typeface="Arial"/>
                <a:cs typeface="Arial"/>
              </a:rPr>
              <a:t>intelligently</a:t>
            </a:r>
            <a:r>
              <a:rPr sz="1050" spc="-35" dirty="0">
                <a:latin typeface="Arial"/>
                <a:cs typeface="Arial"/>
              </a:rPr>
              <a:t> </a:t>
            </a:r>
            <a:r>
              <a:rPr sz="1050" dirty="0">
                <a:latin typeface="Arial"/>
                <a:cs typeface="Arial"/>
              </a:rPr>
              <a:t>to</a:t>
            </a:r>
            <a:r>
              <a:rPr sz="1050" spc="-30" dirty="0">
                <a:latin typeface="Arial"/>
                <a:cs typeface="Arial"/>
              </a:rPr>
              <a:t> </a:t>
            </a:r>
            <a:r>
              <a:rPr sz="1050" dirty="0">
                <a:latin typeface="Arial"/>
                <a:cs typeface="Arial"/>
              </a:rPr>
              <a:t>avoid</a:t>
            </a:r>
            <a:r>
              <a:rPr sz="1050" spc="-35" dirty="0">
                <a:latin typeface="Arial"/>
                <a:cs typeface="Arial"/>
              </a:rPr>
              <a:t> </a:t>
            </a:r>
            <a:r>
              <a:rPr sz="1050" dirty="0">
                <a:latin typeface="Arial"/>
                <a:cs typeface="Arial"/>
              </a:rPr>
              <a:t>rigid</a:t>
            </a:r>
            <a:r>
              <a:rPr sz="1050" spc="-35" dirty="0">
                <a:latin typeface="Arial"/>
                <a:cs typeface="Arial"/>
              </a:rPr>
              <a:t> </a:t>
            </a:r>
            <a:r>
              <a:rPr sz="1050" spc="-10" dirty="0">
                <a:latin typeface="Arial"/>
                <a:cs typeface="Arial"/>
              </a:rPr>
              <a:t>bureaucracy,</a:t>
            </a:r>
            <a:r>
              <a:rPr sz="1050" spc="-35" dirty="0">
                <a:latin typeface="Arial"/>
                <a:cs typeface="Arial"/>
              </a:rPr>
              <a:t> </a:t>
            </a:r>
            <a:r>
              <a:rPr sz="1050" spc="-25" dirty="0">
                <a:latin typeface="Arial"/>
                <a:cs typeface="Arial"/>
              </a:rPr>
              <a:t>and </a:t>
            </a:r>
            <a:r>
              <a:rPr sz="1050" dirty="0">
                <a:latin typeface="Arial"/>
                <a:cs typeface="Arial"/>
              </a:rPr>
              <a:t>manage</a:t>
            </a:r>
            <a:r>
              <a:rPr sz="1050" spc="-30" dirty="0">
                <a:latin typeface="Arial"/>
                <a:cs typeface="Arial"/>
              </a:rPr>
              <a:t> </a:t>
            </a:r>
            <a:r>
              <a:rPr sz="1050" dirty="0">
                <a:latin typeface="Arial"/>
                <a:cs typeface="Arial"/>
              </a:rPr>
              <a:t>expectations</a:t>
            </a:r>
            <a:r>
              <a:rPr sz="1050" spc="-25" dirty="0">
                <a:latin typeface="Arial"/>
                <a:cs typeface="Arial"/>
              </a:rPr>
              <a:t> </a:t>
            </a:r>
            <a:r>
              <a:rPr sz="1050" dirty="0">
                <a:latin typeface="Arial"/>
                <a:cs typeface="Arial"/>
              </a:rPr>
              <a:t>for</a:t>
            </a:r>
            <a:r>
              <a:rPr sz="1050" spc="-30" dirty="0">
                <a:latin typeface="Arial"/>
                <a:cs typeface="Arial"/>
              </a:rPr>
              <a:t> </a:t>
            </a:r>
            <a:r>
              <a:rPr sz="1050" dirty="0">
                <a:latin typeface="Arial"/>
                <a:cs typeface="Arial"/>
              </a:rPr>
              <a:t>a</a:t>
            </a:r>
            <a:r>
              <a:rPr sz="1050" spc="-25" dirty="0">
                <a:latin typeface="Arial"/>
                <a:cs typeface="Arial"/>
              </a:rPr>
              <a:t> </a:t>
            </a:r>
            <a:r>
              <a:rPr sz="1050" dirty="0">
                <a:latin typeface="Arial"/>
                <a:cs typeface="Arial"/>
              </a:rPr>
              <a:t>marathon</a:t>
            </a:r>
            <a:r>
              <a:rPr sz="1050" spc="-30" dirty="0">
                <a:latin typeface="Arial"/>
                <a:cs typeface="Arial"/>
              </a:rPr>
              <a:t> </a:t>
            </a:r>
            <a:r>
              <a:rPr sz="1050" dirty="0">
                <a:latin typeface="Arial"/>
                <a:cs typeface="Arial"/>
              </a:rPr>
              <a:t>transition</a:t>
            </a:r>
            <a:r>
              <a:rPr sz="1050" spc="-25" dirty="0">
                <a:latin typeface="Arial"/>
                <a:cs typeface="Arial"/>
              </a:rPr>
              <a:t> </a:t>
            </a:r>
            <a:r>
              <a:rPr sz="1050" dirty="0">
                <a:latin typeface="Arial"/>
                <a:cs typeface="Arial"/>
              </a:rPr>
              <a:t>rather</a:t>
            </a:r>
            <a:r>
              <a:rPr sz="1050" spc="-25" dirty="0">
                <a:latin typeface="Arial"/>
                <a:cs typeface="Arial"/>
              </a:rPr>
              <a:t> </a:t>
            </a:r>
            <a:r>
              <a:rPr sz="1050" dirty="0">
                <a:latin typeface="Arial"/>
                <a:cs typeface="Arial"/>
              </a:rPr>
              <a:t>than</a:t>
            </a:r>
            <a:r>
              <a:rPr sz="1050" spc="-30" dirty="0">
                <a:latin typeface="Arial"/>
                <a:cs typeface="Arial"/>
              </a:rPr>
              <a:t> </a:t>
            </a:r>
            <a:r>
              <a:rPr sz="1050" dirty="0">
                <a:latin typeface="Arial"/>
                <a:cs typeface="Arial"/>
              </a:rPr>
              <a:t>a</a:t>
            </a:r>
            <a:r>
              <a:rPr sz="1050" spc="-25" dirty="0">
                <a:latin typeface="Arial"/>
                <a:cs typeface="Arial"/>
              </a:rPr>
              <a:t> </a:t>
            </a:r>
            <a:r>
              <a:rPr sz="1050" spc="-10" dirty="0">
                <a:latin typeface="Arial"/>
                <a:cs typeface="Arial"/>
              </a:rPr>
              <a:t>sprint.</a:t>
            </a:r>
            <a:endParaRPr sz="1050" dirty="0">
              <a:latin typeface="Arial"/>
              <a:cs typeface="Arial"/>
            </a:endParaRPr>
          </a:p>
        </p:txBody>
      </p:sp>
      <p:sp>
        <p:nvSpPr>
          <p:cNvPr id="55" name="Rectangle: Rounded Corners 54">
            <a:extLst>
              <a:ext uri="{FF2B5EF4-FFF2-40B4-BE49-F238E27FC236}">
                <a16:creationId xmlns:a16="http://schemas.microsoft.com/office/drawing/2014/main" id="{156C3B7A-818A-E86C-6CD3-574349141CD3}"/>
              </a:ext>
            </a:extLst>
          </p:cNvPr>
          <p:cNvSpPr/>
          <p:nvPr/>
        </p:nvSpPr>
        <p:spPr>
          <a:xfrm>
            <a:off x="152400" y="608806"/>
            <a:ext cx="11890443" cy="6096000"/>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BECAD8F9-181B-92F8-7A8D-84105E3EBA46}"/>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3F90B098-E3E0-A5CB-0624-98D61AF7D85B}"/>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extLst>
      <p:ext uri="{BB962C8B-B14F-4D97-AF65-F5344CB8AC3E}">
        <p14:creationId xmlns:p14="http://schemas.microsoft.com/office/powerpoint/2010/main" val="351522286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568F1DE-01DE-F0C7-F253-1A4B4A0018DA}"/>
              </a:ext>
            </a:extLst>
          </p:cNvPr>
          <p:cNvSpPr/>
          <p:nvPr/>
        </p:nvSpPr>
        <p:spPr>
          <a:xfrm>
            <a:off x="11381151" y="497694"/>
            <a:ext cx="1353647" cy="62071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bject 5"/>
          <p:cNvSpPr txBox="1">
            <a:spLocks noGrp="1"/>
          </p:cNvSpPr>
          <p:nvPr>
            <p:ph type="title"/>
          </p:nvPr>
        </p:nvSpPr>
        <p:spPr>
          <a:xfrm>
            <a:off x="591823" y="721664"/>
            <a:ext cx="6771977" cy="358990"/>
          </a:xfrm>
          <a:prstGeom prst="rect">
            <a:avLst/>
          </a:prstGeom>
        </p:spPr>
        <p:txBody>
          <a:bodyPr vert="horz" wrap="square" lIns="0" tIns="12697" rIns="0" bIns="0" rtlCol="0">
            <a:spAutoFit/>
          </a:bodyPr>
          <a:lstStyle/>
          <a:p>
            <a:pPr marL="12697">
              <a:spcBef>
                <a:spcPts val="100"/>
              </a:spcBef>
            </a:pPr>
            <a:r>
              <a:rPr dirty="0"/>
              <a:t>Maintaining</a:t>
            </a:r>
            <a:r>
              <a:rPr spc="-75" dirty="0"/>
              <a:t> </a:t>
            </a:r>
            <a:r>
              <a:rPr dirty="0"/>
              <a:t>Quality</a:t>
            </a:r>
            <a:r>
              <a:rPr spc="-65" dirty="0"/>
              <a:t> </a:t>
            </a:r>
            <a:r>
              <a:rPr dirty="0"/>
              <a:t>During</a:t>
            </a:r>
            <a:r>
              <a:rPr spc="-65" dirty="0"/>
              <a:t> </a:t>
            </a:r>
            <a:r>
              <a:rPr spc="-10" dirty="0"/>
              <a:t>Scaling</a:t>
            </a:r>
          </a:p>
        </p:txBody>
      </p:sp>
      <p:sp>
        <p:nvSpPr>
          <p:cNvPr id="6" name="object 6"/>
          <p:cNvSpPr txBox="1"/>
          <p:nvPr/>
        </p:nvSpPr>
        <p:spPr>
          <a:xfrm>
            <a:off x="445809" y="1107182"/>
            <a:ext cx="10935343" cy="524703"/>
          </a:xfrm>
          <a:prstGeom prst="rect">
            <a:avLst/>
          </a:prstGeom>
        </p:spPr>
        <p:txBody>
          <a:bodyPr vert="horz" wrap="square" lIns="0" tIns="12697" rIns="0" bIns="0" rtlCol="0">
            <a:spAutoFit/>
          </a:bodyPr>
          <a:lstStyle/>
          <a:p>
            <a:pPr marL="12697" marR="5079" defTabSz="914217">
              <a:lnSpc>
                <a:spcPct val="129600"/>
              </a:lnSpc>
              <a:spcBef>
                <a:spcPts val="100"/>
              </a:spcBef>
            </a:pPr>
            <a:r>
              <a:rPr sz="1350" dirty="0">
                <a:latin typeface="Arial"/>
                <a:cs typeface="Arial"/>
              </a:rPr>
              <a:t>As a business scales, maintaining consistent quality becomes increasingly challenging. Rapid expansion strains resources and processes, </a:t>
            </a:r>
            <a:r>
              <a:rPr sz="1350" spc="-10" dirty="0">
                <a:latin typeface="Arial"/>
                <a:cs typeface="Arial"/>
              </a:rPr>
              <a:t>often </a:t>
            </a:r>
            <a:r>
              <a:rPr sz="1350" dirty="0">
                <a:latin typeface="Arial"/>
                <a:cs typeface="Arial"/>
              </a:rPr>
              <a:t>leading</a:t>
            </a:r>
            <a:r>
              <a:rPr sz="1350" spc="-10" dirty="0">
                <a:latin typeface="Arial"/>
                <a:cs typeface="Arial"/>
              </a:rPr>
              <a:t> </a:t>
            </a:r>
            <a:r>
              <a:rPr sz="1350" dirty="0">
                <a:latin typeface="Arial"/>
                <a:cs typeface="Arial"/>
              </a:rPr>
              <a:t>to quality deterioration if not addressed </a:t>
            </a:r>
            <a:r>
              <a:rPr sz="1350" spc="-10" dirty="0">
                <a:latin typeface="Arial"/>
                <a:cs typeface="Arial"/>
              </a:rPr>
              <a:t>strategically.</a:t>
            </a:r>
            <a:endParaRPr sz="1350" dirty="0">
              <a:latin typeface="Arial"/>
              <a:cs typeface="Arial"/>
            </a:endParaRPr>
          </a:p>
        </p:txBody>
      </p:sp>
      <p:grpSp>
        <p:nvGrpSpPr>
          <p:cNvPr id="7" name="object 7"/>
          <p:cNvGrpSpPr/>
          <p:nvPr/>
        </p:nvGrpSpPr>
        <p:grpSpPr>
          <a:xfrm>
            <a:off x="306140" y="1923604"/>
            <a:ext cx="5675586" cy="4476402"/>
            <a:chOff x="304799" y="1924049"/>
            <a:chExt cx="5676900" cy="4477439"/>
          </a:xfrm>
        </p:grpSpPr>
        <p:sp>
          <p:nvSpPr>
            <p:cNvPr id="8" name="object 8"/>
            <p:cNvSpPr/>
            <p:nvPr/>
          </p:nvSpPr>
          <p:spPr>
            <a:xfrm>
              <a:off x="304799" y="1924049"/>
              <a:ext cx="5676900" cy="4477439"/>
            </a:xfrm>
            <a:custGeom>
              <a:avLst/>
              <a:gdLst/>
              <a:ahLst/>
              <a:cxnLst/>
              <a:rect l="l" t="t" r="r" b="b"/>
              <a:pathLst>
                <a:path w="5676900" h="4772025">
                  <a:moveTo>
                    <a:pt x="5534024" y="4772024"/>
                  </a:moveTo>
                  <a:lnTo>
                    <a:pt x="142874" y="4772024"/>
                  </a:lnTo>
                  <a:lnTo>
                    <a:pt x="135855" y="4771852"/>
                  </a:lnTo>
                  <a:lnTo>
                    <a:pt x="94749" y="4763675"/>
                  </a:lnTo>
                  <a:lnTo>
                    <a:pt x="57757" y="4743903"/>
                  </a:lnTo>
                  <a:lnTo>
                    <a:pt x="28121" y="4714266"/>
                  </a:lnTo>
                  <a:lnTo>
                    <a:pt x="8348" y="4677274"/>
                  </a:lnTo>
                  <a:lnTo>
                    <a:pt x="171" y="4636168"/>
                  </a:lnTo>
                  <a:lnTo>
                    <a:pt x="0" y="4629149"/>
                  </a:lnTo>
                  <a:lnTo>
                    <a:pt x="0" y="142874"/>
                  </a:lnTo>
                  <a:lnTo>
                    <a:pt x="6150" y="101399"/>
                  </a:lnTo>
                  <a:lnTo>
                    <a:pt x="24078" y="63497"/>
                  </a:lnTo>
                  <a:lnTo>
                    <a:pt x="52234" y="32429"/>
                  </a:lnTo>
                  <a:lnTo>
                    <a:pt x="88199"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4629149"/>
                  </a:lnTo>
                  <a:lnTo>
                    <a:pt x="5670748" y="4670623"/>
                  </a:lnTo>
                  <a:lnTo>
                    <a:pt x="5652819" y="4708526"/>
                  </a:lnTo>
                  <a:lnTo>
                    <a:pt x="5624663" y="4739594"/>
                  </a:lnTo>
                  <a:lnTo>
                    <a:pt x="5588699" y="4761147"/>
                  </a:lnTo>
                  <a:lnTo>
                    <a:pt x="5548028" y="4771337"/>
                  </a:lnTo>
                  <a:lnTo>
                    <a:pt x="5534024" y="4772024"/>
                  </a:lnTo>
                  <a:close/>
                </a:path>
              </a:pathLst>
            </a:custGeom>
            <a:solidFill>
              <a:srgbClr val="FFFFFF"/>
            </a:solidFill>
          </p:spPr>
          <p:txBody>
            <a:bodyPr wrap="square" lIns="0" tIns="0" rIns="0" bIns="0" rtlCol="0"/>
            <a:lstStyle/>
            <a:p>
              <a:pPr defTabSz="914217"/>
              <a:endParaRPr dirty="0"/>
            </a:p>
          </p:txBody>
        </p:sp>
        <p:pic>
          <p:nvPicPr>
            <p:cNvPr id="9" name="object 9"/>
            <p:cNvPicPr/>
            <p:nvPr/>
          </p:nvPicPr>
          <p:blipFill>
            <a:blip r:embed="rId3" cstate="print"/>
            <a:stretch>
              <a:fillRect/>
            </a:stretch>
          </p:blipFill>
          <p:spPr>
            <a:xfrm>
              <a:off x="495299" y="2152649"/>
              <a:ext cx="190499" cy="190499"/>
            </a:xfrm>
            <a:prstGeom prst="rect">
              <a:avLst/>
            </a:prstGeom>
          </p:spPr>
        </p:pic>
      </p:grpSp>
      <p:sp>
        <p:nvSpPr>
          <p:cNvPr id="10" name="object 10"/>
          <p:cNvSpPr txBox="1"/>
          <p:nvPr/>
        </p:nvSpPr>
        <p:spPr>
          <a:xfrm>
            <a:off x="750536" y="2110886"/>
            <a:ext cx="3115859" cy="243600"/>
          </a:xfrm>
          <a:prstGeom prst="rect">
            <a:avLst/>
          </a:prstGeom>
        </p:spPr>
        <p:txBody>
          <a:bodyPr vert="horz" wrap="square" lIns="0" tIns="12697" rIns="0" bIns="0" rtlCol="0">
            <a:spAutoFit/>
          </a:bodyPr>
          <a:lstStyle/>
          <a:p>
            <a:pPr marL="12697" defTabSz="914217">
              <a:spcBef>
                <a:spcPts val="100"/>
              </a:spcBef>
            </a:pPr>
            <a:r>
              <a:rPr sz="1500" b="1" dirty="0">
                <a:solidFill>
                  <a:srgbClr val="008080"/>
                </a:solidFill>
                <a:latin typeface="Arial"/>
                <a:cs typeface="Arial"/>
              </a:rPr>
              <a:t>Key</a:t>
            </a:r>
            <a:r>
              <a:rPr sz="1500" b="1" spc="-40" dirty="0">
                <a:solidFill>
                  <a:srgbClr val="008080"/>
                </a:solidFill>
                <a:latin typeface="Arial"/>
                <a:cs typeface="Arial"/>
              </a:rPr>
              <a:t> </a:t>
            </a:r>
            <a:r>
              <a:rPr sz="1500" b="1" dirty="0">
                <a:solidFill>
                  <a:srgbClr val="008080"/>
                </a:solidFill>
                <a:latin typeface="Arial"/>
                <a:cs typeface="Arial"/>
              </a:rPr>
              <a:t>Quality</a:t>
            </a:r>
            <a:r>
              <a:rPr sz="1500" b="1" spc="-40" dirty="0">
                <a:solidFill>
                  <a:srgbClr val="008080"/>
                </a:solidFill>
                <a:latin typeface="Arial"/>
                <a:cs typeface="Arial"/>
              </a:rPr>
              <a:t> </a:t>
            </a:r>
            <a:r>
              <a:rPr sz="1500" b="1" dirty="0">
                <a:solidFill>
                  <a:srgbClr val="008080"/>
                </a:solidFill>
                <a:latin typeface="Arial"/>
                <a:cs typeface="Arial"/>
              </a:rPr>
              <a:t>Maintenance</a:t>
            </a:r>
            <a:r>
              <a:rPr sz="1500" b="1" spc="-40" dirty="0">
                <a:solidFill>
                  <a:srgbClr val="008080"/>
                </a:solidFill>
                <a:latin typeface="Arial"/>
                <a:cs typeface="Arial"/>
              </a:rPr>
              <a:t> </a:t>
            </a:r>
            <a:r>
              <a:rPr sz="1500" b="1" spc="-10" dirty="0">
                <a:solidFill>
                  <a:srgbClr val="008080"/>
                </a:solidFill>
                <a:latin typeface="Arial"/>
                <a:cs typeface="Arial"/>
              </a:rPr>
              <a:t>Methods</a:t>
            </a:r>
            <a:endParaRPr sz="1500" dirty="0">
              <a:latin typeface="Arial"/>
              <a:cs typeface="Arial"/>
            </a:endParaRPr>
          </a:p>
        </p:txBody>
      </p:sp>
      <p:grpSp>
        <p:nvGrpSpPr>
          <p:cNvPr id="11" name="object 11"/>
          <p:cNvGrpSpPr/>
          <p:nvPr/>
        </p:nvGrpSpPr>
        <p:grpSpPr>
          <a:xfrm>
            <a:off x="496595" y="2533063"/>
            <a:ext cx="2571155" cy="1790285"/>
            <a:chOff x="495299" y="2533649"/>
            <a:chExt cx="2571750" cy="1790700"/>
          </a:xfrm>
        </p:grpSpPr>
        <p:sp>
          <p:nvSpPr>
            <p:cNvPr id="12" name="object 12"/>
            <p:cNvSpPr/>
            <p:nvPr/>
          </p:nvSpPr>
          <p:spPr>
            <a:xfrm>
              <a:off x="495299" y="2533649"/>
              <a:ext cx="2571750" cy="1790700"/>
            </a:xfrm>
            <a:custGeom>
              <a:avLst/>
              <a:gdLst/>
              <a:ahLst/>
              <a:cxnLst/>
              <a:rect l="l" t="t" r="r" b="b"/>
              <a:pathLst>
                <a:path w="2571750" h="1790700">
                  <a:moveTo>
                    <a:pt x="2500552" y="1790699"/>
                  </a:moveTo>
                  <a:lnTo>
                    <a:pt x="71196" y="1790699"/>
                  </a:lnTo>
                  <a:lnTo>
                    <a:pt x="66241" y="1790211"/>
                  </a:lnTo>
                  <a:lnTo>
                    <a:pt x="29705" y="1775077"/>
                  </a:lnTo>
                  <a:lnTo>
                    <a:pt x="3885" y="1739037"/>
                  </a:lnTo>
                  <a:lnTo>
                    <a:pt x="0" y="1719503"/>
                  </a:lnTo>
                  <a:lnTo>
                    <a:pt x="0" y="1714499"/>
                  </a:lnTo>
                  <a:lnTo>
                    <a:pt x="0" y="71196"/>
                  </a:lnTo>
                  <a:lnTo>
                    <a:pt x="15621" y="29704"/>
                  </a:lnTo>
                  <a:lnTo>
                    <a:pt x="51661" y="3885"/>
                  </a:lnTo>
                  <a:lnTo>
                    <a:pt x="71196" y="0"/>
                  </a:lnTo>
                  <a:lnTo>
                    <a:pt x="2500552" y="0"/>
                  </a:lnTo>
                  <a:lnTo>
                    <a:pt x="2542043" y="15621"/>
                  </a:lnTo>
                  <a:lnTo>
                    <a:pt x="2567863" y="51661"/>
                  </a:lnTo>
                  <a:lnTo>
                    <a:pt x="2571749" y="71196"/>
                  </a:lnTo>
                  <a:lnTo>
                    <a:pt x="2571749" y="1719503"/>
                  </a:lnTo>
                  <a:lnTo>
                    <a:pt x="2556127" y="1760994"/>
                  </a:lnTo>
                  <a:lnTo>
                    <a:pt x="2520087" y="1786813"/>
                  </a:lnTo>
                  <a:lnTo>
                    <a:pt x="2505507" y="1790211"/>
                  </a:lnTo>
                  <a:lnTo>
                    <a:pt x="2500552" y="1790699"/>
                  </a:lnTo>
                  <a:close/>
                </a:path>
              </a:pathLst>
            </a:custGeom>
            <a:solidFill>
              <a:srgbClr val="F9FAFA"/>
            </a:solidFill>
          </p:spPr>
          <p:txBody>
            <a:bodyPr wrap="square" lIns="0" tIns="0" rIns="0" bIns="0" rtlCol="0"/>
            <a:lstStyle/>
            <a:p>
              <a:pPr defTabSz="914217"/>
              <a:endParaRPr/>
            </a:p>
          </p:txBody>
        </p:sp>
        <p:sp>
          <p:nvSpPr>
            <p:cNvPr id="13" name="object 13"/>
            <p:cNvSpPr/>
            <p:nvPr/>
          </p:nvSpPr>
          <p:spPr>
            <a:xfrm>
              <a:off x="647699" y="2686049"/>
              <a:ext cx="666750" cy="666750"/>
            </a:xfrm>
            <a:custGeom>
              <a:avLst/>
              <a:gdLst/>
              <a:ahLst/>
              <a:cxnLst/>
              <a:rect l="l" t="t" r="r" b="b"/>
              <a:pathLst>
                <a:path w="666750" h="666750">
                  <a:moveTo>
                    <a:pt x="333374" y="666749"/>
                  </a:moveTo>
                  <a:lnTo>
                    <a:pt x="292563" y="664242"/>
                  </a:lnTo>
                  <a:lnTo>
                    <a:pt x="252371" y="656759"/>
                  </a:lnTo>
                  <a:lnTo>
                    <a:pt x="213397" y="644412"/>
                  </a:lnTo>
                  <a:lnTo>
                    <a:pt x="176222" y="627385"/>
                  </a:lnTo>
                  <a:lnTo>
                    <a:pt x="141412" y="605935"/>
                  </a:lnTo>
                  <a:lnTo>
                    <a:pt x="109493" y="580389"/>
                  </a:lnTo>
                  <a:lnTo>
                    <a:pt x="80941" y="551128"/>
                  </a:lnTo>
                  <a:lnTo>
                    <a:pt x="56183" y="518587"/>
                  </a:lnTo>
                  <a:lnTo>
                    <a:pt x="35595" y="483261"/>
                  </a:lnTo>
                  <a:lnTo>
                    <a:pt x="19487" y="445685"/>
                  </a:lnTo>
                  <a:lnTo>
                    <a:pt x="8100" y="406420"/>
                  </a:lnTo>
                  <a:lnTo>
                    <a:pt x="1605" y="366051"/>
                  </a:lnTo>
                  <a:lnTo>
                    <a:pt x="0" y="333374"/>
                  </a:lnTo>
                  <a:lnTo>
                    <a:pt x="100" y="325191"/>
                  </a:lnTo>
                  <a:lnTo>
                    <a:pt x="3608" y="284458"/>
                  </a:lnTo>
                  <a:lnTo>
                    <a:pt x="12075" y="244461"/>
                  </a:lnTo>
                  <a:lnTo>
                    <a:pt x="25376" y="205797"/>
                  </a:lnTo>
                  <a:lnTo>
                    <a:pt x="43310" y="169052"/>
                  </a:lnTo>
                  <a:lnTo>
                    <a:pt x="65605" y="134783"/>
                  </a:lnTo>
                  <a:lnTo>
                    <a:pt x="91927" y="103500"/>
                  </a:lnTo>
                  <a:lnTo>
                    <a:pt x="121884" y="75672"/>
                  </a:lnTo>
                  <a:lnTo>
                    <a:pt x="155022" y="51720"/>
                  </a:lnTo>
                  <a:lnTo>
                    <a:pt x="190838" y="32007"/>
                  </a:lnTo>
                  <a:lnTo>
                    <a:pt x="228798" y="16826"/>
                  </a:lnTo>
                  <a:lnTo>
                    <a:pt x="268336" y="6405"/>
                  </a:lnTo>
                  <a:lnTo>
                    <a:pt x="308852" y="903"/>
                  </a:lnTo>
                  <a:lnTo>
                    <a:pt x="333374" y="0"/>
                  </a:lnTo>
                  <a:lnTo>
                    <a:pt x="341558" y="100"/>
                  </a:lnTo>
                  <a:lnTo>
                    <a:pt x="382291" y="3608"/>
                  </a:lnTo>
                  <a:lnTo>
                    <a:pt x="422287" y="12075"/>
                  </a:lnTo>
                  <a:lnTo>
                    <a:pt x="460951" y="25376"/>
                  </a:lnTo>
                  <a:lnTo>
                    <a:pt x="497696" y="43310"/>
                  </a:lnTo>
                  <a:lnTo>
                    <a:pt x="531966" y="65605"/>
                  </a:lnTo>
                  <a:lnTo>
                    <a:pt x="563248" y="91927"/>
                  </a:lnTo>
                  <a:lnTo>
                    <a:pt x="591077" y="121884"/>
                  </a:lnTo>
                  <a:lnTo>
                    <a:pt x="615029" y="155022"/>
                  </a:lnTo>
                  <a:lnTo>
                    <a:pt x="634742" y="190838"/>
                  </a:lnTo>
                  <a:lnTo>
                    <a:pt x="649923" y="228798"/>
                  </a:lnTo>
                  <a:lnTo>
                    <a:pt x="660344" y="268336"/>
                  </a:lnTo>
                  <a:lnTo>
                    <a:pt x="665846" y="308852"/>
                  </a:lnTo>
                  <a:lnTo>
                    <a:pt x="666749" y="333374"/>
                  </a:lnTo>
                  <a:lnTo>
                    <a:pt x="666649" y="341559"/>
                  </a:lnTo>
                  <a:lnTo>
                    <a:pt x="663141" y="382291"/>
                  </a:lnTo>
                  <a:lnTo>
                    <a:pt x="654674" y="422287"/>
                  </a:lnTo>
                  <a:lnTo>
                    <a:pt x="641373" y="460951"/>
                  </a:lnTo>
                  <a:lnTo>
                    <a:pt x="623438" y="497696"/>
                  </a:lnTo>
                  <a:lnTo>
                    <a:pt x="601144" y="531966"/>
                  </a:lnTo>
                  <a:lnTo>
                    <a:pt x="574822" y="563248"/>
                  </a:lnTo>
                  <a:lnTo>
                    <a:pt x="544865" y="591076"/>
                  </a:lnTo>
                  <a:lnTo>
                    <a:pt x="511727" y="615029"/>
                  </a:lnTo>
                  <a:lnTo>
                    <a:pt x="475911" y="634742"/>
                  </a:lnTo>
                  <a:lnTo>
                    <a:pt x="437950" y="649923"/>
                  </a:lnTo>
                  <a:lnTo>
                    <a:pt x="398413" y="660344"/>
                  </a:lnTo>
                  <a:lnTo>
                    <a:pt x="357897" y="665847"/>
                  </a:lnTo>
                  <a:lnTo>
                    <a:pt x="333374" y="666749"/>
                  </a:lnTo>
                  <a:close/>
                </a:path>
              </a:pathLst>
            </a:custGeom>
            <a:solidFill>
              <a:srgbClr val="008080"/>
            </a:solidFill>
          </p:spPr>
          <p:txBody>
            <a:bodyPr wrap="square" lIns="0" tIns="0" rIns="0" bIns="0" rtlCol="0"/>
            <a:lstStyle/>
            <a:p>
              <a:pPr defTabSz="914217"/>
              <a:endParaRPr/>
            </a:p>
          </p:txBody>
        </p:sp>
        <p:pic>
          <p:nvPicPr>
            <p:cNvPr id="14" name="object 14"/>
            <p:cNvPicPr/>
            <p:nvPr/>
          </p:nvPicPr>
          <p:blipFill>
            <a:blip r:embed="rId4" cstate="print"/>
            <a:stretch>
              <a:fillRect/>
            </a:stretch>
          </p:blipFill>
          <p:spPr>
            <a:xfrm>
              <a:off x="895349" y="2867024"/>
              <a:ext cx="171449" cy="304799"/>
            </a:xfrm>
            <a:prstGeom prst="rect">
              <a:avLst/>
            </a:prstGeom>
          </p:spPr>
        </p:pic>
      </p:grpSp>
      <p:sp>
        <p:nvSpPr>
          <p:cNvPr id="15" name="object 15"/>
          <p:cNvSpPr txBox="1"/>
          <p:nvPr/>
        </p:nvSpPr>
        <p:spPr>
          <a:xfrm>
            <a:off x="1417133" y="2636543"/>
            <a:ext cx="1500158" cy="1526187"/>
          </a:xfrm>
          <a:prstGeom prst="rect">
            <a:avLst/>
          </a:prstGeom>
        </p:spPr>
        <p:txBody>
          <a:bodyPr vert="horz" wrap="square" lIns="0" tIns="12697" rIns="0" bIns="0" rtlCol="0">
            <a:spAutoFit/>
          </a:bodyPr>
          <a:lstStyle/>
          <a:p>
            <a:pPr marL="12697" marR="336483" defTabSz="914217">
              <a:lnSpc>
                <a:spcPct val="125000"/>
              </a:lnSpc>
              <a:spcBef>
                <a:spcPts val="100"/>
              </a:spcBef>
            </a:pPr>
            <a:r>
              <a:rPr sz="1200" b="1" spc="-10" dirty="0">
                <a:latin typeface="Arial"/>
                <a:cs typeface="Arial"/>
              </a:rPr>
              <a:t>Process Standardization</a:t>
            </a:r>
            <a:endParaRPr sz="1200" dirty="0">
              <a:latin typeface="Arial"/>
              <a:cs typeface="Arial"/>
            </a:endParaRPr>
          </a:p>
          <a:p>
            <a:pPr marL="12697" marR="5079" defTabSz="914217">
              <a:lnSpc>
                <a:spcPct val="119000"/>
              </a:lnSpc>
              <a:spcBef>
                <a:spcPts val="720"/>
              </a:spcBef>
            </a:pPr>
            <a:r>
              <a:rPr sz="1050" dirty="0">
                <a:latin typeface="Arial"/>
                <a:cs typeface="Arial"/>
              </a:rPr>
              <a:t>Document</a:t>
            </a:r>
            <a:r>
              <a:rPr sz="1050" spc="-35" dirty="0">
                <a:latin typeface="Arial"/>
                <a:cs typeface="Arial"/>
              </a:rPr>
              <a:t> </a:t>
            </a:r>
            <a:r>
              <a:rPr sz="1050" dirty="0">
                <a:latin typeface="Arial"/>
                <a:cs typeface="Arial"/>
              </a:rPr>
              <a:t>key</a:t>
            </a:r>
            <a:r>
              <a:rPr sz="1050" spc="-30" dirty="0">
                <a:latin typeface="Arial"/>
                <a:cs typeface="Arial"/>
              </a:rPr>
              <a:t> </a:t>
            </a:r>
            <a:r>
              <a:rPr sz="1050" spc="-10" dirty="0">
                <a:latin typeface="Arial"/>
                <a:cs typeface="Arial"/>
              </a:rPr>
              <a:t>workflows </a:t>
            </a:r>
            <a:r>
              <a:rPr sz="1050" dirty="0">
                <a:latin typeface="Arial"/>
                <a:cs typeface="Arial"/>
              </a:rPr>
              <a:t>and</a:t>
            </a:r>
            <a:r>
              <a:rPr sz="1050" spc="-25" dirty="0">
                <a:latin typeface="Arial"/>
                <a:cs typeface="Arial"/>
              </a:rPr>
              <a:t> </a:t>
            </a:r>
            <a:r>
              <a:rPr sz="1050" dirty="0">
                <a:latin typeface="Arial"/>
                <a:cs typeface="Arial"/>
              </a:rPr>
              <a:t>create</a:t>
            </a:r>
            <a:r>
              <a:rPr sz="1050" spc="-25" dirty="0">
                <a:latin typeface="Arial"/>
                <a:cs typeface="Arial"/>
              </a:rPr>
              <a:t> </a:t>
            </a:r>
            <a:r>
              <a:rPr sz="1050" spc="-10" dirty="0">
                <a:latin typeface="Arial"/>
                <a:cs typeface="Arial"/>
              </a:rPr>
              <a:t>standardized </a:t>
            </a:r>
            <a:r>
              <a:rPr sz="1050" dirty="0">
                <a:latin typeface="Arial"/>
                <a:cs typeface="Arial"/>
              </a:rPr>
              <a:t>processes</a:t>
            </a:r>
            <a:r>
              <a:rPr sz="1050" spc="-25" dirty="0">
                <a:latin typeface="Arial"/>
                <a:cs typeface="Arial"/>
              </a:rPr>
              <a:t> </a:t>
            </a:r>
            <a:r>
              <a:rPr sz="1050" dirty="0">
                <a:latin typeface="Arial"/>
                <a:cs typeface="Arial"/>
              </a:rPr>
              <a:t>that</a:t>
            </a:r>
            <a:r>
              <a:rPr sz="1050" spc="-20" dirty="0">
                <a:latin typeface="Arial"/>
                <a:cs typeface="Arial"/>
              </a:rPr>
              <a:t> </a:t>
            </a:r>
            <a:r>
              <a:rPr sz="1050" dirty="0">
                <a:latin typeface="Arial"/>
                <a:cs typeface="Arial"/>
              </a:rPr>
              <a:t>can</a:t>
            </a:r>
            <a:r>
              <a:rPr sz="1050" spc="-20" dirty="0">
                <a:latin typeface="Arial"/>
                <a:cs typeface="Arial"/>
              </a:rPr>
              <a:t> </a:t>
            </a:r>
            <a:r>
              <a:rPr sz="1050" spc="-25" dirty="0">
                <a:latin typeface="Arial"/>
                <a:cs typeface="Arial"/>
              </a:rPr>
              <a:t>be </a:t>
            </a:r>
            <a:r>
              <a:rPr sz="1050" dirty="0">
                <a:latin typeface="Arial"/>
                <a:cs typeface="Arial"/>
              </a:rPr>
              <a:t>easily</a:t>
            </a:r>
            <a:r>
              <a:rPr sz="1050" spc="-40" dirty="0">
                <a:latin typeface="Arial"/>
                <a:cs typeface="Arial"/>
              </a:rPr>
              <a:t> </a:t>
            </a:r>
            <a:r>
              <a:rPr sz="1050" dirty="0">
                <a:latin typeface="Arial"/>
                <a:cs typeface="Arial"/>
              </a:rPr>
              <a:t>replicated</a:t>
            </a:r>
            <a:r>
              <a:rPr sz="1050" spc="-35" dirty="0">
                <a:latin typeface="Arial"/>
                <a:cs typeface="Arial"/>
              </a:rPr>
              <a:t> </a:t>
            </a:r>
            <a:r>
              <a:rPr sz="1050" spc="-25" dirty="0">
                <a:latin typeface="Arial"/>
                <a:cs typeface="Arial"/>
              </a:rPr>
              <a:t>and </a:t>
            </a:r>
            <a:r>
              <a:rPr sz="1050" spc="-10" dirty="0">
                <a:latin typeface="Arial"/>
                <a:cs typeface="Arial"/>
              </a:rPr>
              <a:t>automated.</a:t>
            </a:r>
            <a:endParaRPr sz="1050" dirty="0">
              <a:latin typeface="Arial"/>
              <a:cs typeface="Arial"/>
            </a:endParaRPr>
          </a:p>
        </p:txBody>
      </p:sp>
      <p:grpSp>
        <p:nvGrpSpPr>
          <p:cNvPr id="16" name="object 16"/>
          <p:cNvGrpSpPr/>
          <p:nvPr/>
        </p:nvGrpSpPr>
        <p:grpSpPr>
          <a:xfrm>
            <a:off x="3220115" y="2533063"/>
            <a:ext cx="2571155" cy="1790285"/>
            <a:chOff x="3219449" y="2533649"/>
            <a:chExt cx="2571750" cy="1790700"/>
          </a:xfrm>
        </p:grpSpPr>
        <p:sp>
          <p:nvSpPr>
            <p:cNvPr id="17" name="object 17"/>
            <p:cNvSpPr/>
            <p:nvPr/>
          </p:nvSpPr>
          <p:spPr>
            <a:xfrm>
              <a:off x="3219449" y="2533649"/>
              <a:ext cx="2571750" cy="1790700"/>
            </a:xfrm>
            <a:custGeom>
              <a:avLst/>
              <a:gdLst/>
              <a:ahLst/>
              <a:cxnLst/>
              <a:rect l="l" t="t" r="r" b="b"/>
              <a:pathLst>
                <a:path w="2571750" h="1790700">
                  <a:moveTo>
                    <a:pt x="2500553" y="1790699"/>
                  </a:moveTo>
                  <a:lnTo>
                    <a:pt x="71196" y="1790699"/>
                  </a:lnTo>
                  <a:lnTo>
                    <a:pt x="66241" y="1790211"/>
                  </a:lnTo>
                  <a:lnTo>
                    <a:pt x="29705" y="1775077"/>
                  </a:lnTo>
                  <a:lnTo>
                    <a:pt x="3885" y="1739037"/>
                  </a:lnTo>
                  <a:lnTo>
                    <a:pt x="0" y="1719503"/>
                  </a:lnTo>
                  <a:lnTo>
                    <a:pt x="0" y="1714499"/>
                  </a:lnTo>
                  <a:lnTo>
                    <a:pt x="0" y="71196"/>
                  </a:lnTo>
                  <a:lnTo>
                    <a:pt x="15621" y="29704"/>
                  </a:lnTo>
                  <a:lnTo>
                    <a:pt x="51661" y="3885"/>
                  </a:lnTo>
                  <a:lnTo>
                    <a:pt x="71196" y="0"/>
                  </a:lnTo>
                  <a:lnTo>
                    <a:pt x="2500553" y="0"/>
                  </a:lnTo>
                  <a:lnTo>
                    <a:pt x="2542043" y="15621"/>
                  </a:lnTo>
                  <a:lnTo>
                    <a:pt x="2567863" y="51661"/>
                  </a:lnTo>
                  <a:lnTo>
                    <a:pt x="2571749" y="71196"/>
                  </a:lnTo>
                  <a:lnTo>
                    <a:pt x="2571749" y="1719503"/>
                  </a:lnTo>
                  <a:lnTo>
                    <a:pt x="2556127" y="1760994"/>
                  </a:lnTo>
                  <a:lnTo>
                    <a:pt x="2520087" y="1786813"/>
                  </a:lnTo>
                  <a:lnTo>
                    <a:pt x="2505508" y="1790211"/>
                  </a:lnTo>
                  <a:lnTo>
                    <a:pt x="2500553" y="1790699"/>
                  </a:lnTo>
                  <a:close/>
                </a:path>
              </a:pathLst>
            </a:custGeom>
            <a:solidFill>
              <a:srgbClr val="F9FAFA"/>
            </a:solidFill>
          </p:spPr>
          <p:txBody>
            <a:bodyPr wrap="square" lIns="0" tIns="0" rIns="0" bIns="0" rtlCol="0"/>
            <a:lstStyle/>
            <a:p>
              <a:pPr defTabSz="914217"/>
              <a:endParaRPr/>
            </a:p>
          </p:txBody>
        </p:sp>
        <p:sp>
          <p:nvSpPr>
            <p:cNvPr id="18" name="object 18"/>
            <p:cNvSpPr/>
            <p:nvPr/>
          </p:nvSpPr>
          <p:spPr>
            <a:xfrm>
              <a:off x="3371849" y="2686049"/>
              <a:ext cx="666750" cy="666750"/>
            </a:xfrm>
            <a:custGeom>
              <a:avLst/>
              <a:gdLst/>
              <a:ahLst/>
              <a:cxnLst/>
              <a:rect l="l" t="t" r="r" b="b"/>
              <a:pathLst>
                <a:path w="666750" h="666750">
                  <a:moveTo>
                    <a:pt x="333374" y="666749"/>
                  </a:moveTo>
                  <a:lnTo>
                    <a:pt x="292564" y="664242"/>
                  </a:lnTo>
                  <a:lnTo>
                    <a:pt x="252371" y="656759"/>
                  </a:lnTo>
                  <a:lnTo>
                    <a:pt x="213397" y="644412"/>
                  </a:lnTo>
                  <a:lnTo>
                    <a:pt x="176223" y="627385"/>
                  </a:lnTo>
                  <a:lnTo>
                    <a:pt x="141412" y="605935"/>
                  </a:lnTo>
                  <a:lnTo>
                    <a:pt x="109493" y="580389"/>
                  </a:lnTo>
                  <a:lnTo>
                    <a:pt x="80942" y="551128"/>
                  </a:lnTo>
                  <a:lnTo>
                    <a:pt x="56183" y="518587"/>
                  </a:lnTo>
                  <a:lnTo>
                    <a:pt x="35594" y="483261"/>
                  </a:lnTo>
                  <a:lnTo>
                    <a:pt x="19487" y="445685"/>
                  </a:lnTo>
                  <a:lnTo>
                    <a:pt x="8100" y="406420"/>
                  </a:lnTo>
                  <a:lnTo>
                    <a:pt x="1605" y="366051"/>
                  </a:lnTo>
                  <a:lnTo>
                    <a:pt x="0" y="333374"/>
                  </a:lnTo>
                  <a:lnTo>
                    <a:pt x="100" y="325191"/>
                  </a:lnTo>
                  <a:lnTo>
                    <a:pt x="3608" y="284458"/>
                  </a:lnTo>
                  <a:lnTo>
                    <a:pt x="12075" y="244461"/>
                  </a:lnTo>
                  <a:lnTo>
                    <a:pt x="25376" y="205797"/>
                  </a:lnTo>
                  <a:lnTo>
                    <a:pt x="43310" y="169052"/>
                  </a:lnTo>
                  <a:lnTo>
                    <a:pt x="65605" y="134783"/>
                  </a:lnTo>
                  <a:lnTo>
                    <a:pt x="91927" y="103500"/>
                  </a:lnTo>
                  <a:lnTo>
                    <a:pt x="121884" y="75672"/>
                  </a:lnTo>
                  <a:lnTo>
                    <a:pt x="155022" y="51720"/>
                  </a:lnTo>
                  <a:lnTo>
                    <a:pt x="190838" y="32007"/>
                  </a:lnTo>
                  <a:lnTo>
                    <a:pt x="228799" y="16826"/>
                  </a:lnTo>
                  <a:lnTo>
                    <a:pt x="268336" y="6405"/>
                  </a:lnTo>
                  <a:lnTo>
                    <a:pt x="308853" y="903"/>
                  </a:lnTo>
                  <a:lnTo>
                    <a:pt x="333374" y="0"/>
                  </a:lnTo>
                  <a:lnTo>
                    <a:pt x="341559" y="100"/>
                  </a:lnTo>
                  <a:lnTo>
                    <a:pt x="382291" y="3608"/>
                  </a:lnTo>
                  <a:lnTo>
                    <a:pt x="422288" y="12075"/>
                  </a:lnTo>
                  <a:lnTo>
                    <a:pt x="460951" y="25376"/>
                  </a:lnTo>
                  <a:lnTo>
                    <a:pt x="497696" y="43310"/>
                  </a:lnTo>
                  <a:lnTo>
                    <a:pt x="531965" y="65605"/>
                  </a:lnTo>
                  <a:lnTo>
                    <a:pt x="563248" y="91927"/>
                  </a:lnTo>
                  <a:lnTo>
                    <a:pt x="591076" y="121884"/>
                  </a:lnTo>
                  <a:lnTo>
                    <a:pt x="615028" y="155022"/>
                  </a:lnTo>
                  <a:lnTo>
                    <a:pt x="634742" y="190838"/>
                  </a:lnTo>
                  <a:lnTo>
                    <a:pt x="649922" y="228798"/>
                  </a:lnTo>
                  <a:lnTo>
                    <a:pt x="660343" y="268336"/>
                  </a:lnTo>
                  <a:lnTo>
                    <a:pt x="665846" y="308852"/>
                  </a:lnTo>
                  <a:lnTo>
                    <a:pt x="666749" y="333374"/>
                  </a:lnTo>
                  <a:lnTo>
                    <a:pt x="666649" y="341559"/>
                  </a:lnTo>
                  <a:lnTo>
                    <a:pt x="663141" y="382291"/>
                  </a:lnTo>
                  <a:lnTo>
                    <a:pt x="654674" y="422287"/>
                  </a:lnTo>
                  <a:lnTo>
                    <a:pt x="641372" y="460951"/>
                  </a:lnTo>
                  <a:lnTo>
                    <a:pt x="623438" y="497696"/>
                  </a:lnTo>
                  <a:lnTo>
                    <a:pt x="601143" y="531966"/>
                  </a:lnTo>
                  <a:lnTo>
                    <a:pt x="574822" y="563248"/>
                  </a:lnTo>
                  <a:lnTo>
                    <a:pt x="544865" y="591076"/>
                  </a:lnTo>
                  <a:lnTo>
                    <a:pt x="511727" y="615029"/>
                  </a:lnTo>
                  <a:lnTo>
                    <a:pt x="475911" y="634742"/>
                  </a:lnTo>
                  <a:lnTo>
                    <a:pt x="437951" y="649923"/>
                  </a:lnTo>
                  <a:lnTo>
                    <a:pt x="398413" y="660344"/>
                  </a:lnTo>
                  <a:lnTo>
                    <a:pt x="357897" y="665847"/>
                  </a:lnTo>
                  <a:lnTo>
                    <a:pt x="333374" y="666749"/>
                  </a:lnTo>
                  <a:close/>
                </a:path>
              </a:pathLst>
            </a:custGeom>
            <a:solidFill>
              <a:srgbClr val="008080"/>
            </a:solidFill>
          </p:spPr>
          <p:txBody>
            <a:bodyPr wrap="square" lIns="0" tIns="0" rIns="0" bIns="0" rtlCol="0"/>
            <a:lstStyle/>
            <a:p>
              <a:pPr defTabSz="914217"/>
              <a:endParaRPr/>
            </a:p>
          </p:txBody>
        </p:sp>
        <p:pic>
          <p:nvPicPr>
            <p:cNvPr id="19" name="object 19"/>
            <p:cNvPicPr/>
            <p:nvPr/>
          </p:nvPicPr>
          <p:blipFill>
            <a:blip r:embed="rId5" cstate="print"/>
            <a:stretch>
              <a:fillRect/>
            </a:stretch>
          </p:blipFill>
          <p:spPr>
            <a:xfrm>
              <a:off x="3590924" y="2867024"/>
              <a:ext cx="228599" cy="304799"/>
            </a:xfrm>
            <a:prstGeom prst="rect">
              <a:avLst/>
            </a:prstGeom>
          </p:spPr>
        </p:pic>
      </p:grpSp>
      <p:sp>
        <p:nvSpPr>
          <p:cNvPr id="20" name="object 20"/>
          <p:cNvSpPr txBox="1"/>
          <p:nvPr/>
        </p:nvSpPr>
        <p:spPr>
          <a:xfrm>
            <a:off x="4140653" y="2636543"/>
            <a:ext cx="1477938" cy="1526187"/>
          </a:xfrm>
          <a:prstGeom prst="rect">
            <a:avLst/>
          </a:prstGeom>
        </p:spPr>
        <p:txBody>
          <a:bodyPr vert="horz" wrap="square" lIns="0" tIns="12697" rIns="0" bIns="0" rtlCol="0">
            <a:spAutoFit/>
          </a:bodyPr>
          <a:lstStyle/>
          <a:p>
            <a:pPr marL="12697" marR="356799" defTabSz="914217">
              <a:lnSpc>
                <a:spcPct val="125000"/>
              </a:lnSpc>
              <a:spcBef>
                <a:spcPts val="100"/>
              </a:spcBef>
            </a:pPr>
            <a:r>
              <a:rPr sz="1200" b="1" dirty="0">
                <a:latin typeface="Arial"/>
                <a:cs typeface="Arial"/>
              </a:rPr>
              <a:t>Quality</a:t>
            </a:r>
            <a:r>
              <a:rPr sz="1200" b="1" spc="-45" dirty="0">
                <a:latin typeface="Arial"/>
                <a:cs typeface="Arial"/>
              </a:rPr>
              <a:t> </a:t>
            </a:r>
            <a:r>
              <a:rPr sz="1200" b="1" spc="-10" dirty="0">
                <a:latin typeface="Arial"/>
                <a:cs typeface="Arial"/>
              </a:rPr>
              <a:t>Control Systems</a:t>
            </a:r>
            <a:endParaRPr sz="1200" dirty="0">
              <a:latin typeface="Arial"/>
              <a:cs typeface="Arial"/>
            </a:endParaRPr>
          </a:p>
          <a:p>
            <a:pPr marL="12697" marR="5079" defTabSz="914217">
              <a:lnSpc>
                <a:spcPct val="119000"/>
              </a:lnSpc>
              <a:spcBef>
                <a:spcPts val="720"/>
              </a:spcBef>
            </a:pPr>
            <a:r>
              <a:rPr sz="1050" dirty="0">
                <a:latin typeface="Arial"/>
                <a:cs typeface="Arial"/>
              </a:rPr>
              <a:t>Implement</a:t>
            </a:r>
            <a:r>
              <a:rPr sz="1050" spc="-40" dirty="0">
                <a:latin typeface="Arial"/>
                <a:cs typeface="Arial"/>
              </a:rPr>
              <a:t> </a:t>
            </a:r>
            <a:r>
              <a:rPr sz="1050" dirty="0">
                <a:latin typeface="Arial"/>
                <a:cs typeface="Arial"/>
              </a:rPr>
              <a:t>robust</a:t>
            </a:r>
            <a:r>
              <a:rPr sz="1050" spc="-40" dirty="0">
                <a:latin typeface="Arial"/>
                <a:cs typeface="Arial"/>
              </a:rPr>
              <a:t> </a:t>
            </a:r>
            <a:r>
              <a:rPr sz="1050" spc="-10" dirty="0">
                <a:latin typeface="Arial"/>
                <a:cs typeface="Arial"/>
              </a:rPr>
              <a:t>quality </a:t>
            </a:r>
            <a:r>
              <a:rPr sz="1050" dirty="0">
                <a:latin typeface="Arial"/>
                <a:cs typeface="Arial"/>
              </a:rPr>
              <a:t>assurance</a:t>
            </a:r>
            <a:r>
              <a:rPr sz="1050" spc="-50" dirty="0">
                <a:latin typeface="Arial"/>
                <a:cs typeface="Arial"/>
              </a:rPr>
              <a:t> </a:t>
            </a:r>
            <a:r>
              <a:rPr sz="1050" dirty="0">
                <a:latin typeface="Arial"/>
                <a:cs typeface="Arial"/>
              </a:rPr>
              <a:t>protocols</a:t>
            </a:r>
            <a:r>
              <a:rPr sz="1050" spc="-45" dirty="0">
                <a:latin typeface="Arial"/>
                <a:cs typeface="Arial"/>
              </a:rPr>
              <a:t> </a:t>
            </a:r>
            <a:r>
              <a:rPr sz="1050" spc="-25" dirty="0">
                <a:latin typeface="Arial"/>
                <a:cs typeface="Arial"/>
              </a:rPr>
              <a:t>at </a:t>
            </a:r>
            <a:r>
              <a:rPr sz="1050" dirty="0">
                <a:latin typeface="Arial"/>
                <a:cs typeface="Arial"/>
              </a:rPr>
              <a:t>every</a:t>
            </a:r>
            <a:r>
              <a:rPr sz="1050" spc="-30" dirty="0">
                <a:latin typeface="Arial"/>
                <a:cs typeface="Arial"/>
              </a:rPr>
              <a:t> </a:t>
            </a:r>
            <a:r>
              <a:rPr sz="1050" dirty="0">
                <a:latin typeface="Arial"/>
                <a:cs typeface="Arial"/>
              </a:rPr>
              <a:t>stage</a:t>
            </a:r>
            <a:r>
              <a:rPr sz="1050" spc="-25" dirty="0">
                <a:latin typeface="Arial"/>
                <a:cs typeface="Arial"/>
              </a:rPr>
              <a:t> of </a:t>
            </a:r>
            <a:r>
              <a:rPr sz="1050" dirty="0">
                <a:latin typeface="Arial"/>
                <a:cs typeface="Arial"/>
              </a:rPr>
              <a:t>production</a:t>
            </a:r>
            <a:r>
              <a:rPr sz="1050" spc="-35" dirty="0">
                <a:latin typeface="Arial"/>
                <a:cs typeface="Arial"/>
              </a:rPr>
              <a:t> </a:t>
            </a:r>
            <a:r>
              <a:rPr sz="1050" dirty="0">
                <a:latin typeface="Arial"/>
                <a:cs typeface="Arial"/>
              </a:rPr>
              <a:t>and</a:t>
            </a:r>
            <a:r>
              <a:rPr sz="1050" spc="-35" dirty="0">
                <a:latin typeface="Arial"/>
                <a:cs typeface="Arial"/>
              </a:rPr>
              <a:t> </a:t>
            </a:r>
            <a:r>
              <a:rPr sz="1050" spc="-10" dirty="0">
                <a:latin typeface="Arial"/>
                <a:cs typeface="Arial"/>
              </a:rPr>
              <a:t>service delivery.</a:t>
            </a:r>
            <a:endParaRPr sz="1050" dirty="0">
              <a:latin typeface="Arial"/>
              <a:cs typeface="Arial"/>
            </a:endParaRPr>
          </a:p>
        </p:txBody>
      </p:sp>
      <p:grpSp>
        <p:nvGrpSpPr>
          <p:cNvPr id="21" name="object 21"/>
          <p:cNvGrpSpPr/>
          <p:nvPr/>
        </p:nvGrpSpPr>
        <p:grpSpPr>
          <a:xfrm>
            <a:off x="496595" y="4475713"/>
            <a:ext cx="2571155" cy="1790285"/>
            <a:chOff x="495299" y="4476749"/>
            <a:chExt cx="2571750" cy="1790700"/>
          </a:xfrm>
        </p:grpSpPr>
        <p:sp>
          <p:nvSpPr>
            <p:cNvPr id="22" name="object 22"/>
            <p:cNvSpPr/>
            <p:nvPr/>
          </p:nvSpPr>
          <p:spPr>
            <a:xfrm>
              <a:off x="495299" y="4476749"/>
              <a:ext cx="2571750" cy="1790700"/>
            </a:xfrm>
            <a:custGeom>
              <a:avLst/>
              <a:gdLst/>
              <a:ahLst/>
              <a:cxnLst/>
              <a:rect l="l" t="t" r="r" b="b"/>
              <a:pathLst>
                <a:path w="2571750" h="1790700">
                  <a:moveTo>
                    <a:pt x="2500552" y="1790699"/>
                  </a:moveTo>
                  <a:lnTo>
                    <a:pt x="71196" y="1790699"/>
                  </a:lnTo>
                  <a:lnTo>
                    <a:pt x="66241" y="1790211"/>
                  </a:lnTo>
                  <a:lnTo>
                    <a:pt x="29705" y="1775076"/>
                  </a:lnTo>
                  <a:lnTo>
                    <a:pt x="3885" y="1739036"/>
                  </a:lnTo>
                  <a:lnTo>
                    <a:pt x="0" y="1719502"/>
                  </a:lnTo>
                  <a:lnTo>
                    <a:pt x="0" y="1714499"/>
                  </a:lnTo>
                  <a:lnTo>
                    <a:pt x="0" y="71196"/>
                  </a:lnTo>
                  <a:lnTo>
                    <a:pt x="15621" y="29705"/>
                  </a:lnTo>
                  <a:lnTo>
                    <a:pt x="51661" y="3885"/>
                  </a:lnTo>
                  <a:lnTo>
                    <a:pt x="71196" y="0"/>
                  </a:lnTo>
                  <a:lnTo>
                    <a:pt x="2500552" y="0"/>
                  </a:lnTo>
                  <a:lnTo>
                    <a:pt x="2542043" y="15621"/>
                  </a:lnTo>
                  <a:lnTo>
                    <a:pt x="2567863" y="51661"/>
                  </a:lnTo>
                  <a:lnTo>
                    <a:pt x="2571749" y="71196"/>
                  </a:lnTo>
                  <a:lnTo>
                    <a:pt x="2571749" y="1719502"/>
                  </a:lnTo>
                  <a:lnTo>
                    <a:pt x="2556127" y="1760994"/>
                  </a:lnTo>
                  <a:lnTo>
                    <a:pt x="2520087" y="1786812"/>
                  </a:lnTo>
                  <a:lnTo>
                    <a:pt x="2505507" y="1790211"/>
                  </a:lnTo>
                  <a:lnTo>
                    <a:pt x="2500552" y="1790699"/>
                  </a:lnTo>
                  <a:close/>
                </a:path>
              </a:pathLst>
            </a:custGeom>
            <a:solidFill>
              <a:srgbClr val="F9FAFA"/>
            </a:solidFill>
          </p:spPr>
          <p:txBody>
            <a:bodyPr wrap="square" lIns="0" tIns="0" rIns="0" bIns="0" rtlCol="0"/>
            <a:lstStyle/>
            <a:p>
              <a:pPr defTabSz="914217"/>
              <a:endParaRPr/>
            </a:p>
          </p:txBody>
        </p:sp>
        <p:sp>
          <p:nvSpPr>
            <p:cNvPr id="23" name="object 23"/>
            <p:cNvSpPr/>
            <p:nvPr/>
          </p:nvSpPr>
          <p:spPr>
            <a:xfrm>
              <a:off x="647699" y="4629149"/>
              <a:ext cx="666750" cy="666750"/>
            </a:xfrm>
            <a:custGeom>
              <a:avLst/>
              <a:gdLst/>
              <a:ahLst/>
              <a:cxnLst/>
              <a:rect l="l" t="t" r="r" b="b"/>
              <a:pathLst>
                <a:path w="666750" h="666750">
                  <a:moveTo>
                    <a:pt x="333374" y="666749"/>
                  </a:moveTo>
                  <a:lnTo>
                    <a:pt x="292563" y="664242"/>
                  </a:lnTo>
                  <a:lnTo>
                    <a:pt x="252371" y="656759"/>
                  </a:lnTo>
                  <a:lnTo>
                    <a:pt x="213397" y="644412"/>
                  </a:lnTo>
                  <a:lnTo>
                    <a:pt x="176222" y="627384"/>
                  </a:lnTo>
                  <a:lnTo>
                    <a:pt x="141412" y="605936"/>
                  </a:lnTo>
                  <a:lnTo>
                    <a:pt x="109493" y="580389"/>
                  </a:lnTo>
                  <a:lnTo>
                    <a:pt x="80941" y="551128"/>
                  </a:lnTo>
                  <a:lnTo>
                    <a:pt x="56183" y="518588"/>
                  </a:lnTo>
                  <a:lnTo>
                    <a:pt x="35595" y="483261"/>
                  </a:lnTo>
                  <a:lnTo>
                    <a:pt x="19487" y="445685"/>
                  </a:lnTo>
                  <a:lnTo>
                    <a:pt x="8100" y="406419"/>
                  </a:lnTo>
                  <a:lnTo>
                    <a:pt x="1605" y="366051"/>
                  </a:lnTo>
                  <a:lnTo>
                    <a:pt x="0" y="333374"/>
                  </a:lnTo>
                  <a:lnTo>
                    <a:pt x="100" y="325190"/>
                  </a:lnTo>
                  <a:lnTo>
                    <a:pt x="3608" y="284458"/>
                  </a:lnTo>
                  <a:lnTo>
                    <a:pt x="12075" y="244461"/>
                  </a:lnTo>
                  <a:lnTo>
                    <a:pt x="25376" y="205797"/>
                  </a:lnTo>
                  <a:lnTo>
                    <a:pt x="43310" y="169052"/>
                  </a:lnTo>
                  <a:lnTo>
                    <a:pt x="65605" y="134783"/>
                  </a:lnTo>
                  <a:lnTo>
                    <a:pt x="91927" y="103501"/>
                  </a:lnTo>
                  <a:lnTo>
                    <a:pt x="121884" y="75672"/>
                  </a:lnTo>
                  <a:lnTo>
                    <a:pt x="155022" y="51720"/>
                  </a:lnTo>
                  <a:lnTo>
                    <a:pt x="190838" y="32007"/>
                  </a:lnTo>
                  <a:lnTo>
                    <a:pt x="228798" y="16826"/>
                  </a:lnTo>
                  <a:lnTo>
                    <a:pt x="268336" y="6405"/>
                  </a:lnTo>
                  <a:lnTo>
                    <a:pt x="308852" y="903"/>
                  </a:lnTo>
                  <a:lnTo>
                    <a:pt x="333374" y="0"/>
                  </a:lnTo>
                  <a:lnTo>
                    <a:pt x="341558" y="100"/>
                  </a:lnTo>
                  <a:lnTo>
                    <a:pt x="382291" y="3608"/>
                  </a:lnTo>
                  <a:lnTo>
                    <a:pt x="422287" y="12075"/>
                  </a:lnTo>
                  <a:lnTo>
                    <a:pt x="460951" y="25376"/>
                  </a:lnTo>
                  <a:lnTo>
                    <a:pt x="497696" y="43310"/>
                  </a:lnTo>
                  <a:lnTo>
                    <a:pt x="531966" y="65605"/>
                  </a:lnTo>
                  <a:lnTo>
                    <a:pt x="563248" y="91927"/>
                  </a:lnTo>
                  <a:lnTo>
                    <a:pt x="591077" y="121884"/>
                  </a:lnTo>
                  <a:lnTo>
                    <a:pt x="615029" y="155021"/>
                  </a:lnTo>
                  <a:lnTo>
                    <a:pt x="634742" y="190838"/>
                  </a:lnTo>
                  <a:lnTo>
                    <a:pt x="649923" y="228798"/>
                  </a:lnTo>
                  <a:lnTo>
                    <a:pt x="660344" y="268336"/>
                  </a:lnTo>
                  <a:lnTo>
                    <a:pt x="665846" y="308852"/>
                  </a:lnTo>
                  <a:lnTo>
                    <a:pt x="666749" y="333374"/>
                  </a:lnTo>
                  <a:lnTo>
                    <a:pt x="666649" y="341558"/>
                  </a:lnTo>
                  <a:lnTo>
                    <a:pt x="663141" y="382291"/>
                  </a:lnTo>
                  <a:lnTo>
                    <a:pt x="654674" y="422287"/>
                  </a:lnTo>
                  <a:lnTo>
                    <a:pt x="641373" y="460951"/>
                  </a:lnTo>
                  <a:lnTo>
                    <a:pt x="623438" y="497696"/>
                  </a:lnTo>
                  <a:lnTo>
                    <a:pt x="601144" y="531966"/>
                  </a:lnTo>
                  <a:lnTo>
                    <a:pt x="574822" y="563249"/>
                  </a:lnTo>
                  <a:lnTo>
                    <a:pt x="544865" y="591077"/>
                  </a:lnTo>
                  <a:lnTo>
                    <a:pt x="511727" y="615028"/>
                  </a:lnTo>
                  <a:lnTo>
                    <a:pt x="475911" y="634742"/>
                  </a:lnTo>
                  <a:lnTo>
                    <a:pt x="437950" y="649923"/>
                  </a:lnTo>
                  <a:lnTo>
                    <a:pt x="398413" y="660343"/>
                  </a:lnTo>
                  <a:lnTo>
                    <a:pt x="357897" y="665847"/>
                  </a:lnTo>
                  <a:lnTo>
                    <a:pt x="333374" y="666749"/>
                  </a:lnTo>
                  <a:close/>
                </a:path>
              </a:pathLst>
            </a:custGeom>
            <a:solidFill>
              <a:srgbClr val="008080"/>
            </a:solidFill>
          </p:spPr>
          <p:txBody>
            <a:bodyPr wrap="square" lIns="0" tIns="0" rIns="0" bIns="0" rtlCol="0"/>
            <a:lstStyle/>
            <a:p>
              <a:pPr defTabSz="914217"/>
              <a:endParaRPr/>
            </a:p>
          </p:txBody>
        </p:sp>
        <p:pic>
          <p:nvPicPr>
            <p:cNvPr id="24" name="object 24"/>
            <p:cNvPicPr/>
            <p:nvPr/>
          </p:nvPicPr>
          <p:blipFill>
            <a:blip r:embed="rId6" cstate="print"/>
            <a:stretch>
              <a:fillRect/>
            </a:stretch>
          </p:blipFill>
          <p:spPr>
            <a:xfrm>
              <a:off x="866774" y="4810124"/>
              <a:ext cx="228599" cy="304799"/>
            </a:xfrm>
            <a:prstGeom prst="rect">
              <a:avLst/>
            </a:prstGeom>
          </p:spPr>
        </p:pic>
      </p:grpSp>
      <p:sp>
        <p:nvSpPr>
          <p:cNvPr id="25" name="object 25"/>
          <p:cNvSpPr txBox="1"/>
          <p:nvPr/>
        </p:nvSpPr>
        <p:spPr>
          <a:xfrm>
            <a:off x="1417133" y="4579193"/>
            <a:ext cx="1482382" cy="1526187"/>
          </a:xfrm>
          <a:prstGeom prst="rect">
            <a:avLst/>
          </a:prstGeom>
        </p:spPr>
        <p:txBody>
          <a:bodyPr vert="horz" wrap="square" lIns="0" tIns="12697" rIns="0" bIns="0" rtlCol="0">
            <a:spAutoFit/>
          </a:bodyPr>
          <a:lstStyle/>
          <a:p>
            <a:pPr marL="12697" marR="5079" defTabSz="914217">
              <a:lnSpc>
                <a:spcPct val="125000"/>
              </a:lnSpc>
              <a:spcBef>
                <a:spcPts val="100"/>
              </a:spcBef>
            </a:pPr>
            <a:r>
              <a:rPr sz="1200" b="1" dirty="0">
                <a:latin typeface="Arial"/>
                <a:cs typeface="Arial"/>
              </a:rPr>
              <a:t>Customer </a:t>
            </a:r>
            <a:r>
              <a:rPr sz="1200" b="1" spc="-10" dirty="0">
                <a:latin typeface="Arial"/>
                <a:cs typeface="Arial"/>
              </a:rPr>
              <a:t>Feedback Loops</a:t>
            </a:r>
            <a:endParaRPr sz="1200" dirty="0">
              <a:latin typeface="Arial"/>
              <a:cs typeface="Arial"/>
            </a:endParaRPr>
          </a:p>
          <a:p>
            <a:pPr marL="12697" marR="75550" defTabSz="914217">
              <a:lnSpc>
                <a:spcPct val="119000"/>
              </a:lnSpc>
              <a:spcBef>
                <a:spcPts val="720"/>
              </a:spcBef>
            </a:pPr>
            <a:r>
              <a:rPr sz="1050" dirty="0">
                <a:latin typeface="Arial"/>
                <a:cs typeface="Arial"/>
              </a:rPr>
              <a:t>Establish</a:t>
            </a:r>
            <a:r>
              <a:rPr sz="1050" spc="-45" dirty="0">
                <a:latin typeface="Arial"/>
                <a:cs typeface="Arial"/>
              </a:rPr>
              <a:t> </a:t>
            </a:r>
            <a:r>
              <a:rPr sz="1050" spc="-10" dirty="0">
                <a:latin typeface="Arial"/>
                <a:cs typeface="Arial"/>
              </a:rPr>
              <a:t>continuous </a:t>
            </a:r>
            <a:r>
              <a:rPr sz="1050" dirty="0">
                <a:latin typeface="Arial"/>
                <a:cs typeface="Arial"/>
              </a:rPr>
              <a:t>channels</a:t>
            </a:r>
            <a:r>
              <a:rPr sz="1050" spc="-25" dirty="0">
                <a:latin typeface="Arial"/>
                <a:cs typeface="Arial"/>
              </a:rPr>
              <a:t> </a:t>
            </a:r>
            <a:r>
              <a:rPr sz="1050" dirty="0">
                <a:latin typeface="Arial"/>
                <a:cs typeface="Arial"/>
              </a:rPr>
              <a:t>for</a:t>
            </a:r>
            <a:r>
              <a:rPr sz="1050" spc="-20" dirty="0">
                <a:latin typeface="Arial"/>
                <a:cs typeface="Arial"/>
              </a:rPr>
              <a:t> </a:t>
            </a:r>
            <a:r>
              <a:rPr sz="1050" spc="-10" dirty="0">
                <a:latin typeface="Arial"/>
                <a:cs typeface="Arial"/>
              </a:rPr>
              <a:t>collecting </a:t>
            </a:r>
            <a:r>
              <a:rPr sz="1050" dirty="0">
                <a:latin typeface="Arial"/>
                <a:cs typeface="Arial"/>
              </a:rPr>
              <a:t>and</a:t>
            </a:r>
            <a:r>
              <a:rPr sz="1050" spc="-20" dirty="0">
                <a:latin typeface="Arial"/>
                <a:cs typeface="Arial"/>
              </a:rPr>
              <a:t> </a:t>
            </a:r>
            <a:r>
              <a:rPr sz="1050" dirty="0">
                <a:latin typeface="Arial"/>
                <a:cs typeface="Arial"/>
              </a:rPr>
              <a:t>acting</a:t>
            </a:r>
            <a:r>
              <a:rPr sz="1050" spc="-20" dirty="0">
                <a:latin typeface="Arial"/>
                <a:cs typeface="Arial"/>
              </a:rPr>
              <a:t> </a:t>
            </a:r>
            <a:r>
              <a:rPr sz="1050" dirty="0">
                <a:latin typeface="Arial"/>
                <a:cs typeface="Arial"/>
              </a:rPr>
              <a:t>on</a:t>
            </a:r>
            <a:r>
              <a:rPr sz="1050" spc="-20" dirty="0">
                <a:latin typeface="Arial"/>
                <a:cs typeface="Arial"/>
              </a:rPr>
              <a:t> </a:t>
            </a:r>
            <a:r>
              <a:rPr sz="1050" spc="-10" dirty="0">
                <a:latin typeface="Arial"/>
                <a:cs typeface="Arial"/>
              </a:rPr>
              <a:t>customer </a:t>
            </a:r>
            <a:r>
              <a:rPr sz="1050" dirty="0">
                <a:latin typeface="Arial"/>
                <a:cs typeface="Arial"/>
              </a:rPr>
              <a:t>feedback</a:t>
            </a:r>
            <a:r>
              <a:rPr sz="1050" spc="-25" dirty="0">
                <a:latin typeface="Arial"/>
                <a:cs typeface="Arial"/>
              </a:rPr>
              <a:t> </a:t>
            </a:r>
            <a:r>
              <a:rPr sz="1050" dirty="0">
                <a:latin typeface="Arial"/>
                <a:cs typeface="Arial"/>
              </a:rPr>
              <a:t>to</a:t>
            </a:r>
            <a:r>
              <a:rPr sz="1050" spc="-20" dirty="0">
                <a:latin typeface="Arial"/>
                <a:cs typeface="Arial"/>
              </a:rPr>
              <a:t> </a:t>
            </a:r>
            <a:r>
              <a:rPr sz="1050" spc="-10" dirty="0">
                <a:latin typeface="Arial"/>
                <a:cs typeface="Arial"/>
              </a:rPr>
              <a:t>identify </a:t>
            </a:r>
            <a:r>
              <a:rPr sz="1050" dirty="0">
                <a:latin typeface="Arial"/>
                <a:cs typeface="Arial"/>
              </a:rPr>
              <a:t>quality</a:t>
            </a:r>
            <a:r>
              <a:rPr sz="1050" spc="-35" dirty="0">
                <a:latin typeface="Arial"/>
                <a:cs typeface="Arial"/>
              </a:rPr>
              <a:t> </a:t>
            </a:r>
            <a:r>
              <a:rPr sz="1050" spc="-10" dirty="0">
                <a:latin typeface="Arial"/>
                <a:cs typeface="Arial"/>
              </a:rPr>
              <a:t>issues.</a:t>
            </a:r>
            <a:endParaRPr sz="1050" dirty="0">
              <a:latin typeface="Arial"/>
              <a:cs typeface="Arial"/>
            </a:endParaRPr>
          </a:p>
        </p:txBody>
      </p:sp>
      <p:grpSp>
        <p:nvGrpSpPr>
          <p:cNvPr id="26" name="object 26"/>
          <p:cNvGrpSpPr/>
          <p:nvPr/>
        </p:nvGrpSpPr>
        <p:grpSpPr>
          <a:xfrm>
            <a:off x="3220115" y="4475713"/>
            <a:ext cx="2571155" cy="1790285"/>
            <a:chOff x="3219449" y="4476749"/>
            <a:chExt cx="2571750" cy="1790700"/>
          </a:xfrm>
        </p:grpSpPr>
        <p:sp>
          <p:nvSpPr>
            <p:cNvPr id="27" name="object 27"/>
            <p:cNvSpPr/>
            <p:nvPr/>
          </p:nvSpPr>
          <p:spPr>
            <a:xfrm>
              <a:off x="3219449" y="4476749"/>
              <a:ext cx="2571750" cy="1790700"/>
            </a:xfrm>
            <a:custGeom>
              <a:avLst/>
              <a:gdLst/>
              <a:ahLst/>
              <a:cxnLst/>
              <a:rect l="l" t="t" r="r" b="b"/>
              <a:pathLst>
                <a:path w="2571750" h="1790700">
                  <a:moveTo>
                    <a:pt x="2500553" y="1790699"/>
                  </a:moveTo>
                  <a:lnTo>
                    <a:pt x="71196" y="1790699"/>
                  </a:lnTo>
                  <a:lnTo>
                    <a:pt x="66241" y="1790211"/>
                  </a:lnTo>
                  <a:lnTo>
                    <a:pt x="29705" y="1775076"/>
                  </a:lnTo>
                  <a:lnTo>
                    <a:pt x="3885" y="1739036"/>
                  </a:lnTo>
                  <a:lnTo>
                    <a:pt x="0" y="1719502"/>
                  </a:lnTo>
                  <a:lnTo>
                    <a:pt x="0" y="1714499"/>
                  </a:lnTo>
                  <a:lnTo>
                    <a:pt x="0" y="71196"/>
                  </a:lnTo>
                  <a:lnTo>
                    <a:pt x="15621" y="29705"/>
                  </a:lnTo>
                  <a:lnTo>
                    <a:pt x="51661" y="3885"/>
                  </a:lnTo>
                  <a:lnTo>
                    <a:pt x="71196" y="0"/>
                  </a:lnTo>
                  <a:lnTo>
                    <a:pt x="2500553" y="0"/>
                  </a:lnTo>
                  <a:lnTo>
                    <a:pt x="2542043" y="15621"/>
                  </a:lnTo>
                  <a:lnTo>
                    <a:pt x="2567863" y="51661"/>
                  </a:lnTo>
                  <a:lnTo>
                    <a:pt x="2571749" y="71196"/>
                  </a:lnTo>
                  <a:lnTo>
                    <a:pt x="2571749" y="1719502"/>
                  </a:lnTo>
                  <a:lnTo>
                    <a:pt x="2556127" y="1760994"/>
                  </a:lnTo>
                  <a:lnTo>
                    <a:pt x="2520087" y="1786812"/>
                  </a:lnTo>
                  <a:lnTo>
                    <a:pt x="2505508" y="1790211"/>
                  </a:lnTo>
                  <a:lnTo>
                    <a:pt x="2500553" y="1790699"/>
                  </a:lnTo>
                  <a:close/>
                </a:path>
              </a:pathLst>
            </a:custGeom>
            <a:solidFill>
              <a:srgbClr val="F9FAFA"/>
            </a:solidFill>
          </p:spPr>
          <p:txBody>
            <a:bodyPr wrap="square" lIns="0" tIns="0" rIns="0" bIns="0" rtlCol="0"/>
            <a:lstStyle/>
            <a:p>
              <a:pPr defTabSz="914217"/>
              <a:endParaRPr/>
            </a:p>
          </p:txBody>
        </p:sp>
        <p:sp>
          <p:nvSpPr>
            <p:cNvPr id="28" name="object 28"/>
            <p:cNvSpPr/>
            <p:nvPr/>
          </p:nvSpPr>
          <p:spPr>
            <a:xfrm>
              <a:off x="3371849" y="4629149"/>
              <a:ext cx="666750" cy="666750"/>
            </a:xfrm>
            <a:custGeom>
              <a:avLst/>
              <a:gdLst/>
              <a:ahLst/>
              <a:cxnLst/>
              <a:rect l="l" t="t" r="r" b="b"/>
              <a:pathLst>
                <a:path w="666750" h="666750">
                  <a:moveTo>
                    <a:pt x="333374" y="666749"/>
                  </a:moveTo>
                  <a:lnTo>
                    <a:pt x="292564" y="664242"/>
                  </a:lnTo>
                  <a:lnTo>
                    <a:pt x="252371" y="656759"/>
                  </a:lnTo>
                  <a:lnTo>
                    <a:pt x="213397" y="644412"/>
                  </a:lnTo>
                  <a:lnTo>
                    <a:pt x="176223" y="627384"/>
                  </a:lnTo>
                  <a:lnTo>
                    <a:pt x="141412" y="605936"/>
                  </a:lnTo>
                  <a:lnTo>
                    <a:pt x="109493" y="580389"/>
                  </a:lnTo>
                  <a:lnTo>
                    <a:pt x="80942" y="551128"/>
                  </a:lnTo>
                  <a:lnTo>
                    <a:pt x="56183" y="518588"/>
                  </a:lnTo>
                  <a:lnTo>
                    <a:pt x="35594" y="483261"/>
                  </a:lnTo>
                  <a:lnTo>
                    <a:pt x="19487" y="445685"/>
                  </a:lnTo>
                  <a:lnTo>
                    <a:pt x="8100" y="406419"/>
                  </a:lnTo>
                  <a:lnTo>
                    <a:pt x="1605" y="366051"/>
                  </a:lnTo>
                  <a:lnTo>
                    <a:pt x="0" y="333374"/>
                  </a:lnTo>
                  <a:lnTo>
                    <a:pt x="100" y="325190"/>
                  </a:lnTo>
                  <a:lnTo>
                    <a:pt x="3608" y="284458"/>
                  </a:lnTo>
                  <a:lnTo>
                    <a:pt x="12075" y="244461"/>
                  </a:lnTo>
                  <a:lnTo>
                    <a:pt x="25376" y="205797"/>
                  </a:lnTo>
                  <a:lnTo>
                    <a:pt x="43310" y="169052"/>
                  </a:lnTo>
                  <a:lnTo>
                    <a:pt x="65605" y="134783"/>
                  </a:lnTo>
                  <a:lnTo>
                    <a:pt x="91927" y="103501"/>
                  </a:lnTo>
                  <a:lnTo>
                    <a:pt x="121884" y="75672"/>
                  </a:lnTo>
                  <a:lnTo>
                    <a:pt x="155022" y="51720"/>
                  </a:lnTo>
                  <a:lnTo>
                    <a:pt x="190838" y="32007"/>
                  </a:lnTo>
                  <a:lnTo>
                    <a:pt x="228799" y="16826"/>
                  </a:lnTo>
                  <a:lnTo>
                    <a:pt x="268336" y="6405"/>
                  </a:lnTo>
                  <a:lnTo>
                    <a:pt x="308853" y="903"/>
                  </a:lnTo>
                  <a:lnTo>
                    <a:pt x="333374" y="0"/>
                  </a:lnTo>
                  <a:lnTo>
                    <a:pt x="341559" y="100"/>
                  </a:lnTo>
                  <a:lnTo>
                    <a:pt x="382291" y="3608"/>
                  </a:lnTo>
                  <a:lnTo>
                    <a:pt x="422288" y="12075"/>
                  </a:lnTo>
                  <a:lnTo>
                    <a:pt x="460951" y="25376"/>
                  </a:lnTo>
                  <a:lnTo>
                    <a:pt x="497696" y="43310"/>
                  </a:lnTo>
                  <a:lnTo>
                    <a:pt x="531965" y="65605"/>
                  </a:lnTo>
                  <a:lnTo>
                    <a:pt x="563248" y="91927"/>
                  </a:lnTo>
                  <a:lnTo>
                    <a:pt x="591076" y="121884"/>
                  </a:lnTo>
                  <a:lnTo>
                    <a:pt x="615028" y="155021"/>
                  </a:lnTo>
                  <a:lnTo>
                    <a:pt x="634742" y="190838"/>
                  </a:lnTo>
                  <a:lnTo>
                    <a:pt x="649922" y="228798"/>
                  </a:lnTo>
                  <a:lnTo>
                    <a:pt x="660343" y="268336"/>
                  </a:lnTo>
                  <a:lnTo>
                    <a:pt x="665846" y="308852"/>
                  </a:lnTo>
                  <a:lnTo>
                    <a:pt x="666749" y="333374"/>
                  </a:lnTo>
                  <a:lnTo>
                    <a:pt x="666649" y="341558"/>
                  </a:lnTo>
                  <a:lnTo>
                    <a:pt x="663141" y="382291"/>
                  </a:lnTo>
                  <a:lnTo>
                    <a:pt x="654674" y="422287"/>
                  </a:lnTo>
                  <a:lnTo>
                    <a:pt x="641372" y="460951"/>
                  </a:lnTo>
                  <a:lnTo>
                    <a:pt x="623438" y="497696"/>
                  </a:lnTo>
                  <a:lnTo>
                    <a:pt x="601143" y="531966"/>
                  </a:lnTo>
                  <a:lnTo>
                    <a:pt x="574822" y="563249"/>
                  </a:lnTo>
                  <a:lnTo>
                    <a:pt x="544865" y="591077"/>
                  </a:lnTo>
                  <a:lnTo>
                    <a:pt x="511727" y="615028"/>
                  </a:lnTo>
                  <a:lnTo>
                    <a:pt x="475911" y="634742"/>
                  </a:lnTo>
                  <a:lnTo>
                    <a:pt x="437951" y="649923"/>
                  </a:lnTo>
                  <a:lnTo>
                    <a:pt x="398413" y="660343"/>
                  </a:lnTo>
                  <a:lnTo>
                    <a:pt x="357897" y="665847"/>
                  </a:lnTo>
                  <a:lnTo>
                    <a:pt x="333374" y="666749"/>
                  </a:lnTo>
                  <a:close/>
                </a:path>
              </a:pathLst>
            </a:custGeom>
            <a:solidFill>
              <a:srgbClr val="008080"/>
            </a:solidFill>
          </p:spPr>
          <p:txBody>
            <a:bodyPr wrap="square" lIns="0" tIns="0" rIns="0" bIns="0" rtlCol="0"/>
            <a:lstStyle/>
            <a:p>
              <a:pPr defTabSz="914217"/>
              <a:endParaRPr/>
            </a:p>
          </p:txBody>
        </p:sp>
        <p:pic>
          <p:nvPicPr>
            <p:cNvPr id="29" name="object 29"/>
            <p:cNvPicPr/>
            <p:nvPr/>
          </p:nvPicPr>
          <p:blipFill>
            <a:blip r:embed="rId7" cstate="print"/>
            <a:stretch>
              <a:fillRect/>
            </a:stretch>
          </p:blipFill>
          <p:spPr>
            <a:xfrm>
              <a:off x="3590924" y="4810124"/>
              <a:ext cx="228599" cy="304799"/>
            </a:xfrm>
            <a:prstGeom prst="rect">
              <a:avLst/>
            </a:prstGeom>
          </p:spPr>
        </p:pic>
      </p:grpSp>
      <p:sp>
        <p:nvSpPr>
          <p:cNvPr id="30" name="object 30"/>
          <p:cNvSpPr txBox="1"/>
          <p:nvPr/>
        </p:nvSpPr>
        <p:spPr>
          <a:xfrm>
            <a:off x="4140653" y="4579193"/>
            <a:ext cx="1463336" cy="1526187"/>
          </a:xfrm>
          <a:prstGeom prst="rect">
            <a:avLst/>
          </a:prstGeom>
        </p:spPr>
        <p:txBody>
          <a:bodyPr vert="horz" wrap="square" lIns="0" tIns="12697" rIns="0" bIns="0" rtlCol="0">
            <a:spAutoFit/>
          </a:bodyPr>
          <a:lstStyle/>
          <a:p>
            <a:pPr marL="12697" marR="452030" defTabSz="914217">
              <a:lnSpc>
                <a:spcPct val="125000"/>
              </a:lnSpc>
              <a:spcBef>
                <a:spcPts val="100"/>
              </a:spcBef>
            </a:pPr>
            <a:r>
              <a:rPr sz="1200" b="1" spc="-10" dirty="0">
                <a:latin typeface="Arial"/>
                <a:cs typeface="Arial"/>
              </a:rPr>
              <a:t>Scalable Infrastructure</a:t>
            </a:r>
            <a:endParaRPr sz="1200" dirty="0">
              <a:latin typeface="Arial"/>
              <a:cs typeface="Arial"/>
            </a:endParaRPr>
          </a:p>
          <a:p>
            <a:pPr marL="12697" marR="5079" defTabSz="914217">
              <a:lnSpc>
                <a:spcPct val="119000"/>
              </a:lnSpc>
              <a:spcBef>
                <a:spcPts val="720"/>
              </a:spcBef>
            </a:pPr>
            <a:r>
              <a:rPr sz="1050" dirty="0">
                <a:latin typeface="Arial"/>
                <a:cs typeface="Arial"/>
              </a:rPr>
              <a:t>Use</a:t>
            </a:r>
            <a:r>
              <a:rPr sz="1050" spc="-30" dirty="0">
                <a:latin typeface="Arial"/>
                <a:cs typeface="Arial"/>
              </a:rPr>
              <a:t> </a:t>
            </a:r>
            <a:r>
              <a:rPr sz="1050" dirty="0">
                <a:latin typeface="Arial"/>
                <a:cs typeface="Arial"/>
              </a:rPr>
              <a:t>flexible,</a:t>
            </a:r>
            <a:r>
              <a:rPr sz="1050" spc="-25" dirty="0">
                <a:latin typeface="Arial"/>
                <a:cs typeface="Arial"/>
              </a:rPr>
              <a:t> </a:t>
            </a:r>
            <a:r>
              <a:rPr sz="1050" spc="-10" dirty="0">
                <a:latin typeface="Arial"/>
                <a:cs typeface="Arial"/>
              </a:rPr>
              <a:t>cloud- </a:t>
            </a:r>
            <a:r>
              <a:rPr sz="1050" dirty="0">
                <a:latin typeface="Arial"/>
                <a:cs typeface="Arial"/>
              </a:rPr>
              <a:t>based</a:t>
            </a:r>
            <a:r>
              <a:rPr sz="1050" spc="-25" dirty="0">
                <a:latin typeface="Arial"/>
                <a:cs typeface="Arial"/>
              </a:rPr>
              <a:t> </a:t>
            </a:r>
            <a:r>
              <a:rPr sz="1050" dirty="0">
                <a:latin typeface="Arial"/>
                <a:cs typeface="Arial"/>
              </a:rPr>
              <a:t>solutions</a:t>
            </a:r>
            <a:r>
              <a:rPr sz="1050" spc="-25" dirty="0">
                <a:latin typeface="Arial"/>
                <a:cs typeface="Arial"/>
              </a:rPr>
              <a:t> </a:t>
            </a:r>
            <a:r>
              <a:rPr sz="1050" dirty="0">
                <a:latin typeface="Arial"/>
                <a:cs typeface="Arial"/>
              </a:rPr>
              <a:t>that</a:t>
            </a:r>
            <a:r>
              <a:rPr sz="1050" spc="-25" dirty="0">
                <a:latin typeface="Arial"/>
                <a:cs typeface="Arial"/>
              </a:rPr>
              <a:t> can </a:t>
            </a:r>
            <a:r>
              <a:rPr sz="1050" dirty="0">
                <a:latin typeface="Arial"/>
                <a:cs typeface="Arial"/>
              </a:rPr>
              <a:t>grow</a:t>
            </a:r>
            <a:r>
              <a:rPr sz="1050" spc="-20" dirty="0">
                <a:latin typeface="Arial"/>
                <a:cs typeface="Arial"/>
              </a:rPr>
              <a:t> </a:t>
            </a:r>
            <a:r>
              <a:rPr sz="1050" dirty="0">
                <a:latin typeface="Arial"/>
                <a:cs typeface="Arial"/>
              </a:rPr>
              <a:t>with</a:t>
            </a:r>
            <a:r>
              <a:rPr sz="1050" spc="-20" dirty="0">
                <a:latin typeface="Arial"/>
                <a:cs typeface="Arial"/>
              </a:rPr>
              <a:t> </a:t>
            </a:r>
            <a:r>
              <a:rPr sz="1050" dirty="0">
                <a:latin typeface="Arial"/>
                <a:cs typeface="Arial"/>
              </a:rPr>
              <a:t>the</a:t>
            </a:r>
            <a:r>
              <a:rPr sz="1050" spc="-20" dirty="0">
                <a:latin typeface="Arial"/>
                <a:cs typeface="Arial"/>
              </a:rPr>
              <a:t> </a:t>
            </a:r>
            <a:r>
              <a:rPr sz="1050" spc="-10" dirty="0">
                <a:latin typeface="Arial"/>
                <a:cs typeface="Arial"/>
              </a:rPr>
              <a:t>business </a:t>
            </a:r>
            <a:r>
              <a:rPr sz="1050" dirty="0">
                <a:latin typeface="Arial"/>
                <a:cs typeface="Arial"/>
              </a:rPr>
              <a:t>without</a:t>
            </a:r>
            <a:r>
              <a:rPr sz="1050" spc="-35" dirty="0">
                <a:latin typeface="Arial"/>
                <a:cs typeface="Arial"/>
              </a:rPr>
              <a:t> </a:t>
            </a:r>
            <a:r>
              <a:rPr sz="1050" spc="-10" dirty="0">
                <a:latin typeface="Arial"/>
                <a:cs typeface="Arial"/>
              </a:rPr>
              <a:t>compromising quality.</a:t>
            </a:r>
            <a:endParaRPr sz="1050" dirty="0">
              <a:latin typeface="Arial"/>
              <a:cs typeface="Arial"/>
            </a:endParaRPr>
          </a:p>
        </p:txBody>
      </p:sp>
      <p:grpSp>
        <p:nvGrpSpPr>
          <p:cNvPr id="31" name="object 31"/>
          <p:cNvGrpSpPr/>
          <p:nvPr/>
        </p:nvGrpSpPr>
        <p:grpSpPr>
          <a:xfrm>
            <a:off x="6210272" y="1923604"/>
            <a:ext cx="5675586" cy="4342394"/>
            <a:chOff x="6210299" y="1924049"/>
            <a:chExt cx="5676900" cy="4343400"/>
          </a:xfrm>
        </p:grpSpPr>
        <p:sp>
          <p:nvSpPr>
            <p:cNvPr id="32" name="object 32"/>
            <p:cNvSpPr/>
            <p:nvPr/>
          </p:nvSpPr>
          <p:spPr>
            <a:xfrm>
              <a:off x="6210299" y="1924049"/>
              <a:ext cx="5676900" cy="4343400"/>
            </a:xfrm>
            <a:custGeom>
              <a:avLst/>
              <a:gdLst/>
              <a:ahLst/>
              <a:cxnLst/>
              <a:rect l="l" t="t" r="r" b="b"/>
              <a:pathLst>
                <a:path w="5676900" h="4772025">
                  <a:moveTo>
                    <a:pt x="5534024" y="4772024"/>
                  </a:moveTo>
                  <a:lnTo>
                    <a:pt x="142874" y="4772024"/>
                  </a:lnTo>
                  <a:lnTo>
                    <a:pt x="135855" y="4771852"/>
                  </a:lnTo>
                  <a:lnTo>
                    <a:pt x="94749" y="4763675"/>
                  </a:lnTo>
                  <a:lnTo>
                    <a:pt x="57755" y="4743903"/>
                  </a:lnTo>
                  <a:lnTo>
                    <a:pt x="28119" y="4714266"/>
                  </a:lnTo>
                  <a:lnTo>
                    <a:pt x="8347" y="4677274"/>
                  </a:lnTo>
                  <a:lnTo>
                    <a:pt x="171" y="4636168"/>
                  </a:lnTo>
                  <a:lnTo>
                    <a:pt x="0" y="4629149"/>
                  </a:lnTo>
                  <a:lnTo>
                    <a:pt x="0" y="142874"/>
                  </a:lnTo>
                  <a:lnTo>
                    <a:pt x="6150" y="101399"/>
                  </a:lnTo>
                  <a:lnTo>
                    <a:pt x="24077" y="63497"/>
                  </a:lnTo>
                  <a:lnTo>
                    <a:pt x="52233" y="32429"/>
                  </a:lnTo>
                  <a:lnTo>
                    <a:pt x="88198" y="10875"/>
                  </a:lnTo>
                  <a:lnTo>
                    <a:pt x="128870" y="686"/>
                  </a:lnTo>
                  <a:lnTo>
                    <a:pt x="142874" y="0"/>
                  </a:lnTo>
                  <a:lnTo>
                    <a:pt x="5534024" y="0"/>
                  </a:lnTo>
                  <a:lnTo>
                    <a:pt x="5575498" y="6150"/>
                  </a:lnTo>
                  <a:lnTo>
                    <a:pt x="5613399" y="24078"/>
                  </a:lnTo>
                  <a:lnTo>
                    <a:pt x="5644468" y="52234"/>
                  </a:lnTo>
                  <a:lnTo>
                    <a:pt x="5666022" y="88198"/>
                  </a:lnTo>
                  <a:lnTo>
                    <a:pt x="5676212" y="128870"/>
                  </a:lnTo>
                  <a:lnTo>
                    <a:pt x="5676899" y="142874"/>
                  </a:lnTo>
                  <a:lnTo>
                    <a:pt x="5676899" y="4629149"/>
                  </a:lnTo>
                  <a:lnTo>
                    <a:pt x="5670746" y="4670623"/>
                  </a:lnTo>
                  <a:lnTo>
                    <a:pt x="5652819" y="4708526"/>
                  </a:lnTo>
                  <a:lnTo>
                    <a:pt x="5624664" y="4739594"/>
                  </a:lnTo>
                  <a:lnTo>
                    <a:pt x="5588699" y="4761147"/>
                  </a:lnTo>
                  <a:lnTo>
                    <a:pt x="5548028" y="4771337"/>
                  </a:lnTo>
                  <a:lnTo>
                    <a:pt x="5534024" y="4772024"/>
                  </a:lnTo>
                  <a:close/>
                </a:path>
              </a:pathLst>
            </a:custGeom>
            <a:solidFill>
              <a:srgbClr val="FFFFFF"/>
            </a:solidFill>
          </p:spPr>
          <p:txBody>
            <a:bodyPr wrap="square" lIns="0" tIns="0" rIns="0" bIns="0" rtlCol="0"/>
            <a:lstStyle/>
            <a:p>
              <a:pPr defTabSz="914217"/>
              <a:endParaRPr/>
            </a:p>
          </p:txBody>
        </p:sp>
        <p:pic>
          <p:nvPicPr>
            <p:cNvPr id="33" name="object 33"/>
            <p:cNvPicPr/>
            <p:nvPr/>
          </p:nvPicPr>
          <p:blipFill>
            <a:blip r:embed="rId8" cstate="print"/>
            <a:stretch>
              <a:fillRect/>
            </a:stretch>
          </p:blipFill>
          <p:spPr>
            <a:xfrm>
              <a:off x="6400799" y="2152649"/>
              <a:ext cx="142874" cy="190499"/>
            </a:xfrm>
            <a:prstGeom prst="rect">
              <a:avLst/>
            </a:prstGeom>
          </p:spPr>
        </p:pic>
        <p:pic>
          <p:nvPicPr>
            <p:cNvPr id="34" name="object 34"/>
            <p:cNvPicPr/>
            <p:nvPr/>
          </p:nvPicPr>
          <p:blipFill>
            <a:blip r:embed="rId9" cstate="print"/>
            <a:stretch>
              <a:fillRect/>
            </a:stretch>
          </p:blipFill>
          <p:spPr>
            <a:xfrm>
              <a:off x="6400799" y="3009899"/>
              <a:ext cx="133349" cy="152399"/>
            </a:xfrm>
            <a:prstGeom prst="rect">
              <a:avLst/>
            </a:prstGeom>
          </p:spPr>
        </p:pic>
      </p:grpSp>
      <p:sp>
        <p:nvSpPr>
          <p:cNvPr id="35" name="object 35"/>
          <p:cNvSpPr txBox="1"/>
          <p:nvPr/>
        </p:nvSpPr>
        <p:spPr>
          <a:xfrm>
            <a:off x="6635625" y="2915698"/>
            <a:ext cx="3664372" cy="466617"/>
          </a:xfrm>
          <a:prstGeom prst="rect">
            <a:avLst/>
          </a:prstGeom>
        </p:spPr>
        <p:txBody>
          <a:bodyPr vert="horz" wrap="square" lIns="0" tIns="64754" rIns="0" bIns="0" rtlCol="0">
            <a:spAutoFit/>
          </a:bodyPr>
          <a:lstStyle/>
          <a:p>
            <a:pPr marL="12697" defTabSz="914217">
              <a:spcBef>
                <a:spcPts val="509"/>
              </a:spcBef>
            </a:pPr>
            <a:r>
              <a:rPr sz="1200" b="1" dirty="0">
                <a:latin typeface="Arial"/>
                <a:cs typeface="Arial"/>
              </a:rPr>
              <a:t>Prioritize</a:t>
            </a:r>
            <a:r>
              <a:rPr sz="1200" b="1" spc="-35" dirty="0">
                <a:latin typeface="Arial"/>
                <a:cs typeface="Arial"/>
              </a:rPr>
              <a:t> </a:t>
            </a:r>
            <a:r>
              <a:rPr sz="1200" b="1" dirty="0">
                <a:latin typeface="Arial"/>
                <a:cs typeface="Arial"/>
              </a:rPr>
              <a:t>Quality</a:t>
            </a:r>
            <a:r>
              <a:rPr sz="1200" b="1" spc="-35" dirty="0">
                <a:latin typeface="Arial"/>
                <a:cs typeface="Arial"/>
              </a:rPr>
              <a:t> </a:t>
            </a:r>
            <a:r>
              <a:rPr sz="1200" b="1" dirty="0">
                <a:latin typeface="Arial"/>
                <a:cs typeface="Arial"/>
              </a:rPr>
              <a:t>in</a:t>
            </a:r>
            <a:r>
              <a:rPr sz="1200" b="1" spc="-35" dirty="0">
                <a:latin typeface="Arial"/>
                <a:cs typeface="Arial"/>
              </a:rPr>
              <a:t> </a:t>
            </a:r>
            <a:r>
              <a:rPr sz="1200" b="1" spc="-10" dirty="0">
                <a:latin typeface="Arial"/>
                <a:cs typeface="Arial"/>
              </a:rPr>
              <a:t>Hiring</a:t>
            </a:r>
            <a:endParaRPr sz="1200">
              <a:latin typeface="Arial"/>
              <a:cs typeface="Arial"/>
            </a:endParaRPr>
          </a:p>
          <a:p>
            <a:pPr marL="12697" defTabSz="914217">
              <a:spcBef>
                <a:spcPts val="360"/>
              </a:spcBef>
            </a:pPr>
            <a:r>
              <a:rPr sz="1050" dirty="0">
                <a:latin typeface="Arial"/>
                <a:cs typeface="Arial"/>
              </a:rPr>
              <a:t>Screen</a:t>
            </a:r>
            <a:r>
              <a:rPr sz="1050" spc="-35" dirty="0">
                <a:latin typeface="Arial"/>
                <a:cs typeface="Arial"/>
              </a:rPr>
              <a:t> </a:t>
            </a:r>
            <a:r>
              <a:rPr sz="1050" dirty="0">
                <a:latin typeface="Arial"/>
                <a:cs typeface="Arial"/>
              </a:rPr>
              <a:t>candidates</a:t>
            </a:r>
            <a:r>
              <a:rPr sz="1050" spc="-30" dirty="0">
                <a:latin typeface="Arial"/>
                <a:cs typeface="Arial"/>
              </a:rPr>
              <a:t> </a:t>
            </a:r>
            <a:r>
              <a:rPr sz="1050" dirty="0">
                <a:latin typeface="Arial"/>
                <a:cs typeface="Arial"/>
              </a:rPr>
              <a:t>based</a:t>
            </a:r>
            <a:r>
              <a:rPr sz="1050" spc="-30" dirty="0">
                <a:latin typeface="Arial"/>
                <a:cs typeface="Arial"/>
              </a:rPr>
              <a:t> </a:t>
            </a:r>
            <a:r>
              <a:rPr sz="1050" dirty="0">
                <a:latin typeface="Arial"/>
                <a:cs typeface="Arial"/>
              </a:rPr>
              <a:t>on</a:t>
            </a:r>
            <a:r>
              <a:rPr sz="1050" spc="-35" dirty="0">
                <a:latin typeface="Arial"/>
                <a:cs typeface="Arial"/>
              </a:rPr>
              <a:t> </a:t>
            </a:r>
            <a:r>
              <a:rPr sz="1050" dirty="0">
                <a:latin typeface="Arial"/>
                <a:cs typeface="Arial"/>
              </a:rPr>
              <a:t>quality</a:t>
            </a:r>
            <a:r>
              <a:rPr sz="1050" spc="-30" dirty="0">
                <a:latin typeface="Arial"/>
                <a:cs typeface="Arial"/>
              </a:rPr>
              <a:t> </a:t>
            </a:r>
            <a:r>
              <a:rPr sz="1050" dirty="0">
                <a:latin typeface="Arial"/>
                <a:cs typeface="Arial"/>
              </a:rPr>
              <a:t>standards</a:t>
            </a:r>
            <a:r>
              <a:rPr sz="1050" spc="-30" dirty="0">
                <a:latin typeface="Arial"/>
                <a:cs typeface="Arial"/>
              </a:rPr>
              <a:t> </a:t>
            </a:r>
            <a:r>
              <a:rPr sz="1050" dirty="0">
                <a:latin typeface="Arial"/>
                <a:cs typeface="Arial"/>
              </a:rPr>
              <a:t>and</a:t>
            </a:r>
            <a:r>
              <a:rPr sz="1050" spc="-35" dirty="0">
                <a:latin typeface="Arial"/>
                <a:cs typeface="Arial"/>
              </a:rPr>
              <a:t> </a:t>
            </a:r>
            <a:r>
              <a:rPr sz="1050" dirty="0">
                <a:latin typeface="Arial"/>
                <a:cs typeface="Arial"/>
              </a:rPr>
              <a:t>cultural</a:t>
            </a:r>
            <a:r>
              <a:rPr sz="1050" spc="-30" dirty="0">
                <a:latin typeface="Arial"/>
                <a:cs typeface="Arial"/>
              </a:rPr>
              <a:t> </a:t>
            </a:r>
            <a:r>
              <a:rPr sz="1050" spc="-20" dirty="0">
                <a:latin typeface="Arial"/>
                <a:cs typeface="Arial"/>
              </a:rPr>
              <a:t>fit.</a:t>
            </a:r>
            <a:endParaRPr sz="1050">
              <a:latin typeface="Arial"/>
              <a:cs typeface="Arial"/>
            </a:endParaRPr>
          </a:p>
        </p:txBody>
      </p:sp>
      <p:grpSp>
        <p:nvGrpSpPr>
          <p:cNvPr id="36" name="object 36"/>
          <p:cNvGrpSpPr/>
          <p:nvPr/>
        </p:nvGrpSpPr>
        <p:grpSpPr>
          <a:xfrm>
            <a:off x="6400729" y="2571154"/>
            <a:ext cx="5142309" cy="2723519"/>
            <a:chOff x="6400799" y="2571749"/>
            <a:chExt cx="5143500" cy="2724150"/>
          </a:xfrm>
        </p:grpSpPr>
        <p:pic>
          <p:nvPicPr>
            <p:cNvPr id="37" name="object 37"/>
            <p:cNvPicPr/>
            <p:nvPr/>
          </p:nvPicPr>
          <p:blipFill>
            <a:blip r:embed="rId9" cstate="print"/>
            <a:stretch>
              <a:fillRect/>
            </a:stretch>
          </p:blipFill>
          <p:spPr>
            <a:xfrm>
              <a:off x="6400799" y="3543299"/>
              <a:ext cx="133349" cy="152399"/>
            </a:xfrm>
            <a:prstGeom prst="rect">
              <a:avLst/>
            </a:prstGeom>
          </p:spPr>
        </p:pic>
        <p:pic>
          <p:nvPicPr>
            <p:cNvPr id="38" name="object 38"/>
            <p:cNvPicPr/>
            <p:nvPr/>
          </p:nvPicPr>
          <p:blipFill>
            <a:blip r:embed="rId9" cstate="print"/>
            <a:stretch>
              <a:fillRect/>
            </a:stretch>
          </p:blipFill>
          <p:spPr>
            <a:xfrm>
              <a:off x="6400799" y="4076699"/>
              <a:ext cx="133349" cy="152399"/>
            </a:xfrm>
            <a:prstGeom prst="rect">
              <a:avLst/>
            </a:prstGeom>
          </p:spPr>
        </p:pic>
        <p:pic>
          <p:nvPicPr>
            <p:cNvPr id="39" name="object 39"/>
            <p:cNvPicPr/>
            <p:nvPr/>
          </p:nvPicPr>
          <p:blipFill>
            <a:blip r:embed="rId9" cstate="print"/>
            <a:stretch>
              <a:fillRect/>
            </a:stretch>
          </p:blipFill>
          <p:spPr>
            <a:xfrm>
              <a:off x="6400799" y="4610099"/>
              <a:ext cx="133349" cy="152399"/>
            </a:xfrm>
            <a:prstGeom prst="rect">
              <a:avLst/>
            </a:prstGeom>
          </p:spPr>
        </p:pic>
        <p:pic>
          <p:nvPicPr>
            <p:cNvPr id="40" name="object 40"/>
            <p:cNvPicPr/>
            <p:nvPr/>
          </p:nvPicPr>
          <p:blipFill>
            <a:blip r:embed="rId9" cstate="print"/>
            <a:stretch>
              <a:fillRect/>
            </a:stretch>
          </p:blipFill>
          <p:spPr>
            <a:xfrm>
              <a:off x="6400799" y="5143499"/>
              <a:ext cx="133349" cy="152399"/>
            </a:xfrm>
            <a:prstGeom prst="rect">
              <a:avLst/>
            </a:prstGeom>
          </p:spPr>
        </p:pic>
        <p:pic>
          <p:nvPicPr>
            <p:cNvPr id="41" name="object 41"/>
            <p:cNvPicPr/>
            <p:nvPr/>
          </p:nvPicPr>
          <p:blipFill>
            <a:blip r:embed="rId10" cstate="print"/>
            <a:stretch>
              <a:fillRect/>
            </a:stretch>
          </p:blipFill>
          <p:spPr>
            <a:xfrm>
              <a:off x="6553198" y="2571749"/>
              <a:ext cx="4991100" cy="95249"/>
            </a:xfrm>
            <a:prstGeom prst="rect">
              <a:avLst/>
            </a:prstGeom>
          </p:spPr>
        </p:pic>
      </p:grpSp>
      <p:sp>
        <p:nvSpPr>
          <p:cNvPr id="42" name="object 42"/>
          <p:cNvSpPr txBox="1"/>
          <p:nvPr/>
        </p:nvSpPr>
        <p:spPr>
          <a:xfrm>
            <a:off x="6635626" y="3448975"/>
            <a:ext cx="4520788" cy="466617"/>
          </a:xfrm>
          <a:prstGeom prst="rect">
            <a:avLst/>
          </a:prstGeom>
        </p:spPr>
        <p:txBody>
          <a:bodyPr vert="horz" wrap="square" lIns="0" tIns="64754" rIns="0" bIns="0" rtlCol="0">
            <a:spAutoFit/>
          </a:bodyPr>
          <a:lstStyle/>
          <a:p>
            <a:pPr marL="12697" defTabSz="914217">
              <a:spcBef>
                <a:spcPts val="509"/>
              </a:spcBef>
            </a:pPr>
            <a:r>
              <a:rPr sz="1200" b="1" dirty="0">
                <a:latin typeface="Arial"/>
                <a:cs typeface="Arial"/>
              </a:rPr>
              <a:t>Automate</a:t>
            </a:r>
            <a:r>
              <a:rPr sz="1200" b="1" spc="-25" dirty="0">
                <a:latin typeface="Arial"/>
                <a:cs typeface="Arial"/>
              </a:rPr>
              <a:t> </a:t>
            </a:r>
            <a:r>
              <a:rPr sz="1200" b="1" dirty="0">
                <a:latin typeface="Arial"/>
                <a:cs typeface="Arial"/>
              </a:rPr>
              <a:t>Quality</a:t>
            </a:r>
            <a:r>
              <a:rPr sz="1200" b="1" spc="-20" dirty="0">
                <a:latin typeface="Arial"/>
                <a:cs typeface="Arial"/>
              </a:rPr>
              <a:t> </a:t>
            </a:r>
            <a:r>
              <a:rPr sz="1200" b="1" spc="-10" dirty="0">
                <a:latin typeface="Arial"/>
                <a:cs typeface="Arial"/>
              </a:rPr>
              <a:t>Processes</a:t>
            </a:r>
            <a:endParaRPr sz="1200">
              <a:latin typeface="Arial"/>
              <a:cs typeface="Arial"/>
            </a:endParaRPr>
          </a:p>
          <a:p>
            <a:pPr marL="12697" defTabSz="914217">
              <a:spcBef>
                <a:spcPts val="360"/>
              </a:spcBef>
            </a:pPr>
            <a:r>
              <a:rPr sz="1050" dirty="0">
                <a:latin typeface="Arial"/>
                <a:cs typeface="Arial"/>
              </a:rPr>
              <a:t>Use</a:t>
            </a:r>
            <a:r>
              <a:rPr sz="1050" spc="-20" dirty="0">
                <a:latin typeface="Arial"/>
                <a:cs typeface="Arial"/>
              </a:rPr>
              <a:t> </a:t>
            </a:r>
            <a:r>
              <a:rPr sz="1050" dirty="0">
                <a:latin typeface="Arial"/>
                <a:cs typeface="Arial"/>
              </a:rPr>
              <a:t>CRM</a:t>
            </a:r>
            <a:r>
              <a:rPr sz="1050" spc="-20" dirty="0">
                <a:latin typeface="Arial"/>
                <a:cs typeface="Arial"/>
              </a:rPr>
              <a:t> </a:t>
            </a:r>
            <a:r>
              <a:rPr sz="1050" dirty="0">
                <a:latin typeface="Arial"/>
                <a:cs typeface="Arial"/>
              </a:rPr>
              <a:t>and</a:t>
            </a:r>
            <a:r>
              <a:rPr sz="1050" spc="-20" dirty="0">
                <a:latin typeface="Arial"/>
                <a:cs typeface="Arial"/>
              </a:rPr>
              <a:t> </a:t>
            </a:r>
            <a:r>
              <a:rPr sz="1050" dirty="0">
                <a:latin typeface="Arial"/>
                <a:cs typeface="Arial"/>
              </a:rPr>
              <a:t>ERP</a:t>
            </a:r>
            <a:r>
              <a:rPr sz="1050" spc="-35" dirty="0">
                <a:latin typeface="Arial"/>
                <a:cs typeface="Arial"/>
              </a:rPr>
              <a:t> </a:t>
            </a:r>
            <a:r>
              <a:rPr sz="1050" dirty="0">
                <a:latin typeface="Arial"/>
                <a:cs typeface="Arial"/>
              </a:rPr>
              <a:t>systems</a:t>
            </a:r>
            <a:r>
              <a:rPr sz="1050" spc="-20" dirty="0">
                <a:latin typeface="Arial"/>
                <a:cs typeface="Arial"/>
              </a:rPr>
              <a:t> </a:t>
            </a:r>
            <a:r>
              <a:rPr sz="1050" dirty="0">
                <a:latin typeface="Arial"/>
                <a:cs typeface="Arial"/>
              </a:rPr>
              <a:t>to</a:t>
            </a:r>
            <a:r>
              <a:rPr sz="1050" spc="-20" dirty="0">
                <a:latin typeface="Arial"/>
                <a:cs typeface="Arial"/>
              </a:rPr>
              <a:t> </a:t>
            </a:r>
            <a:r>
              <a:rPr sz="1050" dirty="0">
                <a:latin typeface="Arial"/>
                <a:cs typeface="Arial"/>
              </a:rPr>
              <a:t>reduce</a:t>
            </a:r>
            <a:r>
              <a:rPr sz="1050" spc="-15" dirty="0">
                <a:latin typeface="Arial"/>
                <a:cs typeface="Arial"/>
              </a:rPr>
              <a:t> </a:t>
            </a:r>
            <a:r>
              <a:rPr sz="1050" dirty="0">
                <a:latin typeface="Arial"/>
                <a:cs typeface="Arial"/>
              </a:rPr>
              <a:t>manual</a:t>
            </a:r>
            <a:r>
              <a:rPr sz="1050" spc="-20" dirty="0">
                <a:latin typeface="Arial"/>
                <a:cs typeface="Arial"/>
              </a:rPr>
              <a:t> </a:t>
            </a:r>
            <a:r>
              <a:rPr sz="1050" dirty="0">
                <a:latin typeface="Arial"/>
                <a:cs typeface="Arial"/>
              </a:rPr>
              <a:t>errors</a:t>
            </a:r>
            <a:r>
              <a:rPr sz="1050" spc="-20" dirty="0">
                <a:latin typeface="Arial"/>
                <a:cs typeface="Arial"/>
              </a:rPr>
              <a:t> </a:t>
            </a:r>
            <a:r>
              <a:rPr sz="1050" dirty="0">
                <a:latin typeface="Arial"/>
                <a:cs typeface="Arial"/>
              </a:rPr>
              <a:t>and</a:t>
            </a:r>
            <a:r>
              <a:rPr sz="1050" spc="-20" dirty="0">
                <a:latin typeface="Arial"/>
                <a:cs typeface="Arial"/>
              </a:rPr>
              <a:t> </a:t>
            </a:r>
            <a:r>
              <a:rPr sz="1050" dirty="0">
                <a:latin typeface="Arial"/>
                <a:cs typeface="Arial"/>
              </a:rPr>
              <a:t>free</a:t>
            </a:r>
            <a:r>
              <a:rPr sz="1050" spc="-20" dirty="0">
                <a:latin typeface="Arial"/>
                <a:cs typeface="Arial"/>
              </a:rPr>
              <a:t> </a:t>
            </a:r>
            <a:r>
              <a:rPr sz="1050" dirty="0">
                <a:latin typeface="Arial"/>
                <a:cs typeface="Arial"/>
              </a:rPr>
              <a:t>up</a:t>
            </a:r>
            <a:r>
              <a:rPr sz="1050" spc="-15" dirty="0">
                <a:latin typeface="Arial"/>
                <a:cs typeface="Arial"/>
              </a:rPr>
              <a:t> </a:t>
            </a:r>
            <a:r>
              <a:rPr sz="1050" spc="-10" dirty="0">
                <a:latin typeface="Arial"/>
                <a:cs typeface="Arial"/>
              </a:rPr>
              <a:t>resources.</a:t>
            </a:r>
            <a:endParaRPr sz="1050">
              <a:latin typeface="Arial"/>
              <a:cs typeface="Arial"/>
            </a:endParaRPr>
          </a:p>
        </p:txBody>
      </p:sp>
      <p:sp>
        <p:nvSpPr>
          <p:cNvPr id="43" name="object 43"/>
          <p:cNvSpPr txBox="1"/>
          <p:nvPr/>
        </p:nvSpPr>
        <p:spPr>
          <a:xfrm>
            <a:off x="6635625" y="3982251"/>
            <a:ext cx="4535390" cy="466617"/>
          </a:xfrm>
          <a:prstGeom prst="rect">
            <a:avLst/>
          </a:prstGeom>
        </p:spPr>
        <p:txBody>
          <a:bodyPr vert="horz" wrap="square" lIns="0" tIns="64754" rIns="0" bIns="0" rtlCol="0">
            <a:spAutoFit/>
          </a:bodyPr>
          <a:lstStyle/>
          <a:p>
            <a:pPr marL="12697" defTabSz="914217">
              <a:spcBef>
                <a:spcPts val="509"/>
              </a:spcBef>
            </a:pPr>
            <a:r>
              <a:rPr sz="1200" b="1" dirty="0">
                <a:latin typeface="Arial"/>
                <a:cs typeface="Arial"/>
              </a:rPr>
              <a:t>Build</a:t>
            </a:r>
            <a:r>
              <a:rPr sz="1200" b="1" spc="-40" dirty="0">
                <a:latin typeface="Arial"/>
                <a:cs typeface="Arial"/>
              </a:rPr>
              <a:t> </a:t>
            </a:r>
            <a:r>
              <a:rPr sz="1200" b="1" dirty="0">
                <a:latin typeface="Arial"/>
                <a:cs typeface="Arial"/>
              </a:rPr>
              <a:t>Quality</a:t>
            </a:r>
            <a:r>
              <a:rPr sz="1200" b="1" spc="-35" dirty="0">
                <a:latin typeface="Arial"/>
                <a:cs typeface="Arial"/>
              </a:rPr>
              <a:t> </a:t>
            </a:r>
            <a:r>
              <a:rPr sz="1200" b="1" spc="-10" dirty="0">
                <a:latin typeface="Arial"/>
                <a:cs typeface="Arial"/>
              </a:rPr>
              <a:t>Metrics</a:t>
            </a:r>
            <a:endParaRPr sz="1200">
              <a:latin typeface="Arial"/>
              <a:cs typeface="Arial"/>
            </a:endParaRPr>
          </a:p>
          <a:p>
            <a:pPr marL="12697" defTabSz="914217">
              <a:spcBef>
                <a:spcPts val="360"/>
              </a:spcBef>
            </a:pPr>
            <a:r>
              <a:rPr sz="1050" dirty="0">
                <a:latin typeface="Arial"/>
                <a:cs typeface="Arial"/>
              </a:rPr>
              <a:t>Track</a:t>
            </a:r>
            <a:r>
              <a:rPr sz="1050" spc="-35" dirty="0">
                <a:latin typeface="Arial"/>
                <a:cs typeface="Arial"/>
              </a:rPr>
              <a:t> </a:t>
            </a:r>
            <a:r>
              <a:rPr sz="1050" dirty="0">
                <a:latin typeface="Arial"/>
                <a:cs typeface="Arial"/>
              </a:rPr>
              <a:t>metrics</a:t>
            </a:r>
            <a:r>
              <a:rPr sz="1050" spc="-30" dirty="0">
                <a:latin typeface="Arial"/>
                <a:cs typeface="Arial"/>
              </a:rPr>
              <a:t> </a:t>
            </a:r>
            <a:r>
              <a:rPr sz="1050" dirty="0">
                <a:latin typeface="Arial"/>
                <a:cs typeface="Arial"/>
              </a:rPr>
              <a:t>like</a:t>
            </a:r>
            <a:r>
              <a:rPr sz="1050" spc="-35" dirty="0">
                <a:latin typeface="Arial"/>
                <a:cs typeface="Arial"/>
              </a:rPr>
              <a:t> </a:t>
            </a:r>
            <a:r>
              <a:rPr sz="1050" dirty="0">
                <a:latin typeface="Arial"/>
                <a:cs typeface="Arial"/>
              </a:rPr>
              <a:t>defect</a:t>
            </a:r>
            <a:r>
              <a:rPr sz="1050" spc="-30" dirty="0">
                <a:latin typeface="Arial"/>
                <a:cs typeface="Arial"/>
              </a:rPr>
              <a:t> </a:t>
            </a:r>
            <a:r>
              <a:rPr sz="1050" dirty="0">
                <a:latin typeface="Arial"/>
                <a:cs typeface="Arial"/>
              </a:rPr>
              <a:t>rates,</a:t>
            </a:r>
            <a:r>
              <a:rPr sz="1050" spc="-35" dirty="0">
                <a:latin typeface="Arial"/>
                <a:cs typeface="Arial"/>
              </a:rPr>
              <a:t> </a:t>
            </a:r>
            <a:r>
              <a:rPr sz="1050" dirty="0">
                <a:latin typeface="Arial"/>
                <a:cs typeface="Arial"/>
              </a:rPr>
              <a:t>customer</a:t>
            </a:r>
            <a:r>
              <a:rPr sz="1050" spc="-30" dirty="0">
                <a:latin typeface="Arial"/>
                <a:cs typeface="Arial"/>
              </a:rPr>
              <a:t> </a:t>
            </a:r>
            <a:r>
              <a:rPr sz="1050" dirty="0">
                <a:latin typeface="Arial"/>
                <a:cs typeface="Arial"/>
              </a:rPr>
              <a:t>satisfaction,</a:t>
            </a:r>
            <a:r>
              <a:rPr sz="1050" spc="-35" dirty="0">
                <a:latin typeface="Arial"/>
                <a:cs typeface="Arial"/>
              </a:rPr>
              <a:t> </a:t>
            </a:r>
            <a:r>
              <a:rPr sz="1050" dirty="0">
                <a:latin typeface="Arial"/>
                <a:cs typeface="Arial"/>
              </a:rPr>
              <a:t>and</a:t>
            </a:r>
            <a:r>
              <a:rPr sz="1050" spc="-30" dirty="0">
                <a:latin typeface="Arial"/>
                <a:cs typeface="Arial"/>
              </a:rPr>
              <a:t> </a:t>
            </a:r>
            <a:r>
              <a:rPr sz="1050" dirty="0">
                <a:latin typeface="Arial"/>
                <a:cs typeface="Arial"/>
              </a:rPr>
              <a:t>process</a:t>
            </a:r>
            <a:r>
              <a:rPr sz="1050" spc="-35" dirty="0">
                <a:latin typeface="Arial"/>
                <a:cs typeface="Arial"/>
              </a:rPr>
              <a:t> </a:t>
            </a:r>
            <a:r>
              <a:rPr sz="1050" spc="-10" dirty="0">
                <a:latin typeface="Arial"/>
                <a:cs typeface="Arial"/>
              </a:rPr>
              <a:t>efficiency.</a:t>
            </a:r>
            <a:endParaRPr sz="1050">
              <a:latin typeface="Arial"/>
              <a:cs typeface="Arial"/>
            </a:endParaRPr>
          </a:p>
        </p:txBody>
      </p:sp>
      <p:sp>
        <p:nvSpPr>
          <p:cNvPr id="44" name="object 44"/>
          <p:cNvSpPr txBox="1"/>
          <p:nvPr/>
        </p:nvSpPr>
        <p:spPr>
          <a:xfrm>
            <a:off x="6635625" y="4515528"/>
            <a:ext cx="4084008" cy="466617"/>
          </a:xfrm>
          <a:prstGeom prst="rect">
            <a:avLst/>
          </a:prstGeom>
        </p:spPr>
        <p:txBody>
          <a:bodyPr vert="horz" wrap="square" lIns="0" tIns="64754" rIns="0" bIns="0" rtlCol="0">
            <a:spAutoFit/>
          </a:bodyPr>
          <a:lstStyle/>
          <a:p>
            <a:pPr marL="12697" defTabSz="914217">
              <a:spcBef>
                <a:spcPts val="509"/>
              </a:spcBef>
            </a:pPr>
            <a:r>
              <a:rPr sz="1200" b="1" dirty="0">
                <a:latin typeface="Arial"/>
                <a:cs typeface="Arial"/>
              </a:rPr>
              <a:t>Implement Strategic </a:t>
            </a:r>
            <a:r>
              <a:rPr sz="1200" b="1" spc="-10" dirty="0">
                <a:latin typeface="Arial"/>
                <a:cs typeface="Arial"/>
              </a:rPr>
              <a:t>Outsourcing</a:t>
            </a:r>
            <a:endParaRPr sz="1200">
              <a:latin typeface="Arial"/>
              <a:cs typeface="Arial"/>
            </a:endParaRPr>
          </a:p>
          <a:p>
            <a:pPr marL="12697" defTabSz="914217">
              <a:spcBef>
                <a:spcPts val="360"/>
              </a:spcBef>
            </a:pPr>
            <a:r>
              <a:rPr sz="1050" dirty="0">
                <a:latin typeface="Arial"/>
                <a:cs typeface="Arial"/>
              </a:rPr>
              <a:t>Outsource</a:t>
            </a:r>
            <a:r>
              <a:rPr sz="1050" spc="-30" dirty="0">
                <a:latin typeface="Arial"/>
                <a:cs typeface="Arial"/>
              </a:rPr>
              <a:t> </a:t>
            </a:r>
            <a:r>
              <a:rPr sz="1050" spc="-10" dirty="0">
                <a:latin typeface="Arial"/>
                <a:cs typeface="Arial"/>
              </a:rPr>
              <a:t>non-</a:t>
            </a:r>
            <a:r>
              <a:rPr sz="1050" dirty="0">
                <a:latin typeface="Arial"/>
                <a:cs typeface="Arial"/>
              </a:rPr>
              <a:t>core</a:t>
            </a:r>
            <a:r>
              <a:rPr sz="1050" spc="-25" dirty="0">
                <a:latin typeface="Arial"/>
                <a:cs typeface="Arial"/>
              </a:rPr>
              <a:t> </a:t>
            </a:r>
            <a:r>
              <a:rPr sz="1050" dirty="0">
                <a:latin typeface="Arial"/>
                <a:cs typeface="Arial"/>
              </a:rPr>
              <a:t>functions</a:t>
            </a:r>
            <a:r>
              <a:rPr sz="1050" spc="-25" dirty="0">
                <a:latin typeface="Arial"/>
                <a:cs typeface="Arial"/>
              </a:rPr>
              <a:t> </a:t>
            </a:r>
            <a:r>
              <a:rPr sz="1050" dirty="0">
                <a:latin typeface="Arial"/>
                <a:cs typeface="Arial"/>
              </a:rPr>
              <a:t>to</a:t>
            </a:r>
            <a:r>
              <a:rPr sz="1050" spc="-25" dirty="0">
                <a:latin typeface="Arial"/>
                <a:cs typeface="Arial"/>
              </a:rPr>
              <a:t> </a:t>
            </a:r>
            <a:r>
              <a:rPr sz="1050" dirty="0">
                <a:latin typeface="Arial"/>
                <a:cs typeface="Arial"/>
              </a:rPr>
              <a:t>specialized</a:t>
            </a:r>
            <a:r>
              <a:rPr sz="1050" spc="-25" dirty="0">
                <a:latin typeface="Arial"/>
                <a:cs typeface="Arial"/>
              </a:rPr>
              <a:t> </a:t>
            </a:r>
            <a:r>
              <a:rPr sz="1050" dirty="0">
                <a:latin typeface="Arial"/>
                <a:cs typeface="Arial"/>
              </a:rPr>
              <a:t>firms</a:t>
            </a:r>
            <a:r>
              <a:rPr sz="1050" spc="-30" dirty="0">
                <a:latin typeface="Arial"/>
                <a:cs typeface="Arial"/>
              </a:rPr>
              <a:t> </a:t>
            </a:r>
            <a:r>
              <a:rPr sz="1050" dirty="0">
                <a:latin typeface="Arial"/>
                <a:cs typeface="Arial"/>
              </a:rPr>
              <a:t>to</a:t>
            </a:r>
            <a:r>
              <a:rPr sz="1050" spc="-25" dirty="0">
                <a:latin typeface="Arial"/>
                <a:cs typeface="Arial"/>
              </a:rPr>
              <a:t> </a:t>
            </a:r>
            <a:r>
              <a:rPr sz="1050" dirty="0">
                <a:latin typeface="Arial"/>
                <a:cs typeface="Arial"/>
              </a:rPr>
              <a:t>maintain</a:t>
            </a:r>
            <a:r>
              <a:rPr sz="1050" spc="-25" dirty="0">
                <a:latin typeface="Arial"/>
                <a:cs typeface="Arial"/>
              </a:rPr>
              <a:t> </a:t>
            </a:r>
            <a:r>
              <a:rPr sz="1050" spc="-10" dirty="0">
                <a:latin typeface="Arial"/>
                <a:cs typeface="Arial"/>
              </a:rPr>
              <a:t>quality.</a:t>
            </a:r>
            <a:endParaRPr sz="1050">
              <a:latin typeface="Arial"/>
              <a:cs typeface="Arial"/>
            </a:endParaRPr>
          </a:p>
        </p:txBody>
      </p:sp>
      <p:sp>
        <p:nvSpPr>
          <p:cNvPr id="45" name="object 45"/>
          <p:cNvSpPr txBox="1"/>
          <p:nvPr/>
        </p:nvSpPr>
        <p:spPr>
          <a:xfrm>
            <a:off x="6635625" y="5048804"/>
            <a:ext cx="4257324" cy="466617"/>
          </a:xfrm>
          <a:prstGeom prst="rect">
            <a:avLst/>
          </a:prstGeom>
        </p:spPr>
        <p:txBody>
          <a:bodyPr vert="horz" wrap="square" lIns="0" tIns="64754" rIns="0" bIns="0" rtlCol="0">
            <a:spAutoFit/>
          </a:bodyPr>
          <a:lstStyle/>
          <a:p>
            <a:pPr marL="12697" defTabSz="914217">
              <a:spcBef>
                <a:spcPts val="509"/>
              </a:spcBef>
            </a:pPr>
            <a:r>
              <a:rPr sz="1200" b="1" dirty="0">
                <a:latin typeface="Arial"/>
                <a:cs typeface="Arial"/>
              </a:rPr>
              <a:t>Create</a:t>
            </a:r>
            <a:r>
              <a:rPr sz="1200" b="1" spc="-25" dirty="0">
                <a:latin typeface="Arial"/>
                <a:cs typeface="Arial"/>
              </a:rPr>
              <a:t> </a:t>
            </a:r>
            <a:r>
              <a:rPr sz="1200" b="1" dirty="0">
                <a:latin typeface="Arial"/>
                <a:cs typeface="Arial"/>
              </a:rPr>
              <a:t>Quality</a:t>
            </a:r>
            <a:r>
              <a:rPr sz="1200" b="1" spc="-20" dirty="0">
                <a:latin typeface="Arial"/>
                <a:cs typeface="Arial"/>
              </a:rPr>
              <a:t> </a:t>
            </a:r>
            <a:r>
              <a:rPr sz="1200" b="1" spc="-10" dirty="0">
                <a:latin typeface="Arial"/>
                <a:cs typeface="Arial"/>
              </a:rPr>
              <a:t>Champions</a:t>
            </a:r>
            <a:endParaRPr sz="1200">
              <a:latin typeface="Arial"/>
              <a:cs typeface="Arial"/>
            </a:endParaRPr>
          </a:p>
          <a:p>
            <a:pPr marL="12697" defTabSz="914217">
              <a:spcBef>
                <a:spcPts val="360"/>
              </a:spcBef>
            </a:pPr>
            <a:r>
              <a:rPr sz="1050" dirty="0">
                <a:latin typeface="Arial"/>
                <a:cs typeface="Arial"/>
              </a:rPr>
              <a:t>Identify</a:t>
            </a:r>
            <a:r>
              <a:rPr sz="1050" spc="-30" dirty="0">
                <a:latin typeface="Arial"/>
                <a:cs typeface="Arial"/>
              </a:rPr>
              <a:t> </a:t>
            </a:r>
            <a:r>
              <a:rPr sz="1050" dirty="0">
                <a:latin typeface="Arial"/>
                <a:cs typeface="Arial"/>
              </a:rPr>
              <a:t>employees</a:t>
            </a:r>
            <a:r>
              <a:rPr sz="1050" spc="-30" dirty="0">
                <a:latin typeface="Arial"/>
                <a:cs typeface="Arial"/>
              </a:rPr>
              <a:t> </a:t>
            </a:r>
            <a:r>
              <a:rPr sz="1050" dirty="0">
                <a:latin typeface="Arial"/>
                <a:cs typeface="Arial"/>
              </a:rPr>
              <a:t>who</a:t>
            </a:r>
            <a:r>
              <a:rPr sz="1050" spc="-25" dirty="0">
                <a:latin typeface="Arial"/>
                <a:cs typeface="Arial"/>
              </a:rPr>
              <a:t> </a:t>
            </a:r>
            <a:r>
              <a:rPr sz="1050" dirty="0">
                <a:latin typeface="Arial"/>
                <a:cs typeface="Arial"/>
              </a:rPr>
              <a:t>can</a:t>
            </a:r>
            <a:r>
              <a:rPr sz="1050" spc="-30" dirty="0">
                <a:latin typeface="Arial"/>
                <a:cs typeface="Arial"/>
              </a:rPr>
              <a:t> </a:t>
            </a:r>
            <a:r>
              <a:rPr sz="1050" dirty="0">
                <a:latin typeface="Arial"/>
                <a:cs typeface="Arial"/>
              </a:rPr>
              <a:t>serve</a:t>
            </a:r>
            <a:r>
              <a:rPr sz="1050" spc="-30" dirty="0">
                <a:latin typeface="Arial"/>
                <a:cs typeface="Arial"/>
              </a:rPr>
              <a:t> </a:t>
            </a:r>
            <a:r>
              <a:rPr sz="1050" dirty="0">
                <a:latin typeface="Arial"/>
                <a:cs typeface="Arial"/>
              </a:rPr>
              <a:t>as</a:t>
            </a:r>
            <a:r>
              <a:rPr sz="1050" spc="-25" dirty="0">
                <a:latin typeface="Arial"/>
                <a:cs typeface="Arial"/>
              </a:rPr>
              <a:t> </a:t>
            </a:r>
            <a:r>
              <a:rPr sz="1050" dirty="0">
                <a:latin typeface="Arial"/>
                <a:cs typeface="Arial"/>
              </a:rPr>
              <a:t>quality</a:t>
            </a:r>
            <a:r>
              <a:rPr sz="1050" spc="-30" dirty="0">
                <a:latin typeface="Arial"/>
                <a:cs typeface="Arial"/>
              </a:rPr>
              <a:t> </a:t>
            </a:r>
            <a:r>
              <a:rPr sz="1050" dirty="0">
                <a:latin typeface="Arial"/>
                <a:cs typeface="Arial"/>
              </a:rPr>
              <a:t>advocates</a:t>
            </a:r>
            <a:r>
              <a:rPr sz="1050" spc="-30" dirty="0">
                <a:latin typeface="Arial"/>
                <a:cs typeface="Arial"/>
              </a:rPr>
              <a:t> </a:t>
            </a:r>
            <a:r>
              <a:rPr sz="1050" dirty="0">
                <a:latin typeface="Arial"/>
                <a:cs typeface="Arial"/>
              </a:rPr>
              <a:t>and</a:t>
            </a:r>
            <a:r>
              <a:rPr sz="1050" spc="-25" dirty="0">
                <a:latin typeface="Arial"/>
                <a:cs typeface="Arial"/>
              </a:rPr>
              <a:t> </a:t>
            </a:r>
            <a:r>
              <a:rPr sz="1050" spc="-10" dirty="0">
                <a:latin typeface="Arial"/>
                <a:cs typeface="Arial"/>
              </a:rPr>
              <a:t>influencers.</a:t>
            </a:r>
            <a:endParaRPr sz="1050">
              <a:latin typeface="Arial"/>
              <a:cs typeface="Arial"/>
            </a:endParaRPr>
          </a:p>
        </p:txBody>
      </p:sp>
      <p:sp>
        <p:nvSpPr>
          <p:cNvPr id="46" name="object 46"/>
          <p:cNvSpPr txBox="1"/>
          <p:nvPr/>
        </p:nvSpPr>
        <p:spPr>
          <a:xfrm>
            <a:off x="6540397" y="2110886"/>
            <a:ext cx="2473387" cy="381547"/>
          </a:xfrm>
          <a:prstGeom prst="rect">
            <a:avLst/>
          </a:prstGeom>
        </p:spPr>
        <p:txBody>
          <a:bodyPr vert="horz" wrap="square" lIns="0" tIns="12697" rIns="0" bIns="0" rtlCol="0">
            <a:spAutoFit/>
          </a:bodyPr>
          <a:lstStyle/>
          <a:p>
            <a:pPr marL="78724" defTabSz="914217">
              <a:lnSpc>
                <a:spcPts val="1764"/>
              </a:lnSpc>
              <a:spcBef>
                <a:spcPts val="100"/>
              </a:spcBef>
            </a:pPr>
            <a:r>
              <a:rPr sz="1500" b="1" dirty="0">
                <a:solidFill>
                  <a:srgbClr val="FF7E4F"/>
                </a:solidFill>
                <a:latin typeface="Arial"/>
                <a:cs typeface="Arial"/>
              </a:rPr>
              <a:t>Implementation </a:t>
            </a:r>
            <a:r>
              <a:rPr sz="1500" b="1" spc="-10" dirty="0">
                <a:solidFill>
                  <a:srgbClr val="FF7E4F"/>
                </a:solidFill>
                <a:latin typeface="Arial"/>
                <a:cs typeface="Arial"/>
              </a:rPr>
              <a:t>Strategies</a:t>
            </a:r>
            <a:endParaRPr sz="1500">
              <a:latin typeface="Arial"/>
              <a:cs typeface="Arial"/>
            </a:endParaRPr>
          </a:p>
          <a:p>
            <a:pPr marL="12697" defTabSz="914217">
              <a:lnSpc>
                <a:spcPts val="1045"/>
              </a:lnSpc>
            </a:pPr>
            <a:r>
              <a:rPr sz="900" spc="-10" dirty="0">
                <a:solidFill>
                  <a:srgbClr val="4A5467"/>
                </a:solidFill>
                <a:latin typeface="Arial"/>
                <a:cs typeface="Arial"/>
              </a:rPr>
              <a:t>Quality</a:t>
            </a:r>
            <a:endParaRPr sz="900">
              <a:latin typeface="Arial"/>
              <a:cs typeface="Arial"/>
            </a:endParaRPr>
          </a:p>
        </p:txBody>
      </p:sp>
      <p:sp>
        <p:nvSpPr>
          <p:cNvPr id="49" name="Rectangle: Rounded Corners 48">
            <a:extLst>
              <a:ext uri="{FF2B5EF4-FFF2-40B4-BE49-F238E27FC236}">
                <a16:creationId xmlns:a16="http://schemas.microsoft.com/office/drawing/2014/main" id="{822DAFFD-C164-7CAF-2E79-8A8F801A6F42}"/>
              </a:ext>
            </a:extLst>
          </p:cNvPr>
          <p:cNvSpPr/>
          <p:nvPr/>
        </p:nvSpPr>
        <p:spPr>
          <a:xfrm>
            <a:off x="306141" y="751033"/>
            <a:ext cx="11579718" cy="5793462"/>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AEA3EBAD-0D1C-DF85-52EE-47A213E9F948}"/>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D2A3E47-48E7-6D1C-7FB0-430F872A4977}"/>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extLst>
      <p:ext uri="{BB962C8B-B14F-4D97-AF65-F5344CB8AC3E}">
        <p14:creationId xmlns:p14="http://schemas.microsoft.com/office/powerpoint/2010/main" val="1124478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Rounded Corners 29">
            <a:extLst>
              <a:ext uri="{FF2B5EF4-FFF2-40B4-BE49-F238E27FC236}">
                <a16:creationId xmlns:a16="http://schemas.microsoft.com/office/drawing/2014/main" id="{78FA669C-3DB9-0B53-7FDD-13AD9130FD08}"/>
              </a:ext>
            </a:extLst>
          </p:cNvPr>
          <p:cNvSpPr/>
          <p:nvPr/>
        </p:nvSpPr>
        <p:spPr>
          <a:xfrm>
            <a:off x="9128641" y="608806"/>
            <a:ext cx="3606157" cy="62476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619124" y="859817"/>
            <a:ext cx="6505575" cy="448309"/>
          </a:xfrm>
          <a:prstGeom prst="rect">
            <a:avLst/>
          </a:prstGeom>
        </p:spPr>
        <p:txBody>
          <a:bodyPr vert="horz" wrap="square" lIns="0" tIns="15240" rIns="0" bIns="0" rtlCol="0">
            <a:spAutoFit/>
          </a:bodyPr>
          <a:lstStyle/>
          <a:p>
            <a:pPr marL="12700">
              <a:lnSpc>
                <a:spcPct val="100000"/>
              </a:lnSpc>
              <a:spcBef>
                <a:spcPts val="120"/>
              </a:spcBef>
            </a:pPr>
            <a:r>
              <a:rPr spc="-215" dirty="0"/>
              <a:t>Risk</a:t>
            </a:r>
            <a:r>
              <a:rPr spc="-65" dirty="0"/>
              <a:t> </a:t>
            </a:r>
            <a:r>
              <a:rPr spc="-254" dirty="0"/>
              <a:t>Management</a:t>
            </a:r>
            <a:r>
              <a:rPr spc="-60" dirty="0"/>
              <a:t> </a:t>
            </a:r>
            <a:r>
              <a:rPr spc="-225" dirty="0"/>
              <a:t>During</a:t>
            </a:r>
            <a:r>
              <a:rPr spc="-65" dirty="0"/>
              <a:t> </a:t>
            </a:r>
            <a:r>
              <a:rPr spc="-170" dirty="0"/>
              <a:t>Scaling</a:t>
            </a:r>
          </a:p>
        </p:txBody>
      </p:sp>
      <p:grpSp>
        <p:nvGrpSpPr>
          <p:cNvPr id="4" name="object 4"/>
          <p:cNvGrpSpPr/>
          <p:nvPr/>
        </p:nvGrpSpPr>
        <p:grpSpPr>
          <a:xfrm>
            <a:off x="571499" y="2009774"/>
            <a:ext cx="5305425" cy="1533525"/>
            <a:chOff x="571499" y="2009774"/>
            <a:chExt cx="5305425" cy="1533525"/>
          </a:xfrm>
        </p:grpSpPr>
        <p:sp>
          <p:nvSpPr>
            <p:cNvPr id="5" name="object 5"/>
            <p:cNvSpPr/>
            <p:nvPr/>
          </p:nvSpPr>
          <p:spPr>
            <a:xfrm>
              <a:off x="590549" y="2009774"/>
              <a:ext cx="5286375" cy="1533525"/>
            </a:xfrm>
            <a:custGeom>
              <a:avLst/>
              <a:gdLst/>
              <a:ahLst/>
              <a:cxnLst/>
              <a:rect l="l" t="t" r="r" b="b"/>
              <a:pathLst>
                <a:path w="5286375" h="1533525">
                  <a:moveTo>
                    <a:pt x="5232976" y="1533524"/>
                  </a:moveTo>
                  <a:lnTo>
                    <a:pt x="33047" y="1533524"/>
                  </a:lnTo>
                  <a:lnTo>
                    <a:pt x="4833" y="1505246"/>
                  </a:lnTo>
                  <a:lnTo>
                    <a:pt x="0" y="1483953"/>
                  </a:lnTo>
                  <a:lnTo>
                    <a:pt x="0" y="1476374"/>
                  </a:lnTo>
                  <a:lnTo>
                    <a:pt x="0" y="49571"/>
                  </a:lnTo>
                  <a:lnTo>
                    <a:pt x="14731" y="11379"/>
                  </a:lnTo>
                  <a:lnTo>
                    <a:pt x="33047" y="0"/>
                  </a:lnTo>
                  <a:lnTo>
                    <a:pt x="5232976" y="0"/>
                  </a:lnTo>
                  <a:lnTo>
                    <a:pt x="5272288" y="19392"/>
                  </a:lnTo>
                  <a:lnTo>
                    <a:pt x="5286374" y="53397"/>
                  </a:lnTo>
                  <a:lnTo>
                    <a:pt x="5286374" y="1480127"/>
                  </a:lnTo>
                  <a:lnTo>
                    <a:pt x="5266981" y="1519439"/>
                  </a:lnTo>
                  <a:lnTo>
                    <a:pt x="5236693" y="1533158"/>
                  </a:lnTo>
                  <a:lnTo>
                    <a:pt x="5232976" y="1533524"/>
                  </a:lnTo>
                  <a:close/>
                </a:path>
              </a:pathLst>
            </a:custGeom>
            <a:solidFill>
              <a:srgbClr val="F7F9FA"/>
            </a:solidFill>
          </p:spPr>
          <p:txBody>
            <a:bodyPr wrap="square" lIns="0" tIns="0" rIns="0" bIns="0" rtlCol="0"/>
            <a:lstStyle/>
            <a:p>
              <a:endParaRPr/>
            </a:p>
          </p:txBody>
        </p:sp>
        <p:sp>
          <p:nvSpPr>
            <p:cNvPr id="6" name="object 6"/>
            <p:cNvSpPr/>
            <p:nvPr/>
          </p:nvSpPr>
          <p:spPr>
            <a:xfrm>
              <a:off x="571499" y="2009774"/>
              <a:ext cx="52069" cy="1533525"/>
            </a:xfrm>
            <a:custGeom>
              <a:avLst/>
              <a:gdLst/>
              <a:ahLst/>
              <a:cxnLst/>
              <a:rect l="l" t="t" r="r" b="b"/>
              <a:pathLst>
                <a:path w="52070" h="1533525">
                  <a:moveTo>
                    <a:pt x="51889" y="1533524"/>
                  </a:moveTo>
                  <a:lnTo>
                    <a:pt x="49571" y="1533524"/>
                  </a:lnTo>
                  <a:lnTo>
                    <a:pt x="42281" y="1532074"/>
                  </a:lnTo>
                  <a:lnTo>
                    <a:pt x="7250" y="1505246"/>
                  </a:lnTo>
                  <a:lnTo>
                    <a:pt x="0" y="1483952"/>
                  </a:lnTo>
                  <a:lnTo>
                    <a:pt x="0" y="49571"/>
                  </a:lnTo>
                  <a:lnTo>
                    <a:pt x="22097" y="11379"/>
                  </a:lnTo>
                  <a:lnTo>
                    <a:pt x="49571" y="0"/>
                  </a:lnTo>
                  <a:lnTo>
                    <a:pt x="51889" y="0"/>
                  </a:lnTo>
                  <a:lnTo>
                    <a:pt x="47399" y="5579"/>
                  </a:lnTo>
                  <a:lnTo>
                    <a:pt x="43679" y="16738"/>
                  </a:lnTo>
                  <a:lnTo>
                    <a:pt x="41238" y="25541"/>
                  </a:lnTo>
                  <a:lnTo>
                    <a:pt x="39494" y="35211"/>
                  </a:lnTo>
                  <a:lnTo>
                    <a:pt x="38448" y="45747"/>
                  </a:lnTo>
                  <a:lnTo>
                    <a:pt x="38100" y="57150"/>
                  </a:lnTo>
                  <a:lnTo>
                    <a:pt x="38100" y="1476375"/>
                  </a:lnTo>
                  <a:lnTo>
                    <a:pt x="43679" y="1516785"/>
                  </a:lnTo>
                  <a:lnTo>
                    <a:pt x="47399" y="1527945"/>
                  </a:lnTo>
                  <a:lnTo>
                    <a:pt x="51889" y="1533524"/>
                  </a:lnTo>
                  <a:close/>
                </a:path>
              </a:pathLst>
            </a:custGeom>
            <a:solidFill>
              <a:srgbClr val="DB3445"/>
            </a:solidFill>
          </p:spPr>
          <p:txBody>
            <a:bodyPr wrap="square" lIns="0" tIns="0" rIns="0" bIns="0" rtlCol="0"/>
            <a:lstStyle/>
            <a:p>
              <a:endParaRPr/>
            </a:p>
          </p:txBody>
        </p:sp>
      </p:grpSp>
      <p:grpSp>
        <p:nvGrpSpPr>
          <p:cNvPr id="7" name="object 7"/>
          <p:cNvGrpSpPr/>
          <p:nvPr/>
        </p:nvGrpSpPr>
        <p:grpSpPr>
          <a:xfrm>
            <a:off x="571499" y="3733799"/>
            <a:ext cx="5305425" cy="1304925"/>
            <a:chOff x="571499" y="3733799"/>
            <a:chExt cx="5305425" cy="1304925"/>
          </a:xfrm>
        </p:grpSpPr>
        <p:sp>
          <p:nvSpPr>
            <p:cNvPr id="8" name="object 8"/>
            <p:cNvSpPr/>
            <p:nvPr/>
          </p:nvSpPr>
          <p:spPr>
            <a:xfrm>
              <a:off x="590549" y="3733799"/>
              <a:ext cx="5286375" cy="1304925"/>
            </a:xfrm>
            <a:custGeom>
              <a:avLst/>
              <a:gdLst/>
              <a:ahLst/>
              <a:cxnLst/>
              <a:rect l="l" t="t" r="r" b="b"/>
              <a:pathLst>
                <a:path w="5286375" h="1304925">
                  <a:moveTo>
                    <a:pt x="5232976" y="1304924"/>
                  </a:moveTo>
                  <a:lnTo>
                    <a:pt x="33047" y="1304924"/>
                  </a:lnTo>
                  <a:lnTo>
                    <a:pt x="4833" y="1276645"/>
                  </a:lnTo>
                  <a:lnTo>
                    <a:pt x="0" y="1255352"/>
                  </a:lnTo>
                  <a:lnTo>
                    <a:pt x="0" y="1247774"/>
                  </a:lnTo>
                  <a:lnTo>
                    <a:pt x="0" y="49571"/>
                  </a:lnTo>
                  <a:lnTo>
                    <a:pt x="14731" y="11379"/>
                  </a:lnTo>
                  <a:lnTo>
                    <a:pt x="33047" y="0"/>
                  </a:lnTo>
                  <a:lnTo>
                    <a:pt x="5232976" y="0"/>
                  </a:lnTo>
                  <a:lnTo>
                    <a:pt x="5272288" y="19391"/>
                  </a:lnTo>
                  <a:lnTo>
                    <a:pt x="5286374" y="53397"/>
                  </a:lnTo>
                  <a:lnTo>
                    <a:pt x="5286374" y="1251527"/>
                  </a:lnTo>
                  <a:lnTo>
                    <a:pt x="5266981" y="1290839"/>
                  </a:lnTo>
                  <a:lnTo>
                    <a:pt x="5236693" y="1304558"/>
                  </a:lnTo>
                  <a:lnTo>
                    <a:pt x="5232976" y="1304924"/>
                  </a:lnTo>
                  <a:close/>
                </a:path>
              </a:pathLst>
            </a:custGeom>
            <a:solidFill>
              <a:srgbClr val="F7F9FA"/>
            </a:solidFill>
          </p:spPr>
          <p:txBody>
            <a:bodyPr wrap="square" lIns="0" tIns="0" rIns="0" bIns="0" rtlCol="0"/>
            <a:lstStyle/>
            <a:p>
              <a:endParaRPr/>
            </a:p>
          </p:txBody>
        </p:sp>
        <p:sp>
          <p:nvSpPr>
            <p:cNvPr id="9" name="object 9"/>
            <p:cNvSpPr/>
            <p:nvPr/>
          </p:nvSpPr>
          <p:spPr>
            <a:xfrm>
              <a:off x="571499" y="3733799"/>
              <a:ext cx="52069" cy="1304925"/>
            </a:xfrm>
            <a:custGeom>
              <a:avLst/>
              <a:gdLst/>
              <a:ahLst/>
              <a:cxnLst/>
              <a:rect l="l" t="t" r="r" b="b"/>
              <a:pathLst>
                <a:path w="52070" h="1304925">
                  <a:moveTo>
                    <a:pt x="51889" y="1304924"/>
                  </a:moveTo>
                  <a:lnTo>
                    <a:pt x="49571" y="1304924"/>
                  </a:lnTo>
                  <a:lnTo>
                    <a:pt x="42281" y="1303475"/>
                  </a:lnTo>
                  <a:lnTo>
                    <a:pt x="7250" y="1276646"/>
                  </a:lnTo>
                  <a:lnTo>
                    <a:pt x="0" y="1255353"/>
                  </a:lnTo>
                  <a:lnTo>
                    <a:pt x="0" y="49571"/>
                  </a:lnTo>
                  <a:lnTo>
                    <a:pt x="22097" y="11379"/>
                  </a:lnTo>
                  <a:lnTo>
                    <a:pt x="49571" y="0"/>
                  </a:lnTo>
                  <a:lnTo>
                    <a:pt x="51889" y="0"/>
                  </a:lnTo>
                  <a:lnTo>
                    <a:pt x="47399" y="5579"/>
                  </a:lnTo>
                  <a:lnTo>
                    <a:pt x="43679" y="16738"/>
                  </a:lnTo>
                  <a:lnTo>
                    <a:pt x="41238" y="25541"/>
                  </a:lnTo>
                  <a:lnTo>
                    <a:pt x="39494" y="35211"/>
                  </a:lnTo>
                  <a:lnTo>
                    <a:pt x="38448" y="45747"/>
                  </a:lnTo>
                  <a:lnTo>
                    <a:pt x="38100" y="57150"/>
                  </a:lnTo>
                  <a:lnTo>
                    <a:pt x="38100" y="1247775"/>
                  </a:lnTo>
                  <a:lnTo>
                    <a:pt x="43679" y="1288186"/>
                  </a:lnTo>
                  <a:lnTo>
                    <a:pt x="47399" y="1299345"/>
                  </a:lnTo>
                  <a:lnTo>
                    <a:pt x="51889" y="1304924"/>
                  </a:lnTo>
                  <a:close/>
                </a:path>
              </a:pathLst>
            </a:custGeom>
            <a:solidFill>
              <a:srgbClr val="DB3445"/>
            </a:solidFill>
          </p:spPr>
          <p:txBody>
            <a:bodyPr wrap="square" lIns="0" tIns="0" rIns="0" bIns="0" rtlCol="0"/>
            <a:lstStyle/>
            <a:p>
              <a:endParaRPr/>
            </a:p>
          </p:txBody>
        </p:sp>
      </p:grpSp>
      <p:grpSp>
        <p:nvGrpSpPr>
          <p:cNvPr id="10" name="object 10"/>
          <p:cNvGrpSpPr/>
          <p:nvPr/>
        </p:nvGrpSpPr>
        <p:grpSpPr>
          <a:xfrm>
            <a:off x="571499" y="5229224"/>
            <a:ext cx="5305425" cy="1304925"/>
            <a:chOff x="571499" y="5229224"/>
            <a:chExt cx="5305425" cy="1304925"/>
          </a:xfrm>
        </p:grpSpPr>
        <p:sp>
          <p:nvSpPr>
            <p:cNvPr id="11" name="object 11"/>
            <p:cNvSpPr/>
            <p:nvPr/>
          </p:nvSpPr>
          <p:spPr>
            <a:xfrm>
              <a:off x="590549" y="5229224"/>
              <a:ext cx="5286375" cy="1304925"/>
            </a:xfrm>
            <a:custGeom>
              <a:avLst/>
              <a:gdLst/>
              <a:ahLst/>
              <a:cxnLst/>
              <a:rect l="l" t="t" r="r" b="b"/>
              <a:pathLst>
                <a:path w="5286375" h="1304925">
                  <a:moveTo>
                    <a:pt x="5232976" y="1304924"/>
                  </a:moveTo>
                  <a:lnTo>
                    <a:pt x="33047" y="1304924"/>
                  </a:lnTo>
                  <a:lnTo>
                    <a:pt x="28187" y="1303473"/>
                  </a:lnTo>
                  <a:lnTo>
                    <a:pt x="966" y="1262643"/>
                  </a:lnTo>
                  <a:lnTo>
                    <a:pt x="0" y="1255352"/>
                  </a:lnTo>
                  <a:lnTo>
                    <a:pt x="0" y="1247774"/>
                  </a:lnTo>
                  <a:lnTo>
                    <a:pt x="0" y="49570"/>
                  </a:lnTo>
                  <a:lnTo>
                    <a:pt x="14731" y="11379"/>
                  </a:lnTo>
                  <a:lnTo>
                    <a:pt x="33047" y="0"/>
                  </a:lnTo>
                  <a:lnTo>
                    <a:pt x="5232976" y="0"/>
                  </a:lnTo>
                  <a:lnTo>
                    <a:pt x="5272288" y="19392"/>
                  </a:lnTo>
                  <a:lnTo>
                    <a:pt x="5286374" y="53397"/>
                  </a:lnTo>
                  <a:lnTo>
                    <a:pt x="5286374" y="1251527"/>
                  </a:lnTo>
                  <a:lnTo>
                    <a:pt x="5266981" y="1290838"/>
                  </a:lnTo>
                  <a:lnTo>
                    <a:pt x="5236693" y="1304558"/>
                  </a:lnTo>
                  <a:lnTo>
                    <a:pt x="5232976" y="1304924"/>
                  </a:lnTo>
                  <a:close/>
                </a:path>
              </a:pathLst>
            </a:custGeom>
            <a:solidFill>
              <a:srgbClr val="F7F9FA"/>
            </a:solidFill>
          </p:spPr>
          <p:txBody>
            <a:bodyPr wrap="square" lIns="0" tIns="0" rIns="0" bIns="0" rtlCol="0"/>
            <a:lstStyle/>
            <a:p>
              <a:endParaRPr/>
            </a:p>
          </p:txBody>
        </p:sp>
        <p:sp>
          <p:nvSpPr>
            <p:cNvPr id="12" name="object 12"/>
            <p:cNvSpPr/>
            <p:nvPr/>
          </p:nvSpPr>
          <p:spPr>
            <a:xfrm>
              <a:off x="571499" y="5229224"/>
              <a:ext cx="52069" cy="1304925"/>
            </a:xfrm>
            <a:custGeom>
              <a:avLst/>
              <a:gdLst/>
              <a:ahLst/>
              <a:cxnLst/>
              <a:rect l="l" t="t" r="r" b="b"/>
              <a:pathLst>
                <a:path w="52070" h="1304925">
                  <a:moveTo>
                    <a:pt x="51889" y="1304924"/>
                  </a:moveTo>
                  <a:lnTo>
                    <a:pt x="49571" y="1304924"/>
                  </a:lnTo>
                  <a:lnTo>
                    <a:pt x="42281" y="1303474"/>
                  </a:lnTo>
                  <a:lnTo>
                    <a:pt x="7250" y="1276646"/>
                  </a:lnTo>
                  <a:lnTo>
                    <a:pt x="0" y="1255353"/>
                  </a:lnTo>
                  <a:lnTo>
                    <a:pt x="0" y="49571"/>
                  </a:lnTo>
                  <a:lnTo>
                    <a:pt x="22097" y="11379"/>
                  </a:lnTo>
                  <a:lnTo>
                    <a:pt x="49571" y="0"/>
                  </a:lnTo>
                  <a:lnTo>
                    <a:pt x="51889" y="0"/>
                  </a:lnTo>
                  <a:lnTo>
                    <a:pt x="47399" y="5579"/>
                  </a:lnTo>
                  <a:lnTo>
                    <a:pt x="43679" y="16738"/>
                  </a:lnTo>
                  <a:lnTo>
                    <a:pt x="41238" y="25541"/>
                  </a:lnTo>
                  <a:lnTo>
                    <a:pt x="39494" y="35210"/>
                  </a:lnTo>
                  <a:lnTo>
                    <a:pt x="38448" y="45747"/>
                  </a:lnTo>
                  <a:lnTo>
                    <a:pt x="38100" y="57150"/>
                  </a:lnTo>
                  <a:lnTo>
                    <a:pt x="38100" y="1247775"/>
                  </a:lnTo>
                  <a:lnTo>
                    <a:pt x="43679" y="1288185"/>
                  </a:lnTo>
                  <a:lnTo>
                    <a:pt x="47399" y="1299344"/>
                  </a:lnTo>
                  <a:lnTo>
                    <a:pt x="51889" y="1304924"/>
                  </a:lnTo>
                  <a:close/>
                </a:path>
              </a:pathLst>
            </a:custGeom>
            <a:solidFill>
              <a:srgbClr val="DB3445"/>
            </a:solidFill>
          </p:spPr>
          <p:txBody>
            <a:bodyPr wrap="square" lIns="0" tIns="0" rIns="0" bIns="0" rtlCol="0"/>
            <a:lstStyle/>
            <a:p>
              <a:endParaRPr/>
            </a:p>
          </p:txBody>
        </p:sp>
      </p:grpSp>
      <p:pic>
        <p:nvPicPr>
          <p:cNvPr id="13" name="object 13"/>
          <p:cNvPicPr/>
          <p:nvPr/>
        </p:nvPicPr>
        <p:blipFill>
          <a:blip r:embed="rId3" cstate="print"/>
          <a:stretch>
            <a:fillRect/>
          </a:stretch>
        </p:blipFill>
        <p:spPr>
          <a:xfrm>
            <a:off x="570763" y="1575196"/>
            <a:ext cx="211023" cy="183356"/>
          </a:xfrm>
          <a:prstGeom prst="rect">
            <a:avLst/>
          </a:prstGeom>
        </p:spPr>
      </p:pic>
      <p:sp>
        <p:nvSpPr>
          <p:cNvPr id="14" name="object 14"/>
          <p:cNvSpPr txBox="1"/>
          <p:nvPr/>
        </p:nvSpPr>
        <p:spPr>
          <a:xfrm>
            <a:off x="739774" y="1482367"/>
            <a:ext cx="4994275" cy="4888865"/>
          </a:xfrm>
          <a:prstGeom prst="rect">
            <a:avLst/>
          </a:prstGeom>
        </p:spPr>
        <p:txBody>
          <a:bodyPr vert="horz" wrap="square" lIns="0" tIns="15875" rIns="0" bIns="0" rtlCol="0">
            <a:spAutoFit/>
          </a:bodyPr>
          <a:lstStyle/>
          <a:p>
            <a:pPr marL="154940">
              <a:lnSpc>
                <a:spcPct val="100000"/>
              </a:lnSpc>
              <a:spcBef>
                <a:spcPts val="125"/>
              </a:spcBef>
            </a:pPr>
            <a:r>
              <a:rPr sz="1850" b="1" spc="-150" dirty="0">
                <a:solidFill>
                  <a:srgbClr val="1A4977"/>
                </a:solidFill>
                <a:latin typeface="Montserrat SemiBold"/>
                <a:cs typeface="Montserrat SemiBold"/>
              </a:rPr>
              <a:t>Key</a:t>
            </a:r>
            <a:r>
              <a:rPr sz="1850" b="1" spc="-30" dirty="0">
                <a:solidFill>
                  <a:srgbClr val="1A4977"/>
                </a:solidFill>
                <a:latin typeface="Montserrat SemiBold"/>
                <a:cs typeface="Montserrat SemiBold"/>
              </a:rPr>
              <a:t> </a:t>
            </a:r>
            <a:r>
              <a:rPr sz="1850" b="1" spc="-120" dirty="0">
                <a:solidFill>
                  <a:srgbClr val="1A4977"/>
                </a:solidFill>
                <a:latin typeface="Montserrat SemiBold"/>
                <a:cs typeface="Montserrat SemiBold"/>
              </a:rPr>
              <a:t>Scaling</a:t>
            </a:r>
            <a:r>
              <a:rPr sz="1850" b="1" spc="-30" dirty="0">
                <a:solidFill>
                  <a:srgbClr val="1A4977"/>
                </a:solidFill>
                <a:latin typeface="Montserrat SemiBold"/>
                <a:cs typeface="Montserrat SemiBold"/>
              </a:rPr>
              <a:t> </a:t>
            </a:r>
            <a:r>
              <a:rPr sz="1850" b="1" spc="-10" dirty="0">
                <a:solidFill>
                  <a:srgbClr val="1A4977"/>
                </a:solidFill>
                <a:latin typeface="Montserrat SemiBold"/>
                <a:cs typeface="Montserrat SemiBold"/>
              </a:rPr>
              <a:t>Risks</a:t>
            </a:r>
            <a:endParaRPr sz="1850" dirty="0">
              <a:latin typeface="Montserrat SemiBold"/>
              <a:cs typeface="Montserrat SemiBold"/>
            </a:endParaRPr>
          </a:p>
          <a:p>
            <a:pPr>
              <a:lnSpc>
                <a:spcPct val="100000"/>
              </a:lnSpc>
              <a:spcBef>
                <a:spcPts val="580"/>
              </a:spcBef>
            </a:pPr>
            <a:endParaRPr sz="1650" dirty="0">
              <a:latin typeface="Montserrat SemiBold"/>
              <a:cs typeface="Montserrat SemiBold"/>
            </a:endParaRPr>
          </a:p>
          <a:p>
            <a:pPr marL="12700">
              <a:lnSpc>
                <a:spcPct val="100000"/>
              </a:lnSpc>
            </a:pPr>
            <a:r>
              <a:rPr sz="1500" b="1" spc="-30" dirty="0">
                <a:solidFill>
                  <a:srgbClr val="333333"/>
                </a:solidFill>
                <a:latin typeface="Montserrat SemiBold"/>
                <a:cs typeface="Montserrat SemiBold"/>
              </a:rPr>
              <a:t>Overexpansion</a:t>
            </a:r>
            <a:endParaRPr sz="1500" dirty="0">
              <a:latin typeface="Montserrat SemiBold"/>
              <a:cs typeface="Montserrat SemiBold"/>
            </a:endParaRPr>
          </a:p>
          <a:p>
            <a:pPr marL="12700" marR="8890">
              <a:lnSpc>
                <a:spcPct val="115399"/>
              </a:lnSpc>
              <a:spcBef>
                <a:spcPts val="635"/>
              </a:spcBef>
            </a:pPr>
            <a:r>
              <a:rPr sz="1300" spc="-70" dirty="0">
                <a:solidFill>
                  <a:srgbClr val="545454"/>
                </a:solidFill>
                <a:latin typeface="Montserrat"/>
                <a:cs typeface="Montserrat"/>
              </a:rPr>
              <a:t>Expanding</a:t>
            </a:r>
            <a:r>
              <a:rPr sz="1300" spc="-15" dirty="0">
                <a:solidFill>
                  <a:srgbClr val="545454"/>
                </a:solidFill>
                <a:latin typeface="Montserrat"/>
                <a:cs typeface="Montserrat"/>
              </a:rPr>
              <a:t> </a:t>
            </a:r>
            <a:r>
              <a:rPr sz="1300" spc="-70" dirty="0">
                <a:solidFill>
                  <a:srgbClr val="545454"/>
                </a:solidFill>
                <a:latin typeface="Montserrat"/>
                <a:cs typeface="Montserrat"/>
              </a:rPr>
              <a:t>too</a:t>
            </a:r>
            <a:r>
              <a:rPr sz="1300" spc="-10" dirty="0">
                <a:solidFill>
                  <a:srgbClr val="545454"/>
                </a:solidFill>
                <a:latin typeface="Montserrat"/>
                <a:cs typeface="Montserrat"/>
              </a:rPr>
              <a:t> </a:t>
            </a:r>
            <a:r>
              <a:rPr sz="1300" spc="-60" dirty="0">
                <a:solidFill>
                  <a:srgbClr val="545454"/>
                </a:solidFill>
                <a:latin typeface="Montserrat"/>
                <a:cs typeface="Montserrat"/>
              </a:rPr>
              <a:t>quickly</a:t>
            </a:r>
            <a:r>
              <a:rPr sz="1300" spc="-15" dirty="0">
                <a:solidFill>
                  <a:srgbClr val="545454"/>
                </a:solidFill>
                <a:latin typeface="Montserrat"/>
                <a:cs typeface="Montserrat"/>
              </a:rPr>
              <a:t> </a:t>
            </a:r>
            <a:r>
              <a:rPr sz="1300" spc="-65" dirty="0">
                <a:solidFill>
                  <a:srgbClr val="545454"/>
                </a:solidFill>
                <a:latin typeface="Montserrat"/>
                <a:cs typeface="Montserrat"/>
              </a:rPr>
              <a:t>across</a:t>
            </a:r>
            <a:r>
              <a:rPr sz="1300" spc="-10" dirty="0">
                <a:solidFill>
                  <a:srgbClr val="545454"/>
                </a:solidFill>
                <a:latin typeface="Montserrat"/>
                <a:cs typeface="Montserrat"/>
              </a:rPr>
              <a:t> </a:t>
            </a:r>
            <a:r>
              <a:rPr sz="1300" spc="-60" dirty="0">
                <a:solidFill>
                  <a:srgbClr val="545454"/>
                </a:solidFill>
                <a:latin typeface="Montserrat"/>
                <a:cs typeface="Montserrat"/>
              </a:rPr>
              <a:t>multiple</a:t>
            </a:r>
            <a:r>
              <a:rPr sz="1300" spc="-15" dirty="0">
                <a:solidFill>
                  <a:srgbClr val="545454"/>
                </a:solidFill>
                <a:latin typeface="Montserrat"/>
                <a:cs typeface="Montserrat"/>
              </a:rPr>
              <a:t> </a:t>
            </a:r>
            <a:r>
              <a:rPr sz="1300" spc="-65" dirty="0">
                <a:solidFill>
                  <a:srgbClr val="545454"/>
                </a:solidFill>
                <a:latin typeface="Montserrat"/>
                <a:cs typeface="Montserrat"/>
              </a:rPr>
              <a:t>markets,</a:t>
            </a:r>
            <a:r>
              <a:rPr sz="1300" spc="-10" dirty="0">
                <a:solidFill>
                  <a:srgbClr val="545454"/>
                </a:solidFill>
                <a:latin typeface="Montserrat"/>
                <a:cs typeface="Montserrat"/>
              </a:rPr>
              <a:t> </a:t>
            </a:r>
            <a:r>
              <a:rPr sz="1300" spc="-60" dirty="0">
                <a:solidFill>
                  <a:srgbClr val="545454"/>
                </a:solidFill>
                <a:latin typeface="Montserrat"/>
                <a:cs typeface="Montserrat"/>
              </a:rPr>
              <a:t>products,</a:t>
            </a:r>
            <a:r>
              <a:rPr sz="1300" spc="-10" dirty="0">
                <a:solidFill>
                  <a:srgbClr val="545454"/>
                </a:solidFill>
                <a:latin typeface="Montserrat"/>
                <a:cs typeface="Montserrat"/>
              </a:rPr>
              <a:t> </a:t>
            </a:r>
            <a:r>
              <a:rPr sz="1300" spc="-25" dirty="0">
                <a:solidFill>
                  <a:srgbClr val="545454"/>
                </a:solidFill>
                <a:latin typeface="Montserrat"/>
                <a:cs typeface="Montserrat"/>
              </a:rPr>
              <a:t>or </a:t>
            </a:r>
            <a:r>
              <a:rPr sz="1300" spc="-70" dirty="0">
                <a:solidFill>
                  <a:srgbClr val="545454"/>
                </a:solidFill>
                <a:latin typeface="Montserrat"/>
                <a:cs typeface="Montserrat"/>
              </a:rPr>
              <a:t>channels</a:t>
            </a:r>
            <a:r>
              <a:rPr sz="1300" dirty="0">
                <a:solidFill>
                  <a:srgbClr val="545454"/>
                </a:solidFill>
                <a:latin typeface="Montserrat"/>
                <a:cs typeface="Montserrat"/>
              </a:rPr>
              <a:t> </a:t>
            </a:r>
            <a:r>
              <a:rPr sz="1300" spc="-70" dirty="0">
                <a:solidFill>
                  <a:srgbClr val="545454"/>
                </a:solidFill>
                <a:latin typeface="Montserrat"/>
                <a:cs typeface="Montserrat"/>
              </a:rPr>
              <a:t>without</a:t>
            </a:r>
            <a:r>
              <a:rPr sz="1300" spc="5" dirty="0">
                <a:solidFill>
                  <a:srgbClr val="545454"/>
                </a:solidFill>
                <a:latin typeface="Montserrat"/>
                <a:cs typeface="Montserrat"/>
              </a:rPr>
              <a:t> </a:t>
            </a:r>
            <a:r>
              <a:rPr sz="1300" spc="-55" dirty="0">
                <a:solidFill>
                  <a:srgbClr val="545454"/>
                </a:solidFill>
                <a:latin typeface="Montserrat"/>
                <a:cs typeface="Montserrat"/>
              </a:rPr>
              <a:t>sufficient</a:t>
            </a:r>
            <a:r>
              <a:rPr sz="1300" spc="5" dirty="0">
                <a:solidFill>
                  <a:srgbClr val="545454"/>
                </a:solidFill>
                <a:latin typeface="Montserrat"/>
                <a:cs typeface="Montserrat"/>
              </a:rPr>
              <a:t> </a:t>
            </a:r>
            <a:r>
              <a:rPr sz="1300" spc="-60" dirty="0">
                <a:solidFill>
                  <a:srgbClr val="545454"/>
                </a:solidFill>
                <a:latin typeface="Montserrat"/>
                <a:cs typeface="Montserrat"/>
              </a:rPr>
              <a:t>infrastructure</a:t>
            </a:r>
            <a:r>
              <a:rPr sz="1300" spc="5" dirty="0">
                <a:solidFill>
                  <a:srgbClr val="545454"/>
                </a:solidFill>
                <a:latin typeface="Montserrat"/>
                <a:cs typeface="Montserrat"/>
              </a:rPr>
              <a:t> </a:t>
            </a:r>
            <a:r>
              <a:rPr sz="1300" spc="-50" dirty="0">
                <a:solidFill>
                  <a:srgbClr val="545454"/>
                </a:solidFill>
                <a:latin typeface="Montserrat"/>
                <a:cs typeface="Montserrat"/>
              </a:rPr>
              <a:t>or</a:t>
            </a:r>
            <a:r>
              <a:rPr sz="1300" spc="5" dirty="0">
                <a:solidFill>
                  <a:srgbClr val="545454"/>
                </a:solidFill>
                <a:latin typeface="Montserrat"/>
                <a:cs typeface="Montserrat"/>
              </a:rPr>
              <a:t> </a:t>
            </a:r>
            <a:r>
              <a:rPr sz="1300" spc="-65" dirty="0">
                <a:solidFill>
                  <a:srgbClr val="545454"/>
                </a:solidFill>
                <a:latin typeface="Montserrat"/>
                <a:cs typeface="Montserrat"/>
              </a:rPr>
              <a:t>resources</a:t>
            </a:r>
            <a:r>
              <a:rPr sz="1300" dirty="0">
                <a:solidFill>
                  <a:srgbClr val="545454"/>
                </a:solidFill>
                <a:latin typeface="Montserrat"/>
                <a:cs typeface="Montserrat"/>
              </a:rPr>
              <a:t> </a:t>
            </a:r>
            <a:r>
              <a:rPr sz="1300" spc="-75" dirty="0">
                <a:solidFill>
                  <a:srgbClr val="545454"/>
                </a:solidFill>
                <a:latin typeface="Montserrat"/>
                <a:cs typeface="Montserrat"/>
              </a:rPr>
              <a:t>to</a:t>
            </a:r>
            <a:r>
              <a:rPr sz="1300" spc="5" dirty="0">
                <a:solidFill>
                  <a:srgbClr val="545454"/>
                </a:solidFill>
                <a:latin typeface="Montserrat"/>
                <a:cs typeface="Montserrat"/>
              </a:rPr>
              <a:t> </a:t>
            </a:r>
            <a:r>
              <a:rPr sz="1300" spc="-35" dirty="0">
                <a:solidFill>
                  <a:srgbClr val="545454"/>
                </a:solidFill>
                <a:latin typeface="Montserrat"/>
                <a:cs typeface="Montserrat"/>
              </a:rPr>
              <a:t>support </a:t>
            </a:r>
            <a:r>
              <a:rPr sz="1300" spc="-70" dirty="0">
                <a:solidFill>
                  <a:srgbClr val="545454"/>
                </a:solidFill>
                <a:latin typeface="Montserrat"/>
                <a:cs typeface="Montserrat"/>
              </a:rPr>
              <a:t>them.</a:t>
            </a:r>
            <a:r>
              <a:rPr sz="1300" spc="-5" dirty="0">
                <a:solidFill>
                  <a:srgbClr val="545454"/>
                </a:solidFill>
                <a:latin typeface="Montserrat"/>
                <a:cs typeface="Montserrat"/>
              </a:rPr>
              <a:t> </a:t>
            </a:r>
            <a:r>
              <a:rPr sz="1300" spc="-55" dirty="0">
                <a:solidFill>
                  <a:srgbClr val="545454"/>
                </a:solidFill>
                <a:latin typeface="Montserrat"/>
                <a:cs typeface="Montserrat"/>
              </a:rPr>
              <a:t>This</a:t>
            </a:r>
            <a:r>
              <a:rPr sz="1300" dirty="0">
                <a:solidFill>
                  <a:srgbClr val="545454"/>
                </a:solidFill>
                <a:latin typeface="Montserrat"/>
                <a:cs typeface="Montserrat"/>
              </a:rPr>
              <a:t> </a:t>
            </a:r>
            <a:r>
              <a:rPr sz="1300" spc="-70" dirty="0">
                <a:solidFill>
                  <a:srgbClr val="545454"/>
                </a:solidFill>
                <a:latin typeface="Montserrat"/>
                <a:cs typeface="Montserrat"/>
              </a:rPr>
              <a:t>often</a:t>
            </a:r>
            <a:r>
              <a:rPr sz="1300" dirty="0">
                <a:solidFill>
                  <a:srgbClr val="545454"/>
                </a:solidFill>
                <a:latin typeface="Montserrat"/>
                <a:cs typeface="Montserrat"/>
              </a:rPr>
              <a:t> </a:t>
            </a:r>
            <a:r>
              <a:rPr sz="1300" spc="-70" dirty="0">
                <a:solidFill>
                  <a:srgbClr val="545454"/>
                </a:solidFill>
                <a:latin typeface="Montserrat"/>
                <a:cs typeface="Montserrat"/>
              </a:rPr>
              <a:t>leads</a:t>
            </a:r>
            <a:r>
              <a:rPr sz="1300" dirty="0">
                <a:solidFill>
                  <a:srgbClr val="545454"/>
                </a:solidFill>
                <a:latin typeface="Montserrat"/>
                <a:cs typeface="Montserrat"/>
              </a:rPr>
              <a:t> </a:t>
            </a:r>
            <a:r>
              <a:rPr sz="1300" spc="-75" dirty="0">
                <a:solidFill>
                  <a:srgbClr val="545454"/>
                </a:solidFill>
                <a:latin typeface="Montserrat"/>
                <a:cs typeface="Montserrat"/>
              </a:rPr>
              <a:t>to</a:t>
            </a:r>
            <a:r>
              <a:rPr sz="1300" dirty="0">
                <a:solidFill>
                  <a:srgbClr val="545454"/>
                </a:solidFill>
                <a:latin typeface="Montserrat"/>
                <a:cs typeface="Montserrat"/>
              </a:rPr>
              <a:t> </a:t>
            </a:r>
            <a:r>
              <a:rPr sz="1300" spc="-60" dirty="0">
                <a:solidFill>
                  <a:srgbClr val="545454"/>
                </a:solidFill>
                <a:latin typeface="Montserrat"/>
                <a:cs typeface="Montserrat"/>
              </a:rPr>
              <a:t>diluted</a:t>
            </a:r>
            <a:r>
              <a:rPr sz="1300" dirty="0">
                <a:solidFill>
                  <a:srgbClr val="545454"/>
                </a:solidFill>
                <a:latin typeface="Montserrat"/>
                <a:cs typeface="Montserrat"/>
              </a:rPr>
              <a:t> </a:t>
            </a:r>
            <a:r>
              <a:rPr sz="1300" spc="-55" dirty="0">
                <a:solidFill>
                  <a:srgbClr val="545454"/>
                </a:solidFill>
                <a:latin typeface="Montserrat"/>
                <a:cs typeface="Montserrat"/>
              </a:rPr>
              <a:t>focus,</a:t>
            </a:r>
            <a:r>
              <a:rPr sz="1300" dirty="0">
                <a:solidFill>
                  <a:srgbClr val="545454"/>
                </a:solidFill>
                <a:latin typeface="Montserrat"/>
                <a:cs typeface="Montserrat"/>
              </a:rPr>
              <a:t> </a:t>
            </a:r>
            <a:r>
              <a:rPr sz="1300" spc="-70" dirty="0">
                <a:solidFill>
                  <a:srgbClr val="545454"/>
                </a:solidFill>
                <a:latin typeface="Montserrat"/>
                <a:cs typeface="Montserrat"/>
              </a:rPr>
              <a:t>strained</a:t>
            </a:r>
            <a:r>
              <a:rPr sz="1300" dirty="0">
                <a:solidFill>
                  <a:srgbClr val="545454"/>
                </a:solidFill>
                <a:latin typeface="Montserrat"/>
                <a:cs typeface="Montserrat"/>
              </a:rPr>
              <a:t> </a:t>
            </a:r>
            <a:r>
              <a:rPr sz="1300" spc="-60" dirty="0">
                <a:solidFill>
                  <a:srgbClr val="545454"/>
                </a:solidFill>
                <a:latin typeface="Montserrat"/>
                <a:cs typeface="Montserrat"/>
              </a:rPr>
              <a:t>resources,</a:t>
            </a:r>
            <a:r>
              <a:rPr sz="1300" dirty="0">
                <a:solidFill>
                  <a:srgbClr val="545454"/>
                </a:solidFill>
                <a:latin typeface="Montserrat"/>
                <a:cs typeface="Montserrat"/>
              </a:rPr>
              <a:t> </a:t>
            </a:r>
            <a:r>
              <a:rPr sz="1300" spc="-25" dirty="0">
                <a:solidFill>
                  <a:srgbClr val="545454"/>
                </a:solidFill>
                <a:latin typeface="Montserrat"/>
                <a:cs typeface="Montserrat"/>
              </a:rPr>
              <a:t>and </a:t>
            </a:r>
            <a:r>
              <a:rPr sz="1300" spc="-60" dirty="0">
                <a:solidFill>
                  <a:srgbClr val="545454"/>
                </a:solidFill>
                <a:latin typeface="Montserrat"/>
                <a:cs typeface="Montserrat"/>
              </a:rPr>
              <a:t>declining</a:t>
            </a:r>
            <a:r>
              <a:rPr sz="1300" spc="-10" dirty="0">
                <a:solidFill>
                  <a:srgbClr val="545454"/>
                </a:solidFill>
                <a:latin typeface="Montserrat"/>
                <a:cs typeface="Montserrat"/>
              </a:rPr>
              <a:t> quality.</a:t>
            </a:r>
            <a:endParaRPr sz="1300" dirty="0">
              <a:latin typeface="Montserrat"/>
              <a:cs typeface="Montserrat"/>
            </a:endParaRPr>
          </a:p>
          <a:p>
            <a:pPr>
              <a:lnSpc>
                <a:spcPct val="100000"/>
              </a:lnSpc>
            </a:pPr>
            <a:endParaRPr sz="1200" dirty="0">
              <a:latin typeface="Montserrat"/>
              <a:cs typeface="Montserrat"/>
            </a:endParaRPr>
          </a:p>
          <a:p>
            <a:pPr>
              <a:lnSpc>
                <a:spcPct val="100000"/>
              </a:lnSpc>
              <a:spcBef>
                <a:spcPts val="630"/>
              </a:spcBef>
            </a:pPr>
            <a:endParaRPr sz="1200" dirty="0">
              <a:latin typeface="Montserrat"/>
              <a:cs typeface="Montserrat"/>
            </a:endParaRPr>
          </a:p>
          <a:p>
            <a:pPr marL="12700">
              <a:lnSpc>
                <a:spcPct val="100000"/>
              </a:lnSpc>
            </a:pPr>
            <a:r>
              <a:rPr sz="1500" b="1" spc="-114" dirty="0">
                <a:solidFill>
                  <a:srgbClr val="333333"/>
                </a:solidFill>
                <a:latin typeface="Montserrat SemiBold"/>
                <a:cs typeface="Montserrat SemiBold"/>
              </a:rPr>
              <a:t>Cash</a:t>
            </a:r>
            <a:r>
              <a:rPr sz="1500" b="1" spc="-25" dirty="0">
                <a:solidFill>
                  <a:srgbClr val="333333"/>
                </a:solidFill>
                <a:latin typeface="Montserrat SemiBold"/>
                <a:cs typeface="Montserrat SemiBold"/>
              </a:rPr>
              <a:t> </a:t>
            </a:r>
            <a:r>
              <a:rPr sz="1500" b="1" spc="-110" dirty="0">
                <a:solidFill>
                  <a:srgbClr val="333333"/>
                </a:solidFill>
                <a:latin typeface="Montserrat SemiBold"/>
                <a:cs typeface="Montserrat SemiBold"/>
              </a:rPr>
              <a:t>Flow</a:t>
            </a:r>
            <a:r>
              <a:rPr sz="1500" b="1" spc="-25" dirty="0">
                <a:solidFill>
                  <a:srgbClr val="333333"/>
                </a:solidFill>
                <a:latin typeface="Montserrat SemiBold"/>
                <a:cs typeface="Montserrat SemiBold"/>
              </a:rPr>
              <a:t> </a:t>
            </a:r>
            <a:r>
              <a:rPr sz="1500" b="1" spc="-10" dirty="0">
                <a:solidFill>
                  <a:srgbClr val="333333"/>
                </a:solidFill>
                <a:latin typeface="Montserrat SemiBold"/>
                <a:cs typeface="Montserrat SemiBold"/>
              </a:rPr>
              <a:t>Constraints</a:t>
            </a:r>
            <a:endParaRPr sz="1500" dirty="0">
              <a:latin typeface="Montserrat SemiBold"/>
              <a:cs typeface="Montserrat SemiBold"/>
            </a:endParaRPr>
          </a:p>
          <a:p>
            <a:pPr marL="12700" marR="5080">
              <a:lnSpc>
                <a:spcPct val="115399"/>
              </a:lnSpc>
              <a:spcBef>
                <a:spcPts val="635"/>
              </a:spcBef>
            </a:pPr>
            <a:r>
              <a:rPr sz="1300" spc="-70" dirty="0">
                <a:solidFill>
                  <a:srgbClr val="545454"/>
                </a:solidFill>
                <a:latin typeface="Montserrat"/>
                <a:cs typeface="Montserrat"/>
              </a:rPr>
              <a:t>Rapid</a:t>
            </a:r>
            <a:r>
              <a:rPr sz="1300" spc="-5" dirty="0">
                <a:solidFill>
                  <a:srgbClr val="545454"/>
                </a:solidFill>
                <a:latin typeface="Montserrat"/>
                <a:cs typeface="Montserrat"/>
              </a:rPr>
              <a:t> </a:t>
            </a:r>
            <a:r>
              <a:rPr sz="1300" spc="-65" dirty="0">
                <a:solidFill>
                  <a:srgbClr val="545454"/>
                </a:solidFill>
                <a:latin typeface="Montserrat"/>
                <a:cs typeface="Montserrat"/>
              </a:rPr>
              <a:t>scaling</a:t>
            </a:r>
            <a:r>
              <a:rPr sz="1300" dirty="0">
                <a:solidFill>
                  <a:srgbClr val="545454"/>
                </a:solidFill>
                <a:latin typeface="Montserrat"/>
                <a:cs typeface="Montserrat"/>
              </a:rPr>
              <a:t> </a:t>
            </a:r>
            <a:r>
              <a:rPr sz="1300" spc="-70" dirty="0">
                <a:solidFill>
                  <a:srgbClr val="545454"/>
                </a:solidFill>
                <a:latin typeface="Montserrat"/>
                <a:cs typeface="Montserrat"/>
              </a:rPr>
              <a:t>can</a:t>
            </a:r>
            <a:r>
              <a:rPr sz="1300" dirty="0">
                <a:solidFill>
                  <a:srgbClr val="545454"/>
                </a:solidFill>
                <a:latin typeface="Montserrat"/>
                <a:cs typeface="Montserrat"/>
              </a:rPr>
              <a:t> </a:t>
            </a:r>
            <a:r>
              <a:rPr sz="1300" spc="-75" dirty="0">
                <a:solidFill>
                  <a:srgbClr val="545454"/>
                </a:solidFill>
                <a:latin typeface="Montserrat"/>
                <a:cs typeface="Montserrat"/>
              </a:rPr>
              <a:t>create</a:t>
            </a:r>
            <a:r>
              <a:rPr sz="1300" dirty="0">
                <a:solidFill>
                  <a:srgbClr val="545454"/>
                </a:solidFill>
                <a:latin typeface="Montserrat"/>
                <a:cs typeface="Montserrat"/>
              </a:rPr>
              <a:t> </a:t>
            </a:r>
            <a:r>
              <a:rPr sz="1300" spc="-55" dirty="0">
                <a:solidFill>
                  <a:srgbClr val="545454"/>
                </a:solidFill>
                <a:latin typeface="Montserrat"/>
                <a:cs typeface="Montserrat"/>
              </a:rPr>
              <a:t>significant</a:t>
            </a:r>
            <a:r>
              <a:rPr sz="1300" spc="-5" dirty="0">
                <a:solidFill>
                  <a:srgbClr val="545454"/>
                </a:solidFill>
                <a:latin typeface="Montserrat"/>
                <a:cs typeface="Montserrat"/>
              </a:rPr>
              <a:t> </a:t>
            </a:r>
            <a:r>
              <a:rPr sz="1300" spc="-65" dirty="0">
                <a:solidFill>
                  <a:srgbClr val="545454"/>
                </a:solidFill>
                <a:latin typeface="Montserrat"/>
                <a:cs typeface="Montserrat"/>
              </a:rPr>
              <a:t>cash</a:t>
            </a:r>
            <a:r>
              <a:rPr sz="1300" dirty="0">
                <a:solidFill>
                  <a:srgbClr val="545454"/>
                </a:solidFill>
                <a:latin typeface="Montserrat"/>
                <a:cs typeface="Montserrat"/>
              </a:rPr>
              <a:t> </a:t>
            </a:r>
            <a:r>
              <a:rPr sz="1300" spc="-70" dirty="0">
                <a:solidFill>
                  <a:srgbClr val="545454"/>
                </a:solidFill>
                <a:latin typeface="Montserrat"/>
                <a:cs typeface="Montserrat"/>
              </a:rPr>
              <a:t>drains</a:t>
            </a:r>
            <a:r>
              <a:rPr sz="1300" dirty="0">
                <a:solidFill>
                  <a:srgbClr val="545454"/>
                </a:solidFill>
                <a:latin typeface="Montserrat"/>
                <a:cs typeface="Montserrat"/>
              </a:rPr>
              <a:t> </a:t>
            </a:r>
            <a:r>
              <a:rPr sz="1300" spc="-65" dirty="0">
                <a:solidFill>
                  <a:srgbClr val="545454"/>
                </a:solidFill>
                <a:latin typeface="Montserrat"/>
                <a:cs typeface="Montserrat"/>
              </a:rPr>
              <a:t>as</a:t>
            </a:r>
            <a:r>
              <a:rPr sz="1300" dirty="0">
                <a:solidFill>
                  <a:srgbClr val="545454"/>
                </a:solidFill>
                <a:latin typeface="Montserrat"/>
                <a:cs typeface="Montserrat"/>
              </a:rPr>
              <a:t> </a:t>
            </a:r>
            <a:r>
              <a:rPr sz="1300" spc="-65" dirty="0">
                <a:solidFill>
                  <a:srgbClr val="545454"/>
                </a:solidFill>
                <a:latin typeface="Montserrat"/>
                <a:cs typeface="Montserrat"/>
              </a:rPr>
              <a:t>investments</a:t>
            </a:r>
            <a:r>
              <a:rPr sz="1300" dirty="0">
                <a:solidFill>
                  <a:srgbClr val="545454"/>
                </a:solidFill>
                <a:latin typeface="Montserrat"/>
                <a:cs typeface="Montserrat"/>
              </a:rPr>
              <a:t> </a:t>
            </a:r>
            <a:r>
              <a:rPr sz="1300" spc="-25" dirty="0">
                <a:solidFill>
                  <a:srgbClr val="545454"/>
                </a:solidFill>
                <a:latin typeface="Montserrat"/>
                <a:cs typeface="Montserrat"/>
              </a:rPr>
              <a:t>in </a:t>
            </a:r>
            <a:r>
              <a:rPr sz="1300" spc="-55" dirty="0">
                <a:solidFill>
                  <a:srgbClr val="545454"/>
                </a:solidFill>
                <a:latin typeface="Montserrat"/>
                <a:cs typeface="Montserrat"/>
              </a:rPr>
              <a:t>personnel,</a:t>
            </a:r>
            <a:r>
              <a:rPr sz="1300" spc="-10" dirty="0">
                <a:solidFill>
                  <a:srgbClr val="545454"/>
                </a:solidFill>
                <a:latin typeface="Montserrat"/>
                <a:cs typeface="Montserrat"/>
              </a:rPr>
              <a:t> </a:t>
            </a:r>
            <a:r>
              <a:rPr sz="1300" spc="-65" dirty="0">
                <a:solidFill>
                  <a:srgbClr val="545454"/>
                </a:solidFill>
                <a:latin typeface="Montserrat"/>
                <a:cs typeface="Montserrat"/>
              </a:rPr>
              <a:t>technology,</a:t>
            </a:r>
            <a:r>
              <a:rPr sz="1300" spc="-10" dirty="0">
                <a:solidFill>
                  <a:srgbClr val="545454"/>
                </a:solidFill>
                <a:latin typeface="Montserrat"/>
                <a:cs typeface="Montserrat"/>
              </a:rPr>
              <a:t> </a:t>
            </a:r>
            <a:r>
              <a:rPr sz="1300" spc="-75" dirty="0">
                <a:solidFill>
                  <a:srgbClr val="545454"/>
                </a:solidFill>
                <a:latin typeface="Montserrat"/>
                <a:cs typeface="Montserrat"/>
              </a:rPr>
              <a:t>and</a:t>
            </a:r>
            <a:r>
              <a:rPr sz="1300" spc="-10" dirty="0">
                <a:solidFill>
                  <a:srgbClr val="545454"/>
                </a:solidFill>
                <a:latin typeface="Montserrat"/>
                <a:cs typeface="Montserrat"/>
              </a:rPr>
              <a:t> </a:t>
            </a:r>
            <a:r>
              <a:rPr sz="1300" spc="-70" dirty="0">
                <a:solidFill>
                  <a:srgbClr val="545454"/>
                </a:solidFill>
                <a:latin typeface="Montserrat"/>
                <a:cs typeface="Montserrat"/>
              </a:rPr>
              <a:t>marketing</a:t>
            </a:r>
            <a:r>
              <a:rPr sz="1300" spc="-10" dirty="0">
                <a:solidFill>
                  <a:srgbClr val="545454"/>
                </a:solidFill>
                <a:latin typeface="Montserrat"/>
                <a:cs typeface="Montserrat"/>
              </a:rPr>
              <a:t> </a:t>
            </a:r>
            <a:r>
              <a:rPr sz="1300" spc="-75" dirty="0">
                <a:solidFill>
                  <a:srgbClr val="545454"/>
                </a:solidFill>
                <a:latin typeface="Montserrat"/>
                <a:cs typeface="Montserrat"/>
              </a:rPr>
              <a:t>precede</a:t>
            </a:r>
            <a:r>
              <a:rPr sz="1300" spc="-10" dirty="0">
                <a:solidFill>
                  <a:srgbClr val="545454"/>
                </a:solidFill>
                <a:latin typeface="Montserrat"/>
                <a:cs typeface="Montserrat"/>
              </a:rPr>
              <a:t> increased </a:t>
            </a:r>
            <a:r>
              <a:rPr sz="1300" spc="-65" dirty="0">
                <a:solidFill>
                  <a:srgbClr val="545454"/>
                </a:solidFill>
                <a:latin typeface="Montserrat"/>
                <a:cs typeface="Montserrat"/>
              </a:rPr>
              <a:t>revenue,</a:t>
            </a:r>
            <a:r>
              <a:rPr sz="1300" dirty="0">
                <a:solidFill>
                  <a:srgbClr val="545454"/>
                </a:solidFill>
                <a:latin typeface="Montserrat"/>
                <a:cs typeface="Montserrat"/>
              </a:rPr>
              <a:t> </a:t>
            </a:r>
            <a:r>
              <a:rPr sz="1300" spc="-60" dirty="0">
                <a:solidFill>
                  <a:srgbClr val="545454"/>
                </a:solidFill>
                <a:latin typeface="Montserrat"/>
                <a:cs typeface="Montserrat"/>
              </a:rPr>
              <a:t>potentially</a:t>
            </a:r>
            <a:r>
              <a:rPr sz="1300" spc="5" dirty="0">
                <a:solidFill>
                  <a:srgbClr val="545454"/>
                </a:solidFill>
                <a:latin typeface="Montserrat"/>
                <a:cs typeface="Montserrat"/>
              </a:rPr>
              <a:t> </a:t>
            </a:r>
            <a:r>
              <a:rPr sz="1300" spc="-70" dirty="0">
                <a:solidFill>
                  <a:srgbClr val="545454"/>
                </a:solidFill>
                <a:latin typeface="Montserrat"/>
                <a:cs typeface="Montserrat"/>
              </a:rPr>
              <a:t>creating</a:t>
            </a:r>
            <a:r>
              <a:rPr sz="1300" spc="5" dirty="0">
                <a:solidFill>
                  <a:srgbClr val="545454"/>
                </a:solidFill>
                <a:latin typeface="Montserrat"/>
                <a:cs typeface="Montserrat"/>
              </a:rPr>
              <a:t> </a:t>
            </a:r>
            <a:r>
              <a:rPr sz="1300" spc="-70" dirty="0">
                <a:solidFill>
                  <a:srgbClr val="545454"/>
                </a:solidFill>
                <a:latin typeface="Montserrat"/>
                <a:cs typeface="Montserrat"/>
              </a:rPr>
              <a:t>dangerous</a:t>
            </a:r>
            <a:r>
              <a:rPr sz="1300" spc="5" dirty="0">
                <a:solidFill>
                  <a:srgbClr val="545454"/>
                </a:solidFill>
                <a:latin typeface="Montserrat"/>
                <a:cs typeface="Montserrat"/>
              </a:rPr>
              <a:t> </a:t>
            </a:r>
            <a:r>
              <a:rPr sz="1300" spc="-65" dirty="0">
                <a:solidFill>
                  <a:srgbClr val="545454"/>
                </a:solidFill>
                <a:latin typeface="Montserrat"/>
                <a:cs typeface="Montserrat"/>
              </a:rPr>
              <a:t>cash</a:t>
            </a:r>
            <a:r>
              <a:rPr sz="1300" spc="5" dirty="0">
                <a:solidFill>
                  <a:srgbClr val="545454"/>
                </a:solidFill>
                <a:latin typeface="Montserrat"/>
                <a:cs typeface="Montserrat"/>
              </a:rPr>
              <a:t> </a:t>
            </a:r>
            <a:r>
              <a:rPr sz="1300" spc="-10" dirty="0">
                <a:solidFill>
                  <a:srgbClr val="545454"/>
                </a:solidFill>
                <a:latin typeface="Montserrat"/>
                <a:cs typeface="Montserrat"/>
              </a:rPr>
              <a:t>gaps.</a:t>
            </a:r>
            <a:endParaRPr sz="1300" dirty="0">
              <a:latin typeface="Montserrat"/>
              <a:cs typeface="Montserrat"/>
            </a:endParaRPr>
          </a:p>
          <a:p>
            <a:pPr>
              <a:lnSpc>
                <a:spcPct val="100000"/>
              </a:lnSpc>
            </a:pPr>
            <a:endParaRPr sz="1200" dirty="0">
              <a:latin typeface="Montserrat"/>
              <a:cs typeface="Montserrat"/>
            </a:endParaRPr>
          </a:p>
          <a:p>
            <a:pPr>
              <a:lnSpc>
                <a:spcPct val="100000"/>
              </a:lnSpc>
              <a:spcBef>
                <a:spcPts val="630"/>
              </a:spcBef>
            </a:pPr>
            <a:endParaRPr sz="1200" dirty="0">
              <a:latin typeface="Montserrat"/>
              <a:cs typeface="Montserrat"/>
            </a:endParaRPr>
          </a:p>
          <a:p>
            <a:pPr marL="12700">
              <a:lnSpc>
                <a:spcPct val="100000"/>
              </a:lnSpc>
            </a:pPr>
            <a:r>
              <a:rPr sz="1500" b="1" spc="-105" dirty="0">
                <a:solidFill>
                  <a:srgbClr val="333333"/>
                </a:solidFill>
                <a:latin typeface="Montserrat SemiBold"/>
                <a:cs typeface="Montserrat SemiBold"/>
              </a:rPr>
              <a:t>Cultural</a:t>
            </a:r>
            <a:r>
              <a:rPr sz="1500" b="1" spc="30" dirty="0">
                <a:solidFill>
                  <a:srgbClr val="333333"/>
                </a:solidFill>
                <a:latin typeface="Montserrat SemiBold"/>
                <a:cs typeface="Montserrat SemiBold"/>
              </a:rPr>
              <a:t> </a:t>
            </a:r>
            <a:r>
              <a:rPr sz="1500" b="1" spc="-10" dirty="0">
                <a:solidFill>
                  <a:srgbClr val="333333"/>
                </a:solidFill>
                <a:latin typeface="Montserrat SemiBold"/>
                <a:cs typeface="Montserrat SemiBold"/>
              </a:rPr>
              <a:t>Erosion</a:t>
            </a:r>
            <a:endParaRPr sz="1500" dirty="0">
              <a:latin typeface="Montserrat SemiBold"/>
              <a:cs typeface="Montserrat SemiBold"/>
            </a:endParaRPr>
          </a:p>
          <a:p>
            <a:pPr marL="12700" marR="31115">
              <a:lnSpc>
                <a:spcPct val="115399"/>
              </a:lnSpc>
              <a:spcBef>
                <a:spcPts val="635"/>
              </a:spcBef>
            </a:pPr>
            <a:r>
              <a:rPr sz="1300" spc="-70" dirty="0">
                <a:solidFill>
                  <a:srgbClr val="545454"/>
                </a:solidFill>
                <a:latin typeface="Montserrat"/>
                <a:cs typeface="Montserrat"/>
              </a:rPr>
              <a:t>Rapid</a:t>
            </a:r>
            <a:r>
              <a:rPr sz="1300" spc="-5" dirty="0">
                <a:solidFill>
                  <a:srgbClr val="545454"/>
                </a:solidFill>
                <a:latin typeface="Montserrat"/>
                <a:cs typeface="Montserrat"/>
              </a:rPr>
              <a:t> </a:t>
            </a:r>
            <a:r>
              <a:rPr sz="1300" spc="-55" dirty="0">
                <a:solidFill>
                  <a:srgbClr val="545454"/>
                </a:solidFill>
                <a:latin typeface="Montserrat"/>
                <a:cs typeface="Montserrat"/>
              </a:rPr>
              <a:t>hiring</a:t>
            </a:r>
            <a:r>
              <a:rPr sz="1300" spc="-5" dirty="0">
                <a:solidFill>
                  <a:srgbClr val="545454"/>
                </a:solidFill>
                <a:latin typeface="Montserrat"/>
                <a:cs typeface="Montserrat"/>
              </a:rPr>
              <a:t> </a:t>
            </a:r>
            <a:r>
              <a:rPr sz="1300" spc="-75" dirty="0">
                <a:solidFill>
                  <a:srgbClr val="545454"/>
                </a:solidFill>
                <a:latin typeface="Montserrat"/>
                <a:cs typeface="Montserrat"/>
              </a:rPr>
              <a:t>and</a:t>
            </a:r>
            <a:r>
              <a:rPr sz="1300" dirty="0">
                <a:solidFill>
                  <a:srgbClr val="545454"/>
                </a:solidFill>
                <a:latin typeface="Montserrat"/>
                <a:cs typeface="Montserrat"/>
              </a:rPr>
              <a:t> </a:t>
            </a:r>
            <a:r>
              <a:rPr sz="1300" spc="-60" dirty="0">
                <a:solidFill>
                  <a:srgbClr val="545454"/>
                </a:solidFill>
                <a:latin typeface="Montserrat"/>
                <a:cs typeface="Montserrat"/>
              </a:rPr>
              <a:t>organizational</a:t>
            </a:r>
            <a:r>
              <a:rPr sz="1300" spc="-5" dirty="0">
                <a:solidFill>
                  <a:srgbClr val="545454"/>
                </a:solidFill>
                <a:latin typeface="Montserrat"/>
                <a:cs typeface="Montserrat"/>
              </a:rPr>
              <a:t> </a:t>
            </a:r>
            <a:r>
              <a:rPr sz="1300" spc="-75" dirty="0">
                <a:solidFill>
                  <a:srgbClr val="545454"/>
                </a:solidFill>
                <a:latin typeface="Montserrat"/>
                <a:cs typeface="Montserrat"/>
              </a:rPr>
              <a:t>changes</a:t>
            </a:r>
            <a:r>
              <a:rPr sz="1300" dirty="0">
                <a:solidFill>
                  <a:srgbClr val="545454"/>
                </a:solidFill>
                <a:latin typeface="Montserrat"/>
                <a:cs typeface="Montserrat"/>
              </a:rPr>
              <a:t> </a:t>
            </a:r>
            <a:r>
              <a:rPr sz="1300" spc="-70" dirty="0">
                <a:solidFill>
                  <a:srgbClr val="545454"/>
                </a:solidFill>
                <a:latin typeface="Montserrat"/>
                <a:cs typeface="Montserrat"/>
              </a:rPr>
              <a:t>can</a:t>
            </a:r>
            <a:r>
              <a:rPr sz="1300" spc="-5" dirty="0">
                <a:solidFill>
                  <a:srgbClr val="545454"/>
                </a:solidFill>
                <a:latin typeface="Montserrat"/>
                <a:cs typeface="Montserrat"/>
              </a:rPr>
              <a:t> </a:t>
            </a:r>
            <a:r>
              <a:rPr sz="1300" spc="-65" dirty="0">
                <a:solidFill>
                  <a:srgbClr val="545454"/>
                </a:solidFill>
                <a:latin typeface="Montserrat"/>
                <a:cs typeface="Montserrat"/>
              </a:rPr>
              <a:t>dilute</a:t>
            </a:r>
            <a:r>
              <a:rPr sz="1300" spc="-5" dirty="0">
                <a:solidFill>
                  <a:srgbClr val="545454"/>
                </a:solidFill>
                <a:latin typeface="Montserrat"/>
                <a:cs typeface="Montserrat"/>
              </a:rPr>
              <a:t> </a:t>
            </a:r>
            <a:r>
              <a:rPr sz="1300" spc="-10" dirty="0">
                <a:solidFill>
                  <a:srgbClr val="545454"/>
                </a:solidFill>
                <a:latin typeface="Montserrat"/>
                <a:cs typeface="Montserrat"/>
              </a:rPr>
              <a:t>company </a:t>
            </a:r>
            <a:r>
              <a:rPr sz="1300" spc="-70" dirty="0">
                <a:solidFill>
                  <a:srgbClr val="545454"/>
                </a:solidFill>
                <a:latin typeface="Montserrat"/>
                <a:cs typeface="Montserrat"/>
              </a:rPr>
              <a:t>culture</a:t>
            </a:r>
            <a:r>
              <a:rPr sz="1300" spc="20" dirty="0">
                <a:solidFill>
                  <a:srgbClr val="545454"/>
                </a:solidFill>
                <a:latin typeface="Montserrat"/>
                <a:cs typeface="Montserrat"/>
              </a:rPr>
              <a:t> </a:t>
            </a:r>
            <a:r>
              <a:rPr sz="1300" spc="-75" dirty="0">
                <a:solidFill>
                  <a:srgbClr val="545454"/>
                </a:solidFill>
                <a:latin typeface="Montserrat"/>
                <a:cs typeface="Montserrat"/>
              </a:rPr>
              <a:t>and</a:t>
            </a:r>
            <a:r>
              <a:rPr sz="1300" spc="25" dirty="0">
                <a:solidFill>
                  <a:srgbClr val="545454"/>
                </a:solidFill>
                <a:latin typeface="Montserrat"/>
                <a:cs typeface="Montserrat"/>
              </a:rPr>
              <a:t> </a:t>
            </a:r>
            <a:r>
              <a:rPr sz="1300" spc="-65" dirty="0">
                <a:solidFill>
                  <a:srgbClr val="545454"/>
                </a:solidFill>
                <a:latin typeface="Montserrat"/>
                <a:cs typeface="Montserrat"/>
              </a:rPr>
              <a:t>values,</a:t>
            </a:r>
            <a:r>
              <a:rPr sz="1300" spc="25" dirty="0">
                <a:solidFill>
                  <a:srgbClr val="545454"/>
                </a:solidFill>
                <a:latin typeface="Montserrat"/>
                <a:cs typeface="Montserrat"/>
              </a:rPr>
              <a:t> </a:t>
            </a:r>
            <a:r>
              <a:rPr sz="1300" spc="-70" dirty="0">
                <a:solidFill>
                  <a:srgbClr val="545454"/>
                </a:solidFill>
                <a:latin typeface="Montserrat"/>
                <a:cs typeface="Montserrat"/>
              </a:rPr>
              <a:t>leading</a:t>
            </a:r>
            <a:r>
              <a:rPr sz="1300" spc="25" dirty="0">
                <a:solidFill>
                  <a:srgbClr val="545454"/>
                </a:solidFill>
                <a:latin typeface="Montserrat"/>
                <a:cs typeface="Montserrat"/>
              </a:rPr>
              <a:t> </a:t>
            </a:r>
            <a:r>
              <a:rPr sz="1300" spc="-75" dirty="0">
                <a:solidFill>
                  <a:srgbClr val="545454"/>
                </a:solidFill>
                <a:latin typeface="Montserrat"/>
                <a:cs typeface="Montserrat"/>
              </a:rPr>
              <a:t>to</a:t>
            </a:r>
            <a:r>
              <a:rPr sz="1300" spc="25" dirty="0">
                <a:solidFill>
                  <a:srgbClr val="545454"/>
                </a:solidFill>
                <a:latin typeface="Montserrat"/>
                <a:cs typeface="Montserrat"/>
              </a:rPr>
              <a:t> </a:t>
            </a:r>
            <a:r>
              <a:rPr sz="1300" spc="-75" dirty="0">
                <a:solidFill>
                  <a:srgbClr val="545454"/>
                </a:solidFill>
                <a:latin typeface="Montserrat"/>
                <a:cs typeface="Montserrat"/>
              </a:rPr>
              <a:t>decreased</a:t>
            </a:r>
            <a:r>
              <a:rPr sz="1300" spc="25" dirty="0">
                <a:solidFill>
                  <a:srgbClr val="545454"/>
                </a:solidFill>
                <a:latin typeface="Montserrat"/>
                <a:cs typeface="Montserrat"/>
              </a:rPr>
              <a:t> </a:t>
            </a:r>
            <a:r>
              <a:rPr sz="1300" spc="-80" dirty="0">
                <a:solidFill>
                  <a:srgbClr val="545454"/>
                </a:solidFill>
                <a:latin typeface="Montserrat"/>
                <a:cs typeface="Montserrat"/>
              </a:rPr>
              <a:t>employee</a:t>
            </a:r>
            <a:r>
              <a:rPr sz="1300" spc="25" dirty="0">
                <a:solidFill>
                  <a:srgbClr val="545454"/>
                </a:solidFill>
                <a:latin typeface="Montserrat"/>
                <a:cs typeface="Montserrat"/>
              </a:rPr>
              <a:t> </a:t>
            </a:r>
            <a:r>
              <a:rPr sz="1300" spc="-50" dirty="0">
                <a:solidFill>
                  <a:srgbClr val="545454"/>
                </a:solidFill>
                <a:latin typeface="Montserrat"/>
                <a:cs typeface="Montserrat"/>
              </a:rPr>
              <a:t>engagement, </a:t>
            </a:r>
            <a:r>
              <a:rPr sz="1300" spc="-65" dirty="0">
                <a:solidFill>
                  <a:srgbClr val="545454"/>
                </a:solidFill>
                <a:latin typeface="Montserrat"/>
                <a:cs typeface="Montserrat"/>
              </a:rPr>
              <a:t>increased</a:t>
            </a:r>
            <a:r>
              <a:rPr sz="1300" dirty="0">
                <a:solidFill>
                  <a:srgbClr val="545454"/>
                </a:solidFill>
                <a:latin typeface="Montserrat"/>
                <a:cs typeface="Montserrat"/>
              </a:rPr>
              <a:t> </a:t>
            </a:r>
            <a:r>
              <a:rPr sz="1300" spc="-60" dirty="0">
                <a:solidFill>
                  <a:srgbClr val="545454"/>
                </a:solidFill>
                <a:latin typeface="Montserrat"/>
                <a:cs typeface="Montserrat"/>
              </a:rPr>
              <a:t>turnover,</a:t>
            </a:r>
            <a:r>
              <a:rPr sz="1300" dirty="0">
                <a:solidFill>
                  <a:srgbClr val="545454"/>
                </a:solidFill>
                <a:latin typeface="Montserrat"/>
                <a:cs typeface="Montserrat"/>
              </a:rPr>
              <a:t> </a:t>
            </a:r>
            <a:r>
              <a:rPr sz="1300" spc="-75" dirty="0">
                <a:solidFill>
                  <a:srgbClr val="545454"/>
                </a:solidFill>
                <a:latin typeface="Montserrat"/>
                <a:cs typeface="Montserrat"/>
              </a:rPr>
              <a:t>and</a:t>
            </a:r>
            <a:r>
              <a:rPr sz="1300" dirty="0">
                <a:solidFill>
                  <a:srgbClr val="545454"/>
                </a:solidFill>
                <a:latin typeface="Montserrat"/>
                <a:cs typeface="Montserrat"/>
              </a:rPr>
              <a:t> </a:t>
            </a:r>
            <a:r>
              <a:rPr sz="1300" spc="-60" dirty="0">
                <a:solidFill>
                  <a:srgbClr val="545454"/>
                </a:solidFill>
                <a:latin typeface="Montserrat"/>
                <a:cs typeface="Montserrat"/>
              </a:rPr>
              <a:t>inconsistent</a:t>
            </a:r>
            <a:r>
              <a:rPr sz="1300" spc="5" dirty="0">
                <a:solidFill>
                  <a:srgbClr val="545454"/>
                </a:solidFill>
                <a:latin typeface="Montserrat"/>
                <a:cs typeface="Montserrat"/>
              </a:rPr>
              <a:t> </a:t>
            </a:r>
            <a:r>
              <a:rPr sz="1300" spc="-75" dirty="0">
                <a:solidFill>
                  <a:srgbClr val="545454"/>
                </a:solidFill>
                <a:latin typeface="Montserrat"/>
                <a:cs typeface="Montserrat"/>
              </a:rPr>
              <a:t>customer</a:t>
            </a:r>
            <a:r>
              <a:rPr sz="1300" dirty="0">
                <a:solidFill>
                  <a:srgbClr val="545454"/>
                </a:solidFill>
                <a:latin typeface="Montserrat"/>
                <a:cs typeface="Montserrat"/>
              </a:rPr>
              <a:t> </a:t>
            </a:r>
            <a:r>
              <a:rPr sz="1300" spc="-10" dirty="0">
                <a:solidFill>
                  <a:srgbClr val="545454"/>
                </a:solidFill>
                <a:latin typeface="Montserrat"/>
                <a:cs typeface="Montserrat"/>
              </a:rPr>
              <a:t>experience.</a:t>
            </a:r>
            <a:endParaRPr sz="1300" dirty="0">
              <a:latin typeface="Montserrat"/>
              <a:cs typeface="Montserrat"/>
            </a:endParaRPr>
          </a:p>
        </p:txBody>
      </p:sp>
      <p:sp>
        <p:nvSpPr>
          <p:cNvPr id="15" name="object 15"/>
          <p:cNvSpPr/>
          <p:nvPr/>
        </p:nvSpPr>
        <p:spPr>
          <a:xfrm>
            <a:off x="6095999" y="1504949"/>
            <a:ext cx="9525" cy="5448300"/>
          </a:xfrm>
          <a:custGeom>
            <a:avLst/>
            <a:gdLst/>
            <a:ahLst/>
            <a:cxnLst/>
            <a:rect l="l" t="t" r="r" b="b"/>
            <a:pathLst>
              <a:path w="9525" h="5448300">
                <a:moveTo>
                  <a:pt x="9524" y="5448299"/>
                </a:moveTo>
                <a:lnTo>
                  <a:pt x="0" y="5448299"/>
                </a:lnTo>
                <a:lnTo>
                  <a:pt x="0" y="0"/>
                </a:lnTo>
                <a:lnTo>
                  <a:pt x="9524" y="0"/>
                </a:lnTo>
                <a:lnTo>
                  <a:pt x="9524" y="5448299"/>
                </a:lnTo>
                <a:close/>
              </a:path>
            </a:pathLst>
          </a:custGeom>
          <a:solidFill>
            <a:srgbClr val="DEE2E6"/>
          </a:solidFill>
        </p:spPr>
        <p:txBody>
          <a:bodyPr wrap="square" lIns="0" tIns="0" rIns="0" bIns="0" rtlCol="0"/>
          <a:lstStyle/>
          <a:p>
            <a:endParaRPr/>
          </a:p>
        </p:txBody>
      </p:sp>
      <p:grpSp>
        <p:nvGrpSpPr>
          <p:cNvPr id="16" name="object 16"/>
          <p:cNvGrpSpPr/>
          <p:nvPr/>
        </p:nvGrpSpPr>
        <p:grpSpPr>
          <a:xfrm>
            <a:off x="6315074" y="2009774"/>
            <a:ext cx="5305425" cy="1533525"/>
            <a:chOff x="6315074" y="2009774"/>
            <a:chExt cx="5305425" cy="1533525"/>
          </a:xfrm>
        </p:grpSpPr>
        <p:sp>
          <p:nvSpPr>
            <p:cNvPr id="17" name="object 17"/>
            <p:cNvSpPr/>
            <p:nvPr/>
          </p:nvSpPr>
          <p:spPr>
            <a:xfrm>
              <a:off x="6334123" y="2009774"/>
              <a:ext cx="5286375" cy="1533525"/>
            </a:xfrm>
            <a:custGeom>
              <a:avLst/>
              <a:gdLst/>
              <a:ahLst/>
              <a:cxnLst/>
              <a:rect l="l" t="t" r="r" b="b"/>
              <a:pathLst>
                <a:path w="5286375" h="1533525">
                  <a:moveTo>
                    <a:pt x="5232977" y="1533524"/>
                  </a:moveTo>
                  <a:lnTo>
                    <a:pt x="33047" y="1533524"/>
                  </a:lnTo>
                  <a:lnTo>
                    <a:pt x="4834" y="1505246"/>
                  </a:lnTo>
                  <a:lnTo>
                    <a:pt x="0" y="1483953"/>
                  </a:lnTo>
                  <a:lnTo>
                    <a:pt x="0" y="1476374"/>
                  </a:lnTo>
                  <a:lnTo>
                    <a:pt x="0" y="49571"/>
                  </a:lnTo>
                  <a:lnTo>
                    <a:pt x="14732" y="11379"/>
                  </a:lnTo>
                  <a:lnTo>
                    <a:pt x="33047" y="0"/>
                  </a:lnTo>
                  <a:lnTo>
                    <a:pt x="5232977" y="0"/>
                  </a:lnTo>
                  <a:lnTo>
                    <a:pt x="5272289" y="19392"/>
                  </a:lnTo>
                  <a:lnTo>
                    <a:pt x="5286375" y="53397"/>
                  </a:lnTo>
                  <a:lnTo>
                    <a:pt x="5286375" y="1480127"/>
                  </a:lnTo>
                  <a:lnTo>
                    <a:pt x="5266982" y="1519439"/>
                  </a:lnTo>
                  <a:lnTo>
                    <a:pt x="5236693" y="1533158"/>
                  </a:lnTo>
                  <a:lnTo>
                    <a:pt x="5232977" y="1533524"/>
                  </a:lnTo>
                  <a:close/>
                </a:path>
              </a:pathLst>
            </a:custGeom>
            <a:solidFill>
              <a:srgbClr val="F7F9FA"/>
            </a:solidFill>
          </p:spPr>
          <p:txBody>
            <a:bodyPr wrap="square" lIns="0" tIns="0" rIns="0" bIns="0" rtlCol="0"/>
            <a:lstStyle/>
            <a:p>
              <a:endParaRPr/>
            </a:p>
          </p:txBody>
        </p:sp>
        <p:sp>
          <p:nvSpPr>
            <p:cNvPr id="18" name="object 18"/>
            <p:cNvSpPr/>
            <p:nvPr/>
          </p:nvSpPr>
          <p:spPr>
            <a:xfrm>
              <a:off x="6315074" y="2009774"/>
              <a:ext cx="52069" cy="1533525"/>
            </a:xfrm>
            <a:custGeom>
              <a:avLst/>
              <a:gdLst/>
              <a:ahLst/>
              <a:cxnLst/>
              <a:rect l="l" t="t" r="r" b="b"/>
              <a:pathLst>
                <a:path w="52070" h="1533525">
                  <a:moveTo>
                    <a:pt x="51890" y="1533524"/>
                  </a:moveTo>
                  <a:lnTo>
                    <a:pt x="49571" y="1533524"/>
                  </a:lnTo>
                  <a:lnTo>
                    <a:pt x="42280" y="1532074"/>
                  </a:lnTo>
                  <a:lnTo>
                    <a:pt x="7249" y="1505246"/>
                  </a:lnTo>
                  <a:lnTo>
                    <a:pt x="0" y="1483952"/>
                  </a:lnTo>
                  <a:lnTo>
                    <a:pt x="0" y="49571"/>
                  </a:lnTo>
                  <a:lnTo>
                    <a:pt x="22097" y="11379"/>
                  </a:lnTo>
                  <a:lnTo>
                    <a:pt x="49571" y="0"/>
                  </a:lnTo>
                  <a:lnTo>
                    <a:pt x="51890" y="0"/>
                  </a:lnTo>
                  <a:lnTo>
                    <a:pt x="47399" y="5579"/>
                  </a:lnTo>
                  <a:lnTo>
                    <a:pt x="43680" y="16738"/>
                  </a:lnTo>
                  <a:lnTo>
                    <a:pt x="41238" y="25541"/>
                  </a:lnTo>
                  <a:lnTo>
                    <a:pt x="39495" y="35211"/>
                  </a:lnTo>
                  <a:lnTo>
                    <a:pt x="38449" y="45747"/>
                  </a:lnTo>
                  <a:lnTo>
                    <a:pt x="38100" y="57150"/>
                  </a:lnTo>
                  <a:lnTo>
                    <a:pt x="38100" y="1476375"/>
                  </a:lnTo>
                  <a:lnTo>
                    <a:pt x="43680" y="1516785"/>
                  </a:lnTo>
                  <a:lnTo>
                    <a:pt x="47399" y="1527945"/>
                  </a:lnTo>
                  <a:lnTo>
                    <a:pt x="51890" y="1533524"/>
                  </a:lnTo>
                  <a:close/>
                </a:path>
              </a:pathLst>
            </a:custGeom>
            <a:solidFill>
              <a:srgbClr val="28A645"/>
            </a:solidFill>
          </p:spPr>
          <p:txBody>
            <a:bodyPr wrap="square" lIns="0" tIns="0" rIns="0" bIns="0" rtlCol="0"/>
            <a:lstStyle/>
            <a:p>
              <a:endParaRPr/>
            </a:p>
          </p:txBody>
        </p:sp>
      </p:grpSp>
      <p:grpSp>
        <p:nvGrpSpPr>
          <p:cNvPr id="19" name="object 19"/>
          <p:cNvGrpSpPr/>
          <p:nvPr/>
        </p:nvGrpSpPr>
        <p:grpSpPr>
          <a:xfrm>
            <a:off x="6315074" y="3733799"/>
            <a:ext cx="5305425" cy="1533525"/>
            <a:chOff x="6315074" y="3733799"/>
            <a:chExt cx="5305425" cy="1533525"/>
          </a:xfrm>
        </p:grpSpPr>
        <p:sp>
          <p:nvSpPr>
            <p:cNvPr id="20" name="object 20"/>
            <p:cNvSpPr/>
            <p:nvPr/>
          </p:nvSpPr>
          <p:spPr>
            <a:xfrm>
              <a:off x="6334123" y="3733799"/>
              <a:ext cx="5286375" cy="1533525"/>
            </a:xfrm>
            <a:custGeom>
              <a:avLst/>
              <a:gdLst/>
              <a:ahLst/>
              <a:cxnLst/>
              <a:rect l="l" t="t" r="r" b="b"/>
              <a:pathLst>
                <a:path w="5286375" h="1533525">
                  <a:moveTo>
                    <a:pt x="5232977" y="1533524"/>
                  </a:moveTo>
                  <a:lnTo>
                    <a:pt x="33047" y="1533524"/>
                  </a:lnTo>
                  <a:lnTo>
                    <a:pt x="28187" y="1532073"/>
                  </a:lnTo>
                  <a:lnTo>
                    <a:pt x="966" y="1491243"/>
                  </a:lnTo>
                  <a:lnTo>
                    <a:pt x="0" y="1483952"/>
                  </a:lnTo>
                  <a:lnTo>
                    <a:pt x="0" y="1476374"/>
                  </a:lnTo>
                  <a:lnTo>
                    <a:pt x="0" y="49571"/>
                  </a:lnTo>
                  <a:lnTo>
                    <a:pt x="14732" y="11379"/>
                  </a:lnTo>
                  <a:lnTo>
                    <a:pt x="33047" y="0"/>
                  </a:lnTo>
                  <a:lnTo>
                    <a:pt x="5232977" y="0"/>
                  </a:lnTo>
                  <a:lnTo>
                    <a:pt x="5272289" y="19391"/>
                  </a:lnTo>
                  <a:lnTo>
                    <a:pt x="5286375" y="53397"/>
                  </a:lnTo>
                  <a:lnTo>
                    <a:pt x="5286375" y="1480126"/>
                  </a:lnTo>
                  <a:lnTo>
                    <a:pt x="5266982" y="1519439"/>
                  </a:lnTo>
                  <a:lnTo>
                    <a:pt x="5236693" y="1533158"/>
                  </a:lnTo>
                  <a:lnTo>
                    <a:pt x="5232977" y="1533524"/>
                  </a:lnTo>
                  <a:close/>
                </a:path>
              </a:pathLst>
            </a:custGeom>
            <a:solidFill>
              <a:srgbClr val="F7F9FA"/>
            </a:solidFill>
          </p:spPr>
          <p:txBody>
            <a:bodyPr wrap="square" lIns="0" tIns="0" rIns="0" bIns="0" rtlCol="0"/>
            <a:lstStyle/>
            <a:p>
              <a:endParaRPr/>
            </a:p>
          </p:txBody>
        </p:sp>
        <p:sp>
          <p:nvSpPr>
            <p:cNvPr id="21" name="object 21"/>
            <p:cNvSpPr/>
            <p:nvPr/>
          </p:nvSpPr>
          <p:spPr>
            <a:xfrm>
              <a:off x="6315074" y="3733799"/>
              <a:ext cx="52069" cy="1533525"/>
            </a:xfrm>
            <a:custGeom>
              <a:avLst/>
              <a:gdLst/>
              <a:ahLst/>
              <a:cxnLst/>
              <a:rect l="l" t="t" r="r" b="b"/>
              <a:pathLst>
                <a:path w="52070" h="1533525">
                  <a:moveTo>
                    <a:pt x="51890" y="1533524"/>
                  </a:moveTo>
                  <a:lnTo>
                    <a:pt x="49571" y="1533524"/>
                  </a:lnTo>
                  <a:lnTo>
                    <a:pt x="42280" y="1532073"/>
                  </a:lnTo>
                  <a:lnTo>
                    <a:pt x="7249" y="1505246"/>
                  </a:lnTo>
                  <a:lnTo>
                    <a:pt x="0" y="1483953"/>
                  </a:lnTo>
                  <a:lnTo>
                    <a:pt x="0" y="49571"/>
                  </a:lnTo>
                  <a:lnTo>
                    <a:pt x="22097" y="11379"/>
                  </a:lnTo>
                  <a:lnTo>
                    <a:pt x="49571" y="0"/>
                  </a:lnTo>
                  <a:lnTo>
                    <a:pt x="51890" y="0"/>
                  </a:lnTo>
                  <a:lnTo>
                    <a:pt x="47399" y="5579"/>
                  </a:lnTo>
                  <a:lnTo>
                    <a:pt x="43680" y="16738"/>
                  </a:lnTo>
                  <a:lnTo>
                    <a:pt x="41238" y="25541"/>
                  </a:lnTo>
                  <a:lnTo>
                    <a:pt x="39495" y="35211"/>
                  </a:lnTo>
                  <a:lnTo>
                    <a:pt x="38449" y="45747"/>
                  </a:lnTo>
                  <a:lnTo>
                    <a:pt x="38100" y="57150"/>
                  </a:lnTo>
                  <a:lnTo>
                    <a:pt x="38100" y="1476375"/>
                  </a:lnTo>
                  <a:lnTo>
                    <a:pt x="43680" y="1516785"/>
                  </a:lnTo>
                  <a:lnTo>
                    <a:pt x="47399" y="1527944"/>
                  </a:lnTo>
                  <a:lnTo>
                    <a:pt x="51890" y="1533524"/>
                  </a:lnTo>
                  <a:close/>
                </a:path>
              </a:pathLst>
            </a:custGeom>
            <a:solidFill>
              <a:srgbClr val="28A645"/>
            </a:solidFill>
          </p:spPr>
          <p:txBody>
            <a:bodyPr wrap="square" lIns="0" tIns="0" rIns="0" bIns="0" rtlCol="0"/>
            <a:lstStyle/>
            <a:p>
              <a:endParaRPr/>
            </a:p>
          </p:txBody>
        </p:sp>
      </p:grpSp>
      <p:grpSp>
        <p:nvGrpSpPr>
          <p:cNvPr id="22" name="object 22"/>
          <p:cNvGrpSpPr/>
          <p:nvPr/>
        </p:nvGrpSpPr>
        <p:grpSpPr>
          <a:xfrm>
            <a:off x="6315074" y="5457824"/>
            <a:ext cx="5305425" cy="1304925"/>
            <a:chOff x="6315074" y="5457824"/>
            <a:chExt cx="5305425" cy="1304925"/>
          </a:xfrm>
        </p:grpSpPr>
        <p:sp>
          <p:nvSpPr>
            <p:cNvPr id="23" name="object 23"/>
            <p:cNvSpPr/>
            <p:nvPr/>
          </p:nvSpPr>
          <p:spPr>
            <a:xfrm>
              <a:off x="6334123" y="5457824"/>
              <a:ext cx="5286375" cy="1304925"/>
            </a:xfrm>
            <a:custGeom>
              <a:avLst/>
              <a:gdLst/>
              <a:ahLst/>
              <a:cxnLst/>
              <a:rect l="l" t="t" r="r" b="b"/>
              <a:pathLst>
                <a:path w="5286375" h="1304925">
                  <a:moveTo>
                    <a:pt x="5232977" y="1304924"/>
                  </a:moveTo>
                  <a:lnTo>
                    <a:pt x="33047" y="1304924"/>
                  </a:lnTo>
                  <a:lnTo>
                    <a:pt x="28187" y="1303473"/>
                  </a:lnTo>
                  <a:lnTo>
                    <a:pt x="966" y="1262643"/>
                  </a:lnTo>
                  <a:lnTo>
                    <a:pt x="0" y="1255352"/>
                  </a:lnTo>
                  <a:lnTo>
                    <a:pt x="0" y="1247774"/>
                  </a:lnTo>
                  <a:lnTo>
                    <a:pt x="0" y="49570"/>
                  </a:lnTo>
                  <a:lnTo>
                    <a:pt x="14732" y="11380"/>
                  </a:lnTo>
                  <a:lnTo>
                    <a:pt x="33047" y="0"/>
                  </a:lnTo>
                  <a:lnTo>
                    <a:pt x="5232977" y="0"/>
                  </a:lnTo>
                  <a:lnTo>
                    <a:pt x="5272289" y="19391"/>
                  </a:lnTo>
                  <a:lnTo>
                    <a:pt x="5286375" y="53397"/>
                  </a:lnTo>
                  <a:lnTo>
                    <a:pt x="5286375" y="1251526"/>
                  </a:lnTo>
                  <a:lnTo>
                    <a:pt x="5266982" y="1290838"/>
                  </a:lnTo>
                  <a:lnTo>
                    <a:pt x="5236693" y="1304558"/>
                  </a:lnTo>
                  <a:lnTo>
                    <a:pt x="5232977" y="1304924"/>
                  </a:lnTo>
                  <a:close/>
                </a:path>
              </a:pathLst>
            </a:custGeom>
            <a:solidFill>
              <a:srgbClr val="F7F9FA"/>
            </a:solidFill>
          </p:spPr>
          <p:txBody>
            <a:bodyPr wrap="square" lIns="0" tIns="0" rIns="0" bIns="0" rtlCol="0"/>
            <a:lstStyle/>
            <a:p>
              <a:endParaRPr/>
            </a:p>
          </p:txBody>
        </p:sp>
        <p:sp>
          <p:nvSpPr>
            <p:cNvPr id="24" name="object 24"/>
            <p:cNvSpPr/>
            <p:nvPr/>
          </p:nvSpPr>
          <p:spPr>
            <a:xfrm>
              <a:off x="6315074" y="5457824"/>
              <a:ext cx="52069" cy="1304925"/>
            </a:xfrm>
            <a:custGeom>
              <a:avLst/>
              <a:gdLst/>
              <a:ahLst/>
              <a:cxnLst/>
              <a:rect l="l" t="t" r="r" b="b"/>
              <a:pathLst>
                <a:path w="52070" h="1304925">
                  <a:moveTo>
                    <a:pt x="51890" y="1304924"/>
                  </a:moveTo>
                  <a:lnTo>
                    <a:pt x="49571" y="1304924"/>
                  </a:lnTo>
                  <a:lnTo>
                    <a:pt x="42280" y="1303474"/>
                  </a:lnTo>
                  <a:lnTo>
                    <a:pt x="7249" y="1276646"/>
                  </a:lnTo>
                  <a:lnTo>
                    <a:pt x="0" y="1255352"/>
                  </a:lnTo>
                  <a:lnTo>
                    <a:pt x="0" y="49571"/>
                  </a:lnTo>
                  <a:lnTo>
                    <a:pt x="22097" y="11380"/>
                  </a:lnTo>
                  <a:lnTo>
                    <a:pt x="49571" y="0"/>
                  </a:lnTo>
                  <a:lnTo>
                    <a:pt x="51890" y="0"/>
                  </a:lnTo>
                  <a:lnTo>
                    <a:pt x="47399" y="5579"/>
                  </a:lnTo>
                  <a:lnTo>
                    <a:pt x="43680" y="16739"/>
                  </a:lnTo>
                  <a:lnTo>
                    <a:pt x="41238" y="25541"/>
                  </a:lnTo>
                  <a:lnTo>
                    <a:pt x="39495" y="35211"/>
                  </a:lnTo>
                  <a:lnTo>
                    <a:pt x="38449" y="45747"/>
                  </a:lnTo>
                  <a:lnTo>
                    <a:pt x="38100" y="57150"/>
                  </a:lnTo>
                  <a:lnTo>
                    <a:pt x="38100" y="1247775"/>
                  </a:lnTo>
                  <a:lnTo>
                    <a:pt x="43680" y="1288185"/>
                  </a:lnTo>
                  <a:lnTo>
                    <a:pt x="47399" y="1299344"/>
                  </a:lnTo>
                  <a:lnTo>
                    <a:pt x="51890" y="1304924"/>
                  </a:lnTo>
                  <a:close/>
                </a:path>
              </a:pathLst>
            </a:custGeom>
            <a:solidFill>
              <a:srgbClr val="28A645"/>
            </a:solidFill>
          </p:spPr>
          <p:txBody>
            <a:bodyPr wrap="square" lIns="0" tIns="0" rIns="0" bIns="0" rtlCol="0"/>
            <a:lstStyle/>
            <a:p>
              <a:endParaRPr/>
            </a:p>
          </p:txBody>
        </p:sp>
      </p:grpSp>
      <p:pic>
        <p:nvPicPr>
          <p:cNvPr id="25" name="object 25"/>
          <p:cNvPicPr/>
          <p:nvPr/>
        </p:nvPicPr>
        <p:blipFill>
          <a:blip r:embed="rId4" cstate="print"/>
          <a:stretch>
            <a:fillRect/>
          </a:stretch>
        </p:blipFill>
        <p:spPr>
          <a:xfrm>
            <a:off x="6321623" y="1562099"/>
            <a:ext cx="196453" cy="209222"/>
          </a:xfrm>
          <a:prstGeom prst="rect">
            <a:avLst/>
          </a:prstGeom>
        </p:spPr>
      </p:pic>
      <p:sp>
        <p:nvSpPr>
          <p:cNvPr id="26" name="object 26"/>
          <p:cNvSpPr txBox="1"/>
          <p:nvPr/>
        </p:nvSpPr>
        <p:spPr>
          <a:xfrm>
            <a:off x="6485284" y="1482367"/>
            <a:ext cx="5003165" cy="5117465"/>
          </a:xfrm>
          <a:prstGeom prst="rect">
            <a:avLst/>
          </a:prstGeom>
        </p:spPr>
        <p:txBody>
          <a:bodyPr vert="horz" wrap="square" lIns="0" tIns="15875" rIns="0" bIns="0" rtlCol="0">
            <a:spAutoFit/>
          </a:bodyPr>
          <a:lstStyle/>
          <a:p>
            <a:pPr marL="154940">
              <a:lnSpc>
                <a:spcPct val="100000"/>
              </a:lnSpc>
              <a:spcBef>
                <a:spcPts val="125"/>
              </a:spcBef>
            </a:pPr>
            <a:r>
              <a:rPr sz="1850" b="1" spc="-110" dirty="0">
                <a:solidFill>
                  <a:srgbClr val="1A4977"/>
                </a:solidFill>
                <a:latin typeface="Montserrat SemiBold"/>
                <a:cs typeface="Montserrat SemiBold"/>
              </a:rPr>
              <a:t>Mitigation</a:t>
            </a:r>
            <a:r>
              <a:rPr sz="1850" b="1" spc="-55" dirty="0">
                <a:solidFill>
                  <a:srgbClr val="1A4977"/>
                </a:solidFill>
                <a:latin typeface="Montserrat SemiBold"/>
                <a:cs typeface="Montserrat SemiBold"/>
              </a:rPr>
              <a:t> </a:t>
            </a:r>
            <a:r>
              <a:rPr sz="1850" b="1" spc="-25" dirty="0">
                <a:solidFill>
                  <a:srgbClr val="1A4977"/>
                </a:solidFill>
                <a:latin typeface="Montserrat SemiBold"/>
                <a:cs typeface="Montserrat SemiBold"/>
              </a:rPr>
              <a:t>Strategies</a:t>
            </a:r>
            <a:endParaRPr sz="1850" dirty="0">
              <a:latin typeface="Montserrat SemiBold"/>
              <a:cs typeface="Montserrat SemiBold"/>
            </a:endParaRPr>
          </a:p>
          <a:p>
            <a:pPr>
              <a:lnSpc>
                <a:spcPct val="100000"/>
              </a:lnSpc>
              <a:spcBef>
                <a:spcPts val="580"/>
              </a:spcBef>
            </a:pPr>
            <a:endParaRPr sz="1650" dirty="0">
              <a:latin typeface="Montserrat SemiBold"/>
              <a:cs typeface="Montserrat SemiBold"/>
            </a:endParaRPr>
          </a:p>
          <a:p>
            <a:pPr marL="12700">
              <a:lnSpc>
                <a:spcPct val="100000"/>
              </a:lnSpc>
            </a:pPr>
            <a:r>
              <a:rPr sz="1500" b="1" spc="-110" dirty="0">
                <a:solidFill>
                  <a:srgbClr val="333333"/>
                </a:solidFill>
                <a:latin typeface="Montserrat SemiBold"/>
                <a:cs typeface="Montserrat SemiBold"/>
              </a:rPr>
              <a:t>Phased</a:t>
            </a:r>
            <a:r>
              <a:rPr sz="1500" b="1" spc="-10" dirty="0">
                <a:solidFill>
                  <a:srgbClr val="333333"/>
                </a:solidFill>
                <a:latin typeface="Montserrat SemiBold"/>
                <a:cs typeface="Montserrat SemiBold"/>
              </a:rPr>
              <a:t> </a:t>
            </a:r>
            <a:r>
              <a:rPr sz="1500" b="1" spc="-100" dirty="0">
                <a:solidFill>
                  <a:srgbClr val="333333"/>
                </a:solidFill>
                <a:latin typeface="Montserrat SemiBold"/>
                <a:cs typeface="Montserrat SemiBold"/>
              </a:rPr>
              <a:t>Expansion</a:t>
            </a:r>
            <a:r>
              <a:rPr sz="1500" b="1" spc="-10" dirty="0">
                <a:solidFill>
                  <a:srgbClr val="333333"/>
                </a:solidFill>
                <a:latin typeface="Montserrat SemiBold"/>
                <a:cs typeface="Montserrat SemiBold"/>
              </a:rPr>
              <a:t> Planning</a:t>
            </a:r>
            <a:endParaRPr sz="1500" dirty="0">
              <a:latin typeface="Montserrat SemiBold"/>
              <a:cs typeface="Montserrat SemiBold"/>
            </a:endParaRPr>
          </a:p>
          <a:p>
            <a:pPr marL="12700" marR="310515">
              <a:lnSpc>
                <a:spcPct val="115399"/>
              </a:lnSpc>
              <a:spcBef>
                <a:spcPts val="635"/>
              </a:spcBef>
            </a:pPr>
            <a:r>
              <a:rPr sz="1300" spc="-75" dirty="0">
                <a:solidFill>
                  <a:srgbClr val="545454"/>
                </a:solidFill>
                <a:latin typeface="Montserrat"/>
                <a:cs typeface="Montserrat"/>
              </a:rPr>
              <a:t>Implement</a:t>
            </a:r>
            <a:r>
              <a:rPr sz="1300" spc="5" dirty="0">
                <a:solidFill>
                  <a:srgbClr val="545454"/>
                </a:solidFill>
                <a:latin typeface="Montserrat"/>
                <a:cs typeface="Montserrat"/>
              </a:rPr>
              <a:t> </a:t>
            </a:r>
            <a:r>
              <a:rPr sz="1300" spc="-55" dirty="0">
                <a:solidFill>
                  <a:srgbClr val="545454"/>
                </a:solidFill>
                <a:latin typeface="Montserrat"/>
                <a:cs typeface="Montserrat"/>
              </a:rPr>
              <a:t>controlled,</a:t>
            </a:r>
            <a:r>
              <a:rPr sz="1300" spc="10" dirty="0">
                <a:solidFill>
                  <a:srgbClr val="545454"/>
                </a:solidFill>
                <a:latin typeface="Montserrat"/>
                <a:cs typeface="Montserrat"/>
              </a:rPr>
              <a:t> </a:t>
            </a:r>
            <a:r>
              <a:rPr sz="1300" spc="-75" dirty="0">
                <a:solidFill>
                  <a:srgbClr val="545454"/>
                </a:solidFill>
                <a:latin typeface="Montserrat"/>
                <a:cs typeface="Montserrat"/>
              </a:rPr>
              <a:t>phased</a:t>
            </a:r>
            <a:r>
              <a:rPr sz="1300" spc="10" dirty="0">
                <a:solidFill>
                  <a:srgbClr val="545454"/>
                </a:solidFill>
                <a:latin typeface="Montserrat"/>
                <a:cs typeface="Montserrat"/>
              </a:rPr>
              <a:t> </a:t>
            </a:r>
            <a:r>
              <a:rPr sz="1300" spc="-65" dirty="0">
                <a:solidFill>
                  <a:srgbClr val="545454"/>
                </a:solidFill>
                <a:latin typeface="Montserrat"/>
                <a:cs typeface="Montserrat"/>
              </a:rPr>
              <a:t>expansion</a:t>
            </a:r>
            <a:r>
              <a:rPr sz="1300" spc="10" dirty="0">
                <a:solidFill>
                  <a:srgbClr val="545454"/>
                </a:solidFill>
                <a:latin typeface="Montserrat"/>
                <a:cs typeface="Montserrat"/>
              </a:rPr>
              <a:t> </a:t>
            </a:r>
            <a:r>
              <a:rPr sz="1300" spc="-70" dirty="0">
                <a:solidFill>
                  <a:srgbClr val="545454"/>
                </a:solidFill>
                <a:latin typeface="Montserrat"/>
                <a:cs typeface="Montserrat"/>
              </a:rPr>
              <a:t>with</a:t>
            </a:r>
            <a:r>
              <a:rPr sz="1300" spc="10" dirty="0">
                <a:solidFill>
                  <a:srgbClr val="545454"/>
                </a:solidFill>
                <a:latin typeface="Montserrat"/>
                <a:cs typeface="Montserrat"/>
              </a:rPr>
              <a:t> </a:t>
            </a:r>
            <a:r>
              <a:rPr sz="1300" spc="-65" dirty="0">
                <a:solidFill>
                  <a:srgbClr val="545454"/>
                </a:solidFill>
                <a:latin typeface="Montserrat"/>
                <a:cs typeface="Montserrat"/>
              </a:rPr>
              <a:t>clear</a:t>
            </a:r>
            <a:r>
              <a:rPr sz="1300" spc="10" dirty="0">
                <a:solidFill>
                  <a:srgbClr val="545454"/>
                </a:solidFill>
                <a:latin typeface="Montserrat"/>
                <a:cs typeface="Montserrat"/>
              </a:rPr>
              <a:t> </a:t>
            </a:r>
            <a:r>
              <a:rPr sz="1300" spc="-25" dirty="0">
                <a:solidFill>
                  <a:srgbClr val="545454"/>
                </a:solidFill>
                <a:latin typeface="Montserrat"/>
                <a:cs typeface="Montserrat"/>
              </a:rPr>
              <a:t>KPI </a:t>
            </a:r>
            <a:r>
              <a:rPr sz="1300" spc="-65" dirty="0">
                <a:solidFill>
                  <a:srgbClr val="545454"/>
                </a:solidFill>
                <a:latin typeface="Montserrat"/>
                <a:cs typeface="Montserrat"/>
              </a:rPr>
              <a:t>checkpoints</a:t>
            </a:r>
            <a:r>
              <a:rPr sz="1300" spc="-5" dirty="0">
                <a:solidFill>
                  <a:srgbClr val="545454"/>
                </a:solidFill>
                <a:latin typeface="Montserrat"/>
                <a:cs typeface="Montserrat"/>
              </a:rPr>
              <a:t> </a:t>
            </a:r>
            <a:r>
              <a:rPr sz="1300" spc="-60" dirty="0">
                <a:solidFill>
                  <a:srgbClr val="545454"/>
                </a:solidFill>
                <a:latin typeface="Montserrat"/>
                <a:cs typeface="Montserrat"/>
              </a:rPr>
              <a:t>that</a:t>
            </a:r>
            <a:r>
              <a:rPr sz="1300" spc="-5" dirty="0">
                <a:solidFill>
                  <a:srgbClr val="545454"/>
                </a:solidFill>
                <a:latin typeface="Montserrat"/>
                <a:cs typeface="Montserrat"/>
              </a:rPr>
              <a:t> </a:t>
            </a:r>
            <a:r>
              <a:rPr sz="1300" spc="-80" dirty="0">
                <a:solidFill>
                  <a:srgbClr val="545454"/>
                </a:solidFill>
                <a:latin typeface="Montserrat"/>
                <a:cs typeface="Montserrat"/>
              </a:rPr>
              <a:t>must</a:t>
            </a:r>
            <a:r>
              <a:rPr sz="1300" spc="-5" dirty="0">
                <a:solidFill>
                  <a:srgbClr val="545454"/>
                </a:solidFill>
                <a:latin typeface="Montserrat"/>
                <a:cs typeface="Montserrat"/>
              </a:rPr>
              <a:t> </a:t>
            </a:r>
            <a:r>
              <a:rPr sz="1300" spc="-75" dirty="0">
                <a:solidFill>
                  <a:srgbClr val="545454"/>
                </a:solidFill>
                <a:latin typeface="Montserrat"/>
                <a:cs typeface="Montserrat"/>
              </a:rPr>
              <a:t>be</a:t>
            </a:r>
            <a:r>
              <a:rPr sz="1300" dirty="0">
                <a:solidFill>
                  <a:srgbClr val="545454"/>
                </a:solidFill>
                <a:latin typeface="Montserrat"/>
                <a:cs typeface="Montserrat"/>
              </a:rPr>
              <a:t> </a:t>
            </a:r>
            <a:r>
              <a:rPr sz="1300" spc="-80" dirty="0">
                <a:solidFill>
                  <a:srgbClr val="545454"/>
                </a:solidFill>
                <a:latin typeface="Montserrat"/>
                <a:cs typeface="Montserrat"/>
              </a:rPr>
              <a:t>met</a:t>
            </a:r>
            <a:r>
              <a:rPr sz="1300" spc="-5" dirty="0">
                <a:solidFill>
                  <a:srgbClr val="545454"/>
                </a:solidFill>
                <a:latin typeface="Montserrat"/>
                <a:cs typeface="Montserrat"/>
              </a:rPr>
              <a:t> </a:t>
            </a:r>
            <a:r>
              <a:rPr sz="1300" spc="-70" dirty="0">
                <a:solidFill>
                  <a:srgbClr val="545454"/>
                </a:solidFill>
                <a:latin typeface="Montserrat"/>
                <a:cs typeface="Montserrat"/>
              </a:rPr>
              <a:t>before</a:t>
            </a:r>
            <a:r>
              <a:rPr sz="1300" spc="-5" dirty="0">
                <a:solidFill>
                  <a:srgbClr val="545454"/>
                </a:solidFill>
                <a:latin typeface="Montserrat"/>
                <a:cs typeface="Montserrat"/>
              </a:rPr>
              <a:t> </a:t>
            </a:r>
            <a:r>
              <a:rPr sz="1300" spc="-65" dirty="0">
                <a:solidFill>
                  <a:srgbClr val="545454"/>
                </a:solidFill>
                <a:latin typeface="Montserrat"/>
                <a:cs typeface="Montserrat"/>
              </a:rPr>
              <a:t>progressing</a:t>
            </a:r>
            <a:r>
              <a:rPr sz="1300" dirty="0">
                <a:solidFill>
                  <a:srgbClr val="545454"/>
                </a:solidFill>
                <a:latin typeface="Montserrat"/>
                <a:cs typeface="Montserrat"/>
              </a:rPr>
              <a:t> </a:t>
            </a:r>
            <a:r>
              <a:rPr sz="1300" spc="-75" dirty="0">
                <a:solidFill>
                  <a:srgbClr val="545454"/>
                </a:solidFill>
                <a:latin typeface="Montserrat"/>
                <a:cs typeface="Montserrat"/>
              </a:rPr>
              <a:t>to</a:t>
            </a:r>
            <a:r>
              <a:rPr sz="1300" spc="-5" dirty="0">
                <a:solidFill>
                  <a:srgbClr val="545454"/>
                </a:solidFill>
                <a:latin typeface="Montserrat"/>
                <a:cs typeface="Montserrat"/>
              </a:rPr>
              <a:t> </a:t>
            </a:r>
            <a:r>
              <a:rPr sz="1300" spc="-60" dirty="0">
                <a:solidFill>
                  <a:srgbClr val="545454"/>
                </a:solidFill>
                <a:latin typeface="Montserrat"/>
                <a:cs typeface="Montserrat"/>
              </a:rPr>
              <a:t>the</a:t>
            </a:r>
            <a:r>
              <a:rPr sz="1300" spc="-5" dirty="0">
                <a:solidFill>
                  <a:srgbClr val="545454"/>
                </a:solidFill>
                <a:latin typeface="Montserrat"/>
                <a:cs typeface="Montserrat"/>
              </a:rPr>
              <a:t> </a:t>
            </a:r>
            <a:r>
              <a:rPr sz="1300" spc="-25" dirty="0">
                <a:solidFill>
                  <a:srgbClr val="545454"/>
                </a:solidFill>
                <a:latin typeface="Montserrat"/>
                <a:cs typeface="Montserrat"/>
              </a:rPr>
              <a:t>next </a:t>
            </a:r>
            <a:r>
              <a:rPr sz="1300" spc="-65" dirty="0">
                <a:solidFill>
                  <a:srgbClr val="545454"/>
                </a:solidFill>
                <a:latin typeface="Montserrat"/>
                <a:cs typeface="Montserrat"/>
              </a:rPr>
              <a:t>stage.</a:t>
            </a:r>
            <a:r>
              <a:rPr sz="1300" spc="20" dirty="0">
                <a:solidFill>
                  <a:srgbClr val="545454"/>
                </a:solidFill>
                <a:latin typeface="Montserrat"/>
                <a:cs typeface="Montserrat"/>
              </a:rPr>
              <a:t> </a:t>
            </a:r>
            <a:r>
              <a:rPr sz="1300" spc="-80" dirty="0">
                <a:solidFill>
                  <a:srgbClr val="545454"/>
                </a:solidFill>
                <a:latin typeface="Montserrat"/>
                <a:cs typeface="Montserrat"/>
              </a:rPr>
              <a:t>Create</a:t>
            </a:r>
            <a:r>
              <a:rPr sz="1300" spc="20" dirty="0">
                <a:solidFill>
                  <a:srgbClr val="545454"/>
                </a:solidFill>
                <a:latin typeface="Montserrat"/>
                <a:cs typeface="Montserrat"/>
              </a:rPr>
              <a:t> </a:t>
            </a:r>
            <a:r>
              <a:rPr sz="1300" spc="-65" dirty="0">
                <a:solidFill>
                  <a:srgbClr val="545454"/>
                </a:solidFill>
                <a:latin typeface="Montserrat"/>
                <a:cs typeface="Montserrat"/>
              </a:rPr>
              <a:t>scenario-</a:t>
            </a:r>
            <a:r>
              <a:rPr sz="1300" spc="-75" dirty="0">
                <a:solidFill>
                  <a:srgbClr val="545454"/>
                </a:solidFill>
                <a:latin typeface="Montserrat"/>
                <a:cs typeface="Montserrat"/>
              </a:rPr>
              <a:t>based</a:t>
            </a:r>
            <a:r>
              <a:rPr sz="1300" spc="20" dirty="0">
                <a:solidFill>
                  <a:srgbClr val="545454"/>
                </a:solidFill>
                <a:latin typeface="Montserrat"/>
                <a:cs typeface="Montserrat"/>
              </a:rPr>
              <a:t> </a:t>
            </a:r>
            <a:r>
              <a:rPr sz="1300" spc="-65" dirty="0">
                <a:solidFill>
                  <a:srgbClr val="545454"/>
                </a:solidFill>
                <a:latin typeface="Montserrat"/>
                <a:cs typeface="Montserrat"/>
              </a:rPr>
              <a:t>contingency</a:t>
            </a:r>
            <a:r>
              <a:rPr sz="1300" spc="20" dirty="0">
                <a:solidFill>
                  <a:srgbClr val="545454"/>
                </a:solidFill>
                <a:latin typeface="Montserrat"/>
                <a:cs typeface="Montserrat"/>
              </a:rPr>
              <a:t> </a:t>
            </a:r>
            <a:r>
              <a:rPr sz="1300" spc="-65" dirty="0">
                <a:solidFill>
                  <a:srgbClr val="545454"/>
                </a:solidFill>
                <a:latin typeface="Montserrat"/>
                <a:cs typeface="Montserrat"/>
              </a:rPr>
              <a:t>plans</a:t>
            </a:r>
            <a:r>
              <a:rPr sz="1300" spc="20" dirty="0">
                <a:solidFill>
                  <a:srgbClr val="545454"/>
                </a:solidFill>
                <a:latin typeface="Montserrat"/>
                <a:cs typeface="Montserrat"/>
              </a:rPr>
              <a:t> </a:t>
            </a:r>
            <a:r>
              <a:rPr sz="1300" spc="-60" dirty="0">
                <a:solidFill>
                  <a:srgbClr val="545454"/>
                </a:solidFill>
                <a:latin typeface="Montserrat"/>
                <a:cs typeface="Montserrat"/>
              </a:rPr>
              <a:t>for</a:t>
            </a:r>
            <a:r>
              <a:rPr sz="1300" spc="25" dirty="0">
                <a:solidFill>
                  <a:srgbClr val="545454"/>
                </a:solidFill>
                <a:latin typeface="Montserrat"/>
                <a:cs typeface="Montserrat"/>
              </a:rPr>
              <a:t> </a:t>
            </a:r>
            <a:r>
              <a:rPr sz="1300" spc="-20" dirty="0">
                <a:solidFill>
                  <a:srgbClr val="545454"/>
                </a:solidFill>
                <a:latin typeface="Montserrat"/>
                <a:cs typeface="Montserrat"/>
              </a:rPr>
              <a:t>both </a:t>
            </a:r>
            <a:r>
              <a:rPr sz="1300" spc="-70" dirty="0">
                <a:solidFill>
                  <a:srgbClr val="545454"/>
                </a:solidFill>
                <a:latin typeface="Montserrat"/>
                <a:cs typeface="Montserrat"/>
              </a:rPr>
              <a:t>accelerated</a:t>
            </a:r>
            <a:r>
              <a:rPr sz="1300" spc="-5" dirty="0">
                <a:solidFill>
                  <a:srgbClr val="545454"/>
                </a:solidFill>
                <a:latin typeface="Montserrat"/>
                <a:cs typeface="Montserrat"/>
              </a:rPr>
              <a:t> </a:t>
            </a:r>
            <a:r>
              <a:rPr sz="1300" spc="-70" dirty="0">
                <a:solidFill>
                  <a:srgbClr val="545454"/>
                </a:solidFill>
                <a:latin typeface="Montserrat"/>
                <a:cs typeface="Montserrat"/>
              </a:rPr>
              <a:t>growth</a:t>
            </a:r>
            <a:r>
              <a:rPr sz="1300" spc="-5" dirty="0">
                <a:solidFill>
                  <a:srgbClr val="545454"/>
                </a:solidFill>
                <a:latin typeface="Montserrat"/>
                <a:cs typeface="Montserrat"/>
              </a:rPr>
              <a:t> </a:t>
            </a:r>
            <a:r>
              <a:rPr sz="1300" spc="-75" dirty="0">
                <a:solidFill>
                  <a:srgbClr val="545454"/>
                </a:solidFill>
                <a:latin typeface="Montserrat"/>
                <a:cs typeface="Montserrat"/>
              </a:rPr>
              <a:t>and</a:t>
            </a:r>
            <a:r>
              <a:rPr sz="1300" spc="-5" dirty="0">
                <a:solidFill>
                  <a:srgbClr val="545454"/>
                </a:solidFill>
                <a:latin typeface="Montserrat"/>
                <a:cs typeface="Montserrat"/>
              </a:rPr>
              <a:t> </a:t>
            </a:r>
            <a:r>
              <a:rPr sz="1300" spc="-80" dirty="0">
                <a:solidFill>
                  <a:srgbClr val="545454"/>
                </a:solidFill>
                <a:latin typeface="Montserrat"/>
                <a:cs typeface="Montserrat"/>
              </a:rPr>
              <a:t>market</a:t>
            </a:r>
            <a:r>
              <a:rPr sz="1300" spc="-5" dirty="0">
                <a:solidFill>
                  <a:srgbClr val="545454"/>
                </a:solidFill>
                <a:latin typeface="Montserrat"/>
                <a:cs typeface="Montserrat"/>
              </a:rPr>
              <a:t> </a:t>
            </a:r>
            <a:r>
              <a:rPr sz="1300" spc="-10" dirty="0">
                <a:solidFill>
                  <a:srgbClr val="545454"/>
                </a:solidFill>
                <a:latin typeface="Montserrat"/>
                <a:cs typeface="Montserrat"/>
              </a:rPr>
              <a:t>pullbacks.</a:t>
            </a:r>
            <a:endParaRPr sz="1300" dirty="0">
              <a:latin typeface="Montserrat"/>
              <a:cs typeface="Montserrat"/>
            </a:endParaRPr>
          </a:p>
          <a:p>
            <a:pPr>
              <a:lnSpc>
                <a:spcPct val="100000"/>
              </a:lnSpc>
            </a:pPr>
            <a:endParaRPr sz="1200" dirty="0">
              <a:latin typeface="Montserrat"/>
              <a:cs typeface="Montserrat"/>
            </a:endParaRPr>
          </a:p>
          <a:p>
            <a:pPr>
              <a:lnSpc>
                <a:spcPct val="100000"/>
              </a:lnSpc>
              <a:spcBef>
                <a:spcPts val="630"/>
              </a:spcBef>
            </a:pPr>
            <a:endParaRPr sz="1200" dirty="0">
              <a:latin typeface="Montserrat"/>
              <a:cs typeface="Montserrat"/>
            </a:endParaRPr>
          </a:p>
          <a:p>
            <a:pPr marL="12700">
              <a:lnSpc>
                <a:spcPct val="100000"/>
              </a:lnSpc>
            </a:pPr>
            <a:r>
              <a:rPr sz="1500" b="1" spc="-95" dirty="0">
                <a:solidFill>
                  <a:srgbClr val="333333"/>
                </a:solidFill>
                <a:latin typeface="Montserrat SemiBold"/>
                <a:cs typeface="Montserrat SemiBold"/>
              </a:rPr>
              <a:t>Financial</a:t>
            </a:r>
            <a:r>
              <a:rPr sz="1500" b="1" spc="25" dirty="0">
                <a:solidFill>
                  <a:srgbClr val="333333"/>
                </a:solidFill>
                <a:latin typeface="Montserrat SemiBold"/>
                <a:cs typeface="Montserrat SemiBold"/>
              </a:rPr>
              <a:t> </a:t>
            </a:r>
            <a:r>
              <a:rPr sz="1500" b="1" spc="-95" dirty="0">
                <a:solidFill>
                  <a:srgbClr val="333333"/>
                </a:solidFill>
                <a:latin typeface="Montserrat SemiBold"/>
                <a:cs typeface="Montserrat SemiBold"/>
              </a:rPr>
              <a:t>Stress</a:t>
            </a:r>
            <a:r>
              <a:rPr sz="1500" b="1" spc="25" dirty="0">
                <a:solidFill>
                  <a:srgbClr val="333333"/>
                </a:solidFill>
                <a:latin typeface="Montserrat SemiBold"/>
                <a:cs typeface="Montserrat SemiBold"/>
              </a:rPr>
              <a:t> </a:t>
            </a:r>
            <a:r>
              <a:rPr sz="1500" b="1" spc="-10" dirty="0">
                <a:solidFill>
                  <a:srgbClr val="333333"/>
                </a:solidFill>
                <a:latin typeface="Montserrat SemiBold"/>
                <a:cs typeface="Montserrat SemiBold"/>
              </a:rPr>
              <a:t>Testing</a:t>
            </a:r>
            <a:endParaRPr sz="1500" dirty="0">
              <a:latin typeface="Montserrat SemiBold"/>
              <a:cs typeface="Montserrat SemiBold"/>
            </a:endParaRPr>
          </a:p>
          <a:p>
            <a:pPr marL="12700" marR="5080">
              <a:lnSpc>
                <a:spcPct val="115399"/>
              </a:lnSpc>
              <a:spcBef>
                <a:spcPts val="635"/>
              </a:spcBef>
            </a:pPr>
            <a:r>
              <a:rPr sz="1300" spc="-80" dirty="0">
                <a:solidFill>
                  <a:srgbClr val="545454"/>
                </a:solidFill>
                <a:latin typeface="Montserrat"/>
                <a:cs typeface="Montserrat"/>
              </a:rPr>
              <a:t>Conduct</a:t>
            </a:r>
            <a:r>
              <a:rPr sz="1300" dirty="0">
                <a:solidFill>
                  <a:srgbClr val="545454"/>
                </a:solidFill>
                <a:latin typeface="Montserrat"/>
                <a:cs typeface="Montserrat"/>
              </a:rPr>
              <a:t> </a:t>
            </a:r>
            <a:r>
              <a:rPr sz="1300" spc="-60" dirty="0">
                <a:solidFill>
                  <a:srgbClr val="545454"/>
                </a:solidFill>
                <a:latin typeface="Montserrat"/>
                <a:cs typeface="Montserrat"/>
              </a:rPr>
              <a:t>regular</a:t>
            </a:r>
            <a:r>
              <a:rPr sz="1300" dirty="0">
                <a:solidFill>
                  <a:srgbClr val="545454"/>
                </a:solidFill>
                <a:latin typeface="Montserrat"/>
                <a:cs typeface="Montserrat"/>
              </a:rPr>
              <a:t> </a:t>
            </a:r>
            <a:r>
              <a:rPr sz="1300" spc="-55" dirty="0">
                <a:solidFill>
                  <a:srgbClr val="545454"/>
                </a:solidFill>
                <a:latin typeface="Montserrat"/>
                <a:cs typeface="Montserrat"/>
              </a:rPr>
              <a:t>financial</a:t>
            </a:r>
            <a:r>
              <a:rPr sz="1300" spc="5" dirty="0">
                <a:solidFill>
                  <a:srgbClr val="545454"/>
                </a:solidFill>
                <a:latin typeface="Montserrat"/>
                <a:cs typeface="Montserrat"/>
              </a:rPr>
              <a:t> </a:t>
            </a:r>
            <a:r>
              <a:rPr sz="1300" spc="-75" dirty="0">
                <a:solidFill>
                  <a:srgbClr val="545454"/>
                </a:solidFill>
                <a:latin typeface="Montserrat"/>
                <a:cs typeface="Montserrat"/>
              </a:rPr>
              <a:t>modeling</a:t>
            </a:r>
            <a:r>
              <a:rPr sz="1300" dirty="0">
                <a:solidFill>
                  <a:srgbClr val="545454"/>
                </a:solidFill>
                <a:latin typeface="Montserrat"/>
                <a:cs typeface="Montserrat"/>
              </a:rPr>
              <a:t> </a:t>
            </a:r>
            <a:r>
              <a:rPr sz="1300" spc="-75" dirty="0">
                <a:solidFill>
                  <a:srgbClr val="545454"/>
                </a:solidFill>
                <a:latin typeface="Montserrat"/>
                <a:cs typeface="Montserrat"/>
              </a:rPr>
              <a:t>and</a:t>
            </a:r>
            <a:r>
              <a:rPr sz="1300" dirty="0">
                <a:solidFill>
                  <a:srgbClr val="545454"/>
                </a:solidFill>
                <a:latin typeface="Montserrat"/>
                <a:cs typeface="Montserrat"/>
              </a:rPr>
              <a:t> </a:t>
            </a:r>
            <a:r>
              <a:rPr sz="1300" spc="-60" dirty="0">
                <a:solidFill>
                  <a:srgbClr val="545454"/>
                </a:solidFill>
                <a:latin typeface="Montserrat"/>
                <a:cs typeface="Montserrat"/>
              </a:rPr>
              <a:t>stress</a:t>
            </a:r>
            <a:r>
              <a:rPr sz="1300" spc="5" dirty="0">
                <a:solidFill>
                  <a:srgbClr val="545454"/>
                </a:solidFill>
                <a:latin typeface="Montserrat"/>
                <a:cs typeface="Montserrat"/>
              </a:rPr>
              <a:t> </a:t>
            </a:r>
            <a:r>
              <a:rPr sz="1300" spc="-60" dirty="0">
                <a:solidFill>
                  <a:srgbClr val="545454"/>
                </a:solidFill>
                <a:latin typeface="Montserrat"/>
                <a:cs typeface="Montserrat"/>
              </a:rPr>
              <a:t>tests</a:t>
            </a:r>
            <a:r>
              <a:rPr sz="1300" dirty="0">
                <a:solidFill>
                  <a:srgbClr val="545454"/>
                </a:solidFill>
                <a:latin typeface="Montserrat"/>
                <a:cs typeface="Montserrat"/>
              </a:rPr>
              <a:t> </a:t>
            </a:r>
            <a:r>
              <a:rPr sz="1300" spc="-55" dirty="0">
                <a:solidFill>
                  <a:srgbClr val="545454"/>
                </a:solidFill>
                <a:latin typeface="Montserrat"/>
                <a:cs typeface="Montserrat"/>
              </a:rPr>
              <a:t>of</a:t>
            </a:r>
            <a:r>
              <a:rPr sz="1300" dirty="0">
                <a:solidFill>
                  <a:srgbClr val="545454"/>
                </a:solidFill>
                <a:latin typeface="Montserrat"/>
                <a:cs typeface="Montserrat"/>
              </a:rPr>
              <a:t> </a:t>
            </a:r>
            <a:r>
              <a:rPr sz="1300" spc="-10" dirty="0">
                <a:solidFill>
                  <a:srgbClr val="545454"/>
                </a:solidFill>
                <a:latin typeface="Montserrat"/>
                <a:cs typeface="Montserrat"/>
              </a:rPr>
              <a:t>various </a:t>
            </a:r>
            <a:r>
              <a:rPr sz="1300" spc="-80" dirty="0">
                <a:solidFill>
                  <a:srgbClr val="545454"/>
                </a:solidFill>
                <a:latin typeface="Montserrat"/>
                <a:cs typeface="Montserrat"/>
              </a:rPr>
              <a:t>market</a:t>
            </a:r>
            <a:r>
              <a:rPr sz="1300" dirty="0">
                <a:solidFill>
                  <a:srgbClr val="545454"/>
                </a:solidFill>
                <a:latin typeface="Montserrat"/>
                <a:cs typeface="Montserrat"/>
              </a:rPr>
              <a:t> </a:t>
            </a:r>
            <a:r>
              <a:rPr sz="1300" spc="-60" dirty="0">
                <a:solidFill>
                  <a:srgbClr val="545454"/>
                </a:solidFill>
                <a:latin typeface="Montserrat"/>
                <a:cs typeface="Montserrat"/>
              </a:rPr>
              <a:t>conditions.</a:t>
            </a:r>
            <a:r>
              <a:rPr sz="1300" dirty="0">
                <a:solidFill>
                  <a:srgbClr val="545454"/>
                </a:solidFill>
                <a:latin typeface="Montserrat"/>
                <a:cs typeface="Montserrat"/>
              </a:rPr>
              <a:t> </a:t>
            </a:r>
            <a:r>
              <a:rPr sz="1300" spc="-65" dirty="0">
                <a:solidFill>
                  <a:srgbClr val="545454"/>
                </a:solidFill>
                <a:latin typeface="Montserrat"/>
                <a:cs typeface="Montserrat"/>
              </a:rPr>
              <a:t>Maintain</a:t>
            </a:r>
            <a:r>
              <a:rPr sz="1300" spc="5" dirty="0">
                <a:solidFill>
                  <a:srgbClr val="545454"/>
                </a:solidFill>
                <a:latin typeface="Montserrat"/>
                <a:cs typeface="Montserrat"/>
              </a:rPr>
              <a:t> </a:t>
            </a:r>
            <a:r>
              <a:rPr sz="1300" spc="-70" dirty="0">
                <a:solidFill>
                  <a:srgbClr val="545454"/>
                </a:solidFill>
                <a:latin typeface="Montserrat"/>
                <a:cs typeface="Montserrat"/>
              </a:rPr>
              <a:t>adequate</a:t>
            </a:r>
            <a:r>
              <a:rPr sz="1300" dirty="0">
                <a:solidFill>
                  <a:srgbClr val="545454"/>
                </a:solidFill>
                <a:latin typeface="Montserrat"/>
                <a:cs typeface="Montserrat"/>
              </a:rPr>
              <a:t> </a:t>
            </a:r>
            <a:r>
              <a:rPr sz="1300" spc="-65" dirty="0">
                <a:solidFill>
                  <a:srgbClr val="545454"/>
                </a:solidFill>
                <a:latin typeface="Montserrat"/>
                <a:cs typeface="Montserrat"/>
              </a:rPr>
              <a:t>cash</a:t>
            </a:r>
            <a:r>
              <a:rPr sz="1300" dirty="0">
                <a:solidFill>
                  <a:srgbClr val="545454"/>
                </a:solidFill>
                <a:latin typeface="Montserrat"/>
                <a:cs typeface="Montserrat"/>
              </a:rPr>
              <a:t> </a:t>
            </a:r>
            <a:r>
              <a:rPr sz="1300" spc="-65" dirty="0">
                <a:solidFill>
                  <a:srgbClr val="545454"/>
                </a:solidFill>
                <a:latin typeface="Montserrat"/>
                <a:cs typeface="Montserrat"/>
              </a:rPr>
              <a:t>reserves</a:t>
            </a:r>
            <a:r>
              <a:rPr sz="1300" spc="5" dirty="0">
                <a:solidFill>
                  <a:srgbClr val="545454"/>
                </a:solidFill>
                <a:latin typeface="Montserrat"/>
                <a:cs typeface="Montserrat"/>
              </a:rPr>
              <a:t> </a:t>
            </a:r>
            <a:r>
              <a:rPr sz="1300" spc="-60" dirty="0">
                <a:solidFill>
                  <a:srgbClr val="545454"/>
                </a:solidFill>
                <a:latin typeface="Montserrat"/>
                <a:cs typeface="Montserrat"/>
              </a:rPr>
              <a:t>(12-</a:t>
            </a:r>
            <a:r>
              <a:rPr sz="1300" spc="-55" dirty="0">
                <a:solidFill>
                  <a:srgbClr val="545454"/>
                </a:solidFill>
                <a:latin typeface="Montserrat"/>
                <a:cs typeface="Montserrat"/>
              </a:rPr>
              <a:t>18</a:t>
            </a:r>
            <a:r>
              <a:rPr sz="1300" dirty="0">
                <a:solidFill>
                  <a:srgbClr val="545454"/>
                </a:solidFill>
                <a:latin typeface="Montserrat"/>
                <a:cs typeface="Montserrat"/>
              </a:rPr>
              <a:t> </a:t>
            </a:r>
            <a:r>
              <a:rPr sz="1300" spc="-25" dirty="0">
                <a:solidFill>
                  <a:srgbClr val="545454"/>
                </a:solidFill>
                <a:latin typeface="Montserrat"/>
                <a:cs typeface="Montserrat"/>
              </a:rPr>
              <a:t>month </a:t>
            </a:r>
            <a:r>
              <a:rPr sz="1300" spc="-80" dirty="0">
                <a:solidFill>
                  <a:srgbClr val="545454"/>
                </a:solidFill>
                <a:latin typeface="Montserrat"/>
                <a:cs typeface="Montserrat"/>
              </a:rPr>
              <a:t>runway)</a:t>
            </a:r>
            <a:r>
              <a:rPr sz="1300" dirty="0">
                <a:solidFill>
                  <a:srgbClr val="545454"/>
                </a:solidFill>
                <a:latin typeface="Montserrat"/>
                <a:cs typeface="Montserrat"/>
              </a:rPr>
              <a:t> </a:t>
            </a:r>
            <a:r>
              <a:rPr sz="1300" spc="-75" dirty="0">
                <a:solidFill>
                  <a:srgbClr val="545454"/>
                </a:solidFill>
                <a:latin typeface="Montserrat"/>
                <a:cs typeface="Montserrat"/>
              </a:rPr>
              <a:t>and</a:t>
            </a:r>
            <a:r>
              <a:rPr sz="1300" dirty="0">
                <a:solidFill>
                  <a:srgbClr val="545454"/>
                </a:solidFill>
                <a:latin typeface="Montserrat"/>
                <a:cs typeface="Montserrat"/>
              </a:rPr>
              <a:t> </a:t>
            </a:r>
            <a:r>
              <a:rPr sz="1300" spc="-60" dirty="0">
                <a:solidFill>
                  <a:srgbClr val="545454"/>
                </a:solidFill>
                <a:latin typeface="Montserrat"/>
                <a:cs typeface="Montserrat"/>
              </a:rPr>
              <a:t>establish</a:t>
            </a:r>
            <a:r>
              <a:rPr sz="1300" dirty="0">
                <a:solidFill>
                  <a:srgbClr val="545454"/>
                </a:solidFill>
                <a:latin typeface="Montserrat"/>
                <a:cs typeface="Montserrat"/>
              </a:rPr>
              <a:t> </a:t>
            </a:r>
            <a:r>
              <a:rPr sz="1300" spc="-70" dirty="0">
                <a:solidFill>
                  <a:srgbClr val="545454"/>
                </a:solidFill>
                <a:latin typeface="Montserrat"/>
                <a:cs typeface="Montserrat"/>
              </a:rPr>
              <a:t>access</a:t>
            </a:r>
            <a:r>
              <a:rPr sz="1300" spc="5" dirty="0">
                <a:solidFill>
                  <a:srgbClr val="545454"/>
                </a:solidFill>
                <a:latin typeface="Montserrat"/>
                <a:cs typeface="Montserrat"/>
              </a:rPr>
              <a:t> </a:t>
            </a:r>
            <a:r>
              <a:rPr sz="1300" spc="-75" dirty="0">
                <a:solidFill>
                  <a:srgbClr val="545454"/>
                </a:solidFill>
                <a:latin typeface="Montserrat"/>
                <a:cs typeface="Montserrat"/>
              </a:rPr>
              <a:t>to</a:t>
            </a:r>
            <a:r>
              <a:rPr sz="1300" dirty="0">
                <a:solidFill>
                  <a:srgbClr val="545454"/>
                </a:solidFill>
                <a:latin typeface="Montserrat"/>
                <a:cs typeface="Montserrat"/>
              </a:rPr>
              <a:t> </a:t>
            </a:r>
            <a:r>
              <a:rPr sz="1300" spc="-60" dirty="0">
                <a:solidFill>
                  <a:srgbClr val="545454"/>
                </a:solidFill>
                <a:latin typeface="Montserrat"/>
                <a:cs typeface="Montserrat"/>
              </a:rPr>
              <a:t>additional</a:t>
            </a:r>
            <a:r>
              <a:rPr sz="1300" dirty="0">
                <a:solidFill>
                  <a:srgbClr val="545454"/>
                </a:solidFill>
                <a:latin typeface="Montserrat"/>
                <a:cs typeface="Montserrat"/>
              </a:rPr>
              <a:t> </a:t>
            </a:r>
            <a:r>
              <a:rPr sz="1300" spc="-60" dirty="0">
                <a:solidFill>
                  <a:srgbClr val="545454"/>
                </a:solidFill>
                <a:latin typeface="Montserrat"/>
                <a:cs typeface="Montserrat"/>
              </a:rPr>
              <a:t>capital</a:t>
            </a:r>
            <a:r>
              <a:rPr sz="1300" spc="5" dirty="0">
                <a:solidFill>
                  <a:srgbClr val="545454"/>
                </a:solidFill>
                <a:latin typeface="Montserrat"/>
                <a:cs typeface="Montserrat"/>
              </a:rPr>
              <a:t> </a:t>
            </a:r>
            <a:r>
              <a:rPr sz="1300" spc="-70" dirty="0">
                <a:solidFill>
                  <a:srgbClr val="545454"/>
                </a:solidFill>
                <a:latin typeface="Montserrat"/>
                <a:cs typeface="Montserrat"/>
              </a:rPr>
              <a:t>before</a:t>
            </a:r>
            <a:r>
              <a:rPr sz="1300" dirty="0">
                <a:solidFill>
                  <a:srgbClr val="545454"/>
                </a:solidFill>
                <a:latin typeface="Montserrat"/>
                <a:cs typeface="Montserrat"/>
              </a:rPr>
              <a:t> </a:t>
            </a:r>
            <a:r>
              <a:rPr sz="1300" spc="-20" dirty="0">
                <a:solidFill>
                  <a:srgbClr val="545454"/>
                </a:solidFill>
                <a:latin typeface="Montserrat"/>
                <a:cs typeface="Montserrat"/>
              </a:rPr>
              <a:t>it's </a:t>
            </a:r>
            <a:r>
              <a:rPr sz="1300" spc="-70" dirty="0">
                <a:solidFill>
                  <a:srgbClr val="545454"/>
                </a:solidFill>
                <a:latin typeface="Montserrat"/>
                <a:cs typeface="Montserrat"/>
              </a:rPr>
              <a:t>urgently</a:t>
            </a:r>
            <a:r>
              <a:rPr sz="1300" spc="40" dirty="0">
                <a:solidFill>
                  <a:srgbClr val="545454"/>
                </a:solidFill>
                <a:latin typeface="Montserrat"/>
                <a:cs typeface="Montserrat"/>
              </a:rPr>
              <a:t> </a:t>
            </a:r>
            <a:r>
              <a:rPr sz="1300" spc="-10" dirty="0">
                <a:solidFill>
                  <a:srgbClr val="545454"/>
                </a:solidFill>
                <a:latin typeface="Montserrat"/>
                <a:cs typeface="Montserrat"/>
              </a:rPr>
              <a:t>needed.</a:t>
            </a:r>
            <a:endParaRPr sz="1300" dirty="0">
              <a:latin typeface="Montserrat"/>
              <a:cs typeface="Montserrat"/>
            </a:endParaRPr>
          </a:p>
          <a:p>
            <a:pPr>
              <a:lnSpc>
                <a:spcPct val="100000"/>
              </a:lnSpc>
            </a:pPr>
            <a:endParaRPr sz="1200" dirty="0">
              <a:latin typeface="Montserrat"/>
              <a:cs typeface="Montserrat"/>
            </a:endParaRPr>
          </a:p>
          <a:p>
            <a:pPr>
              <a:lnSpc>
                <a:spcPct val="100000"/>
              </a:lnSpc>
              <a:spcBef>
                <a:spcPts val="630"/>
              </a:spcBef>
            </a:pPr>
            <a:endParaRPr sz="1200" dirty="0">
              <a:latin typeface="Montserrat"/>
              <a:cs typeface="Montserrat"/>
            </a:endParaRPr>
          </a:p>
          <a:p>
            <a:pPr marL="12700">
              <a:lnSpc>
                <a:spcPct val="100000"/>
              </a:lnSpc>
            </a:pPr>
            <a:r>
              <a:rPr sz="1500" b="1" spc="-85" dirty="0">
                <a:solidFill>
                  <a:srgbClr val="333333"/>
                </a:solidFill>
                <a:latin typeface="Montserrat SemiBold"/>
                <a:cs typeface="Montserrat SemiBold"/>
              </a:rPr>
              <a:t>Crisis</a:t>
            </a:r>
            <a:r>
              <a:rPr sz="1500" b="1" spc="-5" dirty="0">
                <a:solidFill>
                  <a:srgbClr val="333333"/>
                </a:solidFill>
                <a:latin typeface="Montserrat SemiBold"/>
                <a:cs typeface="Montserrat SemiBold"/>
              </a:rPr>
              <a:t> </a:t>
            </a:r>
            <a:r>
              <a:rPr sz="1500" b="1" spc="-114" dirty="0">
                <a:solidFill>
                  <a:srgbClr val="333333"/>
                </a:solidFill>
                <a:latin typeface="Montserrat SemiBold"/>
                <a:cs typeface="Montserrat SemiBold"/>
              </a:rPr>
              <a:t>Management</a:t>
            </a:r>
            <a:r>
              <a:rPr sz="1500" b="1" spc="-5" dirty="0">
                <a:solidFill>
                  <a:srgbClr val="333333"/>
                </a:solidFill>
                <a:latin typeface="Montserrat SemiBold"/>
                <a:cs typeface="Montserrat SemiBold"/>
              </a:rPr>
              <a:t> </a:t>
            </a:r>
            <a:r>
              <a:rPr sz="1500" b="1" spc="-10" dirty="0">
                <a:solidFill>
                  <a:srgbClr val="333333"/>
                </a:solidFill>
                <a:latin typeface="Montserrat SemiBold"/>
                <a:cs typeface="Montserrat SemiBold"/>
              </a:rPr>
              <a:t>Protocol</a:t>
            </a:r>
            <a:endParaRPr sz="1500" dirty="0">
              <a:latin typeface="Montserrat SemiBold"/>
              <a:cs typeface="Montserrat SemiBold"/>
            </a:endParaRPr>
          </a:p>
          <a:p>
            <a:pPr marL="12700" marR="39370">
              <a:lnSpc>
                <a:spcPct val="115399"/>
              </a:lnSpc>
              <a:spcBef>
                <a:spcPts val="635"/>
              </a:spcBef>
            </a:pPr>
            <a:r>
              <a:rPr sz="1300" spc="-75" dirty="0">
                <a:solidFill>
                  <a:srgbClr val="545454"/>
                </a:solidFill>
                <a:latin typeface="Montserrat"/>
                <a:cs typeface="Montserrat"/>
              </a:rPr>
              <a:t>Develop</a:t>
            </a:r>
            <a:r>
              <a:rPr sz="1300" spc="10" dirty="0">
                <a:solidFill>
                  <a:srgbClr val="545454"/>
                </a:solidFill>
                <a:latin typeface="Montserrat"/>
                <a:cs typeface="Montserrat"/>
              </a:rPr>
              <a:t> </a:t>
            </a:r>
            <a:r>
              <a:rPr sz="1300" spc="-70" dirty="0">
                <a:solidFill>
                  <a:srgbClr val="545454"/>
                </a:solidFill>
                <a:latin typeface="Montserrat"/>
                <a:cs typeface="Montserrat"/>
              </a:rPr>
              <a:t>formal</a:t>
            </a:r>
            <a:r>
              <a:rPr sz="1300" spc="10" dirty="0">
                <a:solidFill>
                  <a:srgbClr val="545454"/>
                </a:solidFill>
                <a:latin typeface="Montserrat"/>
                <a:cs typeface="Montserrat"/>
              </a:rPr>
              <a:t> </a:t>
            </a:r>
            <a:r>
              <a:rPr sz="1300" spc="-45" dirty="0">
                <a:solidFill>
                  <a:srgbClr val="545454"/>
                </a:solidFill>
                <a:latin typeface="Montserrat"/>
                <a:cs typeface="Montserrat"/>
              </a:rPr>
              <a:t>crisis</a:t>
            </a:r>
            <a:r>
              <a:rPr sz="1300" spc="15" dirty="0">
                <a:solidFill>
                  <a:srgbClr val="545454"/>
                </a:solidFill>
                <a:latin typeface="Montserrat"/>
                <a:cs typeface="Montserrat"/>
              </a:rPr>
              <a:t> </a:t>
            </a:r>
            <a:r>
              <a:rPr sz="1300" spc="-70" dirty="0">
                <a:solidFill>
                  <a:srgbClr val="545454"/>
                </a:solidFill>
                <a:latin typeface="Montserrat"/>
                <a:cs typeface="Montserrat"/>
              </a:rPr>
              <a:t>response</a:t>
            </a:r>
            <a:r>
              <a:rPr sz="1300" spc="10" dirty="0">
                <a:solidFill>
                  <a:srgbClr val="545454"/>
                </a:solidFill>
                <a:latin typeface="Montserrat"/>
                <a:cs typeface="Montserrat"/>
              </a:rPr>
              <a:t> </a:t>
            </a:r>
            <a:r>
              <a:rPr sz="1300" spc="-75" dirty="0">
                <a:solidFill>
                  <a:srgbClr val="545454"/>
                </a:solidFill>
                <a:latin typeface="Montserrat"/>
                <a:cs typeface="Montserrat"/>
              </a:rPr>
              <a:t>procedures</a:t>
            </a:r>
            <a:r>
              <a:rPr sz="1300" spc="15" dirty="0">
                <a:solidFill>
                  <a:srgbClr val="545454"/>
                </a:solidFill>
                <a:latin typeface="Montserrat"/>
                <a:cs typeface="Montserrat"/>
              </a:rPr>
              <a:t> </a:t>
            </a:r>
            <a:r>
              <a:rPr sz="1300" spc="-60" dirty="0">
                <a:solidFill>
                  <a:srgbClr val="545454"/>
                </a:solidFill>
                <a:latin typeface="Montserrat"/>
                <a:cs typeface="Montserrat"/>
              </a:rPr>
              <a:t>for</a:t>
            </a:r>
            <a:r>
              <a:rPr sz="1300" spc="10" dirty="0">
                <a:solidFill>
                  <a:srgbClr val="545454"/>
                </a:solidFill>
                <a:latin typeface="Montserrat"/>
                <a:cs typeface="Montserrat"/>
              </a:rPr>
              <a:t> </a:t>
            </a:r>
            <a:r>
              <a:rPr sz="1300" spc="-55" dirty="0">
                <a:solidFill>
                  <a:srgbClr val="545454"/>
                </a:solidFill>
                <a:latin typeface="Montserrat"/>
                <a:cs typeface="Montserrat"/>
              </a:rPr>
              <a:t>different</a:t>
            </a:r>
            <a:r>
              <a:rPr sz="1300" spc="10" dirty="0">
                <a:solidFill>
                  <a:srgbClr val="545454"/>
                </a:solidFill>
                <a:latin typeface="Montserrat"/>
                <a:cs typeface="Montserrat"/>
              </a:rPr>
              <a:t> </a:t>
            </a:r>
            <a:r>
              <a:rPr sz="1300" spc="-20" dirty="0">
                <a:solidFill>
                  <a:srgbClr val="545454"/>
                </a:solidFill>
                <a:latin typeface="Montserrat"/>
                <a:cs typeface="Montserrat"/>
              </a:rPr>
              <a:t>risk </a:t>
            </a:r>
            <a:r>
              <a:rPr sz="1300" spc="-55" dirty="0">
                <a:solidFill>
                  <a:srgbClr val="545454"/>
                </a:solidFill>
                <a:latin typeface="Montserrat"/>
                <a:cs typeface="Montserrat"/>
              </a:rPr>
              <a:t>scenarios.</a:t>
            </a:r>
            <a:r>
              <a:rPr sz="1300" dirty="0">
                <a:solidFill>
                  <a:srgbClr val="545454"/>
                </a:solidFill>
                <a:latin typeface="Montserrat"/>
                <a:cs typeface="Montserrat"/>
              </a:rPr>
              <a:t> </a:t>
            </a:r>
            <a:r>
              <a:rPr sz="1300" spc="-60" dirty="0">
                <a:solidFill>
                  <a:srgbClr val="545454"/>
                </a:solidFill>
                <a:latin typeface="Montserrat"/>
                <a:cs typeface="Montserrat"/>
              </a:rPr>
              <a:t>Establish</a:t>
            </a:r>
            <a:r>
              <a:rPr sz="1300" dirty="0">
                <a:solidFill>
                  <a:srgbClr val="545454"/>
                </a:solidFill>
                <a:latin typeface="Montserrat"/>
                <a:cs typeface="Montserrat"/>
              </a:rPr>
              <a:t> </a:t>
            </a:r>
            <a:r>
              <a:rPr sz="1300" spc="-70" dirty="0">
                <a:solidFill>
                  <a:srgbClr val="545454"/>
                </a:solidFill>
                <a:latin typeface="Montserrat"/>
                <a:cs typeface="Montserrat"/>
              </a:rPr>
              <a:t>a</a:t>
            </a:r>
            <a:r>
              <a:rPr sz="1300" spc="5" dirty="0">
                <a:solidFill>
                  <a:srgbClr val="545454"/>
                </a:solidFill>
                <a:latin typeface="Montserrat"/>
                <a:cs typeface="Montserrat"/>
              </a:rPr>
              <a:t> </a:t>
            </a:r>
            <a:r>
              <a:rPr sz="1300" spc="-60" dirty="0">
                <a:solidFill>
                  <a:srgbClr val="545454"/>
                </a:solidFill>
                <a:latin typeface="Montserrat"/>
                <a:cs typeface="Montserrat"/>
              </a:rPr>
              <a:t>cross-</a:t>
            </a:r>
            <a:r>
              <a:rPr sz="1300" spc="-65" dirty="0">
                <a:solidFill>
                  <a:srgbClr val="545454"/>
                </a:solidFill>
                <a:latin typeface="Montserrat"/>
                <a:cs typeface="Montserrat"/>
              </a:rPr>
              <a:t>functional</a:t>
            </a:r>
            <a:r>
              <a:rPr sz="1300" dirty="0">
                <a:solidFill>
                  <a:srgbClr val="545454"/>
                </a:solidFill>
                <a:latin typeface="Montserrat"/>
                <a:cs typeface="Montserrat"/>
              </a:rPr>
              <a:t> </a:t>
            </a:r>
            <a:r>
              <a:rPr sz="1300" spc="-45" dirty="0">
                <a:solidFill>
                  <a:srgbClr val="545454"/>
                </a:solidFill>
                <a:latin typeface="Montserrat"/>
                <a:cs typeface="Montserrat"/>
              </a:rPr>
              <a:t>crisis</a:t>
            </a:r>
            <a:r>
              <a:rPr sz="1300" spc="5" dirty="0">
                <a:solidFill>
                  <a:srgbClr val="545454"/>
                </a:solidFill>
                <a:latin typeface="Montserrat"/>
                <a:cs typeface="Montserrat"/>
              </a:rPr>
              <a:t> </a:t>
            </a:r>
            <a:r>
              <a:rPr sz="1300" spc="-90" dirty="0">
                <a:solidFill>
                  <a:srgbClr val="545454"/>
                </a:solidFill>
                <a:latin typeface="Montserrat"/>
                <a:cs typeface="Montserrat"/>
              </a:rPr>
              <a:t>team</a:t>
            </a:r>
            <a:r>
              <a:rPr sz="1300" dirty="0">
                <a:solidFill>
                  <a:srgbClr val="545454"/>
                </a:solidFill>
                <a:latin typeface="Montserrat"/>
                <a:cs typeface="Montserrat"/>
              </a:rPr>
              <a:t> </a:t>
            </a:r>
            <a:r>
              <a:rPr sz="1300" spc="-70" dirty="0">
                <a:solidFill>
                  <a:srgbClr val="545454"/>
                </a:solidFill>
                <a:latin typeface="Montserrat"/>
                <a:cs typeface="Montserrat"/>
              </a:rPr>
              <a:t>with</a:t>
            </a:r>
            <a:r>
              <a:rPr sz="1300" spc="5" dirty="0">
                <a:solidFill>
                  <a:srgbClr val="545454"/>
                </a:solidFill>
                <a:latin typeface="Montserrat"/>
                <a:cs typeface="Montserrat"/>
              </a:rPr>
              <a:t> </a:t>
            </a:r>
            <a:r>
              <a:rPr sz="1300" spc="-65" dirty="0">
                <a:solidFill>
                  <a:srgbClr val="545454"/>
                </a:solidFill>
                <a:latin typeface="Montserrat"/>
                <a:cs typeface="Montserrat"/>
              </a:rPr>
              <a:t>clear</a:t>
            </a:r>
            <a:r>
              <a:rPr sz="1300" dirty="0">
                <a:solidFill>
                  <a:srgbClr val="545454"/>
                </a:solidFill>
                <a:latin typeface="Montserrat"/>
                <a:cs typeface="Montserrat"/>
              </a:rPr>
              <a:t> </a:t>
            </a:r>
            <a:r>
              <a:rPr sz="1300" spc="-20" dirty="0">
                <a:solidFill>
                  <a:srgbClr val="545454"/>
                </a:solidFill>
                <a:latin typeface="Montserrat"/>
                <a:cs typeface="Montserrat"/>
              </a:rPr>
              <a:t>roles, </a:t>
            </a:r>
            <a:r>
              <a:rPr sz="1300" spc="-70" dirty="0">
                <a:solidFill>
                  <a:srgbClr val="545454"/>
                </a:solidFill>
                <a:latin typeface="Montserrat"/>
                <a:cs typeface="Montserrat"/>
              </a:rPr>
              <a:t>communication</a:t>
            </a:r>
            <a:r>
              <a:rPr sz="1300" spc="20" dirty="0">
                <a:solidFill>
                  <a:srgbClr val="545454"/>
                </a:solidFill>
                <a:latin typeface="Montserrat"/>
                <a:cs typeface="Montserrat"/>
              </a:rPr>
              <a:t> </a:t>
            </a:r>
            <a:r>
              <a:rPr sz="1300" spc="-60" dirty="0">
                <a:solidFill>
                  <a:srgbClr val="545454"/>
                </a:solidFill>
                <a:latin typeface="Montserrat"/>
                <a:cs typeface="Montserrat"/>
              </a:rPr>
              <a:t>channels,</a:t>
            </a:r>
            <a:r>
              <a:rPr sz="1300" spc="25" dirty="0">
                <a:solidFill>
                  <a:srgbClr val="545454"/>
                </a:solidFill>
                <a:latin typeface="Montserrat"/>
                <a:cs typeface="Montserrat"/>
              </a:rPr>
              <a:t> </a:t>
            </a:r>
            <a:r>
              <a:rPr sz="1300" spc="-75" dirty="0">
                <a:solidFill>
                  <a:srgbClr val="545454"/>
                </a:solidFill>
                <a:latin typeface="Montserrat"/>
                <a:cs typeface="Montserrat"/>
              </a:rPr>
              <a:t>and</a:t>
            </a:r>
            <a:r>
              <a:rPr sz="1300" spc="25" dirty="0">
                <a:solidFill>
                  <a:srgbClr val="545454"/>
                </a:solidFill>
                <a:latin typeface="Montserrat"/>
                <a:cs typeface="Montserrat"/>
              </a:rPr>
              <a:t> </a:t>
            </a:r>
            <a:r>
              <a:rPr sz="1300" spc="-65" dirty="0">
                <a:solidFill>
                  <a:srgbClr val="545454"/>
                </a:solidFill>
                <a:latin typeface="Montserrat"/>
                <a:cs typeface="Montserrat"/>
              </a:rPr>
              <a:t>decision-</a:t>
            </a:r>
            <a:r>
              <a:rPr sz="1300" spc="-80" dirty="0">
                <a:solidFill>
                  <a:srgbClr val="545454"/>
                </a:solidFill>
                <a:latin typeface="Montserrat"/>
                <a:cs typeface="Montserrat"/>
              </a:rPr>
              <a:t>making</a:t>
            </a:r>
            <a:r>
              <a:rPr sz="1300" spc="20" dirty="0">
                <a:solidFill>
                  <a:srgbClr val="545454"/>
                </a:solidFill>
                <a:latin typeface="Montserrat"/>
                <a:cs typeface="Montserrat"/>
              </a:rPr>
              <a:t> </a:t>
            </a:r>
            <a:r>
              <a:rPr sz="1300" spc="-10" dirty="0">
                <a:solidFill>
                  <a:srgbClr val="545454"/>
                </a:solidFill>
                <a:latin typeface="Montserrat"/>
                <a:cs typeface="Montserrat"/>
              </a:rPr>
              <a:t>authority.</a:t>
            </a:r>
            <a:endParaRPr sz="1300" dirty="0">
              <a:latin typeface="Montserrat"/>
              <a:cs typeface="Montserrat"/>
            </a:endParaRPr>
          </a:p>
        </p:txBody>
      </p:sp>
      <p:sp>
        <p:nvSpPr>
          <p:cNvPr id="28" name="object 28"/>
          <p:cNvSpPr/>
          <p:nvPr/>
        </p:nvSpPr>
        <p:spPr>
          <a:xfrm>
            <a:off x="0" y="7610474"/>
            <a:ext cx="12192000" cy="114300"/>
          </a:xfrm>
          <a:custGeom>
            <a:avLst/>
            <a:gdLst/>
            <a:ahLst/>
            <a:cxnLst/>
            <a:rect l="l" t="t" r="r" b="b"/>
            <a:pathLst>
              <a:path w="12192000" h="114300">
                <a:moveTo>
                  <a:pt x="12191999" y="114299"/>
                </a:moveTo>
                <a:lnTo>
                  <a:pt x="0" y="114299"/>
                </a:lnTo>
                <a:lnTo>
                  <a:pt x="0" y="0"/>
                </a:lnTo>
                <a:lnTo>
                  <a:pt x="12191999" y="0"/>
                </a:lnTo>
                <a:lnTo>
                  <a:pt x="12191999" y="114299"/>
                </a:lnTo>
                <a:close/>
              </a:path>
            </a:pathLst>
          </a:custGeom>
          <a:solidFill>
            <a:srgbClr val="1A4977"/>
          </a:solidFill>
        </p:spPr>
        <p:txBody>
          <a:bodyPr wrap="square" lIns="0" tIns="0" rIns="0" bIns="0" rtlCol="0"/>
          <a:lstStyle/>
          <a:p>
            <a:endParaRPr/>
          </a:p>
        </p:txBody>
      </p:sp>
      <p:sp>
        <p:nvSpPr>
          <p:cNvPr id="34" name="Rectangle: Rounded Corners 33">
            <a:extLst>
              <a:ext uri="{FF2B5EF4-FFF2-40B4-BE49-F238E27FC236}">
                <a16:creationId xmlns:a16="http://schemas.microsoft.com/office/drawing/2014/main" id="{1338E75D-4108-38A1-81ED-9419F3963279}"/>
              </a:ext>
            </a:extLst>
          </p:cNvPr>
          <p:cNvSpPr/>
          <p:nvPr/>
        </p:nvSpPr>
        <p:spPr>
          <a:xfrm>
            <a:off x="172225" y="801464"/>
            <a:ext cx="11600748" cy="5903341"/>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F497EE55-2C5E-A1E0-CA7A-95DEAADB5747}"/>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Graphic 21">
            <a:extLst>
              <a:ext uri="{FF2B5EF4-FFF2-40B4-BE49-F238E27FC236}">
                <a16:creationId xmlns:a16="http://schemas.microsoft.com/office/drawing/2014/main" id="{D8B4E01D-3311-EDDF-8B4D-C0743A463AA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7575" y="-30832"/>
            <a:ext cx="1858613" cy="71640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Rounded Corners 78">
            <a:extLst>
              <a:ext uri="{FF2B5EF4-FFF2-40B4-BE49-F238E27FC236}">
                <a16:creationId xmlns:a16="http://schemas.microsoft.com/office/drawing/2014/main" id="{95EB00AB-3FD8-46E2-6097-29AF9DF789E3}"/>
              </a:ext>
            </a:extLst>
          </p:cNvPr>
          <p:cNvSpPr/>
          <p:nvPr/>
        </p:nvSpPr>
        <p:spPr>
          <a:xfrm>
            <a:off x="9594215" y="532607"/>
            <a:ext cx="3140583" cy="50596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511491" y="702097"/>
            <a:ext cx="6369685" cy="448309"/>
          </a:xfrm>
          <a:prstGeom prst="rect">
            <a:avLst/>
          </a:prstGeom>
        </p:spPr>
        <p:txBody>
          <a:bodyPr vert="horz" wrap="square" lIns="0" tIns="15240" rIns="0" bIns="0" rtlCol="0">
            <a:spAutoFit/>
          </a:bodyPr>
          <a:lstStyle/>
          <a:p>
            <a:pPr marL="12700">
              <a:lnSpc>
                <a:spcPct val="100000"/>
              </a:lnSpc>
              <a:spcBef>
                <a:spcPts val="120"/>
              </a:spcBef>
            </a:pPr>
            <a:r>
              <a:rPr spc="-240" dirty="0"/>
              <a:t>Case</a:t>
            </a:r>
            <a:r>
              <a:rPr spc="-65" dirty="0"/>
              <a:t> </a:t>
            </a:r>
            <a:r>
              <a:rPr spc="-195" dirty="0"/>
              <a:t>Studies:</a:t>
            </a:r>
            <a:r>
              <a:rPr spc="-50" dirty="0"/>
              <a:t> </a:t>
            </a:r>
            <a:r>
              <a:rPr spc="-210" dirty="0"/>
              <a:t>Successful</a:t>
            </a:r>
            <a:r>
              <a:rPr spc="-55" dirty="0"/>
              <a:t> </a:t>
            </a:r>
            <a:r>
              <a:rPr spc="-204" dirty="0"/>
              <a:t>Scaling</a:t>
            </a:r>
            <a:r>
              <a:rPr spc="-50" dirty="0"/>
              <a:t> </a:t>
            </a:r>
            <a:r>
              <a:rPr spc="-160" dirty="0"/>
              <a:t>Stories</a:t>
            </a:r>
          </a:p>
        </p:txBody>
      </p:sp>
      <p:sp>
        <p:nvSpPr>
          <p:cNvPr id="4" name="object 4"/>
          <p:cNvSpPr txBox="1"/>
          <p:nvPr/>
        </p:nvSpPr>
        <p:spPr>
          <a:xfrm>
            <a:off x="463550" y="1150683"/>
            <a:ext cx="5909310" cy="252729"/>
          </a:xfrm>
          <a:prstGeom prst="rect">
            <a:avLst/>
          </a:prstGeom>
        </p:spPr>
        <p:txBody>
          <a:bodyPr vert="horz" wrap="square" lIns="0" tIns="17780" rIns="0" bIns="0" rtlCol="0">
            <a:spAutoFit/>
          </a:bodyPr>
          <a:lstStyle/>
          <a:p>
            <a:pPr marL="12700">
              <a:lnSpc>
                <a:spcPct val="100000"/>
              </a:lnSpc>
              <a:spcBef>
                <a:spcPts val="140"/>
              </a:spcBef>
            </a:pPr>
            <a:r>
              <a:rPr sz="1450" spc="-70" dirty="0">
                <a:solidFill>
                  <a:srgbClr val="545454"/>
                </a:solidFill>
                <a:latin typeface="Montserrat"/>
                <a:cs typeface="Montserrat"/>
              </a:rPr>
              <a:t>Examining</a:t>
            </a:r>
            <a:r>
              <a:rPr sz="1450" spc="-10" dirty="0">
                <a:solidFill>
                  <a:srgbClr val="545454"/>
                </a:solidFill>
                <a:latin typeface="Montserrat"/>
                <a:cs typeface="Montserrat"/>
              </a:rPr>
              <a:t> </a:t>
            </a:r>
            <a:r>
              <a:rPr sz="1450" spc="-55" dirty="0">
                <a:solidFill>
                  <a:srgbClr val="545454"/>
                </a:solidFill>
                <a:latin typeface="Montserrat"/>
                <a:cs typeface="Montserrat"/>
              </a:rPr>
              <a:t>different</a:t>
            </a:r>
            <a:r>
              <a:rPr sz="1450" spc="-10" dirty="0">
                <a:solidFill>
                  <a:srgbClr val="545454"/>
                </a:solidFill>
                <a:latin typeface="Montserrat"/>
                <a:cs typeface="Montserrat"/>
              </a:rPr>
              <a:t> </a:t>
            </a:r>
            <a:r>
              <a:rPr sz="1450" spc="-70" dirty="0">
                <a:solidFill>
                  <a:srgbClr val="545454"/>
                </a:solidFill>
                <a:latin typeface="Montserrat"/>
                <a:cs typeface="Montserrat"/>
              </a:rPr>
              <a:t>approaches</a:t>
            </a:r>
            <a:r>
              <a:rPr sz="1450" spc="-10" dirty="0">
                <a:solidFill>
                  <a:srgbClr val="545454"/>
                </a:solidFill>
                <a:latin typeface="Montserrat"/>
                <a:cs typeface="Montserrat"/>
              </a:rPr>
              <a:t> </a:t>
            </a:r>
            <a:r>
              <a:rPr sz="1450" spc="-80" dirty="0">
                <a:solidFill>
                  <a:srgbClr val="545454"/>
                </a:solidFill>
                <a:latin typeface="Montserrat"/>
                <a:cs typeface="Montserrat"/>
              </a:rPr>
              <a:t>to</a:t>
            </a:r>
            <a:r>
              <a:rPr sz="1450" spc="-10" dirty="0">
                <a:solidFill>
                  <a:srgbClr val="545454"/>
                </a:solidFill>
                <a:latin typeface="Montserrat"/>
                <a:cs typeface="Montserrat"/>
              </a:rPr>
              <a:t> </a:t>
            </a:r>
            <a:r>
              <a:rPr sz="1450" spc="-55" dirty="0">
                <a:solidFill>
                  <a:srgbClr val="545454"/>
                </a:solidFill>
                <a:latin typeface="Montserrat"/>
                <a:cs typeface="Montserrat"/>
              </a:rPr>
              <a:t>scaling</a:t>
            </a:r>
            <a:r>
              <a:rPr sz="1450" spc="-5" dirty="0">
                <a:solidFill>
                  <a:srgbClr val="545454"/>
                </a:solidFill>
                <a:latin typeface="Montserrat"/>
                <a:cs typeface="Montserrat"/>
              </a:rPr>
              <a:t> </a:t>
            </a:r>
            <a:r>
              <a:rPr sz="1450" spc="-70" dirty="0">
                <a:solidFill>
                  <a:srgbClr val="545454"/>
                </a:solidFill>
                <a:latin typeface="Montserrat"/>
                <a:cs typeface="Montserrat"/>
              </a:rPr>
              <a:t>across</a:t>
            </a:r>
            <a:r>
              <a:rPr sz="1450" spc="-10" dirty="0">
                <a:solidFill>
                  <a:srgbClr val="545454"/>
                </a:solidFill>
                <a:latin typeface="Montserrat"/>
                <a:cs typeface="Montserrat"/>
              </a:rPr>
              <a:t> </a:t>
            </a:r>
            <a:r>
              <a:rPr sz="1450" spc="-65" dirty="0">
                <a:solidFill>
                  <a:srgbClr val="545454"/>
                </a:solidFill>
                <a:latin typeface="Montserrat"/>
                <a:cs typeface="Montserrat"/>
              </a:rPr>
              <a:t>industry</a:t>
            </a:r>
            <a:r>
              <a:rPr sz="1450" spc="-10" dirty="0">
                <a:solidFill>
                  <a:srgbClr val="545454"/>
                </a:solidFill>
                <a:latin typeface="Montserrat"/>
                <a:cs typeface="Montserrat"/>
              </a:rPr>
              <a:t> </a:t>
            </a:r>
            <a:r>
              <a:rPr sz="1450" spc="-25" dirty="0">
                <a:solidFill>
                  <a:srgbClr val="545454"/>
                </a:solidFill>
                <a:latin typeface="Montserrat"/>
                <a:cs typeface="Montserrat"/>
              </a:rPr>
              <a:t>disruptors</a:t>
            </a:r>
            <a:endParaRPr sz="1450">
              <a:latin typeface="Montserrat"/>
              <a:cs typeface="Montserrat"/>
            </a:endParaRPr>
          </a:p>
        </p:txBody>
      </p:sp>
      <p:grpSp>
        <p:nvGrpSpPr>
          <p:cNvPr id="5" name="object 5"/>
          <p:cNvGrpSpPr/>
          <p:nvPr/>
        </p:nvGrpSpPr>
        <p:grpSpPr>
          <a:xfrm>
            <a:off x="476249" y="1619250"/>
            <a:ext cx="5524500" cy="3629025"/>
            <a:chOff x="476249" y="1619250"/>
            <a:chExt cx="5524500" cy="3629025"/>
          </a:xfrm>
        </p:grpSpPr>
        <p:sp>
          <p:nvSpPr>
            <p:cNvPr id="6" name="object 6"/>
            <p:cNvSpPr/>
            <p:nvPr/>
          </p:nvSpPr>
          <p:spPr>
            <a:xfrm>
              <a:off x="495299" y="1619250"/>
              <a:ext cx="5505450" cy="3629025"/>
            </a:xfrm>
            <a:custGeom>
              <a:avLst/>
              <a:gdLst/>
              <a:ahLst/>
              <a:cxnLst/>
              <a:rect l="l" t="t" r="r" b="b"/>
              <a:pathLst>
                <a:path w="5505450" h="3629025">
                  <a:moveTo>
                    <a:pt x="5434252" y="3629023"/>
                  </a:moveTo>
                  <a:lnTo>
                    <a:pt x="53397" y="3629023"/>
                  </a:lnTo>
                  <a:lnTo>
                    <a:pt x="49680" y="3628536"/>
                  </a:lnTo>
                  <a:lnTo>
                    <a:pt x="14085" y="3603167"/>
                  </a:lnTo>
                  <a:lnTo>
                    <a:pt x="366" y="3562782"/>
                  </a:lnTo>
                  <a:lnTo>
                    <a:pt x="0" y="3557827"/>
                  </a:lnTo>
                  <a:lnTo>
                    <a:pt x="0" y="3552824"/>
                  </a:lnTo>
                  <a:lnTo>
                    <a:pt x="0" y="71196"/>
                  </a:lnTo>
                  <a:lnTo>
                    <a:pt x="11716" y="29705"/>
                  </a:lnTo>
                  <a:lnTo>
                    <a:pt x="42320" y="2440"/>
                  </a:lnTo>
                  <a:lnTo>
                    <a:pt x="53397" y="0"/>
                  </a:lnTo>
                  <a:lnTo>
                    <a:pt x="5434252" y="0"/>
                  </a:lnTo>
                  <a:lnTo>
                    <a:pt x="5475743" y="15621"/>
                  </a:lnTo>
                  <a:lnTo>
                    <a:pt x="5501563" y="51661"/>
                  </a:lnTo>
                  <a:lnTo>
                    <a:pt x="5505449" y="71196"/>
                  </a:lnTo>
                  <a:lnTo>
                    <a:pt x="5505449" y="3557827"/>
                  </a:lnTo>
                  <a:lnTo>
                    <a:pt x="5489827" y="3599318"/>
                  </a:lnTo>
                  <a:lnTo>
                    <a:pt x="5453787" y="3625138"/>
                  </a:lnTo>
                  <a:lnTo>
                    <a:pt x="5439208" y="3628536"/>
                  </a:lnTo>
                  <a:lnTo>
                    <a:pt x="5434252" y="3629023"/>
                  </a:lnTo>
                  <a:close/>
                </a:path>
              </a:pathLst>
            </a:custGeom>
            <a:solidFill>
              <a:srgbClr val="F7F9FA"/>
            </a:solidFill>
          </p:spPr>
          <p:txBody>
            <a:bodyPr wrap="square" lIns="0" tIns="0" rIns="0" bIns="0" rtlCol="0"/>
            <a:lstStyle/>
            <a:p>
              <a:endParaRPr/>
            </a:p>
          </p:txBody>
        </p:sp>
        <p:sp>
          <p:nvSpPr>
            <p:cNvPr id="7" name="object 7"/>
            <p:cNvSpPr/>
            <p:nvPr/>
          </p:nvSpPr>
          <p:spPr>
            <a:xfrm>
              <a:off x="476249" y="1619527"/>
              <a:ext cx="70485" cy="3629025"/>
            </a:xfrm>
            <a:custGeom>
              <a:avLst/>
              <a:gdLst/>
              <a:ahLst/>
              <a:cxnLst/>
              <a:rect l="l" t="t" r="r" b="b"/>
              <a:pathLst>
                <a:path w="70484" h="3629025">
                  <a:moveTo>
                    <a:pt x="70450" y="3628469"/>
                  </a:moveTo>
                  <a:lnTo>
                    <a:pt x="33857" y="3615916"/>
                  </a:lnTo>
                  <a:lnTo>
                    <a:pt x="5800" y="3581706"/>
                  </a:lnTo>
                  <a:lnTo>
                    <a:pt x="0" y="3552547"/>
                  </a:lnTo>
                  <a:lnTo>
                    <a:pt x="0" y="75922"/>
                  </a:lnTo>
                  <a:lnTo>
                    <a:pt x="12830" y="33579"/>
                  </a:lnTo>
                  <a:lnTo>
                    <a:pt x="47039" y="5522"/>
                  </a:lnTo>
                  <a:lnTo>
                    <a:pt x="70449" y="0"/>
                  </a:lnTo>
                  <a:lnTo>
                    <a:pt x="66287" y="1655"/>
                  </a:lnTo>
                  <a:lnTo>
                    <a:pt x="56951" y="9389"/>
                  </a:lnTo>
                  <a:lnTo>
                    <a:pt x="41000" y="46761"/>
                  </a:lnTo>
                  <a:lnTo>
                    <a:pt x="38100" y="75922"/>
                  </a:lnTo>
                  <a:lnTo>
                    <a:pt x="38100" y="3552547"/>
                  </a:lnTo>
                  <a:lnTo>
                    <a:pt x="44515" y="3594888"/>
                  </a:lnTo>
                  <a:lnTo>
                    <a:pt x="66287" y="3626812"/>
                  </a:lnTo>
                  <a:lnTo>
                    <a:pt x="70450" y="3628469"/>
                  </a:lnTo>
                  <a:close/>
                </a:path>
              </a:pathLst>
            </a:custGeom>
            <a:solidFill>
              <a:srgbClr val="FF595E"/>
            </a:solidFill>
          </p:spPr>
          <p:txBody>
            <a:bodyPr wrap="square" lIns="0" tIns="0" rIns="0" bIns="0" rtlCol="0"/>
            <a:lstStyle/>
            <a:p>
              <a:endParaRPr/>
            </a:p>
          </p:txBody>
        </p:sp>
        <p:sp>
          <p:nvSpPr>
            <p:cNvPr id="8" name="object 8"/>
            <p:cNvSpPr/>
            <p:nvPr/>
          </p:nvSpPr>
          <p:spPr>
            <a:xfrm>
              <a:off x="657224" y="2524124"/>
              <a:ext cx="5200650" cy="9525"/>
            </a:xfrm>
            <a:custGeom>
              <a:avLst/>
              <a:gdLst/>
              <a:ahLst/>
              <a:cxnLst/>
              <a:rect l="l" t="t" r="r" b="b"/>
              <a:pathLst>
                <a:path w="5200650" h="9525">
                  <a:moveTo>
                    <a:pt x="5200649" y="9524"/>
                  </a:moveTo>
                  <a:lnTo>
                    <a:pt x="0" y="9524"/>
                  </a:lnTo>
                  <a:lnTo>
                    <a:pt x="0" y="0"/>
                  </a:lnTo>
                  <a:lnTo>
                    <a:pt x="5200649" y="0"/>
                  </a:lnTo>
                  <a:lnTo>
                    <a:pt x="5200649" y="9524"/>
                  </a:lnTo>
                  <a:close/>
                </a:path>
              </a:pathLst>
            </a:custGeom>
            <a:solidFill>
              <a:srgbClr val="DEE2E6"/>
            </a:solidFill>
          </p:spPr>
          <p:txBody>
            <a:bodyPr wrap="square" lIns="0" tIns="0" rIns="0" bIns="0" rtlCol="0"/>
            <a:lstStyle/>
            <a:p>
              <a:endParaRPr/>
            </a:p>
          </p:txBody>
        </p:sp>
        <p:sp>
          <p:nvSpPr>
            <p:cNvPr id="9" name="object 9"/>
            <p:cNvSpPr/>
            <p:nvPr/>
          </p:nvSpPr>
          <p:spPr>
            <a:xfrm>
              <a:off x="657224" y="1762124"/>
              <a:ext cx="666750" cy="666750"/>
            </a:xfrm>
            <a:custGeom>
              <a:avLst/>
              <a:gdLst/>
              <a:ahLst/>
              <a:cxnLst/>
              <a:rect l="l" t="t" r="r" b="b"/>
              <a:pathLst>
                <a:path w="666750" h="666750">
                  <a:moveTo>
                    <a:pt x="595553" y="666749"/>
                  </a:moveTo>
                  <a:lnTo>
                    <a:pt x="71196" y="666749"/>
                  </a:lnTo>
                  <a:lnTo>
                    <a:pt x="66241" y="666261"/>
                  </a:lnTo>
                  <a:lnTo>
                    <a:pt x="29705" y="651127"/>
                  </a:lnTo>
                  <a:lnTo>
                    <a:pt x="3885" y="615087"/>
                  </a:lnTo>
                  <a:lnTo>
                    <a:pt x="0" y="595553"/>
                  </a:lnTo>
                  <a:lnTo>
                    <a:pt x="0" y="590549"/>
                  </a:lnTo>
                  <a:lnTo>
                    <a:pt x="0" y="71196"/>
                  </a:lnTo>
                  <a:lnTo>
                    <a:pt x="15621" y="29705"/>
                  </a:lnTo>
                  <a:lnTo>
                    <a:pt x="51661" y="3885"/>
                  </a:lnTo>
                  <a:lnTo>
                    <a:pt x="71196" y="0"/>
                  </a:lnTo>
                  <a:lnTo>
                    <a:pt x="595553" y="0"/>
                  </a:lnTo>
                  <a:lnTo>
                    <a:pt x="637044" y="15621"/>
                  </a:lnTo>
                  <a:lnTo>
                    <a:pt x="662864" y="51661"/>
                  </a:lnTo>
                  <a:lnTo>
                    <a:pt x="666750" y="71196"/>
                  </a:lnTo>
                  <a:lnTo>
                    <a:pt x="666750" y="595553"/>
                  </a:lnTo>
                  <a:lnTo>
                    <a:pt x="651128" y="637044"/>
                  </a:lnTo>
                  <a:lnTo>
                    <a:pt x="615087" y="662864"/>
                  </a:lnTo>
                  <a:lnTo>
                    <a:pt x="600508" y="666261"/>
                  </a:lnTo>
                  <a:lnTo>
                    <a:pt x="595553" y="666749"/>
                  </a:lnTo>
                  <a:close/>
                </a:path>
              </a:pathLst>
            </a:custGeom>
            <a:solidFill>
              <a:srgbClr val="FFFFFF"/>
            </a:solidFill>
          </p:spPr>
          <p:txBody>
            <a:bodyPr wrap="square" lIns="0" tIns="0" rIns="0" bIns="0" rtlCol="0"/>
            <a:lstStyle/>
            <a:p>
              <a:endParaRPr/>
            </a:p>
          </p:txBody>
        </p:sp>
        <p:pic>
          <p:nvPicPr>
            <p:cNvPr id="10" name="object 10"/>
            <p:cNvPicPr/>
            <p:nvPr/>
          </p:nvPicPr>
          <p:blipFill>
            <a:blip r:embed="rId3" cstate="print"/>
            <a:stretch>
              <a:fillRect/>
            </a:stretch>
          </p:blipFill>
          <p:spPr>
            <a:xfrm>
              <a:off x="704849" y="1809749"/>
              <a:ext cx="571500" cy="571500"/>
            </a:xfrm>
            <a:prstGeom prst="rect">
              <a:avLst/>
            </a:prstGeom>
          </p:spPr>
        </p:pic>
      </p:grpSp>
      <p:sp>
        <p:nvSpPr>
          <p:cNvPr id="11" name="object 11"/>
          <p:cNvSpPr txBox="1"/>
          <p:nvPr/>
        </p:nvSpPr>
        <p:spPr>
          <a:xfrm>
            <a:off x="1454149" y="1827897"/>
            <a:ext cx="694055" cy="285750"/>
          </a:xfrm>
          <a:prstGeom prst="rect">
            <a:avLst/>
          </a:prstGeom>
        </p:spPr>
        <p:txBody>
          <a:bodyPr vert="horz" wrap="square" lIns="0" tIns="13335" rIns="0" bIns="0" rtlCol="0">
            <a:spAutoFit/>
          </a:bodyPr>
          <a:lstStyle/>
          <a:p>
            <a:pPr marL="12700">
              <a:lnSpc>
                <a:spcPct val="100000"/>
              </a:lnSpc>
              <a:spcBef>
                <a:spcPts val="105"/>
              </a:spcBef>
            </a:pPr>
            <a:r>
              <a:rPr sz="1700" b="1" spc="-114" dirty="0">
                <a:solidFill>
                  <a:srgbClr val="1A4977"/>
                </a:solidFill>
                <a:latin typeface="Montserrat SemiBold"/>
                <a:cs typeface="Montserrat SemiBold"/>
              </a:rPr>
              <a:t>Airbnb</a:t>
            </a:r>
            <a:endParaRPr sz="1700" dirty="0">
              <a:latin typeface="Montserrat SemiBold"/>
              <a:cs typeface="Montserrat SemiBold"/>
            </a:endParaRPr>
          </a:p>
        </p:txBody>
      </p:sp>
      <p:sp>
        <p:nvSpPr>
          <p:cNvPr id="12" name="object 12"/>
          <p:cNvSpPr txBox="1"/>
          <p:nvPr/>
        </p:nvSpPr>
        <p:spPr>
          <a:xfrm>
            <a:off x="1454149" y="2135695"/>
            <a:ext cx="2385060" cy="202565"/>
          </a:xfrm>
          <a:prstGeom prst="rect">
            <a:avLst/>
          </a:prstGeom>
        </p:spPr>
        <p:txBody>
          <a:bodyPr vert="horz" wrap="square" lIns="0" tIns="13335" rIns="0" bIns="0" rtlCol="0">
            <a:spAutoFit/>
          </a:bodyPr>
          <a:lstStyle/>
          <a:p>
            <a:pPr marL="12700">
              <a:lnSpc>
                <a:spcPct val="100000"/>
              </a:lnSpc>
              <a:spcBef>
                <a:spcPts val="105"/>
              </a:spcBef>
            </a:pPr>
            <a:r>
              <a:rPr sz="1150" spc="-70" dirty="0">
                <a:solidFill>
                  <a:srgbClr val="545454"/>
                </a:solidFill>
                <a:latin typeface="Montserrat"/>
                <a:cs typeface="Montserrat"/>
              </a:rPr>
              <a:t>Marketplace</a:t>
            </a:r>
            <a:r>
              <a:rPr sz="1150" spc="5" dirty="0">
                <a:solidFill>
                  <a:srgbClr val="545454"/>
                </a:solidFill>
                <a:latin typeface="Montserrat"/>
                <a:cs typeface="Montserrat"/>
              </a:rPr>
              <a:t> </a:t>
            </a:r>
            <a:r>
              <a:rPr sz="1150" spc="-55" dirty="0">
                <a:solidFill>
                  <a:srgbClr val="545454"/>
                </a:solidFill>
                <a:latin typeface="Montserrat"/>
                <a:cs typeface="Montserrat"/>
              </a:rPr>
              <a:t>for</a:t>
            </a:r>
            <a:r>
              <a:rPr sz="1150" spc="5" dirty="0">
                <a:solidFill>
                  <a:srgbClr val="545454"/>
                </a:solidFill>
                <a:latin typeface="Montserrat"/>
                <a:cs typeface="Montserrat"/>
              </a:rPr>
              <a:t> </a:t>
            </a:r>
            <a:r>
              <a:rPr sz="1150" spc="-60" dirty="0">
                <a:solidFill>
                  <a:srgbClr val="545454"/>
                </a:solidFill>
                <a:latin typeface="Montserrat"/>
                <a:cs typeface="Montserrat"/>
              </a:rPr>
              <a:t>short-</a:t>
            </a:r>
            <a:r>
              <a:rPr sz="1150" spc="-80" dirty="0">
                <a:solidFill>
                  <a:srgbClr val="545454"/>
                </a:solidFill>
                <a:latin typeface="Montserrat"/>
                <a:cs typeface="Montserrat"/>
              </a:rPr>
              <a:t>term</a:t>
            </a:r>
            <a:r>
              <a:rPr sz="1150" spc="5" dirty="0">
                <a:solidFill>
                  <a:srgbClr val="545454"/>
                </a:solidFill>
                <a:latin typeface="Montserrat"/>
                <a:cs typeface="Montserrat"/>
              </a:rPr>
              <a:t> </a:t>
            </a:r>
            <a:r>
              <a:rPr sz="1150" spc="-35" dirty="0">
                <a:solidFill>
                  <a:srgbClr val="545454"/>
                </a:solidFill>
                <a:latin typeface="Montserrat"/>
                <a:cs typeface="Montserrat"/>
              </a:rPr>
              <a:t>lodging</a:t>
            </a:r>
            <a:endParaRPr sz="1150">
              <a:latin typeface="Montserrat"/>
              <a:cs typeface="Montserrat"/>
            </a:endParaRPr>
          </a:p>
        </p:txBody>
      </p:sp>
      <p:pic>
        <p:nvPicPr>
          <p:cNvPr id="13" name="object 13"/>
          <p:cNvPicPr/>
          <p:nvPr/>
        </p:nvPicPr>
        <p:blipFill>
          <a:blip r:embed="rId4" cstate="print"/>
          <a:stretch>
            <a:fillRect/>
          </a:stretch>
        </p:blipFill>
        <p:spPr>
          <a:xfrm>
            <a:off x="666749" y="2695574"/>
            <a:ext cx="133349" cy="133349"/>
          </a:xfrm>
          <a:prstGeom prst="rect">
            <a:avLst/>
          </a:prstGeom>
        </p:spPr>
      </p:pic>
      <p:sp>
        <p:nvSpPr>
          <p:cNvPr id="14" name="object 14"/>
          <p:cNvSpPr txBox="1"/>
          <p:nvPr/>
        </p:nvSpPr>
        <p:spPr>
          <a:xfrm>
            <a:off x="644524" y="2538909"/>
            <a:ext cx="5010785" cy="873125"/>
          </a:xfrm>
          <a:prstGeom prst="rect">
            <a:avLst/>
          </a:prstGeom>
        </p:spPr>
        <p:txBody>
          <a:bodyPr vert="horz" wrap="square" lIns="0" tIns="99060" rIns="0" bIns="0" rtlCol="0">
            <a:spAutoFit/>
          </a:bodyPr>
          <a:lstStyle/>
          <a:p>
            <a:pPr marL="164465" algn="just">
              <a:lnSpc>
                <a:spcPct val="100000"/>
              </a:lnSpc>
              <a:spcBef>
                <a:spcPts val="780"/>
              </a:spcBef>
            </a:pPr>
            <a:r>
              <a:rPr sz="1350" b="1" spc="-95" dirty="0">
                <a:solidFill>
                  <a:srgbClr val="333333"/>
                </a:solidFill>
                <a:latin typeface="Montserrat SemiBold"/>
                <a:cs typeface="Montserrat SemiBold"/>
              </a:rPr>
              <a:t>Scaling</a:t>
            </a:r>
            <a:r>
              <a:rPr sz="1350" b="1" spc="20" dirty="0">
                <a:solidFill>
                  <a:srgbClr val="333333"/>
                </a:solidFill>
                <a:latin typeface="Montserrat SemiBold"/>
                <a:cs typeface="Montserrat SemiBold"/>
              </a:rPr>
              <a:t> </a:t>
            </a:r>
            <a:r>
              <a:rPr sz="1350" b="1" spc="-10" dirty="0">
                <a:solidFill>
                  <a:srgbClr val="333333"/>
                </a:solidFill>
                <a:latin typeface="Montserrat SemiBold"/>
                <a:cs typeface="Montserrat SemiBold"/>
              </a:rPr>
              <a:t>Approach</a:t>
            </a:r>
            <a:endParaRPr sz="1350" dirty="0">
              <a:latin typeface="Montserrat SemiBold"/>
              <a:cs typeface="Montserrat SemiBold"/>
            </a:endParaRPr>
          </a:p>
          <a:p>
            <a:pPr marL="12700" marR="5080" algn="just">
              <a:lnSpc>
                <a:spcPct val="101200"/>
              </a:lnSpc>
              <a:spcBef>
                <a:spcPts val="540"/>
              </a:spcBef>
            </a:pPr>
            <a:r>
              <a:rPr sz="1050" spc="-45" dirty="0">
                <a:solidFill>
                  <a:srgbClr val="545454"/>
                </a:solidFill>
                <a:latin typeface="Montserrat"/>
                <a:cs typeface="Montserrat"/>
              </a:rPr>
              <a:t>Built</a:t>
            </a:r>
            <a:r>
              <a:rPr sz="1050" dirty="0">
                <a:solidFill>
                  <a:srgbClr val="545454"/>
                </a:solidFill>
                <a:latin typeface="Montserrat"/>
                <a:cs typeface="Montserrat"/>
              </a:rPr>
              <a:t> </a:t>
            </a:r>
            <a:r>
              <a:rPr sz="1050" spc="-50" dirty="0">
                <a:solidFill>
                  <a:srgbClr val="545454"/>
                </a:solidFill>
                <a:latin typeface="Montserrat"/>
                <a:cs typeface="Montserrat"/>
              </a:rPr>
              <a:t>a</a:t>
            </a:r>
            <a:r>
              <a:rPr sz="1050" dirty="0">
                <a:solidFill>
                  <a:srgbClr val="545454"/>
                </a:solidFill>
                <a:latin typeface="Montserrat"/>
                <a:cs typeface="Montserrat"/>
              </a:rPr>
              <a:t> </a:t>
            </a:r>
            <a:r>
              <a:rPr sz="1050" spc="-60" dirty="0">
                <a:solidFill>
                  <a:srgbClr val="545454"/>
                </a:solidFill>
                <a:latin typeface="Montserrat"/>
                <a:cs typeface="Montserrat"/>
              </a:rPr>
              <a:t>two-</a:t>
            </a:r>
            <a:r>
              <a:rPr sz="1050" spc="-50" dirty="0">
                <a:solidFill>
                  <a:srgbClr val="545454"/>
                </a:solidFill>
                <a:latin typeface="Montserrat"/>
                <a:cs typeface="Montserrat"/>
              </a:rPr>
              <a:t>sided</a:t>
            </a:r>
            <a:r>
              <a:rPr sz="1050" spc="5" dirty="0">
                <a:solidFill>
                  <a:srgbClr val="545454"/>
                </a:solidFill>
                <a:latin typeface="Montserrat"/>
                <a:cs typeface="Montserrat"/>
              </a:rPr>
              <a:t> </a:t>
            </a:r>
            <a:r>
              <a:rPr sz="1050" spc="-55" dirty="0">
                <a:solidFill>
                  <a:srgbClr val="545454"/>
                </a:solidFill>
                <a:latin typeface="Montserrat"/>
                <a:cs typeface="Montserrat"/>
              </a:rPr>
              <a:t>marketplace</a:t>
            </a:r>
            <a:r>
              <a:rPr sz="1050" dirty="0">
                <a:solidFill>
                  <a:srgbClr val="545454"/>
                </a:solidFill>
                <a:latin typeface="Montserrat"/>
                <a:cs typeface="Montserrat"/>
              </a:rPr>
              <a:t> </a:t>
            </a:r>
            <a:r>
              <a:rPr sz="1050" spc="-50" dirty="0">
                <a:solidFill>
                  <a:srgbClr val="545454"/>
                </a:solidFill>
                <a:latin typeface="Montserrat"/>
                <a:cs typeface="Montserrat"/>
              </a:rPr>
              <a:t>connecting</a:t>
            </a:r>
            <a:r>
              <a:rPr sz="1050" dirty="0">
                <a:solidFill>
                  <a:srgbClr val="545454"/>
                </a:solidFill>
                <a:latin typeface="Montserrat"/>
                <a:cs typeface="Montserrat"/>
              </a:rPr>
              <a:t> </a:t>
            </a:r>
            <a:r>
              <a:rPr sz="1050" spc="-40" dirty="0">
                <a:solidFill>
                  <a:srgbClr val="545454"/>
                </a:solidFill>
                <a:latin typeface="Montserrat"/>
                <a:cs typeface="Montserrat"/>
              </a:rPr>
              <a:t>hosts</a:t>
            </a:r>
            <a:r>
              <a:rPr sz="1050" spc="5" dirty="0">
                <a:solidFill>
                  <a:srgbClr val="545454"/>
                </a:solidFill>
                <a:latin typeface="Montserrat"/>
                <a:cs typeface="Montserrat"/>
              </a:rPr>
              <a:t> </a:t>
            </a:r>
            <a:r>
              <a:rPr sz="1050" spc="-55" dirty="0">
                <a:solidFill>
                  <a:srgbClr val="545454"/>
                </a:solidFill>
                <a:latin typeface="Montserrat"/>
                <a:cs typeface="Montserrat"/>
              </a:rPr>
              <a:t>and</a:t>
            </a:r>
            <a:r>
              <a:rPr sz="1050" dirty="0">
                <a:solidFill>
                  <a:srgbClr val="545454"/>
                </a:solidFill>
                <a:latin typeface="Montserrat"/>
                <a:cs typeface="Montserrat"/>
              </a:rPr>
              <a:t> </a:t>
            </a:r>
            <a:r>
              <a:rPr sz="1050" spc="-45" dirty="0">
                <a:solidFill>
                  <a:srgbClr val="545454"/>
                </a:solidFill>
                <a:latin typeface="Montserrat"/>
                <a:cs typeface="Montserrat"/>
              </a:rPr>
              <a:t>guests</a:t>
            </a:r>
            <a:r>
              <a:rPr sz="1050" dirty="0">
                <a:solidFill>
                  <a:srgbClr val="545454"/>
                </a:solidFill>
                <a:latin typeface="Montserrat"/>
                <a:cs typeface="Montserrat"/>
              </a:rPr>
              <a:t> </a:t>
            </a:r>
            <a:r>
              <a:rPr sz="1050" spc="-45" dirty="0">
                <a:solidFill>
                  <a:srgbClr val="545454"/>
                </a:solidFill>
                <a:latin typeface="Montserrat"/>
                <a:cs typeface="Montserrat"/>
              </a:rPr>
              <a:t>globally.</a:t>
            </a:r>
            <a:r>
              <a:rPr sz="1050" spc="5" dirty="0">
                <a:solidFill>
                  <a:srgbClr val="545454"/>
                </a:solidFill>
                <a:latin typeface="Montserrat"/>
                <a:cs typeface="Montserrat"/>
              </a:rPr>
              <a:t> </a:t>
            </a:r>
            <a:r>
              <a:rPr sz="1050" spc="-55" dirty="0">
                <a:solidFill>
                  <a:srgbClr val="545454"/>
                </a:solidFill>
                <a:latin typeface="Montserrat"/>
                <a:cs typeface="Montserrat"/>
              </a:rPr>
              <a:t>Focused</a:t>
            </a:r>
            <a:r>
              <a:rPr sz="1050" dirty="0">
                <a:solidFill>
                  <a:srgbClr val="545454"/>
                </a:solidFill>
                <a:latin typeface="Montserrat"/>
                <a:cs typeface="Montserrat"/>
              </a:rPr>
              <a:t> </a:t>
            </a:r>
            <a:r>
              <a:rPr sz="1050" spc="-25" dirty="0">
                <a:solidFill>
                  <a:srgbClr val="545454"/>
                </a:solidFill>
                <a:latin typeface="Montserrat"/>
                <a:cs typeface="Montserrat"/>
              </a:rPr>
              <a:t>on </a:t>
            </a:r>
            <a:r>
              <a:rPr sz="1050" spc="-30" dirty="0">
                <a:solidFill>
                  <a:srgbClr val="545454"/>
                </a:solidFill>
                <a:latin typeface="Montserrat"/>
                <a:cs typeface="Montserrat"/>
              </a:rPr>
              <a:t>trust,</a:t>
            </a:r>
            <a:r>
              <a:rPr sz="1050" spc="10" dirty="0">
                <a:solidFill>
                  <a:srgbClr val="545454"/>
                </a:solidFill>
                <a:latin typeface="Montserrat"/>
                <a:cs typeface="Montserrat"/>
              </a:rPr>
              <a:t> </a:t>
            </a:r>
            <a:r>
              <a:rPr sz="1050" spc="-45" dirty="0">
                <a:solidFill>
                  <a:srgbClr val="545454"/>
                </a:solidFill>
                <a:latin typeface="Montserrat"/>
                <a:cs typeface="Montserrat"/>
              </a:rPr>
              <a:t>user</a:t>
            </a:r>
            <a:r>
              <a:rPr sz="1050" spc="10" dirty="0">
                <a:solidFill>
                  <a:srgbClr val="545454"/>
                </a:solidFill>
                <a:latin typeface="Montserrat"/>
                <a:cs typeface="Montserrat"/>
              </a:rPr>
              <a:t> </a:t>
            </a:r>
            <a:r>
              <a:rPr sz="1050" spc="-50" dirty="0">
                <a:solidFill>
                  <a:srgbClr val="545454"/>
                </a:solidFill>
                <a:latin typeface="Montserrat"/>
                <a:cs typeface="Montserrat"/>
              </a:rPr>
              <a:t>experience,</a:t>
            </a:r>
            <a:r>
              <a:rPr sz="1050" spc="10" dirty="0">
                <a:solidFill>
                  <a:srgbClr val="545454"/>
                </a:solidFill>
                <a:latin typeface="Montserrat"/>
                <a:cs typeface="Montserrat"/>
              </a:rPr>
              <a:t> </a:t>
            </a:r>
            <a:r>
              <a:rPr sz="1050" spc="-55" dirty="0">
                <a:solidFill>
                  <a:srgbClr val="545454"/>
                </a:solidFill>
                <a:latin typeface="Montserrat"/>
                <a:cs typeface="Montserrat"/>
              </a:rPr>
              <a:t>and</a:t>
            </a:r>
            <a:r>
              <a:rPr sz="1050" spc="10" dirty="0">
                <a:solidFill>
                  <a:srgbClr val="545454"/>
                </a:solidFill>
                <a:latin typeface="Montserrat"/>
                <a:cs typeface="Montserrat"/>
              </a:rPr>
              <a:t> </a:t>
            </a:r>
            <a:r>
              <a:rPr sz="1050" spc="-65" dirty="0">
                <a:solidFill>
                  <a:srgbClr val="545454"/>
                </a:solidFill>
                <a:latin typeface="Montserrat"/>
                <a:cs typeface="Montserrat"/>
              </a:rPr>
              <a:t>community-</a:t>
            </a:r>
            <a:r>
              <a:rPr sz="1050" spc="-40" dirty="0">
                <a:solidFill>
                  <a:srgbClr val="545454"/>
                </a:solidFill>
                <a:latin typeface="Montserrat"/>
                <a:cs typeface="Montserrat"/>
              </a:rPr>
              <a:t>building.</a:t>
            </a:r>
            <a:r>
              <a:rPr sz="1050" spc="10" dirty="0">
                <a:solidFill>
                  <a:srgbClr val="545454"/>
                </a:solidFill>
                <a:latin typeface="Montserrat"/>
                <a:cs typeface="Montserrat"/>
              </a:rPr>
              <a:t> </a:t>
            </a:r>
            <a:r>
              <a:rPr sz="1050" spc="-55" dirty="0">
                <a:solidFill>
                  <a:srgbClr val="545454"/>
                </a:solidFill>
                <a:latin typeface="Montserrat"/>
                <a:cs typeface="Montserrat"/>
              </a:rPr>
              <a:t>Scaled</a:t>
            </a:r>
            <a:r>
              <a:rPr sz="1050" spc="10" dirty="0">
                <a:solidFill>
                  <a:srgbClr val="545454"/>
                </a:solidFill>
                <a:latin typeface="Montserrat"/>
                <a:cs typeface="Montserrat"/>
              </a:rPr>
              <a:t> </a:t>
            </a:r>
            <a:r>
              <a:rPr sz="1050" spc="-65" dirty="0">
                <a:solidFill>
                  <a:srgbClr val="545454"/>
                </a:solidFill>
                <a:latin typeface="Montserrat"/>
                <a:cs typeface="Montserrat"/>
              </a:rPr>
              <a:t>by</a:t>
            </a:r>
            <a:r>
              <a:rPr sz="1050" spc="10" dirty="0">
                <a:solidFill>
                  <a:srgbClr val="545454"/>
                </a:solidFill>
                <a:latin typeface="Montserrat"/>
                <a:cs typeface="Montserrat"/>
              </a:rPr>
              <a:t> </a:t>
            </a:r>
            <a:r>
              <a:rPr sz="1050" spc="-10" dirty="0">
                <a:solidFill>
                  <a:srgbClr val="545454"/>
                </a:solidFill>
                <a:latin typeface="Montserrat"/>
                <a:cs typeface="Montserrat"/>
              </a:rPr>
              <a:t>expanding </a:t>
            </a:r>
            <a:r>
              <a:rPr sz="1050" spc="-50" dirty="0">
                <a:solidFill>
                  <a:srgbClr val="545454"/>
                </a:solidFill>
                <a:latin typeface="Montserrat"/>
                <a:cs typeface="Montserrat"/>
              </a:rPr>
              <a:t>geographically</a:t>
            </a:r>
            <a:r>
              <a:rPr sz="1050" spc="20" dirty="0">
                <a:solidFill>
                  <a:srgbClr val="545454"/>
                </a:solidFill>
                <a:latin typeface="Montserrat"/>
                <a:cs typeface="Montserrat"/>
              </a:rPr>
              <a:t> </a:t>
            </a:r>
            <a:r>
              <a:rPr sz="1050" spc="-50" dirty="0">
                <a:solidFill>
                  <a:srgbClr val="545454"/>
                </a:solidFill>
                <a:latin typeface="Montserrat"/>
                <a:cs typeface="Montserrat"/>
              </a:rPr>
              <a:t>while</a:t>
            </a:r>
            <a:r>
              <a:rPr sz="1050" spc="25" dirty="0">
                <a:solidFill>
                  <a:srgbClr val="545454"/>
                </a:solidFill>
                <a:latin typeface="Montserrat"/>
                <a:cs typeface="Montserrat"/>
              </a:rPr>
              <a:t> </a:t>
            </a:r>
            <a:r>
              <a:rPr sz="1050" spc="-50" dirty="0">
                <a:solidFill>
                  <a:srgbClr val="545454"/>
                </a:solidFill>
                <a:latin typeface="Montserrat"/>
                <a:cs typeface="Montserrat"/>
              </a:rPr>
              <a:t>maintaining</a:t>
            </a:r>
            <a:r>
              <a:rPr sz="1050" spc="25" dirty="0">
                <a:solidFill>
                  <a:srgbClr val="545454"/>
                </a:solidFill>
                <a:latin typeface="Montserrat"/>
                <a:cs typeface="Montserrat"/>
              </a:rPr>
              <a:t> </a:t>
            </a:r>
            <a:r>
              <a:rPr sz="1050" spc="-50" dirty="0">
                <a:solidFill>
                  <a:srgbClr val="545454"/>
                </a:solidFill>
                <a:latin typeface="Montserrat"/>
                <a:cs typeface="Montserrat"/>
              </a:rPr>
              <a:t>platform</a:t>
            </a:r>
            <a:r>
              <a:rPr sz="1050" spc="25" dirty="0">
                <a:solidFill>
                  <a:srgbClr val="545454"/>
                </a:solidFill>
                <a:latin typeface="Montserrat"/>
                <a:cs typeface="Montserrat"/>
              </a:rPr>
              <a:t> </a:t>
            </a:r>
            <a:r>
              <a:rPr sz="1050" spc="-10" dirty="0">
                <a:solidFill>
                  <a:srgbClr val="545454"/>
                </a:solidFill>
                <a:latin typeface="Montserrat"/>
                <a:cs typeface="Montserrat"/>
              </a:rPr>
              <a:t>consistency.</a:t>
            </a:r>
            <a:endParaRPr sz="1050" dirty="0">
              <a:latin typeface="Montserrat"/>
              <a:cs typeface="Montserrat"/>
            </a:endParaRPr>
          </a:p>
        </p:txBody>
      </p:sp>
      <p:pic>
        <p:nvPicPr>
          <p:cNvPr id="15" name="object 15"/>
          <p:cNvPicPr/>
          <p:nvPr/>
        </p:nvPicPr>
        <p:blipFill>
          <a:blip r:embed="rId5" cstate="print"/>
          <a:stretch>
            <a:fillRect/>
          </a:stretch>
        </p:blipFill>
        <p:spPr>
          <a:xfrm>
            <a:off x="657224" y="3562350"/>
            <a:ext cx="152399" cy="152399"/>
          </a:xfrm>
          <a:prstGeom prst="rect">
            <a:avLst/>
          </a:prstGeom>
        </p:spPr>
      </p:pic>
      <p:sp>
        <p:nvSpPr>
          <p:cNvPr id="16" name="object 16"/>
          <p:cNvSpPr txBox="1"/>
          <p:nvPr/>
        </p:nvSpPr>
        <p:spPr>
          <a:xfrm>
            <a:off x="644524" y="3415209"/>
            <a:ext cx="5095240" cy="863600"/>
          </a:xfrm>
          <a:prstGeom prst="rect">
            <a:avLst/>
          </a:prstGeom>
        </p:spPr>
        <p:txBody>
          <a:bodyPr vert="horz" wrap="square" lIns="0" tIns="99060" rIns="0" bIns="0" rtlCol="0">
            <a:spAutoFit/>
          </a:bodyPr>
          <a:lstStyle/>
          <a:p>
            <a:pPr marL="164465">
              <a:lnSpc>
                <a:spcPct val="100000"/>
              </a:lnSpc>
              <a:spcBef>
                <a:spcPts val="780"/>
              </a:spcBef>
            </a:pPr>
            <a:r>
              <a:rPr sz="1350" b="1" spc="-120" dirty="0">
                <a:solidFill>
                  <a:srgbClr val="333333"/>
                </a:solidFill>
                <a:latin typeface="Montserrat SemiBold"/>
                <a:cs typeface="Montserrat SemiBold"/>
              </a:rPr>
              <a:t>Key</a:t>
            </a:r>
            <a:r>
              <a:rPr sz="1350" b="1" spc="-30" dirty="0">
                <a:solidFill>
                  <a:srgbClr val="333333"/>
                </a:solidFill>
                <a:latin typeface="Montserrat SemiBold"/>
                <a:cs typeface="Montserrat SemiBold"/>
              </a:rPr>
              <a:t> </a:t>
            </a:r>
            <a:r>
              <a:rPr sz="1350" b="1" spc="-95" dirty="0">
                <a:solidFill>
                  <a:srgbClr val="333333"/>
                </a:solidFill>
                <a:latin typeface="Montserrat SemiBold"/>
                <a:cs typeface="Montserrat SemiBold"/>
              </a:rPr>
              <a:t>Success</a:t>
            </a:r>
            <a:r>
              <a:rPr sz="1350" b="1" spc="-30" dirty="0">
                <a:solidFill>
                  <a:srgbClr val="333333"/>
                </a:solidFill>
                <a:latin typeface="Montserrat SemiBold"/>
                <a:cs typeface="Montserrat SemiBold"/>
              </a:rPr>
              <a:t> </a:t>
            </a:r>
            <a:r>
              <a:rPr sz="1350" b="1" spc="-10" dirty="0">
                <a:solidFill>
                  <a:srgbClr val="333333"/>
                </a:solidFill>
                <a:latin typeface="Montserrat SemiBold"/>
                <a:cs typeface="Montserrat SemiBold"/>
              </a:rPr>
              <a:t>Factors</a:t>
            </a:r>
            <a:endParaRPr sz="1350" dirty="0">
              <a:latin typeface="Montserrat SemiBold"/>
              <a:cs typeface="Montserrat SemiBold"/>
            </a:endParaRPr>
          </a:p>
          <a:p>
            <a:pPr marL="12700" marR="5080" algn="just">
              <a:lnSpc>
                <a:spcPct val="98200"/>
              </a:lnSpc>
              <a:spcBef>
                <a:spcPts val="580"/>
              </a:spcBef>
            </a:pPr>
            <a:r>
              <a:rPr sz="1050" spc="-55" dirty="0">
                <a:solidFill>
                  <a:srgbClr val="545454"/>
                </a:solidFill>
                <a:latin typeface="Montserrat"/>
                <a:cs typeface="Montserrat"/>
              </a:rPr>
              <a:t>Strong</a:t>
            </a:r>
            <a:r>
              <a:rPr sz="1050" spc="10" dirty="0">
                <a:solidFill>
                  <a:srgbClr val="545454"/>
                </a:solidFill>
                <a:latin typeface="Montserrat"/>
                <a:cs typeface="Montserrat"/>
              </a:rPr>
              <a:t> </a:t>
            </a:r>
            <a:r>
              <a:rPr sz="1050" spc="-35" dirty="0">
                <a:solidFill>
                  <a:srgbClr val="545454"/>
                </a:solidFill>
                <a:latin typeface="Montserrat"/>
                <a:cs typeface="Montserrat"/>
              </a:rPr>
              <a:t>trust</a:t>
            </a:r>
            <a:r>
              <a:rPr sz="1050" spc="10" dirty="0">
                <a:solidFill>
                  <a:srgbClr val="545454"/>
                </a:solidFill>
                <a:latin typeface="Montserrat"/>
                <a:cs typeface="Montserrat"/>
              </a:rPr>
              <a:t> </a:t>
            </a:r>
            <a:r>
              <a:rPr sz="1050" spc="-55" dirty="0">
                <a:solidFill>
                  <a:srgbClr val="545454"/>
                </a:solidFill>
                <a:latin typeface="Montserrat"/>
                <a:cs typeface="Montserrat"/>
              </a:rPr>
              <a:t>mechanisms</a:t>
            </a:r>
            <a:r>
              <a:rPr sz="1050" spc="15" dirty="0">
                <a:solidFill>
                  <a:srgbClr val="545454"/>
                </a:solidFill>
                <a:latin typeface="Montserrat"/>
                <a:cs typeface="Montserrat"/>
              </a:rPr>
              <a:t> </a:t>
            </a:r>
            <a:r>
              <a:rPr sz="1050" spc="-45" dirty="0">
                <a:solidFill>
                  <a:srgbClr val="545454"/>
                </a:solidFill>
                <a:latin typeface="Montserrat"/>
                <a:cs typeface="Montserrat"/>
              </a:rPr>
              <a:t>(reviews,</a:t>
            </a:r>
            <a:r>
              <a:rPr sz="1050" spc="10" dirty="0">
                <a:solidFill>
                  <a:srgbClr val="545454"/>
                </a:solidFill>
                <a:latin typeface="Montserrat"/>
                <a:cs typeface="Montserrat"/>
              </a:rPr>
              <a:t> </a:t>
            </a:r>
            <a:r>
              <a:rPr sz="1050" spc="-40" dirty="0">
                <a:solidFill>
                  <a:srgbClr val="545454"/>
                </a:solidFill>
                <a:latin typeface="Montserrat"/>
                <a:cs typeface="Montserrat"/>
              </a:rPr>
              <a:t>verification),</a:t>
            </a:r>
            <a:r>
              <a:rPr sz="1050" spc="15" dirty="0">
                <a:solidFill>
                  <a:srgbClr val="545454"/>
                </a:solidFill>
                <a:latin typeface="Montserrat"/>
                <a:cs typeface="Montserrat"/>
              </a:rPr>
              <a:t> </a:t>
            </a:r>
            <a:r>
              <a:rPr sz="1050" spc="-45" dirty="0">
                <a:solidFill>
                  <a:srgbClr val="545454"/>
                </a:solidFill>
                <a:latin typeface="Montserrat"/>
                <a:cs typeface="Montserrat"/>
              </a:rPr>
              <a:t>professional</a:t>
            </a:r>
            <a:r>
              <a:rPr sz="1050" spc="10" dirty="0">
                <a:solidFill>
                  <a:srgbClr val="545454"/>
                </a:solidFill>
                <a:latin typeface="Montserrat"/>
                <a:cs typeface="Montserrat"/>
              </a:rPr>
              <a:t> </a:t>
            </a:r>
            <a:r>
              <a:rPr sz="1050" spc="-60" dirty="0">
                <a:solidFill>
                  <a:srgbClr val="545454"/>
                </a:solidFill>
                <a:latin typeface="Montserrat"/>
                <a:cs typeface="Montserrat"/>
              </a:rPr>
              <a:t>photography</a:t>
            </a:r>
            <a:r>
              <a:rPr sz="1050" spc="10" dirty="0">
                <a:solidFill>
                  <a:srgbClr val="545454"/>
                </a:solidFill>
                <a:latin typeface="Montserrat"/>
                <a:cs typeface="Montserrat"/>
              </a:rPr>
              <a:t> </a:t>
            </a:r>
            <a:r>
              <a:rPr sz="1050" spc="-50" dirty="0">
                <a:solidFill>
                  <a:srgbClr val="545454"/>
                </a:solidFill>
                <a:latin typeface="Montserrat"/>
                <a:cs typeface="Montserrat"/>
              </a:rPr>
              <a:t>services </a:t>
            </a:r>
            <a:r>
              <a:rPr sz="1050" spc="-40" dirty="0">
                <a:solidFill>
                  <a:srgbClr val="545454"/>
                </a:solidFill>
                <a:latin typeface="Montserrat"/>
                <a:cs typeface="Montserrat"/>
              </a:rPr>
              <a:t>for</a:t>
            </a:r>
            <a:r>
              <a:rPr sz="1050" spc="5" dirty="0">
                <a:solidFill>
                  <a:srgbClr val="545454"/>
                </a:solidFill>
                <a:latin typeface="Montserrat"/>
                <a:cs typeface="Montserrat"/>
              </a:rPr>
              <a:t> </a:t>
            </a:r>
            <a:r>
              <a:rPr sz="1050" spc="-35" dirty="0">
                <a:solidFill>
                  <a:srgbClr val="545454"/>
                </a:solidFill>
                <a:latin typeface="Montserrat"/>
                <a:cs typeface="Montserrat"/>
              </a:rPr>
              <a:t>listings,</a:t>
            </a:r>
            <a:r>
              <a:rPr sz="1050" spc="5" dirty="0">
                <a:solidFill>
                  <a:srgbClr val="545454"/>
                </a:solidFill>
                <a:latin typeface="Montserrat"/>
                <a:cs typeface="Montserrat"/>
              </a:rPr>
              <a:t> </a:t>
            </a:r>
            <a:r>
              <a:rPr sz="1050" spc="-55" dirty="0">
                <a:solidFill>
                  <a:srgbClr val="545454"/>
                </a:solidFill>
                <a:latin typeface="Montserrat"/>
                <a:cs typeface="Montserrat"/>
              </a:rPr>
              <a:t>and</a:t>
            </a:r>
            <a:r>
              <a:rPr sz="1050" spc="5" dirty="0">
                <a:solidFill>
                  <a:srgbClr val="545454"/>
                </a:solidFill>
                <a:latin typeface="Montserrat"/>
                <a:cs typeface="Montserrat"/>
              </a:rPr>
              <a:t> </a:t>
            </a:r>
            <a:r>
              <a:rPr sz="1050" spc="-40" dirty="0">
                <a:solidFill>
                  <a:srgbClr val="545454"/>
                </a:solidFill>
                <a:latin typeface="Montserrat"/>
                <a:cs typeface="Montserrat"/>
              </a:rPr>
              <a:t>localization</a:t>
            </a:r>
            <a:r>
              <a:rPr sz="1050" spc="5" dirty="0">
                <a:solidFill>
                  <a:srgbClr val="545454"/>
                </a:solidFill>
                <a:latin typeface="Montserrat"/>
                <a:cs typeface="Montserrat"/>
              </a:rPr>
              <a:t> </a:t>
            </a:r>
            <a:r>
              <a:rPr sz="1050" spc="-45" dirty="0">
                <a:solidFill>
                  <a:srgbClr val="545454"/>
                </a:solidFill>
                <a:latin typeface="Montserrat"/>
                <a:cs typeface="Montserrat"/>
              </a:rPr>
              <a:t>strategies.</a:t>
            </a:r>
            <a:r>
              <a:rPr sz="1050" spc="5" dirty="0">
                <a:solidFill>
                  <a:srgbClr val="545454"/>
                </a:solidFill>
                <a:latin typeface="Montserrat"/>
                <a:cs typeface="Montserrat"/>
              </a:rPr>
              <a:t> </a:t>
            </a:r>
            <a:r>
              <a:rPr sz="1050" spc="-55" dirty="0">
                <a:solidFill>
                  <a:srgbClr val="545454"/>
                </a:solidFill>
                <a:latin typeface="Montserrat"/>
                <a:cs typeface="Montserrat"/>
              </a:rPr>
              <a:t>Focused</a:t>
            </a:r>
            <a:r>
              <a:rPr sz="1050" spc="5" dirty="0">
                <a:solidFill>
                  <a:srgbClr val="545454"/>
                </a:solidFill>
                <a:latin typeface="Montserrat"/>
                <a:cs typeface="Montserrat"/>
              </a:rPr>
              <a:t> </a:t>
            </a:r>
            <a:r>
              <a:rPr sz="1050" spc="-55" dirty="0">
                <a:solidFill>
                  <a:srgbClr val="545454"/>
                </a:solidFill>
                <a:latin typeface="Montserrat"/>
                <a:cs typeface="Montserrat"/>
              </a:rPr>
              <a:t>on</a:t>
            </a:r>
            <a:r>
              <a:rPr sz="1050" spc="5" dirty="0">
                <a:solidFill>
                  <a:srgbClr val="545454"/>
                </a:solidFill>
                <a:latin typeface="Montserrat"/>
                <a:cs typeface="Montserrat"/>
              </a:rPr>
              <a:t> </a:t>
            </a:r>
            <a:r>
              <a:rPr sz="1050" spc="-55" dirty="0">
                <a:solidFill>
                  <a:srgbClr val="545454"/>
                </a:solidFill>
                <a:latin typeface="Montserrat"/>
                <a:cs typeface="Montserrat"/>
              </a:rPr>
              <a:t>unique</a:t>
            </a:r>
            <a:r>
              <a:rPr sz="1050" spc="10" dirty="0">
                <a:solidFill>
                  <a:srgbClr val="545454"/>
                </a:solidFill>
                <a:latin typeface="Montserrat"/>
                <a:cs typeface="Montserrat"/>
              </a:rPr>
              <a:t> </a:t>
            </a:r>
            <a:r>
              <a:rPr sz="1050" spc="-50" dirty="0">
                <a:solidFill>
                  <a:srgbClr val="545454"/>
                </a:solidFill>
                <a:latin typeface="Montserrat"/>
                <a:cs typeface="Montserrat"/>
              </a:rPr>
              <a:t>experiences</a:t>
            </a:r>
            <a:r>
              <a:rPr sz="1050" spc="5" dirty="0">
                <a:solidFill>
                  <a:srgbClr val="545454"/>
                </a:solidFill>
                <a:latin typeface="Montserrat"/>
                <a:cs typeface="Montserrat"/>
              </a:rPr>
              <a:t> </a:t>
            </a:r>
            <a:r>
              <a:rPr sz="1050" spc="-55" dirty="0">
                <a:solidFill>
                  <a:srgbClr val="545454"/>
                </a:solidFill>
                <a:latin typeface="Montserrat"/>
                <a:cs typeface="Montserrat"/>
              </a:rPr>
              <a:t>rather</a:t>
            </a:r>
            <a:r>
              <a:rPr sz="1050" spc="5" dirty="0">
                <a:solidFill>
                  <a:srgbClr val="545454"/>
                </a:solidFill>
                <a:latin typeface="Montserrat"/>
                <a:cs typeface="Montserrat"/>
              </a:rPr>
              <a:t> </a:t>
            </a:r>
            <a:r>
              <a:rPr sz="1050" spc="-60" dirty="0">
                <a:solidFill>
                  <a:srgbClr val="545454"/>
                </a:solidFill>
                <a:latin typeface="Montserrat"/>
                <a:cs typeface="Montserrat"/>
              </a:rPr>
              <a:t>than </a:t>
            </a:r>
            <a:r>
              <a:rPr sz="1050" spc="-55" dirty="0">
                <a:solidFill>
                  <a:srgbClr val="545454"/>
                </a:solidFill>
                <a:latin typeface="Montserrat"/>
                <a:cs typeface="Montserrat"/>
              </a:rPr>
              <a:t>competing</a:t>
            </a:r>
            <a:r>
              <a:rPr sz="1050" dirty="0">
                <a:solidFill>
                  <a:srgbClr val="545454"/>
                </a:solidFill>
                <a:latin typeface="Montserrat"/>
                <a:cs typeface="Montserrat"/>
              </a:rPr>
              <a:t> </a:t>
            </a:r>
            <a:r>
              <a:rPr sz="1050" spc="-55" dirty="0">
                <a:solidFill>
                  <a:srgbClr val="545454"/>
                </a:solidFill>
                <a:latin typeface="Montserrat"/>
                <a:cs typeface="Montserrat"/>
              </a:rPr>
              <a:t>on</a:t>
            </a:r>
            <a:r>
              <a:rPr sz="1050" spc="5" dirty="0">
                <a:solidFill>
                  <a:srgbClr val="545454"/>
                </a:solidFill>
                <a:latin typeface="Montserrat"/>
                <a:cs typeface="Montserrat"/>
              </a:rPr>
              <a:t> </a:t>
            </a:r>
            <a:r>
              <a:rPr sz="1050" spc="-50" dirty="0">
                <a:solidFill>
                  <a:srgbClr val="545454"/>
                </a:solidFill>
                <a:latin typeface="Montserrat"/>
                <a:cs typeface="Montserrat"/>
              </a:rPr>
              <a:t>price</a:t>
            </a:r>
            <a:r>
              <a:rPr sz="1050" dirty="0">
                <a:solidFill>
                  <a:srgbClr val="545454"/>
                </a:solidFill>
                <a:latin typeface="Montserrat"/>
                <a:cs typeface="Montserrat"/>
              </a:rPr>
              <a:t> </a:t>
            </a:r>
            <a:r>
              <a:rPr sz="1050" spc="-10" dirty="0">
                <a:solidFill>
                  <a:srgbClr val="545454"/>
                </a:solidFill>
                <a:latin typeface="Montserrat"/>
                <a:cs typeface="Montserrat"/>
              </a:rPr>
              <a:t>alone.</a:t>
            </a:r>
            <a:endParaRPr sz="1050" dirty="0">
              <a:latin typeface="Montserrat"/>
              <a:cs typeface="Montserrat"/>
            </a:endParaRPr>
          </a:p>
        </p:txBody>
      </p:sp>
      <p:sp>
        <p:nvSpPr>
          <p:cNvPr id="17" name="object 17"/>
          <p:cNvSpPr/>
          <p:nvPr/>
        </p:nvSpPr>
        <p:spPr>
          <a:xfrm>
            <a:off x="657224" y="4552949"/>
            <a:ext cx="1609725" cy="552450"/>
          </a:xfrm>
          <a:custGeom>
            <a:avLst/>
            <a:gdLst/>
            <a:ahLst/>
            <a:cxnLst/>
            <a:rect l="l" t="t" r="r" b="b"/>
            <a:pathLst>
              <a:path w="1609725" h="552450">
                <a:moveTo>
                  <a:pt x="1556327" y="552449"/>
                </a:moveTo>
                <a:lnTo>
                  <a:pt x="53397" y="552449"/>
                </a:lnTo>
                <a:lnTo>
                  <a:pt x="49681" y="552083"/>
                </a:lnTo>
                <a:lnTo>
                  <a:pt x="14085" y="533056"/>
                </a:lnTo>
                <a:lnTo>
                  <a:pt x="0" y="499052"/>
                </a:lnTo>
                <a:lnTo>
                  <a:pt x="0" y="495299"/>
                </a:lnTo>
                <a:lnTo>
                  <a:pt x="0" y="53397"/>
                </a:lnTo>
                <a:lnTo>
                  <a:pt x="19392" y="14085"/>
                </a:lnTo>
                <a:lnTo>
                  <a:pt x="53397" y="0"/>
                </a:lnTo>
                <a:lnTo>
                  <a:pt x="1556327" y="0"/>
                </a:lnTo>
                <a:lnTo>
                  <a:pt x="1595639" y="19392"/>
                </a:lnTo>
                <a:lnTo>
                  <a:pt x="1609724" y="53397"/>
                </a:lnTo>
                <a:lnTo>
                  <a:pt x="1609724" y="499052"/>
                </a:lnTo>
                <a:lnTo>
                  <a:pt x="1590332" y="538364"/>
                </a:lnTo>
                <a:lnTo>
                  <a:pt x="1560043" y="552083"/>
                </a:lnTo>
                <a:lnTo>
                  <a:pt x="1556327" y="552449"/>
                </a:lnTo>
                <a:close/>
              </a:path>
            </a:pathLst>
          </a:custGeom>
          <a:solidFill>
            <a:srgbClr val="FFFFFF"/>
          </a:solidFill>
        </p:spPr>
        <p:txBody>
          <a:bodyPr wrap="square" lIns="0" tIns="0" rIns="0" bIns="0" rtlCol="0"/>
          <a:lstStyle/>
          <a:p>
            <a:endParaRPr/>
          </a:p>
        </p:txBody>
      </p:sp>
      <p:sp>
        <p:nvSpPr>
          <p:cNvPr id="18" name="object 18"/>
          <p:cNvSpPr txBox="1"/>
          <p:nvPr/>
        </p:nvSpPr>
        <p:spPr>
          <a:xfrm>
            <a:off x="1003200" y="4550043"/>
            <a:ext cx="920115" cy="467359"/>
          </a:xfrm>
          <a:prstGeom prst="rect">
            <a:avLst/>
          </a:prstGeom>
        </p:spPr>
        <p:txBody>
          <a:bodyPr vert="horz" wrap="square" lIns="0" tIns="59690" rIns="0" bIns="0" rtlCol="0">
            <a:spAutoFit/>
          </a:bodyPr>
          <a:lstStyle/>
          <a:p>
            <a:pPr algn="ctr">
              <a:lnSpc>
                <a:spcPct val="100000"/>
              </a:lnSpc>
              <a:spcBef>
                <a:spcPts val="470"/>
              </a:spcBef>
            </a:pPr>
            <a:r>
              <a:rPr sz="1500" b="1" spc="-25" dirty="0">
                <a:solidFill>
                  <a:srgbClr val="1A4977"/>
                </a:solidFill>
                <a:latin typeface="Montserrat SemiBold"/>
                <a:cs typeface="Montserrat SemiBold"/>
              </a:rPr>
              <a:t>4M+</a:t>
            </a:r>
            <a:endParaRPr sz="1500">
              <a:latin typeface="Montserrat SemiBold"/>
              <a:cs typeface="Montserrat SemiBold"/>
            </a:endParaRPr>
          </a:p>
          <a:p>
            <a:pPr algn="ctr">
              <a:lnSpc>
                <a:spcPct val="100000"/>
              </a:lnSpc>
              <a:spcBef>
                <a:spcPts val="225"/>
              </a:spcBef>
            </a:pPr>
            <a:r>
              <a:rPr sz="900" spc="-45" dirty="0">
                <a:solidFill>
                  <a:srgbClr val="666666"/>
                </a:solidFill>
                <a:latin typeface="Montserrat"/>
                <a:cs typeface="Montserrat"/>
              </a:rPr>
              <a:t>Hosts</a:t>
            </a:r>
            <a:r>
              <a:rPr sz="900" spc="-15" dirty="0">
                <a:solidFill>
                  <a:srgbClr val="666666"/>
                </a:solidFill>
                <a:latin typeface="Montserrat"/>
                <a:cs typeface="Montserrat"/>
              </a:rPr>
              <a:t> </a:t>
            </a:r>
            <a:r>
              <a:rPr sz="900" spc="-40" dirty="0">
                <a:solidFill>
                  <a:srgbClr val="666666"/>
                </a:solidFill>
                <a:latin typeface="Montserrat"/>
                <a:cs typeface="Montserrat"/>
              </a:rPr>
              <a:t>Worldwide</a:t>
            </a:r>
            <a:endParaRPr sz="900">
              <a:latin typeface="Montserrat"/>
              <a:cs typeface="Montserrat"/>
            </a:endParaRPr>
          </a:p>
        </p:txBody>
      </p:sp>
      <p:sp>
        <p:nvSpPr>
          <p:cNvPr id="19" name="object 19"/>
          <p:cNvSpPr/>
          <p:nvPr/>
        </p:nvSpPr>
        <p:spPr>
          <a:xfrm>
            <a:off x="2447924" y="4552949"/>
            <a:ext cx="1619250" cy="552450"/>
          </a:xfrm>
          <a:custGeom>
            <a:avLst/>
            <a:gdLst/>
            <a:ahLst/>
            <a:cxnLst/>
            <a:rect l="l" t="t" r="r" b="b"/>
            <a:pathLst>
              <a:path w="1619250" h="552450">
                <a:moveTo>
                  <a:pt x="1565852" y="552449"/>
                </a:moveTo>
                <a:lnTo>
                  <a:pt x="53397" y="552449"/>
                </a:lnTo>
                <a:lnTo>
                  <a:pt x="49680" y="552083"/>
                </a:lnTo>
                <a:lnTo>
                  <a:pt x="14085" y="533056"/>
                </a:lnTo>
                <a:lnTo>
                  <a:pt x="0" y="499052"/>
                </a:lnTo>
                <a:lnTo>
                  <a:pt x="0" y="495299"/>
                </a:lnTo>
                <a:lnTo>
                  <a:pt x="0" y="53397"/>
                </a:lnTo>
                <a:lnTo>
                  <a:pt x="19392" y="14085"/>
                </a:lnTo>
                <a:lnTo>
                  <a:pt x="53397" y="0"/>
                </a:lnTo>
                <a:lnTo>
                  <a:pt x="1565852" y="0"/>
                </a:lnTo>
                <a:lnTo>
                  <a:pt x="1605164" y="19392"/>
                </a:lnTo>
                <a:lnTo>
                  <a:pt x="1619249" y="53397"/>
                </a:lnTo>
                <a:lnTo>
                  <a:pt x="1619249" y="499052"/>
                </a:lnTo>
                <a:lnTo>
                  <a:pt x="1599857" y="538364"/>
                </a:lnTo>
                <a:lnTo>
                  <a:pt x="1569568" y="552083"/>
                </a:lnTo>
                <a:lnTo>
                  <a:pt x="1565852" y="552449"/>
                </a:lnTo>
                <a:close/>
              </a:path>
            </a:pathLst>
          </a:custGeom>
          <a:solidFill>
            <a:srgbClr val="FFFFFF"/>
          </a:solidFill>
        </p:spPr>
        <p:txBody>
          <a:bodyPr wrap="square" lIns="0" tIns="0" rIns="0" bIns="0" rtlCol="0"/>
          <a:lstStyle/>
          <a:p>
            <a:endParaRPr/>
          </a:p>
        </p:txBody>
      </p:sp>
      <p:sp>
        <p:nvSpPr>
          <p:cNvPr id="20" name="object 20"/>
          <p:cNvSpPr txBox="1"/>
          <p:nvPr/>
        </p:nvSpPr>
        <p:spPr>
          <a:xfrm>
            <a:off x="2716361" y="4550043"/>
            <a:ext cx="1082675" cy="467359"/>
          </a:xfrm>
          <a:prstGeom prst="rect">
            <a:avLst/>
          </a:prstGeom>
        </p:spPr>
        <p:txBody>
          <a:bodyPr vert="horz" wrap="square" lIns="0" tIns="59690" rIns="0" bIns="0" rtlCol="0">
            <a:spAutoFit/>
          </a:bodyPr>
          <a:lstStyle/>
          <a:p>
            <a:pPr algn="ctr">
              <a:lnSpc>
                <a:spcPct val="100000"/>
              </a:lnSpc>
              <a:spcBef>
                <a:spcPts val="470"/>
              </a:spcBef>
            </a:pPr>
            <a:r>
              <a:rPr sz="1500" b="1" spc="-20" dirty="0">
                <a:solidFill>
                  <a:srgbClr val="1A4977"/>
                </a:solidFill>
                <a:latin typeface="Montserrat SemiBold"/>
                <a:cs typeface="Montserrat SemiBold"/>
              </a:rPr>
              <a:t>220+</a:t>
            </a:r>
            <a:endParaRPr sz="1500">
              <a:latin typeface="Montserrat SemiBold"/>
              <a:cs typeface="Montserrat SemiBold"/>
            </a:endParaRPr>
          </a:p>
          <a:p>
            <a:pPr algn="ctr">
              <a:lnSpc>
                <a:spcPct val="100000"/>
              </a:lnSpc>
              <a:spcBef>
                <a:spcPts val="225"/>
              </a:spcBef>
            </a:pPr>
            <a:r>
              <a:rPr sz="900" spc="-50" dirty="0">
                <a:solidFill>
                  <a:srgbClr val="666666"/>
                </a:solidFill>
                <a:latin typeface="Montserrat"/>
                <a:cs typeface="Montserrat"/>
              </a:rPr>
              <a:t>Countries</a:t>
            </a:r>
            <a:r>
              <a:rPr sz="900" spc="-5" dirty="0">
                <a:solidFill>
                  <a:srgbClr val="666666"/>
                </a:solidFill>
                <a:latin typeface="Montserrat"/>
                <a:cs typeface="Montserrat"/>
              </a:rPr>
              <a:t> </a:t>
            </a:r>
            <a:r>
              <a:rPr sz="900" spc="-60" dirty="0">
                <a:solidFill>
                  <a:srgbClr val="666666"/>
                </a:solidFill>
                <a:latin typeface="Montserrat"/>
                <a:cs typeface="Montserrat"/>
              </a:rPr>
              <a:t>&amp;</a:t>
            </a:r>
            <a:r>
              <a:rPr sz="900" spc="-5" dirty="0">
                <a:solidFill>
                  <a:srgbClr val="666666"/>
                </a:solidFill>
                <a:latin typeface="Montserrat"/>
                <a:cs typeface="Montserrat"/>
              </a:rPr>
              <a:t> </a:t>
            </a:r>
            <a:r>
              <a:rPr sz="900" spc="-20" dirty="0">
                <a:solidFill>
                  <a:srgbClr val="666666"/>
                </a:solidFill>
                <a:latin typeface="Montserrat"/>
                <a:cs typeface="Montserrat"/>
              </a:rPr>
              <a:t>Regions</a:t>
            </a:r>
            <a:endParaRPr sz="900">
              <a:latin typeface="Montserrat"/>
              <a:cs typeface="Montserrat"/>
            </a:endParaRPr>
          </a:p>
        </p:txBody>
      </p:sp>
      <p:sp>
        <p:nvSpPr>
          <p:cNvPr id="21" name="object 21"/>
          <p:cNvSpPr/>
          <p:nvPr/>
        </p:nvSpPr>
        <p:spPr>
          <a:xfrm>
            <a:off x="4248149" y="4552949"/>
            <a:ext cx="1609725" cy="552450"/>
          </a:xfrm>
          <a:custGeom>
            <a:avLst/>
            <a:gdLst/>
            <a:ahLst/>
            <a:cxnLst/>
            <a:rect l="l" t="t" r="r" b="b"/>
            <a:pathLst>
              <a:path w="1609725" h="552450">
                <a:moveTo>
                  <a:pt x="1556327" y="552449"/>
                </a:moveTo>
                <a:lnTo>
                  <a:pt x="53397" y="552449"/>
                </a:lnTo>
                <a:lnTo>
                  <a:pt x="49681" y="552083"/>
                </a:lnTo>
                <a:lnTo>
                  <a:pt x="14085" y="533056"/>
                </a:lnTo>
                <a:lnTo>
                  <a:pt x="0" y="499052"/>
                </a:lnTo>
                <a:lnTo>
                  <a:pt x="0" y="495299"/>
                </a:lnTo>
                <a:lnTo>
                  <a:pt x="0" y="53397"/>
                </a:lnTo>
                <a:lnTo>
                  <a:pt x="19392" y="14085"/>
                </a:lnTo>
                <a:lnTo>
                  <a:pt x="53397" y="0"/>
                </a:lnTo>
                <a:lnTo>
                  <a:pt x="1556327" y="0"/>
                </a:lnTo>
                <a:lnTo>
                  <a:pt x="1595638" y="19392"/>
                </a:lnTo>
                <a:lnTo>
                  <a:pt x="1609724" y="53397"/>
                </a:lnTo>
                <a:lnTo>
                  <a:pt x="1609724" y="499052"/>
                </a:lnTo>
                <a:lnTo>
                  <a:pt x="1590332" y="538364"/>
                </a:lnTo>
                <a:lnTo>
                  <a:pt x="1560043" y="552083"/>
                </a:lnTo>
                <a:lnTo>
                  <a:pt x="1556327" y="552449"/>
                </a:lnTo>
                <a:close/>
              </a:path>
            </a:pathLst>
          </a:custGeom>
          <a:solidFill>
            <a:srgbClr val="FFFFFF"/>
          </a:solidFill>
        </p:spPr>
        <p:txBody>
          <a:bodyPr wrap="square" lIns="0" tIns="0" rIns="0" bIns="0" rtlCol="0"/>
          <a:lstStyle/>
          <a:p>
            <a:endParaRPr/>
          </a:p>
        </p:txBody>
      </p:sp>
      <p:sp>
        <p:nvSpPr>
          <p:cNvPr id="22" name="object 22"/>
          <p:cNvSpPr txBox="1"/>
          <p:nvPr/>
        </p:nvSpPr>
        <p:spPr>
          <a:xfrm>
            <a:off x="4565550" y="4550043"/>
            <a:ext cx="972819" cy="467359"/>
          </a:xfrm>
          <a:prstGeom prst="rect">
            <a:avLst/>
          </a:prstGeom>
        </p:spPr>
        <p:txBody>
          <a:bodyPr vert="horz" wrap="square" lIns="0" tIns="59690" rIns="0" bIns="0" rtlCol="0">
            <a:spAutoFit/>
          </a:bodyPr>
          <a:lstStyle/>
          <a:p>
            <a:pPr algn="ctr">
              <a:lnSpc>
                <a:spcPct val="100000"/>
              </a:lnSpc>
              <a:spcBef>
                <a:spcPts val="470"/>
              </a:spcBef>
            </a:pPr>
            <a:r>
              <a:rPr sz="1500" b="1" spc="-10" dirty="0">
                <a:solidFill>
                  <a:srgbClr val="1A4977"/>
                </a:solidFill>
                <a:latin typeface="Montserrat SemiBold"/>
                <a:cs typeface="Montserrat SemiBold"/>
              </a:rPr>
              <a:t>$113B</a:t>
            </a:r>
            <a:endParaRPr sz="1500">
              <a:latin typeface="Montserrat SemiBold"/>
              <a:cs typeface="Montserrat SemiBold"/>
            </a:endParaRPr>
          </a:p>
          <a:p>
            <a:pPr algn="ctr">
              <a:lnSpc>
                <a:spcPct val="100000"/>
              </a:lnSpc>
              <a:spcBef>
                <a:spcPts val="225"/>
              </a:spcBef>
            </a:pPr>
            <a:r>
              <a:rPr sz="900" spc="-55" dirty="0">
                <a:solidFill>
                  <a:srgbClr val="666666"/>
                </a:solidFill>
                <a:latin typeface="Montserrat"/>
                <a:cs typeface="Montserrat"/>
              </a:rPr>
              <a:t>Market</a:t>
            </a:r>
            <a:r>
              <a:rPr sz="900" spc="-5" dirty="0">
                <a:solidFill>
                  <a:srgbClr val="666666"/>
                </a:solidFill>
                <a:latin typeface="Montserrat"/>
                <a:cs typeface="Montserrat"/>
              </a:rPr>
              <a:t> </a:t>
            </a:r>
            <a:r>
              <a:rPr sz="900" spc="-65" dirty="0">
                <a:solidFill>
                  <a:srgbClr val="666666"/>
                </a:solidFill>
                <a:latin typeface="Montserrat"/>
                <a:cs typeface="Montserrat"/>
              </a:rPr>
              <a:t>Cap</a:t>
            </a:r>
            <a:r>
              <a:rPr sz="900" spc="-5" dirty="0">
                <a:solidFill>
                  <a:srgbClr val="666666"/>
                </a:solidFill>
                <a:latin typeface="Montserrat"/>
                <a:cs typeface="Montserrat"/>
              </a:rPr>
              <a:t> </a:t>
            </a:r>
            <a:r>
              <a:rPr sz="900" spc="-10" dirty="0">
                <a:solidFill>
                  <a:srgbClr val="666666"/>
                </a:solidFill>
                <a:latin typeface="Montserrat"/>
                <a:cs typeface="Montserrat"/>
              </a:rPr>
              <a:t>(2025)</a:t>
            </a:r>
            <a:endParaRPr sz="900">
              <a:latin typeface="Montserrat"/>
              <a:cs typeface="Montserrat"/>
            </a:endParaRPr>
          </a:p>
        </p:txBody>
      </p:sp>
      <p:grpSp>
        <p:nvGrpSpPr>
          <p:cNvPr id="23" name="object 23"/>
          <p:cNvGrpSpPr/>
          <p:nvPr/>
        </p:nvGrpSpPr>
        <p:grpSpPr>
          <a:xfrm>
            <a:off x="6191249" y="1619250"/>
            <a:ext cx="5524500" cy="3629025"/>
            <a:chOff x="6191249" y="1619250"/>
            <a:chExt cx="5524500" cy="3629025"/>
          </a:xfrm>
        </p:grpSpPr>
        <p:sp>
          <p:nvSpPr>
            <p:cNvPr id="24" name="object 24"/>
            <p:cNvSpPr/>
            <p:nvPr/>
          </p:nvSpPr>
          <p:spPr>
            <a:xfrm>
              <a:off x="6210298" y="1619250"/>
              <a:ext cx="5505450" cy="3629025"/>
            </a:xfrm>
            <a:custGeom>
              <a:avLst/>
              <a:gdLst/>
              <a:ahLst/>
              <a:cxnLst/>
              <a:rect l="l" t="t" r="r" b="b"/>
              <a:pathLst>
                <a:path w="5505450" h="3629025">
                  <a:moveTo>
                    <a:pt x="5434253" y="3629023"/>
                  </a:moveTo>
                  <a:lnTo>
                    <a:pt x="53397" y="3629023"/>
                  </a:lnTo>
                  <a:lnTo>
                    <a:pt x="49680" y="3628536"/>
                  </a:lnTo>
                  <a:lnTo>
                    <a:pt x="14084" y="3603167"/>
                  </a:lnTo>
                  <a:lnTo>
                    <a:pt x="365" y="3562782"/>
                  </a:lnTo>
                  <a:lnTo>
                    <a:pt x="0" y="3557827"/>
                  </a:lnTo>
                  <a:lnTo>
                    <a:pt x="0" y="3552824"/>
                  </a:lnTo>
                  <a:lnTo>
                    <a:pt x="0" y="71196"/>
                  </a:lnTo>
                  <a:lnTo>
                    <a:pt x="11715" y="29705"/>
                  </a:lnTo>
                  <a:lnTo>
                    <a:pt x="42319" y="2440"/>
                  </a:lnTo>
                  <a:lnTo>
                    <a:pt x="53397" y="0"/>
                  </a:lnTo>
                  <a:lnTo>
                    <a:pt x="5434253" y="0"/>
                  </a:lnTo>
                  <a:lnTo>
                    <a:pt x="5475743" y="15621"/>
                  </a:lnTo>
                  <a:lnTo>
                    <a:pt x="5501563" y="51661"/>
                  </a:lnTo>
                  <a:lnTo>
                    <a:pt x="5505448" y="71196"/>
                  </a:lnTo>
                  <a:lnTo>
                    <a:pt x="5505448" y="3557827"/>
                  </a:lnTo>
                  <a:lnTo>
                    <a:pt x="5489825" y="3599318"/>
                  </a:lnTo>
                  <a:lnTo>
                    <a:pt x="5453787" y="3625138"/>
                  </a:lnTo>
                  <a:lnTo>
                    <a:pt x="5439207" y="3628536"/>
                  </a:lnTo>
                  <a:lnTo>
                    <a:pt x="5434253" y="3629023"/>
                  </a:lnTo>
                  <a:close/>
                </a:path>
              </a:pathLst>
            </a:custGeom>
            <a:solidFill>
              <a:srgbClr val="F7F9FA"/>
            </a:solidFill>
          </p:spPr>
          <p:txBody>
            <a:bodyPr wrap="square" lIns="0" tIns="0" rIns="0" bIns="0" rtlCol="0"/>
            <a:lstStyle/>
            <a:p>
              <a:endParaRPr/>
            </a:p>
          </p:txBody>
        </p:sp>
        <p:sp>
          <p:nvSpPr>
            <p:cNvPr id="25" name="object 25"/>
            <p:cNvSpPr/>
            <p:nvPr/>
          </p:nvSpPr>
          <p:spPr>
            <a:xfrm>
              <a:off x="6191249" y="1619527"/>
              <a:ext cx="70485" cy="3629025"/>
            </a:xfrm>
            <a:custGeom>
              <a:avLst/>
              <a:gdLst/>
              <a:ahLst/>
              <a:cxnLst/>
              <a:rect l="l" t="t" r="r" b="b"/>
              <a:pathLst>
                <a:path w="70485" h="3629025">
                  <a:moveTo>
                    <a:pt x="70450" y="3628469"/>
                  </a:moveTo>
                  <a:lnTo>
                    <a:pt x="33857" y="3615916"/>
                  </a:lnTo>
                  <a:lnTo>
                    <a:pt x="5799" y="3581706"/>
                  </a:lnTo>
                  <a:lnTo>
                    <a:pt x="0" y="3552547"/>
                  </a:lnTo>
                  <a:lnTo>
                    <a:pt x="0" y="75922"/>
                  </a:lnTo>
                  <a:lnTo>
                    <a:pt x="12829" y="33579"/>
                  </a:lnTo>
                  <a:lnTo>
                    <a:pt x="47039" y="5522"/>
                  </a:lnTo>
                  <a:lnTo>
                    <a:pt x="70449" y="0"/>
                  </a:lnTo>
                  <a:lnTo>
                    <a:pt x="66287" y="1655"/>
                  </a:lnTo>
                  <a:lnTo>
                    <a:pt x="56951" y="9389"/>
                  </a:lnTo>
                  <a:lnTo>
                    <a:pt x="40999" y="46761"/>
                  </a:lnTo>
                  <a:lnTo>
                    <a:pt x="38100" y="75922"/>
                  </a:lnTo>
                  <a:lnTo>
                    <a:pt x="38100" y="3552547"/>
                  </a:lnTo>
                  <a:lnTo>
                    <a:pt x="44514" y="3594888"/>
                  </a:lnTo>
                  <a:lnTo>
                    <a:pt x="66287" y="3626812"/>
                  </a:lnTo>
                  <a:lnTo>
                    <a:pt x="70450" y="3628469"/>
                  </a:lnTo>
                  <a:close/>
                </a:path>
              </a:pathLst>
            </a:custGeom>
            <a:solidFill>
              <a:srgbClr val="E40913"/>
            </a:solidFill>
          </p:spPr>
          <p:txBody>
            <a:bodyPr wrap="square" lIns="0" tIns="0" rIns="0" bIns="0" rtlCol="0"/>
            <a:lstStyle/>
            <a:p>
              <a:endParaRPr/>
            </a:p>
          </p:txBody>
        </p:sp>
        <p:sp>
          <p:nvSpPr>
            <p:cNvPr id="26" name="object 26"/>
            <p:cNvSpPr/>
            <p:nvPr/>
          </p:nvSpPr>
          <p:spPr>
            <a:xfrm>
              <a:off x="6372224" y="2524124"/>
              <a:ext cx="5200650" cy="9525"/>
            </a:xfrm>
            <a:custGeom>
              <a:avLst/>
              <a:gdLst/>
              <a:ahLst/>
              <a:cxnLst/>
              <a:rect l="l" t="t" r="r" b="b"/>
              <a:pathLst>
                <a:path w="5200650" h="9525">
                  <a:moveTo>
                    <a:pt x="5200649" y="9524"/>
                  </a:moveTo>
                  <a:lnTo>
                    <a:pt x="0" y="9524"/>
                  </a:lnTo>
                  <a:lnTo>
                    <a:pt x="0" y="0"/>
                  </a:lnTo>
                  <a:lnTo>
                    <a:pt x="5200649" y="0"/>
                  </a:lnTo>
                  <a:lnTo>
                    <a:pt x="5200649" y="9524"/>
                  </a:lnTo>
                  <a:close/>
                </a:path>
              </a:pathLst>
            </a:custGeom>
            <a:solidFill>
              <a:srgbClr val="DEE2E6"/>
            </a:solidFill>
          </p:spPr>
          <p:txBody>
            <a:bodyPr wrap="square" lIns="0" tIns="0" rIns="0" bIns="0" rtlCol="0"/>
            <a:lstStyle/>
            <a:p>
              <a:endParaRPr/>
            </a:p>
          </p:txBody>
        </p:sp>
        <p:sp>
          <p:nvSpPr>
            <p:cNvPr id="27" name="object 27"/>
            <p:cNvSpPr/>
            <p:nvPr/>
          </p:nvSpPr>
          <p:spPr>
            <a:xfrm>
              <a:off x="6372223" y="1762124"/>
              <a:ext cx="666750" cy="666750"/>
            </a:xfrm>
            <a:custGeom>
              <a:avLst/>
              <a:gdLst/>
              <a:ahLst/>
              <a:cxnLst/>
              <a:rect l="l" t="t" r="r" b="b"/>
              <a:pathLst>
                <a:path w="666750" h="666750">
                  <a:moveTo>
                    <a:pt x="595553" y="666749"/>
                  </a:moveTo>
                  <a:lnTo>
                    <a:pt x="71196" y="666749"/>
                  </a:lnTo>
                  <a:lnTo>
                    <a:pt x="66241" y="666261"/>
                  </a:lnTo>
                  <a:lnTo>
                    <a:pt x="29705" y="651127"/>
                  </a:lnTo>
                  <a:lnTo>
                    <a:pt x="3885" y="615087"/>
                  </a:lnTo>
                  <a:lnTo>
                    <a:pt x="0" y="595553"/>
                  </a:lnTo>
                  <a:lnTo>
                    <a:pt x="0" y="590549"/>
                  </a:lnTo>
                  <a:lnTo>
                    <a:pt x="0" y="71196"/>
                  </a:lnTo>
                  <a:lnTo>
                    <a:pt x="15621" y="29705"/>
                  </a:lnTo>
                  <a:lnTo>
                    <a:pt x="51661" y="3885"/>
                  </a:lnTo>
                  <a:lnTo>
                    <a:pt x="71196" y="0"/>
                  </a:lnTo>
                  <a:lnTo>
                    <a:pt x="595553" y="0"/>
                  </a:lnTo>
                  <a:lnTo>
                    <a:pt x="637044" y="15621"/>
                  </a:lnTo>
                  <a:lnTo>
                    <a:pt x="662863" y="51661"/>
                  </a:lnTo>
                  <a:lnTo>
                    <a:pt x="666750" y="71196"/>
                  </a:lnTo>
                  <a:lnTo>
                    <a:pt x="666750" y="595553"/>
                  </a:lnTo>
                  <a:lnTo>
                    <a:pt x="651127" y="637044"/>
                  </a:lnTo>
                  <a:lnTo>
                    <a:pt x="615087" y="662864"/>
                  </a:lnTo>
                  <a:lnTo>
                    <a:pt x="600508" y="666261"/>
                  </a:lnTo>
                  <a:lnTo>
                    <a:pt x="595553" y="666749"/>
                  </a:lnTo>
                  <a:close/>
                </a:path>
              </a:pathLst>
            </a:custGeom>
            <a:solidFill>
              <a:srgbClr val="FFFFFF"/>
            </a:solidFill>
          </p:spPr>
          <p:txBody>
            <a:bodyPr wrap="square" lIns="0" tIns="0" rIns="0" bIns="0" rtlCol="0"/>
            <a:lstStyle/>
            <a:p>
              <a:endParaRPr/>
            </a:p>
          </p:txBody>
        </p:sp>
        <p:pic>
          <p:nvPicPr>
            <p:cNvPr id="28" name="object 28"/>
            <p:cNvPicPr/>
            <p:nvPr/>
          </p:nvPicPr>
          <p:blipFill>
            <a:blip r:embed="rId3" cstate="print"/>
            <a:stretch>
              <a:fillRect/>
            </a:stretch>
          </p:blipFill>
          <p:spPr>
            <a:xfrm>
              <a:off x="6419849" y="1809749"/>
              <a:ext cx="571500" cy="571500"/>
            </a:xfrm>
            <a:prstGeom prst="rect">
              <a:avLst/>
            </a:prstGeom>
          </p:spPr>
        </p:pic>
      </p:grpSp>
      <p:sp>
        <p:nvSpPr>
          <p:cNvPr id="29" name="object 29"/>
          <p:cNvSpPr txBox="1"/>
          <p:nvPr/>
        </p:nvSpPr>
        <p:spPr>
          <a:xfrm>
            <a:off x="7169150" y="1827897"/>
            <a:ext cx="666750" cy="285750"/>
          </a:xfrm>
          <a:prstGeom prst="rect">
            <a:avLst/>
          </a:prstGeom>
        </p:spPr>
        <p:txBody>
          <a:bodyPr vert="horz" wrap="square" lIns="0" tIns="13335" rIns="0" bIns="0" rtlCol="0">
            <a:spAutoFit/>
          </a:bodyPr>
          <a:lstStyle/>
          <a:p>
            <a:pPr marL="12700">
              <a:lnSpc>
                <a:spcPct val="100000"/>
              </a:lnSpc>
              <a:spcBef>
                <a:spcPts val="105"/>
              </a:spcBef>
            </a:pPr>
            <a:r>
              <a:rPr sz="1700" b="1" spc="-100" dirty="0">
                <a:solidFill>
                  <a:srgbClr val="1A4977"/>
                </a:solidFill>
                <a:latin typeface="Montserrat SemiBold"/>
                <a:cs typeface="Montserrat SemiBold"/>
              </a:rPr>
              <a:t>Netflix</a:t>
            </a:r>
            <a:endParaRPr sz="1700" dirty="0">
              <a:latin typeface="Montserrat SemiBold"/>
              <a:cs typeface="Montserrat SemiBold"/>
            </a:endParaRPr>
          </a:p>
        </p:txBody>
      </p:sp>
      <p:sp>
        <p:nvSpPr>
          <p:cNvPr id="30" name="object 30"/>
          <p:cNvSpPr txBox="1"/>
          <p:nvPr/>
        </p:nvSpPr>
        <p:spPr>
          <a:xfrm>
            <a:off x="7169150" y="2135695"/>
            <a:ext cx="2244090" cy="202565"/>
          </a:xfrm>
          <a:prstGeom prst="rect">
            <a:avLst/>
          </a:prstGeom>
        </p:spPr>
        <p:txBody>
          <a:bodyPr vert="horz" wrap="square" lIns="0" tIns="13335" rIns="0" bIns="0" rtlCol="0">
            <a:spAutoFit/>
          </a:bodyPr>
          <a:lstStyle/>
          <a:p>
            <a:pPr marL="12700">
              <a:lnSpc>
                <a:spcPct val="100000"/>
              </a:lnSpc>
              <a:spcBef>
                <a:spcPts val="105"/>
              </a:spcBef>
            </a:pPr>
            <a:r>
              <a:rPr sz="1150" spc="-75" dirty="0">
                <a:solidFill>
                  <a:srgbClr val="545454"/>
                </a:solidFill>
                <a:latin typeface="Montserrat"/>
                <a:cs typeface="Montserrat"/>
              </a:rPr>
              <a:t>Streaming</a:t>
            </a:r>
            <a:r>
              <a:rPr sz="1150" spc="15" dirty="0">
                <a:solidFill>
                  <a:srgbClr val="545454"/>
                </a:solidFill>
                <a:latin typeface="Montserrat"/>
                <a:cs typeface="Montserrat"/>
              </a:rPr>
              <a:t> </a:t>
            </a:r>
            <a:r>
              <a:rPr sz="1150" spc="-70" dirty="0">
                <a:solidFill>
                  <a:srgbClr val="545454"/>
                </a:solidFill>
                <a:latin typeface="Montserrat"/>
                <a:cs typeface="Montserrat"/>
              </a:rPr>
              <a:t>entertainment</a:t>
            </a:r>
            <a:r>
              <a:rPr sz="1150" spc="20" dirty="0">
                <a:solidFill>
                  <a:srgbClr val="545454"/>
                </a:solidFill>
                <a:latin typeface="Montserrat"/>
                <a:cs typeface="Montserrat"/>
              </a:rPr>
              <a:t> </a:t>
            </a:r>
            <a:r>
              <a:rPr sz="1150" spc="-30" dirty="0">
                <a:solidFill>
                  <a:srgbClr val="545454"/>
                </a:solidFill>
                <a:latin typeface="Montserrat"/>
                <a:cs typeface="Montserrat"/>
              </a:rPr>
              <a:t>service</a:t>
            </a:r>
            <a:endParaRPr sz="1150">
              <a:latin typeface="Montserrat"/>
              <a:cs typeface="Montserrat"/>
            </a:endParaRPr>
          </a:p>
        </p:txBody>
      </p:sp>
      <p:pic>
        <p:nvPicPr>
          <p:cNvPr id="31" name="object 31"/>
          <p:cNvPicPr/>
          <p:nvPr/>
        </p:nvPicPr>
        <p:blipFill>
          <a:blip r:embed="rId4" cstate="print"/>
          <a:stretch>
            <a:fillRect/>
          </a:stretch>
        </p:blipFill>
        <p:spPr>
          <a:xfrm>
            <a:off x="6381749" y="2695574"/>
            <a:ext cx="133349" cy="133349"/>
          </a:xfrm>
          <a:prstGeom prst="rect">
            <a:avLst/>
          </a:prstGeom>
        </p:spPr>
      </p:pic>
      <p:sp>
        <p:nvSpPr>
          <p:cNvPr id="32" name="object 32"/>
          <p:cNvSpPr txBox="1"/>
          <p:nvPr/>
        </p:nvSpPr>
        <p:spPr>
          <a:xfrm>
            <a:off x="6359524" y="2538909"/>
            <a:ext cx="5057140" cy="873125"/>
          </a:xfrm>
          <a:prstGeom prst="rect">
            <a:avLst/>
          </a:prstGeom>
        </p:spPr>
        <p:txBody>
          <a:bodyPr vert="horz" wrap="square" lIns="0" tIns="99060" rIns="0" bIns="0" rtlCol="0">
            <a:spAutoFit/>
          </a:bodyPr>
          <a:lstStyle/>
          <a:p>
            <a:pPr marL="164465">
              <a:lnSpc>
                <a:spcPct val="100000"/>
              </a:lnSpc>
              <a:spcBef>
                <a:spcPts val="780"/>
              </a:spcBef>
            </a:pPr>
            <a:r>
              <a:rPr sz="1350" b="1" spc="-95" dirty="0">
                <a:solidFill>
                  <a:srgbClr val="333333"/>
                </a:solidFill>
                <a:latin typeface="Montserrat SemiBold"/>
                <a:cs typeface="Montserrat SemiBold"/>
              </a:rPr>
              <a:t>Scaling</a:t>
            </a:r>
            <a:r>
              <a:rPr sz="1350" b="1" spc="20" dirty="0">
                <a:solidFill>
                  <a:srgbClr val="333333"/>
                </a:solidFill>
                <a:latin typeface="Montserrat SemiBold"/>
                <a:cs typeface="Montserrat SemiBold"/>
              </a:rPr>
              <a:t> </a:t>
            </a:r>
            <a:r>
              <a:rPr sz="1350" b="1" spc="-10" dirty="0">
                <a:solidFill>
                  <a:srgbClr val="333333"/>
                </a:solidFill>
                <a:latin typeface="Montserrat SemiBold"/>
                <a:cs typeface="Montserrat SemiBold"/>
              </a:rPr>
              <a:t>Approach</a:t>
            </a:r>
            <a:endParaRPr sz="1350" dirty="0">
              <a:latin typeface="Montserrat SemiBold"/>
              <a:cs typeface="Montserrat SemiBold"/>
            </a:endParaRPr>
          </a:p>
          <a:p>
            <a:pPr marL="12700" marR="5080">
              <a:lnSpc>
                <a:spcPct val="101200"/>
              </a:lnSpc>
              <a:spcBef>
                <a:spcPts val="540"/>
              </a:spcBef>
            </a:pPr>
            <a:r>
              <a:rPr sz="1050" spc="-60" dirty="0">
                <a:solidFill>
                  <a:srgbClr val="545454"/>
                </a:solidFill>
                <a:latin typeface="Montserrat"/>
                <a:cs typeface="Montserrat"/>
              </a:rPr>
              <a:t>Evolved</a:t>
            </a:r>
            <a:r>
              <a:rPr sz="1050" spc="5" dirty="0">
                <a:solidFill>
                  <a:srgbClr val="545454"/>
                </a:solidFill>
                <a:latin typeface="Montserrat"/>
                <a:cs typeface="Montserrat"/>
              </a:rPr>
              <a:t> </a:t>
            </a:r>
            <a:r>
              <a:rPr sz="1050" spc="-60" dirty="0">
                <a:solidFill>
                  <a:srgbClr val="545454"/>
                </a:solidFill>
                <a:latin typeface="Montserrat"/>
                <a:cs typeface="Montserrat"/>
              </a:rPr>
              <a:t>from</a:t>
            </a:r>
            <a:r>
              <a:rPr sz="1050" spc="10" dirty="0">
                <a:solidFill>
                  <a:srgbClr val="545454"/>
                </a:solidFill>
                <a:latin typeface="Montserrat"/>
                <a:cs typeface="Montserrat"/>
              </a:rPr>
              <a:t> </a:t>
            </a:r>
            <a:r>
              <a:rPr sz="1050" spc="-75" dirty="0">
                <a:solidFill>
                  <a:srgbClr val="545454"/>
                </a:solidFill>
                <a:latin typeface="Montserrat"/>
                <a:cs typeface="Montserrat"/>
              </a:rPr>
              <a:t>DVD-</a:t>
            </a:r>
            <a:r>
              <a:rPr sz="1050" spc="-60" dirty="0">
                <a:solidFill>
                  <a:srgbClr val="545454"/>
                </a:solidFill>
                <a:latin typeface="Montserrat"/>
                <a:cs typeface="Montserrat"/>
              </a:rPr>
              <a:t>by-</a:t>
            </a:r>
            <a:r>
              <a:rPr sz="1050" spc="-50" dirty="0">
                <a:solidFill>
                  <a:srgbClr val="545454"/>
                </a:solidFill>
                <a:latin typeface="Montserrat"/>
                <a:cs typeface="Montserrat"/>
              </a:rPr>
              <a:t>mail</a:t>
            </a:r>
            <a:r>
              <a:rPr sz="1050" spc="10" dirty="0">
                <a:solidFill>
                  <a:srgbClr val="545454"/>
                </a:solidFill>
                <a:latin typeface="Montserrat"/>
                <a:cs typeface="Montserrat"/>
              </a:rPr>
              <a:t> </a:t>
            </a:r>
            <a:r>
              <a:rPr sz="1050" spc="-60" dirty="0">
                <a:solidFill>
                  <a:srgbClr val="545454"/>
                </a:solidFill>
                <a:latin typeface="Montserrat"/>
                <a:cs typeface="Montserrat"/>
              </a:rPr>
              <a:t>to</a:t>
            </a:r>
            <a:r>
              <a:rPr sz="1050" spc="10" dirty="0">
                <a:solidFill>
                  <a:srgbClr val="545454"/>
                </a:solidFill>
                <a:latin typeface="Montserrat"/>
                <a:cs typeface="Montserrat"/>
              </a:rPr>
              <a:t> </a:t>
            </a:r>
            <a:r>
              <a:rPr sz="1050" spc="-50" dirty="0">
                <a:solidFill>
                  <a:srgbClr val="545454"/>
                </a:solidFill>
                <a:latin typeface="Montserrat"/>
                <a:cs typeface="Montserrat"/>
              </a:rPr>
              <a:t>streaming</a:t>
            </a:r>
            <a:r>
              <a:rPr sz="1050" spc="10" dirty="0">
                <a:solidFill>
                  <a:srgbClr val="545454"/>
                </a:solidFill>
                <a:latin typeface="Montserrat"/>
                <a:cs typeface="Montserrat"/>
              </a:rPr>
              <a:t> </a:t>
            </a:r>
            <a:r>
              <a:rPr sz="1050" spc="-60" dirty="0">
                <a:solidFill>
                  <a:srgbClr val="545454"/>
                </a:solidFill>
                <a:latin typeface="Montserrat"/>
                <a:cs typeface="Montserrat"/>
              </a:rPr>
              <a:t>to</a:t>
            </a:r>
            <a:r>
              <a:rPr sz="1050" spc="5" dirty="0">
                <a:solidFill>
                  <a:srgbClr val="545454"/>
                </a:solidFill>
                <a:latin typeface="Montserrat"/>
                <a:cs typeface="Montserrat"/>
              </a:rPr>
              <a:t> </a:t>
            </a:r>
            <a:r>
              <a:rPr sz="1050" spc="-50" dirty="0">
                <a:solidFill>
                  <a:srgbClr val="545454"/>
                </a:solidFill>
                <a:latin typeface="Montserrat"/>
                <a:cs typeface="Montserrat"/>
              </a:rPr>
              <a:t>content</a:t>
            </a:r>
            <a:r>
              <a:rPr sz="1050" spc="10" dirty="0">
                <a:solidFill>
                  <a:srgbClr val="545454"/>
                </a:solidFill>
                <a:latin typeface="Montserrat"/>
                <a:cs typeface="Montserrat"/>
              </a:rPr>
              <a:t> </a:t>
            </a:r>
            <a:r>
              <a:rPr sz="1050" spc="-45" dirty="0">
                <a:solidFill>
                  <a:srgbClr val="545454"/>
                </a:solidFill>
                <a:latin typeface="Montserrat"/>
                <a:cs typeface="Montserrat"/>
              </a:rPr>
              <a:t>production.</a:t>
            </a:r>
            <a:r>
              <a:rPr sz="1050" spc="10" dirty="0">
                <a:solidFill>
                  <a:srgbClr val="545454"/>
                </a:solidFill>
                <a:latin typeface="Montserrat"/>
                <a:cs typeface="Montserrat"/>
              </a:rPr>
              <a:t> </a:t>
            </a:r>
            <a:r>
              <a:rPr sz="1050" spc="-60" dirty="0">
                <a:solidFill>
                  <a:srgbClr val="545454"/>
                </a:solidFill>
                <a:latin typeface="Montserrat"/>
                <a:cs typeface="Montserrat"/>
              </a:rPr>
              <a:t>Leveraged</a:t>
            </a:r>
            <a:r>
              <a:rPr sz="1050" spc="10" dirty="0">
                <a:solidFill>
                  <a:srgbClr val="545454"/>
                </a:solidFill>
                <a:latin typeface="Montserrat"/>
                <a:cs typeface="Montserrat"/>
              </a:rPr>
              <a:t> </a:t>
            </a:r>
            <a:r>
              <a:rPr sz="1050" spc="-10" dirty="0">
                <a:solidFill>
                  <a:srgbClr val="545454"/>
                </a:solidFill>
                <a:latin typeface="Montserrat"/>
                <a:cs typeface="Montserrat"/>
              </a:rPr>
              <a:t>data- </a:t>
            </a:r>
            <a:r>
              <a:rPr sz="1050" spc="-45" dirty="0">
                <a:solidFill>
                  <a:srgbClr val="545454"/>
                </a:solidFill>
                <a:latin typeface="Montserrat"/>
                <a:cs typeface="Montserrat"/>
              </a:rPr>
              <a:t>driven</a:t>
            </a:r>
            <a:r>
              <a:rPr sz="1050" spc="-10" dirty="0">
                <a:solidFill>
                  <a:srgbClr val="545454"/>
                </a:solidFill>
                <a:latin typeface="Montserrat"/>
                <a:cs typeface="Montserrat"/>
              </a:rPr>
              <a:t> </a:t>
            </a:r>
            <a:r>
              <a:rPr sz="1050" spc="-45" dirty="0">
                <a:solidFill>
                  <a:srgbClr val="545454"/>
                </a:solidFill>
                <a:latin typeface="Montserrat"/>
                <a:cs typeface="Montserrat"/>
              </a:rPr>
              <a:t>decision</a:t>
            </a:r>
            <a:r>
              <a:rPr sz="1050" spc="-5" dirty="0">
                <a:solidFill>
                  <a:srgbClr val="545454"/>
                </a:solidFill>
                <a:latin typeface="Montserrat"/>
                <a:cs typeface="Montserrat"/>
              </a:rPr>
              <a:t> </a:t>
            </a:r>
            <a:r>
              <a:rPr sz="1050" spc="-55" dirty="0">
                <a:solidFill>
                  <a:srgbClr val="545454"/>
                </a:solidFill>
                <a:latin typeface="Montserrat"/>
                <a:cs typeface="Montserrat"/>
              </a:rPr>
              <a:t>making</a:t>
            </a:r>
            <a:r>
              <a:rPr sz="1050" spc="-5" dirty="0">
                <a:solidFill>
                  <a:srgbClr val="545454"/>
                </a:solidFill>
                <a:latin typeface="Montserrat"/>
                <a:cs typeface="Montserrat"/>
              </a:rPr>
              <a:t> </a:t>
            </a:r>
            <a:r>
              <a:rPr sz="1050" spc="-55" dirty="0">
                <a:solidFill>
                  <a:srgbClr val="545454"/>
                </a:solidFill>
                <a:latin typeface="Montserrat"/>
                <a:cs typeface="Montserrat"/>
              </a:rPr>
              <a:t>and</a:t>
            </a:r>
            <a:r>
              <a:rPr sz="1050" spc="-5" dirty="0">
                <a:solidFill>
                  <a:srgbClr val="545454"/>
                </a:solidFill>
                <a:latin typeface="Montserrat"/>
                <a:cs typeface="Montserrat"/>
              </a:rPr>
              <a:t> </a:t>
            </a:r>
            <a:r>
              <a:rPr sz="1050" spc="-50" dirty="0">
                <a:solidFill>
                  <a:srgbClr val="545454"/>
                </a:solidFill>
                <a:latin typeface="Montserrat"/>
                <a:cs typeface="Montserrat"/>
              </a:rPr>
              <a:t>technology</a:t>
            </a:r>
            <a:r>
              <a:rPr sz="1050" spc="-5" dirty="0">
                <a:solidFill>
                  <a:srgbClr val="545454"/>
                </a:solidFill>
                <a:latin typeface="Montserrat"/>
                <a:cs typeface="Montserrat"/>
              </a:rPr>
              <a:t> </a:t>
            </a:r>
            <a:r>
              <a:rPr sz="1050" spc="-45" dirty="0">
                <a:solidFill>
                  <a:srgbClr val="545454"/>
                </a:solidFill>
                <a:latin typeface="Montserrat"/>
                <a:cs typeface="Montserrat"/>
              </a:rPr>
              <a:t>infrastructure.</a:t>
            </a:r>
            <a:r>
              <a:rPr sz="1050" spc="-5" dirty="0">
                <a:solidFill>
                  <a:srgbClr val="545454"/>
                </a:solidFill>
                <a:latin typeface="Montserrat"/>
                <a:cs typeface="Montserrat"/>
              </a:rPr>
              <a:t> </a:t>
            </a:r>
            <a:r>
              <a:rPr sz="1050" spc="-50" dirty="0">
                <a:solidFill>
                  <a:srgbClr val="545454"/>
                </a:solidFill>
                <a:latin typeface="Montserrat"/>
                <a:cs typeface="Montserrat"/>
              </a:rPr>
              <a:t>Invested</a:t>
            </a:r>
            <a:r>
              <a:rPr sz="1050" spc="-5" dirty="0">
                <a:solidFill>
                  <a:srgbClr val="545454"/>
                </a:solidFill>
                <a:latin typeface="Montserrat"/>
                <a:cs typeface="Montserrat"/>
              </a:rPr>
              <a:t> </a:t>
            </a:r>
            <a:r>
              <a:rPr sz="1050" spc="-45" dirty="0">
                <a:solidFill>
                  <a:srgbClr val="545454"/>
                </a:solidFill>
                <a:latin typeface="Montserrat"/>
                <a:cs typeface="Montserrat"/>
              </a:rPr>
              <a:t>heavily</a:t>
            </a:r>
            <a:r>
              <a:rPr sz="1050" spc="-5" dirty="0">
                <a:solidFill>
                  <a:srgbClr val="545454"/>
                </a:solidFill>
                <a:latin typeface="Montserrat"/>
                <a:cs typeface="Montserrat"/>
              </a:rPr>
              <a:t> </a:t>
            </a:r>
            <a:r>
              <a:rPr sz="1050" spc="-20" dirty="0">
                <a:solidFill>
                  <a:srgbClr val="545454"/>
                </a:solidFill>
                <a:latin typeface="Montserrat"/>
                <a:cs typeface="Montserrat"/>
              </a:rPr>
              <a:t>in</a:t>
            </a:r>
            <a:r>
              <a:rPr sz="1050" spc="-5" dirty="0">
                <a:solidFill>
                  <a:srgbClr val="545454"/>
                </a:solidFill>
                <a:latin typeface="Montserrat"/>
                <a:cs typeface="Montserrat"/>
              </a:rPr>
              <a:t> </a:t>
            </a:r>
            <a:r>
              <a:rPr sz="1050" spc="-55" dirty="0">
                <a:solidFill>
                  <a:srgbClr val="545454"/>
                </a:solidFill>
                <a:latin typeface="Montserrat"/>
                <a:cs typeface="Montserrat"/>
              </a:rPr>
              <a:t>original </a:t>
            </a:r>
            <a:r>
              <a:rPr sz="1050" spc="-50" dirty="0">
                <a:solidFill>
                  <a:srgbClr val="545454"/>
                </a:solidFill>
                <a:latin typeface="Montserrat"/>
                <a:cs typeface="Montserrat"/>
              </a:rPr>
              <a:t>content</a:t>
            </a:r>
            <a:r>
              <a:rPr sz="1050" dirty="0">
                <a:solidFill>
                  <a:srgbClr val="545454"/>
                </a:solidFill>
                <a:latin typeface="Montserrat"/>
                <a:cs typeface="Montserrat"/>
              </a:rPr>
              <a:t> </a:t>
            </a:r>
            <a:r>
              <a:rPr sz="1050" spc="-60" dirty="0">
                <a:solidFill>
                  <a:srgbClr val="545454"/>
                </a:solidFill>
                <a:latin typeface="Montserrat"/>
                <a:cs typeface="Montserrat"/>
              </a:rPr>
              <a:t>to</a:t>
            </a:r>
            <a:r>
              <a:rPr sz="1050" dirty="0">
                <a:solidFill>
                  <a:srgbClr val="545454"/>
                </a:solidFill>
                <a:latin typeface="Montserrat"/>
                <a:cs typeface="Montserrat"/>
              </a:rPr>
              <a:t> </a:t>
            </a:r>
            <a:r>
              <a:rPr sz="1050" spc="-60" dirty="0">
                <a:solidFill>
                  <a:srgbClr val="545454"/>
                </a:solidFill>
                <a:latin typeface="Montserrat"/>
                <a:cs typeface="Montserrat"/>
              </a:rPr>
              <a:t>reduce</a:t>
            </a:r>
            <a:r>
              <a:rPr sz="1050" dirty="0">
                <a:solidFill>
                  <a:srgbClr val="545454"/>
                </a:solidFill>
                <a:latin typeface="Montserrat"/>
                <a:cs typeface="Montserrat"/>
              </a:rPr>
              <a:t> </a:t>
            </a:r>
            <a:r>
              <a:rPr sz="1050" spc="-55" dirty="0">
                <a:solidFill>
                  <a:srgbClr val="545454"/>
                </a:solidFill>
                <a:latin typeface="Montserrat"/>
                <a:cs typeface="Montserrat"/>
              </a:rPr>
              <a:t>dependency</a:t>
            </a:r>
            <a:r>
              <a:rPr sz="1050" dirty="0">
                <a:solidFill>
                  <a:srgbClr val="545454"/>
                </a:solidFill>
                <a:latin typeface="Montserrat"/>
                <a:cs typeface="Montserrat"/>
              </a:rPr>
              <a:t> </a:t>
            </a:r>
            <a:r>
              <a:rPr sz="1050" spc="-55" dirty="0">
                <a:solidFill>
                  <a:srgbClr val="545454"/>
                </a:solidFill>
                <a:latin typeface="Montserrat"/>
                <a:cs typeface="Montserrat"/>
              </a:rPr>
              <a:t>on</a:t>
            </a:r>
            <a:r>
              <a:rPr sz="1050" dirty="0">
                <a:solidFill>
                  <a:srgbClr val="545454"/>
                </a:solidFill>
                <a:latin typeface="Montserrat"/>
                <a:cs typeface="Montserrat"/>
              </a:rPr>
              <a:t> </a:t>
            </a:r>
            <a:r>
              <a:rPr sz="1050" spc="-10" dirty="0">
                <a:solidFill>
                  <a:srgbClr val="545454"/>
                </a:solidFill>
                <a:latin typeface="Montserrat"/>
                <a:cs typeface="Montserrat"/>
              </a:rPr>
              <a:t>licensing.</a:t>
            </a:r>
            <a:endParaRPr sz="1050" dirty="0">
              <a:latin typeface="Montserrat"/>
              <a:cs typeface="Montserrat"/>
            </a:endParaRPr>
          </a:p>
        </p:txBody>
      </p:sp>
      <p:pic>
        <p:nvPicPr>
          <p:cNvPr id="33" name="object 33"/>
          <p:cNvPicPr/>
          <p:nvPr/>
        </p:nvPicPr>
        <p:blipFill>
          <a:blip r:embed="rId5" cstate="print"/>
          <a:stretch>
            <a:fillRect/>
          </a:stretch>
        </p:blipFill>
        <p:spPr>
          <a:xfrm>
            <a:off x="6372224" y="3562350"/>
            <a:ext cx="152399" cy="152399"/>
          </a:xfrm>
          <a:prstGeom prst="rect">
            <a:avLst/>
          </a:prstGeom>
        </p:spPr>
      </p:pic>
      <p:sp>
        <p:nvSpPr>
          <p:cNvPr id="34" name="object 34"/>
          <p:cNvSpPr txBox="1"/>
          <p:nvPr/>
        </p:nvSpPr>
        <p:spPr>
          <a:xfrm>
            <a:off x="6359524" y="3415209"/>
            <a:ext cx="5061585" cy="863600"/>
          </a:xfrm>
          <a:prstGeom prst="rect">
            <a:avLst/>
          </a:prstGeom>
        </p:spPr>
        <p:txBody>
          <a:bodyPr vert="horz" wrap="square" lIns="0" tIns="99060" rIns="0" bIns="0" rtlCol="0">
            <a:spAutoFit/>
          </a:bodyPr>
          <a:lstStyle/>
          <a:p>
            <a:pPr marL="164465">
              <a:lnSpc>
                <a:spcPct val="100000"/>
              </a:lnSpc>
              <a:spcBef>
                <a:spcPts val="780"/>
              </a:spcBef>
            </a:pPr>
            <a:r>
              <a:rPr sz="1350" b="1" spc="-120" dirty="0">
                <a:solidFill>
                  <a:srgbClr val="333333"/>
                </a:solidFill>
                <a:latin typeface="Montserrat SemiBold"/>
                <a:cs typeface="Montserrat SemiBold"/>
              </a:rPr>
              <a:t>Key</a:t>
            </a:r>
            <a:r>
              <a:rPr sz="1350" b="1" spc="-30" dirty="0">
                <a:solidFill>
                  <a:srgbClr val="333333"/>
                </a:solidFill>
                <a:latin typeface="Montserrat SemiBold"/>
                <a:cs typeface="Montserrat SemiBold"/>
              </a:rPr>
              <a:t> </a:t>
            </a:r>
            <a:r>
              <a:rPr sz="1350" b="1" spc="-95" dirty="0">
                <a:solidFill>
                  <a:srgbClr val="333333"/>
                </a:solidFill>
                <a:latin typeface="Montserrat SemiBold"/>
                <a:cs typeface="Montserrat SemiBold"/>
              </a:rPr>
              <a:t>Success</a:t>
            </a:r>
            <a:r>
              <a:rPr sz="1350" b="1" spc="-30" dirty="0">
                <a:solidFill>
                  <a:srgbClr val="333333"/>
                </a:solidFill>
                <a:latin typeface="Montserrat SemiBold"/>
                <a:cs typeface="Montserrat SemiBold"/>
              </a:rPr>
              <a:t> </a:t>
            </a:r>
            <a:r>
              <a:rPr sz="1350" b="1" spc="-10" dirty="0">
                <a:solidFill>
                  <a:srgbClr val="333333"/>
                </a:solidFill>
                <a:latin typeface="Montserrat SemiBold"/>
                <a:cs typeface="Montserrat SemiBold"/>
              </a:rPr>
              <a:t>Factors</a:t>
            </a:r>
            <a:endParaRPr sz="1350" dirty="0">
              <a:latin typeface="Montserrat SemiBold"/>
              <a:cs typeface="Montserrat SemiBold"/>
            </a:endParaRPr>
          </a:p>
          <a:p>
            <a:pPr marL="12700" marR="5080">
              <a:lnSpc>
                <a:spcPct val="98200"/>
              </a:lnSpc>
              <a:spcBef>
                <a:spcPts val="580"/>
              </a:spcBef>
            </a:pPr>
            <a:r>
              <a:rPr sz="1050" spc="-55" dirty="0">
                <a:solidFill>
                  <a:srgbClr val="545454"/>
                </a:solidFill>
                <a:latin typeface="Montserrat"/>
                <a:cs typeface="Montserrat"/>
              </a:rPr>
              <a:t>Advanced</a:t>
            </a:r>
            <a:r>
              <a:rPr sz="1050" spc="-5" dirty="0">
                <a:solidFill>
                  <a:srgbClr val="545454"/>
                </a:solidFill>
                <a:latin typeface="Montserrat"/>
                <a:cs typeface="Montserrat"/>
              </a:rPr>
              <a:t> </a:t>
            </a:r>
            <a:r>
              <a:rPr sz="1050" spc="-55" dirty="0">
                <a:solidFill>
                  <a:srgbClr val="545454"/>
                </a:solidFill>
                <a:latin typeface="Montserrat"/>
                <a:cs typeface="Montserrat"/>
              </a:rPr>
              <a:t>recommendation</a:t>
            </a:r>
            <a:r>
              <a:rPr sz="1050" spc="-5" dirty="0">
                <a:solidFill>
                  <a:srgbClr val="545454"/>
                </a:solidFill>
                <a:latin typeface="Montserrat"/>
                <a:cs typeface="Montserrat"/>
              </a:rPr>
              <a:t> </a:t>
            </a:r>
            <a:r>
              <a:rPr sz="1050" spc="-45" dirty="0">
                <a:solidFill>
                  <a:srgbClr val="545454"/>
                </a:solidFill>
                <a:latin typeface="Montserrat"/>
                <a:cs typeface="Montserrat"/>
              </a:rPr>
              <a:t>algorithms,</a:t>
            </a:r>
            <a:r>
              <a:rPr sz="1050" spc="-5" dirty="0">
                <a:solidFill>
                  <a:srgbClr val="545454"/>
                </a:solidFill>
                <a:latin typeface="Montserrat"/>
                <a:cs typeface="Montserrat"/>
              </a:rPr>
              <a:t> </a:t>
            </a:r>
            <a:r>
              <a:rPr sz="1050" spc="-50" dirty="0">
                <a:solidFill>
                  <a:srgbClr val="545454"/>
                </a:solidFill>
                <a:latin typeface="Montserrat"/>
                <a:cs typeface="Montserrat"/>
              </a:rPr>
              <a:t>seamless</a:t>
            </a:r>
            <a:r>
              <a:rPr sz="1050" dirty="0">
                <a:solidFill>
                  <a:srgbClr val="545454"/>
                </a:solidFill>
                <a:latin typeface="Montserrat"/>
                <a:cs typeface="Montserrat"/>
              </a:rPr>
              <a:t> </a:t>
            </a:r>
            <a:r>
              <a:rPr sz="1050" spc="-45" dirty="0">
                <a:solidFill>
                  <a:srgbClr val="545454"/>
                </a:solidFill>
                <a:latin typeface="Montserrat"/>
                <a:cs typeface="Montserrat"/>
              </a:rPr>
              <a:t>user</a:t>
            </a:r>
            <a:r>
              <a:rPr sz="1050" spc="-5" dirty="0">
                <a:solidFill>
                  <a:srgbClr val="545454"/>
                </a:solidFill>
                <a:latin typeface="Montserrat"/>
                <a:cs typeface="Montserrat"/>
              </a:rPr>
              <a:t> </a:t>
            </a:r>
            <a:r>
              <a:rPr sz="1050" spc="-50" dirty="0">
                <a:solidFill>
                  <a:srgbClr val="545454"/>
                </a:solidFill>
                <a:latin typeface="Montserrat"/>
                <a:cs typeface="Montserrat"/>
              </a:rPr>
              <a:t>experience</a:t>
            </a:r>
            <a:r>
              <a:rPr sz="1050" spc="-5" dirty="0">
                <a:solidFill>
                  <a:srgbClr val="545454"/>
                </a:solidFill>
                <a:latin typeface="Montserrat"/>
                <a:cs typeface="Montserrat"/>
              </a:rPr>
              <a:t> </a:t>
            </a:r>
            <a:r>
              <a:rPr sz="1050" spc="-45" dirty="0">
                <a:solidFill>
                  <a:srgbClr val="545454"/>
                </a:solidFill>
                <a:latin typeface="Montserrat"/>
                <a:cs typeface="Montserrat"/>
              </a:rPr>
              <a:t>across</a:t>
            </a:r>
            <a:r>
              <a:rPr sz="1050" dirty="0">
                <a:solidFill>
                  <a:srgbClr val="545454"/>
                </a:solidFill>
                <a:latin typeface="Montserrat"/>
                <a:cs typeface="Montserrat"/>
              </a:rPr>
              <a:t> </a:t>
            </a:r>
            <a:r>
              <a:rPr sz="1050" spc="-45" dirty="0">
                <a:solidFill>
                  <a:srgbClr val="545454"/>
                </a:solidFill>
                <a:latin typeface="Montserrat"/>
                <a:cs typeface="Montserrat"/>
              </a:rPr>
              <a:t>devices, </a:t>
            </a:r>
            <a:r>
              <a:rPr sz="1050" spc="-55" dirty="0">
                <a:solidFill>
                  <a:srgbClr val="545454"/>
                </a:solidFill>
                <a:latin typeface="Montserrat"/>
                <a:cs typeface="Montserrat"/>
              </a:rPr>
              <a:t>and</a:t>
            </a:r>
            <a:r>
              <a:rPr sz="1050" dirty="0">
                <a:solidFill>
                  <a:srgbClr val="545454"/>
                </a:solidFill>
                <a:latin typeface="Montserrat"/>
                <a:cs typeface="Montserrat"/>
              </a:rPr>
              <a:t> </a:t>
            </a:r>
            <a:r>
              <a:rPr sz="1050" spc="-50" dirty="0">
                <a:solidFill>
                  <a:srgbClr val="545454"/>
                </a:solidFill>
                <a:latin typeface="Montserrat"/>
                <a:cs typeface="Montserrat"/>
              </a:rPr>
              <a:t>strategic</a:t>
            </a:r>
            <a:r>
              <a:rPr sz="1050" dirty="0">
                <a:solidFill>
                  <a:srgbClr val="545454"/>
                </a:solidFill>
                <a:latin typeface="Montserrat"/>
                <a:cs typeface="Montserrat"/>
              </a:rPr>
              <a:t> </a:t>
            </a:r>
            <a:r>
              <a:rPr sz="1050" spc="-50" dirty="0">
                <a:solidFill>
                  <a:srgbClr val="545454"/>
                </a:solidFill>
                <a:latin typeface="Montserrat"/>
                <a:cs typeface="Montserrat"/>
              </a:rPr>
              <a:t>content</a:t>
            </a:r>
            <a:r>
              <a:rPr sz="1050" dirty="0">
                <a:solidFill>
                  <a:srgbClr val="545454"/>
                </a:solidFill>
                <a:latin typeface="Montserrat"/>
                <a:cs typeface="Montserrat"/>
              </a:rPr>
              <a:t> </a:t>
            </a:r>
            <a:r>
              <a:rPr sz="1050" spc="-50" dirty="0">
                <a:solidFill>
                  <a:srgbClr val="545454"/>
                </a:solidFill>
                <a:latin typeface="Montserrat"/>
                <a:cs typeface="Montserrat"/>
              </a:rPr>
              <a:t>investments.</a:t>
            </a:r>
            <a:r>
              <a:rPr sz="1050" dirty="0">
                <a:solidFill>
                  <a:srgbClr val="545454"/>
                </a:solidFill>
                <a:latin typeface="Montserrat"/>
                <a:cs typeface="Montserrat"/>
              </a:rPr>
              <a:t> </a:t>
            </a:r>
            <a:r>
              <a:rPr sz="1050" spc="-45" dirty="0">
                <a:solidFill>
                  <a:srgbClr val="545454"/>
                </a:solidFill>
                <a:latin typeface="Montserrat"/>
                <a:cs typeface="Montserrat"/>
              </a:rPr>
              <a:t>Global</a:t>
            </a:r>
            <a:r>
              <a:rPr sz="1050" spc="5" dirty="0">
                <a:solidFill>
                  <a:srgbClr val="545454"/>
                </a:solidFill>
                <a:latin typeface="Montserrat"/>
                <a:cs typeface="Montserrat"/>
              </a:rPr>
              <a:t> </a:t>
            </a:r>
            <a:r>
              <a:rPr sz="1050" spc="-45" dirty="0">
                <a:solidFill>
                  <a:srgbClr val="545454"/>
                </a:solidFill>
                <a:latin typeface="Montserrat"/>
                <a:cs typeface="Montserrat"/>
              </a:rPr>
              <a:t>infrastructure</a:t>
            </a:r>
            <a:r>
              <a:rPr sz="1050" dirty="0">
                <a:solidFill>
                  <a:srgbClr val="545454"/>
                </a:solidFill>
                <a:latin typeface="Montserrat"/>
                <a:cs typeface="Montserrat"/>
              </a:rPr>
              <a:t> </a:t>
            </a:r>
            <a:r>
              <a:rPr sz="1050" spc="-50" dirty="0">
                <a:solidFill>
                  <a:srgbClr val="545454"/>
                </a:solidFill>
                <a:latin typeface="Montserrat"/>
                <a:cs typeface="Montserrat"/>
              </a:rPr>
              <a:t>with</a:t>
            </a:r>
            <a:r>
              <a:rPr sz="1050" dirty="0">
                <a:solidFill>
                  <a:srgbClr val="545454"/>
                </a:solidFill>
                <a:latin typeface="Montserrat"/>
                <a:cs typeface="Montserrat"/>
              </a:rPr>
              <a:t> </a:t>
            </a:r>
            <a:r>
              <a:rPr sz="1050" spc="-35" dirty="0">
                <a:solidFill>
                  <a:srgbClr val="545454"/>
                </a:solidFill>
                <a:latin typeface="Montserrat"/>
                <a:cs typeface="Montserrat"/>
              </a:rPr>
              <a:t>local</a:t>
            </a:r>
            <a:r>
              <a:rPr sz="1050" dirty="0">
                <a:solidFill>
                  <a:srgbClr val="545454"/>
                </a:solidFill>
                <a:latin typeface="Montserrat"/>
                <a:cs typeface="Montserrat"/>
              </a:rPr>
              <a:t> </a:t>
            </a:r>
            <a:r>
              <a:rPr sz="1050" spc="-10" dirty="0">
                <a:solidFill>
                  <a:srgbClr val="545454"/>
                </a:solidFill>
                <a:latin typeface="Montserrat"/>
                <a:cs typeface="Montserrat"/>
              </a:rPr>
              <a:t>content </a:t>
            </a:r>
            <a:r>
              <a:rPr sz="1050" spc="-50" dirty="0">
                <a:solidFill>
                  <a:srgbClr val="545454"/>
                </a:solidFill>
                <a:latin typeface="Montserrat"/>
                <a:cs typeface="Montserrat"/>
              </a:rPr>
              <a:t>strategies</a:t>
            </a:r>
            <a:r>
              <a:rPr sz="1050" spc="10" dirty="0">
                <a:solidFill>
                  <a:srgbClr val="545454"/>
                </a:solidFill>
                <a:latin typeface="Montserrat"/>
                <a:cs typeface="Montserrat"/>
              </a:rPr>
              <a:t> </a:t>
            </a:r>
            <a:r>
              <a:rPr sz="1050" spc="-55" dirty="0">
                <a:solidFill>
                  <a:srgbClr val="545454"/>
                </a:solidFill>
                <a:latin typeface="Montserrat"/>
                <a:cs typeface="Montserrat"/>
              </a:rPr>
              <a:t>and</a:t>
            </a:r>
            <a:r>
              <a:rPr sz="1050" spc="15" dirty="0">
                <a:solidFill>
                  <a:srgbClr val="545454"/>
                </a:solidFill>
                <a:latin typeface="Montserrat"/>
                <a:cs typeface="Montserrat"/>
              </a:rPr>
              <a:t> </a:t>
            </a:r>
            <a:r>
              <a:rPr sz="1050" spc="-45" dirty="0">
                <a:solidFill>
                  <a:srgbClr val="545454"/>
                </a:solidFill>
                <a:latin typeface="Montserrat"/>
                <a:cs typeface="Montserrat"/>
              </a:rPr>
              <a:t>regional</a:t>
            </a:r>
            <a:r>
              <a:rPr sz="1050" spc="15" dirty="0">
                <a:solidFill>
                  <a:srgbClr val="545454"/>
                </a:solidFill>
                <a:latin typeface="Montserrat"/>
                <a:cs typeface="Montserrat"/>
              </a:rPr>
              <a:t> </a:t>
            </a:r>
            <a:r>
              <a:rPr sz="1050" spc="-50" dirty="0">
                <a:solidFill>
                  <a:srgbClr val="545454"/>
                </a:solidFill>
                <a:latin typeface="Montserrat"/>
                <a:cs typeface="Montserrat"/>
              </a:rPr>
              <a:t>pricing</a:t>
            </a:r>
            <a:r>
              <a:rPr sz="1050" spc="15" dirty="0">
                <a:solidFill>
                  <a:srgbClr val="545454"/>
                </a:solidFill>
                <a:latin typeface="Montserrat"/>
                <a:cs typeface="Montserrat"/>
              </a:rPr>
              <a:t> </a:t>
            </a:r>
            <a:r>
              <a:rPr sz="1050" spc="-10" dirty="0">
                <a:solidFill>
                  <a:srgbClr val="545454"/>
                </a:solidFill>
                <a:latin typeface="Montserrat"/>
                <a:cs typeface="Montserrat"/>
              </a:rPr>
              <a:t>models.</a:t>
            </a:r>
            <a:endParaRPr sz="1050" dirty="0">
              <a:latin typeface="Montserrat"/>
              <a:cs typeface="Montserrat"/>
            </a:endParaRPr>
          </a:p>
        </p:txBody>
      </p:sp>
      <p:sp>
        <p:nvSpPr>
          <p:cNvPr id="35" name="object 35"/>
          <p:cNvSpPr/>
          <p:nvPr/>
        </p:nvSpPr>
        <p:spPr>
          <a:xfrm>
            <a:off x="6372223" y="4552949"/>
            <a:ext cx="1609725" cy="552450"/>
          </a:xfrm>
          <a:custGeom>
            <a:avLst/>
            <a:gdLst/>
            <a:ahLst/>
            <a:cxnLst/>
            <a:rect l="l" t="t" r="r" b="b"/>
            <a:pathLst>
              <a:path w="1609725" h="552450">
                <a:moveTo>
                  <a:pt x="1556327" y="552449"/>
                </a:moveTo>
                <a:lnTo>
                  <a:pt x="53397" y="552449"/>
                </a:lnTo>
                <a:lnTo>
                  <a:pt x="49681" y="552083"/>
                </a:lnTo>
                <a:lnTo>
                  <a:pt x="14085" y="533056"/>
                </a:lnTo>
                <a:lnTo>
                  <a:pt x="0" y="499052"/>
                </a:lnTo>
                <a:lnTo>
                  <a:pt x="0" y="495299"/>
                </a:lnTo>
                <a:lnTo>
                  <a:pt x="0" y="53397"/>
                </a:lnTo>
                <a:lnTo>
                  <a:pt x="19391" y="14085"/>
                </a:lnTo>
                <a:lnTo>
                  <a:pt x="53397" y="0"/>
                </a:lnTo>
                <a:lnTo>
                  <a:pt x="1556327" y="0"/>
                </a:lnTo>
                <a:lnTo>
                  <a:pt x="1595639" y="19392"/>
                </a:lnTo>
                <a:lnTo>
                  <a:pt x="1609724" y="53397"/>
                </a:lnTo>
                <a:lnTo>
                  <a:pt x="1609724" y="499052"/>
                </a:lnTo>
                <a:lnTo>
                  <a:pt x="1590331" y="538364"/>
                </a:lnTo>
                <a:lnTo>
                  <a:pt x="1560043" y="552083"/>
                </a:lnTo>
                <a:lnTo>
                  <a:pt x="1556327" y="552449"/>
                </a:lnTo>
                <a:close/>
              </a:path>
            </a:pathLst>
          </a:custGeom>
          <a:solidFill>
            <a:srgbClr val="FFFFFF"/>
          </a:solidFill>
        </p:spPr>
        <p:txBody>
          <a:bodyPr wrap="square" lIns="0" tIns="0" rIns="0" bIns="0" rtlCol="0"/>
          <a:lstStyle/>
          <a:p>
            <a:endParaRPr/>
          </a:p>
        </p:txBody>
      </p:sp>
      <p:sp>
        <p:nvSpPr>
          <p:cNvPr id="36" name="object 36"/>
          <p:cNvSpPr txBox="1"/>
          <p:nvPr/>
        </p:nvSpPr>
        <p:spPr>
          <a:xfrm>
            <a:off x="6677719" y="4550043"/>
            <a:ext cx="1001394" cy="467359"/>
          </a:xfrm>
          <a:prstGeom prst="rect">
            <a:avLst/>
          </a:prstGeom>
        </p:spPr>
        <p:txBody>
          <a:bodyPr vert="horz" wrap="square" lIns="0" tIns="59690" rIns="0" bIns="0" rtlCol="0">
            <a:spAutoFit/>
          </a:bodyPr>
          <a:lstStyle/>
          <a:p>
            <a:pPr algn="ctr">
              <a:lnSpc>
                <a:spcPct val="100000"/>
              </a:lnSpc>
              <a:spcBef>
                <a:spcPts val="470"/>
              </a:spcBef>
            </a:pPr>
            <a:r>
              <a:rPr sz="1500" b="1" spc="-10" dirty="0">
                <a:solidFill>
                  <a:srgbClr val="1A4977"/>
                </a:solidFill>
                <a:latin typeface="Montserrat SemiBold"/>
                <a:cs typeface="Montserrat SemiBold"/>
              </a:rPr>
              <a:t>240M+</a:t>
            </a:r>
            <a:endParaRPr sz="1500">
              <a:latin typeface="Montserrat SemiBold"/>
              <a:cs typeface="Montserrat SemiBold"/>
            </a:endParaRPr>
          </a:p>
          <a:p>
            <a:pPr algn="ctr">
              <a:lnSpc>
                <a:spcPct val="100000"/>
              </a:lnSpc>
              <a:spcBef>
                <a:spcPts val="225"/>
              </a:spcBef>
            </a:pPr>
            <a:r>
              <a:rPr sz="900" spc="-50" dirty="0">
                <a:solidFill>
                  <a:srgbClr val="666666"/>
                </a:solidFill>
                <a:latin typeface="Montserrat"/>
                <a:cs typeface="Montserrat"/>
              </a:rPr>
              <a:t>Global</a:t>
            </a:r>
            <a:r>
              <a:rPr sz="900" spc="30" dirty="0">
                <a:solidFill>
                  <a:srgbClr val="666666"/>
                </a:solidFill>
                <a:latin typeface="Montserrat"/>
                <a:cs typeface="Montserrat"/>
              </a:rPr>
              <a:t> </a:t>
            </a:r>
            <a:r>
              <a:rPr sz="900" spc="-30" dirty="0">
                <a:solidFill>
                  <a:srgbClr val="666666"/>
                </a:solidFill>
                <a:latin typeface="Montserrat"/>
                <a:cs typeface="Montserrat"/>
              </a:rPr>
              <a:t>Subscribers</a:t>
            </a:r>
            <a:endParaRPr sz="900">
              <a:latin typeface="Montserrat"/>
              <a:cs typeface="Montserrat"/>
            </a:endParaRPr>
          </a:p>
        </p:txBody>
      </p:sp>
      <p:sp>
        <p:nvSpPr>
          <p:cNvPr id="37" name="object 37"/>
          <p:cNvSpPr/>
          <p:nvPr/>
        </p:nvSpPr>
        <p:spPr>
          <a:xfrm>
            <a:off x="8162924" y="4552949"/>
            <a:ext cx="1619250" cy="552450"/>
          </a:xfrm>
          <a:custGeom>
            <a:avLst/>
            <a:gdLst/>
            <a:ahLst/>
            <a:cxnLst/>
            <a:rect l="l" t="t" r="r" b="b"/>
            <a:pathLst>
              <a:path w="1619250" h="552450">
                <a:moveTo>
                  <a:pt x="1565851" y="552449"/>
                </a:moveTo>
                <a:lnTo>
                  <a:pt x="53397" y="552449"/>
                </a:lnTo>
                <a:lnTo>
                  <a:pt x="49680" y="552083"/>
                </a:lnTo>
                <a:lnTo>
                  <a:pt x="14084" y="533056"/>
                </a:lnTo>
                <a:lnTo>
                  <a:pt x="0" y="499052"/>
                </a:lnTo>
                <a:lnTo>
                  <a:pt x="0" y="495299"/>
                </a:lnTo>
                <a:lnTo>
                  <a:pt x="0" y="53397"/>
                </a:lnTo>
                <a:lnTo>
                  <a:pt x="19391" y="14085"/>
                </a:lnTo>
                <a:lnTo>
                  <a:pt x="53397" y="0"/>
                </a:lnTo>
                <a:lnTo>
                  <a:pt x="1565851" y="0"/>
                </a:lnTo>
                <a:lnTo>
                  <a:pt x="1605164" y="19392"/>
                </a:lnTo>
                <a:lnTo>
                  <a:pt x="1619249" y="53397"/>
                </a:lnTo>
                <a:lnTo>
                  <a:pt x="1619249" y="499052"/>
                </a:lnTo>
                <a:lnTo>
                  <a:pt x="1599856" y="538364"/>
                </a:lnTo>
                <a:lnTo>
                  <a:pt x="1569568" y="552083"/>
                </a:lnTo>
                <a:lnTo>
                  <a:pt x="1565851" y="552449"/>
                </a:lnTo>
                <a:close/>
              </a:path>
            </a:pathLst>
          </a:custGeom>
          <a:solidFill>
            <a:srgbClr val="FFFFFF"/>
          </a:solidFill>
        </p:spPr>
        <p:txBody>
          <a:bodyPr wrap="square" lIns="0" tIns="0" rIns="0" bIns="0" rtlCol="0"/>
          <a:lstStyle/>
          <a:p>
            <a:endParaRPr/>
          </a:p>
        </p:txBody>
      </p:sp>
      <p:sp>
        <p:nvSpPr>
          <p:cNvPr id="38" name="object 38"/>
          <p:cNvSpPr txBox="1"/>
          <p:nvPr/>
        </p:nvSpPr>
        <p:spPr>
          <a:xfrm>
            <a:off x="8513067" y="4550043"/>
            <a:ext cx="919480" cy="467359"/>
          </a:xfrm>
          <a:prstGeom prst="rect">
            <a:avLst/>
          </a:prstGeom>
        </p:spPr>
        <p:txBody>
          <a:bodyPr vert="horz" wrap="square" lIns="0" tIns="59690" rIns="0" bIns="0" rtlCol="0">
            <a:spAutoFit/>
          </a:bodyPr>
          <a:lstStyle/>
          <a:p>
            <a:pPr algn="ctr">
              <a:lnSpc>
                <a:spcPct val="100000"/>
              </a:lnSpc>
              <a:spcBef>
                <a:spcPts val="470"/>
              </a:spcBef>
            </a:pPr>
            <a:r>
              <a:rPr sz="1500" b="1" spc="-20" dirty="0">
                <a:solidFill>
                  <a:srgbClr val="1A4977"/>
                </a:solidFill>
                <a:latin typeface="Montserrat SemiBold"/>
                <a:cs typeface="Montserrat SemiBold"/>
              </a:rPr>
              <a:t>190+</a:t>
            </a:r>
            <a:endParaRPr sz="1500">
              <a:latin typeface="Montserrat SemiBold"/>
              <a:cs typeface="Montserrat SemiBold"/>
            </a:endParaRPr>
          </a:p>
          <a:p>
            <a:pPr algn="ctr">
              <a:lnSpc>
                <a:spcPct val="100000"/>
              </a:lnSpc>
              <a:spcBef>
                <a:spcPts val="225"/>
              </a:spcBef>
            </a:pPr>
            <a:r>
              <a:rPr sz="900" spc="-50" dirty="0">
                <a:solidFill>
                  <a:srgbClr val="666666"/>
                </a:solidFill>
                <a:latin typeface="Montserrat"/>
                <a:cs typeface="Montserrat"/>
              </a:rPr>
              <a:t>Countries</a:t>
            </a:r>
            <a:r>
              <a:rPr sz="900" dirty="0">
                <a:solidFill>
                  <a:srgbClr val="666666"/>
                </a:solidFill>
                <a:latin typeface="Montserrat"/>
                <a:cs typeface="Montserrat"/>
              </a:rPr>
              <a:t> </a:t>
            </a:r>
            <a:r>
              <a:rPr sz="900" spc="-10" dirty="0">
                <a:solidFill>
                  <a:srgbClr val="666666"/>
                </a:solidFill>
                <a:latin typeface="Montserrat"/>
                <a:cs typeface="Montserrat"/>
              </a:rPr>
              <a:t>Served</a:t>
            </a:r>
            <a:endParaRPr sz="900">
              <a:latin typeface="Montserrat"/>
              <a:cs typeface="Montserrat"/>
            </a:endParaRPr>
          </a:p>
        </p:txBody>
      </p:sp>
      <p:sp>
        <p:nvSpPr>
          <p:cNvPr id="39" name="object 39"/>
          <p:cNvSpPr/>
          <p:nvPr/>
        </p:nvSpPr>
        <p:spPr>
          <a:xfrm>
            <a:off x="9963149" y="4552949"/>
            <a:ext cx="1609725" cy="552450"/>
          </a:xfrm>
          <a:custGeom>
            <a:avLst/>
            <a:gdLst/>
            <a:ahLst/>
            <a:cxnLst/>
            <a:rect l="l" t="t" r="r" b="b"/>
            <a:pathLst>
              <a:path w="1609725" h="552450">
                <a:moveTo>
                  <a:pt x="1556326" y="552449"/>
                </a:moveTo>
                <a:lnTo>
                  <a:pt x="53396" y="552449"/>
                </a:lnTo>
                <a:lnTo>
                  <a:pt x="49679" y="552083"/>
                </a:lnTo>
                <a:lnTo>
                  <a:pt x="14085" y="533056"/>
                </a:lnTo>
                <a:lnTo>
                  <a:pt x="0" y="499052"/>
                </a:lnTo>
                <a:lnTo>
                  <a:pt x="0" y="495299"/>
                </a:lnTo>
                <a:lnTo>
                  <a:pt x="0" y="53397"/>
                </a:lnTo>
                <a:lnTo>
                  <a:pt x="19391" y="14085"/>
                </a:lnTo>
                <a:lnTo>
                  <a:pt x="53396" y="0"/>
                </a:lnTo>
                <a:lnTo>
                  <a:pt x="1556326" y="0"/>
                </a:lnTo>
                <a:lnTo>
                  <a:pt x="1595639" y="19392"/>
                </a:lnTo>
                <a:lnTo>
                  <a:pt x="1609724" y="53397"/>
                </a:lnTo>
                <a:lnTo>
                  <a:pt x="1609724" y="499052"/>
                </a:lnTo>
                <a:lnTo>
                  <a:pt x="1590330" y="538364"/>
                </a:lnTo>
                <a:lnTo>
                  <a:pt x="1560043" y="552083"/>
                </a:lnTo>
                <a:lnTo>
                  <a:pt x="1556326" y="552449"/>
                </a:lnTo>
                <a:close/>
              </a:path>
            </a:pathLst>
          </a:custGeom>
          <a:solidFill>
            <a:srgbClr val="FFFFFF"/>
          </a:solidFill>
        </p:spPr>
        <p:txBody>
          <a:bodyPr wrap="square" lIns="0" tIns="0" rIns="0" bIns="0" rtlCol="0"/>
          <a:lstStyle/>
          <a:p>
            <a:endParaRPr/>
          </a:p>
        </p:txBody>
      </p:sp>
      <p:sp>
        <p:nvSpPr>
          <p:cNvPr id="40" name="object 40"/>
          <p:cNvSpPr txBox="1"/>
          <p:nvPr/>
        </p:nvSpPr>
        <p:spPr>
          <a:xfrm>
            <a:off x="10410180" y="4550043"/>
            <a:ext cx="713740" cy="467359"/>
          </a:xfrm>
          <a:prstGeom prst="rect">
            <a:avLst/>
          </a:prstGeom>
        </p:spPr>
        <p:txBody>
          <a:bodyPr vert="horz" wrap="square" lIns="0" tIns="59690" rIns="0" bIns="0" rtlCol="0">
            <a:spAutoFit/>
          </a:bodyPr>
          <a:lstStyle/>
          <a:p>
            <a:pPr algn="ctr">
              <a:lnSpc>
                <a:spcPct val="100000"/>
              </a:lnSpc>
              <a:spcBef>
                <a:spcPts val="470"/>
              </a:spcBef>
            </a:pPr>
            <a:r>
              <a:rPr sz="1500" b="1" spc="-10" dirty="0">
                <a:solidFill>
                  <a:srgbClr val="1A4977"/>
                </a:solidFill>
                <a:latin typeface="Montserrat SemiBold"/>
                <a:cs typeface="Montserrat SemiBold"/>
              </a:rPr>
              <a:t>$220B</a:t>
            </a:r>
            <a:endParaRPr sz="1500">
              <a:latin typeface="Montserrat SemiBold"/>
              <a:cs typeface="Montserrat SemiBold"/>
            </a:endParaRPr>
          </a:p>
          <a:p>
            <a:pPr algn="ctr">
              <a:lnSpc>
                <a:spcPct val="100000"/>
              </a:lnSpc>
              <a:spcBef>
                <a:spcPts val="225"/>
              </a:spcBef>
            </a:pPr>
            <a:r>
              <a:rPr sz="900" spc="-55" dirty="0">
                <a:solidFill>
                  <a:srgbClr val="666666"/>
                </a:solidFill>
                <a:latin typeface="Montserrat"/>
                <a:cs typeface="Montserrat"/>
              </a:rPr>
              <a:t>Market</a:t>
            </a:r>
            <a:r>
              <a:rPr sz="900" spc="-15" dirty="0">
                <a:solidFill>
                  <a:srgbClr val="666666"/>
                </a:solidFill>
                <a:latin typeface="Montserrat"/>
                <a:cs typeface="Montserrat"/>
              </a:rPr>
              <a:t> </a:t>
            </a:r>
            <a:r>
              <a:rPr sz="900" spc="-10" dirty="0">
                <a:solidFill>
                  <a:srgbClr val="666666"/>
                </a:solidFill>
                <a:latin typeface="Montserrat"/>
                <a:cs typeface="Montserrat"/>
              </a:rPr>
              <a:t>Value</a:t>
            </a:r>
            <a:endParaRPr sz="900">
              <a:latin typeface="Montserrat"/>
              <a:cs typeface="Montserrat"/>
            </a:endParaRPr>
          </a:p>
        </p:txBody>
      </p:sp>
      <p:sp>
        <p:nvSpPr>
          <p:cNvPr id="84" name="Rectangle: Rounded Corners 83">
            <a:extLst>
              <a:ext uri="{FF2B5EF4-FFF2-40B4-BE49-F238E27FC236}">
                <a16:creationId xmlns:a16="http://schemas.microsoft.com/office/drawing/2014/main" id="{CCD18B97-215B-56A9-DC74-CAC09BBE20AE}"/>
              </a:ext>
            </a:extLst>
          </p:cNvPr>
          <p:cNvSpPr/>
          <p:nvPr/>
        </p:nvSpPr>
        <p:spPr>
          <a:xfrm>
            <a:off x="228600" y="702097"/>
            <a:ext cx="11814243" cy="4692093"/>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a:extLst>
              <a:ext uri="{FF2B5EF4-FFF2-40B4-BE49-F238E27FC236}">
                <a16:creationId xmlns:a16="http://schemas.microsoft.com/office/drawing/2014/main" id="{B7DA3A23-B282-C746-667C-BBDB38FE3ADA}"/>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8" name="Graphic 21">
            <a:extLst>
              <a:ext uri="{FF2B5EF4-FFF2-40B4-BE49-F238E27FC236}">
                <a16:creationId xmlns:a16="http://schemas.microsoft.com/office/drawing/2014/main" id="{F645782D-55D7-36DA-5BE9-4D502D9FED45}"/>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75281-13F3-87EA-8ABE-16067E1B8210}"/>
            </a:ext>
          </a:extLst>
        </p:cNvPr>
        <p:cNvGrpSpPr/>
        <p:nvPr/>
      </p:nvGrpSpPr>
      <p:grpSpPr>
        <a:xfrm>
          <a:off x="0" y="0"/>
          <a:ext cx="0" cy="0"/>
          <a:chOff x="0" y="0"/>
          <a:chExt cx="0" cy="0"/>
        </a:xfrm>
      </p:grpSpPr>
      <p:sp>
        <p:nvSpPr>
          <p:cNvPr id="81" name="Rectangle: Rounded Corners 80">
            <a:extLst>
              <a:ext uri="{FF2B5EF4-FFF2-40B4-BE49-F238E27FC236}">
                <a16:creationId xmlns:a16="http://schemas.microsoft.com/office/drawing/2014/main" id="{8C9404D1-B932-7A57-B787-9649CCF91D05}"/>
              </a:ext>
            </a:extLst>
          </p:cNvPr>
          <p:cNvSpPr/>
          <p:nvPr/>
        </p:nvSpPr>
        <p:spPr>
          <a:xfrm>
            <a:off x="10058400" y="578315"/>
            <a:ext cx="2676398" cy="56997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a:extLst>
              <a:ext uri="{FF2B5EF4-FFF2-40B4-BE49-F238E27FC236}">
                <a16:creationId xmlns:a16="http://schemas.microsoft.com/office/drawing/2014/main" id="{4D6EA97D-0577-56FD-9889-FCB443D5BDF3}"/>
              </a:ext>
            </a:extLst>
          </p:cNvPr>
          <p:cNvSpPr txBox="1">
            <a:spLocks noGrp="1"/>
          </p:cNvSpPr>
          <p:nvPr>
            <p:ph type="title"/>
          </p:nvPr>
        </p:nvSpPr>
        <p:spPr>
          <a:xfrm>
            <a:off x="685800" y="944808"/>
            <a:ext cx="6369685" cy="448309"/>
          </a:xfrm>
          <a:prstGeom prst="rect">
            <a:avLst/>
          </a:prstGeom>
        </p:spPr>
        <p:txBody>
          <a:bodyPr vert="horz" wrap="square" lIns="0" tIns="15240" rIns="0" bIns="0" rtlCol="0">
            <a:spAutoFit/>
          </a:bodyPr>
          <a:lstStyle/>
          <a:p>
            <a:pPr marL="12700">
              <a:lnSpc>
                <a:spcPct val="100000"/>
              </a:lnSpc>
              <a:spcBef>
                <a:spcPts val="120"/>
              </a:spcBef>
            </a:pPr>
            <a:r>
              <a:rPr spc="-240" dirty="0"/>
              <a:t>Case</a:t>
            </a:r>
            <a:r>
              <a:rPr spc="-65" dirty="0"/>
              <a:t> </a:t>
            </a:r>
            <a:r>
              <a:rPr spc="-195" dirty="0"/>
              <a:t>Studies:</a:t>
            </a:r>
            <a:r>
              <a:rPr spc="-50" dirty="0"/>
              <a:t> </a:t>
            </a:r>
            <a:r>
              <a:rPr spc="-210" dirty="0"/>
              <a:t>Successful</a:t>
            </a:r>
            <a:r>
              <a:rPr spc="-55" dirty="0"/>
              <a:t> </a:t>
            </a:r>
            <a:r>
              <a:rPr spc="-204" dirty="0"/>
              <a:t>Scaling</a:t>
            </a:r>
            <a:r>
              <a:rPr spc="-50" dirty="0"/>
              <a:t> </a:t>
            </a:r>
            <a:r>
              <a:rPr spc="-160" dirty="0"/>
              <a:t>Stories</a:t>
            </a:r>
          </a:p>
        </p:txBody>
      </p:sp>
      <p:sp>
        <p:nvSpPr>
          <p:cNvPr id="84" name="Rectangle: Rounded Corners 83">
            <a:extLst>
              <a:ext uri="{FF2B5EF4-FFF2-40B4-BE49-F238E27FC236}">
                <a16:creationId xmlns:a16="http://schemas.microsoft.com/office/drawing/2014/main" id="{B1D1C5B3-560B-EE36-12B7-F0B490DFEAB1}"/>
              </a:ext>
            </a:extLst>
          </p:cNvPr>
          <p:cNvSpPr/>
          <p:nvPr/>
        </p:nvSpPr>
        <p:spPr>
          <a:xfrm>
            <a:off x="304800" y="757960"/>
            <a:ext cx="11573789" cy="5337246"/>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8" name="Picture 77">
            <a:extLst>
              <a:ext uri="{FF2B5EF4-FFF2-40B4-BE49-F238E27FC236}">
                <a16:creationId xmlns:a16="http://schemas.microsoft.com/office/drawing/2014/main" id="{321A2CEB-85CC-88F6-B38E-490B52C24C8A}"/>
              </a:ext>
            </a:extLst>
          </p:cNvPr>
          <p:cNvPicPr>
            <a:picLocks noChangeAspect="1"/>
          </p:cNvPicPr>
          <p:nvPr/>
        </p:nvPicPr>
        <p:blipFill>
          <a:blip r:embed="rId2"/>
          <a:stretch>
            <a:fillRect/>
          </a:stretch>
        </p:blipFill>
        <p:spPr>
          <a:xfrm>
            <a:off x="462626" y="2010287"/>
            <a:ext cx="11298227" cy="3677163"/>
          </a:xfrm>
          <a:prstGeom prst="rect">
            <a:avLst/>
          </a:prstGeom>
        </p:spPr>
      </p:pic>
      <p:sp>
        <p:nvSpPr>
          <p:cNvPr id="79" name="Rectangle 78">
            <a:extLst>
              <a:ext uri="{FF2B5EF4-FFF2-40B4-BE49-F238E27FC236}">
                <a16:creationId xmlns:a16="http://schemas.microsoft.com/office/drawing/2014/main" id="{8BC810CC-AA0B-137C-30F3-82150CC80CCA}"/>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0" name="Graphic 21">
            <a:extLst>
              <a:ext uri="{FF2B5EF4-FFF2-40B4-BE49-F238E27FC236}">
                <a16:creationId xmlns:a16="http://schemas.microsoft.com/office/drawing/2014/main" id="{81D65E30-6C8F-EB00-88DB-3450D8CF13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extLst>
      <p:ext uri="{BB962C8B-B14F-4D97-AF65-F5344CB8AC3E}">
        <p14:creationId xmlns:p14="http://schemas.microsoft.com/office/powerpoint/2010/main" val="288411292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A36DE493-3130-21D3-9731-6CC5A7C3C52E}"/>
              </a:ext>
            </a:extLst>
          </p:cNvPr>
          <p:cNvSpPr/>
          <p:nvPr/>
        </p:nvSpPr>
        <p:spPr>
          <a:xfrm>
            <a:off x="11095037" y="656673"/>
            <a:ext cx="1639762" cy="5317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549275" y="790495"/>
            <a:ext cx="6505575" cy="448309"/>
          </a:xfrm>
          <a:prstGeom prst="rect">
            <a:avLst/>
          </a:prstGeom>
        </p:spPr>
        <p:txBody>
          <a:bodyPr vert="horz" wrap="square" lIns="0" tIns="15240" rIns="0" bIns="0" rtlCol="0">
            <a:spAutoFit/>
          </a:bodyPr>
          <a:lstStyle/>
          <a:p>
            <a:pPr marL="12700">
              <a:lnSpc>
                <a:spcPct val="100000"/>
              </a:lnSpc>
              <a:spcBef>
                <a:spcPts val="120"/>
              </a:spcBef>
            </a:pPr>
            <a:r>
              <a:rPr spc="-235" dirty="0"/>
              <a:t>Measuring</a:t>
            </a:r>
            <a:r>
              <a:rPr spc="-40" dirty="0"/>
              <a:t> </a:t>
            </a:r>
            <a:r>
              <a:rPr spc="-260" dirty="0"/>
              <a:t>&amp;</a:t>
            </a:r>
            <a:r>
              <a:rPr spc="-45" dirty="0"/>
              <a:t> </a:t>
            </a:r>
            <a:r>
              <a:rPr spc="-225" dirty="0"/>
              <a:t>Monitoring</a:t>
            </a:r>
            <a:r>
              <a:rPr spc="-45" dirty="0"/>
              <a:t> </a:t>
            </a:r>
            <a:r>
              <a:rPr spc="-210" dirty="0"/>
              <a:t>Growth</a:t>
            </a:r>
          </a:p>
        </p:txBody>
      </p:sp>
      <p:pic>
        <p:nvPicPr>
          <p:cNvPr id="4" name="object 4"/>
          <p:cNvPicPr/>
          <p:nvPr/>
        </p:nvPicPr>
        <p:blipFill>
          <a:blip r:embed="rId3" cstate="print"/>
          <a:stretch>
            <a:fillRect/>
          </a:stretch>
        </p:blipFill>
        <p:spPr>
          <a:xfrm>
            <a:off x="571500" y="2133600"/>
            <a:ext cx="152399" cy="133349"/>
          </a:xfrm>
          <a:prstGeom prst="rect">
            <a:avLst/>
          </a:prstGeom>
        </p:spPr>
      </p:pic>
      <p:pic>
        <p:nvPicPr>
          <p:cNvPr id="5" name="object 5"/>
          <p:cNvPicPr/>
          <p:nvPr/>
        </p:nvPicPr>
        <p:blipFill>
          <a:blip r:embed="rId4" cstate="print"/>
          <a:stretch>
            <a:fillRect/>
          </a:stretch>
        </p:blipFill>
        <p:spPr>
          <a:xfrm>
            <a:off x="570785" y="3180635"/>
            <a:ext cx="154037" cy="154037"/>
          </a:xfrm>
          <a:prstGeom prst="rect">
            <a:avLst/>
          </a:prstGeom>
        </p:spPr>
      </p:pic>
      <p:pic>
        <p:nvPicPr>
          <p:cNvPr id="6" name="object 6"/>
          <p:cNvPicPr/>
          <p:nvPr/>
        </p:nvPicPr>
        <p:blipFill>
          <a:blip r:embed="rId5" cstate="print"/>
          <a:stretch>
            <a:fillRect/>
          </a:stretch>
        </p:blipFill>
        <p:spPr>
          <a:xfrm>
            <a:off x="576262" y="4019542"/>
            <a:ext cx="142845" cy="133342"/>
          </a:xfrm>
          <a:prstGeom prst="rect">
            <a:avLst/>
          </a:prstGeom>
        </p:spPr>
      </p:pic>
      <p:sp>
        <p:nvSpPr>
          <p:cNvPr id="7" name="object 7"/>
          <p:cNvSpPr txBox="1"/>
          <p:nvPr/>
        </p:nvSpPr>
        <p:spPr>
          <a:xfrm>
            <a:off x="558800" y="1358633"/>
            <a:ext cx="5994400" cy="4385560"/>
          </a:xfrm>
          <a:prstGeom prst="rect">
            <a:avLst/>
          </a:prstGeom>
        </p:spPr>
        <p:txBody>
          <a:bodyPr vert="horz" wrap="square" lIns="0" tIns="11430" rIns="0" bIns="0" rtlCol="0">
            <a:spAutoFit/>
          </a:bodyPr>
          <a:lstStyle/>
          <a:p>
            <a:pPr marL="12700" marR="213360" algn="just">
              <a:lnSpc>
                <a:spcPct val="116399"/>
              </a:lnSpc>
              <a:spcBef>
                <a:spcPts val="90"/>
              </a:spcBef>
            </a:pPr>
            <a:r>
              <a:rPr sz="1450" spc="-65" dirty="0">
                <a:solidFill>
                  <a:srgbClr val="333333"/>
                </a:solidFill>
                <a:latin typeface="Montserrat"/>
                <a:cs typeface="Montserrat"/>
              </a:rPr>
              <a:t>Systematically</a:t>
            </a:r>
            <a:r>
              <a:rPr sz="1450" spc="-5" dirty="0">
                <a:solidFill>
                  <a:srgbClr val="333333"/>
                </a:solidFill>
                <a:latin typeface="Montserrat"/>
                <a:cs typeface="Montserrat"/>
              </a:rPr>
              <a:t> </a:t>
            </a:r>
            <a:r>
              <a:rPr sz="1450" spc="-75" dirty="0">
                <a:solidFill>
                  <a:srgbClr val="333333"/>
                </a:solidFill>
                <a:latin typeface="Montserrat"/>
                <a:cs typeface="Montserrat"/>
              </a:rPr>
              <a:t>tracking</a:t>
            </a:r>
            <a:r>
              <a:rPr sz="1450" dirty="0">
                <a:solidFill>
                  <a:srgbClr val="333333"/>
                </a:solidFill>
                <a:latin typeface="Montserrat"/>
                <a:cs typeface="Montserrat"/>
              </a:rPr>
              <a:t> </a:t>
            </a:r>
            <a:r>
              <a:rPr sz="1450" spc="-75" dirty="0">
                <a:solidFill>
                  <a:srgbClr val="333333"/>
                </a:solidFill>
                <a:latin typeface="Montserrat"/>
                <a:cs typeface="Montserrat"/>
              </a:rPr>
              <a:t>your</a:t>
            </a:r>
            <a:r>
              <a:rPr sz="1450" spc="-5" dirty="0">
                <a:solidFill>
                  <a:srgbClr val="333333"/>
                </a:solidFill>
                <a:latin typeface="Montserrat"/>
                <a:cs typeface="Montserrat"/>
              </a:rPr>
              <a:t> </a:t>
            </a:r>
            <a:r>
              <a:rPr sz="1450" spc="-55" dirty="0">
                <a:solidFill>
                  <a:srgbClr val="333333"/>
                </a:solidFill>
                <a:latin typeface="Montserrat"/>
                <a:cs typeface="Montserrat"/>
              </a:rPr>
              <a:t>scaling</a:t>
            </a:r>
            <a:r>
              <a:rPr sz="1450" dirty="0">
                <a:solidFill>
                  <a:srgbClr val="333333"/>
                </a:solidFill>
                <a:latin typeface="Montserrat"/>
                <a:cs typeface="Montserrat"/>
              </a:rPr>
              <a:t> </a:t>
            </a:r>
            <a:r>
              <a:rPr sz="1450" spc="-65" dirty="0">
                <a:solidFill>
                  <a:srgbClr val="333333"/>
                </a:solidFill>
                <a:latin typeface="Montserrat"/>
                <a:cs typeface="Montserrat"/>
              </a:rPr>
              <a:t>progress</a:t>
            </a:r>
            <a:r>
              <a:rPr sz="1450" spc="-5" dirty="0">
                <a:solidFill>
                  <a:srgbClr val="333333"/>
                </a:solidFill>
                <a:latin typeface="Montserrat"/>
                <a:cs typeface="Montserrat"/>
              </a:rPr>
              <a:t> </a:t>
            </a:r>
            <a:r>
              <a:rPr sz="1450" spc="-60" dirty="0">
                <a:solidFill>
                  <a:srgbClr val="333333"/>
                </a:solidFill>
                <a:latin typeface="Montserrat"/>
                <a:cs typeface="Montserrat"/>
              </a:rPr>
              <a:t>requires</a:t>
            </a:r>
            <a:r>
              <a:rPr sz="1450" dirty="0">
                <a:solidFill>
                  <a:srgbClr val="333333"/>
                </a:solidFill>
                <a:latin typeface="Montserrat"/>
                <a:cs typeface="Montserrat"/>
              </a:rPr>
              <a:t> </a:t>
            </a:r>
            <a:r>
              <a:rPr sz="1450" spc="-10" dirty="0">
                <a:solidFill>
                  <a:srgbClr val="333333"/>
                </a:solidFill>
                <a:latin typeface="Montserrat"/>
                <a:cs typeface="Montserrat"/>
              </a:rPr>
              <a:t>well- </a:t>
            </a:r>
            <a:r>
              <a:rPr sz="1450" spc="-65" dirty="0">
                <a:solidFill>
                  <a:srgbClr val="333333"/>
                </a:solidFill>
                <a:latin typeface="Montserrat"/>
                <a:cs typeface="Montserrat"/>
              </a:rPr>
              <a:t>defined</a:t>
            </a:r>
            <a:r>
              <a:rPr sz="1450" spc="5" dirty="0">
                <a:solidFill>
                  <a:srgbClr val="333333"/>
                </a:solidFill>
                <a:latin typeface="Montserrat"/>
                <a:cs typeface="Montserrat"/>
              </a:rPr>
              <a:t> </a:t>
            </a:r>
            <a:r>
              <a:rPr sz="1450" spc="-70" dirty="0">
                <a:solidFill>
                  <a:srgbClr val="333333"/>
                </a:solidFill>
                <a:latin typeface="Montserrat"/>
                <a:cs typeface="Montserrat"/>
              </a:rPr>
              <a:t>metrics</a:t>
            </a:r>
            <a:r>
              <a:rPr sz="1450" spc="10" dirty="0">
                <a:solidFill>
                  <a:srgbClr val="333333"/>
                </a:solidFill>
                <a:latin typeface="Montserrat"/>
                <a:cs typeface="Montserrat"/>
              </a:rPr>
              <a:t> </a:t>
            </a:r>
            <a:r>
              <a:rPr sz="1450" spc="-70" dirty="0">
                <a:solidFill>
                  <a:srgbClr val="333333"/>
                </a:solidFill>
                <a:latin typeface="Montserrat"/>
                <a:cs typeface="Montserrat"/>
              </a:rPr>
              <a:t>and</a:t>
            </a:r>
            <a:r>
              <a:rPr sz="1450" spc="5" dirty="0">
                <a:solidFill>
                  <a:srgbClr val="333333"/>
                </a:solidFill>
                <a:latin typeface="Montserrat"/>
                <a:cs typeface="Montserrat"/>
              </a:rPr>
              <a:t> </a:t>
            </a:r>
            <a:r>
              <a:rPr sz="1450" spc="-10" dirty="0">
                <a:solidFill>
                  <a:srgbClr val="333333"/>
                </a:solidFill>
                <a:latin typeface="Montserrat"/>
                <a:cs typeface="Montserrat"/>
              </a:rPr>
              <a:t>frameworks:</a:t>
            </a:r>
            <a:endParaRPr sz="1450" dirty="0">
              <a:latin typeface="Montserrat"/>
              <a:cs typeface="Montserrat"/>
            </a:endParaRPr>
          </a:p>
          <a:p>
            <a:pPr marL="307340" marR="144145" algn="just">
              <a:lnSpc>
                <a:spcPct val="114999"/>
              </a:lnSpc>
              <a:spcBef>
                <a:spcPts val="1115"/>
              </a:spcBef>
            </a:pPr>
            <a:r>
              <a:rPr sz="1350" b="1" spc="-120" dirty="0">
                <a:solidFill>
                  <a:srgbClr val="333333"/>
                </a:solidFill>
                <a:latin typeface="Montserrat"/>
                <a:cs typeface="Montserrat"/>
              </a:rPr>
              <a:t>Key</a:t>
            </a:r>
            <a:r>
              <a:rPr sz="1350" b="1" spc="-25" dirty="0">
                <a:solidFill>
                  <a:srgbClr val="333333"/>
                </a:solidFill>
                <a:latin typeface="Montserrat"/>
                <a:cs typeface="Montserrat"/>
              </a:rPr>
              <a:t> </a:t>
            </a:r>
            <a:r>
              <a:rPr sz="1350" b="1" spc="-105" dirty="0">
                <a:solidFill>
                  <a:srgbClr val="333333"/>
                </a:solidFill>
                <a:latin typeface="Montserrat"/>
                <a:cs typeface="Montserrat"/>
              </a:rPr>
              <a:t>Performance</a:t>
            </a:r>
            <a:r>
              <a:rPr sz="1350" b="1" spc="-15" dirty="0">
                <a:solidFill>
                  <a:srgbClr val="333333"/>
                </a:solidFill>
                <a:latin typeface="Montserrat"/>
                <a:cs typeface="Montserrat"/>
              </a:rPr>
              <a:t> </a:t>
            </a:r>
            <a:r>
              <a:rPr sz="1350" b="1" spc="-85" dirty="0">
                <a:solidFill>
                  <a:srgbClr val="333333"/>
                </a:solidFill>
                <a:latin typeface="Montserrat"/>
                <a:cs typeface="Montserrat"/>
              </a:rPr>
              <a:t>Indicators</a:t>
            </a:r>
            <a:r>
              <a:rPr sz="1350" b="1" spc="-15" dirty="0">
                <a:solidFill>
                  <a:srgbClr val="333333"/>
                </a:solidFill>
                <a:latin typeface="Montserrat"/>
                <a:cs typeface="Montserrat"/>
              </a:rPr>
              <a:t> </a:t>
            </a:r>
            <a:r>
              <a:rPr sz="1350" b="1" spc="-80" dirty="0">
                <a:solidFill>
                  <a:srgbClr val="333333"/>
                </a:solidFill>
                <a:latin typeface="Montserrat"/>
                <a:cs typeface="Montserrat"/>
              </a:rPr>
              <a:t>(KPIs):</a:t>
            </a:r>
            <a:r>
              <a:rPr sz="1350" b="1" spc="-40" dirty="0">
                <a:solidFill>
                  <a:srgbClr val="333333"/>
                </a:solidFill>
                <a:latin typeface="Montserrat"/>
                <a:cs typeface="Montserrat"/>
              </a:rPr>
              <a:t> </a:t>
            </a:r>
            <a:r>
              <a:rPr sz="1300" spc="-80" dirty="0">
                <a:solidFill>
                  <a:srgbClr val="333333"/>
                </a:solidFill>
                <a:latin typeface="Montserrat"/>
                <a:cs typeface="Montserrat"/>
              </a:rPr>
              <a:t>Revenue</a:t>
            </a:r>
            <a:r>
              <a:rPr sz="1300" spc="-5" dirty="0">
                <a:solidFill>
                  <a:srgbClr val="333333"/>
                </a:solidFill>
                <a:latin typeface="Montserrat"/>
                <a:cs typeface="Montserrat"/>
              </a:rPr>
              <a:t> </a:t>
            </a:r>
            <a:r>
              <a:rPr sz="1300" spc="-70" dirty="0">
                <a:solidFill>
                  <a:srgbClr val="333333"/>
                </a:solidFill>
                <a:latin typeface="Montserrat"/>
                <a:cs typeface="Montserrat"/>
              </a:rPr>
              <a:t>growth</a:t>
            </a:r>
            <a:r>
              <a:rPr sz="1300" dirty="0">
                <a:solidFill>
                  <a:srgbClr val="333333"/>
                </a:solidFill>
                <a:latin typeface="Montserrat"/>
                <a:cs typeface="Montserrat"/>
              </a:rPr>
              <a:t> </a:t>
            </a:r>
            <a:r>
              <a:rPr sz="1300" spc="-10" dirty="0">
                <a:solidFill>
                  <a:srgbClr val="333333"/>
                </a:solidFill>
                <a:latin typeface="Montserrat"/>
                <a:cs typeface="Montserrat"/>
              </a:rPr>
              <a:t>rate, </a:t>
            </a:r>
            <a:r>
              <a:rPr sz="1300" spc="-75" dirty="0">
                <a:solidFill>
                  <a:srgbClr val="333333"/>
                </a:solidFill>
                <a:latin typeface="Montserrat"/>
                <a:cs typeface="Montserrat"/>
              </a:rPr>
              <a:t>customer</a:t>
            </a:r>
            <a:r>
              <a:rPr sz="1300" spc="5" dirty="0">
                <a:solidFill>
                  <a:srgbClr val="333333"/>
                </a:solidFill>
                <a:latin typeface="Montserrat"/>
                <a:cs typeface="Montserrat"/>
              </a:rPr>
              <a:t> </a:t>
            </a:r>
            <a:r>
              <a:rPr sz="1300" spc="-60" dirty="0">
                <a:solidFill>
                  <a:srgbClr val="333333"/>
                </a:solidFill>
                <a:latin typeface="Montserrat"/>
                <a:cs typeface="Montserrat"/>
              </a:rPr>
              <a:t>acquisition</a:t>
            </a:r>
            <a:r>
              <a:rPr sz="1300" spc="5" dirty="0">
                <a:solidFill>
                  <a:srgbClr val="333333"/>
                </a:solidFill>
                <a:latin typeface="Montserrat"/>
                <a:cs typeface="Montserrat"/>
              </a:rPr>
              <a:t> </a:t>
            </a:r>
            <a:r>
              <a:rPr sz="1300" spc="-60" dirty="0">
                <a:solidFill>
                  <a:srgbClr val="333333"/>
                </a:solidFill>
                <a:latin typeface="Montserrat"/>
                <a:cs typeface="Montserrat"/>
              </a:rPr>
              <a:t>cost</a:t>
            </a:r>
            <a:r>
              <a:rPr sz="1300" spc="5" dirty="0">
                <a:solidFill>
                  <a:srgbClr val="333333"/>
                </a:solidFill>
                <a:latin typeface="Montserrat"/>
                <a:cs typeface="Montserrat"/>
              </a:rPr>
              <a:t> </a:t>
            </a:r>
            <a:r>
              <a:rPr sz="1300" spc="-70" dirty="0">
                <a:solidFill>
                  <a:srgbClr val="333333"/>
                </a:solidFill>
                <a:latin typeface="Montserrat"/>
                <a:cs typeface="Montserrat"/>
              </a:rPr>
              <a:t>(CAC),</a:t>
            </a:r>
            <a:r>
              <a:rPr sz="1300" spc="5" dirty="0">
                <a:solidFill>
                  <a:srgbClr val="333333"/>
                </a:solidFill>
                <a:latin typeface="Montserrat"/>
                <a:cs typeface="Montserrat"/>
              </a:rPr>
              <a:t> </a:t>
            </a:r>
            <a:r>
              <a:rPr sz="1300" spc="-55" dirty="0">
                <a:solidFill>
                  <a:srgbClr val="333333"/>
                </a:solidFill>
                <a:latin typeface="Montserrat"/>
                <a:cs typeface="Montserrat"/>
              </a:rPr>
              <a:t>lifetime</a:t>
            </a:r>
            <a:r>
              <a:rPr sz="1300" spc="5" dirty="0">
                <a:solidFill>
                  <a:srgbClr val="333333"/>
                </a:solidFill>
                <a:latin typeface="Montserrat"/>
                <a:cs typeface="Montserrat"/>
              </a:rPr>
              <a:t> </a:t>
            </a:r>
            <a:r>
              <a:rPr sz="1300" spc="-70" dirty="0">
                <a:solidFill>
                  <a:srgbClr val="333333"/>
                </a:solidFill>
                <a:latin typeface="Montserrat"/>
                <a:cs typeface="Montserrat"/>
              </a:rPr>
              <a:t>value</a:t>
            </a:r>
            <a:r>
              <a:rPr sz="1300" spc="5" dirty="0">
                <a:solidFill>
                  <a:srgbClr val="333333"/>
                </a:solidFill>
                <a:latin typeface="Montserrat"/>
                <a:cs typeface="Montserrat"/>
              </a:rPr>
              <a:t> </a:t>
            </a:r>
            <a:r>
              <a:rPr sz="1300" spc="-75" dirty="0">
                <a:solidFill>
                  <a:srgbClr val="333333"/>
                </a:solidFill>
                <a:latin typeface="Montserrat"/>
                <a:cs typeface="Montserrat"/>
              </a:rPr>
              <a:t>(LTV),</a:t>
            </a:r>
            <a:r>
              <a:rPr sz="1300" spc="5" dirty="0">
                <a:solidFill>
                  <a:srgbClr val="333333"/>
                </a:solidFill>
                <a:latin typeface="Montserrat"/>
                <a:cs typeface="Montserrat"/>
              </a:rPr>
              <a:t> </a:t>
            </a:r>
            <a:r>
              <a:rPr sz="1300" spc="-75" dirty="0">
                <a:solidFill>
                  <a:srgbClr val="333333"/>
                </a:solidFill>
                <a:latin typeface="Montserrat"/>
                <a:cs typeface="Montserrat"/>
              </a:rPr>
              <a:t>churn</a:t>
            </a:r>
            <a:r>
              <a:rPr sz="1300" spc="5" dirty="0">
                <a:solidFill>
                  <a:srgbClr val="333333"/>
                </a:solidFill>
                <a:latin typeface="Montserrat"/>
                <a:cs typeface="Montserrat"/>
              </a:rPr>
              <a:t> </a:t>
            </a:r>
            <a:r>
              <a:rPr sz="1300" spc="-10" dirty="0">
                <a:solidFill>
                  <a:srgbClr val="333333"/>
                </a:solidFill>
                <a:latin typeface="Montserrat"/>
                <a:cs typeface="Montserrat"/>
              </a:rPr>
              <a:t>rate, </a:t>
            </a:r>
            <a:r>
              <a:rPr sz="1300" spc="-75" dirty="0">
                <a:solidFill>
                  <a:srgbClr val="333333"/>
                </a:solidFill>
                <a:latin typeface="Montserrat"/>
                <a:cs typeface="Montserrat"/>
              </a:rPr>
              <a:t>burn</a:t>
            </a:r>
            <a:r>
              <a:rPr sz="1300" dirty="0">
                <a:solidFill>
                  <a:srgbClr val="333333"/>
                </a:solidFill>
                <a:latin typeface="Montserrat"/>
                <a:cs typeface="Montserrat"/>
              </a:rPr>
              <a:t> </a:t>
            </a:r>
            <a:r>
              <a:rPr sz="1300" spc="-70" dirty="0">
                <a:solidFill>
                  <a:srgbClr val="333333"/>
                </a:solidFill>
                <a:latin typeface="Montserrat"/>
                <a:cs typeface="Montserrat"/>
              </a:rPr>
              <a:t>rate,</a:t>
            </a:r>
            <a:r>
              <a:rPr sz="1300" dirty="0">
                <a:solidFill>
                  <a:srgbClr val="333333"/>
                </a:solidFill>
                <a:latin typeface="Montserrat"/>
                <a:cs typeface="Montserrat"/>
              </a:rPr>
              <a:t> </a:t>
            </a:r>
            <a:r>
              <a:rPr sz="1300" spc="-60" dirty="0">
                <a:solidFill>
                  <a:srgbClr val="333333"/>
                </a:solidFill>
                <a:latin typeface="Montserrat"/>
                <a:cs typeface="Montserrat"/>
              </a:rPr>
              <a:t>net</a:t>
            </a:r>
            <a:r>
              <a:rPr sz="1300" spc="5" dirty="0">
                <a:solidFill>
                  <a:srgbClr val="333333"/>
                </a:solidFill>
                <a:latin typeface="Montserrat"/>
                <a:cs typeface="Montserrat"/>
              </a:rPr>
              <a:t> </a:t>
            </a:r>
            <a:r>
              <a:rPr sz="1300" spc="-70" dirty="0">
                <a:solidFill>
                  <a:srgbClr val="333333"/>
                </a:solidFill>
                <a:latin typeface="Montserrat"/>
                <a:cs typeface="Montserrat"/>
              </a:rPr>
              <a:t>promoter</a:t>
            </a:r>
            <a:r>
              <a:rPr sz="1300" dirty="0">
                <a:solidFill>
                  <a:srgbClr val="333333"/>
                </a:solidFill>
                <a:latin typeface="Montserrat"/>
                <a:cs typeface="Montserrat"/>
              </a:rPr>
              <a:t> </a:t>
            </a:r>
            <a:r>
              <a:rPr sz="1300" spc="-70" dirty="0">
                <a:solidFill>
                  <a:srgbClr val="333333"/>
                </a:solidFill>
                <a:latin typeface="Montserrat"/>
                <a:cs typeface="Montserrat"/>
              </a:rPr>
              <a:t>score</a:t>
            </a:r>
            <a:r>
              <a:rPr sz="1300" spc="5" dirty="0">
                <a:solidFill>
                  <a:srgbClr val="333333"/>
                </a:solidFill>
                <a:latin typeface="Montserrat"/>
                <a:cs typeface="Montserrat"/>
              </a:rPr>
              <a:t> </a:t>
            </a:r>
            <a:r>
              <a:rPr sz="1300" spc="-60" dirty="0">
                <a:solidFill>
                  <a:srgbClr val="333333"/>
                </a:solidFill>
                <a:latin typeface="Montserrat"/>
                <a:cs typeface="Montserrat"/>
              </a:rPr>
              <a:t>(NPS),</a:t>
            </a:r>
            <a:r>
              <a:rPr sz="1300" dirty="0">
                <a:solidFill>
                  <a:srgbClr val="333333"/>
                </a:solidFill>
                <a:latin typeface="Montserrat"/>
                <a:cs typeface="Montserrat"/>
              </a:rPr>
              <a:t> </a:t>
            </a:r>
            <a:r>
              <a:rPr sz="1300" spc="-75" dirty="0">
                <a:solidFill>
                  <a:srgbClr val="333333"/>
                </a:solidFill>
                <a:latin typeface="Montserrat"/>
                <a:cs typeface="Montserrat"/>
              </a:rPr>
              <a:t>and</a:t>
            </a:r>
            <a:r>
              <a:rPr sz="1300" spc="5" dirty="0">
                <a:solidFill>
                  <a:srgbClr val="333333"/>
                </a:solidFill>
                <a:latin typeface="Montserrat"/>
                <a:cs typeface="Montserrat"/>
              </a:rPr>
              <a:t> </a:t>
            </a:r>
            <a:r>
              <a:rPr sz="1300" spc="-65" dirty="0">
                <a:solidFill>
                  <a:srgbClr val="333333"/>
                </a:solidFill>
                <a:latin typeface="Montserrat"/>
                <a:cs typeface="Montserrat"/>
              </a:rPr>
              <a:t>operational</a:t>
            </a:r>
            <a:r>
              <a:rPr sz="1300" dirty="0">
                <a:solidFill>
                  <a:srgbClr val="333333"/>
                </a:solidFill>
                <a:latin typeface="Montserrat"/>
                <a:cs typeface="Montserrat"/>
              </a:rPr>
              <a:t> </a:t>
            </a:r>
            <a:r>
              <a:rPr sz="1300" spc="-10" dirty="0">
                <a:solidFill>
                  <a:srgbClr val="333333"/>
                </a:solidFill>
                <a:latin typeface="Montserrat"/>
                <a:cs typeface="Montserrat"/>
              </a:rPr>
              <a:t>efficiency metrics.</a:t>
            </a:r>
            <a:endParaRPr sz="1300" dirty="0">
              <a:latin typeface="Montserrat"/>
              <a:cs typeface="Montserrat"/>
            </a:endParaRPr>
          </a:p>
          <a:p>
            <a:pPr marL="307340" marR="5080" algn="just">
              <a:lnSpc>
                <a:spcPct val="114799"/>
              </a:lnSpc>
              <a:spcBef>
                <a:spcPts val="1075"/>
              </a:spcBef>
            </a:pPr>
            <a:r>
              <a:rPr sz="1350" b="1" spc="-110" dirty="0">
                <a:solidFill>
                  <a:srgbClr val="333333"/>
                </a:solidFill>
                <a:latin typeface="Montserrat"/>
                <a:cs typeface="Montserrat"/>
              </a:rPr>
              <a:t>Tracking</a:t>
            </a:r>
            <a:r>
              <a:rPr sz="1350" b="1" spc="10" dirty="0">
                <a:solidFill>
                  <a:srgbClr val="333333"/>
                </a:solidFill>
                <a:latin typeface="Montserrat"/>
                <a:cs typeface="Montserrat"/>
              </a:rPr>
              <a:t> </a:t>
            </a:r>
            <a:r>
              <a:rPr sz="1350" b="1" spc="-110" dirty="0">
                <a:solidFill>
                  <a:srgbClr val="333333"/>
                </a:solidFill>
                <a:latin typeface="Montserrat"/>
                <a:cs typeface="Montserrat"/>
              </a:rPr>
              <a:t>Tools:</a:t>
            </a:r>
            <a:r>
              <a:rPr sz="1350" b="1" spc="15" dirty="0">
                <a:solidFill>
                  <a:srgbClr val="333333"/>
                </a:solidFill>
                <a:latin typeface="Montserrat"/>
                <a:cs typeface="Montserrat"/>
              </a:rPr>
              <a:t> </a:t>
            </a:r>
            <a:r>
              <a:rPr sz="1300" spc="-60" dirty="0">
                <a:solidFill>
                  <a:srgbClr val="333333"/>
                </a:solidFill>
                <a:latin typeface="Montserrat"/>
                <a:cs typeface="Montserrat"/>
              </a:rPr>
              <a:t>Business</a:t>
            </a:r>
            <a:r>
              <a:rPr sz="1300" spc="25" dirty="0">
                <a:solidFill>
                  <a:srgbClr val="333333"/>
                </a:solidFill>
                <a:latin typeface="Montserrat"/>
                <a:cs typeface="Montserrat"/>
              </a:rPr>
              <a:t> </a:t>
            </a:r>
            <a:r>
              <a:rPr sz="1300" spc="-60" dirty="0">
                <a:solidFill>
                  <a:srgbClr val="333333"/>
                </a:solidFill>
                <a:latin typeface="Montserrat"/>
                <a:cs typeface="Montserrat"/>
              </a:rPr>
              <a:t>intelligence</a:t>
            </a:r>
            <a:r>
              <a:rPr sz="1300" spc="30" dirty="0">
                <a:solidFill>
                  <a:srgbClr val="333333"/>
                </a:solidFill>
                <a:latin typeface="Montserrat"/>
                <a:cs typeface="Montserrat"/>
              </a:rPr>
              <a:t> </a:t>
            </a:r>
            <a:r>
              <a:rPr sz="1300" spc="-65" dirty="0">
                <a:solidFill>
                  <a:srgbClr val="333333"/>
                </a:solidFill>
                <a:latin typeface="Montserrat"/>
                <a:cs typeface="Montserrat"/>
              </a:rPr>
              <a:t>dashboards,</a:t>
            </a:r>
            <a:r>
              <a:rPr sz="1300" spc="35" dirty="0">
                <a:solidFill>
                  <a:srgbClr val="333333"/>
                </a:solidFill>
                <a:latin typeface="Montserrat"/>
                <a:cs typeface="Montserrat"/>
              </a:rPr>
              <a:t> </a:t>
            </a:r>
            <a:r>
              <a:rPr sz="1300" spc="-114" dirty="0">
                <a:solidFill>
                  <a:srgbClr val="333333"/>
                </a:solidFill>
                <a:latin typeface="Montserrat"/>
                <a:cs typeface="Montserrat"/>
              </a:rPr>
              <a:t>CRM</a:t>
            </a:r>
            <a:r>
              <a:rPr sz="1300" spc="30" dirty="0">
                <a:solidFill>
                  <a:srgbClr val="333333"/>
                </a:solidFill>
                <a:latin typeface="Montserrat"/>
                <a:cs typeface="Montserrat"/>
              </a:rPr>
              <a:t> </a:t>
            </a:r>
            <a:r>
              <a:rPr sz="1300" spc="-25" dirty="0">
                <a:solidFill>
                  <a:srgbClr val="333333"/>
                </a:solidFill>
                <a:latin typeface="Montserrat"/>
                <a:cs typeface="Montserrat"/>
              </a:rPr>
              <a:t>analytics, </a:t>
            </a:r>
            <a:r>
              <a:rPr sz="1300" spc="-70" dirty="0">
                <a:solidFill>
                  <a:srgbClr val="333333"/>
                </a:solidFill>
                <a:latin typeface="Montserrat"/>
                <a:cs typeface="Montserrat"/>
              </a:rPr>
              <a:t>finance</a:t>
            </a:r>
            <a:r>
              <a:rPr sz="1300" spc="45" dirty="0">
                <a:solidFill>
                  <a:srgbClr val="333333"/>
                </a:solidFill>
                <a:latin typeface="Montserrat"/>
                <a:cs typeface="Montserrat"/>
              </a:rPr>
              <a:t> </a:t>
            </a:r>
            <a:r>
              <a:rPr sz="1300" spc="-75" dirty="0">
                <a:solidFill>
                  <a:srgbClr val="333333"/>
                </a:solidFill>
                <a:latin typeface="Montserrat"/>
                <a:cs typeface="Montserrat"/>
              </a:rPr>
              <a:t>tracking</a:t>
            </a:r>
            <a:r>
              <a:rPr sz="1300" spc="50" dirty="0">
                <a:solidFill>
                  <a:srgbClr val="333333"/>
                </a:solidFill>
                <a:latin typeface="Montserrat"/>
                <a:cs typeface="Montserrat"/>
              </a:rPr>
              <a:t> </a:t>
            </a:r>
            <a:r>
              <a:rPr sz="1300" spc="-70" dirty="0">
                <a:solidFill>
                  <a:srgbClr val="333333"/>
                </a:solidFill>
                <a:latin typeface="Montserrat"/>
                <a:cs typeface="Montserrat"/>
              </a:rPr>
              <a:t>software,</a:t>
            </a:r>
            <a:r>
              <a:rPr sz="1300" spc="50" dirty="0">
                <a:solidFill>
                  <a:srgbClr val="333333"/>
                </a:solidFill>
                <a:latin typeface="Montserrat"/>
                <a:cs typeface="Montserrat"/>
              </a:rPr>
              <a:t> </a:t>
            </a:r>
            <a:r>
              <a:rPr sz="1300" spc="-85" dirty="0">
                <a:solidFill>
                  <a:srgbClr val="333333"/>
                </a:solidFill>
                <a:latin typeface="Montserrat"/>
                <a:cs typeface="Montserrat"/>
              </a:rPr>
              <a:t>and</a:t>
            </a:r>
            <a:r>
              <a:rPr sz="1300" spc="45" dirty="0">
                <a:solidFill>
                  <a:srgbClr val="333333"/>
                </a:solidFill>
                <a:latin typeface="Montserrat"/>
                <a:cs typeface="Montserrat"/>
              </a:rPr>
              <a:t> </a:t>
            </a:r>
            <a:r>
              <a:rPr sz="1300" spc="-85" dirty="0">
                <a:solidFill>
                  <a:srgbClr val="333333"/>
                </a:solidFill>
                <a:latin typeface="Montserrat"/>
                <a:cs typeface="Montserrat"/>
              </a:rPr>
              <a:t>automated</a:t>
            </a:r>
            <a:r>
              <a:rPr sz="1300" spc="50" dirty="0">
                <a:solidFill>
                  <a:srgbClr val="333333"/>
                </a:solidFill>
                <a:latin typeface="Montserrat"/>
                <a:cs typeface="Montserrat"/>
              </a:rPr>
              <a:t> </a:t>
            </a:r>
            <a:r>
              <a:rPr sz="1300" spc="-65" dirty="0">
                <a:solidFill>
                  <a:srgbClr val="333333"/>
                </a:solidFill>
                <a:latin typeface="Montserrat"/>
                <a:cs typeface="Montserrat"/>
              </a:rPr>
              <a:t>reporting</a:t>
            </a:r>
            <a:r>
              <a:rPr sz="1300" spc="50" dirty="0">
                <a:solidFill>
                  <a:srgbClr val="333333"/>
                </a:solidFill>
                <a:latin typeface="Montserrat"/>
                <a:cs typeface="Montserrat"/>
              </a:rPr>
              <a:t> </a:t>
            </a:r>
            <a:r>
              <a:rPr sz="1300" spc="-75" dirty="0">
                <a:solidFill>
                  <a:srgbClr val="333333"/>
                </a:solidFill>
                <a:latin typeface="Montserrat"/>
                <a:cs typeface="Montserrat"/>
              </a:rPr>
              <a:t>systems</a:t>
            </a:r>
            <a:r>
              <a:rPr sz="1300" spc="50" dirty="0">
                <a:solidFill>
                  <a:srgbClr val="333333"/>
                </a:solidFill>
                <a:latin typeface="Montserrat"/>
                <a:cs typeface="Montserrat"/>
              </a:rPr>
              <a:t> </a:t>
            </a:r>
            <a:r>
              <a:rPr sz="1300" spc="-20" dirty="0">
                <a:solidFill>
                  <a:srgbClr val="333333"/>
                </a:solidFill>
                <a:latin typeface="Montserrat"/>
                <a:cs typeface="Montserrat"/>
              </a:rPr>
              <a:t>that </a:t>
            </a:r>
            <a:r>
              <a:rPr sz="1300" spc="-70" dirty="0">
                <a:solidFill>
                  <a:srgbClr val="333333"/>
                </a:solidFill>
                <a:latin typeface="Montserrat"/>
                <a:cs typeface="Montserrat"/>
              </a:rPr>
              <a:t>provide</a:t>
            </a:r>
            <a:r>
              <a:rPr sz="1300" dirty="0">
                <a:solidFill>
                  <a:srgbClr val="333333"/>
                </a:solidFill>
                <a:latin typeface="Montserrat"/>
                <a:cs typeface="Montserrat"/>
              </a:rPr>
              <a:t> </a:t>
            </a:r>
            <a:r>
              <a:rPr sz="1300" spc="-55" dirty="0">
                <a:solidFill>
                  <a:srgbClr val="333333"/>
                </a:solidFill>
                <a:latin typeface="Montserrat"/>
                <a:cs typeface="Montserrat"/>
              </a:rPr>
              <a:t>real-</a:t>
            </a:r>
            <a:r>
              <a:rPr sz="1300" spc="-65" dirty="0">
                <a:solidFill>
                  <a:srgbClr val="333333"/>
                </a:solidFill>
                <a:latin typeface="Montserrat"/>
                <a:cs typeface="Montserrat"/>
              </a:rPr>
              <a:t>time</a:t>
            </a:r>
            <a:r>
              <a:rPr sz="1300" spc="5" dirty="0">
                <a:solidFill>
                  <a:srgbClr val="333333"/>
                </a:solidFill>
                <a:latin typeface="Montserrat"/>
                <a:cs typeface="Montserrat"/>
              </a:rPr>
              <a:t> </a:t>
            </a:r>
            <a:r>
              <a:rPr sz="1300" spc="-10" dirty="0">
                <a:solidFill>
                  <a:srgbClr val="333333"/>
                </a:solidFill>
                <a:latin typeface="Montserrat"/>
                <a:cs typeface="Montserrat"/>
              </a:rPr>
              <a:t>visibility.</a:t>
            </a:r>
            <a:endParaRPr lang="en-US" sz="1300" spc="-10" dirty="0">
              <a:solidFill>
                <a:srgbClr val="333333"/>
              </a:solidFill>
              <a:latin typeface="Montserrat"/>
              <a:cs typeface="Montserrat"/>
            </a:endParaRPr>
          </a:p>
          <a:p>
            <a:pPr marL="307340" marR="5080" algn="just">
              <a:lnSpc>
                <a:spcPct val="114799"/>
              </a:lnSpc>
              <a:spcBef>
                <a:spcPts val="1075"/>
              </a:spcBef>
            </a:pPr>
            <a:endParaRPr sz="1300" dirty="0">
              <a:latin typeface="Montserrat"/>
              <a:cs typeface="Montserrat"/>
            </a:endParaRPr>
          </a:p>
          <a:p>
            <a:pPr marL="307340" marR="223520" algn="just">
              <a:lnSpc>
                <a:spcPct val="114799"/>
              </a:lnSpc>
              <a:spcBef>
                <a:spcPts val="1080"/>
              </a:spcBef>
            </a:pPr>
            <a:r>
              <a:rPr sz="1350" b="1" spc="-105" dirty="0">
                <a:solidFill>
                  <a:srgbClr val="333333"/>
                </a:solidFill>
                <a:latin typeface="Montserrat"/>
                <a:cs typeface="Montserrat"/>
              </a:rPr>
              <a:t>Feedback</a:t>
            </a:r>
            <a:r>
              <a:rPr sz="1350" b="1" spc="-20" dirty="0">
                <a:solidFill>
                  <a:srgbClr val="333333"/>
                </a:solidFill>
                <a:latin typeface="Montserrat"/>
                <a:cs typeface="Montserrat"/>
              </a:rPr>
              <a:t> </a:t>
            </a:r>
            <a:r>
              <a:rPr sz="1350" b="1" spc="-95" dirty="0">
                <a:solidFill>
                  <a:srgbClr val="333333"/>
                </a:solidFill>
                <a:latin typeface="Montserrat"/>
                <a:cs typeface="Montserrat"/>
              </a:rPr>
              <a:t>Loops:</a:t>
            </a:r>
            <a:r>
              <a:rPr sz="1350" b="1" spc="-45" dirty="0">
                <a:solidFill>
                  <a:srgbClr val="333333"/>
                </a:solidFill>
                <a:latin typeface="Montserrat"/>
                <a:cs typeface="Montserrat"/>
              </a:rPr>
              <a:t> </a:t>
            </a:r>
            <a:r>
              <a:rPr sz="1300" spc="-70" dirty="0">
                <a:solidFill>
                  <a:srgbClr val="333333"/>
                </a:solidFill>
                <a:latin typeface="Montserrat"/>
                <a:cs typeface="Montserrat"/>
              </a:rPr>
              <a:t>Regular</a:t>
            </a:r>
            <a:r>
              <a:rPr sz="1300" spc="-5" dirty="0">
                <a:solidFill>
                  <a:srgbClr val="333333"/>
                </a:solidFill>
                <a:latin typeface="Montserrat"/>
                <a:cs typeface="Montserrat"/>
              </a:rPr>
              <a:t> </a:t>
            </a:r>
            <a:r>
              <a:rPr sz="1300" spc="-75" dirty="0">
                <a:solidFill>
                  <a:srgbClr val="333333"/>
                </a:solidFill>
                <a:latin typeface="Montserrat"/>
                <a:cs typeface="Montserrat"/>
              </a:rPr>
              <a:t>review</a:t>
            </a:r>
            <a:r>
              <a:rPr sz="1300" spc="-5" dirty="0">
                <a:solidFill>
                  <a:srgbClr val="333333"/>
                </a:solidFill>
                <a:latin typeface="Montserrat"/>
                <a:cs typeface="Montserrat"/>
              </a:rPr>
              <a:t> </a:t>
            </a:r>
            <a:r>
              <a:rPr sz="1300" spc="-60" dirty="0">
                <a:solidFill>
                  <a:srgbClr val="333333"/>
                </a:solidFill>
                <a:latin typeface="Montserrat"/>
                <a:cs typeface="Montserrat"/>
              </a:rPr>
              <a:t>cycles</a:t>
            </a:r>
            <a:r>
              <a:rPr sz="1300" dirty="0">
                <a:solidFill>
                  <a:srgbClr val="333333"/>
                </a:solidFill>
                <a:latin typeface="Montserrat"/>
                <a:cs typeface="Montserrat"/>
              </a:rPr>
              <a:t> </a:t>
            </a:r>
            <a:r>
              <a:rPr sz="1300" spc="-65" dirty="0">
                <a:solidFill>
                  <a:srgbClr val="333333"/>
                </a:solidFill>
                <a:latin typeface="Montserrat"/>
                <a:cs typeface="Montserrat"/>
              </a:rPr>
              <a:t>(weekly,</a:t>
            </a:r>
            <a:r>
              <a:rPr sz="1300" spc="-5" dirty="0">
                <a:solidFill>
                  <a:srgbClr val="333333"/>
                </a:solidFill>
                <a:latin typeface="Montserrat"/>
                <a:cs typeface="Montserrat"/>
              </a:rPr>
              <a:t> </a:t>
            </a:r>
            <a:r>
              <a:rPr sz="1300" spc="-10" dirty="0">
                <a:solidFill>
                  <a:srgbClr val="333333"/>
                </a:solidFill>
                <a:latin typeface="Montserrat"/>
                <a:cs typeface="Montserrat"/>
              </a:rPr>
              <a:t>monthly, </a:t>
            </a:r>
            <a:r>
              <a:rPr sz="1300" spc="-65" dirty="0">
                <a:solidFill>
                  <a:srgbClr val="333333"/>
                </a:solidFill>
                <a:latin typeface="Montserrat"/>
                <a:cs typeface="Montserrat"/>
              </a:rPr>
              <a:t>quarterly)</a:t>
            </a:r>
            <a:r>
              <a:rPr sz="1300" spc="30" dirty="0">
                <a:solidFill>
                  <a:srgbClr val="333333"/>
                </a:solidFill>
                <a:latin typeface="Montserrat"/>
                <a:cs typeface="Montserrat"/>
              </a:rPr>
              <a:t> </a:t>
            </a:r>
            <a:r>
              <a:rPr sz="1300" spc="-75" dirty="0">
                <a:solidFill>
                  <a:srgbClr val="333333"/>
                </a:solidFill>
                <a:latin typeface="Montserrat"/>
                <a:cs typeface="Montserrat"/>
              </a:rPr>
              <a:t>where</a:t>
            </a:r>
            <a:r>
              <a:rPr sz="1300" spc="35" dirty="0">
                <a:solidFill>
                  <a:srgbClr val="333333"/>
                </a:solidFill>
                <a:latin typeface="Montserrat"/>
                <a:cs typeface="Montserrat"/>
              </a:rPr>
              <a:t> </a:t>
            </a:r>
            <a:r>
              <a:rPr sz="1300" spc="-65" dirty="0">
                <a:solidFill>
                  <a:srgbClr val="333333"/>
                </a:solidFill>
                <a:latin typeface="Montserrat"/>
                <a:cs typeface="Montserrat"/>
              </a:rPr>
              <a:t>metrics</a:t>
            </a:r>
            <a:r>
              <a:rPr sz="1300" spc="30" dirty="0">
                <a:solidFill>
                  <a:srgbClr val="333333"/>
                </a:solidFill>
                <a:latin typeface="Montserrat"/>
                <a:cs typeface="Montserrat"/>
              </a:rPr>
              <a:t> </a:t>
            </a:r>
            <a:r>
              <a:rPr sz="1300" spc="-70" dirty="0">
                <a:solidFill>
                  <a:srgbClr val="333333"/>
                </a:solidFill>
                <a:latin typeface="Montserrat"/>
                <a:cs typeface="Montserrat"/>
              </a:rPr>
              <a:t>inform</a:t>
            </a:r>
            <a:r>
              <a:rPr sz="1300" spc="35" dirty="0">
                <a:solidFill>
                  <a:srgbClr val="333333"/>
                </a:solidFill>
                <a:latin typeface="Montserrat"/>
                <a:cs typeface="Montserrat"/>
              </a:rPr>
              <a:t> </a:t>
            </a:r>
            <a:r>
              <a:rPr sz="1300" spc="-65" dirty="0">
                <a:solidFill>
                  <a:srgbClr val="333333"/>
                </a:solidFill>
                <a:latin typeface="Montserrat"/>
                <a:cs typeface="Montserrat"/>
              </a:rPr>
              <a:t>decision-</a:t>
            </a:r>
            <a:r>
              <a:rPr sz="1300" spc="-80" dirty="0">
                <a:solidFill>
                  <a:srgbClr val="333333"/>
                </a:solidFill>
                <a:latin typeface="Montserrat"/>
                <a:cs typeface="Montserrat"/>
              </a:rPr>
              <a:t>making</a:t>
            </a:r>
            <a:r>
              <a:rPr sz="1300" spc="30" dirty="0">
                <a:solidFill>
                  <a:srgbClr val="333333"/>
                </a:solidFill>
                <a:latin typeface="Montserrat"/>
                <a:cs typeface="Montserrat"/>
              </a:rPr>
              <a:t> </a:t>
            </a:r>
            <a:r>
              <a:rPr sz="1300" spc="-75" dirty="0">
                <a:solidFill>
                  <a:srgbClr val="333333"/>
                </a:solidFill>
                <a:latin typeface="Montserrat"/>
                <a:cs typeface="Montserrat"/>
              </a:rPr>
              <a:t>and</a:t>
            </a:r>
            <a:r>
              <a:rPr sz="1300" spc="35" dirty="0">
                <a:solidFill>
                  <a:srgbClr val="333333"/>
                </a:solidFill>
                <a:latin typeface="Montserrat"/>
                <a:cs typeface="Montserrat"/>
              </a:rPr>
              <a:t> </a:t>
            </a:r>
            <a:r>
              <a:rPr sz="1300" spc="-45" dirty="0">
                <a:solidFill>
                  <a:srgbClr val="333333"/>
                </a:solidFill>
                <a:latin typeface="Montserrat"/>
                <a:cs typeface="Montserrat"/>
              </a:rPr>
              <a:t>strategy </a:t>
            </a:r>
            <a:r>
              <a:rPr sz="1300" spc="-10" dirty="0">
                <a:solidFill>
                  <a:srgbClr val="333333"/>
                </a:solidFill>
                <a:latin typeface="Montserrat"/>
                <a:cs typeface="Montserrat"/>
              </a:rPr>
              <a:t>adjustments.</a:t>
            </a:r>
            <a:endParaRPr lang="en-US" sz="1300" spc="-10" dirty="0">
              <a:solidFill>
                <a:srgbClr val="333333"/>
              </a:solidFill>
              <a:latin typeface="Montserrat"/>
              <a:cs typeface="Montserrat"/>
            </a:endParaRPr>
          </a:p>
          <a:p>
            <a:pPr marL="307340" marR="223520" algn="just">
              <a:lnSpc>
                <a:spcPct val="114799"/>
              </a:lnSpc>
              <a:spcBef>
                <a:spcPts val="1080"/>
              </a:spcBef>
            </a:pPr>
            <a:endParaRPr lang="en-US" sz="1300" spc="-10" dirty="0">
              <a:solidFill>
                <a:srgbClr val="333333"/>
              </a:solidFill>
              <a:latin typeface="Montserrat"/>
              <a:cs typeface="Montserrat"/>
            </a:endParaRPr>
          </a:p>
          <a:p>
            <a:pPr marL="307340" marR="223520" algn="just">
              <a:lnSpc>
                <a:spcPct val="114799"/>
              </a:lnSpc>
              <a:spcBef>
                <a:spcPts val="1080"/>
              </a:spcBef>
            </a:pPr>
            <a:r>
              <a:rPr lang="en-US" sz="1350" b="1" spc="-105" dirty="0">
                <a:solidFill>
                  <a:srgbClr val="333333"/>
                </a:solidFill>
                <a:latin typeface="Montserrat"/>
                <a:cs typeface="Montserrat"/>
              </a:rPr>
              <a:t>Balanced</a:t>
            </a:r>
            <a:r>
              <a:rPr lang="en-US" sz="1350" b="1" spc="5" dirty="0">
                <a:solidFill>
                  <a:srgbClr val="333333"/>
                </a:solidFill>
                <a:latin typeface="Montserrat"/>
                <a:cs typeface="Montserrat"/>
              </a:rPr>
              <a:t> </a:t>
            </a:r>
            <a:r>
              <a:rPr lang="en-US" sz="1350" b="1" spc="-95" dirty="0">
                <a:solidFill>
                  <a:srgbClr val="333333"/>
                </a:solidFill>
                <a:latin typeface="Montserrat"/>
                <a:cs typeface="Montserrat"/>
              </a:rPr>
              <a:t>Scorecards:</a:t>
            </a:r>
            <a:r>
              <a:rPr lang="en-US" sz="1350" b="1" spc="-25" dirty="0">
                <a:solidFill>
                  <a:srgbClr val="333333"/>
                </a:solidFill>
                <a:latin typeface="Montserrat"/>
                <a:cs typeface="Montserrat"/>
              </a:rPr>
              <a:t> </a:t>
            </a:r>
            <a:r>
              <a:rPr lang="en-US" sz="1300" spc="-85" dirty="0">
                <a:solidFill>
                  <a:srgbClr val="333333"/>
                </a:solidFill>
                <a:latin typeface="Montserrat"/>
                <a:cs typeface="Montserrat"/>
              </a:rPr>
              <a:t>Track</a:t>
            </a:r>
            <a:r>
              <a:rPr lang="en-US" sz="1300" spc="20" dirty="0">
                <a:solidFill>
                  <a:srgbClr val="333333"/>
                </a:solidFill>
                <a:latin typeface="Montserrat"/>
                <a:cs typeface="Montserrat"/>
              </a:rPr>
              <a:t> </a:t>
            </a:r>
            <a:r>
              <a:rPr lang="en-US" sz="1300" spc="-65" dirty="0">
                <a:solidFill>
                  <a:srgbClr val="333333"/>
                </a:solidFill>
                <a:latin typeface="Montserrat"/>
                <a:cs typeface="Montserrat"/>
              </a:rPr>
              <a:t>metrics</a:t>
            </a:r>
            <a:r>
              <a:rPr lang="en-US" sz="1300" spc="15" dirty="0">
                <a:solidFill>
                  <a:srgbClr val="333333"/>
                </a:solidFill>
                <a:latin typeface="Montserrat"/>
                <a:cs typeface="Montserrat"/>
              </a:rPr>
              <a:t> </a:t>
            </a:r>
            <a:r>
              <a:rPr lang="en-US" sz="1300" spc="-65" dirty="0">
                <a:solidFill>
                  <a:srgbClr val="333333"/>
                </a:solidFill>
                <a:latin typeface="Montserrat"/>
                <a:cs typeface="Montserrat"/>
              </a:rPr>
              <a:t>across</a:t>
            </a:r>
            <a:r>
              <a:rPr lang="en-US" sz="1300" spc="15" dirty="0">
                <a:solidFill>
                  <a:srgbClr val="333333"/>
                </a:solidFill>
                <a:latin typeface="Montserrat"/>
                <a:cs typeface="Montserrat"/>
              </a:rPr>
              <a:t> </a:t>
            </a:r>
            <a:r>
              <a:rPr lang="en-US" sz="1300" spc="-60" dirty="0">
                <a:solidFill>
                  <a:srgbClr val="333333"/>
                </a:solidFill>
                <a:latin typeface="Montserrat"/>
                <a:cs typeface="Montserrat"/>
              </a:rPr>
              <a:t>multiple</a:t>
            </a:r>
            <a:r>
              <a:rPr lang="en-US" sz="1300" spc="15" dirty="0">
                <a:solidFill>
                  <a:srgbClr val="333333"/>
                </a:solidFill>
                <a:latin typeface="Montserrat"/>
                <a:cs typeface="Montserrat"/>
              </a:rPr>
              <a:t> </a:t>
            </a:r>
            <a:r>
              <a:rPr lang="en-US" sz="1300" spc="-60" dirty="0">
                <a:solidFill>
                  <a:srgbClr val="333333"/>
                </a:solidFill>
                <a:latin typeface="Montserrat"/>
                <a:cs typeface="Montserrat"/>
              </a:rPr>
              <a:t>dimensions </a:t>
            </a:r>
            <a:r>
              <a:rPr lang="en-US" sz="1300" spc="-50" dirty="0">
                <a:solidFill>
                  <a:srgbClr val="333333"/>
                </a:solidFill>
                <a:latin typeface="Montserrat"/>
                <a:cs typeface="Montserrat"/>
              </a:rPr>
              <a:t>(financial,</a:t>
            </a:r>
            <a:r>
              <a:rPr lang="en-US" sz="1300" spc="5" dirty="0">
                <a:solidFill>
                  <a:srgbClr val="333333"/>
                </a:solidFill>
                <a:latin typeface="Montserrat"/>
                <a:cs typeface="Montserrat"/>
              </a:rPr>
              <a:t> </a:t>
            </a:r>
            <a:r>
              <a:rPr lang="en-US" sz="1300" spc="-65" dirty="0">
                <a:solidFill>
                  <a:srgbClr val="333333"/>
                </a:solidFill>
                <a:latin typeface="Montserrat"/>
                <a:cs typeface="Montserrat"/>
              </a:rPr>
              <a:t>customer,</a:t>
            </a:r>
            <a:r>
              <a:rPr lang="en-US" sz="1300" spc="10" dirty="0">
                <a:solidFill>
                  <a:srgbClr val="333333"/>
                </a:solidFill>
                <a:latin typeface="Montserrat"/>
                <a:cs typeface="Montserrat"/>
              </a:rPr>
              <a:t> </a:t>
            </a:r>
            <a:r>
              <a:rPr lang="en-US" sz="1300" spc="-65" dirty="0">
                <a:solidFill>
                  <a:srgbClr val="333333"/>
                </a:solidFill>
                <a:latin typeface="Montserrat"/>
                <a:cs typeface="Montserrat"/>
              </a:rPr>
              <a:t>internal</a:t>
            </a:r>
            <a:r>
              <a:rPr lang="en-US" sz="1300" spc="5" dirty="0">
                <a:solidFill>
                  <a:srgbClr val="333333"/>
                </a:solidFill>
                <a:latin typeface="Montserrat"/>
                <a:cs typeface="Montserrat"/>
              </a:rPr>
              <a:t> </a:t>
            </a:r>
            <a:r>
              <a:rPr lang="en-US" sz="1300" spc="-60" dirty="0">
                <a:solidFill>
                  <a:srgbClr val="333333"/>
                </a:solidFill>
                <a:latin typeface="Montserrat"/>
                <a:cs typeface="Montserrat"/>
              </a:rPr>
              <a:t>processes,</a:t>
            </a:r>
            <a:r>
              <a:rPr lang="en-US" sz="1300" spc="10" dirty="0">
                <a:solidFill>
                  <a:srgbClr val="333333"/>
                </a:solidFill>
                <a:latin typeface="Montserrat"/>
                <a:cs typeface="Montserrat"/>
              </a:rPr>
              <a:t> </a:t>
            </a:r>
            <a:r>
              <a:rPr lang="en-US" sz="1300" spc="-75" dirty="0">
                <a:solidFill>
                  <a:srgbClr val="333333"/>
                </a:solidFill>
                <a:latin typeface="Montserrat"/>
                <a:cs typeface="Montserrat"/>
              </a:rPr>
              <a:t>and</a:t>
            </a:r>
            <a:r>
              <a:rPr lang="en-US" sz="1300" spc="5" dirty="0">
                <a:solidFill>
                  <a:srgbClr val="333333"/>
                </a:solidFill>
                <a:latin typeface="Montserrat"/>
                <a:cs typeface="Montserrat"/>
              </a:rPr>
              <a:t> </a:t>
            </a:r>
            <a:r>
              <a:rPr lang="en-US" sz="1300" spc="-65" dirty="0">
                <a:solidFill>
                  <a:srgbClr val="333333"/>
                </a:solidFill>
                <a:latin typeface="Montserrat"/>
                <a:cs typeface="Montserrat"/>
              </a:rPr>
              <a:t>growth/learning)</a:t>
            </a:r>
            <a:r>
              <a:rPr lang="en-US" sz="1300" spc="10" dirty="0">
                <a:solidFill>
                  <a:srgbClr val="333333"/>
                </a:solidFill>
                <a:latin typeface="Montserrat"/>
                <a:cs typeface="Montserrat"/>
              </a:rPr>
              <a:t> </a:t>
            </a:r>
            <a:r>
              <a:rPr lang="en-US" sz="1300" spc="-25" dirty="0">
                <a:solidFill>
                  <a:srgbClr val="333333"/>
                </a:solidFill>
                <a:latin typeface="Montserrat"/>
                <a:cs typeface="Montserrat"/>
              </a:rPr>
              <a:t>to </a:t>
            </a:r>
            <a:r>
              <a:rPr lang="en-US" sz="1300" spc="-70" dirty="0">
                <a:solidFill>
                  <a:srgbClr val="333333"/>
                </a:solidFill>
                <a:latin typeface="Montserrat"/>
                <a:cs typeface="Montserrat"/>
              </a:rPr>
              <a:t>ensure</a:t>
            </a:r>
            <a:r>
              <a:rPr lang="en-US" sz="1300" spc="-5" dirty="0">
                <a:solidFill>
                  <a:srgbClr val="333333"/>
                </a:solidFill>
                <a:latin typeface="Montserrat"/>
                <a:cs typeface="Montserrat"/>
              </a:rPr>
              <a:t> </a:t>
            </a:r>
            <a:r>
              <a:rPr lang="en-US" sz="1300" spc="-50" dirty="0">
                <a:solidFill>
                  <a:srgbClr val="333333"/>
                </a:solidFill>
                <a:latin typeface="Montserrat"/>
                <a:cs typeface="Montserrat"/>
              </a:rPr>
              <a:t>holistic</a:t>
            </a:r>
            <a:r>
              <a:rPr lang="en-US" sz="1300" dirty="0">
                <a:solidFill>
                  <a:srgbClr val="333333"/>
                </a:solidFill>
                <a:latin typeface="Montserrat"/>
                <a:cs typeface="Montserrat"/>
              </a:rPr>
              <a:t> </a:t>
            </a:r>
            <a:r>
              <a:rPr lang="en-US" sz="1300" spc="-10" dirty="0">
                <a:solidFill>
                  <a:srgbClr val="333333"/>
                </a:solidFill>
                <a:latin typeface="Montserrat"/>
                <a:cs typeface="Montserrat"/>
              </a:rPr>
              <a:t>monitoring.</a:t>
            </a:r>
            <a:endParaRPr sz="1300" dirty="0">
              <a:latin typeface="Montserrat"/>
              <a:cs typeface="Montserrat"/>
            </a:endParaRPr>
          </a:p>
        </p:txBody>
      </p:sp>
      <p:pic>
        <p:nvPicPr>
          <p:cNvPr id="8" name="object 8"/>
          <p:cNvPicPr/>
          <p:nvPr/>
        </p:nvPicPr>
        <p:blipFill>
          <a:blip r:embed="rId6" cstate="print"/>
          <a:stretch>
            <a:fillRect/>
          </a:stretch>
        </p:blipFill>
        <p:spPr>
          <a:xfrm>
            <a:off x="571988" y="4838699"/>
            <a:ext cx="151423" cy="152399"/>
          </a:xfrm>
          <a:prstGeom prst="rect">
            <a:avLst/>
          </a:prstGeom>
        </p:spPr>
      </p:pic>
      <p:sp>
        <p:nvSpPr>
          <p:cNvPr id="10" name="object 10"/>
          <p:cNvSpPr txBox="1"/>
          <p:nvPr/>
        </p:nvSpPr>
        <p:spPr>
          <a:xfrm>
            <a:off x="6811962" y="5136069"/>
            <a:ext cx="4283075" cy="202565"/>
          </a:xfrm>
          <a:prstGeom prst="rect">
            <a:avLst/>
          </a:prstGeom>
        </p:spPr>
        <p:txBody>
          <a:bodyPr vert="horz" wrap="square" lIns="0" tIns="13335" rIns="0" bIns="0" rtlCol="0">
            <a:spAutoFit/>
          </a:bodyPr>
          <a:lstStyle/>
          <a:p>
            <a:pPr marL="12700">
              <a:lnSpc>
                <a:spcPct val="100000"/>
              </a:lnSpc>
              <a:spcBef>
                <a:spcPts val="105"/>
              </a:spcBef>
            </a:pPr>
            <a:r>
              <a:rPr sz="1150" spc="-60" dirty="0">
                <a:solidFill>
                  <a:srgbClr val="666666"/>
                </a:solidFill>
                <a:latin typeface="Montserrat"/>
                <a:cs typeface="Montserrat"/>
              </a:rPr>
              <a:t>Figure:</a:t>
            </a:r>
            <a:r>
              <a:rPr sz="1150" spc="5" dirty="0">
                <a:solidFill>
                  <a:srgbClr val="666666"/>
                </a:solidFill>
                <a:latin typeface="Montserrat"/>
                <a:cs typeface="Montserrat"/>
              </a:rPr>
              <a:t> </a:t>
            </a:r>
            <a:r>
              <a:rPr sz="1150" spc="-70" dirty="0">
                <a:solidFill>
                  <a:srgbClr val="666666"/>
                </a:solidFill>
                <a:latin typeface="Montserrat"/>
                <a:cs typeface="Montserrat"/>
              </a:rPr>
              <a:t>Monitoring</a:t>
            </a:r>
            <a:r>
              <a:rPr sz="1150" spc="5" dirty="0">
                <a:solidFill>
                  <a:srgbClr val="666666"/>
                </a:solidFill>
                <a:latin typeface="Montserrat"/>
                <a:cs typeface="Montserrat"/>
              </a:rPr>
              <a:t> </a:t>
            </a:r>
            <a:r>
              <a:rPr sz="1150" spc="-55" dirty="0">
                <a:solidFill>
                  <a:srgbClr val="666666"/>
                </a:solidFill>
                <a:latin typeface="Montserrat"/>
                <a:cs typeface="Montserrat"/>
              </a:rPr>
              <a:t>Critical</a:t>
            </a:r>
            <a:r>
              <a:rPr sz="1150" spc="5" dirty="0">
                <a:solidFill>
                  <a:srgbClr val="666666"/>
                </a:solidFill>
                <a:latin typeface="Montserrat"/>
                <a:cs typeface="Montserrat"/>
              </a:rPr>
              <a:t> </a:t>
            </a:r>
            <a:r>
              <a:rPr sz="1150" spc="-70" dirty="0">
                <a:solidFill>
                  <a:srgbClr val="666666"/>
                </a:solidFill>
                <a:latin typeface="Montserrat"/>
                <a:cs typeface="Montserrat"/>
              </a:rPr>
              <a:t>KPIs</a:t>
            </a:r>
            <a:r>
              <a:rPr sz="1150" spc="5" dirty="0">
                <a:solidFill>
                  <a:srgbClr val="666666"/>
                </a:solidFill>
                <a:latin typeface="Montserrat"/>
                <a:cs typeface="Montserrat"/>
              </a:rPr>
              <a:t> </a:t>
            </a:r>
            <a:r>
              <a:rPr sz="1150" spc="-80" dirty="0">
                <a:solidFill>
                  <a:srgbClr val="666666"/>
                </a:solidFill>
                <a:latin typeface="Montserrat"/>
                <a:cs typeface="Montserrat"/>
              </a:rPr>
              <a:t>Over</a:t>
            </a:r>
            <a:r>
              <a:rPr sz="1150" spc="5" dirty="0">
                <a:solidFill>
                  <a:srgbClr val="666666"/>
                </a:solidFill>
                <a:latin typeface="Montserrat"/>
                <a:cs typeface="Montserrat"/>
              </a:rPr>
              <a:t> </a:t>
            </a:r>
            <a:r>
              <a:rPr sz="1150" spc="-75" dirty="0">
                <a:solidFill>
                  <a:srgbClr val="666666"/>
                </a:solidFill>
                <a:latin typeface="Montserrat"/>
                <a:cs typeface="Montserrat"/>
              </a:rPr>
              <a:t>Time</a:t>
            </a:r>
            <a:r>
              <a:rPr sz="1150" spc="5" dirty="0">
                <a:solidFill>
                  <a:srgbClr val="666666"/>
                </a:solidFill>
                <a:latin typeface="Montserrat"/>
                <a:cs typeface="Montserrat"/>
              </a:rPr>
              <a:t> </a:t>
            </a:r>
            <a:r>
              <a:rPr sz="1150" spc="-75" dirty="0">
                <a:solidFill>
                  <a:srgbClr val="666666"/>
                </a:solidFill>
                <a:latin typeface="Montserrat"/>
                <a:cs typeface="Montserrat"/>
              </a:rPr>
              <a:t>During</a:t>
            </a:r>
            <a:r>
              <a:rPr sz="1150" spc="5" dirty="0">
                <a:solidFill>
                  <a:srgbClr val="666666"/>
                </a:solidFill>
                <a:latin typeface="Montserrat"/>
                <a:cs typeface="Montserrat"/>
              </a:rPr>
              <a:t> </a:t>
            </a:r>
            <a:r>
              <a:rPr sz="1150" spc="-70" dirty="0">
                <a:solidFill>
                  <a:srgbClr val="666666"/>
                </a:solidFill>
                <a:latin typeface="Montserrat"/>
                <a:cs typeface="Montserrat"/>
              </a:rPr>
              <a:t>Scaling</a:t>
            </a:r>
            <a:r>
              <a:rPr sz="1150" spc="5" dirty="0">
                <a:solidFill>
                  <a:srgbClr val="666666"/>
                </a:solidFill>
                <a:latin typeface="Montserrat"/>
                <a:cs typeface="Montserrat"/>
              </a:rPr>
              <a:t> </a:t>
            </a:r>
            <a:r>
              <a:rPr sz="1150" spc="-10" dirty="0">
                <a:solidFill>
                  <a:srgbClr val="666666"/>
                </a:solidFill>
                <a:latin typeface="Montserrat"/>
                <a:cs typeface="Montserrat"/>
              </a:rPr>
              <a:t>Phase</a:t>
            </a:r>
            <a:endParaRPr sz="1150">
              <a:latin typeface="Montserrat"/>
              <a:cs typeface="Montserrat"/>
            </a:endParaRPr>
          </a:p>
        </p:txBody>
      </p:sp>
      <p:pic>
        <p:nvPicPr>
          <p:cNvPr id="14" name="object 14"/>
          <p:cNvPicPr/>
          <p:nvPr/>
        </p:nvPicPr>
        <p:blipFill>
          <a:blip r:embed="rId7" cstate="print"/>
          <a:stretch>
            <a:fillRect/>
          </a:stretch>
        </p:blipFill>
        <p:spPr>
          <a:xfrm>
            <a:off x="6829425" y="1676400"/>
            <a:ext cx="4257674" cy="3333749"/>
          </a:xfrm>
          <a:prstGeom prst="rect">
            <a:avLst/>
          </a:prstGeom>
        </p:spPr>
      </p:pic>
      <p:sp>
        <p:nvSpPr>
          <p:cNvPr id="20" name="Rectangle: Rounded Corners 19">
            <a:extLst>
              <a:ext uri="{FF2B5EF4-FFF2-40B4-BE49-F238E27FC236}">
                <a16:creationId xmlns:a16="http://schemas.microsoft.com/office/drawing/2014/main" id="{AA797C29-F475-B0F2-771B-E67DB99BD1B8}"/>
              </a:ext>
            </a:extLst>
          </p:cNvPr>
          <p:cNvSpPr/>
          <p:nvPr/>
        </p:nvSpPr>
        <p:spPr>
          <a:xfrm>
            <a:off x="228599" y="790494"/>
            <a:ext cx="11201401" cy="5076111"/>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430A9944-855F-863E-CBD5-F71AE0E1A84E}"/>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A26D5645-1F76-0543-303B-44C51C7E923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0B474CD8-CAE8-F92A-F1CB-BA4C8E1F02F5}"/>
              </a:ext>
            </a:extLst>
          </p:cNvPr>
          <p:cNvSpPr/>
          <p:nvPr/>
        </p:nvSpPr>
        <p:spPr>
          <a:xfrm>
            <a:off x="10972799" y="227806"/>
            <a:ext cx="1761999" cy="6477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prstGeom prst="rect">
            <a:avLst/>
          </a:prstGeom>
        </p:spPr>
        <p:txBody>
          <a:bodyPr vert="horz" wrap="square" lIns="0" tIns="15240" rIns="0" bIns="0" rtlCol="0">
            <a:spAutoFit/>
          </a:bodyPr>
          <a:lstStyle/>
          <a:p>
            <a:pPr marL="12700">
              <a:lnSpc>
                <a:spcPct val="100000"/>
              </a:lnSpc>
              <a:spcBef>
                <a:spcPts val="120"/>
              </a:spcBef>
            </a:pPr>
            <a:r>
              <a:rPr spc="-229" dirty="0"/>
              <a:t>Future</a:t>
            </a:r>
            <a:r>
              <a:rPr spc="-70" dirty="0"/>
              <a:t> </a:t>
            </a:r>
            <a:r>
              <a:rPr spc="-229" dirty="0"/>
              <a:t>Trends</a:t>
            </a:r>
            <a:r>
              <a:rPr spc="-65" dirty="0"/>
              <a:t> </a:t>
            </a:r>
            <a:r>
              <a:rPr spc="-190" dirty="0"/>
              <a:t>in</a:t>
            </a:r>
            <a:r>
              <a:rPr spc="-60" dirty="0"/>
              <a:t> </a:t>
            </a:r>
            <a:r>
              <a:rPr spc="-175" dirty="0"/>
              <a:t>Scaling</a:t>
            </a:r>
          </a:p>
        </p:txBody>
      </p:sp>
      <p:sp>
        <p:nvSpPr>
          <p:cNvPr id="3" name="object 3"/>
          <p:cNvSpPr/>
          <p:nvPr/>
        </p:nvSpPr>
        <p:spPr>
          <a:xfrm>
            <a:off x="571499" y="1190624"/>
            <a:ext cx="762000" cy="28575"/>
          </a:xfrm>
          <a:custGeom>
            <a:avLst/>
            <a:gdLst/>
            <a:ahLst/>
            <a:cxnLst/>
            <a:rect l="l" t="t" r="r" b="b"/>
            <a:pathLst>
              <a:path w="762000" h="28575">
                <a:moveTo>
                  <a:pt x="761999" y="28574"/>
                </a:moveTo>
                <a:lnTo>
                  <a:pt x="0" y="28574"/>
                </a:lnTo>
                <a:lnTo>
                  <a:pt x="0" y="0"/>
                </a:lnTo>
                <a:lnTo>
                  <a:pt x="761999" y="0"/>
                </a:lnTo>
                <a:lnTo>
                  <a:pt x="761999" y="28574"/>
                </a:lnTo>
                <a:close/>
              </a:path>
            </a:pathLst>
          </a:custGeom>
          <a:solidFill>
            <a:srgbClr val="1A4977"/>
          </a:solidFill>
        </p:spPr>
        <p:txBody>
          <a:bodyPr wrap="square" lIns="0" tIns="0" rIns="0" bIns="0" rtlCol="0"/>
          <a:lstStyle/>
          <a:p>
            <a:endParaRPr/>
          </a:p>
        </p:txBody>
      </p:sp>
      <p:sp>
        <p:nvSpPr>
          <p:cNvPr id="4" name="object 4"/>
          <p:cNvSpPr/>
          <p:nvPr/>
        </p:nvSpPr>
        <p:spPr>
          <a:xfrm>
            <a:off x="571499" y="2066924"/>
            <a:ext cx="28575" cy="1428750"/>
          </a:xfrm>
          <a:custGeom>
            <a:avLst/>
            <a:gdLst/>
            <a:ahLst/>
            <a:cxnLst/>
            <a:rect l="l" t="t" r="r" b="b"/>
            <a:pathLst>
              <a:path w="28575" h="1428750">
                <a:moveTo>
                  <a:pt x="28574" y="1428749"/>
                </a:moveTo>
                <a:lnTo>
                  <a:pt x="0" y="1428749"/>
                </a:lnTo>
                <a:lnTo>
                  <a:pt x="0" y="0"/>
                </a:lnTo>
                <a:lnTo>
                  <a:pt x="28574" y="0"/>
                </a:lnTo>
                <a:lnTo>
                  <a:pt x="28574" y="1428749"/>
                </a:lnTo>
                <a:close/>
              </a:path>
            </a:pathLst>
          </a:custGeom>
          <a:solidFill>
            <a:srgbClr val="1A4977"/>
          </a:solidFill>
        </p:spPr>
        <p:txBody>
          <a:bodyPr wrap="square" lIns="0" tIns="0" rIns="0" bIns="0" rtlCol="0"/>
          <a:lstStyle/>
          <a:p>
            <a:endParaRPr/>
          </a:p>
        </p:txBody>
      </p:sp>
      <p:sp>
        <p:nvSpPr>
          <p:cNvPr id="5" name="object 5"/>
          <p:cNvSpPr/>
          <p:nvPr/>
        </p:nvSpPr>
        <p:spPr>
          <a:xfrm>
            <a:off x="571499" y="3686174"/>
            <a:ext cx="28575" cy="1219200"/>
          </a:xfrm>
          <a:custGeom>
            <a:avLst/>
            <a:gdLst/>
            <a:ahLst/>
            <a:cxnLst/>
            <a:rect l="l" t="t" r="r" b="b"/>
            <a:pathLst>
              <a:path w="28575" h="1219200">
                <a:moveTo>
                  <a:pt x="28574" y="1219199"/>
                </a:moveTo>
                <a:lnTo>
                  <a:pt x="0" y="1219199"/>
                </a:lnTo>
                <a:lnTo>
                  <a:pt x="0" y="0"/>
                </a:lnTo>
                <a:lnTo>
                  <a:pt x="28574" y="0"/>
                </a:lnTo>
                <a:lnTo>
                  <a:pt x="28574" y="1219199"/>
                </a:lnTo>
                <a:close/>
              </a:path>
            </a:pathLst>
          </a:custGeom>
          <a:solidFill>
            <a:srgbClr val="1A4977"/>
          </a:solidFill>
        </p:spPr>
        <p:txBody>
          <a:bodyPr wrap="square" lIns="0" tIns="0" rIns="0" bIns="0" rtlCol="0"/>
          <a:lstStyle/>
          <a:p>
            <a:endParaRPr/>
          </a:p>
        </p:txBody>
      </p:sp>
      <p:sp>
        <p:nvSpPr>
          <p:cNvPr id="6" name="object 6"/>
          <p:cNvSpPr/>
          <p:nvPr/>
        </p:nvSpPr>
        <p:spPr>
          <a:xfrm>
            <a:off x="571499" y="5095874"/>
            <a:ext cx="28575" cy="1209675"/>
          </a:xfrm>
          <a:custGeom>
            <a:avLst/>
            <a:gdLst/>
            <a:ahLst/>
            <a:cxnLst/>
            <a:rect l="l" t="t" r="r" b="b"/>
            <a:pathLst>
              <a:path w="28575" h="1209675">
                <a:moveTo>
                  <a:pt x="28574" y="1209674"/>
                </a:moveTo>
                <a:lnTo>
                  <a:pt x="0" y="1209674"/>
                </a:lnTo>
                <a:lnTo>
                  <a:pt x="0" y="0"/>
                </a:lnTo>
                <a:lnTo>
                  <a:pt x="28574" y="0"/>
                </a:lnTo>
                <a:lnTo>
                  <a:pt x="28574" y="1209674"/>
                </a:lnTo>
                <a:close/>
              </a:path>
            </a:pathLst>
          </a:custGeom>
          <a:solidFill>
            <a:srgbClr val="1A4977"/>
          </a:solidFill>
        </p:spPr>
        <p:txBody>
          <a:bodyPr wrap="square" lIns="0" tIns="0" rIns="0" bIns="0" rtlCol="0"/>
          <a:lstStyle/>
          <a:p>
            <a:endParaRPr/>
          </a:p>
        </p:txBody>
      </p:sp>
      <p:pic>
        <p:nvPicPr>
          <p:cNvPr id="7" name="object 7"/>
          <p:cNvPicPr/>
          <p:nvPr/>
        </p:nvPicPr>
        <p:blipFill>
          <a:blip r:embed="rId3" cstate="print"/>
          <a:stretch>
            <a:fillRect/>
          </a:stretch>
        </p:blipFill>
        <p:spPr>
          <a:xfrm>
            <a:off x="742949" y="2114549"/>
            <a:ext cx="238124" cy="190499"/>
          </a:xfrm>
          <a:prstGeom prst="rect">
            <a:avLst/>
          </a:prstGeom>
        </p:spPr>
      </p:pic>
      <p:pic>
        <p:nvPicPr>
          <p:cNvPr id="8" name="object 8"/>
          <p:cNvPicPr/>
          <p:nvPr/>
        </p:nvPicPr>
        <p:blipFill>
          <a:blip r:embed="rId4" cstate="print"/>
          <a:stretch>
            <a:fillRect/>
          </a:stretch>
        </p:blipFill>
        <p:spPr>
          <a:xfrm>
            <a:off x="742949" y="3735473"/>
            <a:ext cx="190499" cy="167394"/>
          </a:xfrm>
          <a:prstGeom prst="rect">
            <a:avLst/>
          </a:prstGeom>
        </p:spPr>
      </p:pic>
      <p:sp>
        <p:nvSpPr>
          <p:cNvPr id="9" name="object 9"/>
          <p:cNvSpPr txBox="1"/>
          <p:nvPr/>
        </p:nvSpPr>
        <p:spPr>
          <a:xfrm>
            <a:off x="558800" y="1358633"/>
            <a:ext cx="5461000" cy="4851136"/>
          </a:xfrm>
          <a:prstGeom prst="rect">
            <a:avLst/>
          </a:prstGeom>
        </p:spPr>
        <p:txBody>
          <a:bodyPr vert="horz" wrap="square" lIns="0" tIns="11430" rIns="0" bIns="0" rtlCol="0">
            <a:spAutoFit/>
          </a:bodyPr>
          <a:lstStyle/>
          <a:p>
            <a:pPr marL="12700" marR="721360" algn="just">
              <a:lnSpc>
                <a:spcPct val="116399"/>
              </a:lnSpc>
              <a:spcBef>
                <a:spcPts val="90"/>
              </a:spcBef>
            </a:pPr>
            <a:r>
              <a:rPr sz="1450" spc="-75" dirty="0">
                <a:solidFill>
                  <a:srgbClr val="333333"/>
                </a:solidFill>
                <a:latin typeface="Montserrat"/>
                <a:cs typeface="Montserrat"/>
              </a:rPr>
              <a:t>As</a:t>
            </a:r>
            <a:r>
              <a:rPr sz="1450" spc="-25" dirty="0">
                <a:solidFill>
                  <a:srgbClr val="333333"/>
                </a:solidFill>
                <a:latin typeface="Montserrat"/>
                <a:cs typeface="Montserrat"/>
              </a:rPr>
              <a:t> </a:t>
            </a:r>
            <a:r>
              <a:rPr sz="1450" spc="-60" dirty="0">
                <a:solidFill>
                  <a:srgbClr val="333333"/>
                </a:solidFill>
                <a:latin typeface="Montserrat"/>
                <a:cs typeface="Montserrat"/>
              </a:rPr>
              <a:t>businesses</a:t>
            </a:r>
            <a:r>
              <a:rPr sz="1450" spc="-20" dirty="0">
                <a:solidFill>
                  <a:srgbClr val="333333"/>
                </a:solidFill>
                <a:latin typeface="Montserrat"/>
                <a:cs typeface="Montserrat"/>
              </a:rPr>
              <a:t> </a:t>
            </a:r>
            <a:r>
              <a:rPr sz="1450" spc="-60" dirty="0">
                <a:solidFill>
                  <a:srgbClr val="333333"/>
                </a:solidFill>
                <a:latin typeface="Montserrat"/>
                <a:cs typeface="Montserrat"/>
              </a:rPr>
              <a:t>look</a:t>
            </a:r>
            <a:r>
              <a:rPr sz="1450" spc="-20" dirty="0">
                <a:solidFill>
                  <a:srgbClr val="333333"/>
                </a:solidFill>
                <a:latin typeface="Montserrat"/>
                <a:cs typeface="Montserrat"/>
              </a:rPr>
              <a:t> </a:t>
            </a:r>
            <a:r>
              <a:rPr sz="1450" spc="-80" dirty="0">
                <a:solidFill>
                  <a:srgbClr val="333333"/>
                </a:solidFill>
                <a:latin typeface="Montserrat"/>
                <a:cs typeface="Montserrat"/>
              </a:rPr>
              <a:t>to</a:t>
            </a:r>
            <a:r>
              <a:rPr sz="1450" spc="-20" dirty="0">
                <a:solidFill>
                  <a:srgbClr val="333333"/>
                </a:solidFill>
                <a:latin typeface="Montserrat"/>
                <a:cs typeface="Montserrat"/>
              </a:rPr>
              <a:t> </a:t>
            </a:r>
            <a:r>
              <a:rPr sz="1450" spc="-65" dirty="0">
                <a:solidFill>
                  <a:srgbClr val="333333"/>
                </a:solidFill>
                <a:latin typeface="Montserrat"/>
                <a:cs typeface="Montserrat"/>
              </a:rPr>
              <a:t>the</a:t>
            </a:r>
            <a:r>
              <a:rPr sz="1450" spc="-20" dirty="0">
                <a:solidFill>
                  <a:srgbClr val="333333"/>
                </a:solidFill>
                <a:latin typeface="Montserrat"/>
                <a:cs typeface="Montserrat"/>
              </a:rPr>
              <a:t> </a:t>
            </a:r>
            <a:r>
              <a:rPr sz="1450" spc="-55" dirty="0">
                <a:solidFill>
                  <a:srgbClr val="333333"/>
                </a:solidFill>
                <a:latin typeface="Montserrat"/>
                <a:cs typeface="Montserrat"/>
              </a:rPr>
              <a:t>future,</a:t>
            </a:r>
            <a:r>
              <a:rPr sz="1450" spc="-25" dirty="0">
                <a:solidFill>
                  <a:srgbClr val="333333"/>
                </a:solidFill>
                <a:latin typeface="Montserrat"/>
                <a:cs typeface="Montserrat"/>
              </a:rPr>
              <a:t> </a:t>
            </a:r>
            <a:r>
              <a:rPr sz="1450" spc="-65" dirty="0">
                <a:solidFill>
                  <a:srgbClr val="333333"/>
                </a:solidFill>
                <a:latin typeface="Montserrat"/>
                <a:cs typeface="Montserrat"/>
              </a:rPr>
              <a:t>three</a:t>
            </a:r>
            <a:r>
              <a:rPr sz="1450" spc="-20" dirty="0">
                <a:solidFill>
                  <a:srgbClr val="333333"/>
                </a:solidFill>
                <a:latin typeface="Montserrat"/>
                <a:cs typeface="Montserrat"/>
              </a:rPr>
              <a:t> </a:t>
            </a:r>
            <a:r>
              <a:rPr sz="1450" spc="-85" dirty="0">
                <a:solidFill>
                  <a:srgbClr val="333333"/>
                </a:solidFill>
                <a:latin typeface="Montserrat"/>
                <a:cs typeface="Montserrat"/>
              </a:rPr>
              <a:t>key</a:t>
            </a:r>
            <a:r>
              <a:rPr sz="1450" spc="-20" dirty="0">
                <a:solidFill>
                  <a:srgbClr val="333333"/>
                </a:solidFill>
                <a:latin typeface="Montserrat"/>
                <a:cs typeface="Montserrat"/>
              </a:rPr>
              <a:t> </a:t>
            </a:r>
            <a:r>
              <a:rPr sz="1450" spc="-60" dirty="0">
                <a:solidFill>
                  <a:srgbClr val="333333"/>
                </a:solidFill>
                <a:latin typeface="Montserrat"/>
                <a:cs typeface="Montserrat"/>
              </a:rPr>
              <a:t>trends</a:t>
            </a:r>
            <a:r>
              <a:rPr sz="1450" spc="-20" dirty="0">
                <a:solidFill>
                  <a:srgbClr val="333333"/>
                </a:solidFill>
                <a:latin typeface="Montserrat"/>
                <a:cs typeface="Montserrat"/>
              </a:rPr>
              <a:t> </a:t>
            </a:r>
            <a:r>
              <a:rPr sz="1450" spc="-25" dirty="0">
                <a:solidFill>
                  <a:srgbClr val="333333"/>
                </a:solidFill>
                <a:latin typeface="Montserrat"/>
                <a:cs typeface="Montserrat"/>
              </a:rPr>
              <a:t>are </a:t>
            </a:r>
            <a:r>
              <a:rPr sz="1450" spc="-70" dirty="0">
                <a:solidFill>
                  <a:srgbClr val="333333"/>
                </a:solidFill>
                <a:latin typeface="Montserrat"/>
                <a:cs typeface="Montserrat"/>
              </a:rPr>
              <a:t>reshaping</a:t>
            </a:r>
            <a:r>
              <a:rPr sz="1450" spc="35" dirty="0">
                <a:solidFill>
                  <a:srgbClr val="333333"/>
                </a:solidFill>
                <a:latin typeface="Montserrat"/>
                <a:cs typeface="Montserrat"/>
              </a:rPr>
              <a:t> </a:t>
            </a:r>
            <a:r>
              <a:rPr sz="1450" spc="-90" dirty="0">
                <a:solidFill>
                  <a:srgbClr val="333333"/>
                </a:solidFill>
                <a:latin typeface="Montserrat"/>
                <a:cs typeface="Montserrat"/>
              </a:rPr>
              <a:t>how</a:t>
            </a:r>
            <a:r>
              <a:rPr sz="1450" spc="35" dirty="0">
                <a:solidFill>
                  <a:srgbClr val="333333"/>
                </a:solidFill>
                <a:latin typeface="Montserrat"/>
                <a:cs typeface="Montserrat"/>
              </a:rPr>
              <a:t> </a:t>
            </a:r>
            <a:r>
              <a:rPr sz="1450" spc="-80" dirty="0">
                <a:solidFill>
                  <a:srgbClr val="333333"/>
                </a:solidFill>
                <a:latin typeface="Montserrat"/>
                <a:cs typeface="Montserrat"/>
              </a:rPr>
              <a:t>companies</a:t>
            </a:r>
            <a:r>
              <a:rPr sz="1450" spc="35" dirty="0">
                <a:solidFill>
                  <a:srgbClr val="333333"/>
                </a:solidFill>
                <a:latin typeface="Montserrat"/>
                <a:cs typeface="Montserrat"/>
              </a:rPr>
              <a:t> </a:t>
            </a:r>
            <a:r>
              <a:rPr sz="1450" spc="-80" dirty="0">
                <a:solidFill>
                  <a:srgbClr val="333333"/>
                </a:solidFill>
                <a:latin typeface="Montserrat"/>
                <a:cs typeface="Montserrat"/>
              </a:rPr>
              <a:t>approach</a:t>
            </a:r>
            <a:r>
              <a:rPr sz="1450" spc="35" dirty="0">
                <a:solidFill>
                  <a:srgbClr val="333333"/>
                </a:solidFill>
                <a:latin typeface="Montserrat"/>
                <a:cs typeface="Montserrat"/>
              </a:rPr>
              <a:t> </a:t>
            </a:r>
            <a:r>
              <a:rPr sz="1450" spc="-10" dirty="0">
                <a:solidFill>
                  <a:srgbClr val="333333"/>
                </a:solidFill>
                <a:latin typeface="Montserrat"/>
                <a:cs typeface="Montserrat"/>
              </a:rPr>
              <a:t>scaling:</a:t>
            </a:r>
            <a:endParaRPr sz="1450" dirty="0">
              <a:latin typeface="Montserrat"/>
              <a:cs typeface="Montserrat"/>
            </a:endParaRPr>
          </a:p>
          <a:p>
            <a:pPr marL="474345" algn="just">
              <a:lnSpc>
                <a:spcPct val="100000"/>
              </a:lnSpc>
              <a:spcBef>
                <a:spcPts val="1385"/>
              </a:spcBef>
            </a:pPr>
            <a:r>
              <a:rPr sz="1700" b="1" spc="-114" dirty="0">
                <a:solidFill>
                  <a:srgbClr val="1A4977"/>
                </a:solidFill>
                <a:latin typeface="Montserrat SemiBold"/>
                <a:cs typeface="Montserrat SemiBold"/>
              </a:rPr>
              <a:t>AI</a:t>
            </a:r>
            <a:r>
              <a:rPr sz="1700" b="1" spc="-50" dirty="0">
                <a:solidFill>
                  <a:srgbClr val="1A4977"/>
                </a:solidFill>
                <a:latin typeface="Montserrat SemiBold"/>
                <a:cs typeface="Montserrat SemiBold"/>
              </a:rPr>
              <a:t> </a:t>
            </a:r>
            <a:r>
              <a:rPr sz="1700" b="1" spc="-165" dirty="0">
                <a:solidFill>
                  <a:srgbClr val="1A4977"/>
                </a:solidFill>
                <a:latin typeface="Montserrat SemiBold"/>
                <a:cs typeface="Montserrat SemiBold"/>
              </a:rPr>
              <a:t>&amp;</a:t>
            </a:r>
            <a:r>
              <a:rPr sz="1700" b="1" spc="-50" dirty="0">
                <a:solidFill>
                  <a:srgbClr val="1A4977"/>
                </a:solidFill>
                <a:latin typeface="Montserrat SemiBold"/>
                <a:cs typeface="Montserrat SemiBold"/>
              </a:rPr>
              <a:t> </a:t>
            </a:r>
            <a:r>
              <a:rPr sz="1700" b="1" spc="-40" dirty="0">
                <a:solidFill>
                  <a:srgbClr val="1A4977"/>
                </a:solidFill>
                <a:latin typeface="Montserrat SemiBold"/>
                <a:cs typeface="Montserrat SemiBold"/>
              </a:rPr>
              <a:t>Automation</a:t>
            </a:r>
            <a:endParaRPr sz="1700" dirty="0">
              <a:latin typeface="Montserrat SemiBold"/>
              <a:cs typeface="Montserrat SemiBold"/>
            </a:endParaRPr>
          </a:p>
          <a:p>
            <a:pPr marL="183515" marR="59690" algn="just">
              <a:lnSpc>
                <a:spcPct val="108200"/>
              </a:lnSpc>
              <a:spcBef>
                <a:spcPts val="630"/>
              </a:spcBef>
            </a:pPr>
            <a:r>
              <a:rPr sz="1300" spc="-55" dirty="0">
                <a:solidFill>
                  <a:srgbClr val="333333"/>
                </a:solidFill>
                <a:latin typeface="Montserrat"/>
                <a:cs typeface="Montserrat"/>
              </a:rPr>
              <a:t>AI-</a:t>
            </a:r>
            <a:r>
              <a:rPr sz="1300" spc="-60" dirty="0">
                <a:solidFill>
                  <a:srgbClr val="333333"/>
                </a:solidFill>
                <a:latin typeface="Montserrat"/>
                <a:cs typeface="Montserrat"/>
              </a:rPr>
              <a:t>driven</a:t>
            </a:r>
            <a:r>
              <a:rPr sz="1300" spc="-5" dirty="0">
                <a:solidFill>
                  <a:srgbClr val="333333"/>
                </a:solidFill>
                <a:latin typeface="Montserrat"/>
                <a:cs typeface="Montserrat"/>
              </a:rPr>
              <a:t> </a:t>
            </a:r>
            <a:r>
              <a:rPr sz="1300" spc="-65" dirty="0">
                <a:solidFill>
                  <a:srgbClr val="333333"/>
                </a:solidFill>
                <a:latin typeface="Montserrat"/>
                <a:cs typeface="Montserrat"/>
              </a:rPr>
              <a:t>tools</a:t>
            </a:r>
            <a:r>
              <a:rPr sz="1300" dirty="0">
                <a:solidFill>
                  <a:srgbClr val="333333"/>
                </a:solidFill>
                <a:latin typeface="Montserrat"/>
                <a:cs typeface="Montserrat"/>
              </a:rPr>
              <a:t> </a:t>
            </a:r>
            <a:r>
              <a:rPr sz="1300" spc="-65" dirty="0">
                <a:solidFill>
                  <a:srgbClr val="333333"/>
                </a:solidFill>
                <a:latin typeface="Montserrat"/>
                <a:cs typeface="Montserrat"/>
              </a:rPr>
              <a:t>are</a:t>
            </a:r>
            <a:r>
              <a:rPr sz="1300" dirty="0">
                <a:solidFill>
                  <a:srgbClr val="333333"/>
                </a:solidFill>
                <a:latin typeface="Montserrat"/>
                <a:cs typeface="Montserrat"/>
              </a:rPr>
              <a:t> </a:t>
            </a:r>
            <a:r>
              <a:rPr sz="1300" spc="-60" dirty="0">
                <a:solidFill>
                  <a:srgbClr val="333333"/>
                </a:solidFill>
                <a:latin typeface="Montserrat"/>
                <a:cs typeface="Montserrat"/>
              </a:rPr>
              <a:t>revolutionizing</a:t>
            </a:r>
            <a:r>
              <a:rPr sz="1300" dirty="0">
                <a:solidFill>
                  <a:srgbClr val="333333"/>
                </a:solidFill>
                <a:latin typeface="Montserrat"/>
                <a:cs typeface="Montserrat"/>
              </a:rPr>
              <a:t> </a:t>
            </a:r>
            <a:r>
              <a:rPr sz="1300" spc="-65" dirty="0">
                <a:solidFill>
                  <a:srgbClr val="333333"/>
                </a:solidFill>
                <a:latin typeface="Montserrat"/>
                <a:cs typeface="Montserrat"/>
              </a:rPr>
              <a:t>scaling</a:t>
            </a:r>
            <a:r>
              <a:rPr sz="1300" spc="-5" dirty="0">
                <a:solidFill>
                  <a:srgbClr val="333333"/>
                </a:solidFill>
                <a:latin typeface="Montserrat"/>
                <a:cs typeface="Montserrat"/>
              </a:rPr>
              <a:t> </a:t>
            </a:r>
            <a:r>
              <a:rPr sz="1300" spc="-75" dirty="0">
                <a:solidFill>
                  <a:srgbClr val="333333"/>
                </a:solidFill>
                <a:latin typeface="Montserrat"/>
                <a:cs typeface="Montserrat"/>
              </a:rPr>
              <a:t>by</a:t>
            </a:r>
            <a:r>
              <a:rPr sz="1300" dirty="0">
                <a:solidFill>
                  <a:srgbClr val="333333"/>
                </a:solidFill>
                <a:latin typeface="Montserrat"/>
                <a:cs typeface="Montserrat"/>
              </a:rPr>
              <a:t> </a:t>
            </a:r>
            <a:r>
              <a:rPr sz="1300" spc="-70" dirty="0">
                <a:solidFill>
                  <a:srgbClr val="333333"/>
                </a:solidFill>
                <a:latin typeface="Montserrat"/>
                <a:cs typeface="Montserrat"/>
              </a:rPr>
              <a:t>automating</a:t>
            </a:r>
            <a:r>
              <a:rPr sz="1300" dirty="0">
                <a:solidFill>
                  <a:srgbClr val="333333"/>
                </a:solidFill>
                <a:latin typeface="Montserrat"/>
                <a:cs typeface="Montserrat"/>
              </a:rPr>
              <a:t> </a:t>
            </a:r>
            <a:r>
              <a:rPr sz="1300" spc="-35" dirty="0">
                <a:solidFill>
                  <a:srgbClr val="333333"/>
                </a:solidFill>
                <a:latin typeface="Montserrat"/>
                <a:cs typeface="Montserrat"/>
              </a:rPr>
              <a:t>complex </a:t>
            </a:r>
            <a:r>
              <a:rPr sz="1300" spc="-65" dirty="0">
                <a:solidFill>
                  <a:srgbClr val="333333"/>
                </a:solidFill>
                <a:latin typeface="Montserrat"/>
                <a:cs typeface="Montserrat"/>
              </a:rPr>
              <a:t>tasks,</a:t>
            </a:r>
            <a:r>
              <a:rPr sz="1300" spc="5" dirty="0">
                <a:solidFill>
                  <a:srgbClr val="333333"/>
                </a:solidFill>
                <a:latin typeface="Montserrat"/>
                <a:cs typeface="Montserrat"/>
              </a:rPr>
              <a:t> </a:t>
            </a:r>
            <a:r>
              <a:rPr sz="1300" spc="-60" dirty="0">
                <a:solidFill>
                  <a:srgbClr val="333333"/>
                </a:solidFill>
                <a:latin typeface="Montserrat"/>
                <a:cs typeface="Montserrat"/>
              </a:rPr>
              <a:t>personalizing</a:t>
            </a:r>
            <a:r>
              <a:rPr sz="1300" spc="10" dirty="0">
                <a:solidFill>
                  <a:srgbClr val="333333"/>
                </a:solidFill>
                <a:latin typeface="Montserrat"/>
                <a:cs typeface="Montserrat"/>
              </a:rPr>
              <a:t> </a:t>
            </a:r>
            <a:r>
              <a:rPr sz="1300" spc="-75" dirty="0">
                <a:solidFill>
                  <a:srgbClr val="333333"/>
                </a:solidFill>
                <a:latin typeface="Montserrat"/>
                <a:cs typeface="Montserrat"/>
              </a:rPr>
              <a:t>customer</a:t>
            </a:r>
            <a:r>
              <a:rPr sz="1300" spc="10" dirty="0">
                <a:solidFill>
                  <a:srgbClr val="333333"/>
                </a:solidFill>
                <a:latin typeface="Montserrat"/>
                <a:cs typeface="Montserrat"/>
              </a:rPr>
              <a:t> </a:t>
            </a:r>
            <a:r>
              <a:rPr sz="1300" spc="-65" dirty="0">
                <a:solidFill>
                  <a:srgbClr val="333333"/>
                </a:solidFill>
                <a:latin typeface="Montserrat"/>
                <a:cs typeface="Montserrat"/>
              </a:rPr>
              <a:t>experiences</a:t>
            </a:r>
            <a:r>
              <a:rPr sz="1300" spc="5" dirty="0">
                <a:solidFill>
                  <a:srgbClr val="333333"/>
                </a:solidFill>
                <a:latin typeface="Montserrat"/>
                <a:cs typeface="Montserrat"/>
              </a:rPr>
              <a:t> </a:t>
            </a:r>
            <a:r>
              <a:rPr sz="1300" spc="-60" dirty="0">
                <a:solidFill>
                  <a:srgbClr val="333333"/>
                </a:solidFill>
                <a:latin typeface="Montserrat"/>
                <a:cs typeface="Montserrat"/>
              </a:rPr>
              <a:t>at</a:t>
            </a:r>
            <a:r>
              <a:rPr sz="1300" spc="10" dirty="0">
                <a:solidFill>
                  <a:srgbClr val="333333"/>
                </a:solidFill>
                <a:latin typeface="Montserrat"/>
                <a:cs typeface="Montserrat"/>
              </a:rPr>
              <a:t> </a:t>
            </a:r>
            <a:r>
              <a:rPr sz="1300" spc="-55" dirty="0">
                <a:solidFill>
                  <a:srgbClr val="333333"/>
                </a:solidFill>
                <a:latin typeface="Montserrat"/>
                <a:cs typeface="Montserrat"/>
              </a:rPr>
              <a:t>scale,</a:t>
            </a:r>
            <a:r>
              <a:rPr sz="1300" spc="10" dirty="0">
                <a:solidFill>
                  <a:srgbClr val="333333"/>
                </a:solidFill>
                <a:latin typeface="Montserrat"/>
                <a:cs typeface="Montserrat"/>
              </a:rPr>
              <a:t> </a:t>
            </a:r>
            <a:r>
              <a:rPr sz="1300" spc="-75" dirty="0">
                <a:solidFill>
                  <a:srgbClr val="333333"/>
                </a:solidFill>
                <a:latin typeface="Montserrat"/>
                <a:cs typeface="Montserrat"/>
              </a:rPr>
              <a:t>and</a:t>
            </a:r>
            <a:r>
              <a:rPr sz="1300" spc="5" dirty="0">
                <a:solidFill>
                  <a:srgbClr val="333333"/>
                </a:solidFill>
                <a:latin typeface="Montserrat"/>
                <a:cs typeface="Montserrat"/>
              </a:rPr>
              <a:t> </a:t>
            </a:r>
            <a:r>
              <a:rPr sz="1300" spc="-10" dirty="0">
                <a:solidFill>
                  <a:srgbClr val="333333"/>
                </a:solidFill>
                <a:latin typeface="Montserrat"/>
                <a:cs typeface="Montserrat"/>
              </a:rPr>
              <a:t>enabling </a:t>
            </a:r>
            <a:r>
              <a:rPr sz="1300" spc="-60" dirty="0">
                <a:solidFill>
                  <a:srgbClr val="333333"/>
                </a:solidFill>
                <a:latin typeface="Montserrat"/>
                <a:cs typeface="Montserrat"/>
              </a:rPr>
              <a:t>predictive</a:t>
            </a:r>
            <a:r>
              <a:rPr sz="1300" spc="10" dirty="0">
                <a:solidFill>
                  <a:srgbClr val="333333"/>
                </a:solidFill>
                <a:latin typeface="Montserrat"/>
                <a:cs typeface="Montserrat"/>
              </a:rPr>
              <a:t> </a:t>
            </a:r>
            <a:r>
              <a:rPr sz="1300" spc="-55" dirty="0">
                <a:solidFill>
                  <a:srgbClr val="333333"/>
                </a:solidFill>
                <a:latin typeface="Montserrat"/>
                <a:cs typeface="Montserrat"/>
              </a:rPr>
              <a:t>analytics</a:t>
            </a:r>
            <a:r>
              <a:rPr sz="1300" spc="20" dirty="0">
                <a:solidFill>
                  <a:srgbClr val="333333"/>
                </a:solidFill>
                <a:latin typeface="Montserrat"/>
                <a:cs typeface="Montserrat"/>
              </a:rPr>
              <a:t> </a:t>
            </a:r>
            <a:r>
              <a:rPr sz="1300" spc="-60" dirty="0">
                <a:solidFill>
                  <a:srgbClr val="333333"/>
                </a:solidFill>
                <a:latin typeface="Montserrat"/>
                <a:cs typeface="Montserrat"/>
              </a:rPr>
              <a:t>for</a:t>
            </a:r>
            <a:r>
              <a:rPr sz="1300" spc="20" dirty="0">
                <a:solidFill>
                  <a:srgbClr val="333333"/>
                </a:solidFill>
                <a:latin typeface="Montserrat"/>
                <a:cs typeface="Montserrat"/>
              </a:rPr>
              <a:t> </a:t>
            </a:r>
            <a:r>
              <a:rPr sz="1300" spc="-70" dirty="0">
                <a:solidFill>
                  <a:srgbClr val="333333"/>
                </a:solidFill>
                <a:latin typeface="Montserrat"/>
                <a:cs typeface="Montserrat"/>
              </a:rPr>
              <a:t>strategic</a:t>
            </a:r>
            <a:r>
              <a:rPr sz="1300" spc="20" dirty="0">
                <a:solidFill>
                  <a:srgbClr val="333333"/>
                </a:solidFill>
                <a:latin typeface="Montserrat"/>
                <a:cs typeface="Montserrat"/>
              </a:rPr>
              <a:t> </a:t>
            </a:r>
            <a:r>
              <a:rPr sz="1300" spc="-65" dirty="0">
                <a:solidFill>
                  <a:srgbClr val="333333"/>
                </a:solidFill>
                <a:latin typeface="Montserrat"/>
                <a:cs typeface="Montserrat"/>
              </a:rPr>
              <a:t>decision-making.</a:t>
            </a:r>
            <a:r>
              <a:rPr sz="1300" spc="20" dirty="0">
                <a:solidFill>
                  <a:srgbClr val="333333"/>
                </a:solidFill>
                <a:latin typeface="Montserrat"/>
                <a:cs typeface="Montserrat"/>
              </a:rPr>
              <a:t> </a:t>
            </a:r>
            <a:r>
              <a:rPr sz="1300" spc="-10" dirty="0">
                <a:solidFill>
                  <a:srgbClr val="333333"/>
                </a:solidFill>
                <a:latin typeface="Montserrat"/>
                <a:cs typeface="Montserrat"/>
              </a:rPr>
              <a:t>Businesses </a:t>
            </a:r>
            <a:r>
              <a:rPr sz="1300" spc="-65" dirty="0">
                <a:solidFill>
                  <a:srgbClr val="333333"/>
                </a:solidFill>
                <a:latin typeface="Montserrat"/>
                <a:cs typeface="Montserrat"/>
              </a:rPr>
              <a:t>deploying</a:t>
            </a:r>
            <a:r>
              <a:rPr sz="1300" spc="-5" dirty="0">
                <a:solidFill>
                  <a:srgbClr val="333333"/>
                </a:solidFill>
                <a:latin typeface="Montserrat"/>
                <a:cs typeface="Montserrat"/>
              </a:rPr>
              <a:t> </a:t>
            </a:r>
            <a:r>
              <a:rPr sz="1300" spc="-55" dirty="0">
                <a:solidFill>
                  <a:srgbClr val="333333"/>
                </a:solidFill>
                <a:latin typeface="Montserrat"/>
                <a:cs typeface="Montserrat"/>
              </a:rPr>
              <a:t>AI</a:t>
            </a:r>
            <a:r>
              <a:rPr sz="1300" spc="-5" dirty="0">
                <a:solidFill>
                  <a:srgbClr val="333333"/>
                </a:solidFill>
                <a:latin typeface="Montserrat"/>
                <a:cs typeface="Montserrat"/>
              </a:rPr>
              <a:t> </a:t>
            </a:r>
            <a:r>
              <a:rPr sz="1300" spc="-65" dirty="0">
                <a:solidFill>
                  <a:srgbClr val="333333"/>
                </a:solidFill>
                <a:latin typeface="Montserrat"/>
                <a:cs typeface="Montserrat"/>
              </a:rPr>
              <a:t>are</a:t>
            </a:r>
            <a:r>
              <a:rPr sz="1300" spc="-5" dirty="0">
                <a:solidFill>
                  <a:srgbClr val="333333"/>
                </a:solidFill>
                <a:latin typeface="Montserrat"/>
                <a:cs typeface="Montserrat"/>
              </a:rPr>
              <a:t> </a:t>
            </a:r>
            <a:r>
              <a:rPr sz="1300" spc="-65" dirty="0">
                <a:solidFill>
                  <a:srgbClr val="333333"/>
                </a:solidFill>
                <a:latin typeface="Montserrat"/>
                <a:cs typeface="Montserrat"/>
              </a:rPr>
              <a:t>achieving</a:t>
            </a:r>
            <a:r>
              <a:rPr sz="1300" spc="-5" dirty="0">
                <a:solidFill>
                  <a:srgbClr val="333333"/>
                </a:solidFill>
                <a:latin typeface="Montserrat"/>
                <a:cs typeface="Montserrat"/>
              </a:rPr>
              <a:t> </a:t>
            </a:r>
            <a:r>
              <a:rPr sz="1300" spc="-60" dirty="0">
                <a:solidFill>
                  <a:srgbClr val="333333"/>
                </a:solidFill>
                <a:latin typeface="Montserrat"/>
                <a:cs typeface="Montserrat"/>
              </a:rPr>
              <a:t>3-</a:t>
            </a:r>
            <a:r>
              <a:rPr sz="1300" spc="-70" dirty="0">
                <a:solidFill>
                  <a:srgbClr val="333333"/>
                </a:solidFill>
                <a:latin typeface="Montserrat"/>
                <a:cs typeface="Montserrat"/>
              </a:rPr>
              <a:t>5x</a:t>
            </a:r>
            <a:r>
              <a:rPr sz="1300" spc="-5" dirty="0">
                <a:solidFill>
                  <a:srgbClr val="333333"/>
                </a:solidFill>
                <a:latin typeface="Montserrat"/>
                <a:cs typeface="Montserrat"/>
              </a:rPr>
              <a:t> </a:t>
            </a:r>
            <a:r>
              <a:rPr sz="1300" spc="-65" dirty="0">
                <a:solidFill>
                  <a:srgbClr val="333333"/>
                </a:solidFill>
                <a:latin typeface="Montserrat"/>
                <a:cs typeface="Montserrat"/>
              </a:rPr>
              <a:t>operational</a:t>
            </a:r>
            <a:r>
              <a:rPr sz="1300" spc="-5" dirty="0">
                <a:solidFill>
                  <a:srgbClr val="333333"/>
                </a:solidFill>
                <a:latin typeface="Montserrat"/>
                <a:cs typeface="Montserrat"/>
              </a:rPr>
              <a:t> </a:t>
            </a:r>
            <a:r>
              <a:rPr sz="1300" spc="-10" dirty="0">
                <a:solidFill>
                  <a:srgbClr val="333333"/>
                </a:solidFill>
                <a:latin typeface="Montserrat"/>
                <a:cs typeface="Montserrat"/>
              </a:rPr>
              <a:t>efficiency improvements.</a:t>
            </a:r>
            <a:endParaRPr sz="1300" dirty="0">
              <a:latin typeface="Montserrat"/>
              <a:cs typeface="Montserrat"/>
            </a:endParaRPr>
          </a:p>
          <a:p>
            <a:pPr marL="426720" algn="just">
              <a:lnSpc>
                <a:spcPct val="100000"/>
              </a:lnSpc>
              <a:spcBef>
                <a:spcPts val="1639"/>
              </a:spcBef>
            </a:pPr>
            <a:r>
              <a:rPr sz="1700" b="1" spc="-120" dirty="0">
                <a:solidFill>
                  <a:srgbClr val="1A4977"/>
                </a:solidFill>
                <a:latin typeface="Montserrat SemiBold"/>
                <a:cs typeface="Montserrat SemiBold"/>
              </a:rPr>
              <a:t>Sustainable</a:t>
            </a:r>
            <a:r>
              <a:rPr sz="1700" b="1" spc="-45" dirty="0">
                <a:solidFill>
                  <a:srgbClr val="1A4977"/>
                </a:solidFill>
                <a:latin typeface="Montserrat SemiBold"/>
                <a:cs typeface="Montserrat SemiBold"/>
              </a:rPr>
              <a:t> </a:t>
            </a:r>
            <a:r>
              <a:rPr sz="1700" b="1" spc="-10" dirty="0">
                <a:solidFill>
                  <a:srgbClr val="1A4977"/>
                </a:solidFill>
                <a:latin typeface="Montserrat SemiBold"/>
                <a:cs typeface="Montserrat SemiBold"/>
              </a:rPr>
              <a:t>Scaling</a:t>
            </a:r>
            <a:endParaRPr sz="1700" dirty="0">
              <a:latin typeface="Montserrat SemiBold"/>
              <a:cs typeface="Montserrat SemiBold"/>
            </a:endParaRPr>
          </a:p>
          <a:p>
            <a:pPr marL="183515" marR="5080" algn="just">
              <a:lnSpc>
                <a:spcPct val="107400"/>
              </a:lnSpc>
              <a:spcBef>
                <a:spcPts val="645"/>
              </a:spcBef>
            </a:pPr>
            <a:r>
              <a:rPr sz="1300" spc="-70" dirty="0">
                <a:solidFill>
                  <a:srgbClr val="333333"/>
                </a:solidFill>
                <a:latin typeface="Montserrat"/>
                <a:cs typeface="Montserrat"/>
              </a:rPr>
              <a:t>Environmental</a:t>
            </a:r>
            <a:r>
              <a:rPr sz="1300" spc="10" dirty="0">
                <a:solidFill>
                  <a:srgbClr val="333333"/>
                </a:solidFill>
                <a:latin typeface="Montserrat"/>
                <a:cs typeface="Montserrat"/>
              </a:rPr>
              <a:t> </a:t>
            </a:r>
            <a:r>
              <a:rPr sz="1300" spc="-75" dirty="0">
                <a:solidFill>
                  <a:srgbClr val="333333"/>
                </a:solidFill>
                <a:latin typeface="Montserrat"/>
                <a:cs typeface="Montserrat"/>
              </a:rPr>
              <a:t>and</a:t>
            </a:r>
            <a:r>
              <a:rPr sz="1300" spc="15" dirty="0">
                <a:solidFill>
                  <a:srgbClr val="333333"/>
                </a:solidFill>
                <a:latin typeface="Montserrat"/>
                <a:cs typeface="Montserrat"/>
              </a:rPr>
              <a:t> </a:t>
            </a:r>
            <a:r>
              <a:rPr sz="1300" spc="-60" dirty="0">
                <a:solidFill>
                  <a:srgbClr val="333333"/>
                </a:solidFill>
                <a:latin typeface="Montserrat"/>
                <a:cs typeface="Montserrat"/>
              </a:rPr>
              <a:t>social</a:t>
            </a:r>
            <a:r>
              <a:rPr sz="1300" spc="15" dirty="0">
                <a:solidFill>
                  <a:srgbClr val="333333"/>
                </a:solidFill>
                <a:latin typeface="Montserrat"/>
                <a:cs typeface="Montserrat"/>
              </a:rPr>
              <a:t> </a:t>
            </a:r>
            <a:r>
              <a:rPr sz="1300" spc="-60" dirty="0">
                <a:solidFill>
                  <a:srgbClr val="333333"/>
                </a:solidFill>
                <a:latin typeface="Montserrat"/>
                <a:cs typeface="Montserrat"/>
              </a:rPr>
              <a:t>responsibility</a:t>
            </a:r>
            <a:r>
              <a:rPr sz="1300" spc="15" dirty="0">
                <a:solidFill>
                  <a:srgbClr val="333333"/>
                </a:solidFill>
                <a:latin typeface="Montserrat"/>
                <a:cs typeface="Montserrat"/>
              </a:rPr>
              <a:t> </a:t>
            </a:r>
            <a:r>
              <a:rPr sz="1300" spc="-65" dirty="0">
                <a:solidFill>
                  <a:srgbClr val="333333"/>
                </a:solidFill>
                <a:latin typeface="Montserrat"/>
                <a:cs typeface="Montserrat"/>
              </a:rPr>
              <a:t>are</a:t>
            </a:r>
            <a:r>
              <a:rPr sz="1300" spc="10" dirty="0">
                <a:solidFill>
                  <a:srgbClr val="333333"/>
                </a:solidFill>
                <a:latin typeface="Montserrat"/>
                <a:cs typeface="Montserrat"/>
              </a:rPr>
              <a:t> </a:t>
            </a:r>
            <a:r>
              <a:rPr sz="1300" spc="-80" dirty="0">
                <a:solidFill>
                  <a:srgbClr val="333333"/>
                </a:solidFill>
                <a:latin typeface="Montserrat"/>
                <a:cs typeface="Montserrat"/>
              </a:rPr>
              <a:t>becoming</a:t>
            </a:r>
            <a:r>
              <a:rPr sz="1300" spc="15" dirty="0">
                <a:solidFill>
                  <a:srgbClr val="333333"/>
                </a:solidFill>
                <a:latin typeface="Montserrat"/>
                <a:cs typeface="Montserrat"/>
              </a:rPr>
              <a:t> </a:t>
            </a:r>
            <a:r>
              <a:rPr sz="1300" spc="-35" dirty="0">
                <a:solidFill>
                  <a:srgbClr val="333333"/>
                </a:solidFill>
                <a:latin typeface="Montserrat"/>
                <a:cs typeface="Montserrat"/>
              </a:rPr>
              <a:t>competitive </a:t>
            </a:r>
            <a:r>
              <a:rPr sz="1300" spc="-65" dirty="0">
                <a:solidFill>
                  <a:srgbClr val="333333"/>
                </a:solidFill>
                <a:latin typeface="Montserrat"/>
                <a:cs typeface="Montserrat"/>
              </a:rPr>
              <a:t>advantages.</a:t>
            </a:r>
            <a:r>
              <a:rPr sz="1300" spc="-5" dirty="0">
                <a:solidFill>
                  <a:srgbClr val="333333"/>
                </a:solidFill>
                <a:latin typeface="Montserrat"/>
                <a:cs typeface="Montserrat"/>
              </a:rPr>
              <a:t> </a:t>
            </a:r>
            <a:r>
              <a:rPr sz="1300" spc="-75" dirty="0">
                <a:solidFill>
                  <a:srgbClr val="333333"/>
                </a:solidFill>
                <a:latin typeface="Montserrat"/>
                <a:cs typeface="Montserrat"/>
              </a:rPr>
              <a:t>Companies</a:t>
            </a:r>
            <a:r>
              <a:rPr sz="1300" dirty="0">
                <a:solidFill>
                  <a:srgbClr val="333333"/>
                </a:solidFill>
                <a:latin typeface="Montserrat"/>
                <a:cs typeface="Montserrat"/>
              </a:rPr>
              <a:t> </a:t>
            </a:r>
            <a:r>
              <a:rPr sz="1300" spc="-65" dirty="0">
                <a:solidFill>
                  <a:srgbClr val="333333"/>
                </a:solidFill>
                <a:latin typeface="Montserrat"/>
                <a:cs typeface="Montserrat"/>
              </a:rPr>
              <a:t>integrating</a:t>
            </a:r>
            <a:r>
              <a:rPr sz="1300" spc="-5" dirty="0">
                <a:solidFill>
                  <a:srgbClr val="333333"/>
                </a:solidFill>
                <a:latin typeface="Montserrat"/>
                <a:cs typeface="Montserrat"/>
              </a:rPr>
              <a:t> </a:t>
            </a:r>
            <a:r>
              <a:rPr sz="1300" spc="-75" dirty="0">
                <a:solidFill>
                  <a:srgbClr val="333333"/>
                </a:solidFill>
                <a:latin typeface="Montserrat"/>
                <a:cs typeface="Montserrat"/>
              </a:rPr>
              <a:t>ESG</a:t>
            </a:r>
            <a:r>
              <a:rPr sz="1300" dirty="0">
                <a:solidFill>
                  <a:srgbClr val="333333"/>
                </a:solidFill>
                <a:latin typeface="Montserrat"/>
                <a:cs typeface="Montserrat"/>
              </a:rPr>
              <a:t> </a:t>
            </a:r>
            <a:r>
              <a:rPr sz="1300" spc="-65" dirty="0">
                <a:solidFill>
                  <a:srgbClr val="333333"/>
                </a:solidFill>
                <a:latin typeface="Montserrat"/>
                <a:cs typeface="Montserrat"/>
              </a:rPr>
              <a:t>(Environmental,</a:t>
            </a:r>
            <a:r>
              <a:rPr sz="1300" dirty="0">
                <a:solidFill>
                  <a:srgbClr val="333333"/>
                </a:solidFill>
                <a:latin typeface="Montserrat"/>
                <a:cs typeface="Montserrat"/>
              </a:rPr>
              <a:t> </a:t>
            </a:r>
            <a:r>
              <a:rPr sz="1300" spc="-10" dirty="0">
                <a:solidFill>
                  <a:srgbClr val="333333"/>
                </a:solidFill>
                <a:latin typeface="Montserrat"/>
                <a:cs typeface="Montserrat"/>
              </a:rPr>
              <a:t>Social, </a:t>
            </a:r>
            <a:r>
              <a:rPr sz="1300" spc="-70" dirty="0">
                <a:solidFill>
                  <a:srgbClr val="333333"/>
                </a:solidFill>
                <a:latin typeface="Montserrat"/>
                <a:cs typeface="Montserrat"/>
              </a:rPr>
              <a:t>Governance)</a:t>
            </a:r>
            <a:r>
              <a:rPr sz="1300" spc="5" dirty="0">
                <a:solidFill>
                  <a:srgbClr val="333333"/>
                </a:solidFill>
                <a:latin typeface="Montserrat"/>
                <a:cs typeface="Montserrat"/>
              </a:rPr>
              <a:t> </a:t>
            </a:r>
            <a:r>
              <a:rPr sz="1300" spc="-65" dirty="0">
                <a:solidFill>
                  <a:srgbClr val="333333"/>
                </a:solidFill>
                <a:latin typeface="Montserrat"/>
                <a:cs typeface="Montserrat"/>
              </a:rPr>
              <a:t>metrics</a:t>
            </a:r>
            <a:r>
              <a:rPr sz="1300" spc="10" dirty="0">
                <a:solidFill>
                  <a:srgbClr val="333333"/>
                </a:solidFill>
                <a:latin typeface="Montserrat"/>
                <a:cs typeface="Montserrat"/>
              </a:rPr>
              <a:t> </a:t>
            </a:r>
            <a:r>
              <a:rPr sz="1300" spc="-60" dirty="0">
                <a:solidFill>
                  <a:srgbClr val="333333"/>
                </a:solidFill>
                <a:latin typeface="Montserrat"/>
                <a:cs typeface="Montserrat"/>
              </a:rPr>
              <a:t>into</a:t>
            </a:r>
            <a:r>
              <a:rPr sz="1300" spc="10" dirty="0">
                <a:solidFill>
                  <a:srgbClr val="333333"/>
                </a:solidFill>
                <a:latin typeface="Montserrat"/>
                <a:cs typeface="Montserrat"/>
              </a:rPr>
              <a:t> </a:t>
            </a:r>
            <a:r>
              <a:rPr sz="1300" spc="-65" dirty="0">
                <a:solidFill>
                  <a:srgbClr val="333333"/>
                </a:solidFill>
                <a:latin typeface="Montserrat"/>
                <a:cs typeface="Montserrat"/>
              </a:rPr>
              <a:t>scaling</a:t>
            </a:r>
            <a:r>
              <a:rPr sz="1300" spc="10" dirty="0">
                <a:solidFill>
                  <a:srgbClr val="333333"/>
                </a:solidFill>
                <a:latin typeface="Montserrat"/>
                <a:cs typeface="Montserrat"/>
              </a:rPr>
              <a:t> </a:t>
            </a:r>
            <a:r>
              <a:rPr sz="1300" spc="-70" dirty="0">
                <a:solidFill>
                  <a:srgbClr val="333333"/>
                </a:solidFill>
                <a:latin typeface="Montserrat"/>
                <a:cs typeface="Montserrat"/>
              </a:rPr>
              <a:t>strategies</a:t>
            </a:r>
            <a:r>
              <a:rPr sz="1300" spc="10" dirty="0">
                <a:solidFill>
                  <a:srgbClr val="333333"/>
                </a:solidFill>
                <a:latin typeface="Montserrat"/>
                <a:cs typeface="Montserrat"/>
              </a:rPr>
              <a:t> </a:t>
            </a:r>
            <a:r>
              <a:rPr sz="1300" spc="-65" dirty="0">
                <a:solidFill>
                  <a:srgbClr val="333333"/>
                </a:solidFill>
                <a:latin typeface="Montserrat"/>
                <a:cs typeface="Montserrat"/>
              </a:rPr>
              <a:t>are</a:t>
            </a:r>
            <a:r>
              <a:rPr sz="1300" spc="10" dirty="0">
                <a:solidFill>
                  <a:srgbClr val="333333"/>
                </a:solidFill>
                <a:latin typeface="Montserrat"/>
                <a:cs typeface="Montserrat"/>
              </a:rPr>
              <a:t> </a:t>
            </a:r>
            <a:r>
              <a:rPr sz="1300" spc="-60" dirty="0">
                <a:solidFill>
                  <a:srgbClr val="333333"/>
                </a:solidFill>
                <a:latin typeface="Montserrat"/>
                <a:cs typeface="Montserrat"/>
              </a:rPr>
              <a:t>seeing</a:t>
            </a:r>
            <a:r>
              <a:rPr sz="1300" spc="10" dirty="0">
                <a:solidFill>
                  <a:srgbClr val="333333"/>
                </a:solidFill>
                <a:latin typeface="Montserrat"/>
                <a:cs typeface="Montserrat"/>
              </a:rPr>
              <a:t> </a:t>
            </a:r>
            <a:r>
              <a:rPr sz="1300" spc="-70" dirty="0">
                <a:solidFill>
                  <a:srgbClr val="333333"/>
                </a:solidFill>
                <a:latin typeface="Montserrat"/>
                <a:cs typeface="Montserrat"/>
              </a:rPr>
              <a:t>better</a:t>
            </a:r>
            <a:r>
              <a:rPr sz="1300" spc="10" dirty="0">
                <a:solidFill>
                  <a:srgbClr val="333333"/>
                </a:solidFill>
                <a:latin typeface="Montserrat"/>
                <a:cs typeface="Montserrat"/>
              </a:rPr>
              <a:t> </a:t>
            </a:r>
            <a:r>
              <a:rPr sz="1300" spc="-10" dirty="0">
                <a:solidFill>
                  <a:srgbClr val="333333"/>
                </a:solidFill>
                <a:latin typeface="Montserrat"/>
                <a:cs typeface="Montserrat"/>
              </a:rPr>
              <a:t>long- </a:t>
            </a:r>
            <a:r>
              <a:rPr sz="1300" spc="-80" dirty="0">
                <a:solidFill>
                  <a:srgbClr val="333333"/>
                </a:solidFill>
                <a:latin typeface="Montserrat"/>
                <a:cs typeface="Montserrat"/>
              </a:rPr>
              <a:t>term</a:t>
            </a:r>
            <a:r>
              <a:rPr sz="1300" spc="-15" dirty="0">
                <a:solidFill>
                  <a:srgbClr val="333333"/>
                </a:solidFill>
                <a:latin typeface="Montserrat"/>
                <a:cs typeface="Montserrat"/>
              </a:rPr>
              <a:t> </a:t>
            </a:r>
            <a:r>
              <a:rPr sz="1300" spc="-70" dirty="0">
                <a:solidFill>
                  <a:srgbClr val="333333"/>
                </a:solidFill>
                <a:latin typeface="Montserrat"/>
                <a:cs typeface="Montserrat"/>
              </a:rPr>
              <a:t>growth</a:t>
            </a:r>
            <a:r>
              <a:rPr sz="1300" spc="-10" dirty="0">
                <a:solidFill>
                  <a:srgbClr val="333333"/>
                </a:solidFill>
                <a:latin typeface="Montserrat"/>
                <a:cs typeface="Montserrat"/>
              </a:rPr>
              <a:t> </a:t>
            </a:r>
            <a:r>
              <a:rPr sz="1300" spc="-75" dirty="0">
                <a:solidFill>
                  <a:srgbClr val="333333"/>
                </a:solidFill>
                <a:latin typeface="Montserrat"/>
                <a:cs typeface="Montserrat"/>
              </a:rPr>
              <a:t>and</a:t>
            </a:r>
            <a:r>
              <a:rPr sz="1300" spc="-10" dirty="0">
                <a:solidFill>
                  <a:srgbClr val="333333"/>
                </a:solidFill>
                <a:latin typeface="Montserrat"/>
                <a:cs typeface="Montserrat"/>
              </a:rPr>
              <a:t> </a:t>
            </a:r>
            <a:r>
              <a:rPr sz="1300" spc="-60" dirty="0">
                <a:solidFill>
                  <a:srgbClr val="333333"/>
                </a:solidFill>
                <a:latin typeface="Montserrat"/>
                <a:cs typeface="Montserrat"/>
              </a:rPr>
              <a:t>stronger</a:t>
            </a:r>
            <a:r>
              <a:rPr sz="1300" spc="-15" dirty="0">
                <a:solidFill>
                  <a:srgbClr val="333333"/>
                </a:solidFill>
                <a:latin typeface="Montserrat"/>
                <a:cs typeface="Montserrat"/>
              </a:rPr>
              <a:t> </a:t>
            </a:r>
            <a:r>
              <a:rPr sz="1300" spc="-65" dirty="0">
                <a:solidFill>
                  <a:srgbClr val="333333"/>
                </a:solidFill>
                <a:latin typeface="Montserrat"/>
                <a:cs typeface="Montserrat"/>
              </a:rPr>
              <a:t>stakeholder</a:t>
            </a:r>
            <a:r>
              <a:rPr sz="1300" spc="-10" dirty="0">
                <a:solidFill>
                  <a:srgbClr val="333333"/>
                </a:solidFill>
                <a:latin typeface="Montserrat"/>
                <a:cs typeface="Montserrat"/>
              </a:rPr>
              <a:t> relationships.</a:t>
            </a:r>
            <a:endParaRPr lang="en-US" sz="1300" spc="-10" dirty="0">
              <a:solidFill>
                <a:srgbClr val="333333"/>
              </a:solidFill>
              <a:latin typeface="Montserrat"/>
              <a:cs typeface="Montserrat"/>
            </a:endParaRPr>
          </a:p>
          <a:p>
            <a:pPr marL="255270" algn="just">
              <a:lnSpc>
                <a:spcPct val="100000"/>
              </a:lnSpc>
              <a:spcBef>
                <a:spcPts val="1055"/>
              </a:spcBef>
            </a:pPr>
            <a:r>
              <a:rPr lang="en-US" sz="1700" b="1" spc="-145" dirty="0">
                <a:solidFill>
                  <a:srgbClr val="1A4977"/>
                </a:solidFill>
                <a:latin typeface="Montserrat SemiBold"/>
                <a:cs typeface="Montserrat SemiBold"/>
              </a:rPr>
              <a:t>     Remote-</a:t>
            </a:r>
            <a:r>
              <a:rPr lang="en-US" sz="1700" b="1" spc="-105" dirty="0">
                <a:solidFill>
                  <a:srgbClr val="1A4977"/>
                </a:solidFill>
                <a:latin typeface="Montserrat SemiBold"/>
                <a:cs typeface="Montserrat SemiBold"/>
              </a:rPr>
              <a:t>First</a:t>
            </a:r>
            <a:r>
              <a:rPr lang="en-US" sz="1700" b="1" spc="35" dirty="0">
                <a:solidFill>
                  <a:srgbClr val="1A4977"/>
                </a:solidFill>
                <a:latin typeface="Montserrat SemiBold"/>
                <a:cs typeface="Montserrat SemiBold"/>
              </a:rPr>
              <a:t> </a:t>
            </a:r>
            <a:r>
              <a:rPr lang="en-US" sz="1700" b="1" spc="-20" dirty="0">
                <a:solidFill>
                  <a:srgbClr val="1A4977"/>
                </a:solidFill>
                <a:latin typeface="Montserrat SemiBold"/>
                <a:cs typeface="Montserrat SemiBold"/>
              </a:rPr>
              <a:t>Strategies</a:t>
            </a:r>
            <a:endParaRPr lang="en-US" sz="1700" dirty="0">
              <a:latin typeface="Montserrat SemiBold"/>
              <a:cs typeface="Montserrat SemiBold"/>
            </a:endParaRPr>
          </a:p>
          <a:p>
            <a:pPr marL="12700" marR="5080" algn="just">
              <a:lnSpc>
                <a:spcPct val="107400"/>
              </a:lnSpc>
              <a:spcBef>
                <a:spcPts val="640"/>
              </a:spcBef>
            </a:pPr>
            <a:r>
              <a:rPr lang="en-US" sz="1300" spc="-70" dirty="0">
                <a:solidFill>
                  <a:srgbClr val="333333"/>
                </a:solidFill>
                <a:latin typeface="Montserrat"/>
                <a:cs typeface="Montserrat"/>
              </a:rPr>
              <a:t>The</a:t>
            </a:r>
            <a:r>
              <a:rPr lang="en-US" sz="1300" spc="-15" dirty="0">
                <a:solidFill>
                  <a:srgbClr val="333333"/>
                </a:solidFill>
                <a:latin typeface="Montserrat"/>
                <a:cs typeface="Montserrat"/>
              </a:rPr>
              <a:t> </a:t>
            </a:r>
            <a:r>
              <a:rPr lang="en-US" sz="1300" spc="-45" dirty="0">
                <a:solidFill>
                  <a:srgbClr val="333333"/>
                </a:solidFill>
                <a:latin typeface="Montserrat"/>
                <a:cs typeface="Montserrat"/>
              </a:rPr>
              <a:t>shift</a:t>
            </a:r>
            <a:r>
              <a:rPr lang="en-US" sz="1300" spc="-10" dirty="0">
                <a:solidFill>
                  <a:srgbClr val="333333"/>
                </a:solidFill>
                <a:latin typeface="Montserrat"/>
                <a:cs typeface="Montserrat"/>
              </a:rPr>
              <a:t> </a:t>
            </a:r>
            <a:r>
              <a:rPr lang="en-US" sz="1300" spc="-75" dirty="0">
                <a:solidFill>
                  <a:srgbClr val="333333"/>
                </a:solidFill>
                <a:latin typeface="Montserrat"/>
                <a:cs typeface="Montserrat"/>
              </a:rPr>
              <a:t>to</a:t>
            </a:r>
            <a:r>
              <a:rPr lang="en-US" sz="1300" spc="-15" dirty="0">
                <a:solidFill>
                  <a:srgbClr val="333333"/>
                </a:solidFill>
                <a:latin typeface="Montserrat"/>
                <a:cs typeface="Montserrat"/>
              </a:rPr>
              <a:t> </a:t>
            </a:r>
            <a:r>
              <a:rPr lang="en-US" sz="1300" spc="-60" dirty="0">
                <a:solidFill>
                  <a:srgbClr val="333333"/>
                </a:solidFill>
                <a:latin typeface="Montserrat"/>
                <a:cs typeface="Montserrat"/>
              </a:rPr>
              <a:t>distributed</a:t>
            </a:r>
            <a:r>
              <a:rPr lang="en-US" sz="1300" spc="-10" dirty="0">
                <a:solidFill>
                  <a:srgbClr val="333333"/>
                </a:solidFill>
                <a:latin typeface="Montserrat"/>
                <a:cs typeface="Montserrat"/>
              </a:rPr>
              <a:t> </a:t>
            </a:r>
            <a:r>
              <a:rPr lang="en-US" sz="1300" spc="-70" dirty="0">
                <a:solidFill>
                  <a:srgbClr val="333333"/>
                </a:solidFill>
                <a:latin typeface="Montserrat"/>
                <a:cs typeface="Montserrat"/>
              </a:rPr>
              <a:t>workforces</a:t>
            </a:r>
            <a:r>
              <a:rPr lang="en-US" sz="1300" spc="-10" dirty="0">
                <a:solidFill>
                  <a:srgbClr val="333333"/>
                </a:solidFill>
                <a:latin typeface="Montserrat"/>
                <a:cs typeface="Montserrat"/>
              </a:rPr>
              <a:t> </a:t>
            </a:r>
            <a:r>
              <a:rPr lang="en-US" sz="1300" spc="-60" dirty="0">
                <a:solidFill>
                  <a:srgbClr val="333333"/>
                </a:solidFill>
                <a:latin typeface="Montserrat"/>
                <a:cs typeface="Montserrat"/>
              </a:rPr>
              <a:t>enables</a:t>
            </a:r>
            <a:r>
              <a:rPr lang="en-US" sz="1300" spc="-15" dirty="0">
                <a:solidFill>
                  <a:srgbClr val="333333"/>
                </a:solidFill>
                <a:latin typeface="Montserrat"/>
                <a:cs typeface="Montserrat"/>
              </a:rPr>
              <a:t> </a:t>
            </a:r>
            <a:r>
              <a:rPr lang="en-US" sz="1300" spc="-70" dirty="0">
                <a:solidFill>
                  <a:srgbClr val="333333"/>
                </a:solidFill>
                <a:latin typeface="Montserrat"/>
                <a:cs typeface="Montserrat"/>
              </a:rPr>
              <a:t>companies</a:t>
            </a:r>
            <a:r>
              <a:rPr lang="en-US" sz="1300" spc="-10" dirty="0">
                <a:solidFill>
                  <a:srgbClr val="333333"/>
                </a:solidFill>
                <a:latin typeface="Montserrat"/>
                <a:cs typeface="Montserrat"/>
              </a:rPr>
              <a:t> </a:t>
            </a:r>
            <a:r>
              <a:rPr lang="en-US" sz="1300" spc="-75" dirty="0">
                <a:solidFill>
                  <a:srgbClr val="333333"/>
                </a:solidFill>
                <a:latin typeface="Montserrat"/>
                <a:cs typeface="Montserrat"/>
              </a:rPr>
              <a:t>to</a:t>
            </a:r>
            <a:r>
              <a:rPr lang="en-US" sz="1300" spc="-15" dirty="0">
                <a:solidFill>
                  <a:srgbClr val="333333"/>
                </a:solidFill>
                <a:latin typeface="Montserrat"/>
                <a:cs typeface="Montserrat"/>
              </a:rPr>
              <a:t> </a:t>
            </a:r>
            <a:r>
              <a:rPr lang="en-US" sz="1300" spc="-10" dirty="0">
                <a:solidFill>
                  <a:srgbClr val="333333"/>
                </a:solidFill>
                <a:latin typeface="Montserrat"/>
                <a:cs typeface="Montserrat"/>
              </a:rPr>
              <a:t>scale </a:t>
            </a:r>
            <a:r>
              <a:rPr lang="en-US" sz="1300" spc="-70" dirty="0">
                <a:solidFill>
                  <a:srgbClr val="333333"/>
                </a:solidFill>
                <a:latin typeface="Montserrat"/>
                <a:cs typeface="Montserrat"/>
              </a:rPr>
              <a:t>without</a:t>
            </a:r>
            <a:r>
              <a:rPr lang="en-US" sz="1300" dirty="0">
                <a:solidFill>
                  <a:srgbClr val="333333"/>
                </a:solidFill>
                <a:latin typeface="Montserrat"/>
                <a:cs typeface="Montserrat"/>
              </a:rPr>
              <a:t> </a:t>
            </a:r>
            <a:r>
              <a:rPr lang="en-US" sz="1300" spc="-70" dirty="0">
                <a:solidFill>
                  <a:srgbClr val="333333"/>
                </a:solidFill>
                <a:latin typeface="Montserrat"/>
                <a:cs typeface="Montserrat"/>
              </a:rPr>
              <a:t>geographic</a:t>
            </a:r>
            <a:r>
              <a:rPr lang="en-US" sz="1300" spc="5" dirty="0">
                <a:solidFill>
                  <a:srgbClr val="333333"/>
                </a:solidFill>
                <a:latin typeface="Montserrat"/>
                <a:cs typeface="Montserrat"/>
              </a:rPr>
              <a:t> </a:t>
            </a:r>
            <a:r>
              <a:rPr lang="en-US" sz="1300" spc="-55" dirty="0">
                <a:solidFill>
                  <a:srgbClr val="333333"/>
                </a:solidFill>
                <a:latin typeface="Montserrat"/>
                <a:cs typeface="Montserrat"/>
              </a:rPr>
              <a:t>limitations.</a:t>
            </a:r>
            <a:r>
              <a:rPr lang="en-US" sz="1300" spc="5" dirty="0">
                <a:solidFill>
                  <a:srgbClr val="333333"/>
                </a:solidFill>
                <a:latin typeface="Montserrat"/>
                <a:cs typeface="Montserrat"/>
              </a:rPr>
              <a:t> </a:t>
            </a:r>
            <a:r>
              <a:rPr lang="en-US" sz="1300" spc="-75" dirty="0">
                <a:solidFill>
                  <a:srgbClr val="333333"/>
                </a:solidFill>
                <a:latin typeface="Montserrat"/>
                <a:cs typeface="Montserrat"/>
              </a:rPr>
              <a:t>Remote-</a:t>
            </a:r>
            <a:r>
              <a:rPr lang="en-US" sz="1300" spc="-40" dirty="0">
                <a:solidFill>
                  <a:srgbClr val="333333"/>
                </a:solidFill>
                <a:latin typeface="Montserrat"/>
                <a:cs typeface="Montserrat"/>
              </a:rPr>
              <a:t>first</a:t>
            </a:r>
            <a:r>
              <a:rPr lang="en-US" sz="1300" spc="5" dirty="0">
                <a:solidFill>
                  <a:srgbClr val="333333"/>
                </a:solidFill>
                <a:latin typeface="Montserrat"/>
                <a:cs typeface="Montserrat"/>
              </a:rPr>
              <a:t> </a:t>
            </a:r>
            <a:r>
              <a:rPr lang="en-US" sz="1300" spc="-60" dirty="0">
                <a:solidFill>
                  <a:srgbClr val="333333"/>
                </a:solidFill>
                <a:latin typeface="Montserrat"/>
                <a:cs typeface="Montserrat"/>
              </a:rPr>
              <a:t>organizations</a:t>
            </a:r>
            <a:r>
              <a:rPr lang="en-US" sz="1300" dirty="0">
                <a:solidFill>
                  <a:srgbClr val="333333"/>
                </a:solidFill>
                <a:latin typeface="Montserrat"/>
                <a:cs typeface="Montserrat"/>
              </a:rPr>
              <a:t> </a:t>
            </a:r>
            <a:r>
              <a:rPr lang="en-US" sz="1300" spc="-75" dirty="0">
                <a:solidFill>
                  <a:srgbClr val="333333"/>
                </a:solidFill>
                <a:latin typeface="Montserrat"/>
                <a:cs typeface="Montserrat"/>
              </a:rPr>
              <a:t>tap</a:t>
            </a:r>
            <a:r>
              <a:rPr lang="en-US" sz="1300" spc="5" dirty="0">
                <a:solidFill>
                  <a:srgbClr val="333333"/>
                </a:solidFill>
                <a:latin typeface="Montserrat"/>
                <a:cs typeface="Montserrat"/>
              </a:rPr>
              <a:t> </a:t>
            </a:r>
            <a:r>
              <a:rPr lang="en-US" sz="1300" spc="-20" dirty="0">
                <a:solidFill>
                  <a:srgbClr val="333333"/>
                </a:solidFill>
                <a:latin typeface="Montserrat"/>
                <a:cs typeface="Montserrat"/>
              </a:rPr>
              <a:t>into </a:t>
            </a:r>
            <a:r>
              <a:rPr lang="en-US" sz="1300" spc="-65" dirty="0">
                <a:solidFill>
                  <a:srgbClr val="333333"/>
                </a:solidFill>
                <a:latin typeface="Montserrat"/>
                <a:cs typeface="Montserrat"/>
              </a:rPr>
              <a:t>global</a:t>
            </a:r>
            <a:r>
              <a:rPr lang="en-US" sz="1300" dirty="0">
                <a:solidFill>
                  <a:srgbClr val="333333"/>
                </a:solidFill>
                <a:latin typeface="Montserrat"/>
                <a:cs typeface="Montserrat"/>
              </a:rPr>
              <a:t> </a:t>
            </a:r>
            <a:r>
              <a:rPr lang="en-US" sz="1300" spc="-65" dirty="0">
                <a:solidFill>
                  <a:srgbClr val="333333"/>
                </a:solidFill>
                <a:latin typeface="Montserrat"/>
                <a:cs typeface="Montserrat"/>
              </a:rPr>
              <a:t>talent</a:t>
            </a:r>
            <a:r>
              <a:rPr lang="en-US" sz="1300" spc="5" dirty="0">
                <a:solidFill>
                  <a:srgbClr val="333333"/>
                </a:solidFill>
                <a:latin typeface="Montserrat"/>
                <a:cs typeface="Montserrat"/>
              </a:rPr>
              <a:t> </a:t>
            </a:r>
            <a:r>
              <a:rPr lang="en-US" sz="1300" spc="-50" dirty="0">
                <a:solidFill>
                  <a:srgbClr val="333333"/>
                </a:solidFill>
                <a:latin typeface="Montserrat"/>
                <a:cs typeface="Montserrat"/>
              </a:rPr>
              <a:t>pools,</a:t>
            </a:r>
            <a:r>
              <a:rPr lang="en-US" sz="1300" spc="5" dirty="0">
                <a:solidFill>
                  <a:srgbClr val="333333"/>
                </a:solidFill>
                <a:latin typeface="Montserrat"/>
                <a:cs typeface="Montserrat"/>
              </a:rPr>
              <a:t> </a:t>
            </a:r>
            <a:r>
              <a:rPr lang="en-US" sz="1300" spc="-75" dirty="0">
                <a:solidFill>
                  <a:srgbClr val="333333"/>
                </a:solidFill>
                <a:latin typeface="Montserrat"/>
                <a:cs typeface="Montserrat"/>
              </a:rPr>
              <a:t>reduce</a:t>
            </a:r>
            <a:r>
              <a:rPr lang="en-US" sz="1300" dirty="0">
                <a:solidFill>
                  <a:srgbClr val="333333"/>
                </a:solidFill>
                <a:latin typeface="Montserrat"/>
                <a:cs typeface="Montserrat"/>
              </a:rPr>
              <a:t> </a:t>
            </a:r>
            <a:r>
              <a:rPr lang="en-US" sz="1300" spc="-80" dirty="0">
                <a:solidFill>
                  <a:srgbClr val="333333"/>
                </a:solidFill>
                <a:latin typeface="Montserrat"/>
                <a:cs typeface="Montserrat"/>
              </a:rPr>
              <a:t>overhead</a:t>
            </a:r>
            <a:r>
              <a:rPr lang="en-US" sz="1300" spc="5" dirty="0">
                <a:solidFill>
                  <a:srgbClr val="333333"/>
                </a:solidFill>
                <a:latin typeface="Montserrat"/>
                <a:cs typeface="Montserrat"/>
              </a:rPr>
              <a:t> </a:t>
            </a:r>
            <a:r>
              <a:rPr lang="en-US" sz="1300" spc="-50" dirty="0">
                <a:solidFill>
                  <a:srgbClr val="333333"/>
                </a:solidFill>
                <a:latin typeface="Montserrat"/>
                <a:cs typeface="Montserrat"/>
              </a:rPr>
              <a:t>costs,</a:t>
            </a:r>
            <a:r>
              <a:rPr lang="en-US" sz="1300" spc="5" dirty="0">
                <a:solidFill>
                  <a:srgbClr val="333333"/>
                </a:solidFill>
                <a:latin typeface="Montserrat"/>
                <a:cs typeface="Montserrat"/>
              </a:rPr>
              <a:t> </a:t>
            </a:r>
            <a:r>
              <a:rPr lang="en-US" sz="1300" spc="-75" dirty="0">
                <a:solidFill>
                  <a:srgbClr val="333333"/>
                </a:solidFill>
                <a:latin typeface="Montserrat"/>
                <a:cs typeface="Montserrat"/>
              </a:rPr>
              <a:t>and</a:t>
            </a:r>
            <a:r>
              <a:rPr lang="en-US" sz="1300" dirty="0">
                <a:solidFill>
                  <a:srgbClr val="333333"/>
                </a:solidFill>
                <a:latin typeface="Montserrat"/>
                <a:cs typeface="Montserrat"/>
              </a:rPr>
              <a:t> </a:t>
            </a:r>
            <a:r>
              <a:rPr lang="en-US" sz="1300" spc="-75" dirty="0">
                <a:solidFill>
                  <a:srgbClr val="333333"/>
                </a:solidFill>
                <a:latin typeface="Montserrat"/>
                <a:cs typeface="Montserrat"/>
              </a:rPr>
              <a:t>create</a:t>
            </a:r>
            <a:r>
              <a:rPr lang="en-US" sz="1300" spc="5" dirty="0">
                <a:solidFill>
                  <a:srgbClr val="333333"/>
                </a:solidFill>
                <a:latin typeface="Montserrat"/>
                <a:cs typeface="Montserrat"/>
              </a:rPr>
              <a:t> </a:t>
            </a:r>
            <a:r>
              <a:rPr lang="en-US" sz="1300" spc="-20" dirty="0">
                <a:solidFill>
                  <a:srgbClr val="333333"/>
                </a:solidFill>
                <a:latin typeface="Montserrat"/>
                <a:cs typeface="Montserrat"/>
              </a:rPr>
              <a:t>more </a:t>
            </a:r>
            <a:r>
              <a:rPr lang="en-US" sz="1300" spc="-50" dirty="0">
                <a:solidFill>
                  <a:srgbClr val="333333"/>
                </a:solidFill>
                <a:latin typeface="Montserrat"/>
                <a:cs typeface="Montserrat"/>
              </a:rPr>
              <a:t>resilient</a:t>
            </a:r>
            <a:r>
              <a:rPr lang="en-US" sz="1300" dirty="0">
                <a:solidFill>
                  <a:srgbClr val="333333"/>
                </a:solidFill>
                <a:latin typeface="Montserrat"/>
                <a:cs typeface="Montserrat"/>
              </a:rPr>
              <a:t> </a:t>
            </a:r>
            <a:r>
              <a:rPr lang="en-US" sz="1300" spc="-65" dirty="0">
                <a:solidFill>
                  <a:srgbClr val="333333"/>
                </a:solidFill>
                <a:latin typeface="Montserrat"/>
                <a:cs typeface="Montserrat"/>
              </a:rPr>
              <a:t>operational</a:t>
            </a:r>
            <a:r>
              <a:rPr lang="en-US" sz="1300" dirty="0">
                <a:solidFill>
                  <a:srgbClr val="333333"/>
                </a:solidFill>
                <a:latin typeface="Montserrat"/>
                <a:cs typeface="Montserrat"/>
              </a:rPr>
              <a:t> </a:t>
            </a:r>
            <a:r>
              <a:rPr lang="en-US" sz="1300" spc="-10" dirty="0">
                <a:solidFill>
                  <a:srgbClr val="333333"/>
                </a:solidFill>
                <a:latin typeface="Montserrat"/>
                <a:cs typeface="Montserrat"/>
              </a:rPr>
              <a:t>structures.</a:t>
            </a:r>
            <a:endParaRPr sz="1300" dirty="0">
              <a:latin typeface="Montserrat"/>
              <a:cs typeface="Montserrat"/>
            </a:endParaRPr>
          </a:p>
        </p:txBody>
      </p:sp>
      <p:pic>
        <p:nvPicPr>
          <p:cNvPr id="10" name="object 10"/>
          <p:cNvPicPr/>
          <p:nvPr/>
        </p:nvPicPr>
        <p:blipFill>
          <a:blip r:embed="rId5" cstate="print"/>
          <a:stretch>
            <a:fillRect/>
          </a:stretch>
        </p:blipFill>
        <p:spPr>
          <a:xfrm>
            <a:off x="742949" y="5133974"/>
            <a:ext cx="190499" cy="190499"/>
          </a:xfrm>
          <a:prstGeom prst="rect">
            <a:avLst/>
          </a:prstGeom>
        </p:spPr>
      </p:pic>
      <p:sp>
        <p:nvSpPr>
          <p:cNvPr id="12" name="object 12"/>
          <p:cNvSpPr txBox="1"/>
          <p:nvPr/>
        </p:nvSpPr>
        <p:spPr>
          <a:xfrm>
            <a:off x="6248400" y="5466555"/>
            <a:ext cx="5268199" cy="190437"/>
          </a:xfrm>
          <a:prstGeom prst="rect">
            <a:avLst/>
          </a:prstGeom>
        </p:spPr>
        <p:txBody>
          <a:bodyPr vert="horz" wrap="square" lIns="0" tIns="13335" rIns="0" bIns="0" rtlCol="0">
            <a:spAutoFit/>
          </a:bodyPr>
          <a:lstStyle/>
          <a:p>
            <a:pPr marL="12700">
              <a:lnSpc>
                <a:spcPct val="100000"/>
              </a:lnSpc>
              <a:spcBef>
                <a:spcPts val="105"/>
              </a:spcBef>
            </a:pPr>
            <a:r>
              <a:rPr sz="1150" spc="-70" dirty="0">
                <a:solidFill>
                  <a:srgbClr val="666666"/>
                </a:solidFill>
                <a:latin typeface="Montserrat"/>
                <a:cs typeface="Montserrat"/>
              </a:rPr>
              <a:t>Figure</a:t>
            </a:r>
            <a:r>
              <a:rPr sz="1150" spc="-5" dirty="0">
                <a:solidFill>
                  <a:srgbClr val="666666"/>
                </a:solidFill>
                <a:latin typeface="Montserrat"/>
                <a:cs typeface="Montserrat"/>
              </a:rPr>
              <a:t> </a:t>
            </a:r>
            <a:r>
              <a:rPr sz="1150" spc="-20" dirty="0">
                <a:solidFill>
                  <a:srgbClr val="666666"/>
                </a:solidFill>
                <a:latin typeface="Montserrat"/>
                <a:cs typeface="Montserrat"/>
              </a:rPr>
              <a:t>1:</a:t>
            </a:r>
            <a:r>
              <a:rPr sz="1150" dirty="0">
                <a:solidFill>
                  <a:srgbClr val="666666"/>
                </a:solidFill>
                <a:latin typeface="Montserrat"/>
                <a:cs typeface="Montserrat"/>
              </a:rPr>
              <a:t> </a:t>
            </a:r>
            <a:r>
              <a:rPr sz="1150" spc="-65" dirty="0">
                <a:solidFill>
                  <a:srgbClr val="666666"/>
                </a:solidFill>
                <a:latin typeface="Montserrat"/>
                <a:cs typeface="Montserrat"/>
              </a:rPr>
              <a:t>Impact</a:t>
            </a:r>
            <a:r>
              <a:rPr sz="1150" spc="-5" dirty="0">
                <a:solidFill>
                  <a:srgbClr val="666666"/>
                </a:solidFill>
                <a:latin typeface="Montserrat"/>
                <a:cs typeface="Montserrat"/>
              </a:rPr>
              <a:t> </a:t>
            </a:r>
            <a:r>
              <a:rPr sz="1150" spc="-60" dirty="0">
                <a:solidFill>
                  <a:srgbClr val="666666"/>
                </a:solidFill>
                <a:latin typeface="Montserrat"/>
                <a:cs typeface="Montserrat"/>
              </a:rPr>
              <a:t>of</a:t>
            </a:r>
            <a:r>
              <a:rPr sz="1150" dirty="0">
                <a:solidFill>
                  <a:srgbClr val="666666"/>
                </a:solidFill>
                <a:latin typeface="Montserrat"/>
                <a:cs typeface="Montserrat"/>
              </a:rPr>
              <a:t> </a:t>
            </a:r>
            <a:r>
              <a:rPr sz="1150" spc="-75" dirty="0">
                <a:solidFill>
                  <a:srgbClr val="666666"/>
                </a:solidFill>
                <a:latin typeface="Montserrat"/>
                <a:cs typeface="Montserrat"/>
              </a:rPr>
              <a:t>Emerging</a:t>
            </a:r>
            <a:r>
              <a:rPr sz="1150" dirty="0">
                <a:solidFill>
                  <a:srgbClr val="666666"/>
                </a:solidFill>
                <a:latin typeface="Montserrat"/>
                <a:cs typeface="Montserrat"/>
              </a:rPr>
              <a:t> </a:t>
            </a:r>
            <a:r>
              <a:rPr sz="1150" spc="-75" dirty="0">
                <a:solidFill>
                  <a:srgbClr val="666666"/>
                </a:solidFill>
                <a:latin typeface="Montserrat"/>
                <a:cs typeface="Montserrat"/>
              </a:rPr>
              <a:t>Trends</a:t>
            </a:r>
            <a:r>
              <a:rPr sz="1150" spc="-5" dirty="0">
                <a:solidFill>
                  <a:srgbClr val="666666"/>
                </a:solidFill>
                <a:latin typeface="Montserrat"/>
                <a:cs typeface="Montserrat"/>
              </a:rPr>
              <a:t> </a:t>
            </a:r>
            <a:r>
              <a:rPr sz="1150" spc="-75" dirty="0">
                <a:solidFill>
                  <a:srgbClr val="666666"/>
                </a:solidFill>
                <a:latin typeface="Montserrat"/>
                <a:cs typeface="Montserrat"/>
              </a:rPr>
              <a:t>on</a:t>
            </a:r>
            <a:r>
              <a:rPr sz="1150" dirty="0">
                <a:solidFill>
                  <a:srgbClr val="666666"/>
                </a:solidFill>
                <a:latin typeface="Montserrat"/>
                <a:cs typeface="Montserrat"/>
              </a:rPr>
              <a:t> </a:t>
            </a:r>
            <a:r>
              <a:rPr sz="1150" spc="-70" dirty="0">
                <a:solidFill>
                  <a:srgbClr val="666666"/>
                </a:solidFill>
                <a:latin typeface="Montserrat"/>
                <a:cs typeface="Montserrat"/>
              </a:rPr>
              <a:t>Scaling</a:t>
            </a:r>
            <a:r>
              <a:rPr sz="1150" spc="-5" dirty="0">
                <a:solidFill>
                  <a:srgbClr val="666666"/>
                </a:solidFill>
                <a:latin typeface="Montserrat"/>
                <a:cs typeface="Montserrat"/>
              </a:rPr>
              <a:t> </a:t>
            </a:r>
            <a:r>
              <a:rPr sz="1150" spc="-60" dirty="0">
                <a:solidFill>
                  <a:srgbClr val="666666"/>
                </a:solidFill>
                <a:latin typeface="Montserrat"/>
                <a:cs typeface="Montserrat"/>
              </a:rPr>
              <a:t>Businesses</a:t>
            </a:r>
            <a:r>
              <a:rPr sz="1150" dirty="0">
                <a:solidFill>
                  <a:srgbClr val="666666"/>
                </a:solidFill>
                <a:latin typeface="Montserrat"/>
                <a:cs typeface="Montserrat"/>
              </a:rPr>
              <a:t> </a:t>
            </a:r>
            <a:r>
              <a:rPr sz="1150" spc="-70" dirty="0">
                <a:solidFill>
                  <a:srgbClr val="666666"/>
                </a:solidFill>
                <a:latin typeface="Montserrat"/>
                <a:cs typeface="Montserrat"/>
              </a:rPr>
              <a:t>(2025-</a:t>
            </a:r>
            <a:r>
              <a:rPr sz="1150" spc="-10" dirty="0">
                <a:solidFill>
                  <a:srgbClr val="666666"/>
                </a:solidFill>
                <a:latin typeface="Montserrat"/>
                <a:cs typeface="Montserrat"/>
              </a:rPr>
              <a:t>2030)</a:t>
            </a:r>
            <a:endParaRPr sz="1150" dirty="0">
              <a:latin typeface="Montserrat"/>
              <a:cs typeface="Montserrat"/>
            </a:endParaRPr>
          </a:p>
        </p:txBody>
      </p:sp>
      <p:sp>
        <p:nvSpPr>
          <p:cNvPr id="22" name="Rectangle: Rounded Corners 21">
            <a:extLst>
              <a:ext uri="{FF2B5EF4-FFF2-40B4-BE49-F238E27FC236}">
                <a16:creationId xmlns:a16="http://schemas.microsoft.com/office/drawing/2014/main" id="{80A24203-C1EF-6F57-477B-7F4AB41C97B4}"/>
              </a:ext>
            </a:extLst>
          </p:cNvPr>
          <p:cNvSpPr/>
          <p:nvPr/>
        </p:nvSpPr>
        <p:spPr>
          <a:xfrm>
            <a:off x="-914400" y="307725"/>
            <a:ext cx="12041431" cy="6240962"/>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object 16"/>
          <p:cNvPicPr/>
          <p:nvPr/>
        </p:nvPicPr>
        <p:blipFill>
          <a:blip r:embed="rId6" cstate="print"/>
          <a:stretch>
            <a:fillRect/>
          </a:stretch>
        </p:blipFill>
        <p:spPr>
          <a:xfrm>
            <a:off x="6400801" y="1219199"/>
            <a:ext cx="4419600" cy="42291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Rounded Corners 42">
            <a:extLst>
              <a:ext uri="{FF2B5EF4-FFF2-40B4-BE49-F238E27FC236}">
                <a16:creationId xmlns:a16="http://schemas.microsoft.com/office/drawing/2014/main" id="{0922A58A-93CA-783D-3FC9-BF3A1126B673}"/>
              </a:ext>
            </a:extLst>
          </p:cNvPr>
          <p:cNvSpPr/>
          <p:nvPr/>
        </p:nvSpPr>
        <p:spPr>
          <a:xfrm>
            <a:off x="9143999" y="713309"/>
            <a:ext cx="3590799" cy="52364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590549" y="906612"/>
            <a:ext cx="6505575" cy="448309"/>
          </a:xfrm>
          <a:prstGeom prst="rect">
            <a:avLst/>
          </a:prstGeom>
        </p:spPr>
        <p:txBody>
          <a:bodyPr vert="horz" wrap="square" lIns="0" tIns="12065" rIns="0" bIns="0" rtlCol="0">
            <a:spAutoFit/>
          </a:bodyPr>
          <a:lstStyle/>
          <a:p>
            <a:pPr marL="12700">
              <a:lnSpc>
                <a:spcPct val="100000"/>
              </a:lnSpc>
              <a:spcBef>
                <a:spcPts val="95"/>
              </a:spcBef>
            </a:pPr>
            <a:r>
              <a:rPr sz="2650" spc="-200" dirty="0"/>
              <a:t>Key</a:t>
            </a:r>
            <a:r>
              <a:rPr sz="2650" spc="-60" dirty="0"/>
              <a:t> </a:t>
            </a:r>
            <a:r>
              <a:rPr sz="2650" spc="-195" dirty="0"/>
              <a:t>Takeaways</a:t>
            </a:r>
            <a:endParaRPr sz="2650" dirty="0"/>
          </a:p>
        </p:txBody>
      </p:sp>
      <p:sp>
        <p:nvSpPr>
          <p:cNvPr id="4" name="object 4"/>
          <p:cNvSpPr txBox="1"/>
          <p:nvPr/>
        </p:nvSpPr>
        <p:spPr>
          <a:xfrm>
            <a:off x="558800" y="1390776"/>
            <a:ext cx="9042400" cy="216085"/>
          </a:xfrm>
          <a:prstGeom prst="rect">
            <a:avLst/>
          </a:prstGeom>
        </p:spPr>
        <p:txBody>
          <a:bodyPr vert="horz" wrap="square" lIns="0" tIns="15875" rIns="0" bIns="0" rtlCol="0">
            <a:spAutoFit/>
          </a:bodyPr>
          <a:lstStyle/>
          <a:p>
            <a:pPr marL="12700">
              <a:lnSpc>
                <a:spcPct val="100000"/>
              </a:lnSpc>
              <a:spcBef>
                <a:spcPts val="125"/>
              </a:spcBef>
            </a:pPr>
            <a:r>
              <a:rPr sz="1300" spc="-55" dirty="0">
                <a:solidFill>
                  <a:srgbClr val="545454"/>
                </a:solidFill>
                <a:latin typeface="Montserrat"/>
                <a:cs typeface="Montserrat"/>
              </a:rPr>
              <a:t>Essential</a:t>
            </a:r>
            <a:r>
              <a:rPr sz="1300" spc="-10" dirty="0">
                <a:solidFill>
                  <a:srgbClr val="545454"/>
                </a:solidFill>
                <a:latin typeface="Montserrat"/>
                <a:cs typeface="Montserrat"/>
              </a:rPr>
              <a:t> </a:t>
            </a:r>
            <a:r>
              <a:rPr sz="1300" spc="-55" dirty="0">
                <a:solidFill>
                  <a:srgbClr val="545454"/>
                </a:solidFill>
                <a:latin typeface="Montserrat"/>
                <a:cs typeface="Montserrat"/>
              </a:rPr>
              <a:t>principles</a:t>
            </a:r>
            <a:r>
              <a:rPr sz="1300" spc="-5" dirty="0">
                <a:solidFill>
                  <a:srgbClr val="545454"/>
                </a:solidFill>
                <a:latin typeface="Montserrat"/>
                <a:cs typeface="Montserrat"/>
              </a:rPr>
              <a:t> </a:t>
            </a:r>
            <a:r>
              <a:rPr sz="1300" spc="-60" dirty="0">
                <a:solidFill>
                  <a:srgbClr val="545454"/>
                </a:solidFill>
                <a:latin typeface="Montserrat"/>
                <a:cs typeface="Montserrat"/>
              </a:rPr>
              <a:t>for</a:t>
            </a:r>
            <a:r>
              <a:rPr sz="1300" spc="-5" dirty="0">
                <a:solidFill>
                  <a:srgbClr val="545454"/>
                </a:solidFill>
                <a:latin typeface="Montserrat"/>
                <a:cs typeface="Montserrat"/>
              </a:rPr>
              <a:t> </a:t>
            </a:r>
            <a:r>
              <a:rPr sz="1300" spc="-60" dirty="0">
                <a:solidFill>
                  <a:srgbClr val="545454"/>
                </a:solidFill>
                <a:latin typeface="Montserrat"/>
                <a:cs typeface="Montserrat"/>
              </a:rPr>
              <a:t>successful</a:t>
            </a:r>
            <a:r>
              <a:rPr sz="1300" spc="-10" dirty="0">
                <a:solidFill>
                  <a:srgbClr val="545454"/>
                </a:solidFill>
                <a:latin typeface="Montserrat"/>
                <a:cs typeface="Montserrat"/>
              </a:rPr>
              <a:t> </a:t>
            </a:r>
            <a:r>
              <a:rPr sz="1300" spc="-70" dirty="0">
                <a:solidFill>
                  <a:srgbClr val="545454"/>
                </a:solidFill>
                <a:latin typeface="Montserrat"/>
                <a:cs typeface="Montserrat"/>
              </a:rPr>
              <a:t>growth</a:t>
            </a:r>
            <a:r>
              <a:rPr sz="1300" spc="-5" dirty="0">
                <a:solidFill>
                  <a:srgbClr val="545454"/>
                </a:solidFill>
                <a:latin typeface="Montserrat"/>
                <a:cs typeface="Montserrat"/>
              </a:rPr>
              <a:t> </a:t>
            </a:r>
            <a:r>
              <a:rPr sz="1300" spc="-75" dirty="0">
                <a:solidFill>
                  <a:srgbClr val="545454"/>
                </a:solidFill>
                <a:latin typeface="Montserrat"/>
                <a:cs typeface="Montserrat"/>
              </a:rPr>
              <a:t>and</a:t>
            </a:r>
            <a:r>
              <a:rPr sz="1300" spc="-5" dirty="0">
                <a:solidFill>
                  <a:srgbClr val="545454"/>
                </a:solidFill>
                <a:latin typeface="Montserrat"/>
                <a:cs typeface="Montserrat"/>
              </a:rPr>
              <a:t> </a:t>
            </a:r>
            <a:r>
              <a:rPr sz="1300" spc="-65" dirty="0">
                <a:solidFill>
                  <a:srgbClr val="545454"/>
                </a:solidFill>
                <a:latin typeface="Montserrat"/>
                <a:cs typeface="Montserrat"/>
              </a:rPr>
              <a:t>scaling</a:t>
            </a:r>
            <a:r>
              <a:rPr sz="1300" spc="-10" dirty="0">
                <a:solidFill>
                  <a:srgbClr val="545454"/>
                </a:solidFill>
                <a:latin typeface="Montserrat"/>
                <a:cs typeface="Montserrat"/>
              </a:rPr>
              <a:t> </a:t>
            </a:r>
            <a:r>
              <a:rPr sz="1300" spc="-75" dirty="0">
                <a:solidFill>
                  <a:srgbClr val="545454"/>
                </a:solidFill>
                <a:latin typeface="Montserrat"/>
                <a:cs typeface="Montserrat"/>
              </a:rPr>
              <a:t>based</a:t>
            </a:r>
            <a:r>
              <a:rPr sz="1300" spc="-5" dirty="0">
                <a:solidFill>
                  <a:srgbClr val="545454"/>
                </a:solidFill>
                <a:latin typeface="Montserrat"/>
                <a:cs typeface="Montserrat"/>
              </a:rPr>
              <a:t> </a:t>
            </a:r>
            <a:r>
              <a:rPr sz="1300" spc="-70" dirty="0">
                <a:solidFill>
                  <a:srgbClr val="545454"/>
                </a:solidFill>
                <a:latin typeface="Montserrat"/>
                <a:cs typeface="Montserrat"/>
              </a:rPr>
              <a:t>on</a:t>
            </a:r>
            <a:r>
              <a:rPr sz="1300" spc="-5" dirty="0">
                <a:solidFill>
                  <a:srgbClr val="545454"/>
                </a:solidFill>
                <a:latin typeface="Montserrat"/>
                <a:cs typeface="Montserrat"/>
              </a:rPr>
              <a:t> </a:t>
            </a:r>
            <a:r>
              <a:rPr sz="1300" spc="-70" dirty="0">
                <a:solidFill>
                  <a:srgbClr val="545454"/>
                </a:solidFill>
                <a:latin typeface="Montserrat"/>
                <a:cs typeface="Montserrat"/>
              </a:rPr>
              <a:t>strategic</a:t>
            </a:r>
            <a:r>
              <a:rPr sz="1300" spc="-10" dirty="0">
                <a:solidFill>
                  <a:srgbClr val="545454"/>
                </a:solidFill>
                <a:latin typeface="Montserrat"/>
                <a:cs typeface="Montserrat"/>
              </a:rPr>
              <a:t> </a:t>
            </a:r>
            <a:r>
              <a:rPr sz="1300" spc="-75" dirty="0">
                <a:solidFill>
                  <a:srgbClr val="545454"/>
                </a:solidFill>
                <a:latin typeface="Montserrat"/>
                <a:cs typeface="Montserrat"/>
              </a:rPr>
              <a:t>frameworks</a:t>
            </a:r>
            <a:r>
              <a:rPr sz="1300" spc="-5" dirty="0">
                <a:solidFill>
                  <a:srgbClr val="545454"/>
                </a:solidFill>
                <a:latin typeface="Montserrat"/>
                <a:cs typeface="Montserrat"/>
              </a:rPr>
              <a:t> </a:t>
            </a:r>
            <a:r>
              <a:rPr sz="1300" spc="-75" dirty="0">
                <a:solidFill>
                  <a:srgbClr val="545454"/>
                </a:solidFill>
                <a:latin typeface="Montserrat"/>
                <a:cs typeface="Montserrat"/>
              </a:rPr>
              <a:t>and</a:t>
            </a:r>
            <a:r>
              <a:rPr sz="1300" spc="-5" dirty="0">
                <a:solidFill>
                  <a:srgbClr val="545454"/>
                </a:solidFill>
                <a:latin typeface="Montserrat"/>
                <a:cs typeface="Montserrat"/>
              </a:rPr>
              <a:t> </a:t>
            </a:r>
            <a:r>
              <a:rPr sz="1300" spc="-60" dirty="0">
                <a:solidFill>
                  <a:srgbClr val="545454"/>
                </a:solidFill>
                <a:latin typeface="Montserrat"/>
                <a:cs typeface="Montserrat"/>
              </a:rPr>
              <a:t>real-</a:t>
            </a:r>
            <a:r>
              <a:rPr sz="1300" spc="-70" dirty="0">
                <a:solidFill>
                  <a:srgbClr val="545454"/>
                </a:solidFill>
                <a:latin typeface="Montserrat"/>
                <a:cs typeface="Montserrat"/>
              </a:rPr>
              <a:t>world</a:t>
            </a:r>
            <a:r>
              <a:rPr lang="en-US" sz="1300" spc="-70" dirty="0">
                <a:solidFill>
                  <a:srgbClr val="545454"/>
                </a:solidFill>
                <a:latin typeface="Montserrat"/>
                <a:cs typeface="Montserrat"/>
              </a:rPr>
              <a:t> </a:t>
            </a:r>
            <a:r>
              <a:rPr lang="en-US" sz="1300" spc="-10" dirty="0">
                <a:solidFill>
                  <a:srgbClr val="545454"/>
                </a:solidFill>
                <a:latin typeface="Montserrat"/>
                <a:cs typeface="Montserrat"/>
              </a:rPr>
              <a:t>examples:</a:t>
            </a:r>
            <a:endParaRPr sz="1300" dirty="0">
              <a:latin typeface="Montserrat"/>
              <a:cs typeface="Montserrat"/>
            </a:endParaRPr>
          </a:p>
        </p:txBody>
      </p:sp>
      <p:grpSp>
        <p:nvGrpSpPr>
          <p:cNvPr id="5" name="object 5"/>
          <p:cNvGrpSpPr/>
          <p:nvPr/>
        </p:nvGrpSpPr>
        <p:grpSpPr>
          <a:xfrm>
            <a:off x="571499" y="1876424"/>
            <a:ext cx="5429250" cy="1238250"/>
            <a:chOff x="571499" y="1876424"/>
            <a:chExt cx="5429250" cy="1238250"/>
          </a:xfrm>
        </p:grpSpPr>
        <p:sp>
          <p:nvSpPr>
            <p:cNvPr id="6" name="object 6"/>
            <p:cNvSpPr/>
            <p:nvPr/>
          </p:nvSpPr>
          <p:spPr>
            <a:xfrm>
              <a:off x="590549" y="1876424"/>
              <a:ext cx="5410200" cy="1238250"/>
            </a:xfrm>
            <a:custGeom>
              <a:avLst/>
              <a:gdLst/>
              <a:ahLst/>
              <a:cxnLst/>
              <a:rect l="l" t="t" r="r" b="b"/>
              <a:pathLst>
                <a:path w="5410200" h="1238250">
                  <a:moveTo>
                    <a:pt x="5356802" y="1238249"/>
                  </a:moveTo>
                  <a:lnTo>
                    <a:pt x="33047" y="1238249"/>
                  </a:lnTo>
                  <a:lnTo>
                    <a:pt x="4833" y="1209971"/>
                  </a:lnTo>
                  <a:lnTo>
                    <a:pt x="0" y="1188678"/>
                  </a:lnTo>
                  <a:lnTo>
                    <a:pt x="0" y="1181099"/>
                  </a:lnTo>
                  <a:lnTo>
                    <a:pt x="0" y="49571"/>
                  </a:lnTo>
                  <a:lnTo>
                    <a:pt x="14731" y="11379"/>
                  </a:lnTo>
                  <a:lnTo>
                    <a:pt x="33047" y="0"/>
                  </a:lnTo>
                  <a:lnTo>
                    <a:pt x="5356802" y="0"/>
                  </a:lnTo>
                  <a:lnTo>
                    <a:pt x="5396113" y="19392"/>
                  </a:lnTo>
                  <a:lnTo>
                    <a:pt x="5410199" y="53397"/>
                  </a:lnTo>
                  <a:lnTo>
                    <a:pt x="5410199" y="1184852"/>
                  </a:lnTo>
                  <a:lnTo>
                    <a:pt x="5390806" y="1224163"/>
                  </a:lnTo>
                  <a:lnTo>
                    <a:pt x="5360518" y="1237883"/>
                  </a:lnTo>
                  <a:lnTo>
                    <a:pt x="5356802" y="1238249"/>
                  </a:lnTo>
                  <a:close/>
                </a:path>
              </a:pathLst>
            </a:custGeom>
            <a:solidFill>
              <a:srgbClr val="F7F9FA"/>
            </a:solidFill>
          </p:spPr>
          <p:txBody>
            <a:bodyPr wrap="square" lIns="0" tIns="0" rIns="0" bIns="0" rtlCol="0"/>
            <a:lstStyle/>
            <a:p>
              <a:endParaRPr/>
            </a:p>
          </p:txBody>
        </p:sp>
        <p:sp>
          <p:nvSpPr>
            <p:cNvPr id="7" name="object 7"/>
            <p:cNvSpPr/>
            <p:nvPr/>
          </p:nvSpPr>
          <p:spPr>
            <a:xfrm>
              <a:off x="571499" y="1876424"/>
              <a:ext cx="52069" cy="1238250"/>
            </a:xfrm>
            <a:custGeom>
              <a:avLst/>
              <a:gdLst/>
              <a:ahLst/>
              <a:cxnLst/>
              <a:rect l="l" t="t" r="r" b="b"/>
              <a:pathLst>
                <a:path w="52070" h="1238250">
                  <a:moveTo>
                    <a:pt x="51889" y="1238249"/>
                  </a:moveTo>
                  <a:lnTo>
                    <a:pt x="49571" y="1238249"/>
                  </a:lnTo>
                  <a:lnTo>
                    <a:pt x="42281" y="1236799"/>
                  </a:lnTo>
                  <a:lnTo>
                    <a:pt x="7250" y="1209971"/>
                  </a:lnTo>
                  <a:lnTo>
                    <a:pt x="0" y="1188678"/>
                  </a:lnTo>
                  <a:lnTo>
                    <a:pt x="0" y="49571"/>
                  </a:lnTo>
                  <a:lnTo>
                    <a:pt x="22097" y="11380"/>
                  </a:lnTo>
                  <a:lnTo>
                    <a:pt x="49571" y="0"/>
                  </a:lnTo>
                  <a:lnTo>
                    <a:pt x="51889" y="0"/>
                  </a:lnTo>
                  <a:lnTo>
                    <a:pt x="47399" y="5579"/>
                  </a:lnTo>
                  <a:lnTo>
                    <a:pt x="43679" y="16738"/>
                  </a:lnTo>
                  <a:lnTo>
                    <a:pt x="41238" y="25541"/>
                  </a:lnTo>
                  <a:lnTo>
                    <a:pt x="39494" y="35211"/>
                  </a:lnTo>
                  <a:lnTo>
                    <a:pt x="38448" y="45747"/>
                  </a:lnTo>
                  <a:lnTo>
                    <a:pt x="38100" y="57150"/>
                  </a:lnTo>
                  <a:lnTo>
                    <a:pt x="38100" y="1181100"/>
                  </a:lnTo>
                  <a:lnTo>
                    <a:pt x="43679" y="1221510"/>
                  </a:lnTo>
                  <a:lnTo>
                    <a:pt x="47399" y="1232670"/>
                  </a:lnTo>
                  <a:lnTo>
                    <a:pt x="51889" y="1238249"/>
                  </a:lnTo>
                  <a:close/>
                </a:path>
              </a:pathLst>
            </a:custGeom>
            <a:solidFill>
              <a:srgbClr val="1A4977"/>
            </a:solidFill>
          </p:spPr>
          <p:txBody>
            <a:bodyPr wrap="square" lIns="0" tIns="0" rIns="0" bIns="0" rtlCol="0"/>
            <a:lstStyle/>
            <a:p>
              <a:endParaRPr/>
            </a:p>
          </p:txBody>
        </p:sp>
        <p:pic>
          <p:nvPicPr>
            <p:cNvPr id="8" name="object 8"/>
            <p:cNvPicPr/>
            <p:nvPr/>
          </p:nvPicPr>
          <p:blipFill>
            <a:blip r:embed="rId3" cstate="print"/>
            <a:stretch>
              <a:fillRect/>
            </a:stretch>
          </p:blipFill>
          <p:spPr>
            <a:xfrm>
              <a:off x="761999" y="2076449"/>
              <a:ext cx="171449" cy="171449"/>
            </a:xfrm>
            <a:prstGeom prst="rect">
              <a:avLst/>
            </a:prstGeom>
          </p:spPr>
        </p:pic>
      </p:grpSp>
      <p:sp>
        <p:nvSpPr>
          <p:cNvPr id="9" name="object 9"/>
          <p:cNvSpPr txBox="1"/>
          <p:nvPr/>
        </p:nvSpPr>
        <p:spPr>
          <a:xfrm>
            <a:off x="1035050" y="2001977"/>
            <a:ext cx="1808480" cy="259715"/>
          </a:xfrm>
          <a:prstGeom prst="rect">
            <a:avLst/>
          </a:prstGeom>
        </p:spPr>
        <p:txBody>
          <a:bodyPr vert="horz" wrap="square" lIns="0" tIns="17145" rIns="0" bIns="0" rtlCol="0">
            <a:spAutoFit/>
          </a:bodyPr>
          <a:lstStyle/>
          <a:p>
            <a:pPr marL="12700">
              <a:lnSpc>
                <a:spcPct val="100000"/>
              </a:lnSpc>
              <a:spcBef>
                <a:spcPts val="135"/>
              </a:spcBef>
            </a:pPr>
            <a:r>
              <a:rPr sz="1500" b="1" spc="-95" dirty="0">
                <a:solidFill>
                  <a:srgbClr val="1A4977"/>
                </a:solidFill>
                <a:latin typeface="Montserrat SemiBold"/>
                <a:cs typeface="Montserrat SemiBold"/>
              </a:rPr>
              <a:t>Strategic</a:t>
            </a:r>
            <a:r>
              <a:rPr sz="1500" b="1" spc="-30" dirty="0">
                <a:solidFill>
                  <a:srgbClr val="1A4977"/>
                </a:solidFill>
                <a:latin typeface="Montserrat SemiBold"/>
                <a:cs typeface="Montserrat SemiBold"/>
              </a:rPr>
              <a:t> </a:t>
            </a:r>
            <a:r>
              <a:rPr sz="1500" b="1" spc="-85" dirty="0">
                <a:solidFill>
                  <a:srgbClr val="1A4977"/>
                </a:solidFill>
                <a:latin typeface="Montserrat SemiBold"/>
                <a:cs typeface="Montserrat SemiBold"/>
              </a:rPr>
              <a:t>Alignment</a:t>
            </a:r>
            <a:endParaRPr sz="1500" dirty="0">
              <a:latin typeface="Montserrat SemiBold"/>
              <a:cs typeface="Montserrat SemiBold"/>
            </a:endParaRPr>
          </a:p>
        </p:txBody>
      </p:sp>
      <p:sp>
        <p:nvSpPr>
          <p:cNvPr id="10" name="object 10"/>
          <p:cNvSpPr txBox="1"/>
          <p:nvPr/>
        </p:nvSpPr>
        <p:spPr>
          <a:xfrm>
            <a:off x="1035050" y="2333402"/>
            <a:ext cx="4427855" cy="625475"/>
          </a:xfrm>
          <a:prstGeom prst="rect">
            <a:avLst/>
          </a:prstGeom>
        </p:spPr>
        <p:txBody>
          <a:bodyPr vert="horz" wrap="square" lIns="0" tIns="12700" rIns="0" bIns="0" rtlCol="0">
            <a:spAutoFit/>
          </a:bodyPr>
          <a:lstStyle/>
          <a:p>
            <a:pPr marL="12700" marR="5080">
              <a:lnSpc>
                <a:spcPct val="105000"/>
              </a:lnSpc>
              <a:spcBef>
                <a:spcPts val="100"/>
              </a:spcBef>
            </a:pPr>
            <a:r>
              <a:rPr sz="1250" spc="-70" dirty="0">
                <a:solidFill>
                  <a:srgbClr val="333333"/>
                </a:solidFill>
                <a:latin typeface="Montserrat"/>
                <a:cs typeface="Montserrat"/>
              </a:rPr>
              <a:t>Scaling</a:t>
            </a:r>
            <a:r>
              <a:rPr sz="1250" spc="-10" dirty="0">
                <a:solidFill>
                  <a:srgbClr val="333333"/>
                </a:solidFill>
                <a:latin typeface="Montserrat"/>
                <a:cs typeface="Montserrat"/>
              </a:rPr>
              <a:t> </a:t>
            </a:r>
            <a:r>
              <a:rPr sz="1250" spc="-80" dirty="0">
                <a:solidFill>
                  <a:srgbClr val="333333"/>
                </a:solidFill>
                <a:latin typeface="Montserrat"/>
                <a:cs typeface="Montserrat"/>
              </a:rPr>
              <a:t>requires</a:t>
            </a:r>
            <a:r>
              <a:rPr sz="1250" spc="-10" dirty="0">
                <a:solidFill>
                  <a:srgbClr val="333333"/>
                </a:solidFill>
                <a:latin typeface="Montserrat"/>
                <a:cs typeface="Montserrat"/>
              </a:rPr>
              <a:t> </a:t>
            </a:r>
            <a:r>
              <a:rPr sz="1250" spc="-75" dirty="0">
                <a:solidFill>
                  <a:srgbClr val="333333"/>
                </a:solidFill>
                <a:latin typeface="Montserrat"/>
                <a:cs typeface="Montserrat"/>
              </a:rPr>
              <a:t>strategic</a:t>
            </a:r>
            <a:r>
              <a:rPr sz="1250" spc="-5" dirty="0">
                <a:solidFill>
                  <a:srgbClr val="333333"/>
                </a:solidFill>
                <a:latin typeface="Montserrat"/>
                <a:cs typeface="Montserrat"/>
              </a:rPr>
              <a:t> </a:t>
            </a:r>
            <a:r>
              <a:rPr sz="1250" spc="-75" dirty="0">
                <a:solidFill>
                  <a:srgbClr val="333333"/>
                </a:solidFill>
                <a:latin typeface="Montserrat"/>
                <a:cs typeface="Montserrat"/>
              </a:rPr>
              <a:t>planning</a:t>
            </a:r>
            <a:r>
              <a:rPr sz="1250" spc="-10" dirty="0">
                <a:solidFill>
                  <a:srgbClr val="333333"/>
                </a:solidFill>
                <a:latin typeface="Montserrat"/>
                <a:cs typeface="Montserrat"/>
              </a:rPr>
              <a:t> </a:t>
            </a:r>
            <a:r>
              <a:rPr sz="1250" spc="-95" dirty="0">
                <a:solidFill>
                  <a:srgbClr val="333333"/>
                </a:solidFill>
                <a:latin typeface="Montserrat"/>
                <a:cs typeface="Montserrat"/>
              </a:rPr>
              <a:t>and</a:t>
            </a:r>
            <a:r>
              <a:rPr sz="1250" spc="-5" dirty="0">
                <a:solidFill>
                  <a:srgbClr val="333333"/>
                </a:solidFill>
                <a:latin typeface="Montserrat"/>
                <a:cs typeface="Montserrat"/>
              </a:rPr>
              <a:t> </a:t>
            </a:r>
            <a:r>
              <a:rPr sz="1250" spc="-80" dirty="0">
                <a:solidFill>
                  <a:srgbClr val="333333"/>
                </a:solidFill>
                <a:latin typeface="Montserrat"/>
                <a:cs typeface="Montserrat"/>
              </a:rPr>
              <a:t>alignment</a:t>
            </a:r>
            <a:r>
              <a:rPr sz="1250" spc="-10" dirty="0">
                <a:solidFill>
                  <a:srgbClr val="333333"/>
                </a:solidFill>
                <a:latin typeface="Montserrat"/>
                <a:cs typeface="Montserrat"/>
              </a:rPr>
              <a:t> </a:t>
            </a:r>
            <a:r>
              <a:rPr sz="1250" spc="-85" dirty="0">
                <a:solidFill>
                  <a:srgbClr val="333333"/>
                </a:solidFill>
                <a:latin typeface="Montserrat"/>
                <a:cs typeface="Montserrat"/>
              </a:rPr>
              <a:t>with</a:t>
            </a:r>
            <a:r>
              <a:rPr sz="1250" spc="-5" dirty="0">
                <a:solidFill>
                  <a:srgbClr val="333333"/>
                </a:solidFill>
                <a:latin typeface="Montserrat"/>
                <a:cs typeface="Montserrat"/>
              </a:rPr>
              <a:t> </a:t>
            </a:r>
            <a:r>
              <a:rPr sz="1250" spc="-20" dirty="0">
                <a:solidFill>
                  <a:srgbClr val="333333"/>
                </a:solidFill>
                <a:latin typeface="Montserrat"/>
                <a:cs typeface="Montserrat"/>
              </a:rPr>
              <a:t>your </a:t>
            </a:r>
            <a:r>
              <a:rPr sz="1250" spc="-75" dirty="0">
                <a:solidFill>
                  <a:srgbClr val="333333"/>
                </a:solidFill>
                <a:latin typeface="Montserrat"/>
                <a:cs typeface="Montserrat"/>
              </a:rPr>
              <a:t>business</a:t>
            </a:r>
            <a:r>
              <a:rPr sz="1250" dirty="0">
                <a:solidFill>
                  <a:srgbClr val="333333"/>
                </a:solidFill>
                <a:latin typeface="Montserrat"/>
                <a:cs typeface="Montserrat"/>
              </a:rPr>
              <a:t> </a:t>
            </a:r>
            <a:r>
              <a:rPr sz="1250" spc="-80" dirty="0">
                <a:solidFill>
                  <a:srgbClr val="333333"/>
                </a:solidFill>
                <a:latin typeface="Montserrat"/>
                <a:cs typeface="Montserrat"/>
              </a:rPr>
              <a:t>stage.</a:t>
            </a:r>
            <a:r>
              <a:rPr sz="1250" spc="5" dirty="0">
                <a:solidFill>
                  <a:srgbClr val="333333"/>
                </a:solidFill>
                <a:latin typeface="Montserrat"/>
                <a:cs typeface="Montserrat"/>
              </a:rPr>
              <a:t> </a:t>
            </a:r>
            <a:r>
              <a:rPr sz="1250" spc="-85" dirty="0">
                <a:solidFill>
                  <a:srgbClr val="333333"/>
                </a:solidFill>
                <a:latin typeface="Montserrat"/>
                <a:cs typeface="Montserrat"/>
              </a:rPr>
              <a:t>Premature</a:t>
            </a:r>
            <a:r>
              <a:rPr sz="1250" dirty="0">
                <a:solidFill>
                  <a:srgbClr val="333333"/>
                </a:solidFill>
                <a:latin typeface="Montserrat"/>
                <a:cs typeface="Montserrat"/>
              </a:rPr>
              <a:t> </a:t>
            </a:r>
            <a:r>
              <a:rPr sz="1250" spc="-70" dirty="0">
                <a:solidFill>
                  <a:srgbClr val="333333"/>
                </a:solidFill>
                <a:latin typeface="Montserrat"/>
                <a:cs typeface="Montserrat"/>
              </a:rPr>
              <a:t>scaling</a:t>
            </a:r>
            <a:r>
              <a:rPr sz="1250" spc="5" dirty="0">
                <a:solidFill>
                  <a:srgbClr val="333333"/>
                </a:solidFill>
                <a:latin typeface="Montserrat"/>
                <a:cs typeface="Montserrat"/>
              </a:rPr>
              <a:t> </a:t>
            </a:r>
            <a:r>
              <a:rPr sz="1250" spc="-75" dirty="0">
                <a:solidFill>
                  <a:srgbClr val="333333"/>
                </a:solidFill>
                <a:latin typeface="Montserrat"/>
                <a:cs typeface="Montserrat"/>
              </a:rPr>
              <a:t>without</a:t>
            </a:r>
            <a:r>
              <a:rPr sz="1250" dirty="0">
                <a:solidFill>
                  <a:srgbClr val="333333"/>
                </a:solidFill>
                <a:latin typeface="Montserrat"/>
                <a:cs typeface="Montserrat"/>
              </a:rPr>
              <a:t> </a:t>
            </a:r>
            <a:r>
              <a:rPr sz="1250" spc="-85" dirty="0">
                <a:solidFill>
                  <a:srgbClr val="333333"/>
                </a:solidFill>
                <a:latin typeface="Montserrat"/>
                <a:cs typeface="Montserrat"/>
              </a:rPr>
              <a:t>product-</a:t>
            </a:r>
            <a:r>
              <a:rPr sz="1250" spc="-95" dirty="0">
                <a:solidFill>
                  <a:srgbClr val="333333"/>
                </a:solidFill>
                <a:latin typeface="Montserrat"/>
                <a:cs typeface="Montserrat"/>
              </a:rPr>
              <a:t>market</a:t>
            </a:r>
            <a:r>
              <a:rPr sz="1250" spc="5" dirty="0">
                <a:solidFill>
                  <a:srgbClr val="333333"/>
                </a:solidFill>
                <a:latin typeface="Montserrat"/>
                <a:cs typeface="Montserrat"/>
              </a:rPr>
              <a:t> </a:t>
            </a:r>
            <a:r>
              <a:rPr sz="1250" spc="-25" dirty="0">
                <a:solidFill>
                  <a:srgbClr val="333333"/>
                </a:solidFill>
                <a:latin typeface="Montserrat"/>
                <a:cs typeface="Montserrat"/>
              </a:rPr>
              <a:t>fit </a:t>
            </a:r>
            <a:r>
              <a:rPr sz="1250" spc="-85" dirty="0">
                <a:solidFill>
                  <a:srgbClr val="333333"/>
                </a:solidFill>
                <a:latin typeface="Montserrat"/>
                <a:cs typeface="Montserrat"/>
              </a:rPr>
              <a:t>leads</a:t>
            </a:r>
            <a:r>
              <a:rPr sz="1250" spc="-5" dirty="0">
                <a:solidFill>
                  <a:srgbClr val="333333"/>
                </a:solidFill>
                <a:latin typeface="Montserrat"/>
                <a:cs typeface="Montserrat"/>
              </a:rPr>
              <a:t> </a:t>
            </a:r>
            <a:r>
              <a:rPr sz="1250" spc="-90" dirty="0">
                <a:solidFill>
                  <a:srgbClr val="333333"/>
                </a:solidFill>
                <a:latin typeface="Montserrat"/>
                <a:cs typeface="Montserrat"/>
              </a:rPr>
              <a:t>to</a:t>
            </a:r>
            <a:r>
              <a:rPr sz="1250" dirty="0">
                <a:solidFill>
                  <a:srgbClr val="333333"/>
                </a:solidFill>
                <a:latin typeface="Montserrat"/>
                <a:cs typeface="Montserrat"/>
              </a:rPr>
              <a:t> </a:t>
            </a:r>
            <a:r>
              <a:rPr sz="1250" spc="-10" dirty="0">
                <a:solidFill>
                  <a:srgbClr val="333333"/>
                </a:solidFill>
                <a:latin typeface="Montserrat"/>
                <a:cs typeface="Montserrat"/>
              </a:rPr>
              <a:t>failure.</a:t>
            </a:r>
            <a:endParaRPr sz="1250" dirty="0">
              <a:latin typeface="Montserrat"/>
              <a:cs typeface="Montserrat"/>
            </a:endParaRPr>
          </a:p>
        </p:txBody>
      </p:sp>
      <p:grpSp>
        <p:nvGrpSpPr>
          <p:cNvPr id="11" name="object 11"/>
          <p:cNvGrpSpPr/>
          <p:nvPr/>
        </p:nvGrpSpPr>
        <p:grpSpPr>
          <a:xfrm>
            <a:off x="6191249" y="1876424"/>
            <a:ext cx="5429250" cy="1238250"/>
            <a:chOff x="6191249" y="1876424"/>
            <a:chExt cx="5429250" cy="1238250"/>
          </a:xfrm>
        </p:grpSpPr>
        <p:sp>
          <p:nvSpPr>
            <p:cNvPr id="12" name="object 12"/>
            <p:cNvSpPr/>
            <p:nvPr/>
          </p:nvSpPr>
          <p:spPr>
            <a:xfrm>
              <a:off x="6210298" y="1876424"/>
              <a:ext cx="5410200" cy="1238250"/>
            </a:xfrm>
            <a:custGeom>
              <a:avLst/>
              <a:gdLst/>
              <a:ahLst/>
              <a:cxnLst/>
              <a:rect l="l" t="t" r="r" b="b"/>
              <a:pathLst>
                <a:path w="5410200" h="1238250">
                  <a:moveTo>
                    <a:pt x="5356802" y="1238249"/>
                  </a:moveTo>
                  <a:lnTo>
                    <a:pt x="33047" y="1238249"/>
                  </a:lnTo>
                  <a:lnTo>
                    <a:pt x="4833" y="1209971"/>
                  </a:lnTo>
                  <a:lnTo>
                    <a:pt x="0" y="1188678"/>
                  </a:lnTo>
                  <a:lnTo>
                    <a:pt x="0" y="1181099"/>
                  </a:lnTo>
                  <a:lnTo>
                    <a:pt x="0" y="49571"/>
                  </a:lnTo>
                  <a:lnTo>
                    <a:pt x="14731" y="11379"/>
                  </a:lnTo>
                  <a:lnTo>
                    <a:pt x="33047" y="0"/>
                  </a:lnTo>
                  <a:lnTo>
                    <a:pt x="5356802" y="0"/>
                  </a:lnTo>
                  <a:lnTo>
                    <a:pt x="5396114" y="19392"/>
                  </a:lnTo>
                  <a:lnTo>
                    <a:pt x="5410200" y="53397"/>
                  </a:lnTo>
                  <a:lnTo>
                    <a:pt x="5410200" y="1184852"/>
                  </a:lnTo>
                  <a:lnTo>
                    <a:pt x="5390807" y="1224163"/>
                  </a:lnTo>
                  <a:lnTo>
                    <a:pt x="5360518" y="1237883"/>
                  </a:lnTo>
                  <a:lnTo>
                    <a:pt x="5356802" y="1238249"/>
                  </a:lnTo>
                  <a:close/>
                </a:path>
              </a:pathLst>
            </a:custGeom>
            <a:solidFill>
              <a:srgbClr val="F7F9FA"/>
            </a:solidFill>
          </p:spPr>
          <p:txBody>
            <a:bodyPr wrap="square" lIns="0" tIns="0" rIns="0" bIns="0" rtlCol="0"/>
            <a:lstStyle/>
            <a:p>
              <a:endParaRPr/>
            </a:p>
          </p:txBody>
        </p:sp>
        <p:sp>
          <p:nvSpPr>
            <p:cNvPr id="13" name="object 13"/>
            <p:cNvSpPr/>
            <p:nvPr/>
          </p:nvSpPr>
          <p:spPr>
            <a:xfrm>
              <a:off x="6191249" y="1876424"/>
              <a:ext cx="52069" cy="1238250"/>
            </a:xfrm>
            <a:custGeom>
              <a:avLst/>
              <a:gdLst/>
              <a:ahLst/>
              <a:cxnLst/>
              <a:rect l="l" t="t" r="r" b="b"/>
              <a:pathLst>
                <a:path w="52070" h="1238250">
                  <a:moveTo>
                    <a:pt x="51889" y="1238249"/>
                  </a:moveTo>
                  <a:lnTo>
                    <a:pt x="49571" y="1238249"/>
                  </a:lnTo>
                  <a:lnTo>
                    <a:pt x="42280" y="1236799"/>
                  </a:lnTo>
                  <a:lnTo>
                    <a:pt x="7250" y="1209971"/>
                  </a:lnTo>
                  <a:lnTo>
                    <a:pt x="0" y="1188678"/>
                  </a:lnTo>
                  <a:lnTo>
                    <a:pt x="0" y="49571"/>
                  </a:lnTo>
                  <a:lnTo>
                    <a:pt x="22096" y="11380"/>
                  </a:lnTo>
                  <a:lnTo>
                    <a:pt x="49571" y="0"/>
                  </a:lnTo>
                  <a:lnTo>
                    <a:pt x="51889" y="0"/>
                  </a:lnTo>
                  <a:lnTo>
                    <a:pt x="47399" y="5579"/>
                  </a:lnTo>
                  <a:lnTo>
                    <a:pt x="43679" y="16738"/>
                  </a:lnTo>
                  <a:lnTo>
                    <a:pt x="41238" y="25541"/>
                  </a:lnTo>
                  <a:lnTo>
                    <a:pt x="39494" y="35211"/>
                  </a:lnTo>
                  <a:lnTo>
                    <a:pt x="38448" y="45747"/>
                  </a:lnTo>
                  <a:lnTo>
                    <a:pt x="38100" y="57150"/>
                  </a:lnTo>
                  <a:lnTo>
                    <a:pt x="38100" y="1181100"/>
                  </a:lnTo>
                  <a:lnTo>
                    <a:pt x="43679" y="1221510"/>
                  </a:lnTo>
                  <a:lnTo>
                    <a:pt x="47399" y="1232670"/>
                  </a:lnTo>
                  <a:lnTo>
                    <a:pt x="51889" y="1238249"/>
                  </a:lnTo>
                  <a:close/>
                </a:path>
              </a:pathLst>
            </a:custGeom>
            <a:solidFill>
              <a:srgbClr val="1A4977"/>
            </a:solidFill>
          </p:spPr>
          <p:txBody>
            <a:bodyPr wrap="square" lIns="0" tIns="0" rIns="0" bIns="0" rtlCol="0"/>
            <a:lstStyle/>
            <a:p>
              <a:endParaRPr/>
            </a:p>
          </p:txBody>
        </p:sp>
        <p:pic>
          <p:nvPicPr>
            <p:cNvPr id="14" name="object 14"/>
            <p:cNvPicPr/>
            <p:nvPr/>
          </p:nvPicPr>
          <p:blipFill>
            <a:blip r:embed="rId4" cstate="print"/>
            <a:stretch>
              <a:fillRect/>
            </a:stretch>
          </p:blipFill>
          <p:spPr>
            <a:xfrm>
              <a:off x="6381180" y="2076449"/>
              <a:ext cx="215082" cy="171449"/>
            </a:xfrm>
            <a:prstGeom prst="rect">
              <a:avLst/>
            </a:prstGeom>
          </p:spPr>
        </p:pic>
      </p:grpSp>
      <p:sp>
        <p:nvSpPr>
          <p:cNvPr id="15" name="object 15"/>
          <p:cNvSpPr txBox="1"/>
          <p:nvPr/>
        </p:nvSpPr>
        <p:spPr>
          <a:xfrm>
            <a:off x="6697662" y="2001977"/>
            <a:ext cx="2118995" cy="259715"/>
          </a:xfrm>
          <a:prstGeom prst="rect">
            <a:avLst/>
          </a:prstGeom>
        </p:spPr>
        <p:txBody>
          <a:bodyPr vert="horz" wrap="square" lIns="0" tIns="17145" rIns="0" bIns="0" rtlCol="0">
            <a:spAutoFit/>
          </a:bodyPr>
          <a:lstStyle/>
          <a:p>
            <a:pPr marL="12700">
              <a:lnSpc>
                <a:spcPct val="100000"/>
              </a:lnSpc>
              <a:spcBef>
                <a:spcPts val="135"/>
              </a:spcBef>
            </a:pPr>
            <a:r>
              <a:rPr sz="1500" b="1" spc="-105" dirty="0">
                <a:solidFill>
                  <a:srgbClr val="1A4977"/>
                </a:solidFill>
                <a:latin typeface="Montserrat SemiBold"/>
                <a:cs typeface="Montserrat SemiBold"/>
              </a:rPr>
              <a:t>Balance</a:t>
            </a:r>
            <a:r>
              <a:rPr sz="1500" b="1" spc="-5" dirty="0">
                <a:solidFill>
                  <a:srgbClr val="1A4977"/>
                </a:solidFill>
                <a:latin typeface="Montserrat SemiBold"/>
                <a:cs typeface="Montserrat SemiBold"/>
              </a:rPr>
              <a:t> </a:t>
            </a:r>
            <a:r>
              <a:rPr sz="1500" b="1" spc="-114" dirty="0">
                <a:solidFill>
                  <a:srgbClr val="1A4977"/>
                </a:solidFill>
                <a:latin typeface="Montserrat SemiBold"/>
                <a:cs typeface="Montserrat SemiBold"/>
              </a:rPr>
              <a:t>Core</a:t>
            </a:r>
            <a:r>
              <a:rPr sz="1500" b="1" spc="-5" dirty="0">
                <a:solidFill>
                  <a:srgbClr val="1A4977"/>
                </a:solidFill>
                <a:latin typeface="Montserrat SemiBold"/>
                <a:cs typeface="Montserrat SemiBold"/>
              </a:rPr>
              <a:t> </a:t>
            </a:r>
            <a:r>
              <a:rPr sz="1500" b="1" spc="-80" dirty="0">
                <a:solidFill>
                  <a:srgbClr val="1A4977"/>
                </a:solidFill>
                <a:latin typeface="Montserrat SemiBold"/>
                <a:cs typeface="Montserrat SemiBold"/>
              </a:rPr>
              <a:t>Functions</a:t>
            </a:r>
            <a:endParaRPr sz="1500" dirty="0">
              <a:latin typeface="Montserrat SemiBold"/>
              <a:cs typeface="Montserrat SemiBold"/>
            </a:endParaRPr>
          </a:p>
        </p:txBody>
      </p:sp>
      <p:sp>
        <p:nvSpPr>
          <p:cNvPr id="16" name="object 16"/>
          <p:cNvSpPr txBox="1"/>
          <p:nvPr/>
        </p:nvSpPr>
        <p:spPr>
          <a:xfrm>
            <a:off x="6697662" y="2333402"/>
            <a:ext cx="4606925" cy="425450"/>
          </a:xfrm>
          <a:prstGeom prst="rect">
            <a:avLst/>
          </a:prstGeom>
        </p:spPr>
        <p:txBody>
          <a:bodyPr vert="horz" wrap="square" lIns="0" tIns="12700" rIns="0" bIns="0" rtlCol="0">
            <a:spAutoFit/>
          </a:bodyPr>
          <a:lstStyle/>
          <a:p>
            <a:pPr marL="12700" marR="5080">
              <a:lnSpc>
                <a:spcPct val="105000"/>
              </a:lnSpc>
              <a:spcBef>
                <a:spcPts val="100"/>
              </a:spcBef>
            </a:pPr>
            <a:r>
              <a:rPr sz="1250" spc="-75" dirty="0">
                <a:solidFill>
                  <a:srgbClr val="333333"/>
                </a:solidFill>
                <a:latin typeface="Montserrat"/>
                <a:cs typeface="Montserrat"/>
              </a:rPr>
              <a:t>Successful</a:t>
            </a:r>
            <a:r>
              <a:rPr sz="1250" spc="-10" dirty="0">
                <a:solidFill>
                  <a:srgbClr val="333333"/>
                </a:solidFill>
                <a:latin typeface="Montserrat"/>
                <a:cs typeface="Montserrat"/>
              </a:rPr>
              <a:t> </a:t>
            </a:r>
            <a:r>
              <a:rPr sz="1250" spc="-70" dirty="0">
                <a:solidFill>
                  <a:srgbClr val="333333"/>
                </a:solidFill>
                <a:latin typeface="Montserrat"/>
                <a:cs typeface="Montserrat"/>
              </a:rPr>
              <a:t>scaling</a:t>
            </a:r>
            <a:r>
              <a:rPr sz="1250" spc="-5" dirty="0">
                <a:solidFill>
                  <a:srgbClr val="333333"/>
                </a:solidFill>
                <a:latin typeface="Montserrat"/>
                <a:cs typeface="Montserrat"/>
              </a:rPr>
              <a:t> </a:t>
            </a:r>
            <a:r>
              <a:rPr sz="1250" spc="-80" dirty="0">
                <a:solidFill>
                  <a:srgbClr val="333333"/>
                </a:solidFill>
                <a:latin typeface="Montserrat"/>
                <a:cs typeface="Montserrat"/>
              </a:rPr>
              <a:t>balances</a:t>
            </a:r>
            <a:r>
              <a:rPr sz="1250" spc="-5" dirty="0">
                <a:solidFill>
                  <a:srgbClr val="333333"/>
                </a:solidFill>
                <a:latin typeface="Montserrat"/>
                <a:cs typeface="Montserrat"/>
              </a:rPr>
              <a:t> </a:t>
            </a:r>
            <a:r>
              <a:rPr sz="1250" spc="-75" dirty="0">
                <a:solidFill>
                  <a:srgbClr val="333333"/>
                </a:solidFill>
                <a:latin typeface="Montserrat"/>
                <a:cs typeface="Montserrat"/>
              </a:rPr>
              <a:t>innovation,</a:t>
            </a:r>
            <a:r>
              <a:rPr sz="1250" spc="-5" dirty="0">
                <a:solidFill>
                  <a:srgbClr val="333333"/>
                </a:solidFill>
                <a:latin typeface="Montserrat"/>
                <a:cs typeface="Montserrat"/>
              </a:rPr>
              <a:t> </a:t>
            </a:r>
            <a:r>
              <a:rPr sz="1250" spc="-75" dirty="0">
                <a:solidFill>
                  <a:srgbClr val="333333"/>
                </a:solidFill>
                <a:latin typeface="Montserrat"/>
                <a:cs typeface="Montserrat"/>
              </a:rPr>
              <a:t>operations,</a:t>
            </a:r>
            <a:r>
              <a:rPr sz="1250" spc="-5" dirty="0">
                <a:solidFill>
                  <a:srgbClr val="333333"/>
                </a:solidFill>
                <a:latin typeface="Montserrat"/>
                <a:cs typeface="Montserrat"/>
              </a:rPr>
              <a:t> </a:t>
            </a:r>
            <a:r>
              <a:rPr sz="1250" spc="-95" dirty="0">
                <a:solidFill>
                  <a:srgbClr val="333333"/>
                </a:solidFill>
                <a:latin typeface="Montserrat"/>
                <a:cs typeface="Montserrat"/>
              </a:rPr>
              <a:t>and</a:t>
            </a:r>
            <a:r>
              <a:rPr sz="1250" spc="-5" dirty="0">
                <a:solidFill>
                  <a:srgbClr val="333333"/>
                </a:solidFill>
                <a:latin typeface="Montserrat"/>
                <a:cs typeface="Montserrat"/>
              </a:rPr>
              <a:t> </a:t>
            </a:r>
            <a:r>
              <a:rPr sz="1250" spc="-50" dirty="0">
                <a:solidFill>
                  <a:srgbClr val="333333"/>
                </a:solidFill>
                <a:latin typeface="Montserrat"/>
                <a:cs typeface="Montserrat"/>
              </a:rPr>
              <a:t>financial </a:t>
            </a:r>
            <a:r>
              <a:rPr sz="1250" spc="-90" dirty="0">
                <a:solidFill>
                  <a:srgbClr val="333333"/>
                </a:solidFill>
                <a:latin typeface="Montserrat"/>
                <a:cs typeface="Montserrat"/>
              </a:rPr>
              <a:t>management</a:t>
            </a:r>
            <a:r>
              <a:rPr sz="1250" spc="-5" dirty="0">
                <a:solidFill>
                  <a:srgbClr val="333333"/>
                </a:solidFill>
                <a:latin typeface="Montserrat"/>
                <a:cs typeface="Montserrat"/>
              </a:rPr>
              <a:t> </a:t>
            </a:r>
            <a:r>
              <a:rPr sz="1250" spc="-75" dirty="0">
                <a:solidFill>
                  <a:srgbClr val="333333"/>
                </a:solidFill>
                <a:latin typeface="Montserrat"/>
                <a:cs typeface="Montserrat"/>
              </a:rPr>
              <a:t>rather</a:t>
            </a:r>
            <a:r>
              <a:rPr sz="1250" dirty="0">
                <a:solidFill>
                  <a:srgbClr val="333333"/>
                </a:solidFill>
                <a:latin typeface="Montserrat"/>
                <a:cs typeface="Montserrat"/>
              </a:rPr>
              <a:t> </a:t>
            </a:r>
            <a:r>
              <a:rPr sz="1250" spc="-85" dirty="0">
                <a:solidFill>
                  <a:srgbClr val="333333"/>
                </a:solidFill>
                <a:latin typeface="Montserrat"/>
                <a:cs typeface="Montserrat"/>
              </a:rPr>
              <a:t>than</a:t>
            </a:r>
            <a:r>
              <a:rPr sz="1250" dirty="0">
                <a:solidFill>
                  <a:srgbClr val="333333"/>
                </a:solidFill>
                <a:latin typeface="Montserrat"/>
                <a:cs typeface="Montserrat"/>
              </a:rPr>
              <a:t> </a:t>
            </a:r>
            <a:r>
              <a:rPr sz="1250" spc="-85" dirty="0">
                <a:solidFill>
                  <a:srgbClr val="333333"/>
                </a:solidFill>
                <a:latin typeface="Montserrat"/>
                <a:cs typeface="Montserrat"/>
              </a:rPr>
              <a:t>overemphasizing</a:t>
            </a:r>
            <a:r>
              <a:rPr sz="1250" dirty="0">
                <a:solidFill>
                  <a:srgbClr val="333333"/>
                </a:solidFill>
                <a:latin typeface="Montserrat"/>
                <a:cs typeface="Montserrat"/>
              </a:rPr>
              <a:t> </a:t>
            </a:r>
            <a:r>
              <a:rPr sz="1250" spc="-95" dirty="0">
                <a:solidFill>
                  <a:srgbClr val="333333"/>
                </a:solidFill>
                <a:latin typeface="Montserrat"/>
                <a:cs typeface="Montserrat"/>
              </a:rPr>
              <a:t>any</a:t>
            </a:r>
            <a:r>
              <a:rPr sz="1250" dirty="0">
                <a:solidFill>
                  <a:srgbClr val="333333"/>
                </a:solidFill>
                <a:latin typeface="Montserrat"/>
                <a:cs typeface="Montserrat"/>
              </a:rPr>
              <a:t> </a:t>
            </a:r>
            <a:r>
              <a:rPr sz="1250" spc="-75" dirty="0">
                <a:solidFill>
                  <a:srgbClr val="333333"/>
                </a:solidFill>
                <a:latin typeface="Montserrat"/>
                <a:cs typeface="Montserrat"/>
              </a:rPr>
              <a:t>single</a:t>
            </a:r>
            <a:r>
              <a:rPr sz="1250" dirty="0">
                <a:solidFill>
                  <a:srgbClr val="333333"/>
                </a:solidFill>
                <a:latin typeface="Montserrat"/>
                <a:cs typeface="Montserrat"/>
              </a:rPr>
              <a:t> </a:t>
            </a:r>
            <a:r>
              <a:rPr sz="1250" spc="-10" dirty="0">
                <a:solidFill>
                  <a:srgbClr val="333333"/>
                </a:solidFill>
                <a:latin typeface="Montserrat"/>
                <a:cs typeface="Montserrat"/>
              </a:rPr>
              <a:t>aspect.</a:t>
            </a:r>
            <a:endParaRPr sz="1250" dirty="0">
              <a:latin typeface="Montserrat"/>
              <a:cs typeface="Montserrat"/>
            </a:endParaRPr>
          </a:p>
        </p:txBody>
      </p:sp>
      <p:grpSp>
        <p:nvGrpSpPr>
          <p:cNvPr id="17" name="object 17"/>
          <p:cNvGrpSpPr/>
          <p:nvPr/>
        </p:nvGrpSpPr>
        <p:grpSpPr>
          <a:xfrm>
            <a:off x="526732" y="3207717"/>
            <a:ext cx="5429250" cy="1238250"/>
            <a:chOff x="571499" y="3305174"/>
            <a:chExt cx="5429250" cy="1238250"/>
          </a:xfrm>
        </p:grpSpPr>
        <p:sp>
          <p:nvSpPr>
            <p:cNvPr id="18" name="object 18"/>
            <p:cNvSpPr/>
            <p:nvPr/>
          </p:nvSpPr>
          <p:spPr>
            <a:xfrm>
              <a:off x="590549" y="3305174"/>
              <a:ext cx="5410200" cy="1238250"/>
            </a:xfrm>
            <a:custGeom>
              <a:avLst/>
              <a:gdLst/>
              <a:ahLst/>
              <a:cxnLst/>
              <a:rect l="l" t="t" r="r" b="b"/>
              <a:pathLst>
                <a:path w="5410200" h="1238250">
                  <a:moveTo>
                    <a:pt x="5356802" y="1238249"/>
                  </a:moveTo>
                  <a:lnTo>
                    <a:pt x="33047" y="1238249"/>
                  </a:lnTo>
                  <a:lnTo>
                    <a:pt x="4833" y="1209971"/>
                  </a:lnTo>
                  <a:lnTo>
                    <a:pt x="0" y="1188678"/>
                  </a:lnTo>
                  <a:lnTo>
                    <a:pt x="0" y="1181099"/>
                  </a:lnTo>
                  <a:lnTo>
                    <a:pt x="0" y="49571"/>
                  </a:lnTo>
                  <a:lnTo>
                    <a:pt x="14731" y="11379"/>
                  </a:lnTo>
                  <a:lnTo>
                    <a:pt x="33047" y="0"/>
                  </a:lnTo>
                  <a:lnTo>
                    <a:pt x="5356802" y="0"/>
                  </a:lnTo>
                  <a:lnTo>
                    <a:pt x="5396113" y="19392"/>
                  </a:lnTo>
                  <a:lnTo>
                    <a:pt x="5410199" y="53397"/>
                  </a:lnTo>
                  <a:lnTo>
                    <a:pt x="5410199" y="1184852"/>
                  </a:lnTo>
                  <a:lnTo>
                    <a:pt x="5390806" y="1224164"/>
                  </a:lnTo>
                  <a:lnTo>
                    <a:pt x="5360518" y="1237883"/>
                  </a:lnTo>
                  <a:lnTo>
                    <a:pt x="5356802" y="1238249"/>
                  </a:lnTo>
                  <a:close/>
                </a:path>
              </a:pathLst>
            </a:custGeom>
            <a:solidFill>
              <a:srgbClr val="F7F9FA"/>
            </a:solidFill>
          </p:spPr>
          <p:txBody>
            <a:bodyPr wrap="square" lIns="0" tIns="0" rIns="0" bIns="0" rtlCol="0"/>
            <a:lstStyle/>
            <a:p>
              <a:endParaRPr/>
            </a:p>
          </p:txBody>
        </p:sp>
        <p:sp>
          <p:nvSpPr>
            <p:cNvPr id="19" name="object 19"/>
            <p:cNvSpPr/>
            <p:nvPr/>
          </p:nvSpPr>
          <p:spPr>
            <a:xfrm>
              <a:off x="571499" y="3305174"/>
              <a:ext cx="52069" cy="1238250"/>
            </a:xfrm>
            <a:custGeom>
              <a:avLst/>
              <a:gdLst/>
              <a:ahLst/>
              <a:cxnLst/>
              <a:rect l="l" t="t" r="r" b="b"/>
              <a:pathLst>
                <a:path w="52070" h="1238250">
                  <a:moveTo>
                    <a:pt x="51889" y="1238249"/>
                  </a:moveTo>
                  <a:lnTo>
                    <a:pt x="49571" y="1238249"/>
                  </a:lnTo>
                  <a:lnTo>
                    <a:pt x="42281" y="1236799"/>
                  </a:lnTo>
                  <a:lnTo>
                    <a:pt x="7250" y="1209971"/>
                  </a:lnTo>
                  <a:lnTo>
                    <a:pt x="0" y="1188678"/>
                  </a:lnTo>
                  <a:lnTo>
                    <a:pt x="0" y="49571"/>
                  </a:lnTo>
                  <a:lnTo>
                    <a:pt x="22097" y="11379"/>
                  </a:lnTo>
                  <a:lnTo>
                    <a:pt x="49571" y="0"/>
                  </a:lnTo>
                  <a:lnTo>
                    <a:pt x="51889" y="0"/>
                  </a:lnTo>
                  <a:lnTo>
                    <a:pt x="47399" y="5579"/>
                  </a:lnTo>
                  <a:lnTo>
                    <a:pt x="43679" y="16738"/>
                  </a:lnTo>
                  <a:lnTo>
                    <a:pt x="41238" y="25541"/>
                  </a:lnTo>
                  <a:lnTo>
                    <a:pt x="39494" y="35211"/>
                  </a:lnTo>
                  <a:lnTo>
                    <a:pt x="38448" y="45747"/>
                  </a:lnTo>
                  <a:lnTo>
                    <a:pt x="38100" y="57150"/>
                  </a:lnTo>
                  <a:lnTo>
                    <a:pt x="38100" y="1181100"/>
                  </a:lnTo>
                  <a:lnTo>
                    <a:pt x="43679" y="1221511"/>
                  </a:lnTo>
                  <a:lnTo>
                    <a:pt x="47399" y="1232670"/>
                  </a:lnTo>
                  <a:lnTo>
                    <a:pt x="51889" y="1238249"/>
                  </a:lnTo>
                  <a:close/>
                </a:path>
              </a:pathLst>
            </a:custGeom>
            <a:solidFill>
              <a:srgbClr val="1A4977"/>
            </a:solidFill>
          </p:spPr>
          <p:txBody>
            <a:bodyPr wrap="square" lIns="0" tIns="0" rIns="0" bIns="0" rtlCol="0"/>
            <a:lstStyle/>
            <a:p>
              <a:endParaRPr/>
            </a:p>
          </p:txBody>
        </p:sp>
        <p:pic>
          <p:nvPicPr>
            <p:cNvPr id="20" name="object 20"/>
            <p:cNvPicPr/>
            <p:nvPr/>
          </p:nvPicPr>
          <p:blipFill>
            <a:blip r:embed="rId5" cstate="print"/>
            <a:stretch>
              <a:fillRect/>
            </a:stretch>
          </p:blipFill>
          <p:spPr>
            <a:xfrm>
              <a:off x="761999" y="3505199"/>
              <a:ext cx="214312" cy="171449"/>
            </a:xfrm>
            <a:prstGeom prst="rect">
              <a:avLst/>
            </a:prstGeom>
          </p:spPr>
        </p:pic>
      </p:grpSp>
      <p:sp>
        <p:nvSpPr>
          <p:cNvPr id="21" name="object 21"/>
          <p:cNvSpPr txBox="1"/>
          <p:nvPr/>
        </p:nvSpPr>
        <p:spPr>
          <a:xfrm>
            <a:off x="1077912" y="3430727"/>
            <a:ext cx="1894205" cy="259715"/>
          </a:xfrm>
          <a:prstGeom prst="rect">
            <a:avLst/>
          </a:prstGeom>
        </p:spPr>
        <p:txBody>
          <a:bodyPr vert="horz" wrap="square" lIns="0" tIns="17145" rIns="0" bIns="0" rtlCol="0">
            <a:spAutoFit/>
          </a:bodyPr>
          <a:lstStyle/>
          <a:p>
            <a:pPr marL="12700">
              <a:lnSpc>
                <a:spcPct val="100000"/>
              </a:lnSpc>
              <a:spcBef>
                <a:spcPts val="135"/>
              </a:spcBef>
            </a:pPr>
            <a:r>
              <a:rPr sz="1500" b="1" spc="-90" dirty="0">
                <a:solidFill>
                  <a:srgbClr val="1A4977"/>
                </a:solidFill>
                <a:latin typeface="Montserrat SemiBold"/>
                <a:cs typeface="Montserrat SemiBold"/>
              </a:rPr>
              <a:t>Build</a:t>
            </a:r>
            <a:r>
              <a:rPr sz="1500" b="1" spc="5" dirty="0">
                <a:solidFill>
                  <a:srgbClr val="1A4977"/>
                </a:solidFill>
                <a:latin typeface="Montserrat SemiBold"/>
                <a:cs typeface="Montserrat SemiBold"/>
              </a:rPr>
              <a:t> </a:t>
            </a:r>
            <a:r>
              <a:rPr sz="1500" b="1" spc="-95" dirty="0">
                <a:solidFill>
                  <a:srgbClr val="1A4977"/>
                </a:solidFill>
                <a:latin typeface="Montserrat SemiBold"/>
                <a:cs typeface="Montserrat SemiBold"/>
              </a:rPr>
              <a:t>Scalable</a:t>
            </a:r>
            <a:r>
              <a:rPr sz="1500" b="1" spc="10" dirty="0">
                <a:solidFill>
                  <a:srgbClr val="1A4977"/>
                </a:solidFill>
                <a:latin typeface="Montserrat SemiBold"/>
                <a:cs typeface="Montserrat SemiBold"/>
              </a:rPr>
              <a:t> </a:t>
            </a:r>
            <a:r>
              <a:rPr sz="1500" b="1" spc="-110" dirty="0">
                <a:solidFill>
                  <a:srgbClr val="1A4977"/>
                </a:solidFill>
                <a:latin typeface="Montserrat SemiBold"/>
                <a:cs typeface="Montserrat SemiBold"/>
              </a:rPr>
              <a:t>Teams</a:t>
            </a:r>
            <a:endParaRPr sz="1500" dirty="0">
              <a:latin typeface="Montserrat SemiBold"/>
              <a:cs typeface="Montserrat SemiBold"/>
            </a:endParaRPr>
          </a:p>
        </p:txBody>
      </p:sp>
      <p:sp>
        <p:nvSpPr>
          <p:cNvPr id="22" name="object 22"/>
          <p:cNvSpPr txBox="1"/>
          <p:nvPr/>
        </p:nvSpPr>
        <p:spPr>
          <a:xfrm>
            <a:off x="1077912" y="3762152"/>
            <a:ext cx="4527550" cy="625475"/>
          </a:xfrm>
          <a:prstGeom prst="rect">
            <a:avLst/>
          </a:prstGeom>
        </p:spPr>
        <p:txBody>
          <a:bodyPr vert="horz" wrap="square" lIns="0" tIns="12700" rIns="0" bIns="0" rtlCol="0">
            <a:spAutoFit/>
          </a:bodyPr>
          <a:lstStyle/>
          <a:p>
            <a:pPr marL="12700" marR="5080">
              <a:lnSpc>
                <a:spcPct val="105000"/>
              </a:lnSpc>
              <a:spcBef>
                <a:spcPts val="100"/>
              </a:spcBef>
            </a:pPr>
            <a:r>
              <a:rPr sz="1250" spc="-85" dirty="0">
                <a:solidFill>
                  <a:srgbClr val="333333"/>
                </a:solidFill>
                <a:latin typeface="Montserrat"/>
                <a:cs typeface="Montserrat"/>
              </a:rPr>
              <a:t>Develop</a:t>
            </a:r>
            <a:r>
              <a:rPr sz="1250" spc="-5" dirty="0">
                <a:solidFill>
                  <a:srgbClr val="333333"/>
                </a:solidFill>
                <a:latin typeface="Montserrat"/>
                <a:cs typeface="Montserrat"/>
              </a:rPr>
              <a:t> </a:t>
            </a:r>
            <a:r>
              <a:rPr sz="1250" spc="-75" dirty="0">
                <a:solidFill>
                  <a:srgbClr val="333333"/>
                </a:solidFill>
                <a:latin typeface="Montserrat"/>
                <a:cs typeface="Montserrat"/>
              </a:rPr>
              <a:t>leadership</a:t>
            </a:r>
            <a:r>
              <a:rPr sz="1250" spc="-5" dirty="0">
                <a:solidFill>
                  <a:srgbClr val="333333"/>
                </a:solidFill>
                <a:latin typeface="Montserrat"/>
                <a:cs typeface="Montserrat"/>
              </a:rPr>
              <a:t> </a:t>
            </a:r>
            <a:r>
              <a:rPr sz="1250" spc="-85" dirty="0">
                <a:solidFill>
                  <a:srgbClr val="333333"/>
                </a:solidFill>
                <a:latin typeface="Montserrat"/>
                <a:cs typeface="Montserrat"/>
              </a:rPr>
              <a:t>capacity,</a:t>
            </a:r>
            <a:r>
              <a:rPr sz="1250" spc="-5" dirty="0">
                <a:solidFill>
                  <a:srgbClr val="333333"/>
                </a:solidFill>
                <a:latin typeface="Montserrat"/>
                <a:cs typeface="Montserrat"/>
              </a:rPr>
              <a:t> </a:t>
            </a:r>
            <a:r>
              <a:rPr sz="1250" spc="-75" dirty="0">
                <a:solidFill>
                  <a:srgbClr val="333333"/>
                </a:solidFill>
                <a:latin typeface="Montserrat"/>
                <a:cs typeface="Montserrat"/>
              </a:rPr>
              <a:t>strong</a:t>
            </a:r>
            <a:r>
              <a:rPr sz="1250" dirty="0">
                <a:solidFill>
                  <a:srgbClr val="333333"/>
                </a:solidFill>
                <a:latin typeface="Montserrat"/>
                <a:cs typeface="Montserrat"/>
              </a:rPr>
              <a:t> </a:t>
            </a:r>
            <a:r>
              <a:rPr sz="1250" spc="-75" dirty="0">
                <a:solidFill>
                  <a:srgbClr val="333333"/>
                </a:solidFill>
                <a:latin typeface="Montserrat"/>
                <a:cs typeface="Montserrat"/>
              </a:rPr>
              <a:t>culture,</a:t>
            </a:r>
            <a:r>
              <a:rPr sz="1250" spc="-5" dirty="0">
                <a:solidFill>
                  <a:srgbClr val="333333"/>
                </a:solidFill>
                <a:latin typeface="Montserrat"/>
                <a:cs typeface="Montserrat"/>
              </a:rPr>
              <a:t> </a:t>
            </a:r>
            <a:r>
              <a:rPr sz="1250" spc="-95" dirty="0">
                <a:solidFill>
                  <a:srgbClr val="333333"/>
                </a:solidFill>
                <a:latin typeface="Montserrat"/>
                <a:cs typeface="Montserrat"/>
              </a:rPr>
              <a:t>and</a:t>
            </a:r>
            <a:r>
              <a:rPr sz="1250" spc="-5" dirty="0">
                <a:solidFill>
                  <a:srgbClr val="333333"/>
                </a:solidFill>
                <a:latin typeface="Montserrat"/>
                <a:cs typeface="Montserrat"/>
              </a:rPr>
              <a:t> </a:t>
            </a:r>
            <a:r>
              <a:rPr sz="1250" spc="-10" dirty="0">
                <a:solidFill>
                  <a:srgbClr val="333333"/>
                </a:solidFill>
                <a:latin typeface="Montserrat"/>
                <a:cs typeface="Montserrat"/>
              </a:rPr>
              <a:t>efficient </a:t>
            </a:r>
            <a:r>
              <a:rPr sz="1250" spc="-75" dirty="0">
                <a:solidFill>
                  <a:srgbClr val="333333"/>
                </a:solidFill>
                <a:latin typeface="Montserrat"/>
                <a:cs typeface="Montserrat"/>
              </a:rPr>
              <a:t>organizational</a:t>
            </a:r>
            <a:r>
              <a:rPr sz="1250" spc="-5" dirty="0">
                <a:solidFill>
                  <a:srgbClr val="333333"/>
                </a:solidFill>
                <a:latin typeface="Montserrat"/>
                <a:cs typeface="Montserrat"/>
              </a:rPr>
              <a:t> </a:t>
            </a:r>
            <a:r>
              <a:rPr sz="1250" spc="-70" dirty="0">
                <a:solidFill>
                  <a:srgbClr val="333333"/>
                </a:solidFill>
                <a:latin typeface="Montserrat"/>
                <a:cs typeface="Montserrat"/>
              </a:rPr>
              <a:t>structures</a:t>
            </a:r>
            <a:r>
              <a:rPr sz="1250" dirty="0">
                <a:solidFill>
                  <a:srgbClr val="333333"/>
                </a:solidFill>
                <a:latin typeface="Montserrat"/>
                <a:cs typeface="Montserrat"/>
              </a:rPr>
              <a:t> </a:t>
            </a:r>
            <a:r>
              <a:rPr sz="1250" spc="-75" dirty="0">
                <a:solidFill>
                  <a:srgbClr val="333333"/>
                </a:solidFill>
                <a:latin typeface="Montserrat"/>
                <a:cs typeface="Montserrat"/>
              </a:rPr>
              <a:t>that</a:t>
            </a:r>
            <a:r>
              <a:rPr sz="1250" spc="-5" dirty="0">
                <a:solidFill>
                  <a:srgbClr val="333333"/>
                </a:solidFill>
                <a:latin typeface="Montserrat"/>
                <a:cs typeface="Montserrat"/>
              </a:rPr>
              <a:t> </a:t>
            </a:r>
            <a:r>
              <a:rPr sz="1250" spc="-75" dirty="0">
                <a:solidFill>
                  <a:srgbClr val="333333"/>
                </a:solidFill>
                <a:latin typeface="Montserrat"/>
                <a:cs typeface="Montserrat"/>
              </a:rPr>
              <a:t>support</a:t>
            </a:r>
            <a:r>
              <a:rPr sz="1250" dirty="0">
                <a:solidFill>
                  <a:srgbClr val="333333"/>
                </a:solidFill>
                <a:latin typeface="Montserrat"/>
                <a:cs typeface="Montserrat"/>
              </a:rPr>
              <a:t> </a:t>
            </a:r>
            <a:r>
              <a:rPr sz="1250" spc="-90" dirty="0">
                <a:solidFill>
                  <a:srgbClr val="333333"/>
                </a:solidFill>
                <a:latin typeface="Montserrat"/>
                <a:cs typeface="Montserrat"/>
              </a:rPr>
              <a:t>rapid</a:t>
            </a:r>
            <a:r>
              <a:rPr sz="1250" dirty="0">
                <a:solidFill>
                  <a:srgbClr val="333333"/>
                </a:solidFill>
                <a:latin typeface="Montserrat"/>
                <a:cs typeface="Montserrat"/>
              </a:rPr>
              <a:t> </a:t>
            </a:r>
            <a:r>
              <a:rPr sz="1250" spc="-80" dirty="0">
                <a:solidFill>
                  <a:srgbClr val="333333"/>
                </a:solidFill>
                <a:latin typeface="Montserrat"/>
                <a:cs typeface="Montserrat"/>
              </a:rPr>
              <a:t>expansion</a:t>
            </a:r>
            <a:r>
              <a:rPr sz="1250" spc="-5" dirty="0">
                <a:solidFill>
                  <a:srgbClr val="333333"/>
                </a:solidFill>
                <a:latin typeface="Montserrat"/>
                <a:cs typeface="Montserrat"/>
              </a:rPr>
              <a:t> </a:t>
            </a:r>
            <a:r>
              <a:rPr sz="1250" spc="-60" dirty="0">
                <a:solidFill>
                  <a:srgbClr val="333333"/>
                </a:solidFill>
                <a:latin typeface="Montserrat"/>
                <a:cs typeface="Montserrat"/>
              </a:rPr>
              <a:t>without </a:t>
            </a:r>
            <a:r>
              <a:rPr sz="1250" spc="-10" dirty="0">
                <a:solidFill>
                  <a:srgbClr val="333333"/>
                </a:solidFill>
                <a:latin typeface="Montserrat"/>
                <a:cs typeface="Montserrat"/>
              </a:rPr>
              <a:t>breaking.</a:t>
            </a:r>
            <a:endParaRPr sz="1250" dirty="0">
              <a:latin typeface="Montserrat"/>
              <a:cs typeface="Montserrat"/>
            </a:endParaRPr>
          </a:p>
        </p:txBody>
      </p:sp>
      <p:grpSp>
        <p:nvGrpSpPr>
          <p:cNvPr id="23" name="object 23"/>
          <p:cNvGrpSpPr/>
          <p:nvPr/>
        </p:nvGrpSpPr>
        <p:grpSpPr>
          <a:xfrm>
            <a:off x="6191249" y="3305174"/>
            <a:ext cx="5429250" cy="1238250"/>
            <a:chOff x="6191249" y="3305174"/>
            <a:chExt cx="5429250" cy="1238250"/>
          </a:xfrm>
        </p:grpSpPr>
        <p:sp>
          <p:nvSpPr>
            <p:cNvPr id="24" name="object 24"/>
            <p:cNvSpPr/>
            <p:nvPr/>
          </p:nvSpPr>
          <p:spPr>
            <a:xfrm>
              <a:off x="6210298" y="3305174"/>
              <a:ext cx="5410200" cy="1238250"/>
            </a:xfrm>
            <a:custGeom>
              <a:avLst/>
              <a:gdLst/>
              <a:ahLst/>
              <a:cxnLst/>
              <a:rect l="l" t="t" r="r" b="b"/>
              <a:pathLst>
                <a:path w="5410200" h="1238250">
                  <a:moveTo>
                    <a:pt x="5356802" y="1238249"/>
                  </a:moveTo>
                  <a:lnTo>
                    <a:pt x="33047" y="1238249"/>
                  </a:lnTo>
                  <a:lnTo>
                    <a:pt x="4833" y="1209971"/>
                  </a:lnTo>
                  <a:lnTo>
                    <a:pt x="0" y="1188678"/>
                  </a:lnTo>
                  <a:lnTo>
                    <a:pt x="0" y="1181099"/>
                  </a:lnTo>
                  <a:lnTo>
                    <a:pt x="0" y="49571"/>
                  </a:lnTo>
                  <a:lnTo>
                    <a:pt x="14731" y="11379"/>
                  </a:lnTo>
                  <a:lnTo>
                    <a:pt x="33047" y="0"/>
                  </a:lnTo>
                  <a:lnTo>
                    <a:pt x="5356802" y="0"/>
                  </a:lnTo>
                  <a:lnTo>
                    <a:pt x="5396114" y="19392"/>
                  </a:lnTo>
                  <a:lnTo>
                    <a:pt x="5410200" y="53397"/>
                  </a:lnTo>
                  <a:lnTo>
                    <a:pt x="5410200" y="1184852"/>
                  </a:lnTo>
                  <a:lnTo>
                    <a:pt x="5390807" y="1224164"/>
                  </a:lnTo>
                  <a:lnTo>
                    <a:pt x="5360518" y="1237883"/>
                  </a:lnTo>
                  <a:lnTo>
                    <a:pt x="5356802" y="1238249"/>
                  </a:lnTo>
                  <a:close/>
                </a:path>
              </a:pathLst>
            </a:custGeom>
            <a:solidFill>
              <a:srgbClr val="F7F9FA"/>
            </a:solidFill>
          </p:spPr>
          <p:txBody>
            <a:bodyPr wrap="square" lIns="0" tIns="0" rIns="0" bIns="0" rtlCol="0"/>
            <a:lstStyle/>
            <a:p>
              <a:endParaRPr/>
            </a:p>
          </p:txBody>
        </p:sp>
        <p:sp>
          <p:nvSpPr>
            <p:cNvPr id="25" name="object 25"/>
            <p:cNvSpPr/>
            <p:nvPr/>
          </p:nvSpPr>
          <p:spPr>
            <a:xfrm>
              <a:off x="6191249" y="3305174"/>
              <a:ext cx="52069" cy="1238250"/>
            </a:xfrm>
            <a:custGeom>
              <a:avLst/>
              <a:gdLst/>
              <a:ahLst/>
              <a:cxnLst/>
              <a:rect l="l" t="t" r="r" b="b"/>
              <a:pathLst>
                <a:path w="52070" h="1238250">
                  <a:moveTo>
                    <a:pt x="51889" y="1238249"/>
                  </a:moveTo>
                  <a:lnTo>
                    <a:pt x="49571" y="1238249"/>
                  </a:lnTo>
                  <a:lnTo>
                    <a:pt x="42280" y="1236799"/>
                  </a:lnTo>
                  <a:lnTo>
                    <a:pt x="7250" y="1209971"/>
                  </a:lnTo>
                  <a:lnTo>
                    <a:pt x="0" y="1188678"/>
                  </a:lnTo>
                  <a:lnTo>
                    <a:pt x="0" y="49571"/>
                  </a:lnTo>
                  <a:lnTo>
                    <a:pt x="22096" y="11379"/>
                  </a:lnTo>
                  <a:lnTo>
                    <a:pt x="49571" y="0"/>
                  </a:lnTo>
                  <a:lnTo>
                    <a:pt x="51889" y="0"/>
                  </a:lnTo>
                  <a:lnTo>
                    <a:pt x="47399" y="5579"/>
                  </a:lnTo>
                  <a:lnTo>
                    <a:pt x="43679" y="16738"/>
                  </a:lnTo>
                  <a:lnTo>
                    <a:pt x="41238" y="25541"/>
                  </a:lnTo>
                  <a:lnTo>
                    <a:pt x="39494" y="35211"/>
                  </a:lnTo>
                  <a:lnTo>
                    <a:pt x="38448" y="45747"/>
                  </a:lnTo>
                  <a:lnTo>
                    <a:pt x="38100" y="57150"/>
                  </a:lnTo>
                  <a:lnTo>
                    <a:pt x="38100" y="1181100"/>
                  </a:lnTo>
                  <a:lnTo>
                    <a:pt x="43679" y="1221511"/>
                  </a:lnTo>
                  <a:lnTo>
                    <a:pt x="47399" y="1232670"/>
                  </a:lnTo>
                  <a:lnTo>
                    <a:pt x="51889" y="1238249"/>
                  </a:lnTo>
                  <a:close/>
                </a:path>
              </a:pathLst>
            </a:custGeom>
            <a:solidFill>
              <a:srgbClr val="1A4977"/>
            </a:solidFill>
          </p:spPr>
          <p:txBody>
            <a:bodyPr wrap="square" lIns="0" tIns="0" rIns="0" bIns="0" rtlCol="0"/>
            <a:lstStyle/>
            <a:p>
              <a:endParaRPr/>
            </a:p>
          </p:txBody>
        </p:sp>
        <p:pic>
          <p:nvPicPr>
            <p:cNvPr id="26" name="object 26"/>
            <p:cNvPicPr/>
            <p:nvPr/>
          </p:nvPicPr>
          <p:blipFill>
            <a:blip r:embed="rId6" cstate="print"/>
            <a:stretch>
              <a:fillRect/>
            </a:stretch>
          </p:blipFill>
          <p:spPr>
            <a:xfrm>
              <a:off x="6381749" y="3505199"/>
              <a:ext cx="214312" cy="171449"/>
            </a:xfrm>
            <a:prstGeom prst="rect">
              <a:avLst/>
            </a:prstGeom>
          </p:spPr>
        </p:pic>
      </p:grpSp>
      <p:sp>
        <p:nvSpPr>
          <p:cNvPr id="27" name="object 27"/>
          <p:cNvSpPr txBox="1"/>
          <p:nvPr/>
        </p:nvSpPr>
        <p:spPr>
          <a:xfrm>
            <a:off x="6697662" y="3430727"/>
            <a:ext cx="1900555" cy="259715"/>
          </a:xfrm>
          <a:prstGeom prst="rect">
            <a:avLst/>
          </a:prstGeom>
        </p:spPr>
        <p:txBody>
          <a:bodyPr vert="horz" wrap="square" lIns="0" tIns="17145" rIns="0" bIns="0" rtlCol="0">
            <a:spAutoFit/>
          </a:bodyPr>
          <a:lstStyle/>
          <a:p>
            <a:pPr marL="12700">
              <a:lnSpc>
                <a:spcPct val="100000"/>
              </a:lnSpc>
              <a:spcBef>
                <a:spcPts val="135"/>
              </a:spcBef>
            </a:pPr>
            <a:r>
              <a:rPr sz="1500" b="1" spc="-114" dirty="0">
                <a:solidFill>
                  <a:srgbClr val="1A4977"/>
                </a:solidFill>
                <a:latin typeface="Montserrat SemiBold"/>
                <a:cs typeface="Montserrat SemiBold"/>
              </a:rPr>
              <a:t>Leverage</a:t>
            </a:r>
            <a:r>
              <a:rPr sz="1500" b="1" spc="20" dirty="0">
                <a:solidFill>
                  <a:srgbClr val="1A4977"/>
                </a:solidFill>
                <a:latin typeface="Montserrat SemiBold"/>
                <a:cs typeface="Montserrat SemiBold"/>
              </a:rPr>
              <a:t> </a:t>
            </a:r>
            <a:r>
              <a:rPr sz="1500" b="1" spc="-95" dirty="0">
                <a:solidFill>
                  <a:srgbClr val="1A4977"/>
                </a:solidFill>
                <a:latin typeface="Montserrat SemiBold"/>
                <a:cs typeface="Montserrat SemiBold"/>
              </a:rPr>
              <a:t>Technology</a:t>
            </a:r>
            <a:endParaRPr sz="1500" dirty="0">
              <a:latin typeface="Montserrat SemiBold"/>
              <a:cs typeface="Montserrat SemiBold"/>
            </a:endParaRPr>
          </a:p>
        </p:txBody>
      </p:sp>
      <p:sp>
        <p:nvSpPr>
          <p:cNvPr id="28" name="object 28"/>
          <p:cNvSpPr txBox="1"/>
          <p:nvPr/>
        </p:nvSpPr>
        <p:spPr>
          <a:xfrm>
            <a:off x="6697662" y="3762152"/>
            <a:ext cx="4603750" cy="425450"/>
          </a:xfrm>
          <a:prstGeom prst="rect">
            <a:avLst/>
          </a:prstGeom>
        </p:spPr>
        <p:txBody>
          <a:bodyPr vert="horz" wrap="square" lIns="0" tIns="12700" rIns="0" bIns="0" rtlCol="0">
            <a:spAutoFit/>
          </a:bodyPr>
          <a:lstStyle/>
          <a:p>
            <a:pPr marL="12700" marR="5080">
              <a:lnSpc>
                <a:spcPct val="105000"/>
              </a:lnSpc>
              <a:spcBef>
                <a:spcPts val="100"/>
              </a:spcBef>
            </a:pPr>
            <a:r>
              <a:rPr sz="1250" spc="-70" dirty="0">
                <a:solidFill>
                  <a:srgbClr val="333333"/>
                </a:solidFill>
                <a:latin typeface="Montserrat"/>
                <a:cs typeface="Montserrat"/>
              </a:rPr>
              <a:t>Prioritize</a:t>
            </a:r>
            <a:r>
              <a:rPr sz="1250" spc="20" dirty="0">
                <a:solidFill>
                  <a:srgbClr val="333333"/>
                </a:solidFill>
                <a:latin typeface="Montserrat"/>
                <a:cs typeface="Montserrat"/>
              </a:rPr>
              <a:t> </a:t>
            </a:r>
            <a:r>
              <a:rPr sz="1250" spc="-85" dirty="0">
                <a:solidFill>
                  <a:srgbClr val="333333"/>
                </a:solidFill>
                <a:latin typeface="Montserrat"/>
                <a:cs typeface="Montserrat"/>
              </a:rPr>
              <a:t>customer-</a:t>
            </a:r>
            <a:r>
              <a:rPr sz="1250" spc="-70" dirty="0">
                <a:solidFill>
                  <a:srgbClr val="333333"/>
                </a:solidFill>
                <a:latin typeface="Montserrat"/>
                <a:cs typeface="Montserrat"/>
              </a:rPr>
              <a:t>centric</a:t>
            </a:r>
            <a:r>
              <a:rPr sz="1250" spc="20" dirty="0">
                <a:solidFill>
                  <a:srgbClr val="333333"/>
                </a:solidFill>
                <a:latin typeface="Montserrat"/>
                <a:cs typeface="Montserrat"/>
              </a:rPr>
              <a:t> </a:t>
            </a:r>
            <a:r>
              <a:rPr sz="1250" spc="-95" dirty="0">
                <a:solidFill>
                  <a:srgbClr val="333333"/>
                </a:solidFill>
                <a:latin typeface="Montserrat"/>
                <a:cs typeface="Montserrat"/>
              </a:rPr>
              <a:t>and</a:t>
            </a:r>
            <a:r>
              <a:rPr sz="1250" spc="25" dirty="0">
                <a:solidFill>
                  <a:srgbClr val="333333"/>
                </a:solidFill>
                <a:latin typeface="Montserrat"/>
                <a:cs typeface="Montserrat"/>
              </a:rPr>
              <a:t> </a:t>
            </a:r>
            <a:r>
              <a:rPr sz="1250" spc="-85" dirty="0">
                <a:solidFill>
                  <a:srgbClr val="333333"/>
                </a:solidFill>
                <a:latin typeface="Montserrat"/>
                <a:cs typeface="Montserrat"/>
              </a:rPr>
              <a:t>technology-</a:t>
            </a:r>
            <a:r>
              <a:rPr sz="1250" spc="-75" dirty="0">
                <a:solidFill>
                  <a:srgbClr val="333333"/>
                </a:solidFill>
                <a:latin typeface="Montserrat"/>
                <a:cs typeface="Montserrat"/>
              </a:rPr>
              <a:t>driven</a:t>
            </a:r>
            <a:r>
              <a:rPr sz="1250" spc="20" dirty="0">
                <a:solidFill>
                  <a:srgbClr val="333333"/>
                </a:solidFill>
                <a:latin typeface="Montserrat"/>
                <a:cs typeface="Montserrat"/>
              </a:rPr>
              <a:t> </a:t>
            </a:r>
            <a:r>
              <a:rPr sz="1250" spc="-10" dirty="0">
                <a:solidFill>
                  <a:srgbClr val="333333"/>
                </a:solidFill>
                <a:latin typeface="Montserrat"/>
                <a:cs typeface="Montserrat"/>
              </a:rPr>
              <a:t>approaches </a:t>
            </a:r>
            <a:r>
              <a:rPr sz="1250" spc="-75" dirty="0">
                <a:solidFill>
                  <a:srgbClr val="333333"/>
                </a:solidFill>
                <a:latin typeface="Montserrat"/>
                <a:cs typeface="Montserrat"/>
              </a:rPr>
              <a:t>that</a:t>
            </a:r>
            <a:r>
              <a:rPr sz="1250" spc="-15" dirty="0">
                <a:solidFill>
                  <a:srgbClr val="333333"/>
                </a:solidFill>
                <a:latin typeface="Montserrat"/>
                <a:cs typeface="Montserrat"/>
              </a:rPr>
              <a:t> </a:t>
            </a:r>
            <a:r>
              <a:rPr sz="1250" spc="-85" dirty="0">
                <a:solidFill>
                  <a:srgbClr val="333333"/>
                </a:solidFill>
                <a:latin typeface="Montserrat"/>
                <a:cs typeface="Montserrat"/>
              </a:rPr>
              <a:t>enable</a:t>
            </a:r>
            <a:r>
              <a:rPr sz="1250" spc="-10" dirty="0">
                <a:solidFill>
                  <a:srgbClr val="333333"/>
                </a:solidFill>
                <a:latin typeface="Montserrat"/>
                <a:cs typeface="Montserrat"/>
              </a:rPr>
              <a:t> </a:t>
            </a:r>
            <a:r>
              <a:rPr sz="1250" spc="-75" dirty="0">
                <a:solidFill>
                  <a:srgbClr val="333333"/>
                </a:solidFill>
                <a:latin typeface="Montserrat"/>
                <a:cs typeface="Montserrat"/>
              </a:rPr>
              <a:t>exponential</a:t>
            </a:r>
            <a:r>
              <a:rPr sz="1250" spc="-10" dirty="0">
                <a:solidFill>
                  <a:srgbClr val="333333"/>
                </a:solidFill>
                <a:latin typeface="Montserrat"/>
                <a:cs typeface="Montserrat"/>
              </a:rPr>
              <a:t> </a:t>
            </a:r>
            <a:r>
              <a:rPr sz="1250" spc="-85" dirty="0">
                <a:solidFill>
                  <a:srgbClr val="333333"/>
                </a:solidFill>
                <a:latin typeface="Montserrat"/>
                <a:cs typeface="Montserrat"/>
              </a:rPr>
              <a:t>growth</a:t>
            </a:r>
            <a:r>
              <a:rPr sz="1250" spc="-15" dirty="0">
                <a:solidFill>
                  <a:srgbClr val="333333"/>
                </a:solidFill>
                <a:latin typeface="Montserrat"/>
                <a:cs typeface="Montserrat"/>
              </a:rPr>
              <a:t> </a:t>
            </a:r>
            <a:r>
              <a:rPr sz="1250" spc="-85" dirty="0">
                <a:solidFill>
                  <a:srgbClr val="333333"/>
                </a:solidFill>
                <a:latin typeface="Montserrat"/>
                <a:cs typeface="Montserrat"/>
              </a:rPr>
              <a:t>with</a:t>
            </a:r>
            <a:r>
              <a:rPr sz="1250" spc="-10" dirty="0">
                <a:solidFill>
                  <a:srgbClr val="333333"/>
                </a:solidFill>
                <a:latin typeface="Montserrat"/>
                <a:cs typeface="Montserrat"/>
              </a:rPr>
              <a:t> </a:t>
            </a:r>
            <a:r>
              <a:rPr sz="1250" spc="-80" dirty="0">
                <a:solidFill>
                  <a:srgbClr val="333333"/>
                </a:solidFill>
                <a:latin typeface="Montserrat"/>
                <a:cs typeface="Montserrat"/>
              </a:rPr>
              <a:t>minimal</a:t>
            </a:r>
            <a:r>
              <a:rPr sz="1250" spc="-10" dirty="0">
                <a:solidFill>
                  <a:srgbClr val="333333"/>
                </a:solidFill>
                <a:latin typeface="Montserrat"/>
                <a:cs typeface="Montserrat"/>
              </a:rPr>
              <a:t> </a:t>
            </a:r>
            <a:r>
              <a:rPr sz="1250" spc="-75" dirty="0">
                <a:solidFill>
                  <a:srgbClr val="333333"/>
                </a:solidFill>
                <a:latin typeface="Montserrat"/>
                <a:cs typeface="Montserrat"/>
              </a:rPr>
              <a:t>resource</a:t>
            </a:r>
            <a:r>
              <a:rPr sz="1250" spc="-15" dirty="0">
                <a:solidFill>
                  <a:srgbClr val="333333"/>
                </a:solidFill>
                <a:latin typeface="Montserrat"/>
                <a:cs typeface="Montserrat"/>
              </a:rPr>
              <a:t> </a:t>
            </a:r>
            <a:r>
              <a:rPr sz="1250" spc="-60" dirty="0">
                <a:solidFill>
                  <a:srgbClr val="333333"/>
                </a:solidFill>
                <a:latin typeface="Montserrat"/>
                <a:cs typeface="Montserrat"/>
              </a:rPr>
              <a:t>addition.</a:t>
            </a:r>
            <a:endParaRPr sz="1250" dirty="0">
              <a:latin typeface="Montserrat"/>
              <a:cs typeface="Montserrat"/>
            </a:endParaRPr>
          </a:p>
        </p:txBody>
      </p:sp>
      <p:grpSp>
        <p:nvGrpSpPr>
          <p:cNvPr id="29" name="object 29"/>
          <p:cNvGrpSpPr/>
          <p:nvPr/>
        </p:nvGrpSpPr>
        <p:grpSpPr>
          <a:xfrm>
            <a:off x="571499" y="4733924"/>
            <a:ext cx="5429250" cy="1038225"/>
            <a:chOff x="571499" y="4733924"/>
            <a:chExt cx="5429250" cy="1038225"/>
          </a:xfrm>
        </p:grpSpPr>
        <p:sp>
          <p:nvSpPr>
            <p:cNvPr id="30" name="object 30"/>
            <p:cNvSpPr/>
            <p:nvPr/>
          </p:nvSpPr>
          <p:spPr>
            <a:xfrm>
              <a:off x="590549" y="4733924"/>
              <a:ext cx="5410200" cy="1038225"/>
            </a:xfrm>
            <a:custGeom>
              <a:avLst/>
              <a:gdLst/>
              <a:ahLst/>
              <a:cxnLst/>
              <a:rect l="l" t="t" r="r" b="b"/>
              <a:pathLst>
                <a:path w="5410200" h="1038225">
                  <a:moveTo>
                    <a:pt x="5356802" y="1038224"/>
                  </a:moveTo>
                  <a:lnTo>
                    <a:pt x="33047" y="1038224"/>
                  </a:lnTo>
                  <a:lnTo>
                    <a:pt x="28187" y="1036774"/>
                  </a:lnTo>
                  <a:lnTo>
                    <a:pt x="966" y="995943"/>
                  </a:lnTo>
                  <a:lnTo>
                    <a:pt x="0" y="988652"/>
                  </a:lnTo>
                  <a:lnTo>
                    <a:pt x="0" y="981074"/>
                  </a:lnTo>
                  <a:lnTo>
                    <a:pt x="0" y="49571"/>
                  </a:lnTo>
                  <a:lnTo>
                    <a:pt x="14731" y="11379"/>
                  </a:lnTo>
                  <a:lnTo>
                    <a:pt x="33047" y="0"/>
                  </a:lnTo>
                  <a:lnTo>
                    <a:pt x="5356802" y="0"/>
                  </a:lnTo>
                  <a:lnTo>
                    <a:pt x="5396113" y="19391"/>
                  </a:lnTo>
                  <a:lnTo>
                    <a:pt x="5410199" y="53397"/>
                  </a:lnTo>
                  <a:lnTo>
                    <a:pt x="5410199" y="984827"/>
                  </a:lnTo>
                  <a:lnTo>
                    <a:pt x="5390806" y="1024139"/>
                  </a:lnTo>
                  <a:lnTo>
                    <a:pt x="5360518" y="1037858"/>
                  </a:lnTo>
                  <a:lnTo>
                    <a:pt x="5356802" y="1038224"/>
                  </a:lnTo>
                  <a:close/>
                </a:path>
              </a:pathLst>
            </a:custGeom>
            <a:solidFill>
              <a:srgbClr val="F7F9FA"/>
            </a:solidFill>
          </p:spPr>
          <p:txBody>
            <a:bodyPr wrap="square" lIns="0" tIns="0" rIns="0" bIns="0" rtlCol="0"/>
            <a:lstStyle/>
            <a:p>
              <a:endParaRPr/>
            </a:p>
          </p:txBody>
        </p:sp>
        <p:sp>
          <p:nvSpPr>
            <p:cNvPr id="31" name="object 31"/>
            <p:cNvSpPr/>
            <p:nvPr/>
          </p:nvSpPr>
          <p:spPr>
            <a:xfrm>
              <a:off x="571499" y="4733924"/>
              <a:ext cx="52069" cy="1038225"/>
            </a:xfrm>
            <a:custGeom>
              <a:avLst/>
              <a:gdLst/>
              <a:ahLst/>
              <a:cxnLst/>
              <a:rect l="l" t="t" r="r" b="b"/>
              <a:pathLst>
                <a:path w="52070" h="1038225">
                  <a:moveTo>
                    <a:pt x="51889" y="1038224"/>
                  </a:moveTo>
                  <a:lnTo>
                    <a:pt x="49571" y="1038224"/>
                  </a:lnTo>
                  <a:lnTo>
                    <a:pt x="42281" y="1036774"/>
                  </a:lnTo>
                  <a:lnTo>
                    <a:pt x="7250" y="1009946"/>
                  </a:lnTo>
                  <a:lnTo>
                    <a:pt x="0" y="988653"/>
                  </a:lnTo>
                  <a:lnTo>
                    <a:pt x="0" y="49571"/>
                  </a:lnTo>
                  <a:lnTo>
                    <a:pt x="22097" y="11379"/>
                  </a:lnTo>
                  <a:lnTo>
                    <a:pt x="49571" y="0"/>
                  </a:lnTo>
                  <a:lnTo>
                    <a:pt x="51889" y="0"/>
                  </a:lnTo>
                  <a:lnTo>
                    <a:pt x="47399" y="5579"/>
                  </a:lnTo>
                  <a:lnTo>
                    <a:pt x="43679" y="16738"/>
                  </a:lnTo>
                  <a:lnTo>
                    <a:pt x="41238" y="25541"/>
                  </a:lnTo>
                  <a:lnTo>
                    <a:pt x="39494" y="35210"/>
                  </a:lnTo>
                  <a:lnTo>
                    <a:pt x="38448" y="45747"/>
                  </a:lnTo>
                  <a:lnTo>
                    <a:pt x="38100" y="57150"/>
                  </a:lnTo>
                  <a:lnTo>
                    <a:pt x="38100" y="981075"/>
                  </a:lnTo>
                  <a:lnTo>
                    <a:pt x="43679" y="1021486"/>
                  </a:lnTo>
                  <a:lnTo>
                    <a:pt x="47399" y="1032645"/>
                  </a:lnTo>
                  <a:lnTo>
                    <a:pt x="51889" y="1038224"/>
                  </a:lnTo>
                  <a:close/>
                </a:path>
              </a:pathLst>
            </a:custGeom>
            <a:solidFill>
              <a:srgbClr val="1A4977"/>
            </a:solidFill>
          </p:spPr>
          <p:txBody>
            <a:bodyPr wrap="square" lIns="0" tIns="0" rIns="0" bIns="0" rtlCol="0"/>
            <a:lstStyle/>
            <a:p>
              <a:endParaRPr/>
            </a:p>
          </p:txBody>
        </p:sp>
        <p:pic>
          <p:nvPicPr>
            <p:cNvPr id="32" name="object 32"/>
            <p:cNvPicPr/>
            <p:nvPr/>
          </p:nvPicPr>
          <p:blipFill>
            <a:blip r:embed="rId7" cstate="print"/>
            <a:stretch>
              <a:fillRect/>
            </a:stretch>
          </p:blipFill>
          <p:spPr>
            <a:xfrm>
              <a:off x="761999" y="4944665"/>
              <a:ext cx="171449" cy="150018"/>
            </a:xfrm>
            <a:prstGeom prst="rect">
              <a:avLst/>
            </a:prstGeom>
          </p:spPr>
        </p:pic>
      </p:grpSp>
      <p:sp>
        <p:nvSpPr>
          <p:cNvPr id="33" name="object 33"/>
          <p:cNvSpPr txBox="1"/>
          <p:nvPr/>
        </p:nvSpPr>
        <p:spPr>
          <a:xfrm>
            <a:off x="1035050" y="4859477"/>
            <a:ext cx="2224405" cy="259715"/>
          </a:xfrm>
          <a:prstGeom prst="rect">
            <a:avLst/>
          </a:prstGeom>
        </p:spPr>
        <p:txBody>
          <a:bodyPr vert="horz" wrap="square" lIns="0" tIns="17145" rIns="0" bIns="0" rtlCol="0">
            <a:spAutoFit/>
          </a:bodyPr>
          <a:lstStyle/>
          <a:p>
            <a:pPr marL="12700">
              <a:lnSpc>
                <a:spcPct val="100000"/>
              </a:lnSpc>
              <a:spcBef>
                <a:spcPts val="135"/>
              </a:spcBef>
            </a:pPr>
            <a:r>
              <a:rPr sz="1500" b="1" spc="-90" dirty="0">
                <a:solidFill>
                  <a:srgbClr val="1A4977"/>
                </a:solidFill>
                <a:latin typeface="Montserrat SemiBold"/>
                <a:cs typeface="Montserrat SemiBold"/>
              </a:rPr>
              <a:t>Metrics-</a:t>
            </a:r>
            <a:r>
              <a:rPr sz="1500" b="1" spc="-100" dirty="0">
                <a:solidFill>
                  <a:srgbClr val="1A4977"/>
                </a:solidFill>
                <a:latin typeface="Montserrat SemiBold"/>
                <a:cs typeface="Montserrat SemiBold"/>
              </a:rPr>
              <a:t>Driven</a:t>
            </a:r>
            <a:r>
              <a:rPr sz="1500" b="1" spc="45" dirty="0">
                <a:solidFill>
                  <a:srgbClr val="1A4977"/>
                </a:solidFill>
                <a:latin typeface="Montserrat SemiBold"/>
                <a:cs typeface="Montserrat SemiBold"/>
              </a:rPr>
              <a:t> </a:t>
            </a:r>
            <a:r>
              <a:rPr sz="1500" b="1" spc="-80" dirty="0">
                <a:solidFill>
                  <a:srgbClr val="1A4977"/>
                </a:solidFill>
                <a:latin typeface="Montserrat SemiBold"/>
                <a:cs typeface="Montserrat SemiBold"/>
              </a:rPr>
              <a:t>Decisions</a:t>
            </a:r>
            <a:endParaRPr sz="1500" dirty="0">
              <a:latin typeface="Montserrat SemiBold"/>
              <a:cs typeface="Montserrat SemiBold"/>
            </a:endParaRPr>
          </a:p>
        </p:txBody>
      </p:sp>
      <p:sp>
        <p:nvSpPr>
          <p:cNvPr id="34" name="object 34"/>
          <p:cNvSpPr txBox="1"/>
          <p:nvPr/>
        </p:nvSpPr>
        <p:spPr>
          <a:xfrm>
            <a:off x="1035050" y="5190902"/>
            <a:ext cx="4435475" cy="425450"/>
          </a:xfrm>
          <a:prstGeom prst="rect">
            <a:avLst/>
          </a:prstGeom>
        </p:spPr>
        <p:txBody>
          <a:bodyPr vert="horz" wrap="square" lIns="0" tIns="12700" rIns="0" bIns="0" rtlCol="0">
            <a:spAutoFit/>
          </a:bodyPr>
          <a:lstStyle/>
          <a:p>
            <a:pPr marL="12700" marR="5080">
              <a:lnSpc>
                <a:spcPct val="105000"/>
              </a:lnSpc>
              <a:spcBef>
                <a:spcPts val="100"/>
              </a:spcBef>
            </a:pPr>
            <a:r>
              <a:rPr sz="1250" spc="-85" dirty="0">
                <a:solidFill>
                  <a:srgbClr val="333333"/>
                </a:solidFill>
                <a:latin typeface="Montserrat"/>
                <a:cs typeface="Montserrat"/>
              </a:rPr>
              <a:t>Implement</a:t>
            </a:r>
            <a:r>
              <a:rPr sz="1250" spc="-10" dirty="0">
                <a:solidFill>
                  <a:srgbClr val="333333"/>
                </a:solidFill>
                <a:latin typeface="Montserrat"/>
                <a:cs typeface="Montserrat"/>
              </a:rPr>
              <a:t> </a:t>
            </a:r>
            <a:r>
              <a:rPr sz="1250" spc="-75" dirty="0">
                <a:solidFill>
                  <a:srgbClr val="333333"/>
                </a:solidFill>
                <a:latin typeface="Montserrat"/>
                <a:cs typeface="Montserrat"/>
              </a:rPr>
              <a:t>robust</a:t>
            </a:r>
            <a:r>
              <a:rPr sz="1250" spc="-5" dirty="0">
                <a:solidFill>
                  <a:srgbClr val="333333"/>
                </a:solidFill>
                <a:latin typeface="Montserrat"/>
                <a:cs typeface="Montserrat"/>
              </a:rPr>
              <a:t> </a:t>
            </a:r>
            <a:r>
              <a:rPr sz="1250" spc="-80" dirty="0">
                <a:solidFill>
                  <a:srgbClr val="333333"/>
                </a:solidFill>
                <a:latin typeface="Montserrat"/>
                <a:cs typeface="Montserrat"/>
              </a:rPr>
              <a:t>tracking</a:t>
            </a:r>
            <a:r>
              <a:rPr sz="1250" spc="-5" dirty="0">
                <a:solidFill>
                  <a:srgbClr val="333333"/>
                </a:solidFill>
                <a:latin typeface="Montserrat"/>
                <a:cs typeface="Montserrat"/>
              </a:rPr>
              <a:t> </a:t>
            </a:r>
            <a:r>
              <a:rPr sz="1250" spc="-85" dirty="0">
                <a:solidFill>
                  <a:srgbClr val="333333"/>
                </a:solidFill>
                <a:latin typeface="Montserrat"/>
                <a:cs typeface="Montserrat"/>
              </a:rPr>
              <a:t>systems</a:t>
            </a:r>
            <a:r>
              <a:rPr sz="1250" spc="-10" dirty="0">
                <a:solidFill>
                  <a:srgbClr val="333333"/>
                </a:solidFill>
                <a:latin typeface="Montserrat"/>
                <a:cs typeface="Montserrat"/>
              </a:rPr>
              <a:t> </a:t>
            </a:r>
            <a:r>
              <a:rPr sz="1250" spc="-70" dirty="0">
                <a:solidFill>
                  <a:srgbClr val="333333"/>
                </a:solidFill>
                <a:latin typeface="Montserrat"/>
                <a:cs typeface="Montserrat"/>
              </a:rPr>
              <a:t>for</a:t>
            </a:r>
            <a:r>
              <a:rPr sz="1250" spc="-5" dirty="0">
                <a:solidFill>
                  <a:srgbClr val="333333"/>
                </a:solidFill>
                <a:latin typeface="Montserrat"/>
                <a:cs typeface="Montserrat"/>
              </a:rPr>
              <a:t> </a:t>
            </a:r>
            <a:r>
              <a:rPr sz="1250" spc="-70" dirty="0">
                <a:solidFill>
                  <a:srgbClr val="333333"/>
                </a:solidFill>
                <a:latin typeface="Montserrat"/>
                <a:cs typeface="Montserrat"/>
              </a:rPr>
              <a:t>critical</a:t>
            </a:r>
            <a:r>
              <a:rPr sz="1250" spc="-5" dirty="0">
                <a:solidFill>
                  <a:srgbClr val="333333"/>
                </a:solidFill>
                <a:latin typeface="Montserrat"/>
                <a:cs typeface="Montserrat"/>
              </a:rPr>
              <a:t> </a:t>
            </a:r>
            <a:r>
              <a:rPr sz="1250" spc="-85" dirty="0">
                <a:solidFill>
                  <a:srgbClr val="333333"/>
                </a:solidFill>
                <a:latin typeface="Montserrat"/>
                <a:cs typeface="Montserrat"/>
              </a:rPr>
              <a:t>KPIs</a:t>
            </a:r>
            <a:r>
              <a:rPr sz="1250" spc="-10" dirty="0">
                <a:solidFill>
                  <a:srgbClr val="333333"/>
                </a:solidFill>
                <a:latin typeface="Montserrat"/>
                <a:cs typeface="Montserrat"/>
              </a:rPr>
              <a:t> </a:t>
            </a:r>
            <a:r>
              <a:rPr sz="1250" spc="-95" dirty="0">
                <a:solidFill>
                  <a:srgbClr val="333333"/>
                </a:solidFill>
                <a:latin typeface="Montserrat"/>
                <a:cs typeface="Montserrat"/>
              </a:rPr>
              <a:t>and</a:t>
            </a:r>
            <a:r>
              <a:rPr sz="1250" spc="-5" dirty="0">
                <a:solidFill>
                  <a:srgbClr val="333333"/>
                </a:solidFill>
                <a:latin typeface="Montserrat"/>
                <a:cs typeface="Montserrat"/>
              </a:rPr>
              <a:t> </a:t>
            </a:r>
            <a:r>
              <a:rPr sz="1250" spc="-55" dirty="0">
                <a:solidFill>
                  <a:srgbClr val="333333"/>
                </a:solidFill>
                <a:latin typeface="Montserrat"/>
                <a:cs typeface="Montserrat"/>
              </a:rPr>
              <a:t>make </a:t>
            </a:r>
            <a:r>
              <a:rPr sz="1250" spc="-85" dirty="0">
                <a:solidFill>
                  <a:srgbClr val="333333"/>
                </a:solidFill>
                <a:latin typeface="Montserrat"/>
                <a:cs typeface="Montserrat"/>
              </a:rPr>
              <a:t>data-</a:t>
            </a:r>
            <a:r>
              <a:rPr sz="1250" spc="-80" dirty="0">
                <a:solidFill>
                  <a:srgbClr val="333333"/>
                </a:solidFill>
                <a:latin typeface="Montserrat"/>
                <a:cs typeface="Montserrat"/>
              </a:rPr>
              <a:t>informed</a:t>
            </a:r>
            <a:r>
              <a:rPr sz="1250" spc="-10" dirty="0">
                <a:solidFill>
                  <a:srgbClr val="333333"/>
                </a:solidFill>
                <a:latin typeface="Montserrat"/>
                <a:cs typeface="Montserrat"/>
              </a:rPr>
              <a:t> </a:t>
            </a:r>
            <a:r>
              <a:rPr sz="1250" spc="-70" dirty="0">
                <a:solidFill>
                  <a:srgbClr val="333333"/>
                </a:solidFill>
                <a:latin typeface="Montserrat"/>
                <a:cs typeface="Montserrat"/>
              </a:rPr>
              <a:t>scaling</a:t>
            </a:r>
            <a:r>
              <a:rPr sz="1250" spc="-10" dirty="0">
                <a:solidFill>
                  <a:srgbClr val="333333"/>
                </a:solidFill>
                <a:latin typeface="Montserrat"/>
                <a:cs typeface="Montserrat"/>
              </a:rPr>
              <a:t> </a:t>
            </a:r>
            <a:r>
              <a:rPr sz="1250" spc="-75" dirty="0">
                <a:solidFill>
                  <a:srgbClr val="333333"/>
                </a:solidFill>
                <a:latin typeface="Montserrat"/>
                <a:cs typeface="Montserrat"/>
              </a:rPr>
              <a:t>decisions</a:t>
            </a:r>
            <a:r>
              <a:rPr sz="1250" spc="-10" dirty="0">
                <a:solidFill>
                  <a:srgbClr val="333333"/>
                </a:solidFill>
                <a:latin typeface="Montserrat"/>
                <a:cs typeface="Montserrat"/>
              </a:rPr>
              <a:t> </a:t>
            </a:r>
            <a:r>
              <a:rPr sz="1250" spc="-75" dirty="0">
                <a:solidFill>
                  <a:srgbClr val="333333"/>
                </a:solidFill>
                <a:latin typeface="Montserrat"/>
                <a:cs typeface="Montserrat"/>
              </a:rPr>
              <a:t>across</a:t>
            </a:r>
            <a:r>
              <a:rPr sz="1250" spc="-10" dirty="0">
                <a:solidFill>
                  <a:srgbClr val="333333"/>
                </a:solidFill>
                <a:latin typeface="Montserrat"/>
                <a:cs typeface="Montserrat"/>
              </a:rPr>
              <a:t> </a:t>
            </a:r>
            <a:r>
              <a:rPr sz="1250" spc="-60" dirty="0">
                <a:solidFill>
                  <a:srgbClr val="333333"/>
                </a:solidFill>
                <a:latin typeface="Montserrat"/>
                <a:cs typeface="Montserrat"/>
              </a:rPr>
              <a:t>all</a:t>
            </a:r>
            <a:r>
              <a:rPr sz="1250" spc="-10" dirty="0">
                <a:solidFill>
                  <a:srgbClr val="333333"/>
                </a:solidFill>
                <a:latin typeface="Montserrat"/>
                <a:cs typeface="Montserrat"/>
              </a:rPr>
              <a:t> </a:t>
            </a:r>
            <a:r>
              <a:rPr sz="1250" spc="-75" dirty="0">
                <a:solidFill>
                  <a:srgbClr val="333333"/>
                </a:solidFill>
                <a:latin typeface="Montserrat"/>
                <a:cs typeface="Montserrat"/>
              </a:rPr>
              <a:t>business</a:t>
            </a:r>
            <a:r>
              <a:rPr sz="1250" spc="-10" dirty="0">
                <a:solidFill>
                  <a:srgbClr val="333333"/>
                </a:solidFill>
                <a:latin typeface="Montserrat"/>
                <a:cs typeface="Montserrat"/>
              </a:rPr>
              <a:t> </a:t>
            </a:r>
            <a:r>
              <a:rPr sz="1250" spc="-25" dirty="0">
                <a:solidFill>
                  <a:srgbClr val="333333"/>
                </a:solidFill>
                <a:latin typeface="Montserrat"/>
                <a:cs typeface="Montserrat"/>
              </a:rPr>
              <a:t>functions.</a:t>
            </a:r>
            <a:endParaRPr sz="1250" dirty="0">
              <a:latin typeface="Montserrat"/>
              <a:cs typeface="Montserrat"/>
            </a:endParaRPr>
          </a:p>
        </p:txBody>
      </p:sp>
      <p:grpSp>
        <p:nvGrpSpPr>
          <p:cNvPr id="35" name="object 35"/>
          <p:cNvGrpSpPr/>
          <p:nvPr/>
        </p:nvGrpSpPr>
        <p:grpSpPr>
          <a:xfrm>
            <a:off x="6191249" y="4733924"/>
            <a:ext cx="5429250" cy="1038225"/>
            <a:chOff x="6191249" y="4733924"/>
            <a:chExt cx="5429250" cy="1038225"/>
          </a:xfrm>
        </p:grpSpPr>
        <p:sp>
          <p:nvSpPr>
            <p:cNvPr id="36" name="object 36"/>
            <p:cNvSpPr/>
            <p:nvPr/>
          </p:nvSpPr>
          <p:spPr>
            <a:xfrm>
              <a:off x="6210298" y="4733924"/>
              <a:ext cx="5410200" cy="1038225"/>
            </a:xfrm>
            <a:custGeom>
              <a:avLst/>
              <a:gdLst/>
              <a:ahLst/>
              <a:cxnLst/>
              <a:rect l="l" t="t" r="r" b="b"/>
              <a:pathLst>
                <a:path w="5410200" h="1038225">
                  <a:moveTo>
                    <a:pt x="5356802" y="1038224"/>
                  </a:moveTo>
                  <a:lnTo>
                    <a:pt x="33047" y="1038224"/>
                  </a:lnTo>
                  <a:lnTo>
                    <a:pt x="28187" y="1036774"/>
                  </a:lnTo>
                  <a:lnTo>
                    <a:pt x="966" y="995943"/>
                  </a:lnTo>
                  <a:lnTo>
                    <a:pt x="0" y="988652"/>
                  </a:lnTo>
                  <a:lnTo>
                    <a:pt x="0" y="981074"/>
                  </a:lnTo>
                  <a:lnTo>
                    <a:pt x="0" y="49571"/>
                  </a:lnTo>
                  <a:lnTo>
                    <a:pt x="14731" y="11379"/>
                  </a:lnTo>
                  <a:lnTo>
                    <a:pt x="33047" y="0"/>
                  </a:lnTo>
                  <a:lnTo>
                    <a:pt x="5356802" y="0"/>
                  </a:lnTo>
                  <a:lnTo>
                    <a:pt x="5396114" y="19391"/>
                  </a:lnTo>
                  <a:lnTo>
                    <a:pt x="5410200" y="53397"/>
                  </a:lnTo>
                  <a:lnTo>
                    <a:pt x="5410200" y="984827"/>
                  </a:lnTo>
                  <a:lnTo>
                    <a:pt x="5390807" y="1024139"/>
                  </a:lnTo>
                  <a:lnTo>
                    <a:pt x="5360518" y="1037858"/>
                  </a:lnTo>
                  <a:lnTo>
                    <a:pt x="5356802" y="1038224"/>
                  </a:lnTo>
                  <a:close/>
                </a:path>
              </a:pathLst>
            </a:custGeom>
            <a:solidFill>
              <a:srgbClr val="F7F9FA"/>
            </a:solidFill>
          </p:spPr>
          <p:txBody>
            <a:bodyPr wrap="square" lIns="0" tIns="0" rIns="0" bIns="0" rtlCol="0"/>
            <a:lstStyle/>
            <a:p>
              <a:endParaRPr/>
            </a:p>
          </p:txBody>
        </p:sp>
        <p:sp>
          <p:nvSpPr>
            <p:cNvPr id="37" name="object 37"/>
            <p:cNvSpPr/>
            <p:nvPr/>
          </p:nvSpPr>
          <p:spPr>
            <a:xfrm>
              <a:off x="6191249" y="4733924"/>
              <a:ext cx="52069" cy="1038225"/>
            </a:xfrm>
            <a:custGeom>
              <a:avLst/>
              <a:gdLst/>
              <a:ahLst/>
              <a:cxnLst/>
              <a:rect l="l" t="t" r="r" b="b"/>
              <a:pathLst>
                <a:path w="52070" h="1038225">
                  <a:moveTo>
                    <a:pt x="51889" y="1038224"/>
                  </a:moveTo>
                  <a:lnTo>
                    <a:pt x="49571" y="1038224"/>
                  </a:lnTo>
                  <a:lnTo>
                    <a:pt x="42280" y="1036774"/>
                  </a:lnTo>
                  <a:lnTo>
                    <a:pt x="7250" y="1009946"/>
                  </a:lnTo>
                  <a:lnTo>
                    <a:pt x="0" y="988653"/>
                  </a:lnTo>
                  <a:lnTo>
                    <a:pt x="0" y="49571"/>
                  </a:lnTo>
                  <a:lnTo>
                    <a:pt x="22096" y="11379"/>
                  </a:lnTo>
                  <a:lnTo>
                    <a:pt x="49571" y="0"/>
                  </a:lnTo>
                  <a:lnTo>
                    <a:pt x="51889" y="0"/>
                  </a:lnTo>
                  <a:lnTo>
                    <a:pt x="47399" y="5579"/>
                  </a:lnTo>
                  <a:lnTo>
                    <a:pt x="43679" y="16738"/>
                  </a:lnTo>
                  <a:lnTo>
                    <a:pt x="41238" y="25541"/>
                  </a:lnTo>
                  <a:lnTo>
                    <a:pt x="39494" y="35210"/>
                  </a:lnTo>
                  <a:lnTo>
                    <a:pt x="38448" y="45747"/>
                  </a:lnTo>
                  <a:lnTo>
                    <a:pt x="38100" y="57150"/>
                  </a:lnTo>
                  <a:lnTo>
                    <a:pt x="38100" y="981075"/>
                  </a:lnTo>
                  <a:lnTo>
                    <a:pt x="43679" y="1021486"/>
                  </a:lnTo>
                  <a:lnTo>
                    <a:pt x="47399" y="1032645"/>
                  </a:lnTo>
                  <a:lnTo>
                    <a:pt x="51889" y="1038224"/>
                  </a:lnTo>
                  <a:close/>
                </a:path>
              </a:pathLst>
            </a:custGeom>
            <a:solidFill>
              <a:srgbClr val="1A4977"/>
            </a:solidFill>
          </p:spPr>
          <p:txBody>
            <a:bodyPr wrap="square" lIns="0" tIns="0" rIns="0" bIns="0" rtlCol="0"/>
            <a:lstStyle/>
            <a:p>
              <a:endParaRPr/>
            </a:p>
          </p:txBody>
        </p:sp>
        <p:pic>
          <p:nvPicPr>
            <p:cNvPr id="38" name="object 38"/>
            <p:cNvPicPr/>
            <p:nvPr/>
          </p:nvPicPr>
          <p:blipFill>
            <a:blip r:embed="rId8" cstate="print"/>
            <a:stretch>
              <a:fillRect/>
            </a:stretch>
          </p:blipFill>
          <p:spPr>
            <a:xfrm>
              <a:off x="6387074" y="4933949"/>
              <a:ext cx="160801" cy="171182"/>
            </a:xfrm>
            <a:prstGeom prst="rect">
              <a:avLst/>
            </a:prstGeom>
          </p:spPr>
        </p:pic>
      </p:grpSp>
      <p:sp>
        <p:nvSpPr>
          <p:cNvPr id="39" name="object 39"/>
          <p:cNvSpPr txBox="1"/>
          <p:nvPr/>
        </p:nvSpPr>
        <p:spPr>
          <a:xfrm>
            <a:off x="6654800" y="4859477"/>
            <a:ext cx="1637664" cy="259715"/>
          </a:xfrm>
          <a:prstGeom prst="rect">
            <a:avLst/>
          </a:prstGeom>
        </p:spPr>
        <p:txBody>
          <a:bodyPr vert="horz" wrap="square" lIns="0" tIns="17145" rIns="0" bIns="0" rtlCol="0">
            <a:spAutoFit/>
          </a:bodyPr>
          <a:lstStyle/>
          <a:p>
            <a:pPr marL="12700">
              <a:lnSpc>
                <a:spcPct val="100000"/>
              </a:lnSpc>
              <a:spcBef>
                <a:spcPts val="135"/>
              </a:spcBef>
            </a:pPr>
            <a:r>
              <a:rPr sz="1500" b="1" spc="-95" dirty="0">
                <a:solidFill>
                  <a:srgbClr val="1A4977"/>
                </a:solidFill>
                <a:latin typeface="Montserrat SemiBold"/>
                <a:cs typeface="Montserrat SemiBold"/>
              </a:rPr>
              <a:t>Risk</a:t>
            </a:r>
            <a:r>
              <a:rPr sz="1500" b="1" spc="-20" dirty="0">
                <a:solidFill>
                  <a:srgbClr val="1A4977"/>
                </a:solidFill>
                <a:latin typeface="Montserrat SemiBold"/>
                <a:cs typeface="Montserrat SemiBold"/>
              </a:rPr>
              <a:t> </a:t>
            </a:r>
            <a:r>
              <a:rPr sz="1500" b="1" spc="-105" dirty="0">
                <a:solidFill>
                  <a:srgbClr val="1A4977"/>
                </a:solidFill>
                <a:latin typeface="Montserrat SemiBold"/>
                <a:cs typeface="Montserrat SemiBold"/>
              </a:rPr>
              <a:t>Management</a:t>
            </a:r>
            <a:endParaRPr sz="1500" dirty="0">
              <a:latin typeface="Montserrat SemiBold"/>
              <a:cs typeface="Montserrat SemiBold"/>
            </a:endParaRPr>
          </a:p>
        </p:txBody>
      </p:sp>
      <p:sp>
        <p:nvSpPr>
          <p:cNvPr id="40" name="object 40"/>
          <p:cNvSpPr txBox="1"/>
          <p:nvPr/>
        </p:nvSpPr>
        <p:spPr>
          <a:xfrm>
            <a:off x="6654800" y="5190902"/>
            <a:ext cx="4430395" cy="425450"/>
          </a:xfrm>
          <a:prstGeom prst="rect">
            <a:avLst/>
          </a:prstGeom>
        </p:spPr>
        <p:txBody>
          <a:bodyPr vert="horz" wrap="square" lIns="0" tIns="12700" rIns="0" bIns="0" rtlCol="0">
            <a:spAutoFit/>
          </a:bodyPr>
          <a:lstStyle/>
          <a:p>
            <a:pPr marL="12700" marR="5080">
              <a:lnSpc>
                <a:spcPct val="105000"/>
              </a:lnSpc>
              <a:spcBef>
                <a:spcPts val="100"/>
              </a:spcBef>
            </a:pPr>
            <a:r>
              <a:rPr sz="1250" spc="-75" dirty="0">
                <a:solidFill>
                  <a:srgbClr val="333333"/>
                </a:solidFill>
                <a:latin typeface="Montserrat"/>
                <a:cs typeface="Montserrat"/>
              </a:rPr>
              <a:t>Anticipate</a:t>
            </a:r>
            <a:r>
              <a:rPr sz="1250" spc="-10" dirty="0">
                <a:solidFill>
                  <a:srgbClr val="333333"/>
                </a:solidFill>
                <a:latin typeface="Montserrat"/>
                <a:cs typeface="Montserrat"/>
              </a:rPr>
              <a:t> </a:t>
            </a:r>
            <a:r>
              <a:rPr sz="1250" spc="-70" dirty="0">
                <a:solidFill>
                  <a:srgbClr val="333333"/>
                </a:solidFill>
                <a:latin typeface="Montserrat"/>
                <a:cs typeface="Montserrat"/>
              </a:rPr>
              <a:t>scaling</a:t>
            </a:r>
            <a:r>
              <a:rPr sz="1250" spc="-10" dirty="0">
                <a:solidFill>
                  <a:srgbClr val="333333"/>
                </a:solidFill>
                <a:latin typeface="Montserrat"/>
                <a:cs typeface="Montserrat"/>
              </a:rPr>
              <a:t> </a:t>
            </a:r>
            <a:r>
              <a:rPr sz="1250" spc="-75" dirty="0">
                <a:solidFill>
                  <a:srgbClr val="333333"/>
                </a:solidFill>
                <a:latin typeface="Montserrat"/>
                <a:cs typeface="Montserrat"/>
              </a:rPr>
              <a:t>challenges</a:t>
            </a:r>
            <a:r>
              <a:rPr sz="1250" spc="-5" dirty="0">
                <a:solidFill>
                  <a:srgbClr val="333333"/>
                </a:solidFill>
                <a:latin typeface="Montserrat"/>
                <a:cs typeface="Montserrat"/>
              </a:rPr>
              <a:t> </a:t>
            </a:r>
            <a:r>
              <a:rPr sz="1250" spc="-85" dirty="0">
                <a:solidFill>
                  <a:srgbClr val="333333"/>
                </a:solidFill>
                <a:latin typeface="Montserrat"/>
                <a:cs typeface="Montserrat"/>
              </a:rPr>
              <a:t>with</a:t>
            </a:r>
            <a:r>
              <a:rPr sz="1250" spc="-10" dirty="0">
                <a:solidFill>
                  <a:srgbClr val="333333"/>
                </a:solidFill>
                <a:latin typeface="Montserrat"/>
                <a:cs typeface="Montserrat"/>
              </a:rPr>
              <a:t> </a:t>
            </a:r>
            <a:r>
              <a:rPr sz="1250" spc="-80" dirty="0">
                <a:solidFill>
                  <a:srgbClr val="333333"/>
                </a:solidFill>
                <a:latin typeface="Montserrat"/>
                <a:cs typeface="Montserrat"/>
              </a:rPr>
              <a:t>contingency</a:t>
            </a:r>
            <a:r>
              <a:rPr sz="1250" spc="-5" dirty="0">
                <a:solidFill>
                  <a:srgbClr val="333333"/>
                </a:solidFill>
                <a:latin typeface="Montserrat"/>
                <a:cs typeface="Montserrat"/>
              </a:rPr>
              <a:t> </a:t>
            </a:r>
            <a:r>
              <a:rPr sz="1250" spc="-80" dirty="0">
                <a:solidFill>
                  <a:srgbClr val="333333"/>
                </a:solidFill>
                <a:latin typeface="Montserrat"/>
                <a:cs typeface="Montserrat"/>
              </a:rPr>
              <a:t>plans</a:t>
            </a:r>
            <a:r>
              <a:rPr sz="1250" spc="-10" dirty="0">
                <a:solidFill>
                  <a:srgbClr val="333333"/>
                </a:solidFill>
                <a:latin typeface="Montserrat"/>
                <a:cs typeface="Montserrat"/>
              </a:rPr>
              <a:t> </a:t>
            </a:r>
            <a:r>
              <a:rPr sz="1250" spc="-90" dirty="0">
                <a:solidFill>
                  <a:srgbClr val="333333"/>
                </a:solidFill>
                <a:latin typeface="Montserrat"/>
                <a:cs typeface="Montserrat"/>
              </a:rPr>
              <a:t>to</a:t>
            </a:r>
            <a:r>
              <a:rPr sz="1250" spc="-10" dirty="0">
                <a:solidFill>
                  <a:srgbClr val="333333"/>
                </a:solidFill>
                <a:latin typeface="Montserrat"/>
                <a:cs typeface="Montserrat"/>
              </a:rPr>
              <a:t> </a:t>
            </a:r>
            <a:r>
              <a:rPr sz="1250" spc="-55" dirty="0">
                <a:solidFill>
                  <a:srgbClr val="333333"/>
                </a:solidFill>
                <a:latin typeface="Montserrat"/>
                <a:cs typeface="Montserrat"/>
              </a:rPr>
              <a:t>avoid </a:t>
            </a:r>
            <a:r>
              <a:rPr sz="1250" spc="-85" dirty="0">
                <a:solidFill>
                  <a:srgbClr val="333333"/>
                </a:solidFill>
                <a:latin typeface="Montserrat"/>
                <a:cs typeface="Montserrat"/>
              </a:rPr>
              <a:t>overexpansion</a:t>
            </a:r>
            <a:r>
              <a:rPr sz="1250" spc="5" dirty="0">
                <a:solidFill>
                  <a:srgbClr val="333333"/>
                </a:solidFill>
                <a:latin typeface="Montserrat"/>
                <a:cs typeface="Montserrat"/>
              </a:rPr>
              <a:t> </a:t>
            </a:r>
            <a:r>
              <a:rPr sz="1250" spc="-95" dirty="0">
                <a:solidFill>
                  <a:srgbClr val="333333"/>
                </a:solidFill>
                <a:latin typeface="Montserrat"/>
                <a:cs typeface="Montserrat"/>
              </a:rPr>
              <a:t>and</a:t>
            </a:r>
            <a:r>
              <a:rPr sz="1250" spc="5" dirty="0">
                <a:solidFill>
                  <a:srgbClr val="333333"/>
                </a:solidFill>
                <a:latin typeface="Montserrat"/>
                <a:cs typeface="Montserrat"/>
              </a:rPr>
              <a:t> </a:t>
            </a:r>
            <a:r>
              <a:rPr sz="1250" spc="-100" dirty="0">
                <a:solidFill>
                  <a:srgbClr val="333333"/>
                </a:solidFill>
                <a:latin typeface="Montserrat"/>
                <a:cs typeface="Montserrat"/>
              </a:rPr>
              <a:t>manage</a:t>
            </a:r>
            <a:r>
              <a:rPr sz="1250" spc="10" dirty="0">
                <a:solidFill>
                  <a:srgbClr val="333333"/>
                </a:solidFill>
                <a:latin typeface="Montserrat"/>
                <a:cs typeface="Montserrat"/>
              </a:rPr>
              <a:t> </a:t>
            </a:r>
            <a:r>
              <a:rPr sz="1250" spc="-75" dirty="0">
                <a:solidFill>
                  <a:srgbClr val="333333"/>
                </a:solidFill>
                <a:latin typeface="Montserrat"/>
                <a:cs typeface="Montserrat"/>
              </a:rPr>
              <a:t>operational</a:t>
            </a:r>
            <a:r>
              <a:rPr sz="1250" spc="5" dirty="0">
                <a:solidFill>
                  <a:srgbClr val="333333"/>
                </a:solidFill>
                <a:latin typeface="Montserrat"/>
                <a:cs typeface="Montserrat"/>
              </a:rPr>
              <a:t> </a:t>
            </a:r>
            <a:r>
              <a:rPr sz="1250" spc="-10" dirty="0">
                <a:solidFill>
                  <a:srgbClr val="333333"/>
                </a:solidFill>
                <a:latin typeface="Montserrat"/>
                <a:cs typeface="Montserrat"/>
              </a:rPr>
              <a:t>complexity.</a:t>
            </a:r>
            <a:endParaRPr sz="1250" dirty="0">
              <a:latin typeface="Montserrat"/>
              <a:cs typeface="Montserrat"/>
            </a:endParaRPr>
          </a:p>
        </p:txBody>
      </p:sp>
      <p:sp>
        <p:nvSpPr>
          <p:cNvPr id="49" name="Rectangle: Rounded Corners 48">
            <a:extLst>
              <a:ext uri="{FF2B5EF4-FFF2-40B4-BE49-F238E27FC236}">
                <a16:creationId xmlns:a16="http://schemas.microsoft.com/office/drawing/2014/main" id="{E677BCB3-94FE-45C9-8037-9DB2A1ED0897}"/>
              </a:ext>
            </a:extLst>
          </p:cNvPr>
          <p:cNvSpPr/>
          <p:nvPr/>
        </p:nvSpPr>
        <p:spPr>
          <a:xfrm>
            <a:off x="304799" y="906612"/>
            <a:ext cx="11506201" cy="4906065"/>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8E8A8ABE-4716-58F0-829E-233A7B331D61}"/>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Graphic 21">
            <a:extLst>
              <a:ext uri="{FF2B5EF4-FFF2-40B4-BE49-F238E27FC236}">
                <a16:creationId xmlns:a16="http://schemas.microsoft.com/office/drawing/2014/main" id="{C023A9EE-8658-E989-49B5-8C22AA7AA706}"/>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5623" y="-30832"/>
            <a:ext cx="1930565" cy="74414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16">
            <a:extLst>
              <a:ext uri="{FF2B5EF4-FFF2-40B4-BE49-F238E27FC236}">
                <a16:creationId xmlns:a16="http://schemas.microsoft.com/office/drawing/2014/main" id="{BFE0ECE4-B469-1054-03FC-D3BBF60476D2}"/>
              </a:ext>
            </a:extLst>
          </p:cNvPr>
          <p:cNvSpPr/>
          <p:nvPr/>
        </p:nvSpPr>
        <p:spPr>
          <a:xfrm>
            <a:off x="11429997" y="532607"/>
            <a:ext cx="1304801" cy="51054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571500" y="882689"/>
            <a:ext cx="6505575" cy="448309"/>
          </a:xfrm>
          <a:prstGeom prst="rect">
            <a:avLst/>
          </a:prstGeom>
        </p:spPr>
        <p:txBody>
          <a:bodyPr vert="horz" wrap="square" lIns="0" tIns="15240" rIns="0" bIns="0" rtlCol="0">
            <a:spAutoFit/>
          </a:bodyPr>
          <a:lstStyle/>
          <a:p>
            <a:pPr marL="12700">
              <a:lnSpc>
                <a:spcPct val="100000"/>
              </a:lnSpc>
              <a:spcBef>
                <a:spcPts val="120"/>
              </a:spcBef>
            </a:pPr>
            <a:r>
              <a:rPr spc="-215" dirty="0"/>
              <a:t>Conclusion:</a:t>
            </a:r>
            <a:r>
              <a:rPr spc="-65" dirty="0"/>
              <a:t> </a:t>
            </a:r>
            <a:r>
              <a:rPr spc="-235" dirty="0"/>
              <a:t>The</a:t>
            </a:r>
            <a:r>
              <a:rPr spc="-60" dirty="0"/>
              <a:t> </a:t>
            </a:r>
            <a:r>
              <a:rPr spc="-245" dirty="0"/>
              <a:t>Path</a:t>
            </a:r>
            <a:r>
              <a:rPr spc="-55" dirty="0"/>
              <a:t> </a:t>
            </a:r>
            <a:r>
              <a:rPr spc="-229" dirty="0"/>
              <a:t>to</a:t>
            </a:r>
            <a:r>
              <a:rPr spc="-60" dirty="0"/>
              <a:t> </a:t>
            </a:r>
            <a:r>
              <a:rPr spc="-185" dirty="0"/>
              <a:t>Efficient</a:t>
            </a:r>
            <a:r>
              <a:rPr spc="-55" dirty="0"/>
              <a:t> </a:t>
            </a:r>
            <a:r>
              <a:rPr spc="-195" dirty="0"/>
              <a:t>Growth</a:t>
            </a:r>
          </a:p>
        </p:txBody>
      </p:sp>
      <p:pic>
        <p:nvPicPr>
          <p:cNvPr id="7" name="object 7"/>
          <p:cNvPicPr/>
          <p:nvPr/>
        </p:nvPicPr>
        <p:blipFill>
          <a:blip r:embed="rId3" cstate="print"/>
          <a:stretch>
            <a:fillRect/>
          </a:stretch>
        </p:blipFill>
        <p:spPr>
          <a:xfrm>
            <a:off x="571500" y="2381249"/>
            <a:ext cx="152399" cy="152399"/>
          </a:xfrm>
          <a:prstGeom prst="rect">
            <a:avLst/>
          </a:prstGeom>
        </p:spPr>
      </p:pic>
      <p:sp>
        <p:nvSpPr>
          <p:cNvPr id="8" name="object 8"/>
          <p:cNvSpPr txBox="1"/>
          <p:nvPr/>
        </p:nvSpPr>
        <p:spPr>
          <a:xfrm>
            <a:off x="617220" y="1335525"/>
            <a:ext cx="5857239" cy="3890617"/>
          </a:xfrm>
          <a:prstGeom prst="rect">
            <a:avLst/>
          </a:prstGeom>
        </p:spPr>
        <p:txBody>
          <a:bodyPr vert="horz" wrap="square" lIns="0" tIns="11430" rIns="0" bIns="0" rtlCol="0">
            <a:spAutoFit/>
          </a:bodyPr>
          <a:lstStyle/>
          <a:p>
            <a:pPr marL="12700" marR="5080">
              <a:lnSpc>
                <a:spcPct val="116399"/>
              </a:lnSpc>
              <a:spcBef>
                <a:spcPts val="90"/>
              </a:spcBef>
            </a:pPr>
            <a:r>
              <a:rPr sz="1450" spc="-75" dirty="0">
                <a:solidFill>
                  <a:srgbClr val="333333"/>
                </a:solidFill>
                <a:latin typeface="Montserrat"/>
                <a:cs typeface="Montserrat"/>
              </a:rPr>
              <a:t>As</a:t>
            </a:r>
            <a:r>
              <a:rPr sz="1450" spc="-15" dirty="0">
                <a:solidFill>
                  <a:srgbClr val="333333"/>
                </a:solidFill>
                <a:latin typeface="Montserrat"/>
                <a:cs typeface="Montserrat"/>
              </a:rPr>
              <a:t> </a:t>
            </a:r>
            <a:r>
              <a:rPr sz="1450" spc="-90" dirty="0">
                <a:solidFill>
                  <a:srgbClr val="333333"/>
                </a:solidFill>
                <a:latin typeface="Montserrat"/>
                <a:cs typeface="Montserrat"/>
              </a:rPr>
              <a:t>we</a:t>
            </a:r>
            <a:r>
              <a:rPr sz="1450" spc="-10" dirty="0">
                <a:solidFill>
                  <a:srgbClr val="333333"/>
                </a:solidFill>
                <a:latin typeface="Montserrat"/>
                <a:cs typeface="Montserrat"/>
              </a:rPr>
              <a:t> </a:t>
            </a:r>
            <a:r>
              <a:rPr sz="1450" spc="-75" dirty="0">
                <a:solidFill>
                  <a:srgbClr val="333333"/>
                </a:solidFill>
                <a:latin typeface="Montserrat"/>
                <a:cs typeface="Montserrat"/>
              </a:rPr>
              <a:t>conclude</a:t>
            </a:r>
            <a:r>
              <a:rPr sz="1450" spc="-15" dirty="0">
                <a:solidFill>
                  <a:srgbClr val="333333"/>
                </a:solidFill>
                <a:latin typeface="Montserrat"/>
                <a:cs typeface="Montserrat"/>
              </a:rPr>
              <a:t> </a:t>
            </a:r>
            <a:r>
              <a:rPr sz="1450" spc="-65" dirty="0">
                <a:solidFill>
                  <a:srgbClr val="333333"/>
                </a:solidFill>
                <a:latin typeface="Montserrat"/>
                <a:cs typeface="Montserrat"/>
              </a:rPr>
              <a:t>our</a:t>
            </a:r>
            <a:r>
              <a:rPr sz="1450" spc="-10" dirty="0">
                <a:solidFill>
                  <a:srgbClr val="333333"/>
                </a:solidFill>
                <a:latin typeface="Montserrat"/>
                <a:cs typeface="Montserrat"/>
              </a:rPr>
              <a:t> </a:t>
            </a:r>
            <a:r>
              <a:rPr sz="1450" spc="-65" dirty="0">
                <a:solidFill>
                  <a:srgbClr val="333333"/>
                </a:solidFill>
                <a:latin typeface="Montserrat"/>
                <a:cs typeface="Montserrat"/>
              </a:rPr>
              <a:t>exploration</a:t>
            </a:r>
            <a:r>
              <a:rPr sz="1450" spc="-15" dirty="0">
                <a:solidFill>
                  <a:srgbClr val="333333"/>
                </a:solidFill>
                <a:latin typeface="Montserrat"/>
                <a:cs typeface="Montserrat"/>
              </a:rPr>
              <a:t> </a:t>
            </a:r>
            <a:r>
              <a:rPr sz="1450" spc="-50" dirty="0">
                <a:solidFill>
                  <a:srgbClr val="333333"/>
                </a:solidFill>
                <a:latin typeface="Montserrat"/>
                <a:cs typeface="Montserrat"/>
              </a:rPr>
              <a:t>of</a:t>
            </a:r>
            <a:r>
              <a:rPr sz="1450" spc="-10" dirty="0">
                <a:solidFill>
                  <a:srgbClr val="333333"/>
                </a:solidFill>
                <a:latin typeface="Montserrat"/>
                <a:cs typeface="Montserrat"/>
              </a:rPr>
              <a:t> </a:t>
            </a:r>
            <a:r>
              <a:rPr sz="1450" spc="-80" dirty="0">
                <a:solidFill>
                  <a:srgbClr val="333333"/>
                </a:solidFill>
                <a:latin typeface="Montserrat"/>
                <a:cs typeface="Montserrat"/>
              </a:rPr>
              <a:t>growth</a:t>
            </a:r>
            <a:r>
              <a:rPr sz="1450" spc="-10" dirty="0">
                <a:solidFill>
                  <a:srgbClr val="333333"/>
                </a:solidFill>
                <a:latin typeface="Montserrat"/>
                <a:cs typeface="Montserrat"/>
              </a:rPr>
              <a:t> </a:t>
            </a:r>
            <a:r>
              <a:rPr sz="1450" spc="-70" dirty="0">
                <a:solidFill>
                  <a:srgbClr val="333333"/>
                </a:solidFill>
                <a:latin typeface="Montserrat"/>
                <a:cs typeface="Montserrat"/>
              </a:rPr>
              <a:t>and</a:t>
            </a:r>
            <a:r>
              <a:rPr sz="1450" spc="-15" dirty="0">
                <a:solidFill>
                  <a:srgbClr val="333333"/>
                </a:solidFill>
                <a:latin typeface="Montserrat"/>
                <a:cs typeface="Montserrat"/>
              </a:rPr>
              <a:t> </a:t>
            </a:r>
            <a:r>
              <a:rPr sz="1450" spc="-10" dirty="0">
                <a:solidFill>
                  <a:srgbClr val="333333"/>
                </a:solidFill>
                <a:latin typeface="Montserrat"/>
                <a:cs typeface="Montserrat"/>
              </a:rPr>
              <a:t>scaling </a:t>
            </a:r>
            <a:r>
              <a:rPr sz="1450" spc="-60" dirty="0">
                <a:solidFill>
                  <a:srgbClr val="333333"/>
                </a:solidFill>
                <a:latin typeface="Montserrat"/>
                <a:cs typeface="Montserrat"/>
              </a:rPr>
              <a:t>strategies,</a:t>
            </a:r>
            <a:r>
              <a:rPr sz="1450" spc="-20" dirty="0">
                <a:solidFill>
                  <a:srgbClr val="333333"/>
                </a:solidFill>
                <a:latin typeface="Montserrat"/>
                <a:cs typeface="Montserrat"/>
              </a:rPr>
              <a:t> </a:t>
            </a:r>
            <a:r>
              <a:rPr sz="1450" spc="-85" dirty="0">
                <a:solidFill>
                  <a:srgbClr val="333333"/>
                </a:solidFill>
                <a:latin typeface="Montserrat"/>
                <a:cs typeface="Montserrat"/>
              </a:rPr>
              <a:t>remember</a:t>
            </a:r>
            <a:r>
              <a:rPr sz="1450" spc="-20" dirty="0">
                <a:solidFill>
                  <a:srgbClr val="333333"/>
                </a:solidFill>
                <a:latin typeface="Montserrat"/>
                <a:cs typeface="Montserrat"/>
              </a:rPr>
              <a:t> </a:t>
            </a:r>
            <a:r>
              <a:rPr sz="1450" spc="-60" dirty="0">
                <a:solidFill>
                  <a:srgbClr val="333333"/>
                </a:solidFill>
                <a:latin typeface="Montserrat"/>
                <a:cs typeface="Montserrat"/>
              </a:rPr>
              <a:t>that</a:t>
            </a:r>
            <a:r>
              <a:rPr sz="1450" spc="-15" dirty="0">
                <a:solidFill>
                  <a:srgbClr val="333333"/>
                </a:solidFill>
                <a:latin typeface="Montserrat"/>
                <a:cs typeface="Montserrat"/>
              </a:rPr>
              <a:t> </a:t>
            </a:r>
            <a:r>
              <a:rPr sz="1450" spc="-60" dirty="0">
                <a:solidFill>
                  <a:srgbClr val="333333"/>
                </a:solidFill>
                <a:latin typeface="Montserrat"/>
                <a:cs typeface="Montserrat"/>
              </a:rPr>
              <a:t>sustainable</a:t>
            </a:r>
            <a:r>
              <a:rPr sz="1450" spc="-20" dirty="0">
                <a:solidFill>
                  <a:srgbClr val="333333"/>
                </a:solidFill>
                <a:latin typeface="Montserrat"/>
                <a:cs typeface="Montserrat"/>
              </a:rPr>
              <a:t> </a:t>
            </a:r>
            <a:r>
              <a:rPr sz="1450" spc="-60" dirty="0">
                <a:solidFill>
                  <a:srgbClr val="333333"/>
                </a:solidFill>
                <a:latin typeface="Montserrat"/>
                <a:cs typeface="Montserrat"/>
              </a:rPr>
              <a:t>business</a:t>
            </a:r>
            <a:r>
              <a:rPr sz="1450" spc="-15" dirty="0">
                <a:solidFill>
                  <a:srgbClr val="333333"/>
                </a:solidFill>
                <a:latin typeface="Montserrat"/>
                <a:cs typeface="Montserrat"/>
              </a:rPr>
              <a:t> </a:t>
            </a:r>
            <a:r>
              <a:rPr sz="1450" spc="-65" dirty="0">
                <a:solidFill>
                  <a:srgbClr val="333333"/>
                </a:solidFill>
                <a:latin typeface="Montserrat"/>
                <a:cs typeface="Montserrat"/>
              </a:rPr>
              <a:t>expansion</a:t>
            </a:r>
            <a:r>
              <a:rPr sz="1450" spc="-20" dirty="0">
                <a:solidFill>
                  <a:srgbClr val="333333"/>
                </a:solidFill>
                <a:latin typeface="Montserrat"/>
                <a:cs typeface="Montserrat"/>
              </a:rPr>
              <a:t> </a:t>
            </a:r>
            <a:r>
              <a:rPr sz="1450" spc="-30" dirty="0">
                <a:solidFill>
                  <a:srgbClr val="333333"/>
                </a:solidFill>
                <a:latin typeface="Montserrat"/>
                <a:cs typeface="Montserrat"/>
              </a:rPr>
              <a:t>is</a:t>
            </a:r>
            <a:r>
              <a:rPr sz="1450" spc="-15" dirty="0">
                <a:solidFill>
                  <a:srgbClr val="333333"/>
                </a:solidFill>
                <a:latin typeface="Montserrat"/>
                <a:cs typeface="Montserrat"/>
              </a:rPr>
              <a:t> </a:t>
            </a:r>
            <a:r>
              <a:rPr sz="1450" spc="-50" dirty="0">
                <a:solidFill>
                  <a:srgbClr val="333333"/>
                </a:solidFill>
                <a:latin typeface="Montserrat"/>
                <a:cs typeface="Montserrat"/>
              </a:rPr>
              <a:t>a </a:t>
            </a:r>
            <a:r>
              <a:rPr sz="1450" spc="-70" dirty="0">
                <a:solidFill>
                  <a:srgbClr val="333333"/>
                </a:solidFill>
                <a:latin typeface="Montserrat"/>
                <a:cs typeface="Montserrat"/>
              </a:rPr>
              <a:t>journey</a:t>
            </a:r>
            <a:r>
              <a:rPr sz="1450" spc="-10" dirty="0">
                <a:solidFill>
                  <a:srgbClr val="333333"/>
                </a:solidFill>
                <a:latin typeface="Montserrat"/>
                <a:cs typeface="Montserrat"/>
              </a:rPr>
              <a:t> </a:t>
            </a:r>
            <a:r>
              <a:rPr sz="1450" spc="-60" dirty="0">
                <a:solidFill>
                  <a:srgbClr val="333333"/>
                </a:solidFill>
                <a:latin typeface="Montserrat"/>
                <a:cs typeface="Montserrat"/>
              </a:rPr>
              <a:t>requiring</a:t>
            </a:r>
            <a:r>
              <a:rPr sz="1450" spc="-10" dirty="0">
                <a:solidFill>
                  <a:srgbClr val="333333"/>
                </a:solidFill>
                <a:latin typeface="Montserrat"/>
                <a:cs typeface="Montserrat"/>
              </a:rPr>
              <a:t> </a:t>
            </a:r>
            <a:r>
              <a:rPr sz="1450" spc="-65" dirty="0">
                <a:solidFill>
                  <a:srgbClr val="333333"/>
                </a:solidFill>
                <a:latin typeface="Montserrat"/>
                <a:cs typeface="Montserrat"/>
              </a:rPr>
              <a:t>strategic</a:t>
            </a:r>
            <a:r>
              <a:rPr sz="1450" spc="-10" dirty="0">
                <a:solidFill>
                  <a:srgbClr val="333333"/>
                </a:solidFill>
                <a:latin typeface="Montserrat"/>
                <a:cs typeface="Montserrat"/>
              </a:rPr>
              <a:t> </a:t>
            </a:r>
            <a:r>
              <a:rPr sz="1450" spc="-60" dirty="0">
                <a:solidFill>
                  <a:srgbClr val="333333"/>
                </a:solidFill>
                <a:latin typeface="Montserrat"/>
                <a:cs typeface="Montserrat"/>
              </a:rPr>
              <a:t>planning</a:t>
            </a:r>
            <a:r>
              <a:rPr sz="1450" spc="-10" dirty="0">
                <a:solidFill>
                  <a:srgbClr val="333333"/>
                </a:solidFill>
                <a:latin typeface="Montserrat"/>
                <a:cs typeface="Montserrat"/>
              </a:rPr>
              <a:t> </a:t>
            </a:r>
            <a:r>
              <a:rPr sz="1450" spc="-70" dirty="0">
                <a:solidFill>
                  <a:srgbClr val="333333"/>
                </a:solidFill>
                <a:latin typeface="Montserrat"/>
                <a:cs typeface="Montserrat"/>
              </a:rPr>
              <a:t>and</a:t>
            </a:r>
            <a:r>
              <a:rPr sz="1450" spc="-10" dirty="0">
                <a:solidFill>
                  <a:srgbClr val="333333"/>
                </a:solidFill>
                <a:latin typeface="Montserrat"/>
                <a:cs typeface="Montserrat"/>
              </a:rPr>
              <a:t> execution:</a:t>
            </a:r>
            <a:endParaRPr sz="1450" dirty="0">
              <a:latin typeface="Montserrat"/>
              <a:cs typeface="Montserrat"/>
            </a:endParaRPr>
          </a:p>
          <a:p>
            <a:pPr marL="307340" marR="156210">
              <a:lnSpc>
                <a:spcPct val="114199"/>
              </a:lnSpc>
              <a:spcBef>
                <a:spcPts val="1130"/>
              </a:spcBef>
            </a:pPr>
            <a:r>
              <a:rPr sz="1350" b="1" spc="-95" dirty="0">
                <a:solidFill>
                  <a:srgbClr val="333333"/>
                </a:solidFill>
                <a:latin typeface="Montserrat"/>
                <a:cs typeface="Montserrat"/>
              </a:rPr>
              <a:t>Balance</a:t>
            </a:r>
            <a:r>
              <a:rPr sz="1350" b="1" spc="-20" dirty="0">
                <a:solidFill>
                  <a:srgbClr val="333333"/>
                </a:solidFill>
                <a:latin typeface="Montserrat"/>
                <a:cs typeface="Montserrat"/>
              </a:rPr>
              <a:t> </a:t>
            </a:r>
            <a:r>
              <a:rPr sz="1350" b="1" spc="-114" dirty="0">
                <a:solidFill>
                  <a:srgbClr val="333333"/>
                </a:solidFill>
                <a:latin typeface="Montserrat"/>
                <a:cs typeface="Montserrat"/>
              </a:rPr>
              <a:t>Growth</a:t>
            </a:r>
            <a:r>
              <a:rPr sz="1350" b="1" spc="-20" dirty="0">
                <a:solidFill>
                  <a:srgbClr val="333333"/>
                </a:solidFill>
                <a:latin typeface="Montserrat"/>
                <a:cs typeface="Montserrat"/>
              </a:rPr>
              <a:t> </a:t>
            </a:r>
            <a:r>
              <a:rPr sz="1350" b="1" spc="-125" dirty="0">
                <a:solidFill>
                  <a:srgbClr val="333333"/>
                </a:solidFill>
                <a:latin typeface="Montserrat"/>
                <a:cs typeface="Montserrat"/>
              </a:rPr>
              <a:t>&amp;</a:t>
            </a:r>
            <a:r>
              <a:rPr sz="1350" b="1" spc="-20" dirty="0">
                <a:solidFill>
                  <a:srgbClr val="333333"/>
                </a:solidFill>
                <a:latin typeface="Montserrat"/>
                <a:cs typeface="Montserrat"/>
              </a:rPr>
              <a:t> </a:t>
            </a:r>
            <a:r>
              <a:rPr sz="1350" b="1" spc="-85" dirty="0">
                <a:solidFill>
                  <a:srgbClr val="333333"/>
                </a:solidFill>
                <a:latin typeface="Montserrat"/>
                <a:cs typeface="Montserrat"/>
              </a:rPr>
              <a:t>Scaling:</a:t>
            </a:r>
            <a:r>
              <a:rPr sz="1350" b="1" spc="-45" dirty="0">
                <a:solidFill>
                  <a:srgbClr val="333333"/>
                </a:solidFill>
                <a:latin typeface="Montserrat"/>
                <a:cs typeface="Montserrat"/>
              </a:rPr>
              <a:t> </a:t>
            </a:r>
            <a:r>
              <a:rPr sz="1300" spc="-65" dirty="0">
                <a:solidFill>
                  <a:srgbClr val="333333"/>
                </a:solidFill>
                <a:latin typeface="Montserrat"/>
                <a:cs typeface="Montserrat"/>
              </a:rPr>
              <a:t>Build</a:t>
            </a:r>
            <a:r>
              <a:rPr sz="1300" spc="-5" dirty="0">
                <a:solidFill>
                  <a:srgbClr val="333333"/>
                </a:solidFill>
                <a:latin typeface="Montserrat"/>
                <a:cs typeface="Montserrat"/>
              </a:rPr>
              <a:t> </a:t>
            </a:r>
            <a:r>
              <a:rPr sz="1300" spc="-70" dirty="0">
                <a:solidFill>
                  <a:srgbClr val="333333"/>
                </a:solidFill>
                <a:latin typeface="Montserrat"/>
                <a:cs typeface="Montserrat"/>
              </a:rPr>
              <a:t>a</a:t>
            </a:r>
            <a:r>
              <a:rPr sz="1300" spc="-5" dirty="0">
                <a:solidFill>
                  <a:srgbClr val="333333"/>
                </a:solidFill>
                <a:latin typeface="Montserrat"/>
                <a:cs typeface="Montserrat"/>
              </a:rPr>
              <a:t> </a:t>
            </a:r>
            <a:r>
              <a:rPr sz="1300" spc="-55" dirty="0">
                <a:solidFill>
                  <a:srgbClr val="333333"/>
                </a:solidFill>
                <a:latin typeface="Montserrat"/>
                <a:cs typeface="Montserrat"/>
              </a:rPr>
              <a:t>solid</a:t>
            </a:r>
            <a:r>
              <a:rPr sz="1300" spc="-10" dirty="0">
                <a:solidFill>
                  <a:srgbClr val="333333"/>
                </a:solidFill>
                <a:latin typeface="Montserrat"/>
                <a:cs typeface="Montserrat"/>
              </a:rPr>
              <a:t> </a:t>
            </a:r>
            <a:r>
              <a:rPr sz="1300" spc="-65" dirty="0">
                <a:solidFill>
                  <a:srgbClr val="333333"/>
                </a:solidFill>
                <a:latin typeface="Montserrat"/>
                <a:cs typeface="Montserrat"/>
              </a:rPr>
              <a:t>foundation</a:t>
            </a:r>
            <a:r>
              <a:rPr sz="1300" spc="-5" dirty="0">
                <a:solidFill>
                  <a:srgbClr val="333333"/>
                </a:solidFill>
                <a:latin typeface="Montserrat"/>
                <a:cs typeface="Montserrat"/>
              </a:rPr>
              <a:t> </a:t>
            </a:r>
            <a:r>
              <a:rPr sz="1300" spc="-10" dirty="0">
                <a:solidFill>
                  <a:srgbClr val="333333"/>
                </a:solidFill>
                <a:latin typeface="Montserrat"/>
                <a:cs typeface="Montserrat"/>
              </a:rPr>
              <a:t>through </a:t>
            </a:r>
            <a:r>
              <a:rPr sz="1300" spc="-70" dirty="0">
                <a:solidFill>
                  <a:srgbClr val="333333"/>
                </a:solidFill>
                <a:latin typeface="Montserrat"/>
                <a:cs typeface="Montserrat"/>
              </a:rPr>
              <a:t>growth,</a:t>
            </a:r>
            <a:r>
              <a:rPr sz="1300" spc="10" dirty="0">
                <a:solidFill>
                  <a:srgbClr val="333333"/>
                </a:solidFill>
                <a:latin typeface="Montserrat"/>
                <a:cs typeface="Montserrat"/>
              </a:rPr>
              <a:t> </a:t>
            </a:r>
            <a:r>
              <a:rPr sz="1300" spc="-65" dirty="0">
                <a:solidFill>
                  <a:srgbClr val="333333"/>
                </a:solidFill>
                <a:latin typeface="Montserrat"/>
                <a:cs typeface="Montserrat"/>
              </a:rPr>
              <a:t>then</a:t>
            </a:r>
            <a:r>
              <a:rPr sz="1300" spc="10" dirty="0">
                <a:solidFill>
                  <a:srgbClr val="333333"/>
                </a:solidFill>
                <a:latin typeface="Montserrat"/>
                <a:cs typeface="Montserrat"/>
              </a:rPr>
              <a:t> </a:t>
            </a:r>
            <a:r>
              <a:rPr sz="1300" spc="-70" dirty="0">
                <a:solidFill>
                  <a:srgbClr val="333333"/>
                </a:solidFill>
                <a:latin typeface="Montserrat"/>
                <a:cs typeface="Montserrat"/>
              </a:rPr>
              <a:t>leverage</a:t>
            </a:r>
            <a:r>
              <a:rPr sz="1300" spc="10" dirty="0">
                <a:solidFill>
                  <a:srgbClr val="333333"/>
                </a:solidFill>
                <a:latin typeface="Montserrat"/>
                <a:cs typeface="Montserrat"/>
              </a:rPr>
              <a:t> </a:t>
            </a:r>
            <a:r>
              <a:rPr sz="1300" spc="-65" dirty="0">
                <a:solidFill>
                  <a:srgbClr val="333333"/>
                </a:solidFill>
                <a:latin typeface="Montserrat"/>
                <a:cs typeface="Montserrat"/>
              </a:rPr>
              <a:t>scalable</a:t>
            </a:r>
            <a:r>
              <a:rPr sz="1300" spc="15" dirty="0">
                <a:solidFill>
                  <a:srgbClr val="333333"/>
                </a:solidFill>
                <a:latin typeface="Montserrat"/>
                <a:cs typeface="Montserrat"/>
              </a:rPr>
              <a:t> </a:t>
            </a:r>
            <a:r>
              <a:rPr sz="1300" spc="-70" dirty="0">
                <a:solidFill>
                  <a:srgbClr val="333333"/>
                </a:solidFill>
                <a:latin typeface="Montserrat"/>
                <a:cs typeface="Montserrat"/>
              </a:rPr>
              <a:t>strategies</a:t>
            </a:r>
            <a:r>
              <a:rPr sz="1300" spc="10" dirty="0">
                <a:solidFill>
                  <a:srgbClr val="333333"/>
                </a:solidFill>
                <a:latin typeface="Montserrat"/>
                <a:cs typeface="Montserrat"/>
              </a:rPr>
              <a:t> </a:t>
            </a:r>
            <a:r>
              <a:rPr sz="1300" spc="-75" dirty="0">
                <a:solidFill>
                  <a:srgbClr val="333333"/>
                </a:solidFill>
                <a:latin typeface="Montserrat"/>
                <a:cs typeface="Montserrat"/>
              </a:rPr>
              <a:t>to</a:t>
            </a:r>
            <a:r>
              <a:rPr sz="1300" spc="10" dirty="0">
                <a:solidFill>
                  <a:srgbClr val="333333"/>
                </a:solidFill>
                <a:latin typeface="Montserrat"/>
                <a:cs typeface="Montserrat"/>
              </a:rPr>
              <a:t> </a:t>
            </a:r>
            <a:r>
              <a:rPr sz="1300" spc="-70" dirty="0">
                <a:solidFill>
                  <a:srgbClr val="333333"/>
                </a:solidFill>
                <a:latin typeface="Montserrat"/>
                <a:cs typeface="Montserrat"/>
              </a:rPr>
              <a:t>maximize</a:t>
            </a:r>
            <a:r>
              <a:rPr sz="1300" spc="15" dirty="0">
                <a:solidFill>
                  <a:srgbClr val="333333"/>
                </a:solidFill>
                <a:latin typeface="Montserrat"/>
                <a:cs typeface="Montserrat"/>
              </a:rPr>
              <a:t> </a:t>
            </a:r>
            <a:r>
              <a:rPr sz="1300" spc="-35" dirty="0">
                <a:solidFill>
                  <a:srgbClr val="333333"/>
                </a:solidFill>
                <a:latin typeface="Montserrat"/>
                <a:cs typeface="Montserrat"/>
              </a:rPr>
              <a:t>efficiency</a:t>
            </a:r>
            <a:r>
              <a:rPr lang="ar-EG" sz="1300" spc="-35" dirty="0">
                <a:solidFill>
                  <a:srgbClr val="333333"/>
                </a:solidFill>
                <a:latin typeface="Montserrat"/>
                <a:cs typeface="Montserrat"/>
              </a:rPr>
              <a:t> </a:t>
            </a:r>
            <a:r>
              <a:rPr lang="en-US" sz="1300" spc="-75" dirty="0">
                <a:solidFill>
                  <a:srgbClr val="333333"/>
                </a:solidFill>
                <a:latin typeface="Montserrat"/>
                <a:cs typeface="Montserrat"/>
              </a:rPr>
              <a:t>and</a:t>
            </a:r>
            <a:r>
              <a:rPr lang="en-US" sz="1300" spc="-15" dirty="0">
                <a:solidFill>
                  <a:srgbClr val="333333"/>
                </a:solidFill>
                <a:latin typeface="Montserrat"/>
                <a:cs typeface="Montserrat"/>
              </a:rPr>
              <a:t> </a:t>
            </a:r>
            <a:r>
              <a:rPr lang="en-US" sz="1300" spc="-50" dirty="0">
                <a:solidFill>
                  <a:srgbClr val="333333"/>
                </a:solidFill>
                <a:latin typeface="Montserrat"/>
                <a:cs typeface="Montserrat"/>
              </a:rPr>
              <a:t>impact</a:t>
            </a:r>
            <a:r>
              <a:rPr lang="ar-EG" sz="1300" spc="-50" dirty="0">
                <a:solidFill>
                  <a:srgbClr val="333333"/>
                </a:solidFill>
                <a:latin typeface="Montserrat"/>
                <a:cs typeface="Montserrat"/>
              </a:rPr>
              <a:t>.</a:t>
            </a:r>
          </a:p>
          <a:p>
            <a:pPr marL="307340" marR="156210">
              <a:lnSpc>
                <a:spcPct val="114199"/>
              </a:lnSpc>
              <a:spcBef>
                <a:spcPts val="1130"/>
              </a:spcBef>
            </a:pPr>
            <a:endParaRPr lang="ar-EG" sz="1300" spc="-50" dirty="0">
              <a:solidFill>
                <a:srgbClr val="333333"/>
              </a:solidFill>
              <a:latin typeface="Montserrat"/>
              <a:cs typeface="Montserrat"/>
            </a:endParaRPr>
          </a:p>
          <a:p>
            <a:pPr marL="12700" marR="5080">
              <a:lnSpc>
                <a:spcPct val="114199"/>
              </a:lnSpc>
              <a:spcBef>
                <a:spcPts val="115"/>
              </a:spcBef>
            </a:pPr>
            <a:r>
              <a:rPr lang="ar-EG" sz="1350" b="1" spc="-95" dirty="0">
                <a:solidFill>
                  <a:srgbClr val="333333"/>
                </a:solidFill>
                <a:latin typeface="Montserrat"/>
                <a:cs typeface="Montserrat"/>
              </a:rPr>
              <a:t>       </a:t>
            </a:r>
            <a:r>
              <a:rPr lang="en-US" sz="1350" b="1" spc="-95" dirty="0">
                <a:solidFill>
                  <a:srgbClr val="333333"/>
                </a:solidFill>
                <a:latin typeface="Montserrat"/>
                <a:cs typeface="Montserrat"/>
              </a:rPr>
              <a:t>Align</a:t>
            </a:r>
            <a:r>
              <a:rPr lang="en-US" sz="1350" b="1" spc="-25" dirty="0">
                <a:solidFill>
                  <a:srgbClr val="333333"/>
                </a:solidFill>
                <a:latin typeface="Montserrat"/>
                <a:cs typeface="Montserrat"/>
              </a:rPr>
              <a:t> </a:t>
            </a:r>
            <a:r>
              <a:rPr lang="en-US" sz="1350" b="1" spc="-95" dirty="0">
                <a:solidFill>
                  <a:srgbClr val="333333"/>
                </a:solidFill>
                <a:latin typeface="Montserrat"/>
                <a:cs typeface="Montserrat"/>
              </a:rPr>
              <a:t>Strategic</a:t>
            </a:r>
            <a:r>
              <a:rPr lang="en-US" sz="1350" b="1" spc="-20" dirty="0">
                <a:solidFill>
                  <a:srgbClr val="333333"/>
                </a:solidFill>
                <a:latin typeface="Montserrat"/>
                <a:cs typeface="Montserrat"/>
              </a:rPr>
              <a:t> </a:t>
            </a:r>
            <a:r>
              <a:rPr lang="en-US" sz="1350" b="1" spc="-95" dirty="0">
                <a:solidFill>
                  <a:srgbClr val="333333"/>
                </a:solidFill>
                <a:latin typeface="Montserrat"/>
                <a:cs typeface="Montserrat"/>
              </a:rPr>
              <a:t>Elements:</a:t>
            </a:r>
            <a:r>
              <a:rPr lang="en-US" sz="1350" b="1" spc="-50" dirty="0">
                <a:solidFill>
                  <a:srgbClr val="333333"/>
                </a:solidFill>
                <a:latin typeface="Montserrat"/>
                <a:cs typeface="Montserrat"/>
              </a:rPr>
              <a:t> </a:t>
            </a:r>
            <a:r>
              <a:rPr lang="en-US" sz="1300" spc="-65" dirty="0">
                <a:solidFill>
                  <a:srgbClr val="333333"/>
                </a:solidFill>
                <a:latin typeface="Montserrat"/>
                <a:cs typeface="Montserrat"/>
              </a:rPr>
              <a:t>Ensure</a:t>
            </a:r>
            <a:r>
              <a:rPr lang="en-US" sz="1300" spc="-10" dirty="0">
                <a:solidFill>
                  <a:srgbClr val="333333"/>
                </a:solidFill>
                <a:latin typeface="Montserrat"/>
                <a:cs typeface="Montserrat"/>
              </a:rPr>
              <a:t> </a:t>
            </a:r>
            <a:r>
              <a:rPr lang="en-US" sz="1300" spc="-70" dirty="0">
                <a:solidFill>
                  <a:srgbClr val="333333"/>
                </a:solidFill>
                <a:latin typeface="Montserrat"/>
                <a:cs typeface="Montserrat"/>
              </a:rPr>
              <a:t>your</a:t>
            </a:r>
            <a:r>
              <a:rPr lang="en-US" sz="1300" spc="-10" dirty="0">
                <a:solidFill>
                  <a:srgbClr val="333333"/>
                </a:solidFill>
                <a:latin typeface="Montserrat"/>
                <a:cs typeface="Montserrat"/>
              </a:rPr>
              <a:t> </a:t>
            </a:r>
            <a:r>
              <a:rPr lang="en-US" sz="1300" spc="-60" dirty="0">
                <a:solidFill>
                  <a:srgbClr val="333333"/>
                </a:solidFill>
                <a:latin typeface="Montserrat"/>
                <a:cs typeface="Montserrat"/>
              </a:rPr>
              <a:t>business</a:t>
            </a:r>
            <a:r>
              <a:rPr lang="en-US" sz="1300" spc="-5" dirty="0">
                <a:solidFill>
                  <a:srgbClr val="333333"/>
                </a:solidFill>
                <a:latin typeface="Montserrat"/>
                <a:cs typeface="Montserrat"/>
              </a:rPr>
              <a:t> </a:t>
            </a:r>
            <a:r>
              <a:rPr lang="en-US" sz="1300" spc="-60" dirty="0">
                <a:solidFill>
                  <a:srgbClr val="333333"/>
                </a:solidFill>
                <a:latin typeface="Montserrat"/>
                <a:cs typeface="Montserrat"/>
              </a:rPr>
              <a:t>model,</a:t>
            </a:r>
            <a:r>
              <a:rPr lang="en-US" sz="1300" spc="-10" dirty="0">
                <a:solidFill>
                  <a:srgbClr val="333333"/>
                </a:solidFill>
                <a:latin typeface="Montserrat"/>
                <a:cs typeface="Montserrat"/>
              </a:rPr>
              <a:t> market </a:t>
            </a:r>
            <a:r>
              <a:rPr lang="en-US" sz="1300" spc="-65" dirty="0">
                <a:solidFill>
                  <a:srgbClr val="333333"/>
                </a:solidFill>
                <a:latin typeface="Montserrat"/>
                <a:cs typeface="Montserrat"/>
              </a:rPr>
              <a:t>approach,</a:t>
            </a:r>
            <a:r>
              <a:rPr lang="en-US" sz="1300" dirty="0">
                <a:solidFill>
                  <a:srgbClr val="333333"/>
                </a:solidFill>
                <a:latin typeface="Montserrat"/>
                <a:cs typeface="Montserrat"/>
              </a:rPr>
              <a:t> </a:t>
            </a:r>
            <a:r>
              <a:rPr lang="en-US" sz="1300" spc="-65" dirty="0">
                <a:solidFill>
                  <a:srgbClr val="333333"/>
                </a:solidFill>
                <a:latin typeface="Montserrat"/>
                <a:cs typeface="Montserrat"/>
              </a:rPr>
              <a:t>operational</a:t>
            </a:r>
            <a:r>
              <a:rPr lang="en-US" sz="1300" dirty="0">
                <a:solidFill>
                  <a:srgbClr val="333333"/>
                </a:solidFill>
                <a:latin typeface="Montserrat"/>
                <a:cs typeface="Montserrat"/>
              </a:rPr>
              <a:t> </a:t>
            </a:r>
            <a:r>
              <a:rPr lang="en-US" sz="1300" spc="-60" dirty="0">
                <a:solidFill>
                  <a:srgbClr val="333333"/>
                </a:solidFill>
                <a:latin typeface="Montserrat"/>
                <a:cs typeface="Montserrat"/>
              </a:rPr>
              <a:t>processes,</a:t>
            </a:r>
            <a:r>
              <a:rPr lang="en-US" sz="1300" dirty="0">
                <a:solidFill>
                  <a:srgbClr val="333333"/>
                </a:solidFill>
                <a:latin typeface="Montserrat"/>
                <a:cs typeface="Montserrat"/>
              </a:rPr>
              <a:t> </a:t>
            </a:r>
            <a:r>
              <a:rPr lang="en-US" sz="1300" spc="-75" dirty="0">
                <a:solidFill>
                  <a:srgbClr val="333333"/>
                </a:solidFill>
                <a:latin typeface="Montserrat"/>
                <a:cs typeface="Montserrat"/>
              </a:rPr>
              <a:t>and</a:t>
            </a:r>
            <a:r>
              <a:rPr lang="en-US" sz="1300" dirty="0">
                <a:solidFill>
                  <a:srgbClr val="333333"/>
                </a:solidFill>
                <a:latin typeface="Montserrat"/>
                <a:cs typeface="Montserrat"/>
              </a:rPr>
              <a:t> </a:t>
            </a:r>
            <a:r>
              <a:rPr lang="en-US" sz="1300" spc="-55" dirty="0">
                <a:solidFill>
                  <a:srgbClr val="333333"/>
                </a:solidFill>
                <a:latin typeface="Montserrat"/>
                <a:cs typeface="Montserrat"/>
              </a:rPr>
              <a:t>financial</a:t>
            </a:r>
            <a:r>
              <a:rPr lang="en-US" sz="1300" spc="5" dirty="0">
                <a:solidFill>
                  <a:srgbClr val="333333"/>
                </a:solidFill>
                <a:latin typeface="Montserrat"/>
                <a:cs typeface="Montserrat"/>
              </a:rPr>
              <a:t> </a:t>
            </a:r>
            <a:r>
              <a:rPr lang="en-US" sz="1300" spc="-75" dirty="0">
                <a:solidFill>
                  <a:srgbClr val="333333"/>
                </a:solidFill>
                <a:latin typeface="Montserrat"/>
                <a:cs typeface="Montserrat"/>
              </a:rPr>
              <a:t>strategy</a:t>
            </a:r>
            <a:r>
              <a:rPr lang="en-US" sz="1300" dirty="0">
                <a:solidFill>
                  <a:srgbClr val="333333"/>
                </a:solidFill>
                <a:latin typeface="Montserrat"/>
                <a:cs typeface="Montserrat"/>
              </a:rPr>
              <a:t> </a:t>
            </a:r>
            <a:r>
              <a:rPr lang="en-US" sz="1300" spc="-45" dirty="0">
                <a:solidFill>
                  <a:srgbClr val="333333"/>
                </a:solidFill>
                <a:latin typeface="Montserrat"/>
                <a:cs typeface="Montserrat"/>
              </a:rPr>
              <a:t>all</a:t>
            </a:r>
            <a:r>
              <a:rPr lang="en-US" sz="1300" dirty="0">
                <a:solidFill>
                  <a:srgbClr val="333333"/>
                </a:solidFill>
                <a:latin typeface="Montserrat"/>
                <a:cs typeface="Montserrat"/>
              </a:rPr>
              <a:t> </a:t>
            </a:r>
            <a:r>
              <a:rPr lang="en-US" sz="1300" spc="-30" dirty="0">
                <a:solidFill>
                  <a:srgbClr val="333333"/>
                </a:solidFill>
                <a:latin typeface="Montserrat"/>
                <a:cs typeface="Montserrat"/>
              </a:rPr>
              <a:t>support </a:t>
            </a:r>
            <a:r>
              <a:rPr lang="en-US" sz="1300" spc="-70" dirty="0">
                <a:solidFill>
                  <a:srgbClr val="333333"/>
                </a:solidFill>
                <a:latin typeface="Montserrat"/>
                <a:cs typeface="Montserrat"/>
              </a:rPr>
              <a:t>your</a:t>
            </a:r>
            <a:r>
              <a:rPr lang="en-US" sz="1300" spc="10" dirty="0">
                <a:solidFill>
                  <a:srgbClr val="333333"/>
                </a:solidFill>
                <a:latin typeface="Montserrat"/>
                <a:cs typeface="Montserrat"/>
              </a:rPr>
              <a:t> </a:t>
            </a:r>
            <a:r>
              <a:rPr lang="en-US" sz="1300" spc="-65" dirty="0">
                <a:solidFill>
                  <a:srgbClr val="333333"/>
                </a:solidFill>
                <a:latin typeface="Montserrat"/>
                <a:cs typeface="Montserrat"/>
              </a:rPr>
              <a:t>scaling</a:t>
            </a:r>
            <a:r>
              <a:rPr lang="en-US" sz="1300" spc="15" dirty="0">
                <a:solidFill>
                  <a:srgbClr val="333333"/>
                </a:solidFill>
                <a:latin typeface="Montserrat"/>
                <a:cs typeface="Montserrat"/>
              </a:rPr>
              <a:t> </a:t>
            </a:r>
            <a:r>
              <a:rPr lang="en-US" sz="1300" spc="-50" dirty="0">
                <a:solidFill>
                  <a:srgbClr val="333333"/>
                </a:solidFill>
                <a:latin typeface="Montserrat"/>
                <a:cs typeface="Montserrat"/>
              </a:rPr>
              <a:t>ambitions.</a:t>
            </a:r>
            <a:endParaRPr lang="ar-EG" sz="1300" spc="-50" dirty="0">
              <a:solidFill>
                <a:srgbClr val="333333"/>
              </a:solidFill>
              <a:latin typeface="Montserrat"/>
              <a:cs typeface="Montserrat"/>
            </a:endParaRPr>
          </a:p>
          <a:p>
            <a:pPr marL="12700" marR="5080">
              <a:lnSpc>
                <a:spcPct val="114199"/>
              </a:lnSpc>
              <a:spcBef>
                <a:spcPts val="115"/>
              </a:spcBef>
            </a:pPr>
            <a:endParaRPr lang="en-US" sz="1300" spc="-50" dirty="0">
              <a:solidFill>
                <a:srgbClr val="333333"/>
              </a:solidFill>
              <a:latin typeface="Montserrat"/>
              <a:cs typeface="Montserrat"/>
            </a:endParaRPr>
          </a:p>
          <a:p>
            <a:pPr marL="12700" marR="5080">
              <a:lnSpc>
                <a:spcPct val="114199"/>
              </a:lnSpc>
              <a:spcBef>
                <a:spcPts val="115"/>
              </a:spcBef>
            </a:pPr>
            <a:r>
              <a:rPr lang="ar-EG" sz="1350" b="1" spc="-100" dirty="0">
                <a:solidFill>
                  <a:srgbClr val="333333"/>
                </a:solidFill>
                <a:latin typeface="Montserrat"/>
                <a:cs typeface="Montserrat"/>
              </a:rPr>
              <a:t>       </a:t>
            </a:r>
            <a:r>
              <a:rPr lang="en-US" sz="1350" b="1" spc="-100" dirty="0">
                <a:solidFill>
                  <a:srgbClr val="333333"/>
                </a:solidFill>
                <a:latin typeface="Montserrat"/>
                <a:cs typeface="Montserrat"/>
              </a:rPr>
              <a:t>Prepare</a:t>
            </a:r>
            <a:r>
              <a:rPr lang="en-US" sz="1350" b="1" spc="-5" dirty="0">
                <a:solidFill>
                  <a:srgbClr val="333333"/>
                </a:solidFill>
                <a:latin typeface="Montserrat"/>
                <a:cs typeface="Montserrat"/>
              </a:rPr>
              <a:t> </a:t>
            </a:r>
            <a:r>
              <a:rPr lang="en-US" sz="1350" b="1" spc="-105" dirty="0">
                <a:solidFill>
                  <a:srgbClr val="333333"/>
                </a:solidFill>
                <a:latin typeface="Montserrat"/>
                <a:cs typeface="Montserrat"/>
              </a:rPr>
              <a:t>Before</a:t>
            </a:r>
            <a:r>
              <a:rPr lang="en-US" sz="1350" b="1" dirty="0">
                <a:solidFill>
                  <a:srgbClr val="333333"/>
                </a:solidFill>
                <a:latin typeface="Montserrat"/>
                <a:cs typeface="Montserrat"/>
              </a:rPr>
              <a:t> </a:t>
            </a:r>
            <a:r>
              <a:rPr lang="en-US" sz="1350" b="1" spc="-85" dirty="0">
                <a:solidFill>
                  <a:srgbClr val="333333"/>
                </a:solidFill>
                <a:latin typeface="Montserrat"/>
                <a:cs typeface="Montserrat"/>
              </a:rPr>
              <a:t>Scaling:</a:t>
            </a:r>
            <a:r>
              <a:rPr lang="en-US" sz="1350" b="1" spc="-30" dirty="0">
                <a:solidFill>
                  <a:srgbClr val="333333"/>
                </a:solidFill>
                <a:latin typeface="Montserrat"/>
                <a:cs typeface="Montserrat"/>
              </a:rPr>
              <a:t> </a:t>
            </a:r>
            <a:r>
              <a:rPr lang="en-US" sz="1300" spc="-75" dirty="0">
                <a:solidFill>
                  <a:srgbClr val="333333"/>
                </a:solidFill>
                <a:latin typeface="Montserrat"/>
                <a:cs typeface="Montserrat"/>
              </a:rPr>
              <a:t>Product-</a:t>
            </a:r>
            <a:r>
              <a:rPr lang="en-US" sz="1300" spc="-80" dirty="0">
                <a:solidFill>
                  <a:srgbClr val="333333"/>
                </a:solidFill>
                <a:latin typeface="Montserrat"/>
                <a:cs typeface="Montserrat"/>
              </a:rPr>
              <a:t>market</a:t>
            </a:r>
            <a:r>
              <a:rPr lang="en-US" sz="1300" spc="10" dirty="0">
                <a:solidFill>
                  <a:srgbClr val="333333"/>
                </a:solidFill>
                <a:latin typeface="Montserrat"/>
                <a:cs typeface="Montserrat"/>
              </a:rPr>
              <a:t> </a:t>
            </a:r>
            <a:r>
              <a:rPr lang="en-US" sz="1300" spc="-25" dirty="0">
                <a:solidFill>
                  <a:srgbClr val="333333"/>
                </a:solidFill>
                <a:latin typeface="Montserrat"/>
                <a:cs typeface="Montserrat"/>
              </a:rPr>
              <a:t>fit,</a:t>
            </a:r>
            <a:r>
              <a:rPr lang="en-US" sz="1300" spc="10" dirty="0">
                <a:solidFill>
                  <a:srgbClr val="333333"/>
                </a:solidFill>
                <a:latin typeface="Montserrat"/>
                <a:cs typeface="Montserrat"/>
              </a:rPr>
              <a:t> </a:t>
            </a:r>
            <a:r>
              <a:rPr lang="en-US" sz="1300" spc="-10" dirty="0">
                <a:solidFill>
                  <a:srgbClr val="333333"/>
                </a:solidFill>
                <a:latin typeface="Montserrat"/>
                <a:cs typeface="Montserrat"/>
              </a:rPr>
              <a:t>operational </a:t>
            </a:r>
            <a:r>
              <a:rPr lang="en-US" sz="1300" spc="-55" dirty="0">
                <a:solidFill>
                  <a:srgbClr val="333333"/>
                </a:solidFill>
                <a:latin typeface="Montserrat"/>
                <a:cs typeface="Montserrat"/>
              </a:rPr>
              <a:t>efficiency,</a:t>
            </a:r>
            <a:r>
              <a:rPr lang="en-US" sz="1300" spc="-5" dirty="0">
                <a:solidFill>
                  <a:srgbClr val="333333"/>
                </a:solidFill>
                <a:latin typeface="Montserrat"/>
                <a:cs typeface="Montserrat"/>
              </a:rPr>
              <a:t> </a:t>
            </a:r>
            <a:r>
              <a:rPr lang="en-US" sz="1300" spc="-75" dirty="0">
                <a:solidFill>
                  <a:srgbClr val="333333"/>
                </a:solidFill>
                <a:latin typeface="Montserrat"/>
                <a:cs typeface="Montserrat"/>
              </a:rPr>
              <a:t>and</a:t>
            </a:r>
            <a:r>
              <a:rPr lang="en-US" sz="1300" spc="-5" dirty="0">
                <a:solidFill>
                  <a:srgbClr val="333333"/>
                </a:solidFill>
                <a:latin typeface="Montserrat"/>
                <a:cs typeface="Montserrat"/>
              </a:rPr>
              <a:t> </a:t>
            </a:r>
            <a:r>
              <a:rPr lang="en-US" sz="1300" spc="-55" dirty="0">
                <a:solidFill>
                  <a:srgbClr val="333333"/>
                </a:solidFill>
                <a:latin typeface="Montserrat"/>
                <a:cs typeface="Montserrat"/>
              </a:rPr>
              <a:t>financial</a:t>
            </a:r>
            <a:r>
              <a:rPr lang="en-US" sz="1300" dirty="0">
                <a:solidFill>
                  <a:srgbClr val="333333"/>
                </a:solidFill>
                <a:latin typeface="Montserrat"/>
                <a:cs typeface="Montserrat"/>
              </a:rPr>
              <a:t> </a:t>
            </a:r>
            <a:r>
              <a:rPr lang="en-US" sz="1300" spc="-70" dirty="0">
                <a:solidFill>
                  <a:srgbClr val="333333"/>
                </a:solidFill>
                <a:latin typeface="Montserrat"/>
                <a:cs typeface="Montserrat"/>
              </a:rPr>
              <a:t>readiness</a:t>
            </a:r>
            <a:r>
              <a:rPr lang="en-US" sz="1300" spc="-5" dirty="0">
                <a:solidFill>
                  <a:srgbClr val="333333"/>
                </a:solidFill>
                <a:latin typeface="Montserrat"/>
                <a:cs typeface="Montserrat"/>
              </a:rPr>
              <a:t> </a:t>
            </a:r>
            <a:r>
              <a:rPr lang="en-US" sz="1300" spc="-80" dirty="0">
                <a:solidFill>
                  <a:srgbClr val="333333"/>
                </a:solidFill>
                <a:latin typeface="Montserrat"/>
                <a:cs typeface="Montserrat"/>
              </a:rPr>
              <a:t>must</a:t>
            </a:r>
            <a:r>
              <a:rPr lang="en-US" sz="1300" dirty="0">
                <a:solidFill>
                  <a:srgbClr val="333333"/>
                </a:solidFill>
                <a:latin typeface="Montserrat"/>
                <a:cs typeface="Montserrat"/>
              </a:rPr>
              <a:t> </a:t>
            </a:r>
            <a:r>
              <a:rPr lang="en-US" sz="1300" spc="-75" dirty="0">
                <a:solidFill>
                  <a:srgbClr val="333333"/>
                </a:solidFill>
                <a:latin typeface="Montserrat"/>
                <a:cs typeface="Montserrat"/>
              </a:rPr>
              <a:t>be</a:t>
            </a:r>
            <a:r>
              <a:rPr lang="en-US" sz="1300" spc="-5" dirty="0">
                <a:solidFill>
                  <a:srgbClr val="333333"/>
                </a:solidFill>
                <a:latin typeface="Montserrat"/>
                <a:cs typeface="Montserrat"/>
              </a:rPr>
              <a:t> </a:t>
            </a:r>
            <a:r>
              <a:rPr lang="en-US" sz="1300" spc="-50" dirty="0">
                <a:solidFill>
                  <a:srgbClr val="333333"/>
                </a:solidFill>
                <a:latin typeface="Montserrat"/>
                <a:cs typeface="Montserrat"/>
              </a:rPr>
              <a:t>in</a:t>
            </a:r>
            <a:r>
              <a:rPr lang="en-US" sz="1300" dirty="0">
                <a:solidFill>
                  <a:srgbClr val="333333"/>
                </a:solidFill>
                <a:latin typeface="Montserrat"/>
                <a:cs typeface="Montserrat"/>
              </a:rPr>
              <a:t> </a:t>
            </a:r>
            <a:r>
              <a:rPr lang="en-US" sz="1300" spc="-70" dirty="0">
                <a:solidFill>
                  <a:srgbClr val="333333"/>
                </a:solidFill>
                <a:latin typeface="Montserrat"/>
                <a:cs typeface="Montserrat"/>
              </a:rPr>
              <a:t>place</a:t>
            </a:r>
            <a:r>
              <a:rPr lang="en-US" sz="1300" spc="-5" dirty="0">
                <a:solidFill>
                  <a:srgbClr val="333333"/>
                </a:solidFill>
                <a:latin typeface="Montserrat"/>
                <a:cs typeface="Montserrat"/>
              </a:rPr>
              <a:t> </a:t>
            </a:r>
            <a:r>
              <a:rPr lang="en-US" sz="1300" spc="-35" dirty="0">
                <a:solidFill>
                  <a:srgbClr val="333333"/>
                </a:solidFill>
                <a:latin typeface="Montserrat"/>
                <a:cs typeface="Montserrat"/>
              </a:rPr>
              <a:t>before </a:t>
            </a:r>
            <a:r>
              <a:rPr lang="en-US" sz="1300" spc="-70" dirty="0">
                <a:solidFill>
                  <a:srgbClr val="333333"/>
                </a:solidFill>
                <a:latin typeface="Montserrat"/>
                <a:cs typeface="Montserrat"/>
              </a:rPr>
              <a:t>attempting</a:t>
            </a:r>
            <a:r>
              <a:rPr lang="en-US" sz="1300" spc="-5" dirty="0">
                <a:solidFill>
                  <a:srgbClr val="333333"/>
                </a:solidFill>
                <a:latin typeface="Montserrat"/>
                <a:cs typeface="Montserrat"/>
              </a:rPr>
              <a:t> </a:t>
            </a:r>
            <a:r>
              <a:rPr lang="en-US" sz="1300" spc="-70" dirty="0">
                <a:solidFill>
                  <a:srgbClr val="333333"/>
                </a:solidFill>
                <a:latin typeface="Montserrat"/>
                <a:cs typeface="Montserrat"/>
              </a:rPr>
              <a:t>rapid</a:t>
            </a:r>
            <a:r>
              <a:rPr lang="en-US" sz="1300" dirty="0">
                <a:solidFill>
                  <a:srgbClr val="333333"/>
                </a:solidFill>
                <a:latin typeface="Montserrat"/>
                <a:cs typeface="Montserrat"/>
              </a:rPr>
              <a:t> </a:t>
            </a:r>
            <a:r>
              <a:rPr lang="en-US" sz="1300" spc="-10" dirty="0">
                <a:solidFill>
                  <a:srgbClr val="333333"/>
                </a:solidFill>
                <a:latin typeface="Montserrat"/>
                <a:cs typeface="Montserrat"/>
              </a:rPr>
              <a:t>expansion.</a:t>
            </a:r>
            <a:endParaRPr lang="ar-EG" sz="1300" spc="-10" dirty="0">
              <a:solidFill>
                <a:srgbClr val="333333"/>
              </a:solidFill>
              <a:latin typeface="Montserrat"/>
              <a:cs typeface="Montserrat"/>
            </a:endParaRPr>
          </a:p>
          <a:p>
            <a:pPr marL="12700" marR="5080">
              <a:lnSpc>
                <a:spcPct val="114199"/>
              </a:lnSpc>
              <a:spcBef>
                <a:spcPts val="115"/>
              </a:spcBef>
            </a:pPr>
            <a:endParaRPr lang="en-US" sz="1300" spc="-10" dirty="0">
              <a:solidFill>
                <a:srgbClr val="333333"/>
              </a:solidFill>
              <a:latin typeface="Montserrat"/>
              <a:cs typeface="Montserrat"/>
            </a:endParaRPr>
          </a:p>
          <a:p>
            <a:pPr marL="12700" marR="5080">
              <a:lnSpc>
                <a:spcPct val="114199"/>
              </a:lnSpc>
              <a:spcBef>
                <a:spcPts val="115"/>
              </a:spcBef>
            </a:pPr>
            <a:r>
              <a:rPr lang="ar-EG" sz="1350" b="1" spc="-105" dirty="0">
                <a:solidFill>
                  <a:srgbClr val="333333"/>
                </a:solidFill>
                <a:latin typeface="Montserrat"/>
                <a:cs typeface="Montserrat"/>
              </a:rPr>
              <a:t>     </a:t>
            </a:r>
            <a:r>
              <a:rPr lang="en-US" sz="1350" b="1" spc="-105" dirty="0">
                <a:solidFill>
                  <a:srgbClr val="333333"/>
                </a:solidFill>
                <a:latin typeface="Montserrat"/>
                <a:cs typeface="Montserrat"/>
              </a:rPr>
              <a:t>Monitor</a:t>
            </a:r>
            <a:r>
              <a:rPr lang="en-US" sz="1350" b="1" spc="-25" dirty="0">
                <a:solidFill>
                  <a:srgbClr val="333333"/>
                </a:solidFill>
                <a:latin typeface="Montserrat"/>
                <a:cs typeface="Montserrat"/>
              </a:rPr>
              <a:t> </a:t>
            </a:r>
            <a:r>
              <a:rPr lang="en-US" sz="1350" b="1" spc="-125" dirty="0">
                <a:solidFill>
                  <a:srgbClr val="333333"/>
                </a:solidFill>
                <a:latin typeface="Montserrat"/>
                <a:cs typeface="Montserrat"/>
              </a:rPr>
              <a:t>&amp;</a:t>
            </a:r>
            <a:r>
              <a:rPr lang="en-US" sz="1350" b="1" spc="-20" dirty="0">
                <a:solidFill>
                  <a:srgbClr val="333333"/>
                </a:solidFill>
                <a:latin typeface="Montserrat"/>
                <a:cs typeface="Montserrat"/>
              </a:rPr>
              <a:t> </a:t>
            </a:r>
            <a:r>
              <a:rPr lang="en-US" sz="1350" b="1" spc="-95" dirty="0">
                <a:solidFill>
                  <a:srgbClr val="333333"/>
                </a:solidFill>
                <a:latin typeface="Montserrat"/>
                <a:cs typeface="Montserrat"/>
              </a:rPr>
              <a:t>Adapt:</a:t>
            </a:r>
            <a:r>
              <a:rPr lang="en-US" sz="1350" b="1" spc="-45" dirty="0">
                <a:solidFill>
                  <a:srgbClr val="333333"/>
                </a:solidFill>
                <a:latin typeface="Montserrat"/>
                <a:cs typeface="Montserrat"/>
              </a:rPr>
              <a:t> </a:t>
            </a:r>
            <a:r>
              <a:rPr lang="en-US" sz="1300" spc="-70" dirty="0">
                <a:solidFill>
                  <a:srgbClr val="333333"/>
                </a:solidFill>
                <a:latin typeface="Montserrat"/>
                <a:cs typeface="Montserrat"/>
              </a:rPr>
              <a:t>Use</a:t>
            </a:r>
            <a:r>
              <a:rPr lang="en-US" sz="1300" spc="-10" dirty="0">
                <a:solidFill>
                  <a:srgbClr val="333333"/>
                </a:solidFill>
                <a:latin typeface="Montserrat"/>
                <a:cs typeface="Montserrat"/>
              </a:rPr>
              <a:t> </a:t>
            </a:r>
            <a:r>
              <a:rPr lang="en-US" sz="1300" spc="-70" dirty="0">
                <a:solidFill>
                  <a:srgbClr val="333333"/>
                </a:solidFill>
                <a:latin typeface="Montserrat"/>
                <a:cs typeface="Montserrat"/>
              </a:rPr>
              <a:t>data-</a:t>
            </a:r>
            <a:r>
              <a:rPr lang="en-US" sz="1300" spc="-60" dirty="0">
                <a:solidFill>
                  <a:srgbClr val="333333"/>
                </a:solidFill>
                <a:latin typeface="Montserrat"/>
                <a:cs typeface="Montserrat"/>
              </a:rPr>
              <a:t>driven</a:t>
            </a:r>
            <a:r>
              <a:rPr lang="en-US" sz="1300" spc="-5" dirty="0">
                <a:solidFill>
                  <a:srgbClr val="333333"/>
                </a:solidFill>
                <a:latin typeface="Montserrat"/>
                <a:cs typeface="Montserrat"/>
              </a:rPr>
              <a:t> </a:t>
            </a:r>
            <a:r>
              <a:rPr lang="en-US" sz="1300" spc="-55" dirty="0">
                <a:solidFill>
                  <a:srgbClr val="333333"/>
                </a:solidFill>
                <a:latin typeface="Montserrat"/>
                <a:cs typeface="Montserrat"/>
              </a:rPr>
              <a:t>insights</a:t>
            </a:r>
            <a:r>
              <a:rPr lang="en-US" sz="1300" spc="-10" dirty="0">
                <a:solidFill>
                  <a:srgbClr val="333333"/>
                </a:solidFill>
                <a:latin typeface="Montserrat"/>
                <a:cs typeface="Montserrat"/>
              </a:rPr>
              <a:t> </a:t>
            </a:r>
            <a:r>
              <a:rPr lang="en-US" sz="1300" spc="-75" dirty="0">
                <a:solidFill>
                  <a:srgbClr val="333333"/>
                </a:solidFill>
                <a:latin typeface="Montserrat"/>
                <a:cs typeface="Montserrat"/>
              </a:rPr>
              <a:t>and</a:t>
            </a:r>
            <a:r>
              <a:rPr lang="en-US" sz="1300" spc="-5" dirty="0">
                <a:solidFill>
                  <a:srgbClr val="333333"/>
                </a:solidFill>
                <a:latin typeface="Montserrat"/>
                <a:cs typeface="Montserrat"/>
              </a:rPr>
              <a:t> </a:t>
            </a:r>
            <a:r>
              <a:rPr lang="en-US" sz="1300" spc="-65" dirty="0">
                <a:solidFill>
                  <a:srgbClr val="333333"/>
                </a:solidFill>
                <a:latin typeface="Montserrat"/>
                <a:cs typeface="Montserrat"/>
              </a:rPr>
              <a:t>KPIs</a:t>
            </a:r>
            <a:r>
              <a:rPr lang="en-US" sz="1300" spc="-10" dirty="0">
                <a:solidFill>
                  <a:srgbClr val="333333"/>
                </a:solidFill>
                <a:latin typeface="Montserrat"/>
                <a:cs typeface="Montserrat"/>
              </a:rPr>
              <a:t> </a:t>
            </a:r>
            <a:r>
              <a:rPr lang="en-US" sz="1300" spc="-75" dirty="0">
                <a:solidFill>
                  <a:srgbClr val="333333"/>
                </a:solidFill>
                <a:latin typeface="Montserrat"/>
                <a:cs typeface="Montserrat"/>
              </a:rPr>
              <a:t>to</a:t>
            </a:r>
            <a:r>
              <a:rPr lang="en-US" sz="1300" spc="-5" dirty="0">
                <a:solidFill>
                  <a:srgbClr val="333333"/>
                </a:solidFill>
                <a:latin typeface="Montserrat"/>
                <a:cs typeface="Montserrat"/>
              </a:rPr>
              <a:t> </a:t>
            </a:r>
            <a:r>
              <a:rPr lang="en-US" sz="1300" spc="-45" dirty="0">
                <a:solidFill>
                  <a:srgbClr val="333333"/>
                </a:solidFill>
                <a:latin typeface="Montserrat"/>
                <a:cs typeface="Montserrat"/>
              </a:rPr>
              <a:t>continually </a:t>
            </a:r>
            <a:r>
              <a:rPr lang="en-US" sz="1300" spc="-60" dirty="0">
                <a:solidFill>
                  <a:srgbClr val="333333"/>
                </a:solidFill>
                <a:latin typeface="Montserrat"/>
                <a:cs typeface="Montserrat"/>
              </a:rPr>
              <a:t>refine</a:t>
            </a:r>
            <a:r>
              <a:rPr lang="en-US" sz="1300" spc="-10" dirty="0">
                <a:solidFill>
                  <a:srgbClr val="333333"/>
                </a:solidFill>
                <a:latin typeface="Montserrat"/>
                <a:cs typeface="Montserrat"/>
              </a:rPr>
              <a:t> </a:t>
            </a:r>
            <a:r>
              <a:rPr lang="en-US" sz="1300" spc="-70" dirty="0">
                <a:solidFill>
                  <a:srgbClr val="333333"/>
                </a:solidFill>
                <a:latin typeface="Montserrat"/>
                <a:cs typeface="Montserrat"/>
              </a:rPr>
              <a:t>your</a:t>
            </a:r>
            <a:r>
              <a:rPr lang="en-US" sz="1300" spc="-10" dirty="0">
                <a:solidFill>
                  <a:srgbClr val="333333"/>
                </a:solidFill>
                <a:latin typeface="Montserrat"/>
                <a:cs typeface="Montserrat"/>
              </a:rPr>
              <a:t> </a:t>
            </a:r>
            <a:r>
              <a:rPr lang="en-US" sz="1300" spc="-70" dirty="0">
                <a:solidFill>
                  <a:srgbClr val="333333"/>
                </a:solidFill>
                <a:latin typeface="Montserrat"/>
                <a:cs typeface="Montserrat"/>
              </a:rPr>
              <a:t>approach</a:t>
            </a:r>
            <a:r>
              <a:rPr lang="en-US" sz="1300" spc="-10" dirty="0">
                <a:solidFill>
                  <a:srgbClr val="333333"/>
                </a:solidFill>
                <a:latin typeface="Montserrat"/>
                <a:cs typeface="Montserrat"/>
              </a:rPr>
              <a:t> </a:t>
            </a:r>
            <a:r>
              <a:rPr lang="en-US" sz="1300" spc="-65" dirty="0">
                <a:solidFill>
                  <a:srgbClr val="333333"/>
                </a:solidFill>
                <a:latin typeface="Montserrat"/>
                <a:cs typeface="Montserrat"/>
              </a:rPr>
              <a:t>as</a:t>
            </a:r>
            <a:r>
              <a:rPr lang="en-US" sz="1300" spc="-10" dirty="0">
                <a:solidFill>
                  <a:srgbClr val="333333"/>
                </a:solidFill>
                <a:latin typeface="Montserrat"/>
                <a:cs typeface="Montserrat"/>
              </a:rPr>
              <a:t> </a:t>
            </a:r>
            <a:r>
              <a:rPr lang="en-US" sz="1300" spc="-70" dirty="0">
                <a:solidFill>
                  <a:srgbClr val="333333"/>
                </a:solidFill>
                <a:latin typeface="Montserrat"/>
                <a:cs typeface="Montserrat"/>
              </a:rPr>
              <a:t>your</a:t>
            </a:r>
            <a:r>
              <a:rPr lang="en-US" sz="1300" spc="-10" dirty="0">
                <a:solidFill>
                  <a:srgbClr val="333333"/>
                </a:solidFill>
                <a:latin typeface="Montserrat"/>
                <a:cs typeface="Montserrat"/>
              </a:rPr>
              <a:t> </a:t>
            </a:r>
            <a:r>
              <a:rPr lang="en-US" sz="1300" spc="-60" dirty="0">
                <a:solidFill>
                  <a:srgbClr val="333333"/>
                </a:solidFill>
                <a:latin typeface="Montserrat"/>
                <a:cs typeface="Montserrat"/>
              </a:rPr>
              <a:t>business</a:t>
            </a:r>
            <a:r>
              <a:rPr lang="en-US" sz="1300" spc="-10" dirty="0">
                <a:solidFill>
                  <a:srgbClr val="333333"/>
                </a:solidFill>
                <a:latin typeface="Montserrat"/>
                <a:cs typeface="Montserrat"/>
              </a:rPr>
              <a:t> evolves.</a:t>
            </a:r>
            <a:endParaRPr sz="1300" dirty="0">
              <a:latin typeface="Montserrat"/>
              <a:cs typeface="Montserrat"/>
            </a:endParaRPr>
          </a:p>
        </p:txBody>
      </p:sp>
      <p:pic>
        <p:nvPicPr>
          <p:cNvPr id="10" name="object 10"/>
          <p:cNvPicPr/>
          <p:nvPr/>
        </p:nvPicPr>
        <p:blipFill>
          <a:blip r:embed="rId3" cstate="print"/>
          <a:stretch>
            <a:fillRect/>
          </a:stretch>
        </p:blipFill>
        <p:spPr>
          <a:xfrm>
            <a:off x="571500" y="3209924"/>
            <a:ext cx="152399" cy="152399"/>
          </a:xfrm>
          <a:prstGeom prst="rect">
            <a:avLst/>
          </a:prstGeom>
        </p:spPr>
      </p:pic>
      <p:pic>
        <p:nvPicPr>
          <p:cNvPr id="13" name="object 13"/>
          <p:cNvPicPr/>
          <p:nvPr/>
        </p:nvPicPr>
        <p:blipFill>
          <a:blip r:embed="rId3" cstate="print"/>
          <a:stretch>
            <a:fillRect/>
          </a:stretch>
        </p:blipFill>
        <p:spPr>
          <a:xfrm>
            <a:off x="571500" y="4038600"/>
            <a:ext cx="152399" cy="152399"/>
          </a:xfrm>
          <a:prstGeom prst="rect">
            <a:avLst/>
          </a:prstGeom>
        </p:spPr>
      </p:pic>
      <p:pic>
        <p:nvPicPr>
          <p:cNvPr id="15" name="object 15"/>
          <p:cNvPicPr/>
          <p:nvPr/>
        </p:nvPicPr>
        <p:blipFill>
          <a:blip r:embed="rId3" cstate="print"/>
          <a:stretch>
            <a:fillRect/>
          </a:stretch>
        </p:blipFill>
        <p:spPr>
          <a:xfrm>
            <a:off x="571500" y="4867274"/>
            <a:ext cx="152399" cy="152399"/>
          </a:xfrm>
          <a:prstGeom prst="rect">
            <a:avLst/>
          </a:prstGeom>
        </p:spPr>
      </p:pic>
      <p:grpSp>
        <p:nvGrpSpPr>
          <p:cNvPr id="21" name="object 21"/>
          <p:cNvGrpSpPr/>
          <p:nvPr/>
        </p:nvGrpSpPr>
        <p:grpSpPr>
          <a:xfrm>
            <a:off x="8382000" y="2276475"/>
            <a:ext cx="1143000" cy="1143000"/>
            <a:chOff x="8382000" y="2276475"/>
            <a:chExt cx="1143000" cy="1143000"/>
          </a:xfrm>
        </p:grpSpPr>
        <p:sp>
          <p:nvSpPr>
            <p:cNvPr id="22" name="object 22"/>
            <p:cNvSpPr/>
            <p:nvPr/>
          </p:nvSpPr>
          <p:spPr>
            <a:xfrm>
              <a:off x="8391524" y="2285999"/>
              <a:ext cx="1123950" cy="1123950"/>
            </a:xfrm>
            <a:custGeom>
              <a:avLst/>
              <a:gdLst/>
              <a:ahLst/>
              <a:cxnLst/>
              <a:rect l="l" t="t" r="r" b="b"/>
              <a:pathLst>
                <a:path w="1123950" h="1123950">
                  <a:moveTo>
                    <a:pt x="561974" y="1123949"/>
                  </a:moveTo>
                  <a:lnTo>
                    <a:pt x="520637" y="1122427"/>
                  </a:lnTo>
                  <a:lnTo>
                    <a:pt x="479516" y="1117867"/>
                  </a:lnTo>
                  <a:lnTo>
                    <a:pt x="438841" y="1110294"/>
                  </a:lnTo>
                  <a:lnTo>
                    <a:pt x="398842" y="1099751"/>
                  </a:lnTo>
                  <a:lnTo>
                    <a:pt x="359726" y="1086295"/>
                  </a:lnTo>
                  <a:lnTo>
                    <a:pt x="321699" y="1069994"/>
                  </a:lnTo>
                  <a:lnTo>
                    <a:pt x="284974" y="1050940"/>
                  </a:lnTo>
                  <a:lnTo>
                    <a:pt x="249758" y="1029239"/>
                  </a:lnTo>
                  <a:lnTo>
                    <a:pt x="216233" y="1005008"/>
                  </a:lnTo>
                  <a:lnTo>
                    <a:pt x="184575" y="978371"/>
                  </a:lnTo>
                  <a:lnTo>
                    <a:pt x="154963" y="949476"/>
                  </a:lnTo>
                  <a:lnTo>
                    <a:pt x="127562" y="918487"/>
                  </a:lnTo>
                  <a:lnTo>
                    <a:pt x="102514" y="885568"/>
                  </a:lnTo>
                  <a:lnTo>
                    <a:pt x="79952" y="850887"/>
                  </a:lnTo>
                  <a:lnTo>
                    <a:pt x="60003" y="814641"/>
                  </a:lnTo>
                  <a:lnTo>
                    <a:pt x="42777" y="777033"/>
                  </a:lnTo>
                  <a:lnTo>
                    <a:pt x="28364" y="738260"/>
                  </a:lnTo>
                  <a:lnTo>
                    <a:pt x="16841" y="698523"/>
                  </a:lnTo>
                  <a:lnTo>
                    <a:pt x="8272" y="658047"/>
                  </a:lnTo>
                  <a:lnTo>
                    <a:pt x="2706" y="617058"/>
                  </a:lnTo>
                  <a:lnTo>
                    <a:pt x="169" y="575770"/>
                  </a:lnTo>
                  <a:lnTo>
                    <a:pt x="0" y="561974"/>
                  </a:lnTo>
                  <a:lnTo>
                    <a:pt x="169" y="548179"/>
                  </a:lnTo>
                  <a:lnTo>
                    <a:pt x="2706" y="506891"/>
                  </a:lnTo>
                  <a:lnTo>
                    <a:pt x="8272" y="465902"/>
                  </a:lnTo>
                  <a:lnTo>
                    <a:pt x="16841" y="425426"/>
                  </a:lnTo>
                  <a:lnTo>
                    <a:pt x="28364" y="385689"/>
                  </a:lnTo>
                  <a:lnTo>
                    <a:pt x="42777" y="346916"/>
                  </a:lnTo>
                  <a:lnTo>
                    <a:pt x="60003" y="309308"/>
                  </a:lnTo>
                  <a:lnTo>
                    <a:pt x="79952" y="273061"/>
                  </a:lnTo>
                  <a:lnTo>
                    <a:pt x="102514" y="238381"/>
                  </a:lnTo>
                  <a:lnTo>
                    <a:pt x="127562" y="205461"/>
                  </a:lnTo>
                  <a:lnTo>
                    <a:pt x="154963" y="174473"/>
                  </a:lnTo>
                  <a:lnTo>
                    <a:pt x="184575" y="145578"/>
                  </a:lnTo>
                  <a:lnTo>
                    <a:pt x="216233" y="118941"/>
                  </a:lnTo>
                  <a:lnTo>
                    <a:pt x="249758" y="94709"/>
                  </a:lnTo>
                  <a:lnTo>
                    <a:pt x="284974" y="73009"/>
                  </a:lnTo>
                  <a:lnTo>
                    <a:pt x="321699" y="53955"/>
                  </a:lnTo>
                  <a:lnTo>
                    <a:pt x="359726" y="37654"/>
                  </a:lnTo>
                  <a:lnTo>
                    <a:pt x="398842" y="24198"/>
                  </a:lnTo>
                  <a:lnTo>
                    <a:pt x="438841" y="13655"/>
                  </a:lnTo>
                  <a:lnTo>
                    <a:pt x="479516" y="6082"/>
                  </a:lnTo>
                  <a:lnTo>
                    <a:pt x="520637" y="1522"/>
                  </a:lnTo>
                  <a:lnTo>
                    <a:pt x="561974" y="0"/>
                  </a:lnTo>
                  <a:lnTo>
                    <a:pt x="575770" y="169"/>
                  </a:lnTo>
                  <a:lnTo>
                    <a:pt x="617058" y="2706"/>
                  </a:lnTo>
                  <a:lnTo>
                    <a:pt x="658047" y="8272"/>
                  </a:lnTo>
                  <a:lnTo>
                    <a:pt x="698523" y="16841"/>
                  </a:lnTo>
                  <a:lnTo>
                    <a:pt x="738260" y="28364"/>
                  </a:lnTo>
                  <a:lnTo>
                    <a:pt x="777033" y="42777"/>
                  </a:lnTo>
                  <a:lnTo>
                    <a:pt x="814641" y="60003"/>
                  </a:lnTo>
                  <a:lnTo>
                    <a:pt x="850887" y="79952"/>
                  </a:lnTo>
                  <a:lnTo>
                    <a:pt x="885568" y="102514"/>
                  </a:lnTo>
                  <a:lnTo>
                    <a:pt x="918488" y="127562"/>
                  </a:lnTo>
                  <a:lnTo>
                    <a:pt x="949476" y="154963"/>
                  </a:lnTo>
                  <a:lnTo>
                    <a:pt x="978371" y="184575"/>
                  </a:lnTo>
                  <a:lnTo>
                    <a:pt x="1005008" y="216233"/>
                  </a:lnTo>
                  <a:lnTo>
                    <a:pt x="1029239" y="249758"/>
                  </a:lnTo>
                  <a:lnTo>
                    <a:pt x="1050940" y="284974"/>
                  </a:lnTo>
                  <a:lnTo>
                    <a:pt x="1069994" y="321699"/>
                  </a:lnTo>
                  <a:lnTo>
                    <a:pt x="1086295" y="359726"/>
                  </a:lnTo>
                  <a:lnTo>
                    <a:pt x="1099751" y="398842"/>
                  </a:lnTo>
                  <a:lnTo>
                    <a:pt x="1110294" y="438841"/>
                  </a:lnTo>
                  <a:lnTo>
                    <a:pt x="1117867" y="479516"/>
                  </a:lnTo>
                  <a:lnTo>
                    <a:pt x="1122427" y="520637"/>
                  </a:lnTo>
                  <a:lnTo>
                    <a:pt x="1123949" y="561974"/>
                  </a:lnTo>
                  <a:lnTo>
                    <a:pt x="1123780" y="575770"/>
                  </a:lnTo>
                  <a:lnTo>
                    <a:pt x="1121243" y="617058"/>
                  </a:lnTo>
                  <a:lnTo>
                    <a:pt x="1115677" y="658047"/>
                  </a:lnTo>
                  <a:lnTo>
                    <a:pt x="1107108" y="698523"/>
                  </a:lnTo>
                  <a:lnTo>
                    <a:pt x="1095584" y="738260"/>
                  </a:lnTo>
                  <a:lnTo>
                    <a:pt x="1081171" y="777033"/>
                  </a:lnTo>
                  <a:lnTo>
                    <a:pt x="1063946" y="814641"/>
                  </a:lnTo>
                  <a:lnTo>
                    <a:pt x="1043997" y="850887"/>
                  </a:lnTo>
                  <a:lnTo>
                    <a:pt x="1021434" y="885568"/>
                  </a:lnTo>
                  <a:lnTo>
                    <a:pt x="996387" y="918488"/>
                  </a:lnTo>
                  <a:lnTo>
                    <a:pt x="968986" y="949476"/>
                  </a:lnTo>
                  <a:lnTo>
                    <a:pt x="939374" y="978371"/>
                  </a:lnTo>
                  <a:lnTo>
                    <a:pt x="907716" y="1005008"/>
                  </a:lnTo>
                  <a:lnTo>
                    <a:pt x="874191" y="1029239"/>
                  </a:lnTo>
                  <a:lnTo>
                    <a:pt x="838975" y="1050940"/>
                  </a:lnTo>
                  <a:lnTo>
                    <a:pt x="802250" y="1069994"/>
                  </a:lnTo>
                  <a:lnTo>
                    <a:pt x="764223" y="1086295"/>
                  </a:lnTo>
                  <a:lnTo>
                    <a:pt x="725107" y="1099751"/>
                  </a:lnTo>
                  <a:lnTo>
                    <a:pt x="685108" y="1110294"/>
                  </a:lnTo>
                  <a:lnTo>
                    <a:pt x="644433" y="1117867"/>
                  </a:lnTo>
                  <a:lnTo>
                    <a:pt x="603312" y="1122427"/>
                  </a:lnTo>
                  <a:lnTo>
                    <a:pt x="561974" y="1123949"/>
                  </a:lnTo>
                  <a:close/>
                </a:path>
              </a:pathLst>
            </a:custGeom>
            <a:solidFill>
              <a:srgbClr val="1A4977">
                <a:alpha val="10198"/>
              </a:srgbClr>
            </a:solidFill>
          </p:spPr>
          <p:txBody>
            <a:bodyPr wrap="square" lIns="0" tIns="0" rIns="0" bIns="0" rtlCol="0"/>
            <a:lstStyle/>
            <a:p>
              <a:endParaRPr/>
            </a:p>
          </p:txBody>
        </p:sp>
        <p:sp>
          <p:nvSpPr>
            <p:cNvPr id="23" name="object 23"/>
            <p:cNvSpPr/>
            <p:nvPr/>
          </p:nvSpPr>
          <p:spPr>
            <a:xfrm>
              <a:off x="8391524" y="2285999"/>
              <a:ext cx="1123950" cy="1123950"/>
            </a:xfrm>
            <a:custGeom>
              <a:avLst/>
              <a:gdLst/>
              <a:ahLst/>
              <a:cxnLst/>
              <a:rect l="l" t="t" r="r" b="b"/>
              <a:pathLst>
                <a:path w="1123950" h="1123950">
                  <a:moveTo>
                    <a:pt x="1123949" y="561974"/>
                  </a:moveTo>
                  <a:lnTo>
                    <a:pt x="1122427" y="603312"/>
                  </a:lnTo>
                  <a:lnTo>
                    <a:pt x="1117867" y="644433"/>
                  </a:lnTo>
                  <a:lnTo>
                    <a:pt x="1110294" y="685108"/>
                  </a:lnTo>
                  <a:lnTo>
                    <a:pt x="1099751" y="725107"/>
                  </a:lnTo>
                  <a:lnTo>
                    <a:pt x="1086295" y="764223"/>
                  </a:lnTo>
                  <a:lnTo>
                    <a:pt x="1069994" y="802250"/>
                  </a:lnTo>
                  <a:lnTo>
                    <a:pt x="1050940" y="838975"/>
                  </a:lnTo>
                  <a:lnTo>
                    <a:pt x="1029239" y="874191"/>
                  </a:lnTo>
                  <a:lnTo>
                    <a:pt x="1005008" y="907716"/>
                  </a:lnTo>
                  <a:lnTo>
                    <a:pt x="978371" y="939374"/>
                  </a:lnTo>
                  <a:lnTo>
                    <a:pt x="949476" y="968986"/>
                  </a:lnTo>
                  <a:lnTo>
                    <a:pt x="918487" y="996387"/>
                  </a:lnTo>
                  <a:lnTo>
                    <a:pt x="885568" y="1021434"/>
                  </a:lnTo>
                  <a:lnTo>
                    <a:pt x="850887" y="1043997"/>
                  </a:lnTo>
                  <a:lnTo>
                    <a:pt x="814641" y="1063946"/>
                  </a:lnTo>
                  <a:lnTo>
                    <a:pt x="777033" y="1081171"/>
                  </a:lnTo>
                  <a:lnTo>
                    <a:pt x="738260" y="1095584"/>
                  </a:lnTo>
                  <a:lnTo>
                    <a:pt x="698523" y="1107108"/>
                  </a:lnTo>
                  <a:lnTo>
                    <a:pt x="658047" y="1115677"/>
                  </a:lnTo>
                  <a:lnTo>
                    <a:pt x="617058" y="1121243"/>
                  </a:lnTo>
                  <a:lnTo>
                    <a:pt x="575770" y="1123780"/>
                  </a:lnTo>
                  <a:lnTo>
                    <a:pt x="561974" y="1123949"/>
                  </a:lnTo>
                  <a:lnTo>
                    <a:pt x="548179" y="1123780"/>
                  </a:lnTo>
                  <a:lnTo>
                    <a:pt x="506891" y="1121243"/>
                  </a:lnTo>
                  <a:lnTo>
                    <a:pt x="465902" y="1115677"/>
                  </a:lnTo>
                  <a:lnTo>
                    <a:pt x="425426" y="1107108"/>
                  </a:lnTo>
                  <a:lnTo>
                    <a:pt x="385689" y="1095584"/>
                  </a:lnTo>
                  <a:lnTo>
                    <a:pt x="346916" y="1081171"/>
                  </a:lnTo>
                  <a:lnTo>
                    <a:pt x="309308" y="1063946"/>
                  </a:lnTo>
                  <a:lnTo>
                    <a:pt x="273061" y="1043997"/>
                  </a:lnTo>
                  <a:lnTo>
                    <a:pt x="238381" y="1021434"/>
                  </a:lnTo>
                  <a:lnTo>
                    <a:pt x="205461" y="996387"/>
                  </a:lnTo>
                  <a:lnTo>
                    <a:pt x="174473" y="968986"/>
                  </a:lnTo>
                  <a:lnTo>
                    <a:pt x="145578" y="939374"/>
                  </a:lnTo>
                  <a:lnTo>
                    <a:pt x="118941" y="907716"/>
                  </a:lnTo>
                  <a:lnTo>
                    <a:pt x="94709" y="874191"/>
                  </a:lnTo>
                  <a:lnTo>
                    <a:pt x="73009" y="838975"/>
                  </a:lnTo>
                  <a:lnTo>
                    <a:pt x="53955" y="802250"/>
                  </a:lnTo>
                  <a:lnTo>
                    <a:pt x="37654" y="764223"/>
                  </a:lnTo>
                  <a:lnTo>
                    <a:pt x="24198" y="725107"/>
                  </a:lnTo>
                  <a:lnTo>
                    <a:pt x="13655" y="685108"/>
                  </a:lnTo>
                  <a:lnTo>
                    <a:pt x="6082" y="644433"/>
                  </a:lnTo>
                  <a:lnTo>
                    <a:pt x="1522" y="603312"/>
                  </a:lnTo>
                  <a:lnTo>
                    <a:pt x="0" y="561974"/>
                  </a:lnTo>
                  <a:lnTo>
                    <a:pt x="169" y="548179"/>
                  </a:lnTo>
                  <a:lnTo>
                    <a:pt x="2706" y="506891"/>
                  </a:lnTo>
                  <a:lnTo>
                    <a:pt x="8272" y="465902"/>
                  </a:lnTo>
                  <a:lnTo>
                    <a:pt x="16841" y="425426"/>
                  </a:lnTo>
                  <a:lnTo>
                    <a:pt x="28364" y="385689"/>
                  </a:lnTo>
                  <a:lnTo>
                    <a:pt x="42777" y="346916"/>
                  </a:lnTo>
                  <a:lnTo>
                    <a:pt x="60003" y="309308"/>
                  </a:lnTo>
                  <a:lnTo>
                    <a:pt x="79952" y="273061"/>
                  </a:lnTo>
                  <a:lnTo>
                    <a:pt x="102514" y="238381"/>
                  </a:lnTo>
                  <a:lnTo>
                    <a:pt x="127562" y="205461"/>
                  </a:lnTo>
                  <a:lnTo>
                    <a:pt x="154963" y="174473"/>
                  </a:lnTo>
                  <a:lnTo>
                    <a:pt x="184575" y="145578"/>
                  </a:lnTo>
                  <a:lnTo>
                    <a:pt x="216233" y="118941"/>
                  </a:lnTo>
                  <a:lnTo>
                    <a:pt x="249758" y="94709"/>
                  </a:lnTo>
                  <a:lnTo>
                    <a:pt x="284974" y="73009"/>
                  </a:lnTo>
                  <a:lnTo>
                    <a:pt x="321699" y="53955"/>
                  </a:lnTo>
                  <a:lnTo>
                    <a:pt x="359726" y="37654"/>
                  </a:lnTo>
                  <a:lnTo>
                    <a:pt x="398842" y="24198"/>
                  </a:lnTo>
                  <a:lnTo>
                    <a:pt x="438841" y="13655"/>
                  </a:lnTo>
                  <a:lnTo>
                    <a:pt x="479516" y="6082"/>
                  </a:lnTo>
                  <a:lnTo>
                    <a:pt x="520637" y="1522"/>
                  </a:lnTo>
                  <a:lnTo>
                    <a:pt x="561974" y="0"/>
                  </a:lnTo>
                  <a:lnTo>
                    <a:pt x="575770" y="169"/>
                  </a:lnTo>
                  <a:lnTo>
                    <a:pt x="617058" y="2706"/>
                  </a:lnTo>
                  <a:lnTo>
                    <a:pt x="658047" y="8272"/>
                  </a:lnTo>
                  <a:lnTo>
                    <a:pt x="698523" y="16841"/>
                  </a:lnTo>
                  <a:lnTo>
                    <a:pt x="738260" y="28364"/>
                  </a:lnTo>
                  <a:lnTo>
                    <a:pt x="777033" y="42777"/>
                  </a:lnTo>
                  <a:lnTo>
                    <a:pt x="814641" y="60003"/>
                  </a:lnTo>
                  <a:lnTo>
                    <a:pt x="850887" y="79952"/>
                  </a:lnTo>
                  <a:lnTo>
                    <a:pt x="885568" y="102514"/>
                  </a:lnTo>
                  <a:lnTo>
                    <a:pt x="918488" y="127562"/>
                  </a:lnTo>
                  <a:lnTo>
                    <a:pt x="949476" y="154963"/>
                  </a:lnTo>
                  <a:lnTo>
                    <a:pt x="978371" y="184575"/>
                  </a:lnTo>
                  <a:lnTo>
                    <a:pt x="1005008" y="216233"/>
                  </a:lnTo>
                  <a:lnTo>
                    <a:pt x="1029239" y="249758"/>
                  </a:lnTo>
                  <a:lnTo>
                    <a:pt x="1050940" y="284974"/>
                  </a:lnTo>
                  <a:lnTo>
                    <a:pt x="1069994" y="321699"/>
                  </a:lnTo>
                  <a:lnTo>
                    <a:pt x="1086295" y="359726"/>
                  </a:lnTo>
                  <a:lnTo>
                    <a:pt x="1099751" y="398842"/>
                  </a:lnTo>
                  <a:lnTo>
                    <a:pt x="1110294" y="438841"/>
                  </a:lnTo>
                  <a:lnTo>
                    <a:pt x="1117867" y="479516"/>
                  </a:lnTo>
                  <a:lnTo>
                    <a:pt x="1122427" y="520637"/>
                  </a:lnTo>
                  <a:lnTo>
                    <a:pt x="1123949" y="561974"/>
                  </a:lnTo>
                  <a:close/>
                </a:path>
              </a:pathLst>
            </a:custGeom>
            <a:ln w="19049">
              <a:solidFill>
                <a:srgbClr val="1A4977"/>
              </a:solidFill>
            </a:ln>
          </p:spPr>
          <p:txBody>
            <a:bodyPr wrap="square" lIns="0" tIns="0" rIns="0" bIns="0" rtlCol="0"/>
            <a:lstStyle/>
            <a:p>
              <a:endParaRPr/>
            </a:p>
          </p:txBody>
        </p:sp>
        <p:pic>
          <p:nvPicPr>
            <p:cNvPr id="24" name="object 24"/>
            <p:cNvPicPr/>
            <p:nvPr/>
          </p:nvPicPr>
          <p:blipFill>
            <a:blip r:embed="rId4" cstate="print"/>
            <a:stretch>
              <a:fillRect/>
            </a:stretch>
          </p:blipFill>
          <p:spPr>
            <a:xfrm>
              <a:off x="8839200" y="2505075"/>
              <a:ext cx="228600" cy="228600"/>
            </a:xfrm>
            <a:prstGeom prst="rect">
              <a:avLst/>
            </a:prstGeom>
          </p:spPr>
        </p:pic>
      </p:grpSp>
      <p:sp>
        <p:nvSpPr>
          <p:cNvPr id="25" name="object 25"/>
          <p:cNvSpPr txBox="1"/>
          <p:nvPr/>
        </p:nvSpPr>
        <p:spPr>
          <a:xfrm>
            <a:off x="8542535" y="2808477"/>
            <a:ext cx="821690" cy="425450"/>
          </a:xfrm>
          <a:prstGeom prst="rect">
            <a:avLst/>
          </a:prstGeom>
        </p:spPr>
        <p:txBody>
          <a:bodyPr vert="horz" wrap="square" lIns="0" tIns="12700" rIns="0" bIns="0" rtlCol="0">
            <a:spAutoFit/>
          </a:bodyPr>
          <a:lstStyle/>
          <a:p>
            <a:pPr marL="118745" marR="5080" indent="-106680">
              <a:lnSpc>
                <a:spcPct val="109400"/>
              </a:lnSpc>
              <a:spcBef>
                <a:spcPts val="100"/>
              </a:spcBef>
            </a:pPr>
            <a:r>
              <a:rPr sz="1200" b="1" spc="-105" dirty="0">
                <a:solidFill>
                  <a:srgbClr val="1A4977"/>
                </a:solidFill>
                <a:latin typeface="Montserrat SemiBold"/>
                <a:cs typeface="Montserrat SemiBold"/>
              </a:rPr>
              <a:t>Foundation </a:t>
            </a:r>
            <a:r>
              <a:rPr sz="1200" b="1" spc="-10" dirty="0">
                <a:solidFill>
                  <a:srgbClr val="1A4977"/>
                </a:solidFill>
                <a:latin typeface="Montserrat SemiBold"/>
                <a:cs typeface="Montserrat SemiBold"/>
              </a:rPr>
              <a:t>Building</a:t>
            </a:r>
            <a:endParaRPr sz="1200" dirty="0">
              <a:latin typeface="Montserrat SemiBold"/>
              <a:cs typeface="Montserrat SemiBold"/>
            </a:endParaRPr>
          </a:p>
        </p:txBody>
      </p:sp>
      <p:pic>
        <p:nvPicPr>
          <p:cNvPr id="26" name="object 26"/>
          <p:cNvPicPr/>
          <p:nvPr/>
        </p:nvPicPr>
        <p:blipFill>
          <a:blip r:embed="rId5" cstate="print"/>
          <a:stretch>
            <a:fillRect/>
          </a:stretch>
        </p:blipFill>
        <p:spPr>
          <a:xfrm>
            <a:off x="9710966" y="3133724"/>
            <a:ext cx="1719032" cy="1142999"/>
          </a:xfrm>
          <a:prstGeom prst="rect">
            <a:avLst/>
          </a:prstGeom>
        </p:spPr>
      </p:pic>
      <p:sp>
        <p:nvSpPr>
          <p:cNvPr id="27" name="object 27"/>
          <p:cNvSpPr txBox="1"/>
          <p:nvPr/>
        </p:nvSpPr>
        <p:spPr>
          <a:xfrm>
            <a:off x="10397322" y="3659802"/>
            <a:ext cx="933132" cy="403124"/>
          </a:xfrm>
          <a:prstGeom prst="rect">
            <a:avLst/>
          </a:prstGeom>
        </p:spPr>
        <p:txBody>
          <a:bodyPr vert="horz" wrap="square" lIns="0" tIns="12700" rIns="0" bIns="0" rtlCol="0">
            <a:spAutoFit/>
          </a:bodyPr>
          <a:lstStyle/>
          <a:p>
            <a:pPr marL="157480" marR="5080" indent="-145415">
              <a:lnSpc>
                <a:spcPct val="109400"/>
              </a:lnSpc>
              <a:spcBef>
                <a:spcPts val="100"/>
              </a:spcBef>
            </a:pPr>
            <a:r>
              <a:rPr lang="en-US" sz="1200" b="1" spc="-55" dirty="0">
                <a:solidFill>
                  <a:srgbClr val="1A4977"/>
                </a:solidFill>
                <a:latin typeface="Montserrat SemiBold"/>
                <a:cs typeface="Montserrat SemiBold"/>
              </a:rPr>
              <a:t>Sustainable Scaling</a:t>
            </a:r>
            <a:endParaRPr sz="1200" dirty="0">
              <a:latin typeface="Montserrat SemiBold"/>
              <a:cs typeface="Montserrat SemiBold"/>
            </a:endParaRPr>
          </a:p>
        </p:txBody>
      </p:sp>
      <p:pic>
        <p:nvPicPr>
          <p:cNvPr id="28" name="object 28"/>
          <p:cNvPicPr/>
          <p:nvPr/>
        </p:nvPicPr>
        <p:blipFill>
          <a:blip r:embed="rId6" cstate="print"/>
          <a:stretch>
            <a:fillRect/>
          </a:stretch>
        </p:blipFill>
        <p:spPr>
          <a:xfrm>
            <a:off x="8382000" y="3990975"/>
            <a:ext cx="1142999" cy="1142999"/>
          </a:xfrm>
          <a:prstGeom prst="rect">
            <a:avLst/>
          </a:prstGeom>
        </p:spPr>
      </p:pic>
      <p:sp>
        <p:nvSpPr>
          <p:cNvPr id="29" name="object 29"/>
          <p:cNvSpPr txBox="1"/>
          <p:nvPr/>
        </p:nvSpPr>
        <p:spPr>
          <a:xfrm>
            <a:off x="8559800" y="4522977"/>
            <a:ext cx="787400" cy="425450"/>
          </a:xfrm>
          <a:prstGeom prst="rect">
            <a:avLst/>
          </a:prstGeom>
        </p:spPr>
        <p:txBody>
          <a:bodyPr vert="horz" wrap="square" lIns="0" tIns="12700" rIns="0" bIns="0" rtlCol="0">
            <a:spAutoFit/>
          </a:bodyPr>
          <a:lstStyle/>
          <a:p>
            <a:pPr marL="12700" marR="5080" indent="138430">
              <a:lnSpc>
                <a:spcPct val="109400"/>
              </a:lnSpc>
              <a:spcBef>
                <a:spcPts val="100"/>
              </a:spcBef>
            </a:pPr>
            <a:r>
              <a:rPr sz="1200" b="1" spc="-10" dirty="0">
                <a:solidFill>
                  <a:srgbClr val="1A4977"/>
                </a:solidFill>
                <a:latin typeface="Montserrat SemiBold"/>
                <a:cs typeface="Montserrat SemiBold"/>
              </a:rPr>
              <a:t>Market </a:t>
            </a:r>
            <a:r>
              <a:rPr sz="1200" b="1" spc="-100" dirty="0">
                <a:solidFill>
                  <a:srgbClr val="1A4977"/>
                </a:solidFill>
                <a:latin typeface="Montserrat SemiBold"/>
                <a:cs typeface="Montserrat SemiBold"/>
              </a:rPr>
              <a:t>Leadership</a:t>
            </a:r>
            <a:endParaRPr sz="1200">
              <a:latin typeface="Montserrat SemiBold"/>
              <a:cs typeface="Montserrat SemiBold"/>
            </a:endParaRPr>
          </a:p>
        </p:txBody>
      </p:sp>
      <p:pic>
        <p:nvPicPr>
          <p:cNvPr id="30" name="object 30"/>
          <p:cNvPicPr/>
          <p:nvPr/>
        </p:nvPicPr>
        <p:blipFill>
          <a:blip r:embed="rId7" cstate="print"/>
          <a:stretch>
            <a:fillRect/>
          </a:stretch>
        </p:blipFill>
        <p:spPr>
          <a:xfrm>
            <a:off x="6575139" y="3253350"/>
            <a:ext cx="1731355" cy="1619152"/>
          </a:xfrm>
          <a:prstGeom prst="rect">
            <a:avLst/>
          </a:prstGeom>
        </p:spPr>
      </p:pic>
      <p:sp>
        <p:nvSpPr>
          <p:cNvPr id="31" name="object 31"/>
          <p:cNvSpPr txBox="1"/>
          <p:nvPr/>
        </p:nvSpPr>
        <p:spPr>
          <a:xfrm>
            <a:off x="6641001" y="3726620"/>
            <a:ext cx="937003" cy="403124"/>
          </a:xfrm>
          <a:prstGeom prst="rect">
            <a:avLst/>
          </a:prstGeom>
        </p:spPr>
        <p:txBody>
          <a:bodyPr vert="horz" wrap="square" lIns="0" tIns="12700" rIns="0" bIns="0" rtlCol="0">
            <a:spAutoFit/>
          </a:bodyPr>
          <a:lstStyle/>
          <a:p>
            <a:pPr marL="50800" marR="5080" indent="-38735">
              <a:lnSpc>
                <a:spcPct val="109400"/>
              </a:lnSpc>
              <a:spcBef>
                <a:spcPts val="100"/>
              </a:spcBef>
            </a:pPr>
            <a:r>
              <a:rPr lang="en-US" sz="1200" b="1" spc="-10" dirty="0">
                <a:solidFill>
                  <a:srgbClr val="1A4977"/>
                </a:solidFill>
                <a:latin typeface="Montserrat SemiBold"/>
              </a:rPr>
              <a:t>Operational Excellence</a:t>
            </a:r>
            <a:endParaRPr sz="1200" b="1" spc="-10" dirty="0">
              <a:solidFill>
                <a:srgbClr val="1A4977"/>
              </a:solidFill>
              <a:latin typeface="Montserrat SemiBold"/>
            </a:endParaRPr>
          </a:p>
        </p:txBody>
      </p:sp>
      <p:grpSp>
        <p:nvGrpSpPr>
          <p:cNvPr id="35" name="object 35"/>
          <p:cNvGrpSpPr/>
          <p:nvPr/>
        </p:nvGrpSpPr>
        <p:grpSpPr>
          <a:xfrm>
            <a:off x="9698644" y="4366107"/>
            <a:ext cx="640715" cy="400050"/>
            <a:chOff x="9698644" y="4366107"/>
            <a:chExt cx="640715" cy="400050"/>
          </a:xfrm>
        </p:grpSpPr>
        <p:sp>
          <p:nvSpPr>
            <p:cNvPr id="36" name="object 36"/>
            <p:cNvSpPr/>
            <p:nvPr/>
          </p:nvSpPr>
          <p:spPr>
            <a:xfrm>
              <a:off x="9710965" y="4366107"/>
              <a:ext cx="628650" cy="374015"/>
            </a:xfrm>
            <a:custGeom>
              <a:avLst/>
              <a:gdLst/>
              <a:ahLst/>
              <a:cxnLst/>
              <a:rect l="l" t="t" r="r" b="b"/>
              <a:pathLst>
                <a:path w="628650" h="374014">
                  <a:moveTo>
                    <a:pt x="0" y="357187"/>
                  </a:moveTo>
                  <a:lnTo>
                    <a:pt x="618666" y="0"/>
                  </a:lnTo>
                  <a:lnTo>
                    <a:pt x="628191" y="16497"/>
                  </a:lnTo>
                  <a:lnTo>
                    <a:pt x="9524" y="373685"/>
                  </a:lnTo>
                  <a:lnTo>
                    <a:pt x="0" y="357187"/>
                  </a:lnTo>
                  <a:close/>
                </a:path>
              </a:pathLst>
            </a:custGeom>
            <a:solidFill>
              <a:srgbClr val="1A4977"/>
            </a:solidFill>
          </p:spPr>
          <p:txBody>
            <a:bodyPr wrap="square" lIns="0" tIns="0" rIns="0" bIns="0" rtlCol="0"/>
            <a:lstStyle/>
            <a:p>
              <a:endParaRPr/>
            </a:p>
          </p:txBody>
        </p:sp>
        <p:pic>
          <p:nvPicPr>
            <p:cNvPr id="37" name="object 37"/>
            <p:cNvPicPr/>
            <p:nvPr/>
          </p:nvPicPr>
          <p:blipFill>
            <a:blip r:embed="rId8" cstate="print"/>
            <a:stretch>
              <a:fillRect/>
            </a:stretch>
          </p:blipFill>
          <p:spPr>
            <a:xfrm>
              <a:off x="9698644" y="4649402"/>
              <a:ext cx="96934" cy="116656"/>
            </a:xfrm>
            <a:prstGeom prst="rect">
              <a:avLst/>
            </a:prstGeom>
          </p:spPr>
        </p:pic>
      </p:grpSp>
      <p:sp>
        <p:nvSpPr>
          <p:cNvPr id="4" name="Rectangle: Rounded Corners 3">
            <a:extLst>
              <a:ext uri="{FF2B5EF4-FFF2-40B4-BE49-F238E27FC236}">
                <a16:creationId xmlns:a16="http://schemas.microsoft.com/office/drawing/2014/main" id="{E9B89AB4-45F0-F979-4239-0B2E9BC063F9}"/>
              </a:ext>
            </a:extLst>
          </p:cNvPr>
          <p:cNvSpPr/>
          <p:nvPr/>
        </p:nvSpPr>
        <p:spPr>
          <a:xfrm>
            <a:off x="457200" y="685006"/>
            <a:ext cx="11585643" cy="4812774"/>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F9DED83-2C52-F20D-3326-DC5E04251C8B}"/>
              </a:ext>
            </a:extLst>
          </p:cNvPr>
          <p:cNvSpPr/>
          <p:nvPr/>
        </p:nvSpPr>
        <p:spPr>
          <a:xfrm>
            <a:off x="2667000" y="311919"/>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51B5E74-835D-EA55-58BE-CF107D03C822}"/>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142" y="-30831"/>
            <a:ext cx="1665046" cy="64179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982" y="500785"/>
            <a:ext cx="9919906"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333" y="952625"/>
            <a:ext cx="4127466" cy="52701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9049" y="1284894"/>
            <a:ext cx="10076738" cy="4573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1737" y="1564267"/>
            <a:ext cx="9891361" cy="4339521"/>
          </a:xfrm>
          <a:prstGeom prst="rect">
            <a:avLst/>
          </a:prstGeom>
          <a:noFill/>
        </p:spPr>
        <p:txBody>
          <a:bodyPr wrap="square" rtlCol="0">
            <a:spAutoFit/>
          </a:bodyPr>
          <a:lstStyle/>
          <a:p>
            <a:r>
              <a:rPr lang="en-US" sz="2799" b="1" dirty="0">
                <a:solidFill>
                  <a:srgbClr val="2D3956"/>
                </a:solidFill>
                <a:latin typeface="Tajawal ExtraBold" panose="00000800000000000000" pitchFamily="2" charset="-78"/>
                <a:cs typeface="Tajawal ExtraBold" panose="00000800000000000000" pitchFamily="2" charset="-78"/>
              </a:rPr>
              <a:t>Recap</a:t>
            </a:r>
            <a:endParaRPr lang="en-US" sz="2000" b="1" dirty="0">
              <a:solidFill>
                <a:srgbClr val="2D3956"/>
              </a:solidFill>
              <a:latin typeface="Tajawal ExtraBold" panose="00000800000000000000" pitchFamily="2" charset="-78"/>
              <a:cs typeface="Tajawal ExtraBold" panose="00000800000000000000" pitchFamily="2" charset="-78"/>
            </a:endParaRPr>
          </a:p>
          <a:p>
            <a:pPr marL="285693" indent="-285693">
              <a:buFont typeface="Arial" panose="020B0604020202020204" pitchFamily="34" charset="0"/>
              <a:buChar char="•"/>
            </a:pPr>
            <a:endParaRPr lang="en-US" sz="1400" b="1" dirty="0">
              <a:solidFill>
                <a:schemeClr val="accent1">
                  <a:lumMod val="75000"/>
                </a:schemeClr>
              </a:solidFill>
              <a:cs typeface="Tajawal ExtraBold" panose="00000800000000000000" pitchFamily="2" charset="-78"/>
            </a:endParaRPr>
          </a:p>
          <a:p>
            <a:pPr marL="285693" indent="-285693" algn="just">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Scaling ≠ Growth: </a:t>
            </a:r>
            <a:r>
              <a:rPr lang="en-US" sz="2400" dirty="0">
                <a:solidFill>
                  <a:schemeClr val="accent1">
                    <a:lumMod val="75000"/>
                  </a:schemeClr>
                </a:solidFill>
                <a:cs typeface="Tajawal ExtraBold" panose="00000800000000000000" pitchFamily="2" charset="-78"/>
              </a:rPr>
              <a:t>Scaling is exponential; growth is linear.</a:t>
            </a:r>
          </a:p>
          <a:p>
            <a:pPr marL="285693" indent="-285693" algn="just">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Timing is Critical: </a:t>
            </a:r>
            <a:r>
              <a:rPr lang="en-US" sz="2400" dirty="0">
                <a:solidFill>
                  <a:schemeClr val="accent1">
                    <a:lumMod val="75000"/>
                  </a:schemeClr>
                </a:solidFill>
                <a:cs typeface="Tajawal ExtraBold" panose="00000800000000000000" pitchFamily="2" charset="-78"/>
              </a:rPr>
              <a:t>Premature scaling without PMF = startup death sentence.</a:t>
            </a:r>
          </a:p>
          <a:p>
            <a:pPr marL="285693" indent="-285693" algn="just">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Tech is the Lever: </a:t>
            </a:r>
            <a:r>
              <a:rPr lang="en-US" sz="2400" dirty="0">
                <a:solidFill>
                  <a:schemeClr val="accent1">
                    <a:lumMod val="75000"/>
                  </a:schemeClr>
                </a:solidFill>
                <a:cs typeface="Tajawal ExtraBold" panose="00000800000000000000" pitchFamily="2" charset="-78"/>
              </a:rPr>
              <a:t>Cloud, AI, and platforms enable non-linear revenue growth.</a:t>
            </a:r>
          </a:p>
          <a:p>
            <a:pPr marL="285693" indent="-285693" algn="just">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Customer-Centricity: </a:t>
            </a:r>
            <a:r>
              <a:rPr lang="en-US" sz="2400" dirty="0">
                <a:solidFill>
                  <a:schemeClr val="accent1">
                    <a:lumMod val="75000"/>
                  </a:schemeClr>
                </a:solidFill>
                <a:cs typeface="Tajawal ExtraBold" panose="00000800000000000000" pitchFamily="2" charset="-78"/>
              </a:rPr>
              <a:t>Iterate products via feedback loops (Dropbox, Apple).</a:t>
            </a:r>
          </a:p>
          <a:p>
            <a:pPr marL="285693" indent="-285693" algn="just">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Risk Mitigation: </a:t>
            </a:r>
            <a:r>
              <a:rPr lang="en-US" sz="2400" dirty="0">
                <a:solidFill>
                  <a:schemeClr val="accent1">
                    <a:lumMod val="75000"/>
                  </a:schemeClr>
                </a:solidFill>
                <a:cs typeface="Tajawal ExtraBold" panose="00000800000000000000" pitchFamily="2" charset="-78"/>
              </a:rPr>
              <a:t>Stress-test finances, phase expansion, and preserve culture.</a:t>
            </a:r>
          </a:p>
          <a:p>
            <a:pPr marL="285693" indent="-285693">
              <a:buFont typeface="Arial" panose="020B0604020202020204" pitchFamily="34" charset="0"/>
              <a:buChar char="•"/>
            </a:pPr>
            <a:endParaRPr lang="en-US" b="1" dirty="0">
              <a:solidFill>
                <a:schemeClr val="accent1">
                  <a:lumMod val="75000"/>
                </a:schemeClr>
              </a:solidFill>
              <a:cs typeface="Tajawal ExtraBold" panose="00000800000000000000" pitchFamily="2" charset="-78"/>
            </a:endParaRPr>
          </a:p>
        </p:txBody>
      </p:sp>
      <p:pic>
        <p:nvPicPr>
          <p:cNvPr id="2" name="Graphic 21">
            <a:extLst>
              <a:ext uri="{FF2B5EF4-FFF2-40B4-BE49-F238E27FC236}">
                <a16:creationId xmlns:a16="http://schemas.microsoft.com/office/drawing/2014/main" id="{8F5F7D10-7DE3-9DEA-844F-981BD490B6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332" y="0"/>
            <a:ext cx="2304607" cy="1076094"/>
          </a:xfrm>
          <a:prstGeom prst="rect">
            <a:avLst/>
          </a:prstGeom>
        </p:spPr>
      </p:pic>
    </p:spTree>
    <p:extLst>
      <p:ext uri="{BB962C8B-B14F-4D97-AF65-F5344CB8AC3E}">
        <p14:creationId xmlns:p14="http://schemas.microsoft.com/office/powerpoint/2010/main" val="2984067790"/>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4219" y="0"/>
            <a:ext cx="5546401" cy="557219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2763" y="4175"/>
            <a:ext cx="1798885" cy="179053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8263" y="4098541"/>
            <a:ext cx="5572196" cy="247653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17113" y="1334765"/>
            <a:ext cx="6086639" cy="523099"/>
          </a:xfrm>
          <a:prstGeom prst="rect">
            <a:avLst/>
          </a:prstGeom>
          <a:noFill/>
        </p:spPr>
        <p:txBody>
          <a:bodyPr wrap="square" rtlCol="0">
            <a:spAutoFit/>
          </a:bodyPr>
          <a:lstStyle/>
          <a:p>
            <a:r>
              <a:rPr lang="en-US" sz="2799" b="1" dirty="0">
                <a:solidFill>
                  <a:srgbClr val="00B0F0"/>
                </a:solidFill>
                <a:latin typeface="Tajawal Medium" panose="00000600000000000000" pitchFamily="2" charset="-78"/>
                <a:cs typeface="Tajawal Medium" panose="00000600000000000000" pitchFamily="2" charset="-78"/>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1505" y="583312"/>
            <a:ext cx="6515405" cy="457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7164" y="1334765"/>
            <a:ext cx="1190324" cy="988224"/>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 name="Graphic 21">
            <a:extLst>
              <a:ext uri="{FF2B5EF4-FFF2-40B4-BE49-F238E27FC236}">
                <a16:creationId xmlns:a16="http://schemas.microsoft.com/office/drawing/2014/main" id="{163EC270-D2B3-F76D-9907-A8C7EEE9F0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146" y="59775"/>
            <a:ext cx="2304607" cy="1076094"/>
          </a:xfrm>
          <a:prstGeom prst="rect">
            <a:avLst/>
          </a:prstGeom>
        </p:spPr>
      </p:pic>
      <p:sp>
        <p:nvSpPr>
          <p:cNvPr id="6" name="TextBox 5">
            <a:extLst>
              <a:ext uri="{FF2B5EF4-FFF2-40B4-BE49-F238E27FC236}">
                <a16:creationId xmlns:a16="http://schemas.microsoft.com/office/drawing/2014/main" id="{74842E71-29CE-4EDA-68A4-3623F07346FE}"/>
              </a:ext>
            </a:extLst>
          </p:cNvPr>
          <p:cNvSpPr txBox="1"/>
          <p:nvPr/>
        </p:nvSpPr>
        <p:spPr>
          <a:xfrm>
            <a:off x="3350125" y="2470265"/>
            <a:ext cx="8736627" cy="3970318"/>
          </a:xfrm>
          <a:prstGeom prst="rect">
            <a:avLst/>
          </a:prstGeom>
          <a:noFill/>
        </p:spPr>
        <p:txBody>
          <a:bodyPr wrap="square">
            <a:spAutoFit/>
          </a:bodyPr>
          <a:lstStyle/>
          <a:p>
            <a:pPr algn="just"/>
            <a:r>
              <a:rPr lang="en-US" dirty="0"/>
              <a:t>This lecture equips entrepreneurs with foundational knowledge to transition from linear growth to exponential scaling. Key focuses include strategic planning for efficiency, leveraging technology and innovation, managing resources and risks, and monitoring progress through KPIs, ensuring businesses achieve sustainable competitive advantages. </a:t>
            </a:r>
            <a:r>
              <a:rPr lang="en-US" b="1" u="sng" dirty="0"/>
              <a:t>Key points:</a:t>
            </a:r>
          </a:p>
          <a:p>
            <a:pPr algn="just"/>
            <a:endParaRPr lang="en-US" dirty="0"/>
          </a:p>
          <a:p>
            <a:pPr algn="just" fontAlgn="base"/>
            <a:r>
              <a:rPr lang="en-US" b="1" dirty="0"/>
              <a:t>Strategic Foundation</a:t>
            </a:r>
            <a:r>
              <a:rPr lang="en-US" dirty="0"/>
              <a:t>: Achieve PMF and robust unit economics before scaling.</a:t>
            </a:r>
          </a:p>
          <a:p>
            <a:pPr algn="just" fontAlgn="base"/>
            <a:r>
              <a:rPr lang="en-US" b="1" dirty="0"/>
              <a:t>Efficiency Focus</a:t>
            </a:r>
            <a:r>
              <a:rPr lang="en-US" dirty="0"/>
              <a:t>: Use tech (AI, cloud) and automation to scale </a:t>
            </a:r>
            <a:r>
              <a:rPr lang="en-US" b="1" dirty="0"/>
              <a:t>cost-effectively</a:t>
            </a:r>
            <a:r>
              <a:rPr lang="en-US" dirty="0"/>
              <a:t>.</a:t>
            </a:r>
          </a:p>
          <a:p>
            <a:pPr algn="just" fontAlgn="base"/>
            <a:r>
              <a:rPr lang="en-US" b="1" dirty="0"/>
              <a:t>Balanced Expansion</a:t>
            </a:r>
            <a:r>
              <a:rPr lang="en-US" dirty="0"/>
              <a:t>: Combine </a:t>
            </a:r>
            <a:r>
              <a:rPr lang="en-US" b="1" dirty="0"/>
              <a:t>organic</a:t>
            </a:r>
            <a:r>
              <a:rPr lang="en-US" dirty="0"/>
              <a:t> (innovation) and </a:t>
            </a:r>
            <a:r>
              <a:rPr lang="en-US" b="1" dirty="0"/>
              <a:t>inorganic</a:t>
            </a:r>
            <a:r>
              <a:rPr lang="en-US" dirty="0"/>
              <a:t> (partnerships) strategies.</a:t>
            </a:r>
          </a:p>
          <a:p>
            <a:pPr algn="just" fontAlgn="base"/>
            <a:r>
              <a:rPr lang="en-US" b="1" dirty="0"/>
              <a:t>Financial Discipline</a:t>
            </a:r>
            <a:r>
              <a:rPr lang="en-US" dirty="0"/>
              <a:t>: Monitor </a:t>
            </a:r>
            <a:r>
              <a:rPr lang="en-US" b="1" dirty="0"/>
              <a:t>burn rate, CAC, LTV</a:t>
            </a:r>
            <a:r>
              <a:rPr lang="en-US" dirty="0"/>
              <a:t>, and maintain cash reserves.</a:t>
            </a:r>
          </a:p>
          <a:p>
            <a:pPr algn="just" fontAlgn="base"/>
            <a:r>
              <a:rPr lang="en-US" b="1" dirty="0"/>
              <a:t>Culture as Infrastructure</a:t>
            </a:r>
            <a:r>
              <a:rPr lang="en-US" dirty="0"/>
              <a:t>: Prioritize </a:t>
            </a:r>
            <a:r>
              <a:rPr lang="en-US" b="1" dirty="0"/>
              <a:t>leadership development</a:t>
            </a:r>
            <a:r>
              <a:rPr lang="en-US" dirty="0"/>
              <a:t> and </a:t>
            </a:r>
            <a:r>
              <a:rPr lang="en-US" b="1" dirty="0"/>
              <a:t>quality retention</a:t>
            </a:r>
            <a:r>
              <a:rPr lang="en-US" dirty="0"/>
              <a:t> amid rapid hiring.</a:t>
            </a:r>
          </a:p>
          <a:p>
            <a:pPr algn="just"/>
            <a:endParaRPr lang="en-US" dirty="0"/>
          </a:p>
        </p:txBody>
      </p:sp>
    </p:spTree>
    <p:extLst>
      <p:ext uri="{BB962C8B-B14F-4D97-AF65-F5344CB8AC3E}">
        <p14:creationId xmlns:p14="http://schemas.microsoft.com/office/powerpoint/2010/main" val="1426257073"/>
      </p:ext>
    </p:extLst>
  </p:cSld>
  <p:clrMapOvr>
    <a:masterClrMapping/>
  </p:clrMapOvr>
  <p:transition spd="slow">
    <p:randomBar dir="ver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6" cstate="print">
            <a:grayscl/>
            <a:extLst>
              <a:ext uri="{28A0092B-C50C-407E-A947-70E740481C1C}">
                <a14:useLocalDpi xmlns:a14="http://schemas.microsoft.com/office/drawing/2010/main" val="0"/>
              </a:ext>
            </a:extLst>
          </a:blip>
          <a:stretch>
            <a:fillRect/>
          </a:stretch>
        </p:blipFill>
        <p:spPr>
          <a:xfrm>
            <a:off x="1411" y="7110"/>
            <a:ext cx="12189178" cy="6842192"/>
          </a:xfrm>
          <a:prstGeom prst="rect">
            <a:avLst/>
          </a:prstGeom>
        </p:spPr>
      </p:pic>
      <p:sp>
        <p:nvSpPr>
          <p:cNvPr id="2" name="Right Triangle 1"/>
          <p:cNvSpPr/>
          <p:nvPr/>
        </p:nvSpPr>
        <p:spPr>
          <a:xfrm flipH="1">
            <a:off x="6512549" y="3152373"/>
            <a:ext cx="5678040" cy="3704041"/>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7079" y="5705754"/>
            <a:ext cx="4523518" cy="829753"/>
          </a:xfrm>
          <a:prstGeom prst="rect">
            <a:avLst/>
          </a:prstGeom>
          <a:noFill/>
        </p:spPr>
        <p:txBody>
          <a:bodyPr wrap="square" rtlCol="0">
            <a:spAutoFit/>
          </a:bodyPr>
          <a:lstStyle/>
          <a:p>
            <a:r>
              <a:rPr lang="en-US" sz="4799"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75375" y="6167312"/>
            <a:ext cx="2278738" cy="383963"/>
          </a:xfrm>
          <a:prstGeom prst="rect">
            <a:avLst/>
          </a:prstGeom>
        </p:spPr>
      </p:pic>
      <p:sp>
        <p:nvSpPr>
          <p:cNvPr id="14" name="Parallelogram 13"/>
          <p:cNvSpPr/>
          <p:nvPr/>
        </p:nvSpPr>
        <p:spPr>
          <a:xfrm rot="16200000" flipV="1">
            <a:off x="-2057056" y="4400395"/>
            <a:ext cx="3800612" cy="109720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039" y="203153"/>
            <a:ext cx="2579409" cy="1204407"/>
          </a:xfrm>
          <a:prstGeom prst="rect">
            <a:avLst/>
          </a:prstGeom>
        </p:spPr>
      </p:pic>
      <p:pic>
        <p:nvPicPr>
          <p:cNvPr id="3" name="energetic-hype-drums-claps-ident-swoop-short-2-00-04">
            <a:hlinkClick r:id="" action="ppaction://media"/>
            <a:extLst>
              <a:ext uri="{FF2B5EF4-FFF2-40B4-BE49-F238E27FC236}">
                <a16:creationId xmlns:a16="http://schemas.microsoft.com/office/drawing/2014/main" id="{EDE28A02-5192-C588-E162-8A9F4333A1A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271" y="3123477"/>
            <a:ext cx="609459" cy="609459"/>
          </a:xfrm>
          <a:prstGeom prst="rect">
            <a:avLst/>
          </a:prstGeom>
        </p:spPr>
      </p:pic>
      <p:pic>
        <p:nvPicPr>
          <p:cNvPr id="5" name="Outro_End">
            <a:hlinkClick r:id="" action="ppaction://media"/>
            <a:extLst>
              <a:ext uri="{FF2B5EF4-FFF2-40B4-BE49-F238E27FC236}">
                <a16:creationId xmlns:a16="http://schemas.microsoft.com/office/drawing/2014/main" id="{33C405F9-2E46-7589-F0E5-1524CA6FF12C}"/>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5791271" y="3123477"/>
            <a:ext cx="609459" cy="609459"/>
          </a:xfrm>
          <a:prstGeom prst="rect">
            <a:avLst/>
          </a:prstGeom>
        </p:spPr>
      </p:pic>
      <p:sp>
        <p:nvSpPr>
          <p:cNvPr id="4" name="TextBox 3">
            <a:extLst>
              <a:ext uri="{FF2B5EF4-FFF2-40B4-BE49-F238E27FC236}">
                <a16:creationId xmlns:a16="http://schemas.microsoft.com/office/drawing/2014/main" id="{81AC5B99-C67E-A2DD-58C9-08E7631547B2}"/>
              </a:ext>
            </a:extLst>
          </p:cNvPr>
          <p:cNvSpPr txBox="1"/>
          <p:nvPr/>
        </p:nvSpPr>
        <p:spPr>
          <a:xfrm>
            <a:off x="3048000" y="763633"/>
            <a:ext cx="2895530" cy="646181"/>
          </a:xfrm>
          <a:prstGeom prst="rect">
            <a:avLst/>
          </a:prstGeom>
          <a:noFill/>
        </p:spPr>
        <p:txBody>
          <a:bodyPr wrap="square" rtlCol="0">
            <a:spAutoFit/>
          </a:bodyPr>
          <a:lstStyle/>
          <a:p>
            <a:r>
              <a:rPr lang="en-US" sz="3599" b="1" dirty="0">
                <a:solidFill>
                  <a:srgbClr val="00AEEF"/>
                </a:solidFill>
                <a:latin typeface="Times New Roman" panose="02020603050405020304" pitchFamily="18" charset="0"/>
                <a:cs typeface="Times New Roman" panose="02020603050405020304" pitchFamily="18" charset="0"/>
              </a:rPr>
              <a:t>Good Luck !</a:t>
            </a:r>
          </a:p>
        </p:txBody>
      </p:sp>
    </p:spTree>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667" fill="hold"/>
                                        <p:tgtEl>
                                          <p:spTgt spid="5"/>
                                        </p:tgtEl>
                                      </p:cBhvr>
                                    </p:cmd>
                                  </p:childTnLst>
                                </p:cTn>
                              </p:par>
                              <p:par>
                                <p:cTn id="7" presetID="3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par>
                                <p:cTn id="13" presetID="45"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000"/>
                                        <p:tgtEl>
                                          <p:spTgt spid="10"/>
                                        </p:tgtEl>
                                      </p:cBhvr>
                                    </p:animEffect>
                                    <p:anim calcmode="lin" valueType="num">
                                      <p:cBhvr>
                                        <p:cTn id="16" dur="2000" fill="hold"/>
                                        <p:tgtEl>
                                          <p:spTgt spid="10"/>
                                        </p:tgtEl>
                                        <p:attrNameLst>
                                          <p:attrName>ppt_w</p:attrName>
                                        </p:attrNameLst>
                                      </p:cBhvr>
                                      <p:tavLst>
                                        <p:tav tm="0" fmla="#ppt_w*sin(2.5*pi*$)">
                                          <p:val>
                                            <p:fltVal val="0"/>
                                          </p:val>
                                        </p:tav>
                                        <p:tav tm="100000">
                                          <p:val>
                                            <p:fltVal val="1"/>
                                          </p:val>
                                        </p:tav>
                                      </p:tavLst>
                                    </p:anim>
                                    <p:anim calcmode="lin" valueType="num">
                                      <p:cBhvr>
                                        <p:cTn id="17"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3"/>
                </p:tgtEl>
              </p:cMediaNode>
            </p:audio>
            <p:audio>
              <p:cMediaNode vol="80000">
                <p:cTn id="19" fill="hold" display="0">
                  <p:stCondLst>
                    <p:cond delay="indefinite"/>
                  </p:stCondLst>
                  <p:endCondLst>
                    <p:cond evt="onStopAudio" delay="0">
                      <p:tgtEl>
                        <p:sldTgt/>
                      </p:tgtEl>
                    </p:cond>
                  </p:endCondLst>
                </p:cTn>
                <p:tgtEl>
                  <p:spTgt spid="5"/>
                </p:tgtEl>
              </p:cMediaNode>
            </p:audio>
          </p:childTnLst>
        </p:cTn>
      </p:par>
    </p:tnLst>
    <p:bldLst>
      <p:bldP spid="10" grpId="0"/>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6f52ad2a505f8400814fb0d9a5132d3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33f22de3f627f3ecc762a69a412d1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436F3F8-B133-4705-9BDB-DD4AD2702233}"/>
</file>

<file path=customXml/itemProps2.xml><?xml version="1.0" encoding="utf-8"?>
<ds:datastoreItem xmlns:ds="http://schemas.openxmlformats.org/officeDocument/2006/customXml" ds:itemID="{9910680E-4CCB-475A-ADB8-BCB66AB6FB03}"/>
</file>

<file path=customXml/itemProps3.xml><?xml version="1.0" encoding="utf-8"?>
<ds:datastoreItem xmlns:ds="http://schemas.openxmlformats.org/officeDocument/2006/customXml" ds:itemID="{3584CB42-8881-4C9E-8A8C-7E536009F8C4}"/>
</file>

<file path=docProps/app.xml><?xml version="1.0" encoding="utf-8"?>
<Properties xmlns="http://schemas.openxmlformats.org/officeDocument/2006/extended-properties" xmlns:vt="http://schemas.openxmlformats.org/officeDocument/2006/docPropsVTypes">
  <Template/>
  <TotalTime>719</TotalTime>
  <Words>11120</Words>
  <Application>Microsoft Office PowerPoint</Application>
  <PresentationFormat>Custom</PresentationFormat>
  <Paragraphs>1280</Paragraphs>
  <Slides>47</Slides>
  <Notes>39</Notes>
  <HiddenSlides>0</HiddenSlides>
  <MMClips>4</MMClips>
  <ScaleCrop>false</ScaleCrop>
  <HeadingPairs>
    <vt:vector size="6" baseType="variant">
      <vt:variant>
        <vt:lpstr>Fonts Used</vt:lpstr>
      </vt:variant>
      <vt:variant>
        <vt:i4>18</vt:i4>
      </vt:variant>
      <vt:variant>
        <vt:lpstr>Theme</vt:lpstr>
      </vt:variant>
      <vt:variant>
        <vt:i4>2</vt:i4>
      </vt:variant>
      <vt:variant>
        <vt:lpstr>Slide Titles</vt:lpstr>
      </vt:variant>
      <vt:variant>
        <vt:i4>47</vt:i4>
      </vt:variant>
    </vt:vector>
  </HeadingPairs>
  <TitlesOfParts>
    <vt:vector size="67" baseType="lpstr">
      <vt:lpstr>Yu Gothic</vt:lpstr>
      <vt:lpstr>Alexandria</vt:lpstr>
      <vt:lpstr>Aptos</vt:lpstr>
      <vt:lpstr>Arial</vt:lpstr>
      <vt:lpstr>Arial Black</vt:lpstr>
      <vt:lpstr>Calibri</vt:lpstr>
      <vt:lpstr>Century Gothic</vt:lpstr>
      <vt:lpstr>Courier New</vt:lpstr>
      <vt:lpstr>Georgia</vt:lpstr>
      <vt:lpstr>Montserrat</vt:lpstr>
      <vt:lpstr>Montserrat Medium</vt:lpstr>
      <vt:lpstr>Montserrat SemiBold</vt:lpstr>
      <vt:lpstr>Roboto Light</vt:lpstr>
      <vt:lpstr>Segoe UI Web (Arabic)</vt:lpstr>
      <vt:lpstr>Tajawal ExtraBold</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Difference: Growth vs Scaling</vt:lpstr>
      <vt:lpstr>Growth vs. Scaling: Understanding the Difference</vt:lpstr>
      <vt:lpstr>Why Scaling Matters for Entrepreneurs</vt:lpstr>
      <vt:lpstr>Common Myths About Scaling</vt:lpstr>
      <vt:lpstr>Organic vs. Inorganic Growth</vt:lpstr>
      <vt:lpstr>Growth Strategy Frameworks</vt:lpstr>
      <vt:lpstr>Market Expansion Strategies</vt:lpstr>
      <vt:lpstr>Market Penetration Strategies</vt:lpstr>
      <vt:lpstr>Market Development Approaches</vt:lpstr>
      <vt:lpstr>Diversification: New Products, New Markets</vt:lpstr>
      <vt:lpstr>Preparing for Scaling</vt:lpstr>
      <vt:lpstr>Assessing Product-Market Fit</vt:lpstr>
      <vt:lpstr>Building a Scalable Business Model</vt:lpstr>
      <vt:lpstr>Operational &amp; Financial Readiness</vt:lpstr>
      <vt:lpstr>Scaling Models Overview</vt:lpstr>
      <vt:lpstr>Technology-Driven Scaling</vt:lpstr>
      <vt:lpstr>Franchise &amp; Licensing Models</vt:lpstr>
      <vt:lpstr>Platform &amp; Network Effects</vt:lpstr>
      <vt:lpstr>Global Expansion Strategies</vt:lpstr>
      <vt:lpstr>Product &amp; Service Innovation</vt:lpstr>
      <vt:lpstr>Product and Service Innovation</vt:lpstr>
      <vt:lpstr>Case Study: Apple's iPhone Innovation</vt:lpstr>
      <vt:lpstr>Funding and Capital for Growth</vt:lpstr>
      <vt:lpstr>Funding Options Explained</vt:lpstr>
      <vt:lpstr>Managing Cash Flow During Scaling</vt:lpstr>
      <vt:lpstr>Financial Metrics for Scaling</vt:lpstr>
      <vt:lpstr>Operational Scaling Strategies</vt:lpstr>
      <vt:lpstr>Operational Challenges in Scaling</vt:lpstr>
      <vt:lpstr>Supply Chain Scaling</vt:lpstr>
      <vt:lpstr>Outsourcing vs. In-House Operations</vt:lpstr>
      <vt:lpstr>Leadership &amp; Culture in Scaling</vt:lpstr>
      <vt:lpstr>Managing Team Growth</vt:lpstr>
      <vt:lpstr>Maintaining Quality During Scaling</vt:lpstr>
      <vt:lpstr>Risk Management During Scaling</vt:lpstr>
      <vt:lpstr>Case Studies: Successful Scaling Stories</vt:lpstr>
      <vt:lpstr>Case Studies: Successful Scaling Stories</vt:lpstr>
      <vt:lpstr>Measuring &amp; Monitoring Growth</vt:lpstr>
      <vt:lpstr>Future Trends in Scaling</vt:lpstr>
      <vt:lpstr>Key Takeaways</vt:lpstr>
      <vt:lpstr>Conclusion: The Path to Efficient Growth</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Mohamed Soliman</cp:lastModifiedBy>
  <cp:revision>460</cp:revision>
  <dcterms:created xsi:type="dcterms:W3CDTF">2025-08-09T17:15:01Z</dcterms:created>
  <dcterms:modified xsi:type="dcterms:W3CDTF">2025-08-14T16:30:27Z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2025-08-09T00:00:00Z</vt:filetime>
  </property>
  <property fmtid="{D5CDD505-2E9C-101B-9397-08002B2CF9AE}" pid="3" name="Producer">
    <vt:lpwstr>pypdf</vt:lpwstr>
  </property>
  <property fmtid="{D5CDD505-2E9C-101B-9397-08002B2CF9AE}" pid="4" name="LastSaved">
    <vt:filetime>2025-08-09T00:00:00Z</vt:filetime>
  </property>
  <property fmtid="{D5CDD505-2E9C-101B-9397-08002B2CF9AE}" pid="5" name="ContentTypeId">
    <vt:lpwstr>0x0101006A254F5D6A14094B8840E79896A2F150</vt:lpwstr>
  </property>
</Properties>
</file>