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410" r:id="rId3"/>
    <p:sldId id="298" r:id="rId4"/>
    <p:sldId id="257" r:id="rId5"/>
    <p:sldId id="299" r:id="rId6"/>
    <p:sldId id="368" r:id="rId7"/>
    <p:sldId id="401" r:id="rId8"/>
    <p:sldId id="369" r:id="rId9"/>
    <p:sldId id="402" r:id="rId10"/>
    <p:sldId id="370" r:id="rId11"/>
    <p:sldId id="371" r:id="rId12"/>
    <p:sldId id="372" r:id="rId13"/>
    <p:sldId id="373" r:id="rId14"/>
    <p:sldId id="374" r:id="rId15"/>
    <p:sldId id="375" r:id="rId16"/>
    <p:sldId id="397" r:id="rId17"/>
    <p:sldId id="376" r:id="rId18"/>
    <p:sldId id="377" r:id="rId19"/>
    <p:sldId id="378" r:id="rId20"/>
    <p:sldId id="379" r:id="rId21"/>
    <p:sldId id="404" r:id="rId22"/>
    <p:sldId id="405" r:id="rId23"/>
    <p:sldId id="406" r:id="rId24"/>
    <p:sldId id="407" r:id="rId25"/>
    <p:sldId id="408" r:id="rId26"/>
    <p:sldId id="307" r:id="rId27"/>
    <p:sldId id="308" r:id="rId28"/>
    <p:sldId id="380" r:id="rId29"/>
    <p:sldId id="398" r:id="rId30"/>
    <p:sldId id="381" r:id="rId31"/>
    <p:sldId id="382" r:id="rId32"/>
    <p:sldId id="384" r:id="rId33"/>
    <p:sldId id="385" r:id="rId34"/>
    <p:sldId id="386" r:id="rId35"/>
    <p:sldId id="399" r:id="rId36"/>
    <p:sldId id="387" r:id="rId37"/>
    <p:sldId id="388" r:id="rId38"/>
    <p:sldId id="389" r:id="rId39"/>
    <p:sldId id="390" r:id="rId40"/>
    <p:sldId id="391" r:id="rId41"/>
    <p:sldId id="392" r:id="rId42"/>
    <p:sldId id="400" r:id="rId43"/>
    <p:sldId id="393" r:id="rId44"/>
    <p:sldId id="394" r:id="rId45"/>
    <p:sldId id="395" r:id="rId46"/>
    <p:sldId id="396" r:id="rId47"/>
    <p:sldId id="36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2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933" autoAdjust="0"/>
  </p:normalViewPr>
  <p:slideViewPr>
    <p:cSldViewPr snapToGrid="0">
      <p:cViewPr varScale="1">
        <p:scale>
          <a:sx n="63" d="100"/>
          <a:sy n="63" d="100"/>
        </p:scale>
        <p:origin x="80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074CED-151D-4B7F-941A-BA00F1641143}" type="datetimeFigureOut">
              <a:rPr lang="en-US" smtClean="0"/>
              <a:t>22-Jun-24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EF9AFA-CAD3-4794-840B-E5E40065398E}" type="slidenum">
              <a:rPr lang="en-US" smtClean="0"/>
              <a:t>‹#›</a:t>
            </a:fld>
            <a:endParaRPr lang="en-US"/>
          </a:p>
        </p:txBody>
      </p:sp>
    </p:spTree>
    <p:extLst>
      <p:ext uri="{BB962C8B-B14F-4D97-AF65-F5344CB8AC3E}">
        <p14:creationId xmlns:p14="http://schemas.microsoft.com/office/powerpoint/2010/main" val="2936631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548789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19556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04269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90869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481373-F476-44D0-9C0B-AA0640A6B38B}"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97953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481373-F476-44D0-9C0B-AA0640A6B38B}" type="datetimeFigureOut">
              <a:rPr lang="en-US" smtClean="0"/>
              <a:t>22-Jun-24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449629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481373-F476-44D0-9C0B-AA0640A6B38B}" type="datetimeFigureOut">
              <a:rPr lang="en-US" smtClean="0"/>
              <a:t>22-Jun-24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801558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22-Jun-24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33007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852048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512316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78152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2809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74688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0642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605988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481373-F476-44D0-9C0B-AA0640A6B38B}"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31034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481373-F476-44D0-9C0B-AA0640A6B38B}" type="datetimeFigureOut">
              <a:rPr lang="en-US" smtClean="0"/>
              <a:t>22-Jun-24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974488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481373-F476-44D0-9C0B-AA0640A6B38B}" type="datetimeFigureOut">
              <a:rPr lang="en-US" smtClean="0"/>
              <a:t>22-Jun-24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4162839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22-Jun-24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930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560615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164612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602295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6191134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62276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1000">
              <a:srgbClr val="F0E2E9"/>
            </a:gs>
            <a:gs pos="56000">
              <a:schemeClr val="accent1">
                <a:lumMod val="21000"/>
                <a:lumOff val="79000"/>
                <a:alpha val="62000"/>
              </a:schemeClr>
            </a:gs>
            <a:gs pos="6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22-Jun-24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300437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22-Jun-24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16030960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3.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t>Project communication</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3</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t>www.midocean.ae</a:t>
            </a:r>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7"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TextBox 13">
            <a:extLst>
              <a:ext uri="{FF2B5EF4-FFF2-40B4-BE49-F238E27FC236}">
                <a16:creationId xmlns:a16="http://schemas.microsoft.com/office/drawing/2014/main" id="{16E4CC76-2D0D-6204-3FBC-B0856D8E8836}"/>
              </a:ext>
            </a:extLst>
          </p:cNvPr>
          <p:cNvSpPr txBox="1"/>
          <p:nvPr/>
        </p:nvSpPr>
        <p:spPr>
          <a:xfrm>
            <a:off x="-391156" y="5085065"/>
            <a:ext cx="5215534" cy="646331"/>
          </a:xfrm>
          <a:prstGeom prst="rect">
            <a:avLst/>
          </a:prstGeom>
          <a:noFill/>
        </p:spPr>
        <p:txBody>
          <a:bodyPr wrap="square" rtlCol="0">
            <a:spAutoFit/>
          </a:bodyPr>
          <a:lstStyle/>
          <a:p>
            <a:pPr algn="ctr"/>
            <a:r>
              <a:rPr lang="en-US" sz="3600" b="1" i="1" dirty="0" smtClean="0"/>
              <a:t>Project Meeting &amp; Plan</a:t>
            </a:r>
            <a:endParaRPr lang="en-US" sz="36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89938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03315" y="1408855"/>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endParaRPr lang="en-US" sz="2800" dirty="0"/>
          </a:p>
        </p:txBody>
      </p:sp>
      <p:cxnSp>
        <p:nvCxnSpPr>
          <p:cNvPr id="5" name="Elbow Connector 4"/>
          <p:cNvCxnSpPr/>
          <p:nvPr/>
        </p:nvCxnSpPr>
        <p:spPr>
          <a:xfrm rot="16200000" flipH="1">
            <a:off x="2957348" y="186761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874365" y="282929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082564" y="938678"/>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4577273" y="37588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6332167" y="428508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sp>
        <p:nvSpPr>
          <p:cNvPr id="10" name="Left Bracket 9"/>
          <p:cNvSpPr/>
          <p:nvPr/>
        </p:nvSpPr>
        <p:spPr>
          <a:xfrm>
            <a:off x="2693896" y="428508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sp>
        <p:nvSpPr>
          <p:cNvPr id="11" name="Rectangle 10"/>
          <p:cNvSpPr/>
          <p:nvPr/>
        </p:nvSpPr>
        <p:spPr>
          <a:xfrm>
            <a:off x="2684012" y="4781763"/>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9048662" y="489709"/>
            <a:ext cx="329418" cy="1632144"/>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sp>
        <p:nvSpPr>
          <p:cNvPr id="13" name="Left Bracket 12"/>
          <p:cNvSpPr/>
          <p:nvPr/>
        </p:nvSpPr>
        <p:spPr>
          <a:xfrm>
            <a:off x="7105186" y="489709"/>
            <a:ext cx="328128" cy="168788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sp>
        <p:nvSpPr>
          <p:cNvPr id="14" name="Rectangle 13"/>
          <p:cNvSpPr/>
          <p:nvPr/>
        </p:nvSpPr>
        <p:spPr>
          <a:xfrm>
            <a:off x="7105186" y="897886"/>
            <a:ext cx="2255169" cy="461665"/>
          </a:xfrm>
          <a:prstGeom prst="rect">
            <a:avLst/>
          </a:prstGeom>
          <a:solidFill>
            <a:schemeClr val="bg1"/>
          </a:solidFill>
          <a:ln>
            <a:solidFill>
              <a:schemeClr val="accent1"/>
            </a:solidFill>
          </a:ln>
        </p:spPr>
        <p:txBody>
          <a:bodyPr wrap="none">
            <a:spAutoFit/>
          </a:bodyPr>
          <a:lstStyle/>
          <a:p>
            <a:r>
              <a:rPr lang="en-US" sz="2400" b="1" dirty="0" smtClean="0"/>
              <a:t>The Project Plan</a:t>
            </a:r>
            <a:endParaRPr lang="en-US" sz="2400" b="1" dirty="0"/>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5710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891402" y="3028377"/>
            <a:ext cx="6124818" cy="769441"/>
          </a:xfrm>
          <a:prstGeom prst="rect">
            <a:avLst/>
          </a:prstGeom>
          <a:solidFill>
            <a:schemeClr val="bg1"/>
          </a:solidFill>
          <a:ln>
            <a:solidFill>
              <a:schemeClr val="accent1"/>
            </a:solidFill>
          </a:ln>
        </p:spPr>
        <p:txBody>
          <a:bodyPr wrap="none">
            <a:spAutoFit/>
          </a:bodyPr>
          <a:lstStyle/>
          <a:p>
            <a:r>
              <a:rPr lang="en-US" sz="4400" b="1" dirty="0">
                <a:latin typeface="Times New Roman" panose="02020603050405020304" pitchFamily="18" charset="0"/>
                <a:cs typeface="Times New Roman" panose="02020603050405020304" pitchFamily="18" charset="0"/>
              </a:rPr>
              <a:t>Project </a:t>
            </a:r>
            <a:r>
              <a:rPr lang="en-US" sz="4400" b="1" dirty="0" smtClean="0">
                <a:latin typeface="Times New Roman" panose="02020603050405020304" pitchFamily="18" charset="0"/>
                <a:cs typeface="Times New Roman" panose="02020603050405020304" pitchFamily="18" charset="0"/>
              </a:rPr>
              <a:t>Kick-off meeting</a:t>
            </a:r>
            <a:endParaRPr lang="en-US" sz="4400" b="1"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30410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662221"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Project’s Early Stages</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6" y="1330437"/>
            <a:ext cx="8079456" cy="46807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Once begun, a project follows a planned life cycle that includes: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9" name="Straight Arrow Connector 8"/>
          <p:cNvCxnSpPr/>
          <p:nvPr/>
        </p:nvCxnSpPr>
        <p:spPr>
          <a:xfrm flipH="1">
            <a:off x="2337847" y="1798514"/>
            <a:ext cx="266778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0" name="Straight Arrow Connector 9"/>
          <p:cNvCxnSpPr/>
          <p:nvPr/>
        </p:nvCxnSpPr>
        <p:spPr>
          <a:xfrm>
            <a:off x="5005633" y="1798514"/>
            <a:ext cx="64416" cy="99967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a:off x="5028296" y="1818153"/>
            <a:ext cx="2645123" cy="86848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6" name="Rectangle 15"/>
          <p:cNvSpPr/>
          <p:nvPr/>
        </p:nvSpPr>
        <p:spPr>
          <a:xfrm>
            <a:off x="1094610" y="2867007"/>
            <a:ext cx="1787669" cy="530594"/>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Early 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111798" y="2817829"/>
            <a:ext cx="2045753"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Middle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7147839" y="2798190"/>
            <a:ext cx="3570208" cy="553357"/>
          </a:xfrm>
          <a:prstGeom prst="rect">
            <a:avLst/>
          </a:prstGeom>
          <a:solidFill>
            <a:schemeClr val="tx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Late (concluding) </a:t>
            </a:r>
            <a:r>
              <a:rPr lang="en-US" sz="28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stage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0" y="3775835"/>
            <a:ext cx="694755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Although the way a project starts can vary widely in different organizations, there are two elements that many project inceptions have in common:</a:t>
            </a:r>
          </a:p>
        </p:txBody>
      </p:sp>
      <p:cxnSp>
        <p:nvCxnSpPr>
          <p:cNvPr id="21" name="Straight Arrow Connector 20"/>
          <p:cNvCxnSpPr/>
          <p:nvPr/>
        </p:nvCxnSpPr>
        <p:spPr>
          <a:xfrm flipH="1">
            <a:off x="1143645" y="4930951"/>
            <a:ext cx="1738634" cy="59941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2" name="Straight Arrow Connector 21"/>
          <p:cNvCxnSpPr/>
          <p:nvPr/>
        </p:nvCxnSpPr>
        <p:spPr>
          <a:xfrm>
            <a:off x="2876103" y="4922257"/>
            <a:ext cx="1591274" cy="55148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6" name="Rectangle 25"/>
          <p:cNvSpPr/>
          <p:nvPr/>
        </p:nvSpPr>
        <p:spPr>
          <a:xfrm>
            <a:off x="-69797" y="5740504"/>
            <a:ext cx="309580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kickoff meeting </a:t>
            </a:r>
          </a:p>
        </p:txBody>
      </p:sp>
      <p:sp>
        <p:nvSpPr>
          <p:cNvPr id="27" name="Rectangle 26"/>
          <p:cNvSpPr/>
          <p:nvPr/>
        </p:nvSpPr>
        <p:spPr>
          <a:xfrm>
            <a:off x="3280769" y="5802090"/>
            <a:ext cx="2177351" cy="830997"/>
          </a:xfrm>
          <a:prstGeom prst="rect">
            <a:avLst/>
          </a:prstGeom>
          <a:solidFill>
            <a:schemeClr val="tx2"/>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project plan document.</a:t>
            </a: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4724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ppt_x"/>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ppt_x"/>
                                          </p:val>
                                        </p:tav>
                                        <p:tav tm="100000">
                                          <p:val>
                                            <p:strVal val="#ppt_x"/>
                                          </p:val>
                                        </p:tav>
                                      </p:tavLst>
                                    </p:anim>
                                    <p:anim calcmode="lin" valueType="num">
                                      <p:cBhvr additive="base">
                                        <p:cTn id="6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17" grpId="0" animBg="1"/>
      <p:bldP spid="18" grpId="0" animBg="1"/>
      <p:bldP spid="20"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221692" cy="1631216"/>
          </a:xfrm>
          <a:prstGeom prst="rect">
            <a:avLst/>
          </a:prstGeom>
          <a:solidFill>
            <a:schemeClr val="accent1">
              <a:lumMod val="20000"/>
              <a:lumOff val="80000"/>
            </a:schemeClr>
          </a:solidFill>
          <a:ln>
            <a:solidFill>
              <a:schemeClr val="tx1"/>
            </a:solidFill>
          </a:ln>
        </p:spPr>
        <p:txBody>
          <a:bodyPr wrap="square">
            <a:spAutoFit/>
          </a:bodyPr>
          <a:lstStyle/>
          <a:p>
            <a:r>
              <a:rPr lang="en-US" sz="2000" dirty="0"/>
              <a:t>For small projects, the kickoff meeting takes place immediately after the initiation phase and includes all team members. For many team members, this will be the first meeting with other members and therefore, it’s an opportunity to get to know others. </a:t>
            </a:r>
          </a:p>
        </p:txBody>
      </p:sp>
      <p:sp>
        <p:nvSpPr>
          <p:cNvPr id="19" name="Rectangle 18"/>
          <p:cNvSpPr/>
          <p:nvPr/>
        </p:nvSpPr>
        <p:spPr>
          <a:xfrm>
            <a:off x="-5342" y="5538868"/>
            <a:ext cx="6221692" cy="461665"/>
          </a:xfrm>
          <a:prstGeom prst="rect">
            <a:avLst/>
          </a:prstGeom>
          <a:solidFill>
            <a:schemeClr val="accent1">
              <a:lumMod val="20000"/>
              <a:lumOff val="80000"/>
            </a:schemeClr>
          </a:solidFill>
          <a:ln>
            <a:solidFill>
              <a:schemeClr val="tx1"/>
            </a:solidFill>
          </a:ln>
        </p:spPr>
        <p:txBody>
          <a:bodyPr wrap="square">
            <a:spAutoFit/>
          </a:bodyPr>
          <a:lstStyle/>
          <a:p>
            <a:r>
              <a:rPr lang="en-US" sz="2400" dirty="0"/>
              <a:t>Smaller projects only have one kickoff meeting.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9195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barn(inVertical)">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244136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9781"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a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699507" y="1330437"/>
            <a:ext cx="7793285"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project kick-off meeting is the first meeting with the project team and the client of the project where applicable. This meeting is the time to establish common goals and the purpose of the project.</a:t>
            </a:r>
          </a:p>
        </p:txBody>
      </p:sp>
      <p:sp>
        <p:nvSpPr>
          <p:cNvPr id="16" name="Rectangle 15"/>
          <p:cNvSpPr/>
          <p:nvPr/>
        </p:nvSpPr>
        <p:spPr>
          <a:xfrm>
            <a:off x="0" y="2774919"/>
            <a:ext cx="5961825" cy="55335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8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When does kick-off meeting take place?</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 y="3481179"/>
            <a:ext cx="6975834" cy="2677656"/>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larger projects, you will conduct the kickoff meeting when the planning is completed and execution is about to start. If the project is multiphase, you can have a kickoff meeting at the beginning of each phase. </a:t>
            </a:r>
          </a:p>
          <a:p>
            <a:r>
              <a:rPr lang="en-US" sz="2400" dirty="0"/>
              <a:t>If the project is spread across a large geographical area, you will have a virtual kickoff meeting so team members can communicate through the internet.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09228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16"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34999" t="47863" r="30128" b="42336"/>
          <a:stretch/>
        </p:blipFill>
        <p:spPr bwMode="auto">
          <a:xfrm>
            <a:off x="0" y="2249785"/>
            <a:ext cx="7720553" cy="2454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3" name="Rectangle 2"/>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2237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A project team is comprised of new team members so a familiarization session is essential. This session provides an opportunity for team members to get to know each other, build trust, and promote mutual understanding. </a:t>
            </a:r>
          </a:p>
        </p:txBody>
      </p:sp>
      <p:sp>
        <p:nvSpPr>
          <p:cNvPr id="8" name="Rectangle 7"/>
          <p:cNvSpPr/>
          <p:nvPr/>
        </p:nvSpPr>
        <p:spPr>
          <a:xfrm>
            <a:off x="-1" y="2783736"/>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In the session, you can discuss project objectives, assumptions, constraints, deliverable(s), challenges, methodologies, procedures, plans, working environment, and the roles of each stakeholder, etc. </a:t>
            </a:r>
          </a:p>
        </p:txBody>
      </p:sp>
      <p:sp>
        <p:nvSpPr>
          <p:cNvPr id="9" name="Rectangle 8"/>
          <p:cNvSpPr/>
          <p:nvPr/>
        </p:nvSpPr>
        <p:spPr>
          <a:xfrm>
            <a:off x="-1" y="4254317"/>
            <a:ext cx="5335572" cy="2308324"/>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successful kickoff meeting can set the tone for the project. It ensures that stakeholders are on the same page and have a common understanding of the project objectives. It helps them to reach an agreement on how to work as a team.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73626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Effect transition="in" filter="barn(inVertical)">
                                      <p:cBhvr>
                                        <p:cTn id="3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401672"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purpose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12056883"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kickoff meeting helps clients build a relationship with the project team and understand how the project will proceed.</a:t>
            </a:r>
          </a:p>
        </p:txBody>
      </p:sp>
      <p:sp>
        <p:nvSpPr>
          <p:cNvPr id="8" name="Rectangle 7"/>
          <p:cNvSpPr/>
          <p:nvPr/>
        </p:nvSpPr>
        <p:spPr>
          <a:xfrm>
            <a:off x="-1" y="2567253"/>
            <a:ext cx="12056884"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informs the project planning phase of the project, and also allows your team and the client to iron out and finalize details such as project timeline, project management and methodology success measurement, and more.</a:t>
            </a:r>
            <a:endParaRPr lang="en-US" sz="3200" dirty="0"/>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87133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4810163"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Benefits of project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1434132"/>
            <a:ext cx="6136849" cy="461665"/>
          </a:xfrm>
          <a:prstGeom prst="rect">
            <a:avLst/>
          </a:prstGeom>
          <a:solidFill>
            <a:schemeClr val="tx2"/>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kickoff meeting has the following benefits:</a:t>
            </a:r>
          </a:p>
        </p:txBody>
      </p:sp>
      <p:sp>
        <p:nvSpPr>
          <p:cNvPr id="8" name="Rectangle 7"/>
          <p:cNvSpPr/>
          <p:nvPr/>
        </p:nvSpPr>
        <p:spPr>
          <a:xfrm>
            <a:off x="0" y="2123860"/>
            <a:ext cx="7560298" cy="4524315"/>
          </a:xfrm>
          <a:prstGeom prst="rect">
            <a:avLst/>
          </a:prstGeom>
          <a:solidFill>
            <a:schemeClr val="accent1">
              <a:lumMod val="20000"/>
              <a:lumOff val="80000"/>
            </a:schemeClr>
          </a:solidFill>
          <a:ln>
            <a:solidFill>
              <a:schemeClr val="tx1"/>
            </a:solidFill>
          </a:ln>
        </p:spPr>
        <p:txBody>
          <a:bodyPr wrap="square">
            <a:spAutoFit/>
          </a:bodyPr>
          <a:lstStyle/>
          <a:p>
            <a:pPr marL="285750" lvl="0" indent="-285750">
              <a:buFont typeface="Arial" panose="020B0604020202020204" pitchFamily="34" charset="0"/>
              <a:buChar char="•"/>
            </a:pPr>
            <a:r>
              <a:rPr lang="en-US" sz="2400" dirty="0"/>
              <a:t>It helps team members get to know each other.</a:t>
            </a:r>
          </a:p>
          <a:p>
            <a:pPr marL="285750" lvl="0" indent="-285750">
              <a:buFont typeface="Arial" panose="020B0604020202020204" pitchFamily="34" charset="0"/>
              <a:buChar char="•"/>
            </a:pPr>
            <a:r>
              <a:rPr lang="en-US" sz="2400" dirty="0"/>
              <a:t>It shows the project manager’s authority and leadership skills.</a:t>
            </a:r>
          </a:p>
          <a:p>
            <a:pPr marL="285750" lvl="0" indent="-285750">
              <a:buFont typeface="Arial" panose="020B0604020202020204" pitchFamily="34" charset="0"/>
              <a:buChar char="•"/>
            </a:pPr>
            <a:r>
              <a:rPr lang="en-US" sz="2400" dirty="0"/>
              <a:t>It helps team members understand the project objectives.</a:t>
            </a:r>
          </a:p>
          <a:p>
            <a:pPr marL="285750" lvl="0" indent="-285750">
              <a:buFont typeface="Arial" panose="020B0604020202020204" pitchFamily="34" charset="0"/>
              <a:buChar char="•"/>
            </a:pPr>
            <a:r>
              <a:rPr lang="en-US" sz="2400" dirty="0"/>
              <a:t>It allows stakeholders to understand the milestones, risks, assumptions, and constraints of the project.</a:t>
            </a:r>
          </a:p>
          <a:p>
            <a:pPr marL="285750" lvl="0" indent="-285750">
              <a:buFont typeface="Arial" panose="020B0604020202020204" pitchFamily="34" charset="0"/>
              <a:buChar char="•"/>
            </a:pPr>
            <a:r>
              <a:rPr lang="en-US" sz="2400" dirty="0"/>
              <a:t>It assists the project manager in gaining support from stakeholders.</a:t>
            </a:r>
          </a:p>
          <a:p>
            <a:pPr marL="285750" lvl="0" indent="-285750">
              <a:buFont typeface="Arial" panose="020B0604020202020204" pitchFamily="34" charset="0"/>
              <a:buChar char="•"/>
            </a:pPr>
            <a:r>
              <a:rPr lang="en-US" sz="2400" dirty="0"/>
              <a:t>It provides attendees with an opportunity to clarify doubts.</a:t>
            </a:r>
          </a:p>
          <a:p>
            <a:pPr marL="285750" lvl="0" indent="-285750">
              <a:buFont typeface="Arial" panose="020B0604020202020204" pitchFamily="34" charset="0"/>
              <a:buChar char="•"/>
            </a:pPr>
            <a:r>
              <a:rPr lang="en-US" sz="2400" dirty="0"/>
              <a:t>It gets stakeholders on the same page.</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79658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3329758" cy="468077"/>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Structuring the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10066239" cy="830997"/>
          </a:xfrm>
          <a:prstGeom prst="rect">
            <a:avLst/>
          </a:prstGeom>
          <a:solidFill>
            <a:schemeClr val="tx2"/>
          </a:solidFill>
          <a:ln>
            <a:solidFill>
              <a:schemeClr val="tx1"/>
            </a:solidFill>
          </a:ln>
        </p:spPr>
        <p:txBody>
          <a:bodyPr wrap="square">
            <a:spAutoFit/>
          </a:bodyPr>
          <a:lstStyle/>
          <a:p>
            <a:pPr fontAlgn="base"/>
            <a:r>
              <a:rPr lang="en-US" sz="2400" dirty="0">
                <a:solidFill>
                  <a:schemeClr val="bg1"/>
                </a:solidFill>
              </a:rPr>
              <a:t>How you structure your meeting agenda depends on the project, but key elements should include the 5 W’s, or who, what, where, when, why and how: </a:t>
            </a:r>
          </a:p>
        </p:txBody>
      </p:sp>
      <p:sp>
        <p:nvSpPr>
          <p:cNvPr id="8" name="Rectangle 7"/>
          <p:cNvSpPr/>
          <p:nvPr/>
        </p:nvSpPr>
        <p:spPr>
          <a:xfrm>
            <a:off x="509046" y="2359530"/>
            <a:ext cx="2102178"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Introductions</a:t>
            </a:r>
          </a:p>
        </p:txBody>
      </p:sp>
      <p:sp>
        <p:nvSpPr>
          <p:cNvPr id="9" name="Rectangle 8"/>
          <p:cNvSpPr/>
          <p:nvPr/>
        </p:nvSpPr>
        <p:spPr>
          <a:xfrm>
            <a:off x="509045" y="2904819"/>
            <a:ext cx="49773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background of the project</a:t>
            </a:r>
          </a:p>
        </p:txBody>
      </p:sp>
      <p:sp>
        <p:nvSpPr>
          <p:cNvPr id="10" name="Rectangle 9"/>
          <p:cNvSpPr/>
          <p:nvPr/>
        </p:nvSpPr>
        <p:spPr>
          <a:xfrm>
            <a:off x="509045" y="3603973"/>
            <a:ext cx="286943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Why are you doing it </a:t>
            </a:r>
          </a:p>
        </p:txBody>
      </p:sp>
      <p:sp>
        <p:nvSpPr>
          <p:cNvPr id="11" name="Rectangle 10"/>
          <p:cNvSpPr/>
          <p:nvPr/>
        </p:nvSpPr>
        <p:spPr>
          <a:xfrm>
            <a:off x="509045" y="4303127"/>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is the project scope </a:t>
            </a:r>
          </a:p>
        </p:txBody>
      </p:sp>
      <p:sp>
        <p:nvSpPr>
          <p:cNvPr id="12" name="Rectangle 11"/>
          <p:cNvSpPr/>
          <p:nvPr/>
        </p:nvSpPr>
        <p:spPr>
          <a:xfrm>
            <a:off x="509045" y="5002281"/>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What’s the action plan </a:t>
            </a:r>
          </a:p>
        </p:txBody>
      </p:sp>
      <p:sp>
        <p:nvSpPr>
          <p:cNvPr id="13" name="Rectangle 12"/>
          <p:cNvSpPr/>
          <p:nvPr/>
        </p:nvSpPr>
        <p:spPr>
          <a:xfrm>
            <a:off x="509045" y="5842838"/>
            <a:ext cx="3497347"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Who’s doing what </a:t>
            </a:r>
          </a:p>
        </p:txBody>
      </p:sp>
      <p:sp>
        <p:nvSpPr>
          <p:cNvPr id="14" name="Rectangle 13"/>
          <p:cNvSpPr/>
          <p:nvPr/>
        </p:nvSpPr>
        <p:spPr>
          <a:xfrm>
            <a:off x="6221691" y="2359529"/>
            <a:ext cx="5118755"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How are you going to work together</a:t>
            </a:r>
          </a:p>
        </p:txBody>
      </p:sp>
      <p:sp>
        <p:nvSpPr>
          <p:cNvPr id="15" name="Rectangle 14"/>
          <p:cNvSpPr/>
          <p:nvPr/>
        </p:nvSpPr>
        <p:spPr>
          <a:xfrm>
            <a:off x="6221691" y="3142308"/>
            <a:ext cx="4779389" cy="461665"/>
          </a:xfrm>
          <a:prstGeom prst="rect">
            <a:avLst/>
          </a:prstGeom>
          <a:solidFill>
            <a:schemeClr val="accent1">
              <a:lumMod val="20000"/>
              <a:lumOff val="80000"/>
            </a:schemeClr>
          </a:solidFill>
          <a:ln>
            <a:solidFill>
              <a:schemeClr val="tx1"/>
            </a:solidFill>
          </a:ln>
        </p:spPr>
        <p:txBody>
          <a:bodyPr wrap="square">
            <a:spAutoFit/>
          </a:bodyPr>
          <a:lstStyle/>
          <a:p>
            <a:pPr lvl="0" fontAlgn="base"/>
            <a:r>
              <a:rPr lang="en-US" sz="2400" dirty="0"/>
              <a:t>What does success look like </a:t>
            </a: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81497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8722" y="1214076"/>
            <a:ext cx="2185431" cy="523220"/>
          </a:xfrm>
          <a:prstGeom prst="rect">
            <a:avLst/>
          </a:prstGeom>
          <a:solidFill>
            <a:schemeClr val="tx2"/>
          </a:solidFill>
          <a:ln>
            <a:solidFill>
              <a:schemeClr val="tx1"/>
            </a:solidFill>
          </a:ln>
        </p:spPr>
        <p:txBody>
          <a:bodyPr wrap="square">
            <a:spAutoFit/>
          </a:bodyPr>
          <a:lstStyle/>
          <a:p>
            <a:pPr fontAlgn="base"/>
            <a:r>
              <a:rPr lang="en-US" sz="2800" b="1" dirty="0">
                <a:solidFill>
                  <a:schemeClr val="bg1"/>
                </a:solidFill>
              </a:rPr>
              <a:t>Introductions</a:t>
            </a:r>
          </a:p>
        </p:txBody>
      </p:sp>
      <p:sp>
        <p:nvSpPr>
          <p:cNvPr id="8" name="Rectangle 7"/>
          <p:cNvSpPr/>
          <p:nvPr/>
        </p:nvSpPr>
        <p:spPr>
          <a:xfrm>
            <a:off x="48722" y="1907044"/>
            <a:ext cx="9756745"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Get the ball rolling. Don’t assume everyone knows each other, so let everyone introduce themselves, their role in the project, and what they’ll be delivering. Bonus points if you can think of a fun and quick icebreaker.</a:t>
            </a:r>
          </a:p>
        </p:txBody>
      </p:sp>
      <p:sp>
        <p:nvSpPr>
          <p:cNvPr id="13" name="Rectangle 12"/>
          <p:cNvSpPr/>
          <p:nvPr/>
        </p:nvSpPr>
        <p:spPr>
          <a:xfrm>
            <a:off x="48722" y="3344735"/>
            <a:ext cx="8154188" cy="461665"/>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Statement of work, project scope, timeline, and deliverables</a:t>
            </a:r>
          </a:p>
        </p:txBody>
      </p:sp>
      <p:sp>
        <p:nvSpPr>
          <p:cNvPr id="16" name="Rectangle 15"/>
          <p:cNvSpPr/>
          <p:nvPr/>
        </p:nvSpPr>
        <p:spPr>
          <a:xfrm>
            <a:off x="48723" y="4227609"/>
            <a:ext cx="7483294"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Out of everything you’re discussing during the project kick-off meeting, this is one of the most important parts. It solidifies what’s involved in the project and whether or not everyone is on the same page.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750138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Vertical)">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8" grpId="0" animBg="1"/>
      <p:bldP spid="13"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1474064"/>
            <a:ext cx="11359298" cy="892552"/>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statement of </a:t>
            </a:r>
            <a:r>
              <a:rPr lang="en-US" sz="2800" b="1" u="sng" dirty="0" smtClean="0">
                <a:effectLst>
                  <a:outerShdw blurRad="38100" dist="38100" dir="2700000" algn="tl">
                    <a:srgbClr val="000000">
                      <a:alpha val="43137"/>
                    </a:srgbClr>
                  </a:outerShdw>
                </a:effectLst>
              </a:rPr>
              <a:t>work</a:t>
            </a:r>
          </a:p>
          <a:p>
            <a:pPr fontAlgn="base"/>
            <a:r>
              <a:rPr lang="en-US" sz="2400" dirty="0"/>
              <a:t> you submitted to the client describes the work you’ll deliver and by what deadline. </a:t>
            </a:r>
          </a:p>
        </p:txBody>
      </p:sp>
      <p:sp>
        <p:nvSpPr>
          <p:cNvPr id="13" name="Rectangle 12"/>
          <p:cNvSpPr/>
          <p:nvPr/>
        </p:nvSpPr>
        <p:spPr>
          <a:xfrm>
            <a:off x="-1" y="2686517"/>
            <a:ext cx="11359299" cy="1261884"/>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800" b="1" u="sng" dirty="0">
                <a:effectLst>
                  <a:outerShdw blurRad="38100" dist="38100" dir="2700000" algn="tl">
                    <a:srgbClr val="000000">
                      <a:alpha val="43137"/>
                    </a:srgbClr>
                  </a:outerShdw>
                </a:effectLst>
              </a:rPr>
              <a:t>The project scope </a:t>
            </a:r>
            <a:endParaRPr lang="en-US" sz="2800" b="1" u="sng" dirty="0" smtClean="0">
              <a:effectLst>
                <a:outerShdw blurRad="38100" dist="38100" dir="2700000" algn="tl">
                  <a:srgbClr val="000000">
                    <a:alpha val="43137"/>
                  </a:srgbClr>
                </a:outerShdw>
              </a:effectLst>
            </a:endParaRPr>
          </a:p>
          <a:p>
            <a:pPr fontAlgn="base"/>
            <a:r>
              <a:rPr lang="en-US" sz="2400" dirty="0" smtClean="0"/>
              <a:t>includes </a:t>
            </a:r>
            <a:r>
              <a:rPr lang="en-US" sz="2400" dirty="0"/>
              <a:t>a detailed description of project deliverables and the work needed to accomplish them.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432497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8722" y="644502"/>
            <a:ext cx="5330305" cy="487506"/>
          </a:xfrm>
          <a:prstGeom prst="rect">
            <a:avLst/>
          </a:prstGeom>
          <a:solidFill>
            <a:schemeClr val="accent2"/>
          </a:solidFill>
          <a:ln>
            <a:solidFill>
              <a:schemeClr val="tx1"/>
            </a:solidFill>
          </a:ln>
        </p:spPr>
        <p:txBody>
          <a:bodyPr wrap="non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What is involved in a kick-off meeting?</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0" y="1361860"/>
            <a:ext cx="11359298" cy="1200329"/>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b="1" u="sng" dirty="0">
                <a:effectLst>
                  <a:outerShdw blurRad="38100" dist="38100" dir="2700000" algn="tl">
                    <a:srgbClr val="000000">
                      <a:alpha val="43137"/>
                    </a:srgbClr>
                  </a:outerShdw>
                </a:effectLst>
              </a:rPr>
              <a:t>The project </a:t>
            </a:r>
            <a:r>
              <a:rPr lang="en-US" sz="2400" b="1" u="sng" dirty="0" smtClean="0">
                <a:effectLst>
                  <a:outerShdw blurRad="38100" dist="38100" dir="2700000" algn="tl">
                    <a:srgbClr val="000000">
                      <a:alpha val="43137"/>
                    </a:srgbClr>
                  </a:outerShdw>
                </a:effectLst>
              </a:rPr>
              <a:t>timeline</a:t>
            </a:r>
          </a:p>
          <a:p>
            <a:pPr fontAlgn="base"/>
            <a:r>
              <a:rPr lang="en-US" sz="2400" dirty="0"/>
              <a:t> is an overview of what is expected to be delivered and when. This can be as detailed as needed for your project. </a:t>
            </a:r>
            <a:endParaRPr lang="en-US" sz="3200" dirty="0"/>
          </a:p>
        </p:txBody>
      </p:sp>
      <p:sp>
        <p:nvSpPr>
          <p:cNvPr id="9" name="Rectangle 8"/>
          <p:cNvSpPr/>
          <p:nvPr/>
        </p:nvSpPr>
        <p:spPr>
          <a:xfrm>
            <a:off x="0" y="2798664"/>
            <a:ext cx="11359299" cy="1200329"/>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b="1" u="sng" dirty="0" smtClean="0">
                <a:effectLst>
                  <a:outerShdw blurRad="38100" dist="38100" dir="2700000" algn="tl">
                    <a:srgbClr val="000000">
                      <a:alpha val="43137"/>
                    </a:srgbClr>
                  </a:outerShdw>
                </a:effectLst>
              </a:rPr>
              <a:t>Deliverables</a:t>
            </a:r>
          </a:p>
          <a:p>
            <a:pPr fontAlgn="base"/>
            <a:r>
              <a:rPr lang="en-US" sz="2400" dirty="0"/>
              <a:t> are the actual items you will send to your customer or client, and they’re usually noted on the timeline.</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3626572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ppt_x"/>
                                          </p:val>
                                        </p:tav>
                                        <p:tav tm="100000">
                                          <p:val>
                                            <p:strVal val="#ppt_x"/>
                                          </p:val>
                                        </p:tav>
                                      </p:tavLst>
                                    </p:anim>
                                    <p:anim calcmode="lin" valueType="num">
                                      <p:cBhvr additive="base">
                                        <p:cTn id="1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7253204"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Tracking progress/milestones and communicating them</a:t>
            </a:r>
          </a:p>
        </p:txBody>
      </p:sp>
      <p:sp>
        <p:nvSpPr>
          <p:cNvPr id="8" name="Rectangle 7"/>
          <p:cNvSpPr/>
          <p:nvPr/>
        </p:nvSpPr>
        <p:spPr>
          <a:xfrm>
            <a:off x="0" y="1775722"/>
            <a:ext cx="9313681"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During your kick-off meeting, establish a baseline for how you plan to share progress with your stakeholders or client. You can use a status report to show how the project is tracking on budget, tasks, milestones, and timeline. </a:t>
            </a:r>
          </a:p>
        </p:txBody>
      </p:sp>
      <p:sp>
        <p:nvSpPr>
          <p:cNvPr id="13" name="Rectangle 12"/>
          <p:cNvSpPr/>
          <p:nvPr/>
        </p:nvSpPr>
        <p:spPr>
          <a:xfrm>
            <a:off x="0" y="3951278"/>
            <a:ext cx="6843860" cy="2677656"/>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The status report should be available to all stakeholders and anyone whose work might be affected by the project, to make sure everyone is aware of the progress (or delays). For client projects, it’s important that your client agrees with the level of detail they will receive in the status reports to ensure easier invoicing and payments.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251543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29868" y="3943652"/>
            <a:ext cx="5401559"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work management system to track items in progress. Examples include Jira, Basecamp, or Asana.</a:t>
            </a:r>
          </a:p>
        </p:txBody>
      </p:sp>
      <p:sp>
        <p:nvSpPr>
          <p:cNvPr id="9" name="Rectangle 8"/>
          <p:cNvSpPr/>
          <p:nvPr/>
        </p:nvSpPr>
        <p:spPr>
          <a:xfrm>
            <a:off x="1" y="5025667"/>
            <a:ext cx="6702457" cy="1631216"/>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shared document system to make sure everyone (including your client) has access to important project documents and information. Examples include Microsoft docs, Google docs, or you can use a document management system that has built-in hierarchy and organization tools like Confluence.</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92561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13" grpId="0" animBg="1"/>
      <p:bldP spid="7"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708161"/>
            <a:ext cx="2589299"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Tools and methods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1323235"/>
            <a:ext cx="11774078" cy="1569660"/>
          </a:xfrm>
          <a:prstGeom prst="rect">
            <a:avLst/>
          </a:prstGeom>
          <a:solidFill>
            <a:schemeClr val="accent1">
              <a:lumMod val="20000"/>
              <a:lumOff val="80000"/>
            </a:schemeClr>
          </a:solidFill>
          <a:ln>
            <a:solidFill>
              <a:schemeClr val="tx1"/>
            </a:solidFill>
          </a:ln>
        </p:spPr>
        <p:txBody>
          <a:bodyPr wrap="square">
            <a:spAutoFit/>
          </a:bodyPr>
          <a:lstStyle/>
          <a:p>
            <a:pPr fontAlgn="base"/>
            <a:r>
              <a:rPr lang="en-US" sz="2400" dirty="0"/>
              <a:t>Put together a set of collaboration tools you’ll be using during the project and decide with your team how you’ll be using them to communicate. How will you be sharing your status reports and other files? Aligning on these things early on will help to keep the project’s communication streamlined. </a:t>
            </a:r>
            <a:endParaRPr lang="en-US" sz="3200" dirty="0"/>
          </a:p>
        </p:txBody>
      </p:sp>
      <p:sp>
        <p:nvSpPr>
          <p:cNvPr id="13" name="Rectangle 12"/>
          <p:cNvSpPr/>
          <p:nvPr/>
        </p:nvSpPr>
        <p:spPr>
          <a:xfrm>
            <a:off x="0" y="3046304"/>
            <a:ext cx="11594969" cy="830997"/>
          </a:xfrm>
          <a:prstGeom prst="rect">
            <a:avLst/>
          </a:prstGeom>
          <a:solidFill>
            <a:schemeClr val="accent4">
              <a:lumMod val="20000"/>
              <a:lumOff val="80000"/>
            </a:schemeClr>
          </a:solidFill>
          <a:ln>
            <a:solidFill>
              <a:schemeClr val="tx1"/>
            </a:solidFill>
          </a:ln>
        </p:spPr>
        <p:txBody>
          <a:bodyPr wrap="square">
            <a:spAutoFit/>
          </a:bodyPr>
          <a:lstStyle/>
          <a:p>
            <a:pPr fontAlgn="base"/>
            <a:r>
              <a:rPr lang="en-US" sz="2400" dirty="0"/>
              <a:t>It’s also helpful a to make sure your team or client can access whatever tools you decide to use to keep informed about the project. Some project tools you may use include:</a:t>
            </a:r>
            <a:endParaRPr lang="en-US" sz="3200" dirty="0"/>
          </a:p>
        </p:txBody>
      </p:sp>
      <p:sp>
        <p:nvSpPr>
          <p:cNvPr id="7" name="Rectangle 6"/>
          <p:cNvSpPr/>
          <p:nvPr/>
        </p:nvSpPr>
        <p:spPr>
          <a:xfrm>
            <a:off x="0" y="4030710"/>
            <a:ext cx="6070862" cy="1015663"/>
          </a:xfrm>
          <a:prstGeom prst="rect">
            <a:avLst/>
          </a:prstGeom>
          <a:solidFill>
            <a:schemeClr val="accent6">
              <a:lumMod val="20000"/>
              <a:lumOff val="80000"/>
            </a:schemeClr>
          </a:solidFill>
          <a:ln>
            <a:solidFill>
              <a:schemeClr val="tx1"/>
            </a:solidFill>
          </a:ln>
        </p:spPr>
        <p:txBody>
          <a:bodyPr wrap="square">
            <a:spAutoFit/>
          </a:bodyPr>
          <a:lstStyle/>
          <a:p>
            <a:pPr lvl="0" fontAlgn="base"/>
            <a:r>
              <a:rPr lang="en-US" sz="2000" dirty="0"/>
              <a:t>A communication tool like email or Slack so that the teams can stay in touch about any questions or needs that emerge. </a:t>
            </a:r>
          </a:p>
        </p:txBody>
      </p:sp>
      <p:sp>
        <p:nvSpPr>
          <p:cNvPr id="9" name="Rectangle 8"/>
          <p:cNvSpPr/>
          <p:nvPr/>
        </p:nvSpPr>
        <p:spPr>
          <a:xfrm>
            <a:off x="4713" y="5199782"/>
            <a:ext cx="6070862" cy="1631216"/>
          </a:xfrm>
          <a:prstGeom prst="rect">
            <a:avLst/>
          </a:prstGeom>
          <a:solidFill>
            <a:schemeClr val="accent6">
              <a:lumMod val="20000"/>
              <a:lumOff val="80000"/>
            </a:schemeClr>
          </a:solidFill>
          <a:ln>
            <a:solidFill>
              <a:schemeClr val="tx1"/>
            </a:solidFill>
          </a:ln>
        </p:spPr>
        <p:txBody>
          <a:bodyPr wrap="square">
            <a:spAutoFit/>
          </a:bodyPr>
          <a:lstStyle/>
          <a:p>
            <a:pPr fontAlgn="base"/>
            <a:r>
              <a:rPr lang="en-US" sz="2000" dirty="0"/>
              <a:t>For client work, there may be other tools you’ll need access to before you can started. Think design assets like logos, fonts, or style guides, templates, databases, logins (to CMS, social, analytics, </a:t>
            </a:r>
            <a:r>
              <a:rPr lang="en-US" sz="2000" dirty="0" err="1"/>
              <a:t>etc</a:t>
            </a:r>
            <a:r>
              <a:rPr lang="en-US" sz="2000" dirty="0"/>
              <a:t>), access to your client’s intranet, and the correct details for invoicing.</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383839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159728" cy="461665"/>
          </a:xfrm>
          <a:prstGeom prst="rect">
            <a:avLst/>
          </a:prstGeom>
          <a:solidFill>
            <a:schemeClr val="accent2"/>
          </a:solidFill>
          <a:ln>
            <a:solidFill>
              <a:schemeClr val="tx1"/>
            </a:solidFill>
          </a:ln>
        </p:spPr>
        <p:txBody>
          <a:bodyPr wrap="none">
            <a:spAutoFit/>
          </a:bodyPr>
          <a:lstStyle/>
          <a:p>
            <a:pPr fontAlgn="base"/>
            <a:r>
              <a:rPr lang="en-US" sz="2400" b="1" dirty="0">
                <a:solidFill>
                  <a:schemeClr val="bg1"/>
                </a:solidFill>
                <a:effectLst>
                  <a:outerShdw blurRad="38100" dist="38100" dir="2700000" algn="tl">
                    <a:srgbClr val="000000">
                      <a:alpha val="43137"/>
                    </a:srgbClr>
                  </a:outerShdw>
                </a:effectLst>
              </a:rPr>
              <a:t>Document your project kick-off</a:t>
            </a:r>
          </a:p>
        </p:txBody>
      </p:sp>
      <p:sp>
        <p:nvSpPr>
          <p:cNvPr id="8" name="Rectangle 7"/>
          <p:cNvSpPr/>
          <p:nvPr/>
        </p:nvSpPr>
        <p:spPr>
          <a:xfrm>
            <a:off x="-1" y="1199634"/>
            <a:ext cx="11170763"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Give the project plan a try to help you to define, manage, and track your next project, and keep stakeholders in the know.</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34772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The pre-kickoff meeting</a:t>
            </a:r>
            <a:endParaRPr lang="en-US" sz="32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Have an internal meeting where you talk about the client’s background, their stakeholders, their problems, and the proposed solution so the team can come prepared for the actual kickoff.</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Prepare everything</a:t>
            </a:r>
            <a:endParaRPr lang="en-US" sz="3200" b="1" dirty="0">
              <a:solidFill>
                <a:schemeClr val="bg1">
                  <a:lumMod val="95000"/>
                </a:schemeClr>
              </a:solidFill>
            </a:endParaRPr>
          </a:p>
        </p:txBody>
      </p:sp>
      <p:sp>
        <p:nvSpPr>
          <p:cNvPr id="10" name="Rectangle 9"/>
          <p:cNvSpPr/>
          <p:nvPr/>
        </p:nvSpPr>
        <p:spPr>
          <a:xfrm>
            <a:off x="-2" y="3191063"/>
            <a:ext cx="6363095" cy="2246769"/>
          </a:xfrm>
          <a:prstGeom prst="rect">
            <a:avLst/>
          </a:prstGeom>
          <a:solidFill>
            <a:schemeClr val="accent1">
              <a:lumMod val="20000"/>
              <a:lumOff val="80000"/>
            </a:schemeClr>
          </a:solidFill>
          <a:ln>
            <a:solidFill>
              <a:schemeClr val="tx1"/>
            </a:solidFill>
          </a:ln>
        </p:spPr>
        <p:txBody>
          <a:bodyPr wrap="square">
            <a:spAutoFit/>
          </a:bodyPr>
          <a:lstStyle/>
          <a:p>
            <a:r>
              <a:rPr lang="en-US" sz="2000" dirty="0"/>
              <a:t>A good kickoff meeting is a result of great preparation. Find out as much you can about the client’s background and previous projects. Also, make copies of relevant documents and handouts that will be useful during the meeting. It’s also a good practice to ensure that the equipment like projectors are working properly to avoid the resulting awkwardness in front of the clients.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52310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4485715"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Preparing tips before the meeting</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1" y="1199634"/>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a clear agenda</a:t>
            </a:r>
            <a:endParaRPr lang="en-US" sz="32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complete agenda–the list of things to be covered in the meeting–with all the attendees.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504509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delve too much into details</a:t>
            </a:r>
            <a:endParaRPr lang="en-US" sz="40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point of the kickoff meeting is to get all stakeholders acquainted with the project and not to talk specifics like tasks and subtasks. There are other meetings for that.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Keep it brief </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No one likes to sit in a meeting that goes on and on with no signs of coming to a close. The kickoff meeting should have a tight time limit and a focused agenda so everyone feels their time is being valued.</a:t>
            </a:r>
          </a:p>
        </p:txBody>
      </p:sp>
      <p:sp>
        <p:nvSpPr>
          <p:cNvPr id="11" name="Rectangle 10"/>
          <p:cNvSpPr/>
          <p:nvPr/>
        </p:nvSpPr>
        <p:spPr>
          <a:xfrm>
            <a:off x="0" y="4564239"/>
            <a:ext cx="4553145"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Don’t broadcast information</a:t>
            </a:r>
            <a:endParaRPr lang="en-US" sz="4000" b="1" dirty="0">
              <a:solidFill>
                <a:schemeClr val="bg1">
                  <a:lumMod val="95000"/>
                </a:schemeClr>
              </a:solidFill>
            </a:endParaRPr>
          </a:p>
        </p:txBody>
      </p:sp>
      <p:sp>
        <p:nvSpPr>
          <p:cNvPr id="12" name="Rectangle 11"/>
          <p:cNvSpPr/>
          <p:nvPr/>
        </p:nvSpPr>
        <p:spPr>
          <a:xfrm>
            <a:off x="0" y="5115702"/>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If it’s going to be a one-way conversation, you might as well have shared a document or a presentation. This meeting is an intersection of ideas and opinions. So make it a two-way street.</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082765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7" grpId="0" animBg="1"/>
      <p:bldP spid="9" grpId="0" animBg="1"/>
      <p:bldP spid="10" grpId="0" animBg="1"/>
      <p:bldP spid="11"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3196324"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During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a:solidFill>
                  <a:schemeClr val="bg1">
                    <a:lumMod val="95000"/>
                  </a:schemeClr>
                </a:solidFill>
              </a:rPr>
              <a:t>Ask for inputs from the attendees</a:t>
            </a:r>
            <a:endParaRPr lang="en-US" sz="4800" b="1" dirty="0">
              <a:solidFill>
                <a:schemeClr val="bg1">
                  <a:lumMod val="95000"/>
                </a:schemeClr>
              </a:solidFill>
            </a:endParaRPr>
          </a:p>
        </p:txBody>
      </p:sp>
      <p:sp>
        <p:nvSpPr>
          <p:cNvPr id="7" name="Rectangle 6"/>
          <p:cNvSpPr/>
          <p:nvPr/>
        </p:nvSpPr>
        <p:spPr>
          <a:xfrm>
            <a:off x="-1" y="1751560"/>
            <a:ext cx="11170763"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The attendees are key stakeholders and they’ll have assumptions and views on the constraints</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Take notes</a:t>
            </a:r>
            <a:endParaRPr lang="en-US" sz="3200" b="1" dirty="0">
              <a:solidFill>
                <a:schemeClr val="bg1">
                  <a:lumMod val="95000"/>
                </a:schemeClr>
              </a:solidFill>
            </a:endParaRPr>
          </a:p>
        </p:txBody>
      </p:sp>
      <p:sp>
        <p:nvSpPr>
          <p:cNvPr id="10" name="Rectangle 9"/>
          <p:cNvSpPr/>
          <p:nvPr/>
        </p:nvSpPr>
        <p:spPr>
          <a:xfrm>
            <a:off x="-2" y="3191063"/>
            <a:ext cx="7786542"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Assign a dedicated note-taker for the meeting or record the meeting if possible and with permission.</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73884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47583" y="1"/>
            <a:ext cx="3967689" cy="523220"/>
          </a:xfrm>
          <a:prstGeom prst="rect">
            <a:avLst/>
          </a:prstGeom>
          <a:solidFill>
            <a:schemeClr val="bg1"/>
          </a:solidFill>
          <a:ln>
            <a:solidFill>
              <a:schemeClr val="accent1"/>
            </a:solidFill>
          </a:ln>
        </p:spPr>
        <p:txBody>
          <a:bodyPr wrap="none">
            <a:spAutoFit/>
          </a:bodyPr>
          <a:lstStyle/>
          <a:p>
            <a:r>
              <a:rPr lang="en-US" sz="2800" b="1" dirty="0">
                <a:latin typeface="Times New Roman" panose="02020603050405020304" pitchFamily="18" charset="0"/>
                <a:cs typeface="Times New Roman" panose="02020603050405020304" pitchFamily="18" charset="0"/>
              </a:rPr>
              <a:t>Project </a:t>
            </a:r>
            <a:r>
              <a:rPr lang="en-US" sz="2800" b="1" dirty="0" smtClean="0">
                <a:latin typeface="Times New Roman" panose="02020603050405020304" pitchFamily="18" charset="0"/>
                <a:cs typeface="Times New Roman" panose="02020603050405020304" pitchFamily="18" charset="0"/>
              </a:rPr>
              <a:t>Kick-off meeting</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647708"/>
            <a:ext cx="2993768" cy="461665"/>
          </a:xfrm>
          <a:prstGeom prst="rect">
            <a:avLst/>
          </a:prstGeom>
          <a:solidFill>
            <a:schemeClr val="accent2"/>
          </a:solidFill>
          <a:ln>
            <a:solidFill>
              <a:schemeClr val="tx1"/>
            </a:solidFill>
          </a:ln>
        </p:spPr>
        <p:txBody>
          <a:bodyPr wrap="none">
            <a:spAutoFit/>
          </a:bodyPr>
          <a:lstStyle/>
          <a:p>
            <a:pPr fontAlgn="base"/>
            <a:r>
              <a:rPr lang="en-US" sz="2400" b="1" dirty="0" smtClean="0">
                <a:solidFill>
                  <a:schemeClr val="bg1"/>
                </a:solidFill>
                <a:effectLst>
                  <a:outerShdw blurRad="38100" dist="38100" dir="2700000" algn="tl">
                    <a:srgbClr val="000000">
                      <a:alpha val="43137"/>
                    </a:srgbClr>
                  </a:outerShdw>
                </a:effectLst>
              </a:rPr>
              <a:t>After the meeting tips</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2" y="1199634"/>
            <a:ext cx="4741683"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out meeting minutes</a:t>
            </a:r>
            <a:endParaRPr lang="en-US" sz="4800" b="1" dirty="0">
              <a:solidFill>
                <a:schemeClr val="bg1">
                  <a:lumMod val="95000"/>
                </a:schemeClr>
              </a:solidFill>
            </a:endParaRPr>
          </a:p>
        </p:txBody>
      </p:sp>
      <p:sp>
        <p:nvSpPr>
          <p:cNvPr id="7" name="Rectangle 6"/>
          <p:cNvSpPr/>
          <p:nvPr/>
        </p:nvSpPr>
        <p:spPr>
          <a:xfrm>
            <a:off x="-1" y="1751560"/>
            <a:ext cx="1117076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t>Share the meeting notes or a summary to all attendees as well as those who couldn’t attend so they can refer to it at any point.</a:t>
            </a:r>
          </a:p>
        </p:txBody>
      </p:sp>
      <p:sp>
        <p:nvSpPr>
          <p:cNvPr id="9" name="Rectangle 8"/>
          <p:cNvSpPr/>
          <p:nvPr/>
        </p:nvSpPr>
        <p:spPr>
          <a:xfrm>
            <a:off x="-1" y="2639600"/>
            <a:ext cx="3447584" cy="461665"/>
          </a:xfrm>
          <a:prstGeom prst="rect">
            <a:avLst/>
          </a:prstGeom>
          <a:solidFill>
            <a:schemeClr val="tx1">
              <a:lumMod val="75000"/>
              <a:lumOff val="25000"/>
            </a:schemeClr>
          </a:solidFill>
          <a:ln>
            <a:solidFill>
              <a:schemeClr val="tx1"/>
            </a:solidFill>
          </a:ln>
        </p:spPr>
        <p:txBody>
          <a:bodyPr wrap="square">
            <a:spAutoFit/>
          </a:bodyPr>
          <a:lstStyle/>
          <a:p>
            <a:r>
              <a:rPr lang="en-US" sz="2400" b="1" dirty="0" smtClean="0">
                <a:solidFill>
                  <a:schemeClr val="bg1">
                    <a:lumMod val="95000"/>
                  </a:schemeClr>
                </a:solidFill>
              </a:rPr>
              <a:t>Send an email</a:t>
            </a:r>
            <a:endParaRPr lang="en-US" sz="3200" b="1" dirty="0">
              <a:solidFill>
                <a:schemeClr val="bg1">
                  <a:lumMod val="95000"/>
                </a:schemeClr>
              </a:solidFill>
            </a:endParaRPr>
          </a:p>
        </p:txBody>
      </p:sp>
      <p:sp>
        <p:nvSpPr>
          <p:cNvPr id="10" name="Rectangle 9"/>
          <p:cNvSpPr/>
          <p:nvPr/>
        </p:nvSpPr>
        <p:spPr>
          <a:xfrm>
            <a:off x="-2" y="3191063"/>
            <a:ext cx="7786542"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It’s quite often the case that some people don’t feel comfortable raising questions in a group seeing. Send out an email saying they could contact you for more information or if they have any questions.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22855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P spid="7"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6611" y="2884599"/>
            <a:ext cx="3981731" cy="76944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400" b="1" dirty="0" smtClean="0">
                <a:effectLst>
                  <a:outerShdw blurRad="38100" dist="38100" dir="2700000" algn="tl">
                    <a:srgbClr val="000000">
                      <a:alpha val="43137"/>
                    </a:srgbClr>
                  </a:outerShdw>
                </a:effectLst>
              </a:rPr>
              <a:t>The Project Plan</a:t>
            </a:r>
            <a:endParaRPr lang="en-US" sz="4400" dirty="0">
              <a:effectLst>
                <a:outerShdw blurRad="38100" dist="38100" dir="2700000" algn="tl">
                  <a:srgbClr val="000000">
                    <a:alpha val="43137"/>
                  </a:srgbClr>
                </a:outerShdw>
              </a:effectLst>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2</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36179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461665"/>
          </a:xfrm>
          <a:prstGeom prst="rect">
            <a:avLst/>
          </a:prstGeom>
          <a:solidFill>
            <a:schemeClr val="accent6"/>
          </a:solidFill>
          <a:ln>
            <a:solidFill>
              <a:schemeClr val="tx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Term Definition</a:t>
            </a: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0" y="1541637"/>
            <a:ext cx="12163657" cy="193899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dirty="0"/>
              <a:t>A project plan defines project goals and objectives, specifies tasks and how goals will be achieved, identifies what resources will be needed and associated budgets and timelines for completion. A project plan defines all work in a project and identifies who will do it. A typical project plan consists of: A statement of work, a resource list, work breakdown structure, a project schedule and a risk plan.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47734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543229"/>
            <a:ext cx="11528919" cy="120032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1. Visualize your goals</a:t>
            </a:r>
            <a:r>
              <a:rPr lang="en-US" sz="2400" dirty="0"/>
              <a:t> and the path needed to take there. Gant charts, PERT charts and Critical Path Method (CPM) charts allow you to see your project requirements and timelines at a glance.</a:t>
            </a:r>
          </a:p>
        </p:txBody>
      </p:sp>
      <p:sp>
        <p:nvSpPr>
          <p:cNvPr id="7" name="Rectangle 6"/>
          <p:cNvSpPr/>
          <p:nvPr/>
        </p:nvSpPr>
        <p:spPr>
          <a:xfrm>
            <a:off x="59176" y="2808081"/>
            <a:ext cx="11528919" cy="1200329"/>
          </a:xfrm>
          <a:prstGeom prst="rect">
            <a:avLst/>
          </a:prstGeom>
          <a:solidFill>
            <a:schemeClr val="bg1"/>
          </a:solidFill>
          <a:ln>
            <a:solidFill>
              <a:schemeClr val="tx1">
                <a:lumMod val="75000"/>
                <a:lumOff val="25000"/>
              </a:schemeClr>
            </a:solidFill>
          </a:ln>
        </p:spPr>
        <p:txBody>
          <a:bodyPr wrap="square">
            <a:spAutoFit/>
          </a:bodyPr>
          <a:lstStyle/>
          <a:p>
            <a:r>
              <a:rPr lang="en-US" sz="2400" b="1" dirty="0"/>
              <a:t>2. Improve communication</a:t>
            </a:r>
            <a:r>
              <a:rPr lang="en-US" sz="2400" dirty="0"/>
              <a:t>. Because a description of communication protocols are a part of a project plan, your project team, stakeholders and decision-makers all know how and when they need to communicate with each other.</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18585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28344" y="1502806"/>
            <a:ext cx="1152891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3. Decrease time and costs.</a:t>
            </a:r>
            <a:r>
              <a:rPr lang="en-US" sz="2400" dirty="0"/>
              <a:t> In many ways, a project plan works like a dry run, with everyone in the team able to foresee problems before they happen</a:t>
            </a:r>
            <a:r>
              <a:rPr lang="en-US" sz="2400" dirty="0" smtClean="0"/>
              <a:t>.</a:t>
            </a:r>
            <a:endParaRPr lang="en-US" sz="2400" dirty="0"/>
          </a:p>
        </p:txBody>
      </p:sp>
      <p:sp>
        <p:nvSpPr>
          <p:cNvPr id="9" name="Rectangle 8"/>
          <p:cNvSpPr/>
          <p:nvPr/>
        </p:nvSpPr>
        <p:spPr>
          <a:xfrm>
            <a:off x="28343" y="2819568"/>
            <a:ext cx="11651467" cy="1569660"/>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400" b="1" dirty="0"/>
              <a:t>4. Improve your control</a:t>
            </a:r>
            <a:r>
              <a:rPr lang="en-US" sz="2400" dirty="0"/>
              <a:t> of the project. When stakeholders agree on a project plan, they are less likely to try to change the course of a project once it has begun. When they do want to make changes, you can refer to the plan and show how the change will affect the schedule and costs.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37290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2274152" cy="523220"/>
          </a:xfrm>
          <a:prstGeom prst="rect">
            <a:avLst/>
          </a:prstGeom>
          <a:solidFill>
            <a:schemeClr val="accent6"/>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Importance</a:t>
            </a: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7" name="Rectangle 6"/>
          <p:cNvSpPr/>
          <p:nvPr/>
        </p:nvSpPr>
        <p:spPr>
          <a:xfrm>
            <a:off x="0" y="1544835"/>
            <a:ext cx="11528919" cy="1569660"/>
          </a:xfrm>
          <a:prstGeom prst="rect">
            <a:avLst/>
          </a:prstGeom>
          <a:solidFill>
            <a:schemeClr val="bg1"/>
          </a:solidFill>
          <a:ln>
            <a:solidFill>
              <a:schemeClr val="tx1">
                <a:lumMod val="75000"/>
                <a:lumOff val="25000"/>
              </a:schemeClr>
            </a:solidFill>
          </a:ln>
        </p:spPr>
        <p:txBody>
          <a:bodyPr wrap="square">
            <a:spAutoFit/>
          </a:bodyPr>
          <a:lstStyle/>
          <a:p>
            <a:r>
              <a:rPr lang="en-US" sz="2400" b="1" dirty="0"/>
              <a:t>5. Improve the allocation of resources.</a:t>
            </a:r>
            <a:r>
              <a:rPr lang="en-US" sz="2400" dirty="0"/>
              <a:t> Because a project plan includes a schedule, you will know exactly when team members are required to do their work and when they will need tools and supplies to do it. Imagine, for example, renting a truck a week before your team needs it, or scheduling that truck a week late.</a:t>
            </a:r>
          </a:p>
        </p:txBody>
      </p:sp>
      <p:sp>
        <p:nvSpPr>
          <p:cNvPr id="8" name="Rectangle 7"/>
          <p:cNvSpPr/>
          <p:nvPr/>
        </p:nvSpPr>
        <p:spPr>
          <a:xfrm>
            <a:off x="28345" y="3180624"/>
            <a:ext cx="5901116" cy="2308324"/>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dirty="0"/>
              <a:t>6. Keep you on course.</a:t>
            </a:r>
            <a:r>
              <a:rPr lang="en-US" sz="2400" dirty="0"/>
              <a:t> Projects invariably get off track. People, for example, get sick or finish tasks earlier than anticipated. With a project schedule, it's much easier to make adjustments as you go along to ensure the project stays on course.</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163076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3" y="1463843"/>
            <a:ext cx="12163657"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dirty="0">
                <a:effectLst>
                  <a:outerShdw blurRad="38100" dist="38100" dir="2700000" algn="tl">
                    <a:srgbClr val="000000">
                      <a:alpha val="43137"/>
                    </a:srgbClr>
                  </a:outerShdw>
                </a:effectLst>
              </a:rPr>
              <a:t>An executive summary: </a:t>
            </a:r>
            <a:r>
              <a:rPr lang="en-US" sz="2000" dirty="0"/>
              <a:t>Limited to one page or less, this serves to quickly explain the basic why, what, who, when, and how to the reader.</a:t>
            </a:r>
          </a:p>
        </p:txBody>
      </p:sp>
      <p:sp>
        <p:nvSpPr>
          <p:cNvPr id="7" name="Rectangle 6"/>
          <p:cNvSpPr/>
          <p:nvPr/>
        </p:nvSpPr>
        <p:spPr>
          <a:xfrm>
            <a:off x="-1" y="2280104"/>
            <a:ext cx="11528919" cy="461665"/>
          </a:xfrm>
          <a:prstGeom prst="rect">
            <a:avLst/>
          </a:prstGeom>
          <a:solidFill>
            <a:schemeClr val="bg1"/>
          </a:solidFill>
          <a:ln>
            <a:solidFill>
              <a:schemeClr val="tx1">
                <a:lumMod val="75000"/>
                <a:lumOff val="25000"/>
              </a:schemeClr>
            </a:solidFill>
          </a:ln>
        </p:spPr>
        <p:txBody>
          <a:bodyPr wrap="square">
            <a:spAutoFit/>
          </a:bodyPr>
          <a:lstStyle/>
          <a:p>
            <a:r>
              <a:rPr lang="en-US" sz="2400" dirty="0">
                <a:effectLst>
                  <a:outerShdw blurRad="38100" dist="38100" dir="2700000" algn="tl">
                    <a:srgbClr val="000000">
                      <a:alpha val="43137"/>
                    </a:srgbClr>
                  </a:outerShdw>
                </a:effectLst>
              </a:rPr>
              <a:t>By reading this single page, someone can acquire a general understanding of the project:</a:t>
            </a:r>
            <a:endParaRPr lang="en-US" sz="2800" dirty="0">
              <a:effectLst>
                <a:outerShdw blurRad="38100" dist="38100" dir="2700000" algn="tl">
                  <a:srgbClr val="000000">
                    <a:alpha val="43137"/>
                  </a:srgbClr>
                </a:outerShdw>
              </a:effectLst>
            </a:endParaRPr>
          </a:p>
        </p:txBody>
      </p:sp>
      <p:sp>
        <p:nvSpPr>
          <p:cNvPr id="8" name="Rectangle 7"/>
          <p:cNvSpPr/>
          <p:nvPr/>
        </p:nvSpPr>
        <p:spPr>
          <a:xfrm>
            <a:off x="28343" y="3050797"/>
            <a:ext cx="6585104" cy="2554545"/>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lvl="0" indent="-285750">
              <a:buFont typeface="Arial" panose="020B0604020202020204" pitchFamily="34" charset="0"/>
              <a:buChar char="•"/>
            </a:pPr>
            <a:r>
              <a:rPr lang="en-US" sz="2000" dirty="0"/>
              <a:t>Why has the project been initiated?</a:t>
            </a:r>
          </a:p>
          <a:p>
            <a:pPr marL="285750" lvl="0" indent="-285750">
              <a:buFont typeface="Arial" panose="020B0604020202020204" pitchFamily="34" charset="0"/>
              <a:buChar char="•"/>
            </a:pPr>
            <a:r>
              <a:rPr lang="en-US" sz="2000" dirty="0"/>
              <a:t>What is the project supposed to accomplish? What are its main outcomes?</a:t>
            </a:r>
          </a:p>
          <a:p>
            <a:pPr marL="285750" lvl="0" indent="-285750">
              <a:buFont typeface="Arial" panose="020B0604020202020204" pitchFamily="34" charset="0"/>
              <a:buChar char="•"/>
            </a:pPr>
            <a:r>
              <a:rPr lang="en-US" sz="2000" dirty="0"/>
              <a:t>Who, at the highest levels, are the project’s major stakeholders?</a:t>
            </a:r>
          </a:p>
          <a:p>
            <a:pPr marL="285750" lvl="0" indent="-285750">
              <a:buFont typeface="Arial" panose="020B0604020202020204" pitchFamily="34" charset="0"/>
              <a:buChar char="•"/>
            </a:pPr>
            <a:r>
              <a:rPr lang="en-US" sz="2000" dirty="0"/>
              <a:t>When is it supposed to begin and end? What are the major stops along the way?</a:t>
            </a:r>
          </a:p>
          <a:p>
            <a:pPr marL="285750" lvl="0" indent="-285750">
              <a:buFont typeface="Arial" panose="020B0604020202020204" pitchFamily="34" charset="0"/>
              <a:buChar char="•"/>
            </a:pPr>
            <a:r>
              <a:rPr lang="en-US" sz="2000" dirty="0"/>
              <a:t>How, in a brief description, is it to be accomplished?</a:t>
            </a:r>
          </a:p>
        </p:txBody>
      </p:sp>
      <p:sp>
        <p:nvSpPr>
          <p:cNvPr id="9" name="Rectangle 8"/>
          <p:cNvSpPr/>
          <p:nvPr/>
        </p:nvSpPr>
        <p:spPr>
          <a:xfrm>
            <a:off x="28343" y="6062591"/>
            <a:ext cx="623105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Note that although it’s the first page of the document, it’s typically one of the last written.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104508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28344" y="1506991"/>
            <a:ext cx="11528919" cy="1323439"/>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Appropriately detailed outcomes: </a:t>
            </a:r>
            <a:r>
              <a:rPr lang="en-US" sz="2000" dirty="0" smtClean="0"/>
              <a:t/>
            </a:r>
            <a:br>
              <a:rPr lang="en-US" sz="2000" dirty="0" smtClean="0"/>
            </a:br>
            <a:r>
              <a:rPr lang="en-US" sz="2000" dirty="0"/>
              <a:t>This includes as many of the “layers” as needed to properly define the project outcomes Examples include goals, objectives, scope statements, requirements, and specifications, and each warrants its own sub-heading. </a:t>
            </a:r>
          </a:p>
          <a:p>
            <a:endParaRPr lang="en-US" sz="2000" dirty="0"/>
          </a:p>
        </p:txBody>
      </p:sp>
      <p:sp>
        <p:nvSpPr>
          <p:cNvPr id="8" name="Rectangle 7"/>
          <p:cNvSpPr/>
          <p:nvPr/>
        </p:nvSpPr>
        <p:spPr>
          <a:xfrm>
            <a:off x="28343" y="2967816"/>
            <a:ext cx="11528919" cy="1015663"/>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Remember</a:t>
            </a:r>
            <a:r>
              <a:rPr lang="en-US" sz="2000" dirty="0"/>
              <a:t> that the elements required to appropriately define your project outcomes may vary. This section is typically written first, starting with the most abstract sections (objectives, goals, and deliverables) moving toward more exacting details (scope statements, requirements, etc.).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189622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5" name="Rectangle 4"/>
          <p:cNvSpPr/>
          <p:nvPr/>
        </p:nvSpPr>
        <p:spPr>
          <a:xfrm>
            <a:off x="-1" y="1492539"/>
            <a:ext cx="11528919" cy="1077218"/>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Components/Sections</a:t>
            </a:r>
            <a:r>
              <a:rPr lang="en-US" sz="2000" b="1" u="sng" dirty="0" smtClean="0">
                <a:effectLst>
                  <a:outerShdw blurRad="38100" dist="38100" dir="2700000" algn="tl">
                    <a:srgbClr val="000000">
                      <a:alpha val="43137"/>
                    </a:srgbClr>
                  </a:outerShdw>
                </a:effectLst>
              </a:rPr>
              <a:t>:</a:t>
            </a:r>
            <a:r>
              <a:rPr lang="en-US" sz="2000" dirty="0" smtClean="0"/>
              <a:t/>
            </a:r>
            <a:br>
              <a:rPr lang="en-US" sz="2000" dirty="0" smtClean="0"/>
            </a:br>
            <a:endParaRPr lang="en-US" sz="2000" dirty="0" smtClean="0"/>
          </a:p>
          <a:p>
            <a:r>
              <a:rPr lang="en-US" dirty="0"/>
              <a:t>• </a:t>
            </a:r>
            <a:r>
              <a:rPr lang="en-US" sz="2400" dirty="0"/>
              <a:t>Goals and/or </a:t>
            </a:r>
            <a:r>
              <a:rPr lang="en-US" sz="2400" dirty="0" smtClean="0"/>
              <a:t>Objectives</a:t>
            </a:r>
            <a:endParaRPr lang="en-US" sz="2400" dirty="0"/>
          </a:p>
        </p:txBody>
      </p:sp>
      <p:sp>
        <p:nvSpPr>
          <p:cNvPr id="8" name="Rectangle 7"/>
          <p:cNvSpPr/>
          <p:nvPr/>
        </p:nvSpPr>
        <p:spPr>
          <a:xfrm>
            <a:off x="0" y="3584213"/>
            <a:ext cx="5156461"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245901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569660"/>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Scope </a:t>
            </a:r>
            <a:r>
              <a:rPr lang="en-US" sz="2400" b="1" u="sng" dirty="0" smtClean="0">
                <a:effectLst>
                  <a:outerShdw blurRad="38100" dist="38100" dir="2700000" algn="tl">
                    <a:srgbClr val="000000">
                      <a:alpha val="43137"/>
                    </a:srgbClr>
                  </a:outerShdw>
                </a:effectLst>
              </a:rPr>
              <a:t>Statement:</a:t>
            </a:r>
          </a:p>
          <a:p>
            <a:endParaRPr lang="en-US" sz="2400" dirty="0" smtClean="0"/>
          </a:p>
          <a:p>
            <a:r>
              <a:rPr lang="en-US" sz="2400" dirty="0"/>
              <a:t>• Requirements and/or Specifications</a:t>
            </a:r>
          </a:p>
          <a:p>
            <a:r>
              <a:rPr lang="en-US" sz="2400" dirty="0"/>
              <a:t>• Work Breakdown </a:t>
            </a:r>
            <a:r>
              <a:rPr lang="en-US" sz="2400" dirty="0" smtClean="0"/>
              <a:t>Structure</a:t>
            </a:r>
            <a:endParaRPr lang="en-US" sz="24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03887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0" y="1506990"/>
            <a:ext cx="7070103" cy="5351009"/>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50188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11528919" cy="193899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r>
              <a:rPr lang="en-US" sz="2400" b="1" u="sng" dirty="0">
                <a:effectLst>
                  <a:outerShdw blurRad="38100" dist="38100" dir="2700000" algn="tl">
                    <a:srgbClr val="000000">
                      <a:alpha val="43137"/>
                    </a:srgbClr>
                  </a:outerShdw>
                </a:effectLst>
              </a:rPr>
              <a:t>• Project Deliverables</a:t>
            </a:r>
          </a:p>
          <a:p>
            <a:r>
              <a:rPr lang="en-US" sz="2400" dirty="0"/>
              <a:t> </a:t>
            </a:r>
          </a:p>
          <a:p>
            <a:r>
              <a:rPr lang="en-US" sz="2400" dirty="0"/>
              <a:t>Schedule and budget information: Typically written after defining the project’s planned outcomes, this section lays out the expected schedule and budget information for the project. </a:t>
            </a:r>
          </a:p>
        </p:txBody>
      </p:sp>
      <p:sp>
        <p:nvSpPr>
          <p:cNvPr id="9" name="Rectangle 8"/>
          <p:cNvSpPr/>
          <p:nvPr/>
        </p:nvSpPr>
        <p:spPr>
          <a:xfrm>
            <a:off x="28344" y="3886145"/>
            <a:ext cx="5514617" cy="132343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significant materials or resources are needed to execute the project, information on how to choose and procure these items would also be included here. </a:t>
            </a:r>
          </a:p>
        </p:txBody>
      </p:sp>
      <p:sp>
        <p:nvSpPr>
          <p:cNvPr id="10" name="Rectangle 9"/>
          <p:cNvSpPr/>
          <p:nvPr/>
        </p:nvSpPr>
        <p:spPr>
          <a:xfrm>
            <a:off x="0" y="5527980"/>
            <a:ext cx="554296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If any significant changes are made to the schedule or budget, revisions need to be made to this section as well.</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84861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1" y="2370256"/>
            <a:ext cx="7522592"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Milestones: Major scheduling milestones (see Visualizing the Schedule.</a:t>
            </a:r>
          </a:p>
        </p:txBody>
      </p:sp>
      <p:sp>
        <p:nvSpPr>
          <p:cNvPr id="10" name="Rectangle 9"/>
          <p:cNvSpPr/>
          <p:nvPr/>
        </p:nvSpPr>
        <p:spPr>
          <a:xfrm>
            <a:off x="-2" y="3170147"/>
            <a:ext cx="7522594"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Schedule: Built through estimation and scheduling efforts.</a:t>
            </a:r>
          </a:p>
        </p:txBody>
      </p:sp>
      <p:sp>
        <p:nvSpPr>
          <p:cNvPr id="12" name="Rectangle 11"/>
          <p:cNvSpPr/>
          <p:nvPr/>
        </p:nvSpPr>
        <p:spPr>
          <a:xfrm>
            <a:off x="-4" y="3899477"/>
            <a:ext cx="7522595"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Budget: Financial information related to the project. Often governed by the organization’s policies and procedures.</a:t>
            </a:r>
          </a:p>
        </p:txBody>
      </p:sp>
      <p:sp>
        <p:nvSpPr>
          <p:cNvPr id="13" name="Rectangle 12"/>
          <p:cNvSpPr/>
          <p:nvPr/>
        </p:nvSpPr>
        <p:spPr>
          <a:xfrm>
            <a:off x="0" y="4879470"/>
            <a:ext cx="7522591"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Procurement Plan: A plan for resources or services that are to be acquired in the course of the project.</a:t>
            </a:r>
          </a:p>
        </p:txBody>
      </p:sp>
      <p:sp>
        <p:nvSpPr>
          <p:cNvPr id="14" name="Rectangle 13"/>
          <p:cNvSpPr/>
          <p:nvPr/>
        </p:nvSpPr>
        <p:spPr>
          <a:xfrm>
            <a:off x="0" y="6150114"/>
            <a:ext cx="752262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Dependencies: Internal and external resources or events that are needed for the schedule and budget to be valid.</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17672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30997"/>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endParaRPr lang="en-US" sz="2400" dirty="0"/>
          </a:p>
        </p:txBody>
      </p:sp>
      <p:sp>
        <p:nvSpPr>
          <p:cNvPr id="9" name="Rectangle 8"/>
          <p:cNvSpPr/>
          <p:nvPr/>
        </p:nvSpPr>
        <p:spPr>
          <a:xfrm>
            <a:off x="-2" y="2632095"/>
            <a:ext cx="7984505"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Human Resource Management: A listing of the project’s team members and external human resources, their reporting structure, and their responsibilities.</a:t>
            </a:r>
          </a:p>
        </p:txBody>
      </p:sp>
      <p:sp>
        <p:nvSpPr>
          <p:cNvPr id="10" name="Rectangle 9"/>
          <p:cNvSpPr/>
          <p:nvPr/>
        </p:nvSpPr>
        <p:spPr>
          <a:xfrm>
            <a:off x="-4" y="3783223"/>
            <a:ext cx="7984508"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Project Resource Management: A listing of the non-human resources available to the project and how they are to be managed.</a:t>
            </a:r>
          </a:p>
        </p:txBody>
      </p:sp>
      <p:sp>
        <p:nvSpPr>
          <p:cNvPr id="12" name="Rectangle 11"/>
          <p:cNvSpPr/>
          <p:nvPr/>
        </p:nvSpPr>
        <p:spPr>
          <a:xfrm>
            <a:off x="-4" y="4641862"/>
            <a:ext cx="7984507"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Processes and Change Procedures: This references or lists the processes that the team will follow in each phase of the project or when making major changes to schedules or budgets.</a:t>
            </a:r>
          </a:p>
        </p:txBody>
      </p:sp>
      <p:sp>
        <p:nvSpPr>
          <p:cNvPr id="15" name="Rectangle 14"/>
          <p:cNvSpPr/>
          <p:nvPr/>
        </p:nvSpPr>
        <p:spPr>
          <a:xfrm>
            <a:off x="0" y="5943743"/>
            <a:ext cx="7984503"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t>
            </a:r>
            <a:r>
              <a:rPr lang="en-US" sz="2000" dirty="0" smtClean="0"/>
              <a:t>Quality</a:t>
            </a:r>
            <a:r>
              <a:rPr lang="en-US" sz="2000" dirty="0"/>
              <a:t>: Defining up-front how your project is going to address both process and product quality ensures that team members and stakeholders have proper expectations in this area.</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72596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8" name="Rectangle 7"/>
          <p:cNvSpPr/>
          <p:nvPr/>
        </p:nvSpPr>
        <p:spPr>
          <a:xfrm>
            <a:off x="0" y="1499592"/>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a:solidFill>
                  <a:srgbClr val="C00000"/>
                </a:solidFill>
                <a:effectLst>
                  <a:outerShdw blurRad="38100" dist="38100" dir="2700000" algn="tl">
                    <a:srgbClr val="000000">
                      <a:alpha val="43137"/>
                    </a:srgbClr>
                  </a:outerShdw>
                </a:effectLst>
              </a:rPr>
              <a:t>Process </a:t>
            </a:r>
            <a:r>
              <a:rPr lang="en-US" sz="2800" dirty="0" smtClean="0">
                <a:solidFill>
                  <a:srgbClr val="C00000"/>
                </a:solidFill>
                <a:effectLst>
                  <a:outerShdw blurRad="38100" dist="38100" dir="2700000" algn="tl">
                    <a:srgbClr val="000000">
                      <a:alpha val="43137"/>
                    </a:srgbClr>
                  </a:outerShdw>
                </a:effectLst>
              </a:rPr>
              <a:t>Quality</a:t>
            </a:r>
            <a:endParaRPr lang="en-US" sz="2800" dirty="0">
              <a:solidFill>
                <a:srgbClr val="C00000"/>
              </a:solidFill>
              <a:effectLst>
                <a:outerShdw blurRad="38100" dist="38100" dir="2700000" algn="tl">
                  <a:srgbClr val="000000">
                    <a:alpha val="43137"/>
                  </a:srgbClr>
                </a:outerShdw>
              </a:effectLst>
            </a:endParaRPr>
          </a:p>
        </p:txBody>
      </p:sp>
      <p:sp>
        <p:nvSpPr>
          <p:cNvPr id="9" name="Rectangle 8"/>
          <p:cNvSpPr/>
          <p:nvPr/>
        </p:nvSpPr>
        <p:spPr>
          <a:xfrm>
            <a:off x="0" y="2492701"/>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Standard Procedures: Often previously defined by the organization or team.</a:t>
            </a:r>
          </a:p>
        </p:txBody>
      </p:sp>
      <p:sp>
        <p:nvSpPr>
          <p:cNvPr id="10" name="Rectangle 9"/>
          <p:cNvSpPr/>
          <p:nvPr/>
        </p:nvSpPr>
        <p:spPr>
          <a:xfrm>
            <a:off x="14748" y="298514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Artifacts to be Created: Should include approval or review procedures needed for each.</a:t>
            </a:r>
          </a:p>
        </p:txBody>
      </p:sp>
      <p:sp>
        <p:nvSpPr>
          <p:cNvPr id="12" name="Rectangle 11"/>
          <p:cNvSpPr/>
          <p:nvPr/>
        </p:nvSpPr>
        <p:spPr>
          <a:xfrm>
            <a:off x="-6" y="3454283"/>
            <a:ext cx="11528919"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Process Review and Improvement Plan: Related to a project’s Lessons Learned.</a:t>
            </a:r>
          </a:p>
        </p:txBody>
      </p:sp>
      <p:sp>
        <p:nvSpPr>
          <p:cNvPr id="13" name="Rectangle 12"/>
          <p:cNvSpPr/>
          <p:nvPr/>
        </p:nvSpPr>
        <p:spPr>
          <a:xfrm>
            <a:off x="-6" y="3969981"/>
            <a:ext cx="3836709" cy="892552"/>
          </a:xfrm>
          <a:prstGeom prst="rect">
            <a:avLst/>
          </a:prstGeom>
          <a:solidFill>
            <a:schemeClr val="accent5">
              <a:lumMod val="20000"/>
              <a:lumOff val="80000"/>
            </a:schemeClr>
          </a:solidFill>
          <a:ln>
            <a:solidFill>
              <a:schemeClr val="tx1">
                <a:lumMod val="75000"/>
                <a:lumOff val="25000"/>
              </a:schemeClr>
            </a:solidFill>
          </a:ln>
        </p:spPr>
        <p:txBody>
          <a:bodyPr wrap="square">
            <a:spAutoFit/>
          </a:bodyPr>
          <a:lstStyle/>
          <a:p>
            <a:pPr marL="285750" indent="-285750">
              <a:buFont typeface="Arial" panose="020B0604020202020204" pitchFamily="34" charset="0"/>
              <a:buChar char="•"/>
            </a:pPr>
            <a:r>
              <a:rPr lang="en-US" sz="2400" b="1" u="sng" dirty="0">
                <a:effectLst>
                  <a:outerShdw blurRad="38100" dist="38100" dir="2700000" algn="tl">
                    <a:srgbClr val="000000">
                      <a:alpha val="43137"/>
                    </a:srgbClr>
                  </a:outerShdw>
                </a:effectLst>
              </a:rPr>
              <a:t>Components/Sections:</a:t>
            </a:r>
          </a:p>
          <a:p>
            <a:pPr algn="ctr"/>
            <a:r>
              <a:rPr lang="en-US" dirty="0"/>
              <a:t>• </a:t>
            </a:r>
            <a:r>
              <a:rPr lang="en-US" sz="2800" dirty="0" smtClean="0">
                <a:solidFill>
                  <a:srgbClr val="C00000"/>
                </a:solidFill>
                <a:effectLst>
                  <a:outerShdw blurRad="38100" dist="38100" dir="2700000" algn="tl">
                    <a:srgbClr val="000000">
                      <a:alpha val="43137"/>
                    </a:srgbClr>
                  </a:outerShdw>
                </a:effectLst>
              </a:rPr>
              <a:t>Product Quality</a:t>
            </a:r>
            <a:endParaRPr lang="en-US" sz="2800" dirty="0">
              <a:solidFill>
                <a:srgbClr val="C00000"/>
              </a:solidFill>
              <a:effectLst>
                <a:outerShdw blurRad="38100" dist="38100" dir="2700000" algn="tl">
                  <a:srgbClr val="000000">
                    <a:alpha val="43137"/>
                  </a:srgbClr>
                </a:outerShdw>
              </a:effectLst>
            </a:endParaRPr>
          </a:p>
        </p:txBody>
      </p:sp>
      <p:sp>
        <p:nvSpPr>
          <p:cNvPr id="14" name="Rectangle 13"/>
          <p:cNvSpPr/>
          <p:nvPr/>
        </p:nvSpPr>
        <p:spPr>
          <a:xfrm>
            <a:off x="-6" y="4937530"/>
            <a:ext cx="5147042" cy="1015663"/>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Specifications: Clearly specified tests or standards to be met (conforming to explicitly defined quality elements.</a:t>
            </a:r>
          </a:p>
        </p:txBody>
      </p:sp>
      <p:sp>
        <p:nvSpPr>
          <p:cNvPr id="16" name="Rectangle 15"/>
          <p:cNvSpPr/>
          <p:nvPr/>
        </p:nvSpPr>
        <p:spPr>
          <a:xfrm>
            <a:off x="14748" y="6144525"/>
            <a:ext cx="6447934"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Quality Focus: The implicit focus of quality efforts—the quality-related goals the project hopes to achieve.</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88177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P spid="13" grpId="0" animBg="1"/>
      <p:bldP spid="14" grpId="0"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9" name="Rectangle 8"/>
          <p:cNvSpPr/>
          <p:nvPr/>
        </p:nvSpPr>
        <p:spPr>
          <a:xfrm>
            <a:off x="-8" y="1577899"/>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Stakeholder analysis and communication planning: </a:t>
            </a:r>
            <a:r>
              <a:rPr lang="en-US" sz="2000" dirty="0"/>
              <a:t>It’s important to define who the project’s stakeholders are and the team’s plans for communicating important project information to them at regular intervals. </a:t>
            </a:r>
          </a:p>
        </p:txBody>
      </p:sp>
      <p:sp>
        <p:nvSpPr>
          <p:cNvPr id="10" name="Rectangle 9"/>
          <p:cNvSpPr/>
          <p:nvPr/>
        </p:nvSpPr>
        <p:spPr>
          <a:xfrm>
            <a:off x="-9" y="2509975"/>
            <a:ext cx="11528919"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b="1" u="sng" dirty="0" smtClean="0">
                <a:effectLst>
                  <a:outerShdw blurRad="38100" dist="38100" dir="2700000" algn="tl">
                    <a:srgbClr val="000000">
                      <a:alpha val="43137"/>
                    </a:srgbClr>
                  </a:outerShdw>
                </a:effectLst>
              </a:rPr>
              <a:t>• Stakeholder Register: </a:t>
            </a:r>
            <a:r>
              <a:rPr lang="en-US" sz="2000" dirty="0" smtClean="0"/>
              <a:t>A table containing a list of all individuals or groups who can affect or are affected by the project.</a:t>
            </a:r>
            <a:endParaRPr lang="en-US" sz="2000" dirty="0"/>
          </a:p>
        </p:txBody>
      </p:sp>
      <p:sp>
        <p:nvSpPr>
          <p:cNvPr id="12" name="Rectangle 11"/>
          <p:cNvSpPr/>
          <p:nvPr/>
        </p:nvSpPr>
        <p:spPr>
          <a:xfrm>
            <a:off x="-6" y="3454283"/>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17621" y="4461417"/>
            <a:ext cx="883542" cy="400110"/>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sz="2000" dirty="0"/>
              <a:t>What</a:t>
            </a:r>
            <a:endParaRPr lang="en-US" sz="2400" dirty="0"/>
          </a:p>
        </p:txBody>
      </p:sp>
      <p:sp>
        <p:nvSpPr>
          <p:cNvPr id="16" name="Rectangle 15"/>
          <p:cNvSpPr/>
          <p:nvPr/>
        </p:nvSpPr>
        <p:spPr>
          <a:xfrm>
            <a:off x="552371" y="4976109"/>
            <a:ext cx="697584" cy="400110"/>
          </a:xfrm>
          <a:prstGeom prst="rect">
            <a:avLst/>
          </a:prstGeom>
          <a:solidFill>
            <a:schemeClr val="bg2">
              <a:lumMod val="75000"/>
            </a:schemeClr>
          </a:solidFill>
          <a:ln>
            <a:solidFill>
              <a:schemeClr val="tx1">
                <a:lumMod val="75000"/>
                <a:lumOff val="25000"/>
              </a:schemeClr>
            </a:solidFill>
          </a:ln>
        </p:spPr>
        <p:txBody>
          <a:bodyPr wrap="square">
            <a:spAutoFit/>
          </a:bodyPr>
          <a:lstStyle/>
          <a:p>
            <a:r>
              <a:rPr lang="en-US" sz="2000" dirty="0"/>
              <a:t>How</a:t>
            </a:r>
            <a:endParaRPr lang="en-US" sz="2400" dirty="0"/>
          </a:p>
        </p:txBody>
      </p:sp>
      <p:sp>
        <p:nvSpPr>
          <p:cNvPr id="15" name="Rectangle 14"/>
          <p:cNvSpPr/>
          <p:nvPr/>
        </p:nvSpPr>
        <p:spPr>
          <a:xfrm>
            <a:off x="1276123" y="4461417"/>
            <a:ext cx="1310353" cy="400110"/>
          </a:xfrm>
          <a:prstGeom prst="rect">
            <a:avLst/>
          </a:prstGeom>
          <a:solidFill>
            <a:schemeClr val="accent2">
              <a:lumMod val="60000"/>
              <a:lumOff val="40000"/>
            </a:schemeClr>
          </a:solidFill>
          <a:ln>
            <a:solidFill>
              <a:schemeClr val="tx1">
                <a:lumMod val="75000"/>
                <a:lumOff val="25000"/>
              </a:schemeClr>
            </a:solidFill>
          </a:ln>
        </p:spPr>
        <p:txBody>
          <a:bodyPr wrap="square">
            <a:spAutoFit/>
          </a:bodyPr>
          <a:lstStyle/>
          <a:p>
            <a:r>
              <a:rPr lang="en-US" sz="2000" dirty="0"/>
              <a:t>To Whom</a:t>
            </a:r>
            <a:endParaRPr lang="en-US" sz="2400" dirty="0"/>
          </a:p>
        </p:txBody>
      </p:sp>
      <p:sp>
        <p:nvSpPr>
          <p:cNvPr id="17" name="Rectangle 16"/>
          <p:cNvSpPr/>
          <p:nvPr/>
        </p:nvSpPr>
        <p:spPr>
          <a:xfrm>
            <a:off x="2168695" y="4976109"/>
            <a:ext cx="1310353" cy="400110"/>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smtClean="0"/>
              <a:t>When</a:t>
            </a:r>
            <a:endParaRPr lang="en-US" sz="2400" dirty="0"/>
          </a:p>
        </p:txBody>
      </p:sp>
      <p:sp>
        <p:nvSpPr>
          <p:cNvPr id="18" name="Rectangle 17"/>
          <p:cNvSpPr/>
          <p:nvPr/>
        </p:nvSpPr>
        <p:spPr>
          <a:xfrm>
            <a:off x="3112946" y="4461417"/>
            <a:ext cx="1310353" cy="400110"/>
          </a:xfrm>
          <a:prstGeom prst="rect">
            <a:avLst/>
          </a:prstGeom>
          <a:solidFill>
            <a:schemeClr val="bg1"/>
          </a:solidFill>
          <a:ln>
            <a:solidFill>
              <a:schemeClr val="tx1">
                <a:lumMod val="75000"/>
                <a:lumOff val="25000"/>
              </a:schemeClr>
            </a:solidFill>
          </a:ln>
        </p:spPr>
        <p:txBody>
          <a:bodyPr wrap="square">
            <a:spAutoFit/>
          </a:bodyPr>
          <a:lstStyle/>
          <a:p>
            <a:r>
              <a:rPr lang="en-US" sz="2000" dirty="0" smtClean="0"/>
              <a:t>Who</a:t>
            </a:r>
            <a:endParaRPr lang="en-US" sz="2400"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2768498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fltVal val="0"/>
                                          </p:val>
                                        </p:tav>
                                        <p:tav tm="100000">
                                          <p:val>
                                            <p:strVal val="#ppt_w"/>
                                          </p:val>
                                        </p:tav>
                                      </p:tavLst>
                                    </p:anim>
                                    <p:anim calcmode="lin" valueType="num">
                                      <p:cBhvr>
                                        <p:cTn id="23" dur="1000" fill="hold"/>
                                        <p:tgtEl>
                                          <p:spTgt spid="14"/>
                                        </p:tgtEl>
                                        <p:attrNameLst>
                                          <p:attrName>ppt_h</p:attrName>
                                        </p:attrNameLst>
                                      </p:cBhvr>
                                      <p:tavLst>
                                        <p:tav tm="0">
                                          <p:val>
                                            <p:fltVal val="0"/>
                                          </p:val>
                                        </p:tav>
                                        <p:tav tm="100000">
                                          <p:val>
                                            <p:strVal val="#ppt_h"/>
                                          </p:val>
                                        </p:tav>
                                      </p:tavLst>
                                    </p:anim>
                                    <p:anim calcmode="lin" valueType="num">
                                      <p:cBhvr>
                                        <p:cTn id="24" dur="1000" fill="hold"/>
                                        <p:tgtEl>
                                          <p:spTgt spid="14"/>
                                        </p:tgtEl>
                                        <p:attrNameLst>
                                          <p:attrName>style.rotation</p:attrName>
                                        </p:attrNameLst>
                                      </p:cBhvr>
                                      <p:tavLst>
                                        <p:tav tm="0">
                                          <p:val>
                                            <p:fltVal val="90"/>
                                          </p:val>
                                        </p:tav>
                                        <p:tav tm="100000">
                                          <p:val>
                                            <p:fltVal val="0"/>
                                          </p:val>
                                        </p:tav>
                                      </p:tavLst>
                                    </p:anim>
                                    <p:animEffect transition="in" filter="fade">
                                      <p:cBhvr>
                                        <p:cTn id="25" dur="1000"/>
                                        <p:tgtEl>
                                          <p:spTgt spid="14"/>
                                        </p:tgtEl>
                                      </p:cBhvr>
                                    </p:animEffect>
                                  </p:childTnLst>
                                </p:cTn>
                              </p:par>
                              <p:par>
                                <p:cTn id="26" presetID="31"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1000" fill="hold"/>
                                        <p:tgtEl>
                                          <p:spTgt spid="16"/>
                                        </p:tgtEl>
                                        <p:attrNameLst>
                                          <p:attrName>ppt_w</p:attrName>
                                        </p:attrNameLst>
                                      </p:cBhvr>
                                      <p:tavLst>
                                        <p:tav tm="0">
                                          <p:val>
                                            <p:fltVal val="0"/>
                                          </p:val>
                                        </p:tav>
                                        <p:tav tm="100000">
                                          <p:val>
                                            <p:strVal val="#ppt_w"/>
                                          </p:val>
                                        </p:tav>
                                      </p:tavLst>
                                    </p:anim>
                                    <p:anim calcmode="lin" valueType="num">
                                      <p:cBhvr>
                                        <p:cTn id="29" dur="1000" fill="hold"/>
                                        <p:tgtEl>
                                          <p:spTgt spid="16"/>
                                        </p:tgtEl>
                                        <p:attrNameLst>
                                          <p:attrName>ppt_h</p:attrName>
                                        </p:attrNameLst>
                                      </p:cBhvr>
                                      <p:tavLst>
                                        <p:tav tm="0">
                                          <p:val>
                                            <p:fltVal val="0"/>
                                          </p:val>
                                        </p:tav>
                                        <p:tav tm="100000">
                                          <p:val>
                                            <p:strVal val="#ppt_h"/>
                                          </p:val>
                                        </p:tav>
                                      </p:tavLst>
                                    </p:anim>
                                    <p:anim calcmode="lin" valueType="num">
                                      <p:cBhvr>
                                        <p:cTn id="30" dur="1000" fill="hold"/>
                                        <p:tgtEl>
                                          <p:spTgt spid="16"/>
                                        </p:tgtEl>
                                        <p:attrNameLst>
                                          <p:attrName>style.rotation</p:attrName>
                                        </p:attrNameLst>
                                      </p:cBhvr>
                                      <p:tavLst>
                                        <p:tav tm="0">
                                          <p:val>
                                            <p:fltVal val="90"/>
                                          </p:val>
                                        </p:tav>
                                        <p:tav tm="100000">
                                          <p:val>
                                            <p:fltVal val="0"/>
                                          </p:val>
                                        </p:tav>
                                      </p:tavLst>
                                    </p:anim>
                                    <p:animEffect transition="in" filter="fade">
                                      <p:cBhvr>
                                        <p:cTn id="31" dur="1000"/>
                                        <p:tgtEl>
                                          <p:spTgt spid="1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1000" fill="hold"/>
                                        <p:tgtEl>
                                          <p:spTgt spid="15"/>
                                        </p:tgtEl>
                                        <p:attrNameLst>
                                          <p:attrName>ppt_w</p:attrName>
                                        </p:attrNameLst>
                                      </p:cBhvr>
                                      <p:tavLst>
                                        <p:tav tm="0">
                                          <p:val>
                                            <p:fltVal val="0"/>
                                          </p:val>
                                        </p:tav>
                                        <p:tav tm="100000">
                                          <p:val>
                                            <p:strVal val="#ppt_w"/>
                                          </p:val>
                                        </p:tav>
                                      </p:tavLst>
                                    </p:anim>
                                    <p:anim calcmode="lin" valueType="num">
                                      <p:cBhvr>
                                        <p:cTn id="35" dur="1000" fill="hold"/>
                                        <p:tgtEl>
                                          <p:spTgt spid="15"/>
                                        </p:tgtEl>
                                        <p:attrNameLst>
                                          <p:attrName>ppt_h</p:attrName>
                                        </p:attrNameLst>
                                      </p:cBhvr>
                                      <p:tavLst>
                                        <p:tav tm="0">
                                          <p:val>
                                            <p:fltVal val="0"/>
                                          </p:val>
                                        </p:tav>
                                        <p:tav tm="100000">
                                          <p:val>
                                            <p:strVal val="#ppt_h"/>
                                          </p:val>
                                        </p:tav>
                                      </p:tavLst>
                                    </p:anim>
                                    <p:anim calcmode="lin" valueType="num">
                                      <p:cBhvr>
                                        <p:cTn id="36" dur="1000" fill="hold"/>
                                        <p:tgtEl>
                                          <p:spTgt spid="15"/>
                                        </p:tgtEl>
                                        <p:attrNameLst>
                                          <p:attrName>style.rotation</p:attrName>
                                        </p:attrNameLst>
                                      </p:cBhvr>
                                      <p:tavLst>
                                        <p:tav tm="0">
                                          <p:val>
                                            <p:fltVal val="90"/>
                                          </p:val>
                                        </p:tav>
                                        <p:tav tm="100000">
                                          <p:val>
                                            <p:fltVal val="0"/>
                                          </p:val>
                                        </p:tav>
                                      </p:tavLst>
                                    </p:anim>
                                    <p:animEffect transition="in" filter="fade">
                                      <p:cBhvr>
                                        <p:cTn id="37" dur="1000"/>
                                        <p:tgtEl>
                                          <p:spTgt spid="15"/>
                                        </p:tgtEl>
                                      </p:cBhvr>
                                    </p:animEffect>
                                  </p:childTnLst>
                                </p:cTn>
                              </p:par>
                              <p:par>
                                <p:cTn id="38" presetID="31"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1000" fill="hold"/>
                                        <p:tgtEl>
                                          <p:spTgt spid="17"/>
                                        </p:tgtEl>
                                        <p:attrNameLst>
                                          <p:attrName>ppt_w</p:attrName>
                                        </p:attrNameLst>
                                      </p:cBhvr>
                                      <p:tavLst>
                                        <p:tav tm="0">
                                          <p:val>
                                            <p:fltVal val="0"/>
                                          </p:val>
                                        </p:tav>
                                        <p:tav tm="100000">
                                          <p:val>
                                            <p:strVal val="#ppt_w"/>
                                          </p:val>
                                        </p:tav>
                                      </p:tavLst>
                                    </p:anim>
                                    <p:anim calcmode="lin" valueType="num">
                                      <p:cBhvr>
                                        <p:cTn id="41" dur="1000" fill="hold"/>
                                        <p:tgtEl>
                                          <p:spTgt spid="17"/>
                                        </p:tgtEl>
                                        <p:attrNameLst>
                                          <p:attrName>ppt_h</p:attrName>
                                        </p:attrNameLst>
                                      </p:cBhvr>
                                      <p:tavLst>
                                        <p:tav tm="0">
                                          <p:val>
                                            <p:fltVal val="0"/>
                                          </p:val>
                                        </p:tav>
                                        <p:tav tm="100000">
                                          <p:val>
                                            <p:strVal val="#ppt_h"/>
                                          </p:val>
                                        </p:tav>
                                      </p:tavLst>
                                    </p:anim>
                                    <p:anim calcmode="lin" valueType="num">
                                      <p:cBhvr>
                                        <p:cTn id="42" dur="1000" fill="hold"/>
                                        <p:tgtEl>
                                          <p:spTgt spid="17"/>
                                        </p:tgtEl>
                                        <p:attrNameLst>
                                          <p:attrName>style.rotation</p:attrName>
                                        </p:attrNameLst>
                                      </p:cBhvr>
                                      <p:tavLst>
                                        <p:tav tm="0">
                                          <p:val>
                                            <p:fltVal val="90"/>
                                          </p:val>
                                        </p:tav>
                                        <p:tav tm="100000">
                                          <p:val>
                                            <p:fltVal val="0"/>
                                          </p:val>
                                        </p:tav>
                                      </p:tavLst>
                                    </p:anim>
                                    <p:animEffect transition="in" filter="fade">
                                      <p:cBhvr>
                                        <p:cTn id="43" dur="1000"/>
                                        <p:tgtEl>
                                          <p:spTgt spid="17"/>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4" grpId="0" animBg="1"/>
      <p:bldP spid="16" grpId="0" animBg="1"/>
      <p:bldP spid="15" grpId="0" animBg="1"/>
      <p:bldP spid="17" grpId="0" animBg="1"/>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14" name="Rectangle 13"/>
          <p:cNvSpPr/>
          <p:nvPr/>
        </p:nvSpPr>
        <p:spPr>
          <a:xfrm>
            <a:off x="28344" y="2484602"/>
            <a:ext cx="11072700" cy="369332"/>
          </a:xfrm>
          <a:prstGeom prst="rect">
            <a:avLst/>
          </a:prstGeom>
          <a:solidFill>
            <a:schemeClr val="accent1">
              <a:lumMod val="20000"/>
              <a:lumOff val="80000"/>
            </a:schemeClr>
          </a:solidFill>
          <a:ln>
            <a:solidFill>
              <a:schemeClr val="tx1">
                <a:lumMod val="75000"/>
                <a:lumOff val="25000"/>
              </a:schemeClr>
            </a:solidFill>
          </a:ln>
        </p:spPr>
        <p:txBody>
          <a:bodyPr wrap="square">
            <a:spAutoFit/>
          </a:bodyPr>
          <a:lstStyle/>
          <a:p>
            <a:r>
              <a:rPr lang="en-US" dirty="0"/>
              <a:t>What: The type of information to be communicated. </a:t>
            </a:r>
          </a:p>
        </p:txBody>
      </p:sp>
      <p:sp>
        <p:nvSpPr>
          <p:cNvPr id="13" name="Rectangle 12"/>
          <p:cNvSpPr/>
          <p:nvPr/>
        </p:nvSpPr>
        <p:spPr>
          <a:xfrm>
            <a:off x="28344" y="3292177"/>
            <a:ext cx="11072700" cy="400110"/>
          </a:xfrm>
          <a:prstGeom prst="rect">
            <a:avLst/>
          </a:prstGeom>
          <a:solidFill>
            <a:schemeClr val="bg2">
              <a:lumMod val="90000"/>
            </a:schemeClr>
          </a:solidFill>
          <a:ln>
            <a:solidFill>
              <a:schemeClr val="tx1">
                <a:lumMod val="75000"/>
                <a:lumOff val="25000"/>
              </a:schemeClr>
            </a:solidFill>
          </a:ln>
        </p:spPr>
        <p:txBody>
          <a:bodyPr wrap="square">
            <a:spAutoFit/>
          </a:bodyPr>
          <a:lstStyle/>
          <a:p>
            <a:r>
              <a:rPr lang="en-US" sz="2000" dirty="0"/>
              <a:t>How: The method, or channel, of delivery.</a:t>
            </a:r>
          </a:p>
        </p:txBody>
      </p:sp>
      <p:sp>
        <p:nvSpPr>
          <p:cNvPr id="19" name="Rectangle 18"/>
          <p:cNvSpPr/>
          <p:nvPr/>
        </p:nvSpPr>
        <p:spPr>
          <a:xfrm>
            <a:off x="28344" y="3838303"/>
            <a:ext cx="6485578" cy="1015663"/>
          </a:xfrm>
          <a:prstGeom prst="rect">
            <a:avLst/>
          </a:prstGeom>
          <a:solidFill>
            <a:schemeClr val="accent2">
              <a:lumMod val="40000"/>
              <a:lumOff val="60000"/>
            </a:schemeClr>
          </a:solidFill>
          <a:ln>
            <a:solidFill>
              <a:schemeClr val="tx1">
                <a:lumMod val="75000"/>
                <a:lumOff val="25000"/>
              </a:schemeClr>
            </a:solidFill>
          </a:ln>
        </p:spPr>
        <p:txBody>
          <a:bodyPr wrap="square">
            <a:spAutoFit/>
          </a:bodyPr>
          <a:lstStyle/>
          <a:p>
            <a:r>
              <a:rPr lang="en-US" sz="2000" dirty="0"/>
              <a:t>To Whom: The recipients of each type of communication. These should line up with the stakeholders identified in your stakeholder register.</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6631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892552"/>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800" b="1" u="sng" dirty="0">
                <a:effectLst>
                  <a:outerShdw blurRad="38100" dist="38100" dir="2700000" algn="tl">
                    <a:srgbClr val="000000">
                      <a:alpha val="43137"/>
                    </a:srgbClr>
                  </a:outerShdw>
                </a:effectLst>
              </a:rPr>
              <a:t>• Communication Plan: </a:t>
            </a:r>
            <a:r>
              <a:rPr lang="en-US" sz="2400" dirty="0"/>
              <a:t>A communication plan should include the following information:</a:t>
            </a:r>
          </a:p>
        </p:txBody>
      </p:sp>
      <p:sp>
        <p:nvSpPr>
          <p:cNvPr id="20" name="Rectangle 19"/>
          <p:cNvSpPr/>
          <p:nvPr/>
        </p:nvSpPr>
        <p:spPr>
          <a:xfrm>
            <a:off x="0" y="2599041"/>
            <a:ext cx="11072700" cy="707886"/>
          </a:xfrm>
          <a:prstGeom prst="rect">
            <a:avLst/>
          </a:prstGeom>
          <a:solidFill>
            <a:schemeClr val="accent6">
              <a:lumMod val="40000"/>
              <a:lumOff val="60000"/>
            </a:schemeClr>
          </a:solidFill>
          <a:ln>
            <a:solidFill>
              <a:schemeClr val="tx1">
                <a:lumMod val="75000"/>
                <a:lumOff val="25000"/>
              </a:schemeClr>
            </a:solidFill>
          </a:ln>
        </p:spPr>
        <p:txBody>
          <a:bodyPr wrap="square">
            <a:spAutoFit/>
          </a:bodyPr>
          <a:lstStyle/>
          <a:p>
            <a:r>
              <a:rPr lang="en-US" sz="2000" dirty="0"/>
              <a:t>When: Information about the frequency of communication or specific scenarios that would trigger a communique. This relates to the idea of Expectation Management.</a:t>
            </a:r>
            <a:endParaRPr lang="en-US" sz="2400" dirty="0"/>
          </a:p>
        </p:txBody>
      </p:sp>
      <p:sp>
        <p:nvSpPr>
          <p:cNvPr id="21" name="Rectangle 20"/>
          <p:cNvSpPr/>
          <p:nvPr/>
        </p:nvSpPr>
        <p:spPr>
          <a:xfrm>
            <a:off x="28344" y="3619998"/>
            <a:ext cx="11072700" cy="707886"/>
          </a:xfrm>
          <a:prstGeom prst="rect">
            <a:avLst/>
          </a:prstGeom>
          <a:solidFill>
            <a:schemeClr val="bg1"/>
          </a:solidFill>
          <a:ln>
            <a:solidFill>
              <a:schemeClr val="tx1">
                <a:lumMod val="75000"/>
                <a:lumOff val="25000"/>
              </a:schemeClr>
            </a:solidFill>
          </a:ln>
        </p:spPr>
        <p:txBody>
          <a:bodyPr wrap="square">
            <a:spAutoFit/>
          </a:bodyPr>
          <a:lstStyle/>
          <a:p>
            <a:r>
              <a:rPr lang="en-US" sz="2000" dirty="0"/>
              <a:t>Who: The team members or roles responsible for conducting the communication. Different team structures will handle this differently.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11128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1528919" cy="1015663"/>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28344" y="2662750"/>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94332" y="4226611"/>
            <a:ext cx="6099078"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Initial Risk and Issue Analysis: SWOT analysis is an appropriate tool to help with this.</a:t>
            </a:r>
          </a:p>
        </p:txBody>
      </p:sp>
      <p:sp>
        <p:nvSpPr>
          <p:cNvPr id="16" name="Rectangle 15"/>
          <p:cNvSpPr/>
          <p:nvPr/>
        </p:nvSpPr>
        <p:spPr>
          <a:xfrm>
            <a:off x="94332" y="5423816"/>
            <a:ext cx="6099078"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 Risk Register: Establishment of a risk table which should be </a:t>
            </a:r>
            <a:r>
              <a:rPr lang="en-US" sz="2400" dirty="0" err="1"/>
              <a:t>revisitedfrequently</a:t>
            </a:r>
            <a:r>
              <a:rPr lang="en-US" sz="2400" dirty="0"/>
              <a:t> throughout the project.</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38967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arn(inVertical)">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506991"/>
            <a:ext cx="12163656" cy="707886"/>
          </a:xfrm>
          <a:prstGeom prst="rect">
            <a:avLst/>
          </a:prstGeom>
          <a:solidFill>
            <a:schemeClr val="accent4">
              <a:lumMod val="20000"/>
              <a:lumOff val="80000"/>
            </a:schemeClr>
          </a:solidFill>
          <a:ln>
            <a:solidFill>
              <a:schemeClr val="tx1">
                <a:lumMod val="75000"/>
                <a:lumOff val="25000"/>
              </a:schemeClr>
            </a:solidFill>
          </a:ln>
        </p:spPr>
        <p:txBody>
          <a:bodyPr wrap="square">
            <a:spAutoFit/>
          </a:bodyPr>
          <a:lstStyle/>
          <a:p>
            <a:r>
              <a:rPr lang="en-US" sz="2000" b="1" u="sng" dirty="0">
                <a:effectLst>
                  <a:outerShdw blurRad="38100" dist="38100" dir="2700000" algn="tl">
                    <a:srgbClr val="000000">
                      <a:alpha val="43137"/>
                    </a:srgbClr>
                  </a:outerShdw>
                </a:effectLst>
              </a:rPr>
              <a:t>Consideration of risks and issues: </a:t>
            </a:r>
            <a:r>
              <a:rPr lang="en-US" sz="2000" dirty="0"/>
              <a:t>Though we hope for ideal conditions and predictable results, it’s important for the project team to consider situations where the project faces delays, shortages, or other negative conditions.</a:t>
            </a:r>
          </a:p>
        </p:txBody>
      </p:sp>
      <p:sp>
        <p:nvSpPr>
          <p:cNvPr id="14" name="Rectangle 13"/>
          <p:cNvSpPr/>
          <p:nvPr/>
        </p:nvSpPr>
        <p:spPr>
          <a:xfrm>
            <a:off x="169746" y="2306096"/>
            <a:ext cx="11072700" cy="830997"/>
          </a:xfrm>
          <a:prstGeom prst="rect">
            <a:avLst/>
          </a:prstGeom>
          <a:solidFill>
            <a:schemeClr val="bg1"/>
          </a:solidFill>
          <a:ln>
            <a:solidFill>
              <a:schemeClr val="tx1">
                <a:lumMod val="75000"/>
                <a:lumOff val="25000"/>
              </a:schemeClr>
            </a:solidFill>
          </a:ln>
        </p:spPr>
        <p:txBody>
          <a:bodyPr wrap="square">
            <a:spAutoFit/>
          </a:bodyPr>
          <a:lstStyle/>
          <a:p>
            <a:r>
              <a:rPr lang="en-US" sz="2400" dirty="0"/>
              <a:t>This section creates a place to list issues, seeks out potential risks, and establishes procedures for addressing these issues and risks</a:t>
            </a:r>
          </a:p>
        </p:txBody>
      </p:sp>
      <p:sp>
        <p:nvSpPr>
          <p:cNvPr id="15" name="Rectangle 14"/>
          <p:cNvSpPr/>
          <p:nvPr/>
        </p:nvSpPr>
        <p:spPr>
          <a:xfrm>
            <a:off x="311149" y="3250568"/>
            <a:ext cx="110727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t>• Issue List: Often tracked electronically. Includes issue names, details, and resources assigned to resolving them.</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8551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28344" y="1404836"/>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28344" y="1977297"/>
            <a:ext cx="11072700" cy="830997"/>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C</a:t>
            </a:r>
            <a:r>
              <a:rPr lang="en-US" sz="2400" dirty="0" smtClean="0"/>
              <a:t>hanges </a:t>
            </a:r>
            <a:r>
              <a:rPr lang="en-US" sz="2400" dirty="0"/>
              <a:t>to the project minimizes the chance of surprised stakeholders and failed project objectives. </a:t>
            </a:r>
          </a:p>
        </p:txBody>
      </p:sp>
      <p:sp>
        <p:nvSpPr>
          <p:cNvPr id="9" name="Rectangle 8"/>
          <p:cNvSpPr/>
          <p:nvPr/>
        </p:nvSpPr>
        <p:spPr>
          <a:xfrm>
            <a:off x="28344" y="2910011"/>
            <a:ext cx="11072700" cy="1200329"/>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400" dirty="0"/>
              <a:t>Including a revision log can clarify which version of the document a stakeholder has. In addition, including approval information specifies which parties must formally review and sign-off on the plan.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86948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344" y="784273"/>
            <a:ext cx="4732192" cy="523220"/>
          </a:xfrm>
          <a:prstGeom prst="rect">
            <a:avLst/>
          </a:prstGeom>
          <a:solidFill>
            <a:schemeClr val="accent6"/>
          </a:solidFill>
          <a:ln>
            <a:solidFill>
              <a:schemeClr val="tx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Plan Components:</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3666999" y="0"/>
            <a:ext cx="2946448" cy="584775"/>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effectLst>
                  <a:outerShdw blurRad="38100" dist="38100" dir="2700000" algn="tl">
                    <a:srgbClr val="000000">
                      <a:alpha val="43137"/>
                    </a:srgbClr>
                  </a:outerShdw>
                </a:effectLst>
              </a:rPr>
              <a:t>The Project Plan</a:t>
            </a:r>
            <a:endParaRPr lang="en-US" sz="3200" dirty="0">
              <a:effectLst>
                <a:outerShdw blurRad="38100" dist="38100" dir="2700000" algn="tl">
                  <a:srgbClr val="000000">
                    <a:alpha val="43137"/>
                  </a:srgbClr>
                </a:outerShdw>
              </a:effectLst>
            </a:endParaRPr>
          </a:p>
        </p:txBody>
      </p:sp>
      <p:sp>
        <p:nvSpPr>
          <p:cNvPr id="12" name="Rectangle 11"/>
          <p:cNvSpPr/>
          <p:nvPr/>
        </p:nvSpPr>
        <p:spPr>
          <a:xfrm>
            <a:off x="0" y="1706489"/>
            <a:ext cx="11528919" cy="461665"/>
          </a:xfrm>
          <a:prstGeom prst="rect">
            <a:avLst/>
          </a:prstGeom>
          <a:solidFill>
            <a:schemeClr val="tx1">
              <a:lumMod val="65000"/>
              <a:lumOff val="35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Establishing a set of procedures for managing important</a:t>
            </a:r>
          </a:p>
        </p:txBody>
      </p:sp>
      <p:sp>
        <p:nvSpPr>
          <p:cNvPr id="15" name="Rectangle 14"/>
          <p:cNvSpPr/>
          <p:nvPr/>
        </p:nvSpPr>
        <p:spPr>
          <a:xfrm>
            <a:off x="0" y="2251736"/>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Change Procedures: </a:t>
            </a:r>
            <a:r>
              <a:rPr lang="en-US" sz="2000" dirty="0"/>
              <a:t>The procedures that should be followed when making major changes to the project’s deliverables, schedule, or budget.</a:t>
            </a:r>
          </a:p>
        </p:txBody>
      </p:sp>
      <p:sp>
        <p:nvSpPr>
          <p:cNvPr id="9" name="Rectangle 8"/>
          <p:cNvSpPr/>
          <p:nvPr/>
        </p:nvSpPr>
        <p:spPr>
          <a:xfrm>
            <a:off x="0" y="3166315"/>
            <a:ext cx="12192000" cy="707886"/>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Revision History: </a:t>
            </a:r>
            <a:r>
              <a:rPr lang="en-US" sz="2000" dirty="0"/>
              <a:t>A log of major changes listing revision details, which includes authors and dates. This may be created electronically).</a:t>
            </a:r>
          </a:p>
        </p:txBody>
      </p:sp>
      <p:sp>
        <p:nvSpPr>
          <p:cNvPr id="8" name="Rectangle 7"/>
          <p:cNvSpPr/>
          <p:nvPr/>
        </p:nvSpPr>
        <p:spPr>
          <a:xfrm>
            <a:off x="28344" y="4051701"/>
            <a:ext cx="12163656" cy="400110"/>
          </a:xfrm>
          <a:prstGeom prst="rect">
            <a:avLst/>
          </a:prstGeom>
          <a:solidFill>
            <a:schemeClr val="accent2">
              <a:lumMod val="20000"/>
              <a:lumOff val="80000"/>
            </a:schemeClr>
          </a:solidFill>
          <a:ln>
            <a:solidFill>
              <a:schemeClr val="tx1">
                <a:lumMod val="75000"/>
                <a:lumOff val="25000"/>
              </a:schemeClr>
            </a:solidFill>
          </a:ln>
        </p:spPr>
        <p:txBody>
          <a:bodyPr wrap="square">
            <a:spAutoFit/>
          </a:bodyPr>
          <a:lstStyle/>
          <a:p>
            <a:r>
              <a:rPr lang="en-US" sz="2000" dirty="0">
                <a:effectLst>
                  <a:outerShdw blurRad="38100" dist="38100" dir="2700000" algn="tl">
                    <a:srgbClr val="000000">
                      <a:alpha val="43137"/>
                    </a:srgbClr>
                  </a:outerShdw>
                </a:effectLst>
              </a:rPr>
              <a:t>• Approval: </a:t>
            </a:r>
            <a:r>
              <a:rPr lang="en-US" sz="2000" dirty="0"/>
              <a:t>Proof of plan acceptance by appropriate parties, which, in some cases, may include physical signatures.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425849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9"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2649" y="2489934"/>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446" y="5872"/>
            <a:ext cx="963737" cy="370017"/>
          </a:xfrm>
          <a:prstGeom prst="rect">
            <a:avLst/>
          </a:prstGeom>
        </p:spPr>
      </p:pic>
    </p:spTree>
    <p:extLst>
      <p:ext uri="{BB962C8B-B14F-4D97-AF65-F5344CB8AC3E}">
        <p14:creationId xmlns:p14="http://schemas.microsoft.com/office/powerpoint/2010/main" val="1633282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1301</TotalTime>
  <Words>3031</Words>
  <Application>Microsoft Office PowerPoint</Application>
  <PresentationFormat>Widescreen</PresentationFormat>
  <Paragraphs>257</Paragraphs>
  <Slides>46</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46</vt:i4>
      </vt:variant>
    </vt:vector>
  </HeadingPairs>
  <TitlesOfParts>
    <vt:vector size="52" baseType="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 Emad</cp:lastModifiedBy>
  <cp:revision>52</cp:revision>
  <dcterms:created xsi:type="dcterms:W3CDTF">2021-06-20T17:29:13Z</dcterms:created>
  <dcterms:modified xsi:type="dcterms:W3CDTF">2024-06-22T13:41:15Z</dcterms:modified>
</cp:coreProperties>
</file>