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>
  <p:sldMasterIdLst>
    <p:sldMasterId id="2147483648" r:id="rId4"/>
  </p:sldMasterIdLst>
  <p:sldIdLst>
    <p:sldId id="256" r:id="rId5"/>
    <p:sldId id="260" r:id="rId6"/>
    <p:sldId id="455" r:id="rId7"/>
    <p:sldId id="456" r:id="rId8"/>
    <p:sldId id="457" r:id="rId9"/>
    <p:sldId id="458" r:id="rId10"/>
    <p:sldId id="460" r:id="rId11"/>
    <p:sldId id="463" r:id="rId12"/>
    <p:sldId id="464" r:id="rId13"/>
    <p:sldId id="467" r:id="rId14"/>
    <p:sldId id="470" r:id="rId15"/>
    <p:sldId id="471" r:id="rId16"/>
    <p:sldId id="469" r:id="rId17"/>
    <p:sldId id="472" r:id="rId18"/>
    <p:sldId id="466" r:id="rId19"/>
    <p:sldId id="468" r:id="rId20"/>
    <p:sldId id="462" r:id="rId21"/>
    <p:sldId id="465" r:id="rId22"/>
    <p:sldId id="399" r:id="rId23"/>
  </p:sldIdLst>
  <p:sldSz cx="12192000" cy="6858000"/>
  <p:notesSz cx="6858000" cy="9144000"/>
  <p:embeddedFontLst>
    <p:embeddedFont>
      <p:font typeface="JF Flat" panose="020B0604020202020204" charset="-78"/>
      <p:regular r:id="rId24"/>
    </p:embeddedFont>
  </p:embeddedFontLst>
  <p:defaultTextStyle>
    <a:defPPr>
      <a:defRPr lang="ar-SY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C3C"/>
    <a:srgbClr val="0833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3568" autoAdjust="0"/>
    <p:restoredTop sz="94660"/>
  </p:normalViewPr>
  <p:slideViewPr>
    <p:cSldViewPr snapToGrid="0">
      <p:cViewPr varScale="1">
        <p:scale>
          <a:sx n="79" d="100"/>
          <a:sy n="79" d="100"/>
        </p:scale>
        <p:origin x="7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E56F5F3C-D0E9-4C70-ABEF-D93850E83A0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0"/>
            <a:ext cx="1218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973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30124276-5D95-4B3C-A2AB-19BBCACC4E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0"/>
            <a:ext cx="1218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970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4CD18002-B689-4B5B-9EB1-F02F40C0510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0"/>
            <a:ext cx="12189363" cy="6858000"/>
          </a:xfrm>
          <a:prstGeom prst="rect">
            <a:avLst/>
          </a:prstGeom>
        </p:spPr>
      </p:pic>
      <p:sp>
        <p:nvSpPr>
          <p:cNvPr id="8" name="عنصر نائب للصورة 7">
            <a:extLst>
              <a:ext uri="{FF2B5EF4-FFF2-40B4-BE49-F238E27FC236}">
                <a16:creationId xmlns:a16="http://schemas.microsoft.com/office/drawing/2014/main" id="{2DB89301-5C8A-40C5-A0A9-5019625585D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41876" y="1481360"/>
            <a:ext cx="3340608" cy="3340608"/>
          </a:xfrm>
          <a:custGeom>
            <a:avLst/>
            <a:gdLst>
              <a:gd name="connsiteX0" fmla="*/ 1670304 w 3340608"/>
              <a:gd name="connsiteY0" fmla="*/ 0 h 3340608"/>
              <a:gd name="connsiteX1" fmla="*/ 3340608 w 3340608"/>
              <a:gd name="connsiteY1" fmla="*/ 1670304 h 3340608"/>
              <a:gd name="connsiteX2" fmla="*/ 1670304 w 3340608"/>
              <a:gd name="connsiteY2" fmla="*/ 3340608 h 3340608"/>
              <a:gd name="connsiteX3" fmla="*/ 0 w 3340608"/>
              <a:gd name="connsiteY3" fmla="*/ 1670304 h 3340608"/>
              <a:gd name="connsiteX4" fmla="*/ 1670304 w 3340608"/>
              <a:gd name="connsiteY4" fmla="*/ 0 h 3340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0608" h="3340608">
                <a:moveTo>
                  <a:pt x="1670304" y="0"/>
                </a:moveTo>
                <a:cubicBezTo>
                  <a:pt x="2592787" y="0"/>
                  <a:pt x="3340608" y="747821"/>
                  <a:pt x="3340608" y="1670304"/>
                </a:cubicBezTo>
                <a:cubicBezTo>
                  <a:pt x="3340608" y="2592787"/>
                  <a:pt x="2592787" y="3340608"/>
                  <a:pt x="1670304" y="3340608"/>
                </a:cubicBezTo>
                <a:cubicBezTo>
                  <a:pt x="747821" y="3340608"/>
                  <a:pt x="0" y="2592787"/>
                  <a:pt x="0" y="1670304"/>
                </a:cubicBezTo>
                <a:cubicBezTo>
                  <a:pt x="0" y="747821"/>
                  <a:pt x="747821" y="0"/>
                  <a:pt x="167030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2021185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0CBEE4CF-C8AD-490F-AE43-820EB7D9076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0"/>
            <a:ext cx="1218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652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72DDA300-4402-4802-A46F-945AFDFA2BA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0"/>
            <a:ext cx="1218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778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094E4B3B-9BE8-4A80-8DBF-B5FBB45C525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0"/>
            <a:ext cx="1218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823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04BEAD19-B05D-4784-BCD2-1B18A239C49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0"/>
            <a:ext cx="1218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152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DBA1BBB7-4576-42EE-84EB-D39ED3D816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0"/>
            <a:ext cx="1218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679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صورة 8">
            <a:extLst>
              <a:ext uri="{FF2B5EF4-FFF2-40B4-BE49-F238E27FC236}">
                <a16:creationId xmlns:a16="http://schemas.microsoft.com/office/drawing/2014/main" id="{CB5DA76D-012D-4FA6-8A25-8602B1BDC22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0"/>
            <a:ext cx="1218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134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820D64C-AEF1-4F6C-8D7B-9BA4BEA42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SY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3978E6C0-E4E2-40C3-BAFA-C1776E211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SY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D00D4A14-D7B0-4BEB-AA7D-70ADF6BEB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04657-F5C7-47E3-8042-CF107B732FEF}" type="datetimeFigureOut">
              <a:rPr lang="ar-SY" smtClean="0"/>
              <a:t>04/03/1447</a:t>
            </a:fld>
            <a:endParaRPr lang="ar-SY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284B63C9-16EB-4377-AF70-095A6A715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5567A1F4-6865-4B89-9C1C-66ECAB0BE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8250-1A0D-4B72-8816-3279AAC40D3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3375910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59974068-B91A-40CA-A747-4A505D3212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ar-SY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A58B8ADD-8208-43CB-A772-D15B85F75B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SY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EC9DF4A-8BB1-4D20-8473-DA60539E0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04657-F5C7-47E3-8042-CF107B732FEF}" type="datetimeFigureOut">
              <a:rPr lang="ar-SY" smtClean="0"/>
              <a:t>04/03/1447</a:t>
            </a:fld>
            <a:endParaRPr lang="ar-SY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AC8E7723-821A-4183-82CD-DF16421A5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A6CDFFD-8210-4780-BAA0-95A0EE15F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8250-1A0D-4B72-8816-3279AAC40D3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1735463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D7A3DE75-C216-4F25-8BB1-58D1E26BB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ar-SY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22C54F9E-17DE-454F-A9FA-5BC300A4ED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SY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34E647C6-1C7B-4CC7-950F-3CF9DB46B2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E04657-F5C7-47E3-8042-CF107B732FEF}" type="datetimeFigureOut">
              <a:rPr lang="ar-SY" smtClean="0"/>
              <a:t>04/03/1447</a:t>
            </a:fld>
            <a:endParaRPr lang="ar-SY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E8C8A20A-9C1C-4049-A814-DEC3C7ED21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Y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EA8CD21B-90BE-4AB0-9C82-A4437443DE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638250-1A0D-4B72-8816-3279AAC40D3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28798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Y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>
            <a:extLst>
              <a:ext uri="{FF2B5EF4-FFF2-40B4-BE49-F238E27FC236}">
                <a16:creationId xmlns:a16="http://schemas.microsoft.com/office/drawing/2014/main" id="{0AE8FC03-03BB-4F6F-94BD-0EB5ED68A91F}"/>
              </a:ext>
            </a:extLst>
          </p:cNvPr>
          <p:cNvSpPr txBox="1"/>
          <p:nvPr/>
        </p:nvSpPr>
        <p:spPr>
          <a:xfrm>
            <a:off x="1468843" y="1891861"/>
            <a:ext cx="8952163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3600" dirty="0">
                <a:solidFill>
                  <a:schemeClr val="bg1"/>
                </a:solidFill>
              </a:rPr>
              <a:t>Cyber Security Threat Hunting Through Log Analysis Using LLM with Agentic Action  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D372240E-DD0A-43AA-9B83-37F45A47C619}"/>
              </a:ext>
            </a:extLst>
          </p:cNvPr>
          <p:cNvSpPr txBox="1"/>
          <p:nvPr/>
        </p:nvSpPr>
        <p:spPr>
          <a:xfrm>
            <a:off x="477435" y="3680113"/>
            <a:ext cx="12797131" cy="1569660"/>
          </a:xfrm>
          <a:prstGeom prst="rect">
            <a:avLst/>
          </a:prstGeom>
          <a:noFill/>
        </p:spPr>
        <p:txBody>
          <a:bodyPr wrap="square" lIns="91440" tIns="45720" rIns="91440" bIns="45720" rtlCol="1" anchor="t">
            <a:spAutoFit/>
          </a:bodyPr>
          <a:lstStyle/>
          <a:p>
            <a:pPr algn="l" rtl="0"/>
            <a:r>
              <a:rPr lang="en-US" sz="2400" dirty="0">
                <a:solidFill>
                  <a:schemeClr val="bg1"/>
                </a:solidFill>
              </a:rPr>
              <a:t>Presenter: OMAR SALEM ALMUTAIRI </a:t>
            </a:r>
          </a:p>
          <a:p>
            <a:pPr algn="l" rtl="0"/>
            <a:r>
              <a:rPr lang="en-US" sz="2400" dirty="0">
                <a:solidFill>
                  <a:schemeClr val="bg1"/>
                </a:solidFill>
              </a:rPr>
              <a:t>Student ID: 251002148 </a:t>
            </a:r>
          </a:p>
          <a:p>
            <a:pPr algn="l" rtl="0"/>
            <a:r>
              <a:rPr lang="en-US" sz="2400" dirty="0">
                <a:solidFill>
                  <a:schemeClr val="bg1"/>
                </a:solidFill>
              </a:rPr>
              <a:t>Program: Master of AI Program</a:t>
            </a:r>
          </a:p>
          <a:p>
            <a:pPr algn="l" rtl="0"/>
            <a:r>
              <a:rPr lang="en-US" sz="2400" dirty="0">
                <a:solidFill>
                  <a:schemeClr val="bg1"/>
                </a:solidFill>
              </a:rPr>
              <a:t> Institution: MIDOCEAN UNIVERSITY </a:t>
            </a:r>
            <a:endParaRPr lang="ar-SY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392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42E460CF-4EDE-474E-82B2-EC8DA45336EC}"/>
              </a:ext>
            </a:extLst>
          </p:cNvPr>
          <p:cNvSpPr txBox="1"/>
          <p:nvPr/>
        </p:nvSpPr>
        <p:spPr>
          <a:xfrm>
            <a:off x="3058950" y="1227533"/>
            <a:ext cx="6074099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Introduction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80125E24-C4C0-E9C4-E543-B769DA5FE548}"/>
              </a:ext>
            </a:extLst>
          </p:cNvPr>
          <p:cNvSpPr txBox="1"/>
          <p:nvPr/>
        </p:nvSpPr>
        <p:spPr>
          <a:xfrm>
            <a:off x="124383" y="2883392"/>
            <a:ext cx="12077345" cy="2031325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The Evolving Threat Landscape</a:t>
            </a: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-Cyber Threats on the Rise:</a:t>
            </a:r>
            <a:r>
              <a:rPr lang="en-US" dirty="0">
                <a:solidFill>
                  <a:schemeClr val="bg1"/>
                </a:solidFill>
              </a:rPr>
              <a:t> We're seeing more sophisticated and frequent cyber attacks.</a:t>
            </a: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Shift to Proactive Security:</a:t>
            </a:r>
            <a:r>
              <a:rPr lang="en-US" dirty="0">
                <a:solidFill>
                  <a:schemeClr val="bg1"/>
                </a:solidFill>
              </a:rPr>
              <a:t> The industry is moving from simply reacting to attacks to actively hunting for them.</a:t>
            </a: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-Limitations of Traditional Methods:</a:t>
            </a:r>
            <a:endParaRPr lang="en-US" dirty="0">
              <a:solidFill>
                <a:schemeClr val="bg1"/>
              </a:solidFill>
            </a:endParaRPr>
          </a:p>
          <a:p>
            <a:pPr lvl="1" algn="l" rtl="0"/>
            <a:r>
              <a:rPr lang="en-US" dirty="0">
                <a:solidFill>
                  <a:schemeClr val="bg1"/>
                </a:solidFill>
              </a:rPr>
              <a:t>Manual log analysis is slow and time-consuming.</a:t>
            </a:r>
          </a:p>
          <a:p>
            <a:pPr lvl="1" algn="l" rtl="0"/>
            <a:r>
              <a:rPr lang="en-US" dirty="0">
                <a:solidFill>
                  <a:schemeClr val="bg1"/>
                </a:solidFill>
              </a:rPr>
              <a:t>Traditional methods struggle against new or evolving threats.</a:t>
            </a:r>
          </a:p>
          <a:p>
            <a:pPr lvl="1" algn="l" rtl="0"/>
            <a:r>
              <a:rPr lang="en-US" dirty="0">
                <a:solidFill>
                  <a:schemeClr val="bg1"/>
                </a:solidFill>
              </a:rPr>
              <a:t>The sheer volume of data overwhelms current security systems.</a:t>
            </a:r>
          </a:p>
        </p:txBody>
      </p:sp>
    </p:spTree>
    <p:extLst>
      <p:ext uri="{BB962C8B-B14F-4D97-AF65-F5344CB8AC3E}">
        <p14:creationId xmlns:p14="http://schemas.microsoft.com/office/powerpoint/2010/main" val="126532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479EF7-1375-D7B2-CD06-1B0B320756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66617AC3-9A61-745B-AA07-E5697F6A4B91}"/>
              </a:ext>
            </a:extLst>
          </p:cNvPr>
          <p:cNvSpPr txBox="1"/>
          <p:nvPr/>
        </p:nvSpPr>
        <p:spPr>
          <a:xfrm>
            <a:off x="3058950" y="1227533"/>
            <a:ext cx="6074099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Introduction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A05B4BBF-5AEA-0A9A-0FD6-EABCF2DEFF7A}"/>
              </a:ext>
            </a:extLst>
          </p:cNvPr>
          <p:cNvSpPr txBox="1"/>
          <p:nvPr/>
        </p:nvSpPr>
        <p:spPr>
          <a:xfrm>
            <a:off x="276559" y="3046046"/>
            <a:ext cx="11915441" cy="1815882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-The Promise of LLMs in Cybersecurity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Large Language Models (LLMs):</a:t>
            </a:r>
            <a:r>
              <a:rPr lang="en-US" sz="1600" dirty="0">
                <a:solidFill>
                  <a:schemeClr val="bg1"/>
                </a:solidFill>
              </a:rPr>
              <a:t> These models are great at processing and understanding huge amounts of unstructured data.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-Revolutionizing Log Analysis:</a:t>
            </a:r>
            <a:endParaRPr lang="en-US" sz="1600" dirty="0">
              <a:solidFill>
                <a:schemeClr val="bg1"/>
              </a:solidFill>
            </a:endParaRPr>
          </a:p>
          <a:p>
            <a:pPr lvl="1" algn="l" rtl="0"/>
            <a:r>
              <a:rPr lang="en-US" sz="1600" dirty="0">
                <a:solidFill>
                  <a:schemeClr val="bg1"/>
                </a:solidFill>
              </a:rPr>
              <a:t>LLMs can spot subtle patterns and anomalies.</a:t>
            </a:r>
          </a:p>
          <a:p>
            <a:pPr lvl="1" algn="l" rtl="0"/>
            <a:r>
              <a:rPr lang="en-US" sz="1600" dirty="0">
                <a:solidFill>
                  <a:schemeClr val="bg1"/>
                </a:solidFill>
              </a:rPr>
              <a:t>They can generate smart insights beyond what traditional rules can find.</a:t>
            </a:r>
          </a:p>
          <a:p>
            <a:pPr lvl="1" algn="l" rtl="0"/>
            <a:r>
              <a:rPr lang="en-US" sz="1600" dirty="0">
                <a:solidFill>
                  <a:schemeClr val="bg1"/>
                </a:solidFill>
              </a:rPr>
              <a:t>This allows us to move toward behavior-based anomaly detection.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-Our Focus:</a:t>
            </a:r>
            <a:r>
              <a:rPr lang="en-US" sz="1600" dirty="0">
                <a:solidFill>
                  <a:schemeClr val="bg1"/>
                </a:solidFill>
              </a:rPr>
              <a:t> This project will leverage </a:t>
            </a:r>
            <a:r>
              <a:rPr lang="en-US" sz="1600" b="1" dirty="0">
                <a:solidFill>
                  <a:schemeClr val="bg1"/>
                </a:solidFill>
              </a:rPr>
              <a:t>LLMs and prompt engineering</a:t>
            </a:r>
            <a:r>
              <a:rPr lang="en-US" sz="1600" dirty="0">
                <a:solidFill>
                  <a:schemeClr val="bg1"/>
                </a:solidFill>
              </a:rPr>
              <a:t> to enable proactive threat hunting with </a:t>
            </a:r>
            <a:r>
              <a:rPr lang="en-US" sz="1600" b="1" dirty="0">
                <a:solidFill>
                  <a:schemeClr val="bg1"/>
                </a:solidFill>
              </a:rPr>
              <a:t>agentic actions</a:t>
            </a:r>
            <a:r>
              <a:rPr lang="en-US" sz="16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5252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B343E-3106-DD85-3CC9-16E13E1A36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E3007E64-C269-7E1B-89CE-DD6587CA2590}"/>
              </a:ext>
            </a:extLst>
          </p:cNvPr>
          <p:cNvSpPr txBox="1"/>
          <p:nvPr/>
        </p:nvSpPr>
        <p:spPr>
          <a:xfrm>
            <a:off x="1461558" y="1227533"/>
            <a:ext cx="9268884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Problem Statement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561C190F-E0D2-EB7C-26DE-565ED970E202}"/>
              </a:ext>
            </a:extLst>
          </p:cNvPr>
          <p:cNvSpPr txBox="1"/>
          <p:nvPr/>
        </p:nvSpPr>
        <p:spPr>
          <a:xfrm>
            <a:off x="535022" y="2857141"/>
            <a:ext cx="10767691" cy="2062103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Current LLM Limitations:</a:t>
            </a:r>
            <a:r>
              <a:rPr lang="en-US" sz="1600" dirty="0">
                <a:solidFill>
                  <a:schemeClr val="bg1"/>
                </a:solidFill>
              </a:rPr>
              <a:t> Many LLM-based systems can detect threats but stop at simply sending an alert.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The Critical Gap:</a:t>
            </a:r>
            <a:r>
              <a:rPr lang="en-US" sz="1600" dirty="0">
                <a:solidFill>
                  <a:schemeClr val="bg1"/>
                </a:solidFill>
              </a:rPr>
              <a:t> We still need to manually translate high-fidelity alerts into concrete, timely security responses.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Consequences:</a:t>
            </a:r>
            <a:endParaRPr lang="en-US" sz="1600" dirty="0">
              <a:solidFill>
                <a:schemeClr val="bg1"/>
              </a:solidFill>
            </a:endParaRPr>
          </a:p>
          <a:p>
            <a:pPr lvl="1" algn="l" rtl="0"/>
            <a:r>
              <a:rPr lang="en-US" sz="1600" dirty="0">
                <a:solidFill>
                  <a:schemeClr val="bg1"/>
                </a:solidFill>
              </a:rPr>
              <a:t>This introduces delays and human error.</a:t>
            </a:r>
          </a:p>
          <a:p>
            <a:pPr lvl="1" algn="l" rtl="0"/>
            <a:r>
              <a:rPr lang="en-US" sz="1600" dirty="0">
                <a:solidFill>
                  <a:schemeClr val="bg1"/>
                </a:solidFill>
              </a:rPr>
              <a:t>It limits how scalable incident response can be.</a:t>
            </a:r>
          </a:p>
          <a:p>
            <a:pPr lvl="1" algn="l" rtl="0"/>
            <a:r>
              <a:rPr lang="en-US" sz="1600" dirty="0">
                <a:solidFill>
                  <a:schemeClr val="bg1"/>
                </a:solidFill>
              </a:rPr>
              <a:t>Analysts are burdened with the cognitive load of both interpreting and executing responses.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Core Problem:</a:t>
            </a:r>
            <a:r>
              <a:rPr lang="en-US" sz="1600" dirty="0">
                <a:solidFill>
                  <a:schemeClr val="bg1"/>
                </a:solidFill>
              </a:rPr>
              <a:t> There's no integrated system for LLM agents to autonomously propose or execute context-aware</a:t>
            </a:r>
          </a:p>
          <a:p>
            <a:pPr algn="l" rtl="0"/>
            <a:r>
              <a:rPr lang="en-US" sz="1600" dirty="0">
                <a:solidFill>
                  <a:schemeClr val="bg1"/>
                </a:solidFill>
              </a:rPr>
              <a:t> response actions.</a:t>
            </a:r>
          </a:p>
        </p:txBody>
      </p:sp>
    </p:spTree>
    <p:extLst>
      <p:ext uri="{BB962C8B-B14F-4D97-AF65-F5344CB8AC3E}">
        <p14:creationId xmlns:p14="http://schemas.microsoft.com/office/powerpoint/2010/main" val="108292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EFA641-7D9D-90AF-0730-A7DF63C5D1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98ACA87F-AC3E-B67E-5C69-23184B1B6501}"/>
              </a:ext>
            </a:extLst>
          </p:cNvPr>
          <p:cNvSpPr txBox="1"/>
          <p:nvPr/>
        </p:nvSpPr>
        <p:spPr>
          <a:xfrm>
            <a:off x="-41257" y="462220"/>
            <a:ext cx="12274514" cy="2554545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Motivation </a:t>
            </a:r>
          </a:p>
          <a:p>
            <a:pPr algn="ctr"/>
            <a:r>
              <a:rPr lang="en-US" sz="8000" dirty="0">
                <a:solidFill>
                  <a:schemeClr val="bg1"/>
                </a:solidFill>
              </a:rPr>
              <a:t>why this research matter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مربع نص 31">
            <a:extLst>
              <a:ext uri="{FF2B5EF4-FFF2-40B4-BE49-F238E27FC236}">
                <a16:creationId xmlns:a16="http://schemas.microsoft.com/office/drawing/2014/main" id="{3466D531-CCF2-482F-B452-C030112B22AB}"/>
              </a:ext>
            </a:extLst>
          </p:cNvPr>
          <p:cNvSpPr txBox="1"/>
          <p:nvPr/>
        </p:nvSpPr>
        <p:spPr>
          <a:xfrm>
            <a:off x="834485" y="3314411"/>
            <a:ext cx="10358413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Enhance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Proactive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Detection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: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Our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goal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is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to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overcome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the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limitations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of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reactive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security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Leverage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 LLM </a:t>
            </a: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Potential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: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We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want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to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fully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utilize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LLMs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for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context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pattern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identification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and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actionable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insights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Address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Agentic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Action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Gap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: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We're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moving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beyond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static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analysis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to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iterative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intelligent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investigation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Practical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 &amp; </a:t>
            </a: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Accessible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Solution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: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This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research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will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demonstrate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how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to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effectively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adapt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LLMs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using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prompt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engineering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avoiding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the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need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for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costly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fine-tuning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0450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1CC493-3D83-F1C9-D6C2-6A83FC7A6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EA10AE12-CD0B-B646-E796-EDD260B24978}"/>
              </a:ext>
            </a:extLst>
          </p:cNvPr>
          <p:cNvSpPr txBox="1"/>
          <p:nvPr/>
        </p:nvSpPr>
        <p:spPr>
          <a:xfrm>
            <a:off x="2719111" y="661002"/>
            <a:ext cx="6753772" cy="1938992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Project Scope</a:t>
            </a:r>
          </a:p>
          <a:p>
            <a:pPr algn="ctr"/>
            <a:r>
              <a:rPr lang="en-US" sz="4000" dirty="0">
                <a:solidFill>
                  <a:schemeClr val="bg1"/>
                </a:solidFill>
              </a:rPr>
              <a:t>What we will deliver</a:t>
            </a: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1DAEE3DD-515B-B4D4-033D-B782D259321D}"/>
              </a:ext>
            </a:extLst>
          </p:cNvPr>
          <p:cNvSpPr txBox="1"/>
          <p:nvPr/>
        </p:nvSpPr>
        <p:spPr>
          <a:xfrm>
            <a:off x="291055" y="2927986"/>
            <a:ext cx="11025775" cy="2185214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l" rtl="0"/>
            <a:r>
              <a:rPr lang="en-US" sz="1700" b="1" dirty="0">
                <a:solidFill>
                  <a:schemeClr val="bg1"/>
                </a:solidFill>
              </a:rPr>
              <a:t>Basic Agentic System:</a:t>
            </a:r>
            <a:r>
              <a:rPr lang="en-US" sz="1700" dirty="0">
                <a:solidFill>
                  <a:schemeClr val="bg1"/>
                </a:solidFill>
              </a:rPr>
              <a:t> A basic for an LLM-powered threat hunting system with agentic actions.</a:t>
            </a:r>
          </a:p>
          <a:p>
            <a:pPr algn="l" rtl="0"/>
            <a:endParaRPr lang="en-US" sz="1700" dirty="0">
              <a:solidFill>
                <a:schemeClr val="bg1"/>
              </a:solidFill>
            </a:endParaRPr>
          </a:p>
          <a:p>
            <a:pPr algn="l" rtl="0"/>
            <a:r>
              <a:rPr lang="en-US" sz="1700" b="1" dirty="0">
                <a:solidFill>
                  <a:schemeClr val="bg1"/>
                </a:solidFill>
              </a:rPr>
              <a:t>Data Focus:</a:t>
            </a:r>
            <a:r>
              <a:rPr lang="en-US" sz="1700" dirty="0">
                <a:solidFill>
                  <a:schemeClr val="bg1"/>
                </a:solidFill>
              </a:rPr>
              <a:t> We will use publicly available security log datasets, such as Windows Event Logs and Sysmon logs.</a:t>
            </a:r>
          </a:p>
          <a:p>
            <a:pPr algn="l" rtl="0"/>
            <a:endParaRPr lang="en-US" sz="1700" b="1" dirty="0">
              <a:solidFill>
                <a:schemeClr val="bg1"/>
              </a:solidFill>
            </a:endParaRPr>
          </a:p>
          <a:p>
            <a:pPr algn="l" rtl="0"/>
            <a:r>
              <a:rPr lang="en-US" sz="1700" b="1" dirty="0">
                <a:solidFill>
                  <a:schemeClr val="bg1"/>
                </a:solidFill>
              </a:rPr>
              <a:t>LLM Approach:</a:t>
            </a:r>
            <a:r>
              <a:rPr lang="en-US" sz="1700" dirty="0">
                <a:solidFill>
                  <a:schemeClr val="bg1"/>
                </a:solidFill>
              </a:rPr>
              <a:t> We will use an off-the-shelf, open-source LLM, with a primary focus on prompt engineering.</a:t>
            </a:r>
          </a:p>
          <a:p>
            <a:pPr algn="l" rtl="0"/>
            <a:endParaRPr lang="en-US" sz="1700" b="1" dirty="0">
              <a:solidFill>
                <a:schemeClr val="bg1"/>
              </a:solidFill>
            </a:endParaRPr>
          </a:p>
          <a:p>
            <a:pPr algn="l" rtl="0"/>
            <a:r>
              <a:rPr lang="en-US" sz="1700" b="1" dirty="0">
                <a:solidFill>
                  <a:schemeClr val="bg1"/>
                </a:solidFill>
              </a:rPr>
              <a:t>Core Functionality:</a:t>
            </a:r>
            <a:r>
              <a:rPr lang="en-US" sz="1700" dirty="0">
                <a:solidFill>
                  <a:schemeClr val="bg1"/>
                </a:solidFill>
              </a:rPr>
              <a:t> The system will identify anomalies and threats using LLM-driven agentic actions,</a:t>
            </a:r>
          </a:p>
          <a:p>
            <a:pPr algn="l" rtl="0"/>
            <a:r>
              <a:rPr lang="en-US" sz="1700" dirty="0">
                <a:solidFill>
                  <a:schemeClr val="bg1"/>
                </a:solidFill>
              </a:rPr>
              <a:t> like data retrieval, hypothesis testing, and enrichment.</a:t>
            </a:r>
          </a:p>
        </p:txBody>
      </p:sp>
    </p:spTree>
    <p:extLst>
      <p:ext uri="{BB962C8B-B14F-4D97-AF65-F5344CB8AC3E}">
        <p14:creationId xmlns:p14="http://schemas.microsoft.com/office/powerpoint/2010/main" val="184535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BB3416-65DC-85C1-42D3-24F302C54B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46D4C580-46EB-C15F-8DB6-D785DDC34992}"/>
              </a:ext>
            </a:extLst>
          </p:cNvPr>
          <p:cNvSpPr txBox="1"/>
          <p:nvPr/>
        </p:nvSpPr>
        <p:spPr>
          <a:xfrm>
            <a:off x="1288433" y="1227533"/>
            <a:ext cx="9615133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Research Questions 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665D5B10-2785-013A-0712-5211B645C7AA}"/>
              </a:ext>
            </a:extLst>
          </p:cNvPr>
          <p:cNvSpPr txBox="1"/>
          <p:nvPr/>
        </p:nvSpPr>
        <p:spPr>
          <a:xfrm>
            <a:off x="1122520" y="2983589"/>
            <a:ext cx="9946954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RQ1:</a:t>
            </a:r>
          </a:p>
          <a:p>
            <a:pPr algn="ctr"/>
            <a:r>
              <a:rPr lang="en-US" sz="2000" dirty="0">
                <a:solidFill>
                  <a:schemeClr val="bg1"/>
                </a:solidFill>
              </a:rPr>
              <a:t>How to design and build a functional agent-based system that uses an open-source</a:t>
            </a:r>
          </a:p>
          <a:p>
            <a:pPr algn="ctr"/>
            <a:r>
              <a:rPr lang="en-US" sz="2000" dirty="0">
                <a:solidFill>
                  <a:schemeClr val="bg1"/>
                </a:solidFill>
              </a:rPr>
              <a:t> LLM and prompt engineering to analyze a given set of security logs? </a:t>
            </a:r>
          </a:p>
          <a:p>
            <a:pPr algn="ctr"/>
            <a:r>
              <a:rPr lang="en-US" sz="20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8899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5E10E6-D1D4-204D-EA3A-934E7686F1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BA6F9E27-E094-4EE6-9672-DD83DD87CBFC}"/>
              </a:ext>
            </a:extLst>
          </p:cNvPr>
          <p:cNvSpPr txBox="1"/>
          <p:nvPr/>
        </p:nvSpPr>
        <p:spPr>
          <a:xfrm>
            <a:off x="1288433" y="1227533"/>
            <a:ext cx="9615133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Research Questions 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07BAEF6B-B6FF-8594-B037-BD74B017BE48}"/>
              </a:ext>
            </a:extLst>
          </p:cNvPr>
          <p:cNvSpPr txBox="1"/>
          <p:nvPr/>
        </p:nvSpPr>
        <p:spPr>
          <a:xfrm>
            <a:off x="1048781" y="2983589"/>
            <a:ext cx="10094430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RQ2:</a:t>
            </a:r>
          </a:p>
          <a:p>
            <a:pPr algn="ctr"/>
            <a:r>
              <a:rPr lang="en-US" sz="2000" dirty="0">
                <a:solidFill>
                  <a:schemeClr val="bg1"/>
                </a:solidFill>
              </a:rPr>
              <a:t>What are the most effective prompts and agentic actions needed to enable the LLM</a:t>
            </a:r>
          </a:p>
          <a:p>
            <a:pPr algn="ctr"/>
            <a:r>
              <a:rPr lang="en-US" sz="2000" dirty="0">
                <a:solidFill>
                  <a:schemeClr val="bg1"/>
                </a:solidFill>
              </a:rPr>
              <a:t> to perform specific threat hunting tasks,</a:t>
            </a:r>
          </a:p>
          <a:p>
            <a:pPr algn="ctr"/>
            <a:r>
              <a:rPr lang="en-US" sz="2000" dirty="0">
                <a:solidFill>
                  <a:schemeClr val="bg1"/>
                </a:solidFill>
              </a:rPr>
              <a:t> retrieving additional log data, and enriching findings for a human analyst? </a:t>
            </a:r>
          </a:p>
        </p:txBody>
      </p:sp>
    </p:spTree>
    <p:extLst>
      <p:ext uri="{BB962C8B-B14F-4D97-AF65-F5344CB8AC3E}">
        <p14:creationId xmlns:p14="http://schemas.microsoft.com/office/powerpoint/2010/main" val="153834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F71E94-7851-8871-D947-5238EDF1C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8C4BC271-75B5-69F1-8EE5-A5BA5AC0AF9F}"/>
              </a:ext>
            </a:extLst>
          </p:cNvPr>
          <p:cNvSpPr txBox="1"/>
          <p:nvPr/>
        </p:nvSpPr>
        <p:spPr>
          <a:xfrm>
            <a:off x="1288433" y="1227533"/>
            <a:ext cx="9615133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Research Questions 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096BB1B1-5DD0-1C17-8AE3-1979800EA466}"/>
              </a:ext>
            </a:extLst>
          </p:cNvPr>
          <p:cNvSpPr txBox="1"/>
          <p:nvPr/>
        </p:nvSpPr>
        <p:spPr>
          <a:xfrm>
            <a:off x="2759184" y="2983589"/>
            <a:ext cx="6673622" cy="1015663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RQ3:</a:t>
            </a:r>
          </a:p>
          <a:p>
            <a:pPr algn="ctr"/>
            <a:r>
              <a:rPr lang="en-US" sz="2000" dirty="0">
                <a:solidFill>
                  <a:schemeClr val="bg1"/>
                </a:solidFill>
              </a:rPr>
              <a:t>What specific metrics (e.g., precision, recall, F1-score) </a:t>
            </a:r>
          </a:p>
          <a:p>
            <a:pPr algn="ctr"/>
            <a:r>
              <a:rPr lang="en-US" sz="2000" dirty="0">
                <a:solidFill>
                  <a:schemeClr val="bg1"/>
                </a:solidFill>
              </a:rPr>
              <a:t>should be used to measure the system's performance? </a:t>
            </a:r>
          </a:p>
        </p:txBody>
      </p:sp>
    </p:spTree>
    <p:extLst>
      <p:ext uri="{BB962C8B-B14F-4D97-AF65-F5344CB8AC3E}">
        <p14:creationId xmlns:p14="http://schemas.microsoft.com/office/powerpoint/2010/main" val="1290529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8994D4-F4A7-E4B4-9546-C6460AEF01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8F73F5D8-1B09-188B-3DC8-FA62E3241218}"/>
              </a:ext>
            </a:extLst>
          </p:cNvPr>
          <p:cNvSpPr txBox="1"/>
          <p:nvPr/>
        </p:nvSpPr>
        <p:spPr>
          <a:xfrm>
            <a:off x="1670754" y="1227533"/>
            <a:ext cx="8850500" cy="2092881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Project Objectives</a:t>
            </a:r>
          </a:p>
          <a:p>
            <a:pPr algn="ctr"/>
            <a:r>
              <a:rPr lang="en-US" sz="5000" dirty="0">
                <a:solidFill>
                  <a:schemeClr val="bg1"/>
                </a:solidFill>
              </a:rPr>
              <a:t>Core Contribution</a:t>
            </a: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453091E4-E216-A8E6-D8D3-AA22C28F8283}"/>
              </a:ext>
            </a:extLst>
          </p:cNvPr>
          <p:cNvSpPr txBox="1"/>
          <p:nvPr/>
        </p:nvSpPr>
        <p:spPr>
          <a:xfrm>
            <a:off x="304873" y="3537587"/>
            <a:ext cx="11679800" cy="2185214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l" rtl="0"/>
            <a:r>
              <a:rPr lang="en-US" sz="1700" dirty="0">
                <a:solidFill>
                  <a:schemeClr val="bg1"/>
                </a:solidFill>
              </a:rPr>
              <a:t>Our project goes beyond static log analysis. We're empowering LLMs to perform intelligent, iterative steps.</a:t>
            </a:r>
          </a:p>
          <a:p>
            <a:pPr algn="l" rtl="0"/>
            <a:endParaRPr lang="en-US" sz="1700" dirty="0">
              <a:solidFill>
                <a:schemeClr val="bg1"/>
              </a:solidFill>
            </a:endParaRPr>
          </a:p>
          <a:p>
            <a:pPr algn="l" rtl="0"/>
            <a:r>
              <a:rPr lang="en-US" sz="1700" b="1" dirty="0">
                <a:solidFill>
                  <a:schemeClr val="bg1"/>
                </a:solidFill>
              </a:rPr>
              <a:t>Proactive Hypothesis Testing:</a:t>
            </a:r>
            <a:r>
              <a:rPr lang="en-US" sz="1700" dirty="0">
                <a:solidFill>
                  <a:schemeClr val="bg1"/>
                </a:solidFill>
              </a:rPr>
              <a:t> The system will automatically fetch and analyze contextual logs to test hypotheses.</a:t>
            </a:r>
          </a:p>
          <a:p>
            <a:pPr algn="l" rtl="0"/>
            <a:r>
              <a:rPr lang="en-US" sz="1700" b="1" dirty="0">
                <a:solidFill>
                  <a:schemeClr val="bg1"/>
                </a:solidFill>
              </a:rPr>
              <a:t>Generating Actionable Insights:</a:t>
            </a:r>
            <a:r>
              <a:rPr lang="en-US" sz="1700" dirty="0">
                <a:solidFill>
                  <a:schemeClr val="bg1"/>
                </a:solidFill>
              </a:rPr>
              <a:t> It will produce precise, actionable findings, which helps reduce false positives.</a:t>
            </a:r>
          </a:p>
          <a:p>
            <a:pPr algn="l" rtl="0"/>
            <a:r>
              <a:rPr lang="en-US" sz="1700" b="1" dirty="0">
                <a:solidFill>
                  <a:schemeClr val="bg1"/>
                </a:solidFill>
              </a:rPr>
              <a:t>Improved Efficiency &amp; Scalability:</a:t>
            </a:r>
            <a:r>
              <a:rPr lang="en-US" sz="1700" dirty="0">
                <a:solidFill>
                  <a:schemeClr val="bg1"/>
                </a:solidFill>
              </a:rPr>
              <a:t> This will reduce the workload for analysts and make threat hunting operations</a:t>
            </a:r>
          </a:p>
          <a:p>
            <a:pPr algn="l" rtl="0"/>
            <a:r>
              <a:rPr lang="en-US" sz="1700" dirty="0">
                <a:solidFill>
                  <a:schemeClr val="bg1"/>
                </a:solidFill>
              </a:rPr>
              <a:t> more efficient.</a:t>
            </a:r>
          </a:p>
          <a:p>
            <a:pPr algn="l" rtl="0"/>
            <a:r>
              <a:rPr lang="en-US" sz="1700" b="1" dirty="0">
                <a:solidFill>
                  <a:schemeClr val="bg1"/>
                </a:solidFill>
              </a:rPr>
              <a:t>Practical Prompt Engineering:</a:t>
            </a:r>
            <a:r>
              <a:rPr lang="en-US" sz="1700" dirty="0">
                <a:solidFill>
                  <a:schemeClr val="bg1"/>
                </a:solidFill>
              </a:rPr>
              <a:t> We will showcase how to effectively adapt general LLMs for specialized</a:t>
            </a:r>
          </a:p>
          <a:p>
            <a:pPr algn="l" rtl="0"/>
            <a:r>
              <a:rPr lang="en-US" sz="1700" dirty="0">
                <a:solidFill>
                  <a:schemeClr val="bg1"/>
                </a:solidFill>
              </a:rPr>
              <a:t> cybersecurity tasks.</a:t>
            </a:r>
          </a:p>
        </p:txBody>
      </p:sp>
    </p:spTree>
    <p:extLst>
      <p:ext uri="{BB962C8B-B14F-4D97-AF65-F5344CB8AC3E}">
        <p14:creationId xmlns:p14="http://schemas.microsoft.com/office/powerpoint/2010/main" val="204598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931D59-64A3-C17D-361E-E0ACD76792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1D934101-2980-0618-A8DC-0EAC0D6C4108}"/>
              </a:ext>
            </a:extLst>
          </p:cNvPr>
          <p:cNvSpPr txBox="1"/>
          <p:nvPr/>
        </p:nvSpPr>
        <p:spPr>
          <a:xfrm>
            <a:off x="1076041" y="1227533"/>
            <a:ext cx="10039928" cy="224676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Project Methodology</a:t>
            </a:r>
          </a:p>
          <a:p>
            <a:pPr algn="ctr"/>
            <a:r>
              <a:rPr lang="en-US" sz="6000" dirty="0">
                <a:solidFill>
                  <a:schemeClr val="bg1"/>
                </a:solidFill>
              </a:rPr>
              <a:t>Overall Approach</a:t>
            </a: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E62A6F81-86D2-2318-8337-4D8D109B007F}"/>
              </a:ext>
            </a:extLst>
          </p:cNvPr>
          <p:cNvSpPr txBox="1"/>
          <p:nvPr/>
        </p:nvSpPr>
        <p:spPr>
          <a:xfrm>
            <a:off x="638416" y="3561117"/>
            <a:ext cx="10915168" cy="2308324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Iterative Design:</a:t>
            </a:r>
            <a:r>
              <a:rPr lang="en-US" dirty="0">
                <a:solidFill>
                  <a:schemeClr val="bg1"/>
                </a:solidFill>
              </a:rPr>
              <a:t> We will continuously refine prompts and agentic logic based on evaluation feedback.</a:t>
            </a: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Off-the-Shelf LLM:</a:t>
            </a:r>
            <a:r>
              <a:rPr lang="en-US" dirty="0">
                <a:solidFill>
                  <a:schemeClr val="bg1"/>
                </a:solidFill>
              </a:rPr>
              <a:t> We'll use a readily available, open-source Large Language Model.</a:t>
            </a: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Prompt Engineering is Key:</a:t>
            </a:r>
            <a:r>
              <a:rPr lang="en-US" dirty="0">
                <a:solidFill>
                  <a:schemeClr val="bg1"/>
                </a:solidFill>
              </a:rPr>
              <a:t> This is the core of our approach to guide LLM behavior and enable complex </a:t>
            </a:r>
          </a:p>
          <a:p>
            <a:pPr algn="l" rtl="0"/>
            <a:r>
              <a:rPr lang="en-US" dirty="0">
                <a:solidFill>
                  <a:schemeClr val="bg1"/>
                </a:solidFill>
              </a:rPr>
              <a:t>reasoning for cybersecurity tasks.</a:t>
            </a: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Agentic Actions:</a:t>
            </a:r>
            <a:r>
              <a:rPr lang="en-US" dirty="0">
                <a:solidFill>
                  <a:schemeClr val="bg1"/>
                </a:solidFill>
              </a:rPr>
              <a:t> We will empower the LLM to dynamically interact with data, fetch more context, and </a:t>
            </a:r>
          </a:p>
          <a:p>
            <a:pPr algn="l" rtl="0"/>
            <a:r>
              <a:rPr lang="en-US" dirty="0">
                <a:solidFill>
                  <a:schemeClr val="bg1"/>
                </a:solidFill>
              </a:rPr>
              <a:t>test hypotheses, moving beyond simple Q&amp;A.</a:t>
            </a: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Experimental Evaluation:</a:t>
            </a:r>
            <a:r>
              <a:rPr lang="en-US" dirty="0">
                <a:solidFill>
                  <a:schemeClr val="bg1"/>
                </a:solidFill>
              </a:rPr>
              <a:t> We will use a rigorous, data-driven comparison against a baseline to validate</a:t>
            </a:r>
          </a:p>
          <a:p>
            <a:pPr algn="l" rtl="0"/>
            <a:r>
              <a:rPr lang="en-US" dirty="0">
                <a:solidFill>
                  <a:schemeClr val="bg1"/>
                </a:solidFill>
              </a:rPr>
              <a:t> our system's effectiveness.</a:t>
            </a:r>
          </a:p>
        </p:txBody>
      </p:sp>
    </p:spTree>
    <p:extLst>
      <p:ext uri="{BB962C8B-B14F-4D97-AF65-F5344CB8AC3E}">
        <p14:creationId xmlns:p14="http://schemas.microsoft.com/office/powerpoint/2010/main" val="421851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A4038F-B609-F865-92E3-2EB19A2C32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D4B847C8-342F-1258-76AB-AAE9881FDB14}"/>
              </a:ext>
            </a:extLst>
          </p:cNvPr>
          <p:cNvSpPr txBox="1"/>
          <p:nvPr/>
        </p:nvSpPr>
        <p:spPr>
          <a:xfrm>
            <a:off x="1076041" y="1227533"/>
            <a:ext cx="10039928" cy="224676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Project Methodology</a:t>
            </a:r>
          </a:p>
          <a:p>
            <a:pPr algn="ctr"/>
            <a:r>
              <a:rPr lang="en-US" sz="6000" dirty="0">
                <a:solidFill>
                  <a:schemeClr val="bg1"/>
                </a:solidFill>
              </a:rPr>
              <a:t>Key phases</a:t>
            </a: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03BCCCB9-183D-F8C6-1660-0C44012EB716}"/>
              </a:ext>
            </a:extLst>
          </p:cNvPr>
          <p:cNvSpPr txBox="1"/>
          <p:nvPr/>
        </p:nvSpPr>
        <p:spPr>
          <a:xfrm>
            <a:off x="638416" y="3561117"/>
            <a:ext cx="10626627" cy="2585323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Data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Preparation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: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Acquiring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and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transforming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raw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security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logs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into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LLM-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ready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"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log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narratives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."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LLM </a:t>
            </a: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Integration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 &amp; </a:t>
            </a: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Baseline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: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Selecting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an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open-source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LLM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and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establishing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a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simple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detection</a:t>
            </a:r>
            <a:endParaRPr lang="ar-SA" altLang="ar-SA" dirty="0">
              <a:solidFill>
                <a:schemeClr val="bg1"/>
              </a:solidFill>
              <a:latin typeface="JF Flat (النص الأساسي)"/>
            </a:endParaRP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ar-SA" dirty="0">
                <a:solidFill>
                  <a:schemeClr val="bg1"/>
                </a:solidFill>
                <a:latin typeface="JF Flat (النص الأساسي)"/>
              </a:rPr>
              <a:t> 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baseline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for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comparison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.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Prompt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Optimization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: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Iteratively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designing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and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refining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prompts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to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achieve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desired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detection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and</a:t>
            </a:r>
            <a:endParaRPr lang="ar-SA" altLang="ar-SA" dirty="0">
              <a:solidFill>
                <a:schemeClr val="bg1"/>
              </a:solidFill>
              <a:latin typeface="JF Flat (النص الأساسي)"/>
            </a:endParaRP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ar-SA" dirty="0">
                <a:solidFill>
                  <a:schemeClr val="bg1"/>
                </a:solidFill>
                <a:latin typeface="JF Flat (النص الأساسي)"/>
              </a:rPr>
              <a:t>  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agentic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behaviors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.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System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Prototyping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: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Building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the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core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inference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pipeline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and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integrating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agentic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tools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to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create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a 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ar-SA" dirty="0">
                <a:solidFill>
                  <a:schemeClr val="bg1"/>
                </a:solidFill>
                <a:latin typeface="JF Flat (النص الأساسي)"/>
              </a:rPr>
              <a:t> 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Minimum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Viable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Product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(MVP).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Comprehensive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Evaluation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: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Quantitatively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and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qualitatively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assessing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the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system's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performance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ar-SA" dirty="0">
                <a:solidFill>
                  <a:schemeClr val="bg1"/>
                </a:solidFill>
                <a:latin typeface="JF Flat (النص الأساسي)"/>
              </a:rPr>
              <a:t> 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against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defined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metrics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0543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FFB69E-6113-DA03-70DA-E6C8136F2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BF39189E-6139-F0A8-87FC-75963CA91FAA}"/>
              </a:ext>
            </a:extLst>
          </p:cNvPr>
          <p:cNvSpPr txBox="1"/>
          <p:nvPr/>
        </p:nvSpPr>
        <p:spPr>
          <a:xfrm>
            <a:off x="937377" y="2767280"/>
            <a:ext cx="10317248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Project Architecture </a:t>
            </a:r>
          </a:p>
        </p:txBody>
      </p:sp>
    </p:spTree>
    <p:extLst>
      <p:ext uri="{BB962C8B-B14F-4D97-AF65-F5344CB8AC3E}">
        <p14:creationId xmlns:p14="http://schemas.microsoft.com/office/powerpoint/2010/main" val="397321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527A80-C088-E69E-CD23-87F156BC5E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84AEEBF5-81C6-7F8A-538F-A87B61F491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798" y="-72386"/>
            <a:ext cx="6754039" cy="700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83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77D505-F9A2-77D3-6EAF-05C7570DB6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7820C9DD-F825-85BB-46C6-5D984E35B990}"/>
              </a:ext>
            </a:extLst>
          </p:cNvPr>
          <p:cNvSpPr txBox="1"/>
          <p:nvPr/>
        </p:nvSpPr>
        <p:spPr>
          <a:xfrm>
            <a:off x="2906667" y="1227533"/>
            <a:ext cx="6378670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Related Work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7D314F4B-9073-EFE2-6447-741F4C2EF9CD}"/>
              </a:ext>
            </a:extLst>
          </p:cNvPr>
          <p:cNvSpPr txBox="1"/>
          <p:nvPr/>
        </p:nvSpPr>
        <p:spPr>
          <a:xfrm>
            <a:off x="806021" y="2646880"/>
            <a:ext cx="10579957" cy="3785652"/>
          </a:xfrm>
          <a:prstGeom prst="rect">
            <a:avLst/>
          </a:prstGeom>
          <a:noFill/>
        </p:spPr>
        <p:txBody>
          <a:bodyPr wrap="square" lIns="91440" tIns="45720" rIns="91440" bIns="45720" rtlCol="1" anchor="t">
            <a:spAutoFit/>
          </a:bodyPr>
          <a:lstStyle/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Anomaly Detection:</a:t>
            </a:r>
            <a:r>
              <a:rPr lang="en-US" sz="2000" dirty="0">
                <a:solidFill>
                  <a:schemeClr val="bg1"/>
                </a:solidFill>
              </a:rPr>
              <a:t> Projects like </a:t>
            </a:r>
            <a:r>
              <a:rPr lang="en-US" sz="2000" b="1" dirty="0" err="1">
                <a:solidFill>
                  <a:schemeClr val="bg1"/>
                </a:solidFill>
              </a:rPr>
              <a:t>LogLLM</a:t>
            </a:r>
            <a:r>
              <a:rPr lang="en-US" sz="2000" dirty="0">
                <a:solidFill>
                  <a:schemeClr val="bg1"/>
                </a:solidFill>
              </a:rPr>
              <a:t> and </a:t>
            </a:r>
            <a:r>
              <a:rPr lang="en-US" sz="2000" b="1" dirty="0" err="1">
                <a:solidFill>
                  <a:schemeClr val="bg1"/>
                </a:solidFill>
              </a:rPr>
              <a:t>LogRAG</a:t>
            </a:r>
            <a:r>
              <a:rPr lang="en-US" sz="2000" dirty="0">
                <a:solidFill>
                  <a:schemeClr val="bg1"/>
                </a:solidFill>
              </a:rPr>
              <a:t> leverage LLMs for semantic understanding and reducing false positives.</a:t>
            </a:r>
          </a:p>
          <a:p>
            <a:pPr algn="l" rtl="0"/>
            <a:endParaRPr lang="en-US" sz="2000" b="1" dirty="0">
              <a:solidFill>
                <a:schemeClr val="bg1"/>
              </a:solidFill>
            </a:endParaRPr>
          </a:p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Log Parsing &amp; Embedding: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LLMeLog</a:t>
            </a:r>
            <a:r>
              <a:rPr lang="en-US" sz="2000" dirty="0">
                <a:solidFill>
                  <a:schemeClr val="bg1"/>
                </a:solidFill>
              </a:rPr>
              <a:t> enriches log events, and other hybrid approaches use LLMs to generate REGEX for event embedding.</a:t>
            </a:r>
          </a:p>
          <a:p>
            <a:pPr algn="l" rtl="0"/>
            <a:endParaRPr lang="en-US" sz="2000" b="1" dirty="0">
              <a:solidFill>
                <a:schemeClr val="bg1"/>
              </a:solidFill>
            </a:endParaRPr>
          </a:p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Multi-Agent Collaboration:</a:t>
            </a:r>
            <a:r>
              <a:rPr lang="en-US" sz="2000" dirty="0">
                <a:solidFill>
                  <a:schemeClr val="bg1"/>
                </a:solidFill>
              </a:rPr>
              <a:t> The </a:t>
            </a:r>
            <a:r>
              <a:rPr lang="en-US" sz="2000" b="1" dirty="0">
                <a:solidFill>
                  <a:schemeClr val="bg1"/>
                </a:solidFill>
              </a:rPr>
              <a:t>Audit-LLM</a:t>
            </a:r>
            <a:r>
              <a:rPr lang="en-US" sz="2000" dirty="0">
                <a:solidFill>
                  <a:schemeClr val="bg1"/>
                </a:solidFill>
              </a:rPr>
              <a:t> framework uses a multi-agent system for insider threat detection, employing a debate mechanism for explainability.</a:t>
            </a:r>
          </a:p>
          <a:p>
            <a:pPr algn="l" rtl="0"/>
            <a:endParaRPr lang="en-US" sz="2000" b="1" dirty="0">
              <a:solidFill>
                <a:schemeClr val="bg1"/>
              </a:solidFill>
            </a:endParaRPr>
          </a:p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Our Distinction:</a:t>
            </a:r>
            <a:r>
              <a:rPr lang="en-US" sz="2000" dirty="0">
                <a:solidFill>
                  <a:schemeClr val="bg1"/>
                </a:solidFill>
              </a:rPr>
              <a:t> While existing work uses LLMs for analysis, our project uniquely focuses on LLM-driven </a:t>
            </a:r>
            <a:r>
              <a:rPr lang="en-US" sz="2000" b="1" dirty="0">
                <a:solidFill>
                  <a:schemeClr val="bg1"/>
                </a:solidFill>
              </a:rPr>
              <a:t>agentic actions via prompt engineering</a:t>
            </a:r>
            <a:r>
              <a:rPr lang="en-US" sz="2000" dirty="0">
                <a:solidFill>
                  <a:schemeClr val="bg1"/>
                </a:solidFill>
              </a:rPr>
              <a:t> for active, iterative investigation with off-the-shelf models.</a:t>
            </a:r>
          </a:p>
        </p:txBody>
      </p:sp>
    </p:spTree>
    <p:extLst>
      <p:ext uri="{BB962C8B-B14F-4D97-AF65-F5344CB8AC3E}">
        <p14:creationId xmlns:p14="http://schemas.microsoft.com/office/powerpoint/2010/main" val="11428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48029C-F1AD-2A9E-9A52-9083F5E5DA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2E098F98-E399-BCFB-3C5B-8E89E45ED727}"/>
              </a:ext>
            </a:extLst>
          </p:cNvPr>
          <p:cNvSpPr txBox="1"/>
          <p:nvPr/>
        </p:nvSpPr>
        <p:spPr>
          <a:xfrm>
            <a:off x="3158340" y="1227533"/>
            <a:ext cx="5875326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Project Plan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A134CA0D-2BC2-9D4F-8BA7-F3A44463C377}"/>
              </a:ext>
            </a:extLst>
          </p:cNvPr>
          <p:cNvSpPr txBox="1"/>
          <p:nvPr/>
        </p:nvSpPr>
        <p:spPr>
          <a:xfrm>
            <a:off x="131063" y="2983589"/>
            <a:ext cx="11929868" cy="120032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 A 12-Week Approach Total Duration: 12 Intensive Weeks  Phase 1 (Month 1): Data Preparation &amp; LLM Integration 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Phase 2 (Month 2): Prompt Optimization &amp; System Prototyping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  Phase 3 (Month 3): Evaluation, Analysis &amp; Thesis Drafting 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Final Week (Week 12): Thesis Discussion &amp; Finalization</a:t>
            </a:r>
          </a:p>
        </p:txBody>
      </p:sp>
    </p:spTree>
    <p:extLst>
      <p:ext uri="{BB962C8B-B14F-4D97-AF65-F5344CB8AC3E}">
        <p14:creationId xmlns:p14="http://schemas.microsoft.com/office/powerpoint/2010/main" val="253025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242033-4FD2-B8A6-9C68-514089D67E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1F679E6F-1315-1E1D-2D0E-0C23CBB9499F}"/>
              </a:ext>
            </a:extLst>
          </p:cNvPr>
          <p:cNvSpPr txBox="1"/>
          <p:nvPr/>
        </p:nvSpPr>
        <p:spPr>
          <a:xfrm>
            <a:off x="1790975" y="1227533"/>
            <a:ext cx="8610049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Expected Results 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A02205C2-6A56-A246-4A26-D937F338327C}"/>
              </a:ext>
            </a:extLst>
          </p:cNvPr>
          <p:cNvSpPr txBox="1"/>
          <p:nvPr/>
        </p:nvSpPr>
        <p:spPr>
          <a:xfrm>
            <a:off x="849210" y="3091862"/>
            <a:ext cx="10493578" cy="2585323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Functional Prototype:</a:t>
            </a:r>
            <a:r>
              <a:rPr lang="en-US" dirty="0">
                <a:solidFill>
                  <a:schemeClr val="bg1"/>
                </a:solidFill>
              </a:rPr>
              <a:t> A working LLM-driven threat hunting agentic system .</a:t>
            </a:r>
          </a:p>
          <a:p>
            <a:pPr algn="l" rtl="0"/>
            <a:endParaRPr lang="en-US" dirty="0">
              <a:solidFill>
                <a:schemeClr val="bg1"/>
              </a:solidFill>
            </a:endParaRP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Enhanced Detection:</a:t>
            </a:r>
            <a:r>
              <a:rPr lang="en-US" dirty="0">
                <a:solidFill>
                  <a:schemeClr val="bg1"/>
                </a:solidFill>
              </a:rPr>
              <a:t> Superior precision and a lower false positive rate compared to the baseline.</a:t>
            </a:r>
          </a:p>
          <a:p>
            <a:pPr algn="l" rtl="0"/>
            <a:endParaRPr lang="en-US" b="1" dirty="0">
              <a:solidFill>
                <a:schemeClr val="bg1"/>
              </a:solidFill>
            </a:endParaRP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Optimized Prompt Framework:</a:t>
            </a:r>
            <a:r>
              <a:rPr lang="en-US" dirty="0">
                <a:solidFill>
                  <a:schemeClr val="bg1"/>
                </a:solidFill>
              </a:rPr>
              <a:t> A clear methodology for LLM interaction and agentic actions.</a:t>
            </a:r>
          </a:p>
          <a:p>
            <a:pPr algn="l" rtl="0"/>
            <a:endParaRPr lang="en-US" b="1" dirty="0">
              <a:solidFill>
                <a:schemeClr val="bg1"/>
              </a:solidFill>
            </a:endParaRP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Quantitative Metrics:</a:t>
            </a:r>
            <a:r>
              <a:rPr lang="en-US" dirty="0">
                <a:solidFill>
                  <a:schemeClr val="bg1"/>
                </a:solidFill>
              </a:rPr>
              <a:t> Measurable improvements in precision, recall, and F1-score.</a:t>
            </a:r>
          </a:p>
          <a:p>
            <a:pPr algn="l" rtl="0"/>
            <a:endParaRPr lang="en-US" b="1" dirty="0">
              <a:solidFill>
                <a:schemeClr val="bg1"/>
              </a:solidFill>
            </a:endParaRP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Identified Limitations:</a:t>
            </a:r>
            <a:r>
              <a:rPr lang="en-US" dirty="0">
                <a:solidFill>
                  <a:schemeClr val="bg1"/>
                </a:solidFill>
              </a:rPr>
              <a:t> An honest assessment of project constraints and avenues for future work.</a:t>
            </a:r>
          </a:p>
        </p:txBody>
      </p:sp>
    </p:spTree>
    <p:extLst>
      <p:ext uri="{BB962C8B-B14F-4D97-AF65-F5344CB8AC3E}">
        <p14:creationId xmlns:p14="http://schemas.microsoft.com/office/powerpoint/2010/main" val="407363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5E1D95-0144-FC83-68C2-77E8B88E97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C7112DEB-56D1-C26A-5715-4709BB610D2C}"/>
              </a:ext>
            </a:extLst>
          </p:cNvPr>
          <p:cNvSpPr txBox="1"/>
          <p:nvPr/>
        </p:nvSpPr>
        <p:spPr>
          <a:xfrm>
            <a:off x="3567904" y="1227533"/>
            <a:ext cx="5056191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Conclusion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8CEA6EDC-C2C0-280F-3173-78B6C0C6808C}"/>
              </a:ext>
            </a:extLst>
          </p:cNvPr>
          <p:cNvSpPr txBox="1"/>
          <p:nvPr/>
        </p:nvSpPr>
        <p:spPr>
          <a:xfrm>
            <a:off x="0" y="2864319"/>
            <a:ext cx="11456021" cy="2031325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b="1" dirty="0" err="1">
                <a:solidFill>
                  <a:schemeClr val="bg1"/>
                </a:solidFill>
                <a:latin typeface="Arial" panose="020B0604020202020204" pitchFamily="34" charset="0"/>
              </a:rPr>
              <a:t>Summary</a:t>
            </a:r>
            <a:r>
              <a:rPr lang="ar-SA" altLang="ar-SA" b="1" dirty="0">
                <a:solidFill>
                  <a:schemeClr val="bg1"/>
                </a:solidFill>
                <a:latin typeface="Arial" panose="020B0604020202020204" pitchFamily="34" charset="0"/>
              </a:rPr>
              <a:t>: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This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project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aims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to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advance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cybersecurity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threat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hunting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by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leveraging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LLMs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with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agentic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actions</a:t>
            </a:r>
            <a:endParaRPr lang="ar-SA" altLang="ar-SA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ar-SA" dirty="0">
                <a:solidFill>
                  <a:schemeClr val="bg1"/>
                </a:solidFill>
                <a:latin typeface="Arial" panose="020B0604020202020204" pitchFamily="34" charset="0"/>
              </a:rPr>
              <a:t>  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through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prompt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engineering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creating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a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more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proactive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and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efficient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detection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system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  <a:endParaRPr lang="en-US" altLang="ar-SA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ar-SA" altLang="ar-SA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b="1" dirty="0" err="1">
                <a:solidFill>
                  <a:schemeClr val="bg1"/>
                </a:solidFill>
                <a:latin typeface="Arial" panose="020B0604020202020204" pitchFamily="34" charset="0"/>
              </a:rPr>
              <a:t>Impact</a:t>
            </a:r>
            <a:r>
              <a:rPr lang="ar-SA" altLang="ar-SA" b="1" dirty="0">
                <a:solidFill>
                  <a:schemeClr val="bg1"/>
                </a:solidFill>
                <a:latin typeface="Arial" panose="020B0604020202020204" pitchFamily="34" charset="0"/>
              </a:rPr>
              <a:t>: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We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expect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to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reduce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the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analyst's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burden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improve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threat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detection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and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provide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a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practical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framework</a:t>
            </a:r>
            <a:endParaRPr lang="ar-SA" altLang="ar-SA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ar-SA" dirty="0">
                <a:solidFill>
                  <a:schemeClr val="bg1"/>
                </a:solidFill>
                <a:latin typeface="Arial" panose="020B0604020202020204" pitchFamily="34" charset="0"/>
              </a:rPr>
              <a:t>  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for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future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LLM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applications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in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security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  <a:endParaRPr lang="en-US" altLang="ar-SA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ar-SA" altLang="ar-SA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b="1" dirty="0" err="1">
                <a:solidFill>
                  <a:schemeClr val="bg1"/>
                </a:solidFill>
                <a:latin typeface="Arial" panose="020B0604020202020204" pitchFamily="34" charset="0"/>
              </a:rPr>
              <a:t>Next</a:t>
            </a:r>
            <a:r>
              <a:rPr lang="ar-SA" altLang="ar-SA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b="1" dirty="0" err="1">
                <a:solidFill>
                  <a:schemeClr val="bg1"/>
                </a:solidFill>
                <a:latin typeface="Arial" panose="020B0604020202020204" pitchFamily="34" charset="0"/>
              </a:rPr>
              <a:t>Steps</a:t>
            </a:r>
            <a:r>
              <a:rPr lang="ar-SA" altLang="ar-SA" b="1" dirty="0">
                <a:solidFill>
                  <a:schemeClr val="bg1"/>
                </a:solidFill>
                <a:latin typeface="Arial" panose="020B0604020202020204" pitchFamily="34" charset="0"/>
              </a:rPr>
              <a:t>: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Rigorous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testing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detailed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analysis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and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comprehensive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thesis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Arial" panose="020B0604020202020204" pitchFamily="34" charset="0"/>
              </a:rPr>
              <a:t>documentation</a:t>
            </a:r>
            <a:r>
              <a:rPr lang="ar-SA" altLang="ar-SA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0875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42E460CF-4EDE-474E-82B2-EC8DA45336EC}"/>
              </a:ext>
            </a:extLst>
          </p:cNvPr>
          <p:cNvSpPr txBox="1"/>
          <p:nvPr/>
        </p:nvSpPr>
        <p:spPr>
          <a:xfrm>
            <a:off x="3301809" y="2551837"/>
            <a:ext cx="5588389" cy="2554545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Thank You! </a:t>
            </a:r>
          </a:p>
          <a:p>
            <a:pPr algn="ctr"/>
            <a:r>
              <a:rPr lang="en-US" sz="8000" dirty="0">
                <a:solidFill>
                  <a:schemeClr val="bg1"/>
                </a:solidFill>
              </a:rPr>
              <a:t> Questions?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08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theme/theme1.xml><?xml version="1.0" encoding="utf-8"?>
<a:theme xmlns:a="http://schemas.openxmlformats.org/drawingml/2006/main" name="نسق Office">
  <a:themeElements>
    <a:clrScheme name="مخصص 2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FFFF"/>
      </a:accent1>
      <a:accent2>
        <a:srgbClr val="FC3C3C"/>
      </a:accent2>
      <a:accent3>
        <a:srgbClr val="E0E0E0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مخصص 18">
      <a:majorFont>
        <a:latin typeface="JF Flat"/>
        <a:ea typeface=""/>
        <a:cs typeface="JF Flat"/>
      </a:majorFont>
      <a:minorFont>
        <a:latin typeface="JF Flat"/>
        <a:ea typeface=""/>
        <a:cs typeface="JF Fla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23bc918-b35b-418a-8150-dcb40542cf09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6EC6B02FCAC084BA87E02D4EF1FEC74" ma:contentTypeVersion="15" ma:contentTypeDescription="Create a new document." ma:contentTypeScope="" ma:versionID="4644e765c3e8d8d970b6357529ba68f2">
  <xsd:schema xmlns:xsd="http://www.w3.org/2001/XMLSchema" xmlns:xs="http://www.w3.org/2001/XMLSchema" xmlns:p="http://schemas.microsoft.com/office/2006/metadata/properties" xmlns:ns3="023bc918-b35b-418a-8150-dcb40542cf09" xmlns:ns4="11f70bb2-aba6-48e5-8c42-e578e056ab89" targetNamespace="http://schemas.microsoft.com/office/2006/metadata/properties" ma:root="true" ma:fieldsID="d93b0012956858602dbe3e74e31f9898" ns3:_="" ns4:_="">
    <xsd:import namespace="023bc918-b35b-418a-8150-dcb40542cf09"/>
    <xsd:import namespace="11f70bb2-aba6-48e5-8c42-e578e056ab8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3:MediaServiceObjectDetectorVersion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SystemTag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3bc918-b35b-418a-8150-dcb40542cf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5" nillable="true" ma:displayName="_activity" ma:hidden="true" ma:internalName="_activity">
      <xsd:simpleType>
        <xsd:restriction base="dms:Note"/>
      </xsd:simpleType>
    </xsd:element>
    <xsd:element name="MediaServiceObjectDetectorVersions" ma:index="1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f70bb2-aba6-48e5-8c42-e578e056ab89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13C3E2F-0D1B-41B5-B0F0-6FC32E02A0F9}">
  <ds:schemaRefs>
    <ds:schemaRef ds:uri="http://schemas.openxmlformats.org/package/2006/metadata/core-properties"/>
    <ds:schemaRef ds:uri="http://schemas.microsoft.com/office/2006/documentManagement/types"/>
    <ds:schemaRef ds:uri="11f70bb2-aba6-48e5-8c42-e578e056ab89"/>
    <ds:schemaRef ds:uri="023bc918-b35b-418a-8150-dcb40542cf09"/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7B18EE48-6FEE-4862-B45D-F27C996846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23bc918-b35b-418a-8150-dcb40542cf09"/>
    <ds:schemaRef ds:uri="11f70bb2-aba6-48e5-8c42-e578e056ab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BB0CBDF-5DA4-48D1-9312-CF11145B93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1151</Words>
  <Application>Microsoft Office PowerPoint</Application>
  <PresentationFormat>شاشة عريضة</PresentationFormat>
  <Paragraphs>126</Paragraphs>
  <Slides>19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19</vt:i4>
      </vt:variant>
    </vt:vector>
  </HeadingPairs>
  <TitlesOfParts>
    <vt:vector size="23" baseType="lpstr">
      <vt:lpstr>JF Flat</vt:lpstr>
      <vt:lpstr>Arial</vt:lpstr>
      <vt:lpstr>JF Flat (النص الأساسي)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PcMax</dc:creator>
  <cp:lastModifiedBy>Omar Salem Almutairi</cp:lastModifiedBy>
  <cp:revision>37</cp:revision>
  <dcterms:created xsi:type="dcterms:W3CDTF">2019-12-24T11:02:59Z</dcterms:created>
  <dcterms:modified xsi:type="dcterms:W3CDTF">2025-08-27T11:47:09Z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0x01010026EC6B02FCAC084BA87E02D4EF1FEC74</vt:lpwstr>
  </property>
</Properties>
</file>