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2" r:id="rId3"/>
    <p:sldId id="324" r:id="rId4"/>
    <p:sldId id="340" r:id="rId5"/>
    <p:sldId id="325" r:id="rId6"/>
    <p:sldId id="341" r:id="rId7"/>
    <p:sldId id="342" r:id="rId8"/>
    <p:sldId id="343" r:id="rId9"/>
    <p:sldId id="344" r:id="rId10"/>
    <p:sldId id="345" r:id="rId11"/>
    <p:sldId id="346" r:id="rId12"/>
    <p:sldId id="347" r:id="rId13"/>
    <p:sldId id="348" r:id="rId14"/>
    <p:sldId id="349" r:id="rId15"/>
    <p:sldId id="350" r:id="rId16"/>
    <p:sldId id="351" r:id="rId17"/>
    <p:sldId id="352" r:id="rId18"/>
    <p:sldId id="353" r:id="rId19"/>
    <p:sldId id="354" r:id="rId20"/>
    <p:sldId id="355" r:id="rId21"/>
    <p:sldId id="25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-994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9940"/>
            <a:ext cx="8552985" cy="1947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4739" y="3454705"/>
            <a:ext cx="5997262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86031" y="3552744"/>
            <a:ext cx="5928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FC000"/>
                </a:solidFill>
              </a:rPr>
              <a:t>Access Control List (ACL)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163052"/>
            <a:ext cx="826116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CCNA (200-301) Cisco Certified Network Associate</a:t>
            </a:r>
            <a:endParaRPr lang="en-US" sz="2800" dirty="0"/>
          </a:p>
          <a:p>
            <a:r>
              <a:rPr lang="en-US" sz="2800" b="1" dirty="0">
                <a:solidFill>
                  <a:srgbClr val="FFC000"/>
                </a:solidFill>
                <a:latin typeface="Tajawal"/>
              </a:rPr>
              <a:t>             </a:t>
            </a:r>
            <a:r>
              <a:rPr lang="en-US" sz="2800" b="1" dirty="0" smtClean="0">
                <a:solidFill>
                  <a:srgbClr val="FFC000"/>
                </a:solidFill>
                <a:latin typeface="Tajawal"/>
              </a:rPr>
              <a:t>Prepared </a:t>
            </a:r>
            <a:r>
              <a:rPr lang="en-US" sz="2800" b="1" dirty="0">
                <a:solidFill>
                  <a:srgbClr val="FFC000"/>
                </a:solidFill>
                <a:latin typeface="Tajawal"/>
              </a:rPr>
              <a:t>by</a:t>
            </a:r>
            <a:r>
              <a:rPr lang="en-US" sz="2800" b="1" dirty="0">
                <a:solidFill>
                  <a:srgbClr val="24A9E1"/>
                </a:solidFill>
                <a:latin typeface="Tajawal"/>
              </a:rPr>
              <a:t> Eng. Taghreed </a:t>
            </a:r>
            <a:r>
              <a:rPr lang="en-US" sz="2800" b="1" dirty="0" smtClean="0">
                <a:solidFill>
                  <a:srgbClr val="24A9E1"/>
                </a:solidFill>
                <a:latin typeface="Tajawal"/>
              </a:rPr>
              <a:t>Elsayed</a:t>
            </a:r>
          </a:p>
          <a:p>
            <a:pPr algn="ctr"/>
            <a:r>
              <a:rPr lang="en-US" sz="2800" b="1" dirty="0" smtClean="0">
                <a:solidFill>
                  <a:srgbClr val="FF9518"/>
                </a:solidFill>
                <a:latin typeface="Tajawal"/>
              </a:rPr>
              <a:t>Lecture </a:t>
            </a:r>
            <a:r>
              <a:rPr lang="en-US" sz="2800" b="1" dirty="0">
                <a:solidFill>
                  <a:srgbClr val="FF9518"/>
                </a:solidFill>
                <a:latin typeface="Tajawal"/>
              </a:rPr>
              <a:t>9</a:t>
            </a:r>
            <a:r>
              <a:rPr lang="en-US" dirty="0"/>
              <a:t/>
            </a:r>
            <a:br>
              <a:rPr lang="en-US" dirty="0"/>
            </a:b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1740" y="1683997"/>
            <a:ext cx="1137003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600" b="1" dirty="0" smtClean="0"/>
              <a:t>The </a:t>
            </a:r>
            <a:r>
              <a:rPr lang="en-US" sz="2600" b="1" dirty="0"/>
              <a:t>default behavior of a router is to input a packet on an interface, determine the route, and forward the packet out of the exit interface.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600" b="1" dirty="0">
                <a:solidFill>
                  <a:srgbClr val="FF0000"/>
                </a:solidFill>
              </a:rPr>
              <a:t>H</a:t>
            </a:r>
            <a:r>
              <a:rPr lang="en-US" sz="2600" b="1" dirty="0" smtClean="0">
                <a:solidFill>
                  <a:srgbClr val="FF0000"/>
                </a:solidFill>
              </a:rPr>
              <a:t>is </a:t>
            </a:r>
            <a:r>
              <a:rPr lang="en-US" sz="2600" b="1" dirty="0">
                <a:solidFill>
                  <a:srgbClr val="FF0000"/>
                </a:solidFill>
              </a:rPr>
              <a:t>behavior can be changed by implementing ACLs on the </a:t>
            </a:r>
            <a:r>
              <a:rPr lang="en-US" sz="2600" b="1" dirty="0" smtClean="0">
                <a:solidFill>
                  <a:srgbClr val="FF0000"/>
                </a:solidFill>
              </a:rPr>
              <a:t>router.</a:t>
            </a:r>
            <a:endParaRPr lang="en-US" sz="2600" b="1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600" b="1" dirty="0"/>
              <a:t> </a:t>
            </a:r>
            <a:r>
              <a:rPr lang="en-US" sz="2600" b="1" dirty="0" smtClean="0">
                <a:solidFill>
                  <a:schemeClr val="accent4"/>
                </a:solidFill>
              </a:rPr>
              <a:t>An </a:t>
            </a:r>
            <a:r>
              <a:rPr lang="en-US" sz="2600" b="1" dirty="0">
                <a:solidFill>
                  <a:schemeClr val="accent4"/>
                </a:solidFill>
              </a:rPr>
              <a:t>ACL is a router configuration script that controls whether a </a:t>
            </a:r>
            <a:r>
              <a:rPr lang="en-US" sz="2600" b="1" dirty="0" smtClean="0">
                <a:solidFill>
                  <a:schemeClr val="accent4"/>
                </a:solidFill>
              </a:rPr>
              <a:t>router. </a:t>
            </a:r>
            <a:r>
              <a:rPr lang="en-US" sz="2600" b="1" dirty="0">
                <a:solidFill>
                  <a:schemeClr val="accent6"/>
                </a:solidFill>
              </a:rPr>
              <a:t>permits or denies packets to pass based on criteria found in the packet header.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600" b="1" dirty="0"/>
              <a:t> </a:t>
            </a:r>
            <a:r>
              <a:rPr lang="en-US" sz="2600" b="1" dirty="0" smtClean="0"/>
              <a:t>ACLs </a:t>
            </a:r>
            <a:r>
              <a:rPr lang="en-US" sz="2600" b="1" dirty="0"/>
              <a:t>operate at the network and higher </a:t>
            </a:r>
            <a:r>
              <a:rPr lang="en-US" sz="2600" b="1" dirty="0" smtClean="0"/>
              <a:t>layers.</a:t>
            </a:r>
            <a:endParaRPr lang="en-US" sz="2600" b="1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600" b="1" dirty="0" smtClean="0">
                <a:solidFill>
                  <a:srgbClr val="0A1F61"/>
                </a:solidFill>
              </a:rPr>
              <a:t>ACLs </a:t>
            </a:r>
            <a:r>
              <a:rPr lang="en-US" sz="2600" b="1" dirty="0">
                <a:solidFill>
                  <a:srgbClr val="0A1F61"/>
                </a:solidFill>
              </a:rPr>
              <a:t>can be configured on routers to enable the admin to control a user’s access to network </a:t>
            </a:r>
            <a:r>
              <a:rPr lang="en-US" sz="2600" b="1" dirty="0" smtClean="0">
                <a:solidFill>
                  <a:srgbClr val="0A1F61"/>
                </a:solidFill>
              </a:rPr>
              <a:t>resources.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600" b="1" dirty="0" smtClean="0"/>
              <a:t>Can </a:t>
            </a:r>
            <a:r>
              <a:rPr lang="en-US" sz="2600" b="1" dirty="0"/>
              <a:t>be used to create a simple </a:t>
            </a:r>
            <a:r>
              <a:rPr lang="en-US" sz="2600" b="1" dirty="0" smtClean="0"/>
              <a:t>firewall.</a:t>
            </a:r>
            <a:endParaRPr lang="ar-EG" sz="2600" b="1" dirty="0"/>
          </a:p>
        </p:txBody>
      </p:sp>
    </p:spTree>
    <p:extLst>
      <p:ext uri="{BB962C8B-B14F-4D97-AF65-F5344CB8AC3E}">
        <p14:creationId xmlns:p14="http://schemas.microsoft.com/office/powerpoint/2010/main" val="374380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8924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</a:t>
            </a:r>
            <a:r>
              <a:rPr lang="en-US" sz="2600" b="1" dirty="0">
                <a:solidFill>
                  <a:srgbClr val="FFC000"/>
                </a:solidFill>
              </a:rPr>
              <a:t>ACL </a:t>
            </a:r>
            <a:r>
              <a:rPr lang="en-US" sz="2600" b="1" dirty="0">
                <a:solidFill>
                  <a:srgbClr val="24A9E1"/>
                </a:solidFill>
              </a:rPr>
              <a:t>(Access Control List</a:t>
            </a:r>
            <a:r>
              <a:rPr lang="en-US" sz="2600" b="1" dirty="0" smtClean="0">
                <a:solidFill>
                  <a:srgbClr val="24A9E1"/>
                </a:solidFill>
              </a:rPr>
              <a:t>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51740" y="1642726"/>
            <a:ext cx="10365255" cy="3354765"/>
            <a:chOff x="651740" y="1578516"/>
            <a:chExt cx="10365255" cy="3354765"/>
          </a:xfrm>
        </p:grpSpPr>
        <p:sp>
          <p:nvSpPr>
            <p:cNvPr id="15" name="Rectangle 14"/>
            <p:cNvSpPr/>
            <p:nvPr/>
          </p:nvSpPr>
          <p:spPr>
            <a:xfrm>
              <a:off x="651740" y="1578516"/>
              <a:ext cx="10365255" cy="33547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                                                      </a:t>
              </a:r>
              <a:r>
                <a:rPr lang="en-US" sz="3200" b="1" dirty="0" smtClean="0">
                  <a:solidFill>
                    <a:srgbClr val="FF9518"/>
                  </a:solidFill>
                </a:rPr>
                <a:t>Applying ACL</a:t>
              </a:r>
            </a:p>
            <a:p>
              <a:endParaRPr lang="en-US" sz="3200" b="1" dirty="0">
                <a:solidFill>
                  <a:srgbClr val="FF9518"/>
                </a:solidFill>
              </a:endParaRPr>
            </a:p>
            <a:p>
              <a:pPr marL="342900" indent="-342900">
                <a:buFont typeface="Wingdings" panose="05000000000000000000" pitchFamily="2" charset="2"/>
                <a:buChar char="Ø"/>
              </a:pPr>
              <a:r>
                <a:rPr lang="en-US" sz="2400" b="1" u="sng" dirty="0">
                  <a:solidFill>
                    <a:srgbClr val="24A9E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 bound Access List: </a:t>
              </a:r>
              <a:r>
                <a:rPr lang="en-US" sz="2400" b="1" u="sng" dirty="0" smtClean="0">
                  <a:solidFill>
                    <a:srgbClr val="24A9E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Permit or deny the packets from entering the router before any routing operation.</a:t>
              </a:r>
            </a:p>
            <a:p>
              <a:endParaRPr lang="en-US" sz="2400" b="1" u="sng" dirty="0" smtClean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marL="342900" indent="-342900">
                <a:buFont typeface="Wingdings" panose="05000000000000000000" pitchFamily="2" charset="2"/>
                <a:buChar char="Ø"/>
              </a:pPr>
              <a:r>
                <a:rPr lang="en-US" sz="2400" b="1" u="sng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Out bound </a:t>
              </a:r>
              <a:r>
                <a:rPr lang="en-US" sz="2400" b="1" u="sng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</a:t>
              </a:r>
              <a:r>
                <a:rPr lang="en-US" sz="2400" b="1" u="sng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ccess List:  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Permit 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or deny the packets from 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exciting 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the 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router interface that will done after routing 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operation.</a:t>
              </a:r>
            </a:p>
            <a:p>
              <a:pPr marL="342900" indent="-342900">
                <a:buFont typeface="Wingdings" panose="05000000000000000000" pitchFamily="2" charset="2"/>
                <a:buChar char="Ø"/>
              </a:pPr>
              <a:endParaRPr lang="en-US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4540581" y="1601137"/>
              <a:ext cx="4314422" cy="587681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EG"/>
            </a:p>
          </p:txBody>
        </p:sp>
      </p:grpSp>
    </p:spTree>
    <p:extLst>
      <p:ext uri="{BB962C8B-B14F-4D97-AF65-F5344CB8AC3E}">
        <p14:creationId xmlns:p14="http://schemas.microsoft.com/office/powerpoint/2010/main" val="278786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51740" y="1846924"/>
            <a:ext cx="11370037" cy="4493538"/>
            <a:chOff x="651740" y="1555956"/>
            <a:chExt cx="11370037" cy="4493538"/>
          </a:xfrm>
        </p:grpSpPr>
        <p:sp>
          <p:nvSpPr>
            <p:cNvPr id="7" name="Rectangle 6"/>
            <p:cNvSpPr/>
            <p:nvPr/>
          </p:nvSpPr>
          <p:spPr>
            <a:xfrm>
              <a:off x="651740" y="1555956"/>
              <a:ext cx="11370037" cy="44935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en-US" sz="2600" b="1" u="sng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Types of ACLs </a:t>
              </a:r>
              <a:r>
                <a:rPr lang="en-US" sz="2600" b="1" u="sng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:</a:t>
              </a:r>
            </a:p>
            <a:p>
              <a:pPr algn="ctr"/>
              <a:r>
                <a:rPr lang="en-US" sz="2600" b="1" dirty="0" smtClean="0"/>
                <a:t>There </a:t>
              </a:r>
              <a:r>
                <a:rPr lang="en-US" sz="2600" b="1" dirty="0"/>
                <a:t>are two types of ACLs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endParaRPr lang="en-US" sz="2600" b="1" u="sng" dirty="0" smtClean="0">
                <a:solidFill>
                  <a:schemeClr val="accent2"/>
                </a:solidFill>
              </a:endParaRP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en-US" sz="2600" b="1" u="sng" dirty="0" smtClean="0">
                  <a:solidFill>
                    <a:schemeClr val="accent2"/>
                  </a:solidFill>
                </a:rPr>
                <a:t>Standard </a:t>
              </a:r>
              <a:r>
                <a:rPr lang="en-US" sz="2600" b="1" u="sng" dirty="0">
                  <a:solidFill>
                    <a:schemeClr val="accent2"/>
                  </a:solidFill>
                </a:rPr>
                <a:t>ACLs </a:t>
              </a:r>
              <a:r>
                <a:rPr lang="en-US" sz="2600" b="1" u="sng" dirty="0" smtClean="0">
                  <a:solidFill>
                    <a:schemeClr val="accent2"/>
                  </a:solidFill>
                </a:rPr>
                <a:t>:</a:t>
              </a:r>
              <a:r>
                <a:rPr lang="en-US" sz="2600" b="1" dirty="0" smtClean="0"/>
                <a:t>permit </a:t>
              </a:r>
              <a:r>
                <a:rPr lang="en-US" sz="2600" b="1" dirty="0"/>
                <a:t>or deny traffic based on </a:t>
              </a:r>
              <a:r>
                <a:rPr lang="en-US" sz="2600" b="1" dirty="0">
                  <a:solidFill>
                    <a:srgbClr val="FF0000"/>
                  </a:solidFill>
                </a:rPr>
                <a:t>source IP addresses </a:t>
              </a:r>
              <a:endParaRPr lang="en-US" sz="2600" b="1" dirty="0" smtClean="0">
                <a:solidFill>
                  <a:srgbClr val="FF0000"/>
                </a:solidFill>
              </a:endParaRP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en-US" sz="2600" b="1" u="sng" dirty="0" smtClean="0">
                  <a:solidFill>
                    <a:schemeClr val="accent6"/>
                  </a:solidFill>
                </a:rPr>
                <a:t>Extended ACLs:</a:t>
              </a:r>
              <a:r>
                <a:rPr lang="en-US" sz="2600" b="1" dirty="0" smtClean="0"/>
                <a:t> </a:t>
              </a:r>
              <a:r>
                <a:rPr lang="en-US" sz="2600" b="1" dirty="0"/>
                <a:t>permit or deny traffic based </a:t>
              </a:r>
              <a:r>
                <a:rPr lang="en-US" sz="2600" b="1" dirty="0" smtClean="0"/>
                <a:t>on:</a:t>
              </a:r>
            </a:p>
            <a:p>
              <a:pPr marL="514350" indent="-514350">
                <a:buAutoNum type="arabicPeriod"/>
              </a:pPr>
              <a:r>
                <a:rPr lang="en-US" sz="2600" b="1" dirty="0" smtClean="0"/>
                <a:t>Source information</a:t>
              </a:r>
              <a:r>
                <a:rPr lang="en-US" sz="2600" b="1" dirty="0" smtClean="0">
                  <a:sym typeface="Wingdings" panose="05000000000000000000" pitchFamily="2" charset="2"/>
                </a:rPr>
                <a:t></a:t>
              </a:r>
              <a:r>
                <a:rPr lang="en-US" sz="2600" b="1" dirty="0" smtClean="0"/>
                <a:t> Source IP address</a:t>
              </a:r>
            </a:p>
            <a:p>
              <a:r>
                <a:rPr lang="en-US" sz="2600" b="1" dirty="0" smtClean="0">
                  <a:sym typeface="Wingdings" panose="05000000000000000000" pitchFamily="2" charset="2"/>
                </a:rPr>
                <a:t>                                           source port number</a:t>
              </a:r>
            </a:p>
            <a:p>
              <a:r>
                <a:rPr lang="en-US" sz="2600" b="1" dirty="0" smtClean="0"/>
                <a:t>2.Destination information </a:t>
              </a:r>
              <a:r>
                <a:rPr lang="en-US" sz="2600" b="1" dirty="0" smtClean="0">
                  <a:sym typeface="Wingdings" panose="05000000000000000000" pitchFamily="2" charset="2"/>
                </a:rPr>
                <a:t></a:t>
              </a:r>
              <a:r>
                <a:rPr lang="en-US" sz="2600" b="1" dirty="0"/>
                <a:t> </a:t>
              </a:r>
              <a:r>
                <a:rPr lang="en-US" sz="2600" b="1" dirty="0" smtClean="0"/>
                <a:t>Destination </a:t>
              </a:r>
              <a:r>
                <a:rPr lang="en-US" sz="2600" b="1" dirty="0"/>
                <a:t>IP </a:t>
              </a:r>
              <a:r>
                <a:rPr lang="en-US" sz="2600" b="1" dirty="0" smtClean="0"/>
                <a:t>address</a:t>
              </a:r>
            </a:p>
            <a:p>
              <a:r>
                <a:rPr lang="en-US" sz="2600" b="1" dirty="0" smtClean="0">
                  <a:sym typeface="Wingdings" panose="05000000000000000000" pitchFamily="2" charset="2"/>
                </a:rPr>
                <a:t>                                                 Destination </a:t>
              </a:r>
              <a:r>
                <a:rPr lang="en-US" sz="2600" b="1" dirty="0">
                  <a:sym typeface="Wingdings" panose="05000000000000000000" pitchFamily="2" charset="2"/>
                </a:rPr>
                <a:t>port number</a:t>
              </a:r>
            </a:p>
            <a:p>
              <a:endParaRPr lang="en-US" sz="2600" b="1" dirty="0" smtClean="0"/>
            </a:p>
            <a:p>
              <a:r>
                <a:rPr lang="en-US" sz="2600" b="1" dirty="0" smtClean="0"/>
                <a:t> </a:t>
              </a:r>
              <a:endParaRPr lang="en-US" sz="2600" b="1" dirty="0"/>
            </a:p>
          </p:txBody>
        </p:sp>
        <p:sp>
          <p:nvSpPr>
            <p:cNvPr id="11" name="Oval 10"/>
            <p:cNvSpPr/>
            <p:nvPr/>
          </p:nvSpPr>
          <p:spPr>
            <a:xfrm>
              <a:off x="4060806" y="1913854"/>
              <a:ext cx="4551903" cy="587681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EG"/>
            </a:p>
          </p:txBody>
        </p:sp>
      </p:grpSp>
    </p:spTree>
    <p:extLst>
      <p:ext uri="{BB962C8B-B14F-4D97-AF65-F5344CB8AC3E}">
        <p14:creationId xmlns:p14="http://schemas.microsoft.com/office/powerpoint/2010/main" val="248587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665926" y="365125"/>
            <a:ext cx="868787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</a:t>
            </a:r>
            <a:r>
              <a:rPr lang="en-US" sz="2600" b="1" dirty="0">
                <a:solidFill>
                  <a:srgbClr val="FFC000"/>
                </a:solidFill>
              </a:rPr>
              <a:t>ACL </a:t>
            </a:r>
            <a:r>
              <a:rPr lang="en-US" sz="2600" b="1" dirty="0">
                <a:solidFill>
                  <a:srgbClr val="24A9E1"/>
                </a:solidFill>
              </a:rPr>
              <a:t>(Access Control List)</a:t>
            </a:r>
          </a:p>
          <a:p>
            <a:r>
              <a:rPr lang="en-US" sz="2600" b="1" dirty="0" smtClean="0">
                <a:solidFill>
                  <a:srgbClr val="FFC000"/>
                </a:solidFill>
              </a:rPr>
              <a:t>  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38033" y="1675592"/>
            <a:ext cx="966624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3.Protocol </a:t>
            </a:r>
            <a:r>
              <a:rPr lang="en-US" sz="2400" b="1" dirty="0">
                <a:solidFill>
                  <a:srgbClr val="FF0000"/>
                </a:solidFill>
              </a:rPr>
              <a:t>type</a:t>
            </a:r>
            <a:r>
              <a:rPr lang="en-US" sz="2400" b="1" dirty="0"/>
              <a:t> </a:t>
            </a:r>
            <a:r>
              <a:rPr lang="en-US" sz="2400" b="1" dirty="0" smtClean="0">
                <a:sym typeface="Wingdings" panose="05000000000000000000" pitchFamily="2" charset="2"/>
              </a:rPr>
              <a:t></a:t>
            </a:r>
            <a:r>
              <a:rPr lang="en-US" sz="2400" b="1" dirty="0" smtClean="0"/>
              <a:t>TCP/UDP/ IP/EIGRP…………….. 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b="1" dirty="0" smtClean="0"/>
              <a:t> You can configure ACLs on an interface to filter inbound traffic, outbound traffic, or both.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b="1" dirty="0" smtClean="0"/>
              <a:t>You </a:t>
            </a:r>
            <a:r>
              <a:rPr lang="en-US" sz="2400" b="1" dirty="0"/>
              <a:t>can configure one ACL per protocol, per direction, per interface.</a:t>
            </a:r>
          </a:p>
          <a:p>
            <a:r>
              <a:rPr lang="en-US" sz="2400" b="1" dirty="0" smtClean="0"/>
              <a:t>                                   </a:t>
            </a:r>
          </a:p>
          <a:p>
            <a:r>
              <a:rPr lang="en-US" sz="2400" b="1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Standard </a:t>
            </a:r>
            <a:r>
              <a:rPr lang="en-US" sz="2400" b="1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 </a:t>
            </a:r>
            <a:r>
              <a:rPr lang="en-US" sz="2400" b="1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ACLs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 smtClean="0"/>
              <a:t>Standard ACLs </a:t>
            </a:r>
            <a:r>
              <a:rPr lang="en-US" sz="2400" b="1" dirty="0">
                <a:solidFill>
                  <a:srgbClr val="FFC000"/>
                </a:solidFill>
              </a:rPr>
              <a:t>allow you to permit or deny traffic based solely on the source IP address of each packet</a:t>
            </a:r>
            <a:r>
              <a:rPr lang="en-US" sz="2400" b="1" dirty="0" smtClean="0">
                <a:solidFill>
                  <a:srgbClr val="FFC000"/>
                </a:solidFill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/>
              <a:t>The following ACL will permit access to everyone except users on network 192.168.10.0/24, with the exception of one particular user:</a:t>
            </a:r>
          </a:p>
        </p:txBody>
      </p:sp>
    </p:spTree>
    <p:extLst>
      <p:ext uri="{BB962C8B-B14F-4D97-AF65-F5344CB8AC3E}">
        <p14:creationId xmlns:p14="http://schemas.microsoft.com/office/powerpoint/2010/main" val="146001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1588" y="1534187"/>
            <a:ext cx="1137003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/>
              <a:t>Each line of the ACL is entered at the global config level in the order it is to be applied to the packet.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/>
              <a:t>The ID of a Standard IP ACL must be in the range </a:t>
            </a:r>
            <a:r>
              <a:rPr lang="en-US" sz="2400" b="1" dirty="0" smtClean="0"/>
              <a:t>1-99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2"/>
                </a:solidFill>
              </a:rPr>
              <a:t>Syntax for Standard IP ACLs </a:t>
            </a:r>
            <a:r>
              <a:rPr lang="en-US" sz="2400" b="1" dirty="0" smtClean="0">
                <a:solidFill>
                  <a:schemeClr val="accent2"/>
                </a:solidFill>
              </a:rPr>
              <a:t></a:t>
            </a:r>
          </a:p>
          <a:p>
            <a:r>
              <a:rPr lang="en-US" sz="2400" b="1" dirty="0" smtClean="0"/>
              <a:t> </a:t>
            </a:r>
            <a:r>
              <a:rPr lang="en-US" sz="2400" b="1" dirty="0" smtClean="0">
                <a:solidFill>
                  <a:srgbClr val="0070C0"/>
                </a:solidFill>
              </a:rPr>
              <a:t>1.number - the ID of the ACL in </a:t>
            </a:r>
            <a:r>
              <a:rPr lang="en-US" sz="2400" b="1" dirty="0" smtClean="0">
                <a:solidFill>
                  <a:srgbClr val="0070C0"/>
                </a:solidFill>
              </a:rPr>
              <a:t>range 1 -99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2.Deny - </a:t>
            </a:r>
            <a:r>
              <a:rPr lang="en-US" sz="2400" b="1" dirty="0">
                <a:solidFill>
                  <a:srgbClr val="FF0000"/>
                </a:solidFill>
              </a:rPr>
              <a:t>filter the packet if a </a:t>
            </a:r>
            <a:r>
              <a:rPr lang="en-US" sz="2400" b="1" dirty="0" smtClean="0">
                <a:solidFill>
                  <a:srgbClr val="FF0000"/>
                </a:solidFill>
              </a:rPr>
              <a:t>match</a:t>
            </a:r>
          </a:p>
          <a:p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</a:rPr>
              <a:t>3.Permit-forward 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the packet if a match </a:t>
            </a:r>
            <a:endParaRPr lang="en-US" sz="24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1156" y="1795667"/>
            <a:ext cx="6858298" cy="94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01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2124" y="1421526"/>
            <a:ext cx="1166055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600" b="1" dirty="0" smtClean="0"/>
          </a:p>
          <a:p>
            <a:r>
              <a:rPr lang="en-US" sz="2600" b="1" dirty="0" smtClean="0"/>
              <a:t> </a:t>
            </a:r>
            <a:r>
              <a:rPr lang="en-US" sz="2600" b="1" dirty="0">
                <a:solidFill>
                  <a:srgbClr val="FF0000"/>
                </a:solidFill>
              </a:rPr>
              <a:t>4.SouurceIP - to be compared to the packet source IP address</a:t>
            </a:r>
          </a:p>
          <a:p>
            <a:r>
              <a:rPr lang="en-US" sz="2600" b="1" dirty="0" smtClean="0"/>
              <a:t> </a:t>
            </a:r>
            <a:r>
              <a:rPr lang="en-US" sz="2600" b="1" dirty="0" smtClean="0">
                <a:solidFill>
                  <a:schemeClr val="accent6"/>
                </a:solidFill>
              </a:rPr>
              <a:t>5.Wildcard </a:t>
            </a:r>
            <a:r>
              <a:rPr lang="en-US" sz="2600" b="1" dirty="0">
                <a:solidFill>
                  <a:schemeClr val="accent6"/>
                </a:solidFill>
              </a:rPr>
              <a:t>- wildcard mask to be used in the comparison</a:t>
            </a:r>
          </a:p>
          <a:p>
            <a:r>
              <a:rPr lang="en-US" sz="2600" b="1" dirty="0"/>
              <a:t>                       </a:t>
            </a:r>
            <a:r>
              <a:rPr lang="en-US" sz="2600" b="1" dirty="0" smtClean="0">
                <a:solidFill>
                  <a:srgbClr val="24A9E1"/>
                </a:solidFill>
              </a:rPr>
              <a:t>access-list </a:t>
            </a:r>
            <a:r>
              <a:rPr lang="en-US" sz="2600" b="1" dirty="0">
                <a:solidFill>
                  <a:srgbClr val="24A9E1"/>
                </a:solidFill>
              </a:rPr>
              <a:t>number {</a:t>
            </a:r>
            <a:r>
              <a:rPr lang="en-US" sz="2600" b="1" dirty="0" smtClean="0">
                <a:solidFill>
                  <a:srgbClr val="24A9E1"/>
                </a:solidFill>
              </a:rPr>
              <a:t>deny |permit } source IP </a:t>
            </a:r>
            <a:r>
              <a:rPr lang="en-US" sz="2600" b="1" dirty="0">
                <a:solidFill>
                  <a:srgbClr val="24A9E1"/>
                </a:solidFill>
              </a:rPr>
              <a:t>[wildcard</a:t>
            </a:r>
            <a:r>
              <a:rPr lang="en-US" sz="2600" b="1" dirty="0" smtClean="0">
                <a:solidFill>
                  <a:srgbClr val="24A9E1"/>
                </a:solidFill>
              </a:rPr>
              <a:t>]</a:t>
            </a:r>
          </a:p>
          <a:p>
            <a:endParaRPr lang="en-US" sz="2600" b="1" dirty="0" smtClean="0">
              <a:solidFill>
                <a:srgbClr val="24A9E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600" b="1" dirty="0" smtClean="0">
                <a:solidFill>
                  <a:srgbClr val="24A9E1"/>
                </a:solidFill>
              </a:rPr>
              <a:t>Editing </a:t>
            </a:r>
            <a:r>
              <a:rPr lang="en-US" sz="2600" b="1" dirty="0">
                <a:solidFill>
                  <a:srgbClr val="24A9E1"/>
                </a:solidFill>
              </a:rPr>
              <a:t>Standard ACLs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600" b="1" dirty="0" smtClean="0"/>
              <a:t>Note </a:t>
            </a:r>
            <a:r>
              <a:rPr lang="en-US" sz="2600" b="1" dirty="0"/>
              <a:t>that the order of the access-lines is important to the meaning of the ACL </a:t>
            </a:r>
            <a:endParaRPr lang="en-US" sz="2600" b="1" dirty="0" smtClean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600" b="1" dirty="0" smtClean="0"/>
              <a:t>Any new </a:t>
            </a:r>
            <a:r>
              <a:rPr lang="en-US" sz="2600" b="1" dirty="0"/>
              <a:t>access-line added can only be added to the end of the list </a:t>
            </a:r>
            <a:endParaRPr lang="en-US" sz="2600" b="1" dirty="0" smtClean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600" b="1" dirty="0" smtClean="0">
                <a:solidFill>
                  <a:srgbClr val="FFC000"/>
                </a:solidFill>
              </a:rPr>
              <a:t>You are </a:t>
            </a:r>
            <a:r>
              <a:rPr lang="en-US" sz="2600" b="1" dirty="0">
                <a:solidFill>
                  <a:srgbClr val="FFC000"/>
                </a:solidFill>
              </a:rPr>
              <a:t>advised to always type ACLs into a text file and paste the ACL into the router </a:t>
            </a:r>
            <a:r>
              <a:rPr lang="en-US" sz="2600" b="1" dirty="0" smtClean="0">
                <a:solidFill>
                  <a:srgbClr val="FFC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0486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1740" y="1846924"/>
            <a:ext cx="1137003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600" b="1" dirty="0">
                <a:solidFill>
                  <a:schemeClr val="accent6"/>
                </a:solidFill>
              </a:rPr>
              <a:t>To remove all access-lines of an ACL with ID n, simply enter: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en-US" sz="2600" b="1" dirty="0">
                <a:solidFill>
                  <a:srgbClr val="24A9E1"/>
                </a:solidFill>
              </a:rPr>
              <a:t>no access-list n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600" b="1" dirty="0"/>
              <a:t>Then re-paste the modified ACL statements from the text file</a:t>
            </a:r>
            <a:r>
              <a:rPr lang="en-US" sz="2600" b="1" dirty="0" smtClean="0"/>
              <a:t>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US" sz="2600" b="1" dirty="0"/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US" sz="2600" b="1" dirty="0"/>
          </a:p>
        </p:txBody>
      </p:sp>
      <p:sp>
        <p:nvSpPr>
          <p:cNvPr id="13" name="Rectangle 12"/>
          <p:cNvSpPr/>
          <p:nvPr/>
        </p:nvSpPr>
        <p:spPr>
          <a:xfrm>
            <a:off x="1599274" y="3700127"/>
            <a:ext cx="10943629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Numbered </a:t>
            </a:r>
            <a:r>
              <a:rPr 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 ACLs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600" b="1" dirty="0" smtClean="0"/>
              <a:t>The </a:t>
            </a:r>
            <a:r>
              <a:rPr lang="en-US" sz="2600" b="1" dirty="0"/>
              <a:t>ID number of an ACL determines what type it is: </a:t>
            </a:r>
          </a:p>
          <a:p>
            <a:r>
              <a:rPr lang="en-US" sz="2600" b="1" dirty="0"/>
              <a:t>1-99</a:t>
            </a:r>
            <a:r>
              <a:rPr lang="en-US" sz="2600" b="1" dirty="0" smtClean="0">
                <a:sym typeface="Wingdings" panose="05000000000000000000" pitchFamily="2" charset="2"/>
              </a:rPr>
              <a:t>     </a:t>
            </a:r>
            <a:r>
              <a:rPr lang="en-US" sz="2600" b="1" dirty="0" smtClean="0">
                <a:solidFill>
                  <a:srgbClr val="24A9E1"/>
                </a:solidFill>
              </a:rPr>
              <a:t>Standard </a:t>
            </a:r>
            <a:r>
              <a:rPr lang="en-US" sz="2600" b="1" dirty="0">
                <a:solidFill>
                  <a:srgbClr val="24A9E1"/>
                </a:solidFill>
              </a:rPr>
              <a:t>IP ACL</a:t>
            </a:r>
          </a:p>
          <a:p>
            <a:r>
              <a:rPr lang="en-US" sz="2600" b="1" dirty="0"/>
              <a:t>100-199</a:t>
            </a:r>
            <a:r>
              <a:rPr lang="en-US" sz="2600" b="1" dirty="0">
                <a:sym typeface="Wingdings" panose="05000000000000000000" pitchFamily="2" charset="2"/>
              </a:rPr>
              <a:t></a:t>
            </a:r>
            <a:r>
              <a:rPr lang="en-US" sz="2600" b="1" dirty="0"/>
              <a:t> </a:t>
            </a:r>
            <a:r>
              <a:rPr lang="en-US" sz="2600" b="1" dirty="0" smtClean="0"/>
              <a:t> </a:t>
            </a:r>
            <a:r>
              <a:rPr lang="en-US" sz="2600" b="1" dirty="0" smtClean="0">
                <a:solidFill>
                  <a:schemeClr val="accent4">
                    <a:lumMod val="75000"/>
                  </a:schemeClr>
                </a:solidFill>
              </a:rPr>
              <a:t>Extended </a:t>
            </a:r>
            <a:r>
              <a:rPr lang="en-US" sz="2600" b="1" dirty="0">
                <a:solidFill>
                  <a:schemeClr val="accent4">
                    <a:lumMod val="75000"/>
                  </a:schemeClr>
                </a:solidFill>
              </a:rPr>
              <a:t>IP </a:t>
            </a:r>
            <a:r>
              <a:rPr lang="en-US" sz="2600" b="1" dirty="0" smtClean="0">
                <a:solidFill>
                  <a:schemeClr val="accent4">
                    <a:lumMod val="75000"/>
                  </a:schemeClr>
                </a:solidFill>
              </a:rPr>
              <a:t>ACL</a:t>
            </a:r>
          </a:p>
          <a:p>
            <a:r>
              <a:rPr lang="en-US" sz="2600" b="1" dirty="0" smtClean="0"/>
              <a:t> </a:t>
            </a:r>
            <a:endParaRPr 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104693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94531" y="1555956"/>
            <a:ext cx="1112724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Syntax </a:t>
            </a:r>
            <a:r>
              <a:rPr 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Abbreviations</a:t>
            </a:r>
          </a:p>
          <a:p>
            <a:pPr algn="ctr"/>
            <a:endParaRPr lang="en-US" sz="2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 smtClean="0"/>
              <a:t>A number </a:t>
            </a:r>
            <a:r>
              <a:rPr lang="en-US" sz="2400" b="1" dirty="0"/>
              <a:t>of abbreviations can be used when writing ACLs, in order to make them more </a:t>
            </a:r>
            <a:r>
              <a:rPr lang="en-US" sz="2400" b="1" dirty="0" smtClean="0"/>
              <a:t>readable.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accent2"/>
                </a:solidFill>
              </a:rPr>
              <a:t>h</a:t>
            </a:r>
            <a:r>
              <a:rPr lang="en-US" sz="2400" b="1" dirty="0" smtClean="0">
                <a:solidFill>
                  <a:schemeClr val="accent2"/>
                </a:solidFill>
              </a:rPr>
              <a:t>ost ip _ address</a:t>
            </a:r>
            <a:r>
              <a:rPr lang="en-US" sz="2400" b="1" dirty="0" smtClean="0">
                <a:sym typeface="Wingdings" panose="05000000000000000000" pitchFamily="2" charset="2"/>
              </a:rPr>
              <a:t></a:t>
            </a:r>
            <a:r>
              <a:rPr lang="en-US" sz="2400" b="1" dirty="0" smtClean="0"/>
              <a:t> </a:t>
            </a:r>
            <a:r>
              <a:rPr lang="en-US" sz="2400" b="1" dirty="0"/>
              <a:t>replaces </a:t>
            </a:r>
            <a:r>
              <a:rPr lang="en-US" sz="2400" b="1" dirty="0" smtClean="0"/>
              <a:t>ip _ address </a:t>
            </a:r>
            <a:r>
              <a:rPr lang="en-US" sz="2400" b="1" dirty="0"/>
              <a:t>0.0.0.0 </a:t>
            </a:r>
            <a:endParaRPr lang="en-US" sz="2400" b="1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chemeClr val="accent6"/>
                </a:solidFill>
              </a:rPr>
              <a:t>Any</a:t>
            </a:r>
            <a:r>
              <a:rPr lang="en-US" sz="2400" b="1" dirty="0" smtClean="0">
                <a:sym typeface="Wingdings" panose="05000000000000000000" pitchFamily="2" charset="2"/>
              </a:rPr>
              <a:t></a:t>
            </a:r>
            <a:r>
              <a:rPr lang="en-US" sz="2400" b="1" dirty="0" smtClean="0"/>
              <a:t> replace 0.0.0.0 255.255.255.255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chemeClr val="accent6"/>
                </a:solidFill>
              </a:rPr>
              <a:t>Omitting a </a:t>
            </a:r>
            <a:r>
              <a:rPr lang="en-US" sz="2400" b="1" dirty="0">
                <a:solidFill>
                  <a:schemeClr val="accent6"/>
                </a:solidFill>
              </a:rPr>
              <a:t>wildcard mask will assume </a:t>
            </a:r>
            <a:r>
              <a:rPr lang="en-US" sz="2400" b="1" dirty="0"/>
              <a:t>0.0.0.0 </a:t>
            </a:r>
            <a:endParaRPr lang="en-US" sz="2400" b="1" dirty="0" smtClean="0"/>
          </a:p>
          <a:p>
            <a:r>
              <a:rPr lang="en-US" sz="2400" b="1" dirty="0" smtClean="0"/>
              <a:t>SO the previous ACL </a:t>
            </a:r>
            <a:r>
              <a:rPr lang="en-US" sz="2400" b="1" dirty="0"/>
              <a:t>could be written: </a:t>
            </a:r>
            <a:endParaRPr lang="en-US" sz="2400" b="1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1836" y="4733808"/>
            <a:ext cx="6314107" cy="118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49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98591" y="1445398"/>
            <a:ext cx="10124513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 smtClean="0"/>
              <a:t>                                      </a:t>
            </a:r>
            <a:r>
              <a:rPr lang="en-US" sz="2600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n-US" sz="2600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Common </a:t>
            </a:r>
            <a:r>
              <a:rPr lang="en-US" sz="2600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Error</a:t>
            </a:r>
          </a:p>
          <a:p>
            <a:endParaRPr lang="en-US" sz="2600" b="1" u="sng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600" b="1" dirty="0">
                <a:solidFill>
                  <a:srgbClr val="FF0000"/>
                </a:solidFill>
              </a:rPr>
              <a:t>Note that every ACL ends with an implicit deny any statement </a:t>
            </a:r>
            <a:endParaRPr lang="en-US" sz="2600" b="1" dirty="0" smtClean="0">
              <a:solidFill>
                <a:srgbClr val="FF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600" b="1" dirty="0" smtClean="0"/>
              <a:t>To </a:t>
            </a:r>
            <a:r>
              <a:rPr lang="en-US" sz="2600" b="1" dirty="0"/>
              <a:t>allow everyone except 192.168.10.1 user to access a network, you could write:</a:t>
            </a:r>
          </a:p>
          <a:p>
            <a:endParaRPr lang="en-US" sz="2600" b="1" dirty="0"/>
          </a:p>
          <a:p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600" b="1" dirty="0"/>
              <a:t>This would be an error. Why?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600" b="1" dirty="0"/>
              <a:t> It should be:  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smtClean="0"/>
              <a:t>                        </a:t>
            </a:r>
            <a:r>
              <a:rPr lang="en-US" sz="2600" b="1" dirty="0"/>
              <a:t>Note that every ACL must have at least one permit statement</a:t>
            </a:r>
          </a:p>
          <a:p>
            <a:endParaRPr lang="en-US" sz="2600" b="1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2813" y="4749466"/>
            <a:ext cx="5713768" cy="5963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4256" y="3536153"/>
            <a:ext cx="5903488" cy="36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27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0981" y="1410802"/>
            <a:ext cx="11370037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Applying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ACL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600" b="1" dirty="0" smtClean="0"/>
              <a:t>Having </a:t>
            </a:r>
            <a:r>
              <a:rPr lang="en-US" sz="2600" b="1" dirty="0"/>
              <a:t>defined the ACL, it must be applied to an interface</a:t>
            </a:r>
            <a:r>
              <a:rPr lang="en-US" sz="2600" b="1" dirty="0" smtClean="0"/>
              <a:t>:</a:t>
            </a:r>
          </a:p>
          <a:p>
            <a:r>
              <a:rPr lang="en-US" sz="2600" b="1" dirty="0" smtClean="0"/>
              <a:t> </a:t>
            </a:r>
          </a:p>
          <a:p>
            <a:endParaRPr lang="en-US" sz="2600" b="1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600" b="1" dirty="0" smtClean="0">
                <a:solidFill>
                  <a:srgbClr val="FF0000"/>
                </a:solidFill>
              </a:rPr>
              <a:t>Each IP </a:t>
            </a:r>
            <a:r>
              <a:rPr lang="en-US" sz="2600" b="1" dirty="0">
                <a:solidFill>
                  <a:srgbClr val="FF0000"/>
                </a:solidFill>
              </a:rPr>
              <a:t>packet entering the s0/0 interface will be permitted or denied by the ACL before the router attempts to route the packet.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600" b="1" dirty="0" smtClean="0">
                <a:solidFill>
                  <a:srgbClr val="FF0000"/>
                </a:solidFill>
              </a:rPr>
              <a:t>Alternatively the </a:t>
            </a:r>
            <a:r>
              <a:rPr lang="en-US" sz="2600" b="1" dirty="0">
                <a:solidFill>
                  <a:srgbClr val="FF0000"/>
                </a:solidFill>
              </a:rPr>
              <a:t>ACL could be applied to the outward traffic flow</a:t>
            </a:r>
            <a:r>
              <a:rPr lang="en-US" sz="2600" b="1" dirty="0" smtClean="0">
                <a:solidFill>
                  <a:srgbClr val="FF0000"/>
                </a:solidFill>
              </a:rPr>
              <a:t>:</a:t>
            </a:r>
          </a:p>
          <a:p>
            <a:endParaRPr lang="en-US" sz="2600" b="1" dirty="0" smtClean="0"/>
          </a:p>
          <a:p>
            <a:endParaRPr lang="en-US" sz="2600" b="1" dirty="0"/>
          </a:p>
          <a:p>
            <a:pPr marL="285750" indent="-285750" algn="ctr">
              <a:buFont typeface="Wingdings" panose="05000000000000000000" pitchFamily="2" charset="2"/>
              <a:buChar char="q"/>
            </a:pPr>
            <a:r>
              <a:rPr lang="en-US" sz="2600" b="1" dirty="0" smtClean="0"/>
              <a:t>Here, each </a:t>
            </a:r>
            <a:r>
              <a:rPr lang="en-US" sz="2600" b="1" dirty="0"/>
              <a:t>IP packet routed out of the s0/1 interface will be permitted or </a:t>
            </a:r>
            <a:r>
              <a:rPr lang="en-US" sz="2600" b="1" dirty="0" smtClean="0"/>
              <a:t>   denied </a:t>
            </a:r>
            <a:r>
              <a:rPr lang="en-US" sz="2600" b="1" dirty="0"/>
              <a:t>by the ACL.</a:t>
            </a:r>
          </a:p>
          <a:p>
            <a:r>
              <a:rPr lang="en-US" sz="2600" b="1" dirty="0" smtClean="0"/>
              <a:t> </a:t>
            </a:r>
            <a:endParaRPr lang="en-US" sz="2600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7558" y="2338955"/>
            <a:ext cx="3489907" cy="6122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00009" y="4362384"/>
            <a:ext cx="3745003" cy="65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9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44862" y="1686930"/>
            <a:ext cx="1021416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Named ACLs</a:t>
            </a:r>
          </a:p>
          <a:p>
            <a:pPr algn="ctr"/>
            <a:endParaRPr lang="en-US" sz="26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600" b="1" dirty="0" smtClean="0"/>
              <a:t>Named </a:t>
            </a:r>
            <a:r>
              <a:rPr lang="en-US" sz="2600" b="1" dirty="0"/>
              <a:t>IP ACLs allow you to delete individual entries in a specific ACL. </a:t>
            </a:r>
            <a:endParaRPr lang="en-US" sz="2600" b="1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600" b="1" dirty="0" smtClean="0"/>
              <a:t>You </a:t>
            </a:r>
            <a:r>
              <a:rPr lang="en-US" sz="2600" b="1" dirty="0"/>
              <a:t>can use sequence numbers to insert statements anywhere in the named ACL.</a:t>
            </a:r>
            <a:endParaRPr lang="ar-EG" sz="2600" b="1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1865" y="3856541"/>
            <a:ext cx="5196828" cy="179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6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3556" y="1819089"/>
            <a:ext cx="5065892" cy="3814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60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32704" y="1644144"/>
            <a:ext cx="11526591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                                                                </a:t>
            </a:r>
            <a:r>
              <a:rPr lang="en-US" sz="2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Extended ACLs</a:t>
            </a:r>
          </a:p>
          <a:p>
            <a:r>
              <a:rPr lang="en-US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 smtClean="0"/>
              <a:t></a:t>
            </a:r>
            <a:r>
              <a:rPr lang="en-US" sz="2600" b="1" dirty="0" smtClean="0"/>
              <a:t>access-list number {</a:t>
            </a:r>
            <a:r>
              <a:rPr lang="en-US" sz="2600" b="1" dirty="0" smtClean="0">
                <a:solidFill>
                  <a:schemeClr val="accent1"/>
                </a:solidFill>
              </a:rPr>
              <a:t>deny | permit </a:t>
            </a:r>
            <a:r>
              <a:rPr lang="en-US" sz="2600" b="1" dirty="0" smtClean="0"/>
              <a:t>} </a:t>
            </a:r>
            <a:r>
              <a:rPr lang="en-US" sz="2600" b="1" dirty="0" smtClean="0">
                <a:solidFill>
                  <a:srgbClr val="FF0000"/>
                </a:solidFill>
              </a:rPr>
              <a:t>protocol</a:t>
            </a:r>
            <a:r>
              <a:rPr lang="en-US" sz="2600" b="1" dirty="0" smtClean="0"/>
              <a:t> </a:t>
            </a:r>
            <a:r>
              <a:rPr lang="en-US" sz="2600" b="1" dirty="0" smtClean="0">
                <a:solidFill>
                  <a:srgbClr val="FF9518"/>
                </a:solidFill>
              </a:rPr>
              <a:t>source IP</a:t>
            </a:r>
            <a:r>
              <a:rPr lang="en-US" sz="2600" b="1" dirty="0" smtClean="0"/>
              <a:t> [source-wildcard] [operator op] [port port-number] destination IP [destination-wildcard] [operator op] [port port-number]</a:t>
            </a:r>
            <a:endParaRPr lang="ar-EG" sz="2600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1978" y="4113771"/>
            <a:ext cx="6467219" cy="162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88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75756" y="1819089"/>
            <a:ext cx="5279601" cy="3689890"/>
            <a:chOff x="2975757" y="1819089"/>
            <a:chExt cx="5009144" cy="328845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75757" y="1819089"/>
              <a:ext cx="5009144" cy="3287692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327301" y="4721172"/>
              <a:ext cx="2125014" cy="38636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r>
                <a:rPr lang="en-US" sz="2000" b="1" dirty="0" smtClean="0"/>
                <a:t>Eq= equal </a:t>
              </a:r>
              <a:endParaRPr lang="ar-EG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82054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8538" y="1420150"/>
            <a:ext cx="6185364" cy="429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75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9569" y="1610200"/>
            <a:ext cx="4695423" cy="36506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7633" y="1732448"/>
            <a:ext cx="5162400" cy="365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50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610199"/>
            <a:ext cx="6123615" cy="4096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75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440788" y="1456033"/>
            <a:ext cx="6587302" cy="4223550"/>
            <a:chOff x="2440788" y="1456033"/>
            <a:chExt cx="6448658" cy="405294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40788" y="1456033"/>
              <a:ext cx="5882035" cy="4052946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7250806" y="4314423"/>
              <a:ext cx="1638640" cy="30909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ar-EG"/>
            </a:p>
          </p:txBody>
        </p:sp>
      </p:grpSp>
    </p:spTree>
    <p:extLst>
      <p:ext uri="{BB962C8B-B14F-4D97-AF65-F5344CB8AC3E}">
        <p14:creationId xmlns:p14="http://schemas.microsoft.com/office/powerpoint/2010/main" val="111712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440788" y="594807"/>
            <a:ext cx="74084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C000"/>
                </a:solidFill>
              </a:rPr>
              <a:t>      ACL </a:t>
            </a:r>
            <a:r>
              <a:rPr lang="en-US" sz="2600" b="1" dirty="0" smtClean="0">
                <a:solidFill>
                  <a:srgbClr val="24A9E1"/>
                </a:solidFill>
              </a:rPr>
              <a:t>(Access Control List)</a:t>
            </a:r>
            <a:endParaRPr lang="en-US" sz="2600" b="1" dirty="0">
              <a:solidFill>
                <a:srgbClr val="24A9E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9" y="1386506"/>
            <a:ext cx="5698660" cy="432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99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6417</TotalTime>
  <Words>948</Words>
  <Application>Microsoft Office PowerPoint</Application>
  <PresentationFormat>Widescreen</PresentationFormat>
  <Paragraphs>174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Tajawal</vt:lpstr>
      <vt:lpstr>Tajawal Medium</vt:lpstr>
      <vt:lpstr>Times New Roman</vt:lpstr>
      <vt:lpstr>Wingdings</vt:lpstr>
      <vt:lpstr>Office Theme</vt:lpstr>
      <vt:lpstr>PowerPoint Presentation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BLUE</cp:lastModifiedBy>
  <cp:revision>321</cp:revision>
  <dcterms:created xsi:type="dcterms:W3CDTF">2021-08-03T13:03:26Z</dcterms:created>
  <dcterms:modified xsi:type="dcterms:W3CDTF">2022-06-28T21:55:38Z</dcterms:modified>
</cp:coreProperties>
</file>