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1" r:id="rId5"/>
    <p:sldId id="550" r:id="rId6"/>
    <p:sldId id="502" r:id="rId7"/>
    <p:sldId id="591" r:id="rId8"/>
    <p:sldId id="592" r:id="rId9"/>
    <p:sldId id="594" r:id="rId10"/>
    <p:sldId id="595" r:id="rId11"/>
    <p:sldId id="593" r:id="rId12"/>
    <p:sldId id="598" r:id="rId13"/>
    <p:sldId id="596" r:id="rId14"/>
    <p:sldId id="619" r:id="rId15"/>
    <p:sldId id="618" r:id="rId16"/>
    <p:sldId id="620" r:id="rId17"/>
    <p:sldId id="621" r:id="rId18"/>
    <p:sldId id="622" r:id="rId19"/>
    <p:sldId id="623" r:id="rId20"/>
    <p:sldId id="624" r:id="rId21"/>
    <p:sldId id="256" r:id="rId22"/>
    <p:sldId id="625" r:id="rId23"/>
    <p:sldId id="626" r:id="rId24"/>
    <p:sldId id="617" r:id="rId25"/>
    <p:sldId id="600" r:id="rId26"/>
    <p:sldId id="597" r:id="rId27"/>
    <p:sldId id="608" r:id="rId28"/>
    <p:sldId id="609" r:id="rId29"/>
    <p:sldId id="611" r:id="rId30"/>
    <p:sldId id="610" r:id="rId31"/>
    <p:sldId id="628" r:id="rId32"/>
    <p:sldId id="629" r:id="rId33"/>
    <p:sldId id="630" r:id="rId34"/>
    <p:sldId id="612" r:id="rId35"/>
    <p:sldId id="613" r:id="rId36"/>
    <p:sldId id="614" r:id="rId37"/>
    <p:sldId id="615" r:id="rId38"/>
    <p:sldId id="616" r:id="rId39"/>
    <p:sldId id="627" r:id="rId40"/>
    <p:sldId id="601" r:id="rId41"/>
    <p:sldId id="602" r:id="rId42"/>
    <p:sldId id="5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550"/>
            <p14:sldId id="502"/>
            <p14:sldId id="591"/>
            <p14:sldId id="592"/>
            <p14:sldId id="594"/>
            <p14:sldId id="595"/>
            <p14:sldId id="593"/>
            <p14:sldId id="598"/>
            <p14:sldId id="596"/>
            <p14:sldId id="619"/>
            <p14:sldId id="618"/>
            <p14:sldId id="620"/>
            <p14:sldId id="621"/>
            <p14:sldId id="622"/>
            <p14:sldId id="623"/>
            <p14:sldId id="624"/>
            <p14:sldId id="256"/>
            <p14:sldId id="625"/>
            <p14:sldId id="626"/>
            <p14:sldId id="617"/>
            <p14:sldId id="600"/>
            <p14:sldId id="597"/>
            <p14:sldId id="608"/>
            <p14:sldId id="609"/>
            <p14:sldId id="611"/>
            <p14:sldId id="610"/>
            <p14:sldId id="628"/>
            <p14:sldId id="629"/>
            <p14:sldId id="630"/>
            <p14:sldId id="612"/>
            <p14:sldId id="613"/>
            <p14:sldId id="614"/>
            <p14:sldId id="615"/>
            <p14:sldId id="616"/>
            <p14:sldId id="627"/>
            <p14:sldId id="601"/>
            <p14:sldId id="602"/>
            <p14:sldId id="59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p:restoredTop sz="93786" autoAdjust="0"/>
  </p:normalViewPr>
  <p:slideViewPr>
    <p:cSldViewPr snapToGrid="0">
      <p:cViewPr varScale="1">
        <p:scale>
          <a:sx n="112" d="100"/>
          <a:sy n="112" d="100"/>
        </p:scale>
        <p:origin x="424"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DE997B-30F7-0749-BCA2-F7BEB3A743A4}" type="doc">
      <dgm:prSet loTypeId="urn:microsoft.com/office/officeart/2005/8/layout/process4" loCatId="" qsTypeId="urn:microsoft.com/office/officeart/2005/8/quickstyle/simple1" qsCatId="simple" csTypeId="urn:microsoft.com/office/officeart/2005/8/colors/accent1_2" csCatId="accent1" phldr="1"/>
      <dgm:spPr/>
      <dgm:t>
        <a:bodyPr/>
        <a:lstStyle/>
        <a:p>
          <a:endParaRPr lang="en-US"/>
        </a:p>
      </dgm:t>
    </dgm:pt>
    <dgm:pt modelId="{5229CFA2-6A34-6646-8305-A939DD91CD93}">
      <dgm:prSet phldrT="[Text]" custT="1"/>
      <dgm:spPr/>
      <dgm:t>
        <a:bodyPr/>
        <a:lstStyle/>
        <a:p>
          <a:pPr rtl="1"/>
          <a:r>
            <a:rPr lang="ar-SA" sz="1600" dirty="0">
              <a:latin typeface="Alexandria" pitchFamily="2" charset="-78"/>
              <a:cs typeface="Alexandria" pitchFamily="2" charset="-78"/>
            </a:rPr>
            <a:t>اعلام الجماهير وأصحاب المصالح الداخلية بالمؤسسة </a:t>
          </a:r>
          <a:r>
            <a:rPr lang="ar" sz="1600" dirty="0">
              <a:latin typeface="Alexandria" pitchFamily="2" charset="-78"/>
              <a:cs typeface="Alexandria" pitchFamily="2" charset="-78"/>
            </a:rPr>
            <a:t>الذين يمكنهم مشاركة المحتوى على قنواتهم الخاصة لزيادة مدى وصوله</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مثل:</a:t>
          </a:r>
          <a:endParaRPr lang="en-US" sz="1600" dirty="0">
            <a:latin typeface="Alexandria" pitchFamily="2" charset="-78"/>
            <a:cs typeface="Alexandria" pitchFamily="2" charset="-78"/>
          </a:endParaRPr>
        </a:p>
      </dgm:t>
    </dgm:pt>
    <dgm:pt modelId="{BDF16451-ED83-E547-AAC7-6D83573C1F56}" type="parTrans" cxnId="{1335459E-B368-6C41-AF80-ADAD08784E63}">
      <dgm:prSet/>
      <dgm:spPr/>
      <dgm:t>
        <a:bodyPr/>
        <a:lstStyle/>
        <a:p>
          <a:endParaRPr lang="en-US" sz="1600">
            <a:latin typeface="Alexandria" pitchFamily="2" charset="-78"/>
            <a:cs typeface="Alexandria" pitchFamily="2" charset="-78"/>
          </a:endParaRPr>
        </a:p>
      </dgm:t>
    </dgm:pt>
    <dgm:pt modelId="{226CC976-F369-E342-89A1-45E53CC604E4}" type="sibTrans" cxnId="{1335459E-B368-6C41-AF80-ADAD08784E63}">
      <dgm:prSet/>
      <dgm:spPr/>
      <dgm:t>
        <a:bodyPr/>
        <a:lstStyle/>
        <a:p>
          <a:endParaRPr lang="en-US" sz="1600">
            <a:latin typeface="Alexandria" pitchFamily="2" charset="-78"/>
            <a:cs typeface="Alexandria" pitchFamily="2" charset="-78"/>
          </a:endParaRPr>
        </a:p>
      </dgm:t>
    </dgm:pt>
    <dgm:pt modelId="{D6D91B92-F761-2D44-994E-A8E17B3F7EB4}">
      <dgm:prSet phldrT="[Text]" custT="1"/>
      <dgm:spPr/>
      <dgm:t>
        <a:bodyPr/>
        <a:lstStyle/>
        <a:p>
          <a:pPr rtl="0"/>
          <a:r>
            <a:rPr lang="ar" sz="1600" dirty="0">
              <a:latin typeface="Alexandria" pitchFamily="2" charset="-78"/>
              <a:cs typeface="Alexandria" pitchFamily="2" charset="-78"/>
            </a:rPr>
            <a:t>مثل المصممين، متخصصي تحسين محركات البحث، مخططي الحملات، ومديري وسائل التواصل الاجتماعي</a:t>
          </a:r>
          <a:endParaRPr lang="en-US" sz="1600" dirty="0">
            <a:latin typeface="Alexandria" pitchFamily="2" charset="-78"/>
            <a:cs typeface="Alexandria" pitchFamily="2" charset="-78"/>
          </a:endParaRPr>
        </a:p>
      </dgm:t>
    </dgm:pt>
    <dgm:pt modelId="{ECF4FED4-E835-864C-832E-96D8D799AA6E}" type="parTrans" cxnId="{8A599BD6-A567-154D-A3FB-9353E67E34B9}">
      <dgm:prSet/>
      <dgm:spPr/>
      <dgm:t>
        <a:bodyPr/>
        <a:lstStyle/>
        <a:p>
          <a:endParaRPr lang="en-US" sz="1600">
            <a:latin typeface="Alexandria" pitchFamily="2" charset="-78"/>
            <a:cs typeface="Alexandria" pitchFamily="2" charset="-78"/>
          </a:endParaRPr>
        </a:p>
      </dgm:t>
    </dgm:pt>
    <dgm:pt modelId="{72F230C3-7477-C64E-B239-35DADA4CB191}" type="sibTrans" cxnId="{8A599BD6-A567-154D-A3FB-9353E67E34B9}">
      <dgm:prSet/>
      <dgm:spPr/>
      <dgm:t>
        <a:bodyPr/>
        <a:lstStyle/>
        <a:p>
          <a:endParaRPr lang="en-US" sz="1600">
            <a:latin typeface="Alexandria" pitchFamily="2" charset="-78"/>
            <a:cs typeface="Alexandria" pitchFamily="2" charset="-78"/>
          </a:endParaRPr>
        </a:p>
      </dgm:t>
    </dgm:pt>
    <dgm:pt modelId="{E7A29417-E338-A54E-847D-F1AC194CECAC}">
      <dgm:prSet phldrT="[Text]" custT="1"/>
      <dgm:spPr/>
      <dgm:t>
        <a:bodyPr/>
        <a:lstStyle/>
        <a:p>
          <a:pPr rtl="1"/>
          <a:r>
            <a:rPr lang="ar-SA" sz="1600" dirty="0">
              <a:latin typeface="Alexandria" pitchFamily="2" charset="-78"/>
              <a:cs typeface="Alexandria" pitchFamily="2" charset="-78"/>
            </a:rPr>
            <a:t>اعلام أصحاب المصالح والجماهير الخارجية الهامة للمؤسسة حتى يتمكنوا من مشاركة المحتوى مع شبكات اتصالاتهم الهامة</a:t>
          </a:r>
          <a:endParaRPr lang="en-US" sz="1600" dirty="0">
            <a:latin typeface="Alexandria" pitchFamily="2" charset="-78"/>
            <a:cs typeface="Alexandria" pitchFamily="2" charset="-78"/>
          </a:endParaRPr>
        </a:p>
      </dgm:t>
    </dgm:pt>
    <dgm:pt modelId="{7985E824-54B5-964B-AEFE-AEFE49CDFCC0}" type="parTrans" cxnId="{DD6F71E8-6380-0B41-B37D-8095BF5F055B}">
      <dgm:prSet/>
      <dgm:spPr/>
      <dgm:t>
        <a:bodyPr/>
        <a:lstStyle/>
        <a:p>
          <a:endParaRPr lang="en-US" sz="1600">
            <a:latin typeface="Alexandria" pitchFamily="2" charset="-78"/>
            <a:cs typeface="Alexandria" pitchFamily="2" charset="-78"/>
          </a:endParaRPr>
        </a:p>
      </dgm:t>
    </dgm:pt>
    <dgm:pt modelId="{8EB7D1E4-2EFC-974C-8AF0-CBBC1F36E1FC}" type="sibTrans" cxnId="{DD6F71E8-6380-0B41-B37D-8095BF5F055B}">
      <dgm:prSet/>
      <dgm:spPr/>
      <dgm:t>
        <a:bodyPr/>
        <a:lstStyle/>
        <a:p>
          <a:endParaRPr lang="en-US" sz="1600">
            <a:latin typeface="Alexandria" pitchFamily="2" charset="-78"/>
            <a:cs typeface="Alexandria" pitchFamily="2" charset="-78"/>
          </a:endParaRPr>
        </a:p>
      </dgm:t>
    </dgm:pt>
    <dgm:pt modelId="{44D68C99-59A6-1A46-9807-3155346C9000}">
      <dgm:prSet phldrT="[Text]" custT="1"/>
      <dgm:spPr/>
      <dgm:t>
        <a:bodyPr/>
        <a:lstStyle/>
        <a:p>
          <a:pPr rtl="1"/>
          <a:r>
            <a:rPr lang="ar" sz="1600" dirty="0">
              <a:latin typeface="Alexandria" pitchFamily="2" charset="-78"/>
              <a:cs typeface="Alexandria" pitchFamily="2" charset="-78"/>
            </a:rPr>
            <a:t>مثل الكتاب والمصممين ومصوري الفيديو حيث يمكنهم عرض الأصول في محفظتهم أو موقعهم الإلكتروني</a:t>
          </a:r>
          <a:endParaRPr lang="en-US" sz="1600" dirty="0">
            <a:latin typeface="Alexandria" pitchFamily="2" charset="-78"/>
            <a:cs typeface="Alexandria" pitchFamily="2" charset="-78"/>
          </a:endParaRPr>
        </a:p>
      </dgm:t>
    </dgm:pt>
    <dgm:pt modelId="{583C2529-814D-AC4C-92C7-9FCB8369618D}" type="parTrans" cxnId="{D1818056-7BA8-3648-B49D-88360F22ED54}">
      <dgm:prSet/>
      <dgm:spPr/>
      <dgm:t>
        <a:bodyPr/>
        <a:lstStyle/>
        <a:p>
          <a:endParaRPr lang="en-US" sz="1600">
            <a:latin typeface="Alexandria" pitchFamily="2" charset="-78"/>
            <a:cs typeface="Alexandria" pitchFamily="2" charset="-78"/>
          </a:endParaRPr>
        </a:p>
      </dgm:t>
    </dgm:pt>
    <dgm:pt modelId="{92F3E2F0-AE18-0949-96A3-594EE344EBE5}" type="sibTrans" cxnId="{D1818056-7BA8-3648-B49D-88360F22ED54}">
      <dgm:prSet/>
      <dgm:spPr/>
      <dgm:t>
        <a:bodyPr/>
        <a:lstStyle/>
        <a:p>
          <a:endParaRPr lang="en-US" sz="1600">
            <a:latin typeface="Alexandria" pitchFamily="2" charset="-78"/>
            <a:cs typeface="Alexandria" pitchFamily="2" charset="-78"/>
          </a:endParaRPr>
        </a:p>
      </dgm:t>
    </dgm:pt>
    <dgm:pt modelId="{A7C19E26-1A1A-EB43-BA24-5407C1C39E34}">
      <dgm:prSet phldrT="[Text]" custT="1"/>
      <dgm:spPr/>
      <dgm:t>
        <a:bodyPr/>
        <a:lstStyle/>
        <a:p>
          <a:pPr rtl="1"/>
          <a:r>
            <a:rPr lang="ar-SA" sz="1600" dirty="0">
              <a:latin typeface="Alexandria" pitchFamily="2" charset="-78"/>
              <a:cs typeface="Alexandria" pitchFamily="2" charset="-78"/>
            </a:rPr>
            <a:t>وضع وتنفيذ خطة اتصالات داخلية</a:t>
          </a:r>
          <a:endParaRPr lang="en-US" sz="1600" dirty="0">
            <a:latin typeface="Alexandria" pitchFamily="2" charset="-78"/>
            <a:cs typeface="Alexandria" pitchFamily="2" charset="-78"/>
          </a:endParaRPr>
        </a:p>
      </dgm:t>
    </dgm:pt>
    <dgm:pt modelId="{22C0678A-FB19-D848-9804-A0C10E48538D}" type="parTrans" cxnId="{9927FECB-0145-AF46-B7EC-B20F09AF2B02}">
      <dgm:prSet/>
      <dgm:spPr/>
      <dgm:t>
        <a:bodyPr/>
        <a:lstStyle/>
        <a:p>
          <a:endParaRPr lang="en-US" sz="1600">
            <a:latin typeface="Alexandria" pitchFamily="2" charset="-78"/>
            <a:cs typeface="Alexandria" pitchFamily="2" charset="-78"/>
          </a:endParaRPr>
        </a:p>
      </dgm:t>
    </dgm:pt>
    <dgm:pt modelId="{5640F85A-49FF-E24A-9FCC-20F50BD14BDF}" type="sibTrans" cxnId="{9927FECB-0145-AF46-B7EC-B20F09AF2B02}">
      <dgm:prSet/>
      <dgm:spPr/>
      <dgm:t>
        <a:bodyPr/>
        <a:lstStyle/>
        <a:p>
          <a:endParaRPr lang="en-US" sz="1600">
            <a:latin typeface="Alexandria" pitchFamily="2" charset="-78"/>
            <a:cs typeface="Alexandria" pitchFamily="2" charset="-78"/>
          </a:endParaRPr>
        </a:p>
      </dgm:t>
    </dgm:pt>
    <dgm:pt modelId="{0B5E91E0-8212-6649-9531-228B694D0801}">
      <dgm:prSet phldrT="[Text]" custT="1"/>
      <dgm:spPr/>
      <dgm:t>
        <a:bodyPr/>
        <a:lstStyle/>
        <a:p>
          <a:pPr rtl="1"/>
          <a:r>
            <a:rPr lang="ar-SA" sz="1600" dirty="0">
              <a:latin typeface="Alexandria" pitchFamily="2" charset="-78"/>
              <a:cs typeface="Alexandria" pitchFamily="2" charset="-78"/>
            </a:rPr>
            <a:t>مثل </a:t>
          </a:r>
          <a:r>
            <a:rPr lang="ar" sz="1600" dirty="0">
              <a:latin typeface="Alexandria" pitchFamily="2" charset="-78"/>
              <a:cs typeface="Alexandria" pitchFamily="2" charset="-78"/>
            </a:rPr>
            <a:t>أرسل بريدًا إلكترونيًا جماعيًا إلى موظفيك لإعلامهم بخطط المؤسسة وانجازاتها ...</a:t>
          </a:r>
          <a:endParaRPr lang="en-US" sz="1600" dirty="0">
            <a:latin typeface="Alexandria" pitchFamily="2" charset="-78"/>
            <a:cs typeface="Alexandria" pitchFamily="2" charset="-78"/>
          </a:endParaRPr>
        </a:p>
      </dgm:t>
    </dgm:pt>
    <dgm:pt modelId="{AD1409AD-9047-B84E-B69A-AE4759B84F0D}" type="parTrans" cxnId="{E89B89C7-1005-4543-839B-DBB968B4B538}">
      <dgm:prSet/>
      <dgm:spPr/>
      <dgm:t>
        <a:bodyPr/>
        <a:lstStyle/>
        <a:p>
          <a:endParaRPr lang="en-US" sz="1600">
            <a:latin typeface="Alexandria" pitchFamily="2" charset="-78"/>
            <a:cs typeface="Alexandria" pitchFamily="2" charset="-78"/>
          </a:endParaRPr>
        </a:p>
      </dgm:t>
    </dgm:pt>
    <dgm:pt modelId="{EE88DC03-0FF8-1243-96B9-4F0AD77A8E9C}" type="sibTrans" cxnId="{E89B89C7-1005-4543-839B-DBB968B4B538}">
      <dgm:prSet/>
      <dgm:spPr/>
      <dgm:t>
        <a:bodyPr/>
        <a:lstStyle/>
        <a:p>
          <a:endParaRPr lang="en-US" sz="1600">
            <a:latin typeface="Alexandria" pitchFamily="2" charset="-78"/>
            <a:cs typeface="Alexandria" pitchFamily="2" charset="-78"/>
          </a:endParaRPr>
        </a:p>
      </dgm:t>
    </dgm:pt>
    <dgm:pt modelId="{1CEC5842-D827-0E40-AB5F-46E6EAC55050}" type="pres">
      <dgm:prSet presAssocID="{B7DE997B-30F7-0749-BCA2-F7BEB3A743A4}" presName="Name0" presStyleCnt="0">
        <dgm:presLayoutVars>
          <dgm:dir/>
          <dgm:animLvl val="lvl"/>
          <dgm:resizeHandles val="exact"/>
        </dgm:presLayoutVars>
      </dgm:prSet>
      <dgm:spPr/>
    </dgm:pt>
    <dgm:pt modelId="{F23FA752-9B94-C046-ABB2-D9AB48BD0642}" type="pres">
      <dgm:prSet presAssocID="{A7C19E26-1A1A-EB43-BA24-5407C1C39E34}" presName="boxAndChildren" presStyleCnt="0"/>
      <dgm:spPr/>
    </dgm:pt>
    <dgm:pt modelId="{E127551E-26A1-D44A-8DFB-C21F8BE85244}" type="pres">
      <dgm:prSet presAssocID="{A7C19E26-1A1A-EB43-BA24-5407C1C39E34}" presName="parentTextBox" presStyleLbl="node1" presStyleIdx="0" presStyleCnt="3"/>
      <dgm:spPr/>
    </dgm:pt>
    <dgm:pt modelId="{0B75D6B9-9220-A34E-9B3F-80BE329008A1}" type="pres">
      <dgm:prSet presAssocID="{A7C19E26-1A1A-EB43-BA24-5407C1C39E34}" presName="entireBox" presStyleLbl="node1" presStyleIdx="0" presStyleCnt="3"/>
      <dgm:spPr/>
    </dgm:pt>
    <dgm:pt modelId="{3F17B13F-FE48-4143-A6FE-1CFB7C784FEF}" type="pres">
      <dgm:prSet presAssocID="{A7C19E26-1A1A-EB43-BA24-5407C1C39E34}" presName="descendantBox" presStyleCnt="0"/>
      <dgm:spPr/>
    </dgm:pt>
    <dgm:pt modelId="{88AB1BDA-10DE-FC4E-85C2-DA13C6258F53}" type="pres">
      <dgm:prSet presAssocID="{0B5E91E0-8212-6649-9531-228B694D0801}" presName="childTextBox" presStyleLbl="fgAccFollowNode1" presStyleIdx="0" presStyleCnt="3">
        <dgm:presLayoutVars>
          <dgm:bulletEnabled val="1"/>
        </dgm:presLayoutVars>
      </dgm:prSet>
      <dgm:spPr/>
    </dgm:pt>
    <dgm:pt modelId="{62B5F0BF-D370-2848-97DF-B0FE00A0C81B}" type="pres">
      <dgm:prSet presAssocID="{8EB7D1E4-2EFC-974C-8AF0-CBBC1F36E1FC}" presName="sp" presStyleCnt="0"/>
      <dgm:spPr/>
    </dgm:pt>
    <dgm:pt modelId="{DA143735-EA20-9242-A5A8-E49236711D9A}" type="pres">
      <dgm:prSet presAssocID="{E7A29417-E338-A54E-847D-F1AC194CECAC}" presName="arrowAndChildren" presStyleCnt="0"/>
      <dgm:spPr/>
    </dgm:pt>
    <dgm:pt modelId="{B99868C8-B4AC-0B43-9423-061A6C4E8DD7}" type="pres">
      <dgm:prSet presAssocID="{E7A29417-E338-A54E-847D-F1AC194CECAC}" presName="parentTextArrow" presStyleLbl="node1" presStyleIdx="0" presStyleCnt="3"/>
      <dgm:spPr/>
    </dgm:pt>
    <dgm:pt modelId="{4D986803-42F1-9F40-A770-CEDD28D743F9}" type="pres">
      <dgm:prSet presAssocID="{E7A29417-E338-A54E-847D-F1AC194CECAC}" presName="arrow" presStyleLbl="node1" presStyleIdx="1" presStyleCnt="3"/>
      <dgm:spPr/>
    </dgm:pt>
    <dgm:pt modelId="{74D1BE21-2ABC-4B49-B34A-A6117F7954A7}" type="pres">
      <dgm:prSet presAssocID="{E7A29417-E338-A54E-847D-F1AC194CECAC}" presName="descendantArrow" presStyleCnt="0"/>
      <dgm:spPr/>
    </dgm:pt>
    <dgm:pt modelId="{4A79A1A5-9C4A-DE43-8542-CC5A8BE4C0C1}" type="pres">
      <dgm:prSet presAssocID="{44D68C99-59A6-1A46-9807-3155346C9000}" presName="childTextArrow" presStyleLbl="fgAccFollowNode1" presStyleIdx="1" presStyleCnt="3">
        <dgm:presLayoutVars>
          <dgm:bulletEnabled val="1"/>
        </dgm:presLayoutVars>
      </dgm:prSet>
      <dgm:spPr/>
    </dgm:pt>
    <dgm:pt modelId="{E1EE4B91-0CDB-C347-B143-9BAA220E33E6}" type="pres">
      <dgm:prSet presAssocID="{226CC976-F369-E342-89A1-45E53CC604E4}" presName="sp" presStyleCnt="0"/>
      <dgm:spPr/>
    </dgm:pt>
    <dgm:pt modelId="{6876CAC7-8EA0-C144-8137-68B717021AC0}" type="pres">
      <dgm:prSet presAssocID="{5229CFA2-6A34-6646-8305-A939DD91CD93}" presName="arrowAndChildren" presStyleCnt="0"/>
      <dgm:spPr/>
    </dgm:pt>
    <dgm:pt modelId="{B1D67EE7-363B-354E-890E-998B45F4FB48}" type="pres">
      <dgm:prSet presAssocID="{5229CFA2-6A34-6646-8305-A939DD91CD93}" presName="parentTextArrow" presStyleLbl="node1" presStyleIdx="1" presStyleCnt="3"/>
      <dgm:spPr/>
    </dgm:pt>
    <dgm:pt modelId="{19FEBFA6-A480-8E47-9220-D45CF6A8C422}" type="pres">
      <dgm:prSet presAssocID="{5229CFA2-6A34-6646-8305-A939DD91CD93}" presName="arrow" presStyleLbl="node1" presStyleIdx="2" presStyleCnt="3"/>
      <dgm:spPr/>
    </dgm:pt>
    <dgm:pt modelId="{5DA5CE1F-AD91-AA48-A19D-424225C4DD2C}" type="pres">
      <dgm:prSet presAssocID="{5229CFA2-6A34-6646-8305-A939DD91CD93}" presName="descendantArrow" presStyleCnt="0"/>
      <dgm:spPr/>
    </dgm:pt>
    <dgm:pt modelId="{2753B7D0-C783-B149-8F3A-9945F9D238B8}" type="pres">
      <dgm:prSet presAssocID="{D6D91B92-F761-2D44-994E-A8E17B3F7EB4}" presName="childTextArrow" presStyleLbl="fgAccFollowNode1" presStyleIdx="2" presStyleCnt="3">
        <dgm:presLayoutVars>
          <dgm:bulletEnabled val="1"/>
        </dgm:presLayoutVars>
      </dgm:prSet>
      <dgm:spPr/>
    </dgm:pt>
  </dgm:ptLst>
  <dgm:cxnLst>
    <dgm:cxn modelId="{899C3E18-7EA3-A340-AB76-94114C53C370}" type="presOf" srcId="{E7A29417-E338-A54E-847D-F1AC194CECAC}" destId="{B99868C8-B4AC-0B43-9423-061A6C4E8DD7}" srcOrd="0" destOrd="0" presId="urn:microsoft.com/office/officeart/2005/8/layout/process4"/>
    <dgm:cxn modelId="{AFFAD427-9E19-CB4D-B0F8-641BF4B1F4C1}" type="presOf" srcId="{5229CFA2-6A34-6646-8305-A939DD91CD93}" destId="{B1D67EE7-363B-354E-890E-998B45F4FB48}" srcOrd="0" destOrd="0" presId="urn:microsoft.com/office/officeart/2005/8/layout/process4"/>
    <dgm:cxn modelId="{FC3A664F-C97F-B342-8C00-466C55A5625E}" type="presOf" srcId="{A7C19E26-1A1A-EB43-BA24-5407C1C39E34}" destId="{0B75D6B9-9220-A34E-9B3F-80BE329008A1}" srcOrd="1" destOrd="0" presId="urn:microsoft.com/office/officeart/2005/8/layout/process4"/>
    <dgm:cxn modelId="{EA1EB053-8EDC-1143-993D-5366554656B8}" type="presOf" srcId="{B7DE997B-30F7-0749-BCA2-F7BEB3A743A4}" destId="{1CEC5842-D827-0E40-AB5F-46E6EAC55050}" srcOrd="0" destOrd="0" presId="urn:microsoft.com/office/officeart/2005/8/layout/process4"/>
    <dgm:cxn modelId="{566A6554-5430-B549-97F1-2818893EDC38}" type="presOf" srcId="{5229CFA2-6A34-6646-8305-A939DD91CD93}" destId="{19FEBFA6-A480-8E47-9220-D45CF6A8C422}" srcOrd="1" destOrd="0" presId="urn:microsoft.com/office/officeart/2005/8/layout/process4"/>
    <dgm:cxn modelId="{D1818056-7BA8-3648-B49D-88360F22ED54}" srcId="{E7A29417-E338-A54E-847D-F1AC194CECAC}" destId="{44D68C99-59A6-1A46-9807-3155346C9000}" srcOrd="0" destOrd="0" parTransId="{583C2529-814D-AC4C-92C7-9FCB8369618D}" sibTransId="{92F3E2F0-AE18-0949-96A3-594EE344EBE5}"/>
    <dgm:cxn modelId="{02FF8B7B-E95E-1644-ABEA-E70B42DB76E8}" type="presOf" srcId="{E7A29417-E338-A54E-847D-F1AC194CECAC}" destId="{4D986803-42F1-9F40-A770-CEDD28D743F9}" srcOrd="1" destOrd="0" presId="urn:microsoft.com/office/officeart/2005/8/layout/process4"/>
    <dgm:cxn modelId="{2ABE2498-7F7A-6B4A-8F6F-385032C83331}" type="presOf" srcId="{A7C19E26-1A1A-EB43-BA24-5407C1C39E34}" destId="{E127551E-26A1-D44A-8DFB-C21F8BE85244}" srcOrd="0" destOrd="0" presId="urn:microsoft.com/office/officeart/2005/8/layout/process4"/>
    <dgm:cxn modelId="{1335459E-B368-6C41-AF80-ADAD08784E63}" srcId="{B7DE997B-30F7-0749-BCA2-F7BEB3A743A4}" destId="{5229CFA2-6A34-6646-8305-A939DD91CD93}" srcOrd="0" destOrd="0" parTransId="{BDF16451-ED83-E547-AAC7-6D83573C1F56}" sibTransId="{226CC976-F369-E342-89A1-45E53CC604E4}"/>
    <dgm:cxn modelId="{492324A4-D33F-F249-AE5F-622B375CD217}" type="presOf" srcId="{44D68C99-59A6-1A46-9807-3155346C9000}" destId="{4A79A1A5-9C4A-DE43-8542-CC5A8BE4C0C1}" srcOrd="0" destOrd="0" presId="urn:microsoft.com/office/officeart/2005/8/layout/process4"/>
    <dgm:cxn modelId="{E89B89C7-1005-4543-839B-DBB968B4B538}" srcId="{A7C19E26-1A1A-EB43-BA24-5407C1C39E34}" destId="{0B5E91E0-8212-6649-9531-228B694D0801}" srcOrd="0" destOrd="0" parTransId="{AD1409AD-9047-B84E-B69A-AE4759B84F0D}" sibTransId="{EE88DC03-0FF8-1243-96B9-4F0AD77A8E9C}"/>
    <dgm:cxn modelId="{9927FECB-0145-AF46-B7EC-B20F09AF2B02}" srcId="{B7DE997B-30F7-0749-BCA2-F7BEB3A743A4}" destId="{A7C19E26-1A1A-EB43-BA24-5407C1C39E34}" srcOrd="2" destOrd="0" parTransId="{22C0678A-FB19-D848-9804-A0C10E48538D}" sibTransId="{5640F85A-49FF-E24A-9FCC-20F50BD14BDF}"/>
    <dgm:cxn modelId="{8782A8D4-5D2D-E547-A1AF-1EEB29540356}" type="presOf" srcId="{0B5E91E0-8212-6649-9531-228B694D0801}" destId="{88AB1BDA-10DE-FC4E-85C2-DA13C6258F53}" srcOrd="0" destOrd="0" presId="urn:microsoft.com/office/officeart/2005/8/layout/process4"/>
    <dgm:cxn modelId="{8A599BD6-A567-154D-A3FB-9353E67E34B9}" srcId="{5229CFA2-6A34-6646-8305-A939DD91CD93}" destId="{D6D91B92-F761-2D44-994E-A8E17B3F7EB4}" srcOrd="0" destOrd="0" parTransId="{ECF4FED4-E835-864C-832E-96D8D799AA6E}" sibTransId="{72F230C3-7477-C64E-B239-35DADA4CB191}"/>
    <dgm:cxn modelId="{DD6F71E8-6380-0B41-B37D-8095BF5F055B}" srcId="{B7DE997B-30F7-0749-BCA2-F7BEB3A743A4}" destId="{E7A29417-E338-A54E-847D-F1AC194CECAC}" srcOrd="1" destOrd="0" parTransId="{7985E824-54B5-964B-AEFE-AEFE49CDFCC0}" sibTransId="{8EB7D1E4-2EFC-974C-8AF0-CBBC1F36E1FC}"/>
    <dgm:cxn modelId="{F21693E8-4387-DB47-8176-7737AF28084C}" type="presOf" srcId="{D6D91B92-F761-2D44-994E-A8E17B3F7EB4}" destId="{2753B7D0-C783-B149-8F3A-9945F9D238B8}" srcOrd="0" destOrd="0" presId="urn:microsoft.com/office/officeart/2005/8/layout/process4"/>
    <dgm:cxn modelId="{F030A220-F3CA-414A-B2E0-922BFAB58722}" type="presParOf" srcId="{1CEC5842-D827-0E40-AB5F-46E6EAC55050}" destId="{F23FA752-9B94-C046-ABB2-D9AB48BD0642}" srcOrd="0" destOrd="0" presId="urn:microsoft.com/office/officeart/2005/8/layout/process4"/>
    <dgm:cxn modelId="{7BAEF9DC-08A8-F849-B0C7-7D9ECB7B86A4}" type="presParOf" srcId="{F23FA752-9B94-C046-ABB2-D9AB48BD0642}" destId="{E127551E-26A1-D44A-8DFB-C21F8BE85244}" srcOrd="0" destOrd="0" presId="urn:microsoft.com/office/officeart/2005/8/layout/process4"/>
    <dgm:cxn modelId="{C5FE00A9-730D-C84E-B197-543E806F7759}" type="presParOf" srcId="{F23FA752-9B94-C046-ABB2-D9AB48BD0642}" destId="{0B75D6B9-9220-A34E-9B3F-80BE329008A1}" srcOrd="1" destOrd="0" presId="urn:microsoft.com/office/officeart/2005/8/layout/process4"/>
    <dgm:cxn modelId="{C38A4D68-DD6F-FA4F-9016-E6623B9939BF}" type="presParOf" srcId="{F23FA752-9B94-C046-ABB2-D9AB48BD0642}" destId="{3F17B13F-FE48-4143-A6FE-1CFB7C784FEF}" srcOrd="2" destOrd="0" presId="urn:microsoft.com/office/officeart/2005/8/layout/process4"/>
    <dgm:cxn modelId="{C24A6279-C285-4946-8862-74BD679F39AD}" type="presParOf" srcId="{3F17B13F-FE48-4143-A6FE-1CFB7C784FEF}" destId="{88AB1BDA-10DE-FC4E-85C2-DA13C6258F53}" srcOrd="0" destOrd="0" presId="urn:microsoft.com/office/officeart/2005/8/layout/process4"/>
    <dgm:cxn modelId="{10AC17C0-424E-9D43-B15F-DA49B022D3C5}" type="presParOf" srcId="{1CEC5842-D827-0E40-AB5F-46E6EAC55050}" destId="{62B5F0BF-D370-2848-97DF-B0FE00A0C81B}" srcOrd="1" destOrd="0" presId="urn:microsoft.com/office/officeart/2005/8/layout/process4"/>
    <dgm:cxn modelId="{63F336B8-EEAA-D44C-9FCE-4E6B232A5A3B}" type="presParOf" srcId="{1CEC5842-D827-0E40-AB5F-46E6EAC55050}" destId="{DA143735-EA20-9242-A5A8-E49236711D9A}" srcOrd="2" destOrd="0" presId="urn:microsoft.com/office/officeart/2005/8/layout/process4"/>
    <dgm:cxn modelId="{23857A27-449B-664D-8D04-304579B7A4B3}" type="presParOf" srcId="{DA143735-EA20-9242-A5A8-E49236711D9A}" destId="{B99868C8-B4AC-0B43-9423-061A6C4E8DD7}" srcOrd="0" destOrd="0" presId="urn:microsoft.com/office/officeart/2005/8/layout/process4"/>
    <dgm:cxn modelId="{1122F26A-88DA-3343-A496-5D28BA53767A}" type="presParOf" srcId="{DA143735-EA20-9242-A5A8-E49236711D9A}" destId="{4D986803-42F1-9F40-A770-CEDD28D743F9}" srcOrd="1" destOrd="0" presId="urn:microsoft.com/office/officeart/2005/8/layout/process4"/>
    <dgm:cxn modelId="{469F0447-99C8-4D4E-962A-9E8280530DEB}" type="presParOf" srcId="{DA143735-EA20-9242-A5A8-E49236711D9A}" destId="{74D1BE21-2ABC-4B49-B34A-A6117F7954A7}" srcOrd="2" destOrd="0" presId="urn:microsoft.com/office/officeart/2005/8/layout/process4"/>
    <dgm:cxn modelId="{D9E9F002-A23D-0D46-B897-50D91EB47C14}" type="presParOf" srcId="{74D1BE21-2ABC-4B49-B34A-A6117F7954A7}" destId="{4A79A1A5-9C4A-DE43-8542-CC5A8BE4C0C1}" srcOrd="0" destOrd="0" presId="urn:microsoft.com/office/officeart/2005/8/layout/process4"/>
    <dgm:cxn modelId="{82DFF799-8DE7-2744-878A-B23AA50EA6F7}" type="presParOf" srcId="{1CEC5842-D827-0E40-AB5F-46E6EAC55050}" destId="{E1EE4B91-0CDB-C347-B143-9BAA220E33E6}" srcOrd="3" destOrd="0" presId="urn:microsoft.com/office/officeart/2005/8/layout/process4"/>
    <dgm:cxn modelId="{FC40E69E-240F-6F4A-835D-3F851C18C868}" type="presParOf" srcId="{1CEC5842-D827-0E40-AB5F-46E6EAC55050}" destId="{6876CAC7-8EA0-C144-8137-68B717021AC0}" srcOrd="4" destOrd="0" presId="urn:microsoft.com/office/officeart/2005/8/layout/process4"/>
    <dgm:cxn modelId="{CBC8B86B-9B54-2740-ABD6-9FCBE3FB227E}" type="presParOf" srcId="{6876CAC7-8EA0-C144-8137-68B717021AC0}" destId="{B1D67EE7-363B-354E-890E-998B45F4FB48}" srcOrd="0" destOrd="0" presId="urn:microsoft.com/office/officeart/2005/8/layout/process4"/>
    <dgm:cxn modelId="{48039F95-A1E1-C445-83C5-1740FD035D81}" type="presParOf" srcId="{6876CAC7-8EA0-C144-8137-68B717021AC0}" destId="{19FEBFA6-A480-8E47-9220-D45CF6A8C422}" srcOrd="1" destOrd="0" presId="urn:microsoft.com/office/officeart/2005/8/layout/process4"/>
    <dgm:cxn modelId="{24E45E72-0CCB-2A4E-BE41-B4F91AB8E816}" type="presParOf" srcId="{6876CAC7-8EA0-C144-8137-68B717021AC0}" destId="{5DA5CE1F-AD91-AA48-A19D-424225C4DD2C}" srcOrd="2" destOrd="0" presId="urn:microsoft.com/office/officeart/2005/8/layout/process4"/>
    <dgm:cxn modelId="{420BCC33-A860-5E40-B81C-13279D082384}" type="presParOf" srcId="{5DA5CE1F-AD91-AA48-A19D-424225C4DD2C}" destId="{2753B7D0-C783-B149-8F3A-9945F9D238B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DE997B-30F7-0749-BCA2-F7BEB3A743A4}" type="doc">
      <dgm:prSet loTypeId="urn:microsoft.com/office/officeart/2005/8/layout/process4" loCatId="" qsTypeId="urn:microsoft.com/office/officeart/2005/8/quickstyle/simple1" qsCatId="simple" csTypeId="urn:microsoft.com/office/officeart/2005/8/colors/accent1_2" csCatId="accent1" phldr="1"/>
      <dgm:spPr/>
      <dgm:t>
        <a:bodyPr/>
        <a:lstStyle/>
        <a:p>
          <a:endParaRPr lang="en-US"/>
        </a:p>
      </dgm:t>
    </dgm:pt>
    <dgm:pt modelId="{5229CFA2-6A34-6646-8305-A939DD91CD93}">
      <dgm:prSet phldrT="[Text]" custT="1"/>
      <dgm:spPr/>
      <dgm:t>
        <a:bodyPr/>
        <a:lstStyle/>
        <a:p>
          <a:pPr rtl="1"/>
          <a:r>
            <a:rPr lang="ar-SA" sz="1600" dirty="0">
              <a:latin typeface="Alexandria" pitchFamily="2" charset="-78"/>
              <a:cs typeface="Alexandria" pitchFamily="2" charset="-78"/>
            </a:rPr>
            <a:t>بدء حملة الترويج والتوزيع</a:t>
          </a:r>
          <a:endParaRPr lang="en-US" sz="1600" dirty="0">
            <a:latin typeface="Alexandria" pitchFamily="2" charset="-78"/>
            <a:cs typeface="Alexandria" pitchFamily="2" charset="-78"/>
          </a:endParaRPr>
        </a:p>
      </dgm:t>
    </dgm:pt>
    <dgm:pt modelId="{BDF16451-ED83-E547-AAC7-6D83573C1F56}" type="parTrans" cxnId="{1335459E-B368-6C41-AF80-ADAD08784E63}">
      <dgm:prSet/>
      <dgm:spPr/>
      <dgm:t>
        <a:bodyPr/>
        <a:lstStyle/>
        <a:p>
          <a:endParaRPr lang="en-US" sz="1600">
            <a:latin typeface="Alexandria" pitchFamily="2" charset="-78"/>
            <a:cs typeface="Alexandria" pitchFamily="2" charset="-78"/>
          </a:endParaRPr>
        </a:p>
      </dgm:t>
    </dgm:pt>
    <dgm:pt modelId="{226CC976-F369-E342-89A1-45E53CC604E4}" type="sibTrans" cxnId="{1335459E-B368-6C41-AF80-ADAD08784E63}">
      <dgm:prSet/>
      <dgm:spPr/>
      <dgm:t>
        <a:bodyPr/>
        <a:lstStyle/>
        <a:p>
          <a:endParaRPr lang="en-US" sz="1600">
            <a:latin typeface="Alexandria" pitchFamily="2" charset="-78"/>
            <a:cs typeface="Alexandria" pitchFamily="2" charset="-78"/>
          </a:endParaRPr>
        </a:p>
      </dgm:t>
    </dgm:pt>
    <dgm:pt modelId="{D6D91B92-F761-2D44-994E-A8E17B3F7EB4}">
      <dgm:prSet phldrT="[Text]" custT="1"/>
      <dgm:spPr/>
      <dgm:t>
        <a:bodyPr/>
        <a:lstStyle/>
        <a:p>
          <a:pPr rtl="0"/>
          <a:r>
            <a:rPr lang="ar" sz="1600" dirty="0">
              <a:latin typeface="Alexandria" pitchFamily="2" charset="-78"/>
              <a:cs typeface="Alexandria" pitchFamily="2" charset="-78"/>
            </a:rPr>
            <a:t>مثل الترويج لمنشور مدونة أو رسم بياني جديد على وسائل التواصل الاجتماعي للشركة، سواء مجانا أو اعلان مدفوع</a:t>
          </a:r>
          <a:endParaRPr lang="en-US" sz="1600" dirty="0">
            <a:latin typeface="Alexandria" pitchFamily="2" charset="-78"/>
            <a:cs typeface="Alexandria" pitchFamily="2" charset="-78"/>
          </a:endParaRPr>
        </a:p>
      </dgm:t>
    </dgm:pt>
    <dgm:pt modelId="{ECF4FED4-E835-864C-832E-96D8D799AA6E}" type="parTrans" cxnId="{8A599BD6-A567-154D-A3FB-9353E67E34B9}">
      <dgm:prSet/>
      <dgm:spPr/>
      <dgm:t>
        <a:bodyPr/>
        <a:lstStyle/>
        <a:p>
          <a:endParaRPr lang="en-US" sz="1600">
            <a:latin typeface="Alexandria" pitchFamily="2" charset="-78"/>
            <a:cs typeface="Alexandria" pitchFamily="2" charset="-78"/>
          </a:endParaRPr>
        </a:p>
      </dgm:t>
    </dgm:pt>
    <dgm:pt modelId="{72F230C3-7477-C64E-B239-35DADA4CB191}" type="sibTrans" cxnId="{8A599BD6-A567-154D-A3FB-9353E67E34B9}">
      <dgm:prSet/>
      <dgm:spPr/>
      <dgm:t>
        <a:bodyPr/>
        <a:lstStyle/>
        <a:p>
          <a:endParaRPr lang="en-US" sz="1600">
            <a:latin typeface="Alexandria" pitchFamily="2" charset="-78"/>
            <a:cs typeface="Alexandria" pitchFamily="2" charset="-78"/>
          </a:endParaRPr>
        </a:p>
      </dgm:t>
    </dgm:pt>
    <dgm:pt modelId="{E7A29417-E338-A54E-847D-F1AC194CECAC}">
      <dgm:prSet phldrT="[Text]" custT="1"/>
      <dgm:spPr/>
      <dgm:t>
        <a:bodyPr/>
        <a:lstStyle/>
        <a:p>
          <a:pPr rtl="1"/>
          <a:r>
            <a:rPr lang="ar-SA" sz="1600" dirty="0">
              <a:latin typeface="Alexandria" pitchFamily="2" charset="-78"/>
              <a:cs typeface="Alexandria" pitchFamily="2" charset="-78"/>
            </a:rPr>
            <a:t>وضع خطة التقييم</a:t>
          </a:r>
          <a:endParaRPr lang="en-US" sz="1600" dirty="0">
            <a:latin typeface="Alexandria" pitchFamily="2" charset="-78"/>
            <a:cs typeface="Alexandria" pitchFamily="2" charset="-78"/>
          </a:endParaRPr>
        </a:p>
      </dgm:t>
    </dgm:pt>
    <dgm:pt modelId="{7985E824-54B5-964B-AEFE-AEFE49CDFCC0}" type="parTrans" cxnId="{DD6F71E8-6380-0B41-B37D-8095BF5F055B}">
      <dgm:prSet/>
      <dgm:spPr/>
      <dgm:t>
        <a:bodyPr/>
        <a:lstStyle/>
        <a:p>
          <a:endParaRPr lang="en-US" sz="1600">
            <a:latin typeface="Alexandria" pitchFamily="2" charset="-78"/>
            <a:cs typeface="Alexandria" pitchFamily="2" charset="-78"/>
          </a:endParaRPr>
        </a:p>
      </dgm:t>
    </dgm:pt>
    <dgm:pt modelId="{8EB7D1E4-2EFC-974C-8AF0-CBBC1F36E1FC}" type="sibTrans" cxnId="{DD6F71E8-6380-0B41-B37D-8095BF5F055B}">
      <dgm:prSet/>
      <dgm:spPr/>
      <dgm:t>
        <a:bodyPr/>
        <a:lstStyle/>
        <a:p>
          <a:endParaRPr lang="en-US" sz="1600">
            <a:latin typeface="Alexandria" pitchFamily="2" charset="-78"/>
            <a:cs typeface="Alexandria" pitchFamily="2" charset="-78"/>
          </a:endParaRPr>
        </a:p>
      </dgm:t>
    </dgm:pt>
    <dgm:pt modelId="{44D68C99-59A6-1A46-9807-3155346C9000}">
      <dgm:prSet phldrT="[Text]" custT="1"/>
      <dgm:spPr/>
      <dgm:t>
        <a:bodyPr/>
        <a:lstStyle/>
        <a:p>
          <a:pPr rtl="1"/>
          <a:r>
            <a:rPr lang="ar" sz="1600" dirty="0">
              <a:latin typeface="Alexandria" pitchFamily="2" charset="-78"/>
              <a:cs typeface="Alexandria" pitchFamily="2" charset="-78"/>
            </a:rPr>
            <a:t>مؤشرات النجاح مثل الوعي بالعلامة التجارية، وجذب العملاء المحتملين، وزيادة المبيعات، والاحتفاظ بالعملاء بعد البيع.</a:t>
          </a:r>
          <a:endParaRPr lang="en-US" sz="1600" dirty="0">
            <a:latin typeface="Alexandria" pitchFamily="2" charset="-78"/>
            <a:cs typeface="Alexandria" pitchFamily="2" charset="-78"/>
          </a:endParaRPr>
        </a:p>
      </dgm:t>
    </dgm:pt>
    <dgm:pt modelId="{583C2529-814D-AC4C-92C7-9FCB8369618D}" type="parTrans" cxnId="{D1818056-7BA8-3648-B49D-88360F22ED54}">
      <dgm:prSet/>
      <dgm:spPr/>
      <dgm:t>
        <a:bodyPr/>
        <a:lstStyle/>
        <a:p>
          <a:endParaRPr lang="en-US" sz="1600">
            <a:latin typeface="Alexandria" pitchFamily="2" charset="-78"/>
            <a:cs typeface="Alexandria" pitchFamily="2" charset="-78"/>
          </a:endParaRPr>
        </a:p>
      </dgm:t>
    </dgm:pt>
    <dgm:pt modelId="{92F3E2F0-AE18-0949-96A3-594EE344EBE5}" type="sibTrans" cxnId="{D1818056-7BA8-3648-B49D-88360F22ED54}">
      <dgm:prSet/>
      <dgm:spPr/>
      <dgm:t>
        <a:bodyPr/>
        <a:lstStyle/>
        <a:p>
          <a:endParaRPr lang="en-US" sz="1600">
            <a:latin typeface="Alexandria" pitchFamily="2" charset="-78"/>
            <a:cs typeface="Alexandria" pitchFamily="2" charset="-78"/>
          </a:endParaRPr>
        </a:p>
      </dgm:t>
    </dgm:pt>
    <dgm:pt modelId="{A7C19E26-1A1A-EB43-BA24-5407C1C39E34}">
      <dgm:prSet phldrT="[Text]" custT="1"/>
      <dgm:spPr/>
      <dgm:t>
        <a:bodyPr/>
        <a:lstStyle/>
        <a:p>
          <a:pPr rtl="1"/>
          <a:r>
            <a:rPr lang="ar-SA" sz="1600" dirty="0">
              <a:latin typeface="Alexandria" pitchFamily="2" charset="-78"/>
              <a:cs typeface="Alexandria" pitchFamily="2" charset="-78"/>
            </a:rPr>
            <a:t>تجزئة المحتوى الناجح الى مقاطع أو أجزاء وإعادة ترويجه كأجزاء لتوفير وقت اعداد محتوى جديد وتقليل التكلفة أيضا.</a:t>
          </a:r>
          <a:endParaRPr lang="en-US" sz="1600" dirty="0">
            <a:latin typeface="Alexandria" pitchFamily="2" charset="-78"/>
            <a:cs typeface="Alexandria" pitchFamily="2" charset="-78"/>
          </a:endParaRPr>
        </a:p>
      </dgm:t>
    </dgm:pt>
    <dgm:pt modelId="{22C0678A-FB19-D848-9804-A0C10E48538D}" type="parTrans" cxnId="{9927FECB-0145-AF46-B7EC-B20F09AF2B02}">
      <dgm:prSet/>
      <dgm:spPr/>
      <dgm:t>
        <a:bodyPr/>
        <a:lstStyle/>
        <a:p>
          <a:endParaRPr lang="en-US" sz="1600">
            <a:latin typeface="Alexandria" pitchFamily="2" charset="-78"/>
            <a:cs typeface="Alexandria" pitchFamily="2" charset="-78"/>
          </a:endParaRPr>
        </a:p>
      </dgm:t>
    </dgm:pt>
    <dgm:pt modelId="{5640F85A-49FF-E24A-9FCC-20F50BD14BDF}" type="sibTrans" cxnId="{9927FECB-0145-AF46-B7EC-B20F09AF2B02}">
      <dgm:prSet/>
      <dgm:spPr/>
      <dgm:t>
        <a:bodyPr/>
        <a:lstStyle/>
        <a:p>
          <a:endParaRPr lang="en-US" sz="1600">
            <a:latin typeface="Alexandria" pitchFamily="2" charset="-78"/>
            <a:cs typeface="Alexandria" pitchFamily="2" charset="-78"/>
          </a:endParaRPr>
        </a:p>
      </dgm:t>
    </dgm:pt>
    <dgm:pt modelId="{0B5E91E0-8212-6649-9531-228B694D0801}">
      <dgm:prSet phldrT="[Text]" custT="1"/>
      <dgm:spPr/>
      <dgm:t>
        <a:bodyPr/>
        <a:lstStyle/>
        <a:p>
          <a:pPr rtl="1"/>
          <a:r>
            <a:rPr lang="ar-SA" sz="1600" dirty="0">
              <a:latin typeface="Alexandria" pitchFamily="2" charset="-78"/>
              <a:cs typeface="Alexandria" pitchFamily="2" charset="-78"/>
            </a:rPr>
            <a:t>يمكن أيضا مشاركة اللينك</a:t>
          </a:r>
          <a:endParaRPr lang="en-US" sz="1600" dirty="0">
            <a:latin typeface="Alexandria" pitchFamily="2" charset="-78"/>
            <a:cs typeface="Alexandria" pitchFamily="2" charset="-78"/>
          </a:endParaRPr>
        </a:p>
      </dgm:t>
    </dgm:pt>
    <dgm:pt modelId="{AD1409AD-9047-B84E-B69A-AE4759B84F0D}" type="parTrans" cxnId="{E89B89C7-1005-4543-839B-DBB968B4B538}">
      <dgm:prSet/>
      <dgm:spPr/>
      <dgm:t>
        <a:bodyPr/>
        <a:lstStyle/>
        <a:p>
          <a:endParaRPr lang="en-US" sz="1600">
            <a:latin typeface="Alexandria" pitchFamily="2" charset="-78"/>
            <a:cs typeface="Alexandria" pitchFamily="2" charset="-78"/>
          </a:endParaRPr>
        </a:p>
      </dgm:t>
    </dgm:pt>
    <dgm:pt modelId="{EE88DC03-0FF8-1243-96B9-4F0AD77A8E9C}" type="sibTrans" cxnId="{E89B89C7-1005-4543-839B-DBB968B4B538}">
      <dgm:prSet/>
      <dgm:spPr/>
      <dgm:t>
        <a:bodyPr/>
        <a:lstStyle/>
        <a:p>
          <a:endParaRPr lang="en-US" sz="1600">
            <a:latin typeface="Alexandria" pitchFamily="2" charset="-78"/>
            <a:cs typeface="Alexandria" pitchFamily="2" charset="-78"/>
          </a:endParaRPr>
        </a:p>
      </dgm:t>
    </dgm:pt>
    <dgm:pt modelId="{1CEC5842-D827-0E40-AB5F-46E6EAC55050}" type="pres">
      <dgm:prSet presAssocID="{B7DE997B-30F7-0749-BCA2-F7BEB3A743A4}" presName="Name0" presStyleCnt="0">
        <dgm:presLayoutVars>
          <dgm:dir/>
          <dgm:animLvl val="lvl"/>
          <dgm:resizeHandles val="exact"/>
        </dgm:presLayoutVars>
      </dgm:prSet>
      <dgm:spPr/>
    </dgm:pt>
    <dgm:pt modelId="{F23FA752-9B94-C046-ABB2-D9AB48BD0642}" type="pres">
      <dgm:prSet presAssocID="{A7C19E26-1A1A-EB43-BA24-5407C1C39E34}" presName="boxAndChildren" presStyleCnt="0"/>
      <dgm:spPr/>
    </dgm:pt>
    <dgm:pt modelId="{E127551E-26A1-D44A-8DFB-C21F8BE85244}" type="pres">
      <dgm:prSet presAssocID="{A7C19E26-1A1A-EB43-BA24-5407C1C39E34}" presName="parentTextBox" presStyleLbl="node1" presStyleIdx="0" presStyleCnt="3"/>
      <dgm:spPr/>
    </dgm:pt>
    <dgm:pt modelId="{0B75D6B9-9220-A34E-9B3F-80BE329008A1}" type="pres">
      <dgm:prSet presAssocID="{A7C19E26-1A1A-EB43-BA24-5407C1C39E34}" presName="entireBox" presStyleLbl="node1" presStyleIdx="0" presStyleCnt="3"/>
      <dgm:spPr/>
    </dgm:pt>
    <dgm:pt modelId="{3F17B13F-FE48-4143-A6FE-1CFB7C784FEF}" type="pres">
      <dgm:prSet presAssocID="{A7C19E26-1A1A-EB43-BA24-5407C1C39E34}" presName="descendantBox" presStyleCnt="0"/>
      <dgm:spPr/>
    </dgm:pt>
    <dgm:pt modelId="{88AB1BDA-10DE-FC4E-85C2-DA13C6258F53}" type="pres">
      <dgm:prSet presAssocID="{0B5E91E0-8212-6649-9531-228B694D0801}" presName="childTextBox" presStyleLbl="fgAccFollowNode1" presStyleIdx="0" presStyleCnt="3">
        <dgm:presLayoutVars>
          <dgm:bulletEnabled val="1"/>
        </dgm:presLayoutVars>
      </dgm:prSet>
      <dgm:spPr/>
    </dgm:pt>
    <dgm:pt modelId="{62B5F0BF-D370-2848-97DF-B0FE00A0C81B}" type="pres">
      <dgm:prSet presAssocID="{8EB7D1E4-2EFC-974C-8AF0-CBBC1F36E1FC}" presName="sp" presStyleCnt="0"/>
      <dgm:spPr/>
    </dgm:pt>
    <dgm:pt modelId="{DA143735-EA20-9242-A5A8-E49236711D9A}" type="pres">
      <dgm:prSet presAssocID="{E7A29417-E338-A54E-847D-F1AC194CECAC}" presName="arrowAndChildren" presStyleCnt="0"/>
      <dgm:spPr/>
    </dgm:pt>
    <dgm:pt modelId="{B99868C8-B4AC-0B43-9423-061A6C4E8DD7}" type="pres">
      <dgm:prSet presAssocID="{E7A29417-E338-A54E-847D-F1AC194CECAC}" presName="parentTextArrow" presStyleLbl="node1" presStyleIdx="0" presStyleCnt="3"/>
      <dgm:spPr/>
    </dgm:pt>
    <dgm:pt modelId="{4D986803-42F1-9F40-A770-CEDD28D743F9}" type="pres">
      <dgm:prSet presAssocID="{E7A29417-E338-A54E-847D-F1AC194CECAC}" presName="arrow" presStyleLbl="node1" presStyleIdx="1" presStyleCnt="3"/>
      <dgm:spPr/>
    </dgm:pt>
    <dgm:pt modelId="{74D1BE21-2ABC-4B49-B34A-A6117F7954A7}" type="pres">
      <dgm:prSet presAssocID="{E7A29417-E338-A54E-847D-F1AC194CECAC}" presName="descendantArrow" presStyleCnt="0"/>
      <dgm:spPr/>
    </dgm:pt>
    <dgm:pt modelId="{4A79A1A5-9C4A-DE43-8542-CC5A8BE4C0C1}" type="pres">
      <dgm:prSet presAssocID="{44D68C99-59A6-1A46-9807-3155346C9000}" presName="childTextArrow" presStyleLbl="fgAccFollowNode1" presStyleIdx="1" presStyleCnt="3">
        <dgm:presLayoutVars>
          <dgm:bulletEnabled val="1"/>
        </dgm:presLayoutVars>
      </dgm:prSet>
      <dgm:spPr/>
    </dgm:pt>
    <dgm:pt modelId="{E1EE4B91-0CDB-C347-B143-9BAA220E33E6}" type="pres">
      <dgm:prSet presAssocID="{226CC976-F369-E342-89A1-45E53CC604E4}" presName="sp" presStyleCnt="0"/>
      <dgm:spPr/>
    </dgm:pt>
    <dgm:pt modelId="{6876CAC7-8EA0-C144-8137-68B717021AC0}" type="pres">
      <dgm:prSet presAssocID="{5229CFA2-6A34-6646-8305-A939DD91CD93}" presName="arrowAndChildren" presStyleCnt="0"/>
      <dgm:spPr/>
    </dgm:pt>
    <dgm:pt modelId="{B1D67EE7-363B-354E-890E-998B45F4FB48}" type="pres">
      <dgm:prSet presAssocID="{5229CFA2-6A34-6646-8305-A939DD91CD93}" presName="parentTextArrow" presStyleLbl="node1" presStyleIdx="1" presStyleCnt="3"/>
      <dgm:spPr/>
    </dgm:pt>
    <dgm:pt modelId="{19FEBFA6-A480-8E47-9220-D45CF6A8C422}" type="pres">
      <dgm:prSet presAssocID="{5229CFA2-6A34-6646-8305-A939DD91CD93}" presName="arrow" presStyleLbl="node1" presStyleIdx="2" presStyleCnt="3"/>
      <dgm:spPr/>
    </dgm:pt>
    <dgm:pt modelId="{5DA5CE1F-AD91-AA48-A19D-424225C4DD2C}" type="pres">
      <dgm:prSet presAssocID="{5229CFA2-6A34-6646-8305-A939DD91CD93}" presName="descendantArrow" presStyleCnt="0"/>
      <dgm:spPr/>
    </dgm:pt>
    <dgm:pt modelId="{2753B7D0-C783-B149-8F3A-9945F9D238B8}" type="pres">
      <dgm:prSet presAssocID="{D6D91B92-F761-2D44-994E-A8E17B3F7EB4}" presName="childTextArrow" presStyleLbl="fgAccFollowNode1" presStyleIdx="2" presStyleCnt="3">
        <dgm:presLayoutVars>
          <dgm:bulletEnabled val="1"/>
        </dgm:presLayoutVars>
      </dgm:prSet>
      <dgm:spPr/>
    </dgm:pt>
  </dgm:ptLst>
  <dgm:cxnLst>
    <dgm:cxn modelId="{899C3E18-7EA3-A340-AB76-94114C53C370}" type="presOf" srcId="{E7A29417-E338-A54E-847D-F1AC194CECAC}" destId="{B99868C8-B4AC-0B43-9423-061A6C4E8DD7}" srcOrd="0" destOrd="0" presId="urn:microsoft.com/office/officeart/2005/8/layout/process4"/>
    <dgm:cxn modelId="{AFFAD427-9E19-CB4D-B0F8-641BF4B1F4C1}" type="presOf" srcId="{5229CFA2-6A34-6646-8305-A939DD91CD93}" destId="{B1D67EE7-363B-354E-890E-998B45F4FB48}" srcOrd="0" destOrd="0" presId="urn:microsoft.com/office/officeart/2005/8/layout/process4"/>
    <dgm:cxn modelId="{FC3A664F-C97F-B342-8C00-466C55A5625E}" type="presOf" srcId="{A7C19E26-1A1A-EB43-BA24-5407C1C39E34}" destId="{0B75D6B9-9220-A34E-9B3F-80BE329008A1}" srcOrd="1" destOrd="0" presId="urn:microsoft.com/office/officeart/2005/8/layout/process4"/>
    <dgm:cxn modelId="{EA1EB053-8EDC-1143-993D-5366554656B8}" type="presOf" srcId="{B7DE997B-30F7-0749-BCA2-F7BEB3A743A4}" destId="{1CEC5842-D827-0E40-AB5F-46E6EAC55050}" srcOrd="0" destOrd="0" presId="urn:microsoft.com/office/officeart/2005/8/layout/process4"/>
    <dgm:cxn modelId="{566A6554-5430-B549-97F1-2818893EDC38}" type="presOf" srcId="{5229CFA2-6A34-6646-8305-A939DD91CD93}" destId="{19FEBFA6-A480-8E47-9220-D45CF6A8C422}" srcOrd="1" destOrd="0" presId="urn:microsoft.com/office/officeart/2005/8/layout/process4"/>
    <dgm:cxn modelId="{D1818056-7BA8-3648-B49D-88360F22ED54}" srcId="{E7A29417-E338-A54E-847D-F1AC194CECAC}" destId="{44D68C99-59A6-1A46-9807-3155346C9000}" srcOrd="0" destOrd="0" parTransId="{583C2529-814D-AC4C-92C7-9FCB8369618D}" sibTransId="{92F3E2F0-AE18-0949-96A3-594EE344EBE5}"/>
    <dgm:cxn modelId="{02FF8B7B-E95E-1644-ABEA-E70B42DB76E8}" type="presOf" srcId="{E7A29417-E338-A54E-847D-F1AC194CECAC}" destId="{4D986803-42F1-9F40-A770-CEDD28D743F9}" srcOrd="1" destOrd="0" presId="urn:microsoft.com/office/officeart/2005/8/layout/process4"/>
    <dgm:cxn modelId="{2ABE2498-7F7A-6B4A-8F6F-385032C83331}" type="presOf" srcId="{A7C19E26-1A1A-EB43-BA24-5407C1C39E34}" destId="{E127551E-26A1-D44A-8DFB-C21F8BE85244}" srcOrd="0" destOrd="0" presId="urn:microsoft.com/office/officeart/2005/8/layout/process4"/>
    <dgm:cxn modelId="{1335459E-B368-6C41-AF80-ADAD08784E63}" srcId="{B7DE997B-30F7-0749-BCA2-F7BEB3A743A4}" destId="{5229CFA2-6A34-6646-8305-A939DD91CD93}" srcOrd="0" destOrd="0" parTransId="{BDF16451-ED83-E547-AAC7-6D83573C1F56}" sibTransId="{226CC976-F369-E342-89A1-45E53CC604E4}"/>
    <dgm:cxn modelId="{492324A4-D33F-F249-AE5F-622B375CD217}" type="presOf" srcId="{44D68C99-59A6-1A46-9807-3155346C9000}" destId="{4A79A1A5-9C4A-DE43-8542-CC5A8BE4C0C1}" srcOrd="0" destOrd="0" presId="urn:microsoft.com/office/officeart/2005/8/layout/process4"/>
    <dgm:cxn modelId="{E89B89C7-1005-4543-839B-DBB968B4B538}" srcId="{A7C19E26-1A1A-EB43-BA24-5407C1C39E34}" destId="{0B5E91E0-8212-6649-9531-228B694D0801}" srcOrd="0" destOrd="0" parTransId="{AD1409AD-9047-B84E-B69A-AE4759B84F0D}" sibTransId="{EE88DC03-0FF8-1243-96B9-4F0AD77A8E9C}"/>
    <dgm:cxn modelId="{9927FECB-0145-AF46-B7EC-B20F09AF2B02}" srcId="{B7DE997B-30F7-0749-BCA2-F7BEB3A743A4}" destId="{A7C19E26-1A1A-EB43-BA24-5407C1C39E34}" srcOrd="2" destOrd="0" parTransId="{22C0678A-FB19-D848-9804-A0C10E48538D}" sibTransId="{5640F85A-49FF-E24A-9FCC-20F50BD14BDF}"/>
    <dgm:cxn modelId="{8782A8D4-5D2D-E547-A1AF-1EEB29540356}" type="presOf" srcId="{0B5E91E0-8212-6649-9531-228B694D0801}" destId="{88AB1BDA-10DE-FC4E-85C2-DA13C6258F53}" srcOrd="0" destOrd="0" presId="urn:microsoft.com/office/officeart/2005/8/layout/process4"/>
    <dgm:cxn modelId="{8A599BD6-A567-154D-A3FB-9353E67E34B9}" srcId="{5229CFA2-6A34-6646-8305-A939DD91CD93}" destId="{D6D91B92-F761-2D44-994E-A8E17B3F7EB4}" srcOrd="0" destOrd="0" parTransId="{ECF4FED4-E835-864C-832E-96D8D799AA6E}" sibTransId="{72F230C3-7477-C64E-B239-35DADA4CB191}"/>
    <dgm:cxn modelId="{DD6F71E8-6380-0B41-B37D-8095BF5F055B}" srcId="{B7DE997B-30F7-0749-BCA2-F7BEB3A743A4}" destId="{E7A29417-E338-A54E-847D-F1AC194CECAC}" srcOrd="1" destOrd="0" parTransId="{7985E824-54B5-964B-AEFE-AEFE49CDFCC0}" sibTransId="{8EB7D1E4-2EFC-974C-8AF0-CBBC1F36E1FC}"/>
    <dgm:cxn modelId="{F21693E8-4387-DB47-8176-7737AF28084C}" type="presOf" srcId="{D6D91B92-F761-2D44-994E-A8E17B3F7EB4}" destId="{2753B7D0-C783-B149-8F3A-9945F9D238B8}" srcOrd="0" destOrd="0" presId="urn:microsoft.com/office/officeart/2005/8/layout/process4"/>
    <dgm:cxn modelId="{F030A220-F3CA-414A-B2E0-922BFAB58722}" type="presParOf" srcId="{1CEC5842-D827-0E40-AB5F-46E6EAC55050}" destId="{F23FA752-9B94-C046-ABB2-D9AB48BD0642}" srcOrd="0" destOrd="0" presId="urn:microsoft.com/office/officeart/2005/8/layout/process4"/>
    <dgm:cxn modelId="{7BAEF9DC-08A8-F849-B0C7-7D9ECB7B86A4}" type="presParOf" srcId="{F23FA752-9B94-C046-ABB2-D9AB48BD0642}" destId="{E127551E-26A1-D44A-8DFB-C21F8BE85244}" srcOrd="0" destOrd="0" presId="urn:microsoft.com/office/officeart/2005/8/layout/process4"/>
    <dgm:cxn modelId="{C5FE00A9-730D-C84E-B197-543E806F7759}" type="presParOf" srcId="{F23FA752-9B94-C046-ABB2-D9AB48BD0642}" destId="{0B75D6B9-9220-A34E-9B3F-80BE329008A1}" srcOrd="1" destOrd="0" presId="urn:microsoft.com/office/officeart/2005/8/layout/process4"/>
    <dgm:cxn modelId="{C38A4D68-DD6F-FA4F-9016-E6623B9939BF}" type="presParOf" srcId="{F23FA752-9B94-C046-ABB2-D9AB48BD0642}" destId="{3F17B13F-FE48-4143-A6FE-1CFB7C784FEF}" srcOrd="2" destOrd="0" presId="urn:microsoft.com/office/officeart/2005/8/layout/process4"/>
    <dgm:cxn modelId="{C24A6279-C285-4946-8862-74BD679F39AD}" type="presParOf" srcId="{3F17B13F-FE48-4143-A6FE-1CFB7C784FEF}" destId="{88AB1BDA-10DE-FC4E-85C2-DA13C6258F53}" srcOrd="0" destOrd="0" presId="urn:microsoft.com/office/officeart/2005/8/layout/process4"/>
    <dgm:cxn modelId="{10AC17C0-424E-9D43-B15F-DA49B022D3C5}" type="presParOf" srcId="{1CEC5842-D827-0E40-AB5F-46E6EAC55050}" destId="{62B5F0BF-D370-2848-97DF-B0FE00A0C81B}" srcOrd="1" destOrd="0" presId="urn:microsoft.com/office/officeart/2005/8/layout/process4"/>
    <dgm:cxn modelId="{63F336B8-EEAA-D44C-9FCE-4E6B232A5A3B}" type="presParOf" srcId="{1CEC5842-D827-0E40-AB5F-46E6EAC55050}" destId="{DA143735-EA20-9242-A5A8-E49236711D9A}" srcOrd="2" destOrd="0" presId="urn:microsoft.com/office/officeart/2005/8/layout/process4"/>
    <dgm:cxn modelId="{23857A27-449B-664D-8D04-304579B7A4B3}" type="presParOf" srcId="{DA143735-EA20-9242-A5A8-E49236711D9A}" destId="{B99868C8-B4AC-0B43-9423-061A6C4E8DD7}" srcOrd="0" destOrd="0" presId="urn:microsoft.com/office/officeart/2005/8/layout/process4"/>
    <dgm:cxn modelId="{1122F26A-88DA-3343-A496-5D28BA53767A}" type="presParOf" srcId="{DA143735-EA20-9242-A5A8-E49236711D9A}" destId="{4D986803-42F1-9F40-A770-CEDD28D743F9}" srcOrd="1" destOrd="0" presId="urn:microsoft.com/office/officeart/2005/8/layout/process4"/>
    <dgm:cxn modelId="{469F0447-99C8-4D4E-962A-9E8280530DEB}" type="presParOf" srcId="{DA143735-EA20-9242-A5A8-E49236711D9A}" destId="{74D1BE21-2ABC-4B49-B34A-A6117F7954A7}" srcOrd="2" destOrd="0" presId="urn:microsoft.com/office/officeart/2005/8/layout/process4"/>
    <dgm:cxn modelId="{D9E9F002-A23D-0D46-B897-50D91EB47C14}" type="presParOf" srcId="{74D1BE21-2ABC-4B49-B34A-A6117F7954A7}" destId="{4A79A1A5-9C4A-DE43-8542-CC5A8BE4C0C1}" srcOrd="0" destOrd="0" presId="urn:microsoft.com/office/officeart/2005/8/layout/process4"/>
    <dgm:cxn modelId="{82DFF799-8DE7-2744-878A-B23AA50EA6F7}" type="presParOf" srcId="{1CEC5842-D827-0E40-AB5F-46E6EAC55050}" destId="{E1EE4B91-0CDB-C347-B143-9BAA220E33E6}" srcOrd="3" destOrd="0" presId="urn:microsoft.com/office/officeart/2005/8/layout/process4"/>
    <dgm:cxn modelId="{FC40E69E-240F-6F4A-835D-3F851C18C868}" type="presParOf" srcId="{1CEC5842-D827-0E40-AB5F-46E6EAC55050}" destId="{6876CAC7-8EA0-C144-8137-68B717021AC0}" srcOrd="4" destOrd="0" presId="urn:microsoft.com/office/officeart/2005/8/layout/process4"/>
    <dgm:cxn modelId="{CBC8B86B-9B54-2740-ABD6-9FCBE3FB227E}" type="presParOf" srcId="{6876CAC7-8EA0-C144-8137-68B717021AC0}" destId="{B1D67EE7-363B-354E-890E-998B45F4FB48}" srcOrd="0" destOrd="0" presId="urn:microsoft.com/office/officeart/2005/8/layout/process4"/>
    <dgm:cxn modelId="{48039F95-A1E1-C445-83C5-1740FD035D81}" type="presParOf" srcId="{6876CAC7-8EA0-C144-8137-68B717021AC0}" destId="{19FEBFA6-A480-8E47-9220-D45CF6A8C422}" srcOrd="1" destOrd="0" presId="urn:microsoft.com/office/officeart/2005/8/layout/process4"/>
    <dgm:cxn modelId="{24E45E72-0CCB-2A4E-BE41-B4F91AB8E816}" type="presParOf" srcId="{6876CAC7-8EA0-C144-8137-68B717021AC0}" destId="{5DA5CE1F-AD91-AA48-A19D-424225C4DD2C}" srcOrd="2" destOrd="0" presId="urn:microsoft.com/office/officeart/2005/8/layout/process4"/>
    <dgm:cxn modelId="{420BCC33-A860-5E40-B81C-13279D082384}" type="presParOf" srcId="{5DA5CE1F-AD91-AA48-A19D-424225C4DD2C}" destId="{2753B7D0-C783-B149-8F3A-9945F9D238B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أي استراتيجية علاقات إعلامية مدروسة بعناية يجب أن تبدأ بالسؤال: "من هو جمهوري المستهدف؟"</a:t>
          </a:r>
        </a:p>
        <a:p>
          <a:pPr algn="just" rtl="1">
            <a:lnSpc>
              <a:spcPct val="150000"/>
            </a:lnSpc>
          </a:pPr>
          <a:r>
            <a:rPr lang="ar" sz="1800" dirty="0">
              <a:latin typeface="Alexandria" pitchFamily="2" charset="-78"/>
              <a:cs typeface="Alexandria" pitchFamily="2" charset="-78"/>
            </a:rPr>
            <a:t>يعد فهم تفضيلات الصحفيين وتوجهاتهم (المجالات التي يتخصصون فيها) أمرًا أساسيًا.</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"من هو جمهوري المستهدف؟"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56006" custScaleY="111982" custLinFactNeighborX="17730">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179307" custLinFactNeighborX="200000"/>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وضع خطط لكيفية الوصول إلى الجمهور من خلال التعرف على ما الذي يثير اهتمامه ونوع المحتوى الذي من المرجح أن يستجيبوا له</a:t>
          </a:r>
          <a:r>
            <a:rPr lang="en-US" sz="1800" dirty="0">
              <a:latin typeface="Alexandria" pitchFamily="2" charset="-78"/>
              <a:cs typeface="Alexandria" pitchFamily="2" charset="-78"/>
            </a:rPr>
            <a:t>.</a:t>
          </a: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"كيف أصل الى جمهوري المستهدف؟"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48336" custLinFactNeighborX="19502">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200000" custLinFactNeighborX="235515"/>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يتعرض الصحفيون للعديد من العروض يوميا . ويتم تخصيص العروض التقديمية بناءً على عمل الصحفي السابق واهتماماته الحالية.</a:t>
          </a:r>
        </a:p>
        <a:p>
          <a:pPr algn="just" rtl="1">
            <a:lnSpc>
              <a:spcPct val="150000"/>
            </a:lnSpc>
          </a:pPr>
          <a:r>
            <a:rPr lang="ar" sz="1800" dirty="0">
              <a:latin typeface="Alexandria" pitchFamily="2" charset="-78"/>
              <a:cs typeface="Alexandria" pitchFamily="2" charset="-78"/>
            </a:rPr>
            <a:t>إن تسليط الضوء على مدى صلة القصة بموضوعهم يزيد من فرص جذب انتباههم -</a:t>
          </a: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"كيف يتم صياغة العروض التقديمية؟"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58203" custScaleY="93087" custLinFactNeighborX="21317">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208295" custLinFactNeighborX="300000"/>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عند تصميم رسائل لا بد أن تتوافق مع اهتمامات الصحفيين. وأن يتم عرضها بشكل مقنع وجعلها </a:t>
          </a:r>
        </a:p>
        <a:p>
          <a:pPr algn="just" rtl="1">
            <a:lnSpc>
              <a:spcPct val="150000"/>
            </a:lnSpc>
          </a:pPr>
          <a:r>
            <a:rPr lang="ar" sz="1800" dirty="0">
              <a:latin typeface="Alexandria" pitchFamily="2" charset="-78"/>
              <a:cs typeface="Alexandria" pitchFamily="2" charset="-78"/>
            </a:rPr>
            <a:t>لا تُنسى وأكثر صلة بالمؤسسة  وبالجمهور. </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"كيف نطور رسائل جاذبة للجمهور؟"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42335" custLinFactNeighborX="14774" custLinFactNeighborY="-3797">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144195" custLinFactNeighborX="200000" custLinFactNeighborY="-5696"/>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لابد من تصميم الاستراتيجية المناسبة للهدف واتخاذ القرار الخاص بالرسائل التي سيتم ارسالها لهم وعدد المرات التي سيتم التواصل فيها مع الصحفيين.</a:t>
          </a:r>
        </a:p>
        <a:p>
          <a:pPr algn="just" rtl="1">
            <a:lnSpc>
              <a:spcPct val="150000"/>
            </a:lnSpc>
          </a:pPr>
          <a:r>
            <a:rPr lang="ar" sz="1800" dirty="0">
              <a:latin typeface="Alexandria" pitchFamily="2" charset="-78"/>
              <a:cs typeface="Alexandria" pitchFamily="2" charset="-78"/>
            </a:rPr>
            <a:t>وكيف سيتم الحفاظ على الاعلاميين كجمهور حاليي ؟</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"ماهي الاستراتيجية المناسبة؟"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43517" custLinFactNeighborX="17139">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200000" custLinFactNeighborX="221458" custLinFactNeighborY="-3798"/>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غالبًا ما يعمل الصحفيون في ظل مواعيد نهائية ضيقة، ويعتبر الاستجابة أمرًا بالغ الأهمية لبناء الثقة. بمجرد تحديد الفرصة المناسبة والاتصال القائم، نحتاج إلى الرد بسرعة على الاستفسارات وطلبات الحصول على معلومات إضافية.</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"ما أهمية سرعة الرد على الصحفيين؟"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43517" custLinFactNeighborX="17139">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200000" custLinFactNeighborX="221458" custLinFactNeighborY="-3798"/>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SA" sz="1800" dirty="0">
              <a:latin typeface="Alexandria" pitchFamily="2" charset="-78"/>
              <a:cs typeface="Alexandria" pitchFamily="2" charset="-78"/>
            </a:rPr>
            <a:t>لابد أن يكون ممارس العلاقات العامة ذو خبرة حتى يستطيع أن يقدم للصحفيين المعلومات اللازمة بدقة وبسرعة لضيق وقت الصحفيين.</a:t>
          </a:r>
        </a:p>
        <a:p>
          <a:pPr algn="just" rtl="1">
            <a:lnSpc>
              <a:spcPct val="150000"/>
            </a:lnSpc>
          </a:pPr>
          <a:r>
            <a:rPr lang="ar" sz="1800" dirty="0">
              <a:latin typeface="Alexandria" pitchFamily="2" charset="-78"/>
              <a:cs typeface="Alexandria" pitchFamily="2" charset="-78"/>
            </a:rPr>
            <a:t>وهذا يعني أيضا قدرته على مراقبة طلبات الصحفيين على منصات مختلفة والرد عليها بمعلومات عالية المستوى.</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600" b="1" dirty="0">
              <a:latin typeface="Alexandria" pitchFamily="2" charset="-78"/>
              <a:cs typeface="Alexandria" pitchFamily="2" charset="-78"/>
            </a:rPr>
            <a:t>"ما أهمية خبرة ممارسي العلاقات العامة؟" </a:t>
          </a:r>
          <a:endParaRPr lang="en-US" sz="16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63458" custScaleY="112092" custLinFactNeighborX="20877">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239986" custLinFactNeighborX="300000" custLinFactNeighborY="-3798"/>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لدى الصحفيين جداول زمنية متطلبة، واحترام وقتهم أمر بالغ الأهمية.</a:t>
          </a:r>
          <a:endParaRPr lang="en-US" sz="1800" dirty="0">
            <a:latin typeface="Alexandria" pitchFamily="2" charset="-78"/>
            <a:cs typeface="Alexandria" pitchFamily="2" charset="-78"/>
          </a:endParaRPr>
        </a:p>
        <a:p>
          <a:pPr algn="just" rtl="1">
            <a:lnSpc>
              <a:spcPct val="150000"/>
            </a:lnSpc>
          </a:pPr>
          <a:r>
            <a:rPr lang="ar" sz="1800" dirty="0">
              <a:latin typeface="Alexandria" pitchFamily="2" charset="-78"/>
              <a:cs typeface="Alexandria" pitchFamily="2" charset="-78"/>
            </a:rPr>
            <a:t>فيجب تجنب جعل الصحفيين ينتظرون الردود أو الاقتباسات أو المواد الإضافية.</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"ما أهمية الوقت للصحفيين؟"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63458" custScaleY="112092" custLinFactNeighborX="20877">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239986" custLinFactNeighborX="300000" custLinFactNeighborY="-3798"/>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SA" sz="1800" dirty="0">
              <a:latin typeface="Alexandria" pitchFamily="2" charset="-78"/>
              <a:cs typeface="Alexandria" pitchFamily="2" charset="-78"/>
            </a:rPr>
            <a:t>تصبح العلاقات الإعلامية مثمرة من خلال امداد وسائل الاعلام بالأخبار والقصص الدقيقة والصادقة.</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"كيف نطور علاقات مثمرة؟"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37702" custLinFactNeighborX="15365" custLinFactNeighborY="-6458">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144188" custLinFactNeighborX="200000" custLinFactNeighborY="-6076"/>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SA" sz="1800" dirty="0">
              <a:latin typeface="Alexandria" pitchFamily="2" charset="-78"/>
              <a:cs typeface="Alexandria" pitchFamily="2" charset="-78"/>
            </a:rPr>
            <a:t>تصبح العلاقات الإعلامية استباقية عند التعرف على الاتجاهات السائدة </a:t>
          </a:r>
          <a:r>
            <a:rPr lang="en-US" sz="1800" dirty="0">
              <a:latin typeface="Alexandria" pitchFamily="2" charset="-78"/>
              <a:cs typeface="Alexandria" pitchFamily="2" charset="-78"/>
            </a:rPr>
            <a:t>trends</a:t>
          </a:r>
          <a:r>
            <a:rPr lang="ar-SA" sz="1800" dirty="0">
              <a:latin typeface="Alexandria" pitchFamily="2" charset="-78"/>
              <a:cs typeface="Alexandria" pitchFamily="2" charset="-78"/>
            </a:rPr>
            <a:t> ، حيث يمكن البحث عن الكلمات السائدة (</a:t>
          </a:r>
          <a:r>
            <a:rPr lang="en-US" sz="1800" dirty="0">
              <a:latin typeface="Alexandria" pitchFamily="2" charset="-78"/>
              <a:cs typeface="Alexandria" pitchFamily="2" charset="-78"/>
            </a:rPr>
            <a:t>#</a:t>
          </a:r>
          <a:r>
            <a:rPr lang="ar-SA" sz="1800" dirty="0">
              <a:latin typeface="Alexandria" pitchFamily="2" charset="-78"/>
              <a:cs typeface="Alexandria" pitchFamily="2" charset="-78"/>
            </a:rPr>
            <a:t>) لتعزيز تواجد المؤسسة على المنصات الرقمية.</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"كيف تكون استباقيا؟"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37702" custLinFactNeighborX="11819">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100000" custLinFactNeighborX="180976" custLinFactNeighborY="-4560"/>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SA" sz="1800" dirty="0">
              <a:latin typeface="Alexandria" pitchFamily="2" charset="-78"/>
              <a:cs typeface="Alexandria" pitchFamily="2" charset="-78"/>
            </a:rPr>
            <a:t>تصبح العلاقات الإعلامية ناجحة وفعالة عند الإجابة على أي تساؤلات ، بالإضافة الى تزويد وسائل الاعلام بالصور والأخبار الدقيقة الواضحة المفسرة. بالإضافة الى تقديم </a:t>
          </a:r>
          <a:r>
            <a:rPr lang="ar" sz="1800" dirty="0">
              <a:latin typeface="Alexandria" pitchFamily="2" charset="-78"/>
              <a:cs typeface="Alexandria" pitchFamily="2" charset="-78"/>
            </a:rPr>
            <a:t>ملخصًا موجزًا ​​يسلط الضوء على الجوانب الرئيسية للقصة.</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"كيف تقدم المساعدة؟"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46330" custLinFactNeighborX="20102">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200000" custLinFactNeighborX="207813" custLinFactNeighborY="-6080"/>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من المهم مراقبة القنوات الاعلامية والاستراتيجية المستخدمة لتقييم فعاليتها.</a:t>
          </a:r>
        </a:p>
        <a:p>
          <a:pPr algn="just" rtl="1">
            <a:lnSpc>
              <a:spcPct val="150000"/>
            </a:lnSpc>
          </a:pPr>
          <a:r>
            <a:rPr lang="ar" sz="1800" dirty="0">
              <a:latin typeface="Alexandria" pitchFamily="2" charset="-78"/>
              <a:cs typeface="Alexandria" pitchFamily="2" charset="-78"/>
            </a:rPr>
            <a:t>ويمكن تطوير الأساليب وتعديل التكتيكات بشكل مستمر وفقا لتحليل البيانات.</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"لماذا تحليل النتائج؟"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43610" custLinFactNeighborX="14775" custLinFactNeighborY="-2660">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193368" custLinFactNeighborX="200000" custLinFactNeighborY="-6836"/>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835C900-85E5-9F43-9D01-E87D49FF45A7}" type="doc">
      <dgm:prSet loTypeId="urn:microsoft.com/office/officeart/2009/3/layout/SnapshotPictureList" loCatId="" qsTypeId="urn:microsoft.com/office/officeart/2005/8/quickstyle/simple1" qsCatId="simple" csTypeId="urn:microsoft.com/office/officeart/2005/8/colors/accent1_2" csCatId="accent1" phldr="1"/>
      <dgm:spPr/>
      <dgm:t>
        <a:bodyPr/>
        <a:lstStyle/>
        <a:p>
          <a:endParaRPr lang="en-US"/>
        </a:p>
      </dgm:t>
    </dgm:pt>
    <dgm:pt modelId="{CB9A65E0-177A-D74C-8D6A-38BC31F10897}">
      <dgm:prSet phldrT="[Text]" custT="1"/>
      <dgm:spPr/>
      <dgm:t>
        <a:bodyPr/>
        <a:lstStyle/>
        <a:p>
          <a:pPr algn="just" rtl="1">
            <a:lnSpc>
              <a:spcPct val="150000"/>
            </a:lnSpc>
          </a:pPr>
          <a:r>
            <a:rPr lang="ar" sz="1800" dirty="0">
              <a:latin typeface="Alexandria" pitchFamily="2" charset="-78"/>
              <a:cs typeface="Alexandria" pitchFamily="2" charset="-78"/>
            </a:rPr>
            <a:t>على ممارسو العلاقات العامة تحديد قائمة بجهات الاتصال الإعلامية الأكثر فائدة للمؤسسة للتواصل وارسال الأخبار الهامة. </a:t>
          </a:r>
        </a:p>
        <a:p>
          <a:pPr algn="just" rtl="1">
            <a:lnSpc>
              <a:spcPct val="150000"/>
            </a:lnSpc>
          </a:pPr>
          <a:r>
            <a:rPr lang="ar" sz="1800" dirty="0">
              <a:latin typeface="Alexandria" pitchFamily="2" charset="-78"/>
              <a:cs typeface="Alexandria" pitchFamily="2" charset="-78"/>
            </a:rPr>
            <a:t>ويمكن الإشارة الي هذه الجهات في اتصالات المؤسسة لكسب ثقتهم. </a:t>
          </a:r>
          <a:endParaRPr lang="en-US" sz="1800" dirty="0">
            <a:latin typeface="Alexandria" pitchFamily="2" charset="-78"/>
            <a:cs typeface="Alexandria" pitchFamily="2" charset="-78"/>
          </a:endParaRPr>
        </a:p>
      </dgm:t>
    </dgm:pt>
    <dgm:pt modelId="{46718574-39F4-0C49-994B-84C1628BAB1E}" type="parTrans" cxnId="{9F373E31-888F-1840-B2EC-38F2093DB768}">
      <dgm:prSet/>
      <dgm:spPr/>
      <dgm:t>
        <a:bodyPr/>
        <a:lstStyle/>
        <a:p>
          <a:endParaRPr lang="en-US"/>
        </a:p>
      </dgm:t>
    </dgm:pt>
    <dgm:pt modelId="{9E37663C-7E07-9040-ACDD-AFA4C0F2C317}" type="sibTrans" cxnId="{9F373E31-888F-1840-B2EC-38F2093DB768}">
      <dgm:prSet/>
      <dgm:spPr/>
      <dgm:t>
        <a:bodyPr/>
        <a:lstStyle/>
        <a:p>
          <a:endParaRPr lang="en-US"/>
        </a:p>
      </dgm:t>
    </dgm:pt>
    <dgm:pt modelId="{883F864C-A794-AB46-9181-2BED7D69C493}">
      <dgm:prSet phldrT="[Text]" custT="1"/>
      <dgm:spPr/>
      <dgm:t>
        <a:bodyPr/>
        <a:lstStyle/>
        <a:p>
          <a:pPr algn="ctr"/>
          <a:r>
            <a:rPr lang="ar" sz="1800" b="1" dirty="0">
              <a:latin typeface="Alexandria" pitchFamily="2" charset="-78"/>
              <a:cs typeface="Alexandria" pitchFamily="2" charset="-78"/>
            </a:rPr>
            <a:t>"ماهي الجهات الإعلامية الهامة؟" </a:t>
          </a:r>
          <a:endParaRPr lang="en-US" sz="1800" b="1" dirty="0"/>
        </a:p>
      </dgm:t>
    </dgm:pt>
    <dgm:pt modelId="{C03F7BB9-3A37-FC43-B138-466780B395AC}" type="sibTrans" cxnId="{1A0CB41F-C2E6-0C41-A411-CDE3B6134E9C}">
      <dgm:prSet/>
      <dgm:spPr/>
      <dgm:t>
        <a:bodyPr/>
        <a:lstStyle/>
        <a:p>
          <a:endParaRPr lang="en-US"/>
        </a:p>
      </dgm:t>
    </dgm:pt>
    <dgm:pt modelId="{C86ACEC0-FA8E-D54A-826F-0A07C7D3BA50}" type="parTrans" cxnId="{1A0CB41F-C2E6-0C41-A411-CDE3B6134E9C}">
      <dgm:prSet/>
      <dgm:spPr/>
      <dgm:t>
        <a:bodyPr/>
        <a:lstStyle/>
        <a:p>
          <a:endParaRPr lang="en-US"/>
        </a:p>
      </dgm:t>
    </dgm:pt>
    <dgm:pt modelId="{FC61DE32-9691-A34C-9306-9D0D36F2680C}" type="pres">
      <dgm:prSet presAssocID="{E835C900-85E5-9F43-9D01-E87D49FF45A7}" presName="Name0" presStyleCnt="0">
        <dgm:presLayoutVars>
          <dgm:chMax/>
          <dgm:chPref/>
          <dgm:dir/>
          <dgm:animLvl val="lvl"/>
        </dgm:presLayoutVars>
      </dgm:prSet>
      <dgm:spPr/>
    </dgm:pt>
    <dgm:pt modelId="{FFC6A3D0-8412-944B-9C09-C4ED9862553C}" type="pres">
      <dgm:prSet presAssocID="{883F864C-A794-AB46-9181-2BED7D69C493}" presName="composite" presStyleCnt="0"/>
      <dgm:spPr/>
    </dgm:pt>
    <dgm:pt modelId="{2184CB95-03E8-0649-943E-BD6F798B7BDA}" type="pres">
      <dgm:prSet presAssocID="{883F864C-A794-AB46-9181-2BED7D69C493}" presName="ParentAccentShape" presStyleLbl="trBgShp" presStyleIdx="0" presStyleCnt="2"/>
      <dgm:spPr/>
    </dgm:pt>
    <dgm:pt modelId="{92E8DBA7-0CB5-A748-81D7-2580685EA6AD}" type="pres">
      <dgm:prSet presAssocID="{883F864C-A794-AB46-9181-2BED7D69C493}" presName="ParentText" presStyleLbl="revTx" presStyleIdx="0" presStyleCnt="2">
        <dgm:presLayoutVars>
          <dgm:chMax val="1"/>
          <dgm:chPref val="1"/>
          <dgm:bulletEnabled val="1"/>
        </dgm:presLayoutVars>
      </dgm:prSet>
      <dgm:spPr/>
    </dgm:pt>
    <dgm:pt modelId="{35EAA4B2-2F1A-594F-BA40-A7445EE279C2}" type="pres">
      <dgm:prSet presAssocID="{883F864C-A794-AB46-9181-2BED7D69C493}" presName="ChildText" presStyleLbl="revTx" presStyleIdx="1" presStyleCnt="2" custScaleX="132976" custLinFactNeighborX="16541">
        <dgm:presLayoutVars>
          <dgm:chMax val="0"/>
          <dgm:chPref val="0"/>
        </dgm:presLayoutVars>
      </dgm:prSet>
      <dgm:spPr/>
    </dgm:pt>
    <dgm:pt modelId="{96DFC537-7FA2-4449-BE04-4B8E0D3C1C2C}" type="pres">
      <dgm:prSet presAssocID="{883F864C-A794-AB46-9181-2BED7D69C493}" presName="ChildAccentShape" presStyleLbl="trBgShp" presStyleIdx="1" presStyleCnt="2" custLinFactX="137169" custLinFactNeighborX="200000" custLinFactNeighborY="-6079"/>
      <dgm:spPr/>
    </dgm:pt>
    <dgm:pt modelId="{DF85FC0F-C82F-4844-943C-F7916A7B1801}" type="pres">
      <dgm:prSet presAssocID="{883F864C-A794-AB46-9181-2BED7D69C493}" presName="Image" presStyleLbl="alignImgPlace1" presStyleIdx="0" presStyleCnt="1"/>
      <dgm:spPr/>
    </dgm:pt>
  </dgm:ptLst>
  <dgm:cxnLst>
    <dgm:cxn modelId="{1A0CB41F-C2E6-0C41-A411-CDE3B6134E9C}" srcId="{E835C900-85E5-9F43-9D01-E87D49FF45A7}" destId="{883F864C-A794-AB46-9181-2BED7D69C493}" srcOrd="0" destOrd="0" parTransId="{C86ACEC0-FA8E-D54A-826F-0A07C7D3BA50}" sibTransId="{C03F7BB9-3A37-FC43-B138-466780B395AC}"/>
    <dgm:cxn modelId="{9F373E31-888F-1840-B2EC-38F2093DB768}" srcId="{883F864C-A794-AB46-9181-2BED7D69C493}" destId="{CB9A65E0-177A-D74C-8D6A-38BC31F10897}" srcOrd="0" destOrd="0" parTransId="{46718574-39F4-0C49-994B-84C1628BAB1E}" sibTransId="{9E37663C-7E07-9040-ACDD-AFA4C0F2C317}"/>
    <dgm:cxn modelId="{6024F55E-834A-B24B-A7B3-3D2774DEDEC3}" type="presOf" srcId="{883F864C-A794-AB46-9181-2BED7D69C493}" destId="{92E8DBA7-0CB5-A748-81D7-2580685EA6AD}" srcOrd="0" destOrd="0" presId="urn:microsoft.com/office/officeart/2009/3/layout/SnapshotPictureList"/>
    <dgm:cxn modelId="{B9949899-BE8B-ED43-8A17-BEE93C324367}" type="presOf" srcId="{CB9A65E0-177A-D74C-8D6A-38BC31F10897}" destId="{35EAA4B2-2F1A-594F-BA40-A7445EE279C2}" srcOrd="0" destOrd="0" presId="urn:microsoft.com/office/officeart/2009/3/layout/SnapshotPictureList"/>
    <dgm:cxn modelId="{6DF0C9E1-6D38-E746-89F4-8D782399C576}" type="presOf" srcId="{E835C900-85E5-9F43-9D01-E87D49FF45A7}" destId="{FC61DE32-9691-A34C-9306-9D0D36F2680C}" srcOrd="0" destOrd="0" presId="urn:microsoft.com/office/officeart/2009/3/layout/SnapshotPictureList"/>
    <dgm:cxn modelId="{B4437A29-38A2-7346-BE7C-C37CBB4E7030}" type="presParOf" srcId="{FC61DE32-9691-A34C-9306-9D0D36F2680C}" destId="{FFC6A3D0-8412-944B-9C09-C4ED9862553C}" srcOrd="0" destOrd="0" presId="urn:microsoft.com/office/officeart/2009/3/layout/SnapshotPictureList"/>
    <dgm:cxn modelId="{69CC9DC6-B0FD-064E-A168-A6E2ED8A635B}" type="presParOf" srcId="{FFC6A3D0-8412-944B-9C09-C4ED9862553C}" destId="{2184CB95-03E8-0649-943E-BD6F798B7BDA}" srcOrd="0" destOrd="0" presId="urn:microsoft.com/office/officeart/2009/3/layout/SnapshotPictureList"/>
    <dgm:cxn modelId="{5C075736-40E8-E442-8CF5-90BF9CEAD1B6}" type="presParOf" srcId="{FFC6A3D0-8412-944B-9C09-C4ED9862553C}" destId="{92E8DBA7-0CB5-A748-81D7-2580685EA6AD}" srcOrd="1" destOrd="0" presId="urn:microsoft.com/office/officeart/2009/3/layout/SnapshotPictureList"/>
    <dgm:cxn modelId="{0E6AA796-E2C6-3946-B12F-9D2F2BCD5B15}" type="presParOf" srcId="{FFC6A3D0-8412-944B-9C09-C4ED9862553C}" destId="{35EAA4B2-2F1A-594F-BA40-A7445EE279C2}" srcOrd="2" destOrd="0" presId="urn:microsoft.com/office/officeart/2009/3/layout/SnapshotPictureList"/>
    <dgm:cxn modelId="{017D5FF8-5E53-BC4A-9156-6D851165C88B}" type="presParOf" srcId="{FFC6A3D0-8412-944B-9C09-C4ED9862553C}" destId="{96DFC537-7FA2-4449-BE04-4B8E0D3C1C2C}" srcOrd="3" destOrd="0" presId="urn:microsoft.com/office/officeart/2009/3/layout/SnapshotPictureList"/>
    <dgm:cxn modelId="{BF549F93-402E-C149-A6DA-E2F2C0B0EF80}" type="presParOf" srcId="{FFC6A3D0-8412-944B-9C09-C4ED9862553C}" destId="{DF85FC0F-C82F-4844-943C-F7916A7B1801}" srcOrd="4" destOrd="0" presId="urn:microsoft.com/office/officeart/2009/3/layout/Snapshot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5D6B9-9220-A34E-9B3F-80BE329008A1}">
      <dsp:nvSpPr>
        <dsp:cNvPr id="0" name=""/>
        <dsp:cNvSpPr/>
      </dsp:nvSpPr>
      <dsp:spPr>
        <a:xfrm>
          <a:off x="0" y="3275482"/>
          <a:ext cx="10515600" cy="10750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وضع وتنفيذ خطة اتصالات داخلية</a:t>
          </a:r>
          <a:endParaRPr lang="en-US" sz="1600" kern="1200" dirty="0">
            <a:latin typeface="Alexandria" pitchFamily="2" charset="-78"/>
            <a:cs typeface="Alexandria" pitchFamily="2" charset="-78"/>
          </a:endParaRPr>
        </a:p>
      </dsp:txBody>
      <dsp:txXfrm>
        <a:off x="0" y="3275482"/>
        <a:ext cx="10515600" cy="580546"/>
      </dsp:txXfrm>
    </dsp:sp>
    <dsp:sp modelId="{88AB1BDA-10DE-FC4E-85C2-DA13C6258F53}">
      <dsp:nvSpPr>
        <dsp:cNvPr id="0" name=""/>
        <dsp:cNvSpPr/>
      </dsp:nvSpPr>
      <dsp:spPr>
        <a:xfrm>
          <a:off x="0" y="3834527"/>
          <a:ext cx="10515600" cy="4945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مثل </a:t>
          </a:r>
          <a:r>
            <a:rPr lang="ar" sz="1600" kern="1200" dirty="0">
              <a:latin typeface="Alexandria" pitchFamily="2" charset="-78"/>
              <a:cs typeface="Alexandria" pitchFamily="2" charset="-78"/>
            </a:rPr>
            <a:t>أرسل بريدًا إلكترونيًا جماعيًا إلى موظفيك لإعلامهم بخطط المؤسسة وانجازاتها ...</a:t>
          </a:r>
          <a:endParaRPr lang="en-US" sz="1600" kern="1200" dirty="0">
            <a:latin typeface="Alexandria" pitchFamily="2" charset="-78"/>
            <a:cs typeface="Alexandria" pitchFamily="2" charset="-78"/>
          </a:endParaRPr>
        </a:p>
      </dsp:txBody>
      <dsp:txXfrm>
        <a:off x="0" y="3834527"/>
        <a:ext cx="10515600" cy="494539"/>
      </dsp:txXfrm>
    </dsp:sp>
    <dsp:sp modelId="{4D986803-42F1-9F40-A770-CEDD28D743F9}">
      <dsp:nvSpPr>
        <dsp:cNvPr id="0" name=""/>
        <dsp:cNvSpPr/>
      </dsp:nvSpPr>
      <dsp:spPr>
        <a:xfrm rot="10800000">
          <a:off x="0" y="1638125"/>
          <a:ext cx="10515600" cy="165348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اعلام أصحاب المصالح والجماهير الخارجية الهامة للمؤسسة حتى يتمكنوا من مشاركة المحتوى مع شبكات اتصالاتهم الهامة</a:t>
          </a:r>
          <a:endParaRPr lang="en-US" sz="1600" kern="1200" dirty="0">
            <a:latin typeface="Alexandria" pitchFamily="2" charset="-78"/>
            <a:cs typeface="Alexandria" pitchFamily="2" charset="-78"/>
          </a:endParaRPr>
        </a:p>
      </dsp:txBody>
      <dsp:txXfrm rot="-10800000">
        <a:off x="0" y="1638125"/>
        <a:ext cx="10515600" cy="580372"/>
      </dsp:txXfrm>
    </dsp:sp>
    <dsp:sp modelId="{4A79A1A5-9C4A-DE43-8542-CC5A8BE4C0C1}">
      <dsp:nvSpPr>
        <dsp:cNvPr id="0" name=""/>
        <dsp:cNvSpPr/>
      </dsp:nvSpPr>
      <dsp:spPr>
        <a:xfrm>
          <a:off x="0" y="2218498"/>
          <a:ext cx="10515600" cy="49439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1">
            <a:lnSpc>
              <a:spcPct val="90000"/>
            </a:lnSpc>
            <a:spcBef>
              <a:spcPct val="0"/>
            </a:spcBef>
            <a:spcAft>
              <a:spcPct val="35000"/>
            </a:spcAft>
            <a:buNone/>
          </a:pPr>
          <a:r>
            <a:rPr lang="ar" sz="1600" kern="1200" dirty="0">
              <a:latin typeface="Alexandria" pitchFamily="2" charset="-78"/>
              <a:cs typeface="Alexandria" pitchFamily="2" charset="-78"/>
            </a:rPr>
            <a:t>مثل الكتاب والمصممين ومصوري الفيديو حيث يمكنهم عرض الأصول في محفظتهم أو موقعهم الإلكتروني</a:t>
          </a:r>
          <a:endParaRPr lang="en-US" sz="1600" kern="1200" dirty="0">
            <a:latin typeface="Alexandria" pitchFamily="2" charset="-78"/>
            <a:cs typeface="Alexandria" pitchFamily="2" charset="-78"/>
          </a:endParaRPr>
        </a:p>
      </dsp:txBody>
      <dsp:txXfrm>
        <a:off x="0" y="2218498"/>
        <a:ext cx="10515600" cy="494391"/>
      </dsp:txXfrm>
    </dsp:sp>
    <dsp:sp modelId="{19FEBFA6-A480-8E47-9220-D45CF6A8C422}">
      <dsp:nvSpPr>
        <dsp:cNvPr id="0" name=""/>
        <dsp:cNvSpPr/>
      </dsp:nvSpPr>
      <dsp:spPr>
        <a:xfrm rot="10800000">
          <a:off x="0" y="769"/>
          <a:ext cx="10515600" cy="165348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اعلام الجماهير وأصحاب المصالح الداخلية بالمؤسسة </a:t>
          </a:r>
          <a:r>
            <a:rPr lang="ar" sz="1600" kern="1200" dirty="0">
              <a:latin typeface="Alexandria" pitchFamily="2" charset="-78"/>
              <a:cs typeface="Alexandria" pitchFamily="2" charset="-78"/>
            </a:rPr>
            <a:t>الذين يمكنهم مشاركة المحتوى على قنواتهم الخاصة لزيادة مدى وصوله</a:t>
          </a:r>
          <a:r>
            <a:rPr lang="en-US" sz="1600" kern="1200" dirty="0">
              <a:latin typeface="Alexandria" pitchFamily="2" charset="-78"/>
              <a:cs typeface="Alexandria" pitchFamily="2" charset="-78"/>
            </a:rPr>
            <a:t> </a:t>
          </a:r>
          <a:r>
            <a:rPr lang="ar-SA" sz="1600" kern="1200" dirty="0">
              <a:latin typeface="Alexandria" pitchFamily="2" charset="-78"/>
              <a:cs typeface="Alexandria" pitchFamily="2" charset="-78"/>
            </a:rPr>
            <a:t>مثل:</a:t>
          </a:r>
          <a:endParaRPr lang="en-US" sz="1600" kern="1200" dirty="0">
            <a:latin typeface="Alexandria" pitchFamily="2" charset="-78"/>
            <a:cs typeface="Alexandria" pitchFamily="2" charset="-78"/>
          </a:endParaRPr>
        </a:p>
      </dsp:txBody>
      <dsp:txXfrm rot="-10800000">
        <a:off x="0" y="769"/>
        <a:ext cx="10515600" cy="580372"/>
      </dsp:txXfrm>
    </dsp:sp>
    <dsp:sp modelId="{2753B7D0-C783-B149-8F3A-9945F9D238B8}">
      <dsp:nvSpPr>
        <dsp:cNvPr id="0" name=""/>
        <dsp:cNvSpPr/>
      </dsp:nvSpPr>
      <dsp:spPr>
        <a:xfrm>
          <a:off x="0" y="581141"/>
          <a:ext cx="10515600" cy="49439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ar" sz="1600" kern="1200" dirty="0">
              <a:latin typeface="Alexandria" pitchFamily="2" charset="-78"/>
              <a:cs typeface="Alexandria" pitchFamily="2" charset="-78"/>
            </a:rPr>
            <a:t>مثل المصممين، متخصصي تحسين محركات البحث، مخططي الحملات، ومديري وسائل التواصل الاجتماعي</a:t>
          </a:r>
          <a:endParaRPr lang="en-US" sz="1600" kern="1200" dirty="0">
            <a:latin typeface="Alexandria" pitchFamily="2" charset="-78"/>
            <a:cs typeface="Alexandria" pitchFamily="2" charset="-78"/>
          </a:endParaRPr>
        </a:p>
      </dsp:txBody>
      <dsp:txXfrm>
        <a:off x="0" y="581141"/>
        <a:ext cx="10515600" cy="4943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5D6B9-9220-A34E-9B3F-80BE329008A1}">
      <dsp:nvSpPr>
        <dsp:cNvPr id="0" name=""/>
        <dsp:cNvSpPr/>
      </dsp:nvSpPr>
      <dsp:spPr>
        <a:xfrm>
          <a:off x="0" y="3275482"/>
          <a:ext cx="10515600" cy="10750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تجزئة المحتوى الناجح الى مقاطع أو أجزاء وإعادة ترويجه كأجزاء لتوفير وقت اعداد محتوى جديد وتقليل التكلفة أيضا.</a:t>
          </a:r>
          <a:endParaRPr lang="en-US" sz="1600" kern="1200" dirty="0">
            <a:latin typeface="Alexandria" pitchFamily="2" charset="-78"/>
            <a:cs typeface="Alexandria" pitchFamily="2" charset="-78"/>
          </a:endParaRPr>
        </a:p>
      </dsp:txBody>
      <dsp:txXfrm>
        <a:off x="0" y="3275482"/>
        <a:ext cx="10515600" cy="580546"/>
      </dsp:txXfrm>
    </dsp:sp>
    <dsp:sp modelId="{88AB1BDA-10DE-FC4E-85C2-DA13C6258F53}">
      <dsp:nvSpPr>
        <dsp:cNvPr id="0" name=""/>
        <dsp:cNvSpPr/>
      </dsp:nvSpPr>
      <dsp:spPr>
        <a:xfrm>
          <a:off x="0" y="3834527"/>
          <a:ext cx="10515600" cy="4945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يمكن أيضا مشاركة اللينك</a:t>
          </a:r>
          <a:endParaRPr lang="en-US" sz="1600" kern="1200" dirty="0">
            <a:latin typeface="Alexandria" pitchFamily="2" charset="-78"/>
            <a:cs typeface="Alexandria" pitchFamily="2" charset="-78"/>
          </a:endParaRPr>
        </a:p>
      </dsp:txBody>
      <dsp:txXfrm>
        <a:off x="0" y="3834527"/>
        <a:ext cx="10515600" cy="494539"/>
      </dsp:txXfrm>
    </dsp:sp>
    <dsp:sp modelId="{4D986803-42F1-9F40-A770-CEDD28D743F9}">
      <dsp:nvSpPr>
        <dsp:cNvPr id="0" name=""/>
        <dsp:cNvSpPr/>
      </dsp:nvSpPr>
      <dsp:spPr>
        <a:xfrm rot="10800000">
          <a:off x="0" y="1638125"/>
          <a:ext cx="10515600" cy="165348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وضع خطة التقييم</a:t>
          </a:r>
          <a:endParaRPr lang="en-US" sz="1600" kern="1200" dirty="0">
            <a:latin typeface="Alexandria" pitchFamily="2" charset="-78"/>
            <a:cs typeface="Alexandria" pitchFamily="2" charset="-78"/>
          </a:endParaRPr>
        </a:p>
      </dsp:txBody>
      <dsp:txXfrm rot="-10800000">
        <a:off x="0" y="1638125"/>
        <a:ext cx="10515600" cy="580372"/>
      </dsp:txXfrm>
    </dsp:sp>
    <dsp:sp modelId="{4A79A1A5-9C4A-DE43-8542-CC5A8BE4C0C1}">
      <dsp:nvSpPr>
        <dsp:cNvPr id="0" name=""/>
        <dsp:cNvSpPr/>
      </dsp:nvSpPr>
      <dsp:spPr>
        <a:xfrm>
          <a:off x="0" y="2218498"/>
          <a:ext cx="10515600" cy="49439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1">
            <a:lnSpc>
              <a:spcPct val="90000"/>
            </a:lnSpc>
            <a:spcBef>
              <a:spcPct val="0"/>
            </a:spcBef>
            <a:spcAft>
              <a:spcPct val="35000"/>
            </a:spcAft>
            <a:buNone/>
          </a:pPr>
          <a:r>
            <a:rPr lang="ar" sz="1600" kern="1200" dirty="0">
              <a:latin typeface="Alexandria" pitchFamily="2" charset="-78"/>
              <a:cs typeface="Alexandria" pitchFamily="2" charset="-78"/>
            </a:rPr>
            <a:t>مؤشرات النجاح مثل الوعي بالعلامة التجارية، وجذب العملاء المحتملين، وزيادة المبيعات، والاحتفاظ بالعملاء بعد البيع.</a:t>
          </a:r>
          <a:endParaRPr lang="en-US" sz="1600" kern="1200" dirty="0">
            <a:latin typeface="Alexandria" pitchFamily="2" charset="-78"/>
            <a:cs typeface="Alexandria" pitchFamily="2" charset="-78"/>
          </a:endParaRPr>
        </a:p>
      </dsp:txBody>
      <dsp:txXfrm>
        <a:off x="0" y="2218498"/>
        <a:ext cx="10515600" cy="494391"/>
      </dsp:txXfrm>
    </dsp:sp>
    <dsp:sp modelId="{19FEBFA6-A480-8E47-9220-D45CF6A8C422}">
      <dsp:nvSpPr>
        <dsp:cNvPr id="0" name=""/>
        <dsp:cNvSpPr/>
      </dsp:nvSpPr>
      <dsp:spPr>
        <a:xfrm rot="10800000">
          <a:off x="0" y="769"/>
          <a:ext cx="10515600" cy="165348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بدء حملة الترويج والتوزيع</a:t>
          </a:r>
          <a:endParaRPr lang="en-US" sz="1600" kern="1200" dirty="0">
            <a:latin typeface="Alexandria" pitchFamily="2" charset="-78"/>
            <a:cs typeface="Alexandria" pitchFamily="2" charset="-78"/>
          </a:endParaRPr>
        </a:p>
      </dsp:txBody>
      <dsp:txXfrm rot="-10800000">
        <a:off x="0" y="769"/>
        <a:ext cx="10515600" cy="580372"/>
      </dsp:txXfrm>
    </dsp:sp>
    <dsp:sp modelId="{2753B7D0-C783-B149-8F3A-9945F9D238B8}">
      <dsp:nvSpPr>
        <dsp:cNvPr id="0" name=""/>
        <dsp:cNvSpPr/>
      </dsp:nvSpPr>
      <dsp:spPr>
        <a:xfrm>
          <a:off x="0" y="581141"/>
          <a:ext cx="10515600" cy="49439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ar" sz="1600" kern="1200" dirty="0">
              <a:latin typeface="Alexandria" pitchFamily="2" charset="-78"/>
              <a:cs typeface="Alexandria" pitchFamily="2" charset="-78"/>
            </a:rPr>
            <a:t>مثل الترويج لمنشور مدونة أو رسم بياني جديد على وسائل التواصل الاجتماعي للشركة، سواء مجانا أو اعلان مدفوع</a:t>
          </a:r>
          <a:endParaRPr lang="en-US" sz="1600" kern="1200" dirty="0">
            <a:latin typeface="Alexandria" pitchFamily="2" charset="-78"/>
            <a:cs typeface="Alexandria" pitchFamily="2" charset="-78"/>
          </a:endParaRPr>
        </a:p>
      </dsp:txBody>
      <dsp:txXfrm>
        <a:off x="0" y="581141"/>
        <a:ext cx="10515600" cy="4943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9869787" y="443729"/>
          <a:ext cx="199084" cy="3684627"/>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147927" y="443729"/>
          <a:ext cx="5177865" cy="3684627"/>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948843" y="2234"/>
          <a:ext cx="4978781" cy="348533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350358" y="3488808"/>
          <a:ext cx="4776350" cy="4373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"من هو جمهوري المستهدف؟" </a:t>
          </a:r>
          <a:endParaRPr lang="en-US" sz="1800" b="1" kern="1200" dirty="0"/>
        </a:p>
      </dsp:txBody>
      <dsp:txXfrm>
        <a:off x="1350358" y="3488808"/>
        <a:ext cx="4776350" cy="437368"/>
      </dsp:txXfrm>
    </dsp:sp>
    <dsp:sp modelId="{35EAA4B2-2F1A-594F-BA40-A7445EE279C2}">
      <dsp:nvSpPr>
        <dsp:cNvPr id="0" name=""/>
        <dsp:cNvSpPr/>
      </dsp:nvSpPr>
      <dsp:spPr>
        <a:xfrm>
          <a:off x="6293399" y="222983"/>
          <a:ext cx="3693072" cy="4126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أي استراتيجية علاقات إعلامية مدروسة بعناية يجب أن تبدأ بالسؤال: "من هو جمهوري المستهدف؟"</a:t>
          </a: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يعد فهم تفضيلات الصحفيين وتوجهاتهم (المجالات التي يتخصصون فيها) أمرًا أساسيًا.</a:t>
          </a:r>
          <a:endParaRPr lang="en-US" sz="1800" kern="1200" dirty="0">
            <a:latin typeface="Alexandria" pitchFamily="2" charset="-78"/>
            <a:cs typeface="Alexandria" pitchFamily="2" charset="-78"/>
          </a:endParaRPr>
        </a:p>
      </dsp:txBody>
      <dsp:txXfrm>
        <a:off x="6293399" y="222983"/>
        <a:ext cx="3693072" cy="41261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147476" y="452640"/>
          <a:ext cx="204110" cy="3777641"/>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90716" y="452640"/>
          <a:ext cx="5308575" cy="3777641"/>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886606" y="0"/>
          <a:ext cx="5104465" cy="3573319"/>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98256" y="3574588"/>
          <a:ext cx="4896924" cy="448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"كيف أصل الى جمهوري المستهدف؟" </a:t>
          </a:r>
          <a:endParaRPr lang="en-US" sz="1800" b="1" kern="1200" dirty="0"/>
        </a:p>
      </dsp:txBody>
      <dsp:txXfrm>
        <a:off x="1298256" y="3574588"/>
        <a:ext cx="4896924" cy="448409"/>
      </dsp:txXfrm>
    </dsp:sp>
    <dsp:sp modelId="{35EAA4B2-2F1A-594F-BA40-A7445EE279C2}">
      <dsp:nvSpPr>
        <dsp:cNvPr id="0" name=""/>
        <dsp:cNvSpPr/>
      </dsp:nvSpPr>
      <dsp:spPr>
        <a:xfrm>
          <a:off x="6502163" y="452640"/>
          <a:ext cx="3600147" cy="377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وضع خطط لكيفية الوصول إلى الجمهور من خلال التعرف على ما الذي يثير اهتمامه ونوع المحتوى الذي من المرجح أن يستجيبوا له</a:t>
          </a:r>
          <a:r>
            <a:rPr lang="en-US" sz="1800" kern="1200" dirty="0">
              <a:latin typeface="Alexandria" pitchFamily="2" charset="-78"/>
              <a:cs typeface="Alexandria" pitchFamily="2" charset="-78"/>
            </a:rPr>
            <a:t>.</a:t>
          </a:r>
        </a:p>
      </dsp:txBody>
      <dsp:txXfrm>
        <a:off x="6502163" y="452640"/>
        <a:ext cx="3600147" cy="37776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231297" y="454263"/>
          <a:ext cx="203910" cy="3773952"/>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34975" y="454263"/>
          <a:ext cx="5303391" cy="3773952"/>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831064" y="2065"/>
          <a:ext cx="5099480" cy="3569829"/>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42313" y="3573163"/>
          <a:ext cx="4892142" cy="447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"كيف يتم صياغة العروض التقديمية؟" </a:t>
          </a:r>
          <a:endParaRPr lang="en-US" sz="1800" b="1" kern="1200" dirty="0"/>
        </a:p>
      </dsp:txBody>
      <dsp:txXfrm>
        <a:off x="1242313" y="3573163"/>
        <a:ext cx="4892142" cy="447971"/>
      </dsp:txXfrm>
    </dsp:sp>
    <dsp:sp modelId="{35EAA4B2-2F1A-594F-BA40-A7445EE279C2}">
      <dsp:nvSpPr>
        <dsp:cNvPr id="0" name=""/>
        <dsp:cNvSpPr/>
      </dsp:nvSpPr>
      <dsp:spPr>
        <a:xfrm>
          <a:off x="6365524" y="584710"/>
          <a:ext cx="3835872" cy="3513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يتعرض الصحفيون للعديد من العروض يوميا . ويتم تخصيص العروض التقديمية بناءً على عمل الصحفي السابق واهتماماته الحالية.</a:t>
          </a: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إن تسليط الضوء على مدى صلة القصة بموضوعهم يزيد من فرص جذب انتباههم -</a:t>
          </a:r>
        </a:p>
      </dsp:txBody>
      <dsp:txXfrm>
        <a:off x="6365524" y="584710"/>
        <a:ext cx="3835872" cy="351305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133128" y="244261"/>
          <a:ext cx="209950" cy="3885744"/>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08922" y="465593"/>
          <a:ext cx="5460488" cy="3885744"/>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798971" y="0"/>
          <a:ext cx="5250537" cy="367557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22401" y="3676880"/>
          <a:ext cx="5037057" cy="461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"كيف نطور رسائل جاذبة للجمهور؟" </a:t>
          </a:r>
          <a:endParaRPr lang="en-US" sz="1800" b="1" kern="1200" dirty="0"/>
        </a:p>
      </dsp:txBody>
      <dsp:txXfrm>
        <a:off x="1222401" y="3676880"/>
        <a:ext cx="5037057" cy="461241"/>
      </dsp:txXfrm>
    </dsp:sp>
    <dsp:sp modelId="{35EAA4B2-2F1A-594F-BA40-A7445EE279C2}">
      <dsp:nvSpPr>
        <dsp:cNvPr id="0" name=""/>
        <dsp:cNvSpPr/>
      </dsp:nvSpPr>
      <dsp:spPr>
        <a:xfrm>
          <a:off x="6532099" y="318051"/>
          <a:ext cx="3553358" cy="3885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عند تصميم رسائل لا بد أن تتوافق مع اهتمامات الصحفيين. وأن يتم عرضها بشكل مقنع وجعلها </a:t>
          </a: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لا تُنسى وأكثر صلة بالمؤسسة  وبالجمهور. </a:t>
          </a:r>
          <a:endParaRPr lang="en-US" sz="1800" kern="1200" dirty="0">
            <a:latin typeface="Alexandria" pitchFamily="2" charset="-78"/>
            <a:cs typeface="Alexandria" pitchFamily="2" charset="-78"/>
          </a:endParaRPr>
        </a:p>
      </dsp:txBody>
      <dsp:txXfrm>
        <a:off x="6532099" y="318051"/>
        <a:ext cx="3553358" cy="38857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283053" y="319826"/>
          <a:ext cx="209745" cy="3881950"/>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05701" y="467263"/>
          <a:ext cx="5455155" cy="3881950"/>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795955" y="2124"/>
          <a:ext cx="5245409" cy="367198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18972" y="3675414"/>
          <a:ext cx="5032138" cy="4607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"ماهي الاستراتيجية المناسبة؟" </a:t>
          </a:r>
          <a:endParaRPr lang="en-US" sz="1800" b="1" kern="1200" dirty="0"/>
        </a:p>
      </dsp:txBody>
      <dsp:txXfrm>
        <a:off x="1218972" y="3675414"/>
        <a:ext cx="5032138" cy="460791"/>
      </dsp:txXfrm>
    </dsp:sp>
    <dsp:sp modelId="{35EAA4B2-2F1A-594F-BA40-A7445EE279C2}">
      <dsp:nvSpPr>
        <dsp:cNvPr id="0" name=""/>
        <dsp:cNvSpPr/>
      </dsp:nvSpPr>
      <dsp:spPr>
        <a:xfrm>
          <a:off x="6567729" y="467263"/>
          <a:ext cx="3579367" cy="3881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لابد من تصميم الاستراتيجية المناسبة للهدف واتخاذ القرار الخاص بالرسائل التي سيتم ارسالها لهم وعدد المرات التي سيتم التواصل فيها مع الصحفيين.</a:t>
          </a: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وكيف سيتم الحفاظ على الاعلاميين كجمهور حاليي ؟</a:t>
          </a:r>
          <a:endParaRPr lang="en-US" sz="1800" kern="1200" dirty="0">
            <a:latin typeface="Alexandria" pitchFamily="2" charset="-78"/>
            <a:cs typeface="Alexandria" pitchFamily="2" charset="-78"/>
          </a:endParaRPr>
        </a:p>
      </dsp:txBody>
      <dsp:txXfrm>
        <a:off x="6567729" y="467263"/>
        <a:ext cx="3579367" cy="38819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283053" y="319826"/>
          <a:ext cx="209745" cy="3881950"/>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05701" y="467263"/>
          <a:ext cx="5455155" cy="3881950"/>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795955" y="2124"/>
          <a:ext cx="5245409" cy="367198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18972" y="3675414"/>
          <a:ext cx="5032138" cy="4607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"ما أهمية سرعة الرد على الصحفيين؟" </a:t>
          </a:r>
          <a:endParaRPr lang="en-US" sz="1800" b="1" kern="1200" dirty="0"/>
        </a:p>
      </dsp:txBody>
      <dsp:txXfrm>
        <a:off x="1218972" y="3675414"/>
        <a:ext cx="5032138" cy="460791"/>
      </dsp:txXfrm>
    </dsp:sp>
    <dsp:sp modelId="{35EAA4B2-2F1A-594F-BA40-A7445EE279C2}">
      <dsp:nvSpPr>
        <dsp:cNvPr id="0" name=""/>
        <dsp:cNvSpPr/>
      </dsp:nvSpPr>
      <dsp:spPr>
        <a:xfrm>
          <a:off x="6567729" y="467263"/>
          <a:ext cx="3579367" cy="3881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غالبًا ما يعمل الصحفيون في ظل مواعيد نهائية ضيقة، ويعتبر الاستجابة أمرًا بالغ الأهمية لبناء الثقة. بمجرد تحديد الفرصة المناسبة والاتصال القائم، نحتاج إلى الرد بسرعة على الاستفسارات وطلبات الحصول على معلومات إضافية.</a:t>
          </a:r>
          <a:endParaRPr lang="en-US" sz="1800" kern="1200" dirty="0">
            <a:latin typeface="Alexandria" pitchFamily="2" charset="-78"/>
            <a:cs typeface="Alexandria" pitchFamily="2" charset="-78"/>
          </a:endParaRPr>
        </a:p>
      </dsp:txBody>
      <dsp:txXfrm>
        <a:off x="6567729" y="467263"/>
        <a:ext cx="3579367" cy="388195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145572" y="302774"/>
          <a:ext cx="199084" cy="3684627"/>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103825" y="442716"/>
          <a:ext cx="5177865" cy="3684627"/>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904741" y="1221"/>
          <a:ext cx="4978781" cy="348533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306256" y="3487794"/>
          <a:ext cx="4776350" cy="4373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60" tIns="60960" rIns="162560" bIns="60960" numCol="1" spcCol="1270" anchor="ctr" anchorCtr="0">
          <a:noAutofit/>
        </a:bodyPr>
        <a:lstStyle/>
        <a:p>
          <a:pPr marL="0" lvl="0" indent="0" algn="ctr" defTabSz="711200">
            <a:lnSpc>
              <a:spcPct val="90000"/>
            </a:lnSpc>
            <a:spcBef>
              <a:spcPct val="0"/>
            </a:spcBef>
            <a:spcAft>
              <a:spcPct val="35000"/>
            </a:spcAft>
            <a:buNone/>
          </a:pPr>
          <a:r>
            <a:rPr lang="ar" sz="1600" b="1" kern="1200" dirty="0">
              <a:latin typeface="Alexandria" pitchFamily="2" charset="-78"/>
              <a:cs typeface="Alexandria" pitchFamily="2" charset="-78"/>
            </a:rPr>
            <a:t>"ما أهمية خبرة ممارسي العلاقات العامة؟" </a:t>
          </a:r>
          <a:endParaRPr lang="en-US" sz="1600" b="1" kern="1200" dirty="0"/>
        </a:p>
      </dsp:txBody>
      <dsp:txXfrm>
        <a:off x="1306256" y="3487794"/>
        <a:ext cx="4776350" cy="437368"/>
      </dsp:txXfrm>
    </dsp:sp>
    <dsp:sp modelId="{35EAA4B2-2F1A-594F-BA40-A7445EE279C2}">
      <dsp:nvSpPr>
        <dsp:cNvPr id="0" name=""/>
        <dsp:cNvSpPr/>
      </dsp:nvSpPr>
      <dsp:spPr>
        <a:xfrm>
          <a:off x="6235591" y="219944"/>
          <a:ext cx="3869481" cy="4130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SA" sz="1800" kern="1200" dirty="0">
              <a:latin typeface="Alexandria" pitchFamily="2" charset="-78"/>
              <a:cs typeface="Alexandria" pitchFamily="2" charset="-78"/>
            </a:rPr>
            <a:t>لابد أن يكون ممارس العلاقات العامة ذو خبرة حتى يستطيع أن يقدم للصحفيين المعلومات اللازمة بدقة وبسرعة لضيق وقت الصحفيين.</a:t>
          </a: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وهذا يعني أيضا قدرته على مراقبة طلبات الصحفيين على منصات مختلفة والرد عليها بمعلومات عالية المستوى.</a:t>
          </a:r>
          <a:endParaRPr lang="en-US" sz="1800" kern="1200" dirty="0">
            <a:latin typeface="Alexandria" pitchFamily="2" charset="-78"/>
            <a:cs typeface="Alexandria" pitchFamily="2" charset="-78"/>
          </a:endParaRPr>
        </a:p>
      </dsp:txBody>
      <dsp:txXfrm>
        <a:off x="6235591" y="219944"/>
        <a:ext cx="3869481" cy="41301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145572" y="302774"/>
          <a:ext cx="199084" cy="3684627"/>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103825" y="442716"/>
          <a:ext cx="5177865" cy="3684627"/>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904741" y="1221"/>
          <a:ext cx="4978781" cy="348533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306256" y="3487794"/>
          <a:ext cx="4776350" cy="4373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"ما أهمية الوقت للصحفيين؟" </a:t>
          </a:r>
          <a:endParaRPr lang="en-US" sz="1800" b="1" kern="1200" dirty="0"/>
        </a:p>
      </dsp:txBody>
      <dsp:txXfrm>
        <a:off x="1306256" y="3487794"/>
        <a:ext cx="4776350" cy="437368"/>
      </dsp:txXfrm>
    </dsp:sp>
    <dsp:sp modelId="{35EAA4B2-2F1A-594F-BA40-A7445EE279C2}">
      <dsp:nvSpPr>
        <dsp:cNvPr id="0" name=""/>
        <dsp:cNvSpPr/>
      </dsp:nvSpPr>
      <dsp:spPr>
        <a:xfrm>
          <a:off x="6235591" y="219944"/>
          <a:ext cx="3869481" cy="4130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لدى الصحفيين جداول زمنية متطلبة، واحترام وقتهم أمر بالغ الأهمية.</a:t>
          </a:r>
          <a:endParaRPr lang="en-US" sz="1800" kern="1200" dirty="0">
            <a:latin typeface="Alexandria" pitchFamily="2" charset="-78"/>
            <a:cs typeface="Alexandria" pitchFamily="2" charset="-78"/>
          </a:endParaRP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فيجب تجنب جعل الصحفيين ينتظرون الردود أو الاقتباسات أو المواد الإضافية.</a:t>
          </a:r>
          <a:endParaRPr lang="en-US" sz="1800" kern="1200" dirty="0">
            <a:latin typeface="Alexandria" pitchFamily="2" charset="-78"/>
            <a:cs typeface="Alexandria" pitchFamily="2" charset="-78"/>
          </a:endParaRPr>
        </a:p>
      </dsp:txBody>
      <dsp:txXfrm>
        <a:off x="6235591" y="219944"/>
        <a:ext cx="3869481" cy="413017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162029" y="229495"/>
          <a:ext cx="209950" cy="3885744"/>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37837" y="465593"/>
          <a:ext cx="5460488" cy="3885744"/>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827886" y="0"/>
          <a:ext cx="5250537" cy="367557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51317" y="3676880"/>
          <a:ext cx="5037057" cy="461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"كيف نطور علاقات مثمرة؟" </a:t>
          </a:r>
          <a:endParaRPr lang="en-US" sz="1800" b="1" kern="1200" dirty="0"/>
        </a:p>
      </dsp:txBody>
      <dsp:txXfrm>
        <a:off x="1251317" y="3676880"/>
        <a:ext cx="5037057" cy="461241"/>
      </dsp:txXfrm>
    </dsp:sp>
    <dsp:sp modelId="{35EAA4B2-2F1A-594F-BA40-A7445EE279C2}">
      <dsp:nvSpPr>
        <dsp:cNvPr id="0" name=""/>
        <dsp:cNvSpPr/>
      </dsp:nvSpPr>
      <dsp:spPr>
        <a:xfrm>
          <a:off x="6633600" y="214651"/>
          <a:ext cx="3437696" cy="3885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SA" sz="1800" kern="1200" dirty="0">
              <a:latin typeface="Alexandria" pitchFamily="2" charset="-78"/>
              <a:cs typeface="Alexandria" pitchFamily="2" charset="-78"/>
            </a:rPr>
            <a:t>تصبح العلاقات الإعلامية مثمرة من خلال امداد وسائل الاعلام بالأخبار والقصص الدقيقة والصادقة.</a:t>
          </a:r>
          <a:endParaRPr lang="en-US" sz="1800" kern="1200" dirty="0">
            <a:latin typeface="Alexandria" pitchFamily="2" charset="-78"/>
            <a:cs typeface="Alexandria" pitchFamily="2" charset="-78"/>
          </a:endParaRPr>
        </a:p>
      </dsp:txBody>
      <dsp:txXfrm>
        <a:off x="6633600" y="214651"/>
        <a:ext cx="3437696" cy="388574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029315" y="288403"/>
          <a:ext cx="209950" cy="3885744"/>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37837" y="465593"/>
          <a:ext cx="5460488" cy="3885744"/>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827886" y="0"/>
          <a:ext cx="5250537" cy="367557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51317" y="3676880"/>
          <a:ext cx="5037057" cy="461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"كيف تكون استباقيا؟" </a:t>
          </a:r>
          <a:endParaRPr lang="en-US" sz="1800" b="1" kern="1200" dirty="0"/>
        </a:p>
      </dsp:txBody>
      <dsp:txXfrm>
        <a:off x="1251317" y="3676880"/>
        <a:ext cx="5037057" cy="461241"/>
      </dsp:txXfrm>
    </dsp:sp>
    <dsp:sp modelId="{35EAA4B2-2F1A-594F-BA40-A7445EE279C2}">
      <dsp:nvSpPr>
        <dsp:cNvPr id="0" name=""/>
        <dsp:cNvSpPr/>
      </dsp:nvSpPr>
      <dsp:spPr>
        <a:xfrm>
          <a:off x="6545075" y="465593"/>
          <a:ext cx="3437696" cy="3885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SA" sz="1800" kern="1200" dirty="0">
              <a:latin typeface="Alexandria" pitchFamily="2" charset="-78"/>
              <a:cs typeface="Alexandria" pitchFamily="2" charset="-78"/>
            </a:rPr>
            <a:t>تصبح العلاقات الإعلامية استباقية عند التعرف على الاتجاهات السائدة </a:t>
          </a:r>
          <a:r>
            <a:rPr lang="en-US" sz="1800" kern="1200" dirty="0">
              <a:latin typeface="Alexandria" pitchFamily="2" charset="-78"/>
              <a:cs typeface="Alexandria" pitchFamily="2" charset="-78"/>
            </a:rPr>
            <a:t>trends</a:t>
          </a:r>
          <a:r>
            <a:rPr lang="ar-SA" sz="1800" kern="1200" dirty="0">
              <a:latin typeface="Alexandria" pitchFamily="2" charset="-78"/>
              <a:cs typeface="Alexandria" pitchFamily="2" charset="-78"/>
            </a:rPr>
            <a:t> ، حيث يمكن البحث عن الكلمات السائدة (</a:t>
          </a:r>
          <a:r>
            <a:rPr lang="en-US" sz="1800" kern="1200" dirty="0">
              <a:latin typeface="Alexandria" pitchFamily="2" charset="-78"/>
              <a:cs typeface="Alexandria" pitchFamily="2" charset="-78"/>
            </a:rPr>
            <a:t>#</a:t>
          </a:r>
          <a:r>
            <a:rPr lang="ar-SA" sz="1800" kern="1200" dirty="0">
              <a:latin typeface="Alexandria" pitchFamily="2" charset="-78"/>
              <a:cs typeface="Alexandria" pitchFamily="2" charset="-78"/>
            </a:rPr>
            <a:t>) لتعزيز تواجد المؤسسة على المنصات الرقمية.</a:t>
          </a:r>
          <a:endParaRPr lang="en-US" sz="1800" kern="1200" dirty="0">
            <a:latin typeface="Alexandria" pitchFamily="2" charset="-78"/>
            <a:cs typeface="Alexandria" pitchFamily="2" charset="-78"/>
          </a:endParaRPr>
        </a:p>
      </dsp:txBody>
      <dsp:txXfrm>
        <a:off x="6545075" y="465593"/>
        <a:ext cx="3437696" cy="388574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236894" y="231240"/>
          <a:ext cx="209745" cy="3881950"/>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988162" y="467263"/>
          <a:ext cx="5455155" cy="3881950"/>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778416" y="2124"/>
          <a:ext cx="5245409" cy="367198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01433" y="3675414"/>
          <a:ext cx="5032138" cy="4607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"كيف تقدم المساعدة؟" </a:t>
          </a:r>
          <a:endParaRPr lang="en-US" sz="1800" b="1" kern="1200" dirty="0"/>
        </a:p>
      </dsp:txBody>
      <dsp:txXfrm>
        <a:off x="1201433" y="3675414"/>
        <a:ext cx="5032138" cy="460791"/>
      </dsp:txXfrm>
    </dsp:sp>
    <dsp:sp modelId="{35EAA4B2-2F1A-594F-BA40-A7445EE279C2}">
      <dsp:nvSpPr>
        <dsp:cNvPr id="0" name=""/>
        <dsp:cNvSpPr/>
      </dsp:nvSpPr>
      <dsp:spPr>
        <a:xfrm>
          <a:off x="6589009" y="467263"/>
          <a:ext cx="3649524" cy="3881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SA" sz="1800" kern="1200" dirty="0">
              <a:latin typeface="Alexandria" pitchFamily="2" charset="-78"/>
              <a:cs typeface="Alexandria" pitchFamily="2" charset="-78"/>
            </a:rPr>
            <a:t>تصبح العلاقات الإعلامية ناجحة وفعالة عند الإجابة على أي تساؤلات ، بالإضافة الى تزويد وسائل الاعلام بالصور والأخبار الدقيقة الواضحة المفسرة. بالإضافة الى تقديم </a:t>
          </a:r>
          <a:r>
            <a:rPr lang="ar" sz="1800" kern="1200" dirty="0">
              <a:latin typeface="Alexandria" pitchFamily="2" charset="-78"/>
              <a:cs typeface="Alexandria" pitchFamily="2" charset="-78"/>
            </a:rPr>
            <a:t>ملخصًا موجزًا ​​يسلط الضوء على الجوانب الرئيسية للقصة.</a:t>
          </a:r>
          <a:endParaRPr lang="en-US" sz="1800" kern="1200" dirty="0">
            <a:latin typeface="Alexandria" pitchFamily="2" charset="-78"/>
            <a:cs typeface="Alexandria" pitchFamily="2" charset="-78"/>
          </a:endParaRPr>
        </a:p>
      </dsp:txBody>
      <dsp:txXfrm>
        <a:off x="6589009" y="467263"/>
        <a:ext cx="3649524" cy="388195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228410" y="199963"/>
          <a:ext cx="209950" cy="3885744"/>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00964" y="465593"/>
          <a:ext cx="5460488" cy="3885744"/>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791013" y="0"/>
          <a:ext cx="5250537" cy="367557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14444" y="3676880"/>
          <a:ext cx="5037057" cy="461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"لماذا تحليل النتائج؟" </a:t>
          </a:r>
          <a:endParaRPr lang="en-US" sz="1800" b="1" kern="1200" dirty="0"/>
        </a:p>
      </dsp:txBody>
      <dsp:txXfrm>
        <a:off x="1214444" y="3676880"/>
        <a:ext cx="5037057" cy="461241"/>
      </dsp:txXfrm>
    </dsp:sp>
    <dsp:sp modelId="{35EAA4B2-2F1A-594F-BA40-A7445EE279C2}">
      <dsp:nvSpPr>
        <dsp:cNvPr id="0" name=""/>
        <dsp:cNvSpPr/>
      </dsp:nvSpPr>
      <dsp:spPr>
        <a:xfrm>
          <a:off x="6508252" y="362232"/>
          <a:ext cx="3585188" cy="3885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من المهم مراقبة القنوات الاعلامية والاستراتيجية المستخدمة لتقييم فعاليتها.</a:t>
          </a: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ويمكن تطوير الأساليب وتعديل التكتيكات بشكل مستمر وفقا لتحليل البيانات.</a:t>
          </a:r>
          <a:endParaRPr lang="en-US" sz="1800" kern="1200" dirty="0">
            <a:latin typeface="Alexandria" pitchFamily="2" charset="-78"/>
            <a:cs typeface="Alexandria" pitchFamily="2" charset="-78"/>
          </a:endParaRPr>
        </a:p>
      </dsp:txBody>
      <dsp:txXfrm>
        <a:off x="6508252" y="362232"/>
        <a:ext cx="3585188" cy="388574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DFC537-7FA2-4449-BE04-4B8E0D3C1C2C}">
      <dsp:nvSpPr>
        <dsp:cNvPr id="0" name=""/>
        <dsp:cNvSpPr/>
      </dsp:nvSpPr>
      <dsp:spPr>
        <a:xfrm>
          <a:off x="10166472" y="229378"/>
          <a:ext cx="209950" cy="3885744"/>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84CB95-03E8-0649-943E-BD6F798B7BDA}">
      <dsp:nvSpPr>
        <dsp:cNvPr id="0" name=""/>
        <dsp:cNvSpPr/>
      </dsp:nvSpPr>
      <dsp:spPr>
        <a:xfrm>
          <a:off x="1057017" y="465593"/>
          <a:ext cx="5460488" cy="3885744"/>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5FC0F-C82F-4844-943C-F7916A7B1801}">
      <dsp:nvSpPr>
        <dsp:cNvPr id="0" name=""/>
        <dsp:cNvSpPr/>
      </dsp:nvSpPr>
      <dsp:spPr>
        <a:xfrm>
          <a:off x="847066" y="0"/>
          <a:ext cx="5250537" cy="3675575"/>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E8DBA7-0CB5-A748-81D7-2580685EA6AD}">
      <dsp:nvSpPr>
        <dsp:cNvPr id="0" name=""/>
        <dsp:cNvSpPr/>
      </dsp:nvSpPr>
      <dsp:spPr>
        <a:xfrm>
          <a:off x="1270496" y="3676880"/>
          <a:ext cx="5037057" cy="4612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80" tIns="68580" rIns="182880" bIns="68580" numCol="1" spcCol="1270" anchor="ctr" anchorCtr="0">
          <a:noAutofit/>
        </a:bodyPr>
        <a:lstStyle/>
        <a:p>
          <a:pPr marL="0" lvl="0" indent="0" algn="ctr" defTabSz="800100">
            <a:lnSpc>
              <a:spcPct val="90000"/>
            </a:lnSpc>
            <a:spcBef>
              <a:spcPct val="0"/>
            </a:spcBef>
            <a:spcAft>
              <a:spcPct val="35000"/>
            </a:spcAft>
            <a:buNone/>
          </a:pPr>
          <a:r>
            <a:rPr lang="ar" sz="1800" b="1" kern="1200" dirty="0">
              <a:latin typeface="Alexandria" pitchFamily="2" charset="-78"/>
              <a:cs typeface="Alexandria" pitchFamily="2" charset="-78"/>
            </a:rPr>
            <a:t>"ماهي الجهات الإعلامية الهامة؟" </a:t>
          </a:r>
          <a:endParaRPr lang="en-US" sz="1800" b="1" kern="1200" dirty="0"/>
        </a:p>
      </dsp:txBody>
      <dsp:txXfrm>
        <a:off x="1270496" y="3676880"/>
        <a:ext cx="5037057" cy="461241"/>
      </dsp:txXfrm>
    </dsp:sp>
    <dsp:sp modelId="{35EAA4B2-2F1A-594F-BA40-A7445EE279C2}">
      <dsp:nvSpPr>
        <dsp:cNvPr id="0" name=""/>
        <dsp:cNvSpPr/>
      </dsp:nvSpPr>
      <dsp:spPr>
        <a:xfrm>
          <a:off x="6741129" y="465593"/>
          <a:ext cx="3319713" cy="3885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على ممارسو العلاقات العامة تحديد قائمة بجهات الاتصال الإعلامية الأكثر فائدة للمؤسسة للتواصل وارسال الأخبار الهامة. </a:t>
          </a:r>
        </a:p>
        <a:p>
          <a:pPr marL="0" lvl="0" indent="0" algn="just" defTabSz="800100" rtl="1">
            <a:lnSpc>
              <a:spcPct val="150000"/>
            </a:lnSpc>
            <a:spcBef>
              <a:spcPct val="0"/>
            </a:spcBef>
            <a:spcAft>
              <a:spcPct val="35000"/>
            </a:spcAft>
            <a:buNone/>
          </a:pPr>
          <a:r>
            <a:rPr lang="ar" sz="1800" kern="1200" dirty="0">
              <a:latin typeface="Alexandria" pitchFamily="2" charset="-78"/>
              <a:cs typeface="Alexandria" pitchFamily="2" charset="-78"/>
            </a:rPr>
            <a:t>ويمكن الإشارة الي هذه الجهات في اتصالات المؤسسة لكسب ثقتهم. </a:t>
          </a:r>
          <a:endParaRPr lang="en-US" sz="1800" kern="1200" dirty="0">
            <a:latin typeface="Alexandria" pitchFamily="2" charset="-78"/>
            <a:cs typeface="Alexandria" pitchFamily="2" charset="-78"/>
          </a:endParaRPr>
        </a:p>
      </dsp:txBody>
      <dsp:txXfrm>
        <a:off x="6741129" y="465593"/>
        <a:ext cx="3319713" cy="388574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9/3/layout/SnapshotPictureList">
  <dgm:title val=""/>
  <dgm:desc val=""/>
  <dgm:catLst>
    <dgm:cat type="picture" pri="3000"/>
    <dgm:cat type="pictureconvert" pri="3000"/>
  </dgm:catLst>
  <dgm:samp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ampData>
  <dgm:style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styleData>
  <dgm:clrData>
    <dgm:dataModel>
      <dgm:ptLst>
        <dgm:pt modelId="0" type="doc"/>
        <dgm:pt modelId="10">
          <dgm:prSet phldr="1"/>
        </dgm:pt>
        <dgm:pt modelId="11">
          <dgm:prSet phldr="1"/>
        </dgm:pt>
      </dgm:ptLst>
      <dgm:cxnLst>
        <dgm:cxn modelId="40" srcId="0" destId="10" srcOrd="0" destOrd="0"/>
        <dgm:cxn modelId="12" srcId="10" destId="11" srcOrd="0" destOrd="0"/>
      </dgm:cxnLst>
      <dgm:bg/>
      <dgm:whole/>
    </dgm:dataModel>
  </dgm:clrData>
  <dgm:layoutNode name="Name0">
    <dgm:varLst>
      <dgm:chMax/>
      <dgm:chPref/>
      <dgm:dir/>
      <dgm:animLvl val="lvl"/>
    </dgm:varLst>
    <dgm:alg type="snake">
      <dgm:param type="grDir" val="tL"/>
      <dgm:param type="flowDir" val="col"/>
    </dgm:alg>
    <dgm:shape xmlns:r="http://schemas.openxmlformats.org/officeDocument/2006/relationships" r:blip="">
      <dgm:adjLst/>
    </dgm:shape>
    <dgm:constrLst>
      <dgm:constr type="primFontSz" for="des" forName="ChildText" refType="primFontSz" refFor="des" refForName="ParentText" op="lte"/>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2.0273"/>
        </dgm:alg>
        <dgm:shape xmlns:r="http://schemas.openxmlformats.org/officeDocument/2006/relationships" r:blip="">
          <dgm:adjLst/>
        </dgm:shape>
        <dgm:choose name="Name1">
          <dgm:if name="Name2" func="var" arg="dir" op="equ" val="norm">
            <dgm:constrLst>
              <dgm:constr type="l" for="ch" forName="ParentAccentShape" refType="w" fact="0.0238"/>
              <dgm:constr type="t" for="ch" forName="ParentAccentShape" refType="h" fact="0.107"/>
              <dgm:constr type="w" for="ch" forName="ParentAccentShape" refType="w" fact="0.619"/>
              <dgm:constr type="h" for="ch" forName="ParentAccentShape" refType="h" fact="0.893"/>
              <dgm:constr type="l" for="ch" forName="ParentText" refType="w" fact="0.048"/>
              <dgm:constr type="t" for="ch" forName="ParentText" refType="h" fact="0.845"/>
              <dgm:constr type="w" for="ch" forName="ParentText" refType="w" fact="0.571"/>
              <dgm:constr type="h" for="ch" forName="ParentText" refType="h" fact="0.106"/>
              <dgm:constr type="l" for="ch" forName="ChildText" refType="w" fact="0.668"/>
              <dgm:constr type="t" for="ch" forName="ChildText" refType="h" fact="0.107"/>
              <dgm:constr type="w" for="ch" forName="ChildText" refType="w" fact="0.283"/>
              <dgm:constr type="h" for="ch" forName="ChildText" refType="h" fact="0.893"/>
              <dgm:constr type="l" for="ch" forName="ChildAccentShape" refType="w" fact="0.9762"/>
              <dgm:constr type="t" for="ch" forName="ChildAccentShape" refType="h" fact="0.107"/>
              <dgm:constr type="w" for="ch" forName="ChildAccentShape" refType="w" fact="0.0238"/>
              <dgm:constr type="h" for="ch" forName="ChildAccentShape" refType="h" fact="0.893"/>
              <dgm:constr type="l" for="ch" forName="Image" refType="w" fact="0"/>
              <dgm:constr type="t" for="ch" forName="Image" refType="h" fact="0"/>
              <dgm:constr type="w" for="ch" forName="Image" refType="w" fact="0.5952"/>
              <dgm:constr type="h" for="ch" forName="Image" refType="h" fact="0.8447"/>
            </dgm:constrLst>
          </dgm:if>
          <dgm:else name="Name3">
            <dgm:constrLst>
              <dgm:constr type="l" for="ch" forName="ParentAccentShape" refType="w" fact="0.3572"/>
              <dgm:constr type="t" for="ch" forName="ParentAccentShape" refType="h" fact="0.107"/>
              <dgm:constr type="w" for="ch" forName="ParentAccentShape" refType="w" fact="0.619"/>
              <dgm:constr type="h" for="ch" forName="ParentAccentShape" refType="h" fact="0.893"/>
              <dgm:constr type="l" for="ch" forName="ParentText" refType="w" fact="0.381"/>
              <dgm:constr type="t" for="ch" forName="ParentText" refType="h" fact="0.845"/>
              <dgm:constr type="w" for="ch" forName="ParentText" refType="w" fact="0.571"/>
              <dgm:constr type="h" for="ch" forName="ParentText" refType="h" fact="0.106"/>
              <dgm:constr type="l" for="ch" forName="ChildText" refType="w" fact="0.049"/>
              <dgm:constr type="t" for="ch" forName="ChildText" refType="h" fact="0.107"/>
              <dgm:constr type="w" for="ch" forName="ChildText" refType="w" fact="0.283"/>
              <dgm:constr type="h" for="ch" forName="ChildText" refType="h" fact="0.893"/>
              <dgm:constr type="l" for="ch" forName="ChildAccentShape" refType="w" fact="0"/>
              <dgm:constr type="t" for="ch" forName="ChildAccentShape" refType="h" fact="0.107"/>
              <dgm:constr type="w" for="ch" forName="ChildAccentShape" refType="w" fact="0.0238"/>
              <dgm:constr type="h" for="ch" forName="ChildAccentShape" refType="h" fact="0.893"/>
              <dgm:constr type="l" for="ch" forName="Image" refType="w" fact="0.4048"/>
              <dgm:constr type="t" for="ch" forName="Image" refType="h" fact="0"/>
              <dgm:constr type="w" for="ch" forName="Image" refType="w" fact="0.5952"/>
              <dgm:constr type="h" for="ch" forName="Image" refType="h" fact="0.8447"/>
            </dgm:constrLst>
          </dgm:else>
        </dgm:choose>
        <dgm:layoutNode name="ParentAccentShape" styleLbl="trBgShp">
          <dgm:alg type="sp"/>
          <dgm:shape xmlns:r="http://schemas.openxmlformats.org/officeDocument/2006/relationships" type="frame" r:blip="" zOrderOff="-10">
            <dgm:adjLst>
              <dgm:adj idx="1" val="0.0545"/>
            </dgm:adjLst>
          </dgm:shape>
          <dgm:presOf/>
        </dgm:layoutNode>
        <dgm:layoutNode name="ParentText" styleLbl="revTx">
          <dgm:varLst>
            <dgm:chMax val="1"/>
            <dgm:chPref val="1"/>
            <dgm:bulletEnabled val="1"/>
          </dgm:varLst>
          <dgm:alg type="tx">
            <dgm:param type="parTxLTRAlign" val="l"/>
          </dgm:alg>
          <dgm:shape xmlns:r="http://schemas.openxmlformats.org/officeDocument/2006/relationships" type="rect" r:blip="" zOrderOff="10">
            <dgm:adjLst/>
          </dgm:shape>
          <dgm:presOf axis="self" ptType="node"/>
          <dgm:constrLst>
            <dgm:constr type="lMarg" refType="primFontSz" fact="0.8"/>
            <dgm:constr type="rMarg" refType="primFontSz" fact="0.8"/>
            <dgm:constr type="tMarg" refType="primFontSz" fact="0.3"/>
            <dgm:constr type="bMarg" refType="primFontSz" fact="0.3"/>
          </dgm:constrLst>
          <dgm:ruleLst>
            <dgm:rule type="primFontSz" val="5" fact="NaN" max="NaN"/>
          </dgm:ruleLst>
        </dgm:layoutNode>
        <dgm:layoutNode name="ChildText" styleLbl="revTx">
          <dgm:varLst>
            <dgm:chMax val="0"/>
            <dgm:chPref val="0"/>
          </dgm:varLst>
          <dgm:alg type="tx">
            <dgm:param type="parTxLTRAlign" val="l"/>
            <dgm:param type="txAnchorVert" val="t"/>
          </dgm:alg>
          <dgm:shape xmlns:r="http://schemas.openxmlformats.org/officeDocument/2006/relationships" type="rect" r:blip="" zOrderOff="10">
            <dgm:adjLst/>
          </dgm:shape>
          <dgm:choose name="Name4">
            <dgm:if name="Name5" axis="ch" ptType="node" func="cnt" op="gte" val="1">
              <dgm:presOf axis="des" ptType="node"/>
            </dgm:if>
            <dgm:else name="Name6">
              <dgm:presOf/>
            </dgm:else>
          </dgm:choos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name="ChildAccentShape" styleLbl="trBgShp">
          <dgm:alg type="sp"/>
          <dgm:choose name="Name7">
            <dgm:if name="Name8" axis="ch" ptType="node" func="cnt" op="gte" val="1">
              <dgm:shape xmlns:r="http://schemas.openxmlformats.org/officeDocument/2006/relationships" type="rect" r:blip="" zOrderOff="-10">
                <dgm:adjLst/>
              </dgm:shape>
            </dgm:if>
            <dgm:else name="Name9">
              <dgm:shape xmlns:r="http://schemas.openxmlformats.org/officeDocument/2006/relationships" type="rect" r:blip="" hideGeom="1">
                <dgm:adjLst/>
              </dgm:shape>
            </dgm:else>
          </dgm:choose>
          <dgm:presOf/>
        </dgm:layoutNode>
        <dgm:layoutNode name="Image" styleLbl="align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58850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10.tiff"/><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11.tiff"/><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5.xml.rels><?xml version="1.0" encoding="UTF-8" standalone="yes"?>
<Relationships xmlns="http://schemas.openxmlformats.org/package/2006/relationships"><Relationship Id="rId8" Type="http://schemas.openxmlformats.org/officeDocument/2006/relationships/image" Target="../media/image12.tiff"/><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6.xml.rels><?xml version="1.0" encoding="UTF-8" standalone="yes"?>
<Relationships xmlns="http://schemas.openxmlformats.org/package/2006/relationships"><Relationship Id="rId8" Type="http://schemas.openxmlformats.org/officeDocument/2006/relationships/image" Target="../media/image13.tiff"/><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8" Type="http://schemas.openxmlformats.org/officeDocument/2006/relationships/image" Target="../media/image14.tiff"/><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15.tiff"/><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9.xml.rels><?xml version="1.0" encoding="UTF-8" standalone="yes"?>
<Relationships xmlns="http://schemas.openxmlformats.org/package/2006/relationships"><Relationship Id="rId8" Type="http://schemas.openxmlformats.org/officeDocument/2006/relationships/image" Target="../media/image16.tiff"/><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0.xml.rels><?xml version="1.0" encoding="UTF-8" standalone="yes"?>
<Relationships xmlns="http://schemas.openxmlformats.org/package/2006/relationships"><Relationship Id="rId8" Type="http://schemas.openxmlformats.org/officeDocument/2006/relationships/image" Target="../media/image17.tiff"/><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1.xml.rels><?xml version="1.0" encoding="UTF-8" standalone="yes"?>
<Relationships xmlns="http://schemas.openxmlformats.org/package/2006/relationships"><Relationship Id="rId8" Type="http://schemas.openxmlformats.org/officeDocument/2006/relationships/image" Target="../media/image18.tiff"/><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2.xml.rels><?xml version="1.0" encoding="UTF-8" standalone="yes"?>
<Relationships xmlns="http://schemas.openxmlformats.org/package/2006/relationships"><Relationship Id="rId8" Type="http://schemas.openxmlformats.org/officeDocument/2006/relationships/image" Target="../media/image19.tiff"/><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3.xml.rels><?xml version="1.0" encoding="UTF-8" standalone="yes"?>
<Relationships xmlns="http://schemas.openxmlformats.org/package/2006/relationships"><Relationship Id="rId8" Type="http://schemas.openxmlformats.org/officeDocument/2006/relationships/image" Target="../media/image20.tiff"/><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4.xml.rels><?xml version="1.0" encoding="UTF-8" standalone="yes"?>
<Relationships xmlns="http://schemas.openxmlformats.org/package/2006/relationships"><Relationship Id="rId8" Type="http://schemas.openxmlformats.org/officeDocument/2006/relationships/image" Target="../media/image21.tiff"/><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5.xml.rels><?xml version="1.0" encoding="UTF-8" standalone="yes"?>
<Relationships xmlns="http://schemas.openxmlformats.org/package/2006/relationships"><Relationship Id="rId8" Type="http://schemas.openxmlformats.org/officeDocument/2006/relationships/image" Target="../media/image22.tiff"/><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الخامسة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49304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200000"/>
              </a:lnSpc>
            </a:pPr>
            <a:r>
              <a:rPr lang="ar-SA" b="1" dirty="0">
                <a:solidFill>
                  <a:schemeClr val="tx1"/>
                </a:solidFill>
                <a:latin typeface="Alexandria" pitchFamily="2" charset="-78"/>
                <a:cs typeface="Alexandria" pitchFamily="2" charset="-78"/>
              </a:rPr>
              <a:t>تناولنا في المحاضرة عدد من الموضوعات الهامة: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مفهوم العلاقات العامة الرقمية ومميزاتها.</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التحديات الأخلاقية التي تواجه العلاقات العامة الرقمية.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الاستخدام المسئول لمنصات التواصل الاجتماعي من جانب ممارسي العلاقات العامة.</a:t>
            </a:r>
          </a:p>
          <a:p>
            <a:pPr marL="285750" indent="-285750" algn="r" defTabSz="914400" rtl="1" eaLnBrk="1" latinLnBrk="0" hangingPunct="1">
              <a:lnSpc>
                <a:spcPct val="200000"/>
              </a:lnSpc>
              <a:buFontTx/>
              <a:buChar char="-"/>
            </a:pPr>
            <a:r>
              <a:rPr lang="ar-SA" dirty="0">
                <a:solidFill>
                  <a:schemeClr val="tx1"/>
                </a:solidFill>
                <a:latin typeface="Alexandria" pitchFamily="2" charset="-78"/>
                <a:cs typeface="Alexandria" pitchFamily="2" charset="-78"/>
              </a:rPr>
              <a:t>التحديات الأخلاقية التي تواجه العلاقات العامة في عصر الذكاء الاصطناعي.</a:t>
            </a:r>
          </a:p>
          <a:p>
            <a:pPr marL="285750" indent="-285750" algn="r" rtl="1">
              <a:lnSpc>
                <a:spcPct val="200000"/>
              </a:lnSpc>
              <a:buFontTx/>
              <a:buChar char="-"/>
            </a:pPr>
            <a:r>
              <a:rPr lang="ar-SA" dirty="0">
                <a:solidFill>
                  <a:schemeClr val="tx1"/>
                </a:solidFill>
                <a:latin typeface="Alexandria" pitchFamily="2" charset="-78"/>
                <a:cs typeface="Alexandria" pitchFamily="2" charset="-78"/>
              </a:rPr>
              <a:t>معايير تطبيق أخلاقيات العلاقات العامة باستخدام الذكاء الاصطناعي.</a:t>
            </a:r>
          </a:p>
          <a:p>
            <a:pPr marL="285750" indent="-285750" algn="r" defTabSz="914400" rtl="1" eaLnBrk="1" latinLnBrk="0" hangingPunct="1">
              <a:buFontTx/>
              <a:buChar char="-"/>
            </a:pPr>
            <a:endParaRPr lang="ar-SA" dirty="0">
              <a:solidFill>
                <a:schemeClr val="tx1"/>
              </a:solidFill>
              <a:latin typeface="Alexandria" pitchFamily="2" charset="-78"/>
              <a:cs typeface="Alexandria" pitchFamily="2" charset="-78"/>
            </a:endParaRPr>
          </a:p>
          <a:p>
            <a:pPr marL="285750" indent="-285750" algn="r" defTabSz="914400" rtl="1" eaLnBrk="1" latinLnBrk="0" hangingPunct="1">
              <a:buFontTx/>
              <a:buChar char="-"/>
            </a:pPr>
            <a:endParaRPr lang="en-US"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4CF075-D011-E741-A039-57468C46F9F0}"/>
              </a:ext>
            </a:extLst>
          </p:cNvPr>
          <p:cNvSpPr txBox="1"/>
          <p:nvPr/>
        </p:nvSpPr>
        <p:spPr>
          <a:xfrm>
            <a:off x="7909052" y="1084309"/>
            <a:ext cx="2052165" cy="646331"/>
          </a:xfrm>
          <a:prstGeom prst="rect">
            <a:avLst/>
          </a:prstGeom>
          <a:noFill/>
        </p:spPr>
        <p:txBody>
          <a:bodyPr wrap="none" rtlCol="0">
            <a:spAutoFit/>
          </a:bodyPr>
          <a:lstStyle/>
          <a:p>
            <a:r>
              <a:rPr lang="ar-SA" b="1" dirty="0">
                <a:latin typeface="Alexandria" pitchFamily="2" charset="-78"/>
                <a:cs typeface="Alexandria" pitchFamily="2" charset="-78"/>
              </a:rPr>
              <a:t>ملخص المحاضرة: </a:t>
            </a:r>
            <a:endParaRPr lang="en-US" b="1" dirty="0">
              <a:latin typeface="Alexandria" pitchFamily="2" charset="-78"/>
              <a:cs typeface="Alexandria" pitchFamily="2" charset="-78"/>
            </a:endParaRPr>
          </a:p>
          <a:p>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006625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389417" y="3505024"/>
            <a:ext cx="22801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414289" y="3528595"/>
            <a:ext cx="2233987"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a:t>
            </a:r>
            <a:endParaRPr lang="en-US" b="1" dirty="0">
              <a:solidFill>
                <a:schemeClr val="bg1"/>
              </a:solidFill>
              <a:latin typeface="Alexandria" charset="0"/>
              <a:cs typeface="Alexandria" charset="0"/>
            </a:endParaRPr>
          </a:p>
        </p:txBody>
      </p:sp>
      <p:sp>
        <p:nvSpPr>
          <p:cNvPr id="23" name="TextBox 22"/>
          <p:cNvSpPr txBox="1"/>
          <p:nvPr/>
        </p:nvSpPr>
        <p:spPr>
          <a:xfrm>
            <a:off x="5414290" y="3999250"/>
            <a:ext cx="214094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الخامسة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الممارسات الأخلاقية في بناء علاقات مع الاعلام:</a:t>
            </a:r>
            <a:endParaRPr lang="en-US" sz="1600" dirty="0">
              <a:latin typeface="Alexandria" pitchFamily="2" charset="-78"/>
              <a:cs typeface="Alexandria" pitchFamily="2" charset="-78"/>
            </a:endParaRPr>
          </a:p>
          <a:p>
            <a:pPr algn="r">
              <a:lnSpc>
                <a:spcPct val="150000"/>
              </a:lnSpc>
            </a:pPr>
            <a:endParaRPr lang="en-US" sz="1600"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F71F897C-B9A5-6B4E-B28B-D0A1BCB51F3C}"/>
              </a:ext>
            </a:extLst>
          </p:cNvPr>
          <p:cNvPicPr>
            <a:picLocks noChangeAspect="1"/>
          </p:cNvPicPr>
          <p:nvPr/>
        </p:nvPicPr>
        <p:blipFill rotWithShape="1">
          <a:blip r:embed="rId4">
            <a:extLst>
              <a:ext uri="{28A0092B-C50C-407E-A947-70E740481C1C}">
                <a14:useLocalDpi xmlns:a14="http://schemas.microsoft.com/office/drawing/2010/main" val="0"/>
              </a:ext>
            </a:extLst>
          </a:blip>
          <a:srcRect l="-1" r="350" b="29679"/>
          <a:stretch/>
        </p:blipFill>
        <p:spPr>
          <a:xfrm>
            <a:off x="1868556" y="2413667"/>
            <a:ext cx="3520861" cy="2496263"/>
          </a:xfrm>
          <a:prstGeom prst="rect">
            <a:avLst/>
          </a:prstGeom>
        </p:spPr>
      </p:pic>
      <p:sp>
        <p:nvSpPr>
          <p:cNvPr id="2" name="TextBox 1">
            <a:extLst>
              <a:ext uri="{FF2B5EF4-FFF2-40B4-BE49-F238E27FC236}">
                <a16:creationId xmlns:a16="http://schemas.microsoft.com/office/drawing/2014/main" id="{D6171218-6408-444F-A5B0-599068395538}"/>
              </a:ext>
            </a:extLst>
          </p:cNvPr>
          <p:cNvSpPr txBox="1"/>
          <p:nvPr/>
        </p:nvSpPr>
        <p:spPr>
          <a:xfrm>
            <a:off x="1333001" y="2432951"/>
            <a:ext cx="3374706" cy="584775"/>
          </a:xfrm>
          <a:prstGeom prst="rect">
            <a:avLst/>
          </a:prstGeom>
          <a:noFill/>
        </p:spPr>
        <p:txBody>
          <a:bodyPr wrap="none" rtlCol="0">
            <a:spAutoFit/>
          </a:bodyPr>
          <a:lstStyle/>
          <a:p>
            <a:pPr algn="r"/>
            <a:r>
              <a:rPr lang="ar-EG" sz="1600" dirty="0">
                <a:latin typeface="Alexandria" pitchFamily="2" charset="-78"/>
                <a:cs typeface="Alexandria" pitchFamily="2" charset="-78"/>
              </a:rPr>
              <a:t>الشفافية والافصاح عن المعلومات.</a:t>
            </a:r>
            <a:endParaRPr lang="en-US" sz="1600" dirty="0">
              <a:latin typeface="Alexandria" pitchFamily="2" charset="-78"/>
              <a:cs typeface="Alexandria" pitchFamily="2" charset="-78"/>
            </a:endParaRPr>
          </a:p>
          <a:p>
            <a:pPr algn="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554D351-11E5-FF4D-A5E9-80B4D307C5BD}"/>
              </a:ext>
            </a:extLst>
          </p:cNvPr>
          <p:cNvSpPr txBox="1"/>
          <p:nvPr/>
        </p:nvSpPr>
        <p:spPr>
          <a:xfrm>
            <a:off x="79513" y="3505024"/>
            <a:ext cx="4047903" cy="584775"/>
          </a:xfrm>
          <a:prstGeom prst="rect">
            <a:avLst/>
          </a:prstGeom>
          <a:noFill/>
        </p:spPr>
        <p:txBody>
          <a:bodyPr wrap="none" rtlCol="0">
            <a:spAutoFit/>
          </a:bodyPr>
          <a:lstStyle/>
          <a:p>
            <a:r>
              <a:rPr lang="ar-EG" sz="1600" dirty="0">
                <a:latin typeface="Alexandria" pitchFamily="2" charset="-78"/>
                <a:cs typeface="Alexandria" pitchFamily="2" charset="-78"/>
              </a:rPr>
              <a:t>بناء علاقات تتسم بالثقة مع وسائل الاعلام.</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72D8682-D4F6-C342-9792-0C949E2AA76D}"/>
              </a:ext>
            </a:extLst>
          </p:cNvPr>
          <p:cNvSpPr txBox="1"/>
          <p:nvPr/>
        </p:nvSpPr>
        <p:spPr>
          <a:xfrm>
            <a:off x="-2174" y="5101928"/>
            <a:ext cx="5153975" cy="789383"/>
          </a:xfrm>
          <a:prstGeom prst="rect">
            <a:avLst/>
          </a:prstGeom>
          <a:noFill/>
        </p:spPr>
        <p:txBody>
          <a:bodyPr wrap="none" rtlCol="0">
            <a:spAutoFit/>
          </a:bodyPr>
          <a:lstStyle/>
          <a:p>
            <a:pPr algn="r" rtl="1">
              <a:lnSpc>
                <a:spcPct val="150000"/>
              </a:lnSpc>
            </a:pPr>
            <a:r>
              <a:rPr lang="ar-SA" sz="1600" dirty="0">
                <a:latin typeface="Alexandria" pitchFamily="2" charset="-78"/>
                <a:cs typeface="Alexandria" pitchFamily="2" charset="-78"/>
              </a:rPr>
              <a:t>الممارسات الأخلاقية عند دعم الأفراد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من المشاهير والشخصيات البارزة والمرشحين السياسيين.</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376844123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80054"/>
            <a:ext cx="10812720" cy="4775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أشرنا في محاضرة سابقة أن جماهير المؤسسة </a:t>
            </a:r>
            <a:r>
              <a:rPr lang="ar" b="1" dirty="0">
                <a:solidFill>
                  <a:schemeClr val="tx1"/>
                </a:solidFill>
                <a:latin typeface="Alexandria" pitchFamily="2" charset="-78"/>
                <a:cs typeface="Alexandria" pitchFamily="2" charset="-78"/>
              </a:rPr>
              <a:t>" أصحاب المصالح" </a:t>
            </a:r>
            <a:r>
              <a:rPr lang="ar" dirty="0">
                <a:solidFill>
                  <a:schemeClr val="tx1"/>
                </a:solidFill>
                <a:latin typeface="Alexandria" pitchFamily="2" charset="-78"/>
                <a:cs typeface="Alexandria" pitchFamily="2" charset="-78"/>
              </a:rPr>
              <a:t>يشيرون الى الأفراد والجماعات والمؤسسات ذات الصلة بالمؤسسة ، والتي لها مصالح وتؤثر وتتأثر أيضا بالمؤسسة. </a:t>
            </a:r>
          </a:p>
          <a:p>
            <a:pPr algn="just" rtl="1">
              <a:lnSpc>
                <a:spcPct val="150000"/>
              </a:lnSpc>
            </a:pPr>
            <a:r>
              <a:rPr lang="ar" dirty="0">
                <a:solidFill>
                  <a:schemeClr val="tx1"/>
                </a:solidFill>
                <a:latin typeface="Alexandria" pitchFamily="2" charset="-78"/>
                <a:cs typeface="Alexandria" pitchFamily="2" charset="-78"/>
              </a:rPr>
              <a:t>وأنه يمكن تقسيم جماهير المؤسسة الى:</a:t>
            </a:r>
          </a:p>
          <a:p>
            <a:pPr marL="285750" indent="-285750" algn="just" rtl="1">
              <a:lnSpc>
                <a:spcPct val="150000"/>
              </a:lnSpc>
              <a:buFont typeface="Wingdings" pitchFamily="2" charset="2"/>
              <a:buChar char="v"/>
            </a:pPr>
            <a:r>
              <a:rPr lang="ar" dirty="0">
                <a:solidFill>
                  <a:schemeClr val="tx1"/>
                </a:solidFill>
                <a:latin typeface="Alexandria" pitchFamily="2" charset="-78"/>
                <a:cs typeface="Alexandria" pitchFamily="2" charset="-78"/>
              </a:rPr>
              <a:t>جماهير داخلية ( منهم </a:t>
            </a:r>
            <a:r>
              <a:rPr lang="ar-SA" dirty="0">
                <a:solidFill>
                  <a:schemeClr val="tx1"/>
                </a:solidFill>
                <a:latin typeface="Alexandria" pitchFamily="2" charset="-78"/>
                <a:cs typeface="Alexandria" pitchFamily="2" charset="-78"/>
              </a:rPr>
              <a:t>موظفو الشركة والملاك و المستثمرون) ، </a:t>
            </a:r>
          </a:p>
          <a:p>
            <a:pPr marL="285750" indent="-285750" algn="just" rtl="1">
              <a:lnSpc>
                <a:spcPct val="150000"/>
              </a:lnSpc>
              <a:buFont typeface="Wingdings" pitchFamily="2" charset="2"/>
              <a:buChar char="v"/>
            </a:pPr>
            <a:r>
              <a:rPr lang="ar-SA" dirty="0">
                <a:solidFill>
                  <a:schemeClr val="tx1"/>
                </a:solidFill>
                <a:latin typeface="Alexandria" pitchFamily="2" charset="-78"/>
                <a:cs typeface="Alexandria" pitchFamily="2" charset="-78"/>
              </a:rPr>
              <a:t>وجماهير خارجية ( منهم </a:t>
            </a:r>
            <a:r>
              <a:rPr lang="ar" dirty="0">
                <a:solidFill>
                  <a:schemeClr val="tx1"/>
                </a:solidFill>
                <a:latin typeface="Alexandria" pitchFamily="2" charset="-78"/>
                <a:cs typeface="Alexandria" pitchFamily="2" charset="-78"/>
              </a:rPr>
              <a:t>العملاء والمجتمعات المحلية والموردين والمؤسسات الحكومية أو المالية المختلفة ).</a:t>
            </a:r>
          </a:p>
          <a:p>
            <a:pPr marL="285750" indent="-285750" algn="just" rtl="1">
              <a:lnSpc>
                <a:spcPct val="150000"/>
              </a:lnSpc>
              <a:buFont typeface="Wingdings" pitchFamily="2" charset="2"/>
              <a:buChar char="v"/>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وتعد </a:t>
            </a:r>
            <a:r>
              <a:rPr lang="ar" b="1" dirty="0">
                <a:solidFill>
                  <a:schemeClr val="tx1"/>
                </a:solidFill>
                <a:latin typeface="Alexandria" pitchFamily="2" charset="-78"/>
                <a:cs typeface="Alexandria" pitchFamily="2" charset="-78"/>
              </a:rPr>
              <a:t>وسائل الاعلام</a:t>
            </a:r>
            <a:r>
              <a:rPr lang="ar" dirty="0">
                <a:solidFill>
                  <a:schemeClr val="tx1"/>
                </a:solidFill>
                <a:latin typeface="Alexandria" pitchFamily="2" charset="-78"/>
                <a:cs typeface="Alexandria" pitchFamily="2" charset="-78"/>
              </a:rPr>
              <a:t> من الجماهير الخارجية للمؤسسة ، والتي تؤثر في قراراتها ويرتبط استمرار المؤسسة وتحقيق مصالحها ونجاحها بالتواصل الفعال والناجح بين المؤسسة ووسائل الاعلام.</a:t>
            </a:r>
          </a:p>
          <a:p>
            <a:pPr algn="just" rtl="1">
              <a:lnSpc>
                <a:spcPct val="150000"/>
              </a:lnSpc>
            </a:pPr>
            <a:r>
              <a:rPr lang="ar" b="1" dirty="0">
                <a:solidFill>
                  <a:srgbClr val="00AEEF"/>
                </a:solidFill>
                <a:latin typeface="Alexandria" pitchFamily="2" charset="-78"/>
                <a:cs typeface="Alexandria" pitchFamily="2" charset="-78"/>
              </a:rPr>
              <a:t>وقبل تناول أخلاقيات العلاقات الإعلامية لابد من فهم ما هي العلاقات الإعلامية وأهدافها.  </a:t>
            </a:r>
          </a:p>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70" y="0"/>
            <a:ext cx="2305141" cy="1076343"/>
          </a:xfrm>
          <a:prstGeom prst="rect">
            <a:avLst/>
          </a:prstGeom>
        </p:spPr>
      </p:pic>
      <p:sp>
        <p:nvSpPr>
          <p:cNvPr id="2" name="Rectangle 1">
            <a:extLst>
              <a:ext uri="{FF2B5EF4-FFF2-40B4-BE49-F238E27FC236}">
                <a16:creationId xmlns:a16="http://schemas.microsoft.com/office/drawing/2014/main" id="{6A8A4A11-8085-7E80-9E0E-D0CEACFBA55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02594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3169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40" y="39714"/>
            <a:ext cx="2305141" cy="1076343"/>
          </a:xfrm>
          <a:prstGeom prst="rect">
            <a:avLst/>
          </a:prstGeom>
        </p:spPr>
      </p:pic>
      <p:sp>
        <p:nvSpPr>
          <p:cNvPr id="3" name="Content Placeholder 2">
            <a:extLst>
              <a:ext uri="{FF2B5EF4-FFF2-40B4-BE49-F238E27FC236}">
                <a16:creationId xmlns:a16="http://schemas.microsoft.com/office/drawing/2014/main" id="{24E3D697-4FF4-4A4F-9141-A941C4EEAB0E}"/>
              </a:ext>
            </a:extLst>
          </p:cNvPr>
          <p:cNvSpPr>
            <a:spLocks noGrp="1"/>
          </p:cNvSpPr>
          <p:nvPr>
            <p:ph sz="half" idx="1"/>
          </p:nvPr>
        </p:nvSpPr>
        <p:spPr>
          <a:xfrm>
            <a:off x="617280" y="1685495"/>
            <a:ext cx="7302604" cy="3169045"/>
          </a:xfrm>
        </p:spPr>
        <p:txBody>
          <a:bodyPr>
            <a:noAutofit/>
          </a:bodyPr>
          <a:lstStyle/>
          <a:p>
            <a:pPr marL="0" indent="0" algn="just" rtl="1">
              <a:lnSpc>
                <a:spcPct val="150000"/>
              </a:lnSpc>
              <a:buNone/>
            </a:pPr>
            <a:r>
              <a:rPr lang="ar" sz="1800" dirty="0">
                <a:latin typeface="Alexandria" pitchFamily="2" charset="-78"/>
                <a:cs typeface="Alexandria" pitchFamily="2" charset="-78"/>
              </a:rPr>
              <a:t>وبناء علاقات مع الاعلام يشير الى </a:t>
            </a:r>
            <a:r>
              <a:rPr lang="ar" sz="1800" b="1" dirty="0">
                <a:latin typeface="Alexandria" pitchFamily="2" charset="-78"/>
                <a:cs typeface="Alexandria" pitchFamily="2" charset="-78"/>
              </a:rPr>
              <a:t>بناء علاقات إيجابية </a:t>
            </a:r>
            <a:r>
              <a:rPr lang="ar" sz="1800" dirty="0">
                <a:latin typeface="Alexandria" pitchFamily="2" charset="-78"/>
                <a:cs typeface="Alexandria" pitchFamily="2" charset="-78"/>
              </a:rPr>
              <a:t>مع الأشخاص المسؤولين عن إنتاج الأخبار والمقالات في وسائل الإعلام، </a:t>
            </a:r>
          </a:p>
          <a:p>
            <a:pPr algn="just" rtl="1">
              <a:lnSpc>
                <a:spcPct val="150000"/>
              </a:lnSpc>
            </a:pPr>
            <a:r>
              <a:rPr lang="ar-SA" sz="1800" dirty="0">
                <a:latin typeface="Alexandria" pitchFamily="2" charset="-78"/>
                <a:cs typeface="Alexandria" pitchFamily="2" charset="-78"/>
              </a:rPr>
              <a:t>هذا بالإضافة الى </a:t>
            </a:r>
            <a:r>
              <a:rPr lang="ar-SA" sz="1800" b="1" dirty="0">
                <a:latin typeface="Alexandria" pitchFamily="2" charset="-78"/>
                <a:cs typeface="Alexandria" pitchFamily="2" charset="-78"/>
              </a:rPr>
              <a:t>الإدارة الاستراتيجية للاتصالات </a:t>
            </a:r>
            <a:r>
              <a:rPr lang="ar-SA" sz="1800" dirty="0">
                <a:latin typeface="Alexandria" pitchFamily="2" charset="-78"/>
                <a:cs typeface="Alexandria" pitchFamily="2" charset="-78"/>
              </a:rPr>
              <a:t>بين المنظمة والأشخاص المسؤولين عن إنتاج الأخبار في وسائل الإعلام. </a:t>
            </a:r>
          </a:p>
          <a:p>
            <a:pPr algn="just" rtl="1">
              <a:lnSpc>
                <a:spcPct val="150000"/>
              </a:lnSpc>
            </a:pPr>
            <a:r>
              <a:rPr lang="ar-SA" sz="1800" dirty="0">
                <a:latin typeface="Alexandria" pitchFamily="2" charset="-78"/>
                <a:cs typeface="Alexandria" pitchFamily="2" charset="-78"/>
              </a:rPr>
              <a:t>ومع ظهور العلاقات العامة الرقمية لابد من التواصل الفعال مع المدونين والمؤثرين وغيرهم.</a:t>
            </a:r>
            <a:endParaRPr lang="en-US" sz="1800" dirty="0">
              <a:latin typeface="Alexandria" pitchFamily="2" charset="-78"/>
              <a:cs typeface="Alexandria" pitchFamily="2" charset="-78"/>
            </a:endParaRPr>
          </a:p>
        </p:txBody>
      </p:sp>
      <p:pic>
        <p:nvPicPr>
          <p:cNvPr id="6" name="Content Placeholder 5">
            <a:extLst>
              <a:ext uri="{FF2B5EF4-FFF2-40B4-BE49-F238E27FC236}">
                <a16:creationId xmlns:a16="http://schemas.microsoft.com/office/drawing/2014/main" id="{3E26C989-E5E8-4642-8C48-47C07944D074}"/>
              </a:ext>
            </a:extLst>
          </p:cNvPr>
          <p:cNvPicPr>
            <a:picLocks noGrp="1" noChangeAspect="1"/>
          </p:cNvPicPr>
          <p:nvPr>
            <p:ph sz="half" idx="2"/>
          </p:nvPr>
        </p:nvPicPr>
        <p:blipFill>
          <a:blip r:embed="rId3"/>
          <a:stretch>
            <a:fillRect/>
          </a:stretch>
        </p:blipFill>
        <p:spPr>
          <a:xfrm>
            <a:off x="7919884" y="1685495"/>
            <a:ext cx="3510116" cy="3169045"/>
          </a:xfrm>
          <a:prstGeom prst="rect">
            <a:avLst/>
          </a:prstGeom>
        </p:spPr>
      </p:pic>
      <p:sp>
        <p:nvSpPr>
          <p:cNvPr id="8" name="TextBox 7">
            <a:extLst>
              <a:ext uri="{FF2B5EF4-FFF2-40B4-BE49-F238E27FC236}">
                <a16:creationId xmlns:a16="http://schemas.microsoft.com/office/drawing/2014/main" id="{C313094D-E25F-E743-874F-FF5C2DFD27B4}"/>
              </a:ext>
            </a:extLst>
          </p:cNvPr>
          <p:cNvSpPr txBox="1"/>
          <p:nvPr/>
        </p:nvSpPr>
        <p:spPr>
          <a:xfrm>
            <a:off x="2250447" y="5176685"/>
            <a:ext cx="7255511" cy="646331"/>
          </a:xfrm>
          <a:prstGeom prst="rect">
            <a:avLst/>
          </a:prstGeom>
          <a:noFill/>
        </p:spPr>
        <p:txBody>
          <a:bodyPr wrap="none" rtlCol="0">
            <a:spAutoFit/>
          </a:bodyPr>
          <a:lstStyle/>
          <a:p>
            <a:pPr algn="r" rtl="1"/>
            <a:r>
              <a:rPr lang="ar" b="1" dirty="0">
                <a:solidFill>
                  <a:srgbClr val="00AEEF"/>
                </a:solidFill>
                <a:latin typeface="Alexandria" pitchFamily="2" charset="-78"/>
                <a:cs typeface="Alexandria" pitchFamily="2" charset="-78"/>
              </a:rPr>
              <a:t>ويعدّ تطوير العلاقات مع وسائل الإعلام عنصراً هامّاً لنجاح أيّ منظمة. </a:t>
            </a:r>
          </a:p>
          <a:p>
            <a:pPr marL="0" algn="r" defTabSz="914400" rtl="1" eaLnBrk="1" latinLnBrk="0" hangingPunct="1"/>
            <a:r>
              <a:rPr lang="ar-SA" b="1" dirty="0">
                <a:solidFill>
                  <a:srgbClr val="00AEEF"/>
                </a:solidFill>
              </a:rPr>
              <a:t> </a:t>
            </a:r>
            <a:endParaRPr lang="en-US" b="1" dirty="0">
              <a:solidFill>
                <a:srgbClr val="00AEEF"/>
              </a:solidFill>
            </a:endParaRPr>
          </a:p>
        </p:txBody>
      </p:sp>
      <p:sp>
        <p:nvSpPr>
          <p:cNvPr id="2" name="Rectangle 1">
            <a:extLst>
              <a:ext uri="{FF2B5EF4-FFF2-40B4-BE49-F238E27FC236}">
                <a16:creationId xmlns:a16="http://schemas.microsoft.com/office/drawing/2014/main" id="{33C3CA16-9306-78A9-2A52-E7FFA3620F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203887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3169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sp>
        <p:nvSpPr>
          <p:cNvPr id="3" name="Content Placeholder 2">
            <a:extLst>
              <a:ext uri="{FF2B5EF4-FFF2-40B4-BE49-F238E27FC236}">
                <a16:creationId xmlns:a16="http://schemas.microsoft.com/office/drawing/2014/main" id="{24E3D697-4FF4-4A4F-9141-A941C4EEAB0E}"/>
              </a:ext>
            </a:extLst>
          </p:cNvPr>
          <p:cNvSpPr>
            <a:spLocks noGrp="1"/>
          </p:cNvSpPr>
          <p:nvPr>
            <p:ph sz="half" idx="1"/>
          </p:nvPr>
        </p:nvSpPr>
        <p:spPr>
          <a:xfrm>
            <a:off x="617280" y="1825625"/>
            <a:ext cx="6259770" cy="3028915"/>
          </a:xfrm>
        </p:spPr>
        <p:txBody>
          <a:bodyPr>
            <a:normAutofit/>
          </a:bodyPr>
          <a:lstStyle/>
          <a:p>
            <a:pPr marL="0" indent="0" algn="just" rtl="1">
              <a:lnSpc>
                <a:spcPct val="150000"/>
              </a:lnSpc>
              <a:buNone/>
            </a:pPr>
            <a:r>
              <a:rPr lang="ar" sz="1800" b="1" dirty="0">
                <a:latin typeface="Alexandria" pitchFamily="2" charset="-78"/>
                <a:cs typeface="Alexandria" pitchFamily="2" charset="-78"/>
              </a:rPr>
              <a:t>والهدف من العلاقات الإعلامية </a:t>
            </a:r>
            <a:r>
              <a:rPr lang="ar" sz="1800" dirty="0">
                <a:latin typeface="Alexandria" pitchFamily="2" charset="-78"/>
                <a:cs typeface="Alexandria" pitchFamily="2" charset="-78"/>
              </a:rPr>
              <a:t>هو:</a:t>
            </a:r>
          </a:p>
          <a:p>
            <a:pPr algn="just" rtl="1">
              <a:lnSpc>
                <a:spcPct val="150000"/>
              </a:lnSpc>
              <a:buFont typeface="Courier New" panose="02070309020205020404" pitchFamily="49" charset="0"/>
              <a:buChar char="o"/>
            </a:pPr>
            <a:r>
              <a:rPr lang="ar" sz="1800" dirty="0">
                <a:latin typeface="Alexandria" pitchFamily="2" charset="-78"/>
                <a:cs typeface="Alexandria" pitchFamily="2" charset="-78"/>
              </a:rPr>
              <a:t> تحقيق أقصى قدر من التغطية الإيجابية عن المؤسسة في وسائل الإعلام دون دفع ثمنها مباشرة من خلال الإعلانات.</a:t>
            </a:r>
          </a:p>
          <a:p>
            <a:pPr algn="just" rtl="1">
              <a:lnSpc>
                <a:spcPct val="150000"/>
              </a:lnSpc>
              <a:buFont typeface="Courier New" panose="02070309020205020404" pitchFamily="49" charset="0"/>
              <a:buChar char="o"/>
            </a:pPr>
            <a:r>
              <a:rPr lang="ar" sz="1800" dirty="0">
                <a:latin typeface="Alexandria" pitchFamily="2" charset="-78"/>
                <a:cs typeface="Alexandria" pitchFamily="2" charset="-78"/>
              </a:rPr>
              <a:t>إيصال الرسالة إلى جمهور أوسع وتعزيز العلامة التجارية وخلق فرص جديدة.</a:t>
            </a:r>
          </a:p>
          <a:p>
            <a:pPr marL="228600" indent="-228600" algn="just" defTabSz="914400" rtl="1" eaLnBrk="1" latinLnBrk="0" hangingPunct="1">
              <a:lnSpc>
                <a:spcPct val="150000"/>
              </a:lnSpc>
              <a:spcBef>
                <a:spcPts val="1000"/>
              </a:spcBef>
              <a:buFont typeface="Arial" panose="020B0604020202020204" pitchFamily="34" charset="0"/>
              <a:buChar char="•"/>
            </a:pPr>
            <a:endParaRPr lang="en-US" sz="1800" dirty="0"/>
          </a:p>
        </p:txBody>
      </p:sp>
      <p:sp>
        <p:nvSpPr>
          <p:cNvPr id="8" name="TextBox 7">
            <a:extLst>
              <a:ext uri="{FF2B5EF4-FFF2-40B4-BE49-F238E27FC236}">
                <a16:creationId xmlns:a16="http://schemas.microsoft.com/office/drawing/2014/main" id="{C313094D-E25F-E743-874F-FF5C2DFD27B4}"/>
              </a:ext>
            </a:extLst>
          </p:cNvPr>
          <p:cNvSpPr txBox="1"/>
          <p:nvPr/>
        </p:nvSpPr>
        <p:spPr>
          <a:xfrm>
            <a:off x="2250447" y="5176685"/>
            <a:ext cx="7255511" cy="646331"/>
          </a:xfrm>
          <a:prstGeom prst="rect">
            <a:avLst/>
          </a:prstGeom>
          <a:noFill/>
        </p:spPr>
        <p:txBody>
          <a:bodyPr wrap="none" rtlCol="0">
            <a:spAutoFit/>
          </a:bodyPr>
          <a:lstStyle/>
          <a:p>
            <a:pPr algn="r" rtl="1"/>
            <a:r>
              <a:rPr lang="ar" b="1" dirty="0">
                <a:solidFill>
                  <a:srgbClr val="00AEEF"/>
                </a:solidFill>
                <a:latin typeface="Alexandria" pitchFamily="2" charset="-78"/>
                <a:cs typeface="Alexandria" pitchFamily="2" charset="-78"/>
              </a:rPr>
              <a:t>ويعدّ تطوير العلاقات مع وسائل الإعلام عنصراً هامّاً لنجاح أيّ منظمة. </a:t>
            </a:r>
          </a:p>
          <a:p>
            <a:pPr marL="0" algn="r" defTabSz="914400" rtl="1" eaLnBrk="1" latinLnBrk="0" hangingPunct="1"/>
            <a:r>
              <a:rPr lang="ar-SA" b="1" dirty="0">
                <a:solidFill>
                  <a:srgbClr val="00AEEF"/>
                </a:solidFill>
              </a:rPr>
              <a:t> </a:t>
            </a:r>
            <a:endParaRPr lang="en-US" b="1" dirty="0">
              <a:solidFill>
                <a:srgbClr val="00AEEF"/>
              </a:solidFill>
            </a:endParaRPr>
          </a:p>
        </p:txBody>
      </p:sp>
      <p:pic>
        <p:nvPicPr>
          <p:cNvPr id="9" name="Content Placeholder 8">
            <a:extLst>
              <a:ext uri="{FF2B5EF4-FFF2-40B4-BE49-F238E27FC236}">
                <a16:creationId xmlns:a16="http://schemas.microsoft.com/office/drawing/2014/main" id="{F4107909-5EF1-3E4D-BBF3-944FFA13A5D0}"/>
              </a:ext>
            </a:extLst>
          </p:cNvPr>
          <p:cNvPicPr>
            <a:picLocks noGrp="1" noChangeAspect="1"/>
          </p:cNvPicPr>
          <p:nvPr>
            <p:ph sz="half" idx="2"/>
          </p:nvPr>
        </p:nvPicPr>
        <p:blipFill>
          <a:blip r:embed="rId3"/>
          <a:stretch>
            <a:fillRect/>
          </a:stretch>
        </p:blipFill>
        <p:spPr>
          <a:xfrm>
            <a:off x="7005484" y="1685494"/>
            <a:ext cx="4424515" cy="3169045"/>
          </a:xfrm>
          <a:prstGeom prst="rect">
            <a:avLst/>
          </a:prstGeom>
        </p:spPr>
      </p:pic>
      <p:sp>
        <p:nvSpPr>
          <p:cNvPr id="2" name="Rectangle 1">
            <a:extLst>
              <a:ext uri="{FF2B5EF4-FFF2-40B4-BE49-F238E27FC236}">
                <a16:creationId xmlns:a16="http://schemas.microsoft.com/office/drawing/2014/main" id="{79CF6D07-3579-C874-A543-5960478AC405}"/>
              </a:ext>
            </a:extLst>
          </p:cNvPr>
          <p:cNvSpPr/>
          <p:nvPr/>
        </p:nvSpPr>
        <p:spPr>
          <a:xfrm>
            <a:off x="2619745" y="53316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229574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50000"/>
              </a:lnSpc>
              <a:buFont typeface="Courier New" panose="02070309020205020404" pitchFamily="49" charset="0"/>
              <a:buChar char="o"/>
            </a:pPr>
            <a:r>
              <a:rPr lang="ar" dirty="0">
                <a:solidFill>
                  <a:schemeClr val="tx1"/>
                </a:solidFill>
                <a:latin typeface="Alexandria" pitchFamily="2" charset="-78"/>
                <a:cs typeface="Alexandria" pitchFamily="2" charset="-78"/>
              </a:rPr>
              <a:t>اعلام الجمهور بمهمة المنظمة وسياساتها وممارساتها بطريقة إيجابية ومتسقة وذات مصداقية. </a:t>
            </a:r>
          </a:p>
          <a:p>
            <a:pPr marL="285750" indent="-285750" algn="just" rtl="1">
              <a:lnSpc>
                <a:spcPct val="250000"/>
              </a:lnSpc>
              <a:buFont typeface="Courier New" panose="02070309020205020404" pitchFamily="49" charset="0"/>
              <a:buChar char="o"/>
            </a:pPr>
            <a:r>
              <a:rPr lang="ar" dirty="0">
                <a:solidFill>
                  <a:schemeClr val="tx1"/>
                </a:solidFill>
                <a:latin typeface="Alexandria" pitchFamily="2" charset="-78"/>
                <a:cs typeface="Alexandria" pitchFamily="2" charset="-78"/>
              </a:rPr>
              <a:t>الرعاية لعدد من البرامج في وسائل الإعلام والصحفيين والمدونين وأصحاب النفوذ لكسب الدعاية للمنظمة.</a:t>
            </a:r>
          </a:p>
          <a:p>
            <a:pPr marL="285750" indent="-285750" algn="just" rtl="1">
              <a:lnSpc>
                <a:spcPct val="250000"/>
              </a:lnSpc>
              <a:buFont typeface="Courier New" panose="02070309020205020404" pitchFamily="49" charset="0"/>
              <a:buChar char="o"/>
            </a:pPr>
            <a:r>
              <a:rPr lang="ar" dirty="0">
                <a:solidFill>
                  <a:schemeClr val="tx1"/>
                </a:solidFill>
                <a:latin typeface="Alexandria" pitchFamily="2" charset="-78"/>
                <a:cs typeface="Alexandria" pitchFamily="2" charset="-78"/>
              </a:rPr>
              <a:t>تطوير علاقات إيجابية مع حراس البوابات في وسائل الاعلام لتحقيق المنفعة المتبادلة.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9714"/>
            <a:ext cx="2305141" cy="1076343"/>
          </a:xfrm>
          <a:prstGeom prst="rect">
            <a:avLst/>
          </a:prstGeom>
        </p:spPr>
      </p:pic>
      <p:sp>
        <p:nvSpPr>
          <p:cNvPr id="2" name="Rectangle 1">
            <a:extLst>
              <a:ext uri="{FF2B5EF4-FFF2-40B4-BE49-F238E27FC236}">
                <a16:creationId xmlns:a16="http://schemas.microsoft.com/office/drawing/2014/main" id="{C54C3E91-7045-A87C-AEFB-30977821415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878778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 </a:t>
            </a:r>
            <a:r>
              <a:rPr lang="ar" sz="1600" b="1" dirty="0">
                <a:solidFill>
                  <a:srgbClr val="00AEEF"/>
                </a:solidFill>
                <a:latin typeface="Alexandria" pitchFamily="2" charset="-78"/>
                <a:cs typeface="Alexandria" pitchFamily="2" charset="-78"/>
              </a:rPr>
              <a:t>ويمكن أن توجد العلاقات العامة </a:t>
            </a:r>
          </a:p>
          <a:p>
            <a:pPr algn="just" rtl="1">
              <a:lnSpc>
                <a:spcPct val="150000"/>
              </a:lnSpc>
            </a:pPr>
            <a:r>
              <a:rPr lang="ar" sz="1600" b="1" dirty="0">
                <a:solidFill>
                  <a:srgbClr val="00AEEF"/>
                </a:solidFill>
                <a:latin typeface="Alexandria" pitchFamily="2" charset="-78"/>
                <a:cs typeface="Alexandria" pitchFamily="2" charset="-78"/>
              </a:rPr>
              <a:t>دون وجود علاقات إعلامية ولكن</a:t>
            </a:r>
          </a:p>
          <a:p>
            <a:pPr algn="just" rtl="1">
              <a:lnSpc>
                <a:spcPct val="150000"/>
              </a:lnSpc>
            </a:pPr>
            <a:r>
              <a:rPr lang="ar" sz="1600" b="1" dirty="0">
                <a:solidFill>
                  <a:srgbClr val="00AEEF"/>
                </a:solidFill>
                <a:latin typeface="Alexandria" pitchFamily="2" charset="-78"/>
                <a:cs typeface="Alexandria" pitchFamily="2" charset="-78"/>
              </a:rPr>
              <a:t>لا يمكن أن توجد علاقات إعلامية </a:t>
            </a:r>
          </a:p>
          <a:p>
            <a:pPr algn="just" rtl="1">
              <a:lnSpc>
                <a:spcPct val="150000"/>
              </a:lnSpc>
            </a:pPr>
            <a:r>
              <a:rPr lang="ar" sz="1600" b="1" dirty="0">
                <a:solidFill>
                  <a:srgbClr val="00AEEF"/>
                </a:solidFill>
                <a:latin typeface="Alexandria" pitchFamily="2" charset="-78"/>
                <a:cs typeface="Alexandria" pitchFamily="2" charset="-78"/>
              </a:rPr>
              <a:t>دون علاقات 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sp>
        <p:nvSpPr>
          <p:cNvPr id="3" name="Content Placeholder 2">
            <a:extLst>
              <a:ext uri="{FF2B5EF4-FFF2-40B4-BE49-F238E27FC236}">
                <a16:creationId xmlns:a16="http://schemas.microsoft.com/office/drawing/2014/main" id="{E088B4C5-A823-F34F-9491-DF285F14A85E}"/>
              </a:ext>
            </a:extLst>
          </p:cNvPr>
          <p:cNvSpPr>
            <a:spLocks noGrp="1"/>
          </p:cNvSpPr>
          <p:nvPr>
            <p:ph sz="half" idx="1"/>
          </p:nvPr>
        </p:nvSpPr>
        <p:spPr>
          <a:xfrm>
            <a:off x="737419" y="1685495"/>
            <a:ext cx="6754762" cy="4370412"/>
          </a:xfrm>
        </p:spPr>
        <p:txBody>
          <a:bodyPr>
            <a:normAutofit/>
          </a:bodyPr>
          <a:lstStyle/>
          <a:p>
            <a:pPr marL="0" indent="0" algn="r" defTabSz="914400" rtl="1" eaLnBrk="1" latinLnBrk="0" hangingPunct="1">
              <a:lnSpc>
                <a:spcPct val="200000"/>
              </a:lnSpc>
              <a:spcBef>
                <a:spcPts val="1000"/>
              </a:spcBef>
              <a:buNone/>
            </a:pPr>
            <a:r>
              <a:rPr lang="ar-SA" sz="1800" b="1" dirty="0">
                <a:latin typeface="Alexandria" pitchFamily="2" charset="-78"/>
                <a:cs typeface="Alexandria" pitchFamily="2" charset="-78"/>
              </a:rPr>
              <a:t>وهناك فرق بين العلاقات العامة والعلاقات الإعلامية</a:t>
            </a:r>
          </a:p>
          <a:p>
            <a:pPr marL="0" indent="0" algn="r" rtl="1">
              <a:lnSpc>
                <a:spcPct val="200000"/>
              </a:lnSpc>
              <a:buNone/>
            </a:pPr>
            <a:r>
              <a:rPr lang="ar-SA" sz="1800" b="1" dirty="0">
                <a:latin typeface="Alexandria" pitchFamily="2" charset="-78"/>
                <a:cs typeface="Alexandria" pitchFamily="2" charset="-78"/>
              </a:rPr>
              <a:t>فالعلاقات العامة هي </a:t>
            </a:r>
            <a:r>
              <a:rPr lang="ar-SA" sz="1800" dirty="0">
                <a:latin typeface="Alexandria" pitchFamily="2" charset="-78"/>
                <a:cs typeface="Alexandria" pitchFamily="2" charset="-78"/>
              </a:rPr>
              <a:t>عملية اتصالات استراتيجية تهدف إلى بناء والحفاظ على علاقات متبادلة المنفعة بين طرفين أو أكثر. </a:t>
            </a:r>
          </a:p>
          <a:p>
            <a:pPr marL="0" indent="0" algn="r" rtl="1">
              <a:lnSpc>
                <a:spcPct val="200000"/>
              </a:lnSpc>
              <a:buNone/>
            </a:pPr>
            <a:r>
              <a:rPr lang="ar-SA" sz="1800" dirty="0">
                <a:latin typeface="Alexandria" pitchFamily="2" charset="-78"/>
                <a:cs typeface="Alexandria" pitchFamily="2" charset="-78"/>
              </a:rPr>
              <a:t>وتشمل الاتصالات الاستراتيجية، والعلاقات المجتمعية، والاتصالات في الأزمات، والتواصل عبر وسائل التواصل الاجتماعي، على سبيل المثال لا الحصر.</a:t>
            </a:r>
            <a:endParaRPr lang="en-US" sz="1800" dirty="0">
              <a:latin typeface="Alexandria" pitchFamily="2" charset="-78"/>
              <a:cs typeface="Alexandria" pitchFamily="2" charset="-78"/>
            </a:endParaRPr>
          </a:p>
        </p:txBody>
      </p:sp>
      <p:pic>
        <p:nvPicPr>
          <p:cNvPr id="8" name="Content Placeholder 7">
            <a:extLst>
              <a:ext uri="{FF2B5EF4-FFF2-40B4-BE49-F238E27FC236}">
                <a16:creationId xmlns:a16="http://schemas.microsoft.com/office/drawing/2014/main" id="{137C5656-02EC-5C42-A8AA-EBC95BDF805D}"/>
              </a:ext>
            </a:extLst>
          </p:cNvPr>
          <p:cNvPicPr>
            <a:picLocks noGrp="1" noChangeAspect="1"/>
          </p:cNvPicPr>
          <p:nvPr>
            <p:ph sz="half" idx="2"/>
          </p:nvPr>
        </p:nvPicPr>
        <p:blipFill rotWithShape="1">
          <a:blip r:embed="rId3"/>
          <a:srcRect t="13476" b="9630"/>
          <a:stretch/>
        </p:blipFill>
        <p:spPr>
          <a:xfrm>
            <a:off x="7492181" y="1685495"/>
            <a:ext cx="3937819" cy="2444053"/>
          </a:xfrm>
          <a:prstGeom prst="rect">
            <a:avLst/>
          </a:prstGeom>
        </p:spPr>
      </p:pic>
      <p:sp>
        <p:nvSpPr>
          <p:cNvPr id="2" name="Rectangle 1">
            <a:extLst>
              <a:ext uri="{FF2B5EF4-FFF2-40B4-BE49-F238E27FC236}">
                <a16:creationId xmlns:a16="http://schemas.microsoft.com/office/drawing/2014/main" id="{7AC0BBF6-A0AC-0E1A-C81A-7328D02B3E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13708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endParaRPr lang="ar" dirty="0">
              <a:solidFill>
                <a:srgbClr val="00AEEF"/>
              </a:solidFill>
              <a:latin typeface="Alexandria" pitchFamily="2" charset="-78"/>
              <a:cs typeface="Alexandria" pitchFamily="2" charset="-78"/>
            </a:endParaRPr>
          </a:p>
          <a:p>
            <a:pPr algn="just" rtl="1">
              <a:lnSpc>
                <a:spcPct val="150000"/>
              </a:lnSpc>
            </a:pPr>
            <a:endParaRPr lang="ar" dirty="0">
              <a:solidFill>
                <a:srgbClr val="00AEEF"/>
              </a:solidFill>
              <a:latin typeface="Alexandria" pitchFamily="2" charset="-78"/>
              <a:cs typeface="Alexandria" pitchFamily="2" charset="-78"/>
            </a:endParaRPr>
          </a:p>
          <a:p>
            <a:pPr algn="just" rtl="1">
              <a:lnSpc>
                <a:spcPct val="150000"/>
              </a:lnSpc>
            </a:pPr>
            <a:r>
              <a:rPr lang="ar" dirty="0">
                <a:solidFill>
                  <a:srgbClr val="00AEEF"/>
                </a:solidFill>
                <a:latin typeface="Alexandria" pitchFamily="2" charset="-78"/>
                <a:cs typeface="Alexandria" pitchFamily="2" charset="-78"/>
              </a:rPr>
              <a:t> </a:t>
            </a:r>
            <a:r>
              <a:rPr lang="ar-SA" b="1" dirty="0">
                <a:solidFill>
                  <a:srgbClr val="00AEEF"/>
                </a:solidFill>
                <a:latin typeface="Alexandria" pitchFamily="2" charset="-78"/>
                <a:cs typeface="Alexandria" pitchFamily="2" charset="-78"/>
              </a:rPr>
              <a:t>العلاقات الاعلامية </a:t>
            </a:r>
          </a:p>
          <a:p>
            <a:pPr algn="just" rtl="1">
              <a:lnSpc>
                <a:spcPct val="150000"/>
              </a:lnSpc>
            </a:pPr>
            <a:r>
              <a:rPr lang="ar-SA" b="1" dirty="0">
                <a:solidFill>
                  <a:srgbClr val="00AEEF"/>
                </a:solidFill>
                <a:latin typeface="Alexandria" pitchFamily="2" charset="-78"/>
                <a:cs typeface="Alexandria" pitchFamily="2" charset="-78"/>
              </a:rPr>
              <a:t>هي جانب واحد فقط من العلاقات </a:t>
            </a:r>
          </a:p>
          <a:p>
            <a:pPr algn="just" rtl="1">
              <a:lnSpc>
                <a:spcPct val="150000"/>
              </a:lnSpc>
            </a:pPr>
            <a:r>
              <a:rPr lang="ar-SA" b="1" dirty="0">
                <a:solidFill>
                  <a:srgbClr val="00AEEF"/>
                </a:solidFill>
                <a:latin typeface="Alexandria" pitchFamily="2" charset="-78"/>
                <a:cs typeface="Alexandria" pitchFamily="2" charset="-78"/>
              </a:rPr>
              <a:t>العامة</a:t>
            </a:r>
            <a:r>
              <a:rPr lang="ar-SA" b="1" dirty="0">
                <a:latin typeface="Alexandria" pitchFamily="2" charset="-78"/>
                <a:cs typeface="Alexandria" pitchFamily="2" charset="-78"/>
              </a:rPr>
              <a:t> من العلاقات العامة.</a:t>
            </a:r>
            <a:endParaRPr lang="ar" b="1"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3" name="Content Placeholder 2">
            <a:extLst>
              <a:ext uri="{FF2B5EF4-FFF2-40B4-BE49-F238E27FC236}">
                <a16:creationId xmlns:a16="http://schemas.microsoft.com/office/drawing/2014/main" id="{E088B4C5-A823-F34F-9491-DF285F14A85E}"/>
              </a:ext>
            </a:extLst>
          </p:cNvPr>
          <p:cNvSpPr>
            <a:spLocks noGrp="1"/>
          </p:cNvSpPr>
          <p:nvPr>
            <p:ph sz="half" idx="1"/>
          </p:nvPr>
        </p:nvSpPr>
        <p:spPr>
          <a:xfrm>
            <a:off x="737419" y="1685495"/>
            <a:ext cx="6754762" cy="4370412"/>
          </a:xfrm>
        </p:spPr>
        <p:txBody>
          <a:bodyPr>
            <a:normAutofit/>
          </a:bodyPr>
          <a:lstStyle/>
          <a:p>
            <a:pPr marL="0" indent="0" algn="r" rtl="1">
              <a:lnSpc>
                <a:spcPct val="150000"/>
              </a:lnSpc>
              <a:buNone/>
            </a:pPr>
            <a:endParaRPr lang="ar-SA" sz="1800" dirty="0">
              <a:latin typeface="Alexandria" pitchFamily="2" charset="-78"/>
              <a:cs typeface="Alexandria" pitchFamily="2" charset="-78"/>
            </a:endParaRPr>
          </a:p>
          <a:p>
            <a:pPr algn="r" rtl="1"/>
            <a:r>
              <a:rPr lang="ar-SA" sz="1800" dirty="0">
                <a:latin typeface="Alexandria" pitchFamily="2" charset="-78"/>
                <a:cs typeface="Alexandria" pitchFamily="2" charset="-78"/>
              </a:rPr>
              <a:t>أما العلاقات الاعلامية فهدفها:</a:t>
            </a:r>
          </a:p>
          <a:p>
            <a:pPr lvl="1" algn="r" rtl="1">
              <a:spcBef>
                <a:spcPts val="1000"/>
              </a:spcBef>
            </a:pPr>
            <a:r>
              <a:rPr lang="ar-SA" sz="1800" dirty="0">
                <a:latin typeface="Alexandria" pitchFamily="2" charset="-78"/>
                <a:cs typeface="Alexandria" pitchFamily="2" charset="-78"/>
              </a:rPr>
              <a:t> اعداد المحتوى وفقا لأهداف المؤسسة وجماهيرها المستهدفة.</a:t>
            </a:r>
          </a:p>
          <a:p>
            <a:pPr lvl="1" algn="r" rtl="1">
              <a:spcBef>
                <a:spcPts val="1000"/>
              </a:spcBef>
            </a:pPr>
            <a:r>
              <a:rPr lang="ar-SA" sz="1800" dirty="0">
                <a:latin typeface="Alexandria" pitchFamily="2" charset="-78"/>
                <a:cs typeface="Alexandria" pitchFamily="2" charset="-78"/>
              </a:rPr>
              <a:t>تطوير العلاقات مع الاعلام. </a:t>
            </a:r>
          </a:p>
          <a:p>
            <a:pPr algn="r" rtl="1"/>
            <a:endParaRPr lang="ar"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ثم من خلال العلاقات الإعلامية، يتم توفير منصة لهذا المحتوى وتوزيعه على نطاق واسع لمستهلكي الأخبار.</a:t>
            </a:r>
            <a:endParaRPr lang="en-US" sz="1800" dirty="0">
              <a:latin typeface="Alexandria" pitchFamily="2" charset="-78"/>
              <a:cs typeface="Alexandria" pitchFamily="2" charset="-78"/>
            </a:endParaRPr>
          </a:p>
        </p:txBody>
      </p:sp>
      <p:pic>
        <p:nvPicPr>
          <p:cNvPr id="8" name="Content Placeholder 7">
            <a:extLst>
              <a:ext uri="{FF2B5EF4-FFF2-40B4-BE49-F238E27FC236}">
                <a16:creationId xmlns:a16="http://schemas.microsoft.com/office/drawing/2014/main" id="{137C5656-02EC-5C42-A8AA-EBC95BDF805D}"/>
              </a:ext>
            </a:extLst>
          </p:cNvPr>
          <p:cNvPicPr>
            <a:picLocks noGrp="1" noChangeAspect="1"/>
          </p:cNvPicPr>
          <p:nvPr>
            <p:ph sz="half" idx="2"/>
          </p:nvPr>
        </p:nvPicPr>
        <p:blipFill rotWithShape="1">
          <a:blip r:embed="rId3"/>
          <a:srcRect t="13476" b="9630"/>
          <a:stretch/>
        </p:blipFill>
        <p:spPr>
          <a:xfrm>
            <a:off x="7492181" y="1685495"/>
            <a:ext cx="3937819" cy="2444053"/>
          </a:xfrm>
          <a:prstGeom prst="rect">
            <a:avLst/>
          </a:prstGeom>
        </p:spPr>
      </p:pic>
      <p:sp>
        <p:nvSpPr>
          <p:cNvPr id="2" name="Rectangle 1">
            <a:extLst>
              <a:ext uri="{FF2B5EF4-FFF2-40B4-BE49-F238E27FC236}">
                <a16:creationId xmlns:a16="http://schemas.microsoft.com/office/drawing/2014/main" id="{0CBFA7D0-3B83-C2C5-09A6-2713D19A63D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65355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ويمكن الاستفادة من هذه العلاقات للترويج والدعاية للمؤسسة.</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200000"/>
              </a:lnSpc>
            </a:pPr>
            <a:r>
              <a:rPr lang="ar" dirty="0">
                <a:solidFill>
                  <a:schemeClr val="tx1"/>
                </a:solidFill>
                <a:latin typeface="Alexandria" pitchFamily="2" charset="-78"/>
                <a:cs typeface="Alexandria" pitchFamily="2" charset="-78"/>
              </a:rPr>
              <a:t>ويقاس النجاح في العلاقات الإعلامية بعدد الموضوعات أو المقالات المكتوبة عن المؤسسة، خاصة في أوقات الأزمات. فالعلاقات الجيدة مع من يشغلون مناصب إعلامية يمكن أن تعني تدفق المعلومات الدقيقة وفي الوقت المناسب إلى الجمهور، مما يقلل من الأضرار المحتملة.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sp>
        <p:nvSpPr>
          <p:cNvPr id="2" name="Rectangle 1">
            <a:extLst>
              <a:ext uri="{FF2B5EF4-FFF2-40B4-BE49-F238E27FC236}">
                <a16:creationId xmlns:a16="http://schemas.microsoft.com/office/drawing/2014/main" id="{C6EBB5D6-E45F-DAE2-4CD2-A8E267B394F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24088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554641"/>
            <a:ext cx="353540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15801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تتضمن أخلاقيات العلاقات الإعلامية الحفاظ على الصدق والنزاهة والشفافية في جميع التفاعلات المهنية.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وهذا يعني توفير معلومات دقيقة، وتجنب أي شكل من أشكال التلاعب، وحماية خصوصية الأفراد، وضمان التمثيل العادل لجميع الأطراف المعنية.</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ويعني ذلك أيضًا تجنب تضارب المصالح والحفاظ على مستوى عالٍ من الاحترافية. باختصار، تستلزم أخلاقيات العلاقات الإعلامية التصرف بشكل أخلاقي ومسؤول، وتعزيز الثقة والمصداقية في جهود الاتصال.</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8008374" y="568883"/>
            <a:ext cx="4134948" cy="923330"/>
          </a:xfrm>
          <a:prstGeom prst="rect">
            <a:avLst/>
          </a:prstGeom>
          <a:noFill/>
        </p:spPr>
        <p:txBody>
          <a:bodyPr wrap="square" rtlCol="0">
            <a:spAutoFit/>
          </a:bodyPr>
          <a:lstStyle/>
          <a:p>
            <a:pPr algn="r" rtl="1"/>
            <a:endParaRPr lang="en-US" b="1" dirty="0">
              <a:solidFill>
                <a:schemeClr val="bg1"/>
              </a:solidFill>
              <a:latin typeface="Alexandria" charset="0"/>
              <a:cs typeface="Alexandria" charset="0"/>
            </a:endParaRPr>
          </a:p>
          <a:p>
            <a:pPr algn="r" rtl="1"/>
            <a:endParaRPr lang="en-US" b="1" dirty="0">
              <a:solidFill>
                <a:schemeClr val="bg1"/>
              </a:solidFill>
              <a:latin typeface="Alexandria" charset="0"/>
              <a:cs typeface="Alexandria" charset="0"/>
            </a:endParaRPr>
          </a:p>
          <a:p>
            <a:pPr algn="r" rtl="1"/>
            <a:r>
              <a:rPr lang="ar-SA" b="1" dirty="0">
                <a:solidFill>
                  <a:schemeClr val="bg1"/>
                </a:solidFill>
                <a:latin typeface="Alexandria" charset="0"/>
                <a:cs typeface="Alexandria" charset="0"/>
              </a:rPr>
              <a:t>أخلاقيات العلاقات الاعلامية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37272"/>
            <a:ext cx="2305141" cy="1076343"/>
          </a:xfrm>
          <a:prstGeom prst="rect">
            <a:avLst/>
          </a:prstGeom>
        </p:spPr>
      </p:pic>
      <p:sp>
        <p:nvSpPr>
          <p:cNvPr id="3" name="Rectangle 2">
            <a:extLst>
              <a:ext uri="{FF2B5EF4-FFF2-40B4-BE49-F238E27FC236}">
                <a16:creationId xmlns:a16="http://schemas.microsoft.com/office/drawing/2014/main" id="{9986D215-1E92-D362-ED63-038A0BB015E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615982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59236" y="617697"/>
            <a:ext cx="3584086" cy="48723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15801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توجد طرق أخلاقية وأخرى غير أخلاقية لإدارة العلاقات الإعلامية للمؤسسات.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وقبل تطوير أو تعديل استراتيجية العلاقات الإعلامية الخاصة بالمؤسسة، من المهم الوعي بالقضايا الأخلاقية المعنية لضمان عدم الإضرار بسمعة المؤسسة.</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8008374" y="568883"/>
            <a:ext cx="4134948" cy="923330"/>
          </a:xfrm>
          <a:prstGeom prst="rect">
            <a:avLst/>
          </a:prstGeom>
          <a:noFill/>
        </p:spPr>
        <p:txBody>
          <a:bodyPr wrap="square" rtlCol="0">
            <a:spAutoFit/>
          </a:bodyPr>
          <a:lstStyle/>
          <a:p>
            <a:pPr algn="r" rtl="1"/>
            <a:endParaRPr lang="en-US" b="1" dirty="0">
              <a:solidFill>
                <a:schemeClr val="bg1"/>
              </a:solidFill>
              <a:latin typeface="Alexandria" charset="0"/>
              <a:cs typeface="Alexandria" charset="0"/>
            </a:endParaRPr>
          </a:p>
          <a:p>
            <a:pPr algn="r" rtl="1"/>
            <a:endParaRPr lang="en-US" b="1" dirty="0">
              <a:solidFill>
                <a:schemeClr val="bg1"/>
              </a:solidFill>
              <a:latin typeface="Alexandria" charset="0"/>
              <a:cs typeface="Alexandria" charset="0"/>
            </a:endParaRPr>
          </a:p>
          <a:p>
            <a:pPr algn="r" rtl="1"/>
            <a:r>
              <a:rPr lang="ar-SA" b="1" dirty="0">
                <a:solidFill>
                  <a:schemeClr val="bg1"/>
                </a:solidFill>
                <a:latin typeface="Alexandria" charset="0"/>
                <a:cs typeface="Alexandria" charset="0"/>
              </a:rPr>
              <a:t>أخلاقيات العلاقات الاعلامية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3" name="Rectangle 2">
            <a:extLst>
              <a:ext uri="{FF2B5EF4-FFF2-40B4-BE49-F238E27FC236}">
                <a16:creationId xmlns:a16="http://schemas.microsoft.com/office/drawing/2014/main" id="{2BF15239-529B-5022-8860-AF940DF29F0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4709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4842"/>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5088193" y="943894"/>
            <a:ext cx="5410199" cy="734364"/>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أمثلة للتفكير النقدي</a:t>
            </a:r>
            <a:endParaRPr lang="en-US" sz="20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46C5799B-6D54-9342-B2B5-2750F535673D}"/>
              </a:ext>
            </a:extLst>
          </p:cNvPr>
          <p:cNvSpPr>
            <a:spLocks noGrp="1"/>
          </p:cNvSpPr>
          <p:nvPr>
            <p:ph idx="1"/>
          </p:nvPr>
        </p:nvSpPr>
        <p:spPr>
          <a:xfrm>
            <a:off x="617280" y="1825625"/>
            <a:ext cx="10665236" cy="4088478"/>
          </a:xfrm>
        </p:spPr>
        <p:txBody>
          <a:bodyPr>
            <a:normAutofit/>
          </a:bodyPr>
          <a:lstStyle/>
          <a:p>
            <a:pPr algn="r" rtl="1">
              <a:lnSpc>
                <a:spcPct val="150000"/>
              </a:lnSpc>
            </a:pPr>
            <a:r>
              <a:rPr lang="ar" sz="1800" dirty="0">
                <a:latin typeface="Alexandria" pitchFamily="2" charset="-78"/>
                <a:cs typeface="Alexandria" pitchFamily="2" charset="-78"/>
              </a:rPr>
              <a:t>اذا كانت الشركة التي تعمل بها متورطة في المشاكل. ربما صرح أحد المسئولين بشيئ مسيء عبر الإنترنت وانتشر على نطاق واسع، أو تسبب أحد منتجاتك في تلف أو مرض أو كان هناك خرق أمني أدى إلى تعرض معلومات العميل أو الشركة للخطر. مهما كان الوضع، فإن وسائل الإعلام تبحث عن معلومات وأمام ممارسو العلاقات العامة اختياران:</a:t>
            </a:r>
          </a:p>
          <a:p>
            <a:pPr marL="0" indent="0" algn="r" rtl="1">
              <a:lnSpc>
                <a:spcPct val="150000"/>
              </a:lnSpc>
              <a:buNone/>
            </a:pPr>
            <a:endParaRPr lang="ar" sz="10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تقديم معلومات مضللة أو تجميل الحقيقة فقط لإبعادهم. وفي حين أن هذا ليس غير قانوني، فإنه سيكون غير أخلاقي.</a:t>
            </a:r>
          </a:p>
          <a:p>
            <a:pPr algn="r" rtl="1">
              <a:lnSpc>
                <a:spcPct val="150000"/>
              </a:lnSpc>
            </a:pPr>
            <a:r>
              <a:rPr lang="ar" sz="1800" dirty="0">
                <a:latin typeface="Alexandria" pitchFamily="2" charset="-78"/>
                <a:cs typeface="Alexandria" pitchFamily="2" charset="-78"/>
              </a:rPr>
              <a:t>صياغة إجابات بصدق مع تحديد مقدار المعلومات التي سيتم إصدارها، ومتى يتم إصدارها، وعلى أي قنوات الاتصال.</a:t>
            </a:r>
            <a:endParaRPr lang="en-US" sz="1800" dirty="0">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8BE64FE9-DE37-AA40-A261-619A2D7B6E35}"/>
              </a:ext>
            </a:extLst>
          </p:cNvPr>
          <p:cNvSpPr/>
          <p:nvPr/>
        </p:nvSpPr>
        <p:spPr>
          <a:xfrm>
            <a:off x="10476368" y="710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4000" b="1" dirty="0">
                <a:ea typeface="Roboto Light" panose="02000000000000000000" pitchFamily="2" charset="0"/>
              </a:rPr>
              <a:t>١</a:t>
            </a:r>
            <a:endParaRPr lang="en-US" sz="4000" b="1" dirty="0">
              <a:ea typeface="Roboto Light" panose="02000000000000000000" pitchFamily="2" charset="0"/>
            </a:endParaRPr>
          </a:p>
        </p:txBody>
      </p:sp>
      <p:sp>
        <p:nvSpPr>
          <p:cNvPr id="5" name="Rectangle 4">
            <a:extLst>
              <a:ext uri="{FF2B5EF4-FFF2-40B4-BE49-F238E27FC236}">
                <a16:creationId xmlns:a16="http://schemas.microsoft.com/office/drawing/2014/main" id="{123132EA-C2D6-90F9-2670-C7F2ADCFE9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04481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5088193" y="943894"/>
            <a:ext cx="5410199" cy="734364"/>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أمثلة للتفكير النقدي</a:t>
            </a:r>
            <a:endParaRPr lang="en-US" sz="20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46C5799B-6D54-9342-B2B5-2750F535673D}"/>
              </a:ext>
            </a:extLst>
          </p:cNvPr>
          <p:cNvSpPr>
            <a:spLocks noGrp="1"/>
          </p:cNvSpPr>
          <p:nvPr>
            <p:ph idx="1"/>
          </p:nvPr>
        </p:nvSpPr>
        <p:spPr>
          <a:xfrm>
            <a:off x="617280" y="1825625"/>
            <a:ext cx="10736520" cy="4351338"/>
          </a:xfrm>
        </p:spPr>
        <p:txBody>
          <a:bodyPr>
            <a:normAutofit/>
          </a:bodyPr>
          <a:lstStyle/>
          <a:p>
            <a:pPr algn="r" rtl="1">
              <a:lnSpc>
                <a:spcPct val="150000"/>
              </a:lnSpc>
            </a:pPr>
            <a:r>
              <a:rPr lang="ar" sz="1800" dirty="0">
                <a:latin typeface="Alexandria" pitchFamily="2" charset="-78"/>
                <a:cs typeface="Alexandria" pitchFamily="2" charset="-78"/>
              </a:rPr>
              <a:t>الشركة التي تعمل بها على وشك تقديم منتج جديد وتريد إثارة ضجة قبل الإطلاق الرسمي. من خلال توظيف استراتيجيات العلاقات الاعلامية يمكن:</a:t>
            </a:r>
          </a:p>
          <a:p>
            <a:pPr algn="r" rtl="1">
              <a:lnSpc>
                <a:spcPct val="150000"/>
              </a:lnSpc>
            </a:pPr>
            <a:endParaRPr lang="ar" sz="10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التفكير في تقديم عينة مجانية لصحفي أو مدون حول المنتج الجديد. قد يعجب المراسل بالمنتج بالفعل ويقدم مراجعة صادقة وإيجابية، لكن هذا لا يزال يعتبره البعض غير أخلاقي.</a:t>
            </a:r>
          </a:p>
          <a:p>
            <a:pPr algn="r" rtl="1">
              <a:lnSpc>
                <a:spcPct val="150000"/>
              </a:lnSpc>
            </a:pPr>
            <a:endParaRPr lang="ar" sz="10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من المقبول تقديم عينات، ولكن لا ينبغي أن تتوقع أو تطلب اهتمامًا خاصًا. إذا قدمت منظمة ما لصحفي منتجًا أو خدمة مجانًا، فيجب عليها الكشف عن هذا وعن أي علاقة أخرى مع الشركة للقارئ.</a:t>
            </a:r>
            <a:endParaRPr lang="en-US" sz="1800" dirty="0">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8BE64FE9-DE37-AA40-A261-619A2D7B6E35}"/>
              </a:ext>
            </a:extLst>
          </p:cNvPr>
          <p:cNvSpPr/>
          <p:nvPr/>
        </p:nvSpPr>
        <p:spPr>
          <a:xfrm>
            <a:off x="10476368" y="710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4000" b="1" dirty="0">
                <a:ea typeface="Roboto Light" panose="02000000000000000000" pitchFamily="2" charset="0"/>
              </a:rPr>
              <a:t>٢</a:t>
            </a:r>
            <a:endParaRPr lang="en-US" sz="4000" b="1" dirty="0">
              <a:ea typeface="Roboto Light" panose="02000000000000000000" pitchFamily="2" charset="0"/>
            </a:endParaRPr>
          </a:p>
        </p:txBody>
      </p:sp>
      <p:sp>
        <p:nvSpPr>
          <p:cNvPr id="5" name="Rectangle 4">
            <a:extLst>
              <a:ext uri="{FF2B5EF4-FFF2-40B4-BE49-F238E27FC236}">
                <a16:creationId xmlns:a16="http://schemas.microsoft.com/office/drawing/2014/main" id="{9E85DEAE-7F45-D586-3309-4BF68E7C8E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370006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5088193" y="943894"/>
            <a:ext cx="5410199" cy="734364"/>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أمثلة للتفكير النقدي</a:t>
            </a:r>
            <a:endParaRPr lang="en-US" sz="20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46C5799B-6D54-9342-B2B5-2750F535673D}"/>
              </a:ext>
            </a:extLst>
          </p:cNvPr>
          <p:cNvSpPr>
            <a:spLocks noGrp="1"/>
          </p:cNvSpPr>
          <p:nvPr>
            <p:ph idx="1"/>
          </p:nvPr>
        </p:nvSpPr>
        <p:spPr>
          <a:xfrm>
            <a:off x="617280" y="1825625"/>
            <a:ext cx="10736520" cy="4351338"/>
          </a:xfrm>
        </p:spPr>
        <p:txBody>
          <a:bodyPr>
            <a:noAutofit/>
          </a:bodyPr>
          <a:lstStyle/>
          <a:p>
            <a:pPr algn="r" rtl="1">
              <a:lnSpc>
                <a:spcPct val="150000"/>
              </a:lnSpc>
            </a:pPr>
            <a:r>
              <a:rPr lang="ar" sz="1600" dirty="0">
                <a:latin typeface="Alexandria" pitchFamily="2" charset="-78"/>
                <a:cs typeface="Alexandria" pitchFamily="2" charset="-78"/>
              </a:rPr>
              <a:t>هل المواقف التالية المستخدمة في العلاقات الإعلامية غير أخلاقية؟</a:t>
            </a:r>
          </a:p>
          <a:p>
            <a:pPr algn="r" rtl="1">
              <a:lnSpc>
                <a:spcPct val="150000"/>
              </a:lnSpc>
            </a:pPr>
            <a:r>
              <a:rPr lang="ar" sz="1600" dirty="0">
                <a:latin typeface="Alexandria" pitchFamily="2" charset="-78"/>
                <a:cs typeface="Alexandria" pitchFamily="2" charset="-78"/>
              </a:rPr>
              <a:t>تعقد شركتك حدثًا لم يشهد حضورًا جيدًا، لذلك قبل إرسال الفيديو إلى وسائل الإعلام، قم بدمج لقطات حشد من حدث مختلف (يحظى بحضور جيد). أو، أثناء إحدى الفعاليات، تفوتك فرصة التقاط صورة تذكارية مع مديرك التنفيذي وأحد الأشخاص المؤثرين الرئيسيين في مجال عملك، لذا تقرر أن تقوم بتصويره بالفوتوشوب لاحقًا وترسل الصورة إلى وسائل الإعلام. </a:t>
            </a:r>
          </a:p>
          <a:p>
            <a:pPr algn="r" rtl="1">
              <a:lnSpc>
                <a:spcPct val="150000"/>
              </a:lnSpc>
            </a:pPr>
            <a:r>
              <a:rPr lang="ar" sz="1600" b="1" dirty="0">
                <a:solidFill>
                  <a:srgbClr val="00AEEF"/>
                </a:solidFill>
                <a:latin typeface="Alexandria" pitchFamily="2" charset="-78"/>
                <a:cs typeface="Alexandria" pitchFamily="2" charset="-78"/>
              </a:rPr>
              <a:t>هل هذه المواقف غير أخلاقية؟ نعم. يعتبر التلاعب بالصور خداعًا، يفقد مصداقيتك لدى الجمهور.</a:t>
            </a:r>
          </a:p>
          <a:p>
            <a:pPr algn="r" rtl="1">
              <a:lnSpc>
                <a:spcPct val="150000"/>
              </a:lnSpc>
            </a:pPr>
            <a:endParaRPr lang="ar" sz="1000" dirty="0">
              <a:latin typeface="Alexandria" pitchFamily="2" charset="-78"/>
              <a:cs typeface="Alexandria" pitchFamily="2" charset="-78"/>
            </a:endParaRPr>
          </a:p>
          <a:p>
            <a:pPr algn="r" rtl="1">
              <a:lnSpc>
                <a:spcPct val="150000"/>
              </a:lnSpc>
            </a:pPr>
            <a:r>
              <a:rPr lang="ar" sz="1600" dirty="0">
                <a:latin typeface="Alexandria" pitchFamily="2" charset="-78"/>
                <a:cs typeface="Alexandria" pitchFamily="2" charset="-78"/>
              </a:rPr>
              <a:t>يمكن لممارسي العلاقات العامة توضيح أهمية العناصر المرئية في التعرض لوسائل الإعلام ومشاركة الجمهور والتفاعلات عبر وسائل التواصل الاجتماعي. يمكن تخطيط استخدام الصور والمؤثرات الخاصة للحفاظ على العلاقات الأساسية وتوصيل الرسائل وتطوير الدعاية... بالطريقة الصحيحة الأخلاقية.</a:t>
            </a:r>
            <a:endParaRPr lang="en-US" sz="1600" dirty="0">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8BE64FE9-DE37-AA40-A261-619A2D7B6E35}"/>
              </a:ext>
            </a:extLst>
          </p:cNvPr>
          <p:cNvSpPr/>
          <p:nvPr/>
        </p:nvSpPr>
        <p:spPr>
          <a:xfrm>
            <a:off x="10476368" y="7106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4000" b="1" dirty="0">
                <a:ea typeface="Roboto Light" panose="02000000000000000000" pitchFamily="2" charset="0"/>
              </a:rPr>
              <a:t>٣</a:t>
            </a:r>
            <a:endParaRPr lang="en-US" sz="4000" b="1" dirty="0">
              <a:ea typeface="Roboto Light" panose="02000000000000000000" pitchFamily="2" charset="0"/>
            </a:endParaRPr>
          </a:p>
        </p:txBody>
      </p:sp>
      <p:sp>
        <p:nvSpPr>
          <p:cNvPr id="5" name="Rectangle 4">
            <a:extLst>
              <a:ext uri="{FF2B5EF4-FFF2-40B4-BE49-F238E27FC236}">
                <a16:creationId xmlns:a16="http://schemas.microsoft.com/office/drawing/2014/main" id="{35304E92-D169-5047-BBEF-35E3DD062F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091232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sp>
        <p:nvSpPr>
          <p:cNvPr id="3" name="Content Placeholder 2">
            <a:extLst>
              <a:ext uri="{FF2B5EF4-FFF2-40B4-BE49-F238E27FC236}">
                <a16:creationId xmlns:a16="http://schemas.microsoft.com/office/drawing/2014/main" id="{46C5799B-6D54-9342-B2B5-2750F535673D}"/>
              </a:ext>
            </a:extLst>
          </p:cNvPr>
          <p:cNvSpPr>
            <a:spLocks noGrp="1"/>
          </p:cNvSpPr>
          <p:nvPr>
            <p:ph idx="1"/>
          </p:nvPr>
        </p:nvSpPr>
        <p:spPr/>
        <p:txBody>
          <a:bodyPr>
            <a:normAutofit/>
          </a:bodyPr>
          <a:lstStyle/>
          <a:p>
            <a:pPr marL="0" indent="0" algn="r" defTabSz="914400" rtl="1" eaLnBrk="1" latinLnBrk="0" hangingPunct="1">
              <a:lnSpc>
                <a:spcPct val="150000"/>
              </a:lnSpc>
              <a:spcBef>
                <a:spcPts val="1000"/>
              </a:spcBef>
              <a:buNone/>
            </a:pPr>
            <a:r>
              <a:rPr lang="ar-SA" sz="1800" b="1" dirty="0">
                <a:solidFill>
                  <a:srgbClr val="00AEEF"/>
                </a:solidFill>
                <a:latin typeface="Alexandria" pitchFamily="2" charset="-78"/>
                <a:cs typeface="Alexandria" pitchFamily="2" charset="-78"/>
              </a:rPr>
              <a:t>ومن الحالات السابقة يتضح أنه عند التغطية الإعلامية لأي أحداث مرتبطة بالمؤسسة لابد من مراعاة :</a:t>
            </a:r>
          </a:p>
          <a:p>
            <a:pPr marL="228600" indent="-228600" algn="r" defTabSz="914400" rtl="1" eaLnBrk="1" latinLnBrk="0" hangingPunct="1">
              <a:lnSpc>
                <a:spcPct val="150000"/>
              </a:lnSpc>
              <a:spcBef>
                <a:spcPts val="1000"/>
              </a:spcBef>
              <a:buFont typeface="Arial" panose="020B0604020202020204" pitchFamily="34" charset="0"/>
              <a:buChar char="•"/>
            </a:pPr>
            <a:endParaRPr lang="ar-SA"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الحياد والموضوعية والتوازن وعدم التحيز ومراعاة الخصوصية والمصلحة العامة. </a:t>
            </a:r>
          </a:p>
          <a:p>
            <a:pPr marL="0" indent="0" algn="r" rtl="1">
              <a:lnSpc>
                <a:spcPct val="150000"/>
              </a:lnSpc>
              <a:buNone/>
            </a:pPr>
            <a:endParaRPr lang="ar-SA" sz="1800" dirty="0">
              <a:latin typeface="Alexandria" pitchFamily="2" charset="-78"/>
              <a:cs typeface="Alexandria" pitchFamily="2" charset="-78"/>
            </a:endParaRPr>
          </a:p>
          <a:p>
            <a:pPr algn="r" rtl="1">
              <a:lnSpc>
                <a:spcPct val="150000"/>
              </a:lnSpc>
            </a:pPr>
            <a:r>
              <a:rPr lang="ar-SA" sz="1800" dirty="0">
                <a:latin typeface="Alexandria" pitchFamily="2" charset="-78"/>
                <a:cs typeface="Alexandria" pitchFamily="2" charset="-78"/>
              </a:rPr>
              <a:t>وبشكل أكثر عمومية، فإنها تشمل أيضًا تجنب القوالب النمطية، ومراعاة الذوق واللياقة، والممارسات الإعلانية مثل عدم التشهير بالمنافسين ومراعاة الصدق وعدم المبالغة.  </a:t>
            </a:r>
            <a:endParaRPr lang="en-US" sz="18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2FB1A9C6-F46A-E742-29CD-95901F6E33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623985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3" name="Content Placeholder 2">
            <a:extLst>
              <a:ext uri="{FF2B5EF4-FFF2-40B4-BE49-F238E27FC236}">
                <a16:creationId xmlns:a16="http://schemas.microsoft.com/office/drawing/2014/main" id="{46C5799B-6D54-9342-B2B5-2750F535673D}"/>
              </a:ext>
            </a:extLst>
          </p:cNvPr>
          <p:cNvSpPr>
            <a:spLocks noGrp="1"/>
          </p:cNvSpPr>
          <p:nvPr>
            <p:ph idx="1"/>
          </p:nvPr>
        </p:nvSpPr>
        <p:spPr>
          <a:xfrm>
            <a:off x="838200" y="2227005"/>
            <a:ext cx="10515600" cy="3111911"/>
          </a:xfrm>
        </p:spPr>
        <p:txBody>
          <a:bodyPr>
            <a:normAutofit/>
          </a:bodyPr>
          <a:lstStyle/>
          <a:p>
            <a:pPr algn="r" rtl="1">
              <a:lnSpc>
                <a:spcPct val="200000"/>
              </a:lnSpc>
            </a:pPr>
            <a:r>
              <a:rPr lang="ar" sz="1800" dirty="0">
                <a:latin typeface="Alexandria" pitchFamily="2" charset="-78"/>
                <a:cs typeface="Alexandria" pitchFamily="2" charset="-78"/>
              </a:rPr>
              <a:t>فهم المعلومات التي يجب عرضها وكيفية عرضها. </a:t>
            </a:r>
          </a:p>
          <a:p>
            <a:pPr algn="r" rtl="1">
              <a:lnSpc>
                <a:spcPct val="200000"/>
              </a:lnSpc>
            </a:pPr>
            <a:r>
              <a:rPr lang="ar" sz="1800" dirty="0">
                <a:latin typeface="Alexandria" pitchFamily="2" charset="-78"/>
                <a:cs typeface="Alexandria" pitchFamily="2" charset="-78"/>
              </a:rPr>
              <a:t>يجب أن تكون أفكار القصة دائمًا جديرة بالنشر، وتعرف بأنها تتمتع بصفات الأخبار، أو أنها تأتي في الوقت المناسب أو مهمة أو مثيرة للاهتمام بحيث تجذب انتباه الجمهور.</a:t>
            </a:r>
            <a:endParaRPr lang="en-US" sz="18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CB4E1D93-3DB6-6494-5DAB-69A1BA5FEF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435277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57250" y="2022610"/>
            <a:ext cx="966956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chemeClr val="tx1"/>
                </a:solidFill>
                <a:latin typeface="Alexandria" pitchFamily="2" charset="-78"/>
                <a:cs typeface="Alexandria" pitchFamily="2" charset="-78"/>
              </a:rPr>
              <a:t>عند إقامة علاقات إعلامية ونشر محتوى خاص بالمؤسسة لابد من التفكير في كيفية ترويج هذا المحتوى أيضا ومشاركته وتوزيعه مع الجمهور المستهدف وأصحاب المصلحة الرئيسيين.</a:t>
            </a:r>
          </a:p>
          <a:p>
            <a:pPr algn="just" rtl="1">
              <a:lnSpc>
                <a:spcPct val="150000"/>
              </a:lnSpc>
            </a:pPr>
            <a:endParaRPr lang="ar-SA" sz="1000"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إن وضع خطة ملموسة لما يحدث بعد النشر يعني تحديد أصحاب المصلحة الداخليين المناسبين لبدء عملية التوزيع.</a:t>
            </a:r>
          </a:p>
          <a:p>
            <a:pPr algn="just" rtl="1">
              <a:lnSpc>
                <a:spcPct val="150000"/>
              </a:lnSpc>
            </a:pPr>
            <a:endParaRPr lang="ar" sz="1000"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المؤسسات الكبيرة قد يكون لديها عدد أكبر من الموظفين المشاركين في عملية ما بعد النشر مقارنة بالشركات الناشئة أو الصغيرة.</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خطوات الترويج الأخلاقي للمحتوى المنشور:</a:t>
            </a:r>
          </a:p>
          <a:p>
            <a:pPr algn="just" rtl="1">
              <a:lnSpc>
                <a:spcPct val="150000"/>
              </a:lnSpc>
            </a:pPr>
            <a:endParaRPr lang="en-US" dirty="0">
              <a:solidFill>
                <a:schemeClr val="tx1"/>
              </a:solidFill>
              <a:latin typeface="Alexandria" pitchFamily="2" charset="-78"/>
              <a:cs typeface="Alexandria" pitchFamily="2" charset="-78"/>
            </a:endParaRPr>
          </a:p>
        </p:txBody>
      </p:sp>
      <p:sp>
        <p:nvSpPr>
          <p:cNvPr id="24" name="TextBox 23"/>
          <p:cNvSpPr txBox="1"/>
          <p:nvPr/>
        </p:nvSpPr>
        <p:spPr>
          <a:xfrm>
            <a:off x="8607914" y="208202"/>
            <a:ext cx="3510119" cy="1707455"/>
          </a:xfrm>
          <a:prstGeom prst="rect">
            <a:avLst/>
          </a:prstGeom>
          <a:noFill/>
        </p:spPr>
        <p:txBody>
          <a:bodyPr wrap="square" rtlCol="0">
            <a:spAutoFit/>
          </a:bodyPr>
          <a:lstStyle/>
          <a:p>
            <a:pPr>
              <a:lnSpc>
                <a:spcPct val="150000"/>
              </a:lnSpc>
            </a:pPr>
            <a:endParaRPr lang="en-US" b="1" dirty="0">
              <a:solidFill>
                <a:schemeClr val="bg1"/>
              </a:solidFill>
              <a:latin typeface="Alexandria" charset="0"/>
              <a:cs typeface="Alexandria" charset="0"/>
            </a:endParaRPr>
          </a:p>
          <a:p>
            <a:pPr>
              <a:lnSpc>
                <a:spcPct val="150000"/>
              </a:lnSpc>
            </a:pPr>
            <a:endParaRPr lang="en-US" b="1" dirty="0">
              <a:solidFill>
                <a:schemeClr val="bg1"/>
              </a:solidFill>
              <a:latin typeface="Alexandria" charset="0"/>
              <a:cs typeface="Alexandria" charset="0"/>
            </a:endParaRPr>
          </a:p>
          <a:p>
            <a:pPr algn="r" rtl="1">
              <a:lnSpc>
                <a:spcPct val="150000"/>
              </a:lnSpc>
            </a:pPr>
            <a:r>
              <a:rPr lang="ar-SA" b="1" dirty="0">
                <a:solidFill>
                  <a:schemeClr val="bg1"/>
                </a:solidFill>
                <a:latin typeface="Alexandria" charset="0"/>
                <a:cs typeface="Alexandria" charset="0"/>
              </a:rPr>
              <a:t>الترويج للمحتوى المنشور بأسلوب أخلاقي</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2213" y="-14413"/>
            <a:ext cx="2305141" cy="1076343"/>
          </a:xfrm>
          <a:prstGeom prst="rect">
            <a:avLst/>
          </a:prstGeom>
        </p:spPr>
      </p:pic>
      <p:sp>
        <p:nvSpPr>
          <p:cNvPr id="3" name="Rectangle 2">
            <a:extLst>
              <a:ext uri="{FF2B5EF4-FFF2-40B4-BE49-F238E27FC236}">
                <a16:creationId xmlns:a16="http://schemas.microsoft.com/office/drawing/2014/main" id="{F7EA96DC-EAEA-5CE3-81DF-B165D8D1532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graphicFrame>
        <p:nvGraphicFramePr>
          <p:cNvPr id="6" name="Content Placeholder 5">
            <a:extLst>
              <a:ext uri="{FF2B5EF4-FFF2-40B4-BE49-F238E27FC236}">
                <a16:creationId xmlns:a16="http://schemas.microsoft.com/office/drawing/2014/main" id="{DD8CC1F9-F97F-0044-BE42-037471D10B4D}"/>
              </a:ext>
            </a:extLst>
          </p:cNvPr>
          <p:cNvGraphicFramePr>
            <a:graphicFrameLocks noGrp="1"/>
          </p:cNvGraphicFramePr>
          <p:nvPr>
            <p:ph idx="1"/>
            <p:extLst>
              <p:ext uri="{D42A27DB-BD31-4B8C-83A1-F6EECF244321}">
                <p14:modId xmlns:p14="http://schemas.microsoft.com/office/powerpoint/2010/main" val="387204669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A6DD9F64-3121-000F-653C-9E9DB8DDF4B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644199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6707"/>
            <a:ext cx="2305141" cy="1076343"/>
          </a:xfrm>
          <a:prstGeom prst="rect">
            <a:avLst/>
          </a:prstGeom>
        </p:spPr>
      </p:pic>
      <p:graphicFrame>
        <p:nvGraphicFramePr>
          <p:cNvPr id="6" name="Content Placeholder 5">
            <a:extLst>
              <a:ext uri="{FF2B5EF4-FFF2-40B4-BE49-F238E27FC236}">
                <a16:creationId xmlns:a16="http://schemas.microsoft.com/office/drawing/2014/main" id="{DD8CC1F9-F97F-0044-BE42-037471D10B4D}"/>
              </a:ext>
            </a:extLst>
          </p:cNvPr>
          <p:cNvGraphicFramePr>
            <a:graphicFrameLocks noGrp="1"/>
          </p:cNvGraphicFramePr>
          <p:nvPr>
            <p:ph idx="1"/>
            <p:extLst>
              <p:ext uri="{D42A27DB-BD31-4B8C-83A1-F6EECF244321}">
                <p14:modId xmlns:p14="http://schemas.microsoft.com/office/powerpoint/2010/main" val="377912521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a:extLst>
              <a:ext uri="{FF2B5EF4-FFF2-40B4-BE49-F238E27FC236}">
                <a16:creationId xmlns:a16="http://schemas.microsoft.com/office/drawing/2014/main" id="{A96F941A-D585-7BF3-EFDB-46113A22309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67953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109460" y="952845"/>
            <a:ext cx="50825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667757" y="19636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يعد إنشاء الثقة مع وسائل الإعلام والحفاظ عليها أمرًا بالغ الأهمية لتحقيق النجاح.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ولكن عندما يواجه ممارسو العلاقات العامة بيانًا صحفيًا مهمًا أو فكرة مميزة ومشهدًا شاسعًا مليئًا بالصحفيين المشغولين، كيف يتأكدون من أنهم يبنون المصداقية كمحترفي علاقات عامة ماهرين وموثوقين؟</a:t>
            </a:r>
          </a:p>
          <a:p>
            <a:pPr algn="just" rtl="1">
              <a:lnSpc>
                <a:spcPct val="150000"/>
              </a:lnSpc>
            </a:pPr>
            <a:endParaRPr lang="en-US" dirty="0">
              <a:solidFill>
                <a:schemeClr val="tx1"/>
              </a:solidFill>
              <a:latin typeface="Alexandria" pitchFamily="2" charset="-78"/>
              <a:cs typeface="Alexandria" pitchFamily="2" charset="-78"/>
            </a:endParaRPr>
          </a:p>
        </p:txBody>
      </p:sp>
      <p:sp>
        <p:nvSpPr>
          <p:cNvPr id="24" name="TextBox 23"/>
          <p:cNvSpPr txBox="1"/>
          <p:nvPr/>
        </p:nvSpPr>
        <p:spPr>
          <a:xfrm>
            <a:off x="7212330" y="1435270"/>
            <a:ext cx="5336051" cy="369332"/>
          </a:xfrm>
          <a:prstGeom prst="rect">
            <a:avLst/>
          </a:prstGeom>
          <a:noFill/>
        </p:spPr>
        <p:txBody>
          <a:bodyPr wrap="square" rtlCol="0">
            <a:spAutoFit/>
          </a:bodyPr>
          <a:lstStyle/>
          <a:p>
            <a:r>
              <a:rPr lang="ar-EG" b="1" dirty="0">
                <a:solidFill>
                  <a:schemeClr val="bg1"/>
                </a:solidFill>
                <a:latin typeface="Alexandria" pitchFamily="2" charset="-78"/>
                <a:cs typeface="Alexandria" pitchFamily="2" charset="-78"/>
              </a:rPr>
              <a:t>بناء علاقات تتسم بالثقة مع وسائل الاعلام</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3" name="Rectangle 2">
            <a:extLst>
              <a:ext uri="{FF2B5EF4-FFF2-40B4-BE49-F238E27FC236}">
                <a16:creationId xmlns:a16="http://schemas.microsoft.com/office/drawing/2014/main" id="{F65293AD-AF5B-89A2-6791-72F7BB4434D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300324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628377"/>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1285192"/>
            <a:ext cx="7962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تشير استراتيجية العلاقات الإعلامية إلى النهج والتكتيكات التي تستخدمها للتعامل مع وسائل الإعلام لبناء علاقات متبادلة المنفعة.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يعد إنشاء استراتيجية علاقات إعلامية أخلاقية أمرًا ضروريًا لأي منظمة تعتمد على وسائل الإعلام لمشاركة رسالتها.</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فيما يلي أهم الخطوات المرتبطة بكيفية بناء هذه العلاقة:</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7669154" y="657375"/>
            <a:ext cx="4474161" cy="1118832"/>
          </a:xfrm>
          <a:prstGeom prst="rect">
            <a:avLst/>
          </a:prstGeom>
          <a:noFill/>
        </p:spPr>
        <p:txBody>
          <a:bodyPr wrap="square" rtlCol="0">
            <a:spAutoFit/>
          </a:bodyPr>
          <a:lstStyle/>
          <a:p>
            <a:pPr algn="r" rtl="1">
              <a:lnSpc>
                <a:spcPct val="200000"/>
              </a:lnSpc>
            </a:pPr>
            <a:r>
              <a:rPr lang="ar-SA" b="1" dirty="0">
                <a:solidFill>
                  <a:schemeClr val="bg1"/>
                </a:solidFill>
                <a:latin typeface="Alexandria" charset="0"/>
                <a:cs typeface="Alexandria" charset="0"/>
              </a:rPr>
              <a:t>استراتيجيات بناء </a:t>
            </a:r>
          </a:p>
          <a:p>
            <a:pPr algn="r" rtl="1">
              <a:lnSpc>
                <a:spcPct val="200000"/>
              </a:lnSpc>
            </a:pPr>
            <a:r>
              <a:rPr lang="ar-SA" b="1" dirty="0">
                <a:solidFill>
                  <a:schemeClr val="bg1"/>
                </a:solidFill>
                <a:latin typeface="Alexandria" charset="0"/>
                <a:cs typeface="Alexandria" charset="0"/>
              </a:rPr>
              <a:t>علاقات إعلامية أخلاقية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571" y="0"/>
            <a:ext cx="2305141" cy="1076343"/>
          </a:xfrm>
          <a:prstGeom prst="rect">
            <a:avLst/>
          </a:prstGeom>
        </p:spPr>
      </p:pic>
      <p:sp>
        <p:nvSpPr>
          <p:cNvPr id="3" name="Rectangle 2">
            <a:extLst>
              <a:ext uri="{FF2B5EF4-FFF2-40B4-BE49-F238E27FC236}">
                <a16:creationId xmlns:a16="http://schemas.microsoft.com/office/drawing/2014/main" id="{5288DAE4-5E7B-EB56-E373-72A9405989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561169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١- تحديد الجمهور المستهدف</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1279248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0390C78C-85CA-0B47-B41C-BECB98F7E7AD}"/>
              </a:ext>
            </a:extLst>
          </p:cNvPr>
          <p:cNvPicPr>
            <a:picLocks noChangeAspect="1"/>
          </p:cNvPicPr>
          <p:nvPr/>
        </p:nvPicPr>
        <p:blipFill>
          <a:blip r:embed="rId8"/>
          <a:stretch>
            <a:fillRect/>
          </a:stretch>
        </p:blipFill>
        <p:spPr>
          <a:xfrm>
            <a:off x="1961536" y="1935712"/>
            <a:ext cx="4719483" cy="3381608"/>
          </a:xfrm>
          <a:prstGeom prst="rect">
            <a:avLst/>
          </a:prstGeom>
        </p:spPr>
      </p:pic>
      <p:sp>
        <p:nvSpPr>
          <p:cNvPr id="3" name="Rectangle 2">
            <a:extLst>
              <a:ext uri="{FF2B5EF4-FFF2-40B4-BE49-F238E27FC236}">
                <a16:creationId xmlns:a16="http://schemas.microsoft.com/office/drawing/2014/main" id="{67BEDBED-CB08-F8E2-2C0B-91827AE600A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73435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398"/>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٢- الوصول  الى الجمهور المستهدف</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2896965129"/>
              </p:ext>
            </p:extLst>
          </p:nvPr>
        </p:nvGraphicFramePr>
        <p:xfrm>
          <a:off x="838200" y="1825625"/>
          <a:ext cx="10515600" cy="42302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BA43475D-1EBA-1341-8742-408FC119D8BB}"/>
              </a:ext>
            </a:extLst>
          </p:cNvPr>
          <p:cNvPicPr>
            <a:picLocks noChangeAspect="1"/>
          </p:cNvPicPr>
          <p:nvPr/>
        </p:nvPicPr>
        <p:blipFill>
          <a:blip r:embed="rId8"/>
          <a:stretch>
            <a:fillRect/>
          </a:stretch>
        </p:blipFill>
        <p:spPr>
          <a:xfrm>
            <a:off x="2035277" y="2241755"/>
            <a:ext cx="4513007" cy="2934929"/>
          </a:xfrm>
          <a:prstGeom prst="rect">
            <a:avLst/>
          </a:prstGeom>
        </p:spPr>
      </p:pic>
      <p:sp>
        <p:nvSpPr>
          <p:cNvPr id="3" name="Rectangle 2">
            <a:extLst>
              <a:ext uri="{FF2B5EF4-FFF2-40B4-BE49-F238E27FC236}">
                <a16:creationId xmlns:a16="http://schemas.microsoft.com/office/drawing/2014/main" id="{4CDBC78F-BF4E-D3BF-B596-47B8739915C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765644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6553"/>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٣- صياغة العروض التقديمية</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2847074064"/>
              </p:ext>
            </p:extLst>
          </p:nvPr>
        </p:nvGraphicFramePr>
        <p:xfrm>
          <a:off x="838200" y="1825625"/>
          <a:ext cx="10515599" cy="42302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4506BDDA-4119-E848-86BD-5C4F56AC430D}"/>
              </a:ext>
            </a:extLst>
          </p:cNvPr>
          <p:cNvPicPr>
            <a:picLocks noChangeAspect="1"/>
          </p:cNvPicPr>
          <p:nvPr/>
        </p:nvPicPr>
        <p:blipFill>
          <a:blip r:embed="rId8"/>
          <a:stretch>
            <a:fillRect/>
          </a:stretch>
        </p:blipFill>
        <p:spPr>
          <a:xfrm>
            <a:off x="2094271" y="2227007"/>
            <a:ext cx="4424516" cy="2993922"/>
          </a:xfrm>
          <a:prstGeom prst="rect">
            <a:avLst/>
          </a:prstGeom>
        </p:spPr>
      </p:pic>
      <p:sp>
        <p:nvSpPr>
          <p:cNvPr id="6" name="Rectangle 5">
            <a:extLst>
              <a:ext uri="{FF2B5EF4-FFF2-40B4-BE49-F238E27FC236}">
                <a16:creationId xmlns:a16="http://schemas.microsoft.com/office/drawing/2014/main" id="{4AE33645-F9FA-F89B-5432-13F27F2516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896198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٨- اعداد رسائل جذابة</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50168270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DD94161A-85AA-A546-A6CD-C97B3FBE3AB8}"/>
              </a:ext>
            </a:extLst>
          </p:cNvPr>
          <p:cNvPicPr>
            <a:picLocks noChangeAspect="1"/>
          </p:cNvPicPr>
          <p:nvPr/>
        </p:nvPicPr>
        <p:blipFill>
          <a:blip r:embed="rId8"/>
          <a:stretch>
            <a:fillRect/>
          </a:stretch>
        </p:blipFill>
        <p:spPr>
          <a:xfrm>
            <a:off x="2153265" y="2418735"/>
            <a:ext cx="4173793" cy="2551471"/>
          </a:xfrm>
          <a:prstGeom prst="rect">
            <a:avLst/>
          </a:prstGeom>
        </p:spPr>
      </p:pic>
      <p:sp>
        <p:nvSpPr>
          <p:cNvPr id="6" name="Rectangle 5">
            <a:extLst>
              <a:ext uri="{FF2B5EF4-FFF2-40B4-BE49-F238E27FC236}">
                <a16:creationId xmlns:a16="http://schemas.microsoft.com/office/drawing/2014/main" id="{662C8990-9D24-1649-C04F-352A22014E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880664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7272"/>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٤- تصميم استراتيجية</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35580405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EDA7C48B-2980-5B42-A3F9-E192376C9201}"/>
              </a:ext>
            </a:extLst>
          </p:cNvPr>
          <p:cNvPicPr>
            <a:picLocks noChangeAspect="1"/>
          </p:cNvPicPr>
          <p:nvPr/>
        </p:nvPicPr>
        <p:blipFill>
          <a:blip r:embed="rId8"/>
          <a:stretch>
            <a:fillRect/>
          </a:stretch>
        </p:blipFill>
        <p:spPr>
          <a:xfrm>
            <a:off x="1957849" y="2490241"/>
            <a:ext cx="4648200" cy="2536723"/>
          </a:xfrm>
          <a:prstGeom prst="rect">
            <a:avLst/>
          </a:prstGeom>
        </p:spPr>
      </p:pic>
      <p:sp>
        <p:nvSpPr>
          <p:cNvPr id="3" name="Rectangle 2">
            <a:extLst>
              <a:ext uri="{FF2B5EF4-FFF2-40B4-BE49-F238E27FC236}">
                <a16:creationId xmlns:a16="http://schemas.microsoft.com/office/drawing/2014/main" id="{17665CB9-8734-BCE6-F902-6FFA409FF8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533114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٥- سرعة الرد </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211500265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6FBA6F36-EF73-3040-966F-0085BFBFB978}"/>
              </a:ext>
            </a:extLst>
          </p:cNvPr>
          <p:cNvPicPr>
            <a:picLocks noChangeAspect="1"/>
          </p:cNvPicPr>
          <p:nvPr/>
        </p:nvPicPr>
        <p:blipFill>
          <a:blip r:embed="rId8"/>
          <a:stretch>
            <a:fillRect/>
          </a:stretch>
        </p:blipFill>
        <p:spPr>
          <a:xfrm>
            <a:off x="2079522" y="2330245"/>
            <a:ext cx="4247535" cy="2743200"/>
          </a:xfrm>
          <a:prstGeom prst="rect">
            <a:avLst/>
          </a:prstGeom>
        </p:spPr>
      </p:pic>
      <p:sp>
        <p:nvSpPr>
          <p:cNvPr id="6" name="Rectangle 5">
            <a:extLst>
              <a:ext uri="{FF2B5EF4-FFF2-40B4-BE49-F238E27FC236}">
                <a16:creationId xmlns:a16="http://schemas.microsoft.com/office/drawing/2014/main" id="{6F2349A6-A910-2BF5-FAE3-93F62DEE17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64044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192"/>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٦- تقديم الخبرة</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391928905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3B99BDE2-D626-8743-ADDD-AEC5C9B8FC5A}"/>
              </a:ext>
            </a:extLst>
          </p:cNvPr>
          <p:cNvPicPr>
            <a:picLocks noChangeAspect="1"/>
          </p:cNvPicPr>
          <p:nvPr/>
        </p:nvPicPr>
        <p:blipFill>
          <a:blip r:embed="rId8"/>
          <a:stretch>
            <a:fillRect/>
          </a:stretch>
        </p:blipFill>
        <p:spPr>
          <a:xfrm>
            <a:off x="2059214" y="2286001"/>
            <a:ext cx="4351594" cy="2905432"/>
          </a:xfrm>
          <a:prstGeom prst="rect">
            <a:avLst/>
          </a:prstGeom>
        </p:spPr>
      </p:pic>
      <p:sp>
        <p:nvSpPr>
          <p:cNvPr id="3" name="Rectangle 2">
            <a:extLst>
              <a:ext uri="{FF2B5EF4-FFF2-40B4-BE49-F238E27FC236}">
                <a16:creationId xmlns:a16="http://schemas.microsoft.com/office/drawing/2014/main" id="{BDC19735-7D08-42A5-7F53-3FE533367F9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131051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9714"/>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٧- احترام الوقت</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101596931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08CF69CB-6693-3C47-8D45-DFAF736E4460}"/>
              </a:ext>
            </a:extLst>
          </p:cNvPr>
          <p:cNvPicPr>
            <a:picLocks noChangeAspect="1"/>
          </p:cNvPicPr>
          <p:nvPr/>
        </p:nvPicPr>
        <p:blipFill>
          <a:blip r:embed="rId8"/>
          <a:stretch>
            <a:fillRect/>
          </a:stretch>
        </p:blipFill>
        <p:spPr>
          <a:xfrm>
            <a:off x="2305141" y="2256503"/>
            <a:ext cx="3810000" cy="2580968"/>
          </a:xfrm>
          <a:prstGeom prst="rect">
            <a:avLst/>
          </a:prstGeom>
        </p:spPr>
      </p:pic>
      <p:sp>
        <p:nvSpPr>
          <p:cNvPr id="6" name="Rectangle 5">
            <a:extLst>
              <a:ext uri="{FF2B5EF4-FFF2-40B4-BE49-F238E27FC236}">
                <a16:creationId xmlns:a16="http://schemas.microsoft.com/office/drawing/2014/main" id="{64AF8777-0603-DEAC-A1E0-8725D2BA82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52771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1455"/>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٨- تطوير علاقات إعلامية حقيقية مثمرة</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76238042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AE44800A-2C62-4A4D-B6D4-69CB8DD2AF00}"/>
              </a:ext>
            </a:extLst>
          </p:cNvPr>
          <p:cNvPicPr>
            <a:picLocks noChangeAspect="1"/>
          </p:cNvPicPr>
          <p:nvPr/>
        </p:nvPicPr>
        <p:blipFill>
          <a:blip r:embed="rId8"/>
          <a:stretch>
            <a:fillRect/>
          </a:stretch>
        </p:blipFill>
        <p:spPr>
          <a:xfrm>
            <a:off x="2197510" y="2344994"/>
            <a:ext cx="4173793" cy="2713703"/>
          </a:xfrm>
          <a:prstGeom prst="rect">
            <a:avLst/>
          </a:prstGeom>
        </p:spPr>
      </p:pic>
      <p:sp>
        <p:nvSpPr>
          <p:cNvPr id="3" name="Rectangle 2">
            <a:extLst>
              <a:ext uri="{FF2B5EF4-FFF2-40B4-BE49-F238E27FC236}">
                <a16:creationId xmlns:a16="http://schemas.microsoft.com/office/drawing/2014/main" id="{6727E7B9-5C10-A338-BDDF-342EE98116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602032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398"/>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٩- تطوير علاقات إعلامية استباقية</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108443182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7A6986DB-88C8-324A-B77E-970ED759630F}"/>
              </a:ext>
            </a:extLst>
          </p:cNvPr>
          <p:cNvPicPr>
            <a:picLocks noChangeAspect="1"/>
          </p:cNvPicPr>
          <p:nvPr/>
        </p:nvPicPr>
        <p:blipFill>
          <a:blip r:embed="rId8"/>
          <a:stretch>
            <a:fillRect/>
          </a:stretch>
        </p:blipFill>
        <p:spPr>
          <a:xfrm>
            <a:off x="2138516" y="2418734"/>
            <a:ext cx="4370325" cy="2610465"/>
          </a:xfrm>
          <a:prstGeom prst="rect">
            <a:avLst/>
          </a:prstGeom>
        </p:spPr>
      </p:pic>
      <p:sp>
        <p:nvSpPr>
          <p:cNvPr id="6" name="Rectangle 5">
            <a:extLst>
              <a:ext uri="{FF2B5EF4-FFF2-40B4-BE49-F238E27FC236}">
                <a16:creationId xmlns:a16="http://schemas.microsoft.com/office/drawing/2014/main" id="{1C067519-8469-2A1A-ED31-A211C2609C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528805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413"/>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١٠- عرض المساعدة</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351456139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A8ED5DD9-5891-AE46-9250-BF8D3CAD071C}"/>
              </a:ext>
            </a:extLst>
          </p:cNvPr>
          <p:cNvPicPr>
            <a:picLocks noChangeAspect="1"/>
          </p:cNvPicPr>
          <p:nvPr/>
        </p:nvPicPr>
        <p:blipFill>
          <a:blip r:embed="rId8"/>
          <a:stretch>
            <a:fillRect/>
          </a:stretch>
        </p:blipFill>
        <p:spPr>
          <a:xfrm>
            <a:off x="2197510" y="2227006"/>
            <a:ext cx="4041058" cy="3008671"/>
          </a:xfrm>
          <a:prstGeom prst="rect">
            <a:avLst/>
          </a:prstGeom>
        </p:spPr>
      </p:pic>
      <p:sp>
        <p:nvSpPr>
          <p:cNvPr id="3" name="Rectangle 2">
            <a:extLst>
              <a:ext uri="{FF2B5EF4-FFF2-40B4-BE49-F238E27FC236}">
                <a16:creationId xmlns:a16="http://schemas.microsoft.com/office/drawing/2014/main" id="{9DF63853-BC96-7A58-8882-FA88F3E6D2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784944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١١- تحليل النتائج</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194068127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5A6D228E-7684-2E4E-88F1-5F981BFBA034}"/>
              </a:ext>
            </a:extLst>
          </p:cNvPr>
          <p:cNvPicPr>
            <a:picLocks noChangeAspect="1"/>
          </p:cNvPicPr>
          <p:nvPr/>
        </p:nvPicPr>
        <p:blipFill>
          <a:blip r:embed="rId8"/>
          <a:stretch>
            <a:fillRect/>
          </a:stretch>
        </p:blipFill>
        <p:spPr>
          <a:xfrm>
            <a:off x="2182761" y="2300748"/>
            <a:ext cx="4247536" cy="2905433"/>
          </a:xfrm>
          <a:prstGeom prst="rect">
            <a:avLst/>
          </a:prstGeom>
        </p:spPr>
      </p:pic>
      <p:sp>
        <p:nvSpPr>
          <p:cNvPr id="6" name="Rectangle 5">
            <a:extLst>
              <a:ext uri="{FF2B5EF4-FFF2-40B4-BE49-F238E27FC236}">
                <a16:creationId xmlns:a16="http://schemas.microsoft.com/office/drawing/2014/main" id="{BAC15EA2-7595-BBC0-8D7B-34E369B940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84473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2" name="Title 1">
            <a:extLst>
              <a:ext uri="{FF2B5EF4-FFF2-40B4-BE49-F238E27FC236}">
                <a16:creationId xmlns:a16="http://schemas.microsoft.com/office/drawing/2014/main" id="{632A553B-ADDE-3148-A474-0B5A74CF7E59}"/>
              </a:ext>
            </a:extLst>
          </p:cNvPr>
          <p:cNvSpPr>
            <a:spLocks noGrp="1"/>
          </p:cNvSpPr>
          <p:nvPr>
            <p:ph type="title"/>
          </p:nvPr>
        </p:nvSpPr>
        <p:spPr>
          <a:xfrm>
            <a:off x="4748981" y="501446"/>
            <a:ext cx="6604818" cy="1144998"/>
          </a:xfrm>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١٢- تحديد جهات الاتصال</a:t>
            </a:r>
            <a:endParaRPr lang="en-US" sz="1800" b="1" dirty="0">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4CF2E7ED-5A20-D841-B8F3-EC49D8974740}"/>
              </a:ext>
            </a:extLst>
          </p:cNvPr>
          <p:cNvGraphicFramePr>
            <a:graphicFrameLocks noGrp="1"/>
          </p:cNvGraphicFramePr>
          <p:nvPr>
            <p:ph idx="1"/>
            <p:extLst>
              <p:ext uri="{D42A27DB-BD31-4B8C-83A1-F6EECF244321}">
                <p14:modId xmlns:p14="http://schemas.microsoft.com/office/powerpoint/2010/main" val="52311926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3730D74A-B58F-A54C-BA5B-BFBA29017561}"/>
              </a:ext>
            </a:extLst>
          </p:cNvPr>
          <p:cNvPicPr>
            <a:picLocks noChangeAspect="1"/>
          </p:cNvPicPr>
          <p:nvPr/>
        </p:nvPicPr>
        <p:blipFill>
          <a:blip r:embed="rId8"/>
          <a:stretch>
            <a:fillRect/>
          </a:stretch>
        </p:blipFill>
        <p:spPr>
          <a:xfrm>
            <a:off x="2138516" y="2389238"/>
            <a:ext cx="4277032" cy="2654709"/>
          </a:xfrm>
          <a:prstGeom prst="rect">
            <a:avLst/>
          </a:prstGeom>
        </p:spPr>
      </p:pic>
      <p:sp>
        <p:nvSpPr>
          <p:cNvPr id="3" name="Rectangle 2">
            <a:extLst>
              <a:ext uri="{FF2B5EF4-FFF2-40B4-BE49-F238E27FC236}">
                <a16:creationId xmlns:a16="http://schemas.microsoft.com/office/drawing/2014/main" id="{6D2303D2-6D4B-71E6-9C71-4A4920E9B58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59608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50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SA" dirty="0">
                <a:solidFill>
                  <a:schemeClr val="tx1"/>
                </a:solidFill>
                <a:latin typeface="Alexandria" pitchFamily="2" charset="-78"/>
                <a:cs typeface="Alexandria" pitchFamily="2" charset="-78"/>
              </a:rPr>
              <a:t>كما ذكرنا سابقا يمكن لممارسي العلاقات العامة العمل لصالح المشاهير من العاملين في مجال الفن والرياضة والسياسة وغير ذلك. ويمكن أيضا الاستعانة بالمشاهير في دعم الشركة ومنتجاتها.</a:t>
            </a:r>
          </a:p>
          <a:p>
            <a:pPr marL="0" algn="just" defTabSz="914400" rtl="1" eaLnBrk="1" latinLnBrk="0" hangingPunct="1">
              <a:lnSpc>
                <a:spcPct val="150000"/>
              </a:lnSpc>
            </a:pPr>
            <a:endParaRPr lang="ar-SA"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والآثار الأخلاقية المترتبة على تأييد المشاهير أثارت مخاوف جدية بشأن الأصالة والصدق وتأثير المعلومات على الجماهير المختلفة. ستتناول المناقشة هذه المخاوف الأخلاقية بالإضافة إلى العلاقة المعقدة بين المشاهير والمنتجات وثقة العملاء.</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9085004" y="524635"/>
            <a:ext cx="3397528" cy="923330"/>
          </a:xfrm>
          <a:prstGeom prst="rect">
            <a:avLst/>
          </a:prstGeom>
          <a:noFill/>
        </p:spPr>
        <p:txBody>
          <a:bodyPr wrap="square" rtlCol="0">
            <a:spAutoFit/>
          </a:bodyPr>
          <a:lstStyle/>
          <a:p>
            <a:endParaRPr lang="en-US" b="1" dirty="0">
              <a:solidFill>
                <a:schemeClr val="bg1"/>
              </a:solidFill>
              <a:latin typeface="Alexandria" charset="0"/>
              <a:cs typeface="Alexandria" charset="0"/>
            </a:endParaRPr>
          </a:p>
          <a:p>
            <a:endParaRPr lang="en-US" b="1" dirty="0">
              <a:solidFill>
                <a:schemeClr val="bg1"/>
              </a:solidFill>
              <a:latin typeface="Alexandria" charset="0"/>
              <a:cs typeface="Alexandria" charset="0"/>
            </a:endParaRPr>
          </a:p>
          <a:p>
            <a:r>
              <a:rPr lang="ar-SA" b="1" dirty="0">
                <a:solidFill>
                  <a:schemeClr val="bg1"/>
                </a:solidFill>
                <a:latin typeface="Alexandria" charset="0"/>
                <a:cs typeface="Alexandria" charset="0"/>
              </a:rPr>
              <a:t>أخلاقيات دعم المشاهير </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493" y="8447"/>
            <a:ext cx="2305141" cy="1076343"/>
          </a:xfrm>
          <a:prstGeom prst="rect">
            <a:avLst/>
          </a:prstGeom>
        </p:spPr>
      </p:pic>
      <p:sp>
        <p:nvSpPr>
          <p:cNvPr id="3" name="Rectangle 2">
            <a:extLst>
              <a:ext uri="{FF2B5EF4-FFF2-40B4-BE49-F238E27FC236}">
                <a16:creationId xmlns:a16="http://schemas.microsoft.com/office/drawing/2014/main" id="{D8CEA2A7-6964-1D90-75B1-083AAF1F58B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0353507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1899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3" name="Content Placeholder 2">
            <a:extLst>
              <a:ext uri="{FF2B5EF4-FFF2-40B4-BE49-F238E27FC236}">
                <a16:creationId xmlns:a16="http://schemas.microsoft.com/office/drawing/2014/main" id="{46C5799B-6D54-9342-B2B5-2750F535673D}"/>
              </a:ext>
            </a:extLst>
          </p:cNvPr>
          <p:cNvSpPr>
            <a:spLocks noGrp="1"/>
          </p:cNvSpPr>
          <p:nvPr>
            <p:ph idx="1"/>
          </p:nvPr>
        </p:nvSpPr>
        <p:spPr>
          <a:xfrm>
            <a:off x="617280" y="1825625"/>
            <a:ext cx="10736520" cy="4351338"/>
          </a:xfrm>
        </p:spPr>
        <p:txBody>
          <a:bodyPr>
            <a:normAutofit lnSpcReduction="10000"/>
          </a:bodyPr>
          <a:lstStyle/>
          <a:p>
            <a:pPr algn="just" rtl="1">
              <a:lnSpc>
                <a:spcPct val="150000"/>
              </a:lnSpc>
            </a:pPr>
            <a:r>
              <a:rPr lang="ar" sz="1800" dirty="0">
                <a:latin typeface="Alexandria" pitchFamily="2" charset="-78"/>
                <a:cs typeface="Alexandria" pitchFamily="2" charset="-78"/>
              </a:rPr>
              <a:t>يمارس المشاهير سلطة كبيرة على قرارات المستهلكين، وقد يؤدي تأييدهم إلى تغيير الرأي العام. للحفاظ على الثقة والمصداقية، يجب على المشاهير بناء علاقة حقيقية مع الشيء الذي يدعمونه.</a:t>
            </a:r>
          </a:p>
          <a:p>
            <a:pPr algn="just" rtl="1">
              <a:lnSpc>
                <a:spcPct val="150000"/>
              </a:lnSpc>
            </a:pPr>
            <a:r>
              <a:rPr lang="ar" sz="1800" dirty="0">
                <a:latin typeface="Alexandria" pitchFamily="2" charset="-78"/>
                <a:cs typeface="Alexandria" pitchFamily="2" charset="-78"/>
              </a:rPr>
              <a:t>قد يضمن المشاهير أن تأييدهم يظهر اقتناعًا حقيقيًا بجودة المنتج من خلال استخدامه بشكل متكرر.</a:t>
            </a:r>
          </a:p>
          <a:p>
            <a:pPr algn="just" rtl="1">
              <a:lnSpc>
                <a:spcPct val="150000"/>
              </a:lnSpc>
            </a:pPr>
            <a:r>
              <a:rPr lang="ar" sz="1800" dirty="0">
                <a:latin typeface="Alexandria" pitchFamily="2" charset="-78"/>
                <a:cs typeface="Alexandria" pitchFamily="2" charset="-78"/>
              </a:rPr>
              <a:t>ومع ذلك، فإن الالتزام الأخلاقي النهائي يقع على عاتق كل من المشاهير والشركات التي يمثلونها، والذين يجب عليهم ضمان الانفتاح والنزاهة في عملية الدعم.</a:t>
            </a:r>
          </a:p>
          <a:p>
            <a:pPr algn="just" rtl="1">
              <a:lnSpc>
                <a:spcPct val="150000"/>
              </a:lnSpc>
            </a:pPr>
            <a:r>
              <a:rPr lang="ar" sz="1800" dirty="0">
                <a:latin typeface="Alexandria" pitchFamily="2" charset="-78"/>
                <a:cs typeface="Alexandria" pitchFamily="2" charset="-78"/>
              </a:rPr>
              <a:t>إذا اكتشف أحد المشاهير أن المنتج لا يلبي المواصفات المعلن عنها، فمن الضروري معالجة المشكلة بشكل فعال، من خلال: </a:t>
            </a:r>
          </a:p>
          <a:p>
            <a:pPr lvl="1" algn="just" rtl="1">
              <a:lnSpc>
                <a:spcPct val="150000"/>
              </a:lnSpc>
            </a:pPr>
            <a:r>
              <a:rPr lang="ar" sz="1400" dirty="0">
                <a:latin typeface="Alexandria" pitchFamily="2" charset="-78"/>
                <a:cs typeface="Alexandria" pitchFamily="2" charset="-78"/>
              </a:rPr>
              <a:t>نقل مخاوفه للشركة، </a:t>
            </a:r>
          </a:p>
          <a:p>
            <a:pPr lvl="1" algn="just" rtl="1">
              <a:lnSpc>
                <a:spcPct val="150000"/>
              </a:lnSpc>
            </a:pPr>
            <a:r>
              <a:rPr lang="ar" sz="1400" dirty="0">
                <a:latin typeface="Alexandria" pitchFamily="2" charset="-78"/>
                <a:cs typeface="Alexandria" pitchFamily="2" charset="-78"/>
              </a:rPr>
              <a:t>البحث عن أساليب أخرى للتوافق مع المعايير الأخلاقية، مثل زيادة نكهة المنتج، أو تغيير الشعار، أو سحب المنتج من السوق. يمكن للمشاهير الحفاظ على النزاهة وحماية ثقة العملاء من خلال العمل بأمانة.</a:t>
            </a:r>
            <a:endParaRPr lang="en-US" sz="14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CFC4E870-E1CC-8F53-41D6-0D1883E2AF3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484724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47"/>
            <a:ext cx="2305141" cy="1076343"/>
          </a:xfrm>
          <a:prstGeom prst="rect">
            <a:avLst/>
          </a:prstGeom>
        </p:spPr>
      </p:pic>
      <p:sp>
        <p:nvSpPr>
          <p:cNvPr id="3" name="Content Placeholder 2">
            <a:extLst>
              <a:ext uri="{FF2B5EF4-FFF2-40B4-BE49-F238E27FC236}">
                <a16:creationId xmlns:a16="http://schemas.microsoft.com/office/drawing/2014/main" id="{46C5799B-6D54-9342-B2B5-2750F535673D}"/>
              </a:ext>
            </a:extLst>
          </p:cNvPr>
          <p:cNvSpPr>
            <a:spLocks noGrp="1"/>
          </p:cNvSpPr>
          <p:nvPr>
            <p:ph idx="1"/>
          </p:nvPr>
        </p:nvSpPr>
        <p:spPr/>
        <p:txBody>
          <a:bodyPr>
            <a:normAutofit/>
          </a:bodyPr>
          <a:lstStyle/>
          <a:p>
            <a:pPr algn="just" rtl="1">
              <a:lnSpc>
                <a:spcPct val="150000"/>
              </a:lnSpc>
            </a:pPr>
            <a:r>
              <a:rPr lang="ar-SA" sz="1800" dirty="0">
                <a:latin typeface="Alexandria" pitchFamily="2" charset="-78"/>
                <a:cs typeface="Alexandria" pitchFamily="2" charset="-78"/>
              </a:rPr>
              <a:t>الشفافية والصدق أساس دعم ممارسي العلاقات العامة للمشاهير ، أو الاستعانة بالمشاهير في دعم الشركة ومنتجاتها. </a:t>
            </a:r>
          </a:p>
          <a:p>
            <a:pPr algn="just" rtl="1">
              <a:lnSpc>
                <a:spcPct val="150000"/>
              </a:lnSpc>
            </a:pPr>
            <a:r>
              <a:rPr lang="ar-SA" sz="1800" dirty="0">
                <a:latin typeface="Alexandria" pitchFamily="2" charset="-78"/>
                <a:cs typeface="Alexandria" pitchFamily="2" charset="-78"/>
              </a:rPr>
              <a:t>ان العواقب الأخلاقية المترتبة على تأييد المشاهير تتطلب التفكير الجاد في الانفتاح والصدق والمسؤولية الاجتماعية.</a:t>
            </a:r>
          </a:p>
          <a:p>
            <a:pPr algn="just" rtl="1">
              <a:lnSpc>
                <a:spcPct val="150000"/>
              </a:lnSpc>
            </a:pPr>
            <a:r>
              <a:rPr lang="ar-SA" sz="1800" dirty="0">
                <a:latin typeface="Alexandria" pitchFamily="2" charset="-78"/>
                <a:cs typeface="Alexandria" pitchFamily="2" charset="-78"/>
              </a:rPr>
              <a:t>يجب أن يكون لدى المشاهير ارتباط حقيقي بالأشياء التي يروجون لها من أجل الحفاظ على المصداقية والثقة.</a:t>
            </a:r>
          </a:p>
          <a:p>
            <a:pPr algn="just" rtl="1">
              <a:lnSpc>
                <a:spcPct val="150000"/>
              </a:lnSpc>
            </a:pPr>
            <a:r>
              <a:rPr lang="ar-SA" sz="1800" dirty="0">
                <a:latin typeface="Alexandria" pitchFamily="2" charset="-78"/>
                <a:cs typeface="Alexandria" pitchFamily="2" charset="-78"/>
              </a:rPr>
              <a:t>اذا كانت العلاقة مالية بحتة، فيجب عل المشاهير والمؤسسات تجنب تصويرهم كمؤيدين شخصيين أو أن هذا رأيهم الحقيقي. أي لابد من التمييز بين وجهات النظر الشخصية والأنشطة الترويجية.</a:t>
            </a:r>
            <a:endParaRPr lang="en-US" sz="1800" dirty="0"/>
          </a:p>
        </p:txBody>
      </p:sp>
      <p:sp>
        <p:nvSpPr>
          <p:cNvPr id="2" name="Rectangle 1">
            <a:extLst>
              <a:ext uri="{FF2B5EF4-FFF2-40B4-BE49-F238E27FC236}">
                <a16:creationId xmlns:a16="http://schemas.microsoft.com/office/drawing/2014/main" id="{65A0EA55-D55D-F0BA-03D0-D04D6F0A6AD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953200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5810" y="17423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SA" dirty="0">
                <a:solidFill>
                  <a:schemeClr val="tx1"/>
                </a:solidFill>
                <a:latin typeface="Alexandria" pitchFamily="2" charset="-78"/>
                <a:cs typeface="Alexandria" pitchFamily="2" charset="-78"/>
              </a:rPr>
              <a:t>تناولنا في هذه المحاضرة عدد من الموضوعات الهامة ذات الصلة بأخلاقيات العلاقات الإعلامية ، من أهمها:</a:t>
            </a:r>
          </a:p>
          <a:p>
            <a:pPr marL="285750" indent="-285750" algn="just"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مفهوم العلاقات الإعلامية وهدفها.</a:t>
            </a:r>
          </a:p>
          <a:p>
            <a:pPr marL="285750" indent="-285750" algn="just"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الفرق بين العلاقات العامة والعلاقات الإعلامية.</a:t>
            </a:r>
          </a:p>
          <a:p>
            <a:pPr marL="285750" indent="-285750" algn="just"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أخلاقيات العلاقات الإعلامية.</a:t>
            </a:r>
          </a:p>
          <a:p>
            <a:pPr marL="285750" indent="-285750" algn="just"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كيف تروج المؤسسة </a:t>
            </a:r>
            <a:r>
              <a:rPr lang="ar-SA">
                <a:solidFill>
                  <a:schemeClr val="tx1"/>
                </a:solidFill>
                <a:latin typeface="Alexandria" pitchFamily="2" charset="-78"/>
                <a:cs typeface="Alexandria" pitchFamily="2" charset="-78"/>
              </a:rPr>
              <a:t>للعلاقات الاعلامية </a:t>
            </a:r>
            <a:r>
              <a:rPr lang="ar-SA" dirty="0">
                <a:solidFill>
                  <a:schemeClr val="tx1"/>
                </a:solidFill>
                <a:latin typeface="Alexandria" pitchFamily="2" charset="-78"/>
                <a:cs typeface="Alexandria" pitchFamily="2" charset="-78"/>
              </a:rPr>
              <a:t>باتباع أخلاقيات المهنة.</a:t>
            </a:r>
          </a:p>
          <a:p>
            <a:pPr marL="285750" indent="-285750" algn="just" defTabSz="914400" rtl="1" eaLnBrk="1" latinLnBrk="0" hangingPunct="1">
              <a:lnSpc>
                <a:spcPct val="150000"/>
              </a:lnSpc>
              <a:buFontTx/>
              <a:buChar char="-"/>
            </a:pPr>
            <a:r>
              <a:rPr lang="ar-SA" dirty="0">
                <a:solidFill>
                  <a:schemeClr val="tx1"/>
                </a:solidFill>
                <a:latin typeface="Alexandria" pitchFamily="2" charset="-78"/>
                <a:cs typeface="Alexandria" pitchFamily="2" charset="-78"/>
              </a:rPr>
              <a:t>استراتيجية بناء علاقات إعلامية أخلاقية.</a:t>
            </a:r>
          </a:p>
          <a:p>
            <a:pPr marL="285750" indent="-285750" algn="just" defTabSz="914400" rtl="1" eaLnBrk="1" latinLnBrk="0" hangingPunct="1">
              <a:lnSpc>
                <a:spcPct val="150000"/>
              </a:lnSpc>
              <a:buFontTx/>
              <a:buChar char="-"/>
            </a:pPr>
            <a:endParaRPr lang="ar-SA" dirty="0">
              <a:solidFill>
                <a:schemeClr val="tx1"/>
              </a:solidFill>
              <a:latin typeface="Alexandria" pitchFamily="2" charset="-78"/>
              <a:cs typeface="Alexandria" pitchFamily="2" charset="-78"/>
            </a:endParaRPr>
          </a:p>
          <a:p>
            <a:pPr marL="285750" indent="-285750" algn="just" defTabSz="914400" rtl="1" eaLnBrk="1" latinLnBrk="0" hangingPunct="1">
              <a:lnSpc>
                <a:spcPct val="150000"/>
              </a:lnSpc>
              <a:buFontTx/>
              <a:buChar char="-"/>
            </a:pPr>
            <a:endParaRPr lang="en-US" dirty="0">
              <a:solidFill>
                <a:schemeClr val="tx1"/>
              </a:solidFill>
              <a:latin typeface="Alexandria" pitchFamily="2" charset="-78"/>
              <a:cs typeface="Alexandria" pitchFamily="2" charset="-78"/>
            </a:endParaRPr>
          </a:p>
        </p:txBody>
      </p:sp>
      <p:sp>
        <p:nvSpPr>
          <p:cNvPr id="24" name="TextBox 23"/>
          <p:cNvSpPr txBox="1"/>
          <p:nvPr/>
        </p:nvSpPr>
        <p:spPr>
          <a:xfrm>
            <a:off x="9660189" y="701615"/>
            <a:ext cx="3043567" cy="923330"/>
          </a:xfrm>
          <a:prstGeom prst="rect">
            <a:avLst/>
          </a:prstGeom>
          <a:noFill/>
        </p:spPr>
        <p:txBody>
          <a:bodyPr wrap="square" rtlCol="0">
            <a:spAutoFit/>
          </a:bodyPr>
          <a:lstStyle/>
          <a:p>
            <a:endParaRPr lang="en-US" b="1" dirty="0">
              <a:solidFill>
                <a:schemeClr val="bg1"/>
              </a:solidFill>
              <a:latin typeface="Alexandria" charset="0"/>
              <a:cs typeface="Alexandria" charset="0"/>
            </a:endParaRPr>
          </a:p>
          <a:p>
            <a:endParaRPr lang="en-US" b="1" dirty="0">
              <a:solidFill>
                <a:schemeClr val="bg1"/>
              </a:solidFill>
              <a:latin typeface="Alexandria" charset="0"/>
              <a:cs typeface="Alexandria" charset="0"/>
            </a:endParaRPr>
          </a:p>
          <a:p>
            <a:r>
              <a:rPr lang="ar-SA" b="1" dirty="0">
                <a:solidFill>
                  <a:schemeClr val="bg1"/>
                </a:solidFill>
                <a:latin typeface="Alexandria" charset="0"/>
                <a:cs typeface="Alexandria" charset="0"/>
              </a:rPr>
              <a:t>ملخص المحاضرة</a:t>
            </a: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3" name="Rectangle 2">
            <a:extLst>
              <a:ext uri="{FF2B5EF4-FFF2-40B4-BE49-F238E27FC236}">
                <a16:creationId xmlns:a16="http://schemas.microsoft.com/office/drawing/2014/main" id="{6A950D01-C2EB-8D25-6539-91CFC7BE15B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498801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C71A9357-B32C-47C8-AB26-F34112F56344}"/>
</file>

<file path=docProps/app.xml><?xml version="1.0" encoding="utf-8"?>
<Properties xmlns="http://schemas.openxmlformats.org/officeDocument/2006/extended-properties" xmlns:vt="http://schemas.openxmlformats.org/officeDocument/2006/docPropsVTypes">
  <TotalTime>5588</TotalTime>
  <Words>2242</Words>
  <Application>Microsoft Macintosh PowerPoint</Application>
  <PresentationFormat>Widescreen</PresentationFormat>
  <Paragraphs>220</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Courier New</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أمثلة للتفكير النقدي</vt:lpstr>
      <vt:lpstr>أمثلة للتفكير النقدي</vt:lpstr>
      <vt:lpstr>أمثلة للتفكير النقدي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١- تحديد الجمهور المستهدف</vt:lpstr>
      <vt:lpstr>٢- الوصول  الى الجمهور المستهدف</vt:lpstr>
      <vt:lpstr>٣- صياغة العروض التقديمية</vt:lpstr>
      <vt:lpstr>٨- اعداد رسائل جذابة</vt:lpstr>
      <vt:lpstr>٤- تصميم استراتيجية</vt:lpstr>
      <vt:lpstr>٥- سرعة الرد </vt:lpstr>
      <vt:lpstr>٦- تقديم الخبرة</vt:lpstr>
      <vt:lpstr>٧- احترام الوقت</vt:lpstr>
      <vt:lpstr>٨- تطوير علاقات إعلامية حقيقية مثمرة</vt:lpstr>
      <vt:lpstr>٩- تطوير علاقات إعلامية استباقية</vt:lpstr>
      <vt:lpstr>١٠- عرض المساعدة</vt:lpstr>
      <vt:lpstr>١١- تحليل النتائج</vt:lpstr>
      <vt:lpstr>١٢- تحديد جهات الاتصال</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184</cp:revision>
  <dcterms:created xsi:type="dcterms:W3CDTF">2023-04-29T09:08:00Z</dcterms:created>
  <dcterms:modified xsi:type="dcterms:W3CDTF">2026-06-30T17:23:10Z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