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9E47B-181E-7F47-66C1-CBF52C3FD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BE07AE-9D72-1C66-345B-6B38FBFCF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6314-4C02-41E7-86DE-0D50CAA1BCD8}" type="datetimeFigureOut">
              <a:rPr lang="en-GB" smtClean="0"/>
              <a:t>20/06/2025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EF0987-A00F-AE30-D094-C17E3DA50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EE5D2A-6224-B514-08A2-DD2F4B38B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DAEDF-6266-41BE-8C26-588751DD8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586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28A0D4-9DC4-E4DD-BD08-9B3E9B811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EDE829-089F-D030-9575-88E49FB501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6C6CE-F051-B7C6-0183-56C1FE9DA7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996314-4C02-41E7-86DE-0D50CAA1BCD8}" type="datetimeFigureOut">
              <a:rPr lang="en-GB" smtClean="0"/>
              <a:t>20/06/2025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A14167-740B-74A7-0C79-540386CBD8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625A6C-55F9-B23B-345F-1DC2F47E1C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8DAEDF-6266-41BE-8C26-588751DD8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148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5B641E1-BD67-4C00-4053-C6DEC9631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EA3F43-21DA-B9E5-C373-8ABA17E706E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242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61B5640-8546-D6B2-B43D-DAD9E481F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46D88F-F028-5215-3877-E8F4F9E9CA7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4918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1F33C0C-043B-9EFF-428E-B8912CC419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b="1">
                <a:solidFill>
                  <a:srgbClr val="004B89"/>
                </a:solidFill>
                <a:cs typeface="Calibri"/>
              </a:rPr>
              <a:t>Exploration and Exploitation</a:t>
            </a:r>
            <a:endParaRPr lang="en-US" dirty="0"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B21B2-78E3-B6C0-86F3-B3739195DED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9104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CC7382A-3334-3B84-E7B3-4C65C646A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ndalus" panose="02020603050405020304" pitchFamily="18" charset="-78"/>
                <a:cs typeface="Andalus" panose="02020603050405020304" pitchFamily="18" charset="-78"/>
              </a:rPr>
              <a:t>The objectives of this lecture is to:</a:t>
            </a:r>
            <a:endParaRPr lang="en-US" dirty="0"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9A789D-DB48-9972-5AA5-BD2292C7C19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0432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77D4734-EF52-6DE3-DC52-3E38F7FAD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244">
                <a:solidFill>
                  <a:srgbClr val="3333B2"/>
                </a:solidFill>
                <a:latin typeface="Georgia" panose="02040502050405020303" pitchFamily="18" charset="0"/>
              </a:rPr>
              <a:t>Recap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471DEE-AD1C-FCB7-CDC4-8929140402B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038316"/>
      </p:ext>
    </p:extLst>
  </p:cSld>
  <p:clrMapOvr>
    <a:masterClrMapping/>
  </p:clrMapOvr>
  <p:transition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374D4A0-A39C-43E3-B6FA-B19E329D7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GB" sz="3264" spc="-59">
                <a:solidFill>
                  <a:srgbClr val="3333B2"/>
                </a:solidFill>
                <a:latin typeface="Georgia" panose="02040502050405020303" pitchFamily="18" charset="0"/>
              </a:rPr>
              <a:t>Exploration</a:t>
            </a:r>
            <a:r>
              <a:rPr lang="en-GB" sz="3264" spc="51">
                <a:solidFill>
                  <a:srgbClr val="3333B2"/>
                </a:solidFill>
                <a:latin typeface="Georgia" panose="02040502050405020303" pitchFamily="18" charset="0"/>
              </a:rPr>
              <a:t> </a:t>
            </a:r>
            <a:r>
              <a:rPr lang="en-GB" sz="3264" spc="-42">
                <a:solidFill>
                  <a:srgbClr val="3333B2"/>
                </a:solidFill>
                <a:latin typeface="Georgia" panose="02040502050405020303" pitchFamily="18" charset="0"/>
              </a:rPr>
              <a:t>vs.</a:t>
            </a:r>
            <a:r>
              <a:rPr lang="en-GB" sz="3264" spc="160">
                <a:solidFill>
                  <a:srgbClr val="3333B2"/>
                </a:solidFill>
                <a:latin typeface="Georgia" panose="02040502050405020303" pitchFamily="18" charset="0"/>
              </a:rPr>
              <a:t> </a:t>
            </a:r>
            <a:r>
              <a:rPr lang="en-GB" sz="3264" spc="-51">
                <a:solidFill>
                  <a:srgbClr val="3333B2"/>
                </a:solidFill>
                <a:latin typeface="Georgia" panose="02040502050405020303" pitchFamily="18" charset="0"/>
              </a:rPr>
              <a:t>Exploitation</a:t>
            </a:r>
            <a:endParaRPr lang="en-GB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47D669-B3D8-5663-60CB-59CE03B913A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130926"/>
      </p:ext>
    </p:extLst>
  </p:cSld>
  <p:clrMapOvr>
    <a:masterClrMapping/>
  </p:clrMapOvr>
  <p:transition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BBB30B9-E40E-DB3C-A84E-647D523E2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GB" sz="3264" spc="-34">
                <a:solidFill>
                  <a:srgbClr val="3333B2"/>
                </a:solidFill>
                <a:latin typeface="Georgia" panose="02040502050405020303" pitchFamily="18" charset="0"/>
              </a:rPr>
              <a:t>The</a:t>
            </a:r>
            <a:r>
              <a:rPr lang="en-GB" sz="3264" spc="34">
                <a:solidFill>
                  <a:srgbClr val="3333B2"/>
                </a:solidFill>
                <a:latin typeface="Georgia" panose="02040502050405020303" pitchFamily="18" charset="0"/>
              </a:rPr>
              <a:t> </a:t>
            </a:r>
            <a:r>
              <a:rPr lang="en-GB" sz="3264" spc="-67">
                <a:solidFill>
                  <a:srgbClr val="3333B2"/>
                </a:solidFill>
                <a:latin typeface="Georgia" panose="02040502050405020303" pitchFamily="18" charset="0"/>
              </a:rPr>
              <a:t>Multi-Armed</a:t>
            </a:r>
            <a:r>
              <a:rPr lang="en-GB" sz="3264" spc="34">
                <a:solidFill>
                  <a:srgbClr val="3333B2"/>
                </a:solidFill>
                <a:latin typeface="Georgia" panose="02040502050405020303" pitchFamily="18" charset="0"/>
              </a:rPr>
              <a:t> </a:t>
            </a:r>
            <a:r>
              <a:rPr lang="en-GB" sz="3264" spc="-51">
                <a:solidFill>
                  <a:srgbClr val="3333B2"/>
                </a:solidFill>
                <a:latin typeface="Georgia" panose="02040502050405020303" pitchFamily="18" charset="0"/>
              </a:rPr>
              <a:t>Bandit</a:t>
            </a:r>
            <a:br>
              <a:rPr lang="en-GB" sz="3264" spc="-51">
                <a:solidFill>
                  <a:srgbClr val="3333B2"/>
                </a:solidFill>
                <a:latin typeface="Georgia" panose="02040502050405020303" pitchFamily="18" charset="0"/>
              </a:rPr>
            </a:br>
            <a:r>
              <a:rPr lang="en-GB" sz="3264" spc="-51">
                <a:solidFill>
                  <a:srgbClr val="3333B2"/>
                </a:solidFill>
                <a:latin typeface="Georgia" panose="02040502050405020303" pitchFamily="18" charset="0"/>
              </a:rPr>
              <a:t>(Clinical Trial)</a:t>
            </a:r>
            <a:endParaRPr lang="en-GB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EEBAEF-2B95-3B05-D8EB-358B58D16BC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824654"/>
      </p:ext>
    </p:extLst>
  </p:cSld>
  <p:clrMapOvr>
    <a:masterClrMapping/>
  </p:clrMapOvr>
  <p:transition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D9CBAB1-BF63-53D6-D3F6-AB4C4D1E2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Action-Values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EE71CF-CF35-862A-CB10-81A0EC2838A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078702"/>
      </p:ext>
    </p:extLst>
  </p:cSld>
  <p:clrMapOvr>
    <a:masterClrMapping/>
  </p:clrMapOvr>
  <p:transition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9591D1C-219F-BC26-3B2F-78FC9FA91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Calculating Action-Values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F0970F-59AC-60F0-E08F-5B05C50DD5B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186811"/>
      </p:ext>
    </p:extLst>
  </p:cSld>
  <p:clrMapOvr>
    <a:masterClrMapping/>
  </p:clrMapOvr>
  <p:transition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90D61E3-D3C8-157B-6B14-E42C44B08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Learning Action Values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C46740-928E-54FF-15F3-3E877989411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414503"/>
      </p:ext>
    </p:extLst>
  </p:cSld>
  <p:clrMapOvr>
    <a:masterClrMapping/>
  </p:clrMapOvr>
  <p:transition>
    <p:cut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36D0E23-F1BB-D97E-CD1D-08DC31786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Sample-Average Method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ABA97E-F036-5587-4CAD-1C6CA00E4A8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861390"/>
      </p:ext>
    </p:extLst>
  </p:cSld>
  <p:clrMapOvr>
    <a:masterClrMapping/>
  </p:clrMapOvr>
  <p:transition>
    <p:cut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B9C8762-F265-FE86-D2AB-C9EBA864F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GB" sz="3264" spc="-84">
                <a:solidFill>
                  <a:srgbClr val="3333B2"/>
                </a:solidFill>
                <a:latin typeface="Georgia" panose="02040502050405020303" pitchFamily="18" charset="0"/>
              </a:rPr>
              <a:t>Example of Sample-Average Method</a:t>
            </a:r>
            <a:br>
              <a:rPr lang="en-GB" sz="3264" spc="-84">
                <a:solidFill>
                  <a:srgbClr val="3333B2"/>
                </a:solidFill>
                <a:latin typeface="Georgia" panose="02040502050405020303" pitchFamily="18" charset="0"/>
              </a:rPr>
            </a:br>
            <a:r>
              <a:rPr lang="en-GB" sz="3264" spc="-84">
                <a:solidFill>
                  <a:srgbClr val="3333B2"/>
                </a:solidFill>
                <a:latin typeface="Georgia" panose="02040502050405020303" pitchFamily="18" charset="0"/>
              </a:rPr>
              <a:t>(Clinical Trial)</a:t>
            </a:r>
            <a:endParaRPr lang="en-GB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6DEBE9-2F40-8A67-A434-970642FFCBA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950450"/>
      </p:ext>
    </p:extLst>
  </p:cSld>
  <p:clrMapOvr>
    <a:masterClrMapping/>
  </p:clrMapOvr>
  <p:transition>
    <p:cut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B61041B-F58D-E8D7-FF98-DF8DE8144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The greedy action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9DB4F4-2EA1-3CB6-0C2B-BCD96C6971B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025382"/>
      </p:ext>
    </p:extLst>
  </p:cSld>
  <p:clrMapOvr>
    <a:masterClrMapping/>
  </p:clrMapOvr>
  <p:transition>
    <p:cut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CB179C7-3830-0A39-FF42-401BEBB1D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The exploration-exploitation dilemma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11381B-B8B2-32CE-F838-E0B7C2F1874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051624"/>
      </p:ext>
    </p:extLst>
  </p:cSld>
  <p:clrMapOvr>
    <a:masterClrMapping/>
  </p:clrMapOvr>
  <p:transition>
    <p:cut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A68B37F-086A-EA66-5C9D-79190FDBB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Estimating Action Values Incrementally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D02A29-8A98-3DB4-7189-F92DBEBAD1F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890401"/>
      </p:ext>
    </p:extLst>
  </p:cSld>
  <p:clrMapOvr>
    <a:masterClrMapping/>
  </p:clrMapOvr>
  <p:transition>
    <p:cut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A66B438-6422-D3AC-5A76-7453367B8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Incremental update rule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9BDD76-3FBE-6CD7-9828-5269DE3F3D5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466788"/>
      </p:ext>
    </p:extLst>
  </p:cSld>
  <p:clrMapOvr>
    <a:masterClrMapping/>
  </p:clrMapOvr>
  <p:transition>
    <p:cut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FB8025F-408A-5EC4-E7B6-A99B5F5FA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Bandit Algorithm Pseudocode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9F0EB7-5047-5103-A01D-67CFF8DC432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485499"/>
      </p:ext>
    </p:extLst>
  </p:cSld>
  <p:clrMapOvr>
    <a:masterClrMapping/>
  </p:clrMapOvr>
  <p:transition>
    <p:cut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CAC56CC-DD34-53AB-9FBD-CAD8057E9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Non-Stationary Bandit Problem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D66895-F0AA-8230-7738-E1EC6EA5540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772781"/>
      </p:ext>
    </p:extLst>
  </p:cSld>
  <p:clrMapOvr>
    <a:masterClrMapping/>
  </p:clrMapOvr>
  <p:transition>
    <p:cut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890BEF3-34C6-33EE-E490-233793759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Decaying past rewards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DA43B5-68D8-749B-D12B-8D96BFF2EA5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0412186"/>
      </p:ext>
    </p:extLst>
  </p:cSld>
  <p:clrMapOvr>
    <a:masterClrMapping/>
  </p:clrMapOvr>
  <p:transition>
    <p:cut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A9977BB-878E-382C-9F60-B8B6A6A81A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GB" sz="3264" spc="-84">
                <a:solidFill>
                  <a:srgbClr val="3333B2"/>
                </a:solidFill>
                <a:latin typeface="Georgia" panose="02040502050405020303" pitchFamily="18" charset="0"/>
              </a:rPr>
              <a:t>What is the trade-off? (Example: Picking A Meal)</a:t>
            </a:r>
            <a:endParaRPr lang="en-GB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C1AE884-3A52-CB17-82BD-EEF72F83C58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195636"/>
      </p:ext>
    </p:extLst>
  </p:cSld>
  <p:clrMapOvr>
    <a:masterClrMapping/>
  </p:clrMapOvr>
  <p:transition>
    <p:cut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B15EED-B374-64EA-EEE7-7C7D9831C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GB" sz="3264" spc="-84">
                <a:solidFill>
                  <a:srgbClr val="3333B2"/>
                </a:solidFill>
                <a:latin typeface="Georgia" panose="02040502050405020303" pitchFamily="18" charset="0"/>
              </a:rPr>
              <a:t>What is the trade-off? (Example: Picking A Meal)</a:t>
            </a:r>
            <a:endParaRPr lang="en-GB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CD48A6-830F-595E-0080-0F219F2E75C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450308"/>
      </p:ext>
    </p:extLst>
  </p:cSld>
  <p:clrMapOvr>
    <a:masterClrMapping/>
  </p:clrMapOvr>
  <p:transition>
    <p:cut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811A579-EC53-8933-3EEF-7E47A2776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Epsilon-Greedy Action Selection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DD28116-B8F4-2907-D6CA-79F6D7049BF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8611174"/>
      </p:ext>
    </p:extLst>
  </p:cSld>
  <p:clrMapOvr>
    <a:masterClrMapping/>
  </p:clrMapOvr>
  <p:transition>
    <p:cut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D8EC0DD-22A6-26D4-49E1-914FA9046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 algn="ctr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Counter Example</a:t>
            </a:r>
            <a:b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</a:b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Exploration and Exploitation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7D1B4B3-835C-65C4-FD53-875C7651D41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607441"/>
      </p:ext>
    </p:extLst>
  </p:cSld>
  <p:clrMapOvr>
    <a:masterClrMapping/>
  </p:clrMapOvr>
  <p:transition>
    <p:cut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5522EAB-761E-F260-5882-D2D746BE7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 algn="ctr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Counter Example</a:t>
            </a:r>
            <a:b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</a:b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Exploration and Exploitation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9C176E-94A0-FCD9-3F6A-D143D17D1CA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413609"/>
      </p:ext>
    </p:extLst>
  </p:cSld>
  <p:clrMapOvr>
    <a:masterClrMapping/>
  </p:clrMapOvr>
  <p:transition>
    <p:cut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F268410-836E-EAC1-2889-C94E7A4A6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 algn="ctr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Counter Example</a:t>
            </a:r>
            <a:b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</a:b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Exploration and Exploitation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4187F7-0079-D2CA-C877-5E06E72C9E5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0644568"/>
      </p:ext>
    </p:extLst>
  </p:cSld>
  <p:clrMapOvr>
    <a:masterClrMapping/>
  </p:clrMapOvr>
  <p:transition>
    <p:cut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BBC5743-77DD-F6A3-4385-4C7204751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The 10-armed Testbed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F72037-11B3-FBEA-10B0-F77237B9B6D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32398"/>
      </p:ext>
    </p:extLst>
  </p:cSld>
  <p:clrMapOvr>
    <a:masterClrMapping/>
  </p:clrMapOvr>
  <p:transition>
    <p:cut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4B353F3-171A-0CF7-90CD-FC857A1D5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The 10-armed Testbed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F57FC1-637B-8582-D709-482F9DA82F5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807160"/>
      </p:ext>
    </p:extLst>
  </p:cSld>
  <p:clrMapOvr>
    <a:masterClrMapping/>
  </p:clrMapOvr>
  <p:transition>
    <p:cut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7F4C73D-2FE1-6878-0CE2-5CEF8FF0B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GB" sz="3264" spc="-84">
                <a:solidFill>
                  <a:srgbClr val="3333B2"/>
                </a:solidFill>
                <a:latin typeface="Georgia" panose="02040502050405020303" pitchFamily="18" charset="0"/>
              </a:rPr>
              <a:t>Optimistic Initial Values (Example: Clinical Trial)</a:t>
            </a:r>
            <a:endParaRPr lang="en-GB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E90E9C-8915-5703-2567-25D65F50B99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318260"/>
      </p:ext>
    </p:extLst>
  </p:cSld>
  <p:clrMapOvr>
    <a:masterClrMapping/>
  </p:clrMapOvr>
  <p:transition>
    <p:cut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D51A52E-5ECC-5BE1-428A-0FBE81E02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Optimistic Initial Values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717684-6D31-6FCD-DF83-DDB6048A91B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3406150"/>
      </p:ext>
    </p:extLst>
  </p:cSld>
  <p:clrMapOvr>
    <a:masterClrMapping/>
  </p:clrMapOvr>
  <p:transition>
    <p:cut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BCCAC70-C0D7-FB0F-85DF-E8ED39ED9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Optimistic Initial Values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0A736F-0B2E-1229-6CFF-6DA2D389BBB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22057"/>
      </p:ext>
    </p:extLst>
  </p:cSld>
  <p:clrMapOvr>
    <a:masterClrMapping/>
  </p:clrMapOvr>
  <p:transition>
    <p:cut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7FA97E2-4314-3FD1-FAF6-E9932815F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Optimistic Initial Values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BC3E9D-BF4F-052F-5B2B-BDADE010624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2934714"/>
      </p:ext>
    </p:extLst>
  </p:cSld>
  <p:clrMapOvr>
    <a:masterClrMapping/>
  </p:clrMapOvr>
  <p:transition>
    <p:cut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E7D0EE1-BB7B-4492-DD72-2644C8DDE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Optimistic Initial Values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908189-D3F2-69F5-DD4E-188634BF83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33368"/>
      </p:ext>
    </p:extLst>
  </p:cSld>
  <p:clrMapOvr>
    <a:masterClrMapping/>
  </p:clrMapOvr>
  <p:transition>
    <p:cut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FA3A9D5-BA8B-DC81-10A7-B4B3DCAF6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Optimistic Initial Values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479CF5-6920-26C9-DC91-0960D2D5F7A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490409"/>
      </p:ext>
    </p:extLst>
  </p:cSld>
  <p:clrMapOvr>
    <a:masterClrMapping/>
  </p:clrMapOvr>
  <p:transition>
    <p:cut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6E42797-886E-1B26-8402-B71146E55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Optimistic Initial Values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3DFFE5-AC23-26F0-84F6-D8B56515B8B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443195"/>
      </p:ext>
    </p:extLst>
  </p:cSld>
  <p:clrMapOvr>
    <a:masterClrMapping/>
  </p:clrMapOvr>
  <p:transition>
    <p:cut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F515B6F-8AD9-CA81-5FFD-D6F2D5C68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Optimistic Initial Values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6E2DE5-76C9-51FD-D2D4-E3EACC143BA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602052"/>
      </p:ext>
    </p:extLst>
  </p:cSld>
  <p:clrMapOvr>
    <a:masterClrMapping/>
  </p:clrMapOvr>
  <p:transition>
    <p:cut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EEF56E3-8455-97FF-E713-317564FCB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Optimistic Initial Values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AB3216-16D3-7958-A6FF-4061EB84258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953847"/>
      </p:ext>
    </p:extLst>
  </p:cSld>
  <p:clrMapOvr>
    <a:masterClrMapping/>
  </p:clrMapOvr>
  <p:transition>
    <p:cut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DFD41D3-34BB-6D0F-2C8E-697AA9418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US" sz="3264" spc="-84">
                <a:solidFill>
                  <a:srgbClr val="3333B2"/>
                </a:solidFill>
                <a:latin typeface="Georgia" panose="02040502050405020303" pitchFamily="18" charset="0"/>
              </a:rPr>
              <a:t>Optimistic Initial Values</a:t>
            </a:r>
            <a:endParaRPr lang="en-US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8A951D-46AC-6903-520E-D6EBA92877E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0974598"/>
      </p:ext>
    </p:extLst>
  </p:cSld>
  <p:clrMapOvr>
    <a:masterClrMapping/>
  </p:clrMapOvr>
  <p:transition>
    <p:cut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4C13A3C-1B20-8067-0075-A7A4157A7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GB" sz="3264" spc="-84">
                <a:solidFill>
                  <a:srgbClr val="3333B2"/>
                </a:solidFill>
                <a:latin typeface="Georgia" panose="02040502050405020303" pitchFamily="18" charset="0"/>
              </a:rPr>
              <a:t>Limitations of Optimistic Initial Values</a:t>
            </a:r>
            <a:endParaRPr lang="en-GB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813218-0B71-E5C4-574C-78963B10080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041812"/>
      </p:ext>
    </p:extLst>
  </p:cSld>
  <p:clrMapOvr>
    <a:masterClrMapping/>
  </p:clrMapOvr>
  <p:transition>
    <p:cut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2B08807-7E68-51FD-98F4-4E947AE04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 algn="ctr">
              <a:spcBef>
                <a:spcPts val="151"/>
              </a:spcBef>
            </a:pPr>
            <a:r>
              <a:rPr lang="en-GB" sz="3264" spc="-84">
                <a:solidFill>
                  <a:srgbClr val="3333B2"/>
                </a:solidFill>
                <a:latin typeface="Georgia" panose="02040502050405020303" pitchFamily="18" charset="0"/>
              </a:rPr>
              <a:t>Upper-Confidence Bound (UCB) Action Selection</a:t>
            </a:r>
            <a:endParaRPr lang="en-GB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3C5BCD-3174-E4C1-9D3C-CF798458367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701043"/>
      </p:ext>
    </p:extLst>
  </p:cSld>
  <p:clrMapOvr>
    <a:masterClrMapping/>
  </p:clrMapOvr>
  <p:transition>
    <p:cut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1CA8323-25FE-BF60-DB50-AB9A6E643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GB" sz="3264" spc="-84">
                <a:solidFill>
                  <a:srgbClr val="3333B2"/>
                </a:solidFill>
                <a:latin typeface="Georgia" panose="02040502050405020303" pitchFamily="18" charset="0"/>
              </a:rPr>
              <a:t>Optimism in the Face of Uncertainty</a:t>
            </a:r>
            <a:endParaRPr lang="en-GB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23C64E-BE03-F55E-25D2-A10FDEA6725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924317"/>
      </p:ext>
    </p:extLst>
  </p:cSld>
  <p:clrMapOvr>
    <a:masterClrMapping/>
  </p:clrMapOvr>
  <p:transition>
    <p:cut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03840D4-D9A6-561F-9F35-1F0765917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>
              <a:spcBef>
                <a:spcPts val="151"/>
              </a:spcBef>
            </a:pPr>
            <a:r>
              <a:rPr lang="en-GB" sz="3264" spc="-84">
                <a:solidFill>
                  <a:srgbClr val="3333B2"/>
                </a:solidFill>
                <a:latin typeface="Georgia" panose="02040502050405020303" pitchFamily="18" charset="0"/>
              </a:rPr>
              <a:t>Upper-Confidence Bound (UCB) </a:t>
            </a:r>
            <a:br>
              <a:rPr lang="en-GB" sz="3264" spc="-84">
                <a:solidFill>
                  <a:srgbClr val="3333B2"/>
                </a:solidFill>
                <a:latin typeface="Georgia" panose="02040502050405020303" pitchFamily="18" charset="0"/>
              </a:rPr>
            </a:br>
            <a:r>
              <a:rPr lang="en-GB" sz="3264" spc="-84">
                <a:solidFill>
                  <a:srgbClr val="3333B2"/>
                </a:solidFill>
                <a:latin typeface="Georgia" panose="02040502050405020303" pitchFamily="18" charset="0"/>
              </a:rPr>
              <a:t>Action Selection</a:t>
            </a:r>
            <a:endParaRPr lang="en-GB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F964CB-069A-6C5F-95E1-B15AB015DAB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906053"/>
      </p:ext>
    </p:extLst>
  </p:cSld>
  <p:clrMapOvr>
    <a:masterClrMapping/>
  </p:clrMapOvr>
  <p:transition>
    <p:cut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AF2DCDA-231D-8363-6784-6A4D36BAD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 algn="ctr">
              <a:spcBef>
                <a:spcPts val="151"/>
              </a:spcBef>
            </a:pPr>
            <a:r>
              <a:rPr lang="en-GB" sz="3264" spc="-84">
                <a:solidFill>
                  <a:srgbClr val="3333B2"/>
                </a:solidFill>
                <a:latin typeface="Georgia" panose="02040502050405020303" pitchFamily="18" charset="0"/>
              </a:rPr>
              <a:t>Upper-Confidence Bound (UCB) Action Selection</a:t>
            </a:r>
            <a:endParaRPr lang="en-GB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684C69-79F0-6BCE-1522-DE48F34E2CF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288118"/>
      </p:ext>
    </p:extLst>
  </p:cSld>
  <p:clrMapOvr>
    <a:masterClrMapping/>
  </p:clrMapOvr>
  <p:transition>
    <p:cut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F3FB6A5-3F6F-ED0D-7754-E12BD382D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1349" algn="ctr">
              <a:spcBef>
                <a:spcPts val="151"/>
              </a:spcBef>
            </a:pPr>
            <a:r>
              <a:rPr lang="en-GB" sz="3264" spc="-84">
                <a:solidFill>
                  <a:srgbClr val="3333B2"/>
                </a:solidFill>
                <a:latin typeface="Georgia" panose="02040502050405020303" pitchFamily="18" charset="0"/>
              </a:rPr>
              <a:t>Upper-Confidence Bound (UCB) </a:t>
            </a:r>
            <a:br>
              <a:rPr lang="en-GB" sz="3264" spc="-84">
                <a:solidFill>
                  <a:srgbClr val="3333B2"/>
                </a:solidFill>
                <a:latin typeface="Georgia" panose="02040502050405020303" pitchFamily="18" charset="0"/>
              </a:rPr>
            </a:br>
            <a:r>
              <a:rPr lang="en-GB" sz="3264" spc="-84">
                <a:solidFill>
                  <a:srgbClr val="3333B2"/>
                </a:solidFill>
                <a:latin typeface="Georgia" panose="02040502050405020303" pitchFamily="18" charset="0"/>
              </a:rPr>
              <a:t>Action Selection</a:t>
            </a:r>
            <a:endParaRPr lang="en-GB" sz="3264" dirty="0">
              <a:latin typeface="Georgia" panose="02040502050405020303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E4331B7-B0E9-C6DC-0185-671149F8F1A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692461"/>
      </p:ext>
    </p:extLst>
  </p:cSld>
  <p:clrMapOvr>
    <a:masterClrMapping/>
  </p:clrMapOvr>
  <p:transition>
    <p:cut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D0C39CA-EB94-F0F9-4AEB-1C792DA7E8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9B2971-44BF-A7EF-ED7D-6F187957017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7618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191</Words>
  <Application>Microsoft Office PowerPoint</Application>
  <PresentationFormat>Widescreen</PresentationFormat>
  <Paragraphs>41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1" baseType="lpstr">
      <vt:lpstr>Andalus</vt:lpstr>
      <vt:lpstr>Aptos</vt:lpstr>
      <vt:lpstr>Aptos Display</vt:lpstr>
      <vt:lpstr>Arial</vt:lpstr>
      <vt:lpstr>Calibri</vt:lpstr>
      <vt:lpstr>Georgia</vt:lpstr>
      <vt:lpstr>Office Theme</vt:lpstr>
      <vt:lpstr>PowerPoint Presentation</vt:lpstr>
      <vt:lpstr>PowerPoint Presentation</vt:lpstr>
      <vt:lpstr>Exploration and Exploitation</vt:lpstr>
      <vt:lpstr>The objectives of this lecture is to:</vt:lpstr>
      <vt:lpstr>Recap</vt:lpstr>
      <vt:lpstr>Exploration vs. Exploitation</vt:lpstr>
      <vt:lpstr>The Multi-Armed Bandit (Clinical Trial)</vt:lpstr>
      <vt:lpstr>Action-Values</vt:lpstr>
      <vt:lpstr>Calculating Action-Values</vt:lpstr>
      <vt:lpstr>Learning Action Values</vt:lpstr>
      <vt:lpstr>Sample-Average Method</vt:lpstr>
      <vt:lpstr>Example of Sample-Average Method (Clinical Trial)</vt:lpstr>
      <vt:lpstr>The greedy action</vt:lpstr>
      <vt:lpstr>The exploration-exploitation dilemma</vt:lpstr>
      <vt:lpstr>Estimating Action Values Incrementally</vt:lpstr>
      <vt:lpstr>Incremental update rule</vt:lpstr>
      <vt:lpstr>Bandit Algorithm Pseudocode</vt:lpstr>
      <vt:lpstr>Non-Stationary Bandit Problem</vt:lpstr>
      <vt:lpstr>Decaying past rewards</vt:lpstr>
      <vt:lpstr>What is the trade-off? (Example: Picking A Meal)</vt:lpstr>
      <vt:lpstr>What is the trade-off? (Example: Picking A Meal)</vt:lpstr>
      <vt:lpstr>Epsilon-Greedy Action Selection</vt:lpstr>
      <vt:lpstr>Counter Example Exploration and Exploitation</vt:lpstr>
      <vt:lpstr>Counter Example Exploration and Exploitation</vt:lpstr>
      <vt:lpstr>Counter Example Exploration and Exploitation</vt:lpstr>
      <vt:lpstr>The 10-armed Testbed</vt:lpstr>
      <vt:lpstr>The 10-armed Testbed</vt:lpstr>
      <vt:lpstr>Optimistic Initial Values (Example: Clinical Trial)</vt:lpstr>
      <vt:lpstr>Optimistic Initial Values</vt:lpstr>
      <vt:lpstr>Optimistic Initial Values</vt:lpstr>
      <vt:lpstr>Optimistic Initial Values</vt:lpstr>
      <vt:lpstr>Optimistic Initial Values</vt:lpstr>
      <vt:lpstr>Optimistic Initial Values</vt:lpstr>
      <vt:lpstr>Optimistic Initial Values</vt:lpstr>
      <vt:lpstr>Optimistic Initial Values</vt:lpstr>
      <vt:lpstr>Optimistic Initial Values</vt:lpstr>
      <vt:lpstr>Optimistic Initial Values</vt:lpstr>
      <vt:lpstr>Limitations of Optimistic Initial Values</vt:lpstr>
      <vt:lpstr>Upper-Confidence Bound (UCB) Action Selection</vt:lpstr>
      <vt:lpstr>Optimism in the Face of Uncertainty</vt:lpstr>
      <vt:lpstr>Upper-Confidence Bound (UCB)  Action Selection</vt:lpstr>
      <vt:lpstr>Upper-Confidence Bound (UCB) Action Selection</vt:lpstr>
      <vt:lpstr>Upper-Confidence Bound (UCB)  Action Selection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walid raslan</dc:creator>
  <cp:lastModifiedBy>walid raslan</cp:lastModifiedBy>
  <cp:revision>1</cp:revision>
  <dcterms:created xsi:type="dcterms:W3CDTF">2025-06-20T08:27:08Z</dcterms:created>
  <dcterms:modified xsi:type="dcterms:W3CDTF">2025-06-20T08:27:08Z</dcterms:modified>
</cp:coreProperties>
</file>