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heme/themeOverride1.xml" ContentType="application/vnd.openxmlformats-officedocument.themeOverr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738" r:id="rId5"/>
    <p:sldId id="481" r:id="rId6"/>
    <p:sldId id="482" r:id="rId7"/>
    <p:sldId id="313" r:id="rId8"/>
    <p:sldId id="839" r:id="rId9"/>
    <p:sldId id="843" r:id="rId10"/>
    <p:sldId id="844" r:id="rId11"/>
    <p:sldId id="845" r:id="rId12"/>
    <p:sldId id="846" r:id="rId13"/>
    <p:sldId id="880" r:id="rId14"/>
    <p:sldId id="881" r:id="rId15"/>
    <p:sldId id="883" r:id="rId16"/>
    <p:sldId id="884" r:id="rId17"/>
    <p:sldId id="886" r:id="rId18"/>
    <p:sldId id="892" r:id="rId19"/>
    <p:sldId id="893" r:id="rId20"/>
    <p:sldId id="894" r:id="rId21"/>
    <p:sldId id="923" r:id="rId22"/>
    <p:sldId id="925" r:id="rId23"/>
    <p:sldId id="935" r:id="rId24"/>
    <p:sldId id="896" r:id="rId25"/>
    <p:sldId id="899" r:id="rId26"/>
    <p:sldId id="926" r:id="rId27"/>
    <p:sldId id="904" r:id="rId28"/>
    <p:sldId id="927" r:id="rId29"/>
    <p:sldId id="906" r:id="rId30"/>
    <p:sldId id="928" r:id="rId31"/>
    <p:sldId id="933" r:id="rId32"/>
    <p:sldId id="934" r:id="rId33"/>
    <p:sldId id="912" r:id="rId34"/>
    <p:sldId id="913" r:id="rId35"/>
    <p:sldId id="914" r:id="rId36"/>
    <p:sldId id="915" r:id="rId37"/>
    <p:sldId id="916" r:id="rId38"/>
    <p:sldId id="917" r:id="rId39"/>
    <p:sldId id="919" r:id="rId40"/>
    <p:sldId id="921" r:id="rId41"/>
    <p:sldId id="929" r:id="rId42"/>
    <p:sldId id="930" r:id="rId43"/>
    <p:sldId id="922" r:id="rId44"/>
    <p:sldId id="932" r:id="rId45"/>
    <p:sldId id="93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839"/>
            <p14:sldId id="843"/>
            <p14:sldId id="844"/>
            <p14:sldId id="845"/>
            <p14:sldId id="846"/>
            <p14:sldId id="880"/>
            <p14:sldId id="881"/>
            <p14:sldId id="883"/>
            <p14:sldId id="884"/>
            <p14:sldId id="886"/>
            <p14:sldId id="892"/>
            <p14:sldId id="893"/>
            <p14:sldId id="894"/>
            <p14:sldId id="923"/>
            <p14:sldId id="925"/>
            <p14:sldId id="935"/>
            <p14:sldId id="896"/>
            <p14:sldId id="899"/>
            <p14:sldId id="926"/>
            <p14:sldId id="904"/>
            <p14:sldId id="927"/>
            <p14:sldId id="906"/>
            <p14:sldId id="928"/>
            <p14:sldId id="933"/>
            <p14:sldId id="934"/>
            <p14:sldId id="912"/>
            <p14:sldId id="913"/>
            <p14:sldId id="914"/>
            <p14:sldId id="915"/>
            <p14:sldId id="916"/>
            <p14:sldId id="917"/>
            <p14:sldId id="919"/>
            <p14:sldId id="921"/>
            <p14:sldId id="929"/>
            <p14:sldId id="930"/>
            <p14:sldId id="922"/>
            <p14:sldId id="932"/>
            <p14:sldId id="9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203E5F"/>
    <a:srgbClr val="669BBC"/>
    <a:srgbClr val="FFFFFF"/>
    <a:srgbClr val="FAC748"/>
    <a:srgbClr val="FF7180"/>
    <a:srgbClr val="FFD200"/>
    <a:srgbClr val="8E5A6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466" autoAdjust="0"/>
    <p:restoredTop sz="94490"/>
  </p:normalViewPr>
  <p:slideViewPr>
    <p:cSldViewPr snapToGrid="0">
      <p:cViewPr varScale="1">
        <p:scale>
          <a:sx n="109" d="100"/>
          <a:sy n="109" d="100"/>
        </p:scale>
        <p:origin x="216" y="4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BA95BB-0D6B-7346-A6EE-0ECF40FE82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33952B-26A0-11B1-2068-07E5457C6D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94AD5C-5AC4-255D-0CAE-07CB86FE916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7D51BBA-3C8F-4B15-32D4-4AF27C3D0506}"/>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5284139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F9A52-1D29-BAFA-2675-E82B585529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D3D7DF-C91E-29B4-1854-29F67FC6A8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D6AF83-DF9B-98A3-492E-F9CDEC9965B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0A73B45-A911-6CE0-D366-74A93BE14B4A}"/>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70075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AE4BA4-2F39-5D2C-1105-8303277FE5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2642A5-F9E6-6205-CBAC-812F1E12C3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EB3DF0-8753-0C88-EE36-05DCC1FB02F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F19C3CE-2148-EE11-606F-CE0B4FD6648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2029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7FB1C-CB5D-820E-0904-5F07535FA9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764809-BA2B-8560-638C-5AD403AFDF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263168-1F52-C2AE-1A08-E89121391FD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6E9ABD6-C00F-BE59-5600-574297A525C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44346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4B7C1-581F-1E54-0910-CD7BF6FFF4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81B970-4F7F-0E3F-533E-7B66ADD37E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7EB09F-F169-75DA-BDFD-4F5581A5776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807BD54-3210-56BF-F513-77E69542D4C5}"/>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829577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DE888-B521-1AA3-392E-04035BF374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3822AC-C7EB-4973-061E-D41522E820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7CA7F2-532C-6CCD-3810-E0BEFB27FD2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55814AA-B4C7-428F-2CF2-ACF000E72D2D}"/>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512763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30640-142A-A745-C60D-8D2CEE9F6B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4EBA96-A135-F20E-892F-CF2CB35A65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51403-DF5D-148C-92BA-6AC66DD9654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78D0278-6109-BD27-F36F-4151A27D39B4}"/>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4189294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C3976-7352-260D-1251-7076F41982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3E462A-D596-E5A7-9707-9FC0C99997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69A05D-3F73-C842-18AD-DE3B3A5B93A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81EE414-43D3-CC8F-3BC9-2948BD88FB77}"/>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220426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76B1A-A07C-58A0-7741-E1FCC12E2A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E44640-F5E5-8406-8458-26F2BB7BA3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7A8919-5F6E-74FD-9BF1-01B78CE9333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9FA5078-BA2C-E11A-9CB3-BD4386B8FEB6}"/>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3005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8AC53-08F2-2BE8-4136-DE4A3A784E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CEA43A-5079-28C6-D4B9-2F48368468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31BD2C-C6B8-C558-777F-A5FF2D0042B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3A9265A-F6DD-8C4E-5B13-D2C2BC0432A9}"/>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285837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43B55-7BF5-83F3-E376-83E4BE8602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E8FCF6-3E42-7404-543D-FF938F6002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E0252B-A834-C016-3F6D-879F2F81C77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D803F28-C690-9C46-D5C7-B0F8E7D91046}"/>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0825327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89F30-7A11-1CAD-A3D6-D771B73742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8793EE-11EB-0C90-3DE6-BE45093BB1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E01564-8CA5-B2E8-3973-C09AFBB902E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2646E7E-E9CE-444E-C7D0-D1DA13A20100}"/>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492399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39A5E-8ED5-3879-2708-D8D25DAB04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89A853-C7BA-A06E-DB19-EC69F2C28D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C98D8B-A48A-4761-A6AD-93103A6BAD9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2465852-0818-B279-BAE4-66018E14336D}"/>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040888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2F39B-3295-2857-28A3-B09D04D348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562093-163C-4D93-70EB-09A60EFA9B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F58B31-1FE7-80A2-36ED-C757F1BC209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1FA80B5-8189-B9A3-1455-CD333CFCEC5F}"/>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161449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CAD658-AB15-6CE9-E0C2-0FF83FEE97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153225-5620-4276-D53A-055DCFA1A1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F0AA3B-BC29-FEAE-BCE9-CF340F2BAAC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2EFF952-30C8-B1CE-4260-27F6EBBDDFA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2253211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B10F7-D9BA-F747-373E-C400BF3F51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D17239-96A5-8120-F3C4-9047019688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CEF080-A64F-6275-1392-4BC7E9A903A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E2AD206-8D91-4B7B-CD4D-23F9EDA163E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4897894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B764E-B0DB-0D80-CD56-A4CEBA611C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E71656-D2F3-990E-DB60-1050332653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526671-3178-5E48-3C25-035858AA8630}"/>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39BDB94-7D0B-C5AE-A3DB-1AFCB9EB9BBF}"/>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909688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A0EBE-36A4-A600-8D53-4E452FCD11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CD9295-F0A4-0491-4984-04E396B672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45EE55-ADF9-AC99-FB45-5247654DCA2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E279F0D-5BC4-DF8D-554E-521FB700D436}"/>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603040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EB58B-13F1-A194-229F-A86B670060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07F0C6-E7B3-4D06-DA58-D3F758EEAB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A7A783-D536-C66F-A0EF-CA09C748CF9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CAC06A5-5E77-2456-687E-ECC44BA8655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5915790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D919A-B854-F1DF-6267-BDDB9EFF70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9ACC21-F8BD-16BA-246F-D14829AE43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26445E-042D-31AE-60FD-CDC5B9D499D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60651E4-BFA5-5513-5E7B-421EC3ED9522}"/>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6364320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F6478-EB22-8FEF-731B-4568FDF057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323DAF-0158-D5D5-AED3-AE38C9E5CD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581C37-BE56-D231-671D-47B18C5DB49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BC72ADA-E527-2B88-739B-E2D80CD4503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4126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114E5-E50E-436C-20D5-6EF87C5297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8F3A6A-F885-0CEF-2695-43B81B3BBA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629353-3CD9-479E-F40F-83CF37D5205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3C75223-9896-4993-A50C-23C402C93379}"/>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594634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F1BF1-0DCC-8D24-3788-4941690B6D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EE07C7-BF18-566B-86DB-2F7C1E26E9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183EDC-288F-1813-269E-9BD321677DD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4651706-E0BD-8FB4-7630-8A6B9DFF9B77}"/>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4788367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CEDCC-4D78-EEEC-8A67-22329D4571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31EFFF-EAA4-1D49-947F-570B541A22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B80D00-AE08-BFC7-6C40-7911AFD7BE7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5440DD7-2A2C-6551-A4D8-02C2E2DF3CC5}"/>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1746115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452EB-C61D-B062-1688-3B02D2FEDA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7AD921-0301-7711-1128-E697B5C436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44B6FE-9A11-5EAD-4DC7-1B7BB4C0BD0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6E955A9-7775-B0FD-96B2-AED8D34FACA6}"/>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553169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6A158-0431-8B60-BD2D-54C67456ED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092430-7A4A-4C08-460A-01132D6387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0C413F-9394-876F-0F07-72C74DCA778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4A3052C-A69A-E99A-256D-ACAF035836EF}"/>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881395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E2A7E-4C8D-B960-2249-4003CA64A6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383324-1E62-1534-4690-2DBF52FF57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AE9CF9-4D56-3CF7-D241-E3DBC0B59AB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D7DE0B4-F6C0-3A99-C0E8-D436A822AA52}"/>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304436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101D8-61F5-4C53-FD7B-D205614709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6F8CEB-A702-C0E5-A09B-4A9FACF4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8C01EB-AB45-5A5E-8584-4B21CECCF49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C2685D2-829D-30A5-856E-DECE44DA132F}"/>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7560493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52953-4414-9333-0075-A158B5095B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405100-1E51-41E8-EA19-2ED783D4CC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C7108E-C5C5-0CA8-FB6B-B6AD63FFB11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790273C-6CF9-E803-BDD4-CD16DC7A1FD9}"/>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664719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58F91-74FA-61B2-2317-A9653EE3A9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F91BE2-3215-D576-75CC-4091DDE34F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EB4F6F-F5D3-4C19-9552-681A8CC5528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314B20F-EF14-0FA9-B658-A9CE7BA56753}"/>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8067633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CFF40-F451-A64A-9A0E-E704B8B08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DB9E5B-3A29-01E9-AB17-B8379F96C9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DD9ECA-45C1-C3A2-D78D-8FA88810196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75FAB0C-E647-FCDF-6BB9-887CD2F34644}"/>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1201770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0F1CE-40F6-A5DD-8288-C6A1D80042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E67D82-98DC-CEA9-EB71-F30D94FBEE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046EDE-5F73-48B7-4F82-69638626600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5C58387-AA50-5356-57CA-02755724478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695004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9AEF59-4B18-12F1-8927-4DC091E421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F9CE3F-49B7-A5D2-8A43-6BD21BE6A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448CF3-A630-07D7-CD47-CC2BA0A4F210}"/>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33F54BC-ED2D-B513-5B00-B7C8BA00B132}"/>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2683035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998DC-39ED-B2AE-8F8C-9633819E8C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9EE708-0B6F-8DFC-C769-92CD5ABC6E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415A31-DC1A-D984-D7DE-020E51BED0C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E289825-3432-9BB8-3EC8-A41F1C6E246F}"/>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84486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530F5-8B04-5AAB-AB65-609DD07373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B81C61-EAEE-5838-DC51-140832AAE8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2AB7F9-FFE5-FFFE-9314-2588256B40A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AF62BA6-501D-93F3-0DF1-D391983504EF}"/>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97141520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C7F3E-D6E0-2136-E08A-D11A27E977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EE396B-3520-B7FC-E480-E9B106B579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018ABF-E69B-6E10-A82B-59104CA9479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523123E-CB1F-B1F2-D862-2ED88C5F584F}"/>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6495720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90212-836A-37CF-3FA2-4D324A9452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614B87-0EC5-B8F0-571E-D3F64FA0FE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CF1002-3913-988C-FE0B-ADFDD1C4FD9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365D585-CB48-3FC1-C803-7C443C1DBB8F}"/>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77026168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62DF7-9C89-3972-17DB-A52216F36C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27F1E3-EEDE-819C-84D5-EE431B8E0F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AEE842-995B-0872-5750-94E6C331C6B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C87C7C0-56AA-EC66-8594-7B91ECF1EDA9}"/>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438474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845497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0994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6" r:id="rId13"/>
    <p:sldLayoutId id="2147483667" r:id="rId14"/>
    <p:sldLayoutId id="2147483668" r:id="rId15"/>
    <p:sldLayoutId id="2147483670" r:id="rId16"/>
    <p:sldLayoutId id="214748367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2.xml"/><Relationship Id="rId1" Type="http://schemas.openxmlformats.org/officeDocument/2006/relationships/themeOverride" Target="../theme/themeOverride1.xml"/><Relationship Id="rId6" Type="http://schemas.openxmlformats.org/officeDocument/2006/relationships/image" Target="../media/image22.png"/><Relationship Id="rId5" Type="http://schemas.openxmlformats.org/officeDocument/2006/relationships/image" Target="../media/image6.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5" Type="http://schemas.openxmlformats.org/officeDocument/2006/relationships/image" Target="../media/image34.png"/><Relationship Id="rId4" Type="http://schemas.openxmlformats.org/officeDocument/2006/relationships/image" Target="../media/image33.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4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2.xml"/><Relationship Id="rId1" Type="http://schemas.openxmlformats.org/officeDocument/2006/relationships/slideLayout" Target="../slideLayouts/slideLayout17.xml"/><Relationship Id="rId6" Type="http://schemas.openxmlformats.org/officeDocument/2006/relationships/image" Target="../media/image41.png"/><Relationship Id="rId5" Type="http://schemas.openxmlformats.org/officeDocument/2006/relationships/image" Target="../media/image40.svg"/><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Introduction to Finance</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10</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a:latin typeface="Sakkal Majalla" panose="02000000000000000000" pitchFamily="2" charset="-78"/>
                <a:cs typeface="Calibri" panose="020F0502020204030204" pitchFamily="34" charset="0"/>
              </a:rPr>
              <a:t>MGM237</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232523" cy="584775"/>
          </a:xfrm>
          <a:prstGeom prst="rect">
            <a:avLst/>
          </a:prstGeom>
          <a:noFill/>
        </p:spPr>
        <p:txBody>
          <a:bodyPr wrap="none" rtlCol="0">
            <a:spAutoFit/>
          </a:bodyPr>
          <a:lstStyle/>
          <a:p>
            <a:r>
              <a:rPr lang="en-US" sz="3200" b="1" dirty="0">
                <a:solidFill>
                  <a:srgbClr val="00B0F0"/>
                </a:solidFill>
                <a:latin typeface="Alexandria" charset="0"/>
                <a:cs typeface="Alexandria" charset="0"/>
              </a:rPr>
              <a:t>Introduction To Finance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07898" y="4917827"/>
            <a:ext cx="4477333" cy="400110"/>
          </a:xfrm>
          <a:prstGeom prst="rect">
            <a:avLst/>
          </a:prstGeom>
          <a:noFill/>
        </p:spPr>
        <p:txBody>
          <a:bodyPr wrap="square" rtlCol="0">
            <a:spAutoFit/>
          </a:bodyPr>
          <a:lstStyle/>
          <a:p>
            <a:r>
              <a:rPr lang="en-US" sz="2000" dirty="0">
                <a:latin typeface="Alexandria" charset="0"/>
                <a:cs typeface="Alexandria" charset="0"/>
              </a:rPr>
              <a:t>MGM237      Risks and Returns</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434781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Risks and Returns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4352" y="1694562"/>
            <a:ext cx="372937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Risks and Returns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23041" y="2422040"/>
            <a:ext cx="8172149" cy="2677656"/>
          </a:xfrm>
          <a:prstGeom prst="rect">
            <a:avLst/>
          </a:prstGeom>
          <a:noFill/>
        </p:spPr>
        <p:txBody>
          <a:bodyPr wrap="square" rtlCol="0">
            <a:spAutoFit/>
          </a:bodyPr>
          <a:lstStyle/>
          <a:p>
            <a:pPr marL="342900" indent="-342900">
              <a:buFont typeface="Arial" panose="020B0604020202020204" pitchFamily="34" charset="0"/>
              <a:buChar char="•"/>
            </a:pPr>
            <a:r>
              <a:rPr lang="en-US" sz="2400" b="1" dirty="0">
                <a:cs typeface="Alexandria" charset="0"/>
              </a:rPr>
              <a:t>Introduction to Risks and Returns.</a:t>
            </a:r>
          </a:p>
          <a:p>
            <a:pPr marL="342900" indent="-342900">
              <a:buFont typeface="Arial" panose="020B0604020202020204" pitchFamily="34" charset="0"/>
              <a:buChar char="•"/>
            </a:pPr>
            <a:endParaRPr lang="ar-SA" sz="2400" b="1" dirty="0">
              <a:cs typeface="Alexandria" charset="0"/>
            </a:endParaRPr>
          </a:p>
          <a:p>
            <a:pPr marL="342900" indent="-342900">
              <a:buFont typeface="Arial" panose="020B0604020202020204" pitchFamily="34" charset="0"/>
              <a:buChar char="•"/>
            </a:pPr>
            <a:r>
              <a:rPr lang="en-US" sz="2400" b="1" dirty="0">
                <a:cs typeface="Alexandria" charset="0"/>
              </a:rPr>
              <a:t>The Risk-Return Trade-Off.</a:t>
            </a:r>
          </a:p>
          <a:p>
            <a:endParaRPr lang="ar-SA" sz="2400" b="1" dirty="0">
              <a:cs typeface="Alexandria" charset="0"/>
            </a:endParaRPr>
          </a:p>
          <a:p>
            <a:pPr marL="342900" indent="-342900">
              <a:buFont typeface="Arial" panose="020B0604020202020204" pitchFamily="34" charset="0"/>
              <a:buChar char="•"/>
            </a:pPr>
            <a:r>
              <a:rPr lang="en-US" sz="2400" b="1" dirty="0">
                <a:cs typeface="Alexandria" charset="0"/>
              </a:rPr>
              <a:t>Stand-alone Risk.</a:t>
            </a:r>
          </a:p>
          <a:p>
            <a:endParaRPr lang="en-US" sz="2400" b="1" dirty="0">
              <a:cs typeface="Alexandria" charset="0"/>
            </a:endParaRPr>
          </a:p>
          <a:p>
            <a:pPr marL="342900" indent="-342900">
              <a:buFont typeface="Arial" panose="020B0604020202020204" pitchFamily="34" charset="0"/>
              <a:buChar char="•"/>
            </a:pPr>
            <a:r>
              <a:rPr lang="en-US" sz="2400" b="1" dirty="0">
                <a:cs typeface="Alexandria" charset="0"/>
              </a:rPr>
              <a:t> Risk in a Portfolio Context: The CAPM</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4FAAE-9F1E-1846-FA70-2D970321B5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EE7806-13E1-3763-3B2C-D4BA11EC672B}"/>
              </a:ext>
            </a:extLst>
          </p:cNvPr>
          <p:cNvSpPr/>
          <p:nvPr/>
        </p:nvSpPr>
        <p:spPr>
          <a:xfrm>
            <a:off x="617279" y="1685495"/>
            <a:ext cx="1136671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D0B7A10-2E70-61DC-8BF9-BDD615C74E8B}"/>
              </a:ext>
            </a:extLst>
          </p:cNvPr>
          <p:cNvSpPr txBox="1"/>
          <p:nvPr/>
        </p:nvSpPr>
        <p:spPr>
          <a:xfrm>
            <a:off x="2513150" y="1019069"/>
            <a:ext cx="9573436" cy="954107"/>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Risks and Returns</a:t>
            </a:r>
          </a:p>
          <a:p>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0E225C7D-AFC3-C3BE-3213-B941B52585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BAC8B5-7CA1-A9F3-84DC-454D4796B9B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CEA621-B825-CC74-61E8-6BD2B253B0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D34A3BF2-C7BD-1E8B-8E80-3442BC3BFF8A}"/>
              </a:ext>
            </a:extLst>
          </p:cNvPr>
          <p:cNvSpPr txBox="1"/>
          <p:nvPr/>
        </p:nvSpPr>
        <p:spPr>
          <a:xfrm>
            <a:off x="942307" y="2141974"/>
            <a:ext cx="7466907" cy="4524315"/>
          </a:xfrm>
          <a:prstGeom prst="rect">
            <a:avLst/>
          </a:prstGeom>
          <a:noFill/>
        </p:spPr>
        <p:txBody>
          <a:bodyPr wrap="square" rtlCol="0">
            <a:spAutoFit/>
          </a:bodyPr>
          <a:lstStyle/>
          <a:p>
            <a:r>
              <a:rPr lang="en-US" sz="2400" b="1" dirty="0">
                <a:solidFill>
                  <a:srgbClr val="F58221"/>
                </a:solidFill>
              </a:rPr>
              <a:t>What Are Returns?</a:t>
            </a:r>
            <a:br>
              <a:rPr lang="en-US" sz="2400" dirty="0"/>
            </a:br>
            <a:r>
              <a:rPr lang="en-US" sz="2400" b="1" dirty="0">
                <a:solidFill>
                  <a:srgbClr val="00AEEF"/>
                </a:solidFill>
              </a:rPr>
              <a:t>Return</a:t>
            </a:r>
            <a:r>
              <a:rPr lang="en-US" sz="2400" dirty="0">
                <a:solidFill>
                  <a:srgbClr val="00AEEF"/>
                </a:solidFill>
              </a:rPr>
              <a:t> :</a:t>
            </a:r>
            <a:r>
              <a:rPr lang="en-US" sz="2400" dirty="0"/>
              <a:t>refers to the gain or loss made on an investment over a specific period. It is typically expressed as a percentage of the initial investment. Returns can come in various forms, </a:t>
            </a:r>
            <a:r>
              <a:rPr lang="en-US" sz="2400" b="1" dirty="0">
                <a:solidFill>
                  <a:srgbClr val="203E5F"/>
                </a:solidFill>
              </a:rPr>
              <a:t>including:</a:t>
            </a:r>
          </a:p>
          <a:p>
            <a:pPr>
              <a:buFont typeface="Arial" panose="020B0604020202020204" pitchFamily="34" charset="0"/>
              <a:buChar char="•"/>
            </a:pPr>
            <a:r>
              <a:rPr lang="en-US" sz="2400" b="1" dirty="0">
                <a:solidFill>
                  <a:srgbClr val="203E5F"/>
                </a:solidFill>
              </a:rPr>
              <a:t>Capital Gains:</a:t>
            </a:r>
            <a:r>
              <a:rPr lang="en-US" sz="2400" dirty="0">
                <a:solidFill>
                  <a:srgbClr val="203E5F"/>
                </a:solidFill>
              </a:rPr>
              <a:t> </a:t>
            </a:r>
            <a:r>
              <a:rPr lang="en-US" sz="2400" dirty="0"/>
              <a:t>The increase in the value of an asset or investment.</a:t>
            </a:r>
          </a:p>
          <a:p>
            <a:pPr>
              <a:buFont typeface="Arial" panose="020B0604020202020204" pitchFamily="34" charset="0"/>
              <a:buChar char="•"/>
            </a:pPr>
            <a:r>
              <a:rPr lang="en-US" sz="2400" b="1" dirty="0">
                <a:solidFill>
                  <a:srgbClr val="203E5F"/>
                </a:solidFill>
              </a:rPr>
              <a:t>Dividends and Interest:</a:t>
            </a:r>
            <a:r>
              <a:rPr lang="en-US" sz="2400" dirty="0">
                <a:solidFill>
                  <a:srgbClr val="203E5F"/>
                </a:solidFill>
              </a:rPr>
              <a:t> </a:t>
            </a:r>
            <a:r>
              <a:rPr lang="en-US" sz="2400" dirty="0"/>
              <a:t>Periodic payments received from investments like stocks and bonds.</a:t>
            </a:r>
          </a:p>
          <a:p>
            <a:pPr>
              <a:buFont typeface="Arial" panose="020B0604020202020204" pitchFamily="34" charset="0"/>
              <a:buChar char="•"/>
            </a:pPr>
            <a:r>
              <a:rPr lang="en-US" sz="2400" b="1" dirty="0">
                <a:solidFill>
                  <a:srgbClr val="203E5F"/>
                </a:solidFill>
              </a:rPr>
              <a:t>Rental Income:</a:t>
            </a:r>
            <a:r>
              <a:rPr lang="en-US" sz="2400" dirty="0">
                <a:solidFill>
                  <a:srgbClr val="203E5F"/>
                </a:solidFill>
              </a:rPr>
              <a:t> </a:t>
            </a:r>
            <a:r>
              <a:rPr lang="en-US" sz="2400" dirty="0"/>
              <a:t>Earnings from real estate investments.</a:t>
            </a:r>
          </a:p>
          <a:p>
            <a:pPr>
              <a:buFont typeface="Arial" panose="020B0604020202020204" pitchFamily="34" charset="0"/>
              <a:buChar char="•"/>
            </a:pPr>
            <a:r>
              <a:rPr lang="en-US" sz="2400" b="1" dirty="0">
                <a:solidFill>
                  <a:srgbClr val="203E5F"/>
                </a:solidFill>
              </a:rPr>
              <a:t>Royalties:</a:t>
            </a:r>
            <a:r>
              <a:rPr lang="en-US" sz="2400" dirty="0">
                <a:solidFill>
                  <a:srgbClr val="203E5F"/>
                </a:solidFill>
              </a:rPr>
              <a:t> </a:t>
            </a:r>
            <a:r>
              <a:rPr lang="en-US" sz="2400" dirty="0"/>
              <a:t>Income from intellectual property like patents or copyrights</a:t>
            </a:r>
          </a:p>
        </p:txBody>
      </p:sp>
      <p:pic>
        <p:nvPicPr>
          <p:cNvPr id="7" name="Graphic 21">
            <a:extLst>
              <a:ext uri="{FF2B5EF4-FFF2-40B4-BE49-F238E27FC236}">
                <a16:creationId xmlns:a16="http://schemas.microsoft.com/office/drawing/2014/main" id="{9CF3567F-BFF8-D88B-A643-DF20170416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diagram of financial growth&#10;&#10;Description automatically generated with medium confidence">
            <a:extLst>
              <a:ext uri="{FF2B5EF4-FFF2-40B4-BE49-F238E27FC236}">
                <a16:creationId xmlns:a16="http://schemas.microsoft.com/office/drawing/2014/main" id="{253EB7DE-55EE-871E-E3D5-EC98C406E22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09214" y="2313365"/>
            <a:ext cx="3429000" cy="3755237"/>
          </a:xfrm>
          <a:prstGeom prst="rect">
            <a:avLst/>
          </a:prstGeom>
        </p:spPr>
      </p:pic>
    </p:spTree>
    <p:extLst>
      <p:ext uri="{BB962C8B-B14F-4D97-AF65-F5344CB8AC3E}">
        <p14:creationId xmlns:p14="http://schemas.microsoft.com/office/powerpoint/2010/main" val="2595980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2BF6D-941A-06A5-C6A1-33F1CCD6C6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2EB586-66D8-4ABA-539A-5F24F67E27A8}"/>
              </a:ext>
            </a:extLst>
          </p:cNvPr>
          <p:cNvSpPr/>
          <p:nvPr/>
        </p:nvSpPr>
        <p:spPr>
          <a:xfrm>
            <a:off x="617279" y="1685495"/>
            <a:ext cx="1136671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C23502-76E6-0831-0013-5D15B65F15DD}"/>
              </a:ext>
            </a:extLst>
          </p:cNvPr>
          <p:cNvSpPr txBox="1"/>
          <p:nvPr/>
        </p:nvSpPr>
        <p:spPr>
          <a:xfrm>
            <a:off x="2513150" y="1019069"/>
            <a:ext cx="9573436" cy="954107"/>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Risks and Returns</a:t>
            </a:r>
          </a:p>
          <a:p>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7BB88BFE-70CF-E14D-BCCD-005282DF89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548809-2184-5EF8-745E-DC54CFBDA91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F0A22E6-050E-8D7A-AB58-51C2815F638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79CFEFD8-15D6-1270-6F5A-76D4BFD7C473}"/>
              </a:ext>
            </a:extLst>
          </p:cNvPr>
          <p:cNvSpPr txBox="1"/>
          <p:nvPr/>
        </p:nvSpPr>
        <p:spPr>
          <a:xfrm>
            <a:off x="942307" y="2141974"/>
            <a:ext cx="7466907" cy="4154984"/>
          </a:xfrm>
          <a:prstGeom prst="rect">
            <a:avLst/>
          </a:prstGeom>
          <a:noFill/>
        </p:spPr>
        <p:txBody>
          <a:bodyPr wrap="square" rtlCol="0">
            <a:spAutoFit/>
          </a:bodyPr>
          <a:lstStyle/>
          <a:p>
            <a:r>
              <a:rPr lang="en-US" sz="2400" b="1" dirty="0">
                <a:solidFill>
                  <a:srgbClr val="F58221"/>
                </a:solidFill>
              </a:rPr>
              <a:t>Types of Returns</a:t>
            </a:r>
            <a:endParaRPr lang="en-US" sz="2400" dirty="0">
              <a:solidFill>
                <a:srgbClr val="F58221"/>
              </a:solidFill>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rgbClr val="00AEEF"/>
                </a:solidFill>
                <a:effectLst/>
              </a:rPr>
              <a:t>Nominal Return:</a:t>
            </a:r>
            <a:r>
              <a:rPr kumimoji="0" lang="en-US" altLang="en-US" sz="2400" b="0" i="0" u="none" strike="noStrike" cap="none" normalizeH="0" baseline="0" dirty="0">
                <a:ln>
                  <a:noFill/>
                </a:ln>
                <a:solidFill>
                  <a:srgbClr val="00AEEF"/>
                </a:solidFill>
                <a:effectLst/>
              </a:rPr>
              <a:t> </a:t>
            </a:r>
            <a:r>
              <a:rPr kumimoji="0" lang="en-US" altLang="en-US" sz="2400" b="0" i="0" u="none" strike="noStrike" cap="none" normalizeH="0" baseline="0" dirty="0">
                <a:ln>
                  <a:noFill/>
                </a:ln>
                <a:solidFill>
                  <a:schemeClr val="tx1"/>
                </a:solidFill>
                <a:effectLst/>
              </a:rPr>
              <a:t>The total return without adjusting for factors like inflation.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rgbClr val="00AEEF"/>
                </a:solidFill>
                <a:effectLst/>
              </a:rPr>
              <a:t>Real Return:</a:t>
            </a:r>
            <a:r>
              <a:rPr kumimoji="0" lang="en-US" altLang="en-US" sz="2400" b="0" i="0" u="none" strike="noStrike" cap="none" normalizeH="0" baseline="0" dirty="0">
                <a:ln>
                  <a:noFill/>
                </a:ln>
                <a:solidFill>
                  <a:srgbClr val="00AEEF"/>
                </a:solidFill>
                <a:effectLst/>
              </a:rPr>
              <a:t> </a:t>
            </a:r>
            <a:r>
              <a:rPr kumimoji="0" lang="en-US" altLang="en-US" sz="2400" b="0" i="0" u="none" strike="noStrike" cap="none" normalizeH="0" baseline="0" dirty="0">
                <a:ln>
                  <a:noFill/>
                </a:ln>
                <a:solidFill>
                  <a:schemeClr val="tx1"/>
                </a:solidFill>
                <a:effectLst/>
              </a:rPr>
              <a:t>The return adjusted for inflation, representing the actual purchasing power gained.</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rgbClr val="00AEEF"/>
                </a:solidFill>
                <a:effectLst/>
              </a:rPr>
              <a:t>Expected Return:</a:t>
            </a:r>
            <a:r>
              <a:rPr kumimoji="0" lang="en-US" altLang="en-US" sz="2400" b="0" i="0" u="none" strike="noStrike" cap="none" normalizeH="0" baseline="0" dirty="0">
                <a:ln>
                  <a:noFill/>
                </a:ln>
                <a:solidFill>
                  <a:srgbClr val="00AEEF"/>
                </a:solidFill>
                <a:effectLst/>
              </a:rPr>
              <a:t> </a:t>
            </a:r>
            <a:r>
              <a:rPr kumimoji="0" lang="en-US" altLang="en-US" sz="2400" b="0" i="0" u="none" strike="noStrike" cap="none" normalizeH="0" baseline="0" dirty="0">
                <a:ln>
                  <a:noFill/>
                </a:ln>
                <a:solidFill>
                  <a:schemeClr val="tx1"/>
                </a:solidFill>
                <a:effectLst/>
              </a:rPr>
              <a:t>The anticipated return on an investment based on historical data or financial models.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rgbClr val="00AEEF"/>
                </a:solidFill>
                <a:effectLst/>
              </a:rPr>
              <a:t>Absolute Return:</a:t>
            </a:r>
            <a:r>
              <a:rPr kumimoji="0" lang="en-US" altLang="en-US" sz="2400" b="0" i="0" u="none" strike="noStrike" cap="none" normalizeH="0" baseline="0" dirty="0">
                <a:ln>
                  <a:noFill/>
                </a:ln>
                <a:solidFill>
                  <a:srgbClr val="00AEEF"/>
                </a:solidFill>
                <a:effectLst/>
              </a:rPr>
              <a:t> </a:t>
            </a:r>
            <a:r>
              <a:rPr kumimoji="0" lang="en-US" altLang="en-US" sz="2400" b="0" i="0" u="none" strike="noStrike" cap="none" normalizeH="0" baseline="0" dirty="0">
                <a:ln>
                  <a:noFill/>
                </a:ln>
                <a:solidFill>
                  <a:schemeClr val="tx1"/>
                </a:solidFill>
                <a:effectLst/>
              </a:rPr>
              <a:t>The return that an investment achieves over a certain period, regardless of market conditions.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rgbClr val="00AEEF"/>
                </a:solidFill>
                <a:effectLst/>
              </a:rPr>
              <a:t>Relative Return:</a:t>
            </a:r>
            <a:r>
              <a:rPr kumimoji="0" lang="en-US" altLang="en-US" sz="2400" b="0" i="0" u="none" strike="noStrike" cap="none" normalizeH="0" baseline="0" dirty="0">
                <a:ln>
                  <a:noFill/>
                </a:ln>
                <a:solidFill>
                  <a:srgbClr val="00AEEF"/>
                </a:solidFill>
                <a:effectLst/>
              </a:rPr>
              <a:t> </a:t>
            </a:r>
            <a:r>
              <a:rPr kumimoji="0" lang="en-US" altLang="en-US" sz="2400" b="0" i="0" u="none" strike="noStrike" cap="none" normalizeH="0" baseline="0" dirty="0">
                <a:ln>
                  <a:noFill/>
                </a:ln>
                <a:solidFill>
                  <a:schemeClr val="tx1"/>
                </a:solidFill>
                <a:effectLst/>
              </a:rPr>
              <a:t>The return of an investment compared to a benchmark or market index. </a:t>
            </a:r>
          </a:p>
        </p:txBody>
      </p:sp>
      <p:pic>
        <p:nvPicPr>
          <p:cNvPr id="7" name="Graphic 21">
            <a:extLst>
              <a:ext uri="{FF2B5EF4-FFF2-40B4-BE49-F238E27FC236}">
                <a16:creationId xmlns:a16="http://schemas.microsoft.com/office/drawing/2014/main" id="{353BB746-0BCA-9C86-9B88-CF66D071F8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7" name="Picture 16" descr="A collage of images of coins and graphs&#10;&#10;Description automatically generated">
            <a:extLst>
              <a:ext uri="{FF2B5EF4-FFF2-40B4-BE49-F238E27FC236}">
                <a16:creationId xmlns:a16="http://schemas.microsoft.com/office/drawing/2014/main" id="{3305AB6F-DA56-D0FD-60A4-777D6CB9682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09214" y="2192937"/>
            <a:ext cx="3429000" cy="4011218"/>
          </a:xfrm>
          <a:prstGeom prst="rect">
            <a:avLst/>
          </a:prstGeom>
        </p:spPr>
      </p:pic>
    </p:spTree>
    <p:extLst>
      <p:ext uri="{BB962C8B-B14F-4D97-AF65-F5344CB8AC3E}">
        <p14:creationId xmlns:p14="http://schemas.microsoft.com/office/powerpoint/2010/main" val="3073685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80F07-FE6C-B1FD-871B-9F9E79C6ED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0C12E0-CF51-8D2B-4963-F33F899CBB24}"/>
              </a:ext>
            </a:extLst>
          </p:cNvPr>
          <p:cNvSpPr/>
          <p:nvPr/>
        </p:nvSpPr>
        <p:spPr>
          <a:xfrm>
            <a:off x="617279" y="1685495"/>
            <a:ext cx="1136671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E37323-7587-EABB-966C-8E8B4F265DAF}"/>
              </a:ext>
            </a:extLst>
          </p:cNvPr>
          <p:cNvSpPr txBox="1"/>
          <p:nvPr/>
        </p:nvSpPr>
        <p:spPr>
          <a:xfrm>
            <a:off x="2513150" y="1019069"/>
            <a:ext cx="9573436" cy="954107"/>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Risks and Returns</a:t>
            </a:r>
          </a:p>
          <a:p>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5FAF5F73-3BB6-5FBD-3DD5-CFAAAC9F49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8E7E45-1F4E-97DA-5BD3-D97AA59FA69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686520-6C22-85F6-527F-1CB0C8ED343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CBB66D63-61F2-0865-5EA2-B8C66560FB04}"/>
              </a:ext>
            </a:extLst>
          </p:cNvPr>
          <p:cNvSpPr txBox="1"/>
          <p:nvPr/>
        </p:nvSpPr>
        <p:spPr>
          <a:xfrm>
            <a:off x="942307" y="2141974"/>
            <a:ext cx="7466907" cy="4524315"/>
          </a:xfrm>
          <a:prstGeom prst="rect">
            <a:avLst/>
          </a:prstGeom>
          <a:noFill/>
        </p:spPr>
        <p:txBody>
          <a:bodyPr wrap="square" rtlCol="0">
            <a:spAutoFit/>
          </a:bodyPr>
          <a:lstStyle/>
          <a:p>
            <a:r>
              <a:rPr lang="en-US" sz="2400" b="1" dirty="0">
                <a:solidFill>
                  <a:srgbClr val="F58221"/>
                </a:solidFill>
              </a:rPr>
              <a:t>What Is Risk?</a:t>
            </a:r>
          </a:p>
          <a:p>
            <a:r>
              <a:rPr lang="en-US" sz="2400" b="1" dirty="0">
                <a:solidFill>
                  <a:srgbClr val="00AEEF"/>
                </a:solidFill>
              </a:rPr>
              <a:t>Risk:</a:t>
            </a:r>
            <a:r>
              <a:rPr lang="en-US" sz="2400" dirty="0">
                <a:solidFill>
                  <a:srgbClr val="00AEEF"/>
                </a:solidFill>
              </a:rPr>
              <a:t> </a:t>
            </a:r>
            <a:r>
              <a:rPr lang="en-US" sz="2400" dirty="0"/>
              <a:t>in finance refers to the uncertainty regarding the returns on an investment. It embodies the possibility that the actual return will differ from the expected return, which can result in either higher or lower gains or even losses.</a:t>
            </a:r>
          </a:p>
          <a:p>
            <a:r>
              <a:rPr lang="en-US" sz="2400" b="1" dirty="0">
                <a:solidFill>
                  <a:srgbClr val="F58221"/>
                </a:solidFill>
              </a:rPr>
              <a:t>Types of Risks</a:t>
            </a:r>
            <a:endParaRPr lang="en-US" sz="2400" dirty="0">
              <a:solidFill>
                <a:srgbClr val="F58221"/>
              </a:solidFill>
            </a:endParaRPr>
          </a:p>
          <a:p>
            <a:pPr>
              <a:buFont typeface="Arial" panose="020B0604020202020204" pitchFamily="34" charset="0"/>
              <a:buChar char="•"/>
            </a:pPr>
            <a:r>
              <a:rPr lang="en-US" sz="2400" b="1" dirty="0">
                <a:solidFill>
                  <a:srgbClr val="00AEEF"/>
                </a:solidFill>
              </a:rPr>
              <a:t>Market Risk:</a:t>
            </a:r>
            <a:r>
              <a:rPr lang="en-US" sz="2400" dirty="0">
                <a:solidFill>
                  <a:srgbClr val="00AEEF"/>
                </a:solidFill>
              </a:rPr>
              <a:t> </a:t>
            </a:r>
            <a:r>
              <a:rPr lang="en-US" sz="2400" dirty="0"/>
              <a:t>The risk of losses due to factors affecting the overall market, such as economic downturns or political instability.</a:t>
            </a:r>
          </a:p>
          <a:p>
            <a:pPr>
              <a:buFont typeface="Arial" panose="020B0604020202020204" pitchFamily="34" charset="0"/>
              <a:buChar char="•"/>
            </a:pPr>
            <a:r>
              <a:rPr lang="en-US" sz="2400" b="1" dirty="0">
                <a:solidFill>
                  <a:srgbClr val="00AEEF"/>
                </a:solidFill>
              </a:rPr>
              <a:t>Credit Risk:</a:t>
            </a:r>
            <a:r>
              <a:rPr lang="en-US" sz="2400" dirty="0">
                <a:solidFill>
                  <a:srgbClr val="00AEEF"/>
                </a:solidFill>
              </a:rPr>
              <a:t> </a:t>
            </a:r>
            <a:r>
              <a:rPr lang="en-US" sz="2400" dirty="0"/>
              <a:t>The possibility that a borrower will default on their obligations.</a:t>
            </a:r>
          </a:p>
        </p:txBody>
      </p:sp>
      <p:pic>
        <p:nvPicPr>
          <p:cNvPr id="7" name="Graphic 21">
            <a:extLst>
              <a:ext uri="{FF2B5EF4-FFF2-40B4-BE49-F238E27FC236}">
                <a16:creationId xmlns:a16="http://schemas.microsoft.com/office/drawing/2014/main" id="{34FDD5C6-9223-470D-A394-73C6E83B50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person walking on a tightrope&#10;&#10;Description automatically generated">
            <a:extLst>
              <a:ext uri="{FF2B5EF4-FFF2-40B4-BE49-F238E27FC236}">
                <a16:creationId xmlns:a16="http://schemas.microsoft.com/office/drawing/2014/main" id="{B5CD3672-776C-3DCD-700B-DC5A4585E2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09214" y="2095405"/>
            <a:ext cx="3415526" cy="4291781"/>
          </a:xfrm>
          <a:prstGeom prst="rect">
            <a:avLst/>
          </a:prstGeom>
        </p:spPr>
      </p:pic>
    </p:spTree>
    <p:extLst>
      <p:ext uri="{BB962C8B-B14F-4D97-AF65-F5344CB8AC3E}">
        <p14:creationId xmlns:p14="http://schemas.microsoft.com/office/powerpoint/2010/main" val="208947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CF4B9-4AA9-8379-6BE9-1997F2B352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CC02BA-7F8F-BC84-7A68-6258ED72B713}"/>
              </a:ext>
            </a:extLst>
          </p:cNvPr>
          <p:cNvSpPr/>
          <p:nvPr/>
        </p:nvSpPr>
        <p:spPr>
          <a:xfrm>
            <a:off x="617279" y="1685495"/>
            <a:ext cx="1136671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6EFAE34-F6C8-ACF5-CE0F-A46A160E4042}"/>
              </a:ext>
            </a:extLst>
          </p:cNvPr>
          <p:cNvSpPr txBox="1"/>
          <p:nvPr/>
        </p:nvSpPr>
        <p:spPr>
          <a:xfrm>
            <a:off x="2513150" y="1019069"/>
            <a:ext cx="9573436" cy="954107"/>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Risks and Returns</a:t>
            </a:r>
          </a:p>
          <a:p>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D139CEBE-7DCF-8916-74CC-A05273F8B5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12A7C2-AB21-D393-5DDA-8E5E1B31F72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048091-560D-8102-56D6-7E17F19CF97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C3D36B5A-EEE2-0327-699F-C4F4F4F8AF7B}"/>
              </a:ext>
            </a:extLst>
          </p:cNvPr>
          <p:cNvSpPr txBox="1"/>
          <p:nvPr/>
        </p:nvSpPr>
        <p:spPr>
          <a:xfrm>
            <a:off x="942307" y="2141974"/>
            <a:ext cx="7466907" cy="3785652"/>
          </a:xfrm>
          <a:prstGeom prst="rect">
            <a:avLst/>
          </a:prstGeom>
          <a:noFill/>
        </p:spPr>
        <p:txBody>
          <a:bodyPr wrap="square" rtlCol="0">
            <a:spAutoFit/>
          </a:bodyPr>
          <a:lstStyle/>
          <a:p>
            <a:r>
              <a:rPr lang="en-US" sz="2400" b="1" dirty="0">
                <a:solidFill>
                  <a:srgbClr val="F58221"/>
                </a:solidFill>
              </a:rPr>
              <a:t>Types of Risks</a:t>
            </a:r>
          </a:p>
          <a:p>
            <a:pPr>
              <a:buFont typeface="Arial" panose="020B0604020202020204" pitchFamily="34" charset="0"/>
              <a:buChar char="•"/>
            </a:pPr>
            <a:r>
              <a:rPr lang="en-US" sz="2400" b="1" dirty="0">
                <a:solidFill>
                  <a:srgbClr val="00AEEF"/>
                </a:solidFill>
              </a:rPr>
              <a:t>Liquidity Risk:</a:t>
            </a:r>
            <a:r>
              <a:rPr lang="en-US" sz="2400" dirty="0">
                <a:solidFill>
                  <a:srgbClr val="00AEEF"/>
                </a:solidFill>
              </a:rPr>
              <a:t> </a:t>
            </a:r>
            <a:r>
              <a:rPr lang="en-US" sz="2400" dirty="0"/>
              <a:t>The risk of not being able to buy or sell an investment quickly enough without affecting its price.</a:t>
            </a:r>
          </a:p>
          <a:p>
            <a:pPr>
              <a:buFont typeface="Arial" panose="020B0604020202020204" pitchFamily="34" charset="0"/>
              <a:buChar char="•"/>
            </a:pPr>
            <a:r>
              <a:rPr lang="en-US" sz="2400" b="1" dirty="0">
                <a:solidFill>
                  <a:srgbClr val="00AEEF"/>
                </a:solidFill>
              </a:rPr>
              <a:t>Operational Risk:</a:t>
            </a:r>
            <a:r>
              <a:rPr lang="en-US" sz="2400" dirty="0">
                <a:solidFill>
                  <a:srgbClr val="00AEEF"/>
                </a:solidFill>
              </a:rPr>
              <a:t> </a:t>
            </a:r>
            <a:r>
              <a:rPr lang="en-US" sz="2400" dirty="0"/>
              <a:t>Risks arising from failures in internal processes, systems, or external events.</a:t>
            </a:r>
          </a:p>
          <a:p>
            <a:pPr>
              <a:buFont typeface="Arial" panose="020B0604020202020204" pitchFamily="34" charset="0"/>
              <a:buChar char="•"/>
            </a:pPr>
            <a:r>
              <a:rPr lang="en-US" sz="2400" b="1" dirty="0">
                <a:solidFill>
                  <a:srgbClr val="00AEEF"/>
                </a:solidFill>
              </a:rPr>
              <a:t>Inflation Risk:</a:t>
            </a:r>
            <a:r>
              <a:rPr lang="en-US" sz="2400" dirty="0">
                <a:solidFill>
                  <a:srgbClr val="00AEEF"/>
                </a:solidFill>
              </a:rPr>
              <a:t> </a:t>
            </a:r>
            <a:r>
              <a:rPr lang="en-US" sz="2400" dirty="0"/>
              <a:t>The danger that inflation will erode the purchasing power of returns.</a:t>
            </a:r>
          </a:p>
          <a:p>
            <a:pPr>
              <a:buFont typeface="Arial" panose="020B0604020202020204" pitchFamily="34" charset="0"/>
              <a:buChar char="•"/>
            </a:pPr>
            <a:r>
              <a:rPr lang="en-US" sz="2400" b="1" dirty="0">
                <a:solidFill>
                  <a:srgbClr val="00AEEF"/>
                </a:solidFill>
              </a:rPr>
              <a:t>Currency Risk: </a:t>
            </a:r>
            <a:r>
              <a:rPr lang="en-US" sz="2400" dirty="0"/>
              <a:t>The risk of loss from fluctuations in exchange rates for international investments.</a:t>
            </a:r>
          </a:p>
          <a:p>
            <a:endParaRPr lang="en-US" sz="2400" dirty="0"/>
          </a:p>
        </p:txBody>
      </p:sp>
      <p:pic>
        <p:nvPicPr>
          <p:cNvPr id="7" name="Graphic 21">
            <a:extLst>
              <a:ext uri="{FF2B5EF4-FFF2-40B4-BE49-F238E27FC236}">
                <a16:creationId xmlns:a16="http://schemas.microsoft.com/office/drawing/2014/main" id="{1C3C3FF8-21BE-24B1-310D-6BF18A5FA8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id="{DBF791E2-1F87-295C-9C0C-E901E6C42BD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19766" y="2028067"/>
            <a:ext cx="3615813" cy="4218398"/>
          </a:xfrm>
          <a:prstGeom prst="rect">
            <a:avLst/>
          </a:prstGeom>
        </p:spPr>
      </p:pic>
    </p:spTree>
    <p:extLst>
      <p:ext uri="{BB962C8B-B14F-4D97-AF65-F5344CB8AC3E}">
        <p14:creationId xmlns:p14="http://schemas.microsoft.com/office/powerpoint/2010/main" val="2800756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5FAE7-40EE-D3DD-8D94-0B9CAF3A6C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A60035-09EB-D3CF-25E7-336EE9663DD2}"/>
              </a:ext>
            </a:extLst>
          </p:cNvPr>
          <p:cNvSpPr/>
          <p:nvPr/>
        </p:nvSpPr>
        <p:spPr>
          <a:xfrm>
            <a:off x="334297" y="1251712"/>
            <a:ext cx="11755180" cy="533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6B60730-AACF-15A7-E846-04D75164FAC7}"/>
              </a:ext>
            </a:extLst>
          </p:cNvPr>
          <p:cNvSpPr txBox="1"/>
          <p:nvPr/>
        </p:nvSpPr>
        <p:spPr>
          <a:xfrm>
            <a:off x="2516041" y="661857"/>
            <a:ext cx="9573436" cy="954107"/>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Risks and Returns</a:t>
            </a:r>
          </a:p>
          <a:p>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6B6BE654-7E5A-84C7-0202-5B64DBACD5D0}"/>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368EFD3-DBA2-FC69-0BA2-60289FF54D01}"/>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B91DA1-D0CA-E4DF-65B0-7663016496B8}"/>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0B076CDB-31D2-CBB9-B72D-2C54FF5DB782}"/>
              </a:ext>
            </a:extLst>
          </p:cNvPr>
          <p:cNvSpPr txBox="1"/>
          <p:nvPr/>
        </p:nvSpPr>
        <p:spPr>
          <a:xfrm>
            <a:off x="434938" y="1638294"/>
            <a:ext cx="8925372" cy="4893647"/>
          </a:xfrm>
          <a:prstGeom prst="rect">
            <a:avLst/>
          </a:prstGeom>
          <a:noFill/>
        </p:spPr>
        <p:txBody>
          <a:bodyPr wrap="square" rtlCol="0">
            <a:spAutoFit/>
          </a:bodyPr>
          <a:lstStyle/>
          <a:p>
            <a:r>
              <a:rPr lang="en-US" sz="2400" b="1" dirty="0">
                <a:solidFill>
                  <a:srgbClr val="F58221"/>
                </a:solidFill>
              </a:rPr>
              <a:t>The Risk-Return Tradeoff</a:t>
            </a:r>
          </a:p>
          <a:p>
            <a:r>
              <a:rPr lang="en-US" sz="2400" dirty="0"/>
              <a:t>One of the foundational principles in finance is the </a:t>
            </a:r>
            <a:r>
              <a:rPr lang="en-US" sz="2400" b="1" dirty="0">
                <a:solidFill>
                  <a:srgbClr val="203E5F"/>
                </a:solidFill>
              </a:rPr>
              <a:t>risk-return tradeoff</a:t>
            </a:r>
            <a:r>
              <a:rPr lang="en-US" sz="2400" dirty="0"/>
              <a:t>, which posits that potential return rises with an increase in risk. Investors must balance their desire for the highest possible returns against their tolerance for risk.</a:t>
            </a:r>
          </a:p>
          <a:p>
            <a:r>
              <a:rPr lang="en-US" sz="2400" b="1" dirty="0">
                <a:solidFill>
                  <a:srgbClr val="F58221"/>
                </a:solidFill>
              </a:rPr>
              <a:t>Key Points of the Risk-Return Tradeoff</a:t>
            </a:r>
          </a:p>
          <a:p>
            <a:pPr>
              <a:buFont typeface="Arial" panose="020B0604020202020204" pitchFamily="34" charset="0"/>
              <a:buChar char="•"/>
            </a:pPr>
            <a:r>
              <a:rPr lang="en-US" sz="2400" b="1" dirty="0">
                <a:solidFill>
                  <a:srgbClr val="00AEEF"/>
                </a:solidFill>
              </a:rPr>
              <a:t>Higher Risk, Higher Potential Return:</a:t>
            </a:r>
            <a:r>
              <a:rPr lang="en-US" sz="2400" dirty="0">
                <a:solidFill>
                  <a:srgbClr val="00AEEF"/>
                </a:solidFill>
              </a:rPr>
              <a:t> </a:t>
            </a:r>
            <a:r>
              <a:rPr lang="en-US" sz="2400" dirty="0"/>
              <a:t>Investments like stocks or venture capital typically offer higher potential returns but come with greater risk.</a:t>
            </a:r>
          </a:p>
          <a:p>
            <a:pPr>
              <a:buFont typeface="Arial" panose="020B0604020202020204" pitchFamily="34" charset="0"/>
              <a:buChar char="•"/>
            </a:pPr>
            <a:r>
              <a:rPr lang="en-US" sz="2400" b="1" dirty="0">
                <a:solidFill>
                  <a:srgbClr val="00AEEF"/>
                </a:solidFill>
              </a:rPr>
              <a:t>Lower Risk, Lower Potential Return:</a:t>
            </a:r>
            <a:r>
              <a:rPr lang="en-US" sz="2400" dirty="0">
                <a:solidFill>
                  <a:srgbClr val="00AEEF"/>
                </a:solidFill>
              </a:rPr>
              <a:t> </a:t>
            </a:r>
            <a:r>
              <a:rPr lang="en-US" sz="2400" dirty="0"/>
              <a:t>Investments such as government bonds or savings accounts offer lower returns but are generally safer.</a:t>
            </a:r>
          </a:p>
          <a:p>
            <a:pPr>
              <a:buFont typeface="Arial" panose="020B0604020202020204" pitchFamily="34" charset="0"/>
              <a:buChar char="•"/>
            </a:pPr>
            <a:r>
              <a:rPr lang="en-US" sz="2400" b="1" dirty="0">
                <a:solidFill>
                  <a:srgbClr val="00AEEF"/>
                </a:solidFill>
              </a:rPr>
              <a:t>Diversification:</a:t>
            </a:r>
            <a:r>
              <a:rPr lang="en-US" sz="2400" dirty="0">
                <a:solidFill>
                  <a:srgbClr val="00AEEF"/>
                </a:solidFill>
              </a:rPr>
              <a:t> </a:t>
            </a:r>
            <a:r>
              <a:rPr lang="en-US" sz="2400" dirty="0"/>
              <a:t>Spreading investments across various assets can help manage and mitigate risk while aiming to achieve desired returns.</a:t>
            </a:r>
          </a:p>
        </p:txBody>
      </p:sp>
      <p:pic>
        <p:nvPicPr>
          <p:cNvPr id="7" name="Graphic 21">
            <a:extLst>
              <a:ext uri="{FF2B5EF4-FFF2-40B4-BE49-F238E27FC236}">
                <a16:creationId xmlns:a16="http://schemas.microsoft.com/office/drawing/2014/main" id="{15A18C5E-438E-4086-7982-CC0AC67D8D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chart of financial data&#10;&#10;Description automatically generated with medium confidence">
            <a:extLst>
              <a:ext uri="{FF2B5EF4-FFF2-40B4-BE49-F238E27FC236}">
                <a16:creationId xmlns:a16="http://schemas.microsoft.com/office/drawing/2014/main" id="{8DB06211-9CA5-AD02-5219-F696CE710A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60310" y="2107337"/>
            <a:ext cx="2623681" cy="4313127"/>
          </a:xfrm>
          <a:prstGeom prst="rect">
            <a:avLst/>
          </a:prstGeom>
        </p:spPr>
      </p:pic>
    </p:spTree>
    <p:extLst>
      <p:ext uri="{BB962C8B-B14F-4D97-AF65-F5344CB8AC3E}">
        <p14:creationId xmlns:p14="http://schemas.microsoft.com/office/powerpoint/2010/main" val="2285211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DF45-87E0-C7AB-A85C-983D10A480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7B48A2-358F-CAE5-F46B-2F6D2442298C}"/>
              </a:ext>
            </a:extLst>
          </p:cNvPr>
          <p:cNvSpPr/>
          <p:nvPr/>
        </p:nvSpPr>
        <p:spPr>
          <a:xfrm>
            <a:off x="334297" y="1251712"/>
            <a:ext cx="11755180" cy="533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E152294-937E-0738-E52B-8EFACE19E343}"/>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Risks and Returns</a:t>
            </a:r>
          </a:p>
        </p:txBody>
      </p:sp>
      <p:sp>
        <p:nvSpPr>
          <p:cNvPr id="5" name="Rectangle 4">
            <a:extLst>
              <a:ext uri="{FF2B5EF4-FFF2-40B4-BE49-F238E27FC236}">
                <a16:creationId xmlns:a16="http://schemas.microsoft.com/office/drawing/2014/main" id="{369E2B73-DFF9-9710-36F9-AD8ED875C614}"/>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AC16A0D-2E4D-2E2E-76CF-D5F17C7B8427}"/>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B5064E-31CB-26AB-FDB4-53476579D82F}"/>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CC646FC9-EAB2-9B5E-FA1F-ECBDE63DEA4C}"/>
              </a:ext>
            </a:extLst>
          </p:cNvPr>
          <p:cNvSpPr txBox="1"/>
          <p:nvPr/>
        </p:nvSpPr>
        <p:spPr>
          <a:xfrm>
            <a:off x="405442" y="1539785"/>
            <a:ext cx="8954868" cy="4893647"/>
          </a:xfrm>
          <a:prstGeom prst="rect">
            <a:avLst/>
          </a:prstGeom>
          <a:noFill/>
        </p:spPr>
        <p:txBody>
          <a:bodyPr wrap="square" rtlCol="0">
            <a:spAutoFit/>
          </a:bodyPr>
          <a:lstStyle/>
          <a:p>
            <a:r>
              <a:rPr lang="en-US" sz="2400" b="1" dirty="0">
                <a:solidFill>
                  <a:srgbClr val="F58221"/>
                </a:solidFill>
              </a:rPr>
              <a:t>Measuring Risk and Return</a:t>
            </a:r>
          </a:p>
          <a:p>
            <a:r>
              <a:rPr lang="en-US" sz="2400" dirty="0"/>
              <a:t>Accurate measurement of risk and return is essential for making informed investment decisions.</a:t>
            </a:r>
          </a:p>
          <a:p>
            <a:r>
              <a:rPr lang="en-US" sz="2400" b="1" dirty="0">
                <a:solidFill>
                  <a:srgbClr val="00AEEF"/>
                </a:solidFill>
              </a:rPr>
              <a:t>Measuring Return</a:t>
            </a:r>
          </a:p>
          <a:p>
            <a:pPr>
              <a:buFont typeface="Arial" panose="020B0604020202020204" pitchFamily="34" charset="0"/>
              <a:buChar char="•"/>
            </a:pPr>
            <a:r>
              <a:rPr lang="en-US" sz="2400" b="1" dirty="0">
                <a:solidFill>
                  <a:srgbClr val="203E5F"/>
                </a:solidFill>
              </a:rPr>
              <a:t>Average Return:</a:t>
            </a:r>
            <a:r>
              <a:rPr lang="en-US" sz="2400" dirty="0">
                <a:solidFill>
                  <a:srgbClr val="203E5F"/>
                </a:solidFill>
              </a:rPr>
              <a:t> </a:t>
            </a:r>
            <a:r>
              <a:rPr lang="en-US" sz="2400" dirty="0"/>
              <a:t>The mean of a series of returns over a period.</a:t>
            </a:r>
          </a:p>
          <a:p>
            <a:pPr>
              <a:buFont typeface="Arial" panose="020B0604020202020204" pitchFamily="34" charset="0"/>
              <a:buChar char="•"/>
            </a:pPr>
            <a:r>
              <a:rPr lang="en-US" sz="2400" b="1" dirty="0">
                <a:solidFill>
                  <a:srgbClr val="203E5F"/>
                </a:solidFill>
              </a:rPr>
              <a:t>Compound Annual Growth Rate (CAGR):</a:t>
            </a:r>
            <a:r>
              <a:rPr lang="en-US" sz="2400" dirty="0">
                <a:solidFill>
                  <a:srgbClr val="203E5F"/>
                </a:solidFill>
              </a:rPr>
              <a:t> </a:t>
            </a:r>
            <a:r>
              <a:rPr lang="en-US" sz="2400" dirty="0"/>
              <a:t>The annual growth rate of an investment over a specified period longer than one year.</a:t>
            </a:r>
          </a:p>
          <a:p>
            <a:r>
              <a:rPr lang="en-US" sz="2400" b="1" dirty="0">
                <a:solidFill>
                  <a:srgbClr val="00AEEF"/>
                </a:solidFill>
              </a:rPr>
              <a:t>Measuring Risk</a:t>
            </a:r>
          </a:p>
          <a:p>
            <a:pPr>
              <a:buFont typeface="Arial" panose="020B0604020202020204" pitchFamily="34" charset="0"/>
              <a:buChar char="•"/>
            </a:pPr>
            <a:r>
              <a:rPr lang="en-US" sz="2400" b="1" dirty="0">
                <a:solidFill>
                  <a:srgbClr val="203E5F"/>
                </a:solidFill>
              </a:rPr>
              <a:t>Standard Deviation:</a:t>
            </a:r>
            <a:r>
              <a:rPr lang="en-US" sz="2400" dirty="0">
                <a:solidFill>
                  <a:srgbClr val="203E5F"/>
                </a:solidFill>
              </a:rPr>
              <a:t> </a:t>
            </a:r>
            <a:r>
              <a:rPr lang="en-US" sz="2400" dirty="0"/>
              <a:t>A statistical measure that quantifies the variability or volatility of returns.</a:t>
            </a:r>
          </a:p>
          <a:p>
            <a:pPr>
              <a:buFont typeface="Arial" panose="020B0604020202020204" pitchFamily="34" charset="0"/>
              <a:buChar char="•"/>
            </a:pPr>
            <a:r>
              <a:rPr lang="en-US" sz="2400" b="1" dirty="0">
                <a:solidFill>
                  <a:srgbClr val="203E5F"/>
                </a:solidFill>
              </a:rPr>
              <a:t>Beta:</a:t>
            </a:r>
            <a:r>
              <a:rPr lang="en-US" sz="2400" dirty="0">
                <a:solidFill>
                  <a:srgbClr val="203E5F"/>
                </a:solidFill>
              </a:rPr>
              <a:t> </a:t>
            </a:r>
            <a:r>
              <a:rPr lang="en-US" sz="2400" dirty="0"/>
              <a:t>A measure of a stock’s volatility in relation to the overall market.</a:t>
            </a:r>
          </a:p>
          <a:p>
            <a:pPr>
              <a:buFont typeface="Arial" panose="020B0604020202020204" pitchFamily="34" charset="0"/>
              <a:buChar char="•"/>
            </a:pPr>
            <a:r>
              <a:rPr lang="en-US" sz="2400" b="1" dirty="0">
                <a:solidFill>
                  <a:srgbClr val="203E5F"/>
                </a:solidFill>
              </a:rPr>
              <a:t>Value at Risk (</a:t>
            </a:r>
            <a:r>
              <a:rPr lang="en-US" sz="2400" b="1" dirty="0" err="1">
                <a:solidFill>
                  <a:srgbClr val="203E5F"/>
                </a:solidFill>
              </a:rPr>
              <a:t>VaR</a:t>
            </a:r>
            <a:r>
              <a:rPr lang="en-US" sz="2400" b="1" dirty="0">
                <a:solidFill>
                  <a:srgbClr val="203E5F"/>
                </a:solidFill>
              </a:rPr>
              <a:t>):</a:t>
            </a:r>
            <a:r>
              <a:rPr lang="en-US" sz="2400" dirty="0">
                <a:solidFill>
                  <a:srgbClr val="203E5F"/>
                </a:solidFill>
              </a:rPr>
              <a:t> </a:t>
            </a:r>
            <a:r>
              <a:rPr lang="en-US" sz="2400" dirty="0"/>
              <a:t>Estimates the maximum potential loss over a specific time frame with a given confidence level.</a:t>
            </a:r>
          </a:p>
        </p:txBody>
      </p:sp>
      <p:pic>
        <p:nvPicPr>
          <p:cNvPr id="7" name="Graphic 21">
            <a:extLst>
              <a:ext uri="{FF2B5EF4-FFF2-40B4-BE49-F238E27FC236}">
                <a16:creationId xmlns:a16="http://schemas.microsoft.com/office/drawing/2014/main" id="{000D9577-49CE-4D37-D328-BA04F62F22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Description automatically generated">
            <a:extLst>
              <a:ext uri="{FF2B5EF4-FFF2-40B4-BE49-F238E27FC236}">
                <a16:creationId xmlns:a16="http://schemas.microsoft.com/office/drawing/2014/main" id="{B30B0A2A-BC80-ADA4-25AA-6CCDE3F4AAC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52155" y="2063004"/>
            <a:ext cx="2731836" cy="4133139"/>
          </a:xfrm>
          <a:prstGeom prst="rect">
            <a:avLst/>
          </a:prstGeom>
        </p:spPr>
      </p:pic>
    </p:spTree>
    <p:extLst>
      <p:ext uri="{BB962C8B-B14F-4D97-AF65-F5344CB8AC3E}">
        <p14:creationId xmlns:p14="http://schemas.microsoft.com/office/powerpoint/2010/main" val="2155880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DBD63-7C8B-1874-8D8F-E12274220A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2827A5-6C2D-1085-BD90-DC200DD0B373}"/>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D8A4B-70A1-AE0B-A507-B5A68EA41715}"/>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Risks and Returns</a:t>
            </a:r>
          </a:p>
        </p:txBody>
      </p:sp>
      <p:sp>
        <p:nvSpPr>
          <p:cNvPr id="5" name="Rectangle 4">
            <a:extLst>
              <a:ext uri="{FF2B5EF4-FFF2-40B4-BE49-F238E27FC236}">
                <a16:creationId xmlns:a16="http://schemas.microsoft.com/office/drawing/2014/main" id="{495AF1FF-88F0-332B-245F-B1BB7415878C}"/>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FB0206B-04B4-9264-3A8C-51CA0B5D9F28}"/>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D5F3F3D-CCB6-C47B-C3B4-A18D6776909B}"/>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7DAC0D9C-A1E2-3007-7271-7E21867E14F2}"/>
              </a:ext>
            </a:extLst>
          </p:cNvPr>
          <p:cNvSpPr txBox="1"/>
          <p:nvPr/>
        </p:nvSpPr>
        <p:spPr>
          <a:xfrm>
            <a:off x="405442" y="1539785"/>
            <a:ext cx="8876210" cy="5262979"/>
          </a:xfrm>
          <a:prstGeom prst="rect">
            <a:avLst/>
          </a:prstGeom>
          <a:noFill/>
        </p:spPr>
        <p:txBody>
          <a:bodyPr wrap="square" rtlCol="0">
            <a:spAutoFit/>
          </a:bodyPr>
          <a:lstStyle/>
          <a:p>
            <a:r>
              <a:rPr lang="en-US" sz="2400" b="1" dirty="0">
                <a:solidFill>
                  <a:srgbClr val="F58221"/>
                </a:solidFill>
              </a:rPr>
              <a:t>Applications in Portfolio Management</a:t>
            </a:r>
          </a:p>
          <a:p>
            <a:r>
              <a:rPr lang="en-US" sz="2400" dirty="0"/>
              <a:t>Understanding risks and returns is crucial for constructing and managing an investment portfolio.</a:t>
            </a:r>
          </a:p>
          <a:p>
            <a:r>
              <a:rPr lang="en-US" sz="2400" b="1" dirty="0">
                <a:solidFill>
                  <a:srgbClr val="00AEEF"/>
                </a:solidFill>
              </a:rPr>
              <a:t>Modern Portfolio Theory (MPT)</a:t>
            </a:r>
          </a:p>
          <a:p>
            <a:r>
              <a:rPr lang="en-US" sz="2400" dirty="0"/>
              <a:t>Developed by Harry Markowitz, MPT emphasizes the importance of diversification to optimize the balance between risk and return. The theory suggests that an investor can construct a "frontier" of optimal portfolios offering the maximum possible expected return for a given level of risk.</a:t>
            </a:r>
          </a:p>
          <a:p>
            <a:r>
              <a:rPr lang="en-US" sz="2400" b="1" dirty="0">
                <a:solidFill>
                  <a:srgbClr val="00AEEF"/>
                </a:solidFill>
              </a:rPr>
              <a:t>Capital Asset Pricing Model (CAPM)</a:t>
            </a:r>
          </a:p>
          <a:p>
            <a:r>
              <a:rPr lang="en-US" sz="2400" dirty="0"/>
              <a:t>CAPM builds on MPT by introducing the relationship between systematic risk (beta) and expected return. It provides a formula to calculate the expected return of an asset based on its beta and the expected market return.</a:t>
            </a:r>
          </a:p>
        </p:txBody>
      </p:sp>
      <p:pic>
        <p:nvPicPr>
          <p:cNvPr id="7" name="Graphic 21">
            <a:extLst>
              <a:ext uri="{FF2B5EF4-FFF2-40B4-BE49-F238E27FC236}">
                <a16:creationId xmlns:a16="http://schemas.microsoft.com/office/drawing/2014/main" id="{340825F4-A0DD-42C2-8D51-852C25DE43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diagram of a model of a sphere with a light bulb and graphs&#10;&#10;Description automatically generated with medium confidence">
            <a:extLst>
              <a:ext uri="{FF2B5EF4-FFF2-40B4-BE49-F238E27FC236}">
                <a16:creationId xmlns:a16="http://schemas.microsoft.com/office/drawing/2014/main" id="{CFE8D1AF-D049-43BD-1AE3-98E44ABA14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16181" y="1987602"/>
            <a:ext cx="2967810" cy="4367343"/>
          </a:xfrm>
          <a:prstGeom prst="rect">
            <a:avLst/>
          </a:prstGeom>
        </p:spPr>
      </p:pic>
    </p:spTree>
    <p:extLst>
      <p:ext uri="{BB962C8B-B14F-4D97-AF65-F5344CB8AC3E}">
        <p14:creationId xmlns:p14="http://schemas.microsoft.com/office/powerpoint/2010/main" val="4290214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28073-48BC-BE33-7D26-FE79275D18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0E7FF5-7155-32CA-C10A-E3677849F87D}"/>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EAF231-A715-0A4A-809B-8CEBA7421D6A}"/>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Risks and Returns</a:t>
            </a:r>
          </a:p>
        </p:txBody>
      </p:sp>
      <p:sp>
        <p:nvSpPr>
          <p:cNvPr id="5" name="Rectangle 4">
            <a:extLst>
              <a:ext uri="{FF2B5EF4-FFF2-40B4-BE49-F238E27FC236}">
                <a16:creationId xmlns:a16="http://schemas.microsoft.com/office/drawing/2014/main" id="{1AAE9198-0093-1E79-B231-7ACED4120E80}"/>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B6FCE8E-18D0-03BA-92C1-8AEC3701DFDB}"/>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A9456F-B4C2-BB39-600D-08FC394DBB36}"/>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E0DD19C-3AE8-7488-65CA-F7746C3C6A1A}"/>
              </a:ext>
            </a:extLst>
          </p:cNvPr>
          <p:cNvSpPr txBox="1"/>
          <p:nvPr/>
        </p:nvSpPr>
        <p:spPr>
          <a:xfrm>
            <a:off x="405442" y="1885769"/>
            <a:ext cx="7725835" cy="4154984"/>
          </a:xfrm>
          <a:prstGeom prst="rect">
            <a:avLst/>
          </a:prstGeom>
          <a:noFill/>
        </p:spPr>
        <p:txBody>
          <a:bodyPr wrap="square" rtlCol="0">
            <a:spAutoFit/>
          </a:bodyPr>
          <a:lstStyle/>
          <a:p>
            <a:r>
              <a:rPr lang="en-US" sz="2400" b="1" dirty="0">
                <a:solidFill>
                  <a:srgbClr val="F58221"/>
                </a:solidFill>
              </a:rPr>
              <a:t>Behavioral Considerations</a:t>
            </a:r>
          </a:p>
          <a:p>
            <a:r>
              <a:rPr lang="en-US" sz="2400" dirty="0"/>
              <a:t>Beyond quantitative measures, investor behavior significantly influences risk and return outcomes.</a:t>
            </a:r>
          </a:p>
          <a:p>
            <a:pPr>
              <a:buFont typeface="Arial" panose="020B0604020202020204" pitchFamily="34" charset="0"/>
              <a:buChar char="•"/>
            </a:pPr>
            <a:r>
              <a:rPr lang="en-US" sz="2400" b="1" dirty="0">
                <a:solidFill>
                  <a:srgbClr val="00AEEF"/>
                </a:solidFill>
              </a:rPr>
              <a:t>Risk Perception:</a:t>
            </a:r>
            <a:r>
              <a:rPr lang="en-US" sz="2400" dirty="0">
                <a:solidFill>
                  <a:srgbClr val="00AEEF"/>
                </a:solidFill>
              </a:rPr>
              <a:t> </a:t>
            </a:r>
            <a:r>
              <a:rPr lang="en-US" sz="2400" dirty="0"/>
              <a:t>Different investors perceive and tolerate risk differently based on their experiences, financial goals, and psychological factors.</a:t>
            </a:r>
          </a:p>
          <a:p>
            <a:pPr>
              <a:buFont typeface="Arial" panose="020B0604020202020204" pitchFamily="34" charset="0"/>
              <a:buChar char="•"/>
            </a:pPr>
            <a:r>
              <a:rPr lang="en-US" sz="2400" b="1" dirty="0">
                <a:solidFill>
                  <a:srgbClr val="00AEEF"/>
                </a:solidFill>
              </a:rPr>
              <a:t>Herd Behavior:</a:t>
            </a:r>
            <a:r>
              <a:rPr lang="en-US" sz="2400" dirty="0">
                <a:solidFill>
                  <a:srgbClr val="00AEEF"/>
                </a:solidFill>
              </a:rPr>
              <a:t> </a:t>
            </a:r>
            <a:r>
              <a:rPr lang="en-US" sz="2400" dirty="0"/>
              <a:t>Investors may follow the actions of a larger group, sometimes leading to irrational investment decisions.</a:t>
            </a:r>
          </a:p>
          <a:p>
            <a:pPr>
              <a:buFont typeface="Arial" panose="020B0604020202020204" pitchFamily="34" charset="0"/>
              <a:buChar char="•"/>
            </a:pPr>
            <a:r>
              <a:rPr lang="en-US" sz="2400" b="1" dirty="0">
                <a:solidFill>
                  <a:srgbClr val="00AEEF"/>
                </a:solidFill>
              </a:rPr>
              <a:t>Overconfidence:</a:t>
            </a:r>
            <a:r>
              <a:rPr lang="en-US" sz="2400" dirty="0">
                <a:solidFill>
                  <a:srgbClr val="00AEEF"/>
                </a:solidFill>
              </a:rPr>
              <a:t> </a:t>
            </a:r>
            <a:r>
              <a:rPr lang="en-US" sz="2400" dirty="0"/>
              <a:t>Investors might overestimate their ability to predict market movements, leading to excessive risk-taking.</a:t>
            </a:r>
          </a:p>
        </p:txBody>
      </p:sp>
      <p:pic>
        <p:nvPicPr>
          <p:cNvPr id="7" name="Graphic 21">
            <a:extLst>
              <a:ext uri="{FF2B5EF4-FFF2-40B4-BE49-F238E27FC236}">
                <a16:creationId xmlns:a16="http://schemas.microsoft.com/office/drawing/2014/main" id="{011A4505-35FC-3511-E484-360A98807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group of people walking on a cliff&#10;&#10;Description automatically generated">
            <a:extLst>
              <a:ext uri="{FF2B5EF4-FFF2-40B4-BE49-F238E27FC236}">
                <a16:creationId xmlns:a16="http://schemas.microsoft.com/office/drawing/2014/main" id="{B62719E9-F9F3-FEBF-30DE-8C794723D5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20959" y="1926086"/>
            <a:ext cx="3378835" cy="4218398"/>
          </a:xfrm>
          <a:prstGeom prst="rect">
            <a:avLst/>
          </a:prstGeom>
        </p:spPr>
      </p:pic>
    </p:spTree>
    <p:extLst>
      <p:ext uri="{BB962C8B-B14F-4D97-AF65-F5344CB8AC3E}">
        <p14:creationId xmlns:p14="http://schemas.microsoft.com/office/powerpoint/2010/main" val="772564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2704E-7952-A484-7E32-D2B4B528FE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A692C1-0CD9-14DF-CD09-002B80AF72A1}"/>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A980ED-4ED5-F51A-BAB8-40D1D80708EE}"/>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Risk-Return Trade-Off</a:t>
            </a:r>
          </a:p>
        </p:txBody>
      </p:sp>
      <p:sp>
        <p:nvSpPr>
          <p:cNvPr id="5" name="Rectangle 4">
            <a:extLst>
              <a:ext uri="{FF2B5EF4-FFF2-40B4-BE49-F238E27FC236}">
                <a16:creationId xmlns:a16="http://schemas.microsoft.com/office/drawing/2014/main" id="{0C773FBD-FE95-487A-A70B-8EC223C0B81A}"/>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45C428D9-DDAE-BC18-ACAF-A22F5FC24223}"/>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6528B6-EE6D-E6C7-C4B0-7A723FA47514}"/>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A4908655-0339-F810-2671-ABE91B50C7F1}"/>
              </a:ext>
            </a:extLst>
          </p:cNvPr>
          <p:cNvSpPr txBox="1"/>
          <p:nvPr/>
        </p:nvSpPr>
        <p:spPr>
          <a:xfrm>
            <a:off x="405443" y="1885769"/>
            <a:ext cx="7273552" cy="4524315"/>
          </a:xfrm>
          <a:prstGeom prst="rect">
            <a:avLst/>
          </a:prstGeom>
          <a:noFill/>
        </p:spPr>
        <p:txBody>
          <a:bodyPr wrap="square" rtlCol="0">
            <a:spAutoFit/>
          </a:bodyPr>
          <a:lstStyle/>
          <a:p>
            <a:r>
              <a:rPr lang="en-US" sz="2400" b="1" dirty="0">
                <a:solidFill>
                  <a:srgbClr val="F58221"/>
                </a:solidFill>
              </a:rPr>
              <a:t>The Risk-Return Tradeoff</a:t>
            </a:r>
          </a:p>
          <a:p>
            <a:r>
              <a:rPr lang="en-US" sz="2400" dirty="0"/>
              <a:t>We start from a very simple premise: </a:t>
            </a:r>
            <a:r>
              <a:rPr lang="en-US" sz="2400" b="1" dirty="0">
                <a:solidFill>
                  <a:srgbClr val="203E5F"/>
                </a:solidFill>
              </a:rPr>
              <a:t>investors like returns and they dislike risk</a:t>
            </a:r>
            <a:r>
              <a:rPr lang="en-US" sz="2400" dirty="0">
                <a:solidFill>
                  <a:srgbClr val="203E5F"/>
                </a:solidFill>
              </a:rPr>
              <a:t>.</a:t>
            </a:r>
            <a:r>
              <a:rPr lang="en-US" sz="2400" dirty="0"/>
              <a:t> This fundamental notion underpins much of investment theory and practice. Understanding this premise is essential for making informed investment decisions</a:t>
            </a:r>
          </a:p>
          <a:p>
            <a:r>
              <a:rPr lang="en-US" sz="2400" b="1" dirty="0">
                <a:solidFill>
                  <a:srgbClr val="F58221"/>
                </a:solidFill>
              </a:rPr>
              <a:t>Fundamental Premise</a:t>
            </a:r>
          </a:p>
          <a:p>
            <a:r>
              <a:rPr lang="en-US" sz="2400" b="1" dirty="0">
                <a:solidFill>
                  <a:srgbClr val="00AEEF"/>
                </a:solidFill>
              </a:rPr>
              <a:t>Investors Favor Returns:</a:t>
            </a:r>
            <a:r>
              <a:rPr lang="en-US" sz="2400" dirty="0">
                <a:solidFill>
                  <a:srgbClr val="00AEEF"/>
                </a:solidFill>
              </a:rPr>
              <a:t> </a:t>
            </a:r>
            <a:r>
              <a:rPr lang="en-US" sz="2400" dirty="0"/>
              <a:t>At the core, investors seek to grow their wealth. Whether through capital appreciation, dividends, interest, or other forms of income, the primary goal is to achieve favorable returns on their investments.</a:t>
            </a:r>
          </a:p>
        </p:txBody>
      </p:sp>
      <p:pic>
        <p:nvPicPr>
          <p:cNvPr id="7" name="Graphic 21">
            <a:extLst>
              <a:ext uri="{FF2B5EF4-FFF2-40B4-BE49-F238E27FC236}">
                <a16:creationId xmlns:a16="http://schemas.microsoft.com/office/drawing/2014/main" id="{B6B8E881-DB86-485E-2B70-A1FE2C7901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erson looking at a road with coins and a sunset&#10;&#10;Description automatically generated">
            <a:extLst>
              <a:ext uri="{FF2B5EF4-FFF2-40B4-BE49-F238E27FC236}">
                <a16:creationId xmlns:a16="http://schemas.microsoft.com/office/drawing/2014/main" id="{0326E01C-528A-6EC3-4A10-DA58113CE4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64129" y="1885769"/>
            <a:ext cx="3962244" cy="4419600"/>
          </a:xfrm>
          <a:prstGeom prst="rect">
            <a:avLst/>
          </a:prstGeom>
        </p:spPr>
      </p:pic>
    </p:spTree>
    <p:extLst>
      <p:ext uri="{BB962C8B-B14F-4D97-AF65-F5344CB8AC3E}">
        <p14:creationId xmlns:p14="http://schemas.microsoft.com/office/powerpoint/2010/main" val="3150194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E7F37-9877-6E8B-FBFE-E3EC0EF645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19968F-B45F-C688-D93B-0CF541C7C61F}"/>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10B5EF5-3CFA-C206-F94E-5615C94BC1CB}"/>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8C7650C0-3A12-CC97-C80E-6B84C1CD5E0E}"/>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94377E4-D7C3-93C9-C75B-71969E9EBB5D}"/>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F64A08E-F1A9-1955-5B57-3A308462E7BC}"/>
              </a:ext>
            </a:extLst>
          </p:cNvPr>
          <p:cNvSpPr txBox="1"/>
          <p:nvPr/>
        </p:nvSpPr>
        <p:spPr>
          <a:xfrm>
            <a:off x="334297" y="1539785"/>
            <a:ext cx="7466728" cy="5262979"/>
          </a:xfrm>
          <a:prstGeom prst="rect">
            <a:avLst/>
          </a:prstGeom>
          <a:noFill/>
        </p:spPr>
        <p:txBody>
          <a:bodyPr wrap="square" rtlCol="0">
            <a:spAutoFit/>
          </a:bodyPr>
          <a:lstStyle/>
          <a:p>
            <a:r>
              <a:rPr lang="en-US" sz="2400" b="1" dirty="0">
                <a:solidFill>
                  <a:srgbClr val="F58221"/>
                </a:solidFill>
              </a:rPr>
              <a:t>The Risk-Return Tradeoff</a:t>
            </a:r>
          </a:p>
          <a:p>
            <a:r>
              <a:rPr lang="en-US" sz="2400" b="1" dirty="0">
                <a:solidFill>
                  <a:srgbClr val="00AEEF"/>
                </a:solidFill>
              </a:rPr>
              <a:t>Investors Dislike Risk:</a:t>
            </a:r>
            <a:r>
              <a:rPr lang="en-US" sz="2400" dirty="0">
                <a:solidFill>
                  <a:srgbClr val="00AEEF"/>
                </a:solidFill>
              </a:rPr>
              <a:t> </a:t>
            </a:r>
            <a:r>
              <a:rPr lang="en-US" sz="2400" dirty="0"/>
              <a:t>While seeking higher returns, investors naturally prefer to minimize uncertainty. Risk, in this context, refers to the possibility that an investment's actual return will deviate from the expected return. This deviation can lead to either higher gains or losses, but generally, the aversion to potential losses outweighs the attraction to potential gains.</a:t>
            </a:r>
          </a:p>
          <a:p>
            <a:r>
              <a:rPr lang="en-US" sz="2400" b="1" dirty="0">
                <a:solidFill>
                  <a:srgbClr val="F58221"/>
                </a:solidFill>
              </a:rPr>
              <a:t>Key Components of the Tradeoff</a:t>
            </a:r>
          </a:p>
          <a:p>
            <a:pPr>
              <a:buFont typeface="+mj-lt"/>
              <a:buAutoNum type="arabicPeriod"/>
            </a:pPr>
            <a:r>
              <a:rPr lang="en-US" sz="2400" b="1" dirty="0">
                <a:solidFill>
                  <a:srgbClr val="00AEEF"/>
                </a:solidFill>
              </a:rPr>
              <a:t>Low-Risk Investments:</a:t>
            </a:r>
            <a:endParaRPr lang="en-US" sz="2400" dirty="0">
              <a:solidFill>
                <a:srgbClr val="00AEEF"/>
              </a:solidFill>
            </a:endParaRPr>
          </a:p>
          <a:p>
            <a:pPr marL="800100" lvl="1" indent="-342900">
              <a:buFont typeface="Arial" panose="020B0604020202020204" pitchFamily="34" charset="0"/>
              <a:buChar char="•"/>
            </a:pPr>
            <a:r>
              <a:rPr lang="en-US" sz="2400" b="1" dirty="0">
                <a:solidFill>
                  <a:srgbClr val="203E5F"/>
                </a:solidFill>
              </a:rPr>
              <a:t>Examples:</a:t>
            </a:r>
            <a:r>
              <a:rPr lang="en-US" sz="2400" dirty="0">
                <a:solidFill>
                  <a:srgbClr val="203E5F"/>
                </a:solidFill>
              </a:rPr>
              <a:t> </a:t>
            </a:r>
            <a:r>
              <a:rPr lang="en-US" sz="2400" dirty="0"/>
              <a:t>Government bonds, high-grade corporate bonds, money market instruments.</a:t>
            </a:r>
          </a:p>
          <a:p>
            <a:pPr marL="800100" lvl="1" indent="-342900">
              <a:buFont typeface="Arial" panose="020B0604020202020204" pitchFamily="34" charset="0"/>
              <a:buChar char="•"/>
            </a:pPr>
            <a:r>
              <a:rPr lang="en-US" sz="2400" b="1" dirty="0">
                <a:solidFill>
                  <a:srgbClr val="203E5F"/>
                </a:solidFill>
              </a:rPr>
              <a:t>Characteristics:</a:t>
            </a:r>
            <a:r>
              <a:rPr lang="en-US" sz="2400" dirty="0">
                <a:solidFill>
                  <a:srgbClr val="203E5F"/>
                </a:solidFill>
              </a:rPr>
              <a:t> </a:t>
            </a:r>
            <a:r>
              <a:rPr lang="en-US" sz="2400" dirty="0"/>
              <a:t>These investments offer lower returns but come with minimal risk of loss.</a:t>
            </a:r>
          </a:p>
        </p:txBody>
      </p:sp>
      <p:pic>
        <p:nvPicPr>
          <p:cNvPr id="7" name="Graphic 21">
            <a:extLst>
              <a:ext uri="{FF2B5EF4-FFF2-40B4-BE49-F238E27FC236}">
                <a16:creationId xmlns:a16="http://schemas.microsoft.com/office/drawing/2014/main" id="{3542A592-CDBF-9768-A39F-2E9354FF88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various financial investments&#10;&#10;Description automatically generated with medium confidence">
            <a:extLst>
              <a:ext uri="{FF2B5EF4-FFF2-40B4-BE49-F238E27FC236}">
                <a16:creationId xmlns:a16="http://schemas.microsoft.com/office/drawing/2014/main" id="{1A7E50A8-1451-511B-D912-E8F88DFE83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01025" y="1754681"/>
            <a:ext cx="4182966" cy="4441462"/>
          </a:xfrm>
          <a:prstGeom prst="rect">
            <a:avLst/>
          </a:prstGeom>
        </p:spPr>
      </p:pic>
      <p:sp>
        <p:nvSpPr>
          <p:cNvPr id="4" name="TextBox 3">
            <a:extLst>
              <a:ext uri="{FF2B5EF4-FFF2-40B4-BE49-F238E27FC236}">
                <a16:creationId xmlns:a16="http://schemas.microsoft.com/office/drawing/2014/main" id="{C4BBEE36-EE19-1564-86E3-6AEED482F64C}"/>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Risk-Return Trade-Off</a:t>
            </a:r>
          </a:p>
        </p:txBody>
      </p:sp>
    </p:spTree>
    <p:extLst>
      <p:ext uri="{BB962C8B-B14F-4D97-AF65-F5344CB8AC3E}">
        <p14:creationId xmlns:p14="http://schemas.microsoft.com/office/powerpoint/2010/main" val="495790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AE47E-AA5D-0A7C-470F-638E8F9301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16D581-CCED-C07D-ED92-1571AD6CA960}"/>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84C68C8-5AD9-C6FD-2B46-95641DF07390}"/>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65C7354-205B-0251-20AE-2EE0F86193DD}"/>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41E557-1D2F-9D8C-7EFA-CB66AFD1EECC}"/>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999EC4B-2EA3-20B2-A92A-68D294F294CF}"/>
              </a:ext>
            </a:extLst>
          </p:cNvPr>
          <p:cNvSpPr txBox="1"/>
          <p:nvPr/>
        </p:nvSpPr>
        <p:spPr>
          <a:xfrm>
            <a:off x="334297" y="1539785"/>
            <a:ext cx="7466728" cy="5262979"/>
          </a:xfrm>
          <a:prstGeom prst="rect">
            <a:avLst/>
          </a:prstGeom>
          <a:noFill/>
        </p:spPr>
        <p:txBody>
          <a:bodyPr wrap="square" rtlCol="0">
            <a:spAutoFit/>
          </a:bodyPr>
          <a:lstStyle/>
          <a:p>
            <a:r>
              <a:rPr lang="en-US" sz="2400" b="1" dirty="0">
                <a:solidFill>
                  <a:srgbClr val="00AEEF"/>
                </a:solidFill>
              </a:rPr>
              <a:t>2.High-Risk Investments:</a:t>
            </a:r>
            <a:endParaRPr lang="en-US" sz="2400" dirty="0">
              <a:solidFill>
                <a:srgbClr val="00AEEF"/>
              </a:solidFill>
            </a:endParaRPr>
          </a:p>
          <a:p>
            <a:pPr marL="800100" lvl="1" indent="-342900">
              <a:buFont typeface="Arial" panose="020B0604020202020204" pitchFamily="34" charset="0"/>
              <a:buChar char="•"/>
            </a:pPr>
            <a:r>
              <a:rPr lang="en-US" sz="2400" b="1" dirty="0">
                <a:solidFill>
                  <a:srgbClr val="203E5F"/>
                </a:solidFill>
              </a:rPr>
              <a:t>Examples:</a:t>
            </a:r>
            <a:r>
              <a:rPr lang="en-US" sz="2400" dirty="0">
                <a:solidFill>
                  <a:srgbClr val="203E5F"/>
                </a:solidFill>
              </a:rPr>
              <a:t> </a:t>
            </a:r>
            <a:r>
              <a:rPr lang="en-US" sz="2400" dirty="0"/>
              <a:t>Stocks, real estate, venture capital, cryptocurrencies.</a:t>
            </a:r>
          </a:p>
          <a:p>
            <a:pPr marL="800100" lvl="1" indent="-342900">
              <a:buFont typeface="Arial" panose="020B0604020202020204" pitchFamily="34" charset="0"/>
              <a:buChar char="•"/>
            </a:pPr>
            <a:r>
              <a:rPr lang="en-US" sz="2400" b="1" dirty="0">
                <a:solidFill>
                  <a:srgbClr val="203E5F"/>
                </a:solidFill>
              </a:rPr>
              <a:t>Characteristics:</a:t>
            </a:r>
            <a:r>
              <a:rPr lang="en-US" sz="2400" dirty="0">
                <a:solidFill>
                  <a:srgbClr val="203E5F"/>
                </a:solidFill>
              </a:rPr>
              <a:t> </a:t>
            </a:r>
            <a:r>
              <a:rPr lang="en-US" sz="2400" dirty="0"/>
              <a:t>These investments offer the potential for higher returns but come with greater volatility and the possibility of significant losses.</a:t>
            </a:r>
          </a:p>
          <a:p>
            <a:r>
              <a:rPr lang="en-US" sz="2400" b="1" dirty="0">
                <a:solidFill>
                  <a:srgbClr val="00AEEF"/>
                </a:solidFill>
              </a:rPr>
              <a:t>3.Intermediate-Risk Investments:</a:t>
            </a:r>
            <a:endParaRPr lang="en-US" sz="2400" dirty="0">
              <a:solidFill>
                <a:srgbClr val="00AEEF"/>
              </a:solidFill>
            </a:endParaRPr>
          </a:p>
          <a:p>
            <a:pPr marL="800100" lvl="1" indent="-342900">
              <a:buFont typeface="Arial" panose="020B0604020202020204" pitchFamily="34" charset="0"/>
              <a:buChar char="•"/>
            </a:pPr>
            <a:r>
              <a:rPr lang="en-US" sz="2400" b="1" dirty="0">
                <a:solidFill>
                  <a:srgbClr val="203E5F"/>
                </a:solidFill>
              </a:rPr>
              <a:t>Examples:</a:t>
            </a:r>
            <a:r>
              <a:rPr lang="en-US" sz="2400" dirty="0">
                <a:solidFill>
                  <a:srgbClr val="203E5F"/>
                </a:solidFill>
              </a:rPr>
              <a:t> </a:t>
            </a:r>
            <a:r>
              <a:rPr lang="en-US" sz="2400" dirty="0"/>
              <a:t>Balanced mutual funds, dividend-paying stocks, corporate bonds.</a:t>
            </a:r>
          </a:p>
          <a:p>
            <a:pPr marL="800100" lvl="1" indent="-342900">
              <a:buFont typeface="Arial" panose="020B0604020202020204" pitchFamily="34" charset="0"/>
              <a:buChar char="•"/>
            </a:pPr>
            <a:r>
              <a:rPr lang="en-US" sz="2400" b="1" dirty="0">
                <a:solidFill>
                  <a:srgbClr val="203E5F"/>
                </a:solidFill>
              </a:rPr>
              <a:t>Characteristics:</a:t>
            </a:r>
            <a:r>
              <a:rPr lang="en-US" sz="2400" dirty="0">
                <a:solidFill>
                  <a:srgbClr val="203E5F"/>
                </a:solidFill>
              </a:rPr>
              <a:t> </a:t>
            </a:r>
            <a:r>
              <a:rPr lang="en-US" sz="2400" dirty="0"/>
              <a:t>These investments strike a balance between risk and return, offering moderate returns with moderate risk.</a:t>
            </a:r>
          </a:p>
          <a:p>
            <a:endParaRPr lang="en-US" sz="2400" dirty="0"/>
          </a:p>
          <a:p>
            <a:endParaRPr lang="en-US" sz="2400" dirty="0"/>
          </a:p>
        </p:txBody>
      </p:sp>
      <p:pic>
        <p:nvPicPr>
          <p:cNvPr id="7" name="Graphic 21">
            <a:extLst>
              <a:ext uri="{FF2B5EF4-FFF2-40B4-BE49-F238E27FC236}">
                <a16:creationId xmlns:a16="http://schemas.microsoft.com/office/drawing/2014/main" id="{6F70D172-A833-5969-9284-A6552A2EC3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various financial investments&#10;&#10;Description automatically generated with medium confidence">
            <a:extLst>
              <a:ext uri="{FF2B5EF4-FFF2-40B4-BE49-F238E27FC236}">
                <a16:creationId xmlns:a16="http://schemas.microsoft.com/office/drawing/2014/main" id="{A9C95085-F1E7-2217-BC99-5DB5A9BD89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01025" y="1754681"/>
            <a:ext cx="4182966" cy="4441462"/>
          </a:xfrm>
          <a:prstGeom prst="rect">
            <a:avLst/>
          </a:prstGeom>
        </p:spPr>
      </p:pic>
      <p:sp>
        <p:nvSpPr>
          <p:cNvPr id="4" name="TextBox 3">
            <a:extLst>
              <a:ext uri="{FF2B5EF4-FFF2-40B4-BE49-F238E27FC236}">
                <a16:creationId xmlns:a16="http://schemas.microsoft.com/office/drawing/2014/main" id="{CA9062FB-DB27-F2F5-B9BD-02CFCCEDC774}"/>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Risk-Return Trade-Off</a:t>
            </a:r>
          </a:p>
        </p:txBody>
      </p:sp>
    </p:spTree>
    <p:extLst>
      <p:ext uri="{BB962C8B-B14F-4D97-AF65-F5344CB8AC3E}">
        <p14:creationId xmlns:p14="http://schemas.microsoft.com/office/powerpoint/2010/main" val="3278702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D36C5-0B13-3CE4-0831-48175773E9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3329FA-57DD-183A-1A4D-A957F5EE1AD2}"/>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BE8F63E-C4D1-EAA4-224E-46DE9F05B0CB}"/>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259B8A74-DDF7-0F2C-0609-DB24CA58827C}"/>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BB983C-BE3A-F5E5-EA4B-442B5BF40061}"/>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FF80D031-6185-0901-4A83-BA4B1F698175}"/>
              </a:ext>
            </a:extLst>
          </p:cNvPr>
          <p:cNvSpPr txBox="1"/>
          <p:nvPr/>
        </p:nvSpPr>
        <p:spPr>
          <a:xfrm>
            <a:off x="478297" y="1885770"/>
            <a:ext cx="7663529" cy="4154984"/>
          </a:xfrm>
          <a:prstGeom prst="rect">
            <a:avLst/>
          </a:prstGeom>
          <a:noFill/>
        </p:spPr>
        <p:txBody>
          <a:bodyPr wrap="square" rtlCol="0">
            <a:spAutoFit/>
          </a:bodyPr>
          <a:lstStyle/>
          <a:p>
            <a:r>
              <a:rPr lang="en-US" sz="2400" b="1" dirty="0">
                <a:solidFill>
                  <a:srgbClr val="F58221"/>
                </a:solidFill>
              </a:rPr>
              <a:t>Implications for Investors</a:t>
            </a:r>
          </a:p>
          <a:p>
            <a:pPr>
              <a:buFont typeface="Arial" panose="020B0604020202020204" pitchFamily="34" charset="0"/>
              <a:buChar char="•"/>
            </a:pPr>
            <a:r>
              <a:rPr lang="en-US" sz="2400" b="1" dirty="0">
                <a:solidFill>
                  <a:srgbClr val="00AEEF"/>
                </a:solidFill>
              </a:rPr>
              <a:t>Diversification:</a:t>
            </a:r>
            <a:r>
              <a:rPr lang="en-US" sz="2400" dirty="0">
                <a:solidFill>
                  <a:srgbClr val="00AEEF"/>
                </a:solidFill>
              </a:rPr>
              <a:t> </a:t>
            </a:r>
            <a:r>
              <a:rPr lang="en-US" sz="2400" dirty="0"/>
              <a:t>By spreading investments across various asset classes and securities, investors can manage and mitigate risk while aiming to achieve their desired returns. Diversification does not eliminate risk but can reduce unsystematic risk specific to individual investments.</a:t>
            </a:r>
          </a:p>
          <a:p>
            <a:pPr>
              <a:buFont typeface="Arial" panose="020B0604020202020204" pitchFamily="34" charset="0"/>
              <a:buChar char="•"/>
            </a:pPr>
            <a:r>
              <a:rPr lang="en-US" sz="2400" b="1" dirty="0">
                <a:solidFill>
                  <a:srgbClr val="00AEEF"/>
                </a:solidFill>
              </a:rPr>
              <a:t>Asset Allocation:</a:t>
            </a:r>
            <a:r>
              <a:rPr lang="en-US" sz="2400" dirty="0">
                <a:solidFill>
                  <a:srgbClr val="00AEEF"/>
                </a:solidFill>
              </a:rPr>
              <a:t> </a:t>
            </a:r>
            <a:r>
              <a:rPr lang="en-US" sz="2400" dirty="0"/>
              <a:t>Determining the appropriate mix of asset classes (e.g., stocks, bonds, real estate) based on an investor's risk tolerance, investment goals, and time horizon is crucial. Proper asset allocation seeks to optimize the balance between risk and return.</a:t>
            </a:r>
          </a:p>
        </p:txBody>
      </p:sp>
      <p:pic>
        <p:nvPicPr>
          <p:cNvPr id="7" name="Graphic 21">
            <a:extLst>
              <a:ext uri="{FF2B5EF4-FFF2-40B4-BE49-F238E27FC236}">
                <a16:creationId xmlns:a16="http://schemas.microsoft.com/office/drawing/2014/main" id="{D178B471-13A7-D4BA-C2B2-D99AE41CE0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with different colored circles and numbers&#10;&#10;Description automatically generated with medium confidence">
            <a:extLst>
              <a:ext uri="{FF2B5EF4-FFF2-40B4-BE49-F238E27FC236}">
                <a16:creationId xmlns:a16="http://schemas.microsoft.com/office/drawing/2014/main" id="{8A44E0F5-52C7-8EFF-B58A-2DE4A0BAF5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29600" y="2061418"/>
            <a:ext cx="3628103" cy="4134725"/>
          </a:xfrm>
          <a:prstGeom prst="rect">
            <a:avLst/>
          </a:prstGeom>
        </p:spPr>
      </p:pic>
      <p:sp>
        <p:nvSpPr>
          <p:cNvPr id="8" name="TextBox 7">
            <a:extLst>
              <a:ext uri="{FF2B5EF4-FFF2-40B4-BE49-F238E27FC236}">
                <a16:creationId xmlns:a16="http://schemas.microsoft.com/office/drawing/2014/main" id="{4CD9590D-38A4-39AB-AEBF-32451736601A}"/>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Risk-Return Trade-Off</a:t>
            </a:r>
          </a:p>
        </p:txBody>
      </p:sp>
    </p:spTree>
    <p:extLst>
      <p:ext uri="{BB962C8B-B14F-4D97-AF65-F5344CB8AC3E}">
        <p14:creationId xmlns:p14="http://schemas.microsoft.com/office/powerpoint/2010/main" val="2777889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5CA27-C35B-389B-4E88-0422FFEB02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161B68-72BC-EC36-F222-901C85B2F53D}"/>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3D828AE-D293-0117-95BF-75D189D2607A}"/>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F563D57A-E249-B592-3357-6AE755071BB5}"/>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D94162-38A8-DDFF-7D0D-7B7C73FDD336}"/>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7E7A7F00-4E7A-7C46-F6AC-FD4A0C8DCC63}"/>
              </a:ext>
            </a:extLst>
          </p:cNvPr>
          <p:cNvSpPr txBox="1"/>
          <p:nvPr/>
        </p:nvSpPr>
        <p:spPr>
          <a:xfrm>
            <a:off x="334298" y="1704929"/>
            <a:ext cx="7513057" cy="4524315"/>
          </a:xfrm>
          <a:prstGeom prst="rect">
            <a:avLst/>
          </a:prstGeom>
          <a:noFill/>
        </p:spPr>
        <p:txBody>
          <a:bodyPr wrap="square" rtlCol="0">
            <a:spAutoFit/>
          </a:bodyPr>
          <a:lstStyle/>
          <a:p>
            <a:r>
              <a:rPr lang="en-US" sz="2400" b="1" dirty="0">
                <a:solidFill>
                  <a:srgbClr val="F58221"/>
                </a:solidFill>
              </a:rPr>
              <a:t>Implications for Investors</a:t>
            </a:r>
          </a:p>
          <a:p>
            <a:pPr>
              <a:buFont typeface="Arial" panose="020B0604020202020204" pitchFamily="34" charset="0"/>
              <a:buChar char="•"/>
            </a:pPr>
            <a:r>
              <a:rPr lang="en-US" sz="2400" b="1" dirty="0">
                <a:solidFill>
                  <a:srgbClr val="00AEEF"/>
                </a:solidFill>
              </a:rPr>
              <a:t>Risk Tolerance Assessment:</a:t>
            </a:r>
            <a:r>
              <a:rPr lang="en-US" sz="2400" dirty="0">
                <a:solidFill>
                  <a:srgbClr val="00AEEF"/>
                </a:solidFill>
              </a:rPr>
              <a:t> </a:t>
            </a:r>
            <a:r>
              <a:rPr lang="en-US" sz="2400" dirty="0"/>
              <a:t>Investors must assess their own risk tolerance, which can be influenced by factors such as financial goals, investment timeline, income stability, and psychological comfort with market fluctuations.</a:t>
            </a:r>
          </a:p>
          <a:p>
            <a:r>
              <a:rPr lang="en-US" sz="2400" b="1" dirty="0">
                <a:solidFill>
                  <a:srgbClr val="00AEEF"/>
                </a:solidFill>
              </a:rPr>
              <a:t>Balancing Risk and Return</a:t>
            </a:r>
          </a:p>
          <a:p>
            <a:r>
              <a:rPr lang="en-US" sz="2400" dirty="0"/>
              <a:t>Achieving the optimal balance between risk and return involves several strategies:</a:t>
            </a:r>
          </a:p>
          <a:p>
            <a:pPr marL="342900" indent="-342900">
              <a:buFont typeface="Arial" panose="020B0604020202020204" pitchFamily="34" charset="0"/>
              <a:buChar char="•"/>
            </a:pPr>
            <a:r>
              <a:rPr lang="en-US" sz="2400" b="1" dirty="0">
                <a:solidFill>
                  <a:srgbClr val="203E5F"/>
                </a:solidFill>
              </a:rPr>
              <a:t>Understanding Investment Options.</a:t>
            </a:r>
          </a:p>
          <a:p>
            <a:pPr marL="342900" indent="-342900">
              <a:buFont typeface="Arial" panose="020B0604020202020204" pitchFamily="34" charset="0"/>
              <a:buChar char="•"/>
            </a:pPr>
            <a:r>
              <a:rPr lang="en-US" sz="2400" b="1" dirty="0">
                <a:solidFill>
                  <a:srgbClr val="203E5F"/>
                </a:solidFill>
              </a:rPr>
              <a:t>Setting Clear Financial Goals.</a:t>
            </a:r>
          </a:p>
          <a:p>
            <a:pPr marL="342900" indent="-342900">
              <a:buFont typeface="Arial" panose="020B0604020202020204" pitchFamily="34" charset="0"/>
              <a:buChar char="•"/>
            </a:pPr>
            <a:r>
              <a:rPr lang="en-US" sz="2400" b="1" dirty="0">
                <a:solidFill>
                  <a:srgbClr val="203E5F"/>
                </a:solidFill>
              </a:rPr>
              <a:t>Regular Portfolio Review.</a:t>
            </a:r>
          </a:p>
          <a:p>
            <a:pPr marL="342900" indent="-342900">
              <a:buFont typeface="Arial" panose="020B0604020202020204" pitchFamily="34" charset="0"/>
              <a:buChar char="•"/>
            </a:pPr>
            <a:r>
              <a:rPr lang="en-US" sz="2400" b="1" dirty="0">
                <a:solidFill>
                  <a:srgbClr val="203E5F"/>
                </a:solidFill>
              </a:rPr>
              <a:t>Long-Term Perspective.</a:t>
            </a:r>
            <a:endParaRPr lang="en-US" sz="2400" dirty="0">
              <a:solidFill>
                <a:srgbClr val="203E5F"/>
              </a:solidFill>
            </a:endParaRPr>
          </a:p>
        </p:txBody>
      </p:sp>
      <p:pic>
        <p:nvPicPr>
          <p:cNvPr id="7" name="Graphic 21">
            <a:extLst>
              <a:ext uri="{FF2B5EF4-FFF2-40B4-BE49-F238E27FC236}">
                <a16:creationId xmlns:a16="http://schemas.microsoft.com/office/drawing/2014/main" id="{670AD4D4-D0C4-B4D4-BE35-25472DED1F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poster of a chart of various charts and graphs&#10;&#10;Description automatically generated with medium confidence">
            <a:extLst>
              <a:ext uri="{FF2B5EF4-FFF2-40B4-BE49-F238E27FC236}">
                <a16:creationId xmlns:a16="http://schemas.microsoft.com/office/drawing/2014/main" id="{5DBA4C2C-EC8A-92DF-BF15-33E605907E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74957" y="2063004"/>
            <a:ext cx="3882745" cy="4334719"/>
          </a:xfrm>
          <a:prstGeom prst="rect">
            <a:avLst/>
          </a:prstGeom>
        </p:spPr>
      </p:pic>
      <p:sp>
        <p:nvSpPr>
          <p:cNvPr id="2" name="TextBox 1">
            <a:extLst>
              <a:ext uri="{FF2B5EF4-FFF2-40B4-BE49-F238E27FC236}">
                <a16:creationId xmlns:a16="http://schemas.microsoft.com/office/drawing/2014/main" id="{63BCCE0D-3F2E-037E-E5EE-EBE9713C85DC}"/>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Risk-Return Trade-Off</a:t>
            </a:r>
          </a:p>
        </p:txBody>
      </p:sp>
    </p:spTree>
    <p:extLst>
      <p:ext uri="{BB962C8B-B14F-4D97-AF65-F5344CB8AC3E}">
        <p14:creationId xmlns:p14="http://schemas.microsoft.com/office/powerpoint/2010/main" val="2669314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667B8-C76A-C505-F0E8-239FE710F5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2DB820-3944-63D6-2EFC-D551E4965790}"/>
              </a:ext>
            </a:extLst>
          </p:cNvPr>
          <p:cNvSpPr/>
          <p:nvPr/>
        </p:nvSpPr>
        <p:spPr>
          <a:xfrm>
            <a:off x="334297" y="1220153"/>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F017E6A-8E22-202D-D5E1-945358013440}"/>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Risk-Return Trade-Off</a:t>
            </a:r>
          </a:p>
        </p:txBody>
      </p:sp>
      <p:sp>
        <p:nvSpPr>
          <p:cNvPr id="5" name="Rectangle 4">
            <a:extLst>
              <a:ext uri="{FF2B5EF4-FFF2-40B4-BE49-F238E27FC236}">
                <a16:creationId xmlns:a16="http://schemas.microsoft.com/office/drawing/2014/main" id="{2210FED3-8C2B-E151-3C24-70FB4FEA83FE}"/>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C77940C0-C845-CE09-C7D6-417D419D240C}"/>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8762EA-EB87-E2C0-393A-8A1C658B92AD}"/>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038FF83-DBA0-99F2-231E-BA75A35C3D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6BCD0F9-0618-E519-42AE-FAA3ADC3B7FE}"/>
              </a:ext>
            </a:extLst>
          </p:cNvPr>
          <p:cNvPicPr>
            <a:picLocks noChangeAspect="1"/>
          </p:cNvPicPr>
          <p:nvPr/>
        </p:nvPicPr>
        <p:blipFill>
          <a:blip r:embed="rId4"/>
          <a:srcRect r="5753"/>
          <a:stretch/>
        </p:blipFill>
        <p:spPr>
          <a:xfrm>
            <a:off x="1250065" y="1911116"/>
            <a:ext cx="10421409" cy="4216780"/>
          </a:xfrm>
          <a:prstGeom prst="rect">
            <a:avLst/>
          </a:prstGeom>
        </p:spPr>
      </p:pic>
    </p:spTree>
    <p:extLst>
      <p:ext uri="{BB962C8B-B14F-4D97-AF65-F5344CB8AC3E}">
        <p14:creationId xmlns:p14="http://schemas.microsoft.com/office/powerpoint/2010/main" val="1770708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a:extLst>
            <a:ext uri="{FF2B5EF4-FFF2-40B4-BE49-F238E27FC236}">
              <a16:creationId xmlns:a16="http://schemas.microsoft.com/office/drawing/2014/main" id="{815500A8-489C-5A5F-FAC3-CB9E7E588C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286BCD-F9B5-33FC-436E-A4BAFC9BC0FD}"/>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F689095-96CB-C918-282A-CBE9B329B2F6}"/>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467FDFC9-AC0F-C7A4-98ED-9AD1CB34E39F}"/>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0BFCBC8-B4F5-B195-5A88-D4A4F1F1DA63}"/>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0DDCD448-E00C-0CEC-6B29-4BA8F9B11AA4}"/>
              </a:ext>
            </a:extLst>
          </p:cNvPr>
          <p:cNvSpPr txBox="1"/>
          <p:nvPr/>
        </p:nvSpPr>
        <p:spPr>
          <a:xfrm>
            <a:off x="334298" y="1704929"/>
            <a:ext cx="8427737" cy="4893647"/>
          </a:xfrm>
          <a:prstGeom prst="rect">
            <a:avLst/>
          </a:prstGeom>
          <a:noFill/>
        </p:spPr>
        <p:txBody>
          <a:bodyPr wrap="square" rtlCol="0">
            <a:spAutoFit/>
          </a:bodyPr>
          <a:lstStyle/>
          <a:p>
            <a:pPr>
              <a:buFont typeface="+mj-lt"/>
              <a:buAutoNum type="arabicPeriod"/>
            </a:pPr>
            <a:r>
              <a:rPr lang="en-US" sz="2400" b="1" dirty="0">
                <a:solidFill>
                  <a:srgbClr val="F58221"/>
                </a:solidFill>
              </a:rPr>
              <a:t>Individual Investor’s Perspective :</a:t>
            </a:r>
            <a:endParaRPr lang="en-US" sz="2400" dirty="0">
              <a:solidFill>
                <a:srgbClr val="F58221"/>
              </a:solidFill>
            </a:endParaRPr>
          </a:p>
          <a:p>
            <a:pPr marL="742950" lvl="1" indent="-285750">
              <a:buFont typeface="+mj-lt"/>
              <a:buAutoNum type="arabicPeriod"/>
            </a:pPr>
            <a:r>
              <a:rPr lang="en-US" sz="2400" b="1" dirty="0">
                <a:solidFill>
                  <a:srgbClr val="00AEEF"/>
                </a:solidFill>
              </a:rPr>
              <a:t>As investment risk increases</a:t>
            </a:r>
            <a:r>
              <a:rPr lang="en-US" sz="2400" dirty="0"/>
              <a:t>, investors expect higher returns to justify taking on that risk.</a:t>
            </a:r>
          </a:p>
          <a:p>
            <a:pPr marL="742950" lvl="1" indent="-285750">
              <a:buFont typeface="+mj-lt"/>
              <a:buAutoNum type="arabicPeriod"/>
            </a:pPr>
            <a:r>
              <a:rPr lang="en-US" sz="2400" b="1" dirty="0">
                <a:solidFill>
                  <a:srgbClr val="00AEEF"/>
                </a:solidFill>
              </a:rPr>
              <a:t>Good investments</a:t>
            </a:r>
            <a:r>
              <a:rPr lang="en-US" sz="2400" dirty="0">
                <a:solidFill>
                  <a:srgbClr val="00AEEF"/>
                </a:solidFill>
              </a:rPr>
              <a:t>: </a:t>
            </a:r>
            <a:r>
              <a:rPr lang="en-US" sz="2400" dirty="0"/>
              <a:t>The return is sufficient to compensate for the risk.</a:t>
            </a:r>
          </a:p>
          <a:p>
            <a:pPr marL="742950" lvl="1" indent="-285750">
              <a:buFont typeface="+mj-lt"/>
              <a:buAutoNum type="arabicPeriod"/>
            </a:pPr>
            <a:r>
              <a:rPr lang="en-US" sz="2400" b="1" dirty="0">
                <a:solidFill>
                  <a:srgbClr val="00AEEF"/>
                </a:solidFill>
              </a:rPr>
              <a:t>Bad investments</a:t>
            </a:r>
            <a:r>
              <a:rPr lang="en-US" sz="2400" dirty="0">
                <a:solidFill>
                  <a:srgbClr val="00AEEF"/>
                </a:solidFill>
              </a:rPr>
              <a:t>: </a:t>
            </a:r>
            <a:r>
              <a:rPr lang="en-US" sz="2400" dirty="0"/>
              <a:t>The return is insufficient to justify the risk.</a:t>
            </a:r>
          </a:p>
          <a:p>
            <a:pPr>
              <a:buFont typeface="+mj-lt"/>
              <a:buAutoNum type="arabicPeriod"/>
            </a:pPr>
            <a:r>
              <a:rPr lang="en-US" sz="2400" b="1" dirty="0">
                <a:solidFill>
                  <a:srgbClr val="F58221"/>
                </a:solidFill>
              </a:rPr>
              <a:t>Company Perspective:</a:t>
            </a:r>
            <a:endParaRPr lang="en-US" sz="2400" dirty="0">
              <a:solidFill>
                <a:srgbClr val="F58221"/>
              </a:solidFill>
            </a:endParaRPr>
          </a:p>
          <a:p>
            <a:pPr marL="742950" lvl="1" indent="-285750">
              <a:buFont typeface="+mj-lt"/>
              <a:buAutoNum type="arabicPeriod"/>
            </a:pPr>
            <a:r>
              <a:rPr lang="en-US" sz="2400" b="1" dirty="0">
                <a:solidFill>
                  <a:srgbClr val="00AEEF"/>
                </a:solidFill>
              </a:rPr>
              <a:t>A company evaluates projects </a:t>
            </a:r>
            <a:r>
              <a:rPr lang="en-US" sz="2400" dirty="0"/>
              <a:t>by comparing the project's return with the </a:t>
            </a:r>
            <a:r>
              <a:rPr lang="en-US" sz="2400" b="1" dirty="0">
                <a:solidFill>
                  <a:srgbClr val="203E5F"/>
                </a:solidFill>
              </a:rPr>
              <a:t>cost of capital</a:t>
            </a:r>
            <a:r>
              <a:rPr lang="en-US" sz="2400" dirty="0">
                <a:solidFill>
                  <a:srgbClr val="203E5F"/>
                </a:solidFill>
              </a:rPr>
              <a:t>.</a:t>
            </a:r>
          </a:p>
          <a:p>
            <a:pPr marL="742950" lvl="1" indent="-285750">
              <a:buFont typeface="+mj-lt"/>
              <a:buAutoNum type="arabicPeriod"/>
            </a:pPr>
            <a:r>
              <a:rPr lang="en-US" sz="2400" b="1" dirty="0">
                <a:solidFill>
                  <a:srgbClr val="00AEEF"/>
                </a:solidFill>
              </a:rPr>
              <a:t>Good investments</a:t>
            </a:r>
            <a:r>
              <a:rPr lang="en-US" sz="2400" dirty="0">
                <a:solidFill>
                  <a:srgbClr val="00AEEF"/>
                </a:solidFill>
              </a:rPr>
              <a:t>: </a:t>
            </a:r>
            <a:r>
              <a:rPr lang="en-US" sz="2400" dirty="0"/>
              <a:t>The project's return exceeds the cost of capital, making it a profitable choice.</a:t>
            </a:r>
          </a:p>
          <a:p>
            <a:pPr marL="742950" lvl="1" indent="-285750">
              <a:buFont typeface="+mj-lt"/>
              <a:buAutoNum type="arabicPeriod"/>
            </a:pPr>
            <a:r>
              <a:rPr lang="en-US" sz="2400" b="1" dirty="0">
                <a:solidFill>
                  <a:srgbClr val="00AEEF"/>
                </a:solidFill>
              </a:rPr>
              <a:t>Bad investments</a:t>
            </a:r>
            <a:r>
              <a:rPr lang="en-US" sz="2400" dirty="0">
                <a:solidFill>
                  <a:srgbClr val="00AEEF"/>
                </a:solidFill>
              </a:rPr>
              <a:t>: </a:t>
            </a:r>
            <a:r>
              <a:rPr lang="en-US" sz="2400" dirty="0"/>
              <a:t>If the project's return does not exceed the cost of capital, it is considered unprofitable.</a:t>
            </a:r>
          </a:p>
        </p:txBody>
      </p:sp>
      <p:pic>
        <p:nvPicPr>
          <p:cNvPr id="7" name="Graphic 21">
            <a:extLst>
              <a:ext uri="{FF2B5EF4-FFF2-40B4-BE49-F238E27FC236}">
                <a16:creationId xmlns:a16="http://schemas.microsoft.com/office/drawing/2014/main" id="{EE073018-729F-C954-AABD-3C65D54B59F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41E2581-B665-DE15-8E03-C5998F664F58}"/>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Risk-Return Trade-Off</a:t>
            </a:r>
          </a:p>
        </p:txBody>
      </p:sp>
      <p:pic>
        <p:nvPicPr>
          <p:cNvPr id="4" name="Picture 3" descr="A scale with coins and coins on it&#10;&#10;Description automatically generated">
            <a:extLst>
              <a:ext uri="{FF2B5EF4-FFF2-40B4-BE49-F238E27FC236}">
                <a16:creationId xmlns:a16="http://schemas.microsoft.com/office/drawing/2014/main" id="{8D4AC333-A566-F8A1-62FC-FDD279F557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62035" y="2063004"/>
            <a:ext cx="3221956" cy="4392592"/>
          </a:xfrm>
          <a:prstGeom prst="rect">
            <a:avLst/>
          </a:prstGeom>
        </p:spPr>
      </p:pic>
    </p:spTree>
    <p:extLst>
      <p:ext uri="{BB962C8B-B14F-4D97-AF65-F5344CB8AC3E}">
        <p14:creationId xmlns:p14="http://schemas.microsoft.com/office/powerpoint/2010/main" val="33905456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CB5A2F-C4EC-C078-C336-6E12944282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22CFCF-1F8F-AC28-9A2F-451E42A9B14C}"/>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6F173F3-42A2-2E79-0D03-1FDE97EAE98D}"/>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Stand-Alone Risk</a:t>
            </a:r>
          </a:p>
        </p:txBody>
      </p:sp>
      <p:sp>
        <p:nvSpPr>
          <p:cNvPr id="5" name="Rectangle 4">
            <a:extLst>
              <a:ext uri="{FF2B5EF4-FFF2-40B4-BE49-F238E27FC236}">
                <a16:creationId xmlns:a16="http://schemas.microsoft.com/office/drawing/2014/main" id="{51F139D9-5727-853A-2062-C8291CF30B6C}"/>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8E56AB72-F4E3-F209-7F1C-7F4670C09ED0}"/>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742BAB-00EB-9919-F475-4ED25D795A00}"/>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2620B061-DB9F-40A4-5C7D-D1D38360B6B4}"/>
              </a:ext>
            </a:extLst>
          </p:cNvPr>
          <p:cNvSpPr txBox="1"/>
          <p:nvPr/>
        </p:nvSpPr>
        <p:spPr>
          <a:xfrm>
            <a:off x="774851" y="1799697"/>
            <a:ext cx="7616795" cy="5016758"/>
          </a:xfrm>
          <a:prstGeom prst="rect">
            <a:avLst/>
          </a:prstGeom>
          <a:noFill/>
        </p:spPr>
        <p:txBody>
          <a:bodyPr wrap="square" rtlCol="0">
            <a:spAutoFit/>
          </a:bodyPr>
          <a:lstStyle/>
          <a:p>
            <a:r>
              <a:rPr lang="en-US" sz="3200" b="1" dirty="0">
                <a:solidFill>
                  <a:schemeClr val="accent2"/>
                </a:solidFill>
              </a:rPr>
              <a:t>Risk</a:t>
            </a:r>
            <a:r>
              <a:rPr lang="en-US" sz="2400" dirty="0"/>
              <a:t> is defined by Dictionary as “a hazard; a peril; exposure to loss or injury.” </a:t>
            </a:r>
          </a:p>
          <a:p>
            <a:pPr marL="342900" indent="-342900">
              <a:buFont typeface="Arial" panose="020B0604020202020204" pitchFamily="34" charset="0"/>
              <a:buChar char="•"/>
            </a:pPr>
            <a:r>
              <a:rPr lang="en-US" sz="2400" dirty="0"/>
              <a:t>Thus, risk refers to the chance that some </a:t>
            </a:r>
            <a:r>
              <a:rPr lang="en-US" sz="2400" b="1" dirty="0">
                <a:solidFill>
                  <a:srgbClr val="203E5F"/>
                </a:solidFill>
              </a:rPr>
              <a:t>unfavorable event </a:t>
            </a:r>
            <a:r>
              <a:rPr lang="en-US" sz="2400" dirty="0"/>
              <a:t>will occur.</a:t>
            </a:r>
          </a:p>
          <a:p>
            <a:pPr marL="342900" indent="-342900">
              <a:buFont typeface="Arial" panose="020B0604020202020204" pitchFamily="34" charset="0"/>
              <a:buChar char="•"/>
            </a:pPr>
            <a:r>
              <a:rPr lang="en-US" sz="2400" dirty="0"/>
              <a:t>If you engage in skydiving, you are taking a chance with your life—skydiving is risky. </a:t>
            </a:r>
          </a:p>
          <a:p>
            <a:pPr marL="342900" indent="-342900">
              <a:buFont typeface="Arial" panose="020B0604020202020204" pitchFamily="34" charset="0"/>
              <a:buChar char="•"/>
            </a:pPr>
            <a:r>
              <a:rPr lang="en-US" sz="2400" dirty="0"/>
              <a:t>If you bet on the horses, you are risking your money.</a:t>
            </a:r>
          </a:p>
          <a:p>
            <a:pPr marL="342900" indent="-342900">
              <a:buFont typeface="Arial" panose="020B0604020202020204" pitchFamily="34" charset="0"/>
              <a:buChar char="•"/>
            </a:pPr>
            <a:r>
              <a:rPr lang="en-US" sz="2400" dirty="0"/>
              <a:t>individuals and firms invest funds today with the expectation of receiving additional funds in the future. Bonds offer relatively low returns, but with relatively little risk—at least if you stick to Treasury and high-grade corporate bonds.</a:t>
            </a:r>
          </a:p>
          <a:p>
            <a:endParaRPr lang="en-US" sz="2400" dirty="0"/>
          </a:p>
        </p:txBody>
      </p:sp>
      <p:pic>
        <p:nvPicPr>
          <p:cNvPr id="7" name="Graphic 21">
            <a:extLst>
              <a:ext uri="{FF2B5EF4-FFF2-40B4-BE49-F238E27FC236}">
                <a16:creationId xmlns:a16="http://schemas.microsoft.com/office/drawing/2014/main" id="{0B2D42A6-5CEC-88FA-3070-B31A818616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financial chart&#10;&#10;Description automatically generated with medium confidence">
            <a:extLst>
              <a:ext uri="{FF2B5EF4-FFF2-40B4-BE49-F238E27FC236}">
                <a16:creationId xmlns:a16="http://schemas.microsoft.com/office/drawing/2014/main" id="{D42F0EEC-443A-744E-C90F-096CD80B81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94343" y="2223233"/>
            <a:ext cx="3292437" cy="3755985"/>
          </a:xfrm>
          <a:prstGeom prst="rect">
            <a:avLst/>
          </a:prstGeom>
        </p:spPr>
      </p:pic>
    </p:spTree>
    <p:extLst>
      <p:ext uri="{BB962C8B-B14F-4D97-AF65-F5344CB8AC3E}">
        <p14:creationId xmlns:p14="http://schemas.microsoft.com/office/powerpoint/2010/main" val="153828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3EDF1-4EA8-26A2-0467-4123B856CC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2FB625-6FA9-D61F-1638-89CD2FAC5711}"/>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26E475-CBFD-10F0-F6CF-475174A2BF8E}"/>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Stand-Alone Risk</a:t>
            </a:r>
          </a:p>
        </p:txBody>
      </p:sp>
      <p:sp>
        <p:nvSpPr>
          <p:cNvPr id="5" name="Rectangle 4">
            <a:extLst>
              <a:ext uri="{FF2B5EF4-FFF2-40B4-BE49-F238E27FC236}">
                <a16:creationId xmlns:a16="http://schemas.microsoft.com/office/drawing/2014/main" id="{C8EC644D-08FD-E10B-2519-950E519CCA0C}"/>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CCC1F44C-9B96-B607-AF78-DD76A3F5F8C5}"/>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8B065F-B66C-F819-5C33-8D9C62F7C455}"/>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2F7E903D-46C8-62EB-6C56-C92CF196F158}"/>
              </a:ext>
            </a:extLst>
          </p:cNvPr>
          <p:cNvSpPr txBox="1"/>
          <p:nvPr/>
        </p:nvSpPr>
        <p:spPr>
          <a:xfrm>
            <a:off x="497058" y="1501036"/>
            <a:ext cx="9306700" cy="5262979"/>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203E5F"/>
                </a:solidFill>
              </a:rPr>
              <a:t>Stocks offer the chance of higher returns</a:t>
            </a:r>
            <a:r>
              <a:rPr lang="en-US" sz="2400" dirty="0"/>
              <a:t>, but stocks are generally riskier than bonds. If you invest in speculative stocks (or, really, any stock), you are taking a significant risk in the hope of making an appreciable return.</a:t>
            </a:r>
          </a:p>
          <a:p>
            <a:pPr marL="342900" indent="-342900">
              <a:buFont typeface="Arial" panose="020B0604020202020204" pitchFamily="34" charset="0"/>
              <a:buChar char="•"/>
            </a:pPr>
            <a:r>
              <a:rPr lang="en-US" sz="2400" b="1" dirty="0">
                <a:solidFill>
                  <a:srgbClr val="203E5F"/>
                </a:solidFill>
              </a:rPr>
              <a:t>An asset’s risk can be analyzed </a:t>
            </a:r>
            <a:r>
              <a:rPr lang="en-US" sz="2400" dirty="0"/>
              <a:t>in two ways: (1) on a stand-alone basis, where the asset is considered by itself and (2) on a portfolio basis, where the asset is held as one of a number of assets in a portfolio.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solidFill>
                  <a:srgbClr val="203E5F"/>
                </a:solidFill>
              </a:rPr>
              <a:t>Thus, an asset’s stand-alone risk </a:t>
            </a:r>
            <a:r>
              <a:rPr lang="en-US" sz="2400" dirty="0"/>
              <a:t>is the risk an investor would face if he or she held only this one asset.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solidFill>
                  <a:srgbClr val="203E5F"/>
                </a:solidFill>
              </a:rPr>
              <a:t>Most financial assets, and stocks in particular</a:t>
            </a:r>
            <a:r>
              <a:rPr lang="en-US" sz="2400" dirty="0"/>
              <a:t>, are held in portfolios, but it is necessary to understand stand-alone risk to understand risk in a portfolio context.</a:t>
            </a:r>
          </a:p>
        </p:txBody>
      </p:sp>
      <p:pic>
        <p:nvPicPr>
          <p:cNvPr id="7" name="Graphic 21">
            <a:extLst>
              <a:ext uri="{FF2B5EF4-FFF2-40B4-BE49-F238E27FC236}">
                <a16:creationId xmlns:a16="http://schemas.microsoft.com/office/drawing/2014/main" id="{32AAF531-F24B-A576-725C-7E5426D19F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a diagram of money and graphs&#10;&#10;Description automatically generated with medium confidence">
            <a:extLst>
              <a:ext uri="{FF2B5EF4-FFF2-40B4-BE49-F238E27FC236}">
                <a16:creationId xmlns:a16="http://schemas.microsoft.com/office/drawing/2014/main" id="{1C1E8AD3-6E27-8472-EA5B-231D5BC247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78849" y="1638295"/>
            <a:ext cx="2305142" cy="4950742"/>
          </a:xfrm>
          <a:prstGeom prst="rect">
            <a:avLst/>
          </a:prstGeom>
        </p:spPr>
      </p:pic>
    </p:spTree>
    <p:extLst>
      <p:ext uri="{BB962C8B-B14F-4D97-AF65-F5344CB8AC3E}">
        <p14:creationId xmlns:p14="http://schemas.microsoft.com/office/powerpoint/2010/main" val="2534364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4CFEE-4DC6-E609-F239-4E52F5D7F1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08841B-C26D-EEDB-D796-E905399E7C4A}"/>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78CC61-C5C4-1C5A-EFEA-89BEBA58F641}"/>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Stand-Alone Risk</a:t>
            </a:r>
          </a:p>
        </p:txBody>
      </p:sp>
      <p:sp>
        <p:nvSpPr>
          <p:cNvPr id="5" name="Rectangle 4">
            <a:extLst>
              <a:ext uri="{FF2B5EF4-FFF2-40B4-BE49-F238E27FC236}">
                <a16:creationId xmlns:a16="http://schemas.microsoft.com/office/drawing/2014/main" id="{6D1E7E9F-C476-6403-AC3B-D412441A418C}"/>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8578F8B3-B27C-00C6-09CE-08F9D5AD6FDD}"/>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A3EACB6-E4BB-2EC8-A71C-74CB63286E25}"/>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FA3DF63-ADCB-7CAF-5B55-36B2AD629CE4}"/>
              </a:ext>
            </a:extLst>
          </p:cNvPr>
          <p:cNvSpPr txBox="1"/>
          <p:nvPr/>
        </p:nvSpPr>
        <p:spPr>
          <a:xfrm>
            <a:off x="334297" y="1539785"/>
            <a:ext cx="7501764" cy="4893647"/>
          </a:xfrm>
          <a:prstGeom prst="rect">
            <a:avLst/>
          </a:prstGeom>
          <a:noFill/>
        </p:spPr>
        <p:txBody>
          <a:bodyPr wrap="square" rtlCol="0">
            <a:spAutoFit/>
          </a:bodyPr>
          <a:lstStyle/>
          <a:p>
            <a:r>
              <a:rPr lang="en-US" sz="2400" b="1" dirty="0">
                <a:solidFill>
                  <a:schemeClr val="accent2"/>
                </a:solidFill>
              </a:rPr>
              <a:t>To illustrate stand-alone risk</a:t>
            </a:r>
            <a:r>
              <a:rPr lang="en-US" sz="2400" dirty="0"/>
              <a:t>, suppose an investor buys $100,000 of short-term</a:t>
            </a:r>
          </a:p>
          <a:p>
            <a:r>
              <a:rPr lang="en-US" sz="2400" dirty="0"/>
              <a:t>Treasury bills with an expected return of 5%. In this case, the investment’s return,</a:t>
            </a:r>
          </a:p>
          <a:p>
            <a:r>
              <a:rPr lang="en-US" sz="2400" dirty="0"/>
              <a:t>5%, can be estimated quite precisely, and the investment is defined as being essentially risk-free.</a:t>
            </a:r>
          </a:p>
          <a:p>
            <a:r>
              <a:rPr lang="en-US" sz="2400" dirty="0"/>
              <a:t>This same investor could also invest the $100,000 in the </a:t>
            </a:r>
            <a:r>
              <a:rPr lang="en-US" sz="2400" b="1" dirty="0">
                <a:highlight>
                  <a:srgbClr val="00AEEF"/>
                </a:highlight>
              </a:rPr>
              <a:t>stock of a company</a:t>
            </a:r>
            <a:r>
              <a:rPr lang="en-US" sz="2400" b="1" dirty="0"/>
              <a:t> </a:t>
            </a:r>
            <a:r>
              <a:rPr lang="en-US" sz="2400" dirty="0"/>
              <a:t>just being organized to prospect for oil in the mid-Atlantic. </a:t>
            </a:r>
            <a:endParaRPr lang="en-US" sz="2400" dirty="0">
              <a:cs typeface="Alexandria" charset="0"/>
            </a:endParaRPr>
          </a:p>
          <a:p>
            <a:r>
              <a:rPr lang="en-US" sz="2400" dirty="0"/>
              <a:t>Returns on the stock would be much harder to predict.</a:t>
            </a:r>
          </a:p>
          <a:p>
            <a:r>
              <a:rPr lang="en-US" sz="2400" b="1" dirty="0">
                <a:solidFill>
                  <a:schemeClr val="accent2"/>
                </a:solidFill>
              </a:rPr>
              <a:t>In the worst case</a:t>
            </a:r>
            <a:r>
              <a:rPr lang="en-US" sz="2400" dirty="0"/>
              <a:t>, the company would go bankrupt, and the investor would lose all of his or her money, in which case the return would be -100%.</a:t>
            </a:r>
            <a:endParaRPr lang="en-US" sz="2400" dirty="0">
              <a:cs typeface="Alexandria" charset="0"/>
            </a:endParaRPr>
          </a:p>
        </p:txBody>
      </p:sp>
      <p:pic>
        <p:nvPicPr>
          <p:cNvPr id="7" name="Graphic 21">
            <a:extLst>
              <a:ext uri="{FF2B5EF4-FFF2-40B4-BE49-F238E27FC236}">
                <a16:creationId xmlns:a16="http://schemas.microsoft.com/office/drawing/2014/main" id="{1D98054A-B70C-C9C9-5E92-0247B6BF19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poster of a chart of various charts and graphs&#10;&#10;Description automatically generated with medium confidence">
            <a:extLst>
              <a:ext uri="{FF2B5EF4-FFF2-40B4-BE49-F238E27FC236}">
                <a16:creationId xmlns:a16="http://schemas.microsoft.com/office/drawing/2014/main" id="{4739D58A-638A-FA99-AA72-DC958EF8E0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43195" y="2063004"/>
            <a:ext cx="3714508" cy="4334719"/>
          </a:xfrm>
          <a:prstGeom prst="rect">
            <a:avLst/>
          </a:prstGeom>
        </p:spPr>
      </p:pic>
    </p:spTree>
    <p:extLst>
      <p:ext uri="{BB962C8B-B14F-4D97-AF65-F5344CB8AC3E}">
        <p14:creationId xmlns:p14="http://schemas.microsoft.com/office/powerpoint/2010/main" val="2530267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0028D-8842-8C71-2B08-4E97A273B8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E5F5E6-1CEC-6C27-7376-9AF19E5FF144}"/>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A0EB7F9-DD8B-137D-79E0-242BFF68F8F5}"/>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Stand-Alone Risk</a:t>
            </a:r>
          </a:p>
        </p:txBody>
      </p:sp>
      <p:sp>
        <p:nvSpPr>
          <p:cNvPr id="5" name="Rectangle 4">
            <a:extLst>
              <a:ext uri="{FF2B5EF4-FFF2-40B4-BE49-F238E27FC236}">
                <a16:creationId xmlns:a16="http://schemas.microsoft.com/office/drawing/2014/main" id="{470B613B-4C1F-3E06-CDA3-BBAC1EF0A36F}"/>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DC360A9E-9DBB-351A-3114-8A27B8977512}"/>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70D24E-455B-BD32-DA65-D02FF05D9C05}"/>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CFDC4173-999D-E45C-D1A5-FF14A27C3BA1}"/>
              </a:ext>
            </a:extLst>
          </p:cNvPr>
          <p:cNvSpPr txBox="1"/>
          <p:nvPr/>
        </p:nvSpPr>
        <p:spPr>
          <a:xfrm>
            <a:off x="334297" y="1539785"/>
            <a:ext cx="8751830" cy="5262979"/>
          </a:xfrm>
          <a:prstGeom prst="rect">
            <a:avLst/>
          </a:prstGeom>
          <a:noFill/>
        </p:spPr>
        <p:txBody>
          <a:bodyPr wrap="square" rtlCol="0">
            <a:spAutoFit/>
          </a:bodyPr>
          <a:lstStyle/>
          <a:p>
            <a:r>
              <a:rPr lang="en-US" sz="2400" b="1" dirty="0">
                <a:solidFill>
                  <a:schemeClr val="accent2"/>
                </a:solidFill>
              </a:rPr>
              <a:t>When evaluating </a:t>
            </a:r>
            <a:r>
              <a:rPr lang="en-US" sz="2400" dirty="0"/>
              <a:t>this investment, the investor might analyze the situation and conclude that the expected rate of return, in a statistical sense, is 20%, but the actual rate of return could range from, say, +1,000% to -100%. Because there is a significant danger of earning much less than the expected return, such a stock would be relatively risky.</a:t>
            </a:r>
          </a:p>
          <a:p>
            <a:r>
              <a:rPr lang="en-US" sz="2400" b="1" dirty="0">
                <a:solidFill>
                  <a:schemeClr val="accent2"/>
                </a:solidFill>
              </a:rPr>
              <a:t>When evaluating </a:t>
            </a:r>
            <a:r>
              <a:rPr lang="en-US" sz="2400" dirty="0"/>
              <a:t>No investment should be undertaken unless the expected rate of return is high enough to compensate for the perceived risk. In our example, it is clear that few if any investors would be willing to buy the oil exploration stock if its expected return didn’t exceed that of the T-bill. This is an extreme example. Generally, things are much less obvious, and we need to measure risk in order to decide whether a potential investment should be undertaken.</a:t>
            </a:r>
            <a:endParaRPr lang="en-US" sz="2400" dirty="0">
              <a:cs typeface="Alexandria" charset="0"/>
            </a:endParaRPr>
          </a:p>
        </p:txBody>
      </p:sp>
      <p:pic>
        <p:nvPicPr>
          <p:cNvPr id="7" name="Graphic 21">
            <a:extLst>
              <a:ext uri="{FF2B5EF4-FFF2-40B4-BE49-F238E27FC236}">
                <a16:creationId xmlns:a16="http://schemas.microsoft.com/office/drawing/2014/main" id="{3F3F7EDB-060B-3B3A-C683-B068071396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poster of a chart of various charts and graphs&#10;&#10;Description automatically generated with medium confidence">
            <a:extLst>
              <a:ext uri="{FF2B5EF4-FFF2-40B4-BE49-F238E27FC236}">
                <a16:creationId xmlns:a16="http://schemas.microsoft.com/office/drawing/2014/main" id="{D2168135-5096-E6B3-F033-6409BD2B0A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86127" y="2003914"/>
            <a:ext cx="2897864" cy="4334719"/>
          </a:xfrm>
          <a:prstGeom prst="rect">
            <a:avLst/>
          </a:prstGeom>
        </p:spPr>
      </p:pic>
    </p:spTree>
    <p:extLst>
      <p:ext uri="{BB962C8B-B14F-4D97-AF65-F5344CB8AC3E}">
        <p14:creationId xmlns:p14="http://schemas.microsoft.com/office/powerpoint/2010/main" val="3932215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6335C5-56FB-F50C-A3C4-4605CA0698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F88FD8-015D-FFC0-013C-99FE8327DA65}"/>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9F5BF68-063F-9745-2100-2A138F3909FA}"/>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Stand-Alone Risk</a:t>
            </a:r>
          </a:p>
        </p:txBody>
      </p:sp>
      <p:sp>
        <p:nvSpPr>
          <p:cNvPr id="5" name="Rectangle 4">
            <a:extLst>
              <a:ext uri="{FF2B5EF4-FFF2-40B4-BE49-F238E27FC236}">
                <a16:creationId xmlns:a16="http://schemas.microsoft.com/office/drawing/2014/main" id="{8B7B517E-01CA-C63C-1C1F-DBDF17AD23E4}"/>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9A6387C-5317-F8BC-9C73-E4BAED19DA82}"/>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CADE74-16F7-757D-301A-F7B19BBAB897}"/>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EC358285-AD70-D157-C1BB-7BA8D73F83C4}"/>
              </a:ext>
            </a:extLst>
          </p:cNvPr>
          <p:cNvSpPr txBox="1"/>
          <p:nvPr/>
        </p:nvSpPr>
        <p:spPr>
          <a:xfrm>
            <a:off x="400984" y="1574891"/>
            <a:ext cx="8699479" cy="5016758"/>
          </a:xfrm>
          <a:prstGeom prst="rect">
            <a:avLst/>
          </a:prstGeom>
          <a:noFill/>
        </p:spPr>
        <p:txBody>
          <a:bodyPr wrap="square" rtlCol="0">
            <a:spAutoFit/>
          </a:bodyPr>
          <a:lstStyle/>
          <a:p>
            <a:r>
              <a:rPr lang="en-US" sz="2800" b="1" dirty="0">
                <a:solidFill>
                  <a:schemeClr val="accent2"/>
                </a:solidFill>
              </a:rPr>
              <a:t>Probability Distributions</a:t>
            </a:r>
          </a:p>
          <a:p>
            <a:r>
              <a:rPr lang="en-US" sz="2400" dirty="0"/>
              <a:t>Listings of possible outcomes or events with a probability (chance of occurrence) assigned to each outcome.</a:t>
            </a:r>
            <a:endParaRPr lang="en-US" sz="1400" dirty="0">
              <a:cs typeface="Alexandria" charset="0"/>
            </a:endParaRPr>
          </a:p>
          <a:p>
            <a:r>
              <a:rPr lang="en-US" sz="2800" b="1" dirty="0">
                <a:solidFill>
                  <a:srgbClr val="00AEEF"/>
                </a:solidFill>
              </a:rPr>
              <a:t>Example:</a:t>
            </a:r>
          </a:p>
          <a:p>
            <a:r>
              <a:rPr lang="en-US" sz="2400" dirty="0"/>
              <a:t>Table 8.1 gives the probability distributions for Martin Products, which makes engines for long-haul trucks (18-wheelers), and for U.S. Water, which supplies an essential product and thus has very stable sales and profits. Three possible states of the economy are shown in column 1, and the probabilities of these outcomes, expressed as decimals rather than percentages, are given in column 2 and then  repeated in column 5. There is a 30% chance of a strong economy and thus strong demand, a 40% probability of normal demand, and a 30% probability of weak demand.</a:t>
            </a:r>
          </a:p>
        </p:txBody>
      </p:sp>
      <p:pic>
        <p:nvPicPr>
          <p:cNvPr id="7" name="Graphic 21">
            <a:extLst>
              <a:ext uri="{FF2B5EF4-FFF2-40B4-BE49-F238E27FC236}">
                <a16:creationId xmlns:a16="http://schemas.microsoft.com/office/drawing/2014/main" id="{7073874E-125D-C5A7-170C-2580076DC5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omputer screen shot of a chart&#10;&#10;Description automatically generated">
            <a:extLst>
              <a:ext uri="{FF2B5EF4-FFF2-40B4-BE49-F238E27FC236}">
                <a16:creationId xmlns:a16="http://schemas.microsoft.com/office/drawing/2014/main" id="{EEB5ECCD-C742-C0CD-0F34-EEA3D39652D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67150" y="2063004"/>
            <a:ext cx="2816842" cy="4195823"/>
          </a:xfrm>
          <a:prstGeom prst="rect">
            <a:avLst/>
          </a:prstGeom>
        </p:spPr>
      </p:pic>
    </p:spTree>
    <p:extLst>
      <p:ext uri="{BB962C8B-B14F-4D97-AF65-F5344CB8AC3E}">
        <p14:creationId xmlns:p14="http://schemas.microsoft.com/office/powerpoint/2010/main" val="2730659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1DEE0-9C28-293B-5EC5-1654A19DB2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B5FAFE-D805-3613-1203-76ECF8D49925}"/>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5CFD2D-9FC5-3810-C6BF-2C3974CE9704}"/>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Stand-Alone Risk</a:t>
            </a:r>
          </a:p>
        </p:txBody>
      </p:sp>
      <p:sp>
        <p:nvSpPr>
          <p:cNvPr id="5" name="Rectangle 4">
            <a:extLst>
              <a:ext uri="{FF2B5EF4-FFF2-40B4-BE49-F238E27FC236}">
                <a16:creationId xmlns:a16="http://schemas.microsoft.com/office/drawing/2014/main" id="{9AD25FB6-AAE9-553E-59A5-B7972416442B}"/>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8426C71B-074E-7D9B-FCF3-5CA4BD04BCE6}"/>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ED31E36-7E57-B67B-9448-07809414EDA0}"/>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5E93941-FE23-0378-A730-FB7DFADF1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E2BA3CB-174D-9173-FA84-156706DC6DD5}"/>
              </a:ext>
            </a:extLst>
          </p:cNvPr>
          <p:cNvPicPr>
            <a:picLocks noChangeAspect="1"/>
          </p:cNvPicPr>
          <p:nvPr/>
        </p:nvPicPr>
        <p:blipFill>
          <a:blip r:embed="rId4"/>
          <a:stretch>
            <a:fillRect/>
          </a:stretch>
        </p:blipFill>
        <p:spPr>
          <a:xfrm>
            <a:off x="801717" y="1539785"/>
            <a:ext cx="11055986" cy="5185480"/>
          </a:xfrm>
          <a:prstGeom prst="rect">
            <a:avLst/>
          </a:prstGeom>
        </p:spPr>
      </p:pic>
    </p:spTree>
    <p:extLst>
      <p:ext uri="{BB962C8B-B14F-4D97-AF65-F5344CB8AC3E}">
        <p14:creationId xmlns:p14="http://schemas.microsoft.com/office/powerpoint/2010/main" val="3806209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C259E-0089-E857-0D71-6F2DBA623A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7D7DF8-2E80-CD39-D139-C7D579BE910E}"/>
              </a:ext>
            </a:extLst>
          </p:cNvPr>
          <p:cNvSpPr/>
          <p:nvPr/>
        </p:nvSpPr>
        <p:spPr>
          <a:xfrm>
            <a:off x="270076" y="1239276"/>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2814E5A-2D70-692E-0562-A4C3E93C77D3}"/>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Stand-Alone Risk</a:t>
            </a:r>
          </a:p>
        </p:txBody>
      </p:sp>
      <p:sp>
        <p:nvSpPr>
          <p:cNvPr id="5" name="Rectangle 4">
            <a:extLst>
              <a:ext uri="{FF2B5EF4-FFF2-40B4-BE49-F238E27FC236}">
                <a16:creationId xmlns:a16="http://schemas.microsoft.com/office/drawing/2014/main" id="{E183A149-57F4-475C-F98A-084B81931AAF}"/>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89193FC-8703-DF0B-C3FD-AF01CE275A31}"/>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6F8EAF-D71B-0654-6E51-F0B95DC1E9FF}"/>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F74747BA-29A2-0C81-0D67-59BBCB57B1C6}"/>
              </a:ext>
            </a:extLst>
          </p:cNvPr>
          <p:cNvSpPr txBox="1"/>
          <p:nvPr/>
        </p:nvSpPr>
        <p:spPr>
          <a:xfrm>
            <a:off x="334297" y="1539785"/>
            <a:ext cx="11523406" cy="4524315"/>
          </a:xfrm>
          <a:prstGeom prst="rect">
            <a:avLst/>
          </a:prstGeom>
          <a:noFill/>
        </p:spPr>
        <p:txBody>
          <a:bodyPr wrap="square" rtlCol="0">
            <a:spAutoFit/>
          </a:bodyPr>
          <a:lstStyle/>
          <a:p>
            <a:r>
              <a:rPr lang="en-US" sz="2400" b="1" dirty="0">
                <a:solidFill>
                  <a:srgbClr val="F58221"/>
                </a:solidFill>
              </a:rPr>
              <a:t>Overview of the Table:</a:t>
            </a:r>
          </a:p>
          <a:p>
            <a:pPr>
              <a:buFont typeface="+mj-lt"/>
              <a:buAutoNum type="arabicPeriod"/>
            </a:pPr>
            <a:r>
              <a:rPr lang="en-US" sz="2400" b="1" dirty="0"/>
              <a:t>Economic Conditions (Column A):</a:t>
            </a:r>
            <a:r>
              <a:rPr lang="en-US" sz="2400" dirty="0"/>
              <a:t> These describe the state of the economy (Strong, Normal, or Weak), which impacts demand for the products.</a:t>
            </a:r>
          </a:p>
          <a:p>
            <a:pPr>
              <a:buFont typeface="+mj-lt"/>
              <a:buAutoNum type="arabicPeriod"/>
            </a:pPr>
            <a:r>
              <a:rPr lang="en-US" sz="2400" b="1" dirty="0"/>
              <a:t>Probability of Demand (Columns B and F):</a:t>
            </a:r>
            <a:r>
              <a:rPr lang="en-US" sz="2400" dirty="0"/>
              <a:t> For each economic condition (Strong, Normal, Weak), there is a probability associated with how likely it is that demand for the product will occur. The sum of all probabilities for each product must equal 1 (or 100%).</a:t>
            </a:r>
          </a:p>
          <a:p>
            <a:pPr>
              <a:buFont typeface="+mj-lt"/>
              <a:buAutoNum type="arabicPeriod"/>
            </a:pPr>
            <a:r>
              <a:rPr lang="en-US" sz="2400" b="1" dirty="0"/>
              <a:t>Rate of Return (Columns C and G):</a:t>
            </a:r>
            <a:r>
              <a:rPr lang="en-US" sz="2400" dirty="0"/>
              <a:t> This represents the expected return on the product if the respective demand condition occurs. For example:</a:t>
            </a:r>
          </a:p>
          <a:p>
            <a:pPr marL="800100" lvl="1" indent="-342900">
              <a:buFont typeface="Arial" panose="020B0604020202020204" pitchFamily="34" charset="0"/>
              <a:buChar char="•"/>
            </a:pPr>
            <a:r>
              <a:rPr lang="en-US" sz="2400" dirty="0"/>
              <a:t>For Martin Products, if demand is strong, the rate of return is 80%, and if demand is weak, the rate of return is -60%.</a:t>
            </a:r>
          </a:p>
          <a:p>
            <a:pPr marL="800100" lvl="1" indent="-342900">
              <a:buFont typeface="Arial" panose="020B0604020202020204" pitchFamily="34" charset="0"/>
              <a:buChar char="•"/>
            </a:pPr>
            <a:r>
              <a:rPr lang="en-US" sz="2400" dirty="0"/>
              <a:t>For U.S. Water, if demand is strong, the rate of return is 15%, and if demand is weak, it is 5%.</a:t>
            </a:r>
          </a:p>
        </p:txBody>
      </p:sp>
      <p:pic>
        <p:nvPicPr>
          <p:cNvPr id="7" name="Graphic 21">
            <a:extLst>
              <a:ext uri="{FF2B5EF4-FFF2-40B4-BE49-F238E27FC236}">
                <a16:creationId xmlns:a16="http://schemas.microsoft.com/office/drawing/2014/main" id="{074DFF36-EDA6-011C-7AF7-3EBA9881AD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0915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FC6950-E0E4-4B06-C775-8ADABCF551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37B2B3-19EF-B42C-57C3-FBE08481AAF8}"/>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C5C1C60-AE97-7034-24AC-BB4D0FCF3DF6}"/>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Stand-Alone Risk</a:t>
            </a:r>
          </a:p>
        </p:txBody>
      </p:sp>
      <p:sp>
        <p:nvSpPr>
          <p:cNvPr id="5" name="Rectangle 4">
            <a:extLst>
              <a:ext uri="{FF2B5EF4-FFF2-40B4-BE49-F238E27FC236}">
                <a16:creationId xmlns:a16="http://schemas.microsoft.com/office/drawing/2014/main" id="{7896E006-6DA6-1B98-0B76-EBC4D11C1720}"/>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C07CDCA8-486B-2F37-1C03-69C6D1A5CE0E}"/>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D14779-7719-4A56-AC7D-222C730392B4}"/>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13E9E94C-D48E-089A-4048-D847C0D4F611}"/>
              </a:ext>
            </a:extLst>
          </p:cNvPr>
          <p:cNvSpPr txBox="1"/>
          <p:nvPr/>
        </p:nvSpPr>
        <p:spPr>
          <a:xfrm>
            <a:off x="334297" y="1539785"/>
            <a:ext cx="11367708" cy="4893647"/>
          </a:xfrm>
          <a:prstGeom prst="rect">
            <a:avLst/>
          </a:prstGeom>
          <a:noFill/>
        </p:spPr>
        <p:txBody>
          <a:bodyPr wrap="square" rtlCol="0">
            <a:spAutoFit/>
          </a:bodyPr>
          <a:lstStyle/>
          <a:p>
            <a:r>
              <a:rPr lang="en-US" sz="2400" b="1" dirty="0">
                <a:solidFill>
                  <a:srgbClr val="F58221"/>
                </a:solidFill>
              </a:rPr>
              <a:t>Expected Return (Column D and H): </a:t>
            </a:r>
          </a:p>
          <a:p>
            <a:r>
              <a:rPr lang="en-US" sz="2400" dirty="0"/>
              <a:t>This is </a:t>
            </a:r>
            <a:r>
              <a:rPr lang="en-US" sz="2400" b="1" dirty="0"/>
              <a:t>the calculated expected return for each product</a:t>
            </a:r>
            <a:r>
              <a:rPr lang="en-US" sz="2400" dirty="0"/>
              <a:t>. To find it, you multiply the probability of each demand occurring by the rate of return for that condition, and then </a:t>
            </a:r>
            <a:r>
              <a:rPr lang="en-US" sz="2400" b="1" dirty="0"/>
              <a:t>sum those values. The formula is:.</a:t>
            </a:r>
          </a:p>
          <a:p>
            <a:r>
              <a:rPr lang="en-US" sz="2400" dirty="0"/>
              <a:t>Expected Return=(P Strong​ ×R Strong​ )+(P Normal​ ×R Normal​ )+(P Weak​ ×R Weak​ )</a:t>
            </a:r>
          </a:p>
          <a:p>
            <a:r>
              <a:rPr lang="en-US" sz="2400" dirty="0"/>
              <a:t>Where:</a:t>
            </a:r>
          </a:p>
          <a:p>
            <a:r>
              <a:rPr lang="en-US" sz="2400" b="1" dirty="0">
                <a:solidFill>
                  <a:srgbClr val="F58221"/>
                </a:solidFill>
              </a:rPr>
              <a:t>Example: For</a:t>
            </a:r>
            <a:r>
              <a:rPr lang="en-US" sz="2400" dirty="0">
                <a:solidFill>
                  <a:srgbClr val="F58221"/>
                </a:solidFill>
              </a:rPr>
              <a:t> </a:t>
            </a:r>
            <a:r>
              <a:rPr lang="en-US" sz="2400" b="1" dirty="0">
                <a:solidFill>
                  <a:srgbClr val="F58221"/>
                </a:solidFill>
              </a:rPr>
              <a:t>Martin Products</a:t>
            </a:r>
            <a:r>
              <a:rPr lang="en-US" sz="2400" dirty="0">
                <a:solidFill>
                  <a:srgbClr val="F58221"/>
                </a:solidFill>
              </a:rPr>
              <a:t>:</a:t>
            </a:r>
          </a:p>
          <a:p>
            <a:pPr>
              <a:buFont typeface="Arial" panose="020B0604020202020204" pitchFamily="34" charset="0"/>
              <a:buChar char="•"/>
            </a:pPr>
            <a:r>
              <a:rPr lang="en-US" sz="2400" b="1" dirty="0"/>
              <a:t>Strong Economy (30% chance):</a:t>
            </a:r>
            <a:r>
              <a:rPr lang="en-US" sz="2400" dirty="0"/>
              <a:t> Expected return of 80%.</a:t>
            </a:r>
          </a:p>
          <a:p>
            <a:pPr>
              <a:buFont typeface="Arial" panose="020B0604020202020204" pitchFamily="34" charset="0"/>
              <a:buChar char="•"/>
            </a:pPr>
            <a:r>
              <a:rPr lang="en-US" sz="2400" b="1" dirty="0"/>
              <a:t>Normal Economy (40% chance):</a:t>
            </a:r>
            <a:r>
              <a:rPr lang="en-US" sz="2400" dirty="0"/>
              <a:t> Expected return of 10%.</a:t>
            </a:r>
          </a:p>
          <a:p>
            <a:pPr>
              <a:buFont typeface="Arial" panose="020B0604020202020204" pitchFamily="34" charset="0"/>
              <a:buChar char="•"/>
            </a:pPr>
            <a:r>
              <a:rPr lang="en-US" sz="2400" b="1" dirty="0"/>
              <a:t>Weak Economy (30% chance):</a:t>
            </a:r>
            <a:r>
              <a:rPr lang="en-US" sz="2400" dirty="0"/>
              <a:t> Expected return of -60%.</a:t>
            </a:r>
          </a:p>
          <a:p>
            <a:r>
              <a:rPr lang="en-US" sz="2400" b="1" dirty="0">
                <a:solidFill>
                  <a:srgbClr val="F58221"/>
                </a:solidFill>
              </a:rPr>
              <a:t>The expected return for Martin Products is</a:t>
            </a:r>
            <a:r>
              <a:rPr lang="en-US" sz="2400" dirty="0"/>
              <a:t>:</a:t>
            </a:r>
          </a:p>
          <a:p>
            <a:r>
              <a:rPr lang="en-US" sz="2400" dirty="0"/>
              <a:t>(0.30×80%)+(0.40×10%)+(0.30×−60%)=24%+4%−18%=10%</a:t>
            </a:r>
          </a:p>
          <a:p>
            <a:r>
              <a:rPr lang="en-US" sz="2400" dirty="0">
                <a:solidFill>
                  <a:srgbClr val="F58221"/>
                </a:solidFill>
              </a:rPr>
              <a:t>For </a:t>
            </a:r>
            <a:r>
              <a:rPr lang="en-US" sz="2400" b="1" dirty="0">
                <a:solidFill>
                  <a:srgbClr val="F58221"/>
                </a:solidFill>
              </a:rPr>
              <a:t>U.S. Water</a:t>
            </a:r>
            <a:r>
              <a:rPr lang="en-US" sz="2400" dirty="0">
                <a:solidFill>
                  <a:srgbClr val="F58221"/>
                </a:solidFill>
              </a:rPr>
              <a:t>, </a:t>
            </a:r>
            <a:r>
              <a:rPr lang="en-US" sz="2400" dirty="0"/>
              <a:t>a similar calculation gives an expected return of 10%.</a:t>
            </a:r>
          </a:p>
        </p:txBody>
      </p:sp>
      <p:pic>
        <p:nvPicPr>
          <p:cNvPr id="7" name="Graphic 21">
            <a:extLst>
              <a:ext uri="{FF2B5EF4-FFF2-40B4-BE49-F238E27FC236}">
                <a16:creationId xmlns:a16="http://schemas.microsoft.com/office/drawing/2014/main" id="{C8119B7D-29B4-7CC8-66FC-F10C6D4A54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4926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2D110-1969-A292-05F8-1D69E165BB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E69C22-FEC3-9641-6AC4-3D20C979835A}"/>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1D8011-5A7F-F424-1EEC-8A0695ECB157}"/>
              </a:ext>
            </a:extLst>
          </p:cNvPr>
          <p:cNvSpPr txBox="1"/>
          <p:nvPr/>
        </p:nvSpPr>
        <p:spPr>
          <a:xfrm>
            <a:off x="2516041" y="661857"/>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Stand-Alone Risk</a:t>
            </a:r>
          </a:p>
        </p:txBody>
      </p:sp>
      <p:sp>
        <p:nvSpPr>
          <p:cNvPr id="5" name="Rectangle 4">
            <a:extLst>
              <a:ext uri="{FF2B5EF4-FFF2-40B4-BE49-F238E27FC236}">
                <a16:creationId xmlns:a16="http://schemas.microsoft.com/office/drawing/2014/main" id="{B35FC69C-2C69-8DB1-474C-4C48F5902C7D}"/>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70FC93B-4AF9-75E7-7FBE-2FAFC9141DED}"/>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6A4E7A-F5F9-146C-E7CF-3E45DC22ED9E}"/>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94C15F0-BD79-386A-E954-646671E27A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3EC9836-4F25-9427-A91C-CE7FE66568D2}"/>
              </a:ext>
            </a:extLst>
          </p:cNvPr>
          <p:cNvPicPr>
            <a:picLocks noChangeAspect="1"/>
          </p:cNvPicPr>
          <p:nvPr/>
        </p:nvPicPr>
        <p:blipFill>
          <a:blip r:embed="rId4"/>
          <a:stretch>
            <a:fillRect/>
          </a:stretch>
        </p:blipFill>
        <p:spPr>
          <a:xfrm>
            <a:off x="1016380" y="1862619"/>
            <a:ext cx="10841324" cy="4599974"/>
          </a:xfrm>
          <a:prstGeom prst="rect">
            <a:avLst/>
          </a:prstGeom>
        </p:spPr>
      </p:pic>
    </p:spTree>
    <p:extLst>
      <p:ext uri="{BB962C8B-B14F-4D97-AF65-F5344CB8AC3E}">
        <p14:creationId xmlns:p14="http://schemas.microsoft.com/office/powerpoint/2010/main" val="3158099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D2A70-4DD8-5789-B7F5-E9C246F531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AD86BC-A901-5943-8238-F8553CB0F1D8}"/>
              </a:ext>
            </a:extLst>
          </p:cNvPr>
          <p:cNvSpPr/>
          <p:nvPr/>
        </p:nvSpPr>
        <p:spPr>
          <a:xfrm>
            <a:off x="334297" y="1345306"/>
            <a:ext cx="11755180" cy="5371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BCFDC07-58AE-B22A-8BFC-611E4F234CC5}"/>
              </a:ext>
            </a:extLst>
          </p:cNvPr>
          <p:cNvSpPr txBox="1"/>
          <p:nvPr/>
        </p:nvSpPr>
        <p:spPr>
          <a:xfrm>
            <a:off x="2197269" y="871341"/>
            <a:ext cx="9573436" cy="523220"/>
          </a:xfrm>
          <a:prstGeom prst="rect">
            <a:avLst/>
          </a:prstGeom>
          <a:noFill/>
        </p:spPr>
        <p:txBody>
          <a:bodyPr wrap="square" rtlCol="0">
            <a:spAutoFit/>
          </a:bodyPr>
          <a:lstStyle/>
          <a:p>
            <a:r>
              <a:rPr lang="en-US" sz="2800" b="1" dirty="0">
                <a:solidFill>
                  <a:schemeClr val="accent1"/>
                </a:solidFill>
                <a:latin typeface="Alexandria" charset="0"/>
              </a:rPr>
              <a:t>STAND-ALONE RISK: THE STANDARD DEVIATION</a:t>
            </a:r>
          </a:p>
        </p:txBody>
      </p:sp>
      <p:sp>
        <p:nvSpPr>
          <p:cNvPr id="5" name="Rectangle 4">
            <a:extLst>
              <a:ext uri="{FF2B5EF4-FFF2-40B4-BE49-F238E27FC236}">
                <a16:creationId xmlns:a16="http://schemas.microsoft.com/office/drawing/2014/main" id="{6C2C3E8E-ADDD-EA24-CEAF-5462ECC369B9}"/>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8A2AE3CB-DEAA-0C5F-43A1-1519493C8E79}"/>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C48864-35A9-04DE-937C-F045D389F696}"/>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563E345-B52F-14F4-74F1-D2E6573B48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33640"/>
            <a:ext cx="2305141" cy="1076343"/>
          </a:xfrm>
          <a:prstGeom prst="rect">
            <a:avLst/>
          </a:prstGeom>
        </p:spPr>
      </p:pic>
      <p:sp>
        <p:nvSpPr>
          <p:cNvPr id="4" name="TextBox 3">
            <a:extLst>
              <a:ext uri="{FF2B5EF4-FFF2-40B4-BE49-F238E27FC236}">
                <a16:creationId xmlns:a16="http://schemas.microsoft.com/office/drawing/2014/main" id="{E3843D13-9F41-6FEB-CF70-E49C880CDBE5}"/>
              </a:ext>
            </a:extLst>
          </p:cNvPr>
          <p:cNvSpPr txBox="1"/>
          <p:nvPr/>
        </p:nvSpPr>
        <p:spPr>
          <a:xfrm>
            <a:off x="801717" y="1885770"/>
            <a:ext cx="3666112" cy="3416320"/>
          </a:xfrm>
          <a:prstGeom prst="rect">
            <a:avLst/>
          </a:prstGeom>
          <a:noFill/>
        </p:spPr>
        <p:txBody>
          <a:bodyPr wrap="square">
            <a:spAutoFit/>
          </a:bodyPr>
          <a:lstStyle/>
          <a:p>
            <a:r>
              <a:rPr lang="en-US" sz="2400" dirty="0"/>
              <a:t>It is useful to measure risk for comparative purposes, but risk can be defined and measured in several ways. A common definition that is satisfactory for our purpose is based on probability distributions such as those shown in Figure 8.3:</a:t>
            </a:r>
          </a:p>
        </p:txBody>
      </p:sp>
      <p:pic>
        <p:nvPicPr>
          <p:cNvPr id="8" name="Picture 7">
            <a:extLst>
              <a:ext uri="{FF2B5EF4-FFF2-40B4-BE49-F238E27FC236}">
                <a16:creationId xmlns:a16="http://schemas.microsoft.com/office/drawing/2014/main" id="{C425BB65-7699-38F9-6FEB-63D97137FF24}"/>
              </a:ext>
            </a:extLst>
          </p:cNvPr>
          <p:cNvPicPr>
            <a:picLocks noChangeAspect="1"/>
          </p:cNvPicPr>
          <p:nvPr/>
        </p:nvPicPr>
        <p:blipFill>
          <a:blip r:embed="rId4"/>
          <a:stretch>
            <a:fillRect/>
          </a:stretch>
        </p:blipFill>
        <p:spPr>
          <a:xfrm>
            <a:off x="4745620" y="1638294"/>
            <a:ext cx="7112083" cy="4703259"/>
          </a:xfrm>
          <a:prstGeom prst="rect">
            <a:avLst/>
          </a:prstGeom>
        </p:spPr>
      </p:pic>
    </p:spTree>
    <p:extLst>
      <p:ext uri="{BB962C8B-B14F-4D97-AF65-F5344CB8AC3E}">
        <p14:creationId xmlns:p14="http://schemas.microsoft.com/office/powerpoint/2010/main" val="2982006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603B30-79B0-9366-2560-C36E82E91C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DEF2C0-0EDB-261E-AFF4-2D26491538A9}"/>
              </a:ext>
            </a:extLst>
          </p:cNvPr>
          <p:cNvSpPr/>
          <p:nvPr/>
        </p:nvSpPr>
        <p:spPr>
          <a:xfrm>
            <a:off x="334297" y="1386483"/>
            <a:ext cx="11755180" cy="5338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48E52B0-2553-DE11-9DEF-62E2E09609FB}"/>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22AC2633-8551-4392-8222-5671535511F2}"/>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D81DB5-645F-F550-EFEC-2CA97029ABF1}"/>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C6A9FA83-D9B7-8F0A-6E1A-73AAF509800A}"/>
              </a:ext>
            </a:extLst>
          </p:cNvPr>
          <p:cNvSpPr txBox="1"/>
          <p:nvPr/>
        </p:nvSpPr>
        <p:spPr>
          <a:xfrm>
            <a:off x="276435" y="1846348"/>
            <a:ext cx="7501764" cy="4524315"/>
          </a:xfrm>
          <a:prstGeom prst="rect">
            <a:avLst/>
          </a:prstGeom>
          <a:noFill/>
        </p:spPr>
        <p:txBody>
          <a:bodyPr wrap="square" rtlCol="0">
            <a:spAutoFit/>
          </a:bodyPr>
          <a:lstStyle/>
          <a:p>
            <a:pPr marL="342900" indent="-342900">
              <a:buFont typeface="Arial" panose="020B0604020202020204" pitchFamily="34" charset="0"/>
              <a:buChar char="•"/>
            </a:pPr>
            <a:r>
              <a:rPr lang="en-US" sz="2400" b="1" dirty="0">
                <a:highlight>
                  <a:srgbClr val="00AEEF"/>
                </a:highlight>
              </a:rPr>
              <a:t>The tighter </a:t>
            </a:r>
            <a:r>
              <a:rPr lang="en-US" sz="2400" dirty="0"/>
              <a:t>the  probability distribution of expected future returns, </a:t>
            </a:r>
            <a:r>
              <a:rPr lang="en-US" sz="2400" b="1" dirty="0">
                <a:highlight>
                  <a:srgbClr val="00AEEF"/>
                </a:highlight>
              </a:rPr>
              <a:t>the smaller </a:t>
            </a:r>
            <a:r>
              <a:rPr lang="en-US" sz="2400" dirty="0"/>
              <a:t>the risk of a given investment. According to this definition, U.S. Water is less risky than Martin Products because there is a </a:t>
            </a:r>
            <a:r>
              <a:rPr lang="en-US" sz="2400" b="1" dirty="0">
                <a:highlight>
                  <a:srgbClr val="00AEEF"/>
                </a:highlight>
              </a:rPr>
              <a:t>smaller chance </a:t>
            </a:r>
            <a:r>
              <a:rPr lang="en-US" sz="2400" dirty="0"/>
              <a:t>that the actual return of U.S. Water will end up far below its expected return. </a:t>
            </a:r>
          </a:p>
          <a:p>
            <a:endParaRPr lang="en-US" sz="2400" dirty="0"/>
          </a:p>
          <a:p>
            <a:pPr marL="285750" indent="-285750">
              <a:buFont typeface="Arial" panose="020B0604020202020204" pitchFamily="34" charset="0"/>
              <a:buChar char="•"/>
            </a:pPr>
            <a:r>
              <a:rPr lang="en-US" sz="2400" dirty="0"/>
              <a:t>We can use the standard deviation (</a:t>
            </a:r>
            <a:r>
              <a:rPr lang="en-US" sz="2400" dirty="0">
                <a:ea typeface="Segoe UI Symbol" panose="020B0502040204020203" pitchFamily="34" charset="0"/>
              </a:rPr>
              <a:t>σ</a:t>
            </a:r>
            <a:r>
              <a:rPr lang="en-US" sz="2400" dirty="0"/>
              <a:t>, pronounced “sigma”) to quantify the tightness of the probability distribution.7 The smaller the standard deviation, the tighter the probability distribution and, accordingly, the lower the risk.</a:t>
            </a:r>
          </a:p>
        </p:txBody>
      </p:sp>
      <p:pic>
        <p:nvPicPr>
          <p:cNvPr id="7" name="Graphic 21">
            <a:extLst>
              <a:ext uri="{FF2B5EF4-FFF2-40B4-BE49-F238E27FC236}">
                <a16:creationId xmlns:a16="http://schemas.microsoft.com/office/drawing/2014/main" id="{D96479E3-20F0-5D8C-E55E-21AD88A85D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4578" y="62664"/>
            <a:ext cx="2305141" cy="1076343"/>
          </a:xfrm>
          <a:prstGeom prst="rect">
            <a:avLst/>
          </a:prstGeom>
        </p:spPr>
      </p:pic>
      <p:pic>
        <p:nvPicPr>
          <p:cNvPr id="8" name="Picture 7" descr="A chart with different colored columns&#10;&#10;Description automatically generated with medium confidence">
            <a:extLst>
              <a:ext uri="{FF2B5EF4-FFF2-40B4-BE49-F238E27FC236}">
                <a16:creationId xmlns:a16="http://schemas.microsoft.com/office/drawing/2014/main" id="{B920E81E-11E3-A8DA-60D2-48A04D7C14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39291" y="1577971"/>
            <a:ext cx="4218412" cy="5011652"/>
          </a:xfrm>
          <a:prstGeom prst="rect">
            <a:avLst/>
          </a:prstGeom>
        </p:spPr>
      </p:pic>
      <p:sp>
        <p:nvSpPr>
          <p:cNvPr id="12" name="TextBox 11">
            <a:extLst>
              <a:ext uri="{FF2B5EF4-FFF2-40B4-BE49-F238E27FC236}">
                <a16:creationId xmlns:a16="http://schemas.microsoft.com/office/drawing/2014/main" id="{D909F163-7A05-B921-3073-1B21091AE9EA}"/>
              </a:ext>
            </a:extLst>
          </p:cNvPr>
          <p:cNvSpPr txBox="1"/>
          <p:nvPr/>
        </p:nvSpPr>
        <p:spPr>
          <a:xfrm>
            <a:off x="2197269" y="871341"/>
            <a:ext cx="9573436" cy="523220"/>
          </a:xfrm>
          <a:prstGeom prst="rect">
            <a:avLst/>
          </a:prstGeom>
          <a:noFill/>
        </p:spPr>
        <p:txBody>
          <a:bodyPr wrap="square" rtlCol="0">
            <a:spAutoFit/>
          </a:bodyPr>
          <a:lstStyle/>
          <a:p>
            <a:r>
              <a:rPr lang="en-US" sz="2800" b="1" dirty="0">
                <a:solidFill>
                  <a:schemeClr val="accent1"/>
                </a:solidFill>
                <a:latin typeface="Alexandria" charset="0"/>
              </a:rPr>
              <a:t>STAND-ALONE RISK: THE STANDARD DEVIATION</a:t>
            </a:r>
          </a:p>
        </p:txBody>
      </p:sp>
    </p:spTree>
    <p:extLst>
      <p:ext uri="{BB962C8B-B14F-4D97-AF65-F5344CB8AC3E}">
        <p14:creationId xmlns:p14="http://schemas.microsoft.com/office/powerpoint/2010/main" val="3435091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53012-3C51-271D-FD03-4C8F514604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103AE8-AEC3-9B68-2018-BF3B36CD71C4}"/>
              </a:ext>
            </a:extLst>
          </p:cNvPr>
          <p:cNvSpPr/>
          <p:nvPr/>
        </p:nvSpPr>
        <p:spPr>
          <a:xfrm>
            <a:off x="334297" y="1384694"/>
            <a:ext cx="11755180" cy="5340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6A021D3-B797-C8CB-8EE6-3E6140D29AEE}"/>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0B39B72-0B8D-BE77-E0F2-7F44EE350185}"/>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E42321D-2F18-562A-7143-2BC9B3A1CFDA}"/>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29FDAAE-72A1-0CB3-A1DA-FE9C070256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4336" y="111904"/>
            <a:ext cx="2305141" cy="1076343"/>
          </a:xfrm>
          <a:prstGeom prst="rect">
            <a:avLst/>
          </a:prstGeom>
        </p:spPr>
      </p:pic>
      <p:pic>
        <p:nvPicPr>
          <p:cNvPr id="2" name="Picture 1">
            <a:extLst>
              <a:ext uri="{FF2B5EF4-FFF2-40B4-BE49-F238E27FC236}">
                <a16:creationId xmlns:a16="http://schemas.microsoft.com/office/drawing/2014/main" id="{96302581-6EB9-59DF-44AA-66E141FF0D9A}"/>
              </a:ext>
            </a:extLst>
          </p:cNvPr>
          <p:cNvPicPr>
            <a:picLocks noChangeAspect="1"/>
          </p:cNvPicPr>
          <p:nvPr/>
        </p:nvPicPr>
        <p:blipFill>
          <a:blip r:embed="rId4"/>
          <a:stretch>
            <a:fillRect/>
          </a:stretch>
        </p:blipFill>
        <p:spPr>
          <a:xfrm>
            <a:off x="681884" y="1869727"/>
            <a:ext cx="11060005" cy="4229956"/>
          </a:xfrm>
          <a:prstGeom prst="rect">
            <a:avLst/>
          </a:prstGeom>
        </p:spPr>
      </p:pic>
      <p:sp>
        <p:nvSpPr>
          <p:cNvPr id="4" name="TextBox 3">
            <a:extLst>
              <a:ext uri="{FF2B5EF4-FFF2-40B4-BE49-F238E27FC236}">
                <a16:creationId xmlns:a16="http://schemas.microsoft.com/office/drawing/2014/main" id="{25B7C512-24F7-2126-D4AA-CCBF888B92C8}"/>
              </a:ext>
            </a:extLst>
          </p:cNvPr>
          <p:cNvSpPr txBox="1"/>
          <p:nvPr/>
        </p:nvSpPr>
        <p:spPr>
          <a:xfrm>
            <a:off x="2197269" y="871341"/>
            <a:ext cx="9573436" cy="523220"/>
          </a:xfrm>
          <a:prstGeom prst="rect">
            <a:avLst/>
          </a:prstGeom>
          <a:noFill/>
        </p:spPr>
        <p:txBody>
          <a:bodyPr wrap="square" rtlCol="0">
            <a:spAutoFit/>
          </a:bodyPr>
          <a:lstStyle/>
          <a:p>
            <a:r>
              <a:rPr lang="en-US" sz="2800" b="1" dirty="0">
                <a:solidFill>
                  <a:schemeClr val="accent1"/>
                </a:solidFill>
                <a:latin typeface="Alexandria" charset="0"/>
              </a:rPr>
              <a:t>STAND-ALONE RISK: THE STANDARD DEVIATION</a:t>
            </a:r>
          </a:p>
        </p:txBody>
      </p:sp>
    </p:spTree>
    <p:extLst>
      <p:ext uri="{BB962C8B-B14F-4D97-AF65-F5344CB8AC3E}">
        <p14:creationId xmlns:p14="http://schemas.microsoft.com/office/powerpoint/2010/main" val="3399730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0A6BA-D83C-BAC2-8F45-B615AD5124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5186C5-F1F8-F332-CC64-E62F95348B73}"/>
              </a:ext>
            </a:extLst>
          </p:cNvPr>
          <p:cNvSpPr/>
          <p:nvPr/>
        </p:nvSpPr>
        <p:spPr>
          <a:xfrm>
            <a:off x="334297" y="1379556"/>
            <a:ext cx="11755180" cy="5345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0F5EBB8-CE21-5E90-E726-3F0107996FA3}"/>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07ABFB7-87AE-9843-DC8C-EC9C55A2C3C7}"/>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C5ACC7-F916-D489-1A16-A426BBE86276}"/>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D0AB63CF-625E-2FB4-2B79-E96A42249C95}"/>
              </a:ext>
            </a:extLst>
          </p:cNvPr>
          <p:cNvSpPr txBox="1"/>
          <p:nvPr/>
        </p:nvSpPr>
        <p:spPr>
          <a:xfrm>
            <a:off x="334297" y="1539785"/>
            <a:ext cx="11649694" cy="5632311"/>
          </a:xfrm>
          <a:prstGeom prst="rect">
            <a:avLst/>
          </a:prstGeom>
          <a:noFill/>
        </p:spPr>
        <p:txBody>
          <a:bodyPr wrap="square" rtlCol="0">
            <a:spAutoFit/>
          </a:bodyPr>
          <a:lstStyle/>
          <a:p>
            <a:r>
              <a:rPr lang="en-US" sz="2400" b="1" dirty="0">
                <a:solidFill>
                  <a:srgbClr val="F58221"/>
                </a:solidFill>
              </a:rPr>
              <a:t>Breakdown of the Table</a:t>
            </a:r>
          </a:p>
          <a:p>
            <a:pPr>
              <a:buFont typeface="+mj-lt"/>
              <a:buAutoNum type="arabicPeriod"/>
            </a:pPr>
            <a:r>
              <a:rPr lang="en-US" sz="2400" b="1" dirty="0"/>
              <a:t>Column A (Economy):</a:t>
            </a:r>
            <a:r>
              <a:rPr lang="en-US" sz="2400" dirty="0"/>
              <a:t> Represents different economic conditions (Strong, Normal, Weak) affecting the demand for Martin Products.</a:t>
            </a:r>
          </a:p>
          <a:p>
            <a:pPr>
              <a:buFont typeface="+mj-lt"/>
              <a:buAutoNum type="arabicPeriod"/>
            </a:pPr>
            <a:r>
              <a:rPr lang="en-US" sz="2400" b="1" dirty="0"/>
              <a:t>Column B (Probability):</a:t>
            </a:r>
            <a:r>
              <a:rPr lang="en-US" sz="2400" dirty="0"/>
              <a:t> Displays the probability of each economic condition occurring, which are:</a:t>
            </a:r>
          </a:p>
          <a:p>
            <a:pPr marL="742950" lvl="1" indent="-285750">
              <a:buFont typeface="+mj-lt"/>
              <a:buAutoNum type="arabicPeriod"/>
            </a:pPr>
            <a:r>
              <a:rPr lang="en-US" sz="2400" dirty="0"/>
              <a:t>Strong: 30% (0.30)</a:t>
            </a:r>
          </a:p>
          <a:p>
            <a:pPr marL="742950" lvl="1" indent="-285750">
              <a:buFont typeface="+mj-lt"/>
              <a:buAutoNum type="arabicPeriod"/>
            </a:pPr>
            <a:r>
              <a:rPr lang="en-US" sz="2400" dirty="0"/>
              <a:t>Normal: 40% (0.40)</a:t>
            </a:r>
          </a:p>
          <a:p>
            <a:pPr marL="742950" lvl="1" indent="-285750">
              <a:buFont typeface="+mj-lt"/>
              <a:buAutoNum type="arabicPeriod"/>
            </a:pPr>
            <a:r>
              <a:rPr lang="en-US" sz="2400" dirty="0"/>
              <a:t>Weak: 30% (0.30)</a:t>
            </a:r>
          </a:p>
          <a:p>
            <a:pPr>
              <a:buFont typeface="+mj-lt"/>
              <a:buAutoNum type="arabicPeriod"/>
            </a:pPr>
            <a:r>
              <a:rPr lang="en-US" sz="2400" b="1" dirty="0"/>
              <a:t>Column C (Rate of Return):</a:t>
            </a:r>
            <a:r>
              <a:rPr lang="en-US" sz="2400" dirty="0"/>
              <a:t> Shows the rate of return if the corresponding demand condition occurs:</a:t>
            </a:r>
          </a:p>
          <a:p>
            <a:pPr marL="742950" lvl="1" indent="-285750">
              <a:buFont typeface="+mj-lt"/>
              <a:buAutoNum type="arabicPeriod"/>
            </a:pPr>
            <a:r>
              <a:rPr lang="en-US" sz="2400" dirty="0"/>
              <a:t>Strong: 80%</a:t>
            </a:r>
          </a:p>
          <a:p>
            <a:pPr marL="742950" lvl="1" indent="-285750">
              <a:buFont typeface="+mj-lt"/>
              <a:buAutoNum type="arabicPeriod"/>
            </a:pPr>
            <a:r>
              <a:rPr lang="en-US" sz="2400" dirty="0"/>
              <a:t>Normal: 10%</a:t>
            </a:r>
          </a:p>
          <a:p>
            <a:pPr marL="742950" lvl="1" indent="-285750">
              <a:buFont typeface="+mj-lt"/>
              <a:buAutoNum type="arabicPeriod"/>
            </a:pPr>
            <a:r>
              <a:rPr lang="en-US" sz="2400" dirty="0"/>
              <a:t>Weak: -60%</a:t>
            </a:r>
          </a:p>
          <a:p>
            <a:endParaRPr lang="en-US" sz="2400" dirty="0"/>
          </a:p>
          <a:p>
            <a:endParaRPr lang="en-US" sz="2400" dirty="0"/>
          </a:p>
        </p:txBody>
      </p:sp>
      <p:pic>
        <p:nvPicPr>
          <p:cNvPr id="7" name="Graphic 21">
            <a:extLst>
              <a:ext uri="{FF2B5EF4-FFF2-40B4-BE49-F238E27FC236}">
                <a16:creationId xmlns:a16="http://schemas.microsoft.com/office/drawing/2014/main" id="{619ED582-3D67-61C3-AB50-8E9A5B9B3D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32735"/>
            <a:ext cx="2305141" cy="1076343"/>
          </a:xfrm>
          <a:prstGeom prst="rect">
            <a:avLst/>
          </a:prstGeom>
        </p:spPr>
      </p:pic>
      <p:sp>
        <p:nvSpPr>
          <p:cNvPr id="2" name="TextBox 1">
            <a:extLst>
              <a:ext uri="{FF2B5EF4-FFF2-40B4-BE49-F238E27FC236}">
                <a16:creationId xmlns:a16="http://schemas.microsoft.com/office/drawing/2014/main" id="{2061C00A-58F3-8E77-A16A-23CA67920FC7}"/>
              </a:ext>
            </a:extLst>
          </p:cNvPr>
          <p:cNvSpPr txBox="1"/>
          <p:nvPr/>
        </p:nvSpPr>
        <p:spPr>
          <a:xfrm>
            <a:off x="2197269" y="871341"/>
            <a:ext cx="9573436" cy="523220"/>
          </a:xfrm>
          <a:prstGeom prst="rect">
            <a:avLst/>
          </a:prstGeom>
          <a:noFill/>
        </p:spPr>
        <p:txBody>
          <a:bodyPr wrap="square" rtlCol="0">
            <a:spAutoFit/>
          </a:bodyPr>
          <a:lstStyle/>
          <a:p>
            <a:r>
              <a:rPr lang="en-US" sz="2800" b="1" dirty="0">
                <a:solidFill>
                  <a:schemeClr val="accent1"/>
                </a:solidFill>
                <a:latin typeface="Alexandria" charset="0"/>
              </a:rPr>
              <a:t>STAND-ALONE RISK: THE STANDARD DEVIATION</a:t>
            </a:r>
          </a:p>
        </p:txBody>
      </p:sp>
    </p:spTree>
    <p:extLst>
      <p:ext uri="{BB962C8B-B14F-4D97-AF65-F5344CB8AC3E}">
        <p14:creationId xmlns:p14="http://schemas.microsoft.com/office/powerpoint/2010/main" val="4234766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A3C47-AE96-466A-8B74-46D81E93BB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209260-A92F-B5CA-D9F3-6FA4B34F0789}"/>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7909BCD-109E-1EF1-6BC1-CB225EDE6BCB}"/>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BF8EF3-0B74-830C-02C3-B633FC0A7B68}"/>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23BC47-70C3-33D2-97C1-232928B2A596}"/>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8511047-BFCE-6FFF-0EC3-74E73244786C}"/>
              </a:ext>
            </a:extLst>
          </p:cNvPr>
          <p:cNvSpPr txBox="1"/>
          <p:nvPr/>
        </p:nvSpPr>
        <p:spPr>
          <a:xfrm>
            <a:off x="334297" y="1539785"/>
            <a:ext cx="11332984" cy="4524315"/>
          </a:xfrm>
          <a:prstGeom prst="rect">
            <a:avLst/>
          </a:prstGeom>
          <a:noFill/>
        </p:spPr>
        <p:txBody>
          <a:bodyPr wrap="square" rtlCol="0">
            <a:spAutoFit/>
          </a:bodyPr>
          <a:lstStyle/>
          <a:p>
            <a:r>
              <a:rPr lang="en-US" sz="2400" b="1" dirty="0"/>
              <a:t>4.Column D (Deviation from Expected Return):</a:t>
            </a:r>
            <a:r>
              <a:rPr lang="en-US" sz="2400" dirty="0"/>
              <a:t> Represents the difference between the actual rate of return and the </a:t>
            </a:r>
            <a:r>
              <a:rPr lang="en-US" sz="2400" b="1" dirty="0"/>
              <a:t>expected return</a:t>
            </a:r>
            <a:r>
              <a:rPr lang="en-US" sz="2400" dirty="0"/>
              <a:t> of 10%. The deviation is calculated as:</a:t>
            </a:r>
            <a:endParaRPr lang="ar-EG" sz="2400" dirty="0"/>
          </a:p>
          <a:p>
            <a:r>
              <a:rPr lang="en-US" sz="2400" dirty="0"/>
              <a:t>Strong: 80%−10%=70%</a:t>
            </a:r>
          </a:p>
          <a:p>
            <a:r>
              <a:rPr lang="en-US" sz="2400" dirty="0"/>
              <a:t>Normal: 10%−10%</a:t>
            </a:r>
          </a:p>
          <a:p>
            <a:r>
              <a:rPr lang="en-US" sz="2400" dirty="0"/>
              <a:t>Weak: −60%−10%=−70</a:t>
            </a:r>
          </a:p>
          <a:p>
            <a:endParaRPr lang="en-US" sz="2400" dirty="0"/>
          </a:p>
          <a:p>
            <a:r>
              <a:rPr lang="en-US" sz="2400" b="1" dirty="0"/>
              <a:t>5.Column E (Deviation Squared):</a:t>
            </a:r>
            <a:r>
              <a:rPr lang="en-US" sz="2400" dirty="0"/>
              <a:t> The squared values of the deviations are calculated:</a:t>
            </a:r>
          </a:p>
          <a:p>
            <a:r>
              <a:rPr lang="en-US" sz="2400" dirty="0"/>
              <a:t>Strong: (70%)2=0.49</a:t>
            </a:r>
          </a:p>
          <a:p>
            <a:r>
              <a:rPr lang="en-US" sz="2400" dirty="0"/>
              <a:t>Normal: (0%)2=0.00</a:t>
            </a:r>
          </a:p>
          <a:p>
            <a:r>
              <a:rPr lang="en-US" sz="2400" dirty="0"/>
              <a:t>Weak: (−70%)2=0.49</a:t>
            </a:r>
          </a:p>
          <a:p>
            <a:endParaRPr lang="en-US" sz="2400" dirty="0"/>
          </a:p>
          <a:p>
            <a:endParaRPr lang="en-US" sz="2400" dirty="0"/>
          </a:p>
        </p:txBody>
      </p:sp>
      <p:pic>
        <p:nvPicPr>
          <p:cNvPr id="7" name="Graphic 21">
            <a:extLst>
              <a:ext uri="{FF2B5EF4-FFF2-40B4-BE49-F238E27FC236}">
                <a16:creationId xmlns:a16="http://schemas.microsoft.com/office/drawing/2014/main" id="{4A22B76B-6CD0-C7BC-A37F-355E14588C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7CA8D54-3A32-1F9B-9FAE-E0FED04DC20B}"/>
              </a:ext>
            </a:extLst>
          </p:cNvPr>
          <p:cNvSpPr txBox="1"/>
          <p:nvPr/>
        </p:nvSpPr>
        <p:spPr>
          <a:xfrm>
            <a:off x="2197269" y="871341"/>
            <a:ext cx="9573436" cy="523220"/>
          </a:xfrm>
          <a:prstGeom prst="rect">
            <a:avLst/>
          </a:prstGeom>
          <a:noFill/>
        </p:spPr>
        <p:txBody>
          <a:bodyPr wrap="square" rtlCol="0">
            <a:spAutoFit/>
          </a:bodyPr>
          <a:lstStyle/>
          <a:p>
            <a:r>
              <a:rPr lang="en-US" sz="2800" b="1" dirty="0">
                <a:solidFill>
                  <a:schemeClr val="accent1"/>
                </a:solidFill>
                <a:latin typeface="Alexandria" charset="0"/>
              </a:rPr>
              <a:t>STAND-ALONE RISK: THE STANDARD DEVIATION</a:t>
            </a:r>
          </a:p>
        </p:txBody>
      </p:sp>
    </p:spTree>
    <p:extLst>
      <p:ext uri="{BB962C8B-B14F-4D97-AF65-F5344CB8AC3E}">
        <p14:creationId xmlns:p14="http://schemas.microsoft.com/office/powerpoint/2010/main" val="3898745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AE737-5B64-346E-3132-093D5D817C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A5D17-1CA7-5715-A773-F67969499ACD}"/>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FEEBF8C-93AD-B63C-FCF9-0A65D291C09A}"/>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79FAE553-4C0F-A0C6-E58D-2F67C60E81D1}"/>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C3BDD5-279F-CDF2-7114-580EB0AFCFF1}"/>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CF598CD7-4902-8AD7-1C0E-81DA58D165FA}"/>
              </a:ext>
            </a:extLst>
          </p:cNvPr>
          <p:cNvSpPr txBox="1"/>
          <p:nvPr/>
        </p:nvSpPr>
        <p:spPr>
          <a:xfrm>
            <a:off x="334297" y="1539785"/>
            <a:ext cx="11523406" cy="4893647"/>
          </a:xfrm>
          <a:prstGeom prst="rect">
            <a:avLst/>
          </a:prstGeom>
          <a:noFill/>
        </p:spPr>
        <p:txBody>
          <a:bodyPr wrap="square" rtlCol="0">
            <a:spAutoFit/>
          </a:bodyPr>
          <a:lstStyle/>
          <a:p>
            <a:r>
              <a:rPr lang="en-US" sz="2400" b="1" dirty="0"/>
              <a:t>6.Column F (Squared Deviation × Probability): </a:t>
            </a:r>
            <a:r>
              <a:rPr lang="en-US" sz="2400" dirty="0"/>
              <a:t>The squared deviations are multiplied by the probability of the corresponding economic condition:</a:t>
            </a:r>
          </a:p>
          <a:p>
            <a:endParaRPr lang="en-US" sz="2400" dirty="0"/>
          </a:p>
          <a:p>
            <a:r>
              <a:rPr lang="en-US" sz="2400" b="1" dirty="0"/>
              <a:t>Strong: 0.49×0.30=0.147</a:t>
            </a:r>
          </a:p>
          <a:p>
            <a:r>
              <a:rPr lang="en-US" sz="2400" b="1" dirty="0"/>
              <a:t>Normal: 0.00×0.40=0.000</a:t>
            </a:r>
          </a:p>
          <a:p>
            <a:r>
              <a:rPr lang="en-US" sz="2400" b="1" dirty="0"/>
              <a:t>Weak: 0.49×0.30=0.147</a:t>
            </a:r>
          </a:p>
          <a:p>
            <a:endParaRPr lang="en-US" sz="2400" b="1" dirty="0"/>
          </a:p>
          <a:p>
            <a:r>
              <a:rPr lang="en-US" sz="2400" b="1" dirty="0"/>
              <a:t>7.Sum of Squared Deviation × Probability (Variance):</a:t>
            </a:r>
            <a:r>
              <a:rPr lang="en-US" sz="2400" dirty="0"/>
              <a:t> The sum of these values gives the </a:t>
            </a:r>
            <a:r>
              <a:rPr lang="en-US" sz="2400" b="1" dirty="0"/>
              <a:t>variance</a:t>
            </a:r>
            <a:r>
              <a:rPr lang="en-US" sz="2400" dirty="0"/>
              <a:t>:</a:t>
            </a:r>
            <a:endParaRPr lang="en-US" sz="2400" b="1" dirty="0"/>
          </a:p>
          <a:p>
            <a:r>
              <a:rPr lang="en-US" sz="2400" b="1" dirty="0"/>
              <a:t>0.147+0.000+0.147=0.294</a:t>
            </a:r>
          </a:p>
          <a:p>
            <a:endParaRPr lang="en-US" sz="2400" b="1" dirty="0"/>
          </a:p>
          <a:p>
            <a:r>
              <a:rPr lang="en-US" sz="2400" b="1" dirty="0"/>
              <a:t>8.Standard Deviation (σ): </a:t>
            </a:r>
            <a:r>
              <a:rPr lang="en-US" sz="2400" dirty="0"/>
              <a:t>The standard deviation is the square root of the variance:</a:t>
            </a:r>
          </a:p>
          <a:p>
            <a:endParaRPr lang="en-US" sz="2400" dirty="0"/>
          </a:p>
        </p:txBody>
      </p:sp>
      <p:pic>
        <p:nvPicPr>
          <p:cNvPr id="7" name="Graphic 21">
            <a:extLst>
              <a:ext uri="{FF2B5EF4-FFF2-40B4-BE49-F238E27FC236}">
                <a16:creationId xmlns:a16="http://schemas.microsoft.com/office/drawing/2014/main" id="{51A4A91F-D6A4-8C9B-F632-F69DEBC4DA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67C40A8-C0D1-D783-9B01-AD963F62FB28}"/>
              </a:ext>
            </a:extLst>
          </p:cNvPr>
          <p:cNvPicPr>
            <a:picLocks noChangeAspect="1"/>
          </p:cNvPicPr>
          <p:nvPr/>
        </p:nvPicPr>
        <p:blipFill>
          <a:blip r:embed="rId4">
            <a:duotone>
              <a:schemeClr val="accent1">
                <a:shade val="45000"/>
                <a:satMod val="135000"/>
              </a:schemeClr>
              <a:prstClr val="white"/>
            </a:duotone>
          </a:blip>
          <a:stretch>
            <a:fillRect/>
          </a:stretch>
        </p:blipFill>
        <p:spPr>
          <a:xfrm>
            <a:off x="7720314" y="5988512"/>
            <a:ext cx="3736597" cy="600525"/>
          </a:xfrm>
          <a:prstGeom prst="rect">
            <a:avLst/>
          </a:prstGeom>
          <a:solidFill>
            <a:schemeClr val="accent1"/>
          </a:solidFill>
        </p:spPr>
      </p:pic>
      <p:sp>
        <p:nvSpPr>
          <p:cNvPr id="8" name="TextBox 7">
            <a:extLst>
              <a:ext uri="{FF2B5EF4-FFF2-40B4-BE49-F238E27FC236}">
                <a16:creationId xmlns:a16="http://schemas.microsoft.com/office/drawing/2014/main" id="{DC859045-A5E5-3BB7-38CF-344232D565CD}"/>
              </a:ext>
            </a:extLst>
          </p:cNvPr>
          <p:cNvSpPr txBox="1"/>
          <p:nvPr/>
        </p:nvSpPr>
        <p:spPr>
          <a:xfrm>
            <a:off x="2197269" y="871341"/>
            <a:ext cx="9573436" cy="523220"/>
          </a:xfrm>
          <a:prstGeom prst="rect">
            <a:avLst/>
          </a:prstGeom>
          <a:noFill/>
        </p:spPr>
        <p:txBody>
          <a:bodyPr wrap="square" rtlCol="0">
            <a:spAutoFit/>
          </a:bodyPr>
          <a:lstStyle/>
          <a:p>
            <a:r>
              <a:rPr lang="en-US" sz="2800" b="1" dirty="0">
                <a:solidFill>
                  <a:schemeClr val="accent1"/>
                </a:solidFill>
                <a:latin typeface="Alexandria" charset="0"/>
              </a:rPr>
              <a:t>STAND-ALONE RISK: THE STANDARD DEVIATION</a:t>
            </a:r>
          </a:p>
        </p:txBody>
      </p:sp>
    </p:spTree>
    <p:extLst>
      <p:ext uri="{BB962C8B-B14F-4D97-AF65-F5344CB8AC3E}">
        <p14:creationId xmlns:p14="http://schemas.microsoft.com/office/powerpoint/2010/main" val="2281309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D9481-B370-1BF2-6ECD-9311BF6B18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98A666-2FED-DB0B-BE07-347D03AD300C}"/>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8BB2D0F-8511-7D8C-9EB3-2CE5439249A4}"/>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DC0DB719-639E-8BAF-2734-764493004F2C}"/>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C2B898-4F24-B827-62E8-0063FA83C598}"/>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9C54AA3D-74A0-949B-A15E-C666532DFBB2}"/>
              </a:ext>
            </a:extLst>
          </p:cNvPr>
          <p:cNvSpPr txBox="1"/>
          <p:nvPr/>
        </p:nvSpPr>
        <p:spPr>
          <a:xfrm>
            <a:off x="334297" y="1539785"/>
            <a:ext cx="7501764" cy="4647426"/>
          </a:xfrm>
          <a:prstGeom prst="rect">
            <a:avLst/>
          </a:prstGeom>
          <a:noFill/>
        </p:spPr>
        <p:txBody>
          <a:bodyPr wrap="square" rtlCol="0">
            <a:spAutoFit/>
          </a:bodyPr>
          <a:lstStyle/>
          <a:p>
            <a:r>
              <a:rPr lang="en-US" sz="2400" b="1" dirty="0"/>
              <a:t>6.Column F (Squared Deviation × Probability):</a:t>
            </a:r>
            <a:r>
              <a:rPr lang="en-US" sz="2400" dirty="0"/>
              <a:t> The squared deviations are multiplied by the probability of the corresponding economic condition:</a:t>
            </a:r>
          </a:p>
          <a:p>
            <a:r>
              <a:rPr lang="en-US" sz="2400" b="1" dirty="0"/>
              <a:t>Strong: 0.49×0.30=0.147</a:t>
            </a:r>
          </a:p>
          <a:p>
            <a:r>
              <a:rPr lang="en-US" sz="2400" b="1" dirty="0"/>
              <a:t>Normal: 0.00×0.40=0.000</a:t>
            </a:r>
          </a:p>
          <a:p>
            <a:r>
              <a:rPr lang="en-US" sz="2400" b="1" dirty="0"/>
              <a:t>Weak: 0.49×0.30=0.147</a:t>
            </a:r>
          </a:p>
          <a:p>
            <a:r>
              <a:rPr lang="en-US" sz="2400" b="1" dirty="0"/>
              <a:t>7.Sum of Squared Deviation × Probability (Variance):</a:t>
            </a:r>
            <a:r>
              <a:rPr lang="en-US" sz="2400" dirty="0"/>
              <a:t> The sum of these values gives the </a:t>
            </a:r>
            <a:r>
              <a:rPr lang="en-US" sz="2400" b="1" dirty="0"/>
              <a:t>variance</a:t>
            </a:r>
            <a:r>
              <a:rPr lang="en-US" sz="2400" dirty="0"/>
              <a:t>:</a:t>
            </a:r>
            <a:endParaRPr lang="en-US" sz="2400" b="1" dirty="0"/>
          </a:p>
          <a:p>
            <a:r>
              <a:rPr lang="en-US" sz="2400" b="1" dirty="0"/>
              <a:t>0.147+0.000+0.147=0.294</a:t>
            </a:r>
          </a:p>
          <a:p>
            <a:r>
              <a:rPr lang="en-US" sz="2400" dirty="0"/>
              <a:t>8.Standard Deviation (σ): The standard deviation is the square root of the variance</a:t>
            </a:r>
            <a:r>
              <a:rPr lang="en-US" sz="3200" dirty="0"/>
              <a:t>:</a:t>
            </a:r>
            <a:endParaRPr lang="en-US" sz="2400" dirty="0"/>
          </a:p>
          <a:p>
            <a:endParaRPr lang="en-US" sz="2400" dirty="0"/>
          </a:p>
        </p:txBody>
      </p:sp>
      <p:pic>
        <p:nvPicPr>
          <p:cNvPr id="7" name="Graphic 21">
            <a:extLst>
              <a:ext uri="{FF2B5EF4-FFF2-40B4-BE49-F238E27FC236}">
                <a16:creationId xmlns:a16="http://schemas.microsoft.com/office/drawing/2014/main" id="{3B10FB36-6404-93E1-6933-DF5E22906E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poster of a chart of various charts and graphs&#10;&#10;Description automatically generated with medium confidence">
            <a:extLst>
              <a:ext uri="{FF2B5EF4-FFF2-40B4-BE49-F238E27FC236}">
                <a16:creationId xmlns:a16="http://schemas.microsoft.com/office/drawing/2014/main" id="{C8C478CE-96D3-7CE9-0CE8-ADA83A5004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43195" y="2063004"/>
            <a:ext cx="3714508" cy="4334719"/>
          </a:xfrm>
          <a:prstGeom prst="rect">
            <a:avLst/>
          </a:prstGeom>
        </p:spPr>
      </p:pic>
      <p:sp>
        <p:nvSpPr>
          <p:cNvPr id="4" name="TextBox 3">
            <a:extLst>
              <a:ext uri="{FF2B5EF4-FFF2-40B4-BE49-F238E27FC236}">
                <a16:creationId xmlns:a16="http://schemas.microsoft.com/office/drawing/2014/main" id="{CF4CB14D-9186-164B-640F-0C4341BFB73C}"/>
              </a:ext>
            </a:extLst>
          </p:cNvPr>
          <p:cNvSpPr txBox="1"/>
          <p:nvPr/>
        </p:nvSpPr>
        <p:spPr>
          <a:xfrm>
            <a:off x="2197269" y="871341"/>
            <a:ext cx="9573436" cy="523220"/>
          </a:xfrm>
          <a:prstGeom prst="rect">
            <a:avLst/>
          </a:prstGeom>
          <a:noFill/>
        </p:spPr>
        <p:txBody>
          <a:bodyPr wrap="square" rtlCol="0">
            <a:spAutoFit/>
          </a:bodyPr>
          <a:lstStyle/>
          <a:p>
            <a:r>
              <a:rPr lang="en-US" sz="2800" b="1" dirty="0">
                <a:solidFill>
                  <a:schemeClr val="accent1"/>
                </a:solidFill>
                <a:latin typeface="Alexandria" charset="0"/>
              </a:rPr>
              <a:t>STAND-ALONE RISK: THE STANDARD DEVIATION</a:t>
            </a:r>
          </a:p>
        </p:txBody>
      </p:sp>
    </p:spTree>
    <p:extLst>
      <p:ext uri="{BB962C8B-B14F-4D97-AF65-F5344CB8AC3E}">
        <p14:creationId xmlns:p14="http://schemas.microsoft.com/office/powerpoint/2010/main" val="2514043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BB376-2F78-A54E-137B-431B5D2B06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EDA828-A09A-C4A7-D834-9D4F399FE56A}"/>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C898D2E-DB54-6AD3-1EFE-FF7734D55290}"/>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71783A1C-D94B-1E42-59C7-DCA9AE846199}"/>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C88296E-8922-6598-2B73-7808B1D28BF2}"/>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752F3F87-232F-4A80-70E9-4348076805B5}"/>
              </a:ext>
            </a:extLst>
          </p:cNvPr>
          <p:cNvSpPr txBox="1"/>
          <p:nvPr/>
        </p:nvSpPr>
        <p:spPr>
          <a:xfrm>
            <a:off x="668594" y="1492135"/>
            <a:ext cx="11523406" cy="1938992"/>
          </a:xfrm>
          <a:prstGeom prst="rect">
            <a:avLst/>
          </a:prstGeom>
          <a:noFill/>
        </p:spPr>
        <p:txBody>
          <a:bodyPr wrap="square" rtlCol="0">
            <a:spAutoFit/>
          </a:bodyPr>
          <a:lstStyle/>
          <a:p>
            <a:r>
              <a:rPr lang="en-US" sz="2400" b="1" dirty="0">
                <a:solidFill>
                  <a:schemeClr val="accent2"/>
                </a:solidFill>
              </a:rPr>
              <a:t>USING HISTORICAL DATA TO MEASURE RISK</a:t>
            </a:r>
          </a:p>
          <a:p>
            <a:r>
              <a:rPr lang="en-US" sz="2400" dirty="0"/>
              <a:t>In the last section, we found the mean and standard deviation based on a subjective probability distribution. If we had actual historical data instead, the standard deviation of returns could be found as shown in Table 8.3.</a:t>
            </a:r>
          </a:p>
          <a:p>
            <a:endParaRPr lang="en-US" sz="2400" dirty="0"/>
          </a:p>
        </p:txBody>
      </p:sp>
      <p:pic>
        <p:nvPicPr>
          <p:cNvPr id="7" name="Graphic 21">
            <a:extLst>
              <a:ext uri="{FF2B5EF4-FFF2-40B4-BE49-F238E27FC236}">
                <a16:creationId xmlns:a16="http://schemas.microsoft.com/office/drawing/2014/main" id="{F7AF24F7-2614-A292-12D0-153B4E9C7F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AA642CB-AC4E-9EF4-5C3E-4DBCCBB22175}"/>
              </a:ext>
            </a:extLst>
          </p:cNvPr>
          <p:cNvPicPr>
            <a:picLocks noChangeAspect="1"/>
          </p:cNvPicPr>
          <p:nvPr/>
        </p:nvPicPr>
        <p:blipFill>
          <a:blip r:embed="rId4"/>
          <a:srcRect b="11824"/>
          <a:stretch/>
        </p:blipFill>
        <p:spPr>
          <a:xfrm>
            <a:off x="668594" y="2993888"/>
            <a:ext cx="11315397" cy="3595149"/>
          </a:xfrm>
          <a:prstGeom prst="rect">
            <a:avLst/>
          </a:prstGeom>
        </p:spPr>
      </p:pic>
      <p:sp>
        <p:nvSpPr>
          <p:cNvPr id="4" name="TextBox 3">
            <a:extLst>
              <a:ext uri="{FF2B5EF4-FFF2-40B4-BE49-F238E27FC236}">
                <a16:creationId xmlns:a16="http://schemas.microsoft.com/office/drawing/2014/main" id="{A802ECDC-D7E4-0779-810D-CD959FEF44C3}"/>
              </a:ext>
            </a:extLst>
          </p:cNvPr>
          <p:cNvSpPr txBox="1"/>
          <p:nvPr/>
        </p:nvSpPr>
        <p:spPr>
          <a:xfrm>
            <a:off x="2197269" y="871341"/>
            <a:ext cx="9573436" cy="523220"/>
          </a:xfrm>
          <a:prstGeom prst="rect">
            <a:avLst/>
          </a:prstGeom>
          <a:noFill/>
        </p:spPr>
        <p:txBody>
          <a:bodyPr wrap="square" rtlCol="0">
            <a:spAutoFit/>
          </a:bodyPr>
          <a:lstStyle/>
          <a:p>
            <a:r>
              <a:rPr lang="en-US" sz="2800" b="1" dirty="0">
                <a:solidFill>
                  <a:schemeClr val="accent1"/>
                </a:solidFill>
                <a:latin typeface="Alexandria" charset="0"/>
              </a:rPr>
              <a:t>STAND-ALONE RISK: THE STANDARD DEVIATION</a:t>
            </a:r>
          </a:p>
        </p:txBody>
      </p:sp>
    </p:spTree>
    <p:extLst>
      <p:ext uri="{BB962C8B-B14F-4D97-AF65-F5344CB8AC3E}">
        <p14:creationId xmlns:p14="http://schemas.microsoft.com/office/powerpoint/2010/main" val="2035247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632B5-22C6-52AA-E25E-48631591F3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2C93D8-6810-3B08-867F-3263BBAD501D}"/>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6A6FE9C-7FAE-9237-E9E3-2203141A40DF}"/>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4EAA13BC-7477-F130-8859-BE8376B57C67}"/>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B58A94-FE4A-7520-00C4-2883E31B72BF}"/>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2CD39C41-9A6B-1C5F-697D-12D3F1896979}"/>
              </a:ext>
            </a:extLst>
          </p:cNvPr>
          <p:cNvSpPr txBox="1"/>
          <p:nvPr/>
        </p:nvSpPr>
        <p:spPr>
          <a:xfrm>
            <a:off x="334297" y="1539785"/>
            <a:ext cx="11523406" cy="4893647"/>
          </a:xfrm>
          <a:prstGeom prst="rect">
            <a:avLst/>
          </a:prstGeom>
          <a:noFill/>
        </p:spPr>
        <p:txBody>
          <a:bodyPr wrap="square" rtlCol="0">
            <a:spAutoFit/>
          </a:bodyPr>
          <a:lstStyle/>
          <a:p>
            <a:r>
              <a:rPr lang="en-US" sz="2400" b="1" dirty="0">
                <a:solidFill>
                  <a:srgbClr val="F58221"/>
                </a:solidFill>
              </a:rPr>
              <a:t>Breakdown of the Table:</a:t>
            </a:r>
          </a:p>
          <a:p>
            <a:r>
              <a:rPr lang="en-US" sz="2400" b="1" dirty="0"/>
              <a:t>1.Column A (Year):</a:t>
            </a:r>
            <a:r>
              <a:rPr lang="en-US" sz="2400" dirty="0"/>
              <a:t> Shows the years for which the return data is available: 2015, 2016, 2017, and 2018.</a:t>
            </a:r>
          </a:p>
          <a:p>
            <a:endParaRPr lang="en-US" sz="2400" dirty="0"/>
          </a:p>
          <a:p>
            <a:r>
              <a:rPr lang="en-US" sz="2400" b="1" dirty="0"/>
              <a:t>2.Column B (Return):</a:t>
            </a:r>
            <a:r>
              <a:rPr lang="en-US" sz="2400" dirty="0"/>
              <a:t> Displays the return for each year:</a:t>
            </a:r>
          </a:p>
          <a:p>
            <a:pPr marL="742950" lvl="1" indent="-285750">
              <a:buFont typeface="+mj-lt"/>
              <a:buAutoNum type="arabicPeriod"/>
            </a:pPr>
            <a:r>
              <a:rPr lang="en-US" sz="2400" dirty="0"/>
              <a:t>2015: 30.0%</a:t>
            </a:r>
          </a:p>
          <a:p>
            <a:pPr marL="742950" lvl="1" indent="-285750">
              <a:buFont typeface="+mj-lt"/>
              <a:buAutoNum type="arabicPeriod"/>
            </a:pPr>
            <a:r>
              <a:rPr lang="en-US" sz="2400" dirty="0"/>
              <a:t>2016: -10.0%</a:t>
            </a:r>
          </a:p>
          <a:p>
            <a:pPr marL="742950" lvl="1" indent="-285750">
              <a:buFont typeface="+mj-lt"/>
              <a:buAutoNum type="arabicPeriod"/>
            </a:pPr>
            <a:r>
              <a:rPr lang="en-US" sz="2400" dirty="0"/>
              <a:t>2017: -19.0%</a:t>
            </a:r>
          </a:p>
          <a:p>
            <a:pPr marL="742950" lvl="1" indent="-285750">
              <a:buFont typeface="+mj-lt"/>
              <a:buAutoNum type="arabicPeriod"/>
            </a:pPr>
            <a:r>
              <a:rPr lang="en-US" sz="2400" dirty="0"/>
              <a:t>2018: 40.0%</a:t>
            </a:r>
          </a:p>
          <a:p>
            <a:pPr lvl="1"/>
            <a:endParaRPr lang="en-US" sz="2400" dirty="0"/>
          </a:p>
          <a:p>
            <a:r>
              <a:rPr lang="en-US" sz="2400" dirty="0"/>
              <a:t>The </a:t>
            </a:r>
            <a:r>
              <a:rPr lang="en-US" sz="2400" b="1" dirty="0"/>
              <a:t>average return</a:t>
            </a:r>
            <a:r>
              <a:rPr lang="en-US" sz="2400" dirty="0"/>
              <a:t> (calculated in row 81) is 10.3%.</a:t>
            </a:r>
          </a:p>
          <a:p>
            <a:endParaRPr lang="en-US" sz="2400" dirty="0"/>
          </a:p>
          <a:p>
            <a:endParaRPr lang="en-US" sz="2400" dirty="0"/>
          </a:p>
        </p:txBody>
      </p:sp>
      <p:pic>
        <p:nvPicPr>
          <p:cNvPr id="7" name="Graphic 21">
            <a:extLst>
              <a:ext uri="{FF2B5EF4-FFF2-40B4-BE49-F238E27FC236}">
                <a16:creationId xmlns:a16="http://schemas.microsoft.com/office/drawing/2014/main" id="{BEB646E3-D523-1655-AEB1-DBBB177F17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6E86D6-9749-D28B-9098-1C339A6DB340}"/>
              </a:ext>
            </a:extLst>
          </p:cNvPr>
          <p:cNvSpPr txBox="1"/>
          <p:nvPr/>
        </p:nvSpPr>
        <p:spPr>
          <a:xfrm>
            <a:off x="2197269" y="871341"/>
            <a:ext cx="9573436" cy="523220"/>
          </a:xfrm>
          <a:prstGeom prst="rect">
            <a:avLst/>
          </a:prstGeom>
          <a:noFill/>
        </p:spPr>
        <p:txBody>
          <a:bodyPr wrap="square" rtlCol="0">
            <a:spAutoFit/>
          </a:bodyPr>
          <a:lstStyle/>
          <a:p>
            <a:r>
              <a:rPr lang="en-US" sz="2800" b="1" dirty="0">
                <a:solidFill>
                  <a:schemeClr val="accent1"/>
                </a:solidFill>
                <a:latin typeface="Alexandria" charset="0"/>
              </a:rPr>
              <a:t>STAND-ALONE RISK: THE STANDARD DEVIATION</a:t>
            </a:r>
          </a:p>
        </p:txBody>
      </p:sp>
    </p:spTree>
    <p:extLst>
      <p:ext uri="{BB962C8B-B14F-4D97-AF65-F5344CB8AC3E}">
        <p14:creationId xmlns:p14="http://schemas.microsoft.com/office/powerpoint/2010/main" val="353424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2A304-630B-E2BF-DDBE-1CBEEAE755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7DBCFB-4D78-B448-7380-AE6487EF3DFA}"/>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9FABE74-D24D-169D-D6E8-1E17C45D49E0}"/>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FDD9F8B3-2154-5CDC-B6F9-999DFFE2DDBA}"/>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3E432D-4840-C32F-E86E-2B6CEFFA893A}"/>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529DE21F-D9BE-F7F1-E49A-8D599CD413FF}"/>
              </a:ext>
            </a:extLst>
          </p:cNvPr>
          <p:cNvSpPr txBox="1"/>
          <p:nvPr/>
        </p:nvSpPr>
        <p:spPr>
          <a:xfrm>
            <a:off x="334297" y="1539785"/>
            <a:ext cx="11523406" cy="5632311"/>
          </a:xfrm>
          <a:prstGeom prst="rect">
            <a:avLst/>
          </a:prstGeom>
          <a:noFill/>
        </p:spPr>
        <p:txBody>
          <a:bodyPr wrap="square" rtlCol="0">
            <a:spAutoFit/>
          </a:bodyPr>
          <a:lstStyle/>
          <a:p>
            <a:r>
              <a:rPr lang="en-US" sz="2400" b="1" dirty="0">
                <a:solidFill>
                  <a:srgbClr val="F58221"/>
                </a:solidFill>
              </a:rPr>
              <a:t>Breakdown of the Table:</a:t>
            </a:r>
          </a:p>
          <a:p>
            <a:r>
              <a:rPr lang="en-US" sz="2400" b="1" dirty="0"/>
              <a:t>3.Column C (Deviation from Average): </a:t>
            </a:r>
            <a:r>
              <a:rPr lang="en-US" sz="2400" dirty="0"/>
              <a:t>The deviation of each year's return from the </a:t>
            </a:r>
            <a:r>
              <a:rPr lang="en-US" sz="2400" b="1" dirty="0"/>
              <a:t>average return</a:t>
            </a:r>
            <a:r>
              <a:rPr lang="en-US" sz="2400" dirty="0"/>
              <a:t> (10.3%) is calculated:</a:t>
            </a:r>
          </a:p>
          <a:p>
            <a:pPr marL="742950" lvl="1" indent="-285750">
              <a:buFont typeface="+mj-lt"/>
              <a:buAutoNum type="arabicPeriod"/>
            </a:pPr>
            <a:r>
              <a:rPr lang="en-US" sz="2400" dirty="0"/>
              <a:t>2015: 30.0%−10.3%=19.8%</a:t>
            </a:r>
          </a:p>
          <a:p>
            <a:pPr marL="742950" lvl="1" indent="-285750">
              <a:buFont typeface="+mj-lt"/>
              <a:buAutoNum type="arabicPeriod"/>
            </a:pPr>
            <a:r>
              <a:rPr lang="en-US" sz="2400" dirty="0"/>
              <a:t>2016: −10.0%−10.3%=−20.3%</a:t>
            </a:r>
          </a:p>
          <a:p>
            <a:pPr marL="742950" lvl="1" indent="-285750">
              <a:buFont typeface="+mj-lt"/>
              <a:buAutoNum type="arabicPeriod"/>
            </a:pPr>
            <a:r>
              <a:rPr lang="en-US" sz="2400" dirty="0"/>
              <a:t>2017: −19.0%−10.3%=−29.3%</a:t>
            </a:r>
          </a:p>
          <a:p>
            <a:pPr marL="742950" lvl="1" indent="-285750">
              <a:buFont typeface="+mj-lt"/>
              <a:buAutoNum type="arabicPeriod"/>
            </a:pPr>
            <a:r>
              <a:rPr lang="en-US" sz="2400" dirty="0"/>
              <a:t>2018: 40.0%−10.3%=29.8%</a:t>
            </a:r>
          </a:p>
          <a:p>
            <a:pPr lvl="1"/>
            <a:endParaRPr lang="en-US" sz="2400" dirty="0"/>
          </a:p>
          <a:p>
            <a:r>
              <a:rPr lang="en-US" sz="2400" b="1" dirty="0"/>
              <a:t>4.Column D (Squared Deviation):</a:t>
            </a:r>
            <a:r>
              <a:rPr lang="en-US" sz="2400" dirty="0"/>
              <a:t> Each deviation is squared:</a:t>
            </a:r>
          </a:p>
          <a:p>
            <a:pPr marL="742950" lvl="1" indent="-285750">
              <a:buFont typeface="+mj-lt"/>
              <a:buAutoNum type="arabicPeriod"/>
            </a:pPr>
            <a:r>
              <a:rPr lang="en-US" sz="2400" dirty="0"/>
              <a:t>2015: (19.8%)^2 = 0.0390</a:t>
            </a:r>
          </a:p>
          <a:p>
            <a:pPr marL="742950" lvl="1" indent="-285750">
              <a:buFont typeface="+mj-lt"/>
              <a:buAutoNum type="arabicPeriod"/>
            </a:pPr>
            <a:r>
              <a:rPr lang="en-US" sz="2400" dirty="0"/>
              <a:t>2016: (-20.3%)^2 = 0.0410</a:t>
            </a:r>
          </a:p>
          <a:p>
            <a:pPr marL="742950" lvl="1" indent="-285750">
              <a:buFont typeface="+mj-lt"/>
              <a:buAutoNum type="arabicPeriod"/>
            </a:pPr>
            <a:r>
              <a:rPr lang="en-US" sz="2400" dirty="0"/>
              <a:t>2017: (-29.3%)^2 = 0.0856</a:t>
            </a:r>
          </a:p>
          <a:p>
            <a:pPr marL="742950" lvl="1" indent="-285750">
              <a:buFont typeface="+mj-lt"/>
              <a:buAutoNum type="arabicPeriod"/>
            </a:pPr>
            <a:r>
              <a:rPr lang="en-US" sz="2400" dirty="0"/>
              <a:t>2018: (29.8%)^2 = 0.0885</a:t>
            </a:r>
          </a:p>
          <a:p>
            <a:endParaRPr lang="en-US" sz="2400" dirty="0"/>
          </a:p>
          <a:p>
            <a:endParaRPr lang="en-US" sz="2400" dirty="0"/>
          </a:p>
        </p:txBody>
      </p:sp>
      <p:pic>
        <p:nvPicPr>
          <p:cNvPr id="7" name="Graphic 21">
            <a:extLst>
              <a:ext uri="{FF2B5EF4-FFF2-40B4-BE49-F238E27FC236}">
                <a16:creationId xmlns:a16="http://schemas.microsoft.com/office/drawing/2014/main" id="{CBF67873-A79B-E2ED-A6D4-D58E961B28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9E208E2-B6A1-960A-9D28-0D1F36FF6FDF}"/>
              </a:ext>
            </a:extLst>
          </p:cNvPr>
          <p:cNvSpPr txBox="1"/>
          <p:nvPr/>
        </p:nvSpPr>
        <p:spPr>
          <a:xfrm>
            <a:off x="2197269" y="871341"/>
            <a:ext cx="9573436" cy="523220"/>
          </a:xfrm>
          <a:prstGeom prst="rect">
            <a:avLst/>
          </a:prstGeom>
          <a:noFill/>
        </p:spPr>
        <p:txBody>
          <a:bodyPr wrap="square" rtlCol="0">
            <a:spAutoFit/>
          </a:bodyPr>
          <a:lstStyle/>
          <a:p>
            <a:r>
              <a:rPr lang="en-US" sz="2800" b="1" dirty="0">
                <a:solidFill>
                  <a:schemeClr val="accent1"/>
                </a:solidFill>
                <a:latin typeface="Alexandria" charset="0"/>
              </a:rPr>
              <a:t>STAND-ALONE RISK: THE STANDARD DEVIATION</a:t>
            </a:r>
          </a:p>
        </p:txBody>
      </p:sp>
    </p:spTree>
    <p:extLst>
      <p:ext uri="{BB962C8B-B14F-4D97-AF65-F5344CB8AC3E}">
        <p14:creationId xmlns:p14="http://schemas.microsoft.com/office/powerpoint/2010/main" val="2260992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3B75D-1E37-17EA-D72D-C8990C5F71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0216C0-B6F2-A9A4-45EF-1E9F50EF3727}"/>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894C412-84FC-4A66-3ABE-7988E54271C5}"/>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78A12B8-AB95-7AA0-E37E-3E71DA324748}"/>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8598F2-F868-26C7-17C2-553438AB5438}"/>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6D2980D8-90C5-483F-4104-D5E922B6A565}"/>
              </a:ext>
            </a:extLst>
          </p:cNvPr>
          <p:cNvSpPr txBox="1"/>
          <p:nvPr/>
        </p:nvSpPr>
        <p:spPr>
          <a:xfrm>
            <a:off x="717629" y="1539785"/>
            <a:ext cx="10938077" cy="4893647"/>
          </a:xfrm>
          <a:prstGeom prst="rect">
            <a:avLst/>
          </a:prstGeom>
          <a:noFill/>
        </p:spPr>
        <p:txBody>
          <a:bodyPr wrap="square" rtlCol="0">
            <a:spAutoFit/>
          </a:bodyPr>
          <a:lstStyle/>
          <a:p>
            <a:r>
              <a:rPr lang="en-US" sz="2400" b="1" dirty="0">
                <a:solidFill>
                  <a:srgbClr val="F58221"/>
                </a:solidFill>
              </a:rPr>
              <a:t>Breakdown of the Table:</a:t>
            </a:r>
          </a:p>
          <a:p>
            <a:r>
              <a:rPr lang="en-US" sz="2400" b="1" dirty="0"/>
              <a:t>5.Column E (Sum of Squared Deviations):</a:t>
            </a:r>
          </a:p>
          <a:p>
            <a:r>
              <a:rPr lang="en-US" sz="2400" b="1" dirty="0"/>
              <a:t>0.0390+0.0410+0.0856+0.0885=0.2541</a:t>
            </a:r>
          </a:p>
          <a:p>
            <a:endParaRPr lang="en-US" sz="2400" dirty="0"/>
          </a:p>
          <a:p>
            <a:r>
              <a:rPr lang="en-US" sz="2400" b="1" dirty="0"/>
              <a:t>6.Column F (Squared Deviation divided by N-1):</a:t>
            </a:r>
            <a:r>
              <a:rPr lang="en-US" sz="2400" dirty="0"/>
              <a:t> The sum of squared deviations is divided by N−1(where NNN is the number of data points, which is 4 in this case):</a:t>
            </a:r>
          </a:p>
          <a:p>
            <a:endParaRPr lang="en-US" sz="2400" dirty="0"/>
          </a:p>
          <a:p>
            <a:endParaRPr lang="en-US" sz="2400" dirty="0"/>
          </a:p>
          <a:p>
            <a:r>
              <a:rPr lang="en-US" sz="2400" dirty="0"/>
              <a:t>This is the </a:t>
            </a:r>
            <a:r>
              <a:rPr lang="en-US" sz="2400" b="1" dirty="0"/>
              <a:t>variance</a:t>
            </a:r>
            <a:r>
              <a:rPr lang="en-US" sz="2400" dirty="0"/>
              <a:t> of the returns.</a:t>
            </a:r>
          </a:p>
          <a:p>
            <a:pPr>
              <a:buFont typeface="+mj-lt"/>
              <a:buAutoNum type="arabicPeriod"/>
            </a:pPr>
            <a:endParaRPr lang="en-US" sz="2400" dirty="0"/>
          </a:p>
          <a:p>
            <a:r>
              <a:rPr lang="en-US" sz="2400" b="1" dirty="0"/>
              <a:t>7.Column G (Standard Deviation):</a:t>
            </a:r>
            <a:r>
              <a:rPr lang="en-US" sz="2400" dirty="0"/>
              <a:t> The </a:t>
            </a:r>
            <a:r>
              <a:rPr lang="en-US" sz="2400" b="1" dirty="0"/>
              <a:t>standard deviation</a:t>
            </a:r>
            <a:r>
              <a:rPr lang="en-US" sz="2400" dirty="0"/>
              <a:t> is the square root of the variance:</a:t>
            </a:r>
          </a:p>
          <a:p>
            <a:endParaRPr lang="en-US" sz="2400" dirty="0"/>
          </a:p>
        </p:txBody>
      </p:sp>
      <p:pic>
        <p:nvPicPr>
          <p:cNvPr id="7" name="Graphic 21">
            <a:extLst>
              <a:ext uri="{FF2B5EF4-FFF2-40B4-BE49-F238E27FC236}">
                <a16:creationId xmlns:a16="http://schemas.microsoft.com/office/drawing/2014/main" id="{AA271BCB-F32A-F2AA-BCE5-FE68519606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8701AE9-6888-516C-1976-0A2997598DDA}"/>
              </a:ext>
            </a:extLst>
          </p:cNvPr>
          <p:cNvPicPr>
            <a:picLocks noChangeAspect="1"/>
          </p:cNvPicPr>
          <p:nvPr/>
        </p:nvPicPr>
        <p:blipFill>
          <a:blip r:embed="rId4">
            <a:duotone>
              <a:schemeClr val="accent5">
                <a:shade val="45000"/>
                <a:satMod val="135000"/>
              </a:schemeClr>
              <a:prstClr val="white"/>
            </a:duotone>
          </a:blip>
          <a:stretch>
            <a:fillRect/>
          </a:stretch>
        </p:blipFill>
        <p:spPr>
          <a:xfrm>
            <a:off x="6562844" y="3801942"/>
            <a:ext cx="1998347" cy="585270"/>
          </a:xfrm>
          <a:prstGeom prst="rect">
            <a:avLst/>
          </a:prstGeom>
        </p:spPr>
      </p:pic>
      <p:pic>
        <p:nvPicPr>
          <p:cNvPr id="9" name="Picture 8">
            <a:extLst>
              <a:ext uri="{FF2B5EF4-FFF2-40B4-BE49-F238E27FC236}">
                <a16:creationId xmlns:a16="http://schemas.microsoft.com/office/drawing/2014/main" id="{AC1A1A02-44B9-277B-7FA6-E6D9771C6720}"/>
              </a:ext>
            </a:extLst>
          </p:cNvPr>
          <p:cNvPicPr>
            <a:picLocks noChangeAspect="1"/>
          </p:cNvPicPr>
          <p:nvPr/>
        </p:nvPicPr>
        <p:blipFill>
          <a:blip r:embed="rId5">
            <a:duotone>
              <a:schemeClr val="accent5">
                <a:shade val="45000"/>
                <a:satMod val="135000"/>
              </a:schemeClr>
              <a:prstClr val="white"/>
            </a:duotone>
          </a:blip>
          <a:stretch>
            <a:fillRect/>
          </a:stretch>
        </p:blipFill>
        <p:spPr>
          <a:xfrm>
            <a:off x="4378080" y="5833224"/>
            <a:ext cx="4925112" cy="666843"/>
          </a:xfrm>
          <a:prstGeom prst="rect">
            <a:avLst/>
          </a:prstGeom>
        </p:spPr>
      </p:pic>
      <p:sp>
        <p:nvSpPr>
          <p:cNvPr id="11" name="TextBox 10">
            <a:extLst>
              <a:ext uri="{FF2B5EF4-FFF2-40B4-BE49-F238E27FC236}">
                <a16:creationId xmlns:a16="http://schemas.microsoft.com/office/drawing/2014/main" id="{A5507C75-BCE1-696C-0633-19230715A917}"/>
              </a:ext>
            </a:extLst>
          </p:cNvPr>
          <p:cNvSpPr txBox="1"/>
          <p:nvPr/>
        </p:nvSpPr>
        <p:spPr>
          <a:xfrm>
            <a:off x="2197269" y="871341"/>
            <a:ext cx="9573436" cy="523220"/>
          </a:xfrm>
          <a:prstGeom prst="rect">
            <a:avLst/>
          </a:prstGeom>
          <a:noFill/>
        </p:spPr>
        <p:txBody>
          <a:bodyPr wrap="square" rtlCol="0">
            <a:spAutoFit/>
          </a:bodyPr>
          <a:lstStyle/>
          <a:p>
            <a:r>
              <a:rPr lang="en-US" sz="2800" b="1" dirty="0">
                <a:solidFill>
                  <a:schemeClr val="accent1"/>
                </a:solidFill>
                <a:latin typeface="Alexandria" charset="0"/>
              </a:rPr>
              <a:t>STAND-ALONE RISK: THE STANDARD DEVIATION</a:t>
            </a:r>
          </a:p>
        </p:txBody>
      </p:sp>
    </p:spTree>
    <p:extLst>
      <p:ext uri="{BB962C8B-B14F-4D97-AF65-F5344CB8AC3E}">
        <p14:creationId xmlns:p14="http://schemas.microsoft.com/office/powerpoint/2010/main" val="2453490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BFCA9F-90B9-FF16-091C-456961E6DE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829397-BF3D-A981-43F0-575183AFD027}"/>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9A76AFA-4180-9BD5-BC29-4CD811BCB820}"/>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88CAB568-2A37-580B-3163-B62F37D0D69D}"/>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CD7573-F1D1-0EDE-F702-A215B9C26691}"/>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A6CC907F-1AFD-6BB2-091F-4944624AAB3A}"/>
              </a:ext>
            </a:extLst>
          </p:cNvPr>
          <p:cNvSpPr txBox="1"/>
          <p:nvPr/>
        </p:nvSpPr>
        <p:spPr>
          <a:xfrm>
            <a:off x="564966" y="1799697"/>
            <a:ext cx="7630735" cy="4154984"/>
          </a:xfrm>
          <a:prstGeom prst="rect">
            <a:avLst/>
          </a:prstGeom>
          <a:noFill/>
        </p:spPr>
        <p:txBody>
          <a:bodyPr wrap="square" rtlCol="0">
            <a:spAutoFit/>
          </a:bodyPr>
          <a:lstStyle/>
          <a:p>
            <a:r>
              <a:rPr lang="en-US" sz="2400" b="1" dirty="0">
                <a:solidFill>
                  <a:srgbClr val="F58221"/>
                </a:solidFill>
              </a:rPr>
              <a:t>Capital Asset Pricing Model (CAPM)</a:t>
            </a:r>
            <a:r>
              <a:rPr lang="en-US" sz="2400" dirty="0">
                <a:solidFill>
                  <a:srgbClr val="F58221"/>
                </a:solidFill>
              </a:rPr>
              <a:t> </a:t>
            </a:r>
            <a:r>
              <a:rPr lang="en-US" sz="2400" dirty="0"/>
              <a:t>is a widely used theory in finance that explains the relationship between </a:t>
            </a:r>
            <a:r>
              <a:rPr lang="en-US" sz="2400" b="1" dirty="0">
                <a:solidFill>
                  <a:srgbClr val="203E5F"/>
                </a:solidFill>
              </a:rPr>
              <a:t>expected</a:t>
            </a:r>
            <a:r>
              <a:rPr lang="en-US" sz="2400" b="1" dirty="0">
                <a:solidFill>
                  <a:srgbClr val="00AEEF"/>
                </a:solidFill>
              </a:rPr>
              <a:t> </a:t>
            </a:r>
            <a:r>
              <a:rPr lang="en-US" sz="2400" b="1" dirty="0">
                <a:solidFill>
                  <a:srgbClr val="203E5F"/>
                </a:solidFill>
              </a:rPr>
              <a:t>return</a:t>
            </a:r>
            <a:r>
              <a:rPr lang="en-US" sz="2400" dirty="0"/>
              <a:t> on a stock and its </a:t>
            </a:r>
            <a:r>
              <a:rPr lang="en-US" sz="2400" b="1" dirty="0">
                <a:solidFill>
                  <a:srgbClr val="203E5F"/>
                </a:solidFill>
              </a:rPr>
              <a:t>risk</a:t>
            </a:r>
            <a:r>
              <a:rPr lang="en-US" sz="2400" dirty="0"/>
              <a:t> when it is held in a portfolio. The model is based on the idea that investors demand a premium for taking on additional risk, but they can eliminate certain risks by diversifying their investments.</a:t>
            </a:r>
          </a:p>
          <a:p>
            <a:r>
              <a:rPr lang="en-US" sz="2400" b="1" dirty="0">
                <a:solidFill>
                  <a:srgbClr val="00AEEF"/>
                </a:solidFill>
              </a:rPr>
              <a:t>CAPM and Diversification:</a:t>
            </a:r>
          </a:p>
          <a:p>
            <a:r>
              <a:rPr lang="en-US" sz="2400" dirty="0"/>
              <a:t>CAPM is based on the premise that </a:t>
            </a:r>
            <a:r>
              <a:rPr lang="en-US" sz="2400" b="1" dirty="0">
                <a:solidFill>
                  <a:srgbClr val="203E5F"/>
                </a:solidFill>
              </a:rPr>
              <a:t>diversification</a:t>
            </a:r>
            <a:r>
              <a:rPr lang="en-US" sz="2400" dirty="0"/>
              <a:t> helps eliminate a significant portion of an asset’s </a:t>
            </a:r>
            <a:r>
              <a:rPr lang="en-US" sz="2400" b="1" dirty="0">
                <a:solidFill>
                  <a:srgbClr val="203E5F"/>
                </a:solidFill>
              </a:rPr>
              <a:t>unsystematic risk</a:t>
            </a:r>
            <a:r>
              <a:rPr lang="en-US" sz="2400" dirty="0">
                <a:solidFill>
                  <a:srgbClr val="203E5F"/>
                </a:solidFill>
              </a:rPr>
              <a:t> </a:t>
            </a:r>
            <a:r>
              <a:rPr lang="en-US" sz="2400" dirty="0"/>
              <a:t>(the risk unique to individual stocks), leaving only the </a:t>
            </a:r>
            <a:r>
              <a:rPr lang="en-US" sz="2400" b="1" dirty="0">
                <a:solidFill>
                  <a:srgbClr val="203E5F"/>
                </a:solidFill>
              </a:rPr>
              <a:t>systematic risk</a:t>
            </a:r>
            <a:r>
              <a:rPr lang="en-US" sz="2400" dirty="0">
                <a:solidFill>
                  <a:srgbClr val="203E5F"/>
                </a:solidFill>
              </a:rPr>
              <a:t> </a:t>
            </a:r>
            <a:r>
              <a:rPr lang="en-US" sz="2400" dirty="0"/>
              <a:t>(the risk tied to the overall market).</a:t>
            </a:r>
          </a:p>
        </p:txBody>
      </p:sp>
      <p:pic>
        <p:nvPicPr>
          <p:cNvPr id="7" name="Graphic 21">
            <a:extLst>
              <a:ext uri="{FF2B5EF4-FFF2-40B4-BE49-F238E27FC236}">
                <a16:creationId xmlns:a16="http://schemas.microsoft.com/office/drawing/2014/main" id="{253FE957-AA0C-EF9D-18F3-B021CB176D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descr="A diagram of a financial model&#10;&#10;Description automatically generated with medium confidence">
            <a:extLst>
              <a:ext uri="{FF2B5EF4-FFF2-40B4-BE49-F238E27FC236}">
                <a16:creationId xmlns:a16="http://schemas.microsoft.com/office/drawing/2014/main" id="{D90C85AA-C3B1-34BD-0428-0695604CD9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95600" y="1855182"/>
            <a:ext cx="3501746" cy="4266611"/>
          </a:xfrm>
          <a:prstGeom prst="rect">
            <a:avLst/>
          </a:prstGeom>
        </p:spPr>
      </p:pic>
      <p:sp>
        <p:nvSpPr>
          <p:cNvPr id="13" name="TextBox 12">
            <a:extLst>
              <a:ext uri="{FF2B5EF4-FFF2-40B4-BE49-F238E27FC236}">
                <a16:creationId xmlns:a16="http://schemas.microsoft.com/office/drawing/2014/main" id="{31E8DCE3-519E-39C4-AF1D-BBD7D357A47C}"/>
              </a:ext>
            </a:extLst>
          </p:cNvPr>
          <p:cNvSpPr txBox="1"/>
          <p:nvPr/>
        </p:nvSpPr>
        <p:spPr>
          <a:xfrm>
            <a:off x="2249339" y="673005"/>
            <a:ext cx="7324025" cy="523220"/>
          </a:xfrm>
          <a:prstGeom prst="rect">
            <a:avLst/>
          </a:prstGeom>
          <a:noFill/>
        </p:spPr>
        <p:txBody>
          <a:bodyPr wrap="square" rtlCol="0">
            <a:spAutoFit/>
          </a:bodyPr>
          <a:lstStyle/>
          <a:p>
            <a:r>
              <a:rPr lang="en-US" sz="2800" b="1" dirty="0">
                <a:solidFill>
                  <a:schemeClr val="accent1"/>
                </a:solidFill>
                <a:latin typeface="Alexandria" charset="0"/>
              </a:rPr>
              <a:t>Capital Asset Pricing Model (CAPM)</a:t>
            </a:r>
          </a:p>
        </p:txBody>
      </p:sp>
    </p:spTree>
    <p:extLst>
      <p:ext uri="{BB962C8B-B14F-4D97-AF65-F5344CB8AC3E}">
        <p14:creationId xmlns:p14="http://schemas.microsoft.com/office/powerpoint/2010/main" val="1249157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D8C54-17B0-D9A0-BB60-EF07932767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45DB5D-ED1E-AB02-7330-FC71886E0A67}"/>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A0928C2-1A2C-8DA4-925C-9BDA2D2202CC}"/>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D99B0C1E-EA68-8C02-2336-85C814C7C58A}"/>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EBA238-6C8C-42C1-2E89-2126289495AF}"/>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CF88F84F-8ECB-21BC-CA85-A9CB59A022AA}"/>
              </a:ext>
            </a:extLst>
          </p:cNvPr>
          <p:cNvSpPr txBox="1"/>
          <p:nvPr/>
        </p:nvSpPr>
        <p:spPr>
          <a:xfrm>
            <a:off x="542361" y="1501036"/>
            <a:ext cx="7501764" cy="5262979"/>
          </a:xfrm>
          <a:prstGeom prst="rect">
            <a:avLst/>
          </a:prstGeom>
          <a:noFill/>
        </p:spPr>
        <p:txBody>
          <a:bodyPr wrap="square" rtlCol="0">
            <a:spAutoFit/>
          </a:bodyPr>
          <a:lstStyle/>
          <a:p>
            <a:r>
              <a:rPr lang="en-US" sz="2400" b="1" dirty="0">
                <a:solidFill>
                  <a:srgbClr val="F58221"/>
                </a:solidFill>
              </a:rPr>
              <a:t>CAPM and Diversification:</a:t>
            </a:r>
          </a:p>
          <a:p>
            <a:pPr>
              <a:buFont typeface="Arial" panose="020B0604020202020204" pitchFamily="34" charset="0"/>
              <a:buChar char="•"/>
            </a:pPr>
            <a:r>
              <a:rPr lang="en-US" sz="2400" b="1" dirty="0">
                <a:solidFill>
                  <a:srgbClr val="00AEEF"/>
                </a:solidFill>
              </a:rPr>
              <a:t>Diversifiable Risk</a:t>
            </a:r>
            <a:r>
              <a:rPr lang="en-US" sz="2400" dirty="0">
                <a:solidFill>
                  <a:srgbClr val="00AEEF"/>
                </a:solidFill>
              </a:rPr>
              <a:t>: </a:t>
            </a:r>
            <a:r>
              <a:rPr lang="en-US" sz="2400" dirty="0"/>
              <a:t>Risk that can be eliminated by holding a portfolio of assets. It’s the unique risk associated with individual stocks (e.g., company-specific factors like management, competition, etc.).</a:t>
            </a:r>
          </a:p>
          <a:p>
            <a:pPr>
              <a:buFont typeface="Arial" panose="020B0604020202020204" pitchFamily="34" charset="0"/>
              <a:buChar char="•"/>
            </a:pPr>
            <a:r>
              <a:rPr lang="en-US" sz="2400" b="1" dirty="0">
                <a:solidFill>
                  <a:srgbClr val="00AEEF"/>
                </a:solidFill>
              </a:rPr>
              <a:t>Non-Diversifiable (Systematic) Risk</a:t>
            </a:r>
            <a:r>
              <a:rPr lang="en-US" sz="2400" dirty="0">
                <a:solidFill>
                  <a:srgbClr val="00AEEF"/>
                </a:solidFill>
              </a:rPr>
              <a:t>: </a:t>
            </a:r>
            <a:r>
              <a:rPr lang="en-US" sz="2400" dirty="0"/>
              <a:t>Risk that cannot be eliminated by diversification. It’s related to market-wide factors (e.g., economic recessions, interest rates, inflation).</a:t>
            </a:r>
          </a:p>
          <a:p>
            <a:r>
              <a:rPr lang="en-US" sz="2400" dirty="0"/>
              <a:t>According to CAPM, once a stock is part of a diversified portfolio, the investor is left with </a:t>
            </a:r>
            <a:r>
              <a:rPr lang="en-US" sz="2400" b="1" dirty="0">
                <a:solidFill>
                  <a:srgbClr val="203E5F"/>
                </a:solidFill>
              </a:rPr>
              <a:t>only systematic risk</a:t>
            </a:r>
            <a:r>
              <a:rPr lang="en-US" sz="2400" dirty="0">
                <a:solidFill>
                  <a:srgbClr val="203E5F"/>
                </a:solidFill>
              </a:rPr>
              <a:t>, </a:t>
            </a:r>
            <a:r>
              <a:rPr lang="en-US" sz="2400" dirty="0"/>
              <a:t>which is what determines the required return on that stock. The risk premium in the formula reflects the return needed to compensate the investor for the systematic risk of the stock after diversification.</a:t>
            </a:r>
          </a:p>
        </p:txBody>
      </p:sp>
      <p:pic>
        <p:nvPicPr>
          <p:cNvPr id="7" name="Graphic 21">
            <a:extLst>
              <a:ext uri="{FF2B5EF4-FFF2-40B4-BE49-F238E27FC236}">
                <a16:creationId xmlns:a16="http://schemas.microsoft.com/office/drawing/2014/main" id="{C422F698-379E-38E4-EF88-4197BC4943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risk&#10;&#10;Description automatically generated with medium confidence">
            <a:extLst>
              <a:ext uri="{FF2B5EF4-FFF2-40B4-BE49-F238E27FC236}">
                <a16:creationId xmlns:a16="http://schemas.microsoft.com/office/drawing/2014/main" id="{44183FFA-7730-6CB1-0240-8F54280B14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75899" y="2223233"/>
            <a:ext cx="3581804" cy="4176981"/>
          </a:xfrm>
          <a:prstGeom prst="rect">
            <a:avLst/>
          </a:prstGeom>
        </p:spPr>
      </p:pic>
      <p:sp>
        <p:nvSpPr>
          <p:cNvPr id="12" name="TextBox 11">
            <a:extLst>
              <a:ext uri="{FF2B5EF4-FFF2-40B4-BE49-F238E27FC236}">
                <a16:creationId xmlns:a16="http://schemas.microsoft.com/office/drawing/2014/main" id="{945A4812-9AB1-A10F-F23E-F59C376D7474}"/>
              </a:ext>
            </a:extLst>
          </p:cNvPr>
          <p:cNvSpPr txBox="1"/>
          <p:nvPr/>
        </p:nvSpPr>
        <p:spPr>
          <a:xfrm>
            <a:off x="2249339" y="673005"/>
            <a:ext cx="7324025" cy="523220"/>
          </a:xfrm>
          <a:prstGeom prst="rect">
            <a:avLst/>
          </a:prstGeom>
          <a:noFill/>
        </p:spPr>
        <p:txBody>
          <a:bodyPr wrap="square" rtlCol="0">
            <a:spAutoFit/>
          </a:bodyPr>
          <a:lstStyle/>
          <a:p>
            <a:r>
              <a:rPr lang="en-US" sz="2800" b="1" dirty="0">
                <a:solidFill>
                  <a:schemeClr val="accent1"/>
                </a:solidFill>
                <a:latin typeface="Alexandria" charset="0"/>
              </a:rPr>
              <a:t>Capital Asset Pricing Model (CAPM)</a:t>
            </a:r>
          </a:p>
        </p:txBody>
      </p:sp>
    </p:spTree>
    <p:extLst>
      <p:ext uri="{BB962C8B-B14F-4D97-AF65-F5344CB8AC3E}">
        <p14:creationId xmlns:p14="http://schemas.microsoft.com/office/powerpoint/2010/main" val="181428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1C201-3133-227F-BCE5-DFE2C5E150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DA0931-4EAE-7EE8-AACF-45E3BCEA5295}"/>
              </a:ext>
            </a:extLst>
          </p:cNvPr>
          <p:cNvSpPr/>
          <p:nvPr/>
        </p:nvSpPr>
        <p:spPr>
          <a:xfrm>
            <a:off x="334297" y="1251712"/>
            <a:ext cx="11755180" cy="5473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C9FBD07-7C6E-B1EC-DDF1-23A4B843304F}"/>
              </a:ext>
            </a:extLst>
          </p:cNvPr>
          <p:cNvSpPr/>
          <p:nvPr/>
        </p:nvSpPr>
        <p:spPr>
          <a:xfrm>
            <a:off x="801717" y="3737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3032DD9-BCDE-CAAD-4B58-75147E974424}"/>
              </a:ext>
            </a:extLst>
          </p:cNvPr>
          <p:cNvSpPr txBox="1"/>
          <p:nvPr/>
        </p:nvSpPr>
        <p:spPr>
          <a:xfrm>
            <a:off x="907137" y="62246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94E8EB-3284-2780-A929-95F1D6573DE6}"/>
              </a:ext>
            </a:extLst>
          </p:cNvPr>
          <p:cNvSpPr txBox="1"/>
          <p:nvPr/>
        </p:nvSpPr>
        <p:spPr>
          <a:xfrm>
            <a:off x="1016379" y="8699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59493F9-5039-8AF7-5660-71BD927BED8A}"/>
              </a:ext>
            </a:extLst>
          </p:cNvPr>
          <p:cNvSpPr txBox="1"/>
          <p:nvPr/>
        </p:nvSpPr>
        <p:spPr>
          <a:xfrm>
            <a:off x="334296" y="1539785"/>
            <a:ext cx="8207819" cy="5262979"/>
          </a:xfrm>
          <a:prstGeom prst="rect">
            <a:avLst/>
          </a:prstGeom>
          <a:noFill/>
        </p:spPr>
        <p:txBody>
          <a:bodyPr wrap="square" rtlCol="0">
            <a:spAutoFit/>
          </a:bodyPr>
          <a:lstStyle/>
          <a:p>
            <a:r>
              <a:rPr lang="en-US" sz="2400" b="1" dirty="0">
                <a:solidFill>
                  <a:srgbClr val="F58221"/>
                </a:solidFill>
              </a:rPr>
              <a:t>Practical Applications of CAPM:</a:t>
            </a:r>
          </a:p>
          <a:p>
            <a:pPr>
              <a:buFont typeface="+mj-lt"/>
              <a:buAutoNum type="arabicPeriod"/>
            </a:pPr>
            <a:r>
              <a:rPr lang="en-US" sz="2400" b="1" dirty="0">
                <a:solidFill>
                  <a:srgbClr val="00AEEF"/>
                </a:solidFill>
              </a:rPr>
              <a:t>Investment Decisions:</a:t>
            </a:r>
            <a:endParaRPr lang="en-US" sz="2400" dirty="0">
              <a:solidFill>
                <a:srgbClr val="00AEEF"/>
              </a:solidFill>
            </a:endParaRPr>
          </a:p>
          <a:p>
            <a:pPr marL="742950" lvl="1" indent="-285750">
              <a:buFont typeface="+mj-lt"/>
              <a:buAutoNum type="arabicPeriod"/>
            </a:pPr>
            <a:r>
              <a:rPr lang="en-US" sz="2400" dirty="0"/>
              <a:t>Investors use CAPM to determine whether an investment offers an adequate return for its risk level. If the expected return based on CAPM is higher than the actual expected return, the stock may be considered a good investment.</a:t>
            </a:r>
          </a:p>
          <a:p>
            <a:pPr>
              <a:buFont typeface="+mj-lt"/>
              <a:buAutoNum type="arabicPeriod"/>
            </a:pPr>
            <a:r>
              <a:rPr lang="en-US" sz="2400" b="1" dirty="0">
                <a:solidFill>
                  <a:srgbClr val="00AEEF"/>
                </a:solidFill>
              </a:rPr>
              <a:t>Stock Valuation:</a:t>
            </a:r>
            <a:endParaRPr lang="en-US" sz="2400" dirty="0">
              <a:solidFill>
                <a:srgbClr val="00AEEF"/>
              </a:solidFill>
            </a:endParaRPr>
          </a:p>
          <a:p>
            <a:pPr marL="742950" lvl="1" indent="-285750">
              <a:buFont typeface="+mj-lt"/>
              <a:buAutoNum type="arabicPeriod"/>
            </a:pPr>
            <a:r>
              <a:rPr lang="en-US" sz="2400" dirty="0"/>
              <a:t>CAPM can help estimate the </a:t>
            </a:r>
            <a:r>
              <a:rPr lang="en-US" sz="2400" b="1" dirty="0">
                <a:solidFill>
                  <a:srgbClr val="203E5F"/>
                </a:solidFill>
              </a:rPr>
              <a:t>required return</a:t>
            </a:r>
            <a:r>
              <a:rPr lang="en-US" sz="2400" dirty="0">
                <a:solidFill>
                  <a:srgbClr val="203E5F"/>
                </a:solidFill>
              </a:rPr>
              <a:t> </a:t>
            </a:r>
            <a:r>
              <a:rPr lang="en-US" sz="2400" dirty="0"/>
              <a:t>of a stock, which can then be used to assess whether the stock is </a:t>
            </a:r>
            <a:r>
              <a:rPr lang="en-US" sz="2400" b="1" dirty="0">
                <a:solidFill>
                  <a:srgbClr val="203E5F"/>
                </a:solidFill>
              </a:rPr>
              <a:t>under- or over-valued</a:t>
            </a:r>
            <a:r>
              <a:rPr lang="en-US" sz="2400" dirty="0">
                <a:solidFill>
                  <a:srgbClr val="203E5F"/>
                </a:solidFill>
              </a:rPr>
              <a:t>.</a:t>
            </a:r>
          </a:p>
          <a:p>
            <a:pPr>
              <a:buFont typeface="+mj-lt"/>
              <a:buAutoNum type="arabicPeriod"/>
            </a:pPr>
            <a:r>
              <a:rPr lang="en-US" sz="2400" b="1" dirty="0">
                <a:solidFill>
                  <a:srgbClr val="00AEEF"/>
                </a:solidFill>
              </a:rPr>
              <a:t>Portfolio Construction:</a:t>
            </a:r>
            <a:endParaRPr lang="en-US" sz="2400" dirty="0">
              <a:solidFill>
                <a:srgbClr val="00AEEF"/>
              </a:solidFill>
            </a:endParaRPr>
          </a:p>
          <a:p>
            <a:pPr marL="742950" lvl="1" indent="-285750">
              <a:buFont typeface="+mj-lt"/>
              <a:buAutoNum type="arabicPeriod"/>
            </a:pPr>
            <a:r>
              <a:rPr lang="en-US" sz="2400" dirty="0"/>
              <a:t>CAPM helps investors understand the relationship between risk and return when choosing which stocks to include in their portfolios.</a:t>
            </a:r>
          </a:p>
        </p:txBody>
      </p:sp>
      <p:pic>
        <p:nvPicPr>
          <p:cNvPr id="7" name="Graphic 21">
            <a:extLst>
              <a:ext uri="{FF2B5EF4-FFF2-40B4-BE49-F238E27FC236}">
                <a16:creationId xmlns:a16="http://schemas.microsoft.com/office/drawing/2014/main" id="{2CA446EB-3FA6-3EA1-18CE-A21AC331C0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0010A7C9-7A09-EDE3-D060-4541682E4D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49519" y="1900958"/>
            <a:ext cx="3534472" cy="4588000"/>
          </a:xfrm>
          <a:prstGeom prst="rect">
            <a:avLst/>
          </a:prstGeom>
        </p:spPr>
      </p:pic>
      <p:sp>
        <p:nvSpPr>
          <p:cNvPr id="2" name="TextBox 1">
            <a:extLst>
              <a:ext uri="{FF2B5EF4-FFF2-40B4-BE49-F238E27FC236}">
                <a16:creationId xmlns:a16="http://schemas.microsoft.com/office/drawing/2014/main" id="{B6184F89-FE88-79B7-C1C3-503777F44171}"/>
              </a:ext>
            </a:extLst>
          </p:cNvPr>
          <p:cNvSpPr txBox="1"/>
          <p:nvPr/>
        </p:nvSpPr>
        <p:spPr>
          <a:xfrm>
            <a:off x="2249339" y="673005"/>
            <a:ext cx="7324025" cy="523220"/>
          </a:xfrm>
          <a:prstGeom prst="rect">
            <a:avLst/>
          </a:prstGeom>
          <a:noFill/>
        </p:spPr>
        <p:txBody>
          <a:bodyPr wrap="square" rtlCol="0">
            <a:spAutoFit/>
          </a:bodyPr>
          <a:lstStyle/>
          <a:p>
            <a:r>
              <a:rPr lang="en-US" sz="2800" b="1" dirty="0">
                <a:solidFill>
                  <a:schemeClr val="accent1"/>
                </a:solidFill>
                <a:latin typeface="Alexandria" charset="0"/>
              </a:rPr>
              <a:t>Capital Asset Pricing Model (CAPM)</a:t>
            </a:r>
          </a:p>
        </p:txBody>
      </p:sp>
    </p:spTree>
    <p:extLst>
      <p:ext uri="{BB962C8B-B14F-4D97-AF65-F5344CB8AC3E}">
        <p14:creationId xmlns:p14="http://schemas.microsoft.com/office/powerpoint/2010/main" val="3658644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0783685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7BA9725-E4A0-4152-9436-8DC73B40A9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emplate/>
  <TotalTime>4496</TotalTime>
  <Words>3767</Words>
  <Application>Microsoft Macintosh PowerPoint</Application>
  <PresentationFormat>Widescreen</PresentationFormat>
  <Paragraphs>391</Paragraphs>
  <Slides>43</Slides>
  <Notes>42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Calibri</vt:lpstr>
      <vt:lpstr>Calibri Light</vt:lpstr>
      <vt:lpstr>Roboto Light</vt:lpstr>
      <vt:lpstr>Sakkal Majalla</vt:lpstr>
      <vt:lpstr>Segoe UI 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127</cp:revision>
  <dcterms:created xsi:type="dcterms:W3CDTF">2023-04-29T09:08:00Z</dcterms:created>
  <dcterms:modified xsi:type="dcterms:W3CDTF">2024-12-03T19:41:26Z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