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77" r:id="rId4"/>
    <p:sldId id="276" r:id="rId5"/>
    <p:sldId id="275" r:id="rId6"/>
    <p:sldId id="274" r:id="rId7"/>
    <p:sldId id="273" r:id="rId8"/>
    <p:sldId id="272" r:id="rId9"/>
    <p:sldId id="271" r:id="rId10"/>
    <p:sldId id="270" r:id="rId11"/>
    <p:sldId id="269" r:id="rId12"/>
    <p:sldId id="268" r:id="rId13"/>
    <p:sldId id="267" r:id="rId14"/>
    <p:sldId id="266" r:id="rId15"/>
    <p:sldId id="265" r:id="rId16"/>
    <p:sldId id="264" r:id="rId17"/>
    <p:sldId id="263" r:id="rId18"/>
    <p:sldId id="262" r:id="rId19"/>
    <p:sldId id="261" r:id="rId20"/>
    <p:sldId id="260" r:id="rId21"/>
    <p:sldId id="291" r:id="rId22"/>
    <p:sldId id="290" r:id="rId23"/>
    <p:sldId id="289" r:id="rId24"/>
    <p:sldId id="288" r:id="rId25"/>
    <p:sldId id="287" r:id="rId26"/>
    <p:sldId id="286" r:id="rId27"/>
    <p:sldId id="285" r:id="rId28"/>
    <p:sldId id="284" r:id="rId29"/>
    <p:sldId id="283" r:id="rId30"/>
    <p:sldId id="282" r:id="rId31"/>
    <p:sldId id="281" r:id="rId32"/>
    <p:sldId id="280" r:id="rId33"/>
    <p:sldId id="279" r:id="rId34"/>
    <p:sldId id="278" r:id="rId35"/>
    <p:sldId id="292" r:id="rId36"/>
    <p:sldId id="293" r:id="rId37"/>
    <p:sldId id="258"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26" autoAdjust="0"/>
    <p:restoredTop sz="94660"/>
  </p:normalViewPr>
  <p:slideViewPr>
    <p:cSldViewPr snapToGrid="0">
      <p:cViewPr varScale="1">
        <p:scale>
          <a:sx n="73" d="100"/>
          <a:sy n="73" d="100"/>
        </p:scale>
        <p:origin x="5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b="1" dirty="0" smtClean="0">
                <a:solidFill>
                  <a:schemeClr val="bg1"/>
                </a:solidFill>
                <a:latin typeface="+mn-lt"/>
              </a:rPr>
              <a:t>Lecture 12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3200" b="1" dirty="0" smtClean="0">
                <a:solidFill>
                  <a:schemeClr val="bg1">
                    <a:lumMod val="95000"/>
                  </a:schemeClr>
                </a:solidFill>
              </a:rPr>
              <a:t>PMG 661</a:t>
            </a:r>
          </a:p>
          <a:p>
            <a:pPr algn="l"/>
            <a:r>
              <a:rPr lang="en-US" sz="3200" b="1" dirty="0" smtClean="0">
                <a:solidFill>
                  <a:schemeClr val="bg1">
                    <a:lumMod val="95000"/>
                  </a:schemeClr>
                </a:solidFill>
              </a:rPr>
              <a:t>Implementation </a:t>
            </a:r>
            <a:r>
              <a:rPr lang="en-US" sz="3200" b="1" dirty="0">
                <a:solidFill>
                  <a:schemeClr val="bg1">
                    <a:lumMod val="95000"/>
                  </a:schemeClr>
                </a:solidFill>
              </a:rPr>
              <a:t>Strategies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normAutofit/>
          </a:bodyPr>
          <a:lstStyle/>
          <a:p>
            <a:r>
              <a:rPr lang="en-US" dirty="0" smtClean="0"/>
              <a:t>Implementation </a:t>
            </a:r>
            <a:r>
              <a:rPr lang="en-US" dirty="0"/>
              <a:t>Strategies</a:t>
            </a:r>
          </a:p>
        </p:txBody>
      </p:sp>
      <p:sp>
        <p:nvSpPr>
          <p:cNvPr id="3" name="Content Placeholder 2"/>
          <p:cNvSpPr>
            <a:spLocks noGrp="1"/>
          </p:cNvSpPr>
          <p:nvPr>
            <p:ph idx="1"/>
          </p:nvPr>
        </p:nvSpPr>
        <p:spPr>
          <a:xfrm>
            <a:off x="838200" y="1828291"/>
            <a:ext cx="10515600" cy="4348671"/>
          </a:xfrm>
        </p:spPr>
        <p:txBody>
          <a:bodyPr/>
          <a:lstStyle/>
          <a:p>
            <a:pPr marL="0" indent="0" algn="just">
              <a:buNone/>
            </a:pPr>
            <a:r>
              <a:rPr lang="en-US" dirty="0"/>
              <a:t>When the requirements and needs of your company and main stakeholders have been identified, you need to define a strategy to implement the Global Project Management Framework© at  your company. This chapter explains in detail the different alternatives for the framework implementation strategy, following methods and guidelines from other management models and academic theories.</a:t>
            </a:r>
          </a:p>
        </p:txBody>
      </p:sp>
    </p:spTree>
    <p:extLst>
      <p:ext uri="{BB962C8B-B14F-4D97-AF65-F5344CB8AC3E}">
        <p14:creationId xmlns:p14="http://schemas.microsoft.com/office/powerpoint/2010/main" val="3129061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The emotional intelligence </a:t>
            </a:r>
            <a:r>
              <a:rPr lang="en-US" dirty="0" smtClean="0"/>
              <a:t>guidelines</a:t>
            </a:r>
            <a:endParaRPr lang="en-US" dirty="0"/>
          </a:p>
        </p:txBody>
      </p:sp>
      <p:sp>
        <p:nvSpPr>
          <p:cNvPr id="3" name="Content Placeholder 2"/>
          <p:cNvSpPr>
            <a:spLocks noGrp="1"/>
          </p:cNvSpPr>
          <p:nvPr>
            <p:ph idx="1"/>
          </p:nvPr>
        </p:nvSpPr>
        <p:spPr/>
        <p:txBody>
          <a:bodyPr/>
          <a:lstStyle/>
          <a:p>
            <a:pPr marL="0" indent="0" algn="just">
              <a:buNone/>
            </a:pPr>
            <a:r>
              <a:rPr lang="en-US" dirty="0" smtClean="0"/>
              <a:t>The </a:t>
            </a:r>
            <a:r>
              <a:rPr lang="en-US" dirty="0"/>
              <a:t>Consortium for Research on Emotional Intelligence in Organisations prepared a set of guidelines for the development of social and emotional learning, including management and </a:t>
            </a:r>
            <a:r>
              <a:rPr lang="en-US" dirty="0" smtClean="0"/>
              <a:t>executive development </a:t>
            </a:r>
            <a:r>
              <a:rPr lang="en-US" dirty="0"/>
              <a:t>efforts as well as training in supervisory skills, diversity, teamwork, leadership, conflict management, stress management and stakeholder management. </a:t>
            </a:r>
          </a:p>
        </p:txBody>
      </p:sp>
    </p:spTree>
    <p:extLst>
      <p:ext uri="{BB962C8B-B14F-4D97-AF65-F5344CB8AC3E}">
        <p14:creationId xmlns:p14="http://schemas.microsoft.com/office/powerpoint/2010/main" val="2775828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emotional intelligence guidelines</a:t>
            </a:r>
          </a:p>
        </p:txBody>
      </p:sp>
      <p:sp>
        <p:nvSpPr>
          <p:cNvPr id="3" name="Content Placeholder 2"/>
          <p:cNvSpPr>
            <a:spLocks noGrp="1"/>
          </p:cNvSpPr>
          <p:nvPr>
            <p:ph idx="1"/>
          </p:nvPr>
        </p:nvSpPr>
        <p:spPr/>
        <p:txBody>
          <a:bodyPr/>
          <a:lstStyle/>
          <a:p>
            <a:pPr marL="0" indent="0" algn="just">
              <a:buNone/>
            </a:pPr>
            <a:r>
              <a:rPr lang="en-US" dirty="0"/>
              <a:t>These guidelines can allow the implementation of the Global Project Management Framework© together with the principles of emotional intelligence (EI), and are divided into four phases.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42505" y="362458"/>
            <a:ext cx="1633870" cy="1463167"/>
          </a:xfrm>
          <a:prstGeom prst="rect">
            <a:avLst/>
          </a:prstGeom>
        </p:spPr>
      </p:pic>
    </p:spTree>
    <p:extLst>
      <p:ext uri="{BB962C8B-B14F-4D97-AF65-F5344CB8AC3E}">
        <p14:creationId xmlns:p14="http://schemas.microsoft.com/office/powerpoint/2010/main" val="3324950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33870" cy="1463167"/>
          </a:xfrm>
          <a:prstGeom prst="rect">
            <a:avLst/>
          </a:prstGeom>
        </p:spPr>
      </p:pic>
      <p:sp>
        <p:nvSpPr>
          <p:cNvPr id="2" name="Title 1"/>
          <p:cNvSpPr>
            <a:spLocks noGrp="1"/>
          </p:cNvSpPr>
          <p:nvPr>
            <p:ph type="title"/>
          </p:nvPr>
        </p:nvSpPr>
        <p:spPr/>
        <p:txBody>
          <a:bodyPr/>
          <a:lstStyle/>
          <a:p>
            <a:r>
              <a:rPr lang="en-US" dirty="0"/>
              <a:t>PAVING THE </a:t>
            </a:r>
            <a:r>
              <a:rPr lang="en-US" dirty="0" smtClean="0"/>
              <a:t>WAY</a:t>
            </a:r>
            <a:endParaRPr lang="en-US" dirty="0"/>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Assess </a:t>
            </a:r>
            <a:r>
              <a:rPr lang="en-US" dirty="0">
                <a:solidFill>
                  <a:srgbClr val="FF0000"/>
                </a:solidFill>
              </a:rPr>
              <a:t>the </a:t>
            </a:r>
            <a:r>
              <a:rPr lang="en-US" dirty="0" smtClean="0">
                <a:solidFill>
                  <a:srgbClr val="FF0000"/>
                </a:solidFill>
              </a:rPr>
              <a:t>organization's </a:t>
            </a:r>
            <a:r>
              <a:rPr lang="en-US" dirty="0">
                <a:solidFill>
                  <a:srgbClr val="FF0000"/>
                </a:solidFill>
              </a:rPr>
              <a:t>needs – </a:t>
            </a:r>
            <a:r>
              <a:rPr lang="en-US" dirty="0"/>
              <a:t>using the evaluation boxes at the beginning and end of each chapter, determine the global competences requiring improvement at your company. You can assess the existing level of competences by listening to various global project managers in your </a:t>
            </a:r>
            <a:r>
              <a:rPr lang="en-US" dirty="0" smtClean="0"/>
              <a:t>organization, </a:t>
            </a:r>
            <a:r>
              <a:rPr lang="en-US" dirty="0"/>
              <a:t>and comparing the working practices and methods of successful and confident project managers with the </a:t>
            </a:r>
            <a:r>
              <a:rPr lang="en-US" dirty="0" smtClean="0"/>
              <a:t>behavior </a:t>
            </a:r>
            <a:r>
              <a:rPr lang="en-US" dirty="0"/>
              <a:t>and opinions from others who may be seeking answers to their problems.</a:t>
            </a:r>
          </a:p>
        </p:txBody>
      </p:sp>
    </p:spTree>
    <p:extLst>
      <p:ext uri="{BB962C8B-B14F-4D97-AF65-F5344CB8AC3E}">
        <p14:creationId xmlns:p14="http://schemas.microsoft.com/office/powerpoint/2010/main" val="3364241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PAVING THE WAY</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Assess the individuals – </a:t>
            </a:r>
            <a:r>
              <a:rPr lang="en-US" dirty="0"/>
              <a:t>using the global competences identified in the previous step, and with the help of the global skills , you can </a:t>
            </a:r>
            <a:r>
              <a:rPr lang="en-US" dirty="0" err="1"/>
              <a:t>organise</a:t>
            </a:r>
            <a:r>
              <a:rPr lang="en-US" dirty="0"/>
              <a:t> a team to assess individual competencies on global project management. You can prepare your assessment method using the recommendations for performance appraisals.</a:t>
            </a:r>
          </a:p>
        </p:txBody>
      </p:sp>
    </p:spTree>
    <p:extLst>
      <p:ext uri="{BB962C8B-B14F-4D97-AF65-F5344CB8AC3E}">
        <p14:creationId xmlns:p14="http://schemas.microsoft.com/office/powerpoint/2010/main" val="3759552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PAVING THE WAY</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Provide </a:t>
            </a:r>
            <a:r>
              <a:rPr lang="en-US" dirty="0" smtClean="0">
                <a:solidFill>
                  <a:srgbClr val="FF0000"/>
                </a:solidFill>
              </a:rPr>
              <a:t>feedback - </a:t>
            </a:r>
            <a:r>
              <a:rPr lang="en-US" dirty="0"/>
              <a:t>(in a safe and supportive environment) to individuals on their strengths and weaknesses.</a:t>
            </a:r>
          </a:p>
          <a:p>
            <a:pPr marL="0" indent="0" algn="just">
              <a:buNone/>
            </a:pPr>
            <a:r>
              <a:rPr lang="en-US" dirty="0" smtClean="0">
                <a:solidFill>
                  <a:srgbClr val="FF0000"/>
                </a:solidFill>
              </a:rPr>
              <a:t>Maximize </a:t>
            </a:r>
            <a:r>
              <a:rPr lang="en-US" dirty="0">
                <a:solidFill>
                  <a:srgbClr val="FF0000"/>
                </a:solidFill>
              </a:rPr>
              <a:t>learner choice – </a:t>
            </a:r>
            <a:r>
              <a:rPr lang="en-US" dirty="0"/>
              <a:t>to start the implementation, </a:t>
            </a:r>
            <a:r>
              <a:rPr lang="en-US" dirty="0" smtClean="0"/>
              <a:t>organize </a:t>
            </a:r>
            <a:r>
              <a:rPr lang="en-US" dirty="0"/>
              <a:t>a pilot team, selecting a group of individuals that are motivated to change their methods and learn new practices of global project management.</a:t>
            </a:r>
          </a:p>
        </p:txBody>
      </p:sp>
    </p:spTree>
    <p:extLst>
      <p:ext uri="{BB962C8B-B14F-4D97-AF65-F5344CB8AC3E}">
        <p14:creationId xmlns:p14="http://schemas.microsoft.com/office/powerpoint/2010/main" val="172714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2" y="227521"/>
            <a:ext cx="1633870" cy="1463167"/>
          </a:xfrm>
          <a:prstGeom prst="rect">
            <a:avLst/>
          </a:prstGeom>
        </p:spPr>
      </p:pic>
      <p:sp>
        <p:nvSpPr>
          <p:cNvPr id="2" name="Title 1"/>
          <p:cNvSpPr>
            <a:spLocks noGrp="1"/>
          </p:cNvSpPr>
          <p:nvPr>
            <p:ph type="title"/>
          </p:nvPr>
        </p:nvSpPr>
        <p:spPr/>
        <p:txBody>
          <a:bodyPr/>
          <a:lstStyle/>
          <a:p>
            <a:r>
              <a:rPr lang="en-US" dirty="0"/>
              <a:t>PAVING THE WAY</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Encourage people to participate – </a:t>
            </a:r>
            <a:r>
              <a:rPr lang="en-US" dirty="0" smtClean="0"/>
              <a:t>organize </a:t>
            </a:r>
            <a:r>
              <a:rPr lang="en-US" dirty="0"/>
              <a:t>information sessions on the framework by using your key learning from the different chapters. Obtain support from senior managers and supervisors by showing them the potential benefits of the framework.</a:t>
            </a:r>
          </a:p>
        </p:txBody>
      </p:sp>
    </p:spTree>
    <p:extLst>
      <p:ext uri="{BB962C8B-B14F-4D97-AF65-F5344CB8AC3E}">
        <p14:creationId xmlns:p14="http://schemas.microsoft.com/office/powerpoint/2010/main" val="233781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PAVING THE WAY</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Link learning goals to personal values – </a:t>
            </a:r>
            <a:r>
              <a:rPr lang="en-US" dirty="0"/>
              <a:t>using the global skills and the results of individual assessments, help participants to understand whether the framework fits with what matters most to them</a:t>
            </a:r>
            <a:r>
              <a:rPr lang="en-US" dirty="0" smtClean="0"/>
              <a:t>.</a:t>
            </a:r>
            <a:endParaRPr lang="en-US" dirty="0"/>
          </a:p>
        </p:txBody>
      </p:sp>
    </p:spTree>
    <p:extLst>
      <p:ext uri="{BB962C8B-B14F-4D97-AF65-F5344CB8AC3E}">
        <p14:creationId xmlns:p14="http://schemas.microsoft.com/office/powerpoint/2010/main" val="1270912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PAVING THE WAY</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Adjust expectations – </a:t>
            </a:r>
            <a:r>
              <a:rPr lang="en-US" dirty="0"/>
              <a:t>build positive expectations by showing participants that their global communication and people skills can be improved with the help of global collaboration tools and techniques and that such improvement will lead to valued outcomes. Be honest with the possible limitations of the improvements and adoption rates, and with the time it may take to implement the framework across different locations.</a:t>
            </a:r>
          </a:p>
          <a:p>
            <a:pPr marL="0" indent="0" algn="just">
              <a:buNone/>
            </a:pPr>
            <a:endParaRPr lang="en-US" dirty="0"/>
          </a:p>
        </p:txBody>
      </p:sp>
    </p:spTree>
    <p:extLst>
      <p:ext uri="{BB962C8B-B14F-4D97-AF65-F5344CB8AC3E}">
        <p14:creationId xmlns:p14="http://schemas.microsoft.com/office/powerpoint/2010/main" val="2334077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PAVING THE WAY</a:t>
            </a:r>
          </a:p>
        </p:txBody>
      </p:sp>
      <p:sp>
        <p:nvSpPr>
          <p:cNvPr id="3" name="Content Placeholder 2"/>
          <p:cNvSpPr>
            <a:spLocks noGrp="1"/>
          </p:cNvSpPr>
          <p:nvPr>
            <p:ph idx="1"/>
          </p:nvPr>
        </p:nvSpPr>
        <p:spPr/>
        <p:txBody>
          <a:bodyPr/>
          <a:lstStyle/>
          <a:p>
            <a:pPr marL="0" indent="0">
              <a:buNone/>
            </a:pPr>
            <a:r>
              <a:rPr lang="en-US" dirty="0">
                <a:solidFill>
                  <a:srgbClr val="FF0000"/>
                </a:solidFill>
              </a:rPr>
              <a:t>Gauge readiness – </a:t>
            </a:r>
            <a:r>
              <a:rPr lang="en-US" dirty="0"/>
              <a:t>assess whether the global project managers are ready to develop the practices in the framework and undergo training. If the readiness level is not appropriate for the implementation, revisit the previous steps or limit the group of participants in the pilot team.</a:t>
            </a:r>
          </a:p>
          <a:p>
            <a:pPr marL="0" indent="0">
              <a:buNone/>
            </a:pPr>
            <a:endParaRPr lang="en-US" dirty="0"/>
          </a:p>
        </p:txBody>
      </p:sp>
    </p:spTree>
    <p:extLst>
      <p:ext uri="{BB962C8B-B14F-4D97-AF65-F5344CB8AC3E}">
        <p14:creationId xmlns:p14="http://schemas.microsoft.com/office/powerpoint/2010/main" val="2275290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p:txBody>
          <a:bodyPr/>
          <a:lstStyle/>
          <a:p>
            <a:r>
              <a:rPr lang="en-US" dirty="0"/>
              <a:t>DOING THE WORK OF </a:t>
            </a:r>
            <a:r>
              <a:rPr lang="en-US" dirty="0" smtClean="0"/>
              <a:t>CHANGE</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Foster </a:t>
            </a:r>
            <a:r>
              <a:rPr lang="en-US" dirty="0">
                <a:solidFill>
                  <a:srgbClr val="FF0000"/>
                </a:solidFill>
              </a:rPr>
              <a:t>a positive relationship among the pilot team members – </a:t>
            </a:r>
            <a:r>
              <a:rPr lang="en-US" dirty="0"/>
              <a:t>appoint warm, genuine and empathic project coordinators to help you in the change process</a:t>
            </a:r>
            <a:r>
              <a:rPr lang="en-US" dirty="0" smtClean="0"/>
              <a:t>.</a:t>
            </a:r>
            <a:endParaRPr lang="en-US" dirty="0"/>
          </a:p>
        </p:txBody>
      </p:sp>
    </p:spTree>
    <p:extLst>
      <p:ext uri="{BB962C8B-B14F-4D97-AF65-F5344CB8AC3E}">
        <p14:creationId xmlns:p14="http://schemas.microsoft.com/office/powerpoint/2010/main" val="969191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Make change self-directed – </a:t>
            </a:r>
            <a:r>
              <a:rPr lang="en-US" dirty="0"/>
              <a:t>learning is more effective when people direct their own development program, tailoring it to their unique needs, cultures and project types. Let the participants use their creativity to tailor the training approach to their individual learning styles and document their methods, so they can be used by future participants.</a:t>
            </a:r>
          </a:p>
          <a:p>
            <a:pPr marL="0" indent="0" algn="just">
              <a:buNone/>
            </a:pPr>
            <a:endParaRPr lang="en-US" dirty="0"/>
          </a:p>
        </p:txBody>
      </p:sp>
    </p:spTree>
    <p:extLst>
      <p:ext uri="{BB962C8B-B14F-4D97-AF65-F5344CB8AC3E}">
        <p14:creationId xmlns:p14="http://schemas.microsoft.com/office/powerpoint/2010/main" val="3107357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Set clear goals – </a:t>
            </a:r>
            <a:r>
              <a:rPr lang="en-US" dirty="0"/>
              <a:t>define a clear set of competencies that can be implemented within the pilot timeframe, and define clear steps to measure the learning progress.</a:t>
            </a:r>
          </a:p>
          <a:p>
            <a:pPr marL="0" indent="0">
              <a:buNone/>
            </a:pPr>
            <a:endParaRPr lang="en-US" dirty="0"/>
          </a:p>
        </p:txBody>
      </p:sp>
    </p:spTree>
    <p:extLst>
      <p:ext uri="{BB962C8B-B14F-4D97-AF65-F5344CB8AC3E}">
        <p14:creationId xmlns:p14="http://schemas.microsoft.com/office/powerpoint/2010/main" val="2425484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Break goals into manageable steps – </a:t>
            </a:r>
            <a:r>
              <a:rPr lang="en-US" dirty="0"/>
              <a:t>identify the chapters in the framework that can be implemented quickly, to learn how to work together and how to define the good practices. Avoid being overly ambitious and divide the implementation into gradual steps.</a:t>
            </a:r>
          </a:p>
          <a:p>
            <a:pPr marL="0" indent="0" algn="just">
              <a:buNone/>
            </a:pPr>
            <a:endParaRPr lang="en-US" dirty="0"/>
          </a:p>
        </p:txBody>
      </p:sp>
    </p:spTree>
    <p:extLst>
      <p:ext uri="{BB962C8B-B14F-4D97-AF65-F5344CB8AC3E}">
        <p14:creationId xmlns:p14="http://schemas.microsoft.com/office/powerpoint/2010/main" val="1030570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Provide opportunities to practice – </a:t>
            </a:r>
            <a:r>
              <a:rPr lang="en-US" dirty="0"/>
              <a:t>encourage participants to try the new practices and techniques repeatedly and consistently in their global projects</a:t>
            </a:r>
            <a:r>
              <a:rPr lang="en-US" dirty="0" smtClean="0"/>
              <a:t>.</a:t>
            </a:r>
            <a:endParaRPr lang="en-US" dirty="0"/>
          </a:p>
        </p:txBody>
      </p:sp>
    </p:spTree>
    <p:extLst>
      <p:ext uri="{BB962C8B-B14F-4D97-AF65-F5344CB8AC3E}">
        <p14:creationId xmlns:p14="http://schemas.microsoft.com/office/powerpoint/2010/main" val="1949597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Give performance feedback – </a:t>
            </a:r>
            <a:r>
              <a:rPr lang="en-US" dirty="0"/>
              <a:t>ongoing feedback encourages people to keep their focus on the change process. Request that participants share their project documentation with you, and invite you to their meetings over distance. Provide focused and sustained feedback on their progress.</a:t>
            </a:r>
          </a:p>
          <a:p>
            <a:pPr marL="0" indent="0" algn="just">
              <a:buNone/>
            </a:pPr>
            <a:r>
              <a:rPr lang="en-US" dirty="0">
                <a:solidFill>
                  <a:srgbClr val="FF0000"/>
                </a:solidFill>
              </a:rPr>
              <a:t>Rely on experiential methods – </a:t>
            </a:r>
            <a:r>
              <a:rPr lang="en-US" dirty="0"/>
              <a:t>encourage the use of development activities that engage all the senses and use new technologies or techniques.</a:t>
            </a:r>
          </a:p>
          <a:p>
            <a:pPr marL="0" indent="0" algn="just">
              <a:buNone/>
            </a:pPr>
            <a:endParaRPr lang="en-US" dirty="0"/>
          </a:p>
        </p:txBody>
      </p:sp>
    </p:spTree>
    <p:extLst>
      <p:ext uri="{BB962C8B-B14F-4D97-AF65-F5344CB8AC3E}">
        <p14:creationId xmlns:p14="http://schemas.microsoft.com/office/powerpoint/2010/main" val="335828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Build in support – </a:t>
            </a:r>
            <a:r>
              <a:rPr lang="en-US" dirty="0" err="1"/>
              <a:t>organise</a:t>
            </a:r>
            <a:r>
              <a:rPr lang="en-US" dirty="0"/>
              <a:t> regular meetings among the participants, allowing them to share their experiences and provide support to each other. External coaches and mentors </a:t>
            </a:r>
            <a:r>
              <a:rPr lang="en-US" dirty="0" err="1"/>
              <a:t>specialised</a:t>
            </a:r>
            <a:r>
              <a:rPr lang="en-US" dirty="0"/>
              <a:t> in global project management and cross-cultural development can be valuable in helping to support the desired change.</a:t>
            </a:r>
          </a:p>
          <a:p>
            <a:pPr marL="0" indent="0" algn="just">
              <a:buNone/>
            </a:pPr>
            <a:endParaRPr lang="en-US" dirty="0"/>
          </a:p>
        </p:txBody>
      </p:sp>
    </p:spTree>
    <p:extLst>
      <p:ext uri="{BB962C8B-B14F-4D97-AF65-F5344CB8AC3E}">
        <p14:creationId xmlns:p14="http://schemas.microsoft.com/office/powerpoint/2010/main" val="19070379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Use models – </a:t>
            </a:r>
            <a:r>
              <a:rPr lang="en-US" dirty="0"/>
              <a:t>publish the framework on the corporate website and mark with </a:t>
            </a:r>
            <a:r>
              <a:rPr lang="en-US" dirty="0" err="1"/>
              <a:t>colours</a:t>
            </a:r>
            <a:r>
              <a:rPr lang="en-US" dirty="0"/>
              <a:t> the different chapters being implemented or already deployed by previous steps (obtain permission from the author before printing and publishing the framework models in any communication media). Encourage the participants to study, analyse and propose changes to the framework, by using the framework web site (</a:t>
            </a:r>
            <a:r>
              <a:rPr lang="en-US" dirty="0" smtClean="0"/>
              <a:t>www.GlobalProjectManagement. org).</a:t>
            </a:r>
            <a:endParaRPr lang="en-US" dirty="0"/>
          </a:p>
        </p:txBody>
      </p:sp>
    </p:spTree>
    <p:extLst>
      <p:ext uri="{BB962C8B-B14F-4D97-AF65-F5344CB8AC3E}">
        <p14:creationId xmlns:p14="http://schemas.microsoft.com/office/powerpoint/2010/main" val="3474562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Enhance insight – </a:t>
            </a:r>
            <a:r>
              <a:rPr lang="en-US" dirty="0"/>
              <a:t>‘self-awareness is the cornerstone of emotional and social competence.’ Help participants to acquire a good understanding of how their use of the practices in the framework and their </a:t>
            </a:r>
            <a:r>
              <a:rPr lang="en-US" dirty="0" err="1"/>
              <a:t>behaviour</a:t>
            </a:r>
            <a:r>
              <a:rPr lang="en-US" dirty="0"/>
              <a:t> affect themselves and others in the global project team.</a:t>
            </a:r>
          </a:p>
          <a:p>
            <a:pPr marL="0" indent="0" algn="just">
              <a:buNone/>
            </a:pPr>
            <a:endParaRPr lang="en-US" dirty="0"/>
          </a:p>
        </p:txBody>
      </p:sp>
    </p:spTree>
    <p:extLst>
      <p:ext uri="{BB962C8B-B14F-4D97-AF65-F5344CB8AC3E}">
        <p14:creationId xmlns:p14="http://schemas.microsoft.com/office/powerpoint/2010/main" val="4013977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p:txBody>
          <a:bodyPr/>
          <a:lstStyle/>
          <a:p>
            <a:r>
              <a:rPr lang="en-US" dirty="0"/>
              <a:t>DOING THE WORK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Prevent relapse – </a:t>
            </a:r>
            <a:r>
              <a:rPr lang="en-US" dirty="0"/>
              <a:t>monitor progress and </a:t>
            </a:r>
            <a:r>
              <a:rPr lang="en-US" dirty="0" smtClean="0"/>
              <a:t>organize </a:t>
            </a:r>
            <a:r>
              <a:rPr lang="en-US" dirty="0"/>
              <a:t>meetings so you can discuss failures and mistakes in order to improve the framework and practices. This will change the drawbacks into opportunities, and not undermine the participants’ motivation.</a:t>
            </a:r>
          </a:p>
        </p:txBody>
      </p:sp>
    </p:spTree>
    <p:extLst>
      <p:ext uri="{BB962C8B-B14F-4D97-AF65-F5344CB8AC3E}">
        <p14:creationId xmlns:p14="http://schemas.microsoft.com/office/powerpoint/2010/main" val="958135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normAutofit/>
          </a:bodyPr>
          <a:lstStyle/>
          <a:p>
            <a:r>
              <a:rPr lang="en-US" dirty="0"/>
              <a:t>ENCOURAGING TRANSFER AND MAINTENANCE OF </a:t>
            </a:r>
            <a:r>
              <a:rPr lang="en-US" dirty="0" smtClean="0"/>
              <a:t>CHANGE</a:t>
            </a:r>
            <a:endParaRPr lang="en-US" dirty="0"/>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Encourage </a:t>
            </a:r>
            <a:r>
              <a:rPr lang="en-US" dirty="0">
                <a:solidFill>
                  <a:srgbClr val="FF0000"/>
                </a:solidFill>
              </a:rPr>
              <a:t>use of skills on the job – </a:t>
            </a:r>
            <a:r>
              <a:rPr lang="en-US" dirty="0"/>
              <a:t>supervisors, other global project managers and global team members must adopt the practices in the framework, participate in the implementation team and be informed of the progress of the framework development and implementation. The senior management must provide a role model during the implementation of the framework.</a:t>
            </a:r>
          </a:p>
        </p:txBody>
      </p:sp>
    </p:spTree>
    <p:extLst>
      <p:ext uri="{BB962C8B-B14F-4D97-AF65-F5344CB8AC3E}">
        <p14:creationId xmlns:p14="http://schemas.microsoft.com/office/powerpoint/2010/main" val="9615371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362458"/>
            <a:ext cx="1633870" cy="1463167"/>
          </a:xfrm>
          <a:prstGeom prst="rect">
            <a:avLst/>
          </a:prstGeom>
        </p:spPr>
      </p:pic>
      <p:sp>
        <p:nvSpPr>
          <p:cNvPr id="2" name="Title 1"/>
          <p:cNvSpPr>
            <a:spLocks noGrp="1"/>
          </p:cNvSpPr>
          <p:nvPr>
            <p:ph type="title"/>
          </p:nvPr>
        </p:nvSpPr>
        <p:spPr/>
        <p:txBody>
          <a:bodyPr/>
          <a:lstStyle/>
          <a:p>
            <a:r>
              <a:rPr lang="en-US" dirty="0"/>
              <a:t>ENCOURAGING TRANSFER AND MAINTENANCE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Develop an </a:t>
            </a:r>
            <a:r>
              <a:rPr lang="en-US" dirty="0" smtClean="0">
                <a:solidFill>
                  <a:srgbClr val="FF0000"/>
                </a:solidFill>
              </a:rPr>
              <a:t>organizational </a:t>
            </a:r>
            <a:r>
              <a:rPr lang="en-US" dirty="0">
                <a:solidFill>
                  <a:srgbClr val="FF0000"/>
                </a:solidFill>
              </a:rPr>
              <a:t>culture that supports learning – </a:t>
            </a:r>
            <a:r>
              <a:rPr lang="en-US" dirty="0"/>
              <a:t>obtain support </a:t>
            </a:r>
            <a:r>
              <a:rPr lang="en-US" dirty="0" smtClean="0"/>
              <a:t>from different </a:t>
            </a:r>
            <a:r>
              <a:rPr lang="en-US" dirty="0"/>
              <a:t>stakeholders to value the practices of a learning </a:t>
            </a:r>
            <a:r>
              <a:rPr lang="en-US" dirty="0" smtClean="0"/>
              <a:t>organization, </a:t>
            </a:r>
            <a:r>
              <a:rPr lang="en-US" dirty="0"/>
              <a:t>building a </a:t>
            </a:r>
            <a:r>
              <a:rPr lang="en-US" dirty="0" smtClean="0"/>
              <a:t>safe atmosphere </a:t>
            </a:r>
            <a:r>
              <a:rPr lang="en-US" dirty="0"/>
              <a:t>for experimentation.</a:t>
            </a:r>
          </a:p>
        </p:txBody>
      </p:sp>
    </p:spTree>
    <p:extLst>
      <p:ext uri="{BB962C8B-B14F-4D97-AF65-F5344CB8AC3E}">
        <p14:creationId xmlns:p14="http://schemas.microsoft.com/office/powerpoint/2010/main" val="24903733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EVALUATING </a:t>
            </a:r>
            <a:r>
              <a:rPr lang="en-US" dirty="0" smtClean="0"/>
              <a:t>CHANGE</a:t>
            </a:r>
            <a:endParaRPr lang="en-US" dirty="0"/>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Evaluate </a:t>
            </a:r>
            <a:r>
              <a:rPr lang="en-US" dirty="0">
                <a:solidFill>
                  <a:srgbClr val="FF0000"/>
                </a:solidFill>
              </a:rPr>
              <a:t>– </a:t>
            </a:r>
            <a:r>
              <a:rPr lang="en-US" dirty="0"/>
              <a:t>you need to evaluate the benefits of the framework, by evaluating the use of competence or skills against the situation before the framework implementation. You must also assess the success of the framework on satisfying the project needs, by using the same measures that motivated the project initiation.</a:t>
            </a:r>
          </a:p>
        </p:txBody>
      </p:sp>
    </p:spTree>
    <p:extLst>
      <p:ext uri="{BB962C8B-B14F-4D97-AF65-F5344CB8AC3E}">
        <p14:creationId xmlns:p14="http://schemas.microsoft.com/office/powerpoint/2010/main" val="1230694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p:txBody>
          <a:bodyPr/>
          <a:lstStyle/>
          <a:p>
            <a:r>
              <a:rPr lang="en-US" dirty="0"/>
              <a:t>The maturity model </a:t>
            </a:r>
            <a:r>
              <a:rPr lang="en-US" dirty="0" smtClean="0"/>
              <a:t>approach</a:t>
            </a:r>
            <a:endParaRPr lang="en-US" dirty="0"/>
          </a:p>
        </p:txBody>
      </p:sp>
      <p:sp>
        <p:nvSpPr>
          <p:cNvPr id="3" name="Content Placeholder 2"/>
          <p:cNvSpPr>
            <a:spLocks noGrp="1"/>
          </p:cNvSpPr>
          <p:nvPr>
            <p:ph idx="1"/>
          </p:nvPr>
        </p:nvSpPr>
        <p:spPr/>
        <p:txBody>
          <a:bodyPr/>
          <a:lstStyle/>
          <a:p>
            <a:pPr marL="0" indent="0" algn="just">
              <a:buNone/>
            </a:pPr>
            <a:r>
              <a:rPr lang="en-US" dirty="0" smtClean="0"/>
              <a:t>If </a:t>
            </a:r>
            <a:r>
              <a:rPr lang="en-US" dirty="0"/>
              <a:t>your company has already implemented, or is considering the implementation of, a maturity model such as the SEI-CMMI®, you can use the same evolutionary strategy to deploy the Global Project Management Framework©. By following the levels shown in Figure 27.1, you will improve the maturity of your </a:t>
            </a:r>
            <a:r>
              <a:rPr lang="en-US" dirty="0" smtClean="0"/>
              <a:t>organization </a:t>
            </a:r>
            <a:r>
              <a:rPr lang="en-US" dirty="0"/>
              <a:t>on global project management and achieve a higher level of effectiveness.</a:t>
            </a:r>
          </a:p>
        </p:txBody>
      </p:sp>
    </p:spTree>
    <p:extLst>
      <p:ext uri="{BB962C8B-B14F-4D97-AF65-F5344CB8AC3E}">
        <p14:creationId xmlns:p14="http://schemas.microsoft.com/office/powerpoint/2010/main" val="2240341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838200" y="365126"/>
            <a:ext cx="10515600" cy="993412"/>
          </a:xfrm>
        </p:spPr>
        <p:txBody>
          <a:bodyPr/>
          <a:lstStyle/>
          <a:p>
            <a:endParaRPr lang="en-US" dirty="0"/>
          </a:p>
        </p:txBody>
      </p:sp>
      <p:pic>
        <p:nvPicPr>
          <p:cNvPr id="5" name="Content Placeholder 4"/>
          <p:cNvPicPr>
            <a:picLocks noGrp="1" noChangeAspect="1"/>
          </p:cNvPicPr>
          <p:nvPr>
            <p:ph idx="1"/>
          </p:nvPr>
        </p:nvPicPr>
        <p:blipFill>
          <a:blip r:embed="rId3"/>
          <a:stretch>
            <a:fillRect/>
          </a:stretch>
        </p:blipFill>
        <p:spPr>
          <a:xfrm>
            <a:off x="1201784" y="1496143"/>
            <a:ext cx="9562010" cy="4943846"/>
          </a:xfrm>
          <a:prstGeom prst="rect">
            <a:avLst/>
          </a:prstGeom>
        </p:spPr>
      </p:pic>
    </p:spTree>
    <p:extLst>
      <p:ext uri="{BB962C8B-B14F-4D97-AF65-F5344CB8AC3E}">
        <p14:creationId xmlns:p14="http://schemas.microsoft.com/office/powerpoint/2010/main" val="2080807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p:txBody>
          <a:bodyPr/>
          <a:lstStyle/>
          <a:p>
            <a:r>
              <a:rPr lang="en-US" dirty="0"/>
              <a:t>The action research </a:t>
            </a:r>
            <a:r>
              <a:rPr lang="en-US" dirty="0" smtClean="0"/>
              <a:t>cycles</a:t>
            </a:r>
            <a:endParaRPr lang="en-US" dirty="0"/>
          </a:p>
        </p:txBody>
      </p:sp>
      <p:sp>
        <p:nvSpPr>
          <p:cNvPr id="3" name="Content Placeholder 2"/>
          <p:cNvSpPr>
            <a:spLocks noGrp="1"/>
          </p:cNvSpPr>
          <p:nvPr>
            <p:ph idx="1"/>
          </p:nvPr>
        </p:nvSpPr>
        <p:spPr/>
        <p:txBody>
          <a:bodyPr/>
          <a:lstStyle/>
          <a:p>
            <a:pPr marL="0" indent="0" algn="just">
              <a:buNone/>
            </a:pPr>
            <a:r>
              <a:rPr lang="en-US" dirty="0" smtClean="0"/>
              <a:t>The </a:t>
            </a:r>
            <a:r>
              <a:rPr lang="en-US" dirty="0"/>
              <a:t>framework can be implemented as an internal project, with participation from a small group of six to 12 project managers (as project team members), following the model of </a:t>
            </a:r>
            <a:r>
              <a:rPr lang="en-US" dirty="0" smtClean="0"/>
              <a:t>emancipatory action </a:t>
            </a:r>
            <a:r>
              <a:rPr lang="en-US" dirty="0"/>
              <a:t>research for </a:t>
            </a:r>
            <a:r>
              <a:rPr lang="en-US" dirty="0" smtClean="0"/>
              <a:t>organizational </a:t>
            </a:r>
            <a:r>
              <a:rPr lang="en-US" dirty="0"/>
              <a:t>change. The sponsorship of senior management is mandatory (they can also participate in certain phases), and the participation of other team members </a:t>
            </a:r>
            <a:r>
              <a:rPr lang="en-US" dirty="0" smtClean="0"/>
              <a:t>in a </a:t>
            </a:r>
            <a:r>
              <a:rPr lang="en-US" dirty="0"/>
              <a:t>controlled way can add more ideas to the reflection. Each research cycle would contain the following eight phases (adapted from Zuber-</a:t>
            </a:r>
            <a:r>
              <a:rPr lang="en-US" dirty="0" err="1"/>
              <a:t>Skerritt</a:t>
            </a:r>
            <a:r>
              <a:rPr lang="en-US" dirty="0"/>
              <a:t>, 1996):</a:t>
            </a:r>
          </a:p>
        </p:txBody>
      </p:sp>
    </p:spTree>
    <p:extLst>
      <p:ext uri="{BB962C8B-B14F-4D97-AF65-F5344CB8AC3E}">
        <p14:creationId xmlns:p14="http://schemas.microsoft.com/office/powerpoint/2010/main" val="22049354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1. Definition </a:t>
            </a:r>
            <a:r>
              <a:rPr lang="en-US" dirty="0">
                <a:solidFill>
                  <a:srgbClr val="FF0000"/>
                </a:solidFill>
              </a:rPr>
              <a:t>of a business plan – </a:t>
            </a:r>
            <a:r>
              <a:rPr lang="en-US" dirty="0"/>
              <a:t>to explore the issues in detail, and as the study population is geographically dispersed, in-depth interviews can be conducted by video conference. The project managers’ standpoints need to be identified, in order to build a list of requirements, to understand which of them are already satisfied by the existing methodologies and procedures and to determine what improvements still need to be achieved. In the same interviews, volunteers will be identified, based on individual motivation and commitment levels.</a:t>
            </a:r>
          </a:p>
        </p:txBody>
      </p:sp>
    </p:spTree>
    <p:extLst>
      <p:ext uri="{BB962C8B-B14F-4D97-AF65-F5344CB8AC3E}">
        <p14:creationId xmlns:p14="http://schemas.microsoft.com/office/powerpoint/2010/main" val="20565066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a:xfrm>
            <a:off x="692331" y="1825625"/>
            <a:ext cx="10661469" cy="4614364"/>
          </a:xfrm>
        </p:spPr>
        <p:txBody>
          <a:bodyPr/>
          <a:lstStyle/>
          <a:p>
            <a:pPr marL="0" indent="0" algn="just">
              <a:buNone/>
            </a:pPr>
            <a:r>
              <a:rPr lang="en-US" dirty="0" smtClean="0">
                <a:solidFill>
                  <a:srgbClr val="FF0000"/>
                </a:solidFill>
              </a:rPr>
              <a:t>2. Develop </a:t>
            </a:r>
            <a:r>
              <a:rPr lang="en-US" dirty="0">
                <a:solidFill>
                  <a:srgbClr val="FF0000"/>
                </a:solidFill>
              </a:rPr>
              <a:t>a shared vision – </a:t>
            </a:r>
            <a:r>
              <a:rPr lang="en-US" dirty="0"/>
              <a:t>to stimulate creative thinking and to generate data by interaction among the participants, the volunteers are gathered in a nominal group session where the requirements and suggestions (identified in the previous phase) are </a:t>
            </a:r>
            <a:r>
              <a:rPr lang="en-US" dirty="0" smtClean="0"/>
              <a:t>assembled and </a:t>
            </a:r>
            <a:r>
              <a:rPr lang="en-US" dirty="0"/>
              <a:t>compared with the structure of individual practices. The tasks are </a:t>
            </a:r>
            <a:r>
              <a:rPr lang="en-US" dirty="0" smtClean="0"/>
              <a:t>prioritized </a:t>
            </a:r>
            <a:r>
              <a:rPr lang="en-US" dirty="0"/>
              <a:t>and distributed for completion, each project manager becoming responsible for the elaboration of at least one individual practice.</a:t>
            </a:r>
          </a:p>
        </p:txBody>
      </p:sp>
    </p:spTree>
    <p:extLst>
      <p:ext uri="{BB962C8B-B14F-4D97-AF65-F5344CB8AC3E}">
        <p14:creationId xmlns:p14="http://schemas.microsoft.com/office/powerpoint/2010/main" val="2694524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3. Provide </a:t>
            </a:r>
            <a:r>
              <a:rPr lang="en-US" dirty="0">
                <a:solidFill>
                  <a:srgbClr val="FF0000"/>
                </a:solidFill>
              </a:rPr>
              <a:t>strong leadership – </a:t>
            </a:r>
            <a:r>
              <a:rPr lang="en-US" dirty="0"/>
              <a:t>support from the senior managers is obtained to implement the framework and one project manager is selected to supervise the development tasks by the participants (researcher project manager). One sponsor is selected in each geographic location, to obtain the project funding and to ensure the awareness within the company.</a:t>
            </a:r>
          </a:p>
        </p:txBody>
      </p:sp>
    </p:spTree>
    <p:extLst>
      <p:ext uri="{BB962C8B-B14F-4D97-AF65-F5344CB8AC3E}">
        <p14:creationId xmlns:p14="http://schemas.microsoft.com/office/powerpoint/2010/main" val="37972063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4. Spread </a:t>
            </a:r>
            <a:r>
              <a:rPr lang="en-US" dirty="0">
                <a:solidFill>
                  <a:srgbClr val="FF0000"/>
                </a:solidFill>
              </a:rPr>
              <a:t>shared vision to all departments – </a:t>
            </a:r>
            <a:r>
              <a:rPr lang="en-US" dirty="0"/>
              <a:t>the first version of the framework is distributed to all participants that are currently managing global projects, together with the implementation instructions.</a:t>
            </a:r>
          </a:p>
        </p:txBody>
      </p:sp>
    </p:spTree>
    <p:extLst>
      <p:ext uri="{BB962C8B-B14F-4D97-AF65-F5344CB8AC3E}">
        <p14:creationId xmlns:p14="http://schemas.microsoft.com/office/powerpoint/2010/main" val="3454041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5. Institutionalize revitalization </a:t>
            </a:r>
            <a:r>
              <a:rPr lang="en-US" dirty="0">
                <a:solidFill>
                  <a:srgbClr val="FF0000"/>
                </a:solidFill>
              </a:rPr>
              <a:t>– </a:t>
            </a:r>
            <a:r>
              <a:rPr lang="en-US" dirty="0"/>
              <a:t>participants are invited to apply the new practices to their particular global project to observe their strengths and weaknesses</a:t>
            </a:r>
            <a:r>
              <a:rPr lang="en-US" dirty="0" smtClean="0"/>
              <a:t>.</a:t>
            </a:r>
            <a:endParaRPr lang="en-US" dirty="0"/>
          </a:p>
        </p:txBody>
      </p:sp>
    </p:spTree>
    <p:extLst>
      <p:ext uri="{BB962C8B-B14F-4D97-AF65-F5344CB8AC3E}">
        <p14:creationId xmlns:p14="http://schemas.microsoft.com/office/powerpoint/2010/main" val="3272294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0834" y="294989"/>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6. Get feedback – </a:t>
            </a:r>
            <a:r>
              <a:rPr lang="en-US" dirty="0"/>
              <a:t>the researcher project manager collects individual impressions of the implementation phase and suggestions for further improvements. In-depth interviews can be used, according to their applicability, to understand the impact and outcomes of complex processes and issues.</a:t>
            </a:r>
          </a:p>
          <a:p>
            <a:pPr marL="0" indent="0" algn="just">
              <a:buNone/>
            </a:pPr>
            <a:endParaRPr lang="en-US" dirty="0"/>
          </a:p>
        </p:txBody>
      </p:sp>
    </p:spTree>
    <p:extLst>
      <p:ext uri="{BB962C8B-B14F-4D97-AF65-F5344CB8AC3E}">
        <p14:creationId xmlns:p14="http://schemas.microsoft.com/office/powerpoint/2010/main" val="38228542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7. Monitor </a:t>
            </a:r>
            <a:r>
              <a:rPr lang="en-US" dirty="0">
                <a:solidFill>
                  <a:srgbClr val="FF0000"/>
                </a:solidFill>
              </a:rPr>
              <a:t>the whole </a:t>
            </a:r>
            <a:r>
              <a:rPr lang="en-US" dirty="0" smtClean="0">
                <a:solidFill>
                  <a:srgbClr val="FF0000"/>
                </a:solidFill>
              </a:rPr>
              <a:t>revitalization </a:t>
            </a:r>
            <a:r>
              <a:rPr lang="en-US" dirty="0">
                <a:solidFill>
                  <a:srgbClr val="FF0000"/>
                </a:solidFill>
              </a:rPr>
              <a:t>process – </a:t>
            </a:r>
            <a:r>
              <a:rPr lang="en-US" dirty="0"/>
              <a:t>as the reflection is shaped (refined and reflected) by group interaction, the volunteers will be gathered in a nominal group session, with the aim of achieving a common view of the efficiency level achieved (in comparison to the initial level) and the improvements to be made in the framework, to further increase the efficiency.</a:t>
            </a:r>
          </a:p>
        </p:txBody>
      </p:sp>
    </p:spTree>
    <p:extLst>
      <p:ext uri="{BB962C8B-B14F-4D97-AF65-F5344CB8AC3E}">
        <p14:creationId xmlns:p14="http://schemas.microsoft.com/office/powerpoint/2010/main" val="23646146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smtClean="0">
                <a:solidFill>
                  <a:srgbClr val="FF0000"/>
                </a:solidFill>
              </a:rPr>
              <a:t>8. Draw </a:t>
            </a:r>
            <a:r>
              <a:rPr lang="en-US" dirty="0">
                <a:solidFill>
                  <a:srgbClr val="FF0000"/>
                </a:solidFill>
              </a:rPr>
              <a:t>conclusions – </a:t>
            </a:r>
            <a:r>
              <a:rPr lang="en-US" dirty="0"/>
              <a:t>the findings from the previous phase must be </a:t>
            </a:r>
            <a:r>
              <a:rPr lang="en-US" dirty="0" smtClean="0"/>
              <a:t>summarized </a:t>
            </a:r>
            <a:r>
              <a:rPr lang="en-US" dirty="0"/>
              <a:t>and presented to the sponsors, who will decide on the implementation of the next improvement cycle, and agree on which practices still need to be refined.</a:t>
            </a:r>
          </a:p>
        </p:txBody>
      </p:sp>
    </p:spTree>
    <p:extLst>
      <p:ext uri="{BB962C8B-B14F-4D97-AF65-F5344CB8AC3E}">
        <p14:creationId xmlns:p14="http://schemas.microsoft.com/office/powerpoint/2010/main" val="14525361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27521"/>
            <a:ext cx="1633870" cy="1463167"/>
          </a:xfrm>
          <a:prstGeom prst="rect">
            <a:avLst/>
          </a:prstGeom>
        </p:spPr>
      </p:pic>
      <p:sp>
        <p:nvSpPr>
          <p:cNvPr id="2" name="Title 1"/>
          <p:cNvSpPr>
            <a:spLocks noGrp="1"/>
          </p:cNvSpPr>
          <p:nvPr>
            <p:ph type="title"/>
          </p:nvPr>
        </p:nvSpPr>
        <p:spPr/>
        <p:txBody>
          <a:bodyPr/>
          <a:lstStyle/>
          <a:p>
            <a:r>
              <a:rPr lang="en-US" dirty="0"/>
              <a:t>The action research cycles</a:t>
            </a:r>
          </a:p>
        </p:txBody>
      </p:sp>
      <p:sp>
        <p:nvSpPr>
          <p:cNvPr id="3" name="Content Placeholder 2"/>
          <p:cNvSpPr>
            <a:spLocks noGrp="1"/>
          </p:cNvSpPr>
          <p:nvPr>
            <p:ph idx="1"/>
          </p:nvPr>
        </p:nvSpPr>
        <p:spPr/>
        <p:txBody>
          <a:bodyPr/>
          <a:lstStyle/>
          <a:p>
            <a:pPr marL="0" indent="0" algn="just">
              <a:buNone/>
            </a:pPr>
            <a:r>
              <a:rPr lang="en-US" dirty="0"/>
              <a:t>The above cycle of eight phases will be repeated – each step learning from the previous one and shaping the next – until the framework is validated by all participants, senior managers and project sponsors, allowing, ‘firstly, the professional ideal of continuing openness to the development of practice, and secondly the “scientific” ideal of the continuing growth of understanding through critique and revision.’ (Winter, 1989).</a:t>
            </a:r>
          </a:p>
        </p:txBody>
      </p:sp>
    </p:spTree>
    <p:extLst>
      <p:ext uri="{BB962C8B-B14F-4D97-AF65-F5344CB8AC3E}">
        <p14:creationId xmlns:p14="http://schemas.microsoft.com/office/powerpoint/2010/main" val="23663091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a:t>
            </a:r>
            <a:r>
              <a:rPr lang="en-US" dirty="0" smtClean="0"/>
              <a:t>27</a:t>
            </a:r>
            <a:endParaRPr lang="en-US" dirty="0"/>
          </a:p>
          <a:p>
            <a:pPr marL="0" indent="0">
              <a:buNone/>
            </a:pPr>
            <a:endParaRPr lang="en-US" dirty="0"/>
          </a:p>
        </p:txBody>
      </p:sp>
    </p:spTree>
    <p:extLst>
      <p:ext uri="{BB962C8B-B14F-4D97-AF65-F5344CB8AC3E}">
        <p14:creationId xmlns:p14="http://schemas.microsoft.com/office/powerpoint/2010/main" val="41696704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TotalTime>
  <Words>1945</Words>
  <Application>Microsoft Office PowerPoint</Application>
  <PresentationFormat>Widescreen</PresentationFormat>
  <Paragraphs>82</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Calibri Light</vt:lpstr>
      <vt:lpstr>Office Theme</vt:lpstr>
      <vt:lpstr>Global Project Management Lecture 12</vt:lpstr>
      <vt:lpstr>Implementation Strategies</vt:lpstr>
      <vt:lpstr>The emotional intelligence guidelines</vt:lpstr>
      <vt:lpstr>The emotional intelligence guidelines</vt:lpstr>
      <vt:lpstr>PAVING THE WAY</vt:lpstr>
      <vt:lpstr>PAVING THE WAY</vt:lpstr>
      <vt:lpstr>PAVING THE WAY</vt:lpstr>
      <vt:lpstr>PAVING THE WAY</vt:lpstr>
      <vt:lpstr>PAVING THE WAY</vt:lpstr>
      <vt:lpstr>PAVING THE WAY</vt:lpstr>
      <vt:lpstr>PAVING THE WAY</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ENCOURAGING TRANSFER AND MAINTENANCE OF CHANGE</vt:lpstr>
      <vt:lpstr>ENCOURAGING TRANSFER AND MAINTENANCE OF CHANGE</vt:lpstr>
      <vt:lpstr>EVALUATING CHANGE</vt:lpstr>
      <vt:lpstr>The maturity model approach</vt:lpstr>
      <vt:lpstr>PowerPoint Presentation</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55</cp:revision>
  <dcterms:created xsi:type="dcterms:W3CDTF">2020-10-15T07:04:09Z</dcterms:created>
  <dcterms:modified xsi:type="dcterms:W3CDTF">2021-09-26T18:19:17Z</dcterms:modified>
</cp:coreProperties>
</file>