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480" r:id="rId2"/>
    <p:sldId id="483" r:id="rId3"/>
    <p:sldId id="484" r:id="rId4"/>
    <p:sldId id="485" r:id="rId5"/>
    <p:sldId id="486" r:id="rId6"/>
    <p:sldId id="487" r:id="rId7"/>
    <p:sldId id="488" r:id="rId8"/>
    <p:sldId id="489" r:id="rId9"/>
    <p:sldId id="490" r:id="rId10"/>
    <p:sldId id="491" r:id="rId11"/>
    <p:sldId id="492" r:id="rId12"/>
    <p:sldId id="493" r:id="rId13"/>
    <p:sldId id="494" r:id="rId14"/>
    <p:sldId id="495" r:id="rId15"/>
    <p:sldId id="496" r:id="rId16"/>
    <p:sldId id="497" r:id="rId17"/>
    <p:sldId id="498" r:id="rId18"/>
    <p:sldId id="499" r:id="rId19"/>
    <p:sldId id="500" r:id="rId20"/>
    <p:sldId id="501" r:id="rId21"/>
    <p:sldId id="502" r:id="rId22"/>
    <p:sldId id="503" r:id="rId23"/>
    <p:sldId id="504" r:id="rId24"/>
    <p:sldId id="505" r:id="rId25"/>
    <p:sldId id="506" r:id="rId26"/>
    <p:sldId id="507" r:id="rId27"/>
    <p:sldId id="508" r:id="rId28"/>
    <p:sldId id="509" r:id="rId29"/>
    <p:sldId id="510"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75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F267E06-EB1E-9B34-38B9-64519A68A913}"/>
              </a:ext>
            </a:extLst>
          </p:cNvPr>
          <p:cNvPicPr>
            <a:picLocks noChangeAspect="1"/>
          </p:cNvPicPr>
          <p:nvPr userDrawn="1"/>
        </p:nvPicPr>
        <p:blipFill>
          <a:blip r:embed="rId16" cstate="hq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userDrawn="1"/>
        </p:nvSpPr>
        <p:spPr>
          <a:xfrm>
            <a:off x="142513" y="125884"/>
            <a:ext cx="168828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ajawal Medium" panose="00000600000000000000" pitchFamily="2" charset="-78"/>
                <a:cs typeface="Tajawal Medium" panose="00000600000000000000" pitchFamily="2" charset="-78"/>
              </a:rPr>
              <a:t>02</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8545" y="4588015"/>
            <a:ext cx="4886463" cy="830997"/>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Final Project</a:t>
            </a:r>
          </a:p>
          <a:p>
            <a:pPr algn="ctr"/>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59835" y="59579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434089" y="2424037"/>
            <a:ext cx="5394347" cy="1446550"/>
          </a:xfrm>
          <a:prstGeom prst="rect">
            <a:avLst/>
          </a:prstGeom>
          <a:noFill/>
        </p:spPr>
        <p:txBody>
          <a:bodyPr wrap="square" rtlCol="0">
            <a:spAutoFit/>
          </a:bodyPr>
          <a:lstStyle/>
          <a:p>
            <a:pPr algn="ctr"/>
            <a:r>
              <a:rPr lang="en-US" sz="4400" b="1" dirty="0">
                <a:solidFill>
                  <a:schemeClr val="bg1"/>
                </a:solidFill>
              </a:rPr>
              <a:t>Content of Research Proposal</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924539" y="663410"/>
            <a:ext cx="2159566"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872033" y="1560027"/>
            <a:ext cx="6533107" cy="3785652"/>
          </a:xfrm>
          <a:prstGeom prst="rect">
            <a:avLst/>
          </a:prstGeom>
          <a:noFill/>
        </p:spPr>
        <p:txBody>
          <a:bodyPr wrap="square">
            <a:spAutoFit/>
          </a:bodyPr>
          <a:lstStyle/>
          <a:p>
            <a:pPr marL="342900" indent="-342900">
              <a:lnSpc>
                <a:spcPct val="150000"/>
              </a:lnSpc>
              <a:buFontTx/>
              <a:buChar char="-"/>
            </a:pPr>
            <a:r>
              <a:rPr lang="en-US" sz="2000" b="1" dirty="0">
                <a:solidFill>
                  <a:schemeClr val="bg1"/>
                </a:solidFill>
              </a:rPr>
              <a:t>The concept and objectives of the Research Proposal</a:t>
            </a:r>
          </a:p>
          <a:p>
            <a:pPr marL="342900" indent="-342900">
              <a:lnSpc>
                <a:spcPct val="150000"/>
              </a:lnSpc>
              <a:buFontTx/>
              <a:buChar char="-"/>
            </a:pPr>
            <a:r>
              <a:rPr lang="en-US" sz="2000" b="1" dirty="0">
                <a:solidFill>
                  <a:schemeClr val="bg1"/>
                </a:solidFill>
              </a:rPr>
              <a:t>The stages of the research process</a:t>
            </a:r>
          </a:p>
          <a:p>
            <a:pPr marL="342900" indent="-342900">
              <a:lnSpc>
                <a:spcPct val="150000"/>
              </a:lnSpc>
              <a:buFontTx/>
              <a:buChar char="-"/>
            </a:pPr>
            <a:r>
              <a:rPr lang="en-US" sz="2000" b="1" dirty="0">
                <a:solidFill>
                  <a:schemeClr val="bg1"/>
                </a:solidFill>
              </a:rPr>
              <a:t>Research Proposal components:</a:t>
            </a:r>
          </a:p>
          <a:p>
            <a:pPr marL="457200" indent="-457200">
              <a:lnSpc>
                <a:spcPct val="150000"/>
              </a:lnSpc>
              <a:buFont typeface="+mj-lt"/>
              <a:buAutoNum type="arabicPeriod"/>
            </a:pPr>
            <a:r>
              <a:rPr lang="en-US" sz="2000" b="1" dirty="0">
                <a:solidFill>
                  <a:schemeClr val="bg1"/>
                </a:solidFill>
              </a:rPr>
              <a:t>Research Title</a:t>
            </a:r>
          </a:p>
          <a:p>
            <a:pPr marL="457200" indent="-457200">
              <a:lnSpc>
                <a:spcPct val="150000"/>
              </a:lnSpc>
              <a:buFont typeface="+mj-lt"/>
              <a:buAutoNum type="arabicPeriod"/>
            </a:pPr>
            <a:r>
              <a:rPr lang="en-US" sz="2000" b="1" dirty="0">
                <a:solidFill>
                  <a:schemeClr val="bg1"/>
                </a:solidFill>
              </a:rPr>
              <a:t>Introduction</a:t>
            </a:r>
          </a:p>
          <a:p>
            <a:pPr marL="457200" indent="-457200">
              <a:lnSpc>
                <a:spcPct val="150000"/>
              </a:lnSpc>
              <a:buFont typeface="+mj-lt"/>
              <a:buAutoNum type="arabicPeriod"/>
            </a:pPr>
            <a:r>
              <a:rPr lang="en-US" sz="2000" b="1" dirty="0">
                <a:solidFill>
                  <a:schemeClr val="bg1"/>
                </a:solidFill>
              </a:rPr>
              <a:t>Research problem</a:t>
            </a:r>
          </a:p>
          <a:p>
            <a:pPr marL="457200" indent="-457200">
              <a:lnSpc>
                <a:spcPct val="150000"/>
              </a:lnSpc>
              <a:buFont typeface="+mj-lt"/>
              <a:buAutoNum type="arabicPeriod"/>
            </a:pPr>
            <a:r>
              <a:rPr lang="en-US" sz="2000" b="1" dirty="0">
                <a:solidFill>
                  <a:schemeClr val="bg1"/>
                </a:solidFill>
              </a:rPr>
              <a:t>The importance of the research</a:t>
            </a:r>
          </a:p>
          <a:p>
            <a:pPr marL="457200" indent="-457200">
              <a:lnSpc>
                <a:spcPct val="150000"/>
              </a:lnSpc>
              <a:buFont typeface="+mj-lt"/>
              <a:buAutoNum type="arabicPeriod"/>
            </a:pPr>
            <a:r>
              <a:rPr lang="en-US" sz="2000" b="1" dirty="0">
                <a:solidFill>
                  <a:schemeClr val="bg1"/>
                </a:solidFill>
              </a:rPr>
              <a:t>Research Hypotheses</a:t>
            </a:r>
          </a:p>
        </p:txBody>
      </p:sp>
      <p:sp>
        <p:nvSpPr>
          <p:cNvPr id="9" name="TextBox 8">
            <a:extLst>
              <a:ext uri="{FF2B5EF4-FFF2-40B4-BE49-F238E27FC236}">
                <a16:creationId xmlns:a16="http://schemas.microsoft.com/office/drawing/2014/main" id="{1F0F4B30-173A-90BD-70D8-6E17B30F4CEB}"/>
              </a:ext>
            </a:extLst>
          </p:cNvPr>
          <p:cNvSpPr txBox="1"/>
          <p:nvPr/>
        </p:nvSpPr>
        <p:spPr>
          <a:xfrm>
            <a:off x="8057220" y="1720522"/>
            <a:ext cx="3365704" cy="3170099"/>
          </a:xfrm>
          <a:prstGeom prst="rect">
            <a:avLst/>
          </a:prstGeom>
          <a:noFill/>
        </p:spPr>
        <p:txBody>
          <a:bodyPr wrap="square" rtlCol="0">
            <a:spAutoFit/>
          </a:bodyPr>
          <a:lstStyle/>
          <a:p>
            <a:pPr marL="342900" indent="-342900">
              <a:lnSpc>
                <a:spcPct val="200000"/>
              </a:lnSpc>
              <a:buFont typeface="+mj-lt"/>
              <a:buAutoNum type="arabicPeriod" startAt="6"/>
            </a:pPr>
            <a:r>
              <a:rPr lang="en-US" sz="2000" b="1" dirty="0">
                <a:solidFill>
                  <a:schemeClr val="bg1"/>
                </a:solidFill>
              </a:rPr>
              <a:t>Literature Review</a:t>
            </a:r>
          </a:p>
          <a:p>
            <a:pPr marL="457200" indent="-457200">
              <a:lnSpc>
                <a:spcPct val="200000"/>
              </a:lnSpc>
              <a:buFont typeface="+mj-lt"/>
              <a:buAutoNum type="arabicPeriod" startAt="6"/>
            </a:pPr>
            <a:r>
              <a:rPr lang="en-US" sz="2000" b="1" dirty="0">
                <a:solidFill>
                  <a:schemeClr val="bg1"/>
                </a:solidFill>
              </a:rPr>
              <a:t>Research Methodology</a:t>
            </a:r>
          </a:p>
          <a:p>
            <a:pPr marL="457200" indent="-457200">
              <a:lnSpc>
                <a:spcPct val="200000"/>
              </a:lnSpc>
              <a:buFont typeface="+mj-lt"/>
              <a:buAutoNum type="arabicPeriod" startAt="6"/>
            </a:pPr>
            <a:r>
              <a:rPr lang="en-US" sz="2000" b="1" dirty="0">
                <a:solidFill>
                  <a:schemeClr val="bg1"/>
                </a:solidFill>
              </a:rPr>
              <a:t>Research Structure</a:t>
            </a:r>
          </a:p>
          <a:p>
            <a:pPr marL="457200" indent="-457200">
              <a:lnSpc>
                <a:spcPct val="200000"/>
              </a:lnSpc>
              <a:buFont typeface="+mj-lt"/>
              <a:buAutoNum type="arabicPeriod" startAt="6"/>
            </a:pPr>
            <a:r>
              <a:rPr lang="en-US" sz="2000" b="1" dirty="0">
                <a:solidFill>
                  <a:schemeClr val="bg1"/>
                </a:solidFill>
              </a:rPr>
              <a:t>Research limits</a:t>
            </a:r>
          </a:p>
          <a:p>
            <a:pPr marL="457200" indent="-457200">
              <a:lnSpc>
                <a:spcPct val="200000"/>
              </a:lnSpc>
              <a:buFont typeface="+mj-lt"/>
              <a:buAutoNum type="arabicPeriod" startAt="6"/>
            </a:pPr>
            <a:r>
              <a:rPr lang="en-US" sz="2000" b="1" dirty="0">
                <a:solidFill>
                  <a:schemeClr val="bg1"/>
                </a:solidFill>
              </a:rPr>
              <a:t>Initial reference list</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10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1000" fill="hold"/>
                                        <p:tgtEl>
                                          <p:spTgt spid="11">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1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1000" fill="hold"/>
                                        <p:tgtEl>
                                          <p:spTgt spid="11">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1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1000" fill="hold"/>
                                        <p:tgtEl>
                                          <p:spTgt spid="11">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1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anim calcmode="lin" valueType="num">
                                      <p:cBhvr additive="base">
                                        <p:cTn id="31" dur="1000" fill="hold"/>
                                        <p:tgtEl>
                                          <p:spTgt spid="11">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1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 calcmode="lin" valueType="num">
                                      <p:cBhvr additive="base">
                                        <p:cTn id="37" dur="1000" fill="hold"/>
                                        <p:tgtEl>
                                          <p:spTgt spid="11">
                                            <p:txEl>
                                              <p:pRg st="5" end="5"/>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1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1">
                                            <p:txEl>
                                              <p:pRg st="6" end="6"/>
                                            </p:txEl>
                                          </p:spTgt>
                                        </p:tgtEl>
                                        <p:attrNameLst>
                                          <p:attrName>style.visibility</p:attrName>
                                        </p:attrNameLst>
                                      </p:cBhvr>
                                      <p:to>
                                        <p:strVal val="visible"/>
                                      </p:to>
                                    </p:set>
                                    <p:anim calcmode="lin" valueType="num">
                                      <p:cBhvr additive="base">
                                        <p:cTn id="43" dur="1000" fill="hold"/>
                                        <p:tgtEl>
                                          <p:spTgt spid="11">
                                            <p:txEl>
                                              <p:pRg st="6" end="6"/>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11">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1">
                                            <p:txEl>
                                              <p:pRg st="7" end="7"/>
                                            </p:txEl>
                                          </p:spTgt>
                                        </p:tgtEl>
                                        <p:attrNameLst>
                                          <p:attrName>style.visibility</p:attrName>
                                        </p:attrNameLst>
                                      </p:cBhvr>
                                      <p:to>
                                        <p:strVal val="visible"/>
                                      </p:to>
                                    </p:set>
                                    <p:anim calcmode="lin" valueType="num">
                                      <p:cBhvr additive="base">
                                        <p:cTn id="49" dur="1000" fill="hold"/>
                                        <p:tgtEl>
                                          <p:spTgt spid="11">
                                            <p:txEl>
                                              <p:pRg st="7" end="7"/>
                                            </p:txEl>
                                          </p:spTgt>
                                        </p:tgtEl>
                                        <p:attrNameLst>
                                          <p:attrName>ppt_x</p:attrName>
                                        </p:attrNameLst>
                                      </p:cBhvr>
                                      <p:tavLst>
                                        <p:tav tm="0">
                                          <p:val>
                                            <p:strVal val="0-#ppt_w/2"/>
                                          </p:val>
                                        </p:tav>
                                        <p:tav tm="100000">
                                          <p:val>
                                            <p:strVal val="#ppt_x"/>
                                          </p:val>
                                        </p:tav>
                                      </p:tavLst>
                                    </p:anim>
                                    <p:anim calcmode="lin" valueType="num">
                                      <p:cBhvr additive="base">
                                        <p:cTn id="50" dur="1000" fill="hold"/>
                                        <p:tgtEl>
                                          <p:spTgt spid="11">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4AEBCB2-E6D3-D814-B5EC-A66877081B19}"/>
              </a:ext>
            </a:extLst>
          </p:cNvPr>
          <p:cNvSpPr txBox="1"/>
          <p:nvPr/>
        </p:nvSpPr>
        <p:spPr>
          <a:xfrm>
            <a:off x="284813" y="1528986"/>
            <a:ext cx="11491581" cy="4247317"/>
          </a:xfrm>
          <a:prstGeom prst="rect">
            <a:avLst/>
          </a:prstGeom>
          <a:noFill/>
        </p:spPr>
        <p:txBody>
          <a:bodyPr wrap="square" rtlCol="0">
            <a:spAutoFit/>
          </a:bodyPr>
          <a:lstStyle/>
          <a:p>
            <a:pPr>
              <a:lnSpc>
                <a:spcPct val="150000"/>
              </a:lnSpc>
            </a:pPr>
            <a:r>
              <a:rPr lang="en-US" sz="2000" b="1" u="sng" dirty="0">
                <a:solidFill>
                  <a:schemeClr val="bg1"/>
                </a:solidFill>
              </a:rPr>
              <a:t>By the end of this chapter you will be able to understand the following knowledge:</a:t>
            </a:r>
          </a:p>
          <a:p>
            <a:pPr marL="342900" indent="-342900">
              <a:lnSpc>
                <a:spcPct val="150000"/>
              </a:lnSpc>
              <a:buFontTx/>
              <a:buChar char="-"/>
            </a:pPr>
            <a:r>
              <a:rPr lang="en-US" sz="2000" dirty="0">
                <a:solidFill>
                  <a:schemeClr val="bg1"/>
                </a:solidFill>
              </a:rPr>
              <a:t>Research plan concept and objectives</a:t>
            </a:r>
          </a:p>
          <a:p>
            <a:pPr marL="342900" indent="-342900">
              <a:lnSpc>
                <a:spcPct val="150000"/>
              </a:lnSpc>
              <a:buFontTx/>
              <a:buChar char="-"/>
            </a:pPr>
            <a:r>
              <a:rPr lang="en-US" sz="2000" dirty="0">
                <a:solidFill>
                  <a:schemeClr val="bg1"/>
                </a:solidFill>
              </a:rPr>
              <a:t>Formulating Research Objectives and their importance</a:t>
            </a:r>
          </a:p>
          <a:p>
            <a:pPr marL="342900" indent="-342900">
              <a:lnSpc>
                <a:spcPct val="150000"/>
              </a:lnSpc>
              <a:buFontTx/>
              <a:buChar char="-"/>
            </a:pPr>
            <a:r>
              <a:rPr lang="en-US" sz="2000" dirty="0">
                <a:solidFill>
                  <a:schemeClr val="bg1"/>
                </a:solidFill>
              </a:rPr>
              <a:t>Concept and types of </a:t>
            </a:r>
            <a:r>
              <a:rPr lang="en-US" dirty="0">
                <a:solidFill>
                  <a:schemeClr val="bg1"/>
                </a:solidFill>
              </a:rPr>
              <a:t>Research Hypotheses</a:t>
            </a:r>
            <a:endParaRPr lang="en-US" sz="2000" dirty="0">
              <a:solidFill>
                <a:schemeClr val="bg1"/>
              </a:solidFill>
            </a:endParaRPr>
          </a:p>
          <a:p>
            <a:pPr marL="342900" indent="-342900">
              <a:lnSpc>
                <a:spcPct val="150000"/>
              </a:lnSpc>
              <a:buFontTx/>
              <a:buChar char="-"/>
            </a:pPr>
            <a:r>
              <a:rPr lang="en-US" sz="2000" dirty="0">
                <a:solidFill>
                  <a:schemeClr val="bg1"/>
                </a:solidFill>
              </a:rPr>
              <a:t>The stages of the Research Process</a:t>
            </a:r>
          </a:p>
          <a:p>
            <a:pPr marL="342900" indent="-342900">
              <a:lnSpc>
                <a:spcPct val="150000"/>
              </a:lnSpc>
              <a:buFontTx/>
              <a:buChar char="-"/>
            </a:pPr>
            <a:r>
              <a:rPr lang="en-US" sz="2000" dirty="0">
                <a:solidFill>
                  <a:schemeClr val="bg1"/>
                </a:solidFill>
              </a:rPr>
              <a:t>Drafting the title of the search</a:t>
            </a:r>
          </a:p>
          <a:p>
            <a:pPr marL="342900" indent="-342900">
              <a:lnSpc>
                <a:spcPct val="150000"/>
              </a:lnSpc>
              <a:buFontTx/>
              <a:buChar char="-"/>
            </a:pPr>
            <a:r>
              <a:rPr lang="en-US" sz="2000" dirty="0">
                <a:solidFill>
                  <a:schemeClr val="bg1"/>
                </a:solidFill>
              </a:rPr>
              <a:t>Writing and summarizing Previous Studies</a:t>
            </a:r>
          </a:p>
          <a:p>
            <a:pPr marL="342900" indent="-342900">
              <a:lnSpc>
                <a:spcPct val="150000"/>
              </a:lnSpc>
              <a:buFontTx/>
              <a:buChar char="-"/>
            </a:pPr>
            <a:r>
              <a:rPr lang="en-US" sz="2000" dirty="0">
                <a:solidFill>
                  <a:schemeClr val="bg1"/>
                </a:solidFill>
              </a:rPr>
              <a:t>Formulation of the Problem Statement and Research Questions </a:t>
            </a:r>
          </a:p>
          <a:p>
            <a:pPr marL="342900" indent="-342900">
              <a:lnSpc>
                <a:spcPct val="150000"/>
              </a:lnSpc>
              <a:buFontTx/>
              <a:buChar char="-"/>
            </a:pPr>
            <a:r>
              <a:rPr lang="en-US" sz="2000" dirty="0">
                <a:solidFill>
                  <a:schemeClr val="bg1"/>
                </a:solidFill>
              </a:rPr>
              <a:t>The importance of defining the research method</a:t>
            </a:r>
          </a:p>
        </p:txBody>
      </p:sp>
      <p:sp>
        <p:nvSpPr>
          <p:cNvPr id="10" name="TextBox 9">
            <a:extLst>
              <a:ext uri="{FF2B5EF4-FFF2-40B4-BE49-F238E27FC236}">
                <a16:creationId xmlns:a16="http://schemas.microsoft.com/office/drawing/2014/main" id="{8F693528-002F-E871-7BA2-AF47ED5DECB5}"/>
              </a:ext>
            </a:extLst>
          </p:cNvPr>
          <p:cNvSpPr txBox="1"/>
          <p:nvPr/>
        </p:nvSpPr>
        <p:spPr>
          <a:xfrm>
            <a:off x="3085089" y="618440"/>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4241870789"/>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xEl>
                                              <p:pRg st="6" end="6"/>
                                            </p:txEl>
                                          </p:spTgt>
                                        </p:tgtEl>
                                        <p:attrNameLst>
                                          <p:attrName>style.visibility</p:attrName>
                                        </p:attrNameLst>
                                      </p:cBhvr>
                                      <p:to>
                                        <p:strVal val="visible"/>
                                      </p:to>
                                    </p:set>
                                    <p:anim calcmode="lin" valueType="num">
                                      <p:cBhvr additive="base">
                                        <p:cTn id="43"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
                                            <p:txEl>
                                              <p:pRg st="7" end="7"/>
                                            </p:txEl>
                                          </p:spTgt>
                                        </p:tgtEl>
                                        <p:attrNameLst>
                                          <p:attrName>style.visibility</p:attrName>
                                        </p:attrNameLst>
                                      </p:cBhvr>
                                      <p:to>
                                        <p:strVal val="visible"/>
                                      </p:to>
                                    </p:set>
                                    <p:anim calcmode="lin" valueType="num">
                                      <p:cBhvr additive="base">
                                        <p:cTn id="49"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9">
                                            <p:txEl>
                                              <p:pRg st="8" end="8"/>
                                            </p:txEl>
                                          </p:spTgt>
                                        </p:tgtEl>
                                        <p:attrNameLst>
                                          <p:attrName>style.visibility</p:attrName>
                                        </p:attrNameLst>
                                      </p:cBhvr>
                                      <p:to>
                                        <p:strVal val="visible"/>
                                      </p:to>
                                    </p:set>
                                    <p:anim calcmode="lin" valueType="num">
                                      <p:cBhvr additive="base">
                                        <p:cTn id="55" dur="500" fill="hold"/>
                                        <p:tgtEl>
                                          <p:spTgt spid="9">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924539" y="633430"/>
            <a:ext cx="2159566"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651740" y="1420556"/>
            <a:ext cx="10598965" cy="3785652"/>
          </a:xfrm>
          <a:prstGeom prst="rect">
            <a:avLst/>
          </a:prstGeom>
          <a:noFill/>
        </p:spPr>
        <p:txBody>
          <a:bodyPr wrap="square" rtlCol="0">
            <a:spAutoFit/>
          </a:bodyPr>
          <a:lstStyle/>
          <a:p>
            <a:pPr>
              <a:lnSpc>
                <a:spcPct val="150000"/>
              </a:lnSpc>
            </a:pPr>
            <a:r>
              <a:rPr lang="en-US" sz="2000" b="1" u="sng" dirty="0">
                <a:solidFill>
                  <a:schemeClr val="bg1"/>
                </a:solidFill>
              </a:rPr>
              <a:t>By the end of this chapter you will possess the following Skills:</a:t>
            </a:r>
            <a:endParaRPr lang="en-US" sz="2000" dirty="0">
              <a:solidFill>
                <a:schemeClr val="bg1"/>
              </a:solidFill>
            </a:endParaRPr>
          </a:p>
          <a:p>
            <a:pPr marL="285750" indent="-285750">
              <a:lnSpc>
                <a:spcPct val="150000"/>
              </a:lnSpc>
              <a:buFont typeface="Wingdings" panose="05000000000000000000" pitchFamily="2" charset="2"/>
              <a:buChar char="§"/>
            </a:pPr>
            <a:r>
              <a:rPr lang="en-US" sz="2000" dirty="0">
                <a:solidFill>
                  <a:schemeClr val="bg1"/>
                </a:solidFill>
              </a:rPr>
              <a:t>The ability to acquire the skills necessary to formulate the research title.</a:t>
            </a:r>
          </a:p>
          <a:p>
            <a:pPr marL="285750" indent="-285750">
              <a:lnSpc>
                <a:spcPct val="150000"/>
              </a:lnSpc>
              <a:buFont typeface="Wingdings" panose="05000000000000000000" pitchFamily="2" charset="2"/>
              <a:buChar char="§"/>
            </a:pPr>
            <a:r>
              <a:rPr lang="en-US" sz="2000" dirty="0">
                <a:solidFill>
                  <a:schemeClr val="bg1"/>
                </a:solidFill>
              </a:rPr>
              <a:t>The ability to define the Problem Statement.</a:t>
            </a:r>
          </a:p>
          <a:p>
            <a:pPr marL="285750" indent="-285750">
              <a:lnSpc>
                <a:spcPct val="150000"/>
              </a:lnSpc>
              <a:buFont typeface="Wingdings" panose="05000000000000000000" pitchFamily="2" charset="2"/>
              <a:buChar char="§"/>
            </a:pPr>
            <a:r>
              <a:rPr lang="en-US" sz="2000" dirty="0">
                <a:solidFill>
                  <a:schemeClr val="bg1"/>
                </a:solidFill>
              </a:rPr>
              <a:t>The ability to formulate The Research Questions and Hypotheses.</a:t>
            </a:r>
          </a:p>
          <a:p>
            <a:pPr marL="285750" indent="-285750">
              <a:lnSpc>
                <a:spcPct val="150000"/>
              </a:lnSpc>
              <a:buFont typeface="Wingdings" panose="05000000000000000000" pitchFamily="2" charset="2"/>
              <a:buChar char="§"/>
            </a:pPr>
            <a:r>
              <a:rPr lang="en-US" sz="2000" dirty="0">
                <a:solidFill>
                  <a:schemeClr val="bg1"/>
                </a:solidFill>
              </a:rPr>
              <a:t>The ability to formulate the Research Objectives and the Importance of the Study.</a:t>
            </a:r>
          </a:p>
          <a:p>
            <a:pPr marL="285750" indent="-285750">
              <a:lnSpc>
                <a:spcPct val="150000"/>
              </a:lnSpc>
              <a:buFont typeface="Wingdings" panose="05000000000000000000" pitchFamily="2" charset="2"/>
              <a:buChar char="§"/>
            </a:pPr>
            <a:r>
              <a:rPr lang="en-US" sz="2000" dirty="0">
                <a:solidFill>
                  <a:schemeClr val="bg1"/>
                </a:solidFill>
              </a:rPr>
              <a:t>The ability to write the Literature review of the study.</a:t>
            </a:r>
          </a:p>
          <a:p>
            <a:pPr marL="285750" indent="-285750">
              <a:lnSpc>
                <a:spcPct val="150000"/>
              </a:lnSpc>
              <a:buFont typeface="Wingdings" panose="05000000000000000000" pitchFamily="2" charset="2"/>
              <a:buChar char="§"/>
            </a:pPr>
            <a:r>
              <a:rPr lang="en-US" sz="2000" dirty="0">
                <a:solidFill>
                  <a:schemeClr val="bg1"/>
                </a:solidFill>
              </a:rPr>
              <a:t> The ability to formulate the limits of the study.</a:t>
            </a:r>
          </a:p>
          <a:p>
            <a:pPr marL="285750" indent="-285750">
              <a:lnSpc>
                <a:spcPct val="150000"/>
              </a:lnSpc>
              <a:buFont typeface="Wingdings" panose="05000000000000000000" pitchFamily="2" charset="2"/>
              <a:buChar char="§"/>
            </a:pPr>
            <a:r>
              <a:rPr lang="en-US" sz="2000" dirty="0">
                <a:solidFill>
                  <a:schemeClr val="bg1"/>
                </a:solidFill>
              </a:rPr>
              <a:t>The ability to create the General Structure of the Research Framework.</a:t>
            </a:r>
          </a:p>
        </p:txBody>
      </p:sp>
    </p:spTree>
    <p:extLst>
      <p:ext uri="{BB962C8B-B14F-4D97-AF65-F5344CB8AC3E}">
        <p14:creationId xmlns:p14="http://schemas.microsoft.com/office/powerpoint/2010/main" val="6922617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ircle(out)">
                                      <p:cBhvr>
                                        <p:cTn id="7" dur="2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circle(out)">
                                      <p:cBhvr>
                                        <p:cTn id="12" dur="2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circle(out)">
                                      <p:cBhvr>
                                        <p:cTn id="17" dur="20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circle(out)">
                                      <p:cBhvr>
                                        <p:cTn id="22" dur="20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32"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circle(out)">
                                      <p:cBhvr>
                                        <p:cTn id="27" dur="20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32"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circle(out)">
                                      <p:cBhvr>
                                        <p:cTn id="32" dur="20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32" fill="hold" grpId="0"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circle(out)">
                                      <p:cBhvr>
                                        <p:cTn id="37" dur="20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32" fill="hold" grpId="0"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circle(out)">
                                      <p:cBhvr>
                                        <p:cTn id="42" dur="20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01054" y="721639"/>
            <a:ext cx="6662464" cy="400110"/>
          </a:xfrm>
          <a:prstGeom prst="rect">
            <a:avLst/>
          </a:prstGeom>
          <a:noFill/>
        </p:spPr>
        <p:txBody>
          <a:bodyPr wrap="square" rtlCol="0">
            <a:spAutoFit/>
          </a:bodyPr>
          <a:lstStyle/>
          <a:p>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The Components'</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of the </a:t>
            </a:r>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esearch Proposal</a:t>
            </a:r>
            <a:r>
              <a:rPr lang="en-GB"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4663760-B251-7614-5B22-49E2C088F0C6}"/>
              </a:ext>
            </a:extLst>
          </p:cNvPr>
          <p:cNvSpPr txBox="1"/>
          <p:nvPr/>
        </p:nvSpPr>
        <p:spPr>
          <a:xfrm>
            <a:off x="419725" y="1291788"/>
            <a:ext cx="8820275" cy="4708981"/>
          </a:xfrm>
          <a:prstGeom prst="rect">
            <a:avLst/>
          </a:prstGeom>
          <a:noFill/>
        </p:spPr>
        <p:txBody>
          <a:bodyPr wrap="square">
            <a:spAutoFit/>
          </a:bodyPr>
          <a:lstStyle/>
          <a:p>
            <a:pPr marL="457200" indent="-457200">
              <a:lnSpc>
                <a:spcPct val="150000"/>
              </a:lnSpc>
              <a:buFont typeface="+mj-lt"/>
              <a:buAutoNum type="arabicPeriod"/>
            </a:pPr>
            <a:r>
              <a:rPr lang="en-US" sz="2000" dirty="0">
                <a:solidFill>
                  <a:schemeClr val="bg1"/>
                </a:solidFill>
              </a:rPr>
              <a:t>Research Title.</a:t>
            </a:r>
          </a:p>
          <a:p>
            <a:pPr marL="457200" indent="-457200">
              <a:lnSpc>
                <a:spcPct val="150000"/>
              </a:lnSpc>
              <a:buFont typeface="+mj-lt"/>
              <a:buAutoNum type="arabicPeriod"/>
            </a:pPr>
            <a:r>
              <a:rPr lang="en-US" sz="2000" dirty="0">
                <a:solidFill>
                  <a:schemeClr val="bg1"/>
                </a:solidFill>
              </a:rPr>
              <a:t>Introduction.</a:t>
            </a:r>
          </a:p>
          <a:p>
            <a:pPr marL="457200" indent="-457200">
              <a:lnSpc>
                <a:spcPct val="150000"/>
              </a:lnSpc>
              <a:buFont typeface="+mj-lt"/>
              <a:buAutoNum type="arabicPeriod"/>
            </a:pPr>
            <a:r>
              <a:rPr lang="en-US" sz="2000" dirty="0">
                <a:solidFill>
                  <a:schemeClr val="bg1"/>
                </a:solidFill>
              </a:rPr>
              <a:t>Research problem.</a:t>
            </a:r>
          </a:p>
          <a:p>
            <a:pPr marL="457200" indent="-457200">
              <a:lnSpc>
                <a:spcPct val="150000"/>
              </a:lnSpc>
              <a:buFont typeface="+mj-lt"/>
              <a:buAutoNum type="arabicPeriod"/>
            </a:pPr>
            <a:r>
              <a:rPr lang="en-US" sz="2000" dirty="0">
                <a:solidFill>
                  <a:schemeClr val="bg1"/>
                </a:solidFill>
              </a:rPr>
              <a:t>The importance and objectives of the research.</a:t>
            </a:r>
          </a:p>
          <a:p>
            <a:pPr marL="457200" indent="-457200">
              <a:lnSpc>
                <a:spcPct val="150000"/>
              </a:lnSpc>
              <a:buFont typeface="+mj-lt"/>
              <a:buAutoNum type="arabicPeriod"/>
            </a:pPr>
            <a:r>
              <a:rPr lang="en-US" sz="2000" dirty="0">
                <a:solidFill>
                  <a:schemeClr val="bg1"/>
                </a:solidFill>
              </a:rPr>
              <a:t>Research hypotheses.</a:t>
            </a:r>
          </a:p>
          <a:p>
            <a:pPr marL="457200" indent="-457200">
              <a:lnSpc>
                <a:spcPct val="150000"/>
              </a:lnSpc>
              <a:buFont typeface="+mj-lt"/>
              <a:buAutoNum type="arabicPeriod"/>
            </a:pPr>
            <a:r>
              <a:rPr lang="en-US" sz="2000" dirty="0">
                <a:solidFill>
                  <a:schemeClr val="bg1"/>
                </a:solidFill>
              </a:rPr>
              <a:t>Literature review.</a:t>
            </a:r>
          </a:p>
          <a:p>
            <a:pPr marL="457200" indent="-457200">
              <a:lnSpc>
                <a:spcPct val="150000"/>
              </a:lnSpc>
              <a:buFont typeface="+mj-lt"/>
              <a:buAutoNum type="arabicPeriod"/>
            </a:pPr>
            <a:r>
              <a:rPr lang="en-US" sz="2000" dirty="0">
                <a:solidFill>
                  <a:schemeClr val="bg1"/>
                </a:solidFill>
              </a:rPr>
              <a:t>Research Methodology.</a:t>
            </a:r>
          </a:p>
          <a:p>
            <a:pPr marL="457200" indent="-457200">
              <a:lnSpc>
                <a:spcPct val="150000"/>
              </a:lnSpc>
              <a:buFont typeface="+mj-lt"/>
              <a:buAutoNum type="arabicPeriod"/>
            </a:pPr>
            <a:r>
              <a:rPr lang="en-US" sz="2000" dirty="0">
                <a:solidFill>
                  <a:schemeClr val="bg1"/>
                </a:solidFill>
              </a:rPr>
              <a:t>Research limits.</a:t>
            </a:r>
          </a:p>
          <a:p>
            <a:pPr marL="457200" indent="-457200">
              <a:lnSpc>
                <a:spcPct val="150000"/>
              </a:lnSpc>
              <a:buFont typeface="+mj-lt"/>
              <a:buAutoNum type="arabicPeriod"/>
            </a:pPr>
            <a:r>
              <a:rPr lang="en-US" sz="2000" dirty="0">
                <a:solidFill>
                  <a:schemeClr val="bg1"/>
                </a:solidFill>
              </a:rPr>
              <a:t>The General Perception of the research structure.</a:t>
            </a:r>
          </a:p>
          <a:p>
            <a:pPr marL="457200" indent="-457200">
              <a:lnSpc>
                <a:spcPct val="150000"/>
              </a:lnSpc>
              <a:buFont typeface="+mj-lt"/>
              <a:buAutoNum type="arabicPeriod"/>
            </a:pPr>
            <a:r>
              <a:rPr lang="en-US" sz="2000" dirty="0">
                <a:solidFill>
                  <a:schemeClr val="bg1"/>
                </a:solidFill>
              </a:rPr>
              <a:t>Initial reference list.</a:t>
            </a:r>
          </a:p>
        </p:txBody>
      </p:sp>
    </p:spTree>
    <p:extLst>
      <p:ext uri="{BB962C8B-B14F-4D97-AF65-F5344CB8AC3E}">
        <p14:creationId xmlns:p14="http://schemas.microsoft.com/office/powerpoint/2010/main" val="1489565417"/>
      </p:ext>
    </p:extLst>
  </p:cSld>
  <p:clrMapOvr>
    <a:masterClrMapping/>
  </p:clrMapOvr>
  <mc:AlternateContent xmlns:mc="http://schemas.openxmlformats.org/markup-compatibility/2006" xmlns:p14="http://schemas.microsoft.com/office/powerpoint/2010/main">
    <mc:Choice Requires="p14">
      <p:transition spd="slow" p14:dur="2000" advTm="127991"/>
    </mc:Choice>
    <mc:Fallback xmlns="">
      <p:transition spd="slow" advTm="1279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1)">
                                      <p:cBhvr>
                                        <p:cTn id="7" dur="2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heel(1)">
                                      <p:cBhvr>
                                        <p:cTn id="12" dur="20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heel(1)">
                                      <p:cBhvr>
                                        <p:cTn id="17" dur="2000"/>
                                        <p:tgtEl>
                                          <p:spTgt spid="11">
                                            <p:txEl>
                                              <p:pRg st="2" end="2"/>
                                            </p:txEl>
                                          </p:spTgt>
                                        </p:tgtEl>
                                      </p:cBhvr>
                                    </p:animEffect>
                                  </p:childTnLst>
                                </p:cTn>
                              </p:par>
                            </p:childTnLst>
                          </p:cTn>
                        </p:par>
                        <p:par>
                          <p:cTn id="18" fill="hold">
                            <p:stCondLst>
                              <p:cond delay="2000"/>
                            </p:stCondLst>
                            <p:childTnLst>
                              <p:par>
                                <p:cTn id="19" presetID="21" presetClass="entr" presetSubtype="1" fill="hold" grpId="0" nodeType="afterEffect">
                                  <p:stCondLst>
                                    <p:cond delay="0"/>
                                  </p:stCondLst>
                                  <p:childTnLst>
                                    <p:set>
                                      <p:cBhvr>
                                        <p:cTn id="20" dur="1" fill="hold">
                                          <p:stCondLst>
                                            <p:cond delay="0"/>
                                          </p:stCondLst>
                                        </p:cTn>
                                        <p:tgtEl>
                                          <p:spTgt spid="11">
                                            <p:txEl>
                                              <p:pRg st="3" end="3"/>
                                            </p:txEl>
                                          </p:spTgt>
                                        </p:tgtEl>
                                        <p:attrNameLst>
                                          <p:attrName>style.visibility</p:attrName>
                                        </p:attrNameLst>
                                      </p:cBhvr>
                                      <p:to>
                                        <p:strVal val="visible"/>
                                      </p:to>
                                    </p:set>
                                    <p:animEffect transition="in" filter="wheel(1)">
                                      <p:cBhvr>
                                        <p:cTn id="21" dur="2000"/>
                                        <p:tgtEl>
                                          <p:spTgt spid="11">
                                            <p:txEl>
                                              <p:pRg st="3" end="3"/>
                                            </p:txEl>
                                          </p:spTgt>
                                        </p:tgtEl>
                                      </p:cBhvr>
                                    </p:animEffect>
                                  </p:childTnLst>
                                </p:cTn>
                              </p:par>
                            </p:childTnLst>
                          </p:cTn>
                        </p:par>
                        <p:par>
                          <p:cTn id="22" fill="hold">
                            <p:stCondLst>
                              <p:cond delay="4000"/>
                            </p:stCondLst>
                            <p:childTnLst>
                              <p:par>
                                <p:cTn id="23" presetID="21" presetClass="entr" presetSubtype="1" fill="hold" grpId="0" nodeType="after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animEffect transition="in" filter="wheel(1)">
                                      <p:cBhvr>
                                        <p:cTn id="25" dur="2000"/>
                                        <p:tgtEl>
                                          <p:spTgt spid="11">
                                            <p:txEl>
                                              <p:pRg st="4" end="4"/>
                                            </p:txEl>
                                          </p:spTgt>
                                        </p:tgtEl>
                                      </p:cBhvr>
                                    </p:animEffect>
                                  </p:childTnLst>
                                </p:cTn>
                              </p:par>
                            </p:childTnLst>
                          </p:cTn>
                        </p:par>
                        <p:par>
                          <p:cTn id="26" fill="hold">
                            <p:stCondLst>
                              <p:cond delay="6000"/>
                            </p:stCondLst>
                            <p:childTnLst>
                              <p:par>
                                <p:cTn id="27" presetID="21" presetClass="entr" presetSubtype="1" fill="hold" grpId="0" nodeType="afterEffect">
                                  <p:stCondLst>
                                    <p:cond delay="0"/>
                                  </p:stCondLst>
                                  <p:childTnLst>
                                    <p:set>
                                      <p:cBhvr>
                                        <p:cTn id="28" dur="1" fill="hold">
                                          <p:stCondLst>
                                            <p:cond delay="0"/>
                                          </p:stCondLst>
                                        </p:cTn>
                                        <p:tgtEl>
                                          <p:spTgt spid="11">
                                            <p:txEl>
                                              <p:pRg st="5" end="5"/>
                                            </p:txEl>
                                          </p:spTgt>
                                        </p:tgtEl>
                                        <p:attrNameLst>
                                          <p:attrName>style.visibility</p:attrName>
                                        </p:attrNameLst>
                                      </p:cBhvr>
                                      <p:to>
                                        <p:strVal val="visible"/>
                                      </p:to>
                                    </p:set>
                                    <p:animEffect transition="in" filter="wheel(1)">
                                      <p:cBhvr>
                                        <p:cTn id="29" dur="2000"/>
                                        <p:tgtEl>
                                          <p:spTgt spid="11">
                                            <p:txEl>
                                              <p:pRg st="5" end="5"/>
                                            </p:txEl>
                                          </p:spTgt>
                                        </p:tgtEl>
                                      </p:cBhvr>
                                    </p:animEffect>
                                  </p:childTnLst>
                                </p:cTn>
                              </p:par>
                            </p:childTnLst>
                          </p:cTn>
                        </p:par>
                        <p:par>
                          <p:cTn id="30" fill="hold">
                            <p:stCondLst>
                              <p:cond delay="8000"/>
                            </p:stCondLst>
                            <p:childTnLst>
                              <p:par>
                                <p:cTn id="31" presetID="21" presetClass="entr" presetSubtype="1" fill="hold" grpId="0" nodeType="afterEffect">
                                  <p:stCondLst>
                                    <p:cond delay="0"/>
                                  </p:stCondLst>
                                  <p:childTnLst>
                                    <p:set>
                                      <p:cBhvr>
                                        <p:cTn id="32" dur="1" fill="hold">
                                          <p:stCondLst>
                                            <p:cond delay="0"/>
                                          </p:stCondLst>
                                        </p:cTn>
                                        <p:tgtEl>
                                          <p:spTgt spid="11">
                                            <p:txEl>
                                              <p:pRg st="6" end="6"/>
                                            </p:txEl>
                                          </p:spTgt>
                                        </p:tgtEl>
                                        <p:attrNameLst>
                                          <p:attrName>style.visibility</p:attrName>
                                        </p:attrNameLst>
                                      </p:cBhvr>
                                      <p:to>
                                        <p:strVal val="visible"/>
                                      </p:to>
                                    </p:set>
                                    <p:animEffect transition="in" filter="wheel(1)">
                                      <p:cBhvr>
                                        <p:cTn id="33" dur="2000"/>
                                        <p:tgtEl>
                                          <p:spTgt spid="11">
                                            <p:txEl>
                                              <p:pRg st="6" end="6"/>
                                            </p:txEl>
                                          </p:spTgt>
                                        </p:tgtEl>
                                      </p:cBhvr>
                                    </p:animEffect>
                                  </p:childTnLst>
                                </p:cTn>
                              </p:par>
                            </p:childTnLst>
                          </p:cTn>
                        </p:par>
                        <p:par>
                          <p:cTn id="34" fill="hold">
                            <p:stCondLst>
                              <p:cond delay="10000"/>
                            </p:stCondLst>
                            <p:childTnLst>
                              <p:par>
                                <p:cTn id="35" presetID="21" presetClass="entr" presetSubtype="1" fill="hold" grpId="0" nodeType="afterEffect">
                                  <p:stCondLst>
                                    <p:cond delay="0"/>
                                  </p:stCondLst>
                                  <p:childTnLst>
                                    <p:set>
                                      <p:cBhvr>
                                        <p:cTn id="36" dur="1" fill="hold">
                                          <p:stCondLst>
                                            <p:cond delay="0"/>
                                          </p:stCondLst>
                                        </p:cTn>
                                        <p:tgtEl>
                                          <p:spTgt spid="11">
                                            <p:txEl>
                                              <p:pRg st="7" end="7"/>
                                            </p:txEl>
                                          </p:spTgt>
                                        </p:tgtEl>
                                        <p:attrNameLst>
                                          <p:attrName>style.visibility</p:attrName>
                                        </p:attrNameLst>
                                      </p:cBhvr>
                                      <p:to>
                                        <p:strVal val="visible"/>
                                      </p:to>
                                    </p:set>
                                    <p:animEffect transition="in" filter="wheel(1)">
                                      <p:cBhvr>
                                        <p:cTn id="37" dur="2000"/>
                                        <p:tgtEl>
                                          <p:spTgt spid="11">
                                            <p:txEl>
                                              <p:pRg st="7" end="7"/>
                                            </p:txEl>
                                          </p:spTgt>
                                        </p:tgtEl>
                                      </p:cBhvr>
                                    </p:animEffect>
                                  </p:childTnLst>
                                </p:cTn>
                              </p:par>
                            </p:childTnLst>
                          </p:cTn>
                        </p:par>
                        <p:par>
                          <p:cTn id="38" fill="hold">
                            <p:stCondLst>
                              <p:cond delay="12000"/>
                            </p:stCondLst>
                            <p:childTnLst>
                              <p:par>
                                <p:cTn id="39" presetID="21" presetClass="entr" presetSubtype="1" fill="hold" grpId="0" nodeType="afterEffect">
                                  <p:stCondLst>
                                    <p:cond delay="0"/>
                                  </p:stCondLst>
                                  <p:childTnLst>
                                    <p:set>
                                      <p:cBhvr>
                                        <p:cTn id="40" dur="1" fill="hold">
                                          <p:stCondLst>
                                            <p:cond delay="0"/>
                                          </p:stCondLst>
                                        </p:cTn>
                                        <p:tgtEl>
                                          <p:spTgt spid="11">
                                            <p:txEl>
                                              <p:pRg st="8" end="8"/>
                                            </p:txEl>
                                          </p:spTgt>
                                        </p:tgtEl>
                                        <p:attrNameLst>
                                          <p:attrName>style.visibility</p:attrName>
                                        </p:attrNameLst>
                                      </p:cBhvr>
                                      <p:to>
                                        <p:strVal val="visible"/>
                                      </p:to>
                                    </p:set>
                                    <p:animEffect transition="in" filter="wheel(1)">
                                      <p:cBhvr>
                                        <p:cTn id="41" dur="2000"/>
                                        <p:tgtEl>
                                          <p:spTgt spid="11">
                                            <p:txEl>
                                              <p:pRg st="8" end="8"/>
                                            </p:txEl>
                                          </p:spTgt>
                                        </p:tgtEl>
                                      </p:cBhvr>
                                    </p:animEffect>
                                  </p:childTnLst>
                                </p:cTn>
                              </p:par>
                            </p:childTnLst>
                          </p:cTn>
                        </p:par>
                        <p:par>
                          <p:cTn id="42" fill="hold">
                            <p:stCondLst>
                              <p:cond delay="14000"/>
                            </p:stCondLst>
                            <p:childTnLst>
                              <p:par>
                                <p:cTn id="43" presetID="21" presetClass="entr" presetSubtype="1" fill="hold" grpId="0" nodeType="afterEffect">
                                  <p:stCondLst>
                                    <p:cond delay="0"/>
                                  </p:stCondLst>
                                  <p:childTnLst>
                                    <p:set>
                                      <p:cBhvr>
                                        <p:cTn id="44" dur="1" fill="hold">
                                          <p:stCondLst>
                                            <p:cond delay="0"/>
                                          </p:stCondLst>
                                        </p:cTn>
                                        <p:tgtEl>
                                          <p:spTgt spid="11">
                                            <p:txEl>
                                              <p:pRg st="9" end="9"/>
                                            </p:txEl>
                                          </p:spTgt>
                                        </p:tgtEl>
                                        <p:attrNameLst>
                                          <p:attrName>style.visibility</p:attrName>
                                        </p:attrNameLst>
                                      </p:cBhvr>
                                      <p:to>
                                        <p:strVal val="visible"/>
                                      </p:to>
                                    </p:set>
                                    <p:animEffect transition="in" filter="wheel(1)">
                                      <p:cBhvr>
                                        <p:cTn id="45" dur="2000"/>
                                        <p:tgtEl>
                                          <p:spTgt spid="1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179882" y="1464341"/>
            <a:ext cx="11272603" cy="5159554"/>
          </a:xfrm>
          <a:prstGeom prst="rect">
            <a:avLst/>
          </a:prstGeom>
          <a:noFill/>
        </p:spPr>
        <p:txBody>
          <a:bodyPr wrap="square" rtlCol="0">
            <a:spAutoFit/>
          </a:bodyPr>
          <a:lstStyle/>
          <a:p>
            <a:pPr indent="-342900" algn="just">
              <a:lnSpc>
                <a:spcPct val="200000"/>
              </a:lnSpc>
              <a:buFont typeface="Wingdings" panose="05000000000000000000" pitchFamily="2" charset="2"/>
              <a:buChar char="q"/>
              <a:defRPr/>
            </a:pPr>
            <a:r>
              <a:rPr lang="en-US" sz="2400" dirty="0">
                <a:solidFill>
                  <a:schemeClr val="bg1"/>
                </a:solidFill>
              </a:rPr>
              <a:t>A research hypothesis is a statement of expectation or prediction that will be tested by research.</a:t>
            </a:r>
          </a:p>
          <a:p>
            <a:pPr indent="-342900" algn="just">
              <a:lnSpc>
                <a:spcPct val="200000"/>
              </a:lnSpc>
              <a:buFont typeface="Wingdings" panose="05000000000000000000" pitchFamily="2" charset="2"/>
              <a:buChar char="q"/>
              <a:defRPr/>
            </a:pPr>
            <a:r>
              <a:rPr lang="en-US" sz="2400" b="1" dirty="0">
                <a:solidFill>
                  <a:schemeClr val="bg1"/>
                </a:solidFill>
              </a:rPr>
              <a:t>Following are some hints for the formulation of your hypothesis:</a:t>
            </a:r>
          </a:p>
          <a:p>
            <a:pPr algn="just">
              <a:lnSpc>
                <a:spcPct val="200000"/>
              </a:lnSpc>
              <a:defRPr/>
            </a:pPr>
            <a:r>
              <a:rPr lang="en-US" sz="2400" b="1" dirty="0">
                <a:solidFill>
                  <a:schemeClr val="bg1"/>
                </a:solidFill>
                <a:ea typeface="Yu Gothic UI Semibold" pitchFamily="34" charset="-128"/>
                <a:cs typeface="Times New Roman" pitchFamily="18" charset="0"/>
              </a:rPr>
              <a:t>  - </a:t>
            </a:r>
            <a:r>
              <a:rPr lang="en-US" sz="2400" dirty="0">
                <a:solidFill>
                  <a:schemeClr val="bg1"/>
                </a:solidFill>
              </a:rPr>
              <a:t>Be sure to read on the topic to familiarize yourself with it before making a final decision. You need to make certain that the topic is researchable in an interdisciplinary sense, meaning that there is sufficient published material on the topic in the legal literature and in the literature.</a:t>
            </a:r>
            <a:endParaRPr lang="en-US" sz="2400" b="1" dirty="0">
              <a:solidFill>
                <a:schemeClr val="bg1"/>
              </a:solidFill>
              <a:ea typeface="Yu Gothic UI Semibold" pitchFamily="34" charset="-128"/>
              <a:cs typeface="Times New Roman" pitchFamily="18" charset="0"/>
            </a:endParaRPr>
          </a:p>
        </p:txBody>
      </p:sp>
    </p:spTree>
    <p:extLst>
      <p:ext uri="{BB962C8B-B14F-4D97-AF65-F5344CB8AC3E}">
        <p14:creationId xmlns:p14="http://schemas.microsoft.com/office/powerpoint/2010/main" val="33822700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18316" y="64589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134911" y="1572747"/>
            <a:ext cx="11872210" cy="5142305"/>
          </a:xfrm>
          <a:prstGeom prst="rect">
            <a:avLst/>
          </a:prstGeom>
          <a:noFill/>
        </p:spPr>
        <p:txBody>
          <a:bodyPr wrap="square" rtlCol="0">
            <a:spAutoFit/>
          </a:bodyPr>
          <a:lstStyle/>
          <a:p>
            <a:pPr>
              <a:lnSpc>
                <a:spcPct val="200000"/>
              </a:lnSpc>
              <a:defRPr/>
            </a:pPr>
            <a:r>
              <a:rPr lang="en-US" sz="2800" b="1" dirty="0">
                <a:solidFill>
                  <a:schemeClr val="bg1"/>
                </a:solidFill>
                <a:ea typeface="Yu Gothic UI Semibold" pitchFamily="34" charset="-128"/>
                <a:cs typeface="Times New Roman" pitchFamily="18" charset="0"/>
              </a:rPr>
              <a:t>- </a:t>
            </a:r>
            <a:r>
              <a:rPr lang="en-US" sz="2800" dirty="0">
                <a:solidFill>
                  <a:schemeClr val="bg1"/>
                </a:solidFill>
              </a:rPr>
              <a:t> As noted, a research hypothesis is more than just a topic. It has two elements (variables) that are in relation to each other. Remember that, within the word "hypothesis" is the word "thesis." Your hypothesis is what you </a:t>
            </a:r>
            <a:r>
              <a:rPr lang="en-US" sz="2800" b="1" dirty="0">
                <a:solidFill>
                  <a:schemeClr val="bg1"/>
                </a:solidFill>
              </a:rPr>
              <a:t>propose</a:t>
            </a:r>
            <a:r>
              <a:rPr lang="en-US" sz="2800" dirty="0">
                <a:solidFill>
                  <a:schemeClr val="bg1"/>
                </a:solidFill>
              </a:rPr>
              <a:t> to “prove” by your research. As a result of your research, you will arrive at a conclusion, a theory, or an understanding that will be useful or applicable beyond the research itself.</a:t>
            </a:r>
            <a:endParaRPr lang="en-US" sz="2800" b="1" dirty="0">
              <a:solidFill>
                <a:schemeClr val="bg1"/>
              </a:solidFill>
              <a:ea typeface="Yu Gothic UI Semibold" pitchFamily="34" charset="-128"/>
              <a:cs typeface="Times New Roman" pitchFamily="18" charset="0"/>
            </a:endParaRPr>
          </a:p>
        </p:txBody>
      </p:sp>
    </p:spTree>
    <p:extLst>
      <p:ext uri="{BB962C8B-B14F-4D97-AF65-F5344CB8AC3E}">
        <p14:creationId xmlns:p14="http://schemas.microsoft.com/office/powerpoint/2010/main" val="148717421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18316" y="64589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164892" y="1572747"/>
            <a:ext cx="11722308" cy="4401205"/>
          </a:xfrm>
          <a:prstGeom prst="rect">
            <a:avLst/>
          </a:prstGeom>
          <a:noFill/>
        </p:spPr>
        <p:txBody>
          <a:bodyPr wrap="square" rtlCol="0">
            <a:spAutoFit/>
          </a:bodyPr>
          <a:lstStyle/>
          <a:p>
            <a:pPr algn="just">
              <a:lnSpc>
                <a:spcPct val="200000"/>
              </a:lnSpc>
              <a:defRPr/>
            </a:pPr>
            <a:r>
              <a:rPr lang="en-US" sz="2800" dirty="0">
                <a:solidFill>
                  <a:schemeClr val="bg1"/>
                </a:solidFill>
              </a:rPr>
              <a:t>- Your hypothesis must involve an issue or question that cannot be answered exclusively by only one discipline. You should try to limit your inquiry to the pieces of literature of 2 or 3 disciplines. </a:t>
            </a:r>
            <a:r>
              <a:rPr lang="en-US" sz="2800" b="1" dirty="0">
                <a:solidFill>
                  <a:schemeClr val="bg1"/>
                </a:solidFill>
              </a:rPr>
              <a:t>It is best to choose a hypothesis where you already have some level of familiarity with the disciplines that are most relevant to the topic.</a:t>
            </a:r>
            <a:endParaRPr lang="en-US" sz="2800" b="1" dirty="0">
              <a:solidFill>
                <a:schemeClr val="bg1"/>
              </a:solidFill>
              <a:ea typeface="Yu Gothic UI Semibold" pitchFamily="34" charset="-128"/>
              <a:cs typeface="Times New Roman" pitchFamily="18" charset="0"/>
            </a:endParaRPr>
          </a:p>
        </p:txBody>
      </p:sp>
    </p:spTree>
    <p:extLst>
      <p:ext uri="{BB962C8B-B14F-4D97-AF65-F5344CB8AC3E}">
        <p14:creationId xmlns:p14="http://schemas.microsoft.com/office/powerpoint/2010/main" val="82991705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134910" y="1497797"/>
            <a:ext cx="11737299" cy="5142305"/>
          </a:xfrm>
          <a:prstGeom prst="rect">
            <a:avLst/>
          </a:prstGeom>
          <a:noFill/>
        </p:spPr>
        <p:txBody>
          <a:bodyPr wrap="square" rtlCol="0">
            <a:spAutoFit/>
          </a:bodyPr>
          <a:lstStyle/>
          <a:p>
            <a:pPr marL="342900" indent="-342900" algn="just">
              <a:lnSpc>
                <a:spcPct val="200000"/>
              </a:lnSpc>
              <a:buFontTx/>
              <a:buChar char="-"/>
              <a:defRPr/>
            </a:pPr>
            <a:r>
              <a:rPr lang="en-US" sz="2800" dirty="0">
                <a:solidFill>
                  <a:schemeClr val="bg1"/>
                </a:solidFill>
              </a:rPr>
              <a:t>Avoid judgmental words in your hypothesis. Value judgments are subjective and are not appropriate for a hypothesis. You should strive to be objective. Therefore the use of personal opinion is to be avoided.</a:t>
            </a:r>
            <a:endParaRPr lang="en-US" sz="2800" b="1" dirty="0">
              <a:solidFill>
                <a:schemeClr val="bg1"/>
              </a:solidFill>
              <a:ea typeface="Yu Gothic UI Semibold" pitchFamily="34" charset="-128"/>
              <a:cs typeface="Times New Roman" pitchFamily="18" charset="0"/>
            </a:endParaRPr>
          </a:p>
          <a:p>
            <a:pPr marL="342900" indent="-342900" algn="just">
              <a:lnSpc>
                <a:spcPct val="200000"/>
              </a:lnSpc>
              <a:buFontTx/>
              <a:buChar char="-"/>
              <a:defRPr/>
            </a:pPr>
            <a:r>
              <a:rPr lang="en-US" sz="2800" dirty="0">
                <a:solidFill>
                  <a:schemeClr val="bg1"/>
                </a:solidFill>
              </a:rPr>
              <a:t>Be sure that each term in your hypothesis is clearly understood and defined.</a:t>
            </a:r>
            <a:endParaRPr lang="en-US" sz="2800" b="1" dirty="0">
              <a:solidFill>
                <a:schemeClr val="bg1"/>
              </a:solidFill>
              <a:ea typeface="Yu Gothic UI Semibold" pitchFamily="34" charset="-128"/>
              <a:cs typeface="Times New Roman" pitchFamily="18" charset="0"/>
            </a:endParaRPr>
          </a:p>
          <a:p>
            <a:pPr marL="342900" indent="-342900" algn="just">
              <a:lnSpc>
                <a:spcPct val="200000"/>
              </a:lnSpc>
              <a:buFontTx/>
              <a:buChar char="-"/>
              <a:defRPr/>
            </a:pPr>
            <a:r>
              <a:rPr lang="en-US" sz="2800" dirty="0">
                <a:solidFill>
                  <a:schemeClr val="bg1"/>
                </a:solidFill>
              </a:rPr>
              <a:t>Know that your hypothesis may change over time as your research progresses.</a:t>
            </a:r>
            <a:endParaRPr lang="en-US" sz="2800" b="1" dirty="0">
              <a:solidFill>
                <a:schemeClr val="bg1"/>
              </a:solidFill>
              <a:ea typeface="Yu Gothic UI Semibold" pitchFamily="34" charset="-128"/>
              <a:cs typeface="Times New Roman" pitchFamily="18" charset="0"/>
            </a:endParaRPr>
          </a:p>
        </p:txBody>
      </p:sp>
    </p:spTree>
    <p:extLst>
      <p:ext uri="{BB962C8B-B14F-4D97-AF65-F5344CB8AC3E}">
        <p14:creationId xmlns:p14="http://schemas.microsoft.com/office/powerpoint/2010/main" val="41872928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329784" y="1197994"/>
            <a:ext cx="10140409" cy="5159554"/>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400" b="1" u="sng" dirty="0">
                <a:solidFill>
                  <a:schemeClr val="bg1"/>
                </a:solidFill>
              </a:rPr>
              <a:t>Characteristics of a good hypothesis:</a:t>
            </a:r>
          </a:p>
          <a:p>
            <a:pPr marL="342900" indent="-342900">
              <a:lnSpc>
                <a:spcPct val="200000"/>
              </a:lnSpc>
              <a:buFont typeface="Arial" panose="020B0604020202020204" pitchFamily="34" charset="0"/>
              <a:buChar char="•"/>
              <a:defRPr/>
            </a:pPr>
            <a:r>
              <a:rPr lang="en-US" sz="2400" dirty="0">
                <a:solidFill>
                  <a:schemeClr val="bg1"/>
                </a:solidFill>
              </a:rPr>
              <a:t>The reasonableness of the assumption</a:t>
            </a:r>
          </a:p>
          <a:p>
            <a:pPr marL="342900" indent="-342900">
              <a:lnSpc>
                <a:spcPct val="200000"/>
              </a:lnSpc>
              <a:buFont typeface="Arial" panose="020B0604020202020204" pitchFamily="34" charset="0"/>
              <a:buChar char="•"/>
              <a:defRPr/>
            </a:pPr>
            <a:r>
              <a:rPr lang="en-US" sz="2400" dirty="0">
                <a:solidFill>
                  <a:schemeClr val="bg1"/>
                </a:solidFill>
              </a:rPr>
              <a:t>Verifiable</a:t>
            </a:r>
          </a:p>
          <a:p>
            <a:pPr marL="342900" indent="-342900">
              <a:lnSpc>
                <a:spcPct val="200000"/>
              </a:lnSpc>
              <a:buFont typeface="Arial" panose="020B0604020202020204" pitchFamily="34" charset="0"/>
              <a:buChar char="•"/>
              <a:defRPr/>
            </a:pPr>
            <a:r>
              <a:rPr lang="en-US" sz="2400" dirty="0">
                <a:solidFill>
                  <a:schemeClr val="bg1"/>
                </a:solidFill>
              </a:rPr>
              <a:t>The ability to explain the phenomenon studied</a:t>
            </a:r>
          </a:p>
          <a:p>
            <a:pPr marL="342900" indent="-342900">
              <a:lnSpc>
                <a:spcPct val="200000"/>
              </a:lnSpc>
              <a:buFont typeface="Arial" panose="020B0604020202020204" pitchFamily="34" charset="0"/>
              <a:buChar char="•"/>
              <a:defRPr/>
            </a:pPr>
            <a:r>
              <a:rPr lang="en-US" sz="2400" dirty="0">
                <a:solidFill>
                  <a:schemeClr val="bg1"/>
                </a:solidFill>
              </a:rPr>
              <a:t>The hypothesis is fully or partially consistent with the relevant theories</a:t>
            </a:r>
          </a:p>
          <a:p>
            <a:pPr marL="342900" indent="-342900">
              <a:lnSpc>
                <a:spcPct val="200000"/>
              </a:lnSpc>
              <a:buFont typeface="Arial" panose="020B0604020202020204" pitchFamily="34" charset="0"/>
              <a:buChar char="•"/>
              <a:defRPr/>
            </a:pPr>
            <a:r>
              <a:rPr lang="en-US" sz="2400" dirty="0">
                <a:solidFill>
                  <a:schemeClr val="bg1"/>
                </a:solidFill>
              </a:rPr>
              <a:t>The simplicity of the assumptions</a:t>
            </a:r>
          </a:p>
          <a:p>
            <a:pPr marL="342900" indent="-342900">
              <a:lnSpc>
                <a:spcPct val="200000"/>
              </a:lnSpc>
              <a:buFont typeface="Arial" panose="020B0604020202020204" pitchFamily="34" charset="0"/>
              <a:buChar char="•"/>
              <a:defRPr/>
            </a:pPr>
            <a:r>
              <a:rPr lang="en-US" sz="2400" dirty="0">
                <a:solidFill>
                  <a:schemeClr val="bg1"/>
                </a:solidFill>
              </a:rPr>
              <a:t>Possibility to confirm</a:t>
            </a:r>
            <a:endParaRPr lang="en-US" sz="2400" b="1" dirty="0">
              <a:solidFill>
                <a:schemeClr val="bg1"/>
              </a:solidFill>
              <a:ea typeface="Yu Gothic UI Semibold" pitchFamily="34" charset="-128"/>
              <a:cs typeface="Times New Roman" pitchFamily="18" charset="0"/>
            </a:endParaRPr>
          </a:p>
        </p:txBody>
      </p:sp>
    </p:spTree>
    <p:extLst>
      <p:ext uri="{BB962C8B-B14F-4D97-AF65-F5344CB8AC3E}">
        <p14:creationId xmlns:p14="http://schemas.microsoft.com/office/powerpoint/2010/main" val="82569832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299803" y="1662688"/>
            <a:ext cx="10170390" cy="4315027"/>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000" b="1" u="sng" dirty="0">
                <a:solidFill>
                  <a:schemeClr val="bg1"/>
                </a:solidFill>
              </a:rPr>
              <a:t>Sources of Hypotheses:</a:t>
            </a:r>
          </a:p>
          <a:p>
            <a:pPr indent="-342900">
              <a:lnSpc>
                <a:spcPct val="200000"/>
              </a:lnSpc>
              <a:buFontTx/>
              <a:buChar char="-"/>
              <a:defRPr/>
            </a:pPr>
            <a:r>
              <a:rPr lang="en-US" sz="2000" dirty="0">
                <a:solidFill>
                  <a:schemeClr val="bg1"/>
                </a:solidFill>
              </a:rPr>
              <a:t>Researcher's’ experience</a:t>
            </a:r>
          </a:p>
          <a:p>
            <a:pPr indent="-342900">
              <a:lnSpc>
                <a:spcPct val="200000"/>
              </a:lnSpc>
              <a:buFontTx/>
              <a:buChar char="-"/>
              <a:defRPr/>
            </a:pPr>
            <a:r>
              <a:rPr lang="en-US" sz="2000" dirty="0">
                <a:solidFill>
                  <a:schemeClr val="bg1"/>
                </a:solidFill>
              </a:rPr>
              <a:t>Specialties </a:t>
            </a:r>
          </a:p>
          <a:p>
            <a:pPr>
              <a:lnSpc>
                <a:spcPct val="200000"/>
              </a:lnSpc>
            </a:pPr>
            <a:r>
              <a:rPr lang="en-US" sz="2000" dirty="0">
                <a:solidFill>
                  <a:schemeClr val="bg1"/>
                </a:solidFill>
              </a:rPr>
              <a:t>- The resemblance between the phenomenon.</a:t>
            </a:r>
          </a:p>
          <a:p>
            <a:pPr>
              <a:lnSpc>
                <a:spcPct val="200000"/>
              </a:lnSpc>
            </a:pPr>
            <a:r>
              <a:rPr lang="en-US" sz="2000" dirty="0">
                <a:solidFill>
                  <a:schemeClr val="bg1"/>
                </a:solidFill>
              </a:rPr>
              <a:t>- Observations from past studies, present-day experiences, and from competitors.</a:t>
            </a:r>
          </a:p>
          <a:p>
            <a:pPr>
              <a:lnSpc>
                <a:spcPct val="200000"/>
              </a:lnSpc>
            </a:pPr>
            <a:r>
              <a:rPr lang="en-US" sz="2000" dirty="0">
                <a:solidFill>
                  <a:schemeClr val="bg1"/>
                </a:solidFill>
              </a:rPr>
              <a:t>- Scientific theories.</a:t>
            </a:r>
          </a:p>
          <a:p>
            <a:pPr>
              <a:lnSpc>
                <a:spcPct val="200000"/>
              </a:lnSpc>
            </a:pPr>
            <a:r>
              <a:rPr lang="en-US" sz="2000" dirty="0">
                <a:solidFill>
                  <a:schemeClr val="bg1"/>
                </a:solidFill>
              </a:rPr>
              <a:t>- General patterns that influence the thinking process of people.</a:t>
            </a:r>
          </a:p>
        </p:txBody>
      </p:sp>
    </p:spTree>
    <p:extLst>
      <p:ext uri="{BB962C8B-B14F-4D97-AF65-F5344CB8AC3E}">
        <p14:creationId xmlns:p14="http://schemas.microsoft.com/office/powerpoint/2010/main" val="161088189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269822" y="1572747"/>
            <a:ext cx="11632367" cy="4031873"/>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defRPr/>
            </a:pPr>
            <a:r>
              <a:rPr lang="en-US" sz="2800" b="1" u="sng" dirty="0">
                <a:solidFill>
                  <a:schemeClr val="bg1"/>
                </a:solidFill>
              </a:rPr>
              <a:t>Types of hypotheses:</a:t>
            </a:r>
          </a:p>
          <a:p>
            <a:pPr algn="just">
              <a:lnSpc>
                <a:spcPct val="200000"/>
              </a:lnSpc>
            </a:pPr>
            <a:r>
              <a:rPr lang="en-US" sz="2800" b="1" u="sng" dirty="0">
                <a:solidFill>
                  <a:schemeClr val="bg1"/>
                </a:solidFill>
              </a:rPr>
              <a:t>Simple Hypothesis</a:t>
            </a:r>
          </a:p>
          <a:p>
            <a:pPr algn="just">
              <a:lnSpc>
                <a:spcPct val="200000"/>
              </a:lnSpc>
            </a:pPr>
            <a:r>
              <a:rPr lang="en-US" sz="2400" dirty="0">
                <a:solidFill>
                  <a:schemeClr val="bg1"/>
                </a:solidFill>
              </a:rPr>
              <a:t>It shows a relationship between one dependent variable and a single independent variable. For example – If you eat more vegetables, you will lose weight faster. Here, eating more vegetables is an independent variable, while losing weight is the dependent variable.</a:t>
            </a:r>
            <a:endParaRPr lang="en-US" sz="2800" dirty="0">
              <a:solidFill>
                <a:schemeClr val="bg1"/>
              </a:solidFill>
            </a:endParaRPr>
          </a:p>
        </p:txBody>
      </p:sp>
    </p:spTree>
    <p:extLst>
      <p:ext uri="{BB962C8B-B14F-4D97-AF65-F5344CB8AC3E}">
        <p14:creationId xmlns:p14="http://schemas.microsoft.com/office/powerpoint/2010/main" val="288327567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359764" y="1328082"/>
            <a:ext cx="11572406" cy="4524315"/>
          </a:xfrm>
          <a:prstGeom prst="rect">
            <a:avLst/>
          </a:prstGeom>
          <a:noFill/>
        </p:spPr>
        <p:txBody>
          <a:bodyPr wrap="square" rtlCol="0">
            <a:spAutoFit/>
          </a:bodyPr>
          <a:lstStyle/>
          <a:p>
            <a:pPr>
              <a:lnSpc>
                <a:spcPct val="200000"/>
              </a:lnSpc>
            </a:pPr>
            <a:r>
              <a:rPr lang="en-US" sz="2400" b="1" u="sng" dirty="0">
                <a:solidFill>
                  <a:schemeClr val="bg1"/>
                </a:solidFill>
              </a:rPr>
              <a:t>Descriptive hypothesis: </a:t>
            </a:r>
          </a:p>
          <a:p>
            <a:pPr>
              <a:lnSpc>
                <a:spcPct val="200000"/>
              </a:lnSpc>
            </a:pPr>
            <a:r>
              <a:rPr lang="en-US" sz="2400" b="1" dirty="0">
                <a:solidFill>
                  <a:schemeClr val="bg1"/>
                </a:solidFill>
              </a:rPr>
              <a:t>It deals with one variable:</a:t>
            </a:r>
          </a:p>
          <a:p>
            <a:pPr>
              <a:lnSpc>
                <a:spcPct val="200000"/>
              </a:lnSpc>
            </a:pPr>
            <a:r>
              <a:rPr lang="en-US" sz="2400" dirty="0">
                <a:solidFill>
                  <a:schemeClr val="bg1"/>
                </a:solidFill>
              </a:rPr>
              <a:t>Example: The consumer is deceived by the advertisements that he is exposed to in various advertising means.</a:t>
            </a:r>
          </a:p>
          <a:p>
            <a:pPr algn="r" rtl="1">
              <a:lnSpc>
                <a:spcPct val="200000"/>
              </a:lnSpc>
            </a:pPr>
            <a:r>
              <a:rPr lang="ar-SA" sz="2400" dirty="0">
                <a:solidFill>
                  <a:schemeClr val="bg1"/>
                </a:solidFill>
                <a:latin typeface="Times New Roman" pitchFamily="18" charset="0"/>
                <a:cs typeface="Times New Roman" pitchFamily="18" charset="0"/>
              </a:rPr>
              <a:t>مثال: يتعرض المستهلك للخداع من خلال الإعلانات التي يتعرض لها في مختلف الوسائل الإعلانية.</a:t>
            </a:r>
          </a:p>
          <a:p>
            <a:pPr algn="r" rtl="1">
              <a:lnSpc>
                <a:spcPct val="200000"/>
              </a:lnSpc>
            </a:pPr>
            <a:endParaRPr lang="en-US" sz="2400" dirty="0">
              <a:solidFill>
                <a:schemeClr val="bg1"/>
              </a:solidFill>
            </a:endParaRPr>
          </a:p>
        </p:txBody>
      </p:sp>
    </p:spTree>
    <p:extLst>
      <p:ext uri="{BB962C8B-B14F-4D97-AF65-F5344CB8AC3E}">
        <p14:creationId xmlns:p14="http://schemas.microsoft.com/office/powerpoint/2010/main" val="148091115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299803" y="1385919"/>
            <a:ext cx="11722308" cy="4524315"/>
          </a:xfrm>
          <a:prstGeom prst="rect">
            <a:avLst/>
          </a:prstGeom>
          <a:noFill/>
        </p:spPr>
        <p:txBody>
          <a:bodyPr wrap="square" rtlCol="0">
            <a:spAutoFit/>
          </a:bodyPr>
          <a:lstStyle/>
          <a:p>
            <a:pPr>
              <a:lnSpc>
                <a:spcPct val="200000"/>
              </a:lnSpc>
            </a:pPr>
            <a:r>
              <a:rPr lang="en-US" sz="2400" b="1" u="sng" dirty="0">
                <a:solidFill>
                  <a:schemeClr val="bg1"/>
                </a:solidFill>
              </a:rPr>
              <a:t>Correlational hypothesis: </a:t>
            </a:r>
          </a:p>
          <a:p>
            <a:pPr>
              <a:lnSpc>
                <a:spcPct val="200000"/>
              </a:lnSpc>
            </a:pPr>
            <a:r>
              <a:rPr lang="en-US" sz="2400" dirty="0">
                <a:solidFill>
                  <a:schemeClr val="bg1"/>
                </a:solidFill>
              </a:rPr>
              <a:t>It expresses the existence of a relationship between two variables without specifying the direction of this relationship, that is, without specifying who caused the other.</a:t>
            </a:r>
          </a:p>
          <a:p>
            <a:pPr>
              <a:lnSpc>
                <a:spcPct val="200000"/>
              </a:lnSpc>
            </a:pPr>
            <a:r>
              <a:rPr lang="en-US" sz="2400" dirty="0">
                <a:solidFill>
                  <a:schemeClr val="bg1"/>
                </a:solidFill>
              </a:rPr>
              <a:t>Example: There is a relationship between product quality and achieved sales volume.</a:t>
            </a:r>
          </a:p>
          <a:p>
            <a:pPr algn="r" rtl="1">
              <a:lnSpc>
                <a:spcPct val="200000"/>
              </a:lnSpc>
            </a:pPr>
            <a:r>
              <a:rPr lang="ar-SA" sz="2400" dirty="0">
                <a:solidFill>
                  <a:schemeClr val="bg1"/>
                </a:solidFill>
                <a:latin typeface="Times New Roman" pitchFamily="18" charset="0"/>
                <a:cs typeface="Times New Roman" pitchFamily="18" charset="0"/>
              </a:rPr>
              <a:t>مثال: هناك علاقة بين جودة المنتج وحجم المبيعات المتحقق.</a:t>
            </a:r>
          </a:p>
          <a:p>
            <a:pPr algn="r" rtl="1">
              <a:lnSpc>
                <a:spcPct val="200000"/>
              </a:lnSpc>
            </a:pPr>
            <a:endParaRPr lang="en-US" sz="2400" dirty="0">
              <a:solidFill>
                <a:schemeClr val="bg1"/>
              </a:solidFill>
            </a:endParaRPr>
          </a:p>
        </p:txBody>
      </p:sp>
    </p:spTree>
    <p:extLst>
      <p:ext uri="{BB962C8B-B14F-4D97-AF65-F5344CB8AC3E}">
        <p14:creationId xmlns:p14="http://schemas.microsoft.com/office/powerpoint/2010/main" val="66046368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676369" y="1850612"/>
            <a:ext cx="11300772" cy="4401205"/>
          </a:xfrm>
          <a:prstGeom prst="rect">
            <a:avLst/>
          </a:prstGeom>
          <a:noFill/>
        </p:spPr>
        <p:txBody>
          <a:bodyPr wrap="square" rtlCol="0">
            <a:spAutoFit/>
          </a:bodyPr>
          <a:lstStyle/>
          <a:p>
            <a:pPr algn="just">
              <a:lnSpc>
                <a:spcPct val="200000"/>
              </a:lnSpc>
            </a:pPr>
            <a:r>
              <a:rPr lang="en-US" sz="2400" b="1" u="sng" dirty="0">
                <a:solidFill>
                  <a:schemeClr val="bg1"/>
                </a:solidFill>
              </a:rPr>
              <a:t>Causal hypothesis: </a:t>
            </a:r>
          </a:p>
          <a:p>
            <a:pPr algn="just">
              <a:lnSpc>
                <a:spcPct val="200000"/>
              </a:lnSpc>
            </a:pPr>
            <a:r>
              <a:rPr lang="en-US" sz="2400" dirty="0">
                <a:solidFill>
                  <a:schemeClr val="bg1"/>
                </a:solidFill>
              </a:rPr>
              <a:t>It states that there is a causal relationship between the two variables, and therefore it shows the direction of the relationship between the two variables.</a:t>
            </a:r>
          </a:p>
          <a:p>
            <a:pPr algn="just">
              <a:lnSpc>
                <a:spcPct val="200000"/>
              </a:lnSpc>
            </a:pPr>
            <a:r>
              <a:rPr lang="en-US" sz="2400" dirty="0">
                <a:solidFill>
                  <a:schemeClr val="bg1"/>
                </a:solidFill>
              </a:rPr>
              <a:t>Example: Increasing product quality increases the number of customers gained</a:t>
            </a:r>
          </a:p>
          <a:p>
            <a:pPr algn="just" rtl="1">
              <a:lnSpc>
                <a:spcPct val="200000"/>
              </a:lnSpc>
            </a:pPr>
            <a:r>
              <a:rPr lang="ar-SA" sz="2400" dirty="0">
                <a:solidFill>
                  <a:schemeClr val="bg1"/>
                </a:solidFill>
                <a:latin typeface="Times New Roman" pitchFamily="18" charset="0"/>
                <a:cs typeface="Times New Roman" pitchFamily="18" charset="0"/>
              </a:rPr>
              <a:t>مثال: تؤدي زيادة جودة المنتج إلى زيادة عدد العملاء المكتسبين</a:t>
            </a:r>
          </a:p>
          <a:p>
            <a:pPr algn="just" rtl="1">
              <a:lnSpc>
                <a:spcPct val="200000"/>
              </a:lnSpc>
            </a:pPr>
            <a:endParaRPr lang="en-US" sz="2000" dirty="0">
              <a:solidFill>
                <a:schemeClr val="bg1"/>
              </a:solidFill>
            </a:endParaRPr>
          </a:p>
        </p:txBody>
      </p:sp>
    </p:spTree>
    <p:extLst>
      <p:ext uri="{BB962C8B-B14F-4D97-AF65-F5344CB8AC3E}">
        <p14:creationId xmlns:p14="http://schemas.microsoft.com/office/powerpoint/2010/main" val="382310776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254833" y="1735693"/>
            <a:ext cx="11782269" cy="4524315"/>
          </a:xfrm>
          <a:prstGeom prst="rect">
            <a:avLst/>
          </a:prstGeom>
          <a:noFill/>
        </p:spPr>
        <p:txBody>
          <a:bodyPr wrap="square" rtlCol="0">
            <a:spAutoFit/>
          </a:bodyPr>
          <a:lstStyle/>
          <a:p>
            <a:pPr algn="just">
              <a:lnSpc>
                <a:spcPct val="150000"/>
              </a:lnSpc>
            </a:pPr>
            <a:r>
              <a:rPr lang="en-US" sz="2400" b="1" u="sng" dirty="0">
                <a:solidFill>
                  <a:schemeClr val="bg1"/>
                </a:solidFill>
              </a:rPr>
              <a:t>Null Hypothesis: </a:t>
            </a:r>
            <a:r>
              <a:rPr lang="en-US" sz="2400" dirty="0">
                <a:solidFill>
                  <a:schemeClr val="bg1"/>
                </a:solidFill>
              </a:rPr>
              <a:t>The null hypothesis assumes that there is no relationship between the two variables, as opposed to the alternative hypothesis, which assumes that there is a positive or negative relationship between the two variables.</a:t>
            </a:r>
          </a:p>
          <a:p>
            <a:pPr algn="just">
              <a:lnSpc>
                <a:spcPct val="150000"/>
              </a:lnSpc>
            </a:pPr>
            <a:r>
              <a:rPr lang="en-US" sz="2400" dirty="0">
                <a:solidFill>
                  <a:schemeClr val="bg1"/>
                </a:solidFill>
              </a:rPr>
              <a:t>Example:</a:t>
            </a:r>
          </a:p>
          <a:p>
            <a:pPr algn="just">
              <a:lnSpc>
                <a:spcPct val="150000"/>
              </a:lnSpc>
            </a:pPr>
            <a:r>
              <a:rPr lang="en-US" sz="2400" dirty="0">
                <a:solidFill>
                  <a:schemeClr val="bg1"/>
                </a:solidFill>
              </a:rPr>
              <a:t>• The null hypothesis: There is no significant relationship between the sex of the worker and his level of productivity.</a:t>
            </a:r>
          </a:p>
          <a:p>
            <a:pPr algn="just">
              <a:lnSpc>
                <a:spcPct val="150000"/>
              </a:lnSpc>
            </a:pPr>
            <a:r>
              <a:rPr lang="en-US" sz="2400" dirty="0">
                <a:solidFill>
                  <a:schemeClr val="bg1"/>
                </a:solidFill>
              </a:rPr>
              <a:t>• The alternative hypothesis: There is a significant relationship between the sex of the worker and the level of his productivity.</a:t>
            </a:r>
            <a:endParaRPr lang="en-US" sz="2000" dirty="0">
              <a:solidFill>
                <a:schemeClr val="bg1"/>
              </a:solidFill>
            </a:endParaRPr>
          </a:p>
        </p:txBody>
      </p:sp>
    </p:spTree>
    <p:extLst>
      <p:ext uri="{BB962C8B-B14F-4D97-AF65-F5344CB8AC3E}">
        <p14:creationId xmlns:p14="http://schemas.microsoft.com/office/powerpoint/2010/main" val="361011368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179882" y="1633538"/>
            <a:ext cx="11902190" cy="4524315"/>
          </a:xfrm>
          <a:prstGeom prst="rect">
            <a:avLst/>
          </a:prstGeom>
          <a:noFill/>
        </p:spPr>
        <p:txBody>
          <a:bodyPr wrap="square" rtlCol="0">
            <a:spAutoFit/>
          </a:bodyPr>
          <a:lstStyle/>
          <a:p>
            <a:pPr>
              <a:lnSpc>
                <a:spcPct val="150000"/>
              </a:lnSpc>
            </a:pPr>
            <a:r>
              <a:rPr lang="en-US" sz="2400" b="1" u="sng" dirty="0">
                <a:solidFill>
                  <a:schemeClr val="bg1"/>
                </a:solidFill>
              </a:rPr>
              <a:t>General notes on the formulation of hypotheses</a:t>
            </a:r>
          </a:p>
          <a:p>
            <a:pPr>
              <a:lnSpc>
                <a:spcPct val="150000"/>
              </a:lnSpc>
            </a:pPr>
            <a:r>
              <a:rPr lang="en-US" sz="2400" dirty="0">
                <a:solidFill>
                  <a:schemeClr val="bg1"/>
                </a:solidFill>
              </a:rPr>
              <a:t>1. The hypotheses of the study can be one hypothesis or several.</a:t>
            </a:r>
          </a:p>
          <a:p>
            <a:pPr>
              <a:lnSpc>
                <a:spcPct val="150000"/>
              </a:lnSpc>
            </a:pPr>
            <a:r>
              <a:rPr lang="en-US" sz="2400" dirty="0">
                <a:solidFill>
                  <a:schemeClr val="bg1"/>
                </a:solidFill>
              </a:rPr>
              <a:t> 2. It is recommended that the hypothesis not be long, or complex</a:t>
            </a:r>
          </a:p>
          <a:p>
            <a:pPr>
              <a:lnSpc>
                <a:spcPct val="150000"/>
              </a:lnSpc>
            </a:pPr>
            <a:r>
              <a:rPr lang="en-US" sz="2400" dirty="0">
                <a:solidFill>
                  <a:schemeClr val="bg1"/>
                </a:solidFill>
              </a:rPr>
              <a:t> 3. Hypothesis is testable and verifiable</a:t>
            </a:r>
          </a:p>
          <a:p>
            <a:pPr>
              <a:lnSpc>
                <a:spcPct val="150000"/>
              </a:lnSpc>
            </a:pPr>
            <a:r>
              <a:rPr lang="en-US" sz="2400" dirty="0">
                <a:solidFill>
                  <a:schemeClr val="bg1"/>
                </a:solidFill>
              </a:rPr>
              <a:t> 4. Determining the questions of the study prior to developing hypotheses.</a:t>
            </a:r>
          </a:p>
          <a:p>
            <a:pPr>
              <a:lnSpc>
                <a:spcPct val="150000"/>
              </a:lnSpc>
            </a:pPr>
            <a:r>
              <a:rPr lang="en-US" sz="2400" dirty="0">
                <a:solidFill>
                  <a:schemeClr val="bg1"/>
                </a:solidFill>
              </a:rPr>
              <a:t> 5. The development of study hypotheses takes place before the start of the study and data collection.</a:t>
            </a:r>
          </a:p>
          <a:p>
            <a:pPr>
              <a:lnSpc>
                <a:spcPct val="150000"/>
              </a:lnSpc>
            </a:pPr>
            <a:r>
              <a:rPr lang="en-US" sz="2400" dirty="0">
                <a:solidFill>
                  <a:schemeClr val="bg1"/>
                </a:solidFill>
              </a:rPr>
              <a:t>  6. Knowledge and experience are needed in hypothesis formulation.</a:t>
            </a:r>
            <a:endParaRPr lang="en-US" sz="2000" dirty="0">
              <a:solidFill>
                <a:schemeClr val="bg1"/>
              </a:solidFill>
            </a:endParaRPr>
          </a:p>
        </p:txBody>
      </p:sp>
    </p:spTree>
    <p:extLst>
      <p:ext uri="{BB962C8B-B14F-4D97-AF65-F5344CB8AC3E}">
        <p14:creationId xmlns:p14="http://schemas.microsoft.com/office/powerpoint/2010/main" val="218786429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11" name="TextBox 10">
            <a:extLst>
              <a:ext uri="{FF2B5EF4-FFF2-40B4-BE49-F238E27FC236}">
                <a16:creationId xmlns:a16="http://schemas.microsoft.com/office/drawing/2014/main" id="{DBD3397C-FDAB-E888-347D-8FFA92331EAA}"/>
              </a:ext>
            </a:extLst>
          </p:cNvPr>
          <p:cNvSpPr txBox="1"/>
          <p:nvPr/>
        </p:nvSpPr>
        <p:spPr>
          <a:xfrm>
            <a:off x="209862" y="1200959"/>
            <a:ext cx="11662347" cy="5142305"/>
          </a:xfrm>
          <a:prstGeom prst="rect">
            <a:avLst/>
          </a:prstGeom>
          <a:noFill/>
        </p:spPr>
        <p:txBody>
          <a:bodyPr wrap="square">
            <a:spAutoFit/>
          </a:bodyPr>
          <a:lstStyle/>
          <a:p>
            <a:pPr indent="-342900" algn="just">
              <a:lnSpc>
                <a:spcPct val="200000"/>
              </a:lnSpc>
              <a:buFont typeface="Arial" panose="020B0604020202020204" pitchFamily="34" charset="0"/>
              <a:buChar char="•"/>
            </a:pPr>
            <a:r>
              <a:rPr lang="en-US" sz="2800" dirty="0">
                <a:solidFill>
                  <a:schemeClr val="bg1"/>
                </a:solidFill>
              </a:rPr>
              <a:t>Previous Studies are one of the most important parts of Scientific Research, and there is no complete Scientific Research without containing previous studies. </a:t>
            </a:r>
          </a:p>
          <a:p>
            <a:pPr indent="-342900" algn="just">
              <a:lnSpc>
                <a:spcPct val="200000"/>
              </a:lnSpc>
              <a:buFont typeface="Arial" panose="020B0604020202020204" pitchFamily="34" charset="0"/>
              <a:buChar char="•"/>
            </a:pPr>
            <a:r>
              <a:rPr lang="en-US" sz="2800" dirty="0">
                <a:solidFill>
                  <a:schemeClr val="bg1"/>
                </a:solidFill>
              </a:rPr>
              <a:t>Previous studies are identified as all the previous research which have tackled the topic in which the researcher is digging through discussion and studying. Whenever a researcher is on to a certain subject</a:t>
            </a:r>
          </a:p>
        </p:txBody>
      </p:sp>
    </p:spTree>
    <p:extLst>
      <p:ext uri="{BB962C8B-B14F-4D97-AF65-F5344CB8AC3E}">
        <p14:creationId xmlns:p14="http://schemas.microsoft.com/office/powerpoint/2010/main" val="115210307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11" name="TextBox 10">
            <a:extLst>
              <a:ext uri="{FF2B5EF4-FFF2-40B4-BE49-F238E27FC236}">
                <a16:creationId xmlns:a16="http://schemas.microsoft.com/office/drawing/2014/main" id="{DBD3397C-FDAB-E888-347D-8FFA92331EAA}"/>
              </a:ext>
            </a:extLst>
          </p:cNvPr>
          <p:cNvSpPr txBox="1"/>
          <p:nvPr/>
        </p:nvSpPr>
        <p:spPr>
          <a:xfrm>
            <a:off x="119921" y="1275683"/>
            <a:ext cx="11752289" cy="5157181"/>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1" i="0" dirty="0">
                <a:solidFill>
                  <a:schemeClr val="bg1"/>
                </a:solidFill>
                <a:effectLst/>
                <a:latin typeface="neo sans arabic"/>
              </a:rPr>
              <a:t> The researcher </a:t>
            </a:r>
            <a:r>
              <a:rPr lang="en-US" sz="2400" dirty="0">
                <a:solidFill>
                  <a:schemeClr val="bg1"/>
                </a:solidFill>
              </a:rPr>
              <a:t>will definitely need to get back to these previous studies, analyze them, study them properly, and then identify the similarities and differences between them and his research.</a:t>
            </a:r>
          </a:p>
          <a:p>
            <a:pPr marL="342900" indent="-342900" algn="just">
              <a:lnSpc>
                <a:spcPct val="200000"/>
              </a:lnSpc>
              <a:buFont typeface="Arial" panose="020B0604020202020204" pitchFamily="34" charset="0"/>
              <a:buChar char="•"/>
            </a:pPr>
            <a:r>
              <a:rPr lang="en-US" sz="2400" dirty="0">
                <a:solidFill>
                  <a:schemeClr val="bg1"/>
                </a:solidFill>
              </a:rPr>
              <a:t>It generally occupies the second section of the framework of scientific research.</a:t>
            </a:r>
          </a:p>
          <a:p>
            <a:pPr marL="342900" indent="-342900" algn="just">
              <a:lnSpc>
                <a:spcPct val="200000"/>
              </a:lnSpc>
              <a:buFont typeface="Arial" panose="020B0604020202020204" pitchFamily="34" charset="0"/>
              <a:buChar char="•"/>
            </a:pPr>
            <a:r>
              <a:rPr lang="en-US" sz="2400" b="1" dirty="0">
                <a:solidFill>
                  <a:schemeClr val="bg1"/>
                </a:solidFill>
                <a:latin typeface="neo sans arabic"/>
              </a:rPr>
              <a:t>T</a:t>
            </a:r>
            <a:r>
              <a:rPr lang="en-US" sz="2400" b="1" i="0" dirty="0">
                <a:solidFill>
                  <a:schemeClr val="bg1"/>
                </a:solidFill>
                <a:effectLst/>
                <a:latin typeface="neo sans arabic"/>
              </a:rPr>
              <a:t>he previous studies also help the researcher not to repeat the already studied areas and never to fall into the same mistakes which were committed by other researchers.</a:t>
            </a:r>
            <a:endParaRPr lang="en-US" sz="2400" b="1" dirty="0">
              <a:solidFill>
                <a:schemeClr val="bg1"/>
              </a:solidFill>
            </a:endParaRPr>
          </a:p>
        </p:txBody>
      </p:sp>
    </p:spTree>
    <p:extLst>
      <p:ext uri="{BB962C8B-B14F-4D97-AF65-F5344CB8AC3E}">
        <p14:creationId xmlns:p14="http://schemas.microsoft.com/office/powerpoint/2010/main" val="19987798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11" name="TextBox 10">
            <a:extLst>
              <a:ext uri="{FF2B5EF4-FFF2-40B4-BE49-F238E27FC236}">
                <a16:creationId xmlns:a16="http://schemas.microsoft.com/office/drawing/2014/main" id="{DBD3397C-FDAB-E888-347D-8FFA92331EAA}"/>
              </a:ext>
            </a:extLst>
          </p:cNvPr>
          <p:cNvSpPr txBox="1"/>
          <p:nvPr/>
        </p:nvSpPr>
        <p:spPr>
          <a:xfrm>
            <a:off x="314793" y="1695405"/>
            <a:ext cx="11512446" cy="4401205"/>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800" dirty="0">
                <a:solidFill>
                  <a:schemeClr val="bg1"/>
                </a:solidFill>
              </a:rPr>
              <a:t>The previous studies contribute to the enhancement and enrichment of scientific research and provide the researcher with </a:t>
            </a:r>
            <a:r>
              <a:rPr lang="en-US" sz="2800" b="1" dirty="0">
                <a:solidFill>
                  <a:schemeClr val="bg1"/>
                </a:solidFill>
              </a:rPr>
              <a:t>solid ground and substantial information </a:t>
            </a:r>
            <a:r>
              <a:rPr lang="en-US" sz="2800" dirty="0">
                <a:solidFill>
                  <a:schemeClr val="bg1"/>
                </a:solidFill>
              </a:rPr>
              <a:t>about the research that is being done. This is how the researcher should be acquainted with all the </a:t>
            </a:r>
            <a:r>
              <a:rPr lang="en-US" sz="2800" b="1" dirty="0">
                <a:solidFill>
                  <a:schemeClr val="bg1"/>
                </a:solidFill>
              </a:rPr>
              <a:t>information related to their research</a:t>
            </a:r>
            <a:r>
              <a:rPr lang="en-US" sz="2800" b="1" i="0" dirty="0">
                <a:solidFill>
                  <a:schemeClr val="bg1"/>
                </a:solidFill>
                <a:effectLst/>
                <a:latin typeface="neo sans arabic"/>
              </a:rPr>
              <a:t>.</a:t>
            </a:r>
          </a:p>
        </p:txBody>
      </p:sp>
    </p:spTree>
    <p:extLst>
      <p:ext uri="{BB962C8B-B14F-4D97-AF65-F5344CB8AC3E}">
        <p14:creationId xmlns:p14="http://schemas.microsoft.com/office/powerpoint/2010/main" val="264777631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11" name="TextBox 10">
            <a:extLst>
              <a:ext uri="{FF2B5EF4-FFF2-40B4-BE49-F238E27FC236}">
                <a16:creationId xmlns:a16="http://schemas.microsoft.com/office/drawing/2014/main" id="{DBD3397C-FDAB-E888-347D-8FFA92331EAA}"/>
              </a:ext>
            </a:extLst>
          </p:cNvPr>
          <p:cNvSpPr txBox="1"/>
          <p:nvPr/>
        </p:nvSpPr>
        <p:spPr>
          <a:xfrm>
            <a:off x="179882" y="1695405"/>
            <a:ext cx="11737298" cy="2941190"/>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dirty="0">
                <a:solidFill>
                  <a:schemeClr val="bg1"/>
                </a:solidFill>
              </a:rPr>
              <a:t> It is also important to mention </a:t>
            </a:r>
            <a:r>
              <a:rPr lang="en-US" sz="2400" b="1" dirty="0">
                <a:solidFill>
                  <a:schemeClr val="bg1"/>
                </a:solidFill>
              </a:rPr>
              <a:t>the mutual points </a:t>
            </a:r>
            <a:r>
              <a:rPr lang="en-US" sz="2400" dirty="0">
                <a:solidFill>
                  <a:schemeClr val="bg1"/>
                </a:solidFill>
              </a:rPr>
              <a:t>between the research and the previous studies, plus stating the major trends of the other researchers and the ways they followed in the previous studies. and to state whether these studies have</a:t>
            </a:r>
            <a:r>
              <a:rPr lang="en-US" sz="2400" b="1" i="0" dirty="0">
                <a:solidFill>
                  <a:schemeClr val="bg1"/>
                </a:solidFill>
                <a:effectLst/>
                <a:latin typeface="neo sans arabic"/>
              </a:rPr>
              <a:t> found a solution for the described problems or not.</a:t>
            </a:r>
            <a:endParaRPr lang="en-US" sz="2400" dirty="0">
              <a:solidFill>
                <a:schemeClr val="bg1"/>
              </a:solidFill>
            </a:endParaRPr>
          </a:p>
        </p:txBody>
      </p:sp>
    </p:spTree>
    <p:extLst>
      <p:ext uri="{BB962C8B-B14F-4D97-AF65-F5344CB8AC3E}">
        <p14:creationId xmlns:p14="http://schemas.microsoft.com/office/powerpoint/2010/main" val="332107893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11" name="TextBox 10">
            <a:extLst>
              <a:ext uri="{FF2B5EF4-FFF2-40B4-BE49-F238E27FC236}">
                <a16:creationId xmlns:a16="http://schemas.microsoft.com/office/drawing/2014/main" id="{DBD3397C-FDAB-E888-347D-8FFA92331EAA}"/>
              </a:ext>
            </a:extLst>
          </p:cNvPr>
          <p:cNvSpPr txBox="1"/>
          <p:nvPr/>
        </p:nvSpPr>
        <p:spPr>
          <a:xfrm>
            <a:off x="284813" y="1695405"/>
            <a:ext cx="11662348" cy="4277774"/>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800" dirty="0">
                <a:solidFill>
                  <a:schemeClr val="bg1"/>
                </a:solidFill>
              </a:rPr>
              <a:t> It is also important to mention </a:t>
            </a:r>
            <a:r>
              <a:rPr lang="en-US" sz="2800" b="1" dirty="0">
                <a:solidFill>
                  <a:schemeClr val="bg1"/>
                </a:solidFill>
              </a:rPr>
              <a:t>the mutual points </a:t>
            </a:r>
            <a:r>
              <a:rPr lang="en-US" sz="2800" dirty="0">
                <a:solidFill>
                  <a:schemeClr val="bg1"/>
                </a:solidFill>
              </a:rPr>
              <a:t>between the research and the previous studies, plus stating the major trends of the other researchers and the ways they followed in the previous studies. and to state whether these studies have</a:t>
            </a:r>
            <a:r>
              <a:rPr lang="en-US" sz="2800" b="1" i="0" dirty="0">
                <a:solidFill>
                  <a:schemeClr val="bg1"/>
                </a:solidFill>
                <a:effectLst/>
                <a:latin typeface="neo sans arabic"/>
              </a:rPr>
              <a:t> found a solution for the described problems or not.</a:t>
            </a:r>
            <a:endParaRPr lang="en-US" sz="2800" dirty="0">
              <a:solidFill>
                <a:schemeClr val="bg1"/>
              </a:solidFill>
            </a:endParaRPr>
          </a:p>
        </p:txBody>
      </p:sp>
    </p:spTree>
    <p:extLst>
      <p:ext uri="{BB962C8B-B14F-4D97-AF65-F5344CB8AC3E}">
        <p14:creationId xmlns:p14="http://schemas.microsoft.com/office/powerpoint/2010/main" val="347046701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11" name="TextBox 10">
            <a:extLst>
              <a:ext uri="{FF2B5EF4-FFF2-40B4-BE49-F238E27FC236}">
                <a16:creationId xmlns:a16="http://schemas.microsoft.com/office/drawing/2014/main" id="{DBD3397C-FDAB-E888-347D-8FFA92331EAA}"/>
              </a:ext>
            </a:extLst>
          </p:cNvPr>
          <p:cNvSpPr txBox="1"/>
          <p:nvPr/>
        </p:nvSpPr>
        <p:spPr>
          <a:xfrm>
            <a:off x="194872" y="1304019"/>
            <a:ext cx="11647358" cy="5262979"/>
          </a:xfrm>
          <a:prstGeom prst="rect">
            <a:avLst/>
          </a:prstGeom>
          <a:noFill/>
        </p:spPr>
        <p:txBody>
          <a:bodyPr wrap="square">
            <a:spAutoFit/>
          </a:bodyPr>
          <a:lstStyle/>
          <a:p>
            <a:pPr marL="342900" indent="-342900" algn="l" rtl="0">
              <a:lnSpc>
                <a:spcPct val="200000"/>
              </a:lnSpc>
              <a:buFont typeface="Wingdings" panose="05000000000000000000" pitchFamily="2" charset="2"/>
              <a:buChar char="q"/>
            </a:pPr>
            <a:r>
              <a:rPr lang="en-US" sz="2400" b="1" u="sng" dirty="0">
                <a:solidFill>
                  <a:schemeClr val="bg1"/>
                </a:solidFill>
              </a:rPr>
              <a:t>There are a number of terms that should be taken into consideration which are</a:t>
            </a:r>
            <a:r>
              <a:rPr lang="en-US" sz="2400" dirty="0">
                <a:solidFill>
                  <a:schemeClr val="bg1"/>
                </a:solidFill>
              </a:rPr>
              <a:t>:</a:t>
            </a:r>
          </a:p>
          <a:p>
            <a:pPr algn="l" rtl="0">
              <a:lnSpc>
                <a:spcPct val="200000"/>
              </a:lnSpc>
              <a:buFont typeface="Arial" panose="020B0604020202020204" pitchFamily="34" charset="0"/>
              <a:buChar char="•"/>
            </a:pPr>
            <a:r>
              <a:rPr lang="en-US" sz="2400" dirty="0">
                <a:solidFill>
                  <a:schemeClr val="bg1"/>
                </a:solidFill>
              </a:rPr>
              <a:t> Referring only to the primary sources and staying away from the marginal ones.</a:t>
            </a:r>
          </a:p>
          <a:p>
            <a:pPr algn="l" rtl="0">
              <a:lnSpc>
                <a:spcPct val="200000"/>
              </a:lnSpc>
              <a:buFont typeface="Arial" panose="020B0604020202020204" pitchFamily="34" charset="0"/>
              <a:buChar char="•"/>
            </a:pPr>
            <a:r>
              <a:rPr lang="en-US" sz="2400" dirty="0">
                <a:solidFill>
                  <a:schemeClr val="bg1"/>
                </a:solidFill>
              </a:rPr>
              <a:t> Making sure that the information is correct and from confidential sources such as precise scientific magazines.</a:t>
            </a:r>
          </a:p>
          <a:p>
            <a:pPr algn="l" rtl="0">
              <a:lnSpc>
                <a:spcPct val="200000"/>
              </a:lnSpc>
              <a:buFont typeface="Arial" panose="020B0604020202020204" pitchFamily="34" charset="0"/>
              <a:buChar char="•"/>
            </a:pPr>
            <a:r>
              <a:rPr lang="en-US" sz="2400" dirty="0">
                <a:solidFill>
                  <a:schemeClr val="bg1"/>
                </a:solidFill>
              </a:rPr>
              <a:t> Displaying only the parts which are convenient to the scientific research content and not the whole study.</a:t>
            </a:r>
          </a:p>
          <a:p>
            <a:pPr algn="l" rtl="0">
              <a:lnSpc>
                <a:spcPct val="200000"/>
              </a:lnSpc>
              <a:buFont typeface="Arial" panose="020B0604020202020204" pitchFamily="34" charset="0"/>
              <a:buChar char="•"/>
            </a:pPr>
            <a:r>
              <a:rPr lang="en-US" sz="2400" dirty="0">
                <a:solidFill>
                  <a:schemeClr val="bg1"/>
                </a:solidFill>
              </a:rPr>
              <a:t>Displaying the ideas in a precise and swift manner.</a:t>
            </a:r>
          </a:p>
        </p:txBody>
      </p:sp>
    </p:spTree>
    <p:extLst>
      <p:ext uri="{BB962C8B-B14F-4D97-AF65-F5344CB8AC3E}">
        <p14:creationId xmlns:p14="http://schemas.microsoft.com/office/powerpoint/2010/main" val="301367596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11" name="TextBox 10">
            <a:extLst>
              <a:ext uri="{FF2B5EF4-FFF2-40B4-BE49-F238E27FC236}">
                <a16:creationId xmlns:a16="http://schemas.microsoft.com/office/drawing/2014/main" id="{DBD3397C-FDAB-E888-347D-8FFA92331EAA}"/>
              </a:ext>
            </a:extLst>
          </p:cNvPr>
          <p:cNvSpPr txBox="1"/>
          <p:nvPr/>
        </p:nvSpPr>
        <p:spPr>
          <a:xfrm>
            <a:off x="209862" y="1304019"/>
            <a:ext cx="11752289" cy="515955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1" u="sng" dirty="0">
                <a:solidFill>
                  <a:schemeClr val="bg1"/>
                </a:solidFill>
              </a:rPr>
              <a:t>The inclusion of previous studies in the study plan achieves some objectives:</a:t>
            </a:r>
          </a:p>
          <a:p>
            <a:pPr algn="just">
              <a:lnSpc>
                <a:spcPct val="200000"/>
              </a:lnSpc>
            </a:pPr>
            <a:r>
              <a:rPr lang="en-US" sz="2400" dirty="0">
                <a:solidFill>
                  <a:schemeClr val="bg1"/>
                </a:solidFill>
              </a:rPr>
              <a:t>  - Emphasizing that the problem of the study that has been chosen </a:t>
            </a:r>
            <a:r>
              <a:rPr lang="en-US" sz="2400" b="1" dirty="0">
                <a:solidFill>
                  <a:schemeClr val="bg1"/>
                </a:solidFill>
              </a:rPr>
              <a:t>has not been addressed before</a:t>
            </a:r>
            <a:r>
              <a:rPr lang="en-US" sz="2400" dirty="0">
                <a:solidFill>
                  <a:schemeClr val="bg1"/>
                </a:solidFill>
              </a:rPr>
              <a:t>, or it has been addressed, but without </a:t>
            </a:r>
            <a:r>
              <a:rPr lang="en-US" sz="2400" b="1" dirty="0">
                <a:solidFill>
                  <a:schemeClr val="bg1"/>
                </a:solidFill>
              </a:rPr>
              <a:t>sufficient depth </a:t>
            </a:r>
            <a:r>
              <a:rPr lang="en-US" sz="2400" dirty="0">
                <a:solidFill>
                  <a:schemeClr val="bg1"/>
                </a:solidFill>
              </a:rPr>
              <a:t>and detail.</a:t>
            </a:r>
          </a:p>
          <a:p>
            <a:pPr algn="just">
              <a:lnSpc>
                <a:spcPct val="200000"/>
              </a:lnSpc>
            </a:pPr>
            <a:r>
              <a:rPr lang="en-US" sz="2400" dirty="0">
                <a:solidFill>
                  <a:schemeClr val="bg1"/>
                </a:solidFill>
              </a:rPr>
              <a:t>- Previous studies help the researcher formulate the study’s objectives in light of the summary of previous studies.</a:t>
            </a:r>
          </a:p>
          <a:p>
            <a:pPr algn="just">
              <a:lnSpc>
                <a:spcPct val="200000"/>
              </a:lnSpc>
            </a:pPr>
            <a:r>
              <a:rPr lang="en-US" sz="2400" dirty="0">
                <a:solidFill>
                  <a:schemeClr val="bg1"/>
                </a:solidFill>
              </a:rPr>
              <a:t>- Benefit from previous researchers' experiences in formulating questions and hypotheses of the study, and the scientific method used in these studies.</a:t>
            </a:r>
          </a:p>
        </p:txBody>
      </p:sp>
    </p:spTree>
    <p:extLst>
      <p:ext uri="{BB962C8B-B14F-4D97-AF65-F5344CB8AC3E}">
        <p14:creationId xmlns:p14="http://schemas.microsoft.com/office/powerpoint/2010/main" val="353498294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26124" y="752302"/>
            <a:ext cx="425154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7. </a:t>
            </a:r>
            <a:r>
              <a:rPr lang="en-US" sz="2800" b="1" dirty="0">
                <a:solidFill>
                  <a:schemeClr val="bg1"/>
                </a:solidFill>
              </a:rPr>
              <a:t>Research Methodology</a:t>
            </a:r>
          </a:p>
        </p:txBody>
      </p:sp>
      <p:sp>
        <p:nvSpPr>
          <p:cNvPr id="6" name="TextBox 5">
            <a:extLst>
              <a:ext uri="{FF2B5EF4-FFF2-40B4-BE49-F238E27FC236}">
                <a16:creationId xmlns:a16="http://schemas.microsoft.com/office/drawing/2014/main" id="{CD991FE7-A2C0-DD54-C568-6AB0F7A7399D}"/>
              </a:ext>
            </a:extLst>
          </p:cNvPr>
          <p:cNvSpPr txBox="1"/>
          <p:nvPr/>
        </p:nvSpPr>
        <p:spPr>
          <a:xfrm>
            <a:off x="704934" y="2315305"/>
            <a:ext cx="10013035" cy="2556982"/>
          </a:xfrm>
          <a:prstGeom prst="rect">
            <a:avLst/>
          </a:prstGeom>
          <a:noFill/>
        </p:spPr>
        <p:txBody>
          <a:bodyPr wrap="square">
            <a:spAutoFit/>
          </a:bodyPr>
          <a:lstStyle/>
          <a:p>
            <a:pPr algn="l" rtl="0">
              <a:lnSpc>
                <a:spcPct val="200000"/>
              </a:lnSpc>
            </a:pPr>
            <a:r>
              <a:rPr lang="en-US" sz="2800" b="1" i="0" dirty="0">
                <a:solidFill>
                  <a:schemeClr val="bg1"/>
                </a:solidFill>
                <a:effectLst/>
                <a:latin typeface="neo sans arabic"/>
              </a:rPr>
              <a:t>- </a:t>
            </a:r>
            <a:r>
              <a:rPr lang="en-US" sz="2800" b="1" dirty="0">
                <a:solidFill>
                  <a:schemeClr val="bg1"/>
                </a:solidFill>
              </a:rPr>
              <a:t>Determine the research method to be used</a:t>
            </a:r>
          </a:p>
          <a:p>
            <a:pPr algn="l" rtl="0">
              <a:lnSpc>
                <a:spcPct val="200000"/>
              </a:lnSpc>
            </a:pPr>
            <a:r>
              <a:rPr lang="en-US" sz="2800" b="1" dirty="0">
                <a:solidFill>
                  <a:schemeClr val="bg1"/>
                </a:solidFill>
              </a:rPr>
              <a:t>- Determine the sources of data acquisition</a:t>
            </a:r>
          </a:p>
          <a:p>
            <a:pPr algn="l" rtl="0">
              <a:lnSpc>
                <a:spcPct val="200000"/>
              </a:lnSpc>
            </a:pPr>
            <a:r>
              <a:rPr lang="en-US" sz="2800" b="1" dirty="0">
                <a:solidFill>
                  <a:schemeClr val="bg1"/>
                </a:solidFill>
              </a:rPr>
              <a:t>- Determine the study population and sample type</a:t>
            </a:r>
          </a:p>
        </p:txBody>
      </p:sp>
    </p:spTree>
    <p:extLst>
      <p:ext uri="{BB962C8B-B14F-4D97-AF65-F5344CB8AC3E}">
        <p14:creationId xmlns:p14="http://schemas.microsoft.com/office/powerpoint/2010/main" val="424085317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16064" y="557432"/>
            <a:ext cx="375820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8. </a:t>
            </a:r>
            <a:r>
              <a:rPr lang="en-US" sz="2800" b="1" dirty="0">
                <a:solidFill>
                  <a:schemeClr val="bg1"/>
                </a:solidFill>
              </a:rPr>
              <a:t>Research Limitation</a:t>
            </a:r>
          </a:p>
        </p:txBody>
      </p:sp>
      <p:sp>
        <p:nvSpPr>
          <p:cNvPr id="6" name="TextBox 5">
            <a:extLst>
              <a:ext uri="{FF2B5EF4-FFF2-40B4-BE49-F238E27FC236}">
                <a16:creationId xmlns:a16="http://schemas.microsoft.com/office/drawing/2014/main" id="{CD991FE7-A2C0-DD54-C568-6AB0F7A7399D}"/>
              </a:ext>
            </a:extLst>
          </p:cNvPr>
          <p:cNvSpPr txBox="1"/>
          <p:nvPr/>
        </p:nvSpPr>
        <p:spPr>
          <a:xfrm>
            <a:off x="134911" y="1530583"/>
            <a:ext cx="11617377" cy="3679854"/>
          </a:xfrm>
          <a:prstGeom prst="rect">
            <a:avLst/>
          </a:prstGeom>
          <a:noFill/>
        </p:spPr>
        <p:txBody>
          <a:bodyPr wrap="square">
            <a:spAutoFit/>
          </a:bodyPr>
          <a:lstStyle/>
          <a:p>
            <a:pPr marL="342900" indent="-342900" algn="just" rtl="0">
              <a:lnSpc>
                <a:spcPct val="200000"/>
              </a:lnSpc>
              <a:buFont typeface="Arial" panose="020B0604020202020204" pitchFamily="34" charset="0"/>
              <a:buChar char="•"/>
            </a:pPr>
            <a:r>
              <a:rPr lang="en-US" sz="2400" dirty="0">
                <a:solidFill>
                  <a:schemeClr val="bg1"/>
                </a:solidFill>
              </a:rPr>
              <a:t>The limitations of a study are its flaws or </a:t>
            </a:r>
            <a:r>
              <a:rPr lang="en-US" sz="2400" b="1" dirty="0">
                <a:solidFill>
                  <a:schemeClr val="bg1"/>
                </a:solidFill>
              </a:rPr>
              <a:t>shortcomings</a:t>
            </a:r>
            <a:r>
              <a:rPr lang="en-US" sz="2400" dirty="0">
                <a:solidFill>
                  <a:schemeClr val="bg1"/>
                </a:solidFill>
              </a:rPr>
              <a:t> which could be the result of the unavailability of resources, small sample size, flawed methodology, etc.</a:t>
            </a:r>
          </a:p>
          <a:p>
            <a:pPr marL="342900" indent="-342900" algn="just" rtl="0">
              <a:lnSpc>
                <a:spcPct val="200000"/>
              </a:lnSpc>
              <a:buFont typeface="Arial" panose="020B0604020202020204" pitchFamily="34" charset="0"/>
              <a:buChar char="•"/>
            </a:pPr>
            <a:r>
              <a:rPr lang="en-US" sz="2400" dirty="0">
                <a:solidFill>
                  <a:schemeClr val="bg1"/>
                </a:solidFill>
              </a:rPr>
              <a:t> No study is completely flawless or inclusive of all possible aspects. Therefore, listing the limitations of your study reflects </a:t>
            </a:r>
            <a:r>
              <a:rPr lang="en-US" sz="2400" b="1" dirty="0">
                <a:solidFill>
                  <a:schemeClr val="bg1"/>
                </a:solidFill>
              </a:rPr>
              <a:t>honesty and transparency </a:t>
            </a:r>
            <a:r>
              <a:rPr lang="en-US" sz="2400" dirty="0">
                <a:solidFill>
                  <a:schemeClr val="bg1"/>
                </a:solidFill>
              </a:rPr>
              <a:t>and also shows that you have a </a:t>
            </a:r>
            <a:r>
              <a:rPr lang="en-US" sz="2400" b="1" dirty="0">
                <a:solidFill>
                  <a:schemeClr val="bg1"/>
                </a:solidFill>
              </a:rPr>
              <a:t>complete understanding </a:t>
            </a:r>
            <a:r>
              <a:rPr lang="en-US" sz="2400" dirty="0">
                <a:solidFill>
                  <a:schemeClr val="bg1"/>
                </a:solidFill>
              </a:rPr>
              <a:t>of the topic</a:t>
            </a:r>
            <a:r>
              <a:rPr lang="en-US" sz="2400" b="0" i="0" dirty="0">
                <a:solidFill>
                  <a:schemeClr val="bg1"/>
                </a:solidFill>
                <a:effectLst/>
                <a:latin typeface="Alegreya Sans"/>
              </a:rPr>
              <a:t>.</a:t>
            </a:r>
            <a:endParaRPr lang="en-US" sz="2400" b="0" i="0" dirty="0">
              <a:solidFill>
                <a:schemeClr val="bg1"/>
              </a:solidFill>
              <a:effectLst/>
              <a:latin typeface="neo sans arabic"/>
            </a:endParaRPr>
          </a:p>
        </p:txBody>
      </p:sp>
    </p:spTree>
    <p:extLst>
      <p:ext uri="{BB962C8B-B14F-4D97-AF65-F5344CB8AC3E}">
        <p14:creationId xmlns:p14="http://schemas.microsoft.com/office/powerpoint/2010/main" val="340105690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16064" y="557432"/>
            <a:ext cx="375820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8. </a:t>
            </a:r>
            <a:r>
              <a:rPr lang="en-US" sz="2800" b="1" dirty="0">
                <a:solidFill>
                  <a:schemeClr val="bg1"/>
                </a:solidFill>
              </a:rPr>
              <a:t>Research Limitation</a:t>
            </a:r>
          </a:p>
        </p:txBody>
      </p:sp>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2941190"/>
          </a:xfrm>
          <a:prstGeom prst="rect">
            <a:avLst/>
          </a:prstGeom>
          <a:noFill/>
        </p:spPr>
        <p:txBody>
          <a:bodyPr wrap="square">
            <a:spAutoFit/>
          </a:bodyPr>
          <a:lstStyle/>
          <a:p>
            <a:pPr algn="l" rtl="0">
              <a:lnSpc>
                <a:spcPct val="200000"/>
              </a:lnSpc>
            </a:pPr>
            <a:r>
              <a:rPr lang="en-US" sz="2400" b="1" u="sng" dirty="0">
                <a:solidFill>
                  <a:schemeClr val="bg1"/>
                </a:solidFill>
              </a:rPr>
              <a:t>The three limits of Scientific Research:</a:t>
            </a:r>
          </a:p>
          <a:p>
            <a:pPr marL="342900" indent="-342900" algn="l" rtl="0">
              <a:lnSpc>
                <a:spcPct val="200000"/>
              </a:lnSpc>
              <a:buFontTx/>
              <a:buChar char="-"/>
            </a:pPr>
            <a:r>
              <a:rPr lang="en-US" sz="2400" b="1" dirty="0">
                <a:solidFill>
                  <a:schemeClr val="bg1"/>
                </a:solidFill>
              </a:rPr>
              <a:t>Temporal Limits</a:t>
            </a:r>
          </a:p>
          <a:p>
            <a:pPr marL="342900" indent="-342900" algn="l" rtl="0">
              <a:lnSpc>
                <a:spcPct val="200000"/>
              </a:lnSpc>
              <a:buFontTx/>
              <a:buChar char="-"/>
            </a:pPr>
            <a:r>
              <a:rPr lang="en-US" sz="2400" b="1" dirty="0">
                <a:solidFill>
                  <a:schemeClr val="bg1"/>
                </a:solidFill>
              </a:rPr>
              <a:t>Spatial Limits</a:t>
            </a:r>
          </a:p>
          <a:p>
            <a:pPr marL="342900" indent="-342900" algn="l" rtl="0">
              <a:lnSpc>
                <a:spcPct val="200000"/>
              </a:lnSpc>
              <a:buFontTx/>
              <a:buChar char="-"/>
            </a:pPr>
            <a:r>
              <a:rPr lang="en-US" sz="2400" b="1" dirty="0">
                <a:solidFill>
                  <a:schemeClr val="bg1"/>
                </a:solidFill>
              </a:rPr>
              <a:t>Objective Boundaries</a:t>
            </a:r>
            <a:endParaRPr lang="en-US" sz="2400" b="1" i="0" u="sng" dirty="0">
              <a:solidFill>
                <a:schemeClr val="bg1"/>
              </a:solidFill>
              <a:effectLst/>
              <a:latin typeface="neo sans arabic"/>
            </a:endParaRPr>
          </a:p>
        </p:txBody>
      </p:sp>
    </p:spTree>
    <p:extLst>
      <p:ext uri="{BB962C8B-B14F-4D97-AF65-F5344CB8AC3E}">
        <p14:creationId xmlns:p14="http://schemas.microsoft.com/office/powerpoint/2010/main" val="162368396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16064" y="557432"/>
            <a:ext cx="3632789"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9. </a:t>
            </a:r>
            <a:r>
              <a:rPr lang="en-US" sz="2800" b="1" dirty="0">
                <a:solidFill>
                  <a:schemeClr val="bg1"/>
                </a:solidFill>
              </a:rPr>
              <a:t>Research Structure</a:t>
            </a:r>
          </a:p>
        </p:txBody>
      </p:sp>
      <p:sp>
        <p:nvSpPr>
          <p:cNvPr id="6" name="TextBox 5">
            <a:extLst>
              <a:ext uri="{FF2B5EF4-FFF2-40B4-BE49-F238E27FC236}">
                <a16:creationId xmlns:a16="http://schemas.microsoft.com/office/drawing/2014/main" id="{CD991FE7-A2C0-DD54-C568-6AB0F7A7399D}"/>
              </a:ext>
            </a:extLst>
          </p:cNvPr>
          <p:cNvSpPr txBox="1"/>
          <p:nvPr/>
        </p:nvSpPr>
        <p:spPr>
          <a:xfrm>
            <a:off x="149902" y="1893877"/>
            <a:ext cx="11722308" cy="3539430"/>
          </a:xfrm>
          <a:prstGeom prst="rect">
            <a:avLst/>
          </a:prstGeom>
          <a:noFill/>
        </p:spPr>
        <p:txBody>
          <a:bodyPr wrap="square">
            <a:spAutoFit/>
          </a:bodyPr>
          <a:lstStyle/>
          <a:p>
            <a:pPr marL="342900" indent="-342900" algn="just" rtl="0">
              <a:lnSpc>
                <a:spcPct val="200000"/>
              </a:lnSpc>
              <a:buFontTx/>
              <a:buChar char="-"/>
            </a:pPr>
            <a:r>
              <a:rPr lang="en-US" sz="2800" b="1" dirty="0">
                <a:solidFill>
                  <a:schemeClr val="bg1"/>
                </a:solidFill>
              </a:rPr>
              <a:t>It includes chapters and sections that will be covered by the study in addressing the researcher's topic.</a:t>
            </a:r>
          </a:p>
          <a:p>
            <a:pPr marL="342900" indent="-342900" algn="just" rtl="0">
              <a:lnSpc>
                <a:spcPct val="200000"/>
              </a:lnSpc>
              <a:buFontTx/>
              <a:buChar char="-"/>
            </a:pPr>
            <a:r>
              <a:rPr lang="en-US" sz="2800" b="1" dirty="0">
                <a:solidFill>
                  <a:schemeClr val="bg1"/>
                </a:solidFill>
              </a:rPr>
              <a:t>The general structure of the search is shown in the form of main points or titles of chapters and sections only</a:t>
            </a:r>
            <a:endParaRPr lang="en-US" sz="2800" b="1" i="0" dirty="0">
              <a:solidFill>
                <a:schemeClr val="bg1"/>
              </a:solidFill>
              <a:effectLst/>
              <a:latin typeface="neo sans arabic"/>
            </a:endParaRPr>
          </a:p>
        </p:txBody>
      </p:sp>
    </p:spTree>
    <p:extLst>
      <p:ext uri="{BB962C8B-B14F-4D97-AF65-F5344CB8AC3E}">
        <p14:creationId xmlns:p14="http://schemas.microsoft.com/office/powerpoint/2010/main" val="251022200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16064" y="557432"/>
            <a:ext cx="4134786"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10. </a:t>
            </a:r>
            <a:r>
              <a:rPr lang="en-US" sz="2800" b="1" dirty="0">
                <a:solidFill>
                  <a:schemeClr val="bg1"/>
                </a:solidFill>
              </a:rPr>
              <a:t>Research References</a:t>
            </a:r>
          </a:p>
        </p:txBody>
      </p:sp>
      <p:sp>
        <p:nvSpPr>
          <p:cNvPr id="6" name="TextBox 5">
            <a:extLst>
              <a:ext uri="{FF2B5EF4-FFF2-40B4-BE49-F238E27FC236}">
                <a16:creationId xmlns:a16="http://schemas.microsoft.com/office/drawing/2014/main" id="{CD991FE7-A2C0-DD54-C568-6AB0F7A7399D}"/>
              </a:ext>
            </a:extLst>
          </p:cNvPr>
          <p:cNvSpPr txBox="1"/>
          <p:nvPr/>
        </p:nvSpPr>
        <p:spPr>
          <a:xfrm>
            <a:off x="179882" y="1530583"/>
            <a:ext cx="11497456" cy="4524315"/>
          </a:xfrm>
          <a:prstGeom prst="rect">
            <a:avLst/>
          </a:prstGeom>
          <a:noFill/>
        </p:spPr>
        <p:txBody>
          <a:bodyPr wrap="square">
            <a:spAutoFit/>
          </a:bodyPr>
          <a:lstStyle/>
          <a:p>
            <a:pPr marL="342900" indent="-342900" algn="just" rtl="0">
              <a:lnSpc>
                <a:spcPct val="200000"/>
              </a:lnSpc>
              <a:buFontTx/>
              <a:buChar char="-"/>
            </a:pPr>
            <a:r>
              <a:rPr lang="en-US" sz="2400" dirty="0">
                <a:solidFill>
                  <a:schemeClr val="bg1"/>
                </a:solidFill>
              </a:rPr>
              <a:t>It contains all the sources and references that he benefited from and referred to in preparing his plan.</a:t>
            </a:r>
          </a:p>
          <a:p>
            <a:pPr marL="342900" indent="-342900" algn="just" rtl="0">
              <a:lnSpc>
                <a:spcPct val="200000"/>
              </a:lnSpc>
              <a:buFontTx/>
              <a:buChar char="-"/>
            </a:pPr>
            <a:r>
              <a:rPr lang="en-US" sz="2400" dirty="0">
                <a:solidFill>
                  <a:schemeClr val="bg1"/>
                </a:solidFill>
              </a:rPr>
              <a:t>It is possible to add another group of references more closely related to the subject of the research, in order to reassure the researcher himself, the supervisor of the study, and the research plan discussion committee that a sufficient number of references are initially available.</a:t>
            </a:r>
            <a:endParaRPr lang="en-US" sz="2400" i="0" dirty="0">
              <a:solidFill>
                <a:schemeClr val="bg1"/>
              </a:solidFill>
              <a:effectLst/>
              <a:latin typeface="neo sans arabic"/>
            </a:endParaRPr>
          </a:p>
        </p:txBody>
      </p:sp>
    </p:spTree>
    <p:extLst>
      <p:ext uri="{BB962C8B-B14F-4D97-AF65-F5344CB8AC3E}">
        <p14:creationId xmlns:p14="http://schemas.microsoft.com/office/powerpoint/2010/main" val="4600066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636" y="185619"/>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705</TotalTime>
  <Words>1811</Words>
  <Application>Microsoft Office PowerPoint</Application>
  <PresentationFormat>Widescreen</PresentationFormat>
  <Paragraphs>153</Paragraphs>
  <Slides>30</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Alegreya Sans</vt:lpstr>
      <vt:lpstr>Arial</vt:lpstr>
      <vt:lpstr>Calibri</vt:lpstr>
      <vt:lpstr>Calibri Light</vt:lpstr>
      <vt:lpstr>neo sans arabic</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33</cp:revision>
  <dcterms:created xsi:type="dcterms:W3CDTF">2023-04-29T09:08:23Z</dcterms:created>
  <dcterms:modified xsi:type="dcterms:W3CDTF">2023-10-06T16:25:22Z</dcterms:modified>
</cp:coreProperties>
</file>