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659" r:id="rId5"/>
    <p:sldId id="566" r:id="rId6"/>
    <p:sldId id="541" r:id="rId7"/>
    <p:sldId id="853" r:id="rId8"/>
    <p:sldId id="842" r:id="rId9"/>
    <p:sldId id="886" r:id="rId10"/>
    <p:sldId id="887" r:id="rId11"/>
    <p:sldId id="896" r:id="rId12"/>
    <p:sldId id="897" r:id="rId13"/>
    <p:sldId id="898" r:id="rId14"/>
    <p:sldId id="888" r:id="rId15"/>
    <p:sldId id="899" r:id="rId16"/>
    <p:sldId id="900" r:id="rId17"/>
    <p:sldId id="901" r:id="rId18"/>
    <p:sldId id="889" r:id="rId19"/>
    <p:sldId id="902" r:id="rId20"/>
    <p:sldId id="903" r:id="rId21"/>
    <p:sldId id="854" r:id="rId22"/>
    <p:sldId id="855" r:id="rId23"/>
    <p:sldId id="844" r:id="rId24"/>
    <p:sldId id="845" r:id="rId25"/>
    <p:sldId id="857" r:id="rId26"/>
    <p:sldId id="905" r:id="rId27"/>
    <p:sldId id="846" r:id="rId28"/>
    <p:sldId id="858" r:id="rId29"/>
    <p:sldId id="906" r:id="rId30"/>
    <p:sldId id="890" r:id="rId31"/>
    <p:sldId id="907" r:id="rId32"/>
    <p:sldId id="908" r:id="rId33"/>
    <p:sldId id="790" r:id="rId34"/>
    <p:sldId id="909" r:id="rId35"/>
    <p:sldId id="891" r:id="rId36"/>
    <p:sldId id="892" r:id="rId37"/>
    <p:sldId id="910" r:id="rId38"/>
    <p:sldId id="911" r:id="rId39"/>
    <p:sldId id="893" r:id="rId40"/>
    <p:sldId id="894" r:id="rId41"/>
    <p:sldId id="912" r:id="rId42"/>
    <p:sldId id="895" r:id="rId43"/>
    <p:sldId id="802" r:id="rId44"/>
    <p:sldId id="904" r:id="rId45"/>
    <p:sldId id="514"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853"/>
            <p14:sldId id="842"/>
            <p14:sldId id="886"/>
            <p14:sldId id="887"/>
            <p14:sldId id="896"/>
            <p14:sldId id="897"/>
            <p14:sldId id="898"/>
            <p14:sldId id="888"/>
            <p14:sldId id="899"/>
            <p14:sldId id="900"/>
            <p14:sldId id="901"/>
            <p14:sldId id="889"/>
            <p14:sldId id="902"/>
            <p14:sldId id="903"/>
            <p14:sldId id="854"/>
            <p14:sldId id="855"/>
            <p14:sldId id="844"/>
            <p14:sldId id="845"/>
            <p14:sldId id="857"/>
            <p14:sldId id="905"/>
            <p14:sldId id="846"/>
            <p14:sldId id="858"/>
            <p14:sldId id="906"/>
            <p14:sldId id="890"/>
            <p14:sldId id="907"/>
            <p14:sldId id="908"/>
            <p14:sldId id="790"/>
            <p14:sldId id="909"/>
            <p14:sldId id="891"/>
            <p14:sldId id="892"/>
            <p14:sldId id="910"/>
            <p14:sldId id="911"/>
            <p14:sldId id="893"/>
            <p14:sldId id="894"/>
            <p14:sldId id="912"/>
            <p14:sldId id="895"/>
            <p14:sldId id="802"/>
            <p14:sldId id="904"/>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294" autoAdjust="0"/>
    <p:restoredTop sz="83226" autoAdjust="0"/>
  </p:normalViewPr>
  <p:slideViewPr>
    <p:cSldViewPr snapToGrid="0">
      <p:cViewPr varScale="1">
        <p:scale>
          <a:sx n="69" d="100"/>
          <a:sy n="69" d="100"/>
        </p:scale>
        <p:origin x="1128"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4FB6B-8F2B-3752-C2C8-85174FE71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3745C-4C14-8E86-454B-92EBB52E7A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36393-7D36-0A57-8CE4-3543D9D42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11FF4-42AE-9555-0FFB-E20FD3C1463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852017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5DB04-870E-C6DE-5FF2-5D23680903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BCA96-8DD6-7249-EC0F-14BB2A01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CE9C9-68B1-355C-E157-DC164696C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1B961-E668-59BF-F817-CC682BED8D6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256489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32DBE-68DE-EE45-7867-C98B41D1FA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0F2EFE-2D3D-12F9-A2F5-5C40A4CE6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A0BF83-0918-BF5C-BD24-5AAF3A4821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479A02-9858-32D8-F660-5DBF358371A8}"/>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2276516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CBFEE-6E6D-6C67-5F59-0ECBFB2CB5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FC6B0CC-0270-52AD-EA13-563BC553E29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B5CA52-F696-0BE4-3978-D26A633186C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FAE6745-5E75-179A-53A4-7F71D3648352}"/>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15712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846B17-F93A-6457-7D2A-EFB9E504EC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D35FAA2-4396-64E6-FBF8-E5080EC7CE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D6BADB-A837-E902-97A9-E17B14D04FF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E049C2-C749-629A-86EA-4606FAAF3893}"/>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995207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1070C-B85E-5B36-6E65-66DFF40C5C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B84228-0C43-568F-B09C-12485F0437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7AA141-EA3F-C834-32BE-18004875698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637706A-D84C-C4AC-A38A-0FC80C36118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186384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19B32A-CA00-ED58-1844-B6AE6E6CF6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921B64-3059-EFDE-E33D-5B054EC048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3E7BC2-CF0C-13B5-AE60-0DCA0A6A5171}"/>
              </a:ext>
            </a:extLst>
          </p:cNvPr>
          <p:cNvSpPr>
            <a:spLocks noGrp="1"/>
          </p:cNvSpPr>
          <p:nvPr>
            <p:ph type="body" idx="1"/>
          </p:nvPr>
        </p:nvSpPr>
        <p:spPr/>
        <p:txBody>
          <a:bodyPr/>
          <a:lstStyle/>
          <a:p>
            <a:r>
              <a:rPr lang="ar-SY" dirty="0"/>
              <a:t>ال</a:t>
            </a:r>
            <a:endParaRPr lang="en-US" dirty="0"/>
          </a:p>
        </p:txBody>
      </p:sp>
      <p:sp>
        <p:nvSpPr>
          <p:cNvPr id="4" name="Slide Number Placeholder 3">
            <a:extLst>
              <a:ext uri="{FF2B5EF4-FFF2-40B4-BE49-F238E27FC236}">
                <a16:creationId xmlns:a16="http://schemas.microsoft.com/office/drawing/2014/main" id="{CF95468D-5CDC-B99F-D8E5-9C5FC9A3790E}"/>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513193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91088-75D6-7649-FB6E-9B3FC77A17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F4871B-023B-7EA9-2997-29098DE3AA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1AC5D9-27CB-AFDB-34A0-5BAA3CC3811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B0CB34-D4BC-8EF8-0902-FF9983D1A02E}"/>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0720524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3F19-03B8-BD4F-8B74-8C7285DE708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0EE27A-E7AB-0648-0B14-FED9F650E44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B909A37-01A2-F7B4-8225-1FF33DD99A8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94F1B1-6C64-0C15-1281-2B98C20BAB91}"/>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3956145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E8F08A-447E-3595-31B5-82C0211E8F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AF9A9D-A6E3-A715-D198-9EFC8FFB610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91AF50-277E-5250-8D8F-5D70B6A826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A976E07-1432-EDFB-3444-905E2EE21E92}"/>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1005355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A38D32-203F-14C7-8CD7-7EEED4A61A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90962F-FF2A-7F1D-8F84-8D7BF177B4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EE1B1A-0A49-2FC2-B37C-6012EA843C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3F7E87-027C-5165-E8F5-E516835233A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7338342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0089B4-8211-10D3-BC6F-560CC491C3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D3B531-6FB0-CBF2-25DC-05170BAF70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6D9F59-BE48-20B2-0F4D-7DCC21F184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FBBE5D-9399-B7B7-BE5F-F8D3B085369A}"/>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1869658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C42F7F-5B03-E0D7-038A-655DEF9270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47020E-4221-2C8F-DCBA-5C433900847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F34FF3-4F48-7CF3-BE7D-DE16EC9C240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DA64F12-62C2-D7C7-4242-4D3AA9C2A3E1}"/>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5782919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F84149-4EDC-226C-2D69-759F2C3D75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8341B-CC92-309D-1AB7-3B6525A701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E219518-7B8E-28CF-F364-7702ACAB5DE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70C91C-C415-16C3-D235-230CD349195F}"/>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3959850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F1F6-857B-6554-4234-AC3D2DEA39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0FAFF0-6F37-A9F9-ECD3-DA49AED3B54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B1E477D-2FE6-3C74-7163-7D57540FC9E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880419-3FC8-01B7-7087-0E0DD6781C8E}"/>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41468549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34D6D9-886B-8BA1-268C-986DFEFD07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99A3CB0-0606-6738-5BD0-DB1114008BC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7D3E0E-F5A4-0C81-A398-C194910AE66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271F3E-8FF9-E5B6-C8B3-980B98BA58D2}"/>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410811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5A849F-E4D2-554B-4B12-8FFE1F4A98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68DBA0-F575-8B75-F988-BF9AD67C3C6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F38541-DAA7-0D04-FA5D-3AC519CBF6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C754B3-90F1-BAEC-C6F8-E6186FBEF06A}"/>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1841874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1D09D7-8725-C370-798D-0B91DCAC2A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D876025-A47C-896E-AC6E-0CDB2D27B4D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66C055-29CE-F322-54D2-EAD703009B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B4B4F31-C380-4D63-330F-A1D0DAF83DFD}"/>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4308263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C7606-4E78-6FCF-410E-8483594C5B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3F0FF2-B573-E11C-124B-015958FEE8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AD15795-1966-2448-C9EA-5849E34123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56469A-9630-D6B7-9A08-0B1337F5FFDB}"/>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6434679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9BEA06-EAD4-A707-C086-1AAD6123BB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93B9DD-35B0-4A05-A4AC-93FB6182CF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97B4AE7-277E-46C0-ACDE-9CBAE967C78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C58FA48-5DDA-9DAA-7F71-5009A547C3F7}"/>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202338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C80259-B8C2-5B43-667E-23AACA06E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47B0E1-F3B5-E4DA-C5A1-6313DD7C6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B34700E-566E-3AA0-19F0-E8A9FDC220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E87B31C-0265-10A4-D28B-7FA95E43BD5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11433819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0C77FC-77D1-5BB3-4FF7-9CB1DF4356A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D30C73-E31A-0377-D9F7-94FD310D31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E77B1A-688F-C497-0D70-7F2CCE3AC9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F0B721-7C5B-7EC5-1369-4D73CAE62BE9}"/>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6262576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E21D1-0AA8-D606-D052-E08E462008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EF4079-B42F-284F-461D-4B7DC0CF44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96EFF6-7A42-5886-DFA0-E24CD06F46A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7D433E-EB5F-9635-CC8F-BD6CA6E42CEC}"/>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743847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7CE746-CDE0-E5BA-D3A4-A7245BA597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98A53B-5922-7B7C-B3D9-E80DC0D411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DDD8C57-E473-A64D-7615-E0AE96F819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7F1F37-D06E-FE85-85BA-842964CF356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34433658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D77D88-3375-6595-5B5D-ED4AAE074B6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FBAD5C0-3F03-FD43-0990-89AE02936EC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48757A7-583F-04A3-729C-B27F5404FAF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301676-ACB8-564B-2195-884A59FBF777}"/>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63449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8104F5-B02F-B28D-7B97-41CCD81F26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C3CA1C-48D0-8406-0D94-1C9997E674D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F397A2-7462-4C8B-C921-9E5B7B249D7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B2E22C2-4A62-E7F3-37D8-318C70FAC418}"/>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575033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5456145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9BFF87-5930-512A-6204-11630FCFBC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48FA61-BDD5-9CF2-6090-66AB7F332B5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9BFB832-43DE-D5D2-BF5B-94374F4EE6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3C9F54F-8D45-6BCF-338E-C419298DB48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733675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7F6C48-4300-5F04-ABB6-B9FEEFC9D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63246C-E7A5-6B40-9CD7-207A384EE3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19F8DD-4845-F6A7-AE32-0F904A087EE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266A0F6-EE42-B8B7-04AB-B251A08A1D53}"/>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041566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C0FE35-F189-E6D6-CFA8-F95D87C3F9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901332-33A0-FC8B-2A18-B228432CDF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ACE137-85D1-2543-2365-4A0B3AFD89B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E40D32-933C-BA99-41F6-D138C401CAB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0515802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4A1548-82D9-C3A1-EDEC-7575793375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D040AD-ED05-09EA-080D-79492581C6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0F9E26-5F82-9089-DE84-70C74E66690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66DFBF-0960-A19F-8DFB-689BCEA86869}"/>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3319322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6C51DD-38BF-B919-A848-54E81124AA0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4939F6-0836-DDDC-D118-2428E329C6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89B390-04D4-088F-BD61-46F1A6C9C2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46D492F-EF97-F055-93AE-35977F1C0B21}"/>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29116345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02869E-473B-C137-06FA-C52B644281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BEB170-78F0-F4A8-6353-708C9BCD4C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BDF6C9-6D02-D34B-05B5-C18F95DD04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45E0928-3028-4F50-CBE2-CF6C9355ED23}"/>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0756767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5E0AD6-D8EA-1B75-5795-E56F326E8F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59A354-B8FD-1527-1DCF-3D3ABF776C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6B6A042-827D-073B-66AF-0F09C548B6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A15D31-C95C-EC67-6A05-26E359DDABDD}"/>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94138681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1F4209-5D04-7D2B-4FA6-572D779CAF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53CA25-A189-9B88-7617-420BA2813C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1E1269-9AFC-55CF-9A63-26E94FF8087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51A280-5AE8-5BA6-2BC7-810599313F2C}"/>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08953195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95881-7F3B-40BA-FCB3-550E671ABE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2C749F0-555A-8531-6A19-78E2956A4CC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DE7C8F-E423-4159-3294-07127B1ABCE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14BF68-0CCB-20EC-E0AA-B3A3D3F61572}"/>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14564296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35528-9C19-84C4-F411-EE22B1069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BA9F8-D72E-6961-9A41-6FE5A41BDF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46608-3100-23A5-08BF-F4B34FAC96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21F3B-85DE-3B79-7A44-8CA7CB5BF706}"/>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204675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DE90C-C23D-08B2-1F3C-5AD6D08F67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EDC224-3232-10B1-6C50-A0DF694ED3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278573-AEDF-68C3-6BF6-1F403C3C1D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7719976-B62B-B30A-DB58-EE6A1892EF72}"/>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939970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4.jp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15.jp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18.jp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hyperlink" Target="http://dousaflavor.com/"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 Id="rId4" Type="http://schemas.openxmlformats.org/officeDocument/2006/relationships/image" Target="../media/image21.jpg"/></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2.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 Id="rId4" Type="http://schemas.openxmlformats.org/officeDocument/2006/relationships/image" Target="../media/image23.jpeg"/></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5" Type="http://schemas.openxmlformats.org/officeDocument/2006/relationships/hyperlink" Target="https://www.hootsuite.com/" TargetMode="External"/><Relationship Id="rId4" Type="http://schemas.openxmlformats.org/officeDocument/2006/relationships/hyperlink" Target="https://buffer.com/"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hyperlink" Target="https://unruly.co/blog/article/2015/10/26/jonah-berger-6-key-stepps-to-creating-contagious-content/#:~:text=When%20we%20care%2C%20we%20share,6.Stories"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24.jfif"/><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569477"/>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السابعة  </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58414"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356764" y="1569887"/>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السابعة</a:t>
            </a:r>
            <a:endParaRPr lang="ar-AE" sz="3200" b="1" dirty="0">
              <a:solidFill>
                <a:srgbClr val="00AEEF"/>
              </a:solidFill>
            </a:endParaRPr>
          </a:p>
          <a:p>
            <a:pPr algn="ctr">
              <a:lnSpc>
                <a:spcPct val="150000"/>
              </a:lnSpc>
            </a:pPr>
            <a:r>
              <a:rPr lang="ar-SY" sz="2800" b="1" dirty="0">
                <a:solidFill>
                  <a:srgbClr val="FF0000"/>
                </a:solidFill>
              </a:rPr>
              <a:t>إدارة الحملة الفيروسية</a:t>
            </a:r>
            <a:endParaRPr lang="en-US" sz="2800" b="1" dirty="0">
              <a:solidFill>
                <a:srgbClr val="FF0000"/>
              </a:solidFill>
            </a:endParaRPr>
          </a:p>
          <a:p>
            <a:pPr algn="ctr">
              <a:lnSpc>
                <a:spcPct val="150000"/>
              </a:lnSpc>
            </a:pPr>
            <a:r>
              <a:rPr lang="en-US" sz="2800" b="1" dirty="0">
                <a:solidFill>
                  <a:srgbClr val="FF0000"/>
                </a:solidFill>
              </a:rPr>
              <a:t>Viral Campaign Management </a:t>
            </a:r>
            <a:endParaRPr lang="ar-AE" sz="2800" b="1" dirty="0">
              <a:solidFill>
                <a:srgbClr val="FF0000"/>
              </a:solidFill>
            </a:endParaRPr>
          </a:p>
          <a:p>
            <a:pPr algn="ctr">
              <a:lnSpc>
                <a:spcPct val="150000"/>
              </a:lnSpc>
            </a:pP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7622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السابعة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p:cNvSpPr/>
          <p:nvPr/>
        </p:nvSpPr>
        <p:spPr>
          <a:xfrm>
            <a:off x="260281" y="2279593"/>
            <a:ext cx="11482251"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التسويق الفيروسي ليس مجرد إعلان إبداعي أو منشور ينتشر بشكل كبير على منصات التواصل الاجتماعي بل هو استراتيجية تسويقية متكاملة، فعندما تقرر إدارة التسويق في إحدى العلامات التجارية أن تقوم بالتسويق الفيروسي فهي تعمل على إطلاق حملة فيروسية متكاملة تغطي فترة زمنية معينة وتتضمن استخدام العديد من الأدوات الفيروسية والإعلانات الفيروسية، وتتطلب هذه الحملة تحديد أهداف معينة تسعى للوصول لها وميزانية محددة يتم إنفاقها مع تحديد الفترة الزمنية اللازمة وتحديد الاستراتيجيات الفيروسية التي تعتمد عليها الحملة التسويقية الفيروسية، في هذه المحاضرة سيتعرف الطلبة على كيفية إدارة حملة تسويقية فيروسية متكاملة بدءاً من التخطيط لهذه الحملة إلى استخدام الأدوات الفيروسية وانتهاءً بقياس مؤشرات الأداء الرئيسية </a:t>
            </a:r>
            <a:r>
              <a:rPr lang="en-US" sz="2200" dirty="0">
                <a:solidFill>
                  <a:schemeClr val="tx1"/>
                </a:solidFill>
              </a:rPr>
              <a:t>KPIs</a:t>
            </a:r>
            <a:r>
              <a:rPr lang="ar-SY" sz="2200" dirty="0">
                <a:solidFill>
                  <a:schemeClr val="tx1"/>
                </a:solidFill>
              </a:rPr>
              <a:t> الخاصة بالحملة الفيروسية. </a:t>
            </a:r>
            <a:endParaRPr lang="en-US" sz="2200" dirty="0">
              <a:solidFill>
                <a:schemeClr val="tx1"/>
              </a:solidFill>
            </a:endParaRPr>
          </a:p>
        </p:txBody>
      </p:sp>
      <p:sp>
        <p:nvSpPr>
          <p:cNvPr id="6" name="مستطيل 5"/>
          <p:cNvSpPr/>
          <p:nvPr/>
        </p:nvSpPr>
        <p:spPr>
          <a:xfrm>
            <a:off x="7602446" y="1238262"/>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A926A-25B7-C8A2-FA5D-D59B00E2852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517A4BF-118C-41D7-E53B-44D5706CD5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61DD8EC-9637-B5D5-EC14-4BB887B0C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0351" y="24716"/>
            <a:ext cx="2954655" cy="1379622"/>
          </a:xfrm>
          <a:prstGeom prst="rect">
            <a:avLst/>
          </a:prstGeom>
        </p:spPr>
      </p:pic>
      <p:sp>
        <p:nvSpPr>
          <p:cNvPr id="6" name="مستطيل 5">
            <a:extLst>
              <a:ext uri="{FF2B5EF4-FFF2-40B4-BE49-F238E27FC236}">
                <a16:creationId xmlns:a16="http://schemas.microsoft.com/office/drawing/2014/main" id="{EF68E13C-EEBA-47B4-391B-AB9AAFA8C706}"/>
              </a:ext>
            </a:extLst>
          </p:cNvPr>
          <p:cNvSpPr/>
          <p:nvPr/>
        </p:nvSpPr>
        <p:spPr>
          <a:xfrm>
            <a:off x="8420884" y="145290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1-تحديد الأهداف</a:t>
            </a:r>
            <a:endParaRPr lang="en-US" sz="2200" b="1" dirty="0"/>
          </a:p>
        </p:txBody>
      </p:sp>
      <p:sp>
        <p:nvSpPr>
          <p:cNvPr id="2" name="مربع نص 1">
            <a:extLst>
              <a:ext uri="{FF2B5EF4-FFF2-40B4-BE49-F238E27FC236}">
                <a16:creationId xmlns:a16="http://schemas.microsoft.com/office/drawing/2014/main" id="{4C9A597B-02D6-5071-1D6F-4A05B4D04E5F}"/>
              </a:ext>
            </a:extLst>
          </p:cNvPr>
          <p:cNvSpPr txBox="1"/>
          <p:nvPr/>
        </p:nvSpPr>
        <p:spPr>
          <a:xfrm>
            <a:off x="1397523" y="358760"/>
            <a:ext cx="7467600" cy="861774"/>
          </a:xfrm>
          <a:prstGeom prst="rect">
            <a:avLst/>
          </a:prstGeom>
          <a:noFill/>
        </p:spPr>
        <p:txBody>
          <a:bodyPr wrap="square" rtlCol="0">
            <a:spAutoFit/>
          </a:bodyPr>
          <a:lstStyle/>
          <a:p>
            <a:pPr algn="ctr"/>
            <a:r>
              <a:rPr lang="ar-SY" sz="3200" b="1" dirty="0">
                <a:solidFill>
                  <a:srgbClr val="00AEEF"/>
                </a:solidFill>
              </a:rPr>
              <a:t>خطوات إدارة الحملة الفيروسية</a:t>
            </a:r>
            <a:endParaRPr lang="en-US" sz="3200" b="1" dirty="0">
              <a:solidFill>
                <a:srgbClr val="00AEEF"/>
              </a:solidFill>
            </a:endParaRPr>
          </a:p>
          <a:p>
            <a:pPr algn="ctr" rtl="1"/>
            <a:endParaRPr lang="en-US" dirty="0">
              <a:solidFill>
                <a:schemeClr val="bg1"/>
              </a:solidFill>
            </a:endParaRPr>
          </a:p>
        </p:txBody>
      </p:sp>
      <p:sp>
        <p:nvSpPr>
          <p:cNvPr id="3" name="مستطيل 2">
            <a:extLst>
              <a:ext uri="{FF2B5EF4-FFF2-40B4-BE49-F238E27FC236}">
                <a16:creationId xmlns:a16="http://schemas.microsoft.com/office/drawing/2014/main" id="{1139E83F-5EB0-B8EE-017D-FE5AAD7AD927}"/>
              </a:ext>
            </a:extLst>
          </p:cNvPr>
          <p:cNvSpPr/>
          <p:nvPr/>
        </p:nvSpPr>
        <p:spPr>
          <a:xfrm>
            <a:off x="4151031" y="140433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2-المدة الزمنية </a:t>
            </a:r>
            <a:endParaRPr lang="en-US" sz="2200" b="1" dirty="0"/>
          </a:p>
        </p:txBody>
      </p:sp>
      <p:sp>
        <p:nvSpPr>
          <p:cNvPr id="12" name="مستطيل 11">
            <a:extLst>
              <a:ext uri="{FF2B5EF4-FFF2-40B4-BE49-F238E27FC236}">
                <a16:creationId xmlns:a16="http://schemas.microsoft.com/office/drawing/2014/main" id="{2FF862A0-F1A3-C38A-3B04-31E3C88C39CD}"/>
              </a:ext>
            </a:extLst>
          </p:cNvPr>
          <p:cNvSpPr/>
          <p:nvPr/>
        </p:nvSpPr>
        <p:spPr>
          <a:xfrm>
            <a:off x="226994" y="1404337"/>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3-تحديد الفئات المستهدفة</a:t>
            </a:r>
            <a:endParaRPr lang="en-US" sz="2200" b="1" dirty="0"/>
          </a:p>
        </p:txBody>
      </p:sp>
      <p:sp>
        <p:nvSpPr>
          <p:cNvPr id="13" name="مستطيل 12">
            <a:extLst>
              <a:ext uri="{FF2B5EF4-FFF2-40B4-BE49-F238E27FC236}">
                <a16:creationId xmlns:a16="http://schemas.microsoft.com/office/drawing/2014/main" id="{1BE6E074-61CA-7326-CFD7-163DF87B5730}"/>
              </a:ext>
            </a:extLst>
          </p:cNvPr>
          <p:cNvSpPr/>
          <p:nvPr/>
        </p:nvSpPr>
        <p:spPr>
          <a:xfrm>
            <a:off x="8559107" y="27784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4-الميزانية </a:t>
            </a:r>
            <a:endParaRPr lang="en-US" sz="2200" b="1" dirty="0"/>
          </a:p>
        </p:txBody>
      </p:sp>
      <p:sp>
        <p:nvSpPr>
          <p:cNvPr id="14" name="مستطيل 13">
            <a:extLst>
              <a:ext uri="{FF2B5EF4-FFF2-40B4-BE49-F238E27FC236}">
                <a16:creationId xmlns:a16="http://schemas.microsoft.com/office/drawing/2014/main" id="{DA2289E0-C664-4164-61DC-E74076BC0EDA}"/>
              </a:ext>
            </a:extLst>
          </p:cNvPr>
          <p:cNvSpPr/>
          <p:nvPr/>
        </p:nvSpPr>
        <p:spPr>
          <a:xfrm>
            <a:off x="4183565" y="27784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5-الاستراتيجية الفيروسية</a:t>
            </a:r>
            <a:endParaRPr lang="en-US" sz="2200" b="1" dirty="0"/>
          </a:p>
        </p:txBody>
      </p:sp>
      <p:sp>
        <p:nvSpPr>
          <p:cNvPr id="15" name="مستطيل 14">
            <a:extLst>
              <a:ext uri="{FF2B5EF4-FFF2-40B4-BE49-F238E27FC236}">
                <a16:creationId xmlns:a16="http://schemas.microsoft.com/office/drawing/2014/main" id="{871B922C-8051-0AE8-EE33-D126E99D49E9}"/>
              </a:ext>
            </a:extLst>
          </p:cNvPr>
          <p:cNvSpPr/>
          <p:nvPr/>
        </p:nvSpPr>
        <p:spPr>
          <a:xfrm>
            <a:off x="226994" y="277689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6-الأدوات الفيروسية </a:t>
            </a:r>
            <a:endParaRPr lang="en-US" sz="2200" b="1" dirty="0"/>
          </a:p>
        </p:txBody>
      </p:sp>
      <p:sp>
        <p:nvSpPr>
          <p:cNvPr id="16" name="مستطيل 15">
            <a:extLst>
              <a:ext uri="{FF2B5EF4-FFF2-40B4-BE49-F238E27FC236}">
                <a16:creationId xmlns:a16="http://schemas.microsoft.com/office/drawing/2014/main" id="{C9E5C97D-FB7C-3DC7-2BDC-5282AA70211C}"/>
              </a:ext>
            </a:extLst>
          </p:cNvPr>
          <p:cNvSpPr/>
          <p:nvPr/>
        </p:nvSpPr>
        <p:spPr>
          <a:xfrm>
            <a:off x="4183565" y="3948134"/>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8-كتابة المحتوى الفيروسي</a:t>
            </a:r>
            <a:endParaRPr lang="en-US" sz="2200" b="1" dirty="0"/>
          </a:p>
        </p:txBody>
      </p:sp>
      <p:sp>
        <p:nvSpPr>
          <p:cNvPr id="17" name="مستطيل 16">
            <a:extLst>
              <a:ext uri="{FF2B5EF4-FFF2-40B4-BE49-F238E27FC236}">
                <a16:creationId xmlns:a16="http://schemas.microsoft.com/office/drawing/2014/main" id="{C1287FF2-56A2-E912-FDB2-581CB88CAACA}"/>
              </a:ext>
            </a:extLst>
          </p:cNvPr>
          <p:cNvSpPr/>
          <p:nvPr/>
        </p:nvSpPr>
        <p:spPr>
          <a:xfrm>
            <a:off x="226994" y="394813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9-إخراج العناصر البصرية</a:t>
            </a:r>
            <a:r>
              <a:rPr lang="en-US" sz="2200" b="1" dirty="0"/>
              <a:t> </a:t>
            </a:r>
            <a:r>
              <a:rPr lang="ar-SY" sz="2200" b="1" dirty="0"/>
              <a:t>والصوتية الفيروسية </a:t>
            </a:r>
            <a:endParaRPr lang="en-US" sz="2200" b="1" dirty="0"/>
          </a:p>
        </p:txBody>
      </p:sp>
      <p:sp>
        <p:nvSpPr>
          <p:cNvPr id="18" name="مستطيل 17">
            <a:extLst>
              <a:ext uri="{FF2B5EF4-FFF2-40B4-BE49-F238E27FC236}">
                <a16:creationId xmlns:a16="http://schemas.microsoft.com/office/drawing/2014/main" id="{9A864CAC-6378-1A65-D978-09BF6A8BAE45}"/>
              </a:ext>
            </a:extLst>
          </p:cNvPr>
          <p:cNvSpPr/>
          <p:nvPr/>
        </p:nvSpPr>
        <p:spPr>
          <a:xfrm>
            <a:off x="4206344" y="531629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11-قياس أداء الحملة الفيروسية </a:t>
            </a:r>
            <a:endParaRPr lang="en-US" sz="2200" b="1" dirty="0"/>
          </a:p>
        </p:txBody>
      </p:sp>
      <p:sp>
        <p:nvSpPr>
          <p:cNvPr id="19" name="مستطيل 18">
            <a:extLst>
              <a:ext uri="{FF2B5EF4-FFF2-40B4-BE49-F238E27FC236}">
                <a16:creationId xmlns:a16="http://schemas.microsoft.com/office/drawing/2014/main" id="{9AC87C6B-896E-5A5B-E6B0-285FDD163639}"/>
              </a:ext>
            </a:extLst>
          </p:cNvPr>
          <p:cNvSpPr/>
          <p:nvPr/>
        </p:nvSpPr>
        <p:spPr>
          <a:xfrm>
            <a:off x="8559107" y="394813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7-تصميم البرامج الفيروسية</a:t>
            </a:r>
            <a:endParaRPr lang="en-US" sz="2200" b="1" dirty="0"/>
          </a:p>
        </p:txBody>
      </p:sp>
      <p:sp>
        <p:nvSpPr>
          <p:cNvPr id="20" name="مستطيل 19">
            <a:extLst>
              <a:ext uri="{FF2B5EF4-FFF2-40B4-BE49-F238E27FC236}">
                <a16:creationId xmlns:a16="http://schemas.microsoft.com/office/drawing/2014/main" id="{9D44C0C7-5159-3604-06C0-47105BE91BE0}"/>
              </a:ext>
            </a:extLst>
          </p:cNvPr>
          <p:cNvSpPr/>
          <p:nvPr/>
        </p:nvSpPr>
        <p:spPr>
          <a:xfrm>
            <a:off x="8559107" y="540509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10-النشر والجدول الزمني</a:t>
            </a:r>
            <a:endParaRPr lang="en-US" sz="2200" b="1" dirty="0"/>
          </a:p>
        </p:txBody>
      </p:sp>
      <p:sp>
        <p:nvSpPr>
          <p:cNvPr id="21" name="سهم: لليمين 20">
            <a:extLst>
              <a:ext uri="{FF2B5EF4-FFF2-40B4-BE49-F238E27FC236}">
                <a16:creationId xmlns:a16="http://schemas.microsoft.com/office/drawing/2014/main" id="{2281FB3F-1832-8BDC-8A96-9214527CD837}"/>
              </a:ext>
            </a:extLst>
          </p:cNvPr>
          <p:cNvSpPr/>
          <p:nvPr/>
        </p:nvSpPr>
        <p:spPr>
          <a:xfrm rot="10800000">
            <a:off x="7321429" y="1577057"/>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2" name="سهم: لليمين 21">
            <a:extLst>
              <a:ext uri="{FF2B5EF4-FFF2-40B4-BE49-F238E27FC236}">
                <a16:creationId xmlns:a16="http://schemas.microsoft.com/office/drawing/2014/main" id="{284924AF-0219-D9DD-A18F-5CBB763DEC22}"/>
              </a:ext>
            </a:extLst>
          </p:cNvPr>
          <p:cNvSpPr/>
          <p:nvPr/>
        </p:nvSpPr>
        <p:spPr>
          <a:xfrm rot="10800000">
            <a:off x="3145519" y="1528489"/>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3" name="سهم: لليمين 22">
            <a:extLst>
              <a:ext uri="{FF2B5EF4-FFF2-40B4-BE49-F238E27FC236}">
                <a16:creationId xmlns:a16="http://schemas.microsoft.com/office/drawing/2014/main" id="{FABF588E-40FD-ABB6-10F6-FC6984BC5A3D}"/>
              </a:ext>
            </a:extLst>
          </p:cNvPr>
          <p:cNvSpPr/>
          <p:nvPr/>
        </p:nvSpPr>
        <p:spPr>
          <a:xfrm rot="10800000">
            <a:off x="7294692" y="2901476"/>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4" name="سهم: لليمين 23">
            <a:extLst>
              <a:ext uri="{FF2B5EF4-FFF2-40B4-BE49-F238E27FC236}">
                <a16:creationId xmlns:a16="http://schemas.microsoft.com/office/drawing/2014/main" id="{B3E15B7F-D7EB-1536-2838-793BB9A639C8}"/>
              </a:ext>
            </a:extLst>
          </p:cNvPr>
          <p:cNvSpPr/>
          <p:nvPr/>
        </p:nvSpPr>
        <p:spPr>
          <a:xfrm rot="10800000">
            <a:off x="3160926" y="2901047"/>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5" name="سهم: لليمين 24">
            <a:extLst>
              <a:ext uri="{FF2B5EF4-FFF2-40B4-BE49-F238E27FC236}">
                <a16:creationId xmlns:a16="http://schemas.microsoft.com/office/drawing/2014/main" id="{872C3554-2FC0-9BCA-A41F-625B5CA7523A}"/>
              </a:ext>
            </a:extLst>
          </p:cNvPr>
          <p:cNvSpPr/>
          <p:nvPr/>
        </p:nvSpPr>
        <p:spPr>
          <a:xfrm rot="10800000">
            <a:off x="11312093" y="2826667"/>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6" name="سهم: لليمين 25">
            <a:extLst>
              <a:ext uri="{FF2B5EF4-FFF2-40B4-BE49-F238E27FC236}">
                <a16:creationId xmlns:a16="http://schemas.microsoft.com/office/drawing/2014/main" id="{11490CEA-7D7C-A561-6688-4AF2F365C0F1}"/>
              </a:ext>
            </a:extLst>
          </p:cNvPr>
          <p:cNvSpPr/>
          <p:nvPr/>
        </p:nvSpPr>
        <p:spPr>
          <a:xfrm rot="10800000">
            <a:off x="7294692" y="4065793"/>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7" name="سهم: لليمين 26">
            <a:extLst>
              <a:ext uri="{FF2B5EF4-FFF2-40B4-BE49-F238E27FC236}">
                <a16:creationId xmlns:a16="http://schemas.microsoft.com/office/drawing/2014/main" id="{6FC40837-1D58-B7FA-7AAF-C32B219F0903}"/>
              </a:ext>
            </a:extLst>
          </p:cNvPr>
          <p:cNvSpPr/>
          <p:nvPr/>
        </p:nvSpPr>
        <p:spPr>
          <a:xfrm rot="10800000">
            <a:off x="11281447" y="4035324"/>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8" name="سهم: لليمين 27">
            <a:extLst>
              <a:ext uri="{FF2B5EF4-FFF2-40B4-BE49-F238E27FC236}">
                <a16:creationId xmlns:a16="http://schemas.microsoft.com/office/drawing/2014/main" id="{E6C0AED8-B348-1AF9-7DC0-CD9D656DE219}"/>
              </a:ext>
            </a:extLst>
          </p:cNvPr>
          <p:cNvSpPr/>
          <p:nvPr/>
        </p:nvSpPr>
        <p:spPr>
          <a:xfrm rot="10800000">
            <a:off x="3145519" y="4023497"/>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29" name="سهم: لليمين 28">
            <a:extLst>
              <a:ext uri="{FF2B5EF4-FFF2-40B4-BE49-F238E27FC236}">
                <a16:creationId xmlns:a16="http://schemas.microsoft.com/office/drawing/2014/main" id="{5E0A2D5A-3E7F-BD4C-CB21-F8F54DE040FD}"/>
              </a:ext>
            </a:extLst>
          </p:cNvPr>
          <p:cNvSpPr/>
          <p:nvPr/>
        </p:nvSpPr>
        <p:spPr>
          <a:xfrm rot="10800000">
            <a:off x="11315727" y="5558952"/>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
        <p:nvSpPr>
          <p:cNvPr id="30" name="سهم: لليمين 29">
            <a:extLst>
              <a:ext uri="{FF2B5EF4-FFF2-40B4-BE49-F238E27FC236}">
                <a16:creationId xmlns:a16="http://schemas.microsoft.com/office/drawing/2014/main" id="{3F671BC0-377B-D288-2416-E56D77F0773D}"/>
              </a:ext>
            </a:extLst>
          </p:cNvPr>
          <p:cNvSpPr/>
          <p:nvPr/>
        </p:nvSpPr>
        <p:spPr>
          <a:xfrm rot="10800000">
            <a:off x="7339233" y="5529244"/>
            <a:ext cx="839972" cy="469838"/>
          </a:xfrm>
          <a:prstGeom prst="rightArrow">
            <a:avLst/>
          </a:prstGeom>
          <a:solidFill>
            <a:srgbClr val="00B0F0"/>
          </a:solidFill>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endParaRPr lang="ar-SY"/>
          </a:p>
        </p:txBody>
      </p:sp>
    </p:spTree>
    <p:extLst>
      <p:ext uri="{BB962C8B-B14F-4D97-AF65-F5344CB8AC3E}">
        <p14:creationId xmlns:p14="http://schemas.microsoft.com/office/powerpoint/2010/main" val="1096402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443D7-6763-BE01-E8DB-11220038E8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888A23-FA9C-5A06-B1EA-02B89C8D52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8C6318-8FA6-A55B-9796-46A9AD577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89515B-982F-7E3C-D142-C6B6E4577D1D}"/>
              </a:ext>
            </a:extLst>
          </p:cNvPr>
          <p:cNvSpPr/>
          <p:nvPr/>
        </p:nvSpPr>
        <p:spPr>
          <a:xfrm>
            <a:off x="4025462" y="1566670"/>
            <a:ext cx="7885834"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BD77532-2709-F06C-A948-7C5A68EE92A8}"/>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 تحديد الأهداف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73D92861-6FC4-DD02-50B2-E28764B26582}"/>
              </a:ext>
            </a:extLst>
          </p:cNvPr>
          <p:cNvSpPr txBox="1"/>
          <p:nvPr/>
        </p:nvSpPr>
        <p:spPr>
          <a:xfrm>
            <a:off x="4180114" y="1911096"/>
            <a:ext cx="7533350" cy="4092211"/>
          </a:xfrm>
          <a:prstGeom prst="rect">
            <a:avLst/>
          </a:prstGeom>
          <a:noFill/>
        </p:spPr>
        <p:txBody>
          <a:bodyPr wrap="square" rtlCol="1">
            <a:spAutoFit/>
          </a:bodyPr>
          <a:lstStyle/>
          <a:p>
            <a:pPr algn="just" rtl="1">
              <a:lnSpc>
                <a:spcPct val="150000"/>
              </a:lnSpc>
            </a:pPr>
            <a:r>
              <a:rPr lang="ar-SY" sz="2200" dirty="0"/>
              <a:t>الخطوة الأولى في إدارة الحملة الفيروسية هي تحديد أهداف الحملة الفيروسية، حيث يمكن أن نحدد مجموعة من الأهداف التسويقية من خلال الحملة الفيروسية مثل:</a:t>
            </a:r>
          </a:p>
          <a:p>
            <a:pPr marL="342900" indent="-342900" algn="just" rtl="1">
              <a:lnSpc>
                <a:spcPct val="150000"/>
              </a:lnSpc>
              <a:buFont typeface="Arial" panose="020B0604020202020204" pitchFamily="34" charset="0"/>
              <a:buChar char="•"/>
            </a:pPr>
            <a:r>
              <a:rPr lang="ar-SY" sz="2200" dirty="0"/>
              <a:t>زيادة الوعي بالعلامة التجارية </a:t>
            </a:r>
          </a:p>
          <a:p>
            <a:pPr marL="342900" indent="-342900" algn="just" rtl="1">
              <a:lnSpc>
                <a:spcPct val="150000"/>
              </a:lnSpc>
              <a:buFont typeface="Arial" panose="020B0604020202020204" pitchFamily="34" charset="0"/>
              <a:buChar char="•"/>
            </a:pPr>
            <a:r>
              <a:rPr lang="ar-SY" sz="2200" dirty="0"/>
              <a:t>زيادة متابعين صفحات التواصل الاجتماعي </a:t>
            </a:r>
          </a:p>
          <a:p>
            <a:pPr marL="342900" indent="-342900" algn="just" rtl="1">
              <a:lnSpc>
                <a:spcPct val="150000"/>
              </a:lnSpc>
              <a:buFont typeface="Arial" panose="020B0604020202020204" pitchFamily="34" charset="0"/>
              <a:buChar char="•"/>
            </a:pPr>
            <a:r>
              <a:rPr lang="ar-SY" sz="2200" dirty="0"/>
              <a:t>تحسين تقييمات المنتج والتطبيقات </a:t>
            </a:r>
          </a:p>
          <a:p>
            <a:pPr marL="342900" indent="-342900" algn="just" rtl="1">
              <a:lnSpc>
                <a:spcPct val="150000"/>
              </a:lnSpc>
              <a:buFont typeface="Arial" panose="020B0604020202020204" pitchFamily="34" charset="0"/>
              <a:buChar char="•"/>
            </a:pPr>
            <a:r>
              <a:rPr lang="ar-SY" sz="2200" dirty="0"/>
              <a:t>توليد العملاء المحتملين </a:t>
            </a:r>
          </a:p>
          <a:p>
            <a:pPr marL="342900" indent="-342900" algn="just" rtl="1">
              <a:lnSpc>
                <a:spcPct val="150000"/>
              </a:lnSpc>
              <a:buFont typeface="Arial" panose="020B0604020202020204" pitchFamily="34" charset="0"/>
              <a:buChar char="•"/>
            </a:pPr>
            <a:r>
              <a:rPr lang="ar-SY" sz="2200" dirty="0"/>
              <a:t>زيادة المبيعات</a:t>
            </a:r>
          </a:p>
          <a:p>
            <a:pPr marL="342900" indent="-342900" algn="just" rtl="1">
              <a:lnSpc>
                <a:spcPct val="150000"/>
              </a:lnSpc>
              <a:buFont typeface="Arial" panose="020B0604020202020204" pitchFamily="34" charset="0"/>
              <a:buChar char="•"/>
            </a:pPr>
            <a:r>
              <a:rPr lang="ar-SY" sz="2200" dirty="0"/>
              <a:t>زيادة التفاعل </a:t>
            </a:r>
          </a:p>
        </p:txBody>
      </p:sp>
      <p:pic>
        <p:nvPicPr>
          <p:cNvPr id="6" name="صورة 5">
            <a:extLst>
              <a:ext uri="{FF2B5EF4-FFF2-40B4-BE49-F238E27FC236}">
                <a16:creationId xmlns:a16="http://schemas.microsoft.com/office/drawing/2014/main" id="{2340F265-5443-D3F6-3B28-2D80F3DDE6A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85881"/>
            <a:ext cx="3789970" cy="3033187"/>
          </a:xfrm>
          <a:prstGeom prst="rect">
            <a:avLst/>
          </a:prstGeom>
        </p:spPr>
      </p:pic>
    </p:spTree>
    <p:extLst>
      <p:ext uri="{BB962C8B-B14F-4D97-AF65-F5344CB8AC3E}">
        <p14:creationId xmlns:p14="http://schemas.microsoft.com/office/powerpoint/2010/main" val="415731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F7FFA-F12E-21A6-97FC-6C3578AFBC2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8BD4EAC-CBB5-BF27-578F-DB8E6022E23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D2C9D40-712D-16DF-E68E-636ABBDECA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4002E0E-DE7B-FFBB-B085-C59099935006}"/>
              </a:ext>
            </a:extLst>
          </p:cNvPr>
          <p:cNvSpPr/>
          <p:nvPr/>
        </p:nvSpPr>
        <p:spPr>
          <a:xfrm>
            <a:off x="4025462" y="1566670"/>
            <a:ext cx="7885834" cy="44716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1C75AE43-1879-0821-5054-8DA8385DCC50}"/>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 المدة الزمنية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FAEEA6D2-6F63-0B4E-F62B-056524DCB86F}"/>
              </a:ext>
            </a:extLst>
          </p:cNvPr>
          <p:cNvSpPr txBox="1"/>
          <p:nvPr/>
        </p:nvSpPr>
        <p:spPr>
          <a:xfrm>
            <a:off x="4278775" y="2084518"/>
            <a:ext cx="7379208" cy="3076548"/>
          </a:xfrm>
          <a:prstGeom prst="rect">
            <a:avLst/>
          </a:prstGeom>
          <a:noFill/>
        </p:spPr>
        <p:txBody>
          <a:bodyPr wrap="square" rtlCol="1">
            <a:spAutoFit/>
          </a:bodyPr>
          <a:lstStyle/>
          <a:p>
            <a:pPr algn="just" rtl="1">
              <a:lnSpc>
                <a:spcPct val="150000"/>
              </a:lnSpc>
            </a:pPr>
            <a:r>
              <a:rPr lang="ar-SY" sz="2200" dirty="0"/>
              <a:t>من الضروري جداً أن نحدد الفترة الزمنية التي يجب إطلاق الحملة الفيروسية، إذ يمكن أن تكون الحملة الفيروسية لأيام أو أسابيع أو أشهر أو ربما تكون لمدة زمنية طويلة. </a:t>
            </a:r>
          </a:p>
          <a:p>
            <a:pPr algn="just" rtl="1">
              <a:lnSpc>
                <a:spcPct val="150000"/>
              </a:lnSpc>
            </a:pPr>
            <a:r>
              <a:rPr lang="ar-SY" sz="2200" dirty="0"/>
              <a:t>ويمكن أن تحدد المدة الزمنية للحملة الفيروسية بناءً على الأهداف التسويقية لهذه الحملة والميزانية المخصصة لأنشطة التسويق الفيروسي. </a:t>
            </a:r>
          </a:p>
          <a:p>
            <a:pPr algn="just" rtl="1">
              <a:lnSpc>
                <a:spcPct val="150000"/>
              </a:lnSpc>
            </a:pPr>
            <a:endParaRPr lang="ar-SY" sz="2200" dirty="0"/>
          </a:p>
        </p:txBody>
      </p:sp>
      <p:pic>
        <p:nvPicPr>
          <p:cNvPr id="6" name="صورة 5">
            <a:extLst>
              <a:ext uri="{FF2B5EF4-FFF2-40B4-BE49-F238E27FC236}">
                <a16:creationId xmlns:a16="http://schemas.microsoft.com/office/drawing/2014/main" id="{D89B6942-A527-C379-E1CC-3A2F7AB4DB93}"/>
              </a:ext>
            </a:extLst>
          </p:cNvPr>
          <p:cNvPicPr>
            <a:picLocks noChangeAspect="1"/>
          </p:cNvPicPr>
          <p:nvPr/>
        </p:nvPicPr>
        <p:blipFill>
          <a:blip r:embed="rId4">
            <a:extLst>
              <a:ext uri="{28A0092B-C50C-407E-A947-70E740481C1C}">
                <a14:useLocalDpi xmlns:a14="http://schemas.microsoft.com/office/drawing/2010/main" val="0"/>
              </a:ext>
            </a:extLst>
          </a:blip>
          <a:srcRect l="17333" t="-2666" r="19444" b="-9984"/>
          <a:stretch>
            <a:fillRect/>
          </a:stretch>
        </p:blipFill>
        <p:spPr>
          <a:xfrm>
            <a:off x="209635" y="1990725"/>
            <a:ext cx="3573632" cy="3581783"/>
          </a:xfrm>
          <a:prstGeom prst="rect">
            <a:avLst/>
          </a:prstGeom>
        </p:spPr>
      </p:pic>
    </p:spTree>
    <p:extLst>
      <p:ext uri="{BB962C8B-B14F-4D97-AF65-F5344CB8AC3E}">
        <p14:creationId xmlns:p14="http://schemas.microsoft.com/office/powerpoint/2010/main" val="17843182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22E636-0011-EC3E-8019-39E29F7D7FC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9AD86BF-6363-FFB4-6F5E-D491974EC73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3DE06E2-9411-8E2D-487B-D081D7834F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6230CC7-D249-E823-78A4-28995944E4AA}"/>
              </a:ext>
            </a:extLst>
          </p:cNvPr>
          <p:cNvSpPr/>
          <p:nvPr/>
        </p:nvSpPr>
        <p:spPr>
          <a:xfrm>
            <a:off x="4036347" y="1479457"/>
            <a:ext cx="7885834" cy="511728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D8926AE-8CBA-516C-717C-D78EF9E6DE10}"/>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 تحديد الفئات المستهدفة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613DA633-15E7-FDDC-100E-3C69A32ABAA8}"/>
              </a:ext>
            </a:extLst>
          </p:cNvPr>
          <p:cNvSpPr txBox="1"/>
          <p:nvPr/>
        </p:nvSpPr>
        <p:spPr>
          <a:xfrm>
            <a:off x="4289660" y="1611627"/>
            <a:ext cx="7379208" cy="5246373"/>
          </a:xfrm>
          <a:prstGeom prst="rect">
            <a:avLst/>
          </a:prstGeom>
          <a:noFill/>
        </p:spPr>
        <p:txBody>
          <a:bodyPr wrap="square" rtlCol="1">
            <a:spAutoFit/>
          </a:bodyPr>
          <a:lstStyle/>
          <a:p>
            <a:pPr algn="just" rtl="1">
              <a:lnSpc>
                <a:spcPct val="150000"/>
              </a:lnSpc>
            </a:pPr>
            <a:r>
              <a:rPr lang="ar-SY" sz="2200" dirty="0"/>
              <a:t>من المهم أن يتم تحديد الفئات المستهدفة بالحملة الفيروسية وتحديداً من هم القاعدة الجماهيرية التي ستنطلق منها الحملة الفيروسية لأنه إذا كانت الجماهير المستهدفة بالحملة الفيروسية مناسبة ستنجح الحملة الفيروسية.</a:t>
            </a:r>
          </a:p>
          <a:p>
            <a:pPr algn="just" rtl="1">
              <a:lnSpc>
                <a:spcPct val="150000"/>
              </a:lnSpc>
            </a:pPr>
            <a:r>
              <a:rPr lang="ar-SY" sz="2400" dirty="0"/>
              <a:t>وهنا يتم تبني مفهوم المريض رقم صفر وهو مصطلح طبي يعني أول إصابة بالوباء أو الفيروس، وهذا المريض هو الذي يقوم بنقل العدوى في الحملة </a:t>
            </a:r>
            <a:r>
              <a:rPr lang="ar-SY" sz="2200" dirty="0"/>
              <a:t>التسويقية، وبالتطبيق على التسويق الفيروسي فإن المريض رقم صفر يمثل الأشخاص الأوائل الذين تصلهم الرسالة الفيروسية، هؤلاء يسمون "البذور" (</a:t>
            </a:r>
            <a:r>
              <a:rPr lang="en-US" sz="2200" dirty="0"/>
              <a:t>Seeds</a:t>
            </a:r>
            <a:r>
              <a:rPr lang="ar-SY" sz="2200" dirty="0"/>
              <a:t>) وهم مجموعة معينة من الأشخاص لديهم دوافع قوية لمشاركة المحتوى ولديهم القدرة على نشره بشكل واسع نتيجة شبكاتهم الاجتماعية القوية.</a:t>
            </a:r>
          </a:p>
          <a:p>
            <a:pPr algn="just" rtl="1">
              <a:lnSpc>
                <a:spcPct val="150000"/>
              </a:lnSpc>
            </a:pPr>
            <a:endParaRPr lang="ar-SY" sz="2200" dirty="0"/>
          </a:p>
        </p:txBody>
      </p:sp>
      <p:pic>
        <p:nvPicPr>
          <p:cNvPr id="6" name="صورة 5">
            <a:extLst>
              <a:ext uri="{FF2B5EF4-FFF2-40B4-BE49-F238E27FC236}">
                <a16:creationId xmlns:a16="http://schemas.microsoft.com/office/drawing/2014/main" id="{A1ACEE47-7FE3-30CF-FBA0-612C58740A0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439" y="2641367"/>
            <a:ext cx="3847200" cy="2359258"/>
          </a:xfrm>
          <a:prstGeom prst="rect">
            <a:avLst/>
          </a:prstGeom>
        </p:spPr>
      </p:pic>
    </p:spTree>
    <p:extLst>
      <p:ext uri="{BB962C8B-B14F-4D97-AF65-F5344CB8AC3E}">
        <p14:creationId xmlns:p14="http://schemas.microsoft.com/office/powerpoint/2010/main" val="21290213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7AD4D1-1870-3F0A-CFB4-70DFCEEA4BD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FFB7316-B808-8189-739D-0B4A6D79AE4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0B924F6-9004-F54D-7CFD-7A89640F0F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DA3D7F9-0C0F-F810-5D95-3B6DB537F996}"/>
              </a:ext>
            </a:extLst>
          </p:cNvPr>
          <p:cNvSpPr/>
          <p:nvPr/>
        </p:nvSpPr>
        <p:spPr>
          <a:xfrm>
            <a:off x="4454581" y="1611627"/>
            <a:ext cx="7467600" cy="426529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E94384EC-4F35-3634-012A-4BDC785C3D57}"/>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 تحديد الفئات المستهدفة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DE3A1941-CDE3-F988-4742-F3D1F20D95B9}"/>
              </a:ext>
            </a:extLst>
          </p:cNvPr>
          <p:cNvSpPr txBox="1"/>
          <p:nvPr/>
        </p:nvSpPr>
        <p:spPr>
          <a:xfrm>
            <a:off x="4638675" y="1611627"/>
            <a:ext cx="7030193" cy="4092211"/>
          </a:xfrm>
          <a:prstGeom prst="rect">
            <a:avLst/>
          </a:prstGeom>
          <a:noFill/>
        </p:spPr>
        <p:txBody>
          <a:bodyPr wrap="square" rtlCol="1">
            <a:spAutoFit/>
          </a:bodyPr>
          <a:lstStyle/>
          <a:p>
            <a:pPr algn="r">
              <a:lnSpc>
                <a:spcPct val="150000"/>
              </a:lnSpc>
            </a:pPr>
            <a:r>
              <a:rPr lang="ar-SY" sz="2200" dirty="0"/>
              <a:t>معايير اختيار البذور أو المريض رقم صفر في التسويق الفيروسي:</a:t>
            </a:r>
          </a:p>
          <a:p>
            <a:pPr algn="r">
              <a:lnSpc>
                <a:spcPct val="150000"/>
              </a:lnSpc>
            </a:pPr>
            <a:r>
              <a:rPr lang="ar-SY" sz="2200" dirty="0"/>
              <a:t>1-الصلة بالموضوع: لديهم اهتمام بمحتوى الحملة الفيروسية حتى لو كان الأشخاص المستهدفون فاعلون ويحبون المشاركة لا يمكن أن ينتشر المحتوى من خلالهم إذا لم يكونوا مهتمين بهذا المحتوى.</a:t>
            </a:r>
          </a:p>
          <a:p>
            <a:pPr algn="r">
              <a:lnSpc>
                <a:spcPct val="150000"/>
              </a:lnSpc>
            </a:pPr>
            <a:r>
              <a:rPr lang="ar-SY" sz="2200" dirty="0"/>
              <a:t>2-لديهم عدد جيد من المتابعين حيث يمكن ألا يكونوا مؤثرين ولكن لديهم معدلات وصول جيدة.</a:t>
            </a:r>
          </a:p>
          <a:p>
            <a:pPr algn="r">
              <a:lnSpc>
                <a:spcPct val="150000"/>
              </a:lnSpc>
            </a:pPr>
            <a:r>
              <a:rPr lang="ar-SY" sz="2200" dirty="0"/>
              <a:t>3-المصداقية: حيث ان كلام هؤلاء الأشخاص مسموع من قبل الآخرين ولديهم ثقة كبيرة من متابعيهم وأصدقائهم.</a:t>
            </a:r>
          </a:p>
        </p:txBody>
      </p:sp>
      <p:pic>
        <p:nvPicPr>
          <p:cNvPr id="6" name="صورة 5">
            <a:extLst>
              <a:ext uri="{FF2B5EF4-FFF2-40B4-BE49-F238E27FC236}">
                <a16:creationId xmlns:a16="http://schemas.microsoft.com/office/drawing/2014/main" id="{7917AC44-A67F-B4C5-B310-B5DCD48AA9B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6457" y="1923810"/>
            <a:ext cx="3467843" cy="3467843"/>
          </a:xfrm>
          <a:prstGeom prst="rect">
            <a:avLst/>
          </a:prstGeom>
        </p:spPr>
      </p:pic>
    </p:spTree>
    <p:extLst>
      <p:ext uri="{BB962C8B-B14F-4D97-AF65-F5344CB8AC3E}">
        <p14:creationId xmlns:p14="http://schemas.microsoft.com/office/powerpoint/2010/main" val="39912296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95CF0-963A-7525-7F59-4C4DDC64384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08DED31-1412-CCE1-A44F-5A9FDBD8609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B98828C-6853-DD4A-3055-6D4EC570BA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E97A2E1-B3DA-BF7E-75EE-9E356028B56E}"/>
              </a:ext>
            </a:extLst>
          </p:cNvPr>
          <p:cNvSpPr/>
          <p:nvPr/>
        </p:nvSpPr>
        <p:spPr>
          <a:xfrm>
            <a:off x="475594" y="1239972"/>
            <a:ext cx="11530295" cy="551819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D55E664B-9C03-A29B-7F79-E7788D13AAEE}"/>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 تحديد الفئات المستهدفة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0686FE5B-E01D-D248-DBD3-8DA66AB69641}"/>
              </a:ext>
            </a:extLst>
          </p:cNvPr>
          <p:cNvSpPr txBox="1"/>
          <p:nvPr/>
        </p:nvSpPr>
        <p:spPr>
          <a:xfrm>
            <a:off x="673669" y="1611627"/>
            <a:ext cx="10995199" cy="5018682"/>
          </a:xfrm>
          <a:prstGeom prst="rect">
            <a:avLst/>
          </a:prstGeom>
          <a:noFill/>
        </p:spPr>
        <p:txBody>
          <a:bodyPr wrap="square" rtlCol="1">
            <a:spAutoFit/>
          </a:bodyPr>
          <a:lstStyle/>
          <a:p>
            <a:pPr algn="just" rtl="1">
              <a:lnSpc>
                <a:spcPct val="150000"/>
              </a:lnSpc>
            </a:pPr>
            <a:r>
              <a:rPr lang="ar-SY" sz="2400" dirty="0"/>
              <a:t>وفقاً لنظرية </a:t>
            </a:r>
            <a:r>
              <a:rPr lang="en-US" sz="2400" dirty="0"/>
              <a:t>Malcolm Gladwell </a:t>
            </a:r>
            <a:r>
              <a:rPr lang="ar-SY" sz="2400" dirty="0"/>
              <a:t>أو ما يعرف بقانون القلة </a:t>
            </a:r>
            <a:r>
              <a:rPr lang="en-US" sz="2400" dirty="0"/>
              <a:t>Gladwell’s Law </a:t>
            </a:r>
            <a:r>
              <a:rPr lang="ar-SY" sz="2400" dirty="0"/>
              <a:t>يتم تقسيم الأشخاص المستهدفون في البداية إلى ثلاثة  أصناف رئيسية كل منهم يلعب دور مختلف: </a:t>
            </a:r>
          </a:p>
          <a:p>
            <a:pPr algn="just" rtl="1">
              <a:lnSpc>
                <a:spcPct val="150000"/>
              </a:lnSpc>
            </a:pPr>
            <a:r>
              <a:rPr lang="ar-SY" sz="2400" dirty="0"/>
              <a:t>الموصلون </a:t>
            </a:r>
            <a:r>
              <a:rPr lang="en-US" sz="2400" dirty="0"/>
              <a:t>(Connectors) </a:t>
            </a:r>
            <a:r>
              <a:rPr lang="ar-SY" sz="2400" dirty="0"/>
              <a:t>أشخاص لديهم شبكات اجتماعية كبيرة وقوية وهم بمثابة جسور لنقل المعلومات من شبكة اجتماعية إلى شبكة اجتماعية أخرى مثلا العائلة كشبكة اجتماعية يكون فيها طالب جامعي ولديه شخصية اجتماعية يمكن أن ينقل الكلام عن العلامة التجارية أو المعلومات إلى شبكة اجتماعية جديدة وهي طلاب كلية معينة ومنها يمكن أن ينتقل إلى كليات أخرى ليصبح على صعيد الجامعة.</a:t>
            </a:r>
          </a:p>
          <a:p>
            <a:pPr algn="just" rtl="1">
              <a:lnSpc>
                <a:spcPct val="150000"/>
              </a:lnSpc>
            </a:pPr>
            <a:r>
              <a:rPr lang="ar-SY" sz="2400" dirty="0"/>
              <a:t>الخبراء (</a:t>
            </a:r>
            <a:r>
              <a:rPr lang="en-US" sz="2400" dirty="0"/>
              <a:t>: (Mavens</a:t>
            </a:r>
            <a:r>
              <a:rPr lang="ar-SY" sz="2400" dirty="0"/>
              <a:t>أشخاص خبراء في مجال معين ولديهم هوس بالمعلومات الجديدة حول منتجات معينة او مجال ما وهم أول من يكتشف المحتوى الجديد ويقومون بتحليله ويثق الأشخاص بشكل كبير بآرائهم.</a:t>
            </a:r>
          </a:p>
          <a:p>
            <a:pPr algn="just" rtl="1">
              <a:lnSpc>
                <a:spcPct val="150000"/>
              </a:lnSpc>
            </a:pPr>
            <a:r>
              <a:rPr lang="ar-SY" sz="2400" dirty="0"/>
              <a:t>البائعون </a:t>
            </a:r>
            <a:r>
              <a:rPr lang="en-US" sz="2400" dirty="0"/>
              <a:t>Salesmen)</a:t>
            </a:r>
            <a:r>
              <a:rPr lang="ar-SY" sz="2400" dirty="0"/>
              <a:t>): لديهم جاذبية وقدرة كبيرة على إقناع الآخرين بتبني الفكرة أو تجربة المنتج الجديد.</a:t>
            </a:r>
          </a:p>
        </p:txBody>
      </p:sp>
    </p:spTree>
    <p:extLst>
      <p:ext uri="{BB962C8B-B14F-4D97-AF65-F5344CB8AC3E}">
        <p14:creationId xmlns:p14="http://schemas.microsoft.com/office/powerpoint/2010/main" val="1881122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D16231-9181-1197-BB89-20A87547B88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DC559CC-8F33-5F9B-2C4C-48BB33175FB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E5AE70A-8AE0-1953-574C-E8107BE9FB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FE53A8A-9B07-D351-4FD0-E8BF560F925F}"/>
              </a:ext>
            </a:extLst>
          </p:cNvPr>
          <p:cNvSpPr/>
          <p:nvPr/>
        </p:nvSpPr>
        <p:spPr>
          <a:xfrm>
            <a:off x="5602959" y="1611086"/>
            <a:ext cx="6589042" cy="514707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2A91172F-291C-E017-A440-6FD1B471BA67}"/>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 تحديد الفئات المستهدفة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74C75E62-9F2D-1553-841C-4A8AA4C63B2C}"/>
              </a:ext>
            </a:extLst>
          </p:cNvPr>
          <p:cNvSpPr txBox="1"/>
          <p:nvPr/>
        </p:nvSpPr>
        <p:spPr>
          <a:xfrm>
            <a:off x="5602959" y="1690438"/>
            <a:ext cx="6402930" cy="5009833"/>
          </a:xfrm>
          <a:prstGeom prst="rect">
            <a:avLst/>
          </a:prstGeom>
          <a:noFill/>
        </p:spPr>
        <p:txBody>
          <a:bodyPr wrap="square" rtlCol="1">
            <a:spAutoFit/>
          </a:bodyPr>
          <a:lstStyle/>
          <a:p>
            <a:pPr algn="just" rtl="1">
              <a:lnSpc>
                <a:spcPct val="150000"/>
              </a:lnSpc>
            </a:pPr>
            <a:r>
              <a:rPr lang="ar-SY" sz="2400" dirty="0"/>
              <a:t>التركيز على استهداف المجتمعات أو العناقيد: </a:t>
            </a:r>
          </a:p>
          <a:p>
            <a:pPr algn="just" rtl="1">
              <a:lnSpc>
                <a:spcPct val="150000"/>
              </a:lnSpc>
            </a:pPr>
            <a:r>
              <a:rPr lang="ar-SY" sz="2400" dirty="0"/>
              <a:t>مثل مجتمعات المبرمجين أو مجتمعات محبي الطبخ أو مجتمعات المعجبون بفنان معين، أو مجتمع لاعبين رياضة معينة. </a:t>
            </a:r>
          </a:p>
          <a:p>
            <a:pPr algn="just" rtl="1">
              <a:lnSpc>
                <a:spcPct val="150000"/>
              </a:lnSpc>
            </a:pPr>
            <a:r>
              <a:rPr lang="ar-SY" sz="2400" dirty="0"/>
              <a:t>عند استهداف فرد ينتمي إلى مجتمع معين أو عنقود معين فإن المحتوى ينتقل داخل هذا المجتمع بشكل سريع جداً، تماماً مثل الحالة  التي يصاب أحد أفراد العائلة بالفيروس فإن العدوى تنتقل لجميع أفراد العائلة بسرعة، ونفس الأمر عند التركيز على مجتمعات معينة فإن المحتوى ينتشر بسرعة هائلة بين أفراد المجتمع. </a:t>
            </a:r>
          </a:p>
        </p:txBody>
      </p:sp>
      <p:pic>
        <p:nvPicPr>
          <p:cNvPr id="6" name="صورة 5">
            <a:extLst>
              <a:ext uri="{FF2B5EF4-FFF2-40B4-BE49-F238E27FC236}">
                <a16:creationId xmlns:a16="http://schemas.microsoft.com/office/drawing/2014/main" id="{ECCD3C4B-8147-B390-C8C7-A822E81AEEE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995" y="2547381"/>
            <a:ext cx="5473841" cy="3079036"/>
          </a:xfrm>
          <a:prstGeom prst="rect">
            <a:avLst/>
          </a:prstGeom>
        </p:spPr>
      </p:pic>
    </p:spTree>
    <p:extLst>
      <p:ext uri="{BB962C8B-B14F-4D97-AF65-F5344CB8AC3E}">
        <p14:creationId xmlns:p14="http://schemas.microsoft.com/office/powerpoint/2010/main" val="29221627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94584E-2AFF-C39A-5747-5CA8D11238C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22DBCAA-ADDA-56ED-A559-B838C7F501F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922FA1B-B662-D05D-9DC5-FDB3E5224D3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076B5A92-9137-8C1B-FFFB-56B2BC5AAFFC}"/>
              </a:ext>
            </a:extLst>
          </p:cNvPr>
          <p:cNvSpPr/>
          <p:nvPr/>
        </p:nvSpPr>
        <p:spPr>
          <a:xfrm>
            <a:off x="4080943" y="1350436"/>
            <a:ext cx="7885834" cy="529133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31AD1B1A-1C0D-FE7D-9378-854CBE1F5BAF}"/>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 الميزانية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2DE639B6-4C95-6794-58CD-B27FA21DC96D}"/>
              </a:ext>
            </a:extLst>
          </p:cNvPr>
          <p:cNvSpPr txBox="1"/>
          <p:nvPr/>
        </p:nvSpPr>
        <p:spPr>
          <a:xfrm>
            <a:off x="4334256" y="1533893"/>
            <a:ext cx="7379208" cy="5107873"/>
          </a:xfrm>
          <a:prstGeom prst="rect">
            <a:avLst/>
          </a:prstGeom>
          <a:noFill/>
        </p:spPr>
        <p:txBody>
          <a:bodyPr wrap="square" rtlCol="1">
            <a:spAutoFit/>
          </a:bodyPr>
          <a:lstStyle/>
          <a:p>
            <a:pPr algn="just" rtl="1">
              <a:lnSpc>
                <a:spcPct val="150000"/>
              </a:lnSpc>
            </a:pPr>
            <a:r>
              <a:rPr lang="ar-SY" sz="2200" dirty="0"/>
              <a:t>يتميز التسويق الفيروسي بانخفاض تكلفته ولكن هذا لا يعني أنه لا يوجد ميزانية تسويقية خاصة بالحملة الفيروسية، وتحديداً فإن نسبة كبيرة من تكلفة الحملة الفيروسية تذهب لتغطية تكلفة إنتاج وإخراج المحتوى البصري وخصوصاً مقاطع الفيديو، وفي حال كانت الحملة الفيروسية تتضمن برامج التسويق بالإحالة أو الخصومات فإن تكاليف هذه التكاليف لا يتم دفعها إلا بعد أن يتم تحقيق المبيعات وهذا يقلل المخاطر بشكل كبير، فالعلامة التجارية لا تدفع تكاليف إعلانية مسبقة وإنما تدفع عند تحقيق البيع فعلياً مثل مكافآت برامج الإحالة أو الخصومات السعرية على المنتج.</a:t>
            </a:r>
          </a:p>
          <a:p>
            <a:pPr algn="just" rtl="1">
              <a:lnSpc>
                <a:spcPct val="150000"/>
              </a:lnSpc>
            </a:pPr>
            <a:r>
              <a:rPr lang="ar-SY" sz="2200" dirty="0"/>
              <a:t>وفي حال الاعتماد على التسويق عبر المؤثرين كاستراتيجية داعمة للتسويق الفيروسي فإن الإنفاق التسويقي على المؤثرين يكون كبيراً.</a:t>
            </a:r>
          </a:p>
        </p:txBody>
      </p:sp>
      <p:pic>
        <p:nvPicPr>
          <p:cNvPr id="6" name="صورة 5">
            <a:extLst>
              <a:ext uri="{FF2B5EF4-FFF2-40B4-BE49-F238E27FC236}">
                <a16:creationId xmlns:a16="http://schemas.microsoft.com/office/drawing/2014/main" id="{1116A3E0-4A93-3A52-4404-C8835A1EA1B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858" y="1988608"/>
            <a:ext cx="3826938" cy="3826938"/>
          </a:xfrm>
          <a:prstGeom prst="rect">
            <a:avLst/>
          </a:prstGeom>
        </p:spPr>
      </p:pic>
    </p:spTree>
    <p:extLst>
      <p:ext uri="{BB962C8B-B14F-4D97-AF65-F5344CB8AC3E}">
        <p14:creationId xmlns:p14="http://schemas.microsoft.com/office/powerpoint/2010/main" val="15145584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DE76E-97B0-9A77-1B32-C4234C0374A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76C1080-40CD-1D92-40BD-CBA785575F9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77FF86D-EC39-76C1-650B-1EC79E4BF7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962DF0E-1B62-769D-23AF-4F53CB7E7179}"/>
              </a:ext>
            </a:extLst>
          </p:cNvPr>
          <p:cNvSpPr/>
          <p:nvPr/>
        </p:nvSpPr>
        <p:spPr>
          <a:xfrm>
            <a:off x="97971" y="1383477"/>
            <a:ext cx="11985737" cy="502820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2677336F-4833-F542-37CB-587CEB66F53A}"/>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 الميزانية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9CC46306-75C7-870C-F0DF-FDAAB09EF235}"/>
              </a:ext>
            </a:extLst>
          </p:cNvPr>
          <p:cNvSpPr txBox="1"/>
          <p:nvPr/>
        </p:nvSpPr>
        <p:spPr>
          <a:xfrm>
            <a:off x="468086" y="1657428"/>
            <a:ext cx="11186001" cy="4600042"/>
          </a:xfrm>
          <a:prstGeom prst="rect">
            <a:avLst/>
          </a:prstGeom>
          <a:noFill/>
        </p:spPr>
        <p:txBody>
          <a:bodyPr wrap="square" rtlCol="1">
            <a:spAutoFit/>
          </a:bodyPr>
          <a:lstStyle/>
          <a:p>
            <a:pPr algn="just" rtl="1">
              <a:lnSpc>
                <a:spcPct val="150000"/>
              </a:lnSpc>
            </a:pPr>
            <a:r>
              <a:rPr lang="ar-SY" sz="2200" dirty="0"/>
              <a:t>يتم توزيع الميزانية التسويقية على الأنشطة الفيروسية المختلفة ويمكن أن يتم توزيع الميزانية التسويقية على تبويبات رئيسية كما يلي:</a:t>
            </a:r>
          </a:p>
          <a:p>
            <a:pPr algn="just" rtl="1">
              <a:lnSpc>
                <a:spcPct val="150000"/>
              </a:lnSpc>
            </a:pPr>
            <a:r>
              <a:rPr lang="ar-SY" sz="2200" dirty="0"/>
              <a:t>1-تكاليف إنتاج المحتوى: وتشمل تكاليف كتابة المحتوى </a:t>
            </a:r>
            <a:r>
              <a:rPr lang="en-US" sz="2200" dirty="0"/>
              <a:t>Copywriting</a:t>
            </a:r>
            <a:r>
              <a:rPr lang="ar-SY" sz="2200" dirty="0"/>
              <a:t> وتكاليف التصميم الجرافيكي وتكاليف التصوير وإخراج الفيديوهات وفي حال تم استخدام نجوم في الفيديوهات الفيروسية يتم دفع مبالغ كبيرة لهم وهي تكون ضمن تكاليف إنتاج المحتوى، يمكن أن تتراوح ميزانية هذا البند من </a:t>
            </a:r>
            <a:r>
              <a:rPr lang="en-US" sz="2200" dirty="0"/>
              <a:t>30</a:t>
            </a:r>
            <a:r>
              <a:rPr lang="ar-SY" sz="2200" dirty="0"/>
              <a:t> % إلى </a:t>
            </a:r>
            <a:r>
              <a:rPr lang="en-US" sz="2200" dirty="0"/>
              <a:t>50</a:t>
            </a:r>
            <a:r>
              <a:rPr lang="ar-SY" sz="2200" dirty="0"/>
              <a:t> % من إجمالي ميزانية الحملة الفيروسية.</a:t>
            </a:r>
          </a:p>
          <a:p>
            <a:pPr algn="just" rtl="1">
              <a:lnSpc>
                <a:spcPct val="150000"/>
              </a:lnSpc>
            </a:pPr>
            <a:r>
              <a:rPr lang="ar-SY" sz="2200" dirty="0"/>
              <a:t>2-تكاليف برامج الإحالة أو المسابقات: المكافآت التي يتم منحها لكل من العملاء الذين يحيلون عملاء جدد أو المكافآت التي تمنح للعملاء الجدد (المحالين) أو تكاليف المسابقات </a:t>
            </a:r>
            <a:r>
              <a:rPr lang="en-US" sz="2200" dirty="0"/>
              <a:t>Giveaway</a:t>
            </a:r>
            <a:r>
              <a:rPr lang="ar-SY" sz="2200" dirty="0"/>
              <a:t>، ويمكن تخصيص ميزانية لهذه الأنشطة تتراوح من </a:t>
            </a:r>
            <a:r>
              <a:rPr lang="en-US" sz="2200" dirty="0"/>
              <a:t>15</a:t>
            </a:r>
            <a:r>
              <a:rPr lang="ar-SY" sz="2200" dirty="0"/>
              <a:t> % إلى </a:t>
            </a:r>
            <a:r>
              <a:rPr lang="en-US" sz="2200" dirty="0"/>
              <a:t>30</a:t>
            </a:r>
            <a:r>
              <a:rPr lang="ar-SY" sz="2200" dirty="0"/>
              <a:t> % من إجمالي ميزانية الحملة الفيروسية.</a:t>
            </a:r>
          </a:p>
          <a:p>
            <a:pPr algn="just" rtl="1">
              <a:lnSpc>
                <a:spcPct val="150000"/>
              </a:lnSpc>
            </a:pPr>
            <a:endParaRPr lang="ar-SY" sz="2200" dirty="0"/>
          </a:p>
        </p:txBody>
      </p:sp>
    </p:spTree>
    <p:extLst>
      <p:ext uri="{BB962C8B-B14F-4D97-AF65-F5344CB8AC3E}">
        <p14:creationId xmlns:p14="http://schemas.microsoft.com/office/powerpoint/2010/main" val="8927822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68C99-BFD0-646E-95B8-1BBCB82C45B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329785-A124-E0CB-6ED4-36AF07F230C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6E558F7-5153-94B7-917E-CDBE78C2AF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5E0D52D-5E7D-0D26-311B-0D770721F1C1}"/>
              </a:ext>
            </a:extLst>
          </p:cNvPr>
          <p:cNvSpPr/>
          <p:nvPr/>
        </p:nvSpPr>
        <p:spPr>
          <a:xfrm>
            <a:off x="-77820" y="1644734"/>
            <a:ext cx="12083709" cy="463632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F1C726B6-3D01-680F-16BC-660055A66350}"/>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 الميزانية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35849975-3D3E-4830-94FE-E501E6D25530}"/>
              </a:ext>
            </a:extLst>
          </p:cNvPr>
          <p:cNvSpPr txBox="1"/>
          <p:nvPr/>
        </p:nvSpPr>
        <p:spPr>
          <a:xfrm>
            <a:off x="424995" y="1912718"/>
            <a:ext cx="11342010" cy="4100353"/>
          </a:xfrm>
          <a:prstGeom prst="rect">
            <a:avLst/>
          </a:prstGeom>
          <a:noFill/>
        </p:spPr>
        <p:txBody>
          <a:bodyPr wrap="square" rtlCol="1">
            <a:spAutoFit/>
          </a:bodyPr>
          <a:lstStyle/>
          <a:p>
            <a:pPr algn="just" rtl="1">
              <a:lnSpc>
                <a:spcPct val="150000"/>
              </a:lnSpc>
            </a:pPr>
            <a:r>
              <a:rPr lang="ar-SY" sz="2200" dirty="0"/>
              <a:t>3-استخدام التسويق عبر المؤثرين بحيث يتم الدفع للمؤثرين مقابل قيامهم بنشر منشورات حول منتج معين، ليقوم متابعوهم بدورهم بمشاركة هذا المحتوى وبالتالي تنتشر هذه المنشورات بشكل فيروسي ويمثل التسويق عبر المؤثرين عملية بذر البذور </a:t>
            </a:r>
            <a:r>
              <a:rPr lang="en-US" sz="2200" dirty="0"/>
              <a:t>Seeding</a:t>
            </a:r>
            <a:r>
              <a:rPr lang="ar-SY" sz="2200" dirty="0"/>
              <a:t> حيث يساهمون بإطلاق الشرارة للمحتوى الفيروسي بشكل كبير، عادة إذا احتوت الحملة الفيروسية استخدام المؤثرين فإن الميزانية المخصصة لهم تتراوح بين 35 % إلى 50 % من إجمالي ميزانية الحملة الفيروسية. </a:t>
            </a:r>
          </a:p>
          <a:p>
            <a:pPr algn="just" rtl="1">
              <a:lnSpc>
                <a:spcPct val="150000"/>
              </a:lnSpc>
            </a:pPr>
            <a:r>
              <a:rPr lang="ar-SY" sz="2200" dirty="0"/>
              <a:t>4-تكاليف استخدام التطبيقات الفيروسية: مثل تطبيقات الاستماع الاجتماعي </a:t>
            </a:r>
            <a:r>
              <a:rPr lang="en-US" sz="2200" dirty="0"/>
              <a:t>Social Listening</a:t>
            </a:r>
            <a:r>
              <a:rPr lang="ar-SY" sz="2200" dirty="0"/>
              <a:t> كتطبيق </a:t>
            </a:r>
            <a:r>
              <a:rPr lang="en-US" sz="2200" dirty="0"/>
              <a:t>Brand Watch</a:t>
            </a:r>
            <a:r>
              <a:rPr lang="ar-SY" sz="2200" dirty="0"/>
              <a:t> أو تطبيق </a:t>
            </a:r>
            <a:r>
              <a:rPr lang="en-US" sz="2200" dirty="0"/>
              <a:t>Mention</a:t>
            </a:r>
            <a:r>
              <a:rPr lang="ar-SY" sz="2200" dirty="0"/>
              <a:t> والتي تتيح تتبع سمعة العلامة التجارية عبر الويب ومعرفة كل المنشورات العامة التي تتحدث عن العلامة التجارية، وكذلك تكاليف الاشتراك في تطبيقات المسابقات أو تطبيقات برامج الإحالة مثل تطبيق </a:t>
            </a:r>
            <a:r>
              <a:rPr lang="en-US" sz="2200" dirty="0"/>
              <a:t>App Virality</a:t>
            </a:r>
            <a:r>
              <a:rPr lang="ar-SY" sz="2200" dirty="0"/>
              <a:t>، وتكون تكلفة الاشتراكات بهذه التطبيقات لا تتجاوز </a:t>
            </a:r>
            <a:r>
              <a:rPr lang="en-US" sz="2200" dirty="0"/>
              <a:t>15 </a:t>
            </a:r>
            <a:r>
              <a:rPr lang="ar-SY" sz="2200" dirty="0"/>
              <a:t> % من إجمالي ميزانية الحملة الفيروسية </a:t>
            </a:r>
          </a:p>
        </p:txBody>
      </p:sp>
    </p:spTree>
    <p:extLst>
      <p:ext uri="{BB962C8B-B14F-4D97-AF65-F5344CB8AC3E}">
        <p14:creationId xmlns:p14="http://schemas.microsoft.com/office/powerpoint/2010/main" val="7528872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66D507-93F7-6A63-1028-7E43EC6FE88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1FDE3C-B8D8-2AB1-CC98-ED094B1B588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9550957-1F50-158F-244A-8D5F278B8D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20E9BB3-B6B8-9BE2-2263-4181942D4773}"/>
              </a:ext>
            </a:extLst>
          </p:cNvPr>
          <p:cNvSpPr/>
          <p:nvPr/>
        </p:nvSpPr>
        <p:spPr>
          <a:xfrm>
            <a:off x="730173" y="1349821"/>
            <a:ext cx="11049565" cy="547452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a:p>
            <a:pPr algn="r" rtl="1">
              <a:lnSpc>
                <a:spcPct val="150000"/>
              </a:lnSpc>
            </a:pPr>
            <a:endParaRPr lang="en-US" sz="2200" dirty="0">
              <a:solidFill>
                <a:schemeClr val="tx1"/>
              </a:solidFill>
            </a:endParaRPr>
          </a:p>
          <a:p>
            <a:pPr algn="r" rtl="1">
              <a:lnSpc>
                <a:spcPct val="150000"/>
              </a:lnSpc>
            </a:pPr>
            <a:endParaRPr lang="en-US" sz="2200" dirty="0">
              <a:solidFill>
                <a:schemeClr val="tx1"/>
              </a:solidFill>
            </a:endParaRPr>
          </a:p>
          <a:p>
            <a:pPr algn="r" rtl="1">
              <a:lnSpc>
                <a:spcPct val="150000"/>
              </a:lnSpc>
            </a:pPr>
            <a:endParaRPr lang="en-US" sz="2200" dirty="0">
              <a:solidFill>
                <a:schemeClr val="tx1"/>
              </a:solidFill>
            </a:endParaRPr>
          </a:p>
          <a:p>
            <a:pPr algn="r" rtl="1">
              <a:lnSpc>
                <a:spcPct val="150000"/>
              </a:lnSpc>
            </a:pPr>
            <a:endParaRPr lang="en-US" sz="2200" dirty="0">
              <a:solidFill>
                <a:schemeClr val="tx1"/>
              </a:solidFill>
            </a:endParaRPr>
          </a:p>
          <a:p>
            <a:pPr algn="r" rtl="1">
              <a:lnSpc>
                <a:spcPct val="150000"/>
              </a:lnSpc>
            </a:pPr>
            <a:endParaRPr lang="ar-SY" sz="2200" dirty="0">
              <a:solidFill>
                <a:schemeClr val="tx1"/>
              </a:solidFill>
            </a:endParaRPr>
          </a:p>
          <a:p>
            <a:pPr algn="r" rtl="1">
              <a:lnSpc>
                <a:spcPct val="150000"/>
              </a:lnSpc>
            </a:pPr>
            <a:endParaRPr lang="ar-SY" sz="2200" dirty="0">
              <a:solidFill>
                <a:schemeClr val="tx1"/>
              </a:solidFill>
            </a:endParaRPr>
          </a:p>
          <a:p>
            <a:pPr algn="r" rtl="1">
              <a:lnSpc>
                <a:spcPct val="150000"/>
              </a:lnSpc>
            </a:pPr>
            <a:r>
              <a:rPr lang="ar-SY" sz="2200" dirty="0">
                <a:solidFill>
                  <a:schemeClr val="tx1"/>
                </a:solidFill>
              </a:rPr>
              <a:t>ويتم توزيع ميزانية كل بند من البنود على الأنشطة الفرعية التي يحتويها مثلا إنتاج المحتوى الفيروسي والتي تبلغ </a:t>
            </a:r>
            <a:r>
              <a:rPr lang="en-US" sz="2200" dirty="0">
                <a:solidFill>
                  <a:schemeClr val="tx1"/>
                </a:solidFill>
              </a:rPr>
              <a:t>30,000</a:t>
            </a:r>
            <a:r>
              <a:rPr lang="ar-SY" sz="2200" dirty="0">
                <a:solidFill>
                  <a:schemeClr val="tx1"/>
                </a:solidFill>
              </a:rPr>
              <a:t> $ في مثالنا يتم توزيعها </a:t>
            </a:r>
            <a:r>
              <a:rPr lang="en-US" sz="2200" dirty="0">
                <a:solidFill>
                  <a:schemeClr val="tx1"/>
                </a:solidFill>
              </a:rPr>
              <a:t>5000</a:t>
            </a:r>
            <a:r>
              <a:rPr lang="ar-SY" sz="2200" dirty="0">
                <a:solidFill>
                  <a:schemeClr val="tx1"/>
                </a:solidFill>
              </a:rPr>
              <a:t> $ كتابة المحتوى، </a:t>
            </a:r>
            <a:r>
              <a:rPr lang="en-US" sz="2200" dirty="0">
                <a:solidFill>
                  <a:schemeClr val="tx1"/>
                </a:solidFill>
              </a:rPr>
              <a:t>10000$</a:t>
            </a:r>
            <a:r>
              <a:rPr lang="ar-SY" sz="2200" dirty="0">
                <a:solidFill>
                  <a:schemeClr val="tx1"/>
                </a:solidFill>
              </a:rPr>
              <a:t> ابتكار الأفكار الإبداعية والسيناريوهات الإعلانية، </a:t>
            </a:r>
            <a:r>
              <a:rPr lang="en-US" sz="2200" dirty="0">
                <a:solidFill>
                  <a:schemeClr val="tx1"/>
                </a:solidFill>
              </a:rPr>
              <a:t>5000</a:t>
            </a:r>
            <a:r>
              <a:rPr lang="ar-SY" sz="2200" dirty="0">
                <a:solidFill>
                  <a:schemeClr val="tx1"/>
                </a:solidFill>
              </a:rPr>
              <a:t> $ تكاليف التصوير، </a:t>
            </a:r>
            <a:r>
              <a:rPr lang="en-US" sz="2200" dirty="0">
                <a:solidFill>
                  <a:schemeClr val="tx1"/>
                </a:solidFill>
              </a:rPr>
              <a:t>3000</a:t>
            </a:r>
            <a:r>
              <a:rPr lang="ar-SY" sz="2200" dirty="0">
                <a:solidFill>
                  <a:schemeClr val="tx1"/>
                </a:solidFill>
              </a:rPr>
              <a:t> $ تكاليف التصميم الجرافيكي، </a:t>
            </a:r>
            <a:r>
              <a:rPr lang="en-US" sz="2200" dirty="0">
                <a:solidFill>
                  <a:schemeClr val="tx1"/>
                </a:solidFill>
              </a:rPr>
              <a:t>7000</a:t>
            </a:r>
            <a:r>
              <a:rPr lang="ar-SY" sz="2200" dirty="0">
                <a:solidFill>
                  <a:schemeClr val="tx1"/>
                </a:solidFill>
              </a:rPr>
              <a:t> $ تكاليف المونتاج والإخراج.</a:t>
            </a:r>
            <a:endParaRPr lang="en-US" sz="2200" dirty="0">
              <a:solidFill>
                <a:schemeClr val="tx1"/>
              </a:solidFill>
            </a:endParaRPr>
          </a:p>
        </p:txBody>
      </p:sp>
      <p:sp>
        <p:nvSpPr>
          <p:cNvPr id="8" name="مربع نص 7">
            <a:extLst>
              <a:ext uri="{FF2B5EF4-FFF2-40B4-BE49-F238E27FC236}">
                <a16:creationId xmlns:a16="http://schemas.microsoft.com/office/drawing/2014/main" id="{65CCFF0E-15E3-2419-95BB-DF2CE25CFEDA}"/>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 الميزانية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810CBC54-7F9A-62ED-960A-3D69B9FD20EF}"/>
              </a:ext>
            </a:extLst>
          </p:cNvPr>
          <p:cNvSpPr txBox="1"/>
          <p:nvPr/>
        </p:nvSpPr>
        <p:spPr>
          <a:xfrm>
            <a:off x="2345568" y="1509653"/>
            <a:ext cx="8923910" cy="1553054"/>
          </a:xfrm>
          <a:prstGeom prst="rect">
            <a:avLst/>
          </a:prstGeom>
          <a:noFill/>
        </p:spPr>
        <p:txBody>
          <a:bodyPr wrap="square" rtlCol="1">
            <a:spAutoFit/>
          </a:bodyPr>
          <a:lstStyle/>
          <a:p>
            <a:pPr algn="just" rtl="1">
              <a:lnSpc>
                <a:spcPct val="150000"/>
              </a:lnSpc>
            </a:pPr>
            <a:r>
              <a:rPr lang="ar-SY" sz="2200" b="1" dirty="0"/>
              <a:t>مثال توضيحي: </a:t>
            </a:r>
            <a:r>
              <a:rPr lang="ar-SY" sz="2200" dirty="0"/>
              <a:t>ميزانية الحملة الفيروسية تبلغ </a:t>
            </a:r>
            <a:r>
              <a:rPr lang="en-US" sz="2200" dirty="0"/>
              <a:t>100</a:t>
            </a:r>
            <a:r>
              <a:rPr lang="ar-SY" sz="2200" dirty="0"/>
              <a:t> ألف دولار لعلامة تجارية معينة ويتم توزيعها كما يلي: </a:t>
            </a:r>
          </a:p>
          <a:p>
            <a:pPr algn="just" rtl="1">
              <a:lnSpc>
                <a:spcPct val="150000"/>
              </a:lnSpc>
            </a:pPr>
            <a:endParaRPr lang="ar-SY" sz="2200" dirty="0"/>
          </a:p>
        </p:txBody>
      </p:sp>
      <p:graphicFrame>
        <p:nvGraphicFramePr>
          <p:cNvPr id="3" name="جدول 2">
            <a:extLst>
              <a:ext uri="{FF2B5EF4-FFF2-40B4-BE49-F238E27FC236}">
                <a16:creationId xmlns:a16="http://schemas.microsoft.com/office/drawing/2014/main" id="{AC03836D-5E89-6F96-8DC2-7AF0A6E4E4A1}"/>
              </a:ext>
            </a:extLst>
          </p:cNvPr>
          <p:cNvGraphicFramePr>
            <a:graphicFrameLocks noGrp="1"/>
          </p:cNvGraphicFramePr>
          <p:nvPr>
            <p:extLst>
              <p:ext uri="{D42A27DB-BD31-4B8C-83A1-F6EECF244321}">
                <p14:modId xmlns:p14="http://schemas.microsoft.com/office/powerpoint/2010/main" val="2263568681"/>
              </p:ext>
            </p:extLst>
          </p:nvPr>
        </p:nvGraphicFramePr>
        <p:xfrm>
          <a:off x="2217341" y="2674391"/>
          <a:ext cx="8127999" cy="2225040"/>
        </p:xfrm>
        <a:graphic>
          <a:graphicData uri="http://schemas.openxmlformats.org/drawingml/2006/table">
            <a:tbl>
              <a:tblPr rtl="1" firstRow="1" bandRow="1">
                <a:tableStyleId>{5C22544A-7EE6-4342-B048-85BDC9FD1C3A}</a:tableStyleId>
              </a:tblPr>
              <a:tblGrid>
                <a:gridCol w="2709333">
                  <a:extLst>
                    <a:ext uri="{9D8B030D-6E8A-4147-A177-3AD203B41FA5}">
                      <a16:colId xmlns:a16="http://schemas.microsoft.com/office/drawing/2014/main" val="1392019524"/>
                    </a:ext>
                  </a:extLst>
                </a:gridCol>
                <a:gridCol w="2709333">
                  <a:extLst>
                    <a:ext uri="{9D8B030D-6E8A-4147-A177-3AD203B41FA5}">
                      <a16:colId xmlns:a16="http://schemas.microsoft.com/office/drawing/2014/main" val="2477711169"/>
                    </a:ext>
                  </a:extLst>
                </a:gridCol>
                <a:gridCol w="2709333">
                  <a:extLst>
                    <a:ext uri="{9D8B030D-6E8A-4147-A177-3AD203B41FA5}">
                      <a16:colId xmlns:a16="http://schemas.microsoft.com/office/drawing/2014/main" val="3148343772"/>
                    </a:ext>
                  </a:extLst>
                </a:gridCol>
              </a:tblGrid>
              <a:tr h="370840">
                <a:tc>
                  <a:txBody>
                    <a:bodyPr/>
                    <a:lstStyle/>
                    <a:p>
                      <a:pPr algn="ctr" rtl="1"/>
                      <a:r>
                        <a:rPr lang="ar-SY" dirty="0"/>
                        <a:t>المجال التسويقي الفيروسي </a:t>
                      </a:r>
                    </a:p>
                  </a:txBody>
                  <a:tcPr/>
                </a:tc>
                <a:tc>
                  <a:txBody>
                    <a:bodyPr/>
                    <a:lstStyle/>
                    <a:p>
                      <a:pPr algn="ctr" rtl="1"/>
                      <a:r>
                        <a:rPr lang="ar-SY" dirty="0"/>
                        <a:t>النسبة من الميزانية %</a:t>
                      </a:r>
                    </a:p>
                  </a:txBody>
                  <a:tcPr/>
                </a:tc>
                <a:tc>
                  <a:txBody>
                    <a:bodyPr/>
                    <a:lstStyle/>
                    <a:p>
                      <a:pPr algn="ctr" rtl="1"/>
                      <a:r>
                        <a:rPr lang="ar-SY" dirty="0"/>
                        <a:t>التكلفة $</a:t>
                      </a:r>
                    </a:p>
                  </a:txBody>
                  <a:tcPr/>
                </a:tc>
                <a:extLst>
                  <a:ext uri="{0D108BD9-81ED-4DB2-BD59-A6C34878D82A}">
                    <a16:rowId xmlns:a16="http://schemas.microsoft.com/office/drawing/2014/main" val="2876531661"/>
                  </a:ext>
                </a:extLst>
              </a:tr>
              <a:tr h="370840">
                <a:tc>
                  <a:txBody>
                    <a:bodyPr/>
                    <a:lstStyle/>
                    <a:p>
                      <a:pPr algn="ctr" rtl="1"/>
                      <a:r>
                        <a:rPr lang="ar-SY" dirty="0"/>
                        <a:t>إنتاج المحتوى الفيروسي</a:t>
                      </a:r>
                    </a:p>
                  </a:txBody>
                  <a:tcPr/>
                </a:tc>
                <a:tc>
                  <a:txBody>
                    <a:bodyPr/>
                    <a:lstStyle/>
                    <a:p>
                      <a:pPr algn="ctr" rtl="1"/>
                      <a:r>
                        <a:rPr lang="en-US" dirty="0"/>
                        <a:t>30%</a:t>
                      </a:r>
                      <a:endParaRPr lang="ar-SY" dirty="0"/>
                    </a:p>
                  </a:txBody>
                  <a:tcPr/>
                </a:tc>
                <a:tc>
                  <a:txBody>
                    <a:bodyPr/>
                    <a:lstStyle/>
                    <a:p>
                      <a:pPr algn="ctr" rtl="1"/>
                      <a:r>
                        <a:rPr lang="en-US" dirty="0"/>
                        <a:t>30,000</a:t>
                      </a:r>
                      <a:endParaRPr lang="ar-SY" dirty="0"/>
                    </a:p>
                  </a:txBody>
                  <a:tcPr/>
                </a:tc>
                <a:extLst>
                  <a:ext uri="{0D108BD9-81ED-4DB2-BD59-A6C34878D82A}">
                    <a16:rowId xmlns:a16="http://schemas.microsoft.com/office/drawing/2014/main" val="45450201"/>
                  </a:ext>
                </a:extLst>
              </a:tr>
              <a:tr h="370840">
                <a:tc>
                  <a:txBody>
                    <a:bodyPr/>
                    <a:lstStyle/>
                    <a:p>
                      <a:pPr algn="ctr" rtl="1"/>
                      <a:r>
                        <a:rPr lang="ar-SY" dirty="0"/>
                        <a:t>برامج الإحالة والمسابقات</a:t>
                      </a:r>
                    </a:p>
                  </a:txBody>
                  <a:tcPr/>
                </a:tc>
                <a:tc>
                  <a:txBody>
                    <a:bodyPr/>
                    <a:lstStyle/>
                    <a:p>
                      <a:pPr algn="ctr" rtl="1"/>
                      <a:r>
                        <a:rPr lang="en-US" dirty="0"/>
                        <a:t>20%</a:t>
                      </a:r>
                      <a:endParaRPr lang="ar-SY" dirty="0"/>
                    </a:p>
                  </a:txBody>
                  <a:tcPr/>
                </a:tc>
                <a:tc>
                  <a:txBody>
                    <a:bodyPr/>
                    <a:lstStyle/>
                    <a:p>
                      <a:pPr algn="ctr" rtl="1"/>
                      <a:r>
                        <a:rPr lang="en-US" dirty="0"/>
                        <a:t>20,000</a:t>
                      </a:r>
                      <a:endParaRPr lang="ar-SY" dirty="0"/>
                    </a:p>
                  </a:txBody>
                  <a:tcPr/>
                </a:tc>
                <a:extLst>
                  <a:ext uri="{0D108BD9-81ED-4DB2-BD59-A6C34878D82A}">
                    <a16:rowId xmlns:a16="http://schemas.microsoft.com/office/drawing/2014/main" val="424032303"/>
                  </a:ext>
                </a:extLst>
              </a:tr>
              <a:tr h="370840">
                <a:tc>
                  <a:txBody>
                    <a:bodyPr/>
                    <a:lstStyle/>
                    <a:p>
                      <a:pPr algn="ctr" rtl="1"/>
                      <a:r>
                        <a:rPr lang="ar-SY" dirty="0"/>
                        <a:t>التسويق عبر المؤثرين</a:t>
                      </a:r>
                    </a:p>
                  </a:txBody>
                  <a:tcPr/>
                </a:tc>
                <a:tc>
                  <a:txBody>
                    <a:bodyPr/>
                    <a:lstStyle/>
                    <a:p>
                      <a:pPr algn="ctr" rtl="1"/>
                      <a:r>
                        <a:rPr lang="en-US" dirty="0"/>
                        <a:t>40%</a:t>
                      </a:r>
                      <a:endParaRPr lang="ar-SY" dirty="0"/>
                    </a:p>
                  </a:txBody>
                  <a:tcPr/>
                </a:tc>
                <a:tc>
                  <a:txBody>
                    <a:bodyPr/>
                    <a:lstStyle/>
                    <a:p>
                      <a:pPr algn="ctr" rtl="1"/>
                      <a:r>
                        <a:rPr lang="en-US" dirty="0"/>
                        <a:t>40,000</a:t>
                      </a:r>
                      <a:endParaRPr lang="ar-SY" dirty="0"/>
                    </a:p>
                  </a:txBody>
                  <a:tcPr/>
                </a:tc>
                <a:extLst>
                  <a:ext uri="{0D108BD9-81ED-4DB2-BD59-A6C34878D82A}">
                    <a16:rowId xmlns:a16="http://schemas.microsoft.com/office/drawing/2014/main" val="977556416"/>
                  </a:ext>
                </a:extLst>
              </a:tr>
              <a:tr h="370840">
                <a:tc>
                  <a:txBody>
                    <a:bodyPr/>
                    <a:lstStyle/>
                    <a:p>
                      <a:pPr algn="ctr" rtl="1"/>
                      <a:r>
                        <a:rPr lang="ar-SY" dirty="0"/>
                        <a:t>اشتراكات التطبيقات الفيروسية</a:t>
                      </a:r>
                    </a:p>
                  </a:txBody>
                  <a:tcPr/>
                </a:tc>
                <a:tc>
                  <a:txBody>
                    <a:bodyPr/>
                    <a:lstStyle/>
                    <a:p>
                      <a:pPr algn="ctr" rtl="1"/>
                      <a:r>
                        <a:rPr lang="en-US" dirty="0"/>
                        <a:t>10%</a:t>
                      </a:r>
                      <a:endParaRPr lang="ar-SY" dirty="0"/>
                    </a:p>
                  </a:txBody>
                  <a:tcPr/>
                </a:tc>
                <a:tc>
                  <a:txBody>
                    <a:bodyPr/>
                    <a:lstStyle/>
                    <a:p>
                      <a:pPr algn="ctr" rtl="1"/>
                      <a:r>
                        <a:rPr lang="en-US" dirty="0"/>
                        <a:t>10,000</a:t>
                      </a:r>
                      <a:endParaRPr lang="ar-SY" dirty="0"/>
                    </a:p>
                  </a:txBody>
                  <a:tcPr/>
                </a:tc>
                <a:extLst>
                  <a:ext uri="{0D108BD9-81ED-4DB2-BD59-A6C34878D82A}">
                    <a16:rowId xmlns:a16="http://schemas.microsoft.com/office/drawing/2014/main" val="4187729908"/>
                  </a:ext>
                </a:extLst>
              </a:tr>
              <a:tr h="370840">
                <a:tc>
                  <a:txBody>
                    <a:bodyPr/>
                    <a:lstStyle/>
                    <a:p>
                      <a:pPr algn="ctr" rtl="1"/>
                      <a:r>
                        <a:rPr lang="ar-SY" b="1" dirty="0"/>
                        <a:t>الإجمالي</a:t>
                      </a:r>
                    </a:p>
                  </a:txBody>
                  <a:tcPr/>
                </a:tc>
                <a:tc>
                  <a:txBody>
                    <a:bodyPr/>
                    <a:lstStyle/>
                    <a:p>
                      <a:pPr algn="ctr" rtl="1"/>
                      <a:r>
                        <a:rPr lang="en-US" b="1" dirty="0"/>
                        <a:t>100 %</a:t>
                      </a:r>
                      <a:endParaRPr lang="ar-SY" b="1" dirty="0"/>
                    </a:p>
                  </a:txBody>
                  <a:tcPr/>
                </a:tc>
                <a:tc>
                  <a:txBody>
                    <a:bodyPr/>
                    <a:lstStyle/>
                    <a:p>
                      <a:pPr algn="ctr" rtl="1"/>
                      <a:r>
                        <a:rPr lang="en-US" b="1" dirty="0"/>
                        <a:t>100,000</a:t>
                      </a:r>
                      <a:endParaRPr lang="ar-SY" b="1" dirty="0"/>
                    </a:p>
                  </a:txBody>
                  <a:tcPr/>
                </a:tc>
                <a:extLst>
                  <a:ext uri="{0D108BD9-81ED-4DB2-BD59-A6C34878D82A}">
                    <a16:rowId xmlns:a16="http://schemas.microsoft.com/office/drawing/2014/main" val="159580901"/>
                  </a:ext>
                </a:extLst>
              </a:tr>
            </a:tbl>
          </a:graphicData>
        </a:graphic>
      </p:graphicFrame>
    </p:spTree>
    <p:extLst>
      <p:ext uri="{BB962C8B-B14F-4D97-AF65-F5344CB8AC3E}">
        <p14:creationId xmlns:p14="http://schemas.microsoft.com/office/powerpoint/2010/main" val="9977599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0687C1-E76B-242D-14F5-6F22F3FE6AD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6DD33AD-842D-F295-FD93-57E93DFC2BA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6A39851-03B1-834C-ED4A-CCE8E14453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5E8342C-8BF4-5005-C6A4-EBE4557BAC82}"/>
              </a:ext>
            </a:extLst>
          </p:cNvPr>
          <p:cNvSpPr/>
          <p:nvPr/>
        </p:nvSpPr>
        <p:spPr>
          <a:xfrm>
            <a:off x="323385" y="1523807"/>
            <a:ext cx="11868615" cy="486678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D24FC783-E3CC-AA98-3BF9-C5F46051F821}"/>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الاستراتيجية الفيروسية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9C8513B6-A54D-3690-AF85-677C432E62B8}"/>
              </a:ext>
            </a:extLst>
          </p:cNvPr>
          <p:cNvSpPr txBox="1"/>
          <p:nvPr/>
        </p:nvSpPr>
        <p:spPr>
          <a:xfrm>
            <a:off x="1103971" y="1911094"/>
            <a:ext cx="10901918" cy="4092211"/>
          </a:xfrm>
          <a:prstGeom prst="rect">
            <a:avLst/>
          </a:prstGeom>
          <a:noFill/>
        </p:spPr>
        <p:txBody>
          <a:bodyPr wrap="square" rtlCol="1">
            <a:spAutoFit/>
          </a:bodyPr>
          <a:lstStyle/>
          <a:p>
            <a:pPr algn="just" rtl="1">
              <a:lnSpc>
                <a:spcPct val="150000"/>
              </a:lnSpc>
            </a:pPr>
            <a:r>
              <a:rPr lang="ar-SY" sz="2200" dirty="0"/>
              <a:t>في هذه الخطوة يتم تحديد نوع الاستراتيجية الفيروسية التي سيتم اتباعها في هذه الحملة الفيروسية وكما مر معنا في محاضرة استراتيجيات التسويق الفيروسي فإن أشهر استراتيجيات التسويق الفيروسي حسب المجتمعات المستهدفة هي: </a:t>
            </a:r>
          </a:p>
          <a:p>
            <a:pPr marL="342900" indent="-342900" algn="just" rtl="1">
              <a:lnSpc>
                <a:spcPct val="150000"/>
              </a:lnSpc>
              <a:buFont typeface="Wingdings" panose="05000000000000000000" pitchFamily="2" charset="2"/>
              <a:buChar char="q"/>
            </a:pPr>
            <a:r>
              <a:rPr lang="ar-SY" sz="2200" dirty="0"/>
              <a:t>استراتيجية العدو المشترك (شركة </a:t>
            </a:r>
            <a:r>
              <a:rPr lang="en-US" sz="2200" dirty="0"/>
              <a:t>Liquid Death</a:t>
            </a:r>
            <a:r>
              <a:rPr lang="ar-SY" sz="2200" dirty="0"/>
              <a:t> تتبع هذه الاستراتيجية في إعلاناتها والعدو المشترك هو البلاستيك)</a:t>
            </a:r>
          </a:p>
          <a:p>
            <a:pPr marL="342900" indent="-342900" algn="just" rtl="1">
              <a:lnSpc>
                <a:spcPct val="150000"/>
              </a:lnSpc>
              <a:buFont typeface="Wingdings" panose="05000000000000000000" pitchFamily="2" charset="2"/>
              <a:buChar char="q"/>
            </a:pPr>
            <a:r>
              <a:rPr lang="ar-SY" sz="2200" dirty="0"/>
              <a:t>استراتيجية الطقوس واللغة المشتركة (دراجة </a:t>
            </a:r>
            <a:r>
              <a:rPr lang="en-US" sz="2200" dirty="0"/>
              <a:t>Pelton</a:t>
            </a:r>
            <a:r>
              <a:rPr lang="ar-SY" sz="2200" dirty="0"/>
              <a:t> الرياضية تعتمد أنشطة معينة ومصطلحات خاصة بعملائها)</a:t>
            </a:r>
          </a:p>
          <a:p>
            <a:pPr marL="342900" indent="-342900" algn="just" rtl="1">
              <a:lnSpc>
                <a:spcPct val="150000"/>
              </a:lnSpc>
              <a:buFont typeface="Wingdings" panose="05000000000000000000" pitchFamily="2" charset="2"/>
              <a:buChar char="q"/>
            </a:pPr>
            <a:r>
              <a:rPr lang="ar-SY" sz="2200" dirty="0"/>
              <a:t>استراتيجية الابتكار المشترك / استراتيجيات الملكية المشتركة (</a:t>
            </a:r>
            <a:r>
              <a:rPr lang="en-US" sz="2200" dirty="0"/>
              <a:t>Glossier</a:t>
            </a:r>
            <a:r>
              <a:rPr lang="ar-SY" sz="2200" dirty="0"/>
              <a:t> تأخذ آراء عملائها لصناعة منتجات العناية)</a:t>
            </a:r>
          </a:p>
          <a:p>
            <a:pPr marL="342900" indent="-342900" algn="just" rtl="1">
              <a:lnSpc>
                <a:spcPct val="150000"/>
              </a:lnSpc>
              <a:buFont typeface="Wingdings" panose="05000000000000000000" pitchFamily="2" charset="2"/>
              <a:buChar char="q"/>
            </a:pPr>
            <a:r>
              <a:rPr lang="ar-SY" sz="2200" dirty="0"/>
              <a:t>استراتيجية الإيثار / مواءمة القيم (</a:t>
            </a:r>
            <a:r>
              <a:rPr lang="en-US" sz="2200" dirty="0"/>
              <a:t>Patagonia</a:t>
            </a:r>
            <a:r>
              <a:rPr lang="ar-SY" sz="2200" dirty="0"/>
              <a:t> خلقت هذه العلامة التجارية ولاء عملائها من خلال دعوة الناس أحيانًا إلى مقاطعة منتجاتها بهدف المحافظة على البيئة).</a:t>
            </a:r>
          </a:p>
          <a:p>
            <a:pPr algn="just" rtl="1">
              <a:lnSpc>
                <a:spcPct val="150000"/>
              </a:lnSpc>
            </a:pPr>
            <a:endParaRPr lang="ar-SY" sz="2200" dirty="0"/>
          </a:p>
        </p:txBody>
      </p:sp>
    </p:spTree>
    <p:extLst>
      <p:ext uri="{BB962C8B-B14F-4D97-AF65-F5344CB8AC3E}">
        <p14:creationId xmlns:p14="http://schemas.microsoft.com/office/powerpoint/2010/main" val="33099759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F94969-800B-EAAC-33EB-ADC2125B043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A819A3E-968F-09C1-B72C-9C312420F47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9DA6D94-D5DD-50E6-F77D-4DC87472A88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342DBE1-4EAA-5A5F-64BF-3507B99AC52D}"/>
              </a:ext>
            </a:extLst>
          </p:cNvPr>
          <p:cNvSpPr/>
          <p:nvPr/>
        </p:nvSpPr>
        <p:spPr>
          <a:xfrm>
            <a:off x="478536" y="1566669"/>
            <a:ext cx="11713464" cy="510787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2C78101-29BE-37A9-0FC1-215BEFDDA408}"/>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الاستراتيجية الفيروسية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3F568916-E47D-7A72-F561-A5A2A7E4E5D9}"/>
              </a:ext>
            </a:extLst>
          </p:cNvPr>
          <p:cNvSpPr txBox="1"/>
          <p:nvPr/>
        </p:nvSpPr>
        <p:spPr>
          <a:xfrm>
            <a:off x="673669" y="1566669"/>
            <a:ext cx="11039795" cy="5107873"/>
          </a:xfrm>
          <a:prstGeom prst="rect">
            <a:avLst/>
          </a:prstGeom>
          <a:noFill/>
        </p:spPr>
        <p:txBody>
          <a:bodyPr wrap="square" rtlCol="1">
            <a:spAutoFit/>
          </a:bodyPr>
          <a:lstStyle/>
          <a:p>
            <a:pPr marL="342900" indent="-342900" algn="just" rtl="1">
              <a:lnSpc>
                <a:spcPct val="150000"/>
              </a:lnSpc>
              <a:buFont typeface="Wingdings" panose="05000000000000000000" pitchFamily="2" charset="2"/>
              <a:buChar char="q"/>
            </a:pPr>
            <a:r>
              <a:rPr lang="ar-SY" sz="2200" dirty="0"/>
              <a:t>استراتيجيات الإثارة (الشرارة) (</a:t>
            </a:r>
            <a:r>
              <a:rPr lang="en-US" sz="2200" dirty="0"/>
              <a:t>Red bull</a:t>
            </a:r>
            <a:r>
              <a:rPr lang="ar-SY" sz="2200" dirty="0"/>
              <a:t> أطلقت تجربة القفز من الفضاء قفزة فليكس العالمية بتكلفة 20 مليون دولار أثارت الحماس بشكل منقطع النظير) </a:t>
            </a:r>
          </a:p>
          <a:p>
            <a:pPr marL="342900" indent="-342900" algn="just" rtl="1">
              <a:lnSpc>
                <a:spcPct val="150000"/>
              </a:lnSpc>
              <a:buFont typeface="Wingdings" panose="05000000000000000000" pitchFamily="2" charset="2"/>
              <a:buChar char="q"/>
            </a:pPr>
            <a:r>
              <a:rPr lang="ar-SY" sz="2200" dirty="0"/>
              <a:t>استراتيجيات المحاكاة (المرآة) (تحدي دلو الثلج لدعم مرضى التصلب الضموري الجانبي </a:t>
            </a:r>
            <a:r>
              <a:rPr lang="en-US" sz="2200" dirty="0"/>
              <a:t>ALS</a:t>
            </a:r>
            <a:r>
              <a:rPr lang="ar-SY" sz="2200" dirty="0"/>
              <a:t> وانتشر بشكل هائل)</a:t>
            </a:r>
          </a:p>
          <a:p>
            <a:pPr marL="342900" indent="-342900" algn="just" rtl="1">
              <a:lnSpc>
                <a:spcPct val="150000"/>
              </a:lnSpc>
              <a:buFont typeface="Wingdings" panose="05000000000000000000" pitchFamily="2" charset="2"/>
              <a:buChar char="q"/>
            </a:pPr>
            <a:r>
              <a:rPr lang="ar-SY" sz="2200" dirty="0"/>
              <a:t>استراتيجيات النشر (ميزة Wrapped </a:t>
            </a:r>
            <a:r>
              <a:rPr lang="en-US" sz="2200" dirty="0"/>
              <a:t> </a:t>
            </a:r>
            <a:r>
              <a:rPr lang="ar-SY" sz="2200" dirty="0"/>
              <a:t>Spotify على منصة Spotify للموسيقى الرقمية والتي جعلت الجميع يشارك ملخص استخدامه لمنصة </a:t>
            </a:r>
            <a:r>
              <a:rPr lang="en-US" sz="2200" dirty="0"/>
              <a:t>Spotify</a:t>
            </a:r>
            <a:r>
              <a:rPr lang="ar-SY" sz="2200" dirty="0"/>
              <a:t> على حساباتهم الاجتماعية)</a:t>
            </a:r>
          </a:p>
          <a:p>
            <a:pPr algn="just" rtl="1">
              <a:lnSpc>
                <a:spcPct val="150000"/>
              </a:lnSpc>
            </a:pPr>
            <a:r>
              <a:rPr lang="ar-SY" sz="2200" dirty="0"/>
              <a:t>أما استراتيجيتي التسويق الفيروسي حسب مشاركة (دور) المنتج في التسويق الفيروسي هما: </a:t>
            </a:r>
          </a:p>
          <a:p>
            <a:pPr marL="342900" indent="-342900" algn="just" rtl="1">
              <a:lnSpc>
                <a:spcPct val="150000"/>
              </a:lnSpc>
              <a:buFont typeface="Wingdings" panose="05000000000000000000" pitchFamily="2" charset="2"/>
              <a:buChar char="q"/>
            </a:pPr>
            <a:r>
              <a:rPr lang="ar-SY" sz="2200" dirty="0"/>
              <a:t>استراتيجية التكامل المنخفض (التسويق الفيروسي الخارجي) (الحملة الفيروسية على يوتيوب لخلاطات </a:t>
            </a:r>
            <a:r>
              <a:rPr lang="en-US" sz="2200" dirty="0" err="1"/>
              <a:t>Blendtec</a:t>
            </a:r>
            <a:r>
              <a:rPr lang="ar-SY" sz="2200" dirty="0"/>
              <a:t>)</a:t>
            </a:r>
          </a:p>
          <a:p>
            <a:pPr marL="342900" indent="-342900" algn="just" rtl="1">
              <a:lnSpc>
                <a:spcPct val="150000"/>
              </a:lnSpc>
              <a:buFont typeface="Wingdings" panose="05000000000000000000" pitchFamily="2" charset="2"/>
              <a:buChar char="q"/>
            </a:pPr>
            <a:r>
              <a:rPr lang="ar-SY" sz="2200" dirty="0"/>
              <a:t>استراتيجية التكامل العالي (التسويق الفيروسي المدمج) (تطبيق </a:t>
            </a:r>
            <a:r>
              <a:rPr lang="en-US" sz="2200" dirty="0"/>
              <a:t>Zoom</a:t>
            </a:r>
            <a:r>
              <a:rPr lang="ar-SY" sz="2200" dirty="0"/>
              <a:t> من خلال مشاركة رابط الدعوة للاجتماع والذي يجبر كل مستخدم أن يرسل رابط الاجتماع للمستخدمين الآخرين وبالتالي سيكونون مضطرين لاستخدام التطبيق) </a:t>
            </a:r>
          </a:p>
          <a:p>
            <a:pPr algn="just" rtl="1">
              <a:lnSpc>
                <a:spcPct val="150000"/>
              </a:lnSpc>
            </a:pPr>
            <a:r>
              <a:rPr lang="ar-SY" sz="2200" b="1" dirty="0"/>
              <a:t>يمكن للطلبة مراجعة المحاضرة الخامسة بعنوان استراتيجيات التسويق الفيروسي لتذكر الفيديوهات والحالات الدراسية</a:t>
            </a:r>
          </a:p>
        </p:txBody>
      </p:sp>
    </p:spTree>
    <p:extLst>
      <p:ext uri="{BB962C8B-B14F-4D97-AF65-F5344CB8AC3E}">
        <p14:creationId xmlns:p14="http://schemas.microsoft.com/office/powerpoint/2010/main" val="31488414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AC13F8-18F5-7125-A9E1-683B6D81F4D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FA9DBF4-9773-7781-94D0-28816411C66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F7CD438-36A6-877A-3025-6C20A4DD2E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CDA0BDA-36FB-FEC5-6ED7-929174B8ADC9}"/>
              </a:ext>
            </a:extLst>
          </p:cNvPr>
          <p:cNvSpPr/>
          <p:nvPr/>
        </p:nvSpPr>
        <p:spPr>
          <a:xfrm>
            <a:off x="5317434" y="1566670"/>
            <a:ext cx="6790831" cy="519149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C57ACD93-D1D5-51BD-6AE0-C8B0CD0D4E9E}"/>
              </a:ext>
            </a:extLst>
          </p:cNvPr>
          <p:cNvSpPr txBox="1"/>
          <p:nvPr/>
        </p:nvSpPr>
        <p:spPr>
          <a:xfrm>
            <a:off x="1583634" y="99836"/>
            <a:ext cx="7467600" cy="861774"/>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الاستراتيجية الفيروسية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BFF5B50F-2683-7BD4-A5D4-BA771458D7DC}"/>
              </a:ext>
            </a:extLst>
          </p:cNvPr>
          <p:cNvSpPr txBox="1"/>
          <p:nvPr/>
        </p:nvSpPr>
        <p:spPr>
          <a:xfrm>
            <a:off x="5564460" y="1781604"/>
            <a:ext cx="6323176" cy="4600042"/>
          </a:xfrm>
          <a:prstGeom prst="rect">
            <a:avLst/>
          </a:prstGeom>
          <a:noFill/>
        </p:spPr>
        <p:txBody>
          <a:bodyPr wrap="square" rtlCol="1">
            <a:spAutoFit/>
          </a:bodyPr>
          <a:lstStyle/>
          <a:p>
            <a:pPr algn="just" rtl="1">
              <a:lnSpc>
                <a:spcPct val="150000"/>
              </a:lnSpc>
            </a:pPr>
            <a:r>
              <a:rPr lang="ar-SY" sz="2200" dirty="0"/>
              <a:t>وبشكل عام هناك استراتيجية فيروسية أساسية يجب استخدامها في جميع الحملات الفيروسية وهي استراتيجية </a:t>
            </a:r>
            <a:r>
              <a:rPr lang="en-US" sz="2200" dirty="0"/>
              <a:t>STEPPS</a:t>
            </a:r>
            <a:r>
              <a:rPr lang="ar-SY" sz="2200" dirty="0"/>
              <a:t> والتي تعتبر إطار عمل للحملة الفيروسية، وقد طور هذه الاستراتيجية الكاتب </a:t>
            </a:r>
            <a:r>
              <a:rPr lang="en-US" sz="2200" dirty="0"/>
              <a:t> Jonah Berger</a:t>
            </a:r>
          </a:p>
          <a:p>
            <a:pPr algn="just" rtl="1">
              <a:lnSpc>
                <a:spcPct val="150000"/>
              </a:lnSpc>
            </a:pPr>
            <a:r>
              <a:rPr lang="ar-SY" sz="2200" dirty="0"/>
              <a:t>هذه الاستراتيجية يجب استخدامها في مختلف الحملات التسويقية الفيروسية لضمان نجاح التسويق الفيروسي وهي تضم </a:t>
            </a:r>
            <a:r>
              <a:rPr lang="en-US" sz="2200" dirty="0"/>
              <a:t>6</a:t>
            </a:r>
            <a:r>
              <a:rPr lang="ar-SY" sz="2200" dirty="0"/>
              <a:t> مكونات واسم </a:t>
            </a:r>
            <a:r>
              <a:rPr lang="en-US" sz="2200" dirty="0"/>
              <a:t>STEPPS</a:t>
            </a:r>
            <a:r>
              <a:rPr lang="ar-SY" sz="2200" dirty="0"/>
              <a:t> هو اختصار لكل مكون منها حيث وضع الحرف الأول من اسم كل مكون ليتشكل اسم هذه الاستراتيجية، وهي تتألف مما يلي:</a:t>
            </a:r>
          </a:p>
          <a:p>
            <a:pPr algn="just" rtl="1">
              <a:lnSpc>
                <a:spcPct val="150000"/>
              </a:lnSpc>
            </a:pPr>
            <a:endParaRPr lang="ar-SY" sz="2200" dirty="0"/>
          </a:p>
        </p:txBody>
      </p:sp>
      <p:pic>
        <p:nvPicPr>
          <p:cNvPr id="12" name="صورة 11">
            <a:extLst>
              <a:ext uri="{FF2B5EF4-FFF2-40B4-BE49-F238E27FC236}">
                <a16:creationId xmlns:a16="http://schemas.microsoft.com/office/drawing/2014/main" id="{30E3C188-FF6C-E07A-F08D-70839309DF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514601"/>
            <a:ext cx="5294311" cy="3526094"/>
          </a:xfrm>
          <a:prstGeom prst="rect">
            <a:avLst/>
          </a:prstGeom>
        </p:spPr>
      </p:pic>
    </p:spTree>
    <p:extLst>
      <p:ext uri="{BB962C8B-B14F-4D97-AF65-F5344CB8AC3E}">
        <p14:creationId xmlns:p14="http://schemas.microsoft.com/office/powerpoint/2010/main" val="446161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46A6F2-58D8-E521-66E7-EF55A78335C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3BE3FE6-7B3E-6F19-B97E-A47EA2AD1257}"/>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98F081F-F9A7-B7C8-69A9-A918610D513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A74054BC-5F2A-5C20-D5A0-C0D5A7192CC4}"/>
              </a:ext>
            </a:extLst>
          </p:cNvPr>
          <p:cNvSpPr txBox="1"/>
          <p:nvPr/>
        </p:nvSpPr>
        <p:spPr>
          <a:xfrm>
            <a:off x="1583634" y="149887"/>
            <a:ext cx="7467600" cy="861774"/>
          </a:xfrm>
          <a:prstGeom prst="rect">
            <a:avLst/>
          </a:prstGeom>
          <a:noFill/>
        </p:spPr>
        <p:txBody>
          <a:bodyPr wrap="square" rtlCol="0">
            <a:spAutoFit/>
          </a:bodyPr>
          <a:lstStyle/>
          <a:p>
            <a:pPr algn="ctr" rtl="1"/>
            <a:r>
              <a:rPr lang="ar-SY" sz="3200" b="1" dirty="0">
                <a:solidFill>
                  <a:srgbClr val="00AEEF"/>
                </a:solidFill>
              </a:rPr>
              <a:t>5- الاستراتيجية الفيروسية: استراتيجية </a:t>
            </a:r>
            <a:r>
              <a:rPr lang="en-US" sz="3200" b="1" dirty="0">
                <a:solidFill>
                  <a:srgbClr val="00AEEF"/>
                </a:solidFill>
              </a:rPr>
              <a:t>STEPPS</a:t>
            </a:r>
            <a:endParaRPr lang="ar-SY" sz="3200" b="1" dirty="0">
              <a:solidFill>
                <a:srgbClr val="00AEEF"/>
              </a:solidFill>
            </a:endParaRPr>
          </a:p>
          <a:p>
            <a:pPr algn="ctr" rtl="1"/>
            <a:endParaRPr lang="en-US" dirty="0">
              <a:solidFill>
                <a:schemeClr val="bg1"/>
              </a:solidFill>
            </a:endParaRPr>
          </a:p>
        </p:txBody>
      </p:sp>
      <p:sp>
        <p:nvSpPr>
          <p:cNvPr id="3" name="مستطيل 2">
            <a:extLst>
              <a:ext uri="{FF2B5EF4-FFF2-40B4-BE49-F238E27FC236}">
                <a16:creationId xmlns:a16="http://schemas.microsoft.com/office/drawing/2014/main" id="{6A109274-D650-215A-DE48-755A579BB821}"/>
              </a:ext>
            </a:extLst>
          </p:cNvPr>
          <p:cNvSpPr/>
          <p:nvPr/>
        </p:nvSpPr>
        <p:spPr>
          <a:xfrm>
            <a:off x="3905500" y="771142"/>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t>Social Currency </a:t>
            </a:r>
          </a:p>
          <a:p>
            <a:pPr algn="ctr"/>
            <a:r>
              <a:rPr lang="ar-SY" sz="2200" b="1" dirty="0"/>
              <a:t>العملة الاجتماعية</a:t>
            </a:r>
            <a:endParaRPr lang="en-US" sz="2200" b="1" dirty="0"/>
          </a:p>
        </p:txBody>
      </p:sp>
      <p:sp>
        <p:nvSpPr>
          <p:cNvPr id="6" name="مستطيل 5">
            <a:extLst>
              <a:ext uri="{FF2B5EF4-FFF2-40B4-BE49-F238E27FC236}">
                <a16:creationId xmlns:a16="http://schemas.microsoft.com/office/drawing/2014/main" id="{459A1DC5-4BB3-DA6D-E3C4-282B578E7FA8}"/>
              </a:ext>
            </a:extLst>
          </p:cNvPr>
          <p:cNvSpPr/>
          <p:nvPr/>
        </p:nvSpPr>
        <p:spPr>
          <a:xfrm>
            <a:off x="3887779" y="183559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200" b="1" dirty="0"/>
          </a:p>
          <a:p>
            <a:pPr algn="ctr"/>
            <a:r>
              <a:rPr lang="en-US" sz="2200" b="1" dirty="0"/>
              <a:t>Triggers</a:t>
            </a:r>
            <a:endParaRPr lang="ar-SY" sz="2200" b="1" dirty="0"/>
          </a:p>
          <a:p>
            <a:pPr algn="ctr"/>
            <a:r>
              <a:rPr lang="ar-SY" sz="2200" b="1" dirty="0"/>
              <a:t>المحفزات </a:t>
            </a:r>
          </a:p>
          <a:p>
            <a:pPr algn="ctr"/>
            <a:endParaRPr lang="en-US" sz="2200" b="1" dirty="0"/>
          </a:p>
        </p:txBody>
      </p:sp>
      <p:sp>
        <p:nvSpPr>
          <p:cNvPr id="7" name="مستطيل 6">
            <a:extLst>
              <a:ext uri="{FF2B5EF4-FFF2-40B4-BE49-F238E27FC236}">
                <a16:creationId xmlns:a16="http://schemas.microsoft.com/office/drawing/2014/main" id="{03CD5E54-A3B6-DBBB-E11A-1EE7F1FEE412}"/>
              </a:ext>
            </a:extLst>
          </p:cNvPr>
          <p:cNvSpPr/>
          <p:nvPr/>
        </p:nvSpPr>
        <p:spPr>
          <a:xfrm>
            <a:off x="3930309" y="2834407"/>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t>Emotion</a:t>
            </a:r>
          </a:p>
          <a:p>
            <a:pPr algn="ctr"/>
            <a:r>
              <a:rPr lang="ar-SY" sz="2200" b="1" dirty="0"/>
              <a:t>العاطفة</a:t>
            </a:r>
            <a:endParaRPr lang="en-US" sz="2200" b="1" dirty="0"/>
          </a:p>
        </p:txBody>
      </p:sp>
      <p:sp>
        <p:nvSpPr>
          <p:cNvPr id="9" name="مستطيل 8">
            <a:extLst>
              <a:ext uri="{FF2B5EF4-FFF2-40B4-BE49-F238E27FC236}">
                <a16:creationId xmlns:a16="http://schemas.microsoft.com/office/drawing/2014/main" id="{822F52C8-CBC5-3E32-182A-13EE6860E047}"/>
              </a:ext>
            </a:extLst>
          </p:cNvPr>
          <p:cNvSpPr/>
          <p:nvPr/>
        </p:nvSpPr>
        <p:spPr>
          <a:xfrm>
            <a:off x="3930309" y="383321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t>Public</a:t>
            </a:r>
            <a:r>
              <a:rPr lang="ar-SY" sz="2200" b="1" dirty="0"/>
              <a:t> </a:t>
            </a:r>
          </a:p>
          <a:p>
            <a:pPr algn="ctr"/>
            <a:r>
              <a:rPr lang="ar-SY" sz="2200" b="1" dirty="0"/>
              <a:t>الظهور العلني </a:t>
            </a:r>
            <a:endParaRPr lang="en-US" sz="2200" b="1" dirty="0"/>
          </a:p>
        </p:txBody>
      </p:sp>
      <p:sp>
        <p:nvSpPr>
          <p:cNvPr id="12" name="مستطيل 11">
            <a:extLst>
              <a:ext uri="{FF2B5EF4-FFF2-40B4-BE49-F238E27FC236}">
                <a16:creationId xmlns:a16="http://schemas.microsoft.com/office/drawing/2014/main" id="{D403C603-D381-249C-03AC-F654E6624B74}"/>
              </a:ext>
            </a:extLst>
          </p:cNvPr>
          <p:cNvSpPr/>
          <p:nvPr/>
        </p:nvSpPr>
        <p:spPr>
          <a:xfrm>
            <a:off x="3905500" y="485488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t>Practical Value</a:t>
            </a:r>
            <a:endParaRPr lang="ar-SY" sz="2200" b="1" dirty="0"/>
          </a:p>
          <a:p>
            <a:pPr algn="ctr"/>
            <a:r>
              <a:rPr lang="ar-SY" sz="2200" b="1" dirty="0"/>
              <a:t>القيمة العملية </a:t>
            </a:r>
            <a:endParaRPr lang="en-US" sz="2200" b="1" dirty="0"/>
          </a:p>
        </p:txBody>
      </p:sp>
      <p:sp>
        <p:nvSpPr>
          <p:cNvPr id="13" name="مستطيل 12">
            <a:extLst>
              <a:ext uri="{FF2B5EF4-FFF2-40B4-BE49-F238E27FC236}">
                <a16:creationId xmlns:a16="http://schemas.microsoft.com/office/drawing/2014/main" id="{3197D67C-4B13-6493-FFDE-89CCF7BE24FF}"/>
              </a:ext>
            </a:extLst>
          </p:cNvPr>
          <p:cNvSpPr/>
          <p:nvPr/>
        </p:nvSpPr>
        <p:spPr>
          <a:xfrm>
            <a:off x="3905500" y="5876554"/>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t>Stories</a:t>
            </a:r>
            <a:endParaRPr lang="ar-SY" sz="2200" b="1" dirty="0"/>
          </a:p>
          <a:p>
            <a:pPr algn="ctr"/>
            <a:r>
              <a:rPr lang="ar-SY" sz="2200" b="1" dirty="0"/>
              <a:t>القصص</a:t>
            </a:r>
            <a:endParaRPr lang="en-US" sz="2200" b="1" dirty="0"/>
          </a:p>
        </p:txBody>
      </p:sp>
    </p:spTree>
    <p:extLst>
      <p:ext uri="{BB962C8B-B14F-4D97-AF65-F5344CB8AC3E}">
        <p14:creationId xmlns:p14="http://schemas.microsoft.com/office/powerpoint/2010/main" val="35071190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5A58FE-88DD-BEBF-E575-93E9DDC0B05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A8D18E7-2134-A921-3AB1-F516318B2A9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30059CB-A4A3-F461-716C-BCBC0F0298C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0604B88-AACD-FF06-DBA5-1B91C7CF60E5}"/>
              </a:ext>
            </a:extLst>
          </p:cNvPr>
          <p:cNvSpPr/>
          <p:nvPr/>
        </p:nvSpPr>
        <p:spPr>
          <a:xfrm>
            <a:off x="81023" y="1818876"/>
            <a:ext cx="12029954" cy="467989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C997583-86B0-A4B8-40E6-0337287E7B02}"/>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العملة الاجتماعية </a:t>
            </a:r>
          </a:p>
          <a:p>
            <a:pPr algn="ctr" rtl="1"/>
            <a:r>
              <a:rPr lang="en-US" sz="3200" b="1" dirty="0">
                <a:solidFill>
                  <a:srgbClr val="00AEEF"/>
                </a:solidFill>
              </a:rPr>
              <a:t>Social Currency</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C1CBA616-C6B9-A011-0C8D-8F03486D98A1}"/>
              </a:ext>
            </a:extLst>
          </p:cNvPr>
          <p:cNvSpPr txBox="1"/>
          <p:nvPr/>
        </p:nvSpPr>
        <p:spPr>
          <a:xfrm>
            <a:off x="603843" y="1898729"/>
            <a:ext cx="10984314" cy="4600042"/>
          </a:xfrm>
          <a:prstGeom prst="rect">
            <a:avLst/>
          </a:prstGeom>
          <a:noFill/>
        </p:spPr>
        <p:txBody>
          <a:bodyPr wrap="square" rtlCol="1">
            <a:spAutoFit/>
          </a:bodyPr>
          <a:lstStyle/>
          <a:p>
            <a:pPr algn="just" rtl="1">
              <a:lnSpc>
                <a:spcPct val="150000"/>
              </a:lnSpc>
            </a:pPr>
            <a:r>
              <a:rPr lang="ar-SY" sz="2200" dirty="0"/>
              <a:t>العملة الاجتماعية هي قيمة معنوية تنشأ لدى الأفراد نتيجة تفاعلاتهم الاجتماعية ضمن شبكاتهم الاجتماعية حيث يستخدمها الأفراد لتعزيز مكانتهم الاجتماعية وبناء صورة ذهنية شخصية لدى المجتمع الذي ينتمون له.</a:t>
            </a:r>
          </a:p>
          <a:p>
            <a:pPr algn="just" rtl="1">
              <a:lnSpc>
                <a:spcPct val="150000"/>
              </a:lnSpc>
            </a:pPr>
            <a:r>
              <a:rPr lang="ar-SY" sz="2200" dirty="0"/>
              <a:t>تماماً كما يستخدم البشر العملة الورقية لشراء المنتجات، يتم مشاركة المحتوى من قبل المستخدمين كعملة لشراء المكانة الاجتماعية والتقدير، وقد مر معنا في محاضرة سابقة الصور الذهنية التي يتم تشكيلها من خلال مشاركة المحتوى حيث يمكن أن تكون الصورة الذهنية المرغوبة: </a:t>
            </a:r>
          </a:p>
          <a:p>
            <a:pPr algn="just" rtl="1">
              <a:lnSpc>
                <a:spcPct val="150000"/>
              </a:lnSpc>
            </a:pPr>
            <a:r>
              <a:rPr lang="ar-SY" sz="2200" dirty="0"/>
              <a:t>الصورة الذهنية (المضحك): يشارك المنشورات المضحكة</a:t>
            </a:r>
          </a:p>
          <a:p>
            <a:pPr algn="just" rtl="1">
              <a:lnSpc>
                <a:spcPct val="150000"/>
              </a:lnSpc>
            </a:pPr>
            <a:r>
              <a:rPr lang="ar-SY" sz="2200" dirty="0"/>
              <a:t>الصورة الذهنية (الخبير): يشارك منشورات عميقة وتتضمن تفاصيل احترافية في مجال خبرته.</a:t>
            </a:r>
          </a:p>
          <a:p>
            <a:pPr algn="just" rtl="1">
              <a:lnSpc>
                <a:spcPct val="150000"/>
              </a:lnSpc>
            </a:pPr>
            <a:r>
              <a:rPr lang="ar-SY" sz="2200" dirty="0"/>
              <a:t>البريستيج (الرقي): مشاركة المنشورات الخاصة بالعلامات التجارية الفاخرة والتي تعكس الثراء والتميز.</a:t>
            </a:r>
          </a:p>
          <a:p>
            <a:pPr algn="r" rtl="1">
              <a:lnSpc>
                <a:spcPct val="150000"/>
              </a:lnSpc>
            </a:pPr>
            <a:r>
              <a:rPr lang="ar-SY" sz="2200" dirty="0"/>
              <a:t>من المهم جداً أن نحدد العملة الاجتماعية التي نريد استخدامها في الحملة الفيروسية والتي تناسب الجمهور المستهدف.</a:t>
            </a:r>
          </a:p>
        </p:txBody>
      </p:sp>
    </p:spTree>
    <p:extLst>
      <p:ext uri="{BB962C8B-B14F-4D97-AF65-F5344CB8AC3E}">
        <p14:creationId xmlns:p14="http://schemas.microsoft.com/office/powerpoint/2010/main" val="33068696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2B4CD1-3095-353E-91D5-D5256DA2299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8917D89-F6F6-20CC-A414-04244DE4E0B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24A999-5776-76B1-934D-7E6709E0888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C4228EF9-505B-ED12-1CC3-77163BF8F229}"/>
              </a:ext>
            </a:extLst>
          </p:cNvPr>
          <p:cNvSpPr/>
          <p:nvPr/>
        </p:nvSpPr>
        <p:spPr>
          <a:xfrm>
            <a:off x="4950971" y="1479458"/>
            <a:ext cx="7054918" cy="52286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هناك مجموعة من المحفزات أو المثيرات (</a:t>
            </a:r>
            <a:r>
              <a:rPr lang="en-US" sz="2200" dirty="0">
                <a:solidFill>
                  <a:schemeClr val="tx1"/>
                </a:solidFill>
              </a:rPr>
              <a:t>Triggers</a:t>
            </a:r>
            <a:r>
              <a:rPr lang="ar-SY" sz="2200" dirty="0">
                <a:solidFill>
                  <a:schemeClr val="tx1"/>
                </a:solidFill>
              </a:rPr>
              <a:t>) وهي التي تقود سلوك مشاركة المحتوى الفيروسي كما مر معنا في محاضرة سلوك المستخدم، وأهم المحفزات </a:t>
            </a:r>
            <a:r>
              <a:rPr lang="en-US" sz="2200" dirty="0">
                <a:solidFill>
                  <a:schemeClr val="tx1"/>
                </a:solidFill>
              </a:rPr>
              <a:t>Triggers</a:t>
            </a:r>
            <a:r>
              <a:rPr lang="ar-SY" sz="2200" dirty="0">
                <a:solidFill>
                  <a:schemeClr val="tx1"/>
                </a:solidFill>
              </a:rPr>
              <a:t>: </a:t>
            </a:r>
          </a:p>
          <a:p>
            <a:pPr marL="342900" indent="-342900" algn="just" rtl="1">
              <a:lnSpc>
                <a:spcPct val="150000"/>
              </a:lnSpc>
              <a:buFont typeface="Wingdings" panose="05000000000000000000" pitchFamily="2" charset="2"/>
              <a:buChar char="Ø"/>
            </a:pPr>
            <a:r>
              <a:rPr lang="ar-SY" sz="2200" dirty="0">
                <a:solidFill>
                  <a:schemeClr val="tx1"/>
                </a:solidFill>
              </a:rPr>
              <a:t>المحفزات العاطفية (الحماس، الخوف، المفاجأة، السعادة والفرح...)</a:t>
            </a:r>
          </a:p>
          <a:p>
            <a:pPr marL="342900" indent="-342900" algn="just" rtl="1">
              <a:lnSpc>
                <a:spcPct val="150000"/>
              </a:lnSpc>
              <a:buFont typeface="Wingdings" panose="05000000000000000000" pitchFamily="2" charset="2"/>
              <a:buChar char="Ø"/>
            </a:pPr>
            <a:r>
              <a:rPr lang="ar-SY" sz="2200" dirty="0">
                <a:solidFill>
                  <a:schemeClr val="tx1"/>
                </a:solidFill>
              </a:rPr>
              <a:t>الهوية الاجتماعية وتقديم الذات </a:t>
            </a:r>
          </a:p>
          <a:p>
            <a:pPr marL="342900" indent="-342900" algn="just" rtl="1">
              <a:lnSpc>
                <a:spcPct val="150000"/>
              </a:lnSpc>
              <a:buFont typeface="Wingdings" panose="05000000000000000000" pitchFamily="2" charset="2"/>
              <a:buChar char="Ø"/>
            </a:pPr>
            <a:r>
              <a:rPr lang="ar-SY" sz="2200" dirty="0">
                <a:solidFill>
                  <a:schemeClr val="tx1"/>
                </a:solidFill>
              </a:rPr>
              <a:t>الدليل الاجتماعي وسلوك القطيع (ظاهرة </a:t>
            </a:r>
            <a:r>
              <a:rPr lang="en-US" sz="2200" dirty="0">
                <a:solidFill>
                  <a:schemeClr val="tx1"/>
                </a:solidFill>
              </a:rPr>
              <a:t>FOMO</a:t>
            </a:r>
            <a:r>
              <a:rPr lang="ar-SY" sz="2200" dirty="0">
                <a:solidFill>
                  <a:schemeClr val="tx1"/>
                </a:solidFill>
              </a:rPr>
              <a:t>)</a:t>
            </a:r>
          </a:p>
          <a:p>
            <a:pPr marL="342900" indent="-342900" algn="just" rtl="1">
              <a:lnSpc>
                <a:spcPct val="150000"/>
              </a:lnSpc>
              <a:buFont typeface="Wingdings" panose="05000000000000000000" pitchFamily="2" charset="2"/>
              <a:buChar char="Ø"/>
            </a:pPr>
            <a:r>
              <a:rPr lang="ar-SY" sz="2200" dirty="0">
                <a:solidFill>
                  <a:schemeClr val="tx1"/>
                </a:solidFill>
              </a:rPr>
              <a:t>المحفزات المالية </a:t>
            </a:r>
          </a:p>
          <a:p>
            <a:pPr marL="342900" indent="-342900" algn="just" rtl="1">
              <a:lnSpc>
                <a:spcPct val="150000"/>
              </a:lnSpc>
              <a:buFont typeface="Wingdings" panose="05000000000000000000" pitchFamily="2" charset="2"/>
              <a:buChar char="Ø"/>
            </a:pPr>
            <a:r>
              <a:rPr lang="ar-SY" sz="2200" dirty="0">
                <a:solidFill>
                  <a:schemeClr val="tx1"/>
                </a:solidFill>
              </a:rPr>
              <a:t>تقديم الفائدة للآخرين</a:t>
            </a:r>
          </a:p>
          <a:p>
            <a:pPr marL="342900" indent="-342900" algn="just" rtl="1">
              <a:lnSpc>
                <a:spcPct val="150000"/>
              </a:lnSpc>
              <a:buFont typeface="Wingdings" panose="05000000000000000000" pitchFamily="2" charset="2"/>
              <a:buChar char="Ø"/>
            </a:pPr>
            <a:r>
              <a:rPr lang="ar-SY" sz="2200" dirty="0">
                <a:solidFill>
                  <a:schemeClr val="tx1"/>
                </a:solidFill>
              </a:rPr>
              <a:t>التفاعل مع الأحداث </a:t>
            </a:r>
          </a:p>
          <a:p>
            <a:pPr marL="342900" indent="-342900" algn="just" rtl="1">
              <a:lnSpc>
                <a:spcPct val="150000"/>
              </a:lnSpc>
              <a:buFont typeface="Wingdings" panose="05000000000000000000" pitchFamily="2" charset="2"/>
              <a:buChar char="Ø"/>
            </a:pPr>
            <a:endParaRPr lang="ar-SY" sz="2200" dirty="0">
              <a:solidFill>
                <a:schemeClr val="tx1"/>
              </a:solidFill>
            </a:endParaRPr>
          </a:p>
          <a:p>
            <a:pPr marL="342900" indent="-342900" algn="just" rtl="1">
              <a:lnSpc>
                <a:spcPct val="150000"/>
              </a:lnSpc>
              <a:buFont typeface="Wingdings" panose="05000000000000000000" pitchFamily="2" charset="2"/>
              <a:buChar char="Ø"/>
            </a:pPr>
            <a:endParaRPr lang="ar-SY" sz="2200" dirty="0">
              <a:solidFill>
                <a:schemeClr val="tx1"/>
              </a:solidFill>
            </a:endParaRPr>
          </a:p>
        </p:txBody>
      </p:sp>
      <p:sp>
        <p:nvSpPr>
          <p:cNvPr id="8" name="مربع نص 7">
            <a:extLst>
              <a:ext uri="{FF2B5EF4-FFF2-40B4-BE49-F238E27FC236}">
                <a16:creationId xmlns:a16="http://schemas.microsoft.com/office/drawing/2014/main" id="{599F93E8-8200-B239-8BED-03E30C860245}"/>
              </a:ext>
            </a:extLst>
          </p:cNvPr>
          <p:cNvSpPr txBox="1"/>
          <p:nvPr/>
        </p:nvSpPr>
        <p:spPr>
          <a:xfrm>
            <a:off x="1583634" y="64198"/>
            <a:ext cx="7467600" cy="1077218"/>
          </a:xfrm>
          <a:prstGeom prst="rect">
            <a:avLst/>
          </a:prstGeom>
          <a:noFill/>
        </p:spPr>
        <p:txBody>
          <a:bodyPr wrap="square" rtlCol="0">
            <a:spAutoFit/>
          </a:bodyPr>
          <a:lstStyle/>
          <a:p>
            <a:pPr algn="ctr" rtl="1"/>
            <a:r>
              <a:rPr lang="ar-SY" sz="3200" b="1" dirty="0">
                <a:solidFill>
                  <a:srgbClr val="00AEEF"/>
                </a:solidFill>
              </a:rPr>
              <a:t>المحفزات </a:t>
            </a:r>
          </a:p>
          <a:p>
            <a:pPr algn="ctr" rtl="1"/>
            <a:r>
              <a:rPr lang="en-US" sz="3200" b="1" dirty="0">
                <a:solidFill>
                  <a:srgbClr val="00AEEF"/>
                </a:solidFill>
              </a:rPr>
              <a:t>Triggers</a:t>
            </a:r>
            <a:endParaRPr lang="ar-SY" sz="3200" b="1" dirty="0">
              <a:solidFill>
                <a:srgbClr val="00AEEF"/>
              </a:solidFill>
            </a:endParaRPr>
          </a:p>
        </p:txBody>
      </p:sp>
      <p:pic>
        <p:nvPicPr>
          <p:cNvPr id="4" name="صورة 3">
            <a:extLst>
              <a:ext uri="{FF2B5EF4-FFF2-40B4-BE49-F238E27FC236}">
                <a16:creationId xmlns:a16="http://schemas.microsoft.com/office/drawing/2014/main" id="{41798269-E238-9039-6384-4044CCA0408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601686"/>
            <a:ext cx="4898571" cy="3265714"/>
          </a:xfrm>
          <a:prstGeom prst="rect">
            <a:avLst/>
          </a:prstGeom>
        </p:spPr>
      </p:pic>
    </p:spTree>
    <p:extLst>
      <p:ext uri="{BB962C8B-B14F-4D97-AF65-F5344CB8AC3E}">
        <p14:creationId xmlns:p14="http://schemas.microsoft.com/office/powerpoint/2010/main" val="15158546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04F841-EC41-B940-EF75-6D2E4659B6F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FC3100B-2E23-1EB7-F1E6-8372E97D978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63942F9-AE71-FCD0-564E-83007359A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EBB7CD4-B903-C3A6-D3CA-E2DDD3F5CB77}"/>
              </a:ext>
            </a:extLst>
          </p:cNvPr>
          <p:cNvSpPr/>
          <p:nvPr/>
        </p:nvSpPr>
        <p:spPr>
          <a:xfrm>
            <a:off x="6181269" y="1637274"/>
            <a:ext cx="5700322" cy="477640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BDD40A37-9266-016C-7953-930A90B4CE45}"/>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العاطفة </a:t>
            </a:r>
          </a:p>
          <a:p>
            <a:pPr algn="ctr" rtl="1"/>
            <a:r>
              <a:rPr lang="en-US" sz="3200" b="1" dirty="0">
                <a:solidFill>
                  <a:srgbClr val="00AEEF"/>
                </a:solidFill>
              </a:rPr>
              <a:t>Emotion</a:t>
            </a:r>
            <a:endParaRPr lang="ar-SY" sz="3200" b="1" dirty="0">
              <a:solidFill>
                <a:srgbClr val="00AEEF"/>
              </a:solidFill>
            </a:endParaRPr>
          </a:p>
          <a:p>
            <a:pPr algn="ctr" rtl="1"/>
            <a:endParaRPr lang="en-US" dirty="0">
              <a:solidFill>
                <a:schemeClr val="bg1"/>
              </a:solidFill>
            </a:endParaRPr>
          </a:p>
        </p:txBody>
      </p:sp>
      <p:sp>
        <p:nvSpPr>
          <p:cNvPr id="6" name="مربع نص 5">
            <a:extLst>
              <a:ext uri="{FF2B5EF4-FFF2-40B4-BE49-F238E27FC236}">
                <a16:creationId xmlns:a16="http://schemas.microsoft.com/office/drawing/2014/main" id="{9E4C5A29-55BE-3153-597A-3EDE53452D52}"/>
              </a:ext>
            </a:extLst>
          </p:cNvPr>
          <p:cNvSpPr txBox="1"/>
          <p:nvPr/>
        </p:nvSpPr>
        <p:spPr>
          <a:xfrm>
            <a:off x="6401949" y="1979372"/>
            <a:ext cx="5258961" cy="4600042"/>
          </a:xfrm>
          <a:prstGeom prst="rect">
            <a:avLst/>
          </a:prstGeom>
          <a:noFill/>
        </p:spPr>
        <p:txBody>
          <a:bodyPr wrap="square" rtlCol="1">
            <a:spAutoFit/>
          </a:bodyPr>
          <a:lstStyle/>
          <a:p>
            <a:pPr algn="just" rtl="1">
              <a:lnSpc>
                <a:spcPct val="150000"/>
              </a:lnSpc>
            </a:pPr>
            <a:r>
              <a:rPr lang="ar-SY" sz="2200" dirty="0"/>
              <a:t>أحد أهم خصائص التسويق الفيروسي أن يحفز العواطف إذ لا يمكن نجاح الحملة الفيروسية إن لم تتضمن إثارة للعواطف، وأبرز العواطف التي يمكن إثارتها: </a:t>
            </a:r>
          </a:p>
          <a:p>
            <a:pPr marL="342900" indent="-342900" algn="just" rtl="1">
              <a:lnSpc>
                <a:spcPct val="150000"/>
              </a:lnSpc>
              <a:buFont typeface="Wingdings" panose="05000000000000000000" pitchFamily="2" charset="2"/>
              <a:buChar char="§"/>
            </a:pPr>
            <a:r>
              <a:rPr lang="ar-SY" sz="2200" dirty="0"/>
              <a:t>الفرح </a:t>
            </a:r>
          </a:p>
          <a:p>
            <a:pPr marL="342900" indent="-342900" algn="just" rtl="1">
              <a:lnSpc>
                <a:spcPct val="150000"/>
              </a:lnSpc>
              <a:buFont typeface="Wingdings" panose="05000000000000000000" pitchFamily="2" charset="2"/>
              <a:buChar char="§"/>
            </a:pPr>
            <a:r>
              <a:rPr lang="ar-SY" sz="2200" dirty="0"/>
              <a:t>الحماس</a:t>
            </a:r>
          </a:p>
          <a:p>
            <a:pPr marL="342900" indent="-342900" algn="just" rtl="1">
              <a:lnSpc>
                <a:spcPct val="150000"/>
              </a:lnSpc>
              <a:buFont typeface="Wingdings" panose="05000000000000000000" pitchFamily="2" charset="2"/>
              <a:buChar char="§"/>
            </a:pPr>
            <a:r>
              <a:rPr lang="ar-SY" sz="2200" dirty="0"/>
              <a:t>الحزن </a:t>
            </a:r>
          </a:p>
          <a:p>
            <a:pPr marL="342900" indent="-342900" algn="just" rtl="1">
              <a:lnSpc>
                <a:spcPct val="150000"/>
              </a:lnSpc>
              <a:buFont typeface="Wingdings" panose="05000000000000000000" pitchFamily="2" charset="2"/>
              <a:buChar char="§"/>
            </a:pPr>
            <a:r>
              <a:rPr lang="ar-SY" sz="2200" dirty="0"/>
              <a:t>الخوف </a:t>
            </a:r>
          </a:p>
          <a:p>
            <a:pPr marL="342900" indent="-342900" algn="just" rtl="1">
              <a:lnSpc>
                <a:spcPct val="150000"/>
              </a:lnSpc>
              <a:buFont typeface="Wingdings" panose="05000000000000000000" pitchFamily="2" charset="2"/>
              <a:buChar char="§"/>
            </a:pPr>
            <a:r>
              <a:rPr lang="ar-SY" sz="2200" dirty="0"/>
              <a:t>التعاطف </a:t>
            </a:r>
          </a:p>
          <a:p>
            <a:pPr marL="342900" indent="-342900" algn="just" rtl="1">
              <a:lnSpc>
                <a:spcPct val="150000"/>
              </a:lnSpc>
              <a:buFont typeface="Wingdings" panose="05000000000000000000" pitchFamily="2" charset="2"/>
              <a:buChar char="§"/>
            </a:pPr>
            <a:endParaRPr lang="ar-SY" sz="2200" dirty="0"/>
          </a:p>
        </p:txBody>
      </p:sp>
      <p:pic>
        <p:nvPicPr>
          <p:cNvPr id="2" name="صورة 1">
            <a:extLst>
              <a:ext uri="{FF2B5EF4-FFF2-40B4-BE49-F238E27FC236}">
                <a16:creationId xmlns:a16="http://schemas.microsoft.com/office/drawing/2014/main" id="{DA65D9B9-4E4E-284A-956D-A1555BCAAB6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0212" y="3028305"/>
            <a:ext cx="5207222" cy="1596881"/>
          </a:xfrm>
          <a:prstGeom prst="rect">
            <a:avLst/>
          </a:prstGeom>
        </p:spPr>
      </p:pic>
    </p:spTree>
    <p:extLst>
      <p:ext uri="{BB962C8B-B14F-4D97-AF65-F5344CB8AC3E}">
        <p14:creationId xmlns:p14="http://schemas.microsoft.com/office/powerpoint/2010/main" val="278108859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FEBFA-206D-5AF0-3C85-A9578343D0F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7D98FDF-1B69-7A89-E9EA-E103F7FC9B2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33B5D37-A120-5C88-C81A-5862E7A6BF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109037"/>
            <a:ext cx="2954655" cy="1379622"/>
          </a:xfrm>
          <a:prstGeom prst="rect">
            <a:avLst/>
          </a:prstGeom>
        </p:spPr>
      </p:pic>
      <p:sp>
        <p:nvSpPr>
          <p:cNvPr id="5" name="مستطيل مستدير الزوايا 4">
            <a:extLst>
              <a:ext uri="{FF2B5EF4-FFF2-40B4-BE49-F238E27FC236}">
                <a16:creationId xmlns:a16="http://schemas.microsoft.com/office/drawing/2014/main" id="{773BC211-B8C0-87D5-B904-A07280BC8EA9}"/>
              </a:ext>
            </a:extLst>
          </p:cNvPr>
          <p:cNvSpPr/>
          <p:nvPr/>
        </p:nvSpPr>
        <p:spPr>
          <a:xfrm>
            <a:off x="4561367" y="1169581"/>
            <a:ext cx="7630634" cy="56884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486A7D85-7482-8231-4293-97BEEF6FB9E0}"/>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الظهور العلني </a:t>
            </a:r>
          </a:p>
          <a:p>
            <a:pPr algn="ctr" rtl="1"/>
            <a:r>
              <a:rPr lang="en-US" sz="3200" b="1" dirty="0">
                <a:solidFill>
                  <a:srgbClr val="00AEEF"/>
                </a:solidFill>
              </a:rPr>
              <a:t>Public</a:t>
            </a:r>
            <a:endParaRPr lang="ar-SY" sz="3200" b="1" dirty="0">
              <a:solidFill>
                <a:srgbClr val="00AEEF"/>
              </a:solidFill>
            </a:endParaRPr>
          </a:p>
          <a:p>
            <a:pPr algn="ctr" rtl="1"/>
            <a:endParaRPr lang="en-US" dirty="0">
              <a:solidFill>
                <a:schemeClr val="bg1"/>
              </a:solidFill>
            </a:endParaRPr>
          </a:p>
        </p:txBody>
      </p:sp>
      <p:sp>
        <p:nvSpPr>
          <p:cNvPr id="6" name="مربع نص 5">
            <a:extLst>
              <a:ext uri="{FF2B5EF4-FFF2-40B4-BE49-F238E27FC236}">
                <a16:creationId xmlns:a16="http://schemas.microsoft.com/office/drawing/2014/main" id="{17A2EA8E-5021-8060-D122-7F7DD9BA3353}"/>
              </a:ext>
            </a:extLst>
          </p:cNvPr>
          <p:cNvSpPr txBox="1"/>
          <p:nvPr/>
        </p:nvSpPr>
        <p:spPr>
          <a:xfrm>
            <a:off x="4721288" y="1510356"/>
            <a:ext cx="7284601" cy="5107873"/>
          </a:xfrm>
          <a:prstGeom prst="rect">
            <a:avLst/>
          </a:prstGeom>
          <a:noFill/>
        </p:spPr>
        <p:txBody>
          <a:bodyPr wrap="square" rtlCol="1">
            <a:spAutoFit/>
          </a:bodyPr>
          <a:lstStyle/>
          <a:p>
            <a:pPr algn="just" rtl="1">
              <a:lnSpc>
                <a:spcPct val="150000"/>
              </a:lnSpc>
            </a:pPr>
            <a:r>
              <a:rPr lang="ar-SY" sz="2200" dirty="0"/>
              <a:t>الظهور العلني هو مكون أساسي من مكونات استراتيجية </a:t>
            </a:r>
            <a:r>
              <a:rPr lang="en-US" sz="2200" dirty="0"/>
              <a:t>STEPPS</a:t>
            </a:r>
            <a:r>
              <a:rPr lang="ar-SY" sz="2200" dirty="0"/>
              <a:t> وهو يعتمد على مبدأ </a:t>
            </a:r>
            <a:r>
              <a:rPr lang="en-US" sz="2200" dirty="0"/>
              <a:t>Built to show, built to grow. </a:t>
            </a:r>
            <a:r>
              <a:rPr lang="ar-SY" sz="2200" dirty="0"/>
              <a:t> أو "صمم ليظهر، صمم لينمو" حيث يركز الكاتب </a:t>
            </a:r>
            <a:r>
              <a:rPr lang="en-US" sz="2200" dirty="0"/>
              <a:t>Jonah Berger</a:t>
            </a:r>
            <a:r>
              <a:rPr lang="ar-SY" sz="2200" dirty="0"/>
              <a:t> في هذا المبدأ على ضرورة جعل المنتجات أو الأفكار علنية أو مرئية للعامة.</a:t>
            </a:r>
          </a:p>
          <a:p>
            <a:pPr algn="just" rtl="1">
              <a:lnSpc>
                <a:spcPct val="150000"/>
              </a:lnSpc>
            </a:pPr>
            <a:r>
              <a:rPr lang="ar-SY" sz="2200" dirty="0"/>
              <a:t>ويكون الظهور العلني واضحاً في استراتيجية التكامل العالي حيث يكون المنتج هو وسيلة التسويق الفيروسي كما مر معنا في حملة </a:t>
            </a:r>
            <a:r>
              <a:rPr lang="en-US" sz="2200" dirty="0"/>
              <a:t>Hotmail</a:t>
            </a:r>
            <a:r>
              <a:rPr lang="ar-SY" sz="2200" dirty="0"/>
              <a:t> التي وضعت رسالة إجبارية ضمن كل رسالة يتم إرسالها في البريد الالكتروني، وكذلك تطبيق </a:t>
            </a:r>
            <a:r>
              <a:rPr lang="en-US" sz="2200" dirty="0"/>
              <a:t>Zoom</a:t>
            </a:r>
            <a:r>
              <a:rPr lang="ar-SY" sz="2200" dirty="0"/>
              <a:t> والذي يعتمد على مشاركة الرابط وضرورة استخدامه من قبل الآخرين حتى يستطيع المستخدم استخدام تطبيق الاجتماعات هذا. </a:t>
            </a:r>
          </a:p>
          <a:p>
            <a:pPr algn="just" rtl="1">
              <a:lnSpc>
                <a:spcPct val="150000"/>
              </a:lnSpc>
            </a:pPr>
            <a:endParaRPr lang="ar-SY" sz="2200" dirty="0"/>
          </a:p>
        </p:txBody>
      </p:sp>
      <p:pic>
        <p:nvPicPr>
          <p:cNvPr id="11" name="صورة 10">
            <a:extLst>
              <a:ext uri="{FF2B5EF4-FFF2-40B4-BE49-F238E27FC236}">
                <a16:creationId xmlns:a16="http://schemas.microsoft.com/office/drawing/2014/main" id="{A7B9186E-618B-CB2B-FCF3-26FF9703E55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057400"/>
            <a:ext cx="4428155" cy="4428155"/>
          </a:xfrm>
          <a:prstGeom prst="rect">
            <a:avLst/>
          </a:prstGeom>
        </p:spPr>
      </p:pic>
    </p:spTree>
    <p:extLst>
      <p:ext uri="{BB962C8B-B14F-4D97-AF65-F5344CB8AC3E}">
        <p14:creationId xmlns:p14="http://schemas.microsoft.com/office/powerpoint/2010/main" val="22047683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9A2A8-D3AD-BEA2-528F-0D0E7B5589C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06CF4FE-B0DC-788B-82FB-787D99510D5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B2B39ED-0ABF-C907-AA89-0D85F06901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109037"/>
            <a:ext cx="2954655" cy="1379622"/>
          </a:xfrm>
          <a:prstGeom prst="rect">
            <a:avLst/>
          </a:prstGeom>
        </p:spPr>
      </p:pic>
      <p:sp>
        <p:nvSpPr>
          <p:cNvPr id="5" name="مستطيل مستدير الزوايا 4">
            <a:extLst>
              <a:ext uri="{FF2B5EF4-FFF2-40B4-BE49-F238E27FC236}">
                <a16:creationId xmlns:a16="http://schemas.microsoft.com/office/drawing/2014/main" id="{37558D6D-276E-268E-F439-C65D91462856}"/>
              </a:ext>
            </a:extLst>
          </p:cNvPr>
          <p:cNvSpPr/>
          <p:nvPr/>
        </p:nvSpPr>
        <p:spPr>
          <a:xfrm>
            <a:off x="4561367" y="1169581"/>
            <a:ext cx="7630634" cy="56884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8" name="مربع نص 7">
            <a:extLst>
              <a:ext uri="{FF2B5EF4-FFF2-40B4-BE49-F238E27FC236}">
                <a16:creationId xmlns:a16="http://schemas.microsoft.com/office/drawing/2014/main" id="{CA5C886C-5096-CC86-ED03-ECD2D95F29EE}"/>
              </a:ext>
            </a:extLst>
          </p:cNvPr>
          <p:cNvSpPr txBox="1"/>
          <p:nvPr/>
        </p:nvSpPr>
        <p:spPr>
          <a:xfrm>
            <a:off x="1583634" y="149887"/>
            <a:ext cx="7467600" cy="1354217"/>
          </a:xfrm>
          <a:prstGeom prst="rect">
            <a:avLst/>
          </a:prstGeom>
          <a:noFill/>
        </p:spPr>
        <p:txBody>
          <a:bodyPr wrap="square" rtlCol="0">
            <a:spAutoFit/>
          </a:bodyPr>
          <a:lstStyle/>
          <a:p>
            <a:pPr algn="ctr" rtl="1"/>
            <a:r>
              <a:rPr lang="ar-SY" sz="3200" b="1" dirty="0">
                <a:solidFill>
                  <a:srgbClr val="00AEEF"/>
                </a:solidFill>
              </a:rPr>
              <a:t>الظهور العلني </a:t>
            </a:r>
          </a:p>
          <a:p>
            <a:pPr algn="ctr" rtl="1"/>
            <a:r>
              <a:rPr lang="en-US" sz="3200" b="1" dirty="0">
                <a:solidFill>
                  <a:srgbClr val="00AEEF"/>
                </a:solidFill>
              </a:rPr>
              <a:t>Public</a:t>
            </a:r>
            <a:endParaRPr lang="ar-SY" sz="3200" b="1" dirty="0">
              <a:solidFill>
                <a:srgbClr val="00AEEF"/>
              </a:solidFill>
            </a:endParaRPr>
          </a:p>
          <a:p>
            <a:pPr algn="ctr" rtl="1"/>
            <a:endParaRPr lang="en-US" dirty="0">
              <a:solidFill>
                <a:schemeClr val="bg1"/>
              </a:solidFill>
            </a:endParaRPr>
          </a:p>
        </p:txBody>
      </p:sp>
      <p:sp>
        <p:nvSpPr>
          <p:cNvPr id="6" name="مربع نص 5">
            <a:extLst>
              <a:ext uri="{FF2B5EF4-FFF2-40B4-BE49-F238E27FC236}">
                <a16:creationId xmlns:a16="http://schemas.microsoft.com/office/drawing/2014/main" id="{F36B63E8-4CEF-2A46-3512-59F8C5DFAF66}"/>
              </a:ext>
            </a:extLst>
          </p:cNvPr>
          <p:cNvSpPr txBox="1"/>
          <p:nvPr/>
        </p:nvSpPr>
        <p:spPr>
          <a:xfrm>
            <a:off x="4721288" y="1510356"/>
            <a:ext cx="7284601" cy="5107873"/>
          </a:xfrm>
          <a:prstGeom prst="rect">
            <a:avLst/>
          </a:prstGeom>
          <a:noFill/>
        </p:spPr>
        <p:txBody>
          <a:bodyPr wrap="square" rtlCol="1">
            <a:spAutoFit/>
          </a:bodyPr>
          <a:lstStyle/>
          <a:p>
            <a:pPr algn="just" rtl="1">
              <a:lnSpc>
                <a:spcPct val="150000"/>
              </a:lnSpc>
            </a:pPr>
            <a:r>
              <a:rPr lang="ar-SY" sz="2200" dirty="0"/>
              <a:t>أحياناً يكون الظهور العلني واضحاً في المنتجات المادية الملموسة مثل الألبسة والأحذية من حيث ظهور العلامات التجارية بشكل بارز، ويستشهد </a:t>
            </a:r>
            <a:r>
              <a:rPr lang="en-US" sz="2200" dirty="0"/>
              <a:t>Jonah Berger</a:t>
            </a:r>
            <a:r>
              <a:rPr lang="ar-SY" sz="2200" dirty="0"/>
              <a:t> بمثال عن الأحذية ذات النعل الأحمر تعتبر غريبة وجذابة وهي بمثابة إعلانات ذاتية فكل من يشاهدها ستكون غريبة بالنسبة له وستجعله يتحدث عنها ويبحث عنها لشرائها، وجميع المنتجات المبتكرة ينطبق عليها هذا المفهوم فهي تسوق نفسها بنفسها نتيجة الحداثة التي تتضمنها. </a:t>
            </a:r>
          </a:p>
          <a:p>
            <a:pPr algn="just" rtl="1">
              <a:lnSpc>
                <a:spcPct val="150000"/>
              </a:lnSpc>
            </a:pPr>
            <a:r>
              <a:rPr lang="ar-SY" sz="2200" dirty="0"/>
              <a:t>كذلك لا يمكن لأي محتوى على مواقع التواصل الاجتماعي أن يكون فيروسياً إذا لم يكن موجهاً للعامة وعلني </a:t>
            </a:r>
            <a:r>
              <a:rPr lang="en-US" sz="2200" dirty="0"/>
              <a:t>Public</a:t>
            </a:r>
            <a:r>
              <a:rPr lang="ar-SY" sz="2200" dirty="0"/>
              <a:t> وهذه الميزة تمنحها منصات التواصل الاجتماعي إذ يمكنك مشاركة المنشور مع أصدقائك أو متابعيك او جعله عاما علنياً. </a:t>
            </a:r>
          </a:p>
        </p:txBody>
      </p:sp>
      <p:sp>
        <p:nvSpPr>
          <p:cNvPr id="2" name="مستطيل مستدير الزوايا 4">
            <a:extLst>
              <a:ext uri="{FF2B5EF4-FFF2-40B4-BE49-F238E27FC236}">
                <a16:creationId xmlns:a16="http://schemas.microsoft.com/office/drawing/2014/main" id="{D731752D-B716-96ED-CA57-D8813466F078}"/>
              </a:ext>
            </a:extLst>
          </p:cNvPr>
          <p:cNvSpPr/>
          <p:nvPr/>
        </p:nvSpPr>
        <p:spPr>
          <a:xfrm>
            <a:off x="4561367" y="1163329"/>
            <a:ext cx="7630634" cy="56884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4" name="مربع نص 3">
            <a:extLst>
              <a:ext uri="{FF2B5EF4-FFF2-40B4-BE49-F238E27FC236}">
                <a16:creationId xmlns:a16="http://schemas.microsoft.com/office/drawing/2014/main" id="{EAFC00B9-66EF-6A38-D881-1C2C109958D2}"/>
              </a:ext>
            </a:extLst>
          </p:cNvPr>
          <p:cNvSpPr txBox="1"/>
          <p:nvPr/>
        </p:nvSpPr>
        <p:spPr>
          <a:xfrm>
            <a:off x="4721288" y="1504104"/>
            <a:ext cx="7284601" cy="5107873"/>
          </a:xfrm>
          <a:prstGeom prst="rect">
            <a:avLst/>
          </a:prstGeom>
          <a:noFill/>
        </p:spPr>
        <p:txBody>
          <a:bodyPr wrap="square" rtlCol="1">
            <a:spAutoFit/>
          </a:bodyPr>
          <a:lstStyle/>
          <a:p>
            <a:pPr algn="just" rtl="1">
              <a:lnSpc>
                <a:spcPct val="150000"/>
              </a:lnSpc>
            </a:pPr>
            <a:r>
              <a:rPr lang="ar-SY" sz="2200" dirty="0"/>
              <a:t>أحياناً يكون الظهور العلني واضحاً في المنتجات المادية الملموسة مثل الألبسة والأحذية من حيث ظهور العلامات التجارية بشكل بارز، ويستشهد </a:t>
            </a:r>
            <a:r>
              <a:rPr lang="en-US" sz="2200" dirty="0"/>
              <a:t>Jonah Berger</a:t>
            </a:r>
            <a:r>
              <a:rPr lang="ar-SY" sz="2200" dirty="0"/>
              <a:t> بمثال عن الأحذية ذات النعل الأحمر تعتبر غريبة وجذابة وهي بمثابة إعلانات ذاتية فكل من يشاهدها ستكون غريبة بالنسبة له وستجعله يتحدث عنها ويبحث عنها لشرائها، وجميع المنتجات المبتكرة ينطبق عليها هذا المفهوم فهي تسوق نفسها بنفسها نتيجة الحداثة التي تتضمنها. </a:t>
            </a:r>
          </a:p>
          <a:p>
            <a:pPr algn="just" rtl="1">
              <a:lnSpc>
                <a:spcPct val="150000"/>
              </a:lnSpc>
            </a:pPr>
            <a:r>
              <a:rPr lang="ar-SY" sz="2200" dirty="0"/>
              <a:t>كذلك لا يمكن لأي محتوى على مواقع التواصل الاجتماعي أن يكون فيروسياً إذا لم يكن موجهاً للعامة وعلني </a:t>
            </a:r>
            <a:r>
              <a:rPr lang="en-US" sz="2200" dirty="0"/>
              <a:t>Public</a:t>
            </a:r>
            <a:r>
              <a:rPr lang="ar-SY" sz="2200" dirty="0"/>
              <a:t> وهذه الميزة تمنحها منصات التواصل الاجتماعي إذ يمكنك مشاركة المنشور مع أصدقائك أو متابعيك او جعله عاما علنياً </a:t>
            </a:r>
            <a:r>
              <a:rPr lang="en-US" sz="2200" dirty="0"/>
              <a:t>Public</a:t>
            </a:r>
            <a:r>
              <a:rPr lang="ar-SY" sz="2200" dirty="0"/>
              <a:t>. </a:t>
            </a:r>
          </a:p>
        </p:txBody>
      </p:sp>
      <p:pic>
        <p:nvPicPr>
          <p:cNvPr id="13" name="صورة 12">
            <a:extLst>
              <a:ext uri="{FF2B5EF4-FFF2-40B4-BE49-F238E27FC236}">
                <a16:creationId xmlns:a16="http://schemas.microsoft.com/office/drawing/2014/main" id="{C4876AE6-7A11-2CCF-90FE-6FCB35A046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96505"/>
            <a:ext cx="4452257" cy="2560048"/>
          </a:xfrm>
          <a:prstGeom prst="rect">
            <a:avLst/>
          </a:prstGeom>
        </p:spPr>
      </p:pic>
    </p:spTree>
    <p:extLst>
      <p:ext uri="{BB962C8B-B14F-4D97-AF65-F5344CB8AC3E}">
        <p14:creationId xmlns:p14="http://schemas.microsoft.com/office/powerpoint/2010/main" val="41550298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279519-0FC5-840F-96BD-C472D56C340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ECF17EB-7944-C988-C044-59F87A9952E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CF1EFCE-1C00-7E94-5F6C-466CE9CAB1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1CD9B0BE-DB16-0165-B1B4-A6A93CC14392}"/>
              </a:ext>
            </a:extLst>
          </p:cNvPr>
          <p:cNvSpPr txBox="1"/>
          <p:nvPr/>
        </p:nvSpPr>
        <p:spPr>
          <a:xfrm>
            <a:off x="1583634" y="220260"/>
            <a:ext cx="7467600" cy="1354217"/>
          </a:xfrm>
          <a:prstGeom prst="rect">
            <a:avLst/>
          </a:prstGeom>
          <a:noFill/>
        </p:spPr>
        <p:txBody>
          <a:bodyPr wrap="square" rtlCol="0">
            <a:spAutoFit/>
          </a:bodyPr>
          <a:lstStyle/>
          <a:p>
            <a:pPr algn="ctr" rtl="1"/>
            <a:r>
              <a:rPr lang="ar-SY" sz="3200" b="1" dirty="0">
                <a:solidFill>
                  <a:srgbClr val="00AEEF"/>
                </a:solidFill>
              </a:rPr>
              <a:t>القيمة العملية </a:t>
            </a:r>
          </a:p>
          <a:p>
            <a:pPr algn="ctr" rtl="1"/>
            <a:r>
              <a:rPr lang="en-US" sz="3200" b="1" dirty="0">
                <a:solidFill>
                  <a:srgbClr val="00AEEF"/>
                </a:solidFill>
              </a:rPr>
              <a:t>Practical Value</a:t>
            </a:r>
            <a:endParaRPr lang="ar-SY" sz="3200" b="1" dirty="0">
              <a:solidFill>
                <a:srgbClr val="00AEEF"/>
              </a:solidFill>
            </a:endParaRPr>
          </a:p>
          <a:p>
            <a:pPr algn="ctr" rtl="1"/>
            <a:endParaRPr lang="en-US" dirty="0">
              <a:solidFill>
                <a:schemeClr val="bg1"/>
              </a:solidFill>
            </a:endParaRPr>
          </a:p>
        </p:txBody>
      </p:sp>
      <p:sp>
        <p:nvSpPr>
          <p:cNvPr id="2" name="مستطيل مستدير الزوايا 4">
            <a:extLst>
              <a:ext uri="{FF2B5EF4-FFF2-40B4-BE49-F238E27FC236}">
                <a16:creationId xmlns:a16="http://schemas.microsoft.com/office/drawing/2014/main" id="{91D4A2B4-CE0B-C483-8C90-0EB1656D1D3B}"/>
              </a:ext>
            </a:extLst>
          </p:cNvPr>
          <p:cNvSpPr/>
          <p:nvPr/>
        </p:nvSpPr>
        <p:spPr>
          <a:xfrm>
            <a:off x="4125686" y="1269654"/>
            <a:ext cx="7880203" cy="548851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3" name="مربع نص 2">
            <a:extLst>
              <a:ext uri="{FF2B5EF4-FFF2-40B4-BE49-F238E27FC236}">
                <a16:creationId xmlns:a16="http://schemas.microsoft.com/office/drawing/2014/main" id="{86BA4C55-7464-47CD-2FE2-BF316841F5A0}"/>
              </a:ext>
            </a:extLst>
          </p:cNvPr>
          <p:cNvSpPr txBox="1"/>
          <p:nvPr/>
        </p:nvSpPr>
        <p:spPr>
          <a:xfrm>
            <a:off x="4535176" y="1610429"/>
            <a:ext cx="7284601" cy="5107873"/>
          </a:xfrm>
          <a:prstGeom prst="rect">
            <a:avLst/>
          </a:prstGeom>
          <a:noFill/>
        </p:spPr>
        <p:txBody>
          <a:bodyPr wrap="square" rtlCol="1">
            <a:spAutoFit/>
          </a:bodyPr>
          <a:lstStyle/>
          <a:p>
            <a:pPr algn="just" rtl="1">
              <a:lnSpc>
                <a:spcPct val="150000"/>
              </a:lnSpc>
            </a:pPr>
            <a:r>
              <a:rPr lang="ar-SY" sz="2200" dirty="0"/>
              <a:t>يركز هذا المضمون على وجود قيمة عملية في الحملة الفيروسية حتى تكون الحملة الفيروسية ناجحة، وكما مر معنا أن أهم خاصية من خصائص التسويق الفيروسي هي خلق القيمة </a:t>
            </a:r>
            <a:r>
              <a:rPr lang="en-US" sz="2200" dirty="0"/>
              <a:t>Value</a:t>
            </a:r>
            <a:r>
              <a:rPr lang="ar-SY" sz="2200" dirty="0"/>
              <a:t>، وهنا يركز</a:t>
            </a:r>
            <a:r>
              <a:rPr lang="en-US" sz="2200" dirty="0"/>
              <a:t> Jonah Berger</a:t>
            </a:r>
            <a:r>
              <a:rPr lang="ar-SY" sz="2200" dirty="0"/>
              <a:t> على القيمة العملية أي القيمة المفيدة للمستخدمين، على سبيل المثال فيديو يتضمن نصائح عملية مفيدة وعملية هذا الفيديو سيكون محفزاً للمستخدمين لمشاركته لأن الأشخاص يحبون مساعدة الآخرين ونشر المعلومات المفيدة لهم. </a:t>
            </a:r>
          </a:p>
          <a:p>
            <a:pPr algn="just" rtl="1">
              <a:lnSpc>
                <a:spcPct val="150000"/>
              </a:lnSpc>
            </a:pPr>
            <a:r>
              <a:rPr lang="ar-SY" sz="2200" dirty="0"/>
              <a:t>كذلك فإن القيمة العملية يمكن أن تكون في برنامج إحالة بحيث يحصل المستخدم الجديد على مكافأة وكذلك فإن العميل </a:t>
            </a:r>
            <a:r>
              <a:rPr lang="ar-SY" sz="2200" dirty="0" err="1"/>
              <a:t>المحيل</a:t>
            </a:r>
            <a:r>
              <a:rPr lang="ar-SY" sz="2200" dirty="0"/>
              <a:t> يحصل أيضاً على مكافأة، أو يمكن أن تكون القيمة العملية قيمة إبداعية من خلال نشر فيديو إعلاني إبداعي يلامس الذوق الفني لدى المستخدمين ويكونون متحمسين لمشاركة هذا المحتوى. </a:t>
            </a:r>
          </a:p>
        </p:txBody>
      </p:sp>
      <p:pic>
        <p:nvPicPr>
          <p:cNvPr id="5" name="صورة 4">
            <a:extLst>
              <a:ext uri="{FF2B5EF4-FFF2-40B4-BE49-F238E27FC236}">
                <a16:creationId xmlns:a16="http://schemas.microsoft.com/office/drawing/2014/main" id="{E6BC795B-5C17-74E7-BD49-A2FA55AD4D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34343"/>
            <a:ext cx="4035493" cy="2822208"/>
          </a:xfrm>
          <a:prstGeom prst="rect">
            <a:avLst/>
          </a:prstGeom>
        </p:spPr>
      </p:pic>
    </p:spTree>
    <p:extLst>
      <p:ext uri="{BB962C8B-B14F-4D97-AF65-F5344CB8AC3E}">
        <p14:creationId xmlns:p14="http://schemas.microsoft.com/office/powerpoint/2010/main" val="23499012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289008-2AC5-78D6-B3CD-1031930308CE}"/>
            </a:ext>
          </a:extLst>
        </p:cNvPr>
        <p:cNvGrpSpPr/>
        <p:nvPr/>
      </p:nvGrpSpPr>
      <p:grpSpPr>
        <a:xfrm>
          <a:off x="0" y="0"/>
          <a:ext cx="0" cy="0"/>
          <a:chOff x="0" y="0"/>
          <a:chExt cx="0" cy="0"/>
        </a:xfrm>
      </p:grpSpPr>
      <p:sp>
        <p:nvSpPr>
          <p:cNvPr id="6" name="مستطيل مستدير الزوايا 4">
            <a:extLst>
              <a:ext uri="{FF2B5EF4-FFF2-40B4-BE49-F238E27FC236}">
                <a16:creationId xmlns:a16="http://schemas.microsoft.com/office/drawing/2014/main" id="{7A921D35-3DB6-EEB5-7FF7-7FC7E9D03AD2}"/>
              </a:ext>
            </a:extLst>
          </p:cNvPr>
          <p:cNvSpPr/>
          <p:nvPr/>
        </p:nvSpPr>
        <p:spPr>
          <a:xfrm>
            <a:off x="4635795" y="1419038"/>
            <a:ext cx="7370095" cy="528907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31" name="TextBox 30">
            <a:extLst>
              <a:ext uri="{FF2B5EF4-FFF2-40B4-BE49-F238E27FC236}">
                <a16:creationId xmlns:a16="http://schemas.microsoft.com/office/drawing/2014/main" id="{CAE74A92-5F59-D458-7CBA-91F1B393384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9589453-8293-03EA-2628-6B6129A0DF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E8A9213A-0565-8755-5C88-E88E26E0BD1C}"/>
              </a:ext>
            </a:extLst>
          </p:cNvPr>
          <p:cNvSpPr txBox="1"/>
          <p:nvPr/>
        </p:nvSpPr>
        <p:spPr>
          <a:xfrm>
            <a:off x="1583634" y="149887"/>
            <a:ext cx="7467600" cy="1077218"/>
          </a:xfrm>
          <a:prstGeom prst="rect">
            <a:avLst/>
          </a:prstGeom>
          <a:noFill/>
        </p:spPr>
        <p:txBody>
          <a:bodyPr wrap="square" rtlCol="0">
            <a:spAutoFit/>
          </a:bodyPr>
          <a:lstStyle/>
          <a:p>
            <a:pPr algn="ctr" rtl="1"/>
            <a:r>
              <a:rPr lang="ar-SY" sz="3200" b="1" dirty="0">
                <a:solidFill>
                  <a:srgbClr val="00AEEF"/>
                </a:solidFill>
              </a:rPr>
              <a:t>القصص </a:t>
            </a:r>
          </a:p>
          <a:p>
            <a:pPr algn="ctr" rtl="1"/>
            <a:r>
              <a:rPr lang="en-US" sz="3200" b="1" dirty="0">
                <a:solidFill>
                  <a:srgbClr val="00AEEF"/>
                </a:solidFill>
              </a:rPr>
              <a:t>Stories</a:t>
            </a:r>
            <a:endParaRPr lang="en-US" dirty="0">
              <a:solidFill>
                <a:schemeClr val="bg1"/>
              </a:solidFill>
            </a:endParaRPr>
          </a:p>
        </p:txBody>
      </p:sp>
      <p:sp>
        <p:nvSpPr>
          <p:cNvPr id="2" name="مربع نص 1">
            <a:extLst>
              <a:ext uri="{FF2B5EF4-FFF2-40B4-BE49-F238E27FC236}">
                <a16:creationId xmlns:a16="http://schemas.microsoft.com/office/drawing/2014/main" id="{E7F2B4E9-CE1F-FAF2-DFBF-8EFD9E98BBB5}"/>
              </a:ext>
            </a:extLst>
          </p:cNvPr>
          <p:cNvSpPr txBox="1"/>
          <p:nvPr/>
        </p:nvSpPr>
        <p:spPr>
          <a:xfrm>
            <a:off x="4795284" y="1529509"/>
            <a:ext cx="6858124" cy="5107873"/>
          </a:xfrm>
          <a:prstGeom prst="rect">
            <a:avLst/>
          </a:prstGeom>
          <a:noFill/>
        </p:spPr>
        <p:txBody>
          <a:bodyPr wrap="square" rtlCol="1">
            <a:spAutoFit/>
          </a:bodyPr>
          <a:lstStyle/>
          <a:p>
            <a:pPr algn="just" rtl="1">
              <a:lnSpc>
                <a:spcPct val="150000"/>
              </a:lnSpc>
            </a:pPr>
            <a:r>
              <a:rPr lang="ar-SY" sz="2200" dirty="0"/>
              <a:t>يجب استخدام القصص </a:t>
            </a:r>
            <a:r>
              <a:rPr lang="en-US" sz="2200" dirty="0"/>
              <a:t>Stories</a:t>
            </a:r>
            <a:r>
              <a:rPr lang="ar-SY" sz="2200" dirty="0"/>
              <a:t> في الحملة الفيروسية بحيث يكون المحتوى على شكل قصة يتشوق الجمهور لمعرفة التفاصيل القادمة وهنا يأتي فن رواية القصة </a:t>
            </a:r>
            <a:r>
              <a:rPr lang="en-US" sz="2200" dirty="0"/>
              <a:t>Storytelling</a:t>
            </a:r>
            <a:r>
              <a:rPr lang="ar-SY" sz="2200" dirty="0"/>
              <a:t> وقوة السرد القصصي </a:t>
            </a:r>
            <a:r>
              <a:rPr lang="en-US" sz="2200" dirty="0"/>
              <a:t>Narrative</a:t>
            </a:r>
            <a:r>
              <a:rPr lang="ar-SY" sz="2200" dirty="0"/>
              <a:t> وهي التي تجذب المستخدمين وتجعلهم متشوقين لمعرفة المزيد والمزيد بالإضافة إلى جعلهم مستمرين في متابعة الإعلانات أو البرامج التي تتضمنها الحملة الفيروسية.</a:t>
            </a:r>
          </a:p>
          <a:p>
            <a:pPr algn="just" rtl="1">
              <a:lnSpc>
                <a:spcPct val="150000"/>
              </a:lnSpc>
            </a:pPr>
            <a:r>
              <a:rPr lang="ar-SY" sz="2200" dirty="0"/>
              <a:t>يتم تطبيق مبدأ حصان طروادة </a:t>
            </a:r>
            <a:r>
              <a:rPr lang="en-US" sz="2200" dirty="0"/>
              <a:t>The Trojan Horse</a:t>
            </a:r>
            <a:r>
              <a:rPr lang="ar-SY" sz="2200" dirty="0"/>
              <a:t> في هذا السياق حيث أن القصة يجب أن تكون الغلاف الجذاب لتحقيق الأهداف التسويقية وتحقيق الانتشار الفيروسي إذ أن القصة تجعل الأشخاص يتحدثون حولها ويكون المنتج مضمناً في هذه القصة. </a:t>
            </a:r>
          </a:p>
        </p:txBody>
      </p:sp>
      <p:pic>
        <p:nvPicPr>
          <p:cNvPr id="4" name="صورة 3">
            <a:extLst>
              <a:ext uri="{FF2B5EF4-FFF2-40B4-BE49-F238E27FC236}">
                <a16:creationId xmlns:a16="http://schemas.microsoft.com/office/drawing/2014/main" id="{079ACB37-98E3-78D7-0E48-9C5134C34BF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27197"/>
            <a:ext cx="4560564" cy="3174270"/>
          </a:xfrm>
          <a:prstGeom prst="rect">
            <a:avLst/>
          </a:prstGeom>
        </p:spPr>
      </p:pic>
    </p:spTree>
    <p:extLst>
      <p:ext uri="{BB962C8B-B14F-4D97-AF65-F5344CB8AC3E}">
        <p14:creationId xmlns:p14="http://schemas.microsoft.com/office/powerpoint/2010/main" val="41651359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6318E-6CFF-2DDC-D37A-6B14BF6CDA73}"/>
            </a:ext>
          </a:extLst>
        </p:cNvPr>
        <p:cNvGrpSpPr/>
        <p:nvPr/>
      </p:nvGrpSpPr>
      <p:grpSpPr>
        <a:xfrm>
          <a:off x="0" y="0"/>
          <a:ext cx="0" cy="0"/>
          <a:chOff x="0" y="0"/>
          <a:chExt cx="0" cy="0"/>
        </a:xfrm>
      </p:grpSpPr>
      <p:sp>
        <p:nvSpPr>
          <p:cNvPr id="6" name="مستطيل مستدير الزوايا 4">
            <a:extLst>
              <a:ext uri="{FF2B5EF4-FFF2-40B4-BE49-F238E27FC236}">
                <a16:creationId xmlns:a16="http://schemas.microsoft.com/office/drawing/2014/main" id="{3892C24C-02FE-6907-E7B5-B15370B066DB}"/>
              </a:ext>
            </a:extLst>
          </p:cNvPr>
          <p:cNvSpPr/>
          <p:nvPr/>
        </p:nvSpPr>
        <p:spPr>
          <a:xfrm>
            <a:off x="4635795" y="1419038"/>
            <a:ext cx="7370095" cy="528907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p>
        </p:txBody>
      </p:sp>
      <p:sp>
        <p:nvSpPr>
          <p:cNvPr id="31" name="TextBox 30">
            <a:extLst>
              <a:ext uri="{FF2B5EF4-FFF2-40B4-BE49-F238E27FC236}">
                <a16:creationId xmlns:a16="http://schemas.microsoft.com/office/drawing/2014/main" id="{5D324F64-043C-06EC-8E06-CA339D5CD6B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FA8372C9-A3B7-1C32-DA22-8088A0263F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8BBA1B70-CA6F-CA4D-640A-75B9192AC593}"/>
              </a:ext>
            </a:extLst>
          </p:cNvPr>
          <p:cNvSpPr txBox="1"/>
          <p:nvPr/>
        </p:nvSpPr>
        <p:spPr>
          <a:xfrm>
            <a:off x="1583634" y="149887"/>
            <a:ext cx="7467600" cy="1077218"/>
          </a:xfrm>
          <a:prstGeom prst="rect">
            <a:avLst/>
          </a:prstGeom>
          <a:noFill/>
        </p:spPr>
        <p:txBody>
          <a:bodyPr wrap="square" rtlCol="0">
            <a:spAutoFit/>
          </a:bodyPr>
          <a:lstStyle/>
          <a:p>
            <a:pPr algn="ctr" rtl="1"/>
            <a:r>
              <a:rPr lang="ar-SY" sz="3200" b="1" dirty="0">
                <a:solidFill>
                  <a:srgbClr val="00AEEF"/>
                </a:solidFill>
              </a:rPr>
              <a:t>القصص </a:t>
            </a:r>
          </a:p>
          <a:p>
            <a:pPr algn="ctr" rtl="1"/>
            <a:r>
              <a:rPr lang="en-US" sz="3200" b="1" dirty="0">
                <a:solidFill>
                  <a:srgbClr val="00AEEF"/>
                </a:solidFill>
              </a:rPr>
              <a:t>Stories</a:t>
            </a:r>
            <a:endParaRPr lang="en-US" dirty="0">
              <a:solidFill>
                <a:schemeClr val="bg1"/>
              </a:solidFill>
            </a:endParaRPr>
          </a:p>
        </p:txBody>
      </p:sp>
      <p:sp>
        <p:nvSpPr>
          <p:cNvPr id="2" name="مربع نص 1">
            <a:extLst>
              <a:ext uri="{FF2B5EF4-FFF2-40B4-BE49-F238E27FC236}">
                <a16:creationId xmlns:a16="http://schemas.microsoft.com/office/drawing/2014/main" id="{ED96CAB1-3CEC-1428-031E-B16FD2EF258D}"/>
              </a:ext>
            </a:extLst>
          </p:cNvPr>
          <p:cNvSpPr txBox="1"/>
          <p:nvPr/>
        </p:nvSpPr>
        <p:spPr>
          <a:xfrm>
            <a:off x="4795284" y="1529509"/>
            <a:ext cx="6858124" cy="5107873"/>
          </a:xfrm>
          <a:prstGeom prst="rect">
            <a:avLst/>
          </a:prstGeom>
          <a:noFill/>
        </p:spPr>
        <p:txBody>
          <a:bodyPr wrap="square" rtlCol="1">
            <a:spAutoFit/>
          </a:bodyPr>
          <a:lstStyle/>
          <a:p>
            <a:pPr algn="r" rtl="1">
              <a:lnSpc>
                <a:spcPct val="150000"/>
              </a:lnSpc>
            </a:pPr>
            <a:r>
              <a:rPr lang="ar-SY" sz="2200" b="1" dirty="0"/>
              <a:t>لماذا القصص مهمة؟</a:t>
            </a:r>
          </a:p>
          <a:p>
            <a:pPr algn="just" rtl="1">
              <a:lnSpc>
                <a:spcPct val="150000"/>
              </a:lnSpc>
            </a:pPr>
            <a:r>
              <a:rPr lang="ar-SY" sz="2200" dirty="0"/>
              <a:t>السبب الرئيسي هي أنها سهلة التذكر فالدماغ البشري مبرمج تطوريا على حفظ القصص وتذكرها ثم إعادة رواية القصة للآخرين. ولا شك أن أحد أهم مكونات الوعي بالعلامة التجارية مكون التذكر </a:t>
            </a:r>
            <a:r>
              <a:rPr lang="en-US" sz="2200" dirty="0"/>
              <a:t>Recall</a:t>
            </a:r>
            <a:r>
              <a:rPr lang="ar-SY" sz="2200" dirty="0"/>
              <a:t> وأفضل طريقة لتذكر اسم المنتج أو اسم العلامة التجارية هي تذكر القصة، مثلاً عندما نسمع بمرض التصلب الضموري الجانبي </a:t>
            </a:r>
            <a:r>
              <a:rPr lang="en-US" sz="2200" dirty="0"/>
              <a:t>ALS</a:t>
            </a:r>
            <a:r>
              <a:rPr lang="ar-SY" sz="2200" dirty="0"/>
              <a:t> مباشرةً يخطر في بالنا حملة تحدي دلو الثلج </a:t>
            </a:r>
            <a:r>
              <a:rPr lang="en-US" sz="2200" dirty="0"/>
              <a:t>Ice Bucket Challenge </a:t>
            </a:r>
            <a:r>
              <a:rPr lang="ar-SY" sz="2200" dirty="0"/>
              <a:t> لأن هناك الكثير من القصص المرتبطة بهذا التحدي.</a:t>
            </a:r>
          </a:p>
          <a:p>
            <a:pPr algn="just" rtl="1">
              <a:lnSpc>
                <a:spcPct val="150000"/>
              </a:lnSpc>
            </a:pPr>
            <a:r>
              <a:rPr lang="ar-SY" sz="2200" dirty="0"/>
              <a:t>أيضاً القصص هي مثير عاطفي قوي ويمكن القول أنها أقصر طريق لإثارة العواطف. </a:t>
            </a:r>
          </a:p>
        </p:txBody>
      </p:sp>
      <p:pic>
        <p:nvPicPr>
          <p:cNvPr id="4" name="صورة 3">
            <a:extLst>
              <a:ext uri="{FF2B5EF4-FFF2-40B4-BE49-F238E27FC236}">
                <a16:creationId xmlns:a16="http://schemas.microsoft.com/office/drawing/2014/main" id="{81CE4611-05F4-9D05-CB54-ED5BA5C7F9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88771"/>
            <a:ext cx="4614655" cy="3076436"/>
          </a:xfrm>
          <a:prstGeom prst="rect">
            <a:avLst/>
          </a:prstGeom>
        </p:spPr>
      </p:pic>
    </p:spTree>
    <p:extLst>
      <p:ext uri="{BB962C8B-B14F-4D97-AF65-F5344CB8AC3E}">
        <p14:creationId xmlns:p14="http://schemas.microsoft.com/office/powerpoint/2010/main" val="20714821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B2F7A9-D3B4-3F57-DF9A-B842FCD697D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91B9C1A-3AB9-2D63-F7E5-A086078C4E6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4B357B6-7369-8774-1C21-7EAD0B9F30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154211E-BE10-FD23-3B95-1562AB318D03}"/>
              </a:ext>
            </a:extLst>
          </p:cNvPr>
          <p:cNvSpPr/>
          <p:nvPr/>
        </p:nvSpPr>
        <p:spPr>
          <a:xfrm>
            <a:off x="5725886" y="1662362"/>
            <a:ext cx="6185410" cy="489792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هناك الكثير من الأدوات الفيروسية كما مر معنا في محاضرة الأدوات الفيروسية ومن المهم تحديد الأدوات الفيروسية التي سيتم من خلالها تنفيذ الحملة الفيروسية ومن أشهر الأدوات الفيروسية: </a:t>
            </a:r>
          </a:p>
          <a:p>
            <a:pPr marL="342900" indent="-342900" algn="r" rtl="1">
              <a:lnSpc>
                <a:spcPct val="150000"/>
              </a:lnSpc>
              <a:buFont typeface="Arial" panose="020B0604020202020204" pitchFamily="34" charset="0"/>
              <a:buChar char="•"/>
            </a:pPr>
            <a:r>
              <a:rPr lang="ar-SY" sz="2200" dirty="0">
                <a:solidFill>
                  <a:schemeClr val="tx1"/>
                </a:solidFill>
              </a:rPr>
              <a:t>برامج الإحالة </a:t>
            </a:r>
          </a:p>
          <a:p>
            <a:pPr marL="342900" indent="-342900" algn="r" rtl="1">
              <a:lnSpc>
                <a:spcPct val="150000"/>
              </a:lnSpc>
              <a:buFont typeface="Arial" panose="020B0604020202020204" pitchFamily="34" charset="0"/>
              <a:buChar char="•"/>
            </a:pPr>
            <a:r>
              <a:rPr lang="ar-SY" sz="2200" dirty="0">
                <a:solidFill>
                  <a:schemeClr val="tx1"/>
                </a:solidFill>
              </a:rPr>
              <a:t>مواقع التواصل الاجتماعي  </a:t>
            </a:r>
          </a:p>
          <a:p>
            <a:pPr marL="342900" indent="-342900" algn="r" rtl="1">
              <a:lnSpc>
                <a:spcPct val="150000"/>
              </a:lnSpc>
              <a:buFont typeface="Arial" panose="020B0604020202020204" pitchFamily="34" charset="0"/>
              <a:buChar char="•"/>
            </a:pPr>
            <a:r>
              <a:rPr lang="ar-SY" sz="2200" dirty="0">
                <a:solidFill>
                  <a:schemeClr val="tx1"/>
                </a:solidFill>
              </a:rPr>
              <a:t>التحديات </a:t>
            </a:r>
          </a:p>
          <a:p>
            <a:pPr marL="342900" indent="-342900" algn="r" rtl="1">
              <a:lnSpc>
                <a:spcPct val="150000"/>
              </a:lnSpc>
              <a:buFont typeface="Arial" panose="020B0604020202020204" pitchFamily="34" charset="0"/>
              <a:buChar char="•"/>
            </a:pPr>
            <a:r>
              <a:rPr lang="ar-SY" sz="2200" dirty="0">
                <a:solidFill>
                  <a:schemeClr val="tx1"/>
                </a:solidFill>
              </a:rPr>
              <a:t>أزرار التواصل الاجتماعي </a:t>
            </a:r>
          </a:p>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F5655ED-1848-2633-E785-F9526F789571}"/>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6-الأدوات الفيروسية</a:t>
            </a:r>
          </a:p>
          <a:p>
            <a:pPr algn="ctr" rtl="1"/>
            <a:endParaRPr lang="en-US" dirty="0">
              <a:solidFill>
                <a:schemeClr val="bg1"/>
              </a:solidFill>
            </a:endParaRPr>
          </a:p>
        </p:txBody>
      </p:sp>
      <p:pic>
        <p:nvPicPr>
          <p:cNvPr id="6" name="صورة 5">
            <a:extLst>
              <a:ext uri="{FF2B5EF4-FFF2-40B4-BE49-F238E27FC236}">
                <a16:creationId xmlns:a16="http://schemas.microsoft.com/office/drawing/2014/main" id="{3A4B1095-A897-7E11-F81B-DD64E93C7C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0" y="2697757"/>
            <a:ext cx="5654266" cy="2827133"/>
          </a:xfrm>
          <a:prstGeom prst="rect">
            <a:avLst/>
          </a:prstGeom>
        </p:spPr>
      </p:pic>
    </p:spTree>
    <p:extLst>
      <p:ext uri="{BB962C8B-B14F-4D97-AF65-F5344CB8AC3E}">
        <p14:creationId xmlns:p14="http://schemas.microsoft.com/office/powerpoint/2010/main" val="359421190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88185B-EA30-1F67-5EC4-E544C4BA445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6683C3A-753B-3FBC-0863-43FE4069CA1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D4B7DDC-19E0-2C17-FA65-22300BBEEC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4C84A88A-B2DB-7956-2380-59D911914858}"/>
              </a:ext>
            </a:extLst>
          </p:cNvPr>
          <p:cNvSpPr/>
          <p:nvPr/>
        </p:nvSpPr>
        <p:spPr>
          <a:xfrm>
            <a:off x="5573485" y="1630464"/>
            <a:ext cx="6348443" cy="489792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150000"/>
              </a:lnSpc>
              <a:buFont typeface="Arial" panose="020B0604020202020204" pitchFamily="34" charset="0"/>
              <a:buChar char="•"/>
            </a:pPr>
            <a:r>
              <a:rPr lang="ar-SY" sz="2200" dirty="0">
                <a:solidFill>
                  <a:schemeClr val="tx1"/>
                </a:solidFill>
              </a:rPr>
              <a:t>المسابقات </a:t>
            </a:r>
          </a:p>
          <a:p>
            <a:pPr marL="342900" indent="-342900" algn="r" rtl="1">
              <a:lnSpc>
                <a:spcPct val="150000"/>
              </a:lnSpc>
              <a:buFont typeface="Arial" panose="020B0604020202020204" pitchFamily="34" charset="0"/>
              <a:buChar char="•"/>
            </a:pPr>
            <a:r>
              <a:rPr lang="ar-SY" sz="2200" dirty="0">
                <a:solidFill>
                  <a:schemeClr val="tx1"/>
                </a:solidFill>
              </a:rPr>
              <a:t>البريد الالكتروني والرسائل الإخبارية </a:t>
            </a:r>
          </a:p>
          <a:p>
            <a:pPr marL="342900" indent="-342900" algn="r" rtl="1">
              <a:lnSpc>
                <a:spcPct val="150000"/>
              </a:lnSpc>
              <a:buFont typeface="Arial" panose="020B0604020202020204" pitchFamily="34" charset="0"/>
              <a:buChar char="•"/>
            </a:pPr>
            <a:r>
              <a:rPr lang="ar-SY" sz="2200" dirty="0">
                <a:solidFill>
                  <a:schemeClr val="tx1"/>
                </a:solidFill>
              </a:rPr>
              <a:t>المدونات </a:t>
            </a:r>
          </a:p>
          <a:p>
            <a:pPr marL="342900" indent="-342900" algn="r" rtl="1">
              <a:lnSpc>
                <a:spcPct val="150000"/>
              </a:lnSpc>
              <a:buFont typeface="Arial" panose="020B0604020202020204" pitchFamily="34" charset="0"/>
              <a:buChar char="•"/>
            </a:pPr>
            <a:r>
              <a:rPr lang="ar-SY" sz="2200" dirty="0">
                <a:solidFill>
                  <a:schemeClr val="tx1"/>
                </a:solidFill>
              </a:rPr>
              <a:t>الموقع الالكتروني والمنتج الفيروسي </a:t>
            </a:r>
          </a:p>
          <a:p>
            <a:pPr marL="342900" indent="-342900" algn="r" rtl="1">
              <a:lnSpc>
                <a:spcPct val="150000"/>
              </a:lnSpc>
              <a:buFont typeface="Arial" panose="020B0604020202020204" pitchFamily="34" charset="0"/>
              <a:buChar char="•"/>
            </a:pPr>
            <a:r>
              <a:rPr lang="ar-SY" sz="2200" dirty="0">
                <a:solidFill>
                  <a:schemeClr val="tx1"/>
                </a:solidFill>
              </a:rPr>
              <a:t>النسخة المجانية </a:t>
            </a:r>
            <a:r>
              <a:rPr lang="en-US" sz="2200" dirty="0">
                <a:solidFill>
                  <a:schemeClr val="tx1"/>
                </a:solidFill>
              </a:rPr>
              <a:t>Free Trial</a:t>
            </a:r>
            <a:endParaRPr lang="ar-SY" sz="2200" dirty="0">
              <a:solidFill>
                <a:schemeClr val="tx1"/>
              </a:solidFill>
            </a:endParaRPr>
          </a:p>
          <a:p>
            <a:pPr marL="342900" indent="-342900" algn="r" rtl="1">
              <a:lnSpc>
                <a:spcPct val="150000"/>
              </a:lnSpc>
              <a:buFont typeface="Arial" panose="020B0604020202020204" pitchFamily="34" charset="0"/>
              <a:buChar char="•"/>
            </a:pPr>
            <a:r>
              <a:rPr lang="ar-SY" sz="2200" dirty="0">
                <a:solidFill>
                  <a:schemeClr val="tx1"/>
                </a:solidFill>
              </a:rPr>
              <a:t>المحتوى الذي ينتجه المستخدم </a:t>
            </a:r>
            <a:r>
              <a:rPr lang="en-US" sz="2200" dirty="0">
                <a:solidFill>
                  <a:schemeClr val="tx1"/>
                </a:solidFill>
              </a:rPr>
              <a:t>UGC</a:t>
            </a:r>
            <a:endParaRPr lang="ar-SY" sz="2200" dirty="0">
              <a:solidFill>
                <a:schemeClr val="tx1"/>
              </a:solidFill>
            </a:endParaRPr>
          </a:p>
          <a:p>
            <a:pPr marL="342900" indent="-342900" algn="r" rtl="1">
              <a:lnSpc>
                <a:spcPct val="150000"/>
              </a:lnSpc>
              <a:buFont typeface="Arial" panose="020B0604020202020204" pitchFamily="34" charset="0"/>
              <a:buChar char="•"/>
            </a:pPr>
            <a:r>
              <a:rPr lang="ar-SY" sz="2200" dirty="0">
                <a:solidFill>
                  <a:schemeClr val="tx1"/>
                </a:solidFill>
              </a:rPr>
              <a:t>الإشعارات في منصات التواصل الاجتماعي (مثل إشعارات الألعاب التي تصل للأصدقاء) </a:t>
            </a:r>
          </a:p>
          <a:p>
            <a:pPr marL="342900" indent="-342900" algn="r" rtl="1">
              <a:lnSpc>
                <a:spcPct val="150000"/>
              </a:lnSpc>
              <a:buFont typeface="Arial" panose="020B0604020202020204" pitchFamily="34" charset="0"/>
              <a:buChar char="•"/>
            </a:pPr>
            <a:endParaRPr lang="en-US" sz="2200" dirty="0">
              <a:solidFill>
                <a:schemeClr val="tx1"/>
              </a:solidFill>
            </a:endParaRPr>
          </a:p>
        </p:txBody>
      </p:sp>
      <p:sp>
        <p:nvSpPr>
          <p:cNvPr id="8" name="مربع نص 7">
            <a:extLst>
              <a:ext uri="{FF2B5EF4-FFF2-40B4-BE49-F238E27FC236}">
                <a16:creationId xmlns:a16="http://schemas.microsoft.com/office/drawing/2014/main" id="{1FACB61F-F205-AD11-F422-5DDE601C65E6}"/>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6-الأدوات الفيروسية</a:t>
            </a:r>
          </a:p>
          <a:p>
            <a:pPr algn="ctr" rtl="1"/>
            <a:endParaRPr lang="en-US" dirty="0">
              <a:solidFill>
                <a:schemeClr val="bg1"/>
              </a:solidFill>
            </a:endParaRPr>
          </a:p>
        </p:txBody>
      </p:sp>
      <p:pic>
        <p:nvPicPr>
          <p:cNvPr id="3" name="صورة 2">
            <a:extLst>
              <a:ext uri="{FF2B5EF4-FFF2-40B4-BE49-F238E27FC236}">
                <a16:creationId xmlns:a16="http://schemas.microsoft.com/office/drawing/2014/main" id="{651BB801-A213-F975-8A81-3AAE1FC11D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96505"/>
            <a:ext cx="5081157" cy="3391672"/>
          </a:xfrm>
          <a:prstGeom prst="rect">
            <a:avLst/>
          </a:prstGeom>
        </p:spPr>
      </p:pic>
    </p:spTree>
    <p:extLst>
      <p:ext uri="{BB962C8B-B14F-4D97-AF65-F5344CB8AC3E}">
        <p14:creationId xmlns:p14="http://schemas.microsoft.com/office/powerpoint/2010/main" val="21911395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F563DC-C966-A337-1089-B0361AD977F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6318C6A-BB4C-0E01-4237-18D5807CFF7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204B623-B1DA-5851-16D0-D4D646A909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5419224D-B4E2-67E6-8FAE-62F3C28BD82B}"/>
              </a:ext>
            </a:extLst>
          </p:cNvPr>
          <p:cNvSpPr/>
          <p:nvPr/>
        </p:nvSpPr>
        <p:spPr>
          <a:xfrm>
            <a:off x="563525" y="1479458"/>
            <a:ext cx="11315872" cy="520581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أيضاً يجب علينا أن نحدد الاستراتيجيات الداعمة للتسويق الفيروسي والتي سيتم استخدامها ضمن الحملة الفيروسية مثل التسويق عبر المؤثرين أو شهادات وتقييمات العملاء أو برامج التسويق بالعمولة. </a:t>
            </a:r>
          </a:p>
          <a:p>
            <a:pPr algn="just" rtl="1">
              <a:lnSpc>
                <a:spcPct val="150000"/>
              </a:lnSpc>
            </a:pPr>
            <a:r>
              <a:rPr lang="ar-SY" sz="2200" dirty="0">
                <a:solidFill>
                  <a:schemeClr val="tx1"/>
                </a:solidFill>
              </a:rPr>
              <a:t>وهنا من الضروري أن نحدد المؤثرين المناسبين للعلامة التجارية ومدى تطابق جمهورهم مع خصائص العلامة التجارية، ومدى تناسب القيم التي يؤمن بها المؤثرون مع قيم العلامة التجارية. </a:t>
            </a:r>
          </a:p>
          <a:p>
            <a:pPr marL="342900" indent="-342900" algn="r" rtl="1">
              <a:lnSpc>
                <a:spcPct val="150000"/>
              </a:lnSpc>
              <a:buFont typeface="Arial" panose="020B0604020202020204" pitchFamily="34" charset="0"/>
              <a:buChar char="•"/>
            </a:pPr>
            <a:r>
              <a:rPr lang="ar-SY" sz="2200" dirty="0">
                <a:solidFill>
                  <a:schemeClr val="tx1"/>
                </a:solidFill>
              </a:rPr>
              <a:t>كذلك يمكن أن يتم تحفيز المستخدمين على إنشاء المحتوى </a:t>
            </a:r>
            <a:r>
              <a:rPr lang="en-US" sz="2200" dirty="0">
                <a:solidFill>
                  <a:schemeClr val="tx1"/>
                </a:solidFill>
              </a:rPr>
              <a:t>UGC</a:t>
            </a:r>
            <a:r>
              <a:rPr lang="ar-SY" sz="2200" dirty="0">
                <a:solidFill>
                  <a:schemeClr val="tx1"/>
                </a:solidFill>
              </a:rPr>
              <a:t> ومشاركته مع العلامة التجارية تماماً كما فعلت العلامة التجارية </a:t>
            </a:r>
            <a:r>
              <a:rPr lang="en-US" sz="2200" dirty="0">
                <a:solidFill>
                  <a:schemeClr val="tx1"/>
                </a:solidFill>
              </a:rPr>
              <a:t>Lays</a:t>
            </a:r>
            <a:r>
              <a:rPr lang="ar-SY" sz="2200" dirty="0">
                <a:solidFill>
                  <a:schemeClr val="tx1"/>
                </a:solidFill>
              </a:rPr>
              <a:t>، حيث طلبت من جمهورها إرسال نكهات من ابتكارهم ومشاركتها مع </a:t>
            </a:r>
            <a:r>
              <a:rPr lang="en-US" sz="2200" dirty="0">
                <a:solidFill>
                  <a:schemeClr val="tx1"/>
                </a:solidFill>
              </a:rPr>
              <a:t>Lays</a:t>
            </a:r>
            <a:r>
              <a:rPr lang="ar-SY" sz="2200" dirty="0">
                <a:solidFill>
                  <a:schemeClr val="tx1"/>
                </a:solidFill>
              </a:rPr>
              <a:t> حيث </a:t>
            </a:r>
            <a:r>
              <a:rPr lang="ar-AE" sz="2200" dirty="0">
                <a:solidFill>
                  <a:schemeClr val="tx1"/>
                </a:solidFill>
              </a:rPr>
              <a:t>أنشئت </a:t>
            </a:r>
            <a:r>
              <a:rPr lang="en-US" sz="2200" dirty="0">
                <a:solidFill>
                  <a:schemeClr val="tx1"/>
                </a:solidFill>
              </a:rPr>
              <a:t>Lays</a:t>
            </a:r>
            <a:r>
              <a:rPr lang="ar-AE" sz="2200" dirty="0">
                <a:solidFill>
                  <a:schemeClr val="tx1"/>
                </a:solidFill>
              </a:rPr>
              <a:t> موقع الكتروني مخصص لإرسال النكهات والتصويت عليها وهو </a:t>
            </a:r>
            <a:r>
              <a:rPr lang="en-US" sz="2200" dirty="0">
                <a:solidFill>
                  <a:schemeClr val="tx1"/>
                </a:solidFill>
              </a:rPr>
              <a:t> DoUsAFlavor.com</a:t>
            </a:r>
            <a:endParaRPr lang="ar-AE" sz="2200" b="1" dirty="0">
              <a:solidFill>
                <a:schemeClr val="tx1"/>
              </a:solidFill>
            </a:endParaRPr>
          </a:p>
          <a:p>
            <a:pPr algn="r" rtl="1">
              <a:lnSpc>
                <a:spcPct val="150000"/>
              </a:lnSpc>
            </a:pPr>
            <a:r>
              <a:rPr lang="en-US" sz="2200" dirty="0">
                <a:solidFill>
                  <a:schemeClr val="tx1"/>
                </a:solidFill>
                <a:hlinkClick r:id="rId4"/>
              </a:rPr>
              <a:t>http://dousaflavor.com</a:t>
            </a:r>
            <a:r>
              <a:rPr lang="ar-AE" sz="2200" dirty="0">
                <a:solidFill>
                  <a:schemeClr val="tx1"/>
                </a:solidFill>
              </a:rPr>
              <a:t> </a:t>
            </a:r>
            <a:endParaRPr lang="en-US" sz="2200" dirty="0">
              <a:solidFill>
                <a:schemeClr val="tx1"/>
              </a:solidFill>
            </a:endParaRPr>
          </a:p>
          <a:p>
            <a:pPr algn="r" rtl="1">
              <a:lnSpc>
                <a:spcPct val="150000"/>
              </a:lnSpc>
            </a:pPr>
            <a:r>
              <a:rPr lang="ar-SY" sz="2200" dirty="0">
                <a:solidFill>
                  <a:schemeClr val="tx1"/>
                </a:solidFill>
              </a:rPr>
              <a:t>وقد تم </a:t>
            </a:r>
            <a:r>
              <a:rPr lang="ar-SA" sz="2200" dirty="0">
                <a:solidFill>
                  <a:schemeClr val="tx1"/>
                </a:solidFill>
              </a:rPr>
              <a:t>تقديم أكثر من </a:t>
            </a:r>
            <a:r>
              <a:rPr lang="en-US" sz="2200" dirty="0">
                <a:solidFill>
                  <a:schemeClr val="tx1"/>
                </a:solidFill>
              </a:rPr>
              <a:t>3</a:t>
            </a:r>
            <a:r>
              <a:rPr lang="ar-AE" sz="2200" dirty="0">
                <a:solidFill>
                  <a:schemeClr val="tx1"/>
                </a:solidFill>
              </a:rPr>
              <a:t> </a:t>
            </a:r>
            <a:r>
              <a:rPr lang="ar-SA" sz="2200" dirty="0">
                <a:solidFill>
                  <a:schemeClr val="tx1"/>
                </a:solidFill>
              </a:rPr>
              <a:t>ملايين نكهة في </a:t>
            </a:r>
            <a:r>
              <a:rPr lang="en-US" sz="2200" dirty="0">
                <a:solidFill>
                  <a:schemeClr val="tx1"/>
                </a:solidFill>
              </a:rPr>
              <a:t>30</a:t>
            </a:r>
            <a:r>
              <a:rPr lang="ar-AE" sz="2200" dirty="0">
                <a:solidFill>
                  <a:schemeClr val="tx1"/>
                </a:solidFill>
              </a:rPr>
              <a:t> </a:t>
            </a:r>
            <a:r>
              <a:rPr lang="ar-SA" sz="2200" dirty="0">
                <a:solidFill>
                  <a:schemeClr val="tx1"/>
                </a:solidFill>
              </a:rPr>
              <a:t>دولة</a:t>
            </a:r>
            <a:r>
              <a:rPr lang="ar-AE" sz="2200" dirty="0">
                <a:solidFill>
                  <a:schemeClr val="tx1"/>
                </a:solidFill>
              </a:rPr>
              <a:t> وهذا يعبر على مستوى تفاعل كبير جداً من قبل العملاء.</a:t>
            </a:r>
          </a:p>
          <a:p>
            <a:pPr algn="r" rtl="1">
              <a:lnSpc>
                <a:spcPct val="150000"/>
              </a:lnSpc>
            </a:pPr>
            <a:endParaRPr lang="ar-AE" sz="2200" dirty="0">
              <a:solidFill>
                <a:schemeClr val="tx1"/>
              </a:solidFill>
            </a:endParaRPr>
          </a:p>
          <a:p>
            <a:pPr algn="just"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8862D3AA-EFF1-7891-2961-C1D463516D8D}"/>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6-الأدوات الفيروسية</a:t>
            </a:r>
          </a:p>
          <a:p>
            <a:pPr algn="ctr" rtl="1"/>
            <a:endParaRPr lang="en-US" dirty="0">
              <a:solidFill>
                <a:schemeClr val="bg1"/>
              </a:solidFill>
            </a:endParaRPr>
          </a:p>
        </p:txBody>
      </p:sp>
    </p:spTree>
    <p:extLst>
      <p:ext uri="{BB962C8B-B14F-4D97-AF65-F5344CB8AC3E}">
        <p14:creationId xmlns:p14="http://schemas.microsoft.com/office/powerpoint/2010/main" val="33342733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pic>
        <p:nvPicPr>
          <p:cNvPr id="2" name="صورة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8604767" cy="6858000"/>
          </a:xfrm>
          <a:prstGeom prst="rect">
            <a:avLst/>
          </a:prstGeom>
        </p:spPr>
      </p:pic>
      <p:sp>
        <p:nvSpPr>
          <p:cNvPr id="7" name="مستطيل 6"/>
          <p:cNvSpPr/>
          <p:nvPr/>
        </p:nvSpPr>
        <p:spPr>
          <a:xfrm>
            <a:off x="8604766" y="2424038"/>
            <a:ext cx="3587233" cy="1155186"/>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3600" b="1" dirty="0">
                <a:solidFill>
                  <a:schemeClr val="bg1"/>
                </a:solidFill>
              </a:rPr>
              <a:t>Lays</a:t>
            </a:r>
            <a:endParaRPr lang="en-US" sz="2800" b="1" dirty="0">
              <a:solidFill>
                <a:schemeClr val="bg1"/>
              </a:solidFill>
            </a:endParaRPr>
          </a:p>
        </p:txBody>
      </p:sp>
    </p:spTree>
    <p:extLst>
      <p:ext uri="{BB962C8B-B14F-4D97-AF65-F5344CB8AC3E}">
        <p14:creationId xmlns:p14="http://schemas.microsoft.com/office/powerpoint/2010/main" val="4138895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45E6E-7635-2693-25C8-0B6D6336152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8A6CC8A-B1E1-5FA6-5AEE-828914C9AF3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6812596-9651-721C-A21A-AB69679BDE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F7BC176-85EF-E03E-6BC4-69A687E7B030}"/>
              </a:ext>
            </a:extLst>
          </p:cNvPr>
          <p:cNvSpPr/>
          <p:nvPr/>
        </p:nvSpPr>
        <p:spPr>
          <a:xfrm>
            <a:off x="563525" y="1479458"/>
            <a:ext cx="11315872" cy="520581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8A7B67F7-7DBD-2AE3-3435-DE8F323B7B9F}"/>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6-الأدوات الفيروسية</a:t>
            </a:r>
          </a:p>
          <a:p>
            <a:pPr algn="ctr" rtl="1"/>
            <a:r>
              <a:rPr lang="ar-SY" sz="3200" b="1" dirty="0">
                <a:solidFill>
                  <a:srgbClr val="00AEEF"/>
                </a:solidFill>
              </a:rPr>
              <a:t>(اختيار المنصات الاجتماعية المناسبة)</a:t>
            </a:r>
          </a:p>
          <a:p>
            <a:pPr algn="ctr" rtl="1"/>
            <a:endParaRPr lang="en-US" dirty="0">
              <a:solidFill>
                <a:schemeClr val="bg1"/>
              </a:solidFill>
            </a:endParaRPr>
          </a:p>
        </p:txBody>
      </p:sp>
      <p:graphicFrame>
        <p:nvGraphicFramePr>
          <p:cNvPr id="2" name="جدول 1">
            <a:extLst>
              <a:ext uri="{FF2B5EF4-FFF2-40B4-BE49-F238E27FC236}">
                <a16:creationId xmlns:a16="http://schemas.microsoft.com/office/drawing/2014/main" id="{6F881A5B-4801-B4D4-4330-F922E9066B92}"/>
              </a:ext>
            </a:extLst>
          </p:cNvPr>
          <p:cNvGraphicFramePr>
            <a:graphicFrameLocks noGrp="1"/>
          </p:cNvGraphicFramePr>
          <p:nvPr>
            <p:extLst>
              <p:ext uri="{D42A27DB-BD31-4B8C-83A1-F6EECF244321}">
                <p14:modId xmlns:p14="http://schemas.microsoft.com/office/powerpoint/2010/main" val="3057295610"/>
              </p:ext>
            </p:extLst>
          </p:nvPr>
        </p:nvGraphicFramePr>
        <p:xfrm>
          <a:off x="2032000" y="3552341"/>
          <a:ext cx="8128000" cy="2225040"/>
        </p:xfrm>
        <a:graphic>
          <a:graphicData uri="http://schemas.openxmlformats.org/drawingml/2006/table">
            <a:tbl>
              <a:tblPr rtl="1" firstRow="1" bandRow="1">
                <a:tableStyleId>{5C22544A-7EE6-4342-B048-85BDC9FD1C3A}</a:tableStyleId>
              </a:tblPr>
              <a:tblGrid>
                <a:gridCol w="4064000">
                  <a:extLst>
                    <a:ext uri="{9D8B030D-6E8A-4147-A177-3AD203B41FA5}">
                      <a16:colId xmlns:a16="http://schemas.microsoft.com/office/drawing/2014/main" val="178780648"/>
                    </a:ext>
                  </a:extLst>
                </a:gridCol>
                <a:gridCol w="4064000">
                  <a:extLst>
                    <a:ext uri="{9D8B030D-6E8A-4147-A177-3AD203B41FA5}">
                      <a16:colId xmlns:a16="http://schemas.microsoft.com/office/drawing/2014/main" val="2253729316"/>
                    </a:ext>
                  </a:extLst>
                </a:gridCol>
              </a:tblGrid>
              <a:tr h="370840">
                <a:tc>
                  <a:txBody>
                    <a:bodyPr/>
                    <a:lstStyle/>
                    <a:p>
                      <a:pPr algn="ctr" rtl="1"/>
                      <a:r>
                        <a:rPr lang="ar-SY" dirty="0"/>
                        <a:t>الفئة المستهدفة </a:t>
                      </a:r>
                    </a:p>
                  </a:txBody>
                  <a:tcPr/>
                </a:tc>
                <a:tc>
                  <a:txBody>
                    <a:bodyPr/>
                    <a:lstStyle/>
                    <a:p>
                      <a:pPr algn="ctr" rtl="1"/>
                      <a:r>
                        <a:rPr lang="ar-SY" dirty="0"/>
                        <a:t>المنصة الاجتماعية المناسبة</a:t>
                      </a:r>
                    </a:p>
                  </a:txBody>
                  <a:tcPr/>
                </a:tc>
                <a:extLst>
                  <a:ext uri="{0D108BD9-81ED-4DB2-BD59-A6C34878D82A}">
                    <a16:rowId xmlns:a16="http://schemas.microsoft.com/office/drawing/2014/main" val="1417254454"/>
                  </a:ext>
                </a:extLst>
              </a:tr>
              <a:tr h="370840">
                <a:tc>
                  <a:txBody>
                    <a:bodyPr/>
                    <a:lstStyle/>
                    <a:p>
                      <a:pPr algn="ctr" rtl="1"/>
                      <a:r>
                        <a:rPr lang="ar-SY" dirty="0"/>
                        <a:t>جيل </a:t>
                      </a:r>
                      <a:r>
                        <a:rPr lang="en-US" dirty="0"/>
                        <a:t>Z</a:t>
                      </a:r>
                      <a:r>
                        <a:rPr lang="ar-SY" dirty="0"/>
                        <a:t>  </a:t>
                      </a:r>
                      <a:r>
                        <a:rPr lang="en-US" dirty="0"/>
                        <a:t>1997-2012)</a:t>
                      </a:r>
                      <a:r>
                        <a:rPr lang="ar-SY" dirty="0"/>
                        <a:t>)</a:t>
                      </a:r>
                    </a:p>
                  </a:txBody>
                  <a:tcPr/>
                </a:tc>
                <a:tc>
                  <a:txBody>
                    <a:bodyPr/>
                    <a:lstStyle/>
                    <a:p>
                      <a:pPr algn="ctr" rtl="1"/>
                      <a:r>
                        <a:rPr lang="en-US" dirty="0"/>
                        <a:t>TikTok - Snapchat</a:t>
                      </a:r>
                      <a:endParaRPr lang="ar-SY" dirty="0"/>
                    </a:p>
                  </a:txBody>
                  <a:tcPr/>
                </a:tc>
                <a:extLst>
                  <a:ext uri="{0D108BD9-81ED-4DB2-BD59-A6C34878D82A}">
                    <a16:rowId xmlns:a16="http://schemas.microsoft.com/office/drawing/2014/main" val="1937497762"/>
                  </a:ext>
                </a:extLst>
              </a:tr>
              <a:tr h="370840">
                <a:tc>
                  <a:txBody>
                    <a:bodyPr/>
                    <a:lstStyle/>
                    <a:p>
                      <a:pPr algn="ctr" rtl="1"/>
                      <a:r>
                        <a:rPr lang="ar-SY" dirty="0"/>
                        <a:t>المهنيون المحترفون</a:t>
                      </a:r>
                    </a:p>
                  </a:txBody>
                  <a:tcPr/>
                </a:tc>
                <a:tc>
                  <a:txBody>
                    <a:bodyPr/>
                    <a:lstStyle/>
                    <a:p>
                      <a:pPr algn="ctr" rtl="1"/>
                      <a:r>
                        <a:rPr lang="en-US" dirty="0"/>
                        <a:t>LinkedIn</a:t>
                      </a:r>
                      <a:endParaRPr lang="ar-SY" dirty="0"/>
                    </a:p>
                  </a:txBody>
                  <a:tcPr/>
                </a:tc>
                <a:extLst>
                  <a:ext uri="{0D108BD9-81ED-4DB2-BD59-A6C34878D82A}">
                    <a16:rowId xmlns:a16="http://schemas.microsoft.com/office/drawing/2014/main" val="1950814665"/>
                  </a:ext>
                </a:extLst>
              </a:tr>
              <a:tr h="370840">
                <a:tc>
                  <a:txBody>
                    <a:bodyPr/>
                    <a:lstStyle/>
                    <a:p>
                      <a:pPr algn="ctr" rtl="1"/>
                      <a:r>
                        <a:rPr lang="ar-SY" dirty="0"/>
                        <a:t>محبو المحتوى البصري</a:t>
                      </a:r>
                    </a:p>
                  </a:txBody>
                  <a:tcPr/>
                </a:tc>
                <a:tc>
                  <a:txBody>
                    <a:bodyPr/>
                    <a:lstStyle/>
                    <a:p>
                      <a:pPr algn="ctr" rtl="1"/>
                      <a:r>
                        <a:rPr lang="en-US" dirty="0"/>
                        <a:t>Instagram</a:t>
                      </a:r>
                      <a:endParaRPr lang="ar-SY" dirty="0"/>
                    </a:p>
                  </a:txBody>
                  <a:tcPr/>
                </a:tc>
                <a:extLst>
                  <a:ext uri="{0D108BD9-81ED-4DB2-BD59-A6C34878D82A}">
                    <a16:rowId xmlns:a16="http://schemas.microsoft.com/office/drawing/2014/main" val="1499195671"/>
                  </a:ext>
                </a:extLst>
              </a:tr>
              <a:tr h="370840">
                <a:tc>
                  <a:txBody>
                    <a:bodyPr/>
                    <a:lstStyle/>
                    <a:p>
                      <a:pPr algn="ctr" rtl="1"/>
                      <a:r>
                        <a:rPr lang="ar-SY" dirty="0"/>
                        <a:t>محبو التعلم واكتساب الخبرات والمهارات</a:t>
                      </a:r>
                    </a:p>
                  </a:txBody>
                  <a:tcPr/>
                </a:tc>
                <a:tc>
                  <a:txBody>
                    <a:bodyPr/>
                    <a:lstStyle/>
                    <a:p>
                      <a:pPr algn="ctr" rtl="1"/>
                      <a:r>
                        <a:rPr lang="en-US" dirty="0"/>
                        <a:t>YouTube</a:t>
                      </a:r>
                      <a:endParaRPr lang="ar-SY" dirty="0"/>
                    </a:p>
                  </a:txBody>
                  <a:tcPr/>
                </a:tc>
                <a:extLst>
                  <a:ext uri="{0D108BD9-81ED-4DB2-BD59-A6C34878D82A}">
                    <a16:rowId xmlns:a16="http://schemas.microsoft.com/office/drawing/2014/main" val="1675394597"/>
                  </a:ext>
                </a:extLst>
              </a:tr>
              <a:tr h="370840">
                <a:tc>
                  <a:txBody>
                    <a:bodyPr/>
                    <a:lstStyle/>
                    <a:p>
                      <a:pPr algn="ctr" rtl="1"/>
                      <a:r>
                        <a:rPr lang="ar-SY" dirty="0"/>
                        <a:t>الجمهور العام ومحبو التواصل وبناء العلاقات</a:t>
                      </a:r>
                    </a:p>
                  </a:txBody>
                  <a:tcPr/>
                </a:tc>
                <a:tc>
                  <a:txBody>
                    <a:bodyPr/>
                    <a:lstStyle/>
                    <a:p>
                      <a:pPr algn="ctr" rtl="1"/>
                      <a:r>
                        <a:rPr lang="en-US" dirty="0"/>
                        <a:t>Facebook</a:t>
                      </a:r>
                      <a:endParaRPr lang="ar-SY" dirty="0"/>
                    </a:p>
                  </a:txBody>
                  <a:tcPr/>
                </a:tc>
                <a:extLst>
                  <a:ext uri="{0D108BD9-81ED-4DB2-BD59-A6C34878D82A}">
                    <a16:rowId xmlns:a16="http://schemas.microsoft.com/office/drawing/2014/main" val="433983027"/>
                  </a:ext>
                </a:extLst>
              </a:tr>
            </a:tbl>
          </a:graphicData>
        </a:graphic>
      </p:graphicFrame>
      <p:sp>
        <p:nvSpPr>
          <p:cNvPr id="3" name="مربع نص 2">
            <a:extLst>
              <a:ext uri="{FF2B5EF4-FFF2-40B4-BE49-F238E27FC236}">
                <a16:creationId xmlns:a16="http://schemas.microsoft.com/office/drawing/2014/main" id="{BC36EAD8-EB6A-CACC-C23C-630F626916B7}"/>
              </a:ext>
            </a:extLst>
          </p:cNvPr>
          <p:cNvSpPr txBox="1"/>
          <p:nvPr/>
        </p:nvSpPr>
        <p:spPr>
          <a:xfrm>
            <a:off x="1318437" y="1832940"/>
            <a:ext cx="10199894" cy="2069028"/>
          </a:xfrm>
          <a:prstGeom prst="rect">
            <a:avLst/>
          </a:prstGeom>
          <a:noFill/>
        </p:spPr>
        <p:txBody>
          <a:bodyPr wrap="square" rtlCol="1">
            <a:spAutoFit/>
          </a:bodyPr>
          <a:lstStyle/>
          <a:p>
            <a:pPr algn="just" rtl="1">
              <a:lnSpc>
                <a:spcPct val="150000"/>
              </a:lnSpc>
            </a:pPr>
            <a:r>
              <a:rPr lang="ar-SY" sz="2200" dirty="0"/>
              <a:t>لا يكفي أن نحدد الأداة الفيروسية المناسبة مثل التحديات أو المحتوى الذي ينتجه المستخدم أو نشر محتوى فيروسي معين ولكن علينا اختيار المنصات الاجتماعية المناسبة والتي تناسب الجمهور المستهدف بالحملة الفيروسية، يوضح الجدول التالي المنصات المناسبة حسب الجمهور المستهدف: </a:t>
            </a:r>
          </a:p>
          <a:p>
            <a:pPr algn="just" rtl="1">
              <a:lnSpc>
                <a:spcPct val="150000"/>
              </a:lnSpc>
            </a:pPr>
            <a:r>
              <a:rPr lang="ar-SY" sz="2200" dirty="0"/>
              <a:t> </a:t>
            </a:r>
            <a:endParaRPr lang="en-US" sz="2200" dirty="0"/>
          </a:p>
        </p:txBody>
      </p:sp>
    </p:spTree>
    <p:extLst>
      <p:ext uri="{BB962C8B-B14F-4D97-AF65-F5344CB8AC3E}">
        <p14:creationId xmlns:p14="http://schemas.microsoft.com/office/powerpoint/2010/main" val="30298053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354B45-9CA4-64BF-D52A-7EDDA162C9BB}"/>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9952140-4610-26D7-0D5E-C74F6AC5A25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9FD0BA6-FDEE-E392-9D45-F965F35E07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9C8AF44A-8160-B8AC-99DC-2A50E4B8DEB9}"/>
              </a:ext>
            </a:extLst>
          </p:cNvPr>
          <p:cNvSpPr/>
          <p:nvPr/>
        </p:nvSpPr>
        <p:spPr>
          <a:xfrm>
            <a:off x="186111" y="1237630"/>
            <a:ext cx="11628474" cy="563157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5208B2DE-EAE7-2C42-CD19-4542E1D1542E}"/>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7-تصميم البرامج الفيروسية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0B7588C0-0A8C-F93E-E071-A9EED21343BE}"/>
              </a:ext>
            </a:extLst>
          </p:cNvPr>
          <p:cNvSpPr txBox="1"/>
          <p:nvPr/>
        </p:nvSpPr>
        <p:spPr>
          <a:xfrm>
            <a:off x="467216" y="1474635"/>
            <a:ext cx="10299951" cy="2568717"/>
          </a:xfrm>
          <a:prstGeom prst="rect">
            <a:avLst/>
          </a:prstGeom>
          <a:noFill/>
        </p:spPr>
        <p:txBody>
          <a:bodyPr wrap="square" rtlCol="1">
            <a:spAutoFit/>
          </a:bodyPr>
          <a:lstStyle/>
          <a:p>
            <a:pPr algn="just" rtl="1">
              <a:lnSpc>
                <a:spcPct val="150000"/>
              </a:lnSpc>
            </a:pPr>
            <a:r>
              <a:rPr lang="ar-SY" sz="2200" dirty="0"/>
              <a:t>يقصد بتصميم البرامج الفيروسية بناء نموذج أولي لكل أداة فيروسية سيتم استخدامها في الحملة الفيروسية أي تحديد مفهوم البرنامج الفيروسي ومواصفاته، يوضح الجدول التالي أمثلة عن البرامج الفيروسية : </a:t>
            </a:r>
          </a:p>
          <a:p>
            <a:pPr algn="just" rtl="1">
              <a:lnSpc>
                <a:spcPct val="150000"/>
              </a:lnSpc>
            </a:pPr>
            <a:r>
              <a:rPr lang="ar-SY" sz="2200" dirty="0"/>
              <a:t> </a:t>
            </a:r>
          </a:p>
          <a:p>
            <a:pPr algn="just" rtl="1">
              <a:lnSpc>
                <a:spcPct val="150000"/>
              </a:lnSpc>
            </a:pPr>
            <a:endParaRPr lang="ar-SY" sz="2200" dirty="0"/>
          </a:p>
          <a:p>
            <a:pPr algn="just" rtl="1">
              <a:lnSpc>
                <a:spcPct val="150000"/>
              </a:lnSpc>
            </a:pPr>
            <a:endParaRPr lang="ar-SY" sz="2200" dirty="0"/>
          </a:p>
        </p:txBody>
      </p:sp>
      <p:graphicFrame>
        <p:nvGraphicFramePr>
          <p:cNvPr id="3" name="جدول 2">
            <a:extLst>
              <a:ext uri="{FF2B5EF4-FFF2-40B4-BE49-F238E27FC236}">
                <a16:creationId xmlns:a16="http://schemas.microsoft.com/office/drawing/2014/main" id="{FE877E8B-ECA5-6A38-53A8-F8CC85ADEF88}"/>
              </a:ext>
            </a:extLst>
          </p:cNvPr>
          <p:cNvGraphicFramePr>
            <a:graphicFrameLocks noGrp="1"/>
          </p:cNvGraphicFramePr>
          <p:nvPr>
            <p:extLst>
              <p:ext uri="{D42A27DB-BD31-4B8C-83A1-F6EECF244321}">
                <p14:modId xmlns:p14="http://schemas.microsoft.com/office/powerpoint/2010/main" val="2484732054"/>
              </p:ext>
            </p:extLst>
          </p:nvPr>
        </p:nvGraphicFramePr>
        <p:xfrm>
          <a:off x="673669" y="2551924"/>
          <a:ext cx="10518564" cy="4206240"/>
        </p:xfrm>
        <a:graphic>
          <a:graphicData uri="http://schemas.openxmlformats.org/drawingml/2006/table">
            <a:tbl>
              <a:tblPr rtl="1" firstRow="1" bandRow="1">
                <a:tableStyleId>{5C22544A-7EE6-4342-B048-85BDC9FD1C3A}</a:tableStyleId>
              </a:tblPr>
              <a:tblGrid>
                <a:gridCol w="2381820">
                  <a:extLst>
                    <a:ext uri="{9D8B030D-6E8A-4147-A177-3AD203B41FA5}">
                      <a16:colId xmlns:a16="http://schemas.microsoft.com/office/drawing/2014/main" val="668998295"/>
                    </a:ext>
                  </a:extLst>
                </a:gridCol>
                <a:gridCol w="3147237">
                  <a:extLst>
                    <a:ext uri="{9D8B030D-6E8A-4147-A177-3AD203B41FA5}">
                      <a16:colId xmlns:a16="http://schemas.microsoft.com/office/drawing/2014/main" val="3866235803"/>
                    </a:ext>
                  </a:extLst>
                </a:gridCol>
                <a:gridCol w="4989507">
                  <a:extLst>
                    <a:ext uri="{9D8B030D-6E8A-4147-A177-3AD203B41FA5}">
                      <a16:colId xmlns:a16="http://schemas.microsoft.com/office/drawing/2014/main" val="3480517873"/>
                    </a:ext>
                  </a:extLst>
                </a:gridCol>
              </a:tblGrid>
              <a:tr h="272430">
                <a:tc>
                  <a:txBody>
                    <a:bodyPr/>
                    <a:lstStyle/>
                    <a:p>
                      <a:pPr algn="ctr" rtl="1"/>
                      <a:r>
                        <a:rPr lang="ar-SY" dirty="0"/>
                        <a:t>الأداة الفيروسية</a:t>
                      </a:r>
                    </a:p>
                  </a:txBody>
                  <a:tcPr/>
                </a:tc>
                <a:tc>
                  <a:txBody>
                    <a:bodyPr/>
                    <a:lstStyle/>
                    <a:p>
                      <a:pPr algn="ctr" rtl="1"/>
                      <a:r>
                        <a:rPr lang="ar-SY" dirty="0"/>
                        <a:t>البرنامج الفيروسي</a:t>
                      </a:r>
                    </a:p>
                  </a:txBody>
                  <a:tcPr/>
                </a:tc>
                <a:tc>
                  <a:txBody>
                    <a:bodyPr/>
                    <a:lstStyle/>
                    <a:p>
                      <a:pPr algn="ctr" rtl="1"/>
                      <a:r>
                        <a:rPr lang="ar-SY" dirty="0"/>
                        <a:t>وصف البرنامج </a:t>
                      </a:r>
                    </a:p>
                  </a:txBody>
                  <a:tcPr/>
                </a:tc>
                <a:extLst>
                  <a:ext uri="{0D108BD9-81ED-4DB2-BD59-A6C34878D82A}">
                    <a16:rowId xmlns:a16="http://schemas.microsoft.com/office/drawing/2014/main" val="3630323026"/>
                  </a:ext>
                </a:extLst>
              </a:tr>
              <a:tr h="268356">
                <a:tc>
                  <a:txBody>
                    <a:bodyPr/>
                    <a:lstStyle/>
                    <a:p>
                      <a:pPr algn="ctr" rtl="1"/>
                      <a:r>
                        <a:rPr lang="ar-SY" dirty="0"/>
                        <a:t>التسويق بالإحالة </a:t>
                      </a:r>
                    </a:p>
                  </a:txBody>
                  <a:tcPr/>
                </a:tc>
                <a:tc>
                  <a:txBody>
                    <a:bodyPr/>
                    <a:lstStyle/>
                    <a:p>
                      <a:pPr algn="ctr" rtl="1"/>
                      <a:r>
                        <a:rPr lang="ar-SY" dirty="0"/>
                        <a:t>برنامج تسويق بالإحالة</a:t>
                      </a:r>
                    </a:p>
                  </a:txBody>
                  <a:tcPr/>
                </a:tc>
                <a:tc>
                  <a:txBody>
                    <a:bodyPr/>
                    <a:lstStyle/>
                    <a:p>
                      <a:pPr algn="ctr" rtl="1"/>
                      <a:r>
                        <a:rPr lang="ar-SY" dirty="0"/>
                        <a:t>منح مكافأة ثنائية لكل من العميل </a:t>
                      </a:r>
                      <a:r>
                        <a:rPr lang="ar-SY" dirty="0" err="1"/>
                        <a:t>المحيل</a:t>
                      </a:r>
                      <a:r>
                        <a:rPr lang="ar-SY" dirty="0"/>
                        <a:t> والعميل المحال وهي </a:t>
                      </a:r>
                      <a:r>
                        <a:rPr lang="en-US" dirty="0"/>
                        <a:t>25 $</a:t>
                      </a:r>
                      <a:r>
                        <a:rPr lang="ar-SY" dirty="0"/>
                        <a:t> رصيد كاش باك يستطيع من خلاله المستخدم شراء المنتجات حصراً دون إمكانية سحبه نقداً</a:t>
                      </a:r>
                    </a:p>
                  </a:txBody>
                  <a:tcPr/>
                </a:tc>
                <a:extLst>
                  <a:ext uri="{0D108BD9-81ED-4DB2-BD59-A6C34878D82A}">
                    <a16:rowId xmlns:a16="http://schemas.microsoft.com/office/drawing/2014/main" val="1057854105"/>
                  </a:ext>
                </a:extLst>
              </a:tr>
              <a:tr h="250929">
                <a:tc>
                  <a:txBody>
                    <a:bodyPr/>
                    <a:lstStyle/>
                    <a:p>
                      <a:pPr algn="ctr" rtl="1"/>
                      <a:r>
                        <a:rPr lang="ar-SY" dirty="0"/>
                        <a:t>التحديات </a:t>
                      </a:r>
                    </a:p>
                  </a:txBody>
                  <a:tcPr/>
                </a:tc>
                <a:tc>
                  <a:txBody>
                    <a:bodyPr/>
                    <a:lstStyle/>
                    <a:p>
                      <a:pPr algn="ctr" rtl="1"/>
                      <a:r>
                        <a:rPr lang="ar-SY" dirty="0"/>
                        <a:t>تحدي على منصة </a:t>
                      </a:r>
                      <a:r>
                        <a:rPr lang="en-US" dirty="0"/>
                        <a:t>TikTok</a:t>
                      </a:r>
                      <a:endParaRPr lang="ar-SY" dirty="0"/>
                    </a:p>
                  </a:txBody>
                  <a:tcPr/>
                </a:tc>
                <a:tc>
                  <a:txBody>
                    <a:bodyPr/>
                    <a:lstStyle/>
                    <a:p>
                      <a:pPr algn="ctr" rtl="1"/>
                      <a:r>
                        <a:rPr lang="ar-SY" dirty="0"/>
                        <a:t>التحدي يهدف إلى شراء المنتج واستخدامه وتصوير المستخدم أثناء استخدامه للمنتج بطريقة مضحكة </a:t>
                      </a:r>
                      <a:r>
                        <a:rPr lang="en-US" dirty="0"/>
                        <a:t>Humor</a:t>
                      </a:r>
                      <a:r>
                        <a:rPr lang="ar-SY" dirty="0"/>
                        <a:t> وإرسال الفيديو إلى الرسائل المباشرة في منصة </a:t>
                      </a:r>
                      <a:r>
                        <a:rPr lang="en-US" dirty="0"/>
                        <a:t>TikTok</a:t>
                      </a:r>
                      <a:r>
                        <a:rPr lang="ar-SY" dirty="0"/>
                        <a:t> ليتم نشره بواسطة العلامة التجارية واستخدام وسم </a:t>
                      </a:r>
                      <a:r>
                        <a:rPr lang="en-US" dirty="0"/>
                        <a:t>#Product_Name_Challenge</a:t>
                      </a:r>
                      <a:endParaRPr lang="ar-SY" dirty="0"/>
                    </a:p>
                  </a:txBody>
                  <a:tcPr/>
                </a:tc>
                <a:extLst>
                  <a:ext uri="{0D108BD9-81ED-4DB2-BD59-A6C34878D82A}">
                    <a16:rowId xmlns:a16="http://schemas.microsoft.com/office/drawing/2014/main" val="3417116607"/>
                  </a:ext>
                </a:extLst>
              </a:tr>
              <a:tr h="250929">
                <a:tc>
                  <a:txBody>
                    <a:bodyPr/>
                    <a:lstStyle/>
                    <a:p>
                      <a:pPr algn="ctr" rtl="1"/>
                      <a:r>
                        <a:rPr lang="ar-SY" dirty="0"/>
                        <a:t>المسابقات </a:t>
                      </a:r>
                    </a:p>
                  </a:txBody>
                  <a:tcPr/>
                </a:tc>
                <a:tc>
                  <a:txBody>
                    <a:bodyPr/>
                    <a:lstStyle/>
                    <a:p>
                      <a:pPr algn="ctr" rtl="1"/>
                      <a:r>
                        <a:rPr lang="ar-SY" dirty="0"/>
                        <a:t>مسابقة على منصة </a:t>
                      </a:r>
                      <a:r>
                        <a:rPr lang="en-US" dirty="0"/>
                        <a:t>Instagram</a:t>
                      </a:r>
                      <a:endParaRPr lang="ar-SY" dirty="0"/>
                    </a:p>
                  </a:txBody>
                  <a:tcPr/>
                </a:tc>
                <a:tc>
                  <a:txBody>
                    <a:bodyPr/>
                    <a:lstStyle/>
                    <a:p>
                      <a:pPr algn="ctr" rtl="1"/>
                      <a:r>
                        <a:rPr lang="ar-SY" dirty="0"/>
                        <a:t>المسابقة توقع نتيجة مباراة كرة قدم بين ناديي برشلونة وريال مدريد ومشاركتها في تعليق على حساب العلامة التجارية </a:t>
                      </a:r>
                      <a:r>
                        <a:rPr lang="en-US" dirty="0"/>
                        <a:t>Instagram</a:t>
                      </a:r>
                      <a:r>
                        <a:rPr lang="ar-SY" dirty="0"/>
                        <a:t> وسيتم سحب </a:t>
                      </a:r>
                      <a:r>
                        <a:rPr lang="en-US" dirty="0"/>
                        <a:t>3</a:t>
                      </a:r>
                      <a:r>
                        <a:rPr lang="ar-SY" dirty="0"/>
                        <a:t> فائزين بشكل عشوائي من الأشخاص الذي توقعوا نتيجة المباراة بشكل صحيح وذلك بعد انتهاء المباراة ،والجوائز هي عبارة عن قسيمة شرائية بقيمة </a:t>
                      </a:r>
                      <a:r>
                        <a:rPr lang="en-US" dirty="0"/>
                        <a:t>1000</a:t>
                      </a:r>
                      <a:r>
                        <a:rPr lang="ar-SY" dirty="0"/>
                        <a:t> دولار من منتجات العلامة التجارية. </a:t>
                      </a:r>
                    </a:p>
                  </a:txBody>
                  <a:tcPr/>
                </a:tc>
                <a:extLst>
                  <a:ext uri="{0D108BD9-81ED-4DB2-BD59-A6C34878D82A}">
                    <a16:rowId xmlns:a16="http://schemas.microsoft.com/office/drawing/2014/main" val="3864261641"/>
                  </a:ext>
                </a:extLst>
              </a:tr>
            </a:tbl>
          </a:graphicData>
        </a:graphic>
      </p:graphicFrame>
    </p:spTree>
    <p:extLst>
      <p:ext uri="{BB962C8B-B14F-4D97-AF65-F5344CB8AC3E}">
        <p14:creationId xmlns:p14="http://schemas.microsoft.com/office/powerpoint/2010/main" val="16134237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2B86F-72FE-3F8A-5601-904094A3F96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558B2AA-64FB-2EC7-DB4F-C747258C29F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4C25807-B321-C285-71A8-CEB53BA0E69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4CED733-D9E4-325F-E068-C665563415CC}"/>
              </a:ext>
            </a:extLst>
          </p:cNvPr>
          <p:cNvSpPr/>
          <p:nvPr/>
        </p:nvSpPr>
        <p:spPr>
          <a:xfrm>
            <a:off x="4025462" y="1260791"/>
            <a:ext cx="7885834" cy="559720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D4D5C718-3A0A-16BE-E379-761DA4D1A3D8}"/>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8-كتابة المحتوى الفيروسي</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0727AB32-871F-63E7-6663-D27477EA0505}"/>
              </a:ext>
            </a:extLst>
          </p:cNvPr>
          <p:cNvSpPr txBox="1"/>
          <p:nvPr/>
        </p:nvSpPr>
        <p:spPr>
          <a:xfrm>
            <a:off x="4278775" y="1528266"/>
            <a:ext cx="7379208" cy="5107873"/>
          </a:xfrm>
          <a:prstGeom prst="rect">
            <a:avLst/>
          </a:prstGeom>
          <a:noFill/>
        </p:spPr>
        <p:txBody>
          <a:bodyPr wrap="square" rtlCol="1">
            <a:spAutoFit/>
          </a:bodyPr>
          <a:lstStyle/>
          <a:p>
            <a:pPr algn="just" rtl="1">
              <a:lnSpc>
                <a:spcPct val="150000"/>
              </a:lnSpc>
            </a:pPr>
            <a:r>
              <a:rPr lang="ar-SY" sz="2200" dirty="0"/>
              <a:t>سواء تم استخدام استراتيجية التكامل العالي أو استراتيجية التكامل المنخفض في الحملة الفيروسية فإننا نحتاج كتابة محتوى إبداعي جذاب ويتضمن خطاف </a:t>
            </a:r>
            <a:r>
              <a:rPr lang="en-US" sz="2200" dirty="0"/>
              <a:t>Hook</a:t>
            </a:r>
            <a:r>
              <a:rPr lang="ar-SY" sz="2200" dirty="0"/>
              <a:t> أي عبارة مثيرة للانتباه في بداية المحتوى أو مشاهد إبداعي مثير للانتباه خلال أول 3 ثواني من الفيديو.</a:t>
            </a:r>
          </a:p>
          <a:p>
            <a:pPr algn="just" rtl="1">
              <a:lnSpc>
                <a:spcPct val="150000"/>
              </a:lnSpc>
            </a:pPr>
            <a:r>
              <a:rPr lang="ar-SY" sz="2200" dirty="0"/>
              <a:t>مثلاً </a:t>
            </a:r>
            <a:r>
              <a:rPr lang="en-US" sz="2200" dirty="0"/>
              <a:t>Hotmail</a:t>
            </a:r>
            <a:r>
              <a:rPr lang="ar-SY" sz="2200" dirty="0"/>
              <a:t> استخدمت خطاف في أول حملة فيروسية وهو: </a:t>
            </a:r>
          </a:p>
          <a:p>
            <a:pPr algn="just" rtl="1">
              <a:lnSpc>
                <a:spcPct val="150000"/>
              </a:lnSpc>
            </a:pPr>
            <a:r>
              <a:rPr lang="ar-SY" sz="2200" dirty="0"/>
              <a:t>"</a:t>
            </a:r>
            <a:r>
              <a:rPr lang="en-US" sz="2200" dirty="0"/>
              <a:t>I Love You. Get Your Free Email at Hotmail</a:t>
            </a:r>
            <a:r>
              <a:rPr lang="ar-SY" sz="2200" dirty="0"/>
              <a:t>"</a:t>
            </a:r>
          </a:p>
          <a:p>
            <a:pPr algn="just" rtl="1">
              <a:lnSpc>
                <a:spcPct val="150000"/>
              </a:lnSpc>
            </a:pPr>
            <a:r>
              <a:rPr lang="ar-SY" sz="2200" dirty="0"/>
              <a:t>"أنا أحبك، احصل على بريد الكتروني مجاني على هوتميل"</a:t>
            </a:r>
          </a:p>
          <a:p>
            <a:pPr algn="just" rtl="1">
              <a:lnSpc>
                <a:spcPct val="150000"/>
              </a:lnSpc>
            </a:pPr>
            <a:r>
              <a:rPr lang="ar-SY" sz="2200" dirty="0"/>
              <a:t>على الرغم من أن هذه الجملة كانت مضمنة ضمن كل رسالة بريد الكتروني يتم إرساله وهو تسويق فيروسي مدمج (استراتيجية التكامل العالي) ولكن احتاج الأمر كتابة محتوى جذاب يتضمن خطاف يثير الانتباه.</a:t>
            </a:r>
          </a:p>
        </p:txBody>
      </p:sp>
      <p:pic>
        <p:nvPicPr>
          <p:cNvPr id="9" name="صورة 8">
            <a:extLst>
              <a:ext uri="{FF2B5EF4-FFF2-40B4-BE49-F238E27FC236}">
                <a16:creationId xmlns:a16="http://schemas.microsoft.com/office/drawing/2014/main" id="{ACBB7FC9-3352-6517-5901-28232815884E}"/>
              </a:ext>
            </a:extLst>
          </p:cNvPr>
          <p:cNvPicPr>
            <a:picLocks noChangeAspect="1"/>
          </p:cNvPicPr>
          <p:nvPr/>
        </p:nvPicPr>
        <p:blipFill>
          <a:blip r:embed="rId4"/>
          <a:stretch>
            <a:fillRect/>
          </a:stretch>
        </p:blipFill>
        <p:spPr>
          <a:xfrm>
            <a:off x="0" y="2606196"/>
            <a:ext cx="4027120" cy="2684747"/>
          </a:xfrm>
          <a:prstGeom prst="rect">
            <a:avLst/>
          </a:prstGeom>
        </p:spPr>
      </p:pic>
    </p:spTree>
    <p:extLst>
      <p:ext uri="{BB962C8B-B14F-4D97-AF65-F5344CB8AC3E}">
        <p14:creationId xmlns:p14="http://schemas.microsoft.com/office/powerpoint/2010/main" val="381153843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44CCF6-778B-7AEC-2231-23C930729AF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B81EE3E-03C8-83D7-4F1C-FCA9121A2FC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6B877EE-50A9-7025-6159-C8F6E97999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15090" y="0"/>
            <a:ext cx="2954655" cy="1379622"/>
          </a:xfrm>
          <a:prstGeom prst="rect">
            <a:avLst/>
          </a:prstGeom>
        </p:spPr>
      </p:pic>
      <p:sp>
        <p:nvSpPr>
          <p:cNvPr id="5" name="مستطيل مستدير الزوايا 4">
            <a:extLst>
              <a:ext uri="{FF2B5EF4-FFF2-40B4-BE49-F238E27FC236}">
                <a16:creationId xmlns:a16="http://schemas.microsoft.com/office/drawing/2014/main" id="{3CD0362F-7D49-D7E8-11E6-D09E5E2A313C}"/>
              </a:ext>
            </a:extLst>
          </p:cNvPr>
          <p:cNvSpPr/>
          <p:nvPr/>
        </p:nvSpPr>
        <p:spPr>
          <a:xfrm>
            <a:off x="5453743" y="1669929"/>
            <a:ext cx="6337810" cy="406894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09C0C763-9E54-0F64-659D-4AC0C37FFA00}"/>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8-كتابة المحتوى الفيروسي</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AA5F9FA2-48F4-38DD-9F21-336DD5177068}"/>
              </a:ext>
            </a:extLst>
          </p:cNvPr>
          <p:cNvSpPr txBox="1"/>
          <p:nvPr/>
        </p:nvSpPr>
        <p:spPr>
          <a:xfrm>
            <a:off x="5879756" y="1778937"/>
            <a:ext cx="5485783" cy="3584379"/>
          </a:xfrm>
          <a:prstGeom prst="rect">
            <a:avLst/>
          </a:prstGeom>
          <a:noFill/>
        </p:spPr>
        <p:txBody>
          <a:bodyPr wrap="square" rtlCol="1">
            <a:spAutoFit/>
          </a:bodyPr>
          <a:lstStyle/>
          <a:p>
            <a:pPr algn="just" rtl="1">
              <a:lnSpc>
                <a:spcPct val="150000"/>
              </a:lnSpc>
            </a:pPr>
            <a:r>
              <a:rPr lang="ar-SY" sz="2200" dirty="0"/>
              <a:t>أما إذا تم استخدام التكامل المنخفض والذي يعتمد على نشر المحتوى الفيروسي فإننا نحتاج إلى خطة كتابة محتوى متكاملة تتضمن: </a:t>
            </a:r>
          </a:p>
          <a:p>
            <a:pPr marL="342900" indent="-342900" algn="just" rtl="1">
              <a:lnSpc>
                <a:spcPct val="150000"/>
              </a:lnSpc>
              <a:buFont typeface="Wingdings" panose="05000000000000000000" pitchFamily="2" charset="2"/>
              <a:buChar char="v"/>
            </a:pPr>
            <a:r>
              <a:rPr lang="ar-SY" sz="2200" dirty="0"/>
              <a:t>محتوى المنشورات المكتوب</a:t>
            </a:r>
          </a:p>
          <a:p>
            <a:pPr marL="342900" indent="-342900" algn="just" rtl="1">
              <a:lnSpc>
                <a:spcPct val="150000"/>
              </a:lnSpc>
              <a:buFont typeface="Wingdings" panose="05000000000000000000" pitchFamily="2" charset="2"/>
              <a:buChar char="v"/>
            </a:pPr>
            <a:r>
              <a:rPr lang="ar-SY" sz="2200" dirty="0"/>
              <a:t>النصوص في مقاطع الفيديو</a:t>
            </a:r>
          </a:p>
          <a:p>
            <a:pPr marL="342900" indent="-342900" algn="just" rtl="1">
              <a:lnSpc>
                <a:spcPct val="150000"/>
              </a:lnSpc>
              <a:buFont typeface="Wingdings" panose="05000000000000000000" pitchFamily="2" charset="2"/>
              <a:buChar char="v"/>
            </a:pPr>
            <a:r>
              <a:rPr lang="ar-SY" sz="2200" dirty="0"/>
              <a:t>المقالات أو التدوينات في المدونة </a:t>
            </a:r>
          </a:p>
          <a:p>
            <a:pPr marL="342900" indent="-342900" algn="just" rtl="1">
              <a:lnSpc>
                <a:spcPct val="150000"/>
              </a:lnSpc>
              <a:buFont typeface="Wingdings" panose="05000000000000000000" pitchFamily="2" charset="2"/>
              <a:buChar char="v"/>
            </a:pPr>
            <a:r>
              <a:rPr lang="ar-SY" sz="2200" dirty="0"/>
              <a:t>محتوى المنتجات في الموقع الالكتروني </a:t>
            </a:r>
          </a:p>
        </p:txBody>
      </p:sp>
      <p:pic>
        <p:nvPicPr>
          <p:cNvPr id="6" name="صورة 5">
            <a:extLst>
              <a:ext uri="{FF2B5EF4-FFF2-40B4-BE49-F238E27FC236}">
                <a16:creationId xmlns:a16="http://schemas.microsoft.com/office/drawing/2014/main" id="{7B6B23D0-2715-A2B7-AE14-78F7B83853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1778937"/>
            <a:ext cx="5029200" cy="3850929"/>
          </a:xfrm>
          <a:prstGeom prst="rect">
            <a:avLst/>
          </a:prstGeom>
        </p:spPr>
      </p:pic>
    </p:spTree>
    <p:extLst>
      <p:ext uri="{BB962C8B-B14F-4D97-AF65-F5344CB8AC3E}">
        <p14:creationId xmlns:p14="http://schemas.microsoft.com/office/powerpoint/2010/main" val="29437597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FAB6AC-62CA-5F84-FDC2-C65026355FC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5404A0B-8BEC-D662-44B4-B5E5F295162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50F69BC-0A38-2858-DA4B-0391CDE8E8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1ADEB371-FBB6-0CAC-500E-B5009DB83192}"/>
              </a:ext>
            </a:extLst>
          </p:cNvPr>
          <p:cNvSpPr/>
          <p:nvPr/>
        </p:nvSpPr>
        <p:spPr>
          <a:xfrm>
            <a:off x="534017" y="1260790"/>
            <a:ext cx="11377279" cy="549737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EBC8826D-43B0-E050-0E8C-D62859B84694}"/>
              </a:ext>
            </a:extLst>
          </p:cNvPr>
          <p:cNvSpPr txBox="1"/>
          <p:nvPr/>
        </p:nvSpPr>
        <p:spPr>
          <a:xfrm>
            <a:off x="1583634" y="99836"/>
            <a:ext cx="7467600" cy="1354217"/>
          </a:xfrm>
          <a:prstGeom prst="rect">
            <a:avLst/>
          </a:prstGeom>
          <a:noFill/>
        </p:spPr>
        <p:txBody>
          <a:bodyPr wrap="square" rtlCol="0">
            <a:spAutoFit/>
          </a:bodyPr>
          <a:lstStyle/>
          <a:p>
            <a:pPr algn="ctr" rtl="1"/>
            <a:r>
              <a:rPr lang="ar-SY" sz="3200" b="1" dirty="0">
                <a:solidFill>
                  <a:srgbClr val="00AEEF"/>
                </a:solidFill>
              </a:rPr>
              <a:t>8-كتابة المحتوى الفيروسي</a:t>
            </a:r>
          </a:p>
          <a:p>
            <a:pPr algn="ctr" rtl="1"/>
            <a:r>
              <a:rPr lang="ar-SY" sz="3200" b="1" dirty="0">
                <a:solidFill>
                  <a:srgbClr val="00AEEF"/>
                </a:solidFill>
              </a:rPr>
              <a:t>مثال خطة محتوى</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883B3F43-B925-8772-65C5-F8663F441A35}"/>
              </a:ext>
            </a:extLst>
          </p:cNvPr>
          <p:cNvSpPr txBox="1"/>
          <p:nvPr/>
        </p:nvSpPr>
        <p:spPr>
          <a:xfrm>
            <a:off x="1371600" y="1528266"/>
            <a:ext cx="10286383" cy="537391"/>
          </a:xfrm>
          <a:prstGeom prst="rect">
            <a:avLst/>
          </a:prstGeom>
          <a:noFill/>
        </p:spPr>
        <p:txBody>
          <a:bodyPr wrap="square" rtlCol="1">
            <a:spAutoFit/>
          </a:bodyPr>
          <a:lstStyle/>
          <a:p>
            <a:pPr algn="just" rtl="1">
              <a:lnSpc>
                <a:spcPct val="150000"/>
              </a:lnSpc>
            </a:pPr>
            <a:r>
              <a:rPr lang="ar-SY" sz="2200" dirty="0"/>
              <a:t>يوضح الجدول التالي خطة محتوى فيروسي وفق أدوات فيروسية متعددة:</a:t>
            </a:r>
          </a:p>
        </p:txBody>
      </p:sp>
      <p:graphicFrame>
        <p:nvGraphicFramePr>
          <p:cNvPr id="3" name="جدول 2">
            <a:extLst>
              <a:ext uri="{FF2B5EF4-FFF2-40B4-BE49-F238E27FC236}">
                <a16:creationId xmlns:a16="http://schemas.microsoft.com/office/drawing/2014/main" id="{3E70BE4F-F6BB-E0A3-D481-F834D063B470}"/>
              </a:ext>
            </a:extLst>
          </p:cNvPr>
          <p:cNvGraphicFramePr>
            <a:graphicFrameLocks noGrp="1"/>
          </p:cNvGraphicFramePr>
          <p:nvPr>
            <p:extLst>
              <p:ext uri="{D42A27DB-BD31-4B8C-83A1-F6EECF244321}">
                <p14:modId xmlns:p14="http://schemas.microsoft.com/office/powerpoint/2010/main" val="3572349555"/>
              </p:ext>
            </p:extLst>
          </p:nvPr>
        </p:nvGraphicFramePr>
        <p:xfrm>
          <a:off x="1371600" y="2022719"/>
          <a:ext cx="8969154" cy="4389120"/>
        </p:xfrm>
        <a:graphic>
          <a:graphicData uri="http://schemas.openxmlformats.org/drawingml/2006/table">
            <a:tbl>
              <a:tblPr rtl="1" firstRow="1" bandRow="1">
                <a:tableStyleId>{5C22544A-7EE6-4342-B048-85BDC9FD1C3A}</a:tableStyleId>
              </a:tblPr>
              <a:tblGrid>
                <a:gridCol w="4484577">
                  <a:extLst>
                    <a:ext uri="{9D8B030D-6E8A-4147-A177-3AD203B41FA5}">
                      <a16:colId xmlns:a16="http://schemas.microsoft.com/office/drawing/2014/main" val="2079178162"/>
                    </a:ext>
                  </a:extLst>
                </a:gridCol>
                <a:gridCol w="4484577">
                  <a:extLst>
                    <a:ext uri="{9D8B030D-6E8A-4147-A177-3AD203B41FA5}">
                      <a16:colId xmlns:a16="http://schemas.microsoft.com/office/drawing/2014/main" val="1939796261"/>
                    </a:ext>
                  </a:extLst>
                </a:gridCol>
              </a:tblGrid>
              <a:tr h="370840">
                <a:tc>
                  <a:txBody>
                    <a:bodyPr/>
                    <a:lstStyle/>
                    <a:p>
                      <a:pPr algn="ctr" rtl="1"/>
                      <a:r>
                        <a:rPr lang="ar-SY" sz="2200" dirty="0"/>
                        <a:t>الأداة الفيروسية</a:t>
                      </a:r>
                    </a:p>
                  </a:txBody>
                  <a:tcPr/>
                </a:tc>
                <a:tc>
                  <a:txBody>
                    <a:bodyPr/>
                    <a:lstStyle/>
                    <a:p>
                      <a:pPr algn="ctr" rtl="1"/>
                      <a:r>
                        <a:rPr lang="ar-SY" sz="2200" dirty="0"/>
                        <a:t>خطة المحتوى </a:t>
                      </a:r>
                    </a:p>
                  </a:txBody>
                  <a:tcPr/>
                </a:tc>
                <a:extLst>
                  <a:ext uri="{0D108BD9-81ED-4DB2-BD59-A6C34878D82A}">
                    <a16:rowId xmlns:a16="http://schemas.microsoft.com/office/drawing/2014/main" val="393999320"/>
                  </a:ext>
                </a:extLst>
              </a:tr>
              <a:tr h="370840">
                <a:tc>
                  <a:txBody>
                    <a:bodyPr/>
                    <a:lstStyle/>
                    <a:p>
                      <a:pPr algn="ctr" rtl="1"/>
                      <a:r>
                        <a:rPr lang="ar-SY" sz="2200" dirty="0"/>
                        <a:t>المدونة </a:t>
                      </a:r>
                    </a:p>
                  </a:txBody>
                  <a:tcPr/>
                </a:tc>
                <a:tc>
                  <a:txBody>
                    <a:bodyPr/>
                    <a:lstStyle/>
                    <a:p>
                      <a:pPr algn="ctr" rtl="1"/>
                      <a:r>
                        <a:rPr lang="ar-SY" sz="2200" dirty="0"/>
                        <a:t>كتابة 2 مقال (تدوينة) في الأسبوع تدوينة تشرح المنتجات وتدوينة تعليمية تتضمن معلومات تعليمية في مجال المنتج مثلاً شركة سياحة تنشر مقال حول مدن سياحية مميزة </a:t>
                      </a:r>
                    </a:p>
                  </a:txBody>
                  <a:tcPr/>
                </a:tc>
                <a:extLst>
                  <a:ext uri="{0D108BD9-81ED-4DB2-BD59-A6C34878D82A}">
                    <a16:rowId xmlns:a16="http://schemas.microsoft.com/office/drawing/2014/main" val="4222041258"/>
                  </a:ext>
                </a:extLst>
              </a:tr>
              <a:tr h="370840">
                <a:tc>
                  <a:txBody>
                    <a:bodyPr/>
                    <a:lstStyle/>
                    <a:p>
                      <a:pPr algn="ctr" rtl="1"/>
                      <a:r>
                        <a:rPr lang="ar-SY" sz="2200" dirty="0"/>
                        <a:t>منصات التواصل الاجتماعي</a:t>
                      </a:r>
                    </a:p>
                  </a:txBody>
                  <a:tcPr/>
                </a:tc>
                <a:tc>
                  <a:txBody>
                    <a:bodyPr/>
                    <a:lstStyle/>
                    <a:p>
                      <a:pPr algn="ctr" rtl="1"/>
                      <a:r>
                        <a:rPr lang="ar-SY" sz="2200" dirty="0"/>
                        <a:t>نشر 3 منشورات تشرح مزايا المنتج أسبوعيا </a:t>
                      </a:r>
                    </a:p>
                    <a:p>
                      <a:pPr algn="ctr" rtl="1"/>
                      <a:r>
                        <a:rPr lang="ar-SY" sz="2200" dirty="0"/>
                        <a:t>نشر 2 منشور تفاعلي أسبوعياً </a:t>
                      </a:r>
                    </a:p>
                    <a:p>
                      <a:pPr algn="ctr" rtl="1"/>
                      <a:r>
                        <a:rPr lang="ar-SY" sz="2200" dirty="0"/>
                        <a:t>نشر 1 منشور تعليمي يتضمن نصائح أسبوعياً</a:t>
                      </a:r>
                    </a:p>
                  </a:txBody>
                  <a:tcPr/>
                </a:tc>
                <a:extLst>
                  <a:ext uri="{0D108BD9-81ED-4DB2-BD59-A6C34878D82A}">
                    <a16:rowId xmlns:a16="http://schemas.microsoft.com/office/drawing/2014/main" val="1848395611"/>
                  </a:ext>
                </a:extLst>
              </a:tr>
              <a:tr h="370840">
                <a:tc>
                  <a:txBody>
                    <a:bodyPr/>
                    <a:lstStyle/>
                    <a:p>
                      <a:pPr algn="ctr" rtl="1"/>
                      <a:r>
                        <a:rPr lang="ar-SY" sz="2200" dirty="0"/>
                        <a:t>منشورات الفيديو</a:t>
                      </a:r>
                    </a:p>
                  </a:txBody>
                  <a:tcPr/>
                </a:tc>
                <a:tc>
                  <a:txBody>
                    <a:bodyPr/>
                    <a:lstStyle/>
                    <a:p>
                      <a:pPr algn="ctr" rtl="1"/>
                      <a:r>
                        <a:rPr lang="ar-SY" sz="2200" dirty="0"/>
                        <a:t>محتوى مقطع فيديو واحد يتحدث عن مزايا المنتج ونشره في يوتيوب </a:t>
                      </a:r>
                      <a:r>
                        <a:rPr lang="ar-SY" sz="2200" dirty="0" err="1"/>
                        <a:t>وأنستغرام</a:t>
                      </a:r>
                      <a:r>
                        <a:rPr lang="ar-SY" sz="2200" dirty="0"/>
                        <a:t> </a:t>
                      </a:r>
                    </a:p>
                    <a:p>
                      <a:pPr algn="ctr" rtl="1"/>
                      <a:r>
                        <a:rPr lang="ar-SY" sz="2200" dirty="0"/>
                        <a:t>محتوى مقطع فيديو واحد تعليمي يتضمن نصائح عامة في مجال المنتج</a:t>
                      </a:r>
                    </a:p>
                  </a:txBody>
                  <a:tcPr/>
                </a:tc>
                <a:extLst>
                  <a:ext uri="{0D108BD9-81ED-4DB2-BD59-A6C34878D82A}">
                    <a16:rowId xmlns:a16="http://schemas.microsoft.com/office/drawing/2014/main" val="3918612740"/>
                  </a:ext>
                </a:extLst>
              </a:tr>
            </a:tbl>
          </a:graphicData>
        </a:graphic>
      </p:graphicFrame>
    </p:spTree>
    <p:extLst>
      <p:ext uri="{BB962C8B-B14F-4D97-AF65-F5344CB8AC3E}">
        <p14:creationId xmlns:p14="http://schemas.microsoft.com/office/powerpoint/2010/main" val="40831048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B30697-3F8D-0E65-DC52-82726290A33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CCFA7A4-1CDF-ACE4-EB93-2328FDB85FB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EA7B3E-B705-FCDE-7765-AEDCE144E1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F362457-DA0C-C8C5-4EEC-E9A37930BC6C}"/>
              </a:ext>
            </a:extLst>
          </p:cNvPr>
          <p:cNvSpPr/>
          <p:nvPr/>
        </p:nvSpPr>
        <p:spPr>
          <a:xfrm>
            <a:off x="3438525" y="1566669"/>
            <a:ext cx="8434671" cy="476745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226ECD2-A259-02AD-C55A-9CBFCCE2F108}"/>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9-إخراج العناصر البصرية والصوتية الفيروسية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208F2B04-EA84-2396-A5FA-E3E77B7B97EB}"/>
              </a:ext>
            </a:extLst>
          </p:cNvPr>
          <p:cNvSpPr txBox="1"/>
          <p:nvPr/>
        </p:nvSpPr>
        <p:spPr>
          <a:xfrm>
            <a:off x="3743325" y="1650375"/>
            <a:ext cx="7865364" cy="4600042"/>
          </a:xfrm>
          <a:prstGeom prst="rect">
            <a:avLst/>
          </a:prstGeom>
          <a:noFill/>
        </p:spPr>
        <p:txBody>
          <a:bodyPr wrap="square" rtlCol="1">
            <a:spAutoFit/>
          </a:bodyPr>
          <a:lstStyle/>
          <a:p>
            <a:pPr algn="just" rtl="1">
              <a:lnSpc>
                <a:spcPct val="150000"/>
              </a:lnSpc>
            </a:pPr>
            <a:r>
              <a:rPr lang="ar-SY" sz="2200" dirty="0"/>
              <a:t>تتضمن إخراج العناصر البصرية كل  الصور ومقاطع الفيديو وحتى يمكن إنتاج مقاطع غير بصرية مثل المحتوى الصوتي. </a:t>
            </a:r>
          </a:p>
          <a:p>
            <a:pPr algn="just" rtl="1">
              <a:lnSpc>
                <a:spcPct val="150000"/>
              </a:lnSpc>
            </a:pPr>
            <a:r>
              <a:rPr lang="ar-SY" sz="2200" dirty="0"/>
              <a:t>قد يتطلب إنتاج مقاطع الفيديو تصوير للمنتجات أو تصوير يتحدث فيه شخص أو مؤثر عن المنتجات وكيفية استخدامها.</a:t>
            </a:r>
          </a:p>
          <a:p>
            <a:pPr algn="just" rtl="1">
              <a:lnSpc>
                <a:spcPct val="150000"/>
              </a:lnSpc>
            </a:pPr>
            <a:r>
              <a:rPr lang="ar-SY" sz="2200" dirty="0"/>
              <a:t>وكذلك فإن استخدام المونتاج والمؤثرات البصرية والمؤثرات الصوتية مهم جداً باستخدام تطبيقات المونتاج مثل </a:t>
            </a:r>
            <a:r>
              <a:rPr lang="en-US" sz="2200" dirty="0"/>
              <a:t>Aftereffect</a:t>
            </a:r>
            <a:r>
              <a:rPr lang="ar-SY" sz="2200" dirty="0"/>
              <a:t> و </a:t>
            </a:r>
            <a:r>
              <a:rPr lang="en-US" sz="2200" dirty="0"/>
              <a:t>Premier</a:t>
            </a:r>
            <a:r>
              <a:rPr lang="ar-SY" sz="2200" dirty="0"/>
              <a:t> وغيرها.</a:t>
            </a:r>
          </a:p>
          <a:p>
            <a:pPr algn="just" rtl="1">
              <a:lnSpc>
                <a:spcPct val="150000"/>
              </a:lnSpc>
            </a:pPr>
            <a:r>
              <a:rPr lang="ar-SY" sz="2200" dirty="0"/>
              <a:t>أيضاً التعليق الصوتي مهم للغاية حيث يجب استخدام تعليق صوتي احترافي من قبل معلق صوتي محترف </a:t>
            </a:r>
            <a:r>
              <a:rPr lang="en-US" sz="2200" dirty="0"/>
              <a:t>Voiceover </a:t>
            </a:r>
            <a:r>
              <a:rPr lang="ar-SY" sz="2200" dirty="0"/>
              <a:t> وأن يكون التعليق الصوتي باللهجة العامية المناسبة للفئات المستهدفة حتى يثير عواطف الجمهور ويحفزهم على المشاركة.</a:t>
            </a:r>
          </a:p>
        </p:txBody>
      </p:sp>
      <p:pic>
        <p:nvPicPr>
          <p:cNvPr id="6" name="صورة 5">
            <a:extLst>
              <a:ext uri="{FF2B5EF4-FFF2-40B4-BE49-F238E27FC236}">
                <a16:creationId xmlns:a16="http://schemas.microsoft.com/office/drawing/2014/main" id="{37C584BF-4B3D-A7A3-08C4-9B35D1AFA01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654446"/>
            <a:ext cx="3438525" cy="2288182"/>
          </a:xfrm>
          <a:prstGeom prst="rect">
            <a:avLst/>
          </a:prstGeom>
        </p:spPr>
      </p:pic>
    </p:spTree>
    <p:extLst>
      <p:ext uri="{BB962C8B-B14F-4D97-AF65-F5344CB8AC3E}">
        <p14:creationId xmlns:p14="http://schemas.microsoft.com/office/powerpoint/2010/main" val="41357729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DBA7B-F434-2EEC-6859-7258ECC5EC3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5EC2B496-5AEE-0CE8-8CA2-8C34196DD1B0}"/>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7EDDBBC-98F5-37D8-70B0-D4E3D8FE738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97BA9B3-FB2B-DD79-656F-A8639A59016E}"/>
              </a:ext>
            </a:extLst>
          </p:cNvPr>
          <p:cNvSpPr/>
          <p:nvPr/>
        </p:nvSpPr>
        <p:spPr>
          <a:xfrm>
            <a:off x="333375" y="1566670"/>
            <a:ext cx="11577921" cy="506273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58156AD2-75D3-4E91-9B9C-443EFBE31D85}"/>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10-النشر والجدول الزمني</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2B40F2D3-9608-90A6-09AA-758919D4E4BD}"/>
              </a:ext>
            </a:extLst>
          </p:cNvPr>
          <p:cNvSpPr txBox="1"/>
          <p:nvPr/>
        </p:nvSpPr>
        <p:spPr>
          <a:xfrm>
            <a:off x="673669" y="1721731"/>
            <a:ext cx="11001695" cy="7139198"/>
          </a:xfrm>
          <a:prstGeom prst="rect">
            <a:avLst/>
          </a:prstGeom>
          <a:noFill/>
        </p:spPr>
        <p:txBody>
          <a:bodyPr wrap="square" rtlCol="1">
            <a:spAutoFit/>
          </a:bodyPr>
          <a:lstStyle/>
          <a:p>
            <a:pPr algn="just" rtl="1">
              <a:lnSpc>
                <a:spcPct val="150000"/>
              </a:lnSpc>
            </a:pPr>
            <a:r>
              <a:rPr lang="ar-SY" sz="2200" dirty="0"/>
              <a:t>بعد إعداد المحتوى المكتوب والمحتوى البصري والصوتي يتم نشر هذا المحتوى في أوقات معينة حيث يتم تقسيم المدة الزمنية للحملة الفيروسية إلى أيام أو أسابيع ويتم نشر المنشورات الفيروسية فيها في مواعيد معينة ويتم إعداد جدول زمني يتضمن أوقات النشر.</a:t>
            </a:r>
          </a:p>
          <a:p>
            <a:pPr algn="just" rtl="1">
              <a:lnSpc>
                <a:spcPct val="150000"/>
              </a:lnSpc>
            </a:pPr>
            <a:r>
              <a:rPr lang="ar-SY" sz="2200" dirty="0"/>
              <a:t>يمكن استخدام تطبيقات جدولة المنشورات لنشر المحتوى بشكل تلقائي وفق الجدول الزمني المحدد ومن التطبيقات المهمة للنشر الاجتماعي:</a:t>
            </a:r>
          </a:p>
          <a:p>
            <a:pPr algn="just" rtl="1">
              <a:lnSpc>
                <a:spcPct val="150000"/>
              </a:lnSpc>
            </a:pPr>
            <a:r>
              <a:rPr lang="ar-SY" sz="2200" dirty="0"/>
              <a:t>تطبيق </a:t>
            </a:r>
            <a:r>
              <a:rPr lang="en-US" sz="2200" dirty="0"/>
              <a:t>Buffer</a:t>
            </a:r>
            <a:r>
              <a:rPr lang="ar-SY" sz="2200" dirty="0"/>
              <a:t>:</a:t>
            </a:r>
          </a:p>
          <a:p>
            <a:pPr algn="just" rtl="1">
              <a:lnSpc>
                <a:spcPct val="150000"/>
              </a:lnSpc>
            </a:pPr>
            <a:r>
              <a:rPr lang="en-US" sz="2200" dirty="0">
                <a:hlinkClick r:id="rId4"/>
              </a:rPr>
              <a:t>https://buffer.com</a:t>
            </a:r>
            <a:endParaRPr lang="en-US" sz="2200" dirty="0"/>
          </a:p>
          <a:p>
            <a:pPr algn="just" rtl="1">
              <a:lnSpc>
                <a:spcPct val="150000"/>
              </a:lnSpc>
            </a:pPr>
            <a:r>
              <a:rPr lang="ar-SY" sz="2200" dirty="0"/>
              <a:t>تطبيق </a:t>
            </a:r>
            <a:r>
              <a:rPr lang="en-US" sz="2200" dirty="0"/>
              <a:t>Hootsuite</a:t>
            </a:r>
            <a:r>
              <a:rPr lang="ar-SY" sz="2200" dirty="0"/>
              <a:t> </a:t>
            </a:r>
          </a:p>
          <a:p>
            <a:pPr algn="just" rtl="1">
              <a:lnSpc>
                <a:spcPct val="150000"/>
              </a:lnSpc>
            </a:pPr>
            <a:r>
              <a:rPr lang="en-US" sz="2200" dirty="0">
                <a:hlinkClick r:id="rId5"/>
              </a:rPr>
              <a:t>https://www.hootsuite.com</a:t>
            </a:r>
            <a:r>
              <a:rPr lang="en-US" sz="2200" dirty="0"/>
              <a:t> </a:t>
            </a:r>
            <a:endParaRPr lang="ar-SY" sz="2200" dirty="0"/>
          </a:p>
          <a:p>
            <a:pPr algn="just" rtl="1">
              <a:lnSpc>
                <a:spcPct val="150000"/>
              </a:lnSpc>
            </a:pPr>
            <a:endParaRPr lang="en-US" sz="2200" dirty="0"/>
          </a:p>
          <a:p>
            <a:pPr algn="just" rtl="1">
              <a:lnSpc>
                <a:spcPct val="150000"/>
              </a:lnSpc>
            </a:pPr>
            <a:endParaRPr lang="ar-SY" sz="2200" dirty="0"/>
          </a:p>
          <a:p>
            <a:pPr algn="just" rtl="1">
              <a:lnSpc>
                <a:spcPct val="150000"/>
              </a:lnSpc>
            </a:pPr>
            <a:endParaRPr lang="ar-SY" sz="2200" dirty="0"/>
          </a:p>
          <a:p>
            <a:pPr algn="just" rtl="1">
              <a:lnSpc>
                <a:spcPct val="150000"/>
              </a:lnSpc>
            </a:pPr>
            <a:r>
              <a:rPr lang="ar-SY" sz="2200" dirty="0"/>
              <a:t> </a:t>
            </a:r>
          </a:p>
          <a:p>
            <a:pPr algn="just" rtl="1">
              <a:lnSpc>
                <a:spcPct val="150000"/>
              </a:lnSpc>
            </a:pPr>
            <a:endParaRPr lang="ar-SY" sz="2200" dirty="0"/>
          </a:p>
        </p:txBody>
      </p:sp>
    </p:spTree>
    <p:extLst>
      <p:ext uri="{BB962C8B-B14F-4D97-AF65-F5344CB8AC3E}">
        <p14:creationId xmlns:p14="http://schemas.microsoft.com/office/powerpoint/2010/main" val="2398909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B50849-C37F-5E72-8AB1-C8545F0C7B2E}"/>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79BC1CD3-DE88-1F9D-1833-72BE4F75CA9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46F69CB-DBA0-DFA5-96D0-C8A38C5BB8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4273ABBA-556B-E601-4D27-D402C8727F89}"/>
              </a:ext>
            </a:extLst>
          </p:cNvPr>
          <p:cNvSpPr/>
          <p:nvPr/>
        </p:nvSpPr>
        <p:spPr>
          <a:xfrm>
            <a:off x="1011011" y="1401858"/>
            <a:ext cx="10834971" cy="51513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4105053-F665-A935-5B72-939ACB2B91D5}"/>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10-النشر والجدول الزمني</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86FBEA90-4CBA-FDB0-A36F-D14918E63BFF}"/>
              </a:ext>
            </a:extLst>
          </p:cNvPr>
          <p:cNvSpPr txBox="1"/>
          <p:nvPr/>
        </p:nvSpPr>
        <p:spPr>
          <a:xfrm>
            <a:off x="1162050" y="1901425"/>
            <a:ext cx="10541889" cy="2568717"/>
          </a:xfrm>
          <a:prstGeom prst="rect">
            <a:avLst/>
          </a:prstGeom>
          <a:noFill/>
        </p:spPr>
        <p:txBody>
          <a:bodyPr wrap="square" rtlCol="1">
            <a:spAutoFit/>
          </a:bodyPr>
          <a:lstStyle/>
          <a:p>
            <a:pPr algn="just" rtl="1">
              <a:lnSpc>
                <a:spcPct val="150000"/>
              </a:lnSpc>
            </a:pPr>
            <a:r>
              <a:rPr lang="ar-SY" sz="2200" dirty="0"/>
              <a:t>يوضح الجدول التالي مثال عملي لجدول النشر الزمني لحملة فيروسية مدتها </a:t>
            </a:r>
            <a:r>
              <a:rPr lang="en-US" sz="2200" dirty="0"/>
              <a:t>4</a:t>
            </a:r>
            <a:r>
              <a:rPr lang="ar-SY" sz="2200" dirty="0"/>
              <a:t> أسابيع: </a:t>
            </a:r>
          </a:p>
          <a:p>
            <a:pPr algn="just" rtl="1">
              <a:lnSpc>
                <a:spcPct val="150000"/>
              </a:lnSpc>
            </a:pPr>
            <a:r>
              <a:rPr lang="ar-SY" sz="2200" dirty="0"/>
              <a:t> </a:t>
            </a:r>
          </a:p>
          <a:p>
            <a:pPr algn="just" rtl="1">
              <a:lnSpc>
                <a:spcPct val="150000"/>
              </a:lnSpc>
            </a:pPr>
            <a:endParaRPr lang="ar-SY" sz="2200" dirty="0"/>
          </a:p>
          <a:p>
            <a:pPr algn="just" rtl="1">
              <a:lnSpc>
                <a:spcPct val="150000"/>
              </a:lnSpc>
            </a:pPr>
            <a:r>
              <a:rPr lang="ar-SY" sz="2200" dirty="0"/>
              <a:t> </a:t>
            </a:r>
          </a:p>
          <a:p>
            <a:pPr algn="just" rtl="1">
              <a:lnSpc>
                <a:spcPct val="150000"/>
              </a:lnSpc>
            </a:pPr>
            <a:endParaRPr lang="ar-SY" sz="2200" dirty="0"/>
          </a:p>
        </p:txBody>
      </p:sp>
      <p:graphicFrame>
        <p:nvGraphicFramePr>
          <p:cNvPr id="3" name="جدول 2">
            <a:extLst>
              <a:ext uri="{FF2B5EF4-FFF2-40B4-BE49-F238E27FC236}">
                <a16:creationId xmlns:a16="http://schemas.microsoft.com/office/drawing/2014/main" id="{B289E722-75A9-D0C0-51E0-1144892653AD}"/>
              </a:ext>
            </a:extLst>
          </p:cNvPr>
          <p:cNvGraphicFramePr>
            <a:graphicFrameLocks noGrp="1"/>
          </p:cNvGraphicFramePr>
          <p:nvPr>
            <p:extLst>
              <p:ext uri="{D42A27DB-BD31-4B8C-83A1-F6EECF244321}">
                <p14:modId xmlns:p14="http://schemas.microsoft.com/office/powerpoint/2010/main" val="2028692043"/>
              </p:ext>
            </p:extLst>
          </p:nvPr>
        </p:nvGraphicFramePr>
        <p:xfrm>
          <a:off x="1781175" y="2524982"/>
          <a:ext cx="9030144" cy="3200400"/>
        </p:xfrm>
        <a:graphic>
          <a:graphicData uri="http://schemas.openxmlformats.org/drawingml/2006/table">
            <a:tbl>
              <a:tblPr rtl="1" firstRow="1" bandRow="1">
                <a:tableStyleId>{5C22544A-7EE6-4342-B048-85BDC9FD1C3A}</a:tableStyleId>
              </a:tblPr>
              <a:tblGrid>
                <a:gridCol w="4515072">
                  <a:extLst>
                    <a:ext uri="{9D8B030D-6E8A-4147-A177-3AD203B41FA5}">
                      <a16:colId xmlns:a16="http://schemas.microsoft.com/office/drawing/2014/main" val="1909327733"/>
                    </a:ext>
                  </a:extLst>
                </a:gridCol>
                <a:gridCol w="4515072">
                  <a:extLst>
                    <a:ext uri="{9D8B030D-6E8A-4147-A177-3AD203B41FA5}">
                      <a16:colId xmlns:a16="http://schemas.microsoft.com/office/drawing/2014/main" val="974374638"/>
                    </a:ext>
                  </a:extLst>
                </a:gridCol>
              </a:tblGrid>
              <a:tr h="0">
                <a:tc>
                  <a:txBody>
                    <a:bodyPr/>
                    <a:lstStyle/>
                    <a:p>
                      <a:pPr algn="ctr" rtl="1"/>
                      <a:r>
                        <a:rPr lang="ar-SY" dirty="0"/>
                        <a:t>الأسبوع </a:t>
                      </a:r>
                    </a:p>
                  </a:txBody>
                  <a:tcPr/>
                </a:tc>
                <a:tc>
                  <a:txBody>
                    <a:bodyPr/>
                    <a:lstStyle/>
                    <a:p>
                      <a:pPr algn="ctr" rtl="1"/>
                      <a:r>
                        <a:rPr lang="ar-SY" dirty="0"/>
                        <a:t>المحتوى </a:t>
                      </a:r>
                    </a:p>
                  </a:txBody>
                  <a:tcPr/>
                </a:tc>
                <a:extLst>
                  <a:ext uri="{0D108BD9-81ED-4DB2-BD59-A6C34878D82A}">
                    <a16:rowId xmlns:a16="http://schemas.microsoft.com/office/drawing/2014/main" val="2832057189"/>
                  </a:ext>
                </a:extLst>
              </a:tr>
              <a:tr h="370840">
                <a:tc>
                  <a:txBody>
                    <a:bodyPr/>
                    <a:lstStyle/>
                    <a:p>
                      <a:pPr algn="ctr" rtl="1"/>
                      <a:r>
                        <a:rPr lang="ar-SY" dirty="0"/>
                        <a:t>الأسبوع الأول</a:t>
                      </a:r>
                    </a:p>
                  </a:txBody>
                  <a:tcPr/>
                </a:tc>
                <a:tc>
                  <a:txBody>
                    <a:bodyPr/>
                    <a:lstStyle/>
                    <a:p>
                      <a:pPr algn="ctr" rtl="1"/>
                      <a:r>
                        <a:rPr lang="ar-SY" dirty="0"/>
                        <a:t>-نشر 5 منشورات فيروسية تتضمن صور على منصات </a:t>
                      </a:r>
                      <a:r>
                        <a:rPr lang="en-US" dirty="0"/>
                        <a:t>Instagram ,Snapchat</a:t>
                      </a:r>
                    </a:p>
                    <a:p>
                      <a:pPr algn="ctr" rtl="1"/>
                      <a:r>
                        <a:rPr lang="ar-SY" dirty="0"/>
                        <a:t>-نشر 2 مقال في المدونة </a:t>
                      </a:r>
                    </a:p>
                  </a:txBody>
                  <a:tcPr/>
                </a:tc>
                <a:extLst>
                  <a:ext uri="{0D108BD9-81ED-4DB2-BD59-A6C34878D82A}">
                    <a16:rowId xmlns:a16="http://schemas.microsoft.com/office/drawing/2014/main" val="1818056816"/>
                  </a:ext>
                </a:extLst>
              </a:tr>
              <a:tr h="370840">
                <a:tc>
                  <a:txBody>
                    <a:bodyPr/>
                    <a:lstStyle/>
                    <a:p>
                      <a:pPr algn="ctr" rtl="1"/>
                      <a:r>
                        <a:rPr lang="ar-SY" dirty="0"/>
                        <a:t>الأسبوع الثاني</a:t>
                      </a:r>
                    </a:p>
                  </a:txBody>
                  <a:tcPr/>
                </a:tc>
                <a:tc>
                  <a:txBody>
                    <a:bodyPr/>
                    <a:lstStyle/>
                    <a:p>
                      <a:pPr algn="ctr" rtl="1"/>
                      <a:r>
                        <a:rPr lang="ar-SY" dirty="0"/>
                        <a:t>-تحدي تصوير المنتج واستخدامه</a:t>
                      </a:r>
                    </a:p>
                    <a:p>
                      <a:pPr marL="0" marR="0" lvl="0" indent="0" algn="ctr" defTabSz="914400" rtl="1" eaLnBrk="1" fontAlgn="auto" latinLnBrk="0" hangingPunct="1">
                        <a:lnSpc>
                          <a:spcPct val="100000"/>
                        </a:lnSpc>
                        <a:spcBef>
                          <a:spcPts val="0"/>
                        </a:spcBef>
                        <a:spcAft>
                          <a:spcPts val="0"/>
                        </a:spcAft>
                        <a:buClrTx/>
                        <a:buSzTx/>
                        <a:buFontTx/>
                        <a:buNone/>
                        <a:tabLst/>
                        <a:defRPr/>
                      </a:pPr>
                      <a:r>
                        <a:rPr lang="ar-SY" dirty="0"/>
                        <a:t>-نشر 2 مقطع فيديو في منصات</a:t>
                      </a:r>
                      <a:r>
                        <a:rPr lang="en-US" dirty="0"/>
                        <a:t>TikTok </a:t>
                      </a:r>
                      <a:r>
                        <a:rPr lang="ar-SY" dirty="0"/>
                        <a:t> </a:t>
                      </a:r>
                      <a:r>
                        <a:rPr lang="en-US" dirty="0"/>
                        <a:t>YouTube,</a:t>
                      </a:r>
                    </a:p>
                  </a:txBody>
                  <a:tcPr/>
                </a:tc>
                <a:extLst>
                  <a:ext uri="{0D108BD9-81ED-4DB2-BD59-A6C34878D82A}">
                    <a16:rowId xmlns:a16="http://schemas.microsoft.com/office/drawing/2014/main" val="634730365"/>
                  </a:ext>
                </a:extLst>
              </a:tr>
              <a:tr h="370840">
                <a:tc>
                  <a:txBody>
                    <a:bodyPr/>
                    <a:lstStyle/>
                    <a:p>
                      <a:pPr algn="ctr" rtl="1"/>
                      <a:r>
                        <a:rPr lang="ar-SY" dirty="0"/>
                        <a:t>الأسبوع الثالث</a:t>
                      </a:r>
                    </a:p>
                  </a:txBody>
                  <a:tcPr/>
                </a:tc>
                <a:tc>
                  <a:txBody>
                    <a:bodyPr/>
                    <a:lstStyle/>
                    <a:p>
                      <a:pPr algn="ctr" rtl="1"/>
                      <a:r>
                        <a:rPr lang="ar-SY" dirty="0"/>
                        <a:t>-مسابقة </a:t>
                      </a:r>
                      <a:r>
                        <a:rPr lang="en-US" dirty="0"/>
                        <a:t>Giveaway</a:t>
                      </a:r>
                      <a:r>
                        <a:rPr lang="ar-SY" dirty="0"/>
                        <a:t> سؤال عن عدد فروع العلامة التجارية</a:t>
                      </a:r>
                      <a:endParaRPr lang="en-US" dirty="0"/>
                    </a:p>
                    <a:p>
                      <a:pPr algn="ctr" rtl="1"/>
                      <a:r>
                        <a:rPr lang="ar-SY" dirty="0"/>
                        <a:t>-ترويج وشروحات عن المنتج من قبل مؤثر خبير في المجال</a:t>
                      </a:r>
                    </a:p>
                  </a:txBody>
                  <a:tcPr/>
                </a:tc>
                <a:extLst>
                  <a:ext uri="{0D108BD9-81ED-4DB2-BD59-A6C34878D82A}">
                    <a16:rowId xmlns:a16="http://schemas.microsoft.com/office/drawing/2014/main" val="3347946891"/>
                  </a:ext>
                </a:extLst>
              </a:tr>
              <a:tr h="370840">
                <a:tc>
                  <a:txBody>
                    <a:bodyPr/>
                    <a:lstStyle/>
                    <a:p>
                      <a:pPr algn="ctr" rtl="1"/>
                      <a:r>
                        <a:rPr lang="ar-SY" dirty="0"/>
                        <a:t>الأسبوع الرابع</a:t>
                      </a:r>
                    </a:p>
                  </a:txBody>
                  <a:tcPr/>
                </a:tc>
                <a:tc>
                  <a:txBody>
                    <a:bodyPr/>
                    <a:lstStyle/>
                    <a:p>
                      <a:pPr algn="ctr" rtl="1"/>
                      <a:r>
                        <a:rPr lang="ar-SY" dirty="0"/>
                        <a:t>-إطلاق برنامج التسويق بالإحالة </a:t>
                      </a:r>
                      <a:endParaRPr lang="en-US" dirty="0"/>
                    </a:p>
                    <a:p>
                      <a:pPr algn="ctr" rtl="1"/>
                      <a:r>
                        <a:rPr lang="ar-SY" dirty="0"/>
                        <a:t>-برنامج لمشاركة المحتوى الذي ينتجه المستخدم </a:t>
                      </a:r>
                      <a:r>
                        <a:rPr lang="en-US" dirty="0"/>
                        <a:t>UGC</a:t>
                      </a:r>
                      <a:endParaRPr lang="ar-SY" dirty="0"/>
                    </a:p>
                  </a:txBody>
                  <a:tcPr/>
                </a:tc>
                <a:extLst>
                  <a:ext uri="{0D108BD9-81ED-4DB2-BD59-A6C34878D82A}">
                    <a16:rowId xmlns:a16="http://schemas.microsoft.com/office/drawing/2014/main" val="2514679791"/>
                  </a:ext>
                </a:extLst>
              </a:tr>
            </a:tbl>
          </a:graphicData>
        </a:graphic>
      </p:graphicFrame>
    </p:spTree>
    <p:extLst>
      <p:ext uri="{BB962C8B-B14F-4D97-AF65-F5344CB8AC3E}">
        <p14:creationId xmlns:p14="http://schemas.microsoft.com/office/powerpoint/2010/main" val="118243429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5A3B3D-72F0-0769-21CA-F9E38E1FCA9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5172416-DF5E-4DED-F0A4-675561842FC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C966AF1-FF2F-46D2-0562-6C40F990C21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61452" y="-159088"/>
            <a:ext cx="2954655" cy="1379622"/>
          </a:xfrm>
          <a:prstGeom prst="rect">
            <a:avLst/>
          </a:prstGeom>
        </p:spPr>
      </p:pic>
      <p:sp>
        <p:nvSpPr>
          <p:cNvPr id="5" name="مستطيل مستدير الزوايا 4">
            <a:extLst>
              <a:ext uri="{FF2B5EF4-FFF2-40B4-BE49-F238E27FC236}">
                <a16:creationId xmlns:a16="http://schemas.microsoft.com/office/drawing/2014/main" id="{3F1FE372-1FA6-6D14-1F7D-05E14B158F35}"/>
              </a:ext>
            </a:extLst>
          </p:cNvPr>
          <p:cNvSpPr/>
          <p:nvPr/>
        </p:nvSpPr>
        <p:spPr>
          <a:xfrm>
            <a:off x="295275" y="1331158"/>
            <a:ext cx="11427498" cy="55268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3F9092E4-8041-6AFB-B655-21718223D614}"/>
              </a:ext>
            </a:extLst>
          </p:cNvPr>
          <p:cNvSpPr txBox="1"/>
          <p:nvPr/>
        </p:nvSpPr>
        <p:spPr>
          <a:xfrm>
            <a:off x="1583634" y="99836"/>
            <a:ext cx="7467600" cy="861774"/>
          </a:xfrm>
          <a:prstGeom prst="rect">
            <a:avLst/>
          </a:prstGeom>
          <a:noFill/>
        </p:spPr>
        <p:txBody>
          <a:bodyPr wrap="square" rtlCol="0">
            <a:spAutoFit/>
          </a:bodyPr>
          <a:lstStyle/>
          <a:p>
            <a:pPr algn="ctr" rtl="1"/>
            <a:r>
              <a:rPr lang="ar-SY" sz="3200" b="1" dirty="0">
                <a:solidFill>
                  <a:srgbClr val="00AEEF"/>
                </a:solidFill>
              </a:rPr>
              <a:t>11- قياس أداء الحملة الفيروسية</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501F4AD1-FE8D-F404-DF80-4742AC43CEC6}"/>
              </a:ext>
            </a:extLst>
          </p:cNvPr>
          <p:cNvSpPr txBox="1"/>
          <p:nvPr/>
        </p:nvSpPr>
        <p:spPr>
          <a:xfrm>
            <a:off x="876608" y="1316795"/>
            <a:ext cx="10438783" cy="6123536"/>
          </a:xfrm>
          <a:prstGeom prst="rect">
            <a:avLst/>
          </a:prstGeom>
          <a:noFill/>
        </p:spPr>
        <p:txBody>
          <a:bodyPr wrap="square" rtlCol="1">
            <a:spAutoFit/>
          </a:bodyPr>
          <a:lstStyle/>
          <a:p>
            <a:pPr algn="just" rtl="1">
              <a:lnSpc>
                <a:spcPct val="150000"/>
              </a:lnSpc>
            </a:pPr>
            <a:r>
              <a:rPr lang="ar-SY" sz="2200" dirty="0"/>
              <a:t>الخطوة الأخيرة في إدارة الحملة الفيروسية هي قياس أداء الحملة الفيروسية حيث يمكن معرفة مدى نجاح الحملة الفيروسية من خلال مؤشرات أداء رئيسية فيروسية </a:t>
            </a:r>
            <a:r>
              <a:rPr lang="en-US" sz="2200" dirty="0"/>
              <a:t>KPIs</a:t>
            </a:r>
            <a:r>
              <a:rPr lang="ar-SY" sz="2200" dirty="0"/>
              <a:t> مثل: </a:t>
            </a:r>
          </a:p>
          <a:p>
            <a:pPr marL="342900" indent="-342900" algn="just" rtl="1">
              <a:lnSpc>
                <a:spcPct val="150000"/>
              </a:lnSpc>
              <a:buFont typeface="Courier New" panose="02070309020205020404" pitchFamily="49" charset="0"/>
              <a:buChar char="o"/>
            </a:pPr>
            <a:r>
              <a:rPr lang="ar-SY" sz="2200" dirty="0"/>
              <a:t>معامل الفيروسية </a:t>
            </a:r>
            <a:r>
              <a:rPr lang="en-US" sz="2200" dirty="0"/>
              <a:t>Viral Coefficient</a:t>
            </a:r>
            <a:r>
              <a:rPr lang="ar-SY" sz="2200" dirty="0"/>
              <a:t> </a:t>
            </a:r>
          </a:p>
          <a:p>
            <a:pPr marL="342900" indent="-342900" algn="just" rtl="1">
              <a:lnSpc>
                <a:spcPct val="150000"/>
              </a:lnSpc>
              <a:buFont typeface="Courier New" panose="02070309020205020404" pitchFamily="49" charset="0"/>
              <a:buChar char="o"/>
            </a:pPr>
            <a:r>
              <a:rPr lang="ar-SY" sz="2200" dirty="0"/>
              <a:t>معدل الوصول</a:t>
            </a:r>
          </a:p>
          <a:p>
            <a:pPr marL="342900" indent="-342900" algn="just" rtl="1">
              <a:lnSpc>
                <a:spcPct val="150000"/>
              </a:lnSpc>
              <a:buFont typeface="Courier New" panose="02070309020205020404" pitchFamily="49" charset="0"/>
              <a:buChar char="o"/>
            </a:pPr>
            <a:r>
              <a:rPr lang="ar-SY" sz="2200" dirty="0"/>
              <a:t>معدل التفاعل </a:t>
            </a:r>
          </a:p>
          <a:p>
            <a:pPr marL="342900" indent="-342900" algn="just" rtl="1">
              <a:lnSpc>
                <a:spcPct val="150000"/>
              </a:lnSpc>
              <a:buFont typeface="Courier New" panose="02070309020205020404" pitchFamily="49" charset="0"/>
              <a:buChar char="o"/>
            </a:pPr>
            <a:r>
              <a:rPr lang="ar-SY" sz="2200" dirty="0"/>
              <a:t>عدد المشاهدات </a:t>
            </a:r>
          </a:p>
          <a:p>
            <a:pPr marL="342900" indent="-342900" algn="just" rtl="1">
              <a:lnSpc>
                <a:spcPct val="150000"/>
              </a:lnSpc>
              <a:buFont typeface="Courier New" panose="02070309020205020404" pitchFamily="49" charset="0"/>
              <a:buChar char="o"/>
            </a:pPr>
            <a:r>
              <a:rPr lang="ar-SY" sz="2200" dirty="0"/>
              <a:t>عدد المشاركات </a:t>
            </a:r>
          </a:p>
          <a:p>
            <a:pPr marL="342900" indent="-342900" algn="just" rtl="1">
              <a:lnSpc>
                <a:spcPct val="150000"/>
              </a:lnSpc>
              <a:buFont typeface="Courier New" panose="02070309020205020404" pitchFamily="49" charset="0"/>
              <a:buChar char="o"/>
            </a:pPr>
            <a:r>
              <a:rPr lang="ar-SY" sz="2200" dirty="0"/>
              <a:t>حجم المبيعات </a:t>
            </a:r>
          </a:p>
          <a:p>
            <a:pPr marL="342900" indent="-342900" algn="just" rtl="1">
              <a:lnSpc>
                <a:spcPct val="150000"/>
              </a:lnSpc>
              <a:buFont typeface="Courier New" panose="02070309020205020404" pitchFamily="49" charset="0"/>
              <a:buChar char="o"/>
            </a:pPr>
            <a:r>
              <a:rPr lang="ar-SY" sz="2200" dirty="0"/>
              <a:t>نسبة الوعي بالعلامة التجارية </a:t>
            </a:r>
          </a:p>
          <a:p>
            <a:pPr marL="342900" indent="-342900" algn="just" rtl="1">
              <a:lnSpc>
                <a:spcPct val="150000"/>
              </a:lnSpc>
              <a:buFont typeface="Courier New" panose="02070309020205020404" pitchFamily="49" charset="0"/>
              <a:buChar char="o"/>
            </a:pPr>
            <a:r>
              <a:rPr lang="ar-SY" sz="2200" dirty="0"/>
              <a:t>عدد المتابعين الجدد </a:t>
            </a:r>
          </a:p>
          <a:p>
            <a:pPr marL="342900" indent="-342900" algn="just" rtl="1">
              <a:lnSpc>
                <a:spcPct val="150000"/>
              </a:lnSpc>
              <a:buFont typeface="Courier New" panose="02070309020205020404" pitchFamily="49" charset="0"/>
              <a:buChar char="o"/>
            </a:pPr>
            <a:r>
              <a:rPr lang="ar-SY" sz="2200" dirty="0"/>
              <a:t>عدد العملاء الجدد</a:t>
            </a:r>
          </a:p>
          <a:p>
            <a:pPr marL="342900" indent="-342900" algn="just" rtl="1">
              <a:lnSpc>
                <a:spcPct val="150000"/>
              </a:lnSpc>
              <a:buFont typeface="Courier New" panose="02070309020205020404" pitchFamily="49" charset="0"/>
              <a:buChar char="o"/>
            </a:pPr>
            <a:endParaRPr lang="ar-SY" sz="2200" dirty="0"/>
          </a:p>
        </p:txBody>
      </p:sp>
    </p:spTree>
    <p:extLst>
      <p:ext uri="{BB962C8B-B14F-4D97-AF65-F5344CB8AC3E}">
        <p14:creationId xmlns:p14="http://schemas.microsoft.com/office/powerpoint/2010/main" val="24531185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27325-9FE2-67FE-1D55-C158E501D0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24DB9F-9094-D400-6CCF-7D411C021EE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1F321D2-AEEF-8829-D004-AD7D4FBD6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A63163B-4DC1-8DB1-D392-115DB1D98A80}"/>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C55B9076-CD8D-1785-0F77-A0495B93AEC5}"/>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1-Watts, D. J., &amp; Peretti, J. (2007). "Viral Marketing for the Real World." Harvard Business Review.</a:t>
            </a:r>
          </a:p>
          <a:p>
            <a:pPr>
              <a:lnSpc>
                <a:spcPct val="150000"/>
              </a:lnSpc>
            </a:pPr>
            <a:r>
              <a:rPr lang="en-US" sz="2000" dirty="0"/>
              <a:t>2-Barabási, A. L. (2016). Network Science. Cambridge University Press.</a:t>
            </a:r>
          </a:p>
          <a:p>
            <a:pPr>
              <a:lnSpc>
                <a:spcPct val="150000"/>
              </a:lnSpc>
            </a:pPr>
            <a:r>
              <a:rPr lang="en-US" sz="2000" dirty="0"/>
              <a:t>3-Berger, J. (2013). Contagious: Why Things Catch On. </a:t>
            </a:r>
          </a:p>
          <a:p>
            <a:pPr>
              <a:lnSpc>
                <a:spcPct val="150000"/>
              </a:lnSpc>
            </a:pPr>
            <a:r>
              <a:rPr lang="en-US" sz="2000" dirty="0"/>
              <a:t>4-Gladwell, M. (2000). The Tipping Point. </a:t>
            </a:r>
          </a:p>
          <a:p>
            <a:pPr>
              <a:lnSpc>
                <a:spcPct val="150000"/>
              </a:lnSpc>
            </a:pPr>
            <a:r>
              <a:rPr lang="en-US" sz="2000" dirty="0"/>
              <a:t>5- </a:t>
            </a:r>
            <a:r>
              <a:rPr lang="en-US" sz="2000" dirty="0" err="1"/>
              <a:t>Akpinar</a:t>
            </a:r>
            <a:r>
              <a:rPr lang="en-US" sz="2000" dirty="0"/>
              <a:t>, E., &amp; Berger, J. (2017). "Valuable Virality." Journal of Marketing Research.</a:t>
            </a:r>
          </a:p>
          <a:p>
            <a:pPr>
              <a:lnSpc>
                <a:spcPct val="150000"/>
              </a:lnSpc>
            </a:pPr>
            <a:r>
              <a:rPr lang="en-US" sz="2000" dirty="0"/>
              <a:t>Scott, D. M. (2020). The New Rules of Marketing and PR.</a:t>
            </a:r>
          </a:p>
        </p:txBody>
      </p:sp>
    </p:spTree>
    <p:extLst>
      <p:ext uri="{BB962C8B-B14F-4D97-AF65-F5344CB8AC3E}">
        <p14:creationId xmlns:p14="http://schemas.microsoft.com/office/powerpoint/2010/main" val="4278774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5BB498-17DD-21B1-1921-40B2BC0BF46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BD7D7EB-D15D-4DDF-DD1D-9BD8295C1F2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5336C75-6976-DB7F-0961-06018C2E7A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9359DDB3-9EAA-0591-8514-78782FDFBE56}"/>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6DC971B1-C1C6-1CA6-4B2A-BE9FF6845AA0}"/>
              </a:ext>
            </a:extLst>
          </p:cNvPr>
          <p:cNvSpPr/>
          <p:nvPr/>
        </p:nvSpPr>
        <p:spPr>
          <a:xfrm>
            <a:off x="673669" y="1296526"/>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7-Chung, C., &amp; Darke, P. (2006). "The Consumer as Advocate: Self-Relevant Motivations for Word-of-Mouth." </a:t>
            </a:r>
            <a:r>
              <a:rPr lang="en-US" sz="2000" i="1" dirty="0"/>
              <a:t>Marketing Letters</a:t>
            </a:r>
            <a:r>
              <a:rPr lang="en-US" sz="2000" dirty="0"/>
              <a:t>.</a:t>
            </a:r>
          </a:p>
          <a:p>
            <a:pPr>
              <a:lnSpc>
                <a:spcPct val="150000"/>
              </a:lnSpc>
            </a:pPr>
            <a:r>
              <a:rPr lang="en-US" sz="2000" dirty="0"/>
              <a:t>8-Wojnicki, A. C., &amp; Godes, D. (2008). "Word-of-Mouth as Self-Enhancement." </a:t>
            </a:r>
            <a:r>
              <a:rPr lang="en-US" sz="2000" i="1" dirty="0"/>
              <a:t>Harvard Business School Working Paper</a:t>
            </a:r>
            <a:r>
              <a:rPr lang="en-US" sz="2000" dirty="0"/>
              <a:t>.</a:t>
            </a:r>
          </a:p>
          <a:p>
            <a:pPr>
              <a:lnSpc>
                <a:spcPct val="150000"/>
              </a:lnSpc>
            </a:pPr>
            <a:r>
              <a:rPr lang="en-US" sz="2000" dirty="0"/>
              <a:t>9-</a:t>
            </a:r>
            <a:r>
              <a:rPr lang="en-US" sz="2000" b="1" dirty="0"/>
              <a:t>Barden, P. (2013).</a:t>
            </a:r>
            <a:r>
              <a:rPr lang="en-US" sz="2000" dirty="0"/>
              <a:t> </a:t>
            </a:r>
            <a:r>
              <a:rPr lang="en-US" sz="2000" i="1" dirty="0"/>
              <a:t>Decoded: The Science Behind Why We Buy</a:t>
            </a:r>
          </a:p>
          <a:p>
            <a:pPr>
              <a:lnSpc>
                <a:spcPct val="150000"/>
              </a:lnSpc>
            </a:pPr>
            <a:r>
              <a:rPr lang="en-US" sz="2000" i="1" dirty="0"/>
              <a:t>10- </a:t>
            </a:r>
            <a:r>
              <a:rPr lang="en-US" sz="2000" i="1" dirty="0">
                <a:hlinkClick r:id="rId4"/>
              </a:rPr>
              <a:t>https://unruly.co/blog/article/2015/10/26/jonah-berger-6-key-stepps-to-creating-contagious-content/#:~:text=When%20we%20care%2C%20we%20share,6.Stories</a:t>
            </a:r>
            <a:endParaRPr lang="en-US" sz="2000" i="1" dirty="0"/>
          </a:p>
          <a:p>
            <a:pPr>
              <a:lnSpc>
                <a:spcPct val="150000"/>
              </a:lnSpc>
            </a:pPr>
            <a:r>
              <a:rPr lang="en-US" sz="2000" i="1" dirty="0"/>
              <a:t>11-https://www.enablerspace.com/wp-content/uploads/2019/09/stepps-300x167.png </a:t>
            </a:r>
          </a:p>
          <a:p>
            <a:pPr>
              <a:lnSpc>
                <a:spcPct val="150000"/>
              </a:lnSpc>
            </a:pPr>
            <a:endParaRPr lang="en-US" sz="2000" dirty="0"/>
          </a:p>
          <a:p>
            <a:pPr>
              <a:lnSpc>
                <a:spcPct val="150000"/>
              </a:lnSpc>
            </a:pPr>
            <a:endParaRPr lang="en-US" sz="2000" dirty="0"/>
          </a:p>
        </p:txBody>
      </p:sp>
    </p:spTree>
    <p:extLst>
      <p:ext uri="{BB962C8B-B14F-4D97-AF65-F5344CB8AC3E}">
        <p14:creationId xmlns:p14="http://schemas.microsoft.com/office/powerpoint/2010/main" val="42557768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3D88160D-7270-4B59-842B-E16B22E058AC}"/>
</file>

<file path=docProps/app.xml><?xml version="1.0" encoding="utf-8"?>
<Properties xmlns="http://schemas.openxmlformats.org/officeDocument/2006/extended-properties" xmlns:vt="http://schemas.openxmlformats.org/officeDocument/2006/docPropsVTypes">
  <TotalTime>11575</TotalTime>
  <Words>3705</Words>
  <Application>Microsoft Office PowerPoint</Application>
  <PresentationFormat>شاشة عريضة</PresentationFormat>
  <Paragraphs>353</Paragraphs>
  <Slides>42</Slides>
  <Notes>42</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42</vt:i4>
      </vt:variant>
    </vt:vector>
  </HeadingPairs>
  <TitlesOfParts>
    <vt:vector size="49" baseType="lpstr">
      <vt:lpstr>Alexandria</vt:lpstr>
      <vt:lpstr>Arial</vt:lpstr>
      <vt:lpstr>Calibri</vt:lpstr>
      <vt:lpstr>Calibri Light</vt:lpstr>
      <vt:lpstr>Courier New</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761</cp:revision>
  <dcterms:created xsi:type="dcterms:W3CDTF">2023-04-29T09:08:00Z</dcterms:created>
  <dcterms:modified xsi:type="dcterms:W3CDTF">2026-03-08T08:03:34Z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