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6" r:id="rId6"/>
    <p:sldId id="307" r:id="rId7"/>
    <p:sldId id="304" r:id="rId8"/>
    <p:sldId id="329" r:id="rId9"/>
    <p:sldId id="325" r:id="rId10"/>
    <p:sldId id="328" r:id="rId11"/>
    <p:sldId id="332" r:id="rId12"/>
    <p:sldId id="330" r:id="rId13"/>
    <p:sldId id="341" r:id="rId14"/>
    <p:sldId id="271" r:id="rId15"/>
    <p:sldId id="311" r:id="rId16"/>
    <p:sldId id="313" r:id="rId17"/>
    <p:sldId id="261" r:id="rId18"/>
    <p:sldId id="314" r:id="rId19"/>
    <p:sldId id="316" r:id="rId20"/>
    <p:sldId id="315" r:id="rId21"/>
    <p:sldId id="309" r:id="rId22"/>
    <p:sldId id="326" r:id="rId23"/>
    <p:sldId id="327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33" r:id="rId33"/>
    <p:sldId id="334" r:id="rId34"/>
    <p:sldId id="335" r:id="rId35"/>
    <p:sldId id="346" r:id="rId36"/>
    <p:sldId id="347" r:id="rId37"/>
    <p:sldId id="302" r:id="rId38"/>
    <p:sldId id="342" r:id="rId39"/>
    <p:sldId id="344" r:id="rId40"/>
    <p:sldId id="3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5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3" Type="http://schemas.openxmlformats.org/officeDocument/2006/relationships/image" Target="../media/image7.emf"/><Relationship Id="rId12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53.png"/><Relationship Id="rId5" Type="http://schemas.openxmlformats.org/officeDocument/2006/relationships/image" Target="../media/image9.emf"/><Relationship Id="rId15" Type="http://schemas.openxmlformats.org/officeDocument/2006/relationships/image" Target="../media/image20.png"/><Relationship Id="rId10" Type="http://schemas.openxmlformats.org/officeDocument/2006/relationships/image" Target="../media/image52.png"/><Relationship Id="rId4" Type="http://schemas.openxmlformats.org/officeDocument/2006/relationships/image" Target="../media/image8.emf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png"/><Relationship Id="rId3" Type="http://schemas.openxmlformats.org/officeDocument/2006/relationships/image" Target="../media/image7.emf"/><Relationship Id="rId12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5.png"/><Relationship Id="rId5" Type="http://schemas.openxmlformats.org/officeDocument/2006/relationships/image" Target="../media/image9.emf"/><Relationship Id="rId15" Type="http://schemas.openxmlformats.org/officeDocument/2006/relationships/image" Target="../media/image33.png"/><Relationship Id="rId10" Type="http://schemas.openxmlformats.org/officeDocument/2006/relationships/image" Target="../media/image22.png"/><Relationship Id="rId4" Type="http://schemas.openxmlformats.org/officeDocument/2006/relationships/image" Target="../media/image8.emf"/><Relationship Id="rId9" Type="http://schemas.openxmlformats.org/officeDocument/2006/relationships/image" Target="../media/image51.png"/><Relationship Id="rId1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6" y="3212384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90414" y="3259727"/>
            <a:ext cx="68071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Series: Convergence Tests </a:t>
            </a:r>
            <a:r>
              <a:rPr lang="en-US" sz="2800">
                <a:solidFill>
                  <a:schemeClr val="bg1"/>
                </a:solidFill>
                <a:cs typeface="Tajawal Medium" panose="00000600000000000000" pitchFamily="2" charset="-78"/>
              </a:rPr>
              <a:t>and Taylor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Series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36"/>
    </mc:Choice>
    <mc:Fallback xmlns="">
      <p:transition spd="slow" advTm="698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8209" y="1434400"/>
            <a:ext cx="806334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The first aim is to know well what we mean by infinite series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Secondly, The definition of convergent and divergent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It is important to know some notes when solving limits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Know the different Convergent tests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Taylor series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59"/>
    </mc:Choice>
    <mc:Fallback xmlns="">
      <p:transition spd="slow" advTm="1967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647146"/>
            <a:ext cx="6096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03"/>
    </mc:Choice>
    <mc:Fallback xmlns="">
      <p:transition spd="slow" advTm="4710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2760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Infinite Series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ChangeArrowheads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IN" dirty="0"/>
                  <a:t>An infinite series is the sum of an infinite sequence of numbers: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 + </a:t>
                </a:r>
                <a:r>
                  <a:rPr lang="en-IN" i="1" dirty="0"/>
                  <a:t>….</a:t>
                </a:r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IN" i="1" dirty="0"/>
                  <a:t> </a:t>
                </a:r>
                <a:r>
                  <a:rPr lang="en-IN" dirty="0"/>
                  <a:t>+ </a:t>
                </a:r>
                <a:r>
                  <a:rPr lang="en-IN" i="1" dirty="0"/>
                  <a:t>….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sz="1800" i="1" dirty="0"/>
              </a:p>
              <a:p>
                <a:pPr marL="0" indent="0" algn="just">
                  <a:buFont typeface="Arial" panose="020B0604020202020204" pitchFamily="34" charset="0"/>
                  <a:buNone/>
                </a:pPr>
                <a:r>
                  <a:rPr lang="en-IN" dirty="0"/>
                  <a:t>How can we find this sum of infinite numbers in a finite life time? For his, we look at the sequence of sums of finite number of terms, called the sequence of partial sums:</a:t>
                </a: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endParaRPr lang="en-IN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IN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I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  <a:blipFill>
                <a:blip r:embed="rId8"/>
                <a:stretch>
                  <a:fillRect l="-1358" t="-2267" r="-13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86"/>
    </mc:Choice>
    <mc:Fallback xmlns="">
      <p:transition spd="slow" advTm="14088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2+3+…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two items is 3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three items is 6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 items is 5050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1000 items is 500500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tend to infinity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divergent.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blipFill>
                <a:blip r:embed="rId8"/>
                <a:stretch>
                  <a:fillRect l="-1645" b="-40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245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22"/>
    </mc:Choice>
    <mc:Fallback xmlns="">
      <p:transition spd="slow" advTm="25562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The Sum for thee first two items is 1.5</a:t>
                </a:r>
              </a:p>
              <a:p>
                <a:r>
                  <a:rPr lang="en-US" dirty="0"/>
                  <a:t>The Sum for thee first three items is 1.75</a:t>
                </a:r>
              </a:p>
              <a:p>
                <a:r>
                  <a:rPr lang="en-US" dirty="0"/>
                  <a:t>The Sum for thee first 10 items is 1.99805</a:t>
                </a:r>
              </a:p>
              <a:p>
                <a:r>
                  <a:rPr lang="en-US" dirty="0"/>
                  <a:t>The Sum for thee first 30 items is 1.9999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not be greater than 2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Convergent at 2.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blipFill>
                <a:blip r:embed="rId8"/>
                <a:stretch>
                  <a:fillRect l="-16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172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808"/>
    </mc:Choice>
    <mc:Fallback xmlns="">
      <p:transition spd="slow" advTm="29180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224" y="65209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2007159" y="1617249"/>
            <a:ext cx="9533101" cy="5747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1- </a:t>
            </a:r>
            <a:r>
              <a:rPr lang="en-US" altLang="en-US" sz="2000" dirty="0"/>
              <a:t>nth Term Test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2- Direct Comparison Test</a:t>
            </a:r>
          </a:p>
          <a:p>
            <a:endParaRPr lang="en-US" sz="2000" dirty="0"/>
          </a:p>
          <a:p>
            <a:r>
              <a:rPr lang="en-US" sz="2000" dirty="0"/>
              <a:t>3- Limit Comparison Test</a:t>
            </a:r>
          </a:p>
          <a:p>
            <a:endParaRPr lang="en-US" sz="2000" dirty="0"/>
          </a:p>
          <a:p>
            <a:endParaRPr lang="en-US" dirty="0"/>
          </a:p>
          <a:p>
            <a:pPr marL="0" lvl="2" indent="55563"/>
            <a:r>
              <a:rPr lang="en-US" dirty="0"/>
              <a:t>4- Cauchy Test </a:t>
            </a:r>
          </a:p>
          <a:p>
            <a:pPr lvl="2"/>
            <a:endParaRPr lang="en-US" dirty="0"/>
          </a:p>
          <a:p>
            <a:pPr marL="0" lvl="2"/>
            <a:r>
              <a:rPr lang="en-US" sz="2000" dirty="0"/>
              <a:t> 5- Integral Test</a:t>
            </a:r>
          </a:p>
          <a:p>
            <a:pPr lvl="2"/>
            <a:endParaRPr lang="en-US" sz="2000" dirty="0"/>
          </a:p>
          <a:p>
            <a:pPr marL="112713" lvl="2"/>
            <a:r>
              <a:rPr lang="en-US" sz="2000" dirty="0"/>
              <a:t>6- Ratio Test</a:t>
            </a:r>
          </a:p>
          <a:p>
            <a:pPr marL="112713" lvl="2"/>
            <a:endParaRPr lang="en-US" sz="2000" dirty="0"/>
          </a:p>
          <a:p>
            <a:pPr marL="112713" lvl="1"/>
            <a:r>
              <a:rPr lang="en-US" sz="2000" dirty="0"/>
              <a:t>7- Root Test</a:t>
            </a:r>
          </a:p>
          <a:p>
            <a:pPr marL="112713" lvl="1"/>
            <a:endParaRPr lang="en-US" sz="2000" dirty="0"/>
          </a:p>
          <a:p>
            <a:pPr marL="112713" lvl="1"/>
            <a:r>
              <a:rPr lang="en-US" sz="2000" dirty="0"/>
              <a:t>8- Alternating Series Test</a:t>
            </a:r>
          </a:p>
          <a:p>
            <a:pPr marL="112713" lvl="1"/>
            <a:endParaRPr lang="en-US" sz="2000" dirty="0"/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endParaRPr lang="en-US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E0D626-D7A7-0255-3337-8FCC763B0272}"/>
              </a:ext>
            </a:extLst>
          </p:cNvPr>
          <p:cNvSpPr/>
          <p:nvPr/>
        </p:nvSpPr>
        <p:spPr>
          <a:xfrm>
            <a:off x="2042274" y="1612386"/>
            <a:ext cx="2052735" cy="553304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6C02D3-1A98-9AB6-229E-6CDEC8D275A5}"/>
              </a:ext>
            </a:extLst>
          </p:cNvPr>
          <p:cNvSpPr/>
          <p:nvPr/>
        </p:nvSpPr>
        <p:spPr>
          <a:xfrm>
            <a:off x="2042274" y="285138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E82573D-8045-ED33-5B94-46EBF26E7B3F}"/>
              </a:ext>
            </a:extLst>
          </p:cNvPr>
          <p:cNvSpPr/>
          <p:nvPr/>
        </p:nvSpPr>
        <p:spPr>
          <a:xfrm>
            <a:off x="2027526" y="366254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73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670"/>
    </mc:Choice>
    <mc:Fallback xmlns="">
      <p:transition spd="slow" advTm="20167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1132322" y="1771267"/>
            <a:ext cx="9533101" cy="1087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learn about:</a:t>
            </a:r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dirty="0">
                <a:solidFill>
                  <a:srgbClr val="800000"/>
                </a:solidFill>
              </a:rPr>
              <a:t>The ways of testing a series for convergence or divergence.</a:t>
            </a: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1178434" y="359928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/>
              <a:t>Nth term Test </a:t>
            </a:r>
            <a:endParaRPr lang="en-US" sz="2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69F2F-736F-5B3E-1768-73C57C0E1D53}"/>
              </a:ext>
            </a:extLst>
          </p:cNvPr>
          <p:cNvSpPr/>
          <p:nvPr/>
        </p:nvSpPr>
        <p:spPr>
          <a:xfrm>
            <a:off x="4245429" y="3599286"/>
            <a:ext cx="3114035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515ABD-EF6B-9451-52FF-7FF9AD12501F}"/>
              </a:ext>
            </a:extLst>
          </p:cNvPr>
          <p:cNvSpPr/>
          <p:nvPr/>
        </p:nvSpPr>
        <p:spPr>
          <a:xfrm>
            <a:off x="8026804" y="3599286"/>
            <a:ext cx="2283523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Cauchy Test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43068A-C024-CCF2-D22C-F794BB2F510B}"/>
              </a:ext>
            </a:extLst>
          </p:cNvPr>
          <p:cNvSpPr txBox="1"/>
          <p:nvPr/>
        </p:nvSpPr>
        <p:spPr>
          <a:xfrm>
            <a:off x="1874165" y="4914356"/>
            <a:ext cx="8286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We will need some important notes for limits </a:t>
            </a:r>
          </a:p>
        </p:txBody>
      </p:sp>
    </p:spTree>
    <p:extLst>
      <p:ext uri="{BB962C8B-B14F-4D97-AF65-F5344CB8AC3E}">
        <p14:creationId xmlns:p14="http://schemas.microsoft.com/office/powerpoint/2010/main" val="115518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524"/>
    </mc:Choice>
    <mc:Fallback xmlns="">
      <p:transition spd="slow" advTm="9152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204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 for Limits: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2876161" cy="31967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0" smtClean="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</m:func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ar-EG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8</m:t>
                            </m:r>
                          </m:num>
                          <m:den>
                            <m:r>
                              <a:rPr lang="ar-EG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13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ar-EG" sz="32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ar-EG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2876161" cy="3196709"/>
              </a:xfrm>
              <a:prstGeom prst="rect">
                <a:avLst/>
              </a:prstGeom>
              <a:blipFill>
                <a:blip r:embed="rId6"/>
                <a:stretch>
                  <a:fillRect l="-4873" r="-283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546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06"/>
    </mc:Choice>
    <mc:Fallback xmlns="">
      <p:transition spd="slow" advTm="16490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577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****Important Notes for Limits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9378488" cy="34415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</m:den>
                        </m:f>
                      </m:e>
                    </m:func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sz="32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7</m:t>
                            </m:r>
                          </m:e>
                        </m:rad>
                      </m:den>
                    </m:f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5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7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25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343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9378488" cy="344158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156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985"/>
    </mc:Choice>
    <mc:Fallback xmlns="">
      <p:transition spd="slow" advTm="19698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****Note for some series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2973" y="1470379"/>
            <a:ext cx="54102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2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748"/>
    </mc:Choice>
    <mc:Fallback xmlns="">
      <p:transition spd="slow" advTm="18174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A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converges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blipFill>
                <a:blip r:embed="rId9"/>
                <a:stretch>
                  <a:fillRect l="-2054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201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00"/>
    </mc:Choice>
    <mc:Fallback xmlns="">
      <p:transition spd="slow" advTm="877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B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diverges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blipFill>
                <a:blip r:embed="rId8"/>
                <a:stretch>
                  <a:fillRect l="-1975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93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53"/>
    </mc:Choice>
    <mc:Fallback xmlns="">
      <p:transition spd="slow" advTm="808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</a:t>
            </a:r>
            <a:r>
              <a:rPr lang="en-US" sz="4000" b="1" dirty="0">
                <a:solidFill>
                  <a:schemeClr val="bg1"/>
                </a:solidFill>
              </a:rPr>
              <a:t>1-</a:t>
            </a:r>
            <a:r>
              <a:rPr lang="en-US" sz="3200" dirty="0"/>
              <a:t> </a:t>
            </a:r>
            <a:r>
              <a:rPr lang="en-US" altLang="en-US" sz="4000" b="1" dirty="0">
                <a:solidFill>
                  <a:schemeClr val="bg1"/>
                </a:solidFill>
              </a:rPr>
              <a:t>nth Term Test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6039C1-D0AE-14C8-F702-1DF4551F18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2662" y="1462969"/>
            <a:ext cx="744855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57"/>
    </mc:Choice>
    <mc:Fallback xmlns="">
      <p:transition spd="slow" advTm="11085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460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**Example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nth term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+11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585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605"/>
    </mc:Choice>
    <mc:Fallback xmlns="">
      <p:transition spd="slow" advTm="1006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11</m:t>
                            </m:r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21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+…</m:t>
                    </m:r>
                  </m:oMath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 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32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So, it is </a:t>
                </a:r>
                <a:r>
                  <a:rPr lang="en-US" altLang="en-US" sz="3200" b="1" dirty="0">
                    <a:solidFill>
                      <a:srgbClr val="FF0000"/>
                    </a:solidFill>
                  </a:rPr>
                  <a:t>Divergence</a:t>
                </a:r>
                <a:endParaRPr lang="en-US" sz="3200" b="1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125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24"/>
    </mc:Choice>
    <mc:Fallback xmlns="">
      <p:transition spd="slow" advTm="13712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56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Limit Comparison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2DEE69-EFDD-C582-C9C6-24ABB0BDAA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731" y="2022782"/>
            <a:ext cx="94107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419"/>
    </mc:Choice>
    <mc:Fallback xmlns="">
      <p:transition spd="slow" advTm="25641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12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03"/>
    </mc:Choice>
    <mc:Fallback xmlns="">
      <p:transition spd="slow" advTm="20090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5121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5121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4359285" y="2453520"/>
            <a:ext cx="1339272" cy="669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78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352"/>
    </mc:Choice>
    <mc:Fallback xmlns="">
      <p:transition spd="slow" advTm="23135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𝐧</m:t>
                        </m:r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32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b="1" i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𝐧</m:t>
                                </m:r>
                              </m:e>
                              <m:sup>
                                <m:r>
                                  <a:rPr lang="en-US" sz="32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𝐢𝐬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𝐜𝐨𝐧𝐯𝐞𝐫𝐠𝐞𝐧𝐭</m:t>
                    </m:r>
                  </m:oMath>
                </a14:m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/>
                  <a:t>see Example  A </a:t>
                </a:r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−4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blipFill>
                <a:blip r:embed="rId8"/>
                <a:stretch>
                  <a:fillRect l="-1558" t="-18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868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09"/>
    </mc:Choice>
    <mc:Fallback xmlns="">
      <p:transition spd="slow" advTm="4880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2554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Cauchy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&lt;1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i="1" dirty="0">
                    <a:latin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&gt;1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   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 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𝑇𝑒𝑠𝑡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𝑓𝑎𝑖𝑙𝑒𝑑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74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561"/>
    </mc:Choice>
    <mc:Fallback xmlns="">
      <p:transition spd="slow" advTm="18956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33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50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85"/>
    </mc:Choice>
    <mc:Fallback xmlns="">
      <p:transition spd="slow" advTm="6538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3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51392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&lt;1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is convergent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513929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785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52"/>
    </mc:Choice>
    <mc:Fallback xmlns="">
      <p:transition spd="slow" advTm="11485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56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Practice --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+1)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992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8"/>
    </mc:Choice>
    <mc:Fallback xmlns="">
      <p:transition spd="slow" advTm="2262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5024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       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</a:p>
              <a:p>
                <a:r>
                  <a:rPr lang="en-US" sz="32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50245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3445164" y="2512519"/>
            <a:ext cx="1450109" cy="7758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8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87"/>
    </mc:Choice>
    <mc:Fallback xmlns="">
      <p:transition spd="slow" advTm="23918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see Example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A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blipFill>
                <a:blip r:embed="rId8"/>
                <a:stretch>
                  <a:fillRect l="-1558" t="-18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273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22"/>
    </mc:Choice>
    <mc:Fallback xmlns="">
      <p:transition spd="slow" advTm="5272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5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780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603"/>
    </mc:Choice>
    <mc:Fallback xmlns="">
      <p:transition spd="slow" advTm="15360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692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                              </m:t>
                          </m:r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unc>
                            <m:func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→∞</m:t>
                                  </m:r>
                                </m:lim>
                              </m:limLow>
                            </m:fName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</m:rad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rad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func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6923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ight Arrow 12"/>
          <p:cNvSpPr/>
          <p:nvPr/>
        </p:nvSpPr>
        <p:spPr>
          <a:xfrm>
            <a:off x="3943927" y="2654927"/>
            <a:ext cx="1782618" cy="5962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91"/>
    </mc:Choice>
    <mc:Fallback xmlns="">
      <p:transition spd="slow" advTm="18509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nary>
                      <m:naryPr>
                        <m:chr m:val="∑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see Example  B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blipFill>
                <a:blip r:embed="rId8"/>
                <a:stretch>
                  <a:fillRect l="-1558" t="-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773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31"/>
    </mc:Choice>
    <mc:Fallback xmlns="">
      <p:transition spd="slow" advTm="3793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6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919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85"/>
    </mc:Choice>
    <mc:Fallback xmlns="">
      <p:transition spd="slow" advTm="4408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6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00868" y="2033218"/>
                <a:ext cx="9780814" cy="49362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&gt;1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68" y="2033218"/>
                <a:ext cx="9780814" cy="49362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051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79"/>
    </mc:Choice>
    <mc:Fallback xmlns="">
      <p:transition spd="slow" advTm="14917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1100" y="2028825"/>
            <a:ext cx="98298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6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620"/>
    </mc:Choice>
    <mc:Fallback xmlns="">
      <p:transition spd="slow" advTm="12662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C= 1</a:t>
                </a:r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blipFill>
                <a:blip r:embed="rId8"/>
                <a:stretch>
                  <a:fillRect l="-1252" t="-33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620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15"/>
    </mc:Choice>
    <mc:Fallback xmlns="">
      <p:transition spd="slow" advTm="4771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" y="56105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28019" y="121020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=1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</m:t>
                                    </m:r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=3(1)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=3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6(1)</a:t>
                          </a:r>
                          <a:r>
                            <a:rPr lang="en-US" baseline="0" dirty="0"/>
                            <a:t> = 6 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3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998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556"/>
    </mc:Choice>
    <mc:Fallback xmlns="">
      <p:transition spd="slow" advTm="47955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</a:t>
                </a:r>
                <a:r>
                  <a:rPr lang="en-US" sz="2800"/>
                  <a:t>= 1</a:t>
                </a:r>
                <a:endParaRPr lang="en-US" sz="2800" dirty="0"/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blipFill>
                <a:blip r:embed="rId6"/>
                <a:stretch>
                  <a:fillRect l="-1252" t="-32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327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72"/>
    </mc:Choice>
    <mc:Fallback xmlns="">
      <p:transition spd="slow" advTm="2657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" y="56105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16725" y="1210582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5330802"/>
                  </p:ext>
                </p:extLst>
              </p:nvPr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2∗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</a:t>
                          </a:r>
                          <a:r>
                            <a:rPr lang="en-US" baseline="0" dirty="0"/>
                            <a:t> 2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4*1=4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5330802"/>
                  </p:ext>
                </p:extLst>
              </p:nvPr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+4 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−4+2(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/>
              <p:cNvSpPr/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+4 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−4+2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60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127"/>
    </mc:Choice>
    <mc:Fallback xmlns="">
      <p:transition spd="slow" advTm="25712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98254" y="2101598"/>
            <a:ext cx="812800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14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48"/>
    </mc:Choice>
    <mc:Fallback xmlns="">
      <p:transition spd="slow" advTm="11194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</p:spTree>
    <p:extLst>
      <p:ext uri="{BB962C8B-B14F-4D97-AF65-F5344CB8AC3E}">
        <p14:creationId xmlns:p14="http://schemas.microsoft.com/office/powerpoint/2010/main" val="250266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22"/>
    </mc:Choice>
    <mc:Fallback xmlns="">
      <p:transition spd="slow" advTm="10482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73745" y="4862648"/>
            <a:ext cx="6693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09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56"/>
    </mc:Choice>
    <mc:Fallback xmlns="">
      <p:transition spd="slow" advTm="7385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IMPORTANT ANNOUNCEMENT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032000" y="2438400"/>
            <a:ext cx="8793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Differential Revision is essential  </a:t>
            </a:r>
          </a:p>
        </p:txBody>
      </p:sp>
    </p:spTree>
    <p:extLst>
      <p:ext uri="{BB962C8B-B14F-4D97-AF65-F5344CB8AC3E}">
        <p14:creationId xmlns:p14="http://schemas.microsoft.com/office/powerpoint/2010/main" val="100914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00"/>
    </mc:Choice>
    <mc:Fallback xmlns="">
      <p:transition spd="slow" advTm="699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2153</TotalTime>
  <Words>1180</Words>
  <Application>Microsoft Office PowerPoint</Application>
  <PresentationFormat>Widescreen</PresentationFormat>
  <Paragraphs>497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146</cp:revision>
  <dcterms:created xsi:type="dcterms:W3CDTF">2021-08-03T13:03:26Z</dcterms:created>
  <dcterms:modified xsi:type="dcterms:W3CDTF">2022-11-15T16:48:36Z</dcterms:modified>
</cp:coreProperties>
</file>