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1"/>
  </p:notesMasterIdLst>
  <p:sldIdLst>
    <p:sldId id="510" r:id="rId2"/>
    <p:sldId id="354" r:id="rId3"/>
    <p:sldId id="564" r:id="rId4"/>
    <p:sldId id="565" r:id="rId5"/>
    <p:sldId id="563" r:id="rId6"/>
    <p:sldId id="489" r:id="rId7"/>
    <p:sldId id="583" r:id="rId8"/>
    <p:sldId id="460" r:id="rId9"/>
    <p:sldId id="488" r:id="rId10"/>
    <p:sldId id="462" r:id="rId11"/>
    <p:sldId id="572" r:id="rId12"/>
    <p:sldId id="579" r:id="rId13"/>
    <p:sldId id="580" r:id="rId14"/>
    <p:sldId id="581" r:id="rId15"/>
    <p:sldId id="578" r:id="rId16"/>
    <p:sldId id="521" r:id="rId17"/>
    <p:sldId id="522" r:id="rId18"/>
    <p:sldId id="529" r:id="rId19"/>
    <p:sldId id="500" r:id="rId20"/>
    <p:sldId id="528" r:id="rId21"/>
    <p:sldId id="511" r:id="rId22"/>
    <p:sldId id="469" r:id="rId23"/>
    <p:sldId id="541" r:id="rId24"/>
    <p:sldId id="470" r:id="rId25"/>
    <p:sldId id="465" r:id="rId26"/>
    <p:sldId id="558" r:id="rId27"/>
    <p:sldId id="468" r:id="rId28"/>
    <p:sldId id="475" r:id="rId29"/>
    <p:sldId id="327" r:id="rId30"/>
    <p:sldId id="471" r:id="rId31"/>
    <p:sldId id="571" r:id="rId32"/>
    <p:sldId id="539" r:id="rId33"/>
    <p:sldId id="329" r:id="rId34"/>
    <p:sldId id="480" r:id="rId35"/>
    <p:sldId id="543" r:id="rId36"/>
    <p:sldId id="481" r:id="rId37"/>
    <p:sldId id="575" r:id="rId38"/>
    <p:sldId id="491" r:id="rId39"/>
    <p:sldId id="566" r:id="rId40"/>
    <p:sldId id="567" r:id="rId41"/>
    <p:sldId id="473" r:id="rId42"/>
    <p:sldId id="474" r:id="rId43"/>
    <p:sldId id="535" r:id="rId44"/>
    <p:sldId id="536" r:id="rId45"/>
    <p:sldId id="476" r:id="rId46"/>
    <p:sldId id="531" r:id="rId47"/>
    <p:sldId id="537" r:id="rId48"/>
    <p:sldId id="554" r:id="rId49"/>
    <p:sldId id="568" r:id="rId50"/>
    <p:sldId id="501" r:id="rId51"/>
    <p:sldId id="482" r:id="rId52"/>
    <p:sldId id="532" r:id="rId53"/>
    <p:sldId id="534" r:id="rId54"/>
    <p:sldId id="548" r:id="rId55"/>
    <p:sldId id="545" r:id="rId56"/>
    <p:sldId id="549" r:id="rId57"/>
    <p:sldId id="550" r:id="rId58"/>
    <p:sldId id="570" r:id="rId59"/>
    <p:sldId id="484" r:id="rId60"/>
    <p:sldId id="556" r:id="rId61"/>
    <p:sldId id="384" r:id="rId62"/>
    <p:sldId id="574" r:id="rId63"/>
    <p:sldId id="582" r:id="rId64"/>
    <p:sldId id="560" r:id="rId65"/>
    <p:sldId id="562" r:id="rId66"/>
    <p:sldId id="497" r:id="rId67"/>
    <p:sldId id="546" r:id="rId68"/>
    <p:sldId id="559" r:id="rId69"/>
    <p:sldId id="577" r:id="rId7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yriam" initials="M" lastIdx="1" clrIdx="0">
    <p:extLst>
      <p:ext uri="{19B8F6BF-5375-455C-9EA6-DF929625EA0E}">
        <p15:presenceInfo xmlns:p15="http://schemas.microsoft.com/office/powerpoint/2012/main" userId="Myria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5326" autoAdjust="0"/>
  </p:normalViewPr>
  <p:slideViewPr>
    <p:cSldViewPr snapToGrid="0">
      <p:cViewPr>
        <p:scale>
          <a:sx n="66" d="100"/>
          <a:sy n="66" d="100"/>
        </p:scale>
        <p:origin x="1330" y="43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commentAuthors" Target="commentAuthor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C7D740BD-D243-48D4-ACF3-62A0FA03A546}">
      <dgm:prSet/>
      <dgm:spPr/>
      <dgm:t>
        <a:bodyPr/>
        <a:lstStyle/>
        <a:p>
          <a:r>
            <a:rPr lang="fr-FR" b="1" dirty="0"/>
            <a:t>Elementary notions</a:t>
          </a:r>
          <a:endParaRPr lang="en-US" b="1" dirty="0"/>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0CB3D2F5-CB3E-4731-B8D7-B2D102F14CDC}">
      <dgm:prSet/>
      <dgm:spPr/>
      <dgm:t>
        <a:bodyPr/>
        <a:lstStyle/>
        <a:p>
          <a:pPr>
            <a:buNone/>
          </a:pPr>
          <a:r>
            <a:rPr lang="en-US" b="1" dirty="0">
              <a:ln w="0"/>
              <a:solidFill>
                <a:schemeClr val="bg1"/>
              </a:solidFill>
              <a:cs typeface="Sakkal Majalla" panose="02000000000000000000" pitchFamily="2" charset="-78"/>
            </a:rPr>
            <a:t>II- The Supply</a:t>
          </a:r>
          <a:endParaRPr lang="en-US" b="1" dirty="0">
            <a:solidFill>
              <a:schemeClr val="bg1"/>
            </a:solidFill>
          </a:endParaRPr>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CD011653-8210-4BB1-B900-91B01914D603}">
      <dgm:prSet/>
      <dgm:spPr/>
      <dgm:t>
        <a:bodyPr/>
        <a:lstStyle/>
        <a:p>
          <a:pPr>
            <a:buNone/>
          </a:pPr>
          <a:r>
            <a:rPr lang="fr-FR" b="1" dirty="0"/>
            <a:t>III- The Market Demand and Supply</a:t>
          </a:r>
          <a:endParaRPr lang="en-US" dirty="0">
            <a:latin typeface="Calibri" panose="020F0502020204030204" pitchFamily="34" charset="0"/>
            <a:cs typeface="Calibri" panose="020F0502020204030204" pitchFamily="34" charset="0"/>
          </a:endParaRPr>
        </a:p>
      </dgm:t>
    </dgm:pt>
    <dgm:pt modelId="{155C05A4-133A-4B2D-89E9-9DAA30418B43}" type="parTrans" cxnId="{570CD7DB-460B-4160-AA30-86C897FA87F0}">
      <dgm:prSet/>
      <dgm:spPr/>
      <dgm:t>
        <a:bodyPr/>
        <a:lstStyle/>
        <a:p>
          <a:endParaRPr lang="fr-FR"/>
        </a:p>
      </dgm:t>
    </dgm:pt>
    <dgm:pt modelId="{7F14F51B-F95A-48D0-A00A-D210F25EB76D}" type="sibTrans" cxnId="{570CD7DB-460B-4160-AA30-86C897FA87F0}">
      <dgm:prSet/>
      <dgm:spPr/>
      <dgm:t>
        <a:bodyPr/>
        <a:lstStyle/>
        <a:p>
          <a:endParaRPr lang="fr-FR"/>
        </a:p>
      </dgm:t>
    </dgm:pt>
    <dgm:pt modelId="{86E4830E-081E-4653-97C1-09CA902EEDD1}">
      <dgm:prSet/>
      <dgm:spPr/>
      <dgm:t>
        <a:bodyPr/>
        <a:lstStyle/>
        <a:p>
          <a:r>
            <a:rPr lang="fr-FR" b="1" dirty="0"/>
            <a:t>I-  The </a:t>
          </a:r>
          <a:r>
            <a:rPr lang="fr-FR" b="1" dirty="0" err="1"/>
            <a:t>Demand</a:t>
          </a:r>
          <a:endParaRPr lang="en-US" dirty="0"/>
        </a:p>
      </dgm:t>
    </dgm:pt>
    <dgm:pt modelId="{4F522934-4A53-48AE-A270-84C93756C039}" type="sibTrans" cxnId="{0456E117-C143-4CAF-BE1E-910F8751D8A5}">
      <dgm:prSet/>
      <dgm:spPr/>
      <dgm:t>
        <a:bodyPr/>
        <a:lstStyle/>
        <a:p>
          <a:endParaRPr lang="en-US"/>
        </a:p>
      </dgm:t>
    </dgm:pt>
    <dgm:pt modelId="{852D14FE-F6A4-4D18-98C2-BF1961B8095D}" type="parTrans" cxnId="{0456E117-C143-4CAF-BE1E-910F8751D8A5}">
      <dgm:prSet/>
      <dgm:spPr/>
      <dgm:t>
        <a:bodyPr/>
        <a:lstStyle/>
        <a:p>
          <a:endParaRPr lang="en-US"/>
        </a:p>
      </dgm:t>
    </dgm:pt>
    <dgm:pt modelId="{F609968A-5147-49F8-AD7A-74B87F9A9AB1}">
      <dgm:prSet custT="1"/>
      <dgm:spPr/>
      <dgm:t>
        <a:bodyPr/>
        <a:lstStyle/>
        <a:p>
          <a:r>
            <a:rPr lang="fr-FR" sz="2100" b="1" dirty="0"/>
            <a:t>IV- Movements and shits </a:t>
          </a:r>
          <a:r>
            <a:rPr lang="fr-FR" sz="2100" b="1" dirty="0" err="1"/>
            <a:t>along</a:t>
          </a:r>
          <a:r>
            <a:rPr lang="fr-FR" sz="2100" b="1" dirty="0"/>
            <a:t> </a:t>
          </a:r>
          <a:r>
            <a:rPr lang="fr-FR" sz="2100" b="1" dirty="0" err="1"/>
            <a:t>supply</a:t>
          </a:r>
          <a:r>
            <a:rPr lang="fr-FR" sz="2100" b="1" dirty="0"/>
            <a:t> and </a:t>
          </a:r>
          <a:r>
            <a:rPr lang="fr-FR" sz="2100" b="1" dirty="0" err="1"/>
            <a:t>demand</a:t>
          </a:r>
          <a:r>
            <a:rPr lang="fr-FR" sz="2100" b="1" dirty="0"/>
            <a:t> </a:t>
          </a:r>
          <a:r>
            <a:rPr lang="fr-FR" sz="2100" b="1" dirty="0" err="1"/>
            <a:t>curves</a:t>
          </a:r>
          <a:endParaRPr lang="en-US" sz="2100" dirty="0">
            <a:latin typeface="Calibri" panose="020F0502020204030204" pitchFamily="34" charset="0"/>
            <a:cs typeface="Calibri" panose="020F0502020204030204" pitchFamily="34" charset="0"/>
          </a:endParaRPr>
        </a:p>
      </dgm:t>
    </dgm:pt>
    <dgm:pt modelId="{0CD5C74A-0AAF-4339-825A-C405E9BB1BA1}" type="parTrans" cxnId="{93B1921C-18A6-41A7-95F8-7EB8F60741C8}">
      <dgm:prSet/>
      <dgm:spPr/>
      <dgm:t>
        <a:bodyPr/>
        <a:lstStyle/>
        <a:p>
          <a:endParaRPr lang="fr-FR"/>
        </a:p>
      </dgm:t>
    </dgm:pt>
    <dgm:pt modelId="{208BE9BB-F6DB-4F4B-BF13-128291F8386D}" type="sibTrans" cxnId="{93B1921C-18A6-41A7-95F8-7EB8F60741C8}">
      <dgm:prSet/>
      <dgm:spPr/>
      <dgm:t>
        <a:bodyPr/>
        <a:lstStyle/>
        <a:p>
          <a:endParaRPr lang="fr-FR"/>
        </a:p>
      </dgm:t>
    </dgm:pt>
    <dgm:pt modelId="{97FED0B8-8428-45C0-A911-8FA37491011E}">
      <dgm:prSet custT="1"/>
      <dgm:spPr/>
      <dgm:t>
        <a:bodyPr/>
        <a:lstStyle/>
        <a:p>
          <a:r>
            <a:rPr lang="fr-FR" sz="2100" b="1" dirty="0"/>
            <a:t>The Equilibrium of the Market</a:t>
          </a:r>
          <a:endParaRPr lang="en-US" sz="2100" dirty="0">
            <a:latin typeface="Calibri" panose="020F0502020204030204" pitchFamily="34" charset="0"/>
            <a:cs typeface="Calibri" panose="020F0502020204030204" pitchFamily="34" charset="0"/>
          </a:endParaRPr>
        </a:p>
      </dgm:t>
    </dgm:pt>
    <dgm:pt modelId="{A8F50D11-7381-4C07-B0EC-9B142D58E99A}" type="parTrans" cxnId="{B101A2B5-7C65-4CC9-AA4D-294D95B0688F}">
      <dgm:prSet/>
      <dgm:spPr/>
      <dgm:t>
        <a:bodyPr/>
        <a:lstStyle/>
        <a:p>
          <a:endParaRPr lang="fr-FR"/>
        </a:p>
      </dgm:t>
    </dgm:pt>
    <dgm:pt modelId="{C9B5015E-0F2A-401D-BD35-3421593737C4}" type="sibTrans" cxnId="{B101A2B5-7C65-4CC9-AA4D-294D95B0688F}">
      <dgm:prSet/>
      <dgm:spPr/>
      <dgm:t>
        <a:bodyPr/>
        <a:lstStyle/>
        <a:p>
          <a:endParaRPr lang="fr-FR"/>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dgm:spPr/>
    </dgm:pt>
    <dgm:pt modelId="{4415ED17-40F4-4D23-8C58-2D632869BCCD}" type="pres">
      <dgm:prSet presAssocID="{6141646F-D791-4CA2-A717-C4D765645C71}" presName="linearProcess" presStyleCnt="0"/>
      <dgm:spPr/>
    </dgm:pt>
    <dgm:pt modelId="{34C431D1-D978-480B-80ED-812597574604}" type="pres">
      <dgm:prSet presAssocID="{C7D740BD-D243-48D4-ACF3-62A0FA03A546}" presName="textNode" presStyleLbl="node1" presStyleIdx="0" presStyleCnt="6" custLinFactNeighborX="-4574" custLinFactNeighborY="-784">
        <dgm:presLayoutVars>
          <dgm:bulletEnabled val="1"/>
        </dgm:presLayoutVars>
      </dgm:prSet>
      <dgm:spPr/>
    </dgm:pt>
    <dgm:pt modelId="{E67614F6-A794-4345-86E2-E64FA1ACBDFA}" type="pres">
      <dgm:prSet presAssocID="{79D1F487-A95D-4271-86B5-EB6C8862F750}" presName="sibTrans" presStyleCnt="0"/>
      <dgm:spPr/>
    </dgm:pt>
    <dgm:pt modelId="{5E0978EF-607E-4146-8BF9-1D65CD16C01D}" type="pres">
      <dgm:prSet presAssocID="{86E4830E-081E-4653-97C1-09CA902EEDD1}" presName="textNode" presStyleLbl="node1" presStyleIdx="1" presStyleCnt="6">
        <dgm:presLayoutVars>
          <dgm:bulletEnabled val="1"/>
        </dgm:presLayoutVars>
      </dgm:prSet>
      <dgm:spPr/>
    </dgm:pt>
    <dgm:pt modelId="{5106204F-C65C-4145-9A17-F69A9451538D}" type="pres">
      <dgm:prSet presAssocID="{4F522934-4A53-48AE-A270-84C93756C039}" presName="sibTrans" presStyleCnt="0"/>
      <dgm:spPr/>
    </dgm:pt>
    <dgm:pt modelId="{E16F1399-FA89-4222-BECD-76B336D231DC}" type="pres">
      <dgm:prSet presAssocID="{0CB3D2F5-CB3E-4731-B8D7-B2D102F14CDC}" presName="textNode" presStyleLbl="node1" presStyleIdx="2" presStyleCnt="6" custLinFactNeighborX="-8767" custLinFactNeighborY="-2930">
        <dgm:presLayoutVars>
          <dgm:bulletEnabled val="1"/>
        </dgm:presLayoutVars>
      </dgm:prSet>
      <dgm:spPr/>
    </dgm:pt>
    <dgm:pt modelId="{01BA5AFB-2AE4-4E67-8D77-92C56BB85985}" type="pres">
      <dgm:prSet presAssocID="{BAA9D0DC-480C-49F7-A10A-965FE3D63D03}" presName="sibTrans" presStyleCnt="0"/>
      <dgm:spPr/>
    </dgm:pt>
    <dgm:pt modelId="{B5B001A6-948A-40C2-9171-3A14C7652DE1}" type="pres">
      <dgm:prSet presAssocID="{CD011653-8210-4BB1-B900-91B01914D603}" presName="textNode" presStyleLbl="node1" presStyleIdx="3" presStyleCnt="6" custLinFactNeighborX="-74653" custLinFactNeighborY="-1481">
        <dgm:presLayoutVars>
          <dgm:bulletEnabled val="1"/>
        </dgm:presLayoutVars>
      </dgm:prSet>
      <dgm:spPr/>
    </dgm:pt>
    <dgm:pt modelId="{2F23CA93-C6AB-40C2-8B86-73E20A22C36D}" type="pres">
      <dgm:prSet presAssocID="{7F14F51B-F95A-48D0-A00A-D210F25EB76D}" presName="sibTrans" presStyleCnt="0"/>
      <dgm:spPr/>
    </dgm:pt>
    <dgm:pt modelId="{29C1997A-59DE-4880-AB8C-482C26B49972}" type="pres">
      <dgm:prSet presAssocID="{F609968A-5147-49F8-AD7A-74B87F9A9AB1}" presName="textNode" presStyleLbl="node1" presStyleIdx="4" presStyleCnt="6" custScaleX="159509">
        <dgm:presLayoutVars>
          <dgm:bulletEnabled val="1"/>
        </dgm:presLayoutVars>
      </dgm:prSet>
      <dgm:spPr/>
    </dgm:pt>
    <dgm:pt modelId="{97327084-8985-4040-87E8-C30ABCDF2BFA}" type="pres">
      <dgm:prSet presAssocID="{208BE9BB-F6DB-4F4B-BF13-128291F8386D}" presName="sibTrans" presStyleCnt="0"/>
      <dgm:spPr/>
    </dgm:pt>
    <dgm:pt modelId="{89F4B9CF-0BC5-43C6-AACA-518F7C84AEC3}" type="pres">
      <dgm:prSet presAssocID="{97FED0B8-8428-45C0-A911-8FA37491011E}" presName="textNode" presStyleLbl="node1" presStyleIdx="5" presStyleCnt="6" custLinFactNeighborX="4408" custLinFactNeighborY="1447">
        <dgm:presLayoutVars>
          <dgm:bulletEnabled val="1"/>
        </dgm:presLayoutVars>
      </dgm:prSet>
      <dgm:spPr/>
    </dgm:pt>
  </dgm:ptLst>
  <dgm:cxnLst>
    <dgm:cxn modelId="{137A8F03-D961-4D1C-8E0A-EF1A7C61F929}" type="presOf" srcId="{86E4830E-081E-4653-97C1-09CA902EEDD1}" destId="{5E0978EF-607E-4146-8BF9-1D65CD16C01D}" srcOrd="0" destOrd="0" presId="urn:microsoft.com/office/officeart/2005/8/layout/hProcess9"/>
    <dgm:cxn modelId="{0456E117-C143-4CAF-BE1E-910F8751D8A5}" srcId="{6141646F-D791-4CA2-A717-C4D765645C71}" destId="{86E4830E-081E-4653-97C1-09CA902EEDD1}" srcOrd="1" destOrd="0" parTransId="{852D14FE-F6A4-4D18-98C2-BF1961B8095D}" sibTransId="{4F522934-4A53-48AE-A270-84C93756C039}"/>
    <dgm:cxn modelId="{93B1921C-18A6-41A7-95F8-7EB8F60741C8}" srcId="{6141646F-D791-4CA2-A717-C4D765645C71}" destId="{F609968A-5147-49F8-AD7A-74B87F9A9AB1}" srcOrd="4" destOrd="0" parTransId="{0CD5C74A-0AAF-4339-825A-C405E9BB1BA1}" sibTransId="{208BE9BB-F6DB-4F4B-BF13-128291F8386D}"/>
    <dgm:cxn modelId="{710FB827-8619-4FEB-B76E-54F27DC0313B}" type="presOf" srcId="{97FED0B8-8428-45C0-A911-8FA37491011E}" destId="{89F4B9CF-0BC5-43C6-AACA-518F7C84AEC3}" srcOrd="0" destOrd="0" presId="urn:microsoft.com/office/officeart/2005/8/layout/hProcess9"/>
    <dgm:cxn modelId="{47A3152F-5CC2-4020-803D-A479AC92E83A}" type="presOf" srcId="{F609968A-5147-49F8-AD7A-74B87F9A9AB1}" destId="{29C1997A-59DE-4880-AB8C-482C26B49972}" srcOrd="0" destOrd="0" presId="urn:microsoft.com/office/officeart/2005/8/layout/hProcess9"/>
    <dgm:cxn modelId="{A9D75845-D6AD-4FBF-93E7-44B4DC864921}" type="presOf" srcId="{CD011653-8210-4BB1-B900-91B01914D603}" destId="{B5B001A6-948A-40C2-9171-3A14C7652DE1}" srcOrd="0" destOrd="0" presId="urn:microsoft.com/office/officeart/2005/8/layout/hProcess9"/>
    <dgm:cxn modelId="{5896B283-3339-46E1-B3FC-C09378934C1A}" srcId="{6141646F-D791-4CA2-A717-C4D765645C71}" destId="{0CB3D2F5-CB3E-4731-B8D7-B2D102F14CDC}" srcOrd="2" destOrd="0" parTransId="{DDE38F03-0CF4-498E-9636-0699E11E7903}" sibTransId="{BAA9D0DC-480C-49F7-A10A-965FE3D63D03}"/>
    <dgm:cxn modelId="{B101A2B5-7C65-4CC9-AA4D-294D95B0688F}" srcId="{6141646F-D791-4CA2-A717-C4D765645C71}" destId="{97FED0B8-8428-45C0-A911-8FA37491011E}" srcOrd="5" destOrd="0" parTransId="{A8F50D11-7381-4C07-B0EC-9B142D58E99A}" sibTransId="{C9B5015E-0F2A-401D-BD35-3421593737C4}"/>
    <dgm:cxn modelId="{E247B1C1-5358-4FD3-9A37-64C4C90EEA73}" type="presOf" srcId="{0CB3D2F5-CB3E-4731-B8D7-B2D102F14CDC}" destId="{E16F1399-FA89-4222-BECD-76B336D231DC}"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0D5B96D2-4A85-4D8D-89C6-D681B22DC456}" srcId="{6141646F-D791-4CA2-A717-C4D765645C71}" destId="{C7D740BD-D243-48D4-ACF3-62A0FA03A546}" srcOrd="0" destOrd="0" parTransId="{6C4D2921-BB83-42F3-B2F5-AA964E4ED0E6}" sibTransId="{79D1F487-A95D-4271-86B5-EB6C8862F750}"/>
    <dgm:cxn modelId="{570CD7DB-460B-4160-AA30-86C897FA87F0}" srcId="{6141646F-D791-4CA2-A717-C4D765645C71}" destId="{CD011653-8210-4BB1-B900-91B01914D603}" srcOrd="3" destOrd="0" parTransId="{155C05A4-133A-4B2D-89E9-9DAA30418B43}" sibTransId="{7F14F51B-F95A-48D0-A00A-D210F25EB76D}"/>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02D28071-E6CC-4372-A149-4A499C66C684}" type="presParOf" srcId="{4415ED17-40F4-4D23-8C58-2D632869BCCD}" destId="{34C431D1-D978-480B-80ED-812597574604}" srcOrd="0" destOrd="0" presId="urn:microsoft.com/office/officeart/2005/8/layout/hProcess9"/>
    <dgm:cxn modelId="{E9079B8A-3CAC-4A3C-9587-56422FEAF103}" type="presParOf" srcId="{4415ED17-40F4-4D23-8C58-2D632869BCCD}" destId="{E67614F6-A794-4345-86E2-E64FA1ACBDFA}" srcOrd="1" destOrd="0" presId="urn:microsoft.com/office/officeart/2005/8/layout/hProcess9"/>
    <dgm:cxn modelId="{38F927E7-5EEA-4905-A590-782336A395F9}" type="presParOf" srcId="{4415ED17-40F4-4D23-8C58-2D632869BCCD}" destId="{5E0978EF-607E-4146-8BF9-1D65CD16C01D}" srcOrd="2" destOrd="0" presId="urn:microsoft.com/office/officeart/2005/8/layout/hProcess9"/>
    <dgm:cxn modelId="{B896743A-6E66-4E59-B9BE-9EEADCE94EC3}" type="presParOf" srcId="{4415ED17-40F4-4D23-8C58-2D632869BCCD}" destId="{5106204F-C65C-4145-9A17-F69A9451538D}" srcOrd="3" destOrd="0" presId="urn:microsoft.com/office/officeart/2005/8/layout/hProcess9"/>
    <dgm:cxn modelId="{796F6B93-AB23-4E2B-9C2D-9068038EFA4F}" type="presParOf" srcId="{4415ED17-40F4-4D23-8C58-2D632869BCCD}" destId="{E16F1399-FA89-4222-BECD-76B336D231DC}" srcOrd="4" destOrd="0" presId="urn:microsoft.com/office/officeart/2005/8/layout/hProcess9"/>
    <dgm:cxn modelId="{330E9198-43AB-43C6-8A5F-8F856F6F4825}" type="presParOf" srcId="{4415ED17-40F4-4D23-8C58-2D632869BCCD}" destId="{01BA5AFB-2AE4-4E67-8D77-92C56BB85985}" srcOrd="5" destOrd="0" presId="urn:microsoft.com/office/officeart/2005/8/layout/hProcess9"/>
    <dgm:cxn modelId="{4F50A328-20ED-438E-921F-6768FA8021C8}" type="presParOf" srcId="{4415ED17-40F4-4D23-8C58-2D632869BCCD}" destId="{B5B001A6-948A-40C2-9171-3A14C7652DE1}" srcOrd="6" destOrd="0" presId="urn:microsoft.com/office/officeart/2005/8/layout/hProcess9"/>
    <dgm:cxn modelId="{539A1850-B238-42C9-A3B7-B97659FFE45D}" type="presParOf" srcId="{4415ED17-40F4-4D23-8C58-2D632869BCCD}" destId="{2F23CA93-C6AB-40C2-8B86-73E20A22C36D}" srcOrd="7" destOrd="0" presId="urn:microsoft.com/office/officeart/2005/8/layout/hProcess9"/>
    <dgm:cxn modelId="{555C031A-86F5-48C3-8A01-3A71451BE896}" type="presParOf" srcId="{4415ED17-40F4-4D23-8C58-2D632869BCCD}" destId="{29C1997A-59DE-4880-AB8C-482C26B49972}" srcOrd="8" destOrd="0" presId="urn:microsoft.com/office/officeart/2005/8/layout/hProcess9"/>
    <dgm:cxn modelId="{09B4DC3E-3566-4E61-B218-07BA80C931C0}" type="presParOf" srcId="{4415ED17-40F4-4D23-8C58-2D632869BCCD}" destId="{97327084-8985-4040-87E8-C30ABCDF2BFA}" srcOrd="9" destOrd="0" presId="urn:microsoft.com/office/officeart/2005/8/layout/hProcess9"/>
    <dgm:cxn modelId="{BA980BA2-A0F9-41DB-94D2-6AFB5A7FDE06}" type="presParOf" srcId="{4415ED17-40F4-4D23-8C58-2D632869BCCD}" destId="{89F4B9CF-0BC5-43C6-AACA-518F7C84AEC3}" srcOrd="1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818533" y="0"/>
          <a:ext cx="9276707" cy="47879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431D1-D978-480B-80ED-812597574604}">
      <dsp:nvSpPr>
        <dsp:cNvPr id="0" name=""/>
        <dsp:cNvSpPr/>
      </dsp:nvSpPr>
      <dsp:spPr>
        <a:xfrm>
          <a:off x="0" y="1421355"/>
          <a:ext cx="1593368" cy="191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fr-FR" sz="2100" b="1" kern="1200" dirty="0"/>
            <a:t>Elementary notions</a:t>
          </a:r>
          <a:endParaRPr lang="en-US" sz="2100" b="1" kern="1200" dirty="0"/>
        </a:p>
      </dsp:txBody>
      <dsp:txXfrm>
        <a:off x="77782" y="1499137"/>
        <a:ext cx="1437804" cy="1759596"/>
      </dsp:txXfrm>
    </dsp:sp>
    <dsp:sp modelId="{5E0978EF-607E-4146-8BF9-1D65CD16C01D}">
      <dsp:nvSpPr>
        <dsp:cNvPr id="0" name=""/>
        <dsp:cNvSpPr/>
      </dsp:nvSpPr>
      <dsp:spPr>
        <a:xfrm>
          <a:off x="1676548" y="1436370"/>
          <a:ext cx="1593368" cy="191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fr-FR" sz="2100" b="1" kern="1200" dirty="0"/>
            <a:t>I-  The </a:t>
          </a:r>
          <a:r>
            <a:rPr lang="fr-FR" sz="2100" b="1" kern="1200" dirty="0" err="1"/>
            <a:t>Demand</a:t>
          </a:r>
          <a:endParaRPr lang="en-US" sz="2100" kern="1200" dirty="0"/>
        </a:p>
      </dsp:txBody>
      <dsp:txXfrm>
        <a:off x="1754330" y="1514152"/>
        <a:ext cx="1437804" cy="1759596"/>
      </dsp:txXfrm>
    </dsp:sp>
    <dsp:sp modelId="{E16F1399-FA89-4222-BECD-76B336D231DC}">
      <dsp:nvSpPr>
        <dsp:cNvPr id="0" name=""/>
        <dsp:cNvSpPr/>
      </dsp:nvSpPr>
      <dsp:spPr>
        <a:xfrm>
          <a:off x="3342601" y="1380255"/>
          <a:ext cx="1593368" cy="191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ln w="0"/>
              <a:solidFill>
                <a:schemeClr val="bg1"/>
              </a:solidFill>
              <a:cs typeface="Sakkal Majalla" panose="02000000000000000000" pitchFamily="2" charset="-78"/>
            </a:rPr>
            <a:t>II- The Supply</a:t>
          </a:r>
          <a:endParaRPr lang="en-US" sz="2100" b="1" kern="1200" dirty="0">
            <a:solidFill>
              <a:schemeClr val="bg1"/>
            </a:solidFill>
          </a:endParaRPr>
        </a:p>
      </dsp:txBody>
      <dsp:txXfrm>
        <a:off x="3420383" y="1458037"/>
        <a:ext cx="1437804" cy="1759596"/>
      </dsp:txXfrm>
    </dsp:sp>
    <dsp:sp modelId="{B5B001A6-948A-40C2-9171-3A14C7652DE1}">
      <dsp:nvSpPr>
        <dsp:cNvPr id="0" name=""/>
        <dsp:cNvSpPr/>
      </dsp:nvSpPr>
      <dsp:spPr>
        <a:xfrm>
          <a:off x="4963147" y="1408006"/>
          <a:ext cx="1593368" cy="191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fr-FR" sz="2100" b="1" kern="1200" dirty="0"/>
            <a:t>III- The Market Demand and Supply</a:t>
          </a:r>
          <a:endParaRPr lang="en-US" sz="2100" kern="1200" dirty="0">
            <a:latin typeface="Calibri" panose="020F0502020204030204" pitchFamily="34" charset="0"/>
            <a:cs typeface="Calibri" panose="020F0502020204030204" pitchFamily="34" charset="0"/>
          </a:endParaRPr>
        </a:p>
      </dsp:txBody>
      <dsp:txXfrm>
        <a:off x="5040929" y="1485788"/>
        <a:ext cx="1437804" cy="1759596"/>
      </dsp:txXfrm>
    </dsp:sp>
    <dsp:sp modelId="{29C1997A-59DE-4880-AB8C-482C26B49972}">
      <dsp:nvSpPr>
        <dsp:cNvPr id="0" name=""/>
        <dsp:cNvSpPr/>
      </dsp:nvSpPr>
      <dsp:spPr>
        <a:xfrm>
          <a:off x="6695659" y="1436370"/>
          <a:ext cx="2541565" cy="191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fr-FR" sz="2100" b="1" kern="1200" dirty="0"/>
            <a:t>IV- Movements and shits </a:t>
          </a:r>
          <a:r>
            <a:rPr lang="fr-FR" sz="2100" b="1" kern="1200" dirty="0" err="1"/>
            <a:t>along</a:t>
          </a:r>
          <a:r>
            <a:rPr lang="fr-FR" sz="2100" b="1" kern="1200" dirty="0"/>
            <a:t> </a:t>
          </a:r>
          <a:r>
            <a:rPr lang="fr-FR" sz="2100" b="1" kern="1200" dirty="0" err="1"/>
            <a:t>supply</a:t>
          </a:r>
          <a:r>
            <a:rPr lang="fr-FR" sz="2100" b="1" kern="1200" dirty="0"/>
            <a:t> and </a:t>
          </a:r>
          <a:r>
            <a:rPr lang="fr-FR" sz="2100" b="1" kern="1200" dirty="0" err="1"/>
            <a:t>demand</a:t>
          </a:r>
          <a:r>
            <a:rPr lang="fr-FR" sz="2100" b="1" kern="1200" dirty="0"/>
            <a:t> </a:t>
          </a:r>
          <a:r>
            <a:rPr lang="fr-FR" sz="2100" b="1" kern="1200" dirty="0" err="1"/>
            <a:t>curves</a:t>
          </a:r>
          <a:endParaRPr lang="en-US" sz="2100" kern="1200" dirty="0">
            <a:latin typeface="Calibri" panose="020F0502020204030204" pitchFamily="34" charset="0"/>
            <a:cs typeface="Calibri" panose="020F0502020204030204" pitchFamily="34" charset="0"/>
          </a:endParaRPr>
        </a:p>
      </dsp:txBody>
      <dsp:txXfrm>
        <a:off x="6789149" y="1529860"/>
        <a:ext cx="2354585" cy="1728180"/>
      </dsp:txXfrm>
    </dsp:sp>
    <dsp:sp modelId="{89F4B9CF-0BC5-43C6-AACA-518F7C84AEC3}">
      <dsp:nvSpPr>
        <dsp:cNvPr id="0" name=""/>
        <dsp:cNvSpPr/>
      </dsp:nvSpPr>
      <dsp:spPr>
        <a:xfrm>
          <a:off x="9320405" y="1464082"/>
          <a:ext cx="1593368" cy="191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fr-FR" sz="2100" b="1" kern="1200" dirty="0"/>
            <a:t>The Equilibrium of the Market</a:t>
          </a:r>
          <a:endParaRPr lang="en-US" sz="2100" kern="1200" dirty="0">
            <a:latin typeface="Calibri" panose="020F0502020204030204" pitchFamily="34" charset="0"/>
            <a:cs typeface="Calibri" panose="020F0502020204030204" pitchFamily="34" charset="0"/>
          </a:endParaRPr>
        </a:p>
      </dsp:txBody>
      <dsp:txXfrm>
        <a:off x="9398187" y="1541864"/>
        <a:ext cx="1437804" cy="1759596"/>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25C8B1-ED7B-4C36-86E2-DC0DC8D48679}" type="datetimeFigureOut">
              <a:rPr lang="fr-FR" smtClean="0"/>
              <a:t>08/09/2021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08AE6B-FB7E-461E-B3D9-99DE0170828B}" type="slidenum">
              <a:rPr lang="fr-FR" smtClean="0"/>
              <a:t>‹N°›</a:t>
            </a:fld>
            <a:endParaRPr lang="fr-FR"/>
          </a:p>
        </p:txBody>
      </p:sp>
    </p:spTree>
    <p:extLst>
      <p:ext uri="{BB962C8B-B14F-4D97-AF65-F5344CB8AC3E}">
        <p14:creationId xmlns:p14="http://schemas.microsoft.com/office/powerpoint/2010/main" val="3817486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investopedia.com/terms/f/freemarket.asp" TargetMode="External"/><Relationship Id="rId7" Type="http://schemas.openxmlformats.org/officeDocument/2006/relationships/hyperlink" Target="https://en.wikipedia.org/wiki/Open_market" TargetMode="External"/><Relationship Id="rId2" Type="http://schemas.openxmlformats.org/officeDocument/2006/relationships/slide" Target="../slides/slide3.xml"/><Relationship Id="rId1" Type="http://schemas.openxmlformats.org/officeDocument/2006/relationships/notesMaster" Target="../notesMasters/notesMaster1.xml"/><Relationship Id="rId6" Type="http://schemas.openxmlformats.org/officeDocument/2006/relationships/hyperlink" Target="https://en.wikipedia.org/wiki/Goods_and_services" TargetMode="External"/><Relationship Id="rId5" Type="http://schemas.openxmlformats.org/officeDocument/2006/relationships/hyperlink" Target="https://en.wikipedia.org/wiki/Price" TargetMode="External"/><Relationship Id="rId4" Type="http://schemas.openxmlformats.org/officeDocument/2006/relationships/hyperlink" Target="https://en.wikipedia.org/wiki/Economic_system" TargetMode="Externa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investopedia.com/terms/f/freemarket.asp" TargetMode="External"/><Relationship Id="rId7" Type="http://schemas.openxmlformats.org/officeDocument/2006/relationships/hyperlink" Target="https://en.wikipedia.org/wiki/Open_market"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en.wikipedia.org/wiki/Goods_and_services" TargetMode="External"/><Relationship Id="rId5" Type="http://schemas.openxmlformats.org/officeDocument/2006/relationships/hyperlink" Target="https://en.wikipedia.org/wiki/Price" TargetMode="External"/><Relationship Id="rId4" Type="http://schemas.openxmlformats.org/officeDocument/2006/relationships/hyperlink" Target="https://en.wikipedia.org/wiki/Economic_system"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investopedia.com/terms/f/freemarket.asp" TargetMode="External"/><Relationship Id="rId7" Type="http://schemas.openxmlformats.org/officeDocument/2006/relationships/hyperlink" Target="https://en.wikipedia.org/wiki/Open_market"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en.wikipedia.org/wiki/Goods_and_services" TargetMode="External"/><Relationship Id="rId5" Type="http://schemas.openxmlformats.org/officeDocument/2006/relationships/hyperlink" Target="https://en.wikipedia.org/wiki/Price" TargetMode="External"/><Relationship Id="rId4" Type="http://schemas.openxmlformats.org/officeDocument/2006/relationships/hyperlink" Target="https://en.wikipedia.org/wiki/Economic_system"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investopedia.com/terms/f/freemarket.asp" TargetMode="External"/><Relationship Id="rId7" Type="http://schemas.openxmlformats.org/officeDocument/2006/relationships/hyperlink" Target="https://en.wikipedia.org/wiki/Open_market" TargetMode="External"/><Relationship Id="rId2" Type="http://schemas.openxmlformats.org/officeDocument/2006/relationships/slide" Target="../slides/slide6.xml"/><Relationship Id="rId1" Type="http://schemas.openxmlformats.org/officeDocument/2006/relationships/notesMaster" Target="../notesMasters/notesMaster1.xml"/><Relationship Id="rId6" Type="http://schemas.openxmlformats.org/officeDocument/2006/relationships/hyperlink" Target="https://en.wikipedia.org/wiki/Goods_and_services" TargetMode="External"/><Relationship Id="rId5" Type="http://schemas.openxmlformats.org/officeDocument/2006/relationships/hyperlink" Target="https://en.wikipedia.org/wiki/Price" TargetMode="External"/><Relationship Id="rId4" Type="http://schemas.openxmlformats.org/officeDocument/2006/relationships/hyperlink" Target="https://en.wikipedia.org/wiki/Economic_system"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investopedia.com/terms/e/economics.asp"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0" u="sng" dirty="0">
                <a:solidFill>
                  <a:srgbClr val="FF0000"/>
                </a:solidFill>
                <a:effectLst/>
                <a:latin typeface="SourceSansPro"/>
                <a:hlinkClick r:id="rId3">
                  <a:extLst>
                    <a:ext uri="{A12FA001-AC4F-418D-AE19-62706E023703}">
                      <ahyp:hlinkClr xmlns:ahyp="http://schemas.microsoft.com/office/drawing/2018/hyperlinkcolor" val="tx"/>
                    </a:ext>
                  </a:extLst>
                </a:hlinkClick>
              </a:rPr>
              <a:t>free market</a:t>
            </a:r>
            <a:r>
              <a:rPr lang="en-US" b="0" i="0" u="none" dirty="0">
                <a:solidFill>
                  <a:srgbClr val="FF0000"/>
                </a:solidFill>
                <a:effectLst/>
                <a:latin typeface="SourceSansPro"/>
              </a:rPr>
              <a:t>: a </a:t>
            </a:r>
            <a:r>
              <a:rPr lang="en-US" b="0" i="0" u="none" dirty="0">
                <a:solidFill>
                  <a:srgbClr val="202122"/>
                </a:solidFill>
                <a:effectLst/>
                <a:latin typeface="Arial" panose="020B0604020202020204" pitchFamily="34" charset="0"/>
              </a:rPr>
              <a:t> </a:t>
            </a:r>
            <a:r>
              <a:rPr lang="en-US" b="0" i="0" u="none" strike="noStrike" dirty="0">
                <a:solidFill>
                  <a:srgbClr val="0645AD"/>
                </a:solidFill>
                <a:effectLst/>
                <a:latin typeface="Arial" panose="020B0604020202020204" pitchFamily="34" charset="0"/>
                <a:hlinkClick r:id="rId4" tooltip="Economic system"/>
              </a:rPr>
              <a:t>system</a:t>
            </a:r>
            <a:r>
              <a:rPr lang="en-US" b="0" i="0" u="none" dirty="0">
                <a:solidFill>
                  <a:srgbClr val="202122"/>
                </a:solidFill>
                <a:effectLst/>
                <a:latin typeface="Arial" panose="020B0604020202020204" pitchFamily="34" charset="0"/>
              </a:rPr>
              <a:t> </a:t>
            </a:r>
            <a:r>
              <a:rPr lang="en-US" b="0" i="0" dirty="0">
                <a:solidFill>
                  <a:srgbClr val="202122"/>
                </a:solidFill>
                <a:effectLst/>
                <a:latin typeface="Arial" panose="020B0604020202020204" pitchFamily="34" charset="0"/>
              </a:rPr>
              <a:t>in which the </a:t>
            </a:r>
            <a:r>
              <a:rPr lang="en-US" b="0" i="0" u="sng" strike="noStrike" dirty="0">
                <a:solidFill>
                  <a:srgbClr val="0645AD"/>
                </a:solidFill>
                <a:effectLst/>
                <a:latin typeface="Arial" panose="020B0604020202020204" pitchFamily="34" charset="0"/>
                <a:hlinkClick r:id="rId5" tooltip="Price"/>
              </a:rPr>
              <a:t>prices</a:t>
            </a:r>
            <a:r>
              <a:rPr lang="en-US" b="0" i="0" dirty="0">
                <a:solidFill>
                  <a:srgbClr val="202122"/>
                </a:solidFill>
                <a:effectLst/>
                <a:latin typeface="Arial" panose="020B0604020202020204" pitchFamily="34" charset="0"/>
              </a:rPr>
              <a:t> for </a:t>
            </a:r>
            <a:r>
              <a:rPr lang="en-US" b="0" i="0" u="none" strike="noStrike" dirty="0">
                <a:solidFill>
                  <a:srgbClr val="0645AD"/>
                </a:solidFill>
                <a:effectLst/>
                <a:latin typeface="Arial" panose="020B0604020202020204" pitchFamily="34" charset="0"/>
                <a:hlinkClick r:id="rId6" tooltip="Goods and services"/>
              </a:rPr>
              <a:t>goods and services</a:t>
            </a:r>
            <a:r>
              <a:rPr lang="en-US" b="0" i="0" dirty="0">
                <a:solidFill>
                  <a:srgbClr val="202122"/>
                </a:solidFill>
                <a:effectLst/>
                <a:latin typeface="Arial" panose="020B0604020202020204" pitchFamily="34" charset="0"/>
              </a:rPr>
              <a:t> are self-regulated by buyers and sellers negotiating in an </a:t>
            </a:r>
            <a:r>
              <a:rPr lang="en-US" b="0" i="0" u="none" strike="noStrike" dirty="0">
                <a:solidFill>
                  <a:srgbClr val="0645AD"/>
                </a:solidFill>
                <a:effectLst/>
                <a:latin typeface="Arial" panose="020B0604020202020204" pitchFamily="34" charset="0"/>
                <a:hlinkClick r:id="rId7" tooltip="Open market"/>
              </a:rPr>
              <a:t>open market</a:t>
            </a:r>
            <a:r>
              <a:rPr lang="en-US" b="0" i="0" dirty="0">
                <a:solidFill>
                  <a:srgbClr val="202122"/>
                </a:solidFill>
                <a:effectLst/>
                <a:latin typeface="Arial" panose="020B0604020202020204" pitchFamily="34" charset="0"/>
              </a:rPr>
              <a:t>.</a:t>
            </a:r>
            <a:endParaRPr lang="fr-FR" dirty="0"/>
          </a:p>
        </p:txBody>
      </p:sp>
      <p:sp>
        <p:nvSpPr>
          <p:cNvPr id="4" name="Espace réservé du numéro de diapositive 3"/>
          <p:cNvSpPr>
            <a:spLocks noGrp="1"/>
          </p:cNvSpPr>
          <p:nvPr>
            <p:ph type="sldNum" sz="quarter" idx="5"/>
          </p:nvPr>
        </p:nvSpPr>
        <p:spPr/>
        <p:txBody>
          <a:bodyPr/>
          <a:lstStyle/>
          <a:p>
            <a:fld id="{6A08AE6B-FB7E-461E-B3D9-99DE0170828B}" type="slidenum">
              <a:rPr lang="fr-FR" smtClean="0"/>
              <a:t>3</a:t>
            </a:fld>
            <a:endParaRPr lang="fr-FR"/>
          </a:p>
        </p:txBody>
      </p:sp>
    </p:spTree>
    <p:extLst>
      <p:ext uri="{BB962C8B-B14F-4D97-AF65-F5344CB8AC3E}">
        <p14:creationId xmlns:p14="http://schemas.microsoft.com/office/powerpoint/2010/main" val="498913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0" u="sng" dirty="0">
                <a:solidFill>
                  <a:srgbClr val="FF0000"/>
                </a:solidFill>
                <a:effectLst/>
                <a:latin typeface="SourceSansPro"/>
                <a:hlinkClick r:id="rId3">
                  <a:extLst>
                    <a:ext uri="{A12FA001-AC4F-418D-AE19-62706E023703}">
                      <ahyp:hlinkClr xmlns:ahyp="http://schemas.microsoft.com/office/drawing/2018/hyperlinkcolor" val="tx"/>
                    </a:ext>
                  </a:extLst>
                </a:hlinkClick>
              </a:rPr>
              <a:t>free market</a:t>
            </a:r>
            <a:r>
              <a:rPr lang="en-US" b="0" i="0" u="none" dirty="0">
                <a:solidFill>
                  <a:srgbClr val="FF0000"/>
                </a:solidFill>
                <a:effectLst/>
                <a:latin typeface="SourceSansPro"/>
              </a:rPr>
              <a:t>: a </a:t>
            </a:r>
            <a:r>
              <a:rPr lang="en-US" b="0" i="0" u="none" dirty="0">
                <a:solidFill>
                  <a:srgbClr val="202122"/>
                </a:solidFill>
                <a:effectLst/>
                <a:latin typeface="Arial" panose="020B0604020202020204" pitchFamily="34" charset="0"/>
              </a:rPr>
              <a:t> </a:t>
            </a:r>
            <a:r>
              <a:rPr lang="en-US" b="0" i="0" u="none" strike="noStrike" dirty="0">
                <a:solidFill>
                  <a:srgbClr val="0645AD"/>
                </a:solidFill>
                <a:effectLst/>
                <a:latin typeface="Arial" panose="020B0604020202020204" pitchFamily="34" charset="0"/>
                <a:hlinkClick r:id="rId4" tooltip="Economic system"/>
              </a:rPr>
              <a:t>system</a:t>
            </a:r>
            <a:r>
              <a:rPr lang="en-US" b="0" i="0" u="none" dirty="0">
                <a:solidFill>
                  <a:srgbClr val="202122"/>
                </a:solidFill>
                <a:effectLst/>
                <a:latin typeface="Arial" panose="020B0604020202020204" pitchFamily="34" charset="0"/>
              </a:rPr>
              <a:t> </a:t>
            </a:r>
            <a:r>
              <a:rPr lang="en-US" b="0" i="0" dirty="0">
                <a:solidFill>
                  <a:srgbClr val="202122"/>
                </a:solidFill>
                <a:effectLst/>
                <a:latin typeface="Arial" panose="020B0604020202020204" pitchFamily="34" charset="0"/>
              </a:rPr>
              <a:t>in which the </a:t>
            </a:r>
            <a:r>
              <a:rPr lang="en-US" b="0" i="0" u="sng" strike="noStrike" dirty="0">
                <a:solidFill>
                  <a:srgbClr val="0645AD"/>
                </a:solidFill>
                <a:effectLst/>
                <a:latin typeface="Arial" panose="020B0604020202020204" pitchFamily="34" charset="0"/>
                <a:hlinkClick r:id="rId5" tooltip="Price"/>
              </a:rPr>
              <a:t>prices</a:t>
            </a:r>
            <a:r>
              <a:rPr lang="en-US" b="0" i="0" dirty="0">
                <a:solidFill>
                  <a:srgbClr val="202122"/>
                </a:solidFill>
                <a:effectLst/>
                <a:latin typeface="Arial" panose="020B0604020202020204" pitchFamily="34" charset="0"/>
              </a:rPr>
              <a:t> for </a:t>
            </a:r>
            <a:r>
              <a:rPr lang="en-US" b="0" i="0" u="none" strike="noStrike" dirty="0">
                <a:solidFill>
                  <a:srgbClr val="0645AD"/>
                </a:solidFill>
                <a:effectLst/>
                <a:latin typeface="Arial" panose="020B0604020202020204" pitchFamily="34" charset="0"/>
                <a:hlinkClick r:id="rId6" tooltip="Goods and services"/>
              </a:rPr>
              <a:t>goods and services</a:t>
            </a:r>
            <a:r>
              <a:rPr lang="en-US" b="0" i="0" dirty="0">
                <a:solidFill>
                  <a:srgbClr val="202122"/>
                </a:solidFill>
                <a:effectLst/>
                <a:latin typeface="Arial" panose="020B0604020202020204" pitchFamily="34" charset="0"/>
              </a:rPr>
              <a:t> are self-regulated by buyers and sellers negotiating in an </a:t>
            </a:r>
            <a:r>
              <a:rPr lang="en-US" b="0" i="0" u="none" strike="noStrike" dirty="0">
                <a:solidFill>
                  <a:srgbClr val="0645AD"/>
                </a:solidFill>
                <a:effectLst/>
                <a:latin typeface="Arial" panose="020B0604020202020204" pitchFamily="34" charset="0"/>
                <a:hlinkClick r:id="rId7" tooltip="Open market"/>
              </a:rPr>
              <a:t>open market</a:t>
            </a:r>
            <a:r>
              <a:rPr lang="en-US" b="0" i="0" dirty="0">
                <a:solidFill>
                  <a:srgbClr val="202122"/>
                </a:solidFill>
                <a:effectLst/>
                <a:latin typeface="Arial" panose="020B0604020202020204" pitchFamily="34" charset="0"/>
              </a:rPr>
              <a:t>.</a:t>
            </a:r>
            <a:endParaRPr lang="fr-FR" dirty="0"/>
          </a:p>
        </p:txBody>
      </p:sp>
      <p:sp>
        <p:nvSpPr>
          <p:cNvPr id="4" name="Espace réservé du numéro de diapositive 3"/>
          <p:cNvSpPr>
            <a:spLocks noGrp="1"/>
          </p:cNvSpPr>
          <p:nvPr>
            <p:ph type="sldNum" sz="quarter" idx="5"/>
          </p:nvPr>
        </p:nvSpPr>
        <p:spPr/>
        <p:txBody>
          <a:bodyPr/>
          <a:lstStyle/>
          <a:p>
            <a:fld id="{6A08AE6B-FB7E-461E-B3D9-99DE0170828B}" type="slidenum">
              <a:rPr lang="fr-FR" smtClean="0"/>
              <a:t>4</a:t>
            </a:fld>
            <a:endParaRPr lang="fr-FR"/>
          </a:p>
        </p:txBody>
      </p:sp>
    </p:spTree>
    <p:extLst>
      <p:ext uri="{BB962C8B-B14F-4D97-AF65-F5344CB8AC3E}">
        <p14:creationId xmlns:p14="http://schemas.microsoft.com/office/powerpoint/2010/main" val="31235330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0" u="sng" dirty="0">
                <a:solidFill>
                  <a:srgbClr val="FF0000"/>
                </a:solidFill>
                <a:effectLst/>
                <a:latin typeface="SourceSansPro"/>
                <a:hlinkClick r:id="rId3">
                  <a:extLst>
                    <a:ext uri="{A12FA001-AC4F-418D-AE19-62706E023703}">
                      <ahyp:hlinkClr xmlns:ahyp="http://schemas.microsoft.com/office/drawing/2018/hyperlinkcolor" val="tx"/>
                    </a:ext>
                  </a:extLst>
                </a:hlinkClick>
              </a:rPr>
              <a:t>free market</a:t>
            </a:r>
            <a:r>
              <a:rPr lang="en-US" b="0" i="0" u="none" dirty="0">
                <a:solidFill>
                  <a:srgbClr val="FF0000"/>
                </a:solidFill>
                <a:effectLst/>
                <a:latin typeface="SourceSansPro"/>
              </a:rPr>
              <a:t>: a </a:t>
            </a:r>
            <a:r>
              <a:rPr lang="en-US" b="0" i="0" u="none" dirty="0">
                <a:solidFill>
                  <a:srgbClr val="202122"/>
                </a:solidFill>
                <a:effectLst/>
                <a:latin typeface="Arial" panose="020B0604020202020204" pitchFamily="34" charset="0"/>
              </a:rPr>
              <a:t> </a:t>
            </a:r>
            <a:r>
              <a:rPr lang="en-US" b="0" i="0" u="none" strike="noStrike" dirty="0">
                <a:solidFill>
                  <a:srgbClr val="0645AD"/>
                </a:solidFill>
                <a:effectLst/>
                <a:latin typeface="Arial" panose="020B0604020202020204" pitchFamily="34" charset="0"/>
                <a:hlinkClick r:id="rId4" tooltip="Economic system"/>
              </a:rPr>
              <a:t>system</a:t>
            </a:r>
            <a:r>
              <a:rPr lang="en-US" b="0" i="0" u="none" dirty="0">
                <a:solidFill>
                  <a:srgbClr val="202122"/>
                </a:solidFill>
                <a:effectLst/>
                <a:latin typeface="Arial" panose="020B0604020202020204" pitchFamily="34" charset="0"/>
              </a:rPr>
              <a:t> </a:t>
            </a:r>
            <a:r>
              <a:rPr lang="en-US" b="0" i="0" dirty="0">
                <a:solidFill>
                  <a:srgbClr val="202122"/>
                </a:solidFill>
                <a:effectLst/>
                <a:latin typeface="Arial" panose="020B0604020202020204" pitchFamily="34" charset="0"/>
              </a:rPr>
              <a:t>in which the </a:t>
            </a:r>
            <a:r>
              <a:rPr lang="en-US" b="0" i="0" u="sng" strike="noStrike" dirty="0">
                <a:solidFill>
                  <a:srgbClr val="0645AD"/>
                </a:solidFill>
                <a:effectLst/>
                <a:latin typeface="Arial" panose="020B0604020202020204" pitchFamily="34" charset="0"/>
                <a:hlinkClick r:id="rId5" tooltip="Price"/>
              </a:rPr>
              <a:t>prices</a:t>
            </a:r>
            <a:r>
              <a:rPr lang="en-US" b="0" i="0" dirty="0">
                <a:solidFill>
                  <a:srgbClr val="202122"/>
                </a:solidFill>
                <a:effectLst/>
                <a:latin typeface="Arial" panose="020B0604020202020204" pitchFamily="34" charset="0"/>
              </a:rPr>
              <a:t> for </a:t>
            </a:r>
            <a:r>
              <a:rPr lang="en-US" b="0" i="0" u="none" strike="noStrike" dirty="0">
                <a:solidFill>
                  <a:srgbClr val="0645AD"/>
                </a:solidFill>
                <a:effectLst/>
                <a:latin typeface="Arial" panose="020B0604020202020204" pitchFamily="34" charset="0"/>
                <a:hlinkClick r:id="rId6" tooltip="Goods and services"/>
              </a:rPr>
              <a:t>goods and services</a:t>
            </a:r>
            <a:r>
              <a:rPr lang="en-US" b="0" i="0" dirty="0">
                <a:solidFill>
                  <a:srgbClr val="202122"/>
                </a:solidFill>
                <a:effectLst/>
                <a:latin typeface="Arial" panose="020B0604020202020204" pitchFamily="34" charset="0"/>
              </a:rPr>
              <a:t> are self-regulated by buyers and sellers negotiating in an </a:t>
            </a:r>
            <a:r>
              <a:rPr lang="en-US" b="0" i="0" u="none" strike="noStrike" dirty="0">
                <a:solidFill>
                  <a:srgbClr val="0645AD"/>
                </a:solidFill>
                <a:effectLst/>
                <a:latin typeface="Arial" panose="020B0604020202020204" pitchFamily="34" charset="0"/>
                <a:hlinkClick r:id="rId7" tooltip="Open market"/>
              </a:rPr>
              <a:t>open market</a:t>
            </a:r>
            <a:r>
              <a:rPr lang="en-US" b="0" i="0" dirty="0">
                <a:solidFill>
                  <a:srgbClr val="202122"/>
                </a:solidFill>
                <a:effectLst/>
                <a:latin typeface="Arial" panose="020B0604020202020204" pitchFamily="34" charset="0"/>
              </a:rPr>
              <a:t>.</a:t>
            </a:r>
            <a:endParaRPr lang="fr-FR" dirty="0"/>
          </a:p>
        </p:txBody>
      </p:sp>
      <p:sp>
        <p:nvSpPr>
          <p:cNvPr id="4" name="Espace réservé du numéro de diapositive 3"/>
          <p:cNvSpPr>
            <a:spLocks noGrp="1"/>
          </p:cNvSpPr>
          <p:nvPr>
            <p:ph type="sldNum" sz="quarter" idx="5"/>
          </p:nvPr>
        </p:nvSpPr>
        <p:spPr/>
        <p:txBody>
          <a:bodyPr/>
          <a:lstStyle/>
          <a:p>
            <a:fld id="{6A08AE6B-FB7E-461E-B3D9-99DE0170828B}" type="slidenum">
              <a:rPr lang="fr-FR" smtClean="0"/>
              <a:t>5</a:t>
            </a:fld>
            <a:endParaRPr lang="fr-FR"/>
          </a:p>
        </p:txBody>
      </p:sp>
    </p:spTree>
    <p:extLst>
      <p:ext uri="{BB962C8B-B14F-4D97-AF65-F5344CB8AC3E}">
        <p14:creationId xmlns:p14="http://schemas.microsoft.com/office/powerpoint/2010/main" val="11992530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0" u="sng" dirty="0">
                <a:solidFill>
                  <a:srgbClr val="FF0000"/>
                </a:solidFill>
                <a:effectLst/>
                <a:latin typeface="SourceSansPro"/>
                <a:hlinkClick r:id="rId3">
                  <a:extLst>
                    <a:ext uri="{A12FA001-AC4F-418D-AE19-62706E023703}">
                      <ahyp:hlinkClr xmlns:ahyp="http://schemas.microsoft.com/office/drawing/2018/hyperlinkcolor" val="tx"/>
                    </a:ext>
                  </a:extLst>
                </a:hlinkClick>
              </a:rPr>
              <a:t>free market</a:t>
            </a:r>
            <a:r>
              <a:rPr lang="en-US" b="0" i="0" u="none" dirty="0">
                <a:solidFill>
                  <a:srgbClr val="FF0000"/>
                </a:solidFill>
                <a:effectLst/>
                <a:latin typeface="SourceSansPro"/>
              </a:rPr>
              <a:t>: a </a:t>
            </a:r>
            <a:r>
              <a:rPr lang="en-US" b="0" i="0" u="none" dirty="0">
                <a:solidFill>
                  <a:srgbClr val="202122"/>
                </a:solidFill>
                <a:effectLst/>
                <a:latin typeface="Arial" panose="020B0604020202020204" pitchFamily="34" charset="0"/>
              </a:rPr>
              <a:t> </a:t>
            </a:r>
            <a:r>
              <a:rPr lang="en-US" b="0" i="0" u="none" strike="noStrike" dirty="0">
                <a:solidFill>
                  <a:srgbClr val="0645AD"/>
                </a:solidFill>
                <a:effectLst/>
                <a:latin typeface="Arial" panose="020B0604020202020204" pitchFamily="34" charset="0"/>
                <a:hlinkClick r:id="rId4" tooltip="Economic system"/>
              </a:rPr>
              <a:t>system</a:t>
            </a:r>
            <a:r>
              <a:rPr lang="en-US" b="0" i="0" u="none" dirty="0">
                <a:solidFill>
                  <a:srgbClr val="202122"/>
                </a:solidFill>
                <a:effectLst/>
                <a:latin typeface="Arial" panose="020B0604020202020204" pitchFamily="34" charset="0"/>
              </a:rPr>
              <a:t> </a:t>
            </a:r>
            <a:r>
              <a:rPr lang="en-US" b="0" i="0" dirty="0">
                <a:solidFill>
                  <a:srgbClr val="202122"/>
                </a:solidFill>
                <a:effectLst/>
                <a:latin typeface="Arial" panose="020B0604020202020204" pitchFamily="34" charset="0"/>
              </a:rPr>
              <a:t>in which the </a:t>
            </a:r>
            <a:r>
              <a:rPr lang="en-US" b="0" i="0" u="sng" strike="noStrike" dirty="0">
                <a:solidFill>
                  <a:srgbClr val="0645AD"/>
                </a:solidFill>
                <a:effectLst/>
                <a:latin typeface="Arial" panose="020B0604020202020204" pitchFamily="34" charset="0"/>
                <a:hlinkClick r:id="rId5" tooltip="Price"/>
              </a:rPr>
              <a:t>prices</a:t>
            </a:r>
            <a:r>
              <a:rPr lang="en-US" b="0" i="0" dirty="0">
                <a:solidFill>
                  <a:srgbClr val="202122"/>
                </a:solidFill>
                <a:effectLst/>
                <a:latin typeface="Arial" panose="020B0604020202020204" pitchFamily="34" charset="0"/>
              </a:rPr>
              <a:t> for </a:t>
            </a:r>
            <a:r>
              <a:rPr lang="en-US" b="0" i="0" u="none" strike="noStrike" dirty="0">
                <a:solidFill>
                  <a:srgbClr val="0645AD"/>
                </a:solidFill>
                <a:effectLst/>
                <a:latin typeface="Arial" panose="020B0604020202020204" pitchFamily="34" charset="0"/>
                <a:hlinkClick r:id="rId6" tooltip="Goods and services"/>
              </a:rPr>
              <a:t>goods and services</a:t>
            </a:r>
            <a:r>
              <a:rPr lang="en-US" b="0" i="0" dirty="0">
                <a:solidFill>
                  <a:srgbClr val="202122"/>
                </a:solidFill>
                <a:effectLst/>
                <a:latin typeface="Arial" panose="020B0604020202020204" pitchFamily="34" charset="0"/>
              </a:rPr>
              <a:t> are self-regulated by buyers and sellers negotiating in an </a:t>
            </a:r>
            <a:r>
              <a:rPr lang="en-US" b="0" i="0" u="none" strike="noStrike" dirty="0">
                <a:solidFill>
                  <a:srgbClr val="0645AD"/>
                </a:solidFill>
                <a:effectLst/>
                <a:latin typeface="Arial" panose="020B0604020202020204" pitchFamily="34" charset="0"/>
                <a:hlinkClick r:id="rId7" tooltip="Open market"/>
              </a:rPr>
              <a:t>open market</a:t>
            </a:r>
            <a:r>
              <a:rPr lang="en-US" b="0" i="0" dirty="0">
                <a:solidFill>
                  <a:srgbClr val="202122"/>
                </a:solidFill>
                <a:effectLst/>
                <a:latin typeface="Arial" panose="020B0604020202020204" pitchFamily="34" charset="0"/>
              </a:rPr>
              <a:t>.</a:t>
            </a:r>
            <a:endParaRPr lang="fr-FR" dirty="0"/>
          </a:p>
        </p:txBody>
      </p:sp>
      <p:sp>
        <p:nvSpPr>
          <p:cNvPr id="4" name="Espace réservé du numéro de diapositive 3"/>
          <p:cNvSpPr>
            <a:spLocks noGrp="1"/>
          </p:cNvSpPr>
          <p:nvPr>
            <p:ph type="sldNum" sz="quarter" idx="5"/>
          </p:nvPr>
        </p:nvSpPr>
        <p:spPr/>
        <p:txBody>
          <a:bodyPr/>
          <a:lstStyle/>
          <a:p>
            <a:fld id="{6A08AE6B-FB7E-461E-B3D9-99DE0170828B}" type="slidenum">
              <a:rPr lang="fr-FR" smtClean="0"/>
              <a:t>6</a:t>
            </a:fld>
            <a:endParaRPr lang="fr-FR"/>
          </a:p>
        </p:txBody>
      </p:sp>
    </p:spTree>
    <p:extLst>
      <p:ext uri="{BB962C8B-B14F-4D97-AF65-F5344CB8AC3E}">
        <p14:creationId xmlns:p14="http://schemas.microsoft.com/office/powerpoint/2010/main" val="984876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nSpc>
                <a:spcPct val="107000"/>
              </a:lnSpc>
              <a:spcAft>
                <a:spcPts val="800"/>
              </a:spcAft>
            </a:pPr>
            <a:r>
              <a:rPr lang="en-US" sz="1800" b="1" i="1" dirty="0">
                <a:ln w="0"/>
                <a:solidFill>
                  <a:srgbClr val="0070C0"/>
                </a:solidFill>
                <a:cs typeface="Sakkal Majalla" panose="02000000000000000000" pitchFamily="2" charset="-78"/>
              </a:rPr>
              <a:t>ceteris paribus:</a:t>
            </a:r>
            <a:r>
              <a:rPr lang="fr-FR" sz="18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literally "holding other </a:t>
            </a:r>
            <a:r>
              <a:rPr lang="fr-FR" sz="18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things</a:t>
            </a:r>
            <a:r>
              <a:rPr lang="fr-FR" sz="18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constant," </a:t>
            </a:r>
            <a:r>
              <a:rPr lang="fr-FR" sz="18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is</a:t>
            </a:r>
            <a:r>
              <a:rPr lang="fr-FR" sz="18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 Latin phrase that </a:t>
            </a:r>
            <a:r>
              <a:rPr lang="fr-FR" sz="18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is</a:t>
            </a:r>
            <a:r>
              <a:rPr lang="fr-FR" sz="18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sz="18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commonly</a:t>
            </a:r>
            <a:r>
              <a:rPr lang="fr-FR" sz="18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sz="18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translated</a:t>
            </a:r>
            <a:r>
              <a:rPr lang="fr-FR" sz="18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into English as "all </a:t>
            </a:r>
            <a:r>
              <a:rPr lang="fr-FR" sz="18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else</a:t>
            </a:r>
            <a:r>
              <a:rPr lang="fr-FR" sz="18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sz="18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being</a:t>
            </a:r>
            <a:r>
              <a:rPr lang="fr-FR" sz="18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sz="18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equal</a:t>
            </a:r>
            <a:r>
              <a:rPr lang="fr-FR" sz="18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r>
              <a:rPr lang="fr-FR" sz="1800" dirty="0">
                <a:solidFill>
                  <a:srgbClr val="111111"/>
                </a:solidFill>
                <a:effectLst/>
                <a:latin typeface="Calibri" panose="020F0502020204030204" pitchFamily="34" charset="0"/>
                <a:ea typeface="Times New Roman" panose="02020603050405020304" pitchFamily="18" charset="0"/>
              </a:rPr>
              <a:t>A dominant </a:t>
            </a:r>
            <a:r>
              <a:rPr lang="fr-FR" sz="1800" dirty="0" err="1">
                <a:solidFill>
                  <a:srgbClr val="111111"/>
                </a:solidFill>
                <a:effectLst/>
                <a:latin typeface="Calibri" panose="020F0502020204030204" pitchFamily="34" charset="0"/>
                <a:ea typeface="Times New Roman" panose="02020603050405020304" pitchFamily="18" charset="0"/>
              </a:rPr>
              <a:t>assumption</a:t>
            </a:r>
            <a:r>
              <a:rPr lang="fr-FR" sz="1800" dirty="0">
                <a:solidFill>
                  <a:srgbClr val="111111"/>
                </a:solidFill>
                <a:effectLst/>
                <a:latin typeface="Calibri" panose="020F0502020204030204" pitchFamily="34" charset="0"/>
                <a:ea typeface="Times New Roman" panose="02020603050405020304" pitchFamily="18" charset="0"/>
              </a:rPr>
              <a:t> in mainstream </a:t>
            </a:r>
            <a:r>
              <a:rPr lang="fr-FR" sz="1800" dirty="0" err="1">
                <a:solidFill>
                  <a:srgbClr val="2C40D0"/>
                </a:solidFill>
                <a:effectLst/>
                <a:latin typeface="Calibri" panose="020F0502020204030204" pitchFamily="34" charset="0"/>
                <a:ea typeface="Times New Roman" panose="02020603050405020304" pitchFamily="18" charset="0"/>
                <a:hlinkClick r:id="rId3"/>
              </a:rPr>
              <a:t>economic</a:t>
            </a:r>
            <a:r>
              <a:rPr lang="fr-FR" sz="1800" dirty="0">
                <a:solidFill>
                  <a:srgbClr val="111111"/>
                </a:solidFill>
                <a:effectLst/>
                <a:latin typeface="Calibri" panose="020F0502020204030204" pitchFamily="34" charset="0"/>
                <a:ea typeface="Times New Roman" panose="02020603050405020304" pitchFamily="18" charset="0"/>
              </a:rPr>
              <a:t> </a:t>
            </a:r>
            <a:r>
              <a:rPr lang="fr-FR" sz="1800" dirty="0" err="1">
                <a:solidFill>
                  <a:srgbClr val="111111"/>
                </a:solidFill>
                <a:effectLst/>
                <a:latin typeface="Calibri" panose="020F0502020204030204" pitchFamily="34" charset="0"/>
                <a:ea typeface="Times New Roman" panose="02020603050405020304" pitchFamily="18" charset="0"/>
              </a:rPr>
              <a:t>thinking</a:t>
            </a:r>
            <a:endParaRPr lang="fr-FR" dirty="0"/>
          </a:p>
        </p:txBody>
      </p:sp>
      <p:sp>
        <p:nvSpPr>
          <p:cNvPr id="4" name="Espace réservé du numéro de diapositive 3"/>
          <p:cNvSpPr>
            <a:spLocks noGrp="1"/>
          </p:cNvSpPr>
          <p:nvPr>
            <p:ph type="sldNum" sz="quarter" idx="5"/>
          </p:nvPr>
        </p:nvSpPr>
        <p:spPr/>
        <p:txBody>
          <a:bodyPr/>
          <a:lstStyle/>
          <a:p>
            <a:fld id="{6A08AE6B-FB7E-461E-B3D9-99DE0170828B}" type="slidenum">
              <a:rPr lang="fr-FR" smtClean="0"/>
              <a:t>24</a:t>
            </a:fld>
            <a:endParaRPr lang="fr-FR"/>
          </a:p>
        </p:txBody>
      </p:sp>
    </p:spTree>
    <p:extLst>
      <p:ext uri="{BB962C8B-B14F-4D97-AF65-F5344CB8AC3E}">
        <p14:creationId xmlns:p14="http://schemas.microsoft.com/office/powerpoint/2010/main" val="15181560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sz="1200" i="1" dirty="0">
                <a:ln w="0"/>
                <a:solidFill>
                  <a:srgbClr val="0070C0"/>
                </a:solidFill>
                <a:latin typeface="Calibri" panose="020F0502020204030204" pitchFamily="34" charset="0"/>
                <a:cs typeface="Calibri" panose="020F0502020204030204" pitchFamily="34" charset="0"/>
              </a:rPr>
              <a:t>ceteris paribus: </a:t>
            </a:r>
            <a:endParaRPr lang="fr-FR" dirty="0"/>
          </a:p>
        </p:txBody>
      </p:sp>
      <p:sp>
        <p:nvSpPr>
          <p:cNvPr id="4" name="Espace réservé du numéro de diapositive 3"/>
          <p:cNvSpPr>
            <a:spLocks noGrp="1"/>
          </p:cNvSpPr>
          <p:nvPr>
            <p:ph type="sldNum" sz="quarter" idx="5"/>
          </p:nvPr>
        </p:nvSpPr>
        <p:spPr/>
        <p:txBody>
          <a:bodyPr/>
          <a:lstStyle/>
          <a:p>
            <a:fld id="{6A08AE6B-FB7E-461E-B3D9-99DE0170828B}" type="slidenum">
              <a:rPr lang="fr-FR" smtClean="0"/>
              <a:t>25</a:t>
            </a:fld>
            <a:endParaRPr lang="fr-FR"/>
          </a:p>
        </p:txBody>
      </p:sp>
    </p:spTree>
    <p:extLst>
      <p:ext uri="{BB962C8B-B14F-4D97-AF65-F5344CB8AC3E}">
        <p14:creationId xmlns:p14="http://schemas.microsoft.com/office/powerpoint/2010/main" val="4144606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4.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E26D65-529D-48AE-AA7E-957C4600019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275E914-6444-407C-B9CD-D180840B4A0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7C06E80-2BAC-4616-8770-8722FD4D1BB9}"/>
              </a:ext>
            </a:extLst>
          </p:cNvPr>
          <p:cNvSpPr>
            <a:spLocks noGrp="1"/>
          </p:cNvSpPr>
          <p:nvPr>
            <p:ph type="dt" sz="half" idx="10"/>
          </p:nvPr>
        </p:nvSpPr>
        <p:spPr/>
        <p:txBody>
          <a:bodyPr/>
          <a:lstStyle/>
          <a:p>
            <a:fld id="{159047B9-C768-4B3D-B368-202C09FA44B7}" type="datetimeFigureOut">
              <a:rPr lang="fr-FR" smtClean="0"/>
              <a:t>08/09/2021</a:t>
            </a:fld>
            <a:endParaRPr lang="fr-FR"/>
          </a:p>
        </p:txBody>
      </p:sp>
      <p:sp>
        <p:nvSpPr>
          <p:cNvPr id="5" name="Espace réservé du pied de page 4">
            <a:extLst>
              <a:ext uri="{FF2B5EF4-FFF2-40B4-BE49-F238E27FC236}">
                <a16:creationId xmlns:a16="http://schemas.microsoft.com/office/drawing/2014/main" id="{B217A213-00BA-4DBC-9A11-66AFAB92F67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2E6FF6F-F628-43A6-A5F6-385BD27AACB1}"/>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36745093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114D3E-EF20-4523-A990-B606F3FD6A8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29CD8CC-314C-48CC-8449-6C0F53C2906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202A28D-5299-4824-9D04-1E1D8B610877}"/>
              </a:ext>
            </a:extLst>
          </p:cNvPr>
          <p:cNvSpPr>
            <a:spLocks noGrp="1"/>
          </p:cNvSpPr>
          <p:nvPr>
            <p:ph type="dt" sz="half" idx="10"/>
          </p:nvPr>
        </p:nvSpPr>
        <p:spPr/>
        <p:txBody>
          <a:bodyPr/>
          <a:lstStyle/>
          <a:p>
            <a:fld id="{159047B9-C768-4B3D-B368-202C09FA44B7}" type="datetimeFigureOut">
              <a:rPr lang="fr-FR" smtClean="0"/>
              <a:t>08/09/2021</a:t>
            </a:fld>
            <a:endParaRPr lang="fr-FR"/>
          </a:p>
        </p:txBody>
      </p:sp>
      <p:sp>
        <p:nvSpPr>
          <p:cNvPr id="5" name="Espace réservé du pied de page 4">
            <a:extLst>
              <a:ext uri="{FF2B5EF4-FFF2-40B4-BE49-F238E27FC236}">
                <a16:creationId xmlns:a16="http://schemas.microsoft.com/office/drawing/2014/main" id="{E06CA957-A577-4431-A430-67F80DC21F1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30673F8-E30E-4F53-99E5-84700056D597}"/>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2946016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6B9B56-F555-45B6-81DE-CB0A5F37073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E0DC0FA-B091-48AA-A8EA-DD91F1BE9CA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CF75E85-A982-4BD0-A17E-E1ACF5FD08B8}"/>
              </a:ext>
            </a:extLst>
          </p:cNvPr>
          <p:cNvSpPr>
            <a:spLocks noGrp="1"/>
          </p:cNvSpPr>
          <p:nvPr>
            <p:ph type="dt" sz="half" idx="10"/>
          </p:nvPr>
        </p:nvSpPr>
        <p:spPr/>
        <p:txBody>
          <a:bodyPr/>
          <a:lstStyle/>
          <a:p>
            <a:fld id="{159047B9-C768-4B3D-B368-202C09FA44B7}" type="datetimeFigureOut">
              <a:rPr lang="fr-FR" smtClean="0"/>
              <a:t>08/09/2021</a:t>
            </a:fld>
            <a:endParaRPr lang="fr-FR"/>
          </a:p>
        </p:txBody>
      </p:sp>
      <p:sp>
        <p:nvSpPr>
          <p:cNvPr id="5" name="Espace réservé du pied de page 4">
            <a:extLst>
              <a:ext uri="{FF2B5EF4-FFF2-40B4-BE49-F238E27FC236}">
                <a16:creationId xmlns:a16="http://schemas.microsoft.com/office/drawing/2014/main" id="{661F2162-28BD-4A10-944B-85912FA92B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7F076A6-D5F1-412D-8F4F-D9DA2C4F50D6}"/>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685062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0C2FAE-E48C-4504-9413-78B9906EC27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F3CAB9E-A7EF-4B88-A5BD-E97FE86AAC8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1166F1E-B6DF-42FE-B2CE-976DD856086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84E8FF6-E1B5-4A72-B736-81ECC76BF432}"/>
              </a:ext>
            </a:extLst>
          </p:cNvPr>
          <p:cNvSpPr>
            <a:spLocks noGrp="1"/>
          </p:cNvSpPr>
          <p:nvPr>
            <p:ph type="dt" sz="half" idx="10"/>
          </p:nvPr>
        </p:nvSpPr>
        <p:spPr/>
        <p:txBody>
          <a:bodyPr/>
          <a:lstStyle/>
          <a:p>
            <a:fld id="{159047B9-C768-4B3D-B368-202C09FA44B7}" type="datetimeFigureOut">
              <a:rPr lang="fr-FR" smtClean="0"/>
              <a:t>08/09/2021</a:t>
            </a:fld>
            <a:endParaRPr lang="fr-FR"/>
          </a:p>
        </p:txBody>
      </p:sp>
      <p:sp>
        <p:nvSpPr>
          <p:cNvPr id="6" name="Espace réservé du pied de page 5">
            <a:extLst>
              <a:ext uri="{FF2B5EF4-FFF2-40B4-BE49-F238E27FC236}">
                <a16:creationId xmlns:a16="http://schemas.microsoft.com/office/drawing/2014/main" id="{0463E7BE-A328-4B74-87A7-64283B7000B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25658D4-59D8-4589-86A3-B72D7D7509F3}"/>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32774414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7D54CB-95E7-4086-89BE-EB6B2F7DB51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D0F7F56-EB83-4686-9D70-463A049F4E7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D348394-EB4A-40BE-B9E6-1BC9957F103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86DCE1E-BC70-4C8F-A6A2-0F0B5BFEB2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725D8D2-4A74-483F-A34D-F5EA5C25F10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A83463D-4386-42DD-928B-19BC4722BBE5}"/>
              </a:ext>
            </a:extLst>
          </p:cNvPr>
          <p:cNvSpPr>
            <a:spLocks noGrp="1"/>
          </p:cNvSpPr>
          <p:nvPr>
            <p:ph type="dt" sz="half" idx="10"/>
          </p:nvPr>
        </p:nvSpPr>
        <p:spPr/>
        <p:txBody>
          <a:bodyPr/>
          <a:lstStyle/>
          <a:p>
            <a:fld id="{159047B9-C768-4B3D-B368-202C09FA44B7}" type="datetimeFigureOut">
              <a:rPr lang="fr-FR" smtClean="0"/>
              <a:t>08/09/2021</a:t>
            </a:fld>
            <a:endParaRPr lang="fr-FR"/>
          </a:p>
        </p:txBody>
      </p:sp>
      <p:sp>
        <p:nvSpPr>
          <p:cNvPr id="8" name="Espace réservé du pied de page 7">
            <a:extLst>
              <a:ext uri="{FF2B5EF4-FFF2-40B4-BE49-F238E27FC236}">
                <a16:creationId xmlns:a16="http://schemas.microsoft.com/office/drawing/2014/main" id="{186462B8-2531-47E2-AD60-C07184FEE4B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2842F03-436E-4E20-9EDD-F6CD6586F27E}"/>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36893244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BE538B-D6D6-478D-A155-D14A542FDF3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5CDD8A4-A13C-4FF0-8473-F9579381C0D7}"/>
              </a:ext>
            </a:extLst>
          </p:cNvPr>
          <p:cNvSpPr>
            <a:spLocks noGrp="1"/>
          </p:cNvSpPr>
          <p:nvPr>
            <p:ph type="dt" sz="half" idx="10"/>
          </p:nvPr>
        </p:nvSpPr>
        <p:spPr/>
        <p:txBody>
          <a:bodyPr/>
          <a:lstStyle/>
          <a:p>
            <a:fld id="{159047B9-C768-4B3D-B368-202C09FA44B7}" type="datetimeFigureOut">
              <a:rPr lang="fr-FR" smtClean="0"/>
              <a:t>08/09/2021</a:t>
            </a:fld>
            <a:endParaRPr lang="fr-FR"/>
          </a:p>
        </p:txBody>
      </p:sp>
      <p:sp>
        <p:nvSpPr>
          <p:cNvPr id="4" name="Espace réservé du pied de page 3">
            <a:extLst>
              <a:ext uri="{FF2B5EF4-FFF2-40B4-BE49-F238E27FC236}">
                <a16:creationId xmlns:a16="http://schemas.microsoft.com/office/drawing/2014/main" id="{67A7F919-63DA-4482-9385-449D1FC7316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5E9478F-37A2-434A-B174-F5F124A9D449}"/>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841661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5FEA251-2066-4F2B-8B5F-EC7381455832}"/>
              </a:ext>
            </a:extLst>
          </p:cNvPr>
          <p:cNvSpPr>
            <a:spLocks noGrp="1"/>
          </p:cNvSpPr>
          <p:nvPr>
            <p:ph type="dt" sz="half" idx="10"/>
          </p:nvPr>
        </p:nvSpPr>
        <p:spPr/>
        <p:txBody>
          <a:bodyPr/>
          <a:lstStyle/>
          <a:p>
            <a:fld id="{159047B9-C768-4B3D-B368-202C09FA44B7}" type="datetimeFigureOut">
              <a:rPr lang="fr-FR" smtClean="0"/>
              <a:t>08/09/2021</a:t>
            </a:fld>
            <a:endParaRPr lang="fr-FR"/>
          </a:p>
        </p:txBody>
      </p:sp>
      <p:sp>
        <p:nvSpPr>
          <p:cNvPr id="3" name="Espace réservé du pied de page 2">
            <a:extLst>
              <a:ext uri="{FF2B5EF4-FFF2-40B4-BE49-F238E27FC236}">
                <a16:creationId xmlns:a16="http://schemas.microsoft.com/office/drawing/2014/main" id="{8DD349BD-B99A-4DDF-A71A-B9A848A5736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7C903F3-93CE-4DF3-8314-DFDBC81FBFAA}"/>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601294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C87A07-20FE-4169-8F98-5F668D728D8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16E3C92-DDE0-42D6-8302-AC6065E638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1725CA6-5010-4E3D-B940-5CFDC11FD8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DCCF799-AE3C-4278-8B66-0A3CB77E8E70}"/>
              </a:ext>
            </a:extLst>
          </p:cNvPr>
          <p:cNvSpPr>
            <a:spLocks noGrp="1"/>
          </p:cNvSpPr>
          <p:nvPr>
            <p:ph type="dt" sz="half" idx="10"/>
          </p:nvPr>
        </p:nvSpPr>
        <p:spPr/>
        <p:txBody>
          <a:bodyPr/>
          <a:lstStyle/>
          <a:p>
            <a:fld id="{159047B9-C768-4B3D-B368-202C09FA44B7}" type="datetimeFigureOut">
              <a:rPr lang="fr-FR" smtClean="0"/>
              <a:t>08/09/2021</a:t>
            </a:fld>
            <a:endParaRPr lang="fr-FR"/>
          </a:p>
        </p:txBody>
      </p:sp>
      <p:sp>
        <p:nvSpPr>
          <p:cNvPr id="6" name="Espace réservé du pied de page 5">
            <a:extLst>
              <a:ext uri="{FF2B5EF4-FFF2-40B4-BE49-F238E27FC236}">
                <a16:creationId xmlns:a16="http://schemas.microsoft.com/office/drawing/2014/main" id="{89CB1D28-BA3D-4BDA-A77E-077CCB9965D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66271FE-EB8C-4CFA-9EBE-7FE04CBABDAF}"/>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3409054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8521B9-59CB-4036-AD61-73338DF9D48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41787DA-73D6-4BC9-84F2-B33DAB6382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93E8921-3D77-43FE-B72B-ECAB0275E7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58D86CA-DF95-4C3F-BB67-E07ADA277E96}"/>
              </a:ext>
            </a:extLst>
          </p:cNvPr>
          <p:cNvSpPr>
            <a:spLocks noGrp="1"/>
          </p:cNvSpPr>
          <p:nvPr>
            <p:ph type="dt" sz="half" idx="10"/>
          </p:nvPr>
        </p:nvSpPr>
        <p:spPr/>
        <p:txBody>
          <a:bodyPr/>
          <a:lstStyle/>
          <a:p>
            <a:fld id="{159047B9-C768-4B3D-B368-202C09FA44B7}" type="datetimeFigureOut">
              <a:rPr lang="fr-FR" smtClean="0"/>
              <a:t>08/09/2021</a:t>
            </a:fld>
            <a:endParaRPr lang="fr-FR"/>
          </a:p>
        </p:txBody>
      </p:sp>
      <p:sp>
        <p:nvSpPr>
          <p:cNvPr id="6" name="Espace réservé du pied de page 5">
            <a:extLst>
              <a:ext uri="{FF2B5EF4-FFF2-40B4-BE49-F238E27FC236}">
                <a16:creationId xmlns:a16="http://schemas.microsoft.com/office/drawing/2014/main" id="{F7661A91-ED45-4625-9539-CB5FB00CAA3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7554DFD-2E6A-4E25-8179-E5E659B1A3A1}"/>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224920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14ABC36-16F6-45FD-9585-26AAECCF379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82F3930-C9BA-4824-9D88-AF562CDC5CF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E59DC11-12D8-4189-A6E3-E94B63AC889D}"/>
              </a:ext>
            </a:extLst>
          </p:cNvPr>
          <p:cNvSpPr>
            <a:spLocks noGrp="1"/>
          </p:cNvSpPr>
          <p:nvPr>
            <p:ph type="dt" sz="half" idx="10"/>
          </p:nvPr>
        </p:nvSpPr>
        <p:spPr/>
        <p:txBody>
          <a:bodyPr/>
          <a:lstStyle/>
          <a:p>
            <a:fld id="{159047B9-C768-4B3D-B368-202C09FA44B7}" type="datetimeFigureOut">
              <a:rPr lang="fr-FR" smtClean="0"/>
              <a:t>08/09/2021</a:t>
            </a:fld>
            <a:endParaRPr lang="fr-FR"/>
          </a:p>
        </p:txBody>
      </p:sp>
      <p:sp>
        <p:nvSpPr>
          <p:cNvPr id="5" name="Espace réservé du pied de page 4">
            <a:extLst>
              <a:ext uri="{FF2B5EF4-FFF2-40B4-BE49-F238E27FC236}">
                <a16:creationId xmlns:a16="http://schemas.microsoft.com/office/drawing/2014/main" id="{1DFA93A7-DFF3-4202-ACA4-4E10F5D7BE6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046930E-DF99-41E4-A10C-E52B5F094C2B}"/>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3364359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E721A36-1768-4579-BC9C-A7CF5874532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C4BF09B-4206-43BF-A7EC-433FA4AC8B0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4442C7-8E2A-43BA-8D64-8F7516153E1C}"/>
              </a:ext>
            </a:extLst>
          </p:cNvPr>
          <p:cNvSpPr>
            <a:spLocks noGrp="1"/>
          </p:cNvSpPr>
          <p:nvPr>
            <p:ph type="dt" sz="half" idx="10"/>
          </p:nvPr>
        </p:nvSpPr>
        <p:spPr/>
        <p:txBody>
          <a:bodyPr/>
          <a:lstStyle/>
          <a:p>
            <a:fld id="{159047B9-C768-4B3D-B368-202C09FA44B7}" type="datetimeFigureOut">
              <a:rPr lang="fr-FR" smtClean="0"/>
              <a:t>08/09/2021</a:t>
            </a:fld>
            <a:endParaRPr lang="fr-FR"/>
          </a:p>
        </p:txBody>
      </p:sp>
      <p:sp>
        <p:nvSpPr>
          <p:cNvPr id="5" name="Espace réservé du pied de page 4">
            <a:extLst>
              <a:ext uri="{FF2B5EF4-FFF2-40B4-BE49-F238E27FC236}">
                <a16:creationId xmlns:a16="http://schemas.microsoft.com/office/drawing/2014/main" id="{A22E1A7A-0A8A-4D8C-A46A-8D966065B5F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BFAA9EA-123B-4D1D-B8CB-2D7804C0AB00}"/>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39819741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1" cy="6912868"/>
          </a:xfrm>
          <a:prstGeom prst="rect">
            <a:avLst/>
          </a:prstGeom>
        </p:spPr>
      </p:pic>
      <p:sp>
        <p:nvSpPr>
          <p:cNvPr id="4" name="Slide Number Placeholder 3"/>
          <p:cNvSpPr>
            <a:spLocks noGrp="1"/>
          </p:cNvSpPr>
          <p:nvPr>
            <p:ph type="sldNum" sz="quarter" idx="12"/>
          </p:nvPr>
        </p:nvSpPr>
        <p:spPr>
          <a:xfrm>
            <a:off x="11013739" y="6582714"/>
            <a:ext cx="1166972" cy="204838"/>
          </a:xfrm>
        </p:spPr>
        <p:txBody>
          <a:bodyPr/>
          <a:lstStyle/>
          <a:p>
            <a:r>
              <a:rPr lang="en-US" dirty="0"/>
              <a:t>L2 - </a:t>
            </a:r>
            <a:fld id="{FDED41F8-FC0F-4085-8150-313B6CF05213}" type="slidenum">
              <a:rPr lang="en-US" smtClean="0"/>
              <a:pPr/>
              <a:t>‹N°›</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8" y="543490"/>
            <a:ext cx="28969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162531" y="236726"/>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205276" y="236726"/>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1"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1"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8" y="543490"/>
            <a:ext cx="28969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162531" y="236726"/>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3" y="12679"/>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9"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8"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6"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1" y="14265"/>
            <a:ext cx="2470151"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298987" y="251652"/>
            <a:ext cx="138531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1"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7" y="1667741"/>
            <a:ext cx="8324455"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49" y="1331394"/>
            <a:ext cx="3179851"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2" y="6191286"/>
            <a:ext cx="78167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1" y="1628070"/>
            <a:ext cx="2673615"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2123020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8F417BE-6C89-471E-B243-B85D776E4E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30030AB-59D0-4153-880C-D565FC378C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38BE489-B668-43F2-A449-7F3FF89543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9047B9-C768-4B3D-B368-202C09FA44B7}" type="datetimeFigureOut">
              <a:rPr lang="fr-FR" smtClean="0"/>
              <a:t>08/09/2021</a:t>
            </a:fld>
            <a:endParaRPr lang="fr-FR"/>
          </a:p>
        </p:txBody>
      </p:sp>
      <p:sp>
        <p:nvSpPr>
          <p:cNvPr id="5" name="Espace réservé du pied de page 4">
            <a:extLst>
              <a:ext uri="{FF2B5EF4-FFF2-40B4-BE49-F238E27FC236}">
                <a16:creationId xmlns:a16="http://schemas.microsoft.com/office/drawing/2014/main" id="{B6068472-DCFB-4324-91ED-4D09881D10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85BFBC7-CC2C-4BC4-932E-E2816CE2098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61C47C-1EC1-4321-94E5-77CF6BC8804D}" type="slidenum">
              <a:rPr lang="fr-FR" smtClean="0"/>
              <a:t>‹N°›</a:t>
            </a:fld>
            <a:endParaRPr lang="fr-FR"/>
          </a:p>
        </p:txBody>
      </p:sp>
    </p:spTree>
    <p:extLst>
      <p:ext uri="{BB962C8B-B14F-4D97-AF65-F5344CB8AC3E}">
        <p14:creationId xmlns:p14="http://schemas.microsoft.com/office/powerpoint/2010/main" val="15650052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hyperlink" Target="https://www.investopedia.com/updates/adam-smith-economics/"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8.jpeg"/><Relationship Id="rId4" Type="http://schemas.openxmlformats.org/officeDocument/2006/relationships/hyperlink" Target="https://www.investopedia.com/terms/f/freemarket.as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investopedia.com/terms/f/freemarket.asp" TargetMode="External"/><Relationship Id="rId2" Type="http://schemas.openxmlformats.org/officeDocument/2006/relationships/hyperlink" Target="https://www.investopedia.com/updates/adam-smith-economics/" TargetMode="Externa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hyperlink" Target="https://www.investopedia.com/video/play/law-supply-and-demand/" TargetMode="Externa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b="1">
                <a:solidFill>
                  <a:schemeClr val="bg1"/>
                </a:solidFill>
                <a:latin typeface="+mn-lt"/>
              </a:rPr>
              <a:t>Introduction to Economics</a:t>
            </a:r>
            <a:endParaRPr lang="fr-FR" dirty="0"/>
          </a:p>
        </p:txBody>
      </p:sp>
      <p:sp>
        <p:nvSpPr>
          <p:cNvPr id="3" name="Espace réservé du contenu 2"/>
          <p:cNvSpPr>
            <a:spLocks noGrp="1"/>
          </p:cNvSpPr>
          <p:nvPr>
            <p:ph idx="1"/>
          </p:nvPr>
        </p:nvSpPr>
        <p:spPr/>
        <p:txBody>
          <a:bodyPr/>
          <a:lstStyle/>
          <a:p>
            <a:pPr marL="0" indent="0" algn="ctr">
              <a:buNone/>
            </a:pPr>
            <a:r>
              <a:rPr lang="en-US" sz="3600" b="1" dirty="0">
                <a:latin typeface="Calibri" panose="020F0502020204030204" pitchFamily="34" charset="0"/>
                <a:cs typeface="Calibri" panose="020F0502020204030204" pitchFamily="34" charset="0"/>
              </a:rPr>
              <a:t>Chapter 2:</a:t>
            </a:r>
          </a:p>
          <a:p>
            <a:pPr marL="0" indent="0" algn="ctr">
              <a:buNone/>
            </a:pPr>
            <a:r>
              <a:rPr lang="en-US" sz="3600" b="1" dirty="0">
                <a:ln w="0"/>
                <a:latin typeface="+mn-lt"/>
                <a:cs typeface="Sakkal Majalla" panose="02000000000000000000" pitchFamily="2" charset="-78"/>
              </a:rPr>
              <a:t>Demand  and Supply </a:t>
            </a:r>
            <a:r>
              <a:rPr lang="en-US" sz="3600" b="1" i="0" dirty="0">
                <a:effectLst/>
                <a:latin typeface="+mn-lt"/>
              </a:rPr>
              <a:t>in a context of a </a:t>
            </a:r>
          </a:p>
          <a:p>
            <a:pPr marL="0" indent="0" algn="ctr">
              <a:buNone/>
            </a:pPr>
            <a:r>
              <a:rPr lang="en-US" sz="3600" b="1" i="0" dirty="0">
                <a:effectLst/>
                <a:latin typeface="+mn-lt"/>
              </a:rPr>
              <a:t>Market Economy</a:t>
            </a:r>
            <a:endParaRPr lang="fr-FR" sz="1800" b="1" dirty="0"/>
          </a:p>
          <a:p>
            <a:pPr marL="0" indent="0" algn="ctr">
              <a:buNone/>
            </a:pPr>
            <a:endParaRPr lang="fr-FR" sz="3600" b="1" dirty="0"/>
          </a:p>
          <a:p>
            <a:endParaRPr lang="fr-FR" dirty="0"/>
          </a:p>
          <a:p>
            <a:endParaRPr lang="fr-FR" dirty="0"/>
          </a:p>
        </p:txBody>
      </p:sp>
    </p:spTree>
    <p:extLst>
      <p:ext uri="{BB962C8B-B14F-4D97-AF65-F5344CB8AC3E}">
        <p14:creationId xmlns:p14="http://schemas.microsoft.com/office/powerpoint/2010/main" val="1394378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2,121 BEST Supply And Demand IMAGES, STOCK PHOTOS &amp;amp; VECTORS | Adobe Stock">
            <a:extLst>
              <a:ext uri="{FF2B5EF4-FFF2-40B4-BE49-F238E27FC236}">
                <a16:creationId xmlns:a16="http://schemas.microsoft.com/office/drawing/2014/main" id="{7426DD1F-DA47-4ABA-B568-478C86A147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3961"/>
            <a:ext cx="12192000" cy="68140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081986-FC79-4AA6-B67D-BFC97C84CAD0}"/>
              </a:ext>
            </a:extLst>
          </p:cNvPr>
          <p:cNvSpPr>
            <a:spLocks noGrp="1"/>
          </p:cNvSpPr>
          <p:nvPr>
            <p:ph type="title"/>
          </p:nvPr>
        </p:nvSpPr>
        <p:spPr>
          <a:xfrm>
            <a:off x="2470151" y="831272"/>
            <a:ext cx="7043900" cy="588095"/>
          </a:xfrm>
        </p:spPr>
        <p:txBody>
          <a:bodyPr>
            <a:normAutofit fontScale="90000"/>
          </a:bodyPr>
          <a:lstStyle/>
          <a:p>
            <a:pPr algn="ctr"/>
            <a:r>
              <a:rPr lang="fr-FR" sz="5100" b="1" i="0" dirty="0">
                <a:solidFill>
                  <a:schemeClr val="bg1"/>
                </a:solidFill>
                <a:effectLst/>
                <a:latin typeface="Calibri" panose="020F0502020204030204" pitchFamily="34" charset="0"/>
                <a:cs typeface="Calibri" panose="020F0502020204030204" pitchFamily="34" charset="0"/>
              </a:rPr>
              <a:t>Syllabus</a:t>
            </a:r>
            <a:br>
              <a:rPr lang="fr-FR" b="0" i="0" dirty="0">
                <a:solidFill>
                  <a:schemeClr val="bg1"/>
                </a:solidFill>
                <a:effectLst/>
                <a:latin typeface="SourceSansPro"/>
              </a:rPr>
            </a:br>
            <a:endParaRPr lang="fr-FR" dirty="0">
              <a:solidFill>
                <a:schemeClr val="bg1"/>
              </a:solidFill>
            </a:endParaRPr>
          </a:p>
        </p:txBody>
      </p:sp>
      <p:graphicFrame>
        <p:nvGraphicFramePr>
          <p:cNvPr id="7" name="Content Placeholder 1">
            <a:extLst>
              <a:ext uri="{FF2B5EF4-FFF2-40B4-BE49-F238E27FC236}">
                <a16:creationId xmlns:a16="http://schemas.microsoft.com/office/drawing/2014/main" id="{E1E845F3-6B4C-4C4E-B8BC-316CA5FAC1A6}"/>
              </a:ext>
            </a:extLst>
          </p:cNvPr>
          <p:cNvGraphicFramePr>
            <a:graphicFrameLocks noGrp="1"/>
          </p:cNvGraphicFramePr>
          <p:nvPr>
            <p:ph idx="1"/>
            <p:extLst>
              <p:ext uri="{D42A27DB-BD31-4B8C-83A1-F6EECF244321}">
                <p14:modId xmlns:p14="http://schemas.microsoft.com/office/powerpoint/2010/main" val="2747746224"/>
              </p:ext>
            </p:extLst>
          </p:nvPr>
        </p:nvGraphicFramePr>
        <p:xfrm>
          <a:off x="271462" y="1668463"/>
          <a:ext cx="10913774" cy="4787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246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081986-FC79-4AA6-B67D-BFC97C84CAD0}"/>
              </a:ext>
            </a:extLst>
          </p:cNvPr>
          <p:cNvSpPr>
            <a:spLocks noGrp="1"/>
          </p:cNvSpPr>
          <p:nvPr>
            <p:ph type="title"/>
          </p:nvPr>
        </p:nvSpPr>
        <p:spPr>
          <a:xfrm>
            <a:off x="2470151" y="831272"/>
            <a:ext cx="7043900" cy="588095"/>
          </a:xfrm>
        </p:spPr>
        <p:txBody>
          <a:bodyPr>
            <a:normAutofit fontScale="90000"/>
          </a:bodyPr>
          <a:lstStyle/>
          <a:p>
            <a:r>
              <a:rPr lang="fr-FR" sz="4000" b="1" i="0" dirty="0">
                <a:solidFill>
                  <a:schemeClr val="bg1"/>
                </a:solidFill>
                <a:effectLst/>
                <a:latin typeface="+mn-lt"/>
              </a:rPr>
              <a:t>A- Market Economies                    -1- </a:t>
            </a:r>
            <a:br>
              <a:rPr lang="fr-FR" b="0" i="0" dirty="0">
                <a:solidFill>
                  <a:schemeClr val="bg1"/>
                </a:solidFill>
                <a:effectLst/>
                <a:latin typeface="SourceSansPro"/>
              </a:rPr>
            </a:br>
            <a:endParaRPr lang="fr-FR" dirty="0">
              <a:solidFill>
                <a:schemeClr val="bg1"/>
              </a:solidFill>
            </a:endParaRPr>
          </a:p>
        </p:txBody>
      </p:sp>
      <p:sp>
        <p:nvSpPr>
          <p:cNvPr id="3" name="Espace réservé du contenu 2">
            <a:extLst>
              <a:ext uri="{FF2B5EF4-FFF2-40B4-BE49-F238E27FC236}">
                <a16:creationId xmlns:a16="http://schemas.microsoft.com/office/drawing/2014/main" id="{092B3E97-D5ED-432F-9F16-47DF00289051}"/>
              </a:ext>
            </a:extLst>
          </p:cNvPr>
          <p:cNvSpPr>
            <a:spLocks noGrp="1"/>
          </p:cNvSpPr>
          <p:nvPr>
            <p:ph idx="1"/>
          </p:nvPr>
        </p:nvSpPr>
        <p:spPr>
          <a:xfrm>
            <a:off x="401327" y="1628070"/>
            <a:ext cx="8324455" cy="4788477"/>
          </a:xfrm>
        </p:spPr>
        <p:txBody>
          <a:bodyPr>
            <a:normAutofit/>
          </a:bodyPr>
          <a:lstStyle/>
          <a:p>
            <a:pPr marL="0" indent="0" algn="ctr">
              <a:buNone/>
            </a:pPr>
            <a:r>
              <a:rPr lang="fr-FR" sz="4400" b="1" dirty="0">
                <a:latin typeface="Calibri" panose="020F0502020204030204" pitchFamily="34" charset="0"/>
                <a:cs typeface="Calibri" panose="020F0502020204030204" pitchFamily="34" charset="0"/>
              </a:rPr>
              <a:t>Elementary notions</a:t>
            </a:r>
          </a:p>
          <a:p>
            <a:pPr marL="0" indent="0" algn="ctr">
              <a:buNone/>
            </a:pPr>
            <a:r>
              <a:rPr lang="en-US" sz="2800" b="1" dirty="0">
                <a:solidFill>
                  <a:srgbClr val="111111"/>
                </a:solidFill>
                <a:cs typeface="Calibri" panose="020F0502020204030204" pitchFamily="34" charset="0"/>
              </a:rPr>
              <a:t>1- Market</a:t>
            </a:r>
            <a:endParaRPr lang="en-US" sz="2800" b="1" i="0" dirty="0">
              <a:solidFill>
                <a:srgbClr val="FF0000"/>
              </a:solidFill>
              <a:effectLst/>
              <a:cs typeface="Calibri" panose="020F0502020204030204" pitchFamily="34" charset="0"/>
            </a:endParaRPr>
          </a:p>
          <a:p>
            <a:pPr marL="0" indent="0" algn="ctr">
              <a:buNone/>
            </a:pPr>
            <a:r>
              <a:rPr lang="en-US" sz="2800" b="1" i="0" dirty="0">
                <a:effectLst/>
                <a:cs typeface="Calibri" panose="020F0502020204030204" pitchFamily="34" charset="0"/>
              </a:rPr>
              <a:t>2</a:t>
            </a:r>
            <a:r>
              <a:rPr lang="en-US" sz="2800" b="1" dirty="0">
                <a:cs typeface="Calibri" panose="020F0502020204030204" pitchFamily="34" charset="0"/>
              </a:rPr>
              <a:t> </a:t>
            </a:r>
            <a:r>
              <a:rPr lang="en-US" sz="2800" b="1" i="0" dirty="0">
                <a:effectLst/>
                <a:cs typeface="Calibri" panose="020F0502020204030204" pitchFamily="34" charset="0"/>
              </a:rPr>
              <a:t>- Market Economy</a:t>
            </a:r>
            <a:endParaRPr lang="fr-FR" sz="2800" b="1" dirty="0">
              <a:cs typeface="Calibri" panose="020F0502020204030204" pitchFamily="34" charset="0"/>
            </a:endParaRPr>
          </a:p>
          <a:p>
            <a:pPr marL="0" indent="0" algn="ctr">
              <a:buNone/>
            </a:pPr>
            <a:r>
              <a:rPr lang="fr-FR" sz="2800" b="1" dirty="0"/>
              <a:t>3- Types of </a:t>
            </a:r>
            <a:r>
              <a:rPr lang="fr-FR" sz="2800" b="1" dirty="0" err="1"/>
              <a:t>Markets</a:t>
            </a:r>
            <a:r>
              <a:rPr lang="fr-FR" sz="2800" b="1" dirty="0"/>
              <a:t> </a:t>
            </a:r>
          </a:p>
          <a:p>
            <a:pPr marL="0" indent="0" algn="ctr">
              <a:buNone/>
            </a:pPr>
            <a:endParaRPr lang="fr-FR" dirty="0"/>
          </a:p>
        </p:txBody>
      </p:sp>
    </p:spTree>
    <p:extLst>
      <p:ext uri="{BB962C8B-B14F-4D97-AF65-F5344CB8AC3E}">
        <p14:creationId xmlns:p14="http://schemas.microsoft.com/office/powerpoint/2010/main" val="1573125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081986-FC79-4AA6-B67D-BFC97C84CAD0}"/>
              </a:ext>
            </a:extLst>
          </p:cNvPr>
          <p:cNvSpPr>
            <a:spLocks noGrp="1"/>
          </p:cNvSpPr>
          <p:nvPr>
            <p:ph type="title"/>
          </p:nvPr>
        </p:nvSpPr>
        <p:spPr>
          <a:xfrm>
            <a:off x="2470151" y="831272"/>
            <a:ext cx="7043900" cy="588095"/>
          </a:xfrm>
        </p:spPr>
        <p:txBody>
          <a:bodyPr>
            <a:normAutofit fontScale="90000"/>
          </a:bodyPr>
          <a:lstStyle/>
          <a:p>
            <a:r>
              <a:rPr lang="fr-FR" sz="4000" b="1" i="0" dirty="0">
                <a:solidFill>
                  <a:schemeClr val="bg1"/>
                </a:solidFill>
                <a:effectLst/>
                <a:latin typeface="+mn-lt"/>
              </a:rPr>
              <a:t>A- Market Economies                    -2- </a:t>
            </a:r>
            <a:br>
              <a:rPr lang="fr-FR" b="0" i="0" dirty="0">
                <a:solidFill>
                  <a:schemeClr val="bg1"/>
                </a:solidFill>
                <a:effectLst/>
                <a:latin typeface="SourceSansPro"/>
              </a:rPr>
            </a:br>
            <a:endParaRPr lang="fr-FR" dirty="0">
              <a:solidFill>
                <a:schemeClr val="bg1"/>
              </a:solidFill>
            </a:endParaRPr>
          </a:p>
        </p:txBody>
      </p:sp>
      <p:sp>
        <p:nvSpPr>
          <p:cNvPr id="3" name="Espace réservé du contenu 2">
            <a:extLst>
              <a:ext uri="{FF2B5EF4-FFF2-40B4-BE49-F238E27FC236}">
                <a16:creationId xmlns:a16="http://schemas.microsoft.com/office/drawing/2014/main" id="{092B3E97-D5ED-432F-9F16-47DF00289051}"/>
              </a:ext>
            </a:extLst>
          </p:cNvPr>
          <p:cNvSpPr>
            <a:spLocks noGrp="1"/>
          </p:cNvSpPr>
          <p:nvPr>
            <p:ph idx="1"/>
          </p:nvPr>
        </p:nvSpPr>
        <p:spPr>
          <a:xfrm>
            <a:off x="272017" y="1667740"/>
            <a:ext cx="8324455" cy="4788477"/>
          </a:xfrm>
        </p:spPr>
        <p:txBody>
          <a:bodyPr>
            <a:normAutofit fontScale="77500" lnSpcReduction="20000"/>
          </a:bodyPr>
          <a:lstStyle/>
          <a:p>
            <a:pPr marL="0" indent="0">
              <a:buNone/>
            </a:pPr>
            <a:r>
              <a:rPr lang="en-US" sz="3600" b="1" dirty="0">
                <a:solidFill>
                  <a:srgbClr val="111111"/>
                </a:solidFill>
                <a:cs typeface="Calibri" panose="020F0502020204030204" pitchFamily="34" charset="0"/>
              </a:rPr>
              <a:t>1- Market</a:t>
            </a:r>
            <a:r>
              <a:rPr lang="en-US" sz="3600" dirty="0">
                <a:solidFill>
                  <a:srgbClr val="111111"/>
                </a:solidFill>
                <a:cs typeface="Calibri" panose="020F0502020204030204" pitchFamily="34" charset="0"/>
              </a:rPr>
              <a:t>:</a:t>
            </a:r>
          </a:p>
          <a:p>
            <a:pPr marL="0" indent="0">
              <a:buNone/>
            </a:pPr>
            <a:r>
              <a:rPr lang="en-US" sz="2600" i="0" dirty="0">
                <a:solidFill>
                  <a:srgbClr val="202124"/>
                </a:solidFill>
                <a:effectLst/>
              </a:rPr>
              <a:t>A place where </a:t>
            </a:r>
            <a:r>
              <a:rPr lang="en-US" sz="2600" b="1" i="0" dirty="0">
                <a:solidFill>
                  <a:srgbClr val="0070C0"/>
                </a:solidFill>
                <a:effectLst/>
              </a:rPr>
              <a:t>buyers</a:t>
            </a:r>
            <a:r>
              <a:rPr lang="en-US" sz="2600" i="0" dirty="0">
                <a:solidFill>
                  <a:srgbClr val="202124"/>
                </a:solidFill>
                <a:effectLst/>
              </a:rPr>
              <a:t> and </a:t>
            </a:r>
            <a:r>
              <a:rPr lang="en-US" sz="2600" b="1" i="0" dirty="0">
                <a:solidFill>
                  <a:srgbClr val="0070C0"/>
                </a:solidFill>
                <a:effectLst/>
              </a:rPr>
              <a:t>sellers</a:t>
            </a:r>
            <a:r>
              <a:rPr lang="en-US" sz="2600" i="0" dirty="0">
                <a:solidFill>
                  <a:srgbClr val="202124"/>
                </a:solidFill>
                <a:effectLst/>
              </a:rPr>
              <a:t> can meet to facilitate the </a:t>
            </a:r>
            <a:r>
              <a:rPr lang="en-US" sz="2600" b="1" i="0" dirty="0">
                <a:solidFill>
                  <a:srgbClr val="0070C0"/>
                </a:solidFill>
                <a:effectLst/>
              </a:rPr>
              <a:t>exchange</a:t>
            </a:r>
            <a:r>
              <a:rPr lang="en-US" sz="2600" i="0" dirty="0">
                <a:solidFill>
                  <a:srgbClr val="202124"/>
                </a:solidFill>
                <a:effectLst/>
              </a:rPr>
              <a:t> or transaction of goods and services. </a:t>
            </a:r>
          </a:p>
          <a:p>
            <a:pPr marL="0" indent="0" algn="just">
              <a:buNone/>
            </a:pPr>
            <a:r>
              <a:rPr lang="en-US" sz="2600" i="0" dirty="0">
                <a:solidFill>
                  <a:srgbClr val="202124"/>
                </a:solidFill>
                <a:effectLst/>
              </a:rPr>
              <a:t>Markets can be:</a:t>
            </a:r>
          </a:p>
          <a:p>
            <a:pPr algn="just"/>
            <a:r>
              <a:rPr lang="en-US" sz="2600" b="1" i="0" u="sng" dirty="0">
                <a:solidFill>
                  <a:srgbClr val="0070C0"/>
                </a:solidFill>
                <a:effectLst/>
              </a:rPr>
              <a:t>physical </a:t>
            </a:r>
            <a:r>
              <a:rPr lang="en-US" sz="2600" i="0" dirty="0">
                <a:solidFill>
                  <a:srgbClr val="202124"/>
                </a:solidFill>
                <a:effectLst/>
              </a:rPr>
              <a:t>like a </a:t>
            </a:r>
            <a:r>
              <a:rPr lang="en-US" sz="2600" dirty="0">
                <a:solidFill>
                  <a:srgbClr val="202124"/>
                </a:solidFill>
              </a:rPr>
              <a:t>clothes store</a:t>
            </a:r>
            <a:r>
              <a:rPr lang="en-US" sz="2600" i="0" dirty="0">
                <a:solidFill>
                  <a:srgbClr val="202124"/>
                </a:solidFill>
                <a:effectLst/>
              </a:rPr>
              <a:t>,</a:t>
            </a:r>
          </a:p>
          <a:p>
            <a:pPr algn="just"/>
            <a:r>
              <a:rPr lang="en-US" sz="2600" b="1" i="0" u="sng" dirty="0">
                <a:solidFill>
                  <a:srgbClr val="0070C0"/>
                </a:solidFill>
                <a:effectLst/>
              </a:rPr>
              <a:t>virtual</a:t>
            </a:r>
            <a:r>
              <a:rPr lang="en-US" sz="2600" i="0" dirty="0">
                <a:solidFill>
                  <a:srgbClr val="202124"/>
                </a:solidFill>
                <a:effectLst/>
              </a:rPr>
              <a:t> like an e-clothes store. ...</a:t>
            </a:r>
          </a:p>
          <a:p>
            <a:pPr marL="0" indent="0" algn="just">
              <a:buNone/>
            </a:pPr>
            <a:endParaRPr lang="en-US" sz="2600" i="0" dirty="0">
              <a:solidFill>
                <a:srgbClr val="202124"/>
              </a:solidFill>
              <a:effectLst/>
            </a:endParaRPr>
          </a:p>
          <a:p>
            <a:pPr algn="just"/>
            <a:r>
              <a:rPr lang="en-US" sz="2600" i="0" dirty="0">
                <a:solidFill>
                  <a:srgbClr val="202124"/>
                </a:solidFill>
                <a:effectLst/>
              </a:rPr>
              <a:t> Markets establish the </a:t>
            </a:r>
            <a:r>
              <a:rPr lang="en-US" sz="2600" i="0" dirty="0">
                <a:solidFill>
                  <a:srgbClr val="0070C0"/>
                </a:solidFill>
                <a:effectLst/>
              </a:rPr>
              <a:t>prices </a:t>
            </a:r>
            <a:r>
              <a:rPr lang="en-US" sz="2600" i="0" dirty="0">
                <a:solidFill>
                  <a:srgbClr val="202124"/>
                </a:solidFill>
                <a:effectLst/>
              </a:rPr>
              <a:t>of goods and services that are determined by </a:t>
            </a:r>
            <a:r>
              <a:rPr lang="en-US" sz="2600" b="1" i="0" dirty="0">
                <a:solidFill>
                  <a:srgbClr val="FF0000"/>
                </a:solidFill>
                <a:effectLst/>
              </a:rPr>
              <a:t>supply</a:t>
            </a:r>
            <a:r>
              <a:rPr lang="en-US" sz="2600" i="0" dirty="0">
                <a:solidFill>
                  <a:srgbClr val="202124"/>
                </a:solidFill>
                <a:effectLst/>
              </a:rPr>
              <a:t> and </a:t>
            </a:r>
            <a:r>
              <a:rPr lang="en-US" sz="2600" b="1" i="0" dirty="0">
                <a:solidFill>
                  <a:srgbClr val="FF0000"/>
                </a:solidFill>
                <a:effectLst/>
              </a:rPr>
              <a:t>demand</a:t>
            </a:r>
            <a:r>
              <a:rPr lang="en-US" sz="2600" i="0" dirty="0">
                <a:solidFill>
                  <a:srgbClr val="202124"/>
                </a:solidFill>
                <a:effectLst/>
              </a:rPr>
              <a:t>.</a:t>
            </a:r>
            <a:endParaRPr lang="fr-FR" sz="2600" dirty="0"/>
          </a:p>
          <a:p>
            <a:endParaRPr lang="fr-FR" dirty="0"/>
          </a:p>
        </p:txBody>
      </p:sp>
      <p:sp>
        <p:nvSpPr>
          <p:cNvPr id="5" name="Flèche : droite 4">
            <a:extLst>
              <a:ext uri="{FF2B5EF4-FFF2-40B4-BE49-F238E27FC236}">
                <a16:creationId xmlns:a16="http://schemas.microsoft.com/office/drawing/2014/main" id="{4CF9655A-82AC-4E9B-AC7A-1347E6EA42B0}"/>
              </a:ext>
            </a:extLst>
          </p:cNvPr>
          <p:cNvSpPr/>
          <p:nvPr/>
        </p:nvSpPr>
        <p:spPr>
          <a:xfrm>
            <a:off x="373616" y="5037860"/>
            <a:ext cx="665018"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916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081986-FC79-4AA6-B67D-BFC97C84CAD0}"/>
              </a:ext>
            </a:extLst>
          </p:cNvPr>
          <p:cNvSpPr>
            <a:spLocks noGrp="1"/>
          </p:cNvSpPr>
          <p:nvPr>
            <p:ph type="title"/>
          </p:nvPr>
        </p:nvSpPr>
        <p:spPr>
          <a:xfrm>
            <a:off x="2470151" y="831272"/>
            <a:ext cx="7043900" cy="588095"/>
          </a:xfrm>
        </p:spPr>
        <p:txBody>
          <a:bodyPr>
            <a:normAutofit fontScale="90000"/>
          </a:bodyPr>
          <a:lstStyle/>
          <a:p>
            <a:r>
              <a:rPr lang="fr-FR" sz="4000" b="1" i="0" dirty="0">
                <a:solidFill>
                  <a:schemeClr val="bg1"/>
                </a:solidFill>
                <a:effectLst/>
                <a:latin typeface="+mn-lt"/>
              </a:rPr>
              <a:t>A- Market Economies                    -3- </a:t>
            </a:r>
            <a:br>
              <a:rPr lang="fr-FR" b="0" i="0" dirty="0">
                <a:solidFill>
                  <a:schemeClr val="bg1"/>
                </a:solidFill>
                <a:effectLst/>
                <a:latin typeface="SourceSansPro"/>
              </a:rPr>
            </a:br>
            <a:endParaRPr lang="fr-FR" dirty="0">
              <a:solidFill>
                <a:schemeClr val="bg1"/>
              </a:solidFill>
            </a:endParaRPr>
          </a:p>
        </p:txBody>
      </p:sp>
      <p:sp>
        <p:nvSpPr>
          <p:cNvPr id="3" name="Espace réservé du contenu 2">
            <a:extLst>
              <a:ext uri="{FF2B5EF4-FFF2-40B4-BE49-F238E27FC236}">
                <a16:creationId xmlns:a16="http://schemas.microsoft.com/office/drawing/2014/main" id="{092B3E97-D5ED-432F-9F16-47DF00289051}"/>
              </a:ext>
            </a:extLst>
          </p:cNvPr>
          <p:cNvSpPr>
            <a:spLocks noGrp="1"/>
          </p:cNvSpPr>
          <p:nvPr>
            <p:ph idx="1"/>
          </p:nvPr>
        </p:nvSpPr>
        <p:spPr>
          <a:xfrm>
            <a:off x="272017" y="1667740"/>
            <a:ext cx="8324455" cy="4788477"/>
          </a:xfrm>
        </p:spPr>
        <p:txBody>
          <a:bodyPr>
            <a:normAutofit fontScale="92500" lnSpcReduction="10000"/>
          </a:bodyPr>
          <a:lstStyle/>
          <a:p>
            <a:r>
              <a:rPr lang="en-US" b="0" i="0" dirty="0">
                <a:solidFill>
                  <a:srgbClr val="111111"/>
                </a:solidFill>
                <a:effectLst/>
                <a:latin typeface="SourceSansPro"/>
              </a:rPr>
              <a:t>The theoretical basis for market economies was developed by </a:t>
            </a:r>
            <a:r>
              <a:rPr lang="en-US" b="1" i="0" dirty="0">
                <a:solidFill>
                  <a:srgbClr val="0070C0"/>
                </a:solidFill>
                <a:effectLst/>
                <a:latin typeface="SourceSansPro"/>
              </a:rPr>
              <a:t>classical economists</a:t>
            </a:r>
            <a:r>
              <a:rPr lang="en-US" b="0" i="0" dirty="0">
                <a:solidFill>
                  <a:srgbClr val="111111"/>
                </a:solidFill>
                <a:effectLst/>
                <a:latin typeface="SourceSansPro"/>
              </a:rPr>
              <a:t>, such as </a:t>
            </a:r>
            <a:r>
              <a:rPr lang="en-US" b="0" i="0" u="sng" dirty="0">
                <a:solidFill>
                  <a:srgbClr val="2C40D0"/>
                </a:solidFill>
                <a:effectLst/>
                <a:latin typeface="SourceSansPro"/>
                <a:hlinkClick r:id="rId3"/>
              </a:rPr>
              <a:t>Adam Smith</a:t>
            </a:r>
            <a:r>
              <a:rPr lang="en-US" b="0" i="0" dirty="0">
                <a:solidFill>
                  <a:srgbClr val="111111"/>
                </a:solidFill>
                <a:effectLst/>
                <a:latin typeface="SourceSansPro"/>
              </a:rPr>
              <a:t>, David Ricardo, and Jean-Baptiste Say. </a:t>
            </a:r>
          </a:p>
          <a:p>
            <a:r>
              <a:rPr lang="en-US" b="0" i="0" dirty="0">
                <a:solidFill>
                  <a:srgbClr val="111111"/>
                </a:solidFill>
                <a:effectLst/>
                <a:latin typeface="SourceSansPro"/>
              </a:rPr>
              <a:t>These classically liberal </a:t>
            </a:r>
            <a:r>
              <a:rPr lang="en-US" b="0" i="0" u="sng" dirty="0">
                <a:solidFill>
                  <a:srgbClr val="FF0000"/>
                </a:solidFill>
                <a:effectLst/>
                <a:latin typeface="SourceSansPro"/>
                <a:hlinkClick r:id="rId4">
                  <a:extLst>
                    <a:ext uri="{A12FA001-AC4F-418D-AE19-62706E023703}">
                      <ahyp:hlinkClr xmlns:ahyp="http://schemas.microsoft.com/office/drawing/2018/hyperlinkcolor" val="tx"/>
                    </a:ext>
                  </a:extLst>
                </a:hlinkClick>
              </a:rPr>
              <a:t>free market</a:t>
            </a:r>
            <a:r>
              <a:rPr lang="en-US" b="0" i="0" dirty="0">
                <a:solidFill>
                  <a:srgbClr val="FF0000"/>
                </a:solidFill>
                <a:effectLst/>
                <a:latin typeface="SourceSansPro"/>
              </a:rPr>
              <a:t> </a:t>
            </a:r>
            <a:r>
              <a:rPr lang="en-US" b="0" i="0" dirty="0">
                <a:solidFill>
                  <a:srgbClr val="111111"/>
                </a:solidFill>
                <a:effectLst/>
                <a:latin typeface="SourceSansPro"/>
              </a:rPr>
              <a:t>advocates believed that the </a:t>
            </a:r>
            <a:r>
              <a:rPr lang="en-US" b="0" i="0" dirty="0">
                <a:solidFill>
                  <a:srgbClr val="FF0000"/>
                </a:solidFill>
                <a:effectLst/>
                <a:latin typeface="SourceSansPro"/>
              </a:rPr>
              <a:t>“</a:t>
            </a:r>
            <a:r>
              <a:rPr lang="en-US" b="1" i="0" dirty="0">
                <a:solidFill>
                  <a:srgbClr val="FF0000"/>
                </a:solidFill>
                <a:effectLst/>
                <a:latin typeface="SourceSansPro"/>
              </a:rPr>
              <a:t>invisible hand</a:t>
            </a:r>
            <a:r>
              <a:rPr lang="en-US" b="0" i="0" dirty="0">
                <a:solidFill>
                  <a:srgbClr val="FF0000"/>
                </a:solidFill>
                <a:effectLst/>
                <a:latin typeface="SourceSansPro"/>
              </a:rPr>
              <a:t>” </a:t>
            </a:r>
            <a:r>
              <a:rPr lang="en-US" b="0" i="0" dirty="0">
                <a:solidFill>
                  <a:srgbClr val="111111"/>
                </a:solidFill>
                <a:effectLst/>
                <a:latin typeface="SourceSansPro"/>
              </a:rPr>
              <a:t>of the </a:t>
            </a:r>
            <a:r>
              <a:rPr lang="en-US" b="1" i="0" dirty="0">
                <a:solidFill>
                  <a:srgbClr val="00B050"/>
                </a:solidFill>
                <a:effectLst/>
                <a:latin typeface="SourceSansPro"/>
              </a:rPr>
              <a:t>profit motive </a:t>
            </a:r>
            <a:r>
              <a:rPr lang="en-US" b="0" i="0" dirty="0">
                <a:solidFill>
                  <a:srgbClr val="111111"/>
                </a:solidFill>
                <a:effectLst/>
                <a:latin typeface="SourceSansPro"/>
              </a:rPr>
              <a:t>and </a:t>
            </a:r>
            <a:r>
              <a:rPr lang="en-US" b="1" i="0" dirty="0">
                <a:solidFill>
                  <a:srgbClr val="00B050"/>
                </a:solidFill>
                <a:effectLst/>
                <a:latin typeface="SourceSansPro"/>
              </a:rPr>
              <a:t>market incentives </a:t>
            </a:r>
            <a:r>
              <a:rPr lang="en-US" b="0" i="0" dirty="0">
                <a:solidFill>
                  <a:srgbClr val="111111"/>
                </a:solidFill>
                <a:effectLst/>
                <a:latin typeface="SourceSansPro"/>
              </a:rPr>
              <a:t>generally guided economic decisions down more productive and efficient paths than government planning of the economy. </a:t>
            </a:r>
          </a:p>
          <a:p>
            <a:pPr marL="0" indent="0">
              <a:buNone/>
            </a:pPr>
            <a:r>
              <a:rPr lang="en-US" sz="2400" b="0" i="0" dirty="0">
                <a:solidFill>
                  <a:srgbClr val="111111"/>
                </a:solidFill>
                <a:effectLst/>
              </a:rPr>
              <a:t>	Government intervention often tended to lead to economic inefficiencies that actually made people worse off.</a:t>
            </a:r>
            <a:endParaRPr lang="fr-FR" dirty="0"/>
          </a:p>
        </p:txBody>
      </p:sp>
      <p:pic>
        <p:nvPicPr>
          <p:cNvPr id="14338" name="Picture 2" descr="What is the &amp;#39;invisible hand&amp;#39;? Definition and meaning - Market Business News">
            <a:extLst>
              <a:ext uri="{FF2B5EF4-FFF2-40B4-BE49-F238E27FC236}">
                <a16:creationId xmlns:a16="http://schemas.microsoft.com/office/drawing/2014/main" id="{0B057C95-5D24-49C4-9AA2-36BBACAC2126}"/>
              </a:ext>
            </a:extLst>
          </p:cNvPr>
          <p:cNvPicPr>
            <a:picLocks noGrp="1" noChangeAspect="1" noChangeArrowheads="1"/>
          </p:cNvPicPr>
          <p:nvPr>
            <p:ph idx="13"/>
          </p:nvPr>
        </p:nvPicPr>
        <p:blipFill>
          <a:blip r:embed="rId5">
            <a:extLst>
              <a:ext uri="{28A0092B-C50C-407E-A947-70E740481C1C}">
                <a14:useLocalDpi xmlns:a14="http://schemas.microsoft.com/office/drawing/2010/main" val="0"/>
              </a:ext>
            </a:extLst>
          </a:blip>
          <a:srcRect/>
          <a:stretch>
            <a:fillRect/>
          </a:stretch>
        </p:blipFill>
        <p:spPr bwMode="auto">
          <a:xfrm>
            <a:off x="8811491" y="1403927"/>
            <a:ext cx="3108492" cy="4867564"/>
          </a:xfrm>
          <a:prstGeom prst="rect">
            <a:avLst/>
          </a:prstGeom>
          <a:noFill/>
          <a:extLst>
            <a:ext uri="{909E8E84-426E-40DD-AFC4-6F175D3DCCD1}">
              <a14:hiddenFill xmlns:a14="http://schemas.microsoft.com/office/drawing/2010/main">
                <a:solidFill>
                  <a:srgbClr val="FFFFFF"/>
                </a:solidFill>
              </a14:hiddenFill>
            </a:ext>
          </a:extLst>
        </p:spPr>
      </p:pic>
      <p:sp>
        <p:nvSpPr>
          <p:cNvPr id="5" name="Flèche : droite 4">
            <a:extLst>
              <a:ext uri="{FF2B5EF4-FFF2-40B4-BE49-F238E27FC236}">
                <a16:creationId xmlns:a16="http://schemas.microsoft.com/office/drawing/2014/main" id="{4CF9655A-82AC-4E9B-AC7A-1347E6EA42B0}"/>
              </a:ext>
            </a:extLst>
          </p:cNvPr>
          <p:cNvSpPr/>
          <p:nvPr/>
        </p:nvSpPr>
        <p:spPr>
          <a:xfrm>
            <a:off x="456744" y="5403273"/>
            <a:ext cx="665018"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112012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795EAD-01B5-4089-9272-1C70BF800FA3}"/>
              </a:ext>
            </a:extLst>
          </p:cNvPr>
          <p:cNvSpPr>
            <a:spLocks noGrp="1"/>
          </p:cNvSpPr>
          <p:nvPr>
            <p:ph type="title"/>
          </p:nvPr>
        </p:nvSpPr>
        <p:spPr/>
        <p:txBody>
          <a:bodyPr/>
          <a:lstStyle/>
          <a:p>
            <a:r>
              <a:rPr lang="fr-FR" sz="3600" b="1" i="0" dirty="0">
                <a:solidFill>
                  <a:schemeClr val="bg1"/>
                </a:solidFill>
                <a:effectLst/>
                <a:latin typeface="+mn-lt"/>
              </a:rPr>
              <a:t>A- Market Economies                    -4-</a:t>
            </a:r>
            <a:endParaRPr lang="fr-FR" dirty="0"/>
          </a:p>
        </p:txBody>
      </p:sp>
      <p:sp>
        <p:nvSpPr>
          <p:cNvPr id="3" name="Espace réservé du contenu 2">
            <a:extLst>
              <a:ext uri="{FF2B5EF4-FFF2-40B4-BE49-F238E27FC236}">
                <a16:creationId xmlns:a16="http://schemas.microsoft.com/office/drawing/2014/main" id="{4D343E30-F287-4322-9EF3-FE63D667F3F1}"/>
              </a:ext>
            </a:extLst>
          </p:cNvPr>
          <p:cNvSpPr>
            <a:spLocks noGrp="1"/>
          </p:cNvSpPr>
          <p:nvPr>
            <p:ph idx="1"/>
          </p:nvPr>
        </p:nvSpPr>
        <p:spPr>
          <a:xfrm>
            <a:off x="272017" y="1419368"/>
            <a:ext cx="8501593" cy="4757595"/>
          </a:xfrm>
        </p:spPr>
        <p:txBody>
          <a:bodyPr>
            <a:normAutofit fontScale="92500" lnSpcReduction="20000"/>
          </a:bodyPr>
          <a:lstStyle/>
          <a:p>
            <a:pPr marL="0" indent="0">
              <a:buNone/>
            </a:pPr>
            <a:r>
              <a:rPr lang="fr-FR" sz="2600" dirty="0">
                <a:solidFill>
                  <a:srgbClr val="FF0000"/>
                </a:solidFill>
              </a:rPr>
              <a:t>« </a:t>
            </a:r>
            <a:r>
              <a:rPr lang="fr-FR" sz="2600" b="1" dirty="0">
                <a:solidFill>
                  <a:srgbClr val="FF0000"/>
                </a:solidFill>
              </a:rPr>
              <a:t>The Invisible hand </a:t>
            </a:r>
            <a:r>
              <a:rPr lang="fr-FR" sz="2600" dirty="0">
                <a:solidFill>
                  <a:srgbClr val="FF0000"/>
                </a:solidFill>
              </a:rPr>
              <a:t>»:</a:t>
            </a:r>
          </a:p>
          <a:p>
            <a:r>
              <a:rPr lang="fr-FR" sz="2600" b="1" u="sng" dirty="0">
                <a:solidFill>
                  <a:srgbClr val="2C40D0"/>
                </a:solidFill>
                <a:effectLst/>
                <a:ea typeface="Times New Roman" panose="02020603050405020304" pitchFamily="18" charset="0"/>
                <a:hlinkClick r:id="rId2"/>
              </a:rPr>
              <a:t>Adam Smith</a:t>
            </a:r>
            <a:r>
              <a:rPr lang="fr-FR" sz="2600" b="1" dirty="0">
                <a:solidFill>
                  <a:srgbClr val="111111"/>
                </a:solidFill>
                <a:effectLst/>
                <a:ea typeface="Times New Roman" panose="02020603050405020304" pitchFamily="18" charset="0"/>
              </a:rPr>
              <a:t> </a:t>
            </a:r>
            <a:r>
              <a:rPr lang="fr-FR" sz="2600" dirty="0">
                <a:solidFill>
                  <a:srgbClr val="111111"/>
                </a:solidFill>
                <a:effectLst/>
                <a:ea typeface="Times New Roman" panose="02020603050405020304" pitchFamily="18" charset="0"/>
              </a:rPr>
              <a:t>introduced the concept of « </a:t>
            </a:r>
            <a:r>
              <a:rPr lang="fr-FR" sz="2600" b="1" u="sng" dirty="0">
                <a:solidFill>
                  <a:srgbClr val="FF0000"/>
                </a:solidFill>
                <a:effectLst/>
                <a:ea typeface="Times New Roman" panose="02020603050405020304" pitchFamily="18" charset="0"/>
              </a:rPr>
              <a:t>the invisible hand </a:t>
            </a:r>
            <a:r>
              <a:rPr lang="fr-FR" sz="2600" dirty="0">
                <a:solidFill>
                  <a:srgbClr val="111111"/>
                </a:solidFill>
                <a:effectLst/>
                <a:ea typeface="Times New Roman" panose="02020603050405020304" pitchFamily="18" charset="0"/>
              </a:rPr>
              <a:t>» </a:t>
            </a:r>
            <a:r>
              <a:rPr lang="fr-FR" sz="2600" dirty="0" err="1">
                <a:solidFill>
                  <a:srgbClr val="111111"/>
                </a:solidFill>
                <a:effectLst/>
                <a:ea typeface="Times New Roman" panose="02020603050405020304" pitchFamily="18" charset="0"/>
              </a:rPr>
              <a:t>which</a:t>
            </a:r>
            <a:r>
              <a:rPr lang="fr-FR" sz="2600" dirty="0">
                <a:solidFill>
                  <a:srgbClr val="111111"/>
                </a:solidFill>
                <a:effectLst/>
                <a:ea typeface="Times New Roman" panose="02020603050405020304" pitchFamily="18" charset="0"/>
              </a:rPr>
              <a:t> </a:t>
            </a:r>
            <a:r>
              <a:rPr lang="fr-FR" sz="2600" dirty="0" err="1">
                <a:solidFill>
                  <a:srgbClr val="111111"/>
                </a:solidFill>
                <a:effectLst/>
                <a:ea typeface="Times New Roman" panose="02020603050405020304" pitchFamily="18" charset="0"/>
              </a:rPr>
              <a:t>is</a:t>
            </a:r>
            <a:r>
              <a:rPr lang="fr-FR" sz="2600" dirty="0">
                <a:solidFill>
                  <a:srgbClr val="111111"/>
                </a:solidFill>
                <a:effectLst/>
                <a:ea typeface="Times New Roman" panose="02020603050405020304" pitchFamily="18" charset="0"/>
              </a:rPr>
              <a:t> a metaphor for the unseen forces that move the </a:t>
            </a:r>
            <a:r>
              <a:rPr lang="fr-FR" sz="2600" b="1" u="sng" dirty="0">
                <a:solidFill>
                  <a:srgbClr val="2C40D0"/>
                </a:solidFill>
                <a:effectLst/>
                <a:ea typeface="Times New Roman" panose="02020603050405020304" pitchFamily="18" charset="0"/>
                <a:hlinkClick r:id="rId3"/>
              </a:rPr>
              <a:t>free market </a:t>
            </a:r>
            <a:r>
              <a:rPr lang="fr-FR" sz="2600" b="1" u="sng" dirty="0" err="1">
                <a:solidFill>
                  <a:srgbClr val="2C40D0"/>
                </a:solidFill>
                <a:effectLst/>
                <a:ea typeface="Times New Roman" panose="02020603050405020304" pitchFamily="18" charset="0"/>
                <a:hlinkClick r:id="rId3"/>
              </a:rPr>
              <a:t>economy</a:t>
            </a:r>
            <a:endParaRPr lang="fr-FR" sz="2600" b="1" u="sng" dirty="0">
              <a:solidFill>
                <a:srgbClr val="2C40D0"/>
              </a:solidFill>
              <a:effectLst/>
              <a:ea typeface="Times New Roman" panose="02020603050405020304" pitchFamily="18" charset="0"/>
            </a:endParaRPr>
          </a:p>
          <a:p>
            <a:r>
              <a:rPr lang="fr-FR" sz="2600" dirty="0">
                <a:solidFill>
                  <a:srgbClr val="111111"/>
                </a:solidFill>
                <a:effectLst/>
                <a:ea typeface="Times New Roman" panose="02020603050405020304" pitchFamily="18" charset="0"/>
                <a:cs typeface="Calibri" panose="020F0502020204030204" pitchFamily="34" charset="0"/>
              </a:rPr>
              <a:t>The invisible hand </a:t>
            </a:r>
            <a:r>
              <a:rPr lang="fr-FR" sz="2600" dirty="0" err="1">
                <a:solidFill>
                  <a:srgbClr val="111111"/>
                </a:solidFill>
                <a:effectLst/>
                <a:ea typeface="Times New Roman" panose="02020603050405020304" pitchFamily="18" charset="0"/>
                <a:cs typeface="Calibri" panose="020F0502020204030204" pitchFamily="34" charset="0"/>
              </a:rPr>
              <a:t>is</a:t>
            </a:r>
            <a:r>
              <a:rPr lang="fr-FR" sz="2600" dirty="0">
                <a:solidFill>
                  <a:srgbClr val="111111"/>
                </a:solidFill>
                <a:effectLst/>
                <a:ea typeface="Times New Roman" panose="02020603050405020304" pitchFamily="18" charset="0"/>
                <a:cs typeface="Calibri" panose="020F0502020204030204" pitchFamily="34" charset="0"/>
              </a:rPr>
              <a:t> part of </a:t>
            </a:r>
            <a:r>
              <a:rPr lang="fr-FR" sz="2600" i="1" dirty="0">
                <a:solidFill>
                  <a:srgbClr val="FF0000"/>
                </a:solidFill>
                <a:effectLst/>
                <a:ea typeface="Times New Roman" panose="02020603050405020304" pitchFamily="18" charset="0"/>
                <a:cs typeface="Calibri" panose="020F0502020204030204" pitchFamily="34" charset="0"/>
              </a:rPr>
              <a:t>l</a:t>
            </a:r>
            <a:r>
              <a:rPr lang="fr-FR" sz="2600" b="1" i="1" dirty="0">
                <a:solidFill>
                  <a:srgbClr val="FF0000"/>
                </a:solidFill>
                <a:effectLst/>
                <a:ea typeface="Times New Roman" panose="02020603050405020304" pitchFamily="18" charset="0"/>
                <a:cs typeface="Calibri" panose="020F0502020204030204" pitchFamily="34" charset="0"/>
              </a:rPr>
              <a:t>aissez-faire</a:t>
            </a:r>
            <a:r>
              <a:rPr lang="fr-FR" sz="2600" i="1" dirty="0">
                <a:solidFill>
                  <a:srgbClr val="111111"/>
                </a:solidFill>
                <a:effectLst/>
                <a:ea typeface="Times New Roman" panose="02020603050405020304" pitchFamily="18" charset="0"/>
                <a:cs typeface="Calibri" panose="020F0502020204030204" pitchFamily="34" charset="0"/>
              </a:rPr>
              <a:t>, </a:t>
            </a:r>
            <a:r>
              <a:rPr lang="fr-FR" sz="2600" dirty="0">
                <a:solidFill>
                  <a:srgbClr val="111111"/>
                </a:solidFill>
                <a:effectLst/>
                <a:ea typeface="Times New Roman" panose="02020603050405020304" pitchFamily="18" charset="0"/>
                <a:cs typeface="Calibri" panose="020F0502020204030204" pitchFamily="34" charset="0"/>
              </a:rPr>
              <a:t>meaning "let do/let go,"</a:t>
            </a:r>
            <a:r>
              <a:rPr lang="fr-FR" sz="2600" i="1" dirty="0">
                <a:solidFill>
                  <a:srgbClr val="111111"/>
                </a:solidFill>
                <a:effectLst/>
                <a:ea typeface="Times New Roman" panose="02020603050405020304" pitchFamily="18" charset="0"/>
                <a:cs typeface="Calibri" panose="020F0502020204030204" pitchFamily="34" charset="0"/>
              </a:rPr>
              <a:t> </a:t>
            </a:r>
            <a:r>
              <a:rPr lang="fr-FR" sz="2600" dirty="0">
                <a:solidFill>
                  <a:srgbClr val="111111"/>
                </a:solidFill>
                <a:effectLst/>
                <a:ea typeface="Times New Roman" panose="02020603050405020304" pitchFamily="18" charset="0"/>
                <a:cs typeface="Calibri" panose="020F0502020204030204" pitchFamily="34" charset="0"/>
              </a:rPr>
              <a:t>approach to the market. </a:t>
            </a:r>
          </a:p>
          <a:p>
            <a:r>
              <a:rPr lang="fr-FR" sz="2600" dirty="0">
                <a:solidFill>
                  <a:srgbClr val="111111"/>
                </a:solidFill>
                <a:effectLst/>
                <a:ea typeface="Times New Roman" panose="02020603050405020304" pitchFamily="18" charset="0"/>
                <a:cs typeface="Calibri" panose="020F0502020204030204" pitchFamily="34" charset="0"/>
              </a:rPr>
              <a:t>In other words, the approach holds that the market will find its </a:t>
            </a:r>
            <a:r>
              <a:rPr lang="fr-FR" sz="2600" b="1" dirty="0">
                <a:solidFill>
                  <a:srgbClr val="FF0000"/>
                </a:solidFill>
                <a:effectLst/>
                <a:ea typeface="Times New Roman" panose="02020603050405020304" pitchFamily="18" charset="0"/>
                <a:cs typeface="Calibri" panose="020F0502020204030204" pitchFamily="34" charset="0"/>
              </a:rPr>
              <a:t>equilibrium</a:t>
            </a:r>
            <a:r>
              <a:rPr lang="fr-FR" sz="2600" dirty="0">
                <a:solidFill>
                  <a:srgbClr val="111111"/>
                </a:solidFill>
                <a:effectLst/>
                <a:ea typeface="Times New Roman" panose="02020603050405020304" pitchFamily="18" charset="0"/>
                <a:cs typeface="Calibri" panose="020F0502020204030204" pitchFamily="34" charset="0"/>
              </a:rPr>
              <a:t> without government or other interventions forcing it into unnatural patterns.</a:t>
            </a:r>
            <a:endParaRPr lang="fr-FR" sz="2600" dirty="0">
              <a:effectLst/>
              <a:ea typeface="Calibri" panose="020F0502020204030204" pitchFamily="34" charset="0"/>
              <a:cs typeface="Times New Roman" panose="02020603050405020304" pitchFamily="18" charset="0"/>
            </a:endParaRPr>
          </a:p>
          <a:p>
            <a:endParaRPr lang="fr-FR" dirty="0">
              <a:solidFill>
                <a:srgbClr val="FF0000"/>
              </a:solidFill>
            </a:endParaRPr>
          </a:p>
        </p:txBody>
      </p:sp>
    </p:spTree>
    <p:extLst>
      <p:ext uri="{BB962C8B-B14F-4D97-AF65-F5344CB8AC3E}">
        <p14:creationId xmlns:p14="http://schemas.microsoft.com/office/powerpoint/2010/main" val="4116852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4000" b="1" i="0" dirty="0">
                <a:solidFill>
                  <a:schemeClr val="bg1"/>
                </a:solidFill>
                <a:effectLst/>
                <a:latin typeface="Calibri" panose="020F0502020204030204" pitchFamily="34" charset="0"/>
                <a:cs typeface="Calibri" panose="020F0502020204030204" pitchFamily="34" charset="0"/>
              </a:rPr>
              <a:t>A- Market Economies                      -5- </a:t>
            </a:r>
            <a:br>
              <a:rPr lang="fr-FR" b="0" i="0" dirty="0">
                <a:solidFill>
                  <a:schemeClr val="bg1"/>
                </a:solidFill>
                <a:effectLst/>
                <a:latin typeface="SourceSansPro"/>
              </a:rPr>
            </a:br>
            <a:endParaRPr lang="fr-FR" dirty="0"/>
          </a:p>
        </p:txBody>
      </p:sp>
      <p:sp>
        <p:nvSpPr>
          <p:cNvPr id="3" name="Espace réservé du contenu 2"/>
          <p:cNvSpPr>
            <a:spLocks noGrp="1"/>
          </p:cNvSpPr>
          <p:nvPr>
            <p:ph idx="1"/>
          </p:nvPr>
        </p:nvSpPr>
        <p:spPr>
          <a:xfrm>
            <a:off x="272018" y="1667741"/>
            <a:ext cx="8400927" cy="4509222"/>
          </a:xfrm>
        </p:spPr>
        <p:txBody>
          <a:bodyPr>
            <a:normAutofit fontScale="77500" lnSpcReduction="20000"/>
          </a:bodyPr>
          <a:lstStyle/>
          <a:p>
            <a:pPr marL="0" indent="0">
              <a:buNone/>
            </a:pPr>
            <a:r>
              <a:rPr lang="en-US" sz="3600" dirty="0">
                <a:solidFill>
                  <a:srgbClr val="111111"/>
                </a:solidFill>
                <a:latin typeface="Calibri" panose="020F0502020204030204" pitchFamily="34" charset="0"/>
                <a:cs typeface="Calibri" panose="020F0502020204030204" pitchFamily="34" charset="0"/>
              </a:rPr>
              <a:t>2- </a:t>
            </a:r>
            <a:r>
              <a:rPr lang="en-US" sz="3300" b="1" i="0" dirty="0">
                <a:solidFill>
                  <a:srgbClr val="FF0000"/>
                </a:solidFill>
                <a:effectLst/>
                <a:latin typeface="Calibri" panose="020F0502020204030204" pitchFamily="34" charset="0"/>
                <a:cs typeface="Calibri" panose="020F0502020204030204" pitchFamily="34" charset="0"/>
              </a:rPr>
              <a:t>Market Economy </a:t>
            </a:r>
            <a:r>
              <a:rPr lang="en-US" sz="3600" b="0" i="0" dirty="0">
                <a:solidFill>
                  <a:srgbClr val="111111"/>
                </a:solidFill>
                <a:effectLst/>
                <a:latin typeface="Calibri" panose="020F0502020204030204" pitchFamily="34" charset="0"/>
                <a:cs typeface="Calibri" panose="020F0502020204030204" pitchFamily="34" charset="0"/>
              </a:rPr>
              <a:t>is an economic system in which economic decisions and the pricing of goods and services are guided by the interactions of a country's individual citizens and businesses. </a:t>
            </a:r>
          </a:p>
          <a:p>
            <a:pPr marL="0" indent="0">
              <a:buNone/>
            </a:pPr>
            <a:r>
              <a:rPr lang="en-US" sz="3600" b="0" i="0" dirty="0">
                <a:solidFill>
                  <a:srgbClr val="111111"/>
                </a:solidFill>
                <a:effectLst/>
                <a:latin typeface="Calibri" panose="020F0502020204030204" pitchFamily="34" charset="0"/>
                <a:cs typeface="Calibri" panose="020F0502020204030204" pitchFamily="34" charset="0"/>
              </a:rPr>
              <a:t>There may be some government intervention or central planning, but usually this term refers to an economy that is more market oriented in general.</a:t>
            </a:r>
            <a:endParaRPr lang="fr-FR" sz="3600" dirty="0">
              <a:latin typeface="Calibri" panose="020F0502020204030204" pitchFamily="34" charset="0"/>
              <a:cs typeface="Calibri" panose="020F0502020204030204" pitchFamily="34" charset="0"/>
            </a:endParaRPr>
          </a:p>
          <a:p>
            <a:endParaRPr lang="fr-FR" dirty="0"/>
          </a:p>
        </p:txBody>
      </p:sp>
      <p:sp>
        <p:nvSpPr>
          <p:cNvPr id="7" name="Titre 1">
            <a:extLst>
              <a:ext uri="{FF2B5EF4-FFF2-40B4-BE49-F238E27FC236}">
                <a16:creationId xmlns:a16="http://schemas.microsoft.com/office/drawing/2014/main" id="{CF8BA31B-9DB4-4C9D-9122-470EFCF4B3D4}"/>
              </a:ext>
            </a:extLst>
          </p:cNvPr>
          <p:cNvSpPr txBox="1">
            <a:spLocks/>
          </p:cNvSpPr>
          <p:nvPr/>
        </p:nvSpPr>
        <p:spPr>
          <a:xfrm>
            <a:off x="2622551" y="517526"/>
            <a:ext cx="7043900" cy="105424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bg1">
                    <a:lumMod val="95000"/>
                  </a:schemeClr>
                </a:solidFill>
                <a:latin typeface="+mj-lt"/>
                <a:ea typeface="+mj-ea"/>
                <a:cs typeface="+mj-cs"/>
              </a:defRPr>
            </a:lvl1pPr>
          </a:lstStyle>
          <a:p>
            <a:r>
              <a:rPr lang="fr-FR" b="1"/>
              <a:t>        </a:t>
            </a:r>
            <a:endParaRPr lang="fr-FR" dirty="0"/>
          </a:p>
        </p:txBody>
      </p:sp>
    </p:spTree>
    <p:extLst>
      <p:ext uri="{BB962C8B-B14F-4D97-AF65-F5344CB8AC3E}">
        <p14:creationId xmlns:p14="http://schemas.microsoft.com/office/powerpoint/2010/main" val="3630950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12979F-AB7C-4A94-9F61-CC8C16CDC1B5}"/>
              </a:ext>
            </a:extLst>
          </p:cNvPr>
          <p:cNvSpPr>
            <a:spLocks noGrp="1"/>
          </p:cNvSpPr>
          <p:nvPr>
            <p:ph type="title"/>
          </p:nvPr>
        </p:nvSpPr>
        <p:spPr/>
        <p:txBody>
          <a:bodyPr>
            <a:normAutofit fontScale="90000"/>
          </a:bodyPr>
          <a:lstStyle/>
          <a:p>
            <a:r>
              <a:rPr lang="fr-FR" sz="4000" b="1" i="0" dirty="0">
                <a:solidFill>
                  <a:schemeClr val="bg1"/>
                </a:solidFill>
                <a:effectLst/>
                <a:latin typeface="+mn-lt"/>
              </a:rPr>
              <a:t>A- Market Economies                     -6- </a:t>
            </a:r>
            <a:br>
              <a:rPr lang="fr-FR" b="0" i="0" dirty="0">
                <a:solidFill>
                  <a:schemeClr val="bg1"/>
                </a:solidFill>
                <a:effectLst/>
                <a:latin typeface="SourceSansPro"/>
              </a:rPr>
            </a:br>
            <a:endParaRPr lang="fr-FR" dirty="0"/>
          </a:p>
        </p:txBody>
      </p:sp>
      <p:sp>
        <p:nvSpPr>
          <p:cNvPr id="3" name="Espace réservé du contenu 2">
            <a:extLst>
              <a:ext uri="{FF2B5EF4-FFF2-40B4-BE49-F238E27FC236}">
                <a16:creationId xmlns:a16="http://schemas.microsoft.com/office/drawing/2014/main" id="{76F7D964-BF24-464D-A206-10D5A74E3233}"/>
              </a:ext>
            </a:extLst>
          </p:cNvPr>
          <p:cNvSpPr>
            <a:spLocks noGrp="1"/>
          </p:cNvSpPr>
          <p:nvPr>
            <p:ph idx="1"/>
          </p:nvPr>
        </p:nvSpPr>
        <p:spPr>
          <a:xfrm>
            <a:off x="272017" y="1667741"/>
            <a:ext cx="8324455" cy="4668404"/>
          </a:xfrm>
        </p:spPr>
        <p:txBody>
          <a:bodyPr>
            <a:noAutofit/>
          </a:bodyPr>
          <a:lstStyle/>
          <a:p>
            <a:pPr algn="l">
              <a:buFont typeface="Arial" panose="020B0604020202020204" pitchFamily="34" charset="0"/>
              <a:buChar char="•"/>
            </a:pPr>
            <a:r>
              <a:rPr lang="en-US" sz="2800" b="0" i="0" dirty="0">
                <a:solidFill>
                  <a:srgbClr val="111111"/>
                </a:solidFill>
                <a:effectLst/>
              </a:rPr>
              <a:t>In a market economy, most economic decision making is done through voluntary transactions according to the </a:t>
            </a:r>
            <a:r>
              <a:rPr lang="en-US" sz="2800" b="1" i="0" dirty="0">
                <a:solidFill>
                  <a:srgbClr val="FF0000"/>
                </a:solidFill>
                <a:effectLst/>
              </a:rPr>
              <a:t>laws of supply and demand</a:t>
            </a:r>
            <a:r>
              <a:rPr lang="en-US" sz="2800" b="0" i="0" dirty="0">
                <a:solidFill>
                  <a:srgbClr val="111111"/>
                </a:solidFill>
                <a:effectLst/>
              </a:rPr>
              <a:t>.</a:t>
            </a:r>
          </a:p>
          <a:p>
            <a:pPr algn="l">
              <a:buFont typeface="Arial" panose="020B0604020202020204" pitchFamily="34" charset="0"/>
              <a:buChar char="•"/>
            </a:pPr>
            <a:r>
              <a:rPr lang="en-US" sz="2800" b="0" i="0" dirty="0">
                <a:solidFill>
                  <a:srgbClr val="111111"/>
                </a:solidFill>
                <a:effectLst/>
              </a:rPr>
              <a:t>A market economy gives entrepreneurs the freedom to pursue profit by creating outputs that are more valuable than the inputs they use up, and free to fail and go out of business if they do not.</a:t>
            </a:r>
            <a:endParaRPr lang="fr-FR" sz="2800" dirty="0"/>
          </a:p>
        </p:txBody>
      </p:sp>
    </p:spTree>
    <p:extLst>
      <p:ext uri="{BB962C8B-B14F-4D97-AF65-F5344CB8AC3E}">
        <p14:creationId xmlns:p14="http://schemas.microsoft.com/office/powerpoint/2010/main" val="597145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4000" b="1" i="0" dirty="0">
                <a:solidFill>
                  <a:schemeClr val="bg1"/>
                </a:solidFill>
                <a:effectLst/>
                <a:latin typeface="Calibri" panose="020F0502020204030204" pitchFamily="34" charset="0"/>
                <a:cs typeface="Calibri" panose="020F0502020204030204" pitchFamily="34" charset="0"/>
              </a:rPr>
              <a:t>A- Market Economies                      -7- </a:t>
            </a:r>
            <a:br>
              <a:rPr lang="fr-FR" b="0" i="0" dirty="0">
                <a:solidFill>
                  <a:schemeClr val="bg1"/>
                </a:solidFill>
                <a:effectLst/>
                <a:latin typeface="SourceSansPro"/>
              </a:rPr>
            </a:br>
            <a:endParaRPr lang="fr-FR" dirty="0"/>
          </a:p>
        </p:txBody>
      </p:sp>
      <p:sp>
        <p:nvSpPr>
          <p:cNvPr id="3" name="Espace réservé du contenu 2"/>
          <p:cNvSpPr>
            <a:spLocks noGrp="1"/>
          </p:cNvSpPr>
          <p:nvPr>
            <p:ph idx="1"/>
          </p:nvPr>
        </p:nvSpPr>
        <p:spPr/>
        <p:txBody>
          <a:bodyPr>
            <a:normAutofit lnSpcReduction="10000"/>
          </a:bodyPr>
          <a:lstStyle/>
          <a:p>
            <a:pPr algn="l">
              <a:buFont typeface="Arial" panose="020B0604020202020204" pitchFamily="34" charset="0"/>
              <a:buChar char="•"/>
            </a:pPr>
            <a:r>
              <a:rPr lang="en-US" sz="2800" i="0" dirty="0">
                <a:solidFill>
                  <a:srgbClr val="111111"/>
                </a:solidFill>
                <a:effectLst/>
              </a:rPr>
              <a:t>Economists broadly agree that </a:t>
            </a:r>
            <a:r>
              <a:rPr lang="en-US" sz="2800" b="1" i="0" dirty="0">
                <a:solidFill>
                  <a:srgbClr val="0070C0"/>
                </a:solidFill>
                <a:effectLst/>
              </a:rPr>
              <a:t>market-oriented economies</a:t>
            </a:r>
            <a:r>
              <a:rPr lang="en-US" sz="2800" i="0" dirty="0">
                <a:solidFill>
                  <a:srgbClr val="111111"/>
                </a:solidFill>
                <a:effectLst/>
              </a:rPr>
              <a:t> produce better economic outcomes, but differ on the precise balance between markets and central planning that is best for a </a:t>
            </a:r>
            <a:r>
              <a:rPr lang="en-US" sz="2800" b="1" i="0" dirty="0">
                <a:solidFill>
                  <a:srgbClr val="0070C0"/>
                </a:solidFill>
                <a:effectLst/>
              </a:rPr>
              <a:t>nation's long-term wellbeing.</a:t>
            </a:r>
          </a:p>
          <a:p>
            <a:r>
              <a:rPr lang="en-US" sz="2800" dirty="0">
                <a:ln w="0"/>
                <a:cs typeface="Sakkal Majalla" panose="02000000000000000000" pitchFamily="2" charset="-78"/>
              </a:rPr>
              <a:t>Every market transaction involves an exchange and thus some element of  both supply and demand.</a:t>
            </a:r>
          </a:p>
          <a:p>
            <a:endParaRPr lang="fr-FR" dirty="0"/>
          </a:p>
        </p:txBody>
      </p:sp>
    </p:spTree>
    <p:extLst>
      <p:ext uri="{BB962C8B-B14F-4D97-AF65-F5344CB8AC3E}">
        <p14:creationId xmlns:p14="http://schemas.microsoft.com/office/powerpoint/2010/main" val="33375869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656C46-5CFB-457E-BBF0-8B24F3B11468}"/>
              </a:ext>
            </a:extLst>
          </p:cNvPr>
          <p:cNvSpPr>
            <a:spLocks noGrp="1"/>
          </p:cNvSpPr>
          <p:nvPr>
            <p:ph type="title"/>
          </p:nvPr>
        </p:nvSpPr>
        <p:spPr/>
        <p:txBody>
          <a:bodyPr/>
          <a:lstStyle/>
          <a:p>
            <a:r>
              <a:rPr lang="fr-FR" sz="3600" b="1" i="0" dirty="0">
                <a:solidFill>
                  <a:schemeClr val="bg1"/>
                </a:solidFill>
                <a:effectLst/>
                <a:latin typeface="Calibri" panose="020F0502020204030204" pitchFamily="34" charset="0"/>
                <a:cs typeface="Calibri" panose="020F0502020204030204" pitchFamily="34" charset="0"/>
              </a:rPr>
              <a:t>A- Market Economies                      -8-</a:t>
            </a:r>
            <a:endParaRPr lang="fr-FR" dirty="0"/>
          </a:p>
        </p:txBody>
      </p:sp>
      <p:sp>
        <p:nvSpPr>
          <p:cNvPr id="3" name="Espace réservé du contenu 2">
            <a:extLst>
              <a:ext uri="{FF2B5EF4-FFF2-40B4-BE49-F238E27FC236}">
                <a16:creationId xmlns:a16="http://schemas.microsoft.com/office/drawing/2014/main" id="{8A68B625-F9D2-435F-9387-BDBA02E5BE46}"/>
              </a:ext>
            </a:extLst>
          </p:cNvPr>
          <p:cNvSpPr>
            <a:spLocks noGrp="1"/>
          </p:cNvSpPr>
          <p:nvPr>
            <p:ph idx="1"/>
          </p:nvPr>
        </p:nvSpPr>
        <p:spPr>
          <a:xfrm>
            <a:off x="272017" y="1667740"/>
            <a:ext cx="8324455" cy="4709909"/>
          </a:xfrm>
        </p:spPr>
        <p:txBody>
          <a:bodyPr>
            <a:normAutofit fontScale="92500" lnSpcReduction="10000"/>
          </a:bodyPr>
          <a:lstStyle/>
          <a:p>
            <a:pPr marL="0" indent="0" algn="l">
              <a:buNone/>
            </a:pPr>
            <a:r>
              <a:rPr lang="en-US" sz="3000" b="1" i="0" dirty="0">
                <a:solidFill>
                  <a:srgbClr val="202124"/>
                </a:solidFill>
                <a:effectLst/>
              </a:rPr>
              <a:t>Main Characteristics of a Market Economy (free enterprise)</a:t>
            </a:r>
            <a:endParaRPr lang="en-US" sz="2200" b="1" i="0" dirty="0">
              <a:effectLst/>
            </a:endParaRPr>
          </a:p>
          <a:p>
            <a:pPr algn="l">
              <a:buFont typeface="Arial" panose="020B0604020202020204" pitchFamily="34" charset="0"/>
              <a:buChar char="•"/>
            </a:pPr>
            <a:r>
              <a:rPr lang="en-US" sz="2200" b="1" i="0" dirty="0">
                <a:effectLst/>
              </a:rPr>
              <a:t>Private Property.</a:t>
            </a:r>
          </a:p>
          <a:p>
            <a:pPr algn="l">
              <a:buFont typeface="Arial" panose="020B0604020202020204" pitchFamily="34" charset="0"/>
              <a:buChar char="•"/>
            </a:pPr>
            <a:r>
              <a:rPr lang="en-US" sz="2200" b="1" i="0" dirty="0">
                <a:effectLst/>
              </a:rPr>
              <a:t>Economic Freedom to choose</a:t>
            </a:r>
          </a:p>
          <a:p>
            <a:pPr algn="l">
              <a:buFont typeface="Arial" panose="020B0604020202020204" pitchFamily="34" charset="0"/>
              <a:buChar char="•"/>
            </a:pPr>
            <a:r>
              <a:rPr lang="fr-FR" sz="2200" b="1" dirty="0">
                <a:effectLst/>
                <a:ea typeface="Calibri" panose="020F0502020204030204" pitchFamily="34" charset="0"/>
              </a:rPr>
              <a:t>Motive of Self-</a:t>
            </a:r>
            <a:r>
              <a:rPr lang="fr-FR" sz="2200" b="1" dirty="0" err="1">
                <a:effectLst/>
                <a:ea typeface="Calibri" panose="020F0502020204030204" pitchFamily="34" charset="0"/>
              </a:rPr>
              <a:t>Interest</a:t>
            </a:r>
            <a:endParaRPr lang="en-US" sz="2200" b="1" i="0" dirty="0">
              <a:effectLst/>
            </a:endParaRPr>
          </a:p>
          <a:p>
            <a:pPr algn="l">
              <a:buFont typeface="Arial" panose="020B0604020202020204" pitchFamily="34" charset="0"/>
              <a:buChar char="•"/>
            </a:pPr>
            <a:r>
              <a:rPr lang="en-US" sz="2200" b="1" i="0" dirty="0">
                <a:effectLst/>
              </a:rPr>
              <a:t>Competition.</a:t>
            </a:r>
          </a:p>
          <a:p>
            <a:pPr algn="l">
              <a:buFont typeface="Arial" panose="020B0604020202020204" pitchFamily="34" charset="0"/>
              <a:buChar char="•"/>
            </a:pPr>
            <a:r>
              <a:rPr lang="fr-FR" sz="2200" b="1" dirty="0">
                <a:effectLst/>
                <a:ea typeface="Calibri" panose="020F0502020204030204" pitchFamily="34" charset="0"/>
              </a:rPr>
              <a:t>System of </a:t>
            </a:r>
            <a:r>
              <a:rPr lang="fr-FR" sz="2200" b="1" dirty="0" err="1">
                <a:effectLst/>
                <a:ea typeface="Calibri" panose="020F0502020204030204" pitchFamily="34" charset="0"/>
              </a:rPr>
              <a:t>Markets</a:t>
            </a:r>
            <a:r>
              <a:rPr lang="fr-FR" sz="2200" b="1" dirty="0">
                <a:effectLst/>
                <a:ea typeface="Calibri" panose="020F0502020204030204" pitchFamily="34" charset="0"/>
              </a:rPr>
              <a:t> and </a:t>
            </a:r>
            <a:r>
              <a:rPr lang="fr-FR" sz="2200" b="1" dirty="0" err="1">
                <a:effectLst/>
                <a:ea typeface="Calibri" panose="020F0502020204030204" pitchFamily="34" charset="0"/>
              </a:rPr>
              <a:t>Prices</a:t>
            </a:r>
            <a:endParaRPr lang="fr-FR" sz="2200" b="1" dirty="0">
              <a:effectLst/>
              <a:ea typeface="Calibri" panose="020F0502020204030204" pitchFamily="34" charset="0"/>
            </a:endParaRPr>
          </a:p>
          <a:p>
            <a:pPr algn="l">
              <a:buFont typeface="Arial" panose="020B0604020202020204" pitchFamily="34" charset="0"/>
              <a:buChar char="•"/>
            </a:pPr>
            <a:r>
              <a:rPr lang="en-US" sz="2200" b="1" i="0" dirty="0">
                <a:effectLst/>
              </a:rPr>
              <a:t>Limited Government Involvement.</a:t>
            </a:r>
          </a:p>
          <a:p>
            <a:endParaRPr lang="fr-FR" dirty="0"/>
          </a:p>
        </p:txBody>
      </p:sp>
      <p:pic>
        <p:nvPicPr>
          <p:cNvPr id="1028" name="Picture 4" descr="A word cloud of market economy related items Stock Vector Image &amp; Art -  Alamy">
            <a:extLst>
              <a:ext uri="{FF2B5EF4-FFF2-40B4-BE49-F238E27FC236}">
                <a16:creationId xmlns:a16="http://schemas.microsoft.com/office/drawing/2014/main" id="{1D758D17-CFC2-472A-B808-5FCF8606D69F}"/>
              </a:ext>
            </a:extLst>
          </p:cNvPr>
          <p:cNvPicPr>
            <a:picLocks noGrp="1" noChangeAspect="1" noChangeArrowheads="1"/>
          </p:cNvPicPr>
          <p:nvPr>
            <p:ph idx="13"/>
          </p:nvPr>
        </p:nvPicPr>
        <p:blipFill>
          <a:blip r:embed="rId2">
            <a:extLst>
              <a:ext uri="{28A0092B-C50C-407E-A947-70E740481C1C}">
                <a14:useLocalDpi xmlns:a14="http://schemas.microsoft.com/office/drawing/2010/main" val="0"/>
              </a:ext>
            </a:extLst>
          </a:blip>
          <a:srcRect/>
          <a:stretch>
            <a:fillRect/>
          </a:stretch>
        </p:blipFill>
        <p:spPr bwMode="auto">
          <a:xfrm>
            <a:off x="8808335" y="1307939"/>
            <a:ext cx="3111648" cy="5069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470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890661-156B-46A8-9786-88B1F45EDB43}"/>
              </a:ext>
            </a:extLst>
          </p:cNvPr>
          <p:cNvSpPr>
            <a:spLocks noGrp="1"/>
          </p:cNvSpPr>
          <p:nvPr>
            <p:ph type="title"/>
          </p:nvPr>
        </p:nvSpPr>
        <p:spPr/>
        <p:txBody>
          <a:bodyPr/>
          <a:lstStyle/>
          <a:p>
            <a:r>
              <a:rPr lang="fr-FR" b="1" i="0" dirty="0">
                <a:solidFill>
                  <a:schemeClr val="bg1"/>
                </a:solidFill>
                <a:effectLst/>
                <a:latin typeface="+mn-lt"/>
              </a:rPr>
              <a:t>A- Market Economies                      -9-</a:t>
            </a:r>
            <a:endParaRPr lang="fr-FR" dirty="0"/>
          </a:p>
        </p:txBody>
      </p:sp>
      <p:sp>
        <p:nvSpPr>
          <p:cNvPr id="3" name="Espace réservé du contenu 2">
            <a:extLst>
              <a:ext uri="{FF2B5EF4-FFF2-40B4-BE49-F238E27FC236}">
                <a16:creationId xmlns:a16="http://schemas.microsoft.com/office/drawing/2014/main" id="{85A4D8DF-D9CA-4E3C-AF00-D87CA8B434DB}"/>
              </a:ext>
            </a:extLst>
          </p:cNvPr>
          <p:cNvSpPr>
            <a:spLocks noGrp="1"/>
          </p:cNvSpPr>
          <p:nvPr>
            <p:ph idx="1"/>
          </p:nvPr>
        </p:nvSpPr>
        <p:spPr>
          <a:xfrm>
            <a:off x="0" y="1419368"/>
            <a:ext cx="8596472" cy="4880598"/>
          </a:xfrm>
        </p:spPr>
        <p:txBody>
          <a:bodyPr>
            <a:normAutofit/>
          </a:bodyPr>
          <a:lstStyle/>
          <a:p>
            <a:r>
              <a:rPr lang="fr-FR" sz="2800" b="1" dirty="0"/>
              <a:t>3- Types of </a:t>
            </a:r>
            <a:r>
              <a:rPr lang="fr-FR" sz="2800" b="1" dirty="0" err="1"/>
              <a:t>Markets</a:t>
            </a:r>
            <a:endParaRPr lang="fr-FR" sz="2800" b="1" dirty="0"/>
          </a:p>
          <a:p>
            <a:pPr marL="457200" lvl="1" indent="0">
              <a:buNone/>
            </a:pPr>
            <a:r>
              <a:rPr lang="fr-FR" sz="2600" dirty="0"/>
              <a:t>	</a:t>
            </a:r>
            <a:r>
              <a:rPr lang="fr-FR" sz="2800" b="1" dirty="0"/>
              <a:t>a- The market of </a:t>
            </a:r>
            <a:r>
              <a:rPr lang="fr-FR" sz="2800" b="1" dirty="0" err="1"/>
              <a:t>goods</a:t>
            </a:r>
            <a:r>
              <a:rPr lang="fr-FR" sz="2800" b="1" dirty="0"/>
              <a:t> and services</a:t>
            </a:r>
          </a:p>
          <a:p>
            <a:pPr marL="457200" lvl="1" indent="0">
              <a:buNone/>
            </a:pPr>
            <a:r>
              <a:rPr lang="en-US" sz="2400" b="0" i="0" dirty="0">
                <a:solidFill>
                  <a:srgbClr val="6A6A6A"/>
                </a:solidFill>
                <a:effectLst/>
                <a:latin typeface="Open Sans" panose="020B0606030504020204" pitchFamily="34" charset="0"/>
              </a:rPr>
              <a:t>The </a:t>
            </a:r>
            <a:r>
              <a:rPr lang="en-US" sz="2400" b="1" i="0" dirty="0">
                <a:solidFill>
                  <a:srgbClr val="333333"/>
                </a:solidFill>
                <a:effectLst/>
                <a:latin typeface="Open Sans" panose="020B0606030504020204" pitchFamily="34" charset="0"/>
              </a:rPr>
              <a:t>goods and services market </a:t>
            </a:r>
            <a:r>
              <a:rPr lang="en-US" sz="2400" b="0" i="0" dirty="0">
                <a:solidFill>
                  <a:srgbClr val="333333"/>
                </a:solidFill>
                <a:effectLst/>
                <a:latin typeface="Open Sans" panose="020B0606030504020204" pitchFamily="34" charset="0"/>
              </a:rPr>
              <a:t>is where households purchase consumable items and businesses sell their wares.  The market includes stores, the Internet, and any other place where consumer goods and services are exchanged.</a:t>
            </a:r>
            <a:endParaRPr lang="fr-FR" sz="2800" b="1" dirty="0"/>
          </a:p>
        </p:txBody>
      </p:sp>
    </p:spTree>
    <p:extLst>
      <p:ext uri="{BB962C8B-B14F-4D97-AF65-F5344CB8AC3E}">
        <p14:creationId xmlns:p14="http://schemas.microsoft.com/office/powerpoint/2010/main" val="9954268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890661-156B-46A8-9786-88B1F45EDB43}"/>
              </a:ext>
            </a:extLst>
          </p:cNvPr>
          <p:cNvSpPr>
            <a:spLocks noGrp="1"/>
          </p:cNvSpPr>
          <p:nvPr>
            <p:ph type="title"/>
          </p:nvPr>
        </p:nvSpPr>
        <p:spPr/>
        <p:txBody>
          <a:bodyPr>
            <a:normAutofit fontScale="90000"/>
          </a:bodyPr>
          <a:lstStyle/>
          <a:p>
            <a:r>
              <a:rPr lang="fr-FR" b="1" i="0" dirty="0">
                <a:solidFill>
                  <a:schemeClr val="bg1"/>
                </a:solidFill>
                <a:effectLst/>
                <a:latin typeface="+mn-lt"/>
              </a:rPr>
              <a:t>A- Market Economies                          -10-</a:t>
            </a:r>
            <a:endParaRPr lang="fr-FR" dirty="0"/>
          </a:p>
        </p:txBody>
      </p:sp>
      <p:sp>
        <p:nvSpPr>
          <p:cNvPr id="3" name="Espace réservé du contenu 2">
            <a:extLst>
              <a:ext uri="{FF2B5EF4-FFF2-40B4-BE49-F238E27FC236}">
                <a16:creationId xmlns:a16="http://schemas.microsoft.com/office/drawing/2014/main" id="{85A4D8DF-D9CA-4E3C-AF00-D87CA8B434DB}"/>
              </a:ext>
            </a:extLst>
          </p:cNvPr>
          <p:cNvSpPr>
            <a:spLocks noGrp="1"/>
          </p:cNvSpPr>
          <p:nvPr>
            <p:ph idx="1"/>
          </p:nvPr>
        </p:nvSpPr>
        <p:spPr>
          <a:xfrm>
            <a:off x="272017" y="1667741"/>
            <a:ext cx="8640489" cy="4509222"/>
          </a:xfrm>
        </p:spPr>
        <p:txBody>
          <a:bodyPr>
            <a:normAutofit/>
          </a:bodyPr>
          <a:lstStyle/>
          <a:p>
            <a:pPr marL="0" indent="0">
              <a:buNone/>
            </a:pPr>
            <a:r>
              <a:rPr lang="fr-FR" sz="2800" b="1" dirty="0"/>
              <a:t>b- The market of production </a:t>
            </a:r>
            <a:r>
              <a:rPr lang="fr-FR" sz="2800" b="1" dirty="0" err="1"/>
              <a:t>factors</a:t>
            </a:r>
            <a:endParaRPr lang="fr-FR" sz="2800" b="1" dirty="0"/>
          </a:p>
          <a:p>
            <a:pPr marL="0" indent="0">
              <a:buNone/>
            </a:pPr>
            <a:r>
              <a:rPr lang="en-US" sz="2600" b="0" i="0" dirty="0">
                <a:solidFill>
                  <a:srgbClr val="202122"/>
                </a:solidFill>
                <a:effectLst/>
              </a:rPr>
              <a:t>In Economics, a</a:t>
            </a:r>
            <a:r>
              <a:rPr lang="en-US" sz="2600" b="0" i="0" dirty="0">
                <a:solidFill>
                  <a:srgbClr val="FF0000"/>
                </a:solidFill>
                <a:effectLst/>
              </a:rPr>
              <a:t> </a:t>
            </a:r>
            <a:r>
              <a:rPr lang="en-US" sz="2600" b="1" i="0" dirty="0">
                <a:solidFill>
                  <a:srgbClr val="FF0000"/>
                </a:solidFill>
                <a:effectLst/>
              </a:rPr>
              <a:t>factor market</a:t>
            </a:r>
            <a:r>
              <a:rPr lang="en-US" sz="2600" b="0" i="0" dirty="0">
                <a:solidFill>
                  <a:srgbClr val="FF0000"/>
                </a:solidFill>
                <a:effectLst/>
              </a:rPr>
              <a:t> </a:t>
            </a:r>
            <a:r>
              <a:rPr lang="en-US" sz="2600" b="0" i="0" dirty="0">
                <a:solidFill>
                  <a:srgbClr val="202122"/>
                </a:solidFill>
                <a:effectLst/>
              </a:rPr>
              <a:t>is a market where </a:t>
            </a:r>
            <a:r>
              <a:rPr lang="en-US" sz="2600" b="1" i="0" u="none" strike="noStrike" dirty="0">
                <a:solidFill>
                  <a:srgbClr val="0645AD"/>
                </a:solidFill>
                <a:effectLst/>
              </a:rPr>
              <a:t>factors of production</a:t>
            </a:r>
            <a:r>
              <a:rPr lang="en-US" sz="2600" b="0" i="0" u="none" strike="noStrike" dirty="0">
                <a:solidFill>
                  <a:srgbClr val="0645AD"/>
                </a:solidFill>
                <a:effectLst/>
              </a:rPr>
              <a:t> </a:t>
            </a:r>
            <a:r>
              <a:rPr lang="en-US" sz="2600" b="0" i="0" dirty="0">
                <a:solidFill>
                  <a:srgbClr val="202122"/>
                </a:solidFill>
                <a:effectLst/>
              </a:rPr>
              <a:t>are bought and sold. </a:t>
            </a:r>
          </a:p>
          <a:p>
            <a:pPr marL="0" indent="0">
              <a:buNone/>
            </a:pPr>
            <a:r>
              <a:rPr lang="en-US" sz="2600" b="0" i="0" dirty="0">
                <a:solidFill>
                  <a:srgbClr val="202122"/>
                </a:solidFill>
                <a:effectLst/>
              </a:rPr>
              <a:t>Factor market </a:t>
            </a:r>
            <a:r>
              <a:rPr lang="en-US" sz="2600" b="1" i="0" dirty="0">
                <a:solidFill>
                  <a:srgbClr val="00B050"/>
                </a:solidFill>
                <a:effectLst/>
              </a:rPr>
              <a:t>allocates</a:t>
            </a:r>
            <a:r>
              <a:rPr lang="en-US" sz="2600" b="0" i="0" dirty="0">
                <a:solidFill>
                  <a:srgbClr val="202122"/>
                </a:solidFill>
                <a:effectLst/>
              </a:rPr>
              <a:t> factors of production, including </a:t>
            </a:r>
            <a:r>
              <a:rPr lang="en-US" sz="2600" b="1" i="0" dirty="0">
                <a:solidFill>
                  <a:srgbClr val="0070C0"/>
                </a:solidFill>
                <a:effectLst/>
              </a:rPr>
              <a:t>land</a:t>
            </a:r>
            <a:r>
              <a:rPr lang="en-US" sz="2600" b="0" i="0" dirty="0">
                <a:solidFill>
                  <a:srgbClr val="202122"/>
                </a:solidFill>
                <a:effectLst/>
              </a:rPr>
              <a:t>, </a:t>
            </a:r>
            <a:r>
              <a:rPr lang="en-US" sz="2600" b="1" i="0" dirty="0" err="1">
                <a:solidFill>
                  <a:srgbClr val="0070C0"/>
                </a:solidFill>
                <a:effectLst/>
              </a:rPr>
              <a:t>labour</a:t>
            </a:r>
            <a:r>
              <a:rPr lang="en-US" sz="2600" b="0" i="0" dirty="0">
                <a:solidFill>
                  <a:srgbClr val="202122"/>
                </a:solidFill>
                <a:effectLst/>
              </a:rPr>
              <a:t> and </a:t>
            </a:r>
            <a:r>
              <a:rPr lang="en-US" sz="2600" b="1" i="0" dirty="0">
                <a:solidFill>
                  <a:srgbClr val="0070C0"/>
                </a:solidFill>
                <a:effectLst/>
              </a:rPr>
              <a:t>capital</a:t>
            </a:r>
            <a:r>
              <a:rPr lang="en-US" sz="2600" b="0" i="0" dirty="0">
                <a:solidFill>
                  <a:srgbClr val="202122"/>
                </a:solidFill>
                <a:effectLst/>
              </a:rPr>
              <a:t>, and </a:t>
            </a:r>
            <a:r>
              <a:rPr lang="en-US" sz="2600" b="1" i="0" dirty="0">
                <a:solidFill>
                  <a:srgbClr val="00B050"/>
                </a:solidFill>
                <a:effectLst/>
              </a:rPr>
              <a:t>distribute</a:t>
            </a:r>
            <a:r>
              <a:rPr lang="en-US" sz="2600" b="0" i="0" dirty="0">
                <a:solidFill>
                  <a:srgbClr val="202122"/>
                </a:solidFill>
                <a:effectLst/>
              </a:rPr>
              <a:t> </a:t>
            </a:r>
            <a:r>
              <a:rPr lang="en-US" sz="2600" b="1" i="0" dirty="0">
                <a:solidFill>
                  <a:srgbClr val="0070C0"/>
                </a:solidFill>
                <a:effectLst/>
              </a:rPr>
              <a:t>income</a:t>
            </a:r>
            <a:r>
              <a:rPr lang="en-US" sz="2600" b="0" i="0" dirty="0">
                <a:solidFill>
                  <a:srgbClr val="202122"/>
                </a:solidFill>
                <a:effectLst/>
              </a:rPr>
              <a:t> to the owners of productive resources, such as wages, rents</a:t>
            </a:r>
            <a:endParaRPr lang="fr-FR" sz="2600" dirty="0"/>
          </a:p>
        </p:txBody>
      </p:sp>
    </p:spTree>
    <p:extLst>
      <p:ext uri="{BB962C8B-B14F-4D97-AF65-F5344CB8AC3E}">
        <p14:creationId xmlns:p14="http://schemas.microsoft.com/office/powerpoint/2010/main" val="35061892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890661-156B-46A8-9786-88B1F45EDB43}"/>
              </a:ext>
            </a:extLst>
          </p:cNvPr>
          <p:cNvSpPr>
            <a:spLocks noGrp="1"/>
          </p:cNvSpPr>
          <p:nvPr>
            <p:ph type="title"/>
          </p:nvPr>
        </p:nvSpPr>
        <p:spPr/>
        <p:txBody>
          <a:bodyPr>
            <a:normAutofit fontScale="90000"/>
          </a:bodyPr>
          <a:lstStyle/>
          <a:p>
            <a:r>
              <a:rPr lang="fr-FR" b="1" i="0" dirty="0">
                <a:solidFill>
                  <a:schemeClr val="bg1"/>
                </a:solidFill>
                <a:effectLst/>
                <a:latin typeface="+mn-lt"/>
              </a:rPr>
              <a:t>A- Market Economies                           -11-</a:t>
            </a:r>
            <a:endParaRPr lang="fr-FR" dirty="0"/>
          </a:p>
        </p:txBody>
      </p:sp>
      <p:sp>
        <p:nvSpPr>
          <p:cNvPr id="3" name="Espace réservé du contenu 2">
            <a:extLst>
              <a:ext uri="{FF2B5EF4-FFF2-40B4-BE49-F238E27FC236}">
                <a16:creationId xmlns:a16="http://schemas.microsoft.com/office/drawing/2014/main" id="{85A4D8DF-D9CA-4E3C-AF00-D87CA8B434DB}"/>
              </a:ext>
            </a:extLst>
          </p:cNvPr>
          <p:cNvSpPr>
            <a:spLocks noGrp="1"/>
          </p:cNvSpPr>
          <p:nvPr>
            <p:ph idx="1"/>
          </p:nvPr>
        </p:nvSpPr>
        <p:spPr>
          <a:xfrm>
            <a:off x="272017" y="1667741"/>
            <a:ext cx="8617340" cy="4509222"/>
          </a:xfrm>
        </p:spPr>
        <p:txBody>
          <a:bodyPr>
            <a:normAutofit/>
          </a:bodyPr>
          <a:lstStyle/>
          <a:p>
            <a:pPr marL="0" indent="0" algn="just">
              <a:buNone/>
            </a:pPr>
            <a:r>
              <a:rPr lang="fr-FR" sz="2600" b="1" dirty="0"/>
              <a:t>c- The market of money</a:t>
            </a:r>
          </a:p>
          <a:p>
            <a:pPr algn="just"/>
            <a:r>
              <a:rPr lang="en-US" sz="2600" b="0" i="0" dirty="0">
                <a:solidFill>
                  <a:srgbClr val="4D5156"/>
                </a:solidFill>
                <a:effectLst/>
              </a:rPr>
              <a:t>The money market is a component of the economy which provides short-term funds. </a:t>
            </a:r>
          </a:p>
          <a:p>
            <a:pPr algn="just"/>
            <a:r>
              <a:rPr lang="en-US" sz="2600" b="0" i="0" dirty="0">
                <a:solidFill>
                  <a:srgbClr val="4D5156"/>
                </a:solidFill>
                <a:effectLst/>
              </a:rPr>
              <a:t>The money market deals in short-term loans, generally for a period of a year or less.</a:t>
            </a:r>
            <a:endParaRPr lang="fr-FR" sz="2600" dirty="0"/>
          </a:p>
        </p:txBody>
      </p:sp>
    </p:spTree>
    <p:extLst>
      <p:ext uri="{BB962C8B-B14F-4D97-AF65-F5344CB8AC3E}">
        <p14:creationId xmlns:p14="http://schemas.microsoft.com/office/powerpoint/2010/main" val="2676930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235769-8195-4F81-8A4D-56B53E0A14EF}"/>
              </a:ext>
            </a:extLst>
          </p:cNvPr>
          <p:cNvSpPr>
            <a:spLocks noGrp="1"/>
          </p:cNvSpPr>
          <p:nvPr>
            <p:ph type="title"/>
          </p:nvPr>
        </p:nvSpPr>
        <p:spPr/>
        <p:txBody>
          <a:bodyPr/>
          <a:lstStyle/>
          <a:p>
            <a:endParaRPr lang="fr-FR" dirty="0"/>
          </a:p>
        </p:txBody>
      </p:sp>
      <p:pic>
        <p:nvPicPr>
          <p:cNvPr id="9218" name="Picture 2" descr="Methods in Microeconomic and Macroeconomic Issues | SpringerLink">
            <a:extLst>
              <a:ext uri="{FF2B5EF4-FFF2-40B4-BE49-F238E27FC236}">
                <a16:creationId xmlns:a16="http://schemas.microsoft.com/office/drawing/2014/main" id="{E9D94A3A-FF4D-4CFD-A55B-BFF6E8A7E9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41963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5548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7BC697-F8B4-4274-81C7-C16EBD505286}"/>
              </a:ext>
            </a:extLst>
          </p:cNvPr>
          <p:cNvSpPr>
            <a:spLocks noGrp="1"/>
          </p:cNvSpPr>
          <p:nvPr>
            <p:ph type="title"/>
          </p:nvPr>
        </p:nvSpPr>
        <p:spPr>
          <a:xfrm>
            <a:off x="2419928" y="365126"/>
            <a:ext cx="7094124" cy="1054242"/>
          </a:xfrm>
        </p:spPr>
        <p:txBody>
          <a:bodyPr>
            <a:normAutofit/>
          </a:bodyPr>
          <a:lstStyle/>
          <a:p>
            <a:r>
              <a:rPr lang="fr-FR" sz="3400" b="1" dirty="0">
                <a:solidFill>
                  <a:schemeClr val="bg1"/>
                </a:solidFill>
                <a:effectLst/>
                <a:latin typeface="Calibri" panose="020F0502020204030204" pitchFamily="34" charset="0"/>
                <a:ea typeface="Times New Roman" panose="02020603050405020304" pitchFamily="18" charset="0"/>
              </a:rPr>
              <a:t>B- the Laws of Supply and Demand  -1- </a:t>
            </a:r>
            <a:endParaRPr lang="fr-FR" sz="3400" dirty="0">
              <a:solidFill>
                <a:schemeClr val="bg1"/>
              </a:solidFill>
            </a:endParaRPr>
          </a:p>
        </p:txBody>
      </p:sp>
      <p:sp>
        <p:nvSpPr>
          <p:cNvPr id="3" name="Espace réservé du contenu 2">
            <a:extLst>
              <a:ext uri="{FF2B5EF4-FFF2-40B4-BE49-F238E27FC236}">
                <a16:creationId xmlns:a16="http://schemas.microsoft.com/office/drawing/2014/main" id="{0F81C22D-F6A1-4463-BC1F-7E85162D4570}"/>
              </a:ext>
            </a:extLst>
          </p:cNvPr>
          <p:cNvSpPr>
            <a:spLocks noGrp="1"/>
          </p:cNvSpPr>
          <p:nvPr>
            <p:ph idx="1"/>
          </p:nvPr>
        </p:nvSpPr>
        <p:spPr/>
        <p:txBody>
          <a:bodyPr>
            <a:normAutofit/>
          </a:bodyPr>
          <a:lstStyle/>
          <a:p>
            <a:pPr algn="just"/>
            <a:r>
              <a:rPr lang="fr-FR" sz="2800" b="1" dirty="0">
                <a:solidFill>
                  <a:srgbClr val="FF0000"/>
                </a:solidFill>
                <a:latin typeface="Calibri" panose="020F0502020204030204" pitchFamily="34" charset="0"/>
                <a:ea typeface="Times New Roman" panose="02020603050405020304" pitchFamily="18" charset="0"/>
              </a:rPr>
              <a:t>T</a:t>
            </a:r>
            <a:r>
              <a:rPr lang="fr-FR" sz="2800" b="1" dirty="0">
                <a:solidFill>
                  <a:srgbClr val="FF0000"/>
                </a:solidFill>
                <a:effectLst/>
                <a:latin typeface="Calibri" panose="020F0502020204030204" pitchFamily="34" charset="0"/>
                <a:ea typeface="Times New Roman" panose="02020603050405020304" pitchFamily="18" charset="0"/>
              </a:rPr>
              <a:t>he Law of Supply and Demand</a:t>
            </a:r>
            <a:r>
              <a:rPr lang="fr-FR" sz="2800" b="1" dirty="0">
                <a:solidFill>
                  <a:srgbClr val="FF0000"/>
                </a:solidFill>
                <a:latin typeface="Calibri" panose="020F0502020204030204" pitchFamily="34" charset="0"/>
                <a:ea typeface="Times New Roman" panose="02020603050405020304" pitchFamily="18" charset="0"/>
              </a:rPr>
              <a:t>: </a:t>
            </a:r>
            <a:r>
              <a:rPr lang="fr-FR" sz="2800" dirty="0">
                <a:solidFill>
                  <a:srgbClr val="111111"/>
                </a:solidFill>
                <a:effectLst/>
                <a:latin typeface="Calibri" panose="020F0502020204030204" pitchFamily="34" charset="0"/>
                <a:ea typeface="Times New Roman" panose="02020603050405020304" pitchFamily="18" charset="0"/>
              </a:rPr>
              <a:t>a </a:t>
            </a:r>
            <a:r>
              <a:rPr lang="fr-FR" sz="2800" dirty="0" err="1">
                <a:solidFill>
                  <a:srgbClr val="111111"/>
                </a:solidFill>
                <a:effectLst/>
                <a:latin typeface="Calibri" panose="020F0502020204030204" pitchFamily="34" charset="0"/>
                <a:ea typeface="Times New Roman" panose="02020603050405020304" pitchFamily="18" charset="0"/>
              </a:rPr>
              <a:t>theory</a:t>
            </a:r>
            <a:r>
              <a:rPr lang="fr-FR" sz="2800" dirty="0">
                <a:solidFill>
                  <a:srgbClr val="111111"/>
                </a:solidFill>
                <a:effectLst/>
                <a:latin typeface="Calibri" panose="020F0502020204030204" pitchFamily="34" charset="0"/>
                <a:ea typeface="Times New Roman" panose="02020603050405020304" pitchFamily="18" charset="0"/>
              </a:rPr>
              <a:t> that </a:t>
            </a:r>
            <a:r>
              <a:rPr lang="fr-FR" sz="2800" dirty="0" err="1">
                <a:solidFill>
                  <a:srgbClr val="111111"/>
                </a:solidFill>
                <a:effectLst/>
                <a:latin typeface="Calibri" panose="020F0502020204030204" pitchFamily="34" charset="0"/>
                <a:ea typeface="Times New Roman" panose="02020603050405020304" pitchFamily="18" charset="0"/>
              </a:rPr>
              <a:t>explains</a:t>
            </a:r>
            <a:r>
              <a:rPr lang="fr-FR" sz="2800" dirty="0">
                <a:solidFill>
                  <a:srgbClr val="111111"/>
                </a:solidFill>
                <a:effectLst/>
                <a:latin typeface="Calibri" panose="020F0502020204030204" pitchFamily="34" charset="0"/>
                <a:ea typeface="Times New Roman" panose="02020603050405020304" pitchFamily="18" charset="0"/>
              </a:rPr>
              <a:t> the interaction </a:t>
            </a:r>
            <a:r>
              <a:rPr lang="fr-FR" sz="2800" dirty="0" err="1">
                <a:solidFill>
                  <a:srgbClr val="111111"/>
                </a:solidFill>
                <a:effectLst/>
                <a:latin typeface="Calibri" panose="020F0502020204030204" pitchFamily="34" charset="0"/>
                <a:ea typeface="Times New Roman" panose="02020603050405020304" pitchFamily="18" charset="0"/>
              </a:rPr>
              <a:t>between</a:t>
            </a:r>
            <a:r>
              <a:rPr lang="fr-FR" sz="2800" dirty="0">
                <a:solidFill>
                  <a:srgbClr val="111111"/>
                </a:solidFill>
                <a:effectLst/>
                <a:latin typeface="Calibri" panose="020F0502020204030204" pitchFamily="34" charset="0"/>
                <a:ea typeface="Times New Roman" panose="02020603050405020304" pitchFamily="18" charset="0"/>
              </a:rPr>
              <a:t> the </a:t>
            </a:r>
            <a:r>
              <a:rPr lang="fr-FR" sz="2800" dirty="0" err="1">
                <a:solidFill>
                  <a:srgbClr val="111111"/>
                </a:solidFill>
                <a:effectLst/>
                <a:latin typeface="Calibri" panose="020F0502020204030204" pitchFamily="34" charset="0"/>
                <a:ea typeface="Times New Roman" panose="02020603050405020304" pitchFamily="18" charset="0"/>
              </a:rPr>
              <a:t>sellers</a:t>
            </a:r>
            <a:r>
              <a:rPr lang="fr-FR" sz="2800" dirty="0">
                <a:solidFill>
                  <a:srgbClr val="111111"/>
                </a:solidFill>
                <a:effectLst/>
                <a:latin typeface="Calibri" panose="020F0502020204030204" pitchFamily="34" charset="0"/>
                <a:ea typeface="Times New Roman" panose="02020603050405020304" pitchFamily="18" charset="0"/>
              </a:rPr>
              <a:t> of a </a:t>
            </a:r>
            <a:r>
              <a:rPr lang="fr-FR" sz="2800" dirty="0" err="1">
                <a:solidFill>
                  <a:srgbClr val="111111"/>
                </a:solidFill>
                <a:effectLst/>
                <a:latin typeface="Calibri" panose="020F0502020204030204" pitchFamily="34" charset="0"/>
                <a:ea typeface="Times New Roman" panose="02020603050405020304" pitchFamily="18" charset="0"/>
              </a:rPr>
              <a:t>resource</a:t>
            </a:r>
            <a:r>
              <a:rPr lang="fr-FR" sz="2800" dirty="0">
                <a:solidFill>
                  <a:srgbClr val="111111"/>
                </a:solidFill>
                <a:effectLst/>
                <a:latin typeface="Calibri" panose="020F0502020204030204" pitchFamily="34" charset="0"/>
                <a:ea typeface="Times New Roman" panose="02020603050405020304" pitchFamily="18" charset="0"/>
              </a:rPr>
              <a:t> and the </a:t>
            </a:r>
            <a:r>
              <a:rPr lang="fr-FR" sz="2800" dirty="0" err="1">
                <a:solidFill>
                  <a:srgbClr val="111111"/>
                </a:solidFill>
                <a:effectLst/>
                <a:latin typeface="Calibri" panose="020F0502020204030204" pitchFamily="34" charset="0"/>
                <a:ea typeface="Times New Roman" panose="02020603050405020304" pitchFamily="18" charset="0"/>
              </a:rPr>
              <a:t>buyers</a:t>
            </a:r>
            <a:r>
              <a:rPr lang="fr-FR" sz="2800" dirty="0">
                <a:solidFill>
                  <a:srgbClr val="111111"/>
                </a:solidFill>
                <a:effectLst/>
                <a:latin typeface="Calibri" panose="020F0502020204030204" pitchFamily="34" charset="0"/>
                <a:ea typeface="Times New Roman" panose="02020603050405020304" pitchFamily="18" charset="0"/>
              </a:rPr>
              <a:t> for that </a:t>
            </a:r>
            <a:r>
              <a:rPr lang="fr-FR" sz="2800" dirty="0" err="1">
                <a:solidFill>
                  <a:srgbClr val="111111"/>
                </a:solidFill>
                <a:effectLst/>
                <a:latin typeface="Calibri" panose="020F0502020204030204" pitchFamily="34" charset="0"/>
                <a:ea typeface="Times New Roman" panose="02020603050405020304" pitchFamily="18" charset="0"/>
              </a:rPr>
              <a:t>resource</a:t>
            </a:r>
            <a:r>
              <a:rPr lang="fr-FR" sz="2800" dirty="0">
                <a:solidFill>
                  <a:srgbClr val="111111"/>
                </a:solidFill>
                <a:effectLst/>
                <a:latin typeface="Calibri" panose="020F0502020204030204" pitchFamily="34" charset="0"/>
                <a:ea typeface="Times New Roman" panose="02020603050405020304" pitchFamily="18" charset="0"/>
              </a:rPr>
              <a:t>.</a:t>
            </a:r>
          </a:p>
          <a:p>
            <a:pPr algn="just"/>
            <a:r>
              <a:rPr lang="fr-FR" sz="2800" dirty="0">
                <a:solidFill>
                  <a:srgbClr val="111111"/>
                </a:solidFill>
                <a:effectLst/>
                <a:latin typeface="Calibri" panose="020F0502020204030204" pitchFamily="34" charset="0"/>
                <a:ea typeface="Times New Roman" panose="02020603050405020304" pitchFamily="18" charset="0"/>
              </a:rPr>
              <a:t>The </a:t>
            </a:r>
            <a:r>
              <a:rPr lang="fr-FR" sz="2800" dirty="0" err="1">
                <a:solidFill>
                  <a:srgbClr val="111111"/>
                </a:solidFill>
                <a:effectLst/>
                <a:latin typeface="Calibri" panose="020F0502020204030204" pitchFamily="34" charset="0"/>
                <a:ea typeface="Times New Roman" panose="02020603050405020304" pitchFamily="18" charset="0"/>
              </a:rPr>
              <a:t>theory</a:t>
            </a:r>
            <a:r>
              <a:rPr lang="fr-FR" sz="2800" dirty="0">
                <a:solidFill>
                  <a:srgbClr val="111111"/>
                </a:solidFill>
                <a:effectLst/>
                <a:latin typeface="Calibri" panose="020F0502020204030204" pitchFamily="34" charset="0"/>
                <a:ea typeface="Times New Roman" panose="02020603050405020304" pitchFamily="18" charset="0"/>
              </a:rPr>
              <a:t> </a:t>
            </a:r>
            <a:r>
              <a:rPr lang="fr-FR" sz="2800" dirty="0" err="1">
                <a:solidFill>
                  <a:srgbClr val="111111"/>
                </a:solidFill>
                <a:effectLst/>
                <a:latin typeface="Calibri" panose="020F0502020204030204" pitchFamily="34" charset="0"/>
                <a:ea typeface="Times New Roman" panose="02020603050405020304" pitchFamily="18" charset="0"/>
              </a:rPr>
              <a:t>defines</a:t>
            </a:r>
            <a:r>
              <a:rPr lang="fr-FR" sz="2800" dirty="0">
                <a:solidFill>
                  <a:srgbClr val="111111"/>
                </a:solidFill>
                <a:effectLst/>
                <a:latin typeface="Calibri" panose="020F0502020204030204" pitchFamily="34" charset="0"/>
                <a:ea typeface="Times New Roman" panose="02020603050405020304" pitchFamily="18" charset="0"/>
              </a:rPr>
              <a:t> the </a:t>
            </a:r>
            <a:r>
              <a:rPr lang="fr-FR" sz="2800" dirty="0" err="1">
                <a:solidFill>
                  <a:srgbClr val="0070C0"/>
                </a:solidFill>
                <a:effectLst/>
                <a:latin typeface="Calibri" panose="020F0502020204030204" pitchFamily="34" charset="0"/>
                <a:ea typeface="Times New Roman" panose="02020603050405020304" pitchFamily="18" charset="0"/>
              </a:rPr>
              <a:t>relationship</a:t>
            </a:r>
            <a:r>
              <a:rPr lang="fr-FR" sz="2800" dirty="0">
                <a:solidFill>
                  <a:srgbClr val="0070C0"/>
                </a:solidFill>
                <a:effectLst/>
                <a:latin typeface="Calibri" panose="020F0502020204030204" pitchFamily="34" charset="0"/>
                <a:ea typeface="Times New Roman" panose="02020603050405020304" pitchFamily="18" charset="0"/>
              </a:rPr>
              <a:t> </a:t>
            </a:r>
            <a:r>
              <a:rPr lang="fr-FR" sz="2800" dirty="0" err="1">
                <a:solidFill>
                  <a:srgbClr val="111111"/>
                </a:solidFill>
                <a:effectLst/>
                <a:latin typeface="Calibri" panose="020F0502020204030204" pitchFamily="34" charset="0"/>
                <a:ea typeface="Times New Roman" panose="02020603050405020304" pitchFamily="18" charset="0"/>
              </a:rPr>
              <a:t>between</a:t>
            </a:r>
            <a:r>
              <a:rPr lang="fr-FR" sz="2800" dirty="0">
                <a:solidFill>
                  <a:srgbClr val="111111"/>
                </a:solidFill>
                <a:effectLst/>
                <a:latin typeface="Calibri" panose="020F0502020204030204" pitchFamily="34" charset="0"/>
                <a:ea typeface="Times New Roman" panose="02020603050405020304" pitchFamily="18" charset="0"/>
              </a:rPr>
              <a:t> the </a:t>
            </a:r>
            <a:r>
              <a:rPr lang="fr-FR" sz="2800" b="1" dirty="0" err="1">
                <a:solidFill>
                  <a:srgbClr val="0070C0"/>
                </a:solidFill>
                <a:effectLst/>
                <a:latin typeface="Calibri" panose="020F0502020204030204" pitchFamily="34" charset="0"/>
                <a:ea typeface="Times New Roman" panose="02020603050405020304" pitchFamily="18" charset="0"/>
              </a:rPr>
              <a:t>price</a:t>
            </a:r>
            <a:r>
              <a:rPr lang="fr-FR" sz="2800" dirty="0">
                <a:solidFill>
                  <a:srgbClr val="111111"/>
                </a:solidFill>
                <a:effectLst/>
                <a:latin typeface="Calibri" panose="020F0502020204030204" pitchFamily="34" charset="0"/>
                <a:ea typeface="Times New Roman" panose="02020603050405020304" pitchFamily="18" charset="0"/>
              </a:rPr>
              <a:t> of a </a:t>
            </a:r>
            <a:r>
              <a:rPr lang="fr-FR" sz="2800" dirty="0" err="1">
                <a:solidFill>
                  <a:srgbClr val="111111"/>
                </a:solidFill>
                <a:effectLst/>
                <a:latin typeface="Calibri" panose="020F0502020204030204" pitchFamily="34" charset="0"/>
                <a:ea typeface="Times New Roman" panose="02020603050405020304" pitchFamily="18" charset="0"/>
              </a:rPr>
              <a:t>given</a:t>
            </a:r>
            <a:r>
              <a:rPr lang="fr-FR" sz="2800" dirty="0">
                <a:solidFill>
                  <a:srgbClr val="111111"/>
                </a:solidFill>
                <a:effectLst/>
                <a:latin typeface="Calibri" panose="020F0502020204030204" pitchFamily="34" charset="0"/>
                <a:ea typeface="Times New Roman" panose="02020603050405020304" pitchFamily="18" charset="0"/>
              </a:rPr>
              <a:t> good or </a:t>
            </a:r>
            <a:r>
              <a:rPr lang="fr-FR" sz="2800" dirty="0" err="1">
                <a:solidFill>
                  <a:srgbClr val="111111"/>
                </a:solidFill>
                <a:effectLst/>
                <a:latin typeface="Calibri" panose="020F0502020204030204" pitchFamily="34" charset="0"/>
                <a:ea typeface="Times New Roman" panose="02020603050405020304" pitchFamily="18" charset="0"/>
              </a:rPr>
              <a:t>product</a:t>
            </a:r>
            <a:r>
              <a:rPr lang="fr-FR" sz="2800" dirty="0">
                <a:solidFill>
                  <a:srgbClr val="111111"/>
                </a:solidFill>
                <a:effectLst/>
                <a:latin typeface="Calibri" panose="020F0502020204030204" pitchFamily="34" charset="0"/>
                <a:ea typeface="Times New Roman" panose="02020603050405020304" pitchFamily="18" charset="0"/>
              </a:rPr>
              <a:t> and the </a:t>
            </a:r>
            <a:r>
              <a:rPr lang="fr-FR" sz="2800" b="1" dirty="0">
                <a:solidFill>
                  <a:srgbClr val="0070C0"/>
                </a:solidFill>
                <a:effectLst/>
                <a:latin typeface="Calibri" panose="020F0502020204030204" pitchFamily="34" charset="0"/>
                <a:ea typeface="Times New Roman" panose="02020603050405020304" pitchFamily="18" charset="0"/>
              </a:rPr>
              <a:t>willingness</a:t>
            </a:r>
            <a:r>
              <a:rPr lang="fr-FR" sz="2800" dirty="0">
                <a:solidFill>
                  <a:srgbClr val="111111"/>
                </a:solidFill>
                <a:effectLst/>
                <a:latin typeface="Calibri" panose="020F0502020204030204" pitchFamily="34" charset="0"/>
                <a:ea typeface="Times New Roman" panose="02020603050405020304" pitchFamily="18" charset="0"/>
              </a:rPr>
              <a:t> of people </a:t>
            </a:r>
            <a:r>
              <a:rPr lang="fr-FR" sz="2800" b="1" dirty="0">
                <a:solidFill>
                  <a:srgbClr val="0070C0"/>
                </a:solidFill>
                <a:effectLst/>
                <a:latin typeface="Calibri" panose="020F0502020204030204" pitchFamily="34" charset="0"/>
                <a:ea typeface="Times New Roman" panose="02020603050405020304" pitchFamily="18" charset="0"/>
              </a:rPr>
              <a:t>to</a:t>
            </a:r>
            <a:r>
              <a:rPr lang="fr-FR" sz="2800" dirty="0">
                <a:solidFill>
                  <a:srgbClr val="111111"/>
                </a:solidFill>
                <a:effectLst/>
                <a:latin typeface="Calibri" panose="020F0502020204030204" pitchFamily="34" charset="0"/>
                <a:ea typeface="Times New Roman" panose="02020603050405020304" pitchFamily="18" charset="0"/>
              </a:rPr>
              <a:t> </a:t>
            </a:r>
            <a:r>
              <a:rPr lang="fr-FR" sz="2800" dirty="0" err="1">
                <a:solidFill>
                  <a:srgbClr val="111111"/>
                </a:solidFill>
                <a:effectLst/>
                <a:latin typeface="Calibri" panose="020F0502020204030204" pitchFamily="34" charset="0"/>
                <a:ea typeface="Times New Roman" panose="02020603050405020304" pitchFamily="18" charset="0"/>
              </a:rPr>
              <a:t>either</a:t>
            </a:r>
            <a:r>
              <a:rPr lang="fr-FR" sz="2800" dirty="0">
                <a:solidFill>
                  <a:srgbClr val="111111"/>
                </a:solidFill>
                <a:effectLst/>
                <a:latin typeface="Calibri" panose="020F0502020204030204" pitchFamily="34" charset="0"/>
                <a:ea typeface="Times New Roman" panose="02020603050405020304" pitchFamily="18" charset="0"/>
              </a:rPr>
              <a:t> </a:t>
            </a:r>
            <a:r>
              <a:rPr lang="fr-FR" sz="2800" b="1" dirty="0" err="1">
                <a:solidFill>
                  <a:srgbClr val="0070C0"/>
                </a:solidFill>
                <a:effectLst/>
                <a:latin typeface="Calibri" panose="020F0502020204030204" pitchFamily="34" charset="0"/>
                <a:ea typeface="Times New Roman" panose="02020603050405020304" pitchFamily="18" charset="0"/>
              </a:rPr>
              <a:t>buy</a:t>
            </a:r>
            <a:r>
              <a:rPr lang="fr-FR" sz="2800" b="1" dirty="0">
                <a:solidFill>
                  <a:srgbClr val="0070C0"/>
                </a:solidFill>
                <a:effectLst/>
                <a:latin typeface="Calibri" panose="020F0502020204030204" pitchFamily="34" charset="0"/>
                <a:ea typeface="Times New Roman" panose="02020603050405020304" pitchFamily="18" charset="0"/>
              </a:rPr>
              <a:t> </a:t>
            </a:r>
            <a:r>
              <a:rPr lang="fr-FR" sz="2800" dirty="0">
                <a:solidFill>
                  <a:srgbClr val="111111"/>
                </a:solidFill>
                <a:effectLst/>
                <a:latin typeface="Calibri" panose="020F0502020204030204" pitchFamily="34" charset="0"/>
                <a:ea typeface="Times New Roman" panose="02020603050405020304" pitchFamily="18" charset="0"/>
              </a:rPr>
              <a:t>or </a:t>
            </a:r>
            <a:r>
              <a:rPr lang="fr-FR" sz="2800" b="1" dirty="0" err="1">
                <a:solidFill>
                  <a:srgbClr val="0070C0"/>
                </a:solidFill>
                <a:effectLst/>
                <a:latin typeface="Calibri" panose="020F0502020204030204" pitchFamily="34" charset="0"/>
                <a:ea typeface="Times New Roman" panose="02020603050405020304" pitchFamily="18" charset="0"/>
              </a:rPr>
              <a:t>sell</a:t>
            </a:r>
            <a:r>
              <a:rPr lang="fr-FR" sz="2800" b="1" dirty="0">
                <a:solidFill>
                  <a:srgbClr val="0070C0"/>
                </a:solidFill>
                <a:effectLst/>
                <a:latin typeface="Calibri" panose="020F0502020204030204" pitchFamily="34" charset="0"/>
                <a:ea typeface="Times New Roman" panose="02020603050405020304" pitchFamily="18" charset="0"/>
              </a:rPr>
              <a:t> it</a:t>
            </a:r>
            <a:r>
              <a:rPr lang="fr-FR" sz="2800" dirty="0">
                <a:solidFill>
                  <a:srgbClr val="111111"/>
                </a:solidFill>
                <a:effectLst/>
                <a:latin typeface="Calibri" panose="020F0502020204030204" pitchFamily="34" charset="0"/>
                <a:ea typeface="Times New Roman" panose="02020603050405020304" pitchFamily="18" charset="0"/>
              </a:rPr>
              <a:t>. </a:t>
            </a:r>
          </a:p>
          <a:p>
            <a:pPr marL="0" indent="0">
              <a:buNone/>
            </a:pPr>
            <a:endParaRPr lang="fr-FR" dirty="0"/>
          </a:p>
        </p:txBody>
      </p:sp>
    </p:spTree>
    <p:extLst>
      <p:ext uri="{BB962C8B-B14F-4D97-AF65-F5344CB8AC3E}">
        <p14:creationId xmlns:p14="http://schemas.microsoft.com/office/powerpoint/2010/main" val="16786750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E7B3E7-1E10-4DD1-A4A0-8B8158B719F5}"/>
              </a:ext>
            </a:extLst>
          </p:cNvPr>
          <p:cNvSpPr>
            <a:spLocks noGrp="1"/>
          </p:cNvSpPr>
          <p:nvPr>
            <p:ph type="title"/>
          </p:nvPr>
        </p:nvSpPr>
        <p:spPr>
          <a:xfrm>
            <a:off x="2456873" y="365126"/>
            <a:ext cx="7057178" cy="1054242"/>
          </a:xfrm>
        </p:spPr>
        <p:txBody>
          <a:bodyPr>
            <a:normAutofit fontScale="90000"/>
          </a:bodyPr>
          <a:lstStyle/>
          <a:p>
            <a:r>
              <a:rPr lang="fr-FR" sz="3600" b="1" dirty="0">
                <a:solidFill>
                  <a:schemeClr val="bg1"/>
                </a:solidFill>
                <a:effectLst/>
                <a:latin typeface="Calibri" panose="020F0502020204030204" pitchFamily="34" charset="0"/>
                <a:ea typeface="Times New Roman" panose="02020603050405020304" pitchFamily="18" charset="0"/>
              </a:rPr>
              <a:t>B- the Laws of Supply and Demand      -2- </a:t>
            </a:r>
            <a:endParaRPr lang="fr-FR" dirty="0"/>
          </a:p>
        </p:txBody>
      </p:sp>
      <p:sp>
        <p:nvSpPr>
          <p:cNvPr id="3" name="Espace réservé du contenu 2">
            <a:extLst>
              <a:ext uri="{FF2B5EF4-FFF2-40B4-BE49-F238E27FC236}">
                <a16:creationId xmlns:a16="http://schemas.microsoft.com/office/drawing/2014/main" id="{AEE50ECE-9CAF-437C-8E07-03E1FC0AC734}"/>
              </a:ext>
            </a:extLst>
          </p:cNvPr>
          <p:cNvSpPr>
            <a:spLocks noGrp="1"/>
          </p:cNvSpPr>
          <p:nvPr>
            <p:ph idx="1"/>
          </p:nvPr>
        </p:nvSpPr>
        <p:spPr>
          <a:xfrm>
            <a:off x="101600" y="1628070"/>
            <a:ext cx="8783781" cy="4708075"/>
          </a:xfrm>
        </p:spPr>
        <p:txBody>
          <a:bodyPr>
            <a:normAutofit/>
          </a:bodyPr>
          <a:lstStyle/>
          <a:p>
            <a:pPr>
              <a:lnSpc>
                <a:spcPct val="107000"/>
              </a:lnSpc>
              <a:spcAft>
                <a:spcPts val="800"/>
              </a:spcAft>
            </a:pP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Generally, as </a:t>
            </a:r>
            <a:r>
              <a:rPr lang="fr-FR"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price</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increases</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u="sng" dirty="0">
                <a:solidFill>
                  <a:srgbClr val="2C40D0"/>
                </a:solidFill>
                <a:effectLst/>
                <a:latin typeface="Calibri" panose="020F0502020204030204" pitchFamily="34" charset="0"/>
                <a:ea typeface="Times New Roman" panose="02020603050405020304" pitchFamily="18" charset="0"/>
                <a:cs typeface="Calibri" panose="020F0502020204030204" pitchFamily="34" charset="0"/>
                <a:hlinkClick r:id="rId2"/>
              </a:rPr>
              <a:t>people are </a:t>
            </a:r>
            <a:r>
              <a:rPr lang="fr-FR" u="sng" dirty="0" err="1">
                <a:solidFill>
                  <a:srgbClr val="2C40D0"/>
                </a:solidFill>
                <a:effectLst/>
                <a:latin typeface="Calibri" panose="020F0502020204030204" pitchFamily="34" charset="0"/>
                <a:ea typeface="Times New Roman" panose="02020603050405020304" pitchFamily="18" charset="0"/>
                <a:cs typeface="Calibri" panose="020F0502020204030204" pitchFamily="34" charset="0"/>
                <a:hlinkClick r:id="rId2"/>
              </a:rPr>
              <a:t>willing</a:t>
            </a:r>
            <a:r>
              <a:rPr lang="fr-FR" u="sng" dirty="0">
                <a:solidFill>
                  <a:srgbClr val="2C40D0"/>
                </a:solidFill>
                <a:effectLst/>
                <a:latin typeface="Calibri" panose="020F0502020204030204" pitchFamily="34" charset="0"/>
                <a:ea typeface="Times New Roman" panose="02020603050405020304" pitchFamily="18" charset="0"/>
                <a:cs typeface="Calibri" panose="020F0502020204030204" pitchFamily="34" charset="0"/>
                <a:hlinkClick r:id="rId2"/>
              </a:rPr>
              <a:t> to </a:t>
            </a:r>
            <a:r>
              <a:rPr lang="fr-FR" u="sng" dirty="0" err="1">
                <a:solidFill>
                  <a:srgbClr val="2C40D0"/>
                </a:solidFill>
                <a:effectLst/>
                <a:latin typeface="Calibri" panose="020F0502020204030204" pitchFamily="34" charset="0"/>
                <a:ea typeface="Times New Roman" panose="02020603050405020304" pitchFamily="18" charset="0"/>
                <a:cs typeface="Calibri" panose="020F0502020204030204" pitchFamily="34" charset="0"/>
                <a:hlinkClick r:id="rId2"/>
              </a:rPr>
              <a:t>supply</a:t>
            </a:r>
            <a:r>
              <a:rPr lang="fr-FR" u="sng" dirty="0">
                <a:solidFill>
                  <a:srgbClr val="2C40D0"/>
                </a:solidFill>
                <a:effectLst/>
                <a:latin typeface="Calibri" panose="020F0502020204030204" pitchFamily="34" charset="0"/>
                <a:ea typeface="Times New Roman" panose="02020603050405020304" pitchFamily="18" charset="0"/>
                <a:cs typeface="Calibri" panose="020F0502020204030204" pitchFamily="34" charset="0"/>
                <a:hlinkClick r:id="rId2"/>
              </a:rPr>
              <a:t> more and </a:t>
            </a:r>
            <a:r>
              <a:rPr lang="fr-FR" u="sng" dirty="0" err="1">
                <a:solidFill>
                  <a:srgbClr val="2C40D0"/>
                </a:solidFill>
                <a:effectLst/>
                <a:latin typeface="Calibri" panose="020F0502020204030204" pitchFamily="34" charset="0"/>
                <a:ea typeface="Times New Roman" panose="02020603050405020304" pitchFamily="18" charset="0"/>
                <a:cs typeface="Calibri" panose="020F0502020204030204" pitchFamily="34" charset="0"/>
                <a:hlinkClick r:id="rId2"/>
              </a:rPr>
              <a:t>demand</a:t>
            </a:r>
            <a:r>
              <a:rPr lang="fr-FR" u="sng" dirty="0">
                <a:solidFill>
                  <a:srgbClr val="2C40D0"/>
                </a:solidFill>
                <a:effectLst/>
                <a:latin typeface="Calibri" panose="020F0502020204030204" pitchFamily="34" charset="0"/>
                <a:ea typeface="Times New Roman" panose="02020603050405020304" pitchFamily="18" charset="0"/>
                <a:cs typeface="Calibri" panose="020F0502020204030204" pitchFamily="34" charset="0"/>
                <a:hlinkClick r:id="rId2"/>
              </a:rPr>
              <a:t> </a:t>
            </a:r>
            <a:r>
              <a:rPr lang="fr-FR" u="sng" dirty="0" err="1">
                <a:solidFill>
                  <a:srgbClr val="2C40D0"/>
                </a:solidFill>
                <a:effectLst/>
                <a:latin typeface="Calibri" panose="020F0502020204030204" pitchFamily="34" charset="0"/>
                <a:ea typeface="Times New Roman" panose="02020603050405020304" pitchFamily="18" charset="0"/>
                <a:cs typeface="Calibri" panose="020F0502020204030204" pitchFamily="34" charset="0"/>
                <a:hlinkClick r:id="rId2"/>
              </a:rPr>
              <a:t>less</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and vice versa </a:t>
            </a:r>
            <a:r>
              <a:rPr lang="fr-FR"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when</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the </a:t>
            </a:r>
            <a:r>
              <a:rPr lang="fr-FR"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price</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falls</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a:t>
            </a:r>
            <a:endParaRPr lang="fr-FR"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The </a:t>
            </a:r>
            <a:r>
              <a:rPr lang="fr-FR"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theory</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is</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based</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on </a:t>
            </a:r>
            <a:r>
              <a:rPr lang="fr-FR"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two</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separate</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 </a:t>
            </a:r>
            <a:r>
              <a:rPr lang="fr-FR"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laws</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 :</a:t>
            </a:r>
          </a:p>
          <a:p>
            <a:pPr lvl="2">
              <a:lnSpc>
                <a:spcPct val="107000"/>
              </a:lnSpc>
              <a:spcAft>
                <a:spcPts val="800"/>
              </a:spcAft>
              <a:buFont typeface="Wingdings" panose="05000000000000000000" pitchFamily="2" charset="2"/>
              <a:buChar char="Ø"/>
            </a:pPr>
            <a:r>
              <a:rPr lang="fr-FR" sz="24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 the </a:t>
            </a:r>
            <a:r>
              <a:rPr lang="fr-FR" sz="2400" dirty="0" err="1">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law</a:t>
            </a:r>
            <a:r>
              <a:rPr lang="fr-FR" sz="24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 of </a:t>
            </a:r>
            <a:r>
              <a:rPr lang="fr-FR" sz="2400" dirty="0" err="1">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demand</a:t>
            </a:r>
            <a:r>
              <a:rPr lang="fr-FR" sz="24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 </a:t>
            </a:r>
          </a:p>
          <a:p>
            <a:pPr lvl="2">
              <a:lnSpc>
                <a:spcPct val="107000"/>
              </a:lnSpc>
              <a:spcAft>
                <a:spcPts val="800"/>
              </a:spcAft>
              <a:buFont typeface="Wingdings" panose="05000000000000000000" pitchFamily="2" charset="2"/>
              <a:buChar char="Ø"/>
            </a:pPr>
            <a:r>
              <a:rPr lang="fr-FR" sz="24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 the </a:t>
            </a:r>
            <a:r>
              <a:rPr lang="fr-FR" sz="2400" dirty="0" err="1">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law</a:t>
            </a:r>
            <a:r>
              <a:rPr lang="fr-FR" sz="24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 of </a:t>
            </a:r>
            <a:r>
              <a:rPr lang="fr-FR" sz="2400" dirty="0" err="1">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supply</a:t>
            </a:r>
            <a:endParaRPr lang="fr-FR" sz="24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endParaRPr>
          </a:p>
          <a:p>
            <a:pPr>
              <a:lnSpc>
                <a:spcPct val="107000"/>
              </a:lnSpc>
              <a:spcAft>
                <a:spcPts val="800"/>
              </a:spcAft>
            </a:pP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The </a:t>
            </a:r>
            <a:r>
              <a:rPr lang="fr-FR"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two</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laws</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b="1" dirty="0" err="1">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interact</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to </a:t>
            </a:r>
            <a:r>
              <a:rPr lang="fr-FR"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determine</a:t>
            </a:r>
            <a:r>
              <a:rPr lang="fr-FR"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a:t>
            </a:r>
          </a:p>
          <a:p>
            <a:pPr lvl="2">
              <a:lnSpc>
                <a:spcPct val="107000"/>
              </a:lnSpc>
              <a:spcAft>
                <a:spcPts val="800"/>
              </a:spcAft>
              <a:buFont typeface="Wingdings" panose="05000000000000000000" pitchFamily="2" charset="2"/>
              <a:buChar char="Ø"/>
            </a:pPr>
            <a:r>
              <a:rPr lang="fr-FR" sz="24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the </a:t>
            </a:r>
            <a:r>
              <a:rPr lang="fr-FR" sz="24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actual</a:t>
            </a:r>
            <a:r>
              <a:rPr lang="fr-FR" sz="24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sz="2400" b="1"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market </a:t>
            </a:r>
            <a:r>
              <a:rPr lang="fr-FR" sz="2400" b="1" dirty="0" err="1">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price</a:t>
            </a:r>
            <a:endParaRPr lang="fr-FR" sz="2400" b="1"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endParaRPr>
          </a:p>
          <a:p>
            <a:pPr lvl="2">
              <a:lnSpc>
                <a:spcPct val="107000"/>
              </a:lnSpc>
              <a:spcAft>
                <a:spcPts val="800"/>
              </a:spcAft>
              <a:buFont typeface="Wingdings" panose="05000000000000000000" pitchFamily="2" charset="2"/>
              <a:buChar char="Ø"/>
            </a:pPr>
            <a:r>
              <a:rPr lang="fr-FR" sz="24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The </a:t>
            </a:r>
            <a:r>
              <a:rPr lang="fr-FR" sz="2400" b="1"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volume of </a:t>
            </a:r>
            <a:r>
              <a:rPr lang="fr-FR" sz="2400" b="1" dirty="0" err="1">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goods</a:t>
            </a:r>
            <a:r>
              <a:rPr lang="fr-FR" sz="2400" b="1"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 </a:t>
            </a:r>
            <a:r>
              <a:rPr lang="fr-FR" sz="24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on a market.</a:t>
            </a: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fr-FR" dirty="0"/>
          </a:p>
        </p:txBody>
      </p:sp>
    </p:spTree>
    <p:extLst>
      <p:ext uri="{BB962C8B-B14F-4D97-AF65-F5344CB8AC3E}">
        <p14:creationId xmlns:p14="http://schemas.microsoft.com/office/powerpoint/2010/main" val="38836499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2057B9-19ED-4D1C-8460-6BD03BEC6B64}"/>
              </a:ext>
            </a:extLst>
          </p:cNvPr>
          <p:cNvSpPr>
            <a:spLocks noGrp="1"/>
          </p:cNvSpPr>
          <p:nvPr>
            <p:ph type="title"/>
          </p:nvPr>
        </p:nvSpPr>
        <p:spPr/>
        <p:txBody>
          <a:bodyPr/>
          <a:lstStyle/>
          <a:p>
            <a:r>
              <a:rPr lang="fr-FR" b="1" dirty="0">
                <a:latin typeface="+mn-lt"/>
              </a:rPr>
              <a:t>C- </a:t>
            </a:r>
            <a:r>
              <a:rPr lang="fr-FR" b="1" dirty="0" err="1">
                <a:latin typeface="+mn-lt"/>
              </a:rPr>
              <a:t>Movements</a:t>
            </a:r>
            <a:r>
              <a:rPr lang="fr-FR" b="1" dirty="0">
                <a:latin typeface="+mn-lt"/>
              </a:rPr>
              <a:t> v/s Shifts                -1- </a:t>
            </a:r>
          </a:p>
        </p:txBody>
      </p:sp>
      <p:sp>
        <p:nvSpPr>
          <p:cNvPr id="3" name="Espace réservé du contenu 2">
            <a:extLst>
              <a:ext uri="{FF2B5EF4-FFF2-40B4-BE49-F238E27FC236}">
                <a16:creationId xmlns:a16="http://schemas.microsoft.com/office/drawing/2014/main" id="{F646E8DA-B7D6-4F8D-BEE6-3D2107EE0221}"/>
              </a:ext>
            </a:extLst>
          </p:cNvPr>
          <p:cNvSpPr>
            <a:spLocks noGrp="1"/>
          </p:cNvSpPr>
          <p:nvPr>
            <p:ph idx="1"/>
          </p:nvPr>
        </p:nvSpPr>
        <p:spPr/>
        <p:txBody>
          <a:bodyPr>
            <a:normAutofit fontScale="92500" lnSpcReduction="20000"/>
          </a:bodyPr>
          <a:lstStyle/>
          <a:p>
            <a:r>
              <a:rPr lang="en-US" b="0" i="0" dirty="0">
                <a:solidFill>
                  <a:srgbClr val="111111"/>
                </a:solidFill>
                <a:effectLst/>
                <a:latin typeface="SourceSansPro"/>
              </a:rPr>
              <a:t>For economics, the "</a:t>
            </a:r>
            <a:r>
              <a:rPr lang="en-US" b="1" i="0" dirty="0">
                <a:solidFill>
                  <a:srgbClr val="FF0000"/>
                </a:solidFill>
                <a:effectLst/>
                <a:latin typeface="SourceSansPro"/>
              </a:rPr>
              <a:t>movements</a:t>
            </a:r>
            <a:r>
              <a:rPr lang="en-US" b="0" i="0" dirty="0">
                <a:solidFill>
                  <a:srgbClr val="111111"/>
                </a:solidFill>
                <a:effectLst/>
                <a:latin typeface="SourceSansPro"/>
              </a:rPr>
              <a:t>" and "</a:t>
            </a:r>
            <a:r>
              <a:rPr lang="en-US" b="1" i="0" dirty="0">
                <a:solidFill>
                  <a:srgbClr val="FF0000"/>
                </a:solidFill>
                <a:effectLst/>
                <a:latin typeface="SourceSansPro"/>
              </a:rPr>
              <a:t>shifts</a:t>
            </a:r>
            <a:r>
              <a:rPr lang="en-US" b="0" i="0" dirty="0">
                <a:solidFill>
                  <a:srgbClr val="111111"/>
                </a:solidFill>
                <a:effectLst/>
                <a:latin typeface="SourceSansPro"/>
              </a:rPr>
              <a:t>" in relation to the supply and demand curves represent very different market phenomena.</a:t>
            </a:r>
          </a:p>
          <a:p>
            <a:pPr>
              <a:buFont typeface="Wingdings" panose="05000000000000000000" pitchFamily="2" charset="2"/>
              <a:buChar char="§"/>
            </a:pPr>
            <a:r>
              <a:rPr lang="en-US" b="1" i="0" dirty="0">
                <a:solidFill>
                  <a:srgbClr val="FF0000"/>
                </a:solidFill>
                <a:effectLst/>
                <a:latin typeface="SourceSansPro"/>
              </a:rPr>
              <a:t>Movement </a:t>
            </a:r>
            <a:r>
              <a:rPr lang="en-US" b="1" i="0" dirty="0">
                <a:effectLst/>
                <a:latin typeface="SourceSansPro"/>
              </a:rPr>
              <a:t>refers to</a:t>
            </a:r>
            <a:r>
              <a:rPr lang="en-US" b="1" i="0" dirty="0">
                <a:solidFill>
                  <a:srgbClr val="0070C0"/>
                </a:solidFill>
                <a:effectLst/>
                <a:latin typeface="SourceSansPro"/>
              </a:rPr>
              <a:t> a change along a curve. </a:t>
            </a:r>
          </a:p>
          <a:p>
            <a:r>
              <a:rPr lang="en-US" b="0" i="0" dirty="0">
                <a:solidFill>
                  <a:srgbClr val="111111"/>
                </a:solidFill>
                <a:effectLst/>
                <a:latin typeface="SourceSansPro"/>
              </a:rPr>
              <a:t>On the </a:t>
            </a:r>
            <a:r>
              <a:rPr lang="en-US" b="1" i="0" dirty="0">
                <a:solidFill>
                  <a:srgbClr val="111111"/>
                </a:solidFill>
                <a:effectLst/>
                <a:latin typeface="SourceSansPro"/>
              </a:rPr>
              <a:t>demand curve</a:t>
            </a:r>
            <a:r>
              <a:rPr lang="en-US" b="0" i="0" dirty="0">
                <a:solidFill>
                  <a:srgbClr val="111111"/>
                </a:solidFill>
                <a:effectLst/>
                <a:latin typeface="SourceSansPro"/>
              </a:rPr>
              <a:t>, a movement denotes a change in both price and quantity demanded from one point to another on the curve. The movement implies that the demand relationship remains consistent. It’s occurs when a change in the quantity demanded is caused only by a change in price, and vice versa.</a:t>
            </a:r>
          </a:p>
          <a:p>
            <a:endParaRPr lang="en-US" b="0" i="0" dirty="0">
              <a:solidFill>
                <a:srgbClr val="111111"/>
              </a:solidFill>
              <a:effectLst/>
              <a:latin typeface="SourceSansPro"/>
            </a:endParaRPr>
          </a:p>
          <a:p>
            <a:endParaRPr lang="fr-FR" dirty="0"/>
          </a:p>
          <a:p>
            <a:endParaRPr lang="fr-FR" dirty="0"/>
          </a:p>
        </p:txBody>
      </p:sp>
    </p:spTree>
    <p:extLst>
      <p:ext uri="{BB962C8B-B14F-4D97-AF65-F5344CB8AC3E}">
        <p14:creationId xmlns:p14="http://schemas.microsoft.com/office/powerpoint/2010/main" val="12391502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235769-8195-4F81-8A4D-56B53E0A14EF}"/>
              </a:ext>
            </a:extLst>
          </p:cNvPr>
          <p:cNvSpPr>
            <a:spLocks noGrp="1"/>
          </p:cNvSpPr>
          <p:nvPr>
            <p:ph type="title"/>
          </p:nvPr>
        </p:nvSpPr>
        <p:spPr/>
        <p:txBody>
          <a:bodyPr/>
          <a:lstStyle/>
          <a:p>
            <a:r>
              <a:rPr lang="fr-FR" b="1" dirty="0">
                <a:latin typeface="+mn-lt"/>
              </a:rPr>
              <a:t>C- </a:t>
            </a:r>
            <a:r>
              <a:rPr lang="fr-FR" b="1" dirty="0" err="1">
                <a:latin typeface="+mn-lt"/>
              </a:rPr>
              <a:t>Movements</a:t>
            </a:r>
            <a:r>
              <a:rPr lang="fr-FR" b="1" dirty="0">
                <a:latin typeface="+mn-lt"/>
              </a:rPr>
              <a:t> v/s Shifts                -2- </a:t>
            </a:r>
            <a:endParaRPr lang="fr-FR" dirty="0"/>
          </a:p>
        </p:txBody>
      </p:sp>
      <p:sp>
        <p:nvSpPr>
          <p:cNvPr id="3" name="Espace réservé du contenu 2">
            <a:extLst>
              <a:ext uri="{FF2B5EF4-FFF2-40B4-BE49-F238E27FC236}">
                <a16:creationId xmlns:a16="http://schemas.microsoft.com/office/drawing/2014/main" id="{7A4481A2-9D33-4CE5-AB3E-15918BE979EA}"/>
              </a:ext>
            </a:extLst>
          </p:cNvPr>
          <p:cNvSpPr>
            <a:spLocks noGrp="1"/>
          </p:cNvSpPr>
          <p:nvPr>
            <p:ph idx="1"/>
          </p:nvPr>
        </p:nvSpPr>
        <p:spPr/>
        <p:txBody>
          <a:bodyPr>
            <a:normAutofit/>
          </a:bodyPr>
          <a:lstStyle/>
          <a:p>
            <a:pPr marL="0" indent="0">
              <a:buNone/>
            </a:pPr>
            <a:r>
              <a:rPr lang="en-US" sz="2600" b="1" i="0" dirty="0">
                <a:solidFill>
                  <a:srgbClr val="FF0000"/>
                </a:solidFill>
                <a:effectLst/>
              </a:rPr>
              <a:t>A shift </a:t>
            </a:r>
            <a:r>
              <a:rPr lang="en-US" sz="2600" b="0" i="0" dirty="0">
                <a:solidFill>
                  <a:srgbClr val="111111"/>
                </a:solidFill>
                <a:effectLst/>
              </a:rPr>
              <a:t>in a demand or supply curve occurs when a good's quantity demanded or supplied changes even though the price remains the same.</a:t>
            </a:r>
            <a:endParaRPr lang="fr-FR" sz="2600" dirty="0"/>
          </a:p>
          <a:p>
            <a:endParaRPr lang="en-US" b="0" i="0" dirty="0">
              <a:solidFill>
                <a:srgbClr val="111111"/>
              </a:solidFill>
              <a:effectLst/>
              <a:latin typeface="SourceSansPro"/>
            </a:endParaRPr>
          </a:p>
          <a:p>
            <a:pPr marL="0" indent="0">
              <a:buNone/>
            </a:pPr>
            <a:endParaRPr lang="fr-FR" dirty="0"/>
          </a:p>
        </p:txBody>
      </p:sp>
    </p:spTree>
    <p:extLst>
      <p:ext uri="{BB962C8B-B14F-4D97-AF65-F5344CB8AC3E}">
        <p14:creationId xmlns:p14="http://schemas.microsoft.com/office/powerpoint/2010/main" val="12976682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5403287-87BC-4EC8-BD22-F0B931D12FD8}"/>
              </a:ext>
            </a:extLst>
          </p:cNvPr>
          <p:cNvSpPr>
            <a:spLocks noGrp="1"/>
          </p:cNvSpPr>
          <p:nvPr>
            <p:ph idx="1"/>
          </p:nvPr>
        </p:nvSpPr>
        <p:spPr>
          <a:xfrm>
            <a:off x="272017" y="1419368"/>
            <a:ext cx="8324455" cy="4757595"/>
          </a:xfrm>
        </p:spPr>
        <p:txBody>
          <a:bodyPr>
            <a:normAutofit fontScale="92500" lnSpcReduction="20000"/>
          </a:bodyPr>
          <a:lstStyle/>
          <a:p>
            <a:pPr marL="0" indent="0" algn="ctr">
              <a:buNone/>
            </a:pPr>
            <a:r>
              <a:rPr lang="fr-FR" sz="3900" b="1" dirty="0"/>
              <a:t>I- The </a:t>
            </a:r>
            <a:r>
              <a:rPr lang="fr-FR" sz="3900" b="1" dirty="0" err="1"/>
              <a:t>Demand</a:t>
            </a:r>
            <a:endParaRPr lang="fr-FR" sz="3900" b="1" dirty="0"/>
          </a:p>
          <a:p>
            <a:r>
              <a:rPr lang="fr-FR" sz="2800" b="1" u="none" dirty="0">
                <a:ln w="0"/>
                <a:effectLst>
                  <a:outerShdw blurRad="38100" dist="19050" dir="2700000" algn="tl" rotWithShape="0">
                    <a:schemeClr val="dk1">
                      <a:alpha val="40000"/>
                    </a:schemeClr>
                  </a:outerShdw>
                </a:effectLst>
                <a:cs typeface="Sakkal Majalla" panose="02000000000000000000" pitchFamily="2" charset="-78"/>
              </a:rPr>
              <a:t>I-1- </a:t>
            </a:r>
            <a:r>
              <a:rPr lang="fr-FR" sz="2800" b="1" dirty="0">
                <a:ln w="0"/>
                <a:cs typeface="Sakkal Majalla" panose="02000000000000000000" pitchFamily="2" charset="-78"/>
              </a:rPr>
              <a:t>Individual Demand</a:t>
            </a:r>
          </a:p>
          <a:p>
            <a:r>
              <a:rPr lang="fr-FR" sz="2800" b="1" u="none" dirty="0">
                <a:ln w="0"/>
                <a:effectLst>
                  <a:outerShdw blurRad="38100" dist="19050" dir="2700000" algn="tl" rotWithShape="0">
                    <a:schemeClr val="dk1">
                      <a:alpha val="40000"/>
                    </a:schemeClr>
                  </a:outerShdw>
                </a:effectLst>
                <a:cs typeface="Sakkal Majalla" panose="02000000000000000000" pitchFamily="2" charset="-78"/>
              </a:rPr>
              <a:t>I-2- Determinants of Demand</a:t>
            </a:r>
          </a:p>
          <a:p>
            <a:r>
              <a:rPr lang="fr-FR" sz="2800" b="1" dirty="0">
                <a:ln w="0"/>
                <a:effectLst>
                  <a:outerShdw blurRad="38100" dist="19050" dir="2700000" algn="tl" rotWithShape="0">
                    <a:schemeClr val="dk1">
                      <a:alpha val="40000"/>
                    </a:schemeClr>
                  </a:outerShdw>
                </a:effectLst>
                <a:cs typeface="Sakkal Majalla" panose="02000000000000000000" pitchFamily="2" charset="-78"/>
              </a:rPr>
              <a:t>I-3-  Law of Demand</a:t>
            </a:r>
          </a:p>
          <a:p>
            <a:r>
              <a:rPr lang="fr-FR" sz="2800" b="1" u="none" dirty="0">
                <a:ln w="0"/>
                <a:effectLst>
                  <a:outerShdw blurRad="38100" dist="19050" dir="2700000" algn="tl" rotWithShape="0">
                    <a:schemeClr val="dk1">
                      <a:alpha val="40000"/>
                    </a:schemeClr>
                  </a:outerShdw>
                </a:effectLst>
                <a:cs typeface="Calibri" panose="020F0502020204030204" pitchFamily="34" charset="0"/>
              </a:rPr>
              <a:t>I-4- </a:t>
            </a:r>
            <a:r>
              <a:rPr lang="fr-FR" sz="2800" b="1" dirty="0">
                <a:ln w="0"/>
                <a:cs typeface="Calibri" panose="020F0502020204030204" pitchFamily="34" charset="0"/>
              </a:rPr>
              <a:t>Demand</a:t>
            </a:r>
            <a:r>
              <a:rPr lang="fr-FR" sz="2800" b="1" dirty="0">
                <a:ln w="0"/>
                <a:effectLst>
                  <a:outerShdw blurRad="38100" dist="38100" dir="2700000" algn="tl">
                    <a:srgbClr val="000000">
                      <a:alpha val="43137"/>
                    </a:srgbClr>
                  </a:outerShdw>
                </a:effectLst>
                <a:cs typeface="Calibri" panose="020F0502020204030204" pitchFamily="34" charset="0"/>
              </a:rPr>
              <a:t> </a:t>
            </a:r>
            <a:r>
              <a:rPr lang="fr-FR" sz="2800" b="1" dirty="0">
                <a:ln w="0"/>
                <a:cs typeface="Calibri" panose="020F0502020204030204" pitchFamily="34" charset="0"/>
              </a:rPr>
              <a:t>Schedule</a:t>
            </a:r>
          </a:p>
          <a:p>
            <a:r>
              <a:rPr lang="fr-FR" sz="2800" b="1" u="none" dirty="0">
                <a:ln w="0"/>
                <a:effectLst>
                  <a:outerShdw blurRad="38100" dist="19050" dir="2700000" algn="tl" rotWithShape="0">
                    <a:schemeClr val="dk1">
                      <a:alpha val="40000"/>
                    </a:schemeClr>
                  </a:outerShdw>
                </a:effectLst>
                <a:cs typeface="Sakkal Majalla" panose="02000000000000000000" pitchFamily="2" charset="-78"/>
              </a:rPr>
              <a:t>I-5- </a:t>
            </a:r>
            <a:r>
              <a:rPr lang="fr-FR" sz="2800" b="1" dirty="0">
                <a:ln w="0"/>
                <a:cs typeface="Sakkal Majalla" panose="02000000000000000000" pitchFamily="2" charset="-78"/>
              </a:rPr>
              <a:t>Demand </a:t>
            </a:r>
            <a:r>
              <a:rPr lang="fr-FR" sz="2800" b="1" dirty="0" err="1">
                <a:ln w="0"/>
                <a:cs typeface="Sakkal Majalla" panose="02000000000000000000" pitchFamily="2" charset="-78"/>
              </a:rPr>
              <a:t>Curve</a:t>
            </a:r>
            <a:endParaRPr lang="fr-FR" sz="2800" b="1" dirty="0">
              <a:ln w="0"/>
              <a:cs typeface="Sakkal Majalla" panose="02000000000000000000" pitchFamily="2" charset="-78"/>
            </a:endParaRPr>
          </a:p>
          <a:p>
            <a:r>
              <a:rPr lang="fr-FR" sz="2800" b="1" dirty="0">
                <a:ln w="0"/>
                <a:cs typeface="Sakkal Majalla" panose="02000000000000000000" pitchFamily="2" charset="-78"/>
              </a:rPr>
              <a:t>I-6- </a:t>
            </a:r>
            <a:r>
              <a:rPr lang="fr-FR" sz="2800" b="1" dirty="0" err="1">
                <a:ln w="0"/>
                <a:cs typeface="Sakkal Majalla" panose="02000000000000000000" pitchFamily="2" charset="-78"/>
              </a:rPr>
              <a:t>Movements</a:t>
            </a:r>
            <a:r>
              <a:rPr lang="fr-FR" sz="2800" b="1" dirty="0">
                <a:ln w="0"/>
                <a:cs typeface="Sakkal Majalla" panose="02000000000000000000" pitchFamily="2" charset="-78"/>
              </a:rPr>
              <a:t> v/s shifts in Demand</a:t>
            </a:r>
          </a:p>
          <a:p>
            <a:endParaRPr lang="fr-FR" sz="2800" b="1" dirty="0">
              <a:ln w="0"/>
              <a:cs typeface="Calibri" panose="020F0502020204030204" pitchFamily="34" charset="0"/>
            </a:endParaRPr>
          </a:p>
          <a:p>
            <a:endParaRPr lang="fr-FR" sz="2800" b="1" dirty="0">
              <a:ln w="0"/>
              <a:effectLst>
                <a:outerShdw blurRad="38100" dist="19050" dir="2700000" algn="tl" rotWithShape="0">
                  <a:schemeClr val="dk1">
                    <a:alpha val="40000"/>
                  </a:schemeClr>
                </a:outerShdw>
              </a:effectLst>
              <a:cs typeface="Sakkal Majalla" panose="02000000000000000000" pitchFamily="2" charset="-78"/>
            </a:endParaRPr>
          </a:p>
          <a:p>
            <a:endParaRPr lang="fr-FR" sz="2800" b="1" dirty="0">
              <a:ln w="0"/>
              <a:effectLst>
                <a:outerShdw blurRad="38100" dist="19050" dir="2700000" algn="tl" rotWithShape="0">
                  <a:schemeClr val="dk1">
                    <a:alpha val="40000"/>
                  </a:schemeClr>
                </a:outerShdw>
              </a:effectLst>
              <a:cs typeface="Sakkal Majalla" panose="02000000000000000000" pitchFamily="2" charset="-78"/>
            </a:endParaRPr>
          </a:p>
          <a:p>
            <a:endParaRPr lang="fr-FR" sz="2800" b="1" u="none" dirty="0">
              <a:ln w="0"/>
              <a:effectLst>
                <a:outerShdw blurRad="38100" dist="19050" dir="2700000" algn="tl" rotWithShape="0">
                  <a:schemeClr val="dk1">
                    <a:alpha val="40000"/>
                  </a:schemeClr>
                </a:outerShdw>
              </a:effectLst>
              <a:cs typeface="Sakkal Majalla" panose="02000000000000000000" pitchFamily="2" charset="-78"/>
            </a:endParaRPr>
          </a:p>
          <a:p>
            <a:endParaRPr lang="fr-FR" sz="2800" b="1" dirty="0"/>
          </a:p>
          <a:p>
            <a:endParaRPr lang="fr-FR" sz="2800" b="1" dirty="0"/>
          </a:p>
          <a:p>
            <a:endParaRPr lang="fr-FR" sz="2800" b="1" dirty="0"/>
          </a:p>
        </p:txBody>
      </p:sp>
      <p:sp>
        <p:nvSpPr>
          <p:cNvPr id="4" name="Espace réservé du contenu 3">
            <a:extLst>
              <a:ext uri="{FF2B5EF4-FFF2-40B4-BE49-F238E27FC236}">
                <a16:creationId xmlns:a16="http://schemas.microsoft.com/office/drawing/2014/main" id="{67D56384-D358-4ECD-82E1-26D984A101A2}"/>
              </a:ext>
            </a:extLst>
          </p:cNvPr>
          <p:cNvSpPr>
            <a:spLocks noGrp="1"/>
          </p:cNvSpPr>
          <p:nvPr>
            <p:ph idx="13"/>
          </p:nvPr>
        </p:nvSpPr>
        <p:spPr/>
        <p:txBody>
          <a:bodyPr/>
          <a:lstStyle/>
          <a:p>
            <a:endParaRPr lang="fr-FR"/>
          </a:p>
        </p:txBody>
      </p:sp>
    </p:spTree>
    <p:extLst>
      <p:ext uri="{BB962C8B-B14F-4D97-AF65-F5344CB8AC3E}">
        <p14:creationId xmlns:p14="http://schemas.microsoft.com/office/powerpoint/2010/main" val="4660785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0EA260-4811-41D7-A701-DC5593406F7F}"/>
              </a:ext>
            </a:extLst>
          </p:cNvPr>
          <p:cNvSpPr>
            <a:spLocks noGrp="1"/>
          </p:cNvSpPr>
          <p:nvPr>
            <p:ph type="title"/>
          </p:nvPr>
        </p:nvSpPr>
        <p:spPr/>
        <p:txBody>
          <a:bodyPr>
            <a:normAutofit fontScale="90000"/>
          </a:bodyPr>
          <a:lstStyle/>
          <a:p>
            <a:r>
              <a:rPr lang="fr-FR" sz="4000" b="1" dirty="0">
                <a:latin typeface="Calibri" panose="020F0502020204030204" pitchFamily="34" charset="0"/>
                <a:cs typeface="Calibri" panose="020F0502020204030204" pitchFamily="34" charset="0"/>
              </a:rPr>
              <a:t>I- </a:t>
            </a:r>
            <a:r>
              <a:rPr lang="fr-FR" sz="4000" b="1" dirty="0">
                <a:solidFill>
                  <a:schemeClr val="bg1"/>
                </a:solidFill>
                <a:latin typeface="+mn-lt"/>
              </a:rPr>
              <a:t>The Demand                                 </a:t>
            </a:r>
            <a:r>
              <a:rPr lang="fr-FR" sz="4000" b="1" dirty="0">
                <a:latin typeface="Calibri" panose="020F0502020204030204" pitchFamily="34" charset="0"/>
                <a:cs typeface="Calibri" panose="020F0502020204030204" pitchFamily="34" charset="0"/>
              </a:rPr>
              <a:t>-1-</a:t>
            </a:r>
            <a:br>
              <a:rPr lang="fr-FR" sz="3600" b="1" dirty="0"/>
            </a:br>
            <a:endParaRPr lang="fr-FR" dirty="0"/>
          </a:p>
        </p:txBody>
      </p:sp>
      <p:sp>
        <p:nvSpPr>
          <p:cNvPr id="3" name="Espace réservé du contenu 2">
            <a:extLst>
              <a:ext uri="{FF2B5EF4-FFF2-40B4-BE49-F238E27FC236}">
                <a16:creationId xmlns:a16="http://schemas.microsoft.com/office/drawing/2014/main" id="{A47E3DB3-CF3A-49F5-A21E-E4C4D52A814D}"/>
              </a:ext>
            </a:extLst>
          </p:cNvPr>
          <p:cNvSpPr>
            <a:spLocks noGrp="1"/>
          </p:cNvSpPr>
          <p:nvPr>
            <p:ph idx="1"/>
          </p:nvPr>
        </p:nvSpPr>
        <p:spPr>
          <a:xfrm>
            <a:off x="272017" y="1667740"/>
            <a:ext cx="8324455" cy="4640695"/>
          </a:xfrm>
        </p:spPr>
        <p:txBody>
          <a:bodyPr>
            <a:normAutofit/>
          </a:bodyPr>
          <a:lstStyle/>
          <a:p>
            <a:pPr marL="0" indent="0">
              <a:buNone/>
            </a:pPr>
            <a:r>
              <a:rPr lang="fr-FR" sz="2800" b="1" u="none" dirty="0">
                <a:ln w="0"/>
                <a:effectLst>
                  <a:outerShdw blurRad="38100" dist="19050" dir="2700000" algn="tl" rotWithShape="0">
                    <a:schemeClr val="dk1">
                      <a:alpha val="40000"/>
                    </a:schemeClr>
                  </a:outerShdw>
                </a:effectLst>
                <a:cs typeface="Sakkal Majalla" panose="02000000000000000000" pitchFamily="2" charset="-78"/>
              </a:rPr>
              <a:t>I-1- </a:t>
            </a:r>
            <a:r>
              <a:rPr lang="fr-FR" sz="2800" b="1" dirty="0">
                <a:ln w="0"/>
                <a:cs typeface="Sakkal Majalla" panose="02000000000000000000" pitchFamily="2" charset="-78"/>
              </a:rPr>
              <a:t>Individual Demand</a:t>
            </a:r>
          </a:p>
          <a:p>
            <a:pPr marL="199390" indent="-187325" algn="just">
              <a:lnSpc>
                <a:spcPct val="100000"/>
              </a:lnSpc>
              <a:spcBef>
                <a:spcPts val="1105"/>
              </a:spcBef>
              <a:buClr>
                <a:srgbClr val="1CACE3"/>
              </a:buClr>
              <a:buSzPct val="96875"/>
              <a:buFont typeface="Wingdings"/>
              <a:buChar char=""/>
              <a:tabLst>
                <a:tab pos="200025" algn="l"/>
              </a:tabLst>
            </a:pPr>
            <a:r>
              <a:rPr lang="en-US" sz="3200" dirty="0">
                <a:ln w="0"/>
                <a:latin typeface="Sakkal Majalla" panose="02000000000000000000" pitchFamily="2" charset="-78"/>
                <a:cs typeface="Sakkal Majalla" panose="02000000000000000000" pitchFamily="2" charset="-78"/>
              </a:rPr>
              <a:t>A demand exists only if someone is both willing and able to pay for a good.</a:t>
            </a:r>
          </a:p>
          <a:p>
            <a:pPr marL="104139" marR="727710" indent="-92075" algn="just">
              <a:lnSpc>
                <a:spcPts val="3460"/>
              </a:lnSpc>
              <a:spcBef>
                <a:spcPts val="1440"/>
              </a:spcBef>
              <a:buClr>
                <a:srgbClr val="1CACE3"/>
              </a:buClr>
              <a:buSzPct val="96875"/>
              <a:buFont typeface="Wingdings"/>
              <a:buChar char=""/>
              <a:tabLst>
                <a:tab pos="200025" algn="l"/>
              </a:tabLst>
            </a:pPr>
            <a:r>
              <a:rPr lang="en-US" sz="3200" dirty="0">
                <a:ln w="0"/>
                <a:latin typeface="Sakkal Majalla" panose="02000000000000000000" pitchFamily="2" charset="-78"/>
                <a:cs typeface="Sakkal Majalla" panose="02000000000000000000" pitchFamily="2" charset="-78"/>
              </a:rPr>
              <a:t>How much someone is willing to pay for something is determined by  his/her income and the opportunity cost.</a:t>
            </a:r>
          </a:p>
          <a:p>
            <a:pPr marL="104139" marR="727710" indent="-92075" algn="just">
              <a:lnSpc>
                <a:spcPts val="3460"/>
              </a:lnSpc>
              <a:spcBef>
                <a:spcPts val="1440"/>
              </a:spcBef>
              <a:buClr>
                <a:srgbClr val="1CACE3"/>
              </a:buClr>
              <a:buSzPct val="96875"/>
              <a:buFont typeface="Wingdings"/>
              <a:buChar char=""/>
              <a:tabLst>
                <a:tab pos="200025" algn="l"/>
              </a:tabLst>
            </a:pPr>
            <a:r>
              <a:rPr lang="en-US" sz="3200" dirty="0">
                <a:ln w="0"/>
                <a:latin typeface="Sakkal Majalla" panose="02000000000000000000" pitchFamily="2" charset="-78"/>
                <a:cs typeface="Sakkal Majalla" panose="02000000000000000000" pitchFamily="2" charset="-78"/>
              </a:rPr>
              <a:t>Opportunity cost – the most desired goods or services foregone in  order to obtain something else</a:t>
            </a:r>
            <a:endParaRPr lang="fr-FR" b="1" u="sng" dirty="0"/>
          </a:p>
          <a:p>
            <a:pPr marL="0" indent="0" algn="ctr">
              <a:buNone/>
            </a:pPr>
            <a:endParaRPr lang="fr-FR" sz="3600" dirty="0"/>
          </a:p>
        </p:txBody>
      </p:sp>
    </p:spTree>
    <p:extLst>
      <p:ext uri="{BB962C8B-B14F-4D97-AF65-F5344CB8AC3E}">
        <p14:creationId xmlns:p14="http://schemas.microsoft.com/office/powerpoint/2010/main" val="32503762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b="1" dirty="0">
                <a:solidFill>
                  <a:schemeClr val="bg1"/>
                </a:solidFill>
                <a:latin typeface="+mn-lt"/>
              </a:rPr>
              <a:t>I- The </a:t>
            </a:r>
            <a:r>
              <a:rPr lang="fr-FR" sz="3600" b="1" dirty="0" err="1">
                <a:solidFill>
                  <a:schemeClr val="bg1"/>
                </a:solidFill>
                <a:latin typeface="+mn-lt"/>
              </a:rPr>
              <a:t>fuction</a:t>
            </a:r>
            <a:r>
              <a:rPr lang="fr-FR" sz="3600" b="1" dirty="0">
                <a:solidFill>
                  <a:schemeClr val="bg1"/>
                </a:solidFill>
                <a:latin typeface="+mn-lt"/>
              </a:rPr>
              <a:t> of Demand              -2-</a:t>
            </a:r>
            <a:endParaRPr lang="fr-FR" dirty="0"/>
          </a:p>
        </p:txBody>
      </p:sp>
      <p:sp>
        <p:nvSpPr>
          <p:cNvPr id="3" name="Espace réservé du contenu 2"/>
          <p:cNvSpPr>
            <a:spLocks noGrp="1"/>
          </p:cNvSpPr>
          <p:nvPr>
            <p:ph idx="1"/>
          </p:nvPr>
        </p:nvSpPr>
        <p:spPr>
          <a:xfrm>
            <a:off x="272017" y="1593850"/>
            <a:ext cx="8324455" cy="4509222"/>
          </a:xfrm>
        </p:spPr>
        <p:txBody>
          <a:bodyPr/>
          <a:lstStyle/>
          <a:p>
            <a:pPr marL="0" indent="0">
              <a:buNone/>
            </a:pPr>
            <a:r>
              <a:rPr lang="fr-FR" sz="2800" b="1" u="none" dirty="0">
                <a:ln w="0"/>
                <a:effectLst>
                  <a:outerShdw blurRad="38100" dist="19050" dir="2700000" algn="tl" rotWithShape="0">
                    <a:schemeClr val="dk1">
                      <a:alpha val="40000"/>
                    </a:schemeClr>
                  </a:outerShdw>
                </a:effectLst>
                <a:cs typeface="Sakkal Majalla" panose="02000000000000000000" pitchFamily="2" charset="-78"/>
              </a:rPr>
              <a:t>I-2- Determinants of Demand</a:t>
            </a:r>
          </a:p>
          <a:p>
            <a:pPr marL="0" indent="0">
              <a:buNone/>
            </a:pPr>
            <a:endParaRPr lang="fr-FR" sz="3600" b="1" dirty="0"/>
          </a:p>
          <a:p>
            <a:endParaRPr lang="fr-FR" dirty="0"/>
          </a:p>
          <a:p>
            <a:endParaRPr lang="fr-FR" dirty="0"/>
          </a:p>
        </p:txBody>
      </p:sp>
      <p:pic>
        <p:nvPicPr>
          <p:cNvPr id="12290" name="Picture 2" descr="Determinants Of Demand - Lessons - Blendspace">
            <a:extLst>
              <a:ext uri="{FF2B5EF4-FFF2-40B4-BE49-F238E27FC236}">
                <a16:creationId xmlns:a16="http://schemas.microsoft.com/office/drawing/2014/main" id="{42D214E3-2893-4F4F-BEFB-15A824B9A7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491" y="2355273"/>
            <a:ext cx="8617527" cy="4137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57449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6C0957-65BA-4A01-BDC5-8BE054245C9D}"/>
              </a:ext>
            </a:extLst>
          </p:cNvPr>
          <p:cNvSpPr>
            <a:spLocks noGrp="1"/>
          </p:cNvSpPr>
          <p:nvPr>
            <p:ph type="title"/>
          </p:nvPr>
        </p:nvSpPr>
        <p:spPr>
          <a:xfrm>
            <a:off x="2447636" y="365125"/>
            <a:ext cx="8906164" cy="1325563"/>
          </a:xfrm>
        </p:spPr>
        <p:txBody>
          <a:bodyPr/>
          <a:lstStyle/>
          <a:p>
            <a:r>
              <a:rPr lang="fr-FR" sz="4400" b="1" dirty="0">
                <a:solidFill>
                  <a:schemeClr val="bg1"/>
                </a:solidFill>
                <a:latin typeface="Calibri" panose="020F0502020204030204" pitchFamily="34" charset="0"/>
                <a:cs typeface="Calibri" panose="020F0502020204030204" pitchFamily="34" charset="0"/>
              </a:rPr>
              <a:t>I- </a:t>
            </a:r>
            <a:r>
              <a:rPr lang="fr-FR" sz="3600" b="1" dirty="0">
                <a:solidFill>
                  <a:schemeClr val="bg1"/>
                </a:solidFill>
                <a:latin typeface="+mn-lt"/>
              </a:rPr>
              <a:t>The Demand                                 </a:t>
            </a:r>
            <a:r>
              <a:rPr lang="fr-FR" sz="3600" b="1" dirty="0">
                <a:solidFill>
                  <a:schemeClr val="bg1"/>
                </a:solidFill>
                <a:latin typeface="+mn-lt"/>
                <a:cs typeface="Calibri" panose="020F0502020204030204" pitchFamily="34" charset="0"/>
              </a:rPr>
              <a:t>-3-</a:t>
            </a:r>
            <a:br>
              <a:rPr lang="fr-FR" sz="3600" b="1" dirty="0">
                <a:solidFill>
                  <a:schemeClr val="bg1"/>
                </a:solidFill>
                <a:latin typeface="+mn-lt"/>
              </a:rPr>
            </a:br>
            <a:endParaRPr lang="fr-FR" sz="3600" dirty="0">
              <a:solidFill>
                <a:schemeClr val="bg1"/>
              </a:solidFill>
              <a:latin typeface="+mn-lt"/>
            </a:endParaRPr>
          </a:p>
        </p:txBody>
      </p:sp>
      <p:sp>
        <p:nvSpPr>
          <p:cNvPr id="3" name="Espace réservé du contenu 2">
            <a:extLst>
              <a:ext uri="{FF2B5EF4-FFF2-40B4-BE49-F238E27FC236}">
                <a16:creationId xmlns:a16="http://schemas.microsoft.com/office/drawing/2014/main" id="{086D06DC-30B8-405B-9680-2082A20C8CF7}"/>
              </a:ext>
            </a:extLst>
          </p:cNvPr>
          <p:cNvSpPr>
            <a:spLocks noGrp="1"/>
          </p:cNvSpPr>
          <p:nvPr>
            <p:ph sz="half" idx="1"/>
          </p:nvPr>
        </p:nvSpPr>
        <p:spPr>
          <a:xfrm>
            <a:off x="212436" y="3368818"/>
            <a:ext cx="5883564" cy="3489181"/>
          </a:xfrm>
        </p:spPr>
        <p:txBody>
          <a:bodyPr>
            <a:normAutofit/>
          </a:bodyPr>
          <a:lstStyle/>
          <a:p>
            <a:pPr marL="457200" indent="-457200">
              <a:buAutoNum type="arabicParenR"/>
            </a:pPr>
            <a:endParaRPr lang="en-US" dirty="0"/>
          </a:p>
          <a:p>
            <a:r>
              <a:rPr lang="en-US" sz="2600" dirty="0"/>
              <a:t>Demand of Commodity x (Dx) </a:t>
            </a:r>
          </a:p>
          <a:p>
            <a:r>
              <a:rPr lang="en-US" sz="2600" dirty="0"/>
              <a:t>Function of commodity x (f) </a:t>
            </a:r>
          </a:p>
          <a:p>
            <a:r>
              <a:rPr lang="en-US" sz="2600" dirty="0"/>
              <a:t>Price of good or service (Px) </a:t>
            </a:r>
          </a:p>
          <a:p>
            <a:r>
              <a:rPr lang="en-US" sz="2600" dirty="0"/>
              <a:t>Incomes of consumers (I) </a:t>
            </a:r>
          </a:p>
          <a:p>
            <a:endParaRPr lang="fr-FR" dirty="0"/>
          </a:p>
          <a:p>
            <a:pPr marL="0" indent="0">
              <a:buNone/>
            </a:pPr>
            <a:endParaRPr lang="fr-FR" dirty="0"/>
          </a:p>
        </p:txBody>
      </p:sp>
      <p:sp>
        <p:nvSpPr>
          <p:cNvPr id="4" name="Espace réservé du contenu 3">
            <a:extLst>
              <a:ext uri="{FF2B5EF4-FFF2-40B4-BE49-F238E27FC236}">
                <a16:creationId xmlns:a16="http://schemas.microsoft.com/office/drawing/2014/main" id="{8B8700C5-E313-4CB5-8E36-DC9DAF30CBA0}"/>
              </a:ext>
            </a:extLst>
          </p:cNvPr>
          <p:cNvSpPr>
            <a:spLocks noGrp="1"/>
          </p:cNvSpPr>
          <p:nvPr>
            <p:ph sz="half" idx="2"/>
          </p:nvPr>
        </p:nvSpPr>
        <p:spPr>
          <a:xfrm>
            <a:off x="5301673" y="3368818"/>
            <a:ext cx="6052127" cy="2808144"/>
          </a:xfrm>
        </p:spPr>
        <p:txBody>
          <a:bodyPr>
            <a:normAutofit/>
          </a:bodyPr>
          <a:lstStyle/>
          <a:p>
            <a:pPr marL="457200" indent="-457200">
              <a:buAutoNum type="arabicParenR"/>
            </a:pPr>
            <a:endParaRPr lang="en-US" dirty="0"/>
          </a:p>
          <a:p>
            <a:r>
              <a:rPr lang="en-US" sz="2600" dirty="0"/>
              <a:t> Prices of related goods &amp; services (PR )</a:t>
            </a:r>
          </a:p>
          <a:p>
            <a:r>
              <a:rPr lang="en-US" sz="2600" dirty="0"/>
              <a:t>Future Expectation of product (E)</a:t>
            </a:r>
          </a:p>
          <a:p>
            <a:r>
              <a:rPr lang="en-US" sz="2600" dirty="0"/>
              <a:t> Taste patterns of consumers (T)</a:t>
            </a:r>
            <a:endParaRPr lang="fr-FR" sz="2600" dirty="0"/>
          </a:p>
        </p:txBody>
      </p:sp>
      <p:sp>
        <p:nvSpPr>
          <p:cNvPr id="10" name="ZoneTexte 9">
            <a:extLst>
              <a:ext uri="{FF2B5EF4-FFF2-40B4-BE49-F238E27FC236}">
                <a16:creationId xmlns:a16="http://schemas.microsoft.com/office/drawing/2014/main" id="{CA1DB130-7D6A-4F31-8685-8B10F4EAE721}"/>
              </a:ext>
            </a:extLst>
          </p:cNvPr>
          <p:cNvSpPr txBox="1"/>
          <p:nvPr/>
        </p:nvSpPr>
        <p:spPr>
          <a:xfrm>
            <a:off x="378692" y="1921164"/>
            <a:ext cx="8478982" cy="1384995"/>
          </a:xfrm>
          <a:prstGeom prst="rect">
            <a:avLst/>
          </a:prstGeom>
          <a:noFill/>
        </p:spPr>
        <p:txBody>
          <a:bodyPr wrap="square">
            <a:spAutoFit/>
          </a:bodyPr>
          <a:lstStyle/>
          <a:p>
            <a:r>
              <a:rPr lang="fr-FR" sz="2800" b="1" u="none" dirty="0">
                <a:ln w="0"/>
                <a:effectLst>
                  <a:outerShdw blurRad="38100" dist="19050" dir="2700000" algn="tl" rotWithShape="0">
                    <a:schemeClr val="dk1">
                      <a:alpha val="40000"/>
                    </a:schemeClr>
                  </a:outerShdw>
                </a:effectLst>
                <a:cs typeface="Sakkal Majalla" panose="02000000000000000000" pitchFamily="2" charset="-78"/>
              </a:rPr>
              <a:t>I-3- </a:t>
            </a:r>
            <a:r>
              <a:rPr lang="fr-FR" sz="2800" b="1" u="none" dirty="0" err="1">
                <a:ln w="0"/>
                <a:effectLst>
                  <a:outerShdw blurRad="38100" dist="19050" dir="2700000" algn="tl" rotWithShape="0">
                    <a:schemeClr val="dk1">
                      <a:alpha val="40000"/>
                    </a:schemeClr>
                  </a:outerShdw>
                </a:effectLst>
                <a:cs typeface="Sakkal Majalla" panose="02000000000000000000" pitchFamily="2" charset="-78"/>
              </a:rPr>
              <a:t>Function</a:t>
            </a:r>
            <a:r>
              <a:rPr lang="fr-FR" sz="2800" b="1" u="none" dirty="0">
                <a:ln w="0"/>
                <a:effectLst>
                  <a:outerShdw blurRad="38100" dist="19050" dir="2700000" algn="tl" rotWithShape="0">
                    <a:schemeClr val="dk1">
                      <a:alpha val="40000"/>
                    </a:schemeClr>
                  </a:outerShdw>
                </a:effectLst>
                <a:cs typeface="Sakkal Majalla" panose="02000000000000000000" pitchFamily="2" charset="-78"/>
              </a:rPr>
              <a:t> of Demand</a:t>
            </a:r>
          </a:p>
          <a:p>
            <a:pPr marL="0" indent="0">
              <a:buNone/>
            </a:pPr>
            <a:r>
              <a:rPr lang="en-US" sz="2800" dirty="0"/>
              <a:t>Individual Demand is a Function of: </a:t>
            </a:r>
          </a:p>
          <a:p>
            <a:pPr marL="0" indent="0" algn="ctr">
              <a:buNone/>
            </a:pPr>
            <a:r>
              <a:rPr lang="en-US" sz="2800" b="1" dirty="0">
                <a:solidFill>
                  <a:srgbClr val="FF0000"/>
                </a:solidFill>
              </a:rPr>
              <a:t>Dx=f(Px, I, Pr, E, T) </a:t>
            </a:r>
          </a:p>
        </p:txBody>
      </p:sp>
    </p:spTree>
    <p:extLst>
      <p:ext uri="{BB962C8B-B14F-4D97-AF65-F5344CB8AC3E}">
        <p14:creationId xmlns:p14="http://schemas.microsoft.com/office/powerpoint/2010/main" val="1430100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b="1" dirty="0">
                <a:latin typeface="Calibri" panose="020F0502020204030204" pitchFamily="34" charset="0"/>
                <a:cs typeface="Calibri" panose="020F0502020204030204" pitchFamily="34" charset="0"/>
              </a:rPr>
              <a:t>I- </a:t>
            </a:r>
            <a:r>
              <a:rPr lang="fr-FR" sz="3600" b="1" dirty="0">
                <a:solidFill>
                  <a:schemeClr val="bg1"/>
                </a:solidFill>
                <a:latin typeface="+mn-lt"/>
              </a:rPr>
              <a:t>The Demand                                  </a:t>
            </a:r>
            <a:r>
              <a:rPr lang="fr-FR" sz="3600" b="1" dirty="0">
                <a:latin typeface="Calibri" panose="020F0502020204030204" pitchFamily="34" charset="0"/>
                <a:cs typeface="Calibri" panose="020F0502020204030204" pitchFamily="34" charset="0"/>
              </a:rPr>
              <a:t>-4-</a:t>
            </a:r>
            <a:endParaRPr lang="fr-FR" dirty="0"/>
          </a:p>
        </p:txBody>
      </p:sp>
      <p:sp>
        <p:nvSpPr>
          <p:cNvPr id="3" name="Espace réservé du contenu 2"/>
          <p:cNvSpPr>
            <a:spLocks noGrp="1"/>
          </p:cNvSpPr>
          <p:nvPr>
            <p:ph idx="1"/>
          </p:nvPr>
        </p:nvSpPr>
        <p:spPr>
          <a:xfrm>
            <a:off x="272017" y="1667741"/>
            <a:ext cx="8465583" cy="4509222"/>
          </a:xfrm>
        </p:spPr>
        <p:txBody>
          <a:bodyPr>
            <a:normAutofit lnSpcReduction="10000"/>
          </a:bodyPr>
          <a:lstStyle/>
          <a:p>
            <a:pPr marL="0" indent="0">
              <a:buNone/>
            </a:pPr>
            <a:r>
              <a:rPr lang="fr-FR" sz="2600" b="1" dirty="0">
                <a:ln w="0"/>
                <a:effectLst>
                  <a:outerShdw blurRad="38100" dist="19050" dir="2700000" algn="tl" rotWithShape="0">
                    <a:schemeClr val="dk1">
                      <a:alpha val="40000"/>
                    </a:schemeClr>
                  </a:outerShdw>
                </a:effectLst>
                <a:cs typeface="Sakkal Majalla" panose="02000000000000000000" pitchFamily="2" charset="-78"/>
              </a:rPr>
              <a:t>I-4-  Law of Demand</a:t>
            </a:r>
          </a:p>
          <a:p>
            <a:pPr marL="103505" marR="189865" indent="-91440">
              <a:lnSpc>
                <a:spcPts val="3460"/>
              </a:lnSpc>
              <a:spcBef>
                <a:spcPts val="535"/>
              </a:spcBef>
              <a:buClr>
                <a:srgbClr val="1CACE3"/>
              </a:buClr>
              <a:buSzPct val="96875"/>
              <a:buFont typeface="Wingdings"/>
              <a:buChar char=""/>
              <a:tabLst>
                <a:tab pos="200025" algn="l"/>
              </a:tabLst>
            </a:pPr>
            <a:r>
              <a:rPr lang="en-US" sz="2600" dirty="0">
                <a:ln w="0"/>
                <a:cs typeface="Sakkal Majalla" panose="02000000000000000000" pitchFamily="2" charset="-78"/>
              </a:rPr>
              <a:t>The quantity of a good demanded in a given time period  increases as its price falls, ceteris paribus.</a:t>
            </a:r>
          </a:p>
          <a:p>
            <a:pPr marL="103505" marR="5080" indent="-91440">
              <a:lnSpc>
                <a:spcPts val="3460"/>
              </a:lnSpc>
              <a:spcBef>
                <a:spcPts val="1385"/>
              </a:spcBef>
              <a:buClr>
                <a:srgbClr val="1CACE3"/>
              </a:buClr>
              <a:buSzPct val="96875"/>
              <a:buFont typeface="Wingdings"/>
              <a:buChar char=""/>
              <a:tabLst>
                <a:tab pos="200025" algn="l"/>
              </a:tabLst>
            </a:pPr>
            <a:r>
              <a:rPr lang="en-US" sz="2600" dirty="0">
                <a:ln w="0"/>
                <a:cs typeface="Sakkal Majalla" panose="02000000000000000000" pitchFamily="2" charset="-78"/>
              </a:rPr>
              <a:t>There is an inverse or negative relationship between price  and quantity demanded, </a:t>
            </a:r>
            <a:r>
              <a:rPr lang="en-US" sz="2600" b="1" i="1" dirty="0">
                <a:ln w="0"/>
                <a:solidFill>
                  <a:srgbClr val="0070C0"/>
                </a:solidFill>
                <a:cs typeface="Sakkal Majalla" panose="02000000000000000000" pitchFamily="2" charset="-78"/>
              </a:rPr>
              <a:t>ceteris paribus</a:t>
            </a:r>
            <a:r>
              <a:rPr lang="en-US" sz="2600" dirty="0">
                <a:ln w="0"/>
                <a:cs typeface="Sakkal Majalla" panose="02000000000000000000" pitchFamily="2" charset="-78"/>
              </a:rPr>
              <a:t>.</a:t>
            </a:r>
          </a:p>
          <a:p>
            <a:pPr marL="12065" marR="5080" indent="0">
              <a:lnSpc>
                <a:spcPts val="3460"/>
              </a:lnSpc>
              <a:spcBef>
                <a:spcPts val="1385"/>
              </a:spcBef>
              <a:buClr>
                <a:srgbClr val="1CACE3"/>
              </a:buClr>
              <a:buSzPct val="96875"/>
              <a:buNone/>
              <a:tabLst>
                <a:tab pos="200025" algn="l"/>
              </a:tabLst>
            </a:pPr>
            <a:endParaRPr lang="en-US" sz="2600" dirty="0">
              <a:ln w="0"/>
              <a:cs typeface="Sakkal Majalla" panose="02000000000000000000" pitchFamily="2" charset="-78"/>
            </a:endParaRPr>
          </a:p>
          <a:p>
            <a:r>
              <a:rPr lang="fr-FR" sz="24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The </a:t>
            </a:r>
            <a:r>
              <a:rPr lang="fr-FR" sz="24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law</a:t>
            </a:r>
            <a:r>
              <a:rPr lang="fr-FR" sz="24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of </a:t>
            </a:r>
            <a:r>
              <a:rPr lang="fr-FR" sz="24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demand</a:t>
            </a:r>
            <a:r>
              <a:rPr lang="fr-FR" sz="24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sz="24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says</a:t>
            </a:r>
            <a:r>
              <a:rPr lang="fr-FR" sz="24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that </a:t>
            </a:r>
            <a:r>
              <a:rPr lang="fr-FR" sz="2400" b="1"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at </a:t>
            </a:r>
            <a:r>
              <a:rPr lang="fr-FR" sz="24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higher</a:t>
            </a:r>
            <a:r>
              <a:rPr lang="fr-FR" sz="2400" b="1"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 </a:t>
            </a:r>
            <a:r>
              <a:rPr lang="fr-FR" sz="24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prices</a:t>
            </a:r>
            <a:r>
              <a:rPr lang="fr-FR" sz="2400" b="1"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 </a:t>
            </a:r>
            <a:r>
              <a:rPr lang="fr-FR" sz="24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buyers</a:t>
            </a:r>
            <a:r>
              <a:rPr lang="fr-FR" sz="2400" b="1"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 will </a:t>
            </a:r>
            <a:r>
              <a:rPr lang="fr-FR" sz="24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demand</a:t>
            </a:r>
            <a:r>
              <a:rPr lang="fr-FR" sz="2400" b="1"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 </a:t>
            </a:r>
            <a:r>
              <a:rPr lang="fr-FR" sz="24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less</a:t>
            </a:r>
            <a:r>
              <a:rPr lang="fr-FR" sz="2400" b="1"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 of an </a:t>
            </a:r>
            <a:r>
              <a:rPr lang="fr-FR" sz="24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economic</a:t>
            </a:r>
            <a:r>
              <a:rPr lang="fr-FR" sz="2400" b="1"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 good.</a:t>
            </a:r>
            <a:endParaRPr lang="fr-FR" sz="24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endParaRPr lang="fr-FR" dirty="0"/>
          </a:p>
        </p:txBody>
      </p:sp>
    </p:spTree>
    <p:extLst>
      <p:ext uri="{BB962C8B-B14F-4D97-AF65-F5344CB8AC3E}">
        <p14:creationId xmlns:p14="http://schemas.microsoft.com/office/powerpoint/2010/main" val="28993272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b="1" dirty="0"/>
              <a:t>        </a:t>
            </a:r>
            <a:r>
              <a:rPr lang="fr-FR" sz="3600" b="1" dirty="0">
                <a:latin typeface="Calibri" panose="020F0502020204030204" pitchFamily="34" charset="0"/>
                <a:cs typeface="Calibri" panose="020F0502020204030204" pitchFamily="34" charset="0"/>
              </a:rPr>
              <a:t>I- </a:t>
            </a:r>
            <a:r>
              <a:rPr lang="fr-FR" sz="3600" b="1" dirty="0">
                <a:solidFill>
                  <a:schemeClr val="bg1"/>
                </a:solidFill>
                <a:latin typeface="+mn-lt"/>
              </a:rPr>
              <a:t>The Demand                         </a:t>
            </a:r>
            <a:r>
              <a:rPr lang="fr-FR" sz="3600" b="1" dirty="0">
                <a:latin typeface="Calibri" panose="020F0502020204030204" pitchFamily="34" charset="0"/>
                <a:cs typeface="Calibri" panose="020F0502020204030204" pitchFamily="34" charset="0"/>
              </a:rPr>
              <a:t>-5-</a:t>
            </a:r>
            <a:endParaRPr lang="fr-FR" dirty="0"/>
          </a:p>
        </p:txBody>
      </p:sp>
      <p:sp>
        <p:nvSpPr>
          <p:cNvPr id="3" name="Espace réservé du contenu 2"/>
          <p:cNvSpPr>
            <a:spLocks noGrp="1"/>
          </p:cNvSpPr>
          <p:nvPr>
            <p:ph idx="1"/>
          </p:nvPr>
        </p:nvSpPr>
        <p:spPr>
          <a:xfrm>
            <a:off x="272017" y="1667741"/>
            <a:ext cx="8567183" cy="4509222"/>
          </a:xfrm>
        </p:spPr>
        <p:txBody>
          <a:bodyPr/>
          <a:lstStyle/>
          <a:p>
            <a:pPr marL="0" indent="0">
              <a:buNone/>
            </a:pPr>
            <a:r>
              <a:rPr lang="fr-FR" sz="2800" b="1" u="none" dirty="0">
                <a:ln w="0"/>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I-5-Demand Schedule</a:t>
            </a:r>
            <a:endParaRPr lang="fr-FR" sz="2800" b="1" dirty="0">
              <a:ln w="0"/>
              <a:latin typeface="Calibri" panose="020F0502020204030204" pitchFamily="34" charset="0"/>
              <a:cs typeface="Calibri" panose="020F0502020204030204" pitchFamily="34" charset="0"/>
            </a:endParaRPr>
          </a:p>
          <a:p>
            <a:pPr marL="104139" marR="5080" indent="-91440">
              <a:lnSpc>
                <a:spcPts val="3460"/>
              </a:lnSpc>
              <a:spcBef>
                <a:spcPts val="535"/>
              </a:spcBef>
              <a:buClr>
                <a:srgbClr val="1CACE3"/>
              </a:buClr>
              <a:buSzPct val="96875"/>
              <a:buFont typeface="Wingdings"/>
              <a:buChar char=""/>
              <a:tabLst>
                <a:tab pos="200025" algn="l"/>
              </a:tabLst>
            </a:pPr>
            <a:r>
              <a:rPr lang="en-US" sz="2800" dirty="0">
                <a:ln w="0"/>
                <a:latin typeface="Calibri" panose="020F0502020204030204" pitchFamily="34" charset="0"/>
                <a:cs typeface="Calibri" panose="020F0502020204030204" pitchFamily="34" charset="0"/>
              </a:rPr>
              <a:t>A table showing the quantities of a good a consumer is willing and  able to buy at alternative prices in a given time period, </a:t>
            </a:r>
            <a:r>
              <a:rPr lang="en-US" sz="2800" b="1" i="1" dirty="0">
                <a:ln w="0"/>
                <a:solidFill>
                  <a:srgbClr val="0070C0"/>
                </a:solidFill>
                <a:latin typeface="Calibri" panose="020F0502020204030204" pitchFamily="34" charset="0"/>
                <a:cs typeface="Calibri" panose="020F0502020204030204" pitchFamily="34" charset="0"/>
              </a:rPr>
              <a:t>ceteris paribus</a:t>
            </a:r>
            <a:r>
              <a:rPr lang="en-US" sz="2800" dirty="0">
                <a:ln w="0"/>
                <a:latin typeface="Calibri" panose="020F0502020204030204" pitchFamily="34" charset="0"/>
                <a:cs typeface="Calibri" panose="020F0502020204030204" pitchFamily="34" charset="0"/>
              </a:rPr>
              <a:t>.</a:t>
            </a:r>
          </a:p>
          <a:p>
            <a:pPr marL="12699" marR="5080" indent="0">
              <a:lnSpc>
                <a:spcPts val="3460"/>
              </a:lnSpc>
              <a:spcBef>
                <a:spcPts val="535"/>
              </a:spcBef>
              <a:buClr>
                <a:srgbClr val="1CACE3"/>
              </a:buClr>
              <a:buSzPct val="96875"/>
              <a:buNone/>
              <a:tabLst>
                <a:tab pos="200025" algn="l"/>
              </a:tabLst>
            </a:pPr>
            <a:endParaRPr lang="en-US" sz="2800" dirty="0">
              <a:ln w="0"/>
              <a:latin typeface="Calibri" panose="020F0502020204030204" pitchFamily="34" charset="0"/>
              <a:cs typeface="Calibri" panose="020F0502020204030204" pitchFamily="34" charset="0"/>
            </a:endParaRPr>
          </a:p>
          <a:p>
            <a:pPr marL="104139" marR="337185" indent="-91440">
              <a:lnSpc>
                <a:spcPts val="3460"/>
              </a:lnSpc>
              <a:spcBef>
                <a:spcPts val="1385"/>
              </a:spcBef>
              <a:buClr>
                <a:srgbClr val="1CACE3"/>
              </a:buClr>
              <a:buSzPct val="96875"/>
              <a:buFont typeface="Wingdings"/>
              <a:buChar char=""/>
              <a:tabLst>
                <a:tab pos="200025" algn="l"/>
              </a:tabLst>
            </a:pPr>
            <a:r>
              <a:rPr lang="en-US" sz="2800" dirty="0">
                <a:ln w="0"/>
                <a:latin typeface="Calibri" panose="020F0502020204030204" pitchFamily="34" charset="0"/>
                <a:cs typeface="Calibri" panose="020F0502020204030204" pitchFamily="34" charset="0"/>
              </a:rPr>
              <a:t>Demand is an expression of buyer intentions, of a willingness to  buy, not a statement of actual purchases.</a:t>
            </a:r>
          </a:p>
          <a:p>
            <a:pPr marL="0" indent="0" algn="ctr">
              <a:buNone/>
            </a:pPr>
            <a:endParaRPr lang="fr-FR" b="1" dirty="0">
              <a:latin typeface="Calibri" panose="020F0502020204030204" pitchFamily="34" charset="0"/>
              <a:cs typeface="Calibri" panose="020F0502020204030204" pitchFamily="34" charset="0"/>
            </a:endParaRPr>
          </a:p>
          <a:p>
            <a:endParaRPr lang="fr-FR" dirty="0"/>
          </a:p>
          <a:p>
            <a:endParaRPr lang="fr-FR" dirty="0"/>
          </a:p>
        </p:txBody>
      </p:sp>
    </p:spTree>
    <p:extLst>
      <p:ext uri="{BB962C8B-B14F-4D97-AF65-F5344CB8AC3E}">
        <p14:creationId xmlns:p14="http://schemas.microsoft.com/office/powerpoint/2010/main" val="42114866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48DD33-DB00-4BCE-B357-7248E04C682C}"/>
              </a:ext>
            </a:extLst>
          </p:cNvPr>
          <p:cNvSpPr>
            <a:spLocks noGrp="1"/>
          </p:cNvSpPr>
          <p:nvPr>
            <p:ph type="title"/>
          </p:nvPr>
        </p:nvSpPr>
        <p:spPr/>
        <p:txBody>
          <a:bodyPr/>
          <a:lstStyle/>
          <a:p>
            <a:r>
              <a:rPr lang="fr-FR" b="1" dirty="0"/>
              <a:t> </a:t>
            </a:r>
            <a:r>
              <a:rPr lang="fr-FR" sz="3600" b="1" dirty="0">
                <a:latin typeface="Calibri" panose="020F0502020204030204" pitchFamily="34" charset="0"/>
                <a:cs typeface="Calibri" panose="020F0502020204030204" pitchFamily="34" charset="0"/>
              </a:rPr>
              <a:t>I- </a:t>
            </a:r>
            <a:r>
              <a:rPr lang="fr-FR" sz="3600" b="1" dirty="0">
                <a:solidFill>
                  <a:schemeClr val="bg1"/>
                </a:solidFill>
                <a:latin typeface="+mn-lt"/>
              </a:rPr>
              <a:t>The Demand                                 </a:t>
            </a:r>
            <a:r>
              <a:rPr lang="fr-FR" sz="3600" b="1" dirty="0">
                <a:latin typeface="Calibri" panose="020F0502020204030204" pitchFamily="34" charset="0"/>
                <a:cs typeface="Calibri" panose="020F0502020204030204" pitchFamily="34" charset="0"/>
              </a:rPr>
              <a:t>-6-</a:t>
            </a:r>
            <a:endParaRPr lang="fr-FR" dirty="0"/>
          </a:p>
        </p:txBody>
      </p:sp>
      <p:pic>
        <p:nvPicPr>
          <p:cNvPr id="13314" name="Picture 2" descr="What is a demand schedule?">
            <a:extLst>
              <a:ext uri="{FF2B5EF4-FFF2-40B4-BE49-F238E27FC236}">
                <a16:creationId xmlns:a16="http://schemas.microsoft.com/office/drawing/2014/main" id="{9611A952-F960-4961-97A4-15D6516D85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792" y="1505527"/>
            <a:ext cx="11713579" cy="4876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15738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b="1" dirty="0">
                <a:latin typeface="Calibri" panose="020F0502020204030204" pitchFamily="34" charset="0"/>
                <a:cs typeface="Calibri" panose="020F0502020204030204" pitchFamily="34" charset="0"/>
              </a:rPr>
              <a:t>I- </a:t>
            </a:r>
            <a:r>
              <a:rPr lang="fr-FR" sz="3600" b="1" dirty="0">
                <a:solidFill>
                  <a:schemeClr val="bg1"/>
                </a:solidFill>
                <a:latin typeface="+mn-lt"/>
              </a:rPr>
              <a:t>The Demand                                 </a:t>
            </a:r>
            <a:r>
              <a:rPr lang="fr-FR" sz="3600" b="1" dirty="0">
                <a:latin typeface="Calibri" panose="020F0502020204030204" pitchFamily="34" charset="0"/>
                <a:cs typeface="Calibri" panose="020F0502020204030204" pitchFamily="34" charset="0"/>
              </a:rPr>
              <a:t>-7-</a:t>
            </a:r>
            <a:endParaRPr lang="fr-FR" dirty="0"/>
          </a:p>
        </p:txBody>
      </p:sp>
      <p:sp>
        <p:nvSpPr>
          <p:cNvPr id="3" name="Espace réservé du contenu 2"/>
          <p:cNvSpPr>
            <a:spLocks noGrp="1"/>
          </p:cNvSpPr>
          <p:nvPr>
            <p:ph idx="1"/>
          </p:nvPr>
        </p:nvSpPr>
        <p:spPr/>
        <p:txBody>
          <a:bodyPr>
            <a:normAutofit/>
          </a:bodyPr>
          <a:lstStyle/>
          <a:p>
            <a:pPr marL="0" indent="0">
              <a:buNone/>
            </a:pPr>
            <a:r>
              <a:rPr lang="fr-FR" sz="2600" b="1" u="none" dirty="0">
                <a:ln w="0"/>
                <a:effectLst>
                  <a:outerShdw blurRad="38100" dist="19050" dir="2700000" algn="tl" rotWithShape="0">
                    <a:schemeClr val="dk1">
                      <a:alpha val="40000"/>
                    </a:schemeClr>
                  </a:outerShdw>
                </a:effectLst>
                <a:cs typeface="Sakkal Majalla" panose="02000000000000000000" pitchFamily="2" charset="-78"/>
              </a:rPr>
              <a:t>I-6- </a:t>
            </a:r>
            <a:r>
              <a:rPr lang="fr-FR" sz="2600" b="1" dirty="0">
                <a:ln w="0"/>
                <a:cs typeface="Sakkal Majalla" panose="02000000000000000000" pitchFamily="2" charset="-78"/>
              </a:rPr>
              <a:t>Demand </a:t>
            </a:r>
            <a:r>
              <a:rPr lang="fr-FR" sz="2600" b="1" dirty="0" err="1">
                <a:ln w="0"/>
                <a:cs typeface="Sakkal Majalla" panose="02000000000000000000" pitchFamily="2" charset="-78"/>
              </a:rPr>
              <a:t>Curve</a:t>
            </a:r>
            <a:endParaRPr lang="fr-FR" sz="2600" b="1" dirty="0">
              <a:ln w="0"/>
              <a:cs typeface="Sakkal Majalla" panose="02000000000000000000" pitchFamily="2" charset="-78"/>
            </a:endParaRPr>
          </a:p>
          <a:p>
            <a:pPr marL="104139" marR="83820" indent="-91440">
              <a:lnSpc>
                <a:spcPts val="3030"/>
              </a:lnSpc>
              <a:spcBef>
                <a:spcPts val="475"/>
              </a:spcBef>
              <a:buClr>
                <a:srgbClr val="1CACE3"/>
              </a:buClr>
              <a:buSzPct val="96428"/>
              <a:buFont typeface="Wingdings"/>
              <a:buChar char=""/>
              <a:tabLst>
                <a:tab pos="176530" algn="l"/>
              </a:tabLst>
            </a:pPr>
            <a:endParaRPr lang="en-US" sz="2600" b="1" dirty="0">
              <a:ln w="0"/>
              <a:solidFill>
                <a:srgbClr val="FF0000"/>
              </a:solidFill>
              <a:cs typeface="Sakkal Majalla" panose="02000000000000000000" pitchFamily="2" charset="-78"/>
            </a:endParaRPr>
          </a:p>
          <a:p>
            <a:pPr marL="104139" marR="83820" indent="-91440">
              <a:lnSpc>
                <a:spcPts val="3030"/>
              </a:lnSpc>
              <a:spcBef>
                <a:spcPts val="475"/>
              </a:spcBef>
              <a:buClr>
                <a:srgbClr val="1CACE3"/>
              </a:buClr>
              <a:buSzPct val="96428"/>
              <a:buFont typeface="Wingdings"/>
              <a:buChar char=""/>
              <a:tabLst>
                <a:tab pos="176530" algn="l"/>
              </a:tabLst>
            </a:pPr>
            <a:r>
              <a:rPr lang="en-US" sz="2600" b="1" dirty="0">
                <a:ln w="0"/>
                <a:solidFill>
                  <a:srgbClr val="FF0000"/>
                </a:solidFill>
                <a:cs typeface="Sakkal Majalla" panose="02000000000000000000" pitchFamily="2" charset="-78"/>
              </a:rPr>
              <a:t>A curve</a:t>
            </a:r>
            <a:r>
              <a:rPr lang="en-US" sz="2600" dirty="0">
                <a:ln w="0"/>
                <a:cs typeface="Sakkal Majalla" panose="02000000000000000000" pitchFamily="2" charset="-78"/>
              </a:rPr>
              <a:t> describing the quantities of a good a consumer is willing and able to buy at  alternative prices in a given time period, </a:t>
            </a:r>
            <a:r>
              <a:rPr lang="en-US" sz="2600" i="1" dirty="0">
                <a:ln w="0"/>
                <a:solidFill>
                  <a:srgbClr val="0070C0"/>
                </a:solidFill>
                <a:cs typeface="Sakkal Majalla" panose="02000000000000000000" pitchFamily="2" charset="-78"/>
              </a:rPr>
              <a:t>ceteris paribus</a:t>
            </a:r>
            <a:r>
              <a:rPr lang="en-US" sz="2600" dirty="0">
                <a:ln w="0"/>
                <a:solidFill>
                  <a:srgbClr val="FF0000"/>
                </a:solidFill>
                <a:cs typeface="Sakkal Majalla" panose="02000000000000000000" pitchFamily="2" charset="-78"/>
              </a:rPr>
              <a:t>.</a:t>
            </a:r>
          </a:p>
          <a:p>
            <a:pPr marL="12699" marR="83820" indent="0">
              <a:lnSpc>
                <a:spcPts val="3030"/>
              </a:lnSpc>
              <a:spcBef>
                <a:spcPts val="475"/>
              </a:spcBef>
              <a:buClr>
                <a:srgbClr val="1CACE3"/>
              </a:buClr>
              <a:buSzPct val="96428"/>
              <a:buNone/>
              <a:tabLst>
                <a:tab pos="176530" algn="l"/>
              </a:tabLst>
            </a:pPr>
            <a:endParaRPr lang="en-US" sz="2600" dirty="0">
              <a:ln w="0"/>
              <a:solidFill>
                <a:srgbClr val="FF0000"/>
              </a:solidFill>
              <a:cs typeface="Sakkal Majalla" panose="02000000000000000000" pitchFamily="2" charset="-78"/>
            </a:endParaRPr>
          </a:p>
          <a:p>
            <a:pPr marL="104139" marR="5080" indent="-91440">
              <a:lnSpc>
                <a:spcPts val="3020"/>
              </a:lnSpc>
              <a:spcBef>
                <a:spcPts val="1400"/>
              </a:spcBef>
              <a:buClr>
                <a:srgbClr val="1CACE3"/>
              </a:buClr>
              <a:buSzPct val="96428"/>
              <a:buFont typeface="Wingdings"/>
              <a:buChar char=""/>
              <a:tabLst>
                <a:tab pos="175895" algn="l"/>
              </a:tabLst>
            </a:pPr>
            <a:r>
              <a:rPr lang="en-US" sz="2600" dirty="0">
                <a:ln w="0"/>
                <a:cs typeface="Sakkal Majalla" panose="02000000000000000000" pitchFamily="2" charset="-78"/>
              </a:rPr>
              <a:t>The demand curve does not state actual purchases, rather only what consumers are  willing and able to purchase.</a:t>
            </a:r>
          </a:p>
          <a:p>
            <a:pPr marL="0" indent="0" algn="ctr">
              <a:buNone/>
            </a:pPr>
            <a:endParaRPr lang="fr-FR" sz="2600" b="1" dirty="0"/>
          </a:p>
          <a:p>
            <a:endParaRPr lang="fr-FR" dirty="0"/>
          </a:p>
          <a:p>
            <a:endParaRPr lang="fr-FR" dirty="0"/>
          </a:p>
        </p:txBody>
      </p:sp>
      <p:pic>
        <p:nvPicPr>
          <p:cNvPr id="5122" name="Picture 2" descr="Example of plotting demand and supply curve graph - Economics Help">
            <a:extLst>
              <a:ext uri="{FF2B5EF4-FFF2-40B4-BE49-F238E27FC236}">
                <a16:creationId xmlns:a16="http://schemas.microsoft.com/office/drawing/2014/main" id="{2EAA3917-64FA-40B2-8E8A-945EC1F4A3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47229" y="1331089"/>
            <a:ext cx="2972753" cy="4845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9031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b="1" dirty="0">
                <a:latin typeface="Calibri" panose="020F0502020204030204" pitchFamily="34" charset="0"/>
                <a:cs typeface="Calibri" panose="020F0502020204030204" pitchFamily="34" charset="0"/>
              </a:rPr>
              <a:t>I- </a:t>
            </a:r>
            <a:r>
              <a:rPr lang="fr-FR" sz="3600" b="1" dirty="0">
                <a:solidFill>
                  <a:schemeClr val="bg1"/>
                </a:solidFill>
                <a:latin typeface="+mn-lt"/>
              </a:rPr>
              <a:t>The Demand                                 </a:t>
            </a:r>
            <a:r>
              <a:rPr lang="fr-FR" sz="3600" b="1" dirty="0">
                <a:latin typeface="Calibri" panose="020F0502020204030204" pitchFamily="34" charset="0"/>
                <a:cs typeface="Calibri" panose="020F0502020204030204" pitchFamily="34" charset="0"/>
              </a:rPr>
              <a:t>-8-</a:t>
            </a:r>
            <a:endParaRPr lang="fr-FR" b="1" dirty="0"/>
          </a:p>
        </p:txBody>
      </p:sp>
      <p:sp>
        <p:nvSpPr>
          <p:cNvPr id="3" name="Espace réservé du contenu 2"/>
          <p:cNvSpPr>
            <a:spLocks noGrp="1"/>
          </p:cNvSpPr>
          <p:nvPr>
            <p:ph idx="1"/>
          </p:nvPr>
        </p:nvSpPr>
        <p:spPr/>
        <p:txBody>
          <a:bodyPr/>
          <a:lstStyle/>
          <a:p>
            <a:pPr marL="12699" marR="5080" indent="0">
              <a:lnSpc>
                <a:spcPts val="3460"/>
              </a:lnSpc>
              <a:spcBef>
                <a:spcPts val="535"/>
              </a:spcBef>
              <a:buClr>
                <a:srgbClr val="1CACE3"/>
              </a:buClr>
              <a:buSzPct val="96875"/>
              <a:buNone/>
              <a:tabLst>
                <a:tab pos="200025" algn="l"/>
              </a:tabLst>
            </a:pPr>
            <a:r>
              <a:rPr lang="en-US" sz="2600" b="1" u="none" spc="-55" dirty="0">
                <a:cs typeface="Calibri Light"/>
              </a:rPr>
              <a:t>The Use </a:t>
            </a:r>
            <a:r>
              <a:rPr lang="en-US" sz="2600" b="1" u="none" spc="-40" dirty="0">
                <a:cs typeface="Calibri Light"/>
              </a:rPr>
              <a:t>of </a:t>
            </a:r>
            <a:r>
              <a:rPr lang="en-US" sz="2600" b="1" u="none" spc="-85" dirty="0">
                <a:cs typeface="Calibri Light"/>
              </a:rPr>
              <a:t>Demand </a:t>
            </a:r>
            <a:r>
              <a:rPr lang="en-US" sz="2600" b="1" u="none" spc="-650" dirty="0">
                <a:cs typeface="Calibri Light"/>
              </a:rPr>
              <a:t>  </a:t>
            </a:r>
            <a:r>
              <a:rPr lang="en-US" sz="2600" b="1" u="none" spc="-75" dirty="0">
                <a:cs typeface="Calibri Light"/>
              </a:rPr>
              <a:t>Curves</a:t>
            </a:r>
          </a:p>
          <a:p>
            <a:pPr marL="12699" marR="5080" indent="0">
              <a:lnSpc>
                <a:spcPts val="3460"/>
              </a:lnSpc>
              <a:spcBef>
                <a:spcPts val="535"/>
              </a:spcBef>
              <a:buClr>
                <a:srgbClr val="1CACE3"/>
              </a:buClr>
              <a:buSzPct val="96875"/>
              <a:buNone/>
              <a:tabLst>
                <a:tab pos="200025" algn="l"/>
              </a:tabLst>
            </a:pPr>
            <a:endParaRPr lang="en-US" sz="2600" spc="-5" dirty="0">
              <a:solidFill>
                <a:srgbClr val="404040"/>
              </a:solidFill>
              <a:cs typeface="Sakkal Majalla" panose="02000000000000000000" pitchFamily="2" charset="-78"/>
            </a:endParaRPr>
          </a:p>
          <a:p>
            <a:pPr marL="104139" marR="5080" indent="-91440">
              <a:lnSpc>
                <a:spcPts val="3460"/>
              </a:lnSpc>
              <a:spcBef>
                <a:spcPts val="535"/>
              </a:spcBef>
              <a:buClr>
                <a:srgbClr val="1CACE3"/>
              </a:buClr>
              <a:buSzPct val="96875"/>
              <a:buFont typeface="Wingdings"/>
              <a:buChar char=""/>
              <a:tabLst>
                <a:tab pos="200025" algn="l"/>
              </a:tabLst>
            </a:pPr>
            <a:r>
              <a:rPr lang="en-US" sz="2800" spc="-5" dirty="0">
                <a:solidFill>
                  <a:srgbClr val="404040"/>
                </a:solidFill>
                <a:cs typeface="Sakkal Majalla" panose="02000000000000000000" pitchFamily="2" charset="-78"/>
              </a:rPr>
              <a:t>Show how </a:t>
            </a:r>
            <a:r>
              <a:rPr lang="en-US" sz="2800" dirty="0">
                <a:solidFill>
                  <a:srgbClr val="404040"/>
                </a:solidFill>
                <a:cs typeface="Sakkal Majalla" panose="02000000000000000000" pitchFamily="2" charset="-78"/>
              </a:rPr>
              <a:t>much </a:t>
            </a:r>
            <a:r>
              <a:rPr lang="en-US" sz="2800" spc="-15" dirty="0">
                <a:solidFill>
                  <a:srgbClr val="404040"/>
                </a:solidFill>
                <a:cs typeface="Sakkal Majalla" panose="02000000000000000000" pitchFamily="2" charset="-78"/>
              </a:rPr>
              <a:t>consumers </a:t>
            </a:r>
            <a:r>
              <a:rPr lang="en-US" sz="2800" dirty="0">
                <a:solidFill>
                  <a:srgbClr val="404040"/>
                </a:solidFill>
                <a:cs typeface="Sakkal Majalla" panose="02000000000000000000" pitchFamily="2" charset="-78"/>
              </a:rPr>
              <a:t>will </a:t>
            </a:r>
            <a:r>
              <a:rPr lang="en-US" sz="2800" spc="-5" dirty="0">
                <a:solidFill>
                  <a:srgbClr val="404040"/>
                </a:solidFill>
                <a:cs typeface="Sakkal Majalla" panose="02000000000000000000" pitchFamily="2" charset="-78"/>
              </a:rPr>
              <a:t>spend </a:t>
            </a:r>
            <a:r>
              <a:rPr lang="en-US" sz="2800" spc="-15" dirty="0">
                <a:solidFill>
                  <a:srgbClr val="404040"/>
                </a:solidFill>
                <a:cs typeface="Sakkal Majalla" panose="02000000000000000000" pitchFamily="2" charset="-78"/>
              </a:rPr>
              <a:t>at  </a:t>
            </a:r>
            <a:r>
              <a:rPr lang="en-US" sz="2800" spc="-25" dirty="0">
                <a:solidFill>
                  <a:srgbClr val="404040"/>
                </a:solidFill>
                <a:cs typeface="Sakkal Majalla" panose="02000000000000000000" pitchFamily="2" charset="-78"/>
              </a:rPr>
              <a:t>different</a:t>
            </a:r>
            <a:r>
              <a:rPr lang="en-US" sz="2800" spc="-5" dirty="0">
                <a:solidFill>
                  <a:srgbClr val="404040"/>
                </a:solidFill>
                <a:cs typeface="Sakkal Majalla" panose="02000000000000000000" pitchFamily="2" charset="-78"/>
              </a:rPr>
              <a:t> prices.</a:t>
            </a:r>
            <a:endParaRPr lang="en-US" sz="2800" dirty="0">
              <a:cs typeface="Sakkal Majalla" panose="02000000000000000000" pitchFamily="2" charset="-78"/>
            </a:endParaRPr>
          </a:p>
          <a:p>
            <a:pPr marL="104139" marR="22225" indent="-91440">
              <a:lnSpc>
                <a:spcPts val="3460"/>
              </a:lnSpc>
              <a:spcBef>
                <a:spcPts val="1385"/>
              </a:spcBef>
              <a:buClr>
                <a:srgbClr val="1CACE3"/>
              </a:buClr>
              <a:buSzPct val="96875"/>
              <a:buFont typeface="Wingdings"/>
              <a:buChar char=""/>
              <a:tabLst>
                <a:tab pos="200025" algn="l"/>
              </a:tabLst>
            </a:pPr>
            <a:r>
              <a:rPr lang="en-US" sz="2800" spc="-5" dirty="0">
                <a:solidFill>
                  <a:srgbClr val="404040"/>
                </a:solidFill>
                <a:cs typeface="Sakkal Majalla" panose="02000000000000000000" pitchFamily="2" charset="-78"/>
              </a:rPr>
              <a:t>Predict the amount </a:t>
            </a:r>
            <a:r>
              <a:rPr lang="en-US" sz="2800" spc="-25" dirty="0">
                <a:solidFill>
                  <a:srgbClr val="404040"/>
                </a:solidFill>
                <a:cs typeface="Sakkal Majalla" panose="02000000000000000000" pitchFamily="2" charset="-78"/>
              </a:rPr>
              <a:t>to </a:t>
            </a:r>
            <a:r>
              <a:rPr lang="en-US" sz="2800" spc="-10" dirty="0">
                <a:solidFill>
                  <a:srgbClr val="404040"/>
                </a:solidFill>
                <a:cs typeface="Sakkal Majalla" panose="02000000000000000000" pitchFamily="2" charset="-78"/>
              </a:rPr>
              <a:t>produce </a:t>
            </a:r>
            <a:r>
              <a:rPr lang="en-US" sz="2800" spc="-15" dirty="0">
                <a:solidFill>
                  <a:srgbClr val="404040"/>
                </a:solidFill>
                <a:cs typeface="Sakkal Majalla" panose="02000000000000000000" pitchFamily="2" charset="-78"/>
              </a:rPr>
              <a:t>at </a:t>
            </a:r>
            <a:r>
              <a:rPr lang="en-US" sz="2800" dirty="0">
                <a:solidFill>
                  <a:srgbClr val="404040"/>
                </a:solidFill>
                <a:cs typeface="Sakkal Majalla" panose="02000000000000000000" pitchFamily="2" charset="-78"/>
              </a:rPr>
              <a:t>a </a:t>
            </a:r>
            <a:r>
              <a:rPr lang="en-US" sz="2800" spc="-10" dirty="0">
                <a:solidFill>
                  <a:srgbClr val="404040"/>
                </a:solidFill>
                <a:cs typeface="Sakkal Majalla" panose="02000000000000000000" pitchFamily="2" charset="-78"/>
              </a:rPr>
              <a:t>given  </a:t>
            </a:r>
            <a:r>
              <a:rPr lang="en-US" sz="2800" spc="-5" dirty="0">
                <a:solidFill>
                  <a:srgbClr val="404040"/>
                </a:solidFill>
                <a:cs typeface="Sakkal Majalla" panose="02000000000000000000" pitchFamily="2" charset="-78"/>
              </a:rPr>
              <a:t>price.</a:t>
            </a:r>
            <a:endParaRPr lang="en-US" sz="2800" dirty="0">
              <a:cs typeface="Sakkal Majalla" panose="02000000000000000000" pitchFamily="2" charset="-78"/>
            </a:endParaRPr>
          </a:p>
          <a:p>
            <a:pPr marL="104139" marR="611505" indent="-91440">
              <a:lnSpc>
                <a:spcPts val="3460"/>
              </a:lnSpc>
              <a:spcBef>
                <a:spcPts val="1395"/>
              </a:spcBef>
              <a:buClr>
                <a:srgbClr val="1CACE3"/>
              </a:buClr>
              <a:buSzPct val="96875"/>
              <a:buFont typeface="Wingdings"/>
              <a:buChar char=""/>
              <a:tabLst>
                <a:tab pos="200025" algn="l"/>
              </a:tabLst>
            </a:pPr>
            <a:r>
              <a:rPr lang="en-US" sz="2800" spc="-10" dirty="0">
                <a:solidFill>
                  <a:srgbClr val="404040"/>
                </a:solidFill>
                <a:cs typeface="Sakkal Majalla" panose="02000000000000000000" pitchFamily="2" charset="-78"/>
              </a:rPr>
              <a:t>Determine </a:t>
            </a:r>
            <a:r>
              <a:rPr lang="en-US" sz="2800" dirty="0">
                <a:solidFill>
                  <a:srgbClr val="404040"/>
                </a:solidFill>
                <a:cs typeface="Sakkal Majalla" panose="02000000000000000000" pitchFamily="2" charset="-78"/>
              </a:rPr>
              <a:t>the </a:t>
            </a:r>
            <a:r>
              <a:rPr lang="en-US" sz="2800" spc="-5" dirty="0">
                <a:solidFill>
                  <a:srgbClr val="404040"/>
                </a:solidFill>
                <a:cs typeface="Sakkal Majalla" panose="02000000000000000000" pitchFamily="2" charset="-78"/>
              </a:rPr>
              <a:t>price </a:t>
            </a:r>
            <a:r>
              <a:rPr lang="en-US" sz="2800" spc="-10" dirty="0">
                <a:solidFill>
                  <a:srgbClr val="404040"/>
                </a:solidFill>
                <a:cs typeface="Sakkal Majalla" panose="02000000000000000000" pitchFamily="2" charset="-78"/>
              </a:rPr>
              <a:t>that </a:t>
            </a:r>
            <a:r>
              <a:rPr lang="en-US" sz="2800" dirty="0">
                <a:solidFill>
                  <a:srgbClr val="404040"/>
                </a:solidFill>
                <a:cs typeface="Sakkal Majalla" panose="02000000000000000000" pitchFamily="2" charset="-78"/>
              </a:rPr>
              <a:t>will </a:t>
            </a:r>
            <a:r>
              <a:rPr lang="en-US" sz="2800" spc="-10" dirty="0">
                <a:solidFill>
                  <a:srgbClr val="404040"/>
                </a:solidFill>
                <a:cs typeface="Sakkal Majalla" panose="02000000000000000000" pitchFamily="2" charset="-78"/>
              </a:rPr>
              <a:t>result in  desired </a:t>
            </a:r>
            <a:r>
              <a:rPr lang="en-US" sz="2800" spc="-5" dirty="0">
                <a:solidFill>
                  <a:srgbClr val="404040"/>
                </a:solidFill>
                <a:cs typeface="Sakkal Majalla" panose="02000000000000000000" pitchFamily="2" charset="-78"/>
              </a:rPr>
              <a:t>output</a:t>
            </a:r>
            <a:r>
              <a:rPr lang="en-US" sz="2800" spc="20" dirty="0">
                <a:solidFill>
                  <a:srgbClr val="404040"/>
                </a:solidFill>
                <a:cs typeface="Sakkal Majalla" panose="02000000000000000000" pitchFamily="2" charset="-78"/>
              </a:rPr>
              <a:t> </a:t>
            </a:r>
            <a:r>
              <a:rPr lang="en-US" sz="2800" spc="-10" dirty="0">
                <a:solidFill>
                  <a:srgbClr val="404040"/>
                </a:solidFill>
                <a:cs typeface="Sakkal Majalla" panose="02000000000000000000" pitchFamily="2" charset="-78"/>
              </a:rPr>
              <a:t>levels.</a:t>
            </a:r>
            <a:endParaRPr lang="en-US" sz="2800" dirty="0">
              <a:cs typeface="Sakkal Majalla" panose="02000000000000000000" pitchFamily="2" charset="-78"/>
            </a:endParaRPr>
          </a:p>
          <a:p>
            <a:pPr marL="0" indent="0">
              <a:buNone/>
            </a:pPr>
            <a:endParaRPr lang="fr-FR" dirty="0"/>
          </a:p>
        </p:txBody>
      </p:sp>
      <p:sp>
        <p:nvSpPr>
          <p:cNvPr id="5" name="object 5">
            <a:extLst>
              <a:ext uri="{FF2B5EF4-FFF2-40B4-BE49-F238E27FC236}">
                <a16:creationId xmlns:a16="http://schemas.microsoft.com/office/drawing/2014/main" id="{B87A84AD-26B5-4FD3-BE5E-ACAC0108BF19}"/>
              </a:ext>
            </a:extLst>
          </p:cNvPr>
          <p:cNvSpPr>
            <a:spLocks noGrp="1"/>
          </p:cNvSpPr>
          <p:nvPr>
            <p:ph idx="13"/>
          </p:nvPr>
        </p:nvSpPr>
        <p:spPr>
          <a:xfrm>
            <a:off x="8414327" y="1667741"/>
            <a:ext cx="3611417" cy="4696114"/>
          </a:xfrm>
          <a:prstGeom prst="rect">
            <a:avLst/>
          </a:prstGeom>
          <a:blipFill>
            <a:blip r:embed="rId2" cstate="print"/>
            <a:stretch>
              <a:fillRect/>
            </a:stretch>
          </a:blipFill>
        </p:spPr>
        <p:txBody>
          <a:bodyPr wrap="square" lIns="0" tIns="0" rIns="0" bIns="0" rtlCol="0"/>
          <a:lstStyle/>
          <a:p>
            <a:endParaRPr lang="fr-FR" dirty="0"/>
          </a:p>
        </p:txBody>
      </p:sp>
    </p:spTree>
    <p:extLst>
      <p:ext uri="{BB962C8B-B14F-4D97-AF65-F5344CB8AC3E}">
        <p14:creationId xmlns:p14="http://schemas.microsoft.com/office/powerpoint/2010/main" val="10171199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253673" y="365126"/>
            <a:ext cx="7260378" cy="1054242"/>
          </a:xfrm>
        </p:spPr>
        <p:txBody>
          <a:bodyPr>
            <a:normAutofit fontScale="90000"/>
          </a:bodyPr>
          <a:lstStyle/>
          <a:p>
            <a:r>
              <a:rPr lang="fr-FR" sz="3600" b="1" dirty="0">
                <a:ln w="0"/>
                <a:solidFill>
                  <a:schemeClr val="bg1"/>
                </a:solidFill>
                <a:effectLst>
                  <a:outerShdw blurRad="38100" dist="19050" dir="2700000" algn="tl" rotWithShape="0">
                    <a:schemeClr val="dk1">
                      <a:alpha val="40000"/>
                    </a:schemeClr>
                  </a:outerShdw>
                </a:effectLst>
                <a:latin typeface="+mn-lt"/>
                <a:cs typeface="Sakkal Majalla" panose="02000000000000000000" pitchFamily="2" charset="-78"/>
              </a:rPr>
              <a:t>I-2- Movement v/s Shift in Demand     -1 -</a:t>
            </a:r>
            <a:endParaRPr lang="fr-FR" dirty="0"/>
          </a:p>
        </p:txBody>
      </p:sp>
      <p:sp>
        <p:nvSpPr>
          <p:cNvPr id="3" name="Espace réservé du contenu 2"/>
          <p:cNvSpPr>
            <a:spLocks noGrp="1"/>
          </p:cNvSpPr>
          <p:nvPr>
            <p:ph idx="1"/>
          </p:nvPr>
        </p:nvSpPr>
        <p:spPr/>
        <p:txBody>
          <a:bodyPr/>
          <a:lstStyle/>
          <a:p>
            <a:pPr marL="104139" marR="652780" indent="-91440">
              <a:lnSpc>
                <a:spcPts val="3460"/>
              </a:lnSpc>
              <a:spcBef>
                <a:spcPts val="535"/>
              </a:spcBef>
              <a:buClr>
                <a:srgbClr val="1CACE3"/>
              </a:buClr>
              <a:buSzPct val="96875"/>
              <a:buFont typeface="Wingdings"/>
              <a:buChar char=""/>
              <a:tabLst>
                <a:tab pos="200025" algn="l"/>
              </a:tabLst>
            </a:pPr>
            <a:r>
              <a:rPr lang="en-US" sz="2400" dirty="0">
                <a:ln w="0"/>
                <a:latin typeface="Sakkal Majalla" panose="02000000000000000000" pitchFamily="2" charset="-78"/>
                <a:cs typeface="Sakkal Majalla" panose="02000000000000000000" pitchFamily="2" charset="-78"/>
              </a:rPr>
              <a:t>Movements along a demand curve are a  response to price changes for that good.</a:t>
            </a:r>
          </a:p>
          <a:p>
            <a:pPr marL="104139" marR="5080" indent="-91440">
              <a:lnSpc>
                <a:spcPts val="3460"/>
              </a:lnSpc>
              <a:spcBef>
                <a:spcPts val="1385"/>
              </a:spcBef>
              <a:buClr>
                <a:srgbClr val="1CACE3"/>
              </a:buClr>
              <a:buSzPct val="96875"/>
              <a:buFont typeface="Wingdings"/>
              <a:buChar char=""/>
              <a:tabLst>
                <a:tab pos="200025" algn="l"/>
              </a:tabLst>
            </a:pPr>
            <a:r>
              <a:rPr lang="en-US" sz="2400" dirty="0">
                <a:ln w="0"/>
                <a:latin typeface="Sakkal Majalla" panose="02000000000000000000" pitchFamily="2" charset="-78"/>
                <a:cs typeface="Sakkal Majalla" panose="02000000000000000000" pitchFamily="2" charset="-78"/>
              </a:rPr>
              <a:t>Shifts of the demand curve occur only when  the determinants of demand change.</a:t>
            </a:r>
          </a:p>
          <a:p>
            <a:pPr marL="104139" marR="5080" indent="-91440">
              <a:lnSpc>
                <a:spcPts val="3460"/>
              </a:lnSpc>
              <a:spcBef>
                <a:spcPts val="1385"/>
              </a:spcBef>
              <a:buClr>
                <a:srgbClr val="1CACE3"/>
              </a:buClr>
              <a:buSzPct val="96875"/>
              <a:buFont typeface="Wingdings"/>
              <a:buChar char=""/>
              <a:tabLst>
                <a:tab pos="200025" algn="l"/>
              </a:tabLst>
            </a:pPr>
            <a:endParaRPr lang="en-US" sz="2400" dirty="0">
              <a:ln w="0"/>
              <a:latin typeface="Sakkal Majalla" panose="02000000000000000000" pitchFamily="2" charset="-78"/>
              <a:cs typeface="Sakkal Majalla" panose="02000000000000000000" pitchFamily="2" charset="-78"/>
            </a:endParaRPr>
          </a:p>
          <a:p>
            <a:endParaRPr lang="fr-FR" dirty="0"/>
          </a:p>
        </p:txBody>
      </p:sp>
      <p:sp>
        <p:nvSpPr>
          <p:cNvPr id="5" name="object 5">
            <a:extLst>
              <a:ext uri="{FF2B5EF4-FFF2-40B4-BE49-F238E27FC236}">
                <a16:creationId xmlns:a16="http://schemas.microsoft.com/office/drawing/2014/main" id="{9A3D49AD-360C-432A-A919-7A5915A1515A}"/>
              </a:ext>
            </a:extLst>
          </p:cNvPr>
          <p:cNvSpPr/>
          <p:nvPr/>
        </p:nvSpPr>
        <p:spPr>
          <a:xfrm>
            <a:off x="1117601" y="3559670"/>
            <a:ext cx="6945744" cy="2577622"/>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9277929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654878" y="292462"/>
            <a:ext cx="7043900" cy="1054242"/>
          </a:xfrm>
        </p:spPr>
        <p:txBody>
          <a:bodyPr>
            <a:normAutofit fontScale="90000"/>
          </a:bodyPr>
          <a:lstStyle/>
          <a:p>
            <a:r>
              <a:rPr lang="fr-FR" sz="3600" b="1" dirty="0">
                <a:ln w="0"/>
                <a:solidFill>
                  <a:schemeClr val="bg1"/>
                </a:solidFill>
                <a:effectLst>
                  <a:outerShdw blurRad="38100" dist="19050" dir="2700000" algn="tl" rotWithShape="0">
                    <a:schemeClr val="dk1">
                      <a:alpha val="40000"/>
                    </a:schemeClr>
                  </a:outerShdw>
                </a:effectLst>
                <a:latin typeface="+mn-lt"/>
                <a:cs typeface="Sakkal Majalla" panose="02000000000000000000" pitchFamily="2" charset="-78"/>
              </a:rPr>
              <a:t>I-2- Movement v/s Shift in Demand  -2 -</a:t>
            </a:r>
            <a:endParaRPr lang="fr-FR" b="1" dirty="0"/>
          </a:p>
        </p:txBody>
      </p:sp>
      <p:sp>
        <p:nvSpPr>
          <p:cNvPr id="3" name="Espace réservé du contenu 2"/>
          <p:cNvSpPr>
            <a:spLocks noGrp="1"/>
          </p:cNvSpPr>
          <p:nvPr>
            <p:ph idx="1"/>
          </p:nvPr>
        </p:nvSpPr>
        <p:spPr>
          <a:xfrm>
            <a:off x="138545" y="1419368"/>
            <a:ext cx="8457927" cy="4757595"/>
          </a:xfrm>
        </p:spPr>
        <p:txBody>
          <a:bodyPr/>
          <a:lstStyle/>
          <a:p>
            <a:r>
              <a:rPr lang="en-US" dirty="0">
                <a:ln w="0"/>
                <a:cs typeface="Sakkal Majalla" panose="02000000000000000000" pitchFamily="2" charset="-78"/>
              </a:rPr>
              <a:t>The demand schedule and curve remain unchanged only so  long as the underlying determinants of demand remain  constant.</a:t>
            </a:r>
          </a:p>
          <a:p>
            <a:pPr marL="104139" marR="5080" indent="-91440">
              <a:lnSpc>
                <a:spcPts val="3460"/>
              </a:lnSpc>
              <a:spcBef>
                <a:spcPts val="535"/>
              </a:spcBef>
              <a:buClr>
                <a:srgbClr val="1CACE3"/>
              </a:buClr>
              <a:buSzPct val="96875"/>
              <a:buFont typeface="Wingdings"/>
              <a:buChar char=""/>
              <a:tabLst>
                <a:tab pos="200025" algn="l"/>
              </a:tabLst>
            </a:pPr>
            <a:r>
              <a:rPr lang="en-US" sz="2400" dirty="0">
                <a:ln w="0"/>
                <a:cs typeface="Sakkal Majalla" panose="02000000000000000000" pitchFamily="2" charset="-78"/>
              </a:rPr>
              <a:t>Changes in any of the determinants of demand will cause the demand  curve to shift.</a:t>
            </a:r>
          </a:p>
          <a:p>
            <a:pPr marL="12699" marR="5080" indent="0">
              <a:lnSpc>
                <a:spcPts val="3460"/>
              </a:lnSpc>
              <a:spcBef>
                <a:spcPts val="535"/>
              </a:spcBef>
              <a:buClr>
                <a:srgbClr val="1CACE3"/>
              </a:buClr>
              <a:buSzPct val="96875"/>
              <a:buNone/>
              <a:tabLst>
                <a:tab pos="200025" algn="l"/>
              </a:tabLst>
            </a:pPr>
            <a:endParaRPr lang="en-US" sz="2400" dirty="0">
              <a:ln w="0"/>
              <a:cs typeface="Sakkal Majalla" panose="02000000000000000000" pitchFamily="2" charset="-78"/>
            </a:endParaRPr>
          </a:p>
          <a:p>
            <a:pPr marL="199390" indent="-187325">
              <a:lnSpc>
                <a:spcPct val="100000"/>
              </a:lnSpc>
              <a:spcBef>
                <a:spcPts val="955"/>
              </a:spcBef>
              <a:buClr>
                <a:srgbClr val="1CACE3"/>
              </a:buClr>
              <a:buSzPct val="96875"/>
              <a:buFont typeface="Wingdings"/>
              <a:buChar char=""/>
              <a:tabLst>
                <a:tab pos="200025" algn="l"/>
              </a:tabLst>
            </a:pPr>
            <a:r>
              <a:rPr lang="en-US" sz="2400" dirty="0">
                <a:ln w="0"/>
                <a:cs typeface="Sakkal Majalla" panose="02000000000000000000" pitchFamily="2" charset="-78"/>
              </a:rPr>
              <a:t>The quantity demanded at any (every) given price changes.</a:t>
            </a:r>
          </a:p>
          <a:p>
            <a:pPr marL="199390" indent="-187325">
              <a:lnSpc>
                <a:spcPct val="100000"/>
              </a:lnSpc>
              <a:spcBef>
                <a:spcPts val="955"/>
              </a:spcBef>
              <a:buClr>
                <a:srgbClr val="1CACE3"/>
              </a:buClr>
              <a:buSzPct val="96875"/>
              <a:buFont typeface="Wingdings"/>
              <a:buChar char=""/>
              <a:tabLst>
                <a:tab pos="200025" algn="l"/>
              </a:tabLst>
            </a:pPr>
            <a:endParaRPr lang="en-US" sz="2400" dirty="0">
              <a:ln w="0"/>
              <a:cs typeface="Sakkal Majalla" panose="02000000000000000000" pitchFamily="2" charset="-78"/>
            </a:endParaRPr>
          </a:p>
          <a:p>
            <a:pPr marL="199390" indent="-187325">
              <a:lnSpc>
                <a:spcPct val="100000"/>
              </a:lnSpc>
              <a:spcBef>
                <a:spcPts val="1019"/>
              </a:spcBef>
              <a:buClr>
                <a:srgbClr val="1CACE3"/>
              </a:buClr>
              <a:buSzPct val="96875"/>
              <a:buFont typeface="Wingdings"/>
              <a:buChar char=""/>
              <a:tabLst>
                <a:tab pos="200025" algn="l"/>
              </a:tabLst>
            </a:pPr>
            <a:r>
              <a:rPr lang="en-US" sz="2400" dirty="0">
                <a:ln w="0"/>
                <a:cs typeface="Sakkal Majalla" panose="02000000000000000000" pitchFamily="2" charset="-78"/>
              </a:rPr>
              <a:t>The demand curve always shifts only to the right or to the </a:t>
            </a:r>
            <a:r>
              <a:rPr lang="en-US" sz="2400" dirty="0">
                <a:ln w="0"/>
                <a:effectLst>
                  <a:outerShdw blurRad="38100" dist="19050" dir="2700000" algn="tl" rotWithShape="0">
                    <a:schemeClr val="dk1">
                      <a:alpha val="40000"/>
                    </a:schemeClr>
                  </a:outerShdw>
                </a:effectLst>
                <a:cs typeface="Sakkal Majalla" panose="02000000000000000000" pitchFamily="2" charset="-78"/>
              </a:rPr>
              <a:t>left.</a:t>
            </a:r>
            <a:endParaRPr lang="fr-FR" sz="2400" dirty="0"/>
          </a:p>
          <a:p>
            <a:pPr marL="0" indent="0">
              <a:buNone/>
            </a:pPr>
            <a:endParaRPr lang="en-US" dirty="0">
              <a:ln w="0"/>
              <a:cs typeface="Sakkal Majalla" panose="02000000000000000000" pitchFamily="2" charset="-78"/>
            </a:endParaRPr>
          </a:p>
          <a:p>
            <a:endParaRPr lang="fr-FR" dirty="0"/>
          </a:p>
        </p:txBody>
      </p:sp>
    </p:spTree>
    <p:extLst>
      <p:ext uri="{BB962C8B-B14F-4D97-AF65-F5344CB8AC3E}">
        <p14:creationId xmlns:p14="http://schemas.microsoft.com/office/powerpoint/2010/main" val="36784219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373745" y="365126"/>
            <a:ext cx="7361382" cy="1054242"/>
          </a:xfrm>
        </p:spPr>
        <p:txBody>
          <a:bodyPr>
            <a:normAutofit fontScale="90000"/>
          </a:bodyPr>
          <a:lstStyle/>
          <a:p>
            <a:r>
              <a:rPr lang="fr-FR" sz="3600" b="1" dirty="0">
                <a:ln w="0"/>
                <a:solidFill>
                  <a:schemeClr val="bg1"/>
                </a:solidFill>
                <a:effectLst>
                  <a:outerShdw blurRad="38100" dist="19050" dir="2700000" algn="tl" rotWithShape="0">
                    <a:schemeClr val="dk1">
                      <a:alpha val="40000"/>
                    </a:schemeClr>
                  </a:outerShdw>
                </a:effectLst>
                <a:latin typeface="+mn-lt"/>
                <a:cs typeface="Sakkal Majalla" panose="02000000000000000000" pitchFamily="2" charset="-78"/>
              </a:rPr>
              <a:t>I-2- Movement v/s Shift in Demand      -4 -</a:t>
            </a:r>
            <a:endParaRPr lang="fr-FR" dirty="0"/>
          </a:p>
        </p:txBody>
      </p:sp>
      <p:sp>
        <p:nvSpPr>
          <p:cNvPr id="3" name="Espace réservé du contenu 2"/>
          <p:cNvSpPr>
            <a:spLocks noGrp="1"/>
          </p:cNvSpPr>
          <p:nvPr>
            <p:ph idx="1"/>
          </p:nvPr>
        </p:nvSpPr>
        <p:spPr>
          <a:xfrm>
            <a:off x="272017" y="1667741"/>
            <a:ext cx="8324455" cy="4509222"/>
          </a:xfrm>
        </p:spPr>
        <p:txBody>
          <a:bodyPr/>
          <a:lstStyle/>
          <a:p>
            <a:pPr marL="12699" marR="5080" indent="0">
              <a:lnSpc>
                <a:spcPts val="3460"/>
              </a:lnSpc>
              <a:spcBef>
                <a:spcPts val="535"/>
              </a:spcBef>
              <a:buClr>
                <a:srgbClr val="1CACE3"/>
              </a:buClr>
              <a:buSzPct val="96875"/>
              <a:buNone/>
              <a:tabLst>
                <a:tab pos="200025" algn="l"/>
              </a:tabLst>
            </a:pPr>
            <a:endParaRPr lang="fr-FR" sz="2600" dirty="0"/>
          </a:p>
          <a:p>
            <a:endParaRPr lang="fr-FR" dirty="0"/>
          </a:p>
        </p:txBody>
      </p:sp>
      <p:pic>
        <p:nvPicPr>
          <p:cNvPr id="4" name="Picture 2" descr="Lecture 2 Demand Outline DEMAND Markets What is">
            <a:extLst>
              <a:ext uri="{FF2B5EF4-FFF2-40B4-BE49-F238E27FC236}">
                <a16:creationId xmlns:a16="http://schemas.microsoft.com/office/drawing/2014/main" id="{BD258300-9D00-4619-A7A9-4829082DBC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57412"/>
            <a:ext cx="8843058" cy="4864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5147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5403287-87BC-4EC8-BD22-F0B931D12FD8}"/>
              </a:ext>
            </a:extLst>
          </p:cNvPr>
          <p:cNvSpPr>
            <a:spLocks noGrp="1"/>
          </p:cNvSpPr>
          <p:nvPr>
            <p:ph idx="1"/>
          </p:nvPr>
        </p:nvSpPr>
        <p:spPr>
          <a:xfrm>
            <a:off x="249383" y="1514764"/>
            <a:ext cx="8347090" cy="4662199"/>
          </a:xfrm>
        </p:spPr>
        <p:txBody>
          <a:bodyPr>
            <a:normAutofit fontScale="92500" lnSpcReduction="20000"/>
          </a:bodyPr>
          <a:lstStyle/>
          <a:p>
            <a:pPr marL="0" indent="0" algn="ctr">
              <a:buNone/>
            </a:pPr>
            <a:r>
              <a:rPr lang="fr-FR" sz="3600" b="1" u="sng" dirty="0">
                <a:solidFill>
                  <a:srgbClr val="FF0000"/>
                </a:solidFill>
              </a:rPr>
              <a:t>II- The Supply</a:t>
            </a:r>
          </a:p>
          <a:p>
            <a:r>
              <a:rPr lang="fr-FR" sz="2800" b="1" dirty="0">
                <a:ln w="0"/>
                <a:effectLst>
                  <a:outerShdw blurRad="38100" dist="38100" dir="2700000" algn="tl">
                    <a:srgbClr val="000000">
                      <a:alpha val="43137"/>
                    </a:srgbClr>
                  </a:outerShdw>
                </a:effectLst>
                <a:cs typeface="Sakkal Majalla" panose="02000000000000000000" pitchFamily="2" charset="-78"/>
              </a:rPr>
              <a:t>II-1-</a:t>
            </a:r>
            <a:r>
              <a:rPr lang="fr-FR" sz="2800" b="1" dirty="0">
                <a:ln w="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fr-FR" sz="2800" b="1" dirty="0">
                <a:ln w="0"/>
                <a:effectLst>
                  <a:outerShdw blurRad="38100" dist="38100" dir="2700000" algn="tl">
                    <a:srgbClr val="000000">
                      <a:alpha val="43137"/>
                    </a:srgbClr>
                  </a:outerShdw>
                </a:effectLst>
                <a:cs typeface="Sakkal Majalla" panose="02000000000000000000" pitchFamily="2" charset="-78"/>
              </a:rPr>
              <a:t>Individual Supply</a:t>
            </a:r>
          </a:p>
          <a:p>
            <a:r>
              <a:rPr lang="fr-FR" sz="2800" b="1" u="none" dirty="0">
                <a:ln w="0"/>
                <a:effectLst>
                  <a:outerShdw blurRad="38100" dist="19050" dir="2700000" algn="tl" rotWithShape="0">
                    <a:schemeClr val="dk1">
                      <a:alpha val="40000"/>
                    </a:schemeClr>
                  </a:outerShdw>
                </a:effectLst>
                <a:cs typeface="Sakkal Majalla" panose="02000000000000000000" pitchFamily="2" charset="-78"/>
              </a:rPr>
              <a:t>II-2- Determinants of </a:t>
            </a:r>
            <a:r>
              <a:rPr lang="fr-FR" sz="2800" b="1" dirty="0">
                <a:ln w="0"/>
                <a:cs typeface="Sakkal Majalla" panose="02000000000000000000" pitchFamily="2" charset="-78"/>
              </a:rPr>
              <a:t>Supply</a:t>
            </a:r>
            <a:endParaRPr lang="fr-FR" sz="2800" b="1" u="none" dirty="0">
              <a:ln w="0"/>
              <a:effectLst>
                <a:outerShdw blurRad="38100" dist="19050" dir="2700000" algn="tl" rotWithShape="0">
                  <a:schemeClr val="dk1">
                    <a:alpha val="40000"/>
                  </a:schemeClr>
                </a:outerShdw>
              </a:effectLst>
              <a:cs typeface="Sakkal Majalla" panose="02000000000000000000" pitchFamily="2" charset="-78"/>
            </a:endParaRPr>
          </a:p>
          <a:p>
            <a:r>
              <a:rPr lang="fr-FR" sz="2800" b="1" dirty="0">
                <a:ln w="0"/>
                <a:effectLst>
                  <a:outerShdw blurRad="38100" dist="19050" dir="2700000" algn="tl" rotWithShape="0">
                    <a:schemeClr val="dk1">
                      <a:alpha val="40000"/>
                    </a:schemeClr>
                  </a:outerShdw>
                </a:effectLst>
                <a:cs typeface="Sakkal Majalla" panose="02000000000000000000" pitchFamily="2" charset="-78"/>
              </a:rPr>
              <a:t>II-3-  Law of </a:t>
            </a:r>
            <a:r>
              <a:rPr lang="fr-FR" sz="2800" b="1" dirty="0">
                <a:ln w="0"/>
                <a:cs typeface="Sakkal Majalla" panose="02000000000000000000" pitchFamily="2" charset="-78"/>
              </a:rPr>
              <a:t>Supply</a:t>
            </a:r>
            <a:endParaRPr lang="fr-FR" sz="2800" b="1" dirty="0">
              <a:ln w="0"/>
              <a:effectLst>
                <a:outerShdw blurRad="38100" dist="19050" dir="2700000" algn="tl" rotWithShape="0">
                  <a:schemeClr val="dk1">
                    <a:alpha val="40000"/>
                  </a:schemeClr>
                </a:outerShdw>
              </a:effectLst>
              <a:cs typeface="Sakkal Majalla" panose="02000000000000000000" pitchFamily="2" charset="-78"/>
            </a:endParaRPr>
          </a:p>
          <a:p>
            <a:r>
              <a:rPr lang="fr-FR" sz="2800" b="1" u="none" dirty="0">
                <a:ln w="0"/>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II-4- </a:t>
            </a:r>
            <a:r>
              <a:rPr lang="fr-FR" sz="2800" b="1" dirty="0">
                <a:ln w="0"/>
                <a:cs typeface="Sakkal Majalla" panose="02000000000000000000" pitchFamily="2" charset="-78"/>
              </a:rPr>
              <a:t>Supply</a:t>
            </a:r>
            <a:r>
              <a:rPr lang="fr-FR" sz="2800" b="1" dirty="0">
                <a:ln w="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fr-FR" sz="2800" b="1" dirty="0">
                <a:ln w="0"/>
                <a:latin typeface="Calibri" panose="020F0502020204030204" pitchFamily="34" charset="0"/>
                <a:cs typeface="Calibri" panose="020F0502020204030204" pitchFamily="34" charset="0"/>
              </a:rPr>
              <a:t>Schedule</a:t>
            </a:r>
          </a:p>
          <a:p>
            <a:r>
              <a:rPr lang="fr-FR" sz="2800" b="1" u="none" dirty="0">
                <a:ln w="0"/>
                <a:effectLst>
                  <a:outerShdw blurRad="38100" dist="19050" dir="2700000" algn="tl" rotWithShape="0">
                    <a:schemeClr val="dk1">
                      <a:alpha val="40000"/>
                    </a:schemeClr>
                  </a:outerShdw>
                </a:effectLst>
                <a:cs typeface="Sakkal Majalla" panose="02000000000000000000" pitchFamily="2" charset="-78"/>
              </a:rPr>
              <a:t>II-5- </a:t>
            </a:r>
            <a:r>
              <a:rPr lang="fr-FR" sz="2800" b="1" dirty="0">
                <a:ln w="0"/>
                <a:cs typeface="Sakkal Majalla" panose="02000000000000000000" pitchFamily="2" charset="-78"/>
              </a:rPr>
              <a:t>Supply </a:t>
            </a:r>
            <a:r>
              <a:rPr lang="fr-FR" sz="2800" b="1" dirty="0" err="1">
                <a:ln w="0"/>
                <a:cs typeface="Sakkal Majalla" panose="02000000000000000000" pitchFamily="2" charset="-78"/>
              </a:rPr>
              <a:t>Curve</a:t>
            </a:r>
            <a:endParaRPr lang="fr-FR" sz="2800" b="1" dirty="0">
              <a:ln w="0"/>
              <a:cs typeface="Sakkal Majalla" panose="02000000000000000000" pitchFamily="2" charset="-78"/>
            </a:endParaRPr>
          </a:p>
          <a:p>
            <a:r>
              <a:rPr lang="fr-FR" sz="2800" b="1" dirty="0">
                <a:ln w="0"/>
                <a:cs typeface="Sakkal Majalla" panose="02000000000000000000" pitchFamily="2" charset="-78"/>
              </a:rPr>
              <a:t>II-6- </a:t>
            </a:r>
            <a:r>
              <a:rPr lang="fr-FR" sz="2800" b="1" dirty="0" err="1">
                <a:ln w="0"/>
                <a:cs typeface="Sakkal Majalla" panose="02000000000000000000" pitchFamily="2" charset="-78"/>
              </a:rPr>
              <a:t>Movements</a:t>
            </a:r>
            <a:r>
              <a:rPr lang="fr-FR" sz="2800" b="1" dirty="0">
                <a:ln w="0"/>
                <a:cs typeface="Sakkal Majalla" panose="02000000000000000000" pitchFamily="2" charset="-78"/>
              </a:rPr>
              <a:t> v/s shifts in Supply</a:t>
            </a:r>
          </a:p>
          <a:p>
            <a:endParaRPr lang="fr-FR" sz="2800" b="1" dirty="0">
              <a:ln w="0"/>
              <a:cs typeface="Sakkal Majalla" panose="02000000000000000000" pitchFamily="2" charset="-78"/>
            </a:endParaRPr>
          </a:p>
          <a:p>
            <a:endParaRPr lang="fr-FR" sz="2800" b="1" dirty="0">
              <a:ln w="0"/>
              <a:cs typeface="Sakkal Majalla" panose="02000000000000000000" pitchFamily="2" charset="-78"/>
            </a:endParaRPr>
          </a:p>
          <a:p>
            <a:endParaRPr lang="fr-FR" sz="2800" b="1" dirty="0">
              <a:ln w="0"/>
              <a:latin typeface="Calibri" panose="020F0502020204030204" pitchFamily="34" charset="0"/>
              <a:cs typeface="Calibri" panose="020F0502020204030204" pitchFamily="34" charset="0"/>
            </a:endParaRPr>
          </a:p>
          <a:p>
            <a:endParaRPr lang="fr-FR" sz="2800" b="1" dirty="0">
              <a:ln w="0"/>
              <a:effectLst>
                <a:outerShdw blurRad="38100" dist="19050" dir="2700000" algn="tl" rotWithShape="0">
                  <a:schemeClr val="dk1">
                    <a:alpha val="40000"/>
                  </a:schemeClr>
                </a:outerShdw>
              </a:effectLst>
              <a:cs typeface="Sakkal Majalla" panose="02000000000000000000" pitchFamily="2" charset="-78"/>
            </a:endParaRPr>
          </a:p>
          <a:p>
            <a:endParaRPr lang="fr-FR" sz="2800" b="1" dirty="0">
              <a:ln w="0"/>
              <a:effectLst>
                <a:outerShdw blurRad="38100" dist="19050" dir="2700000" algn="tl" rotWithShape="0">
                  <a:schemeClr val="dk1">
                    <a:alpha val="40000"/>
                  </a:schemeClr>
                </a:outerShdw>
              </a:effectLst>
              <a:cs typeface="Sakkal Majalla" panose="02000000000000000000" pitchFamily="2" charset="-78"/>
            </a:endParaRPr>
          </a:p>
          <a:p>
            <a:endParaRPr lang="fr-FR" sz="2800" b="1" u="none" dirty="0">
              <a:ln w="0"/>
              <a:effectLst>
                <a:outerShdw blurRad="38100" dist="19050" dir="2700000" algn="tl" rotWithShape="0">
                  <a:schemeClr val="dk1">
                    <a:alpha val="40000"/>
                  </a:schemeClr>
                </a:outerShdw>
              </a:effectLst>
              <a:cs typeface="Sakkal Majalla" panose="02000000000000000000" pitchFamily="2" charset="-78"/>
            </a:endParaRPr>
          </a:p>
          <a:p>
            <a:endParaRPr lang="fr-FR" sz="2800" b="1" dirty="0"/>
          </a:p>
          <a:p>
            <a:endParaRPr lang="fr-FR" sz="2800" b="1" dirty="0"/>
          </a:p>
          <a:p>
            <a:endParaRPr lang="fr-FR" sz="2800" b="1" dirty="0"/>
          </a:p>
        </p:txBody>
      </p:sp>
    </p:spTree>
    <p:extLst>
      <p:ext uri="{BB962C8B-B14F-4D97-AF65-F5344CB8AC3E}">
        <p14:creationId xmlns:p14="http://schemas.microsoft.com/office/powerpoint/2010/main" val="38263793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346036" y="365126"/>
            <a:ext cx="7168015" cy="1054242"/>
          </a:xfrm>
        </p:spPr>
        <p:txBody>
          <a:bodyPr/>
          <a:lstStyle/>
          <a:p>
            <a:r>
              <a:rPr lang="fr-FR" sz="3600" b="1" dirty="0">
                <a:solidFill>
                  <a:schemeClr val="bg1"/>
                </a:solidFill>
                <a:latin typeface="+mn-lt"/>
              </a:rPr>
              <a:t>II- The Supply                                   -1-</a:t>
            </a:r>
            <a:endParaRPr lang="fr-FR" dirty="0"/>
          </a:p>
        </p:txBody>
      </p:sp>
      <p:sp>
        <p:nvSpPr>
          <p:cNvPr id="3" name="Espace réservé du contenu 2"/>
          <p:cNvSpPr>
            <a:spLocks noGrp="1"/>
          </p:cNvSpPr>
          <p:nvPr>
            <p:ph idx="1"/>
          </p:nvPr>
        </p:nvSpPr>
        <p:spPr>
          <a:xfrm>
            <a:off x="272017" y="1667740"/>
            <a:ext cx="8443720" cy="4628887"/>
          </a:xfrm>
        </p:spPr>
        <p:txBody>
          <a:bodyPr>
            <a:normAutofit/>
          </a:bodyPr>
          <a:lstStyle/>
          <a:p>
            <a:pPr marL="0" indent="0">
              <a:buNone/>
            </a:pPr>
            <a:r>
              <a:rPr lang="fr-FR" sz="2800" b="1" dirty="0">
                <a:ln w="0"/>
                <a:effectLst>
                  <a:outerShdw blurRad="38100" dist="19050" dir="2700000" algn="tl" rotWithShape="0">
                    <a:schemeClr val="dk1">
                      <a:alpha val="40000"/>
                    </a:schemeClr>
                  </a:outerShdw>
                </a:effectLst>
                <a:cs typeface="Sakkal Majalla" panose="02000000000000000000" pitchFamily="2" charset="-78"/>
              </a:rPr>
              <a:t>II</a:t>
            </a:r>
            <a:r>
              <a:rPr lang="fr-FR" sz="2800" b="1" u="none" dirty="0">
                <a:ln w="0"/>
                <a:effectLst>
                  <a:outerShdw blurRad="38100" dist="19050" dir="2700000" algn="tl" rotWithShape="0">
                    <a:schemeClr val="dk1">
                      <a:alpha val="40000"/>
                    </a:schemeClr>
                  </a:outerShdw>
                </a:effectLst>
                <a:cs typeface="Sakkal Majalla" panose="02000000000000000000" pitchFamily="2" charset="-78"/>
              </a:rPr>
              <a:t>-1- </a:t>
            </a:r>
            <a:r>
              <a:rPr lang="fr-FR" sz="2800" b="1" dirty="0">
                <a:ln w="0"/>
                <a:cs typeface="Sakkal Majalla" panose="02000000000000000000" pitchFamily="2" charset="-78"/>
              </a:rPr>
              <a:t>Individual Supply</a:t>
            </a:r>
          </a:p>
          <a:p>
            <a:pPr algn="just"/>
            <a:r>
              <a:rPr lang="en-US" sz="2600" b="0" i="0" dirty="0">
                <a:solidFill>
                  <a:srgbClr val="404040"/>
                </a:solidFill>
                <a:effectLst/>
              </a:rPr>
              <a:t>Supply is defined as the </a:t>
            </a:r>
            <a:r>
              <a:rPr lang="en-US" sz="2600" b="1" i="0" dirty="0">
                <a:solidFill>
                  <a:srgbClr val="FF0000"/>
                </a:solidFill>
                <a:effectLst/>
              </a:rPr>
              <a:t>quantity </a:t>
            </a:r>
            <a:r>
              <a:rPr lang="en-US" sz="2600" b="0" i="0" dirty="0">
                <a:solidFill>
                  <a:srgbClr val="404040"/>
                </a:solidFill>
                <a:effectLst/>
              </a:rPr>
              <a:t>of a specific </a:t>
            </a:r>
            <a:r>
              <a:rPr lang="en-US" sz="2600" b="1" i="0" dirty="0">
                <a:solidFill>
                  <a:srgbClr val="FF0000"/>
                </a:solidFill>
                <a:effectLst/>
              </a:rPr>
              <a:t>good or service </a:t>
            </a:r>
            <a:r>
              <a:rPr lang="en-US" sz="2600" b="0" i="0" dirty="0">
                <a:solidFill>
                  <a:srgbClr val="404040"/>
                </a:solidFill>
                <a:effectLst/>
              </a:rPr>
              <a:t>that producers are willing to provide over a given period of time.</a:t>
            </a:r>
          </a:p>
          <a:p>
            <a:pPr algn="just"/>
            <a:r>
              <a:rPr lang="en-US" sz="2600" b="1" i="0" dirty="0">
                <a:solidFill>
                  <a:srgbClr val="FF0000"/>
                </a:solidFill>
                <a:effectLst/>
              </a:rPr>
              <a:t>Individual supply </a:t>
            </a:r>
            <a:r>
              <a:rPr lang="en-US" sz="2600" b="0" i="0" dirty="0">
                <a:solidFill>
                  <a:srgbClr val="404040"/>
                </a:solidFill>
                <a:effectLst/>
              </a:rPr>
              <a:t>describes the willingness of an individual firm to provide a specific quantity of a good or service to the market over a given period of time. </a:t>
            </a:r>
            <a:endParaRPr lang="fr-FR" sz="2600" b="1" u="sng" dirty="0">
              <a:ln w="0"/>
              <a:effectLst>
                <a:outerShdw blurRad="38100" dist="19050" dir="2700000" algn="tl" rotWithShape="0">
                  <a:schemeClr val="dk1">
                    <a:alpha val="40000"/>
                  </a:schemeClr>
                </a:outerShdw>
              </a:effectLst>
              <a:cs typeface="Sakkal Majalla" panose="02000000000000000000" pitchFamily="2" charset="-78"/>
            </a:endParaRPr>
          </a:p>
          <a:p>
            <a:pPr marL="0" indent="0">
              <a:buNone/>
            </a:pPr>
            <a:endParaRPr lang="fr-FR" b="1" u="sng" dirty="0">
              <a:ln w="0"/>
              <a:effectLst>
                <a:outerShdw blurRad="38100" dist="19050" dir="2700000" algn="tl" rotWithShape="0">
                  <a:schemeClr val="dk1">
                    <a:alpha val="40000"/>
                  </a:schemeClr>
                </a:outerShdw>
              </a:effectLst>
              <a:cs typeface="Sakkal Majalla" panose="02000000000000000000" pitchFamily="2" charset="-78"/>
            </a:endParaRPr>
          </a:p>
          <a:p>
            <a:endParaRPr lang="fr-FR" dirty="0"/>
          </a:p>
        </p:txBody>
      </p:sp>
    </p:spTree>
    <p:extLst>
      <p:ext uri="{BB962C8B-B14F-4D97-AF65-F5344CB8AC3E}">
        <p14:creationId xmlns:p14="http://schemas.microsoft.com/office/powerpoint/2010/main" val="368926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sz="3600" b="1" dirty="0">
                <a:solidFill>
                  <a:schemeClr val="bg1"/>
                </a:solidFill>
                <a:latin typeface="+mn-lt"/>
              </a:rPr>
              <a:t>II- The Supply                         -2-</a:t>
            </a:r>
            <a:endParaRPr lang="fr-FR" b="1" dirty="0">
              <a:solidFill>
                <a:schemeClr val="bg1"/>
              </a:solidFill>
              <a:latin typeface="+mn-lt"/>
            </a:endParaRPr>
          </a:p>
        </p:txBody>
      </p:sp>
      <p:sp>
        <p:nvSpPr>
          <p:cNvPr id="3" name="Espace réservé du contenu 2"/>
          <p:cNvSpPr>
            <a:spLocks noGrp="1"/>
          </p:cNvSpPr>
          <p:nvPr>
            <p:ph idx="1"/>
          </p:nvPr>
        </p:nvSpPr>
        <p:spPr/>
        <p:txBody>
          <a:bodyPr>
            <a:normAutofit/>
          </a:bodyPr>
          <a:lstStyle/>
          <a:p>
            <a:pPr marL="12065" indent="0">
              <a:lnSpc>
                <a:spcPct val="100000"/>
              </a:lnSpc>
              <a:spcBef>
                <a:spcPts val="1485"/>
              </a:spcBef>
              <a:buClr>
                <a:srgbClr val="1CACE3"/>
              </a:buClr>
              <a:buSzPct val="96875"/>
              <a:buNone/>
              <a:tabLst>
                <a:tab pos="200025" algn="l"/>
              </a:tabLst>
            </a:pPr>
            <a:r>
              <a:rPr lang="fr-FR" sz="2600" b="1" u="none" spc="-95" dirty="0">
                <a:cs typeface="Sakkal Majalla" panose="02000000000000000000" pitchFamily="2" charset="-78"/>
              </a:rPr>
              <a:t>II-2- Determinants </a:t>
            </a:r>
            <a:r>
              <a:rPr lang="fr-FR" sz="2600" b="1" u="none" spc="-40" dirty="0">
                <a:cs typeface="Sakkal Majalla" panose="02000000000000000000" pitchFamily="2" charset="-78"/>
              </a:rPr>
              <a:t>of</a:t>
            </a:r>
            <a:r>
              <a:rPr lang="fr-FR" sz="2600" b="1" u="none" spc="-315" dirty="0">
                <a:cs typeface="Sakkal Majalla" panose="02000000000000000000" pitchFamily="2" charset="-78"/>
              </a:rPr>
              <a:t> </a:t>
            </a:r>
            <a:r>
              <a:rPr lang="fr-FR" sz="2600" b="1" u="none" spc="-70" dirty="0">
                <a:cs typeface="Sakkal Majalla" panose="02000000000000000000" pitchFamily="2" charset="-78"/>
              </a:rPr>
              <a:t>Supply</a:t>
            </a:r>
            <a:endParaRPr lang="en-US" sz="2600" spc="-30" dirty="0">
              <a:cs typeface="Calibri" panose="020F0502020204030204" pitchFamily="34" charset="0"/>
            </a:endParaRPr>
          </a:p>
          <a:p>
            <a:pPr marL="199390" indent="-187325">
              <a:lnSpc>
                <a:spcPct val="100000"/>
              </a:lnSpc>
              <a:spcBef>
                <a:spcPts val="1485"/>
              </a:spcBef>
              <a:buClr>
                <a:srgbClr val="1CACE3"/>
              </a:buClr>
              <a:buSzPct val="96875"/>
              <a:buFont typeface="Wingdings"/>
              <a:buChar char=""/>
              <a:tabLst>
                <a:tab pos="200025" algn="l"/>
              </a:tabLst>
            </a:pPr>
            <a:r>
              <a:rPr lang="en-US" sz="2800" spc="-30" dirty="0">
                <a:solidFill>
                  <a:srgbClr val="404040"/>
                </a:solidFill>
                <a:latin typeface="Calibri" panose="020F0502020204030204" pitchFamily="34" charset="0"/>
                <a:cs typeface="Calibri" panose="020F0502020204030204" pitchFamily="34" charset="0"/>
              </a:rPr>
              <a:t>Technology</a:t>
            </a:r>
            <a:endParaRPr lang="en-US" sz="2800" dirty="0">
              <a:latin typeface="Calibri" panose="020F0502020204030204" pitchFamily="34" charset="0"/>
              <a:cs typeface="Calibri" panose="020F0502020204030204" pitchFamily="34" charset="0"/>
            </a:endParaRPr>
          </a:p>
          <a:p>
            <a:pPr marL="199390" indent="-187325">
              <a:lnSpc>
                <a:spcPct val="100000"/>
              </a:lnSpc>
              <a:spcBef>
                <a:spcPts val="1395"/>
              </a:spcBef>
              <a:buClr>
                <a:srgbClr val="1CACE3"/>
              </a:buClr>
              <a:buSzPct val="96875"/>
              <a:buFont typeface="Wingdings"/>
              <a:buChar char=""/>
              <a:tabLst>
                <a:tab pos="200025" algn="l"/>
              </a:tabLst>
            </a:pPr>
            <a:r>
              <a:rPr lang="en-US" sz="2800" spc="-20" dirty="0">
                <a:solidFill>
                  <a:srgbClr val="404040"/>
                </a:solidFill>
                <a:latin typeface="Calibri" panose="020F0502020204030204" pitchFamily="34" charset="0"/>
                <a:cs typeface="Calibri" panose="020F0502020204030204" pitchFamily="34" charset="0"/>
              </a:rPr>
              <a:t>Factor </a:t>
            </a:r>
            <a:r>
              <a:rPr lang="en-US" sz="2800" spc="-5" dirty="0">
                <a:solidFill>
                  <a:srgbClr val="404040"/>
                </a:solidFill>
                <a:latin typeface="Calibri" panose="020F0502020204030204" pitchFamily="34" charset="0"/>
                <a:cs typeface="Calibri" panose="020F0502020204030204" pitchFamily="34" charset="0"/>
              </a:rPr>
              <a:t>(or </a:t>
            </a:r>
            <a:r>
              <a:rPr lang="en-US" sz="2800" spc="-10" dirty="0">
                <a:solidFill>
                  <a:srgbClr val="404040"/>
                </a:solidFill>
                <a:latin typeface="Calibri" panose="020F0502020204030204" pitchFamily="34" charset="0"/>
                <a:cs typeface="Calibri" panose="020F0502020204030204" pitchFamily="34" charset="0"/>
              </a:rPr>
              <a:t>resource)</a:t>
            </a:r>
            <a:r>
              <a:rPr lang="en-US" sz="2800" spc="-75" dirty="0">
                <a:solidFill>
                  <a:srgbClr val="404040"/>
                </a:solidFill>
                <a:latin typeface="Calibri" panose="020F0502020204030204" pitchFamily="34" charset="0"/>
                <a:cs typeface="Calibri" panose="020F0502020204030204" pitchFamily="34" charset="0"/>
              </a:rPr>
              <a:t> </a:t>
            </a:r>
            <a:r>
              <a:rPr lang="en-US" sz="2800" spc="-15" dirty="0">
                <a:solidFill>
                  <a:srgbClr val="404040"/>
                </a:solidFill>
                <a:latin typeface="Calibri" panose="020F0502020204030204" pitchFamily="34" charset="0"/>
                <a:cs typeface="Calibri" panose="020F0502020204030204" pitchFamily="34" charset="0"/>
              </a:rPr>
              <a:t>costs</a:t>
            </a:r>
            <a:endParaRPr lang="en-US" sz="2800" dirty="0">
              <a:latin typeface="Calibri" panose="020F0502020204030204" pitchFamily="34" charset="0"/>
              <a:cs typeface="Calibri" panose="020F0502020204030204" pitchFamily="34" charset="0"/>
            </a:endParaRPr>
          </a:p>
          <a:p>
            <a:pPr marL="199390" indent="-187325">
              <a:lnSpc>
                <a:spcPct val="100000"/>
              </a:lnSpc>
              <a:spcBef>
                <a:spcPts val="1405"/>
              </a:spcBef>
              <a:buClr>
                <a:srgbClr val="1CACE3"/>
              </a:buClr>
              <a:buSzPct val="96875"/>
              <a:buFont typeface="Wingdings"/>
              <a:buChar char=""/>
              <a:tabLst>
                <a:tab pos="200025" algn="l"/>
              </a:tabLst>
            </a:pPr>
            <a:r>
              <a:rPr lang="en-US" sz="2800" spc="-5" dirty="0">
                <a:solidFill>
                  <a:srgbClr val="404040"/>
                </a:solidFill>
                <a:latin typeface="Calibri" panose="020F0502020204030204" pitchFamily="34" charset="0"/>
                <a:cs typeface="Calibri" panose="020F0502020204030204" pitchFamily="34" charset="0"/>
              </a:rPr>
              <a:t>Other </a:t>
            </a:r>
            <a:r>
              <a:rPr lang="en-US" sz="2800" spc="-10" dirty="0">
                <a:solidFill>
                  <a:srgbClr val="404040"/>
                </a:solidFill>
                <a:latin typeface="Calibri" panose="020F0502020204030204" pitchFamily="34" charset="0"/>
                <a:cs typeface="Calibri" panose="020F0502020204030204" pitchFamily="34" charset="0"/>
              </a:rPr>
              <a:t>goods</a:t>
            </a:r>
            <a:endParaRPr lang="en-US" sz="2800" dirty="0">
              <a:latin typeface="Calibri" panose="020F0502020204030204" pitchFamily="34" charset="0"/>
              <a:cs typeface="Calibri" panose="020F0502020204030204" pitchFamily="34" charset="0"/>
            </a:endParaRPr>
          </a:p>
          <a:p>
            <a:pPr marL="199390" indent="-187325">
              <a:lnSpc>
                <a:spcPct val="100000"/>
              </a:lnSpc>
              <a:spcBef>
                <a:spcPts val="1405"/>
              </a:spcBef>
              <a:buClr>
                <a:srgbClr val="1CACE3"/>
              </a:buClr>
              <a:buSzPct val="96875"/>
              <a:buFont typeface="Wingdings"/>
              <a:buChar char=""/>
              <a:tabLst>
                <a:tab pos="200025" algn="l"/>
              </a:tabLst>
            </a:pPr>
            <a:r>
              <a:rPr lang="en-US" sz="2800" spc="-75" dirty="0">
                <a:solidFill>
                  <a:srgbClr val="404040"/>
                </a:solidFill>
                <a:latin typeface="Calibri" panose="020F0502020204030204" pitchFamily="34" charset="0"/>
                <a:cs typeface="Calibri" panose="020F0502020204030204" pitchFamily="34" charset="0"/>
              </a:rPr>
              <a:t>Taxes </a:t>
            </a:r>
            <a:r>
              <a:rPr lang="en-US" sz="2800" dirty="0">
                <a:solidFill>
                  <a:srgbClr val="404040"/>
                </a:solidFill>
                <a:latin typeface="Calibri" panose="020F0502020204030204" pitchFamily="34" charset="0"/>
                <a:cs typeface="Calibri" panose="020F0502020204030204" pitchFamily="34" charset="0"/>
              </a:rPr>
              <a:t>and</a:t>
            </a:r>
            <a:r>
              <a:rPr lang="en-US" sz="2800" spc="60" dirty="0">
                <a:solidFill>
                  <a:srgbClr val="404040"/>
                </a:solidFill>
                <a:latin typeface="Calibri" panose="020F0502020204030204" pitchFamily="34" charset="0"/>
                <a:cs typeface="Calibri" panose="020F0502020204030204" pitchFamily="34" charset="0"/>
              </a:rPr>
              <a:t> </a:t>
            </a:r>
            <a:r>
              <a:rPr lang="en-US" sz="2800" spc="-10" dirty="0">
                <a:solidFill>
                  <a:srgbClr val="404040"/>
                </a:solidFill>
                <a:latin typeface="Calibri" panose="020F0502020204030204" pitchFamily="34" charset="0"/>
                <a:cs typeface="Calibri" panose="020F0502020204030204" pitchFamily="34" charset="0"/>
              </a:rPr>
              <a:t>subsidies</a:t>
            </a:r>
            <a:endParaRPr lang="en-US" sz="2800" dirty="0">
              <a:latin typeface="Calibri" panose="020F0502020204030204" pitchFamily="34" charset="0"/>
              <a:cs typeface="Calibri" panose="020F0502020204030204" pitchFamily="34" charset="0"/>
            </a:endParaRPr>
          </a:p>
          <a:p>
            <a:pPr marL="199390" indent="-187325">
              <a:lnSpc>
                <a:spcPct val="100000"/>
              </a:lnSpc>
              <a:spcBef>
                <a:spcPts val="1395"/>
              </a:spcBef>
              <a:buClr>
                <a:srgbClr val="1CACE3"/>
              </a:buClr>
              <a:buSzPct val="96875"/>
              <a:buFont typeface="Wingdings"/>
              <a:buChar char=""/>
              <a:tabLst>
                <a:tab pos="200025" algn="l"/>
              </a:tabLst>
            </a:pPr>
            <a:r>
              <a:rPr lang="en-US" sz="2800" spc="-10" dirty="0">
                <a:solidFill>
                  <a:srgbClr val="404040"/>
                </a:solidFill>
                <a:latin typeface="Calibri" panose="020F0502020204030204" pitchFamily="34" charset="0"/>
                <a:cs typeface="Calibri" panose="020F0502020204030204" pitchFamily="34" charset="0"/>
              </a:rPr>
              <a:t>Expectations</a:t>
            </a:r>
            <a:endParaRPr lang="en-US" sz="2800" dirty="0">
              <a:latin typeface="Calibri" panose="020F0502020204030204" pitchFamily="34" charset="0"/>
              <a:cs typeface="Calibri" panose="020F0502020204030204" pitchFamily="34" charset="0"/>
            </a:endParaRPr>
          </a:p>
          <a:p>
            <a:pPr marL="199390" indent="-187325">
              <a:lnSpc>
                <a:spcPct val="100000"/>
              </a:lnSpc>
              <a:spcBef>
                <a:spcPts val="1400"/>
              </a:spcBef>
              <a:buClr>
                <a:srgbClr val="1CACE3"/>
              </a:buClr>
              <a:buSzPct val="96875"/>
              <a:buFont typeface="Wingdings"/>
              <a:buChar char=""/>
              <a:tabLst>
                <a:tab pos="200025" algn="l"/>
              </a:tabLst>
            </a:pPr>
            <a:r>
              <a:rPr lang="en-US" sz="2800" spc="-5" dirty="0">
                <a:solidFill>
                  <a:srgbClr val="404040"/>
                </a:solidFill>
                <a:latin typeface="Calibri" panose="020F0502020204030204" pitchFamily="34" charset="0"/>
                <a:cs typeface="Calibri" panose="020F0502020204030204" pitchFamily="34" charset="0"/>
              </a:rPr>
              <a:t>Number of</a:t>
            </a:r>
            <a:r>
              <a:rPr lang="en-US" sz="2800" spc="-15" dirty="0">
                <a:solidFill>
                  <a:srgbClr val="404040"/>
                </a:solidFill>
                <a:latin typeface="Calibri" panose="020F0502020204030204" pitchFamily="34" charset="0"/>
                <a:cs typeface="Calibri" panose="020F0502020204030204" pitchFamily="34" charset="0"/>
              </a:rPr>
              <a:t> sellers</a:t>
            </a:r>
            <a:endParaRPr lang="fr-FR"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33107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6C0957-65BA-4A01-BDC5-8BE054245C9D}"/>
              </a:ext>
            </a:extLst>
          </p:cNvPr>
          <p:cNvSpPr>
            <a:spLocks noGrp="1"/>
          </p:cNvSpPr>
          <p:nvPr>
            <p:ph type="title"/>
          </p:nvPr>
        </p:nvSpPr>
        <p:spPr>
          <a:xfrm>
            <a:off x="2447636" y="365125"/>
            <a:ext cx="8906164" cy="1325563"/>
          </a:xfrm>
        </p:spPr>
        <p:txBody>
          <a:bodyPr/>
          <a:lstStyle/>
          <a:p>
            <a:r>
              <a:rPr lang="fr-FR" sz="4400" b="1" dirty="0">
                <a:solidFill>
                  <a:schemeClr val="bg1"/>
                </a:solidFill>
                <a:latin typeface="Calibri" panose="020F0502020204030204" pitchFamily="34" charset="0"/>
                <a:cs typeface="Calibri" panose="020F0502020204030204" pitchFamily="34" charset="0"/>
              </a:rPr>
              <a:t>II- </a:t>
            </a:r>
            <a:r>
              <a:rPr lang="fr-FR" sz="3600" b="1" dirty="0">
                <a:solidFill>
                  <a:schemeClr val="bg1"/>
                </a:solidFill>
                <a:latin typeface="+mn-lt"/>
              </a:rPr>
              <a:t>The Supply                                  </a:t>
            </a:r>
            <a:r>
              <a:rPr lang="fr-FR" sz="3600" b="1" dirty="0">
                <a:solidFill>
                  <a:schemeClr val="bg1"/>
                </a:solidFill>
                <a:latin typeface="+mn-lt"/>
                <a:cs typeface="Calibri" panose="020F0502020204030204" pitchFamily="34" charset="0"/>
              </a:rPr>
              <a:t>-3-</a:t>
            </a:r>
            <a:br>
              <a:rPr lang="fr-FR" sz="3600" b="1" dirty="0">
                <a:solidFill>
                  <a:schemeClr val="bg1"/>
                </a:solidFill>
                <a:latin typeface="+mn-lt"/>
              </a:rPr>
            </a:br>
            <a:endParaRPr lang="fr-FR" sz="3600" dirty="0">
              <a:solidFill>
                <a:schemeClr val="bg1"/>
              </a:solidFill>
              <a:latin typeface="+mn-lt"/>
            </a:endParaRPr>
          </a:p>
        </p:txBody>
      </p:sp>
      <p:sp>
        <p:nvSpPr>
          <p:cNvPr id="3" name="Espace réservé du contenu 2">
            <a:extLst>
              <a:ext uri="{FF2B5EF4-FFF2-40B4-BE49-F238E27FC236}">
                <a16:creationId xmlns:a16="http://schemas.microsoft.com/office/drawing/2014/main" id="{086D06DC-30B8-405B-9680-2082A20C8CF7}"/>
              </a:ext>
            </a:extLst>
          </p:cNvPr>
          <p:cNvSpPr>
            <a:spLocks noGrp="1"/>
          </p:cNvSpPr>
          <p:nvPr>
            <p:ph sz="half" idx="1"/>
          </p:nvPr>
        </p:nvSpPr>
        <p:spPr>
          <a:xfrm>
            <a:off x="212436" y="3368818"/>
            <a:ext cx="5883564" cy="3489181"/>
          </a:xfrm>
        </p:spPr>
        <p:txBody>
          <a:bodyPr>
            <a:normAutofit/>
          </a:bodyPr>
          <a:lstStyle/>
          <a:p>
            <a:r>
              <a:rPr lang="en-US" b="1" i="0" dirty="0">
                <a:effectLst/>
              </a:rPr>
              <a:t>Sx</a:t>
            </a:r>
            <a:r>
              <a:rPr lang="en-US" b="0" i="0" dirty="0">
                <a:effectLst/>
              </a:rPr>
              <a:t> = sup</a:t>
            </a:r>
            <a:endParaRPr lang="en-US" dirty="0"/>
          </a:p>
          <a:p>
            <a:pPr algn="l"/>
            <a:r>
              <a:rPr lang="en-US" b="0" i="0" dirty="0">
                <a:effectLst/>
              </a:rPr>
              <a:t>ply of commodity x</a:t>
            </a:r>
          </a:p>
          <a:p>
            <a:pPr algn="l"/>
            <a:r>
              <a:rPr lang="en-US" b="1" i="0" dirty="0">
                <a:effectLst/>
              </a:rPr>
              <a:t>Px</a:t>
            </a:r>
            <a:r>
              <a:rPr lang="en-US" b="0" i="0" dirty="0">
                <a:effectLst/>
              </a:rPr>
              <a:t> = Price of commodity x</a:t>
            </a:r>
          </a:p>
          <a:p>
            <a:pPr algn="l"/>
            <a:r>
              <a:rPr lang="en-US" b="1" i="0" dirty="0">
                <a:effectLst/>
              </a:rPr>
              <a:t>PI</a:t>
            </a:r>
            <a:r>
              <a:rPr lang="en-US" b="0" i="0" dirty="0">
                <a:effectLst/>
              </a:rPr>
              <a:t> = Price of inputs</a:t>
            </a:r>
          </a:p>
          <a:p>
            <a:pPr marL="0" indent="0">
              <a:buNone/>
            </a:pPr>
            <a:endParaRPr lang="fr-FR" dirty="0"/>
          </a:p>
          <a:p>
            <a:pPr marL="0" indent="0">
              <a:buNone/>
            </a:pPr>
            <a:endParaRPr lang="fr-FR" dirty="0"/>
          </a:p>
        </p:txBody>
      </p:sp>
      <p:sp>
        <p:nvSpPr>
          <p:cNvPr id="4" name="Espace réservé du contenu 3">
            <a:extLst>
              <a:ext uri="{FF2B5EF4-FFF2-40B4-BE49-F238E27FC236}">
                <a16:creationId xmlns:a16="http://schemas.microsoft.com/office/drawing/2014/main" id="{8B8700C5-E313-4CB5-8E36-DC9DAF30CBA0}"/>
              </a:ext>
            </a:extLst>
          </p:cNvPr>
          <p:cNvSpPr>
            <a:spLocks noGrp="1"/>
          </p:cNvSpPr>
          <p:nvPr>
            <p:ph sz="half" idx="2"/>
          </p:nvPr>
        </p:nvSpPr>
        <p:spPr>
          <a:xfrm>
            <a:off x="4839856" y="3368818"/>
            <a:ext cx="4839854" cy="2808144"/>
          </a:xfrm>
        </p:spPr>
        <p:txBody>
          <a:bodyPr>
            <a:normAutofit/>
          </a:bodyPr>
          <a:lstStyle/>
          <a:p>
            <a:pPr marL="457200" indent="-457200">
              <a:buAutoNum type="arabicParenR"/>
            </a:pPr>
            <a:endParaRPr lang="en-US" dirty="0"/>
          </a:p>
          <a:p>
            <a:pPr algn="l"/>
            <a:r>
              <a:rPr lang="en-US" b="1" i="0" dirty="0">
                <a:effectLst/>
              </a:rPr>
              <a:t>T</a:t>
            </a:r>
            <a:r>
              <a:rPr lang="en-US" b="0" i="0" dirty="0">
                <a:effectLst/>
              </a:rPr>
              <a:t> = Technology</a:t>
            </a:r>
          </a:p>
          <a:p>
            <a:pPr algn="l"/>
            <a:r>
              <a:rPr lang="en-US" b="1" i="0" dirty="0">
                <a:effectLst/>
              </a:rPr>
              <a:t>W</a:t>
            </a:r>
            <a:r>
              <a:rPr lang="en-US" b="0" i="0" dirty="0">
                <a:effectLst/>
              </a:rPr>
              <a:t> = Weather conditions</a:t>
            </a:r>
            <a:endParaRPr lang="en-US" b="0" i="0" u="sng" dirty="0">
              <a:effectLst>
                <a:outerShdw blurRad="38100" dist="38100" dir="2700000" algn="tl">
                  <a:srgbClr val="000000">
                    <a:alpha val="43137"/>
                  </a:srgbClr>
                </a:outerShdw>
              </a:effectLst>
            </a:endParaRPr>
          </a:p>
          <a:p>
            <a:pPr algn="l"/>
            <a:r>
              <a:rPr lang="en-US" b="1" i="0" dirty="0">
                <a:effectLst/>
              </a:rPr>
              <a:t>GP</a:t>
            </a:r>
            <a:r>
              <a:rPr lang="en-US" b="0" i="0" dirty="0">
                <a:effectLst/>
              </a:rPr>
              <a:t> = Government Policy</a:t>
            </a:r>
          </a:p>
        </p:txBody>
      </p:sp>
      <p:sp>
        <p:nvSpPr>
          <p:cNvPr id="10" name="ZoneTexte 9">
            <a:extLst>
              <a:ext uri="{FF2B5EF4-FFF2-40B4-BE49-F238E27FC236}">
                <a16:creationId xmlns:a16="http://schemas.microsoft.com/office/drawing/2014/main" id="{CA1DB130-7D6A-4F31-8685-8B10F4EAE721}"/>
              </a:ext>
            </a:extLst>
          </p:cNvPr>
          <p:cNvSpPr txBox="1"/>
          <p:nvPr/>
        </p:nvSpPr>
        <p:spPr>
          <a:xfrm>
            <a:off x="314035" y="1616364"/>
            <a:ext cx="8460511" cy="1508105"/>
          </a:xfrm>
          <a:prstGeom prst="rect">
            <a:avLst/>
          </a:prstGeom>
          <a:noFill/>
        </p:spPr>
        <p:txBody>
          <a:bodyPr wrap="square">
            <a:spAutoFit/>
          </a:bodyPr>
          <a:lstStyle/>
          <a:p>
            <a:r>
              <a:rPr lang="fr-FR" sz="2800" b="1" u="none" dirty="0">
                <a:ln w="0"/>
                <a:effectLst>
                  <a:outerShdw blurRad="38100" dist="19050" dir="2700000" algn="tl" rotWithShape="0">
                    <a:schemeClr val="dk1">
                      <a:alpha val="40000"/>
                    </a:schemeClr>
                  </a:outerShdw>
                </a:effectLst>
                <a:cs typeface="Sakkal Majalla" panose="02000000000000000000" pitchFamily="2" charset="-78"/>
              </a:rPr>
              <a:t>II-3- </a:t>
            </a:r>
            <a:r>
              <a:rPr lang="fr-FR" sz="2800" b="1" u="none" dirty="0" err="1">
                <a:ln w="0"/>
                <a:effectLst>
                  <a:outerShdw blurRad="38100" dist="19050" dir="2700000" algn="tl" rotWithShape="0">
                    <a:schemeClr val="dk1">
                      <a:alpha val="40000"/>
                    </a:schemeClr>
                  </a:outerShdw>
                </a:effectLst>
                <a:cs typeface="Sakkal Majalla" panose="02000000000000000000" pitchFamily="2" charset="-78"/>
              </a:rPr>
              <a:t>Function</a:t>
            </a:r>
            <a:r>
              <a:rPr lang="fr-FR" sz="2800" b="1" u="none" dirty="0">
                <a:ln w="0"/>
                <a:effectLst>
                  <a:outerShdw blurRad="38100" dist="19050" dir="2700000" algn="tl" rotWithShape="0">
                    <a:schemeClr val="dk1">
                      <a:alpha val="40000"/>
                    </a:schemeClr>
                  </a:outerShdw>
                </a:effectLst>
                <a:cs typeface="Sakkal Majalla" panose="02000000000000000000" pitchFamily="2" charset="-78"/>
              </a:rPr>
              <a:t> of Supply</a:t>
            </a:r>
          </a:p>
          <a:p>
            <a:pPr marL="0" indent="0">
              <a:buNone/>
            </a:pPr>
            <a:r>
              <a:rPr lang="en-US" sz="2800" dirty="0"/>
              <a:t>Individual Supply is a Function of: </a:t>
            </a:r>
          </a:p>
          <a:p>
            <a:pPr algn="ctr"/>
            <a:r>
              <a:rPr lang="en-US" sz="3600" b="1" i="0" dirty="0">
                <a:solidFill>
                  <a:srgbClr val="FF0000"/>
                </a:solidFill>
                <a:effectLst/>
                <a:latin typeface="Minion Pro"/>
              </a:rPr>
              <a:t>Sx = f (Px, PI, T, W, GP)</a:t>
            </a:r>
            <a:endParaRPr lang="en-US" sz="3600" b="0" i="0" dirty="0">
              <a:solidFill>
                <a:srgbClr val="FF0000"/>
              </a:solidFill>
              <a:effectLst/>
              <a:latin typeface="Minion Pro"/>
            </a:endParaRPr>
          </a:p>
        </p:txBody>
      </p:sp>
    </p:spTree>
    <p:extLst>
      <p:ext uri="{BB962C8B-B14F-4D97-AF65-F5344CB8AC3E}">
        <p14:creationId xmlns:p14="http://schemas.microsoft.com/office/powerpoint/2010/main" val="37522833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b="1" dirty="0">
                <a:solidFill>
                  <a:schemeClr val="bg1"/>
                </a:solidFill>
                <a:latin typeface="+mn-lt"/>
              </a:rPr>
              <a:t>II- The Supply                                 -4-</a:t>
            </a:r>
            <a:endParaRPr lang="fr-FR" b="1" dirty="0">
              <a:solidFill>
                <a:schemeClr val="tx1"/>
              </a:solidFill>
              <a:latin typeface="+mn-lt"/>
            </a:endParaRPr>
          </a:p>
        </p:txBody>
      </p:sp>
      <p:sp>
        <p:nvSpPr>
          <p:cNvPr id="3" name="Espace réservé du contenu 2"/>
          <p:cNvSpPr>
            <a:spLocks noGrp="1"/>
          </p:cNvSpPr>
          <p:nvPr>
            <p:ph idx="1"/>
          </p:nvPr>
        </p:nvSpPr>
        <p:spPr>
          <a:xfrm>
            <a:off x="272017" y="1628070"/>
            <a:ext cx="8324455" cy="4509222"/>
          </a:xfrm>
        </p:spPr>
        <p:txBody>
          <a:bodyPr/>
          <a:lstStyle/>
          <a:p>
            <a:pPr marL="12065" marR="53340" indent="0">
              <a:lnSpc>
                <a:spcPct val="150000"/>
              </a:lnSpc>
              <a:spcBef>
                <a:spcPts val="95"/>
              </a:spcBef>
              <a:buClr>
                <a:srgbClr val="1CACE3"/>
              </a:buClr>
              <a:buSzPct val="96875"/>
              <a:buNone/>
              <a:tabLst>
                <a:tab pos="200025" algn="l"/>
              </a:tabLst>
            </a:pPr>
            <a:r>
              <a:rPr lang="fr-FR" sz="2800" b="1" u="none" dirty="0">
                <a:solidFill>
                  <a:schemeClr val="tx1"/>
                </a:solidFill>
                <a:cs typeface="Sakkal Majalla" panose="02000000000000000000" pitchFamily="2" charset="-78"/>
              </a:rPr>
              <a:t>II-4- Law of Supply</a:t>
            </a:r>
            <a:endParaRPr lang="en-US" sz="2800" spc="-5" dirty="0">
              <a:solidFill>
                <a:srgbClr val="404040"/>
              </a:solidFill>
              <a:cs typeface="Sakkal Majalla" panose="02000000000000000000" pitchFamily="2" charset="-78"/>
            </a:endParaRPr>
          </a:p>
          <a:p>
            <a:pPr marL="103505" marR="53340" indent="-91440">
              <a:lnSpc>
                <a:spcPct val="150000"/>
              </a:lnSpc>
              <a:spcBef>
                <a:spcPts val="95"/>
              </a:spcBef>
              <a:buClr>
                <a:srgbClr val="1CACE3"/>
              </a:buClr>
              <a:buSzPct val="96875"/>
              <a:buFont typeface="Wingdings"/>
              <a:buChar char=""/>
              <a:tabLst>
                <a:tab pos="200025" algn="l"/>
              </a:tabLst>
            </a:pPr>
            <a:r>
              <a:rPr lang="en-US" sz="2800" spc="-5" dirty="0">
                <a:solidFill>
                  <a:srgbClr val="404040"/>
                </a:solidFill>
                <a:cs typeface="Sakkal Majalla" panose="02000000000000000000" pitchFamily="2" charset="-78"/>
              </a:rPr>
              <a:t>The quantity of </a:t>
            </a:r>
            <a:r>
              <a:rPr lang="en-US" sz="2800" dirty="0">
                <a:solidFill>
                  <a:srgbClr val="404040"/>
                </a:solidFill>
                <a:cs typeface="Sakkal Majalla" panose="02000000000000000000" pitchFamily="2" charset="-78"/>
              </a:rPr>
              <a:t>a </a:t>
            </a:r>
            <a:r>
              <a:rPr lang="en-US" sz="2800" spc="-10" dirty="0">
                <a:solidFill>
                  <a:srgbClr val="404040"/>
                </a:solidFill>
                <a:cs typeface="Sakkal Majalla" panose="02000000000000000000" pitchFamily="2" charset="-78"/>
              </a:rPr>
              <a:t>good </a:t>
            </a:r>
            <a:r>
              <a:rPr lang="en-US" sz="2800" spc="-5" dirty="0">
                <a:solidFill>
                  <a:srgbClr val="404040"/>
                </a:solidFill>
                <a:cs typeface="Sakkal Majalla" panose="02000000000000000000" pitchFamily="2" charset="-78"/>
              </a:rPr>
              <a:t>supplied </a:t>
            </a:r>
            <a:r>
              <a:rPr lang="en-US" sz="2800" dirty="0">
                <a:solidFill>
                  <a:srgbClr val="404040"/>
                </a:solidFill>
                <a:cs typeface="Sakkal Majalla" panose="02000000000000000000" pitchFamily="2" charset="-78"/>
              </a:rPr>
              <a:t>in a </a:t>
            </a:r>
            <a:r>
              <a:rPr lang="en-US" sz="2800" spc="-10" dirty="0">
                <a:solidFill>
                  <a:srgbClr val="404040"/>
                </a:solidFill>
                <a:cs typeface="Sakkal Majalla" panose="02000000000000000000" pitchFamily="2" charset="-78"/>
              </a:rPr>
              <a:t>given </a:t>
            </a:r>
            <a:r>
              <a:rPr lang="en-US" sz="2800" dirty="0">
                <a:solidFill>
                  <a:srgbClr val="404040"/>
                </a:solidFill>
                <a:cs typeface="Sakkal Majalla" panose="02000000000000000000" pitchFamily="2" charset="-78"/>
              </a:rPr>
              <a:t>time </a:t>
            </a:r>
            <a:r>
              <a:rPr lang="en-US" sz="2800" spc="-5" dirty="0">
                <a:solidFill>
                  <a:srgbClr val="404040"/>
                </a:solidFill>
                <a:cs typeface="Sakkal Majalla" panose="02000000000000000000" pitchFamily="2" charset="-78"/>
              </a:rPr>
              <a:t>period  increases </a:t>
            </a:r>
            <a:r>
              <a:rPr lang="en-US" sz="2800" dirty="0">
                <a:solidFill>
                  <a:srgbClr val="404040"/>
                </a:solidFill>
                <a:cs typeface="Sakkal Majalla" panose="02000000000000000000" pitchFamily="2" charset="-78"/>
              </a:rPr>
              <a:t>as its </a:t>
            </a:r>
            <a:r>
              <a:rPr lang="en-US" sz="2800" spc="-5" dirty="0">
                <a:solidFill>
                  <a:srgbClr val="404040"/>
                </a:solidFill>
                <a:cs typeface="Sakkal Majalla" panose="02000000000000000000" pitchFamily="2" charset="-78"/>
              </a:rPr>
              <a:t>price increases, </a:t>
            </a:r>
            <a:r>
              <a:rPr lang="en-US" sz="2800" spc="-10" dirty="0">
                <a:solidFill>
                  <a:srgbClr val="404040"/>
                </a:solidFill>
                <a:cs typeface="Sakkal Majalla" panose="02000000000000000000" pitchFamily="2" charset="-78"/>
              </a:rPr>
              <a:t>ceteris</a:t>
            </a:r>
            <a:r>
              <a:rPr lang="en-US" sz="2800" spc="-100" dirty="0">
                <a:solidFill>
                  <a:srgbClr val="404040"/>
                </a:solidFill>
                <a:cs typeface="Sakkal Majalla" panose="02000000000000000000" pitchFamily="2" charset="-78"/>
              </a:rPr>
              <a:t> </a:t>
            </a:r>
            <a:r>
              <a:rPr lang="en-US" sz="2800" spc="-5" dirty="0">
                <a:solidFill>
                  <a:srgbClr val="404040"/>
                </a:solidFill>
                <a:cs typeface="Sakkal Majalla" panose="02000000000000000000" pitchFamily="2" charset="-78"/>
              </a:rPr>
              <a:t>paribus.</a:t>
            </a:r>
            <a:endParaRPr lang="en-US" sz="2800" dirty="0">
              <a:cs typeface="Sakkal Majalla" panose="02000000000000000000" pitchFamily="2" charset="-78"/>
            </a:endParaRPr>
          </a:p>
          <a:p>
            <a:pPr marL="103505" marR="5080" indent="-91440">
              <a:lnSpc>
                <a:spcPct val="150100"/>
              </a:lnSpc>
              <a:spcBef>
                <a:spcPts val="1400"/>
              </a:spcBef>
              <a:buClr>
                <a:srgbClr val="1CACE3"/>
              </a:buClr>
              <a:buSzPct val="96875"/>
              <a:buFont typeface="Wingdings"/>
              <a:buChar char=""/>
              <a:tabLst>
                <a:tab pos="200025" algn="l"/>
              </a:tabLst>
            </a:pPr>
            <a:r>
              <a:rPr lang="en-US" sz="2800" spc="-15" dirty="0">
                <a:solidFill>
                  <a:srgbClr val="404040"/>
                </a:solidFill>
                <a:cs typeface="Sakkal Majalla" panose="02000000000000000000" pitchFamily="2" charset="-78"/>
              </a:rPr>
              <a:t>There </a:t>
            </a:r>
            <a:r>
              <a:rPr lang="en-US" sz="2800" dirty="0">
                <a:solidFill>
                  <a:srgbClr val="404040"/>
                </a:solidFill>
                <a:cs typeface="Sakkal Majalla" panose="02000000000000000000" pitchFamily="2" charset="-78"/>
              </a:rPr>
              <a:t>is a </a:t>
            </a:r>
            <a:r>
              <a:rPr lang="en-US" sz="2800" spc="-5" dirty="0">
                <a:solidFill>
                  <a:srgbClr val="404040"/>
                </a:solidFill>
                <a:cs typeface="Sakkal Majalla" panose="02000000000000000000" pitchFamily="2" charset="-78"/>
              </a:rPr>
              <a:t>direct or positive relationship between price  </a:t>
            </a:r>
            <a:r>
              <a:rPr lang="en-US" sz="2800" dirty="0">
                <a:solidFill>
                  <a:srgbClr val="404040"/>
                </a:solidFill>
                <a:cs typeface="Sakkal Majalla" panose="02000000000000000000" pitchFamily="2" charset="-78"/>
              </a:rPr>
              <a:t>and </a:t>
            </a:r>
            <a:r>
              <a:rPr lang="en-US" sz="2800" spc="-5" dirty="0">
                <a:solidFill>
                  <a:srgbClr val="404040"/>
                </a:solidFill>
                <a:cs typeface="Sakkal Majalla" panose="02000000000000000000" pitchFamily="2" charset="-78"/>
              </a:rPr>
              <a:t>quantity supplied, </a:t>
            </a:r>
            <a:r>
              <a:rPr lang="en-US" sz="2800" spc="-10" dirty="0">
                <a:solidFill>
                  <a:srgbClr val="404040"/>
                </a:solidFill>
                <a:cs typeface="Sakkal Majalla" panose="02000000000000000000" pitchFamily="2" charset="-78"/>
              </a:rPr>
              <a:t>ceteris</a:t>
            </a:r>
            <a:r>
              <a:rPr lang="en-US" sz="2800" spc="45" dirty="0">
                <a:solidFill>
                  <a:srgbClr val="404040"/>
                </a:solidFill>
                <a:cs typeface="Sakkal Majalla" panose="02000000000000000000" pitchFamily="2" charset="-78"/>
              </a:rPr>
              <a:t> </a:t>
            </a:r>
            <a:r>
              <a:rPr lang="en-US" sz="2800" spc="-5" dirty="0">
                <a:solidFill>
                  <a:srgbClr val="404040"/>
                </a:solidFill>
                <a:cs typeface="Sakkal Majalla" panose="02000000000000000000" pitchFamily="2" charset="-78"/>
              </a:rPr>
              <a:t>paribus.</a:t>
            </a:r>
          </a:p>
          <a:p>
            <a:pPr marL="103505" marR="5080" indent="-91440">
              <a:lnSpc>
                <a:spcPct val="150100"/>
              </a:lnSpc>
              <a:spcBef>
                <a:spcPts val="1400"/>
              </a:spcBef>
              <a:buClr>
                <a:srgbClr val="1CACE3"/>
              </a:buClr>
              <a:buSzPct val="96875"/>
              <a:buFont typeface="Wingdings"/>
              <a:buChar char=""/>
              <a:tabLst>
                <a:tab pos="200025" algn="l"/>
              </a:tabLst>
            </a:pPr>
            <a:endParaRPr lang="en-US" sz="2400" dirty="0">
              <a:cs typeface="Sakkal Majalla" panose="02000000000000000000" pitchFamily="2" charset="-78"/>
            </a:endParaRPr>
          </a:p>
          <a:p>
            <a:endParaRPr lang="fr-FR" dirty="0"/>
          </a:p>
        </p:txBody>
      </p:sp>
    </p:spTree>
    <p:extLst>
      <p:ext uri="{BB962C8B-B14F-4D97-AF65-F5344CB8AC3E}">
        <p14:creationId xmlns:p14="http://schemas.microsoft.com/office/powerpoint/2010/main" val="16136398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0DC7CD-7499-4213-9BBE-47BCA8D9793E}"/>
              </a:ext>
            </a:extLst>
          </p:cNvPr>
          <p:cNvSpPr>
            <a:spLocks noGrp="1"/>
          </p:cNvSpPr>
          <p:nvPr>
            <p:ph type="title"/>
          </p:nvPr>
        </p:nvSpPr>
        <p:spPr/>
        <p:txBody>
          <a:bodyPr/>
          <a:lstStyle/>
          <a:p>
            <a:r>
              <a:rPr lang="fr-FR" sz="3600" b="1" dirty="0">
                <a:solidFill>
                  <a:schemeClr val="bg1"/>
                </a:solidFill>
                <a:latin typeface="+mn-lt"/>
              </a:rPr>
              <a:t>       II- The Supply                            -5-</a:t>
            </a:r>
            <a:endParaRPr lang="fr-FR" dirty="0"/>
          </a:p>
        </p:txBody>
      </p:sp>
      <p:sp>
        <p:nvSpPr>
          <p:cNvPr id="3" name="Espace réservé du contenu 2">
            <a:extLst>
              <a:ext uri="{FF2B5EF4-FFF2-40B4-BE49-F238E27FC236}">
                <a16:creationId xmlns:a16="http://schemas.microsoft.com/office/drawing/2014/main" id="{9BC0304E-3C91-4147-AF9D-C60709CA1F44}"/>
              </a:ext>
            </a:extLst>
          </p:cNvPr>
          <p:cNvSpPr>
            <a:spLocks noGrp="1"/>
          </p:cNvSpPr>
          <p:nvPr>
            <p:ph idx="1"/>
          </p:nvPr>
        </p:nvSpPr>
        <p:spPr>
          <a:xfrm>
            <a:off x="272017" y="1620456"/>
            <a:ext cx="8324455" cy="4872417"/>
          </a:xfrm>
        </p:spPr>
        <p:txBody>
          <a:bodyPr>
            <a:noAutofit/>
          </a:bodyPr>
          <a:lstStyle/>
          <a:p>
            <a:pPr marL="0" indent="0" algn="just">
              <a:buNone/>
            </a:pPr>
            <a:r>
              <a:rPr lang="fr-FR" sz="3600" b="1" dirty="0"/>
              <a:t>II-5- Supply schedule</a:t>
            </a:r>
          </a:p>
          <a:p>
            <a:pPr marL="0" indent="0" algn="just">
              <a:buNone/>
            </a:pPr>
            <a:r>
              <a:rPr lang="en-US" sz="2600" b="0" i="0" dirty="0">
                <a:effectLst/>
                <a:latin typeface="Arial" panose="020B0604020202020204" pitchFamily="34" charset="0"/>
              </a:rPr>
              <a:t>Supply schedule is a chart that shows how much product a supplier will have to produce to meet consumer demand at a specified price based on the supply curve. In other words, it’s basically a supply graph in spreadsheet form listing the quantity that needs to be produced at each product price level.</a:t>
            </a:r>
            <a:endParaRPr lang="fr-FR" sz="2600" dirty="0"/>
          </a:p>
          <a:p>
            <a:pPr marL="0" indent="0" algn="just">
              <a:buNone/>
            </a:pPr>
            <a:endParaRPr lang="fr-FR" sz="2800" dirty="0"/>
          </a:p>
        </p:txBody>
      </p:sp>
      <p:pic>
        <p:nvPicPr>
          <p:cNvPr id="6146" name="Picture 2" descr="Understanding How the Supply Curve Works">
            <a:extLst>
              <a:ext uri="{FF2B5EF4-FFF2-40B4-BE49-F238E27FC236}">
                <a16:creationId xmlns:a16="http://schemas.microsoft.com/office/drawing/2014/main" id="{4CD26BBC-0F0E-4622-82B4-554821B0D348}"/>
              </a:ext>
            </a:extLst>
          </p:cNvPr>
          <p:cNvPicPr>
            <a:picLocks noGrp="1" noChangeAspect="1" noChangeArrowheads="1"/>
          </p:cNvPicPr>
          <p:nvPr>
            <p:ph idx="13"/>
          </p:nvPr>
        </p:nvPicPr>
        <p:blipFill>
          <a:blip r:embed="rId2">
            <a:extLst>
              <a:ext uri="{28A0092B-C50C-407E-A947-70E740481C1C}">
                <a14:useLocalDpi xmlns:a14="http://schemas.microsoft.com/office/drawing/2010/main" val="0"/>
              </a:ext>
            </a:extLst>
          </a:blip>
          <a:srcRect/>
          <a:stretch>
            <a:fillRect/>
          </a:stretch>
        </p:blipFill>
        <p:spPr bwMode="auto">
          <a:xfrm>
            <a:off x="8785185" y="1419368"/>
            <a:ext cx="3370150" cy="4825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83999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0DC7CD-7499-4213-9BBE-47BCA8D9793E}"/>
              </a:ext>
            </a:extLst>
          </p:cNvPr>
          <p:cNvSpPr>
            <a:spLocks noGrp="1"/>
          </p:cNvSpPr>
          <p:nvPr>
            <p:ph type="title"/>
          </p:nvPr>
        </p:nvSpPr>
        <p:spPr/>
        <p:txBody>
          <a:bodyPr/>
          <a:lstStyle/>
          <a:p>
            <a:r>
              <a:rPr lang="fr-FR" sz="3600" b="1" dirty="0">
                <a:solidFill>
                  <a:schemeClr val="bg1"/>
                </a:solidFill>
                <a:latin typeface="+mn-lt"/>
              </a:rPr>
              <a:t>II- The Supply                                 -6-</a:t>
            </a:r>
            <a:endParaRPr lang="fr-FR" dirty="0"/>
          </a:p>
        </p:txBody>
      </p:sp>
      <p:sp>
        <p:nvSpPr>
          <p:cNvPr id="3" name="Espace réservé du contenu 2">
            <a:extLst>
              <a:ext uri="{FF2B5EF4-FFF2-40B4-BE49-F238E27FC236}">
                <a16:creationId xmlns:a16="http://schemas.microsoft.com/office/drawing/2014/main" id="{9BC0304E-3C91-4147-AF9D-C60709CA1F44}"/>
              </a:ext>
            </a:extLst>
          </p:cNvPr>
          <p:cNvSpPr>
            <a:spLocks noGrp="1"/>
          </p:cNvSpPr>
          <p:nvPr>
            <p:ph idx="1"/>
          </p:nvPr>
        </p:nvSpPr>
        <p:spPr>
          <a:xfrm>
            <a:off x="272017" y="1667740"/>
            <a:ext cx="8324455" cy="4825133"/>
          </a:xfrm>
        </p:spPr>
        <p:txBody>
          <a:bodyPr>
            <a:noAutofit/>
          </a:bodyPr>
          <a:lstStyle/>
          <a:p>
            <a:pPr marL="0" indent="0" algn="just">
              <a:buNone/>
            </a:pPr>
            <a:r>
              <a:rPr lang="fr-FR" sz="3200" b="1" dirty="0"/>
              <a:t>II-6- Supply curve</a:t>
            </a:r>
          </a:p>
          <a:p>
            <a:pPr algn="just"/>
            <a:r>
              <a:rPr lang="en-US" sz="2800" b="0" i="0" dirty="0">
                <a:solidFill>
                  <a:srgbClr val="202124"/>
                </a:solidFill>
                <a:effectLst/>
              </a:rPr>
              <a:t>The </a:t>
            </a:r>
            <a:r>
              <a:rPr lang="en-US" sz="2800" b="1" i="0" dirty="0">
                <a:solidFill>
                  <a:srgbClr val="FF0000"/>
                </a:solidFill>
                <a:effectLst/>
              </a:rPr>
              <a:t>supply curve </a:t>
            </a:r>
            <a:r>
              <a:rPr lang="en-US" sz="2800" b="0" i="0" dirty="0">
                <a:solidFill>
                  <a:srgbClr val="202124"/>
                </a:solidFill>
                <a:effectLst/>
              </a:rPr>
              <a:t>is </a:t>
            </a:r>
            <a:r>
              <a:rPr lang="en-US" sz="2800" b="1" i="0" dirty="0">
                <a:solidFill>
                  <a:srgbClr val="202124"/>
                </a:solidFill>
                <a:effectLst/>
              </a:rPr>
              <a:t>a graphic representation of the correlation between the cost of a good or service and the quantity supplied for a given period</a:t>
            </a:r>
            <a:r>
              <a:rPr lang="en-US" sz="2800" b="0" i="0" dirty="0">
                <a:solidFill>
                  <a:srgbClr val="202124"/>
                </a:solidFill>
                <a:effectLst/>
              </a:rPr>
              <a:t>. I</a:t>
            </a:r>
          </a:p>
          <a:p>
            <a:pPr algn="just"/>
            <a:r>
              <a:rPr lang="en-US" sz="2800" dirty="0">
                <a:solidFill>
                  <a:srgbClr val="202124"/>
                </a:solidFill>
              </a:rPr>
              <a:t>I</a:t>
            </a:r>
            <a:r>
              <a:rPr lang="en-US" sz="2800" b="0" i="0" dirty="0">
                <a:solidFill>
                  <a:srgbClr val="202124"/>
                </a:solidFill>
                <a:effectLst/>
              </a:rPr>
              <a:t>n a typical illustration, the price will appear on the left vertical axis, while the quantity supplied will appear on the horizontal axis.</a:t>
            </a:r>
            <a:endParaRPr lang="fr-FR" sz="2800" dirty="0"/>
          </a:p>
        </p:txBody>
      </p:sp>
      <p:pic>
        <p:nvPicPr>
          <p:cNvPr id="2050" name="Picture 2" descr="Supply (economics) - Wikipedia">
            <a:extLst>
              <a:ext uri="{FF2B5EF4-FFF2-40B4-BE49-F238E27FC236}">
                <a16:creationId xmlns:a16="http://schemas.microsoft.com/office/drawing/2014/main" id="{7BBF43C1-42DE-4952-842F-32B0309EEDD3}"/>
              </a:ext>
            </a:extLst>
          </p:cNvPr>
          <p:cNvPicPr>
            <a:picLocks noGrp="1" noChangeAspect="1" noChangeArrowheads="1"/>
          </p:cNvPicPr>
          <p:nvPr>
            <p:ph idx="13"/>
          </p:nvPr>
        </p:nvPicPr>
        <p:blipFill>
          <a:blip r:embed="rId2">
            <a:extLst>
              <a:ext uri="{28A0092B-C50C-407E-A947-70E740481C1C}">
                <a14:useLocalDpi xmlns:a14="http://schemas.microsoft.com/office/drawing/2010/main" val="0"/>
              </a:ext>
            </a:extLst>
          </a:blip>
          <a:srcRect/>
          <a:stretch>
            <a:fillRect/>
          </a:stretch>
        </p:blipFill>
        <p:spPr bwMode="auto">
          <a:xfrm>
            <a:off x="8846270" y="1419368"/>
            <a:ext cx="2985512" cy="221975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he Law of Supply and the Supply Curve">
            <a:extLst>
              <a:ext uri="{FF2B5EF4-FFF2-40B4-BE49-F238E27FC236}">
                <a16:creationId xmlns:a16="http://schemas.microsoft.com/office/drawing/2014/main" id="{D6FFD381-5256-4C67-A13C-72752DACA8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46270" y="3840164"/>
            <a:ext cx="3073713" cy="2336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30767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3BF414E-DE20-4D73-A4BB-21B0583B64F4}"/>
              </a:ext>
            </a:extLst>
          </p:cNvPr>
          <p:cNvSpPr>
            <a:spLocks noGrp="1"/>
          </p:cNvSpPr>
          <p:nvPr>
            <p:ph idx="1"/>
          </p:nvPr>
        </p:nvSpPr>
        <p:spPr/>
        <p:txBody>
          <a:bodyPr>
            <a:normAutofit fontScale="70000" lnSpcReduction="20000"/>
          </a:bodyPr>
          <a:lstStyle/>
          <a:p>
            <a:pPr marL="0" indent="0">
              <a:buNone/>
            </a:pPr>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	</a:t>
            </a:r>
          </a:p>
          <a:p>
            <a:pPr marL="0" indent="0" algn="ctr">
              <a:buNone/>
            </a:pPr>
            <a:r>
              <a:rPr lang="fr-FR" sz="3200" b="1" u="none" dirty="0">
                <a:ln w="0"/>
                <a:latin typeface="+mn-lt"/>
                <a:cs typeface="Sakkal Majalla" panose="02000000000000000000" pitchFamily="2" charset="-78"/>
              </a:rPr>
              <a:t>	</a:t>
            </a:r>
            <a:r>
              <a:rPr lang="fr-FR" sz="4100" b="1" u="none" dirty="0">
                <a:ln w="0"/>
                <a:latin typeface="+mn-lt"/>
                <a:cs typeface="Sakkal Majalla" panose="02000000000000000000" pitchFamily="2" charset="-78"/>
              </a:rPr>
              <a:t>III- The Market Demand and Supply</a:t>
            </a:r>
          </a:p>
          <a:p>
            <a:pPr marL="0" indent="0" algn="ctr">
              <a:buNone/>
            </a:pPr>
            <a:r>
              <a:rPr lang="fr-FR" sz="4100" b="1" u="none" dirty="0">
                <a:ln w="0"/>
                <a:latin typeface="+mn-lt"/>
                <a:cs typeface="Sakkal Majalla" panose="02000000000000000000" pitchFamily="2" charset="-78"/>
              </a:rPr>
              <a:t> III-1- </a:t>
            </a:r>
            <a:r>
              <a:rPr lang="fr-FR" sz="4100" b="1" u="none" dirty="0">
                <a:ln w="0"/>
                <a:cs typeface="Sakkal Majalla" panose="02000000000000000000" pitchFamily="2" charset="-78"/>
              </a:rPr>
              <a:t>Market Demand</a:t>
            </a:r>
          </a:p>
          <a:p>
            <a:pPr marL="0" indent="0" algn="ctr">
              <a:buNone/>
            </a:pPr>
            <a:r>
              <a:rPr lang="fr-FR" sz="4100" b="1" dirty="0">
                <a:ln w="0"/>
                <a:cs typeface="Sakkal Majalla" panose="02000000000000000000" pitchFamily="2" charset="-78"/>
              </a:rPr>
              <a:t>III</a:t>
            </a:r>
            <a:r>
              <a:rPr lang="fr-FR" sz="4100" b="1" u="none" dirty="0">
                <a:ln w="0"/>
                <a:cs typeface="Sakkal Majalla" panose="02000000000000000000" pitchFamily="2" charset="-78"/>
              </a:rPr>
              <a:t>-2- Market Supply</a:t>
            </a:r>
          </a:p>
          <a:p>
            <a:pPr marL="0" indent="0">
              <a:buNone/>
            </a:pPr>
            <a:r>
              <a:rPr lang="fr-FR" sz="3200" b="1" dirty="0"/>
              <a:t>      </a:t>
            </a:r>
          </a:p>
          <a:p>
            <a:pPr marL="0" indent="0">
              <a:buNone/>
            </a:pPr>
            <a:endParaRPr lang="fr-FR" sz="2400" b="1" u="none" dirty="0">
              <a:ln w="0"/>
              <a:effectLst>
                <a:outerShdw blurRad="38100" dist="19050" dir="2700000" algn="tl" rotWithShape="0">
                  <a:schemeClr val="dk1">
                    <a:alpha val="40000"/>
                  </a:schemeClr>
                </a:outerShdw>
              </a:effectLst>
              <a:cs typeface="Sakkal Majalla" panose="02000000000000000000" pitchFamily="2" charset="-78"/>
            </a:endParaRPr>
          </a:p>
          <a:p>
            <a:pPr marL="0" indent="0">
              <a:buNone/>
            </a:pPr>
            <a:endParaRPr lang="fr-FR" b="1" u="none" dirty="0">
              <a:ln w="0"/>
              <a:effectLst>
                <a:outerShdw blurRad="38100" dist="19050" dir="2700000" algn="tl" rotWithShape="0">
                  <a:schemeClr val="dk1">
                    <a:alpha val="40000"/>
                  </a:schemeClr>
                </a:outerShdw>
              </a:effectLst>
              <a:latin typeface="+mn-lt"/>
              <a:cs typeface="Sakkal Majalla" panose="02000000000000000000" pitchFamily="2" charset="-78"/>
            </a:endParaRPr>
          </a:p>
          <a:p>
            <a:pPr marL="0" indent="0">
              <a:buNone/>
            </a:pPr>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 </a:t>
            </a:r>
            <a:endParaRPr lang="fr-FR" dirty="0"/>
          </a:p>
        </p:txBody>
      </p:sp>
      <p:sp>
        <p:nvSpPr>
          <p:cNvPr id="4" name="Espace réservé du contenu 3">
            <a:extLst>
              <a:ext uri="{FF2B5EF4-FFF2-40B4-BE49-F238E27FC236}">
                <a16:creationId xmlns:a16="http://schemas.microsoft.com/office/drawing/2014/main" id="{21F12C06-03FF-4656-AADD-857118257A24}"/>
              </a:ext>
            </a:extLst>
          </p:cNvPr>
          <p:cNvSpPr>
            <a:spLocks noGrp="1"/>
          </p:cNvSpPr>
          <p:nvPr>
            <p:ph idx="13"/>
          </p:nvPr>
        </p:nvSpPr>
        <p:spPr/>
        <p:txBody>
          <a:bodyPr/>
          <a:lstStyle/>
          <a:p>
            <a:endParaRPr lang="fr-FR"/>
          </a:p>
        </p:txBody>
      </p:sp>
    </p:spTree>
    <p:extLst>
      <p:ext uri="{BB962C8B-B14F-4D97-AF65-F5344CB8AC3E}">
        <p14:creationId xmlns:p14="http://schemas.microsoft.com/office/powerpoint/2010/main" val="4268487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D305B6-8A7E-4BCB-9396-ECE3411A4DE0}"/>
              </a:ext>
            </a:extLst>
          </p:cNvPr>
          <p:cNvSpPr>
            <a:spLocks noGrp="1"/>
          </p:cNvSpPr>
          <p:nvPr>
            <p:ph type="title"/>
          </p:nvPr>
        </p:nvSpPr>
        <p:spPr>
          <a:xfrm>
            <a:off x="2382982" y="365126"/>
            <a:ext cx="7131069" cy="1054242"/>
          </a:xfrm>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-1-</a:t>
            </a:r>
            <a:endParaRPr lang="fr-FR" dirty="0"/>
          </a:p>
        </p:txBody>
      </p:sp>
      <p:sp>
        <p:nvSpPr>
          <p:cNvPr id="3" name="Espace réservé du contenu 2">
            <a:extLst>
              <a:ext uri="{FF2B5EF4-FFF2-40B4-BE49-F238E27FC236}">
                <a16:creationId xmlns:a16="http://schemas.microsoft.com/office/drawing/2014/main" id="{63BF414E-DE20-4D73-A4BB-21B0583B64F4}"/>
              </a:ext>
            </a:extLst>
          </p:cNvPr>
          <p:cNvSpPr>
            <a:spLocks noGrp="1"/>
          </p:cNvSpPr>
          <p:nvPr>
            <p:ph idx="1"/>
          </p:nvPr>
        </p:nvSpPr>
        <p:spPr>
          <a:xfrm>
            <a:off x="272017" y="1667741"/>
            <a:ext cx="8604128" cy="4509222"/>
          </a:xfrm>
        </p:spPr>
        <p:txBody>
          <a:bodyPr>
            <a:normAutofit fontScale="77500" lnSpcReduction="20000"/>
          </a:bodyPr>
          <a:lstStyle/>
          <a:p>
            <a:pPr marL="12065" marR="5080" indent="0">
              <a:lnSpc>
                <a:spcPts val="3460"/>
              </a:lnSpc>
              <a:spcBef>
                <a:spcPts val="535"/>
              </a:spcBef>
              <a:buClr>
                <a:srgbClr val="1CACE3"/>
              </a:buClr>
              <a:buSzPct val="96875"/>
              <a:buNone/>
              <a:tabLst>
                <a:tab pos="200025" algn="l"/>
              </a:tabLst>
            </a:pPr>
            <a:r>
              <a:rPr lang="fr-FR" sz="3800" b="1" u="none" dirty="0">
                <a:ln w="0"/>
                <a:effectLst>
                  <a:outerShdw blurRad="38100" dist="19050" dir="2700000" algn="tl" rotWithShape="0">
                    <a:schemeClr val="dk1">
                      <a:alpha val="40000"/>
                    </a:schemeClr>
                  </a:outerShdw>
                </a:effectLst>
                <a:cs typeface="Sakkal Majalla" panose="02000000000000000000" pitchFamily="2" charset="-78"/>
              </a:rPr>
              <a:t>III-1- Market Demand</a:t>
            </a:r>
          </a:p>
          <a:p>
            <a:pPr marL="12065" marR="5080" indent="0">
              <a:lnSpc>
                <a:spcPts val="3460"/>
              </a:lnSpc>
              <a:spcBef>
                <a:spcPts val="535"/>
              </a:spcBef>
              <a:buClr>
                <a:srgbClr val="1CACE3"/>
              </a:buClr>
              <a:buSzPct val="96875"/>
              <a:buNone/>
              <a:tabLst>
                <a:tab pos="200025" algn="l"/>
              </a:tabLst>
            </a:pPr>
            <a:r>
              <a:rPr lang="fr-FR" sz="3800" b="1" dirty="0">
                <a:ln w="0"/>
                <a:effectLst>
                  <a:outerShdw blurRad="38100" dist="19050" dir="2700000" algn="tl" rotWithShape="0">
                    <a:schemeClr val="dk1">
                      <a:alpha val="40000"/>
                    </a:schemeClr>
                  </a:outerShdw>
                </a:effectLst>
                <a:cs typeface="Sakkal Majalla" panose="02000000000000000000" pitchFamily="2" charset="-78"/>
              </a:rPr>
              <a:t>		a- </a:t>
            </a:r>
            <a:r>
              <a:rPr lang="fr-FR" sz="3800" b="1" dirty="0" err="1">
                <a:ln w="0"/>
                <a:effectLst>
                  <a:outerShdw blurRad="38100" dist="19050" dir="2700000" algn="tl" rotWithShape="0">
                    <a:schemeClr val="dk1">
                      <a:alpha val="40000"/>
                    </a:schemeClr>
                  </a:outerShdw>
                </a:effectLst>
                <a:cs typeface="Sakkal Majalla" panose="02000000000000000000" pitchFamily="2" charset="-78"/>
              </a:rPr>
              <a:t>Definition</a:t>
            </a:r>
            <a:endParaRPr lang="en-US" sz="3800" b="1" dirty="0">
              <a:ln w="0"/>
              <a:cs typeface="Sakkal Majalla" panose="02000000000000000000" pitchFamily="2" charset="-78"/>
            </a:endParaRPr>
          </a:p>
          <a:p>
            <a:pPr marL="103505" marR="5080" indent="-91440">
              <a:lnSpc>
                <a:spcPts val="3460"/>
              </a:lnSpc>
              <a:spcBef>
                <a:spcPts val="535"/>
              </a:spcBef>
              <a:buClr>
                <a:srgbClr val="1CACE3"/>
              </a:buClr>
              <a:buSzPct val="96875"/>
              <a:buFont typeface="Wingdings"/>
              <a:buChar char=""/>
              <a:tabLst>
                <a:tab pos="200025" algn="l"/>
              </a:tabLst>
            </a:pPr>
            <a:r>
              <a:rPr lang="en-US" sz="3300" dirty="0">
                <a:ln w="0"/>
                <a:cs typeface="Sakkal Majalla" panose="02000000000000000000" pitchFamily="2" charset="-78"/>
              </a:rPr>
              <a:t>The total quantities of a good or service people are willing  and able to buy at alternative prices in a given time period.</a:t>
            </a:r>
          </a:p>
          <a:p>
            <a:pPr marL="199390" indent="-187325">
              <a:lnSpc>
                <a:spcPct val="100000"/>
              </a:lnSpc>
              <a:spcBef>
                <a:spcPts val="950"/>
              </a:spcBef>
              <a:buClr>
                <a:srgbClr val="1CACE3"/>
              </a:buClr>
              <a:buSzPct val="96875"/>
              <a:buFont typeface="Wingdings"/>
              <a:buChar char=""/>
              <a:tabLst>
                <a:tab pos="200025" algn="l"/>
              </a:tabLst>
            </a:pPr>
            <a:r>
              <a:rPr lang="en-US" sz="3300" dirty="0">
                <a:ln w="0"/>
                <a:cs typeface="Sakkal Majalla" panose="02000000000000000000" pitchFamily="2" charset="-78"/>
              </a:rPr>
              <a:t>The sum of individual demands.</a:t>
            </a:r>
          </a:p>
          <a:p>
            <a:pPr marL="199390" indent="-187325">
              <a:lnSpc>
                <a:spcPct val="100000"/>
              </a:lnSpc>
              <a:spcBef>
                <a:spcPts val="1025"/>
              </a:spcBef>
              <a:buClr>
                <a:srgbClr val="1CACE3"/>
              </a:buClr>
              <a:buSzPct val="96875"/>
              <a:buFont typeface="Wingdings"/>
              <a:buChar char=""/>
              <a:tabLst>
                <a:tab pos="200025" algn="l"/>
              </a:tabLst>
            </a:pPr>
            <a:r>
              <a:rPr lang="en-US" sz="3300" dirty="0">
                <a:ln w="0"/>
                <a:cs typeface="Sakkal Majalla" panose="02000000000000000000" pitchFamily="2" charset="-78"/>
              </a:rPr>
              <a:t>Market demand is determined by the number of potential</a:t>
            </a:r>
          </a:p>
          <a:p>
            <a:pPr marL="103505" marR="189865" indent="-91440">
              <a:lnSpc>
                <a:spcPts val="3460"/>
              </a:lnSpc>
              <a:spcBef>
                <a:spcPts val="1450"/>
              </a:spcBef>
              <a:buClr>
                <a:srgbClr val="1CACE3"/>
              </a:buClr>
              <a:buSzPct val="96875"/>
              <a:buFont typeface="Wingdings"/>
              <a:buChar char=""/>
              <a:tabLst>
                <a:tab pos="200025" algn="l"/>
              </a:tabLst>
            </a:pPr>
            <a:r>
              <a:rPr lang="en-US" sz="3300" dirty="0">
                <a:ln w="0"/>
                <a:cs typeface="Sakkal Majalla" panose="02000000000000000000" pitchFamily="2" charset="-78"/>
              </a:rPr>
              <a:t>buyers and their respective tastes, incomes, other goods,  and expectations.</a:t>
            </a:r>
          </a:p>
          <a:p>
            <a:pPr marL="0" indent="0">
              <a:buNone/>
            </a:pPr>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	</a:t>
            </a:r>
            <a:endParaRPr lang="fr-FR" dirty="0"/>
          </a:p>
        </p:txBody>
      </p:sp>
    </p:spTree>
    <p:extLst>
      <p:ext uri="{BB962C8B-B14F-4D97-AF65-F5344CB8AC3E}">
        <p14:creationId xmlns:p14="http://schemas.microsoft.com/office/powerpoint/2010/main" val="18461881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447636" y="365126"/>
            <a:ext cx="7066415" cy="1054242"/>
          </a:xfrm>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-1-</a:t>
            </a:r>
            <a:endParaRPr lang="fr-FR" dirty="0"/>
          </a:p>
        </p:txBody>
      </p:sp>
      <p:sp>
        <p:nvSpPr>
          <p:cNvPr id="3" name="Espace réservé du contenu 2"/>
          <p:cNvSpPr>
            <a:spLocks noGrp="1"/>
          </p:cNvSpPr>
          <p:nvPr>
            <p:ph idx="1"/>
          </p:nvPr>
        </p:nvSpPr>
        <p:spPr>
          <a:xfrm>
            <a:off x="272017" y="1667741"/>
            <a:ext cx="8594892" cy="4509222"/>
          </a:xfrm>
        </p:spPr>
        <p:txBody>
          <a:bodyPr/>
          <a:lstStyle/>
          <a:p>
            <a:pPr marL="0" indent="0">
              <a:buNone/>
            </a:pPr>
            <a:r>
              <a:rPr lang="fr-FR" sz="2400" b="1" u="none" dirty="0">
                <a:ln w="0"/>
                <a:effectLst>
                  <a:outerShdw blurRad="38100" dist="19050" dir="2700000" algn="tl" rotWithShape="0">
                    <a:schemeClr val="dk1">
                      <a:alpha val="40000"/>
                    </a:schemeClr>
                  </a:outerShdw>
                </a:effectLst>
                <a:cs typeface="Sakkal Majalla" panose="02000000000000000000" pitchFamily="2" charset="-78"/>
              </a:rPr>
              <a:t>	</a:t>
            </a:r>
            <a:r>
              <a:rPr lang="fr-FR" sz="3200" b="1" u="none" dirty="0">
                <a:ln w="0"/>
                <a:effectLst>
                  <a:outerShdw blurRad="38100" dist="19050" dir="2700000" algn="tl" rotWithShape="0">
                    <a:schemeClr val="dk1">
                      <a:alpha val="40000"/>
                    </a:schemeClr>
                  </a:outerShdw>
                </a:effectLst>
                <a:cs typeface="Sakkal Majalla" panose="02000000000000000000" pitchFamily="2" charset="-78"/>
              </a:rPr>
              <a:t>b- </a:t>
            </a:r>
            <a:r>
              <a:rPr lang="fr-FR" sz="3200" b="1" u="none" dirty="0" err="1">
                <a:ln w="0"/>
                <a:effectLst>
                  <a:outerShdw blurRad="38100" dist="19050" dir="2700000" algn="tl" rotWithShape="0">
                    <a:schemeClr val="dk1">
                      <a:alpha val="40000"/>
                    </a:schemeClr>
                  </a:outerShdw>
                </a:effectLst>
                <a:cs typeface="Sakkal Majalla" panose="02000000000000000000" pitchFamily="2" charset="-78"/>
              </a:rPr>
              <a:t>Function</a:t>
            </a:r>
            <a:r>
              <a:rPr lang="fr-FR" sz="3200" b="1" u="none" dirty="0">
                <a:ln w="0"/>
                <a:effectLst>
                  <a:outerShdw blurRad="38100" dist="19050" dir="2700000" algn="tl" rotWithShape="0">
                    <a:schemeClr val="dk1">
                      <a:alpha val="40000"/>
                    </a:schemeClr>
                  </a:outerShdw>
                </a:effectLst>
                <a:cs typeface="Sakkal Majalla" panose="02000000000000000000" pitchFamily="2" charset="-78"/>
              </a:rPr>
              <a:t> of Demand</a:t>
            </a:r>
          </a:p>
          <a:p>
            <a:pPr marL="0" indent="0">
              <a:buNone/>
            </a:pPr>
            <a:r>
              <a:rPr lang="en-US" sz="2400" dirty="0"/>
              <a:t>Market Demand is a Function of: </a:t>
            </a:r>
            <a:r>
              <a:rPr lang="en-US" sz="3000" b="1" dirty="0">
                <a:solidFill>
                  <a:srgbClr val="FF0000"/>
                </a:solidFill>
                <a:effectLst/>
              </a:rPr>
              <a:t>D</a:t>
            </a:r>
            <a:r>
              <a:rPr lang="en-US" sz="3000" b="1" baseline="-25000" dirty="0">
                <a:solidFill>
                  <a:srgbClr val="FF0000"/>
                </a:solidFill>
                <a:effectLst/>
              </a:rPr>
              <a:t>x</a:t>
            </a:r>
            <a:r>
              <a:rPr lang="en-US" sz="3000" b="1" dirty="0">
                <a:solidFill>
                  <a:srgbClr val="FF0000"/>
                </a:solidFill>
                <a:effectLst/>
              </a:rPr>
              <a:t> = f(P</a:t>
            </a:r>
            <a:r>
              <a:rPr lang="en-US" sz="3000" b="1" baseline="-25000" dirty="0">
                <a:solidFill>
                  <a:srgbClr val="FF0000"/>
                </a:solidFill>
                <a:effectLst/>
              </a:rPr>
              <a:t>x</a:t>
            </a:r>
            <a:r>
              <a:rPr lang="en-US" sz="3000" b="1" dirty="0">
                <a:solidFill>
                  <a:srgbClr val="FF0000"/>
                </a:solidFill>
                <a:effectLst/>
              </a:rPr>
              <a:t>, P</a:t>
            </a:r>
            <a:r>
              <a:rPr lang="en-US" sz="3000" b="1" baseline="-25000" dirty="0">
                <a:solidFill>
                  <a:srgbClr val="FF0000"/>
                </a:solidFill>
                <a:effectLst/>
              </a:rPr>
              <a:t>r</a:t>
            </a:r>
            <a:r>
              <a:rPr lang="en-US" sz="3000" b="1" dirty="0">
                <a:solidFill>
                  <a:srgbClr val="FF0000"/>
                </a:solidFill>
                <a:effectLst/>
              </a:rPr>
              <a:t>, Y, T, F, P</a:t>
            </a:r>
            <a:r>
              <a:rPr lang="en-US" sz="3000" b="1" baseline="-25000" dirty="0">
                <a:solidFill>
                  <a:srgbClr val="FF0000"/>
                </a:solidFill>
                <a:effectLst/>
              </a:rPr>
              <a:t>D</a:t>
            </a:r>
            <a:r>
              <a:rPr lang="en-US" sz="3000" b="1" dirty="0">
                <a:solidFill>
                  <a:srgbClr val="FF0000"/>
                </a:solidFill>
                <a:effectLst/>
              </a:rPr>
              <a:t>, S, D)</a:t>
            </a:r>
          </a:p>
          <a:p>
            <a:pPr marL="0" indent="0">
              <a:buNone/>
            </a:pPr>
            <a:endParaRPr lang="en-US" sz="3000" b="1" dirty="0">
              <a:solidFill>
                <a:srgbClr val="FF0000"/>
              </a:solidFill>
            </a:endParaRPr>
          </a:p>
          <a:p>
            <a:endParaRPr lang="fr-FR" dirty="0"/>
          </a:p>
        </p:txBody>
      </p:sp>
      <p:sp>
        <p:nvSpPr>
          <p:cNvPr id="5" name="Espace réservé du contenu 2">
            <a:extLst>
              <a:ext uri="{FF2B5EF4-FFF2-40B4-BE49-F238E27FC236}">
                <a16:creationId xmlns:a16="http://schemas.microsoft.com/office/drawing/2014/main" id="{3AB1D066-7649-41AC-95BD-6CE54CA69D71}"/>
              </a:ext>
            </a:extLst>
          </p:cNvPr>
          <p:cNvSpPr txBox="1">
            <a:spLocks/>
          </p:cNvSpPr>
          <p:nvPr/>
        </p:nvSpPr>
        <p:spPr>
          <a:xfrm>
            <a:off x="212436" y="3352800"/>
            <a:ext cx="5144655" cy="3505200"/>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rgbClr val="424142"/>
                </a:solidFill>
              </a:rPr>
              <a:t>D</a:t>
            </a:r>
            <a:r>
              <a:rPr lang="en-US" b="1" baseline="-25000" dirty="0">
                <a:solidFill>
                  <a:srgbClr val="424142"/>
                </a:solidFill>
              </a:rPr>
              <a:t>x</a:t>
            </a:r>
            <a:r>
              <a:rPr lang="en-US" dirty="0">
                <a:solidFill>
                  <a:srgbClr val="424142"/>
                </a:solidFill>
              </a:rPr>
              <a:t> = Market demand of commodity x</a:t>
            </a:r>
          </a:p>
          <a:p>
            <a:r>
              <a:rPr lang="en-US" b="1" dirty="0">
                <a:solidFill>
                  <a:srgbClr val="424142"/>
                </a:solidFill>
              </a:rPr>
              <a:t>P</a:t>
            </a:r>
            <a:r>
              <a:rPr lang="en-US" b="1" baseline="-25000" dirty="0">
                <a:solidFill>
                  <a:srgbClr val="424142"/>
                </a:solidFill>
              </a:rPr>
              <a:t>x</a:t>
            </a:r>
            <a:r>
              <a:rPr lang="en-US" dirty="0">
                <a:solidFill>
                  <a:srgbClr val="424142"/>
                </a:solidFill>
              </a:rPr>
              <a:t> = Price of given commodity x;</a:t>
            </a:r>
          </a:p>
          <a:p>
            <a:r>
              <a:rPr lang="en-US" b="1" dirty="0">
                <a:solidFill>
                  <a:srgbClr val="424142"/>
                </a:solidFill>
              </a:rPr>
              <a:t>P</a:t>
            </a:r>
            <a:r>
              <a:rPr lang="en-US" b="1" baseline="-25000" dirty="0">
                <a:solidFill>
                  <a:srgbClr val="424142"/>
                </a:solidFill>
              </a:rPr>
              <a:t>r</a:t>
            </a:r>
            <a:r>
              <a:rPr lang="en-US" dirty="0">
                <a:solidFill>
                  <a:srgbClr val="424142"/>
                </a:solidFill>
              </a:rPr>
              <a:t> = Prices of Related Goods</a:t>
            </a:r>
          </a:p>
          <a:p>
            <a:r>
              <a:rPr lang="en-US" b="1" dirty="0">
                <a:solidFill>
                  <a:srgbClr val="424142"/>
                </a:solidFill>
              </a:rPr>
              <a:t>Y </a:t>
            </a:r>
            <a:r>
              <a:rPr lang="en-US" dirty="0">
                <a:solidFill>
                  <a:srgbClr val="424142"/>
                </a:solidFill>
              </a:rPr>
              <a:t>= Income of the consumers;</a:t>
            </a:r>
          </a:p>
          <a:p>
            <a:endParaRPr lang="fr-FR" dirty="0"/>
          </a:p>
          <a:p>
            <a:pPr marL="0" indent="0">
              <a:buFont typeface="Arial" panose="020B0604020202020204" pitchFamily="34" charset="0"/>
              <a:buNone/>
            </a:pPr>
            <a:endParaRPr lang="fr-FR" dirty="0"/>
          </a:p>
        </p:txBody>
      </p:sp>
      <p:sp>
        <p:nvSpPr>
          <p:cNvPr id="7" name="Espace réservé du contenu 3">
            <a:extLst>
              <a:ext uri="{FF2B5EF4-FFF2-40B4-BE49-F238E27FC236}">
                <a16:creationId xmlns:a16="http://schemas.microsoft.com/office/drawing/2014/main" id="{CA7AAA10-7032-472C-9888-6E371165FE12}"/>
              </a:ext>
            </a:extLst>
          </p:cNvPr>
          <p:cNvSpPr txBox="1">
            <a:spLocks/>
          </p:cNvSpPr>
          <p:nvPr/>
        </p:nvSpPr>
        <p:spPr>
          <a:xfrm>
            <a:off x="5126182" y="3278908"/>
            <a:ext cx="5033818" cy="289805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p>
          <a:p>
            <a:r>
              <a:rPr lang="en-US" sz="2400" b="1" dirty="0">
                <a:solidFill>
                  <a:srgbClr val="424142"/>
                </a:solidFill>
              </a:rPr>
              <a:t>P</a:t>
            </a:r>
            <a:r>
              <a:rPr lang="en-US" sz="2400" b="1" baseline="-25000" dirty="0">
                <a:solidFill>
                  <a:srgbClr val="424142"/>
                </a:solidFill>
              </a:rPr>
              <a:t>0</a:t>
            </a:r>
            <a:r>
              <a:rPr lang="en-US" sz="2400" dirty="0">
                <a:solidFill>
                  <a:srgbClr val="424142"/>
                </a:solidFill>
              </a:rPr>
              <a:t> = Size and Composition of population; </a:t>
            </a:r>
          </a:p>
          <a:p>
            <a:r>
              <a:rPr lang="en-US" sz="2400" b="1" dirty="0">
                <a:solidFill>
                  <a:srgbClr val="424142"/>
                </a:solidFill>
              </a:rPr>
              <a:t>S </a:t>
            </a:r>
            <a:r>
              <a:rPr lang="en-US" sz="2400" dirty="0">
                <a:solidFill>
                  <a:srgbClr val="424142"/>
                </a:solidFill>
              </a:rPr>
              <a:t>= Season and Weather;</a:t>
            </a:r>
          </a:p>
          <a:p>
            <a:r>
              <a:rPr lang="en-US" sz="2400" dirty="0">
                <a:solidFill>
                  <a:srgbClr val="424142"/>
                </a:solidFill>
              </a:rPr>
              <a:t> </a:t>
            </a:r>
            <a:r>
              <a:rPr lang="en-US" sz="2400" b="1" dirty="0">
                <a:solidFill>
                  <a:srgbClr val="424142"/>
                </a:solidFill>
              </a:rPr>
              <a:t>D</a:t>
            </a:r>
            <a:r>
              <a:rPr lang="en-US" sz="2400" dirty="0">
                <a:solidFill>
                  <a:srgbClr val="424142"/>
                </a:solidFill>
              </a:rPr>
              <a:t> = Distribution of Income.</a:t>
            </a:r>
          </a:p>
          <a:p>
            <a:pPr marL="0" indent="0">
              <a:buFont typeface="Arial" panose="020B0604020202020204" pitchFamily="34" charset="0"/>
              <a:buNone/>
            </a:pPr>
            <a:r>
              <a:rPr lang="en-US" sz="2400" dirty="0"/>
              <a:t> </a:t>
            </a:r>
            <a:endParaRPr lang="fr-FR" sz="2400" dirty="0"/>
          </a:p>
        </p:txBody>
      </p:sp>
    </p:spTree>
    <p:extLst>
      <p:ext uri="{BB962C8B-B14F-4D97-AF65-F5344CB8AC3E}">
        <p14:creationId xmlns:p14="http://schemas.microsoft.com/office/powerpoint/2010/main" val="10234778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-2-</a:t>
            </a:r>
            <a:endParaRPr lang="fr-FR" dirty="0"/>
          </a:p>
        </p:txBody>
      </p:sp>
      <p:sp>
        <p:nvSpPr>
          <p:cNvPr id="3" name="Espace réservé du contenu 2"/>
          <p:cNvSpPr>
            <a:spLocks noGrp="1"/>
          </p:cNvSpPr>
          <p:nvPr>
            <p:ph idx="1"/>
          </p:nvPr>
        </p:nvSpPr>
        <p:spPr>
          <a:xfrm>
            <a:off x="101600" y="1419368"/>
            <a:ext cx="8718309" cy="4509221"/>
          </a:xfrm>
        </p:spPr>
        <p:txBody>
          <a:bodyPr/>
          <a:lstStyle/>
          <a:p>
            <a:pPr marL="0" indent="0">
              <a:buNone/>
            </a:pPr>
            <a:r>
              <a:rPr lang="fr-FR" b="1" dirty="0"/>
              <a:t>	</a:t>
            </a:r>
            <a:r>
              <a:rPr lang="fr-FR" sz="3200" b="1" dirty="0"/>
              <a:t>c- Market </a:t>
            </a:r>
            <a:r>
              <a:rPr lang="fr-FR" sz="3200" b="1" dirty="0" err="1"/>
              <a:t>demand</a:t>
            </a:r>
            <a:r>
              <a:rPr lang="fr-FR" sz="3200" b="1" dirty="0"/>
              <a:t> curves</a:t>
            </a:r>
            <a:endParaRPr lang="en-US" sz="3200" dirty="0">
              <a:ln w="0"/>
              <a:latin typeface="Sakkal Majalla" panose="02000000000000000000" pitchFamily="2" charset="-78"/>
              <a:cs typeface="Sakkal Majalla" panose="02000000000000000000" pitchFamily="2" charset="-78"/>
            </a:endParaRPr>
          </a:p>
          <a:p>
            <a:pPr marL="0" indent="0">
              <a:buNone/>
            </a:pPr>
            <a:r>
              <a:rPr lang="en-US" sz="2200" dirty="0">
                <a:ln w="0"/>
                <a:cs typeface="Sakkal Majalla" panose="02000000000000000000" pitchFamily="2" charset="-78"/>
              </a:rPr>
              <a:t>A picture of the total quantities demanded by all consumers within a  market at different prices</a:t>
            </a:r>
            <a:r>
              <a:rPr lang="en-US" sz="2400" dirty="0">
                <a:ln w="0"/>
                <a:cs typeface="Sakkal Majalla" panose="02000000000000000000" pitchFamily="2" charset="-78"/>
              </a:rPr>
              <a:t>.</a:t>
            </a:r>
          </a:p>
          <a:p>
            <a:endParaRPr lang="en-US" sz="2400" dirty="0">
              <a:ln w="0"/>
              <a:cs typeface="Sakkal Majalla" panose="02000000000000000000" pitchFamily="2" charset="-78"/>
            </a:endParaRPr>
          </a:p>
          <a:p>
            <a:pPr marL="0" indent="0">
              <a:buNone/>
            </a:pPr>
            <a:endParaRPr lang="en-US" sz="2400" dirty="0">
              <a:ln w="0"/>
              <a:latin typeface="Sakkal Majalla" panose="02000000000000000000" pitchFamily="2" charset="-78"/>
              <a:cs typeface="Sakkal Majalla" panose="02000000000000000000" pitchFamily="2" charset="-78"/>
            </a:endParaRPr>
          </a:p>
          <a:p>
            <a:endParaRPr lang="fr-FR" dirty="0"/>
          </a:p>
        </p:txBody>
      </p:sp>
      <p:pic>
        <p:nvPicPr>
          <p:cNvPr id="5122" name="Picture 2" descr="Chapter 4: DEMAND &amp; Supply. Demand First! What do we mean by (Consumer)  Demand? Demand Curve ◦Graph depicting the relationship between the price of  a. - ppt download">
            <a:extLst>
              <a:ext uri="{FF2B5EF4-FFF2-40B4-BE49-F238E27FC236}">
                <a16:creationId xmlns:a16="http://schemas.microsoft.com/office/drawing/2014/main" id="{4FDB942F-A077-40B8-ADF5-E9F91B038F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770" y="3409573"/>
            <a:ext cx="8623139" cy="3222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58233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D2C3C4-7138-4E22-9E8B-88CF5FB674A3}"/>
              </a:ext>
            </a:extLst>
          </p:cNvPr>
          <p:cNvSpPr>
            <a:spLocks noGrp="1"/>
          </p:cNvSpPr>
          <p:nvPr>
            <p:ph type="title"/>
          </p:nvPr>
        </p:nvSpPr>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-3-</a:t>
            </a:r>
            <a:endParaRPr lang="fr-FR" dirty="0"/>
          </a:p>
        </p:txBody>
      </p:sp>
      <p:sp>
        <p:nvSpPr>
          <p:cNvPr id="3" name="Espace réservé du contenu 2">
            <a:extLst>
              <a:ext uri="{FF2B5EF4-FFF2-40B4-BE49-F238E27FC236}">
                <a16:creationId xmlns:a16="http://schemas.microsoft.com/office/drawing/2014/main" id="{D40016F5-0F72-4763-A876-D5FABB022E8D}"/>
              </a:ext>
            </a:extLst>
          </p:cNvPr>
          <p:cNvSpPr>
            <a:spLocks noGrp="1"/>
          </p:cNvSpPr>
          <p:nvPr>
            <p:ph idx="1"/>
          </p:nvPr>
        </p:nvSpPr>
        <p:spPr/>
        <p:txBody>
          <a:bodyPr/>
          <a:lstStyle/>
          <a:p>
            <a:pPr marL="0" indent="0" algn="just">
              <a:buNone/>
            </a:pPr>
            <a:r>
              <a:rPr lang="fr-FR" sz="2400" b="1" dirty="0"/>
              <a:t>	</a:t>
            </a:r>
            <a:r>
              <a:rPr lang="fr-FR" sz="3200" b="1" dirty="0"/>
              <a:t>d- Shift in Demand</a:t>
            </a:r>
          </a:p>
          <a:p>
            <a:pPr marL="0" indent="0" algn="just">
              <a:buNone/>
            </a:pPr>
            <a:r>
              <a:rPr lang="en-US" b="0" i="0" dirty="0">
                <a:solidFill>
                  <a:srgbClr val="202124"/>
                </a:solidFill>
                <a:effectLst/>
              </a:rPr>
              <a:t>A shift in the demand curve is </a:t>
            </a:r>
            <a:r>
              <a:rPr lang="en-US" b="1" i="0" dirty="0">
                <a:solidFill>
                  <a:srgbClr val="202124"/>
                </a:solidFill>
                <a:effectLst/>
              </a:rPr>
              <a:t>when a determinant of demand other than price changes</a:t>
            </a:r>
            <a:r>
              <a:rPr lang="en-US" b="0" i="0" dirty="0">
                <a:solidFill>
                  <a:srgbClr val="202124"/>
                </a:solidFill>
                <a:effectLst/>
              </a:rPr>
              <a:t>. It occurs when demand for goods and services changes even though the price didn't. ... It's guided by the law of demand which says people will buy fewer units as the price increases.</a:t>
            </a:r>
            <a:endParaRPr lang="fr-FR" dirty="0"/>
          </a:p>
        </p:txBody>
      </p:sp>
      <p:pic>
        <p:nvPicPr>
          <p:cNvPr id="1026" name="Picture 2">
            <a:extLst>
              <a:ext uri="{FF2B5EF4-FFF2-40B4-BE49-F238E27FC236}">
                <a16:creationId xmlns:a16="http://schemas.microsoft.com/office/drawing/2014/main" id="{825E6931-784E-4339-997D-5CAF5B7CA372}"/>
              </a:ext>
            </a:extLst>
          </p:cNvPr>
          <p:cNvPicPr>
            <a:picLocks noGrp="1" noChangeAspect="1" noChangeArrowheads="1"/>
          </p:cNvPicPr>
          <p:nvPr>
            <p:ph idx="13"/>
          </p:nvPr>
        </p:nvPicPr>
        <p:blipFill>
          <a:blip r:embed="rId2">
            <a:extLst>
              <a:ext uri="{28A0092B-C50C-407E-A947-70E740481C1C}">
                <a14:useLocalDpi xmlns:a14="http://schemas.microsoft.com/office/drawing/2010/main" val="0"/>
              </a:ext>
            </a:extLst>
          </a:blip>
          <a:srcRect/>
          <a:stretch>
            <a:fillRect/>
          </a:stretch>
        </p:blipFill>
        <p:spPr bwMode="auto">
          <a:xfrm>
            <a:off x="8876145" y="1496291"/>
            <a:ext cx="2964873" cy="4756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7089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ABEE9A-6249-4ED0-BF44-A6EE718ED772}"/>
              </a:ext>
            </a:extLst>
          </p:cNvPr>
          <p:cNvSpPr>
            <a:spLocks noGrp="1"/>
          </p:cNvSpPr>
          <p:nvPr>
            <p:ph type="title"/>
          </p:nvPr>
        </p:nvSpPr>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-4-</a:t>
            </a:r>
            <a:endParaRPr lang="fr-FR" dirty="0"/>
          </a:p>
        </p:txBody>
      </p:sp>
      <p:sp>
        <p:nvSpPr>
          <p:cNvPr id="3" name="Espace réservé du contenu 2">
            <a:extLst>
              <a:ext uri="{FF2B5EF4-FFF2-40B4-BE49-F238E27FC236}">
                <a16:creationId xmlns:a16="http://schemas.microsoft.com/office/drawing/2014/main" id="{AAEE6A28-208A-4E8E-A99E-981A5512D92C}"/>
              </a:ext>
            </a:extLst>
          </p:cNvPr>
          <p:cNvSpPr>
            <a:spLocks noGrp="1"/>
          </p:cNvSpPr>
          <p:nvPr>
            <p:ph idx="1"/>
          </p:nvPr>
        </p:nvSpPr>
        <p:spPr>
          <a:xfrm>
            <a:off x="364380" y="1648852"/>
            <a:ext cx="8324455" cy="4109053"/>
          </a:xfrm>
        </p:spPr>
        <p:txBody>
          <a:bodyPr/>
          <a:lstStyle/>
          <a:p>
            <a:pPr marL="0" indent="0">
              <a:buNone/>
            </a:pPr>
            <a:r>
              <a:rPr lang="fr-FR" sz="3200" b="1" dirty="0"/>
              <a:t>e- Factors that shift </a:t>
            </a:r>
            <a:r>
              <a:rPr lang="fr-FR" sz="3200" b="1" dirty="0" err="1"/>
              <a:t>demand</a:t>
            </a:r>
            <a:r>
              <a:rPr lang="fr-FR" sz="3200" b="1" dirty="0"/>
              <a:t> curves</a:t>
            </a:r>
          </a:p>
          <a:p>
            <a:pPr marL="0" indent="0">
              <a:buNone/>
            </a:pPr>
            <a:endParaRPr lang="fr-FR" b="1" dirty="0"/>
          </a:p>
          <a:p>
            <a:pPr marL="0" indent="0">
              <a:buNone/>
            </a:pPr>
            <a:endParaRPr lang="fr-FR" dirty="0"/>
          </a:p>
        </p:txBody>
      </p:sp>
      <p:pic>
        <p:nvPicPr>
          <p:cNvPr id="2050" name="Picture 2" descr="Economics Guider - Movement and shifts in demand curve | Facebook">
            <a:extLst>
              <a:ext uri="{FF2B5EF4-FFF2-40B4-BE49-F238E27FC236}">
                <a16:creationId xmlns:a16="http://schemas.microsoft.com/office/drawing/2014/main" id="{5AC0FFEB-D93C-4F6D-9C01-35D3D73326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36" y="2401455"/>
            <a:ext cx="8476399" cy="3870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4792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410691" y="365126"/>
            <a:ext cx="7103360" cy="1054242"/>
          </a:xfrm>
        </p:spPr>
        <p:txBody>
          <a:bodyPr>
            <a:normAutofit fontScale="90000"/>
          </a:bodyPr>
          <a:lstStyle/>
          <a:p>
            <a:pPr algn="ctr"/>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-5-</a:t>
            </a:r>
            <a:endParaRPr lang="fr-FR" b="1" dirty="0">
              <a:latin typeface="Calibri" panose="020F0502020204030204" pitchFamily="34" charset="0"/>
              <a:cs typeface="Calibri" panose="020F0502020204030204" pitchFamily="34" charset="0"/>
            </a:endParaRPr>
          </a:p>
        </p:txBody>
      </p:sp>
      <p:sp>
        <p:nvSpPr>
          <p:cNvPr id="3" name="Espace réservé du contenu 2"/>
          <p:cNvSpPr>
            <a:spLocks noGrp="1"/>
          </p:cNvSpPr>
          <p:nvPr>
            <p:ph idx="1"/>
          </p:nvPr>
        </p:nvSpPr>
        <p:spPr>
          <a:xfrm>
            <a:off x="92365" y="1667740"/>
            <a:ext cx="8504108" cy="5190259"/>
          </a:xfrm>
        </p:spPr>
        <p:txBody>
          <a:bodyPr>
            <a:normAutofit fontScale="70000" lnSpcReduction="20000"/>
          </a:bodyPr>
          <a:lstStyle/>
          <a:p>
            <a:pPr marL="12699" marR="5080" indent="0">
              <a:lnSpc>
                <a:spcPts val="3460"/>
              </a:lnSpc>
              <a:spcBef>
                <a:spcPts val="535"/>
              </a:spcBef>
              <a:buClr>
                <a:srgbClr val="1CACE3"/>
              </a:buClr>
              <a:buSzPct val="96875"/>
              <a:buNone/>
              <a:tabLst>
                <a:tab pos="200025" algn="l"/>
              </a:tabLst>
            </a:pPr>
            <a:r>
              <a:rPr lang="fr-FR" sz="3100" b="1" dirty="0">
                <a:ln w="0"/>
                <a:effectLst>
                  <a:outerShdw blurRad="38100" dist="19050" dir="2700000" algn="tl" rotWithShape="0">
                    <a:schemeClr val="dk1">
                      <a:alpha val="40000"/>
                    </a:schemeClr>
                  </a:outerShdw>
                </a:effectLst>
                <a:cs typeface="Sakkal Majalla" panose="02000000000000000000" pitchFamily="2" charset="-78"/>
              </a:rPr>
              <a:t>III</a:t>
            </a:r>
            <a:r>
              <a:rPr lang="fr-FR" sz="3100" b="1" u="none" dirty="0">
                <a:ln w="0"/>
                <a:effectLst>
                  <a:outerShdw blurRad="38100" dist="19050" dir="2700000" algn="tl" rotWithShape="0">
                    <a:schemeClr val="dk1">
                      <a:alpha val="40000"/>
                    </a:schemeClr>
                  </a:outerShdw>
                </a:effectLst>
                <a:cs typeface="Sakkal Majalla" panose="02000000000000000000" pitchFamily="2" charset="-78"/>
              </a:rPr>
              <a:t>-2- Market Supply</a:t>
            </a:r>
          </a:p>
          <a:p>
            <a:pPr marL="12699" marR="5080" indent="0">
              <a:lnSpc>
                <a:spcPts val="3460"/>
              </a:lnSpc>
              <a:spcBef>
                <a:spcPts val="535"/>
              </a:spcBef>
              <a:buClr>
                <a:srgbClr val="1CACE3"/>
              </a:buClr>
              <a:buSzPct val="96875"/>
              <a:buNone/>
              <a:tabLst>
                <a:tab pos="200025" algn="l"/>
              </a:tabLst>
            </a:pPr>
            <a:r>
              <a:rPr lang="fr-FR" sz="3100" b="1" dirty="0">
                <a:ln w="0"/>
                <a:effectLst>
                  <a:outerShdw blurRad="38100" dist="19050" dir="2700000" algn="tl" rotWithShape="0">
                    <a:schemeClr val="dk1">
                      <a:alpha val="40000"/>
                    </a:schemeClr>
                  </a:outerShdw>
                </a:effectLst>
                <a:cs typeface="Sakkal Majalla" panose="02000000000000000000" pitchFamily="2" charset="-78"/>
              </a:rPr>
              <a:t>		a- </a:t>
            </a:r>
            <a:r>
              <a:rPr lang="fr-FR" sz="3100" b="1" dirty="0" err="1">
                <a:ln w="0"/>
                <a:effectLst>
                  <a:outerShdw blurRad="38100" dist="19050" dir="2700000" algn="tl" rotWithShape="0">
                    <a:schemeClr val="dk1">
                      <a:alpha val="40000"/>
                    </a:schemeClr>
                  </a:outerShdw>
                </a:effectLst>
                <a:cs typeface="Sakkal Majalla" panose="02000000000000000000" pitchFamily="2" charset="-78"/>
              </a:rPr>
              <a:t>Definition</a:t>
            </a:r>
            <a:endParaRPr lang="en-US" sz="3100" b="1" dirty="0">
              <a:ln w="0"/>
              <a:cs typeface="Sakkal Majalla" panose="02000000000000000000" pitchFamily="2" charset="-78"/>
            </a:endParaRPr>
          </a:p>
          <a:p>
            <a:pPr marL="104139" marR="5080" indent="-91440" algn="just">
              <a:lnSpc>
                <a:spcPts val="3460"/>
              </a:lnSpc>
              <a:spcBef>
                <a:spcPts val="535"/>
              </a:spcBef>
              <a:buClr>
                <a:srgbClr val="1CACE3"/>
              </a:buClr>
              <a:buSzPct val="96875"/>
              <a:buFont typeface="Wingdings"/>
              <a:buChar char=""/>
              <a:tabLst>
                <a:tab pos="200025" algn="l"/>
              </a:tabLst>
            </a:pPr>
            <a:r>
              <a:rPr lang="en-US" sz="3100" dirty="0">
                <a:solidFill>
                  <a:srgbClr val="404040"/>
                </a:solidFill>
                <a:cs typeface="Sakkal Majalla" panose="02000000000000000000" pitchFamily="2" charset="-78"/>
              </a:rPr>
              <a:t>Supply interacts with demand to determine the price that  will be charged.</a:t>
            </a:r>
          </a:p>
          <a:p>
            <a:pPr marL="12699" marR="5080" indent="0" algn="just">
              <a:lnSpc>
                <a:spcPts val="3460"/>
              </a:lnSpc>
              <a:spcBef>
                <a:spcPts val="535"/>
              </a:spcBef>
              <a:buClr>
                <a:srgbClr val="1CACE3"/>
              </a:buClr>
              <a:buSzPct val="96875"/>
              <a:buNone/>
              <a:tabLst>
                <a:tab pos="200025" algn="l"/>
              </a:tabLst>
            </a:pPr>
            <a:endParaRPr lang="en-US" sz="3100" dirty="0">
              <a:solidFill>
                <a:srgbClr val="404040"/>
              </a:solidFill>
              <a:cs typeface="Sakkal Majalla" panose="02000000000000000000" pitchFamily="2" charset="-78"/>
            </a:endParaRPr>
          </a:p>
          <a:p>
            <a:pPr marL="199390" indent="-187325" algn="just">
              <a:lnSpc>
                <a:spcPct val="100000"/>
              </a:lnSpc>
              <a:spcBef>
                <a:spcPts val="105"/>
              </a:spcBef>
              <a:buClr>
                <a:srgbClr val="1CACE3"/>
              </a:buClr>
              <a:buSzPct val="96875"/>
              <a:buFont typeface="Wingdings"/>
              <a:buChar char=""/>
              <a:tabLst>
                <a:tab pos="200025" algn="l"/>
              </a:tabLst>
            </a:pPr>
            <a:r>
              <a:rPr lang="en-US" sz="3100" dirty="0">
                <a:solidFill>
                  <a:srgbClr val="404040"/>
                </a:solidFill>
                <a:cs typeface="Sakkal Majalla" panose="02000000000000000000" pitchFamily="2" charset="-78"/>
              </a:rPr>
              <a:t>Market supply is an expression of sellers’ intentions—of the ability and willingness to sell—not a statement of actual sales.</a:t>
            </a:r>
            <a:endParaRPr lang="en-US" sz="3100" dirty="0">
              <a:cs typeface="Sakkal Majalla" panose="02000000000000000000" pitchFamily="2" charset="-78"/>
            </a:endParaRPr>
          </a:p>
          <a:p>
            <a:pPr marL="104139" marR="57150" indent="-91440" algn="just">
              <a:lnSpc>
                <a:spcPts val="3460"/>
              </a:lnSpc>
              <a:spcBef>
                <a:spcPts val="1385"/>
              </a:spcBef>
              <a:buClr>
                <a:srgbClr val="1CACE3"/>
              </a:buClr>
              <a:buSzPct val="96875"/>
              <a:buFont typeface="Wingdings"/>
              <a:buChar char=""/>
              <a:tabLst>
                <a:tab pos="200025" algn="l"/>
              </a:tabLst>
            </a:pPr>
            <a:r>
              <a:rPr lang="en-US" sz="3100" dirty="0">
                <a:solidFill>
                  <a:srgbClr val="404040"/>
                </a:solidFill>
                <a:cs typeface="Sakkal Majalla" panose="02000000000000000000" pitchFamily="2" charset="-78"/>
              </a:rPr>
              <a:t>The total quantities of a good or service that sellers are  willing and able to sell at alternative prices in a given time  period, </a:t>
            </a:r>
            <a:r>
              <a:rPr lang="en-US" sz="3100" i="1" dirty="0">
                <a:solidFill>
                  <a:srgbClr val="404040"/>
                </a:solidFill>
                <a:cs typeface="Sakkal Majalla" panose="02000000000000000000" pitchFamily="2" charset="-78"/>
              </a:rPr>
              <a:t>ceteris paribus</a:t>
            </a:r>
            <a:r>
              <a:rPr lang="en-US" sz="2400" dirty="0">
                <a:solidFill>
                  <a:srgbClr val="404040"/>
                </a:solidFill>
                <a:latin typeface="Sakkal Majalla" panose="02000000000000000000" pitchFamily="2" charset="-78"/>
                <a:cs typeface="Sakkal Majalla" panose="02000000000000000000" pitchFamily="2" charset="-78"/>
              </a:rPr>
              <a:t>.</a:t>
            </a:r>
          </a:p>
          <a:p>
            <a:pPr marL="12699" marR="57150" indent="0" algn="just">
              <a:lnSpc>
                <a:spcPts val="3460"/>
              </a:lnSpc>
              <a:spcBef>
                <a:spcPts val="1385"/>
              </a:spcBef>
              <a:buClr>
                <a:srgbClr val="1CACE3"/>
              </a:buClr>
              <a:buSzPct val="96875"/>
              <a:buNone/>
              <a:tabLst>
                <a:tab pos="200025" algn="l"/>
              </a:tabLst>
            </a:pPr>
            <a:endParaRPr lang="en-US" sz="2400" dirty="0">
              <a:latin typeface="Sakkal Majalla" panose="02000000000000000000" pitchFamily="2" charset="-78"/>
              <a:cs typeface="Sakkal Majalla" panose="02000000000000000000" pitchFamily="2" charset="-78"/>
            </a:endParaRPr>
          </a:p>
          <a:p>
            <a:pPr marL="199390" indent="-187325" algn="just">
              <a:lnSpc>
                <a:spcPct val="100000"/>
              </a:lnSpc>
              <a:spcBef>
                <a:spcPts val="965"/>
              </a:spcBef>
              <a:buClr>
                <a:srgbClr val="1CACE3"/>
              </a:buClr>
              <a:buSzPct val="96875"/>
              <a:buFont typeface="Wingdings"/>
              <a:buChar char=""/>
              <a:tabLst>
                <a:tab pos="200025" algn="l"/>
              </a:tabLst>
            </a:pPr>
            <a:r>
              <a:rPr lang="en-US" sz="2400" dirty="0">
                <a:solidFill>
                  <a:srgbClr val="404040"/>
                </a:solidFill>
                <a:latin typeface="Sakkal Majalla" panose="02000000000000000000" pitchFamily="2" charset="-78"/>
                <a:cs typeface="Sakkal Majalla" panose="02000000000000000000" pitchFamily="2" charset="-78"/>
              </a:rPr>
              <a:t>The sum of individual supplies.</a:t>
            </a:r>
          </a:p>
          <a:p>
            <a:pPr marL="199390" indent="-187325">
              <a:lnSpc>
                <a:spcPct val="100000"/>
              </a:lnSpc>
              <a:spcBef>
                <a:spcPts val="965"/>
              </a:spcBef>
              <a:buClr>
                <a:srgbClr val="1CACE3"/>
              </a:buClr>
              <a:buSzPct val="96875"/>
              <a:buFont typeface="Wingdings"/>
              <a:buChar char=""/>
              <a:tabLst>
                <a:tab pos="200025" algn="l"/>
              </a:tabLst>
            </a:pPr>
            <a:endParaRPr lang="fr-FR" dirty="0"/>
          </a:p>
        </p:txBody>
      </p:sp>
    </p:spTree>
    <p:extLst>
      <p:ext uri="{BB962C8B-B14F-4D97-AF65-F5344CB8AC3E}">
        <p14:creationId xmlns:p14="http://schemas.microsoft.com/office/powerpoint/2010/main" val="23963032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DEC814-DD79-4A8D-86E7-A58A5E660654}"/>
              </a:ext>
            </a:extLst>
          </p:cNvPr>
          <p:cNvSpPr>
            <a:spLocks noGrp="1"/>
          </p:cNvSpPr>
          <p:nvPr>
            <p:ph type="title"/>
          </p:nvPr>
        </p:nvSpPr>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-6-</a:t>
            </a:r>
            <a:endParaRPr lang="fr-FR" dirty="0"/>
          </a:p>
        </p:txBody>
      </p:sp>
      <p:sp>
        <p:nvSpPr>
          <p:cNvPr id="3" name="Espace réservé du contenu 2">
            <a:extLst>
              <a:ext uri="{FF2B5EF4-FFF2-40B4-BE49-F238E27FC236}">
                <a16:creationId xmlns:a16="http://schemas.microsoft.com/office/drawing/2014/main" id="{C945D75A-A137-4533-BE81-8785E4F5DAE2}"/>
              </a:ext>
            </a:extLst>
          </p:cNvPr>
          <p:cNvSpPr>
            <a:spLocks noGrp="1"/>
          </p:cNvSpPr>
          <p:nvPr>
            <p:ph idx="1"/>
          </p:nvPr>
        </p:nvSpPr>
        <p:spPr>
          <a:xfrm>
            <a:off x="353039" y="1535473"/>
            <a:ext cx="8324455" cy="4509222"/>
          </a:xfrm>
        </p:spPr>
        <p:txBody>
          <a:bodyPr/>
          <a:lstStyle/>
          <a:p>
            <a:pPr marL="0" indent="0">
              <a:buNone/>
            </a:pPr>
            <a:r>
              <a:rPr lang="fr-FR" dirty="0"/>
              <a:t>	</a:t>
            </a:r>
            <a:r>
              <a:rPr lang="fr-FR" sz="3200" b="1" dirty="0"/>
              <a:t>b- Market </a:t>
            </a:r>
            <a:r>
              <a:rPr lang="fr-FR" sz="3200" b="1" dirty="0" err="1"/>
              <a:t>supply</a:t>
            </a:r>
            <a:r>
              <a:rPr lang="fr-FR" sz="3200" b="1" dirty="0"/>
              <a:t> curves</a:t>
            </a:r>
          </a:p>
          <a:p>
            <a:pPr marL="0" indent="0">
              <a:buNone/>
            </a:pPr>
            <a:endParaRPr lang="fr-FR" b="1" dirty="0"/>
          </a:p>
          <a:p>
            <a:pPr marL="0" indent="0">
              <a:buNone/>
            </a:pPr>
            <a:endParaRPr lang="fr-FR" b="1" dirty="0"/>
          </a:p>
          <a:p>
            <a:pPr marL="0" indent="0">
              <a:buNone/>
            </a:pPr>
            <a:endParaRPr lang="fr-FR" b="1" dirty="0"/>
          </a:p>
        </p:txBody>
      </p:sp>
      <p:pic>
        <p:nvPicPr>
          <p:cNvPr id="7170" name="Picture 2" descr="Aggregate Supply (AS) Curve">
            <a:extLst>
              <a:ext uri="{FF2B5EF4-FFF2-40B4-BE49-F238E27FC236}">
                <a16:creationId xmlns:a16="http://schemas.microsoft.com/office/drawing/2014/main" id="{4BE5956E-56DF-410C-9C4C-F3E5A12D2C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344" y="2349660"/>
            <a:ext cx="8469150" cy="3946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72899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F5498F-1D82-4179-A9B1-BF17153FFD83}"/>
              </a:ext>
            </a:extLst>
          </p:cNvPr>
          <p:cNvSpPr>
            <a:spLocks noGrp="1"/>
          </p:cNvSpPr>
          <p:nvPr>
            <p:ph type="title"/>
          </p:nvPr>
        </p:nvSpPr>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-7-</a:t>
            </a:r>
            <a:endParaRPr lang="fr-FR" dirty="0"/>
          </a:p>
        </p:txBody>
      </p:sp>
      <p:sp>
        <p:nvSpPr>
          <p:cNvPr id="3" name="Espace réservé du contenu 2">
            <a:extLst>
              <a:ext uri="{FF2B5EF4-FFF2-40B4-BE49-F238E27FC236}">
                <a16:creationId xmlns:a16="http://schemas.microsoft.com/office/drawing/2014/main" id="{D2946A80-EE38-433C-BBAF-FA34B1C27FEC}"/>
              </a:ext>
            </a:extLst>
          </p:cNvPr>
          <p:cNvSpPr>
            <a:spLocks noGrp="1"/>
          </p:cNvSpPr>
          <p:nvPr>
            <p:ph idx="1"/>
          </p:nvPr>
        </p:nvSpPr>
        <p:spPr/>
        <p:txBody>
          <a:bodyPr/>
          <a:lstStyle/>
          <a:p>
            <a:pPr marL="0" indent="0">
              <a:buNone/>
            </a:pPr>
            <a:r>
              <a:rPr lang="fr-FR" sz="2800" b="1" dirty="0"/>
              <a:t>c</a:t>
            </a:r>
            <a:r>
              <a:rPr lang="fr-FR" sz="2400" b="1" dirty="0"/>
              <a:t>- </a:t>
            </a:r>
            <a:r>
              <a:rPr lang="fr-FR" sz="3200" b="1" dirty="0"/>
              <a:t>Shift in Supply</a:t>
            </a:r>
          </a:p>
          <a:p>
            <a:pPr marL="0" indent="0">
              <a:buNone/>
            </a:pPr>
            <a:endParaRPr lang="fr-FR" dirty="0"/>
          </a:p>
        </p:txBody>
      </p:sp>
      <p:pic>
        <p:nvPicPr>
          <p:cNvPr id="5" name="Picture 2" descr="Supply Curve: Meaning, Shifting of Supply Curve, Movement Along Curve">
            <a:extLst>
              <a:ext uri="{FF2B5EF4-FFF2-40B4-BE49-F238E27FC236}">
                <a16:creationId xmlns:a16="http://schemas.microsoft.com/office/drawing/2014/main" id="{F6A45265-2B6A-4896-B746-302AC54D6B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76823"/>
            <a:ext cx="8885381" cy="4411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986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9C3000-E94F-4E07-9BE1-E2F6E2D59E74}"/>
              </a:ext>
            </a:extLst>
          </p:cNvPr>
          <p:cNvSpPr>
            <a:spLocks noGrp="1"/>
          </p:cNvSpPr>
          <p:nvPr>
            <p:ph type="title"/>
          </p:nvPr>
        </p:nvSpPr>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-8-</a:t>
            </a:r>
            <a:endParaRPr lang="fr-FR" dirty="0"/>
          </a:p>
        </p:txBody>
      </p:sp>
      <p:sp>
        <p:nvSpPr>
          <p:cNvPr id="3" name="Espace réservé du contenu 2">
            <a:extLst>
              <a:ext uri="{FF2B5EF4-FFF2-40B4-BE49-F238E27FC236}">
                <a16:creationId xmlns:a16="http://schemas.microsoft.com/office/drawing/2014/main" id="{AE570164-6F99-4C4E-8AC6-94615AE229BD}"/>
              </a:ext>
            </a:extLst>
          </p:cNvPr>
          <p:cNvSpPr>
            <a:spLocks noGrp="1"/>
          </p:cNvSpPr>
          <p:nvPr>
            <p:ph idx="1"/>
          </p:nvPr>
        </p:nvSpPr>
        <p:spPr>
          <a:xfrm>
            <a:off x="475884" y="1628070"/>
            <a:ext cx="8400261" cy="5165275"/>
          </a:xfrm>
        </p:spPr>
        <p:txBody>
          <a:bodyPr/>
          <a:lstStyle/>
          <a:p>
            <a:pPr marL="0" indent="0">
              <a:buNone/>
            </a:pPr>
            <a:r>
              <a:rPr lang="fr-FR" sz="3200" b="1" dirty="0"/>
              <a:t>d- Factors that shift </a:t>
            </a:r>
            <a:r>
              <a:rPr lang="fr-FR" sz="3200" b="1" dirty="0" err="1"/>
              <a:t>supply</a:t>
            </a:r>
            <a:r>
              <a:rPr lang="fr-FR" sz="3200" b="1" dirty="0"/>
              <a:t> curves</a:t>
            </a:r>
          </a:p>
          <a:p>
            <a:pPr marL="0" indent="0">
              <a:buNone/>
            </a:pPr>
            <a:endParaRPr lang="fr-FR" b="1" dirty="0"/>
          </a:p>
          <a:p>
            <a:pPr marL="0" indent="0">
              <a:buNone/>
            </a:pPr>
            <a:endParaRPr lang="fr-FR" b="1" dirty="0"/>
          </a:p>
          <a:p>
            <a:endParaRPr lang="fr-FR" dirty="0"/>
          </a:p>
        </p:txBody>
      </p:sp>
      <p:pic>
        <p:nvPicPr>
          <p:cNvPr id="6146" name="Picture 2" descr="Supply Curve Shifting Left - Shefalitayal">
            <a:extLst>
              <a:ext uri="{FF2B5EF4-FFF2-40B4-BE49-F238E27FC236}">
                <a16:creationId xmlns:a16="http://schemas.microsoft.com/office/drawing/2014/main" id="{CDA63E72-C953-4A32-9A4A-61BD99CBA8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309" y="2253673"/>
            <a:ext cx="8552873" cy="4045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37111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87A3425-9E7B-4AFA-BA5E-A4F94F2B3B0E}"/>
              </a:ext>
            </a:extLst>
          </p:cNvPr>
          <p:cNvSpPr>
            <a:spLocks noGrp="1"/>
          </p:cNvSpPr>
          <p:nvPr>
            <p:ph idx="1"/>
          </p:nvPr>
        </p:nvSpPr>
        <p:spPr/>
        <p:txBody>
          <a:bodyPr/>
          <a:lstStyle/>
          <a:p>
            <a:pPr marL="0" indent="0">
              <a:buNone/>
            </a:pPr>
            <a:r>
              <a:rPr lang="fr-FR" sz="2400" b="1" dirty="0"/>
              <a:t>	</a:t>
            </a:r>
            <a:r>
              <a:rPr lang="fr-FR" sz="3200" b="1" dirty="0"/>
              <a:t>IV- </a:t>
            </a:r>
            <a:r>
              <a:rPr lang="fr-FR" sz="3200" b="1" dirty="0" err="1"/>
              <a:t>Movements</a:t>
            </a:r>
            <a:r>
              <a:rPr lang="fr-FR" sz="3200" b="1" dirty="0"/>
              <a:t> and shits </a:t>
            </a:r>
            <a:r>
              <a:rPr lang="fr-FR" sz="3200" b="1" dirty="0" err="1"/>
              <a:t>along</a:t>
            </a:r>
            <a:r>
              <a:rPr lang="fr-FR" sz="3200" b="1" dirty="0"/>
              <a:t> </a:t>
            </a:r>
            <a:r>
              <a:rPr lang="fr-FR" sz="3200" b="1" dirty="0" err="1"/>
              <a:t>supply</a:t>
            </a:r>
            <a:r>
              <a:rPr lang="fr-FR" sz="3200" b="1" dirty="0"/>
              <a:t> and 			</a:t>
            </a:r>
            <a:r>
              <a:rPr lang="fr-FR" sz="3200" b="1" dirty="0" err="1"/>
              <a:t>demand</a:t>
            </a:r>
            <a:r>
              <a:rPr lang="fr-FR" sz="3200" b="1" dirty="0"/>
              <a:t> </a:t>
            </a:r>
            <a:r>
              <a:rPr lang="fr-FR" sz="3200" b="1" dirty="0" err="1"/>
              <a:t>curves</a:t>
            </a:r>
            <a:endParaRPr lang="fr-FR" sz="3200" b="1" dirty="0"/>
          </a:p>
          <a:p>
            <a:pPr marL="0" indent="0">
              <a:buNone/>
            </a:pPr>
            <a:r>
              <a:rPr lang="en-US" sz="3200" b="1" i="0" dirty="0">
                <a:solidFill>
                  <a:srgbClr val="111111"/>
                </a:solidFill>
                <a:effectLst/>
              </a:rPr>
              <a:t>		IV-1- Movements along curves</a:t>
            </a:r>
          </a:p>
          <a:p>
            <a:pPr marL="0" indent="0">
              <a:buNone/>
            </a:pPr>
            <a:r>
              <a:rPr lang="en-US" sz="3200" b="1" i="0" dirty="0">
                <a:solidFill>
                  <a:srgbClr val="111111"/>
                </a:solidFill>
                <a:effectLst/>
              </a:rPr>
              <a:t>		IV-2- Shift along curves</a:t>
            </a:r>
          </a:p>
          <a:p>
            <a:pPr marL="0" indent="0">
              <a:buNone/>
            </a:pPr>
            <a:endParaRPr lang="fr-FR" sz="2400" b="1" dirty="0"/>
          </a:p>
          <a:p>
            <a:pPr marL="0" indent="0">
              <a:buNone/>
            </a:pPr>
            <a:endParaRPr lang="en-US" sz="2400" b="1" i="0" dirty="0">
              <a:solidFill>
                <a:srgbClr val="111111"/>
              </a:solidFill>
              <a:effectLst/>
            </a:endParaRPr>
          </a:p>
          <a:p>
            <a:pPr marL="0" indent="0">
              <a:buNone/>
            </a:pPr>
            <a:endParaRPr lang="fr-FR" sz="2400" b="1" dirty="0"/>
          </a:p>
          <a:p>
            <a:pPr marL="0" indent="0">
              <a:buNone/>
            </a:pPr>
            <a:endParaRPr lang="fr-FR" dirty="0"/>
          </a:p>
        </p:txBody>
      </p:sp>
    </p:spTree>
    <p:extLst>
      <p:ext uri="{BB962C8B-B14F-4D97-AF65-F5344CB8AC3E}">
        <p14:creationId xmlns:p14="http://schemas.microsoft.com/office/powerpoint/2010/main" val="39339932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792834-208B-439C-A319-ADC6A487FD73}"/>
              </a:ext>
            </a:extLst>
          </p:cNvPr>
          <p:cNvSpPr>
            <a:spLocks noGrp="1"/>
          </p:cNvSpPr>
          <p:nvPr>
            <p:ph type="title"/>
          </p:nvPr>
        </p:nvSpPr>
        <p:spPr>
          <a:xfrm>
            <a:off x="2272144" y="365126"/>
            <a:ext cx="7730837" cy="1054242"/>
          </a:xfrm>
        </p:spPr>
        <p:txBody>
          <a:bodyPr>
            <a:normAutofit/>
          </a:bodyPr>
          <a:lstStyle/>
          <a:p>
            <a:pPr marL="0" indent="0">
              <a:buNone/>
            </a:pPr>
            <a:r>
              <a:rPr lang="fr-FR" sz="2800" b="1" dirty="0">
                <a:latin typeface="+mn-lt"/>
              </a:rPr>
              <a:t>IV- Movements and shits </a:t>
            </a:r>
            <a:r>
              <a:rPr lang="fr-FR" sz="2800" b="1" dirty="0" err="1">
                <a:latin typeface="+mn-lt"/>
              </a:rPr>
              <a:t>along</a:t>
            </a:r>
            <a:r>
              <a:rPr lang="fr-FR" sz="2800" b="1" dirty="0">
                <a:latin typeface="+mn-lt"/>
              </a:rPr>
              <a:t> </a:t>
            </a:r>
            <a:r>
              <a:rPr lang="fr-FR" sz="2800" b="1" dirty="0" err="1">
                <a:latin typeface="+mn-lt"/>
              </a:rPr>
              <a:t>supply</a:t>
            </a:r>
            <a:r>
              <a:rPr lang="fr-FR" sz="2800" b="1" dirty="0">
                <a:latin typeface="+mn-lt"/>
              </a:rPr>
              <a:t> and </a:t>
            </a:r>
            <a:br>
              <a:rPr lang="fr-FR" sz="2800" b="1" dirty="0">
                <a:latin typeface="+mn-lt"/>
              </a:rPr>
            </a:br>
            <a:r>
              <a:rPr lang="fr-FR" sz="2800" b="1" dirty="0">
                <a:latin typeface="+mn-lt"/>
              </a:rPr>
              <a:t>                    </a:t>
            </a:r>
            <a:r>
              <a:rPr lang="fr-FR" sz="2800" b="1" dirty="0" err="1">
                <a:latin typeface="+mn-lt"/>
              </a:rPr>
              <a:t>demand</a:t>
            </a:r>
            <a:r>
              <a:rPr lang="fr-FR" sz="2800" b="1" dirty="0">
                <a:latin typeface="+mn-lt"/>
              </a:rPr>
              <a:t>  curves                                  -1- </a:t>
            </a:r>
          </a:p>
        </p:txBody>
      </p:sp>
      <p:sp>
        <p:nvSpPr>
          <p:cNvPr id="3" name="Espace réservé du contenu 2">
            <a:extLst>
              <a:ext uri="{FF2B5EF4-FFF2-40B4-BE49-F238E27FC236}">
                <a16:creationId xmlns:a16="http://schemas.microsoft.com/office/drawing/2014/main" id="{FB3FA7C5-A0E4-4EC9-8DC9-B21B651F6043}"/>
              </a:ext>
            </a:extLst>
          </p:cNvPr>
          <p:cNvSpPr>
            <a:spLocks noGrp="1"/>
          </p:cNvSpPr>
          <p:nvPr>
            <p:ph idx="1"/>
          </p:nvPr>
        </p:nvSpPr>
        <p:spPr>
          <a:xfrm>
            <a:off x="272017" y="1667741"/>
            <a:ext cx="8493292" cy="4509222"/>
          </a:xfrm>
        </p:spPr>
        <p:txBody>
          <a:bodyPr>
            <a:normAutofit fontScale="92500" lnSpcReduction="10000"/>
          </a:bodyPr>
          <a:lstStyle/>
          <a:p>
            <a:pPr marL="0" indent="0">
              <a:buNone/>
            </a:pPr>
            <a:r>
              <a:rPr lang="en-US" sz="3000" b="1" i="0" dirty="0">
                <a:solidFill>
                  <a:srgbClr val="111111"/>
                </a:solidFill>
                <a:effectLst/>
              </a:rPr>
              <a:t>	IV-1- Movements along curves</a:t>
            </a:r>
          </a:p>
          <a:p>
            <a:pPr algn="l"/>
            <a:r>
              <a:rPr lang="en-US" b="0" i="0" dirty="0">
                <a:solidFill>
                  <a:srgbClr val="111111"/>
                </a:solidFill>
                <a:effectLst/>
                <a:latin typeface="SourceSansPro"/>
              </a:rPr>
              <a:t>a movement along the </a:t>
            </a:r>
            <a:r>
              <a:rPr lang="en-US" b="1" i="0" dirty="0">
                <a:solidFill>
                  <a:srgbClr val="111111"/>
                </a:solidFill>
                <a:effectLst/>
                <a:latin typeface="SourceSansPro"/>
              </a:rPr>
              <a:t>supply curve </a:t>
            </a:r>
            <a:r>
              <a:rPr lang="en-US" b="0" i="0" dirty="0">
                <a:solidFill>
                  <a:srgbClr val="111111"/>
                </a:solidFill>
                <a:effectLst/>
                <a:latin typeface="SourceSansPro"/>
              </a:rPr>
              <a:t>means that the supply relationship remains consistent. </a:t>
            </a:r>
          </a:p>
          <a:p>
            <a:pPr algn="l"/>
            <a:r>
              <a:rPr lang="en-US" b="0" i="0" dirty="0">
                <a:solidFill>
                  <a:srgbClr val="111111"/>
                </a:solidFill>
                <a:effectLst/>
                <a:latin typeface="SourceSansPro"/>
              </a:rPr>
              <a:t>Therefore, a movement along the supply curve will occur when the price of the good changes and the quantity supplied changes in accordance to the original supply relationship. </a:t>
            </a:r>
          </a:p>
          <a:p>
            <a:pPr algn="l"/>
            <a:r>
              <a:rPr lang="en-US" b="0" i="0" dirty="0">
                <a:solidFill>
                  <a:srgbClr val="111111"/>
                </a:solidFill>
                <a:effectLst/>
                <a:latin typeface="SourceSansPro"/>
              </a:rPr>
              <a:t>In other words, a </a:t>
            </a:r>
            <a:r>
              <a:rPr lang="en-US" b="1" dirty="0">
                <a:solidFill>
                  <a:srgbClr val="FF0000"/>
                </a:solidFill>
              </a:rPr>
              <a:t>movement </a:t>
            </a:r>
            <a:r>
              <a:rPr lang="en-US" b="0" i="0" dirty="0">
                <a:solidFill>
                  <a:srgbClr val="111111"/>
                </a:solidFill>
                <a:effectLst/>
                <a:latin typeface="SourceSansPro"/>
              </a:rPr>
              <a:t>occurs when a </a:t>
            </a:r>
            <a:r>
              <a:rPr lang="en-US" b="0" i="0" dirty="0">
                <a:solidFill>
                  <a:srgbClr val="FF0000"/>
                </a:solidFill>
                <a:effectLst/>
                <a:latin typeface="SourceSansPro"/>
              </a:rPr>
              <a:t>change</a:t>
            </a:r>
            <a:r>
              <a:rPr lang="en-US" b="0" i="0" dirty="0">
                <a:solidFill>
                  <a:srgbClr val="111111"/>
                </a:solidFill>
                <a:effectLst/>
                <a:latin typeface="SourceSansPro"/>
              </a:rPr>
              <a:t> in </a:t>
            </a:r>
            <a:r>
              <a:rPr lang="en-US" b="1" i="0" dirty="0">
                <a:solidFill>
                  <a:srgbClr val="0070C0"/>
                </a:solidFill>
                <a:effectLst/>
              </a:rPr>
              <a:t>quantity supplied</a:t>
            </a:r>
            <a:r>
              <a:rPr lang="en-US" b="1" i="0" dirty="0">
                <a:solidFill>
                  <a:srgbClr val="111111"/>
                </a:solidFill>
                <a:effectLst/>
              </a:rPr>
              <a:t> </a:t>
            </a:r>
            <a:r>
              <a:rPr lang="en-US" b="0" i="0" dirty="0">
                <a:solidFill>
                  <a:srgbClr val="111111"/>
                </a:solidFill>
                <a:effectLst/>
                <a:latin typeface="SourceSansPro"/>
              </a:rPr>
              <a:t>is caused only by a </a:t>
            </a:r>
            <a:r>
              <a:rPr lang="en-US" b="1" i="0" dirty="0">
                <a:solidFill>
                  <a:srgbClr val="0070C0"/>
                </a:solidFill>
                <a:effectLst/>
                <a:latin typeface="SourceSansPro"/>
              </a:rPr>
              <a:t>change in price</a:t>
            </a:r>
            <a:r>
              <a:rPr lang="en-US" b="0" i="0" dirty="0">
                <a:solidFill>
                  <a:srgbClr val="111111"/>
                </a:solidFill>
                <a:effectLst/>
                <a:latin typeface="SourceSansPro"/>
              </a:rPr>
              <a:t>, and vice versa.</a:t>
            </a:r>
          </a:p>
          <a:p>
            <a:endParaRPr lang="fr-FR" dirty="0"/>
          </a:p>
        </p:txBody>
      </p:sp>
      <p:sp>
        <p:nvSpPr>
          <p:cNvPr id="4" name="Espace réservé du contenu 3">
            <a:extLst>
              <a:ext uri="{FF2B5EF4-FFF2-40B4-BE49-F238E27FC236}">
                <a16:creationId xmlns:a16="http://schemas.microsoft.com/office/drawing/2014/main" id="{1B663E11-3534-47AB-A9C5-CAEEA95D13D0}"/>
              </a:ext>
            </a:extLst>
          </p:cNvPr>
          <p:cNvSpPr>
            <a:spLocks noGrp="1"/>
          </p:cNvSpPr>
          <p:nvPr>
            <p:ph idx="13"/>
          </p:nvPr>
        </p:nvSpPr>
        <p:spPr/>
        <p:txBody>
          <a:bodyPr/>
          <a:lstStyle/>
          <a:p>
            <a:endParaRPr lang="fr-FR"/>
          </a:p>
        </p:txBody>
      </p:sp>
    </p:spTree>
    <p:extLst>
      <p:ext uri="{BB962C8B-B14F-4D97-AF65-F5344CB8AC3E}">
        <p14:creationId xmlns:p14="http://schemas.microsoft.com/office/powerpoint/2010/main" val="246049814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D9EF3F-CFA8-48AE-927B-CB9DB5BE7B89}"/>
              </a:ext>
            </a:extLst>
          </p:cNvPr>
          <p:cNvSpPr>
            <a:spLocks noGrp="1"/>
          </p:cNvSpPr>
          <p:nvPr>
            <p:ph type="title"/>
          </p:nvPr>
        </p:nvSpPr>
        <p:spPr>
          <a:xfrm>
            <a:off x="2349661" y="509287"/>
            <a:ext cx="7164390" cy="910082"/>
          </a:xfrm>
        </p:spPr>
        <p:txBody>
          <a:bodyPr>
            <a:normAutofit fontScale="90000"/>
          </a:bodyPr>
          <a:lstStyle/>
          <a:p>
            <a:r>
              <a:rPr lang="fr-FR" sz="3100" b="1" dirty="0">
                <a:solidFill>
                  <a:schemeClr val="bg1"/>
                </a:solidFill>
                <a:latin typeface="+mn-lt"/>
              </a:rPr>
              <a:t>IV- Movements and shits </a:t>
            </a:r>
            <a:r>
              <a:rPr lang="fr-FR" sz="3100" b="1" dirty="0" err="1">
                <a:solidFill>
                  <a:schemeClr val="bg1"/>
                </a:solidFill>
                <a:latin typeface="+mn-lt"/>
              </a:rPr>
              <a:t>along</a:t>
            </a:r>
            <a:r>
              <a:rPr lang="fr-FR" sz="3100" b="1" dirty="0">
                <a:solidFill>
                  <a:schemeClr val="bg1"/>
                </a:solidFill>
                <a:latin typeface="+mn-lt"/>
              </a:rPr>
              <a:t> </a:t>
            </a:r>
            <a:r>
              <a:rPr lang="fr-FR" sz="3100" b="1" dirty="0" err="1">
                <a:solidFill>
                  <a:schemeClr val="bg1"/>
                </a:solidFill>
                <a:latin typeface="+mn-lt"/>
              </a:rPr>
              <a:t>supply</a:t>
            </a:r>
            <a:r>
              <a:rPr lang="fr-FR" sz="3100" b="1" dirty="0">
                <a:solidFill>
                  <a:schemeClr val="bg1"/>
                </a:solidFill>
                <a:latin typeface="+mn-lt"/>
              </a:rPr>
              <a:t> and </a:t>
            </a:r>
            <a:br>
              <a:rPr lang="fr-FR" sz="3100" b="1" dirty="0">
                <a:solidFill>
                  <a:schemeClr val="bg1"/>
                </a:solidFill>
                <a:latin typeface="+mn-lt"/>
              </a:rPr>
            </a:br>
            <a:r>
              <a:rPr lang="fr-FR" sz="3100" b="1" dirty="0">
                <a:solidFill>
                  <a:schemeClr val="bg1"/>
                </a:solidFill>
                <a:latin typeface="+mn-lt"/>
              </a:rPr>
              <a:t>                    </a:t>
            </a:r>
            <a:r>
              <a:rPr lang="fr-FR" sz="3100" b="1" dirty="0" err="1">
                <a:solidFill>
                  <a:schemeClr val="bg1"/>
                </a:solidFill>
                <a:latin typeface="+mn-lt"/>
              </a:rPr>
              <a:t>demand</a:t>
            </a:r>
            <a:r>
              <a:rPr lang="fr-FR" sz="3100" b="1" dirty="0">
                <a:solidFill>
                  <a:schemeClr val="bg1"/>
                </a:solidFill>
                <a:latin typeface="+mn-lt"/>
              </a:rPr>
              <a:t>  curves                               </a:t>
            </a:r>
            <a:r>
              <a:rPr lang="fr-FR" sz="3600" b="1" dirty="0">
                <a:latin typeface="+mn-lt"/>
              </a:rPr>
              <a:t>-2- </a:t>
            </a:r>
            <a:endParaRPr lang="fr-FR" dirty="0"/>
          </a:p>
        </p:txBody>
      </p:sp>
      <p:sp>
        <p:nvSpPr>
          <p:cNvPr id="3" name="Espace réservé du contenu 2">
            <a:extLst>
              <a:ext uri="{FF2B5EF4-FFF2-40B4-BE49-F238E27FC236}">
                <a16:creationId xmlns:a16="http://schemas.microsoft.com/office/drawing/2014/main" id="{7442E0BB-BC1D-4D53-8832-172AC8A06035}"/>
              </a:ext>
            </a:extLst>
          </p:cNvPr>
          <p:cNvSpPr>
            <a:spLocks noGrp="1"/>
          </p:cNvSpPr>
          <p:nvPr>
            <p:ph idx="1"/>
          </p:nvPr>
        </p:nvSpPr>
        <p:spPr>
          <a:xfrm>
            <a:off x="272017" y="1667741"/>
            <a:ext cx="8521001" cy="4509222"/>
          </a:xfrm>
        </p:spPr>
        <p:txBody>
          <a:bodyPr>
            <a:normAutofit fontScale="92500" lnSpcReduction="10000"/>
          </a:bodyPr>
          <a:lstStyle/>
          <a:p>
            <a:pPr marL="0" indent="0">
              <a:buNone/>
            </a:pPr>
            <a:r>
              <a:rPr lang="en-US" sz="2800" b="1" i="0" dirty="0">
                <a:solidFill>
                  <a:srgbClr val="111111"/>
                </a:solidFill>
                <a:effectLst/>
              </a:rPr>
              <a:t>	</a:t>
            </a:r>
            <a:r>
              <a:rPr lang="en-US" sz="3500" b="1" i="0" dirty="0">
                <a:solidFill>
                  <a:srgbClr val="111111"/>
                </a:solidFill>
                <a:effectLst/>
              </a:rPr>
              <a:t>IV-2- Shift along curves</a:t>
            </a:r>
            <a:endParaRPr lang="en-US" sz="2800" b="1" i="0" dirty="0">
              <a:solidFill>
                <a:srgbClr val="111111"/>
              </a:solidFill>
              <a:effectLst/>
            </a:endParaRPr>
          </a:p>
          <a:p>
            <a:r>
              <a:rPr lang="en-US" sz="2800" b="1" i="0" dirty="0">
                <a:solidFill>
                  <a:srgbClr val="FF0000"/>
                </a:solidFill>
                <a:effectLst/>
                <a:cs typeface="Calibri" panose="020F0502020204030204" pitchFamily="34" charset="0"/>
              </a:rPr>
              <a:t>shift</a:t>
            </a:r>
            <a:r>
              <a:rPr lang="en-US" sz="2800" b="1" i="0" dirty="0">
                <a:solidFill>
                  <a:srgbClr val="0070C0"/>
                </a:solidFill>
                <a:effectLst/>
                <a:cs typeface="Calibri" panose="020F0502020204030204" pitchFamily="34" charset="0"/>
              </a:rPr>
              <a:t> </a:t>
            </a:r>
            <a:r>
              <a:rPr lang="en-US" sz="2800" b="0" i="0" dirty="0">
                <a:solidFill>
                  <a:srgbClr val="111111"/>
                </a:solidFill>
                <a:effectLst/>
              </a:rPr>
              <a:t>in a demand or supply curve occurs when a good's quantity demanded or supplied changes even though the price remains the same.</a:t>
            </a:r>
          </a:p>
          <a:p>
            <a:r>
              <a:rPr lang="en-US" sz="2800" b="0" i="0" dirty="0">
                <a:solidFill>
                  <a:srgbClr val="111111"/>
                </a:solidFill>
                <a:effectLst/>
              </a:rPr>
              <a:t>Shifts in the demand curve imply that the original demand relationship has changed, meaning that </a:t>
            </a:r>
            <a:r>
              <a:rPr lang="en-US" sz="2800" b="1" i="0" dirty="0">
                <a:solidFill>
                  <a:srgbClr val="0070C0"/>
                </a:solidFill>
                <a:effectLst/>
              </a:rPr>
              <a:t>quantity demand </a:t>
            </a:r>
            <a:r>
              <a:rPr lang="en-US" sz="2800" b="0" i="0" dirty="0">
                <a:solidFill>
                  <a:srgbClr val="111111"/>
                </a:solidFill>
                <a:effectLst/>
              </a:rPr>
              <a:t>is </a:t>
            </a:r>
            <a:r>
              <a:rPr lang="en-US" sz="2800" b="1" i="0" dirty="0">
                <a:solidFill>
                  <a:srgbClr val="0070C0"/>
                </a:solidFill>
                <a:effectLst/>
              </a:rPr>
              <a:t>affected by a factor other than price</a:t>
            </a:r>
            <a:r>
              <a:rPr lang="en-US" sz="2800" b="0" i="0" dirty="0">
                <a:solidFill>
                  <a:srgbClr val="111111"/>
                </a:solidFill>
                <a:effectLst/>
              </a:rPr>
              <a:t>. </a:t>
            </a:r>
            <a:endParaRPr lang="fr-FR" dirty="0"/>
          </a:p>
        </p:txBody>
      </p:sp>
    </p:spTree>
    <p:extLst>
      <p:ext uri="{BB962C8B-B14F-4D97-AF65-F5344CB8AC3E}">
        <p14:creationId xmlns:p14="http://schemas.microsoft.com/office/powerpoint/2010/main" val="89313996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0405C1-4C37-4D1D-8766-145F9D8C97CC}"/>
              </a:ext>
            </a:extLst>
          </p:cNvPr>
          <p:cNvSpPr>
            <a:spLocks noGrp="1"/>
          </p:cNvSpPr>
          <p:nvPr>
            <p:ph type="title"/>
          </p:nvPr>
        </p:nvSpPr>
        <p:spPr>
          <a:xfrm>
            <a:off x="2447001" y="365126"/>
            <a:ext cx="7460927" cy="1054242"/>
          </a:xfrm>
        </p:spPr>
        <p:txBody>
          <a:bodyPr>
            <a:normAutofit/>
          </a:bodyPr>
          <a:lstStyle/>
          <a:p>
            <a:r>
              <a:rPr lang="fr-FR" sz="2800" b="1" dirty="0">
                <a:solidFill>
                  <a:schemeClr val="bg1"/>
                </a:solidFill>
                <a:latin typeface="+mn-lt"/>
              </a:rPr>
              <a:t>IV- Movements and shits </a:t>
            </a:r>
            <a:r>
              <a:rPr lang="fr-FR" sz="2800" b="1" dirty="0" err="1">
                <a:solidFill>
                  <a:schemeClr val="bg1"/>
                </a:solidFill>
                <a:latin typeface="+mn-lt"/>
              </a:rPr>
              <a:t>along</a:t>
            </a:r>
            <a:r>
              <a:rPr lang="fr-FR" sz="2800" b="1" dirty="0">
                <a:solidFill>
                  <a:schemeClr val="bg1"/>
                </a:solidFill>
                <a:latin typeface="+mn-lt"/>
              </a:rPr>
              <a:t> </a:t>
            </a:r>
            <a:r>
              <a:rPr lang="fr-FR" sz="2800" b="1" dirty="0" err="1">
                <a:solidFill>
                  <a:schemeClr val="bg1"/>
                </a:solidFill>
                <a:latin typeface="+mn-lt"/>
              </a:rPr>
              <a:t>supply</a:t>
            </a:r>
            <a:r>
              <a:rPr lang="fr-FR" sz="2800" b="1" dirty="0">
                <a:solidFill>
                  <a:schemeClr val="bg1"/>
                </a:solidFill>
                <a:latin typeface="+mn-lt"/>
              </a:rPr>
              <a:t> and </a:t>
            </a:r>
            <a:br>
              <a:rPr lang="fr-FR" sz="2800" b="1" dirty="0">
                <a:solidFill>
                  <a:schemeClr val="bg1"/>
                </a:solidFill>
                <a:latin typeface="+mn-lt"/>
              </a:rPr>
            </a:br>
            <a:r>
              <a:rPr lang="fr-FR" sz="2800" b="1" dirty="0">
                <a:solidFill>
                  <a:schemeClr val="bg1"/>
                </a:solidFill>
                <a:latin typeface="+mn-lt"/>
              </a:rPr>
              <a:t>                    </a:t>
            </a:r>
            <a:r>
              <a:rPr lang="fr-FR" sz="2800" b="1" dirty="0" err="1">
                <a:solidFill>
                  <a:schemeClr val="bg1"/>
                </a:solidFill>
                <a:latin typeface="+mn-lt"/>
              </a:rPr>
              <a:t>demand</a:t>
            </a:r>
            <a:r>
              <a:rPr lang="fr-FR" sz="2800" b="1" dirty="0">
                <a:solidFill>
                  <a:schemeClr val="bg1"/>
                </a:solidFill>
                <a:latin typeface="+mn-lt"/>
              </a:rPr>
              <a:t>  curves                               </a:t>
            </a:r>
            <a:r>
              <a:rPr lang="fr-FR" sz="4000" b="1" dirty="0">
                <a:latin typeface="+mn-lt"/>
              </a:rPr>
              <a:t>-3- </a:t>
            </a:r>
            <a:endParaRPr lang="fr-FR" dirty="0"/>
          </a:p>
        </p:txBody>
      </p:sp>
      <p:sp>
        <p:nvSpPr>
          <p:cNvPr id="3" name="Espace réservé du contenu 2">
            <a:extLst>
              <a:ext uri="{FF2B5EF4-FFF2-40B4-BE49-F238E27FC236}">
                <a16:creationId xmlns:a16="http://schemas.microsoft.com/office/drawing/2014/main" id="{79E9C25A-6D88-4917-BA6B-F9CB2C406C64}"/>
              </a:ext>
            </a:extLst>
          </p:cNvPr>
          <p:cNvSpPr>
            <a:spLocks noGrp="1"/>
          </p:cNvSpPr>
          <p:nvPr>
            <p:ph idx="1"/>
          </p:nvPr>
        </p:nvSpPr>
        <p:spPr>
          <a:xfrm>
            <a:off x="272017" y="1667741"/>
            <a:ext cx="8456347" cy="4509222"/>
          </a:xfrm>
        </p:spPr>
        <p:txBody>
          <a:bodyPr/>
          <a:lstStyle/>
          <a:p>
            <a:pPr marL="0" indent="0">
              <a:buNone/>
            </a:pPr>
            <a:r>
              <a:rPr lang="fr-FR" sz="2400" b="1" dirty="0"/>
              <a:t>	</a:t>
            </a:r>
            <a:r>
              <a:rPr lang="fr-FR" sz="2800" b="1" dirty="0"/>
              <a:t>IV-2-1-  Shift in Supply</a:t>
            </a:r>
          </a:p>
          <a:p>
            <a:pPr marL="0" indent="0">
              <a:buNone/>
            </a:pPr>
            <a:r>
              <a:rPr lang="en-US" b="1" i="0" dirty="0">
                <a:solidFill>
                  <a:srgbClr val="0070C0"/>
                </a:solidFill>
                <a:effectLst/>
                <a:latin typeface="arial" panose="020B0604020202020204" pitchFamily="34" charset="0"/>
              </a:rPr>
              <a:t>Change in supply </a:t>
            </a:r>
            <a:r>
              <a:rPr lang="en-US" b="0" i="0" dirty="0">
                <a:solidFill>
                  <a:srgbClr val="202124"/>
                </a:solidFill>
                <a:effectLst/>
                <a:latin typeface="arial" panose="020B0604020202020204" pitchFamily="34" charset="0"/>
              </a:rPr>
              <a:t>refers to a </a:t>
            </a:r>
            <a:r>
              <a:rPr lang="en-US" b="1" i="0" dirty="0">
                <a:solidFill>
                  <a:srgbClr val="FF0000"/>
                </a:solidFill>
                <a:effectLst/>
                <a:latin typeface="arial" panose="020B0604020202020204" pitchFamily="34" charset="0"/>
              </a:rPr>
              <a:t>shift</a:t>
            </a:r>
            <a:r>
              <a:rPr lang="en-US" b="0" i="0" dirty="0">
                <a:solidFill>
                  <a:srgbClr val="202124"/>
                </a:solidFill>
                <a:effectLst/>
                <a:latin typeface="arial" panose="020B0604020202020204" pitchFamily="34" charset="0"/>
              </a:rPr>
              <a:t>, either to the </a:t>
            </a:r>
            <a:r>
              <a:rPr lang="en-US" b="1" i="0" dirty="0">
                <a:solidFill>
                  <a:srgbClr val="0070C0"/>
                </a:solidFill>
                <a:effectLst/>
                <a:latin typeface="arial" panose="020B0604020202020204" pitchFamily="34" charset="0"/>
              </a:rPr>
              <a:t>left</a:t>
            </a:r>
            <a:r>
              <a:rPr lang="en-US" b="0" i="0" dirty="0">
                <a:solidFill>
                  <a:srgbClr val="202124"/>
                </a:solidFill>
                <a:effectLst/>
                <a:latin typeface="arial" panose="020B0604020202020204" pitchFamily="34" charset="0"/>
              </a:rPr>
              <a:t> or </a:t>
            </a:r>
            <a:r>
              <a:rPr lang="en-US" b="1" i="0" dirty="0">
                <a:solidFill>
                  <a:srgbClr val="0070C0"/>
                </a:solidFill>
                <a:effectLst/>
                <a:latin typeface="arial" panose="020B0604020202020204" pitchFamily="34" charset="0"/>
              </a:rPr>
              <a:t>right</a:t>
            </a:r>
            <a:r>
              <a:rPr lang="en-US" b="0" i="0" dirty="0">
                <a:solidFill>
                  <a:srgbClr val="202124"/>
                </a:solidFill>
                <a:effectLst/>
                <a:latin typeface="arial" panose="020B0604020202020204" pitchFamily="34" charset="0"/>
              </a:rPr>
              <a:t>, in the entire price-quantity relationship that defines a supply curve. </a:t>
            </a:r>
          </a:p>
          <a:p>
            <a:pPr marL="0" indent="0">
              <a:buNone/>
            </a:pPr>
            <a:r>
              <a:rPr lang="en-US" b="0" i="0" dirty="0">
                <a:solidFill>
                  <a:srgbClr val="202124"/>
                </a:solidFill>
                <a:effectLst/>
                <a:latin typeface="arial" panose="020B0604020202020204" pitchFamily="34" charset="0"/>
              </a:rPr>
              <a:t>Essentially, a change in supply is an </a:t>
            </a:r>
            <a:r>
              <a:rPr lang="en-US" b="1" i="0" dirty="0">
                <a:solidFill>
                  <a:srgbClr val="0070C0"/>
                </a:solidFill>
                <a:effectLst/>
                <a:latin typeface="arial" panose="020B0604020202020204" pitchFamily="34" charset="0"/>
              </a:rPr>
              <a:t>increase</a:t>
            </a:r>
            <a:r>
              <a:rPr lang="en-US" b="0" i="0" dirty="0">
                <a:solidFill>
                  <a:srgbClr val="202124"/>
                </a:solidFill>
                <a:effectLst/>
                <a:latin typeface="arial" panose="020B0604020202020204" pitchFamily="34" charset="0"/>
              </a:rPr>
              <a:t> or </a:t>
            </a:r>
            <a:r>
              <a:rPr lang="en-US" b="1" i="0" dirty="0">
                <a:solidFill>
                  <a:srgbClr val="0070C0"/>
                </a:solidFill>
                <a:effectLst/>
                <a:latin typeface="arial" panose="020B0604020202020204" pitchFamily="34" charset="0"/>
              </a:rPr>
              <a:t>decrease</a:t>
            </a:r>
            <a:r>
              <a:rPr lang="en-US" b="0" i="0" dirty="0">
                <a:solidFill>
                  <a:srgbClr val="202124"/>
                </a:solidFill>
                <a:effectLst/>
                <a:latin typeface="arial" panose="020B0604020202020204" pitchFamily="34" charset="0"/>
              </a:rPr>
              <a:t> in the </a:t>
            </a:r>
            <a:r>
              <a:rPr lang="en-US" b="1" i="0" dirty="0">
                <a:solidFill>
                  <a:srgbClr val="0070C0"/>
                </a:solidFill>
                <a:effectLst/>
                <a:latin typeface="arial" panose="020B0604020202020204" pitchFamily="34" charset="0"/>
              </a:rPr>
              <a:t>quantity </a:t>
            </a:r>
            <a:r>
              <a:rPr lang="en-US" b="0" i="0" dirty="0">
                <a:solidFill>
                  <a:srgbClr val="202124"/>
                </a:solidFill>
                <a:effectLst/>
                <a:latin typeface="arial" panose="020B0604020202020204" pitchFamily="34" charset="0"/>
              </a:rPr>
              <a:t>supplied that is paired with a </a:t>
            </a:r>
            <a:r>
              <a:rPr lang="en-US" b="1" i="0" dirty="0">
                <a:solidFill>
                  <a:srgbClr val="0070C0"/>
                </a:solidFill>
                <a:effectLst/>
                <a:latin typeface="arial" panose="020B0604020202020204" pitchFamily="34" charset="0"/>
              </a:rPr>
              <a:t>higher</a:t>
            </a:r>
            <a:r>
              <a:rPr lang="en-US" b="0" i="0" dirty="0">
                <a:solidFill>
                  <a:srgbClr val="202124"/>
                </a:solidFill>
                <a:effectLst/>
                <a:latin typeface="arial" panose="020B0604020202020204" pitchFamily="34" charset="0"/>
              </a:rPr>
              <a:t> or </a:t>
            </a:r>
            <a:r>
              <a:rPr lang="en-US" b="1" i="0" dirty="0">
                <a:solidFill>
                  <a:srgbClr val="0070C0"/>
                </a:solidFill>
                <a:effectLst/>
                <a:latin typeface="arial" panose="020B0604020202020204" pitchFamily="34" charset="0"/>
              </a:rPr>
              <a:t>lower supply price.</a:t>
            </a:r>
            <a:endParaRPr lang="fr-FR" b="1" dirty="0">
              <a:solidFill>
                <a:srgbClr val="0070C0"/>
              </a:solidFill>
            </a:endParaRPr>
          </a:p>
          <a:p>
            <a:pPr marL="0" indent="0">
              <a:buNone/>
            </a:pPr>
            <a:endParaRPr lang="fr-FR" sz="2400" b="1" dirty="0"/>
          </a:p>
          <a:p>
            <a:endParaRPr lang="fr-FR" dirty="0"/>
          </a:p>
        </p:txBody>
      </p:sp>
      <p:sp>
        <p:nvSpPr>
          <p:cNvPr id="4" name="Espace réservé du contenu 3">
            <a:extLst>
              <a:ext uri="{FF2B5EF4-FFF2-40B4-BE49-F238E27FC236}">
                <a16:creationId xmlns:a16="http://schemas.microsoft.com/office/drawing/2014/main" id="{3AC59173-C7D5-46F8-B840-FEC44DF5E426}"/>
              </a:ext>
            </a:extLst>
          </p:cNvPr>
          <p:cNvSpPr>
            <a:spLocks noGrp="1"/>
          </p:cNvSpPr>
          <p:nvPr>
            <p:ph idx="13"/>
          </p:nvPr>
        </p:nvSpPr>
        <p:spPr/>
        <p:txBody>
          <a:bodyPr/>
          <a:lstStyle/>
          <a:p>
            <a:endParaRPr lang="fr-FR"/>
          </a:p>
        </p:txBody>
      </p:sp>
    </p:spTree>
    <p:extLst>
      <p:ext uri="{BB962C8B-B14F-4D97-AF65-F5344CB8AC3E}">
        <p14:creationId xmlns:p14="http://schemas.microsoft.com/office/powerpoint/2010/main" val="41070254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25BE9F-AE11-400B-9DFB-F19EE7BBD4AB}"/>
              </a:ext>
            </a:extLst>
          </p:cNvPr>
          <p:cNvSpPr>
            <a:spLocks noGrp="1"/>
          </p:cNvSpPr>
          <p:nvPr>
            <p:ph type="title"/>
          </p:nvPr>
        </p:nvSpPr>
        <p:spPr>
          <a:xfrm>
            <a:off x="2400703" y="681037"/>
            <a:ext cx="7043900" cy="650052"/>
          </a:xfrm>
        </p:spPr>
        <p:txBody>
          <a:bodyPr>
            <a:noAutofit/>
          </a:bodyPr>
          <a:lstStyle/>
          <a:p>
            <a:r>
              <a:rPr lang="fr-FR" sz="2800" b="1" dirty="0">
                <a:solidFill>
                  <a:schemeClr val="bg1"/>
                </a:solidFill>
                <a:latin typeface="+mn-lt"/>
              </a:rPr>
              <a:t>IV- Movements and shits </a:t>
            </a:r>
            <a:r>
              <a:rPr lang="fr-FR" sz="2800" b="1" dirty="0" err="1">
                <a:solidFill>
                  <a:schemeClr val="bg1"/>
                </a:solidFill>
                <a:latin typeface="+mn-lt"/>
              </a:rPr>
              <a:t>along</a:t>
            </a:r>
            <a:r>
              <a:rPr lang="fr-FR" sz="2800" b="1" dirty="0">
                <a:solidFill>
                  <a:schemeClr val="bg1"/>
                </a:solidFill>
                <a:latin typeface="+mn-lt"/>
              </a:rPr>
              <a:t> </a:t>
            </a:r>
            <a:r>
              <a:rPr lang="fr-FR" sz="2800" b="1" dirty="0" err="1">
                <a:solidFill>
                  <a:schemeClr val="bg1"/>
                </a:solidFill>
                <a:latin typeface="+mn-lt"/>
              </a:rPr>
              <a:t>supply</a:t>
            </a:r>
            <a:r>
              <a:rPr lang="fr-FR" sz="2800" b="1" dirty="0">
                <a:solidFill>
                  <a:schemeClr val="bg1"/>
                </a:solidFill>
                <a:latin typeface="+mn-lt"/>
              </a:rPr>
              <a:t> and </a:t>
            </a:r>
            <a:br>
              <a:rPr lang="fr-FR" sz="2800" b="1" dirty="0">
                <a:solidFill>
                  <a:schemeClr val="bg1"/>
                </a:solidFill>
                <a:latin typeface="+mn-lt"/>
              </a:rPr>
            </a:br>
            <a:r>
              <a:rPr lang="fr-FR" sz="2800" b="1" dirty="0">
                <a:solidFill>
                  <a:schemeClr val="bg1"/>
                </a:solidFill>
                <a:latin typeface="+mn-lt"/>
              </a:rPr>
              <a:t>                    </a:t>
            </a:r>
            <a:r>
              <a:rPr lang="fr-FR" sz="2800" b="1" dirty="0" err="1">
                <a:solidFill>
                  <a:schemeClr val="bg1"/>
                </a:solidFill>
                <a:latin typeface="+mn-lt"/>
              </a:rPr>
              <a:t>demand</a:t>
            </a:r>
            <a:r>
              <a:rPr lang="fr-FR" sz="2800" b="1" dirty="0">
                <a:solidFill>
                  <a:schemeClr val="bg1"/>
                </a:solidFill>
                <a:latin typeface="+mn-lt"/>
              </a:rPr>
              <a:t>  curves                             -4-                        </a:t>
            </a:r>
            <a:r>
              <a:rPr lang="fr-FR" sz="2800" b="1" dirty="0">
                <a:latin typeface="+mn-lt"/>
              </a:rPr>
              <a:t>-4-</a:t>
            </a:r>
            <a:endParaRPr lang="fr-FR" sz="2800" dirty="0">
              <a:solidFill>
                <a:schemeClr val="bg1"/>
              </a:solidFill>
            </a:endParaRPr>
          </a:p>
        </p:txBody>
      </p:sp>
      <p:sp>
        <p:nvSpPr>
          <p:cNvPr id="3" name="Espace réservé du contenu 2">
            <a:extLst>
              <a:ext uri="{FF2B5EF4-FFF2-40B4-BE49-F238E27FC236}">
                <a16:creationId xmlns:a16="http://schemas.microsoft.com/office/drawing/2014/main" id="{49D96971-90FB-436B-B482-8A3147B9D22F}"/>
              </a:ext>
            </a:extLst>
          </p:cNvPr>
          <p:cNvSpPr>
            <a:spLocks noGrp="1"/>
          </p:cNvSpPr>
          <p:nvPr>
            <p:ph idx="1"/>
          </p:nvPr>
        </p:nvSpPr>
        <p:spPr/>
        <p:txBody>
          <a:bodyPr/>
          <a:lstStyle/>
          <a:p>
            <a:pPr marL="0" indent="0">
              <a:buNone/>
            </a:pPr>
            <a:r>
              <a:rPr lang="fr-FR" b="1" dirty="0"/>
              <a:t>	 </a:t>
            </a:r>
            <a:r>
              <a:rPr lang="fr-FR" sz="3200" b="1" dirty="0"/>
              <a:t>IV-2-2- Factors that shift </a:t>
            </a:r>
            <a:r>
              <a:rPr lang="fr-FR" sz="3200" b="1" dirty="0" err="1"/>
              <a:t>supply</a:t>
            </a:r>
            <a:r>
              <a:rPr lang="fr-FR" sz="3200" b="1" dirty="0"/>
              <a:t> curves</a:t>
            </a:r>
          </a:p>
          <a:p>
            <a:pPr marL="0" indent="0">
              <a:buNone/>
            </a:pPr>
            <a:r>
              <a:rPr lang="fr-FR" dirty="0"/>
              <a:t> </a:t>
            </a:r>
          </a:p>
          <a:p>
            <a:endParaRPr lang="fr-FR" dirty="0"/>
          </a:p>
        </p:txBody>
      </p:sp>
      <p:pic>
        <p:nvPicPr>
          <p:cNvPr id="5" name="Picture 8" descr="Factors that will shift the demand curve left or “in” People buy less at  each price!! 1.Decrease in income 2.Price of substitute falls 3.Price of  compliment. - ppt download">
            <a:extLst>
              <a:ext uri="{FF2B5EF4-FFF2-40B4-BE49-F238E27FC236}">
                <a16:creationId xmlns:a16="http://schemas.microsoft.com/office/drawing/2014/main" id="{5FF06C7D-15E6-4376-A21F-866D162F0A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073" y="2454861"/>
            <a:ext cx="8709891" cy="3908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99726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The Difference Between Change in Quantity Supplied and Change in Supply">
            <a:extLst>
              <a:ext uri="{FF2B5EF4-FFF2-40B4-BE49-F238E27FC236}">
                <a16:creationId xmlns:a16="http://schemas.microsoft.com/office/drawing/2014/main" id="{B316748B-98BA-4698-B509-545BDFC036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28069"/>
            <a:ext cx="8672945" cy="4509222"/>
          </a:xfrm>
          <a:prstGeom prst="rect">
            <a:avLst/>
          </a:prstGeom>
          <a:noFill/>
          <a:extLst>
            <a:ext uri="{909E8E84-426E-40DD-AFC4-6F175D3DCCD1}">
              <a14:hiddenFill xmlns:a14="http://schemas.microsoft.com/office/drawing/2010/main">
                <a:solidFill>
                  <a:srgbClr val="FFFFFF"/>
                </a:solidFill>
              </a14:hiddenFill>
            </a:ext>
          </a:extLst>
        </p:spPr>
      </p:pic>
      <p:sp>
        <p:nvSpPr>
          <p:cNvPr id="5" name="Titre 4">
            <a:extLst>
              <a:ext uri="{FF2B5EF4-FFF2-40B4-BE49-F238E27FC236}">
                <a16:creationId xmlns:a16="http://schemas.microsoft.com/office/drawing/2014/main" id="{2F4DD571-D8EA-41CA-BE4B-DA375C4F721E}"/>
              </a:ext>
            </a:extLst>
          </p:cNvPr>
          <p:cNvSpPr>
            <a:spLocks noGrp="1"/>
          </p:cNvSpPr>
          <p:nvPr>
            <p:ph type="title"/>
          </p:nvPr>
        </p:nvSpPr>
        <p:spPr>
          <a:xfrm>
            <a:off x="2442259" y="0"/>
            <a:ext cx="7071792" cy="1419368"/>
          </a:xfrm>
        </p:spPr>
        <p:txBody>
          <a:bodyPr>
            <a:normAutofit/>
          </a:bodyPr>
          <a:lstStyle/>
          <a:p>
            <a:br>
              <a:rPr lang="fr-FR" sz="2200" b="1" dirty="0">
                <a:solidFill>
                  <a:schemeClr val="bg1"/>
                </a:solidFill>
                <a:latin typeface="+mn-lt"/>
              </a:rPr>
            </a:br>
            <a:r>
              <a:rPr lang="fr-FR" sz="2800" b="1" dirty="0">
                <a:solidFill>
                  <a:schemeClr val="bg1"/>
                </a:solidFill>
                <a:latin typeface="+mn-lt"/>
              </a:rPr>
              <a:t>IV- Movements and shits </a:t>
            </a:r>
            <a:r>
              <a:rPr lang="fr-FR" sz="2800" b="1" dirty="0" err="1">
                <a:solidFill>
                  <a:schemeClr val="bg1"/>
                </a:solidFill>
                <a:latin typeface="+mn-lt"/>
              </a:rPr>
              <a:t>along</a:t>
            </a:r>
            <a:r>
              <a:rPr lang="fr-FR" sz="2800" b="1" dirty="0">
                <a:solidFill>
                  <a:schemeClr val="bg1"/>
                </a:solidFill>
                <a:latin typeface="+mn-lt"/>
              </a:rPr>
              <a:t> </a:t>
            </a:r>
            <a:r>
              <a:rPr lang="fr-FR" sz="2800" b="1" dirty="0" err="1">
                <a:solidFill>
                  <a:schemeClr val="bg1"/>
                </a:solidFill>
                <a:latin typeface="+mn-lt"/>
              </a:rPr>
              <a:t>supply</a:t>
            </a:r>
            <a:r>
              <a:rPr lang="fr-FR" sz="2800" b="1" dirty="0">
                <a:solidFill>
                  <a:schemeClr val="bg1"/>
                </a:solidFill>
                <a:latin typeface="+mn-lt"/>
              </a:rPr>
              <a:t> and </a:t>
            </a:r>
            <a:br>
              <a:rPr lang="fr-FR" sz="2800" b="1" dirty="0">
                <a:solidFill>
                  <a:schemeClr val="bg1"/>
                </a:solidFill>
                <a:latin typeface="+mn-lt"/>
              </a:rPr>
            </a:br>
            <a:r>
              <a:rPr lang="fr-FR" sz="2800" b="1" dirty="0">
                <a:solidFill>
                  <a:schemeClr val="bg1"/>
                </a:solidFill>
                <a:latin typeface="+mn-lt"/>
              </a:rPr>
              <a:t>                    </a:t>
            </a:r>
            <a:r>
              <a:rPr lang="fr-FR" sz="2800" b="1" dirty="0" err="1">
                <a:solidFill>
                  <a:schemeClr val="bg1"/>
                </a:solidFill>
                <a:latin typeface="+mn-lt"/>
              </a:rPr>
              <a:t>demand</a:t>
            </a:r>
            <a:r>
              <a:rPr lang="fr-FR" sz="2800" b="1" dirty="0">
                <a:solidFill>
                  <a:schemeClr val="bg1"/>
                </a:solidFill>
                <a:latin typeface="+mn-lt"/>
              </a:rPr>
              <a:t>  curves                             </a:t>
            </a:r>
            <a:r>
              <a:rPr lang="fr-FR" sz="3600" b="1" dirty="0">
                <a:solidFill>
                  <a:schemeClr val="bg1"/>
                </a:solidFill>
                <a:latin typeface="+mn-lt"/>
              </a:rPr>
              <a:t>-5-</a:t>
            </a:r>
            <a:endParaRPr lang="fr-FR" dirty="0"/>
          </a:p>
        </p:txBody>
      </p:sp>
    </p:spTree>
    <p:extLst>
      <p:ext uri="{BB962C8B-B14F-4D97-AF65-F5344CB8AC3E}">
        <p14:creationId xmlns:p14="http://schemas.microsoft.com/office/powerpoint/2010/main" val="34623933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8C74A9-3096-4C2A-BAE4-A53F19B3C3FE}"/>
              </a:ext>
            </a:extLst>
          </p:cNvPr>
          <p:cNvSpPr>
            <a:spLocks noGrp="1"/>
          </p:cNvSpPr>
          <p:nvPr>
            <p:ph type="title"/>
          </p:nvPr>
        </p:nvSpPr>
        <p:spPr>
          <a:xfrm>
            <a:off x="2470151" y="1064871"/>
            <a:ext cx="7043900" cy="354496"/>
          </a:xfrm>
        </p:spPr>
        <p:txBody>
          <a:bodyPr>
            <a:normAutofit fontScale="90000"/>
          </a:bodyPr>
          <a:lstStyle/>
          <a:p>
            <a:r>
              <a:rPr lang="fr-FR" sz="3600" b="1" dirty="0">
                <a:solidFill>
                  <a:schemeClr val="bg1"/>
                </a:solidFill>
                <a:latin typeface="+mn-lt"/>
              </a:rPr>
              <a:t>IV- Movements and shits </a:t>
            </a:r>
            <a:r>
              <a:rPr lang="fr-FR" sz="3600" b="1" dirty="0" err="1">
                <a:solidFill>
                  <a:schemeClr val="bg1"/>
                </a:solidFill>
                <a:latin typeface="+mn-lt"/>
              </a:rPr>
              <a:t>along</a:t>
            </a:r>
            <a:r>
              <a:rPr lang="fr-FR" sz="3600" b="1" dirty="0">
                <a:solidFill>
                  <a:schemeClr val="bg1"/>
                </a:solidFill>
                <a:latin typeface="+mn-lt"/>
              </a:rPr>
              <a:t> </a:t>
            </a:r>
            <a:r>
              <a:rPr lang="fr-FR" sz="3600" b="1" dirty="0" err="1">
                <a:solidFill>
                  <a:schemeClr val="bg1"/>
                </a:solidFill>
                <a:latin typeface="+mn-lt"/>
              </a:rPr>
              <a:t>supply</a:t>
            </a:r>
            <a:r>
              <a:rPr lang="fr-FR" sz="3600" b="1" dirty="0">
                <a:solidFill>
                  <a:schemeClr val="bg1"/>
                </a:solidFill>
                <a:latin typeface="+mn-lt"/>
              </a:rPr>
              <a:t> and    </a:t>
            </a:r>
            <a:r>
              <a:rPr lang="fr-FR" sz="3600" b="1" dirty="0" err="1">
                <a:solidFill>
                  <a:schemeClr val="bg1"/>
                </a:solidFill>
                <a:latin typeface="+mn-lt"/>
              </a:rPr>
              <a:t>demand</a:t>
            </a:r>
            <a:r>
              <a:rPr lang="fr-FR" sz="3600" b="1" dirty="0">
                <a:solidFill>
                  <a:schemeClr val="bg1"/>
                </a:solidFill>
                <a:latin typeface="+mn-lt"/>
              </a:rPr>
              <a:t>  curves                         -6   </a:t>
            </a:r>
            <a:r>
              <a:rPr lang="fr-FR" sz="4400" b="1" dirty="0">
                <a:solidFill>
                  <a:schemeClr val="bg1"/>
                </a:solidFill>
                <a:latin typeface="+mn-lt"/>
              </a:rPr>
              <a:t>-5-</a:t>
            </a:r>
            <a:endParaRPr lang="fr-FR" dirty="0"/>
          </a:p>
        </p:txBody>
      </p:sp>
      <p:sp>
        <p:nvSpPr>
          <p:cNvPr id="3" name="Espace réservé du contenu 2">
            <a:extLst>
              <a:ext uri="{FF2B5EF4-FFF2-40B4-BE49-F238E27FC236}">
                <a16:creationId xmlns:a16="http://schemas.microsoft.com/office/drawing/2014/main" id="{C259B191-DD7D-4158-8A48-879B98D5358E}"/>
              </a:ext>
            </a:extLst>
          </p:cNvPr>
          <p:cNvSpPr>
            <a:spLocks noGrp="1"/>
          </p:cNvSpPr>
          <p:nvPr>
            <p:ph idx="1"/>
          </p:nvPr>
        </p:nvSpPr>
        <p:spPr/>
        <p:txBody>
          <a:bodyPr/>
          <a:lstStyle/>
          <a:p>
            <a:pPr marL="0" indent="0">
              <a:buNone/>
            </a:pPr>
            <a:r>
              <a:rPr lang="fr-FR" sz="2400" b="1" dirty="0"/>
              <a:t>	</a:t>
            </a:r>
            <a:r>
              <a:rPr lang="fr-FR" sz="2600" b="1" dirty="0"/>
              <a:t>IV-2-3-Shift in Demand</a:t>
            </a:r>
          </a:p>
          <a:p>
            <a:pPr marL="0" indent="0">
              <a:buNone/>
            </a:pPr>
            <a:r>
              <a:rPr lang="en-US" sz="2600" b="0" i="0" dirty="0">
                <a:solidFill>
                  <a:srgbClr val="373D3F"/>
                </a:solidFill>
                <a:effectLst/>
              </a:rPr>
              <a:t>A shift in demand means that at any price (and at every price), the quantity demanded will be different than it was before. Following is an example of a shift in demand due to an income increase.</a:t>
            </a:r>
            <a:endParaRPr lang="fr-FR" sz="2600" b="1" dirty="0"/>
          </a:p>
          <a:p>
            <a:pPr marL="0" indent="0">
              <a:buNone/>
            </a:pPr>
            <a:endParaRPr lang="fr-FR" dirty="0"/>
          </a:p>
        </p:txBody>
      </p:sp>
      <p:sp>
        <p:nvSpPr>
          <p:cNvPr id="4" name="Espace réservé du contenu 3">
            <a:extLst>
              <a:ext uri="{FF2B5EF4-FFF2-40B4-BE49-F238E27FC236}">
                <a16:creationId xmlns:a16="http://schemas.microsoft.com/office/drawing/2014/main" id="{7F6E88F3-964B-412D-9B31-3BE31CEC07EE}"/>
              </a:ext>
            </a:extLst>
          </p:cNvPr>
          <p:cNvSpPr>
            <a:spLocks noGrp="1"/>
          </p:cNvSpPr>
          <p:nvPr>
            <p:ph idx="13"/>
          </p:nvPr>
        </p:nvSpPr>
        <p:spPr/>
        <p:txBody>
          <a:bodyPr/>
          <a:lstStyle/>
          <a:p>
            <a:endParaRPr lang="fr-FR"/>
          </a:p>
        </p:txBody>
      </p:sp>
    </p:spTree>
    <p:extLst>
      <p:ext uri="{BB962C8B-B14F-4D97-AF65-F5344CB8AC3E}">
        <p14:creationId xmlns:p14="http://schemas.microsoft.com/office/powerpoint/2010/main" val="409372815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2C9105-5017-4111-A6E4-0740CD74DF17}"/>
              </a:ext>
            </a:extLst>
          </p:cNvPr>
          <p:cNvSpPr>
            <a:spLocks noGrp="1"/>
          </p:cNvSpPr>
          <p:nvPr>
            <p:ph type="title"/>
          </p:nvPr>
        </p:nvSpPr>
        <p:spPr>
          <a:xfrm>
            <a:off x="2268638" y="595745"/>
            <a:ext cx="7245413" cy="584873"/>
          </a:xfrm>
        </p:spPr>
        <p:txBody>
          <a:bodyPr>
            <a:normAutofit fontScale="90000"/>
          </a:bodyPr>
          <a:lstStyle/>
          <a:p>
            <a:r>
              <a:rPr lang="fr-FR" sz="3600" b="1" dirty="0">
                <a:solidFill>
                  <a:schemeClr val="bg1"/>
                </a:solidFill>
                <a:latin typeface="+mn-lt"/>
              </a:rPr>
              <a:t>IV- Movements and shits </a:t>
            </a:r>
            <a:r>
              <a:rPr lang="fr-FR" sz="3600" b="1" dirty="0" err="1">
                <a:solidFill>
                  <a:schemeClr val="bg1"/>
                </a:solidFill>
                <a:latin typeface="+mn-lt"/>
              </a:rPr>
              <a:t>along</a:t>
            </a:r>
            <a:r>
              <a:rPr lang="fr-FR" sz="3600" b="1" dirty="0">
                <a:solidFill>
                  <a:schemeClr val="bg1"/>
                </a:solidFill>
                <a:latin typeface="+mn-lt"/>
              </a:rPr>
              <a:t> </a:t>
            </a:r>
            <a:r>
              <a:rPr lang="fr-FR" sz="3600" b="1" dirty="0" err="1">
                <a:solidFill>
                  <a:schemeClr val="bg1"/>
                </a:solidFill>
                <a:latin typeface="+mn-lt"/>
              </a:rPr>
              <a:t>supply</a:t>
            </a:r>
            <a:r>
              <a:rPr lang="fr-FR" sz="3600" b="1" dirty="0">
                <a:solidFill>
                  <a:schemeClr val="bg1"/>
                </a:solidFill>
                <a:latin typeface="+mn-lt"/>
              </a:rPr>
              <a:t> and      </a:t>
            </a:r>
            <a:r>
              <a:rPr lang="fr-FR" sz="3600" b="1" dirty="0" err="1">
                <a:solidFill>
                  <a:schemeClr val="bg1"/>
                </a:solidFill>
                <a:latin typeface="+mn-lt"/>
              </a:rPr>
              <a:t>demand</a:t>
            </a:r>
            <a:r>
              <a:rPr lang="fr-FR" sz="3600" b="1" dirty="0">
                <a:solidFill>
                  <a:schemeClr val="bg1"/>
                </a:solidFill>
                <a:latin typeface="+mn-lt"/>
              </a:rPr>
              <a:t>  curves                          </a:t>
            </a:r>
            <a:r>
              <a:rPr lang="fr-FR" sz="4400" b="1" dirty="0">
                <a:solidFill>
                  <a:schemeClr val="bg1"/>
                </a:solidFill>
                <a:latin typeface="+mn-lt"/>
              </a:rPr>
              <a:t>-7-</a:t>
            </a:r>
            <a:endParaRPr lang="fr-FR" dirty="0"/>
          </a:p>
        </p:txBody>
      </p:sp>
      <p:sp>
        <p:nvSpPr>
          <p:cNvPr id="4" name="Espace réservé du contenu 3">
            <a:extLst>
              <a:ext uri="{FF2B5EF4-FFF2-40B4-BE49-F238E27FC236}">
                <a16:creationId xmlns:a16="http://schemas.microsoft.com/office/drawing/2014/main" id="{5435A09B-531B-48E1-9307-F5CD7C344DBB}"/>
              </a:ext>
            </a:extLst>
          </p:cNvPr>
          <p:cNvSpPr>
            <a:spLocks noGrp="1"/>
          </p:cNvSpPr>
          <p:nvPr>
            <p:ph idx="13"/>
          </p:nvPr>
        </p:nvSpPr>
        <p:spPr/>
        <p:txBody>
          <a:bodyPr/>
          <a:lstStyle/>
          <a:p>
            <a:endParaRPr lang="fr-FR"/>
          </a:p>
        </p:txBody>
      </p:sp>
      <p:pic>
        <p:nvPicPr>
          <p:cNvPr id="26626" name="Picture 2" descr="A demand curve">
            <a:extLst>
              <a:ext uri="{FF2B5EF4-FFF2-40B4-BE49-F238E27FC236}">
                <a16:creationId xmlns:a16="http://schemas.microsoft.com/office/drawing/2014/main" id="{50B22434-B7B1-478D-BDE3-A3B10DE3DA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28070"/>
            <a:ext cx="8857673" cy="4634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46627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907ABE-A8EB-48C7-A791-54AFB25B8D8B}"/>
              </a:ext>
            </a:extLst>
          </p:cNvPr>
          <p:cNvSpPr>
            <a:spLocks noGrp="1"/>
          </p:cNvSpPr>
          <p:nvPr>
            <p:ph type="title"/>
          </p:nvPr>
        </p:nvSpPr>
        <p:spPr/>
        <p:txBody>
          <a:bodyPr>
            <a:normAutofit fontScale="90000"/>
          </a:bodyPr>
          <a:lstStyle/>
          <a:p>
            <a:r>
              <a:rPr lang="fr-FR" sz="3600" b="1" dirty="0">
                <a:solidFill>
                  <a:schemeClr val="bg1"/>
                </a:solidFill>
                <a:latin typeface="+mn-lt"/>
              </a:rPr>
              <a:t>IV- Movements and shits </a:t>
            </a:r>
            <a:r>
              <a:rPr lang="fr-FR" sz="3600" b="1" dirty="0" err="1">
                <a:solidFill>
                  <a:schemeClr val="bg1"/>
                </a:solidFill>
                <a:latin typeface="+mn-lt"/>
              </a:rPr>
              <a:t>along</a:t>
            </a:r>
            <a:r>
              <a:rPr lang="fr-FR" sz="3600" b="1" dirty="0">
                <a:solidFill>
                  <a:schemeClr val="bg1"/>
                </a:solidFill>
                <a:latin typeface="+mn-lt"/>
              </a:rPr>
              <a:t> </a:t>
            </a:r>
            <a:r>
              <a:rPr lang="fr-FR" sz="3600" b="1" dirty="0" err="1">
                <a:solidFill>
                  <a:schemeClr val="bg1"/>
                </a:solidFill>
                <a:latin typeface="+mn-lt"/>
              </a:rPr>
              <a:t>supply</a:t>
            </a:r>
            <a:r>
              <a:rPr lang="fr-FR" sz="3600" b="1" dirty="0">
                <a:solidFill>
                  <a:schemeClr val="bg1"/>
                </a:solidFill>
                <a:latin typeface="+mn-lt"/>
              </a:rPr>
              <a:t> and      </a:t>
            </a:r>
            <a:r>
              <a:rPr lang="fr-FR" sz="3600" b="1" dirty="0" err="1">
                <a:solidFill>
                  <a:schemeClr val="bg1"/>
                </a:solidFill>
                <a:latin typeface="+mn-lt"/>
              </a:rPr>
              <a:t>demand</a:t>
            </a:r>
            <a:r>
              <a:rPr lang="fr-FR" sz="3600" b="1" dirty="0">
                <a:solidFill>
                  <a:schemeClr val="bg1"/>
                </a:solidFill>
                <a:latin typeface="+mn-lt"/>
              </a:rPr>
              <a:t>  curves                          </a:t>
            </a:r>
            <a:r>
              <a:rPr lang="fr-FR" sz="4400" b="1" dirty="0">
                <a:solidFill>
                  <a:schemeClr val="bg1"/>
                </a:solidFill>
                <a:latin typeface="+mn-lt"/>
              </a:rPr>
              <a:t>-8-</a:t>
            </a:r>
            <a:endParaRPr lang="fr-FR" dirty="0"/>
          </a:p>
        </p:txBody>
      </p:sp>
      <p:sp>
        <p:nvSpPr>
          <p:cNvPr id="4" name="Espace réservé du contenu 3">
            <a:extLst>
              <a:ext uri="{FF2B5EF4-FFF2-40B4-BE49-F238E27FC236}">
                <a16:creationId xmlns:a16="http://schemas.microsoft.com/office/drawing/2014/main" id="{3BF9733A-F848-4D66-AA7F-5848539A6A5A}"/>
              </a:ext>
            </a:extLst>
          </p:cNvPr>
          <p:cNvSpPr>
            <a:spLocks noGrp="1"/>
          </p:cNvSpPr>
          <p:nvPr>
            <p:ph idx="13"/>
          </p:nvPr>
        </p:nvSpPr>
        <p:spPr/>
        <p:txBody>
          <a:bodyPr/>
          <a:lstStyle/>
          <a:p>
            <a:endParaRPr lang="fr-FR"/>
          </a:p>
        </p:txBody>
      </p:sp>
      <p:pic>
        <p:nvPicPr>
          <p:cNvPr id="27650" name="Picture 2" descr="The model that illustrates how a competitive markets works - ppt video  online download">
            <a:extLst>
              <a:ext uri="{FF2B5EF4-FFF2-40B4-BE49-F238E27FC236}">
                <a16:creationId xmlns:a16="http://schemas.microsoft.com/office/drawing/2014/main" id="{80D93AF3-4E1E-40D6-A0D9-082E809428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910" y="1505526"/>
            <a:ext cx="8599054" cy="4987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702652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6E302F9-1C4F-4313-BADB-42B3933A3AC8}"/>
              </a:ext>
            </a:extLst>
          </p:cNvPr>
          <p:cNvSpPr>
            <a:spLocks noGrp="1"/>
          </p:cNvSpPr>
          <p:nvPr>
            <p:ph idx="1"/>
          </p:nvPr>
        </p:nvSpPr>
        <p:spPr/>
        <p:txBody>
          <a:bodyPr>
            <a:normAutofit/>
          </a:bodyPr>
          <a:lstStyle/>
          <a:p>
            <a:pPr marL="0" indent="0" algn="ctr">
              <a:buNone/>
            </a:pPr>
            <a:endParaRPr lang="fr-FR" sz="3200" b="1" dirty="0">
              <a:latin typeface="+mn-lt"/>
            </a:endParaRPr>
          </a:p>
          <a:p>
            <a:pPr marL="0" indent="0" algn="ctr">
              <a:buNone/>
            </a:pPr>
            <a:r>
              <a:rPr lang="fr-FR" sz="4400" b="1" dirty="0">
                <a:latin typeface="+mn-lt"/>
              </a:rPr>
              <a:t>V- The </a:t>
            </a:r>
            <a:r>
              <a:rPr lang="fr-FR" sz="4400" b="1" u="none" dirty="0">
                <a:latin typeface="+mn-lt"/>
                <a:cs typeface="Sakkal Majalla" panose="02000000000000000000" pitchFamily="2" charset="-78"/>
              </a:rPr>
              <a:t>Equilibrium of the Market</a:t>
            </a:r>
            <a:endParaRPr lang="fr-FR" sz="4400" dirty="0"/>
          </a:p>
        </p:txBody>
      </p:sp>
    </p:spTree>
    <p:extLst>
      <p:ext uri="{BB962C8B-B14F-4D97-AF65-F5344CB8AC3E}">
        <p14:creationId xmlns:p14="http://schemas.microsoft.com/office/powerpoint/2010/main" val="391024846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D9EF3F-CFA8-48AE-927B-CB9DB5BE7B89}"/>
              </a:ext>
            </a:extLst>
          </p:cNvPr>
          <p:cNvSpPr>
            <a:spLocks noGrp="1"/>
          </p:cNvSpPr>
          <p:nvPr>
            <p:ph type="title"/>
          </p:nvPr>
        </p:nvSpPr>
        <p:spPr>
          <a:xfrm>
            <a:off x="2309091" y="365126"/>
            <a:ext cx="7204960" cy="1054242"/>
          </a:xfrm>
        </p:spPr>
        <p:txBody>
          <a:bodyPr/>
          <a:lstStyle/>
          <a:p>
            <a:r>
              <a:rPr lang="fr-FR" b="1" dirty="0">
                <a:latin typeface="+mn-lt"/>
              </a:rPr>
              <a:t>V- </a:t>
            </a:r>
            <a:r>
              <a:rPr lang="fr-FR" sz="3600" b="1" u="none" dirty="0">
                <a:latin typeface="+mn-lt"/>
                <a:cs typeface="Sakkal Majalla" panose="02000000000000000000" pitchFamily="2" charset="-78"/>
              </a:rPr>
              <a:t>Equilibrium of the Market       -1- </a:t>
            </a:r>
            <a:endParaRPr lang="fr-FR" b="1" dirty="0">
              <a:latin typeface="+mn-lt"/>
            </a:endParaRPr>
          </a:p>
        </p:txBody>
      </p:sp>
      <p:sp>
        <p:nvSpPr>
          <p:cNvPr id="3" name="Espace réservé du contenu 2">
            <a:extLst>
              <a:ext uri="{FF2B5EF4-FFF2-40B4-BE49-F238E27FC236}">
                <a16:creationId xmlns:a16="http://schemas.microsoft.com/office/drawing/2014/main" id="{7442E0BB-BC1D-4D53-8832-172AC8A06035}"/>
              </a:ext>
            </a:extLst>
          </p:cNvPr>
          <p:cNvSpPr>
            <a:spLocks noGrp="1"/>
          </p:cNvSpPr>
          <p:nvPr>
            <p:ph idx="1"/>
          </p:nvPr>
        </p:nvSpPr>
        <p:spPr>
          <a:xfrm>
            <a:off x="184727" y="1616364"/>
            <a:ext cx="8411745" cy="4749712"/>
          </a:xfrm>
        </p:spPr>
        <p:txBody>
          <a:bodyPr>
            <a:normAutofit fontScale="25000" lnSpcReduction="20000"/>
          </a:bodyPr>
          <a:lstStyle/>
          <a:p>
            <a:pPr marL="0" indent="0">
              <a:buNone/>
            </a:pPr>
            <a:r>
              <a:rPr lang="en-US" sz="10400" b="0" i="0" dirty="0">
                <a:solidFill>
                  <a:srgbClr val="202124"/>
                </a:solidFill>
                <a:effectLst/>
              </a:rPr>
              <a:t> When the </a:t>
            </a:r>
            <a:r>
              <a:rPr lang="en-US" sz="10400" b="1" i="0" dirty="0">
                <a:solidFill>
                  <a:srgbClr val="0070C0"/>
                </a:solidFill>
                <a:effectLst/>
              </a:rPr>
              <a:t>supply </a:t>
            </a:r>
            <a:r>
              <a:rPr lang="en-US" sz="10400" b="0" i="0" dirty="0">
                <a:solidFill>
                  <a:srgbClr val="202124"/>
                </a:solidFill>
                <a:effectLst/>
              </a:rPr>
              <a:t>and </a:t>
            </a:r>
            <a:r>
              <a:rPr lang="en-US" sz="10400" b="1" i="0" dirty="0">
                <a:solidFill>
                  <a:srgbClr val="0070C0"/>
                </a:solidFill>
                <a:effectLst/>
              </a:rPr>
              <a:t>demand</a:t>
            </a:r>
            <a:r>
              <a:rPr lang="en-US" sz="10400" b="0" i="0" dirty="0">
                <a:solidFill>
                  <a:srgbClr val="202124"/>
                </a:solidFill>
                <a:effectLst/>
              </a:rPr>
              <a:t> </a:t>
            </a:r>
            <a:r>
              <a:rPr lang="en-US" sz="10400" b="1" i="0" dirty="0">
                <a:solidFill>
                  <a:srgbClr val="0070C0"/>
                </a:solidFill>
                <a:effectLst/>
              </a:rPr>
              <a:t>curves intersect</a:t>
            </a:r>
            <a:r>
              <a:rPr lang="en-US" sz="10400" b="0" i="0" dirty="0">
                <a:solidFill>
                  <a:srgbClr val="202124"/>
                </a:solidFill>
                <a:effectLst/>
              </a:rPr>
              <a:t>, the market is in </a:t>
            </a:r>
            <a:r>
              <a:rPr lang="en-US" sz="10400" b="1" i="0" dirty="0">
                <a:solidFill>
                  <a:srgbClr val="FF0000"/>
                </a:solidFill>
                <a:effectLst/>
              </a:rPr>
              <a:t>equilibrium</a:t>
            </a:r>
            <a:r>
              <a:rPr lang="en-US" sz="10400" b="0" i="0" dirty="0">
                <a:solidFill>
                  <a:srgbClr val="FF0000"/>
                </a:solidFill>
                <a:effectLst/>
              </a:rPr>
              <a:t>. </a:t>
            </a:r>
          </a:p>
          <a:p>
            <a:pPr marL="0" indent="0">
              <a:buNone/>
            </a:pPr>
            <a:endParaRPr lang="en-US" sz="10400" b="0" i="0" dirty="0">
              <a:solidFill>
                <a:srgbClr val="FF0000"/>
              </a:solidFill>
              <a:effectLst/>
            </a:endParaRPr>
          </a:p>
          <a:p>
            <a:pPr marL="0" indent="0">
              <a:buNone/>
            </a:pPr>
            <a:r>
              <a:rPr lang="en-US" sz="10400" b="0" i="0" dirty="0">
                <a:solidFill>
                  <a:srgbClr val="202124"/>
                </a:solidFill>
                <a:effectLst/>
              </a:rPr>
              <a:t>This is </a:t>
            </a:r>
            <a:r>
              <a:rPr lang="en-US" sz="10400" b="1" i="0" dirty="0">
                <a:solidFill>
                  <a:srgbClr val="202124"/>
                </a:solidFill>
                <a:effectLst/>
              </a:rPr>
              <a:t>where the </a:t>
            </a:r>
            <a:r>
              <a:rPr lang="en-US" sz="10400" b="1" i="0" dirty="0">
                <a:solidFill>
                  <a:srgbClr val="0070C0"/>
                </a:solidFill>
                <a:effectLst/>
              </a:rPr>
              <a:t>quantity demanded </a:t>
            </a:r>
            <a:r>
              <a:rPr lang="en-US" sz="10400" b="1" i="0" dirty="0">
                <a:solidFill>
                  <a:srgbClr val="202124"/>
                </a:solidFill>
                <a:effectLst/>
              </a:rPr>
              <a:t>and </a:t>
            </a:r>
            <a:r>
              <a:rPr lang="en-US" sz="10400" i="0" dirty="0">
                <a:solidFill>
                  <a:srgbClr val="202124"/>
                </a:solidFill>
                <a:effectLst/>
              </a:rPr>
              <a:t>quantity supplied </a:t>
            </a:r>
            <a:r>
              <a:rPr lang="en-US" sz="10400" b="1" i="0" dirty="0">
                <a:solidFill>
                  <a:srgbClr val="202124"/>
                </a:solidFill>
                <a:effectLst/>
              </a:rPr>
              <a:t>are </a:t>
            </a:r>
            <a:r>
              <a:rPr lang="en-US" sz="10400" b="1" i="0" dirty="0">
                <a:solidFill>
                  <a:srgbClr val="0070C0"/>
                </a:solidFill>
                <a:effectLst/>
              </a:rPr>
              <a:t>equal:</a:t>
            </a:r>
          </a:p>
          <a:p>
            <a:r>
              <a:rPr lang="en-US" sz="10400" b="0" i="0" dirty="0">
                <a:solidFill>
                  <a:srgbClr val="202124"/>
                </a:solidFill>
                <a:effectLst/>
              </a:rPr>
              <a:t>The corresponding price is </a:t>
            </a:r>
            <a:r>
              <a:rPr lang="en-US" sz="10400" b="1" i="0" dirty="0">
                <a:solidFill>
                  <a:srgbClr val="FF0000"/>
                </a:solidFill>
                <a:effectLst/>
              </a:rPr>
              <a:t>the equilibrium price </a:t>
            </a:r>
            <a:r>
              <a:rPr lang="en-US" sz="10400" b="0" i="0" dirty="0">
                <a:solidFill>
                  <a:srgbClr val="202124"/>
                </a:solidFill>
                <a:effectLst/>
              </a:rPr>
              <a:t>or market-clearing price</a:t>
            </a:r>
          </a:p>
          <a:p>
            <a:r>
              <a:rPr lang="en-US" sz="10400" b="0" i="0" dirty="0">
                <a:solidFill>
                  <a:srgbClr val="202124"/>
                </a:solidFill>
                <a:effectLst/>
              </a:rPr>
              <a:t> the quantity is </a:t>
            </a:r>
            <a:r>
              <a:rPr lang="en-US" sz="10400" b="1" i="0" dirty="0">
                <a:solidFill>
                  <a:srgbClr val="FF0000"/>
                </a:solidFill>
                <a:effectLst/>
              </a:rPr>
              <a:t>the equilibrium quantity</a:t>
            </a:r>
            <a:r>
              <a:rPr lang="en-US" sz="8000" b="0" i="0" dirty="0">
                <a:solidFill>
                  <a:srgbClr val="202124"/>
                </a:solidFill>
                <a:effectLst/>
              </a:rPr>
              <a:t>.</a:t>
            </a:r>
            <a:endParaRPr lang="fr-FR" sz="8000" u="none" dirty="0">
              <a:cs typeface="Sakkal Majalla" panose="02000000000000000000" pitchFamily="2" charset="-78"/>
            </a:endParaRPr>
          </a:p>
          <a:p>
            <a:pPr marL="0" indent="0">
              <a:buNone/>
            </a:pPr>
            <a:r>
              <a:rPr lang="fr-FR" sz="4000" dirty="0">
                <a:cs typeface="Sakkal Majalla" panose="02000000000000000000" pitchFamily="2" charset="-78"/>
              </a:rPr>
              <a:t>	</a:t>
            </a:r>
            <a:r>
              <a:rPr lang="fr-FR" sz="4000" b="1" dirty="0">
                <a:cs typeface="Sakkal Majalla" panose="02000000000000000000" pitchFamily="2" charset="-78"/>
              </a:rPr>
              <a:t>	</a:t>
            </a:r>
            <a:endParaRPr lang="fr-FR" sz="4000" b="1" u="none" dirty="0">
              <a:cs typeface="Sakkal Majalla" panose="02000000000000000000" pitchFamily="2" charset="-78"/>
            </a:endParaRPr>
          </a:p>
          <a:p>
            <a:pPr marL="0" indent="0">
              <a:buNone/>
            </a:pPr>
            <a:endParaRPr lang="fr-FR" sz="4000" b="1" dirty="0"/>
          </a:p>
        </p:txBody>
      </p:sp>
      <p:pic>
        <p:nvPicPr>
          <p:cNvPr id="7170" name="Picture 2" descr="Market Equilibrium | price determination">
            <a:extLst>
              <a:ext uri="{FF2B5EF4-FFF2-40B4-BE49-F238E27FC236}">
                <a16:creationId xmlns:a16="http://schemas.microsoft.com/office/drawing/2014/main" id="{BA3954F6-181C-4641-8849-5A5FCA651449}"/>
              </a:ext>
            </a:extLst>
          </p:cNvPr>
          <p:cNvPicPr>
            <a:picLocks noGrp="1" noChangeAspect="1" noChangeArrowheads="1"/>
          </p:cNvPicPr>
          <p:nvPr>
            <p:ph idx="13"/>
          </p:nvPr>
        </p:nvPicPr>
        <p:blipFill>
          <a:blip r:embed="rId2">
            <a:extLst>
              <a:ext uri="{28A0092B-C50C-407E-A947-70E740481C1C}">
                <a14:useLocalDpi xmlns:a14="http://schemas.microsoft.com/office/drawing/2010/main" val="0"/>
              </a:ext>
            </a:extLst>
          </a:blip>
          <a:srcRect/>
          <a:stretch>
            <a:fillRect/>
          </a:stretch>
        </p:blipFill>
        <p:spPr bwMode="auto">
          <a:xfrm>
            <a:off x="8829964" y="1339273"/>
            <a:ext cx="3090019" cy="4904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653452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9A36CB-6BBD-4AE4-8629-FC9BF8508BA7}"/>
              </a:ext>
            </a:extLst>
          </p:cNvPr>
          <p:cNvSpPr>
            <a:spLocks noGrp="1"/>
          </p:cNvSpPr>
          <p:nvPr>
            <p:ph type="title"/>
          </p:nvPr>
        </p:nvSpPr>
        <p:spPr/>
        <p:txBody>
          <a:bodyPr/>
          <a:lstStyle/>
          <a:p>
            <a:r>
              <a:rPr lang="fr-FR" b="1" dirty="0">
                <a:latin typeface="+mn-lt"/>
              </a:rPr>
              <a:t>V- </a:t>
            </a:r>
            <a:r>
              <a:rPr lang="fr-FR" sz="3600" b="1" u="none" dirty="0">
                <a:latin typeface="+mn-lt"/>
                <a:cs typeface="Sakkal Majalla" panose="02000000000000000000" pitchFamily="2" charset="-78"/>
              </a:rPr>
              <a:t>Equilibrium of the Market        -2- </a:t>
            </a:r>
            <a:endParaRPr lang="fr-FR" dirty="0"/>
          </a:p>
        </p:txBody>
      </p:sp>
      <p:pic>
        <p:nvPicPr>
          <p:cNvPr id="10242" name="Picture 2" descr="Chapter Sixteen Equilibrium. Market Equilibrium  A market is in equilibrium  when total quantity demanded by buyers equals total quantity supplied by. -  ppt download">
            <a:extLst>
              <a:ext uri="{FF2B5EF4-FFF2-40B4-BE49-F238E27FC236}">
                <a16:creationId xmlns:a16="http://schemas.microsoft.com/office/drawing/2014/main" id="{C0132692-C299-4EAE-B7FD-7B89B71C586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1673" y="1419367"/>
            <a:ext cx="8626763" cy="490754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Supply and Demand Partial Equilibrium Market Model in Matrix Form | Master  of Economics">
            <a:extLst>
              <a:ext uri="{FF2B5EF4-FFF2-40B4-BE49-F238E27FC236}">
                <a16:creationId xmlns:a16="http://schemas.microsoft.com/office/drawing/2014/main" id="{32C096BD-821D-462C-AD80-D83530A06290}"/>
              </a:ext>
            </a:extLst>
          </p:cNvPr>
          <p:cNvPicPr>
            <a:picLocks noGrp="1" noChangeAspect="1" noChangeArrowheads="1"/>
          </p:cNvPicPr>
          <p:nvPr>
            <p:ph idx="13"/>
          </p:nvPr>
        </p:nvPicPr>
        <p:blipFill>
          <a:blip r:embed="rId3">
            <a:extLst>
              <a:ext uri="{28A0092B-C50C-407E-A947-70E740481C1C}">
                <a14:useLocalDpi xmlns:a14="http://schemas.microsoft.com/office/drawing/2010/main" val="0"/>
              </a:ext>
            </a:extLst>
          </a:blip>
          <a:srcRect/>
          <a:stretch>
            <a:fillRect/>
          </a:stretch>
        </p:blipFill>
        <p:spPr bwMode="auto">
          <a:xfrm>
            <a:off x="8848436" y="1419367"/>
            <a:ext cx="3121891" cy="4796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859634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Differenza tra revisione e riepilogo (con tabella)">
            <a:extLst>
              <a:ext uri="{FF2B5EF4-FFF2-40B4-BE49-F238E27FC236}">
                <a16:creationId xmlns:a16="http://schemas.microsoft.com/office/drawing/2014/main" id="{E26E1520-31C1-4C45-9690-9036FA34B2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9466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4AEB69-E781-4C1B-A1B3-8E10396D41DB}"/>
              </a:ext>
            </a:extLst>
          </p:cNvPr>
          <p:cNvSpPr>
            <a:spLocks noGrp="1"/>
          </p:cNvSpPr>
          <p:nvPr>
            <p:ph type="title"/>
          </p:nvPr>
        </p:nvSpPr>
        <p:spPr/>
        <p:txBody>
          <a:bodyPr>
            <a:normAutofit/>
          </a:bodyPr>
          <a:lstStyle/>
          <a:p>
            <a:r>
              <a:rPr lang="fr-FR" sz="4000" b="1" dirty="0">
                <a:latin typeface="+mn-lt"/>
              </a:rPr>
              <a:t>Market Economy</a:t>
            </a:r>
          </a:p>
        </p:txBody>
      </p:sp>
      <p:sp>
        <p:nvSpPr>
          <p:cNvPr id="5" name="AutoShape 2" descr="What Is Supply and Demand? Strategize in a Competitive Market">
            <a:extLst>
              <a:ext uri="{FF2B5EF4-FFF2-40B4-BE49-F238E27FC236}">
                <a16:creationId xmlns:a16="http://schemas.microsoft.com/office/drawing/2014/main" id="{69FA6FFF-9773-4B8A-BACF-87CDB620DEB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3074" name="Picture 2" descr="What Is the Market Economy?">
            <a:extLst>
              <a:ext uri="{FF2B5EF4-FFF2-40B4-BE49-F238E27FC236}">
                <a16:creationId xmlns:a16="http://schemas.microsoft.com/office/drawing/2014/main" id="{77206F40-F09E-4708-8EAB-13A09361F7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597" y="1284790"/>
            <a:ext cx="11875626" cy="5069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452016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235769-8195-4F81-8A4D-56B53E0A14EF}"/>
              </a:ext>
            </a:extLst>
          </p:cNvPr>
          <p:cNvSpPr>
            <a:spLocks noGrp="1"/>
          </p:cNvSpPr>
          <p:nvPr>
            <p:ph type="title"/>
          </p:nvPr>
        </p:nvSpPr>
        <p:spPr/>
        <p:txBody>
          <a:bodyPr/>
          <a:lstStyle/>
          <a:p>
            <a:endParaRPr lang="fr-FR" dirty="0"/>
          </a:p>
        </p:txBody>
      </p:sp>
      <p:pic>
        <p:nvPicPr>
          <p:cNvPr id="9218" name="Picture 2" descr="Methods in Microeconomic and Macroeconomic Issues | SpringerLink">
            <a:extLst>
              <a:ext uri="{FF2B5EF4-FFF2-40B4-BE49-F238E27FC236}">
                <a16:creationId xmlns:a16="http://schemas.microsoft.com/office/drawing/2014/main" id="{E9D94A3A-FF4D-4CFD-A55B-BFF6E8A7E9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41963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149678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4AEB69-E781-4C1B-A1B3-8E10396D41DB}"/>
              </a:ext>
            </a:extLst>
          </p:cNvPr>
          <p:cNvSpPr>
            <a:spLocks noGrp="1"/>
          </p:cNvSpPr>
          <p:nvPr>
            <p:ph type="title"/>
          </p:nvPr>
        </p:nvSpPr>
        <p:spPr/>
        <p:txBody>
          <a:bodyPr>
            <a:normAutofit/>
          </a:bodyPr>
          <a:lstStyle/>
          <a:p>
            <a:r>
              <a:rPr lang="fr-FR" sz="4000" b="1" dirty="0">
                <a:latin typeface="+mn-lt"/>
              </a:rPr>
              <a:t>Demand &amp; Supply                     -2- </a:t>
            </a:r>
          </a:p>
        </p:txBody>
      </p:sp>
      <p:sp>
        <p:nvSpPr>
          <p:cNvPr id="5" name="AutoShape 2" descr="What Is Supply and Demand? Strategize in a Competitive Market">
            <a:extLst>
              <a:ext uri="{FF2B5EF4-FFF2-40B4-BE49-F238E27FC236}">
                <a16:creationId xmlns:a16="http://schemas.microsoft.com/office/drawing/2014/main" id="{69FA6FFF-9773-4B8A-BACF-87CDB620DEB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22534" name="Picture 6" descr="supply-vs-demand">
            <a:extLst>
              <a:ext uri="{FF2B5EF4-FFF2-40B4-BE49-F238E27FC236}">
                <a16:creationId xmlns:a16="http://schemas.microsoft.com/office/drawing/2014/main" id="{678790B7-4E4F-49D3-9643-B260992245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28" y="1311564"/>
            <a:ext cx="8682182" cy="5546435"/>
          </a:xfrm>
          <a:prstGeom prst="rect">
            <a:avLst/>
          </a:prstGeom>
          <a:noFill/>
          <a:extLst>
            <a:ext uri="{909E8E84-426E-40DD-AFC4-6F175D3DCCD1}">
              <a14:hiddenFill xmlns:a14="http://schemas.microsoft.com/office/drawing/2010/main">
                <a:solidFill>
                  <a:srgbClr val="FFFFFF"/>
                </a:solidFill>
              </a14:hiddenFill>
            </a:ext>
          </a:extLst>
        </p:spPr>
      </p:pic>
      <p:pic>
        <p:nvPicPr>
          <p:cNvPr id="22536" name="Picture 8" descr="Do Supply and Demand Define Economic Value? – Shabda Blog">
            <a:extLst>
              <a:ext uri="{FF2B5EF4-FFF2-40B4-BE49-F238E27FC236}">
                <a16:creationId xmlns:a16="http://schemas.microsoft.com/office/drawing/2014/main" id="{5CCFBBEF-44B0-4E4E-A6D9-EAA3347C3709}"/>
              </a:ext>
            </a:extLst>
          </p:cNvPr>
          <p:cNvPicPr>
            <a:picLocks noGrp="1" noChangeAspect="1" noChangeArrowheads="1"/>
          </p:cNvPicPr>
          <p:nvPr>
            <p:ph idx="13"/>
          </p:nvPr>
        </p:nvPicPr>
        <p:blipFill>
          <a:blip r:embed="rId3">
            <a:extLst>
              <a:ext uri="{28A0092B-C50C-407E-A947-70E740481C1C}">
                <a14:useLocalDpi xmlns:a14="http://schemas.microsoft.com/office/drawing/2010/main" val="0"/>
              </a:ext>
            </a:extLst>
          </a:blip>
          <a:srcRect/>
          <a:stretch>
            <a:fillRect/>
          </a:stretch>
        </p:blipFill>
        <p:spPr bwMode="auto">
          <a:xfrm>
            <a:off x="8866910" y="1311564"/>
            <a:ext cx="3140362" cy="5477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60905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4F9EE5-2F71-4256-87F3-FB0344F809DA}"/>
              </a:ext>
            </a:extLst>
          </p:cNvPr>
          <p:cNvSpPr>
            <a:spLocks noGrp="1"/>
          </p:cNvSpPr>
          <p:nvPr>
            <p:ph type="title"/>
          </p:nvPr>
        </p:nvSpPr>
        <p:spPr>
          <a:xfrm>
            <a:off x="2373745" y="365126"/>
            <a:ext cx="7140306" cy="1054242"/>
          </a:xfrm>
        </p:spPr>
        <p:txBody>
          <a:bodyPr>
            <a:normAutofit/>
          </a:bodyPr>
          <a:lstStyle/>
          <a:p>
            <a:r>
              <a:rPr lang="fr-FR" sz="3400" b="1" dirty="0">
                <a:solidFill>
                  <a:schemeClr val="bg1"/>
                </a:solidFill>
                <a:latin typeface="+mn-lt"/>
              </a:rPr>
              <a:t>Determinants of Demand &amp;Supply</a:t>
            </a:r>
            <a:endParaRPr lang="fr-FR" sz="3400" b="1" dirty="0">
              <a:solidFill>
                <a:schemeClr val="bg1"/>
              </a:solidFill>
            </a:endParaRPr>
          </a:p>
        </p:txBody>
      </p:sp>
      <p:pic>
        <p:nvPicPr>
          <p:cNvPr id="4" name="Picture 2" descr="What Is Supply? Types, Determinants, Example | Economics | Economics,  Economics notes, Economics lessons">
            <a:extLst>
              <a:ext uri="{FF2B5EF4-FFF2-40B4-BE49-F238E27FC236}">
                <a16:creationId xmlns:a16="http://schemas.microsoft.com/office/drawing/2014/main" id="{8A720BD3-9D39-49A2-A494-1E57F2B018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363" y="1690688"/>
            <a:ext cx="4756727" cy="460894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eterminants Of Demand - Lessons - Blendspace">
            <a:extLst>
              <a:ext uri="{FF2B5EF4-FFF2-40B4-BE49-F238E27FC236}">
                <a16:creationId xmlns:a16="http://schemas.microsoft.com/office/drawing/2014/main" id="{36291281-BC00-43FB-9615-7C658201EF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2982" y="1690688"/>
            <a:ext cx="3851563" cy="4691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2972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600E9E-2420-418F-93EA-98E014078208}"/>
              </a:ext>
            </a:extLst>
          </p:cNvPr>
          <p:cNvSpPr>
            <a:spLocks noGrp="1"/>
          </p:cNvSpPr>
          <p:nvPr>
            <p:ph type="title"/>
          </p:nvPr>
        </p:nvSpPr>
        <p:spPr>
          <a:xfrm>
            <a:off x="2355273" y="365126"/>
            <a:ext cx="7407563" cy="1054242"/>
          </a:xfrm>
        </p:spPr>
        <p:txBody>
          <a:bodyPr>
            <a:noAutofit/>
          </a:bodyPr>
          <a:lstStyle/>
          <a:p>
            <a:r>
              <a:rPr lang="fr-FR" sz="3400" b="1" dirty="0">
                <a:latin typeface="+mn-lt"/>
              </a:rPr>
              <a:t>Factors affecting Demand &amp; Supply</a:t>
            </a:r>
          </a:p>
        </p:txBody>
      </p:sp>
      <p:pic>
        <p:nvPicPr>
          <p:cNvPr id="7" name="Picture 4" descr="Movement Vs Shift in Demand Curve: Difference between them with examples &amp;  comparison chart - YouTube">
            <a:extLst>
              <a:ext uri="{FF2B5EF4-FFF2-40B4-BE49-F238E27FC236}">
                <a16:creationId xmlns:a16="http://schemas.microsoft.com/office/drawing/2014/main" id="{B4428DE4-7884-42F3-B06E-E099A9BB7F19}"/>
              </a:ext>
            </a:extLst>
          </p:cNvPr>
          <p:cNvPicPr>
            <a:picLocks noGrp="1" noChangeAspect="1" noChangeArrowheads="1"/>
          </p:cNvPicPr>
          <p:nvPr>
            <p:ph idx="13"/>
          </p:nvPr>
        </p:nvPicPr>
        <p:blipFill>
          <a:blip r:embed="rId2">
            <a:extLst>
              <a:ext uri="{28A0092B-C50C-407E-A947-70E740481C1C}">
                <a14:useLocalDpi xmlns:a14="http://schemas.microsoft.com/office/drawing/2010/main" val="0"/>
              </a:ext>
            </a:extLst>
          </a:blip>
          <a:srcRect/>
          <a:stretch>
            <a:fillRect/>
          </a:stretch>
        </p:blipFill>
        <p:spPr bwMode="auto">
          <a:xfrm>
            <a:off x="8079129" y="1419368"/>
            <a:ext cx="3845015" cy="480594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Plan for the Market: 4 Insights to Guide Your Transportation Strategy |  C.H. Robinson Blog">
            <a:extLst>
              <a:ext uri="{FF2B5EF4-FFF2-40B4-BE49-F238E27FC236}">
                <a16:creationId xmlns:a16="http://schemas.microsoft.com/office/drawing/2014/main" id="{1C18F1D0-4F4A-4942-A580-6C0707EE57E3}"/>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66253" y="1645207"/>
            <a:ext cx="8051772" cy="4672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559601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052137-9CDA-44D5-8C31-790BBD661C64}"/>
              </a:ext>
            </a:extLst>
          </p:cNvPr>
          <p:cNvSpPr>
            <a:spLocks noGrp="1"/>
          </p:cNvSpPr>
          <p:nvPr>
            <p:ph type="title"/>
          </p:nvPr>
        </p:nvSpPr>
        <p:spPr>
          <a:xfrm>
            <a:off x="2235200" y="365126"/>
            <a:ext cx="7278851" cy="1054242"/>
          </a:xfrm>
        </p:spPr>
        <p:txBody>
          <a:bodyPr>
            <a:noAutofit/>
          </a:bodyPr>
          <a:lstStyle/>
          <a:p>
            <a:pPr algn="ctr"/>
            <a:r>
              <a:rPr lang="fr-FR" b="1" dirty="0">
                <a:latin typeface="+mn-lt"/>
              </a:rPr>
              <a:t>              How </a:t>
            </a:r>
            <a:r>
              <a:rPr lang="fr-FR" b="1" dirty="0" err="1">
                <a:latin typeface="+mn-lt"/>
              </a:rPr>
              <a:t>markets</a:t>
            </a:r>
            <a:r>
              <a:rPr lang="fr-FR" b="1" dirty="0">
                <a:latin typeface="+mn-lt"/>
              </a:rPr>
              <a:t> </a:t>
            </a:r>
            <a:r>
              <a:rPr lang="fr-FR" b="1" dirty="0" err="1">
                <a:latin typeface="+mn-lt"/>
              </a:rPr>
              <a:t>work</a:t>
            </a:r>
            <a:r>
              <a:rPr lang="fr-FR" b="1" dirty="0">
                <a:latin typeface="+mn-lt"/>
              </a:rPr>
              <a:t>:</a:t>
            </a:r>
            <a:br>
              <a:rPr lang="fr-FR" b="1" dirty="0">
                <a:latin typeface="+mn-lt"/>
              </a:rPr>
            </a:br>
            <a:r>
              <a:rPr lang="fr-FR" b="1" dirty="0">
                <a:latin typeface="+mn-lt"/>
              </a:rPr>
              <a:t> Factors affecting Supply &amp; Demand</a:t>
            </a:r>
          </a:p>
        </p:txBody>
      </p:sp>
      <p:sp>
        <p:nvSpPr>
          <p:cNvPr id="4" name="Espace réservé du contenu 3">
            <a:extLst>
              <a:ext uri="{FF2B5EF4-FFF2-40B4-BE49-F238E27FC236}">
                <a16:creationId xmlns:a16="http://schemas.microsoft.com/office/drawing/2014/main" id="{60446C7B-2AB3-4045-92DF-145ADD255BB5}"/>
              </a:ext>
            </a:extLst>
          </p:cNvPr>
          <p:cNvSpPr>
            <a:spLocks noGrp="1"/>
          </p:cNvSpPr>
          <p:nvPr>
            <p:ph idx="13"/>
          </p:nvPr>
        </p:nvSpPr>
        <p:spPr/>
        <p:txBody>
          <a:bodyPr/>
          <a:lstStyle/>
          <a:p>
            <a:endParaRPr lang="fr-FR"/>
          </a:p>
        </p:txBody>
      </p:sp>
      <p:pic>
        <p:nvPicPr>
          <p:cNvPr id="16386" name="Picture 2" descr="2.1 – 2.9 – How Markets Work – IGCSE AID">
            <a:extLst>
              <a:ext uri="{FF2B5EF4-FFF2-40B4-BE49-F238E27FC236}">
                <a16:creationId xmlns:a16="http://schemas.microsoft.com/office/drawing/2014/main" id="{1B8A6E89-A7EB-4A16-84C4-148016B34F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900" y="1419368"/>
            <a:ext cx="11252200" cy="5438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899572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055A23-4A38-48CD-B444-94EC988FC2E8}"/>
              </a:ext>
            </a:extLst>
          </p:cNvPr>
          <p:cNvSpPr>
            <a:spLocks noGrp="1"/>
          </p:cNvSpPr>
          <p:nvPr>
            <p:ph type="title"/>
          </p:nvPr>
        </p:nvSpPr>
        <p:spPr/>
        <p:txBody>
          <a:bodyPr>
            <a:normAutofit/>
          </a:bodyPr>
          <a:lstStyle/>
          <a:p>
            <a:r>
              <a:rPr lang="fr-FR" sz="4800" b="1" dirty="0">
                <a:solidFill>
                  <a:schemeClr val="bg1"/>
                </a:solidFill>
                <a:latin typeface="+mn-lt"/>
              </a:rPr>
              <a:t>2            Market </a:t>
            </a:r>
            <a:r>
              <a:rPr lang="fr-FR" sz="4800" b="1" dirty="0" err="1">
                <a:solidFill>
                  <a:schemeClr val="bg1"/>
                </a:solidFill>
                <a:latin typeface="+mn-lt"/>
              </a:rPr>
              <a:t>Equilibrum</a:t>
            </a:r>
            <a:endParaRPr lang="fr-FR" sz="4800" b="1" dirty="0">
              <a:solidFill>
                <a:schemeClr val="bg1"/>
              </a:solidFill>
              <a:latin typeface="+mn-lt"/>
            </a:endParaRPr>
          </a:p>
        </p:txBody>
      </p:sp>
      <p:pic>
        <p:nvPicPr>
          <p:cNvPr id="21506" name="Picture 2" descr="Factors causing Shift in Supply and Interaction between Demand Supply |  Notes, Videos, QA and Tests | Grade 11&gt;Economics&gt;Basic Concepts of Economics  | Kullabs">
            <a:extLst>
              <a:ext uri="{FF2B5EF4-FFF2-40B4-BE49-F238E27FC236}">
                <a16:creationId xmlns:a16="http://schemas.microsoft.com/office/drawing/2014/main" id="{AE798D87-5C62-4400-BB69-5828B046377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095999" y="1330037"/>
            <a:ext cx="5828145" cy="50061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Market Equilibrium | tutor2u">
            <a:extLst>
              <a:ext uri="{FF2B5EF4-FFF2-40B4-BE49-F238E27FC236}">
                <a16:creationId xmlns:a16="http://schemas.microsoft.com/office/drawing/2014/main" id="{2A226503-065D-4B9F-B11E-EABC1527B22E}"/>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10836" y="1330037"/>
            <a:ext cx="5908964" cy="5089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080287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D2E5113D-47EE-4543-97BD-29C3C4337609}"/>
              </a:ext>
            </a:extLst>
          </p:cNvPr>
          <p:cNvSpPr>
            <a:spLocks noGrp="1"/>
          </p:cNvSpPr>
          <p:nvPr>
            <p:ph idx="13"/>
          </p:nvPr>
        </p:nvSpPr>
        <p:spPr/>
        <p:txBody>
          <a:bodyPr/>
          <a:lstStyle/>
          <a:p>
            <a:endParaRPr lang="fr-FR"/>
          </a:p>
        </p:txBody>
      </p:sp>
      <p:pic>
        <p:nvPicPr>
          <p:cNvPr id="8196" name="Picture 4">
            <a:extLst>
              <a:ext uri="{FF2B5EF4-FFF2-40B4-BE49-F238E27FC236}">
                <a16:creationId xmlns:a16="http://schemas.microsoft.com/office/drawing/2014/main" id="{16964E5B-1C9C-42E0-8E5A-70E3EC2890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361762"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65873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10425</TotalTime>
  <Words>2835</Words>
  <Application>Microsoft Office PowerPoint</Application>
  <PresentationFormat>Grand écran</PresentationFormat>
  <Paragraphs>311</Paragraphs>
  <Slides>69</Slides>
  <Notes>6</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69</vt:i4>
      </vt:variant>
    </vt:vector>
  </HeadingPairs>
  <TitlesOfParts>
    <vt:vector size="80" baseType="lpstr">
      <vt:lpstr>Arial</vt:lpstr>
      <vt:lpstr>Arial</vt:lpstr>
      <vt:lpstr>Calibri</vt:lpstr>
      <vt:lpstr>Calibri Light</vt:lpstr>
      <vt:lpstr>Minion Pro</vt:lpstr>
      <vt:lpstr>Open Sans</vt:lpstr>
      <vt:lpstr>Sakkal Majalla</vt:lpstr>
      <vt:lpstr>SourceSansPro</vt:lpstr>
      <vt:lpstr>Tajawal Medium</vt:lpstr>
      <vt:lpstr>Wingdings</vt:lpstr>
      <vt:lpstr>Thème Office</vt:lpstr>
      <vt:lpstr>Introduction to Economics</vt:lpstr>
      <vt:lpstr>Présentation PowerPoint</vt:lpstr>
      <vt:lpstr>Syllabus </vt:lpstr>
      <vt:lpstr>A- Market Economies                    -1-  </vt:lpstr>
      <vt:lpstr>A- Market Economies                    -2-  </vt:lpstr>
      <vt:lpstr>A- Market Economies                    -3-  </vt:lpstr>
      <vt:lpstr>A- Market Economies                    -4-</vt:lpstr>
      <vt:lpstr>A- Market Economies                      -5-  </vt:lpstr>
      <vt:lpstr>A- Market Economies                     -6-  </vt:lpstr>
      <vt:lpstr>A- Market Economies                      -7-  </vt:lpstr>
      <vt:lpstr>A- Market Economies                      -8-</vt:lpstr>
      <vt:lpstr>A- Market Economies                      -9-</vt:lpstr>
      <vt:lpstr>A- Market Economies                          -10-</vt:lpstr>
      <vt:lpstr>A- Market Economies                           -11-</vt:lpstr>
      <vt:lpstr>Présentation PowerPoint</vt:lpstr>
      <vt:lpstr>B- the Laws of Supply and Demand  -1- </vt:lpstr>
      <vt:lpstr>B- the Laws of Supply and Demand      -2- </vt:lpstr>
      <vt:lpstr>C- Movements v/s Shifts                -1- </vt:lpstr>
      <vt:lpstr>C- Movements v/s Shifts                -2- </vt:lpstr>
      <vt:lpstr>Présentation PowerPoint</vt:lpstr>
      <vt:lpstr>I- The Demand                                 -1- </vt:lpstr>
      <vt:lpstr>I- The fuction of Demand              -2-</vt:lpstr>
      <vt:lpstr>I- The Demand                                 -3- </vt:lpstr>
      <vt:lpstr>I- The Demand                                  -4-</vt:lpstr>
      <vt:lpstr>        I- The Demand                         -5-</vt:lpstr>
      <vt:lpstr> I- The Demand                                 -6-</vt:lpstr>
      <vt:lpstr>I- The Demand                                 -7-</vt:lpstr>
      <vt:lpstr>I- The Demand                                 -8-</vt:lpstr>
      <vt:lpstr>I-2- Movement v/s Shift in Demand     -1 -</vt:lpstr>
      <vt:lpstr>I-2- Movement v/s Shift in Demand  -2 -</vt:lpstr>
      <vt:lpstr>I-2- Movement v/s Shift in Demand      -4 -</vt:lpstr>
      <vt:lpstr>Présentation PowerPoint</vt:lpstr>
      <vt:lpstr>II- The Supply                                   -1-</vt:lpstr>
      <vt:lpstr>II- The Supply                         -2-</vt:lpstr>
      <vt:lpstr>II- The Supply                                  -3- </vt:lpstr>
      <vt:lpstr>II- The Supply                                 -4-</vt:lpstr>
      <vt:lpstr>       II- The Supply                            -5-</vt:lpstr>
      <vt:lpstr>II- The Supply                                 -6-</vt:lpstr>
      <vt:lpstr>Présentation PowerPoint</vt:lpstr>
      <vt:lpstr>III- The Market Demand and Supply    -1-</vt:lpstr>
      <vt:lpstr>III- The Market Demand and Supply    -1-</vt:lpstr>
      <vt:lpstr>III- The Market Demand and Supply    -2-</vt:lpstr>
      <vt:lpstr>III- The Market Demand and Supply    -3-</vt:lpstr>
      <vt:lpstr>III- The Market Demand and Supply    -4-</vt:lpstr>
      <vt:lpstr>III- The Market Demand and Supply  -5-</vt:lpstr>
      <vt:lpstr>III- The Market Demand and Supply    -6-</vt:lpstr>
      <vt:lpstr>III- The Market Demand and Supply    -7-</vt:lpstr>
      <vt:lpstr>III- The Market Demand and Supply    -8-</vt:lpstr>
      <vt:lpstr>Présentation PowerPoint</vt:lpstr>
      <vt:lpstr>IV- Movements and shits along supply and                      demand  curves                                  -1- </vt:lpstr>
      <vt:lpstr>IV- Movements and shits along supply and                      demand  curves                               -2- </vt:lpstr>
      <vt:lpstr>IV- Movements and shits along supply and                      demand  curves                               -3- </vt:lpstr>
      <vt:lpstr>IV- Movements and shits along supply and                      demand  curves                             -4-                        -4-</vt:lpstr>
      <vt:lpstr> IV- Movements and shits along supply and                      demand  curves                             -5-</vt:lpstr>
      <vt:lpstr>IV- Movements and shits along supply and    demand  curves                         -6   -5-</vt:lpstr>
      <vt:lpstr>IV- Movements and shits along supply and      demand  curves                          -7-</vt:lpstr>
      <vt:lpstr>IV- Movements and shits along supply and      demand  curves                          -8-</vt:lpstr>
      <vt:lpstr>Présentation PowerPoint</vt:lpstr>
      <vt:lpstr>V- Equilibrium of the Market       -1- </vt:lpstr>
      <vt:lpstr>V- Equilibrium of the Market        -2- </vt:lpstr>
      <vt:lpstr>Présentation PowerPoint</vt:lpstr>
      <vt:lpstr>Market Economy</vt:lpstr>
      <vt:lpstr>Présentation PowerPoint</vt:lpstr>
      <vt:lpstr>Demand &amp; Supply                     -2- </vt:lpstr>
      <vt:lpstr>Determinants of Demand &amp;Supply</vt:lpstr>
      <vt:lpstr>Factors affecting Demand &amp; Supply</vt:lpstr>
      <vt:lpstr>              How markets work:  Factors affecting Supply &amp; Demand</vt:lpstr>
      <vt:lpstr>2            Market Equilibrum</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ESAD</dc:creator>
  <cp:lastModifiedBy>Myriam</cp:lastModifiedBy>
  <cp:revision>64</cp:revision>
  <dcterms:created xsi:type="dcterms:W3CDTF">2021-08-28T18:51:41Z</dcterms:created>
  <dcterms:modified xsi:type="dcterms:W3CDTF">2021-09-09T22:33:31Z</dcterms:modified>
</cp:coreProperties>
</file>