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51"/>
  </p:notesMasterIdLst>
  <p:sldIdLst>
    <p:sldId id="743" r:id="rId2"/>
    <p:sldId id="744" r:id="rId3"/>
    <p:sldId id="258" r:id="rId4"/>
    <p:sldId id="690" r:id="rId5"/>
    <p:sldId id="691" r:id="rId6"/>
    <p:sldId id="732" r:id="rId7"/>
    <p:sldId id="734" r:id="rId8"/>
    <p:sldId id="736" r:id="rId9"/>
    <p:sldId id="745" r:id="rId10"/>
    <p:sldId id="693" r:id="rId11"/>
    <p:sldId id="694" r:id="rId12"/>
    <p:sldId id="746" r:id="rId13"/>
    <p:sldId id="747" r:id="rId14"/>
    <p:sldId id="695" r:id="rId15"/>
    <p:sldId id="696" r:id="rId16"/>
    <p:sldId id="697" r:id="rId17"/>
    <p:sldId id="698" r:id="rId18"/>
    <p:sldId id="699" r:id="rId19"/>
    <p:sldId id="700" r:id="rId20"/>
    <p:sldId id="701" r:id="rId21"/>
    <p:sldId id="748" r:id="rId22"/>
    <p:sldId id="703" r:id="rId23"/>
    <p:sldId id="704" r:id="rId24"/>
    <p:sldId id="749" r:id="rId25"/>
    <p:sldId id="750" r:id="rId26"/>
    <p:sldId id="709" r:id="rId27"/>
    <p:sldId id="710" r:id="rId28"/>
    <p:sldId id="711" r:id="rId29"/>
    <p:sldId id="712" r:id="rId30"/>
    <p:sldId id="713" r:id="rId31"/>
    <p:sldId id="714" r:id="rId32"/>
    <p:sldId id="715" r:id="rId33"/>
    <p:sldId id="716" r:id="rId34"/>
    <p:sldId id="717" r:id="rId35"/>
    <p:sldId id="718" r:id="rId36"/>
    <p:sldId id="719" r:id="rId37"/>
    <p:sldId id="720" r:id="rId38"/>
    <p:sldId id="721" r:id="rId39"/>
    <p:sldId id="722" r:id="rId40"/>
    <p:sldId id="723" r:id="rId41"/>
    <p:sldId id="751" r:id="rId42"/>
    <p:sldId id="726" r:id="rId43"/>
    <p:sldId id="752" r:id="rId44"/>
    <p:sldId id="753" r:id="rId45"/>
    <p:sldId id="729" r:id="rId46"/>
    <p:sldId id="730" r:id="rId47"/>
    <p:sldId id="534" r:id="rId48"/>
    <p:sldId id="535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A1A99EB-5A14-43C1-A7DA-5AC704976908}">
  <a:tblStyle styleId="{DA1A99EB-5A14-43C1-A7DA-5AC70497690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6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284cd0a645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g284cd0a645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0" name="Google Shape;110;g284cd0a645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5600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7927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96472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74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284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73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064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065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525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537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17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829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86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281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75722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19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440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8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974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2784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2353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9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555202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82602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571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495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  <p:sldLayoutId id="2147483689" r:id="rId19"/>
    <p:sldLayoutId id="2147483690" r:id="rId20"/>
    <p:sldLayoutId id="2147483669" r:id="rId2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3.e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3.sv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0.png"/><Relationship Id="rId5" Type="http://schemas.openxmlformats.org/officeDocument/2006/relationships/image" Target="../media/image5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idx="2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3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0"/>
            <a:ext cx="1219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336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9"/>
          <p:cNvSpPr txBox="1"/>
          <p:nvPr/>
        </p:nvSpPr>
        <p:spPr>
          <a:xfrm>
            <a:off x="1574791" y="634802"/>
            <a:ext cx="5747547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Objectives</a:t>
            </a:r>
            <a:endParaRPr sz="3600" dirty="0">
              <a:solidFill>
                <a:srgbClr val="0070C0"/>
              </a:solidFill>
            </a:endParaRPr>
          </a:p>
        </p:txBody>
      </p:sp>
      <p:sp>
        <p:nvSpPr>
          <p:cNvPr id="113" name="Google Shape;113;p19"/>
          <p:cNvSpPr txBox="1"/>
          <p:nvPr/>
        </p:nvSpPr>
        <p:spPr>
          <a:xfrm>
            <a:off x="2272937" y="1678256"/>
            <a:ext cx="9274629" cy="3970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Understand the role of sourcing in a supply chain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Discuss factors that affect the decision to outsource a supply chain function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Identify dimensions of supplier performance that affect total cost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Structure successful auctions and negotiations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Describe the impact of risk sharing on supplier performance and information distortion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Design a tailored supplier portfolio</a:t>
            </a:r>
          </a:p>
        </p:txBody>
      </p:sp>
      <p:pic>
        <p:nvPicPr>
          <p:cNvPr id="115" name="Google Shape;11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6755" y="1031966"/>
            <a:ext cx="2116182" cy="582603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2B5F9D1B-5969-F39C-9B0D-B1502F479F8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6E60321-421F-096F-355B-5271C6E42B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427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8260" y="123155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The Role of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in a Supply Chain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112084" y="1368422"/>
            <a:ext cx="8724237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Purchasing</a:t>
            </a:r>
            <a:r>
              <a:rPr lang="en-US" altLang="en-US" dirty="0" smtClean="0"/>
              <a:t>, is </a:t>
            </a:r>
            <a:r>
              <a:rPr lang="en-US" altLang="en-US" dirty="0"/>
              <a:t>the process by which companies acquire raw materials</a:t>
            </a:r>
            <a:r>
              <a:rPr lang="en-US" altLang="en-US" dirty="0" smtClean="0"/>
              <a:t>, components</a:t>
            </a:r>
            <a:r>
              <a:rPr lang="en-US" altLang="en-US" dirty="0"/>
              <a:t>, products, services, or other resources from suppliers to execute their operations.</a:t>
            </a:r>
          </a:p>
          <a:p>
            <a:pPr algn="just"/>
            <a:r>
              <a:rPr lang="en-US" altLang="en-US" b="1" dirty="0">
                <a:solidFill>
                  <a:schemeClr val="accent1"/>
                </a:solidFill>
              </a:rPr>
              <a:t>Sourcing</a:t>
            </a:r>
            <a:r>
              <a:rPr lang="en-US" altLang="en-US" dirty="0"/>
              <a:t> is the entire set of business processes required to purchase goods and services. </a:t>
            </a:r>
            <a:endParaRPr lang="en-US" altLang="en-US" dirty="0" smtClean="0"/>
          </a:p>
          <a:p>
            <a:pPr algn="just"/>
            <a:r>
              <a:rPr lang="en-US" altLang="en-US" dirty="0" smtClean="0"/>
              <a:t>For any supply </a:t>
            </a:r>
            <a:r>
              <a:rPr lang="en-US" altLang="en-US" dirty="0"/>
              <a:t>chain function, the most significant decision is whether to outsource the function or </a:t>
            </a:r>
            <a:r>
              <a:rPr lang="en-US" altLang="en-US" dirty="0" smtClean="0"/>
              <a:t>perform it </a:t>
            </a:r>
            <a:r>
              <a:rPr lang="en-US" altLang="en-US" dirty="0"/>
              <a:t>in-house. </a:t>
            </a:r>
            <a:endParaRPr lang="en-US" altLang="en-US" dirty="0" smtClean="0"/>
          </a:p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Outsourcing</a:t>
            </a:r>
            <a:r>
              <a:rPr lang="en-US" altLang="en-US" dirty="0" smtClean="0"/>
              <a:t> </a:t>
            </a:r>
            <a:r>
              <a:rPr lang="en-US" altLang="en-US" dirty="0"/>
              <a:t>results in the supply chain function being performed by a </a:t>
            </a:r>
            <a:r>
              <a:rPr lang="en-US" altLang="en-US" dirty="0" smtClean="0"/>
              <a:t>third party</a:t>
            </a:r>
            <a:r>
              <a:rPr lang="en-US" altLang="en-US" dirty="0"/>
              <a:t>. </a:t>
            </a:r>
            <a:endParaRPr lang="en-US" altLang="en-US" dirty="0" smtClean="0"/>
          </a:p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Outsourcing </a:t>
            </a:r>
            <a:r>
              <a:rPr lang="en-US" altLang="en-US" b="1" dirty="0">
                <a:solidFill>
                  <a:schemeClr val="accent1"/>
                </a:solidFill>
              </a:rPr>
              <a:t>decisions</a:t>
            </a:r>
            <a:r>
              <a:rPr lang="en-US" altLang="en-US" dirty="0"/>
              <a:t> are important and tend to vary across firms and industries.</a:t>
            </a:r>
            <a:endParaRPr lang="en-US" altLang="en-US" dirty="0" smtClean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40333" y="6537"/>
            <a:ext cx="2151667" cy="10616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99433" y="3122698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1316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101755" y="1689100"/>
            <a:ext cx="8666329" cy="4114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 smtClean="0">
                <a:solidFill>
                  <a:schemeClr val="accent1"/>
                </a:solidFill>
              </a:rPr>
              <a:t>Outsourcing questions</a:t>
            </a:r>
          </a:p>
          <a:p>
            <a:pPr marL="0" indent="0" algn="just" eaLnBrk="1" hangingPunct="1">
              <a:buNone/>
            </a:pPr>
            <a:endParaRPr lang="en-US" altLang="en-US" b="1" dirty="0" smtClean="0">
              <a:solidFill>
                <a:schemeClr val="accent1"/>
              </a:solidFill>
            </a:endParaRP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Will the third party increase the supply chain surplus relative to performing the activity in-house?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How much of the increase in surplus does the firm get to keep?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 smtClean="0"/>
              <a:t>To what extent do risks grow upon outsourcing?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44751" y="248508"/>
            <a:ext cx="1946951" cy="8433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99938" y="2868358"/>
            <a:ext cx="4924207" cy="192433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2757827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101755" y="1689100"/>
            <a:ext cx="8666329" cy="4114800"/>
          </a:xfrm>
        </p:spPr>
        <p:txBody>
          <a:bodyPr>
            <a:normAutofit/>
          </a:bodyPr>
          <a:lstStyle/>
          <a:p>
            <a:pPr algn="just"/>
            <a:r>
              <a:rPr lang="en-US" altLang="en-US" b="1" dirty="0">
                <a:solidFill>
                  <a:schemeClr val="accent1"/>
                </a:solidFill>
              </a:rPr>
              <a:t>Recall</a:t>
            </a:r>
            <a:r>
              <a:rPr lang="en-US" altLang="en-US" dirty="0"/>
              <a:t> that the supply chain surplus is the difference between the value of a product for </a:t>
            </a:r>
            <a:r>
              <a:rPr lang="en-US" altLang="en-US" dirty="0" smtClean="0"/>
              <a:t>the customer </a:t>
            </a:r>
            <a:r>
              <a:rPr lang="en-US" altLang="en-US" dirty="0"/>
              <a:t>and the total cost of all supply chain activities involved in bringing the product to </a:t>
            </a:r>
            <a:r>
              <a:rPr lang="en-US" altLang="en-US" dirty="0" smtClean="0"/>
              <a:t>the customer</a:t>
            </a:r>
            <a:r>
              <a:rPr lang="en-US" altLang="en-US" dirty="0"/>
              <a:t>. </a:t>
            </a:r>
            <a:endParaRPr lang="en-US" altLang="en-US" dirty="0" smtClean="0"/>
          </a:p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Outsourcing</a:t>
            </a:r>
            <a:r>
              <a:rPr lang="en-US" altLang="en-US" dirty="0" smtClean="0"/>
              <a:t> </a:t>
            </a:r>
            <a:r>
              <a:rPr lang="en-US" altLang="en-US" dirty="0"/>
              <a:t>makes sense if it increases the supply chain </a:t>
            </a:r>
            <a:r>
              <a:rPr lang="en-US" altLang="en-US" dirty="0" smtClean="0"/>
              <a:t>surplus (</a:t>
            </a:r>
            <a:r>
              <a:rPr lang="en-US" altLang="en-US" dirty="0"/>
              <a:t>assuming we get to keep some of the increase) without significantly increasing risks. </a:t>
            </a:r>
            <a:endParaRPr lang="en-US" altLang="en-US" dirty="0" smtClean="0"/>
          </a:p>
          <a:p>
            <a:pPr algn="just"/>
            <a:r>
              <a:rPr lang="en-US" altLang="en-US" b="1" dirty="0" smtClean="0">
                <a:solidFill>
                  <a:schemeClr val="accent1"/>
                </a:solidFill>
              </a:rPr>
              <a:t>A sourcing </a:t>
            </a:r>
            <a:r>
              <a:rPr lang="en-US" altLang="en-US" b="1" dirty="0">
                <a:solidFill>
                  <a:schemeClr val="accent1"/>
                </a:solidFill>
              </a:rPr>
              <a:t>decision </a:t>
            </a:r>
            <a:r>
              <a:rPr lang="en-US" altLang="en-US" dirty="0"/>
              <a:t>should aim to increase the net value created by the supply chain.</a:t>
            </a:r>
            <a:endParaRPr lang="en-US" altLang="en-US" sz="2800" dirty="0" smtClean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44751" y="248508"/>
            <a:ext cx="1946951" cy="8433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22516" y="3068415"/>
            <a:ext cx="4924207" cy="192433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03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210937" y="1310184"/>
            <a:ext cx="8666329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chemeClr val="accent1"/>
                </a:solidFill>
              </a:rPr>
              <a:t>For example</a:t>
            </a:r>
            <a:r>
              <a:rPr lang="en-US" altLang="en-US" dirty="0"/>
              <a:t>, P&amp;G has historically outsourced retailing of its products to others. </a:t>
            </a:r>
            <a:endParaRPr lang="en-US" altLang="en-US" dirty="0" smtClean="0"/>
          </a:p>
          <a:p>
            <a:pPr algn="just"/>
            <a:r>
              <a:rPr lang="en-US" altLang="en-US" dirty="0" smtClean="0"/>
              <a:t>The third parties </a:t>
            </a:r>
            <a:r>
              <a:rPr lang="en-US" altLang="en-US" dirty="0"/>
              <a:t>increase the supply chain surplus by aggregating many products that customers need (</a:t>
            </a:r>
            <a:r>
              <a:rPr lang="en-US" altLang="en-US" dirty="0" smtClean="0"/>
              <a:t>not just </a:t>
            </a:r>
            <a:r>
              <a:rPr lang="en-US" altLang="en-US" dirty="0"/>
              <a:t>P&amp;G products) in a single retail store. </a:t>
            </a:r>
            <a:endParaRPr lang="en-US" altLang="en-US" dirty="0" smtClean="0"/>
          </a:p>
          <a:p>
            <a:pPr algn="just"/>
            <a:r>
              <a:rPr lang="en-US" altLang="en-US" dirty="0" smtClean="0"/>
              <a:t>This </a:t>
            </a:r>
            <a:r>
              <a:rPr lang="en-US" altLang="en-US" dirty="0"/>
              <a:t>aggregation allows them to spread facility costs</a:t>
            </a:r>
            <a:r>
              <a:rPr lang="en-US" altLang="en-US" dirty="0" smtClean="0"/>
              <a:t>, selling </a:t>
            </a:r>
            <a:r>
              <a:rPr lang="en-US" altLang="en-US" dirty="0"/>
              <a:t>costs, personnel costs, and transportation costs across many consumer goods manufacturers.</a:t>
            </a:r>
          </a:p>
          <a:p>
            <a:pPr algn="just"/>
            <a:r>
              <a:rPr lang="en-US" altLang="en-US" dirty="0"/>
              <a:t>This aggregation also allows the retailer to increase customer value by allowing them </a:t>
            </a:r>
            <a:r>
              <a:rPr lang="en-US" altLang="en-US" dirty="0" smtClean="0"/>
              <a:t>to purchase </a:t>
            </a:r>
            <a:r>
              <a:rPr lang="en-US" altLang="en-US" dirty="0"/>
              <a:t>many products they need in a single visit to the store. </a:t>
            </a:r>
            <a:endParaRPr lang="en-US" altLang="en-US" dirty="0" smtClean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12990" y="127655"/>
            <a:ext cx="1946951" cy="8433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51664" y="2939267"/>
            <a:ext cx="5182501" cy="192433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118301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101754" y="1566330"/>
            <a:ext cx="8666329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chemeClr val="accent1"/>
                </a:solidFill>
              </a:rPr>
              <a:t>Clearly</a:t>
            </a:r>
            <a:r>
              <a:rPr lang="en-US" altLang="en-US" dirty="0"/>
              <a:t>, outsourcing retailing to a third party increases the value created by the supply chain to a greater extent than if P&amp;G managed its own retailing. </a:t>
            </a:r>
          </a:p>
          <a:p>
            <a:pPr algn="just"/>
            <a:r>
              <a:rPr lang="en-US" altLang="en-US" b="1" dirty="0">
                <a:solidFill>
                  <a:schemeClr val="accent1"/>
                </a:solidFill>
              </a:rPr>
              <a:t>Good sourcing </a:t>
            </a:r>
            <a:r>
              <a:rPr lang="en-US" altLang="en-US" dirty="0"/>
              <a:t>decisions grow value by assigning each activity within the supply chain to the party that can add the most value</a:t>
            </a:r>
            <a:r>
              <a:rPr lang="en-US" altLang="en-US" dirty="0" smtClean="0"/>
              <a:t>.</a:t>
            </a:r>
          </a:p>
          <a:p>
            <a:pPr algn="just"/>
            <a:r>
              <a:rPr lang="en-US" altLang="en-US" b="1" dirty="0">
                <a:solidFill>
                  <a:schemeClr val="accent1"/>
                </a:solidFill>
              </a:rPr>
              <a:t>Effective sourcing </a:t>
            </a:r>
            <a:r>
              <a:rPr lang="en-US" altLang="en-US" dirty="0"/>
              <a:t>processes within a firm can improve profits for the firm, as well as </a:t>
            </a:r>
            <a:r>
              <a:rPr lang="en-US" altLang="en-US" dirty="0" smtClean="0"/>
              <a:t>total supply </a:t>
            </a:r>
            <a:r>
              <a:rPr lang="en-US" altLang="en-US" dirty="0"/>
              <a:t>chain surplus, in a variety of ways. </a:t>
            </a:r>
            <a:endParaRPr lang="en-US" altLang="en-US" dirty="0" smtClean="0"/>
          </a:p>
          <a:p>
            <a:pPr algn="just"/>
            <a:r>
              <a:rPr lang="en-US" altLang="en-US" dirty="0"/>
              <a:t>The drivers of improved profits must be identified when making sourcing decisions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12990" y="127655"/>
            <a:ext cx="1946951" cy="8433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51664" y="2939267"/>
            <a:ext cx="5182501" cy="192433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8479911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9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921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5136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33484" y="88522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Supplier Scoring and Assessment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2184400" y="1739901"/>
            <a:ext cx="7759700" cy="4525963"/>
          </a:xfrm>
        </p:spPr>
        <p:txBody>
          <a:bodyPr/>
          <a:lstStyle/>
          <a:p>
            <a:pPr algn="just" eaLnBrk="1" hangingPunct="1"/>
            <a:r>
              <a:rPr lang="en-US" altLang="en-US" dirty="0" smtClean="0"/>
              <a:t>Supplier performance should be compared on the basis of the supplier</a:t>
            </a:r>
            <a:r>
              <a:rPr lang="ja-JP" altLang="en-US" dirty="0" smtClean="0"/>
              <a:t>’</a:t>
            </a:r>
            <a:r>
              <a:rPr lang="en-US" altLang="en-US" dirty="0" smtClean="0"/>
              <a:t>s impact on total cost.</a:t>
            </a:r>
          </a:p>
          <a:p>
            <a:pPr marL="0" indent="0" algn="just" eaLnBrk="1" hangingPunct="1">
              <a:buNone/>
            </a:pPr>
            <a:endParaRPr lang="en-US" altLang="en-US" dirty="0" smtClean="0"/>
          </a:p>
          <a:p>
            <a:pPr algn="just" eaLnBrk="1" hangingPunct="1"/>
            <a:r>
              <a:rPr lang="en-US" altLang="en-US" dirty="0" smtClean="0"/>
              <a:t>There are several other factors besides purchase price that influence total cost.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99093" y="248508"/>
            <a:ext cx="2192610" cy="95249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72137" y="2859743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653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8075" y="21455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Supplier Selection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1935708" y="1533223"/>
            <a:ext cx="8941558" cy="4351338"/>
          </a:xfrm>
        </p:spPr>
        <p:txBody>
          <a:bodyPr/>
          <a:lstStyle/>
          <a:p>
            <a:pPr algn="just" eaLnBrk="1" hangingPunct="1"/>
            <a:r>
              <a:rPr lang="en-US" altLang="en-US" dirty="0" smtClean="0"/>
              <a:t>Identify one or more appropriate suppliers</a:t>
            </a:r>
          </a:p>
          <a:p>
            <a:pPr algn="just" eaLnBrk="1" hangingPunct="1"/>
            <a:endParaRPr lang="en-US" altLang="en-US" dirty="0" smtClean="0"/>
          </a:p>
          <a:p>
            <a:pPr algn="just" eaLnBrk="1" hangingPunct="1"/>
            <a:r>
              <a:rPr lang="en-US" altLang="en-US" dirty="0" smtClean="0"/>
              <a:t>Contract should account for all factors that affect supply chain performance</a:t>
            </a:r>
          </a:p>
          <a:p>
            <a:pPr algn="just" eaLnBrk="1" hangingPunct="1"/>
            <a:endParaRPr lang="en-US" altLang="en-US" dirty="0" smtClean="0"/>
          </a:p>
          <a:p>
            <a:pPr algn="just" eaLnBrk="1" hangingPunct="1"/>
            <a:r>
              <a:rPr lang="en-US" altLang="en-US" dirty="0" smtClean="0"/>
              <a:t>Should be designed to increase supply chain profits in a way that benefits both the supplier and the buyer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76513" y="214550"/>
            <a:ext cx="2015190" cy="9106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67672" y="3027163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11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12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245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910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24552" y="233180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Design Collaboration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2387599" y="1671133"/>
            <a:ext cx="8066585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 smtClean="0"/>
              <a:t>About 80% of the cost of a product is determined during design</a:t>
            </a:r>
          </a:p>
          <a:p>
            <a:pPr algn="just" eaLnBrk="1" hangingPunct="1"/>
            <a:r>
              <a:rPr lang="en-US" altLang="en-US" dirty="0" smtClean="0"/>
              <a:t>Suppliers should be actively involved at this stage</a:t>
            </a:r>
          </a:p>
          <a:p>
            <a:pPr algn="just"/>
            <a:r>
              <a:rPr lang="en-US" altLang="en-US" b="1" dirty="0">
                <a:solidFill>
                  <a:schemeClr val="accent1"/>
                </a:solidFill>
              </a:rPr>
              <a:t>ESI has been defined as:</a:t>
            </a:r>
          </a:p>
          <a:p>
            <a:pPr marL="0" indent="0" algn="just">
              <a:buNone/>
            </a:pPr>
            <a:r>
              <a:rPr lang="en-US" altLang="en-US" dirty="0" smtClean="0"/>
              <a:t>A </a:t>
            </a:r>
            <a:r>
              <a:rPr lang="en-US" altLang="en-US" dirty="0"/>
              <a:t>practice that brings together one or more selected suppliers with a buyer’s product design team early in the product development process.  </a:t>
            </a:r>
            <a:endParaRPr lang="en-US" altLang="en-US" dirty="0" smtClean="0"/>
          </a:p>
          <a:p>
            <a:pPr marL="0" indent="0" algn="just">
              <a:buNone/>
            </a:pPr>
            <a:r>
              <a:rPr lang="en-US" altLang="en-US" dirty="0" smtClean="0"/>
              <a:t>The </a:t>
            </a:r>
            <a:r>
              <a:rPr lang="en-US" altLang="en-US" dirty="0"/>
              <a:t>objective is to utilise the supplier’s expertise and experience in developing a product specification that is designed for effective and efficient product roll-out.</a:t>
            </a:r>
          </a:p>
          <a:p>
            <a:pPr algn="just" eaLnBrk="1" hangingPunct="1"/>
            <a:endParaRPr lang="en-US" altLang="en-US" dirty="0" smtClean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58399" y="248509"/>
            <a:ext cx="1933303" cy="8706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261041" y="2807005"/>
            <a:ext cx="4924207" cy="1855975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76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386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Procurement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2425699" y="1841501"/>
            <a:ext cx="8356031" cy="45259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A supplier sends product in response to orders placed by the buyer</a:t>
            </a:r>
          </a:p>
          <a:p>
            <a:pPr eaLnBrk="1" hangingPunct="1"/>
            <a:r>
              <a:rPr lang="en-US" altLang="en-US" dirty="0" smtClean="0"/>
              <a:t>Orders placed and delivered on schedule at the lowest possible overall cost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853" y="248509"/>
            <a:ext cx="2260849" cy="7204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72137" y="2859742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75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Sourcing Planning and Analysis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2286000" y="1828801"/>
            <a:ext cx="7543800" cy="4525963"/>
          </a:xfrm>
        </p:spPr>
        <p:txBody>
          <a:bodyPr/>
          <a:lstStyle/>
          <a:p>
            <a:pPr eaLnBrk="1" hangingPunct="1"/>
            <a:r>
              <a:rPr lang="en-US" altLang="en-US" smtClean="0"/>
              <a:t>Analyze spending across various suppliers and component categories</a:t>
            </a:r>
          </a:p>
          <a:p>
            <a:pPr eaLnBrk="1" hangingPunct="1"/>
            <a:r>
              <a:rPr lang="en-US" altLang="en-US" smtClean="0"/>
              <a:t>Identify opportunities for decreasing the total cost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29799" y="248509"/>
            <a:ext cx="2161903" cy="8842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17546" y="3040811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5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4"/>
          <p:cNvSpPr>
            <a:spLocks noGrp="1"/>
          </p:cNvSpPr>
          <p:nvPr>
            <p:ph type="title"/>
          </p:nvPr>
        </p:nvSpPr>
        <p:spPr>
          <a:xfrm>
            <a:off x="783609" y="198708"/>
            <a:ext cx="10515600" cy="7403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Cost of Goods Sold</a:t>
            </a:r>
          </a:p>
        </p:txBody>
      </p:sp>
      <p:sp>
        <p:nvSpPr>
          <p:cNvPr id="29699" name="Content Placeholder 5"/>
          <p:cNvSpPr>
            <a:spLocks noGrp="1"/>
          </p:cNvSpPr>
          <p:nvPr>
            <p:ph idx="1"/>
          </p:nvPr>
        </p:nvSpPr>
        <p:spPr>
          <a:xfrm>
            <a:off x="1978925" y="1727201"/>
            <a:ext cx="9116705" cy="4525963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Cost of goods sold (COGS) represents well over 50 percent of sales for most major manufacturers.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Purchased parts a much higher fraction than in the past.</a:t>
            </a:r>
          </a:p>
          <a:p>
            <a:pPr eaLnBrk="1" hangingPunct="1"/>
            <a:endParaRPr lang="en-US" altLang="en-US" dirty="0" smtClean="0"/>
          </a:p>
          <a:p>
            <a:pPr eaLnBrk="1" hangingPunct="1"/>
            <a:r>
              <a:rPr lang="en-US" altLang="en-US" dirty="0" smtClean="0"/>
              <a:t>Companies have reduced vertical integration and outsourced.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67331" y="248508"/>
            <a:ext cx="2124372" cy="9797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13080" y="2987696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951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4" y="173799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Benefits of Effective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Sourcing Decisions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47164" y="1542197"/>
            <a:ext cx="9062114" cy="4693503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Better economies of scale through </a:t>
            </a:r>
            <a:r>
              <a:rPr lang="en-US" altLang="en-US" dirty="0" smtClean="0"/>
              <a:t>aggregated more </a:t>
            </a:r>
            <a:r>
              <a:rPr lang="en-US" altLang="en-US" dirty="0"/>
              <a:t>efficient procurement transactions</a:t>
            </a:r>
          </a:p>
          <a:p>
            <a:pPr algn="just" eaLnBrk="1" hangingPunct="1"/>
            <a:r>
              <a:rPr lang="en-US" altLang="en-US" dirty="0"/>
              <a:t>Design collaboration can result in products that are easier to manufacture and </a:t>
            </a:r>
            <a:r>
              <a:rPr lang="en-US" altLang="en-US" dirty="0" smtClean="0"/>
              <a:t>distribute </a:t>
            </a:r>
          </a:p>
          <a:p>
            <a:pPr algn="just" eaLnBrk="1" hangingPunct="1"/>
            <a:r>
              <a:rPr lang="en-US" altLang="en-US" dirty="0" smtClean="0"/>
              <a:t>Good </a:t>
            </a:r>
            <a:r>
              <a:rPr lang="en-US" altLang="en-US" dirty="0"/>
              <a:t>procurement processes can facilitate coordination with suppliers</a:t>
            </a:r>
          </a:p>
          <a:p>
            <a:pPr algn="just" eaLnBrk="1" hangingPunct="1"/>
            <a:r>
              <a:rPr lang="en-US" altLang="en-US" dirty="0"/>
              <a:t>Appropriate supplier contracts can allow for the sharing of risk</a:t>
            </a:r>
          </a:p>
          <a:p>
            <a:pPr algn="just" eaLnBrk="1" hangingPunct="1"/>
            <a:r>
              <a:rPr lang="en-US" altLang="en-US" dirty="0"/>
              <a:t>Firms can achieve a lower purchase price by increasing competition through the use of auctions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08275" y="248509"/>
            <a:ext cx="2083428" cy="10616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63460" y="2940388"/>
            <a:ext cx="4924207" cy="1897039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08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31209" y="137477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In-House or Outsource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1774208" y="1237145"/>
            <a:ext cx="9062113" cy="4978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solidFill>
                  <a:schemeClr val="accent1"/>
                </a:solidFill>
              </a:rPr>
              <a:t>Increase supply chain surplus through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Capacity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Inventory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transportation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storage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Warehousing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Procurement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Information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Receivables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Relationship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Lower costs and higher quality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03809" y="248509"/>
            <a:ext cx="1987894" cy="11162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658740" y="3027161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948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58" y="183682"/>
            <a:ext cx="10515600" cy="9944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chemeClr val="accent1"/>
                </a:solidFill>
                <a:ea typeface="DotumChe" panose="020B0609000101010101" pitchFamily="49" charset="-127"/>
              </a:rPr>
              <a:t>Factors Influencing Growth of Surplus </a:t>
            </a:r>
            <a:r>
              <a:rPr lang="en-US" sz="3000" b="1" dirty="0" smtClean="0">
                <a:solidFill>
                  <a:schemeClr val="accent1"/>
                </a:solidFill>
                <a:ea typeface="DotumChe" panose="020B0609000101010101" pitchFamily="49" charset="-127"/>
              </a:rPr>
              <a:t/>
            </a:r>
            <a:br>
              <a:rPr lang="en-US" sz="3000" b="1" dirty="0" smtClean="0">
                <a:solidFill>
                  <a:schemeClr val="accent1"/>
                </a:solidFill>
                <a:ea typeface="DotumChe" panose="020B0609000101010101" pitchFamily="49" charset="-127"/>
              </a:rPr>
            </a:br>
            <a:r>
              <a:rPr lang="en-US" sz="3000" b="1" dirty="0" smtClean="0">
                <a:solidFill>
                  <a:schemeClr val="accent1"/>
                </a:solidFill>
                <a:ea typeface="DotumChe" panose="020B0609000101010101" pitchFamily="49" charset="-127"/>
              </a:rPr>
              <a:t>by </a:t>
            </a:r>
            <a:r>
              <a:rPr lang="en-US" sz="3000" b="1" dirty="0">
                <a:solidFill>
                  <a:schemeClr val="accent1"/>
                </a:solidFill>
                <a:ea typeface="DotumChe" panose="020B0609000101010101" pitchFamily="49" charset="-127"/>
              </a:rPr>
              <a:t>a Third Party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1910687" y="1600200"/>
            <a:ext cx="8761861" cy="49022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chemeClr val="accent1"/>
                </a:solidFill>
              </a:rPr>
              <a:t>Scale</a:t>
            </a:r>
          </a:p>
          <a:p>
            <a:pPr lvl="1" algn="just" eaLnBrk="1" hangingPunct="1"/>
            <a:r>
              <a:rPr lang="en-US" altLang="en-US" sz="2800" dirty="0"/>
              <a:t>Large scale it is unlikely that a third party can achieve further scale economies and increase the surplus</a:t>
            </a:r>
          </a:p>
          <a:p>
            <a:pPr algn="just" eaLnBrk="1" hangingPunct="1"/>
            <a:r>
              <a:rPr lang="en-US" altLang="en-US" b="1" dirty="0">
                <a:solidFill>
                  <a:schemeClr val="accent1"/>
                </a:solidFill>
              </a:rPr>
              <a:t>Uncertainty</a:t>
            </a:r>
          </a:p>
          <a:p>
            <a:pPr lvl="1" algn="just" eaLnBrk="1" hangingPunct="1"/>
            <a:r>
              <a:rPr lang="en-US" altLang="en-US" sz="2800" dirty="0"/>
              <a:t>If requirements are highly variable over time, third party can increase the surplus through aggregation </a:t>
            </a:r>
          </a:p>
          <a:p>
            <a:pPr algn="just" eaLnBrk="1" hangingPunct="1"/>
            <a:r>
              <a:rPr lang="en-US" altLang="en-US" b="1" dirty="0">
                <a:solidFill>
                  <a:schemeClr val="accent1"/>
                </a:solidFill>
              </a:rPr>
              <a:t>Specificity of assets</a:t>
            </a:r>
          </a:p>
          <a:p>
            <a:pPr lvl="1" algn="just" eaLnBrk="1" hangingPunct="1"/>
            <a:r>
              <a:rPr lang="en-US" altLang="en-US" sz="2800" dirty="0"/>
              <a:t>If assets required are specific to a firm, a third party is unlikely to increase the surplus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90161" y="248508"/>
            <a:ext cx="2001542" cy="9388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508614" y="3027164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40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21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642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01472" y="248508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Risks of Using a Third Party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1746912" y="1654857"/>
            <a:ext cx="10445087" cy="4351338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The process is broken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Underestimation of the cost of coordination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Reduced customer/supplier contact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internal capability and growth in third-party power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Leakage of sensitive data and information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Ineffective contracts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supply chain visibility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Negative reputational impact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08275" y="248508"/>
            <a:ext cx="2083428" cy="78128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658740" y="3027161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414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063" y="242377"/>
            <a:ext cx="10515600" cy="87682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3000" b="1" dirty="0" smtClean="0">
                <a:solidFill>
                  <a:schemeClr val="accent1"/>
                </a:solidFill>
              </a:rPr>
              <a:t>Third- and Fourth-Party </a:t>
            </a:r>
            <a:br>
              <a:rPr lang="en-US" sz="3000" b="1" dirty="0" smtClean="0">
                <a:solidFill>
                  <a:schemeClr val="accent1"/>
                </a:solidFill>
              </a:rPr>
            </a:br>
            <a:r>
              <a:rPr lang="en-US" sz="3000" b="1" dirty="0" smtClean="0">
                <a:solidFill>
                  <a:schemeClr val="accent1"/>
                </a:solidFill>
              </a:rPr>
              <a:t>Logistics Providers</a:t>
            </a:r>
            <a:endParaRPr lang="en-US" sz="3000" b="1" dirty="0">
              <a:solidFill>
                <a:schemeClr val="accent1"/>
              </a:solidFill>
            </a:endParaRP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1910686" y="1665176"/>
            <a:ext cx="8625385" cy="4330700"/>
          </a:xfrm>
        </p:spPr>
        <p:txBody>
          <a:bodyPr/>
          <a:lstStyle/>
          <a:p>
            <a:pPr eaLnBrk="1" hangingPunct="1"/>
            <a:r>
              <a:rPr lang="en-US" altLang="en-US" b="1" dirty="0" smtClean="0">
                <a:solidFill>
                  <a:schemeClr val="accent1"/>
                </a:solidFill>
              </a:rPr>
              <a:t>Third-party logistics (3PL) </a:t>
            </a:r>
            <a:r>
              <a:rPr lang="en-US" altLang="en-US" dirty="0" smtClean="0"/>
              <a:t>providers performs one or more of the logistics activities relating to the flow of product, information, and funds that could be performed by the firm itself</a:t>
            </a:r>
          </a:p>
          <a:p>
            <a:pPr marL="0" indent="0" eaLnBrk="1" hangingPunct="1">
              <a:buNone/>
            </a:pPr>
            <a:endParaRPr lang="en-US" altLang="en-US" dirty="0" smtClean="0"/>
          </a:p>
          <a:p>
            <a:pPr eaLnBrk="1" hangingPunct="1"/>
            <a:r>
              <a:rPr lang="en-US" altLang="en-US" b="1" dirty="0" smtClean="0">
                <a:solidFill>
                  <a:schemeClr val="accent1"/>
                </a:solidFill>
              </a:rPr>
              <a:t>A 4PL (fourth-party logistics) </a:t>
            </a:r>
            <a:r>
              <a:rPr lang="en-US" altLang="en-US" dirty="0" smtClean="0"/>
              <a:t>designs, builds and runs the entire supply chain process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7244" y="154472"/>
            <a:ext cx="2028837" cy="8706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38522" y="2943424"/>
            <a:ext cx="4924207" cy="177421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12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60028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067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7026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8098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33516" y="1676400"/>
            <a:ext cx="9157647" cy="41148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Supplier selection can be performed through competitive bids, reverse auctions, and direct negotiations</a:t>
            </a:r>
          </a:p>
          <a:p>
            <a:pPr algn="just" eaLnBrk="1" hangingPunct="1"/>
            <a:r>
              <a:rPr lang="en-US" altLang="en-US" dirty="0"/>
              <a:t>Supplier evaluation is based on total cost of using a supplier</a:t>
            </a:r>
          </a:p>
          <a:p>
            <a:pPr algn="just" eaLnBrk="1" hangingPunct="1"/>
            <a:r>
              <a:rPr lang="en-US" altLang="en-US" dirty="0"/>
              <a:t>Auctions:</a:t>
            </a:r>
          </a:p>
          <a:p>
            <a:pPr lvl="1" algn="just" eaLnBrk="1" hangingPunct="1"/>
            <a:r>
              <a:rPr lang="en-US" altLang="en-US" b="1" dirty="0">
                <a:solidFill>
                  <a:schemeClr val="accent1"/>
                </a:solidFill>
              </a:rPr>
              <a:t>Sealed-bid first-price auctions</a:t>
            </a:r>
          </a:p>
          <a:p>
            <a:pPr lvl="1" algn="just" eaLnBrk="1" hangingPunct="1"/>
            <a:r>
              <a:rPr lang="en-US" altLang="en-US" b="1" dirty="0">
                <a:solidFill>
                  <a:schemeClr val="accent1"/>
                </a:solidFill>
              </a:rPr>
              <a:t>English auctions</a:t>
            </a:r>
          </a:p>
          <a:p>
            <a:pPr lvl="1" algn="just" eaLnBrk="1" hangingPunct="1"/>
            <a:r>
              <a:rPr lang="en-US" altLang="en-US" b="1" dirty="0">
                <a:solidFill>
                  <a:schemeClr val="accent1"/>
                </a:solidFill>
              </a:rPr>
              <a:t>Dutch auctions</a:t>
            </a:r>
          </a:p>
          <a:p>
            <a:pPr lvl="1" algn="just" eaLnBrk="1" hangingPunct="1"/>
            <a:r>
              <a:rPr lang="en-US" altLang="en-US" b="1" dirty="0">
                <a:solidFill>
                  <a:schemeClr val="accent1"/>
                </a:solidFill>
              </a:rPr>
              <a:t>Second-price (Vickery) auctions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99343" y="248509"/>
            <a:ext cx="1892360" cy="7068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26728" y="3027164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30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03363" y="177422"/>
            <a:ext cx="10515600" cy="76763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7275" y="1481026"/>
            <a:ext cx="8410432" cy="46990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chemeClr val="accent1"/>
                </a:solidFill>
              </a:rPr>
              <a:t>Factors influence the performance of an auction</a:t>
            </a:r>
          </a:p>
          <a:p>
            <a:pPr lvl="1" algn="just" eaLnBrk="1" hangingPunct="1"/>
            <a:r>
              <a:rPr lang="en-US" altLang="en-US" sz="2800" dirty="0"/>
              <a:t>Is the supplier’s cost structure private (not affected by factors that are common to other bidders)?</a:t>
            </a:r>
          </a:p>
          <a:p>
            <a:pPr lvl="1" algn="just" eaLnBrk="1" hangingPunct="1"/>
            <a:r>
              <a:rPr lang="en-US" altLang="en-US" sz="2800" dirty="0"/>
              <a:t>Are suppliers symmetric or asymmetric; that is, ex ante, are they expected to have similar cost structures?</a:t>
            </a:r>
          </a:p>
          <a:p>
            <a:pPr lvl="1" algn="just" eaLnBrk="1" hangingPunct="1"/>
            <a:r>
              <a:rPr lang="en-US" altLang="en-US" sz="2800" dirty="0"/>
              <a:t>Do suppliers have all the information they need to estimate their cost structure?</a:t>
            </a:r>
          </a:p>
          <a:p>
            <a:pPr lvl="1" algn="just" eaLnBrk="1" hangingPunct="1"/>
            <a:r>
              <a:rPr lang="en-US" altLang="en-US" sz="2800" dirty="0"/>
              <a:t>Does the buyer specify a maximum price it is willing to pay for the supply chain?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08275" y="163773"/>
            <a:ext cx="2083428" cy="7812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81319" y="3139765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712525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35652" y="192031"/>
            <a:ext cx="10515600" cy="9114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59652" y="1774588"/>
            <a:ext cx="7467600" cy="3556000"/>
          </a:xfrm>
        </p:spPr>
        <p:txBody>
          <a:bodyPr/>
          <a:lstStyle/>
          <a:p>
            <a:pPr algn="just" eaLnBrk="1" hangingPunct="1"/>
            <a:r>
              <a:rPr lang="en-US" altLang="en-US" dirty="0" smtClean="0"/>
              <a:t>Collusion among bidders</a:t>
            </a:r>
          </a:p>
          <a:p>
            <a:pPr algn="just" eaLnBrk="1" hangingPunct="1"/>
            <a:r>
              <a:rPr lang="en-US" altLang="en-US" dirty="0" smtClean="0"/>
              <a:t>Second-price auctions are particularly vulnerable</a:t>
            </a:r>
          </a:p>
          <a:p>
            <a:pPr algn="just" eaLnBrk="1" hangingPunct="1"/>
            <a:r>
              <a:rPr lang="en-US" altLang="en-US" dirty="0" smtClean="0"/>
              <a:t>Can be avoided with any first-price auction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76513" y="248509"/>
            <a:ext cx="2015190" cy="9115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99433" y="3051927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173641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803363" y="16643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Basic Principles of Negotiation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368422"/>
            <a:ext cx="8229600" cy="4864100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difference between the values of the buyer and seller </a:t>
            </a:r>
            <a:r>
              <a:rPr lang="en-US" dirty="0" smtClean="0"/>
              <a:t>is </a:t>
            </a:r>
            <a:r>
              <a:rPr lang="en-US" dirty="0"/>
              <a:t>the </a:t>
            </a:r>
            <a:r>
              <a:rPr lang="en-US" i="1" dirty="0"/>
              <a:t>bargaining </a:t>
            </a:r>
            <a:r>
              <a:rPr lang="en-US" i="1" dirty="0" smtClean="0"/>
              <a:t>surplus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i="1" dirty="0" smtClean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 smtClean="0"/>
              <a:t>The </a:t>
            </a:r>
            <a:r>
              <a:rPr lang="en-US" dirty="0"/>
              <a:t>goal of each negotiating party is to capture as much of the bargaining surplus as </a:t>
            </a:r>
            <a:r>
              <a:rPr lang="en-US" dirty="0" smtClean="0"/>
              <a:t>possible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dirty="0" smtClean="0"/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H</a:t>
            </a:r>
            <a:r>
              <a:rPr lang="en-US" sz="2800" dirty="0" smtClean="0"/>
              <a:t>ave </a:t>
            </a:r>
            <a:r>
              <a:rPr lang="en-US" sz="2800" dirty="0"/>
              <a:t>a clear idea of your own value and as good an estimate of the third party’s value as </a:t>
            </a:r>
            <a:r>
              <a:rPr lang="en-US" sz="2800" dirty="0" smtClean="0"/>
              <a:t>possible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L</a:t>
            </a:r>
            <a:r>
              <a:rPr lang="en-US" sz="2800" dirty="0" smtClean="0"/>
              <a:t>ook </a:t>
            </a:r>
            <a:r>
              <a:rPr lang="en-US" sz="2800" dirty="0"/>
              <a:t>for a fair outcome based on equally or equitably dividing the bargaining </a:t>
            </a:r>
            <a:r>
              <a:rPr lang="en-US" sz="2800" dirty="0" smtClean="0"/>
              <a:t>surplus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A</a:t>
            </a:r>
            <a:r>
              <a:rPr lang="en-US" sz="2800" dirty="0" smtClean="0"/>
              <a:t> </a:t>
            </a:r>
            <a:r>
              <a:rPr lang="en-US" sz="2800" dirty="0"/>
              <a:t>win-win outcome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76513" y="27177"/>
            <a:ext cx="2028837" cy="10598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81320" y="3027164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0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98438"/>
            <a:ext cx="8229600" cy="90703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Contracts, Risk Sharing, and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Supply Chain Performance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641650"/>
            <a:ext cx="8650406" cy="4114800"/>
          </a:xfrm>
        </p:spPr>
        <p:txBody>
          <a:bodyPr/>
          <a:lstStyle/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How will the contract affect the firm’s profits and total supply chain profits?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Will the incentives in the contract introduce any information distortion?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How will the contract influence supplier performance along key performance measures?</a:t>
            </a:r>
            <a:endParaRPr lang="en-US" altLang="en-US" dirty="0" smtClean="0"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0979" y="248508"/>
            <a:ext cx="2110724" cy="856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40376" y="3027164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076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510654" y="86672"/>
            <a:ext cx="10515600" cy="101986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chemeClr val="accent1"/>
                </a:solidFill>
              </a:rPr>
              <a:t>Contracts for Product Availability </a:t>
            </a:r>
            <a:r>
              <a:rPr lang="en-US" sz="3000" b="1" dirty="0" smtClean="0">
                <a:solidFill>
                  <a:schemeClr val="accent1"/>
                </a:solidFill>
              </a:rPr>
              <a:t/>
            </a:r>
            <a:br>
              <a:rPr lang="en-US" sz="3000" b="1" dirty="0" smtClean="0">
                <a:solidFill>
                  <a:schemeClr val="accent1"/>
                </a:solidFill>
              </a:rPr>
            </a:br>
            <a:r>
              <a:rPr lang="en-US" sz="3000" b="1" dirty="0" smtClean="0">
                <a:solidFill>
                  <a:schemeClr val="accent1"/>
                </a:solidFill>
              </a:rPr>
              <a:t>and </a:t>
            </a:r>
            <a:r>
              <a:rPr lang="en-US" sz="3000" b="1" dirty="0">
                <a:solidFill>
                  <a:schemeClr val="accent1"/>
                </a:solidFill>
              </a:rPr>
              <a:t>Supply Chain Profits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28800" y="1676400"/>
            <a:ext cx="8939284" cy="4648200"/>
          </a:xfrm>
        </p:spPr>
        <p:txBody>
          <a:bodyPr/>
          <a:lstStyle/>
          <a:p>
            <a:pPr eaLnBrk="1" hangingPunct="1"/>
            <a:r>
              <a:rPr lang="en-US" altLang="en-US" dirty="0"/>
              <a:t>Independent actions taken by two parties in a supply chain often result in profits that are lower than those that could be achieved if the supply chain were to coordinate its actions</a:t>
            </a:r>
          </a:p>
          <a:p>
            <a:pPr eaLnBrk="1" hangingPunct="1"/>
            <a:r>
              <a:rPr lang="en-US" altLang="en-US" dirty="0"/>
              <a:t>Three contracts that increase overall profits by making the supplier share some of the buyer’s demand uncertainty are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b="1" dirty="0">
                <a:solidFill>
                  <a:schemeClr val="accent1"/>
                </a:solidFill>
              </a:rPr>
              <a:t>Buyback or returns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b="1" dirty="0">
                <a:solidFill>
                  <a:schemeClr val="accent1"/>
                </a:solidFill>
              </a:rPr>
              <a:t>Revenue-sharing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b="1" dirty="0">
                <a:solidFill>
                  <a:schemeClr val="accent1"/>
                </a:solidFill>
              </a:rPr>
              <a:t>Quantity flexibility contracts</a:t>
            </a:r>
            <a:endParaRPr lang="en-US" altLang="en-US" b="1" dirty="0">
              <a:solidFill>
                <a:schemeClr val="accent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86999" y="248509"/>
            <a:ext cx="1704703" cy="8580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36669" y="3027163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3354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266700"/>
            <a:ext cx="8610600" cy="89336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Buyback Contracts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5000" y="1447800"/>
            <a:ext cx="8382000" cy="32639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Allows a retailer to return unsold inventory up to a specified amount at an agreed upon price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specifies a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a buyback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can salvage $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dirty="0"/>
              <a:t> for any units that the retailer returns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has a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i="1" dirty="0"/>
              <a:t> </a:t>
            </a:r>
            <a:r>
              <a:rPr lang="en-US" altLang="en-US" dirty="0"/>
              <a:t>per unit produced and the retail price is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60600" y="5076715"/>
            <a:ext cx="7670800" cy="850900"/>
            <a:chOff x="812800" y="4819650"/>
            <a:chExt cx="7670800" cy="850900"/>
          </a:xfrm>
        </p:grpSpPr>
        <p:graphicFrame>
          <p:nvGraphicFramePr>
            <p:cNvPr id="3074" name="Object 118"/>
            <p:cNvGraphicFramePr>
              <a:graphicFrameLocks noChangeAspect="1"/>
            </p:cNvGraphicFramePr>
            <p:nvPr/>
          </p:nvGraphicFramePr>
          <p:xfrm>
            <a:off x="812800" y="4819650"/>
            <a:ext cx="6959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0" name="Equation" r:id="rId3" imgW="6948360" imgH="429480" progId="Equation.3">
                    <p:embed/>
                  </p:oleObj>
                </mc:Choice>
                <mc:Fallback>
                  <p:oleObj name="Equation" r:id="rId3" imgW="6948360" imgH="429480" progId="Equation.3">
                    <p:embed/>
                    <p:pic>
                      <p:nvPicPr>
                        <p:cNvPr id="3074" name="Object 1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800" y="4819650"/>
                          <a:ext cx="6959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5" name="Object 119"/>
            <p:cNvGraphicFramePr>
              <a:graphicFrameLocks noChangeAspect="1"/>
            </p:cNvGraphicFramePr>
            <p:nvPr/>
          </p:nvGraphicFramePr>
          <p:xfrm>
            <a:off x="4216400" y="5327650"/>
            <a:ext cx="42672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1" name="Equation" r:id="rId5" imgW="4251240" imgH="329040" progId="Equation.3">
                    <p:embed/>
                  </p:oleObj>
                </mc:Choice>
                <mc:Fallback>
                  <p:oleObj name="Equation" r:id="rId5" imgW="4251240" imgH="329040" progId="Equation.3">
                    <p:embed/>
                    <p:pic>
                      <p:nvPicPr>
                        <p:cNvPr id="3075" name="Object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6400" y="5327650"/>
                          <a:ext cx="4267200" cy="342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0979" y="248509"/>
            <a:ext cx="2110724" cy="9115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9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512869" y="3027163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95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1167"/>
            <a:ext cx="8610600" cy="8797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Buyback Contracts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78049" y="1550876"/>
            <a:ext cx="8521795" cy="45593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chemeClr val="accent1"/>
                </a:solidFill>
              </a:rPr>
              <a:t>Holding-cost subsidies</a:t>
            </a:r>
          </a:p>
          <a:p>
            <a:pPr lvl="1" algn="just" eaLnBrk="1" hangingPunct="1"/>
            <a:r>
              <a:rPr lang="en-US" altLang="en-US" sz="2800" dirty="0"/>
              <a:t>Manufacturers pay retailers a certain amount for every unit held in inventory over a given period</a:t>
            </a:r>
          </a:p>
          <a:p>
            <a:pPr lvl="1" algn="just" eaLnBrk="1" hangingPunct="1"/>
            <a:r>
              <a:rPr lang="en-US" altLang="en-US" sz="2800" dirty="0"/>
              <a:t>Encourage retailers to order more</a:t>
            </a:r>
          </a:p>
          <a:p>
            <a:pPr algn="just" eaLnBrk="1" hangingPunct="1"/>
            <a:r>
              <a:rPr lang="en-US" altLang="en-US" b="1" dirty="0">
                <a:solidFill>
                  <a:schemeClr val="accent1"/>
                </a:solidFill>
              </a:rPr>
              <a:t>Price support </a:t>
            </a:r>
          </a:p>
          <a:p>
            <a:pPr lvl="1" algn="just" eaLnBrk="1" hangingPunct="1"/>
            <a:r>
              <a:rPr lang="en-US" altLang="en-US" sz="2800" dirty="0"/>
              <a:t>Manufacturers share the risk of product becoming obsolete</a:t>
            </a:r>
          </a:p>
          <a:p>
            <a:pPr lvl="1" algn="just" eaLnBrk="1" hangingPunct="1"/>
            <a:r>
              <a:rPr lang="en-US" altLang="en-US" sz="2800" dirty="0"/>
              <a:t>Guarantee that in the event they drop prices they will lower prices for all current inventories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0035" y="248509"/>
            <a:ext cx="2151667" cy="8023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06530" y="3103276"/>
            <a:ext cx="4924207" cy="1819408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63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228600"/>
            <a:ext cx="8534400" cy="93146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Revenue-Sharing Contracts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69742" y="1506428"/>
            <a:ext cx="9348717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Manufacturer charges the retailer a low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shares a fraction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i="1" dirty="0"/>
              <a:t> </a:t>
            </a:r>
            <a:r>
              <a:rPr lang="en-US" altLang="en-US" dirty="0"/>
              <a:t>of the retailer’s revenue</a:t>
            </a:r>
          </a:p>
          <a:p>
            <a:pPr lvl="1" eaLnBrk="1" hangingPunct="1"/>
            <a:r>
              <a:rPr lang="en-US" altLang="en-US" sz="2800" dirty="0"/>
              <a:t>Allows both the manufacturer and retailer to increase their profits</a:t>
            </a:r>
          </a:p>
          <a:p>
            <a:pPr lvl="1" eaLnBrk="1" hangingPunct="1"/>
            <a:r>
              <a:rPr lang="en-US" altLang="en-US" sz="2800" dirty="0"/>
              <a:t>Results in lower retailer effort</a:t>
            </a:r>
          </a:p>
          <a:p>
            <a:pPr lvl="1" eaLnBrk="1" hangingPunct="1"/>
            <a:r>
              <a:rPr lang="en-US" altLang="en-US" sz="2800" dirty="0"/>
              <a:t>Requires an information infrastructure </a:t>
            </a:r>
          </a:p>
          <a:p>
            <a:pPr lvl="1" eaLnBrk="1" hangingPunct="1"/>
            <a:r>
              <a:rPr lang="en-US" altLang="en-US" sz="2800" dirty="0"/>
              <a:t>Information distortion results in excess inventory in the supply chain and a greater mismatch of supply and demand</a:t>
            </a:r>
            <a:endParaRPr lang="en-US" altLang="en-US" sz="2800" dirty="0"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99343" y="248509"/>
            <a:ext cx="1892360" cy="9115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512869" y="3027163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64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445" y="70069"/>
            <a:ext cx="87630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Quantity Flexibility Contracts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199" y="1676400"/>
            <a:ext cx="8704997" cy="4114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Allows the buyer to modify the order (within limits) after observing demand</a:t>
            </a:r>
          </a:p>
          <a:p>
            <a:pPr algn="just" eaLnBrk="1" hangingPunct="1"/>
            <a:r>
              <a:rPr lang="en-US" altLang="en-US" dirty="0"/>
              <a:t>Better matching of supply and demand</a:t>
            </a:r>
          </a:p>
          <a:p>
            <a:pPr algn="just" eaLnBrk="1" hangingPunct="1"/>
            <a:r>
              <a:rPr lang="en-US" altLang="en-US" dirty="0"/>
              <a:t>Increased overall supply chain profits if the supplier has flexible capacity</a:t>
            </a:r>
          </a:p>
          <a:p>
            <a:pPr algn="just" eaLnBrk="1" hangingPunct="1"/>
            <a:r>
              <a:rPr lang="en-US" altLang="en-US" dirty="0"/>
              <a:t>Lower levels of information distortion than either buyback contracts or revenue sharing contracts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1921" y="248508"/>
            <a:ext cx="2069781" cy="8296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81319" y="3027163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6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689100" y="165481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to Coordinate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Supply Chain Costs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92656" y="1644430"/>
            <a:ext cx="8648131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Differences in costs at the buyer and supplier can lead to decisions that increase total supply chain costs</a:t>
            </a:r>
          </a:p>
          <a:p>
            <a:pPr algn="just" eaLnBrk="1" hangingPunct="1"/>
            <a:r>
              <a:rPr lang="en-US" altLang="en-US" dirty="0"/>
              <a:t>A quantity discount contract may encourage the buyer to purchase a larger quantity which would result in lower total supply chain costs</a:t>
            </a:r>
          </a:p>
          <a:p>
            <a:pPr algn="just" eaLnBrk="1" hangingPunct="1"/>
            <a:r>
              <a:rPr lang="en-US" altLang="en-US" dirty="0"/>
              <a:t>Quantity discounts lead to information distortion because of order batching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40035" y="248508"/>
            <a:ext cx="2151667" cy="9388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509486" y="3027162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142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606188" y="-98899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Contracts to Increase Agent Effort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199" y="1574071"/>
            <a:ext cx="8909713" cy="4750529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In many supply chains, agents act on behalf of a principal and the agents’ efforts affect the reward for the principal</a:t>
            </a:r>
          </a:p>
          <a:p>
            <a:pPr algn="just" eaLnBrk="1" hangingPunct="1"/>
            <a:r>
              <a:rPr lang="en-US" altLang="en-US" dirty="0"/>
              <a:t>A two-part tariff offers the right incentives for the dealer to exert the appropriate amount of effort</a:t>
            </a:r>
          </a:p>
          <a:p>
            <a:pPr algn="just" eaLnBrk="1" hangingPunct="1"/>
            <a:r>
              <a:rPr lang="en-US" altLang="en-US" dirty="0"/>
              <a:t>Threshold contracts increase information distortion</a:t>
            </a:r>
          </a:p>
          <a:p>
            <a:pPr algn="just" eaLnBrk="1" hangingPunct="1"/>
            <a:r>
              <a:rPr lang="en-US" altLang="en-US" dirty="0"/>
              <a:t>Offer threshold incentives over a rolling horizon</a:t>
            </a:r>
          </a:p>
          <a:p>
            <a:pPr algn="just" eaLnBrk="1" hangingPunct="1"/>
            <a:endParaRPr lang="en-US" alt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44751" y="248508"/>
            <a:ext cx="1946951" cy="8569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81319" y="3027163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93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727580" y="90420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chemeClr val="accent1"/>
                </a:solidFill>
              </a:rPr>
              <a:t>Contracts to Induce</a:t>
            </a:r>
            <a:br>
              <a:rPr lang="en-US" sz="3000" b="1" dirty="0">
                <a:solidFill>
                  <a:schemeClr val="accent1"/>
                </a:solidFill>
              </a:rPr>
            </a:br>
            <a:r>
              <a:rPr lang="en-US" sz="3000" b="1" dirty="0">
                <a:solidFill>
                  <a:schemeClr val="accent1"/>
                </a:solidFill>
              </a:rPr>
              <a:t>Performance Improvement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199" y="1676400"/>
            <a:ext cx="8923361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 buyer may want performance improvement from a supplier who otherwise would have little incentive to do so</a:t>
            </a:r>
          </a:p>
          <a:p>
            <a:pPr algn="just" eaLnBrk="1" hangingPunct="1"/>
            <a:r>
              <a:rPr lang="en-US" altLang="en-US" dirty="0"/>
              <a:t>A shared-savings contract provides the supplier with a fraction of the savings that result from performance improvement</a:t>
            </a:r>
          </a:p>
          <a:p>
            <a:pPr algn="just" eaLnBrk="1" hangingPunct="1"/>
            <a:r>
              <a:rPr lang="en-US" altLang="en-US" dirty="0"/>
              <a:t>Effective in aligning supplier and buyer incentives when the supplier is required to improve performance and most of the benefits of improvement accrue to the buyer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85445" y="248509"/>
            <a:ext cx="2206258" cy="78872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57170" y="3027163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64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62" y="248508"/>
            <a:ext cx="10515600" cy="6311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Design Collaboration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199" y="1600200"/>
            <a:ext cx="8691349" cy="4876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50-70% of spending at a manufacturer comes from procurement</a:t>
            </a:r>
          </a:p>
          <a:p>
            <a:pPr algn="just" eaLnBrk="1" hangingPunct="1"/>
            <a:r>
              <a:rPr lang="en-US" altLang="en-US" dirty="0"/>
              <a:t>80% of the cost of a purchased part is fixed in the design phase</a:t>
            </a:r>
          </a:p>
          <a:p>
            <a:pPr algn="just" eaLnBrk="1" hangingPunct="1"/>
            <a:r>
              <a:rPr lang="en-US" altLang="en-US" dirty="0"/>
              <a:t>Design collaboration with suppliers can result in reduced cost, improved quality, and decreased time to market</a:t>
            </a:r>
          </a:p>
          <a:p>
            <a:pPr algn="just" eaLnBrk="1" hangingPunct="1"/>
            <a:r>
              <a:rPr lang="en-US" altLang="en-US" dirty="0"/>
              <a:t>Design for logistics, design for manufacturability</a:t>
            </a:r>
          </a:p>
          <a:p>
            <a:pPr algn="just" eaLnBrk="1" hangingPunct="1"/>
            <a:r>
              <a:rPr lang="en-US" altLang="en-US" i="1" dirty="0"/>
              <a:t>Modular</a:t>
            </a:r>
            <a:r>
              <a:rPr lang="en-US" altLang="en-US" dirty="0"/>
              <a:t>, </a:t>
            </a:r>
            <a:r>
              <a:rPr lang="en-US" altLang="en-US" i="1" dirty="0"/>
              <a:t>adjustable</a:t>
            </a:r>
            <a:r>
              <a:rPr lang="en-US" altLang="en-US" dirty="0"/>
              <a:t>, </a:t>
            </a:r>
            <a:r>
              <a:rPr lang="en-US" altLang="en-US" i="1" dirty="0"/>
              <a:t>dimensional customization</a:t>
            </a:r>
            <a:endParaRPr lang="en-US" alt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62865" y="248508"/>
            <a:ext cx="2028837" cy="7750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658740" y="3027161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255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1" y="138490"/>
            <a:ext cx="10515600" cy="72669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The Procurement Process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199" y="1368425"/>
            <a:ext cx="8909713" cy="5349875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process in which the supplier sends product in response to orders placed by the buyer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Main categories of purchased goods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Direct materials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Indirect materials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Procurement process for direct materials should be designed to ensure that components are available in the right place, in the right quantity, and at the right time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Focus for indirect materials should be on reducing transaction cost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76513" y="138490"/>
            <a:ext cx="2097076" cy="8433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70818" y="3027164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734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41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8078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551597" y="156386"/>
            <a:ext cx="10515600" cy="115187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 smtClean="0">
                <a:solidFill>
                  <a:schemeClr val="accent1"/>
                </a:solidFill>
              </a:rPr>
              <a:t>Designing a Sourcing Portfolio: </a:t>
            </a:r>
            <a:br>
              <a:rPr lang="en-US" sz="2800" b="1" dirty="0" smtClean="0">
                <a:solidFill>
                  <a:schemeClr val="accent1"/>
                </a:solidFill>
              </a:rPr>
            </a:br>
            <a:r>
              <a:rPr lang="en-US" sz="2800" b="1" dirty="0" smtClean="0">
                <a:solidFill>
                  <a:schemeClr val="accent1"/>
                </a:solidFill>
              </a:rPr>
              <a:t>Tailored Sourcing</a:t>
            </a:r>
            <a:endParaRPr lang="en-US" sz="2800" b="1" dirty="0">
              <a:solidFill>
                <a:schemeClr val="accent1"/>
              </a:solidFill>
            </a:endParaRP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199" y="1600200"/>
            <a:ext cx="8937009" cy="480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 smtClean="0"/>
              <a:t>Options with regard to whom and where to source from</a:t>
            </a:r>
          </a:p>
          <a:p>
            <a:pPr lvl="1" eaLnBrk="1" hangingPunct="1"/>
            <a:r>
              <a:rPr lang="en-US" altLang="en-US" sz="2600" dirty="0" smtClean="0"/>
              <a:t>Produce in-house or outsource to a third party</a:t>
            </a:r>
          </a:p>
          <a:p>
            <a:pPr lvl="1" eaLnBrk="1" hangingPunct="1"/>
            <a:r>
              <a:rPr lang="en-US" altLang="en-US" sz="2600" dirty="0" smtClean="0"/>
              <a:t>Will the source be cost efficient or responsive</a:t>
            </a:r>
          </a:p>
          <a:p>
            <a:pPr lvl="1" eaLnBrk="1" hangingPunct="1"/>
            <a:r>
              <a:rPr lang="en-US" altLang="en-US" sz="2600" dirty="0" smtClean="0"/>
              <a:t>Onshoring, near-shoring, and offshoring</a:t>
            </a:r>
          </a:p>
          <a:p>
            <a:pPr eaLnBrk="1" hangingPunct="1"/>
            <a:r>
              <a:rPr lang="en-US" altLang="en-US" dirty="0" smtClean="0"/>
              <a:t>Tailor supplier portfolio based on a variety of product and market characteristics</a:t>
            </a:r>
            <a:endParaRPr lang="en-US" altLang="en-US" dirty="0" smtClean="0"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26936" y="71887"/>
            <a:ext cx="1865064" cy="10597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05410" y="3027163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60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43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4867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44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5425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175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 smtClean="0">
                <a:solidFill>
                  <a:schemeClr val="accent1"/>
                </a:solidFill>
              </a:rPr>
              <a:t>Risk Management in Sourcing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2476500" y="1892300"/>
            <a:ext cx="7442200" cy="2844800"/>
          </a:xfrm>
        </p:spPr>
        <p:txBody>
          <a:bodyPr/>
          <a:lstStyle/>
          <a:p>
            <a:pPr eaLnBrk="1" hangingPunct="1"/>
            <a:r>
              <a:rPr lang="en-US" altLang="en-US" dirty="0" smtClean="0"/>
              <a:t>Inability to meet demand on time</a:t>
            </a:r>
          </a:p>
          <a:p>
            <a:pPr eaLnBrk="1" hangingPunct="1"/>
            <a:r>
              <a:rPr lang="en-US" altLang="en-US" dirty="0" smtClean="0"/>
              <a:t>An increase in procurement costs</a:t>
            </a:r>
          </a:p>
          <a:p>
            <a:pPr eaLnBrk="1" hangingPunct="1"/>
            <a:r>
              <a:rPr lang="en-US" altLang="en-US" dirty="0" smtClean="0"/>
              <a:t>Loss of intellectual property</a:t>
            </a:r>
            <a:endParaRPr lang="en-US" altLang="en-US" dirty="0" smtClean="0">
              <a:latin typeface="Times New Roman" panose="02020603050405020304" pitchFamily="18" charset="0"/>
            </a:endParaRP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18699" y="248508"/>
            <a:ext cx="2073003" cy="9251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206511" y="2861536"/>
            <a:ext cx="4924207" cy="1937983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74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824552" y="226894"/>
            <a:ext cx="10515600" cy="78128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Making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Decisions in Practice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60812" y="1866900"/>
            <a:ext cx="8939284" cy="4114800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Use multifunction teams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Ensure appropriate coordination across regions and business units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Always evaluate the total cost of ownership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 smtClean="0"/>
              <a:t>Build long-term relationships with key suppliers</a:t>
            </a:r>
          </a:p>
        </p:txBody>
      </p:sp>
      <p:pic>
        <p:nvPicPr>
          <p:cNvPr id="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0979" y="248509"/>
            <a:ext cx="2110724" cy="8979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85784" y="3027164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48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7003A9E-DB37-5C03-F124-53CB95FDFB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FC8A9A-30FC-3341-F1A2-C276B7C209F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920629" y="1621682"/>
            <a:ext cx="928418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Understand the role of sourcing in a supply chain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Discuss factors that affect the decision to outsource a supply chain function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Identify dimensions of supplier performance that affect total cost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Structure successful auctions and negotiations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Describe the impact of risk sharing on supplier performance and information distortion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Design a tailored supplier portfolio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121789" y="338438"/>
            <a:ext cx="69654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Summary of Learning Objectives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494967" y="3090882"/>
            <a:ext cx="4924207" cy="1606730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AC83A8F-E91B-C8E4-F3AB-C5F0B6DA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4025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2F46C7D-0482-4863-BF21-B187FAA3CC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ABA90E-6A6B-DAF7-3373-371EE0F098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978984-6876-4390-E11A-BA73FF5A70A6}"/>
              </a:ext>
            </a:extLst>
          </p:cNvPr>
          <p:cNvSpPr txBox="1"/>
          <p:nvPr/>
        </p:nvSpPr>
        <p:spPr>
          <a:xfrm>
            <a:off x="3047082" y="274794"/>
            <a:ext cx="6097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24FBDB-599A-A0BA-A434-174AD355EF37}"/>
              </a:ext>
            </a:extLst>
          </p:cNvPr>
          <p:cNvSpPr txBox="1"/>
          <p:nvPr/>
        </p:nvSpPr>
        <p:spPr>
          <a:xfrm>
            <a:off x="2195535" y="1837908"/>
            <a:ext cx="928047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endParaRPr lang="en-US" sz="32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r>
              <a:rPr lang="en-US" sz="3200" b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</a:t>
            </a:r>
            <a:r>
              <a:rPr lang="en-US" sz="3200" b="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15</a:t>
            </a:r>
            <a:r>
              <a:rPr lang="en-US" sz="32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  <a:endParaRPr lang="en-US" sz="3200" b="1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6" name="Parallelogram 13">
            <a:extLst>
              <a:ext uri="{FF2B5EF4-FFF2-40B4-BE49-F238E27FC236}">
                <a16:creationId xmlns:a16="http://schemas.microsoft.com/office/drawing/2014/main" id="{C3DB9534-5905-F763-8ADC-C107239293DD}"/>
              </a:ext>
            </a:extLst>
          </p:cNvPr>
          <p:cNvSpPr/>
          <p:nvPr/>
        </p:nvSpPr>
        <p:spPr>
          <a:xfrm rot="16200000" flipV="1">
            <a:off x="-1356277" y="2740821"/>
            <a:ext cx="5156501" cy="1947121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865142-F167-18F1-5088-3A1CD1FE6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91434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917882" y="2790384"/>
            <a:ext cx="4008516" cy="167591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11014</TotalTime>
  <Words>2118</Words>
  <Application>Microsoft Office PowerPoint</Application>
  <PresentationFormat>Widescreen</PresentationFormat>
  <Paragraphs>294</Paragraphs>
  <Slides>49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6" baseType="lpstr">
      <vt:lpstr>DotumChe</vt:lpstr>
      <vt:lpstr>Arial</vt:lpstr>
      <vt:lpstr>Calibri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PowerPoint Presentation</vt:lpstr>
      <vt:lpstr>Supplier Scoring and Assessment</vt:lpstr>
      <vt:lpstr>Supplier Selection</vt:lpstr>
      <vt:lpstr>PowerPoint Presentation</vt:lpstr>
      <vt:lpstr>PowerPoint Presentation</vt:lpstr>
      <vt:lpstr>Design Collaboration</vt:lpstr>
      <vt:lpstr>Procurement</vt:lpstr>
      <vt:lpstr>Sourcing Planning and Analysis</vt:lpstr>
      <vt:lpstr>Cost of Goods Sold</vt:lpstr>
      <vt:lpstr>Benefits of Effective Sourcing Decisions</vt:lpstr>
      <vt:lpstr>In-House or Outsource</vt:lpstr>
      <vt:lpstr>Factors Influencing Growth of Surplus  by a Third Party</vt:lpstr>
      <vt:lpstr>PowerPoint Presentation</vt:lpstr>
      <vt:lpstr>Risks of Using a Third Party</vt:lpstr>
      <vt:lpstr>Third- and Fourth-Party  Logistics Providers</vt:lpstr>
      <vt:lpstr>PowerPoint Presentation</vt:lpstr>
      <vt:lpstr>PowerPoint Presentation</vt:lpstr>
      <vt:lpstr>Supplier Selection –  Auctions and Negotiations</vt:lpstr>
      <vt:lpstr>Supplier Selection –  Auctions and Negotiations</vt:lpstr>
      <vt:lpstr>Supplier Selection –  Auctions and Negotiations</vt:lpstr>
      <vt:lpstr>Basic Principles of Negotiation</vt:lpstr>
      <vt:lpstr>Contracts, Risk Sharing, and  Supply Chain Performance</vt:lpstr>
      <vt:lpstr>Contracts for Product Availability  and Supply Chain Profits</vt:lpstr>
      <vt:lpstr>Buyback Contracts</vt:lpstr>
      <vt:lpstr>Buyback Contracts</vt:lpstr>
      <vt:lpstr>Revenue-Sharing Contracts</vt:lpstr>
      <vt:lpstr>Quantity Flexibility Contracts</vt:lpstr>
      <vt:lpstr>Contracts to Coordinate Supply Chain Costs</vt:lpstr>
      <vt:lpstr>Contracts to Increase Agent Effort</vt:lpstr>
      <vt:lpstr>Contracts to Induce Performance Improvement</vt:lpstr>
      <vt:lpstr>Design Collaboration</vt:lpstr>
      <vt:lpstr>The Procurement Process</vt:lpstr>
      <vt:lpstr>PowerPoint Presentation</vt:lpstr>
      <vt:lpstr>Designing a Sourcing Portfolio:  Tailored Sourcing</vt:lpstr>
      <vt:lpstr>PowerPoint Presentation</vt:lpstr>
      <vt:lpstr>PowerPoint Presentation</vt:lpstr>
      <vt:lpstr>Risk Management in Sourcing</vt:lpstr>
      <vt:lpstr>Making Sourcing Decisions in Practice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Tarek Mohamed</dc:creator>
  <cp:lastModifiedBy>TarekLaptop</cp:lastModifiedBy>
  <cp:revision>339</cp:revision>
  <dcterms:modified xsi:type="dcterms:W3CDTF">2023-12-05T01:19:33Z</dcterms:modified>
</cp:coreProperties>
</file>