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480" r:id="rId2"/>
    <p:sldId id="303" r:id="rId3"/>
    <p:sldId id="256" r:id="rId4"/>
    <p:sldId id="487" r:id="rId5"/>
    <p:sldId id="493" r:id="rId6"/>
    <p:sldId id="494" r:id="rId7"/>
    <p:sldId id="495" r:id="rId8"/>
    <p:sldId id="496" r:id="rId9"/>
    <p:sldId id="499" r:id="rId10"/>
    <p:sldId id="483" r:id="rId11"/>
    <p:sldId id="497" r:id="rId12"/>
    <p:sldId id="498" r:id="rId13"/>
    <p:sldId id="488" r:id="rId14"/>
    <p:sldId id="491" r:id="rId15"/>
    <p:sldId id="501" r:id="rId16"/>
    <p:sldId id="492" r:id="rId17"/>
    <p:sldId id="500" r:id="rId18"/>
    <p:sldId id="34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87"/>
            <p14:sldId id="493"/>
            <p14:sldId id="494"/>
            <p14:sldId id="495"/>
            <p14:sldId id="496"/>
            <p14:sldId id="499"/>
            <p14:sldId id="483"/>
            <p14:sldId id="497"/>
            <p14:sldId id="498"/>
            <p14:sldId id="488"/>
            <p14:sldId id="491"/>
            <p14:sldId id="501"/>
            <p14:sldId id="492"/>
            <p14:sldId id="50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3E5F"/>
    <a:srgbClr val="03AAF3"/>
    <a:srgbClr val="FDC707"/>
    <a:srgbClr val="565DE4"/>
    <a:srgbClr val="121670"/>
    <a:srgbClr val="191F97"/>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834" y="4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2024-05-20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92608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693078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2024-05-20</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2024-05-20</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2024-05-20</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2024-05-20</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2024-05-20</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2024-05-20</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2024-05-20</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2024-05-20</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2024-05-20</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2024-05-20</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2024-05-20</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2024-05-20</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17.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un.org/ar/universal-declaration-human-rights/index.html" TargetMode="Externa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7.svg"/><Relationship Id="rId2" Type="http://schemas.openxmlformats.org/officeDocument/2006/relationships/image" Target="../media/image21.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29270" y="2424037"/>
            <a:ext cx="6791966" cy="1877437"/>
          </a:xfrm>
          <a:prstGeom prst="rect">
            <a:avLst/>
          </a:prstGeom>
          <a:noFill/>
        </p:spPr>
        <p:txBody>
          <a:bodyPr wrap="square" rtlCol="0">
            <a:spAutoFit/>
          </a:bodyPr>
          <a:lstStyle/>
          <a:p>
            <a:r>
              <a:rPr lang="ar-SA" sz="4400" b="1" dirty="0" smtClean="0">
                <a:solidFill>
                  <a:srgbClr val="00B0F0"/>
                </a:solidFill>
                <a:latin typeface="Times New Roman" panose="02020603050405020304" pitchFamily="18" charset="0"/>
                <a:cs typeface="Times New Roman" panose="02020603050405020304" pitchFamily="18" charset="0"/>
              </a:rPr>
              <a:t>فن الكتابة والتعبير </a:t>
            </a:r>
          </a:p>
          <a:p>
            <a:r>
              <a:rPr lang="en-US" sz="2400" b="1" dirty="0" smtClean="0">
                <a:solidFill>
                  <a:srgbClr val="C00000"/>
                </a:solidFill>
                <a:latin typeface="Alexandria Black" pitchFamily="2" charset="-78"/>
                <a:ea typeface="Calibri" panose="020F0502020204030204" pitchFamily="34" charset="0"/>
                <a:cs typeface="Alexandria Black" pitchFamily="2" charset="-78"/>
              </a:rPr>
              <a:t>The Art of </a:t>
            </a:r>
            <a:r>
              <a:rPr lang="en-US" sz="2400" b="1" dirty="0">
                <a:solidFill>
                  <a:srgbClr val="C00000"/>
                </a:solidFill>
                <a:latin typeface="Alexandria Black" pitchFamily="2" charset="-78"/>
                <a:ea typeface="Calibri" panose="020F0502020204030204" pitchFamily="34" charset="0"/>
                <a:cs typeface="Alexandria Black" pitchFamily="2" charset="-78"/>
              </a:rPr>
              <a:t>Writing and </a:t>
            </a:r>
            <a:r>
              <a:rPr lang="en-US" sz="2400" b="1" dirty="0" smtClean="0">
                <a:solidFill>
                  <a:srgbClr val="C00000"/>
                </a:solidFill>
                <a:latin typeface="Alexandria Black" pitchFamily="2" charset="-78"/>
                <a:ea typeface="Calibri" panose="020F0502020204030204" pitchFamily="34" charset="0"/>
                <a:cs typeface="Alexandria Black" pitchFamily="2" charset="-78"/>
              </a:rPr>
              <a:t>Expression </a:t>
            </a:r>
            <a:endParaRPr lang="ar-EG" sz="2400" b="1" dirty="0">
              <a:solidFill>
                <a:srgbClr val="C00000"/>
              </a:solidFill>
              <a:latin typeface="Alexandria Black" pitchFamily="2" charset="-78"/>
              <a:ea typeface="Calibri" panose="020F0502020204030204" pitchFamily="34" charset="0"/>
              <a:cs typeface="Alexandria Black" pitchFamily="2" charset="-78"/>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Intro 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098908" cy="677108"/>
          </a:xfrm>
          <a:prstGeom prst="rect">
            <a:avLst/>
          </a:prstGeom>
          <a:noFill/>
        </p:spPr>
        <p:txBody>
          <a:bodyPr wrap="none" rtlCol="0">
            <a:spAutoFit/>
          </a:bodyPr>
          <a:lstStyle/>
          <a:p>
            <a:r>
              <a:rPr lang="en-US" b="1" dirty="0"/>
              <a:t>DGM224</a:t>
            </a:r>
            <a:endParaRPr lang="en-US" dirty="0"/>
          </a:p>
          <a:p>
            <a:r>
              <a:rPr lang="en-US" sz="2000" dirty="0" err="1" smtClean="0">
                <a:latin typeface="Times New Roman" panose="02020603050405020304" pitchFamily="18" charset="0"/>
                <a:cs typeface="Times New Roman" panose="02020603050405020304" pitchFamily="18" charset="0"/>
              </a:rPr>
              <a:t>Amera</a:t>
            </a:r>
            <a:r>
              <a:rPr lang="en-US" sz="2000" dirty="0" smtClean="0">
                <a:latin typeface="Times New Roman" panose="02020603050405020304" pitchFamily="18" charset="0"/>
                <a:cs typeface="Times New Roman" panose="02020603050405020304" pitchFamily="18" charset="0"/>
              </a:rPr>
              <a:t> A. Soliman</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75884"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71883" y="2908226"/>
            <a:ext cx="5863772" cy="1754326"/>
          </a:xfrm>
          <a:prstGeom prst="rect">
            <a:avLst/>
          </a:prstGeom>
          <a:noFill/>
        </p:spPr>
        <p:txBody>
          <a:bodyPr wrap="square" rtlCol="0">
            <a:spAutoFit/>
          </a:bodyPr>
          <a:lstStyle/>
          <a:p>
            <a:r>
              <a:rPr lang="ar-SA" sz="4400" b="1" dirty="0" smtClean="0">
                <a:solidFill>
                  <a:srgbClr val="00B0F0"/>
                </a:solidFill>
                <a:latin typeface="Times New Roman" panose="02020603050405020304" pitchFamily="18" charset="0"/>
                <a:cs typeface="Times New Roman" panose="02020603050405020304" pitchFamily="18" charset="0"/>
              </a:rPr>
              <a:t>فن الكتابة والتعبير</a:t>
            </a:r>
          </a:p>
          <a:p>
            <a:r>
              <a:rPr lang="en-US" sz="24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400" b="1" dirty="0">
              <a:solidFill>
                <a:srgbClr val="C00000"/>
              </a:solidFill>
              <a:latin typeface="Alexandria Black" pitchFamily="2" charset="-78"/>
              <a:ea typeface="Calibri" panose="020F0502020204030204" pitchFamily="34" charset="0"/>
              <a:cs typeface="Alexandria Black" pitchFamily="2" charset="-78"/>
            </a:endParaRPr>
          </a:p>
          <a:p>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762021" cy="707886"/>
          </a:xfrm>
          <a:prstGeom prst="rect">
            <a:avLst/>
          </a:prstGeom>
          <a:noFill/>
        </p:spPr>
        <p:txBody>
          <a:bodyPr wrap="none" rtlCol="0">
            <a:spAutoFit/>
          </a:bodyPr>
          <a:lstStyle/>
          <a:p>
            <a:r>
              <a:rPr lang="en-US" sz="2000" b="1" dirty="0" smtClean="0"/>
              <a:t>DGM 224</a:t>
            </a:r>
            <a:endParaRPr lang="en-US" sz="2000" dirty="0"/>
          </a:p>
          <a:p>
            <a:r>
              <a:rPr lang="en-US" sz="2000" dirty="0">
                <a:latin typeface="Times New Roman" panose="02020603050405020304" pitchFamily="18" charset="0"/>
                <a:cs typeface="Times New Roman" panose="02020603050405020304" pitchFamily="18" charset="0"/>
              </a:rPr>
              <a:t> </a:t>
            </a:r>
            <a:r>
              <a:rPr lang="ar-SA" sz="2000" dirty="0" smtClean="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5" y="1314366"/>
            <a:ext cx="4785132" cy="56406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ounded Rectangle 2"/>
          <p:cNvSpPr/>
          <p:nvPr/>
        </p:nvSpPr>
        <p:spPr>
          <a:xfrm>
            <a:off x="1763852" y="79525"/>
            <a:ext cx="7254635" cy="821532"/>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SA" sz="2800" b="1" dirty="0" smtClean="0">
                <a:latin typeface="Alexandria Black" pitchFamily="2" charset="-78"/>
                <a:cs typeface="Alexandria Black" pitchFamily="2" charset="-78"/>
              </a:rPr>
              <a:t>   مقدمة </a:t>
            </a:r>
            <a:r>
              <a:rPr lang="ar-SA" sz="2800" b="1" dirty="0">
                <a:latin typeface="Alexandria Black" pitchFamily="2" charset="-78"/>
                <a:cs typeface="Alexandria Black" pitchFamily="2" charset="-78"/>
              </a:rPr>
              <a:t>عن أستاذ المقرر</a:t>
            </a:r>
          </a:p>
        </p:txBody>
      </p:sp>
      <p:sp>
        <p:nvSpPr>
          <p:cNvPr id="6" name="Oval 5"/>
          <p:cNvSpPr/>
          <p:nvPr/>
        </p:nvSpPr>
        <p:spPr>
          <a:xfrm>
            <a:off x="-1097275" y="-1732801"/>
            <a:ext cx="4258159" cy="3813341"/>
          </a:xfrm>
          <a:prstGeom prst="ellipse">
            <a:avLst/>
          </a:prstGeom>
          <a:solidFill>
            <a:srgbClr val="FDC707"/>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2" name="Oval 11"/>
          <p:cNvSpPr/>
          <p:nvPr/>
        </p:nvSpPr>
        <p:spPr>
          <a:xfrm>
            <a:off x="-1152139" y="-1752472"/>
            <a:ext cx="4137994" cy="3847785"/>
          </a:xfrm>
          <a:prstGeom prst="ellipse">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3" name="Oval 12"/>
          <p:cNvSpPr/>
          <p:nvPr/>
        </p:nvSpPr>
        <p:spPr>
          <a:xfrm>
            <a:off x="-1170427" y="-1843956"/>
            <a:ext cx="3960339" cy="3917647"/>
          </a:xfrm>
          <a:prstGeom prst="ellipse">
            <a:avLst/>
          </a:prstGeom>
          <a:solidFill>
            <a:srgbClr val="03AAF3"/>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smtClean="0"/>
          </a:p>
          <a:p>
            <a:pPr algn="ctr"/>
            <a:endParaRPr lang="en-US" dirty="0"/>
          </a:p>
          <a:p>
            <a:pPr algn="ctr"/>
            <a:endParaRPr lang="en-US" dirty="0" smtClean="0"/>
          </a:p>
          <a:p>
            <a:pPr algn="ctr"/>
            <a:endParaRPr lang="en-US" sz="3200" b="1" dirty="0" smtClean="0"/>
          </a:p>
          <a:p>
            <a:pPr algn="ctr"/>
            <a:r>
              <a:rPr lang="en-US" sz="3200" b="1" dirty="0" smtClean="0">
                <a:latin typeface="Alexandria" pitchFamily="2" charset="-78"/>
                <a:cs typeface="Alexandria" pitchFamily="2" charset="-78"/>
              </a:rPr>
              <a:t>Intro</a:t>
            </a:r>
          </a:p>
          <a:p>
            <a:pPr algn="ctr"/>
            <a:r>
              <a:rPr lang="en-US" sz="3200" b="1" dirty="0" smtClean="0">
                <a:latin typeface="Alexandria" pitchFamily="2" charset="-78"/>
                <a:cs typeface="Alexandria" pitchFamily="2" charset="-78"/>
              </a:rPr>
              <a:t>Lecture</a:t>
            </a:r>
            <a:endParaRPr lang="ar-SA" sz="3200" b="1" dirty="0">
              <a:latin typeface="Alexandria" pitchFamily="2" charset="-78"/>
              <a:cs typeface="Alexandria" pitchFamily="2" charset="-78"/>
            </a:endParaRPr>
          </a:p>
        </p:txBody>
      </p:sp>
      <p:sp>
        <p:nvSpPr>
          <p:cNvPr id="9" name="Rectangle 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82944" y="585171"/>
            <a:ext cx="3466273" cy="6526482"/>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374073" y="2240271"/>
            <a:ext cx="8644414" cy="4354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74073" y="2079157"/>
            <a:ext cx="8438769" cy="4401205"/>
          </a:xfrm>
          <a:prstGeom prst="rect">
            <a:avLst/>
          </a:prstGeom>
          <a:noFill/>
        </p:spPr>
        <p:txBody>
          <a:bodyPr wrap="square" rtlCol="0">
            <a:spAutoFit/>
          </a:bodyPr>
          <a:lstStyle/>
          <a:p>
            <a:pPr algn="r"/>
            <a:endParaRPr lang="en-US" sz="2000" dirty="0" smtClean="0">
              <a:solidFill>
                <a:srgbClr val="2D3956"/>
              </a:solidFill>
              <a:latin typeface="Times New Roman" panose="02020603050405020304" pitchFamily="18" charset="0"/>
              <a:cs typeface="Times New Roman" panose="02020603050405020304" pitchFamily="18" charset="0"/>
            </a:endParaRPr>
          </a:p>
          <a:p>
            <a:pPr algn="r"/>
            <a:r>
              <a:rPr lang="ar-SA" sz="2000" dirty="0">
                <a:latin typeface="Alexandria" pitchFamily="2" charset="-78"/>
                <a:cs typeface="Alexandria" pitchFamily="2" charset="-78"/>
              </a:rPr>
              <a:t>مدرس الإعلام الرقمي بكلية الإعلام والتسويق </a:t>
            </a:r>
            <a:r>
              <a:rPr lang="ar-SA" sz="2000" dirty="0" smtClean="0">
                <a:latin typeface="Alexandria" pitchFamily="2" charset="-78"/>
                <a:cs typeface="Alexandria" pitchFamily="2" charset="-78"/>
              </a:rPr>
              <a:t>.</a:t>
            </a:r>
          </a:p>
          <a:p>
            <a:pPr algn="r">
              <a:lnSpc>
                <a:spcPct val="150000"/>
              </a:lnSpc>
            </a:pPr>
            <a:r>
              <a:rPr lang="ar-SA" sz="2000" dirty="0" smtClean="0">
                <a:latin typeface="Alexandria" pitchFamily="2" charset="-78"/>
                <a:cs typeface="Alexandria" pitchFamily="2" charset="-78"/>
              </a:rPr>
              <a:t>حاصلة على درجة الدكتوراه في الإعلام الرقمي تخصص التصميم الرقمي ، ودرجة الماجستير في الصحافة تخصص التصوير والإخراج الصحفي . لديها خبرة أكاديمية متنوعة بالعمل بالجامعات في جمهورية مصر العربية والمملكة العربية السعودية ، كما لديها خبرة عملية بالعمل كمصمم جرافيكي لعدة شركات محلية ودولية.</a:t>
            </a:r>
          </a:p>
          <a:p>
            <a:pPr algn="r">
              <a:lnSpc>
                <a:spcPct val="150000"/>
              </a:lnSpc>
            </a:pPr>
            <a:r>
              <a:rPr lang="ar-SA" sz="2000" dirty="0" smtClean="0">
                <a:latin typeface="Alexandria" pitchFamily="2" charset="-78"/>
                <a:cs typeface="Alexandria" pitchFamily="2" charset="-78"/>
              </a:rPr>
              <a:t>ومن اهتماماتها البحثية : نشر أبحاث حول فوضى المعلومات وتأثيرها على مصداقية </a:t>
            </a:r>
            <a:r>
              <a:rPr lang="ar-SA" sz="2000" dirty="0">
                <a:latin typeface="Alexandria" pitchFamily="2" charset="-78"/>
                <a:cs typeface="Alexandria" pitchFamily="2" charset="-78"/>
              </a:rPr>
              <a:t>شبكات التواصل الاجتماعي</a:t>
            </a:r>
            <a:r>
              <a:rPr lang="ar-SA" sz="2000" dirty="0" smtClean="0">
                <a:latin typeface="Alexandria" pitchFamily="2" charset="-78"/>
                <a:cs typeface="Alexandria" pitchFamily="2" charset="-78"/>
              </a:rPr>
              <a:t> ، وتوظيف شبكة الإنترنت في العمل التطوعي للأطفال . كما صدر كتاب "الإنترنت والوسائط المتعددة". </a:t>
            </a:r>
            <a:endParaRPr lang="en-US" sz="2000" dirty="0" smtClean="0">
              <a:solidFill>
                <a:srgbClr val="2D3956"/>
              </a:solidFill>
              <a:latin typeface="Times New Roman" panose="02020603050405020304" pitchFamily="18" charset="0"/>
              <a:cs typeface="Times New Roman" panose="02020603050405020304" pitchFamily="18" charset="0"/>
            </a:endParaRPr>
          </a:p>
        </p:txBody>
      </p:sp>
      <p:pic>
        <p:nvPicPr>
          <p:cNvPr id="19"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48910" y="110789"/>
            <a:ext cx="2031915" cy="948765"/>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244080" y="1791392"/>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414939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916252"/>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Intro 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80340" y="-34572"/>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068291" y="514063"/>
            <a:ext cx="2968053"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Intro Lecture </a:t>
            </a:r>
            <a:endParaRPr lang="ar-EG" sz="2400" dirty="0">
              <a:latin typeface="Alexandria Medium" pitchFamily="2" charset="-78"/>
              <a:cs typeface="Alexandria Medium" pitchFamily="2" charset="-78"/>
            </a:endParaRPr>
          </a:p>
        </p:txBody>
      </p:sp>
      <p:sp>
        <p:nvSpPr>
          <p:cNvPr id="14" name="Rectangle 13">
            <a:extLst>
              <a:ext uri="{FF2B5EF4-FFF2-40B4-BE49-F238E27FC236}">
                <a16:creationId xmlns:a16="http://schemas.microsoft.com/office/drawing/2014/main" id="{9FA3F187-A568-4AEE-8C8D-9760BCD0B159}"/>
              </a:ext>
            </a:extLst>
          </p:cNvPr>
          <p:cNvSpPr/>
          <p:nvPr/>
        </p:nvSpPr>
        <p:spPr>
          <a:xfrm>
            <a:off x="4642924" y="2244436"/>
            <a:ext cx="7375327" cy="419792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buAutoNum type="arabicPeriod"/>
            </a:pPr>
            <a:r>
              <a:rPr lang="ar-EG" sz="2800" b="1" dirty="0" smtClean="0">
                <a:solidFill>
                  <a:schemeClr val="tx1"/>
                </a:solidFill>
                <a:latin typeface="Alexandria Medium" pitchFamily="2" charset="-78"/>
                <a:ea typeface="Calibri"/>
                <a:cs typeface="Alexandria Medium" pitchFamily="2" charset="-78"/>
              </a:rPr>
              <a:t>توصيف </a:t>
            </a:r>
            <a:r>
              <a:rPr lang="ar-EG" sz="2800" b="1" dirty="0">
                <a:solidFill>
                  <a:schemeClr val="tx1"/>
                </a:solidFill>
                <a:latin typeface="Alexandria Medium" pitchFamily="2" charset="-78"/>
                <a:ea typeface="Calibri"/>
                <a:cs typeface="Alexandria Medium" pitchFamily="2" charset="-78"/>
              </a:rPr>
              <a:t>المقرر  </a:t>
            </a:r>
            <a:r>
              <a:rPr lang="en-US" sz="2800" b="1" dirty="0">
                <a:solidFill>
                  <a:schemeClr val="tx1"/>
                </a:solidFill>
                <a:latin typeface="Alexandria Medium" pitchFamily="2" charset="-78"/>
                <a:cs typeface="Alexandria Medium" pitchFamily="2" charset="-78"/>
              </a:rPr>
              <a:t> Course </a:t>
            </a:r>
            <a:r>
              <a:rPr lang="en-US" sz="2800" b="1" dirty="0" smtClean="0">
                <a:solidFill>
                  <a:schemeClr val="tx1"/>
                </a:solidFill>
                <a:latin typeface="Alexandria Medium" pitchFamily="2" charset="-78"/>
                <a:cs typeface="Alexandria Medium" pitchFamily="2" charset="-78"/>
              </a:rPr>
              <a:t>Description      </a:t>
            </a:r>
            <a:endParaRPr lang="ar-EG" sz="2800" b="1" dirty="0">
              <a:solidFill>
                <a:schemeClr val="tx1"/>
              </a:solidFill>
              <a:latin typeface="Alexandria Medium" pitchFamily="2" charset="-78"/>
              <a:cs typeface="Alexandria Medium" pitchFamily="2" charset="-78"/>
            </a:endParaRPr>
          </a:p>
          <a:p>
            <a:pPr marL="457200" lvl="0" indent="-457200" algn="r" rtl="1">
              <a:buAutoNum type="arabicPeriod"/>
            </a:pPr>
            <a:r>
              <a:rPr lang="ar-EG" sz="2800" b="1" dirty="0">
                <a:solidFill>
                  <a:schemeClr val="tx1"/>
                </a:solidFill>
                <a:latin typeface="Alexandria Medium" pitchFamily="2" charset="-78"/>
                <a:cs typeface="Alexandria Medium" pitchFamily="2" charset="-78"/>
              </a:rPr>
              <a:t>مخرجات التعلم    </a:t>
            </a:r>
            <a:r>
              <a:rPr lang="ar-EG" sz="2800" b="1" dirty="0" smtClean="0">
                <a:solidFill>
                  <a:schemeClr val="tx1"/>
                </a:solidFill>
                <a:latin typeface="Alexandria Medium" pitchFamily="2" charset="-78"/>
                <a:cs typeface="Alexandria Medium" pitchFamily="2" charset="-78"/>
              </a:rPr>
              <a:t>   </a:t>
            </a:r>
            <a:r>
              <a:rPr lang="en-US" sz="2800" b="1" dirty="0">
                <a:solidFill>
                  <a:schemeClr val="tx1"/>
                </a:solidFill>
                <a:latin typeface="Alexandria Medium" pitchFamily="2" charset="-78"/>
                <a:cs typeface="Alexandria Medium" pitchFamily="2" charset="-78"/>
              </a:rPr>
              <a:t>Course Outcomes</a:t>
            </a:r>
            <a:endParaRPr lang="ar-EG" sz="2800" b="1" dirty="0">
              <a:solidFill>
                <a:schemeClr val="tx1"/>
              </a:solidFill>
              <a:latin typeface="Alexandria Medium" pitchFamily="2" charset="-78"/>
              <a:cs typeface="Alexandria Medium" pitchFamily="2" charset="-78"/>
            </a:endParaRPr>
          </a:p>
          <a:p>
            <a:pPr lvl="0" algn="r" rtl="1">
              <a:lnSpc>
                <a:spcPct val="115000"/>
              </a:lnSpc>
            </a:pPr>
            <a:r>
              <a:rPr lang="ar-SA" sz="2800" b="1" dirty="0" smtClean="0">
                <a:solidFill>
                  <a:schemeClr val="tx1"/>
                </a:solidFill>
                <a:latin typeface="Alexandria Medium" pitchFamily="2" charset="-78"/>
                <a:ea typeface="Calibri"/>
                <a:cs typeface="Alexandria Medium" pitchFamily="2" charset="-78"/>
              </a:rPr>
              <a:t>3</a:t>
            </a:r>
            <a:r>
              <a:rPr lang="ar-EG" sz="2800" b="1" dirty="0" smtClean="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التقييم </a:t>
            </a:r>
            <a:r>
              <a:rPr lang="ar-EG" sz="2800" b="1" dirty="0" smtClean="0">
                <a:solidFill>
                  <a:schemeClr val="tx1"/>
                </a:solidFill>
                <a:latin typeface="Alexandria Medium" pitchFamily="2" charset="-78"/>
                <a:ea typeface="Calibri"/>
                <a:cs typeface="Alexandria Medium" pitchFamily="2" charset="-78"/>
              </a:rPr>
              <a:t>الطلابي</a:t>
            </a:r>
            <a:r>
              <a:rPr lang="en-US" sz="2800" dirty="0">
                <a:solidFill>
                  <a:schemeClr val="tx1"/>
                </a:solidFill>
                <a:latin typeface="Alexandria Medium" pitchFamily="2" charset="-78"/>
                <a:ea typeface="Calibri"/>
                <a:cs typeface="Alexandria Medium" pitchFamily="2" charset="-78"/>
              </a:rPr>
              <a:t> </a:t>
            </a:r>
            <a:r>
              <a:rPr lang="ar-EG" sz="2800" dirty="0" smtClean="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cs typeface="Alexandria Medium" pitchFamily="2" charset="-78"/>
              </a:rPr>
              <a:t>Assessment</a:t>
            </a:r>
            <a:endParaRPr lang="en-US" sz="2800" dirty="0">
              <a:solidFill>
                <a:schemeClr val="tx1"/>
              </a:solidFill>
              <a:latin typeface="Alexandria Medium" pitchFamily="2" charset="-78"/>
              <a:ea typeface="Calibri"/>
              <a:cs typeface="Alexandria Medium" pitchFamily="2" charset="-78"/>
            </a:endParaRPr>
          </a:p>
          <a:p>
            <a:pPr lvl="0" algn="r" rtl="1">
              <a:spcAft>
                <a:spcPts val="800"/>
              </a:spcAft>
            </a:pPr>
            <a:r>
              <a:rPr lang="ar-SA" sz="2800" dirty="0" smtClean="0">
                <a:solidFill>
                  <a:schemeClr val="tx1"/>
                </a:solidFill>
                <a:latin typeface="Alexandria Medium" pitchFamily="2" charset="-78"/>
                <a:ea typeface="Calibri"/>
                <a:cs typeface="Alexandria Medium" pitchFamily="2" charset="-78"/>
              </a:rPr>
              <a:t>4</a:t>
            </a:r>
            <a:r>
              <a:rPr lang="ar-EG" sz="2800" dirty="0" smtClean="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موضوعات المقرر </a:t>
            </a:r>
            <a:r>
              <a:rPr lang="en-US" sz="2800" b="1" dirty="0" smtClean="0">
                <a:solidFill>
                  <a:schemeClr val="tx1"/>
                </a:solidFill>
                <a:latin typeface="Alexandria Medium" pitchFamily="2" charset="-78"/>
                <a:ea typeface="Calibri"/>
                <a:cs typeface="Alexandria Medium" pitchFamily="2" charset="-78"/>
              </a:rPr>
              <a:t> </a:t>
            </a:r>
            <a:r>
              <a:rPr lang="ar-EG" sz="2800" b="1" dirty="0" smtClean="0">
                <a:solidFill>
                  <a:schemeClr val="tx1"/>
                </a:solidFill>
                <a:latin typeface="Alexandria Medium" pitchFamily="2" charset="-78"/>
                <a:ea typeface="Calibri"/>
                <a:cs typeface="Alexandria Medium" pitchFamily="2" charset="-78"/>
              </a:rPr>
              <a:t>  </a:t>
            </a:r>
            <a:r>
              <a:rPr lang="en-US" sz="2800" b="1" dirty="0" smtClean="0">
                <a:solidFill>
                  <a:schemeClr val="tx1"/>
                </a:solidFill>
                <a:latin typeface="Alexandria Medium" pitchFamily="2" charset="-78"/>
                <a:ea typeface="Calibri" panose="020F0502020204030204" pitchFamily="34" charset="0"/>
                <a:cs typeface="Alexandria Medium" pitchFamily="2" charset="-78"/>
              </a:rPr>
              <a:t> </a:t>
            </a:r>
            <a:r>
              <a:rPr lang="en-US" sz="2800" b="1" dirty="0">
                <a:solidFill>
                  <a:schemeClr val="tx1"/>
                </a:solidFill>
                <a:latin typeface="Alexandria Medium" pitchFamily="2" charset="-78"/>
                <a:ea typeface="Calibri" panose="020F0502020204030204" pitchFamily="34" charset="0"/>
                <a:cs typeface="Alexandria Medium" pitchFamily="2" charset="-78"/>
              </a:rPr>
              <a:t>Course </a:t>
            </a:r>
            <a:r>
              <a:rPr lang="en-US" sz="2800" b="1" dirty="0" smtClean="0">
                <a:solidFill>
                  <a:schemeClr val="tx1"/>
                </a:solidFill>
                <a:latin typeface="Alexandria Medium" pitchFamily="2" charset="-78"/>
                <a:ea typeface="Calibri" panose="020F0502020204030204" pitchFamily="34" charset="0"/>
                <a:cs typeface="Alexandria Medium" pitchFamily="2" charset="-78"/>
              </a:rPr>
              <a:t>Topics</a:t>
            </a:r>
          </a:p>
          <a:p>
            <a:pPr algn="r" rtl="1">
              <a:spcAft>
                <a:spcPts val="800"/>
              </a:spcAft>
            </a:pPr>
            <a:r>
              <a:rPr lang="ar-SA" sz="2800" b="1" dirty="0" smtClean="0">
                <a:solidFill>
                  <a:schemeClr val="tx1"/>
                </a:solidFill>
                <a:latin typeface="Alexandria Medium" pitchFamily="2" charset="-78"/>
                <a:ea typeface="Calibri" panose="020F0502020204030204" pitchFamily="34" charset="0"/>
                <a:cs typeface="Alexandria Medium" pitchFamily="2" charset="-78"/>
              </a:rPr>
              <a:t>5. </a:t>
            </a:r>
            <a:r>
              <a:rPr lang="ar-SA" sz="2800" b="1" dirty="0" smtClean="0">
                <a:solidFill>
                  <a:schemeClr val="tx1"/>
                </a:solidFill>
                <a:latin typeface="Alexandria Medium" pitchFamily="2" charset="-78"/>
                <a:ea typeface="Calibri"/>
                <a:cs typeface="Alexandria Medium" pitchFamily="2" charset="-78"/>
              </a:rPr>
              <a:t>مقدمة</a:t>
            </a:r>
            <a:r>
              <a:rPr lang="ar-EG" sz="2800" b="1" dirty="0" smtClean="0">
                <a:solidFill>
                  <a:schemeClr val="tx1"/>
                </a:solidFill>
                <a:latin typeface="Alexandria Medium" pitchFamily="2" charset="-78"/>
                <a:ea typeface="Calibri"/>
                <a:cs typeface="Alexandria Medium" pitchFamily="2" charset="-78"/>
              </a:rPr>
              <a:t>                    </a:t>
            </a:r>
            <a:r>
              <a:rPr lang="en-US" sz="2800" dirty="0">
                <a:solidFill>
                  <a:schemeClr val="tx1"/>
                </a:solidFill>
                <a:latin typeface="Alexandria Medium" pitchFamily="2" charset="-78"/>
                <a:ea typeface="Calibri"/>
                <a:cs typeface="Alexandria Medium" pitchFamily="2" charset="-78"/>
              </a:rPr>
              <a:t>Introduction</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p>
          <a:p>
            <a:pPr lvl="0" algn="r" rtl="1">
              <a:spcAft>
                <a:spcPts val="800"/>
              </a:spcAft>
            </a:pPr>
            <a:endParaRPr lang="ar-EG" sz="2800" b="1" dirty="0">
              <a:solidFill>
                <a:schemeClr val="tx1"/>
              </a:solidFill>
              <a:latin typeface="Alexandria Medium" pitchFamily="2" charset="-78"/>
              <a:ea typeface="Calibri" panose="020F0502020204030204" pitchFamily="34" charset="0"/>
              <a:cs typeface="Alexandria Medium"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933709" y="1791392"/>
            <a:ext cx="2084542"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Content</a:t>
            </a:r>
            <a:endParaRPr lang="ar-EG" sz="2400" dirty="0">
              <a:latin typeface="Alexandria Medium" pitchFamily="2" charset="-78"/>
              <a:cs typeface="Alexandria Medium" pitchFamily="2" charset="-78"/>
            </a:endParaRPr>
          </a:p>
        </p:txBody>
      </p:sp>
    </p:spTree>
    <p:extLst>
      <p:ext uri="{BB962C8B-B14F-4D97-AF65-F5344CB8AC3E}">
        <p14:creationId xmlns:p14="http://schemas.microsoft.com/office/powerpoint/2010/main" val="351365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30945" y="843420"/>
            <a:ext cx="7302909" cy="555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b="1" dirty="0">
              <a:solidFill>
                <a:srgbClr val="002060"/>
              </a:solidFill>
              <a:ea typeface="Calibri" panose="020F0502020204030204" pitchFamily="34" charset="0"/>
              <a:cs typeface="+mj-cs"/>
            </a:endParaRPr>
          </a:p>
          <a:p>
            <a:pPr algn="justLow" rtl="1">
              <a:lnSpc>
                <a:spcPct val="150000"/>
              </a:lnSpc>
            </a:pPr>
            <a:r>
              <a:rPr lang="en-US" sz="2000" b="1" dirty="0" smtClean="0">
                <a:solidFill>
                  <a:schemeClr val="tx1"/>
                </a:solidFill>
                <a:latin typeface="Alexandria SemiBold" pitchFamily="2" charset="-78"/>
                <a:ea typeface="Calibri" panose="020F0502020204030204" pitchFamily="34" charset="0"/>
                <a:cs typeface="Alexandria SemiBold" pitchFamily="2" charset="-78"/>
              </a:rPr>
              <a:t>       </a:t>
            </a:r>
            <a:r>
              <a:rPr lang="ar-SA" sz="2000" b="1" dirty="0" smtClean="0">
                <a:solidFill>
                  <a:schemeClr val="tx1"/>
                </a:solidFill>
                <a:latin typeface="Alexandria SemiBold" pitchFamily="2" charset="-78"/>
                <a:ea typeface="Calibri" panose="020F0502020204030204" pitchFamily="34" charset="0"/>
                <a:cs typeface="Alexandria SemiBold" pitchFamily="2" charset="-78"/>
              </a:rPr>
              <a:t>مقرر فن الكتابة والتعبير هو تجربة أكاديمية تعليمية تستهدف تطوير قدرات الطلاب في مجال الإعلام الرقمي، بحيث يُقدم المقرر للطلاب الذين يرغبون في تطوير مهاراتهم في الكتابة والتعبير عن الموضوعات والقضايا المختلفة بشكل شامل، سواء في الوسائط التقليدية أو الوسائط الرقمية، بما يساهم فى تعزيز قدرات الطلاب في كتابة المقالات والمدونات المكتوبة أو المسموعة بطريقة فعّالة واحترافية</a:t>
            </a:r>
            <a:r>
              <a:rPr lang="ar-EG" sz="2000" b="1" dirty="0" smtClean="0">
                <a:solidFill>
                  <a:schemeClr val="tx1"/>
                </a:solidFill>
                <a:latin typeface="Alexandria SemiBold" pitchFamily="2" charset="-78"/>
                <a:ea typeface="Calibri" panose="020F0502020204030204" pitchFamily="34" charset="0"/>
                <a:cs typeface="Alexandria SemiBold" pitchFamily="2" charset="-78"/>
              </a:rPr>
              <a:t>.</a:t>
            </a:r>
            <a:r>
              <a:rPr lang="ar-SA" sz="2000" b="1" dirty="0">
                <a:solidFill>
                  <a:schemeClr val="tx1"/>
                </a:solidFill>
                <a:latin typeface="Alexandria SemiBold" pitchFamily="2" charset="-78"/>
                <a:ea typeface="Calibri" panose="020F0502020204030204" pitchFamily="34" charset="0"/>
                <a:cs typeface="Alexandria SemiBold" pitchFamily="2" charset="-78"/>
              </a:rPr>
              <a:t> </a:t>
            </a:r>
            <a:r>
              <a:rPr lang="ar-SA" sz="2000" b="1" dirty="0" smtClean="0">
                <a:solidFill>
                  <a:schemeClr val="tx1"/>
                </a:solidFill>
                <a:latin typeface="Alexandria SemiBold" pitchFamily="2" charset="-78"/>
                <a:cs typeface="Alexandria SemiBold" pitchFamily="2" charset="-78"/>
              </a:rPr>
              <a:t>يركز المقرر على الجوانب الرقمية لكتابة مواد الرأي ، مثل استخدام الوسائط الاجتماعية والمدونات والمواقع الإخبارية الرقمية وتقنيات الذكاء الاصطناعي. </a:t>
            </a:r>
            <a:endParaRPr lang="ar-EG" sz="2000" b="1" dirty="0">
              <a:solidFill>
                <a:schemeClr val="tx1"/>
              </a:solidFill>
              <a:latin typeface="Alexandria SemiBold" pitchFamily="2" charset="-78"/>
              <a:cs typeface="Alexandria SemiBold" pitchFamily="2"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758985" y="1960011"/>
            <a:ext cx="3800199" cy="2879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TextBox 16">
            <a:extLst>
              <a:ext uri="{FF2B5EF4-FFF2-40B4-BE49-F238E27FC236}">
                <a16:creationId xmlns:a16="http://schemas.microsoft.com/office/drawing/2014/main" id="{954B34D3-F436-A1EE-53D3-534D66D793CE}"/>
              </a:ext>
            </a:extLst>
          </p:cNvPr>
          <p:cNvSpPr txBox="1"/>
          <p:nvPr/>
        </p:nvSpPr>
        <p:spPr>
          <a:xfrm>
            <a:off x="6975725" y="5063965"/>
            <a:ext cx="4113898" cy="523220"/>
          </a:xfrm>
          <a:prstGeom prst="rect">
            <a:avLst/>
          </a:prstGeom>
          <a:noFill/>
        </p:spPr>
        <p:txBody>
          <a:bodyPr wrap="square" rtlCol="0">
            <a:spAutoFit/>
          </a:bodyPr>
          <a:lstStyle/>
          <a:p>
            <a:pPr algn="r" rtl="1"/>
            <a:r>
              <a:rPr lang="ar-EG" sz="2800" b="1" dirty="0">
                <a:latin typeface="Adobe Arabic" panose="02040503050201020203" pitchFamily="18" charset="-78"/>
                <a:ea typeface="Calibri"/>
                <a:cs typeface="Adobe Arabic" panose="02040503050201020203" pitchFamily="18" charset="-78"/>
              </a:rPr>
              <a:t>توصيف </a:t>
            </a:r>
            <a:r>
              <a:rPr lang="ar-EG" sz="2800" b="1" dirty="0" smtClean="0">
                <a:latin typeface="Adobe Arabic" panose="02040503050201020203" pitchFamily="18" charset="-78"/>
                <a:ea typeface="Calibri"/>
                <a:cs typeface="Adobe Arabic" panose="02040503050201020203" pitchFamily="18" charset="-78"/>
              </a:rPr>
              <a:t>المقرر</a:t>
            </a:r>
            <a:endParaRPr lang="en-US" sz="28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9407864" y="139485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 Intro </a:t>
            </a:r>
            <a:r>
              <a:rPr lang="en-US" sz="2000" b="1" dirty="0" smtClean="0">
                <a:latin typeface="Adobe Caslon Pro Bold" panose="0205070206050A020403" pitchFamily="18" charset="0"/>
                <a:ea typeface="Roboto Light" panose="02000000000000000000" pitchFamily="2" charset="0"/>
                <a:cs typeface="+mj-cs"/>
              </a:rPr>
              <a:t>Lecture</a:t>
            </a:r>
            <a:r>
              <a:rPr lang="en-US" sz="1400" dirty="0" smtClean="0">
                <a:ea typeface="Roboto Light" panose="02000000000000000000" pitchFamily="2" charset="0"/>
              </a:rPr>
              <a:t> </a:t>
            </a: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8419377" y="1408574"/>
            <a:ext cx="1226595" cy="1138773"/>
          </a:xfrm>
          <a:prstGeom prst="rect">
            <a:avLst/>
          </a:prstGeom>
          <a:noFill/>
        </p:spPr>
        <p:txBody>
          <a:bodyPr wrap="square" rtlCol="0">
            <a:spAutoFit/>
          </a:bodyPr>
          <a:lstStyle/>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663343" y="264076"/>
            <a:ext cx="2383737" cy="57934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r"/>
            <a:r>
              <a:rPr lang="en-US" sz="2000" dirty="0">
                <a:latin typeface="Adobe Caslon Pro Bold" panose="0205070206050A020403" pitchFamily="18" charset="0"/>
              </a:rPr>
              <a:t>www.midocean.ae</a:t>
            </a:r>
          </a:p>
        </p:txBody>
      </p:sp>
      <p:sp>
        <p:nvSpPr>
          <p:cNvPr id="13" name="TextBox 12">
            <a:extLst>
              <a:ext uri="{FF2B5EF4-FFF2-40B4-BE49-F238E27FC236}">
                <a16:creationId xmlns:a16="http://schemas.microsoft.com/office/drawing/2014/main" id="{4500265E-9765-4D43-98C7-AD826970F5AE}"/>
              </a:ext>
            </a:extLst>
          </p:cNvPr>
          <p:cNvSpPr txBox="1"/>
          <p:nvPr/>
        </p:nvSpPr>
        <p:spPr>
          <a:xfrm>
            <a:off x="1" y="1033583"/>
            <a:ext cx="7288580"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smtClean="0">
                <a:solidFill>
                  <a:srgbClr val="002060"/>
                </a:solidFill>
                <a:latin typeface="Alexandria ExtraBold" pitchFamily="2" charset="-78"/>
                <a:ea typeface="Calibri"/>
                <a:cs typeface="Alexandria ExtraBold" pitchFamily="2" charset="-78"/>
              </a:rPr>
              <a:t>1</a:t>
            </a:r>
            <a:r>
              <a:rPr lang="ar-EG" sz="2800" b="1" dirty="0" smtClean="0">
                <a:solidFill>
                  <a:srgbClr val="002060"/>
                </a:solidFill>
                <a:latin typeface="Alexandria ExtraBold" pitchFamily="2" charset="-78"/>
                <a:ea typeface="Calibri"/>
                <a:cs typeface="Alexandria ExtraBold" pitchFamily="2" charset="-78"/>
              </a:rPr>
              <a:t>. </a:t>
            </a:r>
            <a:r>
              <a:rPr lang="ar-EG" sz="2800" b="1" dirty="0">
                <a:solidFill>
                  <a:srgbClr val="002060"/>
                </a:solidFill>
                <a:latin typeface="Alexandria ExtraBold" pitchFamily="2" charset="-78"/>
                <a:ea typeface="Calibri"/>
                <a:cs typeface="Alexandria ExtraBold" pitchFamily="2" charset="-78"/>
              </a:rPr>
              <a:t>توصيف المقرر </a:t>
            </a:r>
            <a:r>
              <a:rPr lang="ar-SA" sz="2800" b="1" dirty="0" smtClean="0">
                <a:solidFill>
                  <a:srgbClr val="002060"/>
                </a:solidFill>
                <a:latin typeface="Alexandria ExtraBold" pitchFamily="2" charset="-78"/>
                <a:ea typeface="Calibri"/>
                <a:cs typeface="Alexandria ExtraBold" pitchFamily="2" charset="-78"/>
              </a:rPr>
              <a:t> </a:t>
            </a:r>
            <a:r>
              <a:rPr lang="ar-EG" sz="2800" b="1" dirty="0" smtClean="0">
                <a:solidFill>
                  <a:srgbClr val="002060"/>
                </a:solidFill>
                <a:latin typeface="Alexandria ExtraBold" pitchFamily="2" charset="-78"/>
                <a:ea typeface="Calibri"/>
                <a:cs typeface="Alexandria ExtraBold" pitchFamily="2" charset="-78"/>
              </a:rPr>
              <a:t> </a:t>
            </a:r>
            <a:r>
              <a:rPr lang="en-US" sz="2800" b="1" dirty="0" smtClean="0">
                <a:solidFill>
                  <a:srgbClr val="002060"/>
                </a:solidFill>
                <a:latin typeface="Alexandria ExtraBold" pitchFamily="2" charset="-78"/>
                <a:cs typeface="Alexandria ExtraBold" pitchFamily="2" charset="-78"/>
              </a:rPr>
              <a:t> </a:t>
            </a:r>
            <a:r>
              <a:rPr lang="en-US" sz="2800" b="1" dirty="0">
                <a:solidFill>
                  <a:srgbClr val="002060"/>
                </a:solidFill>
                <a:latin typeface="Adobe Arabic" panose="02040503050201020203" pitchFamily="18" charset="-78"/>
                <a:cs typeface="Adobe Arabic" panose="02040503050201020203" pitchFamily="18" charset="-78"/>
              </a:rPr>
              <a:t>Course Description</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266035"/>
      </p:ext>
    </p:extLst>
  </p:cSld>
  <p:clrMapOvr>
    <a:masterClrMapping/>
  </p:clrMapOvr>
  <p:transition spd="slow">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0" y="-95047"/>
            <a:ext cx="2470340" cy="7877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339181" y="692727"/>
            <a:ext cx="6803093" cy="4918932"/>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SA" sz="2400" b="1" dirty="0" smtClean="0">
                <a:solidFill>
                  <a:srgbClr val="002060"/>
                </a:solidFill>
                <a:latin typeface="Alexandria ExtraBold" pitchFamily="2" charset="-78"/>
                <a:ea typeface="Calibri" panose="020F0502020204030204" pitchFamily="34" charset="0"/>
                <a:cs typeface="Alexandria ExtraBold" pitchFamily="2" charset="-78"/>
              </a:rPr>
              <a:t>2</a:t>
            </a:r>
            <a:r>
              <a:rPr lang="ar-EG" sz="2400" b="1" dirty="0" smtClean="0">
                <a:solidFill>
                  <a:srgbClr val="002060"/>
                </a:solidFill>
                <a:latin typeface="Alexandria ExtraBold" pitchFamily="2" charset="-78"/>
                <a:ea typeface="Calibri" panose="020F0502020204030204" pitchFamily="34" charset="0"/>
                <a:cs typeface="Alexandria ExtraBold" pitchFamily="2" charset="-78"/>
              </a:rPr>
              <a:t>. </a:t>
            </a:r>
            <a:r>
              <a:rPr lang="ar-EG" sz="2400" b="1" dirty="0">
                <a:solidFill>
                  <a:srgbClr val="002060"/>
                </a:solidFill>
                <a:latin typeface="Alexandria ExtraBold" pitchFamily="2" charset="-78"/>
                <a:ea typeface="Calibri" panose="020F0502020204030204" pitchFamily="34" charset="0"/>
                <a:cs typeface="Alexandria ExtraBold" pitchFamily="2"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ea typeface="Calibri" panose="020F0502020204030204" pitchFamily="34" charset="0"/>
              <a:cs typeface="Simplified Arabic" panose="02020603050405020304" pitchFamily="18" charset="-78"/>
            </a:endParaRPr>
          </a:p>
          <a:p>
            <a:pPr lvl="0" algn="justLow" rtl="1">
              <a:lnSpc>
                <a:spcPct val="150000"/>
              </a:lnSpc>
            </a:pPr>
            <a:r>
              <a:rPr lang="ar-EG" sz="2000" b="1" dirty="0">
                <a:solidFill>
                  <a:srgbClr val="002060"/>
                </a:solidFill>
                <a:latin typeface="Alexandria ExtraBold" pitchFamily="2" charset="-78"/>
                <a:ea typeface="Calibri" panose="020F0502020204030204" pitchFamily="34" charset="0"/>
                <a:cs typeface="Alexandria ExtraBold" pitchFamily="2" charset="-78"/>
              </a:rPr>
              <a:t> </a:t>
            </a:r>
            <a:r>
              <a:rPr lang="ar-EG" b="1" u="sng" dirty="0">
                <a:solidFill>
                  <a:srgbClr val="002060"/>
                </a:solidFill>
                <a:latin typeface="Alexandria ExtraBold" pitchFamily="2" charset="-78"/>
                <a:ea typeface="Calibri" panose="020F0502020204030204" pitchFamily="34" charset="0"/>
                <a:cs typeface="Alexandria ExtraBold" pitchFamily="2" charset="-78"/>
              </a:rPr>
              <a:t>في نهاية المقرر، سيكون الطلاب قادرون على ما يلي</a:t>
            </a:r>
            <a:r>
              <a:rPr lang="ar-EG" sz="1600" b="1" dirty="0">
                <a:solidFill>
                  <a:srgbClr val="002060"/>
                </a:solidFill>
                <a:latin typeface="Alexandria ExtraBold" pitchFamily="2" charset="-78"/>
                <a:ea typeface="Calibri" panose="020F0502020204030204" pitchFamily="34" charset="0"/>
                <a:cs typeface="Alexandria ExtraBold" pitchFamily="2" charset="-78"/>
              </a:rPr>
              <a:t>:</a:t>
            </a:r>
            <a:endParaRPr lang="en-US" sz="12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justLow" rtl="1">
              <a:spcAft>
                <a:spcPts val="800"/>
              </a:spcAft>
              <a:buAutoNum type="arabicPeriod"/>
            </a:pPr>
            <a:r>
              <a:rPr lang="ar-EG" sz="2000" b="1" dirty="0" smtClean="0">
                <a:solidFill>
                  <a:schemeClr val="tx1"/>
                </a:solidFill>
                <a:latin typeface="Alexandria SemiBold" pitchFamily="2" charset="-78"/>
                <a:ea typeface="Calibri" panose="020F0502020204030204" pitchFamily="34" charset="0"/>
                <a:cs typeface="Alexandria SemiBold" pitchFamily="2" charset="-78"/>
              </a:rPr>
              <a:t>فهم </a:t>
            </a:r>
            <a:r>
              <a:rPr lang="ar-SA" sz="2000" b="1" dirty="0" smtClean="0">
                <a:solidFill>
                  <a:schemeClr val="tx1"/>
                </a:solidFill>
                <a:latin typeface="Alexandria SemiBold" pitchFamily="2" charset="-78"/>
                <a:ea typeface="Calibri" panose="020F0502020204030204" pitchFamily="34" charset="0"/>
                <a:cs typeface="Alexandria SemiBold" pitchFamily="2" charset="-78"/>
              </a:rPr>
              <a:t>أنماط </a:t>
            </a:r>
            <a:r>
              <a:rPr lang="ar-SA" sz="2000" dirty="0" smtClean="0">
                <a:solidFill>
                  <a:schemeClr val="tx1"/>
                </a:solidFill>
                <a:latin typeface="Alexandria SemiBold" pitchFamily="2" charset="-78"/>
                <a:cs typeface="Alexandria SemiBold" pitchFamily="2" charset="-78"/>
              </a:rPr>
              <a:t>الكتابة والتعبير في </a:t>
            </a:r>
            <a:r>
              <a:rPr lang="ar-SA" sz="2000" dirty="0">
                <a:solidFill>
                  <a:schemeClr val="tx1"/>
                </a:solidFill>
                <a:latin typeface="Alexandria SemiBold" pitchFamily="2" charset="-78"/>
                <a:cs typeface="Alexandria SemiBold" pitchFamily="2" charset="-78"/>
              </a:rPr>
              <a:t>ا</a:t>
            </a:r>
            <a:r>
              <a:rPr lang="ar-SA" sz="2000" dirty="0" smtClean="0">
                <a:solidFill>
                  <a:schemeClr val="tx1"/>
                </a:solidFill>
                <a:latin typeface="Alexandria SemiBold" pitchFamily="2" charset="-78"/>
                <a:cs typeface="Alexandria SemiBold" pitchFamily="2" charset="-78"/>
              </a:rPr>
              <a:t>لمنصات الإعلامية المختلفة.</a:t>
            </a:r>
          </a:p>
          <a:p>
            <a:pPr marL="342900" indent="-342900" algn="justLow" rtl="1">
              <a:spcAft>
                <a:spcPts val="800"/>
              </a:spcAft>
              <a:buAutoNum type="arabicPeriod"/>
            </a:pPr>
            <a:r>
              <a:rPr lang="ar-SA" sz="2000" dirty="0" smtClean="0">
                <a:solidFill>
                  <a:schemeClr val="tx1"/>
                </a:solidFill>
                <a:latin typeface="Alexandria SemiBold" pitchFamily="2" charset="-78"/>
                <a:cs typeface="Alexandria SemiBold" pitchFamily="2" charset="-78"/>
              </a:rPr>
              <a:t>رصد </a:t>
            </a:r>
            <a:r>
              <a:rPr lang="ar-SA" sz="2000" dirty="0">
                <a:solidFill>
                  <a:schemeClr val="tx1"/>
                </a:solidFill>
                <a:latin typeface="Alexandria SemiBold" pitchFamily="2" charset="-78"/>
                <a:cs typeface="Alexandria SemiBold" pitchFamily="2" charset="-78"/>
              </a:rPr>
              <a:t>الفروق بين الكتابة الإعلامية والكتابة </a:t>
            </a:r>
            <a:r>
              <a:rPr lang="ar-SA" sz="2000" dirty="0" smtClean="0">
                <a:solidFill>
                  <a:schemeClr val="tx1"/>
                </a:solidFill>
                <a:latin typeface="Alexandria SemiBold" pitchFamily="2" charset="-78"/>
                <a:cs typeface="Alexandria SemiBold" pitchFamily="2" charset="-78"/>
              </a:rPr>
              <a:t>الأدبية.</a:t>
            </a:r>
            <a:endParaRPr lang="ar-SA" sz="2000" dirty="0">
              <a:solidFill>
                <a:schemeClr val="tx1"/>
              </a:solidFill>
              <a:latin typeface="Alexandria SemiBold" pitchFamily="2" charset="-78"/>
              <a:cs typeface="Alexandria SemiBold" pitchFamily="2" charset="-78"/>
            </a:endParaRPr>
          </a:p>
          <a:p>
            <a:pPr marL="342900" indent="-342900" algn="justLow" rtl="1">
              <a:spcAft>
                <a:spcPts val="800"/>
              </a:spcAft>
              <a:buAutoNum type="arabicPeriod"/>
            </a:pPr>
            <a:r>
              <a:rPr lang="ar-SA" sz="2000" dirty="0" smtClean="0">
                <a:solidFill>
                  <a:schemeClr val="tx1"/>
                </a:solidFill>
                <a:latin typeface="Alexandria SemiBold" pitchFamily="2" charset="-78"/>
                <a:cs typeface="Alexandria SemiBold" pitchFamily="2" charset="-78"/>
              </a:rPr>
              <a:t>التعرف </a:t>
            </a:r>
            <a:r>
              <a:rPr lang="ar-SA" sz="2000" dirty="0">
                <a:solidFill>
                  <a:schemeClr val="tx1"/>
                </a:solidFill>
                <a:latin typeface="Alexandria SemiBold" pitchFamily="2" charset="-78"/>
                <a:cs typeface="Alexandria SemiBold" pitchFamily="2" charset="-78"/>
              </a:rPr>
              <a:t>على مواصفات كاتب الرأي في المنصات </a:t>
            </a:r>
            <a:r>
              <a:rPr lang="ar-SA" sz="2000" dirty="0" smtClean="0">
                <a:solidFill>
                  <a:schemeClr val="tx1"/>
                </a:solidFill>
                <a:latin typeface="Alexandria SemiBold" pitchFamily="2" charset="-78"/>
                <a:cs typeface="Alexandria SemiBold" pitchFamily="2" charset="-78"/>
              </a:rPr>
              <a:t>الإعلامية.</a:t>
            </a:r>
            <a:endParaRPr lang="ar-SA" sz="2000" dirty="0">
              <a:solidFill>
                <a:schemeClr val="tx1"/>
              </a:solidFill>
              <a:latin typeface="Alexandria SemiBold" pitchFamily="2" charset="-78"/>
              <a:cs typeface="Alexandria SemiBold" pitchFamily="2" charset="-78"/>
            </a:endParaRPr>
          </a:p>
          <a:p>
            <a:pPr marL="342900" indent="-342900" algn="justLow" rtl="1">
              <a:spcAft>
                <a:spcPts val="800"/>
              </a:spcAft>
              <a:buAutoNum type="arabicPeriod"/>
            </a:pPr>
            <a:r>
              <a:rPr lang="ar-SA" sz="2000" dirty="0" smtClean="0">
                <a:solidFill>
                  <a:schemeClr val="tx1"/>
                </a:solidFill>
                <a:latin typeface="Alexandria SemiBold" pitchFamily="2" charset="-78"/>
                <a:cs typeface="Alexandria SemiBold" pitchFamily="2" charset="-78"/>
              </a:rPr>
              <a:t>أن </a:t>
            </a:r>
            <a:r>
              <a:rPr lang="ar-SA" sz="2000" dirty="0">
                <a:solidFill>
                  <a:schemeClr val="tx1"/>
                </a:solidFill>
                <a:latin typeface="Alexandria SemiBold" pitchFamily="2" charset="-78"/>
                <a:cs typeface="Alexandria SemiBold" pitchFamily="2" charset="-78"/>
              </a:rPr>
              <a:t>يكتب مقالا صحفياً ، وأن يعرف أنه مسئول عن كل ما يكتبه أمام القانون </a:t>
            </a:r>
            <a:r>
              <a:rPr lang="ar-SA" sz="2000" dirty="0" smtClean="0">
                <a:solidFill>
                  <a:schemeClr val="tx1"/>
                </a:solidFill>
                <a:latin typeface="Alexandria SemiBold" pitchFamily="2" charset="-78"/>
                <a:cs typeface="Alexandria SemiBold" pitchFamily="2" charset="-78"/>
              </a:rPr>
              <a:t>.</a:t>
            </a:r>
            <a:endParaRPr lang="ar-SA" sz="2000" dirty="0">
              <a:solidFill>
                <a:schemeClr val="tx1"/>
              </a:solidFill>
              <a:latin typeface="Alexandria SemiBold" pitchFamily="2" charset="-78"/>
              <a:cs typeface="Alexandria SemiBold" pitchFamily="2" charset="-78"/>
            </a:endParaRPr>
          </a:p>
          <a:p>
            <a:pPr marL="342900" indent="-342900" algn="justLow" rtl="1">
              <a:spcAft>
                <a:spcPts val="800"/>
              </a:spcAft>
              <a:buAutoNum type="arabicPeriod"/>
            </a:pPr>
            <a:r>
              <a:rPr lang="ar-SA" sz="2000" dirty="0" smtClean="0">
                <a:solidFill>
                  <a:schemeClr val="tx1"/>
                </a:solidFill>
                <a:latin typeface="Alexandria SemiBold" pitchFamily="2" charset="-78"/>
                <a:cs typeface="Alexandria SemiBold" pitchFamily="2" charset="-78"/>
              </a:rPr>
              <a:t>استخدام </a:t>
            </a:r>
            <a:r>
              <a:rPr lang="ar-SA" sz="2000" dirty="0">
                <a:solidFill>
                  <a:schemeClr val="tx1"/>
                </a:solidFill>
                <a:latin typeface="Alexandria SemiBold" pitchFamily="2" charset="-78"/>
                <a:cs typeface="Alexandria SemiBold" pitchFamily="2" charset="-78"/>
              </a:rPr>
              <a:t>الألفاظ والكلمات والمعاني بدقة في كتابة المحتوى بأسلوب يُحسن الظهور في محركات البحث ؛ لتقديم رسالة اتصالية فعالة. </a:t>
            </a:r>
          </a:p>
        </p:txBody>
      </p:sp>
    </p:spTree>
    <p:extLst>
      <p:ext uri="{BB962C8B-B14F-4D97-AF65-F5344CB8AC3E}">
        <p14:creationId xmlns:p14="http://schemas.microsoft.com/office/powerpoint/2010/main" val="28583931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0" y="-95047"/>
            <a:ext cx="2470340" cy="7877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87681" y="1162049"/>
            <a:ext cx="7503091" cy="44386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EG" sz="2400" b="1" dirty="0">
                <a:solidFill>
                  <a:srgbClr val="002060"/>
                </a:solidFill>
                <a:latin typeface="Alexandria ExtraBold" pitchFamily="2" charset="-78"/>
                <a:ea typeface="Calibri" panose="020F0502020204030204" pitchFamily="34" charset="0"/>
                <a:cs typeface="Alexandria ExtraBold" pitchFamily="2"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latin typeface="Adobe Arabic" panose="02040503050201020203" pitchFamily="18" charset="-78"/>
              <a:cs typeface="Adobe Arabic" panose="02040503050201020203" pitchFamily="18" charset="-78"/>
            </a:endParaRPr>
          </a:p>
          <a:p>
            <a:pPr algn="justLow" rtl="1">
              <a:lnSpc>
                <a:spcPct val="150000"/>
              </a:lnSpc>
            </a:pPr>
            <a:endParaRPr lang="ar-EG" sz="800" b="1" dirty="0">
              <a:solidFill>
                <a:srgbClr val="002060"/>
              </a:solidFill>
              <a:ea typeface="Calibri" panose="020F0502020204030204" pitchFamily="34" charset="0"/>
              <a:cs typeface="+mj-cs"/>
            </a:endParaRPr>
          </a:p>
          <a:p>
            <a:pPr marL="457200" indent="-457200" algn="justLow" rtl="1">
              <a:lnSpc>
                <a:spcPct val="150000"/>
              </a:lnSpc>
              <a:spcAft>
                <a:spcPts val="800"/>
              </a:spcAft>
              <a:buFont typeface="+mj-lt"/>
              <a:buAutoNum type="arabicPeriod" startAt="6"/>
            </a:pPr>
            <a:r>
              <a:rPr lang="ar-SA" sz="2000" dirty="0" smtClean="0">
                <a:solidFill>
                  <a:schemeClr val="tx1"/>
                </a:solidFill>
                <a:latin typeface="Alexandria SemiBold" pitchFamily="2" charset="-78"/>
                <a:cs typeface="Alexandria SemiBold" pitchFamily="2" charset="-78"/>
              </a:rPr>
              <a:t>توظيف </a:t>
            </a:r>
            <a:r>
              <a:rPr lang="ar-SA" sz="2000" dirty="0">
                <a:solidFill>
                  <a:schemeClr val="tx1"/>
                </a:solidFill>
                <a:latin typeface="Alexandria SemiBold" pitchFamily="2" charset="-78"/>
                <a:cs typeface="Alexandria SemiBold" pitchFamily="2" charset="-78"/>
              </a:rPr>
              <a:t>أدوات وتطبيقات الذكاء الاصطناعي في كتابة المحتوى الرقمي </a:t>
            </a:r>
            <a:r>
              <a:rPr lang="ar-SA" sz="2000" dirty="0" smtClean="0">
                <a:solidFill>
                  <a:schemeClr val="tx1"/>
                </a:solidFill>
                <a:latin typeface="Alexandria SemiBold" pitchFamily="2" charset="-78"/>
                <a:cs typeface="Alexandria SemiBold" pitchFamily="2" charset="-78"/>
              </a:rPr>
              <a:t>الإبداعي. </a:t>
            </a:r>
            <a:endParaRPr lang="ar-SA" sz="1600" b="1" dirty="0">
              <a:solidFill>
                <a:schemeClr val="tx1"/>
              </a:solidFill>
              <a:latin typeface="Alexandria SemiBold" pitchFamily="2" charset="-78"/>
              <a:cs typeface="Alexandria SemiBold" pitchFamily="2" charset="-78"/>
            </a:endParaRPr>
          </a:p>
          <a:p>
            <a:pPr marL="457200" indent="-457200" algn="justLow" rtl="1">
              <a:lnSpc>
                <a:spcPct val="150000"/>
              </a:lnSpc>
              <a:spcAft>
                <a:spcPts val="800"/>
              </a:spcAft>
              <a:buFont typeface="+mj-lt"/>
              <a:buAutoNum type="arabicPeriod" startAt="6"/>
            </a:pPr>
            <a:r>
              <a:rPr lang="ar-EG" sz="2000" b="1" dirty="0">
                <a:solidFill>
                  <a:schemeClr val="tx1"/>
                </a:solidFill>
                <a:latin typeface="Alexandria SemiBold" pitchFamily="2" charset="-78"/>
                <a:ea typeface="Calibri" panose="020F0502020204030204" pitchFamily="34" charset="0"/>
                <a:cs typeface="Alexandria SemiBold" pitchFamily="2" charset="-78"/>
              </a:rPr>
              <a:t>تطوير مهارات الكتابة الصحفية واستخدام الأسلوب الصحفي </a:t>
            </a:r>
            <a:r>
              <a:rPr lang="ar-EG" sz="2000" b="1" dirty="0" smtClean="0">
                <a:solidFill>
                  <a:schemeClr val="tx1"/>
                </a:solidFill>
                <a:latin typeface="Alexandria SemiBold" pitchFamily="2" charset="-78"/>
                <a:ea typeface="Calibri" panose="020F0502020204030204" pitchFamily="34" charset="0"/>
                <a:cs typeface="Alexandria SemiBold" pitchFamily="2" charset="-78"/>
              </a:rPr>
              <a:t>المناسب.</a:t>
            </a:r>
            <a:endParaRPr lang="ar-SA" sz="1600" b="1" dirty="0" smtClean="0">
              <a:solidFill>
                <a:schemeClr val="tx1"/>
              </a:solidFill>
              <a:latin typeface="Alexandria SemiBold" pitchFamily="2" charset="-78"/>
              <a:ea typeface="Calibri" panose="020F0502020204030204" pitchFamily="34" charset="0"/>
              <a:cs typeface="Alexandria SemiBold" pitchFamily="2" charset="-78"/>
            </a:endParaRPr>
          </a:p>
          <a:p>
            <a:pPr marL="457200" indent="-457200" algn="justLow" rtl="1">
              <a:lnSpc>
                <a:spcPct val="150000"/>
              </a:lnSpc>
              <a:spcAft>
                <a:spcPts val="800"/>
              </a:spcAft>
              <a:buFont typeface="+mj-lt"/>
              <a:buAutoNum type="arabicPeriod" startAt="6"/>
            </a:pPr>
            <a:r>
              <a:rPr lang="ar-EG" sz="2000" dirty="0" smtClean="0">
                <a:solidFill>
                  <a:schemeClr val="tx1"/>
                </a:solidFill>
                <a:latin typeface="Alexandria SemiBold" pitchFamily="2" charset="-78"/>
                <a:ea typeface="Calibri" panose="020F0502020204030204" pitchFamily="34" charset="0"/>
                <a:cs typeface="Alexandria SemiBold" pitchFamily="2" charset="-78"/>
              </a:rPr>
              <a:t>التعرف </a:t>
            </a:r>
            <a:r>
              <a:rPr lang="ar-EG" sz="2000" dirty="0">
                <a:solidFill>
                  <a:schemeClr val="tx1"/>
                </a:solidFill>
                <a:latin typeface="Alexandria SemiBold" pitchFamily="2" charset="-78"/>
                <a:ea typeface="Calibri" panose="020F0502020204030204" pitchFamily="34" charset="0"/>
                <a:cs typeface="Alexandria SemiBold" pitchFamily="2" charset="-78"/>
              </a:rPr>
              <a:t>على الأدوات الرقمية واستخدامها </a:t>
            </a:r>
            <a:r>
              <a:rPr lang="ar-EG" sz="2000" dirty="0" smtClean="0">
                <a:solidFill>
                  <a:schemeClr val="tx1"/>
                </a:solidFill>
                <a:latin typeface="Alexandria SemiBold" pitchFamily="2" charset="-78"/>
                <a:ea typeface="Calibri" panose="020F0502020204030204" pitchFamily="34" charset="0"/>
                <a:cs typeface="Alexandria SemiBold" pitchFamily="2" charset="-78"/>
              </a:rPr>
              <a:t>في</a:t>
            </a:r>
            <a:r>
              <a:rPr lang="ar-SA" sz="2000" dirty="0" smtClean="0">
                <a:solidFill>
                  <a:schemeClr val="tx1"/>
                </a:solidFill>
                <a:latin typeface="Alexandria SemiBold" pitchFamily="2" charset="-78"/>
                <a:ea typeface="Calibri" panose="020F0502020204030204" pitchFamily="34" charset="0"/>
                <a:cs typeface="Alexandria SemiBold" pitchFamily="2" charset="-78"/>
              </a:rPr>
              <a:t> إنتاج</a:t>
            </a:r>
            <a:r>
              <a:rPr lang="ar-EG" sz="2000" dirty="0" smtClean="0">
                <a:solidFill>
                  <a:schemeClr val="tx1"/>
                </a:solidFill>
                <a:latin typeface="Alexandria SemiBold" pitchFamily="2" charset="-78"/>
                <a:ea typeface="Calibri" panose="020F0502020204030204" pitchFamily="34" charset="0"/>
                <a:cs typeface="Alexandria SemiBold" pitchFamily="2" charset="-78"/>
              </a:rPr>
              <a:t> </a:t>
            </a:r>
            <a:r>
              <a:rPr lang="ar-SA" sz="2000" dirty="0" smtClean="0">
                <a:solidFill>
                  <a:schemeClr val="tx1"/>
                </a:solidFill>
                <a:latin typeface="Alexandria SemiBold" pitchFamily="2" charset="-78"/>
                <a:ea typeface="Calibri" panose="020F0502020204030204" pitchFamily="34" charset="0"/>
                <a:cs typeface="Alexandria SemiBold" pitchFamily="2" charset="-78"/>
              </a:rPr>
              <a:t>المحتوي الرقمي</a:t>
            </a:r>
            <a:endParaRPr lang="en-US" sz="2000" dirty="0">
              <a:solidFill>
                <a:schemeClr val="tx1"/>
              </a:solidFill>
              <a:latin typeface="Alexandria SemiBold" pitchFamily="2" charset="-78"/>
              <a:ea typeface="Calibri" panose="020F0502020204030204" pitchFamily="34" charset="0"/>
              <a:cs typeface="Alexandria SemiBold" pitchFamily="2" charset="-78"/>
            </a:endParaRPr>
          </a:p>
          <a:p>
            <a:pPr marL="457200" indent="-457200" algn="justLow" rtl="1">
              <a:lnSpc>
                <a:spcPct val="150000"/>
              </a:lnSpc>
              <a:spcAft>
                <a:spcPts val="800"/>
              </a:spcAft>
              <a:buFont typeface="+mj-lt"/>
              <a:buAutoNum type="arabicPeriod" startAt="6"/>
            </a:pPr>
            <a:r>
              <a:rPr lang="ar-EG" sz="2000" dirty="0" smtClean="0">
                <a:solidFill>
                  <a:schemeClr val="tx1"/>
                </a:solidFill>
                <a:latin typeface="Alexandria SemiBold" pitchFamily="2" charset="-78"/>
                <a:ea typeface="Calibri" panose="020F0502020204030204" pitchFamily="34" charset="0"/>
                <a:cs typeface="Alexandria SemiBold" pitchFamily="2" charset="-78"/>
              </a:rPr>
              <a:t>استخدام </a:t>
            </a:r>
            <a:r>
              <a:rPr lang="ar-SA" sz="2000" dirty="0" smtClean="0">
                <a:solidFill>
                  <a:schemeClr val="tx1"/>
                </a:solidFill>
                <a:latin typeface="Alexandria SemiBold" pitchFamily="2" charset="-78"/>
                <a:ea typeface="Calibri" panose="020F0502020204030204" pitchFamily="34" charset="0"/>
                <a:cs typeface="Alexandria SemiBold" pitchFamily="2" charset="-78"/>
              </a:rPr>
              <a:t>الرسوم الساخرة في التعبير على الرأي.</a:t>
            </a:r>
          </a:p>
          <a:p>
            <a:pPr algn="justLow" rtl="1">
              <a:lnSpc>
                <a:spcPct val="106000"/>
              </a:lnSpc>
              <a:spcAft>
                <a:spcPts val="800"/>
              </a:spcAft>
            </a:pP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699947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257550" y="154732"/>
            <a:ext cx="4537297" cy="830997"/>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pPr marL="457200" indent="-457200" algn="ctr" rtl="1">
              <a:buFont typeface="Wingdings" panose="05000000000000000000" pitchFamily="2" charset="2"/>
              <a:buChar char="Ø"/>
            </a:pPr>
            <a:r>
              <a:rPr lang="en-US" sz="2800" b="1" dirty="0" smtClean="0">
                <a:latin typeface="Alexandria ExtraBold" pitchFamily="2" charset="-78"/>
                <a:cs typeface="Alexandria ExtraBold" pitchFamily="2" charset="-78"/>
              </a:rPr>
              <a:t>.3</a:t>
            </a:r>
            <a:r>
              <a:rPr lang="ar-EG" sz="2800" b="1" dirty="0" smtClean="0">
                <a:latin typeface="Alexandria ExtraBold" pitchFamily="2" charset="-78"/>
                <a:cs typeface="Alexandria ExtraBold" pitchFamily="2" charset="-78"/>
              </a:rPr>
              <a:t>التقييم الطلابي</a:t>
            </a:r>
            <a:endParaRPr lang="en-US" sz="2800" b="1" dirty="0">
              <a:latin typeface="Alexandria ExtraBold" pitchFamily="2" charset="-78"/>
              <a:cs typeface="Alexandria ExtraBold"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0441AEE5-A435-46D4-ADBE-5DEF16A08E15}"/>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Lst>
          </a:blip>
          <a:stretch>
            <a:fillRect/>
          </a:stretch>
        </p:blipFill>
        <p:spPr>
          <a:xfrm>
            <a:off x="7047982" y="2486745"/>
            <a:ext cx="4114447" cy="3409501"/>
          </a:xfrm>
          <a:prstGeom prst="rect">
            <a:avLst/>
          </a:prstGeom>
        </p:spPr>
      </p:pic>
      <p:pic>
        <p:nvPicPr>
          <p:cNvPr id="6" name="Picture 5">
            <a:extLst>
              <a:ext uri="{FF2B5EF4-FFF2-40B4-BE49-F238E27FC236}">
                <a16:creationId xmlns:a16="http://schemas.microsoft.com/office/drawing/2014/main" id="{F6994624-4B0F-41B3-BEDF-444D3E651B71}"/>
              </a:ext>
            </a:extLst>
          </p:cNvPr>
          <p:cNvPicPr>
            <a:picLocks noChangeAspect="1"/>
          </p:cNvPicPr>
          <p:nvPr/>
        </p:nvPicPr>
        <p:blipFill>
          <a:blip r:embed="rId5"/>
          <a:stretch>
            <a:fillRect/>
          </a:stretch>
        </p:blipFill>
        <p:spPr>
          <a:xfrm>
            <a:off x="2118261" y="2393577"/>
            <a:ext cx="4114447" cy="5462058"/>
          </a:xfrm>
          <a:prstGeom prst="rect">
            <a:avLst/>
          </a:prstGeom>
        </p:spPr>
      </p:pic>
      <p:sp>
        <p:nvSpPr>
          <p:cNvPr id="10" name="Rectangle 9">
            <a:extLst>
              <a:ext uri="{FF2B5EF4-FFF2-40B4-BE49-F238E27FC236}">
                <a16:creationId xmlns:a16="http://schemas.microsoft.com/office/drawing/2014/main" id="{54EF4335-C0D0-4AA4-AC67-8A38C86C655C}"/>
              </a:ext>
            </a:extLst>
          </p:cNvPr>
          <p:cNvSpPr/>
          <p:nvPr/>
        </p:nvSpPr>
        <p:spPr>
          <a:xfrm>
            <a:off x="7077694" y="1656077"/>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rgbClr val="0070C0"/>
                </a:solidFill>
              </a:rPr>
              <a:t>اختبار أسبوعي</a:t>
            </a:r>
            <a:r>
              <a:rPr lang="ar-EG" sz="2400" b="1" dirty="0" smtClean="0">
                <a:solidFill>
                  <a:srgbClr val="0070C0"/>
                </a:solidFill>
                <a:latin typeface="Adobe Devanagari" panose="02040503050201020203" pitchFamily="18" charset="0"/>
              </a:rPr>
              <a:t> </a:t>
            </a:r>
            <a:endParaRPr lang="ar-EG" sz="2400" b="1" dirty="0">
              <a:solidFill>
                <a:srgbClr val="0070C0"/>
              </a:solidFill>
              <a:latin typeface="Adobe Devanagari" panose="02040503050201020203" pitchFamily="18" charset="0"/>
            </a:endParaRPr>
          </a:p>
        </p:txBody>
      </p:sp>
      <p:sp>
        <p:nvSpPr>
          <p:cNvPr id="16" name="Rectangle 15">
            <a:extLst>
              <a:ext uri="{FF2B5EF4-FFF2-40B4-BE49-F238E27FC236}">
                <a16:creationId xmlns:a16="http://schemas.microsoft.com/office/drawing/2014/main" id="{DB520EB3-B41B-4DD5-8BF1-A280E20D3EA7}"/>
              </a:ext>
            </a:extLst>
          </p:cNvPr>
          <p:cNvSpPr/>
          <p:nvPr/>
        </p:nvSpPr>
        <p:spPr>
          <a:xfrm>
            <a:off x="2275878" y="1583282"/>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rgbClr val="0070C0"/>
                </a:solidFill>
              </a:rPr>
              <a:t>حلق</a:t>
            </a:r>
            <a:r>
              <a:rPr lang="ar-SA" sz="2400" b="1" dirty="0" smtClean="0">
                <a:solidFill>
                  <a:srgbClr val="0070C0"/>
                </a:solidFill>
              </a:rPr>
              <a:t>ة</a:t>
            </a:r>
            <a:r>
              <a:rPr lang="ar-EG" sz="2400" b="1" dirty="0" smtClean="0">
                <a:solidFill>
                  <a:srgbClr val="0070C0"/>
                </a:solidFill>
              </a:rPr>
              <a:t> </a:t>
            </a:r>
            <a:r>
              <a:rPr lang="ar-EG" sz="2400" b="1" dirty="0">
                <a:solidFill>
                  <a:srgbClr val="0070C0"/>
                </a:solidFill>
              </a:rPr>
              <a:t>نقاش </a:t>
            </a:r>
            <a:r>
              <a:rPr lang="ar-EG" sz="2400" b="1" dirty="0" smtClean="0">
                <a:solidFill>
                  <a:srgbClr val="0070C0"/>
                </a:solidFill>
              </a:rPr>
              <a:t>أسبوعية</a:t>
            </a:r>
            <a:endParaRPr lang="ar-EG" sz="2400" b="1" dirty="0">
              <a:solidFill>
                <a:srgbClr val="0070C0"/>
              </a:solidFill>
            </a:endParaRPr>
          </a:p>
        </p:txBody>
      </p:sp>
    </p:spTree>
    <p:extLst>
      <p:ext uri="{BB962C8B-B14F-4D97-AF65-F5344CB8AC3E}">
        <p14:creationId xmlns:p14="http://schemas.microsoft.com/office/powerpoint/2010/main" val="41713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0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ircle(in)">
                                      <p:cBhvr>
                                        <p:cTn id="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4EF4335-C0D0-4AA4-AC67-8A38C86C655C}"/>
              </a:ext>
            </a:extLst>
          </p:cNvPr>
          <p:cNvSpPr/>
          <p:nvPr/>
        </p:nvSpPr>
        <p:spPr>
          <a:xfrm>
            <a:off x="1635084" y="3129357"/>
            <a:ext cx="4819686" cy="13099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0" indent="-571500" algn="ctr" rtl="1">
              <a:buFont typeface="Wingdings" panose="05000000000000000000" pitchFamily="2" charset="2"/>
              <a:buChar char="Ø"/>
            </a:pPr>
            <a:r>
              <a:rPr lang="ar-SA" sz="3200" b="1" dirty="0" smtClean="0">
                <a:solidFill>
                  <a:schemeClr val="tx1"/>
                </a:solidFill>
                <a:latin typeface="Alexandria Black" pitchFamily="2" charset="-78"/>
                <a:cs typeface="Alexandria Black" pitchFamily="2" charset="-78"/>
              </a:rPr>
              <a:t>4.موضوعات </a:t>
            </a:r>
            <a:r>
              <a:rPr lang="ar-SA" sz="3200" b="1" dirty="0">
                <a:solidFill>
                  <a:schemeClr val="tx1"/>
                </a:solidFill>
                <a:latin typeface="Alexandria Black" pitchFamily="2" charset="-78"/>
                <a:cs typeface="Alexandria Black" pitchFamily="2" charset="-78"/>
              </a:rPr>
              <a:t>المقرر</a:t>
            </a:r>
          </a:p>
          <a:p>
            <a:pPr algn="ctr"/>
            <a:endParaRPr lang="ar-EG" sz="2400" b="1" dirty="0">
              <a:solidFill>
                <a:schemeClr val="tx1"/>
              </a:solidFill>
              <a:latin typeface="Adobe Devanagari" panose="02040503050201020203" pitchFamily="18" charset="0"/>
            </a:endParaRPr>
          </a:p>
        </p:txBody>
      </p:sp>
      <p:pic>
        <p:nvPicPr>
          <p:cNvPr id="12"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3">
            <a:extLst>
              <a:ext uri="{28A0092B-C50C-407E-A947-70E740481C1C}">
                <a14:useLocalDpi xmlns:a14="http://schemas.microsoft.com/office/drawing/2010/main" val="0"/>
              </a:ext>
            </a:extLst>
          </a:blip>
          <a:srcRect t="12315" b="12315"/>
          <a:stretch/>
        </p:blipFill>
        <p:spPr>
          <a:xfrm>
            <a:off x="6502221" y="1483493"/>
            <a:ext cx="4962146" cy="4236204"/>
          </a:xfrm>
          <a:prstGeom prst="rect">
            <a:avLst/>
          </a:prstGeom>
        </p:spPr>
      </p:pic>
    </p:spTree>
    <p:extLst>
      <p:ext uri="{BB962C8B-B14F-4D97-AF65-F5344CB8AC3E}">
        <p14:creationId xmlns:p14="http://schemas.microsoft.com/office/powerpoint/2010/main" val="5577323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smtClean="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smtClean="0">
                <a:solidFill>
                  <a:schemeClr val="bg1"/>
                </a:solidFill>
                <a:latin typeface="Alexandria" pitchFamily="2" charset="-78"/>
                <a:cs typeface="Alexandria" pitchFamily="2" charset="-78"/>
              </a:rPr>
              <a:t>Intro</a:t>
            </a:r>
          </a:p>
          <a:p>
            <a:pPr algn="ctr"/>
            <a:r>
              <a:rPr lang="en-US" sz="2400" dirty="0" smtClean="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1965299"/>
            <a:ext cx="10185237" cy="4524315"/>
          </a:xfrm>
          <a:prstGeom prst="rect">
            <a:avLst/>
          </a:prstGeom>
          <a:noFill/>
        </p:spPr>
        <p:txBody>
          <a:bodyPr wrap="square" rtlCol="0">
            <a:spAutoFit/>
          </a:bodyPr>
          <a:lstStyle/>
          <a:p>
            <a:pPr marL="342900" lvl="0" indent="-342900" algn="r" rtl="1">
              <a:lnSpc>
                <a:spcPct val="150000"/>
              </a:lnSpc>
              <a:buFont typeface="+mj-lt"/>
              <a:buAutoNum type="arabicPeriod"/>
            </a:pPr>
            <a:r>
              <a:rPr lang="ar-SA" sz="2400" dirty="0">
                <a:latin typeface="Alexandria SemiBold" pitchFamily="2" charset="-78"/>
                <a:cs typeface="Alexandria SemiBold" pitchFamily="2" charset="-78"/>
              </a:rPr>
              <a:t>مقدمة في فن الكتابة والتعبير ( مفهوم فن الكتابة والتعبير وأهمية كل منهما ، الفرق بين الكتابة الإعلامية والكتابة الأدبية ، خصائص الكتابة للمنصات الإعلامية ، قواعد الكتابة للمنصات الإعلامية ، اللغة المستخدمة في الكتابة </a:t>
            </a:r>
            <a:r>
              <a:rPr lang="ar-SA" sz="2400" dirty="0" smtClean="0">
                <a:latin typeface="Alexandria SemiBold" pitchFamily="2" charset="-78"/>
                <a:cs typeface="Alexandria SemiBold" pitchFamily="2" charset="-78"/>
              </a:rPr>
              <a:t>– الأخطاء الشائعة في الكتابة)</a:t>
            </a:r>
            <a:endParaRPr lang="en-US" sz="2400"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sz="2400" dirty="0">
                <a:latin typeface="Alexandria SemiBold" pitchFamily="2" charset="-78"/>
                <a:cs typeface="Alexandria SemiBold" pitchFamily="2" charset="-78"/>
              </a:rPr>
              <a:t>أنماط مواد الرأي في المواقع الإخبارية الإعلامية: المقال والرسوم </a:t>
            </a:r>
            <a:r>
              <a:rPr lang="ar-SA" sz="2400" dirty="0" smtClean="0">
                <a:latin typeface="Alexandria SemiBold" pitchFamily="2" charset="-78"/>
                <a:cs typeface="Alexandria SemiBold" pitchFamily="2" charset="-78"/>
              </a:rPr>
              <a:t>الساخرة.</a:t>
            </a:r>
            <a:endParaRPr lang="en-US" sz="2400"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sz="2400" dirty="0">
                <a:latin typeface="Alexandria SemiBold" pitchFamily="2" charset="-78"/>
                <a:cs typeface="Alexandria SemiBold" pitchFamily="2" charset="-78"/>
              </a:rPr>
              <a:t>أنواع المقال وأساليب </a:t>
            </a:r>
            <a:r>
              <a:rPr lang="ar-SA" sz="2400" dirty="0" smtClean="0">
                <a:latin typeface="Alexandria SemiBold" pitchFamily="2" charset="-78"/>
                <a:cs typeface="Alexandria SemiBold" pitchFamily="2" charset="-78"/>
              </a:rPr>
              <a:t>كتابة وتحرير </a:t>
            </a:r>
            <a:r>
              <a:rPr lang="ar-SA" sz="2400" dirty="0">
                <a:latin typeface="Alexandria SemiBold" pitchFamily="2" charset="-78"/>
                <a:cs typeface="Alexandria SemiBold" pitchFamily="2" charset="-78"/>
              </a:rPr>
              <a:t>المقال</a:t>
            </a:r>
            <a:r>
              <a:rPr lang="ar-SA" sz="2400" dirty="0" smtClean="0">
                <a:latin typeface="Alexandria SemiBold" pitchFamily="2" charset="-78"/>
                <a:cs typeface="Alexandria SemiBold" pitchFamily="2" charset="-78"/>
              </a:rPr>
              <a:t>.</a:t>
            </a:r>
          </a:p>
          <a:p>
            <a:pPr marL="342900" lvl="0" indent="-342900" algn="r" rtl="1">
              <a:buFont typeface="+mj-lt"/>
              <a:buAutoNum type="arabicPeriod"/>
            </a:pPr>
            <a:endParaRPr lang="en-US" dirty="0" smtClean="0">
              <a:latin typeface="Alexandria SemiBold" pitchFamily="2" charset="-78"/>
              <a:cs typeface="Alexandria SemiBold" pitchFamily="2" charset="-78"/>
            </a:endParaRPr>
          </a:p>
          <a:p>
            <a:pPr marL="342900" indent="-342900" algn="r">
              <a:buFont typeface="+mj-lt"/>
              <a:buAutoNum type="arabicPeriod"/>
            </a:pP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34706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8">
                                            <p:txEl>
                                              <p:pRg st="1" end="1"/>
                                            </p:txEl>
                                          </p:spTgt>
                                        </p:tgtEl>
                                        <p:attrNameLst>
                                          <p:attrName>style.visibility</p:attrName>
                                        </p:attrNameLst>
                                      </p:cBhvr>
                                      <p:to>
                                        <p:strVal val="visible"/>
                                      </p:to>
                                    </p:set>
                                    <p:anim calcmode="lin" valueType="num">
                                      <p:cBhvr additive="base">
                                        <p:cTn id="14"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48">
                                            <p:txEl>
                                              <p:pRg st="2" end="2"/>
                                            </p:txEl>
                                          </p:spTgt>
                                        </p:tgtEl>
                                        <p:attrNameLst>
                                          <p:attrName>style.visibility</p:attrName>
                                        </p:attrNameLst>
                                      </p:cBhvr>
                                      <p:to>
                                        <p:strVal val="visible"/>
                                      </p:to>
                                    </p:set>
                                    <p:animEffect transition="in" filter="fade">
                                      <p:cBhvr>
                                        <p:cTn id="20" dur="1000"/>
                                        <p:tgtEl>
                                          <p:spTgt spid="48">
                                            <p:txEl>
                                              <p:pRg st="2" end="2"/>
                                            </p:txEl>
                                          </p:spTgt>
                                        </p:tgtEl>
                                      </p:cBhvr>
                                    </p:animEffect>
                                    <p:anim calcmode="lin" valueType="num">
                                      <p:cBhvr>
                                        <p:cTn id="21"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smtClean="0">
                <a:solidFill>
                  <a:schemeClr val="bg1"/>
                </a:solidFill>
                <a:latin typeface="Alexandria" pitchFamily="2" charset="-78"/>
                <a:cs typeface="Alexandria" pitchFamily="2" charset="-78"/>
              </a:rPr>
              <a:t>Intro</a:t>
            </a:r>
          </a:p>
          <a:p>
            <a:pPr algn="ctr"/>
            <a:r>
              <a:rPr lang="en-US" sz="2400" dirty="0" smtClean="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29990" y="2064259"/>
            <a:ext cx="10185237" cy="4247317"/>
          </a:xfrm>
          <a:prstGeom prst="rect">
            <a:avLst/>
          </a:prstGeom>
          <a:noFill/>
        </p:spPr>
        <p:txBody>
          <a:bodyPr wrap="square" rtlCol="0">
            <a:spAutoFit/>
          </a:bodyPr>
          <a:lstStyle/>
          <a:p>
            <a:pPr marL="457200" lvl="0" indent="-457200" algn="r" rtl="1">
              <a:lnSpc>
                <a:spcPct val="150000"/>
              </a:lnSpc>
              <a:buFont typeface="+mj-lt"/>
              <a:buAutoNum type="arabicPeriod" startAt="4"/>
            </a:pPr>
            <a:r>
              <a:rPr lang="ar-SA" sz="2400" dirty="0" smtClean="0">
                <a:latin typeface="Alexandria SemiBold" pitchFamily="2" charset="-78"/>
                <a:cs typeface="Alexandria SemiBold" pitchFamily="2" charset="-78"/>
              </a:rPr>
              <a:t>الرسوم الساخرة.</a:t>
            </a:r>
          </a:p>
          <a:p>
            <a:pPr marL="457200" indent="-457200" algn="r" rtl="1">
              <a:lnSpc>
                <a:spcPct val="150000"/>
              </a:lnSpc>
              <a:buFont typeface="+mj-lt"/>
              <a:buAutoNum type="arabicPeriod" startAt="4"/>
            </a:pPr>
            <a:r>
              <a:rPr lang="ar-SA" sz="2400" dirty="0">
                <a:latin typeface="Alexandria SemiBold" pitchFamily="2" charset="-78"/>
                <a:cs typeface="Alexandria SemiBold" pitchFamily="2" charset="-78"/>
              </a:rPr>
              <a:t>السرد القصصي </a:t>
            </a:r>
            <a:r>
              <a:rPr lang="ar-SA" sz="2400" dirty="0" smtClean="0">
                <a:latin typeface="Alexandria SemiBold" pitchFamily="2" charset="-78"/>
                <a:cs typeface="Alexandria SemiBold" pitchFamily="2" charset="-78"/>
              </a:rPr>
              <a:t>الرقمي.</a:t>
            </a:r>
          </a:p>
          <a:p>
            <a:pPr marL="457200" lvl="0" indent="-457200" algn="r" rtl="1">
              <a:lnSpc>
                <a:spcPct val="150000"/>
              </a:lnSpc>
              <a:buFont typeface="+mj-lt"/>
              <a:buAutoNum type="arabicPeriod" startAt="4"/>
            </a:pPr>
            <a:r>
              <a:rPr lang="ar-SA" sz="2400" dirty="0" smtClean="0">
                <a:latin typeface="Alexandria SemiBold" pitchFamily="2" charset="-78"/>
                <a:cs typeface="Alexandria SemiBold" pitchFamily="2" charset="-78"/>
              </a:rPr>
              <a:t>صحافة </a:t>
            </a:r>
            <a:r>
              <a:rPr lang="ar-SA" sz="2400" dirty="0">
                <a:latin typeface="Alexandria SemiBold" pitchFamily="2" charset="-78"/>
                <a:cs typeface="Alexandria SemiBold" pitchFamily="2" charset="-78"/>
              </a:rPr>
              <a:t>المواطن: المفهوم ووظائفها وأهميتها وأنواعها وأساليب تحرير المحتوي في صحافة </a:t>
            </a:r>
            <a:r>
              <a:rPr lang="ar-SA" sz="2400" dirty="0" smtClean="0">
                <a:latin typeface="Alexandria SemiBold" pitchFamily="2" charset="-78"/>
                <a:cs typeface="Alexandria SemiBold" pitchFamily="2" charset="-78"/>
              </a:rPr>
              <a:t>المواطن.</a:t>
            </a:r>
          </a:p>
          <a:p>
            <a:pPr marL="457200" lvl="0" indent="-457200" algn="r" rtl="1">
              <a:lnSpc>
                <a:spcPct val="150000"/>
              </a:lnSpc>
              <a:buFont typeface="+mj-lt"/>
              <a:buAutoNum type="arabicPeriod" startAt="4"/>
            </a:pPr>
            <a:r>
              <a:rPr lang="ar-SA" sz="2400" dirty="0" smtClean="0">
                <a:latin typeface="Alexandria SemiBold" pitchFamily="2" charset="-78"/>
                <a:cs typeface="Alexandria SemiBold" pitchFamily="2" charset="-78"/>
              </a:rPr>
              <a:t>المدونات </a:t>
            </a:r>
            <a:r>
              <a:rPr lang="ar-SA" sz="2400" dirty="0">
                <a:latin typeface="Alexandria SemiBold" pitchFamily="2" charset="-78"/>
                <a:cs typeface="Alexandria SemiBold" pitchFamily="2" charset="-78"/>
              </a:rPr>
              <a:t>: ( أنواعها ، وخصائصها ، وأساليب كتابة محتوى المدونات </a:t>
            </a:r>
            <a:r>
              <a:rPr lang="ar-SA" sz="2400" dirty="0" smtClean="0">
                <a:latin typeface="Alexandria SemiBold" pitchFamily="2" charset="-78"/>
                <a:cs typeface="Alexandria SemiBold" pitchFamily="2" charset="-78"/>
              </a:rPr>
              <a:t>).</a:t>
            </a:r>
          </a:p>
          <a:p>
            <a:pPr marL="457200" lvl="0" indent="-457200" algn="r" rtl="1">
              <a:lnSpc>
                <a:spcPct val="150000"/>
              </a:lnSpc>
              <a:buFont typeface="+mj-lt"/>
              <a:buAutoNum type="arabicPeriod" startAt="4"/>
            </a:pPr>
            <a:r>
              <a:rPr lang="ar-SA" sz="2400" dirty="0" smtClean="0">
                <a:latin typeface="Alexandria SemiBold" pitchFamily="2" charset="-78"/>
                <a:cs typeface="Alexandria SemiBold" pitchFamily="2" charset="-78"/>
              </a:rPr>
              <a:t>كتابة </a:t>
            </a:r>
            <a:r>
              <a:rPr lang="ar-SA" sz="2400" dirty="0">
                <a:latin typeface="Alexandria SemiBold" pitchFamily="2" charset="-78"/>
                <a:cs typeface="Alexandria SemiBold" pitchFamily="2" charset="-78"/>
              </a:rPr>
              <a:t>محتوى الفيديو </a:t>
            </a:r>
            <a:r>
              <a:rPr lang="ar-SA" sz="2400" dirty="0" smtClean="0">
                <a:latin typeface="Alexandria SemiBold" pitchFamily="2" charset="-78"/>
                <a:cs typeface="Alexandria SemiBold" pitchFamily="2" charset="-78"/>
              </a:rPr>
              <a:t>الرقمي.</a:t>
            </a:r>
          </a:p>
          <a:p>
            <a:pPr lvl="0" algn="r" rtl="1"/>
            <a:endParaRPr lang="ar-SA" dirty="0" smtClean="0">
              <a:latin typeface="Alexandria SemiBold" pitchFamily="2" charset="-78"/>
              <a:cs typeface="Alexandria SemiBold" pitchFamily="2" charset="-78"/>
            </a:endParaRPr>
          </a:p>
          <a:p>
            <a:pPr marL="342900" lvl="0" indent="-342900" algn="r" rtl="1">
              <a:buFont typeface="+mj-lt"/>
              <a:buAutoNum type="arabicPeriod" startAt="4"/>
            </a:pPr>
            <a:endParaRPr lang="en-US" dirty="0" smtClean="0">
              <a:latin typeface="Alexandria SemiBold" pitchFamily="2" charset="-78"/>
              <a:cs typeface="Alexandria SemiBold" pitchFamily="2" charset="-78"/>
            </a:endParaRPr>
          </a:p>
          <a:p>
            <a:pPr marL="342900" indent="-342900" algn="r">
              <a:buFont typeface="+mj-lt"/>
              <a:buAutoNum type="arabicPeriod" startAt="4"/>
            </a:pP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smtClean="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Tree>
    <p:extLst>
      <p:ext uri="{BB962C8B-B14F-4D97-AF65-F5344CB8AC3E}">
        <p14:creationId xmlns:p14="http://schemas.microsoft.com/office/powerpoint/2010/main" val="1976276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smtClean="0">
                <a:solidFill>
                  <a:schemeClr val="bg1"/>
                </a:solidFill>
                <a:latin typeface="Alexandria" pitchFamily="2" charset="-78"/>
                <a:cs typeface="Alexandria" pitchFamily="2" charset="-78"/>
              </a:rPr>
              <a:t>Intro</a:t>
            </a:r>
          </a:p>
          <a:p>
            <a:pPr algn="ctr"/>
            <a:r>
              <a:rPr lang="en-US" sz="2400" dirty="0" smtClean="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29990" y="2064259"/>
            <a:ext cx="10185237" cy="5909310"/>
          </a:xfrm>
          <a:prstGeom prst="rect">
            <a:avLst/>
          </a:prstGeom>
          <a:noFill/>
        </p:spPr>
        <p:txBody>
          <a:bodyPr wrap="square" rtlCol="0">
            <a:spAutoFit/>
          </a:bodyPr>
          <a:lstStyle/>
          <a:p>
            <a:pPr marL="457200" lvl="0" indent="-457200" algn="r" rtl="1">
              <a:lnSpc>
                <a:spcPct val="150000"/>
              </a:lnSpc>
              <a:buFont typeface="+mj-lt"/>
              <a:buAutoNum type="arabicPeriod" startAt="9"/>
            </a:pPr>
            <a:r>
              <a:rPr lang="ar-SA" sz="2400" dirty="0" smtClean="0">
                <a:latin typeface="Alexandria SemiBold" pitchFamily="2" charset="-78"/>
                <a:cs typeface="Alexandria SemiBold" pitchFamily="2" charset="-78"/>
              </a:rPr>
              <a:t>الكتابة </a:t>
            </a:r>
            <a:r>
              <a:rPr lang="ar-SA" sz="2400" dirty="0">
                <a:latin typeface="Alexandria SemiBold" pitchFamily="2" charset="-78"/>
                <a:cs typeface="Alexandria SemiBold" pitchFamily="2" charset="-78"/>
              </a:rPr>
              <a:t>لشبكات التواصل </a:t>
            </a:r>
            <a:r>
              <a:rPr lang="ar-SA" sz="2400" dirty="0" smtClean="0">
                <a:latin typeface="Alexandria SemiBold" pitchFamily="2" charset="-78"/>
                <a:cs typeface="Alexandria SemiBold" pitchFamily="2" charset="-78"/>
              </a:rPr>
              <a:t>الاجتماعي.</a:t>
            </a:r>
          </a:p>
          <a:p>
            <a:pPr marL="457200" lvl="0" indent="-457200" algn="r" rtl="1">
              <a:lnSpc>
                <a:spcPct val="150000"/>
              </a:lnSpc>
              <a:buFont typeface="+mj-lt"/>
              <a:buAutoNum type="arabicPeriod" startAt="9"/>
            </a:pPr>
            <a:r>
              <a:rPr lang="ar-SA" sz="2400" dirty="0" smtClean="0">
                <a:latin typeface="Alexandria SemiBold" pitchFamily="2" charset="-78"/>
                <a:cs typeface="Alexandria SemiBold" pitchFamily="2" charset="-78"/>
              </a:rPr>
              <a:t>البودكاست</a:t>
            </a:r>
            <a:r>
              <a:rPr lang="ar-SA" sz="2400" dirty="0">
                <a:latin typeface="Alexandria SemiBold" pitchFamily="2" charset="-78"/>
                <a:cs typeface="Alexandria SemiBold" pitchFamily="2" charset="-78"/>
              </a:rPr>
              <a:t>: ( أنواعه ، وخصائصه ، وأساليب كتابة نص البودكاست </a:t>
            </a:r>
            <a:r>
              <a:rPr lang="en-US" sz="2400" dirty="0" smtClean="0">
                <a:latin typeface="Alexandria SemiBold" pitchFamily="2" charset="-78"/>
                <a:cs typeface="Alexandria SemiBold" pitchFamily="2" charset="-78"/>
              </a:rPr>
              <a:t>Script)</a:t>
            </a:r>
            <a:r>
              <a:rPr lang="ar-SA" sz="2400" dirty="0" smtClean="0">
                <a:latin typeface="Alexandria SemiBold" pitchFamily="2" charset="-78"/>
                <a:cs typeface="Alexandria SemiBold" pitchFamily="2" charset="-78"/>
              </a:rPr>
              <a:t>).</a:t>
            </a:r>
          </a:p>
          <a:p>
            <a:pPr marL="457200" lvl="0" indent="-457200" algn="r" rtl="1">
              <a:lnSpc>
                <a:spcPct val="150000"/>
              </a:lnSpc>
              <a:buFont typeface="+mj-lt"/>
              <a:buAutoNum type="arabicPeriod" startAt="9"/>
            </a:pPr>
            <a:r>
              <a:rPr lang="ar-SA" sz="2400" dirty="0" smtClean="0">
                <a:latin typeface="Alexandria SemiBold" pitchFamily="2" charset="-78"/>
                <a:cs typeface="Alexandria SemiBold" pitchFamily="2" charset="-78"/>
              </a:rPr>
              <a:t>أدوات </a:t>
            </a:r>
            <a:r>
              <a:rPr lang="ar-SA" sz="2400" dirty="0">
                <a:latin typeface="Alexandria SemiBold" pitchFamily="2" charset="-78"/>
                <a:cs typeface="Alexandria SemiBold" pitchFamily="2" charset="-78"/>
              </a:rPr>
              <a:t>وتطبيقات الذكاء الاصطناعي المستخدمة في كتابة المحتوى لتعزيز كفاءة الصحفيين</a:t>
            </a:r>
            <a:r>
              <a:rPr lang="ar-SA" sz="2400" dirty="0" smtClean="0">
                <a:latin typeface="Alexandria SemiBold" pitchFamily="2" charset="-78"/>
                <a:cs typeface="Alexandria SemiBold" pitchFamily="2" charset="-78"/>
              </a:rPr>
              <a:t>.</a:t>
            </a:r>
          </a:p>
          <a:p>
            <a:pPr marL="457200" indent="-457200" algn="r" rtl="1">
              <a:lnSpc>
                <a:spcPct val="150000"/>
              </a:lnSpc>
              <a:buFont typeface="+mj-lt"/>
              <a:buAutoNum type="arabicPeriod" startAt="9"/>
            </a:pPr>
            <a:r>
              <a:rPr lang="ar-SA" sz="2400" dirty="0">
                <a:latin typeface="Alexandria SemiBold" pitchFamily="2" charset="-78"/>
                <a:cs typeface="Alexandria SemiBold" pitchFamily="2" charset="-78"/>
              </a:rPr>
              <a:t>مراجعة المقرر ومعرفة طريقة الاختبار النهائي.</a:t>
            </a:r>
          </a:p>
          <a:p>
            <a:pPr marL="457200" indent="-457200" algn="r" rtl="1">
              <a:lnSpc>
                <a:spcPct val="150000"/>
              </a:lnSpc>
              <a:buFont typeface="+mj-lt"/>
              <a:buAutoNum type="arabicPeriod" startAt="9"/>
            </a:pPr>
            <a:r>
              <a:rPr lang="ar-SA" sz="2400" dirty="0">
                <a:latin typeface="Alexandria SemiBold" pitchFamily="2" charset="-78"/>
                <a:cs typeface="Alexandria SemiBold" pitchFamily="2" charset="-78"/>
              </a:rPr>
              <a:t> الاختبار النهائي</a:t>
            </a:r>
          </a:p>
          <a:p>
            <a:pPr lvl="0" algn="r" rtl="1">
              <a:lnSpc>
                <a:spcPct val="150000"/>
              </a:lnSpc>
            </a:pPr>
            <a:endParaRPr lang="ar-SA" sz="2400" dirty="0" smtClean="0">
              <a:latin typeface="Alexandria SemiBold" pitchFamily="2" charset="-78"/>
              <a:cs typeface="Alexandria SemiBold" pitchFamily="2" charset="-78"/>
            </a:endParaRPr>
          </a:p>
          <a:p>
            <a:pPr marL="457200" lvl="0" indent="-457200" algn="r" rtl="1">
              <a:lnSpc>
                <a:spcPct val="150000"/>
              </a:lnSpc>
              <a:buFont typeface="+mj-lt"/>
              <a:buAutoNum type="arabicPeriod" startAt="4"/>
            </a:pPr>
            <a:endParaRPr lang="en-US" sz="2400" dirty="0">
              <a:latin typeface="Alexandria SemiBold" pitchFamily="2" charset="-78"/>
              <a:cs typeface="Alexandria SemiBold" pitchFamily="2" charset="-78"/>
            </a:endParaRPr>
          </a:p>
          <a:p>
            <a:pPr marL="342900" lvl="0" indent="-342900" algn="r" rtl="1">
              <a:buFont typeface="+mj-lt"/>
              <a:buAutoNum type="arabicPeriod" startAt="4"/>
            </a:pPr>
            <a:endParaRPr lang="ar-SA" dirty="0" smtClean="0">
              <a:latin typeface="Alexandria SemiBold" pitchFamily="2" charset="-78"/>
              <a:cs typeface="Alexandria SemiBold" pitchFamily="2" charset="-78"/>
            </a:endParaRPr>
          </a:p>
          <a:p>
            <a:pPr marL="342900" lvl="0" indent="-342900" algn="r" rtl="1">
              <a:buFont typeface="+mj-lt"/>
              <a:buAutoNum type="arabicPeriod" startAt="4"/>
            </a:pPr>
            <a:endParaRPr lang="en-US" dirty="0" smtClean="0">
              <a:latin typeface="Alexandria SemiBold" pitchFamily="2" charset="-78"/>
              <a:cs typeface="Alexandria SemiBold" pitchFamily="2" charset="-78"/>
            </a:endParaRPr>
          </a:p>
          <a:p>
            <a:pPr marL="342900" indent="-342900" algn="r">
              <a:buFont typeface="+mj-lt"/>
              <a:buAutoNum type="arabicPeriod" startAt="4"/>
            </a:pP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smtClean="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Tree>
    <p:extLst>
      <p:ext uri="{BB962C8B-B14F-4D97-AF65-F5344CB8AC3E}">
        <p14:creationId xmlns:p14="http://schemas.microsoft.com/office/powerpoint/2010/main" val="928717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17307" y="2195725"/>
            <a:ext cx="6650760" cy="440549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7151892" y="2435336"/>
            <a:ext cx="4912758" cy="3828042"/>
          </a:xfrm>
        </p:spPr>
      </p:pic>
      <p:sp>
        <p:nvSpPr>
          <p:cNvPr id="11" name="Rectangle 10">
            <a:extLst>
              <a:ext uri="{FF2B5EF4-FFF2-40B4-BE49-F238E27FC236}">
                <a16:creationId xmlns:a16="http://schemas.microsoft.com/office/drawing/2014/main" id="{5A075604-73CD-4507-8013-424F369DFDEB}"/>
              </a:ext>
            </a:extLst>
          </p:cNvPr>
          <p:cNvSpPr/>
          <p:nvPr/>
        </p:nvSpPr>
        <p:spPr>
          <a:xfrm>
            <a:off x="687517" y="104805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17307" y="2225699"/>
            <a:ext cx="6650760" cy="4247317"/>
          </a:xfrm>
          <a:prstGeom prst="rect">
            <a:avLst/>
          </a:prstGeom>
          <a:noFill/>
        </p:spPr>
        <p:txBody>
          <a:bodyPr wrap="square">
            <a:spAutoFit/>
          </a:bodyPr>
          <a:lstStyle/>
          <a:p>
            <a:pPr algn="r">
              <a:lnSpc>
                <a:spcPct val="150000"/>
              </a:lnSpc>
            </a:pPr>
            <a:r>
              <a:rPr lang="ar-SA" dirty="0" smtClean="0">
                <a:latin typeface="Alexandria SemiBold" pitchFamily="2" charset="-78"/>
                <a:ea typeface="Calibri" panose="020F0502020204030204" pitchFamily="34" charset="0"/>
                <a:cs typeface="Alexandria SemiBold" pitchFamily="2" charset="-78"/>
              </a:rPr>
              <a:t>يعتبر فن الكتابة والتعبير  </a:t>
            </a:r>
            <a:r>
              <a:rPr lang="ar-EG" dirty="0" smtClean="0">
                <a:latin typeface="Alexandria SemiBold" pitchFamily="2" charset="-78"/>
                <a:ea typeface="Calibri" panose="020F0502020204030204" pitchFamily="34" charset="0"/>
                <a:cs typeface="Alexandria SemiBold" pitchFamily="2" charset="-78"/>
              </a:rPr>
              <a:t>في </a:t>
            </a:r>
            <a:r>
              <a:rPr lang="ar-EG" dirty="0">
                <a:latin typeface="Alexandria SemiBold" pitchFamily="2" charset="-78"/>
                <a:ea typeface="Calibri" panose="020F0502020204030204" pitchFamily="34" charset="0"/>
                <a:cs typeface="Alexandria SemiBold" pitchFamily="2" charset="-78"/>
              </a:rPr>
              <a:t>الإعلام </a:t>
            </a:r>
            <a:r>
              <a:rPr lang="ar-EG" dirty="0" smtClean="0">
                <a:latin typeface="Alexandria SemiBold" pitchFamily="2" charset="-78"/>
                <a:ea typeface="Calibri" panose="020F0502020204030204" pitchFamily="34" charset="0"/>
                <a:cs typeface="Alexandria SemiBold" pitchFamily="2" charset="-78"/>
              </a:rPr>
              <a:t>فنًا قديما</a:t>
            </a:r>
            <a:r>
              <a:rPr lang="ar-SA" dirty="0" smtClean="0">
                <a:latin typeface="Alexandria SemiBold" pitchFamily="2" charset="-78"/>
                <a:ea typeface="Calibri" panose="020F0502020204030204" pitchFamily="34" charset="0"/>
                <a:cs typeface="Alexandria SemiBold" pitchFamily="2" charset="-78"/>
              </a:rPr>
              <a:t>ً</a:t>
            </a:r>
            <a:r>
              <a:rPr lang="ar-EG" dirty="0" smtClean="0">
                <a:latin typeface="Alexandria SemiBold" pitchFamily="2" charset="-78"/>
                <a:ea typeface="Calibri" panose="020F0502020204030204" pitchFamily="34" charset="0"/>
                <a:cs typeface="Alexandria SemiBold" pitchFamily="2" charset="-78"/>
              </a:rPr>
              <a:t> وحيويا</a:t>
            </a:r>
            <a:r>
              <a:rPr lang="ar-SA" dirty="0" smtClean="0">
                <a:latin typeface="Alexandria SemiBold" pitchFamily="2" charset="-78"/>
                <a:ea typeface="Calibri" panose="020F0502020204030204" pitchFamily="34" charset="0"/>
                <a:cs typeface="Alexandria SemiBold" pitchFamily="2" charset="-78"/>
              </a:rPr>
              <a:t>ً</a:t>
            </a:r>
            <a:r>
              <a:rPr lang="ar-EG" dirty="0" smtClean="0">
                <a:latin typeface="Alexandria SemiBold" pitchFamily="2" charset="-78"/>
                <a:ea typeface="Calibri" panose="020F0502020204030204" pitchFamily="34" charset="0"/>
                <a:cs typeface="Alexandria SemiBold" pitchFamily="2" charset="-78"/>
              </a:rPr>
              <a:t> </a:t>
            </a:r>
            <a:r>
              <a:rPr lang="ar-EG" dirty="0">
                <a:latin typeface="Alexandria SemiBold" pitchFamily="2" charset="-78"/>
                <a:ea typeface="Calibri" panose="020F0502020204030204" pitchFamily="34" charset="0"/>
                <a:cs typeface="Alexandria SemiBold" pitchFamily="2" charset="-78"/>
              </a:rPr>
              <a:t>يلعب </a:t>
            </a:r>
            <a:r>
              <a:rPr lang="ar-EG" dirty="0" smtClean="0">
                <a:latin typeface="Alexandria SemiBold" pitchFamily="2" charset="-78"/>
                <a:ea typeface="Calibri" panose="020F0502020204030204" pitchFamily="34" charset="0"/>
                <a:cs typeface="Alexandria SemiBold" pitchFamily="2" charset="-78"/>
              </a:rPr>
              <a:t>دورا</a:t>
            </a:r>
            <a:r>
              <a:rPr lang="ar-SA" dirty="0" smtClean="0">
                <a:latin typeface="Alexandria SemiBold" pitchFamily="2" charset="-78"/>
                <a:ea typeface="Calibri" panose="020F0502020204030204" pitchFamily="34" charset="0"/>
                <a:cs typeface="Alexandria SemiBold" pitchFamily="2" charset="-78"/>
              </a:rPr>
              <a:t>ً</a:t>
            </a:r>
            <a:r>
              <a:rPr lang="ar-EG" dirty="0" smtClean="0">
                <a:latin typeface="Alexandria SemiBold" pitchFamily="2" charset="-78"/>
                <a:ea typeface="Calibri" panose="020F0502020204030204" pitchFamily="34" charset="0"/>
                <a:cs typeface="Alexandria SemiBold" pitchFamily="2" charset="-78"/>
              </a:rPr>
              <a:t> حاسما</a:t>
            </a:r>
            <a:r>
              <a:rPr lang="ar-SA" dirty="0" smtClean="0">
                <a:latin typeface="Alexandria SemiBold" pitchFamily="2" charset="-78"/>
                <a:ea typeface="Calibri" panose="020F0502020204030204" pitchFamily="34" charset="0"/>
                <a:cs typeface="Alexandria SemiBold" pitchFamily="2" charset="-78"/>
              </a:rPr>
              <a:t>ً</a:t>
            </a:r>
            <a:r>
              <a:rPr lang="ar-EG" dirty="0" smtClean="0">
                <a:latin typeface="Alexandria SemiBold" pitchFamily="2" charset="-78"/>
                <a:ea typeface="Calibri" panose="020F0502020204030204" pitchFamily="34" charset="0"/>
                <a:cs typeface="Alexandria SemiBold" pitchFamily="2" charset="-78"/>
              </a:rPr>
              <a:t> </a:t>
            </a:r>
            <a:r>
              <a:rPr lang="ar-EG" dirty="0">
                <a:latin typeface="Alexandria SemiBold" pitchFamily="2" charset="-78"/>
                <a:ea typeface="Calibri" panose="020F0502020204030204" pitchFamily="34" charset="0"/>
                <a:cs typeface="Alexandria SemiBold" pitchFamily="2" charset="-78"/>
              </a:rPr>
              <a:t>في </a:t>
            </a:r>
            <a:r>
              <a:rPr lang="ar-EG" dirty="0" smtClean="0">
                <a:latin typeface="Alexandria SemiBold" pitchFamily="2" charset="-78"/>
                <a:ea typeface="Calibri" panose="020F0502020204030204" pitchFamily="34" charset="0"/>
                <a:cs typeface="Alexandria SemiBold" pitchFamily="2" charset="-78"/>
              </a:rPr>
              <a:t>توجيه </a:t>
            </a:r>
            <a:r>
              <a:rPr lang="ar-EG" dirty="0">
                <a:latin typeface="Alexandria SemiBold" pitchFamily="2" charset="-78"/>
                <a:ea typeface="Calibri" panose="020F0502020204030204" pitchFamily="34" charset="0"/>
                <a:cs typeface="Alexandria SemiBold" pitchFamily="2" charset="-78"/>
              </a:rPr>
              <a:t>الرأي العام. </a:t>
            </a:r>
            <a:r>
              <a:rPr lang="ar-SA" dirty="0" smtClean="0">
                <a:latin typeface="Alexandria SemiBold" pitchFamily="2" charset="-78"/>
                <a:ea typeface="Calibri" panose="020F0502020204030204" pitchFamily="34" charset="0"/>
                <a:cs typeface="Alexandria SemiBold" pitchFamily="2" charset="-78"/>
              </a:rPr>
              <a:t>وتعد مواد الرأي من أقدم فنون التحرير الصحفي التي تقدم الآراء والأفكار للقضايا المختلفة التي تمس مصالح القراء وتثير اهتمامهم. </a:t>
            </a:r>
          </a:p>
          <a:p>
            <a:pPr algn="r">
              <a:lnSpc>
                <a:spcPct val="150000"/>
              </a:lnSpc>
            </a:pPr>
            <a:r>
              <a:rPr lang="ar-SA" dirty="0" smtClean="0">
                <a:latin typeface="Alexandria SemiBold" pitchFamily="2" charset="-78"/>
                <a:ea typeface="Calibri" panose="020F0502020204030204" pitchFamily="34" charset="0"/>
                <a:cs typeface="Alexandria SemiBold" pitchFamily="2" charset="-78"/>
              </a:rPr>
              <a:t>فقديماً كانت الصحافة في بدايتها هي صحافة رأي متمثلة في فن المقال الصحفي ثم اتجهت إلى صحافة الخبر ، ومع ذلك لم تفقد مواد الرأي أهميتها في الإعلام التقليدي والرقمي باعتبارها أكثر الفنون تأثيراً على المتلقي ؛ نظراً لأنها تُ</a:t>
            </a:r>
            <a:r>
              <a:rPr lang="ar-EG" dirty="0" smtClean="0">
                <a:latin typeface="Alexandria SemiBold" pitchFamily="2" charset="-78"/>
                <a:ea typeface="Calibri" panose="020F0502020204030204" pitchFamily="34" charset="0"/>
                <a:cs typeface="Alexandria SemiBold" pitchFamily="2" charset="-78"/>
              </a:rPr>
              <a:t>ساهم </a:t>
            </a:r>
            <a:r>
              <a:rPr lang="ar-EG" dirty="0">
                <a:latin typeface="Alexandria SemiBold" pitchFamily="2" charset="-78"/>
                <a:ea typeface="Calibri" panose="020F0502020204030204" pitchFamily="34" charset="0"/>
                <a:cs typeface="Alexandria SemiBold" pitchFamily="2" charset="-78"/>
              </a:rPr>
              <a:t>في تشكيل </a:t>
            </a:r>
            <a:r>
              <a:rPr lang="ar-SA" dirty="0">
                <a:latin typeface="Alexandria SemiBold" pitchFamily="2" charset="-78"/>
                <a:ea typeface="Calibri" panose="020F0502020204030204" pitchFamily="34" charset="0"/>
                <a:cs typeface="Alexandria SemiBold" pitchFamily="2" charset="-78"/>
              </a:rPr>
              <a:t>اتجاهات </a:t>
            </a:r>
            <a:r>
              <a:rPr lang="ar-EG" dirty="0">
                <a:latin typeface="Alexandria SemiBold" pitchFamily="2" charset="-78"/>
                <a:ea typeface="Calibri" panose="020F0502020204030204" pitchFamily="34" charset="0"/>
                <a:cs typeface="Alexandria SemiBold" pitchFamily="2" charset="-78"/>
              </a:rPr>
              <a:t>الرأي العام </a:t>
            </a:r>
            <a:r>
              <a:rPr lang="ar-SA" dirty="0" smtClean="0">
                <a:latin typeface="Alexandria SemiBold" pitchFamily="2" charset="-78"/>
                <a:ea typeface="Calibri" panose="020F0502020204030204" pitchFamily="34" charset="0"/>
                <a:cs typeface="Alexandria SemiBold" pitchFamily="2" charset="-78"/>
              </a:rPr>
              <a:t>وتعتبر</a:t>
            </a:r>
            <a:r>
              <a:rPr lang="ar-EG" dirty="0" smtClean="0">
                <a:latin typeface="Alexandria SemiBold" pitchFamily="2" charset="-78"/>
                <a:ea typeface="Calibri" panose="020F0502020204030204" pitchFamily="34" charset="0"/>
                <a:cs typeface="Alexandria SemiBold" pitchFamily="2" charset="-78"/>
              </a:rPr>
              <a:t> م</a:t>
            </a:r>
            <a:r>
              <a:rPr lang="ar-SA" dirty="0" smtClean="0">
                <a:latin typeface="Alexandria SemiBold" pitchFamily="2" charset="-78"/>
                <a:ea typeface="Calibri" panose="020F0502020204030204" pitchFamily="34" charset="0"/>
                <a:cs typeface="Alexandria SemiBold" pitchFamily="2" charset="-78"/>
              </a:rPr>
              <a:t>ؤشراً مهماً من مؤشرات الحرية التي يتمتع بها المجتمع.</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162772" cy="584775"/>
          </a:xfrm>
          <a:prstGeom prst="rect">
            <a:avLst/>
          </a:prstGeom>
          <a:noFill/>
        </p:spPr>
        <p:txBody>
          <a:bodyPr wrap="none" rtlCol="0">
            <a:spAutoFit/>
          </a:bodyPr>
          <a:lstStyle/>
          <a:p>
            <a:pPr marL="457200" indent="-457200" algn="r" rtl="1">
              <a:buFont typeface="Wingdings" panose="05000000000000000000" pitchFamily="2" charset="2"/>
              <a:buChar char="Ø"/>
            </a:pPr>
            <a:r>
              <a:rPr lang="ar-SA" sz="3200" b="1" dirty="0" smtClean="0">
                <a:solidFill>
                  <a:srgbClr val="00B0F0"/>
                </a:solidFill>
                <a:latin typeface="Alexandria ExtraBold" pitchFamily="2" charset="-78"/>
                <a:cs typeface="Alexandria ExtraBold" pitchFamily="2" charset="-78"/>
              </a:rPr>
              <a:t>مقدمة</a:t>
            </a:r>
            <a:endParaRPr lang="en-US" sz="3200" b="1" dirty="0">
              <a:solidFill>
                <a:srgbClr val="00B0F0"/>
              </a:solidFill>
              <a:latin typeface="Alexandria ExtraBold" pitchFamily="2" charset="-78"/>
              <a:cs typeface="Alexandria Extra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21086" y="1048053"/>
            <a:ext cx="917148"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 Intro </a:t>
            </a:r>
            <a:r>
              <a:rPr lang="en-US" dirty="0" smtClean="0">
                <a:solidFill>
                  <a:schemeClr val="bg1"/>
                </a:solidFill>
                <a:latin typeface="Times New Roman" panose="02020603050405020304" pitchFamily="18" charset="0"/>
                <a:cs typeface="Times New Roman" panose="02020603050405020304" pitchFamily="18" charset="0"/>
              </a:rPr>
              <a:t>Lecture</a:t>
            </a: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3802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09368" y="1685495"/>
            <a:ext cx="94979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smtClean="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49644" y="2338120"/>
            <a:ext cx="8817408" cy="2400657"/>
          </a:xfrm>
          <a:prstGeom prst="rect">
            <a:avLst/>
          </a:prstGeom>
          <a:noFill/>
        </p:spPr>
        <p:txBody>
          <a:bodyPr wrap="square" rtlCol="0">
            <a:spAutoFit/>
          </a:bodyPr>
          <a:lstStyle/>
          <a:p>
            <a:pPr algn="justLow" rtl="1">
              <a:lnSpc>
                <a:spcPct val="150000"/>
              </a:lnSpc>
              <a:spcAft>
                <a:spcPts val="800"/>
              </a:spcAft>
            </a:pPr>
            <a:r>
              <a:rPr lang="ar-SA" sz="2000" dirty="0" smtClean="0">
                <a:latin typeface="Alexandria ExtraBold" pitchFamily="2" charset="-78"/>
                <a:ea typeface="Calibri" panose="020F0502020204030204" pitchFamily="34" charset="0"/>
                <a:cs typeface="Alexandria ExtraBold" pitchFamily="2" charset="-78"/>
              </a:rPr>
              <a:t>   فيتيح</a:t>
            </a:r>
            <a:r>
              <a:rPr lang="ar-EG" sz="2000" dirty="0" smtClean="0">
                <a:latin typeface="Alexandria ExtraBold" pitchFamily="2" charset="-78"/>
                <a:ea typeface="Calibri" panose="020F0502020204030204" pitchFamily="34" charset="0"/>
                <a:cs typeface="Alexandria ExtraBold" pitchFamily="2" charset="-78"/>
              </a:rPr>
              <a:t> </a:t>
            </a:r>
            <a:r>
              <a:rPr lang="ar-EG" sz="2000" dirty="0">
                <a:latin typeface="Alexandria ExtraBold" pitchFamily="2" charset="-78"/>
                <a:ea typeface="Calibri" panose="020F0502020204030204" pitchFamily="34" charset="0"/>
                <a:cs typeface="Alexandria ExtraBold" pitchFamily="2" charset="-78"/>
              </a:rPr>
              <a:t>الإعلام الرقمي لل</a:t>
            </a:r>
            <a:r>
              <a:rPr lang="ar-SA" sz="2000" dirty="0">
                <a:latin typeface="Alexandria ExtraBold" pitchFamily="2" charset="-78"/>
                <a:ea typeface="Calibri" panose="020F0502020204030204" pitchFamily="34" charset="0"/>
                <a:cs typeface="Alexandria ExtraBold" pitchFamily="2" charset="-78"/>
              </a:rPr>
              <a:t>كُتاب ال</a:t>
            </a:r>
            <a:r>
              <a:rPr lang="ar-EG" sz="2000" dirty="0">
                <a:latin typeface="Alexandria ExtraBold" pitchFamily="2" charset="-78"/>
                <a:ea typeface="Calibri" panose="020F0502020204030204" pitchFamily="34" charset="0"/>
                <a:cs typeface="Alexandria ExtraBold" pitchFamily="2" charset="-78"/>
              </a:rPr>
              <a:t>صحفيين </a:t>
            </a:r>
            <a:r>
              <a:rPr lang="ar-SA" sz="2000" dirty="0">
                <a:latin typeface="Alexandria ExtraBold" pitchFamily="2" charset="-78"/>
                <a:ea typeface="Calibri" panose="020F0502020204030204" pitchFamily="34" charset="0"/>
                <a:cs typeface="Alexandria ExtraBold" pitchFamily="2" charset="-78"/>
              </a:rPr>
              <a:t>طرح أفكار </a:t>
            </a:r>
            <a:r>
              <a:rPr lang="ar-SA" sz="2000" dirty="0" smtClean="0">
                <a:latin typeface="Alexandria ExtraBold" pitchFamily="2" charset="-78"/>
                <a:ea typeface="Calibri" panose="020F0502020204030204" pitchFamily="34" charset="0"/>
                <a:cs typeface="Alexandria ExtraBold" pitchFamily="2" charset="-78"/>
              </a:rPr>
              <a:t>جديدة </a:t>
            </a:r>
            <a:r>
              <a:rPr lang="ar-SA" sz="2000" dirty="0">
                <a:latin typeface="Alexandria ExtraBold" pitchFamily="2" charset="-78"/>
                <a:ea typeface="Calibri" panose="020F0502020204030204" pitchFamily="34" charset="0"/>
                <a:cs typeface="Alexandria ExtraBold" pitchFamily="2" charset="-78"/>
              </a:rPr>
              <a:t>أو رؤية خاصة أو </a:t>
            </a:r>
            <a:r>
              <a:rPr lang="ar-SA" sz="2000" dirty="0" smtClean="0">
                <a:latin typeface="Alexandria ExtraBold" pitchFamily="2" charset="-78"/>
                <a:ea typeface="Calibri" panose="020F0502020204030204" pitchFamily="34" charset="0"/>
                <a:cs typeface="Alexandria ExtraBold" pitchFamily="2" charset="-78"/>
              </a:rPr>
              <a:t>تصوراً مبتكراً </a:t>
            </a:r>
            <a:r>
              <a:rPr lang="ar-SA" sz="2000" dirty="0">
                <a:latin typeface="Alexandria ExtraBold" pitchFamily="2" charset="-78"/>
                <a:ea typeface="Calibri" panose="020F0502020204030204" pitchFamily="34" charset="0"/>
                <a:cs typeface="Alexandria ExtraBold" pitchFamily="2" charset="-78"/>
              </a:rPr>
              <a:t>يمكن أن يُشكل في حد ذاته قضية تشغل الرأي العام </a:t>
            </a:r>
            <a:r>
              <a:rPr lang="ar-EG" sz="2000" dirty="0">
                <a:latin typeface="Alexandria ExtraBold" pitchFamily="2" charset="-78"/>
                <a:ea typeface="Calibri" panose="020F0502020204030204" pitchFamily="34" charset="0"/>
                <a:cs typeface="Alexandria ExtraBold" pitchFamily="2" charset="-78"/>
              </a:rPr>
              <a:t>والتفاعل مع الجمهور بمزيد من الحيوية </a:t>
            </a:r>
            <a:r>
              <a:rPr lang="ar-SA" sz="2000" dirty="0" smtClean="0">
                <a:latin typeface="Alexandria ExtraBold" pitchFamily="2" charset="-78"/>
                <a:ea typeface="Calibri" panose="020F0502020204030204" pitchFamily="34" charset="0"/>
                <a:cs typeface="Alexandria ExtraBold" pitchFamily="2" charset="-78"/>
              </a:rPr>
              <a:t>. </a:t>
            </a:r>
            <a:r>
              <a:rPr lang="ar-EG" sz="2000" dirty="0" smtClean="0">
                <a:latin typeface="Alexandria ExtraBold" pitchFamily="2" charset="-78"/>
                <a:ea typeface="Calibri" panose="020F0502020204030204" pitchFamily="34" charset="0"/>
                <a:cs typeface="Alexandria ExtraBold" pitchFamily="2" charset="-78"/>
              </a:rPr>
              <a:t>بالإضافة </a:t>
            </a:r>
            <a:r>
              <a:rPr lang="ar-EG" sz="2000" dirty="0">
                <a:latin typeface="Alexandria ExtraBold" pitchFamily="2" charset="-78"/>
                <a:ea typeface="Calibri" panose="020F0502020204030204" pitchFamily="34" charset="0"/>
                <a:cs typeface="Alexandria ExtraBold" pitchFamily="2" charset="-78"/>
              </a:rPr>
              <a:t>إلى ذلك، يمكن للقراء التفاعل مع ال</a:t>
            </a:r>
            <a:r>
              <a:rPr lang="ar-SA" sz="2000" dirty="0">
                <a:latin typeface="Alexandria ExtraBold" pitchFamily="2" charset="-78"/>
                <a:ea typeface="Calibri" panose="020F0502020204030204" pitchFamily="34" charset="0"/>
                <a:cs typeface="Alexandria ExtraBold" pitchFamily="2" charset="-78"/>
              </a:rPr>
              <a:t>مقالات</a:t>
            </a:r>
            <a:r>
              <a:rPr lang="ar-EG" sz="2000" dirty="0">
                <a:latin typeface="Alexandria ExtraBold" pitchFamily="2" charset="-78"/>
                <a:ea typeface="Calibri" panose="020F0502020204030204" pitchFamily="34" charset="0"/>
                <a:cs typeface="Alexandria ExtraBold" pitchFamily="2" charset="-78"/>
              </a:rPr>
              <a:t> والتعليق عليها ومشاركتها، مما يؤدي إلى تواصل أفضل وتفاعل أكبر بين ا</a:t>
            </a:r>
            <a:r>
              <a:rPr lang="ar-SA" sz="2000" dirty="0">
                <a:latin typeface="Alexandria ExtraBold" pitchFamily="2" charset="-78"/>
                <a:ea typeface="Calibri" panose="020F0502020204030204" pitchFamily="34" charset="0"/>
                <a:cs typeface="Alexandria ExtraBold" pitchFamily="2" charset="-78"/>
              </a:rPr>
              <a:t>لكُتاب ا</a:t>
            </a:r>
            <a:r>
              <a:rPr lang="ar-EG" sz="2000" dirty="0">
                <a:latin typeface="Alexandria ExtraBold" pitchFamily="2" charset="-78"/>
                <a:ea typeface="Calibri" panose="020F0502020204030204" pitchFamily="34" charset="0"/>
                <a:cs typeface="Alexandria ExtraBold" pitchFamily="2" charset="-78"/>
              </a:rPr>
              <a:t>لصحفي</a:t>
            </a:r>
            <a:r>
              <a:rPr lang="ar-SA" sz="2000" dirty="0">
                <a:latin typeface="Alexandria ExtraBold" pitchFamily="2" charset="-78"/>
                <a:ea typeface="Calibri" panose="020F0502020204030204" pitchFamily="34" charset="0"/>
                <a:cs typeface="Alexandria ExtraBold" pitchFamily="2" charset="-78"/>
              </a:rPr>
              <a:t>ن</a:t>
            </a:r>
            <a:r>
              <a:rPr lang="ar-EG" sz="2000" dirty="0">
                <a:latin typeface="Alexandria ExtraBold" pitchFamily="2" charset="-78"/>
                <a:ea typeface="Calibri" panose="020F0502020204030204" pitchFamily="34" charset="0"/>
                <a:cs typeface="Alexandria ExtraBold" pitchFamily="2" charset="-78"/>
              </a:rPr>
              <a:t> والجمهور</a:t>
            </a:r>
            <a:r>
              <a:rPr lang="ar-SA" sz="2000" dirty="0">
                <a:latin typeface="Alexandria ExtraBold" pitchFamily="2" charset="-78"/>
                <a:ea typeface="Calibri" panose="020F0502020204030204" pitchFamily="34" charset="0"/>
                <a:cs typeface="Alexandria ExtraBold" pitchFamily="2" charset="-78"/>
              </a:rPr>
              <a:t>. </a:t>
            </a:r>
            <a:endParaRPr lang="ar-SA" sz="2000" dirty="0" smtClean="0">
              <a:latin typeface="Alexandria ExtraBold" pitchFamily="2" charset="-78"/>
              <a:ea typeface="Calibri" panose="020F0502020204030204" pitchFamily="34" charset="0"/>
              <a:cs typeface="Alexandria Extra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8166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1108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smtClean="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143600"/>
            <a:ext cx="6527500" cy="3785652"/>
          </a:xfrm>
          <a:prstGeom prst="rect">
            <a:avLst/>
          </a:prstGeom>
          <a:noFill/>
        </p:spPr>
        <p:txBody>
          <a:bodyPr wrap="square" rtlCol="0">
            <a:spAutoFit/>
          </a:bodyPr>
          <a:lstStyle/>
          <a:p>
            <a:pPr algn="justLow" rtl="1">
              <a:lnSpc>
                <a:spcPct val="150000"/>
              </a:lnSpc>
              <a:spcAft>
                <a:spcPts val="800"/>
              </a:spcAft>
            </a:pPr>
            <a:r>
              <a:rPr lang="ar-EG" sz="2000" dirty="0" smtClean="0">
                <a:latin typeface="Alexandria ExtraBold" pitchFamily="2" charset="-78"/>
                <a:ea typeface="Calibri" panose="020F0502020204030204" pitchFamily="34" charset="0"/>
                <a:cs typeface="Alexandria ExtraBold" pitchFamily="2" charset="-78"/>
              </a:rPr>
              <a:t>ومع </a:t>
            </a:r>
            <a:r>
              <a:rPr lang="ar-SA" sz="2000" dirty="0" smtClean="0">
                <a:latin typeface="Alexandria ExtraBold" pitchFamily="2" charset="-78"/>
                <a:ea typeface="Calibri" panose="020F0502020204030204" pitchFamily="34" charset="0"/>
                <a:cs typeface="Alexandria ExtraBold" pitchFamily="2" charset="-78"/>
              </a:rPr>
              <a:t>ال</a:t>
            </a:r>
            <a:r>
              <a:rPr lang="ar-EG" sz="2000" dirty="0" smtClean="0">
                <a:latin typeface="Alexandria ExtraBold" pitchFamily="2" charset="-78"/>
                <a:ea typeface="Calibri" panose="020F0502020204030204" pitchFamily="34" charset="0"/>
                <a:cs typeface="Alexandria ExtraBold" pitchFamily="2" charset="-78"/>
              </a:rPr>
              <a:t>تطور التكنولوجي وانتشار الإنترنت،</a:t>
            </a:r>
            <a:r>
              <a:rPr lang="ar-SA" sz="2000" dirty="0" smtClean="0">
                <a:latin typeface="Alexandria ExtraBold" pitchFamily="2" charset="-78"/>
                <a:ea typeface="Calibri" panose="020F0502020204030204" pitchFamily="34" charset="0"/>
                <a:cs typeface="Alexandria ExtraBold" pitchFamily="2" charset="-78"/>
              </a:rPr>
              <a:t> شهدت الساحة الإعلامية ظهور أنماط جديدة من مواد الرأي في الإعلام الرقمي تمثلت في صحافة المواطن التي باتت من المساهمات المهمة في نشر المعلومات والآراء ، </a:t>
            </a:r>
            <a:r>
              <a:rPr lang="ar-EG" sz="2000" dirty="0" smtClean="0">
                <a:latin typeface="Alexandria ExtraBold" pitchFamily="2" charset="-78"/>
                <a:ea typeface="Calibri" panose="020F0502020204030204" pitchFamily="34" charset="0"/>
                <a:cs typeface="Alexandria ExtraBold" pitchFamily="2" charset="-78"/>
              </a:rPr>
              <a:t>ووسائل التواصل الاجتماعي والمدونات </a:t>
            </a:r>
            <a:r>
              <a:rPr lang="ar-SA" sz="2000" dirty="0" smtClean="0">
                <a:latin typeface="Alexandria ExtraBold" pitchFamily="2" charset="-78"/>
                <a:ea typeface="Calibri" panose="020F0502020204030204" pitchFamily="34" charset="0"/>
                <a:cs typeface="Alexandria ExtraBold" pitchFamily="2" charset="-78"/>
              </a:rPr>
              <a:t>بأنواعها المكتوبة والمسموعة ( البودكاست ) ؛ لذا </a:t>
            </a:r>
            <a:r>
              <a:rPr lang="ar-EG" sz="2000" dirty="0" smtClean="0">
                <a:latin typeface="Alexandria ExtraBold" pitchFamily="2" charset="-78"/>
                <a:ea typeface="Calibri" panose="020F0502020204030204" pitchFamily="34" charset="0"/>
                <a:cs typeface="Alexandria ExtraBold" pitchFamily="2" charset="-78"/>
              </a:rPr>
              <a:t>تعتبر الكتابة الصحفية في الإعلام الرقمي فرصة للتنوع والابتكار</a:t>
            </a:r>
            <a:r>
              <a:rPr lang="ar-SA" sz="2000" dirty="0" smtClean="0">
                <a:latin typeface="Alexandria ExtraBold" pitchFamily="2" charset="-78"/>
                <a:ea typeface="Calibri" panose="020F0502020204030204" pitchFamily="34" charset="0"/>
                <a:cs typeface="Alexandria ExtraBold"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050" name="Picture 2" descr="Our first podcast discusses complaint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4893" y="1808597"/>
            <a:ext cx="3814325" cy="3814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4740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smtClean="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59794" y="1850801"/>
            <a:ext cx="9706027" cy="4339650"/>
          </a:xfrm>
          <a:prstGeom prst="rect">
            <a:avLst/>
          </a:prstGeom>
          <a:noFill/>
        </p:spPr>
        <p:txBody>
          <a:bodyPr wrap="square" rtlCol="0">
            <a:spAutoFit/>
          </a:bodyPr>
          <a:lstStyle/>
          <a:p>
            <a:pPr algn="r" rtl="1">
              <a:lnSpc>
                <a:spcPct val="150000"/>
              </a:lnSpc>
            </a:pPr>
            <a:r>
              <a:rPr lang="ar-SA" sz="1600" dirty="0" smtClean="0">
                <a:latin typeface="Alexandria ExtraBold" pitchFamily="2" charset="-78"/>
                <a:ea typeface="Calibri" panose="020F0502020204030204" pitchFamily="34" charset="0"/>
                <a:cs typeface="Alexandria ExtraBold" pitchFamily="2" charset="-78"/>
              </a:rPr>
              <a:t> وقد</a:t>
            </a:r>
            <a:r>
              <a:rPr lang="ar-SA" altLang="ar-SA" sz="1600" dirty="0" smtClean="0">
                <a:solidFill>
                  <a:srgbClr val="454545"/>
                </a:solidFill>
                <a:latin typeface="Noto Naskh Arabic"/>
              </a:rPr>
              <a:t> </a:t>
            </a:r>
            <a:r>
              <a:rPr lang="ar-SA" altLang="ar-SA" sz="2000" dirty="0">
                <a:solidFill>
                  <a:schemeClr val="tx1">
                    <a:lumMod val="95000"/>
                    <a:lumOff val="5000"/>
                  </a:schemeClr>
                </a:solidFill>
                <a:latin typeface="Alexandria SemiBold" pitchFamily="2" charset="-78"/>
                <a:cs typeface="Alexandria SemiBold" pitchFamily="2" charset="-78"/>
              </a:rPr>
              <a:t>أكدت كافة المواثيق الدولية لحقوق الإنسان على حرية الرأي والتعبير ، </a:t>
            </a:r>
            <a:endParaRPr lang="ar-SA" altLang="ar-SA" sz="2000" dirty="0" smtClean="0">
              <a:solidFill>
                <a:schemeClr val="tx1">
                  <a:lumMod val="95000"/>
                  <a:lumOff val="5000"/>
                </a:schemeClr>
              </a:solidFill>
              <a:latin typeface="Alexandria SemiBold" pitchFamily="2" charset="-78"/>
              <a:cs typeface="Alexandria SemiBold" pitchFamily="2" charset="-78"/>
            </a:endParaRPr>
          </a:p>
          <a:p>
            <a:pPr algn="r" rtl="1">
              <a:lnSpc>
                <a:spcPct val="150000"/>
              </a:lnSpc>
            </a:pPr>
            <a:r>
              <a:rPr lang="ar-SA" altLang="ar-SA" sz="2000" dirty="0" smtClean="0">
                <a:solidFill>
                  <a:schemeClr val="tx1">
                    <a:lumMod val="95000"/>
                    <a:lumOff val="5000"/>
                  </a:schemeClr>
                </a:solidFill>
                <a:latin typeface="Alexandria SemiBold" pitchFamily="2" charset="-78"/>
                <a:cs typeface="Alexandria SemiBold" pitchFamily="2" charset="-78"/>
              </a:rPr>
              <a:t>كما </a:t>
            </a:r>
            <a:r>
              <a:rPr lang="ar-SA" altLang="ar-SA" sz="2000" dirty="0">
                <a:solidFill>
                  <a:schemeClr val="tx1">
                    <a:lumMod val="95000"/>
                    <a:lumOff val="5000"/>
                  </a:schemeClr>
                </a:solidFill>
                <a:latin typeface="Alexandria SemiBold" pitchFamily="2" charset="-78"/>
                <a:cs typeface="Alexandria SemiBold" pitchFamily="2" charset="-78"/>
              </a:rPr>
              <a:t>ورد في المادة 19 من </a:t>
            </a:r>
            <a:r>
              <a:rPr lang="ar-SA" altLang="ar-SA" sz="2000" dirty="0" smtClean="0">
                <a:solidFill>
                  <a:schemeClr val="tx1">
                    <a:lumMod val="95000"/>
                    <a:lumOff val="5000"/>
                  </a:schemeClr>
                </a:solidFill>
                <a:latin typeface="Alexandria SemiBold" pitchFamily="2" charset="-78"/>
                <a:cs typeface="Alexandria SemiBold" pitchFamily="2" charset="-78"/>
                <a:hlinkClick r:id="rId2"/>
              </a:rPr>
              <a:t>الإعلان </a:t>
            </a:r>
            <a:r>
              <a:rPr lang="ar-SA" altLang="ar-SA" sz="2000" dirty="0">
                <a:solidFill>
                  <a:schemeClr val="tx1">
                    <a:lumMod val="95000"/>
                    <a:lumOff val="5000"/>
                  </a:schemeClr>
                </a:solidFill>
                <a:latin typeface="Alexandria SemiBold" pitchFamily="2" charset="-78"/>
                <a:cs typeface="Alexandria SemiBold" pitchFamily="2" charset="-78"/>
                <a:hlinkClick r:id="rId2"/>
              </a:rPr>
              <a:t>العالمي لحقوق الإنسان</a:t>
            </a:r>
            <a:r>
              <a:rPr lang="ar-SA" altLang="ar-SA" sz="2000" dirty="0">
                <a:solidFill>
                  <a:schemeClr val="tx1">
                    <a:lumMod val="95000"/>
                    <a:lumOff val="5000"/>
                  </a:schemeClr>
                </a:solidFill>
                <a:latin typeface="Alexandria SemiBold" pitchFamily="2" charset="-78"/>
                <a:cs typeface="Alexandria SemiBold" pitchFamily="2" charset="-78"/>
              </a:rPr>
              <a:t> التي نصت علي </a:t>
            </a:r>
            <a:r>
              <a:rPr lang="ar-SA" altLang="ar-SA" sz="2000" dirty="0" smtClean="0">
                <a:solidFill>
                  <a:schemeClr val="tx1">
                    <a:lumMod val="95000"/>
                    <a:lumOff val="5000"/>
                  </a:schemeClr>
                </a:solidFill>
                <a:latin typeface="Alexandria SemiBold" pitchFamily="2" charset="-78"/>
                <a:cs typeface="Alexandria SemiBold" pitchFamily="2" charset="-78"/>
              </a:rPr>
              <a:t>أن : </a:t>
            </a:r>
            <a:r>
              <a:rPr lang="ar-SA" altLang="ar-SA" sz="2000" dirty="0">
                <a:solidFill>
                  <a:schemeClr val="tx1">
                    <a:lumMod val="95000"/>
                    <a:lumOff val="5000"/>
                  </a:schemeClr>
                </a:solidFill>
                <a:latin typeface="Alexandria SemiBold" pitchFamily="2" charset="-78"/>
                <a:cs typeface="Alexandria SemiBold" pitchFamily="2" charset="-78"/>
              </a:rPr>
              <a:t> </a:t>
            </a:r>
            <a:r>
              <a:rPr lang="en-US" altLang="ar-SA" sz="2000" dirty="0" smtClean="0">
                <a:solidFill>
                  <a:schemeClr val="tx1">
                    <a:lumMod val="95000"/>
                    <a:lumOff val="5000"/>
                  </a:schemeClr>
                </a:solidFill>
                <a:latin typeface="Alexandria SemiBold" pitchFamily="2" charset="-78"/>
                <a:cs typeface="Alexandria SemiBold" pitchFamily="2" charset="-78"/>
              </a:rPr>
              <a:t>”</a:t>
            </a:r>
            <a:r>
              <a:rPr lang="ar-SA" altLang="ar-SA" sz="2000" dirty="0" smtClean="0">
                <a:solidFill>
                  <a:schemeClr val="tx1">
                    <a:lumMod val="95000"/>
                    <a:lumOff val="5000"/>
                  </a:schemeClr>
                </a:solidFill>
                <a:latin typeface="Alexandria SemiBold" pitchFamily="2" charset="-78"/>
                <a:cs typeface="Alexandria SemiBold" pitchFamily="2" charset="-78"/>
              </a:rPr>
              <a:t>لكل </a:t>
            </a:r>
            <a:r>
              <a:rPr lang="ar-SA" altLang="ar-SA" sz="2000" dirty="0">
                <a:solidFill>
                  <a:schemeClr val="tx1">
                    <a:lumMod val="95000"/>
                    <a:lumOff val="5000"/>
                  </a:schemeClr>
                </a:solidFill>
                <a:latin typeface="Alexandria SemiBold" pitchFamily="2" charset="-78"/>
                <a:cs typeface="Alexandria SemiBold" pitchFamily="2" charset="-78"/>
              </a:rPr>
              <a:t>شخص الحق في حرية الرأي والتعبير، ويشمل هذا الحق حرية اعتناق الآراء دون أي تدخل، واستقاء الأنباء والأفكار وتلقيها وإذاعتها بأية وسيلة كانت دون تقيد بالحدود الجغرافية</a:t>
            </a:r>
            <a:r>
              <a:rPr lang="ar-SA" altLang="ar-SA" sz="2000" dirty="0" smtClean="0">
                <a:solidFill>
                  <a:schemeClr val="tx1">
                    <a:lumMod val="95000"/>
                    <a:lumOff val="5000"/>
                  </a:schemeClr>
                </a:solidFill>
                <a:latin typeface="Alexandria SemiBold" pitchFamily="2" charset="-78"/>
                <a:cs typeface="Alexandria SemiBold" pitchFamily="2" charset="-78"/>
              </a:rPr>
              <a:t>".</a:t>
            </a:r>
          </a:p>
          <a:p>
            <a:pPr algn="r" rtl="1">
              <a:lnSpc>
                <a:spcPct val="150000"/>
              </a:lnSpc>
            </a:pPr>
            <a:endParaRPr lang="ar-SA" altLang="ar-SA" sz="100" dirty="0">
              <a:solidFill>
                <a:schemeClr val="tx1">
                  <a:lumMod val="95000"/>
                  <a:lumOff val="5000"/>
                </a:schemeClr>
              </a:solidFill>
              <a:latin typeface="Alexandria SemiBold" pitchFamily="2" charset="-78"/>
              <a:cs typeface="Alexandria SemiBold" pitchFamily="2" charset="-78"/>
            </a:endParaRPr>
          </a:p>
          <a:p>
            <a:pPr lvl="0" algn="r" rtl="1">
              <a:lnSpc>
                <a:spcPct val="150000"/>
              </a:lnSpc>
            </a:pPr>
            <a:r>
              <a:rPr lang="ar-SA" altLang="ar-SA" sz="2000" dirty="0">
                <a:solidFill>
                  <a:schemeClr val="tx1">
                    <a:lumMod val="95000"/>
                    <a:lumOff val="5000"/>
                  </a:schemeClr>
                </a:solidFill>
                <a:latin typeface="Alexandria SemiBold" pitchFamily="2" charset="-78"/>
                <a:cs typeface="Alexandria SemiBold" pitchFamily="2" charset="-78"/>
              </a:rPr>
              <a:t>فالأصل العام أن حرية الرأى والتعبير مكفولة دون تقييد ، طالما أنها تمارس وفق القانون ودون المساس بالإطار العام المحدد والمتمثل في عدم المساس بالعقيدة والحياة الشخصية للأخرين والحفاظ على الأمن الوطني وقيم وعادات المجتمع. </a:t>
            </a:r>
            <a:endParaRPr lang="en-US" altLang="ar-SA" sz="2000" dirty="0">
              <a:solidFill>
                <a:schemeClr val="tx1">
                  <a:lumMod val="95000"/>
                  <a:lumOff val="5000"/>
                </a:schemeClr>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78687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03775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smtClean="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9916" y="2296291"/>
            <a:ext cx="6859529" cy="3271921"/>
          </a:xfrm>
          <a:prstGeom prst="rect">
            <a:avLst/>
          </a:prstGeom>
          <a:noFill/>
        </p:spPr>
        <p:txBody>
          <a:bodyPr wrap="square" rtlCol="0">
            <a:spAutoFit/>
          </a:bodyPr>
          <a:lstStyle/>
          <a:p>
            <a:pPr algn="r">
              <a:lnSpc>
                <a:spcPct val="150000"/>
              </a:lnSpc>
            </a:pPr>
            <a:r>
              <a:rPr lang="ar-SA" sz="2000" dirty="0">
                <a:solidFill>
                  <a:schemeClr val="tx1">
                    <a:lumMod val="95000"/>
                    <a:lumOff val="5000"/>
                  </a:schemeClr>
                </a:solidFill>
                <a:latin typeface="Alexandria SemiBold" pitchFamily="2" charset="-78"/>
                <a:cs typeface="Alexandria SemiBold" pitchFamily="2" charset="-78"/>
              </a:rPr>
              <a:t>وقد عزَّز الإعلام الرَّقْمي ـ لاسيَّما وسائلِ التواصل الاجتماعي ـ من حريةَ الكُتاب والمستخدمين في نشر المعلومات والآراء والأفكار ؛ إلا أن الدول تصدر قوانينَ تقيِّد أو تحظُر بعض أنواع التعبير على وسائل التواصل الاجتماعي، </a:t>
            </a:r>
            <a:r>
              <a:rPr lang="ar-SA" sz="2000" dirty="0" smtClean="0">
                <a:solidFill>
                  <a:schemeClr val="tx1">
                    <a:lumMod val="95000"/>
                    <a:lumOff val="5000"/>
                  </a:schemeClr>
                </a:solidFill>
                <a:latin typeface="Alexandria SemiBold" pitchFamily="2" charset="-78"/>
                <a:cs typeface="Alexandria SemiBold" pitchFamily="2" charset="-78"/>
              </a:rPr>
              <a:t>كالكتابات </a:t>
            </a:r>
            <a:r>
              <a:rPr lang="ar-SA" sz="2000" dirty="0">
                <a:solidFill>
                  <a:schemeClr val="tx1">
                    <a:lumMod val="95000"/>
                    <a:lumOff val="5000"/>
                  </a:schemeClr>
                </a:solidFill>
                <a:latin typeface="Alexandria SemiBold" pitchFamily="2" charset="-78"/>
                <a:cs typeface="Alexandria SemiBold" pitchFamily="2" charset="-78"/>
              </a:rPr>
              <a:t>التي تشجِّع على العنف </a:t>
            </a:r>
            <a:r>
              <a:rPr lang="ar-SA" sz="2000" dirty="0" smtClean="0">
                <a:solidFill>
                  <a:schemeClr val="tx1">
                    <a:lumMod val="95000"/>
                    <a:lumOff val="5000"/>
                  </a:schemeClr>
                </a:solidFill>
                <a:latin typeface="Alexandria SemiBold" pitchFamily="2" charset="-78"/>
                <a:cs typeface="Alexandria SemiBold" pitchFamily="2" charset="-78"/>
              </a:rPr>
              <a:t>والكراهية؛ </a:t>
            </a:r>
            <a:r>
              <a:rPr lang="ar-SA" sz="2000" dirty="0">
                <a:solidFill>
                  <a:schemeClr val="tx1">
                    <a:lumMod val="95000"/>
                    <a:lumOff val="5000"/>
                  </a:schemeClr>
                </a:solidFill>
                <a:latin typeface="Alexandria SemiBold" pitchFamily="2" charset="-78"/>
                <a:cs typeface="Alexandria SemiBold" pitchFamily="2" charset="-78"/>
              </a:rPr>
              <a:t>أي أن حرية التعبير ليست حرية مُطلقة وإنما تعتبر حرية مسئولة.</a:t>
            </a:r>
            <a:endParaRPr lang="ar-SA" altLang="ar-SA" sz="2000" dirty="0">
              <a:solidFill>
                <a:schemeClr val="tx1">
                  <a:lumMod val="95000"/>
                  <a:lumOff val="5000"/>
                </a:schemeClr>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descr="الصحافة الرقمية - Journalisme en ligne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6521" y="1808597"/>
            <a:ext cx="6065955" cy="4247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2561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ar-SA" sz="5400" b="1" dirty="0" smtClean="0">
                <a:solidFill>
                  <a:schemeClr val="bg1"/>
                </a:solidFill>
                <a:latin typeface="Times New Roman" panose="02020603050405020304" pitchFamily="18" charset="0"/>
                <a:cs typeface="Times New Roman" panose="02020603050405020304" pitchFamily="18" charset="0"/>
              </a:rPr>
              <a:t>تمنياتي بالتوفيق</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8100</TotalTime>
  <Words>891</Words>
  <Application>Microsoft Office PowerPoint</Application>
  <PresentationFormat>Widescreen</PresentationFormat>
  <Paragraphs>121</Paragraphs>
  <Slides>18</Slides>
  <Notes>4</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18</vt:i4>
      </vt:variant>
    </vt:vector>
  </HeadingPairs>
  <TitlesOfParts>
    <vt:vector size="37" baseType="lpstr">
      <vt:lpstr>Adobe Arabic</vt:lpstr>
      <vt:lpstr>Adobe Caslon Pro</vt:lpstr>
      <vt:lpstr>Adobe Caslon Pro Bold</vt:lpstr>
      <vt:lpstr>Adobe Devanagari</vt:lpstr>
      <vt:lpstr>Alexandria</vt:lpstr>
      <vt:lpstr>Alexandria Black</vt:lpstr>
      <vt:lpstr>Alexandria ExtraBold</vt:lpstr>
      <vt:lpstr>Alexandria Medium</vt:lpstr>
      <vt:lpstr>Alexandria SemiBold</vt:lpstr>
      <vt:lpstr>Arial</vt:lpstr>
      <vt:lpstr>Calibri</vt:lpstr>
      <vt:lpstr>Calibri Light</vt:lpstr>
      <vt:lpstr>Noto Naskh Arabic</vt:lpstr>
      <vt:lpstr>Roboto Light</vt:lpstr>
      <vt:lpstr>Simplified Arabic</vt:lpstr>
      <vt:lpstr>Sylfaen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123</cp:revision>
  <dcterms:created xsi:type="dcterms:W3CDTF">2023-04-29T09:08:23Z</dcterms:created>
  <dcterms:modified xsi:type="dcterms:W3CDTF">2024-05-20T00:38:49Z</dcterms:modified>
</cp:coreProperties>
</file>