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9"/>
  </p:notesMasterIdLst>
  <p:sldIdLst>
    <p:sldId id="614" r:id="rId5"/>
    <p:sldId id="667" r:id="rId6"/>
    <p:sldId id="628" r:id="rId7"/>
    <p:sldId id="545" r:id="rId8"/>
    <p:sldId id="657" r:id="rId9"/>
    <p:sldId id="745" r:id="rId10"/>
    <p:sldId id="711" r:id="rId11"/>
    <p:sldId id="791" r:id="rId12"/>
    <p:sldId id="792" r:id="rId13"/>
    <p:sldId id="709" r:id="rId14"/>
    <p:sldId id="656" r:id="rId15"/>
    <p:sldId id="728" r:id="rId16"/>
    <p:sldId id="769" r:id="rId17"/>
    <p:sldId id="793" r:id="rId18"/>
    <p:sldId id="794" r:id="rId19"/>
    <p:sldId id="795" r:id="rId20"/>
    <p:sldId id="796" r:id="rId21"/>
    <p:sldId id="797" r:id="rId22"/>
    <p:sldId id="714" r:id="rId23"/>
    <p:sldId id="798" r:id="rId24"/>
    <p:sldId id="799" r:id="rId25"/>
    <p:sldId id="800" r:id="rId26"/>
    <p:sldId id="801" r:id="rId27"/>
    <p:sldId id="802" r:id="rId28"/>
    <p:sldId id="803" r:id="rId29"/>
    <p:sldId id="642" r:id="rId30"/>
    <p:sldId id="804" r:id="rId31"/>
    <p:sldId id="805" r:id="rId32"/>
    <p:sldId id="806" r:id="rId33"/>
    <p:sldId id="807" r:id="rId34"/>
    <p:sldId id="718" r:id="rId35"/>
    <p:sldId id="808" r:id="rId36"/>
    <p:sldId id="809" r:id="rId37"/>
    <p:sldId id="810" r:id="rId38"/>
    <p:sldId id="811" r:id="rId39"/>
    <p:sldId id="812" r:id="rId40"/>
    <p:sldId id="785" r:id="rId41"/>
    <p:sldId id="813" r:id="rId42"/>
    <p:sldId id="814" r:id="rId43"/>
    <p:sldId id="815" r:id="rId44"/>
    <p:sldId id="816" r:id="rId45"/>
    <p:sldId id="817" r:id="rId46"/>
    <p:sldId id="720" r:id="rId47"/>
    <p:sldId id="717"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14"/>
            <p14:sldId id="667"/>
            <p14:sldId id="628"/>
            <p14:sldId id="545"/>
            <p14:sldId id="657"/>
            <p14:sldId id="745"/>
            <p14:sldId id="711"/>
            <p14:sldId id="791"/>
            <p14:sldId id="792"/>
            <p14:sldId id="709"/>
            <p14:sldId id="656"/>
            <p14:sldId id="728"/>
            <p14:sldId id="769"/>
            <p14:sldId id="793"/>
            <p14:sldId id="794"/>
            <p14:sldId id="795"/>
            <p14:sldId id="796"/>
            <p14:sldId id="797"/>
            <p14:sldId id="714"/>
            <p14:sldId id="798"/>
            <p14:sldId id="799"/>
            <p14:sldId id="800"/>
            <p14:sldId id="801"/>
            <p14:sldId id="802"/>
            <p14:sldId id="803"/>
            <p14:sldId id="642"/>
            <p14:sldId id="804"/>
            <p14:sldId id="805"/>
            <p14:sldId id="806"/>
            <p14:sldId id="807"/>
            <p14:sldId id="718"/>
            <p14:sldId id="808"/>
            <p14:sldId id="809"/>
            <p14:sldId id="810"/>
            <p14:sldId id="811"/>
            <p14:sldId id="812"/>
            <p14:sldId id="785"/>
            <p14:sldId id="813"/>
            <p14:sldId id="814"/>
            <p14:sldId id="815"/>
            <p14:sldId id="816"/>
            <p14:sldId id="817"/>
            <p14:sldId id="720"/>
            <p14:sldId id="71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3368"/>
    <a:srgbClr val="015198"/>
    <a:srgbClr val="F76800"/>
    <a:srgbClr val="FFB411"/>
    <a:srgbClr val="FFFFFF"/>
    <a:srgbClr val="00D6CA"/>
    <a:srgbClr val="FB0105"/>
    <a:srgbClr val="FECE02"/>
    <a:srgbClr val="FFD200"/>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63" autoAdjust="0"/>
    <p:restoredTop sz="86339" autoAdjust="0"/>
  </p:normalViewPr>
  <p:slideViewPr>
    <p:cSldViewPr snapToGrid="0">
      <p:cViewPr varScale="1">
        <p:scale>
          <a:sx n="64" d="100"/>
          <a:sy n="64" d="100"/>
        </p:scale>
        <p:origin x="776" y="48"/>
      </p:cViewPr>
      <p:guideLst/>
    </p:cSldViewPr>
  </p:slideViewPr>
  <p:outlineViewPr>
    <p:cViewPr>
      <p:scale>
        <a:sx n="33" d="100"/>
        <a:sy n="33" d="100"/>
      </p:scale>
      <p:origin x="0" y="-4380"/>
    </p:cViewPr>
  </p:outlineViewPr>
  <p:notesTextViewPr>
    <p:cViewPr>
      <p:scale>
        <a:sx n="1" d="1"/>
        <a:sy n="1" d="1"/>
      </p:scale>
      <p:origin x="0" y="0"/>
    </p:cViewPr>
  </p:notesTextViewPr>
  <p:sorterViewPr>
    <p:cViewPr>
      <p:scale>
        <a:sx n="100" d="100"/>
        <a:sy n="100" d="100"/>
      </p:scale>
      <p:origin x="0" y="-137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3042388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042936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480088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dirty="0"/>
          </a:p>
        </p:txBody>
      </p:sp>
    </p:spTree>
    <p:extLst>
      <p:ext uri="{BB962C8B-B14F-4D97-AF65-F5344CB8AC3E}">
        <p14:creationId xmlns:p14="http://schemas.microsoft.com/office/powerpoint/2010/main" val="511355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7/26/2025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15.xml"/><Relationship Id="rId5" Type="http://schemas.openxmlformats.org/officeDocument/2006/relationships/image" Target="../media/image37.png"/><Relationship Id="rId4" Type="http://schemas.openxmlformats.org/officeDocument/2006/relationships/image" Target="../media/image3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p:cNvSpPr txBox="1"/>
          <p:nvPr/>
        </p:nvSpPr>
        <p:spPr>
          <a:xfrm>
            <a:off x="529103" y="2391529"/>
            <a:ext cx="4995081" cy="677108"/>
          </a:xfrm>
          <a:prstGeom prst="rect">
            <a:avLst/>
          </a:prstGeom>
          <a:noFill/>
        </p:spPr>
        <p:txBody>
          <a:bodyPr wrap="square" rtlCol="0">
            <a:spAutoFit/>
          </a:bodyPr>
          <a:lstStyle/>
          <a:p>
            <a:pPr algn="ctr"/>
            <a:r>
              <a:rPr lang="ar-EG" sz="3800" dirty="0">
                <a:solidFill>
                  <a:srgbClr val="00AEEF"/>
                </a:solidFill>
                <a:latin typeface="Times New Roman"/>
                <a:cs typeface="Times New Roman"/>
              </a:rPr>
              <a:t>استراتيجيات الحملات السياسية</a:t>
            </a:r>
            <a:endParaRPr lang="en-US" sz="3800" dirty="0">
              <a:solidFill>
                <a:srgbClr val="00AEEF"/>
              </a:solidFill>
              <a:latin typeface="Times New Roman"/>
              <a:cs typeface="Times New Roman"/>
            </a:endParaRPr>
          </a:p>
        </p:txBody>
      </p:sp>
      <p:sp>
        <p:nvSpPr>
          <p:cNvPr id="34" name="Rectangle: Rounded Corners 33"/>
          <p:cNvSpPr/>
          <p:nvPr/>
        </p:nvSpPr>
        <p:spPr>
          <a:xfrm>
            <a:off x="1085243" y="575557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a:cs typeface="Times New Roman"/>
              </a:rPr>
              <a:t>المحاضرة الثامن</a:t>
            </a:r>
            <a:r>
              <a:rPr lang="ar-JO" sz="2800" b="1" dirty="0">
                <a:solidFill>
                  <a:schemeClr val="bg1"/>
                </a:solidFill>
                <a:latin typeface="Times New Roman"/>
                <a:cs typeface="Times New Roman"/>
              </a:rPr>
              <a:t>ة</a:t>
            </a:r>
            <a:endParaRPr lang="en-US" sz="2800" b="1" dirty="0">
              <a:solidFill>
                <a:schemeClr val="bg1"/>
              </a:solidFill>
              <a:latin typeface="Times New Roman"/>
              <a:cs typeface="Times New Roman"/>
            </a:endParaRPr>
          </a:p>
        </p:txBody>
      </p:sp>
      <p:sp>
        <p:nvSpPr>
          <p:cNvPr id="46" name="TextBox 45"/>
          <p:cNvSpPr txBox="1"/>
          <p:nvPr/>
        </p:nvSpPr>
        <p:spPr>
          <a:xfrm>
            <a:off x="2363835" y="4593358"/>
            <a:ext cx="1325619" cy="461665"/>
          </a:xfrm>
          <a:prstGeom prst="rect">
            <a:avLst/>
          </a:prstGeom>
          <a:noFill/>
        </p:spPr>
        <p:txBody>
          <a:bodyPr wrap="none" rtlCol="0">
            <a:spAutoFit/>
          </a:bodyPr>
          <a:lstStyle/>
          <a:p>
            <a:r>
              <a:rPr lang="en-MY" sz="2400" dirty="0">
                <a:latin typeface="Alexandria" charset="0"/>
                <a:cs typeface="Alexandria" charset="0"/>
              </a:rPr>
              <a:t>MKT311</a:t>
            </a:r>
            <a:endParaRPr lang="en-US" sz="2400" dirty="0">
              <a:latin typeface="Alexandria" charset="0"/>
              <a:cs typeface="Alexandria" charset="0"/>
            </a:endParaRPr>
          </a:p>
        </p:txBody>
      </p:sp>
      <p:sp>
        <p:nvSpPr>
          <p:cNvPr id="14" name="Oval 13"/>
          <p:cNvSpPr/>
          <p:nvPr/>
        </p:nvSpPr>
        <p:spPr>
          <a:xfrm>
            <a:off x="5777262" y="-238788"/>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TextBox 4">
            <a:extLst>
              <a:ext uri="{FF2B5EF4-FFF2-40B4-BE49-F238E27FC236}">
                <a16:creationId xmlns:a16="http://schemas.microsoft.com/office/drawing/2014/main" id="{4AD918B4-EB04-9391-D64B-3B57FC4CDA8E}"/>
              </a:ext>
            </a:extLst>
          </p:cNvPr>
          <p:cNvSpPr txBox="1"/>
          <p:nvPr/>
        </p:nvSpPr>
        <p:spPr>
          <a:xfrm>
            <a:off x="1809690" y="3691277"/>
            <a:ext cx="2679164" cy="461665"/>
          </a:xfrm>
          <a:prstGeom prst="rect">
            <a:avLst/>
          </a:prstGeom>
          <a:noFill/>
        </p:spPr>
        <p:txBody>
          <a:bodyPr wrap="square" rtlCol="0">
            <a:spAutoFit/>
          </a:bodyPr>
          <a:lstStyle/>
          <a:p>
            <a:r>
              <a:rPr lang="ar-SA" sz="2400" b="1" i="0" dirty="0">
                <a:solidFill>
                  <a:srgbClr val="0F0F0F"/>
                </a:solidFill>
                <a:effectLst/>
                <a:latin typeface="Roboto" panose="02000000000000000000" pitchFamily="2" charset="0"/>
              </a:rPr>
              <a:t>إ</a:t>
            </a:r>
            <a:r>
              <a:rPr lang="ar-SA" sz="2400" dirty="0">
                <a:latin typeface="Alexandria" charset="0"/>
                <a:cs typeface="Alexandria" charset="0"/>
              </a:rPr>
              <a:t>عداد د. محسن مرشد</a:t>
            </a:r>
          </a:p>
        </p:txBody>
      </p:sp>
    </p:spTree>
    <p:extLst>
      <p:ext uri="{BB962C8B-B14F-4D97-AF65-F5344CB8AC3E}">
        <p14:creationId xmlns:p14="http://schemas.microsoft.com/office/powerpoint/2010/main" val="3612143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4150609" y="588702"/>
            <a:ext cx="10570274" cy="450189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p:cNvSpPr txBox="1"/>
          <p:nvPr/>
        </p:nvSpPr>
        <p:spPr>
          <a:xfrm>
            <a:off x="3807725" y="1799303"/>
            <a:ext cx="7414447" cy="3108543"/>
          </a:xfrm>
          <a:prstGeom prst="rect">
            <a:avLst/>
          </a:prstGeom>
          <a:noFill/>
        </p:spPr>
        <p:txBody>
          <a:bodyPr wrap="square" rtlCol="0">
            <a:spAutoFit/>
          </a:bodyPr>
          <a:lstStyle/>
          <a:p>
            <a:pPr marL="457200" indent="-457200" algn="r" rtl="1">
              <a:buFont typeface="Arial" panose="020B0604020202020204" pitchFamily="34" charset="0"/>
              <a:buChar char="•"/>
            </a:pPr>
            <a:r>
              <a:rPr lang="ar-EG" sz="2800" b="1" dirty="0">
                <a:latin typeface="Alexandria" charset="0"/>
              </a:rPr>
              <a:t> في هذه المحاضرة السابقة:</a:t>
            </a:r>
          </a:p>
          <a:p>
            <a:pPr lvl="2" algn="r" rtl="1"/>
            <a:r>
              <a:rPr lang="ar-EG" sz="2800" b="1" dirty="0"/>
              <a:t>- المرشح كمنتج سياسي</a:t>
            </a:r>
            <a:r>
              <a:rPr lang="en-US" sz="2800" b="1" dirty="0">
                <a:latin typeface="Alexandria" charset="0"/>
              </a:rPr>
              <a:t>.</a:t>
            </a:r>
            <a:endParaRPr lang="ar-EG" sz="2800" b="1" dirty="0"/>
          </a:p>
          <a:p>
            <a:pPr lvl="2" algn="r" rtl="1"/>
            <a:r>
              <a:rPr lang="ar-EG" sz="2800" b="1" dirty="0"/>
              <a:t>- الجمهور المستهدف (الناخبون)</a:t>
            </a:r>
            <a:r>
              <a:rPr lang="en-US" sz="2800" b="1" dirty="0">
                <a:latin typeface="Alexandria" charset="0"/>
              </a:rPr>
              <a:t> .</a:t>
            </a:r>
            <a:endParaRPr lang="ar-EG" sz="2800" b="1" dirty="0"/>
          </a:p>
          <a:p>
            <a:pPr lvl="2" algn="r" rtl="1"/>
            <a:r>
              <a:rPr lang="ar-EG" sz="2800" b="1" dirty="0"/>
              <a:t>- الرسالة السياسية</a:t>
            </a:r>
            <a:r>
              <a:rPr lang="en-US" sz="2800" b="1" dirty="0">
                <a:latin typeface="Alexandria" charset="0"/>
              </a:rPr>
              <a:t>.</a:t>
            </a:r>
            <a:endParaRPr lang="ar-EG" sz="2800" b="1" dirty="0"/>
          </a:p>
          <a:p>
            <a:pPr lvl="2" algn="r" rtl="1"/>
            <a:r>
              <a:rPr lang="ar-EG" sz="2800" b="1" dirty="0"/>
              <a:t>- المزيج التسويقي السياسي (المنتج، السعر،</a:t>
            </a:r>
          </a:p>
          <a:p>
            <a:pPr lvl="2" algn="r" rtl="1"/>
            <a:r>
              <a:rPr lang="ar-EG" sz="2800" b="1" dirty="0"/>
              <a:t>التوزيع، الترويج)</a:t>
            </a:r>
            <a:r>
              <a:rPr lang="en-US" sz="2800" b="1" dirty="0">
                <a:latin typeface="Alexandria" charset="0"/>
              </a:rPr>
              <a:t>.</a:t>
            </a:r>
          </a:p>
          <a:p>
            <a:pPr marL="457200" indent="-457200" algn="r" rtl="1">
              <a:buFont typeface="Arial" panose="020B0604020202020204" pitchFamily="34" charset="0"/>
              <a:buChar char="•"/>
            </a:pPr>
            <a:r>
              <a:rPr lang="ar-SA" sz="2800" b="1" dirty="0">
                <a:latin typeface="Alexandria" charset="0"/>
              </a:rPr>
              <a:t>الخلاصة.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11">
            <a:extLst>
              <a:ext uri="{FF2B5EF4-FFF2-40B4-BE49-F238E27FC236}">
                <a16:creationId xmlns:a16="http://schemas.microsoft.com/office/drawing/2014/main" id="{346E7584-33EB-3389-1E35-FF15146AC632}"/>
              </a:ext>
            </a:extLst>
          </p:cNvPr>
          <p:cNvPicPr>
            <a:picLocks noChangeAspect="1"/>
          </p:cNvPicPr>
          <p:nvPr/>
        </p:nvPicPr>
        <p:blipFill>
          <a:blip r:embed="rId4"/>
          <a:stretch>
            <a:fillRect/>
          </a:stretch>
        </p:blipFill>
        <p:spPr>
          <a:xfrm>
            <a:off x="1640302" y="2392589"/>
            <a:ext cx="2629068" cy="2435649"/>
          </a:xfrm>
          <a:prstGeom prst="rect">
            <a:avLst/>
          </a:prstGeom>
        </p:spPr>
      </p:pic>
    </p:spTree>
    <p:extLst>
      <p:ext uri="{BB962C8B-B14F-4D97-AF65-F5344CB8AC3E}">
        <p14:creationId xmlns:p14="http://schemas.microsoft.com/office/powerpoint/2010/main" val="97059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4150609" y="588702"/>
            <a:ext cx="10570274" cy="450189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p:cNvSpPr txBox="1"/>
          <p:nvPr/>
        </p:nvSpPr>
        <p:spPr>
          <a:xfrm>
            <a:off x="4329351" y="2349186"/>
            <a:ext cx="6606218" cy="2246769"/>
          </a:xfrm>
          <a:prstGeom prst="rect">
            <a:avLst/>
          </a:prstGeom>
          <a:noFill/>
        </p:spPr>
        <p:txBody>
          <a:bodyPr wrap="square" rtlCol="0">
            <a:spAutoFit/>
          </a:bodyPr>
          <a:lstStyle/>
          <a:p>
            <a:pPr marL="457200" indent="-457200" algn="r" rtl="1">
              <a:buFont typeface="Arial" panose="020B0604020202020204" pitchFamily="34" charset="0"/>
              <a:buChar char="•"/>
            </a:pPr>
            <a:r>
              <a:rPr lang="ar-EG" sz="2800" b="1" dirty="0"/>
              <a:t>في  هذه المحاضرة سوف نتناول: </a:t>
            </a:r>
          </a:p>
          <a:p>
            <a:pPr marL="457200" indent="-457200" algn="r" rtl="1">
              <a:buFont typeface="Arial" panose="020B0604020202020204" pitchFamily="34" charset="0"/>
              <a:buChar char="•"/>
            </a:pPr>
            <a:r>
              <a:rPr lang="ar-EG" sz="2800" dirty="0"/>
              <a:t>- </a:t>
            </a:r>
            <a:r>
              <a:rPr lang="ar-EG" sz="2800" b="1" dirty="0"/>
              <a:t>مراحل بناء الحملة السياسية.</a:t>
            </a:r>
          </a:p>
          <a:p>
            <a:pPr marL="457200" indent="-457200" algn="r" rtl="1">
              <a:buFont typeface="Arial" panose="020B0604020202020204" pitchFamily="34" charset="0"/>
              <a:buChar char="•"/>
            </a:pPr>
            <a:r>
              <a:rPr lang="ar-EG" sz="2800" b="1" dirty="0"/>
              <a:t>استخدام الإعلام التقليدي</a:t>
            </a:r>
          </a:p>
          <a:p>
            <a:pPr marL="457200" indent="-457200" algn="r" rtl="1">
              <a:buFont typeface="Arial" panose="020B0604020202020204" pitchFamily="34" charset="0"/>
              <a:buChar char="•"/>
            </a:pPr>
            <a:r>
              <a:rPr lang="ar-EG" sz="2800" b="1" dirty="0"/>
              <a:t>التخطيط والإقناع والتوقيت</a:t>
            </a:r>
            <a:r>
              <a:rPr lang="en-US" sz="2800" b="1" dirty="0"/>
              <a:t>.</a:t>
            </a:r>
          </a:p>
          <a:p>
            <a:pPr marL="457200" indent="-457200" algn="r" rtl="1">
              <a:buFont typeface="Arial" panose="020B0604020202020204" pitchFamily="34" charset="0"/>
              <a:buChar char="•"/>
            </a:pPr>
            <a:r>
              <a:rPr lang="ar-SA" sz="2800" b="1" dirty="0">
                <a:latin typeface="Alexandria" charset="0"/>
              </a:rPr>
              <a:t>الخلاصة.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11">
            <a:extLst>
              <a:ext uri="{FF2B5EF4-FFF2-40B4-BE49-F238E27FC236}">
                <a16:creationId xmlns:a16="http://schemas.microsoft.com/office/drawing/2014/main" id="{346E7584-33EB-3389-1E35-FF15146AC632}"/>
              </a:ext>
            </a:extLst>
          </p:cNvPr>
          <p:cNvPicPr>
            <a:picLocks noChangeAspect="1"/>
          </p:cNvPicPr>
          <p:nvPr/>
        </p:nvPicPr>
        <p:blipFill>
          <a:blip r:embed="rId4"/>
          <a:stretch>
            <a:fillRect/>
          </a:stretch>
        </p:blipFill>
        <p:spPr>
          <a:xfrm>
            <a:off x="1640302" y="2392589"/>
            <a:ext cx="2629068" cy="2435649"/>
          </a:xfrm>
          <a:prstGeom prst="rect">
            <a:avLst/>
          </a:prstGeom>
        </p:spPr>
      </p:pic>
    </p:spTree>
    <p:extLst>
      <p:ext uri="{BB962C8B-B14F-4D97-AF65-F5344CB8AC3E}">
        <p14:creationId xmlns:p14="http://schemas.microsoft.com/office/powerpoint/2010/main" val="605691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7EF556D-5D9A-AEB5-2619-7876E3A936E4}"/>
              </a:ext>
            </a:extLst>
          </p:cNvPr>
          <p:cNvSpPr txBox="1"/>
          <p:nvPr/>
        </p:nvSpPr>
        <p:spPr>
          <a:xfrm>
            <a:off x="1726194" y="1525337"/>
            <a:ext cx="8466655" cy="954107"/>
          </a:xfrm>
          <a:prstGeom prst="rect">
            <a:avLst/>
          </a:prstGeom>
          <a:noFill/>
        </p:spPr>
        <p:txBody>
          <a:bodyPr wrap="square" rtlCol="0">
            <a:spAutoFit/>
          </a:bodyPr>
          <a:lstStyle/>
          <a:p>
            <a:pPr lvl="0" algn="r" rtl="1"/>
            <a:r>
              <a:rPr lang="ar-EG" sz="2800" b="1" dirty="0">
                <a:latin typeface="+mj-lt"/>
              </a:rPr>
              <a:t>1. </a:t>
            </a:r>
            <a:r>
              <a:rPr lang="ar-EG" sz="2800" b="1" dirty="0"/>
              <a:t>تعريف الحملة السياسية</a:t>
            </a:r>
            <a:endParaRPr lang="en-US" sz="2800" b="1" dirty="0">
              <a:latin typeface="Calibri" panose="020F0502020204030204" pitchFamily="34" charset="0"/>
            </a:endParaRPr>
          </a:p>
          <a:p>
            <a:pPr algn="r" rtl="1"/>
            <a:endParaRPr lang="en-US" sz="2800" dirty="0">
              <a:latin typeface="Microsoft Uighur" panose="02000000000000000000" pitchFamily="2" charset="-78"/>
            </a:endParaRPr>
          </a:p>
        </p:txBody>
      </p:sp>
      <p:sp>
        <p:nvSpPr>
          <p:cNvPr id="4" name="TextBox 3">
            <a:extLst>
              <a:ext uri="{FF2B5EF4-FFF2-40B4-BE49-F238E27FC236}">
                <a16:creationId xmlns:a16="http://schemas.microsoft.com/office/drawing/2014/main" id="{629F0848-1A29-B3FB-D59A-8603AADC96AD}"/>
              </a:ext>
            </a:extLst>
          </p:cNvPr>
          <p:cNvSpPr txBox="1"/>
          <p:nvPr/>
        </p:nvSpPr>
        <p:spPr>
          <a:xfrm>
            <a:off x="2405423" y="2002390"/>
            <a:ext cx="7727203" cy="3031599"/>
          </a:xfrm>
          <a:prstGeom prst="rect">
            <a:avLst/>
          </a:prstGeom>
          <a:noFill/>
        </p:spPr>
        <p:txBody>
          <a:bodyPr wrap="square" rtlCol="0">
            <a:spAutoFit/>
          </a:bodyPr>
          <a:lstStyle/>
          <a:p>
            <a:pPr algn="r" rtl="1"/>
            <a:r>
              <a:rPr lang="ar-EG" b="1" dirty="0"/>
              <a:t>الحملة السياسية</a:t>
            </a:r>
            <a:br>
              <a:rPr lang="ar-EG" dirty="0"/>
            </a:br>
            <a:r>
              <a:rPr lang="ar-EG" dirty="0"/>
              <a:t> بالإنجليزية: </a:t>
            </a:r>
            <a:r>
              <a:rPr lang="en-MY" b="1" i="1" dirty="0">
                <a:solidFill>
                  <a:srgbClr val="C00000"/>
                </a:solidFill>
              </a:rPr>
              <a:t>Political Campaign</a:t>
            </a:r>
            <a:r>
              <a:rPr lang="en-MY" b="1" dirty="0">
                <a:solidFill>
                  <a:srgbClr val="C00000"/>
                </a:solidFill>
              </a:rPr>
              <a:t>)</a:t>
            </a:r>
            <a:r>
              <a:rPr lang="ar-EG" b="1" dirty="0">
                <a:solidFill>
                  <a:srgbClr val="C00000"/>
                </a:solidFill>
              </a:rPr>
              <a:t>)</a:t>
            </a:r>
            <a:br>
              <a:rPr lang="en-MY" dirty="0"/>
            </a:br>
            <a:r>
              <a:rPr lang="ar-EG" dirty="0"/>
              <a:t>هي </a:t>
            </a:r>
            <a:r>
              <a:rPr lang="ar-EG" b="1" dirty="0"/>
              <a:t>جهد منظم</a:t>
            </a:r>
            <a:r>
              <a:rPr lang="ar-EG" dirty="0"/>
              <a:t> يهدف إلى </a:t>
            </a:r>
            <a:r>
              <a:rPr lang="ar-EG" b="1" dirty="0"/>
              <a:t>التأثير في عملية صناعة القرار</a:t>
            </a:r>
            <a:r>
              <a:rPr lang="ar-EG" dirty="0"/>
              <a:t> داخل مجموعة معينة.</a:t>
            </a:r>
            <a:endParaRPr lang="ar-JO" dirty="0"/>
          </a:p>
          <a:p>
            <a:pPr algn="r" rtl="1"/>
            <a:endParaRPr lang="ar-EG" sz="1100" dirty="0"/>
          </a:p>
          <a:p>
            <a:pPr algn="r"/>
            <a:r>
              <a:rPr lang="ar-EG" b="1" dirty="0"/>
              <a:t>في الأنظمة الديمقراطية</a:t>
            </a:r>
            <a:r>
              <a:rPr lang="ar-EG" dirty="0"/>
              <a:t>غالبًا ما تشير إلى </a:t>
            </a:r>
            <a:r>
              <a:rPr lang="ar-EG" b="1" dirty="0"/>
              <a:t>الحملات الانتخابية</a:t>
            </a:r>
            <a:r>
              <a:rPr lang="ar-EG" dirty="0"/>
              <a:t> التي يتم من خلالها:</a:t>
            </a:r>
            <a:endParaRPr lang="ar-JO" dirty="0"/>
          </a:p>
          <a:p>
            <a:pPr algn="r"/>
            <a:endParaRPr lang="ar-JO" dirty="0"/>
          </a:p>
          <a:p>
            <a:pPr algn="r"/>
            <a:endParaRPr lang="ar-JO" dirty="0"/>
          </a:p>
          <a:p>
            <a:pPr algn="r"/>
            <a:endParaRPr lang="ar-JO" dirty="0"/>
          </a:p>
          <a:p>
            <a:pPr algn="r"/>
            <a:endParaRPr lang="ar-JO" dirty="0"/>
          </a:p>
          <a:p>
            <a:pPr algn="r"/>
            <a:r>
              <a:rPr lang="ar-EG" b="1" dirty="0"/>
              <a:t>في السياق السياسي الحديث</a:t>
            </a:r>
            <a:r>
              <a:rPr lang="ar-JO" b="1" dirty="0"/>
              <a:t> </a:t>
            </a:r>
            <a:r>
              <a:rPr lang="ar-EG" dirty="0"/>
              <a:t>تركز الحملات السياسية البارزة على:</a:t>
            </a:r>
          </a:p>
          <a:p>
            <a:pPr algn="r"/>
            <a:endParaRPr lang="ar-JO" dirty="0"/>
          </a:p>
        </p:txBody>
      </p:sp>
      <p:pic>
        <p:nvPicPr>
          <p:cNvPr id="2" name="Picture 1"/>
          <p:cNvPicPr>
            <a:picLocks noChangeAspect="1"/>
          </p:cNvPicPr>
          <p:nvPr/>
        </p:nvPicPr>
        <p:blipFill>
          <a:blip r:embed="rId3"/>
          <a:stretch>
            <a:fillRect/>
          </a:stretch>
        </p:blipFill>
        <p:spPr>
          <a:xfrm>
            <a:off x="1533071" y="3024418"/>
            <a:ext cx="2107595" cy="2107595"/>
          </a:xfrm>
          <a:prstGeom prst="rect">
            <a:avLst/>
          </a:prstGeom>
        </p:spPr>
      </p:pic>
      <p:sp>
        <p:nvSpPr>
          <p:cNvPr id="6" name="TextBox 5">
            <a:extLst>
              <a:ext uri="{FF2B5EF4-FFF2-40B4-BE49-F238E27FC236}">
                <a16:creationId xmlns:a16="http://schemas.microsoft.com/office/drawing/2014/main" id="{5DEC3C1D-B092-4C6D-259E-C6D3399C5B38}"/>
              </a:ext>
            </a:extLst>
          </p:cNvPr>
          <p:cNvSpPr txBox="1"/>
          <p:nvPr/>
        </p:nvSpPr>
        <p:spPr>
          <a:xfrm>
            <a:off x="4810654" y="3403600"/>
            <a:ext cx="6899274" cy="646331"/>
          </a:xfrm>
          <a:prstGeom prst="rect">
            <a:avLst/>
          </a:prstGeom>
          <a:noFill/>
        </p:spPr>
        <p:txBody>
          <a:bodyPr wrap="square">
            <a:spAutoFit/>
          </a:bodyPr>
          <a:lstStyle/>
          <a:p>
            <a:pPr marL="4000500" lvl="8" indent="-342900" algn="r" rtl="1">
              <a:buFont typeface="+mj-lt"/>
              <a:buAutoNum type="arabicPeriod"/>
            </a:pPr>
            <a:r>
              <a:rPr lang="ar-EG" b="1" dirty="0"/>
              <a:t>اختيار الممثلين</a:t>
            </a:r>
            <a:r>
              <a:rPr lang="ar-EG" dirty="0"/>
              <a:t> (كالنوّاب).</a:t>
            </a:r>
          </a:p>
          <a:p>
            <a:pPr marL="4000500" lvl="8" indent="-342900" algn="r" rtl="1">
              <a:buFont typeface="+mj-lt"/>
              <a:buAutoNum type="arabicPeriod"/>
            </a:pPr>
            <a:r>
              <a:rPr lang="ar-EG" dirty="0"/>
              <a:t>أو </a:t>
            </a:r>
            <a:r>
              <a:rPr lang="ar-EG" b="1" dirty="0"/>
              <a:t>تحديد نتائج الاستفتاءات العامة</a:t>
            </a:r>
            <a:endParaRPr lang="en-US" dirty="0"/>
          </a:p>
        </p:txBody>
      </p:sp>
      <p:sp>
        <p:nvSpPr>
          <p:cNvPr id="8" name="TextBox 7">
            <a:extLst>
              <a:ext uri="{FF2B5EF4-FFF2-40B4-BE49-F238E27FC236}">
                <a16:creationId xmlns:a16="http://schemas.microsoft.com/office/drawing/2014/main" id="{949F3D6A-EB62-002E-673A-F177A68A1A9E}"/>
              </a:ext>
            </a:extLst>
          </p:cNvPr>
          <p:cNvSpPr txBox="1"/>
          <p:nvPr/>
        </p:nvSpPr>
        <p:spPr>
          <a:xfrm>
            <a:off x="3383733" y="4757816"/>
            <a:ext cx="6899274" cy="1200329"/>
          </a:xfrm>
          <a:prstGeom prst="rect">
            <a:avLst/>
          </a:prstGeom>
          <a:noFill/>
        </p:spPr>
        <p:txBody>
          <a:bodyPr wrap="square">
            <a:spAutoFit/>
          </a:bodyPr>
          <a:lstStyle/>
          <a:p>
            <a:pPr marL="2628900" lvl="5" indent="-342900" algn="r" rtl="1">
              <a:buFont typeface="+mj-lt"/>
              <a:buAutoNum type="arabicPeriod"/>
            </a:pPr>
            <a:r>
              <a:rPr lang="ar-EG" b="1" dirty="0"/>
              <a:t>الانتخابات العامة</a:t>
            </a:r>
            <a:r>
              <a:rPr lang="ar-EG" dirty="0"/>
              <a:t>.</a:t>
            </a:r>
          </a:p>
          <a:p>
            <a:pPr marL="2628900" lvl="5" indent="-342900" algn="r" rtl="1">
              <a:buFont typeface="+mj-lt"/>
              <a:buAutoNum type="arabicPeriod"/>
            </a:pPr>
            <a:r>
              <a:rPr lang="ar-EG" b="1" dirty="0"/>
              <a:t>المرشحين للمناصب القيادية</a:t>
            </a:r>
            <a:r>
              <a:rPr lang="ar-EG" dirty="0"/>
              <a:t> مثل:</a:t>
            </a:r>
          </a:p>
          <a:p>
            <a:pPr marL="2628900" lvl="5" indent="-342900" algn="r" rtl="1">
              <a:buFont typeface="+mj-lt"/>
              <a:buAutoNum type="arabicPeriod"/>
            </a:pPr>
            <a:r>
              <a:rPr lang="ar-EG" b="1" dirty="0"/>
              <a:t>رئاسة الدولة</a:t>
            </a:r>
            <a:r>
              <a:rPr lang="ar-EG" dirty="0"/>
              <a:t>.</a:t>
            </a:r>
          </a:p>
          <a:p>
            <a:pPr marL="2628900" lvl="5" indent="-342900" algn="r" rtl="1">
              <a:buFont typeface="+mj-lt"/>
              <a:buAutoNum type="arabicPeriod"/>
            </a:pPr>
            <a:r>
              <a:rPr lang="ar-EG" b="1" dirty="0"/>
              <a:t>رئاسة الحكومة</a:t>
            </a:r>
            <a:r>
              <a:rPr lang="ar-EG" dirty="0"/>
              <a:t> (مثل رئيس الوزراء).</a:t>
            </a:r>
          </a:p>
        </p:txBody>
      </p:sp>
    </p:spTree>
    <p:extLst>
      <p:ext uri="{BB962C8B-B14F-4D97-AF65-F5344CB8AC3E}">
        <p14:creationId xmlns:p14="http://schemas.microsoft.com/office/powerpoint/2010/main" val="305011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1AC01-3F01-6B4E-3A1E-0C78378F9F0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A9E04FD-E05A-859B-2533-628DE37620C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F7B9F24A-8825-1080-8287-F89FAF1128B4}"/>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17DA35E-7B03-D38C-EE2D-00C90BB56106}"/>
              </a:ext>
            </a:extLst>
          </p:cNvPr>
          <p:cNvSpPr/>
          <p:nvPr/>
        </p:nvSpPr>
        <p:spPr>
          <a:xfrm>
            <a:off x="949903" y="1296306"/>
            <a:ext cx="9345750" cy="51426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b="1" dirty="0"/>
              <a:t>4. القيم والمبادئ:</a:t>
            </a:r>
          </a:p>
          <a:p>
            <a:r>
              <a:rPr lang="ar-EG" dirty="0"/>
              <a:t>يُنظر دائمًا إلى ال</a:t>
            </a:r>
            <a:r>
              <a:rPr lang="en-MY" b="1" dirty="0"/>
              <a:t>✅ </a:t>
            </a:r>
            <a:r>
              <a:rPr lang="ar-EG" b="1" dirty="0"/>
              <a:t>أهداف مرحلية/تمهيدية:</a:t>
            </a:r>
          </a:p>
          <a:p>
            <a:r>
              <a:rPr lang="ar-EG" b="1" dirty="0"/>
              <a:t>زيادة الوعي بالمرشح</a:t>
            </a:r>
            <a:r>
              <a:rPr lang="ar-EG" dirty="0"/>
              <a:t>: في حالة كان المرشح جديدًا أو غير معروف.</a:t>
            </a:r>
          </a:p>
          <a:p>
            <a:r>
              <a:rPr lang="ar-EG" b="1" dirty="0"/>
              <a:t>قياس التفاعل الشعبي</a:t>
            </a:r>
            <a:r>
              <a:rPr lang="ar-EG" dirty="0"/>
              <a:t>: من خلال الحوارات، المؤتمرات، واستطلاعات الرأي.</a:t>
            </a:r>
          </a:p>
          <a:p>
            <a:r>
              <a:rPr lang="ar-EG" dirty="0"/>
              <a:t>مرشح على أنه "نموذج أخلاقي".</a:t>
            </a:r>
          </a:p>
          <a:p>
            <a:r>
              <a:rPr lang="ar-EG" dirty="0"/>
              <a:t>الصدق، النزاهة، الالتزام، احترام الآخر... كلها قيم تُستخدم في بناء الصورة الإيجابية.</a:t>
            </a:r>
          </a:p>
        </p:txBody>
      </p:sp>
      <p:pic>
        <p:nvPicPr>
          <p:cNvPr id="5" name="Graphic 21">
            <a:extLst>
              <a:ext uri="{FF2B5EF4-FFF2-40B4-BE49-F238E27FC236}">
                <a16:creationId xmlns:a16="http://schemas.microsoft.com/office/drawing/2014/main" id="{A0AF0AC4-534F-2E43-528C-998923ACE04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700E2BE0-CE63-3731-1C6A-A94D25146899}"/>
              </a:ext>
            </a:extLst>
          </p:cNvPr>
          <p:cNvSpPr txBox="1"/>
          <p:nvPr/>
        </p:nvSpPr>
        <p:spPr>
          <a:xfrm>
            <a:off x="1389451" y="1453897"/>
            <a:ext cx="8466655" cy="523220"/>
          </a:xfrm>
          <a:prstGeom prst="rect">
            <a:avLst/>
          </a:prstGeom>
          <a:noFill/>
        </p:spPr>
        <p:txBody>
          <a:bodyPr wrap="square" rtlCol="0">
            <a:spAutoFit/>
          </a:bodyPr>
          <a:lstStyle/>
          <a:p>
            <a:pPr algn="r" rtl="1"/>
            <a:r>
              <a:rPr lang="ar-EG" sz="2800" b="1" dirty="0"/>
              <a:t>1.2 مراحل بناء الحملة السياسية (تحديد الأهداف)</a:t>
            </a:r>
            <a:endParaRPr lang="en-US" sz="2800" b="1" dirty="0"/>
          </a:p>
        </p:txBody>
      </p:sp>
      <p:sp>
        <p:nvSpPr>
          <p:cNvPr id="9" name="TextBox 8">
            <a:extLst>
              <a:ext uri="{FF2B5EF4-FFF2-40B4-BE49-F238E27FC236}">
                <a16:creationId xmlns:a16="http://schemas.microsoft.com/office/drawing/2014/main" id="{DA96BC18-61E3-6848-E142-D60298052470}"/>
              </a:ext>
            </a:extLst>
          </p:cNvPr>
          <p:cNvSpPr txBox="1"/>
          <p:nvPr/>
        </p:nvSpPr>
        <p:spPr>
          <a:xfrm>
            <a:off x="1838739" y="2505670"/>
            <a:ext cx="8259157" cy="677108"/>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rtl="1"/>
            <a:r>
              <a:rPr lang="ar-EG" b="1" dirty="0">
                <a:solidFill>
                  <a:srgbClr val="C00000"/>
                </a:solidFill>
              </a:rPr>
              <a:t>.</a:t>
            </a:r>
          </a:p>
          <a:p>
            <a:pPr marL="342900" indent="-342900" algn="just" rtl="1">
              <a:buFont typeface="Arial" panose="020B0604020202020204" pitchFamily="34" charset="0"/>
              <a:buChar char="•"/>
            </a:pPr>
            <a:endParaRPr lang="ar-EG" sz="2000" dirty="0"/>
          </a:p>
        </p:txBody>
      </p:sp>
      <p:sp>
        <p:nvSpPr>
          <p:cNvPr id="11" name="Rectangle 1"/>
          <p:cNvSpPr>
            <a:spLocks noChangeArrowheads="1"/>
          </p:cNvSpPr>
          <p:nvPr/>
        </p:nvSpPr>
        <p:spPr bwMode="auto">
          <a:xfrm>
            <a:off x="4952313" y="1989537"/>
            <a:ext cx="4412930" cy="1046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a:r>
              <a:rPr lang="ar-EG" sz="1600" dirty="0"/>
              <a:t>ما الذي يريد المرشح أو الحزب تحقيقه؟</a:t>
            </a:r>
          </a:p>
          <a:p>
            <a:pPr algn="r"/>
            <a:r>
              <a:rPr lang="ar-EG" sz="1600" dirty="0"/>
              <a:t>هل الهدف هو </a:t>
            </a:r>
            <a:r>
              <a:rPr lang="ar-EG" sz="1600" dirty="0">
                <a:solidFill>
                  <a:srgbClr val="FF0000"/>
                </a:solidFill>
              </a:rPr>
              <a:t>الفوز بمقعد معين</a:t>
            </a:r>
            <a:r>
              <a:rPr lang="ar-EG" sz="1600" dirty="0"/>
              <a:t>؟ التأثير على الرأي العام؟ بناء قاعدة شعبية؟</a:t>
            </a:r>
          </a:p>
          <a:p>
            <a:pPr algn="r" rtl="1"/>
            <a:endParaRPr lang="ar-EG" sz="1400" dirty="0"/>
          </a:p>
        </p:txBody>
      </p:sp>
      <p:sp>
        <p:nvSpPr>
          <p:cNvPr id="6" name="Rectangle 1">
            <a:extLst>
              <a:ext uri="{FF2B5EF4-FFF2-40B4-BE49-F238E27FC236}">
                <a16:creationId xmlns:a16="http://schemas.microsoft.com/office/drawing/2014/main" id="{2B7B6181-8DE7-F037-C26C-3056DA1981BC}"/>
              </a:ext>
            </a:extLst>
          </p:cNvPr>
          <p:cNvSpPr>
            <a:spLocks noChangeArrowheads="1"/>
          </p:cNvSpPr>
          <p:nvPr/>
        </p:nvSpPr>
        <p:spPr bwMode="auto">
          <a:xfrm>
            <a:off x="5381644" y="4015250"/>
            <a:ext cx="3983599"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r" rtl="1">
              <a:buFont typeface="Courier New" panose="02070309020205020404" pitchFamily="49" charset="0"/>
              <a:buChar char="o"/>
            </a:pPr>
            <a:r>
              <a:rPr lang="ar-EG" sz="1400" b="1" dirty="0"/>
              <a:t>أهداف انتخابية:</a:t>
            </a:r>
          </a:p>
          <a:p>
            <a:pPr marL="742950" lvl="1" indent="-285750" algn="r" rtl="1">
              <a:buFont typeface="Arial" panose="020B0604020202020204" pitchFamily="34" charset="0"/>
              <a:buChar char="•"/>
            </a:pPr>
            <a:r>
              <a:rPr lang="ar-EG" sz="1400" b="1" dirty="0"/>
              <a:t>الفوز بمقعد معين</a:t>
            </a:r>
            <a:r>
              <a:rPr lang="ar-EG" sz="1400" dirty="0"/>
              <a:t>: مثل مقعد برلماني، رئاسة بلدية، أو منصب تنفيذي.</a:t>
            </a:r>
          </a:p>
          <a:p>
            <a:pPr marL="742950" lvl="1" indent="-285750" algn="r" rtl="1">
              <a:buFont typeface="Arial" panose="020B0604020202020204" pitchFamily="34" charset="0"/>
              <a:buChar char="•"/>
            </a:pPr>
            <a:r>
              <a:rPr lang="ar-EG" sz="1400" b="1" dirty="0"/>
              <a:t>زيادة عدد المقاعد</a:t>
            </a:r>
            <a:r>
              <a:rPr lang="ar-EG" sz="1400" dirty="0"/>
              <a:t> في البرلمان أو المجالس المحلية</a:t>
            </a:r>
          </a:p>
        </p:txBody>
      </p:sp>
      <p:sp>
        <p:nvSpPr>
          <p:cNvPr id="19" name="TextBox 18">
            <a:extLst>
              <a:ext uri="{FF2B5EF4-FFF2-40B4-BE49-F238E27FC236}">
                <a16:creationId xmlns:a16="http://schemas.microsoft.com/office/drawing/2014/main" id="{E97A48D9-2922-6486-2579-D7CB21CF0225}"/>
              </a:ext>
            </a:extLst>
          </p:cNvPr>
          <p:cNvSpPr txBox="1"/>
          <p:nvPr/>
        </p:nvSpPr>
        <p:spPr>
          <a:xfrm>
            <a:off x="5257800" y="2900008"/>
            <a:ext cx="4136793" cy="954107"/>
          </a:xfrm>
          <a:prstGeom prst="rect">
            <a:avLst/>
          </a:prstGeom>
          <a:noFill/>
        </p:spPr>
        <p:txBody>
          <a:bodyPr wrap="square">
            <a:spAutoFit/>
          </a:bodyPr>
          <a:lstStyle/>
          <a:p>
            <a:pPr marL="285750" indent="-285750" algn="r" rtl="1">
              <a:buFont typeface="Courier New" panose="02070309020205020404" pitchFamily="49" charset="0"/>
              <a:buChar char="o"/>
            </a:pPr>
            <a:r>
              <a:rPr lang="ar-EG" sz="1400" b="1" dirty="0"/>
              <a:t>أهداف استراتيجية:</a:t>
            </a:r>
          </a:p>
          <a:p>
            <a:pPr marL="742950" lvl="1" indent="-285750" algn="r" rtl="1">
              <a:buFont typeface="Arial" panose="020B0604020202020204" pitchFamily="34" charset="0"/>
              <a:buChar char="•"/>
            </a:pPr>
            <a:r>
              <a:rPr lang="ar-EG" sz="1400" b="1" dirty="0"/>
              <a:t>التأثير على الرأي العام</a:t>
            </a:r>
            <a:r>
              <a:rPr lang="ar-EG" sz="1400" dirty="0"/>
              <a:t>: تغيير اتجاهات أو أولويات الناخبين حول قضايا معينة.</a:t>
            </a:r>
          </a:p>
          <a:p>
            <a:pPr marL="742950" lvl="1" indent="-285750" algn="r" rtl="1">
              <a:buFont typeface="Arial" panose="020B0604020202020204" pitchFamily="34" charset="0"/>
              <a:buChar char="•"/>
            </a:pPr>
            <a:r>
              <a:rPr lang="ar-EG" sz="1400" b="1" dirty="0"/>
              <a:t>إبراز قضية معينة</a:t>
            </a:r>
            <a:r>
              <a:rPr lang="ar-EG" sz="1400" dirty="0"/>
              <a:t>: مثل البيئة، التعليم، أو مكافحة الفساد.</a:t>
            </a:r>
          </a:p>
        </p:txBody>
      </p:sp>
      <p:pic>
        <p:nvPicPr>
          <p:cNvPr id="2" name="Picture 1"/>
          <p:cNvPicPr>
            <a:picLocks noChangeAspect="1"/>
          </p:cNvPicPr>
          <p:nvPr/>
        </p:nvPicPr>
        <p:blipFill>
          <a:blip r:embed="rId3"/>
          <a:stretch>
            <a:fillRect/>
          </a:stretch>
        </p:blipFill>
        <p:spPr>
          <a:xfrm>
            <a:off x="1519199" y="2367969"/>
            <a:ext cx="2971800" cy="1543050"/>
          </a:xfrm>
          <a:prstGeom prst="rect">
            <a:avLst/>
          </a:prstGeom>
        </p:spPr>
      </p:pic>
      <p:sp>
        <p:nvSpPr>
          <p:cNvPr id="17" name="Rectangle 1">
            <a:extLst>
              <a:ext uri="{FF2B5EF4-FFF2-40B4-BE49-F238E27FC236}">
                <a16:creationId xmlns:a16="http://schemas.microsoft.com/office/drawing/2014/main" id="{2B7B6181-8DE7-F037-C26C-3056DA1981BC}"/>
              </a:ext>
            </a:extLst>
          </p:cNvPr>
          <p:cNvSpPr>
            <a:spLocks noChangeArrowheads="1"/>
          </p:cNvSpPr>
          <p:nvPr/>
        </p:nvSpPr>
        <p:spPr bwMode="auto">
          <a:xfrm>
            <a:off x="5423190" y="5134268"/>
            <a:ext cx="3983599"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r" rtl="1">
              <a:buFont typeface="Courier New" panose="02070309020205020404" pitchFamily="49" charset="0"/>
              <a:buChar char="o"/>
            </a:pPr>
            <a:r>
              <a:rPr lang="ar-EG" sz="1400" b="1" dirty="0"/>
              <a:t>أهداف تنظيمية:</a:t>
            </a:r>
          </a:p>
          <a:p>
            <a:pPr marL="742950" lvl="1" indent="-285750" algn="r" rtl="1">
              <a:buFont typeface="Arial" panose="020B0604020202020204" pitchFamily="34" charset="0"/>
              <a:buChar char="•"/>
            </a:pPr>
            <a:r>
              <a:rPr lang="ar-EG" sz="1400" b="1" dirty="0"/>
              <a:t>بناء قاعدة شعبية أو حزبية</a:t>
            </a:r>
            <a:r>
              <a:rPr lang="ar-EG" sz="1400" dirty="0"/>
              <a:t>: جذب أعضاء جدد أو مؤيدين دائمين.</a:t>
            </a:r>
          </a:p>
          <a:p>
            <a:pPr marL="742950" lvl="1" indent="-285750" algn="r" rtl="1">
              <a:buFont typeface="Arial" panose="020B0604020202020204" pitchFamily="34" charset="0"/>
              <a:buChar char="•"/>
            </a:pPr>
            <a:r>
              <a:rPr lang="ar-EG" sz="1400" b="1" dirty="0"/>
              <a:t>توسيع الحضور الجغرافي للحزب</a:t>
            </a:r>
            <a:r>
              <a:rPr lang="ar-EG" sz="1400" dirty="0"/>
              <a:t> في مناطق جديدة أو مهمشة.</a:t>
            </a:r>
          </a:p>
        </p:txBody>
      </p:sp>
      <p:sp>
        <p:nvSpPr>
          <p:cNvPr id="8" name="Rectangle 7"/>
          <p:cNvSpPr/>
          <p:nvPr/>
        </p:nvSpPr>
        <p:spPr>
          <a:xfrm>
            <a:off x="1137115" y="4165128"/>
            <a:ext cx="3397212" cy="1169551"/>
          </a:xfrm>
          <a:prstGeom prst="rect">
            <a:avLst/>
          </a:prstGeom>
        </p:spPr>
        <p:txBody>
          <a:bodyPr wrap="square">
            <a:spAutoFit/>
          </a:bodyPr>
          <a:lstStyle/>
          <a:p>
            <a:pPr marL="285750" indent="-285750" algn="r" rtl="1">
              <a:buFont typeface="Courier New" panose="02070309020205020404" pitchFamily="49" charset="0"/>
              <a:buChar char="o"/>
            </a:pPr>
            <a:r>
              <a:rPr lang="ar-EG" sz="1400" b="1" dirty="0"/>
              <a:t>أهداف مرحلية/تمهيدية:</a:t>
            </a:r>
          </a:p>
          <a:p>
            <a:pPr marL="742950" lvl="1" indent="-285750" algn="r" rtl="1">
              <a:buFont typeface="Arial" panose="020B0604020202020204" pitchFamily="34" charset="0"/>
              <a:buChar char="•"/>
            </a:pPr>
            <a:r>
              <a:rPr lang="ar-EG" sz="1400" b="1" dirty="0"/>
              <a:t>زيادة الوعي بالمرشح</a:t>
            </a:r>
            <a:r>
              <a:rPr lang="ar-EG" sz="1400" dirty="0"/>
              <a:t>: في حالة كان المرشح جديدًا أو غير معروف.</a:t>
            </a:r>
          </a:p>
          <a:p>
            <a:pPr marL="742950" lvl="1" indent="-285750" algn="r" rtl="1">
              <a:buFont typeface="Arial" panose="020B0604020202020204" pitchFamily="34" charset="0"/>
              <a:buChar char="•"/>
            </a:pPr>
            <a:r>
              <a:rPr lang="ar-EG" sz="1400" b="1" dirty="0"/>
              <a:t>قياس التفاعل الشعبي</a:t>
            </a:r>
            <a:r>
              <a:rPr lang="ar-EG" sz="1400" dirty="0"/>
              <a:t>: من خلال الحوارات، المؤتمرات، واستطلاعات الرأي.</a:t>
            </a:r>
          </a:p>
        </p:txBody>
      </p:sp>
      <p:sp>
        <p:nvSpPr>
          <p:cNvPr id="3" name="Rectangle 2">
            <a:extLst>
              <a:ext uri="{FF2B5EF4-FFF2-40B4-BE49-F238E27FC236}">
                <a16:creationId xmlns:a16="http://schemas.microsoft.com/office/drawing/2014/main" id="{6274D381-F167-923D-3D1F-FAB438C6E9E3}"/>
              </a:ext>
            </a:extLst>
          </p:cNvPr>
          <p:cNvSpPr/>
          <p:nvPr/>
        </p:nvSpPr>
        <p:spPr>
          <a:xfrm>
            <a:off x="9394593" y="2967992"/>
            <a:ext cx="147340" cy="818138"/>
          </a:xfrm>
          <a:prstGeom prst="rect">
            <a:avLst/>
          </a:prstGeom>
          <a:solidFill>
            <a:srgbClr val="01519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4BDA312-089F-4616-D5FE-A79B55FD4E44}"/>
              </a:ext>
            </a:extLst>
          </p:cNvPr>
          <p:cNvSpPr/>
          <p:nvPr/>
        </p:nvSpPr>
        <p:spPr>
          <a:xfrm>
            <a:off x="9394593" y="4110648"/>
            <a:ext cx="147340" cy="818138"/>
          </a:xfrm>
          <a:prstGeom prst="rect">
            <a:avLst/>
          </a:prstGeom>
          <a:solidFill>
            <a:srgbClr val="9B33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66F3694-C9B8-156C-2CF4-E594A2145C05}"/>
              </a:ext>
            </a:extLst>
          </p:cNvPr>
          <p:cNvSpPr/>
          <p:nvPr/>
        </p:nvSpPr>
        <p:spPr>
          <a:xfrm>
            <a:off x="9394593" y="5253304"/>
            <a:ext cx="147340" cy="818138"/>
          </a:xfrm>
          <a:prstGeom prst="rect">
            <a:avLst/>
          </a:prstGeom>
          <a:solidFill>
            <a:srgbClr val="FECE0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0F06433-C387-5602-D3FA-33855513B2CE}"/>
              </a:ext>
            </a:extLst>
          </p:cNvPr>
          <p:cNvSpPr/>
          <p:nvPr/>
        </p:nvSpPr>
        <p:spPr>
          <a:xfrm>
            <a:off x="4507726" y="4316130"/>
            <a:ext cx="147340" cy="818138"/>
          </a:xfrm>
          <a:prstGeom prst="rect">
            <a:avLst/>
          </a:prstGeom>
          <a:solidFill>
            <a:srgbClr val="FB010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476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E1296-4D56-E3C2-BBD2-1F9455C2C27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7765D6A-D207-E908-A109-52A241638BB5}"/>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AB7ADFB1-2817-C9E3-0157-0066C8A53588}"/>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1AA2B0BD-5AD7-6034-2F5F-6543CEFCF714}"/>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38510310-2CDF-F240-EC0E-C071934F8D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2F9A7B99-89C8-9721-DF35-A465C7F7B136}"/>
              </a:ext>
            </a:extLst>
          </p:cNvPr>
          <p:cNvSpPr txBox="1"/>
          <p:nvPr/>
        </p:nvSpPr>
        <p:spPr>
          <a:xfrm>
            <a:off x="1333001" y="1682422"/>
            <a:ext cx="8466655" cy="523220"/>
          </a:xfrm>
          <a:prstGeom prst="rect">
            <a:avLst/>
          </a:prstGeom>
          <a:noFill/>
        </p:spPr>
        <p:txBody>
          <a:bodyPr wrap="square" rtlCol="0">
            <a:spAutoFit/>
          </a:bodyPr>
          <a:lstStyle/>
          <a:p>
            <a:pPr algn="r" rtl="1"/>
            <a:r>
              <a:rPr lang="ar-EG" sz="2800" b="1" dirty="0"/>
              <a:t>1.2.1 أسئلة يجب الإجابة عنها أثناء تحديد الأهداف</a:t>
            </a:r>
            <a:endParaRPr lang="en-US" sz="2800" b="1" dirty="0">
              <a:latin typeface="+mj-lt"/>
            </a:endParaRPr>
          </a:p>
        </p:txBody>
      </p:sp>
      <p:sp>
        <p:nvSpPr>
          <p:cNvPr id="8" name="Rectangle 3"/>
          <p:cNvSpPr>
            <a:spLocks noChangeArrowheads="1"/>
          </p:cNvSpPr>
          <p:nvPr/>
        </p:nvSpPr>
        <p:spPr bwMode="auto">
          <a:xfrm>
            <a:off x="5088811" y="2594810"/>
            <a:ext cx="39661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من هو جمهور الحملة الأساسي؟</a:t>
            </a: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مدى قوة أو ضعف المنافسين؟</a:t>
            </a:r>
            <a:endPar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هي الموارد المتاحة (مالية، بشرية، إعلامية)؟</a:t>
            </a:r>
            <a:endPar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endParaRPr kumimoji="0" lang="ar-JO"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هو الوقت المتبقي حتى يوم الانتخابات؟</a:t>
            </a: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هي القضايا الرئيسية التي تهم الناخبين؟</a:t>
            </a:r>
            <a:endParaRPr kumimoji="0" lang="en-US" sz="18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E7497DC5-851F-2F68-272F-39F3293BCA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8486" y="2419640"/>
            <a:ext cx="2883430" cy="2658664"/>
          </a:xfrm>
          <a:prstGeom prst="rect">
            <a:avLst/>
          </a:prstGeom>
        </p:spPr>
      </p:pic>
      <p:sp>
        <p:nvSpPr>
          <p:cNvPr id="6" name="Rectangle 5">
            <a:extLst>
              <a:ext uri="{FF2B5EF4-FFF2-40B4-BE49-F238E27FC236}">
                <a16:creationId xmlns:a16="http://schemas.microsoft.com/office/drawing/2014/main" id="{4BAC57CC-9A75-6597-76C4-5BE914AACEA5}"/>
              </a:ext>
            </a:extLst>
          </p:cNvPr>
          <p:cNvSpPr/>
          <p:nvPr/>
        </p:nvSpPr>
        <p:spPr>
          <a:xfrm>
            <a:off x="9078313" y="2727709"/>
            <a:ext cx="150353" cy="414866"/>
          </a:xfrm>
          <a:prstGeom prst="rect">
            <a:avLst/>
          </a:prstGeom>
          <a:solidFill>
            <a:srgbClr val="00D6C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7A73A4-5867-0833-015E-8BD4E7B6FF36}"/>
              </a:ext>
            </a:extLst>
          </p:cNvPr>
          <p:cNvSpPr/>
          <p:nvPr/>
        </p:nvSpPr>
        <p:spPr>
          <a:xfrm>
            <a:off x="9078314" y="3352088"/>
            <a:ext cx="150353" cy="414866"/>
          </a:xfrm>
          <a:prstGeom prst="rect">
            <a:avLst/>
          </a:prstGeom>
          <a:solidFill>
            <a:srgbClr val="FFB41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D700E9-75A4-719C-3C8A-CFEC246B1D40}"/>
              </a:ext>
            </a:extLst>
          </p:cNvPr>
          <p:cNvSpPr/>
          <p:nvPr/>
        </p:nvSpPr>
        <p:spPr>
          <a:xfrm>
            <a:off x="9078313" y="4341351"/>
            <a:ext cx="150353" cy="414866"/>
          </a:xfrm>
          <a:prstGeom prst="rect">
            <a:avLst/>
          </a:prstGeom>
          <a:solidFill>
            <a:srgbClr val="F768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0671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1AC01-3F01-6B4E-3A1E-0C78378F9F0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A9E04FD-E05A-859B-2533-628DE37620C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F7B9F24A-8825-1080-8287-F89FAF1128B4}"/>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17DA35E-7B03-D38C-EE2D-00C90BB56106}"/>
              </a:ext>
            </a:extLst>
          </p:cNvPr>
          <p:cNvSpPr/>
          <p:nvPr/>
        </p:nvSpPr>
        <p:spPr>
          <a:xfrm>
            <a:off x="856598" y="1486473"/>
            <a:ext cx="9704162" cy="50159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b="1"/>
              <a:t>2. تحليل المنافسين:</a:t>
            </a:r>
          </a:p>
          <a:p>
            <a:r>
              <a:rPr lang="ar-EG"/>
              <a:t>من هم المنافسون الرئيسيون؟</a:t>
            </a:r>
          </a:p>
          <a:p>
            <a:r>
              <a:rPr lang="ar-EG"/>
              <a:t>ما هي نقاط قوتهم وضعفهم؟</a:t>
            </a:r>
          </a:p>
          <a:p>
            <a:r>
              <a:rPr lang="ar-EG"/>
              <a:t>كيف يديرون حملاتهم؟</a:t>
            </a:r>
          </a:p>
          <a:p>
            <a:r>
              <a:rPr lang="ar-EG"/>
              <a:t>ما هي رسائلهم السياسية؟</a:t>
            </a:r>
          </a:p>
        </p:txBody>
      </p:sp>
      <p:pic>
        <p:nvPicPr>
          <p:cNvPr id="5" name="Graphic 21">
            <a:extLst>
              <a:ext uri="{FF2B5EF4-FFF2-40B4-BE49-F238E27FC236}">
                <a16:creationId xmlns:a16="http://schemas.microsoft.com/office/drawing/2014/main" id="{A0AF0AC4-534F-2E43-528C-998923ACE04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700E2BE0-CE63-3731-1C6A-A94D25146899}"/>
              </a:ext>
            </a:extLst>
          </p:cNvPr>
          <p:cNvSpPr txBox="1"/>
          <p:nvPr/>
        </p:nvSpPr>
        <p:spPr>
          <a:xfrm>
            <a:off x="1631240" y="1713984"/>
            <a:ext cx="8466655" cy="523220"/>
          </a:xfrm>
          <a:prstGeom prst="rect">
            <a:avLst/>
          </a:prstGeom>
          <a:noFill/>
        </p:spPr>
        <p:txBody>
          <a:bodyPr wrap="square" rtlCol="0">
            <a:spAutoFit/>
          </a:bodyPr>
          <a:lstStyle/>
          <a:p>
            <a:pPr lvl="0" algn="r" rtl="1"/>
            <a:r>
              <a:rPr lang="ar-EG" sz="2800" b="1" dirty="0">
                <a:latin typeface="+mj-lt"/>
              </a:rPr>
              <a:t>1.</a:t>
            </a:r>
            <a:r>
              <a:rPr lang="ar-JO" sz="2800" b="1" dirty="0">
                <a:latin typeface="+mj-lt"/>
              </a:rPr>
              <a:t>3</a:t>
            </a:r>
            <a:r>
              <a:rPr lang="ar-EG" sz="2800" b="1" dirty="0">
                <a:latin typeface="+mj-lt"/>
              </a:rPr>
              <a:t> </a:t>
            </a:r>
            <a:r>
              <a:rPr lang="ar-EG" sz="2800" b="1" dirty="0"/>
              <a:t>تحليل البيئة السياسية (تحليل الوضع الراهن)</a:t>
            </a:r>
            <a:endParaRPr lang="en-US" sz="2800" b="1" dirty="0">
              <a:latin typeface="+mj-lt"/>
            </a:endParaRPr>
          </a:p>
        </p:txBody>
      </p:sp>
      <p:sp>
        <p:nvSpPr>
          <p:cNvPr id="4" name="Rectangle 1"/>
          <p:cNvSpPr>
            <a:spLocks noChangeArrowheads="1"/>
          </p:cNvSpPr>
          <p:nvPr/>
        </p:nvSpPr>
        <p:spPr bwMode="auto">
          <a:xfrm>
            <a:off x="2864661" y="2273491"/>
            <a:ext cx="653976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algn="r" rtl="1" eaLnBrk="0" fontAlgn="base" hangingPunct="0">
              <a:spcBef>
                <a:spcPct val="0"/>
              </a:spcBef>
              <a:spcAft>
                <a:spcPct val="0"/>
              </a:spcAft>
              <a:buFont typeface="Arial" panose="020B0604020202020204" pitchFamily="34" charset="0"/>
              <a:buChar char="•"/>
            </a:pPr>
            <a:r>
              <a:rPr lang="ar-EG" dirty="0"/>
              <a:t>وهي خطوة حاسمة لفهم </a:t>
            </a:r>
            <a:r>
              <a:rPr lang="ar-EG" b="1" dirty="0">
                <a:solidFill>
                  <a:srgbClr val="C00000"/>
                </a:solidFill>
              </a:rPr>
              <a:t>السياق الذي ستعمل فيه الحملة</a:t>
            </a:r>
            <a:r>
              <a:rPr lang="ar-EG" dirty="0"/>
              <a:t>. يتم من خلالها جمع معلومات تساعد في اتخاذ قرارات استراتيجية واقعية.</a:t>
            </a: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4D8BCCB7-A8FC-DE4E-DDD9-96650A2CD34F}"/>
              </a:ext>
            </a:extLst>
          </p:cNvPr>
          <p:cNvSpPr>
            <a:spLocks noChangeArrowheads="1"/>
          </p:cNvSpPr>
          <p:nvPr/>
        </p:nvSpPr>
        <p:spPr bwMode="auto">
          <a:xfrm rot="10800000" flipV="1">
            <a:off x="3859241" y="2985165"/>
            <a:ext cx="5327849"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ar-EG" b="1" dirty="0"/>
              <a:t>عناصر تحليل البيئة السياسية:</a:t>
            </a:r>
            <a:endParaRPr lang="ar-JO" b="1" dirty="0"/>
          </a:p>
          <a:p>
            <a:pPr algn="r"/>
            <a:endParaRPr lang="ar-EG" b="1" dirty="0"/>
          </a:p>
          <a:p>
            <a:pPr algn="r"/>
            <a:r>
              <a:rPr lang="ar-EG" b="1" dirty="0"/>
              <a:t>1. تحليل الجمهور المستهدف (الناخبين):</a:t>
            </a:r>
          </a:p>
          <a:p>
            <a:pPr marL="742950" lvl="1" indent="-285750" algn="r" rtl="1">
              <a:buFont typeface="Courier New" panose="02070309020205020404" pitchFamily="49" charset="0"/>
              <a:buChar char="o"/>
            </a:pPr>
            <a:r>
              <a:rPr lang="ar-EG" sz="1600" dirty="0"/>
              <a:t>من هم الناخبون المحتملون؟</a:t>
            </a:r>
          </a:p>
          <a:p>
            <a:pPr marL="742950" lvl="1" indent="-285750" algn="r" rtl="1">
              <a:buFont typeface="Courier New" panose="02070309020205020404" pitchFamily="49" charset="0"/>
              <a:buChar char="o"/>
            </a:pPr>
            <a:r>
              <a:rPr lang="ar-EG" sz="1600" dirty="0"/>
              <a:t>ما هي اهتماماتهم وقضاياهم الرئيسية؟</a:t>
            </a:r>
          </a:p>
          <a:p>
            <a:pPr marL="742950" lvl="1" indent="-285750" algn="r" rtl="1">
              <a:buFont typeface="Courier New" panose="02070309020205020404" pitchFamily="49" charset="0"/>
              <a:buChar char="o"/>
            </a:pPr>
            <a:r>
              <a:rPr lang="ar-EG" sz="1600" dirty="0"/>
              <a:t>ما هي الفئة العمرية، التعليم، الدخل، الانتماء الجغرافي؟</a:t>
            </a:r>
          </a:p>
          <a:p>
            <a:pPr marR="0" lvl="0" algn="r" defTabSz="914400" rtl="1" eaLnBrk="0" fontAlgn="base" latinLnBrk="0" hangingPunct="0">
              <a:lnSpc>
                <a:spcPct val="100000"/>
              </a:lnSpc>
              <a:spcBef>
                <a:spcPct val="0"/>
              </a:spcBef>
              <a:spcAft>
                <a:spcPct val="0"/>
              </a:spcAft>
              <a:buClrTx/>
              <a:buSzTx/>
              <a:tabLst/>
            </a:pPr>
            <a:endParaRPr kumimoji="0" lang="en-US" sz="1800" b="0" i="0" u="none" strike="noStrike" cap="none" normalizeH="0" baseline="0" dirty="0">
              <a:ln>
                <a:noFill/>
              </a:ln>
              <a:solidFill>
                <a:schemeClr val="tx1"/>
              </a:solidFill>
              <a:effectLst/>
              <a:highlight>
                <a:srgbClr val="FFFF00"/>
              </a:highlight>
              <a:latin typeface="Arial" panose="020B0604020202020204" pitchFamily="34" charset="0"/>
            </a:endParaRPr>
          </a:p>
        </p:txBody>
      </p:sp>
      <p:sp>
        <p:nvSpPr>
          <p:cNvPr id="3" name="Rectangle 2"/>
          <p:cNvSpPr/>
          <p:nvPr/>
        </p:nvSpPr>
        <p:spPr>
          <a:xfrm>
            <a:off x="3091090" y="4896712"/>
            <a:ext cx="6096000" cy="1354217"/>
          </a:xfrm>
          <a:prstGeom prst="rect">
            <a:avLst/>
          </a:prstGeom>
        </p:spPr>
        <p:txBody>
          <a:bodyPr>
            <a:spAutoFit/>
          </a:bodyPr>
          <a:lstStyle/>
          <a:p>
            <a:pPr algn="r" rtl="1"/>
            <a:r>
              <a:rPr lang="ar-EG" b="1" dirty="0"/>
              <a:t>2. تحليل المنافسين:</a:t>
            </a:r>
          </a:p>
          <a:p>
            <a:pPr marL="742950" lvl="1" indent="-285750" algn="r" rtl="1">
              <a:buFont typeface="Courier New" panose="02070309020205020404" pitchFamily="49" charset="0"/>
              <a:buChar char="o"/>
            </a:pPr>
            <a:r>
              <a:rPr lang="ar-EG" sz="1600" dirty="0"/>
              <a:t>من هم المنافسون الرئيسيون؟</a:t>
            </a:r>
          </a:p>
          <a:p>
            <a:pPr marL="742950" lvl="1" indent="-285750" algn="r" rtl="1">
              <a:buFont typeface="Courier New" panose="02070309020205020404" pitchFamily="49" charset="0"/>
              <a:buChar char="o"/>
            </a:pPr>
            <a:r>
              <a:rPr lang="ar-EG" sz="1600" dirty="0"/>
              <a:t>ما هي نقاط قوتهم وضعفهم؟</a:t>
            </a:r>
          </a:p>
          <a:p>
            <a:pPr marL="742950" lvl="1" indent="-285750" algn="r" rtl="1">
              <a:buFont typeface="Courier New" panose="02070309020205020404" pitchFamily="49" charset="0"/>
              <a:buChar char="o"/>
            </a:pPr>
            <a:r>
              <a:rPr lang="ar-EG" sz="1600" dirty="0"/>
              <a:t>كيف يديرون حملاتهم؟</a:t>
            </a:r>
          </a:p>
          <a:p>
            <a:pPr marL="742950" lvl="1" indent="-285750" algn="r" rtl="1">
              <a:buFont typeface="Courier New" panose="02070309020205020404" pitchFamily="49" charset="0"/>
              <a:buChar char="o"/>
            </a:pPr>
            <a:r>
              <a:rPr lang="ar-EG" sz="1600" dirty="0"/>
              <a:t>ما هي رسائلهم السياسية؟</a:t>
            </a:r>
          </a:p>
        </p:txBody>
      </p:sp>
      <p:sp>
        <p:nvSpPr>
          <p:cNvPr id="8" name="Rectangle 7"/>
          <p:cNvSpPr/>
          <p:nvPr/>
        </p:nvSpPr>
        <p:spPr>
          <a:xfrm>
            <a:off x="856598" y="3429000"/>
            <a:ext cx="3637038" cy="1600438"/>
          </a:xfrm>
          <a:prstGeom prst="rect">
            <a:avLst/>
          </a:prstGeom>
        </p:spPr>
        <p:txBody>
          <a:bodyPr wrap="square">
            <a:spAutoFit/>
          </a:bodyPr>
          <a:lstStyle/>
          <a:p>
            <a:pPr algn="r"/>
            <a:r>
              <a:rPr lang="ar-EG" b="1" dirty="0"/>
              <a:t>3. تحليل القضايا العامة:</a:t>
            </a:r>
          </a:p>
          <a:p>
            <a:pPr marL="742950" lvl="1" indent="-285750" algn="r" rtl="1">
              <a:buFont typeface="Courier New" panose="02070309020205020404" pitchFamily="49" charset="0"/>
              <a:buChar char="o"/>
            </a:pPr>
            <a:r>
              <a:rPr lang="ar-EG" sz="1600" dirty="0"/>
              <a:t>ما هي القضايا الساخنة في المجتمع؟ (البطالة، الفساد، الأمن، الصحة...)</a:t>
            </a:r>
          </a:p>
          <a:p>
            <a:pPr marL="742950" lvl="1" indent="-285750" algn="r" rtl="1">
              <a:buFont typeface="Courier New" panose="02070309020205020404" pitchFamily="49" charset="0"/>
              <a:buChar char="o"/>
            </a:pPr>
            <a:r>
              <a:rPr lang="ar-EG" sz="1600" dirty="0"/>
              <a:t>كيف يتفاعل الناس معها؟</a:t>
            </a:r>
          </a:p>
          <a:p>
            <a:pPr marL="742950" lvl="1" indent="-285750" algn="r" rtl="1">
              <a:buFont typeface="Courier New" panose="02070309020205020404" pitchFamily="49" charset="0"/>
              <a:buChar char="o"/>
            </a:pPr>
            <a:r>
              <a:rPr lang="ar-EG" sz="1600" dirty="0"/>
              <a:t>ما الموقف الذي سيتخذه المرشح بشأن هذه القضايا؟</a:t>
            </a:r>
          </a:p>
        </p:txBody>
      </p:sp>
      <p:sp>
        <p:nvSpPr>
          <p:cNvPr id="6" name="Rectangle 5">
            <a:extLst>
              <a:ext uri="{FF2B5EF4-FFF2-40B4-BE49-F238E27FC236}">
                <a16:creationId xmlns:a16="http://schemas.microsoft.com/office/drawing/2014/main" id="{3D5AD46A-4143-5328-907D-8656F47B3E4C}"/>
              </a:ext>
            </a:extLst>
          </p:cNvPr>
          <p:cNvSpPr/>
          <p:nvPr/>
        </p:nvSpPr>
        <p:spPr>
          <a:xfrm>
            <a:off x="9187090" y="3623733"/>
            <a:ext cx="126243" cy="914400"/>
          </a:xfrm>
          <a:prstGeom prst="rect">
            <a:avLst/>
          </a:prstGeom>
          <a:solidFill>
            <a:srgbClr val="F768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6D0441F-864F-1EBC-C475-867281A59C6D}"/>
              </a:ext>
            </a:extLst>
          </p:cNvPr>
          <p:cNvSpPr/>
          <p:nvPr/>
        </p:nvSpPr>
        <p:spPr>
          <a:xfrm>
            <a:off x="9187090" y="5029438"/>
            <a:ext cx="126243" cy="914400"/>
          </a:xfrm>
          <a:prstGeom prst="rect">
            <a:avLst/>
          </a:prstGeom>
          <a:solidFill>
            <a:srgbClr val="01519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4EEC50-3DB1-9F92-FE43-39C19979626E}"/>
              </a:ext>
            </a:extLst>
          </p:cNvPr>
          <p:cNvSpPr/>
          <p:nvPr/>
        </p:nvSpPr>
        <p:spPr>
          <a:xfrm>
            <a:off x="4493636" y="3512385"/>
            <a:ext cx="126243" cy="914400"/>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7722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B9E19-DBA7-D47D-7B92-E6622AC9957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35E0F92-803C-FA1F-6867-20E58F89600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FD947B16-D8D1-B440-0829-96BF615BA77F}"/>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97EDD7E-BD6F-8559-C40E-EA8FA60CDB6B}"/>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AF79D01A-45C6-C6F0-9946-642985BED9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D0AA2736-D338-9E71-D8C8-723097051A55}"/>
              </a:ext>
            </a:extLst>
          </p:cNvPr>
          <p:cNvSpPr txBox="1"/>
          <p:nvPr/>
        </p:nvSpPr>
        <p:spPr>
          <a:xfrm>
            <a:off x="1649994" y="1708992"/>
            <a:ext cx="8466655" cy="523220"/>
          </a:xfrm>
          <a:prstGeom prst="rect">
            <a:avLst/>
          </a:prstGeom>
          <a:noFill/>
        </p:spPr>
        <p:txBody>
          <a:bodyPr wrap="square" rtlCol="0">
            <a:spAutoFit/>
          </a:bodyPr>
          <a:lstStyle/>
          <a:p>
            <a:pPr lvl="0" algn="r" rtl="1"/>
            <a:r>
              <a:rPr lang="ar-EG" sz="2800" b="1" dirty="0">
                <a:latin typeface="+mj-lt"/>
              </a:rPr>
              <a:t>1</a:t>
            </a:r>
            <a:r>
              <a:rPr lang="ar-JO" sz="2800" b="1" dirty="0">
                <a:latin typeface="+mj-lt"/>
              </a:rPr>
              <a:t>.4</a:t>
            </a:r>
            <a:r>
              <a:rPr lang="ar-EG" sz="2800" b="1" dirty="0">
                <a:latin typeface="+mj-lt"/>
              </a:rPr>
              <a:t>. </a:t>
            </a:r>
            <a:r>
              <a:rPr lang="ar-EG" sz="2800" b="1" dirty="0"/>
              <a:t>تحليل الموارد والاجراءات القانونية</a:t>
            </a:r>
            <a:endParaRPr lang="en-US" sz="2800" dirty="0">
              <a:latin typeface="Microsoft Uighur" panose="02000000000000000000" pitchFamily="2" charset="-78"/>
            </a:endParaRPr>
          </a:p>
        </p:txBody>
      </p:sp>
      <p:sp>
        <p:nvSpPr>
          <p:cNvPr id="3" name="TextBox 2">
            <a:extLst>
              <a:ext uri="{FF2B5EF4-FFF2-40B4-BE49-F238E27FC236}">
                <a16:creationId xmlns:a16="http://schemas.microsoft.com/office/drawing/2014/main" id="{BBE8C28F-CB6A-2CF0-EB76-3BA00698C703}"/>
              </a:ext>
            </a:extLst>
          </p:cNvPr>
          <p:cNvSpPr txBox="1"/>
          <p:nvPr/>
        </p:nvSpPr>
        <p:spPr>
          <a:xfrm>
            <a:off x="3730741" y="3491080"/>
            <a:ext cx="5911298" cy="1415772"/>
          </a:xfrm>
          <a:prstGeom prst="rect">
            <a:avLst/>
          </a:prstGeom>
          <a:noFill/>
        </p:spPr>
        <p:txBody>
          <a:bodyPr wrap="square">
            <a:spAutoFit/>
          </a:bodyPr>
          <a:lstStyle/>
          <a:p>
            <a:pPr marL="285750" indent="-285750" algn="r" rtl="1">
              <a:buFont typeface="Courier New" panose="02070309020205020404" pitchFamily="49" charset="0"/>
              <a:buChar char="o"/>
            </a:pPr>
            <a:r>
              <a:rPr lang="ar-EG" b="1" dirty="0"/>
              <a:t>التحليل القانوني والإجرائي:</a:t>
            </a:r>
          </a:p>
          <a:p>
            <a:pPr marL="742950" lvl="1" indent="-285750" algn="r" rtl="1">
              <a:buFont typeface="Arial" panose="020B0604020202020204" pitchFamily="34" charset="0"/>
              <a:buChar char="•"/>
            </a:pPr>
            <a:r>
              <a:rPr lang="ar-EG" sz="1600" dirty="0"/>
              <a:t>ما القوانين المنظمة للعملية الانتخابية؟</a:t>
            </a:r>
          </a:p>
          <a:p>
            <a:pPr marL="742950" lvl="1" indent="-285750" algn="r" rtl="1">
              <a:buFont typeface="Arial" panose="020B0604020202020204" pitchFamily="34" charset="0"/>
              <a:buChar char="•"/>
            </a:pPr>
            <a:r>
              <a:rPr lang="ar-EG" sz="1600" dirty="0"/>
              <a:t>ما هي مواعيد التسجيل والانتخاب؟</a:t>
            </a:r>
          </a:p>
          <a:p>
            <a:pPr marL="742950" lvl="1" indent="-285750" algn="r" rtl="1">
              <a:buFont typeface="Arial" panose="020B0604020202020204" pitchFamily="34" charset="0"/>
              <a:buChar char="•"/>
            </a:pPr>
            <a:r>
              <a:rPr lang="ar-EG" sz="1600" dirty="0"/>
              <a:t>ما هي القيود المفروضة على الإنفاق والدعاية</a:t>
            </a:r>
            <a:r>
              <a:rPr lang="ar-EG" dirty="0"/>
              <a:t>؟</a:t>
            </a:r>
          </a:p>
          <a:p>
            <a:pPr marL="742950" lvl="1" indent="-285750" algn="r" rtl="1">
              <a:buFont typeface="Wingdings" panose="05000000000000000000" pitchFamily="2" charset="2"/>
              <a:buChar char="Ø"/>
            </a:pPr>
            <a:endParaRPr lang="ar-SA" dirty="0"/>
          </a:p>
        </p:txBody>
      </p:sp>
      <p:sp>
        <p:nvSpPr>
          <p:cNvPr id="9" name="Rectangle 8">
            <a:extLst>
              <a:ext uri="{FF2B5EF4-FFF2-40B4-BE49-F238E27FC236}">
                <a16:creationId xmlns:a16="http://schemas.microsoft.com/office/drawing/2014/main" id="{8B90E248-50A6-F633-5C76-976305B7AF1A}"/>
              </a:ext>
            </a:extLst>
          </p:cNvPr>
          <p:cNvSpPr>
            <a:spLocks noChangeArrowheads="1"/>
          </p:cNvSpPr>
          <p:nvPr/>
        </p:nvSpPr>
        <p:spPr bwMode="auto">
          <a:xfrm>
            <a:off x="5186972" y="2411473"/>
            <a:ext cx="4455067"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مدى توفر الموارد البشرية (متطوعين، فريق عمل)؟</a:t>
            </a: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هو حجم الميزانية المتاحة؟</a:t>
            </a: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هي الوسائل الإعلامية المتاحة (تقليدية ورقمية)؟</a:t>
            </a:r>
            <a:endParaRPr kumimoji="0" lang="en-US" sz="1800" b="0" i="0" u="none" strike="noStrike" cap="none" normalizeH="0" baseline="0" dirty="0">
              <a:ln>
                <a:noFill/>
              </a:ln>
              <a:solidFill>
                <a:schemeClr val="tx1"/>
              </a:solidFill>
              <a:effectLst/>
              <a:latin typeface="Arial" panose="020B0604020202020204" pitchFamily="34" charset="0"/>
            </a:endParaRPr>
          </a:p>
        </p:txBody>
      </p:sp>
      <p:pic>
        <p:nvPicPr>
          <p:cNvPr id="10" name="Picture 9">
            <a:extLst>
              <a:ext uri="{FF2B5EF4-FFF2-40B4-BE49-F238E27FC236}">
                <a16:creationId xmlns:a16="http://schemas.microsoft.com/office/drawing/2014/main" id="{2B2A87AC-4115-93CE-BCA7-5F9EAFF827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8486" y="2419640"/>
            <a:ext cx="2883430" cy="2658664"/>
          </a:xfrm>
          <a:prstGeom prst="rect">
            <a:avLst/>
          </a:prstGeom>
        </p:spPr>
      </p:pic>
    </p:spTree>
    <p:extLst>
      <p:ext uri="{BB962C8B-B14F-4D97-AF65-F5344CB8AC3E}">
        <p14:creationId xmlns:p14="http://schemas.microsoft.com/office/powerpoint/2010/main" val="2570899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DF413-7D90-6932-5F2B-76662B87667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2454CF8-319B-9BCC-6103-5B5619B38F7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4294C6FE-DA71-F401-E788-2F79E1ABF130}"/>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F9C44C7-3678-2175-6AA9-E026E7D297DB}"/>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238A9364-28BC-BCA8-9F0D-FD3AAB2797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08DC85BA-A3BB-88CE-B697-D9D89A6C928E}"/>
              </a:ext>
            </a:extLst>
          </p:cNvPr>
          <p:cNvSpPr txBox="1"/>
          <p:nvPr/>
        </p:nvSpPr>
        <p:spPr>
          <a:xfrm>
            <a:off x="1649994" y="1708992"/>
            <a:ext cx="8466655" cy="523220"/>
          </a:xfrm>
          <a:prstGeom prst="rect">
            <a:avLst/>
          </a:prstGeom>
          <a:noFill/>
        </p:spPr>
        <p:txBody>
          <a:bodyPr wrap="square" rtlCol="0">
            <a:spAutoFit/>
          </a:bodyPr>
          <a:lstStyle/>
          <a:p>
            <a:pPr lvl="0" algn="r" rtl="1"/>
            <a:r>
              <a:rPr lang="ar-EG" sz="2800" b="1" dirty="0">
                <a:latin typeface="+mj-lt"/>
              </a:rPr>
              <a:t>1</a:t>
            </a:r>
            <a:r>
              <a:rPr lang="ar-JO" sz="2800" b="1" dirty="0">
                <a:latin typeface="+mj-lt"/>
              </a:rPr>
              <a:t>.5</a:t>
            </a:r>
            <a:r>
              <a:rPr lang="ar-EG" sz="2800" b="1" dirty="0">
                <a:latin typeface="+mj-lt"/>
              </a:rPr>
              <a:t>. </a:t>
            </a:r>
            <a:r>
              <a:rPr lang="ar-EG" sz="2800" b="1" dirty="0"/>
              <a:t>بناء الرسالة السياسية</a:t>
            </a:r>
            <a:endParaRPr lang="en-US" sz="2800" dirty="0">
              <a:latin typeface="Microsoft Uighur" panose="02000000000000000000" pitchFamily="2" charset="-78"/>
            </a:endParaRPr>
          </a:p>
        </p:txBody>
      </p:sp>
      <p:sp>
        <p:nvSpPr>
          <p:cNvPr id="6" name="TextBox 5">
            <a:extLst>
              <a:ext uri="{FF2B5EF4-FFF2-40B4-BE49-F238E27FC236}">
                <a16:creationId xmlns:a16="http://schemas.microsoft.com/office/drawing/2014/main" id="{14A5C0F3-0F18-4218-CCC7-E65DA91C269C}"/>
              </a:ext>
            </a:extLst>
          </p:cNvPr>
          <p:cNvSpPr txBox="1"/>
          <p:nvPr/>
        </p:nvSpPr>
        <p:spPr>
          <a:xfrm>
            <a:off x="4588906" y="3977005"/>
            <a:ext cx="5333615" cy="1477328"/>
          </a:xfrm>
          <a:prstGeom prst="rect">
            <a:avLst/>
          </a:prstGeom>
          <a:noFill/>
        </p:spPr>
        <p:txBody>
          <a:bodyPr wrap="square">
            <a:spAutoFit/>
          </a:bodyPr>
          <a:lstStyle/>
          <a:p>
            <a:pPr algn="r"/>
            <a:r>
              <a:rPr lang="ar-EG" b="1" dirty="0"/>
              <a:t>أهداف الرسالة السياسية</a:t>
            </a:r>
          </a:p>
          <a:p>
            <a:pPr marL="742950" lvl="1" indent="-285750" algn="r" rtl="1">
              <a:buFont typeface="Arial" panose="020B0604020202020204" pitchFamily="34" charset="0"/>
              <a:buChar char="•"/>
            </a:pPr>
            <a:r>
              <a:rPr lang="ar-EG" b="1" dirty="0"/>
              <a:t>بناء هوية قوية للمرشح.</a:t>
            </a:r>
            <a:endParaRPr lang="ar-EG" dirty="0"/>
          </a:p>
          <a:p>
            <a:pPr marL="742950" lvl="1" indent="-285750" algn="r" rtl="1">
              <a:buFont typeface="Arial" panose="020B0604020202020204" pitchFamily="34" charset="0"/>
              <a:buChar char="•"/>
            </a:pPr>
            <a:r>
              <a:rPr lang="ar-EG" b="1" dirty="0"/>
              <a:t>ربط الحملة باهتمامات وهموم الناس.</a:t>
            </a:r>
            <a:endParaRPr lang="ar-EG" dirty="0"/>
          </a:p>
          <a:p>
            <a:pPr marL="742950" lvl="1" indent="-285750" algn="r" rtl="1">
              <a:buFont typeface="Arial" panose="020B0604020202020204" pitchFamily="34" charset="0"/>
              <a:buChar char="•"/>
            </a:pPr>
            <a:r>
              <a:rPr lang="ar-EG" b="1" dirty="0"/>
              <a:t>تمييز المرشح عن المنافسين.</a:t>
            </a:r>
            <a:endParaRPr lang="ar-EG" dirty="0"/>
          </a:p>
          <a:p>
            <a:pPr marL="742950" lvl="1" indent="-285750" algn="r" rtl="1">
              <a:buFont typeface="Arial" panose="020B0604020202020204" pitchFamily="34" charset="0"/>
              <a:buChar char="•"/>
            </a:pPr>
            <a:r>
              <a:rPr lang="ar-EG" b="1" dirty="0"/>
              <a:t>تثبيت صورة ذهنية واضحة في عقل الناخب.</a:t>
            </a:r>
            <a:endParaRPr lang="ar-EG" dirty="0"/>
          </a:p>
        </p:txBody>
      </p:sp>
      <p:sp>
        <p:nvSpPr>
          <p:cNvPr id="8" name="Rectangle 7">
            <a:extLst>
              <a:ext uri="{FF2B5EF4-FFF2-40B4-BE49-F238E27FC236}">
                <a16:creationId xmlns:a16="http://schemas.microsoft.com/office/drawing/2014/main" id="{2FA36911-E257-088F-9D5C-9030FBA52C2D}"/>
              </a:ext>
            </a:extLst>
          </p:cNvPr>
          <p:cNvSpPr>
            <a:spLocks noChangeArrowheads="1"/>
          </p:cNvSpPr>
          <p:nvPr/>
        </p:nvSpPr>
        <p:spPr bwMode="auto">
          <a:xfrm>
            <a:off x="4764281" y="2466155"/>
            <a:ext cx="533361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b="1" i="0" u="none" strike="noStrike" cap="none" normalizeH="0" baseline="0" dirty="0">
                <a:ln>
                  <a:noFill/>
                </a:ln>
                <a:solidFill>
                  <a:schemeClr val="tx1"/>
                </a:solidFill>
                <a:effectLst/>
                <a:latin typeface="Arial" panose="020B0604020202020204" pitchFamily="34" charset="0"/>
                <a:cs typeface="Arial" panose="020B0604020202020204" pitchFamily="34" charset="0"/>
              </a:rPr>
              <a:t>ما هي الرسالة السياسية؟</a:t>
            </a:r>
            <a:endParaRPr kumimoji="0" lang="en-US" b="1" i="0" u="none" strike="noStrike" cap="none" normalizeH="0" baseline="0" dirty="0">
              <a:ln>
                <a:noFill/>
              </a:ln>
              <a:solidFill>
                <a:schemeClr val="tx1"/>
              </a:solidFill>
              <a:effectLst/>
              <a:latin typeface="Arial" panose="020B0604020202020204" pitchFamily="34" charset="0"/>
            </a:endParaRPr>
          </a:p>
          <a:p>
            <a:pPr lvl="1" algn="r" rtl="1" eaLnBrk="0" fontAlgn="base" hangingPunct="0">
              <a:spcBef>
                <a:spcPct val="0"/>
              </a:spcBef>
              <a:spcAft>
                <a:spcPct val="0"/>
              </a:spcAft>
            </a:pPr>
            <a:r>
              <a:rPr kumimoji="0" lang="ar-SA" b="0" i="0" u="none" strike="noStrike" cap="none" normalizeH="0" baseline="0" dirty="0">
                <a:ln>
                  <a:noFill/>
                </a:ln>
                <a:solidFill>
                  <a:schemeClr val="tx1"/>
                </a:solidFill>
                <a:effectLst/>
                <a:latin typeface="Arial" panose="020B0604020202020204" pitchFamily="34" charset="0"/>
                <a:cs typeface="Arial" panose="020B0604020202020204" pitchFamily="34" charset="0"/>
              </a:rPr>
              <a:t>هي</a:t>
            </a:r>
            <a:r>
              <a:rPr kumimoji="0" 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ar-SA" b="1" i="0" u="none" strike="noStrike" cap="none" normalizeH="0" baseline="0" dirty="0">
                <a:ln>
                  <a:noFill/>
                </a:ln>
                <a:solidFill>
                  <a:schemeClr val="tx1"/>
                </a:solidFill>
                <a:effectLst/>
                <a:latin typeface="Arial" panose="020B0604020202020204" pitchFamily="34" charset="0"/>
                <a:cs typeface="Arial" panose="020B0604020202020204" pitchFamily="34" charset="0"/>
              </a:rPr>
              <a:t>جوهر الحملة الانتخابية</a:t>
            </a:r>
            <a:r>
              <a:rPr kumimoji="0" lang="en-US" b="0" i="0" u="none" strike="noStrike" cap="none" normalizeH="0" baseline="0" dirty="0">
                <a:ln>
                  <a:noFill/>
                </a:ln>
                <a:solidFill>
                  <a:schemeClr val="tx1"/>
                </a:solidFill>
                <a:effectLst/>
                <a:latin typeface="Arial" panose="020B0604020202020204" pitchFamily="34" charset="0"/>
              </a:rPr>
              <a:t>، </a:t>
            </a:r>
            <a:r>
              <a:rPr kumimoji="0" lang="ar-SA" b="0" i="0" u="none" strike="noStrike" cap="none" normalizeH="0" baseline="0" dirty="0">
                <a:ln>
                  <a:noFill/>
                </a:ln>
                <a:solidFill>
                  <a:schemeClr val="tx1"/>
                </a:solidFill>
                <a:effectLst/>
                <a:latin typeface="Arial" panose="020B0604020202020204" pitchFamily="34" charset="0"/>
                <a:cs typeface="Arial" panose="020B0604020202020204" pitchFamily="34" charset="0"/>
              </a:rPr>
              <a:t>تمثل الأفكار والمبادئ التي يريد المرشح إيصالها للناخبين، وتجيب على سؤال أساسي</a:t>
            </a:r>
            <a:r>
              <a:rPr kumimoji="0" lang="en-US" b="0" i="0" u="none" strike="noStrike" cap="none" normalizeH="0" baseline="0" dirty="0">
                <a:ln>
                  <a:noFill/>
                </a:ln>
                <a:solidFill>
                  <a:schemeClr val="tx1"/>
                </a:solidFill>
                <a:effectLst/>
                <a:latin typeface="Arial" panose="020B0604020202020204" pitchFamily="34" charset="0"/>
              </a:rPr>
              <a:t>:</a:t>
            </a:r>
          </a:p>
          <a:p>
            <a:pPr lvl="1" algn="r" rtl="1" eaLnBrk="0" fontAlgn="base" hangingPunct="0">
              <a:spcBef>
                <a:spcPct val="0"/>
              </a:spcBef>
              <a:spcAft>
                <a:spcPct val="0"/>
              </a:spcAft>
            </a:pPr>
            <a:r>
              <a:rPr kumimoji="0" lang="en-US" b="0" i="0" u="none" strike="noStrike" cap="none" normalizeH="0" baseline="0" dirty="0">
                <a:ln>
                  <a:noFill/>
                </a:ln>
                <a:solidFill>
                  <a:schemeClr val="tx1"/>
                </a:solidFill>
                <a:effectLst/>
                <a:latin typeface="Arial" panose="020B0604020202020204" pitchFamily="34" charset="0"/>
              </a:rPr>
              <a:t>"</a:t>
            </a:r>
            <a:r>
              <a:rPr kumimoji="0" lang="ar-SA" b="1" i="0" u="none" strike="noStrike" cap="none" normalizeH="0" baseline="0" dirty="0">
                <a:ln>
                  <a:noFill/>
                </a:ln>
                <a:solidFill>
                  <a:schemeClr val="tx1"/>
                </a:solidFill>
                <a:effectLst/>
                <a:latin typeface="Arial" panose="020B0604020202020204" pitchFamily="34" charset="0"/>
                <a:cs typeface="Arial" panose="020B0604020202020204" pitchFamily="34" charset="0"/>
              </a:rPr>
              <a:t>لماذا يجب أن يصوّت الناس لهذا المرشح دون غيره؟</a:t>
            </a:r>
            <a:r>
              <a:rPr kumimoji="0" lang="en-US" b="0" i="0" u="none" strike="noStrike" cap="none" normalizeH="0" baseline="0" dirty="0">
                <a:ln>
                  <a:noFill/>
                </a:ln>
                <a:solidFill>
                  <a:schemeClr val="tx1"/>
                </a:solidFill>
                <a:effectLst/>
                <a:latin typeface="Arial" panose="020B0604020202020204" pitchFamily="34" charset="0"/>
              </a:rPr>
              <a:t>"</a:t>
            </a:r>
          </a:p>
        </p:txBody>
      </p:sp>
      <p:pic>
        <p:nvPicPr>
          <p:cNvPr id="12" name="Picture 11">
            <a:extLst>
              <a:ext uri="{FF2B5EF4-FFF2-40B4-BE49-F238E27FC236}">
                <a16:creationId xmlns:a16="http://schemas.microsoft.com/office/drawing/2014/main" id="{62D7EBF5-C593-D9DA-3197-F5060C4CB196}"/>
              </a:ext>
            </a:extLst>
          </p:cNvPr>
          <p:cNvPicPr>
            <a:picLocks noChangeAspect="1"/>
          </p:cNvPicPr>
          <p:nvPr/>
        </p:nvPicPr>
        <p:blipFill>
          <a:blip r:embed="rId3"/>
          <a:stretch>
            <a:fillRect/>
          </a:stretch>
        </p:blipFill>
        <p:spPr>
          <a:xfrm>
            <a:off x="1451624" y="2705250"/>
            <a:ext cx="3397212" cy="2684326"/>
          </a:xfrm>
          <a:prstGeom prst="rect">
            <a:avLst/>
          </a:prstGeom>
        </p:spPr>
      </p:pic>
    </p:spTree>
    <p:extLst>
      <p:ext uri="{BB962C8B-B14F-4D97-AF65-F5344CB8AC3E}">
        <p14:creationId xmlns:p14="http://schemas.microsoft.com/office/powerpoint/2010/main" val="4110824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850436" y="1622962"/>
            <a:ext cx="9345750" cy="424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7EF556D-5D9A-AEB5-2619-7876E3A936E4}"/>
              </a:ext>
            </a:extLst>
          </p:cNvPr>
          <p:cNvSpPr txBox="1"/>
          <p:nvPr/>
        </p:nvSpPr>
        <p:spPr>
          <a:xfrm>
            <a:off x="945866" y="1829063"/>
            <a:ext cx="8466655" cy="523220"/>
          </a:xfrm>
          <a:prstGeom prst="rect">
            <a:avLst/>
          </a:prstGeom>
          <a:noFill/>
        </p:spPr>
        <p:txBody>
          <a:bodyPr wrap="square" rtlCol="0">
            <a:spAutoFit/>
          </a:bodyPr>
          <a:lstStyle/>
          <a:p>
            <a:pPr lvl="0" algn="r" rtl="1"/>
            <a:r>
              <a:rPr lang="en-MY" sz="2800" b="1" dirty="0">
                <a:latin typeface="+mj-lt"/>
              </a:rPr>
              <a:t>1.6</a:t>
            </a:r>
            <a:r>
              <a:rPr lang="ar-JO" sz="2800" b="1" dirty="0">
                <a:latin typeface="+mj-lt"/>
              </a:rPr>
              <a:t> </a:t>
            </a:r>
            <a:r>
              <a:rPr lang="ar-EG" sz="2800" b="1" dirty="0">
                <a:latin typeface="+mj-lt"/>
              </a:rPr>
              <a:t> </a:t>
            </a:r>
            <a:r>
              <a:rPr lang="ar-EG" sz="2800" b="1" dirty="0"/>
              <a:t>مكونات الرسالة السياسية</a:t>
            </a:r>
            <a:endParaRPr lang="en-US" sz="2800" b="1" dirty="0">
              <a:latin typeface="+mj-lt"/>
            </a:endParaRPr>
          </a:p>
        </p:txBody>
      </p:sp>
      <p:sp>
        <p:nvSpPr>
          <p:cNvPr id="9" name="TextBox 8">
            <a:extLst>
              <a:ext uri="{FF2B5EF4-FFF2-40B4-BE49-F238E27FC236}">
                <a16:creationId xmlns:a16="http://schemas.microsoft.com/office/drawing/2014/main" id="{629F0848-1A29-B3FB-D59A-8603AADC96AD}"/>
              </a:ext>
            </a:extLst>
          </p:cNvPr>
          <p:cNvSpPr txBox="1"/>
          <p:nvPr/>
        </p:nvSpPr>
        <p:spPr>
          <a:xfrm>
            <a:off x="2214109" y="2337004"/>
            <a:ext cx="7492112" cy="861774"/>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r" rtl="1"/>
            <a:r>
              <a:rPr lang="ar-JO" sz="2400" dirty="0">
                <a:solidFill>
                  <a:srgbClr val="C00000"/>
                </a:solidFill>
              </a:rPr>
              <a:t>	</a:t>
            </a:r>
            <a:endParaRPr lang="ar-JO" sz="2600" b="1" dirty="0">
              <a:solidFill>
                <a:srgbClr val="C00000"/>
              </a:solidFill>
            </a:endParaRPr>
          </a:p>
          <a:p>
            <a:pPr algn="r" rtl="1"/>
            <a:r>
              <a:rPr lang="ar-JO" sz="2600" b="1" dirty="0">
                <a:solidFill>
                  <a:srgbClr val="C00000"/>
                </a:solidFill>
              </a:rPr>
              <a:t>		</a:t>
            </a:r>
            <a:endParaRPr lang="ar-EG" sz="2600" dirty="0"/>
          </a:p>
        </p:txBody>
      </p:sp>
      <p:graphicFrame>
        <p:nvGraphicFramePr>
          <p:cNvPr id="8" name="Table 7"/>
          <p:cNvGraphicFramePr>
            <a:graphicFrameLocks noGrp="1"/>
          </p:cNvGraphicFramePr>
          <p:nvPr>
            <p:extLst>
              <p:ext uri="{D42A27DB-BD31-4B8C-83A1-F6EECF244321}">
                <p14:modId xmlns:p14="http://schemas.microsoft.com/office/powerpoint/2010/main" val="2599250480"/>
              </p:ext>
            </p:extLst>
          </p:nvPr>
        </p:nvGraphicFramePr>
        <p:xfrm>
          <a:off x="2007565" y="2352283"/>
          <a:ext cx="7031492" cy="3230880"/>
        </p:xfrm>
        <a:graphic>
          <a:graphicData uri="http://schemas.openxmlformats.org/drawingml/2006/table">
            <a:tbl>
              <a:tblPr firstCol="1" bandCol="1">
                <a:tableStyleId>{5940675A-B579-460E-94D1-54222C63F5DA}</a:tableStyleId>
              </a:tblPr>
              <a:tblGrid>
                <a:gridCol w="3515746">
                  <a:extLst>
                    <a:ext uri="{9D8B030D-6E8A-4147-A177-3AD203B41FA5}">
                      <a16:colId xmlns:a16="http://schemas.microsoft.com/office/drawing/2014/main" val="20000"/>
                    </a:ext>
                  </a:extLst>
                </a:gridCol>
                <a:gridCol w="3515746">
                  <a:extLst>
                    <a:ext uri="{9D8B030D-6E8A-4147-A177-3AD203B41FA5}">
                      <a16:colId xmlns:a16="http://schemas.microsoft.com/office/drawing/2014/main" val="20001"/>
                    </a:ext>
                  </a:extLst>
                </a:gridCol>
              </a:tblGrid>
              <a:tr h="303098">
                <a:tc>
                  <a:txBody>
                    <a:bodyPr/>
                    <a:lstStyle/>
                    <a:p>
                      <a:pPr algn="ctr" rtl="1"/>
                      <a:r>
                        <a:rPr lang="ar-EG" sz="1600" dirty="0"/>
                        <a:t>المكون</a:t>
                      </a:r>
                    </a:p>
                  </a:txBody>
                  <a:tcPr anchor="ctr">
                    <a:solidFill>
                      <a:schemeClr val="bg2"/>
                    </a:solidFill>
                  </a:tcPr>
                </a:tc>
                <a:tc>
                  <a:txBody>
                    <a:bodyPr/>
                    <a:lstStyle/>
                    <a:p>
                      <a:pPr algn="r" rtl="1"/>
                      <a:r>
                        <a:rPr lang="ar-EG" sz="1600" dirty="0"/>
                        <a:t>الشرح</a:t>
                      </a:r>
                    </a:p>
                  </a:txBody>
                  <a:tcPr anchor="ctr">
                    <a:solidFill>
                      <a:schemeClr val="bg2"/>
                    </a:solidFill>
                  </a:tcPr>
                </a:tc>
                <a:extLst>
                  <a:ext uri="{0D108BD9-81ED-4DB2-BD59-A6C34878D82A}">
                    <a16:rowId xmlns:a16="http://schemas.microsoft.com/office/drawing/2014/main" val="10000"/>
                  </a:ext>
                </a:extLst>
              </a:tr>
              <a:tr h="523532">
                <a:tc>
                  <a:txBody>
                    <a:bodyPr/>
                    <a:lstStyle/>
                    <a:p>
                      <a:pPr algn="ctr" rtl="1"/>
                      <a:r>
                        <a:rPr lang="ar-EG" sz="1600" dirty="0"/>
                        <a:t>الشعار الرئيسي</a:t>
                      </a:r>
                    </a:p>
                  </a:txBody>
                  <a:tcPr anchor="ctr"/>
                </a:tc>
                <a:tc>
                  <a:txBody>
                    <a:bodyPr/>
                    <a:lstStyle/>
                    <a:p>
                      <a:pPr algn="r" rtl="1"/>
                      <a:r>
                        <a:rPr lang="ar-EG" sz="1600" dirty="0"/>
                        <a:t>عبارة قصيرة تحمل جوهر الحملة (مثال: "التغيير"، "البلد أولاً")</a:t>
                      </a:r>
                    </a:p>
                  </a:txBody>
                  <a:tcPr anchor="ctr"/>
                </a:tc>
                <a:extLst>
                  <a:ext uri="{0D108BD9-81ED-4DB2-BD59-A6C34878D82A}">
                    <a16:rowId xmlns:a16="http://schemas.microsoft.com/office/drawing/2014/main" val="10001"/>
                  </a:ext>
                </a:extLst>
              </a:tr>
              <a:tr h="523532">
                <a:tc>
                  <a:txBody>
                    <a:bodyPr/>
                    <a:lstStyle/>
                    <a:p>
                      <a:pPr algn="ctr" rtl="1"/>
                      <a:r>
                        <a:rPr lang="ar-EG" sz="1600" dirty="0"/>
                        <a:t>نقاط الحوار الأساسية</a:t>
                      </a:r>
                    </a:p>
                  </a:txBody>
                  <a:tcPr anchor="ctr"/>
                </a:tc>
                <a:tc>
                  <a:txBody>
                    <a:bodyPr/>
                    <a:lstStyle/>
                    <a:p>
                      <a:pPr algn="r" rtl="1"/>
                      <a:r>
                        <a:rPr lang="ar-EG" sz="1600" dirty="0"/>
                        <a:t>القضايا أو الملفات التي تركز عليها الحملة (مثل التعليم، البطالة، مكافحة الفساد)</a:t>
                      </a:r>
                    </a:p>
                  </a:txBody>
                  <a:tcPr anchor="ctr"/>
                </a:tc>
                <a:extLst>
                  <a:ext uri="{0D108BD9-81ED-4DB2-BD59-A6C34878D82A}">
                    <a16:rowId xmlns:a16="http://schemas.microsoft.com/office/drawing/2014/main" val="10002"/>
                  </a:ext>
                </a:extLst>
              </a:tr>
              <a:tr h="523532">
                <a:tc>
                  <a:txBody>
                    <a:bodyPr/>
                    <a:lstStyle/>
                    <a:p>
                      <a:pPr algn="ctr" rtl="1"/>
                      <a:r>
                        <a:rPr lang="ar-EG" sz="1600" dirty="0"/>
                        <a:t>الرؤية المستقبلية</a:t>
                      </a:r>
                    </a:p>
                  </a:txBody>
                  <a:tcPr anchor="ctr"/>
                </a:tc>
                <a:tc>
                  <a:txBody>
                    <a:bodyPr/>
                    <a:lstStyle/>
                    <a:p>
                      <a:pPr algn="r" rtl="1"/>
                      <a:r>
                        <a:rPr lang="ar-EG" sz="1600" dirty="0"/>
                        <a:t>ماذا يريد المرشح أن يحقق؟ وكيف ستكون حياة الناس أفضل إذا فاز؟</a:t>
                      </a:r>
                    </a:p>
                  </a:txBody>
                  <a:tcPr anchor="ctr"/>
                </a:tc>
                <a:extLst>
                  <a:ext uri="{0D108BD9-81ED-4DB2-BD59-A6C34878D82A}">
                    <a16:rowId xmlns:a16="http://schemas.microsoft.com/office/drawing/2014/main" val="10003"/>
                  </a:ext>
                </a:extLst>
              </a:tr>
              <a:tr h="523532">
                <a:tc>
                  <a:txBody>
                    <a:bodyPr/>
                    <a:lstStyle/>
                    <a:p>
                      <a:pPr algn="ctr" rtl="1"/>
                      <a:r>
                        <a:rPr lang="ar-EG" sz="1600" dirty="0"/>
                        <a:t>القيم والمبادئ</a:t>
                      </a:r>
                    </a:p>
                  </a:txBody>
                  <a:tcPr anchor="ctr"/>
                </a:tc>
                <a:tc>
                  <a:txBody>
                    <a:bodyPr/>
                    <a:lstStyle/>
                    <a:p>
                      <a:pPr algn="r" rtl="1"/>
                      <a:r>
                        <a:rPr lang="ar-EG" sz="1600"/>
                        <a:t>ما الذي يؤمن به المرشح؟ (مثل: العدالة، الشفافية، الوطنية)</a:t>
                      </a:r>
                    </a:p>
                  </a:txBody>
                  <a:tcPr anchor="ctr"/>
                </a:tc>
                <a:extLst>
                  <a:ext uri="{0D108BD9-81ED-4DB2-BD59-A6C34878D82A}">
                    <a16:rowId xmlns:a16="http://schemas.microsoft.com/office/drawing/2014/main" val="10004"/>
                  </a:ext>
                </a:extLst>
              </a:tr>
              <a:tr h="523532">
                <a:tc>
                  <a:txBody>
                    <a:bodyPr/>
                    <a:lstStyle/>
                    <a:p>
                      <a:pPr algn="ctr" rtl="1"/>
                      <a:r>
                        <a:rPr lang="ar-EG" sz="1600" dirty="0"/>
                        <a:t>التميّز عن المنافسين</a:t>
                      </a:r>
                    </a:p>
                  </a:txBody>
                  <a:tcPr anchor="ctr"/>
                </a:tc>
                <a:tc>
                  <a:txBody>
                    <a:bodyPr/>
                    <a:lstStyle/>
                    <a:p>
                      <a:pPr algn="r" rtl="1"/>
                      <a:r>
                        <a:rPr lang="ar-EG" sz="1600" dirty="0"/>
                        <a:t>ما الفرق بين المرشح ومنافسيه؟ ولماذا هو الخيار الأفضل؟</a:t>
                      </a:r>
                    </a:p>
                  </a:txBody>
                  <a:tcPr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443883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800018" y="1622962"/>
            <a:ext cx="9345750" cy="424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7EF556D-5D9A-AEB5-2619-7876E3A936E4}"/>
              </a:ext>
            </a:extLst>
          </p:cNvPr>
          <p:cNvSpPr txBox="1"/>
          <p:nvPr/>
        </p:nvSpPr>
        <p:spPr>
          <a:xfrm>
            <a:off x="1239566" y="1916422"/>
            <a:ext cx="8466655" cy="523220"/>
          </a:xfrm>
          <a:prstGeom prst="rect">
            <a:avLst/>
          </a:prstGeom>
          <a:noFill/>
        </p:spPr>
        <p:txBody>
          <a:bodyPr wrap="square" rtlCol="0">
            <a:spAutoFit/>
          </a:bodyPr>
          <a:lstStyle/>
          <a:p>
            <a:pPr lvl="0" algn="r" rtl="1"/>
            <a:r>
              <a:rPr lang="ar-EG" sz="2800" b="1" dirty="0">
                <a:latin typeface="+mj-lt"/>
              </a:rPr>
              <a:t>1.</a:t>
            </a:r>
            <a:r>
              <a:rPr lang="ar-JO" sz="2800" b="1" dirty="0">
                <a:latin typeface="+mj-lt"/>
              </a:rPr>
              <a:t>7</a:t>
            </a:r>
            <a:r>
              <a:rPr lang="ar-EG" sz="2800" b="1" dirty="0">
                <a:latin typeface="+mj-lt"/>
              </a:rPr>
              <a:t> </a:t>
            </a:r>
            <a:r>
              <a:rPr lang="ar-EG" sz="2800" b="1" dirty="0"/>
              <a:t>مواصفات الرسالة الناجحة</a:t>
            </a:r>
            <a:endParaRPr lang="en-US" sz="2800" b="1" dirty="0">
              <a:latin typeface="+mj-lt"/>
            </a:endParaRPr>
          </a:p>
        </p:txBody>
      </p:sp>
      <p:sp>
        <p:nvSpPr>
          <p:cNvPr id="3" name="Rectangle 1"/>
          <p:cNvSpPr>
            <a:spLocks noChangeArrowheads="1"/>
          </p:cNvSpPr>
          <p:nvPr/>
        </p:nvSpPr>
        <p:spPr bwMode="auto">
          <a:xfrm>
            <a:off x="3012794" y="2439642"/>
            <a:ext cx="5870767" cy="1723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واضحة ومباشرة</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endParaRPr>
          </a:p>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سهلة التكرار والتذكر</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endParaRPr>
          </a:p>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ترتبط بعاطفة أو أمل</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endParaRPr>
          </a:p>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تعكس الواقع لكنها تقدم حلاً</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endParaRPr>
          </a:p>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مرنة بما يكفي لتتكيّف مع الأحداث</a:t>
            </a:r>
            <a:r>
              <a:rPr lang="ar-EG" sz="1600" dirty="0"/>
              <a:t>)</a:t>
            </a:r>
          </a:p>
          <a:p>
            <a:pPr marL="285750" indent="-285750" algn="r" rtl="1">
              <a:buFont typeface="Courier New" panose="02070309020205020404" pitchFamily="49" charset="0"/>
              <a:buChar char="o"/>
            </a:pPr>
            <a:endParaRPr lang="ar-EG" sz="1600" dirty="0"/>
          </a:p>
        </p:txBody>
      </p:sp>
      <p:sp>
        <p:nvSpPr>
          <p:cNvPr id="4" name="Rectangle 3"/>
          <p:cNvSpPr/>
          <p:nvPr/>
        </p:nvSpPr>
        <p:spPr>
          <a:xfrm>
            <a:off x="3991424" y="4084254"/>
            <a:ext cx="4607613" cy="1384995"/>
          </a:xfrm>
          <a:prstGeom prst="rect">
            <a:avLst/>
          </a:prstGeom>
        </p:spPr>
        <p:txBody>
          <a:bodyPr wrap="square">
            <a:spAutoFit/>
          </a:bodyPr>
          <a:lstStyle/>
          <a:p>
            <a:pPr algn="r" rtl="1"/>
            <a:r>
              <a:rPr lang="ar-EG" sz="1600" b="1" dirty="0"/>
              <a:t>أمثلة على رسائل ناجحة</a:t>
            </a:r>
            <a:r>
              <a:rPr lang="ar-JO" sz="1600" b="1" dirty="0"/>
              <a:t>:</a:t>
            </a:r>
          </a:p>
          <a:p>
            <a:pPr algn="r" rtl="1"/>
            <a:endParaRPr lang="ar-EG" sz="300" b="1" dirty="0"/>
          </a:p>
          <a:p>
            <a:pPr algn="r">
              <a:buFont typeface="Arial" panose="020B0604020202020204" pitchFamily="34" charset="0"/>
              <a:buChar char="•"/>
            </a:pPr>
            <a:r>
              <a:rPr lang="ar-EG" sz="1600" b="1" dirty="0">
                <a:solidFill>
                  <a:srgbClr val="C00000"/>
                </a:solidFill>
              </a:rPr>
              <a:t>باراك أوباما (2008):</a:t>
            </a:r>
            <a:r>
              <a:rPr lang="ar-EG" sz="1600" dirty="0"/>
              <a:t> "التغيير" – ركّز على الأمل والتجديد.</a:t>
            </a:r>
          </a:p>
          <a:p>
            <a:pPr algn="r">
              <a:buFont typeface="Arial" panose="020B0604020202020204" pitchFamily="34" charset="0"/>
              <a:buChar char="•"/>
            </a:pPr>
            <a:r>
              <a:rPr lang="ar-EG" sz="1600" b="1" dirty="0"/>
              <a:t>جون ماكين:</a:t>
            </a:r>
            <a:r>
              <a:rPr lang="ar-EG" sz="1600" dirty="0"/>
              <a:t> "البلد أولاً" – استند إلى خبرته ووطنيته.</a:t>
            </a:r>
          </a:p>
          <a:p>
            <a:pPr algn="r">
              <a:buFont typeface="Arial" panose="020B0604020202020204" pitchFamily="34" charset="0"/>
              <a:buChar char="•"/>
            </a:pPr>
            <a:r>
              <a:rPr lang="ar-EG" sz="1600" b="1" dirty="0"/>
              <a:t>حملات عربية:</a:t>
            </a:r>
            <a:r>
              <a:rPr lang="ar-EG" sz="1600" dirty="0"/>
              <a:t> "نحنا الحل"، "معًا نبني المستقبل"، "الكرامة أولاً" – تربط الرسالة بقيم اجتماعية أو سياسية مهمة</a:t>
            </a:r>
          </a:p>
        </p:txBody>
      </p:sp>
      <p:pic>
        <p:nvPicPr>
          <p:cNvPr id="1026" name="Picture 2" descr="BBCArabic.com | أخبار العالم | ماكين وأوباما يتبادلان الاتهامات في المناظرة  الأخيرة">
            <a:extLst>
              <a:ext uri="{FF2B5EF4-FFF2-40B4-BE49-F238E27FC236}">
                <a16:creationId xmlns:a16="http://schemas.microsoft.com/office/drawing/2014/main" id="{AE1A2059-4E65-CBF1-A9E8-15234FE82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9390" y="2532812"/>
            <a:ext cx="193357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815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800018" y="1821780"/>
            <a:ext cx="9345750" cy="424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7EF556D-5D9A-AEB5-2619-7876E3A936E4}"/>
              </a:ext>
            </a:extLst>
          </p:cNvPr>
          <p:cNvSpPr txBox="1"/>
          <p:nvPr/>
        </p:nvSpPr>
        <p:spPr>
          <a:xfrm>
            <a:off x="1239566" y="1916422"/>
            <a:ext cx="8466655" cy="523220"/>
          </a:xfrm>
          <a:prstGeom prst="rect">
            <a:avLst/>
          </a:prstGeom>
          <a:noFill/>
        </p:spPr>
        <p:txBody>
          <a:bodyPr wrap="square" rtlCol="0">
            <a:spAutoFit/>
          </a:bodyPr>
          <a:lstStyle/>
          <a:p>
            <a:pPr lvl="0" algn="r" rtl="1"/>
            <a:r>
              <a:rPr lang="ar-JO" sz="2800" b="1" dirty="0">
                <a:latin typeface="+mj-lt"/>
              </a:rPr>
              <a:t>1.8</a:t>
            </a:r>
            <a:r>
              <a:rPr lang="ar-EG" sz="2800" b="1" dirty="0">
                <a:latin typeface="+mj-lt"/>
              </a:rPr>
              <a:t> </a:t>
            </a:r>
            <a:r>
              <a:rPr lang="ar-EG" sz="2800" b="1" dirty="0"/>
              <a:t>مثال تطبيقي: مرشح طلابي لرئاسة اتحاد الطلبة</a:t>
            </a:r>
            <a:endParaRPr lang="en-US" sz="2800" b="1" dirty="0">
              <a:latin typeface="+mj-lt"/>
            </a:endParaRPr>
          </a:p>
        </p:txBody>
      </p:sp>
      <p:sp>
        <p:nvSpPr>
          <p:cNvPr id="3" name="Rectangle 1"/>
          <p:cNvSpPr>
            <a:spLocks noChangeArrowheads="1"/>
          </p:cNvSpPr>
          <p:nvPr/>
        </p:nvSpPr>
        <p:spPr bwMode="auto">
          <a:xfrm>
            <a:off x="4648022" y="2565358"/>
            <a:ext cx="492784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rtl="1"/>
            <a:r>
              <a:rPr lang="ar-EG" b="1" dirty="0"/>
              <a:t>اسم المرشح: س</a:t>
            </a:r>
          </a:p>
          <a:p>
            <a:pPr algn="r" rtl="1"/>
            <a:r>
              <a:rPr lang="ar-EG" b="1" dirty="0"/>
              <a:t>الجامعة: جامعة ص</a:t>
            </a:r>
          </a:p>
          <a:p>
            <a:pPr algn="r" rtl="1"/>
            <a:r>
              <a:rPr lang="ar-EG" b="1" dirty="0"/>
              <a:t>الهدف: الترشح لرئاسة اتحاد الطلب</a:t>
            </a:r>
          </a:p>
          <a:p>
            <a:pPr lvl="0" algn="r" rtl="1" eaLnBrk="0" fontAlgn="base" hangingPunct="0">
              <a:spcBef>
                <a:spcPct val="0"/>
              </a:spcBef>
              <a:spcAft>
                <a:spcPct val="0"/>
              </a:spcAft>
            </a:pPr>
            <a:endParaRPr lang="en-US" dirty="0"/>
          </a:p>
        </p:txBody>
      </p:sp>
      <p:pic>
        <p:nvPicPr>
          <p:cNvPr id="6" name="Picture 5">
            <a:extLst>
              <a:ext uri="{FF2B5EF4-FFF2-40B4-BE49-F238E27FC236}">
                <a16:creationId xmlns:a16="http://schemas.microsoft.com/office/drawing/2014/main" id="{38B49858-69B2-2DCA-938A-9C755AB755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041" y="2874288"/>
            <a:ext cx="2676756" cy="2753970"/>
          </a:xfrm>
          <a:prstGeom prst="rect">
            <a:avLst/>
          </a:prstGeom>
        </p:spPr>
      </p:pic>
      <p:graphicFrame>
        <p:nvGraphicFramePr>
          <p:cNvPr id="2" name="Table 1"/>
          <p:cNvGraphicFramePr>
            <a:graphicFrameLocks noGrp="1"/>
          </p:cNvGraphicFramePr>
          <p:nvPr>
            <p:extLst>
              <p:ext uri="{D42A27DB-BD31-4B8C-83A1-F6EECF244321}">
                <p14:modId xmlns:p14="http://schemas.microsoft.com/office/powerpoint/2010/main" val="1075829551"/>
              </p:ext>
            </p:extLst>
          </p:nvPr>
        </p:nvGraphicFramePr>
        <p:xfrm>
          <a:off x="3841819" y="3592567"/>
          <a:ext cx="5734050" cy="2098550"/>
        </p:xfrm>
        <a:graphic>
          <a:graphicData uri="http://schemas.openxmlformats.org/drawingml/2006/table">
            <a:tbl>
              <a:tblPr firstRow="1" firstCol="1" bandRow="1">
                <a:tableStyleId>{5940675A-B579-460E-94D1-54222C63F5DA}</a:tableStyleId>
              </a:tblPr>
              <a:tblGrid>
                <a:gridCol w="4047490">
                  <a:extLst>
                    <a:ext uri="{9D8B030D-6E8A-4147-A177-3AD203B41FA5}">
                      <a16:colId xmlns:a16="http://schemas.microsoft.com/office/drawing/2014/main" val="20000"/>
                    </a:ext>
                  </a:extLst>
                </a:gridCol>
                <a:gridCol w="1686560">
                  <a:extLst>
                    <a:ext uri="{9D8B030D-6E8A-4147-A177-3AD203B41FA5}">
                      <a16:colId xmlns:a16="http://schemas.microsoft.com/office/drawing/2014/main" val="20001"/>
                    </a:ext>
                  </a:extLst>
                </a:gridCol>
              </a:tblGrid>
              <a:tr h="0">
                <a:tc>
                  <a:txBody>
                    <a:bodyPr/>
                    <a:lstStyle/>
                    <a:p>
                      <a:pPr algn="r">
                        <a:lnSpc>
                          <a:spcPct val="107000"/>
                        </a:lnSpc>
                        <a:spcAft>
                          <a:spcPts val="0"/>
                        </a:spcAft>
                      </a:pPr>
                      <a:r>
                        <a:rPr lang="ar-SA" sz="1100">
                          <a:effectLst/>
                        </a:rPr>
                        <a:t>المثال التطبيقي</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100" b="1" dirty="0">
                          <a:effectLst/>
                        </a:rPr>
                        <a:t>المكون</a:t>
                      </a:r>
                      <a:endParaRPr lang="en-MY" sz="11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0"/>
                  </a:ext>
                </a:extLst>
              </a:tr>
              <a:tr h="0">
                <a:tc>
                  <a:txBody>
                    <a:bodyPr/>
                    <a:lstStyle/>
                    <a:p>
                      <a:pPr algn="r">
                        <a:lnSpc>
                          <a:spcPct val="107000"/>
                        </a:lnSpc>
                        <a:spcAft>
                          <a:spcPts val="0"/>
                        </a:spcAft>
                      </a:pPr>
                      <a:r>
                        <a:rPr lang="en-MY" sz="1100">
                          <a:effectLst/>
                        </a:rPr>
                        <a:t>"</a:t>
                      </a:r>
                      <a:r>
                        <a:rPr lang="ar-SA" sz="1100">
                          <a:effectLst/>
                        </a:rPr>
                        <a:t>صوتكم.. قوتنا</a:t>
                      </a:r>
                      <a:r>
                        <a:rPr lang="en-MY" sz="1100">
                          <a:effectLst/>
                        </a:rPr>
                        <a:t>" – </a:t>
                      </a:r>
                      <a:r>
                        <a:rPr lang="ar-SA" sz="1100">
                          <a:effectLst/>
                        </a:rPr>
                        <a:t>يربط بين مشاركة الطلاب وبين قوة الاتحاد</a:t>
                      </a:r>
                      <a:r>
                        <a:rPr lang="en-MY" sz="11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indent="0" algn="r" rtl="1">
                        <a:lnSpc>
                          <a:spcPct val="107000"/>
                        </a:lnSpc>
                        <a:spcAft>
                          <a:spcPts val="0"/>
                        </a:spcAft>
                        <a:buFont typeface="+mj-lt"/>
                        <a:buNone/>
                      </a:pPr>
                      <a:r>
                        <a:rPr lang="en-MY" sz="1100" b="1">
                          <a:effectLst/>
                        </a:rPr>
                        <a:t>1. </a:t>
                      </a:r>
                      <a:r>
                        <a:rPr lang="ar-SA" sz="1100" b="1">
                          <a:effectLst/>
                        </a:rPr>
                        <a:t>الشعار الرئيسي</a:t>
                      </a:r>
                      <a:endParaRPr lang="en-MY" sz="11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1"/>
                  </a:ext>
                </a:extLst>
              </a:tr>
              <a:tr h="0">
                <a:tc>
                  <a:txBody>
                    <a:bodyPr/>
                    <a:lstStyle/>
                    <a:p>
                      <a:pPr algn="r">
                        <a:lnSpc>
                          <a:spcPct val="107000"/>
                        </a:lnSpc>
                        <a:spcAft>
                          <a:spcPts val="0"/>
                        </a:spcAft>
                      </a:pPr>
                      <a:r>
                        <a:rPr lang="en-MY" sz="1100" dirty="0">
                          <a:effectLst/>
                        </a:rPr>
                        <a:t>- </a:t>
                      </a:r>
                      <a:r>
                        <a:rPr lang="ar-SA" sz="1100" dirty="0">
                          <a:effectLst/>
                        </a:rPr>
                        <a:t>تحسين خدمات الكافيتريا</a:t>
                      </a:r>
                      <a:r>
                        <a:rPr lang="en-MY" sz="1100" dirty="0">
                          <a:effectLst/>
                        </a:rPr>
                        <a:t>.</a:t>
                      </a:r>
                      <a:br>
                        <a:rPr lang="en-MY" sz="1100" dirty="0">
                          <a:effectLst/>
                        </a:rPr>
                      </a:br>
                      <a:r>
                        <a:rPr lang="en-MY" sz="1100" dirty="0">
                          <a:effectLst/>
                        </a:rPr>
                        <a:t>- </a:t>
                      </a:r>
                      <a:r>
                        <a:rPr lang="ar-SA" sz="1100" dirty="0">
                          <a:effectLst/>
                        </a:rPr>
                        <a:t>الدفاع عن حقوق الطلاب في القرارات الإدارية</a:t>
                      </a:r>
                      <a:r>
                        <a:rPr lang="en-MY" sz="1100" dirty="0">
                          <a:effectLst/>
                        </a:rPr>
                        <a:t>.</a:t>
                      </a:r>
                      <a:br>
                        <a:rPr lang="en-MY" sz="1100" dirty="0">
                          <a:effectLst/>
                        </a:rPr>
                      </a:br>
                      <a:r>
                        <a:rPr lang="en-MY" sz="1100" dirty="0">
                          <a:effectLst/>
                        </a:rPr>
                        <a:t>- </a:t>
                      </a:r>
                      <a:r>
                        <a:rPr lang="ar-SA" sz="1100" dirty="0">
                          <a:effectLst/>
                        </a:rPr>
                        <a:t>تنظيم أنشطة ثقافية ورياضية بشكل منتظم</a:t>
                      </a:r>
                      <a:r>
                        <a:rPr lang="en-MY" sz="1100" dirty="0">
                          <a:effectLst/>
                        </a:rPr>
                        <a:t>.</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indent="0" algn="r" rtl="1">
                        <a:lnSpc>
                          <a:spcPct val="107000"/>
                        </a:lnSpc>
                        <a:spcAft>
                          <a:spcPts val="0"/>
                        </a:spcAft>
                        <a:buFont typeface="+mj-lt"/>
                        <a:buNone/>
                      </a:pPr>
                      <a:r>
                        <a:rPr lang="en-MY" sz="1100" b="1" dirty="0">
                          <a:effectLst/>
                        </a:rPr>
                        <a:t>2. </a:t>
                      </a:r>
                      <a:r>
                        <a:rPr lang="ar-SA" sz="1100" b="1" dirty="0">
                          <a:effectLst/>
                        </a:rPr>
                        <a:t>نقاط الحوار الأساسية</a:t>
                      </a:r>
                      <a:endParaRPr lang="en-MY" sz="11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2"/>
                  </a:ext>
                </a:extLst>
              </a:tr>
              <a:tr h="0">
                <a:tc>
                  <a:txBody>
                    <a:bodyPr/>
                    <a:lstStyle/>
                    <a:p>
                      <a:pPr algn="r">
                        <a:lnSpc>
                          <a:spcPct val="107000"/>
                        </a:lnSpc>
                        <a:spcAft>
                          <a:spcPts val="0"/>
                        </a:spcAft>
                      </a:pPr>
                      <a:r>
                        <a:rPr lang="en-MY" sz="1100">
                          <a:effectLst/>
                        </a:rPr>
                        <a:t>"</a:t>
                      </a:r>
                      <a:r>
                        <a:rPr lang="ar-SA" sz="1100">
                          <a:effectLst/>
                        </a:rPr>
                        <a:t>بناء اتحاد طلابي قوي يمثل الجميع، ويكون صوته مسموعًا داخل الجامعة، ويعزز من حياة الطالب اليومية</a:t>
                      </a:r>
                      <a:r>
                        <a:rPr lang="en-MY" sz="11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indent="0" algn="r" rtl="1">
                        <a:lnSpc>
                          <a:spcPct val="107000"/>
                        </a:lnSpc>
                        <a:spcAft>
                          <a:spcPts val="0"/>
                        </a:spcAft>
                        <a:buFont typeface="+mj-lt"/>
                        <a:buNone/>
                      </a:pPr>
                      <a:r>
                        <a:rPr lang="en-MY" sz="1100" b="1" dirty="0">
                          <a:effectLst/>
                        </a:rPr>
                        <a:t>3. </a:t>
                      </a:r>
                      <a:r>
                        <a:rPr lang="ar-SA" sz="1100" b="1" dirty="0">
                          <a:effectLst/>
                        </a:rPr>
                        <a:t>الرؤية المستقبلية</a:t>
                      </a:r>
                      <a:endParaRPr lang="en-MY" sz="11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3"/>
                  </a:ext>
                </a:extLst>
              </a:tr>
              <a:tr h="0">
                <a:tc>
                  <a:txBody>
                    <a:bodyPr/>
                    <a:lstStyle/>
                    <a:p>
                      <a:pPr algn="r">
                        <a:lnSpc>
                          <a:spcPct val="107000"/>
                        </a:lnSpc>
                        <a:spcAft>
                          <a:spcPts val="0"/>
                        </a:spcAft>
                      </a:pPr>
                      <a:r>
                        <a:rPr lang="en-MY" sz="1100" dirty="0">
                          <a:effectLst/>
                        </a:rPr>
                        <a:t>- </a:t>
                      </a:r>
                      <a:r>
                        <a:rPr lang="ar-SA" sz="1100" dirty="0">
                          <a:effectLst/>
                        </a:rPr>
                        <a:t>العدالة في توزيع الأنشطة والفرص</a:t>
                      </a:r>
                      <a:r>
                        <a:rPr lang="en-MY" sz="1100" dirty="0">
                          <a:effectLst/>
                        </a:rPr>
                        <a:t>.</a:t>
                      </a:r>
                      <a:br>
                        <a:rPr lang="en-MY" sz="1100" dirty="0">
                          <a:effectLst/>
                        </a:rPr>
                      </a:br>
                      <a:r>
                        <a:rPr lang="en-MY" sz="1100" dirty="0">
                          <a:effectLst/>
                        </a:rPr>
                        <a:t>- </a:t>
                      </a:r>
                      <a:r>
                        <a:rPr lang="ar-SA" sz="1100" dirty="0">
                          <a:effectLst/>
                        </a:rPr>
                        <a:t>الشفافية في العمل الطلابي</a:t>
                      </a:r>
                      <a:r>
                        <a:rPr lang="en-MY" sz="1100" dirty="0">
                          <a:effectLst/>
                        </a:rPr>
                        <a:t>.</a:t>
                      </a:r>
                      <a:br>
                        <a:rPr lang="en-MY" sz="1100" dirty="0">
                          <a:effectLst/>
                        </a:rPr>
                      </a:br>
                      <a:r>
                        <a:rPr lang="en-MY" sz="1100" dirty="0">
                          <a:effectLst/>
                        </a:rPr>
                        <a:t>- </a:t>
                      </a:r>
                      <a:r>
                        <a:rPr lang="ar-SA" sz="1100" dirty="0">
                          <a:effectLst/>
                        </a:rPr>
                        <a:t>المشاركة الجماعية وصنع القرار من الأسفل إلى الأعلى</a:t>
                      </a:r>
                      <a:r>
                        <a:rPr lang="en-MY" sz="1100" dirty="0">
                          <a:effectLst/>
                        </a:rPr>
                        <a:t>.</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indent="0" algn="r" rtl="1">
                        <a:lnSpc>
                          <a:spcPct val="107000"/>
                        </a:lnSpc>
                        <a:spcAft>
                          <a:spcPts val="0"/>
                        </a:spcAft>
                        <a:buFont typeface="+mj-lt"/>
                        <a:buNone/>
                      </a:pPr>
                      <a:r>
                        <a:rPr lang="en-MY" sz="1100" b="1" dirty="0">
                          <a:effectLst/>
                        </a:rPr>
                        <a:t>4. </a:t>
                      </a:r>
                      <a:r>
                        <a:rPr lang="ar-SA" sz="1100" b="1" dirty="0">
                          <a:effectLst/>
                        </a:rPr>
                        <a:t>القيم والمبادئ</a:t>
                      </a:r>
                      <a:endParaRPr lang="en-MY" sz="11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4"/>
                  </a:ext>
                </a:extLst>
              </a:tr>
              <a:tr h="0">
                <a:tc>
                  <a:txBody>
                    <a:bodyPr/>
                    <a:lstStyle/>
                    <a:p>
                      <a:pPr algn="r">
                        <a:lnSpc>
                          <a:spcPct val="107000"/>
                        </a:lnSpc>
                        <a:spcAft>
                          <a:spcPts val="0"/>
                        </a:spcAft>
                      </a:pPr>
                      <a:r>
                        <a:rPr lang="en-MY" sz="1100" dirty="0">
                          <a:effectLst/>
                        </a:rPr>
                        <a:t>"</a:t>
                      </a:r>
                      <a:r>
                        <a:rPr lang="ar-SA" sz="1100" dirty="0">
                          <a:effectLst/>
                        </a:rPr>
                        <a:t>على عكس بعض المرشحين الذين يختفون بعد الانتخابات، سأقدّم تقارير شهرية عن عمل الاتحاد، وسأفتح باب المشاركة لكل من يريد التطوع والعمل الجماعي</a:t>
                      </a:r>
                      <a:r>
                        <a:rPr lang="en-MY" sz="1100" dirty="0">
                          <a:effectLst/>
                        </a:rPr>
                        <a:t>."</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indent="0" algn="r" rtl="1">
                        <a:lnSpc>
                          <a:spcPct val="107000"/>
                        </a:lnSpc>
                        <a:spcAft>
                          <a:spcPts val="0"/>
                        </a:spcAft>
                        <a:buFont typeface="+mj-lt"/>
                        <a:buNone/>
                      </a:pPr>
                      <a:r>
                        <a:rPr lang="en-MY" sz="1100" b="1" dirty="0">
                          <a:effectLst/>
                        </a:rPr>
                        <a:t>5. </a:t>
                      </a:r>
                      <a:r>
                        <a:rPr lang="ar-SA" sz="1100" b="1" dirty="0">
                          <a:effectLst/>
                        </a:rPr>
                        <a:t>التميّز عن المنافسين</a:t>
                      </a:r>
                      <a:endParaRPr lang="en-MY" sz="11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82577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895DE-EB4E-D798-CADE-387D7F253B6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1E15EA61-466C-1FB5-9092-60FA8EBA9E6D}"/>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F7D714E6-D57A-3205-BB4A-C32965C127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Rounded Corners 3">
            <a:extLst>
              <a:ext uri="{FF2B5EF4-FFF2-40B4-BE49-F238E27FC236}">
                <a16:creationId xmlns:a16="http://schemas.microsoft.com/office/drawing/2014/main" id="{88F8120A-412D-1721-E691-7E4141E577FF}"/>
              </a:ext>
            </a:extLst>
          </p:cNvPr>
          <p:cNvSpPr/>
          <p:nvPr/>
        </p:nvSpPr>
        <p:spPr>
          <a:xfrm>
            <a:off x="800018" y="1821780"/>
            <a:ext cx="9345750" cy="424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17189B85-D608-65F7-ADC6-B0B7DC86AF0F}"/>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a16="http://schemas.microsoft.com/office/drawing/2014/main" id="{9D2F3B69-89B2-D824-8C19-D137C046F753}"/>
              </a:ext>
            </a:extLst>
          </p:cNvPr>
          <p:cNvSpPr txBox="1"/>
          <p:nvPr/>
        </p:nvSpPr>
        <p:spPr>
          <a:xfrm>
            <a:off x="1410359" y="2002232"/>
            <a:ext cx="8591059" cy="684803"/>
          </a:xfrm>
          <a:prstGeom prst="rect">
            <a:avLst/>
          </a:prstGeom>
          <a:noFill/>
        </p:spPr>
        <p:txBody>
          <a:bodyPr wrap="square" rtlCol="0">
            <a:spAutoFit/>
          </a:bodyPr>
          <a:lstStyle/>
          <a:p>
            <a:pPr lvl="1" algn="r" rtl="1"/>
            <a:r>
              <a:rPr lang="ar-JO" sz="2800" b="1" dirty="0"/>
              <a:t>1.9</a:t>
            </a:r>
            <a:r>
              <a:rPr lang="ar-EG" sz="2800" b="1" dirty="0"/>
              <a:t>. بناء الهيكل التنظيمي للحملة السياسية</a:t>
            </a:r>
            <a:endParaRPr lang="ar-JO" sz="800" b="1" dirty="0"/>
          </a:p>
          <a:p>
            <a:pPr lvl="1" algn="r" rtl="1"/>
            <a:endParaRPr lang="ar-EG" sz="1050" b="1" dirty="0"/>
          </a:p>
        </p:txBody>
      </p:sp>
      <p:sp>
        <p:nvSpPr>
          <p:cNvPr id="3" name="Rectangle 1"/>
          <p:cNvSpPr>
            <a:spLocks noChangeArrowheads="1"/>
          </p:cNvSpPr>
          <p:nvPr/>
        </p:nvSpPr>
        <p:spPr bwMode="auto">
          <a:xfrm>
            <a:off x="3302000" y="2603552"/>
            <a:ext cx="61708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None/>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هذه المرحلة تركّز على</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ar-SA"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توزيع الأدوار والمسؤوليات</a:t>
            </a:r>
            <a:r>
              <a:rPr kumimoji="0" lang="en-US" sz="1800" b="0" i="0" u="none" strike="noStrike" cap="none" normalizeH="0" baseline="0" dirty="0">
                <a:ln>
                  <a:noFill/>
                </a:ln>
                <a:solidFill>
                  <a:schemeClr val="tx1"/>
                </a:solidFill>
                <a:effectLst/>
                <a:latin typeface="Arial" panose="020B0604020202020204" pitchFamily="34" charset="0"/>
              </a:rPr>
              <a:t> </a:t>
            </a: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لضمان سير الحملة بفعالية وانضباط، مثل أي مؤسسة أو مشروع ناجح</a:t>
            </a:r>
            <a:r>
              <a:rPr kumimoji="0" lang="en-US" sz="1800" b="0" i="0" u="none" strike="noStrike" cap="none" normalizeH="0" baseline="0" dirty="0">
                <a:ln>
                  <a:noFill/>
                </a:ln>
                <a:solidFill>
                  <a:schemeClr val="tx1"/>
                </a:solidFill>
                <a:effectLst/>
                <a:latin typeface="Arial" panose="020B0604020202020204" pitchFamily="34" charset="0"/>
              </a:rPr>
              <a:t>.</a:t>
            </a:r>
          </a:p>
        </p:txBody>
      </p:sp>
      <p:sp>
        <p:nvSpPr>
          <p:cNvPr id="9" name="Rectangle 3"/>
          <p:cNvSpPr>
            <a:spLocks noChangeArrowheads="1"/>
          </p:cNvSpPr>
          <p:nvPr/>
        </p:nvSpPr>
        <p:spPr bwMode="auto">
          <a:xfrm>
            <a:off x="791553" y="3368744"/>
            <a:ext cx="3065816" cy="2785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sz="1300" b="1"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b="1" i="0" u="none" strike="noStrike" cap="none" normalizeH="0" baseline="0" dirty="0">
                <a:ln>
                  <a:noFill/>
                </a:ln>
                <a:solidFill>
                  <a:srgbClr val="C00000"/>
                </a:solidFill>
                <a:effectLst/>
                <a:latin typeface="Arial" panose="020B0604020202020204" pitchFamily="34" charset="0"/>
              </a:rPr>
              <a:t>هدف هذه المرحلة</a:t>
            </a:r>
            <a:r>
              <a:rPr kumimoji="0" lang="en-US" b="1" i="0" u="none" strike="noStrike" cap="none" normalizeH="0" baseline="0" dirty="0">
                <a:ln>
                  <a:noFill/>
                </a:ln>
                <a:solidFill>
                  <a:srgbClr val="C00000"/>
                </a:solidFill>
                <a:effectLst/>
                <a:latin typeface="Arial" panose="020B0604020202020204" pitchFamily="34" charset="0"/>
              </a:rPr>
              <a:t>:</a:t>
            </a:r>
            <a:endParaRPr lang="en-US" sz="2800" dirty="0">
              <a:solidFill>
                <a:srgbClr val="C00000"/>
              </a:solidFill>
              <a:latin typeface="Arial" panose="020B0604020202020204" pitchFamily="34" charset="0"/>
              <a:cs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lang="ar-SA" dirty="0">
                <a:latin typeface="Arial" panose="020B0604020202020204" pitchFamily="34" charset="0"/>
                <a:cs typeface="Arial" panose="020B0604020202020204" pitchFamily="34" charset="0"/>
              </a:rPr>
              <a:t>إنشاء فريق متكامل يدير الجوانب المختلفة للحملة (إعلامية، ميدانية، مالية، لوجستية...)</a:t>
            </a:r>
            <a:r>
              <a:rPr lang="en-US" dirty="0">
                <a:latin typeface="Arial" panose="020B0604020202020204" pitchFamily="34" charset="0"/>
                <a:cs typeface="Arial" panose="020B0604020202020204" pitchFamily="34" charset="0"/>
              </a:rPr>
              <a:t>.</a:t>
            </a: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lang="ar-SA" dirty="0">
                <a:latin typeface="Arial" panose="020B0604020202020204" pitchFamily="34" charset="0"/>
                <a:cs typeface="Arial" panose="020B0604020202020204" pitchFamily="34" charset="0"/>
              </a:rPr>
              <a:t>تسهيل اتخاذ القرار والتواصل الداخلي</a:t>
            </a:r>
            <a:r>
              <a:rPr lang="en-US" dirty="0">
                <a:latin typeface="Arial" panose="020B0604020202020204" pitchFamily="34" charset="0"/>
                <a:cs typeface="Arial" panose="020B0604020202020204" pitchFamily="34" charset="0"/>
              </a:rPr>
              <a:t>.</a:t>
            </a: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lang="ar-SA" dirty="0">
                <a:latin typeface="Arial" panose="020B0604020202020204" pitchFamily="34" charset="0"/>
                <a:cs typeface="Arial" panose="020B0604020202020204" pitchFamily="34" charset="0"/>
              </a:rPr>
              <a:t>زيادة قدرة الحملة على التوسع والاستجابة السريعة للتطورات</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791440759"/>
              </p:ext>
            </p:extLst>
          </p:nvPr>
        </p:nvGraphicFramePr>
        <p:xfrm>
          <a:off x="3865834" y="3631480"/>
          <a:ext cx="5744758" cy="2259906"/>
        </p:xfrm>
        <a:graphic>
          <a:graphicData uri="http://schemas.openxmlformats.org/drawingml/2006/table">
            <a:tbl>
              <a:tblPr firstRow="1" firstCol="1" bandRow="1">
                <a:tableStyleId>{5940675A-B579-460E-94D1-54222C63F5DA}</a:tableStyleId>
              </a:tblPr>
              <a:tblGrid>
                <a:gridCol w="2872379">
                  <a:extLst>
                    <a:ext uri="{9D8B030D-6E8A-4147-A177-3AD203B41FA5}">
                      <a16:colId xmlns:a16="http://schemas.microsoft.com/office/drawing/2014/main" val="20000"/>
                    </a:ext>
                  </a:extLst>
                </a:gridCol>
                <a:gridCol w="2872379">
                  <a:extLst>
                    <a:ext uri="{9D8B030D-6E8A-4147-A177-3AD203B41FA5}">
                      <a16:colId xmlns:a16="http://schemas.microsoft.com/office/drawing/2014/main" val="20001"/>
                    </a:ext>
                  </a:extLst>
                </a:gridCol>
              </a:tblGrid>
              <a:tr h="177826">
                <a:tc>
                  <a:txBody>
                    <a:bodyPr/>
                    <a:lstStyle/>
                    <a:p>
                      <a:pPr algn="r">
                        <a:lnSpc>
                          <a:spcPct val="107000"/>
                        </a:lnSpc>
                        <a:spcAft>
                          <a:spcPts val="0"/>
                        </a:spcAft>
                      </a:pPr>
                      <a:r>
                        <a:rPr lang="ar-SA" sz="1200">
                          <a:effectLst/>
                        </a:rPr>
                        <a:t>المهام</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200" dirty="0">
                          <a:effectLst/>
                        </a:rPr>
                        <a:t>القسم</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0"/>
                  </a:ext>
                </a:extLst>
              </a:tr>
              <a:tr h="177826">
                <a:tc>
                  <a:txBody>
                    <a:bodyPr/>
                    <a:lstStyle/>
                    <a:p>
                      <a:pPr algn="r">
                        <a:lnSpc>
                          <a:spcPct val="107000"/>
                        </a:lnSpc>
                        <a:spcAft>
                          <a:spcPts val="0"/>
                        </a:spcAft>
                      </a:pPr>
                      <a:r>
                        <a:rPr lang="ar-SA" sz="1200" dirty="0">
                          <a:effectLst/>
                        </a:rPr>
                        <a:t>المسؤول الأعلى عن التنفيذ وضمان أن كل شيء يسير وفق الخطة</a:t>
                      </a:r>
                      <a:r>
                        <a:rPr lang="en-MY" sz="1200" dirty="0">
                          <a:effectLst/>
                        </a:rPr>
                        <a:t>.</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1. </a:t>
                      </a:r>
                      <a:r>
                        <a:rPr lang="ar-SA" sz="1200" dirty="0">
                          <a:effectLst/>
                        </a:rPr>
                        <a:t>مدير الحملة</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1"/>
                  </a:ext>
                </a:extLst>
              </a:tr>
              <a:tr h="177826">
                <a:tc>
                  <a:txBody>
                    <a:bodyPr/>
                    <a:lstStyle/>
                    <a:p>
                      <a:pPr algn="r">
                        <a:lnSpc>
                          <a:spcPct val="107000"/>
                        </a:lnSpc>
                        <a:spcAft>
                          <a:spcPts val="0"/>
                        </a:spcAft>
                      </a:pPr>
                      <a:r>
                        <a:rPr lang="ar-SA" sz="1200" dirty="0">
                          <a:effectLst/>
                        </a:rPr>
                        <a:t>تحليل البيانات، صياغة الرسائل، تحديد الجمهور المستهدف</a:t>
                      </a:r>
                      <a:r>
                        <a:rPr lang="en-MY" sz="1200" dirty="0">
                          <a:effectLst/>
                        </a:rPr>
                        <a:t>.</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2. </a:t>
                      </a:r>
                      <a:r>
                        <a:rPr lang="ar-SA" sz="1200" dirty="0">
                          <a:effectLst/>
                        </a:rPr>
                        <a:t>قسم التخطيط الاستراتيجي</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2"/>
                  </a:ext>
                </a:extLst>
              </a:tr>
              <a:tr h="177826">
                <a:tc>
                  <a:txBody>
                    <a:bodyPr/>
                    <a:lstStyle/>
                    <a:p>
                      <a:pPr algn="r">
                        <a:lnSpc>
                          <a:spcPct val="107000"/>
                        </a:lnSpc>
                        <a:spcAft>
                          <a:spcPts val="0"/>
                        </a:spcAft>
                      </a:pPr>
                      <a:r>
                        <a:rPr lang="ar-SA" sz="1200">
                          <a:effectLst/>
                        </a:rPr>
                        <a:t>إدارة مواقع التواصل، البيانات الصحفية، التنسيق مع الإعلاميين</a:t>
                      </a:r>
                      <a:r>
                        <a:rPr lang="en-MY" sz="12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3. </a:t>
                      </a:r>
                      <a:r>
                        <a:rPr lang="ar-SA" sz="1200" dirty="0">
                          <a:effectLst/>
                        </a:rPr>
                        <a:t>قسم الإعلام والتواصل</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3"/>
                  </a:ext>
                </a:extLst>
              </a:tr>
              <a:tr h="177826">
                <a:tc>
                  <a:txBody>
                    <a:bodyPr/>
                    <a:lstStyle/>
                    <a:p>
                      <a:pPr algn="r">
                        <a:lnSpc>
                          <a:spcPct val="107000"/>
                        </a:lnSpc>
                        <a:spcAft>
                          <a:spcPts val="0"/>
                        </a:spcAft>
                      </a:pPr>
                      <a:r>
                        <a:rPr lang="ar-SA" sz="1200">
                          <a:effectLst/>
                        </a:rPr>
                        <a:t>تنظيم اللقاءات، توزيع المنشورات، الحشد الشعبي</a:t>
                      </a:r>
                      <a:r>
                        <a:rPr lang="en-MY" sz="12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4. </a:t>
                      </a:r>
                      <a:r>
                        <a:rPr lang="ar-SA" sz="1200" dirty="0">
                          <a:effectLst/>
                        </a:rPr>
                        <a:t>قسم الميدان (العمل الجماهيري)</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4"/>
                  </a:ext>
                </a:extLst>
              </a:tr>
              <a:tr h="177826">
                <a:tc>
                  <a:txBody>
                    <a:bodyPr/>
                    <a:lstStyle/>
                    <a:p>
                      <a:pPr algn="r">
                        <a:lnSpc>
                          <a:spcPct val="107000"/>
                        </a:lnSpc>
                        <a:spcAft>
                          <a:spcPts val="0"/>
                        </a:spcAft>
                      </a:pPr>
                      <a:r>
                        <a:rPr lang="ar-SA" sz="1200">
                          <a:effectLst/>
                        </a:rPr>
                        <a:t>تجنيد المتطوعين وتدريبهم وتوزيع المهام عليهم</a:t>
                      </a:r>
                      <a:r>
                        <a:rPr lang="en-MY" sz="12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5. </a:t>
                      </a:r>
                      <a:r>
                        <a:rPr lang="ar-SA" sz="1200" dirty="0">
                          <a:effectLst/>
                        </a:rPr>
                        <a:t>قسم المتطوعين</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5"/>
                  </a:ext>
                </a:extLst>
              </a:tr>
              <a:tr h="177826">
                <a:tc>
                  <a:txBody>
                    <a:bodyPr/>
                    <a:lstStyle/>
                    <a:p>
                      <a:pPr algn="r">
                        <a:lnSpc>
                          <a:spcPct val="107000"/>
                        </a:lnSpc>
                        <a:spcAft>
                          <a:spcPts val="0"/>
                        </a:spcAft>
                      </a:pPr>
                      <a:r>
                        <a:rPr lang="ar-SA" sz="1200">
                          <a:effectLst/>
                        </a:rPr>
                        <a:t>إدارة الميزانية، التبرعات، المصاريف، التقارير المالية</a:t>
                      </a:r>
                      <a:r>
                        <a:rPr lang="en-MY" sz="12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6. </a:t>
                      </a:r>
                      <a:r>
                        <a:rPr lang="ar-SA" sz="1200" dirty="0">
                          <a:effectLst/>
                        </a:rPr>
                        <a:t>القسم المالي</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6"/>
                  </a:ext>
                </a:extLst>
              </a:tr>
              <a:tr h="177826">
                <a:tc>
                  <a:txBody>
                    <a:bodyPr/>
                    <a:lstStyle/>
                    <a:p>
                      <a:pPr algn="r">
                        <a:lnSpc>
                          <a:spcPct val="107000"/>
                        </a:lnSpc>
                        <a:spcAft>
                          <a:spcPts val="0"/>
                        </a:spcAft>
                      </a:pPr>
                      <a:r>
                        <a:rPr lang="ar-SA" sz="1200">
                          <a:effectLst/>
                        </a:rPr>
                        <a:t>توفير الأدوات، النقل، الطباعة، والتجهيزات اليومية</a:t>
                      </a:r>
                      <a:r>
                        <a:rPr lang="en-MY" sz="12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7. </a:t>
                      </a:r>
                      <a:r>
                        <a:rPr lang="ar-SA" sz="1200" dirty="0">
                          <a:effectLst/>
                        </a:rPr>
                        <a:t>الدعم اللوجستي</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7"/>
                  </a:ext>
                </a:extLst>
              </a:tr>
              <a:tr h="177826">
                <a:tc>
                  <a:txBody>
                    <a:bodyPr/>
                    <a:lstStyle/>
                    <a:p>
                      <a:pPr algn="r">
                        <a:lnSpc>
                          <a:spcPct val="107000"/>
                        </a:lnSpc>
                        <a:spcAft>
                          <a:spcPts val="0"/>
                        </a:spcAft>
                      </a:pPr>
                      <a:r>
                        <a:rPr lang="ar-SA" sz="1200">
                          <a:effectLst/>
                        </a:rPr>
                        <a:t>تمثيل المرشح في المقابلات والخطابات عند الحاجة</a:t>
                      </a:r>
                      <a:r>
                        <a:rPr lang="en-MY" sz="1200">
                          <a:effectLst/>
                        </a:rPr>
                        <a:t>.</a:t>
                      </a:r>
                      <a:endParaRPr lang="en-MY"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en-MY" sz="1200" dirty="0">
                          <a:effectLst/>
                        </a:rPr>
                        <a:t>8. </a:t>
                      </a:r>
                      <a:r>
                        <a:rPr lang="ar-SA" sz="1200" dirty="0">
                          <a:effectLst/>
                        </a:rPr>
                        <a:t>المتحدث الرسمي</a:t>
                      </a:r>
                      <a:endParaRPr lang="en-MY"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061657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C61F5-EC32-C75D-D868-3603891D0E6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DCD668A-931E-2D80-D073-1804B9B50D1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9DF9BAE3-EB43-B345-0954-EDCDAA258375}"/>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6E20642-358A-0FA9-AE66-2E9BE868FBAF}"/>
              </a:ext>
            </a:extLst>
          </p:cNvPr>
          <p:cNvSpPr/>
          <p:nvPr/>
        </p:nvSpPr>
        <p:spPr>
          <a:xfrm>
            <a:off x="949903" y="1296306"/>
            <a:ext cx="9345750" cy="51426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b="1" dirty="0"/>
              <a:t>4. القيم والمبادئ:</a:t>
            </a:r>
          </a:p>
          <a:p>
            <a:r>
              <a:rPr lang="ar-EG" dirty="0"/>
              <a:t>يُنظر دائمًا إلى ال</a:t>
            </a:r>
            <a:r>
              <a:rPr lang="en-MY" b="1" dirty="0"/>
              <a:t> </a:t>
            </a:r>
            <a:r>
              <a:rPr lang="ar-EG" b="1" dirty="0"/>
              <a:t>أهداف مرحلية/تمهيدية:</a:t>
            </a:r>
          </a:p>
          <a:p>
            <a:r>
              <a:rPr lang="ar-EG" b="1" dirty="0"/>
              <a:t>زيادة الوعي بالمرشح</a:t>
            </a:r>
            <a:r>
              <a:rPr lang="ar-EG" dirty="0"/>
              <a:t>: في حالة كان المرشح جديدًا أو غير معروف.</a:t>
            </a:r>
          </a:p>
          <a:p>
            <a:r>
              <a:rPr lang="ar-EG" b="1" dirty="0"/>
              <a:t>قياس التفاعل الشعبي</a:t>
            </a:r>
            <a:r>
              <a:rPr lang="ar-EG" dirty="0"/>
              <a:t>: من خلال الحوارات، المؤتمرات، واستطلاعات الرأي.</a:t>
            </a:r>
          </a:p>
          <a:p>
            <a:r>
              <a:rPr lang="ar-EG" dirty="0"/>
              <a:t>مرشح على أنه "نموذج أخلاقي".</a:t>
            </a:r>
          </a:p>
          <a:p>
            <a:r>
              <a:rPr lang="ar-EG" dirty="0"/>
              <a:t>الصدق، النزاهة، الالتزام، احترام الآخر... كلها قيم تُستخدم في بناء الصورة الإيجابية.</a:t>
            </a:r>
          </a:p>
        </p:txBody>
      </p:sp>
      <p:pic>
        <p:nvPicPr>
          <p:cNvPr id="5" name="Graphic 21">
            <a:extLst>
              <a:ext uri="{FF2B5EF4-FFF2-40B4-BE49-F238E27FC236}">
                <a16:creationId xmlns:a16="http://schemas.microsoft.com/office/drawing/2014/main" id="{061FC165-979A-D5EE-0BB3-ABB1FE2A62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24D92D26-CC0A-5CD2-5BA3-7C963CD50417}"/>
              </a:ext>
            </a:extLst>
          </p:cNvPr>
          <p:cNvSpPr txBox="1"/>
          <p:nvPr/>
        </p:nvSpPr>
        <p:spPr>
          <a:xfrm>
            <a:off x="1389451" y="1453897"/>
            <a:ext cx="8466655" cy="523220"/>
          </a:xfrm>
          <a:prstGeom prst="rect">
            <a:avLst/>
          </a:prstGeom>
          <a:noFill/>
        </p:spPr>
        <p:txBody>
          <a:bodyPr wrap="square" rtlCol="0">
            <a:spAutoFit/>
          </a:bodyPr>
          <a:lstStyle/>
          <a:p>
            <a:pPr lvl="1" algn="r" rtl="1"/>
            <a:r>
              <a:rPr lang="ar-JO" sz="2800" b="1" dirty="0"/>
              <a:t>1.10</a:t>
            </a:r>
            <a:r>
              <a:rPr lang="ar-EG" sz="2800" b="1" dirty="0"/>
              <a:t>. اختيار الفريق الانتخابي</a:t>
            </a:r>
            <a:endParaRPr lang="ar-JO" sz="800" b="1" dirty="0"/>
          </a:p>
        </p:txBody>
      </p:sp>
      <p:sp>
        <p:nvSpPr>
          <p:cNvPr id="9" name="TextBox 8">
            <a:extLst>
              <a:ext uri="{FF2B5EF4-FFF2-40B4-BE49-F238E27FC236}">
                <a16:creationId xmlns:a16="http://schemas.microsoft.com/office/drawing/2014/main" id="{E6EEED78-EBA7-6EB1-72F7-F9C1F45B8219}"/>
              </a:ext>
            </a:extLst>
          </p:cNvPr>
          <p:cNvSpPr txBox="1"/>
          <p:nvPr/>
        </p:nvSpPr>
        <p:spPr>
          <a:xfrm>
            <a:off x="1838739" y="2505670"/>
            <a:ext cx="8259157" cy="677108"/>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rtl="1"/>
            <a:r>
              <a:rPr lang="ar-EG" b="1" dirty="0">
                <a:solidFill>
                  <a:srgbClr val="C00000"/>
                </a:solidFill>
              </a:rPr>
              <a:t>.</a:t>
            </a:r>
          </a:p>
          <a:p>
            <a:pPr marL="342900" indent="-342900" algn="just" rtl="1">
              <a:buFont typeface="Arial" panose="020B0604020202020204" pitchFamily="34" charset="0"/>
              <a:buChar char="•"/>
            </a:pPr>
            <a:endParaRPr lang="ar-EG" sz="2000" dirty="0"/>
          </a:p>
        </p:txBody>
      </p:sp>
      <p:sp>
        <p:nvSpPr>
          <p:cNvPr id="11" name="Rectangle 1">
            <a:extLst>
              <a:ext uri="{FF2B5EF4-FFF2-40B4-BE49-F238E27FC236}">
                <a16:creationId xmlns:a16="http://schemas.microsoft.com/office/drawing/2014/main" id="{F8248734-D741-5AB1-7C77-53DDB9190D53}"/>
              </a:ext>
            </a:extLst>
          </p:cNvPr>
          <p:cNvSpPr>
            <a:spLocks noChangeArrowheads="1"/>
          </p:cNvSpPr>
          <p:nvPr/>
        </p:nvSpPr>
        <p:spPr bwMode="auto">
          <a:xfrm>
            <a:off x="4749113" y="2068182"/>
            <a:ext cx="4412930"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rtl="1"/>
            <a:r>
              <a:rPr lang="ar-EG" sz="1600" dirty="0"/>
              <a:t>يُشكّل الفريق الانتخابي العمود الفقري للحملة، ويُفضل أن يجمع بين الكفاءة، الانضباط، والولاء للمرشح أو الحزب.</a:t>
            </a:r>
          </a:p>
          <a:p>
            <a:pPr algn="r" rtl="1"/>
            <a:endParaRPr lang="ar-EG" sz="1400" dirty="0"/>
          </a:p>
        </p:txBody>
      </p:sp>
      <p:sp>
        <p:nvSpPr>
          <p:cNvPr id="19" name="TextBox 18">
            <a:extLst>
              <a:ext uri="{FF2B5EF4-FFF2-40B4-BE49-F238E27FC236}">
                <a16:creationId xmlns:a16="http://schemas.microsoft.com/office/drawing/2014/main" id="{6674D359-DEB8-D415-9D26-DDB43C7BC3FE}"/>
              </a:ext>
            </a:extLst>
          </p:cNvPr>
          <p:cNvSpPr txBox="1"/>
          <p:nvPr/>
        </p:nvSpPr>
        <p:spPr>
          <a:xfrm>
            <a:off x="5103623" y="2959466"/>
            <a:ext cx="4136793" cy="1384995"/>
          </a:xfrm>
          <a:prstGeom prst="rect">
            <a:avLst/>
          </a:prstGeom>
          <a:noFill/>
        </p:spPr>
        <p:txBody>
          <a:bodyPr wrap="square">
            <a:spAutoFit/>
          </a:bodyPr>
          <a:lstStyle/>
          <a:p>
            <a:pPr algn="r" rtl="1"/>
            <a:r>
              <a:rPr lang="ar-EG" sz="1400" b="1" dirty="0"/>
              <a:t>أولًا: المستشارون السياسيون</a:t>
            </a:r>
            <a:r>
              <a:rPr lang="ar-JO" sz="1400" b="1" dirty="0"/>
              <a:t> </a:t>
            </a:r>
            <a:r>
              <a:rPr lang="ar-EG" sz="1400" dirty="0"/>
              <a:t>هؤلاء يشكّلون "العقل المفكر" للحملة، ومن مهامهم:</a:t>
            </a:r>
          </a:p>
          <a:p>
            <a:pPr marL="742950" lvl="1" indent="-285750" algn="r" rtl="1">
              <a:buFont typeface="Courier New" panose="02070309020205020404" pitchFamily="49" charset="0"/>
              <a:buChar char="o"/>
            </a:pPr>
            <a:r>
              <a:rPr lang="ar-EG" sz="1400" dirty="0"/>
              <a:t>تحليل الوضع السياسي والمنافسين.</a:t>
            </a:r>
          </a:p>
          <a:p>
            <a:pPr marL="742950" lvl="1" indent="-285750" algn="r" rtl="1">
              <a:buFont typeface="Courier New" panose="02070309020205020404" pitchFamily="49" charset="0"/>
              <a:buChar char="o"/>
            </a:pPr>
            <a:r>
              <a:rPr lang="ar-EG" sz="1400" dirty="0"/>
              <a:t>صياغة الرسائل السياسية والنقاط الحوارية.</a:t>
            </a:r>
          </a:p>
          <a:p>
            <a:pPr marL="742950" lvl="1" indent="-285750" algn="r" rtl="1">
              <a:buFont typeface="Courier New" panose="02070309020205020404" pitchFamily="49" charset="0"/>
              <a:buChar char="o"/>
            </a:pPr>
            <a:r>
              <a:rPr lang="ar-EG" sz="1400" dirty="0"/>
              <a:t>تقديم المشورة حول المواقف التي يجب تبنيها أو تجنّبها.</a:t>
            </a:r>
          </a:p>
          <a:p>
            <a:pPr marL="742950" lvl="1" indent="-285750" algn="r" rtl="1">
              <a:buFont typeface="Courier New" panose="02070309020205020404" pitchFamily="49" charset="0"/>
              <a:buChar char="o"/>
            </a:pPr>
            <a:r>
              <a:rPr lang="ar-EG" sz="1400" dirty="0"/>
              <a:t>المساعدة في إدارة الأزمات المفاجئة.</a:t>
            </a:r>
          </a:p>
        </p:txBody>
      </p:sp>
      <p:sp>
        <p:nvSpPr>
          <p:cNvPr id="8" name="Rectangle 7">
            <a:extLst>
              <a:ext uri="{FF2B5EF4-FFF2-40B4-BE49-F238E27FC236}">
                <a16:creationId xmlns:a16="http://schemas.microsoft.com/office/drawing/2014/main" id="{59176316-FF32-B523-9D90-AEE6DE860B56}"/>
              </a:ext>
            </a:extLst>
          </p:cNvPr>
          <p:cNvSpPr/>
          <p:nvPr/>
        </p:nvSpPr>
        <p:spPr>
          <a:xfrm>
            <a:off x="1033426" y="4274197"/>
            <a:ext cx="3397212" cy="2031325"/>
          </a:xfrm>
          <a:prstGeom prst="rect">
            <a:avLst/>
          </a:prstGeom>
        </p:spPr>
        <p:txBody>
          <a:bodyPr wrap="square">
            <a:spAutoFit/>
          </a:bodyPr>
          <a:lstStyle/>
          <a:p>
            <a:pPr algn="r" rtl="1"/>
            <a:r>
              <a:rPr lang="ar-EG" sz="1400" b="1" dirty="0"/>
              <a:t>ثالثا: المنسقون والمتطوعون الميدانيون</a:t>
            </a:r>
          </a:p>
          <a:p>
            <a:pPr algn="r" rtl="1"/>
            <a:r>
              <a:rPr lang="ar-EG" sz="1400" dirty="0"/>
              <a:t>وهم "الذراع التنفيذي" للحملة، ويقومون بـ:</a:t>
            </a:r>
          </a:p>
          <a:p>
            <a:pPr marL="742950" lvl="1" indent="-285750" algn="r" rtl="1">
              <a:buFont typeface="Courier New" panose="02070309020205020404" pitchFamily="49" charset="0"/>
              <a:buChar char="o"/>
            </a:pPr>
            <a:r>
              <a:rPr lang="ar-EG" sz="1400" dirty="0"/>
              <a:t>تنظيم الفعاليات الجماهيرية والمهرجانات الانتخابية.</a:t>
            </a:r>
          </a:p>
          <a:p>
            <a:pPr marL="742950" lvl="1" indent="-285750" algn="r" rtl="1">
              <a:buFont typeface="Courier New" panose="02070309020205020404" pitchFamily="49" charset="0"/>
              <a:buChar char="o"/>
            </a:pPr>
            <a:r>
              <a:rPr lang="ar-EG" sz="1400" dirty="0"/>
              <a:t>توزيع المنشورات والدعاية الورقية.</a:t>
            </a:r>
          </a:p>
          <a:p>
            <a:pPr marL="742950" lvl="1" indent="-285750" algn="r" rtl="1">
              <a:buFont typeface="Courier New" panose="02070309020205020404" pitchFamily="49" charset="0"/>
              <a:buChar char="o"/>
            </a:pPr>
            <a:r>
              <a:rPr lang="ar-EG" sz="1400" dirty="0"/>
              <a:t>طرق الأبواب والتواصل المباشر مع الناخبين.</a:t>
            </a:r>
          </a:p>
          <a:p>
            <a:pPr marL="742950" lvl="1" indent="-285750" algn="r" rtl="1">
              <a:buFont typeface="Courier New" panose="02070309020205020404" pitchFamily="49" charset="0"/>
              <a:buChar char="o"/>
            </a:pPr>
            <a:r>
              <a:rPr lang="ar-EG" sz="1400" dirty="0"/>
              <a:t>جمع التواقيع أو البيانات الانتخابية.</a:t>
            </a:r>
          </a:p>
          <a:p>
            <a:pPr marL="742950" lvl="1" indent="-285750" algn="r" rtl="1">
              <a:buFont typeface="Courier New" panose="02070309020205020404" pitchFamily="49" charset="0"/>
              <a:buChar char="o"/>
            </a:pPr>
            <a:r>
              <a:rPr lang="ar-EG" sz="1400" dirty="0"/>
              <a:t>تقديم الدعم اللوجستي.</a:t>
            </a:r>
          </a:p>
        </p:txBody>
      </p:sp>
      <p:sp>
        <p:nvSpPr>
          <p:cNvPr id="3" name="Rectangle 2">
            <a:extLst>
              <a:ext uri="{FF2B5EF4-FFF2-40B4-BE49-F238E27FC236}">
                <a16:creationId xmlns:a16="http://schemas.microsoft.com/office/drawing/2014/main" id="{41272068-6DEA-DD63-2734-BE0777F6641D}"/>
              </a:ext>
            </a:extLst>
          </p:cNvPr>
          <p:cNvSpPr/>
          <p:nvPr/>
        </p:nvSpPr>
        <p:spPr>
          <a:xfrm>
            <a:off x="9394593" y="2967991"/>
            <a:ext cx="160912" cy="1376469"/>
          </a:xfrm>
          <a:prstGeom prst="rect">
            <a:avLst/>
          </a:prstGeom>
          <a:solidFill>
            <a:srgbClr val="01519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4BFCC10-40F5-55F7-30E3-FD3EFAC195A1}"/>
              </a:ext>
            </a:extLst>
          </p:cNvPr>
          <p:cNvSpPr/>
          <p:nvPr/>
        </p:nvSpPr>
        <p:spPr>
          <a:xfrm>
            <a:off x="4507726" y="4316129"/>
            <a:ext cx="160912" cy="1458137"/>
          </a:xfrm>
          <a:prstGeom prst="rect">
            <a:avLst/>
          </a:prstGeom>
          <a:solidFill>
            <a:srgbClr val="FB010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B704ECB-3276-DF58-2F64-E3FD9E37D9E0}"/>
              </a:ext>
            </a:extLst>
          </p:cNvPr>
          <p:cNvSpPr txBox="1"/>
          <p:nvPr/>
        </p:nvSpPr>
        <p:spPr>
          <a:xfrm>
            <a:off x="5103623" y="4689119"/>
            <a:ext cx="4136793" cy="1600438"/>
          </a:xfrm>
          <a:prstGeom prst="rect">
            <a:avLst/>
          </a:prstGeom>
          <a:noFill/>
        </p:spPr>
        <p:txBody>
          <a:bodyPr wrap="square">
            <a:spAutoFit/>
          </a:bodyPr>
          <a:lstStyle/>
          <a:p>
            <a:pPr algn="r" rtl="1"/>
            <a:r>
              <a:rPr lang="ar-EG" sz="1400" b="1" dirty="0"/>
              <a:t>ثانيًا: خبراء الإعلام والعلاقات العامة</a:t>
            </a:r>
          </a:p>
          <a:p>
            <a:pPr algn="r" rtl="1"/>
            <a:r>
              <a:rPr lang="ar-EG" sz="1400" dirty="0"/>
              <a:t>وهم المسؤولون عن </a:t>
            </a:r>
            <a:r>
              <a:rPr lang="ar-EG" sz="1400" b="1" dirty="0"/>
              <a:t>صورة المرشح في وسائل الإعلام</a:t>
            </a:r>
            <a:r>
              <a:rPr lang="ar-EG" sz="1400" dirty="0"/>
              <a:t>، ويشمل دورهم:</a:t>
            </a:r>
          </a:p>
          <a:p>
            <a:pPr marL="742950" lvl="1" indent="-285750" algn="r" rtl="1">
              <a:buFont typeface="Courier New" panose="02070309020205020404" pitchFamily="49" charset="0"/>
              <a:buChar char="o"/>
            </a:pPr>
            <a:r>
              <a:rPr lang="ar-EG" sz="1400" dirty="0"/>
              <a:t>إعداد الخُطب والمقابلات الصحفية.</a:t>
            </a:r>
          </a:p>
          <a:p>
            <a:pPr marL="742950" lvl="1" indent="-285750" algn="r" rtl="1">
              <a:buFont typeface="Courier New" panose="02070309020205020404" pitchFamily="49" charset="0"/>
              <a:buChar char="o"/>
            </a:pPr>
            <a:r>
              <a:rPr lang="ar-EG" sz="1400" dirty="0"/>
              <a:t>إدارة المحتوى الرقمي (فيديوهات، منشورات).</a:t>
            </a:r>
          </a:p>
          <a:p>
            <a:pPr marL="742950" lvl="1" indent="-285750" algn="r" rtl="1">
              <a:buFont typeface="Courier New" panose="02070309020205020404" pitchFamily="49" charset="0"/>
              <a:buChar char="o"/>
            </a:pPr>
            <a:r>
              <a:rPr lang="ar-EG" sz="1400" dirty="0"/>
              <a:t>التعامل مع الصحفيين ووسائل الإعلام.</a:t>
            </a:r>
          </a:p>
          <a:p>
            <a:pPr marL="742950" lvl="1" indent="-285750" algn="r" rtl="1">
              <a:buFont typeface="Courier New" panose="02070309020205020404" pitchFamily="49" charset="0"/>
              <a:buChar char="o"/>
            </a:pPr>
            <a:r>
              <a:rPr lang="ar-EG" sz="1400" dirty="0"/>
              <a:t>بناء استراتيجية تواصل فعّالة على المنصات المختلفة.</a:t>
            </a:r>
          </a:p>
        </p:txBody>
      </p:sp>
      <p:sp>
        <p:nvSpPr>
          <p:cNvPr id="14" name="Rectangle 13">
            <a:extLst>
              <a:ext uri="{FF2B5EF4-FFF2-40B4-BE49-F238E27FC236}">
                <a16:creationId xmlns:a16="http://schemas.microsoft.com/office/drawing/2014/main" id="{B62B86B1-F12E-1970-64C6-3A2D9DA42869}"/>
              </a:ext>
            </a:extLst>
          </p:cNvPr>
          <p:cNvSpPr/>
          <p:nvPr/>
        </p:nvSpPr>
        <p:spPr>
          <a:xfrm>
            <a:off x="9394593" y="4697644"/>
            <a:ext cx="160912" cy="1376469"/>
          </a:xfrm>
          <a:prstGeom prst="rect">
            <a:avLst/>
          </a:prstGeom>
          <a:solidFill>
            <a:srgbClr val="9B33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406607E-7C07-14C5-9FD2-4BE44EBE8764}"/>
              </a:ext>
            </a:extLst>
          </p:cNvPr>
          <p:cNvPicPr>
            <a:picLocks noChangeAspect="1"/>
          </p:cNvPicPr>
          <p:nvPr/>
        </p:nvPicPr>
        <p:blipFill>
          <a:blip r:embed="rId3"/>
          <a:stretch>
            <a:fillRect/>
          </a:stretch>
        </p:blipFill>
        <p:spPr>
          <a:xfrm>
            <a:off x="1859691" y="1930956"/>
            <a:ext cx="2597732" cy="2146513"/>
          </a:xfrm>
          <a:prstGeom prst="rect">
            <a:avLst/>
          </a:prstGeom>
        </p:spPr>
      </p:pic>
    </p:spTree>
    <p:extLst>
      <p:ext uri="{BB962C8B-B14F-4D97-AF65-F5344CB8AC3E}">
        <p14:creationId xmlns:p14="http://schemas.microsoft.com/office/powerpoint/2010/main" val="183742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FAD41-0180-A328-DA64-E77C0C31AD9A}"/>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944EC6D0-CB1A-1FB3-F7A8-A3E9C58551ED}"/>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42D3FC11-6E48-2400-0772-5B354B5F7CA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Rounded Corners 3">
            <a:extLst>
              <a:ext uri="{FF2B5EF4-FFF2-40B4-BE49-F238E27FC236}">
                <a16:creationId xmlns:a16="http://schemas.microsoft.com/office/drawing/2014/main" id="{AA8023C6-C974-CD6A-2A67-6E38D47599A1}"/>
              </a:ext>
            </a:extLst>
          </p:cNvPr>
          <p:cNvSpPr/>
          <p:nvPr/>
        </p:nvSpPr>
        <p:spPr>
          <a:xfrm>
            <a:off x="800018" y="1821780"/>
            <a:ext cx="9345750" cy="424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B0068C63-10B5-EB4D-DEFA-4E2FF1966F7A}"/>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a16="http://schemas.microsoft.com/office/drawing/2014/main" id="{8FC4904C-28B6-90DC-F016-DE3015A8E87F}"/>
              </a:ext>
            </a:extLst>
          </p:cNvPr>
          <p:cNvSpPr txBox="1"/>
          <p:nvPr/>
        </p:nvSpPr>
        <p:spPr>
          <a:xfrm>
            <a:off x="1410359" y="2002232"/>
            <a:ext cx="8591059" cy="684803"/>
          </a:xfrm>
          <a:prstGeom prst="rect">
            <a:avLst/>
          </a:prstGeom>
          <a:noFill/>
        </p:spPr>
        <p:txBody>
          <a:bodyPr wrap="square" rtlCol="0">
            <a:spAutoFit/>
          </a:bodyPr>
          <a:lstStyle/>
          <a:p>
            <a:pPr lvl="1" algn="r" rtl="1"/>
            <a:r>
              <a:rPr lang="ar-EG" sz="2800" b="1" dirty="0"/>
              <a:t>1</a:t>
            </a:r>
            <a:r>
              <a:rPr lang="ar-JO" sz="2800" b="1" dirty="0"/>
              <a:t>.11</a:t>
            </a:r>
            <a:r>
              <a:rPr lang="ar-EG" sz="2800" b="1" dirty="0"/>
              <a:t>. وضع خطة العمل وجدول الحملة</a:t>
            </a:r>
            <a:r>
              <a:rPr lang="ar-EG" sz="2800" dirty="0"/>
              <a:t>؟</a:t>
            </a:r>
            <a:r>
              <a:rPr lang="ar-EG" sz="2800" b="1" dirty="0"/>
              <a:t> </a:t>
            </a:r>
          </a:p>
          <a:p>
            <a:pPr lvl="1" algn="r" rtl="1"/>
            <a:endParaRPr lang="ar-EG" sz="1050" b="1" dirty="0"/>
          </a:p>
        </p:txBody>
      </p:sp>
      <p:sp>
        <p:nvSpPr>
          <p:cNvPr id="3" name="Rectangle 1">
            <a:extLst>
              <a:ext uri="{FF2B5EF4-FFF2-40B4-BE49-F238E27FC236}">
                <a16:creationId xmlns:a16="http://schemas.microsoft.com/office/drawing/2014/main" id="{39C06670-B2B3-EAB9-C454-5240552AB3B5}"/>
              </a:ext>
            </a:extLst>
          </p:cNvPr>
          <p:cNvSpPr>
            <a:spLocks noChangeArrowheads="1"/>
          </p:cNvSpPr>
          <p:nvPr/>
        </p:nvSpPr>
        <p:spPr bwMode="auto">
          <a:xfrm>
            <a:off x="2190582" y="2603552"/>
            <a:ext cx="728225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r" rtl="1">
              <a:buFont typeface="Arial" panose="020B0604020202020204" pitchFamily="34" charset="0"/>
              <a:buChar char="•"/>
            </a:pPr>
            <a:r>
              <a:rPr lang="ar-EG" dirty="0"/>
              <a:t>هذه المرحلة تحوّل الأفكار والاستراتيجيات إلى </a:t>
            </a:r>
            <a:r>
              <a:rPr lang="ar-EG" b="1" dirty="0"/>
              <a:t>خطوات عملية مجدولة</a:t>
            </a:r>
            <a:r>
              <a:rPr lang="ar-EG" dirty="0"/>
              <a:t>، وهي ضرورية لتنظيم الجهد، وتحديد الأولويات، وضمان تنفيذ كل جزء من الحملة في الوقت المناسب.</a:t>
            </a:r>
          </a:p>
        </p:txBody>
      </p:sp>
      <p:sp>
        <p:nvSpPr>
          <p:cNvPr id="8" name="TextBox 7">
            <a:extLst>
              <a:ext uri="{FF2B5EF4-FFF2-40B4-BE49-F238E27FC236}">
                <a16:creationId xmlns:a16="http://schemas.microsoft.com/office/drawing/2014/main" id="{032937D4-02E4-DAE1-72FF-0F6024ED41E5}"/>
              </a:ext>
            </a:extLst>
          </p:cNvPr>
          <p:cNvSpPr txBox="1"/>
          <p:nvPr/>
        </p:nvSpPr>
        <p:spPr>
          <a:xfrm>
            <a:off x="3488266" y="3308867"/>
            <a:ext cx="5271809" cy="2031325"/>
          </a:xfrm>
          <a:prstGeom prst="rect">
            <a:avLst/>
          </a:prstGeom>
          <a:noFill/>
        </p:spPr>
        <p:txBody>
          <a:bodyPr wrap="square">
            <a:spAutoFit/>
          </a:bodyPr>
          <a:lstStyle/>
          <a:p>
            <a:pPr marL="285750" indent="-285750" algn="r" rtl="1">
              <a:buFont typeface="Arial" panose="020B0604020202020204" pitchFamily="34" charset="0"/>
              <a:buChar char="•"/>
            </a:pPr>
            <a:endParaRPr lang="ar-EG" dirty="0"/>
          </a:p>
          <a:p>
            <a:pPr algn="r"/>
            <a:r>
              <a:rPr lang="ar-EG" b="1" dirty="0"/>
              <a:t>أهداف هذه المرحلة:</a:t>
            </a:r>
          </a:p>
          <a:p>
            <a:pPr marL="742950" lvl="1" indent="-285750" algn="r" rtl="1">
              <a:buFont typeface="Courier New" panose="02070309020205020404" pitchFamily="49" charset="0"/>
              <a:buChar char="o"/>
            </a:pPr>
            <a:r>
              <a:rPr lang="ar-EG" dirty="0"/>
              <a:t>تحديد </a:t>
            </a:r>
            <a:r>
              <a:rPr lang="ar-EG" b="1" dirty="0"/>
              <a:t>الأنشطة اليومية والأسبوعية</a:t>
            </a:r>
            <a:r>
              <a:rPr lang="ar-EG" dirty="0"/>
              <a:t> للحملة.</a:t>
            </a:r>
          </a:p>
          <a:p>
            <a:pPr marL="742950" lvl="1" indent="-285750" algn="r" rtl="1">
              <a:buFont typeface="Courier New" panose="02070309020205020404" pitchFamily="49" charset="0"/>
              <a:buChar char="o"/>
            </a:pPr>
            <a:r>
              <a:rPr lang="ar-EG" dirty="0"/>
              <a:t>تنظيم </a:t>
            </a:r>
            <a:r>
              <a:rPr lang="ar-EG" b="1" dirty="0"/>
              <a:t>مراحل الانتشار الإعلامي والميداني</a:t>
            </a:r>
            <a:r>
              <a:rPr lang="ar-EG" dirty="0"/>
              <a:t>.</a:t>
            </a:r>
          </a:p>
          <a:p>
            <a:pPr marL="742950" lvl="1" indent="-285750" algn="r" rtl="1">
              <a:buFont typeface="Courier New" panose="02070309020205020404" pitchFamily="49" charset="0"/>
              <a:buChar char="o"/>
            </a:pPr>
            <a:r>
              <a:rPr lang="ar-EG" dirty="0"/>
              <a:t>توزيع </a:t>
            </a:r>
            <a:r>
              <a:rPr lang="ar-EG" b="1" dirty="0"/>
              <a:t>الموارد البشرية والمادية</a:t>
            </a:r>
            <a:r>
              <a:rPr lang="ar-EG" dirty="0"/>
              <a:t> بفعالية.</a:t>
            </a:r>
          </a:p>
          <a:p>
            <a:pPr marL="742950" lvl="1" indent="-285750" algn="r" rtl="1">
              <a:buFont typeface="Courier New" panose="02070309020205020404" pitchFamily="49" charset="0"/>
              <a:buChar char="o"/>
            </a:pPr>
            <a:r>
              <a:rPr lang="ar-EG" dirty="0"/>
              <a:t>الاستعداد </a:t>
            </a:r>
            <a:r>
              <a:rPr lang="ar-EG" b="1" dirty="0"/>
              <a:t>للأحداث المهمة</a:t>
            </a:r>
            <a:r>
              <a:rPr lang="ar-EG" dirty="0"/>
              <a:t> (المناظرات، المؤتمرات، يوم التصويت...).</a:t>
            </a:r>
          </a:p>
        </p:txBody>
      </p:sp>
      <p:pic>
        <p:nvPicPr>
          <p:cNvPr id="12" name="Picture 11">
            <a:extLst>
              <a:ext uri="{FF2B5EF4-FFF2-40B4-BE49-F238E27FC236}">
                <a16:creationId xmlns:a16="http://schemas.microsoft.com/office/drawing/2014/main" id="{CCFC0AEF-19F7-CB26-42DE-70CAE489B70C}"/>
              </a:ext>
            </a:extLst>
          </p:cNvPr>
          <p:cNvPicPr>
            <a:picLocks noChangeAspect="1"/>
          </p:cNvPicPr>
          <p:nvPr/>
        </p:nvPicPr>
        <p:blipFill>
          <a:blip r:embed="rId3"/>
          <a:srcRect b="2100"/>
          <a:stretch>
            <a:fillRect/>
          </a:stretch>
        </p:blipFill>
        <p:spPr>
          <a:xfrm>
            <a:off x="1190960" y="3387043"/>
            <a:ext cx="2519491" cy="1953149"/>
          </a:xfrm>
          <a:prstGeom prst="rect">
            <a:avLst/>
          </a:prstGeom>
        </p:spPr>
      </p:pic>
    </p:spTree>
    <p:extLst>
      <p:ext uri="{BB962C8B-B14F-4D97-AF65-F5344CB8AC3E}">
        <p14:creationId xmlns:p14="http://schemas.microsoft.com/office/powerpoint/2010/main" val="4080863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EF57B-328C-3D18-6892-CC145B568C1B}"/>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92BB5433-F2B7-901E-87BB-C34C8211E5C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7EDED516-C1B6-F4CB-0ABE-543606DFC4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Rounded Corners 3">
            <a:extLst>
              <a:ext uri="{FF2B5EF4-FFF2-40B4-BE49-F238E27FC236}">
                <a16:creationId xmlns:a16="http://schemas.microsoft.com/office/drawing/2014/main" id="{2F13D91C-3779-D806-0CBA-56DBA7423883}"/>
              </a:ext>
            </a:extLst>
          </p:cNvPr>
          <p:cNvSpPr/>
          <p:nvPr/>
        </p:nvSpPr>
        <p:spPr>
          <a:xfrm>
            <a:off x="800018" y="1821780"/>
            <a:ext cx="9345750" cy="4916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1FDF1C2-D057-127C-8C56-70EA2632E96B}"/>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a16="http://schemas.microsoft.com/office/drawing/2014/main" id="{24B508A7-DFAB-40A2-4040-386E90A238BA}"/>
              </a:ext>
            </a:extLst>
          </p:cNvPr>
          <p:cNvSpPr txBox="1"/>
          <p:nvPr/>
        </p:nvSpPr>
        <p:spPr>
          <a:xfrm>
            <a:off x="1410359" y="2002232"/>
            <a:ext cx="8591059" cy="684803"/>
          </a:xfrm>
          <a:prstGeom prst="rect">
            <a:avLst/>
          </a:prstGeom>
          <a:noFill/>
        </p:spPr>
        <p:txBody>
          <a:bodyPr wrap="square" rtlCol="0">
            <a:spAutoFit/>
          </a:bodyPr>
          <a:lstStyle/>
          <a:p>
            <a:pPr lvl="1" algn="r" rtl="1"/>
            <a:r>
              <a:rPr lang="ar-EG" sz="2800" b="1" dirty="0"/>
              <a:t>1</a:t>
            </a:r>
            <a:r>
              <a:rPr lang="ar-JO" sz="2800" b="1" dirty="0"/>
              <a:t>.12</a:t>
            </a:r>
            <a:r>
              <a:rPr lang="ar-EG" sz="2800" b="1" dirty="0"/>
              <a:t>. مكونات خطة العمل</a:t>
            </a:r>
            <a:endParaRPr lang="ar-JO" sz="800" b="1" dirty="0"/>
          </a:p>
          <a:p>
            <a:pPr lvl="1" algn="r" rtl="1"/>
            <a:endParaRPr lang="ar-EG" sz="1050" b="1" dirty="0"/>
          </a:p>
        </p:txBody>
      </p:sp>
      <p:graphicFrame>
        <p:nvGraphicFramePr>
          <p:cNvPr id="6" name="Table 5">
            <a:extLst>
              <a:ext uri="{FF2B5EF4-FFF2-40B4-BE49-F238E27FC236}">
                <a16:creationId xmlns:a16="http://schemas.microsoft.com/office/drawing/2014/main" id="{44DC27DD-76C0-50A3-E530-D22BC3103AC2}"/>
              </a:ext>
            </a:extLst>
          </p:cNvPr>
          <p:cNvGraphicFramePr>
            <a:graphicFrameLocks noGrp="1"/>
          </p:cNvGraphicFramePr>
          <p:nvPr>
            <p:extLst>
              <p:ext uri="{D42A27DB-BD31-4B8C-83A1-F6EECF244321}">
                <p14:modId xmlns:p14="http://schemas.microsoft.com/office/powerpoint/2010/main" val="1205250644"/>
              </p:ext>
            </p:extLst>
          </p:nvPr>
        </p:nvGraphicFramePr>
        <p:xfrm>
          <a:off x="2232397" y="2582148"/>
          <a:ext cx="6946982" cy="3880803"/>
        </p:xfrm>
        <a:graphic>
          <a:graphicData uri="http://schemas.openxmlformats.org/drawingml/2006/table">
            <a:tbl>
              <a:tblPr firstRow="1" firstCol="1" bandRow="1">
                <a:tableStyleId>{5940675A-B579-460E-94D1-54222C63F5DA}</a:tableStyleId>
              </a:tblPr>
              <a:tblGrid>
                <a:gridCol w="3473491">
                  <a:extLst>
                    <a:ext uri="{9D8B030D-6E8A-4147-A177-3AD203B41FA5}">
                      <a16:colId xmlns:a16="http://schemas.microsoft.com/office/drawing/2014/main" val="20000"/>
                    </a:ext>
                  </a:extLst>
                </a:gridCol>
                <a:gridCol w="3473491">
                  <a:extLst>
                    <a:ext uri="{9D8B030D-6E8A-4147-A177-3AD203B41FA5}">
                      <a16:colId xmlns:a16="http://schemas.microsoft.com/office/drawing/2014/main" val="20001"/>
                    </a:ext>
                  </a:extLst>
                </a:gridCol>
              </a:tblGrid>
              <a:tr h="189820">
                <a:tc>
                  <a:txBody>
                    <a:bodyPr/>
                    <a:lstStyle/>
                    <a:p>
                      <a:pPr algn="r" rtl="1">
                        <a:lnSpc>
                          <a:spcPct val="107000"/>
                        </a:lnSpc>
                        <a:spcAft>
                          <a:spcPts val="0"/>
                        </a:spcAft>
                      </a:pPr>
                      <a:r>
                        <a:rPr lang="ar-SA" sz="1400" dirty="0">
                          <a:effectLst/>
                        </a:rPr>
                        <a:t>الشرح</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400" b="1" dirty="0">
                          <a:effectLst/>
                        </a:rPr>
                        <a:t>العنصر</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0"/>
                  </a:ext>
                </a:extLst>
              </a:tr>
              <a:tr h="1189241">
                <a:tc>
                  <a:txBody>
                    <a:bodyPr/>
                    <a:lstStyle/>
                    <a:p>
                      <a:pPr marL="0" indent="0" algn="r" rtl="1">
                        <a:lnSpc>
                          <a:spcPct val="107000"/>
                        </a:lnSpc>
                        <a:spcAft>
                          <a:spcPts val="0"/>
                        </a:spcAft>
                        <a:buFont typeface="+mj-lt"/>
                        <a:buNone/>
                      </a:pPr>
                      <a:r>
                        <a:rPr lang="ar-SA" sz="1400" dirty="0">
                          <a:effectLst/>
                        </a:rPr>
                        <a:t>تقسيم الحملة إلى مراحل</a:t>
                      </a:r>
                      <a:r>
                        <a:rPr lang="en-MY" sz="1400" dirty="0">
                          <a:effectLst/>
                        </a:rPr>
                        <a:t>: </a:t>
                      </a:r>
                      <a:br>
                        <a:rPr lang="en-MY" sz="1400" dirty="0">
                          <a:effectLst/>
                        </a:rPr>
                      </a:br>
                      <a:r>
                        <a:rPr lang="en-MY" sz="1400" dirty="0">
                          <a:effectLst/>
                        </a:rPr>
                        <a:t>1. </a:t>
                      </a:r>
                      <a:r>
                        <a:rPr lang="ar-SA" sz="1400" dirty="0">
                          <a:effectLst/>
                        </a:rPr>
                        <a:t>ما قبل الإطلاق</a:t>
                      </a:r>
                      <a:br>
                        <a:rPr lang="en-MY" sz="1400" dirty="0">
                          <a:effectLst/>
                        </a:rPr>
                      </a:br>
                      <a:r>
                        <a:rPr lang="en-MY" sz="1400" dirty="0">
                          <a:effectLst/>
                        </a:rPr>
                        <a:t>2. </a:t>
                      </a:r>
                      <a:r>
                        <a:rPr lang="ar-SA" sz="1400" dirty="0">
                          <a:effectLst/>
                        </a:rPr>
                        <a:t>الإطلاق الرسمي</a:t>
                      </a:r>
                      <a:br>
                        <a:rPr lang="en-MY" sz="1400" dirty="0">
                          <a:effectLst/>
                        </a:rPr>
                      </a:br>
                      <a:r>
                        <a:rPr lang="en-MY" sz="1400" dirty="0">
                          <a:effectLst/>
                        </a:rPr>
                        <a:t>3. </a:t>
                      </a:r>
                      <a:r>
                        <a:rPr lang="ar-SA" sz="1400" dirty="0">
                          <a:effectLst/>
                        </a:rPr>
                        <a:t>ذروة الحملة</a:t>
                      </a:r>
                      <a:br>
                        <a:rPr lang="en-MY" sz="1400" dirty="0">
                          <a:effectLst/>
                        </a:rPr>
                      </a:br>
                      <a:r>
                        <a:rPr lang="en-MY" sz="1400" dirty="0">
                          <a:effectLst/>
                        </a:rPr>
                        <a:t>4. </a:t>
                      </a:r>
                      <a:r>
                        <a:rPr lang="ar-SA" sz="1400" dirty="0">
                          <a:effectLst/>
                        </a:rPr>
                        <a:t>ما قبل التصويت</a:t>
                      </a:r>
                      <a:br>
                        <a:rPr lang="en-MY" sz="1400" dirty="0">
                          <a:effectLst/>
                        </a:rPr>
                      </a:br>
                      <a:r>
                        <a:rPr lang="en-MY" sz="1400" dirty="0">
                          <a:effectLst/>
                        </a:rPr>
                        <a:t>5. </a:t>
                      </a:r>
                      <a:r>
                        <a:rPr lang="ar-SA" sz="1400" dirty="0">
                          <a:effectLst/>
                        </a:rPr>
                        <a:t>يوم التصويت</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400" b="1" dirty="0">
                          <a:effectLst/>
                        </a:rPr>
                        <a:t>الجدول الزمني</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1"/>
                  </a:ext>
                </a:extLst>
              </a:tr>
              <a:tr h="389705">
                <a:tc>
                  <a:txBody>
                    <a:bodyPr/>
                    <a:lstStyle/>
                    <a:p>
                      <a:pPr algn="r" rtl="1">
                        <a:lnSpc>
                          <a:spcPct val="107000"/>
                        </a:lnSpc>
                        <a:spcAft>
                          <a:spcPts val="0"/>
                        </a:spcAft>
                      </a:pPr>
                      <a:r>
                        <a:rPr lang="ar-SA" sz="1400" dirty="0">
                          <a:effectLst/>
                        </a:rPr>
                        <a:t>لقاءات جماهيرية، جولات في الأحياء، ندوات، ورش عمل طلابية، توزيع منشورات</a:t>
                      </a:r>
                      <a:r>
                        <a:rPr lang="en-MY" sz="1400" dirty="0">
                          <a:effectLst/>
                        </a:rPr>
                        <a:t>.</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400" b="1" dirty="0">
                          <a:effectLst/>
                        </a:rPr>
                        <a:t>خطة النشاطات الميدانية</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2"/>
                  </a:ext>
                </a:extLst>
              </a:tr>
              <a:tr h="389705">
                <a:tc>
                  <a:txBody>
                    <a:bodyPr/>
                    <a:lstStyle/>
                    <a:p>
                      <a:pPr algn="r" rtl="1">
                        <a:lnSpc>
                          <a:spcPct val="107000"/>
                        </a:lnSpc>
                        <a:spcAft>
                          <a:spcPts val="0"/>
                        </a:spcAft>
                      </a:pPr>
                      <a:r>
                        <a:rPr lang="ar-SA" sz="1400" dirty="0">
                          <a:effectLst/>
                        </a:rPr>
                        <a:t>مواعيد النشر على وسائل التواصل، المؤتمرات الصحفية، البث المباشر، المقابلات، حملات الفيديو</a:t>
                      </a:r>
                      <a:r>
                        <a:rPr lang="en-MY" sz="1400" dirty="0">
                          <a:effectLst/>
                        </a:rPr>
                        <a:t>.</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400" b="1" dirty="0">
                          <a:effectLst/>
                        </a:rPr>
                        <a:t>خطة التواصل والإعلام</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3"/>
                  </a:ext>
                </a:extLst>
              </a:tr>
              <a:tr h="389705">
                <a:tc>
                  <a:txBody>
                    <a:bodyPr/>
                    <a:lstStyle/>
                    <a:p>
                      <a:pPr algn="r" rtl="1">
                        <a:lnSpc>
                          <a:spcPct val="107000"/>
                        </a:lnSpc>
                        <a:spcAft>
                          <a:spcPts val="0"/>
                        </a:spcAft>
                      </a:pPr>
                      <a:r>
                        <a:rPr lang="ar-SA" sz="1400" dirty="0">
                          <a:effectLst/>
                        </a:rPr>
                        <a:t>حشد المتطوعين، تنظيم حملات طرق الأبواب، تنظيم حافلات يوم التصويت، تنشيط القاعدة الشعبية</a:t>
                      </a:r>
                      <a:r>
                        <a:rPr lang="en-MY" sz="1400" dirty="0">
                          <a:effectLst/>
                        </a:rPr>
                        <a:t>.</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400" b="1" dirty="0">
                          <a:effectLst/>
                        </a:rPr>
                        <a:t>خطة التعبئة الشعبية</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4"/>
                  </a:ext>
                </a:extLst>
              </a:tr>
              <a:tr h="389705">
                <a:tc>
                  <a:txBody>
                    <a:bodyPr/>
                    <a:lstStyle/>
                    <a:p>
                      <a:pPr algn="r" rtl="1">
                        <a:lnSpc>
                          <a:spcPct val="107000"/>
                        </a:lnSpc>
                        <a:spcAft>
                          <a:spcPts val="0"/>
                        </a:spcAft>
                      </a:pPr>
                      <a:r>
                        <a:rPr lang="ar-SA" sz="1400" dirty="0">
                          <a:effectLst/>
                        </a:rPr>
                        <a:t>جدول النفقات، مصادر التمويل، تتبع التبرعات والمصاريف</a:t>
                      </a:r>
                      <a:r>
                        <a:rPr lang="en-MY" sz="1400" dirty="0">
                          <a:effectLst/>
                        </a:rPr>
                        <a:t>.</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400" b="1" dirty="0">
                          <a:effectLst/>
                        </a:rPr>
                        <a:t>الخطة المالية</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5"/>
                  </a:ext>
                </a:extLst>
              </a:tr>
              <a:tr h="389705">
                <a:tc>
                  <a:txBody>
                    <a:bodyPr/>
                    <a:lstStyle/>
                    <a:p>
                      <a:pPr algn="r" rtl="1">
                        <a:lnSpc>
                          <a:spcPct val="107000"/>
                        </a:lnSpc>
                        <a:spcAft>
                          <a:spcPts val="0"/>
                        </a:spcAft>
                      </a:pPr>
                      <a:r>
                        <a:rPr lang="ar-SA" sz="1400" dirty="0">
                          <a:effectLst/>
                        </a:rPr>
                        <a:t>خطة بديلة في حال الطقس السيئ، هجوم إعلامي، أو عرقلة قانونية</a:t>
                      </a:r>
                      <a:r>
                        <a:rPr lang="en-MY" sz="1400" dirty="0">
                          <a:effectLst/>
                        </a:rPr>
                        <a:t>.</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107000"/>
                        </a:lnSpc>
                        <a:spcAft>
                          <a:spcPts val="0"/>
                        </a:spcAft>
                      </a:pPr>
                      <a:r>
                        <a:rPr lang="ar-SA" sz="1400" b="1" dirty="0">
                          <a:effectLst/>
                        </a:rPr>
                        <a:t>إدارة المخاطر والأزمات</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834381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84F672-8B34-653C-917B-8413650193FD}"/>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B63B18AE-9C14-A84C-A105-5D49AB43803B}"/>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16FD6299-85FA-D902-4F4D-1D8FF91BEC4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Rounded Corners 3">
            <a:extLst>
              <a:ext uri="{FF2B5EF4-FFF2-40B4-BE49-F238E27FC236}">
                <a16:creationId xmlns:a16="http://schemas.microsoft.com/office/drawing/2014/main" id="{4B408AFB-DF3B-9301-37F6-40267EAD088D}"/>
              </a:ext>
            </a:extLst>
          </p:cNvPr>
          <p:cNvSpPr/>
          <p:nvPr/>
        </p:nvSpPr>
        <p:spPr>
          <a:xfrm>
            <a:off x="800018" y="1821781"/>
            <a:ext cx="9345750" cy="45607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45CFD360-2C7B-6491-9F32-23D581407899}"/>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a16="http://schemas.microsoft.com/office/drawing/2014/main" id="{803793CA-A1BB-FF20-499F-846F7351BFD8}"/>
              </a:ext>
            </a:extLst>
          </p:cNvPr>
          <p:cNvSpPr txBox="1"/>
          <p:nvPr/>
        </p:nvSpPr>
        <p:spPr>
          <a:xfrm>
            <a:off x="1410359" y="2002232"/>
            <a:ext cx="8591059" cy="684803"/>
          </a:xfrm>
          <a:prstGeom prst="rect">
            <a:avLst/>
          </a:prstGeom>
          <a:noFill/>
        </p:spPr>
        <p:txBody>
          <a:bodyPr wrap="square" rtlCol="0">
            <a:spAutoFit/>
          </a:bodyPr>
          <a:lstStyle/>
          <a:p>
            <a:pPr lvl="1" algn="r" rtl="1"/>
            <a:r>
              <a:rPr lang="ar-EG" sz="2800" b="1" dirty="0"/>
              <a:t>1</a:t>
            </a:r>
            <a:r>
              <a:rPr lang="ar-JO" sz="2800" b="1" dirty="0"/>
              <a:t>.13</a:t>
            </a:r>
            <a:r>
              <a:rPr lang="ar-EG" sz="2800" b="1" dirty="0"/>
              <a:t>. مثال مبسّط على جدول أسبوعي (حملة طلابية):</a:t>
            </a:r>
            <a:endParaRPr lang="ar-JO" sz="800" b="1" dirty="0"/>
          </a:p>
          <a:p>
            <a:pPr lvl="1" algn="r" rtl="1"/>
            <a:endParaRPr lang="ar-EG" sz="1050" b="1" dirty="0"/>
          </a:p>
        </p:txBody>
      </p:sp>
      <p:graphicFrame>
        <p:nvGraphicFramePr>
          <p:cNvPr id="3" name="Table 2">
            <a:extLst>
              <a:ext uri="{FF2B5EF4-FFF2-40B4-BE49-F238E27FC236}">
                <a16:creationId xmlns:a16="http://schemas.microsoft.com/office/drawing/2014/main" id="{21CDF72C-F33A-DF87-DAAA-89317B107728}"/>
              </a:ext>
            </a:extLst>
          </p:cNvPr>
          <p:cNvGraphicFramePr>
            <a:graphicFrameLocks noGrp="1"/>
          </p:cNvGraphicFramePr>
          <p:nvPr>
            <p:extLst>
              <p:ext uri="{D42A27DB-BD31-4B8C-83A1-F6EECF244321}">
                <p14:modId xmlns:p14="http://schemas.microsoft.com/office/powerpoint/2010/main" val="1276747190"/>
              </p:ext>
            </p:extLst>
          </p:nvPr>
        </p:nvGraphicFramePr>
        <p:xfrm>
          <a:off x="4618432" y="2802063"/>
          <a:ext cx="4047616" cy="3195956"/>
        </p:xfrm>
        <a:graphic>
          <a:graphicData uri="http://schemas.openxmlformats.org/drawingml/2006/table">
            <a:tbl>
              <a:tblPr firstRow="1" firstCol="1" bandRow="1">
                <a:tableStyleId>{5940675A-B579-460E-94D1-54222C63F5DA}</a:tableStyleId>
              </a:tblPr>
              <a:tblGrid>
                <a:gridCol w="2023808">
                  <a:extLst>
                    <a:ext uri="{9D8B030D-6E8A-4147-A177-3AD203B41FA5}">
                      <a16:colId xmlns:a16="http://schemas.microsoft.com/office/drawing/2014/main" val="20000"/>
                    </a:ext>
                  </a:extLst>
                </a:gridCol>
                <a:gridCol w="2023808">
                  <a:extLst>
                    <a:ext uri="{9D8B030D-6E8A-4147-A177-3AD203B41FA5}">
                      <a16:colId xmlns:a16="http://schemas.microsoft.com/office/drawing/2014/main" val="20001"/>
                    </a:ext>
                  </a:extLst>
                </a:gridCol>
              </a:tblGrid>
              <a:tr h="0">
                <a:tc>
                  <a:txBody>
                    <a:bodyPr/>
                    <a:lstStyle/>
                    <a:p>
                      <a:pPr algn="r">
                        <a:lnSpc>
                          <a:spcPct val="107000"/>
                        </a:lnSpc>
                        <a:spcAft>
                          <a:spcPts val="0"/>
                        </a:spcAft>
                      </a:pPr>
                      <a:r>
                        <a:rPr lang="ar-SA" sz="1400" dirty="0">
                          <a:effectLst/>
                        </a:rPr>
                        <a:t>النشاط</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dirty="0">
                          <a:effectLst/>
                        </a:rPr>
                        <a:t>اليوم</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0"/>
                  </a:ext>
                </a:extLst>
              </a:tr>
              <a:tr h="0">
                <a:tc>
                  <a:txBody>
                    <a:bodyPr/>
                    <a:lstStyle/>
                    <a:p>
                      <a:pPr algn="r">
                        <a:lnSpc>
                          <a:spcPct val="107000"/>
                        </a:lnSpc>
                        <a:spcAft>
                          <a:spcPts val="0"/>
                        </a:spcAft>
                      </a:pPr>
                      <a:r>
                        <a:rPr lang="ar-SA" sz="1400">
                          <a:effectLst/>
                        </a:rPr>
                        <a:t>إطلاق حملة على وسائل التواصل (فيديو تعريفي + الشعار)</a:t>
                      </a:r>
                      <a:endParaRPr lang="en-MY" sz="14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dirty="0">
                          <a:effectLst/>
                        </a:rPr>
                        <a:t>الأحد</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1"/>
                  </a:ext>
                </a:extLst>
              </a:tr>
              <a:tr h="0">
                <a:tc>
                  <a:txBody>
                    <a:bodyPr/>
                    <a:lstStyle/>
                    <a:p>
                      <a:pPr algn="r">
                        <a:lnSpc>
                          <a:spcPct val="107000"/>
                        </a:lnSpc>
                        <a:spcAft>
                          <a:spcPts val="0"/>
                        </a:spcAft>
                      </a:pPr>
                      <a:r>
                        <a:rPr lang="ar-SA" sz="1400" dirty="0">
                          <a:effectLst/>
                        </a:rPr>
                        <a:t>توزيع منشورات ورقية داخل الحرم الجامعي</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a:effectLst/>
                        </a:rPr>
                        <a:t>الإثنين</a:t>
                      </a:r>
                      <a:endParaRPr lang="en-MY" sz="14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2"/>
                  </a:ext>
                </a:extLst>
              </a:tr>
              <a:tr h="0">
                <a:tc>
                  <a:txBody>
                    <a:bodyPr/>
                    <a:lstStyle/>
                    <a:p>
                      <a:pPr algn="r">
                        <a:lnSpc>
                          <a:spcPct val="107000"/>
                        </a:lnSpc>
                        <a:spcAft>
                          <a:spcPts val="0"/>
                        </a:spcAft>
                      </a:pPr>
                      <a:r>
                        <a:rPr lang="ar-SA" sz="1400" dirty="0">
                          <a:effectLst/>
                        </a:rPr>
                        <a:t>مناظرة طلابية أو حلقة نقاش حول حقوق الطلبة</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dirty="0">
                          <a:effectLst/>
                        </a:rPr>
                        <a:t>الثلاثاء</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3"/>
                  </a:ext>
                </a:extLst>
              </a:tr>
              <a:tr h="0">
                <a:tc>
                  <a:txBody>
                    <a:bodyPr/>
                    <a:lstStyle/>
                    <a:p>
                      <a:pPr algn="r">
                        <a:lnSpc>
                          <a:spcPct val="107000"/>
                        </a:lnSpc>
                        <a:spcAft>
                          <a:spcPts val="0"/>
                        </a:spcAft>
                      </a:pPr>
                      <a:r>
                        <a:rPr lang="ar-SA" sz="1400" dirty="0">
                          <a:effectLst/>
                        </a:rPr>
                        <a:t>بث مباشر للإجابة عن أسئلة الطلبة</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dirty="0">
                          <a:effectLst/>
                        </a:rPr>
                        <a:t>الأربعاء</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4"/>
                  </a:ext>
                </a:extLst>
              </a:tr>
              <a:tr h="0">
                <a:tc>
                  <a:txBody>
                    <a:bodyPr/>
                    <a:lstStyle/>
                    <a:p>
                      <a:pPr algn="r">
                        <a:lnSpc>
                          <a:spcPct val="107000"/>
                        </a:lnSpc>
                        <a:spcAft>
                          <a:spcPts val="0"/>
                        </a:spcAft>
                      </a:pPr>
                      <a:r>
                        <a:rPr lang="ar-SA" sz="1400" dirty="0">
                          <a:effectLst/>
                        </a:rPr>
                        <a:t>جولة في الكليات والتحدث مع الطلاب</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dirty="0">
                          <a:effectLst/>
                        </a:rPr>
                        <a:t>الخميس</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5"/>
                  </a:ext>
                </a:extLst>
              </a:tr>
              <a:tr h="0">
                <a:tc>
                  <a:txBody>
                    <a:bodyPr/>
                    <a:lstStyle/>
                    <a:p>
                      <a:pPr algn="r">
                        <a:lnSpc>
                          <a:spcPct val="107000"/>
                        </a:lnSpc>
                        <a:spcAft>
                          <a:spcPts val="0"/>
                        </a:spcAft>
                      </a:pPr>
                      <a:r>
                        <a:rPr lang="ar-SA" sz="1400" dirty="0">
                          <a:effectLst/>
                        </a:rPr>
                        <a:t>راحة وتحليل ردود الأفعال</a:t>
                      </a:r>
                      <a:endParaRPr lang="en-MY" sz="1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dirty="0">
                          <a:effectLst/>
                        </a:rPr>
                        <a:t>الجمعة</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6"/>
                  </a:ext>
                </a:extLst>
              </a:tr>
              <a:tr h="0">
                <a:tc>
                  <a:txBody>
                    <a:bodyPr/>
                    <a:lstStyle/>
                    <a:p>
                      <a:pPr algn="r">
                        <a:lnSpc>
                          <a:spcPct val="107000"/>
                        </a:lnSpc>
                        <a:spcAft>
                          <a:spcPts val="0"/>
                        </a:spcAft>
                      </a:pPr>
                      <a:r>
                        <a:rPr lang="ar-SA" sz="1400">
                          <a:effectLst/>
                        </a:rPr>
                        <a:t>اجتماع فريق الحملة وتعديل الخطة حسب التفاعل</a:t>
                      </a:r>
                      <a:endParaRPr lang="en-MY" sz="14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07000"/>
                        </a:lnSpc>
                        <a:spcAft>
                          <a:spcPts val="0"/>
                        </a:spcAft>
                      </a:pPr>
                      <a:r>
                        <a:rPr lang="ar-SA" sz="1400" b="1" dirty="0">
                          <a:effectLst/>
                        </a:rPr>
                        <a:t>السبت</a:t>
                      </a:r>
                      <a:endParaRPr lang="en-MY" sz="14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7"/>
                  </a:ext>
                </a:extLst>
              </a:tr>
            </a:tbl>
          </a:graphicData>
        </a:graphic>
      </p:graphicFrame>
      <p:pic>
        <p:nvPicPr>
          <p:cNvPr id="8" name="Picture 7">
            <a:extLst>
              <a:ext uri="{FF2B5EF4-FFF2-40B4-BE49-F238E27FC236}">
                <a16:creationId xmlns:a16="http://schemas.microsoft.com/office/drawing/2014/main" id="{3CD146FD-B4D3-7A8C-1821-6CBED75D1B0B}"/>
              </a:ext>
            </a:extLst>
          </p:cNvPr>
          <p:cNvPicPr>
            <a:picLocks noChangeAspect="1"/>
          </p:cNvPicPr>
          <p:nvPr/>
        </p:nvPicPr>
        <p:blipFill>
          <a:blip r:embed="rId3"/>
          <a:stretch>
            <a:fillRect/>
          </a:stretch>
        </p:blipFill>
        <p:spPr>
          <a:xfrm>
            <a:off x="1410359" y="3272022"/>
            <a:ext cx="2597732" cy="2146513"/>
          </a:xfrm>
          <a:prstGeom prst="rect">
            <a:avLst/>
          </a:prstGeom>
        </p:spPr>
      </p:pic>
    </p:spTree>
    <p:extLst>
      <p:ext uri="{BB962C8B-B14F-4D97-AF65-F5344CB8AC3E}">
        <p14:creationId xmlns:p14="http://schemas.microsoft.com/office/powerpoint/2010/main" val="4143587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F071C-79D0-85A5-0160-65A0840BFE19}"/>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B43CC823-7D91-05CE-C31C-C0005E4F5C43}"/>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B58DAB45-C43D-A6F8-B87C-F5CF3F586FD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Rounded Corners 3">
            <a:extLst>
              <a:ext uri="{FF2B5EF4-FFF2-40B4-BE49-F238E27FC236}">
                <a16:creationId xmlns:a16="http://schemas.microsoft.com/office/drawing/2014/main" id="{AFB1F6BD-7D6E-E1D1-EE20-60D3F5F2DA10}"/>
              </a:ext>
            </a:extLst>
          </p:cNvPr>
          <p:cNvSpPr/>
          <p:nvPr/>
        </p:nvSpPr>
        <p:spPr>
          <a:xfrm>
            <a:off x="800018" y="1821781"/>
            <a:ext cx="9345750" cy="45607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00BB5AD9-23A1-721C-2B3D-E79E41590568}"/>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a16="http://schemas.microsoft.com/office/drawing/2014/main" id="{CDE993CC-EF98-CDDA-70E1-82350E4DCF1E}"/>
              </a:ext>
            </a:extLst>
          </p:cNvPr>
          <p:cNvSpPr txBox="1"/>
          <p:nvPr/>
        </p:nvSpPr>
        <p:spPr>
          <a:xfrm>
            <a:off x="1410359" y="2002232"/>
            <a:ext cx="8591059" cy="684803"/>
          </a:xfrm>
          <a:prstGeom prst="rect">
            <a:avLst/>
          </a:prstGeom>
          <a:noFill/>
        </p:spPr>
        <p:txBody>
          <a:bodyPr wrap="square" rtlCol="0">
            <a:spAutoFit/>
          </a:bodyPr>
          <a:lstStyle/>
          <a:p>
            <a:pPr algn="just" rtl="1"/>
            <a:r>
              <a:rPr lang="ar-JO" sz="2800" b="1" dirty="0"/>
              <a:t>1.14</a:t>
            </a:r>
            <a:r>
              <a:rPr lang="ar-EG" sz="2800" b="1" dirty="0"/>
              <a:t>. أمثلة على رسائل سياسية </a:t>
            </a:r>
          </a:p>
          <a:p>
            <a:pPr lvl="1" algn="r" rtl="1"/>
            <a:endParaRPr lang="ar-EG" sz="1050" b="1" dirty="0"/>
          </a:p>
        </p:txBody>
      </p:sp>
      <p:graphicFrame>
        <p:nvGraphicFramePr>
          <p:cNvPr id="6" name="Table 5">
            <a:extLst>
              <a:ext uri="{FF2B5EF4-FFF2-40B4-BE49-F238E27FC236}">
                <a16:creationId xmlns:a16="http://schemas.microsoft.com/office/drawing/2014/main" id="{EE4C02E7-37B9-C378-E2D3-C35596331BFD}"/>
              </a:ext>
            </a:extLst>
          </p:cNvPr>
          <p:cNvGraphicFramePr>
            <a:graphicFrameLocks noGrp="1"/>
          </p:cNvGraphicFramePr>
          <p:nvPr>
            <p:extLst>
              <p:ext uri="{D42A27DB-BD31-4B8C-83A1-F6EECF244321}">
                <p14:modId xmlns:p14="http://schemas.microsoft.com/office/powerpoint/2010/main" val="687854729"/>
              </p:ext>
            </p:extLst>
          </p:nvPr>
        </p:nvGraphicFramePr>
        <p:xfrm>
          <a:off x="4487334" y="2687035"/>
          <a:ext cx="4416430" cy="3413760"/>
        </p:xfrm>
        <a:graphic>
          <a:graphicData uri="http://schemas.openxmlformats.org/drawingml/2006/table">
            <a:tbl>
              <a:tblPr firstRow="1" firstCol="1" bandRow="1">
                <a:tableStyleId>{5940675A-B579-460E-94D1-54222C63F5DA}</a:tableStyleId>
              </a:tblPr>
              <a:tblGrid>
                <a:gridCol w="2544829">
                  <a:extLst>
                    <a:ext uri="{9D8B030D-6E8A-4147-A177-3AD203B41FA5}">
                      <a16:colId xmlns:a16="http://schemas.microsoft.com/office/drawing/2014/main" val="20000"/>
                    </a:ext>
                  </a:extLst>
                </a:gridCol>
                <a:gridCol w="1871601">
                  <a:extLst>
                    <a:ext uri="{9D8B030D-6E8A-4147-A177-3AD203B41FA5}">
                      <a16:colId xmlns:a16="http://schemas.microsoft.com/office/drawing/2014/main" val="20001"/>
                    </a:ext>
                  </a:extLst>
                </a:gridCol>
              </a:tblGrid>
              <a:tr h="0">
                <a:tc>
                  <a:txBody>
                    <a:bodyPr/>
                    <a:lstStyle/>
                    <a:p>
                      <a:pPr algn="r" rtl="1">
                        <a:lnSpc>
                          <a:spcPct val="200000"/>
                        </a:lnSpc>
                        <a:spcAft>
                          <a:spcPts val="0"/>
                        </a:spcAft>
                      </a:pPr>
                      <a:r>
                        <a:rPr lang="ar-SA" sz="1400" b="1" dirty="0">
                          <a:effectLst/>
                        </a:rPr>
                        <a:t>ماذا تعني؟</a:t>
                      </a:r>
                      <a:endParaRPr lang="en-MY" sz="12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tc>
                  <a:txBody>
                    <a:bodyPr/>
                    <a:lstStyle/>
                    <a:p>
                      <a:pPr algn="r" rtl="1">
                        <a:lnSpc>
                          <a:spcPct val="200000"/>
                        </a:lnSpc>
                        <a:spcAft>
                          <a:spcPts val="0"/>
                        </a:spcAft>
                      </a:pPr>
                      <a:r>
                        <a:rPr lang="ar-SA" sz="1400" b="1" dirty="0">
                          <a:effectLst/>
                        </a:rPr>
                        <a:t>الشعار / الرسالة</a:t>
                      </a:r>
                      <a:endParaRPr lang="en-MY" sz="12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0"/>
                  </a:ext>
                </a:extLst>
              </a:tr>
              <a:tr h="0">
                <a:tc>
                  <a:txBody>
                    <a:bodyPr/>
                    <a:lstStyle/>
                    <a:p>
                      <a:pPr algn="r" rtl="1">
                        <a:lnSpc>
                          <a:spcPct val="200000"/>
                        </a:lnSpc>
                        <a:spcAft>
                          <a:spcPts val="0"/>
                        </a:spcAft>
                      </a:pPr>
                      <a:r>
                        <a:rPr lang="ar-SA" sz="1400">
                          <a:effectLst/>
                        </a:rPr>
                        <a:t>أولوية القضايا الاجتماعية والمواطن البسيط</a:t>
                      </a:r>
                      <a:r>
                        <a:rPr lang="en-MY" sz="1400">
                          <a:effectLst/>
                        </a:rPr>
                        <a:t>.</a:t>
                      </a:r>
                      <a:endParaRPr lang="en-MY" sz="12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200000"/>
                        </a:lnSpc>
                        <a:spcAft>
                          <a:spcPts val="0"/>
                        </a:spcAft>
                      </a:pPr>
                      <a:r>
                        <a:rPr lang="en-MY" sz="1400" b="1" dirty="0">
                          <a:effectLst/>
                        </a:rPr>
                        <a:t>"</a:t>
                      </a:r>
                      <a:r>
                        <a:rPr lang="ar-SA" sz="1400" b="1" dirty="0">
                          <a:effectLst/>
                        </a:rPr>
                        <a:t>الناس أولاً</a:t>
                      </a:r>
                      <a:r>
                        <a:rPr lang="en-MY" sz="1400" b="1" dirty="0">
                          <a:effectLst/>
                        </a:rPr>
                        <a:t>"</a:t>
                      </a:r>
                      <a:endParaRPr lang="en-MY" sz="12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1"/>
                  </a:ext>
                </a:extLst>
              </a:tr>
              <a:tr h="0">
                <a:tc>
                  <a:txBody>
                    <a:bodyPr/>
                    <a:lstStyle/>
                    <a:p>
                      <a:pPr algn="r" rtl="1">
                        <a:lnSpc>
                          <a:spcPct val="200000"/>
                        </a:lnSpc>
                        <a:spcAft>
                          <a:spcPts val="0"/>
                        </a:spcAft>
                      </a:pPr>
                      <a:r>
                        <a:rPr lang="ar-SA" sz="1400" dirty="0">
                          <a:effectLst/>
                        </a:rPr>
                        <a:t>تركيز على التعليم وفرص العمل للشباب</a:t>
                      </a:r>
                      <a:r>
                        <a:rPr lang="en-MY" sz="1400" dirty="0">
                          <a:effectLst/>
                        </a:rPr>
                        <a:t>.</a:t>
                      </a:r>
                      <a:endParaRPr lang="en-MY" sz="12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200000"/>
                        </a:lnSpc>
                        <a:spcAft>
                          <a:spcPts val="0"/>
                        </a:spcAft>
                      </a:pPr>
                      <a:r>
                        <a:rPr lang="en-MY" sz="1400" b="1" dirty="0">
                          <a:effectLst/>
                        </a:rPr>
                        <a:t>"</a:t>
                      </a:r>
                      <a:r>
                        <a:rPr lang="ar-SA" sz="1400" b="1" dirty="0">
                          <a:effectLst/>
                        </a:rPr>
                        <a:t>مستقبل أفضل لشبابنا</a:t>
                      </a:r>
                      <a:r>
                        <a:rPr lang="en-MY" sz="1400" b="1" dirty="0">
                          <a:effectLst/>
                        </a:rPr>
                        <a:t>"</a:t>
                      </a:r>
                      <a:endParaRPr lang="en-MY" sz="12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2"/>
                  </a:ext>
                </a:extLst>
              </a:tr>
              <a:tr h="0">
                <a:tc>
                  <a:txBody>
                    <a:bodyPr/>
                    <a:lstStyle/>
                    <a:p>
                      <a:pPr algn="r" rtl="1">
                        <a:lnSpc>
                          <a:spcPct val="200000"/>
                        </a:lnSpc>
                        <a:spcAft>
                          <a:spcPts val="0"/>
                        </a:spcAft>
                      </a:pPr>
                      <a:r>
                        <a:rPr lang="ar-SA" sz="1400" dirty="0">
                          <a:effectLst/>
                        </a:rPr>
                        <a:t>حملة إصلاحية لمحاربة الفساد الإداري والمالي</a:t>
                      </a:r>
                      <a:r>
                        <a:rPr lang="en-MY" sz="1400" dirty="0">
                          <a:effectLst/>
                        </a:rPr>
                        <a:t>.</a:t>
                      </a:r>
                      <a:endParaRPr lang="en-MY" sz="12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200000"/>
                        </a:lnSpc>
                        <a:spcAft>
                          <a:spcPts val="0"/>
                        </a:spcAft>
                      </a:pPr>
                      <a:r>
                        <a:rPr lang="en-MY" sz="1400" b="1" dirty="0">
                          <a:effectLst/>
                        </a:rPr>
                        <a:t>"</a:t>
                      </a:r>
                      <a:r>
                        <a:rPr lang="ar-SA" sz="1400" b="1" dirty="0">
                          <a:effectLst/>
                        </a:rPr>
                        <a:t>معًا ضد الفساد</a:t>
                      </a:r>
                      <a:r>
                        <a:rPr lang="en-MY" sz="1400" b="1" dirty="0">
                          <a:effectLst/>
                        </a:rPr>
                        <a:t>"</a:t>
                      </a:r>
                      <a:endParaRPr lang="en-MY" sz="12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3"/>
                  </a:ext>
                </a:extLst>
              </a:tr>
              <a:tr h="0">
                <a:tc>
                  <a:txBody>
                    <a:bodyPr/>
                    <a:lstStyle/>
                    <a:p>
                      <a:pPr algn="r" rtl="1">
                        <a:lnSpc>
                          <a:spcPct val="200000"/>
                        </a:lnSpc>
                        <a:spcAft>
                          <a:spcPts val="0"/>
                        </a:spcAft>
                      </a:pPr>
                      <a:r>
                        <a:rPr lang="ar-SA" sz="1400" dirty="0">
                          <a:effectLst/>
                        </a:rPr>
                        <a:t>شمولية التنمية لكافة فئات المجتمع</a:t>
                      </a:r>
                      <a:r>
                        <a:rPr lang="en-MY" sz="1400" dirty="0">
                          <a:effectLst/>
                        </a:rPr>
                        <a:t>.</a:t>
                      </a:r>
                      <a:endParaRPr lang="en-MY" sz="12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rtl="1">
                        <a:lnSpc>
                          <a:spcPct val="200000"/>
                        </a:lnSpc>
                        <a:spcAft>
                          <a:spcPts val="0"/>
                        </a:spcAft>
                      </a:pPr>
                      <a:r>
                        <a:rPr lang="en-MY" sz="1400" b="1" dirty="0">
                          <a:effectLst/>
                        </a:rPr>
                        <a:t>"</a:t>
                      </a:r>
                      <a:r>
                        <a:rPr lang="ar-SA" sz="1400" b="1" dirty="0">
                          <a:effectLst/>
                        </a:rPr>
                        <a:t>تنمية حقيقية من أجل الجميع</a:t>
                      </a:r>
                      <a:r>
                        <a:rPr lang="en-MY" sz="1400" b="1" dirty="0">
                          <a:effectLst/>
                        </a:rPr>
                        <a:t>"</a:t>
                      </a:r>
                      <a:endParaRPr lang="en-MY" sz="12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solidFill>
                      <a:schemeClr val="bg2"/>
                    </a:solidFill>
                  </a:tcPr>
                </a:tc>
                <a:extLst>
                  <a:ext uri="{0D108BD9-81ED-4DB2-BD59-A6C34878D82A}">
                    <a16:rowId xmlns:a16="http://schemas.microsoft.com/office/drawing/2014/main" val="10004"/>
                  </a:ext>
                </a:extLst>
              </a:tr>
            </a:tbl>
          </a:graphicData>
        </a:graphic>
      </p:graphicFrame>
      <p:pic>
        <p:nvPicPr>
          <p:cNvPr id="10" name="Picture 9">
            <a:extLst>
              <a:ext uri="{FF2B5EF4-FFF2-40B4-BE49-F238E27FC236}">
                <a16:creationId xmlns:a16="http://schemas.microsoft.com/office/drawing/2014/main" id="{1E39E114-F802-2970-CAE9-666665AC5CE2}"/>
              </a:ext>
            </a:extLst>
          </p:cNvPr>
          <p:cNvPicPr>
            <a:picLocks noChangeAspect="1"/>
          </p:cNvPicPr>
          <p:nvPr/>
        </p:nvPicPr>
        <p:blipFill>
          <a:blip r:embed="rId3"/>
          <a:stretch>
            <a:fillRect/>
          </a:stretch>
        </p:blipFill>
        <p:spPr>
          <a:xfrm>
            <a:off x="1077823" y="2867486"/>
            <a:ext cx="3180910" cy="2382520"/>
          </a:xfrm>
          <a:prstGeom prst="rect">
            <a:avLst/>
          </a:prstGeom>
        </p:spPr>
      </p:pic>
    </p:spTree>
    <p:extLst>
      <p:ext uri="{BB962C8B-B14F-4D97-AF65-F5344CB8AC3E}">
        <p14:creationId xmlns:p14="http://schemas.microsoft.com/office/powerpoint/2010/main" val="674241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a:solidFill>
                  <a:schemeClr val="bg1"/>
                </a:solidFill>
                <a:latin typeface="Alexandria" charset="0"/>
                <a:cs typeface="Alexandria" charset="0"/>
              </a:rPr>
              <a:t>الثامنة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FF0FD337-6BE3-014B-6916-AFAF1FABB81E}"/>
              </a:ext>
            </a:extLst>
          </p:cNvPr>
          <p:cNvSpPr/>
          <p:nvPr/>
        </p:nvSpPr>
        <p:spPr>
          <a:xfrm>
            <a:off x="557218" y="5038655"/>
            <a:ext cx="5091312" cy="523220"/>
          </a:xfrm>
          <a:prstGeom prst="rect">
            <a:avLst/>
          </a:prstGeom>
          <a:noFill/>
        </p:spPr>
        <p:txBody>
          <a:bodyPr wrap="square">
            <a:spAutoFit/>
          </a:bodyPr>
          <a:lstStyle/>
          <a:p>
            <a:pPr algn="r" rtl="1"/>
            <a:r>
              <a:rPr lang="ar-EG" sz="2800" b="1" dirty="0"/>
              <a:t>2. استخدام الإعلام التقليدي</a:t>
            </a:r>
          </a:p>
        </p:txBody>
      </p:sp>
    </p:spTree>
    <p:extLst>
      <p:ext uri="{BB962C8B-B14F-4D97-AF65-F5344CB8AC3E}">
        <p14:creationId xmlns:p14="http://schemas.microsoft.com/office/powerpoint/2010/main" val="30886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ED9C3-5835-2A12-6844-2000A4E0EEE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27B75DE-1D88-C0E7-894A-71EBBED91FE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B32BFA41-B865-7C11-CAB4-F23AF25FB653}"/>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DFE469F-9E79-9935-D046-B7E6B9CD5354}"/>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20DEC830-242B-6B9D-9B9D-35F0F1CBE83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FD4FA0B2-4440-C32A-7A59-DF2453749C84}"/>
              </a:ext>
            </a:extLst>
          </p:cNvPr>
          <p:cNvSpPr txBox="1"/>
          <p:nvPr/>
        </p:nvSpPr>
        <p:spPr>
          <a:xfrm>
            <a:off x="1807604" y="1764452"/>
            <a:ext cx="8466655" cy="954107"/>
          </a:xfrm>
          <a:prstGeom prst="rect">
            <a:avLst/>
          </a:prstGeom>
          <a:noFill/>
        </p:spPr>
        <p:txBody>
          <a:bodyPr wrap="square" rtlCol="0">
            <a:spAutoFit/>
          </a:bodyPr>
          <a:lstStyle/>
          <a:p>
            <a:pPr lvl="1" algn="r" rtl="1"/>
            <a:r>
              <a:rPr lang="ar-EG" sz="2800" b="1" dirty="0"/>
              <a:t>2. استخدام الإعلام التقليدي في الحملة السياسية</a:t>
            </a:r>
            <a:endParaRPr lang="ar-EG" sz="1050" b="1" dirty="0"/>
          </a:p>
          <a:p>
            <a:pPr algn="r" rtl="1"/>
            <a:endParaRPr lang="en-US" sz="2800" dirty="0">
              <a:latin typeface="Microsoft Uighur" panose="02000000000000000000" pitchFamily="2" charset="-78"/>
            </a:endParaRPr>
          </a:p>
        </p:txBody>
      </p:sp>
      <p:sp>
        <p:nvSpPr>
          <p:cNvPr id="4" name="TextBox 3">
            <a:extLst>
              <a:ext uri="{FF2B5EF4-FFF2-40B4-BE49-F238E27FC236}">
                <a16:creationId xmlns:a16="http://schemas.microsoft.com/office/drawing/2014/main" id="{DF1AA43C-4FC5-566C-0029-E186006E8C55}"/>
              </a:ext>
            </a:extLst>
          </p:cNvPr>
          <p:cNvSpPr txBox="1"/>
          <p:nvPr/>
        </p:nvSpPr>
        <p:spPr>
          <a:xfrm>
            <a:off x="1917741" y="2397783"/>
            <a:ext cx="7727203" cy="2754600"/>
          </a:xfrm>
          <a:prstGeom prst="rect">
            <a:avLst/>
          </a:prstGeom>
          <a:noFill/>
        </p:spPr>
        <p:txBody>
          <a:bodyPr wrap="square" rtlCol="0">
            <a:spAutoFit/>
          </a:bodyPr>
          <a:lstStyle/>
          <a:p>
            <a:pPr algn="r" rtl="1"/>
            <a:r>
              <a:rPr lang="ar-EG" dirty="0"/>
              <a:t>رغم هيمنة الإعلام الرقمي، فإن الإعلام التقليدي يبقى له تأثير واسع بسبب مصداقيته، وانتشاره، وخصوصًا في الأوساط غير المتصلة دائمًا بالإنترنت (مثل المناطق الريفية أو كبار السن).</a:t>
            </a:r>
          </a:p>
          <a:p>
            <a:pPr algn="r" rtl="1"/>
            <a:endParaRPr lang="ar-EG" sz="1100" dirty="0"/>
          </a:p>
          <a:p>
            <a:pPr algn="r" rtl="1"/>
            <a:r>
              <a:rPr lang="ar-EG" b="1" dirty="0"/>
              <a:t>الإعلام التقليدي</a:t>
            </a:r>
            <a:r>
              <a:rPr lang="ar-EG" dirty="0"/>
              <a:t> هو الوسائل التي كانت تُستخدم قبل ظهور الإنترنت ووسائل التواصل الاجتماعي.</a:t>
            </a:r>
          </a:p>
          <a:p>
            <a:pPr algn="r" rtl="1"/>
            <a:r>
              <a:rPr lang="ar-EG" dirty="0"/>
              <a:t>في الحملات السياسية، يُستخدم هذا النوع من الإعلام لنقل </a:t>
            </a:r>
            <a:r>
              <a:rPr lang="ar-EG" b="1" dirty="0"/>
              <a:t>أفكار المرشح</a:t>
            </a:r>
            <a:r>
              <a:rPr lang="ar-EG" dirty="0"/>
              <a:t> أو الحزب السياسي إلى </a:t>
            </a:r>
            <a:r>
              <a:rPr lang="ar-EG" b="1" dirty="0"/>
              <a:t>أكبر عدد ممكن من الناس</a:t>
            </a:r>
            <a:r>
              <a:rPr lang="ar-EG" dirty="0"/>
              <a:t>.</a:t>
            </a:r>
            <a:endParaRPr lang="ar-JO" dirty="0"/>
          </a:p>
          <a:p>
            <a:pPr algn="r"/>
            <a:endParaRPr lang="ar-JO" dirty="0"/>
          </a:p>
          <a:p>
            <a:pPr algn="r"/>
            <a:endParaRPr lang="ar-JO" dirty="0"/>
          </a:p>
          <a:p>
            <a:pPr algn="r"/>
            <a:r>
              <a:rPr lang="ar-JO" b="1" dirty="0"/>
              <a:t>امثلة:</a:t>
            </a:r>
            <a:endParaRPr lang="ar-EG" dirty="0"/>
          </a:p>
          <a:p>
            <a:pPr algn="r"/>
            <a:endParaRPr lang="ar-JO" dirty="0"/>
          </a:p>
        </p:txBody>
      </p:sp>
      <p:sp>
        <p:nvSpPr>
          <p:cNvPr id="8" name="TextBox 7">
            <a:extLst>
              <a:ext uri="{FF2B5EF4-FFF2-40B4-BE49-F238E27FC236}">
                <a16:creationId xmlns:a16="http://schemas.microsoft.com/office/drawing/2014/main" id="{C952139C-407D-4441-0AF7-A78CEB9083A2}"/>
              </a:ext>
            </a:extLst>
          </p:cNvPr>
          <p:cNvSpPr txBox="1"/>
          <p:nvPr/>
        </p:nvSpPr>
        <p:spPr>
          <a:xfrm>
            <a:off x="2174008" y="4466246"/>
            <a:ext cx="6899274" cy="923330"/>
          </a:xfrm>
          <a:prstGeom prst="rect">
            <a:avLst/>
          </a:prstGeom>
          <a:noFill/>
        </p:spPr>
        <p:txBody>
          <a:bodyPr wrap="square">
            <a:spAutoFit/>
          </a:bodyPr>
          <a:lstStyle/>
          <a:p>
            <a:pPr marL="285750" indent="-285750" algn="r" rtl="1">
              <a:buFont typeface="Courier New" panose="02070309020205020404" pitchFamily="49" charset="0"/>
              <a:buChar char="o"/>
            </a:pPr>
            <a:r>
              <a:rPr lang="ar-EG" dirty="0"/>
              <a:t>بث إعلان سياسي على قناة تلفزيونية.</a:t>
            </a:r>
          </a:p>
          <a:p>
            <a:pPr marL="285750" indent="-285750" algn="r" rtl="1">
              <a:buFont typeface="Courier New" panose="02070309020205020404" pitchFamily="49" charset="0"/>
              <a:buChar char="o"/>
            </a:pPr>
            <a:r>
              <a:rPr lang="ar-EG" dirty="0"/>
              <a:t>إجراء مقابلة إذاعية مع مرشح.</a:t>
            </a:r>
          </a:p>
          <a:p>
            <a:pPr marL="285750" indent="-285750" algn="r" rtl="1">
              <a:buFont typeface="Courier New" panose="02070309020205020404" pitchFamily="49" charset="0"/>
              <a:buChar char="o"/>
            </a:pPr>
            <a:r>
              <a:rPr lang="ar-EG" dirty="0"/>
              <a:t>نشر بيان انتخابي في صحيفة ورقية</a:t>
            </a:r>
          </a:p>
        </p:txBody>
      </p:sp>
      <p:pic>
        <p:nvPicPr>
          <p:cNvPr id="2050" name="Picture 2" descr="موقع أكيد الإلكتروني | خمسة فروق رئيسة بين الإعلام التقليديّ ووسائل التواصل  الاجتماعيّ">
            <a:extLst>
              <a:ext uri="{FF2B5EF4-FFF2-40B4-BE49-F238E27FC236}">
                <a16:creationId xmlns:a16="http://schemas.microsoft.com/office/drawing/2014/main" id="{E8BE3BF1-D2DB-BBE9-B45C-3241377ABA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902" r="52020" b="15368"/>
          <a:stretch>
            <a:fillRect/>
          </a:stretch>
        </p:blipFill>
        <p:spPr bwMode="auto">
          <a:xfrm>
            <a:off x="1676853" y="3851343"/>
            <a:ext cx="1898650" cy="215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8772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EB0703-2944-5307-51F0-37F0549A451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7CE8B71-710F-B783-86E5-0D87C7AE0A0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278B43F7-4274-A954-D926-F9133D782347}"/>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C641205-B776-ABE1-1D4D-9A95C3CFA86B}"/>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الفرق بين المذياع والتلفاز - موضوع">
            <a:extLst>
              <a:ext uri="{FF2B5EF4-FFF2-40B4-BE49-F238E27FC236}">
                <a16:creationId xmlns:a16="http://schemas.microsoft.com/office/drawing/2014/main" id="{F4B1E90D-0251-A0CD-A46D-E45B4EB5B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7062" y="4238781"/>
            <a:ext cx="3837126" cy="1827203"/>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21">
            <a:extLst>
              <a:ext uri="{FF2B5EF4-FFF2-40B4-BE49-F238E27FC236}">
                <a16:creationId xmlns:a16="http://schemas.microsoft.com/office/drawing/2014/main" id="{38D0A167-F289-B337-1504-F1ACAB99536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85AA24AF-21DC-3E26-DBB0-5B7482199DFA}"/>
              </a:ext>
            </a:extLst>
          </p:cNvPr>
          <p:cNvSpPr txBox="1"/>
          <p:nvPr/>
        </p:nvSpPr>
        <p:spPr>
          <a:xfrm>
            <a:off x="1807604" y="1764452"/>
            <a:ext cx="8466655" cy="523220"/>
          </a:xfrm>
          <a:prstGeom prst="rect">
            <a:avLst/>
          </a:prstGeom>
          <a:noFill/>
        </p:spPr>
        <p:txBody>
          <a:bodyPr wrap="square" rtlCol="0">
            <a:spAutoFit/>
          </a:bodyPr>
          <a:lstStyle/>
          <a:p>
            <a:pPr lvl="1" algn="r" rtl="1"/>
            <a:r>
              <a:rPr lang="ar-EG" sz="2800" b="1" dirty="0"/>
              <a:t>2</a:t>
            </a:r>
            <a:r>
              <a:rPr lang="ar-JO" sz="2800" b="1" dirty="0"/>
              <a:t>.1</a:t>
            </a:r>
            <a:r>
              <a:rPr lang="ar-EG" sz="2800" b="1" dirty="0"/>
              <a:t>. التلفزيون والإذاعة</a:t>
            </a:r>
            <a:endParaRPr lang="en-US" sz="2800" b="1" dirty="0">
              <a:latin typeface="Microsoft Uighur" panose="02000000000000000000" pitchFamily="2" charset="-78"/>
            </a:endParaRPr>
          </a:p>
        </p:txBody>
      </p:sp>
      <p:sp>
        <p:nvSpPr>
          <p:cNvPr id="4" name="TextBox 3">
            <a:extLst>
              <a:ext uri="{FF2B5EF4-FFF2-40B4-BE49-F238E27FC236}">
                <a16:creationId xmlns:a16="http://schemas.microsoft.com/office/drawing/2014/main" id="{C56BE8BF-54D6-5F77-F7F8-9ED65EC3A8AE}"/>
              </a:ext>
            </a:extLst>
          </p:cNvPr>
          <p:cNvSpPr txBox="1"/>
          <p:nvPr/>
        </p:nvSpPr>
        <p:spPr>
          <a:xfrm>
            <a:off x="1917741" y="2397783"/>
            <a:ext cx="7727203" cy="2585323"/>
          </a:xfrm>
          <a:prstGeom prst="rect">
            <a:avLst/>
          </a:prstGeom>
          <a:noFill/>
        </p:spPr>
        <p:txBody>
          <a:bodyPr wrap="square" rtlCol="0">
            <a:spAutoFit/>
          </a:bodyPr>
          <a:lstStyle/>
          <a:p>
            <a:pPr algn="r" rtl="1"/>
            <a:r>
              <a:rPr lang="ar-EG" b="1" dirty="0"/>
              <a:t>الاستخدامات:</a:t>
            </a:r>
          </a:p>
          <a:p>
            <a:pPr marL="1200150" lvl="2" indent="-285750" algn="r" rtl="1">
              <a:buFont typeface="Courier New" panose="02070309020205020404" pitchFamily="49" charset="0"/>
              <a:buChar char="o"/>
            </a:pPr>
            <a:r>
              <a:rPr lang="ar-EG" dirty="0"/>
              <a:t>بث </a:t>
            </a:r>
            <a:r>
              <a:rPr lang="ar-EG" b="1" dirty="0"/>
              <a:t>لقاءات المرشح</a:t>
            </a:r>
            <a:r>
              <a:rPr lang="ar-EG" dirty="0"/>
              <a:t> المباشرة أو المسجّلة.</a:t>
            </a:r>
          </a:p>
          <a:p>
            <a:pPr marL="1200150" lvl="2" indent="-285750" algn="r" rtl="1">
              <a:buFont typeface="Courier New" panose="02070309020205020404" pitchFamily="49" charset="0"/>
              <a:buChar char="o"/>
            </a:pPr>
            <a:r>
              <a:rPr lang="ar-EG" dirty="0"/>
              <a:t>عرض </a:t>
            </a:r>
            <a:r>
              <a:rPr lang="ar-EG" b="1" dirty="0"/>
              <a:t>الإعلانات السياسية القصيرة</a:t>
            </a:r>
            <a:r>
              <a:rPr lang="ar-EG" dirty="0"/>
              <a:t> (30 إلى 60 ثانية).</a:t>
            </a:r>
          </a:p>
          <a:p>
            <a:pPr marL="1200150" lvl="2" indent="-285750" algn="r" rtl="1">
              <a:buFont typeface="Courier New" panose="02070309020205020404" pitchFamily="49" charset="0"/>
              <a:buChar char="o"/>
            </a:pPr>
            <a:r>
              <a:rPr lang="ar-EG" dirty="0"/>
              <a:t>تغطية </a:t>
            </a:r>
            <a:r>
              <a:rPr lang="ar-EG" b="1" dirty="0"/>
              <a:t>المناظرات والندوات</a:t>
            </a:r>
            <a:r>
              <a:rPr lang="ar-EG" dirty="0"/>
              <a:t>.</a:t>
            </a:r>
          </a:p>
          <a:p>
            <a:pPr marL="1200150" lvl="2" indent="-285750" algn="r" rtl="1">
              <a:buFont typeface="Courier New" panose="02070309020205020404" pitchFamily="49" charset="0"/>
              <a:buChar char="o"/>
            </a:pPr>
            <a:r>
              <a:rPr lang="ar-EG" dirty="0"/>
              <a:t>نشر </a:t>
            </a:r>
            <a:r>
              <a:rPr lang="ar-EG" b="1" dirty="0"/>
              <a:t>الرسائل الصوتية المباشرة</a:t>
            </a:r>
            <a:r>
              <a:rPr lang="ar-EG" dirty="0"/>
              <a:t> للناخبين في الإذاعات المحلية.</a:t>
            </a:r>
          </a:p>
          <a:p>
            <a:pPr algn="r" rtl="1"/>
            <a:r>
              <a:rPr lang="ar-EG" b="1" dirty="0"/>
              <a:t>الهدف:</a:t>
            </a:r>
          </a:p>
          <a:p>
            <a:pPr marL="1200150" lvl="2" indent="-285750" algn="r" rtl="1">
              <a:buFont typeface="Courier New" panose="02070309020205020404" pitchFamily="49" charset="0"/>
              <a:buChar char="o"/>
            </a:pPr>
            <a:r>
              <a:rPr lang="ar-EG" b="1" dirty="0"/>
              <a:t>الوصول السريع لجمهور واسع</a:t>
            </a:r>
            <a:r>
              <a:rPr lang="ar-EG" dirty="0"/>
              <a:t>.</a:t>
            </a:r>
          </a:p>
          <a:p>
            <a:pPr marL="1200150" lvl="2" indent="-285750" algn="r" rtl="1">
              <a:buFont typeface="Courier New" panose="02070309020205020404" pitchFamily="49" charset="0"/>
              <a:buChar char="o"/>
            </a:pPr>
            <a:r>
              <a:rPr lang="ar-EG" b="1" dirty="0"/>
              <a:t>تعزيز صورة المرشح</a:t>
            </a:r>
            <a:r>
              <a:rPr lang="ar-EG" dirty="0"/>
              <a:t> في الذاكرة البصرية والسمعية.</a:t>
            </a:r>
          </a:p>
          <a:p>
            <a:pPr marL="1200150" lvl="2" indent="-285750" algn="r" rtl="1">
              <a:buFont typeface="Courier New" panose="02070309020205020404" pitchFamily="49" charset="0"/>
              <a:buChar char="o"/>
            </a:pPr>
            <a:r>
              <a:rPr lang="ar-EG" dirty="0"/>
              <a:t>الوصول للفئات التي لا تستخدم الإنترنت بانتظام.</a:t>
            </a:r>
          </a:p>
        </p:txBody>
      </p:sp>
    </p:spTree>
    <p:extLst>
      <p:ext uri="{BB962C8B-B14F-4D97-AF65-F5344CB8AC3E}">
        <p14:creationId xmlns:p14="http://schemas.microsoft.com/office/powerpoint/2010/main" val="1997972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D793C3-ACC9-D541-5B95-D43352FBD95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FC81100-F753-2F60-5924-518D7C05B91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71ECCE41-10CF-9048-B368-8C3E685A56C0}"/>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00D3791-E342-049B-81FB-EB696C02FF4D}"/>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A8CE7930-99E8-FAFB-EF71-9D36E30042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72C1D077-4127-FA30-B11F-E59C5C7472E1}"/>
              </a:ext>
            </a:extLst>
          </p:cNvPr>
          <p:cNvSpPr txBox="1"/>
          <p:nvPr/>
        </p:nvSpPr>
        <p:spPr>
          <a:xfrm>
            <a:off x="1807604" y="1764452"/>
            <a:ext cx="8466655" cy="523220"/>
          </a:xfrm>
          <a:prstGeom prst="rect">
            <a:avLst/>
          </a:prstGeom>
          <a:noFill/>
        </p:spPr>
        <p:txBody>
          <a:bodyPr wrap="square" rtlCol="0">
            <a:spAutoFit/>
          </a:bodyPr>
          <a:lstStyle/>
          <a:p>
            <a:pPr lvl="1" algn="r" rtl="1"/>
            <a:r>
              <a:rPr lang="ar-EG" sz="2800" b="1" dirty="0"/>
              <a:t>2</a:t>
            </a:r>
            <a:r>
              <a:rPr lang="ar-JO" sz="2800" b="1" dirty="0"/>
              <a:t>.2</a:t>
            </a:r>
            <a:r>
              <a:rPr lang="ar-EG" sz="2800" b="1" dirty="0"/>
              <a:t>. الصحف والمجلات</a:t>
            </a:r>
            <a:endParaRPr lang="en-US" sz="2800" b="1" dirty="0">
              <a:latin typeface="Microsoft Uighur" panose="02000000000000000000" pitchFamily="2" charset="-78"/>
            </a:endParaRPr>
          </a:p>
        </p:txBody>
      </p:sp>
      <p:pic>
        <p:nvPicPr>
          <p:cNvPr id="4098" name="Picture 2" descr="اعلانات-اعلانات الصحف والمجلات - بيسكي للدعاية والإعلان">
            <a:extLst>
              <a:ext uri="{FF2B5EF4-FFF2-40B4-BE49-F238E27FC236}">
                <a16:creationId xmlns:a16="http://schemas.microsoft.com/office/drawing/2014/main" id="{2D2AA130-543E-5427-EEFB-5E75FE3C831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948" y="3159166"/>
            <a:ext cx="3181968" cy="23864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75F1F7-2614-7254-74BA-DAB5877354D2}"/>
              </a:ext>
            </a:extLst>
          </p:cNvPr>
          <p:cNvSpPr txBox="1"/>
          <p:nvPr/>
        </p:nvSpPr>
        <p:spPr>
          <a:xfrm>
            <a:off x="1917741" y="2397783"/>
            <a:ext cx="7727203" cy="2585323"/>
          </a:xfrm>
          <a:prstGeom prst="rect">
            <a:avLst/>
          </a:prstGeom>
          <a:noFill/>
        </p:spPr>
        <p:txBody>
          <a:bodyPr wrap="square" rtlCol="0">
            <a:spAutoFit/>
          </a:bodyPr>
          <a:lstStyle/>
          <a:p>
            <a:pPr algn="r" rtl="1"/>
            <a:r>
              <a:rPr lang="ar-EG" b="1" dirty="0"/>
              <a:t>الاستخدامات:</a:t>
            </a:r>
          </a:p>
          <a:p>
            <a:pPr marL="1200150" lvl="2" indent="-285750" algn="r" rtl="1">
              <a:buFont typeface="Courier New" panose="02070309020205020404" pitchFamily="49" charset="0"/>
              <a:buChar char="o"/>
            </a:pPr>
            <a:r>
              <a:rPr lang="ar-EG" dirty="0"/>
              <a:t>نشر </a:t>
            </a:r>
            <a:r>
              <a:rPr lang="ar-EG" b="1" dirty="0"/>
              <a:t>مقالات رأي</a:t>
            </a:r>
            <a:r>
              <a:rPr lang="ar-EG" dirty="0"/>
              <a:t> باسم المرشح أو الفريق.</a:t>
            </a:r>
          </a:p>
          <a:p>
            <a:pPr marL="1200150" lvl="2" indent="-285750" algn="r" rtl="1">
              <a:buFont typeface="Courier New" panose="02070309020205020404" pitchFamily="49" charset="0"/>
              <a:buChar char="o"/>
            </a:pPr>
            <a:r>
              <a:rPr lang="ar-EG" dirty="0"/>
              <a:t>عرض </a:t>
            </a:r>
            <a:r>
              <a:rPr lang="ar-EG" b="1" dirty="0"/>
              <a:t>إعلانات دعائية مدفوعة</a:t>
            </a:r>
            <a:r>
              <a:rPr lang="ar-EG" dirty="0"/>
              <a:t>.</a:t>
            </a:r>
          </a:p>
          <a:p>
            <a:pPr marL="1200150" lvl="2" indent="-285750" algn="r" rtl="1">
              <a:buFont typeface="Courier New" panose="02070309020205020404" pitchFamily="49" charset="0"/>
              <a:buChar char="o"/>
            </a:pPr>
            <a:r>
              <a:rPr lang="ar-EG" dirty="0"/>
              <a:t>إجراء </a:t>
            </a:r>
            <a:r>
              <a:rPr lang="ar-EG" b="1" dirty="0"/>
              <a:t>مقابلات صحفية معمّقة</a:t>
            </a:r>
            <a:r>
              <a:rPr lang="ar-EG" dirty="0"/>
              <a:t> لشرح البرنامج الانتخابي.</a:t>
            </a:r>
          </a:p>
          <a:p>
            <a:pPr marL="1200150" lvl="2" indent="-285750" algn="r" rtl="1">
              <a:buFont typeface="Courier New" panose="02070309020205020404" pitchFamily="49" charset="0"/>
              <a:buChar char="o"/>
            </a:pPr>
            <a:r>
              <a:rPr lang="ar-EG" dirty="0"/>
              <a:t>الرد على الانتقادات أو توضيح المواقف عبر الأعمدة الصحفية.</a:t>
            </a:r>
          </a:p>
          <a:p>
            <a:pPr algn="r" rtl="1"/>
            <a:r>
              <a:rPr lang="ar-EG" b="1" dirty="0"/>
              <a:t>الهدف:</a:t>
            </a:r>
          </a:p>
          <a:p>
            <a:pPr marL="1200150" lvl="2" indent="-285750" algn="r" rtl="1">
              <a:buFont typeface="Courier New" panose="02070309020205020404" pitchFamily="49" charset="0"/>
              <a:buChar char="o"/>
            </a:pPr>
            <a:r>
              <a:rPr lang="ar-EG" dirty="0"/>
              <a:t>تقديم </a:t>
            </a:r>
            <a:r>
              <a:rPr lang="ar-EG" b="1" dirty="0"/>
              <a:t>محتوى مفصل</a:t>
            </a:r>
            <a:r>
              <a:rPr lang="ar-EG" dirty="0"/>
              <a:t> عن المرشح ورؤيته.</a:t>
            </a:r>
          </a:p>
          <a:p>
            <a:pPr marL="1200150" lvl="2" indent="-285750" algn="r" rtl="1">
              <a:buFont typeface="Courier New" panose="02070309020205020404" pitchFamily="49" charset="0"/>
              <a:buChar char="o"/>
            </a:pPr>
            <a:r>
              <a:rPr lang="ar-EG" dirty="0"/>
              <a:t>الوصول إلى </a:t>
            </a:r>
            <a:r>
              <a:rPr lang="ar-EG" b="1" dirty="0"/>
              <a:t>النخب المثقفة ودوائر التأثير</a:t>
            </a:r>
            <a:r>
              <a:rPr lang="ar-EG" dirty="0"/>
              <a:t>.</a:t>
            </a:r>
          </a:p>
          <a:p>
            <a:pPr marL="1200150" lvl="2" indent="-285750" algn="r" rtl="1">
              <a:buFont typeface="Courier New" panose="02070309020205020404" pitchFamily="49" charset="0"/>
              <a:buChar char="o"/>
            </a:pPr>
            <a:r>
              <a:rPr lang="ar-EG" dirty="0"/>
              <a:t>بناء </a:t>
            </a:r>
            <a:r>
              <a:rPr lang="ar-EG" b="1" dirty="0"/>
              <a:t>صورة جدّية وواعية</a:t>
            </a:r>
            <a:r>
              <a:rPr lang="ar-EG" dirty="0"/>
              <a:t> للمرشح.</a:t>
            </a:r>
          </a:p>
        </p:txBody>
      </p:sp>
    </p:spTree>
    <p:extLst>
      <p:ext uri="{BB962C8B-B14F-4D97-AF65-F5344CB8AC3E}">
        <p14:creationId xmlns:p14="http://schemas.microsoft.com/office/powerpoint/2010/main" val="1702156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997A7-5C89-9845-E20D-C6FE94B474D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6918E06-7256-4600-8BA5-9787DB08160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B337D60D-5092-B2C0-72FB-050E32031678}"/>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2A7B4BF-1DBC-8D0C-C08C-98857751F093}"/>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4245E576-1F19-6D85-3A4F-D5B28B065A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52AFD718-1B98-6BD7-E04D-C2745C864C99}"/>
              </a:ext>
            </a:extLst>
          </p:cNvPr>
          <p:cNvSpPr txBox="1"/>
          <p:nvPr/>
        </p:nvSpPr>
        <p:spPr>
          <a:xfrm>
            <a:off x="1807604" y="1764452"/>
            <a:ext cx="8466655" cy="523220"/>
          </a:xfrm>
          <a:prstGeom prst="rect">
            <a:avLst/>
          </a:prstGeom>
          <a:noFill/>
        </p:spPr>
        <p:txBody>
          <a:bodyPr wrap="square" rtlCol="0">
            <a:spAutoFit/>
          </a:bodyPr>
          <a:lstStyle/>
          <a:p>
            <a:pPr lvl="1" algn="r" rtl="1"/>
            <a:r>
              <a:rPr lang="ar-EG" sz="2800" b="1" dirty="0"/>
              <a:t>2.</a:t>
            </a:r>
            <a:r>
              <a:rPr lang="ar-JO" sz="2800" b="1" dirty="0"/>
              <a:t>3</a:t>
            </a:r>
            <a:r>
              <a:rPr lang="ar-EG" sz="2800" b="1" dirty="0"/>
              <a:t>. الملصقات واللافتات (الوسائط البصرية في الأماكن العامة)</a:t>
            </a:r>
            <a:endParaRPr lang="ar-EG" sz="1050" b="1" dirty="0"/>
          </a:p>
        </p:txBody>
      </p:sp>
      <p:sp>
        <p:nvSpPr>
          <p:cNvPr id="4" name="TextBox 3">
            <a:extLst>
              <a:ext uri="{FF2B5EF4-FFF2-40B4-BE49-F238E27FC236}">
                <a16:creationId xmlns:a16="http://schemas.microsoft.com/office/drawing/2014/main" id="{A89771BC-5379-BD72-6AC1-15B9BD046086}"/>
              </a:ext>
            </a:extLst>
          </p:cNvPr>
          <p:cNvSpPr txBox="1"/>
          <p:nvPr/>
        </p:nvSpPr>
        <p:spPr>
          <a:xfrm>
            <a:off x="4368421" y="2392269"/>
            <a:ext cx="5453944" cy="2862322"/>
          </a:xfrm>
          <a:prstGeom prst="rect">
            <a:avLst/>
          </a:prstGeom>
          <a:noFill/>
        </p:spPr>
        <p:txBody>
          <a:bodyPr wrap="square" rtlCol="0">
            <a:spAutoFit/>
          </a:bodyPr>
          <a:lstStyle/>
          <a:p>
            <a:pPr algn="r" rtl="1"/>
            <a:r>
              <a:rPr lang="ar-EG" b="1" dirty="0"/>
              <a:t>الاستخدامات:</a:t>
            </a:r>
          </a:p>
          <a:p>
            <a:pPr marL="1200150" lvl="2" indent="-285750" algn="r" rtl="1">
              <a:buFont typeface="Courier New" panose="02070309020205020404" pitchFamily="49" charset="0"/>
              <a:buChar char="o"/>
            </a:pPr>
            <a:r>
              <a:rPr lang="ar-EG" dirty="0"/>
              <a:t>وضع شعارات الحملة وصورة المرشح في مناطق استراتيجية.</a:t>
            </a:r>
          </a:p>
          <a:p>
            <a:pPr marL="1200150" lvl="2" indent="-285750" algn="r" rtl="1">
              <a:buFont typeface="Courier New" panose="02070309020205020404" pitchFamily="49" charset="0"/>
              <a:buChar char="o"/>
            </a:pPr>
            <a:r>
              <a:rPr lang="ar-EG" dirty="0"/>
              <a:t>استخدام الألوان والرموز لجذب الانتباه.</a:t>
            </a:r>
          </a:p>
          <a:p>
            <a:pPr marL="1200150" lvl="2" indent="-285750" algn="r" rtl="1">
              <a:buFont typeface="Courier New" panose="02070309020205020404" pitchFamily="49" charset="0"/>
              <a:buChar char="o"/>
            </a:pPr>
            <a:r>
              <a:rPr lang="ar-EG" dirty="0"/>
              <a:t>تعليق لافتات في الأماكن الحيوية (الأسواق، مداخل المدن، الجسور.</a:t>
            </a:r>
          </a:p>
          <a:p>
            <a:pPr algn="r" rtl="1"/>
            <a:r>
              <a:rPr lang="ar-EG" b="1" dirty="0"/>
              <a:t>الهدف:</a:t>
            </a:r>
          </a:p>
          <a:p>
            <a:pPr marL="1200150" lvl="2" indent="-285750" algn="r" rtl="1">
              <a:buFont typeface="Courier New" panose="02070309020205020404" pitchFamily="49" charset="0"/>
              <a:buChar char="o"/>
            </a:pPr>
            <a:r>
              <a:rPr lang="ar-EG" b="1" dirty="0"/>
              <a:t>ترسيخ الشعار والصورة الذهنية</a:t>
            </a:r>
            <a:r>
              <a:rPr lang="ar-EG" dirty="0"/>
              <a:t> للمرشح.</a:t>
            </a:r>
          </a:p>
          <a:p>
            <a:pPr marL="1200150" lvl="2" indent="-285750" algn="r" rtl="1">
              <a:buFont typeface="Courier New" panose="02070309020205020404" pitchFamily="49" charset="0"/>
              <a:buChar char="o"/>
            </a:pPr>
            <a:r>
              <a:rPr lang="ar-EG" dirty="0"/>
              <a:t>الوصول إلى </a:t>
            </a:r>
            <a:r>
              <a:rPr lang="ar-EG" b="1" dirty="0"/>
              <a:t>جمهور متنوع</a:t>
            </a:r>
            <a:r>
              <a:rPr lang="ar-EG" dirty="0"/>
              <a:t> من المارة والمواطنين.</a:t>
            </a:r>
          </a:p>
          <a:p>
            <a:pPr marL="1200150" lvl="2" indent="-285750" algn="r" rtl="1">
              <a:buFont typeface="Courier New" panose="02070309020205020404" pitchFamily="49" charset="0"/>
              <a:buChar char="o"/>
            </a:pPr>
            <a:r>
              <a:rPr lang="ar-EG" b="1" dirty="0"/>
              <a:t>خلق حضور بصري قوي</a:t>
            </a:r>
            <a:r>
              <a:rPr lang="ar-EG" dirty="0"/>
              <a:t> للحملة في الميدان.</a:t>
            </a:r>
          </a:p>
        </p:txBody>
      </p:sp>
      <p:pic>
        <p:nvPicPr>
          <p:cNvPr id="3" name="Picture 2"/>
          <p:cNvPicPr>
            <a:picLocks noChangeAspect="1"/>
          </p:cNvPicPr>
          <p:nvPr/>
        </p:nvPicPr>
        <p:blipFill>
          <a:blip r:embed="rId3"/>
          <a:stretch>
            <a:fillRect/>
          </a:stretch>
        </p:blipFill>
        <p:spPr>
          <a:xfrm>
            <a:off x="864704" y="3004182"/>
            <a:ext cx="3775535" cy="3103996"/>
          </a:xfrm>
          <a:prstGeom prst="rect">
            <a:avLst/>
          </a:prstGeom>
        </p:spPr>
      </p:pic>
    </p:spTree>
    <p:extLst>
      <p:ext uri="{BB962C8B-B14F-4D97-AF65-F5344CB8AC3E}">
        <p14:creationId xmlns:p14="http://schemas.microsoft.com/office/powerpoint/2010/main" val="1060308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25374-C724-14B5-D8C5-F6FD12EE3E5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A62995A-4346-1F88-67BC-0E24A93096C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70F2EBD3-D1A6-4DD3-8830-55252E997851}"/>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552C5FC-604A-44AF-A01C-A7D27BF0A872}"/>
              </a:ext>
            </a:extLst>
          </p:cNvPr>
          <p:cNvSpPr/>
          <p:nvPr/>
        </p:nvSpPr>
        <p:spPr>
          <a:xfrm>
            <a:off x="949903" y="1296306"/>
            <a:ext cx="9345750" cy="51426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b="1" dirty="0"/>
              <a:t>4. القيم والمبادئ:</a:t>
            </a:r>
          </a:p>
          <a:p>
            <a:r>
              <a:rPr lang="ar-EG" dirty="0"/>
              <a:t>يُنظر دائمًا إلى ال</a:t>
            </a:r>
            <a:r>
              <a:rPr lang="en-MY" b="1" dirty="0"/>
              <a:t> </a:t>
            </a:r>
            <a:r>
              <a:rPr lang="ar-EG" b="1" dirty="0"/>
              <a:t>أهداف مرحلية/تمهيدية:</a:t>
            </a:r>
          </a:p>
          <a:p>
            <a:r>
              <a:rPr lang="ar-EG" b="1" dirty="0"/>
              <a:t>زيادة الوعي بالمرشح</a:t>
            </a:r>
            <a:r>
              <a:rPr lang="ar-EG" dirty="0"/>
              <a:t>: في حالة كان المرشح جديدًا أو غير معروف.</a:t>
            </a:r>
          </a:p>
          <a:p>
            <a:r>
              <a:rPr lang="ar-EG" b="1" dirty="0"/>
              <a:t>قياس التفاعل الشعبي</a:t>
            </a:r>
            <a:r>
              <a:rPr lang="ar-EG" dirty="0"/>
              <a:t>: من خلال الحوارات، المؤتمرات، واستطلاعات الرأي.</a:t>
            </a:r>
          </a:p>
          <a:p>
            <a:r>
              <a:rPr lang="ar-EG" dirty="0"/>
              <a:t>مرشح على أنه "نموذج أخلاقي".</a:t>
            </a:r>
          </a:p>
          <a:p>
            <a:r>
              <a:rPr lang="ar-EG" dirty="0"/>
              <a:t>الصدق، النزاهة، الالتزام، احترام الآخر... كلها قيم تُستخدم في بناء الصورة الإيجابية.</a:t>
            </a:r>
          </a:p>
        </p:txBody>
      </p:sp>
      <p:pic>
        <p:nvPicPr>
          <p:cNvPr id="5" name="Graphic 21">
            <a:extLst>
              <a:ext uri="{FF2B5EF4-FFF2-40B4-BE49-F238E27FC236}">
                <a16:creationId xmlns:a16="http://schemas.microsoft.com/office/drawing/2014/main" id="{24620175-0912-1FCC-5227-462A37CCD9D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7DA30362-2D02-F892-889A-B426F8C500F0}"/>
              </a:ext>
            </a:extLst>
          </p:cNvPr>
          <p:cNvSpPr txBox="1"/>
          <p:nvPr/>
        </p:nvSpPr>
        <p:spPr>
          <a:xfrm>
            <a:off x="1389451" y="1453897"/>
            <a:ext cx="8466655" cy="523220"/>
          </a:xfrm>
          <a:prstGeom prst="rect">
            <a:avLst/>
          </a:prstGeom>
          <a:noFill/>
        </p:spPr>
        <p:txBody>
          <a:bodyPr wrap="square" rtlCol="0">
            <a:spAutoFit/>
          </a:bodyPr>
          <a:lstStyle/>
          <a:p>
            <a:pPr lvl="1" algn="r" rtl="1"/>
            <a:r>
              <a:rPr lang="ar-JO" sz="2800" b="1" dirty="0"/>
              <a:t>2.3 </a:t>
            </a:r>
            <a:r>
              <a:rPr lang="ar-EG" sz="2800" b="1" dirty="0"/>
              <a:t>مثال عملي: حملة انتخابية لمرشح في مدينة محلية</a:t>
            </a:r>
            <a:endParaRPr lang="ar-JO" sz="800" b="1" dirty="0"/>
          </a:p>
        </p:txBody>
      </p:sp>
      <p:sp>
        <p:nvSpPr>
          <p:cNvPr id="9" name="TextBox 8">
            <a:extLst>
              <a:ext uri="{FF2B5EF4-FFF2-40B4-BE49-F238E27FC236}">
                <a16:creationId xmlns:a16="http://schemas.microsoft.com/office/drawing/2014/main" id="{E1AC2BC4-3DFF-0EC3-E6D0-4DC41D6478AC}"/>
              </a:ext>
            </a:extLst>
          </p:cNvPr>
          <p:cNvSpPr txBox="1"/>
          <p:nvPr/>
        </p:nvSpPr>
        <p:spPr>
          <a:xfrm>
            <a:off x="1838739" y="2505670"/>
            <a:ext cx="8259157" cy="677108"/>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rtl="1"/>
            <a:r>
              <a:rPr lang="ar-EG" b="1" dirty="0">
                <a:solidFill>
                  <a:srgbClr val="C00000"/>
                </a:solidFill>
              </a:rPr>
              <a:t>.</a:t>
            </a:r>
          </a:p>
          <a:p>
            <a:pPr marL="342900" indent="-342900" algn="just" rtl="1">
              <a:buFont typeface="Arial" panose="020B0604020202020204" pitchFamily="34" charset="0"/>
              <a:buChar char="•"/>
            </a:pPr>
            <a:endParaRPr lang="ar-EG" sz="2000" dirty="0"/>
          </a:p>
        </p:txBody>
      </p:sp>
      <p:sp>
        <p:nvSpPr>
          <p:cNvPr id="11" name="Rectangle 1">
            <a:extLst>
              <a:ext uri="{FF2B5EF4-FFF2-40B4-BE49-F238E27FC236}">
                <a16:creationId xmlns:a16="http://schemas.microsoft.com/office/drawing/2014/main" id="{3B11F158-9291-D5B8-51CD-AB681F2A02FA}"/>
              </a:ext>
            </a:extLst>
          </p:cNvPr>
          <p:cNvSpPr>
            <a:spLocks noChangeArrowheads="1"/>
          </p:cNvSpPr>
          <p:nvPr/>
        </p:nvSpPr>
        <p:spPr bwMode="auto">
          <a:xfrm>
            <a:off x="4588182" y="1956140"/>
            <a:ext cx="441293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rtl="1"/>
            <a:r>
              <a:rPr lang="ar-EG" sz="1600" dirty="0"/>
              <a:t>اسم المرشح: س</a:t>
            </a:r>
          </a:p>
          <a:p>
            <a:pPr algn="r" rtl="1"/>
            <a:r>
              <a:rPr lang="ar-EG" sz="1600" dirty="0"/>
              <a:t>المنطقة: مدينة متوسطة الحجم (مزيج من سكان حضر وريف)</a:t>
            </a:r>
          </a:p>
          <a:p>
            <a:pPr algn="r" rtl="1"/>
            <a:r>
              <a:rPr lang="ar-EG" sz="1600" dirty="0"/>
              <a:t>الهدف: الفوز بمقعد في المجلس البلدي</a:t>
            </a:r>
          </a:p>
        </p:txBody>
      </p:sp>
      <p:sp>
        <p:nvSpPr>
          <p:cNvPr id="19" name="TextBox 18">
            <a:extLst>
              <a:ext uri="{FF2B5EF4-FFF2-40B4-BE49-F238E27FC236}">
                <a16:creationId xmlns:a16="http://schemas.microsoft.com/office/drawing/2014/main" id="{367F8125-ED1C-E24A-3375-DE55369D59B8}"/>
              </a:ext>
            </a:extLst>
          </p:cNvPr>
          <p:cNvSpPr txBox="1"/>
          <p:nvPr/>
        </p:nvSpPr>
        <p:spPr>
          <a:xfrm>
            <a:off x="4668639" y="2959466"/>
            <a:ext cx="4571778" cy="1600438"/>
          </a:xfrm>
          <a:prstGeom prst="rect">
            <a:avLst/>
          </a:prstGeom>
          <a:noFill/>
        </p:spPr>
        <p:txBody>
          <a:bodyPr wrap="square">
            <a:spAutoFit/>
          </a:bodyPr>
          <a:lstStyle/>
          <a:p>
            <a:pPr algn="r" rtl="1"/>
            <a:r>
              <a:rPr lang="ar-EG" sz="1400" b="1" dirty="0"/>
              <a:t>استخدام الإعلام التقليدي في حملة س:</a:t>
            </a:r>
          </a:p>
          <a:p>
            <a:pPr marL="342900" indent="-342900" algn="r" rtl="1">
              <a:buFont typeface="+mj-lt"/>
              <a:buAutoNum type="arabicPeriod"/>
            </a:pPr>
            <a:r>
              <a:rPr lang="ar-EG" sz="1400" b="1" dirty="0"/>
              <a:t>التلفزيون والإذاعة المحلية:</a:t>
            </a:r>
          </a:p>
          <a:p>
            <a:pPr marL="285750" indent="-285750" algn="r" rtl="1">
              <a:buFont typeface="Courier New" panose="02070309020205020404" pitchFamily="49" charset="0"/>
              <a:buChar char="o"/>
            </a:pPr>
            <a:r>
              <a:rPr lang="ar-EG" sz="1400" dirty="0"/>
              <a:t>بث إعلان مدته 45 ثانية على قناة محلية في أوقات الذروة بعنوان:</a:t>
            </a:r>
            <a:br>
              <a:rPr lang="ar-EG" sz="1400" dirty="0"/>
            </a:br>
            <a:r>
              <a:rPr lang="ar-EG" sz="1400" b="1" dirty="0"/>
              <a:t>«س– صوت الناس"</a:t>
            </a:r>
            <a:br>
              <a:rPr lang="ar-EG" sz="1400" dirty="0"/>
            </a:br>
            <a:r>
              <a:rPr lang="ar-EG" sz="1400" dirty="0"/>
              <a:t>يركّز الإعلان على تحسين الخدمات الأساسية والبنية التحتية.</a:t>
            </a:r>
          </a:p>
          <a:p>
            <a:pPr marL="285750" indent="-285750" algn="r" rtl="1">
              <a:buFont typeface="Courier New" panose="02070309020205020404" pitchFamily="49" charset="0"/>
              <a:buChar char="o"/>
            </a:pPr>
            <a:r>
              <a:rPr lang="ar-EG" sz="1400" dirty="0"/>
              <a:t>إجراء مقابلة مباشرة في إذاعة محلية شهيرة بعد صلاة المغرب، حيث يستمع لها جمهور واسع، للحديث عن برنامجه في دعم الأحياء الفقيرة.</a:t>
            </a:r>
          </a:p>
        </p:txBody>
      </p:sp>
      <p:sp>
        <p:nvSpPr>
          <p:cNvPr id="8" name="Rectangle 7">
            <a:extLst>
              <a:ext uri="{FF2B5EF4-FFF2-40B4-BE49-F238E27FC236}">
                <a16:creationId xmlns:a16="http://schemas.microsoft.com/office/drawing/2014/main" id="{A8D7BBD6-A1E0-B815-0D3A-8320A6940A0F}"/>
              </a:ext>
            </a:extLst>
          </p:cNvPr>
          <p:cNvSpPr/>
          <p:nvPr/>
        </p:nvSpPr>
        <p:spPr>
          <a:xfrm>
            <a:off x="1033426" y="4274197"/>
            <a:ext cx="3397212" cy="2031325"/>
          </a:xfrm>
          <a:prstGeom prst="rect">
            <a:avLst/>
          </a:prstGeom>
        </p:spPr>
        <p:txBody>
          <a:bodyPr wrap="square">
            <a:spAutoFit/>
          </a:bodyPr>
          <a:lstStyle/>
          <a:p>
            <a:pPr algn="r"/>
            <a:r>
              <a:rPr lang="ar-EG" sz="1400" b="1" dirty="0"/>
              <a:t>3. الملصقات واللافتات:</a:t>
            </a:r>
          </a:p>
          <a:p>
            <a:pPr marL="285750" indent="-285750" algn="r" rtl="1">
              <a:buFont typeface="Courier New" panose="02070309020205020404" pitchFamily="49" charset="0"/>
              <a:buChar char="o"/>
            </a:pPr>
            <a:r>
              <a:rPr lang="ar-EG" sz="1400" dirty="0"/>
              <a:t>تصميم لافتات كبيرة وملونة تُثبت عند مداخل الأحياء الرئيسية.</a:t>
            </a:r>
          </a:p>
          <a:p>
            <a:pPr marL="285750" indent="-285750" algn="r" rtl="1">
              <a:buFont typeface="Courier New" panose="02070309020205020404" pitchFamily="49" charset="0"/>
              <a:buChar char="o"/>
            </a:pPr>
            <a:r>
              <a:rPr lang="ar-EG" sz="1400" dirty="0"/>
              <a:t>طباعة </a:t>
            </a:r>
            <a:r>
              <a:rPr lang="ar-EG" sz="1400" b="1" dirty="0"/>
              <a:t>ملصقات صغيرة</a:t>
            </a:r>
            <a:r>
              <a:rPr lang="ar-EG" sz="1400" dirty="0"/>
              <a:t> توضع على واجهات المحلات والمراكز التجارية.</a:t>
            </a:r>
          </a:p>
          <a:p>
            <a:pPr marL="285750" indent="-285750" algn="r" rtl="1">
              <a:buFont typeface="Courier New" panose="02070309020205020404" pitchFamily="49" charset="0"/>
              <a:buChar char="o"/>
            </a:pPr>
            <a:r>
              <a:rPr lang="ar-EG" sz="1400" dirty="0"/>
              <a:t>استخدام ألوان موحدة (مثل الأخضر والأزرق) مع صورة واضحة وشعار بسيط.</a:t>
            </a:r>
          </a:p>
          <a:p>
            <a:pPr marL="285750" indent="-285750" algn="r" rtl="1">
              <a:buFont typeface="Courier New" panose="02070309020205020404" pitchFamily="49" charset="0"/>
              <a:buChar char="o"/>
            </a:pPr>
            <a:r>
              <a:rPr lang="ar-EG" sz="1400" dirty="0"/>
              <a:t>تعليق لافتة أمام مقر الحملة مع عبارة تحفيزية:</a:t>
            </a:r>
            <a:br>
              <a:rPr lang="ar-EG" sz="1400" dirty="0"/>
            </a:br>
            <a:r>
              <a:rPr lang="ar-EG" sz="1400" b="1" dirty="0"/>
              <a:t>"شارك.. القرار بيدك"</a:t>
            </a:r>
            <a:endParaRPr lang="ar-EG" sz="1400" dirty="0"/>
          </a:p>
        </p:txBody>
      </p:sp>
      <p:sp>
        <p:nvSpPr>
          <p:cNvPr id="3" name="Rectangle 2">
            <a:extLst>
              <a:ext uri="{FF2B5EF4-FFF2-40B4-BE49-F238E27FC236}">
                <a16:creationId xmlns:a16="http://schemas.microsoft.com/office/drawing/2014/main" id="{A64C7358-DFB4-99F3-D411-4782C14AFB62}"/>
              </a:ext>
            </a:extLst>
          </p:cNvPr>
          <p:cNvSpPr/>
          <p:nvPr/>
        </p:nvSpPr>
        <p:spPr>
          <a:xfrm>
            <a:off x="9394593" y="2967991"/>
            <a:ext cx="160912" cy="1376469"/>
          </a:xfrm>
          <a:prstGeom prst="rect">
            <a:avLst/>
          </a:prstGeom>
          <a:solidFill>
            <a:srgbClr val="01519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BA681E0-C745-334C-7719-EA24F473E2F3}"/>
              </a:ext>
            </a:extLst>
          </p:cNvPr>
          <p:cNvSpPr/>
          <p:nvPr/>
        </p:nvSpPr>
        <p:spPr>
          <a:xfrm>
            <a:off x="4507726" y="4316129"/>
            <a:ext cx="160912" cy="1458137"/>
          </a:xfrm>
          <a:prstGeom prst="rect">
            <a:avLst/>
          </a:prstGeom>
          <a:solidFill>
            <a:srgbClr val="FB010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686DFCB-BC67-98DE-DE57-949010D6E0F2}"/>
              </a:ext>
            </a:extLst>
          </p:cNvPr>
          <p:cNvSpPr txBox="1"/>
          <p:nvPr/>
        </p:nvSpPr>
        <p:spPr>
          <a:xfrm>
            <a:off x="4975123" y="4689119"/>
            <a:ext cx="4265293" cy="1600438"/>
          </a:xfrm>
          <a:prstGeom prst="rect">
            <a:avLst/>
          </a:prstGeom>
          <a:noFill/>
        </p:spPr>
        <p:txBody>
          <a:bodyPr wrap="square">
            <a:spAutoFit/>
          </a:bodyPr>
          <a:lstStyle/>
          <a:p>
            <a:pPr algn="r"/>
            <a:r>
              <a:rPr lang="ar-EG" sz="1400" b="1" dirty="0"/>
              <a:t>2. الصحف والمجلات:</a:t>
            </a:r>
          </a:p>
          <a:p>
            <a:pPr algn="r">
              <a:buFont typeface="Arial" panose="020B0604020202020204" pitchFamily="34" charset="0"/>
              <a:buChar char="•"/>
            </a:pPr>
            <a:r>
              <a:rPr lang="ar-EG" sz="1400" dirty="0"/>
              <a:t>نشر </a:t>
            </a:r>
            <a:r>
              <a:rPr lang="ar-EG" sz="1400" b="1" dirty="0"/>
              <a:t>مقال رأي</a:t>
            </a:r>
            <a:r>
              <a:rPr lang="ar-EG" sz="1400" dirty="0"/>
              <a:t> بعنوان:</a:t>
            </a:r>
            <a:br>
              <a:rPr lang="ar-EG" sz="1400" dirty="0"/>
            </a:br>
            <a:r>
              <a:rPr lang="ar-EG" sz="1400" i="1" dirty="0"/>
              <a:t>"البلدية في خدمة المواطن.. لا العكس"</a:t>
            </a:r>
            <a:br>
              <a:rPr lang="ar-EG" sz="1400" dirty="0"/>
            </a:br>
            <a:r>
              <a:rPr lang="ar-EG" sz="1400" dirty="0"/>
              <a:t>في صحيفة محلية أسبوعية، يشرح فيه س رؤيته للشفافية في اتخاذ القرار.</a:t>
            </a:r>
          </a:p>
          <a:p>
            <a:pPr algn="r">
              <a:buFont typeface="Arial" panose="020B0604020202020204" pitchFamily="34" charset="0"/>
              <a:buChar char="•"/>
            </a:pPr>
            <a:r>
              <a:rPr lang="ar-EG" sz="1400" dirty="0"/>
              <a:t>نشر إعلان مدفوع في عدد الجمعة (الأكثر توزيعًا) يظهر فيه شعاره وصورته مع عبارة:</a:t>
            </a:r>
            <a:br>
              <a:rPr lang="ar-EG" sz="1400" dirty="0"/>
            </a:br>
            <a:r>
              <a:rPr lang="ar-EG" sz="1400" b="1" dirty="0"/>
              <a:t>«س.. معكم من أجل مدينتنا"</a:t>
            </a:r>
            <a:endParaRPr lang="ar-EG" sz="1400" dirty="0"/>
          </a:p>
        </p:txBody>
      </p:sp>
      <p:sp>
        <p:nvSpPr>
          <p:cNvPr id="14" name="Rectangle 13">
            <a:extLst>
              <a:ext uri="{FF2B5EF4-FFF2-40B4-BE49-F238E27FC236}">
                <a16:creationId xmlns:a16="http://schemas.microsoft.com/office/drawing/2014/main" id="{D0FA7EC2-1484-2878-3550-DB0B7C4FC980}"/>
              </a:ext>
            </a:extLst>
          </p:cNvPr>
          <p:cNvSpPr/>
          <p:nvPr/>
        </p:nvSpPr>
        <p:spPr>
          <a:xfrm>
            <a:off x="9394593" y="4697644"/>
            <a:ext cx="160912" cy="1376469"/>
          </a:xfrm>
          <a:prstGeom prst="rect">
            <a:avLst/>
          </a:prstGeom>
          <a:solidFill>
            <a:srgbClr val="9B336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موقع أكيد الإلكتروني | خمسة فروق رئيسة بين الإعلام التقليديّ ووسائل التواصل  الاجتماعيّ">
            <a:extLst>
              <a:ext uri="{FF2B5EF4-FFF2-40B4-BE49-F238E27FC236}">
                <a16:creationId xmlns:a16="http://schemas.microsoft.com/office/drawing/2014/main" id="{C4B3EF20-8D80-C777-8490-CCF63AFE25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902" r="52020" b="15368"/>
          <a:stretch>
            <a:fillRect/>
          </a:stretch>
        </p:blipFill>
        <p:spPr bwMode="auto">
          <a:xfrm>
            <a:off x="1949384" y="2049089"/>
            <a:ext cx="1898650" cy="215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6934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485A5-7ECC-1E18-3CC6-A71A9313CCE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54F3A2E-8D5D-8606-3630-60F7A62556D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8A2A4324-7D22-4A4B-305C-0EFF7F958255}"/>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BB3F09C-4D2D-153B-390D-3C6BEA62CC69}"/>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9A97401E-87F8-D4B3-7E04-738CB832FC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AA8E421F-7CCF-35EC-27CE-AB3FF319A2C5}"/>
              </a:ext>
            </a:extLst>
          </p:cNvPr>
          <p:cNvSpPr txBox="1"/>
          <p:nvPr/>
        </p:nvSpPr>
        <p:spPr>
          <a:xfrm>
            <a:off x="1807604" y="1764452"/>
            <a:ext cx="8466655" cy="523220"/>
          </a:xfrm>
          <a:prstGeom prst="rect">
            <a:avLst/>
          </a:prstGeom>
          <a:noFill/>
        </p:spPr>
        <p:txBody>
          <a:bodyPr wrap="square" rtlCol="0">
            <a:spAutoFit/>
          </a:bodyPr>
          <a:lstStyle/>
          <a:p>
            <a:pPr lvl="1" algn="r" rtl="1"/>
            <a:r>
              <a:rPr lang="ar-EG" sz="2800" b="1" dirty="0"/>
              <a:t>2.</a:t>
            </a:r>
            <a:r>
              <a:rPr lang="ar-JO" sz="2800" b="1" dirty="0"/>
              <a:t>4</a:t>
            </a:r>
            <a:r>
              <a:rPr lang="ar-EG" sz="2800" b="1" dirty="0"/>
              <a:t>. النتيجة المتوقعة</a:t>
            </a:r>
            <a:endParaRPr lang="ar-EG" sz="1050" b="1" dirty="0"/>
          </a:p>
        </p:txBody>
      </p:sp>
      <p:sp>
        <p:nvSpPr>
          <p:cNvPr id="4" name="TextBox 3">
            <a:extLst>
              <a:ext uri="{FF2B5EF4-FFF2-40B4-BE49-F238E27FC236}">
                <a16:creationId xmlns:a16="http://schemas.microsoft.com/office/drawing/2014/main" id="{273E6710-7C69-10F3-671E-AED1D9CF1BCB}"/>
              </a:ext>
            </a:extLst>
          </p:cNvPr>
          <p:cNvSpPr txBox="1"/>
          <p:nvPr/>
        </p:nvSpPr>
        <p:spPr>
          <a:xfrm>
            <a:off x="6096000" y="2600227"/>
            <a:ext cx="3397213" cy="1754326"/>
          </a:xfrm>
          <a:prstGeom prst="rect">
            <a:avLst/>
          </a:prstGeom>
          <a:noFill/>
        </p:spPr>
        <p:txBody>
          <a:bodyPr wrap="square" rtlCol="0">
            <a:spAutoFit/>
          </a:bodyPr>
          <a:lstStyle/>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بناء حضور قوي في الشارع يعزز الثقة بالمرشح</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endParaRPr>
          </a:p>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جذب كبار السن والمواطنين الذين لا يتفاعلون مع وسائل التواصل الاجتماعي</a:t>
            </a:r>
            <a:r>
              <a:rPr lang="en-US" dirty="0">
                <a:latin typeface="Arial" panose="020B0604020202020204" pitchFamily="34" charset="0"/>
                <a:cs typeface="Arial" panose="020B0604020202020204" pitchFamily="34" charset="0"/>
              </a:rPr>
              <a:t>.</a:t>
            </a:r>
            <a:endParaRPr lang="en-US" dirty="0">
              <a:latin typeface="Arial" panose="020B0604020202020204" pitchFamily="34" charset="0"/>
            </a:endParaRPr>
          </a:p>
          <a:p>
            <a:pPr marL="285750" lvl="0" indent="-285750" algn="r" rtl="1" eaLnBrk="0" fontAlgn="base" hangingPunct="0">
              <a:spcBef>
                <a:spcPct val="0"/>
              </a:spcBef>
              <a:spcAft>
                <a:spcPct val="0"/>
              </a:spcAft>
              <a:buFont typeface="Courier New" panose="02070309020205020404" pitchFamily="49" charset="0"/>
              <a:buChar char="o"/>
            </a:pPr>
            <a:r>
              <a:rPr lang="ar-SA" dirty="0">
                <a:latin typeface="Arial" panose="020B0604020202020204" pitchFamily="34" charset="0"/>
              </a:rPr>
              <a:t>تحفيز الحديث اليومي بين الناس حول الحملة والمرشح</a:t>
            </a:r>
            <a:endParaRPr lang="en-US" dirty="0">
              <a:latin typeface="Arial" panose="020B0604020202020204" pitchFamily="34" charset="0"/>
            </a:endParaRPr>
          </a:p>
        </p:txBody>
      </p:sp>
      <p:pic>
        <p:nvPicPr>
          <p:cNvPr id="6" name="Picture 5">
            <a:extLst>
              <a:ext uri="{FF2B5EF4-FFF2-40B4-BE49-F238E27FC236}">
                <a16:creationId xmlns:a16="http://schemas.microsoft.com/office/drawing/2014/main" id="{90142604-2EBE-C764-D1FC-E4E98E035E67}"/>
              </a:ext>
            </a:extLst>
          </p:cNvPr>
          <p:cNvPicPr>
            <a:picLocks noChangeAspect="1"/>
          </p:cNvPicPr>
          <p:nvPr/>
        </p:nvPicPr>
        <p:blipFill>
          <a:blip r:embed="rId3"/>
          <a:stretch>
            <a:fillRect/>
          </a:stretch>
        </p:blipFill>
        <p:spPr>
          <a:xfrm>
            <a:off x="1333001" y="2077674"/>
            <a:ext cx="4010025" cy="3810000"/>
          </a:xfrm>
          <a:prstGeom prst="rect">
            <a:avLst/>
          </a:prstGeom>
        </p:spPr>
      </p:pic>
    </p:spTree>
    <p:extLst>
      <p:ext uri="{BB962C8B-B14F-4D97-AF65-F5344CB8AC3E}">
        <p14:creationId xmlns:p14="http://schemas.microsoft.com/office/powerpoint/2010/main" val="1996890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a:solidFill>
                  <a:schemeClr val="bg1"/>
                </a:solidFill>
                <a:latin typeface="Alexandria" charset="0"/>
                <a:cs typeface="Alexandria" charset="0"/>
              </a:rPr>
              <a:t>الثامنة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FF0FD337-6BE3-014B-6916-AFAF1FABB81E}"/>
              </a:ext>
            </a:extLst>
          </p:cNvPr>
          <p:cNvSpPr/>
          <p:nvPr/>
        </p:nvSpPr>
        <p:spPr>
          <a:xfrm>
            <a:off x="976576" y="4974573"/>
            <a:ext cx="5091312" cy="523220"/>
          </a:xfrm>
          <a:prstGeom prst="rect">
            <a:avLst/>
          </a:prstGeom>
          <a:noFill/>
        </p:spPr>
        <p:txBody>
          <a:bodyPr wrap="square">
            <a:spAutoFit/>
          </a:bodyPr>
          <a:lstStyle/>
          <a:p>
            <a:pPr algn="ctr" rtl="1"/>
            <a:r>
              <a:rPr lang="ar-EG" sz="2800" b="1" dirty="0"/>
              <a:t>3. التخطيط والإقناع والتوقيت</a:t>
            </a:r>
          </a:p>
        </p:txBody>
      </p:sp>
    </p:spTree>
    <p:extLst>
      <p:ext uri="{BB962C8B-B14F-4D97-AF65-F5344CB8AC3E}">
        <p14:creationId xmlns:p14="http://schemas.microsoft.com/office/powerpoint/2010/main" val="890289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087A49-1BDB-B755-024D-60098E600C3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C9DC03-51FD-60AB-C8C0-2CDD3EE13BB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F1DB68A0-CF55-CFE2-24FA-A5ED610E27AF}"/>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ED92575-7E94-6291-DFC8-4DBD84FDB2F7}"/>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88E96FEC-67D1-02B1-9789-419FB522F69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6E65DEBF-1E34-5B1C-0917-87BDFE5655B5}"/>
              </a:ext>
            </a:extLst>
          </p:cNvPr>
          <p:cNvSpPr txBox="1"/>
          <p:nvPr/>
        </p:nvSpPr>
        <p:spPr>
          <a:xfrm>
            <a:off x="1807604" y="1764452"/>
            <a:ext cx="8466655" cy="523220"/>
          </a:xfrm>
          <a:prstGeom prst="rect">
            <a:avLst/>
          </a:prstGeom>
          <a:noFill/>
        </p:spPr>
        <p:txBody>
          <a:bodyPr wrap="square" rtlCol="0">
            <a:spAutoFit/>
          </a:bodyPr>
          <a:lstStyle/>
          <a:p>
            <a:pPr algn="just" rtl="1"/>
            <a:r>
              <a:rPr lang="ar-EG" sz="2800" b="1" dirty="0"/>
              <a:t>3.1. التخطيط الجيد</a:t>
            </a:r>
          </a:p>
        </p:txBody>
      </p:sp>
      <p:sp>
        <p:nvSpPr>
          <p:cNvPr id="4" name="TextBox 3">
            <a:extLst>
              <a:ext uri="{FF2B5EF4-FFF2-40B4-BE49-F238E27FC236}">
                <a16:creationId xmlns:a16="http://schemas.microsoft.com/office/drawing/2014/main" id="{390139E4-625B-D88F-9257-B7B47C42B6A7}"/>
              </a:ext>
            </a:extLst>
          </p:cNvPr>
          <p:cNvSpPr txBox="1"/>
          <p:nvPr/>
        </p:nvSpPr>
        <p:spPr>
          <a:xfrm>
            <a:off x="4387652" y="2397783"/>
            <a:ext cx="5257292" cy="3139321"/>
          </a:xfrm>
          <a:prstGeom prst="rect">
            <a:avLst/>
          </a:prstGeom>
          <a:noFill/>
        </p:spPr>
        <p:txBody>
          <a:bodyPr wrap="square" rtlCol="0">
            <a:spAutoFit/>
          </a:bodyPr>
          <a:lstStyle/>
          <a:p>
            <a:pPr lvl="0" algn="r" rtl="1" eaLnBrk="0" fontAlgn="base" hangingPunct="0">
              <a:spcBef>
                <a:spcPct val="0"/>
              </a:spcBef>
              <a:spcAft>
                <a:spcPct val="0"/>
              </a:spcAft>
              <a:buFontTx/>
              <a:buChar char="•"/>
            </a:pPr>
            <a:r>
              <a:rPr lang="ar-EG" dirty="0"/>
              <a:t>التخطيط هو العمود الفقري لأي حملة سياسية، وبدونه تكون الحملة معرضة للفوضى أو التشتت في الجهد والموارد.</a:t>
            </a:r>
          </a:p>
          <a:p>
            <a:pPr lvl="0" algn="r" rtl="1" eaLnBrk="0" fontAlgn="base" hangingPunct="0">
              <a:spcBef>
                <a:spcPct val="0"/>
              </a:spcBef>
              <a:spcAft>
                <a:spcPct val="0"/>
              </a:spcAft>
              <a:buFontTx/>
              <a:buChar char="•"/>
            </a:pPr>
            <a:endParaRPr lang="ar-EG" dirty="0"/>
          </a:p>
          <a:p>
            <a:pPr algn="r"/>
            <a:r>
              <a:rPr lang="ar-EG" b="1" dirty="0"/>
              <a:t>لماذا يُعد التخطيط أمرًا حاسمًا؟</a:t>
            </a:r>
          </a:p>
          <a:p>
            <a:pPr marL="742950" lvl="1" indent="-285750" algn="r" rtl="1">
              <a:buFont typeface="Courier New" panose="02070309020205020404" pitchFamily="49" charset="0"/>
              <a:buChar char="o"/>
            </a:pPr>
            <a:r>
              <a:rPr lang="ar-EG" dirty="0"/>
              <a:t>لأنه يساعد على </a:t>
            </a:r>
            <a:r>
              <a:rPr lang="ar-EG" b="1" dirty="0"/>
              <a:t>تحقيق الأهداف بفعالية</a:t>
            </a:r>
            <a:r>
              <a:rPr lang="ar-EG" dirty="0"/>
              <a:t> وفي الوقت المناسب.</a:t>
            </a:r>
          </a:p>
          <a:p>
            <a:pPr marL="742950" lvl="1" indent="-285750" algn="r" rtl="1">
              <a:buFont typeface="Courier New" panose="02070309020205020404" pitchFamily="49" charset="0"/>
              <a:buChar char="o"/>
            </a:pPr>
            <a:r>
              <a:rPr lang="ar-EG" dirty="0"/>
              <a:t>يمنع </a:t>
            </a:r>
            <a:r>
              <a:rPr lang="ar-EG" b="1" dirty="0"/>
              <a:t>الازدواجية في العمل</a:t>
            </a:r>
            <a:r>
              <a:rPr lang="ar-EG" dirty="0"/>
              <a:t> و</a:t>
            </a:r>
            <a:r>
              <a:rPr lang="ar-EG" b="1" dirty="0"/>
              <a:t>يقلل من الأخطاء المكلفة</a:t>
            </a:r>
            <a:r>
              <a:rPr lang="ar-EG" dirty="0"/>
              <a:t>.</a:t>
            </a:r>
          </a:p>
          <a:p>
            <a:pPr marL="742950" lvl="1" indent="-285750" algn="r" rtl="1">
              <a:buFont typeface="Courier New" panose="02070309020205020404" pitchFamily="49" charset="0"/>
              <a:buChar char="o"/>
            </a:pPr>
            <a:r>
              <a:rPr lang="ar-EG" dirty="0"/>
              <a:t>يساهم في </a:t>
            </a:r>
            <a:r>
              <a:rPr lang="ar-EG" b="1" dirty="0"/>
              <a:t>تنسيق الجهود بين مختلف أعضاء الفريق</a:t>
            </a:r>
            <a:r>
              <a:rPr lang="ar-EG" dirty="0"/>
              <a:t>.</a:t>
            </a:r>
          </a:p>
          <a:p>
            <a:pPr marL="742950" lvl="1" indent="-285750" algn="r" rtl="1">
              <a:buFont typeface="Courier New" panose="02070309020205020404" pitchFamily="49" charset="0"/>
              <a:buChar char="o"/>
            </a:pPr>
            <a:r>
              <a:rPr lang="ar-EG" dirty="0"/>
              <a:t>يعزز قدرة الحملة على التكيف مع </a:t>
            </a:r>
            <a:r>
              <a:rPr lang="ar-EG" b="1" dirty="0"/>
              <a:t>التغيّرات المفاجئة</a:t>
            </a:r>
            <a:r>
              <a:rPr lang="ar-EG" dirty="0"/>
              <a:t> في البيئة السياسية أو الإعلامية.</a:t>
            </a:r>
          </a:p>
          <a:p>
            <a:pPr lvl="0" algn="r" rtl="1" eaLnBrk="0" fontAlgn="base" hangingPunct="0">
              <a:spcBef>
                <a:spcPct val="0"/>
              </a:spcBef>
              <a:spcAft>
                <a:spcPct val="0"/>
              </a:spcAft>
              <a:buFontTx/>
              <a:buChar char="•"/>
            </a:pPr>
            <a:endParaRPr lang="en-US" dirty="0">
              <a:latin typeface="Arial" panose="020B0604020202020204" pitchFamily="34" charset="0"/>
            </a:endParaRPr>
          </a:p>
        </p:txBody>
      </p:sp>
      <p:pic>
        <p:nvPicPr>
          <p:cNvPr id="3" name="Picture 2">
            <a:extLst>
              <a:ext uri="{FF2B5EF4-FFF2-40B4-BE49-F238E27FC236}">
                <a16:creationId xmlns:a16="http://schemas.microsoft.com/office/drawing/2014/main" id="{497FD030-8E26-DCA3-D5FC-52DFD13F67AC}"/>
              </a:ext>
            </a:extLst>
          </p:cNvPr>
          <p:cNvPicPr>
            <a:picLocks noChangeAspect="1"/>
          </p:cNvPicPr>
          <p:nvPr/>
        </p:nvPicPr>
        <p:blipFill>
          <a:blip r:embed="rId3"/>
          <a:srcRect r="4886"/>
          <a:stretch>
            <a:fillRect/>
          </a:stretch>
        </p:blipFill>
        <p:spPr>
          <a:xfrm>
            <a:off x="1178983" y="2725926"/>
            <a:ext cx="3208669" cy="2176917"/>
          </a:xfrm>
          <a:prstGeom prst="rect">
            <a:avLst/>
          </a:prstGeom>
        </p:spPr>
      </p:pic>
    </p:spTree>
    <p:extLst>
      <p:ext uri="{BB962C8B-B14F-4D97-AF65-F5344CB8AC3E}">
        <p14:creationId xmlns:p14="http://schemas.microsoft.com/office/powerpoint/2010/main" val="20982585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E8B65-8BDE-EAAC-2218-3C738F55F86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B634148-90B9-93AE-9179-A8AB36EA179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AE13D8B-812A-185D-F01B-CC9AE8A799F2}"/>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1416171-39D8-8166-12E1-3D2D0D4830A3}"/>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1C71B3A8-9F88-59C7-682A-87753D83A42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6AA3B43-D843-1745-B213-2A60A0ED600F}"/>
              </a:ext>
            </a:extLst>
          </p:cNvPr>
          <p:cNvSpPr txBox="1"/>
          <p:nvPr/>
        </p:nvSpPr>
        <p:spPr>
          <a:xfrm>
            <a:off x="1807604" y="1764452"/>
            <a:ext cx="8466655" cy="523220"/>
          </a:xfrm>
          <a:prstGeom prst="rect">
            <a:avLst/>
          </a:prstGeom>
          <a:noFill/>
        </p:spPr>
        <p:txBody>
          <a:bodyPr wrap="square" rtlCol="0">
            <a:spAutoFit/>
          </a:bodyPr>
          <a:lstStyle/>
          <a:p>
            <a:pPr algn="just" rtl="1"/>
            <a:r>
              <a:rPr lang="ar-EG" sz="2800" b="1" dirty="0"/>
              <a:t>3.</a:t>
            </a:r>
            <a:r>
              <a:rPr lang="ar-JO" sz="2800" b="1" dirty="0"/>
              <a:t>2</a:t>
            </a:r>
            <a:r>
              <a:rPr lang="ar-EG" sz="2800" b="1" dirty="0"/>
              <a:t>. وضع جدول زمني دقيق</a:t>
            </a:r>
          </a:p>
        </p:txBody>
      </p:sp>
      <p:sp>
        <p:nvSpPr>
          <p:cNvPr id="4" name="TextBox 3">
            <a:extLst>
              <a:ext uri="{FF2B5EF4-FFF2-40B4-BE49-F238E27FC236}">
                <a16:creationId xmlns:a16="http://schemas.microsoft.com/office/drawing/2014/main" id="{02BD56AD-B9FD-AACE-9115-81B44683096B}"/>
              </a:ext>
            </a:extLst>
          </p:cNvPr>
          <p:cNvSpPr txBox="1"/>
          <p:nvPr/>
        </p:nvSpPr>
        <p:spPr>
          <a:xfrm>
            <a:off x="4387652" y="2397783"/>
            <a:ext cx="5257292" cy="2862322"/>
          </a:xfrm>
          <a:prstGeom prst="rect">
            <a:avLst/>
          </a:prstGeom>
          <a:noFill/>
        </p:spPr>
        <p:txBody>
          <a:bodyPr wrap="square" rtlCol="0">
            <a:spAutoFit/>
          </a:bodyPr>
          <a:lstStyle/>
          <a:p>
            <a:pPr marL="285750" indent="-285750" algn="r" rtl="1">
              <a:buFont typeface="Arial" panose="020B0604020202020204" pitchFamily="34" charset="0"/>
              <a:buChar char="•"/>
            </a:pPr>
            <a:r>
              <a:rPr lang="ar-EG" dirty="0"/>
              <a:t>يتضمن </a:t>
            </a:r>
            <a:r>
              <a:rPr lang="ar-EG" b="1" dirty="0"/>
              <a:t>مراحل الحملة</a:t>
            </a:r>
            <a:r>
              <a:rPr lang="ar-EG" dirty="0"/>
              <a:t> (التحليل، الإطلاق، التصعيد، التقييم).</a:t>
            </a:r>
          </a:p>
          <a:p>
            <a:pPr marL="285750" indent="-285750" algn="r" rtl="1">
              <a:buFont typeface="Arial" panose="020B0604020202020204" pitchFamily="34" charset="0"/>
              <a:buChar char="•"/>
            </a:pPr>
            <a:r>
              <a:rPr lang="ar-EG" dirty="0"/>
              <a:t>يساعد على </a:t>
            </a:r>
            <a:r>
              <a:rPr lang="ar-EG" b="1" dirty="0"/>
              <a:t>تحديد التواريخ الحرجة</a:t>
            </a:r>
            <a:r>
              <a:rPr lang="ar-EG" dirty="0"/>
              <a:t> مثل موعد المناظرات أو آخر يوم تسجيل للناخبين.</a:t>
            </a:r>
          </a:p>
          <a:p>
            <a:pPr marL="285750" indent="-285750" algn="r" rtl="1">
              <a:buFont typeface="Arial" panose="020B0604020202020204" pitchFamily="34" charset="0"/>
              <a:buChar char="•"/>
            </a:pPr>
            <a:endParaRPr lang="ar-EG" dirty="0"/>
          </a:p>
          <a:p>
            <a:pPr marL="285750" indent="-285750" algn="r" rtl="1">
              <a:buFont typeface="Arial" panose="020B0604020202020204" pitchFamily="34" charset="0"/>
              <a:buChar char="•"/>
            </a:pPr>
            <a:r>
              <a:rPr lang="ar-EG" dirty="0"/>
              <a:t>يضمن توزيع الجهد عبر الحملة، فلا يكون كل شيء في اللحظة الأخيرة.</a:t>
            </a:r>
          </a:p>
          <a:p>
            <a:pPr marL="285750" indent="-285750" algn="r" rtl="1">
              <a:buFont typeface="Arial" panose="020B0604020202020204" pitchFamily="34" charset="0"/>
              <a:buChar char="•"/>
            </a:pPr>
            <a:r>
              <a:rPr lang="en-MY" dirty="0"/>
              <a:t>🔧 </a:t>
            </a:r>
            <a:r>
              <a:rPr lang="ar-EG" i="1" dirty="0"/>
              <a:t>أداة مساعدة: يمكن استخدام برامج مثل </a:t>
            </a:r>
            <a:r>
              <a:rPr lang="en-MY" i="1" dirty="0"/>
              <a:t>Trello </a:t>
            </a:r>
            <a:r>
              <a:rPr lang="ar-EG" i="1" dirty="0"/>
              <a:t>أو </a:t>
            </a:r>
            <a:r>
              <a:rPr lang="en-MY" i="1" dirty="0"/>
              <a:t>Asana </a:t>
            </a:r>
            <a:r>
              <a:rPr lang="ar-EG" i="1" dirty="0"/>
              <a:t>لتنظيم المهام والجدول الزمني.</a:t>
            </a:r>
            <a:endParaRPr lang="ar-EG" dirty="0"/>
          </a:p>
          <a:p>
            <a:pPr algn="r" rtl="1"/>
            <a:endParaRPr lang="ar-EG" dirty="0"/>
          </a:p>
          <a:p>
            <a:pPr lvl="0" algn="r" rtl="1" eaLnBrk="0" fontAlgn="base" hangingPunct="0">
              <a:spcBef>
                <a:spcPct val="0"/>
              </a:spcBef>
              <a:spcAft>
                <a:spcPct val="0"/>
              </a:spcAft>
              <a:buFontTx/>
              <a:buChar char="•"/>
            </a:pPr>
            <a:endParaRPr lang="en-US" dirty="0">
              <a:latin typeface="Arial" panose="020B0604020202020204" pitchFamily="34" charset="0"/>
            </a:endParaRPr>
          </a:p>
        </p:txBody>
      </p:sp>
      <p:pic>
        <p:nvPicPr>
          <p:cNvPr id="6146" name="Picture 2" descr="Trello vs. Asana: ¿cuál es mejor? | Digital Trends Español">
            <a:extLst>
              <a:ext uri="{FF2B5EF4-FFF2-40B4-BE49-F238E27FC236}">
                <a16:creationId xmlns:a16="http://schemas.microsoft.com/office/drawing/2014/main" id="{A92552E7-FDBB-5C45-7CE6-CC24D0B3882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4595" y="2811206"/>
            <a:ext cx="3323057" cy="2215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8671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27C33-69F4-ECAC-0F84-5BE71EB665D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A3EE5B1-51FF-19D3-A1F7-66368A3871E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1055F37C-63E6-C3B3-7648-0C1FBDD38F37}"/>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B627D4A-500C-49F8-DE86-6661F0CA01C8}"/>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69C31E1D-04DE-74F3-CC2C-8C8B408A90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8012324D-B2BB-66B0-9E2C-F30175735B7B}"/>
              </a:ext>
            </a:extLst>
          </p:cNvPr>
          <p:cNvSpPr txBox="1"/>
          <p:nvPr/>
        </p:nvSpPr>
        <p:spPr>
          <a:xfrm>
            <a:off x="1807604" y="1764452"/>
            <a:ext cx="8466655" cy="523220"/>
          </a:xfrm>
          <a:prstGeom prst="rect">
            <a:avLst/>
          </a:prstGeom>
          <a:noFill/>
        </p:spPr>
        <p:txBody>
          <a:bodyPr wrap="square" rtlCol="0">
            <a:spAutoFit/>
          </a:bodyPr>
          <a:lstStyle/>
          <a:p>
            <a:pPr algn="just" rtl="1"/>
            <a:r>
              <a:rPr lang="ar-EG" sz="2800" b="1" dirty="0"/>
              <a:t>3.</a:t>
            </a:r>
            <a:r>
              <a:rPr lang="ar-JO" sz="2800" b="1" dirty="0"/>
              <a:t>3</a:t>
            </a:r>
            <a:r>
              <a:rPr lang="ar-EG" sz="2800" b="1" dirty="0"/>
              <a:t>. تخصيص ميزانية لكل مرحلة</a:t>
            </a:r>
          </a:p>
        </p:txBody>
      </p:sp>
      <p:sp>
        <p:nvSpPr>
          <p:cNvPr id="4" name="TextBox 3">
            <a:extLst>
              <a:ext uri="{FF2B5EF4-FFF2-40B4-BE49-F238E27FC236}">
                <a16:creationId xmlns:a16="http://schemas.microsoft.com/office/drawing/2014/main" id="{CAC99A00-F2CF-4A2C-0E86-94DD43BB0474}"/>
              </a:ext>
            </a:extLst>
          </p:cNvPr>
          <p:cNvSpPr txBox="1"/>
          <p:nvPr/>
        </p:nvSpPr>
        <p:spPr>
          <a:xfrm>
            <a:off x="4387652" y="2397783"/>
            <a:ext cx="5257292" cy="2554545"/>
          </a:xfrm>
          <a:prstGeom prst="rect">
            <a:avLst/>
          </a:prstGeom>
          <a:noFill/>
        </p:spPr>
        <p:txBody>
          <a:bodyPr wrap="square" rtlCol="0">
            <a:spAutoFit/>
          </a:bodyPr>
          <a:lstStyle/>
          <a:p>
            <a:pPr marL="342900" lvl="0" indent="-342900" algn="r" rtl="1" eaLnBrk="0" fontAlgn="base" hangingPunct="0">
              <a:spcBef>
                <a:spcPct val="0"/>
              </a:spcBef>
              <a:spcAft>
                <a:spcPct val="0"/>
              </a:spcAft>
              <a:buFont typeface="Arial" panose="020B0604020202020204" pitchFamily="34" charset="0"/>
              <a:buChar char="•"/>
            </a:pPr>
            <a:r>
              <a:rPr lang="ar-SA" sz="2000" dirty="0">
                <a:latin typeface="Arial" panose="020B0604020202020204" pitchFamily="34" charset="0"/>
              </a:rPr>
              <a:t>يتم تقسيم الموارد المالية وفقًا لأولويات الحملة</a:t>
            </a:r>
            <a:r>
              <a:rPr lang="en-US" sz="2000" dirty="0">
                <a:latin typeface="Arial" panose="020B0604020202020204" pitchFamily="34" charset="0"/>
                <a:cs typeface="Arial" panose="020B0604020202020204" pitchFamily="34" charset="0"/>
              </a:rPr>
              <a:t>:</a:t>
            </a:r>
          </a:p>
          <a:p>
            <a:pPr marL="742950" lvl="1" indent="-28575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الدعاية والإعلان</a:t>
            </a:r>
            <a:endParaRPr lang="en-US" sz="20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إنتاج المحتوى</a:t>
            </a:r>
            <a:endParaRPr lang="en-US" sz="20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اللوجستيات الميدانية</a:t>
            </a:r>
            <a:endParaRPr lang="en-US" sz="20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الأنشطة الجماهيرية</a:t>
            </a:r>
            <a:endParaRPr lang="en-US" sz="20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الطوارئ</a:t>
            </a:r>
            <a:endParaRPr lang="en-US" sz="20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يجب أن تراعي الميزانية</a:t>
            </a:r>
            <a:r>
              <a:rPr lang="en-US" sz="2000" dirty="0">
                <a:latin typeface="Arial" panose="020B0604020202020204" pitchFamily="34" charset="0"/>
                <a:cs typeface="Arial" panose="020B0604020202020204" pitchFamily="34" charset="0"/>
              </a:rPr>
              <a:t> </a:t>
            </a:r>
            <a:r>
              <a:rPr lang="ar-SA" sz="2000" b="1" dirty="0">
                <a:latin typeface="Arial" panose="020B0604020202020204" pitchFamily="34" charset="0"/>
              </a:rPr>
              <a:t>التوازن بين الوصول والتأثير</a:t>
            </a:r>
            <a:r>
              <a:rPr lang="en-US" sz="2000" dirty="0">
                <a:latin typeface="Arial" panose="020B0604020202020204" pitchFamily="34" charset="0"/>
              </a:rPr>
              <a:t>، </a:t>
            </a:r>
            <a:r>
              <a:rPr lang="ar-SA" sz="2000" dirty="0">
                <a:latin typeface="Arial" panose="020B0604020202020204" pitchFamily="34" charset="0"/>
              </a:rPr>
              <a:t>وتُراجع باستمرار لضمان الإنفاق الرشيد</a:t>
            </a:r>
            <a:r>
              <a:rPr lang="en-US" sz="2000" dirty="0">
                <a:latin typeface="Arial" panose="020B0604020202020204" pitchFamily="34" charset="0"/>
              </a:rPr>
              <a:t>.</a:t>
            </a:r>
          </a:p>
        </p:txBody>
      </p:sp>
      <p:pic>
        <p:nvPicPr>
          <p:cNvPr id="3" name="Picture 2">
            <a:extLst>
              <a:ext uri="{FF2B5EF4-FFF2-40B4-BE49-F238E27FC236}">
                <a16:creationId xmlns:a16="http://schemas.microsoft.com/office/drawing/2014/main" id="{8EC4D927-3A69-B392-72C4-124BB5DB2053}"/>
              </a:ext>
            </a:extLst>
          </p:cNvPr>
          <p:cNvPicPr>
            <a:picLocks noChangeAspect="1"/>
          </p:cNvPicPr>
          <p:nvPr/>
        </p:nvPicPr>
        <p:blipFill>
          <a:blip r:embed="rId3"/>
          <a:stretch>
            <a:fillRect/>
          </a:stretch>
        </p:blipFill>
        <p:spPr>
          <a:xfrm>
            <a:off x="1242264" y="2309435"/>
            <a:ext cx="3466329" cy="2852500"/>
          </a:xfrm>
          <a:prstGeom prst="rect">
            <a:avLst/>
          </a:prstGeom>
        </p:spPr>
      </p:pic>
    </p:spTree>
    <p:extLst>
      <p:ext uri="{BB962C8B-B14F-4D97-AF65-F5344CB8AC3E}">
        <p14:creationId xmlns:p14="http://schemas.microsoft.com/office/powerpoint/2010/main" val="8776234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C2050-BB88-6D07-B0FA-AC22DE84C59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660A497-F326-E959-9FB6-8F553D58888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BC4B41D5-6E8D-58CA-0B4A-904A472B9BE4}"/>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C951F78-9063-7B92-5BE2-D1AF2677FCB0}"/>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099CCC5B-AF9C-5985-4837-30B60602ADD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B7756780-FCB3-C445-D21D-3485504A9E12}"/>
              </a:ext>
            </a:extLst>
          </p:cNvPr>
          <p:cNvSpPr txBox="1"/>
          <p:nvPr/>
        </p:nvSpPr>
        <p:spPr>
          <a:xfrm>
            <a:off x="1807604" y="1764452"/>
            <a:ext cx="8466655" cy="523220"/>
          </a:xfrm>
          <a:prstGeom prst="rect">
            <a:avLst/>
          </a:prstGeom>
          <a:noFill/>
        </p:spPr>
        <p:txBody>
          <a:bodyPr wrap="square" rtlCol="0">
            <a:spAutoFit/>
          </a:bodyPr>
          <a:lstStyle/>
          <a:p>
            <a:pPr algn="just" rtl="1"/>
            <a:r>
              <a:rPr lang="ar-EG" sz="2800" b="1" dirty="0"/>
              <a:t>3.</a:t>
            </a:r>
            <a:r>
              <a:rPr lang="ar-JO" sz="2800" b="1" dirty="0"/>
              <a:t>4</a:t>
            </a:r>
            <a:r>
              <a:rPr lang="ar-EG" sz="2800" b="1" dirty="0"/>
              <a:t>. توزيع المهام بفعالية</a:t>
            </a:r>
          </a:p>
        </p:txBody>
      </p:sp>
      <p:sp>
        <p:nvSpPr>
          <p:cNvPr id="4" name="TextBox 3">
            <a:extLst>
              <a:ext uri="{FF2B5EF4-FFF2-40B4-BE49-F238E27FC236}">
                <a16:creationId xmlns:a16="http://schemas.microsoft.com/office/drawing/2014/main" id="{9ABCBAFA-D9C6-D1C5-979A-1689192969E8}"/>
              </a:ext>
            </a:extLst>
          </p:cNvPr>
          <p:cNvSpPr txBox="1"/>
          <p:nvPr/>
        </p:nvSpPr>
        <p:spPr>
          <a:xfrm>
            <a:off x="4387652" y="2397783"/>
            <a:ext cx="5257292" cy="2554545"/>
          </a:xfrm>
          <a:prstGeom prst="rect">
            <a:avLst/>
          </a:prstGeom>
          <a:noFill/>
        </p:spPr>
        <p:txBody>
          <a:bodyPr wrap="square" rtlCol="0">
            <a:spAutoFit/>
          </a:bodyPr>
          <a:lstStyle/>
          <a:p>
            <a:pPr lvl="0" algn="r" rtl="1" eaLnBrk="0" fontAlgn="base" hangingPunct="0">
              <a:spcBef>
                <a:spcPct val="0"/>
              </a:spcBef>
              <a:spcAft>
                <a:spcPct val="0"/>
              </a:spcAft>
              <a:buFontTx/>
              <a:buChar char="•"/>
            </a:pPr>
            <a:r>
              <a:rPr lang="ar-SA" sz="2000" dirty="0">
                <a:latin typeface="Arial" panose="020B0604020202020204" pitchFamily="34" charset="0"/>
              </a:rPr>
              <a:t>تعتمد الحملة على فريق عمل من</a:t>
            </a:r>
            <a:r>
              <a:rPr lang="en-US" sz="2000" dirty="0">
                <a:latin typeface="Arial" panose="020B0604020202020204" pitchFamily="34" charset="0"/>
                <a:cs typeface="Arial" panose="020B0604020202020204" pitchFamily="34" charset="0"/>
              </a:rPr>
              <a:t>:</a:t>
            </a:r>
            <a:endParaRPr lang="en-US" sz="2000" dirty="0">
              <a:latin typeface="Arial" panose="020B0604020202020204" pitchFamily="34" charset="0"/>
            </a:endParaRPr>
          </a:p>
          <a:p>
            <a:pPr marL="800100" lvl="1" indent="-34290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خبراء الإعلام والعلاقات العامة</a:t>
            </a:r>
            <a:endParaRPr lang="en-US" sz="2000" dirty="0">
              <a:latin typeface="Arial" panose="020B0604020202020204" pitchFamily="34" charset="0"/>
            </a:endParaRPr>
          </a:p>
          <a:p>
            <a:pPr marL="800100" lvl="1" indent="-34290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المستشارين السياسيين</a:t>
            </a:r>
            <a:endParaRPr lang="en-US" sz="2000" dirty="0">
              <a:latin typeface="Arial" panose="020B0604020202020204" pitchFamily="34" charset="0"/>
            </a:endParaRPr>
          </a:p>
          <a:p>
            <a:pPr marL="800100" lvl="1" indent="-34290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المنسقين الميدانيين</a:t>
            </a:r>
            <a:endParaRPr lang="en-US" sz="2000" dirty="0">
              <a:latin typeface="Arial" panose="020B0604020202020204" pitchFamily="34" charset="0"/>
            </a:endParaRPr>
          </a:p>
          <a:p>
            <a:pPr marL="800100" lvl="1" indent="-34290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المتطوعين</a:t>
            </a:r>
            <a:endParaRPr lang="en-US" sz="2000" dirty="0">
              <a:latin typeface="Arial" panose="020B0604020202020204" pitchFamily="34" charset="0"/>
            </a:endParaRPr>
          </a:p>
          <a:p>
            <a:pPr marL="800100" lvl="1" indent="-34290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يجب تحديد</a:t>
            </a:r>
            <a:r>
              <a:rPr lang="en-US" sz="2000" dirty="0">
                <a:latin typeface="Arial" panose="020B0604020202020204" pitchFamily="34" charset="0"/>
                <a:cs typeface="Arial" panose="020B0604020202020204" pitchFamily="34" charset="0"/>
              </a:rPr>
              <a:t> </a:t>
            </a:r>
            <a:r>
              <a:rPr lang="ar-SA" sz="2000" b="1" dirty="0">
                <a:latin typeface="Arial" panose="020B0604020202020204" pitchFamily="34" charset="0"/>
              </a:rPr>
              <a:t>من يفعل ماذا، ومتى، وكيف</a:t>
            </a:r>
            <a:r>
              <a:rPr lang="en-US" sz="2000" dirty="0">
                <a:latin typeface="Arial" panose="020B0604020202020204" pitchFamily="34" charset="0"/>
              </a:rPr>
              <a:t> </a:t>
            </a:r>
            <a:r>
              <a:rPr lang="ar-SA" sz="2000" dirty="0">
                <a:latin typeface="Arial" panose="020B0604020202020204" pitchFamily="34" charset="0"/>
              </a:rPr>
              <a:t>بوضوح</a:t>
            </a:r>
            <a:r>
              <a:rPr lang="en-US" sz="2000" dirty="0">
                <a:latin typeface="Arial" panose="020B0604020202020204" pitchFamily="34" charset="0"/>
              </a:rPr>
              <a:t>.</a:t>
            </a:r>
          </a:p>
          <a:p>
            <a:pPr marL="800100" lvl="1" indent="-342900" algn="r" rtl="1" eaLnBrk="0" fontAlgn="base" hangingPunct="0">
              <a:spcBef>
                <a:spcPct val="0"/>
              </a:spcBef>
              <a:spcAft>
                <a:spcPct val="0"/>
              </a:spcAft>
              <a:buFont typeface="Courier New" panose="02070309020205020404" pitchFamily="49" charset="0"/>
              <a:buChar char="o"/>
            </a:pPr>
            <a:r>
              <a:rPr lang="ar-SA" sz="2000" dirty="0">
                <a:latin typeface="Arial" panose="020B0604020202020204" pitchFamily="34" charset="0"/>
              </a:rPr>
              <a:t>التوزيع الجيد للمهام يمنع التضارب ويعزز السرعة في الاستجابة والتفاعل</a:t>
            </a:r>
            <a:r>
              <a:rPr lang="en-US" sz="2000" dirty="0">
                <a:latin typeface="Arial" panose="020B0604020202020204" pitchFamily="34" charset="0"/>
                <a:cs typeface="Arial" panose="020B0604020202020204" pitchFamily="34" charset="0"/>
              </a:rPr>
              <a:t>.</a:t>
            </a:r>
            <a:endParaRPr lang="en-US" sz="2000" dirty="0">
              <a:latin typeface="Arial" panose="020B0604020202020204" pitchFamily="34" charset="0"/>
            </a:endParaRPr>
          </a:p>
        </p:txBody>
      </p:sp>
      <p:pic>
        <p:nvPicPr>
          <p:cNvPr id="6" name="Picture 5">
            <a:extLst>
              <a:ext uri="{FF2B5EF4-FFF2-40B4-BE49-F238E27FC236}">
                <a16:creationId xmlns:a16="http://schemas.microsoft.com/office/drawing/2014/main" id="{FE2AB280-9A70-58CB-3784-FF76B6A386E6}"/>
              </a:ext>
            </a:extLst>
          </p:cNvPr>
          <p:cNvPicPr>
            <a:picLocks noChangeAspect="1"/>
          </p:cNvPicPr>
          <p:nvPr/>
        </p:nvPicPr>
        <p:blipFill>
          <a:blip r:embed="rId3"/>
          <a:stretch>
            <a:fillRect/>
          </a:stretch>
        </p:blipFill>
        <p:spPr>
          <a:xfrm>
            <a:off x="1465005" y="2206784"/>
            <a:ext cx="3146623" cy="3495347"/>
          </a:xfrm>
          <a:prstGeom prst="rect">
            <a:avLst/>
          </a:prstGeom>
        </p:spPr>
      </p:pic>
    </p:spTree>
    <p:extLst>
      <p:ext uri="{BB962C8B-B14F-4D97-AF65-F5344CB8AC3E}">
        <p14:creationId xmlns:p14="http://schemas.microsoft.com/office/powerpoint/2010/main" val="28067433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JO" dirty="0">
                <a:solidFill>
                  <a:schemeClr val="bg1"/>
                </a:solidFill>
                <a:latin typeface="Alexandria" charset="0"/>
                <a:cs typeface="Alexandria" charset="0"/>
              </a:rPr>
              <a:t>ال</a:t>
            </a:r>
            <a:r>
              <a:rPr lang="ar-EG" dirty="0">
                <a:solidFill>
                  <a:schemeClr val="bg1"/>
                </a:solidFill>
                <a:latin typeface="Alexandria" charset="0"/>
                <a:cs typeface="Alexandria" charset="0"/>
              </a:rPr>
              <a:t>ث</a:t>
            </a:r>
            <a:r>
              <a:rPr lang="ar-JO" dirty="0">
                <a:solidFill>
                  <a:schemeClr val="bg1"/>
                </a:solidFill>
                <a:latin typeface="Alexandria" charset="0"/>
                <a:cs typeface="Alexandria" charset="0"/>
              </a:rPr>
              <a:t>ا</a:t>
            </a:r>
            <a:r>
              <a:rPr lang="ar-EG" dirty="0">
                <a:solidFill>
                  <a:schemeClr val="bg1"/>
                </a:solidFill>
                <a:latin typeface="Alexandria" charset="0"/>
                <a:cs typeface="Alexandria" charset="0"/>
              </a:rPr>
              <a:t>من</a:t>
            </a:r>
            <a:r>
              <a:rPr lang="ar-JO" dirty="0">
                <a:solidFill>
                  <a:schemeClr val="bg1"/>
                </a:solidFill>
                <a:latin typeface="Alexandria" charset="0"/>
                <a:cs typeface="Alexandria" charset="0"/>
              </a:rPr>
              <a:t>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FF0FD337-6BE3-014B-6916-AFAF1FABB81E}"/>
              </a:ext>
            </a:extLst>
          </p:cNvPr>
          <p:cNvSpPr/>
          <p:nvPr/>
        </p:nvSpPr>
        <p:spPr>
          <a:xfrm>
            <a:off x="976576" y="4974573"/>
            <a:ext cx="5091312" cy="523220"/>
          </a:xfrm>
          <a:prstGeom prst="rect">
            <a:avLst/>
          </a:prstGeom>
          <a:noFill/>
        </p:spPr>
        <p:txBody>
          <a:bodyPr wrap="square">
            <a:spAutoFit/>
          </a:bodyPr>
          <a:lstStyle/>
          <a:p>
            <a:pPr algn="ctr" rtl="1"/>
            <a:r>
              <a:rPr lang="ar-JO" sz="2800" b="1" dirty="0"/>
              <a:t>4</a:t>
            </a:r>
            <a:r>
              <a:rPr lang="ar-EG" sz="2800" b="1" dirty="0"/>
              <a:t>. الإقناع الفعّال</a:t>
            </a:r>
          </a:p>
        </p:txBody>
      </p:sp>
    </p:spTree>
    <p:extLst>
      <p:ext uri="{BB962C8B-B14F-4D97-AF65-F5344CB8AC3E}">
        <p14:creationId xmlns:p14="http://schemas.microsoft.com/office/powerpoint/2010/main" val="150016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704BB-417A-FF4C-3F76-AC9EDA8D37D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670462F-4BA6-E73F-1811-7848C01AB0D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62B0D8DF-352A-7D8E-4228-5510F9ED9E81}"/>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BDDD859-4547-95CA-9180-4DB6D3D5DEF1}"/>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913667AE-A4D0-A926-96A7-9AB32F98056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B852AA32-9DB7-68D0-B698-50BB6A864A36}"/>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4.1</a:t>
            </a:r>
            <a:r>
              <a:rPr lang="ar-EG" sz="2800" dirty="0"/>
              <a:t>. </a:t>
            </a:r>
            <a:r>
              <a:rPr lang="ar-EG" sz="2800" b="1" dirty="0"/>
              <a:t>الإقناع</a:t>
            </a:r>
          </a:p>
        </p:txBody>
      </p:sp>
      <p:sp>
        <p:nvSpPr>
          <p:cNvPr id="4" name="TextBox 3">
            <a:extLst>
              <a:ext uri="{FF2B5EF4-FFF2-40B4-BE49-F238E27FC236}">
                <a16:creationId xmlns:a16="http://schemas.microsoft.com/office/drawing/2014/main" id="{79F93C90-B689-1F64-C950-E39ED08B850D}"/>
              </a:ext>
            </a:extLst>
          </p:cNvPr>
          <p:cNvSpPr txBox="1"/>
          <p:nvPr/>
        </p:nvSpPr>
        <p:spPr>
          <a:xfrm>
            <a:off x="4387652" y="2397783"/>
            <a:ext cx="5257292" cy="3477875"/>
          </a:xfrm>
          <a:prstGeom prst="rect">
            <a:avLst/>
          </a:prstGeom>
          <a:noFill/>
        </p:spPr>
        <p:txBody>
          <a:bodyPr wrap="square" rtlCol="0">
            <a:spAutoFit/>
          </a:bodyPr>
          <a:lstStyle/>
          <a:p>
            <a:pPr algn="r" rtl="1"/>
            <a:r>
              <a:rPr lang="ar-EG" sz="2000" dirty="0"/>
              <a:t>الإقناع هو </a:t>
            </a:r>
            <a:r>
              <a:rPr lang="ar-EG" sz="2000" b="1" dirty="0"/>
              <a:t>قلب الحملة</a:t>
            </a:r>
            <a:r>
              <a:rPr lang="ar-EG" sz="2000" dirty="0"/>
              <a:t>: لا يكفي أن يعرف الناخب من أنت، بل يجب أن </a:t>
            </a:r>
            <a:r>
              <a:rPr lang="ar-EG" sz="2000" b="1" dirty="0"/>
              <a:t>يؤمن برسالتك</a:t>
            </a:r>
            <a:r>
              <a:rPr lang="ar-EG" sz="2000" dirty="0"/>
              <a:t> و</a:t>
            </a:r>
            <a:r>
              <a:rPr lang="ar-EG" sz="2000" b="1" dirty="0"/>
              <a:t>يثق بك</a:t>
            </a:r>
            <a:r>
              <a:rPr lang="ar-EG" sz="2000" dirty="0"/>
              <a:t>.</a:t>
            </a:r>
            <a:endParaRPr lang="ar-JO" sz="2000" dirty="0"/>
          </a:p>
          <a:p>
            <a:pPr algn="r" rtl="1"/>
            <a:endParaRPr lang="ar-EG" sz="2000" dirty="0"/>
          </a:p>
          <a:p>
            <a:pPr algn="r" rtl="1"/>
            <a:r>
              <a:rPr lang="ar-EG" sz="2000" b="1" dirty="0"/>
              <a:t>1. بناء سردية مقنعة</a:t>
            </a:r>
          </a:p>
          <a:p>
            <a:pPr algn="r" rtl="1"/>
            <a:r>
              <a:rPr lang="ar-EG" sz="2000" dirty="0"/>
              <a:t>القصة السياسية هي ما يربطك بالناخبين: من أنت؟ ماذا تمثل؟ لماذا تخوض الانتخابات؟</a:t>
            </a:r>
          </a:p>
          <a:p>
            <a:pPr algn="r" rtl="1"/>
            <a:r>
              <a:rPr lang="ar-EG" sz="2000" dirty="0"/>
              <a:t>السردية القوية تُبنى على القيم، التحديات التي تغلبت عليها، والرسالة التي تريد إيصالها.</a:t>
            </a:r>
          </a:p>
          <a:p>
            <a:pPr algn="r" rtl="1"/>
            <a:r>
              <a:rPr lang="ar-EG" sz="2000" dirty="0"/>
              <a:t>مثال: "أنا من أبناء هذا الحي، عانيت مما تعانون، وأعرف كيف نغيّر مستقبلنا معًا".</a:t>
            </a:r>
          </a:p>
          <a:p>
            <a:pPr lvl="0" algn="r" rtl="1" eaLnBrk="0" fontAlgn="base" hangingPunct="0">
              <a:spcBef>
                <a:spcPct val="0"/>
              </a:spcBef>
              <a:spcAft>
                <a:spcPct val="0"/>
              </a:spcAft>
            </a:pPr>
            <a:endParaRPr lang="en-US" sz="2000" dirty="0">
              <a:latin typeface="Arial" panose="020B0604020202020204" pitchFamily="34" charset="0"/>
            </a:endParaRPr>
          </a:p>
        </p:txBody>
      </p:sp>
      <p:pic>
        <p:nvPicPr>
          <p:cNvPr id="3" name="Picture 2">
            <a:extLst>
              <a:ext uri="{FF2B5EF4-FFF2-40B4-BE49-F238E27FC236}">
                <a16:creationId xmlns:a16="http://schemas.microsoft.com/office/drawing/2014/main" id="{C54BFE18-CEC0-E7D6-1C72-3FDAE66F0DD6}"/>
              </a:ext>
            </a:extLst>
          </p:cNvPr>
          <p:cNvPicPr>
            <a:picLocks noChangeAspect="1"/>
          </p:cNvPicPr>
          <p:nvPr/>
        </p:nvPicPr>
        <p:blipFill>
          <a:blip r:embed="rId3"/>
          <a:stretch>
            <a:fillRect/>
          </a:stretch>
        </p:blipFill>
        <p:spPr>
          <a:xfrm>
            <a:off x="1684406" y="2232212"/>
            <a:ext cx="2390775" cy="3695700"/>
          </a:xfrm>
          <a:prstGeom prst="rect">
            <a:avLst/>
          </a:prstGeom>
        </p:spPr>
      </p:pic>
    </p:spTree>
    <p:extLst>
      <p:ext uri="{BB962C8B-B14F-4D97-AF65-F5344CB8AC3E}">
        <p14:creationId xmlns:p14="http://schemas.microsoft.com/office/powerpoint/2010/main" val="3603616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70CAF-94D8-2DA8-D86F-BC731D93550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358FCCE-0626-6B87-212C-9CEF618CBCA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76844181-F4A0-4720-4B9D-20F831B3EB53}"/>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9F01FAC-98A7-DC3E-189C-34F0AD6C53CB}"/>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10F99C6E-69DB-A6F8-2E69-B2239F47E2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C3BA90F2-6BC6-C616-7540-88EB0BE5CD6C}"/>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4</a:t>
            </a:r>
            <a:r>
              <a:rPr lang="ar-EG" sz="2800" b="1" dirty="0"/>
              <a:t>.</a:t>
            </a:r>
            <a:r>
              <a:rPr lang="ar-JO" sz="2800" b="1" dirty="0"/>
              <a:t>2</a:t>
            </a:r>
            <a:r>
              <a:rPr lang="ar-EG" sz="2800" dirty="0"/>
              <a:t>. </a:t>
            </a:r>
            <a:r>
              <a:rPr lang="ar-EG" sz="2800" b="1" dirty="0"/>
              <a:t>استخدام شخصيات مؤثرة في الحملة السياسية</a:t>
            </a:r>
          </a:p>
        </p:txBody>
      </p:sp>
      <p:sp>
        <p:nvSpPr>
          <p:cNvPr id="4" name="TextBox 3">
            <a:extLst>
              <a:ext uri="{FF2B5EF4-FFF2-40B4-BE49-F238E27FC236}">
                <a16:creationId xmlns:a16="http://schemas.microsoft.com/office/drawing/2014/main" id="{2AA09486-A7F3-F9D8-DDFE-09758560ECCC}"/>
              </a:ext>
            </a:extLst>
          </p:cNvPr>
          <p:cNvSpPr txBox="1"/>
          <p:nvPr/>
        </p:nvSpPr>
        <p:spPr>
          <a:xfrm>
            <a:off x="4261916" y="2106225"/>
            <a:ext cx="5257292" cy="3416320"/>
          </a:xfrm>
          <a:prstGeom prst="rect">
            <a:avLst/>
          </a:prstGeom>
          <a:noFill/>
        </p:spPr>
        <p:txBody>
          <a:bodyPr wrap="square" rtlCol="0">
            <a:spAutoFit/>
          </a:bodyPr>
          <a:lstStyle/>
          <a:p>
            <a:pPr lvl="0" algn="r" rtl="1" eaLnBrk="0" fontAlgn="base" hangingPunct="0">
              <a:spcBef>
                <a:spcPct val="0"/>
              </a:spcBef>
              <a:spcAft>
                <a:spcPct val="0"/>
              </a:spcAft>
            </a:pPr>
            <a:endParaRPr lang="en-US" sz="1600" b="1" dirty="0">
              <a:latin typeface="Arial" panose="020B0604020202020204" pitchFamily="34" charset="0"/>
            </a:endParaRPr>
          </a:p>
          <a:p>
            <a:pPr lvl="0" algn="r" rtl="1" eaLnBrk="0" fontAlgn="base" hangingPunct="0">
              <a:spcBef>
                <a:spcPct val="0"/>
              </a:spcBef>
              <a:spcAft>
                <a:spcPct val="0"/>
              </a:spcAft>
            </a:pPr>
            <a:r>
              <a:rPr lang="ar-SA" sz="2000" b="1" dirty="0">
                <a:latin typeface="Arial" panose="020B0604020202020204" pitchFamily="34" charset="0"/>
              </a:rPr>
              <a:t>لماذا تُعتبر الشخصيات المؤثرة أداة فعالة في الحملات السياسية؟</a:t>
            </a:r>
            <a:endParaRPr lang="en-US" sz="2000" b="1" dirty="0">
              <a:latin typeface="Arial" panose="020B0604020202020204" pitchFamily="34" charset="0"/>
            </a:endParaRPr>
          </a:p>
          <a:p>
            <a:pPr marL="800100" lvl="1" indent="-342900" algn="r" rtl="1" eaLnBrk="0" fontAlgn="base" hangingPunct="0">
              <a:spcBef>
                <a:spcPct val="0"/>
              </a:spcBef>
              <a:spcAft>
                <a:spcPct val="0"/>
              </a:spcAft>
              <a:buFont typeface="Courier New" panose="02070309020205020404" pitchFamily="49" charset="0"/>
              <a:buChar char="o"/>
            </a:pPr>
            <a:r>
              <a:rPr lang="ar-SA" sz="2000" b="1" dirty="0">
                <a:latin typeface="Arial" panose="020B0604020202020204" pitchFamily="34" charset="0"/>
              </a:rPr>
              <a:t>تعزز المصداقية</a:t>
            </a:r>
            <a:r>
              <a:rPr lang="en-US" sz="2000" dirty="0">
                <a:latin typeface="Arial" panose="020B0604020202020204" pitchFamily="34" charset="0"/>
              </a:rPr>
              <a:t>: </a:t>
            </a:r>
            <a:r>
              <a:rPr lang="ar-SA" sz="2000" dirty="0">
                <a:latin typeface="Arial" panose="020B0604020202020204" pitchFamily="34" charset="0"/>
              </a:rPr>
              <a:t>عندما يدعمك شخص معروف وموثوق، فإن الناس يكونون أكثر استعدادًا للاستماع إليك</a:t>
            </a:r>
            <a:r>
              <a:rPr lang="en-US" sz="2000" dirty="0">
                <a:latin typeface="Arial" panose="020B0604020202020204" pitchFamily="34" charset="0"/>
              </a:rPr>
              <a:t>.</a:t>
            </a:r>
          </a:p>
          <a:p>
            <a:pPr marL="800100" lvl="1" indent="-342900" algn="r" rtl="1" eaLnBrk="0" fontAlgn="base" hangingPunct="0">
              <a:spcBef>
                <a:spcPct val="0"/>
              </a:spcBef>
              <a:spcAft>
                <a:spcPct val="0"/>
              </a:spcAft>
              <a:buFont typeface="Courier New" panose="02070309020205020404" pitchFamily="49" charset="0"/>
              <a:buChar char="o"/>
            </a:pPr>
            <a:r>
              <a:rPr lang="ar-SA" sz="2000" b="1" dirty="0">
                <a:latin typeface="Arial" panose="020B0604020202020204" pitchFamily="34" charset="0"/>
              </a:rPr>
              <a:t>توسع نطاق الوصول</a:t>
            </a:r>
            <a:r>
              <a:rPr lang="en-US" sz="2000" dirty="0">
                <a:latin typeface="Arial" panose="020B0604020202020204" pitchFamily="34" charset="0"/>
              </a:rPr>
              <a:t>: </a:t>
            </a:r>
            <a:r>
              <a:rPr lang="ar-SA" sz="2000" dirty="0">
                <a:latin typeface="Arial" panose="020B0604020202020204" pitchFamily="34" charset="0"/>
              </a:rPr>
              <a:t>المؤثرون يتحدثون لجماهير مختلفة يصعب الوصول إليها بالإعلانات التقليدية</a:t>
            </a:r>
            <a:r>
              <a:rPr lang="en-US" sz="2000" dirty="0">
                <a:latin typeface="Arial" panose="020B0604020202020204" pitchFamily="34" charset="0"/>
              </a:rPr>
              <a:t>.</a:t>
            </a:r>
          </a:p>
          <a:p>
            <a:pPr marL="800100" lvl="1" indent="-342900" algn="r" rtl="1" eaLnBrk="0" fontAlgn="base" hangingPunct="0">
              <a:spcBef>
                <a:spcPct val="0"/>
              </a:spcBef>
              <a:spcAft>
                <a:spcPct val="0"/>
              </a:spcAft>
              <a:buFont typeface="Courier New" panose="02070309020205020404" pitchFamily="49" charset="0"/>
              <a:buChar char="o"/>
            </a:pPr>
            <a:r>
              <a:rPr lang="ar-SA" sz="2000" b="1" dirty="0">
                <a:latin typeface="Arial" panose="020B0604020202020204" pitchFamily="34" charset="0"/>
              </a:rPr>
              <a:t>تبني الثقة سريعًا</a:t>
            </a:r>
            <a:r>
              <a:rPr lang="en-US" sz="2000" dirty="0">
                <a:latin typeface="Arial" panose="020B0604020202020204" pitchFamily="34" charset="0"/>
              </a:rPr>
              <a:t>: </a:t>
            </a:r>
            <a:r>
              <a:rPr lang="ar-SA" sz="2000" dirty="0">
                <a:latin typeface="Arial" panose="020B0604020202020204" pitchFamily="34" charset="0"/>
              </a:rPr>
              <a:t>إذا كان الجمهور يثق في هذا الشخص، فمن المرجّح أن يمنحك جزءًا من تلك الثقة</a:t>
            </a:r>
            <a:r>
              <a:rPr lang="en-US" sz="2000" dirty="0">
                <a:latin typeface="Arial" panose="020B0604020202020204" pitchFamily="34" charset="0"/>
              </a:rPr>
              <a:t>.</a:t>
            </a:r>
          </a:p>
          <a:p>
            <a:pPr lvl="0" algn="r" rtl="1" eaLnBrk="0" fontAlgn="base" hangingPunct="0">
              <a:spcBef>
                <a:spcPct val="0"/>
              </a:spcBef>
              <a:spcAft>
                <a:spcPct val="0"/>
              </a:spcAft>
            </a:pPr>
            <a:endParaRPr lang="en-US" sz="2000" dirty="0">
              <a:latin typeface="Arial" panose="020B0604020202020204" pitchFamily="34" charset="0"/>
            </a:endParaRPr>
          </a:p>
        </p:txBody>
      </p:sp>
      <p:pic>
        <p:nvPicPr>
          <p:cNvPr id="6" name="Picture 5">
            <a:extLst>
              <a:ext uri="{FF2B5EF4-FFF2-40B4-BE49-F238E27FC236}">
                <a16:creationId xmlns:a16="http://schemas.microsoft.com/office/drawing/2014/main" id="{59EC285B-B51D-EE4B-F2AE-600456608CDA}"/>
              </a:ext>
            </a:extLst>
          </p:cNvPr>
          <p:cNvPicPr>
            <a:picLocks noChangeAspect="1"/>
          </p:cNvPicPr>
          <p:nvPr/>
        </p:nvPicPr>
        <p:blipFill>
          <a:blip r:embed="rId3"/>
          <a:stretch>
            <a:fillRect/>
          </a:stretch>
        </p:blipFill>
        <p:spPr>
          <a:xfrm>
            <a:off x="1431361" y="2357540"/>
            <a:ext cx="2717852" cy="3165005"/>
          </a:xfrm>
          <a:prstGeom prst="rect">
            <a:avLst/>
          </a:prstGeom>
        </p:spPr>
      </p:pic>
    </p:spTree>
    <p:extLst>
      <p:ext uri="{BB962C8B-B14F-4D97-AF65-F5344CB8AC3E}">
        <p14:creationId xmlns:p14="http://schemas.microsoft.com/office/powerpoint/2010/main" val="19411714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21BB18-7E11-91E7-589A-F50143AC560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A059B8E-BE20-FAA5-D614-D0EACC7DF26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A21BFFD3-3026-2237-F550-FDB6BFC6EB79}"/>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A245931-29C9-8B54-3EFC-D7CD60618FA8}"/>
              </a:ext>
            </a:extLst>
          </p:cNvPr>
          <p:cNvSpPr/>
          <p:nvPr/>
        </p:nvSpPr>
        <p:spPr>
          <a:xfrm>
            <a:off x="864704" y="1468424"/>
            <a:ext cx="9568683"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57A87602-59B0-98AE-E2F5-7C107FCBA6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ACA85138-9D8D-135E-1F17-C8291411D0AE}"/>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4</a:t>
            </a:r>
            <a:r>
              <a:rPr lang="ar-EG" sz="2800" b="1" dirty="0"/>
              <a:t>.</a:t>
            </a:r>
            <a:r>
              <a:rPr lang="ar-JO" sz="2800" b="1" dirty="0"/>
              <a:t>3</a:t>
            </a:r>
            <a:r>
              <a:rPr lang="ar-EG" sz="2800" dirty="0"/>
              <a:t>. </a:t>
            </a:r>
            <a:r>
              <a:rPr lang="ar-EG" sz="2800" b="1" dirty="0"/>
              <a:t>من هم المؤثرون المناسبون للحملات السياسية؟</a:t>
            </a:r>
          </a:p>
        </p:txBody>
      </p:sp>
      <p:sp>
        <p:nvSpPr>
          <p:cNvPr id="4" name="TextBox 3">
            <a:extLst>
              <a:ext uri="{FF2B5EF4-FFF2-40B4-BE49-F238E27FC236}">
                <a16:creationId xmlns:a16="http://schemas.microsoft.com/office/drawing/2014/main" id="{56F17DD9-F6D6-57CB-7F6B-33E60824E5EC}"/>
              </a:ext>
            </a:extLst>
          </p:cNvPr>
          <p:cNvSpPr txBox="1"/>
          <p:nvPr/>
        </p:nvSpPr>
        <p:spPr>
          <a:xfrm>
            <a:off x="4261916" y="2342588"/>
            <a:ext cx="5257292" cy="4031873"/>
          </a:xfrm>
          <a:prstGeom prst="rect">
            <a:avLst/>
          </a:prstGeom>
          <a:noFill/>
        </p:spPr>
        <p:txBody>
          <a:bodyPr wrap="square" rtlCol="0">
            <a:spAutoFit/>
          </a:bodyPr>
          <a:lstStyle/>
          <a:p>
            <a:pPr marL="285750" lvl="0" indent="-285750" algn="r" rtl="1" eaLnBrk="0" fontAlgn="base" hangingPunct="0">
              <a:spcBef>
                <a:spcPct val="0"/>
              </a:spcBef>
              <a:spcAft>
                <a:spcPct val="0"/>
              </a:spcAft>
              <a:buFont typeface="Arial" panose="020B0604020202020204" pitchFamily="34" charset="0"/>
              <a:buChar char="•"/>
            </a:pPr>
            <a:r>
              <a:rPr lang="ar-SA" sz="1600" b="1" dirty="0">
                <a:latin typeface="Arial" panose="020B0604020202020204" pitchFamily="34" charset="0"/>
              </a:rPr>
              <a:t>شخصيات محلية</a:t>
            </a:r>
            <a:r>
              <a:rPr lang="en-US" sz="1600" dirty="0">
                <a:latin typeface="Arial" panose="020B0604020202020204" pitchFamily="34" charset="0"/>
              </a:rPr>
              <a:t>:</a:t>
            </a: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وجهاء مناطق، قادة قبائل، أو نشطاء اجتماعيون</a:t>
            </a:r>
            <a:r>
              <a:rPr lang="en-US" sz="1600" dirty="0">
                <a:latin typeface="Arial" panose="020B0604020202020204" pitchFamily="34" charset="0"/>
                <a:cs typeface="Arial" panose="020B0604020202020204" pitchFamily="34" charset="0"/>
              </a:rPr>
              <a:t>.</a:t>
            </a:r>
            <a:endParaRPr lang="en-US" sz="16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لهم تأثير مباشر على المجتمع المحلي وصوت مسموع بين الناس</a:t>
            </a:r>
            <a:endParaRPr lang="ar-JO" sz="1600" dirty="0">
              <a:latin typeface="Arial" panose="020B0604020202020204" pitchFamily="34" charset="0"/>
            </a:endParaRPr>
          </a:p>
          <a:p>
            <a:pPr lvl="0" algn="r" rtl="1" eaLnBrk="0" fontAlgn="base" hangingPunct="0">
              <a:spcBef>
                <a:spcPct val="0"/>
              </a:spcBef>
              <a:spcAft>
                <a:spcPct val="0"/>
              </a:spcAft>
              <a:buFontTx/>
              <a:buChar char="•"/>
            </a:pPr>
            <a:endParaRPr lang="ar-JO" sz="1600" b="1" dirty="0">
              <a:latin typeface="Arial" panose="020B0604020202020204" pitchFamily="34" charset="0"/>
            </a:endParaRPr>
          </a:p>
          <a:p>
            <a:pPr marL="285750" lvl="0" indent="-285750" algn="r" rtl="1" eaLnBrk="0" fontAlgn="base" hangingPunct="0">
              <a:spcBef>
                <a:spcPct val="0"/>
              </a:spcBef>
              <a:spcAft>
                <a:spcPct val="0"/>
              </a:spcAft>
              <a:buFont typeface="Arial" panose="020B0604020202020204" pitchFamily="34" charset="0"/>
              <a:buChar char="•"/>
            </a:pPr>
            <a:r>
              <a:rPr lang="ar-SA" sz="1600" b="1" dirty="0">
                <a:latin typeface="Arial" panose="020B0604020202020204" pitchFamily="34" charset="0"/>
              </a:rPr>
              <a:t>رموز دينية أو ثقافية</a:t>
            </a:r>
            <a:r>
              <a:rPr lang="en-US" sz="1600" dirty="0">
                <a:latin typeface="Arial" panose="020B0604020202020204" pitchFamily="34" charset="0"/>
              </a:rPr>
              <a:t>:</a:t>
            </a: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يتمتعون بوزن روحي وأخلاقي لدى جمهور واسع</a:t>
            </a:r>
            <a:r>
              <a:rPr lang="en-US" sz="1600" dirty="0">
                <a:latin typeface="Arial" panose="020B0604020202020204" pitchFamily="34" charset="0"/>
                <a:cs typeface="Arial" panose="020B0604020202020204" pitchFamily="34" charset="0"/>
              </a:rPr>
              <a:t>.</a:t>
            </a:r>
            <a:endParaRPr lang="en-US" sz="16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لكن يجب الحذر من تسييس الدين بشكل مباشر لتجنب الاستفزاز أو الانقسام</a:t>
            </a:r>
            <a:r>
              <a:rPr lang="en-US" sz="1600" dirty="0">
                <a:latin typeface="Arial" panose="020B0604020202020204" pitchFamily="34" charset="0"/>
                <a:cs typeface="Arial" panose="020B0604020202020204" pitchFamily="34" charset="0"/>
              </a:rPr>
              <a:t>.</a:t>
            </a:r>
            <a:endParaRPr lang="ar-JO" sz="1600" dirty="0">
              <a:latin typeface="Arial" panose="020B0604020202020204" pitchFamily="34" charset="0"/>
              <a:cs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endParaRPr lang="en-US" sz="1600" dirty="0">
              <a:latin typeface="Arial" panose="020B0604020202020204" pitchFamily="34" charset="0"/>
            </a:endParaRPr>
          </a:p>
          <a:p>
            <a:pPr marL="285750" lvl="0" indent="-285750" algn="r" rtl="1" eaLnBrk="0" fontAlgn="base" hangingPunct="0">
              <a:spcBef>
                <a:spcPct val="0"/>
              </a:spcBef>
              <a:spcAft>
                <a:spcPct val="0"/>
              </a:spcAft>
              <a:buFont typeface="Arial" panose="020B0604020202020204" pitchFamily="34" charset="0"/>
              <a:buChar char="•"/>
            </a:pPr>
            <a:r>
              <a:rPr lang="ar-SA" sz="1600" b="1" dirty="0">
                <a:latin typeface="Arial" panose="020B0604020202020204" pitchFamily="34" charset="0"/>
              </a:rPr>
              <a:t>شباب مشهورون أو نجوم منصات التواصل</a:t>
            </a:r>
            <a:r>
              <a:rPr lang="en-US" sz="1600" dirty="0">
                <a:latin typeface="Arial" panose="020B0604020202020204" pitchFamily="34" charset="0"/>
              </a:rPr>
              <a:t>:</a:t>
            </a: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يحظون بمتابعة كبيرة بين فئة الشباب</a:t>
            </a:r>
            <a:r>
              <a:rPr lang="en-US" sz="1600" dirty="0">
                <a:latin typeface="Arial" panose="020B0604020202020204" pitchFamily="34" charset="0"/>
                <a:cs typeface="Arial" panose="020B0604020202020204" pitchFamily="34" charset="0"/>
              </a:rPr>
              <a:t>.</a:t>
            </a:r>
            <a:endParaRPr lang="en-US" sz="16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لديهم مهارة في تقديم الرسائل بطريقة جذابة وعصرية</a:t>
            </a:r>
            <a:endParaRPr lang="ar-JO" sz="1600" dirty="0">
              <a:latin typeface="Arial" panose="020B0604020202020204" pitchFamily="34" charset="0"/>
            </a:endParaRPr>
          </a:p>
          <a:p>
            <a:pPr lvl="1" algn="r" rtl="1" eaLnBrk="0" fontAlgn="base" hangingPunct="0">
              <a:spcBef>
                <a:spcPct val="0"/>
              </a:spcBef>
              <a:spcAft>
                <a:spcPct val="0"/>
              </a:spcAft>
            </a:pPr>
            <a:endParaRPr lang="en-US" sz="1600" dirty="0">
              <a:latin typeface="Arial" panose="020B0604020202020204" pitchFamily="34" charset="0"/>
            </a:endParaRPr>
          </a:p>
          <a:p>
            <a:pPr marL="285750" lvl="0" indent="-285750" algn="r" rtl="1" eaLnBrk="0" fontAlgn="base" hangingPunct="0">
              <a:spcBef>
                <a:spcPct val="0"/>
              </a:spcBef>
              <a:spcAft>
                <a:spcPct val="0"/>
              </a:spcAft>
              <a:buFont typeface="Arial" panose="020B0604020202020204" pitchFamily="34" charset="0"/>
              <a:buChar char="•"/>
            </a:pPr>
            <a:r>
              <a:rPr lang="ar-SA" sz="1600" b="1" dirty="0">
                <a:latin typeface="Arial" panose="020B0604020202020204" pitchFamily="34" charset="0"/>
              </a:rPr>
              <a:t>إعلاميون وصحفيون محترمون</a:t>
            </a:r>
            <a:r>
              <a:rPr lang="en-US" sz="1600" dirty="0">
                <a:latin typeface="Arial" panose="020B0604020202020204" pitchFamily="34" charset="0"/>
              </a:rPr>
              <a:t>:</a:t>
            </a: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دعمهم يضيف بعدًا إعلاميًا ورسميًا</a:t>
            </a:r>
            <a:r>
              <a:rPr lang="en-US" sz="1600" dirty="0">
                <a:latin typeface="Arial" panose="020B0604020202020204" pitchFamily="34" charset="0"/>
                <a:cs typeface="Arial" panose="020B0604020202020204" pitchFamily="34" charset="0"/>
              </a:rPr>
              <a:t>.</a:t>
            </a:r>
            <a:endParaRPr lang="en-US" sz="1600" dirty="0">
              <a:latin typeface="Arial" panose="020B0604020202020204" pitchFamily="34" charset="0"/>
            </a:endParaRPr>
          </a:p>
          <a:p>
            <a:pPr marL="742950" lvl="1" indent="-285750" algn="r" rtl="1" eaLnBrk="0" fontAlgn="base" hangingPunct="0">
              <a:spcBef>
                <a:spcPct val="0"/>
              </a:spcBef>
              <a:spcAft>
                <a:spcPct val="0"/>
              </a:spcAft>
              <a:buFont typeface="Courier New" panose="02070309020205020404" pitchFamily="49" charset="0"/>
              <a:buChar char="o"/>
            </a:pPr>
            <a:r>
              <a:rPr lang="ar-SA" sz="1600" dirty="0">
                <a:latin typeface="Arial" panose="020B0604020202020204" pitchFamily="34" charset="0"/>
              </a:rPr>
              <a:t>خاصة إذا كانوا معروفين بالحياد أو النزاهة</a:t>
            </a:r>
            <a:r>
              <a:rPr lang="en-US" sz="1600" dirty="0">
                <a:latin typeface="Arial" panose="020B0604020202020204" pitchFamily="34" charset="0"/>
                <a:cs typeface="Arial" panose="020B0604020202020204" pitchFamily="34" charset="0"/>
              </a:rPr>
              <a:t>.</a:t>
            </a:r>
            <a:endParaRPr lang="en-US" sz="1600" dirty="0">
              <a:latin typeface="Arial" panose="020B0604020202020204" pitchFamily="34" charset="0"/>
            </a:endParaRPr>
          </a:p>
        </p:txBody>
      </p:sp>
      <p:pic>
        <p:nvPicPr>
          <p:cNvPr id="6" name="Picture 5">
            <a:extLst>
              <a:ext uri="{FF2B5EF4-FFF2-40B4-BE49-F238E27FC236}">
                <a16:creationId xmlns:a16="http://schemas.microsoft.com/office/drawing/2014/main" id="{85BFFA3E-41B5-91A9-1F6D-3C82F6F5F0AA}"/>
              </a:ext>
            </a:extLst>
          </p:cNvPr>
          <p:cNvPicPr>
            <a:picLocks noChangeAspect="1"/>
          </p:cNvPicPr>
          <p:nvPr/>
        </p:nvPicPr>
        <p:blipFill>
          <a:blip r:embed="rId3"/>
          <a:stretch>
            <a:fillRect/>
          </a:stretch>
        </p:blipFill>
        <p:spPr>
          <a:xfrm>
            <a:off x="1131778" y="2342588"/>
            <a:ext cx="3239619" cy="3271631"/>
          </a:xfrm>
          <a:prstGeom prst="rect">
            <a:avLst/>
          </a:prstGeom>
        </p:spPr>
      </p:pic>
    </p:spTree>
    <p:extLst>
      <p:ext uri="{BB962C8B-B14F-4D97-AF65-F5344CB8AC3E}">
        <p14:creationId xmlns:p14="http://schemas.microsoft.com/office/powerpoint/2010/main" val="19322561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555FE-01AE-E6E0-C4BC-0E98F463D16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9F61380-1562-59A1-FD92-8B2A2484067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85C30D3-89B2-2D78-ACD8-C4810EA0485E}"/>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3948FEF-32E4-083E-2806-3DF46EDA211C}"/>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C5B585B0-7182-C1EE-15DB-7472EBD14C5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D1518AE-93F4-3B92-EB86-3BF1D429978F}"/>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4</a:t>
            </a:r>
            <a:r>
              <a:rPr lang="ar-EG" sz="2800" b="1" dirty="0"/>
              <a:t>.</a:t>
            </a:r>
            <a:r>
              <a:rPr lang="ar-JO" sz="2800" b="1" dirty="0"/>
              <a:t>4</a:t>
            </a:r>
            <a:r>
              <a:rPr lang="ar-EG" sz="2800" b="1" dirty="0"/>
              <a:t>. شروط استخدام الشخصيات المؤثرة بنجاح</a:t>
            </a:r>
          </a:p>
        </p:txBody>
      </p:sp>
      <p:sp>
        <p:nvSpPr>
          <p:cNvPr id="4" name="TextBox 3">
            <a:extLst>
              <a:ext uri="{FF2B5EF4-FFF2-40B4-BE49-F238E27FC236}">
                <a16:creationId xmlns:a16="http://schemas.microsoft.com/office/drawing/2014/main" id="{D80D1D91-A06B-DE92-84DE-EEE315B89893}"/>
              </a:ext>
            </a:extLst>
          </p:cNvPr>
          <p:cNvSpPr txBox="1"/>
          <p:nvPr/>
        </p:nvSpPr>
        <p:spPr>
          <a:xfrm>
            <a:off x="4387652" y="2397783"/>
            <a:ext cx="5257292" cy="2805320"/>
          </a:xfrm>
          <a:prstGeom prst="rect">
            <a:avLst/>
          </a:prstGeom>
          <a:noFill/>
        </p:spPr>
        <p:txBody>
          <a:bodyPr wrap="square" rtlCol="0">
            <a:spAutoFit/>
          </a:bodyPr>
          <a:lstStyle/>
          <a:p>
            <a:pPr marL="342900" lvl="0" indent="-342900" algn="r" rtl="1" eaLnBrk="0" fontAlgn="base" hangingPunct="0">
              <a:lnSpc>
                <a:spcPct val="150000"/>
              </a:lnSpc>
              <a:spcBef>
                <a:spcPct val="0"/>
              </a:spcBef>
              <a:spcAft>
                <a:spcPct val="0"/>
              </a:spcAft>
              <a:buFont typeface="Arial" panose="020B0604020202020204" pitchFamily="34" charset="0"/>
              <a:buChar char="•"/>
            </a:pPr>
            <a:r>
              <a:rPr lang="ar-SA" sz="2000" b="1" dirty="0">
                <a:latin typeface="Arial" panose="020B0604020202020204" pitchFamily="34" charset="0"/>
              </a:rPr>
              <a:t>أن يكونوا محبوبين أو موثوقين</a:t>
            </a:r>
            <a:r>
              <a:rPr lang="en-US" sz="2000" dirty="0">
                <a:latin typeface="Arial" panose="020B0604020202020204" pitchFamily="34" charset="0"/>
              </a:rPr>
              <a:t> </a:t>
            </a:r>
            <a:r>
              <a:rPr lang="ar-SA" sz="2000" dirty="0">
                <a:latin typeface="Arial" panose="020B0604020202020204" pitchFamily="34" charset="0"/>
              </a:rPr>
              <a:t>لدى الفئة المستهدفة</a:t>
            </a:r>
            <a:r>
              <a:rPr lang="en-US" sz="2000" dirty="0">
                <a:latin typeface="Arial" panose="020B0604020202020204" pitchFamily="34" charset="0"/>
              </a:rPr>
              <a:t>.</a:t>
            </a:r>
          </a:p>
          <a:p>
            <a:pPr marL="342900" lvl="0" indent="-342900" algn="r" rtl="1" eaLnBrk="0" fontAlgn="base" hangingPunct="0">
              <a:lnSpc>
                <a:spcPct val="150000"/>
              </a:lnSpc>
              <a:spcBef>
                <a:spcPct val="0"/>
              </a:spcBef>
              <a:spcAft>
                <a:spcPct val="0"/>
              </a:spcAft>
              <a:buFont typeface="Arial" panose="020B0604020202020204" pitchFamily="34" charset="0"/>
              <a:buChar char="•"/>
            </a:pPr>
            <a:r>
              <a:rPr lang="ar-SA" sz="2000" b="1" dirty="0">
                <a:latin typeface="Arial" panose="020B0604020202020204" pitchFamily="34" charset="0"/>
              </a:rPr>
              <a:t>أن يكون لهم سجل نظيف</a:t>
            </a:r>
            <a:r>
              <a:rPr lang="en-US" sz="2000" dirty="0">
                <a:latin typeface="Arial" panose="020B0604020202020204" pitchFamily="34" charset="0"/>
              </a:rPr>
              <a:t> </a:t>
            </a:r>
            <a:r>
              <a:rPr lang="ar-SA" sz="2000" dirty="0">
                <a:latin typeface="Arial" panose="020B0604020202020204" pitchFamily="34" charset="0"/>
              </a:rPr>
              <a:t>ولا يثيرون الجدل السلبي</a:t>
            </a:r>
            <a:r>
              <a:rPr lang="en-US" sz="2000" dirty="0">
                <a:latin typeface="Arial" panose="020B0604020202020204" pitchFamily="34" charset="0"/>
              </a:rPr>
              <a:t>.</a:t>
            </a:r>
          </a:p>
          <a:p>
            <a:pPr marL="342900" lvl="0" indent="-342900" algn="r" rtl="1" eaLnBrk="0" fontAlgn="base" hangingPunct="0">
              <a:lnSpc>
                <a:spcPct val="150000"/>
              </a:lnSpc>
              <a:spcBef>
                <a:spcPct val="0"/>
              </a:spcBef>
              <a:spcAft>
                <a:spcPct val="0"/>
              </a:spcAft>
              <a:buFont typeface="Arial" panose="020B0604020202020204" pitchFamily="34" charset="0"/>
              <a:buChar char="•"/>
            </a:pPr>
            <a:r>
              <a:rPr lang="ar-SA" sz="2000" b="1" dirty="0">
                <a:latin typeface="Arial" panose="020B0604020202020204" pitchFamily="34" charset="0"/>
              </a:rPr>
              <a:t>أن تتوافق قيمهم مع رسالتك السياسية</a:t>
            </a:r>
            <a:r>
              <a:rPr lang="en-US" sz="2000" dirty="0">
                <a:latin typeface="Arial" panose="020B0604020202020204" pitchFamily="34" charset="0"/>
              </a:rPr>
              <a:t> </a:t>
            </a:r>
            <a:r>
              <a:rPr lang="ar-SA" sz="2000" dirty="0">
                <a:latin typeface="Arial" panose="020B0604020202020204" pitchFamily="34" charset="0"/>
              </a:rPr>
              <a:t>حتى لا يحدث تناقض</a:t>
            </a:r>
            <a:r>
              <a:rPr lang="en-US" sz="2000" dirty="0">
                <a:latin typeface="Arial" panose="020B0604020202020204" pitchFamily="34" charset="0"/>
              </a:rPr>
              <a:t>.</a:t>
            </a:r>
          </a:p>
          <a:p>
            <a:pPr marL="342900" lvl="0" indent="-342900" algn="r" rtl="1" eaLnBrk="0" fontAlgn="base" hangingPunct="0">
              <a:lnSpc>
                <a:spcPct val="150000"/>
              </a:lnSpc>
              <a:spcBef>
                <a:spcPct val="0"/>
              </a:spcBef>
              <a:spcAft>
                <a:spcPct val="0"/>
              </a:spcAft>
              <a:buFont typeface="Arial" panose="020B0604020202020204" pitchFamily="34" charset="0"/>
              <a:buChar char="•"/>
            </a:pPr>
            <a:r>
              <a:rPr lang="ar-SA" sz="2000" b="1" dirty="0">
                <a:latin typeface="Arial" panose="020B0604020202020204" pitchFamily="34" charset="0"/>
              </a:rPr>
              <a:t>أن يكون دعمهم طبيعيًا وغير مصطنع</a:t>
            </a:r>
            <a:r>
              <a:rPr lang="en-US" sz="2000" dirty="0">
                <a:latin typeface="Arial" panose="020B0604020202020204" pitchFamily="34" charset="0"/>
              </a:rPr>
              <a:t> </a:t>
            </a:r>
            <a:r>
              <a:rPr lang="ar-SA" sz="2000" dirty="0">
                <a:latin typeface="Arial" panose="020B0604020202020204" pitchFamily="34" charset="0"/>
              </a:rPr>
              <a:t>حتى لا يشعر الناس بأنه "إعلان مدفوع</a:t>
            </a:r>
            <a:r>
              <a:rPr lang="en-US" sz="2000" dirty="0">
                <a:latin typeface="Arial" panose="020B0604020202020204" pitchFamily="34" charset="0"/>
              </a:rPr>
              <a:t>".</a:t>
            </a:r>
          </a:p>
        </p:txBody>
      </p:sp>
      <p:pic>
        <p:nvPicPr>
          <p:cNvPr id="6" name="Picture 5">
            <a:extLst>
              <a:ext uri="{FF2B5EF4-FFF2-40B4-BE49-F238E27FC236}">
                <a16:creationId xmlns:a16="http://schemas.microsoft.com/office/drawing/2014/main" id="{E2F666C4-A8FA-1C20-4EBE-B3309D7C4103}"/>
              </a:ext>
            </a:extLst>
          </p:cNvPr>
          <p:cNvPicPr>
            <a:picLocks noChangeAspect="1"/>
          </p:cNvPicPr>
          <p:nvPr/>
        </p:nvPicPr>
        <p:blipFill>
          <a:blip r:embed="rId3"/>
          <a:stretch>
            <a:fillRect/>
          </a:stretch>
        </p:blipFill>
        <p:spPr>
          <a:xfrm>
            <a:off x="1213910" y="2287672"/>
            <a:ext cx="3198452" cy="2915431"/>
          </a:xfrm>
          <a:prstGeom prst="rect">
            <a:avLst/>
          </a:prstGeom>
        </p:spPr>
      </p:pic>
    </p:spTree>
    <p:extLst>
      <p:ext uri="{BB962C8B-B14F-4D97-AF65-F5344CB8AC3E}">
        <p14:creationId xmlns:p14="http://schemas.microsoft.com/office/powerpoint/2010/main" val="18133138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4C5D7-840E-6052-A448-0C31853C739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73492C-02DD-EC53-2703-700EE9F839F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7A212F69-F110-6D0B-DF66-DD8A42D5031C}"/>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846BE26-69FA-F151-A73C-31549BEE9B52}"/>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FB95A438-DFF9-8DFA-7B69-70682719DAC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99F181C-89F6-80CF-9646-9F5F85609AF1}"/>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4</a:t>
            </a:r>
            <a:r>
              <a:rPr lang="ar-EG" sz="2800" b="1" dirty="0"/>
              <a:t>.</a:t>
            </a:r>
            <a:r>
              <a:rPr lang="ar-JO" sz="2800" b="1" dirty="0"/>
              <a:t>5</a:t>
            </a:r>
            <a:r>
              <a:rPr lang="ar-EG" sz="2800" b="1" dirty="0"/>
              <a:t>. أمثلة على استخدامهم في الحملة </a:t>
            </a:r>
          </a:p>
        </p:txBody>
      </p:sp>
      <p:sp>
        <p:nvSpPr>
          <p:cNvPr id="4" name="TextBox 3">
            <a:extLst>
              <a:ext uri="{FF2B5EF4-FFF2-40B4-BE49-F238E27FC236}">
                <a16:creationId xmlns:a16="http://schemas.microsoft.com/office/drawing/2014/main" id="{631AF48D-9466-4F24-6018-4F4B8EFFF7D3}"/>
              </a:ext>
            </a:extLst>
          </p:cNvPr>
          <p:cNvSpPr txBox="1"/>
          <p:nvPr/>
        </p:nvSpPr>
        <p:spPr>
          <a:xfrm>
            <a:off x="2485572" y="2397783"/>
            <a:ext cx="7159372" cy="1287532"/>
          </a:xfrm>
          <a:prstGeom prst="rect">
            <a:avLst/>
          </a:prstGeom>
          <a:noFill/>
        </p:spPr>
        <p:txBody>
          <a:bodyPr wrap="square" rtlCol="0">
            <a:spAutoFit/>
          </a:bodyPr>
          <a:lstStyle/>
          <a:p>
            <a:pPr marL="342900" lvl="0" indent="-342900" algn="r" rtl="1" eaLnBrk="0" fontAlgn="base" hangingPunct="0">
              <a:lnSpc>
                <a:spcPct val="150000"/>
              </a:lnSpc>
              <a:spcBef>
                <a:spcPct val="0"/>
              </a:spcBef>
              <a:spcAft>
                <a:spcPct val="0"/>
              </a:spcAft>
              <a:buFont typeface="Arial" panose="020B0604020202020204" pitchFamily="34" charset="0"/>
              <a:buChar char="•"/>
            </a:pPr>
            <a:r>
              <a:rPr lang="ar-SA" dirty="0">
                <a:latin typeface="Arial" panose="020B0604020202020204" pitchFamily="34" charset="0"/>
              </a:rPr>
              <a:t>الشخصيات المؤثرة ليست بديلاً عن الرسالة السياسية، بل وسيلة قوية لتضخيمها وإيصالها بطرق مقبولة ومحبوبة لدى الجمهور. النجاح هنا لا يكون فقط في من تدعوه لدعمك، بل في اختيار الشخص المناسب للفئة المناسبة في الوقت المناسب". امثلة:</a:t>
            </a:r>
          </a:p>
        </p:txBody>
      </p:sp>
      <p:sp>
        <p:nvSpPr>
          <p:cNvPr id="3" name="TextBox 2">
            <a:extLst>
              <a:ext uri="{FF2B5EF4-FFF2-40B4-BE49-F238E27FC236}">
                <a16:creationId xmlns:a16="http://schemas.microsoft.com/office/drawing/2014/main" id="{19713720-BB81-88CA-1C4F-6869A402FCF8}"/>
              </a:ext>
            </a:extLst>
          </p:cNvPr>
          <p:cNvSpPr txBox="1"/>
          <p:nvPr/>
        </p:nvSpPr>
        <p:spPr>
          <a:xfrm>
            <a:off x="4473677" y="3838328"/>
            <a:ext cx="3694434" cy="1754326"/>
          </a:xfrm>
          <a:prstGeom prst="rect">
            <a:avLst/>
          </a:prstGeom>
          <a:noFill/>
        </p:spPr>
        <p:txBody>
          <a:bodyPr wrap="square">
            <a:spAutoFit/>
          </a:bodyPr>
          <a:lstStyle/>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فيديو قصير لمؤثر محلي يتحدث عن أهمية دعمك ويشرح لماذا يثق بك</a:t>
            </a:r>
            <a:r>
              <a:rPr kumimoji="0" 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1"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ظهورك في لقاء عفوي مع شخصية مؤثرة على وسائل التواصل</a:t>
            </a:r>
            <a:r>
              <a:rPr kumimoji="0" 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1"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تغريدة من صحفي بارز يعبّر عن إعجابه بخطتك أو طرحك</a:t>
            </a:r>
            <a:r>
              <a:rPr kumimoji="0" 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1" i="0" u="none" strike="noStrike" cap="none" normalizeH="0" baseline="0" dirty="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8378FBDD-D854-48F9-9CBB-B959CF23BB2C}"/>
              </a:ext>
            </a:extLst>
          </p:cNvPr>
          <p:cNvPicPr>
            <a:picLocks noChangeAspect="1"/>
          </p:cNvPicPr>
          <p:nvPr/>
        </p:nvPicPr>
        <p:blipFill>
          <a:blip r:embed="rId3"/>
          <a:stretch>
            <a:fillRect/>
          </a:stretch>
        </p:blipFill>
        <p:spPr>
          <a:xfrm>
            <a:off x="1056045" y="3795425"/>
            <a:ext cx="2801298" cy="2103929"/>
          </a:xfrm>
          <a:prstGeom prst="rect">
            <a:avLst/>
          </a:prstGeom>
        </p:spPr>
      </p:pic>
    </p:spTree>
    <p:extLst>
      <p:ext uri="{BB962C8B-B14F-4D97-AF65-F5344CB8AC3E}">
        <p14:creationId xmlns:p14="http://schemas.microsoft.com/office/powerpoint/2010/main" val="28287239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JO" dirty="0">
                <a:solidFill>
                  <a:schemeClr val="bg1"/>
                </a:solidFill>
                <a:latin typeface="Alexandria" charset="0"/>
                <a:cs typeface="Alexandria" charset="0"/>
              </a:rPr>
              <a:t>ال</a:t>
            </a:r>
            <a:r>
              <a:rPr lang="ar-EG" dirty="0">
                <a:solidFill>
                  <a:schemeClr val="bg1"/>
                </a:solidFill>
                <a:latin typeface="Alexandria" charset="0"/>
                <a:cs typeface="Alexandria" charset="0"/>
              </a:rPr>
              <a:t>ث</a:t>
            </a:r>
            <a:r>
              <a:rPr lang="ar-JO" dirty="0">
                <a:solidFill>
                  <a:schemeClr val="bg1"/>
                </a:solidFill>
                <a:latin typeface="Alexandria" charset="0"/>
                <a:cs typeface="Alexandria" charset="0"/>
              </a:rPr>
              <a:t>ا</a:t>
            </a:r>
            <a:r>
              <a:rPr lang="ar-EG" dirty="0">
                <a:solidFill>
                  <a:schemeClr val="bg1"/>
                </a:solidFill>
                <a:latin typeface="Alexandria" charset="0"/>
                <a:cs typeface="Alexandria" charset="0"/>
              </a:rPr>
              <a:t>من</a:t>
            </a:r>
            <a:r>
              <a:rPr lang="ar-JO" dirty="0">
                <a:solidFill>
                  <a:schemeClr val="bg1"/>
                </a:solidFill>
                <a:latin typeface="Alexandria" charset="0"/>
                <a:cs typeface="Alexandria" charset="0"/>
              </a:rPr>
              <a:t>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FF0FD337-6BE3-014B-6916-AFAF1FABB81E}"/>
              </a:ext>
            </a:extLst>
          </p:cNvPr>
          <p:cNvSpPr/>
          <p:nvPr/>
        </p:nvSpPr>
        <p:spPr>
          <a:xfrm>
            <a:off x="976576" y="4974573"/>
            <a:ext cx="5091312" cy="523220"/>
          </a:xfrm>
          <a:prstGeom prst="rect">
            <a:avLst/>
          </a:prstGeom>
          <a:noFill/>
        </p:spPr>
        <p:txBody>
          <a:bodyPr wrap="square">
            <a:spAutoFit/>
          </a:bodyPr>
          <a:lstStyle/>
          <a:p>
            <a:pPr algn="ctr" rtl="1"/>
            <a:r>
              <a:rPr lang="ar-JO" sz="2800" b="1" dirty="0"/>
              <a:t>5</a:t>
            </a:r>
            <a:r>
              <a:rPr lang="ar-EG" sz="2800" b="1" dirty="0"/>
              <a:t>. التوقيت المناسب</a:t>
            </a:r>
          </a:p>
        </p:txBody>
      </p:sp>
    </p:spTree>
    <p:extLst>
      <p:ext uri="{BB962C8B-B14F-4D97-AF65-F5344CB8AC3E}">
        <p14:creationId xmlns:p14="http://schemas.microsoft.com/office/powerpoint/2010/main" val="89863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0DCBC-4D2C-08E7-4353-9C38A04B1FE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5E433D6-6503-B11F-0B7C-A1C7EE86985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834007C-4E4C-DA6F-2E3C-7C57DC585EC1}"/>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7930147-726C-5A13-4A2B-B2CC546F12BD}"/>
              </a:ext>
            </a:extLst>
          </p:cNvPr>
          <p:cNvSpPr/>
          <p:nvPr/>
        </p:nvSpPr>
        <p:spPr>
          <a:xfrm>
            <a:off x="864704" y="1468424"/>
            <a:ext cx="9568683"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191E1038-09E7-8429-112B-504C230F3C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95B3816E-795F-3E86-155D-C4D3DB8211A1}"/>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5</a:t>
            </a:r>
            <a:r>
              <a:rPr lang="ar-EG" sz="2800" b="1" dirty="0"/>
              <a:t>.1</a:t>
            </a:r>
            <a:r>
              <a:rPr lang="ar-EG" sz="2800" dirty="0"/>
              <a:t>. </a:t>
            </a:r>
            <a:r>
              <a:rPr lang="ar-EG" sz="2800" b="1" dirty="0"/>
              <a:t>التوقيت المناسب</a:t>
            </a:r>
          </a:p>
        </p:txBody>
      </p:sp>
      <p:sp>
        <p:nvSpPr>
          <p:cNvPr id="4" name="TextBox 3">
            <a:extLst>
              <a:ext uri="{FF2B5EF4-FFF2-40B4-BE49-F238E27FC236}">
                <a16:creationId xmlns:a16="http://schemas.microsoft.com/office/drawing/2014/main" id="{E1E8D17B-FCB4-1E37-DE10-D95157A1F9B9}"/>
              </a:ext>
            </a:extLst>
          </p:cNvPr>
          <p:cNvSpPr txBox="1"/>
          <p:nvPr/>
        </p:nvSpPr>
        <p:spPr>
          <a:xfrm>
            <a:off x="4261916" y="2342588"/>
            <a:ext cx="5257292" cy="3216778"/>
          </a:xfrm>
          <a:prstGeom prst="rect">
            <a:avLst/>
          </a:prstGeom>
          <a:noFill/>
        </p:spPr>
        <p:txBody>
          <a:bodyPr wrap="square" rtlCol="0">
            <a:spAutoFit/>
          </a:bodyPr>
          <a:lstStyle/>
          <a:p>
            <a:pPr algn="ctr"/>
            <a:r>
              <a:rPr lang="ar-EG" sz="1600" b="1" dirty="0">
                <a:solidFill>
                  <a:srgbClr val="C00000"/>
                </a:solidFill>
              </a:rPr>
              <a:t>التوقيت ليس فقط "متى تقول"، بل "متى لا تقول" أيضًا</a:t>
            </a:r>
          </a:p>
          <a:p>
            <a:pPr algn="ctr"/>
            <a:r>
              <a:rPr lang="ar-EG" sz="1600" b="1" dirty="0">
                <a:solidFill>
                  <a:srgbClr val="FF0000"/>
                </a:solidFill>
              </a:rPr>
              <a:t> </a:t>
            </a:r>
          </a:p>
          <a:p>
            <a:pPr algn="r"/>
            <a:r>
              <a:rPr lang="ar-EG" sz="1600" dirty="0"/>
              <a:t>حتى أفضل رسالة تفشل إذا طُرحت في الوقت الخطأ. التوقيت هو علم وفن في الحملات السياسية.</a:t>
            </a:r>
          </a:p>
          <a:p>
            <a:pPr algn="r"/>
            <a:endParaRPr lang="ar-EG" sz="1600" dirty="0"/>
          </a:p>
          <a:p>
            <a:pPr algn="r"/>
            <a:r>
              <a:rPr lang="ar-EG" sz="1600" b="1" dirty="0"/>
              <a:t>1. اختيار اللحظة المثالية لإطلاق الرسائل القوية</a:t>
            </a:r>
          </a:p>
          <a:p>
            <a:pPr algn="r"/>
            <a:r>
              <a:rPr lang="ar-EG" sz="1600" dirty="0"/>
              <a:t>عند ارتفاع الغضب الشعبي، تُطلق رسائل التغيير.</a:t>
            </a:r>
          </a:p>
          <a:p>
            <a:pPr algn="r"/>
            <a:r>
              <a:rPr lang="ar-EG" sz="1600" dirty="0"/>
              <a:t>عند حدوث أزمة اقتصادية، تُبرز خبرتك في الإصلاح.</a:t>
            </a:r>
          </a:p>
          <a:p>
            <a:pPr algn="r"/>
            <a:r>
              <a:rPr lang="ar-EG" sz="1600" dirty="0"/>
              <a:t>عند ازدياد هجمات الخصوم، تطلق رسائل الثقة والدفاع الذكي.</a:t>
            </a:r>
          </a:p>
          <a:p>
            <a:pPr lvl="0" algn="r" rtl="1" eaLnBrk="0" fontAlgn="base" hangingPunct="0">
              <a:lnSpc>
                <a:spcPct val="200000"/>
              </a:lnSpc>
              <a:spcBef>
                <a:spcPct val="0"/>
              </a:spcBef>
              <a:spcAft>
                <a:spcPct val="0"/>
              </a:spcAft>
            </a:pPr>
            <a:endParaRPr lang="ar-EG" sz="1600" dirty="0">
              <a:latin typeface="Arial" panose="020B0604020202020204" pitchFamily="34" charset="0"/>
            </a:endParaRPr>
          </a:p>
          <a:p>
            <a:pPr lvl="0" algn="r" rtl="1" eaLnBrk="0" fontAlgn="base" hangingPunct="0">
              <a:lnSpc>
                <a:spcPct val="200000"/>
              </a:lnSpc>
              <a:spcBef>
                <a:spcPct val="0"/>
              </a:spcBef>
              <a:spcAft>
                <a:spcPct val="0"/>
              </a:spcAft>
              <a:buFontTx/>
              <a:buChar char="•"/>
            </a:pPr>
            <a:endParaRPr lang="en-US" sz="1600" dirty="0">
              <a:latin typeface="Arial" panose="020B0604020202020204" pitchFamily="34" charset="0"/>
            </a:endParaRPr>
          </a:p>
        </p:txBody>
      </p:sp>
      <p:sp>
        <p:nvSpPr>
          <p:cNvPr id="2" name="Rectangle 1">
            <a:extLst>
              <a:ext uri="{FF2B5EF4-FFF2-40B4-BE49-F238E27FC236}">
                <a16:creationId xmlns:a16="http://schemas.microsoft.com/office/drawing/2014/main" id="{22FA2838-4CB8-4254-4201-E203CC734E98}"/>
              </a:ext>
            </a:extLst>
          </p:cNvPr>
          <p:cNvSpPr>
            <a:spLocks noChangeArrowheads="1"/>
          </p:cNvSpPr>
          <p:nvPr/>
        </p:nvSpPr>
        <p:spPr bwMode="auto">
          <a:xfrm>
            <a:off x="3751270" y="4726445"/>
            <a:ext cx="5257291"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فيديو قصير لمؤثر محلي يتحدث عن أهمية دعمك ويشرح لماذا يثق بك</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ظهورك في لقاء عفوي مع شخصية مؤثرة على وسائل التواصل</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Courier New" panose="02070309020205020404" pitchFamily="49" charset="0"/>
              <a:buChar char="o"/>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تغريدة من صحفي بارز يعبّر عن إعجابه بخطتك أو طرحك</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33DE2E99-23A9-1AF8-0B62-7DFE00AEFF87}"/>
              </a:ext>
            </a:extLst>
          </p:cNvPr>
          <p:cNvPicPr>
            <a:picLocks noChangeAspect="1"/>
          </p:cNvPicPr>
          <p:nvPr/>
        </p:nvPicPr>
        <p:blipFill>
          <a:blip r:embed="rId3"/>
          <a:stretch>
            <a:fillRect/>
          </a:stretch>
        </p:blipFill>
        <p:spPr>
          <a:xfrm>
            <a:off x="1137513" y="2381463"/>
            <a:ext cx="2977329" cy="2188866"/>
          </a:xfrm>
          <a:prstGeom prst="rect">
            <a:avLst/>
          </a:prstGeom>
        </p:spPr>
      </p:pic>
    </p:spTree>
    <p:extLst>
      <p:ext uri="{BB962C8B-B14F-4D97-AF65-F5344CB8AC3E}">
        <p14:creationId xmlns:p14="http://schemas.microsoft.com/office/powerpoint/2010/main" val="4550051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3FF75-9305-E781-979C-E23E6F6DE09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81CE46B-C1E6-C8A1-D969-399A4B36558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2AC3FBB8-46DB-54BB-6F26-183AD23A4D5F}"/>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BAA8F5-9C6B-A439-9BEB-154D4FA17259}"/>
              </a:ext>
            </a:extLst>
          </p:cNvPr>
          <p:cNvSpPr/>
          <p:nvPr/>
        </p:nvSpPr>
        <p:spPr>
          <a:xfrm>
            <a:off x="864704" y="1468424"/>
            <a:ext cx="9568683" cy="53100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F821A1D4-5F6F-1C77-6555-F868D22DDE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BD044E10-4491-BE32-D44D-7CFA03E840EB}"/>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5</a:t>
            </a:r>
            <a:r>
              <a:rPr lang="ar-EG" sz="2800" b="1" dirty="0"/>
              <a:t>.</a:t>
            </a:r>
            <a:r>
              <a:rPr lang="ar-JO" sz="2800" b="1" dirty="0"/>
              <a:t>2</a:t>
            </a:r>
            <a:r>
              <a:rPr lang="ar-EG" sz="2800" dirty="0"/>
              <a:t>. </a:t>
            </a:r>
            <a:r>
              <a:rPr lang="ar-EG" sz="2800" b="1" dirty="0"/>
              <a:t>الانتباه للأحداث الوطنية والمحلية</a:t>
            </a:r>
          </a:p>
        </p:txBody>
      </p:sp>
      <p:sp>
        <p:nvSpPr>
          <p:cNvPr id="4" name="TextBox 3">
            <a:extLst>
              <a:ext uri="{FF2B5EF4-FFF2-40B4-BE49-F238E27FC236}">
                <a16:creationId xmlns:a16="http://schemas.microsoft.com/office/drawing/2014/main" id="{85D7C62C-AC43-A5C5-A869-28E46E3043FA}"/>
              </a:ext>
            </a:extLst>
          </p:cNvPr>
          <p:cNvSpPr txBox="1"/>
          <p:nvPr/>
        </p:nvSpPr>
        <p:spPr>
          <a:xfrm>
            <a:off x="4988415" y="2282584"/>
            <a:ext cx="4603079" cy="3323987"/>
          </a:xfrm>
          <a:prstGeom prst="rect">
            <a:avLst/>
          </a:prstGeom>
          <a:noFill/>
        </p:spPr>
        <p:txBody>
          <a:bodyPr wrap="square" rtlCol="0">
            <a:spAutoFit/>
          </a:bodyPr>
          <a:lstStyle/>
          <a:p>
            <a:pPr algn="r" rtl="1"/>
            <a:r>
              <a:rPr lang="ar-EG" b="1" u="sng" dirty="0">
                <a:solidFill>
                  <a:srgbClr val="C00000"/>
                </a:solidFill>
              </a:rPr>
              <a:t>ما يجب تجنبه: التوقيت الخاطئ</a:t>
            </a:r>
            <a:endParaRPr lang="ar-JO" b="1" u="sng" dirty="0">
              <a:solidFill>
                <a:srgbClr val="C00000"/>
              </a:solidFill>
            </a:endParaRPr>
          </a:p>
          <a:p>
            <a:pPr algn="r" rtl="1"/>
            <a:endParaRPr lang="ar-EG" sz="1200" b="1" u="sng" dirty="0">
              <a:solidFill>
                <a:srgbClr val="C00000"/>
              </a:solidFill>
            </a:endParaRPr>
          </a:p>
          <a:p>
            <a:pPr algn="r" rtl="1"/>
            <a:r>
              <a:rPr lang="ar-EG" b="1" dirty="0"/>
              <a:t>إطلاق حملة أو إعلان سياسي في يوم مأساوي</a:t>
            </a:r>
            <a:r>
              <a:rPr lang="ar-EG" dirty="0"/>
              <a:t> (جنازة وطنية، كارثة طبيعية، حادث أمني كبير...) قد يُفسّر على أنه تجاهل أو استغلال للمأساة.</a:t>
            </a:r>
          </a:p>
          <a:p>
            <a:pPr algn="r" rtl="1"/>
            <a:r>
              <a:rPr lang="ar-EG" dirty="0"/>
              <a:t>هذا النوع من التوقيت قد يؤدي إلى:</a:t>
            </a:r>
          </a:p>
          <a:p>
            <a:pPr lvl="1" algn="r" rtl="1"/>
            <a:r>
              <a:rPr lang="ar-EG" dirty="0"/>
              <a:t>انتقادات إعلامية لاذعة.</a:t>
            </a:r>
          </a:p>
          <a:p>
            <a:pPr lvl="1" algn="r" rtl="1"/>
            <a:r>
              <a:rPr lang="ar-EG" dirty="0"/>
              <a:t>فقدان ثقة الجمهور.</a:t>
            </a:r>
          </a:p>
          <a:p>
            <a:pPr lvl="1" algn="r" rtl="1"/>
            <a:r>
              <a:rPr lang="ar-EG" dirty="0"/>
              <a:t>اتهام الحملة بانعدام الإنسانية أو احترام مشاعر الناس.</a:t>
            </a:r>
            <a:endParaRPr lang="ar-JO" dirty="0"/>
          </a:p>
          <a:p>
            <a:pPr lvl="1" algn="r" rtl="1"/>
            <a:endParaRPr lang="ar-EG" dirty="0"/>
          </a:p>
          <a:p>
            <a:pPr marL="285750" lvl="0" indent="-285750" algn="r" rtl="1" eaLnBrk="0" fontAlgn="base" hangingPunct="0">
              <a:spcBef>
                <a:spcPct val="0"/>
              </a:spcBef>
              <a:spcAft>
                <a:spcPct val="0"/>
              </a:spcAft>
              <a:buFont typeface="Arial" panose="020B0604020202020204" pitchFamily="34" charset="0"/>
              <a:buChar char="•"/>
            </a:pPr>
            <a:r>
              <a:rPr lang="ar-EG" dirty="0"/>
              <a:t>مثال: مرشح يطلق حملته يوم حدوث زلزال في منطقة متضررة، </a:t>
            </a:r>
            <a:endParaRPr lang="ar-EG" dirty="0">
              <a:latin typeface="Arial" panose="020B0604020202020204" pitchFamily="34" charset="0"/>
            </a:endParaRPr>
          </a:p>
        </p:txBody>
      </p:sp>
      <p:sp>
        <p:nvSpPr>
          <p:cNvPr id="3" name="Rectangle 2">
            <a:extLst>
              <a:ext uri="{FF2B5EF4-FFF2-40B4-BE49-F238E27FC236}">
                <a16:creationId xmlns:a16="http://schemas.microsoft.com/office/drawing/2014/main" id="{E078DA92-898C-A635-461A-725E175802BE}"/>
              </a:ext>
            </a:extLst>
          </p:cNvPr>
          <p:cNvSpPr>
            <a:spLocks noChangeArrowheads="1"/>
          </p:cNvSpPr>
          <p:nvPr/>
        </p:nvSpPr>
        <p:spPr bwMode="auto">
          <a:xfrm>
            <a:off x="629264" y="2221132"/>
            <a:ext cx="4359151"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a:r>
              <a:rPr lang="ar-EG" b="1" u="sng" dirty="0">
                <a:solidFill>
                  <a:srgbClr val="C00000"/>
                </a:solidFill>
              </a:rPr>
              <a:t>ما يجب استثماره: التوقيت الذكي</a:t>
            </a:r>
            <a:endParaRPr lang="ar-JO" b="1" u="sng" dirty="0">
              <a:solidFill>
                <a:srgbClr val="C00000"/>
              </a:solidFill>
            </a:endParaRPr>
          </a:p>
          <a:p>
            <a:pPr algn="r"/>
            <a:endParaRPr lang="ar-EG" b="1" u="sng" dirty="0"/>
          </a:p>
          <a:p>
            <a:pPr algn="r"/>
            <a:r>
              <a:rPr lang="ar-EG" b="1" dirty="0"/>
              <a:t>الأعياد والمناسبات الوطنية</a:t>
            </a:r>
            <a:r>
              <a:rPr lang="ar-EG" dirty="0"/>
              <a:t>:</a:t>
            </a:r>
          </a:p>
          <a:p>
            <a:pPr lvl="1" algn="r"/>
            <a:r>
              <a:rPr lang="ar-EG" dirty="0"/>
              <a:t>مثل عيد الاستقلال، عيد العمال، أو المناسبات الدينية، يمكن أن تُستخدم لتوجيه رسائل تتصل بالقيم والوحدة الوطنية.</a:t>
            </a:r>
            <a:endParaRPr lang="ar-JO" dirty="0"/>
          </a:p>
          <a:p>
            <a:pPr lvl="1" algn="r"/>
            <a:endParaRPr lang="ar-EG" dirty="0"/>
          </a:p>
          <a:p>
            <a:pPr algn="r"/>
            <a:r>
              <a:rPr lang="ar-EG" b="1" dirty="0"/>
              <a:t>الأنشطة الجماهيرية الكبرى</a:t>
            </a:r>
            <a:r>
              <a:rPr lang="ar-EG" dirty="0"/>
              <a:t>:</a:t>
            </a:r>
          </a:p>
          <a:p>
            <a:pPr lvl="1" algn="r"/>
            <a:r>
              <a:rPr lang="ar-EG" dirty="0"/>
              <a:t>مثل مباريات كرة القدم أو مهرجانات محلية، حيث يجتمع الناس، يمكن استغلالها لتوزيع مواد الحملة أو إطلاق رسائل شعبية.</a:t>
            </a:r>
            <a:endParaRPr lang="ar-JO" dirty="0"/>
          </a:p>
          <a:p>
            <a:pPr lvl="1" algn="r"/>
            <a:endParaRPr lang="ar-EG" dirty="0"/>
          </a:p>
          <a:p>
            <a:pPr algn="r"/>
            <a:r>
              <a:rPr lang="ar-EG" b="1" dirty="0"/>
              <a:t>الأحداث المحلية ذات الطابع الاجتماعي أو الاقتصادي</a:t>
            </a:r>
            <a:r>
              <a:rPr lang="ar-EG" dirty="0"/>
              <a:t>:</a:t>
            </a:r>
          </a:p>
          <a:p>
            <a:pPr lvl="1" algn="r"/>
            <a:r>
              <a:rPr lang="ar-EG" dirty="0"/>
              <a:t>مثل مؤتمرات، مبادرات شبابية، أو أسواق شعبية – تمنحك فرصة للاختلاط المباشر بالناس والحديث بلغتهم.</a:t>
            </a:r>
          </a:p>
        </p:txBody>
      </p:sp>
    </p:spTree>
    <p:extLst>
      <p:ext uri="{BB962C8B-B14F-4D97-AF65-F5344CB8AC3E}">
        <p14:creationId xmlns:p14="http://schemas.microsoft.com/office/powerpoint/2010/main" val="4629573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86C78-2356-ECEF-AFEA-D2408C4FAA7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0786FEE-17FC-C54D-26B2-938806FB6147}"/>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E834D207-7D0C-86A3-3DF4-E6B27E43559F}"/>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78855D0-8B46-9AC7-81E9-500E448E1D81}"/>
              </a:ext>
            </a:extLst>
          </p:cNvPr>
          <p:cNvSpPr/>
          <p:nvPr/>
        </p:nvSpPr>
        <p:spPr>
          <a:xfrm>
            <a:off x="864704" y="1468424"/>
            <a:ext cx="9568683" cy="53100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72326B3F-8B9E-68E9-ACD5-AEA859294CE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988ECD32-6858-6E37-3609-A510EBB45E52}"/>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5</a:t>
            </a:r>
            <a:r>
              <a:rPr lang="ar-EG" sz="2800" b="1" dirty="0"/>
              <a:t>.</a:t>
            </a:r>
            <a:r>
              <a:rPr lang="ar-JO" sz="2800" b="1" dirty="0"/>
              <a:t>3</a:t>
            </a:r>
            <a:r>
              <a:rPr lang="ar-EG" sz="2800" dirty="0"/>
              <a:t>. </a:t>
            </a:r>
            <a:r>
              <a:rPr lang="ar-EG" sz="2800" b="1" dirty="0"/>
              <a:t>تصعيد الحملة تدريجيًا ... فن إدارة الزخم السياسي</a:t>
            </a:r>
          </a:p>
        </p:txBody>
      </p:sp>
      <p:sp>
        <p:nvSpPr>
          <p:cNvPr id="4" name="TextBox 3">
            <a:extLst>
              <a:ext uri="{FF2B5EF4-FFF2-40B4-BE49-F238E27FC236}">
                <a16:creationId xmlns:a16="http://schemas.microsoft.com/office/drawing/2014/main" id="{674C032F-55D5-73A8-98D6-CE6C2D927A12}"/>
              </a:ext>
            </a:extLst>
          </p:cNvPr>
          <p:cNvSpPr txBox="1"/>
          <p:nvPr/>
        </p:nvSpPr>
        <p:spPr>
          <a:xfrm>
            <a:off x="4385187" y="2470813"/>
            <a:ext cx="5206307" cy="1200329"/>
          </a:xfrm>
          <a:prstGeom prst="rect">
            <a:avLst/>
          </a:prstGeom>
          <a:noFill/>
        </p:spPr>
        <p:txBody>
          <a:bodyPr wrap="square" rtlCol="0">
            <a:spAutoFit/>
          </a:bodyPr>
          <a:lstStyle/>
          <a:p>
            <a:pPr algn="r"/>
            <a:r>
              <a:rPr lang="ar-EG" dirty="0"/>
              <a:t>الحملة السياسية لا تبدأ بأقصى طاقتها، بل تُبنى تدريجيًا وفق استراتيجية واضحة تهدف إلى </a:t>
            </a:r>
            <a:r>
              <a:rPr lang="ar-EG" b="1" dirty="0"/>
              <a:t>خلق وعي، ثم إقناع، ثم تعبئة</a:t>
            </a:r>
            <a:r>
              <a:rPr lang="ar-EG" dirty="0"/>
              <a:t>.</a:t>
            </a:r>
            <a:br>
              <a:rPr lang="ar-EG" dirty="0"/>
            </a:br>
            <a:r>
              <a:rPr lang="ar-EG" dirty="0"/>
              <a:t>فالتصعيد المتدرج يضمن أن يبقى اسم المرشح حاضرًا في ذهن الناخب بشكل متزايد حتى يصل إلى </a:t>
            </a:r>
            <a:r>
              <a:rPr lang="ar-EG" b="1" dirty="0"/>
              <a:t>ذروته في لحظة التصويت</a:t>
            </a:r>
            <a:r>
              <a:rPr lang="ar-EG" dirty="0"/>
              <a:t>..</a:t>
            </a:r>
          </a:p>
        </p:txBody>
      </p:sp>
      <p:sp>
        <p:nvSpPr>
          <p:cNvPr id="2" name="Rectangle 1">
            <a:extLst>
              <a:ext uri="{FF2B5EF4-FFF2-40B4-BE49-F238E27FC236}">
                <a16:creationId xmlns:a16="http://schemas.microsoft.com/office/drawing/2014/main" id="{25F257C7-9E63-9CE7-CC04-3D3F081AF04E}"/>
              </a:ext>
            </a:extLst>
          </p:cNvPr>
          <p:cNvSpPr>
            <a:spLocks noChangeArrowheads="1"/>
          </p:cNvSpPr>
          <p:nvPr/>
        </p:nvSpPr>
        <p:spPr bwMode="auto">
          <a:xfrm>
            <a:off x="4226783" y="3753542"/>
            <a:ext cx="5364711"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a:r>
              <a:rPr lang="ar-EG" b="1" dirty="0">
                <a:solidFill>
                  <a:srgbClr val="C00000"/>
                </a:solidFill>
              </a:rPr>
              <a:t>المرحلة الأولى: الهدوء الاستراتيجي – خلق الوعي</a:t>
            </a:r>
          </a:p>
          <a:p>
            <a:pPr algn="r"/>
            <a:r>
              <a:rPr lang="ar-EG" dirty="0"/>
              <a:t>تبدأ الحملة بظهور خفيف ومدروس:</a:t>
            </a:r>
          </a:p>
          <a:p>
            <a:pPr marL="742950" lvl="1" indent="-285750" algn="r" rtl="1">
              <a:buFont typeface="Courier New" panose="02070309020205020404" pitchFamily="49" charset="0"/>
              <a:buChar char="o"/>
            </a:pPr>
            <a:r>
              <a:rPr lang="ar-EG" dirty="0"/>
              <a:t>منشورات تعريفية على وسائل التواصل.</a:t>
            </a:r>
          </a:p>
          <a:p>
            <a:pPr marL="742950" lvl="1" indent="-285750" algn="r" rtl="1">
              <a:buFont typeface="Courier New" panose="02070309020205020404" pitchFamily="49" charset="0"/>
              <a:buChar char="o"/>
            </a:pPr>
            <a:r>
              <a:rPr lang="ar-EG" dirty="0"/>
              <a:t>لقاءات صغيرة مع فئات محددة.</a:t>
            </a:r>
          </a:p>
          <a:p>
            <a:pPr marL="742950" lvl="1" indent="-285750" algn="r" rtl="1">
              <a:buFont typeface="Courier New" panose="02070309020205020404" pitchFamily="49" charset="0"/>
              <a:buChar char="o"/>
            </a:pPr>
            <a:r>
              <a:rPr lang="ar-EG" dirty="0"/>
              <a:t>تسريب تدريجي للأفكار والوعود.</a:t>
            </a:r>
            <a:endParaRPr lang="ar-JO" dirty="0"/>
          </a:p>
          <a:p>
            <a:pPr lvl="1" algn="r" rtl="1"/>
            <a:endParaRPr lang="ar-EG" dirty="0"/>
          </a:p>
          <a:p>
            <a:pPr algn="r"/>
            <a:r>
              <a:rPr lang="ar-EG" dirty="0"/>
              <a:t>الهدف: تعريف الناس بالمرشح ومواقفه دون ضجيج، و</a:t>
            </a:r>
            <a:r>
              <a:rPr lang="ar-EG" b="1" dirty="0"/>
              <a:t>بناء حضور ذهني أولي</a:t>
            </a:r>
            <a:r>
              <a:rPr lang="ar-EG" dirty="0"/>
              <a:t> دون إثقال الجمهور.</a:t>
            </a:r>
          </a:p>
          <a:p>
            <a:pPr algn="r"/>
            <a:r>
              <a:rPr lang="en-MY" dirty="0"/>
              <a:t>📌 </a:t>
            </a:r>
            <a:r>
              <a:rPr lang="ar-EG" i="1" dirty="0"/>
              <a:t>مفتاح هذه المرحلة: التمهيد دون مبالغة</a:t>
            </a:r>
            <a:endParaRPr lang="ar-EG" dirty="0"/>
          </a:p>
        </p:txBody>
      </p:sp>
      <p:pic>
        <p:nvPicPr>
          <p:cNvPr id="8" name="Picture 7">
            <a:extLst>
              <a:ext uri="{FF2B5EF4-FFF2-40B4-BE49-F238E27FC236}">
                <a16:creationId xmlns:a16="http://schemas.microsoft.com/office/drawing/2014/main" id="{8E39B52C-89F2-188D-30A1-2CA7CFDEED7E}"/>
              </a:ext>
            </a:extLst>
          </p:cNvPr>
          <p:cNvPicPr>
            <a:picLocks noChangeAspect="1"/>
          </p:cNvPicPr>
          <p:nvPr/>
        </p:nvPicPr>
        <p:blipFill>
          <a:blip r:embed="rId3"/>
          <a:stretch>
            <a:fillRect/>
          </a:stretch>
        </p:blipFill>
        <p:spPr>
          <a:xfrm>
            <a:off x="1333001" y="2432266"/>
            <a:ext cx="3118471" cy="3531318"/>
          </a:xfrm>
          <a:prstGeom prst="rect">
            <a:avLst/>
          </a:prstGeom>
        </p:spPr>
      </p:pic>
    </p:spTree>
    <p:extLst>
      <p:ext uri="{BB962C8B-B14F-4D97-AF65-F5344CB8AC3E}">
        <p14:creationId xmlns:p14="http://schemas.microsoft.com/office/powerpoint/2010/main" val="20294618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22AFBD-2F6F-8633-4C0C-137BD0C9D2B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0240AD7-0C5D-9C47-5284-696F6F774A4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1AF81046-A42B-B1EC-CEFE-CE820583B7BE}"/>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174B848-EF7B-6493-B5A7-9F9819C012A4}"/>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2E252DDC-7BFF-A161-2519-07C37E4DE2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3AAADE0D-862B-5125-68BE-1AB0891DA23B}"/>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5</a:t>
            </a:r>
            <a:r>
              <a:rPr lang="ar-EG" sz="2800" b="1" dirty="0"/>
              <a:t>.</a:t>
            </a:r>
            <a:r>
              <a:rPr lang="ar-JO" sz="2800" b="1" dirty="0"/>
              <a:t>4</a:t>
            </a:r>
            <a:r>
              <a:rPr lang="ar-EG" sz="2800" dirty="0"/>
              <a:t>. </a:t>
            </a:r>
            <a:r>
              <a:rPr lang="ar-EG" sz="2800" b="1" dirty="0"/>
              <a:t>المرحلة الثانية: تسارع الإيقاع – توسيع التأثير</a:t>
            </a:r>
          </a:p>
        </p:txBody>
      </p:sp>
      <p:sp>
        <p:nvSpPr>
          <p:cNvPr id="4" name="TextBox 3">
            <a:extLst>
              <a:ext uri="{FF2B5EF4-FFF2-40B4-BE49-F238E27FC236}">
                <a16:creationId xmlns:a16="http://schemas.microsoft.com/office/drawing/2014/main" id="{299A9E77-CF2F-6959-7F64-45397B8F34C6}"/>
              </a:ext>
            </a:extLst>
          </p:cNvPr>
          <p:cNvSpPr txBox="1"/>
          <p:nvPr/>
        </p:nvSpPr>
        <p:spPr>
          <a:xfrm>
            <a:off x="4387652" y="2397783"/>
            <a:ext cx="5257292" cy="2585323"/>
          </a:xfrm>
          <a:prstGeom prst="rect">
            <a:avLst/>
          </a:prstGeom>
          <a:noFill/>
        </p:spPr>
        <p:txBody>
          <a:bodyPr wrap="square" rtlCol="0">
            <a:spAutoFit/>
          </a:bodyPr>
          <a:lstStyle/>
          <a:p>
            <a:pPr algn="r"/>
            <a:r>
              <a:rPr lang="ar-EG" b="1" dirty="0"/>
              <a:t>تبدأ الحملة بتوسيع نطاق الظهور:</a:t>
            </a:r>
          </a:p>
          <a:p>
            <a:pPr marL="742950" lvl="1" indent="-285750" algn="r" rtl="1">
              <a:buFont typeface="Courier New" panose="02070309020205020404" pitchFamily="49" charset="0"/>
              <a:buChar char="o"/>
            </a:pPr>
            <a:r>
              <a:rPr lang="ar-EG" dirty="0"/>
              <a:t>إعلانات محلية أو على وسائل التواصل.</a:t>
            </a:r>
          </a:p>
          <a:p>
            <a:pPr marL="742950" lvl="1" indent="-285750" algn="r" rtl="1">
              <a:buFont typeface="Courier New" panose="02070309020205020404" pitchFamily="49" charset="0"/>
              <a:buChar char="o"/>
            </a:pPr>
            <a:r>
              <a:rPr lang="ar-EG" dirty="0"/>
              <a:t>تنظيم فعاليات ميدانية.</a:t>
            </a:r>
          </a:p>
          <a:p>
            <a:pPr marL="742950" lvl="1" indent="-285750" algn="r" rtl="1">
              <a:buFont typeface="Courier New" panose="02070309020205020404" pitchFamily="49" charset="0"/>
              <a:buChar char="o"/>
            </a:pPr>
            <a:r>
              <a:rPr lang="ar-EG" dirty="0"/>
              <a:t>الحضور الإعلامي عبر مقابلات أو مقالات رأي.</a:t>
            </a:r>
            <a:endParaRPr lang="ar-JO" dirty="0"/>
          </a:p>
          <a:p>
            <a:pPr lvl="1" algn="r" rtl="1"/>
            <a:endParaRPr lang="ar-JO" dirty="0"/>
          </a:p>
          <a:p>
            <a:pPr lvl="1" algn="r" rtl="1"/>
            <a:endParaRPr lang="ar-EG" dirty="0"/>
          </a:p>
          <a:p>
            <a:pPr algn="r"/>
            <a:r>
              <a:rPr lang="ar-EG" dirty="0"/>
              <a:t>يتم خلال هذه المرحلة </a:t>
            </a:r>
            <a:r>
              <a:rPr lang="ar-EG" b="1" dirty="0"/>
              <a:t>تكرار الرسائل المحورية</a:t>
            </a:r>
            <a:r>
              <a:rPr lang="ar-EG" dirty="0"/>
              <a:t> وصياغتها بطرق متنوعة تناسب فئات مختلفة من الجمهور.</a:t>
            </a:r>
          </a:p>
          <a:p>
            <a:pPr algn="r" rtl="1"/>
            <a:r>
              <a:rPr lang="en-MY" dirty="0"/>
              <a:t>📌 </a:t>
            </a:r>
            <a:r>
              <a:rPr lang="ar-EG" i="1" dirty="0"/>
              <a:t>مفتاح هذه المرحلة: التكرار الذكي والانخراط مع المجتمع.</a:t>
            </a:r>
            <a:endParaRPr lang="ar-EG" dirty="0"/>
          </a:p>
        </p:txBody>
      </p:sp>
      <p:pic>
        <p:nvPicPr>
          <p:cNvPr id="3" name="Picture 2">
            <a:extLst>
              <a:ext uri="{FF2B5EF4-FFF2-40B4-BE49-F238E27FC236}">
                <a16:creationId xmlns:a16="http://schemas.microsoft.com/office/drawing/2014/main" id="{A72CDA5D-7ADD-FB10-1A1F-52D49EE68C0C}"/>
              </a:ext>
            </a:extLst>
          </p:cNvPr>
          <p:cNvPicPr>
            <a:picLocks noChangeAspect="1"/>
          </p:cNvPicPr>
          <p:nvPr/>
        </p:nvPicPr>
        <p:blipFill>
          <a:blip r:embed="rId3"/>
          <a:stretch>
            <a:fillRect/>
          </a:stretch>
        </p:blipFill>
        <p:spPr>
          <a:xfrm>
            <a:off x="1231994" y="2583700"/>
            <a:ext cx="3484990" cy="2805876"/>
          </a:xfrm>
          <a:prstGeom prst="rect">
            <a:avLst/>
          </a:prstGeom>
        </p:spPr>
      </p:pic>
    </p:spTree>
    <p:extLst>
      <p:ext uri="{BB962C8B-B14F-4D97-AF65-F5344CB8AC3E}">
        <p14:creationId xmlns:p14="http://schemas.microsoft.com/office/powerpoint/2010/main" val="7222084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EA06D-8FDA-3251-B3DF-CB89041F064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F402D9E-AACB-6F16-4FD1-648F93B0BE9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C505E629-479F-6221-84C3-49656BE59AC2}"/>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5BA850C-FE99-A718-F84F-2007F2E83A9B}"/>
              </a:ext>
            </a:extLst>
          </p:cNvPr>
          <p:cNvSpPr/>
          <p:nvPr/>
        </p:nvSpPr>
        <p:spPr>
          <a:xfrm>
            <a:off x="864704" y="1468424"/>
            <a:ext cx="9568683" cy="4691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800FCDE1-6C17-9D13-C28C-6A81EB07B8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3F045BE4-4417-D1FE-2A5E-80AA31BD8FC3}"/>
              </a:ext>
            </a:extLst>
          </p:cNvPr>
          <p:cNvSpPr txBox="1"/>
          <p:nvPr/>
        </p:nvSpPr>
        <p:spPr>
          <a:xfrm>
            <a:off x="1807604" y="1764452"/>
            <a:ext cx="8466655" cy="523220"/>
          </a:xfrm>
          <a:prstGeom prst="rect">
            <a:avLst/>
          </a:prstGeom>
          <a:noFill/>
        </p:spPr>
        <p:txBody>
          <a:bodyPr wrap="square" rtlCol="0">
            <a:spAutoFit/>
          </a:bodyPr>
          <a:lstStyle/>
          <a:p>
            <a:pPr algn="just" rtl="1"/>
            <a:r>
              <a:rPr lang="ar-JO" sz="2800" b="1" dirty="0"/>
              <a:t>5.5</a:t>
            </a:r>
            <a:r>
              <a:rPr lang="ar-EG" sz="2800" dirty="0"/>
              <a:t>. </a:t>
            </a:r>
            <a:r>
              <a:rPr lang="ar-EG" sz="2800" b="1" dirty="0"/>
              <a:t>المرحلة الثالثة: التصعيد الكامل – التعبئة القصوى</a:t>
            </a:r>
          </a:p>
        </p:txBody>
      </p:sp>
      <p:sp>
        <p:nvSpPr>
          <p:cNvPr id="4" name="TextBox 3">
            <a:extLst>
              <a:ext uri="{FF2B5EF4-FFF2-40B4-BE49-F238E27FC236}">
                <a16:creationId xmlns:a16="http://schemas.microsoft.com/office/drawing/2014/main" id="{E28536D8-7AF6-5C80-4B93-02C385717DCD}"/>
              </a:ext>
            </a:extLst>
          </p:cNvPr>
          <p:cNvSpPr txBox="1"/>
          <p:nvPr/>
        </p:nvSpPr>
        <p:spPr>
          <a:xfrm>
            <a:off x="4886632" y="2397783"/>
            <a:ext cx="4758312" cy="3139321"/>
          </a:xfrm>
          <a:prstGeom prst="rect">
            <a:avLst/>
          </a:prstGeom>
          <a:noFill/>
        </p:spPr>
        <p:txBody>
          <a:bodyPr wrap="square" rtlCol="0">
            <a:spAutoFit/>
          </a:bodyPr>
          <a:lstStyle/>
          <a:p>
            <a:pPr algn="r"/>
            <a:r>
              <a:rPr lang="ar-EG" dirty="0"/>
              <a:t>تبدأ قبل أسابيع قليلة من يوم الاقتراع.</a:t>
            </a:r>
          </a:p>
          <a:p>
            <a:pPr marL="285750" indent="-285750" algn="r" rtl="1">
              <a:buFont typeface="Courier New" panose="02070309020205020404" pitchFamily="49" charset="0"/>
              <a:buChar char="o"/>
            </a:pPr>
            <a:r>
              <a:rPr lang="ar-EG" dirty="0"/>
              <a:t>تشهد الحملة أعلى كثافة في:</a:t>
            </a:r>
          </a:p>
          <a:p>
            <a:pPr marL="742950" lvl="1" indent="-285750" algn="r" rtl="1">
              <a:buFont typeface="Courier New" panose="02070309020205020404" pitchFamily="49" charset="0"/>
              <a:buChar char="o"/>
            </a:pPr>
            <a:r>
              <a:rPr lang="ar-EG" dirty="0"/>
              <a:t>الإعلانات (مرئية، إذاعية، رقمية).</a:t>
            </a:r>
          </a:p>
          <a:p>
            <a:pPr marL="742950" lvl="1" indent="-285750" algn="r" rtl="1">
              <a:buFont typeface="Courier New" panose="02070309020205020404" pitchFamily="49" charset="0"/>
              <a:buChar char="o"/>
            </a:pPr>
            <a:r>
              <a:rPr lang="ar-EG" dirty="0"/>
              <a:t>اللقاءات الجماهيرية والمناظرات.</a:t>
            </a:r>
          </a:p>
          <a:p>
            <a:pPr marL="742950" lvl="1" indent="-285750" algn="r" rtl="1">
              <a:buFont typeface="Courier New" panose="02070309020205020404" pitchFamily="49" charset="0"/>
              <a:buChar char="o"/>
            </a:pPr>
            <a:r>
              <a:rPr lang="ar-EG" dirty="0"/>
              <a:t>حضور قوي على الأرض: فرق تطوف الأحياء، مكالمات، رسائل نصية.</a:t>
            </a:r>
            <a:endParaRPr lang="ar-JO" dirty="0"/>
          </a:p>
          <a:p>
            <a:pPr marL="742950" lvl="1" indent="-285750" algn="r" rtl="1">
              <a:buFont typeface="Courier New" panose="02070309020205020404" pitchFamily="49" charset="0"/>
              <a:buChar char="o"/>
            </a:pPr>
            <a:endParaRPr lang="ar-EG" dirty="0"/>
          </a:p>
          <a:p>
            <a:pPr algn="r"/>
            <a:r>
              <a:rPr lang="ar-EG" dirty="0"/>
              <a:t>الهدف: </a:t>
            </a:r>
            <a:r>
              <a:rPr lang="ar-EG" b="1" dirty="0"/>
              <a:t>أن يكون المرشح في قمة الحضور الذهني والعاطفي لدى الناخب قبل التصويت.</a:t>
            </a:r>
            <a:endParaRPr lang="ar-EG" dirty="0"/>
          </a:p>
          <a:p>
            <a:pPr algn="r" rtl="1"/>
            <a:r>
              <a:rPr lang="en-MY" dirty="0"/>
              <a:t>📌 </a:t>
            </a:r>
            <a:r>
              <a:rPr lang="ar-EG" i="1" dirty="0"/>
              <a:t>مفتاح هذه المرحلة: تكثيف الحضور دون إرهاق الجمهور أو تكرار ممل.</a:t>
            </a:r>
            <a:endParaRPr lang="ar-EG" dirty="0"/>
          </a:p>
        </p:txBody>
      </p:sp>
      <p:pic>
        <p:nvPicPr>
          <p:cNvPr id="6" name="Picture 5">
            <a:extLst>
              <a:ext uri="{FF2B5EF4-FFF2-40B4-BE49-F238E27FC236}">
                <a16:creationId xmlns:a16="http://schemas.microsoft.com/office/drawing/2014/main" id="{9FAD4BDB-841C-7F6C-81BA-101FC051A0F9}"/>
              </a:ext>
            </a:extLst>
          </p:cNvPr>
          <p:cNvPicPr>
            <a:picLocks noChangeAspect="1"/>
          </p:cNvPicPr>
          <p:nvPr/>
        </p:nvPicPr>
        <p:blipFill>
          <a:blip r:embed="rId3"/>
          <a:stretch>
            <a:fillRect/>
          </a:stretch>
        </p:blipFill>
        <p:spPr>
          <a:xfrm>
            <a:off x="1170612" y="2527737"/>
            <a:ext cx="3648159" cy="2861839"/>
          </a:xfrm>
          <a:prstGeom prst="rect">
            <a:avLst/>
          </a:prstGeom>
        </p:spPr>
      </p:pic>
    </p:spTree>
    <p:extLst>
      <p:ext uri="{BB962C8B-B14F-4D97-AF65-F5344CB8AC3E}">
        <p14:creationId xmlns:p14="http://schemas.microsoft.com/office/powerpoint/2010/main" val="12940611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9EC93-FAD4-5431-4585-4A0460A833C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2DCF56F-7FE4-6E87-F67A-1F76927BAAE5}"/>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FE02482E-8D97-12E8-24C2-124175C9C188}"/>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1EE4A17-C8ED-B713-8E06-BCF8C91B30F9}"/>
              </a:ext>
            </a:extLst>
          </p:cNvPr>
          <p:cNvSpPr/>
          <p:nvPr/>
        </p:nvSpPr>
        <p:spPr>
          <a:xfrm>
            <a:off x="1332365" y="150764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b="1" dirty="0"/>
              <a:t> 3. اعتماد وسائل غير مناسبة اختيار وسيلة إعلام أو توقيت غير ملائم. مثال: حملة في الراديو في مجتمع يستهلك المحتوى عبر يوتيوب</a:t>
            </a:r>
          </a:p>
          <a:p>
            <a:endParaRPr lang="ar-EG" b="1" dirty="0"/>
          </a:p>
          <a:p>
            <a:r>
              <a:rPr lang="ar-EG" dirty="0"/>
              <a:t> 3. اعتماد وسائل غير مناسبة اختيار وسيلة إعلام أو توقيت غير ملائ</a:t>
            </a:r>
          </a:p>
          <a:p>
            <a:endParaRPr lang="ar-EG" dirty="0"/>
          </a:p>
          <a:p>
            <a:endParaRPr lang="ar-EG" dirty="0"/>
          </a:p>
          <a:p>
            <a:r>
              <a:rPr lang="ar-EG" dirty="0"/>
              <a:t> 3. اعتماد وسائل غير مناسبة اختيار وسيلة إعلام أو توقيت غير ملائم. مثال: حملة في الراديو في مجتمع يستهلك المحتوى عبر يوتيوبم. مثال: حملة في الراديو في مجتمع يستهلك المحتوى عبر يوتيوب 3. اعتما 3. اعتماد وسائل غير مناسبة اختيار وسيلة إعلام أو توقيت غير ملائم. مثال: حملة في الراديو في مجتمع يستهلك المحتوى عبر يوتيوبد وسائل غير مناسبة اختيار وسيلة إعلام أو توقيت غير ملائم. مثال: حملة في الراديو في مجتمع يستهلك المحتوى عبر يوتيوب</a:t>
            </a:r>
          </a:p>
        </p:txBody>
      </p:sp>
      <p:pic>
        <p:nvPicPr>
          <p:cNvPr id="5" name="Graphic 21">
            <a:extLst>
              <a:ext uri="{FF2B5EF4-FFF2-40B4-BE49-F238E27FC236}">
                <a16:creationId xmlns:a16="http://schemas.microsoft.com/office/drawing/2014/main" id="{2C5E9E46-4DD7-7DBD-E255-E15F66E7776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4D08D5EA-C495-35C3-4BE1-1DA33074A2A4}"/>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a16="http://schemas.microsoft.com/office/drawing/2014/main" id="{967589B7-426F-7ABB-B570-437B33731213}"/>
              </a:ext>
            </a:extLst>
          </p:cNvPr>
          <p:cNvSpPr txBox="1"/>
          <p:nvPr/>
        </p:nvSpPr>
        <p:spPr>
          <a:xfrm>
            <a:off x="2197290" y="1902279"/>
            <a:ext cx="8040121" cy="738664"/>
          </a:xfrm>
          <a:prstGeom prst="rect">
            <a:avLst/>
          </a:prstGeom>
          <a:noFill/>
        </p:spPr>
        <p:txBody>
          <a:bodyPr wrap="square" rtlCol="0">
            <a:spAutoFit/>
          </a:bodyPr>
          <a:lstStyle/>
          <a:p>
            <a:pPr lvl="1" algn="r" rtl="1"/>
            <a:r>
              <a:rPr lang="ar-JO" sz="2800" b="1" dirty="0"/>
              <a:t>6</a:t>
            </a:r>
            <a:r>
              <a:rPr lang="ar-EG" sz="2800" b="1" dirty="0"/>
              <a:t>. الخلاصة</a:t>
            </a:r>
            <a:endParaRPr lang="en-US" sz="1400" dirty="0"/>
          </a:p>
          <a:p>
            <a:pPr marL="1257300" lvl="2" indent="-342900" algn="r" rtl="1">
              <a:buFont typeface="Arial" panose="020B0604020202020204" pitchFamily="34" charset="0"/>
              <a:buChar char="•"/>
            </a:pPr>
            <a:endParaRPr lang="en-US" sz="1400" dirty="0"/>
          </a:p>
        </p:txBody>
      </p:sp>
      <p:sp>
        <p:nvSpPr>
          <p:cNvPr id="9" name="TextBox 8">
            <a:extLst>
              <a:ext uri="{FF2B5EF4-FFF2-40B4-BE49-F238E27FC236}">
                <a16:creationId xmlns:a16="http://schemas.microsoft.com/office/drawing/2014/main" id="{49BBC05D-883B-26D3-1635-C695440FB288}"/>
              </a:ext>
            </a:extLst>
          </p:cNvPr>
          <p:cNvSpPr txBox="1"/>
          <p:nvPr/>
        </p:nvSpPr>
        <p:spPr>
          <a:xfrm>
            <a:off x="2324318" y="2425499"/>
            <a:ext cx="7361843" cy="3693319"/>
          </a:xfrm>
          <a:prstGeom prst="rect">
            <a:avLst/>
          </a:prstGeom>
          <a:noFill/>
        </p:spPr>
        <p:txBody>
          <a:bodyPr wrap="square">
            <a:spAutoFit/>
          </a:bodyPr>
          <a:lstStyle/>
          <a:p>
            <a:pPr marL="285750" indent="-285750" algn="r" rtl="1">
              <a:buFont typeface="Arial" panose="020B0604020202020204" pitchFamily="34" charset="0"/>
              <a:buChar char="•"/>
            </a:pPr>
            <a:r>
              <a:rPr lang="ar-EG" b="1" dirty="0"/>
              <a:t> الحملة السياسية الناجحة </a:t>
            </a:r>
            <a:r>
              <a:rPr lang="ar-EG" dirty="0"/>
              <a:t>لا تعتمد فقط على الأفكار، بل على التخطيط الجيد، الاستهداف الذكي، واستخدام الإعلام بفعالية. التسويق السياسي ليس خداعًا بل فن إيصال الرسالة الصحيحة، للشخص المناسب، في الوقت المناسب.</a:t>
            </a:r>
          </a:p>
          <a:p>
            <a:pPr marL="285750" indent="-285750" algn="r" rtl="1">
              <a:buFont typeface="Arial" panose="020B0604020202020204" pitchFamily="34" charset="0"/>
              <a:buChar char="•"/>
            </a:pPr>
            <a:r>
              <a:rPr lang="ar-EG" dirty="0"/>
              <a:t> </a:t>
            </a:r>
            <a:r>
              <a:rPr lang="ar-EG" b="1" dirty="0"/>
              <a:t>التخطيط الجيد ليس رفاهية، بل ضرورة</a:t>
            </a:r>
            <a:r>
              <a:rPr lang="ar-EG" dirty="0"/>
              <a:t>. هو ما يجعل الحملة تبدو احترافية، منسّقة، وذات مصداقية لدى الجمهور ووسائل الإعلام. وكلما زاد عمق التخطيط، زادت فرص النجاح في الوصول إلى صناديق الاقتراع بثقة..</a:t>
            </a:r>
          </a:p>
          <a:p>
            <a:pPr marL="285750" indent="-285750" algn="r" rtl="1">
              <a:buFont typeface="Arial" panose="020B0604020202020204" pitchFamily="34" charset="0"/>
              <a:buChar char="•"/>
            </a:pPr>
            <a:r>
              <a:rPr lang="ar-EG" b="1" dirty="0"/>
              <a:t>الشخصيات المؤثرة ليست بديلاً عن الرسالة السياسية، بل وسيلة قوية لتضخيمها وإيصالها</a:t>
            </a:r>
            <a:r>
              <a:rPr lang="ar-EG" dirty="0"/>
              <a:t> بطرق مقبولة ومحبوبة لدى الجمهور. النجاح هنا لا يكون فقط في من تدعوه لدعمك، بل </a:t>
            </a:r>
            <a:r>
              <a:rPr lang="ar-EG" b="1" dirty="0"/>
              <a:t>في اختيار الشخص المناسب للفئة المناسبة في الوقت المناسب.</a:t>
            </a:r>
            <a:endParaRPr lang="ar-EG" dirty="0"/>
          </a:p>
          <a:p>
            <a:pPr marL="285750" indent="-285750" algn="r" rtl="1">
              <a:buFont typeface="Arial" panose="020B0604020202020204" pitchFamily="34" charset="0"/>
              <a:buChar char="•"/>
            </a:pPr>
            <a:r>
              <a:rPr lang="ar-EG" b="1" dirty="0"/>
              <a:t>الحملات السياسية الناجحة لا تتحرك في فراغ</a:t>
            </a:r>
            <a:r>
              <a:rPr lang="ar-EG" dirty="0"/>
              <a:t>، بل تعمل وسط مجتمع نابض بالأحداث السياسية، الاجتماعية، والإنسانية.</a:t>
            </a:r>
            <a:br>
              <a:rPr lang="ar-EG" dirty="0"/>
            </a:br>
            <a:r>
              <a:rPr lang="ar-EG" dirty="0"/>
              <a:t>ولذلك، </a:t>
            </a:r>
            <a:r>
              <a:rPr lang="ar-EG" b="1" dirty="0"/>
              <a:t>الانتباه للأحداث الوطنية والمحلية</a:t>
            </a:r>
            <a:r>
              <a:rPr lang="ar-EG" dirty="0"/>
              <a:t> أمر بالغ الأهمية لضمان أن رسالتك تُسمع في السياق الصحيح، ولا تُفسر بشكل سلبي أو يُساء فهمها..</a:t>
            </a:r>
          </a:p>
        </p:txBody>
      </p:sp>
    </p:spTree>
    <p:extLst>
      <p:ext uri="{BB962C8B-B14F-4D97-AF65-F5344CB8AC3E}">
        <p14:creationId xmlns:p14="http://schemas.microsoft.com/office/powerpoint/2010/main" val="42099358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2979404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schemas.microsoft.com/office/2006/documentManagement/types"/>
    <ds:schemaRef ds:uri="http://schemas.microsoft.com/office/2006/metadata/properties"/>
    <ds:schemaRef ds:uri="http://purl.org/dc/elements/1.1/"/>
    <ds:schemaRef ds:uri="d13aca44-ef33-4cf4-9980-7f0b00e6eeb9"/>
    <ds:schemaRef ds:uri="http://www.w3.org/XML/1998/namespace"/>
    <ds:schemaRef ds:uri="49100919-8a76-4266-be0c-7dc583902cb4"/>
    <ds:schemaRef ds:uri="http://schemas.microsoft.com/office/infopath/2007/PartnerControls"/>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FC5AEC88-7DB5-43C5-9E53-9C4AE9F5CA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10789</TotalTime>
  <Words>3836</Words>
  <Application>Microsoft Office PowerPoint</Application>
  <PresentationFormat>Widescreen</PresentationFormat>
  <Paragraphs>471</Paragraphs>
  <Slides>44</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Alexandria</vt:lpstr>
      <vt:lpstr>Arial</vt:lpstr>
      <vt:lpstr>Calibri</vt:lpstr>
      <vt:lpstr>Calibri Light</vt:lpstr>
      <vt:lpstr>Courier New</vt:lpstr>
      <vt:lpstr>Microsoft Uighur</vt:lpstr>
      <vt:lpstr>Roboto</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Dr.Mohsen Murshid</cp:lastModifiedBy>
  <cp:revision>580</cp:revision>
  <dcterms:created xsi:type="dcterms:W3CDTF">2023-04-29T09:08:00Z</dcterms:created>
  <dcterms:modified xsi:type="dcterms:W3CDTF">2025-07-26T21:41:54Z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