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500" r:id="rId5"/>
    <p:sldId id="508" r:id="rId6"/>
    <p:sldId id="553" r:id="rId7"/>
    <p:sldId id="552" r:id="rId8"/>
    <p:sldId id="509" r:id="rId9"/>
    <p:sldId id="503" r:id="rId10"/>
    <p:sldId id="504" r:id="rId11"/>
    <p:sldId id="505" r:id="rId12"/>
    <p:sldId id="506" r:id="rId13"/>
    <p:sldId id="507" r:id="rId14"/>
    <p:sldId id="510" r:id="rId15"/>
    <p:sldId id="511" r:id="rId16"/>
    <p:sldId id="512" r:id="rId17"/>
    <p:sldId id="513" r:id="rId18"/>
    <p:sldId id="514" r:id="rId19"/>
    <p:sldId id="515" r:id="rId20"/>
    <p:sldId id="516" r:id="rId21"/>
    <p:sldId id="517" r:id="rId22"/>
    <p:sldId id="518" r:id="rId23"/>
    <p:sldId id="519" r:id="rId24"/>
    <p:sldId id="520" r:id="rId25"/>
    <p:sldId id="521" r:id="rId26"/>
    <p:sldId id="522" r:id="rId27"/>
    <p:sldId id="523" r:id="rId28"/>
    <p:sldId id="524" r:id="rId29"/>
    <p:sldId id="525" r:id="rId30"/>
    <p:sldId id="526" r:id="rId31"/>
    <p:sldId id="527" r:id="rId32"/>
    <p:sldId id="528" r:id="rId33"/>
    <p:sldId id="529" r:id="rId34"/>
    <p:sldId id="530" r:id="rId35"/>
    <p:sldId id="531" r:id="rId36"/>
    <p:sldId id="532" r:id="rId37"/>
    <p:sldId id="533" r:id="rId38"/>
    <p:sldId id="534" r:id="rId39"/>
    <p:sldId id="535" r:id="rId40"/>
    <p:sldId id="536" r:id="rId41"/>
    <p:sldId id="537" r:id="rId42"/>
    <p:sldId id="538" r:id="rId43"/>
    <p:sldId id="539" r:id="rId44"/>
    <p:sldId id="540" r:id="rId45"/>
    <p:sldId id="541" r:id="rId46"/>
    <p:sldId id="542" r:id="rId47"/>
    <p:sldId id="543" r:id="rId48"/>
    <p:sldId id="544" r:id="rId49"/>
    <p:sldId id="545" r:id="rId50"/>
    <p:sldId id="546" r:id="rId51"/>
    <p:sldId id="547" r:id="rId52"/>
    <p:sldId id="548" r:id="rId53"/>
    <p:sldId id="549" r:id="rId54"/>
    <p:sldId id="550" r:id="rId55"/>
    <p:sldId id="551"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0"/>
            <p14:sldId id="508"/>
            <p14:sldId id="553"/>
            <p14:sldId id="552"/>
            <p14:sldId id="509"/>
            <p14:sldId id="503"/>
            <p14:sldId id="504"/>
            <p14:sldId id="505"/>
            <p14:sldId id="506"/>
            <p14:sldId id="507"/>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03E5F"/>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7"/>
    <p:restoredTop sz="93720" autoAdjust="0"/>
  </p:normalViewPr>
  <p:slideViewPr>
    <p:cSldViewPr snapToGrid="0">
      <p:cViewPr varScale="1">
        <p:scale>
          <a:sx n="66" d="100"/>
          <a:sy n="66" d="100"/>
        </p:scale>
        <p:origin x="7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4C429C-04B9-4764-83FE-07C0558493AC}" type="doc">
      <dgm:prSet loTypeId="urn:microsoft.com/office/officeart/2009/3/layout/DescendingProcess" loCatId="process" qsTypeId="urn:microsoft.com/office/officeart/2005/8/quickstyle/3d2" qsCatId="3D" csTypeId="urn:microsoft.com/office/officeart/2005/8/colors/colorful4" csCatId="colorful" phldr="1"/>
      <dgm:spPr/>
      <dgm:t>
        <a:bodyPr/>
        <a:lstStyle/>
        <a:p>
          <a:endParaRPr lang="fr-FR"/>
        </a:p>
      </dgm:t>
    </dgm:pt>
    <dgm:pt modelId="{5C7836A5-778E-42CF-94A7-244343A209D3}">
      <dgm:prSet custT="1"/>
      <dgm:spPr/>
      <dgm:t>
        <a:bodyPr/>
        <a:lstStyle/>
        <a:p>
          <a:pPr rtl="0" eaLnBrk="1" latinLnBrk="0" hangingPunct="1"/>
          <a:r>
            <a:rPr lang="fr-FR" sz="2000" b="1"/>
            <a:t>Identify an opportunity </a:t>
          </a:r>
          <a:endParaRPr lang="fr-FR" sz="2000" b="1" dirty="0"/>
        </a:p>
      </dgm:t>
    </dgm:pt>
    <dgm:pt modelId="{3B45EE66-B0E5-42B1-B943-08ABA5247ABD}" type="parTrans" cxnId="{FA6F480C-BB8F-42C4-A196-BC7D7722F53D}">
      <dgm:prSet/>
      <dgm:spPr/>
      <dgm:t>
        <a:bodyPr/>
        <a:lstStyle/>
        <a:p>
          <a:endParaRPr lang="fr-FR" sz="2000"/>
        </a:p>
      </dgm:t>
    </dgm:pt>
    <dgm:pt modelId="{79668E46-C43A-4A48-B03B-95FA10BFE705}" type="sibTrans" cxnId="{FA6F480C-BB8F-42C4-A196-BC7D7722F53D}">
      <dgm:prSet custT="1"/>
      <dgm:spPr/>
      <dgm:t>
        <a:bodyPr/>
        <a:lstStyle/>
        <a:p>
          <a:endParaRPr lang="fr-FR" sz="2000"/>
        </a:p>
      </dgm:t>
    </dgm:pt>
    <dgm:pt modelId="{EAA662AB-488B-435B-B361-23ED06F6D6C0}">
      <dgm:prSet custT="1"/>
      <dgm:spPr/>
      <dgm:t>
        <a:bodyPr/>
        <a:lstStyle/>
        <a:p>
          <a:pPr rtl="0" eaLnBrk="1" latinLnBrk="0" hangingPunct="1"/>
          <a:r>
            <a:rPr lang="fr-FR" sz="2000" b="1"/>
            <a:t>Establish a vision</a:t>
          </a:r>
          <a:endParaRPr lang="fr-FR" sz="2000" b="1" dirty="0"/>
        </a:p>
      </dgm:t>
    </dgm:pt>
    <dgm:pt modelId="{AC9600A9-B407-48DF-92B3-1B66E6E9668C}" type="parTrans" cxnId="{03F68F1A-4EF1-4937-99C8-DD9243D3504B}">
      <dgm:prSet/>
      <dgm:spPr/>
      <dgm:t>
        <a:bodyPr/>
        <a:lstStyle/>
        <a:p>
          <a:endParaRPr lang="fr-FR" sz="2000"/>
        </a:p>
      </dgm:t>
    </dgm:pt>
    <dgm:pt modelId="{E7B76A39-FFFB-4268-AF18-0DB8AA6FFF35}" type="sibTrans" cxnId="{03F68F1A-4EF1-4937-99C8-DD9243D3504B}">
      <dgm:prSet custT="1"/>
      <dgm:spPr/>
      <dgm:t>
        <a:bodyPr/>
        <a:lstStyle/>
        <a:p>
          <a:endParaRPr lang="fr-FR" sz="2000"/>
        </a:p>
      </dgm:t>
    </dgm:pt>
    <dgm:pt modelId="{FB7FEB81-91E8-4B55-93D9-D8014822DF33}">
      <dgm:prSet custT="1"/>
      <dgm:spPr/>
      <dgm:t>
        <a:bodyPr/>
        <a:lstStyle/>
        <a:p>
          <a:pPr rtl="0" eaLnBrk="1" latinLnBrk="0" hangingPunct="1"/>
          <a:r>
            <a:rPr lang="fr-FR" sz="2000" b="1"/>
            <a:t>Persuade others</a:t>
          </a:r>
          <a:endParaRPr lang="fr-FR" sz="2000" b="1" dirty="0"/>
        </a:p>
      </dgm:t>
    </dgm:pt>
    <dgm:pt modelId="{33AF743B-4995-48ED-9033-0C5FB711A0DB}" type="parTrans" cxnId="{98AE0E68-8E97-4BA8-B70B-4DD13EE8CCF6}">
      <dgm:prSet/>
      <dgm:spPr/>
      <dgm:t>
        <a:bodyPr/>
        <a:lstStyle/>
        <a:p>
          <a:endParaRPr lang="fr-FR" sz="2000"/>
        </a:p>
      </dgm:t>
    </dgm:pt>
    <dgm:pt modelId="{B1BE2D02-F850-4025-9A94-DCD7FF90CC4A}" type="sibTrans" cxnId="{98AE0E68-8E97-4BA8-B70B-4DD13EE8CCF6}">
      <dgm:prSet custT="1"/>
      <dgm:spPr/>
      <dgm:t>
        <a:bodyPr/>
        <a:lstStyle/>
        <a:p>
          <a:endParaRPr lang="fr-FR" sz="2000"/>
        </a:p>
      </dgm:t>
    </dgm:pt>
    <dgm:pt modelId="{4727AF34-9139-479B-8889-2BA9F2213D12}">
      <dgm:prSet custT="1"/>
      <dgm:spPr/>
      <dgm:t>
        <a:bodyPr/>
        <a:lstStyle/>
        <a:p>
          <a:pPr rtl="0" eaLnBrk="1" latinLnBrk="0" hangingPunct="1"/>
          <a:r>
            <a:rPr lang="fr-FR" sz="2000" b="1"/>
            <a:t>Gather resources </a:t>
          </a:r>
          <a:endParaRPr lang="fr-FR" sz="2000" b="1" dirty="0"/>
        </a:p>
      </dgm:t>
    </dgm:pt>
    <dgm:pt modelId="{47830342-C6E4-4D9B-8282-68BA3A42A7E1}" type="parTrans" cxnId="{44E9EEFC-3D6C-4F99-8BEE-107C75797129}">
      <dgm:prSet/>
      <dgm:spPr/>
      <dgm:t>
        <a:bodyPr/>
        <a:lstStyle/>
        <a:p>
          <a:endParaRPr lang="fr-FR" sz="2000"/>
        </a:p>
      </dgm:t>
    </dgm:pt>
    <dgm:pt modelId="{62927B96-565A-4986-BE3B-7F09EE300F20}" type="sibTrans" cxnId="{44E9EEFC-3D6C-4F99-8BEE-107C75797129}">
      <dgm:prSet custT="1"/>
      <dgm:spPr/>
      <dgm:t>
        <a:bodyPr/>
        <a:lstStyle/>
        <a:p>
          <a:endParaRPr lang="fr-FR" sz="2000"/>
        </a:p>
      </dgm:t>
    </dgm:pt>
    <dgm:pt modelId="{A73395B4-8A63-497D-9C1C-B5EA971F364F}">
      <dgm:prSet custT="1"/>
      <dgm:spPr/>
      <dgm:t>
        <a:bodyPr/>
        <a:lstStyle/>
        <a:p>
          <a:pPr algn="l" rtl="0" eaLnBrk="1" latinLnBrk="0" hangingPunct="1"/>
          <a:r>
            <a:rPr lang="fr-FR" sz="2000" b="1" dirty="0" err="1"/>
            <a:t>Create</a:t>
          </a:r>
          <a:r>
            <a:rPr lang="fr-FR" sz="2000" b="1" dirty="0"/>
            <a:t> new venture, </a:t>
          </a:r>
          <a:r>
            <a:rPr lang="fr-FR" sz="2000" b="1" dirty="0" err="1"/>
            <a:t>product</a:t>
          </a:r>
          <a:r>
            <a:rPr lang="fr-FR" sz="2000" b="1" dirty="0"/>
            <a:t> or </a:t>
          </a:r>
          <a:r>
            <a:rPr lang="fr-FR" sz="2000" b="1" dirty="0" err="1"/>
            <a:t>market</a:t>
          </a:r>
          <a:endParaRPr lang="fr-FR" sz="2000" b="1" dirty="0"/>
        </a:p>
      </dgm:t>
    </dgm:pt>
    <dgm:pt modelId="{2AB7C8F7-825D-4FC2-8F29-4EAE045CAD75}" type="parTrans" cxnId="{4FCE154B-2F52-4667-907C-40ACEEFB60D2}">
      <dgm:prSet/>
      <dgm:spPr/>
      <dgm:t>
        <a:bodyPr/>
        <a:lstStyle/>
        <a:p>
          <a:endParaRPr lang="fr-FR" sz="2000"/>
        </a:p>
      </dgm:t>
    </dgm:pt>
    <dgm:pt modelId="{52787AA0-1C6E-4CE4-8ECC-933EA95FB607}" type="sibTrans" cxnId="{4FCE154B-2F52-4667-907C-40ACEEFB60D2}">
      <dgm:prSet custT="1"/>
      <dgm:spPr/>
      <dgm:t>
        <a:bodyPr/>
        <a:lstStyle/>
        <a:p>
          <a:endParaRPr lang="fr-FR" sz="2000"/>
        </a:p>
      </dgm:t>
    </dgm:pt>
    <dgm:pt modelId="{E136065D-5674-4827-8799-E14F0E8AF46E}">
      <dgm:prSet custT="1"/>
      <dgm:spPr/>
      <dgm:t>
        <a:bodyPr/>
        <a:lstStyle/>
        <a:p>
          <a:pPr rtl="0" eaLnBrk="1" latinLnBrk="0" hangingPunct="1"/>
          <a:r>
            <a:rPr lang="fr-FR" sz="2000" b="1"/>
            <a:t>Change/adapt with time </a:t>
          </a:r>
          <a:endParaRPr lang="fr-FR" sz="2000" b="1" dirty="0"/>
        </a:p>
      </dgm:t>
    </dgm:pt>
    <dgm:pt modelId="{CEEF1938-3840-4961-A4F0-243B7019266B}" type="parTrans" cxnId="{82A39D2F-D738-4F12-9FC3-49D55CF399D9}">
      <dgm:prSet/>
      <dgm:spPr/>
      <dgm:t>
        <a:bodyPr/>
        <a:lstStyle/>
        <a:p>
          <a:endParaRPr lang="fr-FR" sz="2000"/>
        </a:p>
      </dgm:t>
    </dgm:pt>
    <dgm:pt modelId="{ADA74351-7BFF-4270-BD50-E2378737ABEC}" type="sibTrans" cxnId="{82A39D2F-D738-4F12-9FC3-49D55CF399D9}">
      <dgm:prSet/>
      <dgm:spPr/>
      <dgm:t>
        <a:bodyPr/>
        <a:lstStyle/>
        <a:p>
          <a:endParaRPr lang="fr-FR" sz="2000"/>
        </a:p>
      </dgm:t>
    </dgm:pt>
    <dgm:pt modelId="{561B692E-1388-4DA0-9B25-271A93059AED}" type="pres">
      <dgm:prSet presAssocID="{D04C429C-04B9-4764-83FE-07C0558493AC}" presName="Name0" presStyleCnt="0">
        <dgm:presLayoutVars>
          <dgm:chMax val="7"/>
          <dgm:chPref val="5"/>
        </dgm:presLayoutVars>
      </dgm:prSet>
      <dgm:spPr/>
      <dgm:t>
        <a:bodyPr/>
        <a:lstStyle/>
        <a:p>
          <a:endParaRPr lang="en-US"/>
        </a:p>
      </dgm:t>
    </dgm:pt>
    <dgm:pt modelId="{B9A46196-1F39-4A16-85E4-E1BC95DC9C93}" type="pres">
      <dgm:prSet presAssocID="{D04C429C-04B9-4764-83FE-07C0558493AC}" presName="arrowNode" presStyleLbl="node1" presStyleIdx="0" presStyleCnt="1"/>
      <dgm:spPr>
        <a:solidFill>
          <a:srgbClr val="FF9518"/>
        </a:solidFill>
      </dgm:spPr>
    </dgm:pt>
    <dgm:pt modelId="{674A03C2-58E0-4475-B63F-06C985E17EBA}" type="pres">
      <dgm:prSet presAssocID="{5C7836A5-778E-42CF-94A7-244343A209D3}" presName="txNode1" presStyleLbl="revTx" presStyleIdx="0" presStyleCnt="6">
        <dgm:presLayoutVars>
          <dgm:bulletEnabled val="1"/>
        </dgm:presLayoutVars>
      </dgm:prSet>
      <dgm:spPr/>
      <dgm:t>
        <a:bodyPr/>
        <a:lstStyle/>
        <a:p>
          <a:endParaRPr lang="en-US"/>
        </a:p>
      </dgm:t>
    </dgm:pt>
    <dgm:pt modelId="{50D0B8E1-62D7-4371-A258-C11FD87B8D5D}" type="pres">
      <dgm:prSet presAssocID="{EAA662AB-488B-435B-B361-23ED06F6D6C0}" presName="txNode2" presStyleLbl="revTx" presStyleIdx="1" presStyleCnt="6">
        <dgm:presLayoutVars>
          <dgm:bulletEnabled val="1"/>
        </dgm:presLayoutVars>
      </dgm:prSet>
      <dgm:spPr/>
      <dgm:t>
        <a:bodyPr/>
        <a:lstStyle/>
        <a:p>
          <a:endParaRPr lang="en-US"/>
        </a:p>
      </dgm:t>
    </dgm:pt>
    <dgm:pt modelId="{84BBF439-C8B5-4475-971A-53850769EFCD}" type="pres">
      <dgm:prSet presAssocID="{E7B76A39-FFFB-4268-AF18-0DB8AA6FFF35}" presName="dotNode2" presStyleCnt="0"/>
      <dgm:spPr/>
    </dgm:pt>
    <dgm:pt modelId="{275DE799-0EEA-4612-B607-C059AE590A96}" type="pres">
      <dgm:prSet presAssocID="{E7B76A39-FFFB-4268-AF18-0DB8AA6FFF35}" presName="dotRepeatNode" presStyleLbl="fgShp" presStyleIdx="0" presStyleCnt="4"/>
      <dgm:spPr/>
      <dgm:t>
        <a:bodyPr/>
        <a:lstStyle/>
        <a:p>
          <a:endParaRPr lang="en-US"/>
        </a:p>
      </dgm:t>
    </dgm:pt>
    <dgm:pt modelId="{CD775197-A22D-4C57-BCE8-0B11F1359720}" type="pres">
      <dgm:prSet presAssocID="{FB7FEB81-91E8-4B55-93D9-D8014822DF33}" presName="txNode3" presStyleLbl="revTx" presStyleIdx="2" presStyleCnt="6">
        <dgm:presLayoutVars>
          <dgm:bulletEnabled val="1"/>
        </dgm:presLayoutVars>
      </dgm:prSet>
      <dgm:spPr/>
      <dgm:t>
        <a:bodyPr/>
        <a:lstStyle/>
        <a:p>
          <a:endParaRPr lang="en-US"/>
        </a:p>
      </dgm:t>
    </dgm:pt>
    <dgm:pt modelId="{F7FF382C-DC98-4F60-B13F-9454207F0E12}" type="pres">
      <dgm:prSet presAssocID="{B1BE2D02-F850-4025-9A94-DCD7FF90CC4A}" presName="dotNode3" presStyleCnt="0"/>
      <dgm:spPr/>
    </dgm:pt>
    <dgm:pt modelId="{11A0DA59-62AD-4A96-9AAB-A4A301100868}" type="pres">
      <dgm:prSet presAssocID="{B1BE2D02-F850-4025-9A94-DCD7FF90CC4A}" presName="dotRepeatNode" presStyleLbl="fgShp" presStyleIdx="1" presStyleCnt="4"/>
      <dgm:spPr/>
      <dgm:t>
        <a:bodyPr/>
        <a:lstStyle/>
        <a:p>
          <a:endParaRPr lang="en-US"/>
        </a:p>
      </dgm:t>
    </dgm:pt>
    <dgm:pt modelId="{99F26FA0-BC6A-43D0-8F56-1067D735C3B5}" type="pres">
      <dgm:prSet presAssocID="{4727AF34-9139-479B-8889-2BA9F2213D12}" presName="txNode4" presStyleLbl="revTx" presStyleIdx="3" presStyleCnt="6">
        <dgm:presLayoutVars>
          <dgm:bulletEnabled val="1"/>
        </dgm:presLayoutVars>
      </dgm:prSet>
      <dgm:spPr/>
      <dgm:t>
        <a:bodyPr/>
        <a:lstStyle/>
        <a:p>
          <a:endParaRPr lang="en-US"/>
        </a:p>
      </dgm:t>
    </dgm:pt>
    <dgm:pt modelId="{EDBD161C-BD8E-47B2-AFE8-11D1FBC3A3CA}" type="pres">
      <dgm:prSet presAssocID="{62927B96-565A-4986-BE3B-7F09EE300F20}" presName="dotNode4" presStyleCnt="0"/>
      <dgm:spPr/>
    </dgm:pt>
    <dgm:pt modelId="{57D311C7-D804-4A2C-9EEC-5C91FBA0228D}" type="pres">
      <dgm:prSet presAssocID="{62927B96-565A-4986-BE3B-7F09EE300F20}" presName="dotRepeatNode" presStyleLbl="fgShp" presStyleIdx="2" presStyleCnt="4"/>
      <dgm:spPr/>
      <dgm:t>
        <a:bodyPr/>
        <a:lstStyle/>
        <a:p>
          <a:endParaRPr lang="en-US"/>
        </a:p>
      </dgm:t>
    </dgm:pt>
    <dgm:pt modelId="{B556F3F1-B082-4895-A5E6-1C92634CCD52}" type="pres">
      <dgm:prSet presAssocID="{A73395B4-8A63-497D-9C1C-B5EA971F364F}" presName="txNode5" presStyleLbl="revTx" presStyleIdx="4" presStyleCnt="6">
        <dgm:presLayoutVars>
          <dgm:bulletEnabled val="1"/>
        </dgm:presLayoutVars>
      </dgm:prSet>
      <dgm:spPr/>
      <dgm:t>
        <a:bodyPr/>
        <a:lstStyle/>
        <a:p>
          <a:endParaRPr lang="en-US"/>
        </a:p>
      </dgm:t>
    </dgm:pt>
    <dgm:pt modelId="{F41B37CA-60F9-43F7-937E-529E4280C3D1}" type="pres">
      <dgm:prSet presAssocID="{52787AA0-1C6E-4CE4-8ECC-933EA95FB607}" presName="dotNode5" presStyleCnt="0"/>
      <dgm:spPr/>
    </dgm:pt>
    <dgm:pt modelId="{29254458-835E-4723-AA3C-B8C4FA8BFEC4}" type="pres">
      <dgm:prSet presAssocID="{52787AA0-1C6E-4CE4-8ECC-933EA95FB607}" presName="dotRepeatNode" presStyleLbl="fgShp" presStyleIdx="3" presStyleCnt="4"/>
      <dgm:spPr/>
      <dgm:t>
        <a:bodyPr/>
        <a:lstStyle/>
        <a:p>
          <a:endParaRPr lang="en-US"/>
        </a:p>
      </dgm:t>
    </dgm:pt>
    <dgm:pt modelId="{301EE6F0-18BB-4161-9B4A-E9148011A3CB}" type="pres">
      <dgm:prSet presAssocID="{E136065D-5674-4827-8799-E14F0E8AF46E}" presName="txNode6" presStyleLbl="revTx" presStyleIdx="5" presStyleCnt="6">
        <dgm:presLayoutVars>
          <dgm:bulletEnabled val="1"/>
        </dgm:presLayoutVars>
      </dgm:prSet>
      <dgm:spPr/>
      <dgm:t>
        <a:bodyPr/>
        <a:lstStyle/>
        <a:p>
          <a:endParaRPr lang="en-US"/>
        </a:p>
      </dgm:t>
    </dgm:pt>
  </dgm:ptLst>
  <dgm:cxnLst>
    <dgm:cxn modelId="{1304BE2E-37FA-4208-9BB4-8FA9EFE5D330}" type="presOf" srcId="{4727AF34-9139-479B-8889-2BA9F2213D12}" destId="{99F26FA0-BC6A-43D0-8F56-1067D735C3B5}" srcOrd="0" destOrd="0" presId="urn:microsoft.com/office/officeart/2009/3/layout/DescendingProcess"/>
    <dgm:cxn modelId="{BE7676D4-D492-4904-BBF9-4A0D963567AE}" type="presOf" srcId="{D04C429C-04B9-4764-83FE-07C0558493AC}" destId="{561B692E-1388-4DA0-9B25-271A93059AED}" srcOrd="0" destOrd="0" presId="urn:microsoft.com/office/officeart/2009/3/layout/DescendingProcess"/>
    <dgm:cxn modelId="{D867984C-6B3F-4451-82C6-C9FEB2A19DD0}" type="presOf" srcId="{EAA662AB-488B-435B-B361-23ED06F6D6C0}" destId="{50D0B8E1-62D7-4371-A258-C11FD87B8D5D}" srcOrd="0" destOrd="0" presId="urn:microsoft.com/office/officeart/2009/3/layout/DescendingProcess"/>
    <dgm:cxn modelId="{49E68A75-DD8B-4B4A-A99B-F4D20A128F40}" type="presOf" srcId="{A73395B4-8A63-497D-9C1C-B5EA971F364F}" destId="{B556F3F1-B082-4895-A5E6-1C92634CCD52}" srcOrd="0" destOrd="0" presId="urn:microsoft.com/office/officeart/2009/3/layout/DescendingProcess"/>
    <dgm:cxn modelId="{83047572-B1A0-40B8-9D8D-DA3750A5AC85}" type="presOf" srcId="{E7B76A39-FFFB-4268-AF18-0DB8AA6FFF35}" destId="{275DE799-0EEA-4612-B607-C059AE590A96}" srcOrd="0" destOrd="0" presId="urn:microsoft.com/office/officeart/2009/3/layout/DescendingProcess"/>
    <dgm:cxn modelId="{4FCE154B-2F52-4667-907C-40ACEEFB60D2}" srcId="{D04C429C-04B9-4764-83FE-07C0558493AC}" destId="{A73395B4-8A63-497D-9C1C-B5EA971F364F}" srcOrd="4" destOrd="0" parTransId="{2AB7C8F7-825D-4FC2-8F29-4EAE045CAD75}" sibTransId="{52787AA0-1C6E-4CE4-8ECC-933EA95FB607}"/>
    <dgm:cxn modelId="{03F68F1A-4EF1-4937-99C8-DD9243D3504B}" srcId="{D04C429C-04B9-4764-83FE-07C0558493AC}" destId="{EAA662AB-488B-435B-B361-23ED06F6D6C0}" srcOrd="1" destOrd="0" parTransId="{AC9600A9-B407-48DF-92B3-1B66E6E9668C}" sibTransId="{E7B76A39-FFFB-4268-AF18-0DB8AA6FFF35}"/>
    <dgm:cxn modelId="{4AE7CB57-662A-4DF0-B772-3F54B17A04B2}" type="presOf" srcId="{62927B96-565A-4986-BE3B-7F09EE300F20}" destId="{57D311C7-D804-4A2C-9EEC-5C91FBA0228D}" srcOrd="0" destOrd="0" presId="urn:microsoft.com/office/officeart/2009/3/layout/DescendingProcess"/>
    <dgm:cxn modelId="{6C9D0DC0-32D4-434E-8887-949615B3F7CF}" type="presOf" srcId="{5C7836A5-778E-42CF-94A7-244343A209D3}" destId="{674A03C2-58E0-4475-B63F-06C985E17EBA}" srcOrd="0" destOrd="0" presId="urn:microsoft.com/office/officeart/2009/3/layout/DescendingProcess"/>
    <dgm:cxn modelId="{B65CDA52-5B00-4FAB-9B1E-D0EC5AC568BC}" type="presOf" srcId="{FB7FEB81-91E8-4B55-93D9-D8014822DF33}" destId="{CD775197-A22D-4C57-BCE8-0B11F1359720}" srcOrd="0" destOrd="0" presId="urn:microsoft.com/office/officeart/2009/3/layout/DescendingProcess"/>
    <dgm:cxn modelId="{AC5C1D0C-949C-43BB-BD21-6300A818B324}" type="presOf" srcId="{E136065D-5674-4827-8799-E14F0E8AF46E}" destId="{301EE6F0-18BB-4161-9B4A-E9148011A3CB}" srcOrd="0" destOrd="0" presId="urn:microsoft.com/office/officeart/2009/3/layout/DescendingProcess"/>
    <dgm:cxn modelId="{FE07A522-51C6-4C2A-8CF1-E2E8B5EF727D}" type="presOf" srcId="{52787AA0-1C6E-4CE4-8ECC-933EA95FB607}" destId="{29254458-835E-4723-AA3C-B8C4FA8BFEC4}" srcOrd="0" destOrd="0" presId="urn:microsoft.com/office/officeart/2009/3/layout/DescendingProcess"/>
    <dgm:cxn modelId="{98AE0E68-8E97-4BA8-B70B-4DD13EE8CCF6}" srcId="{D04C429C-04B9-4764-83FE-07C0558493AC}" destId="{FB7FEB81-91E8-4B55-93D9-D8014822DF33}" srcOrd="2" destOrd="0" parTransId="{33AF743B-4995-48ED-9033-0C5FB711A0DB}" sibTransId="{B1BE2D02-F850-4025-9A94-DCD7FF90CC4A}"/>
    <dgm:cxn modelId="{7259FF16-1F86-4AA7-ADE4-BF2CA945D8AB}" type="presOf" srcId="{B1BE2D02-F850-4025-9A94-DCD7FF90CC4A}" destId="{11A0DA59-62AD-4A96-9AAB-A4A301100868}" srcOrd="0" destOrd="0" presId="urn:microsoft.com/office/officeart/2009/3/layout/DescendingProcess"/>
    <dgm:cxn modelId="{FA6F480C-BB8F-42C4-A196-BC7D7722F53D}" srcId="{D04C429C-04B9-4764-83FE-07C0558493AC}" destId="{5C7836A5-778E-42CF-94A7-244343A209D3}" srcOrd="0" destOrd="0" parTransId="{3B45EE66-B0E5-42B1-B943-08ABA5247ABD}" sibTransId="{79668E46-C43A-4A48-B03B-95FA10BFE705}"/>
    <dgm:cxn modelId="{82A39D2F-D738-4F12-9FC3-49D55CF399D9}" srcId="{D04C429C-04B9-4764-83FE-07C0558493AC}" destId="{E136065D-5674-4827-8799-E14F0E8AF46E}" srcOrd="5" destOrd="0" parTransId="{CEEF1938-3840-4961-A4F0-243B7019266B}" sibTransId="{ADA74351-7BFF-4270-BD50-E2378737ABEC}"/>
    <dgm:cxn modelId="{44E9EEFC-3D6C-4F99-8BEE-107C75797129}" srcId="{D04C429C-04B9-4764-83FE-07C0558493AC}" destId="{4727AF34-9139-479B-8889-2BA9F2213D12}" srcOrd="3" destOrd="0" parTransId="{47830342-C6E4-4D9B-8282-68BA3A42A7E1}" sibTransId="{62927B96-565A-4986-BE3B-7F09EE300F20}"/>
    <dgm:cxn modelId="{7440E1A8-C543-42D2-9FFB-AADCD865064E}" type="presParOf" srcId="{561B692E-1388-4DA0-9B25-271A93059AED}" destId="{B9A46196-1F39-4A16-85E4-E1BC95DC9C93}" srcOrd="0" destOrd="0" presId="urn:microsoft.com/office/officeart/2009/3/layout/DescendingProcess"/>
    <dgm:cxn modelId="{A62C29FD-60B9-4FA7-830F-605486A2E8E5}" type="presParOf" srcId="{561B692E-1388-4DA0-9B25-271A93059AED}" destId="{674A03C2-58E0-4475-B63F-06C985E17EBA}" srcOrd="1" destOrd="0" presId="urn:microsoft.com/office/officeart/2009/3/layout/DescendingProcess"/>
    <dgm:cxn modelId="{2C1FBD5F-5B75-43AD-AD7F-63B1615B19AA}" type="presParOf" srcId="{561B692E-1388-4DA0-9B25-271A93059AED}" destId="{50D0B8E1-62D7-4371-A258-C11FD87B8D5D}" srcOrd="2" destOrd="0" presId="urn:microsoft.com/office/officeart/2009/3/layout/DescendingProcess"/>
    <dgm:cxn modelId="{8BB96CC0-45B1-4987-9365-78473A932FA6}" type="presParOf" srcId="{561B692E-1388-4DA0-9B25-271A93059AED}" destId="{84BBF439-C8B5-4475-971A-53850769EFCD}" srcOrd="3" destOrd="0" presId="urn:microsoft.com/office/officeart/2009/3/layout/DescendingProcess"/>
    <dgm:cxn modelId="{B98DC323-55CE-4F60-8880-BAF5DA6E89FE}" type="presParOf" srcId="{84BBF439-C8B5-4475-971A-53850769EFCD}" destId="{275DE799-0EEA-4612-B607-C059AE590A96}" srcOrd="0" destOrd="0" presId="urn:microsoft.com/office/officeart/2009/3/layout/DescendingProcess"/>
    <dgm:cxn modelId="{9B35E786-8E75-4F0C-B6ED-DB6AB5A823DB}" type="presParOf" srcId="{561B692E-1388-4DA0-9B25-271A93059AED}" destId="{CD775197-A22D-4C57-BCE8-0B11F1359720}" srcOrd="4" destOrd="0" presId="urn:microsoft.com/office/officeart/2009/3/layout/DescendingProcess"/>
    <dgm:cxn modelId="{DBBE2AB6-BCF7-456A-9EBD-CE43F685EA5B}" type="presParOf" srcId="{561B692E-1388-4DA0-9B25-271A93059AED}" destId="{F7FF382C-DC98-4F60-B13F-9454207F0E12}" srcOrd="5" destOrd="0" presId="urn:microsoft.com/office/officeart/2009/3/layout/DescendingProcess"/>
    <dgm:cxn modelId="{55AA24E2-3A46-467C-83B0-90814D601665}" type="presParOf" srcId="{F7FF382C-DC98-4F60-B13F-9454207F0E12}" destId="{11A0DA59-62AD-4A96-9AAB-A4A301100868}" srcOrd="0" destOrd="0" presId="urn:microsoft.com/office/officeart/2009/3/layout/DescendingProcess"/>
    <dgm:cxn modelId="{B94168C6-C989-4020-BFB7-A8CE60DE62AC}" type="presParOf" srcId="{561B692E-1388-4DA0-9B25-271A93059AED}" destId="{99F26FA0-BC6A-43D0-8F56-1067D735C3B5}" srcOrd="6" destOrd="0" presId="urn:microsoft.com/office/officeart/2009/3/layout/DescendingProcess"/>
    <dgm:cxn modelId="{2AD5A2CE-662F-47D9-8104-C72EF238D1D3}" type="presParOf" srcId="{561B692E-1388-4DA0-9B25-271A93059AED}" destId="{EDBD161C-BD8E-47B2-AFE8-11D1FBC3A3CA}" srcOrd="7" destOrd="0" presId="urn:microsoft.com/office/officeart/2009/3/layout/DescendingProcess"/>
    <dgm:cxn modelId="{43565BC2-749A-4079-9E3A-AF2804DD4E0C}" type="presParOf" srcId="{EDBD161C-BD8E-47B2-AFE8-11D1FBC3A3CA}" destId="{57D311C7-D804-4A2C-9EEC-5C91FBA0228D}" srcOrd="0" destOrd="0" presId="urn:microsoft.com/office/officeart/2009/3/layout/DescendingProcess"/>
    <dgm:cxn modelId="{A06B0DC8-7359-4CD3-B5D6-58187DBFCDF8}" type="presParOf" srcId="{561B692E-1388-4DA0-9B25-271A93059AED}" destId="{B556F3F1-B082-4895-A5E6-1C92634CCD52}" srcOrd="8" destOrd="0" presId="urn:microsoft.com/office/officeart/2009/3/layout/DescendingProcess"/>
    <dgm:cxn modelId="{F81AFD15-ECFC-4BC1-ACE1-5F9A35803ED4}" type="presParOf" srcId="{561B692E-1388-4DA0-9B25-271A93059AED}" destId="{F41B37CA-60F9-43F7-937E-529E4280C3D1}" srcOrd="9" destOrd="0" presId="urn:microsoft.com/office/officeart/2009/3/layout/DescendingProcess"/>
    <dgm:cxn modelId="{71D87172-6037-42FD-9641-B47F029FF2F4}" type="presParOf" srcId="{F41B37CA-60F9-43F7-937E-529E4280C3D1}" destId="{29254458-835E-4723-AA3C-B8C4FA8BFEC4}" srcOrd="0" destOrd="0" presId="urn:microsoft.com/office/officeart/2009/3/layout/DescendingProcess"/>
    <dgm:cxn modelId="{59E65A68-FF8C-4780-A420-D0D6340CE0AA}" type="presParOf" srcId="{561B692E-1388-4DA0-9B25-271A93059AED}" destId="{301EE6F0-18BB-4161-9B4A-E9148011A3CB}" srcOrd="10" destOrd="0" presId="urn:microsoft.com/office/officeart/2009/3/layout/Descending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A46196-1F39-4A16-85E4-E1BC95DC9C93}">
      <dsp:nvSpPr>
        <dsp:cNvPr id="0" name=""/>
        <dsp:cNvSpPr/>
      </dsp:nvSpPr>
      <dsp:spPr>
        <a:xfrm rot="4396374">
          <a:off x="739613" y="1015232"/>
          <a:ext cx="4404240" cy="3071408"/>
        </a:xfrm>
        <a:prstGeom prst="swooshArrow">
          <a:avLst>
            <a:gd name="adj1" fmla="val 16310"/>
            <a:gd name="adj2" fmla="val 31370"/>
          </a:avLst>
        </a:prstGeom>
        <a:solidFill>
          <a:srgbClr val="FF9518"/>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75DE799-0EEA-4612-B607-C059AE590A96}">
      <dsp:nvSpPr>
        <dsp:cNvPr id="0" name=""/>
        <dsp:cNvSpPr/>
      </dsp:nvSpPr>
      <dsp:spPr>
        <a:xfrm>
          <a:off x="2240735" y="1318324"/>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1A0DA59-62AD-4A96-9AAB-A4A301100868}">
      <dsp:nvSpPr>
        <dsp:cNvPr id="0" name=""/>
        <dsp:cNvSpPr/>
      </dsp:nvSpPr>
      <dsp:spPr>
        <a:xfrm>
          <a:off x="2868725" y="1800451"/>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57D311C7-D804-4A2C-9EEC-5C91FBA0228D}">
      <dsp:nvSpPr>
        <dsp:cNvPr id="0" name=""/>
        <dsp:cNvSpPr/>
      </dsp:nvSpPr>
      <dsp:spPr>
        <a:xfrm>
          <a:off x="3433298" y="2364718"/>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674A03C2-58E0-4475-B63F-06C985E17EBA}">
      <dsp:nvSpPr>
        <dsp:cNvPr id="0" name=""/>
        <dsp:cNvSpPr/>
      </dsp:nvSpPr>
      <dsp:spPr>
        <a:xfrm>
          <a:off x="444365" y="0"/>
          <a:ext cx="2076462"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b" anchorCtr="0">
          <a:noAutofit/>
        </a:bodyPr>
        <a:lstStyle/>
        <a:p>
          <a:pPr lvl="0" algn="ctr" defTabSz="889000" rtl="0" eaLnBrk="1" latinLnBrk="0" hangingPunct="1">
            <a:lnSpc>
              <a:spcPct val="90000"/>
            </a:lnSpc>
            <a:spcBef>
              <a:spcPct val="0"/>
            </a:spcBef>
            <a:spcAft>
              <a:spcPct val="35000"/>
            </a:spcAft>
          </a:pPr>
          <a:r>
            <a:rPr lang="fr-FR" sz="2000" b="1" kern="1200"/>
            <a:t>Identify an opportunity </a:t>
          </a:r>
          <a:endParaRPr lang="fr-FR" sz="2000" b="1" kern="1200" dirty="0"/>
        </a:p>
      </dsp:txBody>
      <dsp:txXfrm>
        <a:off x="444365" y="0"/>
        <a:ext cx="2076462" cy="816299"/>
      </dsp:txXfrm>
    </dsp:sp>
    <dsp:sp modelId="{50D0B8E1-62D7-4371-A258-C11FD87B8D5D}">
      <dsp:nvSpPr>
        <dsp:cNvPr id="0" name=""/>
        <dsp:cNvSpPr/>
      </dsp:nvSpPr>
      <dsp:spPr>
        <a:xfrm>
          <a:off x="2969793" y="965784"/>
          <a:ext cx="3086633"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rtl="0" eaLnBrk="1" latinLnBrk="0" hangingPunct="1">
            <a:lnSpc>
              <a:spcPct val="90000"/>
            </a:lnSpc>
            <a:spcBef>
              <a:spcPct val="0"/>
            </a:spcBef>
            <a:spcAft>
              <a:spcPct val="35000"/>
            </a:spcAft>
          </a:pPr>
          <a:r>
            <a:rPr lang="fr-FR" sz="2000" b="1" kern="1200"/>
            <a:t>Establish a vision</a:t>
          </a:r>
          <a:endParaRPr lang="fr-FR" sz="2000" b="1" kern="1200" dirty="0"/>
        </a:p>
      </dsp:txBody>
      <dsp:txXfrm>
        <a:off x="2969793" y="965784"/>
        <a:ext cx="3086633" cy="816299"/>
      </dsp:txXfrm>
    </dsp:sp>
    <dsp:sp modelId="{CD775197-A22D-4C57-BCE8-0B11F1359720}">
      <dsp:nvSpPr>
        <dsp:cNvPr id="0" name=""/>
        <dsp:cNvSpPr/>
      </dsp:nvSpPr>
      <dsp:spPr>
        <a:xfrm>
          <a:off x="444365" y="1447911"/>
          <a:ext cx="2076462"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r" defTabSz="889000" rtl="0" eaLnBrk="1" latinLnBrk="0" hangingPunct="1">
            <a:lnSpc>
              <a:spcPct val="90000"/>
            </a:lnSpc>
            <a:spcBef>
              <a:spcPct val="0"/>
            </a:spcBef>
            <a:spcAft>
              <a:spcPct val="35000"/>
            </a:spcAft>
          </a:pPr>
          <a:r>
            <a:rPr lang="fr-FR" sz="2000" b="1" kern="1200"/>
            <a:t>Persuade others</a:t>
          </a:r>
          <a:endParaRPr lang="fr-FR" sz="2000" b="1" kern="1200" dirty="0"/>
        </a:p>
      </dsp:txBody>
      <dsp:txXfrm>
        <a:off x="444365" y="1447911"/>
        <a:ext cx="2076462" cy="816299"/>
      </dsp:txXfrm>
    </dsp:sp>
    <dsp:sp modelId="{29254458-835E-4723-AA3C-B8C4FA8BFEC4}">
      <dsp:nvSpPr>
        <dsp:cNvPr id="0" name=""/>
        <dsp:cNvSpPr/>
      </dsp:nvSpPr>
      <dsp:spPr>
        <a:xfrm>
          <a:off x="3841856" y="2985616"/>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9F26FA0-BC6A-43D0-8F56-1067D735C3B5}">
      <dsp:nvSpPr>
        <dsp:cNvPr id="0" name=""/>
        <dsp:cNvSpPr/>
      </dsp:nvSpPr>
      <dsp:spPr>
        <a:xfrm>
          <a:off x="3979964" y="2012179"/>
          <a:ext cx="2076462"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rtl="0" eaLnBrk="1" latinLnBrk="0" hangingPunct="1">
            <a:lnSpc>
              <a:spcPct val="90000"/>
            </a:lnSpc>
            <a:spcBef>
              <a:spcPct val="0"/>
            </a:spcBef>
            <a:spcAft>
              <a:spcPct val="35000"/>
            </a:spcAft>
          </a:pPr>
          <a:r>
            <a:rPr lang="fr-FR" sz="2000" b="1" kern="1200"/>
            <a:t>Gather resources </a:t>
          </a:r>
          <a:endParaRPr lang="fr-FR" sz="2000" b="1" kern="1200" dirty="0"/>
        </a:p>
      </dsp:txBody>
      <dsp:txXfrm>
        <a:off x="3979964" y="2012179"/>
        <a:ext cx="2076462" cy="816299"/>
      </dsp:txXfrm>
    </dsp:sp>
    <dsp:sp modelId="{B556F3F1-B082-4895-A5E6-1C92634CCD52}">
      <dsp:nvSpPr>
        <dsp:cNvPr id="0" name=""/>
        <dsp:cNvSpPr/>
      </dsp:nvSpPr>
      <dsp:spPr>
        <a:xfrm>
          <a:off x="444365" y="2633077"/>
          <a:ext cx="3086633"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rtl="0" eaLnBrk="1" latinLnBrk="0" hangingPunct="1">
            <a:lnSpc>
              <a:spcPct val="90000"/>
            </a:lnSpc>
            <a:spcBef>
              <a:spcPct val="0"/>
            </a:spcBef>
            <a:spcAft>
              <a:spcPct val="35000"/>
            </a:spcAft>
          </a:pPr>
          <a:r>
            <a:rPr lang="fr-FR" sz="2000" b="1" kern="1200" dirty="0" err="1"/>
            <a:t>Create</a:t>
          </a:r>
          <a:r>
            <a:rPr lang="fr-FR" sz="2000" b="1" kern="1200" dirty="0"/>
            <a:t> new venture, </a:t>
          </a:r>
          <a:r>
            <a:rPr lang="fr-FR" sz="2000" b="1" kern="1200" dirty="0" err="1"/>
            <a:t>product</a:t>
          </a:r>
          <a:r>
            <a:rPr lang="fr-FR" sz="2000" b="1" kern="1200" dirty="0"/>
            <a:t> or </a:t>
          </a:r>
          <a:r>
            <a:rPr lang="fr-FR" sz="2000" b="1" kern="1200" dirty="0" err="1"/>
            <a:t>market</a:t>
          </a:r>
          <a:endParaRPr lang="fr-FR" sz="2000" b="1" kern="1200" dirty="0"/>
        </a:p>
      </dsp:txBody>
      <dsp:txXfrm>
        <a:off x="444365" y="2633077"/>
        <a:ext cx="3086633" cy="816299"/>
      </dsp:txXfrm>
    </dsp:sp>
    <dsp:sp modelId="{301EE6F0-18BB-4161-9B4A-E9148011A3CB}">
      <dsp:nvSpPr>
        <dsp:cNvPr id="0" name=""/>
        <dsp:cNvSpPr/>
      </dsp:nvSpPr>
      <dsp:spPr>
        <a:xfrm>
          <a:off x="3250396" y="4285574"/>
          <a:ext cx="2806030"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t" anchorCtr="0">
          <a:noAutofit/>
        </a:bodyPr>
        <a:lstStyle/>
        <a:p>
          <a:pPr lvl="0" algn="ctr" defTabSz="889000" rtl="0" eaLnBrk="1" latinLnBrk="0" hangingPunct="1">
            <a:lnSpc>
              <a:spcPct val="90000"/>
            </a:lnSpc>
            <a:spcBef>
              <a:spcPct val="0"/>
            </a:spcBef>
            <a:spcAft>
              <a:spcPct val="35000"/>
            </a:spcAft>
          </a:pPr>
          <a:r>
            <a:rPr lang="fr-FR" sz="2000" b="1" kern="1200"/>
            <a:t>Change/adapt with time </a:t>
          </a:r>
          <a:endParaRPr lang="fr-FR" sz="2000" b="1" kern="1200" dirty="0"/>
        </a:p>
      </dsp:txBody>
      <dsp:txXfrm>
        <a:off x="3250396" y="4285574"/>
        <a:ext cx="2806030" cy="816299"/>
      </dsp:txXfrm>
    </dsp:sp>
  </dsp:spTree>
</dsp:drawing>
</file>

<file path=ppt/diagrams/layout1.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95944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1988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57247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59912D6-4827-0474-CEA5-5E09AEDE4FB1}"/>
              </a:ext>
            </a:extLst>
          </p:cNvPr>
          <p:cNvSpPr txBox="1"/>
          <p:nvPr userDrawn="1"/>
        </p:nvSpPr>
        <p:spPr>
          <a:xfrm>
            <a:off x="10210800" y="6356350"/>
            <a:ext cx="6217920" cy="369332"/>
          </a:xfrm>
          <a:prstGeom prst="rect">
            <a:avLst/>
          </a:prstGeom>
          <a:noFill/>
        </p:spPr>
        <p:txBody>
          <a:bodyPr wrap="square">
            <a:spAutoFit/>
          </a:bodyPr>
          <a:lstStyle/>
          <a:p>
            <a:r>
              <a:rPr lang="en-US" b="1" dirty="0">
                <a:latin typeface="APPLE CHANCERY" panose="03020702040506060504" pitchFamily="66" charset="-79"/>
                <a:cs typeface="APPLE CHANCERY" panose="03020702040506060504" pitchFamily="66" charset="-79"/>
              </a:rPr>
              <a:t>Thana Ahmed</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9.sv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smtClean="0">
                <a:solidFill>
                  <a:srgbClr val="00B0F0"/>
                </a:solidFill>
                <a:latin typeface="Alexandria" charset="0"/>
                <a:cs typeface="Alexandria" charset="0"/>
              </a:rPr>
              <a:t>Entrepreneurship</a:t>
            </a:r>
          </a:p>
          <a:p>
            <a:r>
              <a:rPr lang="ar-EG" sz="3200" b="1" dirty="0" smtClean="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smtClean="0">
                <a:latin typeface="Alexandria" charset="0"/>
                <a:cs typeface="Alexandria" charset="0"/>
              </a:rPr>
              <a:t>PMG 611</a:t>
            </a:r>
            <a:endParaRPr lang="en-US" sz="2000" dirty="0">
              <a:latin typeface="Alexandria" charset="0"/>
              <a:cs typeface="Alexandria" charset="0"/>
            </a:endParaRP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9" y="4343468"/>
            <a:ext cx="5525135"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smtClean="0">
                <a:latin typeface="+mn-lt"/>
              </a:rPr>
              <a:t>The </a:t>
            </a:r>
            <a:r>
              <a:rPr lang="en-US" sz="2400" b="1" dirty="0">
                <a:latin typeface="+mn-lt"/>
              </a:rPr>
              <a:t>Foundations of </a:t>
            </a:r>
            <a:r>
              <a:rPr lang="en-US" sz="2400" b="1" dirty="0" smtClean="0">
                <a:latin typeface="+mn-lt"/>
              </a:rPr>
              <a:t>Entrepreneurship</a:t>
            </a:r>
            <a:endParaRPr lang="en-US" sz="2400" b="1" dirty="0">
              <a:latin typeface="+mn-lt"/>
            </a:endParaRP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4786156"/>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400" b="1" dirty="0" smtClean="0">
                <a:latin typeface="+mn-lt"/>
              </a:rPr>
              <a:t>أساسيات ريادة الأعمال</a:t>
            </a:r>
            <a:endParaRPr lang="en-US" sz="2400" b="1" dirty="0">
              <a:latin typeface="+mn-lt"/>
            </a:endParaRP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smtClean="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smtClean="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56777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a:t>
            </a:r>
            <a:r>
              <a:rPr lang="ar-EG" sz="2800" b="1" dirty="0" smtClean="0">
                <a:solidFill>
                  <a:srgbClr val="00B0F0"/>
                </a:solidFill>
                <a:latin typeface="Alexandria" charset="0"/>
                <a:cs typeface="Alexandria" charset="0"/>
              </a:rPr>
              <a:t>التعلٌّم</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472953" y="1673691"/>
            <a:ext cx="5245675" cy="48577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anose="05000000000000000000" pitchFamily="2" charset="2"/>
              <a:buChar char="§"/>
            </a:pPr>
            <a:r>
              <a:rPr lang="en-US" altLang="ar-JO" sz="2400" dirty="0"/>
              <a:t>Define entrepreneurship and its role in business around the world</a:t>
            </a:r>
            <a:r>
              <a:rPr lang="en-US" altLang="ar-JO" sz="2400" dirty="0" smtClean="0"/>
              <a:t>.</a:t>
            </a:r>
          </a:p>
          <a:p>
            <a:pPr>
              <a:lnSpc>
                <a:spcPct val="100000"/>
              </a:lnSpc>
              <a:buFont typeface="Wingdings" panose="05000000000000000000" pitchFamily="2" charset="2"/>
              <a:buChar char="§"/>
            </a:pPr>
            <a:r>
              <a:rPr lang="en-US" altLang="ar-JO" sz="2400" dirty="0"/>
              <a:t>Describe </a:t>
            </a:r>
            <a:r>
              <a:rPr lang="en-US" altLang="ar-JO" sz="2400" dirty="0" smtClean="0"/>
              <a:t>the entrepreneurial profile.</a:t>
            </a:r>
          </a:p>
          <a:p>
            <a:pPr>
              <a:lnSpc>
                <a:spcPct val="100000"/>
              </a:lnSpc>
              <a:buFont typeface="Wingdings" panose="05000000000000000000" pitchFamily="2" charset="2"/>
              <a:buChar char="§"/>
            </a:pPr>
            <a:r>
              <a:rPr lang="en-US" altLang="ar-JO" sz="2400" dirty="0"/>
              <a:t>Describe the benefits of entrepreneurship</a:t>
            </a:r>
            <a:r>
              <a:rPr lang="en-US" altLang="ar-JO" sz="2400" dirty="0" smtClean="0"/>
              <a:t>.</a:t>
            </a:r>
          </a:p>
          <a:p>
            <a:pPr>
              <a:lnSpc>
                <a:spcPct val="100000"/>
              </a:lnSpc>
              <a:buFont typeface="Wingdings" panose="05000000000000000000" pitchFamily="2" charset="2"/>
              <a:buChar char="§"/>
            </a:pPr>
            <a:r>
              <a:rPr lang="en-US" altLang="ar-JO" sz="2400" dirty="0"/>
              <a:t>Describe the drawbacks of entrepreneurship.</a:t>
            </a:r>
          </a:p>
          <a:p>
            <a:pPr>
              <a:lnSpc>
                <a:spcPct val="100000"/>
              </a:lnSpc>
              <a:buFont typeface="Wingdings" panose="05000000000000000000" pitchFamily="2" charset="2"/>
              <a:buChar char="§"/>
            </a:pPr>
            <a:r>
              <a:rPr lang="en-US" altLang="ar-JO" sz="2400" dirty="0"/>
              <a:t>Explain the forces that are driving the growth of entrepreneurship</a:t>
            </a:r>
            <a:r>
              <a:rPr lang="en-US" altLang="ar-JO" sz="2400" dirty="0" smtClean="0"/>
              <a:t>.</a:t>
            </a:r>
            <a:endParaRPr lang="en-US" altLang="ar-JO" sz="2400" dirty="0"/>
          </a:p>
          <a:p>
            <a:pPr>
              <a:lnSpc>
                <a:spcPct val="100000"/>
              </a:lnSpc>
              <a:buFont typeface="Wingdings" panose="05000000000000000000" pitchFamily="2" charset="2"/>
              <a:buChar char="§"/>
            </a:pPr>
            <a:endParaRPr lang="en-US" altLang="ar-JO" sz="24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821713" y="1872343"/>
            <a:ext cx="5128453" cy="4659084"/>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 تعريف ريادة الأعمال ودورها في الأعمال التجارية في جميع أنحاء العالم.</a:t>
            </a:r>
          </a:p>
          <a:p>
            <a:pPr algn="justLow" rtl="1">
              <a:lnSpc>
                <a:spcPct val="150000"/>
              </a:lnSpc>
              <a:buFont typeface="Wingdings" panose="05000000000000000000" pitchFamily="2" charset="2"/>
              <a:buChar char="§"/>
            </a:pPr>
            <a:r>
              <a:rPr lang="ar-EG" altLang="ar-JO" sz="2400" dirty="0"/>
              <a:t>وصف الملف الشخصي لريادة الأعمال.</a:t>
            </a:r>
          </a:p>
          <a:p>
            <a:pPr algn="justLow" rtl="1">
              <a:lnSpc>
                <a:spcPct val="150000"/>
              </a:lnSpc>
              <a:buFont typeface="Wingdings" panose="05000000000000000000" pitchFamily="2" charset="2"/>
              <a:buChar char="§"/>
            </a:pPr>
            <a:r>
              <a:rPr lang="ar-EG" altLang="ar-JO" sz="2400" dirty="0"/>
              <a:t>وصف فوائد ريادة الأعمال.</a:t>
            </a:r>
          </a:p>
          <a:p>
            <a:pPr algn="justLow" rtl="1">
              <a:lnSpc>
                <a:spcPct val="150000"/>
              </a:lnSpc>
              <a:buFont typeface="Wingdings" panose="05000000000000000000" pitchFamily="2" charset="2"/>
              <a:buChar char="§"/>
            </a:pPr>
            <a:r>
              <a:rPr lang="ar-EG" altLang="ar-JO" sz="2400" dirty="0"/>
              <a:t>وصف عيوب ريادة الأعمال.</a:t>
            </a:r>
          </a:p>
          <a:p>
            <a:pPr algn="justLow" rtl="1">
              <a:lnSpc>
                <a:spcPct val="150000"/>
              </a:lnSpc>
              <a:buFont typeface="Wingdings" panose="05000000000000000000" pitchFamily="2" charset="2"/>
              <a:buChar char="§"/>
            </a:pPr>
            <a:r>
              <a:rPr lang="ar-EG" altLang="ar-JO" sz="2400" dirty="0"/>
              <a:t>شرح القوى التي تدفع نمو ريادة الأعمال</a:t>
            </a:r>
            <a:r>
              <a:rPr lang="ar-EG" altLang="ar-JO" sz="2400" dirty="0" smtClean="0"/>
              <a:t>.</a:t>
            </a:r>
            <a:endParaRPr lang="ar-EG" altLang="ar-JO" sz="2400" dirty="0"/>
          </a:p>
        </p:txBody>
      </p:sp>
    </p:spTree>
    <p:extLst>
      <p:ext uri="{BB962C8B-B14F-4D97-AF65-F5344CB8AC3E}">
        <p14:creationId xmlns:p14="http://schemas.microsoft.com/office/powerpoint/2010/main" val="361746856"/>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a:t>
            </a:r>
            <a:r>
              <a:rPr lang="ar-EG" sz="2800" b="1" dirty="0" smtClean="0">
                <a:solidFill>
                  <a:srgbClr val="00B0F0"/>
                </a:solidFill>
                <a:latin typeface="Alexandria" charset="0"/>
                <a:cs typeface="Alexandria" charset="0"/>
              </a:rPr>
              <a:t>التعلٌّم</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472954" y="1673691"/>
            <a:ext cx="4563498" cy="48577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anose="05000000000000000000" pitchFamily="2" charset="2"/>
              <a:buChar char="§"/>
            </a:pPr>
            <a:r>
              <a:rPr lang="en-US" altLang="ar-JO" sz="2400" dirty="0"/>
              <a:t>Explain the cultural diversity of entrepreneurship</a:t>
            </a:r>
            <a:r>
              <a:rPr lang="en-US" altLang="ar-JO" sz="2400" dirty="0" smtClean="0"/>
              <a:t>.</a:t>
            </a:r>
          </a:p>
          <a:p>
            <a:pPr>
              <a:lnSpc>
                <a:spcPct val="100000"/>
              </a:lnSpc>
              <a:buFont typeface="Wingdings" panose="05000000000000000000" pitchFamily="2" charset="2"/>
              <a:buChar char="§"/>
            </a:pPr>
            <a:r>
              <a:rPr lang="en-US" altLang="ar-JO" sz="2400" dirty="0"/>
              <a:t>Describe the important role that small businesses play in nations’ economy.</a:t>
            </a:r>
          </a:p>
          <a:p>
            <a:pPr>
              <a:lnSpc>
                <a:spcPct val="100000"/>
              </a:lnSpc>
              <a:buFont typeface="Wingdings" panose="05000000000000000000" pitchFamily="2" charset="2"/>
              <a:buChar char="§"/>
            </a:pPr>
            <a:r>
              <a:rPr lang="en-US" altLang="ar-JO" sz="2400" dirty="0" smtClean="0"/>
              <a:t>Put </a:t>
            </a:r>
            <a:r>
              <a:rPr lang="en-US" altLang="ar-JO" sz="2400" dirty="0"/>
              <a:t>failure into the proper perspective</a:t>
            </a:r>
            <a:r>
              <a:rPr lang="en-US" altLang="ar-JO" sz="2400" dirty="0" smtClean="0"/>
              <a:t>.</a:t>
            </a:r>
          </a:p>
          <a:p>
            <a:pPr>
              <a:lnSpc>
                <a:spcPct val="100000"/>
              </a:lnSpc>
              <a:buFont typeface="Wingdings" panose="05000000000000000000" pitchFamily="2" charset="2"/>
              <a:buChar char="§"/>
            </a:pPr>
            <a:r>
              <a:rPr lang="en-US" altLang="ar-JO" sz="2400" dirty="0"/>
              <a:t>Explain how an entrepreneur can avoid becoming another failure statistic</a:t>
            </a:r>
            <a:r>
              <a:rPr lang="en-US" altLang="ar-JO" sz="2400" dirty="0" smtClean="0"/>
              <a:t>.</a:t>
            </a:r>
            <a:endParaRPr lang="en-US" altLang="ar-JO" sz="24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73691"/>
            <a:ext cx="5592910" cy="485773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 شرح التنوع الثقافي لريادة </a:t>
            </a:r>
            <a:r>
              <a:rPr lang="ar-EG" altLang="ar-JO" sz="2400" dirty="0" smtClean="0"/>
              <a:t>الأعمال.</a:t>
            </a:r>
            <a:endParaRPr lang="ar-EG" altLang="ar-JO" sz="2400" dirty="0"/>
          </a:p>
          <a:p>
            <a:pPr algn="justLow" rtl="1">
              <a:lnSpc>
                <a:spcPct val="150000"/>
              </a:lnSpc>
              <a:buFont typeface="Wingdings" panose="05000000000000000000" pitchFamily="2" charset="2"/>
              <a:buChar char="§"/>
            </a:pPr>
            <a:r>
              <a:rPr lang="ar-EG" altLang="ar-JO" sz="2400" dirty="0"/>
              <a:t>وصف الدور الهام الذي تلعبه الشركات الصغيرة في اقتصاد الدول</a:t>
            </a:r>
            <a:r>
              <a:rPr lang="ar-EG" altLang="ar-JO" sz="2400" dirty="0" smtClean="0"/>
              <a:t>.</a:t>
            </a:r>
            <a:endParaRPr lang="ar-EG" altLang="ar-JO" sz="2400" dirty="0"/>
          </a:p>
          <a:p>
            <a:pPr algn="justLow" rtl="1">
              <a:lnSpc>
                <a:spcPct val="150000"/>
              </a:lnSpc>
              <a:buFont typeface="Wingdings" panose="05000000000000000000" pitchFamily="2" charset="2"/>
              <a:buChar char="§"/>
            </a:pPr>
            <a:r>
              <a:rPr lang="ar-EG" altLang="ar-JO" sz="2400" dirty="0"/>
              <a:t>وضع الفشل في المنظور الصحيح.</a:t>
            </a:r>
          </a:p>
          <a:p>
            <a:pPr algn="justLow" rtl="1">
              <a:lnSpc>
                <a:spcPct val="150000"/>
              </a:lnSpc>
              <a:buFont typeface="Wingdings" panose="05000000000000000000" pitchFamily="2" charset="2"/>
              <a:buChar char="§"/>
            </a:pPr>
            <a:r>
              <a:rPr lang="ar-EG" altLang="ar-JO" sz="2400" dirty="0"/>
              <a:t>شرح كيف يمكن لرائد الأعمال أن يتجنب أن يصبح عضو </a:t>
            </a:r>
            <a:r>
              <a:rPr lang="ar-EG" altLang="ar-JO" sz="2400" dirty="0" smtClean="0"/>
              <a:t>آخر </a:t>
            </a:r>
            <a:r>
              <a:rPr lang="ar-EG" altLang="ar-JO" sz="2400" dirty="0"/>
              <a:t>في إحصائيات </a:t>
            </a:r>
            <a:r>
              <a:rPr lang="ar-EG" altLang="ar-JO" sz="2400" dirty="0" smtClean="0"/>
              <a:t>الفشل.</a:t>
            </a:r>
            <a:endParaRPr lang="ar-EG" altLang="ar-JO" sz="2400" dirty="0"/>
          </a:p>
        </p:txBody>
      </p:sp>
    </p:spTree>
    <p:extLst>
      <p:ext uri="{BB962C8B-B14F-4D97-AF65-F5344CB8AC3E}">
        <p14:creationId xmlns:p14="http://schemas.microsoft.com/office/powerpoint/2010/main" val="303048972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550470" cy="48577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
            </a:pPr>
            <a:r>
              <a:rPr lang="en-US" altLang="ar-JO" sz="2000" dirty="0"/>
              <a:t>Entrepreneurship has become increasingly important for businesses of all sizes around the world</a:t>
            </a:r>
            <a:r>
              <a:rPr lang="en-US" altLang="ar-JO" sz="2000" dirty="0" smtClean="0"/>
              <a:t>.</a:t>
            </a:r>
          </a:p>
          <a:p>
            <a:pPr algn="just">
              <a:lnSpc>
                <a:spcPct val="100000"/>
              </a:lnSpc>
              <a:buFont typeface="Wingdings" panose="05000000000000000000" pitchFamily="2" charset="2"/>
              <a:buChar char="§"/>
            </a:pPr>
            <a:r>
              <a:rPr lang="en-US" altLang="ar-JO" sz="2000" dirty="0"/>
              <a:t>It opens new opportunities and possibilities for the businesses to create values for themselves and for the society at large.</a:t>
            </a:r>
          </a:p>
          <a:p>
            <a:pPr algn="just">
              <a:lnSpc>
                <a:spcPct val="100000"/>
              </a:lnSpc>
              <a:buFont typeface="Wingdings" panose="05000000000000000000" pitchFamily="2" charset="2"/>
              <a:buChar char="§"/>
            </a:pPr>
            <a:r>
              <a:rPr lang="en-US" altLang="ar-JO" sz="2000" dirty="0"/>
              <a:t>Despite its popularity, studies suggest that the scope of entrepreneurship remains unknown, and therefore the prospects of entrepreneurial activities remains not fully </a:t>
            </a:r>
            <a:r>
              <a:rPr lang="en-US" altLang="ar-JO" sz="2000" dirty="0" smtClean="0"/>
              <a:t>realized.</a:t>
            </a:r>
            <a:endParaRPr lang="en-US" altLang="ar-JO" sz="2000" dirty="0"/>
          </a:p>
          <a:p>
            <a:pPr algn="just">
              <a:lnSpc>
                <a:spcPct val="100000"/>
              </a:lnSpc>
              <a:buFont typeface="Wingdings" panose="05000000000000000000" pitchFamily="2" charset="2"/>
              <a:buChar char="§"/>
            </a:pPr>
            <a:r>
              <a:rPr lang="en-US" altLang="ar-JO" sz="2000" dirty="0"/>
              <a:t>This chapter highlights some aspects concerning the concept of entrepreneur, entrepreneurship, entrepreneurial process and finally the entrepreneurship opportunities and challenges</a:t>
            </a:r>
            <a:r>
              <a:rPr lang="en-US" altLang="ar-JO" sz="2000" dirty="0" smtClean="0"/>
              <a:t>.</a:t>
            </a:r>
            <a:endParaRPr lang="en-US" altLang="ar-JO" sz="20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01121"/>
            <a:ext cx="5592910" cy="4959336"/>
          </a:xfrm>
          <a:prstGeom prst="rect">
            <a:avLst/>
          </a:prstGeom>
        </p:spPr>
        <p:txBody>
          <a:bodyPr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أصبحت ريادة الأعمال ذات أهمية متزايدة للشركات من جميع الأحجام في جميع أنحاء العالم</a:t>
            </a:r>
            <a:r>
              <a:rPr lang="ar-EG" altLang="ar-JO" sz="2400" dirty="0" smtClean="0"/>
              <a:t>.</a:t>
            </a:r>
          </a:p>
          <a:p>
            <a:pPr algn="justLow" rtl="1">
              <a:lnSpc>
                <a:spcPct val="150000"/>
              </a:lnSpc>
              <a:buFont typeface="Wingdings" panose="05000000000000000000" pitchFamily="2" charset="2"/>
              <a:buChar char="§"/>
            </a:pPr>
            <a:r>
              <a:rPr lang="ar-EG" altLang="ar-JO" sz="2400" dirty="0"/>
              <a:t>يفتح فرصا وإمكانيات جديدة للشركات لخلق قيم لأنفسهم وللمجتمع ككل.</a:t>
            </a:r>
          </a:p>
          <a:p>
            <a:pPr algn="justLow" rtl="1">
              <a:lnSpc>
                <a:spcPct val="150000"/>
              </a:lnSpc>
              <a:buFont typeface="Wingdings" panose="05000000000000000000" pitchFamily="2" charset="2"/>
              <a:buChar char="§"/>
            </a:pPr>
            <a:r>
              <a:rPr lang="ar-EG" altLang="ar-JO" sz="2400" dirty="0"/>
              <a:t>على الرغم من شعبيتها ، تشير الدراسات إلى أن نطاق ريادة الأعمال لا يزال غير معروف ، وبالتالي فإن آفاق أنشطة ريادة الأعمال لا تزال غير محققة بالكامل.</a:t>
            </a:r>
          </a:p>
          <a:p>
            <a:pPr algn="justLow" rtl="1">
              <a:lnSpc>
                <a:spcPct val="150000"/>
              </a:lnSpc>
              <a:buFont typeface="Wingdings" panose="05000000000000000000" pitchFamily="2" charset="2"/>
              <a:buChar char="§"/>
            </a:pPr>
            <a:r>
              <a:rPr lang="ar-EG" altLang="ar-JO" sz="2400" dirty="0"/>
              <a:t>يسلط هذا الفصل الضوء على بعض الجوانب المتعلقة بمفهوم رائد الأعمال، وريادة الأعمال،  وعملية ريادة الأعمال،  وأخيرا فرص وتحديات ريادة الأعمال</a:t>
            </a:r>
            <a:r>
              <a:rPr lang="ar-EG" altLang="ar-JO" sz="2400" dirty="0" smtClean="0"/>
              <a:t>.</a:t>
            </a:r>
            <a:endParaRPr lang="ar-EG" altLang="ar-JO" sz="2400" dirty="0"/>
          </a:p>
        </p:txBody>
      </p:sp>
    </p:spTree>
    <p:extLst>
      <p:ext uri="{BB962C8B-B14F-4D97-AF65-F5344CB8AC3E}">
        <p14:creationId xmlns:p14="http://schemas.microsoft.com/office/powerpoint/2010/main" val="353974055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7711" y="1447932"/>
            <a:ext cx="11809822"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579498" cy="48577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
            </a:pPr>
            <a:r>
              <a:rPr lang="en-US" altLang="ar-JO" sz="1800" dirty="0"/>
              <a:t>Entrepreneurs have always been present, however their </a:t>
            </a:r>
            <a:r>
              <a:rPr lang="en-US" altLang="ar-JO" sz="1800" dirty="0" err="1"/>
              <a:t>behavioural</a:t>
            </a:r>
            <a:r>
              <a:rPr lang="en-US" altLang="ar-JO" sz="1800" dirty="0"/>
              <a:t> patterns were different in different periods of time.</a:t>
            </a:r>
          </a:p>
          <a:p>
            <a:pPr algn="just">
              <a:lnSpc>
                <a:spcPct val="100000"/>
              </a:lnSpc>
              <a:buFont typeface="Wingdings" panose="05000000000000000000" pitchFamily="2" charset="2"/>
              <a:buChar char="§"/>
            </a:pPr>
            <a:r>
              <a:rPr lang="en-US" altLang="ar-JO" sz="1800" dirty="0"/>
              <a:t>The word entrepreneur was derived from the French word “</a:t>
            </a:r>
            <a:r>
              <a:rPr lang="en-US" altLang="ar-JO" sz="1800" dirty="0" err="1"/>
              <a:t>entreprendre</a:t>
            </a:r>
            <a:r>
              <a:rPr lang="en-US" altLang="ar-JO" sz="1800" dirty="0"/>
              <a:t>”, which means “to undertake” (</a:t>
            </a:r>
            <a:r>
              <a:rPr lang="en-US" altLang="ar-JO" sz="1800" dirty="0" err="1"/>
              <a:t>Kuratko</a:t>
            </a:r>
            <a:r>
              <a:rPr lang="en-US" altLang="ar-JO" sz="1800" dirty="0"/>
              <a:t>, 2016). </a:t>
            </a:r>
          </a:p>
          <a:p>
            <a:pPr algn="just">
              <a:lnSpc>
                <a:spcPct val="100000"/>
              </a:lnSpc>
              <a:buFont typeface="Wingdings" panose="05000000000000000000" pitchFamily="2" charset="2"/>
              <a:buChar char="§"/>
            </a:pPr>
            <a:r>
              <a:rPr lang="en-US" altLang="ar-JO" sz="1800" dirty="0"/>
              <a:t>The usage of the term entrepreneur can be traced from 1755, wherein an entrepreneur was described to “buy the country produce from those who bring it or to order it to be brought on their account. They pay a certain price to resell wholesale or retail at an uncertain price” (</a:t>
            </a:r>
            <a:r>
              <a:rPr lang="en-US" altLang="ar-JO" sz="1800" dirty="0" err="1"/>
              <a:t>Cantillon</a:t>
            </a:r>
            <a:r>
              <a:rPr lang="en-US" altLang="ar-JO" sz="1800" dirty="0"/>
              <a:t>, 1931, p.51; Hamilton &amp; Harper, 1994).</a:t>
            </a:r>
          </a:p>
          <a:p>
            <a:pPr algn="just">
              <a:lnSpc>
                <a:spcPct val="100000"/>
              </a:lnSpc>
              <a:buFont typeface="Wingdings" panose="05000000000000000000" pitchFamily="2" charset="2"/>
              <a:buChar char="§"/>
            </a:pPr>
            <a:r>
              <a:rPr lang="en-US" altLang="ar-JO" sz="1800" dirty="0"/>
              <a:t>Entrepreneur from the very beginning, was principally an independent speculator of the commodity (Hamilton &amp; Harper, 1994).</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01121"/>
            <a:ext cx="5592910" cy="4959336"/>
          </a:xfrm>
          <a:prstGeom prst="rect">
            <a:avLst/>
          </a:prstGeom>
        </p:spPr>
        <p:txBody>
          <a:bodyPr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لطالما كان رواد الأعمال حاضرين ، لكن أنماطهم السلوكية كانت تختلف باختلاف  الفترات الزمنية.</a:t>
            </a:r>
          </a:p>
          <a:p>
            <a:pPr algn="justLow" rtl="1">
              <a:lnSpc>
                <a:spcPct val="150000"/>
              </a:lnSpc>
              <a:buFont typeface="Wingdings" panose="05000000000000000000" pitchFamily="2" charset="2"/>
              <a:buChar char="§"/>
            </a:pPr>
            <a:r>
              <a:rPr lang="ar-EG" altLang="ar-JO" sz="2400" dirty="0"/>
              <a:t>اشتقت كلمة رائد أعمال من الكلمة الفرنسية "</a:t>
            </a:r>
            <a:r>
              <a:rPr lang="en-US" altLang="ar-JO" sz="2400" dirty="0" err="1"/>
              <a:t>entreprendre</a:t>
            </a:r>
            <a:r>
              <a:rPr lang="en-US" altLang="ar-JO" sz="2400" dirty="0"/>
              <a:t>"، </a:t>
            </a:r>
            <a:r>
              <a:rPr lang="ar-EG" altLang="ar-JO" sz="2400" dirty="0"/>
              <a:t>والتي تعني "التعهد</a:t>
            </a:r>
            <a:r>
              <a:rPr lang="ar-EG" altLang="ar-JO" sz="2400" dirty="0" smtClean="0"/>
              <a:t>".</a:t>
            </a:r>
          </a:p>
          <a:p>
            <a:pPr algn="justLow" rtl="1">
              <a:lnSpc>
                <a:spcPct val="150000"/>
              </a:lnSpc>
              <a:buFont typeface="Wingdings" panose="05000000000000000000" pitchFamily="2" charset="2"/>
              <a:buChar char="§"/>
            </a:pPr>
            <a:r>
              <a:rPr lang="ar-EG" altLang="ar-JO" sz="2400" dirty="0" smtClean="0"/>
              <a:t>يمكن </a:t>
            </a:r>
            <a:r>
              <a:rPr lang="ar-EG" altLang="ar-JO" sz="2400" dirty="0"/>
              <a:t>أن يعود استخدام مصطلح رائد الأعمال منذ عام 1755 ، حيث تم وصف رائد الأعمال بأنه "يشتري منتجات بلدِ ما  من أولئك الذين يجلبونها أو يأمر رائد الأعمال بإحضارها على حسابه. إنهم يدفعون سعرا معينا لإعادة البيع بالجملة أو التجزئة بسعر غير </a:t>
            </a:r>
            <a:r>
              <a:rPr lang="ar-EG" altLang="ar-JO" sz="2400" dirty="0" smtClean="0"/>
              <a:t>مؤكد".</a:t>
            </a:r>
          </a:p>
          <a:p>
            <a:pPr algn="justLow" rtl="1">
              <a:lnSpc>
                <a:spcPct val="150000"/>
              </a:lnSpc>
              <a:buFont typeface="Wingdings" panose="05000000000000000000" pitchFamily="2" charset="2"/>
              <a:buChar char="§"/>
            </a:pPr>
            <a:r>
              <a:rPr lang="ar-EG" altLang="ar-JO" sz="2400" dirty="0" smtClean="0"/>
              <a:t>كان رجل الأعمال </a:t>
            </a:r>
            <a:r>
              <a:rPr lang="ar-EG" altLang="ar-JO" sz="2400" dirty="0"/>
              <a:t>منذ </a:t>
            </a:r>
            <a:r>
              <a:rPr lang="ar-EG" altLang="ar-JO" sz="2400" dirty="0" smtClean="0"/>
              <a:t>البداية، مضاربا </a:t>
            </a:r>
            <a:r>
              <a:rPr lang="ar-EG" altLang="ar-JO" sz="2400" dirty="0"/>
              <a:t>مستقلا </a:t>
            </a:r>
            <a:r>
              <a:rPr lang="ar-EG" altLang="ar-JO" sz="2400" dirty="0" smtClean="0"/>
              <a:t>في السلعة.</a:t>
            </a:r>
            <a:endParaRPr lang="ar-EG" altLang="ar-JO" sz="2400" dirty="0"/>
          </a:p>
        </p:txBody>
      </p:sp>
    </p:spTree>
    <p:extLst>
      <p:ext uri="{BB962C8B-B14F-4D97-AF65-F5344CB8AC3E}">
        <p14:creationId xmlns:p14="http://schemas.microsoft.com/office/powerpoint/2010/main" val="357291289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03197" y="1447932"/>
            <a:ext cx="11824336"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entrepreneurship</a:t>
            </a:r>
            <a:r>
              <a:rPr lang="en-US" sz="2800" b="1" dirty="0" smtClean="0">
                <a:solidFill>
                  <a:srgbClr val="00B0F0"/>
                </a:solidFill>
                <a:latin typeface="Alexandria" charset="0"/>
                <a:cs typeface="Alexandria" charset="0"/>
              </a:rPr>
              <a:t>?</a:t>
            </a:r>
          </a:p>
          <a:p>
            <a:r>
              <a:rPr lang="ar-EG" sz="2800" b="1" dirty="0" smtClean="0">
                <a:solidFill>
                  <a:srgbClr val="00B0F0"/>
                </a:solidFill>
                <a:latin typeface="Alexandria" charset="0"/>
                <a:cs typeface="Alexandria" charset="0"/>
              </a:rPr>
              <a:t>ما المقصود بريادة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318242" cy="26225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JO" sz="2400" b="1" dirty="0"/>
              <a:t>Entrepreneurship</a:t>
            </a:r>
            <a:r>
              <a:rPr lang="en-US" altLang="ar-JO" sz="2400" dirty="0"/>
              <a:t> </a:t>
            </a:r>
          </a:p>
          <a:p>
            <a:pPr algn="just">
              <a:buFont typeface="Wingdings" panose="05000000000000000000" pitchFamily="2" charset="2"/>
              <a:buNone/>
            </a:pPr>
            <a:r>
              <a:rPr lang="en-US" altLang="ar-JO" sz="2400" dirty="0"/>
              <a:t> The process of designing, launching and running </a:t>
            </a:r>
            <a:r>
              <a:rPr lang="en-US" altLang="ar-JO" sz="2400" b="1" dirty="0">
                <a:solidFill>
                  <a:schemeClr val="accent1">
                    <a:lumMod val="75000"/>
                  </a:schemeClr>
                </a:solidFill>
              </a:rPr>
              <a:t>a</a:t>
            </a:r>
            <a:r>
              <a:rPr lang="ar-JO" altLang="ar-JO" sz="2400" b="1" dirty="0">
                <a:solidFill>
                  <a:schemeClr val="accent1">
                    <a:lumMod val="75000"/>
                  </a:schemeClr>
                </a:solidFill>
              </a:rPr>
              <a:t> </a:t>
            </a:r>
            <a:r>
              <a:rPr lang="en-US" altLang="ar-JO" sz="2400" b="1" dirty="0">
                <a:solidFill>
                  <a:schemeClr val="accent1">
                    <a:lumMod val="75000"/>
                  </a:schemeClr>
                </a:solidFill>
              </a:rPr>
              <a:t>new business</a:t>
            </a:r>
            <a:r>
              <a:rPr lang="en-US" altLang="ar-JO" sz="2400" dirty="0"/>
              <a:t>, which typically begins as a small business, such as a startup company, offering a product, process or service for sale or hire. </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5698103" y="1601121"/>
            <a:ext cx="6252064" cy="262253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b="1" dirty="0"/>
              <a:t>ريادة الأعمال</a:t>
            </a:r>
            <a:r>
              <a:rPr lang="en-US" altLang="ar-JO" dirty="0"/>
              <a:t> </a:t>
            </a:r>
          </a:p>
          <a:p>
            <a:pPr algn="justLow" rtl="1">
              <a:lnSpc>
                <a:spcPct val="150000"/>
              </a:lnSpc>
              <a:buFont typeface="Wingdings" panose="05000000000000000000" pitchFamily="2" charset="2"/>
              <a:buNone/>
            </a:pPr>
            <a:r>
              <a:rPr lang="ar-EG" altLang="ar-JO" dirty="0"/>
              <a:t> عملية تصميم وإطلاق وتشغيل </a:t>
            </a:r>
            <a:r>
              <a:rPr lang="ar-EG" altLang="ar-JO" dirty="0">
                <a:solidFill>
                  <a:srgbClr val="0070C0"/>
                </a:solidFill>
              </a:rPr>
              <a:t>عمل تجاري </a:t>
            </a:r>
            <a:r>
              <a:rPr lang="ar-EG" altLang="ar-JO" dirty="0" smtClean="0">
                <a:solidFill>
                  <a:srgbClr val="0070C0"/>
                </a:solidFill>
              </a:rPr>
              <a:t>جديد</a:t>
            </a:r>
            <a:r>
              <a:rPr lang="ar-EG" altLang="ar-JO" dirty="0" smtClean="0"/>
              <a:t>، </a:t>
            </a:r>
            <a:r>
              <a:rPr lang="ar-EG" altLang="ar-JO" dirty="0"/>
              <a:t>والتي تبدأ عادة كشركة </a:t>
            </a:r>
            <a:r>
              <a:rPr lang="ar-EG" altLang="ar-JO" dirty="0" smtClean="0"/>
              <a:t>صغيرة، </a:t>
            </a:r>
            <a:r>
              <a:rPr lang="ar-EG" altLang="ar-JO" dirty="0"/>
              <a:t>مثل شركة </a:t>
            </a:r>
            <a:r>
              <a:rPr lang="ar-EG" altLang="ar-JO" dirty="0" smtClean="0"/>
              <a:t>ناشئة، </a:t>
            </a:r>
            <a:r>
              <a:rPr lang="ar-EG" altLang="ar-JO" dirty="0"/>
              <a:t>تعرض منتجا أو عملية أو خدمة للبيع أو </a:t>
            </a:r>
            <a:r>
              <a:rPr lang="ar-EG" altLang="ar-JO" dirty="0" smtClean="0"/>
              <a:t>التأجير.</a:t>
            </a:r>
            <a:r>
              <a:rPr lang="en-US" altLang="ar-JO" dirty="0" smtClean="0"/>
              <a:t> </a:t>
            </a:r>
            <a:endParaRPr lang="en-US" altLang="ar-JO" dirty="0"/>
          </a:p>
        </p:txBody>
      </p:sp>
      <p:pic>
        <p:nvPicPr>
          <p:cNvPr id="17" name="Picture 2" descr="Uber - Request a ride - التطبيقات على Google Play">
            <a:extLst>
              <a:ext uri="{FF2B5EF4-FFF2-40B4-BE49-F238E27FC236}">
                <a16:creationId xmlns:a16="http://schemas.microsoft.com/office/drawing/2014/main" id="{6D0AF610-F4F0-DF98-6048-AA0F467228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3271" y="4362331"/>
            <a:ext cx="2214971" cy="2214971"/>
          </a:xfrm>
          <a:prstGeom prst="ellipse">
            <a:avLst/>
          </a:prstGeom>
          <a:noFill/>
          <a:extLst>
            <a:ext uri="{909E8E84-426E-40DD-AFC4-6F175D3DCCD1}">
              <a14:hiddenFill xmlns:a14="http://schemas.microsoft.com/office/drawing/2010/main">
                <a:solidFill>
                  <a:srgbClr val="FFFFFF"/>
                </a:solidFill>
              </a14:hiddenFill>
            </a:ext>
          </a:extLst>
        </p:spPr>
      </p:pic>
      <p:pic>
        <p:nvPicPr>
          <p:cNvPr id="18" name="Picture 4" descr="Airbnb Help (@AirbnbHelp) / টুইটার">
            <a:extLst>
              <a:ext uri="{FF2B5EF4-FFF2-40B4-BE49-F238E27FC236}">
                <a16:creationId xmlns:a16="http://schemas.microsoft.com/office/drawing/2014/main" id="{AA02F62C-6334-6AB4-BE8C-0E8B22C60A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2213" y="4362331"/>
            <a:ext cx="2286000" cy="2286000"/>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08417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72571" y="144793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Definition </a:t>
            </a:r>
            <a:r>
              <a:rPr lang="en-US" sz="2800" b="1" dirty="0">
                <a:solidFill>
                  <a:srgbClr val="00B0F0"/>
                </a:solidFill>
                <a:latin typeface="Alexandria" charset="0"/>
                <a:cs typeface="Alexandria" charset="0"/>
              </a:rPr>
              <a:t>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تعريف 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550470" cy="48577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None/>
            </a:pPr>
            <a:r>
              <a:rPr lang="en-US" altLang="ar-JO" sz="2400" dirty="0"/>
              <a:t>“Entrepreneurship is the creation of </a:t>
            </a:r>
            <a:r>
              <a:rPr lang="en-US" altLang="ar-JO" sz="2400" dirty="0" smtClean="0"/>
              <a:t>organizations. </a:t>
            </a:r>
            <a:r>
              <a:rPr lang="en-US" altLang="ar-JO" sz="2400" dirty="0"/>
              <a:t>In </a:t>
            </a:r>
            <a:r>
              <a:rPr lang="en-US" altLang="ar-JO" sz="2400" dirty="0" smtClean="0"/>
              <a:t>behavioral </a:t>
            </a:r>
            <a:r>
              <a:rPr lang="en-US" altLang="ar-JO" sz="2400" dirty="0"/>
              <a:t>approaches to the study of entrepreneurship, an entrepreneur is seen as a set of activities involved in </a:t>
            </a:r>
            <a:r>
              <a:rPr lang="en-US" altLang="ar-JO" sz="2400" dirty="0" smtClean="0"/>
              <a:t>organization </a:t>
            </a:r>
            <a:r>
              <a:rPr lang="en-US" altLang="ar-JO" sz="2400" dirty="0"/>
              <a:t>creation, while in trait approaches an entrepreneur is a set of personality traits and characteristics” Gartner (1988, p.11) </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01121"/>
            <a:ext cx="5592910" cy="4959336"/>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dirty="0"/>
              <a:t>"ريادة الأعمال هي إنشاء المنظمات. في المناهج السلوكية لدراسة ريادة الأعمال ينظر إلى رائد الأعمال على أنه المسؤول عن مجموعة من الأنشطة التي ينطوي عليها إنشاء المنظمة ، بينما في نهج السمات ، يكون رائد الأعمال مجموعة من السمات والخصائص الشخصية </a:t>
            </a:r>
            <a:r>
              <a:rPr lang="ar-EG" altLang="ar-JO" dirty="0" smtClean="0"/>
              <a:t>" </a:t>
            </a:r>
            <a:r>
              <a:rPr lang="en-US" altLang="ar-JO" dirty="0"/>
              <a:t>Gartner (1988, p.11</a:t>
            </a:r>
            <a:r>
              <a:rPr lang="en-US" altLang="ar-JO" dirty="0" smtClean="0"/>
              <a:t>)</a:t>
            </a:r>
            <a:endParaRPr lang="ar-EG" altLang="ar-JO" dirty="0"/>
          </a:p>
        </p:txBody>
      </p:sp>
    </p:spTree>
    <p:extLst>
      <p:ext uri="{BB962C8B-B14F-4D97-AF65-F5344CB8AC3E}">
        <p14:creationId xmlns:p14="http://schemas.microsoft.com/office/powerpoint/2010/main" val="175934611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an Entrepreneur</a:t>
            </a:r>
            <a:r>
              <a:rPr lang="en-US" sz="2800" b="1" dirty="0" smtClean="0">
                <a:solidFill>
                  <a:srgbClr val="00B0F0"/>
                </a:solidFill>
                <a:latin typeface="Alexandria" charset="0"/>
                <a:cs typeface="Alexandria" charset="0"/>
              </a:rPr>
              <a:t>?</a:t>
            </a:r>
          </a:p>
          <a:p>
            <a:r>
              <a:rPr lang="ar-EG" sz="2800" b="1" dirty="0">
                <a:solidFill>
                  <a:srgbClr val="00B0F0"/>
                </a:solidFill>
                <a:latin typeface="Alexandria" charset="0"/>
                <a:cs typeface="Alexandria" charset="0"/>
              </a:rPr>
              <a:t>ما هو رائد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27814" y="1601121"/>
            <a:ext cx="5550470" cy="48577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None/>
            </a:pPr>
            <a:r>
              <a:rPr lang="en-US" altLang="ar-JO" b="1" dirty="0"/>
              <a:t>Entrepreneur</a:t>
            </a:r>
            <a:r>
              <a:rPr lang="en-US" altLang="ar-JO" dirty="0"/>
              <a:t>: </a:t>
            </a:r>
          </a:p>
          <a:p>
            <a:pPr algn="just">
              <a:lnSpc>
                <a:spcPct val="150000"/>
              </a:lnSpc>
              <a:buFont typeface="Wingdings" panose="05000000000000000000" pitchFamily="2" charset="2"/>
              <a:buNone/>
            </a:pPr>
            <a:r>
              <a:rPr lang="en-US" altLang="ar-JO" dirty="0"/>
              <a:t>One who creates a new business in the face of risk and uncertainty for the purpose of achieving profit and growth by identifying opportunities and assembling the necessary resources to capitalize on them. </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270173" y="1601121"/>
            <a:ext cx="5592910" cy="495933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200000"/>
              </a:lnSpc>
              <a:buFont typeface="Wingdings" panose="05000000000000000000" pitchFamily="2" charset="2"/>
              <a:buNone/>
            </a:pPr>
            <a:r>
              <a:rPr lang="ar-EG" altLang="ar-JO" b="1" dirty="0"/>
              <a:t>رائد الأعمال: </a:t>
            </a:r>
          </a:p>
          <a:p>
            <a:pPr algn="justLow" rtl="1">
              <a:lnSpc>
                <a:spcPct val="200000"/>
              </a:lnSpc>
              <a:buFont typeface="Wingdings" panose="05000000000000000000" pitchFamily="2" charset="2"/>
              <a:buNone/>
            </a:pPr>
            <a:r>
              <a:rPr lang="ar-EG" altLang="ar-JO" dirty="0"/>
              <a:t>الشخص الذي ينشئ عملا جديدا في مواجهة المخاطر وعدم اليقين بغرض تحقيق الربح والنمو من خلال تحديد الفرص وتجميع الموارد اللازمة للاستفادة منها. </a:t>
            </a:r>
          </a:p>
        </p:txBody>
      </p:sp>
    </p:spTree>
    <p:extLst>
      <p:ext uri="{BB962C8B-B14F-4D97-AF65-F5344CB8AC3E}">
        <p14:creationId xmlns:p14="http://schemas.microsoft.com/office/powerpoint/2010/main" val="195347268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72571" y="144793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Other definitions of entrepreneur</a:t>
            </a:r>
          </a:p>
          <a:p>
            <a:r>
              <a:rPr lang="ar-EG" sz="2800" b="1" dirty="0">
                <a:solidFill>
                  <a:srgbClr val="00B0F0"/>
                </a:solidFill>
                <a:latin typeface="Alexandria" charset="0"/>
                <a:cs typeface="Alexandria" charset="0"/>
              </a:rPr>
              <a:t>التعريفات الأخري لرائد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B04A901-2627-2A02-3845-0D5EEFB8EC2F}"/>
              </a:ext>
            </a:extLst>
          </p:cNvPr>
          <p:cNvSpPr txBox="1"/>
          <p:nvPr/>
        </p:nvSpPr>
        <p:spPr>
          <a:xfrm>
            <a:off x="322216" y="1529645"/>
            <a:ext cx="5913882" cy="845820"/>
          </a:xfrm>
          <a:prstGeom prst="rect">
            <a:avLst/>
          </a:prstGeom>
        </p:spPr>
        <p:txBody>
          <a:bodyPr vert="horz" lIns="91440" tIns="45720" rIns="91440" bIns="45720" rtlCol="0" anchor="t">
            <a:normAutofit/>
          </a:bodyPr>
          <a:lstStyle/>
          <a:p>
            <a:pPr lvl="0" algn="just">
              <a:lnSpc>
                <a:spcPct val="110000"/>
              </a:lnSpc>
              <a:spcAft>
                <a:spcPts val="600"/>
              </a:spcAft>
            </a:pPr>
            <a:r>
              <a:rPr lang="en-US" dirty="0"/>
              <a:t>To date, several definitions have been penned to describe an entrepreneur. And some of them are mentioned herewith: </a:t>
            </a:r>
          </a:p>
          <a:p>
            <a:pPr lvl="0">
              <a:lnSpc>
                <a:spcPct val="110000"/>
              </a:lnSpc>
              <a:spcAft>
                <a:spcPts val="600"/>
              </a:spcAft>
            </a:pPr>
            <a:endParaRPr lang="en-US" dirty="0"/>
          </a:p>
        </p:txBody>
      </p:sp>
      <p:sp>
        <p:nvSpPr>
          <p:cNvPr id="13" name="TextBox 12">
            <a:extLst>
              <a:ext uri="{FF2B5EF4-FFF2-40B4-BE49-F238E27FC236}">
                <a16:creationId xmlns:a16="http://schemas.microsoft.com/office/drawing/2014/main" id="{74B291E8-F1C0-41C2-4C44-5A1026D1766A}"/>
              </a:ext>
            </a:extLst>
          </p:cNvPr>
          <p:cNvSpPr txBox="1"/>
          <p:nvPr/>
        </p:nvSpPr>
        <p:spPr>
          <a:xfrm>
            <a:off x="143506" y="2226171"/>
            <a:ext cx="6237732" cy="4512004"/>
          </a:xfrm>
          <a:prstGeom prst="rect">
            <a:avLst/>
          </a:prstGeom>
          <a:noFill/>
        </p:spPr>
        <p:txBody>
          <a:bodyPr wrap="square">
            <a:spAutoFit/>
          </a:bodyPr>
          <a:lstStyle/>
          <a:p>
            <a:pPr marL="342900" indent="-228600" algn="just">
              <a:lnSpc>
                <a:spcPct val="110000"/>
              </a:lnSpc>
              <a:spcAft>
                <a:spcPts val="600"/>
              </a:spcAft>
              <a:buFont typeface="Arial" panose="020B0604020202020204" pitchFamily="34" charset="0"/>
              <a:buChar char="•"/>
            </a:pPr>
            <a:r>
              <a:rPr lang="en-US" dirty="0"/>
              <a:t>“Entrepreneur is someone who </a:t>
            </a:r>
            <a:r>
              <a:rPr lang="en-US" dirty="0">
                <a:solidFill>
                  <a:srgbClr val="C00000"/>
                </a:solidFill>
              </a:rPr>
              <a:t>manages all the necessary resources</a:t>
            </a:r>
            <a:r>
              <a:rPr lang="en-US" dirty="0">
                <a:solidFill>
                  <a:srgbClr val="FF9518"/>
                </a:solidFill>
              </a:rPr>
              <a:t> </a:t>
            </a:r>
            <a:r>
              <a:rPr lang="en-US" dirty="0"/>
              <a:t>to produce and market a product which responds to the market scarcity “(</a:t>
            </a:r>
            <a:r>
              <a:rPr lang="en-US" dirty="0" err="1"/>
              <a:t>Leibenstein</a:t>
            </a:r>
            <a:r>
              <a:rPr lang="en-US" dirty="0"/>
              <a:t>, 1968; Bull &amp; Willard, 1993).</a:t>
            </a:r>
          </a:p>
          <a:p>
            <a:pPr marL="342900" indent="-228600" algn="just">
              <a:lnSpc>
                <a:spcPct val="110000"/>
              </a:lnSpc>
              <a:spcAft>
                <a:spcPts val="600"/>
              </a:spcAft>
              <a:buFont typeface="Arial" panose="020B0604020202020204" pitchFamily="34" charset="0"/>
              <a:buChar char="•"/>
            </a:pPr>
            <a:r>
              <a:rPr lang="en-US" dirty="0"/>
              <a:t>“Entrepreneurs are individuals </a:t>
            </a:r>
            <a:r>
              <a:rPr lang="en-US" dirty="0">
                <a:solidFill>
                  <a:srgbClr val="C00000"/>
                </a:solidFill>
              </a:rPr>
              <a:t>who recognize opportunities </a:t>
            </a:r>
            <a:r>
              <a:rPr lang="en-US" dirty="0"/>
              <a:t>where others see chaos contradiction, and confusion. They are aggressive catalysts for change within the marketplace” Kuratko (2016, p.3)</a:t>
            </a:r>
          </a:p>
          <a:p>
            <a:pPr marL="342900" indent="-228600" algn="just">
              <a:lnSpc>
                <a:spcPct val="110000"/>
              </a:lnSpc>
              <a:spcAft>
                <a:spcPts val="600"/>
              </a:spcAft>
              <a:buFont typeface="Arial" panose="020B0604020202020204" pitchFamily="34" charset="0"/>
              <a:buChar char="•"/>
            </a:pPr>
            <a:r>
              <a:rPr lang="en-US" dirty="0"/>
              <a:t>“Entrepreneur is the person who carries out new combinations, causing discontinuity. The role is completed when the function is completed. The person may be an employee with an existing organization or may start a new venture. An investor per se only risks capital for a return.” Bull &amp; Willard (1993, p. 186) </a:t>
            </a:r>
          </a:p>
        </p:txBody>
      </p:sp>
      <p:sp>
        <p:nvSpPr>
          <p:cNvPr id="17" name="TextBox 16">
            <a:extLst>
              <a:ext uri="{FF2B5EF4-FFF2-40B4-BE49-F238E27FC236}">
                <a16:creationId xmlns:a16="http://schemas.microsoft.com/office/drawing/2014/main" id="{523CBEC3-5F06-9A84-E055-E7A3363C205B}"/>
              </a:ext>
            </a:extLst>
          </p:cNvPr>
          <p:cNvSpPr txBox="1"/>
          <p:nvPr/>
        </p:nvSpPr>
        <p:spPr>
          <a:xfrm>
            <a:off x="6952344" y="1632321"/>
            <a:ext cx="4958838" cy="845820"/>
          </a:xfrm>
          <a:prstGeom prst="rect">
            <a:avLst/>
          </a:prstGeom>
        </p:spPr>
        <p:txBody>
          <a:bodyPr vert="horz" lIns="91440" tIns="45720" rIns="91440" bIns="45720" rtlCol="0" anchor="t">
            <a:normAutofit/>
          </a:bodyPr>
          <a:lstStyle/>
          <a:p>
            <a:pPr lvl="0" algn="just" rtl="1">
              <a:lnSpc>
                <a:spcPct val="110000"/>
              </a:lnSpc>
              <a:spcAft>
                <a:spcPts val="600"/>
              </a:spcAft>
            </a:pPr>
            <a:r>
              <a:rPr lang="ar-EG" sz="2000" b="1" u="sng" dirty="0"/>
              <a:t>حتى </a:t>
            </a:r>
            <a:r>
              <a:rPr lang="ar-EG" sz="2000" b="1" u="sng" dirty="0" smtClean="0"/>
              <a:t>الآن، </a:t>
            </a:r>
            <a:r>
              <a:rPr lang="ar-EG" sz="2000" b="1" u="sng" dirty="0"/>
              <a:t>تم صياغة العديد من التعريفات لوصف رائد الأعمال. وبعضها مذكور فيما </a:t>
            </a:r>
            <a:r>
              <a:rPr lang="ar-EG" sz="2000" b="1" u="sng" dirty="0" smtClean="0"/>
              <a:t>يلي: </a:t>
            </a:r>
            <a:endParaRPr lang="ar-EG" sz="2000" b="1" u="sng" dirty="0"/>
          </a:p>
          <a:p>
            <a:pPr lvl="0" algn="r" rtl="1">
              <a:lnSpc>
                <a:spcPct val="110000"/>
              </a:lnSpc>
              <a:spcAft>
                <a:spcPts val="600"/>
              </a:spcAft>
            </a:pPr>
            <a:endParaRPr lang="en-US" dirty="0"/>
          </a:p>
        </p:txBody>
      </p:sp>
      <p:sp>
        <p:nvSpPr>
          <p:cNvPr id="18" name="TextBox 17">
            <a:extLst>
              <a:ext uri="{FF2B5EF4-FFF2-40B4-BE49-F238E27FC236}">
                <a16:creationId xmlns:a16="http://schemas.microsoft.com/office/drawing/2014/main" id="{1692A780-BAF6-0420-0B2F-A99461F96A14}"/>
              </a:ext>
            </a:extLst>
          </p:cNvPr>
          <p:cNvSpPr txBox="1"/>
          <p:nvPr/>
        </p:nvSpPr>
        <p:spPr>
          <a:xfrm>
            <a:off x="6952343" y="2386903"/>
            <a:ext cx="4958839" cy="4308872"/>
          </a:xfrm>
          <a:prstGeom prst="rect">
            <a:avLst/>
          </a:prstGeom>
          <a:noFill/>
        </p:spPr>
        <p:txBody>
          <a:bodyPr wrap="square">
            <a:spAutoFit/>
          </a:bodyPr>
          <a:lstStyle/>
          <a:p>
            <a:pPr marL="342900" indent="-228600" algn="justLow" rtl="1">
              <a:lnSpc>
                <a:spcPct val="110000"/>
              </a:lnSpc>
              <a:spcAft>
                <a:spcPts val="600"/>
              </a:spcAft>
              <a:buFont typeface="Arial" panose="020B0604020202020204" pitchFamily="34" charset="0"/>
              <a:buChar char="•"/>
            </a:pPr>
            <a:r>
              <a:rPr lang="ar-EG" sz="2000" dirty="0"/>
              <a:t>"رائد الأعمال هو الشخص الذي يدير جميع الموارد اللازمة لإنتاج وتسويق منتج كإستجابة لندرة هذا المنتج في </a:t>
            </a:r>
            <a:r>
              <a:rPr lang="ar-EG" sz="2000" dirty="0" smtClean="0"/>
              <a:t>السوق.</a:t>
            </a:r>
            <a:endParaRPr lang="ar-EG" sz="2000" dirty="0"/>
          </a:p>
          <a:p>
            <a:pPr marL="342900" indent="-228600" algn="justLow" rtl="1">
              <a:lnSpc>
                <a:spcPct val="110000"/>
              </a:lnSpc>
              <a:spcAft>
                <a:spcPts val="600"/>
              </a:spcAft>
              <a:buFont typeface="Arial" panose="020B0604020202020204" pitchFamily="34" charset="0"/>
              <a:buChar char="•"/>
            </a:pPr>
            <a:r>
              <a:rPr lang="ar-EG" sz="2000" dirty="0"/>
              <a:t>"رواد الأعمال هم أفراد يدركون الفرص التي يرى فيها الآخرون تناقضا و يغرقون في الفوضى والارتباك. إنهم يعملون كمحفزات عدوانية للتغيير في </a:t>
            </a:r>
            <a:r>
              <a:rPr lang="ar-EG" sz="2000" dirty="0" smtClean="0"/>
              <a:t>السوق".</a:t>
            </a:r>
          </a:p>
          <a:p>
            <a:pPr marL="342900" indent="-228600" algn="justLow" rtl="1">
              <a:lnSpc>
                <a:spcPct val="110000"/>
              </a:lnSpc>
              <a:spcAft>
                <a:spcPts val="600"/>
              </a:spcAft>
              <a:buFont typeface="Arial" panose="020B0604020202020204" pitchFamily="34" charset="0"/>
              <a:buChar char="•"/>
            </a:pPr>
            <a:r>
              <a:rPr lang="ar-EG" sz="2000" dirty="0" smtClean="0"/>
              <a:t>"رائد </a:t>
            </a:r>
            <a:r>
              <a:rPr lang="ar-EG" sz="2000" dirty="0"/>
              <a:t>الأعمال هو الشخص الذي ينفذ مجموعات جديدة ، مما يتسبب في توقف العمل بالعمليات و المنتجات الحالية . يكتمل هذا الدور عند اكتمال الوظيفة. قد يكون رائد الأعمال موظفا في منظمة قائمة أو قد يبدأ مشروعا جديدا. بينما المستثمر في حد ذاته يخاطر فقط برأس المال من أجل </a:t>
            </a:r>
            <a:r>
              <a:rPr lang="ar-EG" sz="2000" dirty="0" smtClean="0"/>
              <a:t>عائد".</a:t>
            </a:r>
            <a:endParaRPr lang="ar-EG" sz="2000" dirty="0"/>
          </a:p>
        </p:txBody>
      </p:sp>
    </p:spTree>
    <p:extLst>
      <p:ext uri="{BB962C8B-B14F-4D97-AF65-F5344CB8AC3E}">
        <p14:creationId xmlns:p14="http://schemas.microsoft.com/office/powerpoint/2010/main" val="33228910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7711" y="1447932"/>
            <a:ext cx="11809822"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Case study: Rent the Runway </a:t>
            </a:r>
          </a:p>
          <a:p>
            <a:pPr algn="l"/>
            <a:r>
              <a:rPr lang="ar-EG" sz="2800" b="1" dirty="0">
                <a:solidFill>
                  <a:srgbClr val="00B0F0"/>
                </a:solidFill>
                <a:latin typeface="Alexandria" charset="0"/>
                <a:cs typeface="Alexandria" charset="0"/>
              </a:rPr>
              <a:t>دراسة </a:t>
            </a:r>
            <a:r>
              <a:rPr lang="ar-EG" sz="2800" b="1" dirty="0" smtClean="0">
                <a:solidFill>
                  <a:srgbClr val="00B0F0"/>
                </a:solidFill>
                <a:latin typeface="Alexandria" charset="0"/>
                <a:cs typeface="Alexandria" charset="0"/>
              </a:rPr>
              <a:t>حالة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7C67614-CCA2-6E05-02D6-C3FAE95F1C67}"/>
              </a:ext>
            </a:extLst>
          </p:cNvPr>
          <p:cNvSpPr txBox="1"/>
          <p:nvPr/>
        </p:nvSpPr>
        <p:spPr>
          <a:xfrm>
            <a:off x="377190" y="1618690"/>
            <a:ext cx="5388214" cy="4545759"/>
          </a:xfrm>
          <a:prstGeom prst="rect">
            <a:avLst/>
          </a:prstGeom>
        </p:spPr>
        <p:txBody>
          <a:bodyPr vert="horz" lIns="91440" tIns="45720" rIns="91440" bIns="45720" rtlCol="0">
            <a:noAutofit/>
          </a:bodyPr>
          <a:lstStyle/>
          <a:p>
            <a:pPr indent="-228600" algn="just">
              <a:spcAft>
                <a:spcPts val="600"/>
              </a:spcAft>
              <a:buFont typeface="Arial" panose="020B0604020202020204" pitchFamily="34" charset="0"/>
              <a:buChar char="•"/>
            </a:pPr>
            <a:r>
              <a:rPr lang="en-US" dirty="0">
                <a:effectLst/>
              </a:rPr>
              <a:t>Jenn Hyman came up with the idea for a designer clothing rental business, Rent the Runway</a:t>
            </a:r>
            <a:r>
              <a:rPr lang="en-US" dirty="0"/>
              <a:t> </a:t>
            </a:r>
            <a:r>
              <a:rPr lang="en-US" dirty="0">
                <a:effectLst/>
              </a:rPr>
              <a:t>after she witnessed one of her sister’s “closet full of clothes, but nothing to wear” moments</a:t>
            </a:r>
          </a:p>
          <a:p>
            <a:pPr indent="-228600" algn="just">
              <a:spcAft>
                <a:spcPts val="600"/>
              </a:spcAft>
              <a:buFont typeface="Arial" panose="020B0604020202020204" pitchFamily="34" charset="0"/>
              <a:buChar char="•"/>
            </a:pPr>
            <a:r>
              <a:rPr lang="en-US" dirty="0">
                <a:effectLst/>
              </a:rPr>
              <a:t> When she returned to school, she shared her idea with a suitemate, Jenny Fleiss, and the two collegiate entrepreneurs launched the company that rents high-end, designer clothing, accessories, and jewelry to customers at a fraction of the regular retail price. </a:t>
            </a:r>
          </a:p>
          <a:p>
            <a:pPr indent="-228600" algn="just">
              <a:spcAft>
                <a:spcPts val="600"/>
              </a:spcAft>
              <a:buFont typeface="Arial" panose="020B0604020202020204" pitchFamily="34" charset="0"/>
              <a:buChar char="•"/>
            </a:pPr>
            <a:r>
              <a:rPr lang="en-US" dirty="0">
                <a:effectLst/>
              </a:rPr>
              <a:t>To test their business model, they used their savings to purchase 100 dresses and set up a pop-up shop on campus that proved to be a hit. The shop’s success convinced the entrepreneurial pair that their business idea was valid and led them to conduct focus groups with more than 1,000 women, which gave them valuable insight into refining their business model and pricing strategy.</a:t>
            </a:r>
          </a:p>
        </p:txBody>
      </p:sp>
      <p:sp>
        <p:nvSpPr>
          <p:cNvPr id="19" name="TextBox 18">
            <a:extLst>
              <a:ext uri="{FF2B5EF4-FFF2-40B4-BE49-F238E27FC236}">
                <a16:creationId xmlns:a16="http://schemas.microsoft.com/office/drawing/2014/main" id="{D820B040-3564-38E2-E922-37E67CCB6775}"/>
              </a:ext>
            </a:extLst>
          </p:cNvPr>
          <p:cNvSpPr txBox="1"/>
          <p:nvPr/>
        </p:nvSpPr>
        <p:spPr>
          <a:xfrm>
            <a:off x="6337295" y="1618690"/>
            <a:ext cx="5388214" cy="4545759"/>
          </a:xfrm>
          <a:prstGeom prst="rect">
            <a:avLst/>
          </a:prstGeom>
        </p:spPr>
        <p:txBody>
          <a:bodyPr vert="horz" lIns="91440" tIns="45720" rIns="91440" bIns="45720" rtlCol="0">
            <a:noAutofit/>
          </a:bodyPr>
          <a:lstStyle/>
          <a:p>
            <a:pPr indent="-228600" algn="justLow" rtl="1">
              <a:spcAft>
                <a:spcPts val="600"/>
              </a:spcAft>
              <a:buFont typeface="Arial" panose="020B0604020202020204" pitchFamily="34" charset="0"/>
              <a:buChar char="•"/>
            </a:pPr>
            <a:r>
              <a:rPr lang="ar-EG" sz="2000" dirty="0">
                <a:effectLst/>
              </a:rPr>
              <a:t>توصلت جين هيمان إلى فكرة إنشاء شركة لتأجير الملابس ، </a:t>
            </a:r>
            <a:r>
              <a:rPr lang="en-US" sz="2000" dirty="0">
                <a:effectLst/>
              </a:rPr>
              <a:t>Rent the Runway </a:t>
            </a:r>
            <a:r>
              <a:rPr lang="ar-EG" sz="2000" dirty="0" smtClean="0">
                <a:effectLst/>
              </a:rPr>
              <a:t> بعد </a:t>
            </a:r>
            <a:r>
              <a:rPr lang="ar-EG" sz="2000" dirty="0">
                <a:effectLst/>
              </a:rPr>
              <a:t>أن شاهدت إحدى لحظات "خزانة أختها المليئة بالملابس ، ولكن لا شيء لارتدائه"</a:t>
            </a:r>
          </a:p>
          <a:p>
            <a:pPr indent="-228600" algn="justLow" rtl="1">
              <a:spcAft>
                <a:spcPts val="600"/>
              </a:spcAft>
              <a:buFont typeface="Arial" panose="020B0604020202020204" pitchFamily="34" charset="0"/>
              <a:buChar char="•"/>
            </a:pPr>
            <a:r>
              <a:rPr lang="ar-EG" sz="2000" dirty="0">
                <a:effectLst/>
              </a:rPr>
              <a:t> عندما عادت إلى المدرسة ، شاركت فكرتها مع زميلتها في الجناح ، جيني فليس ، وأطلقتا رائدتا الأعمال الجامعيتان الشركة التي تؤجر الملابس والإكسسوارات والمجوهرات الراقية والمصممة للعملاء بجزء بسيط من سعر التجزئة العادي. </a:t>
            </a:r>
            <a:endParaRPr lang="ar-EG" sz="2000" dirty="0" smtClean="0">
              <a:effectLst/>
            </a:endParaRPr>
          </a:p>
          <a:p>
            <a:pPr algn="justLow" rtl="1">
              <a:spcAft>
                <a:spcPts val="600"/>
              </a:spcAft>
            </a:pPr>
            <a:endParaRPr lang="ar-EG" sz="2000" dirty="0">
              <a:effectLst/>
            </a:endParaRPr>
          </a:p>
          <a:p>
            <a:pPr indent="-228600" algn="justLow" rtl="1">
              <a:spcAft>
                <a:spcPts val="600"/>
              </a:spcAft>
              <a:buFont typeface="Arial" panose="020B0604020202020204" pitchFamily="34" charset="0"/>
              <a:buChar char="•"/>
            </a:pPr>
            <a:r>
              <a:rPr lang="ar-EG" sz="2000" dirty="0">
                <a:effectLst/>
              </a:rPr>
              <a:t>لاختبار نموذج أعمالهم ، استخدموا مدخراتهم لشراء 100 فستان وإنشاء متجر صغير مؤقت في الحرم الجامعي أثبت نجاحه. أقنع نجاح المتجر الثنائي الريادي بأن فكرة عملهما كانت صحيحة وقادهما إلى إجراء مجموعات تركيز مع أكثر من 1000 امرأة ، مما أعطاهما نظرة ثاقبة عن كيفية تحسين نموذج أعمالهما واستراتيجية التسعير.</a:t>
            </a:r>
          </a:p>
        </p:txBody>
      </p:sp>
    </p:spTree>
    <p:extLst>
      <p:ext uri="{BB962C8B-B14F-4D97-AF65-F5344CB8AC3E}">
        <p14:creationId xmlns:p14="http://schemas.microsoft.com/office/powerpoint/2010/main" val="238282971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7711" y="1447932"/>
            <a:ext cx="11809822"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Case study: Rent the Runway </a:t>
            </a:r>
          </a:p>
          <a:p>
            <a:r>
              <a:rPr lang="ar-EG" sz="2800" b="1" dirty="0">
                <a:solidFill>
                  <a:srgbClr val="00B0F0"/>
                </a:solidFill>
                <a:latin typeface="Alexandria" charset="0"/>
                <a:cs typeface="Alexandria" charset="0"/>
              </a:rPr>
              <a:t>دراسة </a:t>
            </a:r>
            <a:r>
              <a:rPr lang="ar-EG" sz="2800" b="1" dirty="0" smtClean="0">
                <a:solidFill>
                  <a:srgbClr val="00B0F0"/>
                </a:solidFill>
                <a:latin typeface="Alexandria" charset="0"/>
                <a:cs typeface="Alexandria" charset="0"/>
              </a:rPr>
              <a:t>حالة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7C67614-CCA2-6E05-02D6-C3FAE95F1C67}"/>
              </a:ext>
            </a:extLst>
          </p:cNvPr>
          <p:cNvSpPr txBox="1"/>
          <p:nvPr/>
        </p:nvSpPr>
        <p:spPr>
          <a:xfrm>
            <a:off x="377190" y="1618690"/>
            <a:ext cx="5388214" cy="4545759"/>
          </a:xfrm>
          <a:prstGeom prst="rect">
            <a:avLst/>
          </a:prstGeom>
        </p:spPr>
        <p:txBody>
          <a:bodyPr vert="horz" lIns="91440" tIns="45720" rIns="91440" bIns="45720" rtlCol="0">
            <a:noAutofit/>
          </a:bodyPr>
          <a:lstStyle/>
          <a:p>
            <a:pPr indent="-228600" algn="just">
              <a:spcAft>
                <a:spcPts val="600"/>
              </a:spcAft>
              <a:buFont typeface="Arial" panose="020B0604020202020204" pitchFamily="34" charset="0"/>
              <a:buChar char="•"/>
            </a:pPr>
            <a:r>
              <a:rPr lang="en-US" sz="2000" dirty="0"/>
              <a:t>Since starting Rent the Runway in 2009, Hyman and Fleiss have raised nearly $55 million of venture capital firms and assembled an inventory of tens of thousands of dresses from more than 170 designers, such as Nicole Miller, Vera Wang, Versace, and Dolce and Gabbana. </a:t>
            </a:r>
          </a:p>
          <a:p>
            <a:pPr indent="-228600" algn="just">
              <a:spcAft>
                <a:spcPts val="600"/>
              </a:spcAft>
              <a:buFont typeface="Arial" panose="020B0604020202020204" pitchFamily="34" charset="0"/>
              <a:buChar char="•"/>
            </a:pPr>
            <a:r>
              <a:rPr lang="en-US" sz="2000" dirty="0"/>
              <a:t>Customers go online, select the dress they want, enter their size (a backup size comes free), and specify the rental date; returns are as easy as dropping the dress into a prepaid return envelope. Rent the Runway, which became cash-flow positive in less than one year, has more than 3 million members, and financial experts estimate its value at $240 million. </a:t>
            </a:r>
          </a:p>
        </p:txBody>
      </p:sp>
      <p:sp>
        <p:nvSpPr>
          <p:cNvPr id="19" name="TextBox 18">
            <a:extLst>
              <a:ext uri="{FF2B5EF4-FFF2-40B4-BE49-F238E27FC236}">
                <a16:creationId xmlns:a16="http://schemas.microsoft.com/office/drawing/2014/main" id="{D820B040-3564-38E2-E922-37E67CCB6775}"/>
              </a:ext>
            </a:extLst>
          </p:cNvPr>
          <p:cNvSpPr txBox="1"/>
          <p:nvPr/>
        </p:nvSpPr>
        <p:spPr>
          <a:xfrm>
            <a:off x="6337295" y="1618690"/>
            <a:ext cx="5388214" cy="4545759"/>
          </a:xfrm>
          <a:prstGeom prst="rect">
            <a:avLst/>
          </a:prstGeom>
        </p:spPr>
        <p:txBody>
          <a:bodyPr vert="horz" lIns="91440" tIns="45720" rIns="91440" bIns="45720" rtlCol="0">
            <a:noAutofit/>
          </a:bodyPr>
          <a:lstStyle/>
          <a:p>
            <a:pPr indent="-228600" algn="justLow" rtl="1">
              <a:spcAft>
                <a:spcPts val="600"/>
              </a:spcAft>
              <a:buFont typeface="Arial" panose="020B0604020202020204" pitchFamily="34" charset="0"/>
              <a:buChar char="•"/>
            </a:pPr>
            <a:r>
              <a:rPr lang="ar-EG" sz="2000" dirty="0"/>
              <a:t>منذ بدء </a:t>
            </a:r>
            <a:r>
              <a:rPr lang="en-US" sz="2000" dirty="0"/>
              <a:t>Rent the Runway </a:t>
            </a:r>
            <a:r>
              <a:rPr lang="ar-EG" sz="2000" dirty="0" smtClean="0"/>
              <a:t> في </a:t>
            </a:r>
            <a:r>
              <a:rPr lang="ar-EG" sz="2000" dirty="0"/>
              <a:t>عام 2009 ، جمع هيمان وفليس ما يقرب من 55 مليون دولار من شركات رأس المال الاستثماري وجمعوا مخزونا من عشرات الآلاف من الفساتين من أكثر من 170 مصمما ، مثل نيكول ميلر وفيرا وانغ وفيرساتشي ودولتشي آند غابانا. </a:t>
            </a:r>
            <a:endParaRPr lang="ar-EG" sz="2000" dirty="0" smtClean="0"/>
          </a:p>
          <a:p>
            <a:pPr algn="justLow" rtl="1">
              <a:spcAft>
                <a:spcPts val="600"/>
              </a:spcAft>
            </a:pPr>
            <a:endParaRPr lang="ar-EG" sz="2000" dirty="0"/>
          </a:p>
          <a:p>
            <a:pPr indent="-228600" algn="justLow" rtl="1">
              <a:spcAft>
                <a:spcPts val="600"/>
              </a:spcAft>
              <a:buFont typeface="Arial" panose="020B0604020202020204" pitchFamily="34" charset="0"/>
              <a:buChar char="•"/>
            </a:pPr>
            <a:r>
              <a:rPr lang="ar-EG" sz="2000" dirty="0"/>
              <a:t>يذهب العملاء عبر الإنترنت ، ويختارون الفستان الذي يريدونه ،ويدخلون مقاسهم (تأتي نسخة أخري احتياطية من نفس الفستان مجانا ولكن بمقاس مختلف) ، ويحددون تاريخ الإيجار ؛ إعادة الفساتين سهلة مثل إسقاط الفستان في مظروف إرجاع مدفوع مسبقا. يضم </a:t>
            </a:r>
            <a:r>
              <a:rPr lang="en-US" sz="2000" dirty="0"/>
              <a:t>Rent the Runway ، </a:t>
            </a:r>
            <a:r>
              <a:rPr lang="ar-EG" sz="2000" dirty="0"/>
              <a:t>الذي أصبح التدفق النقدي إيجابيا في أقل من عام واحد ، أكثر من 3 ملايين عضو ، ويقدر الخبراء الماليون قيمته بمبلغ 240 مليون دولار. </a:t>
            </a:r>
          </a:p>
        </p:txBody>
      </p:sp>
    </p:spTree>
    <p:extLst>
      <p:ext uri="{BB962C8B-B14F-4D97-AF65-F5344CB8AC3E}">
        <p14:creationId xmlns:p14="http://schemas.microsoft.com/office/powerpoint/2010/main" val="199669414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Characteristics </a:t>
            </a:r>
            <a:r>
              <a:rPr lang="en-US" sz="2800" b="1" dirty="0">
                <a:solidFill>
                  <a:srgbClr val="00B0F0"/>
                </a:solidFill>
                <a:latin typeface="Alexandria" charset="0"/>
                <a:cs typeface="Alexandria" charset="0"/>
              </a:rPr>
              <a:t>of an </a:t>
            </a:r>
            <a:r>
              <a:rPr lang="en-US" sz="2800" b="1" dirty="0" smtClean="0">
                <a:solidFill>
                  <a:srgbClr val="00B0F0"/>
                </a:solidFill>
                <a:latin typeface="Alexandria" charset="0"/>
                <a:cs typeface="Alexandria" charset="0"/>
              </a:rPr>
              <a:t>Entrepreneurs</a:t>
            </a:r>
          </a:p>
          <a:p>
            <a:r>
              <a:rPr lang="ar-EG" sz="2800" b="1" dirty="0" smtClean="0">
                <a:solidFill>
                  <a:srgbClr val="00B0F0"/>
                </a:solidFill>
                <a:latin typeface="Alexandria" charset="0"/>
                <a:cs typeface="Alexandria" charset="0"/>
              </a:rPr>
              <a:t>خصائص </a:t>
            </a:r>
            <a:r>
              <a:rPr lang="ar-EG" sz="2800" b="1" dirty="0">
                <a:solidFill>
                  <a:srgbClr val="00B0F0"/>
                </a:solidFill>
                <a:latin typeface="Alexandria" charset="0"/>
                <a:cs typeface="Alexandria" charset="0"/>
              </a:rPr>
              <a:t>رواد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71355" y="1601121"/>
            <a:ext cx="6508416" cy="49593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
            </a:pPr>
            <a:r>
              <a:rPr lang="en-US" sz="2000" dirty="0"/>
              <a:t>Entrepreneurs are vision-oriented </a:t>
            </a:r>
            <a:r>
              <a:rPr lang="en-US" sz="2000" dirty="0" smtClean="0"/>
              <a:t>people.</a:t>
            </a:r>
          </a:p>
          <a:p>
            <a:pPr algn="just">
              <a:lnSpc>
                <a:spcPct val="100000"/>
              </a:lnSpc>
              <a:buFont typeface="Wingdings" panose="05000000000000000000" pitchFamily="2" charset="2"/>
              <a:buChar char="§"/>
            </a:pPr>
            <a:r>
              <a:rPr lang="en-US" sz="2000" dirty="0"/>
              <a:t> Entrepreneurs have a high need in achievement</a:t>
            </a:r>
          </a:p>
          <a:p>
            <a:pPr algn="just">
              <a:lnSpc>
                <a:spcPct val="100000"/>
              </a:lnSpc>
              <a:buFont typeface="Wingdings" panose="05000000000000000000" pitchFamily="2" charset="2"/>
              <a:buChar char="§"/>
            </a:pPr>
            <a:r>
              <a:rPr lang="en-US" sz="2000" dirty="0"/>
              <a:t>Entrepreneurs do not rely on fate or luck, however they try to control their own lives </a:t>
            </a:r>
          </a:p>
          <a:p>
            <a:pPr algn="just">
              <a:lnSpc>
                <a:spcPct val="100000"/>
              </a:lnSpc>
              <a:buFont typeface="Wingdings" panose="05000000000000000000" pitchFamily="2" charset="2"/>
              <a:buChar char="§"/>
            </a:pPr>
            <a:r>
              <a:rPr lang="en-US" sz="2000" dirty="0"/>
              <a:t>Entrepreneurs undertake moderate risks, which is why they look for high earning on their investments</a:t>
            </a:r>
          </a:p>
          <a:p>
            <a:pPr algn="just">
              <a:lnSpc>
                <a:spcPct val="100000"/>
              </a:lnSpc>
              <a:buFont typeface="Wingdings" panose="05000000000000000000" pitchFamily="2" charset="2"/>
              <a:buChar char="§"/>
            </a:pPr>
            <a:r>
              <a:rPr lang="en-US" sz="2000" dirty="0"/>
              <a:t>Entrepreneurs have the abilities to deal with several ambiguous situations in their ventures. They face these ambiguous situations and circumstances regularly because they do certain jobs and tasks which are entirely new by nature.</a:t>
            </a:r>
          </a:p>
          <a:p>
            <a:pPr algn="just">
              <a:lnSpc>
                <a:spcPct val="100000"/>
              </a:lnSpc>
              <a:buFont typeface="Wingdings" panose="05000000000000000000" pitchFamily="2" charset="2"/>
              <a:buChar char="§"/>
            </a:pPr>
            <a:r>
              <a:rPr lang="en-US" sz="2000" dirty="0"/>
              <a:t>Entrepreneurs have the tendency to be productive and efficient with in a given period of time. However, at times, they might be seen as inflexible individuals in team-work</a:t>
            </a:r>
            <a:r>
              <a:rPr lang="en-US" sz="2000" dirty="0" smtClean="0"/>
              <a:t>.</a:t>
            </a:r>
            <a:endParaRPr lang="en-US" sz="20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7329713" y="1601121"/>
            <a:ext cx="4547883" cy="4959336"/>
          </a:xfrm>
          <a:prstGeom prst="rect">
            <a:avLst/>
          </a:prstGeom>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buFont typeface="Wingdings" panose="05000000000000000000" pitchFamily="2" charset="2"/>
              <a:buChar char="§"/>
            </a:pPr>
            <a:r>
              <a:rPr lang="ar-EG" altLang="ar-JO" sz="2000" dirty="0"/>
              <a:t>رواد الأعمال هم أشخاص موجهون نحو رؤية </a:t>
            </a:r>
            <a:r>
              <a:rPr lang="ar-EG" altLang="ar-JO" sz="2000" dirty="0" smtClean="0"/>
              <a:t>ما.</a:t>
            </a:r>
          </a:p>
          <a:p>
            <a:pPr algn="justLow" rtl="1">
              <a:lnSpc>
                <a:spcPct val="100000"/>
              </a:lnSpc>
              <a:buFont typeface="Wingdings" panose="05000000000000000000" pitchFamily="2" charset="2"/>
              <a:buChar char="§"/>
            </a:pPr>
            <a:r>
              <a:rPr lang="ar-EG" altLang="ar-JO" sz="2000" dirty="0"/>
              <a:t>رواد الأعمال لديهم حاجة كبيرة في </a:t>
            </a:r>
            <a:r>
              <a:rPr lang="ar-EG" altLang="ar-JO" sz="2000" dirty="0" smtClean="0"/>
              <a:t>الإنجاز</a:t>
            </a:r>
            <a:endParaRPr lang="ar-EG" altLang="ar-JO" sz="2000" dirty="0"/>
          </a:p>
          <a:p>
            <a:pPr algn="justLow" rtl="1">
              <a:lnSpc>
                <a:spcPct val="100000"/>
              </a:lnSpc>
              <a:buFont typeface="Wingdings" panose="05000000000000000000" pitchFamily="2" charset="2"/>
              <a:buChar char="§"/>
            </a:pPr>
            <a:r>
              <a:rPr lang="ar-EG" altLang="ar-JO" sz="2000" dirty="0"/>
              <a:t>لا يعتمد رواد الأعمال على القدر أو الحظ ، لكنهم يحاولون التحكم في حياتهم الخاصة </a:t>
            </a:r>
          </a:p>
          <a:p>
            <a:pPr algn="justLow" rtl="1">
              <a:lnSpc>
                <a:spcPct val="100000"/>
              </a:lnSpc>
              <a:buFont typeface="Wingdings" panose="05000000000000000000" pitchFamily="2" charset="2"/>
              <a:buChar char="§"/>
            </a:pPr>
            <a:r>
              <a:rPr lang="ar-EG" altLang="ar-JO" sz="2000" dirty="0"/>
              <a:t>يتحمل رواد الأعمال مخاطر معتدلة ، وهذا هو السبب في أنهم يبحثون عن أرباح عالية من استثماراتهم</a:t>
            </a:r>
          </a:p>
          <a:p>
            <a:pPr algn="justLow" rtl="1">
              <a:lnSpc>
                <a:spcPct val="100000"/>
              </a:lnSpc>
              <a:buFont typeface="Wingdings" panose="05000000000000000000" pitchFamily="2" charset="2"/>
              <a:buChar char="§"/>
            </a:pPr>
            <a:r>
              <a:rPr lang="ar-EG" altLang="ar-JO" sz="2000" dirty="0"/>
              <a:t>يتمتع رواد الأعمال بالقدرة على التعامل مع العديد من المواقف الغامضة في مشاريعهم. إنهم يواجهون هذه المواقف والظروف الغامضة بانتظام لأنهم يقومون بوظائف ومهام معينة جديدة تماما بطبيعتها.</a:t>
            </a:r>
          </a:p>
          <a:p>
            <a:pPr algn="justLow" rtl="1">
              <a:lnSpc>
                <a:spcPct val="100000"/>
              </a:lnSpc>
              <a:buFont typeface="Wingdings" panose="05000000000000000000" pitchFamily="2" charset="2"/>
              <a:buChar char="§"/>
            </a:pPr>
            <a:r>
              <a:rPr lang="ar-EG" altLang="ar-JO" sz="2000" dirty="0"/>
              <a:t>يميل رواد الأعمال إلى أن يكونوا منتجين وفعالين في فترة زمنية معينة. ومع ذلك ، في بعض الأحيان ، قد ينظر إليهم على أنهم أفراد غير مرنين في العمل الجماعي</a:t>
            </a:r>
            <a:r>
              <a:rPr lang="ar-EG" altLang="ar-JO" sz="2000" dirty="0" smtClean="0"/>
              <a:t>.</a:t>
            </a:r>
            <a:endParaRPr lang="ar-EG" altLang="ar-JO" sz="2000" dirty="0"/>
          </a:p>
        </p:txBody>
      </p:sp>
    </p:spTree>
    <p:extLst>
      <p:ext uri="{BB962C8B-B14F-4D97-AF65-F5344CB8AC3E}">
        <p14:creationId xmlns:p14="http://schemas.microsoft.com/office/powerpoint/2010/main" val="404524160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Characteristics </a:t>
            </a:r>
            <a:r>
              <a:rPr lang="en-US" sz="2800" b="1" dirty="0">
                <a:solidFill>
                  <a:srgbClr val="00B0F0"/>
                </a:solidFill>
                <a:latin typeface="Alexandria" charset="0"/>
                <a:cs typeface="Alexandria" charset="0"/>
              </a:rPr>
              <a:t>of an </a:t>
            </a:r>
            <a:r>
              <a:rPr lang="en-US" sz="2800" b="1" dirty="0" smtClean="0">
                <a:solidFill>
                  <a:srgbClr val="00B0F0"/>
                </a:solidFill>
                <a:latin typeface="Alexandria" charset="0"/>
                <a:cs typeface="Alexandria" charset="0"/>
              </a:rPr>
              <a:t>Entrepreneurs</a:t>
            </a:r>
          </a:p>
          <a:p>
            <a:r>
              <a:rPr lang="ar-EG" sz="2800" b="1" dirty="0" smtClean="0">
                <a:solidFill>
                  <a:srgbClr val="00B0F0"/>
                </a:solidFill>
                <a:latin typeface="Alexandria" charset="0"/>
                <a:cs typeface="Alexandria" charset="0"/>
              </a:rPr>
              <a:t>خصائص </a:t>
            </a:r>
            <a:r>
              <a:rPr lang="ar-EG" sz="2800" b="1" dirty="0">
                <a:solidFill>
                  <a:srgbClr val="00B0F0"/>
                </a:solidFill>
                <a:latin typeface="Alexandria" charset="0"/>
                <a:cs typeface="Alexandria" charset="0"/>
              </a:rPr>
              <a:t>رواد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543065"/>
            <a:ext cx="5768188" cy="49593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Ø"/>
            </a:pPr>
            <a:r>
              <a:rPr lang="en-US" sz="1800" dirty="0"/>
              <a:t>Desire for responsibility</a:t>
            </a:r>
          </a:p>
          <a:p>
            <a:pPr algn="just">
              <a:lnSpc>
                <a:spcPct val="100000"/>
              </a:lnSpc>
              <a:buFont typeface="Wingdings" panose="05000000000000000000" pitchFamily="2" charset="2"/>
              <a:buChar char="Ø"/>
            </a:pPr>
            <a:r>
              <a:rPr lang="en-US" sz="1800" dirty="0"/>
              <a:t>Preference for moderate levels of risk: risk eliminators</a:t>
            </a:r>
          </a:p>
          <a:p>
            <a:pPr algn="just">
              <a:lnSpc>
                <a:spcPct val="100000"/>
              </a:lnSpc>
              <a:buFont typeface="Wingdings" panose="05000000000000000000" pitchFamily="2" charset="2"/>
              <a:buChar char="Ø"/>
            </a:pPr>
            <a:r>
              <a:rPr lang="en-US" sz="1800" dirty="0"/>
              <a:t>Self-reliance</a:t>
            </a:r>
          </a:p>
          <a:p>
            <a:pPr algn="just">
              <a:lnSpc>
                <a:spcPct val="100000"/>
              </a:lnSpc>
              <a:buFont typeface="Wingdings" panose="05000000000000000000" pitchFamily="2" charset="2"/>
              <a:buChar char="Ø"/>
            </a:pPr>
            <a:r>
              <a:rPr lang="en-US" sz="1800" dirty="0"/>
              <a:t>Confidence in their ability to succeed</a:t>
            </a:r>
          </a:p>
          <a:p>
            <a:pPr algn="just">
              <a:lnSpc>
                <a:spcPct val="100000"/>
              </a:lnSpc>
              <a:buFont typeface="Wingdings" panose="05000000000000000000" pitchFamily="2" charset="2"/>
              <a:buChar char="Ø"/>
            </a:pPr>
            <a:r>
              <a:rPr lang="en-US" sz="1800" dirty="0"/>
              <a:t>Determination</a:t>
            </a:r>
          </a:p>
          <a:p>
            <a:pPr algn="just">
              <a:lnSpc>
                <a:spcPct val="100000"/>
              </a:lnSpc>
              <a:buFont typeface="Wingdings" panose="05000000000000000000" pitchFamily="2" charset="2"/>
              <a:buChar char="Ø"/>
            </a:pPr>
            <a:r>
              <a:rPr lang="en-US" sz="1800" dirty="0"/>
              <a:t>Desire for immediate feedback</a:t>
            </a:r>
          </a:p>
          <a:p>
            <a:pPr algn="just">
              <a:lnSpc>
                <a:spcPct val="100000"/>
              </a:lnSpc>
              <a:buFont typeface="Wingdings" panose="05000000000000000000" pitchFamily="2" charset="2"/>
              <a:buChar char="Ø"/>
            </a:pPr>
            <a:r>
              <a:rPr lang="en-US" sz="1800" dirty="0"/>
              <a:t>High level of energy</a:t>
            </a:r>
          </a:p>
          <a:p>
            <a:pPr algn="just">
              <a:lnSpc>
                <a:spcPct val="100000"/>
              </a:lnSpc>
              <a:buFont typeface="Wingdings" panose="05000000000000000000" pitchFamily="2" charset="2"/>
              <a:buChar char="Ø"/>
            </a:pPr>
            <a:r>
              <a:rPr lang="en-US" sz="1800" dirty="0"/>
              <a:t>Future orientation</a:t>
            </a:r>
          </a:p>
          <a:p>
            <a:pPr algn="just">
              <a:lnSpc>
                <a:spcPct val="100000"/>
              </a:lnSpc>
              <a:buFont typeface="Wingdings" panose="05000000000000000000" pitchFamily="2" charset="2"/>
              <a:buChar char="Ø"/>
            </a:pPr>
            <a:r>
              <a:rPr lang="en-US" sz="1800" dirty="0"/>
              <a:t>Opportunity entrepreneurs</a:t>
            </a:r>
          </a:p>
          <a:p>
            <a:pPr algn="just">
              <a:lnSpc>
                <a:spcPct val="100000"/>
              </a:lnSpc>
              <a:buFont typeface="Wingdings" panose="05000000000000000000" pitchFamily="2" charset="2"/>
              <a:buChar char="Ø"/>
            </a:pPr>
            <a:r>
              <a:rPr lang="en-US" sz="1800" dirty="0"/>
              <a:t>Necessity entrepreneurs</a:t>
            </a:r>
          </a:p>
          <a:p>
            <a:pPr algn="just">
              <a:lnSpc>
                <a:spcPct val="100000"/>
              </a:lnSpc>
              <a:buFont typeface="Wingdings" panose="05000000000000000000" pitchFamily="2" charset="2"/>
              <a:buChar char="Ø"/>
            </a:pPr>
            <a:r>
              <a:rPr lang="en-US" sz="1800" dirty="0"/>
              <a:t>Serial entrepreneurs</a:t>
            </a:r>
          </a:p>
          <a:p>
            <a:pPr algn="just">
              <a:lnSpc>
                <a:spcPct val="100000"/>
              </a:lnSpc>
              <a:buFont typeface="Wingdings" panose="05000000000000000000" pitchFamily="2" charset="2"/>
              <a:buChar char="Ø"/>
            </a:pPr>
            <a:r>
              <a:rPr lang="en-US" sz="1800" dirty="0"/>
              <a:t>Skilled at organizing</a:t>
            </a:r>
          </a:p>
          <a:p>
            <a:pPr algn="just">
              <a:lnSpc>
                <a:spcPct val="100000"/>
              </a:lnSpc>
              <a:buFont typeface="Wingdings" panose="05000000000000000000" pitchFamily="2" charset="2"/>
              <a:buChar char="Ø"/>
            </a:pPr>
            <a:r>
              <a:rPr lang="en-US" sz="1800" dirty="0"/>
              <a:t>Value achievement over </a:t>
            </a:r>
            <a:r>
              <a:rPr lang="en-US" sz="1800" dirty="0" smtClean="0"/>
              <a:t>money</a:t>
            </a:r>
            <a:endParaRPr lang="en-US" sz="18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778173" y="1601121"/>
            <a:ext cx="4997825" cy="4959336"/>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buFont typeface="Wingdings" panose="05000000000000000000" pitchFamily="2" charset="2"/>
              <a:buChar char="§"/>
            </a:pPr>
            <a:r>
              <a:rPr lang="ar-EG" altLang="ar-JO" sz="2000" b="1" dirty="0"/>
              <a:t>الرغبة في المسؤولية</a:t>
            </a:r>
          </a:p>
          <a:p>
            <a:pPr algn="justLow" rtl="1">
              <a:lnSpc>
                <a:spcPct val="100000"/>
              </a:lnSpc>
              <a:buFont typeface="Wingdings" panose="05000000000000000000" pitchFamily="2" charset="2"/>
              <a:buChar char="§"/>
            </a:pPr>
            <a:r>
              <a:rPr lang="ar-EG" altLang="ar-JO" sz="2000" b="1" dirty="0"/>
              <a:t>تفضيل مستويات معتدلة من المخاطر: يُزيلون المخاطر</a:t>
            </a:r>
          </a:p>
          <a:p>
            <a:pPr algn="justLow" rtl="1">
              <a:lnSpc>
                <a:spcPct val="100000"/>
              </a:lnSpc>
              <a:buFont typeface="Wingdings" panose="05000000000000000000" pitchFamily="2" charset="2"/>
              <a:buChar char="§"/>
            </a:pPr>
            <a:r>
              <a:rPr lang="ar-EG" altLang="ar-JO" sz="2000" b="1" dirty="0"/>
              <a:t>الاعتماد على الذات</a:t>
            </a:r>
          </a:p>
          <a:p>
            <a:pPr algn="justLow" rtl="1">
              <a:lnSpc>
                <a:spcPct val="100000"/>
              </a:lnSpc>
              <a:buFont typeface="Wingdings" panose="05000000000000000000" pitchFamily="2" charset="2"/>
              <a:buChar char="§"/>
            </a:pPr>
            <a:r>
              <a:rPr lang="ar-EG" altLang="ar-JO" sz="2000" b="1" dirty="0"/>
              <a:t>الثقة في قدرتهم على النجاح</a:t>
            </a:r>
          </a:p>
          <a:p>
            <a:pPr algn="justLow" rtl="1">
              <a:lnSpc>
                <a:spcPct val="100000"/>
              </a:lnSpc>
              <a:buFont typeface="Wingdings" panose="05000000000000000000" pitchFamily="2" charset="2"/>
              <a:buChar char="§"/>
            </a:pPr>
            <a:r>
              <a:rPr lang="ar-EG" altLang="ar-JO" sz="2000" b="1" dirty="0"/>
              <a:t>العزم</a:t>
            </a:r>
          </a:p>
          <a:p>
            <a:pPr algn="justLow" rtl="1">
              <a:lnSpc>
                <a:spcPct val="100000"/>
              </a:lnSpc>
              <a:buFont typeface="Wingdings" panose="05000000000000000000" pitchFamily="2" charset="2"/>
              <a:buChar char="§"/>
            </a:pPr>
            <a:r>
              <a:rPr lang="ar-EG" altLang="ar-JO" sz="2000" b="1" dirty="0"/>
              <a:t>الرغبة في الحصول على ردود فعل فورية</a:t>
            </a:r>
          </a:p>
          <a:p>
            <a:pPr algn="justLow" rtl="1">
              <a:lnSpc>
                <a:spcPct val="100000"/>
              </a:lnSpc>
              <a:buFont typeface="Wingdings" panose="05000000000000000000" pitchFamily="2" charset="2"/>
              <a:buChar char="§"/>
            </a:pPr>
            <a:r>
              <a:rPr lang="ar-EG" altLang="ar-JO" sz="2000" b="1" dirty="0"/>
              <a:t>مستوى عال من الطاقة</a:t>
            </a:r>
          </a:p>
          <a:p>
            <a:pPr algn="justLow" rtl="1">
              <a:lnSpc>
                <a:spcPct val="100000"/>
              </a:lnSpc>
              <a:buFont typeface="Wingdings" panose="05000000000000000000" pitchFamily="2" charset="2"/>
              <a:buChar char="§"/>
            </a:pPr>
            <a:r>
              <a:rPr lang="ar-EG" altLang="ar-JO" sz="2000" b="1" dirty="0"/>
              <a:t>التوجه المستقبلي</a:t>
            </a:r>
          </a:p>
          <a:p>
            <a:pPr algn="justLow" rtl="1">
              <a:lnSpc>
                <a:spcPct val="100000"/>
              </a:lnSpc>
              <a:buFont typeface="Wingdings" panose="05000000000000000000" pitchFamily="2" charset="2"/>
              <a:buChar char="§"/>
            </a:pPr>
            <a:r>
              <a:rPr lang="ar-EG" altLang="ar-JO" sz="2000" b="1" dirty="0"/>
              <a:t>رواد الأعمال القائمين على استغلال الفرص</a:t>
            </a:r>
          </a:p>
          <a:p>
            <a:pPr algn="justLow" rtl="1">
              <a:lnSpc>
                <a:spcPct val="100000"/>
              </a:lnSpc>
              <a:buFont typeface="Wingdings" panose="05000000000000000000" pitchFamily="2" charset="2"/>
              <a:buChar char="§"/>
            </a:pPr>
            <a:r>
              <a:rPr lang="ar-EG" altLang="ar-JO" sz="2000" b="1" dirty="0"/>
              <a:t>رواد الأعمال المدفعون  بالضرورة</a:t>
            </a:r>
          </a:p>
          <a:p>
            <a:pPr algn="justLow" rtl="1">
              <a:lnSpc>
                <a:spcPct val="100000"/>
              </a:lnSpc>
              <a:buFont typeface="Wingdings" panose="05000000000000000000" pitchFamily="2" charset="2"/>
              <a:buChar char="§"/>
            </a:pPr>
            <a:r>
              <a:rPr lang="ar-EG" altLang="ar-JO" sz="2000" b="1" dirty="0"/>
              <a:t>(أنشأوا أعمال متنوعة ) رجال الأعمال </a:t>
            </a:r>
            <a:r>
              <a:rPr lang="ar-EG" altLang="ar-JO" sz="2000" b="1" dirty="0" smtClean="0"/>
              <a:t>المتسلسلين</a:t>
            </a:r>
            <a:endParaRPr lang="ar-EG" altLang="ar-JO" sz="2000" b="1" dirty="0"/>
          </a:p>
          <a:p>
            <a:pPr algn="justLow" rtl="1">
              <a:lnSpc>
                <a:spcPct val="100000"/>
              </a:lnSpc>
              <a:buFont typeface="Wingdings" panose="05000000000000000000" pitchFamily="2" charset="2"/>
              <a:buChar char="§"/>
            </a:pPr>
            <a:r>
              <a:rPr lang="ar-EG" altLang="ar-JO" sz="2000" b="1" dirty="0"/>
              <a:t>مَهرة في التنظيم</a:t>
            </a:r>
          </a:p>
          <a:p>
            <a:pPr algn="justLow" rtl="1">
              <a:lnSpc>
                <a:spcPct val="100000"/>
              </a:lnSpc>
              <a:buFont typeface="Wingdings" panose="05000000000000000000" pitchFamily="2" charset="2"/>
              <a:buChar char="§"/>
            </a:pPr>
            <a:r>
              <a:rPr lang="ar-EG" altLang="ar-JO" sz="2000" b="1" dirty="0"/>
              <a:t>يقدرون  الإنجاز على </a:t>
            </a:r>
            <a:r>
              <a:rPr lang="ar-EG" altLang="ar-JO" sz="2000" b="1" dirty="0" smtClean="0"/>
              <a:t>المال</a:t>
            </a:r>
            <a:endParaRPr lang="ar-EG" altLang="ar-JO" sz="2000" b="1" dirty="0"/>
          </a:p>
        </p:txBody>
      </p:sp>
    </p:spTree>
    <p:extLst>
      <p:ext uri="{BB962C8B-B14F-4D97-AF65-F5344CB8AC3E}">
        <p14:creationId xmlns:p14="http://schemas.microsoft.com/office/powerpoint/2010/main" val="389508334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Characteristics </a:t>
            </a:r>
            <a:r>
              <a:rPr lang="en-US" sz="2800" b="1" dirty="0">
                <a:solidFill>
                  <a:srgbClr val="00B0F0"/>
                </a:solidFill>
                <a:latin typeface="Alexandria" charset="0"/>
                <a:cs typeface="Alexandria" charset="0"/>
              </a:rPr>
              <a:t>of an </a:t>
            </a:r>
            <a:r>
              <a:rPr lang="en-US" sz="2800" b="1" dirty="0" smtClean="0">
                <a:solidFill>
                  <a:srgbClr val="00B0F0"/>
                </a:solidFill>
                <a:latin typeface="Alexandria" charset="0"/>
                <a:cs typeface="Alexandria" charset="0"/>
              </a:rPr>
              <a:t>Entrepreneurs</a:t>
            </a:r>
          </a:p>
          <a:p>
            <a:r>
              <a:rPr lang="ar-EG" sz="2800" b="1" dirty="0" smtClean="0">
                <a:solidFill>
                  <a:srgbClr val="00B0F0"/>
                </a:solidFill>
                <a:latin typeface="Alexandria" charset="0"/>
                <a:cs typeface="Alexandria" charset="0"/>
              </a:rPr>
              <a:t>خصائص </a:t>
            </a:r>
            <a:r>
              <a:rPr lang="ar-EG" sz="2800" b="1" dirty="0">
                <a:solidFill>
                  <a:srgbClr val="00B0F0"/>
                </a:solidFill>
                <a:latin typeface="Alexandria" charset="0"/>
                <a:cs typeface="Alexandria" charset="0"/>
              </a:rPr>
              <a:t>رواد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543065"/>
            <a:ext cx="5768188" cy="49593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2400" b="1" u="sng" dirty="0" smtClean="0"/>
              <a:t>Entrepreneurs tend </a:t>
            </a:r>
            <a:r>
              <a:rPr lang="en-US" sz="2400" b="1" u="sng" dirty="0"/>
              <a:t>to exhibit:</a:t>
            </a:r>
          </a:p>
          <a:p>
            <a:pPr algn="just">
              <a:lnSpc>
                <a:spcPct val="100000"/>
              </a:lnSpc>
              <a:buFont typeface="Wingdings" panose="05000000000000000000" pitchFamily="2" charset="2"/>
              <a:buChar char="Ø"/>
            </a:pPr>
            <a:r>
              <a:rPr lang="en-US" sz="2000" dirty="0"/>
              <a:t>A </a:t>
            </a:r>
            <a:r>
              <a:rPr lang="en-US" sz="2000" dirty="0" smtClean="0"/>
              <a:t>high </a:t>
            </a:r>
            <a:r>
              <a:rPr lang="en-US" sz="2000" dirty="0"/>
              <a:t>degree of commitment</a:t>
            </a:r>
          </a:p>
          <a:p>
            <a:pPr algn="just">
              <a:lnSpc>
                <a:spcPct val="100000"/>
              </a:lnSpc>
              <a:buFont typeface="Wingdings" panose="05000000000000000000" pitchFamily="2" charset="2"/>
              <a:buChar char="Ø"/>
            </a:pPr>
            <a:r>
              <a:rPr lang="en-US" sz="2000" dirty="0"/>
              <a:t>Tolerance for </a:t>
            </a:r>
            <a:r>
              <a:rPr lang="en-US" sz="2000" dirty="0" smtClean="0"/>
              <a:t>ambiguity</a:t>
            </a:r>
            <a:endParaRPr lang="ar-EG" sz="2000" dirty="0"/>
          </a:p>
          <a:p>
            <a:pPr algn="just">
              <a:lnSpc>
                <a:spcPct val="100000"/>
              </a:lnSpc>
              <a:buFont typeface="Wingdings" panose="05000000000000000000" pitchFamily="2" charset="2"/>
              <a:buChar char="Ø"/>
            </a:pPr>
            <a:r>
              <a:rPr lang="en-US" sz="2000" dirty="0"/>
              <a:t>Creativity</a:t>
            </a:r>
          </a:p>
          <a:p>
            <a:pPr algn="just">
              <a:lnSpc>
                <a:spcPct val="100000"/>
              </a:lnSpc>
              <a:buFont typeface="Wingdings" panose="05000000000000000000" pitchFamily="2" charset="2"/>
              <a:buChar char="Ø"/>
            </a:pPr>
            <a:r>
              <a:rPr lang="en-US" sz="2000" dirty="0"/>
              <a:t>Flexibility</a:t>
            </a:r>
          </a:p>
          <a:p>
            <a:pPr algn="just">
              <a:lnSpc>
                <a:spcPct val="100000"/>
              </a:lnSpc>
              <a:buFont typeface="Wingdings" panose="05000000000000000000" pitchFamily="2" charset="2"/>
              <a:buChar char="Ø"/>
            </a:pPr>
            <a:r>
              <a:rPr lang="en-US" sz="2000" dirty="0"/>
              <a:t>Resourcefulness</a:t>
            </a:r>
          </a:p>
          <a:p>
            <a:pPr algn="just">
              <a:lnSpc>
                <a:spcPct val="100000"/>
              </a:lnSpc>
              <a:buFont typeface="Wingdings" panose="05000000000000000000" pitchFamily="2" charset="2"/>
              <a:buChar char="Ø"/>
            </a:pPr>
            <a:r>
              <a:rPr lang="en-US" sz="2000" dirty="0">
                <a:solidFill>
                  <a:srgbClr val="C00000"/>
                </a:solidFill>
              </a:rPr>
              <a:t>Bootstrapping</a:t>
            </a:r>
            <a:r>
              <a:rPr lang="en-US" sz="2000" dirty="0"/>
              <a:t> is a strategy that involves conserving money and cutting costs during start-up so that entrepreneurs can pour every available dollar into their businesses</a:t>
            </a:r>
          </a:p>
          <a:p>
            <a:pPr algn="just">
              <a:lnSpc>
                <a:spcPct val="100000"/>
              </a:lnSpc>
              <a:buFont typeface="Wingdings" panose="05000000000000000000" pitchFamily="2" charset="2"/>
              <a:buChar char="Ø"/>
            </a:pPr>
            <a:r>
              <a:rPr lang="en-US" sz="2000" dirty="0"/>
              <a:t>A willingness to work hard</a:t>
            </a:r>
          </a:p>
          <a:p>
            <a:pPr algn="just">
              <a:lnSpc>
                <a:spcPct val="100000"/>
              </a:lnSpc>
              <a:buFont typeface="Wingdings" panose="05000000000000000000" pitchFamily="2" charset="2"/>
              <a:buChar char="Ø"/>
            </a:pPr>
            <a:r>
              <a:rPr lang="en-US" sz="2000" dirty="0" smtClean="0"/>
              <a:t>Tenacity</a:t>
            </a:r>
            <a:endParaRPr lang="ar-EG" sz="20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778173" y="1601121"/>
            <a:ext cx="4997825" cy="495933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None/>
            </a:pPr>
            <a:r>
              <a:rPr lang="ar-EG" altLang="ar-JO" sz="2400" b="1" u="sng" dirty="0"/>
              <a:t>يميل رواد الأعمال إلى إظهار:</a:t>
            </a:r>
          </a:p>
          <a:p>
            <a:pPr algn="justLow" rtl="1">
              <a:lnSpc>
                <a:spcPct val="100000"/>
              </a:lnSpc>
              <a:buFont typeface="Wingdings" panose="05000000000000000000" pitchFamily="2" charset="2"/>
              <a:buChar char="§"/>
            </a:pPr>
            <a:r>
              <a:rPr lang="ar-EG" altLang="ar-JO" sz="2000" dirty="0"/>
              <a:t>درجة عالية من الالتزام</a:t>
            </a:r>
          </a:p>
          <a:p>
            <a:pPr algn="justLow" rtl="1">
              <a:lnSpc>
                <a:spcPct val="100000"/>
              </a:lnSpc>
              <a:buFont typeface="Wingdings" panose="05000000000000000000" pitchFamily="2" charset="2"/>
              <a:buChar char="§"/>
            </a:pPr>
            <a:r>
              <a:rPr lang="ar-EG" altLang="ar-JO" sz="2000" dirty="0"/>
              <a:t>التسامح مع الغموض (غموض)</a:t>
            </a:r>
          </a:p>
          <a:p>
            <a:pPr algn="justLow" rtl="1">
              <a:lnSpc>
                <a:spcPct val="100000"/>
              </a:lnSpc>
              <a:buFont typeface="Wingdings" panose="05000000000000000000" pitchFamily="2" charset="2"/>
              <a:buChar char="§"/>
            </a:pPr>
            <a:r>
              <a:rPr lang="ar-EG" altLang="ar-JO" sz="2000" dirty="0"/>
              <a:t>إبداع</a:t>
            </a:r>
          </a:p>
          <a:p>
            <a:pPr algn="justLow" rtl="1">
              <a:lnSpc>
                <a:spcPct val="100000"/>
              </a:lnSpc>
              <a:buFont typeface="Wingdings" panose="05000000000000000000" pitchFamily="2" charset="2"/>
              <a:buChar char="§"/>
            </a:pPr>
            <a:r>
              <a:rPr lang="ar-EG" altLang="ar-JO" sz="2000" dirty="0" smtClean="0"/>
              <a:t>المرونة</a:t>
            </a:r>
            <a:endParaRPr lang="ar-EG" altLang="ar-JO" sz="2000" dirty="0"/>
          </a:p>
          <a:p>
            <a:pPr algn="justLow" rtl="1">
              <a:lnSpc>
                <a:spcPct val="100000"/>
              </a:lnSpc>
              <a:buFont typeface="Wingdings" panose="05000000000000000000" pitchFamily="2" charset="2"/>
              <a:buChar char="§"/>
            </a:pPr>
            <a:r>
              <a:rPr lang="ar-EG" altLang="ar-JO" sz="2000" dirty="0" smtClean="0"/>
              <a:t>الحيلة</a:t>
            </a:r>
            <a:endParaRPr lang="ar-EG" altLang="ar-JO" sz="2000" dirty="0"/>
          </a:p>
          <a:p>
            <a:pPr algn="justLow" rtl="1">
              <a:lnSpc>
                <a:spcPct val="100000"/>
              </a:lnSpc>
              <a:buFont typeface="Wingdings" panose="05000000000000000000" pitchFamily="2" charset="2"/>
              <a:buChar char="§"/>
            </a:pPr>
            <a:r>
              <a:rPr lang="en-US" altLang="ar-JO" sz="2000" dirty="0"/>
              <a:t>Bootstrapping </a:t>
            </a:r>
            <a:r>
              <a:rPr lang="ar-EG" altLang="ar-JO" sz="2000" dirty="0" smtClean="0"/>
              <a:t> هي </a:t>
            </a:r>
            <a:r>
              <a:rPr lang="ar-EG" altLang="ar-JO" sz="2000" dirty="0"/>
              <a:t>استراتيجية تتضمن الحفاظ على المال وخفض التكاليف أثناء بدء التشغيل حتى يتمكن رواد الأعمال من ضخ كل دولار متاح في </a:t>
            </a:r>
            <a:r>
              <a:rPr lang="ar-EG" altLang="ar-JO" sz="2000" dirty="0" smtClean="0"/>
              <a:t>أعمالهم.</a:t>
            </a:r>
          </a:p>
          <a:p>
            <a:pPr marL="0" indent="0" algn="justLow" rtl="1">
              <a:lnSpc>
                <a:spcPct val="100000"/>
              </a:lnSpc>
              <a:buNone/>
            </a:pPr>
            <a:endParaRPr lang="ar-EG" altLang="ar-JO" sz="1200" dirty="0"/>
          </a:p>
          <a:p>
            <a:pPr algn="justLow" rtl="1">
              <a:lnSpc>
                <a:spcPct val="100000"/>
              </a:lnSpc>
              <a:buFont typeface="Wingdings" panose="05000000000000000000" pitchFamily="2" charset="2"/>
              <a:buChar char="§"/>
            </a:pPr>
            <a:r>
              <a:rPr lang="ar-EG" altLang="ar-JO" sz="2000" dirty="0"/>
              <a:t>الرغبة في العمل </a:t>
            </a:r>
            <a:r>
              <a:rPr lang="ar-EG" altLang="ar-JO" sz="2000" dirty="0" smtClean="0"/>
              <a:t>الجاد.</a:t>
            </a:r>
            <a:endParaRPr lang="ar-EG" altLang="ar-JO" sz="2000" dirty="0"/>
          </a:p>
          <a:p>
            <a:pPr algn="justLow" rtl="1">
              <a:lnSpc>
                <a:spcPct val="100000"/>
              </a:lnSpc>
              <a:buFont typeface="Wingdings" panose="05000000000000000000" pitchFamily="2" charset="2"/>
              <a:buChar char="§"/>
            </a:pPr>
            <a:r>
              <a:rPr lang="ar-EG" altLang="ar-JO" sz="2000" dirty="0"/>
              <a:t>المثابرة (الاصرار والعناد</a:t>
            </a:r>
            <a:r>
              <a:rPr lang="ar-EG" altLang="ar-JO" sz="2000" dirty="0" smtClean="0"/>
              <a:t>).</a:t>
            </a:r>
            <a:endParaRPr lang="ar-EG" altLang="ar-JO" sz="2000" dirty="0"/>
          </a:p>
        </p:txBody>
      </p:sp>
    </p:spTree>
    <p:extLst>
      <p:ext uri="{BB962C8B-B14F-4D97-AF65-F5344CB8AC3E}">
        <p14:creationId xmlns:p14="http://schemas.microsoft.com/office/powerpoint/2010/main" val="78560730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477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Most Important Qualities of an </a:t>
            </a:r>
            <a:r>
              <a:rPr lang="en-US" sz="2800" b="1" dirty="0" smtClean="0">
                <a:solidFill>
                  <a:srgbClr val="00B0F0"/>
                </a:solidFill>
                <a:latin typeface="Alexandria" charset="0"/>
                <a:cs typeface="Alexandria" charset="0"/>
              </a:rPr>
              <a:t>Entrepreneur</a:t>
            </a:r>
          </a:p>
          <a:p>
            <a:r>
              <a:rPr lang="ar-EG" sz="2800" b="1" dirty="0">
                <a:solidFill>
                  <a:srgbClr val="00B0F0"/>
                </a:solidFill>
                <a:latin typeface="Alexandria" charset="0"/>
                <a:cs typeface="Alexandria" charset="0"/>
              </a:rPr>
              <a:t>أهم صفات رواد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6">
            <a:extLst>
              <a:ext uri="{FF2B5EF4-FFF2-40B4-BE49-F238E27FC236}">
                <a16:creationId xmlns:a16="http://schemas.microsoft.com/office/drawing/2014/main" id="{8A8D4B6C-40C3-8811-19E0-467BEC3811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486" y="1587954"/>
            <a:ext cx="8430078" cy="4987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p:cNvGrpSpPr/>
          <p:nvPr/>
        </p:nvGrpSpPr>
        <p:grpSpPr>
          <a:xfrm>
            <a:off x="8851536" y="1770740"/>
            <a:ext cx="3006636" cy="4240759"/>
            <a:chOff x="5411649" y="1770740"/>
            <a:chExt cx="3006636" cy="4240759"/>
          </a:xfrm>
        </p:grpSpPr>
        <p:sp>
          <p:nvSpPr>
            <p:cNvPr id="2" name="Rectangle 1"/>
            <p:cNvSpPr/>
            <p:nvPr/>
          </p:nvSpPr>
          <p:spPr>
            <a:xfrm>
              <a:off x="5411649" y="1770740"/>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الرؤية</a:t>
              </a:r>
              <a:endParaRPr lang="ar-EG" b="1" dirty="0"/>
            </a:p>
          </p:txBody>
        </p:sp>
        <p:sp>
          <p:nvSpPr>
            <p:cNvPr id="13" name="Rectangle 12"/>
            <p:cNvSpPr/>
            <p:nvPr/>
          </p:nvSpPr>
          <p:spPr>
            <a:xfrm>
              <a:off x="5411649" y="220422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الشغف</a:t>
              </a:r>
              <a:endParaRPr lang="ar-EG" b="1" dirty="0"/>
            </a:p>
          </p:txBody>
        </p:sp>
        <p:sp>
          <p:nvSpPr>
            <p:cNvPr id="17" name="Rectangle 16"/>
            <p:cNvSpPr/>
            <p:nvPr/>
          </p:nvSpPr>
          <p:spPr>
            <a:xfrm>
              <a:off x="5411649" y="266129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الدافع</a:t>
              </a:r>
              <a:endParaRPr lang="ar-EG" b="1" dirty="0"/>
            </a:p>
          </p:txBody>
        </p:sp>
        <p:sp>
          <p:nvSpPr>
            <p:cNvPr id="18" name="Rectangle 17"/>
            <p:cNvSpPr/>
            <p:nvPr/>
          </p:nvSpPr>
          <p:spPr>
            <a:xfrm>
              <a:off x="5411649" y="309477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الاحترام</a:t>
              </a:r>
              <a:endParaRPr lang="ar-EG" b="1" dirty="0"/>
            </a:p>
          </p:txBody>
        </p:sp>
        <p:sp>
          <p:nvSpPr>
            <p:cNvPr id="19" name="Rectangle 18"/>
            <p:cNvSpPr/>
            <p:nvPr/>
          </p:nvSpPr>
          <p:spPr>
            <a:xfrm>
              <a:off x="5411649" y="354796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الابتكار</a:t>
              </a:r>
              <a:endParaRPr lang="ar-EG" b="1" dirty="0"/>
            </a:p>
          </p:txBody>
        </p:sp>
        <p:sp>
          <p:nvSpPr>
            <p:cNvPr id="23" name="Rectangle 22"/>
            <p:cNvSpPr/>
            <p:nvPr/>
          </p:nvSpPr>
          <p:spPr>
            <a:xfrm>
              <a:off x="5411649" y="3981448"/>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المخاطرة</a:t>
              </a:r>
              <a:endParaRPr lang="ar-EG" b="1" dirty="0"/>
            </a:p>
          </p:txBody>
        </p:sp>
        <p:sp>
          <p:nvSpPr>
            <p:cNvPr id="24" name="Rectangle 23"/>
            <p:cNvSpPr/>
            <p:nvPr/>
          </p:nvSpPr>
          <p:spPr>
            <a:xfrm>
              <a:off x="5411649" y="443204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المرونة</a:t>
              </a:r>
              <a:endParaRPr lang="ar-EG" b="1" dirty="0"/>
            </a:p>
          </p:txBody>
        </p:sp>
        <p:sp>
          <p:nvSpPr>
            <p:cNvPr id="25" name="Rectangle 24"/>
            <p:cNvSpPr/>
            <p:nvPr/>
          </p:nvSpPr>
          <p:spPr>
            <a:xfrm>
              <a:off x="5411649" y="486552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التصرف الاستباقي</a:t>
              </a:r>
              <a:endParaRPr lang="ar-EG" b="1" dirty="0"/>
            </a:p>
          </p:txBody>
        </p:sp>
        <p:sp>
          <p:nvSpPr>
            <p:cNvPr id="26" name="Rectangle 25"/>
            <p:cNvSpPr/>
            <p:nvPr/>
          </p:nvSpPr>
          <p:spPr>
            <a:xfrm>
              <a:off x="5411649" y="530224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التركيز الدؤوب على العملاء</a:t>
              </a:r>
              <a:endParaRPr lang="ar-EG" b="1" dirty="0"/>
            </a:p>
          </p:txBody>
        </p:sp>
        <p:sp>
          <p:nvSpPr>
            <p:cNvPr id="27" name="Rectangle 26"/>
            <p:cNvSpPr/>
            <p:nvPr/>
          </p:nvSpPr>
          <p:spPr>
            <a:xfrm>
              <a:off x="5411649" y="576475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القدرة على العمل الجماعي</a:t>
              </a:r>
              <a:endParaRPr lang="ar-EG" b="1" dirty="0"/>
            </a:p>
          </p:txBody>
        </p:sp>
      </p:grpSp>
    </p:spTree>
    <p:extLst>
      <p:ext uri="{BB962C8B-B14F-4D97-AF65-F5344CB8AC3E}">
        <p14:creationId xmlns:p14="http://schemas.microsoft.com/office/powerpoint/2010/main" val="52641737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Case study: </a:t>
            </a:r>
            <a:r>
              <a:rPr lang="en-US" sz="2800" b="1" dirty="0" smtClean="0">
                <a:solidFill>
                  <a:srgbClr val="00B0F0"/>
                </a:solidFill>
                <a:latin typeface="Alexandria" charset="0"/>
                <a:cs typeface="Alexandria" charset="0"/>
              </a:rPr>
              <a:t>ALBAIK</a:t>
            </a:r>
            <a:endParaRPr lang="en-US" sz="2800" b="1" dirty="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دراسة حالة: البيك</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501981" y="1543065"/>
            <a:ext cx="5768188" cy="49593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2100" dirty="0"/>
              <a:t>In September 1974, the late </a:t>
            </a:r>
            <a:r>
              <a:rPr lang="en-US" sz="2100" dirty="0" err="1"/>
              <a:t>Shakkour</a:t>
            </a:r>
            <a:r>
              <a:rPr lang="en-US" sz="2100" dirty="0"/>
              <a:t> </a:t>
            </a:r>
            <a:r>
              <a:rPr lang="en-US" sz="2100" dirty="0" err="1"/>
              <a:t>AbuGhazalah</a:t>
            </a:r>
            <a:r>
              <a:rPr lang="en-US" sz="2100" dirty="0"/>
              <a:t> renovated an old warehouse he was renting and opened the first pressure fried chicken restaurant in the Kingdom of Saudi Arabia. It was located on Old Airport Road, in Jeddah. The concept was new to the area, and business was slow at the beginning. He was serving not more than 100 customers per day during the first 90 days after opening. Within one-year, long lines were starting to form outside his restaurant and there was no looking </a:t>
            </a:r>
            <a:r>
              <a:rPr lang="en-US" sz="2100" dirty="0" err="1"/>
              <a:t>back.In</a:t>
            </a:r>
            <a:r>
              <a:rPr lang="en-US" sz="2100" dirty="0"/>
              <a:t> 1984, and after three years of extensive research, the 18 secret herbs and spices recipe was successfully developed. In 1986, </a:t>
            </a:r>
            <a:r>
              <a:rPr lang="en-US" sz="2100" dirty="0" err="1"/>
              <a:t>Albaik</a:t>
            </a:r>
            <a:r>
              <a:rPr lang="en-US" sz="2100" dirty="0"/>
              <a:t> was registered as a trademark in Saudi Arabia</a:t>
            </a:r>
            <a:r>
              <a:rPr lang="en-US" sz="2100" dirty="0" smtClean="0"/>
              <a:t>.</a:t>
            </a:r>
            <a:endParaRPr lang="en-US" sz="2100" dirty="0"/>
          </a:p>
        </p:txBody>
      </p:sp>
      <p:sp>
        <p:nvSpPr>
          <p:cNvPr id="9" name="Content Placeholder 2">
            <a:extLst>
              <a:ext uri="{FF2B5EF4-FFF2-40B4-BE49-F238E27FC236}">
                <a16:creationId xmlns:a16="http://schemas.microsoft.com/office/drawing/2014/main" id="{9A7E79C7-9AB9-A39A-5A7E-D34771E8B650}"/>
              </a:ext>
            </a:extLst>
          </p:cNvPr>
          <p:cNvSpPr txBox="1">
            <a:spLocks/>
          </p:cNvSpPr>
          <p:nvPr/>
        </p:nvSpPr>
        <p:spPr>
          <a:xfrm>
            <a:off x="6691086" y="1669774"/>
            <a:ext cx="4860834" cy="455404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buNone/>
            </a:pPr>
            <a:r>
              <a:rPr lang="ar-EG" sz="1900" b="1" dirty="0">
                <a:latin typeface="Trebuchet MS" panose="020B0703020202090204" pitchFamily="34" charset="0"/>
              </a:rPr>
              <a:t>في سبتمبر 1974 ، قام المرحوم شكور أبو غزالة بتجديد مستودع قديم كان يستأجره وافتتح أول مطعم دجاج مقلي-بالضغط في المملكة العربية السعودية. كان يقع على طريق المطار القديم ، في جدة. كان المفهوم جديدا في المنطقة ، وكان العمل بطيئا في البداية. كان يخدم ما لا يزيد عن 100 عميل يوميا خلال أول 90 يوما بعد الافتتاح. في غضون عام واحد ، بدأت طوابير طويلة تتشكل خارج مطعمه ولم يكن هناك أي عودة إلى الوراء. في عام 1984 ، وبعد ثلاث سنوات من البحث المكثف ، تم تطوير وصفة الأعشاب والتوابل السرية ال 18 بنجاح. في عام 1986 ، تم تسجيل البيك كعلامة تجارية في المملكة العربية السعودية</a:t>
            </a:r>
            <a:r>
              <a:rPr lang="ar-EG" sz="1900" b="1" dirty="0" smtClean="0">
                <a:latin typeface="Trebuchet MS" panose="020B0703020202090204" pitchFamily="34" charset="0"/>
              </a:rPr>
              <a:t>.</a:t>
            </a:r>
            <a:endParaRPr lang="ar-EG" sz="1900" b="1" dirty="0">
              <a:latin typeface="Trebuchet MS" panose="020B0703020202090204" pitchFamily="34" charset="0"/>
            </a:endParaRPr>
          </a:p>
        </p:txBody>
      </p:sp>
    </p:spTree>
    <p:extLst>
      <p:ext uri="{BB962C8B-B14F-4D97-AF65-F5344CB8AC3E}">
        <p14:creationId xmlns:p14="http://schemas.microsoft.com/office/powerpoint/2010/main" val="343623896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Characteristics </a:t>
            </a:r>
            <a:r>
              <a:rPr lang="en-US" sz="2800" b="1" dirty="0">
                <a:solidFill>
                  <a:srgbClr val="00B0F0"/>
                </a:solidFill>
                <a:latin typeface="Alexandria" charset="0"/>
                <a:cs typeface="Alexandria" charset="0"/>
              </a:rPr>
              <a:t>of an </a:t>
            </a:r>
            <a:r>
              <a:rPr lang="en-US" sz="2800" b="1" dirty="0" smtClean="0">
                <a:solidFill>
                  <a:srgbClr val="00B0F0"/>
                </a:solidFill>
                <a:latin typeface="Alexandria" charset="0"/>
                <a:cs typeface="Alexandria" charset="0"/>
              </a:rPr>
              <a:t>Entrepreneurs</a:t>
            </a:r>
          </a:p>
          <a:p>
            <a:r>
              <a:rPr lang="ar-EG" sz="2800" b="1" dirty="0" smtClean="0">
                <a:solidFill>
                  <a:srgbClr val="00B0F0"/>
                </a:solidFill>
                <a:latin typeface="Alexandria" charset="0"/>
                <a:cs typeface="Alexandria" charset="0"/>
              </a:rPr>
              <a:t>خصائص </a:t>
            </a:r>
            <a:r>
              <a:rPr lang="ar-EG" sz="2800" b="1" dirty="0">
                <a:solidFill>
                  <a:srgbClr val="00B0F0"/>
                </a:solidFill>
                <a:latin typeface="Alexandria" charset="0"/>
                <a:cs typeface="Alexandria" charset="0"/>
              </a:rPr>
              <a:t>رواد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543065"/>
            <a:ext cx="5274707" cy="49593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en-US" altLang="ar-JO" sz="2400" b="1" i="1" dirty="0">
                <a:solidFill>
                  <a:srgbClr val="C00000"/>
                </a:solidFill>
              </a:rPr>
              <a:t>Opportunity entrepreneurs:</a:t>
            </a:r>
            <a:r>
              <a:rPr lang="en-US" altLang="ar-JO" sz="2400" b="1" dirty="0">
                <a:solidFill>
                  <a:srgbClr val="C00000"/>
                </a:solidFill>
              </a:rPr>
              <a:t> </a:t>
            </a:r>
            <a:r>
              <a:rPr lang="en-US" altLang="ar-JO" sz="2400" dirty="0"/>
              <a:t>start businesses because they spot an opportunity in the marketplace. </a:t>
            </a:r>
          </a:p>
          <a:p>
            <a:pPr>
              <a:buFont typeface="Wingdings" panose="05000000000000000000" pitchFamily="2" charset="2"/>
              <a:buChar char="ü"/>
            </a:pPr>
            <a:endParaRPr lang="en-US" altLang="ar-JO" sz="2400" dirty="0"/>
          </a:p>
          <a:p>
            <a:pPr>
              <a:buFont typeface="Wingdings" panose="05000000000000000000" pitchFamily="2" charset="2"/>
              <a:buChar char="ü"/>
            </a:pPr>
            <a:r>
              <a:rPr lang="en-US" altLang="ar-JO" sz="2400" dirty="0"/>
              <a:t> </a:t>
            </a:r>
            <a:r>
              <a:rPr lang="en-US" altLang="ar-JO" sz="2400" b="1" i="1" dirty="0">
                <a:solidFill>
                  <a:srgbClr val="C00000"/>
                </a:solidFill>
              </a:rPr>
              <a:t>Necessity entrepreneurs</a:t>
            </a:r>
            <a:r>
              <a:rPr lang="en-US" altLang="ar-JO" sz="2400" b="1" i="1" dirty="0"/>
              <a:t>:</a:t>
            </a:r>
            <a:r>
              <a:rPr lang="en-US" altLang="ar-JO" sz="2400" dirty="0"/>
              <a:t> start businesses because they cannot find work any other way.  </a:t>
            </a:r>
          </a:p>
          <a:p>
            <a:pPr>
              <a:buFont typeface="Wingdings" panose="05000000000000000000" pitchFamily="2" charset="2"/>
              <a:buChar char="ü"/>
            </a:pPr>
            <a:endParaRPr lang="en-US" altLang="ar-JO" sz="2400" dirty="0"/>
          </a:p>
          <a:p>
            <a:pPr>
              <a:buFont typeface="Wingdings" panose="05000000000000000000" pitchFamily="2" charset="2"/>
              <a:buChar char="ü"/>
            </a:pPr>
            <a:r>
              <a:rPr lang="en-US" altLang="ar-JO" sz="2400" b="1" i="1" dirty="0">
                <a:solidFill>
                  <a:srgbClr val="C00000"/>
                </a:solidFill>
              </a:rPr>
              <a:t>Serial entrepreneurs</a:t>
            </a:r>
            <a:r>
              <a:rPr lang="en-US" altLang="ar-JO" sz="2400" b="1" i="1" dirty="0"/>
              <a:t>: </a:t>
            </a:r>
            <a:r>
              <a:rPr lang="en-US" altLang="ar-JO" sz="2400" dirty="0"/>
              <a:t>repeatedly start businesses and grow them to a sustainable size before striking out again</a:t>
            </a:r>
            <a:r>
              <a:rPr lang="en-US" altLang="ar-JO" sz="2400" dirty="0" smtClean="0"/>
              <a:t>.</a:t>
            </a:r>
            <a:endParaRPr lang="en-US" altLang="ar-JO" sz="2400" dirty="0"/>
          </a:p>
        </p:txBody>
      </p:sp>
      <p:sp>
        <p:nvSpPr>
          <p:cNvPr id="9" name="Content Placeholder 1">
            <a:extLst>
              <a:ext uri="{FF2B5EF4-FFF2-40B4-BE49-F238E27FC236}">
                <a16:creationId xmlns:a16="http://schemas.microsoft.com/office/drawing/2014/main" id="{A5EBDE12-DC77-61CE-64DF-AB4599DC0A0A}"/>
              </a:ext>
            </a:extLst>
          </p:cNvPr>
          <p:cNvSpPr txBox="1">
            <a:spLocks/>
          </p:cNvSpPr>
          <p:nvPr/>
        </p:nvSpPr>
        <p:spPr>
          <a:xfrm>
            <a:off x="6386286" y="1785258"/>
            <a:ext cx="5312228" cy="45420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buFont typeface="Wingdings" panose="05000000000000000000" pitchFamily="2" charset="2"/>
              <a:buChar char="ü"/>
            </a:pPr>
            <a:r>
              <a:rPr lang="en-US" altLang="ar-JO" sz="2400" dirty="0">
                <a:solidFill>
                  <a:srgbClr val="C00000"/>
                </a:solidFill>
              </a:rPr>
              <a:t>Opportunity entrepreneurs</a:t>
            </a:r>
            <a:r>
              <a:rPr lang="ar-EG" altLang="ar-JO" sz="2400" dirty="0" smtClean="0"/>
              <a:t>: </a:t>
            </a:r>
            <a:r>
              <a:rPr lang="ar-EG" altLang="ar-JO" sz="2400" dirty="0"/>
              <a:t>بدء الأعمال التجارية لأنهم يكتشفون فرصة في السوق. </a:t>
            </a:r>
          </a:p>
          <a:p>
            <a:pPr algn="justLow" rtl="1">
              <a:buFont typeface="Wingdings" panose="05000000000000000000" pitchFamily="2" charset="2"/>
              <a:buChar char="ü"/>
            </a:pPr>
            <a:endParaRPr lang="ar-EG" altLang="ar-JO" sz="1200" dirty="0" smtClean="0">
              <a:solidFill>
                <a:srgbClr val="C00000"/>
              </a:solidFill>
            </a:endParaRPr>
          </a:p>
          <a:p>
            <a:pPr algn="justLow" rtl="1">
              <a:buFont typeface="Wingdings" panose="05000000000000000000" pitchFamily="2" charset="2"/>
              <a:buChar char="ü"/>
            </a:pPr>
            <a:endParaRPr lang="ar-EG" altLang="ar-JO" sz="2400" dirty="0">
              <a:solidFill>
                <a:srgbClr val="C00000"/>
              </a:solidFill>
            </a:endParaRPr>
          </a:p>
          <a:p>
            <a:pPr algn="justLow" rtl="1">
              <a:buFont typeface="Wingdings" panose="05000000000000000000" pitchFamily="2" charset="2"/>
              <a:buChar char="ü"/>
            </a:pPr>
            <a:r>
              <a:rPr lang="en-US" altLang="ar-JO" sz="2400" dirty="0">
                <a:solidFill>
                  <a:srgbClr val="C00000"/>
                </a:solidFill>
              </a:rPr>
              <a:t>Necessity entrepreneurs</a:t>
            </a:r>
            <a:r>
              <a:rPr lang="ar-EG" altLang="ar-JO" sz="2400" dirty="0" smtClean="0"/>
              <a:t>: </a:t>
            </a:r>
            <a:r>
              <a:rPr lang="ar-EG" altLang="ar-JO" sz="2400" dirty="0"/>
              <a:t>بدء الأعمال التجارية لأنهم لا يستطيعون العثور على عمل بأي طريقة أخرى.  </a:t>
            </a:r>
          </a:p>
          <a:p>
            <a:pPr algn="justLow" rtl="1">
              <a:buFont typeface="Wingdings" panose="05000000000000000000" pitchFamily="2" charset="2"/>
              <a:buChar char="ü"/>
            </a:pPr>
            <a:endParaRPr lang="ar-EG" altLang="ar-JO" sz="2400" dirty="0">
              <a:solidFill>
                <a:srgbClr val="C00000"/>
              </a:solidFill>
            </a:endParaRPr>
          </a:p>
          <a:p>
            <a:pPr algn="justLow" rtl="1">
              <a:buFont typeface="Wingdings" panose="05000000000000000000" pitchFamily="2" charset="2"/>
              <a:buChar char="ü"/>
            </a:pPr>
            <a:r>
              <a:rPr lang="en-US" altLang="ar-JO" sz="2400" dirty="0">
                <a:solidFill>
                  <a:srgbClr val="C00000"/>
                </a:solidFill>
              </a:rPr>
              <a:t>Serial entrepreneurs</a:t>
            </a:r>
            <a:r>
              <a:rPr lang="ar-EG" altLang="ar-JO" sz="2400" dirty="0" smtClean="0"/>
              <a:t>: </a:t>
            </a:r>
            <a:r>
              <a:rPr lang="ar-EG" altLang="ar-JO" sz="2400" dirty="0"/>
              <a:t>بدء الأعمال التجارية بشكل متكرر وتنميتها إلى حجم مستدام قبل الانطلاق مرة أخرى</a:t>
            </a:r>
            <a:r>
              <a:rPr lang="ar-EG" altLang="ar-JO" sz="2400" dirty="0" smtClean="0"/>
              <a:t>.</a:t>
            </a:r>
            <a:endParaRPr lang="ar-EG" altLang="ar-JO" sz="2400" dirty="0"/>
          </a:p>
        </p:txBody>
      </p:sp>
    </p:spTree>
    <p:extLst>
      <p:ext uri="{BB962C8B-B14F-4D97-AF65-F5344CB8AC3E}">
        <p14:creationId xmlns:p14="http://schemas.microsoft.com/office/powerpoint/2010/main" val="264104804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Types of Entrepreneurship</a:t>
            </a:r>
          </a:p>
          <a:p>
            <a:r>
              <a:rPr lang="ar-EG" sz="2800" b="1" dirty="0">
                <a:solidFill>
                  <a:srgbClr val="00B0F0"/>
                </a:solidFill>
                <a:latin typeface="Alexandria" charset="0"/>
                <a:cs typeface="Alexandria" charset="0"/>
              </a:rPr>
              <a:t>أنواع ريادة الأعمال</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40114"/>
            <a:ext cx="4882821" cy="4862287"/>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t>There are generally four entrepreneurial types</a:t>
            </a:r>
            <a:r>
              <a:rPr lang="en-GB" sz="2400" dirty="0" smtClean="0"/>
              <a:t>:</a:t>
            </a:r>
          </a:p>
          <a:p>
            <a:pPr marL="0" indent="0">
              <a:buNone/>
            </a:pPr>
            <a:endParaRPr lang="en-GB" sz="2400" dirty="0"/>
          </a:p>
        </p:txBody>
      </p:sp>
      <p:pic>
        <p:nvPicPr>
          <p:cNvPr id="9" name="Graphic 3">
            <a:extLst>
              <a:ext uri="{FF2B5EF4-FFF2-40B4-BE49-F238E27FC236}">
                <a16:creationId xmlns:a16="http://schemas.microsoft.com/office/drawing/2014/main" id="{CBE4BCB4-0168-0E46-5A8E-2B43479F87B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87467" y="2449949"/>
            <a:ext cx="5228770" cy="4095994"/>
          </a:xfrm>
          <a:prstGeom prst="rect">
            <a:avLst/>
          </a:prstGeom>
        </p:spPr>
      </p:pic>
      <p:sp>
        <p:nvSpPr>
          <p:cNvPr id="11" name="Rectangle 10"/>
          <p:cNvSpPr/>
          <p:nvPr/>
        </p:nvSpPr>
        <p:spPr>
          <a:xfrm>
            <a:off x="3870090" y="6379290"/>
            <a:ext cx="2855269" cy="246221"/>
          </a:xfrm>
          <a:prstGeom prst="rect">
            <a:avLst/>
          </a:prstGeom>
        </p:spPr>
        <p:txBody>
          <a:bodyPr wrap="none">
            <a:spAutoFit/>
          </a:bodyPr>
          <a:lstStyle/>
          <a:p>
            <a:r>
              <a:rPr lang="en-GB" sz="1000" dirty="0"/>
              <a:t>Source: Adapted from </a:t>
            </a:r>
            <a:r>
              <a:rPr lang="en-GB" sz="1000" dirty="0" err="1"/>
              <a:t>Carsrud</a:t>
            </a:r>
            <a:r>
              <a:rPr lang="en-GB" sz="1000" dirty="0"/>
              <a:t> &amp; </a:t>
            </a:r>
            <a:r>
              <a:rPr lang="en-GB" sz="1000" dirty="0" err="1"/>
              <a:t>Brannback</a:t>
            </a:r>
            <a:r>
              <a:rPr lang="en-GB" sz="1000" dirty="0"/>
              <a:t>, 2007)</a:t>
            </a:r>
          </a:p>
        </p:txBody>
      </p:sp>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6253841" y="1640114"/>
            <a:ext cx="4882821" cy="4862287"/>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sz="2400" dirty="0"/>
              <a:t>هناك بشكل عام أربعة أنواع من </a:t>
            </a:r>
            <a:r>
              <a:rPr lang="ar-EG" sz="2400" dirty="0" smtClean="0"/>
              <a:t>روّاد </a:t>
            </a:r>
            <a:r>
              <a:rPr lang="ar-EG" sz="2400" dirty="0"/>
              <a:t>الأعمال</a:t>
            </a:r>
            <a:r>
              <a:rPr lang="ar-EG" sz="2400" dirty="0" smtClean="0"/>
              <a:t>:</a:t>
            </a:r>
            <a:endParaRPr lang="ar-EG" sz="2400" dirty="0"/>
          </a:p>
        </p:txBody>
      </p:sp>
      <p:pic>
        <p:nvPicPr>
          <p:cNvPr id="13" name="Graphic 3">
            <a:extLst>
              <a:ext uri="{FF2B5EF4-FFF2-40B4-BE49-F238E27FC236}">
                <a16:creationId xmlns:a16="http://schemas.microsoft.com/office/drawing/2014/main" id="{CBE4BCB4-0168-0E46-5A8E-2B43479F87B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6123215" y="2449949"/>
            <a:ext cx="5228770" cy="4095994"/>
          </a:xfrm>
          <a:prstGeom prst="rect">
            <a:avLst/>
          </a:prstGeom>
        </p:spPr>
      </p:pic>
      <p:sp>
        <p:nvSpPr>
          <p:cNvPr id="3" name="Rounded Rectangle 2"/>
          <p:cNvSpPr/>
          <p:nvPr/>
        </p:nvSpPr>
        <p:spPr>
          <a:xfrm>
            <a:off x="8868230" y="2714171"/>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رائد </a:t>
            </a:r>
            <a:r>
              <a:rPr lang="ar-EG" sz="2400" b="1" dirty="0" smtClean="0"/>
              <a:t>الأعمال البائع</a:t>
            </a:r>
            <a:endParaRPr lang="ar-EG" sz="2400" b="1" dirty="0"/>
          </a:p>
        </p:txBody>
      </p:sp>
      <p:sp>
        <p:nvSpPr>
          <p:cNvPr id="17" name="Rounded Rectangle 16"/>
          <p:cNvSpPr/>
          <p:nvPr/>
        </p:nvSpPr>
        <p:spPr>
          <a:xfrm>
            <a:off x="6996793" y="2714171"/>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رائد الأعمال </a:t>
            </a:r>
            <a:r>
              <a:rPr lang="ar-EG" sz="2400" b="1" dirty="0" smtClean="0"/>
              <a:t>الموجه نحو الإنجاز</a:t>
            </a:r>
            <a:endParaRPr lang="ar-EG" sz="2400" b="1" dirty="0"/>
          </a:p>
        </p:txBody>
      </p:sp>
      <p:sp>
        <p:nvSpPr>
          <p:cNvPr id="18" name="Rounded Rectangle 17"/>
          <p:cNvSpPr/>
          <p:nvPr/>
        </p:nvSpPr>
        <p:spPr>
          <a:xfrm>
            <a:off x="6996793" y="4608286"/>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رائد أعمال </a:t>
            </a:r>
            <a:r>
              <a:rPr lang="ar-EG" sz="2400" b="1" dirty="0" smtClean="0"/>
              <a:t>الموجه بالتقنية</a:t>
            </a:r>
            <a:endParaRPr lang="ar-EG" sz="2400" b="1" dirty="0"/>
          </a:p>
        </p:txBody>
      </p:sp>
      <p:sp>
        <p:nvSpPr>
          <p:cNvPr id="19" name="Rounded Rectangle 18"/>
          <p:cNvSpPr/>
          <p:nvPr/>
        </p:nvSpPr>
        <p:spPr>
          <a:xfrm>
            <a:off x="8868230" y="4609055"/>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t>رائد الأعمال المدير</a:t>
            </a:r>
            <a:endParaRPr lang="ar-EG" sz="2400" b="1" dirty="0"/>
          </a:p>
        </p:txBody>
      </p:sp>
    </p:spTree>
    <p:extLst>
      <p:ext uri="{BB962C8B-B14F-4D97-AF65-F5344CB8AC3E}">
        <p14:creationId xmlns:p14="http://schemas.microsoft.com/office/powerpoint/2010/main" val="119579271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Types </a:t>
            </a:r>
            <a:r>
              <a:rPr lang="en-US" sz="2800" b="1" dirty="0">
                <a:solidFill>
                  <a:srgbClr val="00B0F0"/>
                </a:solidFill>
                <a:latin typeface="Alexandria" charset="0"/>
                <a:cs typeface="Alexandria" charset="0"/>
              </a:rPr>
              <a:t>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أنواع ريادة </a:t>
            </a:r>
            <a:r>
              <a:rPr lang="ar-EG" sz="2800" b="1" dirty="0" smtClean="0">
                <a:solidFill>
                  <a:srgbClr val="00B0F0"/>
                </a:solidFill>
                <a:latin typeface="Alexandria" charset="0"/>
                <a:cs typeface="Alexandria" charset="0"/>
              </a:rPr>
              <a:t>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2" y="1514037"/>
            <a:ext cx="5942364" cy="49593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smtClean="0">
                <a:solidFill>
                  <a:srgbClr val="24A9E1"/>
                </a:solidFill>
              </a:rPr>
              <a:t>Achievement </a:t>
            </a:r>
            <a:r>
              <a:rPr lang="en-GB" sz="2400" b="1" u="sng" dirty="0">
                <a:solidFill>
                  <a:srgbClr val="24A9E1"/>
                </a:solidFill>
              </a:rPr>
              <a:t>entrepreneur </a:t>
            </a:r>
            <a:endParaRPr lang="en-GB" sz="2400" b="1" u="sng" dirty="0"/>
          </a:p>
          <a:p>
            <a:pPr algn="just">
              <a:lnSpc>
                <a:spcPct val="100000"/>
              </a:lnSpc>
            </a:pPr>
            <a:r>
              <a:rPr lang="en-GB" sz="2000" dirty="0"/>
              <a:t>Primarily associated with the desire to achieve. </a:t>
            </a:r>
          </a:p>
          <a:p>
            <a:pPr algn="just">
              <a:lnSpc>
                <a:spcPct val="100000"/>
              </a:lnSpc>
            </a:pPr>
            <a:r>
              <a:rPr lang="en-GB" sz="2000" dirty="0"/>
              <a:t>These types of individuals are usually having an enormous amount of energy and capabilities to take charge.</a:t>
            </a:r>
          </a:p>
          <a:p>
            <a:pPr algn="just">
              <a:lnSpc>
                <a:spcPct val="100000"/>
              </a:lnSpc>
            </a:pPr>
            <a:r>
              <a:rPr lang="en-GB" sz="2000" dirty="0"/>
              <a:t>They take initiatives and do not wait for things to happen. </a:t>
            </a:r>
          </a:p>
          <a:p>
            <a:pPr algn="just">
              <a:lnSpc>
                <a:spcPct val="100000"/>
              </a:lnSpc>
            </a:pPr>
            <a:r>
              <a:rPr lang="en-GB" sz="2000" dirty="0"/>
              <a:t>They often possess the leadership qualities and have a great sense of commitment and responsibility in their ventures. </a:t>
            </a:r>
          </a:p>
          <a:p>
            <a:pPr algn="just">
              <a:lnSpc>
                <a:spcPct val="100000"/>
              </a:lnSpc>
            </a:pPr>
            <a:r>
              <a:rPr lang="en-GB" sz="2000" dirty="0"/>
              <a:t>These types of individuals are good in several in several business related aspects and they try to accomplish their objectives, whilst heading their missions. (</a:t>
            </a:r>
            <a:r>
              <a:rPr lang="en-GB" sz="2000" dirty="0" err="1"/>
              <a:t>Carsrud</a:t>
            </a:r>
            <a:r>
              <a:rPr lang="en-GB" sz="2000" dirty="0"/>
              <a:t> &amp; </a:t>
            </a:r>
            <a:r>
              <a:rPr lang="en-GB" sz="2000" dirty="0" err="1"/>
              <a:t>Brannback</a:t>
            </a:r>
            <a:r>
              <a:rPr lang="en-GB" sz="2000" dirty="0"/>
              <a:t>, 2007</a:t>
            </a:r>
            <a:r>
              <a:rPr lang="en-GB" sz="2000" dirty="0" smtClean="0"/>
              <a:t>).</a:t>
            </a:r>
            <a:endParaRPr lang="en-GB" sz="2000" b="1" u="sng" dirty="0"/>
          </a:p>
        </p:txBody>
      </p:sp>
      <p:sp>
        <p:nvSpPr>
          <p:cNvPr id="9" name="Espace réservé du contenu 2">
            <a:extLst>
              <a:ext uri="{FF2B5EF4-FFF2-40B4-BE49-F238E27FC236}">
                <a16:creationId xmlns:a16="http://schemas.microsoft.com/office/drawing/2014/main" id="{13287135-1D84-5843-DCD2-E045250E92D9}"/>
              </a:ext>
            </a:extLst>
          </p:cNvPr>
          <p:cNvSpPr txBox="1">
            <a:spLocks/>
          </p:cNvSpPr>
          <p:nvPr/>
        </p:nvSpPr>
        <p:spPr>
          <a:xfrm>
            <a:off x="6647542" y="1624375"/>
            <a:ext cx="5109028" cy="49290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Font typeface="Arial" panose="020B0604020202020204" pitchFamily="34" charset="0"/>
              <a:buNone/>
            </a:pPr>
            <a:r>
              <a:rPr lang="ar-EG" sz="2400" b="1" u="sng" dirty="0">
                <a:solidFill>
                  <a:srgbClr val="24A9E1"/>
                </a:solidFill>
              </a:rPr>
              <a:t>رائد الأعمال الموجه نحو </a:t>
            </a:r>
            <a:r>
              <a:rPr lang="ar-EG" sz="2400" b="1" u="sng" dirty="0" smtClean="0">
                <a:solidFill>
                  <a:srgbClr val="24A9E1"/>
                </a:solidFill>
              </a:rPr>
              <a:t>الإنجاز</a:t>
            </a:r>
            <a:endParaRPr lang="en-GB" sz="2400" u="sng" dirty="0"/>
          </a:p>
          <a:p>
            <a:pPr algn="justLow" rtl="1">
              <a:lnSpc>
                <a:spcPct val="100000"/>
              </a:lnSpc>
            </a:pPr>
            <a:r>
              <a:rPr lang="ar-EG" sz="2400" dirty="0"/>
              <a:t>يرتبط في المقام الأول مع الرغبة في تحقيق الإنجازات. </a:t>
            </a:r>
          </a:p>
          <a:p>
            <a:pPr algn="justLow" rtl="1">
              <a:lnSpc>
                <a:spcPct val="100000"/>
              </a:lnSpc>
            </a:pPr>
            <a:r>
              <a:rPr lang="ar-EG" sz="2400" dirty="0"/>
              <a:t>عادة ما يكون لدى هذه الأنواع من الأفراد قدر هائل من الطاقة والقدرات لتولي المسؤولية.</a:t>
            </a:r>
          </a:p>
          <a:p>
            <a:pPr algn="justLow" rtl="1">
              <a:lnSpc>
                <a:spcPct val="100000"/>
              </a:lnSpc>
            </a:pPr>
            <a:r>
              <a:rPr lang="ar-EG" sz="2400" dirty="0"/>
              <a:t>يتخذون مبادرات ولا ينتظرون حدوث الأشياء. </a:t>
            </a:r>
          </a:p>
          <a:p>
            <a:pPr algn="justLow" rtl="1">
              <a:lnSpc>
                <a:spcPct val="100000"/>
              </a:lnSpc>
            </a:pPr>
            <a:r>
              <a:rPr lang="ar-EG" sz="2400" dirty="0"/>
              <a:t>غالبا ما يمتلكون الصفات القيادية ولديهم شعور كبير بالالتزام والمسؤولية في مشاريعهم. </a:t>
            </a:r>
          </a:p>
          <a:p>
            <a:pPr algn="justLow" rtl="1">
              <a:lnSpc>
                <a:spcPct val="100000"/>
              </a:lnSpc>
            </a:pPr>
            <a:r>
              <a:rPr lang="ar-EG" sz="2400" dirty="0"/>
              <a:t>هذه الأنواع من الأفراد جيدة في العديد من الجوانب المتعلقة بالأعمال ويحاولون تحقيق أهدافهم ، أثناء رئاسة مهامهم</a:t>
            </a:r>
            <a:r>
              <a:rPr lang="ar-EG" sz="2400" dirty="0" smtClean="0"/>
              <a:t>.</a:t>
            </a:r>
            <a:endParaRPr lang="ar-EG" sz="2400" dirty="0"/>
          </a:p>
        </p:txBody>
      </p:sp>
    </p:spTree>
    <p:extLst>
      <p:ext uri="{BB962C8B-B14F-4D97-AF65-F5344CB8AC3E}">
        <p14:creationId xmlns:p14="http://schemas.microsoft.com/office/powerpoint/2010/main" val="388041857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Types </a:t>
            </a:r>
            <a:r>
              <a:rPr lang="en-US" sz="2800" b="1" dirty="0">
                <a:solidFill>
                  <a:srgbClr val="00B0F0"/>
                </a:solidFill>
                <a:latin typeface="Alexandria" charset="0"/>
                <a:cs typeface="Alexandria" charset="0"/>
              </a:rPr>
              <a:t>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أنواع ريادة </a:t>
            </a:r>
            <a:r>
              <a:rPr lang="ar-EG" sz="2800" b="1" dirty="0" smtClean="0">
                <a:solidFill>
                  <a:srgbClr val="00B0F0"/>
                </a:solidFill>
                <a:latin typeface="Alexandria" charset="0"/>
                <a:cs typeface="Alexandria" charset="0"/>
              </a:rPr>
              <a:t>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1" y="1514037"/>
            <a:ext cx="6435849" cy="49593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a:solidFill>
                  <a:srgbClr val="24A9E1"/>
                </a:solidFill>
              </a:rPr>
              <a:t>Salesman entrepreneur: </a:t>
            </a:r>
            <a:endParaRPr lang="en-GB" sz="2400" b="1" u="sng" dirty="0"/>
          </a:p>
          <a:p>
            <a:pPr algn="just">
              <a:lnSpc>
                <a:spcPct val="100000"/>
              </a:lnSpc>
              <a:buFont typeface="Wingdings" panose="05000000000000000000" pitchFamily="2" charset="2"/>
              <a:buChar char="§"/>
            </a:pPr>
            <a:r>
              <a:rPr lang="en-GB" sz="1800" dirty="0"/>
              <a:t>These individuals possess skills to interact with people and have very good soft side of the management aspects. </a:t>
            </a:r>
          </a:p>
          <a:p>
            <a:pPr algn="just">
              <a:lnSpc>
                <a:spcPct val="100000"/>
              </a:lnSpc>
              <a:buFont typeface="Wingdings" panose="05000000000000000000" pitchFamily="2" charset="2"/>
              <a:buChar char="§"/>
            </a:pPr>
            <a:r>
              <a:rPr lang="en-GB" sz="1800" dirty="0"/>
              <a:t>These people are typified for having the feelings of the consumers’ needs and wants.</a:t>
            </a:r>
          </a:p>
          <a:p>
            <a:pPr algn="just">
              <a:lnSpc>
                <a:spcPct val="100000"/>
              </a:lnSpc>
              <a:buFont typeface="Wingdings" panose="05000000000000000000" pitchFamily="2" charset="2"/>
              <a:buChar char="§"/>
            </a:pPr>
            <a:r>
              <a:rPr lang="en-GB" sz="1800" dirty="0"/>
              <a:t>They usually use the soft sales approach whilst pursuing the growth of their ventures. </a:t>
            </a:r>
          </a:p>
          <a:p>
            <a:pPr algn="just">
              <a:lnSpc>
                <a:spcPct val="100000"/>
              </a:lnSpc>
              <a:buFont typeface="Wingdings" panose="05000000000000000000" pitchFamily="2" charset="2"/>
              <a:buChar char="§"/>
            </a:pPr>
            <a:r>
              <a:rPr lang="en-GB" sz="1800" dirty="0"/>
              <a:t>They have enormous talent for connecting with people and spend most of their time in marketing their products/services and permit other people to manage their businesses. </a:t>
            </a:r>
          </a:p>
          <a:p>
            <a:pPr algn="just">
              <a:lnSpc>
                <a:spcPct val="100000"/>
              </a:lnSpc>
              <a:buFont typeface="Wingdings" panose="05000000000000000000" pitchFamily="2" charset="2"/>
              <a:buChar char="§"/>
            </a:pPr>
            <a:r>
              <a:rPr lang="en-GB" sz="1800" dirty="0"/>
              <a:t>These individuals therefore devote their time to understand who and how are the consumers in the market. </a:t>
            </a:r>
          </a:p>
          <a:p>
            <a:pPr algn="just">
              <a:lnSpc>
                <a:spcPct val="100000"/>
              </a:lnSpc>
              <a:buFont typeface="Wingdings" panose="05000000000000000000" pitchFamily="2" charset="2"/>
              <a:buChar char="§"/>
            </a:pPr>
            <a:r>
              <a:rPr lang="en-GB" sz="1800" dirty="0"/>
              <a:t>They develop a proper vision for marketing and sales practices to reach wider consumer groups. (</a:t>
            </a:r>
            <a:r>
              <a:rPr lang="en-GB" sz="1800" dirty="0" err="1"/>
              <a:t>Carsrud</a:t>
            </a:r>
            <a:r>
              <a:rPr lang="en-GB" sz="1800" dirty="0"/>
              <a:t> &amp; </a:t>
            </a:r>
            <a:r>
              <a:rPr lang="en-GB" sz="1800" dirty="0" err="1"/>
              <a:t>Brannback</a:t>
            </a:r>
            <a:r>
              <a:rPr lang="en-GB" sz="1800" dirty="0"/>
              <a:t>, 2007).</a:t>
            </a:r>
            <a:endParaRPr lang="fr-FR" sz="1800" dirty="0"/>
          </a:p>
        </p:txBody>
      </p:sp>
      <p:sp>
        <p:nvSpPr>
          <p:cNvPr id="9" name="Espace réservé du contenu 2">
            <a:extLst>
              <a:ext uri="{FF2B5EF4-FFF2-40B4-BE49-F238E27FC236}">
                <a16:creationId xmlns:a16="http://schemas.microsoft.com/office/drawing/2014/main" id="{CC06128C-516E-CDC0-0394-D96F4C66977E}"/>
              </a:ext>
            </a:extLst>
          </p:cNvPr>
          <p:cNvSpPr txBox="1">
            <a:spLocks/>
          </p:cNvSpPr>
          <p:nvPr/>
        </p:nvSpPr>
        <p:spPr>
          <a:xfrm>
            <a:off x="7112000" y="1543065"/>
            <a:ext cx="4674552" cy="49593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buNone/>
            </a:pPr>
            <a:r>
              <a:rPr lang="ar-SA" sz="2400" b="1" u="sng" dirty="0">
                <a:solidFill>
                  <a:srgbClr val="24A9E1"/>
                </a:solidFill>
              </a:rPr>
              <a:t>رائد الاعمال البائع</a:t>
            </a:r>
            <a:endParaRPr lang="en-GB" sz="2400" b="1" u="sng" dirty="0">
              <a:solidFill>
                <a:srgbClr val="24A9E1"/>
              </a:solidFill>
            </a:endParaRPr>
          </a:p>
          <a:p>
            <a:pPr algn="justLow" rtl="1">
              <a:buFont typeface="Wingdings" panose="05000000000000000000" pitchFamily="2" charset="2"/>
              <a:buChar char="§"/>
            </a:pPr>
            <a:r>
              <a:rPr lang="ar-EG" sz="2000" dirty="0" smtClean="0"/>
              <a:t>يمتلك </a:t>
            </a:r>
            <a:r>
              <a:rPr lang="ar-EG" sz="2000" dirty="0"/>
              <a:t>هؤلاء الأفراد مهارات للتفاعل مع الناس ولديهم جانب ناعم جيد جدا من جوانب الإدارة. </a:t>
            </a:r>
          </a:p>
          <a:p>
            <a:pPr algn="justLow" rtl="1">
              <a:buFont typeface="Wingdings" panose="05000000000000000000" pitchFamily="2" charset="2"/>
              <a:buChar char="§"/>
            </a:pPr>
            <a:r>
              <a:rPr lang="ar-EG" sz="2000" dirty="0"/>
              <a:t>يتم تمييز هؤلاء الأشخاص بشعورهم باحتياجات المستهلكين ورغباتهم.</a:t>
            </a:r>
          </a:p>
          <a:p>
            <a:pPr algn="justLow" rtl="1">
              <a:buFont typeface="Wingdings" panose="05000000000000000000" pitchFamily="2" charset="2"/>
              <a:buChar char="§"/>
            </a:pPr>
            <a:r>
              <a:rPr lang="ar-EG" sz="2000" dirty="0"/>
              <a:t>عادة ما يستخدمون نهج المبيعات الناعمة أثناء متابعة نمو مشاريعهم. </a:t>
            </a:r>
          </a:p>
          <a:p>
            <a:pPr algn="justLow" rtl="1">
              <a:buFont typeface="Wingdings" panose="05000000000000000000" pitchFamily="2" charset="2"/>
              <a:buChar char="§"/>
            </a:pPr>
            <a:r>
              <a:rPr lang="ar-EG" sz="2000" dirty="0"/>
              <a:t>لديهم موهبة هائلة للتواصل مع الناس ويقضون معظم وقتهم في تسويق منتجاتهم / خدماتهم والسماح للآخرين بإدارة أعمالهم. </a:t>
            </a:r>
          </a:p>
          <a:p>
            <a:pPr algn="justLow" rtl="1">
              <a:buFont typeface="Wingdings" panose="05000000000000000000" pitchFamily="2" charset="2"/>
              <a:buChar char="§"/>
            </a:pPr>
            <a:r>
              <a:rPr lang="ar-EG" sz="2000" dirty="0"/>
              <a:t>لذلك يكرس هؤلاء الأفراد وقتهم لفهم من هم المستهلكون في السوق وكيف يكون حالهم. </a:t>
            </a:r>
          </a:p>
          <a:p>
            <a:pPr algn="justLow" rtl="1">
              <a:buFont typeface="Wingdings" panose="05000000000000000000" pitchFamily="2" charset="2"/>
              <a:buChar char="§"/>
            </a:pPr>
            <a:r>
              <a:rPr lang="ar-EG" sz="2000" dirty="0"/>
              <a:t>يطورون رؤية مناسبة لممارسات التسويق والمبيعات للوصول إلى مجموعات أوسع من المستهلكين</a:t>
            </a:r>
            <a:r>
              <a:rPr lang="ar-EG" sz="2000" dirty="0" smtClean="0"/>
              <a:t>.</a:t>
            </a:r>
            <a:endParaRPr lang="ar-EG" sz="2000" dirty="0"/>
          </a:p>
        </p:txBody>
      </p:sp>
    </p:spTree>
    <p:extLst>
      <p:ext uri="{BB962C8B-B14F-4D97-AF65-F5344CB8AC3E}">
        <p14:creationId xmlns:p14="http://schemas.microsoft.com/office/powerpoint/2010/main" val="339525061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Types </a:t>
            </a:r>
            <a:r>
              <a:rPr lang="en-US" sz="2800" b="1" dirty="0">
                <a:solidFill>
                  <a:srgbClr val="00B0F0"/>
                </a:solidFill>
                <a:latin typeface="Alexandria" charset="0"/>
                <a:cs typeface="Alexandria" charset="0"/>
              </a:rPr>
              <a:t>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أنواع ريادة </a:t>
            </a:r>
            <a:r>
              <a:rPr lang="ar-EG" sz="2800" b="1" dirty="0" smtClean="0">
                <a:solidFill>
                  <a:srgbClr val="00B0F0"/>
                </a:solidFill>
                <a:latin typeface="Alexandria" charset="0"/>
                <a:cs typeface="Alexandria" charset="0"/>
              </a:rPr>
              <a:t>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2" y="1514037"/>
            <a:ext cx="5318250" cy="49593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a:solidFill>
                  <a:srgbClr val="24A9E1"/>
                </a:solidFill>
              </a:rPr>
              <a:t>Technology entrepreneur: </a:t>
            </a:r>
            <a:endParaRPr lang="en-GB" sz="2400" b="1" u="sng" dirty="0"/>
          </a:p>
          <a:p>
            <a:pPr algn="just">
              <a:lnSpc>
                <a:spcPct val="100000"/>
              </a:lnSpc>
              <a:buFont typeface="Wingdings" panose="05000000000000000000" pitchFamily="2" charset="2"/>
              <a:buChar char="§"/>
            </a:pPr>
            <a:r>
              <a:rPr lang="en-US" sz="1800" dirty="0"/>
              <a:t>Individuals belong to this category, are generally idea developers. </a:t>
            </a:r>
          </a:p>
          <a:p>
            <a:pPr algn="just">
              <a:lnSpc>
                <a:spcPct val="100000"/>
              </a:lnSpc>
              <a:buFont typeface="Wingdings" panose="05000000000000000000" pitchFamily="2" charset="2"/>
              <a:buChar char="§"/>
            </a:pPr>
            <a:r>
              <a:rPr lang="en-US" sz="1800" dirty="0"/>
              <a:t>These individuals often possess great ideas </a:t>
            </a:r>
          </a:p>
          <a:p>
            <a:pPr algn="just">
              <a:lnSpc>
                <a:spcPct val="100000"/>
              </a:lnSpc>
              <a:buFont typeface="Wingdings" panose="05000000000000000000" pitchFamily="2" charset="2"/>
              <a:buChar char="§"/>
            </a:pPr>
            <a:r>
              <a:rPr lang="en-US" sz="1800" dirty="0"/>
              <a:t>They have the capabilities to develop innovative processes and invent novel products or services for niche markets.</a:t>
            </a:r>
          </a:p>
          <a:p>
            <a:pPr algn="just">
              <a:lnSpc>
                <a:spcPct val="100000"/>
              </a:lnSpc>
              <a:buFont typeface="Wingdings" panose="05000000000000000000" pitchFamily="2" charset="2"/>
              <a:buChar char="§"/>
            </a:pPr>
            <a:r>
              <a:rPr lang="en-US" sz="1800" dirty="0"/>
              <a:t>As these individuals possess qualities to create several ideas they have a good analytical intelligence and take calculated risks in their ventures</a:t>
            </a:r>
          </a:p>
          <a:p>
            <a:pPr algn="just">
              <a:lnSpc>
                <a:spcPct val="100000"/>
              </a:lnSpc>
              <a:buFont typeface="Wingdings" panose="05000000000000000000" pitchFamily="2" charset="2"/>
              <a:buChar char="§"/>
            </a:pPr>
            <a:r>
              <a:rPr lang="en-US" sz="1800" dirty="0"/>
              <a:t>Although these individuals possess good analytical intelligence to make way through several situations, however, at times their missions can become a bit idealistic. (</a:t>
            </a:r>
            <a:r>
              <a:rPr lang="en-US" sz="1800" dirty="0" err="1"/>
              <a:t>Carsrud</a:t>
            </a:r>
            <a:r>
              <a:rPr lang="en-US" sz="1800" dirty="0"/>
              <a:t> &amp; </a:t>
            </a:r>
            <a:r>
              <a:rPr lang="en-US" sz="1800" dirty="0" err="1"/>
              <a:t>Brannback</a:t>
            </a:r>
            <a:r>
              <a:rPr lang="en-US" sz="1800" dirty="0"/>
              <a:t>, 2007). </a:t>
            </a:r>
          </a:p>
        </p:txBody>
      </p:sp>
      <p:sp>
        <p:nvSpPr>
          <p:cNvPr id="9" name="Espace réservé du contenu 2">
            <a:extLst>
              <a:ext uri="{FF2B5EF4-FFF2-40B4-BE49-F238E27FC236}">
                <a16:creationId xmlns:a16="http://schemas.microsoft.com/office/drawing/2014/main" id="{2D1BDE2C-DE20-A4DE-79DE-6E5086D1E762}"/>
              </a:ext>
            </a:extLst>
          </p:cNvPr>
          <p:cNvSpPr txBox="1">
            <a:spLocks/>
          </p:cNvSpPr>
          <p:nvPr/>
        </p:nvSpPr>
        <p:spPr>
          <a:xfrm>
            <a:off x="6255655" y="1514038"/>
            <a:ext cx="5435600" cy="495933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EG" sz="2400" b="1" u="sng" dirty="0">
                <a:solidFill>
                  <a:srgbClr val="24A9E1"/>
                </a:solidFill>
              </a:rPr>
              <a:t>رائد الاعمال الموجه </a:t>
            </a:r>
            <a:r>
              <a:rPr lang="ar-EG" sz="2400" b="1" u="sng" dirty="0" smtClean="0">
                <a:solidFill>
                  <a:srgbClr val="24A9E1"/>
                </a:solidFill>
              </a:rPr>
              <a:t>بالتقنية</a:t>
            </a:r>
          </a:p>
          <a:p>
            <a:pPr marL="0" indent="0" algn="r" rtl="1">
              <a:buFont typeface="Arial" panose="020B0604020202020204" pitchFamily="34" charset="0"/>
              <a:buNone/>
            </a:pPr>
            <a:endParaRPr lang="en-GB" sz="500" b="1" u="sng" dirty="0">
              <a:solidFill>
                <a:srgbClr val="24A9E1"/>
              </a:solidFill>
            </a:endParaRPr>
          </a:p>
          <a:p>
            <a:pPr algn="justLow" rtl="1">
              <a:buFont typeface="Wingdings" panose="05000000000000000000" pitchFamily="2" charset="2"/>
              <a:buChar char="§"/>
            </a:pPr>
            <a:r>
              <a:rPr lang="ar-EG" sz="2400" dirty="0" smtClean="0"/>
              <a:t>الأفراد </a:t>
            </a:r>
            <a:r>
              <a:rPr lang="ar-EG" sz="2400" dirty="0"/>
              <a:t>الذين ينتمون إلى هذه الفئة ، هم عموما مطوروا الأفكار. </a:t>
            </a:r>
          </a:p>
          <a:p>
            <a:pPr algn="justLow" rtl="1">
              <a:buFont typeface="Wingdings" panose="05000000000000000000" pitchFamily="2" charset="2"/>
              <a:buChar char="§"/>
            </a:pPr>
            <a:r>
              <a:rPr lang="ar-EG" sz="2400" dirty="0"/>
              <a:t>غالبا ما يمتلك هؤلاء الأفراد أفكارا رائعة </a:t>
            </a:r>
          </a:p>
          <a:p>
            <a:pPr algn="justLow" rtl="1">
              <a:buFont typeface="Wingdings" panose="05000000000000000000" pitchFamily="2" charset="2"/>
              <a:buChar char="§"/>
            </a:pPr>
            <a:r>
              <a:rPr lang="ar-EG" sz="2400" dirty="0"/>
              <a:t>لديهم القدرة على تطوير عمليات مبتكرة وابتكار منتجات أو خدمات جديدة للأسواق المتخصصة .</a:t>
            </a:r>
          </a:p>
          <a:p>
            <a:pPr algn="justLow" rtl="1">
              <a:buFont typeface="Wingdings" panose="05000000000000000000" pitchFamily="2" charset="2"/>
              <a:buChar char="§"/>
            </a:pPr>
            <a:r>
              <a:rPr lang="ar-EG" sz="2400" dirty="0"/>
              <a:t>نظرا لأن هؤلاء الأفراد يمتلكون الصفات اللازمة لخلق العديد من الأفكار ، فإنهم يتمتعون بذكاء تحليلي جيد و يتخذون مخاطر محسوبة في مشاريعهم</a:t>
            </a:r>
          </a:p>
          <a:p>
            <a:pPr algn="justLow" rtl="1">
              <a:buFont typeface="Wingdings" panose="05000000000000000000" pitchFamily="2" charset="2"/>
              <a:buChar char="§"/>
            </a:pPr>
            <a:r>
              <a:rPr lang="ar-EG" sz="2400" dirty="0"/>
              <a:t>على الرغم من أن هؤلاء الأفراد يمتلكون ذكاء تحليليا جيدا لإفساح المجال لهم لتجاوز العديد من المواقف ، إلا أن مهامهم في بعض الأحيان يمكن أن تصبح مثالية بعض الشيء</a:t>
            </a:r>
            <a:r>
              <a:rPr lang="ar-EG" sz="2400" dirty="0" smtClean="0"/>
              <a:t>.</a:t>
            </a:r>
            <a:endParaRPr lang="ar-EG" sz="2400" dirty="0"/>
          </a:p>
        </p:txBody>
      </p:sp>
    </p:spTree>
    <p:extLst>
      <p:ext uri="{BB962C8B-B14F-4D97-AF65-F5344CB8AC3E}">
        <p14:creationId xmlns:p14="http://schemas.microsoft.com/office/powerpoint/2010/main" val="398782300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45143"/>
            <a:ext cx="11684000" cy="6486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2" y="362857"/>
            <a:ext cx="5884307" cy="611051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a:solidFill>
                  <a:srgbClr val="24A9E1"/>
                </a:solidFill>
              </a:rPr>
              <a:t>Manager</a:t>
            </a:r>
            <a:r>
              <a:rPr lang="en-GB" sz="2400" b="1" u="sng" dirty="0" smtClean="0">
                <a:solidFill>
                  <a:srgbClr val="24A9E1"/>
                </a:solidFill>
              </a:rPr>
              <a:t>: </a:t>
            </a:r>
            <a:endParaRPr lang="en-GB" sz="2400" b="1" u="sng" dirty="0"/>
          </a:p>
          <a:p>
            <a:pPr algn="just">
              <a:lnSpc>
                <a:spcPct val="100000"/>
              </a:lnSpc>
              <a:buFont typeface="Wingdings" panose="05000000000000000000" pitchFamily="2" charset="2"/>
              <a:buChar char="§"/>
            </a:pPr>
            <a:r>
              <a:rPr lang="en-US" sz="1800" dirty="0"/>
              <a:t>These types of individuals possess the qualities of taking charge of the missions.</a:t>
            </a:r>
          </a:p>
          <a:p>
            <a:pPr algn="just">
              <a:lnSpc>
                <a:spcPct val="100000"/>
              </a:lnSpc>
              <a:buFont typeface="Wingdings" panose="05000000000000000000" pitchFamily="2" charset="2"/>
              <a:buChar char="§"/>
            </a:pPr>
            <a:r>
              <a:rPr lang="en-US" sz="1800" dirty="0"/>
              <a:t>Individuals belonging to this type of entrepreneurship are very competitive by nature but not as co-operative as one would expect in a team work. </a:t>
            </a:r>
          </a:p>
          <a:p>
            <a:pPr algn="just">
              <a:lnSpc>
                <a:spcPct val="100000"/>
              </a:lnSpc>
              <a:buFont typeface="Wingdings" panose="05000000000000000000" pitchFamily="2" charset="2"/>
              <a:buChar char="§"/>
            </a:pPr>
            <a:r>
              <a:rPr lang="en-US" sz="1800" dirty="0"/>
              <a:t>They are usually found to take positions of high authority, such as external investors or sometimes act as board of directors. </a:t>
            </a:r>
          </a:p>
          <a:p>
            <a:pPr algn="just">
              <a:lnSpc>
                <a:spcPct val="100000"/>
              </a:lnSpc>
              <a:buFont typeface="Wingdings" panose="05000000000000000000" pitchFamily="2" charset="2"/>
              <a:buChar char="§"/>
            </a:pPr>
            <a:r>
              <a:rPr lang="en-US" sz="1800" dirty="0"/>
              <a:t>They prefer to work in larger </a:t>
            </a:r>
            <a:r>
              <a:rPr lang="en-US" sz="1800" dirty="0" smtClean="0"/>
              <a:t>organizations </a:t>
            </a:r>
            <a:r>
              <a:rPr lang="en-US" sz="1800" dirty="0"/>
              <a:t>than small entrepreneurial businesses. </a:t>
            </a:r>
          </a:p>
          <a:p>
            <a:pPr algn="just">
              <a:lnSpc>
                <a:spcPct val="100000"/>
              </a:lnSpc>
              <a:buFont typeface="Wingdings" panose="05000000000000000000" pitchFamily="2" charset="2"/>
              <a:buChar char="§"/>
            </a:pPr>
            <a:r>
              <a:rPr lang="en-US" sz="1800" dirty="0"/>
              <a:t>They seek comfort in making effective marketing strategies, but not necessary selling products or services. </a:t>
            </a:r>
          </a:p>
          <a:p>
            <a:pPr algn="just">
              <a:lnSpc>
                <a:spcPct val="100000"/>
              </a:lnSpc>
              <a:buFont typeface="Wingdings" panose="05000000000000000000" pitchFamily="2" charset="2"/>
              <a:buChar char="§"/>
            </a:pPr>
            <a:r>
              <a:rPr lang="en-US" sz="1800" dirty="0"/>
              <a:t>Their ways to sell are different, they employ logic and carefully thought persuasions, as mechanisms to sell their ideas. </a:t>
            </a:r>
          </a:p>
          <a:p>
            <a:pPr algn="just">
              <a:lnSpc>
                <a:spcPct val="100000"/>
              </a:lnSpc>
              <a:buFont typeface="Wingdings" panose="05000000000000000000" pitchFamily="2" charset="2"/>
              <a:buChar char="§"/>
            </a:pPr>
            <a:r>
              <a:rPr lang="en-US" sz="1800" dirty="0"/>
              <a:t>They have rich experiences, strong management skills and possess strength in managing existing businesses (</a:t>
            </a:r>
            <a:r>
              <a:rPr lang="en-US" sz="1800" dirty="0" err="1"/>
              <a:t>Carsrud</a:t>
            </a:r>
            <a:r>
              <a:rPr lang="en-US" sz="1800" dirty="0"/>
              <a:t> &amp; </a:t>
            </a:r>
            <a:r>
              <a:rPr lang="en-US" sz="1800" dirty="0" err="1"/>
              <a:t>Brannback</a:t>
            </a:r>
            <a:r>
              <a:rPr lang="en-US" sz="1800" dirty="0"/>
              <a:t>, 2007). </a:t>
            </a:r>
          </a:p>
        </p:txBody>
      </p:sp>
      <p:sp>
        <p:nvSpPr>
          <p:cNvPr id="9" name="Espace réservé du contenu 2">
            <a:extLst>
              <a:ext uri="{FF2B5EF4-FFF2-40B4-BE49-F238E27FC236}">
                <a16:creationId xmlns:a16="http://schemas.microsoft.com/office/drawing/2014/main" id="{45478A63-81D9-7D00-0C35-9B72B9B33EFC}"/>
              </a:ext>
            </a:extLst>
          </p:cNvPr>
          <p:cNvSpPr txBox="1">
            <a:spLocks/>
          </p:cNvSpPr>
          <p:nvPr/>
        </p:nvSpPr>
        <p:spPr>
          <a:xfrm>
            <a:off x="6458857" y="362857"/>
            <a:ext cx="5225142" cy="611051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Font typeface="Arial" panose="020B0604020202020204" pitchFamily="34" charset="0"/>
              <a:buNone/>
            </a:pPr>
            <a:r>
              <a:rPr lang="ar-EG" sz="2400" b="1" u="sng" dirty="0">
                <a:solidFill>
                  <a:srgbClr val="24A9E1"/>
                </a:solidFill>
              </a:rPr>
              <a:t>رائد الاعمال </a:t>
            </a:r>
            <a:r>
              <a:rPr lang="ar-EG" sz="2400" b="1" u="sng" dirty="0" smtClean="0">
                <a:solidFill>
                  <a:srgbClr val="24A9E1"/>
                </a:solidFill>
              </a:rPr>
              <a:t>المدير</a:t>
            </a:r>
            <a:r>
              <a:rPr lang="en-GB" sz="2400" b="1" u="sng" dirty="0" smtClean="0">
                <a:solidFill>
                  <a:srgbClr val="24A9E1"/>
                </a:solidFill>
              </a:rPr>
              <a:t> </a:t>
            </a:r>
            <a:endParaRPr lang="ar-EG" sz="2400" b="1" u="sng" dirty="0">
              <a:solidFill>
                <a:srgbClr val="24A9E1"/>
              </a:solidFill>
            </a:endParaRPr>
          </a:p>
          <a:p>
            <a:pPr algn="justLow" rtl="1">
              <a:lnSpc>
                <a:spcPct val="100000"/>
              </a:lnSpc>
              <a:buFont typeface="Wingdings" panose="05000000000000000000" pitchFamily="2" charset="2"/>
              <a:buChar char="§"/>
            </a:pPr>
            <a:r>
              <a:rPr lang="ar-EG" sz="2000" dirty="0"/>
              <a:t>هذه الأنواع من الأفراد تمتلك صفات تولي مسؤولية مهمة </a:t>
            </a:r>
            <a:r>
              <a:rPr lang="ar-EG" sz="2000" dirty="0" smtClean="0"/>
              <a:t>المنظمة.</a:t>
            </a:r>
            <a:endParaRPr lang="ar-EG" sz="2000" dirty="0"/>
          </a:p>
          <a:p>
            <a:pPr algn="justLow" rtl="1">
              <a:lnSpc>
                <a:spcPct val="100000"/>
              </a:lnSpc>
              <a:buFont typeface="Wingdings" panose="05000000000000000000" pitchFamily="2" charset="2"/>
              <a:buChar char="§"/>
            </a:pPr>
            <a:r>
              <a:rPr lang="ar-EG" sz="2000" dirty="0"/>
              <a:t>الأفراد الذين ينتمون إلى هذا النوع من ريادة الأعمال تنافسيون للغاية بطبيعتهم ولكنهم ليسوا متعاونين كما يتوقع المرء في العمل الجماعي. </a:t>
            </a:r>
          </a:p>
          <a:p>
            <a:pPr algn="justLow" rtl="1">
              <a:lnSpc>
                <a:spcPct val="100000"/>
              </a:lnSpc>
              <a:buFont typeface="Wingdings" panose="05000000000000000000" pitchFamily="2" charset="2"/>
              <a:buChar char="§"/>
            </a:pPr>
            <a:r>
              <a:rPr lang="ar-EG" sz="2000" dirty="0"/>
              <a:t>عادة ما نجدهم في مناصب ذات سلطة عالية ، مثل المستثمرين الخارجيين أو في بعض الأحيان يعملون كأعضاء مجلس إدارة. </a:t>
            </a:r>
          </a:p>
          <a:p>
            <a:pPr algn="justLow" rtl="1">
              <a:lnSpc>
                <a:spcPct val="100000"/>
              </a:lnSpc>
              <a:buFont typeface="Wingdings" panose="05000000000000000000" pitchFamily="2" charset="2"/>
              <a:buChar char="§"/>
            </a:pPr>
            <a:r>
              <a:rPr lang="ar-EG" sz="2000" dirty="0"/>
              <a:t>إنهم يفضلون العمل في مؤسسات أكبر من الشركات الصغيرة الريادية. </a:t>
            </a:r>
          </a:p>
          <a:p>
            <a:pPr algn="justLow" rtl="1">
              <a:lnSpc>
                <a:spcPct val="100000"/>
              </a:lnSpc>
              <a:buFont typeface="Wingdings" panose="05000000000000000000" pitchFamily="2" charset="2"/>
              <a:buChar char="§"/>
            </a:pPr>
            <a:r>
              <a:rPr lang="ar-EG" sz="2000" dirty="0"/>
              <a:t>راحتهم تكون في وضع استراتيجيات تسويقية فعالة ، ولكن ليس من الضروري أن تكون في بيع المنتجات أو الخدمات. </a:t>
            </a:r>
          </a:p>
          <a:p>
            <a:pPr algn="justLow" rtl="1">
              <a:lnSpc>
                <a:spcPct val="100000"/>
              </a:lnSpc>
              <a:buFont typeface="Wingdings" panose="05000000000000000000" pitchFamily="2" charset="2"/>
              <a:buChar char="§"/>
            </a:pPr>
            <a:r>
              <a:rPr lang="ar-EG" sz="2000" dirty="0"/>
              <a:t>طرقهم للبيع مختلفة ، فهم يستخدمون المنطق والإقناع المدروس بعناية ، كآليات لبيع أفكارهم. </a:t>
            </a:r>
          </a:p>
          <a:p>
            <a:pPr algn="justLow" rtl="1">
              <a:lnSpc>
                <a:spcPct val="100000"/>
              </a:lnSpc>
              <a:buFont typeface="Wingdings" panose="05000000000000000000" pitchFamily="2" charset="2"/>
              <a:buChar char="§"/>
            </a:pPr>
            <a:r>
              <a:rPr lang="ar-EG" sz="2000" dirty="0"/>
              <a:t>لديهم خبرات غنية ومهارات إدارية قوية قوتهم تكمُن في إدارة الأعمال </a:t>
            </a:r>
            <a:r>
              <a:rPr lang="ar-EG" sz="2000" dirty="0" smtClean="0"/>
              <a:t>القائمة</a:t>
            </a:r>
            <a:endParaRPr lang="en-GB" sz="2000" b="1" dirty="0">
              <a:solidFill>
                <a:srgbClr val="24A9E1"/>
              </a:solidFill>
            </a:endParaRPr>
          </a:p>
        </p:txBody>
      </p:sp>
    </p:spTree>
    <p:extLst>
      <p:ext uri="{BB962C8B-B14F-4D97-AF65-F5344CB8AC3E}">
        <p14:creationId xmlns:p14="http://schemas.microsoft.com/office/powerpoint/2010/main" val="96314318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90066"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Entrepreneurship and economic </a:t>
            </a:r>
            <a:r>
              <a:rPr lang="en-US" sz="2400" b="1" dirty="0" smtClean="0">
                <a:solidFill>
                  <a:srgbClr val="00B0F0"/>
                </a:solidFill>
                <a:latin typeface="Alexandria" charset="0"/>
                <a:cs typeface="Alexandria" charset="0"/>
              </a:rPr>
              <a:t>development</a:t>
            </a:r>
          </a:p>
          <a:p>
            <a:r>
              <a:rPr lang="ar-EG" altLang="ar-JO" sz="2400" b="1" dirty="0">
                <a:solidFill>
                  <a:srgbClr val="00B0F0"/>
                </a:solidFill>
                <a:latin typeface="Alexandria" charset="0"/>
                <a:cs typeface="Alexandria" charset="0"/>
              </a:rPr>
              <a:t>ريادة الأعمال والتنمية الاقتصادية</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Espace réservé du contenu 2"/>
          <p:cNvSpPr txBox="1">
            <a:spLocks/>
          </p:cNvSpPr>
          <p:nvPr/>
        </p:nvSpPr>
        <p:spPr>
          <a:xfrm>
            <a:off x="442634" y="1643876"/>
            <a:ext cx="5609823" cy="485193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GB" sz="2000" dirty="0" smtClean="0"/>
              <a:t>In the modern day markets, the term entrepreneur has been closely linked with economic development. </a:t>
            </a:r>
          </a:p>
          <a:p>
            <a:pPr marL="0" indent="0" algn="just">
              <a:buFont typeface="Arial" panose="020B0604020202020204" pitchFamily="34" charset="0"/>
              <a:buNone/>
            </a:pPr>
            <a:r>
              <a:rPr lang="en-GB" sz="2000" dirty="0" smtClean="0"/>
              <a:t>An economic development can emerge due to several reasons, which includes:</a:t>
            </a:r>
          </a:p>
          <a:p>
            <a:pPr marL="800100" lvl="1" indent="-342900" algn="just">
              <a:buFont typeface="+mj-lt"/>
              <a:buAutoNum type="alphaLcPeriod"/>
            </a:pPr>
            <a:r>
              <a:rPr lang="en-GB" sz="1800" b="1" dirty="0" smtClean="0">
                <a:solidFill>
                  <a:srgbClr val="FF9518"/>
                </a:solidFill>
              </a:rPr>
              <a:t>the launch of new source of procurement for raw materials or materials</a:t>
            </a:r>
          </a:p>
          <a:p>
            <a:pPr marL="800100" lvl="1" indent="-342900" algn="just">
              <a:buFont typeface="+mj-lt"/>
              <a:buAutoNum type="alphaLcPeriod"/>
            </a:pPr>
            <a:r>
              <a:rPr lang="en-GB" sz="1800" b="1" dirty="0" smtClean="0">
                <a:solidFill>
                  <a:srgbClr val="FF9518"/>
                </a:solidFill>
              </a:rPr>
              <a:t>the introduction of a new production mechanism</a:t>
            </a:r>
          </a:p>
          <a:p>
            <a:pPr marL="800100" lvl="1" indent="-342900" algn="just">
              <a:buFont typeface="+mj-lt"/>
              <a:buAutoNum type="alphaLcPeriod"/>
            </a:pPr>
            <a:r>
              <a:rPr lang="en-GB" sz="1800" b="1" dirty="0" smtClean="0">
                <a:solidFill>
                  <a:srgbClr val="FF9518"/>
                </a:solidFill>
              </a:rPr>
              <a:t>the introduction of a new quality of product, or a novel product</a:t>
            </a:r>
          </a:p>
          <a:p>
            <a:pPr marL="800100" lvl="1" indent="-342900" algn="just">
              <a:buFont typeface="+mj-lt"/>
              <a:buAutoNum type="alphaLcPeriod"/>
            </a:pPr>
            <a:r>
              <a:rPr lang="en-GB" sz="1800" b="1" dirty="0" smtClean="0">
                <a:solidFill>
                  <a:srgbClr val="FF9518"/>
                </a:solidFill>
              </a:rPr>
              <a:t>the opening of new market</a:t>
            </a:r>
          </a:p>
          <a:p>
            <a:pPr marL="800100" lvl="1" indent="-342900" algn="just">
              <a:buFont typeface="+mj-lt"/>
              <a:buAutoNum type="alphaLcPeriod"/>
            </a:pPr>
            <a:r>
              <a:rPr lang="en-GB" sz="1800" b="1" dirty="0" smtClean="0">
                <a:solidFill>
                  <a:srgbClr val="FF9518"/>
                </a:solidFill>
              </a:rPr>
              <a:t>the re-organisation of a business.</a:t>
            </a:r>
          </a:p>
          <a:p>
            <a:pPr marL="0" indent="0" algn="just">
              <a:buFont typeface="Arial" panose="020B0604020202020204" pitchFamily="34" charset="0"/>
              <a:buNone/>
            </a:pPr>
            <a:r>
              <a:rPr lang="en-GB" sz="2000" dirty="0" smtClean="0"/>
              <a:t>The management of all these aspects are carried by an enterprise, and the people whose functions are to carry out these activities are called entrepreneurs (Bull  &amp; Willard, 1993)</a:t>
            </a:r>
          </a:p>
          <a:p>
            <a:pPr marL="0" indent="0">
              <a:buFont typeface="Arial" panose="020B0604020202020204" pitchFamily="34" charset="0"/>
              <a:buNone/>
            </a:pPr>
            <a:endParaRPr lang="fr-FR" dirty="0"/>
          </a:p>
        </p:txBody>
      </p:sp>
      <p:sp>
        <p:nvSpPr>
          <p:cNvPr id="10" name="Espace réservé du contenu 2">
            <a:extLst>
              <a:ext uri="{FF2B5EF4-FFF2-40B4-BE49-F238E27FC236}">
                <a16:creationId xmlns:a16="http://schemas.microsoft.com/office/drawing/2014/main" id="{F488BAFD-F886-0F6A-A5FE-3B0A47F3F78D}"/>
              </a:ext>
            </a:extLst>
          </p:cNvPr>
          <p:cNvSpPr txBox="1">
            <a:spLocks/>
          </p:cNvSpPr>
          <p:nvPr/>
        </p:nvSpPr>
        <p:spPr>
          <a:xfrm>
            <a:off x="6502400" y="1643875"/>
            <a:ext cx="5234112" cy="48519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Font typeface="Arial" panose="020B0604020202020204" pitchFamily="34" charset="0"/>
              <a:buNone/>
            </a:pPr>
            <a:r>
              <a:rPr lang="ar-EG" sz="2200" dirty="0"/>
              <a:t>في أسواق العصر الحديث ، ارتبط مصطلح رائد الأعمال ارتباطا وثيقا بالتنمية الاقتصادية. </a:t>
            </a:r>
          </a:p>
          <a:p>
            <a:pPr marL="0" indent="0" algn="justLow" rtl="1">
              <a:lnSpc>
                <a:spcPct val="100000"/>
              </a:lnSpc>
              <a:buFont typeface="Arial" panose="020B0604020202020204" pitchFamily="34" charset="0"/>
              <a:buNone/>
            </a:pPr>
            <a:r>
              <a:rPr lang="ar-EG" sz="2200" dirty="0"/>
              <a:t>يمكن أن تنشأ التنمية الاقتصادية لعدة أسباب ، والتي تشمل:</a:t>
            </a:r>
          </a:p>
          <a:p>
            <a:pPr marL="800100" lvl="1" indent="-342900" algn="justLow" rtl="1">
              <a:lnSpc>
                <a:spcPct val="100000"/>
              </a:lnSpc>
              <a:buFont typeface="+mj-lt"/>
              <a:buAutoNum type="alphaLcPeriod"/>
            </a:pPr>
            <a:r>
              <a:rPr lang="ar-EG" sz="2200" b="1" dirty="0">
                <a:solidFill>
                  <a:srgbClr val="FF9518"/>
                </a:solidFill>
              </a:rPr>
              <a:t>إطلاق مصدر جديد لشراء المواد الخام أو المواد</a:t>
            </a:r>
          </a:p>
          <a:p>
            <a:pPr marL="800100" lvl="1" indent="-342900" algn="justLow" rtl="1">
              <a:lnSpc>
                <a:spcPct val="100000"/>
              </a:lnSpc>
              <a:buFont typeface="+mj-lt"/>
              <a:buAutoNum type="alphaLcPeriod"/>
            </a:pPr>
            <a:r>
              <a:rPr lang="ar-EG" sz="2200" b="1" dirty="0">
                <a:solidFill>
                  <a:srgbClr val="FF9518"/>
                </a:solidFill>
              </a:rPr>
              <a:t>إدخال آلية إنتاج جديدة</a:t>
            </a:r>
          </a:p>
          <a:p>
            <a:pPr marL="800100" lvl="1" indent="-342900" algn="justLow" rtl="1">
              <a:lnSpc>
                <a:spcPct val="100000"/>
              </a:lnSpc>
              <a:buFont typeface="+mj-lt"/>
              <a:buAutoNum type="alphaLcPeriod"/>
            </a:pPr>
            <a:r>
              <a:rPr lang="ar-EG" sz="2200" b="1" dirty="0">
                <a:solidFill>
                  <a:srgbClr val="FF9518"/>
                </a:solidFill>
              </a:rPr>
              <a:t>اكتشاف  جودة جديدة للمنتج ، أو منتج جديد</a:t>
            </a:r>
          </a:p>
          <a:p>
            <a:pPr marL="800100" lvl="1" indent="-342900" algn="justLow" rtl="1">
              <a:lnSpc>
                <a:spcPct val="100000"/>
              </a:lnSpc>
              <a:buFont typeface="+mj-lt"/>
              <a:buAutoNum type="alphaLcPeriod"/>
            </a:pPr>
            <a:r>
              <a:rPr lang="ar-EG" sz="2200" b="1" dirty="0">
                <a:solidFill>
                  <a:srgbClr val="FF9518"/>
                </a:solidFill>
              </a:rPr>
              <a:t>افتتاح سوق جديد</a:t>
            </a:r>
          </a:p>
          <a:p>
            <a:pPr marL="800100" lvl="1" indent="-342900" algn="justLow" rtl="1">
              <a:lnSpc>
                <a:spcPct val="100000"/>
              </a:lnSpc>
              <a:buFont typeface="+mj-lt"/>
              <a:buAutoNum type="alphaLcPeriod"/>
            </a:pPr>
            <a:r>
              <a:rPr lang="ar-EG" sz="2200" b="1" dirty="0">
                <a:solidFill>
                  <a:srgbClr val="FF9518"/>
                </a:solidFill>
              </a:rPr>
              <a:t>إعادة تنظيم الأعمال التجارية.</a:t>
            </a:r>
          </a:p>
          <a:p>
            <a:pPr marL="0" indent="0" algn="justLow" rtl="1">
              <a:lnSpc>
                <a:spcPct val="100000"/>
              </a:lnSpc>
              <a:buFont typeface="Arial" panose="020B0604020202020204" pitchFamily="34" charset="0"/>
              <a:buNone/>
            </a:pPr>
            <a:r>
              <a:rPr lang="ar-EG" sz="2200" dirty="0"/>
              <a:t>يتم تنفيذ إدارة جميع هذه الجوانب من قبل مؤسسة ، ويطلق على الأشخاص الذين تتمثل وظائفهم في تنفيذ هذه الأنشطة رواد </a:t>
            </a:r>
            <a:r>
              <a:rPr lang="ar-EG" sz="2200" dirty="0" smtClean="0"/>
              <a:t>الأعمال.</a:t>
            </a:r>
            <a:endParaRPr lang="fr-FR" sz="2200" dirty="0"/>
          </a:p>
        </p:txBody>
      </p:sp>
    </p:spTree>
    <p:extLst>
      <p:ext uri="{BB962C8B-B14F-4D97-AF65-F5344CB8AC3E}">
        <p14:creationId xmlns:p14="http://schemas.microsoft.com/office/powerpoint/2010/main" val="161679458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F1152453-5426-3B90-40E9-5B5565A497AC}"/>
              </a:ext>
            </a:extLst>
          </p:cNvPr>
          <p:cNvSpPr txBox="1">
            <a:spLocks noChangeArrowheads="1"/>
          </p:cNvSpPr>
          <p:nvPr/>
        </p:nvSpPr>
        <p:spPr>
          <a:xfrm>
            <a:off x="336834" y="1677788"/>
            <a:ext cx="5715627" cy="4633855"/>
          </a:xfrm>
          <a:prstGeom prst="rect">
            <a:avLst/>
          </a:prstGeom>
          <a:solidFill>
            <a:schemeClr val="bg1"/>
          </a:solidFill>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nSpc>
                <a:spcPct val="150000"/>
              </a:lnSpc>
              <a:spcBef>
                <a:spcPct val="60000"/>
              </a:spcBef>
            </a:pPr>
            <a:r>
              <a:rPr lang="en-US" altLang="ar-JO" sz="2400" dirty="0" smtClean="0"/>
              <a:t>Every month U.S. entrepreneurs launch 514,000 new businesses (One reason the U.S. economy has been so successful over time ).</a:t>
            </a:r>
          </a:p>
          <a:p>
            <a:pPr marL="457200" indent="-347663">
              <a:lnSpc>
                <a:spcPct val="150000"/>
              </a:lnSpc>
              <a:spcBef>
                <a:spcPct val="60000"/>
              </a:spcBef>
            </a:pPr>
            <a:r>
              <a:rPr lang="en-US" altLang="ar-JO" sz="2400" dirty="0" smtClean="0"/>
              <a:t>GEM study: 12.7% (one in eight people) of adult population in the United States is actively involved in trying to start a new business. </a:t>
            </a:r>
            <a:endParaRPr lang="en-US" altLang="ar-JO" sz="2400" dirty="0"/>
          </a:p>
        </p:txBody>
      </p:sp>
      <p:sp>
        <p:nvSpPr>
          <p:cNvPr id="12" name="Rectangle 3">
            <a:extLst>
              <a:ext uri="{FF2B5EF4-FFF2-40B4-BE49-F238E27FC236}">
                <a16:creationId xmlns:a16="http://schemas.microsoft.com/office/drawing/2014/main" id="{13E43BA4-B691-22BE-2DE4-DEBFB0B0CF06}"/>
              </a:ext>
            </a:extLst>
          </p:cNvPr>
          <p:cNvSpPr txBox="1">
            <a:spLocks noChangeArrowheads="1"/>
          </p:cNvSpPr>
          <p:nvPr/>
        </p:nvSpPr>
        <p:spPr>
          <a:xfrm>
            <a:off x="6454513" y="1677788"/>
            <a:ext cx="5053649" cy="4633856"/>
          </a:xfrm>
          <a:prstGeom prst="rect">
            <a:avLst/>
          </a:prstGeom>
          <a:solidFill>
            <a:schemeClr val="bg1"/>
          </a:solidFill>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Low" rtl="1">
              <a:lnSpc>
                <a:spcPct val="150000"/>
              </a:lnSpc>
              <a:spcBef>
                <a:spcPct val="60000"/>
              </a:spcBef>
            </a:pPr>
            <a:r>
              <a:rPr lang="ar-EG" altLang="ar-JO" sz="2400" dirty="0"/>
              <a:t>كل شهر يطلق رواد الأعمال الأمريكيون 514000 شركة جديدة (أحد الأسباب التي جعلت الاقتصاد الأمريكي ناجحا للغاية بمرور الوقت).</a:t>
            </a:r>
          </a:p>
          <a:p>
            <a:pPr marL="457200" indent="-347663" algn="justLow" rtl="1">
              <a:lnSpc>
                <a:spcPct val="150000"/>
              </a:lnSpc>
              <a:spcBef>
                <a:spcPct val="60000"/>
              </a:spcBef>
            </a:pPr>
            <a:r>
              <a:rPr lang="ar-EG" altLang="ar-JO" sz="2400" dirty="0"/>
              <a:t>دراسة  </a:t>
            </a:r>
            <a:r>
              <a:rPr lang="en-US" altLang="ar-JO" sz="2400" dirty="0" smtClean="0"/>
              <a:t>:GEM</a:t>
            </a:r>
            <a:r>
              <a:rPr lang="ar-EG" altLang="ar-JO" sz="2400" dirty="0" smtClean="0"/>
              <a:t> 12.7% (واحد </a:t>
            </a:r>
            <a:r>
              <a:rPr lang="ar-EG" altLang="ar-JO" sz="2400" dirty="0"/>
              <a:t>من كل ثمانية أشخاص) من السكان البالغين في الولايات المتحدة يشاركون بنشاط في محاولة بدء عمل تجاري جديد. </a:t>
            </a:r>
          </a:p>
        </p:txBody>
      </p:sp>
      <p:sp>
        <p:nvSpPr>
          <p:cNvPr id="13" name="TextBox 12"/>
          <p:cNvSpPr txBox="1"/>
          <p:nvPr/>
        </p:nvSpPr>
        <p:spPr>
          <a:xfrm>
            <a:off x="1522426" y="238010"/>
            <a:ext cx="7990066"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The World of the Entrepreneur</a:t>
            </a:r>
          </a:p>
          <a:p>
            <a:r>
              <a:rPr lang="ar-EG" altLang="ar-JO" sz="2400" b="1" dirty="0">
                <a:solidFill>
                  <a:srgbClr val="00B0F0"/>
                </a:solidFill>
                <a:latin typeface="Alexandria" charset="0"/>
                <a:cs typeface="Alexandria" charset="0"/>
              </a:rPr>
              <a:t>عالم رائد الأعمال</a:t>
            </a:r>
          </a:p>
        </p:txBody>
      </p:sp>
    </p:spTree>
    <p:extLst>
      <p:ext uri="{BB962C8B-B14F-4D97-AF65-F5344CB8AC3E}">
        <p14:creationId xmlns:p14="http://schemas.microsoft.com/office/powerpoint/2010/main" val="17362758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1"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1" grpId="1" animBg="1" autoUpdateAnimBg="0"/>
      <p:bldP spid="12" grpId="0" build="p"/>
      <p:bldP spid="12" grpId="1"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900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Global Entrepreneurship Monitor (GEM</a:t>
            </a:r>
            <a:r>
              <a:rPr lang="en-US" sz="2800" b="1" dirty="0" smtClean="0">
                <a:solidFill>
                  <a:srgbClr val="00B0F0"/>
                </a:solidFill>
                <a:latin typeface="Alexandria" charset="0"/>
                <a:cs typeface="Alexandria" charset="0"/>
              </a:rPr>
              <a:t>)</a:t>
            </a:r>
          </a:p>
          <a:p>
            <a:r>
              <a:rPr lang="ar-EG" sz="2800" b="1" dirty="0" smtClean="0">
                <a:solidFill>
                  <a:srgbClr val="00B0F0"/>
                </a:solidFill>
                <a:latin typeface="Alexandria" charset="0"/>
                <a:cs typeface="Alexandria" charset="0"/>
              </a:rPr>
              <a:t>المرصد العالمي لريادة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Espace réservé du contenu 2"/>
          <p:cNvSpPr txBox="1">
            <a:spLocks/>
          </p:cNvSpPr>
          <p:nvPr/>
        </p:nvSpPr>
        <p:spPr>
          <a:xfrm>
            <a:off x="442634" y="1643876"/>
            <a:ext cx="4971195" cy="485193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Ø"/>
            </a:pPr>
            <a:r>
              <a:rPr lang="en-US" sz="2200" dirty="0"/>
              <a:t>A global study conducted by a consortium of universities</a:t>
            </a:r>
          </a:p>
          <a:p>
            <a:pPr algn="just">
              <a:buFont typeface="Wingdings" panose="05000000000000000000" pitchFamily="2" charset="2"/>
              <a:buChar char="Ø"/>
            </a:pPr>
            <a:r>
              <a:rPr lang="en-US" sz="2200" dirty="0"/>
              <a:t>It aims to analyze the level of entrepreneurship occurring in a wide basket of countries.</a:t>
            </a:r>
          </a:p>
          <a:p>
            <a:pPr algn="just">
              <a:buFont typeface="Wingdings" panose="05000000000000000000" pitchFamily="2" charset="2"/>
              <a:buChar char="Ø"/>
            </a:pPr>
            <a:r>
              <a:rPr lang="en-US" sz="2200" dirty="0"/>
              <a:t>It measures entrepreneurship through both surveys and interviews to field experts , conducted by the teams of each country.</a:t>
            </a:r>
          </a:p>
        </p:txBody>
      </p:sp>
      <p:pic>
        <p:nvPicPr>
          <p:cNvPr id="12" name="Picture 2" descr="Global Entrepreneurship Monitor (@GEMNOW) / Twitter">
            <a:extLst>
              <a:ext uri="{FF2B5EF4-FFF2-40B4-BE49-F238E27FC236}">
                <a16:creationId xmlns:a16="http://schemas.microsoft.com/office/drawing/2014/main" id="{C365FA83-53A9-69D4-4F55-5D1B0450AD0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778260" y="4758455"/>
            <a:ext cx="6579910" cy="1737360"/>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1">
            <a:extLst>
              <a:ext uri="{FF2B5EF4-FFF2-40B4-BE49-F238E27FC236}">
                <a16:creationId xmlns:a16="http://schemas.microsoft.com/office/drawing/2014/main" id="{3663D953-60A4-C80B-A3FB-1D8C17A63AC8}"/>
              </a:ext>
            </a:extLst>
          </p:cNvPr>
          <p:cNvSpPr txBox="1">
            <a:spLocks/>
          </p:cNvSpPr>
          <p:nvPr/>
        </p:nvSpPr>
        <p:spPr>
          <a:xfrm>
            <a:off x="5907314" y="1643876"/>
            <a:ext cx="6284686" cy="323475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Low" rtl="1">
              <a:lnSpc>
                <a:spcPct val="100000"/>
              </a:lnSpc>
              <a:buFont typeface="Wingdings" panose="05000000000000000000" pitchFamily="2" charset="2"/>
              <a:buChar char="Ø"/>
            </a:pPr>
            <a:r>
              <a:rPr lang="ar-EG" altLang="ar-JO" sz="2200" b="1" dirty="0"/>
              <a:t>دراسة عالمية أجراها اتحاد من </a:t>
            </a:r>
            <a:r>
              <a:rPr lang="ar-EG" altLang="ar-JO" sz="2200" b="1" dirty="0" smtClean="0"/>
              <a:t>الجامعات.</a:t>
            </a:r>
          </a:p>
          <a:p>
            <a:pPr marL="457200" lvl="1" indent="0" algn="justLow" rtl="1">
              <a:lnSpc>
                <a:spcPct val="100000"/>
              </a:lnSpc>
              <a:buNone/>
            </a:pPr>
            <a:endParaRPr lang="ar-EG" altLang="ar-JO" sz="2200" b="1" dirty="0"/>
          </a:p>
          <a:p>
            <a:pPr lvl="1" algn="justLow" rtl="1">
              <a:lnSpc>
                <a:spcPct val="100000"/>
              </a:lnSpc>
              <a:buFont typeface="Wingdings" panose="05000000000000000000" pitchFamily="2" charset="2"/>
              <a:buChar char="Ø"/>
            </a:pPr>
            <a:r>
              <a:rPr lang="ar-EG" altLang="ar-JO" sz="2200" b="1" dirty="0"/>
              <a:t>وتهدف إلى تحليل مستوى ريادة الأعمال التي تحدث في سلة واسعة من البلدان</a:t>
            </a:r>
            <a:r>
              <a:rPr lang="ar-EG" altLang="ar-JO" sz="2200" b="1" dirty="0" smtClean="0"/>
              <a:t>.</a:t>
            </a:r>
          </a:p>
          <a:p>
            <a:pPr marL="457200" lvl="1" indent="0" algn="justLow" rtl="1">
              <a:lnSpc>
                <a:spcPct val="100000"/>
              </a:lnSpc>
              <a:buNone/>
            </a:pPr>
            <a:endParaRPr lang="ar-EG" altLang="ar-JO" sz="2200" b="1" dirty="0"/>
          </a:p>
          <a:p>
            <a:pPr lvl="1" algn="justLow" rtl="1">
              <a:lnSpc>
                <a:spcPct val="100000"/>
              </a:lnSpc>
              <a:buFont typeface="Wingdings" panose="05000000000000000000" pitchFamily="2" charset="2"/>
              <a:buChar char="Ø"/>
            </a:pPr>
            <a:r>
              <a:rPr lang="ar-EG" altLang="ar-JO" sz="2200" b="1" dirty="0"/>
              <a:t>وهي يقيس ريادة الأعمال من خلال كل من الدراسات الاستقصائية والمقابلات مع الخبراء الميدانيين التي تجريها فرق كل بلد.</a:t>
            </a:r>
          </a:p>
        </p:txBody>
      </p:sp>
    </p:spTree>
    <p:extLst>
      <p:ext uri="{BB962C8B-B14F-4D97-AF65-F5344CB8AC3E}">
        <p14:creationId xmlns:p14="http://schemas.microsoft.com/office/powerpoint/2010/main" val="361040220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Entrepreneurial Activity across the </a:t>
            </a:r>
            <a:r>
              <a:rPr lang="en-US" sz="2800" b="1" dirty="0" smtClean="0">
                <a:solidFill>
                  <a:srgbClr val="00B0F0"/>
                </a:solidFill>
                <a:latin typeface="Alexandria" charset="0"/>
                <a:cs typeface="Alexandria" charset="0"/>
              </a:rPr>
              <a:t>Globe</a:t>
            </a:r>
          </a:p>
          <a:p>
            <a:r>
              <a:rPr lang="ar-EG" sz="2800" b="1" dirty="0">
                <a:solidFill>
                  <a:srgbClr val="00B0F0"/>
                </a:solidFill>
                <a:latin typeface="Alexandria" charset="0"/>
                <a:cs typeface="Alexandria" charset="0"/>
              </a:rPr>
              <a:t>نشاط ريادة الأعمال في جميع أنحاء العالم</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463393"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pPr>
            <a:r>
              <a:rPr lang="en-US" altLang="ar-JO" sz="2200" dirty="0"/>
              <a:t>The Total Entrepreneurial Activity Index (TEA index) is the sum of the number of persons starting a business (starting entrepreneurs) and the number of owners of businesses that were established less than 3.5 years before the reference date (young entrepreneurs), as a percentage of the labor force</a:t>
            </a:r>
            <a:r>
              <a:rPr lang="en-US" altLang="ar-JO" sz="2200" dirty="0" smtClean="0"/>
              <a:t>.</a:t>
            </a:r>
            <a:endParaRPr lang="en-US" altLang="ar-JO" sz="2200" dirty="0"/>
          </a:p>
          <a:p>
            <a:pPr algn="justLow">
              <a:lnSpc>
                <a:spcPct val="100000"/>
              </a:lnSpc>
            </a:pPr>
            <a:r>
              <a:rPr lang="en-US" altLang="ar-JO" sz="2200" dirty="0"/>
              <a:t>The TEA is an index for the degree of new entrepreneurship by country and is calculated as the percentage of people who undertake such activities in comparison to the labor force (population aged 18-64 years</a:t>
            </a:r>
            <a:r>
              <a:rPr lang="en-US" altLang="ar-JO" sz="2200" dirty="0" smtClean="0"/>
              <a:t>)</a:t>
            </a:r>
            <a:endParaRPr lang="en-US" altLang="ar-JO" sz="2200" dirty="0"/>
          </a:p>
        </p:txBody>
      </p:sp>
      <p:sp>
        <p:nvSpPr>
          <p:cNvPr id="9" name="Content Placeholder 1">
            <a:extLst>
              <a:ext uri="{FF2B5EF4-FFF2-40B4-BE49-F238E27FC236}">
                <a16:creationId xmlns:a16="http://schemas.microsoft.com/office/drawing/2014/main" id="{63C26276-2898-AA4E-C0F7-B431D0CC9370}"/>
              </a:ext>
            </a:extLst>
          </p:cNvPr>
          <p:cNvSpPr txBox="1">
            <a:spLocks/>
          </p:cNvSpPr>
          <p:nvPr/>
        </p:nvSpPr>
        <p:spPr>
          <a:xfrm>
            <a:off x="6409293" y="1680029"/>
            <a:ext cx="5564993" cy="47498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pPr>
            <a:r>
              <a:rPr lang="ar-EG" altLang="ar-JO" sz="2200" dirty="0"/>
              <a:t>مؤشر إجمالي نشاط ريادة الأعمال (</a:t>
            </a:r>
            <a:r>
              <a:rPr lang="ar-EG" altLang="ar-JO" sz="2200" dirty="0" smtClean="0"/>
              <a:t>مؤشر</a:t>
            </a:r>
            <a:r>
              <a:rPr lang="en-US" altLang="ar-JO" sz="2200" dirty="0" smtClean="0"/>
              <a:t>TEA </a:t>
            </a:r>
            <a:r>
              <a:rPr lang="ar-EG" altLang="ar-JO" sz="2200" dirty="0" smtClean="0"/>
              <a:t>) هو </a:t>
            </a:r>
            <a:r>
              <a:rPr lang="ar-EG" altLang="ar-JO" sz="2200" dirty="0"/>
              <a:t>مجموع عدد الأشخاص الذين يبدأون نشاطا تجاريا (رواد الأعمال المبتدئين) وعدد أصحاب الأعمال التجارية التي تم تأسيسها قبل أقل من 3.5 سنوات من التاريخ المرجعي (رواد الأعمال الشباب) ، كنسبة مئوية من القوى العاملة.</a:t>
            </a:r>
          </a:p>
          <a:p>
            <a:pPr algn="justLow" rtl="1">
              <a:lnSpc>
                <a:spcPct val="150000"/>
              </a:lnSpc>
            </a:pPr>
            <a:r>
              <a:rPr lang="en-US" altLang="ar-JO" sz="2200" dirty="0" smtClean="0"/>
              <a:t>TEA </a:t>
            </a:r>
            <a:r>
              <a:rPr lang="ar-EG" altLang="ar-JO" sz="2200" dirty="0"/>
              <a:t>هو مؤشر لدرجة ريادة الأعمال الجديدة حسب البلد ويتم حسابه كنسبة مئوية من الأشخاص الذين يقومون بهذه الأنشطة مقارنة بالقوى العاملة (السكان الذين تتراوح أعمارهم بين 18 و 64 عاما</a:t>
            </a:r>
            <a:r>
              <a:rPr lang="ar-EG" altLang="ar-JO" sz="2200" dirty="0" smtClean="0"/>
              <a:t>)</a:t>
            </a:r>
            <a:endParaRPr lang="ar-EG" altLang="ar-JO" sz="2200" dirty="0"/>
          </a:p>
        </p:txBody>
      </p:sp>
    </p:spTree>
    <p:extLst>
      <p:ext uri="{BB962C8B-B14F-4D97-AF65-F5344CB8AC3E}">
        <p14:creationId xmlns:p14="http://schemas.microsoft.com/office/powerpoint/2010/main" val="370052851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Entrepreneurship in </a:t>
            </a:r>
            <a:r>
              <a:rPr lang="en-US" sz="2800" b="1" dirty="0" smtClean="0">
                <a:solidFill>
                  <a:srgbClr val="00B0F0"/>
                </a:solidFill>
                <a:latin typeface="Alexandria" charset="0"/>
                <a:cs typeface="Alexandria" charset="0"/>
              </a:rPr>
              <a:t>KSA</a:t>
            </a:r>
          </a:p>
          <a:p>
            <a:r>
              <a:rPr lang="ar-EG" sz="2800" b="1" dirty="0">
                <a:solidFill>
                  <a:srgbClr val="00B0F0"/>
                </a:solidFill>
                <a:latin typeface="Alexandria" charset="0"/>
                <a:cs typeface="Alexandria" charset="0"/>
              </a:rPr>
              <a:t>ريادة الأعمال في المملكة العربية </a:t>
            </a:r>
            <a:r>
              <a:rPr lang="ar-EG" sz="2800" b="1" dirty="0" smtClean="0">
                <a:solidFill>
                  <a:srgbClr val="00B0F0"/>
                </a:solidFill>
                <a:latin typeface="Alexandria" charset="0"/>
                <a:cs typeface="Alexandria" charset="0"/>
              </a:rPr>
              <a:t>السعودية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السعودية تقفز في مؤشر ريادة الأعمال للمرتبة الـ 7 عالمياً بنهاية 2020 -  معلومات مباشر">
            <a:extLst>
              <a:ext uri="{FF2B5EF4-FFF2-40B4-BE49-F238E27FC236}">
                <a16:creationId xmlns:a16="http://schemas.microsoft.com/office/drawing/2014/main" id="{1CCAF0E0-DBE9-9D90-5331-AFCB8E309B3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67445" y="1615344"/>
            <a:ext cx="4473469" cy="4951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6063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12083" y="2977602"/>
            <a:ext cx="2433481" cy="1200329"/>
          </a:xfrm>
          <a:prstGeom prst="rect">
            <a:avLst/>
          </a:prstGeom>
          <a:noFill/>
        </p:spPr>
        <p:txBody>
          <a:bodyPr wrap="square" rtlCol="0">
            <a:spAutoFit/>
          </a:bodyPr>
          <a:lstStyle/>
          <a:p>
            <a:pPr algn="ctr"/>
            <a:r>
              <a:rPr lang="en-US" sz="2400" b="1" dirty="0">
                <a:solidFill>
                  <a:srgbClr val="203E5F"/>
                </a:solidFill>
                <a:latin typeface="+mj-lt"/>
                <a:ea typeface="+mj-ea"/>
                <a:cs typeface="+mj-cs"/>
              </a:rPr>
              <a:t>Entrepreneurship activities across the Globe</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2" descr="Global Entrepreneurship Monitor Releases Ranking of Countries for  Conditions to Start a Business GEM Global Entrepreneurship Monitor">
            <a:extLst>
              <a:ext uri="{FF2B5EF4-FFF2-40B4-BE49-F238E27FC236}">
                <a16:creationId xmlns:a16="http://schemas.microsoft.com/office/drawing/2014/main" id="{9DF7D88B-4D83-4B38-F4CE-A8BA701100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87129" y="58056"/>
            <a:ext cx="7050156" cy="6778171"/>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C9023567-8573-3559-9F2E-6537C0BBCD50}"/>
              </a:ext>
            </a:extLst>
          </p:cNvPr>
          <p:cNvSpPr txBox="1">
            <a:spLocks/>
          </p:cNvSpPr>
          <p:nvPr/>
        </p:nvSpPr>
        <p:spPr>
          <a:xfrm>
            <a:off x="9927772" y="2977602"/>
            <a:ext cx="2056220" cy="1200329"/>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ar-EG" sz="2400" b="1" dirty="0">
                <a:solidFill>
                  <a:srgbClr val="203E5F"/>
                </a:solidFill>
              </a:rPr>
              <a:t>أنشطة ريادة الأعمال في جميع أنحاء </a:t>
            </a:r>
            <a:r>
              <a:rPr lang="ar-EG" sz="2400" b="1" dirty="0" smtClean="0">
                <a:solidFill>
                  <a:srgbClr val="203E5F"/>
                </a:solidFill>
              </a:rPr>
              <a:t>العالم</a:t>
            </a:r>
            <a:endParaRPr lang="ar-EG" sz="2400" b="1" dirty="0">
              <a:solidFill>
                <a:srgbClr val="203E5F"/>
              </a:solidFill>
            </a:endParaRPr>
          </a:p>
        </p:txBody>
      </p:sp>
    </p:spTree>
    <p:extLst>
      <p:ext uri="{BB962C8B-B14F-4D97-AF65-F5344CB8AC3E}">
        <p14:creationId xmlns:p14="http://schemas.microsoft.com/office/powerpoint/2010/main" val="152368954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جريدة الرياض | المملكة الرابعة عالمياً في ريادة الأعمال 2022">
            <a:extLst>
              <a:ext uri="{FF2B5EF4-FFF2-40B4-BE49-F238E27FC236}">
                <a16:creationId xmlns:a16="http://schemas.microsoft.com/office/drawing/2014/main" id="{535EF602-51E5-11C0-6D61-A400625C5C6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25419" y="785284"/>
            <a:ext cx="8253431" cy="557106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D2FEF0D0-F0C5-3C4E-8E4E-3DD55D31A8E1}"/>
              </a:ext>
            </a:extLst>
          </p:cNvPr>
          <p:cNvSpPr>
            <a:spLocks noGrp="1"/>
          </p:cNvSpPr>
          <p:nvPr>
            <p:ph type="sldNum" sz="quarter" idx="12"/>
          </p:nvPr>
        </p:nvSpPr>
        <p:spPr/>
        <p:txBody>
          <a:bodyPr/>
          <a:lstStyle/>
          <a:p>
            <a:fld id="{FDED41F8-FC0F-4085-8150-313B6CF05213}" type="slidenum">
              <a:rPr lang="en-US" smtClean="0"/>
              <a:t>29</a:t>
            </a:fld>
            <a:endParaRPr lang="en-US"/>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937994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2FEF0D0-F0C5-3C4E-8E4E-3DD55D31A8E1}"/>
              </a:ext>
            </a:extLst>
          </p:cNvPr>
          <p:cNvSpPr>
            <a:spLocks noGrp="1"/>
          </p:cNvSpPr>
          <p:nvPr>
            <p:ph type="sldNum" sz="quarter" idx="12"/>
          </p:nvPr>
        </p:nvSpPr>
        <p:spPr/>
        <p:txBody>
          <a:bodyPr/>
          <a:lstStyle/>
          <a:p>
            <a:fld id="{FDED41F8-FC0F-4085-8150-313B6CF05213}" type="slidenum">
              <a:rPr lang="en-US" smtClean="0"/>
              <a:t>30</a:t>
            </a:fld>
            <a:endParaRPr lang="en-US"/>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2" descr="ED &lt;Lecture Note 4&gt; - ppt download">
            <a:extLst>
              <a:ext uri="{FF2B5EF4-FFF2-40B4-BE49-F238E27FC236}">
                <a16:creationId xmlns:a16="http://schemas.microsoft.com/office/drawing/2014/main" id="{21EEA2A3-1148-8382-1AD1-AA1A3E8894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268963"/>
            <a:ext cx="9740348" cy="64525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Diagram&#10;&#10;Description automatically generated">
            <a:extLst>
              <a:ext uri="{FF2B5EF4-FFF2-40B4-BE49-F238E27FC236}">
                <a16:creationId xmlns:a16="http://schemas.microsoft.com/office/drawing/2014/main" id="{883A1DDD-CBCD-A640-41C3-831D9DC24826}"/>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006700" y="1186359"/>
            <a:ext cx="3710940" cy="4617720"/>
          </a:xfrm>
          <a:prstGeom prst="rect">
            <a:avLst/>
          </a:prstGeom>
        </p:spPr>
      </p:pic>
    </p:spTree>
    <p:extLst>
      <p:ext uri="{BB962C8B-B14F-4D97-AF65-F5344CB8AC3E}">
        <p14:creationId xmlns:p14="http://schemas.microsoft.com/office/powerpoint/2010/main" val="3550919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Stages of Economic </a:t>
            </a:r>
            <a:r>
              <a:rPr lang="en-US" sz="2800" b="1" dirty="0" smtClean="0">
                <a:solidFill>
                  <a:srgbClr val="00B0F0"/>
                </a:solidFill>
                <a:latin typeface="Alexandria" charset="0"/>
                <a:cs typeface="Alexandria" charset="0"/>
              </a:rPr>
              <a:t>Development</a:t>
            </a:r>
          </a:p>
          <a:p>
            <a:r>
              <a:rPr lang="ar-EG" sz="2800" b="1" dirty="0">
                <a:solidFill>
                  <a:srgbClr val="00B0F0"/>
                </a:solidFill>
                <a:latin typeface="Alexandria" charset="0"/>
                <a:cs typeface="Alexandria" charset="0"/>
              </a:rPr>
              <a:t>مراحل التنمية </a:t>
            </a:r>
            <a:r>
              <a:rPr lang="ar-EG" sz="2800" b="1" dirty="0" smtClean="0">
                <a:solidFill>
                  <a:srgbClr val="00B0F0"/>
                </a:solidFill>
                <a:latin typeface="Alexandria" charset="0"/>
                <a:cs typeface="Alexandria" charset="0"/>
              </a:rPr>
              <a:t>الاقتصادية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071507"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altLang="ar-JO" sz="2400" b="1" dirty="0">
                <a:solidFill>
                  <a:srgbClr val="4472C4"/>
                </a:solidFill>
              </a:rPr>
              <a:t>Factor-driven economy:</a:t>
            </a:r>
          </a:p>
          <a:p>
            <a:pPr algn="justLow">
              <a:lnSpc>
                <a:spcPct val="150000"/>
              </a:lnSpc>
            </a:pPr>
            <a:r>
              <a:rPr lang="en-US" altLang="ar-JO" sz="2400" dirty="0"/>
              <a:t>Countries compete primarily on the use </a:t>
            </a:r>
            <a:r>
              <a:rPr lang="en-US" altLang="ar-JO" sz="2400" dirty="0" smtClean="0"/>
              <a:t>of unskilled </a:t>
            </a:r>
            <a:r>
              <a:rPr lang="en-US" altLang="ar-JO" sz="2400" dirty="0"/>
              <a:t>labor and natural resources </a:t>
            </a:r>
            <a:r>
              <a:rPr lang="en-US" altLang="ar-JO" sz="2400" dirty="0" smtClean="0"/>
              <a:t>and companies </a:t>
            </a:r>
            <a:r>
              <a:rPr lang="en-US" altLang="ar-JO" sz="2400" dirty="0"/>
              <a:t>compete on the basis of price </a:t>
            </a:r>
            <a:r>
              <a:rPr lang="en-US" altLang="ar-JO" sz="2400" dirty="0" smtClean="0"/>
              <a:t>as they </a:t>
            </a:r>
            <a:r>
              <a:rPr lang="en-US" altLang="ar-JO" sz="2400" dirty="0"/>
              <a:t>buy and sell basic products </a:t>
            </a:r>
            <a:r>
              <a:rPr lang="en-US" altLang="ar-JO" sz="2400" dirty="0" smtClean="0"/>
              <a:t>or commodities</a:t>
            </a:r>
            <a:r>
              <a:rPr lang="en-US" altLang="ar-JO" sz="2400" dirty="0"/>
              <a:t>.</a:t>
            </a:r>
          </a:p>
          <a:p>
            <a:pPr marL="0" indent="0" algn="justLow">
              <a:lnSpc>
                <a:spcPct val="150000"/>
              </a:lnSpc>
              <a:buNone/>
            </a:pPr>
            <a:r>
              <a:rPr lang="en-US" altLang="ar-JO" sz="2400" dirty="0"/>
              <a:t>Examples: Egypt, Algeria, Palestine, Pakistan</a:t>
            </a:r>
          </a:p>
        </p:txBody>
      </p:sp>
      <p:sp>
        <p:nvSpPr>
          <p:cNvPr id="9" name="Content Placeholder 1">
            <a:extLst>
              <a:ext uri="{FF2B5EF4-FFF2-40B4-BE49-F238E27FC236}">
                <a16:creationId xmlns:a16="http://schemas.microsoft.com/office/drawing/2014/main" id="{C5EBD5E4-C635-0E1D-5B0E-E9E3521B7A3F}"/>
              </a:ext>
            </a:extLst>
          </p:cNvPr>
          <p:cNvSpPr txBox="1">
            <a:spLocks/>
          </p:cNvSpPr>
          <p:nvPr/>
        </p:nvSpPr>
        <p:spPr>
          <a:xfrm>
            <a:off x="6705600" y="1714501"/>
            <a:ext cx="5167086" cy="47879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Low" rtl="1">
              <a:lnSpc>
                <a:spcPct val="150000"/>
              </a:lnSpc>
              <a:buNone/>
            </a:pPr>
            <a:r>
              <a:rPr lang="ar-EG" altLang="ar-JO" b="1" dirty="0">
                <a:solidFill>
                  <a:srgbClr val="24A9E1"/>
                </a:solidFill>
              </a:rPr>
              <a:t>الاقتصاد القائم على عوامل الانتاج</a:t>
            </a:r>
            <a:endParaRPr lang="en-US" altLang="ar-JO" b="1" dirty="0">
              <a:solidFill>
                <a:srgbClr val="24A9E1"/>
              </a:solidFill>
            </a:endParaRPr>
          </a:p>
          <a:p>
            <a:pPr algn="justLow" rtl="1">
              <a:lnSpc>
                <a:spcPct val="150000"/>
              </a:lnSpc>
              <a:buFont typeface="Wingdings" panose="05000000000000000000" pitchFamily="2" charset="2"/>
              <a:buNone/>
            </a:pPr>
            <a:r>
              <a:rPr lang="en-US" altLang="ar-JO" sz="2400" dirty="0"/>
              <a:t>	</a:t>
            </a:r>
            <a:r>
              <a:rPr lang="ar-EG" altLang="ar-JO" sz="2400" dirty="0"/>
              <a:t>تتنافس البلدان في المقام الأول على استخدام العمالة غير الماهرة والموارد الطبيعية وتتنافس الشركات على أساس السعر أثناء شراء وبيع المنتجات أو السلع الأساسية.</a:t>
            </a:r>
          </a:p>
          <a:p>
            <a:pPr algn="justLow" rtl="1">
              <a:lnSpc>
                <a:spcPct val="150000"/>
              </a:lnSpc>
              <a:buFont typeface="Wingdings" panose="05000000000000000000" pitchFamily="2" charset="2"/>
              <a:buNone/>
            </a:pPr>
            <a:r>
              <a:rPr lang="ar-EG" altLang="ar-JO" sz="2400" dirty="0" smtClean="0"/>
              <a:t>أمثلة</a:t>
            </a:r>
            <a:r>
              <a:rPr lang="ar-EG" altLang="ar-JO" sz="2400" dirty="0"/>
              <a:t>: مصر والجزائر وفلسطين وباكستان </a:t>
            </a:r>
            <a:endParaRPr lang="en-US" altLang="ar-JO" sz="2400" dirty="0"/>
          </a:p>
        </p:txBody>
      </p:sp>
    </p:spTree>
    <p:extLst>
      <p:ext uri="{BB962C8B-B14F-4D97-AF65-F5344CB8AC3E}">
        <p14:creationId xmlns:p14="http://schemas.microsoft.com/office/powerpoint/2010/main" val="4173272079"/>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Stages of Economic </a:t>
            </a:r>
            <a:r>
              <a:rPr lang="en-US" sz="2800" b="1" dirty="0" smtClean="0">
                <a:solidFill>
                  <a:srgbClr val="00B0F0"/>
                </a:solidFill>
                <a:latin typeface="Alexandria" charset="0"/>
                <a:cs typeface="Alexandria" charset="0"/>
              </a:rPr>
              <a:t>Development</a:t>
            </a:r>
          </a:p>
          <a:p>
            <a:r>
              <a:rPr lang="ar-EG" sz="2800" b="1" dirty="0">
                <a:solidFill>
                  <a:srgbClr val="00B0F0"/>
                </a:solidFill>
                <a:latin typeface="Alexandria" charset="0"/>
                <a:cs typeface="Alexandria" charset="0"/>
              </a:rPr>
              <a:t>مراحل التنمية </a:t>
            </a:r>
            <a:r>
              <a:rPr lang="ar-EG" sz="2800" b="1" dirty="0" smtClean="0">
                <a:solidFill>
                  <a:srgbClr val="00B0F0"/>
                </a:solidFill>
                <a:latin typeface="Alexandria" charset="0"/>
                <a:cs typeface="Alexandria" charset="0"/>
              </a:rPr>
              <a:t>الاقتصادية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071507"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altLang="ar-JO" sz="2400" b="1" dirty="0">
                <a:solidFill>
                  <a:srgbClr val="4472C4"/>
                </a:solidFill>
              </a:rPr>
              <a:t>Efficiency-driven economy:</a:t>
            </a:r>
          </a:p>
          <a:p>
            <a:pPr marL="0" indent="0" algn="justLow">
              <a:lnSpc>
                <a:spcPct val="150000"/>
              </a:lnSpc>
              <a:buNone/>
            </a:pPr>
            <a:r>
              <a:rPr lang="en-US" altLang="ar-JO" sz="2400" dirty="0"/>
              <a:t>Growth is based on </a:t>
            </a:r>
            <a:r>
              <a:rPr lang="en-US" altLang="ar-JO" sz="2400" dirty="0" smtClean="0"/>
              <a:t>the development </a:t>
            </a:r>
            <a:r>
              <a:rPr lang="en-US" altLang="ar-JO" sz="2400" dirty="0"/>
              <a:t>of more </a:t>
            </a:r>
            <a:r>
              <a:rPr lang="en-US" altLang="ar-JO" sz="2400" dirty="0" smtClean="0"/>
              <a:t>efficient production </a:t>
            </a:r>
            <a:r>
              <a:rPr lang="en-US" altLang="ar-JO" sz="2400" dirty="0"/>
              <a:t>processes </a:t>
            </a:r>
            <a:r>
              <a:rPr lang="en-US" altLang="ar-JO" sz="2400" dirty="0" smtClean="0"/>
              <a:t>and increased </a:t>
            </a:r>
            <a:r>
              <a:rPr lang="en-US" altLang="ar-JO" sz="2400" dirty="0"/>
              <a:t>product quality.</a:t>
            </a:r>
          </a:p>
          <a:p>
            <a:pPr marL="0" indent="0" algn="justLow">
              <a:lnSpc>
                <a:spcPct val="150000"/>
              </a:lnSpc>
              <a:buNone/>
            </a:pPr>
            <a:r>
              <a:rPr lang="en-US" altLang="ar-JO" sz="2400" dirty="0"/>
              <a:t>Examples: Croatia, Brazil, </a:t>
            </a:r>
            <a:r>
              <a:rPr lang="en-US" altLang="ar-JO" sz="2400" dirty="0" smtClean="0"/>
              <a:t>China, Russia</a:t>
            </a:r>
            <a:r>
              <a:rPr lang="en-US" altLang="ar-JO" sz="2400" dirty="0"/>
              <a:t>, </a:t>
            </a:r>
            <a:r>
              <a:rPr lang="en-US" altLang="ar-JO" sz="2400" dirty="0" smtClean="0"/>
              <a:t>Tunisia</a:t>
            </a:r>
            <a:endParaRPr lang="en-US" altLang="ar-JO" sz="2400" dirty="0"/>
          </a:p>
        </p:txBody>
      </p:sp>
      <p:sp>
        <p:nvSpPr>
          <p:cNvPr id="11" name="Content Placeholder 1">
            <a:extLst>
              <a:ext uri="{FF2B5EF4-FFF2-40B4-BE49-F238E27FC236}">
                <a16:creationId xmlns:a16="http://schemas.microsoft.com/office/drawing/2014/main" id="{C5EBD5E4-C635-0E1D-5B0E-E9E3521B7A3F}"/>
              </a:ext>
            </a:extLst>
          </p:cNvPr>
          <p:cNvSpPr txBox="1">
            <a:spLocks/>
          </p:cNvSpPr>
          <p:nvPr/>
        </p:nvSpPr>
        <p:spPr>
          <a:xfrm>
            <a:off x="6705600" y="1714501"/>
            <a:ext cx="5167086" cy="47879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sz="2400" b="1" dirty="0" smtClean="0">
                <a:solidFill>
                  <a:srgbClr val="24A9E1"/>
                </a:solidFill>
              </a:rPr>
              <a:t>الاقتصاد </a:t>
            </a:r>
            <a:r>
              <a:rPr lang="ar-EG" altLang="ar-JO" sz="2400" b="1" dirty="0">
                <a:solidFill>
                  <a:srgbClr val="24A9E1"/>
                </a:solidFill>
              </a:rPr>
              <a:t>المدفوع بالكفاءة:</a:t>
            </a:r>
          </a:p>
          <a:p>
            <a:pPr algn="justLow" rtl="1">
              <a:lnSpc>
                <a:spcPct val="150000"/>
              </a:lnSpc>
              <a:buFont typeface="Wingdings" panose="05000000000000000000" pitchFamily="2" charset="2"/>
              <a:buNone/>
            </a:pPr>
            <a:r>
              <a:rPr lang="ar-EG" altLang="ar-JO" sz="2400" dirty="0"/>
              <a:t>	يعتمد النمو على تطوير عمليات إنتاج أكثر كفاءة وزيادة جودة المنتج.</a:t>
            </a:r>
          </a:p>
          <a:p>
            <a:pPr algn="justLow" rtl="1">
              <a:lnSpc>
                <a:spcPct val="150000"/>
              </a:lnSpc>
              <a:buFont typeface="Wingdings" panose="05000000000000000000" pitchFamily="2" charset="2"/>
              <a:buNone/>
            </a:pPr>
            <a:r>
              <a:rPr lang="ar-EG" altLang="ar-JO" sz="2400" dirty="0"/>
              <a:t>	أمثلة: كرواتيا والبرازيل والصين وروسيا </a:t>
            </a:r>
            <a:r>
              <a:rPr lang="ar-EG" altLang="ar-JO" sz="2400" dirty="0" smtClean="0"/>
              <a:t>وتونس</a:t>
            </a:r>
            <a:endParaRPr lang="ar-EG" altLang="ar-JO" sz="2400" dirty="0"/>
          </a:p>
        </p:txBody>
      </p:sp>
    </p:spTree>
    <p:extLst>
      <p:ext uri="{BB962C8B-B14F-4D97-AF65-F5344CB8AC3E}">
        <p14:creationId xmlns:p14="http://schemas.microsoft.com/office/powerpoint/2010/main" val="376634248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Stages of Economic </a:t>
            </a:r>
            <a:r>
              <a:rPr lang="en-US" sz="2800" b="1" dirty="0" smtClean="0">
                <a:solidFill>
                  <a:srgbClr val="00B0F0"/>
                </a:solidFill>
                <a:latin typeface="Alexandria" charset="0"/>
                <a:cs typeface="Alexandria" charset="0"/>
              </a:rPr>
              <a:t>Development</a:t>
            </a:r>
          </a:p>
          <a:p>
            <a:r>
              <a:rPr lang="ar-EG" sz="2800" b="1" dirty="0">
                <a:solidFill>
                  <a:srgbClr val="00B0F0"/>
                </a:solidFill>
                <a:latin typeface="Alexandria" charset="0"/>
                <a:cs typeface="Alexandria" charset="0"/>
              </a:rPr>
              <a:t>مراحل التنمية </a:t>
            </a:r>
            <a:r>
              <a:rPr lang="ar-EG" sz="2800" b="1" dirty="0" smtClean="0">
                <a:solidFill>
                  <a:srgbClr val="00B0F0"/>
                </a:solidFill>
                <a:latin typeface="Alexandria" charset="0"/>
                <a:cs typeface="Alexandria" charset="0"/>
              </a:rPr>
              <a:t>الاقتصادية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071507"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altLang="ar-JO" sz="2400" b="1" dirty="0">
                <a:solidFill>
                  <a:srgbClr val="4472C4"/>
                </a:solidFill>
              </a:rPr>
              <a:t>Innovation-driven economy:</a:t>
            </a:r>
          </a:p>
          <a:p>
            <a:pPr marL="0" indent="0" algn="justLow">
              <a:lnSpc>
                <a:spcPct val="150000"/>
              </a:lnSpc>
              <a:buNone/>
            </a:pPr>
            <a:r>
              <a:rPr lang="en-US" altLang="ar-JO" sz="2400" dirty="0"/>
              <a:t>Companies compete by </a:t>
            </a:r>
            <a:r>
              <a:rPr lang="en-US" altLang="ar-JO" sz="2400" dirty="0" smtClean="0"/>
              <a:t>producing and </a:t>
            </a:r>
            <a:r>
              <a:rPr lang="en-US" altLang="ar-JO" sz="2400" dirty="0"/>
              <a:t>delivering new and </a:t>
            </a:r>
            <a:r>
              <a:rPr lang="en-US" altLang="ar-JO" sz="2400" dirty="0" smtClean="0"/>
              <a:t>different products </a:t>
            </a:r>
            <a:r>
              <a:rPr lang="en-US" altLang="ar-JO" sz="2400" dirty="0"/>
              <a:t>and services by using </a:t>
            </a:r>
            <a:r>
              <a:rPr lang="en-US" altLang="ar-JO" sz="2400" dirty="0" smtClean="0"/>
              <a:t>the most </a:t>
            </a:r>
            <a:r>
              <a:rPr lang="en-US" altLang="ar-JO" sz="2400" dirty="0"/>
              <a:t>sophisticated processes.</a:t>
            </a:r>
          </a:p>
          <a:p>
            <a:pPr marL="0" indent="0" algn="justLow">
              <a:lnSpc>
                <a:spcPct val="150000"/>
              </a:lnSpc>
              <a:buNone/>
            </a:pPr>
            <a:r>
              <a:rPr lang="en-US" altLang="ar-JO" sz="2400" dirty="0"/>
              <a:t>Examples: USA, United </a:t>
            </a:r>
            <a:r>
              <a:rPr lang="en-US" altLang="ar-JO" sz="2400" dirty="0" smtClean="0"/>
              <a:t>Kingdom, Japan</a:t>
            </a:r>
            <a:r>
              <a:rPr lang="en-US" altLang="ar-JO" sz="2400" dirty="0"/>
              <a:t>, Republic of Korea.</a:t>
            </a:r>
          </a:p>
        </p:txBody>
      </p:sp>
      <p:sp>
        <p:nvSpPr>
          <p:cNvPr id="9" name="Content Placeholder 1">
            <a:extLst>
              <a:ext uri="{FF2B5EF4-FFF2-40B4-BE49-F238E27FC236}">
                <a16:creationId xmlns:a16="http://schemas.microsoft.com/office/drawing/2014/main" id="{C5EBD5E4-C635-0E1D-5B0E-E9E3521B7A3F}"/>
              </a:ext>
            </a:extLst>
          </p:cNvPr>
          <p:cNvSpPr txBox="1">
            <a:spLocks/>
          </p:cNvSpPr>
          <p:nvPr/>
        </p:nvSpPr>
        <p:spPr>
          <a:xfrm>
            <a:off x="6705600" y="1714501"/>
            <a:ext cx="5167086" cy="47879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sz="2400" b="1" dirty="0">
                <a:solidFill>
                  <a:srgbClr val="24A9E1"/>
                </a:solidFill>
              </a:rPr>
              <a:t>الاقتصاد القائم على </a:t>
            </a:r>
            <a:r>
              <a:rPr lang="ar-EG" altLang="ar-JO" sz="2400" b="1" dirty="0" smtClean="0">
                <a:solidFill>
                  <a:srgbClr val="24A9E1"/>
                </a:solidFill>
              </a:rPr>
              <a:t>الابتكار:</a:t>
            </a:r>
            <a:endParaRPr lang="ar-EG" altLang="ar-JO" sz="2400" b="1" dirty="0">
              <a:solidFill>
                <a:srgbClr val="24A9E1"/>
              </a:solidFill>
            </a:endParaRPr>
          </a:p>
          <a:p>
            <a:pPr algn="justLow" rtl="1">
              <a:lnSpc>
                <a:spcPct val="150000"/>
              </a:lnSpc>
              <a:buFont typeface="Wingdings" panose="05000000000000000000" pitchFamily="2" charset="2"/>
              <a:buNone/>
            </a:pPr>
            <a:r>
              <a:rPr lang="ar-EG" altLang="ar-JO" sz="2400" dirty="0"/>
              <a:t>	تتنافس الشركات من خلال إنتاج وتقديم منتجات وخدمات جديدة ومختلفة باستخدام أكثر العمليات تطورا.</a:t>
            </a:r>
          </a:p>
          <a:p>
            <a:pPr algn="justLow" rtl="1">
              <a:lnSpc>
                <a:spcPct val="150000"/>
              </a:lnSpc>
              <a:buFont typeface="Wingdings" panose="05000000000000000000" pitchFamily="2" charset="2"/>
              <a:buNone/>
            </a:pPr>
            <a:r>
              <a:rPr lang="ar-EG" altLang="ar-JO" sz="2400" dirty="0"/>
              <a:t>	أمثلة: الولايات المتحدة الأمريكية والمملكة المتحدة واليابان وجمهورية كوريا. </a:t>
            </a:r>
          </a:p>
        </p:txBody>
      </p:sp>
    </p:spTree>
    <p:extLst>
      <p:ext uri="{BB962C8B-B14F-4D97-AF65-F5344CB8AC3E}">
        <p14:creationId xmlns:p14="http://schemas.microsoft.com/office/powerpoint/2010/main" val="159353483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Benefits </a:t>
            </a:r>
            <a:r>
              <a:rPr lang="en-US" sz="2800" b="1" dirty="0" smtClean="0">
                <a:solidFill>
                  <a:srgbClr val="00B0F0"/>
                </a:solidFill>
                <a:latin typeface="Alexandria" charset="0"/>
                <a:cs typeface="Alexandria" charset="0"/>
              </a:rPr>
              <a:t>of Entrepreneurship</a:t>
            </a:r>
          </a:p>
          <a:p>
            <a:r>
              <a:rPr lang="ar-EG" sz="2800" b="1" dirty="0">
                <a:solidFill>
                  <a:srgbClr val="00B0F0"/>
                </a:solidFill>
                <a:latin typeface="Alexandria" charset="0"/>
                <a:cs typeface="Alexandria" charset="0"/>
              </a:rPr>
              <a:t>فوائد ريادة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828799"/>
            <a:ext cx="5071507" cy="46736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spcBef>
                <a:spcPts val="1200"/>
              </a:spcBef>
              <a:buNone/>
            </a:pPr>
            <a:r>
              <a:rPr lang="en-US" altLang="ar-JO" sz="2400" b="1" u="sng" dirty="0">
                <a:solidFill>
                  <a:srgbClr val="00B0F0"/>
                </a:solidFill>
              </a:rPr>
              <a:t>The opportunity to:</a:t>
            </a:r>
          </a:p>
          <a:p>
            <a:pPr marL="822325" lvl="1" indent="-457200">
              <a:spcBef>
                <a:spcPts val="1200"/>
              </a:spcBef>
            </a:pPr>
            <a:r>
              <a:rPr lang="en-US" altLang="ar-JO" dirty="0"/>
              <a:t>Create your own destiny.</a:t>
            </a:r>
          </a:p>
          <a:p>
            <a:pPr marL="822325" lvl="1" indent="-457200">
              <a:spcBef>
                <a:spcPts val="1200"/>
              </a:spcBef>
            </a:pPr>
            <a:r>
              <a:rPr lang="en-US" altLang="ar-JO" dirty="0"/>
              <a:t>Make a difference.</a:t>
            </a:r>
          </a:p>
          <a:p>
            <a:pPr marL="822325" lvl="1" indent="-457200">
              <a:spcBef>
                <a:spcPts val="1200"/>
              </a:spcBef>
            </a:pPr>
            <a:r>
              <a:rPr lang="en-US" altLang="ar-JO" dirty="0"/>
              <a:t>Reach your full potential.</a:t>
            </a:r>
          </a:p>
          <a:p>
            <a:pPr marL="822325" lvl="1" indent="-457200">
              <a:spcBef>
                <a:spcPts val="1200"/>
              </a:spcBef>
            </a:pPr>
            <a:r>
              <a:rPr lang="en-US" altLang="ar-JO" dirty="0"/>
              <a:t>Reap (</a:t>
            </a:r>
            <a:r>
              <a:rPr lang="ar-JO" altLang="ar-JO" dirty="0"/>
              <a:t>يجني</a:t>
            </a:r>
            <a:r>
              <a:rPr lang="en-US" altLang="ar-JO" dirty="0"/>
              <a:t>) impressive profits.</a:t>
            </a:r>
          </a:p>
          <a:p>
            <a:pPr marL="822325" lvl="1" indent="-457200">
              <a:spcBef>
                <a:spcPts val="1200"/>
              </a:spcBef>
            </a:pPr>
            <a:r>
              <a:rPr lang="en-US" altLang="ar-JO" dirty="0"/>
              <a:t>Contribute to society and to be recognized for your efforts.</a:t>
            </a:r>
          </a:p>
          <a:p>
            <a:pPr marL="822325" lvl="1" indent="-457200">
              <a:spcBef>
                <a:spcPts val="1200"/>
              </a:spcBef>
            </a:pPr>
            <a:r>
              <a:rPr lang="en-US" altLang="ar-JO" dirty="0"/>
              <a:t>Do what you enjoy and to have fun at it</a:t>
            </a:r>
            <a:r>
              <a:rPr lang="en-US" altLang="ar-JO" dirty="0" smtClean="0"/>
              <a:t>.</a:t>
            </a:r>
            <a:endParaRPr lang="en-US" altLang="ar-JO" dirty="0"/>
          </a:p>
        </p:txBody>
      </p:sp>
      <p:sp>
        <p:nvSpPr>
          <p:cNvPr id="9" name="Rectangle 3">
            <a:extLst>
              <a:ext uri="{FF2B5EF4-FFF2-40B4-BE49-F238E27FC236}">
                <a16:creationId xmlns:a16="http://schemas.microsoft.com/office/drawing/2014/main" id="{B53D783A-6E7C-B39E-29BC-9C3CD4FB9088}"/>
              </a:ext>
            </a:extLst>
          </p:cNvPr>
          <p:cNvSpPr txBox="1">
            <a:spLocks noChangeArrowheads="1"/>
          </p:cNvSpPr>
          <p:nvPr/>
        </p:nvSpPr>
        <p:spPr>
          <a:xfrm>
            <a:off x="6328229" y="1828799"/>
            <a:ext cx="5370949" cy="4325258"/>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lgn="r" rtl="1">
              <a:spcBef>
                <a:spcPts val="1200"/>
              </a:spcBef>
              <a:buNone/>
            </a:pPr>
            <a:r>
              <a:rPr lang="ar-EG" altLang="ar-JO" sz="2400" b="1" u="sng" dirty="0">
                <a:solidFill>
                  <a:srgbClr val="00B0F0"/>
                </a:solidFill>
              </a:rPr>
              <a:t>الفرصة </a:t>
            </a:r>
            <a:r>
              <a:rPr lang="ar-EG" altLang="ar-JO" sz="2400" b="1" u="sng" dirty="0" smtClean="0">
                <a:solidFill>
                  <a:srgbClr val="00B0F0"/>
                </a:solidFill>
              </a:rPr>
              <a:t>لـ:</a:t>
            </a:r>
            <a:endParaRPr lang="ar-EG" altLang="ar-JO" sz="2400" b="1" u="sng" dirty="0">
              <a:solidFill>
                <a:srgbClr val="00B0F0"/>
              </a:solidFill>
            </a:endParaRPr>
          </a:p>
          <a:p>
            <a:pPr marL="566738" indent="-457200" algn="r" rtl="1">
              <a:lnSpc>
                <a:spcPct val="100000"/>
              </a:lnSpc>
              <a:spcBef>
                <a:spcPts val="1200"/>
              </a:spcBef>
            </a:pPr>
            <a:r>
              <a:rPr lang="ar-EG" altLang="ar-JO" sz="2400" dirty="0"/>
              <a:t>صناعة مصيرك بنفسك.</a:t>
            </a:r>
          </a:p>
          <a:p>
            <a:pPr marL="566738" indent="-457200" algn="r" rtl="1">
              <a:lnSpc>
                <a:spcPct val="100000"/>
              </a:lnSpc>
              <a:spcBef>
                <a:spcPts val="1200"/>
              </a:spcBef>
            </a:pPr>
            <a:r>
              <a:rPr lang="ar-EG" altLang="ar-JO" sz="2400" dirty="0"/>
              <a:t>صناعة الفارق.</a:t>
            </a:r>
          </a:p>
          <a:p>
            <a:pPr marL="566738" indent="-457200" algn="r" rtl="1">
              <a:lnSpc>
                <a:spcPct val="100000"/>
              </a:lnSpc>
              <a:spcBef>
                <a:spcPts val="1200"/>
              </a:spcBef>
            </a:pPr>
            <a:r>
              <a:rPr lang="ar-EG" altLang="ar-JO" sz="2400" dirty="0"/>
              <a:t>تحقيق إمكاناتك الكامنة.</a:t>
            </a:r>
          </a:p>
          <a:p>
            <a:pPr marL="566738" indent="-457200" algn="r" rtl="1">
              <a:lnSpc>
                <a:spcPct val="100000"/>
              </a:lnSpc>
              <a:spcBef>
                <a:spcPts val="1200"/>
              </a:spcBef>
            </a:pPr>
            <a:r>
              <a:rPr lang="ar-EG" altLang="ar-JO" sz="2400" dirty="0"/>
              <a:t>جني أرباح مثيرة للإعجاب.</a:t>
            </a:r>
          </a:p>
          <a:p>
            <a:pPr marL="566738" indent="-457200" algn="r" rtl="1">
              <a:lnSpc>
                <a:spcPct val="100000"/>
              </a:lnSpc>
              <a:spcBef>
                <a:spcPts val="1200"/>
              </a:spcBef>
            </a:pPr>
            <a:r>
              <a:rPr lang="ar-EG" altLang="ar-JO" sz="2400" dirty="0"/>
              <a:t>المساهمة في المجتمع والاعتراف بجهودك.</a:t>
            </a:r>
          </a:p>
          <a:p>
            <a:pPr marL="566738" indent="-457200" algn="r" rtl="1">
              <a:lnSpc>
                <a:spcPct val="100000"/>
              </a:lnSpc>
              <a:spcBef>
                <a:spcPts val="1200"/>
              </a:spcBef>
            </a:pPr>
            <a:r>
              <a:rPr lang="ar-EG" altLang="ar-JO" sz="2400" dirty="0"/>
              <a:t>عملك يكون الشئ الذي تستمتع به.</a:t>
            </a:r>
          </a:p>
        </p:txBody>
      </p:sp>
    </p:spTree>
    <p:extLst>
      <p:ext uri="{BB962C8B-B14F-4D97-AF65-F5344CB8AC3E}">
        <p14:creationId xmlns:p14="http://schemas.microsoft.com/office/powerpoint/2010/main" val="293421889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P spid="9" grpId="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Drawbacks 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عيوب ريادة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492421" cy="4901280"/>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r>
              <a:rPr lang="en-US" altLang="ar-JO" sz="2400" dirty="0"/>
              <a:t>Uncertainty of income</a:t>
            </a:r>
          </a:p>
          <a:p>
            <a:pPr marL="566738" indent="-457200">
              <a:buNone/>
            </a:pPr>
            <a:r>
              <a:rPr lang="en-US" altLang="ar-JO" sz="2400" dirty="0"/>
              <a:t>	The entrepreneur is the last one to be paid, as employees must be paid first</a:t>
            </a:r>
          </a:p>
          <a:p>
            <a:pPr marL="566738" indent="-457200"/>
            <a:r>
              <a:rPr lang="en-US" altLang="ar-JO" sz="2400" dirty="0"/>
              <a:t>Risk of losing your entire investment</a:t>
            </a:r>
          </a:p>
          <a:p>
            <a:pPr marL="566738" indent="-457200"/>
            <a:r>
              <a:rPr lang="en-US" altLang="ar-JO" sz="2400" dirty="0"/>
              <a:t>Long hours and hard work</a:t>
            </a:r>
          </a:p>
          <a:p>
            <a:pPr marL="566738" indent="-457200"/>
            <a:r>
              <a:rPr lang="en-US" altLang="ar-JO" sz="2400" dirty="0"/>
              <a:t>Lower quality of life until the business gets established</a:t>
            </a:r>
          </a:p>
          <a:p>
            <a:pPr marL="566738" indent="-457200"/>
            <a:r>
              <a:rPr lang="en-US" altLang="ar-JO" sz="2400" dirty="0"/>
              <a:t>High levels of stress</a:t>
            </a:r>
          </a:p>
        </p:txBody>
      </p:sp>
      <p:sp>
        <p:nvSpPr>
          <p:cNvPr id="9" name="Rectangle 1027">
            <a:extLst>
              <a:ext uri="{FF2B5EF4-FFF2-40B4-BE49-F238E27FC236}">
                <a16:creationId xmlns:a16="http://schemas.microsoft.com/office/drawing/2014/main" id="{AB8BF3C9-AE98-D2B4-D06E-2D20A2563773}"/>
              </a:ext>
            </a:extLst>
          </p:cNvPr>
          <p:cNvSpPr txBox="1">
            <a:spLocks noChangeArrowheads="1"/>
          </p:cNvSpPr>
          <p:nvPr/>
        </p:nvSpPr>
        <p:spPr>
          <a:xfrm>
            <a:off x="6836229" y="1601121"/>
            <a:ext cx="4978272" cy="4901280"/>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Low" rtl="1"/>
            <a:r>
              <a:rPr lang="ar-EG" altLang="ar-JO" sz="2400" dirty="0"/>
              <a:t>عدم اليقين في الدخل</a:t>
            </a:r>
          </a:p>
          <a:p>
            <a:pPr marL="566738" indent="-457200" algn="justLow" rtl="1"/>
            <a:r>
              <a:rPr lang="ar-EG" altLang="ar-JO" sz="2400" dirty="0"/>
              <a:t>رائد الأعمال هو آخر من يتم الدفع له ، حيث يجب دفع رواتب الموظفين أولا</a:t>
            </a:r>
          </a:p>
          <a:p>
            <a:pPr marL="566738" indent="-457200" algn="justLow" rtl="1"/>
            <a:r>
              <a:rPr lang="ar-EG" altLang="ar-JO" sz="2400" dirty="0"/>
              <a:t>خطر فقدان استثمارك بالكامل</a:t>
            </a:r>
          </a:p>
          <a:p>
            <a:pPr marL="566738" indent="-457200" algn="justLow" rtl="1"/>
            <a:r>
              <a:rPr lang="ar-EG" altLang="ar-JO" sz="2400" dirty="0"/>
              <a:t>ساعات طويلة وعمل شاق</a:t>
            </a:r>
          </a:p>
          <a:p>
            <a:pPr marL="566738" indent="-457200" algn="justLow" rtl="1"/>
            <a:r>
              <a:rPr lang="ar-EG" altLang="ar-JO" sz="2400" dirty="0"/>
              <a:t>انخفاض جودة الحياة حتى يتم تأسيس الأعمال التجارية</a:t>
            </a:r>
          </a:p>
          <a:p>
            <a:pPr marL="566738" indent="-457200" algn="justLow" rtl="1"/>
            <a:r>
              <a:rPr lang="ar-EG" altLang="ar-JO" sz="2400" dirty="0"/>
              <a:t>مستويات عالية من التوتر</a:t>
            </a:r>
          </a:p>
        </p:txBody>
      </p:sp>
    </p:spTree>
    <p:extLst>
      <p:ext uri="{BB962C8B-B14F-4D97-AF65-F5344CB8AC3E}">
        <p14:creationId xmlns:p14="http://schemas.microsoft.com/office/powerpoint/2010/main" val="12066555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Sources of Stress for </a:t>
            </a:r>
            <a:r>
              <a:rPr lang="en-US" sz="2800" b="1" dirty="0" smtClean="0">
                <a:solidFill>
                  <a:srgbClr val="00B0F0"/>
                </a:solidFill>
                <a:latin typeface="Alexandria" charset="0"/>
                <a:cs typeface="Alexandria" charset="0"/>
              </a:rPr>
              <a:t>Entrepreneurs</a:t>
            </a:r>
          </a:p>
          <a:p>
            <a:r>
              <a:rPr lang="ar-EG" sz="2800" b="1" dirty="0">
                <a:solidFill>
                  <a:srgbClr val="00B0F0"/>
                </a:solidFill>
                <a:latin typeface="Alexandria" charset="0"/>
                <a:cs typeface="Alexandria" charset="0"/>
              </a:rPr>
              <a:t>مصادر الضغوط لرواد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6">
            <a:extLst>
              <a:ext uri="{FF2B5EF4-FFF2-40B4-BE49-F238E27FC236}">
                <a16:creationId xmlns:a16="http://schemas.microsoft.com/office/drawing/2014/main" id="{20EAFB4F-A8C9-A249-0C14-5676A2A1E2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917" y="1701799"/>
            <a:ext cx="8142512"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Group 9"/>
          <p:cNvGrpSpPr/>
          <p:nvPr/>
        </p:nvGrpSpPr>
        <p:grpSpPr>
          <a:xfrm>
            <a:off x="8273143" y="1930397"/>
            <a:ext cx="3491776" cy="3909521"/>
            <a:chOff x="5411649" y="1770740"/>
            <a:chExt cx="3006636" cy="3909521"/>
          </a:xfrm>
        </p:grpSpPr>
        <p:sp>
          <p:nvSpPr>
            <p:cNvPr id="11" name="Rectangle 10"/>
            <p:cNvSpPr/>
            <p:nvPr/>
          </p:nvSpPr>
          <p:spPr>
            <a:xfrm>
              <a:off x="5411649" y="1770740"/>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خسارة أعمالهم</a:t>
              </a:r>
              <a:endParaRPr lang="ar-EG" b="1" dirty="0"/>
            </a:p>
          </p:txBody>
        </p:sp>
        <p:sp>
          <p:nvSpPr>
            <p:cNvPr id="12" name="Rectangle 11"/>
            <p:cNvSpPr/>
            <p:nvPr/>
          </p:nvSpPr>
          <p:spPr>
            <a:xfrm>
              <a:off x="5411649" y="2378390"/>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دفع الديون الشخصية</a:t>
              </a:r>
              <a:endParaRPr lang="ar-EG" b="1" dirty="0"/>
            </a:p>
          </p:txBody>
        </p:sp>
        <p:sp>
          <p:nvSpPr>
            <p:cNvPr id="13" name="Rectangle 12"/>
            <p:cNvSpPr/>
            <p:nvPr/>
          </p:nvSpPr>
          <p:spPr>
            <a:xfrm>
              <a:off x="5411649" y="300963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خسارة العملاء</a:t>
              </a:r>
              <a:endParaRPr lang="ar-EG" b="1" dirty="0"/>
            </a:p>
          </p:txBody>
        </p:sp>
        <p:sp>
          <p:nvSpPr>
            <p:cNvPr id="17" name="Rectangle 16"/>
            <p:cNvSpPr/>
            <p:nvPr/>
          </p:nvSpPr>
          <p:spPr>
            <a:xfrm>
              <a:off x="5411649" y="360277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جلب الأعمال الجديدة</a:t>
              </a:r>
              <a:endParaRPr lang="ar-EG" b="1" dirty="0"/>
            </a:p>
          </p:txBody>
        </p:sp>
        <p:sp>
          <p:nvSpPr>
            <p:cNvPr id="18" name="Rectangle 17"/>
            <p:cNvSpPr/>
            <p:nvPr/>
          </p:nvSpPr>
          <p:spPr>
            <a:xfrm>
              <a:off x="5411649" y="420110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الرغبة في الحفاظ على الصحة والرفاهية</a:t>
              </a:r>
              <a:endParaRPr lang="ar-EG" b="1" dirty="0"/>
            </a:p>
          </p:txBody>
        </p:sp>
        <p:sp>
          <p:nvSpPr>
            <p:cNvPr id="19" name="Rectangle 18"/>
            <p:cNvSpPr/>
            <p:nvPr/>
          </p:nvSpPr>
          <p:spPr>
            <a:xfrm>
              <a:off x="5411649" y="485229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أن تكون تحت الطلب على مدار 24 ساعة</a:t>
              </a:r>
              <a:endParaRPr lang="ar-EG" b="1" dirty="0"/>
            </a:p>
          </p:txBody>
        </p:sp>
        <p:sp>
          <p:nvSpPr>
            <p:cNvPr id="23" name="Rectangle 22"/>
            <p:cNvSpPr/>
            <p:nvPr/>
          </p:nvSpPr>
          <p:spPr>
            <a:xfrm>
              <a:off x="5411649" y="543351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دفع ديون العمل</a:t>
              </a:r>
              <a:endParaRPr lang="ar-EG" b="1" dirty="0"/>
            </a:p>
          </p:txBody>
        </p:sp>
      </p:grpSp>
    </p:spTree>
    <p:extLst>
      <p:ext uri="{BB962C8B-B14F-4D97-AF65-F5344CB8AC3E}">
        <p14:creationId xmlns:p14="http://schemas.microsoft.com/office/powerpoint/2010/main" val="112304634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Demographic and environmental </a:t>
            </a:r>
            <a:r>
              <a:rPr lang="en-US" sz="2800" b="1" dirty="0" smtClean="0">
                <a:solidFill>
                  <a:srgbClr val="00B0F0"/>
                </a:solidFill>
                <a:latin typeface="Alexandria" charset="0"/>
                <a:cs typeface="Alexandria" charset="0"/>
              </a:rPr>
              <a:t>factors</a:t>
            </a:r>
          </a:p>
          <a:p>
            <a:r>
              <a:rPr lang="ar-EG" sz="2800" b="1" dirty="0">
                <a:solidFill>
                  <a:srgbClr val="00B0F0"/>
                </a:solidFill>
                <a:latin typeface="Alexandria" charset="0"/>
                <a:cs typeface="Alexandria" charset="0"/>
              </a:rPr>
              <a:t>العوامل الديموغرافية </a:t>
            </a:r>
            <a:r>
              <a:rPr lang="ar-EG" sz="2800" b="1" dirty="0" smtClean="0">
                <a:solidFill>
                  <a:srgbClr val="00B0F0"/>
                </a:solidFill>
                <a:latin typeface="Alexandria" charset="0"/>
                <a:cs typeface="Alexandria" charset="0"/>
              </a:rPr>
              <a:t>والبيئية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1">
            <a:extLst>
              <a:ext uri="{FF2B5EF4-FFF2-40B4-BE49-F238E27FC236}">
                <a16:creationId xmlns:a16="http://schemas.microsoft.com/office/drawing/2014/main" id="{1E854FA8-C55F-DA44-6944-12AACFEDB13C}"/>
              </a:ext>
            </a:extLst>
          </p:cNvPr>
          <p:cNvSpPr txBox="1">
            <a:spLocks/>
          </p:cNvSpPr>
          <p:nvPr/>
        </p:nvSpPr>
        <p:spPr>
          <a:xfrm>
            <a:off x="328810" y="1529898"/>
            <a:ext cx="5723647" cy="5204731"/>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
              <a:lnSpc>
                <a:spcPct val="110000"/>
              </a:lnSpc>
              <a:spcBef>
                <a:spcPts val="1200"/>
              </a:spcBef>
              <a:buFont typeface="Wingdings" panose="05000000000000000000" pitchFamily="2" charset="2"/>
              <a:buChar char="ü"/>
              <a:defRPr/>
            </a:pPr>
            <a:r>
              <a:rPr lang="en-US" altLang="ar-JO" dirty="0" smtClean="0"/>
              <a:t>Many people start their business in age of 24-44.</a:t>
            </a:r>
          </a:p>
          <a:p>
            <a:pPr marL="566738" indent="-457200" algn="just">
              <a:lnSpc>
                <a:spcPct val="110000"/>
              </a:lnSpc>
              <a:spcBef>
                <a:spcPts val="1200"/>
              </a:spcBef>
              <a:buFont typeface="Wingdings" panose="05000000000000000000" pitchFamily="2" charset="2"/>
              <a:buChar char="ü"/>
              <a:defRPr/>
            </a:pPr>
            <a:r>
              <a:rPr lang="en-US" altLang="ar-JO" b="1" dirty="0" smtClean="0">
                <a:solidFill>
                  <a:srgbClr val="C00000"/>
                </a:solidFill>
              </a:rPr>
              <a:t>Entrepreneurs as heroes</a:t>
            </a:r>
          </a:p>
          <a:p>
            <a:pPr marL="566738" indent="-457200" algn="just">
              <a:lnSpc>
                <a:spcPct val="110000"/>
              </a:lnSpc>
              <a:spcBef>
                <a:spcPts val="1200"/>
              </a:spcBef>
              <a:buFont typeface="Wingdings" panose="05000000000000000000" pitchFamily="2" charset="2"/>
              <a:buChar char="ü"/>
              <a:defRPr/>
            </a:pPr>
            <a:r>
              <a:rPr lang="en-US" altLang="ar-JO" b="1" dirty="0" smtClean="0">
                <a:solidFill>
                  <a:srgbClr val="C00000"/>
                </a:solidFill>
              </a:rPr>
              <a:t>Economic growth </a:t>
            </a:r>
            <a:r>
              <a:rPr lang="en-US" altLang="ar-JO" dirty="0" smtClean="0"/>
              <a:t>that spanned most of the 80s created significant amount of wealth among people of this age group and many business opportunities.</a:t>
            </a:r>
          </a:p>
          <a:p>
            <a:pPr marL="566738" indent="-457200" algn="just">
              <a:lnSpc>
                <a:spcPct val="110000"/>
              </a:lnSpc>
              <a:spcBef>
                <a:spcPts val="1200"/>
              </a:spcBef>
              <a:buFont typeface="Wingdings" panose="05000000000000000000" pitchFamily="2" charset="2"/>
              <a:buChar char="ü"/>
              <a:defRPr/>
            </a:pPr>
            <a:r>
              <a:rPr lang="en-US" altLang="ar-JO" b="1" dirty="0" smtClean="0">
                <a:solidFill>
                  <a:srgbClr val="C00000"/>
                </a:solidFill>
              </a:rPr>
              <a:t>Shift to a service economy</a:t>
            </a:r>
          </a:p>
          <a:p>
            <a:pPr marL="566738" indent="-457200" algn="just">
              <a:lnSpc>
                <a:spcPct val="110000"/>
              </a:lnSpc>
              <a:spcBef>
                <a:spcPts val="1200"/>
              </a:spcBef>
              <a:buFont typeface="Arial" panose="020B0604020202020204" pitchFamily="34" charset="0"/>
              <a:buNone/>
              <a:defRPr/>
            </a:pPr>
            <a:r>
              <a:rPr lang="en-US" altLang="ar-JO" dirty="0" smtClean="0"/>
              <a:t>	In US service sector (low start-up cost) produce 80% of the jobs and 64% of </a:t>
            </a:r>
            <a:r>
              <a:rPr lang="en-US" altLang="ar-JO" b="1" dirty="0" smtClean="0">
                <a:solidFill>
                  <a:srgbClr val="24A9E1"/>
                </a:solidFill>
              </a:rPr>
              <a:t>GDP (Gross Domestic Product</a:t>
            </a:r>
            <a:r>
              <a:rPr lang="en-US" altLang="ar-JO" dirty="0" smtClean="0"/>
              <a:t>): </a:t>
            </a:r>
            <a:r>
              <a:rPr lang="en-US" dirty="0" smtClean="0"/>
              <a:t>a monetary measure  of the market value of all final goods and services produced in a period (quarterly or yearly). Used to determine the economic performance of a whole country or region, and to make international comparisons.</a:t>
            </a:r>
            <a:endParaRPr lang="en-US" dirty="0"/>
          </a:p>
        </p:txBody>
      </p:sp>
      <p:sp>
        <p:nvSpPr>
          <p:cNvPr id="10" name="Content Placeholder 1">
            <a:extLst>
              <a:ext uri="{FF2B5EF4-FFF2-40B4-BE49-F238E27FC236}">
                <a16:creationId xmlns:a16="http://schemas.microsoft.com/office/drawing/2014/main" id="{316375BE-5E07-A77E-9916-A4C46243500D}"/>
              </a:ext>
            </a:extLst>
          </p:cNvPr>
          <p:cNvSpPr txBox="1">
            <a:spLocks/>
          </p:cNvSpPr>
          <p:nvPr/>
        </p:nvSpPr>
        <p:spPr>
          <a:xfrm>
            <a:off x="6545942" y="1637697"/>
            <a:ext cx="5428344" cy="5096931"/>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Low" rtl="1">
              <a:lnSpc>
                <a:spcPct val="110000"/>
              </a:lnSpc>
              <a:spcBef>
                <a:spcPts val="1200"/>
              </a:spcBef>
              <a:buFont typeface="Wingdings" panose="05000000000000000000" pitchFamily="2" charset="2"/>
              <a:buChar char="ü"/>
              <a:defRPr/>
            </a:pPr>
            <a:r>
              <a:rPr lang="ar-EG" altLang="ar-JO" dirty="0"/>
              <a:t>كثير من الناس يبدأون أعمالهم في سن 24-44.</a:t>
            </a:r>
          </a:p>
          <a:p>
            <a:pPr marL="566738" indent="-457200" algn="justLow" rtl="1">
              <a:lnSpc>
                <a:spcPct val="110000"/>
              </a:lnSpc>
              <a:spcBef>
                <a:spcPts val="1200"/>
              </a:spcBef>
              <a:buFont typeface="Wingdings" panose="05000000000000000000" pitchFamily="2" charset="2"/>
              <a:buChar char="ü"/>
              <a:defRPr/>
            </a:pPr>
            <a:r>
              <a:rPr lang="ar-EG" altLang="ar-JO" dirty="0">
                <a:solidFill>
                  <a:srgbClr val="C00000"/>
                </a:solidFill>
              </a:rPr>
              <a:t>رواد الأعمال كأبطال</a:t>
            </a:r>
          </a:p>
          <a:p>
            <a:pPr marL="566738" indent="-457200" algn="justLow" rtl="1">
              <a:lnSpc>
                <a:spcPct val="110000"/>
              </a:lnSpc>
              <a:spcBef>
                <a:spcPts val="1200"/>
              </a:spcBef>
              <a:buFont typeface="Wingdings" panose="05000000000000000000" pitchFamily="2" charset="2"/>
              <a:buChar char="ü"/>
              <a:defRPr/>
            </a:pPr>
            <a:r>
              <a:rPr lang="ar-EG" altLang="ar-JO" dirty="0">
                <a:solidFill>
                  <a:srgbClr val="C00000"/>
                </a:solidFill>
              </a:rPr>
              <a:t>النمو الاقتصادي </a:t>
            </a:r>
            <a:r>
              <a:rPr lang="ar-EG" altLang="ar-JO" dirty="0"/>
              <a:t>الذي امتد في معظم الثمانينات</a:t>
            </a:r>
            <a:r>
              <a:rPr lang="en-US" altLang="ar-JO" dirty="0"/>
              <a:t> </a:t>
            </a:r>
            <a:r>
              <a:rPr lang="ar-EG" altLang="ar-JO" dirty="0"/>
              <a:t>خلق كمية كبيرة من الثروة بين الناس من هذه الفئة العمرية والعديد من الفرص التجارية.</a:t>
            </a:r>
          </a:p>
          <a:p>
            <a:pPr marL="566738" indent="-457200" algn="justLow" rtl="1">
              <a:lnSpc>
                <a:spcPct val="110000"/>
              </a:lnSpc>
              <a:spcBef>
                <a:spcPts val="1200"/>
              </a:spcBef>
              <a:buFont typeface="Wingdings" panose="05000000000000000000" pitchFamily="2" charset="2"/>
              <a:buChar char="ü"/>
              <a:defRPr/>
            </a:pPr>
            <a:r>
              <a:rPr lang="ar-EG" altLang="ar-JO" dirty="0">
                <a:solidFill>
                  <a:srgbClr val="C00000"/>
                </a:solidFill>
              </a:rPr>
              <a:t>التحول إلى اقتصاد الخدمات</a:t>
            </a:r>
          </a:p>
          <a:p>
            <a:pPr marL="109538" indent="0" algn="justLow" rtl="1">
              <a:lnSpc>
                <a:spcPct val="110000"/>
              </a:lnSpc>
              <a:spcBef>
                <a:spcPts val="1200"/>
              </a:spcBef>
              <a:buNone/>
              <a:defRPr/>
            </a:pPr>
            <a:r>
              <a:rPr lang="ar-EG" altLang="ar-JO" dirty="0" smtClean="0"/>
              <a:t>في </a:t>
            </a:r>
            <a:r>
              <a:rPr lang="ar-EG" altLang="ar-JO" dirty="0"/>
              <a:t>قطاع الخدمات الأمريكي (تكلفة بدء التشغيل المنخفضة) ينتج 80٪ من الوظائف و 64٪ من الناتج المحلي الإجمالي (مقياس نقدي للقيمة السوقية لجميع السلع والخدمات النهائية المنتجة في فترة ربع سنوية أو سنوية). يستخدم لتحديد الأداء الاقتصادي لبلد أو منطقة بأكملها ، ولإجراء مقارنات دولية</a:t>
            </a:r>
            <a:r>
              <a:rPr lang="ar-EG" altLang="ar-JO" dirty="0" smtClean="0"/>
              <a:t>.</a:t>
            </a:r>
            <a:endParaRPr lang="ar-EG" altLang="ar-JO" dirty="0"/>
          </a:p>
        </p:txBody>
      </p:sp>
    </p:spTree>
    <p:extLst>
      <p:ext uri="{BB962C8B-B14F-4D97-AF65-F5344CB8AC3E}">
        <p14:creationId xmlns:p14="http://schemas.microsoft.com/office/powerpoint/2010/main" val="423856424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12083" y="2977602"/>
            <a:ext cx="2433481" cy="1015663"/>
          </a:xfrm>
          <a:prstGeom prst="rect">
            <a:avLst/>
          </a:prstGeom>
          <a:noFill/>
        </p:spPr>
        <p:txBody>
          <a:bodyPr wrap="square" rtlCol="0">
            <a:spAutoFit/>
          </a:bodyPr>
          <a:lstStyle/>
          <a:p>
            <a:pPr algn="ctr"/>
            <a:r>
              <a:rPr lang="en-US" sz="2000" b="1" dirty="0">
                <a:solidFill>
                  <a:srgbClr val="00B0F0"/>
                </a:solidFill>
                <a:latin typeface="Alexandria" charset="0"/>
                <a:cs typeface="Alexandria" charset="0"/>
              </a:rPr>
              <a:t>Demographic and environmental </a:t>
            </a:r>
            <a:r>
              <a:rPr lang="en-US" sz="2000" b="1" dirty="0" smtClean="0">
                <a:solidFill>
                  <a:srgbClr val="00B0F0"/>
                </a:solidFill>
                <a:latin typeface="Alexandria" charset="0"/>
                <a:cs typeface="Alexandria" charset="0"/>
              </a:rPr>
              <a:t>factors</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2" descr="3 Key US Small Business Statistics">
            <a:extLst>
              <a:ext uri="{FF2B5EF4-FFF2-40B4-BE49-F238E27FC236}">
                <a16:creationId xmlns:a16="http://schemas.microsoft.com/office/drawing/2014/main" id="{41D01F99-8930-32B9-8882-37F116F2403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45564" y="0"/>
            <a:ext cx="7133286"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9758519" y="2977602"/>
            <a:ext cx="243348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العوامل الديموغرافية والبيئية</a:t>
            </a:r>
          </a:p>
        </p:txBody>
      </p:sp>
    </p:spTree>
    <p:extLst>
      <p:ext uri="{BB962C8B-B14F-4D97-AF65-F5344CB8AC3E}">
        <p14:creationId xmlns:p14="http://schemas.microsoft.com/office/powerpoint/2010/main" val="15252610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Demographic and environmental </a:t>
            </a:r>
            <a:r>
              <a:rPr lang="en-US" sz="2800" b="1" dirty="0" smtClean="0">
                <a:solidFill>
                  <a:srgbClr val="00B0F0"/>
                </a:solidFill>
                <a:latin typeface="Alexandria" charset="0"/>
                <a:cs typeface="Alexandria" charset="0"/>
              </a:rPr>
              <a:t>factors</a:t>
            </a:r>
          </a:p>
          <a:p>
            <a:r>
              <a:rPr lang="ar-EG" sz="2800" b="1" dirty="0">
                <a:solidFill>
                  <a:srgbClr val="00B0F0"/>
                </a:solidFill>
                <a:latin typeface="Alexandria" charset="0"/>
                <a:cs typeface="Alexandria" charset="0"/>
              </a:rPr>
              <a:t>العوامل الديموغرافية </a:t>
            </a:r>
            <a:r>
              <a:rPr lang="ar-EG" sz="2800" b="1" dirty="0" smtClean="0">
                <a:solidFill>
                  <a:srgbClr val="00B0F0"/>
                </a:solidFill>
                <a:latin typeface="Alexandria" charset="0"/>
                <a:cs typeface="Alexandria" charset="0"/>
              </a:rPr>
              <a:t>والبيئية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1">
            <a:extLst>
              <a:ext uri="{FF2B5EF4-FFF2-40B4-BE49-F238E27FC236}">
                <a16:creationId xmlns:a16="http://schemas.microsoft.com/office/drawing/2014/main" id="{C0E91065-4635-9265-2C9F-A5F6AE7CC5C2}"/>
              </a:ext>
            </a:extLst>
          </p:cNvPr>
          <p:cNvSpPr txBox="1">
            <a:spLocks/>
          </p:cNvSpPr>
          <p:nvPr/>
        </p:nvSpPr>
        <p:spPr>
          <a:xfrm>
            <a:off x="280197" y="1558926"/>
            <a:ext cx="6077062" cy="5045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
              <a:spcBef>
                <a:spcPts val="1200"/>
              </a:spcBef>
              <a:buFont typeface="Wingdings" pitchFamily="2" charset="2"/>
              <a:buChar char="ü"/>
            </a:pPr>
            <a:r>
              <a:rPr lang="en-US" altLang="ar-JO" sz="2400" b="1" dirty="0" smtClean="0">
                <a:solidFill>
                  <a:srgbClr val="C00000"/>
                </a:solidFill>
              </a:rPr>
              <a:t>Technology advancements</a:t>
            </a:r>
            <a:r>
              <a:rPr lang="en-US" altLang="ar-JO" sz="2400" dirty="0" smtClean="0"/>
              <a:t>: Technology has changed the ways to do business, such as computers, voice mail, e-commerce, fax,…..</a:t>
            </a:r>
          </a:p>
          <a:p>
            <a:pPr marL="566738" indent="-457200" algn="just">
              <a:spcBef>
                <a:spcPts val="1200"/>
              </a:spcBef>
              <a:buFont typeface="Wingdings" pitchFamily="2" charset="2"/>
              <a:buChar char="ü"/>
            </a:pPr>
            <a:r>
              <a:rPr lang="en-US" altLang="ar-JO" sz="2400" b="1" dirty="0" smtClean="0">
                <a:solidFill>
                  <a:srgbClr val="C00000"/>
                </a:solidFill>
              </a:rPr>
              <a:t>Independent lifestyle</a:t>
            </a:r>
          </a:p>
          <a:p>
            <a:pPr marL="566738" indent="-457200" algn="just">
              <a:spcBef>
                <a:spcPts val="1200"/>
              </a:spcBef>
              <a:buFont typeface="Wingdings" pitchFamily="2" charset="2"/>
              <a:buChar char="ü"/>
            </a:pPr>
            <a:r>
              <a:rPr lang="en-US" altLang="ar-JO" sz="2400" b="1" dirty="0" smtClean="0">
                <a:solidFill>
                  <a:srgbClr val="C00000"/>
                </a:solidFill>
              </a:rPr>
              <a:t>The Internet </a:t>
            </a:r>
            <a:r>
              <a:rPr lang="en-US" altLang="ar-JO" sz="2400" dirty="0" smtClean="0"/>
              <a:t>(www), cloud computing, and mobile marketing. </a:t>
            </a:r>
            <a:r>
              <a:rPr lang="en-US" altLang="ar-JO" sz="2400" b="1" i="1" dirty="0" smtClean="0"/>
              <a:t>Cloud computing: </a:t>
            </a:r>
            <a:r>
              <a:rPr lang="en-US" altLang="ar-JO" sz="2400" dirty="0" smtClean="0"/>
              <a:t>Internet-based subscription or pay-per-use software services that allow business owners to use a variety of business applications, from database management and inventory control to customer relationship management and accounting.</a:t>
            </a:r>
          </a:p>
          <a:p>
            <a:pPr marL="566738" indent="-457200" algn="just">
              <a:spcBef>
                <a:spcPts val="1200"/>
              </a:spcBef>
              <a:buFont typeface="Wingdings" pitchFamily="2" charset="2"/>
              <a:buChar char="ü"/>
            </a:pPr>
            <a:r>
              <a:rPr lang="en-US" altLang="ar-JO" sz="2400" b="1" dirty="0" smtClean="0">
                <a:solidFill>
                  <a:srgbClr val="C00000"/>
                </a:solidFill>
              </a:rPr>
              <a:t>International opportunities</a:t>
            </a:r>
          </a:p>
          <a:p>
            <a:pPr marL="566738" indent="-457200" algn="just">
              <a:spcBef>
                <a:spcPts val="1200"/>
              </a:spcBef>
              <a:buFont typeface="Wingdings" pitchFamily="2" charset="2"/>
              <a:buChar char="ü"/>
            </a:pPr>
            <a:endParaRPr lang="en-US" altLang="ar-JO" sz="2400" dirty="0" smtClean="0"/>
          </a:p>
          <a:p>
            <a:pPr marL="566738" indent="-457200" algn="just">
              <a:spcBef>
                <a:spcPts val="1200"/>
              </a:spcBef>
              <a:buFont typeface="Wingdings" pitchFamily="2" charset="2"/>
              <a:buChar char="ü"/>
            </a:pPr>
            <a:endParaRPr lang="en-US" altLang="ar-JO" sz="2400" dirty="0" smtClean="0"/>
          </a:p>
          <a:p>
            <a:pPr marL="566738" indent="-457200" algn="just">
              <a:spcBef>
                <a:spcPts val="1200"/>
              </a:spcBef>
              <a:buFont typeface="Wingdings" pitchFamily="2" charset="2"/>
              <a:buChar char="ü"/>
            </a:pPr>
            <a:endParaRPr lang="en-US" altLang="ar-JO" sz="2400" dirty="0" smtClean="0"/>
          </a:p>
          <a:p>
            <a:pPr marL="566738" indent="-457200" algn="just"/>
            <a:endParaRPr lang="ar-JO" altLang="en-SA" sz="2400" dirty="0"/>
          </a:p>
        </p:txBody>
      </p:sp>
      <p:sp>
        <p:nvSpPr>
          <p:cNvPr id="9" name="Content Placeholder 1">
            <a:extLst>
              <a:ext uri="{FF2B5EF4-FFF2-40B4-BE49-F238E27FC236}">
                <a16:creationId xmlns:a16="http://schemas.microsoft.com/office/drawing/2014/main" id="{360C21A4-C639-D9EF-AE7F-BE7FA28D7846}"/>
              </a:ext>
            </a:extLst>
          </p:cNvPr>
          <p:cNvSpPr txBox="1">
            <a:spLocks/>
          </p:cNvSpPr>
          <p:nvPr/>
        </p:nvSpPr>
        <p:spPr>
          <a:xfrm>
            <a:off x="6836224" y="1558926"/>
            <a:ext cx="5109030" cy="5045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Low" rtl="1">
              <a:spcBef>
                <a:spcPts val="1200"/>
              </a:spcBef>
              <a:buFont typeface="Wingdings" pitchFamily="2" charset="2"/>
              <a:buChar char="ü"/>
            </a:pPr>
            <a:r>
              <a:rPr lang="ar-EG" altLang="ar-JO" sz="2400" b="1" dirty="0">
                <a:solidFill>
                  <a:srgbClr val="C00000"/>
                </a:solidFill>
              </a:rPr>
              <a:t>التقدم التكنولوجي</a:t>
            </a:r>
            <a:r>
              <a:rPr lang="en-US" altLang="ar-JO" sz="2400" dirty="0"/>
              <a:t>: </a:t>
            </a:r>
            <a:r>
              <a:rPr lang="ar-EG" altLang="ar-JO" sz="2400" dirty="0"/>
              <a:t>لقد غيرت التكنولوجيا طرق القيام بالأعمال التجارية ، مثل أجهزة الكمبيوتر والبريد الصوتي والتجارة الإلكترونية والفاكس,.....</a:t>
            </a:r>
          </a:p>
          <a:p>
            <a:pPr marL="566738" indent="-457200" algn="justLow" rtl="1">
              <a:spcBef>
                <a:spcPts val="1200"/>
              </a:spcBef>
              <a:buFont typeface="Wingdings" pitchFamily="2" charset="2"/>
              <a:buChar char="ü"/>
            </a:pPr>
            <a:r>
              <a:rPr lang="ar-EG" altLang="ar-JO" sz="2400" b="1" dirty="0">
                <a:solidFill>
                  <a:srgbClr val="C00000"/>
                </a:solidFill>
              </a:rPr>
              <a:t>نمط الحياة الاستقلالي</a:t>
            </a:r>
            <a:endParaRPr lang="en-US" altLang="ar-JO" sz="2400" b="1" dirty="0">
              <a:solidFill>
                <a:srgbClr val="C00000"/>
              </a:solidFill>
            </a:endParaRPr>
          </a:p>
          <a:p>
            <a:pPr marL="566738" indent="-457200" algn="justLow" rtl="1">
              <a:spcBef>
                <a:spcPts val="1200"/>
              </a:spcBef>
              <a:buFont typeface="Wingdings" pitchFamily="2" charset="2"/>
              <a:buChar char="ü"/>
            </a:pPr>
            <a:r>
              <a:rPr lang="ar-EG" altLang="ar-JO" sz="2400" b="1" dirty="0">
                <a:solidFill>
                  <a:srgbClr val="C00000"/>
                </a:solidFill>
              </a:rPr>
              <a:t>الانترنت</a:t>
            </a:r>
            <a:r>
              <a:rPr lang="en-US" altLang="ar-JO" sz="2400" dirty="0"/>
              <a:t>(www</a:t>
            </a:r>
            <a:r>
              <a:rPr lang="en-US" altLang="ar-JO" sz="2400" dirty="0" smtClean="0"/>
              <a:t>) </a:t>
            </a:r>
            <a:r>
              <a:rPr lang="ar-EG" altLang="ar-JO" sz="2400" dirty="0" smtClean="0"/>
              <a:t>، الحوسبة </a:t>
            </a:r>
            <a:r>
              <a:rPr lang="ar-EG" altLang="ar-JO" sz="2400" dirty="0"/>
              <a:t>السحابية والتسويق عبر الهاتف المحمول. الحوسبة السحابية: الاشتراك عبر الإنترنت أو خدمات برامج الدفع حسب الاستخدام التي تسمح لأصحاب الأعمال باستخدام مجموعة متنوعة من تطبيقات الأعمال ، من إدارة قواعد البيانات ومراقبة المخزون إلى إدارة علاقات العملاء والمحاسبة.</a:t>
            </a:r>
            <a:endParaRPr lang="en-US" altLang="ar-JO" sz="2400" dirty="0"/>
          </a:p>
          <a:p>
            <a:pPr marL="566738" indent="-457200" algn="justLow" rtl="1">
              <a:spcBef>
                <a:spcPts val="1200"/>
              </a:spcBef>
              <a:buFont typeface="Wingdings" pitchFamily="2" charset="2"/>
              <a:buChar char="ü"/>
            </a:pPr>
            <a:r>
              <a:rPr lang="ar-EG" altLang="ar-JO" sz="2400" b="1" dirty="0">
                <a:solidFill>
                  <a:srgbClr val="C00000"/>
                </a:solidFill>
              </a:rPr>
              <a:t>الفرص </a:t>
            </a:r>
            <a:r>
              <a:rPr lang="ar-EG" altLang="ar-JO" sz="2400" b="1" dirty="0" smtClean="0">
                <a:solidFill>
                  <a:srgbClr val="C00000"/>
                </a:solidFill>
              </a:rPr>
              <a:t>الدولية</a:t>
            </a:r>
            <a:endParaRPr lang="en-US" altLang="ar-JO" sz="2400" b="1" dirty="0">
              <a:solidFill>
                <a:srgbClr val="C00000"/>
              </a:solidFill>
            </a:endParaRPr>
          </a:p>
        </p:txBody>
      </p:sp>
    </p:spTree>
    <p:extLst>
      <p:ext uri="{BB962C8B-B14F-4D97-AF65-F5344CB8AC3E}">
        <p14:creationId xmlns:p14="http://schemas.microsoft.com/office/powerpoint/2010/main" val="67977686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Cultural Diversity 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التنوع الثقافي لريادة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7257C9D8-3EA0-6D9B-76DA-2B1ED0E14F32}"/>
              </a:ext>
            </a:extLst>
          </p:cNvPr>
          <p:cNvSpPr txBox="1">
            <a:spLocks noChangeArrowheads="1"/>
          </p:cNvSpPr>
          <p:nvPr/>
        </p:nvSpPr>
        <p:spPr>
          <a:xfrm>
            <a:off x="477238" y="1529898"/>
            <a:ext cx="2614302" cy="5075145"/>
          </a:xfrm>
          <a:prstGeom prst="rect">
            <a:avLst/>
          </a:prstGeom>
        </p:spPr>
        <p:txBody>
          <a:bodyPr vert="horz" lIns="88900" tIns="46038" rIns="88900" bIns="46038"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1200"/>
              </a:spcBef>
            </a:pPr>
            <a:r>
              <a:rPr lang="en-US" altLang="ar-JO" sz="2400" dirty="0" smtClean="0"/>
              <a:t>Young entrepreneurs</a:t>
            </a:r>
          </a:p>
          <a:p>
            <a:pPr>
              <a:lnSpc>
                <a:spcPct val="150000"/>
              </a:lnSpc>
              <a:spcBef>
                <a:spcPts val="1200"/>
              </a:spcBef>
            </a:pPr>
            <a:r>
              <a:rPr lang="en-US" altLang="ar-JO" sz="2400" dirty="0" smtClean="0"/>
              <a:t>Women entrepreneurs</a:t>
            </a:r>
          </a:p>
          <a:p>
            <a:pPr>
              <a:lnSpc>
                <a:spcPct val="150000"/>
              </a:lnSpc>
              <a:spcBef>
                <a:spcPts val="1200"/>
              </a:spcBef>
            </a:pPr>
            <a:r>
              <a:rPr lang="en-US" altLang="ar-JO" sz="2400" dirty="0" smtClean="0"/>
              <a:t>Minority-owned enterprises</a:t>
            </a:r>
          </a:p>
          <a:p>
            <a:pPr>
              <a:lnSpc>
                <a:spcPct val="150000"/>
              </a:lnSpc>
              <a:spcBef>
                <a:spcPts val="1200"/>
              </a:spcBef>
            </a:pPr>
            <a:r>
              <a:rPr lang="en-US" altLang="ar-JO" sz="2400" dirty="0" smtClean="0"/>
              <a:t>Immigrant entrepreneurs</a:t>
            </a:r>
          </a:p>
          <a:p>
            <a:pPr>
              <a:lnSpc>
                <a:spcPct val="150000"/>
              </a:lnSpc>
              <a:spcBef>
                <a:spcPts val="1200"/>
              </a:spcBef>
            </a:pPr>
            <a:r>
              <a:rPr lang="en-US" altLang="ar-JO" sz="2400" dirty="0" smtClean="0"/>
              <a:t>Part-time entrepreneurs</a:t>
            </a:r>
            <a:endParaRPr lang="en-US" altLang="ar-JO" sz="2400" dirty="0"/>
          </a:p>
        </p:txBody>
      </p:sp>
      <p:pic>
        <p:nvPicPr>
          <p:cNvPr id="11" name="Picture 2" descr="Female workforce participation rises to 33.6% in Saudi Arabia in Q1 2022:  Report | Arab News">
            <a:extLst>
              <a:ext uri="{FF2B5EF4-FFF2-40B4-BE49-F238E27FC236}">
                <a16:creationId xmlns:a16="http://schemas.microsoft.com/office/drawing/2014/main" id="{47476356-0D0C-D611-E191-731FC2F62F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540" y="2068535"/>
            <a:ext cx="5676818" cy="399787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8E79687B-9C60-471B-C400-9742EE43D554}"/>
              </a:ext>
            </a:extLst>
          </p:cNvPr>
          <p:cNvSpPr txBox="1">
            <a:spLocks noChangeArrowheads="1"/>
          </p:cNvSpPr>
          <p:nvPr/>
        </p:nvSpPr>
        <p:spPr>
          <a:xfrm>
            <a:off x="9013371" y="1689551"/>
            <a:ext cx="2579917" cy="4915491"/>
          </a:xfrm>
          <a:prstGeom prst="rect">
            <a:avLst/>
          </a:prstGeom>
        </p:spPr>
        <p:txBody>
          <a:bodyPr vert="horz" lIns="88900" tIns="46038" rIns="88900" bIns="46038"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spcBef>
                <a:spcPts val="1200"/>
              </a:spcBef>
            </a:pPr>
            <a:r>
              <a:rPr lang="ar-EG" altLang="ar-JO" sz="2400" dirty="0"/>
              <a:t>رواد الأعمال الشباب</a:t>
            </a:r>
          </a:p>
          <a:p>
            <a:pPr algn="justLow" rtl="1">
              <a:lnSpc>
                <a:spcPct val="150000"/>
              </a:lnSpc>
              <a:spcBef>
                <a:spcPts val="1200"/>
              </a:spcBef>
            </a:pPr>
            <a:r>
              <a:rPr lang="ar-EG" altLang="ar-JO" sz="2400" dirty="0"/>
              <a:t>رائدات الأعمال</a:t>
            </a:r>
          </a:p>
          <a:p>
            <a:pPr algn="justLow" rtl="1">
              <a:lnSpc>
                <a:spcPct val="150000"/>
              </a:lnSpc>
              <a:spcBef>
                <a:spcPts val="1200"/>
              </a:spcBef>
            </a:pPr>
            <a:r>
              <a:rPr lang="ar-EG" altLang="ar-JO" sz="2400" dirty="0"/>
              <a:t>الشركات المملوكة للأقليات</a:t>
            </a:r>
          </a:p>
          <a:p>
            <a:pPr algn="justLow" rtl="1">
              <a:lnSpc>
                <a:spcPct val="150000"/>
              </a:lnSpc>
              <a:spcBef>
                <a:spcPts val="1200"/>
              </a:spcBef>
            </a:pPr>
            <a:r>
              <a:rPr lang="ar-EG" altLang="ar-JO" sz="2400" dirty="0"/>
              <a:t>رواد الأعمال المهاجرين</a:t>
            </a:r>
          </a:p>
          <a:p>
            <a:pPr algn="justLow" rtl="1">
              <a:lnSpc>
                <a:spcPct val="150000"/>
              </a:lnSpc>
              <a:spcBef>
                <a:spcPts val="1200"/>
              </a:spcBef>
            </a:pPr>
            <a:r>
              <a:rPr lang="ar-EG" altLang="ar-JO" sz="2400" dirty="0"/>
              <a:t>رواد الأعمال بدوام جزئي</a:t>
            </a:r>
          </a:p>
        </p:txBody>
      </p:sp>
    </p:spTree>
    <p:extLst>
      <p:ext uri="{BB962C8B-B14F-4D97-AF65-F5344CB8AC3E}">
        <p14:creationId xmlns:p14="http://schemas.microsoft.com/office/powerpoint/2010/main" val="23010834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10"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Women-Owned </a:t>
            </a:r>
            <a:r>
              <a:rPr lang="en-US" sz="2800" b="1" dirty="0" smtClean="0">
                <a:solidFill>
                  <a:srgbClr val="00B0F0"/>
                </a:solidFill>
                <a:latin typeface="Alexandria" charset="0"/>
                <a:cs typeface="Alexandria" charset="0"/>
              </a:rPr>
              <a:t>Businesses</a:t>
            </a:r>
          </a:p>
          <a:p>
            <a:r>
              <a:rPr lang="ar-EG" sz="2800" b="1" dirty="0">
                <a:solidFill>
                  <a:srgbClr val="00B0F0"/>
                </a:solidFill>
                <a:latin typeface="Alexandria" charset="0"/>
                <a:cs typeface="Alexandria" charset="0"/>
              </a:rPr>
              <a:t>الشركات المملوكة للنساء</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0069B3BA-0123-DAB8-B98B-D8C31F7B1244}"/>
              </a:ext>
            </a:extLst>
          </p:cNvPr>
          <p:cNvSpPr txBox="1">
            <a:spLocks/>
          </p:cNvSpPr>
          <p:nvPr/>
        </p:nvSpPr>
        <p:spPr>
          <a:xfrm>
            <a:off x="478973" y="1565125"/>
            <a:ext cx="6154056" cy="49082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en-US" sz="1800" dirty="0" smtClean="0">
                <a:solidFill>
                  <a:srgbClr val="292929"/>
                </a:solidFill>
                <a:latin typeface="Arial" panose="020B0604020202020204" pitchFamily="34" charset="0"/>
              </a:rPr>
              <a:t>In its bid to fulfill Vision 2030, the Kingdom of Saudi Arabia has been encouraging more women to join the workforce and take up leadership roles. Hence, </a:t>
            </a:r>
            <a:r>
              <a:rPr lang="en-US" sz="1800" dirty="0" smtClean="0">
                <a:solidFill>
                  <a:srgbClr val="24A9E1"/>
                </a:solidFill>
                <a:latin typeface="Arial" panose="020B0604020202020204" pitchFamily="34" charset="0"/>
              </a:rPr>
              <a:t>it should come to no surprise that commercial registrations by woman had jumped to 112% over the past six years</a:t>
            </a:r>
            <a:r>
              <a:rPr lang="en-US" sz="1800" dirty="0" smtClean="0">
                <a:solidFill>
                  <a:srgbClr val="292929"/>
                </a:solidFill>
                <a:latin typeface="Arial" panose="020B0604020202020204" pitchFamily="34" charset="0"/>
              </a:rPr>
              <a:t>.</a:t>
            </a:r>
          </a:p>
          <a:p>
            <a:pPr algn="just">
              <a:lnSpc>
                <a:spcPct val="120000"/>
              </a:lnSpc>
            </a:pPr>
            <a:r>
              <a:rPr lang="en-US" sz="1800" dirty="0" smtClean="0">
                <a:solidFill>
                  <a:srgbClr val="292929"/>
                </a:solidFill>
                <a:latin typeface="Arial" panose="020B0604020202020204" pitchFamily="34" charset="0"/>
              </a:rPr>
              <a:t>Indeed, in 2021, it was revealed that the Kingdom's ministry of commerce had issued a total of 139,754 commercial records. In contrast, there were just 65,912 records in 2015. The total number of commercial registrations were said to have reached 817,930. In fact, the record numbers are an indication of just how much women are now part of the workforce across the Kingdom. According to statistics by Brookings, women only made up around 15% of the workforce in 2014, with that number jumping to around 33% by 2020.</a:t>
            </a:r>
            <a:endParaRPr lang="en-SA" sz="1800" dirty="0"/>
          </a:p>
        </p:txBody>
      </p:sp>
      <p:sp>
        <p:nvSpPr>
          <p:cNvPr id="9" name="Content Placeholder 2">
            <a:extLst>
              <a:ext uri="{FF2B5EF4-FFF2-40B4-BE49-F238E27FC236}">
                <a16:creationId xmlns:a16="http://schemas.microsoft.com/office/drawing/2014/main" id="{F9600342-B9AA-D972-E0FE-80C8CC7D0FE8}"/>
              </a:ext>
            </a:extLst>
          </p:cNvPr>
          <p:cNvSpPr txBox="1">
            <a:spLocks/>
          </p:cNvSpPr>
          <p:nvPr/>
        </p:nvSpPr>
        <p:spPr>
          <a:xfrm>
            <a:off x="6821716" y="1640002"/>
            <a:ext cx="5151208" cy="4978511"/>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20000"/>
              </a:lnSpc>
            </a:pPr>
            <a:r>
              <a:rPr lang="ar-EG" sz="2000" b="1" dirty="0">
                <a:solidFill>
                  <a:srgbClr val="292929"/>
                </a:solidFill>
                <a:latin typeface="Arial" panose="020B0604020202020204" pitchFamily="34" charset="0"/>
              </a:rPr>
              <a:t>في سعيها لتحقيق رؤية 2030 ، تشجع المملكة العربية السعودية المزيد من النساء على الانضمام إلى القوى العاملة وتولي أدوار قيادية. وبالتالي</a:t>
            </a:r>
            <a:r>
              <a:rPr lang="ar-EG" sz="2000" b="1" dirty="0">
                <a:solidFill>
                  <a:srgbClr val="00B0F0"/>
                </a:solidFill>
                <a:latin typeface="Arial" panose="020B0604020202020204" pitchFamily="34" charset="0"/>
              </a:rPr>
              <a:t>، لا ينبغي أن يكون مفاجئا أن التسجيلات التجارية للمرأة قد قفزت إلى 112٪ خلال السنوات الست الماضية</a:t>
            </a:r>
            <a:r>
              <a:rPr lang="ar-EG" sz="2000" b="1" dirty="0" smtClean="0">
                <a:solidFill>
                  <a:srgbClr val="00B0F0"/>
                </a:solidFill>
                <a:latin typeface="Arial" panose="020B0604020202020204" pitchFamily="34" charset="0"/>
              </a:rPr>
              <a:t>.</a:t>
            </a:r>
          </a:p>
          <a:p>
            <a:pPr algn="justLow" rtl="1">
              <a:lnSpc>
                <a:spcPct val="120000"/>
              </a:lnSpc>
            </a:pPr>
            <a:r>
              <a:rPr lang="ar-EG" sz="2000" b="1" dirty="0" smtClean="0">
                <a:solidFill>
                  <a:srgbClr val="292929"/>
                </a:solidFill>
                <a:latin typeface="Arial" panose="020B0604020202020204" pitchFamily="34" charset="0"/>
              </a:rPr>
              <a:t>في </a:t>
            </a:r>
            <a:r>
              <a:rPr lang="ar-EG" sz="2000" b="1" dirty="0">
                <a:solidFill>
                  <a:srgbClr val="292929"/>
                </a:solidFill>
                <a:latin typeface="Arial" panose="020B0604020202020204" pitchFamily="34" charset="0"/>
              </a:rPr>
              <a:t>الواقع ، في عام 2021 ، تم الكشف عن أن وزارة التجارة في المملكة أصدرت ما مجموعه 139,754 سجلا تجاريا. في المقابل ، كان هناك 65,912 سجلا فقط في عام 2015. وقيل إن العدد الإجمالي للتسجيلات التجارية بلغ 817,930 سجلا. في الواقع، الأرقام القياسية هي مؤشر على مدى مشاركة النساء الآن في القوى العاملة في جميع أنحاء المملكة. ووفقا لإحصاءات مؤسسة بروكينغز، شكلت النساء حوالي 15٪ فقط من القوى العاملة في عام 2014، مع قفز هذا الرقم إلى حوالي 33٪ بحلول عام 2020.</a:t>
            </a:r>
          </a:p>
        </p:txBody>
      </p:sp>
    </p:spTree>
    <p:extLst>
      <p:ext uri="{BB962C8B-B14F-4D97-AF65-F5344CB8AC3E}">
        <p14:creationId xmlns:p14="http://schemas.microsoft.com/office/powerpoint/2010/main" val="1187999203"/>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Cultural Diversity 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التنوع الثقافي لريادة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0069B3BA-0123-DAB8-B98B-D8C31F7B1244}"/>
              </a:ext>
            </a:extLst>
          </p:cNvPr>
          <p:cNvSpPr txBox="1">
            <a:spLocks/>
          </p:cNvSpPr>
          <p:nvPr/>
        </p:nvSpPr>
        <p:spPr>
          <a:xfrm>
            <a:off x="478972" y="1565125"/>
            <a:ext cx="5123541" cy="49082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Home-based </a:t>
            </a:r>
            <a:r>
              <a:rPr lang="en-US" sz="2400" dirty="0" smtClean="0"/>
              <a:t>businesses.</a:t>
            </a:r>
            <a:endParaRPr lang="en-US" sz="2400" dirty="0"/>
          </a:p>
          <a:p>
            <a:pPr algn="just">
              <a:lnSpc>
                <a:spcPct val="150000"/>
              </a:lnSpc>
            </a:pPr>
            <a:r>
              <a:rPr lang="en-US" sz="2400" dirty="0" smtClean="0"/>
              <a:t>Family businesses.</a:t>
            </a:r>
            <a:endParaRPr lang="en-US" sz="2400" dirty="0"/>
          </a:p>
          <a:p>
            <a:pPr algn="just">
              <a:lnSpc>
                <a:spcPct val="150000"/>
              </a:lnSpc>
            </a:pPr>
            <a:r>
              <a:rPr lang="en-US" sz="2400" dirty="0" smtClean="0"/>
              <a:t>Copreneurs</a:t>
            </a:r>
            <a:r>
              <a:rPr lang="en-US" sz="2400" dirty="0"/>
              <a:t>: entrepreneurial couples who </a:t>
            </a:r>
            <a:r>
              <a:rPr lang="en-US" sz="2400" dirty="0" smtClean="0"/>
              <a:t>work together </a:t>
            </a:r>
            <a:r>
              <a:rPr lang="en-US" sz="2400" dirty="0"/>
              <a:t>as co-owners of their businesses.</a:t>
            </a:r>
          </a:p>
          <a:p>
            <a:pPr algn="just">
              <a:lnSpc>
                <a:spcPct val="150000"/>
              </a:lnSpc>
            </a:pPr>
            <a:r>
              <a:rPr lang="en-US" sz="2400" dirty="0" smtClean="0"/>
              <a:t>Corporate castoffs.</a:t>
            </a:r>
            <a:endParaRPr lang="en-US" sz="2400" dirty="0"/>
          </a:p>
          <a:p>
            <a:pPr algn="just">
              <a:lnSpc>
                <a:spcPct val="150000"/>
              </a:lnSpc>
            </a:pPr>
            <a:r>
              <a:rPr lang="en-US" sz="2400" dirty="0" smtClean="0"/>
              <a:t>Corporate dropouts.</a:t>
            </a:r>
            <a:endParaRPr lang="en-US" sz="2400" dirty="0"/>
          </a:p>
          <a:p>
            <a:pPr algn="just">
              <a:lnSpc>
                <a:spcPct val="150000"/>
              </a:lnSpc>
            </a:pPr>
            <a:r>
              <a:rPr lang="en-US" sz="2400" dirty="0" smtClean="0"/>
              <a:t>Retiring </a:t>
            </a:r>
            <a:r>
              <a:rPr lang="en-US" sz="2400" dirty="0"/>
              <a:t>baby </a:t>
            </a:r>
            <a:r>
              <a:rPr lang="en-US" sz="2400" dirty="0" smtClean="0"/>
              <a:t>boomers.</a:t>
            </a:r>
            <a:endParaRPr lang="en-SA" sz="1600" dirty="0"/>
          </a:p>
        </p:txBody>
      </p:sp>
      <p:sp>
        <p:nvSpPr>
          <p:cNvPr id="9" name="Rectangle 3">
            <a:extLst>
              <a:ext uri="{FF2B5EF4-FFF2-40B4-BE49-F238E27FC236}">
                <a16:creationId xmlns:a16="http://schemas.microsoft.com/office/drawing/2014/main" id="{FC3DB953-C325-EACB-0EAA-20FD59BB1452}"/>
              </a:ext>
            </a:extLst>
          </p:cNvPr>
          <p:cNvSpPr txBox="1">
            <a:spLocks noChangeArrowheads="1"/>
          </p:cNvSpPr>
          <p:nvPr/>
        </p:nvSpPr>
        <p:spPr>
          <a:xfrm>
            <a:off x="6836229" y="1557602"/>
            <a:ext cx="5067058" cy="4915770"/>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spcBef>
                <a:spcPts val="1200"/>
              </a:spcBef>
              <a:defRPr/>
            </a:pPr>
            <a:r>
              <a:rPr lang="ar-EG" altLang="ar-JO" sz="2400" dirty="0">
                <a:ea typeface="ＭＳ Ｐゴシック" panose="020B0600070205080204" pitchFamily="34" charset="-128"/>
              </a:rPr>
              <a:t>الأعمال المنزلية</a:t>
            </a:r>
          </a:p>
          <a:p>
            <a:pPr algn="r" rtl="1">
              <a:lnSpc>
                <a:spcPct val="150000"/>
              </a:lnSpc>
              <a:spcBef>
                <a:spcPts val="1200"/>
              </a:spcBef>
              <a:defRPr/>
            </a:pPr>
            <a:r>
              <a:rPr lang="ar-EG" altLang="ar-JO" sz="2400" dirty="0">
                <a:ea typeface="ＭＳ Ｐゴシック" panose="020B0600070205080204" pitchFamily="34" charset="-128"/>
              </a:rPr>
              <a:t>الشركات العائلية</a:t>
            </a:r>
          </a:p>
          <a:p>
            <a:pPr algn="r" rtl="1">
              <a:lnSpc>
                <a:spcPct val="150000"/>
              </a:lnSpc>
              <a:spcBef>
                <a:spcPts val="1200"/>
              </a:spcBef>
              <a:defRPr/>
            </a:pPr>
            <a:r>
              <a:rPr lang="ar-EG" altLang="ar-JO" sz="2400" dirty="0">
                <a:ea typeface="ＭＳ Ｐゴシック" panose="020B0600070205080204" pitchFamily="34" charset="-128"/>
              </a:rPr>
              <a:t>رواد الأعمال المتشاركون: الأزواج الرياديون الذين يعملون معا كمالكين مشاركين لأعمالهم.</a:t>
            </a:r>
          </a:p>
          <a:p>
            <a:pPr algn="r" rtl="1">
              <a:lnSpc>
                <a:spcPct val="150000"/>
              </a:lnSpc>
              <a:spcBef>
                <a:spcPts val="1200"/>
              </a:spcBef>
              <a:defRPr/>
            </a:pPr>
            <a:r>
              <a:rPr lang="ar-EG" altLang="ar-JO" sz="2400" dirty="0">
                <a:ea typeface="ＭＳ Ｐゴシック" panose="020B0600070205080204" pitchFamily="34" charset="-128"/>
              </a:rPr>
              <a:t>منبوذو الشركات</a:t>
            </a:r>
          </a:p>
          <a:p>
            <a:pPr algn="r" rtl="1">
              <a:lnSpc>
                <a:spcPct val="150000"/>
              </a:lnSpc>
              <a:spcBef>
                <a:spcPts val="1200"/>
              </a:spcBef>
              <a:defRPr/>
            </a:pPr>
            <a:r>
              <a:rPr lang="ar-EG" altLang="ar-JO" sz="2400" dirty="0">
                <a:ea typeface="ＭＳ Ｐゴシック" panose="020B0600070205080204" pitchFamily="34" charset="-128"/>
              </a:rPr>
              <a:t>تاركوا الشركات</a:t>
            </a:r>
          </a:p>
          <a:p>
            <a:pPr algn="r" rtl="1">
              <a:lnSpc>
                <a:spcPct val="150000"/>
              </a:lnSpc>
              <a:spcBef>
                <a:spcPts val="1200"/>
              </a:spcBef>
              <a:defRPr/>
            </a:pPr>
            <a:r>
              <a:rPr lang="ar-EG" altLang="ar-JO" sz="2400" dirty="0">
                <a:ea typeface="ＭＳ Ｐゴシック" panose="020B0600070205080204" pitchFamily="34" charset="-128"/>
              </a:rPr>
              <a:t>تقاعد طفرات المواليد</a:t>
            </a:r>
          </a:p>
        </p:txBody>
      </p:sp>
    </p:spTree>
    <p:extLst>
      <p:ext uri="{BB962C8B-B14F-4D97-AF65-F5344CB8AC3E}">
        <p14:creationId xmlns:p14="http://schemas.microsoft.com/office/powerpoint/2010/main" val="41899397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Cultural Diversity 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التنوع الثقافي لريادة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0069B3BA-0123-DAB8-B98B-D8C31F7B1244}"/>
              </a:ext>
            </a:extLst>
          </p:cNvPr>
          <p:cNvSpPr txBox="1">
            <a:spLocks/>
          </p:cNvSpPr>
          <p:nvPr/>
        </p:nvSpPr>
        <p:spPr>
          <a:xfrm>
            <a:off x="478972" y="1565125"/>
            <a:ext cx="5123541" cy="4908247"/>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b="1" dirty="0" smtClean="0">
                <a:solidFill>
                  <a:srgbClr val="4472C4"/>
                </a:solidFill>
              </a:rPr>
              <a:t>Corporate castoffs.</a:t>
            </a:r>
          </a:p>
          <a:p>
            <a:pPr marL="0" indent="0" algn="just">
              <a:lnSpc>
                <a:spcPct val="100000"/>
              </a:lnSpc>
              <a:buNone/>
            </a:pPr>
            <a:r>
              <a:rPr lang="en-US" sz="2400" dirty="0"/>
              <a:t>Those individuals who are unemployed and are highly educated </a:t>
            </a:r>
            <a:r>
              <a:rPr lang="en-US" sz="2400" dirty="0" smtClean="0"/>
              <a:t>and skilled </a:t>
            </a:r>
            <a:r>
              <a:rPr lang="en-US" sz="2400" dirty="0"/>
              <a:t>and had corporate executive </a:t>
            </a:r>
            <a:r>
              <a:rPr lang="en-US" sz="2400" dirty="0" smtClean="0"/>
              <a:t>jobs.</a:t>
            </a:r>
          </a:p>
          <a:p>
            <a:pPr marL="0" indent="0" algn="just">
              <a:lnSpc>
                <a:spcPct val="100000"/>
              </a:lnSpc>
              <a:buNone/>
            </a:pPr>
            <a:endParaRPr lang="en-US" sz="2400" dirty="0"/>
          </a:p>
          <a:p>
            <a:pPr algn="just">
              <a:lnSpc>
                <a:spcPct val="100000"/>
              </a:lnSpc>
            </a:pPr>
            <a:r>
              <a:rPr lang="en-US" sz="2400" b="1" dirty="0" smtClean="0">
                <a:solidFill>
                  <a:srgbClr val="4472C4"/>
                </a:solidFill>
              </a:rPr>
              <a:t>Corporate dropouts.</a:t>
            </a:r>
          </a:p>
          <a:p>
            <a:pPr marL="0" indent="0" algn="just">
              <a:lnSpc>
                <a:spcPct val="100000"/>
              </a:lnSpc>
              <a:buNone/>
            </a:pPr>
            <a:r>
              <a:rPr lang="en-US" sz="2400" dirty="0"/>
              <a:t>Executives who leave the corporate to pursue their own dreams </a:t>
            </a:r>
            <a:r>
              <a:rPr lang="en-US" sz="2400" dirty="0" smtClean="0"/>
              <a:t>and aspirations </a:t>
            </a:r>
            <a:r>
              <a:rPr lang="en-US" sz="2400" dirty="0"/>
              <a:t>by starting their own businesses.</a:t>
            </a:r>
          </a:p>
        </p:txBody>
      </p:sp>
      <p:sp>
        <p:nvSpPr>
          <p:cNvPr id="9" name="Content Placeholder 1">
            <a:extLst>
              <a:ext uri="{FF2B5EF4-FFF2-40B4-BE49-F238E27FC236}">
                <a16:creationId xmlns:a16="http://schemas.microsoft.com/office/drawing/2014/main" id="{37E4F89A-ABA7-FC37-57B0-1D82512D537E}"/>
              </a:ext>
            </a:extLst>
          </p:cNvPr>
          <p:cNvSpPr txBox="1">
            <a:spLocks/>
          </p:cNvSpPr>
          <p:nvPr/>
        </p:nvSpPr>
        <p:spPr>
          <a:xfrm>
            <a:off x="6197600" y="1601121"/>
            <a:ext cx="5544457" cy="4575842"/>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r>
              <a:rPr lang="ar-EG" altLang="ar-JO" b="1" dirty="0">
                <a:solidFill>
                  <a:srgbClr val="0070C0"/>
                </a:solidFill>
              </a:rPr>
              <a:t>منبوذو الشركات:</a:t>
            </a:r>
          </a:p>
          <a:p>
            <a:pPr algn="justLow" rtl="1">
              <a:buFont typeface="Wingdings" panose="05000000000000000000" pitchFamily="2" charset="2"/>
              <a:buNone/>
            </a:pPr>
            <a:r>
              <a:rPr lang="ar-EG" altLang="ar-JO" dirty="0"/>
              <a:t>هؤلاء الأفراد العاطلون عن العمل والمتعلمون تعليما عاليا مهارة ولديهم وظائف تنفيذية للشركات.</a:t>
            </a:r>
          </a:p>
          <a:p>
            <a:pPr algn="justLow" rtl="1">
              <a:buFont typeface="Wingdings" panose="05000000000000000000" pitchFamily="2" charset="2"/>
              <a:buNone/>
            </a:pPr>
            <a:endParaRPr lang="en-US" altLang="ar-JO" dirty="0"/>
          </a:p>
          <a:p>
            <a:pPr algn="justLow" rtl="1">
              <a:defRPr/>
            </a:pPr>
            <a:r>
              <a:rPr lang="ar-EG" altLang="ar-JO" b="1" dirty="0">
                <a:solidFill>
                  <a:srgbClr val="0070C0"/>
                </a:solidFill>
              </a:rPr>
              <a:t>تاركوا الشركات:</a:t>
            </a:r>
          </a:p>
          <a:p>
            <a:pPr algn="justLow" rtl="1">
              <a:buFont typeface="Wingdings" panose="05000000000000000000" pitchFamily="2" charset="2"/>
              <a:buNone/>
            </a:pPr>
            <a:r>
              <a:rPr lang="ar-EG" altLang="ar-JO" dirty="0"/>
              <a:t>المديرين التنفيذيين الذين يتركون الشركة لتحقيق أحلامهم وتطلعاتهم من خلال بدء أعمالهم الخاصة.</a:t>
            </a:r>
          </a:p>
        </p:txBody>
      </p:sp>
    </p:spTree>
    <p:extLst>
      <p:ext uri="{BB962C8B-B14F-4D97-AF65-F5344CB8AC3E}">
        <p14:creationId xmlns:p14="http://schemas.microsoft.com/office/powerpoint/2010/main" val="1078790556"/>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Small Businesses by </a:t>
            </a:r>
            <a:r>
              <a:rPr lang="en-US" sz="2800" b="1" dirty="0" smtClean="0">
                <a:solidFill>
                  <a:srgbClr val="00B0F0"/>
                </a:solidFill>
                <a:latin typeface="Alexandria" charset="0"/>
                <a:cs typeface="Alexandria" charset="0"/>
              </a:rPr>
              <a:t>Industry</a:t>
            </a:r>
          </a:p>
          <a:p>
            <a:r>
              <a:rPr lang="ar-EG" sz="2800" b="1" dirty="0">
                <a:solidFill>
                  <a:srgbClr val="00B0F0"/>
                </a:solidFill>
                <a:latin typeface="Alexandria" charset="0"/>
                <a:cs typeface="Alexandria" charset="0"/>
              </a:rPr>
              <a:t>الشركات الصغيرة حسب الصناعة</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728018" y="1601467"/>
            <a:ext cx="6097336" cy="4979626"/>
          </a:xfrm>
          <a:prstGeom prst="rect">
            <a:avLst/>
          </a:prstGeom>
        </p:spPr>
      </p:pic>
    </p:spTree>
    <p:extLst>
      <p:ext uri="{BB962C8B-B14F-4D97-AF65-F5344CB8AC3E}">
        <p14:creationId xmlns:p14="http://schemas.microsoft.com/office/powerpoint/2010/main" val="31636933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Entrepreneurship Process</a:t>
            </a:r>
          </a:p>
          <a:p>
            <a:r>
              <a:rPr lang="ar-EG" sz="2800" b="1" dirty="0">
                <a:solidFill>
                  <a:srgbClr val="00B0F0"/>
                </a:solidFill>
                <a:latin typeface="Alexandria" charset="0"/>
                <a:cs typeface="Alexandria" charset="0"/>
              </a:rPr>
              <a:t>عملية ريادة </a:t>
            </a:r>
            <a:r>
              <a:rPr lang="ar-EG" sz="2800" b="1" dirty="0" smtClean="0">
                <a:solidFill>
                  <a:srgbClr val="00B0F0"/>
                </a:solidFill>
                <a:latin typeface="Alexandria" charset="0"/>
                <a:cs typeface="Alexandria" charset="0"/>
              </a:rPr>
              <a:t>الأعمال</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8"/>
          <p:cNvSpPr/>
          <p:nvPr/>
        </p:nvSpPr>
        <p:spPr>
          <a:xfrm>
            <a:off x="473953" y="1640915"/>
            <a:ext cx="2661134" cy="1323439"/>
          </a:xfrm>
          <a:prstGeom prst="rect">
            <a:avLst/>
          </a:prstGeom>
        </p:spPr>
        <p:txBody>
          <a:bodyPr wrap="square">
            <a:spAutoFit/>
          </a:bodyPr>
          <a:lstStyle/>
          <a:p>
            <a:r>
              <a:rPr lang="en-GB" sz="2000" b="1" dirty="0">
                <a:solidFill>
                  <a:srgbClr val="0070C0"/>
                </a:solidFill>
                <a:ea typeface="Calibri" panose="020F0502020204030204" pitchFamily="34" charset="0"/>
              </a:rPr>
              <a:t>The process of entrepreneurship can be observed through the six-stage process: </a:t>
            </a:r>
            <a:endParaRPr lang="fr-FR" sz="2000" b="1" dirty="0">
              <a:solidFill>
                <a:srgbClr val="0070C0"/>
              </a:solidFill>
            </a:endParaRPr>
          </a:p>
        </p:txBody>
      </p:sp>
      <p:sp>
        <p:nvSpPr>
          <p:cNvPr id="10" name="Rectangle 9">
            <a:extLst>
              <a:ext uri="{FF2B5EF4-FFF2-40B4-BE49-F238E27FC236}">
                <a16:creationId xmlns:a16="http://schemas.microsoft.com/office/drawing/2014/main" id="{8A2DAFF1-87FB-F167-471B-05E651CB3870}"/>
              </a:ext>
            </a:extLst>
          </p:cNvPr>
          <p:cNvSpPr/>
          <p:nvPr/>
        </p:nvSpPr>
        <p:spPr>
          <a:xfrm>
            <a:off x="8969828" y="1640915"/>
            <a:ext cx="2794387" cy="1015663"/>
          </a:xfrm>
          <a:prstGeom prst="rect">
            <a:avLst/>
          </a:prstGeom>
        </p:spPr>
        <p:txBody>
          <a:bodyPr wrap="square">
            <a:spAutoFit/>
          </a:bodyPr>
          <a:lstStyle/>
          <a:p>
            <a:pPr algn="justLow" rtl="1"/>
            <a:r>
              <a:rPr lang="ar-EG" sz="2000" b="1" dirty="0">
                <a:solidFill>
                  <a:srgbClr val="0070C0"/>
                </a:solidFill>
                <a:ea typeface="Calibri" panose="020F0502020204030204" pitchFamily="34" charset="0"/>
              </a:rPr>
              <a:t>يمكن ملاحظة عملية ريادة الأعمال من خلال العملية المكونة من ست مراحل: </a:t>
            </a:r>
          </a:p>
        </p:txBody>
      </p:sp>
      <p:grpSp>
        <p:nvGrpSpPr>
          <p:cNvPr id="2" name="Group 1"/>
          <p:cNvGrpSpPr/>
          <p:nvPr/>
        </p:nvGrpSpPr>
        <p:grpSpPr>
          <a:xfrm>
            <a:off x="3310863" y="1444071"/>
            <a:ext cx="6500793" cy="5101874"/>
            <a:chOff x="3368919" y="1531155"/>
            <a:chExt cx="6500793" cy="5101874"/>
          </a:xfrm>
        </p:grpSpPr>
        <p:graphicFrame>
          <p:nvGraphicFramePr>
            <p:cNvPr id="8" name="Diagramme 5"/>
            <p:cNvGraphicFramePr/>
            <p:nvPr>
              <p:extLst>
                <p:ext uri="{D42A27DB-BD31-4B8C-83A1-F6EECF244321}">
                  <p14:modId xmlns:p14="http://schemas.microsoft.com/office/powerpoint/2010/main" val="2060576415"/>
                </p:ext>
              </p:extLst>
            </p:nvPr>
          </p:nvGraphicFramePr>
          <p:xfrm>
            <a:off x="3368919" y="1531155"/>
            <a:ext cx="6500793" cy="51018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FFED822B-20BB-004A-525B-5FA602269FCD}"/>
                </a:ext>
              </a:extLst>
            </p:cNvPr>
            <p:cNvSpPr txBox="1"/>
            <p:nvPr/>
          </p:nvSpPr>
          <p:spPr>
            <a:xfrm>
              <a:off x="5413837" y="1750385"/>
              <a:ext cx="1051182" cy="646331"/>
            </a:xfrm>
            <a:prstGeom prst="rect">
              <a:avLst/>
            </a:prstGeom>
            <a:noFill/>
          </p:spPr>
          <p:txBody>
            <a:bodyPr wrap="square" rtlCol="0">
              <a:spAutoFit/>
            </a:bodyPr>
            <a:lstStyle/>
            <a:p>
              <a:pPr algn="ctr"/>
              <a:r>
                <a:rPr lang="ar-EG" b="1" dirty="0"/>
                <a:t>تحديد الفرصة</a:t>
              </a:r>
              <a:endParaRPr lang="en-US" b="1" dirty="0"/>
            </a:p>
          </p:txBody>
        </p:sp>
        <p:sp>
          <p:nvSpPr>
            <p:cNvPr id="12" name="TextBox 11">
              <a:extLst>
                <a:ext uri="{FF2B5EF4-FFF2-40B4-BE49-F238E27FC236}">
                  <a16:creationId xmlns:a16="http://schemas.microsoft.com/office/drawing/2014/main" id="{499C4251-C620-3F05-E983-E4A66B170DA9}"/>
                </a:ext>
              </a:extLst>
            </p:cNvPr>
            <p:cNvSpPr txBox="1"/>
            <p:nvPr/>
          </p:nvSpPr>
          <p:spPr>
            <a:xfrm>
              <a:off x="6634833" y="2964354"/>
              <a:ext cx="1437523" cy="369332"/>
            </a:xfrm>
            <a:prstGeom prst="rect">
              <a:avLst/>
            </a:prstGeom>
            <a:noFill/>
          </p:spPr>
          <p:txBody>
            <a:bodyPr wrap="square" rtlCol="0">
              <a:spAutoFit/>
            </a:bodyPr>
            <a:lstStyle/>
            <a:p>
              <a:r>
                <a:rPr lang="ar-EG" b="1" dirty="0"/>
                <a:t>إنشاء الرؤية</a:t>
              </a:r>
              <a:endParaRPr lang="en-US" b="1" dirty="0"/>
            </a:p>
          </p:txBody>
        </p:sp>
        <p:sp>
          <p:nvSpPr>
            <p:cNvPr id="13" name="TextBox 12">
              <a:extLst>
                <a:ext uri="{FF2B5EF4-FFF2-40B4-BE49-F238E27FC236}">
                  <a16:creationId xmlns:a16="http://schemas.microsoft.com/office/drawing/2014/main" id="{2B62AD97-7561-C75A-9528-B9091261E83D}"/>
                </a:ext>
              </a:extLst>
            </p:cNvPr>
            <p:cNvSpPr txBox="1"/>
            <p:nvPr/>
          </p:nvSpPr>
          <p:spPr>
            <a:xfrm>
              <a:off x="4056347" y="3461253"/>
              <a:ext cx="1679848" cy="369332"/>
            </a:xfrm>
            <a:prstGeom prst="rect">
              <a:avLst/>
            </a:prstGeom>
            <a:noFill/>
          </p:spPr>
          <p:txBody>
            <a:bodyPr wrap="square" rtlCol="0">
              <a:spAutoFit/>
            </a:bodyPr>
            <a:lstStyle/>
            <a:p>
              <a:pPr algn="ctr"/>
              <a:r>
                <a:rPr lang="ar-EG" b="1" dirty="0"/>
                <a:t>إقناع الأخرون</a:t>
              </a:r>
              <a:endParaRPr lang="en-US" b="1" dirty="0"/>
            </a:p>
          </p:txBody>
        </p:sp>
        <p:sp>
          <p:nvSpPr>
            <p:cNvPr id="17" name="TextBox 16">
              <a:extLst>
                <a:ext uri="{FF2B5EF4-FFF2-40B4-BE49-F238E27FC236}">
                  <a16:creationId xmlns:a16="http://schemas.microsoft.com/office/drawing/2014/main" id="{554B853A-1611-1158-B1FF-D9A1DA0228F8}"/>
                </a:ext>
              </a:extLst>
            </p:cNvPr>
            <p:cNvSpPr txBox="1"/>
            <p:nvPr/>
          </p:nvSpPr>
          <p:spPr>
            <a:xfrm>
              <a:off x="7400230" y="4030303"/>
              <a:ext cx="1679848" cy="369332"/>
            </a:xfrm>
            <a:prstGeom prst="rect">
              <a:avLst/>
            </a:prstGeom>
            <a:noFill/>
          </p:spPr>
          <p:txBody>
            <a:bodyPr wrap="square" rtlCol="0">
              <a:spAutoFit/>
            </a:bodyPr>
            <a:lstStyle/>
            <a:p>
              <a:pPr algn="ctr"/>
              <a:r>
                <a:rPr lang="ar-EG" b="1" dirty="0"/>
                <a:t>تجميع الموارد</a:t>
              </a:r>
              <a:endParaRPr lang="en-US" b="1" dirty="0"/>
            </a:p>
          </p:txBody>
        </p:sp>
        <p:sp>
          <p:nvSpPr>
            <p:cNvPr id="18" name="TextBox 17">
              <a:extLst>
                <a:ext uri="{FF2B5EF4-FFF2-40B4-BE49-F238E27FC236}">
                  <a16:creationId xmlns:a16="http://schemas.microsoft.com/office/drawing/2014/main" id="{F9641D0D-2BB5-E499-D600-E12E121D0CF6}"/>
                </a:ext>
              </a:extLst>
            </p:cNvPr>
            <p:cNvSpPr txBox="1"/>
            <p:nvPr/>
          </p:nvSpPr>
          <p:spPr>
            <a:xfrm>
              <a:off x="4842057" y="4571956"/>
              <a:ext cx="2194742" cy="646331"/>
            </a:xfrm>
            <a:prstGeom prst="rect">
              <a:avLst/>
            </a:prstGeom>
            <a:noFill/>
          </p:spPr>
          <p:txBody>
            <a:bodyPr wrap="square" rtlCol="0">
              <a:spAutoFit/>
            </a:bodyPr>
            <a:lstStyle/>
            <a:p>
              <a:pPr algn="ctr"/>
              <a:r>
                <a:rPr lang="ar-EG" b="1" dirty="0"/>
                <a:t>إنشاء مشروع جديد أو منتج جديد أو </a:t>
              </a:r>
              <a:r>
                <a:rPr lang="ar-EG" b="1" dirty="0" smtClean="0"/>
                <a:t>سوق </a:t>
              </a:r>
              <a:r>
                <a:rPr lang="ar-EG" b="1" dirty="0"/>
                <a:t>جديد</a:t>
              </a:r>
              <a:endParaRPr lang="en-US" b="1" dirty="0"/>
            </a:p>
          </p:txBody>
        </p:sp>
        <p:sp>
          <p:nvSpPr>
            <p:cNvPr id="19" name="TextBox 18">
              <a:extLst>
                <a:ext uri="{FF2B5EF4-FFF2-40B4-BE49-F238E27FC236}">
                  <a16:creationId xmlns:a16="http://schemas.microsoft.com/office/drawing/2014/main" id="{807564A4-DFC6-4071-5381-57DE77C2B006}"/>
                </a:ext>
              </a:extLst>
            </p:cNvPr>
            <p:cNvSpPr txBox="1"/>
            <p:nvPr/>
          </p:nvSpPr>
          <p:spPr>
            <a:xfrm>
              <a:off x="6634833" y="6139098"/>
              <a:ext cx="2704062" cy="369332"/>
            </a:xfrm>
            <a:prstGeom prst="rect">
              <a:avLst/>
            </a:prstGeom>
            <a:noFill/>
          </p:spPr>
          <p:txBody>
            <a:bodyPr wrap="square" rtlCol="0">
              <a:spAutoFit/>
            </a:bodyPr>
            <a:lstStyle/>
            <a:p>
              <a:r>
                <a:rPr lang="ar-EG" b="1" dirty="0"/>
                <a:t>التغير و التكيف عبر الوقت/ الزمن</a:t>
              </a:r>
              <a:endParaRPr lang="en-US" b="1" dirty="0"/>
            </a:p>
          </p:txBody>
        </p:sp>
      </p:grpSp>
    </p:spTree>
    <p:extLst>
      <p:ext uri="{BB962C8B-B14F-4D97-AF65-F5344CB8AC3E}">
        <p14:creationId xmlns:p14="http://schemas.microsoft.com/office/powerpoint/2010/main" val="233012312"/>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Power of Small </a:t>
            </a:r>
            <a:r>
              <a:rPr lang="en-US" sz="2800" b="1" dirty="0" smtClean="0">
                <a:solidFill>
                  <a:srgbClr val="00B0F0"/>
                </a:solidFill>
                <a:latin typeface="Alexandria" charset="0"/>
                <a:cs typeface="Alexandria" charset="0"/>
              </a:rPr>
              <a:t>Businesses</a:t>
            </a:r>
          </a:p>
          <a:p>
            <a:r>
              <a:rPr lang="ar-EG" sz="2800" b="1" dirty="0">
                <a:solidFill>
                  <a:srgbClr val="00B0F0"/>
                </a:solidFill>
                <a:latin typeface="Alexandria" charset="0"/>
                <a:cs typeface="Alexandria" charset="0"/>
              </a:rPr>
              <a:t>قوة الشركات </a:t>
            </a:r>
            <a:r>
              <a:rPr lang="ar-EG" sz="2800" b="1" dirty="0" smtClean="0">
                <a:solidFill>
                  <a:srgbClr val="00B0F0"/>
                </a:solidFill>
                <a:latin typeface="Alexandria" charset="0"/>
                <a:cs typeface="Alexandria" charset="0"/>
              </a:rPr>
              <a:t>الصغيرة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4" descr="SMEs grow 15% to 752,600 in Q1 2022 as business climate improves: Monsha'at  | Arab News">
            <a:extLst>
              <a:ext uri="{FF2B5EF4-FFF2-40B4-BE49-F238E27FC236}">
                <a16:creationId xmlns:a16="http://schemas.microsoft.com/office/drawing/2014/main" id="{0B0684EA-40A5-3543-D77E-9E670A107E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713148" y="2089442"/>
            <a:ext cx="4838276" cy="4003675"/>
          </a:xfrm>
          <a:custGeom>
            <a:avLst/>
            <a:gdLst/>
            <a:ahLst/>
            <a:cxnLst/>
            <a:rect l="l" t="t" r="r" b="b"/>
            <a:pathLst>
              <a:path w="4636009" h="5032375">
                <a:moveTo>
                  <a:pt x="0" y="0"/>
                </a:moveTo>
                <a:lnTo>
                  <a:pt x="4636009" y="0"/>
                </a:lnTo>
                <a:lnTo>
                  <a:pt x="4636009" y="5032375"/>
                </a:lnTo>
                <a:lnTo>
                  <a:pt x="0" y="5032375"/>
                </a:lnTo>
                <a:close/>
              </a:path>
            </a:pathLst>
          </a:cu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5623A62E-8166-897C-D541-93EC5E14B3A2}"/>
              </a:ext>
            </a:extLst>
          </p:cNvPr>
          <p:cNvSpPr txBox="1">
            <a:spLocks noChangeArrowheads="1"/>
          </p:cNvSpPr>
          <p:nvPr/>
        </p:nvSpPr>
        <p:spPr>
          <a:xfrm>
            <a:off x="437059" y="2309362"/>
            <a:ext cx="2915738" cy="3639684"/>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spcBef>
                <a:spcPts val="1200"/>
              </a:spcBef>
              <a:buFont typeface="Arial" panose="020B0604020202020204" pitchFamily="34" charset="0"/>
              <a:buNone/>
            </a:pPr>
            <a:r>
              <a:rPr lang="en-US" altLang="ar-JO" dirty="0" smtClean="0">
                <a:solidFill>
                  <a:srgbClr val="203E5F"/>
                </a:solidFill>
              </a:rPr>
              <a:t>Small businesses (employs less than 100 people)</a:t>
            </a:r>
          </a:p>
          <a:p>
            <a:pPr marL="566738" indent="-457200">
              <a:spcBef>
                <a:spcPts val="1200"/>
              </a:spcBef>
            </a:pPr>
            <a:endParaRPr lang="en-US" altLang="ar-JO" sz="1800" dirty="0">
              <a:solidFill>
                <a:srgbClr val="203E5F"/>
              </a:solidFill>
            </a:endParaRPr>
          </a:p>
        </p:txBody>
      </p:sp>
      <p:sp>
        <p:nvSpPr>
          <p:cNvPr id="11" name="Rectangle 3">
            <a:extLst>
              <a:ext uri="{FF2B5EF4-FFF2-40B4-BE49-F238E27FC236}">
                <a16:creationId xmlns:a16="http://schemas.microsoft.com/office/drawing/2014/main" id="{5623A62E-8166-897C-D541-93EC5E14B3A2}"/>
              </a:ext>
            </a:extLst>
          </p:cNvPr>
          <p:cNvSpPr txBox="1">
            <a:spLocks noChangeArrowheads="1"/>
          </p:cNvSpPr>
          <p:nvPr/>
        </p:nvSpPr>
        <p:spPr>
          <a:xfrm>
            <a:off x="8911775" y="2309362"/>
            <a:ext cx="2915738" cy="3639684"/>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lgn="justLow" rtl="1">
              <a:spcBef>
                <a:spcPts val="1200"/>
              </a:spcBef>
              <a:buNone/>
            </a:pPr>
            <a:r>
              <a:rPr lang="ar-EG" altLang="ar-JO" dirty="0">
                <a:solidFill>
                  <a:srgbClr val="203E5F"/>
                </a:solidFill>
              </a:rPr>
              <a:t>الشركات الصغيرة (هي التي توظف أقل من 100 شخص</a:t>
            </a:r>
            <a:r>
              <a:rPr lang="ar-EG" altLang="ar-JO" dirty="0" smtClean="0">
                <a:solidFill>
                  <a:srgbClr val="203E5F"/>
                </a:solidFill>
              </a:rPr>
              <a:t>)</a:t>
            </a:r>
            <a:endParaRPr lang="ar-EG" altLang="ar-JO" dirty="0">
              <a:solidFill>
                <a:srgbClr val="203E5F"/>
              </a:solidFill>
            </a:endParaRPr>
          </a:p>
        </p:txBody>
      </p:sp>
    </p:spTree>
    <p:extLst>
      <p:ext uri="{BB962C8B-B14F-4D97-AF65-F5344CB8AC3E}">
        <p14:creationId xmlns:p14="http://schemas.microsoft.com/office/powerpoint/2010/main" val="81513942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utoUpdateAnimBg="0"/>
      <p:bldP spid="11"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Power of Small </a:t>
            </a:r>
            <a:r>
              <a:rPr lang="en-US" sz="2800" b="1" dirty="0" smtClean="0">
                <a:solidFill>
                  <a:srgbClr val="00B0F0"/>
                </a:solidFill>
                <a:latin typeface="Alexandria" charset="0"/>
                <a:cs typeface="Alexandria" charset="0"/>
              </a:rPr>
              <a:t>Businesses</a:t>
            </a:r>
          </a:p>
          <a:p>
            <a:r>
              <a:rPr lang="ar-EG" sz="2800" b="1" dirty="0">
                <a:solidFill>
                  <a:srgbClr val="00B0F0"/>
                </a:solidFill>
                <a:latin typeface="Alexandria" charset="0"/>
                <a:cs typeface="Alexandria" charset="0"/>
              </a:rPr>
              <a:t>قوة الشركات </a:t>
            </a:r>
            <a:r>
              <a:rPr lang="ar-EG" sz="2800" b="1" dirty="0" smtClean="0">
                <a:solidFill>
                  <a:srgbClr val="00B0F0"/>
                </a:solidFill>
                <a:latin typeface="Alexandria" charset="0"/>
                <a:cs typeface="Alexandria" charset="0"/>
              </a:rPr>
              <a:t>الصغيرة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A2DE60F0-211A-9D3B-F5E6-0BEEB1E68B7C}"/>
              </a:ext>
            </a:extLst>
          </p:cNvPr>
          <p:cNvSpPr txBox="1">
            <a:spLocks noChangeArrowheads="1"/>
          </p:cNvSpPr>
          <p:nvPr/>
        </p:nvSpPr>
        <p:spPr>
          <a:xfrm>
            <a:off x="328811" y="1731191"/>
            <a:ext cx="5360790" cy="4713151"/>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50000"/>
              </a:lnSpc>
              <a:spcBef>
                <a:spcPts val="1200"/>
              </a:spcBef>
              <a:buNone/>
            </a:pPr>
            <a:r>
              <a:rPr lang="en-US" altLang="ar-JO" u="sng" dirty="0" smtClean="0"/>
              <a:t>Small businesses:</a:t>
            </a:r>
          </a:p>
          <a:p>
            <a:pPr marL="977900" lvl="2" indent="-347663">
              <a:lnSpc>
                <a:spcPct val="150000"/>
              </a:lnSpc>
              <a:spcBef>
                <a:spcPts val="1200"/>
              </a:spcBef>
            </a:pPr>
            <a:r>
              <a:rPr lang="en-US" altLang="ar-JO" sz="2400" dirty="0" smtClean="0"/>
              <a:t>Produce 46% of the US nation’s private GDP.</a:t>
            </a:r>
          </a:p>
          <a:p>
            <a:pPr marL="977900" lvl="2" indent="-347663">
              <a:lnSpc>
                <a:spcPct val="150000"/>
              </a:lnSpc>
              <a:spcBef>
                <a:spcPts val="1200"/>
              </a:spcBef>
            </a:pPr>
            <a:r>
              <a:rPr lang="en-US" altLang="ar-JO" sz="2400" dirty="0" smtClean="0"/>
              <a:t>Account for 47% of business sales.</a:t>
            </a:r>
          </a:p>
          <a:p>
            <a:pPr marL="977900" lvl="2" indent="-347663">
              <a:lnSpc>
                <a:spcPct val="150000"/>
              </a:lnSpc>
              <a:spcBef>
                <a:spcPts val="1200"/>
              </a:spcBef>
            </a:pPr>
            <a:r>
              <a:rPr lang="en-US" altLang="ar-JO" sz="2400" dirty="0" smtClean="0"/>
              <a:t>Create 16 times more patents per employees than large companies.</a:t>
            </a:r>
            <a:endParaRPr lang="en-US" altLang="ar-JO" sz="2400" dirty="0"/>
          </a:p>
        </p:txBody>
      </p:sp>
      <p:sp>
        <p:nvSpPr>
          <p:cNvPr id="10" name="Rectangle 3">
            <a:extLst>
              <a:ext uri="{FF2B5EF4-FFF2-40B4-BE49-F238E27FC236}">
                <a16:creationId xmlns:a16="http://schemas.microsoft.com/office/drawing/2014/main" id="{9B5040B5-DD9C-4C6C-47EE-04B3F056CE5A}"/>
              </a:ext>
            </a:extLst>
          </p:cNvPr>
          <p:cNvSpPr txBox="1">
            <a:spLocks noChangeArrowheads="1"/>
          </p:cNvSpPr>
          <p:nvPr/>
        </p:nvSpPr>
        <p:spPr>
          <a:xfrm>
            <a:off x="6877323" y="1731190"/>
            <a:ext cx="4886505" cy="4713151"/>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Low" rtl="1">
              <a:lnSpc>
                <a:spcPct val="150000"/>
              </a:lnSpc>
              <a:spcBef>
                <a:spcPts val="1200"/>
              </a:spcBef>
              <a:buNone/>
            </a:pPr>
            <a:r>
              <a:rPr lang="ar-EG" altLang="ar-JO" u="sng" dirty="0"/>
              <a:t>الشركات الصغيرة:</a:t>
            </a:r>
          </a:p>
          <a:p>
            <a:pPr lvl="1" algn="justLow" rtl="1">
              <a:lnSpc>
                <a:spcPct val="150000"/>
              </a:lnSpc>
              <a:spcBef>
                <a:spcPts val="1200"/>
              </a:spcBef>
            </a:pPr>
            <a:r>
              <a:rPr lang="ar-EG" altLang="ar-JO" dirty="0"/>
              <a:t>تُنتج 46٪ من الناتج المحلي الإجمالي الخاص للأمة الأمريكية.</a:t>
            </a:r>
          </a:p>
          <a:p>
            <a:pPr lvl="1" algn="justLow" rtl="1">
              <a:lnSpc>
                <a:spcPct val="150000"/>
              </a:lnSpc>
              <a:spcBef>
                <a:spcPts val="1200"/>
              </a:spcBef>
            </a:pPr>
            <a:r>
              <a:rPr lang="ar-EG" altLang="ar-JO" dirty="0"/>
              <a:t>تُمثل 47٪ من مبيعات الأعمال.</a:t>
            </a:r>
          </a:p>
          <a:p>
            <a:pPr lvl="1" algn="justLow" rtl="1">
              <a:lnSpc>
                <a:spcPct val="150000"/>
              </a:lnSpc>
              <a:spcBef>
                <a:spcPts val="1200"/>
              </a:spcBef>
            </a:pPr>
            <a:r>
              <a:rPr lang="ar-EG" altLang="ar-JO" dirty="0"/>
              <a:t>لديها معدل إنشاء براءة اختراع لكل موظف أكبر 16 مرة من الشركات الكبيرة.</a:t>
            </a:r>
          </a:p>
        </p:txBody>
      </p:sp>
    </p:spTree>
    <p:extLst>
      <p:ext uri="{BB962C8B-B14F-4D97-AF65-F5344CB8AC3E}">
        <p14:creationId xmlns:p14="http://schemas.microsoft.com/office/powerpoint/2010/main" val="19958659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wipe(left)">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wipe(left)">
                                      <p:cBhvr>
                                        <p:cTn id="32" dur="500"/>
                                        <p:tgtEl>
                                          <p:spTgt spid="10">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2" end="2"/>
                                            </p:txEl>
                                          </p:spTgt>
                                        </p:tgtEl>
                                        <p:attrNameLst>
                                          <p:attrName>style.visibility</p:attrName>
                                        </p:attrNameLst>
                                      </p:cBhvr>
                                      <p:to>
                                        <p:strVal val="visible"/>
                                      </p:to>
                                    </p:set>
                                    <p:animEffect transition="in" filter="wipe(left)">
                                      <p:cBhvr>
                                        <p:cTn id="37" dur="500"/>
                                        <p:tgtEl>
                                          <p:spTgt spid="10">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0">
                                            <p:txEl>
                                              <p:pRg st="3" end="3"/>
                                            </p:txEl>
                                          </p:spTgt>
                                        </p:tgtEl>
                                        <p:attrNameLst>
                                          <p:attrName>style.visibility</p:attrName>
                                        </p:attrNameLst>
                                      </p:cBhvr>
                                      <p:to>
                                        <p:strVal val="visible"/>
                                      </p:to>
                                    </p:set>
                                    <p:animEffect transition="in" filter="wipe(left)">
                                      <p:cBhvr>
                                        <p:cTn id="4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Putting </a:t>
            </a:r>
            <a:r>
              <a:rPr lang="en-US" sz="2800" b="1" dirty="0">
                <a:solidFill>
                  <a:srgbClr val="00B0F0"/>
                </a:solidFill>
                <a:latin typeface="Alexandria" charset="0"/>
                <a:cs typeface="Alexandria" charset="0"/>
              </a:rPr>
              <a:t>Failure into </a:t>
            </a:r>
            <a:r>
              <a:rPr lang="en-US" sz="2800" b="1" dirty="0" smtClean="0">
                <a:solidFill>
                  <a:srgbClr val="00B0F0"/>
                </a:solidFill>
                <a:latin typeface="Alexandria" charset="0"/>
                <a:cs typeface="Alexandria" charset="0"/>
              </a:rPr>
              <a:t>Perspective</a:t>
            </a:r>
          </a:p>
          <a:p>
            <a:r>
              <a:rPr lang="ar-EG" sz="2800" b="1" dirty="0">
                <a:solidFill>
                  <a:srgbClr val="00B0F0"/>
                </a:solidFill>
                <a:latin typeface="Alexandria" charset="0"/>
                <a:cs typeface="Alexandria" charset="0"/>
              </a:rPr>
              <a:t>وضع الفشل في منظوره الصحيح</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id="{273A1108-5B7E-53BB-5CA4-0695C1DEB6B7}"/>
              </a:ext>
            </a:extLst>
          </p:cNvPr>
          <p:cNvSpPr txBox="1">
            <a:spLocks noChangeArrowheads="1"/>
          </p:cNvSpPr>
          <p:nvPr/>
        </p:nvSpPr>
        <p:spPr>
          <a:xfrm>
            <a:off x="476748" y="1681360"/>
            <a:ext cx="5098267" cy="2150411"/>
          </a:xfrm>
          <a:prstGeom prst="rect">
            <a:avLst/>
          </a:prstGeom>
        </p:spPr>
        <p:txBody>
          <a:bodyPr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spcBef>
                <a:spcPct val="60000"/>
              </a:spcBef>
            </a:pPr>
            <a:r>
              <a:rPr lang="en-US" altLang="ar-JO" sz="2400" dirty="0" smtClean="0"/>
              <a:t>Entrepreneurs are </a:t>
            </a:r>
            <a:r>
              <a:rPr lang="en-US" altLang="ar-JO" sz="2400" i="1" dirty="0" smtClean="0"/>
              <a:t>not</a:t>
            </a:r>
            <a:r>
              <a:rPr lang="en-US" altLang="ar-JO" sz="2400" dirty="0" smtClean="0"/>
              <a:t> paralyzed by the prospect of failure.</a:t>
            </a:r>
          </a:p>
          <a:p>
            <a:pPr marL="457200" indent="-347663">
              <a:spcBef>
                <a:spcPct val="60000"/>
              </a:spcBef>
            </a:pPr>
            <a:r>
              <a:rPr lang="en-US" altLang="ar-JO" sz="2400" dirty="0" smtClean="0"/>
              <a:t>Failure: a natural part of the creative process.  </a:t>
            </a:r>
          </a:p>
          <a:p>
            <a:pPr marL="457200" indent="-347663">
              <a:spcBef>
                <a:spcPct val="60000"/>
              </a:spcBef>
            </a:pPr>
            <a:r>
              <a:rPr lang="en-US" altLang="ar-JO" sz="2400" dirty="0" smtClean="0"/>
              <a:t>Successful entrepreneurs learn to fail </a:t>
            </a:r>
            <a:r>
              <a:rPr lang="en-US" altLang="ar-JO" sz="2400" i="1" dirty="0" smtClean="0"/>
              <a:t>intelligently</a:t>
            </a:r>
            <a:r>
              <a:rPr lang="en-US" altLang="ar-JO" sz="2400" dirty="0" smtClean="0"/>
              <a:t>.</a:t>
            </a:r>
            <a:endParaRPr lang="en-US" altLang="ar-JO" sz="2400" dirty="0"/>
          </a:p>
        </p:txBody>
      </p:sp>
      <p:pic>
        <p:nvPicPr>
          <p:cNvPr id="11" name="Picture 7">
            <a:extLst>
              <a:ext uri="{FF2B5EF4-FFF2-40B4-BE49-F238E27FC236}">
                <a16:creationId xmlns:a16="http://schemas.microsoft.com/office/drawing/2014/main" id="{82E72385-01AF-1397-EE36-AA423CB58E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4341" y="2063921"/>
            <a:ext cx="5500619" cy="4054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3">
            <a:extLst>
              <a:ext uri="{FF2B5EF4-FFF2-40B4-BE49-F238E27FC236}">
                <a16:creationId xmlns:a16="http://schemas.microsoft.com/office/drawing/2014/main" id="{C302B1B5-A1C2-1E3F-227C-8AB326445A9A}"/>
              </a:ext>
            </a:extLst>
          </p:cNvPr>
          <p:cNvSpPr txBox="1">
            <a:spLocks noChangeArrowheads="1"/>
          </p:cNvSpPr>
          <p:nvPr/>
        </p:nvSpPr>
        <p:spPr>
          <a:xfrm>
            <a:off x="476748" y="4005620"/>
            <a:ext cx="5098267" cy="2286867"/>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Low" rtl="1">
              <a:spcBef>
                <a:spcPct val="60000"/>
              </a:spcBef>
            </a:pPr>
            <a:r>
              <a:rPr lang="ar-EG" altLang="ar-JO" sz="2400" dirty="0"/>
              <a:t>لا يصاب رواد الأعمال بالتيبس بسبب خوفهم من احتمال الفشل.</a:t>
            </a:r>
          </a:p>
          <a:p>
            <a:pPr marL="457200" indent="-347663" algn="justLow" rtl="1">
              <a:spcBef>
                <a:spcPct val="60000"/>
              </a:spcBef>
            </a:pPr>
            <a:r>
              <a:rPr lang="ar-EG" altLang="ar-JO" sz="2400" dirty="0"/>
              <a:t>الفشل: جزء طبيعي من العملية الإبداعية.  </a:t>
            </a:r>
          </a:p>
          <a:p>
            <a:pPr marL="457200" indent="-347663" algn="justLow" rtl="1">
              <a:spcBef>
                <a:spcPct val="60000"/>
              </a:spcBef>
            </a:pPr>
            <a:r>
              <a:rPr lang="ar-EG" altLang="ar-JO" sz="2400" dirty="0"/>
              <a:t>يتعلم رواد الأعمال الناجحون إذا فشلوا أن </a:t>
            </a:r>
            <a:r>
              <a:rPr lang="ar-EG" altLang="ar-JO" sz="2400" dirty="0" smtClean="0"/>
              <a:t>يفشلوا  </a:t>
            </a:r>
            <a:r>
              <a:rPr lang="ar-EG" altLang="ar-JO" sz="2400" dirty="0"/>
              <a:t>بذكاء.</a:t>
            </a:r>
          </a:p>
        </p:txBody>
      </p:sp>
    </p:spTree>
    <p:extLst>
      <p:ext uri="{BB962C8B-B14F-4D97-AF65-F5344CB8AC3E}">
        <p14:creationId xmlns:p14="http://schemas.microsoft.com/office/powerpoint/2010/main" val="6416153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500"/>
                                        <p:tgtEl>
                                          <p:spTgt spid="1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1" end="1"/>
                                            </p:txEl>
                                          </p:spTgt>
                                        </p:tgtEl>
                                        <p:attrNameLst>
                                          <p:attrName>style.visibility</p:attrName>
                                        </p:attrNameLst>
                                      </p:cBhvr>
                                      <p:to>
                                        <p:strVal val="visible"/>
                                      </p:to>
                                    </p:set>
                                    <p:animEffect transition="in" filter="wipe(left)">
                                      <p:cBhvr>
                                        <p:cTn id="27" dur="500"/>
                                        <p:tgtEl>
                                          <p:spTgt spid="1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2" end="2"/>
                                            </p:txEl>
                                          </p:spTgt>
                                        </p:tgtEl>
                                        <p:attrNameLst>
                                          <p:attrName>style.visibility</p:attrName>
                                        </p:attrNameLst>
                                      </p:cBhvr>
                                      <p:to>
                                        <p:strVal val="visible"/>
                                      </p:to>
                                    </p:set>
                                    <p:animEffect transition="in" filter="wipe(left)">
                                      <p:cBhvr>
                                        <p:cTn id="32"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2"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Avoiding the Pitfalls of  Small Business </a:t>
            </a:r>
            <a:r>
              <a:rPr lang="en-US" sz="2400" b="1" dirty="0" smtClean="0">
                <a:solidFill>
                  <a:srgbClr val="00B0F0"/>
                </a:solidFill>
                <a:latin typeface="Alexandria" charset="0"/>
                <a:cs typeface="Alexandria" charset="0"/>
              </a:rPr>
              <a:t>Failure</a:t>
            </a:r>
          </a:p>
          <a:p>
            <a:r>
              <a:rPr lang="ar-EG" sz="2400" b="1" dirty="0">
                <a:solidFill>
                  <a:srgbClr val="00B0F0"/>
                </a:solidFill>
                <a:latin typeface="Alexandria" charset="0"/>
                <a:cs typeface="Alexandria" charset="0"/>
              </a:rPr>
              <a:t>تجنب مخاطر فشل الأعمال </a:t>
            </a:r>
            <a:r>
              <a:rPr lang="ar-EG" sz="2400" b="1" dirty="0" smtClean="0">
                <a:solidFill>
                  <a:srgbClr val="00B0F0"/>
                </a:solidFill>
                <a:latin typeface="Alexandria" charset="0"/>
                <a:cs typeface="Alexandria" charset="0"/>
              </a:rPr>
              <a:t>الصغيرة</a:t>
            </a:r>
            <a:endParaRPr lang="ar-EG"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3">
            <a:extLst>
              <a:ext uri="{FF2B5EF4-FFF2-40B4-BE49-F238E27FC236}">
                <a16:creationId xmlns:a16="http://schemas.microsoft.com/office/drawing/2014/main" id="{26343702-1DE0-2ACC-315A-5B2FE83B0E94}"/>
              </a:ext>
            </a:extLst>
          </p:cNvPr>
          <p:cNvSpPr txBox="1">
            <a:spLocks noChangeArrowheads="1"/>
          </p:cNvSpPr>
          <p:nvPr/>
        </p:nvSpPr>
        <p:spPr>
          <a:xfrm>
            <a:off x="625691" y="1959429"/>
            <a:ext cx="5644480" cy="4558032"/>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US" altLang="ar-JO" sz="2400" dirty="0" smtClean="0"/>
              <a:t>Know your business in depth</a:t>
            </a:r>
          </a:p>
          <a:p>
            <a:pPr>
              <a:spcBef>
                <a:spcPts val="1200"/>
              </a:spcBef>
            </a:pPr>
            <a:r>
              <a:rPr lang="en-US" altLang="ar-JO" sz="2400" dirty="0" smtClean="0"/>
              <a:t>Build a viable business model – and test it</a:t>
            </a:r>
          </a:p>
          <a:p>
            <a:pPr>
              <a:spcBef>
                <a:spcPts val="1200"/>
              </a:spcBef>
            </a:pPr>
            <a:r>
              <a:rPr lang="en-US" altLang="ar-JO" sz="2400" dirty="0" smtClean="0"/>
              <a:t>Develop a solid business plan </a:t>
            </a:r>
          </a:p>
          <a:p>
            <a:pPr>
              <a:spcBef>
                <a:spcPts val="1200"/>
              </a:spcBef>
            </a:pPr>
            <a:r>
              <a:rPr lang="en-US" altLang="ar-JO" sz="2400" dirty="0" smtClean="0"/>
              <a:t>Understand financial statements</a:t>
            </a:r>
          </a:p>
          <a:p>
            <a:pPr>
              <a:spcBef>
                <a:spcPts val="1200"/>
              </a:spcBef>
            </a:pPr>
            <a:r>
              <a:rPr lang="en-US" altLang="ar-JO" sz="2400" dirty="0" smtClean="0"/>
              <a:t>Manage financial resources</a:t>
            </a:r>
          </a:p>
          <a:p>
            <a:pPr>
              <a:spcBef>
                <a:spcPts val="1200"/>
              </a:spcBef>
            </a:pPr>
            <a:r>
              <a:rPr lang="en-US" altLang="ar-JO" sz="2400" dirty="0" smtClean="0"/>
              <a:t>Learn to manage people effectively</a:t>
            </a:r>
          </a:p>
          <a:p>
            <a:pPr>
              <a:spcBef>
                <a:spcPts val="1200"/>
              </a:spcBef>
            </a:pPr>
            <a:r>
              <a:rPr lang="en-US" altLang="ar-JO" sz="2400" dirty="0" smtClean="0"/>
              <a:t>Set your business apart from the competition</a:t>
            </a:r>
          </a:p>
          <a:p>
            <a:pPr>
              <a:spcBef>
                <a:spcPts val="1200"/>
              </a:spcBef>
            </a:pPr>
            <a:r>
              <a:rPr lang="en-US" altLang="ar-JO" sz="2400" dirty="0" smtClean="0"/>
              <a:t>Maintain a positive attitude</a:t>
            </a:r>
            <a:endParaRPr lang="en-US" altLang="ar-JO" sz="2400" dirty="0"/>
          </a:p>
        </p:txBody>
      </p:sp>
      <p:sp>
        <p:nvSpPr>
          <p:cNvPr id="9" name="Rectangle 3">
            <a:extLst>
              <a:ext uri="{FF2B5EF4-FFF2-40B4-BE49-F238E27FC236}">
                <a16:creationId xmlns:a16="http://schemas.microsoft.com/office/drawing/2014/main" id="{F2CBD8F8-8754-2C73-6750-D08DD030C160}"/>
              </a:ext>
            </a:extLst>
          </p:cNvPr>
          <p:cNvSpPr txBox="1">
            <a:spLocks noChangeArrowheads="1"/>
          </p:cNvSpPr>
          <p:nvPr/>
        </p:nvSpPr>
        <p:spPr>
          <a:xfrm>
            <a:off x="7184572" y="1959429"/>
            <a:ext cx="4569946" cy="4558032"/>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00000"/>
              </a:lnSpc>
              <a:spcBef>
                <a:spcPts val="1200"/>
              </a:spcBef>
            </a:pPr>
            <a:r>
              <a:rPr lang="ar-EG" altLang="ar-JO" sz="2400" dirty="0"/>
              <a:t>تعرف على عملك بعمق</a:t>
            </a:r>
          </a:p>
          <a:p>
            <a:pPr algn="r" rtl="1">
              <a:lnSpc>
                <a:spcPct val="100000"/>
              </a:lnSpc>
              <a:spcBef>
                <a:spcPts val="1200"/>
              </a:spcBef>
            </a:pPr>
            <a:r>
              <a:rPr lang="ar-EG" altLang="ar-JO" sz="2400" dirty="0"/>
              <a:t>بناء نموذج أعمال قابل للتطبيق - واختباره</a:t>
            </a:r>
          </a:p>
          <a:p>
            <a:pPr algn="r" rtl="1">
              <a:lnSpc>
                <a:spcPct val="100000"/>
              </a:lnSpc>
              <a:spcBef>
                <a:spcPts val="1200"/>
              </a:spcBef>
            </a:pPr>
            <a:r>
              <a:rPr lang="ar-EG" altLang="ar-JO" sz="2400" dirty="0"/>
              <a:t>وضع خطة عمل قوية </a:t>
            </a:r>
          </a:p>
          <a:p>
            <a:pPr algn="r" rtl="1">
              <a:lnSpc>
                <a:spcPct val="100000"/>
              </a:lnSpc>
              <a:spcBef>
                <a:spcPts val="1200"/>
              </a:spcBef>
            </a:pPr>
            <a:r>
              <a:rPr lang="ar-EG" altLang="ar-JO" sz="2400" dirty="0"/>
              <a:t>فهم البيانات المالية</a:t>
            </a:r>
          </a:p>
          <a:p>
            <a:pPr algn="r" rtl="1">
              <a:lnSpc>
                <a:spcPct val="100000"/>
              </a:lnSpc>
              <a:spcBef>
                <a:spcPts val="1200"/>
              </a:spcBef>
            </a:pPr>
            <a:r>
              <a:rPr lang="ar-EG" altLang="ar-JO" sz="2400" dirty="0"/>
              <a:t>إدارة الموارد المالية</a:t>
            </a:r>
          </a:p>
          <a:p>
            <a:pPr algn="r" rtl="1">
              <a:lnSpc>
                <a:spcPct val="100000"/>
              </a:lnSpc>
              <a:spcBef>
                <a:spcPts val="1200"/>
              </a:spcBef>
            </a:pPr>
            <a:r>
              <a:rPr lang="ar-EG" altLang="ar-JO" sz="2400" dirty="0"/>
              <a:t>تعلم كيفية إدارة الأفراد بشكل فعال</a:t>
            </a:r>
          </a:p>
          <a:p>
            <a:pPr algn="r" rtl="1">
              <a:lnSpc>
                <a:spcPct val="100000"/>
              </a:lnSpc>
              <a:spcBef>
                <a:spcPts val="1200"/>
              </a:spcBef>
            </a:pPr>
            <a:r>
              <a:rPr lang="ar-EG" altLang="ar-JO" sz="2400" dirty="0"/>
              <a:t>ميز عملك عن المنافسة</a:t>
            </a:r>
          </a:p>
          <a:p>
            <a:pPr algn="r" rtl="1">
              <a:lnSpc>
                <a:spcPct val="100000"/>
              </a:lnSpc>
              <a:spcBef>
                <a:spcPts val="1200"/>
              </a:spcBef>
            </a:pPr>
            <a:r>
              <a:rPr lang="ar-EG" altLang="ar-JO" sz="2400" dirty="0"/>
              <a:t>الحفاظ  و الستمرار على الموقف الإيجابي</a:t>
            </a:r>
          </a:p>
        </p:txBody>
      </p:sp>
    </p:spTree>
    <p:extLst>
      <p:ext uri="{BB962C8B-B14F-4D97-AF65-F5344CB8AC3E}">
        <p14:creationId xmlns:p14="http://schemas.microsoft.com/office/powerpoint/2010/main" val="8451318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wipe(left)">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wipe(left)">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wipe(left)">
                                      <p:cBhvr>
                                        <p:cTn id="42" dur="500"/>
                                        <p:tgtEl>
                                          <p:spTgt spid="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wipe(left)">
                                      <p:cBhvr>
                                        <p:cTn id="47" dur="500"/>
                                        <p:tgtEl>
                                          <p:spTgt spid="9">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1" end="1"/>
                                            </p:txEl>
                                          </p:spTgt>
                                        </p:tgtEl>
                                        <p:attrNameLst>
                                          <p:attrName>style.visibility</p:attrName>
                                        </p:attrNameLst>
                                      </p:cBhvr>
                                      <p:to>
                                        <p:strVal val="visible"/>
                                      </p:to>
                                    </p:set>
                                    <p:animEffect transition="in" filter="wipe(left)">
                                      <p:cBhvr>
                                        <p:cTn id="52" dur="500"/>
                                        <p:tgtEl>
                                          <p:spTgt spid="9">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9">
                                            <p:txEl>
                                              <p:pRg st="2" end="2"/>
                                            </p:txEl>
                                          </p:spTgt>
                                        </p:tgtEl>
                                        <p:attrNameLst>
                                          <p:attrName>style.visibility</p:attrName>
                                        </p:attrNameLst>
                                      </p:cBhvr>
                                      <p:to>
                                        <p:strVal val="visible"/>
                                      </p:to>
                                    </p:set>
                                    <p:animEffect transition="in" filter="wipe(left)">
                                      <p:cBhvr>
                                        <p:cTn id="57" dur="500"/>
                                        <p:tgtEl>
                                          <p:spTgt spid="9">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9">
                                            <p:txEl>
                                              <p:pRg st="3" end="3"/>
                                            </p:txEl>
                                          </p:spTgt>
                                        </p:tgtEl>
                                        <p:attrNameLst>
                                          <p:attrName>style.visibility</p:attrName>
                                        </p:attrNameLst>
                                      </p:cBhvr>
                                      <p:to>
                                        <p:strVal val="visible"/>
                                      </p:to>
                                    </p:set>
                                    <p:animEffect transition="in" filter="wipe(left)">
                                      <p:cBhvr>
                                        <p:cTn id="62" dur="500"/>
                                        <p:tgtEl>
                                          <p:spTgt spid="9">
                                            <p:txEl>
                                              <p:pRg st="3" end="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9">
                                            <p:txEl>
                                              <p:pRg st="4" end="4"/>
                                            </p:txEl>
                                          </p:spTgt>
                                        </p:tgtEl>
                                        <p:attrNameLst>
                                          <p:attrName>style.visibility</p:attrName>
                                        </p:attrNameLst>
                                      </p:cBhvr>
                                      <p:to>
                                        <p:strVal val="visible"/>
                                      </p:to>
                                    </p:set>
                                    <p:animEffect transition="in" filter="wipe(left)">
                                      <p:cBhvr>
                                        <p:cTn id="67" dur="500"/>
                                        <p:tgtEl>
                                          <p:spTgt spid="9">
                                            <p:txEl>
                                              <p:pRg st="4" end="4"/>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9">
                                            <p:txEl>
                                              <p:pRg st="5" end="5"/>
                                            </p:txEl>
                                          </p:spTgt>
                                        </p:tgtEl>
                                        <p:attrNameLst>
                                          <p:attrName>style.visibility</p:attrName>
                                        </p:attrNameLst>
                                      </p:cBhvr>
                                      <p:to>
                                        <p:strVal val="visible"/>
                                      </p:to>
                                    </p:set>
                                    <p:animEffect transition="in" filter="wipe(left)">
                                      <p:cBhvr>
                                        <p:cTn id="72" dur="500"/>
                                        <p:tgtEl>
                                          <p:spTgt spid="9">
                                            <p:txEl>
                                              <p:pRg st="5" end="5"/>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nodeType="clickEffect">
                                  <p:stCondLst>
                                    <p:cond delay="0"/>
                                  </p:stCondLst>
                                  <p:childTnLst>
                                    <p:set>
                                      <p:cBhvr>
                                        <p:cTn id="76" dur="1" fill="hold">
                                          <p:stCondLst>
                                            <p:cond delay="0"/>
                                          </p:stCondLst>
                                        </p:cTn>
                                        <p:tgtEl>
                                          <p:spTgt spid="9">
                                            <p:txEl>
                                              <p:pRg st="6" end="6"/>
                                            </p:txEl>
                                          </p:spTgt>
                                        </p:tgtEl>
                                        <p:attrNameLst>
                                          <p:attrName>style.visibility</p:attrName>
                                        </p:attrNameLst>
                                      </p:cBhvr>
                                      <p:to>
                                        <p:strVal val="visible"/>
                                      </p:to>
                                    </p:set>
                                    <p:animEffect transition="in" filter="wipe(left)">
                                      <p:cBhvr>
                                        <p:cTn id="77" dur="500"/>
                                        <p:tgtEl>
                                          <p:spTgt spid="9">
                                            <p:txEl>
                                              <p:pRg st="6" end="6"/>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9">
                                            <p:txEl>
                                              <p:pRg st="7" end="7"/>
                                            </p:txEl>
                                          </p:spTgt>
                                        </p:tgtEl>
                                        <p:attrNameLst>
                                          <p:attrName>style.visibility</p:attrName>
                                        </p:attrNameLst>
                                      </p:cBhvr>
                                      <p:to>
                                        <p:strVal val="visible"/>
                                      </p:to>
                                    </p:set>
                                    <p:animEffect transition="in" filter="wipe(left)">
                                      <p:cBhvr>
                                        <p:cTn id="8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9"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Avoiding the Pitfalls of  Small Business </a:t>
            </a:r>
            <a:r>
              <a:rPr lang="en-US" sz="2400" b="1" dirty="0" smtClean="0">
                <a:solidFill>
                  <a:srgbClr val="00B0F0"/>
                </a:solidFill>
                <a:latin typeface="Alexandria" charset="0"/>
                <a:cs typeface="Alexandria" charset="0"/>
              </a:rPr>
              <a:t>Failure</a:t>
            </a:r>
          </a:p>
          <a:p>
            <a:r>
              <a:rPr lang="ar-EG" sz="2400" b="1" dirty="0">
                <a:solidFill>
                  <a:srgbClr val="00B0F0"/>
                </a:solidFill>
                <a:latin typeface="Alexandria" charset="0"/>
                <a:cs typeface="Alexandria" charset="0"/>
              </a:rPr>
              <a:t>تجنب مخاطر فشل الأعمال </a:t>
            </a:r>
            <a:r>
              <a:rPr lang="ar-EG" sz="2400" b="1" dirty="0" smtClean="0">
                <a:solidFill>
                  <a:srgbClr val="00B0F0"/>
                </a:solidFill>
                <a:latin typeface="Alexandria" charset="0"/>
                <a:cs typeface="Alexandria" charset="0"/>
              </a:rPr>
              <a:t>الصغيرة</a:t>
            </a:r>
            <a:endParaRPr lang="ar-EG"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273A1108-5B7E-53BB-5CA4-0695C1DEB6B7}"/>
              </a:ext>
            </a:extLst>
          </p:cNvPr>
          <p:cNvSpPr txBox="1">
            <a:spLocks noChangeArrowheads="1"/>
          </p:cNvSpPr>
          <p:nvPr/>
        </p:nvSpPr>
        <p:spPr>
          <a:xfrm>
            <a:off x="476748" y="1681359"/>
            <a:ext cx="5546681" cy="4951669"/>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nSpc>
                <a:spcPct val="100000"/>
              </a:lnSpc>
              <a:spcBef>
                <a:spcPct val="60000"/>
              </a:spcBef>
              <a:buNone/>
            </a:pPr>
            <a:r>
              <a:rPr lang="en-US" altLang="ar-JO" sz="2000" b="1" u="sng" dirty="0"/>
              <a:t>The Ten Deadly Mistakes of Entrepreneurship: </a:t>
            </a:r>
            <a:endParaRPr lang="en-US" altLang="ar-JO" sz="2000" b="1" u="sng" dirty="0" smtClean="0"/>
          </a:p>
          <a:p>
            <a:pPr marL="566737" indent="-457200">
              <a:lnSpc>
                <a:spcPct val="100000"/>
              </a:lnSpc>
              <a:spcBef>
                <a:spcPct val="60000"/>
              </a:spcBef>
              <a:buFont typeface="+mj-lt"/>
              <a:buAutoNum type="arabicPeriod"/>
            </a:pPr>
            <a:r>
              <a:rPr lang="en-US" altLang="ar-JO" sz="1800" dirty="0"/>
              <a:t>Management mistakes</a:t>
            </a:r>
          </a:p>
          <a:p>
            <a:pPr marL="566737" indent="-457200">
              <a:lnSpc>
                <a:spcPct val="100000"/>
              </a:lnSpc>
              <a:spcBef>
                <a:spcPct val="60000"/>
              </a:spcBef>
              <a:buFont typeface="+mj-lt"/>
              <a:buAutoNum type="arabicPeriod"/>
            </a:pPr>
            <a:r>
              <a:rPr lang="en-US" altLang="ar-JO" sz="1800" dirty="0"/>
              <a:t>Lack of experience</a:t>
            </a:r>
          </a:p>
          <a:p>
            <a:pPr marL="566737" indent="-457200">
              <a:lnSpc>
                <a:spcPct val="100000"/>
              </a:lnSpc>
              <a:spcBef>
                <a:spcPct val="60000"/>
              </a:spcBef>
              <a:buFont typeface="+mj-lt"/>
              <a:buAutoNum type="arabicPeriod"/>
            </a:pPr>
            <a:r>
              <a:rPr lang="en-US" altLang="ar-JO" sz="1800" dirty="0"/>
              <a:t>Poor financial control</a:t>
            </a:r>
          </a:p>
          <a:p>
            <a:pPr marL="566737" indent="-457200">
              <a:lnSpc>
                <a:spcPct val="100000"/>
              </a:lnSpc>
              <a:spcBef>
                <a:spcPct val="60000"/>
              </a:spcBef>
              <a:buFont typeface="+mj-lt"/>
              <a:buAutoNum type="arabicPeriod"/>
            </a:pPr>
            <a:r>
              <a:rPr lang="en-US" altLang="ar-JO" sz="1800" dirty="0"/>
              <a:t>Weak marketing efforts</a:t>
            </a:r>
          </a:p>
          <a:p>
            <a:pPr marL="566737" indent="-457200">
              <a:lnSpc>
                <a:spcPct val="100000"/>
              </a:lnSpc>
              <a:spcBef>
                <a:spcPct val="60000"/>
              </a:spcBef>
              <a:buFont typeface="+mj-lt"/>
              <a:buAutoNum type="arabicPeriod"/>
            </a:pPr>
            <a:r>
              <a:rPr lang="en-US" altLang="ar-JO" sz="1800" dirty="0"/>
              <a:t>Failure to develop a strategic plan</a:t>
            </a:r>
          </a:p>
          <a:p>
            <a:pPr marL="566737" indent="-457200">
              <a:lnSpc>
                <a:spcPct val="100000"/>
              </a:lnSpc>
              <a:spcBef>
                <a:spcPct val="60000"/>
              </a:spcBef>
              <a:buFont typeface="+mj-lt"/>
              <a:buAutoNum type="arabicPeriod"/>
            </a:pPr>
            <a:r>
              <a:rPr lang="en-US" altLang="ar-JO" sz="1800" dirty="0"/>
              <a:t>Uncontrolled growth</a:t>
            </a:r>
          </a:p>
          <a:p>
            <a:pPr marL="566737" indent="-457200">
              <a:lnSpc>
                <a:spcPct val="100000"/>
              </a:lnSpc>
              <a:spcBef>
                <a:spcPct val="60000"/>
              </a:spcBef>
              <a:buFont typeface="+mj-lt"/>
              <a:buAutoNum type="arabicPeriod"/>
            </a:pPr>
            <a:r>
              <a:rPr lang="en-US" altLang="ar-JO" sz="1800" dirty="0"/>
              <a:t>Poor location</a:t>
            </a:r>
          </a:p>
          <a:p>
            <a:pPr marL="566737" indent="-457200">
              <a:lnSpc>
                <a:spcPct val="100000"/>
              </a:lnSpc>
              <a:spcBef>
                <a:spcPct val="60000"/>
              </a:spcBef>
              <a:buFont typeface="+mj-lt"/>
              <a:buAutoNum type="arabicPeriod"/>
            </a:pPr>
            <a:r>
              <a:rPr lang="en-US" altLang="ar-JO" sz="1800" dirty="0"/>
              <a:t>Improper inventory control</a:t>
            </a:r>
          </a:p>
          <a:p>
            <a:pPr marL="566737" indent="-457200">
              <a:lnSpc>
                <a:spcPct val="100000"/>
              </a:lnSpc>
              <a:spcBef>
                <a:spcPct val="60000"/>
              </a:spcBef>
              <a:buFont typeface="+mj-lt"/>
              <a:buAutoNum type="arabicPeriod"/>
            </a:pPr>
            <a:r>
              <a:rPr lang="en-US" altLang="ar-JO" sz="1800" dirty="0"/>
              <a:t>Incorrect pricing</a:t>
            </a:r>
          </a:p>
          <a:p>
            <a:pPr marL="566737" indent="-457200">
              <a:lnSpc>
                <a:spcPct val="100000"/>
              </a:lnSpc>
              <a:spcBef>
                <a:spcPct val="60000"/>
              </a:spcBef>
              <a:buFont typeface="+mj-lt"/>
              <a:buAutoNum type="arabicPeriod"/>
            </a:pPr>
            <a:r>
              <a:rPr lang="en-US" altLang="ar-JO" sz="1800" dirty="0"/>
              <a:t>Inability to make the “entrepreneurial transition</a:t>
            </a:r>
            <a:r>
              <a:rPr lang="en-US" altLang="ar-JO" sz="1800" dirty="0" smtClean="0"/>
              <a:t>”</a:t>
            </a:r>
            <a:endParaRPr lang="en-US" altLang="ar-JO" sz="1800" dirty="0"/>
          </a:p>
        </p:txBody>
      </p:sp>
      <p:sp>
        <p:nvSpPr>
          <p:cNvPr id="11" name="Rectangle 3">
            <a:extLst>
              <a:ext uri="{FF2B5EF4-FFF2-40B4-BE49-F238E27FC236}">
                <a16:creationId xmlns:a16="http://schemas.microsoft.com/office/drawing/2014/main" id="{273A1108-5B7E-53BB-5CA4-0695C1DEB6B7}"/>
              </a:ext>
            </a:extLst>
          </p:cNvPr>
          <p:cNvSpPr txBox="1">
            <a:spLocks noChangeArrowheads="1"/>
          </p:cNvSpPr>
          <p:nvPr/>
        </p:nvSpPr>
        <p:spPr>
          <a:xfrm>
            <a:off x="6275208" y="1688616"/>
            <a:ext cx="5546681" cy="4951669"/>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gn="r" rtl="1">
              <a:lnSpc>
                <a:spcPct val="100000"/>
              </a:lnSpc>
              <a:spcBef>
                <a:spcPct val="60000"/>
              </a:spcBef>
              <a:buNone/>
            </a:pPr>
            <a:r>
              <a:rPr lang="ar-EG" altLang="ar-JO" sz="2000" b="1" u="sng" dirty="0"/>
              <a:t>الأخطاء العشرة القاتلة لريادة الأعمال</a:t>
            </a:r>
            <a:r>
              <a:rPr lang="en-US" altLang="ar-JO" sz="2000" b="1" u="sng" dirty="0" smtClean="0"/>
              <a:t>: </a:t>
            </a:r>
          </a:p>
          <a:p>
            <a:pPr marL="566737" indent="-457200" algn="r" rtl="1">
              <a:lnSpc>
                <a:spcPct val="100000"/>
              </a:lnSpc>
              <a:spcBef>
                <a:spcPct val="60000"/>
              </a:spcBef>
              <a:buFont typeface="+mj-lt"/>
              <a:buAutoNum type="arabicPeriod"/>
            </a:pPr>
            <a:r>
              <a:rPr lang="ar-EG" altLang="ar-JO" sz="1800" b="1" dirty="0"/>
              <a:t>أخطاء الإدارة</a:t>
            </a:r>
          </a:p>
          <a:p>
            <a:pPr marL="566737" indent="-457200" algn="r" rtl="1">
              <a:lnSpc>
                <a:spcPct val="100000"/>
              </a:lnSpc>
              <a:spcBef>
                <a:spcPct val="60000"/>
              </a:spcBef>
              <a:buFont typeface="+mj-lt"/>
              <a:buAutoNum type="arabicPeriod"/>
            </a:pPr>
            <a:r>
              <a:rPr lang="ar-EG" altLang="ar-JO" sz="1800" b="1" dirty="0"/>
              <a:t>قلة الخبرة</a:t>
            </a:r>
          </a:p>
          <a:p>
            <a:pPr marL="566737" indent="-457200" algn="r" rtl="1">
              <a:lnSpc>
                <a:spcPct val="100000"/>
              </a:lnSpc>
              <a:spcBef>
                <a:spcPct val="60000"/>
              </a:spcBef>
              <a:buFont typeface="+mj-lt"/>
              <a:buAutoNum type="arabicPeriod"/>
            </a:pPr>
            <a:r>
              <a:rPr lang="ar-EG" altLang="ar-JO" sz="1800" b="1" dirty="0"/>
              <a:t>ضعف الرقابة المالية</a:t>
            </a:r>
          </a:p>
          <a:p>
            <a:pPr marL="566737" indent="-457200" algn="r" rtl="1">
              <a:lnSpc>
                <a:spcPct val="100000"/>
              </a:lnSpc>
              <a:spcBef>
                <a:spcPct val="60000"/>
              </a:spcBef>
              <a:buFont typeface="+mj-lt"/>
              <a:buAutoNum type="arabicPeriod"/>
            </a:pPr>
            <a:r>
              <a:rPr lang="ar-EG" altLang="ar-JO" sz="1800" b="1" dirty="0"/>
              <a:t>ضعف جهود التسويق</a:t>
            </a:r>
          </a:p>
          <a:p>
            <a:pPr marL="566737" indent="-457200" algn="r" rtl="1">
              <a:lnSpc>
                <a:spcPct val="100000"/>
              </a:lnSpc>
              <a:spcBef>
                <a:spcPct val="60000"/>
              </a:spcBef>
              <a:buFont typeface="+mj-lt"/>
              <a:buAutoNum type="arabicPeriod"/>
            </a:pPr>
            <a:r>
              <a:rPr lang="ar-EG" altLang="ar-JO" sz="1800" b="1" dirty="0"/>
              <a:t>الفشل في وضع خطة </a:t>
            </a:r>
            <a:r>
              <a:rPr lang="ar-EG" altLang="ar-JO" sz="1800" b="1" dirty="0" smtClean="0"/>
              <a:t>استراتيجية</a:t>
            </a:r>
          </a:p>
          <a:p>
            <a:pPr marL="566737" indent="-457200" algn="r" rtl="1">
              <a:lnSpc>
                <a:spcPct val="100000"/>
              </a:lnSpc>
              <a:spcBef>
                <a:spcPct val="60000"/>
              </a:spcBef>
              <a:buFont typeface="+mj-lt"/>
              <a:buAutoNum type="arabicPeriod"/>
            </a:pPr>
            <a:r>
              <a:rPr lang="ar-EG" altLang="ar-JO" sz="1800" b="1" dirty="0"/>
              <a:t>النمو غير المنضبط</a:t>
            </a:r>
          </a:p>
          <a:p>
            <a:pPr marL="566737" indent="-457200" algn="r" rtl="1">
              <a:lnSpc>
                <a:spcPct val="100000"/>
              </a:lnSpc>
              <a:spcBef>
                <a:spcPct val="60000"/>
              </a:spcBef>
              <a:buFont typeface="+mj-lt"/>
              <a:buAutoNum type="arabicPeriod"/>
            </a:pPr>
            <a:r>
              <a:rPr lang="ar-EG" altLang="ar-JO" sz="1800" b="1" dirty="0"/>
              <a:t>موقع سيء</a:t>
            </a:r>
          </a:p>
          <a:p>
            <a:pPr marL="566737" indent="-457200" algn="r" rtl="1">
              <a:lnSpc>
                <a:spcPct val="100000"/>
              </a:lnSpc>
              <a:spcBef>
                <a:spcPct val="60000"/>
              </a:spcBef>
              <a:buFont typeface="+mj-lt"/>
              <a:buAutoNum type="arabicPeriod"/>
            </a:pPr>
            <a:r>
              <a:rPr lang="ar-EG" altLang="ar-JO" sz="1800" b="1" dirty="0"/>
              <a:t>المراقبة غير الجيدة للمخزون </a:t>
            </a:r>
          </a:p>
          <a:p>
            <a:pPr marL="566737" indent="-457200" algn="r" rtl="1">
              <a:lnSpc>
                <a:spcPct val="100000"/>
              </a:lnSpc>
              <a:spcBef>
                <a:spcPct val="60000"/>
              </a:spcBef>
              <a:buFont typeface="+mj-lt"/>
              <a:buAutoNum type="arabicPeriod"/>
            </a:pPr>
            <a:r>
              <a:rPr lang="ar-EG" altLang="ar-JO" sz="1800" b="1" dirty="0"/>
              <a:t>تسعير غير صحيح</a:t>
            </a:r>
          </a:p>
          <a:p>
            <a:pPr marL="566737" indent="-457200" algn="r" rtl="1">
              <a:lnSpc>
                <a:spcPct val="100000"/>
              </a:lnSpc>
              <a:spcBef>
                <a:spcPct val="60000"/>
              </a:spcBef>
              <a:buFont typeface="+mj-lt"/>
              <a:buAutoNum type="arabicPeriod"/>
            </a:pPr>
            <a:r>
              <a:rPr lang="ar-EG" altLang="ar-JO" sz="1800" b="1" dirty="0"/>
              <a:t>عدم القدرة على إجراء "الانتقال الريادي” </a:t>
            </a:r>
          </a:p>
        </p:txBody>
      </p:sp>
    </p:spTree>
    <p:extLst>
      <p:ext uri="{BB962C8B-B14F-4D97-AF65-F5344CB8AC3E}">
        <p14:creationId xmlns:p14="http://schemas.microsoft.com/office/powerpoint/2010/main" val="321770527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500"/>
                                        <p:tgtEl>
                                          <p:spTgt spid="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9" end="9"/>
                                            </p:txEl>
                                          </p:spTgt>
                                        </p:tgtEl>
                                        <p:attrNameLst>
                                          <p:attrName>style.visibility</p:attrName>
                                        </p:attrNameLst>
                                      </p:cBhvr>
                                      <p:to>
                                        <p:strVal val="visible"/>
                                      </p:to>
                                    </p:set>
                                    <p:animEffect transition="in" filter="wipe(left)">
                                      <p:cBhvr>
                                        <p:cTn id="52" dur="500"/>
                                        <p:tgtEl>
                                          <p:spTgt spid="9">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9">
                                            <p:txEl>
                                              <p:pRg st="10" end="10"/>
                                            </p:txEl>
                                          </p:spTgt>
                                        </p:tgtEl>
                                        <p:attrNameLst>
                                          <p:attrName>style.visibility</p:attrName>
                                        </p:attrNameLst>
                                      </p:cBhvr>
                                      <p:to>
                                        <p:strVal val="visible"/>
                                      </p:to>
                                    </p:set>
                                    <p:animEffect transition="in" filter="wipe(left)">
                                      <p:cBhvr>
                                        <p:cTn id="57" dur="500"/>
                                        <p:tgtEl>
                                          <p:spTgt spid="9">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11">
                                            <p:txEl>
                                              <p:pRg st="0" end="0"/>
                                            </p:txEl>
                                          </p:spTgt>
                                        </p:tgtEl>
                                        <p:attrNameLst>
                                          <p:attrName>style.visibility</p:attrName>
                                        </p:attrNameLst>
                                      </p:cBhvr>
                                      <p:to>
                                        <p:strVal val="visible"/>
                                      </p:to>
                                    </p:set>
                                    <p:animEffect transition="in" filter="wipe(left)">
                                      <p:cBhvr>
                                        <p:cTn id="62" dur="500"/>
                                        <p:tgtEl>
                                          <p:spTgt spid="11">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11">
                                            <p:txEl>
                                              <p:pRg st="1" end="1"/>
                                            </p:txEl>
                                          </p:spTgt>
                                        </p:tgtEl>
                                        <p:attrNameLst>
                                          <p:attrName>style.visibility</p:attrName>
                                        </p:attrNameLst>
                                      </p:cBhvr>
                                      <p:to>
                                        <p:strVal val="visible"/>
                                      </p:to>
                                    </p:set>
                                    <p:animEffect transition="in" filter="wipe(left)">
                                      <p:cBhvr>
                                        <p:cTn id="67" dur="500"/>
                                        <p:tgtEl>
                                          <p:spTgt spid="11">
                                            <p:txEl>
                                              <p:pRg st="1" end="1"/>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11">
                                            <p:txEl>
                                              <p:pRg st="2" end="2"/>
                                            </p:txEl>
                                          </p:spTgt>
                                        </p:tgtEl>
                                        <p:attrNameLst>
                                          <p:attrName>style.visibility</p:attrName>
                                        </p:attrNameLst>
                                      </p:cBhvr>
                                      <p:to>
                                        <p:strVal val="visible"/>
                                      </p:to>
                                    </p:set>
                                    <p:animEffect transition="in" filter="wipe(left)">
                                      <p:cBhvr>
                                        <p:cTn id="72" dur="500"/>
                                        <p:tgtEl>
                                          <p:spTgt spid="11">
                                            <p:txEl>
                                              <p:pRg st="2" end="2"/>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nodeType="clickEffect">
                                  <p:stCondLst>
                                    <p:cond delay="0"/>
                                  </p:stCondLst>
                                  <p:childTnLst>
                                    <p:set>
                                      <p:cBhvr>
                                        <p:cTn id="76" dur="1" fill="hold">
                                          <p:stCondLst>
                                            <p:cond delay="0"/>
                                          </p:stCondLst>
                                        </p:cTn>
                                        <p:tgtEl>
                                          <p:spTgt spid="11">
                                            <p:txEl>
                                              <p:pRg st="3" end="3"/>
                                            </p:txEl>
                                          </p:spTgt>
                                        </p:tgtEl>
                                        <p:attrNameLst>
                                          <p:attrName>style.visibility</p:attrName>
                                        </p:attrNameLst>
                                      </p:cBhvr>
                                      <p:to>
                                        <p:strVal val="visible"/>
                                      </p:to>
                                    </p:set>
                                    <p:animEffect transition="in" filter="wipe(left)">
                                      <p:cBhvr>
                                        <p:cTn id="77" dur="500"/>
                                        <p:tgtEl>
                                          <p:spTgt spid="11">
                                            <p:txEl>
                                              <p:pRg st="3" end="3"/>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11">
                                            <p:txEl>
                                              <p:pRg st="4" end="4"/>
                                            </p:txEl>
                                          </p:spTgt>
                                        </p:tgtEl>
                                        <p:attrNameLst>
                                          <p:attrName>style.visibility</p:attrName>
                                        </p:attrNameLst>
                                      </p:cBhvr>
                                      <p:to>
                                        <p:strVal val="visible"/>
                                      </p:to>
                                    </p:set>
                                    <p:animEffect transition="in" filter="wipe(left)">
                                      <p:cBhvr>
                                        <p:cTn id="82" dur="500"/>
                                        <p:tgtEl>
                                          <p:spTgt spid="11">
                                            <p:txEl>
                                              <p:pRg st="4" end="4"/>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11">
                                            <p:txEl>
                                              <p:pRg st="5" end="5"/>
                                            </p:txEl>
                                          </p:spTgt>
                                        </p:tgtEl>
                                        <p:attrNameLst>
                                          <p:attrName>style.visibility</p:attrName>
                                        </p:attrNameLst>
                                      </p:cBhvr>
                                      <p:to>
                                        <p:strVal val="visible"/>
                                      </p:to>
                                    </p:set>
                                    <p:animEffect transition="in" filter="wipe(left)">
                                      <p:cBhvr>
                                        <p:cTn id="87" dur="500"/>
                                        <p:tgtEl>
                                          <p:spTgt spid="11">
                                            <p:txEl>
                                              <p:pRg st="5" end="5"/>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nodeType="clickEffect">
                                  <p:stCondLst>
                                    <p:cond delay="0"/>
                                  </p:stCondLst>
                                  <p:childTnLst>
                                    <p:set>
                                      <p:cBhvr>
                                        <p:cTn id="91" dur="1" fill="hold">
                                          <p:stCondLst>
                                            <p:cond delay="0"/>
                                          </p:stCondLst>
                                        </p:cTn>
                                        <p:tgtEl>
                                          <p:spTgt spid="11">
                                            <p:txEl>
                                              <p:pRg st="6" end="6"/>
                                            </p:txEl>
                                          </p:spTgt>
                                        </p:tgtEl>
                                        <p:attrNameLst>
                                          <p:attrName>style.visibility</p:attrName>
                                        </p:attrNameLst>
                                      </p:cBhvr>
                                      <p:to>
                                        <p:strVal val="visible"/>
                                      </p:to>
                                    </p:set>
                                    <p:animEffect transition="in" filter="wipe(left)">
                                      <p:cBhvr>
                                        <p:cTn id="92" dur="500"/>
                                        <p:tgtEl>
                                          <p:spTgt spid="11">
                                            <p:txEl>
                                              <p:pRg st="6" end="6"/>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nodeType="clickEffect">
                                  <p:stCondLst>
                                    <p:cond delay="0"/>
                                  </p:stCondLst>
                                  <p:childTnLst>
                                    <p:set>
                                      <p:cBhvr>
                                        <p:cTn id="96" dur="1" fill="hold">
                                          <p:stCondLst>
                                            <p:cond delay="0"/>
                                          </p:stCondLst>
                                        </p:cTn>
                                        <p:tgtEl>
                                          <p:spTgt spid="11">
                                            <p:txEl>
                                              <p:pRg st="7" end="7"/>
                                            </p:txEl>
                                          </p:spTgt>
                                        </p:tgtEl>
                                        <p:attrNameLst>
                                          <p:attrName>style.visibility</p:attrName>
                                        </p:attrNameLst>
                                      </p:cBhvr>
                                      <p:to>
                                        <p:strVal val="visible"/>
                                      </p:to>
                                    </p:set>
                                    <p:animEffect transition="in" filter="wipe(left)">
                                      <p:cBhvr>
                                        <p:cTn id="97" dur="500"/>
                                        <p:tgtEl>
                                          <p:spTgt spid="11">
                                            <p:txEl>
                                              <p:pRg st="7" end="7"/>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nodeType="clickEffect">
                                  <p:stCondLst>
                                    <p:cond delay="0"/>
                                  </p:stCondLst>
                                  <p:childTnLst>
                                    <p:set>
                                      <p:cBhvr>
                                        <p:cTn id="101" dur="1" fill="hold">
                                          <p:stCondLst>
                                            <p:cond delay="0"/>
                                          </p:stCondLst>
                                        </p:cTn>
                                        <p:tgtEl>
                                          <p:spTgt spid="11">
                                            <p:txEl>
                                              <p:pRg st="8" end="8"/>
                                            </p:txEl>
                                          </p:spTgt>
                                        </p:tgtEl>
                                        <p:attrNameLst>
                                          <p:attrName>style.visibility</p:attrName>
                                        </p:attrNameLst>
                                      </p:cBhvr>
                                      <p:to>
                                        <p:strVal val="visible"/>
                                      </p:to>
                                    </p:set>
                                    <p:animEffect transition="in" filter="wipe(left)">
                                      <p:cBhvr>
                                        <p:cTn id="102" dur="500"/>
                                        <p:tgtEl>
                                          <p:spTgt spid="11">
                                            <p:txEl>
                                              <p:pRg st="8" end="8"/>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nodeType="clickEffect">
                                  <p:stCondLst>
                                    <p:cond delay="0"/>
                                  </p:stCondLst>
                                  <p:childTnLst>
                                    <p:set>
                                      <p:cBhvr>
                                        <p:cTn id="106" dur="1" fill="hold">
                                          <p:stCondLst>
                                            <p:cond delay="0"/>
                                          </p:stCondLst>
                                        </p:cTn>
                                        <p:tgtEl>
                                          <p:spTgt spid="11">
                                            <p:txEl>
                                              <p:pRg st="9" end="9"/>
                                            </p:txEl>
                                          </p:spTgt>
                                        </p:tgtEl>
                                        <p:attrNameLst>
                                          <p:attrName>style.visibility</p:attrName>
                                        </p:attrNameLst>
                                      </p:cBhvr>
                                      <p:to>
                                        <p:strVal val="visible"/>
                                      </p:to>
                                    </p:set>
                                    <p:animEffect transition="in" filter="wipe(left)">
                                      <p:cBhvr>
                                        <p:cTn id="107" dur="500"/>
                                        <p:tgtEl>
                                          <p:spTgt spid="11">
                                            <p:txEl>
                                              <p:pRg st="9" end="9"/>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8" fill="hold" nodeType="clickEffect">
                                  <p:stCondLst>
                                    <p:cond delay="0"/>
                                  </p:stCondLst>
                                  <p:childTnLst>
                                    <p:set>
                                      <p:cBhvr>
                                        <p:cTn id="111" dur="1" fill="hold">
                                          <p:stCondLst>
                                            <p:cond delay="0"/>
                                          </p:stCondLst>
                                        </p:cTn>
                                        <p:tgtEl>
                                          <p:spTgt spid="11">
                                            <p:txEl>
                                              <p:pRg st="10" end="10"/>
                                            </p:txEl>
                                          </p:spTgt>
                                        </p:tgtEl>
                                        <p:attrNameLst>
                                          <p:attrName>style.visibility</p:attrName>
                                        </p:attrNameLst>
                                      </p:cBhvr>
                                      <p:to>
                                        <p:strVal val="visible"/>
                                      </p:to>
                                    </p:set>
                                    <p:animEffect transition="in" filter="wipe(left)">
                                      <p:cBhvr>
                                        <p:cTn id="112" dur="500"/>
                                        <p:tgtEl>
                                          <p:spTgt spid="1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1"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2" descr="Conclusion Images – Browse 1,023,680 Stock Photos, Vectors, and Video |  Adobe Stock">
            <a:extLst>
              <a:ext uri="{FF2B5EF4-FFF2-40B4-BE49-F238E27FC236}">
                <a16:creationId xmlns:a16="http://schemas.microsoft.com/office/drawing/2014/main" id="{23FB1C65-D285-4F86-CD53-E2C2E8785E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008" b="17580"/>
          <a:stretch/>
        </p:blipFill>
        <p:spPr bwMode="auto">
          <a:xfrm>
            <a:off x="20" y="11"/>
            <a:ext cx="7707066" cy="2119076"/>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13" name="Rectangle 3">
            <a:extLst>
              <a:ext uri="{FF2B5EF4-FFF2-40B4-BE49-F238E27FC236}">
                <a16:creationId xmlns:a16="http://schemas.microsoft.com/office/drawing/2014/main" id="{B70F3DBA-ED12-6BF6-FF19-EFD56A718393}"/>
              </a:ext>
            </a:extLst>
          </p:cNvPr>
          <p:cNvSpPr txBox="1">
            <a:spLocks noChangeArrowheads="1"/>
          </p:cNvSpPr>
          <p:nvPr/>
        </p:nvSpPr>
        <p:spPr>
          <a:xfrm>
            <a:off x="478972" y="2249714"/>
            <a:ext cx="5326742" cy="4608286"/>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1200"/>
              </a:spcBef>
              <a:buNone/>
            </a:pPr>
            <a:r>
              <a:rPr lang="en-US" altLang="ar-JO" sz="2400" b="1" u="sng" dirty="0" smtClean="0"/>
              <a:t>Entrepreneurs:</a:t>
            </a:r>
          </a:p>
          <a:p>
            <a:pPr marL="628650" lvl="3" indent="-346075">
              <a:spcBef>
                <a:spcPts val="1200"/>
              </a:spcBef>
            </a:pPr>
            <a:r>
              <a:rPr lang="en-US" altLang="ar-JO" sz="2400" dirty="0" smtClean="0"/>
              <a:t>Are an important part of the free enterprise system</a:t>
            </a:r>
          </a:p>
          <a:p>
            <a:pPr marL="628650" lvl="3" indent="-346075">
              <a:spcBef>
                <a:spcPts val="1200"/>
              </a:spcBef>
            </a:pPr>
            <a:r>
              <a:rPr lang="en-US" altLang="ar-JO" sz="2400" dirty="0" smtClean="0"/>
              <a:t>Are a diverse and talented group of people</a:t>
            </a:r>
          </a:p>
          <a:p>
            <a:pPr marL="628650" lvl="3" indent="-346075">
              <a:spcBef>
                <a:spcPts val="1200"/>
              </a:spcBef>
            </a:pPr>
            <a:r>
              <a:rPr lang="en-US" altLang="ar-JO" sz="2400" dirty="0" smtClean="0"/>
              <a:t>Represent a cross-section of society as a whole</a:t>
            </a:r>
          </a:p>
          <a:p>
            <a:pPr marL="628650" lvl="3" indent="-346075">
              <a:spcBef>
                <a:spcPts val="1200"/>
              </a:spcBef>
            </a:pPr>
            <a:r>
              <a:rPr lang="en-US" altLang="ar-JO" sz="2400" dirty="0" smtClean="0"/>
              <a:t>Are able to enhance the profitability of their businesses through acquiring additional knowledge and experience</a:t>
            </a:r>
            <a:endParaRPr lang="en-US" altLang="ar-JO" sz="2400" dirty="0"/>
          </a:p>
        </p:txBody>
      </p:sp>
      <p:sp>
        <p:nvSpPr>
          <p:cNvPr id="5" name="Rectangle 3">
            <a:extLst>
              <a:ext uri="{FF2B5EF4-FFF2-40B4-BE49-F238E27FC236}">
                <a16:creationId xmlns:a16="http://schemas.microsoft.com/office/drawing/2014/main" id="{C0186C5E-27F9-1A1A-EE6A-CBD58E739255}"/>
              </a:ext>
            </a:extLst>
          </p:cNvPr>
          <p:cNvSpPr txBox="1">
            <a:spLocks noChangeArrowheads="1"/>
          </p:cNvSpPr>
          <p:nvPr/>
        </p:nvSpPr>
        <p:spPr>
          <a:xfrm>
            <a:off x="6357257" y="2249713"/>
            <a:ext cx="5626734" cy="4180115"/>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spcBef>
                <a:spcPts val="1200"/>
              </a:spcBef>
              <a:buNone/>
            </a:pPr>
            <a:r>
              <a:rPr lang="ar-EG" altLang="ar-JO" sz="2400" b="1" u="sng" dirty="0"/>
              <a:t>رواد الأعمال:</a:t>
            </a:r>
          </a:p>
          <a:p>
            <a:pPr marL="346075" indent="-346075" algn="justLow" rtl="1">
              <a:spcBef>
                <a:spcPts val="1200"/>
              </a:spcBef>
            </a:pPr>
            <a:r>
              <a:rPr lang="ar-EG" altLang="ar-JO" sz="2400" dirty="0"/>
              <a:t>هم جزء مهم من نظام المشاريع </a:t>
            </a:r>
            <a:r>
              <a:rPr lang="ar-EG" altLang="ar-JO" sz="2400" dirty="0" smtClean="0"/>
              <a:t>الحرة.</a:t>
            </a:r>
            <a:endParaRPr lang="ar-EG" altLang="ar-JO" sz="2400" dirty="0"/>
          </a:p>
          <a:p>
            <a:pPr marL="346075" indent="-346075" algn="justLow" rtl="1">
              <a:spcBef>
                <a:spcPts val="1200"/>
              </a:spcBef>
            </a:pPr>
            <a:r>
              <a:rPr lang="ar-EG" altLang="ar-JO" sz="2400" dirty="0"/>
              <a:t>هم مجموعة متنوعة وموهوبة من </a:t>
            </a:r>
            <a:r>
              <a:rPr lang="ar-EG" altLang="ar-JO" sz="2400" dirty="0" smtClean="0"/>
              <a:t>الناس.</a:t>
            </a:r>
            <a:endParaRPr lang="ar-EG" altLang="ar-JO" sz="2400" dirty="0"/>
          </a:p>
          <a:p>
            <a:pPr marL="346075" indent="-346075" algn="justLow" rtl="1">
              <a:spcBef>
                <a:spcPts val="1200"/>
              </a:spcBef>
            </a:pPr>
            <a:r>
              <a:rPr lang="ar-EG" altLang="ar-JO" sz="2400" dirty="0"/>
              <a:t>يُمثلون قطاع عريض من المجتمع </a:t>
            </a:r>
            <a:r>
              <a:rPr lang="ar-EG" altLang="ar-JO" sz="2400" dirty="0" smtClean="0"/>
              <a:t>ككل.</a:t>
            </a:r>
            <a:endParaRPr lang="ar-EG" altLang="ar-JO" sz="2400" dirty="0"/>
          </a:p>
          <a:p>
            <a:pPr marL="346075" indent="-346075" algn="justLow" rtl="1">
              <a:spcBef>
                <a:spcPts val="1200"/>
              </a:spcBef>
            </a:pPr>
            <a:r>
              <a:rPr lang="ar-EG" altLang="ar-JO" sz="2400" dirty="0"/>
              <a:t>قادرون على تعزيز ربحية أعمالهم من خلال اكتساب معارف وخبرات </a:t>
            </a:r>
            <a:r>
              <a:rPr lang="ar-EG" altLang="ar-JO" sz="2400" dirty="0" smtClean="0"/>
              <a:t>إضافية.</a:t>
            </a:r>
            <a:endParaRPr lang="ar-EG" altLang="ar-JO" sz="2400" dirty="0"/>
          </a:p>
        </p:txBody>
      </p:sp>
    </p:spTree>
    <p:extLst>
      <p:ext uri="{BB962C8B-B14F-4D97-AF65-F5344CB8AC3E}">
        <p14:creationId xmlns:p14="http://schemas.microsoft.com/office/powerpoint/2010/main" val="22499989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left)">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wipe(left)">
                                      <p:cBhvr>
                                        <p:cTn id="12" dur="500"/>
                                        <p:tgtEl>
                                          <p:spTgt spid="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Effect transition="in" filter="wipe(left)">
                                      <p:cBhvr>
                                        <p:cTn id="17" dur="500"/>
                                        <p:tgtEl>
                                          <p:spTgt spid="1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3">
                                            <p:txEl>
                                              <p:pRg st="3" end="3"/>
                                            </p:txEl>
                                          </p:spTgt>
                                        </p:tgtEl>
                                        <p:attrNameLst>
                                          <p:attrName>style.visibility</p:attrName>
                                        </p:attrNameLst>
                                      </p:cBhvr>
                                      <p:to>
                                        <p:strVal val="visible"/>
                                      </p:to>
                                    </p:set>
                                    <p:animEffect transition="in" filter="wipe(left)">
                                      <p:cBhvr>
                                        <p:cTn id="22" dur="500"/>
                                        <p:tgtEl>
                                          <p:spTgt spid="1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3">
                                            <p:txEl>
                                              <p:pRg st="4" end="4"/>
                                            </p:txEl>
                                          </p:spTgt>
                                        </p:tgtEl>
                                        <p:attrNameLst>
                                          <p:attrName>style.visibility</p:attrName>
                                        </p:attrNameLst>
                                      </p:cBhvr>
                                      <p:to>
                                        <p:strVal val="visible"/>
                                      </p:to>
                                    </p:set>
                                    <p:animEffect transition="in" filter="wipe(left)">
                                      <p:cBhvr>
                                        <p:cTn id="27" dur="500"/>
                                        <p:tgtEl>
                                          <p:spTgt spid="1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wipe(left)">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wipe(left)">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wipe(left)">
                                      <p:cBhvr>
                                        <p:cTn id="42" dur="500"/>
                                        <p:tgtEl>
                                          <p:spTgt spid="5">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Effect transition="in" filter="wipe(left)">
                                      <p:cBhvr>
                                        <p:cTn id="47" dur="500"/>
                                        <p:tgtEl>
                                          <p:spTgt spid="5">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5">
                                            <p:txEl>
                                              <p:pRg st="4" end="4"/>
                                            </p:txEl>
                                          </p:spTgt>
                                        </p:tgtEl>
                                        <p:attrNameLst>
                                          <p:attrName>style.visibility</p:attrName>
                                        </p:attrNameLst>
                                      </p:cBhvr>
                                      <p:to>
                                        <p:strVal val="visible"/>
                                      </p:to>
                                    </p:set>
                                    <p:animEffect transition="in" filter="wipe(left)">
                                      <p:cBhvr>
                                        <p:cTn id="5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980379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C5D27E1-A476-4346-9BF2-F42630197ED4}">
  <ds:schemaRefs>
    <ds:schemaRef ds:uri="http://schemas.microsoft.com/sharepoint/v3/contenttype/forms"/>
  </ds:schemaRefs>
</ds:datastoreItem>
</file>

<file path=customXml/itemProps2.xml><?xml version="1.0" encoding="utf-8"?>
<ds:datastoreItem xmlns:ds="http://schemas.openxmlformats.org/officeDocument/2006/customXml" ds:itemID="{D7622D01-DE63-48DC-827E-C7857E0AAA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24C11AA-FC95-4E75-AF63-442F693CAC32}">
  <ds:schemaRefs>
    <ds:schemaRef ds:uri="http://schemas.microsoft.com/office/infopath/2007/PartnerControls"/>
    <ds:schemaRef ds:uri="http://schemas.microsoft.com/office/2006/documentManagement/types"/>
    <ds:schemaRef ds:uri="http://purl.org/dc/terms/"/>
    <ds:schemaRef ds:uri="d13aca44-ef33-4cf4-9980-7f0b00e6eeb9"/>
    <ds:schemaRef ds:uri="http://schemas.microsoft.com/office/2006/metadata/properties"/>
    <ds:schemaRef ds:uri="http://www.w3.org/XML/1998/namespace"/>
    <ds:schemaRef ds:uri="http://purl.org/dc/dcmitype/"/>
    <ds:schemaRef ds:uri="http://purl.org/dc/elements/1.1/"/>
    <ds:schemaRef ds:uri="http://schemas.openxmlformats.org/package/2006/metadata/core-properties"/>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389</TotalTime>
  <Words>5551</Words>
  <Application>Microsoft Office PowerPoint</Application>
  <PresentationFormat>Widescreen</PresentationFormat>
  <Paragraphs>621</Paragraphs>
  <Slides>52</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52</vt:i4>
      </vt:variant>
    </vt:vector>
  </HeadingPairs>
  <TitlesOfParts>
    <vt:vector size="63" baseType="lpstr">
      <vt:lpstr>ＭＳ Ｐゴシック</vt:lpstr>
      <vt:lpstr>Alexandria</vt:lpstr>
      <vt:lpstr>APPLE CHANCERY</vt:lpstr>
      <vt:lpstr>Arial</vt:lpstr>
      <vt:lpstr>Calibri</vt:lpstr>
      <vt:lpstr>Calibri Light</vt:lpstr>
      <vt:lpstr>Roboto Light</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petabyet</cp:lastModifiedBy>
  <cp:revision>182</cp:revision>
  <dcterms:created xsi:type="dcterms:W3CDTF">2023-04-29T09:08:00Z</dcterms:created>
  <dcterms:modified xsi:type="dcterms:W3CDTF">2024-10-05T08:13:22Z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