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529" r:id="rId3"/>
    <p:sldId id="599" r:id="rId4"/>
    <p:sldId id="600" r:id="rId5"/>
    <p:sldId id="601" r:id="rId6"/>
    <p:sldId id="602" r:id="rId7"/>
    <p:sldId id="603" r:id="rId8"/>
    <p:sldId id="604" r:id="rId9"/>
    <p:sldId id="605" r:id="rId10"/>
    <p:sldId id="606" r:id="rId11"/>
    <p:sldId id="607" r:id="rId12"/>
    <p:sldId id="608" r:id="rId13"/>
    <p:sldId id="609" r:id="rId14"/>
    <p:sldId id="610" r:id="rId15"/>
    <p:sldId id="611" r:id="rId16"/>
    <p:sldId id="612" r:id="rId17"/>
    <p:sldId id="613" r:id="rId18"/>
    <p:sldId id="614" r:id="rId19"/>
    <p:sldId id="615" r:id="rId20"/>
    <p:sldId id="616" r:id="rId21"/>
    <p:sldId id="617" r:id="rId22"/>
    <p:sldId id="618" r:id="rId23"/>
    <p:sldId id="619" r:id="rId24"/>
    <p:sldId id="620" r:id="rId25"/>
    <p:sldId id="621" r:id="rId26"/>
    <p:sldId id="622" r:id="rId27"/>
    <p:sldId id="623" r:id="rId28"/>
    <p:sldId id="32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89" d="100"/>
          <a:sy n="89" d="100"/>
        </p:scale>
        <p:origin x="68" y="2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dirty="0"/>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453292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795894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52195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649870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99270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277715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718977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462135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889369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1105023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8947890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418189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535096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4234076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379798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1547820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41309939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82981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778601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3653894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90041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7801757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479848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0665722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472836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9</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340033"/>
            <a:ext cx="570882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7. Groups and Teams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272804" cy="536288"/>
            <a:chOff x="130614" y="576828"/>
            <a:chExt cx="5272804" cy="536288"/>
          </a:xfrm>
        </p:grpSpPr>
        <p:sp>
          <p:nvSpPr>
            <p:cNvPr id="7" name="TextBox 6"/>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2022102" y="1916570"/>
            <a:ext cx="9902229" cy="4038093"/>
          </a:xfrm>
          <a:prstGeom prst="rect">
            <a:avLst/>
          </a:prstGeom>
          <a:noFill/>
        </p:spPr>
        <p:txBody>
          <a:bodyPr wrap="square">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Learning Outcomes</a:t>
            </a: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Types of Groups and Teams:</a:t>
            </a:r>
            <a:endParaRPr lang="en-US" sz="2000" b="1" dirty="0">
              <a:solidFill>
                <a:srgbClr val="0A1F61"/>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3097454591"/>
              </p:ext>
            </p:extLst>
          </p:nvPr>
        </p:nvGraphicFramePr>
        <p:xfrm>
          <a:off x="1874167" y="1907229"/>
          <a:ext cx="9902230" cy="393192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algn="just"/>
                      <a:r>
                        <a:rPr lang="en-US" b="0" dirty="0">
                          <a:solidFill>
                            <a:schemeClr val="tx1"/>
                          </a:solidFill>
                        </a:rPr>
                        <a:t> a Types of Groups and Teams</a:t>
                      </a: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A group  </a:t>
                      </a:r>
                      <a:r>
                        <a:rPr lang="en-US" b="0" dirty="0">
                          <a:solidFill>
                            <a:schemeClr val="tx1"/>
                          </a:solidFill>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Two people who are physically near each other are not a group unless they interact and have some influence on each other. Coworkers may work side by side on related tasks—but if they do not interact, they are not a group.</a:t>
                      </a:r>
                    </a:p>
                    <a:p>
                      <a:pPr algn="just"/>
                      <a:endParaRPr lang="en-US" b="0" dirty="0">
                        <a:solidFill>
                          <a:schemeClr val="tx1"/>
                        </a:solidFill>
                      </a:endParaRPr>
                    </a:p>
                    <a:p>
                      <a:pPr marL="285750" indent="-285750" algn="just">
                        <a:buFont typeface="Wingdings" panose="05000000000000000000" pitchFamily="2" charset="2"/>
                        <a:buChar char="§"/>
                      </a:pPr>
                      <a:r>
                        <a:rPr lang="en-US" b="1" u="sng" dirty="0">
                          <a:solidFill>
                            <a:schemeClr val="tx1"/>
                          </a:solidFill>
                        </a:rPr>
                        <a:t>A team</a:t>
                      </a:r>
                      <a:r>
                        <a:rPr lang="en-US" b="0" dirty="0">
                          <a:solidFill>
                            <a:schemeClr val="tx1"/>
                          </a:solidFill>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A key part of this definition is that team members are interdependent with respect to information, resources, and skills. As tasks become more complex, they require greater coordination among team members. </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EF6D4B8-5B4A-4370-929F-C544EDF3AB59}"/>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4F1F40DE-7E4C-4A33-AD8B-29BC63D457E9}"/>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275E8AAE-436F-49D6-93A8-6853D5F4021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2834305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Types of Groups and Teams:</a:t>
            </a:r>
            <a:endParaRPr lang="en-US" sz="2000" b="1" dirty="0">
              <a:solidFill>
                <a:srgbClr val="0A1F61"/>
              </a:solidFill>
              <a:effectLst/>
              <a:latin typeface="Helvetica" panose="020B0604020202020204" pitchFamily="34" charset="0"/>
            </a:endParaRPr>
          </a:p>
        </p:txBody>
      </p:sp>
      <p:grpSp>
        <p:nvGrpSpPr>
          <p:cNvPr id="15" name="Group 14">
            <a:extLst>
              <a:ext uri="{FF2B5EF4-FFF2-40B4-BE49-F238E27FC236}">
                <a16:creationId xmlns:a16="http://schemas.microsoft.com/office/drawing/2014/main" id="{8AF76A3B-DA6E-4BF5-9DEE-674774BC904A}"/>
              </a:ext>
            </a:extLst>
          </p:cNvPr>
          <p:cNvGrpSpPr/>
          <p:nvPr/>
        </p:nvGrpSpPr>
        <p:grpSpPr>
          <a:xfrm>
            <a:off x="2216441" y="1809365"/>
            <a:ext cx="9734306" cy="3886200"/>
            <a:chOff x="2216441" y="1809365"/>
            <a:chExt cx="9734306" cy="3886200"/>
          </a:xfrm>
        </p:grpSpPr>
        <p:pic>
          <p:nvPicPr>
            <p:cNvPr id="10" name="Picture 9">
              <a:extLst>
                <a:ext uri="{FF2B5EF4-FFF2-40B4-BE49-F238E27FC236}">
                  <a16:creationId xmlns:a16="http://schemas.microsoft.com/office/drawing/2014/main" id="{A3836ABB-4430-4EC7-8E2F-9F9256B94896}"/>
                </a:ext>
              </a:extLst>
            </p:cNvPr>
            <p:cNvPicPr>
              <a:picLocks noChangeAspect="1"/>
            </p:cNvPicPr>
            <p:nvPr/>
          </p:nvPicPr>
          <p:blipFill>
            <a:blip r:embed="rId7"/>
            <a:stretch>
              <a:fillRect/>
            </a:stretch>
          </p:blipFill>
          <p:spPr>
            <a:xfrm>
              <a:off x="6597697" y="1809365"/>
              <a:ext cx="5353050" cy="3886200"/>
            </a:xfrm>
            <a:prstGeom prst="rect">
              <a:avLst/>
            </a:prstGeom>
          </p:spPr>
        </p:pic>
        <p:sp>
          <p:nvSpPr>
            <p:cNvPr id="14" name="TextBox 13">
              <a:extLst>
                <a:ext uri="{FF2B5EF4-FFF2-40B4-BE49-F238E27FC236}">
                  <a16:creationId xmlns:a16="http://schemas.microsoft.com/office/drawing/2014/main" id="{73424474-0756-4474-B547-5E40FF06FC7B}"/>
                </a:ext>
              </a:extLst>
            </p:cNvPr>
            <p:cNvSpPr txBox="1"/>
            <p:nvPr/>
          </p:nvSpPr>
          <p:spPr>
            <a:xfrm>
              <a:off x="2216441" y="2859480"/>
              <a:ext cx="4381256" cy="1477328"/>
            </a:xfrm>
            <a:prstGeom prst="rect">
              <a:avLst/>
            </a:prstGeom>
            <a:solidFill>
              <a:srgbClr val="FF9518"/>
            </a:solidFill>
          </p:spPr>
          <p:txBody>
            <a:bodyPr wrap="square">
              <a:spAutoFit/>
            </a:bodyPr>
            <a:lstStyle/>
            <a:p>
              <a:pPr algn="just"/>
              <a:r>
                <a:rPr lang="en-US" dirty="0"/>
                <a:t>Groups are prevalent throughout most organizations. A variety of different kinds of workgroups and teams like this one perform many different kinds of functions and play a number of different roles.</a:t>
              </a:r>
            </a:p>
          </p:txBody>
        </p:sp>
      </p:grpSp>
      <p:grpSp>
        <p:nvGrpSpPr>
          <p:cNvPr id="16" name="Group 15">
            <a:extLst>
              <a:ext uri="{FF2B5EF4-FFF2-40B4-BE49-F238E27FC236}">
                <a16:creationId xmlns:a16="http://schemas.microsoft.com/office/drawing/2014/main" id="{702DDAE7-057F-4EDA-BD14-ED0D8FE85A80}"/>
              </a:ext>
            </a:extLst>
          </p:cNvPr>
          <p:cNvGrpSpPr/>
          <p:nvPr/>
        </p:nvGrpSpPr>
        <p:grpSpPr>
          <a:xfrm>
            <a:off x="130614" y="576828"/>
            <a:ext cx="5272804" cy="536288"/>
            <a:chOff x="130614" y="576828"/>
            <a:chExt cx="5272804" cy="536288"/>
          </a:xfrm>
        </p:grpSpPr>
        <p:sp>
          <p:nvSpPr>
            <p:cNvPr id="17" name="TextBox 16">
              <a:extLst>
                <a:ext uri="{FF2B5EF4-FFF2-40B4-BE49-F238E27FC236}">
                  <a16:creationId xmlns:a16="http://schemas.microsoft.com/office/drawing/2014/main" id="{7CE0488D-DE7A-434B-80AE-4CBE6D64BF60}"/>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8" name="Rectangle 17">
              <a:extLst>
                <a:ext uri="{FF2B5EF4-FFF2-40B4-BE49-F238E27FC236}">
                  <a16:creationId xmlns:a16="http://schemas.microsoft.com/office/drawing/2014/main" id="{387AAE3D-EBC8-41DA-BF9C-835334830F4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573880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Workgroups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147674095"/>
              </p:ext>
            </p:extLst>
          </p:nvPr>
        </p:nvGraphicFramePr>
        <p:xfrm>
          <a:off x="1874167" y="1907229"/>
          <a:ext cx="9902230" cy="338328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Workgroups</a:t>
                      </a:r>
                    </a:p>
                    <a:p>
                      <a:pPr algn="just"/>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Workgroups </a:t>
                      </a:r>
                      <a:r>
                        <a:rPr lang="en-US" b="0" u="none" dirty="0">
                          <a:solidFill>
                            <a:schemeClr val="tx1"/>
                          </a:solidFill>
                        </a:rPr>
                        <a:t>are formal groups established by the organization to do its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Workgroups include </a:t>
                      </a:r>
                      <a:r>
                        <a:rPr lang="en-US" b="1" u="none" dirty="0">
                          <a:solidFill>
                            <a:schemeClr val="tx1"/>
                          </a:solidFill>
                        </a:rPr>
                        <a:t>command (or functional) </a:t>
                      </a:r>
                      <a:r>
                        <a:rPr lang="en-US" b="0" u="none" dirty="0">
                          <a:solidFill>
                            <a:schemeClr val="tx1"/>
                          </a:solidFill>
                        </a:rPr>
                        <a:t>groups and </a:t>
                      </a:r>
                      <a:r>
                        <a:rPr lang="en-US" b="1" u="none" dirty="0">
                          <a:solidFill>
                            <a:schemeClr val="tx1"/>
                          </a:solidFill>
                        </a:rPr>
                        <a:t>affinity groups </a:t>
                      </a:r>
                      <a:r>
                        <a:rPr lang="en-US" b="0" u="none" dirty="0">
                          <a:solidFill>
                            <a:schemeClr val="tx1"/>
                          </a:solidFill>
                        </a:rPr>
                        <a:t>(as well as teams). </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sng" dirty="0">
                          <a:solidFill>
                            <a:schemeClr val="tx1"/>
                          </a:solidFill>
                        </a:rPr>
                        <a:t>A command group </a:t>
                      </a:r>
                      <a:r>
                        <a:rPr lang="en-US" b="0" u="none" dirty="0">
                          <a:solidFill>
                            <a:schemeClr val="tx1"/>
                          </a:solidFill>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sz="1800" b="1" u="sng" kern="1200" dirty="0">
                          <a:solidFill>
                            <a:schemeClr val="tx1"/>
                          </a:solidFill>
                          <a:latin typeface="+mn-lt"/>
                          <a:ea typeface="+mn-ea"/>
                          <a:cs typeface="+mn-cs"/>
                        </a:rPr>
                        <a:t> Affinity groups </a:t>
                      </a:r>
                      <a:r>
                        <a:rPr lang="en-US" b="0" u="none" dirty="0">
                          <a:solidFill>
                            <a:schemeClr val="tx1"/>
                          </a:solidFill>
                        </a:rPr>
                        <a:t>are relatively permanent collections of employees from the same level in the organization who meet on a regular basis to share information, capture emerging opportunities, and solve problems</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29768D1C-7C36-4B02-B437-C899A2EB15B5}"/>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4FD26C50-C53B-4939-AD83-44F9C923A2D9}"/>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6C75C330-4893-4DAD-B31C-6C83F477928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250249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Workgroups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2846561485"/>
              </p:ext>
            </p:extLst>
          </p:nvPr>
        </p:nvGraphicFramePr>
        <p:xfrm>
          <a:off x="1874167" y="1907229"/>
          <a:ext cx="9902230" cy="365760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Workgroups-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command groups</a:t>
                      </a:r>
                    </a:p>
                    <a:p>
                      <a:pPr algn="just"/>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 team members decide among themselves who will perform each task.</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4089035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pSp>
        <p:nvGrpSpPr>
          <p:cNvPr id="15" name="Group 14">
            <a:extLst>
              <a:ext uri="{FF2B5EF4-FFF2-40B4-BE49-F238E27FC236}">
                <a16:creationId xmlns:a16="http://schemas.microsoft.com/office/drawing/2014/main" id="{802FBE84-DC73-4ECF-8A74-9D4943C8373A}"/>
              </a:ext>
            </a:extLst>
          </p:cNvPr>
          <p:cNvGrpSpPr/>
          <p:nvPr/>
        </p:nvGrpSpPr>
        <p:grpSpPr>
          <a:xfrm>
            <a:off x="1874165" y="1397078"/>
            <a:ext cx="9990707" cy="4557586"/>
            <a:chOff x="1874165" y="1982756"/>
            <a:chExt cx="9990707" cy="3971907"/>
          </a:xfrm>
        </p:grpSpPr>
        <p:pic>
          <p:nvPicPr>
            <p:cNvPr id="10" name="Picture 9">
              <a:extLst>
                <a:ext uri="{FF2B5EF4-FFF2-40B4-BE49-F238E27FC236}">
                  <a16:creationId xmlns:a16="http://schemas.microsoft.com/office/drawing/2014/main" id="{C6247227-BB0F-4CB8-872E-08F126820FDA}"/>
                </a:ext>
              </a:extLst>
            </p:cNvPr>
            <p:cNvPicPr>
              <a:picLocks noChangeAspect="1"/>
            </p:cNvPicPr>
            <p:nvPr/>
          </p:nvPicPr>
          <p:blipFill>
            <a:blip r:embed="rId7"/>
            <a:stretch>
              <a:fillRect/>
            </a:stretch>
          </p:blipFill>
          <p:spPr>
            <a:xfrm>
              <a:off x="6321322" y="1982756"/>
              <a:ext cx="5543550" cy="3971907"/>
            </a:xfrm>
            <a:prstGeom prst="rect">
              <a:avLst/>
            </a:prstGeom>
          </p:spPr>
        </p:pic>
        <p:sp>
          <p:nvSpPr>
            <p:cNvPr id="14" name="TextBox 13">
              <a:extLst>
                <a:ext uri="{FF2B5EF4-FFF2-40B4-BE49-F238E27FC236}">
                  <a16:creationId xmlns:a16="http://schemas.microsoft.com/office/drawing/2014/main" id="{4525D923-4822-4F66-8B08-18B037B673B1}"/>
                </a:ext>
              </a:extLst>
            </p:cNvPr>
            <p:cNvSpPr txBox="1"/>
            <p:nvPr/>
          </p:nvSpPr>
          <p:spPr>
            <a:xfrm>
              <a:off x="1874165" y="2739422"/>
              <a:ext cx="4447157" cy="3139321"/>
            </a:xfrm>
            <a:prstGeom prst="rect">
              <a:avLst/>
            </a:prstGeom>
            <a:solidFill>
              <a:srgbClr val="FF9518"/>
            </a:solidFill>
          </p:spPr>
          <p:txBody>
            <a:bodyPr wrap="square">
              <a:spAutoFit/>
            </a:bodyPr>
            <a:lstStyle/>
            <a:p>
              <a:pPr algn="just"/>
              <a:r>
                <a:rPr lang="en-US" i="1" dirty="0"/>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grpSp>
        <p:nvGrpSpPr>
          <p:cNvPr id="16" name="Group 15">
            <a:extLst>
              <a:ext uri="{FF2B5EF4-FFF2-40B4-BE49-F238E27FC236}">
                <a16:creationId xmlns:a16="http://schemas.microsoft.com/office/drawing/2014/main" id="{5FB7F698-D210-42AB-979C-43901D35BD77}"/>
              </a:ext>
            </a:extLst>
          </p:cNvPr>
          <p:cNvGrpSpPr/>
          <p:nvPr/>
        </p:nvGrpSpPr>
        <p:grpSpPr>
          <a:xfrm>
            <a:off x="130614" y="576828"/>
            <a:ext cx="5272804" cy="536288"/>
            <a:chOff x="130614" y="576828"/>
            <a:chExt cx="5272804" cy="536288"/>
          </a:xfrm>
        </p:grpSpPr>
        <p:sp>
          <p:nvSpPr>
            <p:cNvPr id="17" name="TextBox 16">
              <a:extLst>
                <a:ext uri="{FF2B5EF4-FFF2-40B4-BE49-F238E27FC236}">
                  <a16:creationId xmlns:a16="http://schemas.microsoft.com/office/drawing/2014/main" id="{FB901612-E2DD-4D47-A6D2-12DE90A3E267}"/>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8" name="Rectangle 17">
              <a:extLst>
                <a:ext uri="{FF2B5EF4-FFF2-40B4-BE49-F238E27FC236}">
                  <a16:creationId xmlns:a16="http://schemas.microsoft.com/office/drawing/2014/main" id="{B58EEBC7-5AA5-438E-8076-E6F0D970CA8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357972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1178781160"/>
              </p:ext>
            </p:extLst>
          </p:nvPr>
        </p:nvGraphicFramePr>
        <p:xfrm>
          <a:off x="1874167" y="1907229"/>
          <a:ext cx="9902230" cy="365760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Organizations also use a wide variety of different types of teams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Each type of team is composed of different members and responsible for different types of tasks. </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none" dirty="0">
                          <a:solidFill>
                            <a:schemeClr val="tx1"/>
                          </a:solidFill>
                        </a:rPr>
                        <a:t> </a:t>
                      </a:r>
                      <a:r>
                        <a:rPr lang="en-US" sz="1800" b="1" u="sng" kern="1200" dirty="0">
                          <a:solidFill>
                            <a:schemeClr val="tx1"/>
                          </a:solidFill>
                          <a:latin typeface="+mn-lt"/>
                          <a:ea typeface="+mn-ea"/>
                          <a:cs typeface="+mn-cs"/>
                        </a:rPr>
                        <a:t>The functional teams </a:t>
                      </a:r>
                      <a:r>
                        <a:rPr lang="en-US" b="0" u="none" dirty="0">
                          <a:solidFill>
                            <a:schemeClr val="tx1"/>
                          </a:solidFill>
                        </a:rPr>
                        <a:t>come from the same department or functional area. A team of marketing employees and a team of finance employees are examples of functional teams.</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1" u="sng" dirty="0">
                          <a:solidFill>
                            <a:schemeClr val="tx1"/>
                          </a:solidFill>
                        </a:rPr>
                        <a:t>Cross-functional </a:t>
                      </a:r>
                      <a:r>
                        <a:rPr lang="en-US" b="0" u="none" dirty="0">
                          <a:solidFill>
                            <a:schemeClr val="tx1"/>
                          </a:solidFill>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An example </a:t>
                      </a:r>
                      <a:r>
                        <a:rPr lang="en-US" b="0" u="none" dirty="0">
                          <a:solidFill>
                            <a:schemeClr val="tx1"/>
                          </a:solidFill>
                        </a:rPr>
                        <a:t>of a cross-functional team is a top-management team with members representing different functions or units of the organization.</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62760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3085879211"/>
              </p:ext>
            </p:extLst>
          </p:nvPr>
        </p:nvGraphicFramePr>
        <p:xfrm>
          <a:off x="1874167" y="1810255"/>
          <a:ext cx="9902230" cy="4480560"/>
        </p:xfrm>
        <a:graphic>
          <a:graphicData uri="http://schemas.openxmlformats.org/drawingml/2006/table">
            <a:tbl>
              <a:tblPr firstRow="1" bandRow="1">
                <a:tableStyleId>{5C22544A-7EE6-4342-B048-85BDC9FD1C3A}</a:tableStyleId>
              </a:tblPr>
              <a:tblGrid>
                <a:gridCol w="1964119">
                  <a:extLst>
                    <a:ext uri="{9D8B030D-6E8A-4147-A177-3AD203B41FA5}">
                      <a16:colId xmlns:a16="http://schemas.microsoft.com/office/drawing/2014/main" val="2794518856"/>
                    </a:ext>
                  </a:extLst>
                </a:gridCol>
                <a:gridCol w="7938111">
                  <a:extLst>
                    <a:ext uri="{9D8B030D-6E8A-4147-A177-3AD203B41FA5}">
                      <a16:colId xmlns:a16="http://schemas.microsoft.com/office/drawing/2014/main" val="3104022207"/>
                    </a:ext>
                  </a:extLst>
                </a:gridCol>
              </a:tblGrid>
              <a:tr h="375457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noFill/>
                  </a:tcPr>
                </a:tc>
                <a:tc>
                  <a:txBody>
                    <a:bodyPr/>
                    <a:lstStyle/>
                    <a:p>
                      <a:pPr marL="0" indent="0" algn="just">
                        <a:buFont typeface="+mj-lt"/>
                        <a:buNone/>
                      </a:pPr>
                      <a:r>
                        <a:rPr lang="en-US" b="0" u="none" dirty="0">
                          <a:solidFill>
                            <a:schemeClr val="tx1"/>
                          </a:solidFill>
                        </a:rPr>
                        <a:t>3. </a:t>
                      </a:r>
                      <a:r>
                        <a:rPr lang="en-US" b="1" i="0" u="sng" dirty="0">
                          <a:solidFill>
                            <a:schemeClr val="tx1"/>
                          </a:solidFill>
                        </a:rPr>
                        <a:t>Problem-solving teams </a:t>
                      </a:r>
                      <a:r>
                        <a:rPr lang="en-US" b="0" u="none" dirty="0">
                          <a:solidFill>
                            <a:schemeClr val="tx1"/>
                          </a:solidFill>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b="0" u="none" dirty="0">
                          <a:solidFill>
                            <a:schemeClr val="tx1"/>
                          </a:solidFill>
                        </a:rPr>
                        <a:t> </a:t>
                      </a:r>
                      <a:r>
                        <a:rPr lang="en-US" b="0" u="none" dirty="0">
                          <a:solidFill>
                            <a:srgbClr val="C00000"/>
                          </a:solidFill>
                        </a:rPr>
                        <a:t>For example, </a:t>
                      </a:r>
                      <a:r>
                        <a:rPr lang="en-US" b="0" u="none" dirty="0">
                          <a:solidFill>
                            <a:schemeClr val="tx1"/>
                          </a:solidFill>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b="0" u="none" dirty="0">
                        <a:solidFill>
                          <a:schemeClr val="tx1"/>
                        </a:solidFill>
                      </a:endParaRPr>
                    </a:p>
                    <a:p>
                      <a:pPr marL="0" indent="0" algn="just">
                        <a:buFont typeface="+mj-lt"/>
                        <a:buNone/>
                      </a:pPr>
                      <a:r>
                        <a:rPr lang="en-US" b="1" u="sng" dirty="0">
                          <a:solidFill>
                            <a:schemeClr val="tx1"/>
                          </a:solidFill>
                        </a:rPr>
                        <a:t>4. Self-directed teams </a:t>
                      </a:r>
                      <a:r>
                        <a:rPr lang="en-US" b="0" u="none" dirty="0">
                          <a:solidFill>
                            <a:schemeClr val="tx1"/>
                          </a:solidFill>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b="0" u="none" dirty="0">
                          <a:solidFill>
                            <a:srgbClr val="C00000"/>
                          </a:solidFill>
                        </a:rPr>
                        <a:t> for example, </a:t>
                      </a:r>
                      <a:r>
                        <a:rPr lang="en-US" b="0" u="none" dirty="0">
                          <a:solidFill>
                            <a:schemeClr val="tx1"/>
                          </a:solidFill>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b="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93791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2790015028"/>
              </p:ext>
            </p:extLst>
          </p:nvPr>
        </p:nvGraphicFramePr>
        <p:xfrm>
          <a:off x="1874165" y="1642944"/>
          <a:ext cx="10198510" cy="4480560"/>
        </p:xfrm>
        <a:graphic>
          <a:graphicData uri="http://schemas.openxmlformats.org/drawingml/2006/table">
            <a:tbl>
              <a:tblPr firstRow="1" bandRow="1">
                <a:tableStyleId>{5C22544A-7EE6-4342-B048-85BDC9FD1C3A}</a:tableStyleId>
              </a:tblPr>
              <a:tblGrid>
                <a:gridCol w="1134083">
                  <a:extLst>
                    <a:ext uri="{9D8B030D-6E8A-4147-A177-3AD203B41FA5}">
                      <a16:colId xmlns:a16="http://schemas.microsoft.com/office/drawing/2014/main" val="2794518856"/>
                    </a:ext>
                  </a:extLst>
                </a:gridCol>
                <a:gridCol w="9064427">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noFill/>
                  </a:tcPr>
                </a:tc>
                <a:tc>
                  <a:txBody>
                    <a:bodyPr/>
                    <a:lstStyle/>
                    <a:p>
                      <a:pPr marL="0" indent="0" algn="just">
                        <a:buFont typeface="+mj-lt"/>
                        <a:buNone/>
                      </a:pPr>
                      <a:r>
                        <a:rPr lang="en-US" b="1" u="sng" dirty="0">
                          <a:solidFill>
                            <a:schemeClr val="tx1"/>
                          </a:solidFill>
                        </a:rPr>
                        <a:t>5- Venture teams </a:t>
                      </a:r>
                      <a:r>
                        <a:rPr lang="en-US" b="0" u="none" dirty="0">
                          <a:solidFill>
                            <a:schemeClr val="tx1"/>
                          </a:solidFill>
                        </a:rPr>
                        <a:t>are teams that operate semi-autonomously to create and develop new products (product development teams), processes (process design teams), or businesses (venture teams).</a:t>
                      </a:r>
                    </a:p>
                    <a:p>
                      <a:pPr marL="0" indent="0" algn="just">
                        <a:buFont typeface="+mj-lt"/>
                        <a:buNone/>
                      </a:pPr>
                      <a:endParaRPr lang="en-US" b="0" u="none" dirty="0">
                        <a:solidFill>
                          <a:schemeClr val="tx1"/>
                        </a:solidFill>
                      </a:endParaRPr>
                    </a:p>
                    <a:p>
                      <a:pPr marL="0" indent="0" algn="just">
                        <a:buFont typeface="+mj-lt"/>
                        <a:buNone/>
                      </a:pPr>
                      <a:r>
                        <a:rPr lang="en-US" b="1" u="none" dirty="0">
                          <a:solidFill>
                            <a:schemeClr val="tx1"/>
                          </a:solidFill>
                        </a:rPr>
                        <a:t>6- Virtual teams </a:t>
                      </a:r>
                      <a:r>
                        <a:rPr lang="en-US" b="0" u="none" dirty="0">
                          <a:solidFill>
                            <a:schemeClr val="tx1"/>
                          </a:solidFill>
                        </a:rPr>
                        <a:t>are teams of geographically and/or organizationally dispersed coworkers who communicate using the Internet and other information technologies</a:t>
                      </a:r>
                    </a:p>
                    <a:p>
                      <a:pPr marL="0" indent="0" algn="just">
                        <a:buFont typeface="+mj-lt"/>
                        <a:buNone/>
                      </a:pPr>
                      <a:r>
                        <a:rPr lang="en-US" b="0" u="none" dirty="0">
                          <a:solidFill>
                            <a:srgbClr val="C00000"/>
                          </a:solidFill>
                        </a:rPr>
                        <a:t>For example, </a:t>
                      </a:r>
                      <a:r>
                        <a:rPr lang="en-US" b="0" u="none" dirty="0">
                          <a:solidFill>
                            <a:schemeClr val="tx1"/>
                          </a:solidFill>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p>
                      <a:pPr marL="0" indent="0" algn="just">
                        <a:buFont typeface="+mj-lt"/>
                        <a:buNone/>
                      </a:pPr>
                      <a:endParaRPr lang="en-US" b="0" u="none" dirty="0">
                        <a:solidFill>
                          <a:schemeClr val="tx1"/>
                        </a:solidFill>
                      </a:endParaRPr>
                    </a:p>
                    <a:p>
                      <a:pPr marL="0" indent="0" algn="just">
                        <a:buFont typeface="+mj-lt"/>
                        <a:buNone/>
                      </a:pPr>
                      <a:r>
                        <a:rPr lang="en-US" b="1" u="sng" dirty="0">
                          <a:solidFill>
                            <a:schemeClr val="tx1"/>
                          </a:solidFill>
                        </a:rPr>
                        <a:t>7- Global teams </a:t>
                      </a:r>
                      <a:r>
                        <a:rPr lang="en-US" b="0" u="none" dirty="0">
                          <a:solidFill>
                            <a:schemeClr val="tx1"/>
                          </a:solidFill>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2598278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8216"/>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22114"/>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7" name="Table 6">
            <a:extLst>
              <a:ext uri="{FF2B5EF4-FFF2-40B4-BE49-F238E27FC236}">
                <a16:creationId xmlns:a16="http://schemas.microsoft.com/office/drawing/2014/main" id="{F5B23CF0-CE56-4C9F-8B13-ABC159C5F6C4}"/>
              </a:ext>
            </a:extLst>
          </p:cNvPr>
          <p:cNvGraphicFramePr>
            <a:graphicFrameLocks noGrp="1"/>
          </p:cNvGraphicFramePr>
          <p:nvPr>
            <p:extLst>
              <p:ext uri="{D42A27DB-BD31-4B8C-83A1-F6EECF244321}">
                <p14:modId xmlns:p14="http://schemas.microsoft.com/office/powerpoint/2010/main" val="3692237950"/>
              </p:ext>
            </p:extLst>
          </p:nvPr>
        </p:nvGraphicFramePr>
        <p:xfrm>
          <a:off x="1997046" y="2165310"/>
          <a:ext cx="9543213" cy="4076678"/>
        </p:xfrm>
        <a:graphic>
          <a:graphicData uri="http://schemas.openxmlformats.org/drawingml/2006/table">
            <a:tbl>
              <a:tblPr/>
              <a:tblGrid>
                <a:gridCol w="2775004">
                  <a:extLst>
                    <a:ext uri="{9D8B030D-6E8A-4147-A177-3AD203B41FA5}">
                      <a16:colId xmlns:a16="http://schemas.microsoft.com/office/drawing/2014/main" val="1820106040"/>
                    </a:ext>
                  </a:extLst>
                </a:gridCol>
                <a:gridCol w="6768209">
                  <a:extLst>
                    <a:ext uri="{9D8B030D-6E8A-4147-A177-3AD203B41FA5}">
                      <a16:colId xmlns:a16="http://schemas.microsoft.com/office/drawing/2014/main" val="3184326611"/>
                    </a:ext>
                  </a:extLst>
                </a:gridCol>
              </a:tblGrid>
              <a:tr h="360309">
                <a:tc>
                  <a:txBody>
                    <a:body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45529802"/>
                  </a:ext>
                </a:extLst>
              </a:tr>
              <a:tr h="602760">
                <a:tc>
                  <a:txBody>
                    <a:bodyPr/>
                    <a:lstStyle/>
                    <a:p>
                      <a:pPr algn="l" fontAlgn="t"/>
                      <a:r>
                        <a:rPr lang="en-US" sz="1700" b="1" i="1" u="none" strike="noStrike">
                          <a:solidFill>
                            <a:srgbClr val="3F3F3F"/>
                          </a:solidFill>
                          <a:effectLst/>
                          <a:latin typeface="Cordale"/>
                        </a:rPr>
                        <a:t>Cross-functional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224962297"/>
                  </a:ext>
                </a:extLst>
              </a:tr>
              <a:tr h="360309">
                <a:tc>
                  <a:txBody>
                    <a:body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878595114"/>
                  </a:ext>
                </a:extLst>
              </a:tr>
              <a:tr h="602760">
                <a:tc>
                  <a:txBody>
                    <a:bodyPr/>
                    <a:lstStyle/>
                    <a:p>
                      <a:pPr algn="l" fontAlgn="t"/>
                      <a:r>
                        <a:rPr lang="en-US" sz="1700" b="1" i="1" u="none" strike="noStrike">
                          <a:solidFill>
                            <a:srgbClr val="3F3F3F"/>
                          </a:solidFill>
                          <a:effectLst/>
                          <a:latin typeface="Cordale"/>
                        </a:rPr>
                        <a:t>Self-directed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4101460212"/>
                  </a:ext>
                </a:extLst>
              </a:tr>
              <a:tr h="602760">
                <a:tc>
                  <a:txBody>
                    <a:body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675254065"/>
                  </a:ext>
                </a:extLst>
              </a:tr>
              <a:tr h="845210">
                <a:tc>
                  <a:txBody>
                    <a:body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368917572"/>
                  </a:ext>
                </a:extLst>
              </a:tr>
              <a:tr h="602760">
                <a:tc>
                  <a:txBody>
                    <a:body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883420030"/>
                  </a:ext>
                </a:extLst>
              </a:tr>
            </a:tbl>
          </a:graphicData>
        </a:graphic>
      </p:graphicFrame>
      <p:sp>
        <p:nvSpPr>
          <p:cNvPr id="8" name="Rectangle 1">
            <a:extLst>
              <a:ext uri="{FF2B5EF4-FFF2-40B4-BE49-F238E27FC236}">
                <a16:creationId xmlns:a16="http://schemas.microsoft.com/office/drawing/2014/main" id="{17D13B3F-2E61-4528-975C-141961D61EDB}"/>
              </a:ext>
            </a:extLst>
          </p:cNvPr>
          <p:cNvSpPr>
            <a:spLocks noChangeArrowheads="1"/>
          </p:cNvSpPr>
          <p:nvPr/>
        </p:nvSpPr>
        <p:spPr bwMode="auto">
          <a:xfrm>
            <a:off x="4461979" y="2130941"/>
            <a:ext cx="2662152" cy="29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322161" rIns="0" bIns="61893"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FFFFFF"/>
                </a:solidFill>
                <a:effectLst/>
                <a:latin typeface="Open-sans"/>
              </a:rPr>
              <a:t>Table7.1.</a:t>
            </a:r>
            <a:r>
              <a:rPr kumimoji="0" lang="en-US" altLang="en-US" b="1" i="0" u="none" strike="noStrike" cap="none" normalizeH="0" baseline="0" dirty="0">
                <a:ln>
                  <a:noFill/>
                </a:ln>
                <a:solidFill>
                  <a:srgbClr val="3F3F3F"/>
                </a:solidFill>
                <a:effectLst/>
                <a:latin typeface="Helvetica" panose="020B0604020202020204" pitchFamily="34" charset="0"/>
              </a:rPr>
              <a:t>Types of Teams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7286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8216"/>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22114"/>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Teams</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pic>
        <p:nvPicPr>
          <p:cNvPr id="9" name="Picture 8">
            <a:extLst>
              <a:ext uri="{FF2B5EF4-FFF2-40B4-BE49-F238E27FC236}">
                <a16:creationId xmlns:a16="http://schemas.microsoft.com/office/drawing/2014/main" id="{E3957E3A-723A-4E1E-9CED-F3E2EC339022}"/>
              </a:ext>
            </a:extLst>
          </p:cNvPr>
          <p:cNvPicPr>
            <a:picLocks noChangeAspect="1"/>
          </p:cNvPicPr>
          <p:nvPr/>
        </p:nvPicPr>
        <p:blipFill>
          <a:blip r:embed="rId7"/>
          <a:stretch>
            <a:fillRect/>
          </a:stretch>
        </p:blipFill>
        <p:spPr>
          <a:xfrm>
            <a:off x="6096000" y="1698416"/>
            <a:ext cx="5667375" cy="4095750"/>
          </a:xfrm>
          <a:prstGeom prst="rect">
            <a:avLst/>
          </a:prstGeom>
        </p:spPr>
      </p:pic>
      <p:sp>
        <p:nvSpPr>
          <p:cNvPr id="16" name="TextBox 15">
            <a:extLst>
              <a:ext uri="{FF2B5EF4-FFF2-40B4-BE49-F238E27FC236}">
                <a16:creationId xmlns:a16="http://schemas.microsoft.com/office/drawing/2014/main" id="{BE7134B8-A85E-494A-AAA9-D4201EF7D9C2}"/>
              </a:ext>
            </a:extLst>
          </p:cNvPr>
          <p:cNvSpPr txBox="1"/>
          <p:nvPr/>
        </p:nvSpPr>
        <p:spPr>
          <a:xfrm>
            <a:off x="1668209" y="2660232"/>
            <a:ext cx="4516852" cy="2585323"/>
          </a:xfrm>
          <a:prstGeom prst="rect">
            <a:avLst/>
          </a:prstGeom>
          <a:solidFill>
            <a:srgbClr val="FF9518"/>
          </a:solidFill>
        </p:spPr>
        <p:txBody>
          <a:bodyPr wrap="square">
            <a:spAutoFit/>
          </a:bodyPr>
          <a:lstStyle/>
          <a:p>
            <a:pPr algn="just"/>
            <a:r>
              <a:rPr lang="en-US" i="1" dirty="0"/>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2849173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Informal Groups</a:t>
            </a:r>
          </a:p>
          <a:p>
            <a:br>
              <a:rPr lang="en-US" sz="2000" dirty="0"/>
            </a:br>
            <a:endParaRPr lang="en-US" sz="2000" b="1" i="0" dirty="0">
              <a:solidFill>
                <a:srgbClr val="C1510A"/>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2874590617"/>
              </p:ext>
            </p:extLst>
          </p:nvPr>
        </p:nvGraphicFramePr>
        <p:xfrm>
          <a:off x="1874165" y="1741431"/>
          <a:ext cx="10066044" cy="4360568"/>
        </p:xfrm>
        <a:graphic>
          <a:graphicData uri="http://schemas.openxmlformats.org/drawingml/2006/table">
            <a:tbl>
              <a:tblPr firstRow="1" bandRow="1">
                <a:tableStyleId>{5C22544A-7EE6-4342-B048-85BDC9FD1C3A}</a:tableStyleId>
              </a:tblPr>
              <a:tblGrid>
                <a:gridCol w="1119353">
                  <a:extLst>
                    <a:ext uri="{9D8B030D-6E8A-4147-A177-3AD203B41FA5}">
                      <a16:colId xmlns:a16="http://schemas.microsoft.com/office/drawing/2014/main" val="2794518856"/>
                    </a:ext>
                  </a:extLst>
                </a:gridCol>
                <a:gridCol w="8946691">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informal groups </a:t>
                      </a:r>
                      <a:r>
                        <a:rPr lang="en-US" b="0" u="none" dirty="0">
                          <a:solidFill>
                            <a:schemeClr val="tx1"/>
                          </a:solidFill>
                        </a:rPr>
                        <a:t>are formed by their members and consist of friendship groups, which are relatively permanent, and interest groups, which may be shorter-lived.</a:t>
                      </a:r>
                      <a:endParaRPr lang="ar-EG" b="0" u="none" dirty="0">
                        <a:solidFill>
                          <a:schemeClr val="tx1"/>
                        </a:solidFill>
                      </a:endParaRP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sng" dirty="0">
                          <a:solidFill>
                            <a:schemeClr val="tx1"/>
                          </a:solidFill>
                        </a:rPr>
                        <a:t>Friendship groups </a:t>
                      </a:r>
                      <a:r>
                        <a:rPr lang="en-US" b="0" u="none" dirty="0">
                          <a:solidFill>
                            <a:schemeClr val="tx1"/>
                          </a:solidFill>
                        </a:rPr>
                        <a:t>arise out of cordial personal relationships among members and the enjoyment they get from being together.</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1" u="sng" dirty="0">
                          <a:solidFill>
                            <a:schemeClr val="tx1"/>
                          </a:solidFill>
                        </a:rPr>
                        <a:t> Interest groups </a:t>
                      </a:r>
                      <a:r>
                        <a:rPr lang="en-US" b="0" u="none" dirty="0">
                          <a:solidFill>
                            <a:schemeClr val="tx1"/>
                          </a:solidFill>
                        </a:rPr>
                        <a:t>are organized around a common activity or interest, although friendships may also develop among members.</a:t>
                      </a:r>
                    </a:p>
                    <a:p>
                      <a:pPr marL="342900" indent="-342900" algn="just">
                        <a:buFont typeface="+mj-lt"/>
                        <a:buAutoNum type="arabicPeriod"/>
                      </a:pPr>
                      <a:endParaRPr lang="en-US" b="0" u="none" dirty="0">
                        <a:solidFill>
                          <a:schemeClr val="tx1"/>
                        </a:solidFill>
                      </a:endParaRPr>
                    </a:p>
                    <a:p>
                      <a:pPr marL="0" indent="0" algn="just">
                        <a:buFont typeface="+mj-lt"/>
                        <a:buNone/>
                      </a:pPr>
                      <a:r>
                        <a:rPr lang="en-US" b="1" u="sng" dirty="0">
                          <a:solidFill>
                            <a:schemeClr val="tx1"/>
                          </a:solidFill>
                        </a:rPr>
                        <a:t>Good examples: </a:t>
                      </a:r>
                      <a:r>
                        <a:rPr lang="en-US" b="0" u="none" dirty="0">
                          <a:solidFill>
                            <a:schemeClr val="tx1"/>
                          </a:solidFill>
                        </a:rPr>
                        <a:t>of interest groups are the networks of working women that have developed over the last several years.</a:t>
                      </a:r>
                    </a:p>
                    <a:p>
                      <a:pPr marL="0" indent="0" algn="just">
                        <a:buFont typeface="+mj-lt"/>
                        <a:buNone/>
                      </a:pPr>
                      <a:endParaRPr lang="en-US" b="0" u="none" dirty="0">
                        <a:solidFill>
                          <a:schemeClr val="tx1"/>
                        </a:solidFill>
                      </a:endParaRPr>
                    </a:p>
                    <a:p>
                      <a:pPr marL="0" indent="0" algn="just">
                        <a:buFont typeface="+mj-lt"/>
                        <a:buNone/>
                      </a:pPr>
                      <a:r>
                        <a:rPr lang="en-US" b="0" u="none" dirty="0">
                          <a:solidFill>
                            <a:schemeClr val="tx1"/>
                          </a:solidFill>
                        </a:rPr>
                        <a:t> Many of these groups began as informal social gatherings of women who wanted to meet with other women working in male-dominated organizations, but they soon developed into interest groups whose benefits went far beyond their initial social purposes.</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4165243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br>
              <a:rPr lang="en-US" sz="2000" dirty="0"/>
            </a:br>
            <a:endParaRPr lang="en-US" sz="2000" b="1" i="0" dirty="0">
              <a:solidFill>
                <a:srgbClr val="C1510A"/>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434690421"/>
              </p:ext>
            </p:extLst>
          </p:nvPr>
        </p:nvGraphicFramePr>
        <p:xfrm>
          <a:off x="1874165" y="1815872"/>
          <a:ext cx="10066044" cy="4360568"/>
        </p:xfrm>
        <a:graphic>
          <a:graphicData uri="http://schemas.openxmlformats.org/drawingml/2006/table">
            <a:tbl>
              <a:tblPr firstRow="1" bandRow="1">
                <a:tableStyleId>{5C22544A-7EE6-4342-B048-85BDC9FD1C3A}</a:tableStyleId>
              </a:tblPr>
              <a:tblGrid>
                <a:gridCol w="1119353">
                  <a:extLst>
                    <a:ext uri="{9D8B030D-6E8A-4147-A177-3AD203B41FA5}">
                      <a16:colId xmlns:a16="http://schemas.microsoft.com/office/drawing/2014/main" val="2794518856"/>
                    </a:ext>
                  </a:extLst>
                </a:gridCol>
                <a:gridCol w="8946691">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five basic group performance factors are composition, size, norms, cohesiveness, and informal leadership.</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you are part of a group or team that is not performing effectively, the Improve Your Skills feature might be a useful diagnostic tool.</a:t>
                      </a: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2219925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br>
              <a:rPr lang="en-US" sz="2000" dirty="0"/>
            </a:br>
            <a:endParaRPr lang="en-US" sz="2000" b="1" i="0" dirty="0">
              <a:solidFill>
                <a:srgbClr val="C1510A"/>
              </a:solidFill>
              <a:effectLst/>
              <a:latin typeface="Helvetica" panose="020B0604020202020204" pitchFamily="34" charset="0"/>
            </a:endParaRPr>
          </a:p>
        </p:txBody>
      </p:sp>
      <p:graphicFrame>
        <p:nvGraphicFramePr>
          <p:cNvPr id="9" name="Table 9">
            <a:extLst>
              <a:ext uri="{FF2B5EF4-FFF2-40B4-BE49-F238E27FC236}">
                <a16:creationId xmlns:a16="http://schemas.microsoft.com/office/drawing/2014/main" id="{12C13201-2A81-4736-8949-3974E428850B}"/>
              </a:ext>
            </a:extLst>
          </p:cNvPr>
          <p:cNvGraphicFramePr>
            <a:graphicFrameLocks noGrp="1"/>
          </p:cNvGraphicFramePr>
          <p:nvPr>
            <p:extLst>
              <p:ext uri="{D42A27DB-BD31-4B8C-83A1-F6EECF244321}">
                <p14:modId xmlns:p14="http://schemas.microsoft.com/office/powerpoint/2010/main" val="3964406576"/>
              </p:ext>
            </p:extLst>
          </p:nvPr>
        </p:nvGraphicFramePr>
        <p:xfrm>
          <a:off x="1874165" y="1815872"/>
          <a:ext cx="10066044" cy="4480560"/>
        </p:xfrm>
        <a:graphic>
          <a:graphicData uri="http://schemas.openxmlformats.org/drawingml/2006/table">
            <a:tbl>
              <a:tblPr firstRow="1" bandRow="1">
                <a:tableStyleId>{5C22544A-7EE6-4342-B048-85BDC9FD1C3A}</a:tableStyleId>
              </a:tblPr>
              <a:tblGrid>
                <a:gridCol w="1465383">
                  <a:extLst>
                    <a:ext uri="{9D8B030D-6E8A-4147-A177-3AD203B41FA5}">
                      <a16:colId xmlns:a16="http://schemas.microsoft.com/office/drawing/2014/main" val="2794518856"/>
                    </a:ext>
                  </a:extLst>
                </a:gridCol>
                <a:gridCol w="8600661">
                  <a:extLst>
                    <a:ext uri="{9D8B030D-6E8A-4147-A177-3AD203B41FA5}">
                      <a16:colId xmlns:a16="http://schemas.microsoft.com/office/drawing/2014/main" val="310402220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0" indent="0" algn="just">
                        <a:buFont typeface="Wingdings" panose="05000000000000000000" pitchFamily="2" charset="2"/>
                        <a:buNone/>
                      </a:pPr>
                      <a:r>
                        <a:rPr lang="en-US" b="1" u="sng" dirty="0">
                          <a:solidFill>
                            <a:schemeClr val="tx1"/>
                          </a:solidFill>
                        </a:rPr>
                        <a:t>Diagnosing Team Problems</a:t>
                      </a:r>
                    </a:p>
                    <a:p>
                      <a:pPr marL="0" indent="0" algn="just">
                        <a:buFontTx/>
                        <a:buNone/>
                      </a:pPr>
                      <a:r>
                        <a:rPr lang="en-US" b="1" u="none" dirty="0">
                          <a:solidFill>
                            <a:schemeClr val="tx1"/>
                          </a:solidFill>
                        </a:rPr>
                        <a:t>Here are some questions you can ask in diagnosing team issues.</a:t>
                      </a:r>
                    </a:p>
                    <a:p>
                      <a:pPr marL="0" indent="0" algn="just">
                        <a:buFontTx/>
                        <a:buNone/>
                      </a:pPr>
                      <a:endParaRPr lang="en-US" b="1" u="none" dirty="0">
                        <a:solidFill>
                          <a:schemeClr val="tx1"/>
                        </a:solidFill>
                      </a:endParaRPr>
                    </a:p>
                    <a:p>
                      <a:pPr marL="0" indent="0" algn="just">
                        <a:buFont typeface="+mj-lt"/>
                        <a:buNone/>
                      </a:pPr>
                      <a:r>
                        <a:rPr lang="en-US" b="0" i="1" u="sng" dirty="0">
                          <a:solidFill>
                            <a:schemeClr val="tx1"/>
                          </a:solidFill>
                        </a:rPr>
                        <a:t>1. Clear direction</a:t>
                      </a:r>
                    </a:p>
                    <a:p>
                      <a:pPr marL="285750" indent="-285750" algn="just">
                        <a:buFont typeface="Wingdings" panose="05000000000000000000" pitchFamily="2" charset="2"/>
                        <a:buChar char="§"/>
                      </a:pPr>
                      <a:r>
                        <a:rPr lang="en-US" b="0" u="none" dirty="0">
                          <a:solidFill>
                            <a:schemeClr val="tx1"/>
                          </a:solidFill>
                        </a:rPr>
                        <a:t>Can each of the team members articulate the purpose that the team exists to achieve?</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mj-lt"/>
                        <a:buNone/>
                      </a:pPr>
                      <a:r>
                        <a:rPr lang="en-US" sz="1800" b="0" i="1" u="sng" kern="1200" dirty="0">
                          <a:solidFill>
                            <a:schemeClr val="tx1"/>
                          </a:solidFill>
                          <a:latin typeface="+mn-lt"/>
                          <a:ea typeface="+mn-ea"/>
                          <a:cs typeface="+mn-cs"/>
                        </a:rPr>
                        <a:t>2.  A real team task</a:t>
                      </a:r>
                    </a:p>
                    <a:p>
                      <a:pPr marL="285750" indent="-285750" algn="just">
                        <a:buFont typeface="Wingdings" panose="05000000000000000000" pitchFamily="2" charset="2"/>
                        <a:buChar char="§"/>
                      </a:pPr>
                      <a:r>
                        <a:rPr lang="en-US" b="0" u="none" dirty="0">
                          <a:solidFill>
                            <a:schemeClr val="tx1"/>
                          </a:solidFill>
                        </a:rPr>
                        <a:t>Is the team assigned collective responsibility for all of its customers and major outputs?</a:t>
                      </a:r>
                    </a:p>
                    <a:p>
                      <a:pPr marL="285750" indent="-285750" algn="just">
                        <a:buFont typeface="Wingdings" panose="05000000000000000000" pitchFamily="2" charset="2"/>
                        <a:buChar char="§"/>
                      </a:pPr>
                      <a:r>
                        <a:rPr lang="en-US" b="0" u="none" dirty="0">
                          <a:solidFill>
                            <a:schemeClr val="tx1"/>
                          </a:solidFill>
                        </a:rPr>
                        <a:t>Does the team make collective decisions about work strategies (rather than leaving it to individuals)?</a:t>
                      </a:r>
                    </a:p>
                    <a:p>
                      <a:pPr marL="285750" indent="-285750" algn="just">
                        <a:buFont typeface="Wingdings" panose="05000000000000000000" pitchFamily="2" charset="2"/>
                        <a:buChar char="§"/>
                      </a:pPr>
                      <a:r>
                        <a:rPr lang="en-US" b="0" u="none" dirty="0">
                          <a:solidFill>
                            <a:schemeClr val="tx1"/>
                          </a:solidFill>
                        </a:rPr>
                        <a:t>Are team members willing and able to help one another?</a:t>
                      </a:r>
                    </a:p>
                    <a:p>
                      <a:pPr marL="285750" indent="-285750" algn="just">
                        <a:buFont typeface="Wingdings" panose="05000000000000000000" pitchFamily="2" charset="2"/>
                        <a:buChar char="§"/>
                      </a:pPr>
                      <a:r>
                        <a:rPr lang="en-US" b="0" u="none" dirty="0">
                          <a:solidFill>
                            <a:schemeClr val="tx1"/>
                          </a:solidFill>
                        </a:rPr>
                        <a:t>Does the team get team-level feedback about its performance?</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mj-lt"/>
                        <a:buNone/>
                      </a:pPr>
                      <a:r>
                        <a:rPr lang="en-US" sz="1800" b="0" i="1" u="sng" kern="1200" dirty="0">
                          <a:solidFill>
                            <a:schemeClr val="tx1"/>
                          </a:solidFill>
                          <a:latin typeface="+mn-lt"/>
                          <a:ea typeface="+mn-ea"/>
                          <a:cs typeface="+mn-cs"/>
                        </a:rPr>
                        <a:t>3. Team rewards</a:t>
                      </a:r>
                    </a:p>
                    <a:p>
                      <a:pPr marL="285750" indent="-285750" algn="just">
                        <a:buFont typeface="Wingdings" panose="05000000000000000000" pitchFamily="2" charset="2"/>
                        <a:buChar char="§"/>
                      </a:pPr>
                      <a:r>
                        <a:rPr lang="en-US" b="0" u="none" dirty="0">
                          <a:solidFill>
                            <a:schemeClr val="tx1"/>
                          </a:solidFill>
                        </a:rPr>
                        <a:t>Are more than 80 percent of all rewards available to teams only, and not to individuals?</a:t>
                      </a: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spTree>
    <p:extLst>
      <p:ext uri="{BB962C8B-B14F-4D97-AF65-F5344CB8AC3E}">
        <p14:creationId xmlns:p14="http://schemas.microsoft.com/office/powerpoint/2010/main" val="1078265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687390506"/>
              </p:ext>
            </p:extLst>
          </p:nvPr>
        </p:nvGraphicFramePr>
        <p:xfrm>
          <a:off x="1450627" y="1743277"/>
          <a:ext cx="10383398" cy="4360568"/>
        </p:xfrm>
        <a:graphic>
          <a:graphicData uri="http://schemas.openxmlformats.org/drawingml/2006/table">
            <a:tbl>
              <a:tblPr firstRow="1" bandRow="1">
                <a:tableStyleId>{5C22544A-7EE6-4342-B048-85BDC9FD1C3A}</a:tableStyleId>
              </a:tblPr>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0" indent="0" algn="just">
                        <a:buFont typeface="Wingdings" panose="05000000000000000000" pitchFamily="2" charset="2"/>
                        <a:buNone/>
                      </a:pPr>
                      <a:r>
                        <a:rPr lang="en-US" b="0" i="1" u="sng" dirty="0">
                          <a:solidFill>
                            <a:schemeClr val="tx1"/>
                          </a:solidFill>
                        </a:rPr>
                        <a:t>4. Basic material resources</a:t>
                      </a:r>
                    </a:p>
                    <a:p>
                      <a:pPr marL="285750" indent="-285750" algn="just">
                        <a:buFont typeface="Wingdings" panose="05000000000000000000" pitchFamily="2" charset="2"/>
                        <a:buChar char="§"/>
                      </a:pPr>
                      <a:r>
                        <a:rPr lang="en-US" b="0" u="none" dirty="0">
                          <a:solidFill>
                            <a:schemeClr val="tx1"/>
                          </a:solidFill>
                        </a:rPr>
                        <a:t>Does the team have its own meeting space?</a:t>
                      </a:r>
                    </a:p>
                    <a:p>
                      <a:pPr marL="285750" indent="-285750" algn="just">
                        <a:buFont typeface="Wingdings" panose="05000000000000000000" pitchFamily="2" charset="2"/>
                        <a:buChar char="§"/>
                      </a:pPr>
                      <a:r>
                        <a:rPr lang="en-US" b="0" u="none" dirty="0">
                          <a:solidFill>
                            <a:schemeClr val="tx1"/>
                          </a:solidFill>
                        </a:rPr>
                        <a:t>Can the team easily get the basic materials it needs to do its work?</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5. Authority to manage the work</a:t>
                      </a:r>
                    </a:p>
                    <a:p>
                      <a:pPr marL="285750" indent="-285750" algn="just">
                        <a:buFont typeface="Wingdings" panose="05000000000000000000" pitchFamily="2" charset="2"/>
                        <a:buChar char="§"/>
                      </a:pPr>
                      <a:r>
                        <a:rPr lang="en-US" b="0" u="none" dirty="0">
                          <a:solidFill>
                            <a:schemeClr val="tx1"/>
                          </a:solidFill>
                        </a:rPr>
                        <a:t>How to meet client demands  </a:t>
                      </a:r>
                    </a:p>
                    <a:p>
                      <a:pPr marL="285750" indent="-285750" algn="just">
                        <a:buFont typeface="Wingdings" panose="05000000000000000000" pitchFamily="2" charset="2"/>
                        <a:buChar char="§"/>
                      </a:pPr>
                      <a:r>
                        <a:rPr lang="en-US" b="0" u="none" dirty="0">
                          <a:solidFill>
                            <a:schemeClr val="tx1"/>
                          </a:solidFill>
                        </a:rPr>
                        <a:t> Which actions to take, and when</a:t>
                      </a:r>
                    </a:p>
                    <a:p>
                      <a:pPr marL="285750" indent="-285750" algn="just">
                        <a:buFont typeface="Wingdings" panose="05000000000000000000" pitchFamily="2" charset="2"/>
                        <a:buChar char="§"/>
                      </a:pPr>
                      <a:r>
                        <a:rPr lang="en-US" b="0" u="none" dirty="0">
                          <a:solidFill>
                            <a:schemeClr val="tx1"/>
                          </a:solidFill>
                        </a:rPr>
                        <a:t>Whether to change their work strategies when they deem necessary</a:t>
                      </a:r>
                    </a:p>
                    <a:p>
                      <a:pPr marL="285750" indent="-285750" algn="just">
                        <a:buFont typeface="Wingdings" panose="05000000000000000000" pitchFamily="2" charset="2"/>
                        <a:buChar char="§"/>
                      </a:pPr>
                      <a:r>
                        <a:rPr lang="en-US" b="0" u="none" dirty="0">
                          <a:solidFill>
                            <a:schemeClr val="tx1"/>
                          </a:solidFill>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83038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Performance Factors</a:t>
            </a:r>
          </a:p>
          <a:p>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797298533"/>
              </p:ext>
            </p:extLst>
          </p:nvPr>
        </p:nvGraphicFramePr>
        <p:xfrm>
          <a:off x="1808602" y="1741431"/>
          <a:ext cx="9731658" cy="4360568"/>
        </p:xfrm>
        <a:graphic>
          <a:graphicData uri="http://schemas.openxmlformats.org/drawingml/2006/table">
            <a:tbl>
              <a:tblPr firstRow="1" bandRow="1">
                <a:tableStyleId>{5C22544A-7EE6-4342-B048-85BDC9FD1C3A}</a:tableStyleId>
              </a:tblPr>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noFill/>
                  </a:tcPr>
                </a:tc>
                <a:tc>
                  <a:txBody>
                    <a:bodyPr/>
                    <a:lstStyle/>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6. Team goals</a:t>
                      </a:r>
                    </a:p>
                    <a:p>
                      <a:pPr marL="285750" indent="-285750" algn="just">
                        <a:buFont typeface="Wingdings" panose="05000000000000000000" pitchFamily="2" charset="2"/>
                        <a:buChar char="§"/>
                      </a:pPr>
                      <a:r>
                        <a:rPr lang="en-US" b="0" u="none" dirty="0">
                          <a:solidFill>
                            <a:schemeClr val="tx1"/>
                          </a:solidFill>
                        </a:rPr>
                        <a:t>Can team members articulate specific and shared team goals?</a:t>
                      </a:r>
                    </a:p>
                    <a:p>
                      <a:pPr marL="0" indent="0" algn="just" defTabSz="914400" rtl="0" eaLnBrk="1" latinLnBrk="0" hangingPunct="1">
                        <a:buFont typeface="Wingdings" panose="05000000000000000000" pitchFamily="2" charset="2"/>
                        <a:buNone/>
                      </a:pPr>
                      <a:endParaRPr lang="en-US" sz="1800" b="0" i="1" u="sng"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7. Improvement norms</a:t>
                      </a:r>
                    </a:p>
                    <a:p>
                      <a:pPr marL="285750" indent="-285750" algn="just">
                        <a:buFont typeface="Wingdings" panose="05000000000000000000" pitchFamily="2" charset="2"/>
                        <a:buChar char="§"/>
                      </a:pPr>
                      <a:r>
                        <a:rPr lang="en-US" b="0" u="none" dirty="0">
                          <a:solidFill>
                            <a:schemeClr val="tx1"/>
                          </a:solidFill>
                        </a:rPr>
                        <a:t>Do team members encourage one another to detect and solve problems?</a:t>
                      </a:r>
                    </a:p>
                    <a:p>
                      <a:pPr marL="285750" indent="-285750" algn="just">
                        <a:buFont typeface="Wingdings" panose="05000000000000000000" pitchFamily="2" charset="2"/>
                        <a:buChar char="§"/>
                      </a:pPr>
                      <a:r>
                        <a:rPr lang="en-US" b="0" u="none" dirty="0">
                          <a:solidFill>
                            <a:schemeClr val="tx1"/>
                          </a:solidFill>
                        </a:rPr>
                        <a:t>Do members openly discuss differences in what members have to contribute to the team?</a:t>
                      </a:r>
                    </a:p>
                    <a:p>
                      <a:pPr marL="285750" indent="-285750" algn="just">
                        <a:buFont typeface="Wingdings" panose="05000000000000000000" pitchFamily="2" charset="2"/>
                        <a:buChar char="§"/>
                      </a:pPr>
                      <a:r>
                        <a:rPr lang="en-US" b="0" u="none" dirty="0">
                          <a:solidFill>
                            <a:schemeClr val="tx1"/>
                          </a:solidFill>
                        </a:rPr>
                        <a:t>Do members encourage experimentation with new ways of operating?</a:t>
                      </a:r>
                    </a:p>
                    <a:p>
                      <a:pPr marL="285750" indent="-285750" algn="just">
                        <a:buFont typeface="Wingdings" panose="05000000000000000000" pitchFamily="2" charset="2"/>
                        <a:buChar char="§"/>
                      </a:pPr>
                      <a:r>
                        <a:rPr lang="en-US" b="0" u="none" dirty="0">
                          <a:solidFill>
                            <a:schemeClr val="tx1"/>
                          </a:solidFill>
                        </a:rPr>
                        <a:t>Does the team actively seek to learn from other teams?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69402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186044627"/>
              </p:ext>
            </p:extLst>
          </p:nvPr>
        </p:nvGraphicFramePr>
        <p:xfrm>
          <a:off x="1808601" y="1741431"/>
          <a:ext cx="10105103" cy="4360568"/>
        </p:xfrm>
        <a:graphic>
          <a:graphicData uri="http://schemas.openxmlformats.org/drawingml/2006/table">
            <a:tbl>
              <a:tblPr firstRow="1" bandRow="1">
                <a:tableStyleId>{5C22544A-7EE6-4342-B048-85BDC9FD1C3A}</a:tableStyleId>
              </a:tblPr>
              <a:tblGrid>
                <a:gridCol w="1656786">
                  <a:extLst>
                    <a:ext uri="{9D8B030D-6E8A-4147-A177-3AD203B41FA5}">
                      <a16:colId xmlns:a16="http://schemas.microsoft.com/office/drawing/2014/main" val="3871359360"/>
                    </a:ext>
                  </a:extLst>
                </a:gridCol>
                <a:gridCol w="8448317">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Group Composition: </a:t>
                      </a:r>
                      <a:r>
                        <a:rPr lang="en-US" sz="1800" b="0" i="0" u="none" kern="1200" dirty="0">
                          <a:solidFill>
                            <a:schemeClr val="tx1"/>
                          </a:solidFill>
                          <a:latin typeface="+mn-lt"/>
                          <a:ea typeface="+mn-ea"/>
                          <a:cs typeface="+mn-cs"/>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composition is most often described in terms of </a:t>
                      </a:r>
                      <a:r>
                        <a:rPr lang="en-US" sz="1800" b="1" i="0" u="sng" kern="1200" dirty="0">
                          <a:solidFill>
                            <a:schemeClr val="tx1"/>
                          </a:solidFill>
                          <a:latin typeface="+mn-lt"/>
                          <a:ea typeface="+mn-ea"/>
                          <a:cs typeface="+mn-cs"/>
                        </a:rPr>
                        <a:t>the homogeneity </a:t>
                      </a:r>
                      <a:r>
                        <a:rPr lang="en-US" sz="1800" b="0" i="0" u="none" kern="1200" dirty="0">
                          <a:solidFill>
                            <a:schemeClr val="tx1"/>
                          </a:solidFill>
                          <a:latin typeface="+mn-lt"/>
                          <a:ea typeface="+mn-ea"/>
                          <a:cs typeface="+mn-cs"/>
                        </a:rPr>
                        <a:t>or </a:t>
                      </a:r>
                      <a:r>
                        <a:rPr lang="en-US" sz="1800" b="1" i="0" u="sng" kern="1200" dirty="0">
                          <a:solidFill>
                            <a:schemeClr val="tx1"/>
                          </a:solidFill>
                          <a:latin typeface="+mn-lt"/>
                          <a:ea typeface="+mn-ea"/>
                          <a:cs typeface="+mn-cs"/>
                        </a:rPr>
                        <a:t>heterogeneity </a:t>
                      </a:r>
                      <a:r>
                        <a:rPr lang="en-US" sz="1800" b="0" i="0" u="none" kern="1200" dirty="0">
                          <a:solidFill>
                            <a:schemeClr val="tx1"/>
                          </a:solidFill>
                          <a:latin typeface="+mn-lt"/>
                          <a:ea typeface="+mn-ea"/>
                          <a:cs typeface="+mn-cs"/>
                        </a:rPr>
                        <a:t>of the members</a:t>
                      </a:r>
                    </a:p>
                    <a:p>
                      <a:pPr marL="285750" indent="-285750" algn="just" defTabSz="914400" rtl="0" eaLnBrk="1" latinLnBrk="0" hangingPunct="1">
                        <a:buFont typeface="Wingdings" panose="05000000000000000000" pitchFamily="2" charset="2"/>
                        <a:buChar char="§"/>
                      </a:pPr>
                      <a:endParaRPr lang="en-US" sz="1800" b="1"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group is homogeneous </a:t>
                      </a:r>
                      <a:r>
                        <a:rPr lang="en-US" sz="1800" b="0" i="0" u="none" kern="1200" dirty="0">
                          <a:solidFill>
                            <a:schemeClr val="tx1"/>
                          </a:solidFill>
                          <a:latin typeface="+mn-lt"/>
                          <a:ea typeface="+mn-ea"/>
                          <a:cs typeface="+mn-cs"/>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In heterogeneous groups, </a:t>
                      </a:r>
                      <a:r>
                        <a:rPr lang="en-US" sz="1800" b="0" i="0" u="none" kern="1200" dirty="0">
                          <a:solidFill>
                            <a:schemeClr val="tx1"/>
                          </a:solidFill>
                          <a:latin typeface="+mn-lt"/>
                          <a:ea typeface="+mn-ea"/>
                          <a:cs typeface="+mn-cs"/>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substantial amount of research has explored the relationship between a group’s </a:t>
                      </a:r>
                      <a:r>
                        <a:rPr lang="en-US" sz="1800" b="1" i="0" u="none" kern="1200" dirty="0">
                          <a:solidFill>
                            <a:schemeClr val="tx1"/>
                          </a:solidFill>
                          <a:latin typeface="+mn-lt"/>
                          <a:ea typeface="+mn-ea"/>
                          <a:cs typeface="+mn-cs"/>
                        </a:rPr>
                        <a:t>composition and its productivity.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35041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773255233"/>
              </p:ext>
            </p:extLst>
          </p:nvPr>
        </p:nvGraphicFramePr>
        <p:xfrm>
          <a:off x="1808601" y="1741431"/>
          <a:ext cx="10105103" cy="4480560"/>
        </p:xfrm>
        <a:graphic>
          <a:graphicData uri="http://schemas.openxmlformats.org/drawingml/2006/table">
            <a:tbl>
              <a:tblPr firstRow="1" bandRow="1">
                <a:tableStyleId>{5C22544A-7EE6-4342-B048-85BDC9FD1C3A}</a:tableStyleId>
              </a:tblPr>
              <a:tblGrid>
                <a:gridCol w="1411677">
                  <a:extLst>
                    <a:ext uri="{9D8B030D-6E8A-4147-A177-3AD203B41FA5}">
                      <a16:colId xmlns:a16="http://schemas.microsoft.com/office/drawing/2014/main" val="3871359360"/>
                    </a:ext>
                  </a:extLst>
                </a:gridCol>
                <a:gridCol w="8693426">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homogeneous group </a:t>
                      </a:r>
                      <a:r>
                        <a:rPr lang="en-US" sz="1800" b="0" i="0" u="none" kern="1200" dirty="0">
                          <a:solidFill>
                            <a:schemeClr val="tx1"/>
                          </a:solidFill>
                          <a:latin typeface="+mn-lt"/>
                          <a:ea typeface="+mn-ea"/>
                          <a:cs typeface="+mn-cs"/>
                        </a:rPr>
                        <a:t>is likely to be more productive when the group task is simple, cooperation is necessary, </a:t>
                      </a:r>
                      <a:r>
                        <a:rPr lang="en-US" sz="1800" b="1" i="0" u="sng" kern="1200" dirty="0">
                          <a:solidFill>
                            <a:schemeClr val="tx1"/>
                          </a:solidFill>
                          <a:latin typeface="+mn-lt"/>
                          <a:ea typeface="+mn-ea"/>
                          <a:cs typeface="+mn-cs"/>
                        </a:rPr>
                        <a:t>the group tasks are sequential, or quick action is required</a:t>
                      </a:r>
                      <a:r>
                        <a:rPr lang="en-US" sz="1800" b="0" i="0" u="none" kern="1200" dirty="0">
                          <a:solidFill>
                            <a:schemeClr val="tx1"/>
                          </a:solidFill>
                          <a:latin typeface="+mn-lt"/>
                          <a:ea typeface="+mn-ea"/>
                          <a:cs typeface="+mn-cs"/>
                        </a:rPr>
                        <a: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heterogeneous group </a:t>
                      </a:r>
                      <a:r>
                        <a:rPr lang="en-US" sz="1800" b="0" i="0" u="none" kern="1200" dirty="0">
                          <a:solidFill>
                            <a:schemeClr val="tx1"/>
                          </a:solidFill>
                          <a:latin typeface="+mn-lt"/>
                          <a:ea typeface="+mn-ea"/>
                          <a:cs typeface="+mn-cs"/>
                        </a:rPr>
                        <a:t>is more likely to be productive when the task </a:t>
                      </a:r>
                      <a:r>
                        <a:rPr lang="en-US" sz="1800" b="1" i="0" u="sng" kern="1200" dirty="0">
                          <a:solidFill>
                            <a:schemeClr val="tx1"/>
                          </a:solidFill>
                          <a:latin typeface="+mn-lt"/>
                          <a:ea typeface="+mn-ea"/>
                          <a:cs typeface="+mn-cs"/>
                        </a:rPr>
                        <a:t>is complex, requires a collective effort</a:t>
                      </a:r>
                      <a:r>
                        <a:rPr lang="en-US" sz="1800" b="0" i="0" u="none" kern="1200" dirty="0">
                          <a:solidFill>
                            <a:schemeClr val="tx1"/>
                          </a:solidFill>
                          <a:latin typeface="+mn-lt"/>
                          <a:ea typeface="+mn-ea"/>
                          <a:cs typeface="+mn-cs"/>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t>
                      </a:r>
                      <a:r>
                        <a:rPr lang="en-US" sz="1800" b="0" i="0" u="none" kern="1200" dirty="0">
                          <a:solidFill>
                            <a:srgbClr val="FF0000"/>
                          </a:solidFill>
                          <a:latin typeface="+mn-lt"/>
                          <a:ea typeface="+mn-ea"/>
                          <a:cs typeface="+mn-cs"/>
                        </a:rPr>
                        <a:t>For example, </a:t>
                      </a:r>
                      <a:r>
                        <a:rPr lang="en-US" sz="1800" b="0" i="0" u="none" kern="1200" dirty="0">
                          <a:solidFill>
                            <a:schemeClr val="tx1"/>
                          </a:solidFill>
                          <a:latin typeface="+mn-lt"/>
                          <a:ea typeface="+mn-ea"/>
                          <a:cs typeface="+mn-cs"/>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a:t>
                      </a:r>
                      <a:r>
                        <a:rPr lang="en-US" sz="1800" b="1" i="0" u="none" kern="1200" dirty="0">
                          <a:solidFill>
                            <a:schemeClr val="tx1"/>
                          </a:solidFill>
                          <a:latin typeface="+mn-lt"/>
                          <a:ea typeface="+mn-ea"/>
                          <a:cs typeface="+mn-cs"/>
                        </a:rPr>
                        <a:t>homogeneous group </a:t>
                      </a:r>
                      <a:r>
                        <a:rPr lang="en-US" sz="1800" b="0" i="0" u="none" kern="1200" dirty="0">
                          <a:solidFill>
                            <a:schemeClr val="tx1"/>
                          </a:solidFill>
                          <a:latin typeface="+mn-lt"/>
                          <a:ea typeface="+mn-ea"/>
                          <a:cs typeface="+mn-cs"/>
                        </a:rPr>
                        <a:t>tends to have less conflict, fewer differences of opinion, smoother communication, and more interactions.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mn-lt"/>
                        <a:ea typeface="+mn-ea"/>
                        <a:cs typeface="+mn-cs"/>
                      </a:endParaRP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952173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714323630"/>
              </p:ext>
            </p:extLst>
          </p:nvPr>
        </p:nvGraphicFramePr>
        <p:xfrm>
          <a:off x="1759769" y="1778668"/>
          <a:ext cx="10105103" cy="4360568"/>
        </p:xfrm>
        <a:graphic>
          <a:graphicData uri="http://schemas.openxmlformats.org/drawingml/2006/table">
            <a:tbl>
              <a:tblPr firstRow="1" bandRow="1">
                <a:tableStyleId>{5C22544A-7EE6-4342-B048-85BDC9FD1C3A}</a:tableStyleId>
              </a:tblPr>
              <a:tblGrid>
                <a:gridCol w="1407501">
                  <a:extLst>
                    <a:ext uri="{9D8B030D-6E8A-4147-A177-3AD203B41FA5}">
                      <a16:colId xmlns:a16="http://schemas.microsoft.com/office/drawing/2014/main" val="3871359360"/>
                    </a:ext>
                  </a:extLst>
                </a:gridCol>
                <a:gridCol w="869760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Cultures differ in the importance they place on group membership and in how they view authority, uncertainty, and other important factors.</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093205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69418444"/>
              </p:ext>
            </p:extLst>
          </p:nvPr>
        </p:nvGraphicFramePr>
        <p:xfrm>
          <a:off x="1759769" y="1778668"/>
          <a:ext cx="10105103" cy="4360568"/>
        </p:xfrm>
        <a:graphic>
          <a:graphicData uri="http://schemas.openxmlformats.org/drawingml/2006/table">
            <a:tbl>
              <a:tblPr firstRow="1" bandRow="1">
                <a:tableStyleId>{5C22544A-7EE6-4342-B048-85BDC9FD1C3A}</a:tableStyleId>
              </a:tblPr>
              <a:tblGrid>
                <a:gridCol w="1407501">
                  <a:extLst>
                    <a:ext uri="{9D8B030D-6E8A-4147-A177-3AD203B41FA5}">
                      <a16:colId xmlns:a16="http://schemas.microsoft.com/office/drawing/2014/main" val="3871359360"/>
                    </a:ext>
                  </a:extLst>
                </a:gridCol>
                <a:gridCol w="869760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Managers may therefore need to spend more time helping a culturally diverse group through the rough spots as it matures, and they should allow a longer-than-normal time before expecting it to carry out its assigned task.</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057917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400110"/>
          </a:xfrm>
          <a:prstGeom prst="rect">
            <a:avLst/>
          </a:prstGeom>
          <a:noFill/>
        </p:spPr>
        <p:txBody>
          <a:bodyPr wrap="square">
            <a:spAutoFit/>
          </a:bodyPr>
          <a:lstStyle/>
          <a:p>
            <a:pPr algn="l"/>
            <a:r>
              <a:rPr lang="en-US" sz="2000" b="1" i="0" dirty="0">
                <a:solidFill>
                  <a:srgbClr val="C1510A"/>
                </a:solidFill>
                <a:effectLst/>
                <a:latin typeface="Helvetica" panose="020B0604020202020204" pitchFamily="34" charset="0"/>
              </a:rPr>
              <a:t>Group Composition</a:t>
            </a: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pSp>
        <p:nvGrpSpPr>
          <p:cNvPr id="10" name="Group 9">
            <a:extLst>
              <a:ext uri="{FF2B5EF4-FFF2-40B4-BE49-F238E27FC236}">
                <a16:creationId xmlns:a16="http://schemas.microsoft.com/office/drawing/2014/main" id="{0163F6AE-9281-4AEE-9DF1-D1B297CFC46A}"/>
              </a:ext>
            </a:extLst>
          </p:cNvPr>
          <p:cNvGrpSpPr/>
          <p:nvPr/>
        </p:nvGrpSpPr>
        <p:grpSpPr>
          <a:xfrm>
            <a:off x="1874165" y="1844272"/>
            <a:ext cx="10066044" cy="3867415"/>
            <a:chOff x="1874165" y="1844272"/>
            <a:chExt cx="10066044" cy="3867415"/>
          </a:xfrm>
        </p:grpSpPr>
        <p:pic>
          <p:nvPicPr>
            <p:cNvPr id="7" name="Picture 6">
              <a:extLst>
                <a:ext uri="{FF2B5EF4-FFF2-40B4-BE49-F238E27FC236}">
                  <a16:creationId xmlns:a16="http://schemas.microsoft.com/office/drawing/2014/main" id="{3A24EB7D-D2AE-4C76-8461-1B92F0418AB2}"/>
                </a:ext>
              </a:extLst>
            </p:cNvPr>
            <p:cNvPicPr>
              <a:picLocks noChangeAspect="1"/>
            </p:cNvPicPr>
            <p:nvPr/>
          </p:nvPicPr>
          <p:blipFill>
            <a:blip r:embed="rId7"/>
            <a:stretch>
              <a:fillRect/>
            </a:stretch>
          </p:blipFill>
          <p:spPr>
            <a:xfrm>
              <a:off x="6722786" y="1844272"/>
              <a:ext cx="5217423" cy="3867415"/>
            </a:xfrm>
            <a:prstGeom prst="rect">
              <a:avLst/>
            </a:prstGeom>
          </p:spPr>
        </p:pic>
        <p:sp>
          <p:nvSpPr>
            <p:cNvPr id="16" name="TextBox 15">
              <a:extLst>
                <a:ext uri="{FF2B5EF4-FFF2-40B4-BE49-F238E27FC236}">
                  <a16:creationId xmlns:a16="http://schemas.microsoft.com/office/drawing/2014/main" id="{42B8AA4D-5DF1-4B77-9071-BCDF0BF09D1C}"/>
                </a:ext>
              </a:extLst>
            </p:cNvPr>
            <p:cNvSpPr txBox="1"/>
            <p:nvPr/>
          </p:nvSpPr>
          <p:spPr>
            <a:xfrm>
              <a:off x="1874165" y="2405619"/>
              <a:ext cx="4963957" cy="2585323"/>
            </a:xfrm>
            <a:prstGeom prst="rect">
              <a:avLst/>
            </a:prstGeom>
            <a:solidFill>
              <a:srgbClr val="FF9518"/>
            </a:solidFill>
          </p:spPr>
          <p:txBody>
            <a:bodyPr wrap="square">
              <a:spAutoFit/>
            </a:bodyPr>
            <a:lstStyle/>
            <a:p>
              <a:pPr algn="just"/>
              <a:r>
                <a:rPr lang="en-US" i="1" dirty="0"/>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1204584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Size</a:t>
            </a:r>
          </a:p>
          <a:p>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3505179199"/>
              </p:ext>
            </p:extLst>
          </p:nvPr>
        </p:nvGraphicFramePr>
        <p:xfrm>
          <a:off x="1759769" y="1778668"/>
          <a:ext cx="10105103" cy="4360568"/>
        </p:xfrm>
        <a:graphic>
          <a:graphicData uri="http://schemas.openxmlformats.org/drawingml/2006/table">
            <a:tbl>
              <a:tblPr firstRow="1" bandRow="1">
                <a:tableStyleId>{5C22544A-7EE6-4342-B048-85BDC9FD1C3A}</a:tableStyleId>
              </a:tblPr>
              <a:tblGrid>
                <a:gridCol w="1407501">
                  <a:extLst>
                    <a:ext uri="{9D8B030D-6E8A-4147-A177-3AD203B41FA5}">
                      <a16:colId xmlns:a16="http://schemas.microsoft.com/office/drawing/2014/main" val="3871359360"/>
                    </a:ext>
                  </a:extLst>
                </a:gridCol>
                <a:gridCol w="869760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Beyond a certain point, the greater complexity of interactions and communication may make it more difficult for a large group to achieve agreement.</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90546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318788"/>
            <a:ext cx="10198510"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Size</a:t>
            </a:r>
          </a:p>
          <a:p>
            <a:br>
              <a:rPr lang="en-US" sz="2000" dirty="0"/>
            </a:b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865226949"/>
              </p:ext>
            </p:extLst>
          </p:nvPr>
        </p:nvGraphicFramePr>
        <p:xfrm>
          <a:off x="1666362" y="1666592"/>
          <a:ext cx="10198510" cy="4480560"/>
        </p:xfrm>
        <a:graphic>
          <a:graphicData uri="http://schemas.openxmlformats.org/drawingml/2006/table">
            <a:tbl>
              <a:tblPr firstRow="1" bandRow="1">
                <a:tableStyleId>{5C22544A-7EE6-4342-B048-85BDC9FD1C3A}</a:tableStyleId>
              </a:tblPr>
              <a:tblGrid>
                <a:gridCol w="1210898">
                  <a:extLst>
                    <a:ext uri="{9D8B030D-6E8A-4147-A177-3AD203B41FA5}">
                      <a16:colId xmlns:a16="http://schemas.microsoft.com/office/drawing/2014/main" val="3871359360"/>
                    </a:ext>
                  </a:extLst>
                </a:gridCol>
                <a:gridCol w="8987612">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Social loafing </a:t>
                      </a:r>
                      <a:r>
                        <a:rPr lang="en-US" sz="1800" b="0" i="0" u="none" kern="1200" dirty="0">
                          <a:solidFill>
                            <a:schemeClr val="tx1"/>
                          </a:solidFill>
                          <a:latin typeface="+mn-lt"/>
                          <a:ea typeface="+mn-ea"/>
                          <a:cs typeface="+mn-cs"/>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need for interaction is affected by the maturity of the group, the tasks of the group, the maturity of individual members, and the ability of the group leader or manager to manage the communication, potential conflicts, and task activities. </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568441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65242"/>
            <a:ext cx="10198510"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Size</a:t>
            </a:r>
          </a:p>
          <a:p>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pSp>
        <p:nvGrpSpPr>
          <p:cNvPr id="10" name="Group 9">
            <a:extLst>
              <a:ext uri="{FF2B5EF4-FFF2-40B4-BE49-F238E27FC236}">
                <a16:creationId xmlns:a16="http://schemas.microsoft.com/office/drawing/2014/main" id="{057056B4-9825-4DFA-BD83-BFEE29D86317}"/>
              </a:ext>
            </a:extLst>
          </p:cNvPr>
          <p:cNvGrpSpPr/>
          <p:nvPr/>
        </p:nvGrpSpPr>
        <p:grpSpPr>
          <a:xfrm>
            <a:off x="1964649" y="1959222"/>
            <a:ext cx="9869376" cy="3781549"/>
            <a:chOff x="1964649" y="1959222"/>
            <a:chExt cx="9869376" cy="3781549"/>
          </a:xfrm>
        </p:grpSpPr>
        <p:pic>
          <p:nvPicPr>
            <p:cNvPr id="7" name="Picture 6">
              <a:extLst>
                <a:ext uri="{FF2B5EF4-FFF2-40B4-BE49-F238E27FC236}">
                  <a16:creationId xmlns:a16="http://schemas.microsoft.com/office/drawing/2014/main" id="{1444270A-F217-46A1-AAEC-BEDAA0F7488C}"/>
                </a:ext>
              </a:extLst>
            </p:cNvPr>
            <p:cNvPicPr>
              <a:picLocks noChangeAspect="1"/>
            </p:cNvPicPr>
            <p:nvPr/>
          </p:nvPicPr>
          <p:blipFill>
            <a:blip r:embed="rId7"/>
            <a:stretch>
              <a:fillRect/>
            </a:stretch>
          </p:blipFill>
          <p:spPr>
            <a:xfrm>
              <a:off x="5925748" y="1959222"/>
              <a:ext cx="5908277" cy="3781549"/>
            </a:xfrm>
            <a:prstGeom prst="rect">
              <a:avLst/>
            </a:prstGeom>
          </p:spPr>
        </p:pic>
        <p:sp>
          <p:nvSpPr>
            <p:cNvPr id="16" name="TextBox 15">
              <a:extLst>
                <a:ext uri="{FF2B5EF4-FFF2-40B4-BE49-F238E27FC236}">
                  <a16:creationId xmlns:a16="http://schemas.microsoft.com/office/drawing/2014/main" id="{538844F1-D6C5-4615-B819-80E619F3FE97}"/>
                </a:ext>
              </a:extLst>
            </p:cNvPr>
            <p:cNvSpPr txBox="1"/>
            <p:nvPr/>
          </p:nvSpPr>
          <p:spPr>
            <a:xfrm>
              <a:off x="1964649" y="2418836"/>
              <a:ext cx="3786794" cy="2862322"/>
            </a:xfrm>
            <a:prstGeom prst="rect">
              <a:avLst/>
            </a:prstGeom>
            <a:solidFill>
              <a:srgbClr val="FF9518"/>
            </a:solidFill>
          </p:spPr>
          <p:txBody>
            <a:bodyPr wrap="square">
              <a:spAutoFit/>
            </a:bodyPr>
            <a:lstStyle/>
            <a:p>
              <a:pPr algn="just"/>
              <a:r>
                <a:rPr lang="en-US" i="1" dirty="0"/>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3305378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Norms</a:t>
            </a: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2539607300"/>
              </p:ext>
            </p:extLst>
          </p:nvPr>
        </p:nvGraphicFramePr>
        <p:xfrm>
          <a:off x="1728922" y="1874282"/>
          <a:ext cx="10105103" cy="4360568"/>
        </p:xfrm>
        <a:graphic>
          <a:graphicData uri="http://schemas.openxmlformats.org/drawingml/2006/table">
            <a:tbl>
              <a:tblPr firstRow="1" bandRow="1">
                <a:tableStyleId>{5C22544A-7EE6-4342-B048-85BDC9FD1C3A}</a:tableStyleId>
              </a:tblPr>
              <a:tblGrid>
                <a:gridCol w="1319078">
                  <a:extLst>
                    <a:ext uri="{9D8B030D-6E8A-4147-A177-3AD203B41FA5}">
                      <a16:colId xmlns:a16="http://schemas.microsoft.com/office/drawing/2014/main" val="3871359360"/>
                    </a:ext>
                  </a:extLst>
                </a:gridCol>
                <a:gridCol w="8786025">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A norm </a:t>
                      </a:r>
                      <a:r>
                        <a:rPr lang="en-US" sz="1800" b="0" i="0" u="none" kern="1200" dirty="0">
                          <a:solidFill>
                            <a:schemeClr val="tx1"/>
                          </a:solidFill>
                          <a:latin typeface="+mn-lt"/>
                          <a:ea typeface="+mn-ea"/>
                          <a:cs typeface="+mn-cs"/>
                        </a:rPr>
                        <a:t>is a standard against which the appropriateness of a behavior is judged</a:t>
                      </a:r>
                      <a:r>
                        <a:rPr lang="en-US" sz="1800" b="1" i="0" u="sng" kern="1200" dirty="0">
                          <a:solidFill>
                            <a:schemeClr val="tx1"/>
                          </a:solidFill>
                          <a:latin typeface="+mn-lt"/>
                          <a:ea typeface="+mn-ea"/>
                          <a:cs typeface="+mn-cs"/>
                        </a:rPr>
                        <a:t>.</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Norms result from the combination of members’ personality characteristics, the situation, the task, and the historical traditions of the group.</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1841239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BBE7B179-D78A-43C4-BC53-870145A7F86C}"/>
              </a:ext>
            </a:extLst>
          </p:cNvPr>
          <p:cNvSpPr txBox="1"/>
          <p:nvPr/>
        </p:nvSpPr>
        <p:spPr>
          <a:xfrm>
            <a:off x="1874165" y="1411062"/>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Group Norms</a:t>
            </a:r>
            <a:endParaRPr lang="en-US" sz="2000" b="1" i="0" dirty="0">
              <a:solidFill>
                <a:srgbClr val="C1510A"/>
              </a:solidFill>
              <a:effectLst/>
              <a:latin typeface="Helvetica" panose="020B0604020202020204" pitchFamily="34" charset="0"/>
            </a:endParaRPr>
          </a:p>
        </p:txBody>
      </p:sp>
      <p:grpSp>
        <p:nvGrpSpPr>
          <p:cNvPr id="12" name="Group 11">
            <a:extLst>
              <a:ext uri="{FF2B5EF4-FFF2-40B4-BE49-F238E27FC236}">
                <a16:creationId xmlns:a16="http://schemas.microsoft.com/office/drawing/2014/main" id="{C9F2F5AA-5345-40A3-A02C-8F39ED5840FF}"/>
              </a:ext>
            </a:extLst>
          </p:cNvPr>
          <p:cNvGrpSpPr/>
          <p:nvPr/>
        </p:nvGrpSpPr>
        <p:grpSpPr>
          <a:xfrm>
            <a:off x="130614" y="576828"/>
            <a:ext cx="5272804" cy="536288"/>
            <a:chOff x="130614" y="576828"/>
            <a:chExt cx="5272804" cy="536288"/>
          </a:xfrm>
        </p:grpSpPr>
        <p:sp>
          <p:nvSpPr>
            <p:cNvPr id="14" name="TextBox 13">
              <a:extLst>
                <a:ext uri="{FF2B5EF4-FFF2-40B4-BE49-F238E27FC236}">
                  <a16:creationId xmlns:a16="http://schemas.microsoft.com/office/drawing/2014/main" id="{8C5F1B9D-95F7-4B48-A88D-D2B2251CEC52}"/>
                </a:ext>
              </a:extLst>
            </p:cNvPr>
            <p:cNvSpPr txBox="1"/>
            <p:nvPr/>
          </p:nvSpPr>
          <p:spPr>
            <a:xfrm>
              <a:off x="2449853" y="576828"/>
              <a:ext cx="29535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Groups and Teams</a:t>
              </a:r>
            </a:p>
          </p:txBody>
        </p:sp>
        <p:sp>
          <p:nvSpPr>
            <p:cNvPr id="15" name="Rectangle 14">
              <a:extLst>
                <a:ext uri="{FF2B5EF4-FFF2-40B4-BE49-F238E27FC236}">
                  <a16:creationId xmlns:a16="http://schemas.microsoft.com/office/drawing/2014/main" id="{326BFDA7-1668-4ED7-B61D-14875A25890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7</a:t>
              </a:r>
            </a:p>
          </p:txBody>
        </p:sp>
      </p:grpSp>
      <p:graphicFrame>
        <p:nvGraphicFramePr>
          <p:cNvPr id="8" name="Table 7">
            <a:extLst>
              <a:ext uri="{FF2B5EF4-FFF2-40B4-BE49-F238E27FC236}">
                <a16:creationId xmlns:a16="http://schemas.microsoft.com/office/drawing/2014/main" id="{3C1C4C49-A100-4F87-B38A-F6454051E4A4}"/>
              </a:ext>
            </a:extLst>
          </p:cNvPr>
          <p:cNvGraphicFramePr>
            <a:graphicFrameLocks noGrp="1"/>
          </p:cNvGraphicFramePr>
          <p:nvPr>
            <p:extLst>
              <p:ext uri="{D42A27DB-BD31-4B8C-83A1-F6EECF244321}">
                <p14:modId xmlns:p14="http://schemas.microsoft.com/office/powerpoint/2010/main" val="1544233433"/>
              </p:ext>
            </p:extLst>
          </p:nvPr>
        </p:nvGraphicFramePr>
        <p:xfrm>
          <a:off x="1728922" y="1874282"/>
          <a:ext cx="10105103" cy="4360568"/>
        </p:xfrm>
        <a:graphic>
          <a:graphicData uri="http://schemas.openxmlformats.org/drawingml/2006/table">
            <a:tbl>
              <a:tblPr firstRow="1" bandRow="1">
                <a:tableStyleId>{5C22544A-7EE6-4342-B048-85BDC9FD1C3A}</a:tableStyleId>
              </a:tblPr>
              <a:tblGrid>
                <a:gridCol w="1319078">
                  <a:extLst>
                    <a:ext uri="{9D8B030D-6E8A-4147-A177-3AD203B41FA5}">
                      <a16:colId xmlns:a16="http://schemas.microsoft.com/office/drawing/2014/main" val="3871359360"/>
                    </a:ext>
                  </a:extLst>
                </a:gridCol>
                <a:gridCol w="8786025">
                  <a:extLst>
                    <a:ext uri="{9D8B030D-6E8A-4147-A177-3AD203B41FA5}">
                      <a16:colId xmlns:a16="http://schemas.microsoft.com/office/drawing/2014/main" val="1091551387"/>
                    </a:ext>
                  </a:extLst>
                </a:gridCol>
              </a:tblGrid>
              <a:tr h="43605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Norms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rgbClr val="FF0000"/>
                          </a:solidFill>
                          <a:latin typeface="+mn-lt"/>
                          <a:ea typeface="+mn-ea"/>
                          <a:cs typeface="+mn-cs"/>
                        </a:rPr>
                        <a:t>For example, </a:t>
                      </a:r>
                      <a:r>
                        <a:rPr lang="en-US" sz="1800" b="0" i="0" u="none" kern="1200" dirty="0">
                          <a:solidFill>
                            <a:schemeClr val="tx1"/>
                          </a:solidFill>
                          <a:latin typeface="+mn-lt"/>
                          <a:ea typeface="+mn-ea"/>
                          <a:cs typeface="+mn-cs"/>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620581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10062</TotalTime>
  <Words>3177</Words>
  <Application>Microsoft Office PowerPoint</Application>
  <PresentationFormat>Widescreen</PresentationFormat>
  <Paragraphs>313</Paragraphs>
  <Slides>28</Slides>
  <Notes>26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Arial</vt:lpstr>
      <vt:lpstr>Calibri</vt:lpstr>
      <vt:lpstr>Calibri Light</vt:lpstr>
      <vt:lpstr>Cordale</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960</cp:revision>
  <dcterms:created xsi:type="dcterms:W3CDTF">2021-08-03T13:03:26Z</dcterms:created>
  <dcterms:modified xsi:type="dcterms:W3CDTF">2022-08-15T15:55:43Z</dcterms:modified>
</cp:coreProperties>
</file>