
<file path=[Content_Types].xml><?xml version="1.0" encoding="utf-8"?>
<Types xmlns="http://schemas.openxmlformats.org/package/2006/content-types">
  <Default Extension="png" ContentType="image/png"/>
  <Default Extension="jfif" ContentType="image/jpe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6" r:id="rId2"/>
    <p:sldId id="257" r:id="rId3"/>
    <p:sldId id="346" r:id="rId4"/>
    <p:sldId id="544" r:id="rId5"/>
    <p:sldId id="265" r:id="rId6"/>
    <p:sldId id="266" r:id="rId7"/>
    <p:sldId id="545" r:id="rId8"/>
    <p:sldId id="543" r:id="rId9"/>
    <p:sldId id="358" r:id="rId10"/>
    <p:sldId id="270" r:id="rId11"/>
    <p:sldId id="273" r:id="rId12"/>
    <p:sldId id="278" r:id="rId13"/>
    <p:sldId id="537" r:id="rId14"/>
    <p:sldId id="538" r:id="rId15"/>
    <p:sldId id="539" r:id="rId16"/>
    <p:sldId id="540" r:id="rId17"/>
    <p:sldId id="541" r:id="rId18"/>
    <p:sldId id="542" r:id="rId19"/>
    <p:sldId id="261" r:id="rId20"/>
    <p:sldId id="262" r:id="rId21"/>
    <p:sldId id="259" r:id="rId22"/>
    <p:sldId id="322" r:id="rId23"/>
    <p:sldId id="321" r:id="rId24"/>
    <p:sldId id="323" r:id="rId25"/>
    <p:sldId id="324" r:id="rId26"/>
    <p:sldId id="325" r:id="rId27"/>
    <p:sldId id="525" r:id="rId28"/>
    <p:sldId id="529" r:id="rId29"/>
    <p:sldId id="530" r:id="rId30"/>
    <p:sldId id="531" r:id="rId31"/>
    <p:sldId id="320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ohamed Ayman" initials="MA" lastIdx="1" clrIdx="0">
    <p:extLst>
      <p:ext uri="{19B8F6BF-5375-455C-9EA6-DF929625EA0E}">
        <p15:presenceInfo xmlns:p15="http://schemas.microsoft.com/office/powerpoint/2012/main" userId="3c46430ac7311ab5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11-17T13:05:57.072" idx="1">
    <p:pos x="10" y="10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016162-2658-4AA8-A9F1-879AF0C247D4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DBDB3B-D2E3-40CC-ACCE-498585A21C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4670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r>
              <a:rPr lang="ar-EG" dirty="0"/>
              <a:t>وصف طبيعة التنوع. </a:t>
            </a:r>
          </a:p>
          <a:p>
            <a:pPr algn="r"/>
            <a:r>
              <a:rPr lang="ar-EG" dirty="0"/>
              <a:t>وصف أنواع مختلفة من التنوع والحواجز التي تحول دون الإدماج التي توجد القوى العاملة. </a:t>
            </a:r>
          </a:p>
          <a:p>
            <a:pPr algn="r"/>
            <a:r>
              <a:rPr lang="ar-EG" dirty="0"/>
              <a:t>مناقشة ظهور العولمة والاختلافات وأوجه التشابه بين الثقافات. </a:t>
            </a:r>
          </a:p>
          <a:p>
            <a:pPr algn="r"/>
            <a:r>
              <a:rPr lang="ar-EG" dirty="0"/>
              <a:t>مناقشة الطبيعة المتغيرة للتكنولوجيا وتأثيرها على الأعمال التجارية. </a:t>
            </a:r>
          </a:p>
          <a:p>
            <a:pPr algn="r"/>
            <a:r>
              <a:rPr lang="ar-EG" dirty="0"/>
              <a:t>مناقشة وجهات النظر الناشئة حول الأخلاق وحوكمة الشركات.</a:t>
            </a:r>
          </a:p>
          <a:p>
            <a:pPr algn="r"/>
            <a:r>
              <a:rPr lang="ar-EG" dirty="0"/>
              <a:t> مناقشة القضايا الرئيسية في علاقات العمل الجديدة.</a:t>
            </a:r>
          </a:p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4679D9-7245-4ABA-A3DC-E616523FB705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69795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4679D9-7245-4ABA-A3DC-E616523FB705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69795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4679D9-7245-4ABA-A3DC-E616523FB705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69795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4679D9-7245-4ABA-A3DC-E616523FB705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69795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4679D9-7245-4ABA-A3DC-E616523FB705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69795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4679D9-7245-4ABA-A3DC-E616523FB705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5463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4679D9-7245-4ABA-A3DC-E616523FB705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48157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4679D9-7245-4ABA-A3DC-E616523FB705}" type="slidenum">
              <a:rPr lang="en-US" smtClean="0"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48157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4679D9-7245-4ABA-A3DC-E616523FB705}" type="slidenum">
              <a:rPr lang="en-US" smtClean="0"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48157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jpg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fif"/><Relationship Id="rId5" Type="http://schemas.openxmlformats.org/officeDocument/2006/relationships/image" Target="../media/image9.jpg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fif"/><Relationship Id="rId5" Type="http://schemas.openxmlformats.org/officeDocument/2006/relationships/image" Target="../media/image11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emf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1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1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1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emf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emf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moodle.esu.ac.ae/" TargetMode="External"/><Relationship Id="rId4" Type="http://schemas.openxmlformats.org/officeDocument/2006/relationships/image" Target="../media/image7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comments" Target="../comments/commen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83378" y="-93132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-8709" y="4262363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30031"/>
            <a:ext cx="6714451" cy="196137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40838" y="4731497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-8709" y="1002888"/>
            <a:ext cx="65384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  <a:cs typeface="Tajawal Medium" panose="00000600000000000000" pitchFamily="2" charset="-78"/>
              </a:rPr>
              <a:t>Managing People and Organizations</a:t>
            </a:r>
          </a:p>
          <a:p>
            <a:pPr algn="ctr"/>
            <a:endParaRPr lang="en-US" sz="24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algn="ctr"/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Orientation</a:t>
            </a:r>
            <a:endParaRPr lang="en-US" sz="24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247120" y="4771778"/>
            <a:ext cx="588240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ajawal Medium" panose="00000600000000000000" pitchFamily="2" charset="-78"/>
              </a:rPr>
              <a:t>MGM603_Fall 2022</a:t>
            </a:r>
            <a:endParaRPr 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ajawal Medium" panose="00000600000000000000" pitchFamily="2" charset="-78"/>
            </a:endParaRPr>
          </a:p>
          <a:p>
            <a:pPr algn="ctr"/>
            <a:r>
              <a:rPr lang="en-US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ajawal Medium" panose="00000600000000000000" pitchFamily="2" charset="-78"/>
              </a:rPr>
              <a:t>Dr. Ayman </a:t>
            </a:r>
            <a:r>
              <a:rPr lang="en-US" sz="24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ajawal Medium" panose="00000600000000000000" pitchFamily="2" charset="-78"/>
              </a:rPr>
              <a:t>Elmaasrawy</a:t>
            </a:r>
            <a:endParaRPr lang="en-US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1964" y="-68364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36478" y="-68365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468" y="9386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562" y="4708455"/>
            <a:ext cx="5882401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8386789" y="4870944"/>
            <a:ext cx="36356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ar-EG" sz="3600" b="1" dirty="0">
                <a:solidFill>
                  <a:srgbClr val="0A1F61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خريف 2022-2023</a:t>
            </a:r>
            <a:endParaRPr lang="ar-SA" sz="2400" b="1" dirty="0">
              <a:solidFill>
                <a:srgbClr val="0A1F61"/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  <p:sp>
        <p:nvSpPr>
          <p:cNvPr id="15" name="Google Shape;3126;p31">
            <a:extLst>
              <a:ext uri="{FF2B5EF4-FFF2-40B4-BE49-F238E27FC236}">
                <a16:creationId xmlns:a16="http://schemas.microsoft.com/office/drawing/2014/main" id="{964181D7-AC3C-3849-B4D9-50181B407EA5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061731" y="4708455"/>
            <a:ext cx="3915622" cy="1206975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rt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ar-EG" sz="4400" b="1" dirty="0">
                <a:solidFill>
                  <a:srgbClr val="F27A1C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  <a:sym typeface="Poppins ExtraBold"/>
              </a:rPr>
              <a:t>عام دراسي سعيد</a:t>
            </a:r>
            <a:endParaRPr sz="6000" b="1" dirty="0">
              <a:solidFill>
                <a:schemeClr val="tx1">
                  <a:lumMod val="60000"/>
                  <a:lumOff val="40000"/>
                </a:schemeClr>
              </a:solidFill>
              <a:latin typeface="Sakkal Majalla" panose="02000000000000000000" pitchFamily="2" charset="-78"/>
              <a:ea typeface="Poppins ExtraBold"/>
              <a:cs typeface="Sakkal Majalla" panose="02000000000000000000" pitchFamily="2" charset="-78"/>
              <a:sym typeface="Poppins ExtraBold"/>
            </a:endParaRP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8DB929B-A8F8-00E8-4EA7-96007D91F8D2}"/>
              </a:ext>
            </a:extLst>
          </p:cNvPr>
          <p:cNvSpPr txBox="1"/>
          <p:nvPr/>
        </p:nvSpPr>
        <p:spPr>
          <a:xfrm>
            <a:off x="2068366" y="2620930"/>
            <a:ext cx="5062728" cy="1846659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wrap="square" rtlCol="0">
            <a:spAutoFit/>
          </a:bodyPr>
          <a:lstStyle/>
          <a:p>
            <a:pPr algn="ctr"/>
            <a:r>
              <a:rPr lang="en-US" sz="6600" b="1" dirty="0">
                <a:solidFill>
                  <a:srgbClr val="0070C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Welcome Back!</a:t>
            </a:r>
          </a:p>
          <a:p>
            <a:pPr algn="ctr"/>
            <a:r>
              <a:rPr lang="en-US" sz="4800" b="1" dirty="0">
                <a:solidFill>
                  <a:srgbClr val="FF0000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FALL 2022-2023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49312BA-3B74-1B89-C361-8D3B49328D8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9693" y="1357042"/>
            <a:ext cx="3696093" cy="436094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2ACA5CC-775D-BEC4-0E9F-AFFC924EA53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6200000">
            <a:off x="5659451" y="-4075750"/>
            <a:ext cx="1096206" cy="936082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849DA23-A166-40F4-5062-4057E66D786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118821"/>
            <a:ext cx="1222425" cy="109620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C9ED6BA-7DD1-96F4-A1BC-01DBCBE4743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7832" y="43069"/>
            <a:ext cx="1222425" cy="1096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21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8218FCC-91A5-4312-A8B0-13F11FB412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242" y="5496559"/>
            <a:ext cx="1565398" cy="124968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1CFB820-31F4-402D-85D8-80D334B104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1205" y="5982600"/>
            <a:ext cx="9902229" cy="20483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E3B49C7-44E6-4DA7-9B23-B9E9FF416F0C}"/>
              </a:ext>
            </a:extLst>
          </p:cNvPr>
          <p:cNvSpPr txBox="1"/>
          <p:nvPr/>
        </p:nvSpPr>
        <p:spPr>
          <a:xfrm>
            <a:off x="2316480" y="481934"/>
            <a:ext cx="6614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ar-EG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نبذه شخصية</a:t>
            </a:r>
            <a:endParaRPr lang="en-US" sz="3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9" name="Table 3">
            <a:extLst>
              <a:ext uri="{FF2B5EF4-FFF2-40B4-BE49-F238E27FC236}">
                <a16:creationId xmlns:a16="http://schemas.microsoft.com/office/drawing/2014/main" id="{8C502984-0725-4E51-B9F0-50C719625907}"/>
              </a:ext>
            </a:extLst>
          </p:cNvPr>
          <p:cNvGraphicFramePr>
            <a:graphicFrameLocks noGrp="1"/>
          </p:cNvGraphicFramePr>
          <p:nvPr/>
        </p:nvGraphicFramePr>
        <p:xfrm>
          <a:off x="2072640" y="1402080"/>
          <a:ext cx="9409701" cy="448056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7584016">
                  <a:extLst>
                    <a:ext uri="{9D8B030D-6E8A-4147-A177-3AD203B41FA5}">
                      <a16:colId xmlns:a16="http://schemas.microsoft.com/office/drawing/2014/main" val="3716999113"/>
                    </a:ext>
                  </a:extLst>
                </a:gridCol>
                <a:gridCol w="1825685">
                  <a:extLst>
                    <a:ext uri="{9D8B030D-6E8A-4147-A177-3AD203B41FA5}">
                      <a16:colId xmlns:a16="http://schemas.microsoft.com/office/drawing/2014/main" val="65655409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r" rtl="1"/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أيمن المعصراوى</a:t>
                      </a:r>
                      <a:endParaRPr 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الاسم</a:t>
                      </a:r>
                      <a:endParaRPr 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580636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 rtl="1"/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2019 </a:t>
                      </a:r>
                      <a:r>
                        <a:rPr lang="en-US" sz="2400" b="0" dirty="0" err="1">
                          <a:solidFill>
                            <a:schemeClr val="tx1"/>
                          </a:solidFill>
                        </a:rPr>
                        <a:t>Ph.D</a:t>
                      </a:r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 هندسة الاتصالات</a:t>
                      </a:r>
                      <a:endParaRPr 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r" rtl="1"/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المؤهلات العلمية </a:t>
                      </a:r>
                      <a:endParaRPr 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2529675"/>
                  </a:ext>
                </a:extLst>
              </a:tr>
              <a:tr h="27305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2013 </a:t>
                      </a:r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MBA</a:t>
                      </a:r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 الاكاديمية البحرية للعلوم والتكنولوجيا</a:t>
                      </a:r>
                      <a:endParaRPr 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626731"/>
                  </a:ext>
                </a:extLst>
              </a:tr>
              <a:tr h="180340">
                <a:tc>
                  <a:txBody>
                    <a:bodyPr/>
                    <a:lstStyle/>
                    <a:p>
                      <a:pPr algn="r" rtl="1"/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2011 </a:t>
                      </a:r>
                      <a:r>
                        <a:rPr lang="en-US" sz="2400" b="0" dirty="0" err="1">
                          <a:solidFill>
                            <a:schemeClr val="tx1"/>
                          </a:solidFill>
                        </a:rPr>
                        <a:t>Msc</a:t>
                      </a:r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.</a:t>
                      </a:r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ar-EG" sz="2400" b="0" dirty="0" err="1">
                          <a:solidFill>
                            <a:schemeClr val="tx1"/>
                          </a:solidFill>
                        </a:rPr>
                        <a:t>ماجستيرهندسة</a:t>
                      </a:r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 عين شمس</a:t>
                      </a:r>
                    </a:p>
                    <a:p>
                      <a:pPr algn="r" rtl="1"/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2009 معهد اعداد القادة</a:t>
                      </a:r>
                      <a:endParaRPr 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43392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 rtl="1"/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1999 </a:t>
                      </a:r>
                      <a:r>
                        <a:rPr lang="en-US" sz="2400" b="0" dirty="0" err="1">
                          <a:solidFill>
                            <a:schemeClr val="tx1"/>
                          </a:solidFill>
                        </a:rPr>
                        <a:t>Bsc</a:t>
                      </a:r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.</a:t>
                      </a:r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 جامعة بنها </a:t>
                      </a:r>
                      <a:endParaRPr 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766566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 rtl="1"/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مديرعام باحدى شركات الاتصالات </a:t>
                      </a:r>
                      <a:endParaRPr 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r" rtl="1"/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العمل</a:t>
                      </a:r>
                      <a:endParaRPr 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8986157"/>
                  </a:ext>
                </a:extLst>
              </a:tr>
              <a:tr h="273050">
                <a:tc>
                  <a:txBody>
                    <a:bodyPr/>
                    <a:lstStyle/>
                    <a:p>
                      <a:pPr algn="r" rtl="1"/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محاضر بجامعه الجميع الذكية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r" rtl="1"/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3134569"/>
                  </a:ext>
                </a:extLst>
              </a:tr>
              <a:tr h="1803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محاضر بمعهد الجيزة</a:t>
                      </a:r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  </a:t>
                      </a:r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 و معهد المستقبل بالقاهرة</a:t>
                      </a:r>
                      <a:endParaRPr 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r" rtl="1"/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081887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 rtl="1"/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مدرب كورس شبكات وامن المعلومات</a:t>
                      </a:r>
                      <a:endParaRPr 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r" rtl="1"/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22305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252194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5805" y="589080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4DF4DED-2FD6-CA6D-A70B-94928242E27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74" b="86156"/>
          <a:stretch/>
        </p:blipFill>
        <p:spPr>
          <a:xfrm>
            <a:off x="846955" y="622170"/>
            <a:ext cx="10749714" cy="455098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7CC802B-E514-9EFD-F314-ADFFF2F983EB}"/>
              </a:ext>
            </a:extLst>
          </p:cNvPr>
          <p:cNvSpPr txBox="1"/>
          <p:nvPr/>
        </p:nvSpPr>
        <p:spPr>
          <a:xfrm>
            <a:off x="6934808" y="1708648"/>
            <a:ext cx="403502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cs typeface="+mj-cs"/>
              </a:rPr>
              <a:t>20222 – 2023 </a:t>
            </a:r>
          </a:p>
          <a:p>
            <a:r>
              <a:rPr lang="en-US" sz="3600" b="1" dirty="0">
                <a:solidFill>
                  <a:schemeClr val="bg1"/>
                </a:solidFill>
                <a:cs typeface="+mj-cs"/>
              </a:rPr>
              <a:t>Academic </a:t>
            </a:r>
          </a:p>
          <a:p>
            <a:r>
              <a:rPr lang="en-US" sz="3600" b="1" dirty="0">
                <a:solidFill>
                  <a:schemeClr val="bg1"/>
                </a:solidFill>
                <a:cs typeface="+mj-cs"/>
              </a:rPr>
              <a:t>Calendar</a:t>
            </a:r>
            <a:endParaRPr lang="ar-EG" sz="3600" b="1" dirty="0">
              <a:solidFill>
                <a:schemeClr val="bg1"/>
              </a:solidFill>
              <a:cs typeface="+mj-cs"/>
            </a:endParaRPr>
          </a:p>
          <a:p>
            <a:endParaRPr lang="en-US" sz="3600" b="1" dirty="0">
              <a:solidFill>
                <a:schemeClr val="bg1"/>
              </a:solidFill>
              <a:cs typeface="+mj-cs"/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  <a:cs typeface="+mj-cs"/>
              </a:rPr>
              <a:t>Everyone's smart university</a:t>
            </a:r>
            <a:endParaRPr lang="ar-EG" b="1" dirty="0">
              <a:solidFill>
                <a:schemeClr val="bg1"/>
              </a:solidFill>
              <a:cs typeface="+mj-cs"/>
            </a:endParaRPr>
          </a:p>
          <a:p>
            <a:pPr algn="ctr"/>
            <a:endParaRPr lang="en-US" b="1" dirty="0">
              <a:solidFill>
                <a:schemeClr val="tx1">
                  <a:lumMod val="95000"/>
                  <a:lumOff val="5000"/>
                </a:schemeClr>
              </a:solidFill>
              <a:cs typeface="+mj-cs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A61E5817-1B00-DA3F-48A0-87F5DA43FDF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6356" y="762357"/>
            <a:ext cx="4413972" cy="4270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1810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3037657" y="429788"/>
            <a:ext cx="26452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FALL 2022-2023</a:t>
            </a:r>
          </a:p>
        </p:txBody>
      </p:sp>
      <p:sp>
        <p:nvSpPr>
          <p:cNvPr id="13" name="Google Shape;1103;p33">
            <a:extLst>
              <a:ext uri="{FF2B5EF4-FFF2-40B4-BE49-F238E27FC236}">
                <a16:creationId xmlns:a16="http://schemas.microsoft.com/office/drawing/2014/main" id="{8BCBFB35-849A-A846-920B-05F167933D55}"/>
              </a:ext>
            </a:extLst>
          </p:cNvPr>
          <p:cNvSpPr txBox="1">
            <a:spLocks/>
          </p:cNvSpPr>
          <p:nvPr/>
        </p:nvSpPr>
        <p:spPr>
          <a:xfrm>
            <a:off x="7560256" y="2022029"/>
            <a:ext cx="4216138" cy="254197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EG" b="1" dirty="0">
                <a:solidFill>
                  <a:schemeClr val="tx1">
                    <a:lumMod val="85000"/>
                    <a:lumOff val="1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مخطط الأسابيع الدراسية </a:t>
            </a:r>
            <a:endParaRPr lang="ar-SA" b="1" dirty="0">
              <a:solidFill>
                <a:schemeClr val="tx1">
                  <a:lumMod val="85000"/>
                  <a:lumOff val="1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5790863" y="4566498"/>
            <a:ext cx="4446494" cy="1884961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pic>
        <p:nvPicPr>
          <p:cNvPr id="8" name="Picture 7">
            <a:extLst>
              <a:ext uri="{FF2B5EF4-FFF2-40B4-BE49-F238E27FC236}">
                <a16:creationId xmlns:a16="http://schemas.microsoft.com/office/drawing/2014/main" id="{6E59A2D2-0251-F537-89CB-C0566FE16CF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9838" y="1411101"/>
            <a:ext cx="4420937" cy="4420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9969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242" y="5496559"/>
            <a:ext cx="1565398" cy="124968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1CFB820-31F4-402D-85D8-80D334B104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1205" y="5982600"/>
            <a:ext cx="9902229" cy="20483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AFCA654-2036-418A-AC09-B192C8F25C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2720" y="670562"/>
            <a:ext cx="11910714" cy="471801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42C7A4C-FF55-4B23-AD2E-3BABCD3EE5E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33DF5C6-DE24-4597-AECA-1BA080729B82}"/>
              </a:ext>
            </a:extLst>
          </p:cNvPr>
          <p:cNvSpPr txBox="1"/>
          <p:nvPr/>
        </p:nvSpPr>
        <p:spPr>
          <a:xfrm>
            <a:off x="2316480" y="481934"/>
            <a:ext cx="6593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ar-EG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التقويم الاكاديميى</a:t>
            </a:r>
            <a:endParaRPr lang="en-US" sz="3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211038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8218FCC-91A5-4312-A8B0-13F11FB412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242" y="5496559"/>
            <a:ext cx="1565398" cy="124968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1CFB820-31F4-402D-85D8-80D334B104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1205" y="5982600"/>
            <a:ext cx="9902229" cy="20483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E3B49C7-44E6-4DA7-9B23-B9E9FF416F0C}"/>
              </a:ext>
            </a:extLst>
          </p:cNvPr>
          <p:cNvSpPr txBox="1"/>
          <p:nvPr/>
        </p:nvSpPr>
        <p:spPr>
          <a:xfrm>
            <a:off x="2316480" y="481934"/>
            <a:ext cx="6614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ar-EG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نبذه شخصية</a:t>
            </a:r>
            <a:endParaRPr lang="en-US" sz="3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9" name="Table 3">
            <a:extLst>
              <a:ext uri="{FF2B5EF4-FFF2-40B4-BE49-F238E27FC236}">
                <a16:creationId xmlns:a16="http://schemas.microsoft.com/office/drawing/2014/main" id="{8C502984-0725-4E51-B9F0-50C7196259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3563838"/>
              </p:ext>
            </p:extLst>
          </p:nvPr>
        </p:nvGraphicFramePr>
        <p:xfrm>
          <a:off x="2072640" y="1402080"/>
          <a:ext cx="9409701" cy="448056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7584016">
                  <a:extLst>
                    <a:ext uri="{9D8B030D-6E8A-4147-A177-3AD203B41FA5}">
                      <a16:colId xmlns:a16="http://schemas.microsoft.com/office/drawing/2014/main" val="3716999113"/>
                    </a:ext>
                  </a:extLst>
                </a:gridCol>
                <a:gridCol w="1825685">
                  <a:extLst>
                    <a:ext uri="{9D8B030D-6E8A-4147-A177-3AD203B41FA5}">
                      <a16:colId xmlns:a16="http://schemas.microsoft.com/office/drawing/2014/main" val="65655409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r" rtl="1"/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أيمن المعصراوى</a:t>
                      </a:r>
                      <a:endParaRPr 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الاسم</a:t>
                      </a:r>
                      <a:endParaRPr 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580636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 rtl="1"/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2019 </a:t>
                      </a:r>
                      <a:r>
                        <a:rPr lang="en-US" sz="2400" b="0" dirty="0" err="1">
                          <a:solidFill>
                            <a:schemeClr val="tx1"/>
                          </a:solidFill>
                        </a:rPr>
                        <a:t>Ph.D</a:t>
                      </a:r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 هندسة الاتصالات</a:t>
                      </a:r>
                      <a:endParaRPr 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r" rtl="1"/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المؤهلات العلمية </a:t>
                      </a:r>
                      <a:endParaRPr 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2529675"/>
                  </a:ext>
                </a:extLst>
              </a:tr>
              <a:tr h="27305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2013 </a:t>
                      </a:r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MBA</a:t>
                      </a:r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 الاكاديمية البحرية للعلوم والتكنولوجيا</a:t>
                      </a:r>
                      <a:endParaRPr 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626731"/>
                  </a:ext>
                </a:extLst>
              </a:tr>
              <a:tr h="180340">
                <a:tc>
                  <a:txBody>
                    <a:bodyPr/>
                    <a:lstStyle/>
                    <a:p>
                      <a:pPr algn="r" rtl="1"/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2011 </a:t>
                      </a:r>
                      <a:r>
                        <a:rPr lang="en-US" sz="2400" b="0" dirty="0" err="1">
                          <a:solidFill>
                            <a:schemeClr val="tx1"/>
                          </a:solidFill>
                        </a:rPr>
                        <a:t>Msc</a:t>
                      </a:r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.</a:t>
                      </a:r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 هندسة عين شمس</a:t>
                      </a:r>
                    </a:p>
                    <a:p>
                      <a:pPr algn="r" rtl="1"/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2009 اعداد قادة معهد اعداد القادة</a:t>
                      </a:r>
                      <a:endParaRPr 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43392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 rtl="1"/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1999 </a:t>
                      </a:r>
                      <a:r>
                        <a:rPr lang="en-US" sz="2400" b="0" dirty="0" err="1">
                          <a:solidFill>
                            <a:schemeClr val="tx1"/>
                          </a:solidFill>
                        </a:rPr>
                        <a:t>Bsc</a:t>
                      </a:r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.</a:t>
                      </a:r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 جامعة بنها </a:t>
                      </a:r>
                      <a:endParaRPr 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766566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 rtl="1"/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مديرعام باحدى شركات الاتصالات </a:t>
                      </a:r>
                      <a:endParaRPr 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r" rtl="1"/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العمل</a:t>
                      </a:r>
                      <a:endParaRPr 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8986157"/>
                  </a:ext>
                </a:extLst>
              </a:tr>
              <a:tr h="273050">
                <a:tc>
                  <a:txBody>
                    <a:bodyPr/>
                    <a:lstStyle/>
                    <a:p>
                      <a:pPr algn="r" rtl="1"/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محاضر بمعهد المستقبل بالقاهرة</a:t>
                      </a:r>
                      <a:endParaRPr 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r" rtl="1"/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3134569"/>
                  </a:ext>
                </a:extLst>
              </a:tr>
              <a:tr h="180340">
                <a:tc>
                  <a:txBody>
                    <a:bodyPr/>
                    <a:lstStyle/>
                    <a:p>
                      <a:pPr algn="r" rtl="1"/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محاضر بمعهد الجيزة</a:t>
                      </a:r>
                      <a:endParaRPr 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r" rtl="1"/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081887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 rtl="1"/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محاضر بجامعه الجميع الذكية</a:t>
                      </a:r>
                      <a:endParaRPr 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r" rtl="1"/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22305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302811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631CD1D-74AA-F0C0-95D4-3383E3905313}"/>
              </a:ext>
            </a:extLst>
          </p:cNvPr>
          <p:cNvSpPr txBox="1"/>
          <p:nvPr/>
        </p:nvSpPr>
        <p:spPr>
          <a:xfrm>
            <a:off x="3037657" y="429788"/>
            <a:ext cx="26452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FALL 2022-2023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253FDFF-4F61-7FFD-BBDC-0A3140D9CAF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7657" y="1391920"/>
            <a:ext cx="6387408" cy="448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7557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5790863" y="4566498"/>
            <a:ext cx="4446494" cy="1884961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sp>
        <p:nvSpPr>
          <p:cNvPr id="53" name="Google Shape;1103;p33">
            <a:extLst>
              <a:ext uri="{FF2B5EF4-FFF2-40B4-BE49-F238E27FC236}">
                <a16:creationId xmlns:a16="http://schemas.microsoft.com/office/drawing/2014/main" id="{D33AE442-F472-2543-B858-663116E9F56E}"/>
              </a:ext>
            </a:extLst>
          </p:cNvPr>
          <p:cNvSpPr txBox="1">
            <a:spLocks/>
          </p:cNvSpPr>
          <p:nvPr/>
        </p:nvSpPr>
        <p:spPr>
          <a:xfrm>
            <a:off x="1262952" y="1419572"/>
            <a:ext cx="10266174" cy="3900238"/>
          </a:xfrm>
          <a:prstGeom prst="rect">
            <a:avLst/>
          </a:prstGeom>
          <a:gradFill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</a:gradFill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/>
            </a:r>
            <a:b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</a:br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ترفع المحاضرة الأسبوعية علي المنصة التعليمية </a:t>
            </a:r>
            <a:r>
              <a:rPr lang="en-US" sz="2800" b="1" dirty="0">
                <a:solidFill>
                  <a:srgbClr val="FFC000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Moodle</a:t>
            </a:r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 يوم السبت  من كل أسبوع في تمام </a:t>
            </a:r>
            <a:r>
              <a:rPr lang="ar-SA" sz="2800" b="1" u="sng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١٢ ظهراً </a:t>
            </a:r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بتوقيت الرياض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. </a:t>
            </a:r>
            <a:b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</a:b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/>
            </a:r>
            <a:b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</a:b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</a:t>
            </a:r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حلقات النقاش و هي حلقات أسبوعية اختيارية للطالب وغرضها مناقشة ما تم طرحه في المحاضرة المسجلة لهذا الاسبوع. (يرجي مراجعة الموعد والمدة الزمنية لكل مقرر حسب الجدول)</a:t>
            </a:r>
            <a:b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</a:br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</a:t>
            </a:r>
            <a:r>
              <a:rPr lang="ar-EG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يرجى العلم ان حضور </a:t>
            </a:r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حلقات النقاش اختيارية</a:t>
            </a:r>
            <a:r>
              <a:rPr lang="ar-EG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للطلاب </a:t>
            </a:r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.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D97740E-4082-0EC3-4A52-04F63FDB3447}"/>
              </a:ext>
            </a:extLst>
          </p:cNvPr>
          <p:cNvSpPr txBox="1"/>
          <p:nvPr/>
        </p:nvSpPr>
        <p:spPr>
          <a:xfrm>
            <a:off x="2466786" y="598891"/>
            <a:ext cx="62728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المحاضرات المسجلة وحلقات النقاش الاسبوعية </a:t>
            </a:r>
            <a:endParaRPr lang="en-US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623044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867908F-331C-FF9E-955C-A85FA82EA1C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DE8A5A1-00F6-9A66-8BCE-2B33DD9B7FED}"/>
              </a:ext>
            </a:extLst>
          </p:cNvPr>
          <p:cNvSpPr txBox="1"/>
          <p:nvPr/>
        </p:nvSpPr>
        <p:spPr>
          <a:xfrm>
            <a:off x="2762747" y="429788"/>
            <a:ext cx="31951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Quizzes and Exams </a:t>
            </a:r>
          </a:p>
        </p:txBody>
      </p:sp>
      <p:sp>
        <p:nvSpPr>
          <p:cNvPr id="10" name="Google Shape;1103;p33">
            <a:extLst>
              <a:ext uri="{FF2B5EF4-FFF2-40B4-BE49-F238E27FC236}">
                <a16:creationId xmlns:a16="http://schemas.microsoft.com/office/drawing/2014/main" id="{3854E7B6-032D-4B7C-5304-10D74F0DC1EF}"/>
              </a:ext>
            </a:extLst>
          </p:cNvPr>
          <p:cNvSpPr txBox="1">
            <a:spLocks/>
          </p:cNvSpPr>
          <p:nvPr/>
        </p:nvSpPr>
        <p:spPr>
          <a:xfrm>
            <a:off x="1988126" y="1505908"/>
            <a:ext cx="9431713" cy="4003072"/>
          </a:xfrm>
          <a:prstGeom prst="rect">
            <a:avLst/>
          </a:prstGeom>
          <a:gradFill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</a:gradFill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50000"/>
              </a:lnSpc>
            </a:pPr>
            <a: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يرفع الاختبار القصير أسبوعيا في نفس موعد رفع المحاضرة يوم السبت من كل أسبوع في تمام الساعة العاشرة مساءً و يترك لمدة أسبوع ، ثم يغلق في يوم السبت الذي يليه تمام الساعة التاسعة مساءً.</a:t>
            </a:r>
            <a:b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</a:br>
            <a: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أسئلة الاختبار القصير </a:t>
            </a:r>
            <a:r>
              <a:rPr lang="en-US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MCQ /Matching / true &amp; false</a:t>
            </a:r>
            <a: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/ أسئلة صوتية</a:t>
            </a:r>
          </a:p>
          <a:p>
            <a:pPr algn="ctr" rtl="1">
              <a:lnSpc>
                <a:spcPct val="150000"/>
              </a:lnSpc>
            </a:pPr>
            <a: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تعد الإجابة علي الاختبار القصير بمثابة الحضور للطالب.</a:t>
            </a:r>
            <a:b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</a:br>
            <a: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الاختبار القصير من ٨ درجة / ٨ اسئلة. (بمجموع ٨٠درجة</a:t>
            </a:r>
            <a:r>
              <a:rPr lang="ar-EG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</a:t>
            </a:r>
            <a: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)</a:t>
            </a:r>
            <a:b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</a:br>
            <a: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فترة </a:t>
            </a:r>
            <a:r>
              <a:rPr lang="ar-EG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عقد</a:t>
            </a:r>
            <a: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</a:t>
            </a:r>
            <a:r>
              <a:rPr lang="ar-EG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</a:t>
            </a:r>
            <a: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لإختبار القصير ٢٤ دقيقة.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72EBEB35-0DA0-740D-B3D2-98521AF163C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9627" y="106622"/>
            <a:ext cx="2162082" cy="646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4932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557108" y="494797"/>
            <a:ext cx="24720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FINAL EXAMS </a:t>
            </a:r>
            <a:endParaRPr lang="en-SA" sz="3600" b="1" dirty="0">
              <a:solidFill>
                <a:schemeClr val="bg1"/>
              </a:solidFill>
              <a:latin typeface="Bahnschrift Condensed" panose="020B0502040204020203" pitchFamily="34" charset="0"/>
              <a:cs typeface="Sakkal Majalla" panose="02000000000000000000" pitchFamily="2" charset="-78"/>
            </a:endParaRPr>
          </a:p>
        </p:txBody>
      </p:sp>
      <p:sp>
        <p:nvSpPr>
          <p:cNvPr id="55" name="Google Shape;1103;p33">
            <a:extLst>
              <a:ext uri="{FF2B5EF4-FFF2-40B4-BE49-F238E27FC236}">
                <a16:creationId xmlns:a16="http://schemas.microsoft.com/office/drawing/2014/main" id="{570E8B7D-5255-BF45-ABE7-0D4EC459DFFE}"/>
              </a:ext>
            </a:extLst>
          </p:cNvPr>
          <p:cNvSpPr txBox="1">
            <a:spLocks/>
          </p:cNvSpPr>
          <p:nvPr/>
        </p:nvSpPr>
        <p:spPr>
          <a:xfrm>
            <a:off x="1262952" y="1866302"/>
            <a:ext cx="10226523" cy="2979889"/>
          </a:xfrm>
          <a:prstGeom prst="rect">
            <a:avLst/>
          </a:prstGeom>
          <a:gradFill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</a:gradFill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الاختبار النهائي سيكون من خلال </a:t>
            </a:r>
            <a:r>
              <a:rPr lang="ar-SA" sz="32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المودل</a:t>
            </a:r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.</a:t>
            </a:r>
            <a:endParaRPr lang="en-US" sz="3200" b="1" dirty="0">
              <a:solidFill>
                <a:schemeClr val="tx1">
                  <a:lumMod val="95000"/>
                  <a:lumOff val="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  <a:p>
            <a:pPr algn="ctr" rtl="1"/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/>
            </a:r>
            <a:b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</a:br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أسئلة الاختبار النهائي </a:t>
            </a:r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/Matching / true &amp; false</a:t>
            </a:r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</a:t>
            </a:r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MCQ</a:t>
            </a:r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/ أسئلة صوتية</a:t>
            </a:r>
            <a:endParaRPr lang="en-US" sz="3200" b="1" dirty="0">
              <a:solidFill>
                <a:schemeClr val="tx1">
                  <a:lumMod val="95000"/>
                  <a:lumOff val="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  <a:p>
            <a:pPr algn="ctr" rtl="1"/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/>
            </a:r>
            <a:b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</a:br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</a:t>
            </a:r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الاختبار النهائي من ٢٠ درجة.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1BFA2AA-C894-7649-F035-1227CE46AEF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9848" y="153871"/>
            <a:ext cx="1942405" cy="1456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79381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242" y="5496559"/>
            <a:ext cx="1565398" cy="124968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1CFB820-31F4-402D-85D8-80D334B104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1205" y="5982600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5BFAA81-9BFB-4DBA-87E2-F10305C1EF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485613"/>
            <a:ext cx="12192000" cy="388677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BA137F0-B377-4E1C-96D5-B6A8D04B723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18836FD-0D4B-42B4-AFF2-3FD82751B94A}"/>
              </a:ext>
            </a:extLst>
          </p:cNvPr>
          <p:cNvSpPr txBox="1"/>
          <p:nvPr/>
        </p:nvSpPr>
        <p:spPr>
          <a:xfrm>
            <a:off x="2316480" y="534175"/>
            <a:ext cx="6593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ar-EG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التقويم الاكاديميى</a:t>
            </a:r>
            <a:endParaRPr lang="en-US" sz="3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508788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242" y="5496559"/>
            <a:ext cx="1565398" cy="124968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1CFB820-31F4-402D-85D8-80D334B104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1205" y="5982600"/>
            <a:ext cx="9902229" cy="20483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21F2EB0-8B5B-4C08-AB97-812512D434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120" y="1861915"/>
            <a:ext cx="12012314" cy="313417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28120D8-8E56-4567-BD77-4FEB3731C48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EA676A6-A70C-4634-AABC-F3460599D745}"/>
              </a:ext>
            </a:extLst>
          </p:cNvPr>
          <p:cNvSpPr txBox="1"/>
          <p:nvPr/>
        </p:nvSpPr>
        <p:spPr>
          <a:xfrm>
            <a:off x="2316480" y="481934"/>
            <a:ext cx="6593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Moodle</a:t>
            </a:r>
          </a:p>
        </p:txBody>
      </p:sp>
    </p:spTree>
    <p:extLst>
      <p:ext uri="{BB962C8B-B14F-4D97-AF65-F5344CB8AC3E}">
        <p14:creationId xmlns:p14="http://schemas.microsoft.com/office/powerpoint/2010/main" val="19292817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F06D220-73EA-4080-A1E3-73308629ED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242" y="5496559"/>
            <a:ext cx="1565398" cy="124968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1CFB820-31F4-402D-85D8-80D334B104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1205" y="5982600"/>
            <a:ext cx="9902229" cy="20483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A529DFB-B690-4625-B122-09B8C0E14E3B}"/>
              </a:ext>
            </a:extLst>
          </p:cNvPr>
          <p:cNvSpPr txBox="1"/>
          <p:nvPr/>
        </p:nvSpPr>
        <p:spPr>
          <a:xfrm>
            <a:off x="242243" y="1406815"/>
            <a:ext cx="11707514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4000" b="1" u="sng" dirty="0">
                <a:solidFill>
                  <a:schemeClr val="accent2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4000" b="1" u="sng" dirty="0">
                <a:solidFill>
                  <a:schemeClr val="accent2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4000" dirty="0">
                <a:latin typeface="Algerian" panose="04020705040A02060702" pitchFamily="82" charset="0"/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https://moodle.esu.ac.ae</a:t>
            </a:r>
            <a:endParaRPr lang="ar-EG" sz="4000" dirty="0">
              <a:latin typeface="Algerian" panose="04020705040A02060702" pitchFamily="82" charset="0"/>
            </a:endParaRPr>
          </a:p>
          <a:p>
            <a:pPr marL="571500" indent="-571500" algn="r" rtl="1">
              <a:buFontTx/>
              <a:buChar char="-"/>
            </a:pPr>
            <a:r>
              <a:rPr lang="ar-EG" sz="4000" dirty="0">
                <a:latin typeface="Algerian" panose="04020705040A02060702" pitchFamily="82" charset="0"/>
              </a:rPr>
              <a:t>المنصة التعليمية يتم وضع كل ما يخص الكورس عليها وفقا للمخطط الزمنى الخاص بالترم</a:t>
            </a:r>
          </a:p>
          <a:p>
            <a:pPr marL="571500" indent="-571500" algn="r" rtl="1">
              <a:buFontTx/>
              <a:buChar char="-"/>
            </a:pPr>
            <a:r>
              <a:rPr lang="ar-EG" sz="4000" dirty="0">
                <a:latin typeface="Algerian" panose="04020705040A02060702" pitchFamily="82" charset="0"/>
              </a:rPr>
              <a:t>اهم المحتويات على المودل ( العرض التقديمى للمادة العلمية – رابط تسجيل المحاضرات الاسبوعية – الاختبارات الاسبوعي – الاختبار النهائى – سجل الطالب من الدرجات والاعمال – اهم التنويهات والاعلانات الخاصة بالمادة - </a:t>
            </a:r>
            <a:r>
              <a:rPr lang="en-US" sz="4000" dirty="0">
                <a:latin typeface="Algerian" panose="04020705040A02060702" pitchFamily="82" charset="0"/>
              </a:rPr>
              <a:t>……</a:t>
            </a:r>
            <a:r>
              <a:rPr lang="ar-EG" sz="4000" dirty="0">
                <a:latin typeface="Algerian" panose="04020705040A02060702" pitchFamily="82" charset="0"/>
              </a:rPr>
              <a:t> )</a:t>
            </a:r>
          </a:p>
          <a:p>
            <a:pPr marL="285750" indent="-285750" algn="r" rtl="1">
              <a:buFontTx/>
              <a:buChar char="-"/>
            </a:pPr>
            <a:endParaRPr lang="en-US" b="1" u="sng" dirty="0">
              <a:solidFill>
                <a:schemeClr val="accent2">
                  <a:lumMod val="75000"/>
                </a:schemeClr>
              </a:solidFill>
              <a:latin typeface="Algerian" panose="04020705040A02060702" pitchFamily="8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B7FE4DF-D7A9-4A99-8265-5B10EA55FBA2}"/>
              </a:ext>
            </a:extLst>
          </p:cNvPr>
          <p:cNvSpPr txBox="1"/>
          <p:nvPr/>
        </p:nvSpPr>
        <p:spPr>
          <a:xfrm>
            <a:off x="2316480" y="481934"/>
            <a:ext cx="6593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Moodle</a:t>
            </a:r>
          </a:p>
        </p:txBody>
      </p:sp>
    </p:spTree>
    <p:extLst>
      <p:ext uri="{BB962C8B-B14F-4D97-AF65-F5344CB8AC3E}">
        <p14:creationId xmlns:p14="http://schemas.microsoft.com/office/powerpoint/2010/main" val="27568503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8218FCC-91A5-4312-A8B0-13F11FB412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242" y="5496559"/>
            <a:ext cx="1565398" cy="124968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1CFB820-31F4-402D-85D8-80D334B104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1205" y="5982600"/>
            <a:ext cx="9902229" cy="20483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A529DFB-B690-4625-B122-09B8C0E14E3B}"/>
              </a:ext>
            </a:extLst>
          </p:cNvPr>
          <p:cNvSpPr txBox="1"/>
          <p:nvPr/>
        </p:nvSpPr>
        <p:spPr>
          <a:xfrm>
            <a:off x="507242" y="1509332"/>
            <a:ext cx="1140027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4000" dirty="0">
                <a:latin typeface="Algerian" panose="04020705040A02060702" pitchFamily="82" charset="0"/>
              </a:rPr>
              <a:t>1- يتم وضع المحاضرة على المودل كل اسبوع يوم السبت قبل الساعة 12م بتوقيت مكه المكرمة ( البوربوينت –</a:t>
            </a:r>
            <a:r>
              <a:rPr lang="en-US" sz="4000" dirty="0">
                <a:latin typeface="Algerian" panose="04020705040A02060702" pitchFamily="82" charset="0"/>
              </a:rPr>
              <a:t>pdf</a:t>
            </a:r>
            <a:r>
              <a:rPr lang="ar-EG" sz="4000" dirty="0">
                <a:latin typeface="Algerian" panose="04020705040A02060702" pitchFamily="82" charset="0"/>
              </a:rPr>
              <a:t> – رابط تسجيل المحاضرة)</a:t>
            </a:r>
          </a:p>
          <a:p>
            <a:pPr algn="r" rtl="1"/>
            <a:endParaRPr lang="ar-EG" sz="4000" dirty="0">
              <a:latin typeface="Algerian" panose="04020705040A02060702" pitchFamily="82" charset="0"/>
            </a:endParaRPr>
          </a:p>
          <a:p>
            <a:pPr algn="r" rtl="1"/>
            <a:r>
              <a:rPr lang="ar-EG" sz="4000" dirty="0">
                <a:latin typeface="Algerian" panose="04020705040A02060702" pitchFamily="82" charset="0"/>
              </a:rPr>
              <a:t>2- يتم تفعيل الاختيار الاسبوعى على المودل بداية من السبت كل اسبوع الساعة 10 م بتوقيت مكه المكرمه وينتهى فاعلية الاختبار يوم السبت التالى الساعة 9 م  </a:t>
            </a:r>
            <a:endParaRPr lang="en-US" dirty="0">
              <a:latin typeface="Algerian" panose="04020705040A02060702" pitchFamily="8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E3B49C7-44E6-4DA7-9B23-B9E9FF416F0C}"/>
              </a:ext>
            </a:extLst>
          </p:cNvPr>
          <p:cNvSpPr txBox="1"/>
          <p:nvPr/>
        </p:nvSpPr>
        <p:spPr>
          <a:xfrm>
            <a:off x="2316480" y="481934"/>
            <a:ext cx="66141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ar-EG" sz="3600" b="1" u="sng" dirty="0">
                <a:solidFill>
                  <a:schemeClr val="accent2">
                    <a:lumMod val="75000"/>
                  </a:schemeClr>
                </a:solidFill>
                <a:latin typeface="Algerian" panose="04020705040A02060702" pitchFamily="82" charset="0"/>
              </a:rPr>
              <a:t>النشاطات الاسبوعية </a:t>
            </a:r>
            <a:endParaRPr lang="en-US" sz="3600" b="1" u="sng" dirty="0">
              <a:solidFill>
                <a:schemeClr val="accent2">
                  <a:lumMod val="75000"/>
                </a:schemeClr>
              </a:solidFill>
              <a:latin typeface="Algerian" panose="04020705040A02060702" pitchFamily="82" charset="0"/>
            </a:endParaRPr>
          </a:p>
          <a:p>
            <a:pPr algn="ctr" rtl="1"/>
            <a:endParaRPr lang="en-US" sz="3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938630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19E08C6-9406-4920-A30A-F7DBA56CFB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242" y="5496559"/>
            <a:ext cx="1565398" cy="124968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1CFB820-31F4-402D-85D8-80D334B104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1205" y="5982600"/>
            <a:ext cx="9902229" cy="20483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A529DFB-B690-4625-B122-09B8C0E14E3B}"/>
              </a:ext>
            </a:extLst>
          </p:cNvPr>
          <p:cNvSpPr txBox="1"/>
          <p:nvPr/>
        </p:nvSpPr>
        <p:spPr>
          <a:xfrm>
            <a:off x="1788160" y="995680"/>
            <a:ext cx="990222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endParaRPr lang="ar-EG" sz="4000" b="1" u="sng" dirty="0">
              <a:solidFill>
                <a:schemeClr val="accent2">
                  <a:lumMod val="75000"/>
                </a:schemeClr>
              </a:solidFill>
              <a:latin typeface="Algerian" panose="04020705040A02060702" pitchFamily="82" charset="0"/>
            </a:endParaRPr>
          </a:p>
          <a:p>
            <a:pPr algn="r" rtl="1"/>
            <a:r>
              <a:rPr lang="ar-EG" sz="4000" dirty="0">
                <a:latin typeface="Algerian" panose="04020705040A02060702" pitchFamily="82" charset="0"/>
              </a:rPr>
              <a:t>3- حلقة النقاش يوم الاثنين من كل اسبوع من الساعة </a:t>
            </a:r>
            <a:r>
              <a:rPr lang="en-US" sz="4000" dirty="0">
                <a:latin typeface="Algerian" panose="04020705040A02060702" pitchFamily="82" charset="0"/>
              </a:rPr>
              <a:t>8</a:t>
            </a:r>
            <a:r>
              <a:rPr lang="ar-EG" sz="4000" dirty="0">
                <a:latin typeface="Algerian" panose="04020705040A02060702" pitchFamily="82" charset="0"/>
              </a:rPr>
              <a:t>م الى الساعة </a:t>
            </a:r>
            <a:r>
              <a:rPr lang="en-US" sz="4000" dirty="0">
                <a:latin typeface="Algerian" panose="04020705040A02060702" pitchFamily="82" charset="0"/>
              </a:rPr>
              <a:t>9</a:t>
            </a:r>
            <a:r>
              <a:rPr lang="ar-EG" sz="4000" dirty="0">
                <a:latin typeface="Algerian" panose="04020705040A02060702" pitchFamily="82" charset="0"/>
              </a:rPr>
              <a:t> م </a:t>
            </a:r>
          </a:p>
          <a:p>
            <a:pPr algn="r" rtl="1"/>
            <a:endParaRPr lang="ar-EG" sz="4000" dirty="0">
              <a:latin typeface="Algerian" panose="04020705040A02060702" pitchFamily="82" charset="0"/>
            </a:endParaRPr>
          </a:p>
          <a:p>
            <a:pPr algn="r" rtl="1"/>
            <a:endParaRPr lang="ar-EG" sz="4000" dirty="0">
              <a:latin typeface="Algerian" panose="04020705040A02060702" pitchFamily="8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1A75946-D5E1-4AFC-98F1-4F176EB59E24}"/>
              </a:ext>
            </a:extLst>
          </p:cNvPr>
          <p:cNvSpPr txBox="1"/>
          <p:nvPr/>
        </p:nvSpPr>
        <p:spPr>
          <a:xfrm>
            <a:off x="2316480" y="481934"/>
            <a:ext cx="66141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ar-EG" sz="3600" b="1" u="sng" dirty="0">
                <a:solidFill>
                  <a:schemeClr val="accent2">
                    <a:lumMod val="75000"/>
                  </a:schemeClr>
                </a:solidFill>
                <a:latin typeface="Algerian" panose="04020705040A02060702" pitchFamily="82" charset="0"/>
              </a:rPr>
              <a:t>النشاطات الاسبوعية </a:t>
            </a:r>
            <a:endParaRPr lang="en-US" sz="3600" b="1" u="sng" dirty="0">
              <a:solidFill>
                <a:schemeClr val="accent2">
                  <a:lumMod val="75000"/>
                </a:schemeClr>
              </a:solidFill>
              <a:latin typeface="Algerian" panose="04020705040A02060702" pitchFamily="82" charset="0"/>
            </a:endParaRPr>
          </a:p>
          <a:p>
            <a:pPr algn="ctr" rtl="1"/>
            <a:endParaRPr lang="en-US" sz="3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273593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19E08C6-9406-4920-A30A-F7DBA56CFB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242" y="5496559"/>
            <a:ext cx="1565398" cy="124968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1CFB820-31F4-402D-85D8-80D334B104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1205" y="5982600"/>
            <a:ext cx="9902229" cy="20483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A529DFB-B690-4625-B122-09B8C0E14E3B}"/>
              </a:ext>
            </a:extLst>
          </p:cNvPr>
          <p:cNvSpPr txBox="1"/>
          <p:nvPr/>
        </p:nvSpPr>
        <p:spPr>
          <a:xfrm>
            <a:off x="1122130" y="1610199"/>
            <a:ext cx="1056262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r" rtl="1">
              <a:buFontTx/>
              <a:buChar char="-"/>
            </a:pPr>
            <a:r>
              <a:rPr lang="ar-EG" sz="3200" dirty="0">
                <a:latin typeface="Algerian" panose="04020705040A02060702" pitchFamily="82" charset="0"/>
              </a:rPr>
              <a:t>يتم رفع الاختبار على المودل يوم السبت من كل اسبوع الساعة 10 م ويكون متاح لمدة 7 ايام حتى يوم السبت التالى الساعة 9 م </a:t>
            </a:r>
          </a:p>
          <a:p>
            <a:pPr marL="571500" indent="-571500" algn="r" rtl="1">
              <a:buFontTx/>
              <a:buChar char="-"/>
            </a:pPr>
            <a:r>
              <a:rPr lang="ar-EG" sz="3200" dirty="0">
                <a:latin typeface="Algerian" panose="04020705040A02060702" pitchFamily="82" charset="0"/>
              </a:rPr>
              <a:t>الاختبار يتكون من 8 اسئلة باللغه الانجليزية وتكون مترجمه باللغه العربية (اختيار من متعدد او صح وخطأ ويتم تصحيحه اتوماتيكيا من خلال المودل)</a:t>
            </a:r>
          </a:p>
          <a:p>
            <a:pPr marL="571500" indent="-571500" algn="r" rtl="1">
              <a:buFontTx/>
              <a:buChar char="-"/>
            </a:pPr>
            <a:r>
              <a:rPr lang="ar-EG" sz="3200" dirty="0">
                <a:latin typeface="Algerian" panose="04020705040A02060702" pitchFamily="82" charset="0"/>
              </a:rPr>
              <a:t>لا يسمح بالتنقل بين الاسئلة</a:t>
            </a:r>
          </a:p>
          <a:p>
            <a:pPr marL="571500" indent="-571500" algn="r" rtl="1">
              <a:buFontTx/>
              <a:buChar char="-"/>
            </a:pPr>
            <a:r>
              <a:rPr lang="ar-EG" sz="3200" dirty="0">
                <a:latin typeface="Algerian" panose="04020705040A02060702" pitchFamily="82" charset="0"/>
              </a:rPr>
              <a:t>مدة الاختبار 24 دقيقه </a:t>
            </a:r>
          </a:p>
          <a:p>
            <a:pPr marL="571500" indent="-571500" algn="r" rtl="1">
              <a:buFontTx/>
              <a:buChar char="-"/>
            </a:pPr>
            <a:r>
              <a:rPr lang="ar-EG" sz="3200" dirty="0">
                <a:latin typeface="Algerian" panose="04020705040A02060702" pitchFamily="82" charset="0"/>
              </a:rPr>
              <a:t>الدخول مره واحدة فقط لكل طالب اسبوعيا على الاختبار ويعتبر بمثابة حضور المحاضرة</a:t>
            </a:r>
            <a:endParaRPr lang="en-US" sz="3600" dirty="0">
              <a:latin typeface="Algerian" panose="04020705040A02060702" pitchFamily="8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1A75946-D5E1-4AFC-98F1-4F176EB59E24}"/>
              </a:ext>
            </a:extLst>
          </p:cNvPr>
          <p:cNvSpPr txBox="1"/>
          <p:nvPr/>
        </p:nvSpPr>
        <p:spPr>
          <a:xfrm>
            <a:off x="2316480" y="481934"/>
            <a:ext cx="6614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3600" b="1" u="sng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الاختبار الاسبوعى</a:t>
            </a:r>
            <a:endParaRPr lang="en-US" sz="3600" b="1" u="sng" dirty="0">
              <a:solidFill>
                <a:schemeClr val="accent2">
                  <a:lumMod val="75000"/>
                </a:schemeClr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24833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26161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306790"/>
            <a:ext cx="25058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Outlines</a:t>
            </a:r>
            <a:endParaRPr lang="en-US" sz="2800" dirty="0">
              <a:solidFill>
                <a:srgbClr val="FF951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4F08E2CE-64A7-4A56-86B1-19033C887B3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2234498"/>
              </p:ext>
            </p:extLst>
          </p:nvPr>
        </p:nvGraphicFramePr>
        <p:xfrm>
          <a:off x="1874165" y="1338827"/>
          <a:ext cx="8992618" cy="4170152"/>
        </p:xfrm>
        <a:graphic>
          <a:graphicData uri="http://schemas.openxmlformats.org/drawingml/2006/table">
            <a:tbl>
              <a:tblPr firstCol="1">
                <a:tableStyleId>{5C22544A-7EE6-4342-B048-85BDC9FD1C3A}</a:tableStyleId>
              </a:tblPr>
              <a:tblGrid>
                <a:gridCol w="2515960">
                  <a:extLst>
                    <a:ext uri="{9D8B030D-6E8A-4147-A177-3AD203B41FA5}">
                      <a16:colId xmlns:a16="http://schemas.microsoft.com/office/drawing/2014/main" val="757390"/>
                    </a:ext>
                  </a:extLst>
                </a:gridCol>
                <a:gridCol w="6476658">
                  <a:extLst>
                    <a:ext uri="{9D8B030D-6E8A-4147-A177-3AD203B41FA5}">
                      <a16:colId xmlns:a16="http://schemas.microsoft.com/office/drawing/2014/main" val="868587168"/>
                    </a:ext>
                  </a:extLst>
                </a:gridCol>
              </a:tblGrid>
              <a:tr h="536140">
                <a:tc rowSpan="2">
                  <a:txBody>
                    <a:bodyPr/>
                    <a:lstStyle/>
                    <a:p>
                      <a:pPr algn="l" fontAlgn="ctr"/>
                      <a:r>
                        <a:rPr lang="en-US" sz="1800" b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Part 1: introduction to organizational behavior 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9" marR="9149" marT="9149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An overview of organizational behavior  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9" marR="9149" marT="9149" marB="0" anchor="ctr"/>
                </a:tc>
                <a:extLst>
                  <a:ext uri="{0D108BD9-81ED-4DB2-BD59-A6C34878D82A}">
                    <a16:rowId xmlns:a16="http://schemas.microsoft.com/office/drawing/2014/main" val="1414454254"/>
                  </a:ext>
                </a:extLst>
              </a:tr>
              <a:tr h="43072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 changing environment of organizations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9" marR="9149" marT="9149" marB="0" anchor="ctr"/>
                </a:tc>
                <a:extLst>
                  <a:ext uri="{0D108BD9-81ED-4DB2-BD59-A6C34878D82A}">
                    <a16:rowId xmlns:a16="http://schemas.microsoft.com/office/drawing/2014/main" val="2996615624"/>
                  </a:ext>
                </a:extLst>
              </a:tr>
              <a:tr h="283624">
                <a:tc rowSpan="4">
                  <a:txBody>
                    <a:bodyPr/>
                    <a:lstStyle/>
                    <a:p>
                      <a:pPr algn="l" fontAlgn="ctr"/>
                      <a:r>
                        <a:rPr lang="en-US" sz="1800" b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Part 2: individual behaviors and processes in organizations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9" marR="9149" marT="9149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Individual characteristics 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9" marR="9149" marT="9149" marB="0" anchor="ctr"/>
                </a:tc>
                <a:extLst>
                  <a:ext uri="{0D108BD9-81ED-4DB2-BD59-A6C34878D82A}">
                    <a16:rowId xmlns:a16="http://schemas.microsoft.com/office/drawing/2014/main" val="4205144510"/>
                  </a:ext>
                </a:extLst>
              </a:tr>
              <a:tr h="53614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Individual values, perceptions, and reactions 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9" marR="9149" marT="9149" marB="0" anchor="ctr"/>
                </a:tc>
                <a:extLst>
                  <a:ext uri="{0D108BD9-81ED-4DB2-BD59-A6C34878D82A}">
                    <a16:rowId xmlns:a16="http://schemas.microsoft.com/office/drawing/2014/main" val="1711802683"/>
                  </a:ext>
                </a:extLst>
              </a:tr>
              <a:tr h="28362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Motivating behavior 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9" marR="9149" marT="9149" marB="0" anchor="ctr"/>
                </a:tc>
                <a:extLst>
                  <a:ext uri="{0D108BD9-81ED-4DB2-BD59-A6C34878D82A}">
                    <a16:rowId xmlns:a16="http://schemas.microsoft.com/office/drawing/2014/main" val="3650891912"/>
                  </a:ext>
                </a:extLst>
              </a:tr>
              <a:tr h="46036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Motivating behavior with work and rewards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9" marR="9149" marT="9149" marB="0" anchor="ctr"/>
                </a:tc>
                <a:extLst>
                  <a:ext uri="{0D108BD9-81ED-4DB2-BD59-A6C34878D82A}">
                    <a16:rowId xmlns:a16="http://schemas.microsoft.com/office/drawing/2014/main" val="1139296917"/>
                  </a:ext>
                </a:extLst>
              </a:tr>
              <a:tr h="283624">
                <a:tc rowSpan="4">
                  <a:txBody>
                    <a:bodyPr/>
                    <a:lstStyle/>
                    <a:p>
                      <a:pPr algn="l" fontAlgn="ctr"/>
                      <a:r>
                        <a:rPr lang="en-US" sz="1800" b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Part 3. Social and group processes in organizations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9" marR="9149" marT="9149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Groups and teams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9" marR="9149" marT="9149" marB="0" anchor="ctr"/>
                </a:tc>
                <a:extLst>
                  <a:ext uri="{0D108BD9-81ED-4DB2-BD59-A6C34878D82A}">
                    <a16:rowId xmlns:a16="http://schemas.microsoft.com/office/drawing/2014/main" val="2343411607"/>
                  </a:ext>
                </a:extLst>
              </a:tr>
              <a:tr h="53614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Decision making and problem solving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9" marR="9149" marT="9149" marB="0" anchor="ctr"/>
                </a:tc>
                <a:extLst>
                  <a:ext uri="{0D108BD9-81ED-4DB2-BD59-A6C34878D82A}">
                    <a16:rowId xmlns:a16="http://schemas.microsoft.com/office/drawing/2014/main" val="2549026502"/>
                  </a:ext>
                </a:extLst>
              </a:tr>
              <a:tr h="28362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Communication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9" marR="9149" marT="9149" marB="0" anchor="ctr"/>
                </a:tc>
                <a:extLst>
                  <a:ext uri="{0D108BD9-81ED-4DB2-BD59-A6C34878D82A}">
                    <a16:rowId xmlns:a16="http://schemas.microsoft.com/office/drawing/2014/main" val="1066175934"/>
                  </a:ext>
                </a:extLst>
              </a:tr>
              <a:tr h="53614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Managing conflict and negotiating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9" marR="9149" marT="9149" marB="0" anchor="ctr"/>
                </a:tc>
                <a:extLst>
                  <a:ext uri="{0D108BD9-81ED-4DB2-BD59-A6C34878D82A}">
                    <a16:rowId xmlns:a16="http://schemas.microsoft.com/office/drawing/2014/main" val="17794574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682585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41412ABE-8732-41EB-9D41-117FAF077C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0466930"/>
              </p:ext>
            </p:extLst>
          </p:nvPr>
        </p:nvGraphicFramePr>
        <p:xfrm>
          <a:off x="1874165" y="1610200"/>
          <a:ext cx="9405850" cy="2205945"/>
        </p:xfrm>
        <a:graphic>
          <a:graphicData uri="http://schemas.openxmlformats.org/drawingml/2006/table">
            <a:tbl>
              <a:tblPr firstCol="1">
                <a:tableStyleId>{5C22544A-7EE6-4342-B048-85BDC9FD1C3A}</a:tableStyleId>
              </a:tblPr>
              <a:tblGrid>
                <a:gridCol w="3095400">
                  <a:extLst>
                    <a:ext uri="{9D8B030D-6E8A-4147-A177-3AD203B41FA5}">
                      <a16:colId xmlns:a16="http://schemas.microsoft.com/office/drawing/2014/main" val="1970847853"/>
                    </a:ext>
                  </a:extLst>
                </a:gridCol>
                <a:gridCol w="6310450">
                  <a:extLst>
                    <a:ext uri="{9D8B030D-6E8A-4147-A177-3AD203B41FA5}">
                      <a16:colId xmlns:a16="http://schemas.microsoft.com/office/drawing/2014/main" val="3206184136"/>
                    </a:ext>
                  </a:extLst>
                </a:gridCol>
              </a:tblGrid>
              <a:tr h="312272">
                <a:tc rowSpan="3"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n-US" sz="1800" b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Part 4. Leadership and influence processes in organizations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n-US" sz="1800" b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Traditional leadership approaches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14834562"/>
                  </a:ext>
                </a:extLst>
              </a:tr>
              <a:tr h="62454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n-US" sz="1800" b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Contemporary views of leadership in organizations</a:t>
                      </a:r>
                      <a:r>
                        <a:rPr lang="ar-EG" sz="1800" b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endParaRPr lang="en-US" sz="1800" b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341424399"/>
                  </a:ext>
                </a:extLst>
              </a:tr>
              <a:tr h="42126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n-US" sz="1800" b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Power, influence, and politics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636072448"/>
                  </a:ext>
                </a:extLst>
              </a:tr>
              <a:tr h="535590">
                <a:tc rowSpan="2"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n-US" sz="1800" b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Part 5. Organizational processes and characteristics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n-US" sz="1800" b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Organizational structure and design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220503443"/>
                  </a:ext>
                </a:extLst>
              </a:tr>
              <a:tr h="31227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n-US" sz="1800" b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Organizational culture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361964648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EDC8E793-DD3B-4544-8D80-986DE378E910}"/>
              </a:ext>
            </a:extLst>
          </p:cNvPr>
          <p:cNvSpPr txBox="1"/>
          <p:nvPr/>
        </p:nvSpPr>
        <p:spPr>
          <a:xfrm>
            <a:off x="2650377" y="543490"/>
            <a:ext cx="23663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Outline</a:t>
            </a:r>
            <a:endParaRPr lang="en-US" sz="2800" dirty="0">
              <a:solidFill>
                <a:srgbClr val="FF951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78414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7323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874164" y="1610200"/>
            <a:ext cx="9666095" cy="41975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Outcomes of the chapter: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Define the organizational behavior and describe how it impacts both personal; and organizational success. 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Identify the basic management functions and essential skills that compromise the management process  and relate them to organizational behavior.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 the strategic context of organizational behavior and discuss the relationships between strategy and organizational behavior.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and describe contextual perspectives on organizational behavior.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 the role of organizational behavior in management for effectiveness  and discuss the role of research in organizational behavior.  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4683C199-268A-412A-82C6-ED853887D5D6}"/>
              </a:ext>
            </a:extLst>
          </p:cNvPr>
          <p:cNvGrpSpPr/>
          <p:nvPr/>
        </p:nvGrpSpPr>
        <p:grpSpPr>
          <a:xfrm>
            <a:off x="361951" y="588575"/>
            <a:ext cx="9237749" cy="461666"/>
            <a:chOff x="361951" y="588575"/>
            <a:chExt cx="9237749" cy="461666"/>
          </a:xfrm>
        </p:grpSpPr>
        <p:sp>
          <p:nvSpPr>
            <p:cNvPr id="7" name="TextBox 6"/>
            <p:cNvSpPr txBox="1"/>
            <p:nvPr/>
          </p:nvSpPr>
          <p:spPr>
            <a:xfrm>
              <a:off x="2592300" y="588576"/>
              <a:ext cx="70074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Chapter-1: An Overview of Organizational Behavior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C175B19-6036-4848-AF86-C6D9D422A18A}"/>
                </a:ext>
              </a:extLst>
            </p:cNvPr>
            <p:cNvSpPr txBox="1"/>
            <p:nvPr/>
          </p:nvSpPr>
          <p:spPr>
            <a:xfrm>
              <a:off x="361951" y="588575"/>
              <a:ext cx="1657350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2400" b="1" u="sng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Lecture-1</a:t>
              </a:r>
              <a:endParaRPr lang="en-US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323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874164" y="1610200"/>
            <a:ext cx="8701071" cy="29510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Outcomes of the chapter: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 the nature of diversity.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 different types of diversity and barriers to inclusion that exist workforce.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Discuss the emergence of globalization and cross-cultural differences and similarities.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Discuss the changing nature of technology and its impact on business.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Discuss emerging perspectives on ethics and corporate governance.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Discuss the key issues in new employment relationships. 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3750D99C-10A8-4272-ACC2-172E8002B985}"/>
              </a:ext>
            </a:extLst>
          </p:cNvPr>
          <p:cNvGrpSpPr/>
          <p:nvPr/>
        </p:nvGrpSpPr>
        <p:grpSpPr>
          <a:xfrm>
            <a:off x="445971" y="576493"/>
            <a:ext cx="8969790" cy="461665"/>
            <a:chOff x="445971" y="576493"/>
            <a:chExt cx="8969790" cy="461665"/>
          </a:xfrm>
        </p:grpSpPr>
        <p:sp>
          <p:nvSpPr>
            <p:cNvPr id="7" name="TextBox 6"/>
            <p:cNvSpPr txBox="1"/>
            <p:nvPr/>
          </p:nvSpPr>
          <p:spPr>
            <a:xfrm>
              <a:off x="2289771" y="576493"/>
              <a:ext cx="71259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Chapter-2: The Changing Environment of Organizations</a:t>
              </a: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66F97A32-310B-4B82-9E4E-4A73D1CF2B11}"/>
                </a:ext>
              </a:extLst>
            </p:cNvPr>
            <p:cNvSpPr/>
            <p:nvPr/>
          </p:nvSpPr>
          <p:spPr>
            <a:xfrm>
              <a:off x="445971" y="576493"/>
              <a:ext cx="1461490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Lecture-</a:t>
              </a:r>
              <a:r>
                <a:rPr lang="en-US" sz="2400" b="1" dirty="0">
                  <a:solidFill>
                    <a:schemeClr val="bg1"/>
                  </a:solidFill>
                  <a:cs typeface="Tajawal Medium" panose="00000600000000000000"/>
                </a:rPr>
                <a:t>2</a:t>
              </a:r>
              <a:endParaRPr lang="en-US" sz="2800" b="1" dirty="0">
                <a:solidFill>
                  <a:schemeClr val="bg1"/>
                </a:solidFill>
                <a:cs typeface="Tajawal Medium" panose="0000060000000000000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384122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323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874164" y="1610200"/>
            <a:ext cx="9666096" cy="3366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Outcomes of the chapter: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Explain the nature of individual differences, the concept of fit, and the role of realistic job previews.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Define personality and describe general personality frameworks and attributes that affect behavior in organizations.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and discuss other important personality traits that affect behavior in organizations.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Discuss different kinds of intelligence that affect behavior in organizations.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 different learning styles that influence how people process information and that affect behavior in organizations.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3750D99C-10A8-4272-ACC2-172E8002B985}"/>
              </a:ext>
            </a:extLst>
          </p:cNvPr>
          <p:cNvGrpSpPr/>
          <p:nvPr/>
        </p:nvGrpSpPr>
        <p:grpSpPr>
          <a:xfrm>
            <a:off x="368739" y="536956"/>
            <a:ext cx="6658376" cy="474733"/>
            <a:chOff x="130614" y="576828"/>
            <a:chExt cx="6658376" cy="474733"/>
          </a:xfrm>
        </p:grpSpPr>
        <p:sp>
          <p:nvSpPr>
            <p:cNvPr id="7" name="TextBox 6"/>
            <p:cNvSpPr txBox="1"/>
            <p:nvPr/>
          </p:nvSpPr>
          <p:spPr>
            <a:xfrm>
              <a:off x="2449853" y="576828"/>
              <a:ext cx="433913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Chapter-3: Individual Differences</a:t>
              </a: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66F97A32-310B-4B82-9E4E-4A73D1CF2B11}"/>
                </a:ext>
              </a:extLst>
            </p:cNvPr>
            <p:cNvSpPr/>
            <p:nvPr/>
          </p:nvSpPr>
          <p:spPr>
            <a:xfrm>
              <a:off x="130614" y="589896"/>
              <a:ext cx="1461490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u="sng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Lecture-</a:t>
              </a:r>
              <a:r>
                <a:rPr lang="en-US" sz="2400" b="1" u="sng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ajawal Medium" panose="00000600000000000000"/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5495403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323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874164" y="1610200"/>
            <a:ext cx="9666096" cy="3366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Outcomes of the chapter: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Discuss how attitudes are formed, describe the meaning of cognitive dissonance, and identify and describe three important work-related attitudes.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 the role and importance of values and emotions in organizational behavior.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 basic perceptual processes and how perception affects fairness, justice, and trust in organizations.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Discuss the nature of stress, identify the basic causes and consequences of stress, and describe how stress can be managed.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3750D99C-10A8-4272-ACC2-172E8002B985}"/>
              </a:ext>
            </a:extLst>
          </p:cNvPr>
          <p:cNvGrpSpPr/>
          <p:nvPr/>
        </p:nvGrpSpPr>
        <p:grpSpPr>
          <a:xfrm>
            <a:off x="486322" y="576828"/>
            <a:ext cx="9163579" cy="501156"/>
            <a:chOff x="486322" y="576828"/>
            <a:chExt cx="9163579" cy="501156"/>
          </a:xfrm>
        </p:grpSpPr>
        <p:sp>
          <p:nvSpPr>
            <p:cNvPr id="7" name="TextBox 6"/>
            <p:cNvSpPr txBox="1"/>
            <p:nvPr/>
          </p:nvSpPr>
          <p:spPr>
            <a:xfrm>
              <a:off x="2449853" y="576828"/>
              <a:ext cx="720004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Chapter-4: Individual Values, Perceptions, and Reactions</a:t>
              </a: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66F97A32-310B-4B82-9E4E-4A73D1CF2B11}"/>
                </a:ext>
              </a:extLst>
            </p:cNvPr>
            <p:cNvSpPr/>
            <p:nvPr/>
          </p:nvSpPr>
          <p:spPr>
            <a:xfrm>
              <a:off x="486322" y="616319"/>
              <a:ext cx="1459887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u="sng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Lecture-4</a:t>
              </a:r>
              <a:endParaRPr lang="en-US" sz="24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ajawal Medium" panose="0000060000000000000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4845111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874165" y="1563878"/>
            <a:ext cx="9710516" cy="3782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Outcomes of the chapter:</a:t>
            </a:r>
          </a:p>
          <a:p>
            <a:pPr algn="just">
              <a:lnSpc>
                <a:spcPct val="150000"/>
              </a:lnSpc>
            </a:pPr>
            <a:endParaRPr lang="en-US" b="1" u="sng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Characterize the nature of motivation, including its importance and basic historical perspectives.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and describe the need-based perspectives on motivation.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and describe the major process-based perspectives on motivation.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 learning-based perspectives on motivation.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3750D99C-10A8-4272-ACC2-172E8002B985}"/>
              </a:ext>
            </a:extLst>
          </p:cNvPr>
          <p:cNvGrpSpPr/>
          <p:nvPr/>
        </p:nvGrpSpPr>
        <p:grpSpPr>
          <a:xfrm>
            <a:off x="368738" y="533374"/>
            <a:ext cx="6535715" cy="474733"/>
            <a:chOff x="130613" y="576828"/>
            <a:chExt cx="6535715" cy="474733"/>
          </a:xfrm>
        </p:grpSpPr>
        <p:sp>
          <p:nvSpPr>
            <p:cNvPr id="7" name="TextBox 6"/>
            <p:cNvSpPr txBox="1"/>
            <p:nvPr/>
          </p:nvSpPr>
          <p:spPr>
            <a:xfrm>
              <a:off x="2449853" y="576828"/>
              <a:ext cx="421647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Chapter-5: Motivating Behavior</a:t>
              </a: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66F97A32-310B-4B82-9E4E-4A73D1CF2B11}"/>
                </a:ext>
              </a:extLst>
            </p:cNvPr>
            <p:cNvSpPr/>
            <p:nvPr/>
          </p:nvSpPr>
          <p:spPr>
            <a:xfrm>
              <a:off x="130613" y="589896"/>
              <a:ext cx="1593411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Lecture-</a:t>
              </a:r>
              <a:r>
                <a:rPr lang="en-US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ajawal Medium" panose="00000600000000000000"/>
                </a:rPr>
                <a:t> 5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997097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28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874165" y="1563878"/>
            <a:ext cx="9710516" cy="3782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Outcomes of the chapter:</a:t>
            </a:r>
          </a:p>
          <a:p>
            <a:pPr algn="just">
              <a:lnSpc>
                <a:spcPct val="150000"/>
              </a:lnSpc>
            </a:pPr>
            <a:endParaRPr lang="en-US" b="1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solidFill>
                  <a:schemeClr val="bg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Characterize the nature of motivation, including its importance and basic historical perspectives.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en-US" dirty="0">
              <a:solidFill>
                <a:schemeClr val="bg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solidFill>
                  <a:schemeClr val="bg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Identify and describe the need-based perspectives on motivation.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and describe the major process-based perspectives on motivation.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 learning-based perspectives on motivation.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3750D99C-10A8-4272-ACC2-172E8002B985}"/>
              </a:ext>
            </a:extLst>
          </p:cNvPr>
          <p:cNvGrpSpPr/>
          <p:nvPr/>
        </p:nvGrpSpPr>
        <p:grpSpPr>
          <a:xfrm>
            <a:off x="493659" y="551107"/>
            <a:ext cx="6991803" cy="487386"/>
            <a:chOff x="493659" y="551107"/>
            <a:chExt cx="6991803" cy="487386"/>
          </a:xfrm>
        </p:grpSpPr>
        <p:sp>
          <p:nvSpPr>
            <p:cNvPr id="7" name="TextBox 6"/>
            <p:cNvSpPr txBox="1"/>
            <p:nvPr/>
          </p:nvSpPr>
          <p:spPr>
            <a:xfrm>
              <a:off x="2449853" y="576828"/>
              <a:ext cx="503560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chapter-5 (cont.): Motivating Behavior</a:t>
              </a: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66F97A32-310B-4B82-9E4E-4A73D1CF2B11}"/>
                </a:ext>
              </a:extLst>
            </p:cNvPr>
            <p:cNvSpPr/>
            <p:nvPr/>
          </p:nvSpPr>
          <p:spPr>
            <a:xfrm>
              <a:off x="493659" y="551107"/>
              <a:ext cx="1459887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u="sng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Lecture-6</a:t>
              </a:r>
              <a:endParaRPr lang="en-US" sz="24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ajawal Medium" panose="0000060000000000000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552315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597" y="0"/>
            <a:ext cx="9533101" cy="1610200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3750D99C-10A8-4272-ACC2-172E8002B985}"/>
              </a:ext>
            </a:extLst>
          </p:cNvPr>
          <p:cNvGrpSpPr/>
          <p:nvPr/>
        </p:nvGrpSpPr>
        <p:grpSpPr>
          <a:xfrm>
            <a:off x="384009" y="576828"/>
            <a:ext cx="9328281" cy="472066"/>
            <a:chOff x="384009" y="576828"/>
            <a:chExt cx="9328281" cy="472066"/>
          </a:xfrm>
        </p:grpSpPr>
        <p:sp>
          <p:nvSpPr>
            <p:cNvPr id="7" name="TextBox 6"/>
            <p:cNvSpPr txBox="1"/>
            <p:nvPr/>
          </p:nvSpPr>
          <p:spPr>
            <a:xfrm>
              <a:off x="2449853" y="576828"/>
              <a:ext cx="726243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Chapter-6: Motivating Behavior with Work and Rewards</a:t>
              </a: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66F97A32-310B-4B82-9E4E-4A73D1CF2B11}"/>
                </a:ext>
              </a:extLst>
            </p:cNvPr>
            <p:cNvSpPr/>
            <p:nvPr/>
          </p:nvSpPr>
          <p:spPr>
            <a:xfrm>
              <a:off x="384009" y="587229"/>
              <a:ext cx="1664238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b="1" u="sng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Lecture-</a:t>
              </a:r>
              <a:r>
                <a:rPr lang="en-US" sz="2400" b="1" u="sng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ajawal Medium" panose="00000600000000000000"/>
                </a:rPr>
                <a:t> 7</a:t>
              </a: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D32FDC3F-7007-43BE-9F17-919DF9F48F2B}"/>
              </a:ext>
            </a:extLst>
          </p:cNvPr>
          <p:cNvSpPr txBox="1"/>
          <p:nvPr/>
        </p:nvSpPr>
        <p:spPr>
          <a:xfrm>
            <a:off x="1874165" y="1324096"/>
            <a:ext cx="9902229" cy="498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Outcomes: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BC24026-B024-4689-8A5B-437EBF0AF523}"/>
              </a:ext>
            </a:extLst>
          </p:cNvPr>
          <p:cNvSpPr txBox="1"/>
          <p:nvPr/>
        </p:nvSpPr>
        <p:spPr>
          <a:xfrm>
            <a:off x="1869376" y="1834248"/>
            <a:ext cx="9907018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After studying this chapter, you should be able to:</a:t>
            </a:r>
          </a:p>
          <a:p>
            <a:pPr algn="just"/>
            <a:endParaRPr lang="en-US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and describe different approaches to job design and relate each to motivation.</a:t>
            </a:r>
          </a:p>
          <a:p>
            <a:pPr marL="342900" indent="-342900" algn="just">
              <a:buFont typeface="+mj-lt"/>
              <a:buAutoNum type="arabicPeriod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Discuss employee participation, empowerment, and flexible work arrangements and identify how they can impact motivation.</a:t>
            </a:r>
          </a:p>
          <a:p>
            <a:pPr marL="342900" indent="-342900" algn="just">
              <a:buFont typeface="+mj-lt"/>
              <a:buAutoNum type="arabicPeriod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 the goal-setting theory of motivation and discuss broader perspectives on goal setting.</a:t>
            </a:r>
          </a:p>
          <a:p>
            <a:pPr marL="342900" indent="-342900" algn="just">
              <a:buFont typeface="+mj-lt"/>
              <a:buAutoNum type="arabicPeriod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Discuss performance management and its role in motivation.</a:t>
            </a:r>
          </a:p>
          <a:p>
            <a:pPr marL="342900" indent="-342900" algn="just">
              <a:buFont typeface="+mj-lt"/>
              <a:buAutoNum type="arabicPeriod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 how organizations use various kinds of rewards to motivate employees.</a:t>
            </a:r>
          </a:p>
        </p:txBody>
      </p:sp>
    </p:spTree>
    <p:extLst>
      <p:ext uri="{BB962C8B-B14F-4D97-AF65-F5344CB8AC3E}">
        <p14:creationId xmlns:p14="http://schemas.microsoft.com/office/powerpoint/2010/main" val="82793927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323" y="0"/>
            <a:ext cx="9533101" cy="1610200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3750D99C-10A8-4272-ACC2-172E8002B985}"/>
              </a:ext>
            </a:extLst>
          </p:cNvPr>
          <p:cNvGrpSpPr/>
          <p:nvPr/>
        </p:nvGrpSpPr>
        <p:grpSpPr>
          <a:xfrm>
            <a:off x="413397" y="543490"/>
            <a:ext cx="8511818" cy="864335"/>
            <a:chOff x="413397" y="543490"/>
            <a:chExt cx="8511818" cy="864335"/>
          </a:xfrm>
        </p:grpSpPr>
        <p:sp>
          <p:nvSpPr>
            <p:cNvPr id="7" name="TextBox 6"/>
            <p:cNvSpPr txBox="1"/>
            <p:nvPr/>
          </p:nvSpPr>
          <p:spPr>
            <a:xfrm>
              <a:off x="2449853" y="576828"/>
              <a:ext cx="6475362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Chapter-6 (cont.): Motivating Behavior with Work </a:t>
              </a:r>
            </a:p>
            <a:p>
              <a:r>
                <a:rPr lang="en-US" sz="24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and Rewards</a:t>
              </a: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66F97A32-310B-4B82-9E4E-4A73D1CF2B11}"/>
                </a:ext>
              </a:extLst>
            </p:cNvPr>
            <p:cNvSpPr/>
            <p:nvPr/>
          </p:nvSpPr>
          <p:spPr>
            <a:xfrm>
              <a:off x="413397" y="543490"/>
              <a:ext cx="167218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b="1" u="sng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Lecture-8</a:t>
              </a:r>
              <a:endParaRPr lang="en-US" sz="24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ajawal Medium" panose="0000060000000000000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D32FDC3F-7007-43BE-9F17-919DF9F48F2B}"/>
              </a:ext>
            </a:extLst>
          </p:cNvPr>
          <p:cNvSpPr txBox="1"/>
          <p:nvPr/>
        </p:nvSpPr>
        <p:spPr>
          <a:xfrm>
            <a:off x="1673951" y="1289924"/>
            <a:ext cx="9866309" cy="4653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Sequence of Chapter 6: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Chapter 5 described a variety of perspectives on motivation, a manager might still need to translate that theory into operational terms.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managers may need to take certain steps to translate the potential for motivation directed at enhanced performance into real motivation and enhanced performance.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Chapter 6 presents the more common methods used to enhance performance.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chapter covers six methods:</a:t>
            </a:r>
            <a:r>
              <a:rPr lang="en-US" sz="20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job design, employee participation and empowerment, flexible work arrangements, </a:t>
            </a:r>
            <a:r>
              <a:rPr lang="en-US" sz="20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goal setting, performance management, and organizational rewards.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508621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323" y="0"/>
            <a:ext cx="9533101" cy="1610200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3750D99C-10A8-4272-ACC2-172E8002B985}"/>
              </a:ext>
            </a:extLst>
          </p:cNvPr>
          <p:cNvGrpSpPr/>
          <p:nvPr/>
        </p:nvGrpSpPr>
        <p:grpSpPr>
          <a:xfrm>
            <a:off x="130614" y="576828"/>
            <a:ext cx="6263396" cy="474733"/>
            <a:chOff x="130614" y="576828"/>
            <a:chExt cx="6263396" cy="474733"/>
          </a:xfrm>
        </p:grpSpPr>
        <p:sp>
          <p:nvSpPr>
            <p:cNvPr id="7" name="TextBox 6"/>
            <p:cNvSpPr txBox="1"/>
            <p:nvPr/>
          </p:nvSpPr>
          <p:spPr>
            <a:xfrm>
              <a:off x="2449853" y="576828"/>
              <a:ext cx="394415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Chapter-7 :Groups and Teams</a:t>
              </a: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66F97A32-310B-4B82-9E4E-4A73D1CF2B11}"/>
                </a:ext>
              </a:extLst>
            </p:cNvPr>
            <p:cNvSpPr/>
            <p:nvPr/>
          </p:nvSpPr>
          <p:spPr>
            <a:xfrm>
              <a:off x="130614" y="589896"/>
              <a:ext cx="137005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u="sng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ajawal Medium" panose="00000600000000000000"/>
                </a:rPr>
                <a:t>Lecture-9</a:t>
              </a:r>
              <a:endParaRPr lang="en-US" sz="28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ajawal Medium" panose="0000060000000000000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D32FDC3F-7007-43BE-9F17-919DF9F48F2B}"/>
              </a:ext>
            </a:extLst>
          </p:cNvPr>
          <p:cNvSpPr txBox="1"/>
          <p:nvPr/>
        </p:nvSpPr>
        <p:spPr>
          <a:xfrm>
            <a:off x="2022102" y="1916570"/>
            <a:ext cx="9902229" cy="40380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Define groups and teams and identify and describe several types of each.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the five core group performance factors and relate them to groups and teams in organizations.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Discuss the stages of group and team development, other team performance factors, and the implementation process in the context of creating new teams.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the primary benefits and costs of teams, how managers can promote effective team performance, and important team competencies.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 emerging team opportunities and challenges related to virtual teams and diversity and multicultural teams.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63394EA-5D64-4B95-ACF6-9A7B740CEA3D}"/>
              </a:ext>
            </a:extLst>
          </p:cNvPr>
          <p:cNvSpPr txBox="1"/>
          <p:nvPr/>
        </p:nvSpPr>
        <p:spPr>
          <a:xfrm>
            <a:off x="1874165" y="1565887"/>
            <a:ext cx="620864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rgbClr val="C1510A"/>
                </a:solidFill>
                <a:effectLst/>
                <a:latin typeface="Helvetica" panose="020B0604020202020204" pitchFamily="34" charset="0"/>
              </a:rPr>
              <a:t>Learning Outcomes</a:t>
            </a:r>
          </a:p>
        </p:txBody>
      </p:sp>
    </p:spTree>
    <p:extLst>
      <p:ext uri="{BB962C8B-B14F-4D97-AF65-F5344CB8AC3E}">
        <p14:creationId xmlns:p14="http://schemas.microsoft.com/office/powerpoint/2010/main" val="207909374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323" y="0"/>
            <a:ext cx="9533101" cy="1610200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3750D99C-10A8-4272-ACC2-172E8002B985}"/>
              </a:ext>
            </a:extLst>
          </p:cNvPr>
          <p:cNvGrpSpPr/>
          <p:nvPr/>
        </p:nvGrpSpPr>
        <p:grpSpPr>
          <a:xfrm>
            <a:off x="130614" y="576828"/>
            <a:ext cx="8767094" cy="474733"/>
            <a:chOff x="130614" y="576828"/>
            <a:chExt cx="8767094" cy="474733"/>
          </a:xfrm>
        </p:grpSpPr>
        <p:sp>
          <p:nvSpPr>
            <p:cNvPr id="7" name="TextBox 6"/>
            <p:cNvSpPr txBox="1"/>
            <p:nvPr/>
          </p:nvSpPr>
          <p:spPr>
            <a:xfrm>
              <a:off x="2449853" y="576828"/>
              <a:ext cx="644785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Chapter-8:  Decision Making and Problem Solving</a:t>
              </a: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66F97A32-310B-4B82-9E4E-4A73D1CF2B11}"/>
                </a:ext>
              </a:extLst>
            </p:cNvPr>
            <p:cNvSpPr/>
            <p:nvPr/>
          </p:nvSpPr>
          <p:spPr>
            <a:xfrm>
              <a:off x="130614" y="589896"/>
              <a:ext cx="161377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u="sng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Lecture-10</a:t>
              </a: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D32FDC3F-7007-43BE-9F17-919DF9F48F2B}"/>
              </a:ext>
            </a:extLst>
          </p:cNvPr>
          <p:cNvSpPr txBox="1"/>
          <p:nvPr/>
        </p:nvSpPr>
        <p:spPr>
          <a:xfrm>
            <a:off x="2048606" y="2071320"/>
            <a:ext cx="9902229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 the nature of decision making and distinguish it from problem solving.</a:t>
            </a:r>
          </a:p>
          <a:p>
            <a:pPr marL="457200" indent="-457200">
              <a:buFont typeface="+mj-lt"/>
              <a:buAutoNum type="arabicPeriod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Discuss the rational approach to decision making.</a:t>
            </a:r>
          </a:p>
          <a:p>
            <a:pPr marL="457200" indent="-457200">
              <a:buFont typeface="+mj-lt"/>
              <a:buAutoNum type="arabicPeriod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and discuss the primary behavioral aspects of decision making.</a:t>
            </a:r>
          </a:p>
          <a:p>
            <a:pPr marL="457200" indent="-457200">
              <a:buFont typeface="+mj-lt"/>
              <a:buAutoNum type="arabicPeriod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Discuss group decision making in organizations.</a:t>
            </a:r>
          </a:p>
          <a:p>
            <a:pPr marL="457200" indent="-457200">
              <a:buFont typeface="+mj-lt"/>
              <a:buAutoNum type="arabicPeriod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Discuss the nature of creativity and relate it to decision making and problem solving.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63394EA-5D64-4B95-ACF6-9A7B740CEA3D}"/>
              </a:ext>
            </a:extLst>
          </p:cNvPr>
          <p:cNvSpPr txBox="1"/>
          <p:nvPr/>
        </p:nvSpPr>
        <p:spPr>
          <a:xfrm>
            <a:off x="1874165" y="1565887"/>
            <a:ext cx="620864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rgbClr val="C1510A"/>
                </a:solidFill>
                <a:effectLst/>
                <a:latin typeface="Helvetica" panose="020B0604020202020204" pitchFamily="34" charset="0"/>
              </a:rPr>
              <a:t>Learning Outcomes</a:t>
            </a:r>
          </a:p>
        </p:txBody>
      </p:sp>
    </p:spTree>
    <p:extLst>
      <p:ext uri="{BB962C8B-B14F-4D97-AF65-F5344CB8AC3E}">
        <p14:creationId xmlns:p14="http://schemas.microsoft.com/office/powerpoint/2010/main" val="193908347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7323" y="-87382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582617" y="1425534"/>
            <a:ext cx="9655226" cy="8803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b="1" i="1" dirty="0">
                <a:cs typeface="Tajawal Medium" panose="00000600000000000000"/>
              </a:rPr>
              <a:t>     </a:t>
            </a:r>
          </a:p>
          <a:p>
            <a:pPr marL="285750" indent="-285750" algn="just">
              <a:lnSpc>
                <a:spcPct val="150000"/>
              </a:lnSpc>
              <a:buFontTx/>
              <a:buChar char="-"/>
            </a:pPr>
            <a:endParaRPr lang="en-US" dirty="0">
              <a:cs typeface="Tajawal Medium" panose="0000060000000000000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E73060D-F137-47E6-BE33-ECA29C518487}"/>
              </a:ext>
            </a:extLst>
          </p:cNvPr>
          <p:cNvSpPr txBox="1"/>
          <p:nvPr/>
        </p:nvSpPr>
        <p:spPr>
          <a:xfrm>
            <a:off x="183595" y="2451594"/>
            <a:ext cx="1183609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8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Thanks</a:t>
            </a:r>
            <a:endParaRPr lang="en-US" sz="13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70491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2659</TotalTime>
  <Words>1392</Words>
  <Application>Microsoft Office PowerPoint</Application>
  <PresentationFormat>Widescreen</PresentationFormat>
  <Paragraphs>209</Paragraphs>
  <Slides>31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45" baseType="lpstr">
      <vt:lpstr>Algerian</vt:lpstr>
      <vt:lpstr>Arial</vt:lpstr>
      <vt:lpstr>Bahnschrift Condensed</vt:lpstr>
      <vt:lpstr>Calibri</vt:lpstr>
      <vt:lpstr>Calibri Light</vt:lpstr>
      <vt:lpstr>Catamaran</vt:lpstr>
      <vt:lpstr>Helvetica</vt:lpstr>
      <vt:lpstr>Poppins ExtraBold</vt:lpstr>
      <vt:lpstr>Sakkal Majalla</vt:lpstr>
      <vt:lpstr>Tahoma</vt:lpstr>
      <vt:lpstr>Tajawal Medium</vt:lpstr>
      <vt:lpstr>Times New Roman</vt:lpstr>
      <vt:lpstr>Wingdings</vt:lpstr>
      <vt:lpstr>Office Theme</vt:lpstr>
      <vt:lpstr>PowerPoint Presentation</vt:lpstr>
      <vt:lpstr>عام دراسي سعيد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shaimaa</cp:lastModifiedBy>
  <cp:revision>239</cp:revision>
  <dcterms:created xsi:type="dcterms:W3CDTF">2021-08-03T13:03:26Z</dcterms:created>
  <dcterms:modified xsi:type="dcterms:W3CDTF">2022-10-01T00:34:57Z</dcterms:modified>
</cp:coreProperties>
</file>