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36" r:id="rId2"/>
    <p:sldId id="384" r:id="rId3"/>
    <p:sldId id="463" r:id="rId4"/>
    <p:sldId id="479" r:id="rId5"/>
    <p:sldId id="480" r:id="rId6"/>
    <p:sldId id="481" r:id="rId7"/>
    <p:sldId id="482" r:id="rId8"/>
    <p:sldId id="490" r:id="rId9"/>
    <p:sldId id="486" r:id="rId10"/>
    <p:sldId id="497" r:id="rId11"/>
    <p:sldId id="488" r:id="rId12"/>
    <p:sldId id="487" r:id="rId13"/>
    <p:sldId id="489" r:id="rId14"/>
    <p:sldId id="491" r:id="rId15"/>
    <p:sldId id="492" r:id="rId16"/>
    <p:sldId id="493" r:id="rId17"/>
    <p:sldId id="484" r:id="rId18"/>
    <p:sldId id="483" r:id="rId19"/>
    <p:sldId id="495" r:id="rId20"/>
    <p:sldId id="494" r:id="rId21"/>
    <p:sldId id="496" r:id="rId22"/>
    <p:sldId id="406" r:id="rId23"/>
    <p:sldId id="471" r:id="rId24"/>
    <p:sldId id="424" r:id="rId25"/>
    <p:sldId id="425" r:id="rId26"/>
    <p:sldId id="426" r:id="rId27"/>
    <p:sldId id="498" r:id="rId28"/>
    <p:sldId id="430" r:id="rId29"/>
    <p:sldId id="431" r:id="rId30"/>
    <p:sldId id="435" r:id="rId31"/>
    <p:sldId id="438" r:id="rId32"/>
    <p:sldId id="473" r:id="rId33"/>
    <p:sldId id="500" r:id="rId34"/>
    <p:sldId id="472" r:id="rId35"/>
    <p:sldId id="499" r:id="rId36"/>
    <p:sldId id="416" r:id="rId37"/>
    <p:sldId id="470" r:id="rId38"/>
    <p:sldId id="446" r:id="rId39"/>
    <p:sldId id="409" r:id="rId40"/>
    <p:sldId id="40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857834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743767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lexandria" charset="0"/>
                <a:cs typeface="Alexandria" charset="0"/>
              </a:rPr>
              <a:t>Crisis Communication &amp; Management </a:t>
            </a:r>
          </a:p>
          <a:p>
            <a:pPr algn="ctr"/>
            <a:r>
              <a:rPr lang="en-US" sz="1600" b="1" dirty="0">
                <a:solidFill>
                  <a:schemeClr val="bg1"/>
                </a:solidFill>
                <a:latin typeface="Alexandria" charset="0"/>
                <a:cs typeface="Alexandria" charset="0"/>
              </a:rPr>
              <a:t>( Approaches &amp; Theories )</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4</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3197387307"/>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0562" y="835756"/>
            <a:ext cx="10046697" cy="830997"/>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a:p>
            <a:r>
              <a:rPr lang="en-US" sz="2000" b="1" dirty="0">
                <a:solidFill>
                  <a:schemeClr val="accent2"/>
                </a:solidFill>
                <a:latin typeface="Tajawal Medium" panose="00000600000000000000" pitchFamily="2" charset="-78"/>
                <a:cs typeface="Tajawal Medium" panose="00000600000000000000" pitchFamily="2" charset="-78"/>
              </a:rPr>
              <a:t>Crisis Communication &amp; crises management: (Approaches &amp; Theories)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490180" y="1735339"/>
            <a:ext cx="10238444"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1257300" lvl="2"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sp>
        <p:nvSpPr>
          <p:cNvPr id="6" name="TextBox 5">
            <a:extLst>
              <a:ext uri="{FF2B5EF4-FFF2-40B4-BE49-F238E27FC236}">
                <a16:creationId xmlns:a16="http://schemas.microsoft.com/office/drawing/2014/main" id="{DA379F37-B290-AAA8-379D-DCB326A017E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316232" y="21995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7618" y="3396041"/>
            <a:ext cx="6667500" cy="2505075"/>
          </a:xfrm>
          <a:prstGeom prst="rect">
            <a:avLst/>
          </a:prstGeom>
        </p:spPr>
      </p:pic>
      <p:sp>
        <p:nvSpPr>
          <p:cNvPr id="2" name="TextBox 1">
            <a:extLst>
              <a:ext uri="{FF2B5EF4-FFF2-40B4-BE49-F238E27FC236}">
                <a16:creationId xmlns:a16="http://schemas.microsoft.com/office/drawing/2014/main" id="{FCDB077D-7461-F489-3208-8F0DBCBF53E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654583952"/>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9196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Public Relations (PR)</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72658" y="2249744"/>
            <a:ext cx="9446683"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Public relations (PR) 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PR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EB3EE3FA-E3BD-B319-B750-4CE61464A0B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90000"/>
    </mc:Choice>
    <mc:Fallback xmlns="">
      <p:transition advTm="9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01133"/>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90129" y="1968849"/>
            <a:ext cx="10674581"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sp>
        <p:nvSpPr>
          <p:cNvPr id="6" name="TextBox 5">
            <a:extLst>
              <a:ext uri="{FF2B5EF4-FFF2-40B4-BE49-F238E27FC236}">
                <a16:creationId xmlns:a16="http://schemas.microsoft.com/office/drawing/2014/main" id="{609BBC36-2580-DE14-9919-359BD1B1D58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advTm="180000"/>
    </mc:Choice>
    <mc:Fallback xmlns="">
      <p:transition advTm="18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37325"/>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Management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94837" y="2181495"/>
            <a:ext cx="1037227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that describe the firm’s appeal to all of its key constituents”.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p>
        </p:txBody>
      </p:sp>
      <p:sp>
        <p:nvSpPr>
          <p:cNvPr id="8" name="TextBox 7">
            <a:extLst>
              <a:ext uri="{FF2B5EF4-FFF2-40B4-BE49-F238E27FC236}">
                <a16:creationId xmlns:a16="http://schemas.microsoft.com/office/drawing/2014/main" id="{13829BA9-FC5A-A14B-7C9C-A2B69C9ADD0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advTm="153000"/>
    </mc:Choice>
    <mc:Fallback xmlns="">
      <p:transition advTm="15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Management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9127" y="2204355"/>
            <a:ext cx="1044085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is a more straightforward psychological process, crisis communication strategies are more complicated but can influence cognitions and help lessen a crisis’s negative impacts on an organization and its stakeholders</a:t>
            </a:r>
          </a:p>
        </p:txBody>
      </p:sp>
      <p:sp>
        <p:nvSpPr>
          <p:cNvPr id="8" name="TextBox 7">
            <a:extLst>
              <a:ext uri="{FF2B5EF4-FFF2-40B4-BE49-F238E27FC236}">
                <a16:creationId xmlns:a16="http://schemas.microsoft.com/office/drawing/2014/main" id="{474696FD-6B5F-6AC6-499F-224F993E656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030482" y="198242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7289" y="3137837"/>
            <a:ext cx="5064207" cy="2848616"/>
          </a:xfrm>
          <a:prstGeom prst="rect">
            <a:avLst/>
          </a:prstGeom>
        </p:spPr>
      </p:pic>
      <p:sp>
        <p:nvSpPr>
          <p:cNvPr id="3" name="TextBox 2">
            <a:extLst>
              <a:ext uri="{FF2B5EF4-FFF2-40B4-BE49-F238E27FC236}">
                <a16:creationId xmlns:a16="http://schemas.microsoft.com/office/drawing/2014/main" id="{B6CED0F1-1B26-F1F6-AD3A-7F93A8C07FC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84047062"/>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0467" y="1189444"/>
            <a:ext cx="640348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in Crisis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57898" y="2162521"/>
            <a:ext cx="3894243" cy="3785652"/>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three billion people around the globe using social media.</a:t>
            </a:r>
          </a:p>
          <a:p>
            <a:pPr algn="just"/>
            <a:r>
              <a:rPr lang="en-US" sz="2000" b="1" dirty="0">
                <a:solidFill>
                  <a:srgbClr val="2D3956"/>
                </a:solidFill>
                <a:latin typeface="Tajawal ExtraBold" panose="00000800000000000000" pitchFamily="2" charset="-78"/>
                <a:cs typeface="Tajawal ExtraBold" panose="00000800000000000000" pitchFamily="2" charset="-78"/>
              </a:rPr>
              <a:t>By using social media effectively, crisis managers can ensure their communication is received by their intended audience at the time it needs to be received.</a:t>
            </a: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552141" y="1688826"/>
            <a:ext cx="7629765" cy="5123454"/>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2">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145138" y="5198402"/>
            <a:ext cx="2719450"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err="1">
                <a:ln w="0"/>
                <a:solidFill>
                  <a:srgbClr val="FF0000"/>
                </a:solidFill>
                <a:effectLst>
                  <a:outerShdw blurRad="38100" dist="19050" dir="2700000" algn="tl" rotWithShape="0">
                    <a:schemeClr val="dk1">
                      <a:alpha val="40000"/>
                    </a:schemeClr>
                  </a:outerShdw>
                </a:effectLst>
              </a:rPr>
              <a:t>paracrisis</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
        <p:nvSpPr>
          <p:cNvPr id="9" name="TextBox 8">
            <a:extLst>
              <a:ext uri="{FF2B5EF4-FFF2-40B4-BE49-F238E27FC236}">
                <a16:creationId xmlns:a16="http://schemas.microsoft.com/office/drawing/2014/main" id="{9733A54C-6D6A-4DC3-0E89-BC2A5E04CA5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advTm="319000"/>
    </mc:Choice>
    <mc:Fallback xmlns="">
      <p:transition advTm="31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17793" y="312122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3301" y="0"/>
            <a:ext cx="6229204" cy="6883270"/>
          </a:xfrm>
          <a:prstGeom prst="rect">
            <a:avLst/>
          </a:prstGeom>
        </p:spPr>
      </p:pic>
      <p:sp>
        <p:nvSpPr>
          <p:cNvPr id="3" name="TextBox 2">
            <a:extLst>
              <a:ext uri="{FF2B5EF4-FFF2-40B4-BE49-F238E27FC236}">
                <a16:creationId xmlns:a16="http://schemas.microsoft.com/office/drawing/2014/main" id="{57BDE9A0-DCCA-2B54-4377-68ABE6E1D46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98461042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74757" y="116910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PR Models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6834" y="1977471"/>
            <a:ext cx="10477426"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sp>
        <p:nvSpPr>
          <p:cNvPr id="8" name="TextBox 7">
            <a:extLst>
              <a:ext uri="{FF2B5EF4-FFF2-40B4-BE49-F238E27FC236}">
                <a16:creationId xmlns:a16="http://schemas.microsoft.com/office/drawing/2014/main" id="{A0B8C8C4-97CB-F2B3-C1F3-A65B1253658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advTm="121000"/>
    </mc:Choice>
    <mc:Fallback xmlns="">
      <p:transition advTm="121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7537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PR Models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0547" y="2020581"/>
            <a:ext cx="10543723" cy="4239815"/>
          </a:xfrm>
          <a:prstGeom prst="rect">
            <a:avLst/>
          </a:prstGeom>
          <a:noFill/>
        </p:spPr>
        <p:txBody>
          <a:bodyPr wrap="square" rtlCol="0">
            <a:spAutoFit/>
          </a:bodyPr>
          <a:lstStyle/>
          <a:p>
            <a:pPr algn="just">
              <a:lnSpc>
                <a:spcPts val="24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4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Unlike the first two models, feedback was generated through scientific research to advance and secure the interests and needs of the organization ahead of its publics.</a:t>
            </a:r>
          </a:p>
        </p:txBody>
      </p:sp>
      <p:sp>
        <p:nvSpPr>
          <p:cNvPr id="8" name="TextBox 7">
            <a:extLst>
              <a:ext uri="{FF2B5EF4-FFF2-40B4-BE49-F238E27FC236}">
                <a16:creationId xmlns:a16="http://schemas.microsoft.com/office/drawing/2014/main" id="{98492BB4-22B4-3143-DDBD-5ADC685556F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06177" y="122625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PR Models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3407" y="2092216"/>
            <a:ext cx="10532293" cy="3985706"/>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focuses on a balanced dialogue, where the organization listens to the concerns of the public 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free exchange of information that is used to alter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sp>
        <p:nvSpPr>
          <p:cNvPr id="8" name="TextBox 7">
            <a:extLst>
              <a:ext uri="{FF2B5EF4-FFF2-40B4-BE49-F238E27FC236}">
                <a16:creationId xmlns:a16="http://schemas.microsoft.com/office/drawing/2014/main" id="{F4CFF4A1-7A2F-EB94-4401-EA30A1A490D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advTm="116000"/>
    </mc:Choice>
    <mc:Fallback xmlns="">
      <p:transition advTm="11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087632" y="200528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1040" y="2970619"/>
            <a:ext cx="5789919" cy="2894960"/>
          </a:xfrm>
          <a:prstGeom prst="rect">
            <a:avLst/>
          </a:prstGeom>
        </p:spPr>
      </p:pic>
      <p:sp>
        <p:nvSpPr>
          <p:cNvPr id="2" name="TextBox 1">
            <a:extLst>
              <a:ext uri="{FF2B5EF4-FFF2-40B4-BE49-F238E27FC236}">
                <a16:creationId xmlns:a16="http://schemas.microsoft.com/office/drawing/2014/main" id="{A7C0ED17-2692-9BB9-10CB-1587F5D16A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40896756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0339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Image Restoration Theory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6277" y="2156396"/>
            <a:ext cx="10315123"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and 2) an accusation of responsibility for the act. If there is no offensive act or no accusations of responsibility for the act, there is no reputational threat.</a:t>
            </a:r>
          </a:p>
        </p:txBody>
      </p:sp>
      <p:sp>
        <p:nvSpPr>
          <p:cNvPr id="8" name="TextBox 7">
            <a:extLst>
              <a:ext uri="{FF2B5EF4-FFF2-40B4-BE49-F238E27FC236}">
                <a16:creationId xmlns:a16="http://schemas.microsoft.com/office/drawing/2014/main" id="{AB734CDF-8FEC-4CF7-93F2-59700817CBC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advTm="168000"/>
    </mc:Choice>
    <mc:Fallback xmlns="">
      <p:transition advTm="16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69713"/>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Image Restoration Theory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03397" y="2104091"/>
            <a:ext cx="10635163" cy="4221669"/>
          </a:xfrm>
          <a:prstGeom prst="rect">
            <a:avLst/>
          </a:prstGeom>
          <a:noFill/>
        </p:spPr>
        <p:txBody>
          <a:bodyPr wrap="square" rtlCol="0">
            <a:spAutoFit/>
          </a:bodyPr>
          <a:lstStyle/>
          <a:p>
            <a:pPr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lnSpc>
                <a:spcPts val="2300"/>
              </a:lnSpc>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lnSpc>
                <a:spcPts val="2300"/>
              </a:lnSpc>
              <a:buAutoNum type="arabicParenR"/>
            </a:pPr>
            <a:r>
              <a:rPr lang="en-US" sz="2200" b="1" dirty="0">
                <a:solidFill>
                  <a:srgbClr val="2D3956"/>
                </a:solidFill>
                <a:latin typeface="Tajawal ExtraBold" panose="00000800000000000000" pitchFamily="2" charset="-78"/>
                <a:cs typeface="Tajawal ExtraBold" panose="00000800000000000000" pitchFamily="2" charset="-78"/>
              </a:rPr>
              <a:t>maintaining a positive reputation is one of the central goals of communication.</a:t>
            </a:r>
          </a:p>
          <a:p>
            <a:pPr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lvl="6"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Denial, </a:t>
            </a:r>
          </a:p>
          <a:p>
            <a:pPr lvl="6"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Evading responsibility, </a:t>
            </a:r>
          </a:p>
          <a:p>
            <a:pPr lvl="6"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lvl="6"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lvl="6"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Mortification. </a:t>
            </a:r>
          </a:p>
          <a:p>
            <a:pPr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lnSpc>
                <a:spcPts val="2300"/>
              </a:lnSpc>
            </a:pPr>
            <a:endParaRPr lang="en-US" sz="22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8C9451E0-BEED-9E46-5F81-8E214BABCA5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99097" y="1183676"/>
            <a:ext cx="856375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SCCT: Situational Crisis Communication Theory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9117" y="1995710"/>
            <a:ext cx="10543723"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sp>
        <p:nvSpPr>
          <p:cNvPr id="8" name="TextBox 7">
            <a:extLst>
              <a:ext uri="{FF2B5EF4-FFF2-40B4-BE49-F238E27FC236}">
                <a16:creationId xmlns:a16="http://schemas.microsoft.com/office/drawing/2014/main" id="{B4396453-1A1B-4985-EE0E-089223BB5BB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239592"/>
            <a:ext cx="8289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SCCT: Situational Crisis Communication Theory</a:t>
            </a: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2">
            <a:lum bright="-20000" contrast="40000"/>
          </a:blip>
          <a:srcRect r="3499"/>
          <a:stretch>
            <a:fillRect/>
          </a:stretch>
        </p:blipFill>
        <p:spPr>
          <a:xfrm>
            <a:off x="1485099" y="2135597"/>
            <a:ext cx="9659151" cy="4194703"/>
          </a:xfrm>
          <a:prstGeom prst="rect">
            <a:avLst/>
          </a:prstGeom>
        </p:spPr>
      </p:pic>
      <p:sp>
        <p:nvSpPr>
          <p:cNvPr id="9" name="TextBox 8">
            <a:extLst>
              <a:ext uri="{FF2B5EF4-FFF2-40B4-BE49-F238E27FC236}">
                <a16:creationId xmlns:a16="http://schemas.microsoft.com/office/drawing/2014/main" id="{86F1EBE2-8480-248D-6A85-1AC1DD89F79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advTm="167000"/>
    </mc:Choice>
    <mc:Fallback xmlns="">
      <p:transition advTm="167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22713"/>
            <a:ext cx="687211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Social-mediated crisis management (SMCM)</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07797" y="2089664"/>
            <a:ext cx="2355444"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2">
            <a:lum bright="-20000" contrast="40000"/>
          </a:blip>
          <a:stretch>
            <a:fillRect/>
          </a:stretch>
        </p:blipFill>
        <p:spPr>
          <a:xfrm>
            <a:off x="3297383" y="1715155"/>
            <a:ext cx="8267006" cy="5142845"/>
          </a:xfrm>
          <a:prstGeom prst="rect">
            <a:avLst/>
          </a:prstGeom>
        </p:spPr>
      </p:pic>
      <p:sp>
        <p:nvSpPr>
          <p:cNvPr id="12" name="TextBox 11">
            <a:extLst>
              <a:ext uri="{FF2B5EF4-FFF2-40B4-BE49-F238E27FC236}">
                <a16:creationId xmlns:a16="http://schemas.microsoft.com/office/drawing/2014/main" id="{86F2578F-F1FF-6C17-B181-09422F935C8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3345" y="2156396"/>
            <a:ext cx="1047949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sp>
        <p:nvSpPr>
          <p:cNvPr id="12" name="TextBox 11">
            <a:extLst>
              <a:ext uri="{FF2B5EF4-FFF2-40B4-BE49-F238E27FC236}">
                <a16:creationId xmlns:a16="http://schemas.microsoft.com/office/drawing/2014/main" id="{A142C725-94E9-8999-A78A-06AFA71C4648}"/>
              </a:ext>
            </a:extLst>
          </p:cNvPr>
          <p:cNvSpPr txBox="1"/>
          <p:nvPr/>
        </p:nvSpPr>
        <p:spPr>
          <a:xfrm>
            <a:off x="2329037" y="1191964"/>
            <a:ext cx="684925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Social-mediated crisis management (SMCM)</a:t>
            </a:r>
          </a:p>
        </p:txBody>
      </p:sp>
      <p:sp>
        <p:nvSpPr>
          <p:cNvPr id="6" name="TextBox 5">
            <a:extLst>
              <a:ext uri="{FF2B5EF4-FFF2-40B4-BE49-F238E27FC236}">
                <a16:creationId xmlns:a16="http://schemas.microsoft.com/office/drawing/2014/main" id="{022EE390-3D2E-9269-D803-97DD98FF204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3335" y="2115954"/>
            <a:ext cx="10639515" cy="3939540"/>
          </a:xfrm>
          <a:prstGeom prst="rect">
            <a:avLst/>
          </a:prstGeom>
          <a:noFill/>
        </p:spPr>
        <p:txBody>
          <a:bodyPr wrap="square" rtlCol="0">
            <a:spAutoFit/>
          </a:bodyPr>
          <a:lstStyle/>
          <a:p>
            <a:pPr algn="just">
              <a:lnSpc>
                <a:spcPts val="2500"/>
              </a:lnSpc>
            </a:pPr>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lnSpc>
                <a:spcPts val="2500"/>
              </a:lnSpc>
            </a:pPr>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lnSpc>
                <a:spcPts val="2500"/>
              </a:lnSpc>
            </a:pPr>
            <a:r>
              <a:rPr lang="en-US" sz="2200" b="1" dirty="0">
                <a:solidFill>
                  <a:srgbClr val="2D3956"/>
                </a:solidFill>
                <a:latin typeface="Tajawal ExtraBold" panose="00000800000000000000" pitchFamily="2" charset="-78"/>
                <a:cs typeface="Tajawal ExtraBold" panose="00000800000000000000" pitchFamily="2" charset="-78"/>
              </a:rPr>
              <a:t>It is to be noted that, social media platforms can facilitate organizations to monitor crisis issues, cultivate critical relationships, and create transparency. </a:t>
            </a:r>
          </a:p>
          <a:p>
            <a:pPr algn="just">
              <a:lnSpc>
                <a:spcPts val="2500"/>
              </a:lnSpc>
            </a:pPr>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sp>
        <p:nvSpPr>
          <p:cNvPr id="12" name="TextBox 11">
            <a:extLst>
              <a:ext uri="{FF2B5EF4-FFF2-40B4-BE49-F238E27FC236}">
                <a16:creationId xmlns:a16="http://schemas.microsoft.com/office/drawing/2014/main" id="{A142C725-94E9-8999-A78A-06AFA71C4648}"/>
              </a:ext>
            </a:extLst>
          </p:cNvPr>
          <p:cNvSpPr txBox="1"/>
          <p:nvPr/>
        </p:nvSpPr>
        <p:spPr>
          <a:xfrm>
            <a:off x="2397617" y="1183676"/>
            <a:ext cx="666637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Social-mediated crisis management (SMCM)</a:t>
            </a:r>
          </a:p>
        </p:txBody>
      </p:sp>
      <p:sp>
        <p:nvSpPr>
          <p:cNvPr id="6" name="TextBox 5">
            <a:extLst>
              <a:ext uri="{FF2B5EF4-FFF2-40B4-BE49-F238E27FC236}">
                <a16:creationId xmlns:a16="http://schemas.microsoft.com/office/drawing/2014/main" id="{9597B070-774E-1FA7-3A19-4B5F2E35515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advTm="201000"/>
    </mc:Choice>
    <mc:Fallback xmlns="">
      <p:transition advTm="201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79239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l="2792" r="2792"/>
          <a:stretch/>
        </p:blipFill>
        <p:spPr>
          <a:xfrm>
            <a:off x="3339135" y="3035824"/>
            <a:ext cx="5223059" cy="2904310"/>
          </a:xfrm>
          <a:prstGeom prst="rect">
            <a:avLst/>
          </a:prstGeom>
        </p:spPr>
      </p:pic>
      <p:sp>
        <p:nvSpPr>
          <p:cNvPr id="2" name="TextBox 1">
            <a:extLst>
              <a:ext uri="{FF2B5EF4-FFF2-40B4-BE49-F238E27FC236}">
                <a16:creationId xmlns:a16="http://schemas.microsoft.com/office/drawing/2014/main" id="{65480E0E-27C1-E608-4D00-6F5AA9B1DDF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4248760166"/>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53112" y="2227340"/>
            <a:ext cx="9873968"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presented that public relations could enhance dialogue by creating channels for dialogic communication to occur.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dialogic relationships with stakeholders through strategically designed websites.</a:t>
            </a:r>
          </a:p>
        </p:txBody>
      </p:sp>
      <p:sp>
        <p:nvSpPr>
          <p:cNvPr id="8" name="TextBox 7">
            <a:extLst>
              <a:ext uri="{FF2B5EF4-FFF2-40B4-BE49-F238E27FC236}">
                <a16:creationId xmlns:a16="http://schemas.microsoft.com/office/drawing/2014/main" id="{99AD8520-62E0-3DBA-D164-360ACEF3921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57582" y="2174951"/>
            <a:ext cx="10320958"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By generating positive commentary about your brand and engaging your target audience, influencers can help shift conversations. </a:t>
            </a:r>
          </a:p>
        </p:txBody>
      </p:sp>
      <p:sp>
        <p:nvSpPr>
          <p:cNvPr id="8" name="TextBox 7">
            <a:extLst>
              <a:ext uri="{FF2B5EF4-FFF2-40B4-BE49-F238E27FC236}">
                <a16:creationId xmlns:a16="http://schemas.microsoft.com/office/drawing/2014/main" id="{D0A1D476-66B2-89D1-CA42-AB952118EAE3}"/>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F7BBD974-743A-E30A-CE9A-3E2299C8903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465189"/>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shift the attention and conversations. But that’s not to say you shouldn’t own up to your mistakes. Before recruiting influencers to change the conversation, address the issue and show your commitment to fixing it. Then, you can bring in influencers to add positive vibes.</a:t>
            </a:r>
          </a:p>
        </p:txBody>
      </p:sp>
      <p:sp>
        <p:nvSpPr>
          <p:cNvPr id="8" name="TextBox 7">
            <a:extLst>
              <a:ext uri="{FF2B5EF4-FFF2-40B4-BE49-F238E27FC236}">
                <a16:creationId xmlns:a16="http://schemas.microsoft.com/office/drawing/2014/main" id="{4C9CB7C7-46A3-230F-05AD-60255208F86F}"/>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5A539CE5-2963-FD32-CD91-C03E7B8A6EC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advTm="50000"/>
    </mc:Choice>
    <mc:Fallback xmlns="">
      <p:transition advTm="5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6266" y="2107326"/>
            <a:ext cx="1047514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p:txBody>
      </p:sp>
      <p:sp>
        <p:nvSpPr>
          <p:cNvPr id="8" name="TextBox 7">
            <a:extLst>
              <a:ext uri="{FF2B5EF4-FFF2-40B4-BE49-F238E27FC236}">
                <a16:creationId xmlns:a16="http://schemas.microsoft.com/office/drawing/2014/main" id="{E4F59FC4-6FD2-278F-0AB1-280596282B62}"/>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1C089954-B440-89AB-EB0C-56DD9B70E5A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60751" y="249594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improve positive mentions 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DA68064E-8D66-7ECF-CCA5-B3DA3F07495F}"/>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DB69ABCD-E201-98DD-0104-AA163AC9D88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119328"/>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sp>
        <p:nvSpPr>
          <p:cNvPr id="8" name="TextBox 7">
            <a:extLst>
              <a:ext uri="{FF2B5EF4-FFF2-40B4-BE49-F238E27FC236}">
                <a16:creationId xmlns:a16="http://schemas.microsoft.com/office/drawing/2014/main" id="{92E9A3C7-E60E-6FA3-BDFD-997B9BCB4036}"/>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8D4BEF6C-FF34-BEA4-4662-D3437A1344E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380797"/>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sp>
        <p:nvSpPr>
          <p:cNvPr id="8" name="TextBox 7">
            <a:extLst>
              <a:ext uri="{FF2B5EF4-FFF2-40B4-BE49-F238E27FC236}">
                <a16:creationId xmlns:a16="http://schemas.microsoft.com/office/drawing/2014/main" id="{3D956E95-3330-09C7-30BD-F7767E01B193}"/>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1FC27D08-54CD-CC1E-999B-790F2ED2DB7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4370" y="2141987"/>
            <a:ext cx="10705178" cy="3631763"/>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 Improve brand awareness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3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sp>
        <p:nvSpPr>
          <p:cNvPr id="6" name="TextBox 5">
            <a:extLst>
              <a:ext uri="{FF2B5EF4-FFF2-40B4-BE49-F238E27FC236}">
                <a16:creationId xmlns:a16="http://schemas.microsoft.com/office/drawing/2014/main" id="{F9747DA2-009C-E74D-4849-FAC36D6E28BA}"/>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037B602F-E66B-3EB2-955F-E44565447CC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69003" y="2060766"/>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919E867-CB71-B395-5621-A72BCFE033D5}"/>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12" name="TextBox 11">
            <a:extLst>
              <a:ext uri="{FF2B5EF4-FFF2-40B4-BE49-F238E27FC236}">
                <a16:creationId xmlns:a16="http://schemas.microsoft.com/office/drawing/2014/main" id="{9F930F6F-9CEC-27FF-8FF6-21D653C129A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43556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sp>
        <p:nvSpPr>
          <p:cNvPr id="8" name="TextBox 7">
            <a:extLst>
              <a:ext uri="{FF2B5EF4-FFF2-40B4-BE49-F238E27FC236}">
                <a16:creationId xmlns:a16="http://schemas.microsoft.com/office/drawing/2014/main" id="{33351023-533F-8DD3-4BBF-5AF731A955A9}"/>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43AC99CA-2872-EB48-B304-C6611FFE56D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3098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sp>
        <p:nvSpPr>
          <p:cNvPr id="8" name="TextBox 7">
            <a:extLst>
              <a:ext uri="{FF2B5EF4-FFF2-40B4-BE49-F238E27FC236}">
                <a16:creationId xmlns:a16="http://schemas.microsoft.com/office/drawing/2014/main" id="{0A41F4DA-21AC-8550-7C9C-92434F9830C7}"/>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4A71AD7A-D8CB-837C-63C8-60B3627CD81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410911" y="2154214"/>
            <a:ext cx="7370177"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sp>
        <p:nvSpPr>
          <p:cNvPr id="8" name="TextBox 7">
            <a:extLst>
              <a:ext uri="{FF2B5EF4-FFF2-40B4-BE49-F238E27FC236}">
                <a16:creationId xmlns:a16="http://schemas.microsoft.com/office/drawing/2014/main" id="{63D8D17E-9B0D-234F-F7E8-FC0125F75710}"/>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CE9C072D-E008-0574-D758-4517B167C1B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657927" y="1994194"/>
            <a:ext cx="7834813"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sp>
        <p:nvSpPr>
          <p:cNvPr id="8" name="TextBox 7">
            <a:extLst>
              <a:ext uri="{FF2B5EF4-FFF2-40B4-BE49-F238E27FC236}">
                <a16:creationId xmlns:a16="http://schemas.microsoft.com/office/drawing/2014/main" id="{74AA2799-576D-1333-0A85-2C1264882B01}"/>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9" name="TextBox 8">
            <a:extLst>
              <a:ext uri="{FF2B5EF4-FFF2-40B4-BE49-F238E27FC236}">
                <a16:creationId xmlns:a16="http://schemas.microsoft.com/office/drawing/2014/main" id="{C7825C3A-5A84-D24B-B20C-89B17DE646E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1862" y="2012118"/>
            <a:ext cx="10385396"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sp>
        <p:nvSpPr>
          <p:cNvPr id="13" name="TextBox 12">
            <a:extLst>
              <a:ext uri="{FF2B5EF4-FFF2-40B4-BE49-F238E27FC236}">
                <a16:creationId xmlns:a16="http://schemas.microsoft.com/office/drawing/2014/main" id="{07FFB23A-514F-BC5C-1872-E0DE27244D1D}"/>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14" name="TextBox 13">
            <a:extLst>
              <a:ext uri="{FF2B5EF4-FFF2-40B4-BE49-F238E27FC236}">
                <a16:creationId xmlns:a16="http://schemas.microsoft.com/office/drawing/2014/main" id="{8F4B412B-FF58-439D-F2A7-D56A2404CA8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advTm="90000"/>
    </mc:Choice>
    <mc:Fallback xmlns="">
      <p:transition advTm="9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94733" y="1826102"/>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14" name="TextBox 13">
            <a:extLst>
              <a:ext uri="{FF2B5EF4-FFF2-40B4-BE49-F238E27FC236}">
                <a16:creationId xmlns:a16="http://schemas.microsoft.com/office/drawing/2014/main" id="{37C4411E-A204-2D88-BEB3-CF53A9C1E34F}"/>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15" name="TextBox 14">
            <a:extLst>
              <a:ext uri="{FF2B5EF4-FFF2-40B4-BE49-F238E27FC236}">
                <a16:creationId xmlns:a16="http://schemas.microsoft.com/office/drawing/2014/main" id="{FA4B3F22-242D-21F5-7A70-073062E7571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4470" y="1779205"/>
            <a:ext cx="9983059" cy="3785652"/>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p:txBody>
      </p:sp>
      <p:sp>
        <p:nvSpPr>
          <p:cNvPr id="10" name="TextBox 9">
            <a:extLst>
              <a:ext uri="{FF2B5EF4-FFF2-40B4-BE49-F238E27FC236}">
                <a16:creationId xmlns:a16="http://schemas.microsoft.com/office/drawing/2014/main" id="{01FC0741-895B-FFD8-7B52-2EE86ACF36C4}"/>
              </a:ext>
            </a:extLst>
          </p:cNvPr>
          <p:cNvSpPr txBox="1"/>
          <p:nvPr/>
        </p:nvSpPr>
        <p:spPr>
          <a:xfrm>
            <a:off x="2334679" y="1214796"/>
            <a:ext cx="8862579" cy="430887"/>
          </a:xfrm>
          <a:prstGeom prst="rect">
            <a:avLst/>
          </a:prstGeom>
          <a:noFill/>
        </p:spPr>
        <p:txBody>
          <a:bodyPr wrap="square" rtlCol="0">
            <a:spAutoFit/>
          </a:bodyPr>
          <a:lstStyle/>
          <a:p>
            <a:pPr algn="just"/>
            <a:r>
              <a:rPr lang="en-US" sz="2200" b="1" dirty="0">
                <a:solidFill>
                  <a:schemeClr val="accent2"/>
                </a:solidFill>
                <a:latin typeface="Tajawal Medium" panose="00000600000000000000" pitchFamily="2" charset="-78"/>
                <a:cs typeface="Tajawal Medium" panose="00000600000000000000" pitchFamily="2" charset="-78"/>
              </a:rPr>
              <a:t>How influencers can help you manage a social media PR crisis</a:t>
            </a:r>
          </a:p>
        </p:txBody>
      </p:sp>
      <p:sp>
        <p:nvSpPr>
          <p:cNvPr id="11" name="TextBox 10">
            <a:extLst>
              <a:ext uri="{FF2B5EF4-FFF2-40B4-BE49-F238E27FC236}">
                <a16:creationId xmlns:a16="http://schemas.microsoft.com/office/drawing/2014/main" id="{77EDFADF-EC72-86AE-C5DD-F7AF4118217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48232" y="884159"/>
            <a:ext cx="10610518" cy="830997"/>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 </a:t>
            </a:r>
          </a:p>
          <a:p>
            <a:r>
              <a:rPr lang="en-US" sz="2000" b="1" dirty="0">
                <a:solidFill>
                  <a:schemeClr val="accent2"/>
                </a:solidFill>
                <a:latin typeface="Tajawal Medium" panose="00000600000000000000" pitchFamily="2" charset="-78"/>
                <a:cs typeface="Tajawal Medium" panose="00000600000000000000" pitchFamily="2" charset="-78"/>
              </a:rPr>
              <a:t>Crisis Communication &amp; crises management: (Approaches &amp; Theories)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346109" y="1715156"/>
            <a:ext cx="9782768"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Definition of 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sp>
        <p:nvSpPr>
          <p:cNvPr id="14" name="TextBox 13">
            <a:extLst>
              <a:ext uri="{FF2B5EF4-FFF2-40B4-BE49-F238E27FC236}">
                <a16:creationId xmlns:a16="http://schemas.microsoft.com/office/drawing/2014/main" id="{1EA4FFFA-8224-3F0D-0FA1-F0E4924F809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74758" y="1108581"/>
            <a:ext cx="579769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828" y="2135900"/>
            <a:ext cx="10529872" cy="3785652"/>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Norton, C. (2022, July). How influencers can help you manage a social media PR crisis: PR Academy. Prezly.com. https://www.prezly.com/academy/how-influencers-can-help-you-manage-a-social-media-pr-crisis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Barbe, D., &amp; Pennington-Gray, L. (2020). Social Media and Crisis Communication in Tourism and Hospitality.</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effectLst/>
              </a:rPr>
              <a:t>Kwok, L., Lee, J., &amp; Han, S. H. (2021). Crisis communication on social media: What types of covid-19 messages get the attention? </a:t>
            </a:r>
            <a:r>
              <a:rPr lang="en-US" sz="1600" i="1" dirty="0">
                <a:effectLst/>
              </a:rPr>
              <a:t>Cornell Hospitality Quarterly</a:t>
            </a:r>
            <a:r>
              <a:rPr lang="en-US" sz="1600" dirty="0">
                <a:effectLst/>
              </a:rPr>
              <a:t>, </a:t>
            </a:r>
            <a:r>
              <a:rPr lang="en-US" sz="1600" i="1" dirty="0">
                <a:effectLst/>
              </a:rPr>
              <a:t>63</a:t>
            </a:r>
            <a:r>
              <a:rPr lang="en-US" sz="1600" dirty="0">
                <a:effectLst/>
              </a:rPr>
              <a:t>(4), 528–543. https://doi.org/10.1177/19389655211028143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Ward, C. A. (2011, June).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(dissertation).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Retrieved May 2023, from https://cardinalscholar.bsu.edu/bitstream/handle/123456789/195041/WardC_2011-3_BODY.pdf?sequence=1. </a:t>
            </a: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Burak</a:t>
            </a:r>
            <a:r>
              <a:rPr lang="en-US" sz="1600" i="0" dirty="0">
                <a:solidFill>
                  <a:srgbClr val="000000"/>
                </a:solidFill>
                <a:latin typeface="Segoe UI" panose="020B0502040204020203" pitchFamily="34" charset="0"/>
              </a:rPr>
              <a:t>, </a:t>
            </a:r>
            <a:r>
              <a:rPr lang="en-US" sz="1600" i="0" dirty="0" err="1">
                <a:solidFill>
                  <a:srgbClr val="000000"/>
                </a:solidFill>
                <a:latin typeface="Segoe UI" panose="020B0502040204020203" pitchFamily="34" charset="0"/>
              </a:rPr>
              <a:t>Begüm</a:t>
            </a:r>
            <a:r>
              <a:rPr lang="en-US" sz="1600" i="0" dirty="0">
                <a:solidFill>
                  <a:srgbClr val="000000"/>
                </a:solidFill>
                <a:latin typeface="Segoe UI" panose="020B0502040204020203" pitchFamily="34" charset="0"/>
              </a:rPr>
              <a:t>. (2021). RETHINKING THE SOCIAL-MEDIATED CRISIS COMMUNICATION MODEL: THE ROLE OF SOCIAL MEDIA DURING THE CORONAVIRUS PANDEMIC.</a:t>
            </a:r>
          </a:p>
        </p:txBody>
      </p:sp>
      <p:sp>
        <p:nvSpPr>
          <p:cNvPr id="8" name="TextBox 7">
            <a:extLst>
              <a:ext uri="{FF2B5EF4-FFF2-40B4-BE49-F238E27FC236}">
                <a16:creationId xmlns:a16="http://schemas.microsoft.com/office/drawing/2014/main" id="{D206883A-6C9A-5EF5-D559-C8B482952C4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4</a:t>
            </a: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95981157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CD275E-560B-43E1-BF39-3612F92D3700}"/>
</file>

<file path=customXml/itemProps2.xml><?xml version="1.0" encoding="utf-8"?>
<ds:datastoreItem xmlns:ds="http://schemas.openxmlformats.org/officeDocument/2006/customXml" ds:itemID="{BE5DF10B-D246-4E6B-9331-DCB03E6FBA03}"/>
</file>

<file path=customXml/itemProps3.xml><?xml version="1.0" encoding="utf-8"?>
<ds:datastoreItem xmlns:ds="http://schemas.openxmlformats.org/officeDocument/2006/customXml" ds:itemID="{58919A00-D2F9-41FD-AC87-B3EBA605458D}"/>
</file>

<file path=docProps/app.xml><?xml version="1.0" encoding="utf-8"?>
<Properties xmlns="http://schemas.openxmlformats.org/officeDocument/2006/extended-properties" xmlns:vt="http://schemas.openxmlformats.org/officeDocument/2006/docPropsVTypes">
  <TotalTime>2599</TotalTime>
  <Words>3358</Words>
  <Application>Microsoft Office PowerPoint</Application>
  <PresentationFormat>Widescreen</PresentationFormat>
  <Paragraphs>254</Paragraphs>
  <Slides>41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60</cp:revision>
  <dcterms:created xsi:type="dcterms:W3CDTF">2023-04-29T09:08:23Z</dcterms:created>
  <dcterms:modified xsi:type="dcterms:W3CDTF">2025-06-22T22:20:31Z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