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0"/>
  </p:notesMasterIdLst>
  <p:sldIdLst>
    <p:sldId id="260" r:id="rId2"/>
    <p:sldId id="275" r:id="rId3"/>
    <p:sldId id="259" r:id="rId4"/>
    <p:sldId id="262" r:id="rId5"/>
    <p:sldId id="261" r:id="rId6"/>
    <p:sldId id="263" r:id="rId7"/>
    <p:sldId id="264" r:id="rId8"/>
    <p:sldId id="265" r:id="rId9"/>
    <p:sldId id="266" r:id="rId10"/>
    <p:sldId id="267" r:id="rId11"/>
    <p:sldId id="274" r:id="rId12"/>
    <p:sldId id="268" r:id="rId13"/>
    <p:sldId id="269" r:id="rId14"/>
    <p:sldId id="273" r:id="rId15"/>
    <p:sldId id="270" r:id="rId16"/>
    <p:sldId id="271" r:id="rId17"/>
    <p:sldId id="272" r:id="rId18"/>
    <p:sldId id="27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5" d="100"/>
          <a:sy n="65" d="100"/>
        </p:scale>
        <p:origin x="83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Principles of Management Information Systems</a:t>
            </a:r>
          </a:p>
          <a:p>
            <a:r>
              <a:rPr lang="en-US" sz="2800" b="1" dirty="0" smtClean="0">
                <a:solidFill>
                  <a:srgbClr val="00B0F0"/>
                </a:solidFill>
                <a:latin typeface="Times New Roman" panose="02020603050405020304" pitchFamily="18" charset="0"/>
                <a:cs typeface="Times New Roman" panose="02020603050405020304" pitchFamily="18" charset="0"/>
              </a:rPr>
              <a:t>MGM331</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0</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Eng. Youssef </a:t>
            </a:r>
            <a:r>
              <a:rPr lang="en-US" sz="2800" b="1" dirty="0" err="1" smtClean="0">
                <a:solidFill>
                  <a:srgbClr val="00B0F0"/>
                </a:solidFill>
                <a:latin typeface="Times New Roman" panose="02020603050405020304" pitchFamily="18" charset="0"/>
                <a:cs typeface="Times New Roman" panose="02020603050405020304" pitchFamily="18" charset="0"/>
              </a:rPr>
              <a:t>Ntefeh</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What is </a:t>
            </a:r>
            <a:r>
              <a:rPr lang="en-US" b="1" dirty="0">
                <a:solidFill>
                  <a:srgbClr val="00B0F0"/>
                </a:solidFill>
                <a:latin typeface="Times New Roman" panose="02020603050405020304" pitchFamily="18" charset="0"/>
                <a:cs typeface="Times New Roman" panose="02020603050405020304" pitchFamily="18" charset="0"/>
              </a:rPr>
              <a:t>Information Systems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709738" y="1422400"/>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smtClean="0"/>
              <a:t>Lecture 0 - Overview</a:t>
            </a:r>
            <a:endParaRPr lang="en-US" dirty="0" smtClean="0"/>
          </a:p>
        </p:txBody>
      </p:sp>
      <p:sp>
        <p:nvSpPr>
          <p:cNvPr id="9" name="Slide Number Placeholder 8"/>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Preface</a:t>
            </a:r>
            <a:endParaRPr lang="en-US" dirty="0"/>
          </a:p>
        </p:txBody>
      </p:sp>
      <p:sp>
        <p:nvSpPr>
          <p:cNvPr id="3" name="Content Placeholder 2"/>
          <p:cNvSpPr>
            <a:spLocks noGrp="1"/>
          </p:cNvSpPr>
          <p:nvPr>
            <p:ph idx="1"/>
          </p:nvPr>
        </p:nvSpPr>
        <p:spPr/>
        <p:txBody>
          <a:bodyPr>
            <a:normAutofit/>
          </a:bodyPr>
          <a:lstStyle/>
          <a:p>
            <a:pPr algn="just">
              <a:lnSpc>
                <a:spcPct val="170000"/>
              </a:lnSpc>
            </a:pPr>
            <a:r>
              <a:rPr lang="en-US" dirty="0"/>
              <a:t>As organizations </a:t>
            </a:r>
            <a:r>
              <a:rPr lang="en-US" dirty="0" smtClean="0"/>
              <a:t>continue </a:t>
            </a:r>
            <a:r>
              <a:rPr lang="en-US" dirty="0"/>
              <a:t>to operate in an increasingly competitive and global marketplace, </a:t>
            </a:r>
            <a:r>
              <a:rPr lang="en-US" dirty="0" smtClean="0"/>
              <a:t>workers in </a:t>
            </a:r>
            <a:r>
              <a:rPr lang="en-US" dirty="0"/>
              <a:t>all </a:t>
            </a:r>
            <a:r>
              <a:rPr lang="en-US" dirty="0" smtClean="0"/>
              <a:t>business </a:t>
            </a:r>
            <a:r>
              <a:rPr lang="en-US" dirty="0"/>
              <a:t>areas </a:t>
            </a:r>
            <a:r>
              <a:rPr lang="en-US" dirty="0" smtClean="0"/>
              <a:t>including </a:t>
            </a:r>
            <a:r>
              <a:rPr lang="en-US" dirty="0"/>
              <a:t>accounting, customer service, distribution, finance, human resources, information systems, logistics, marketing, manufacturing, research and development, and sales must be well prepared to make the significant contributions </a:t>
            </a:r>
            <a:r>
              <a:rPr lang="en-US" dirty="0" smtClean="0"/>
              <a:t>required </a:t>
            </a:r>
            <a:r>
              <a:rPr lang="en-US" dirty="0"/>
              <a:t>for </a:t>
            </a:r>
            <a:r>
              <a:rPr lang="en-US" dirty="0" smtClean="0"/>
              <a:t>success.</a:t>
            </a:r>
          </a:p>
        </p:txBody>
      </p:sp>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35003148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Preface</a:t>
            </a:r>
            <a:endParaRPr lang="en-US" dirty="0"/>
          </a:p>
        </p:txBody>
      </p:sp>
      <p:sp>
        <p:nvSpPr>
          <p:cNvPr id="3" name="Content Placeholder 2"/>
          <p:cNvSpPr>
            <a:spLocks noGrp="1"/>
          </p:cNvSpPr>
          <p:nvPr>
            <p:ph idx="1"/>
          </p:nvPr>
        </p:nvSpPr>
        <p:spPr/>
        <p:txBody>
          <a:bodyPr>
            <a:normAutofit/>
          </a:bodyPr>
          <a:lstStyle/>
          <a:p>
            <a:pPr>
              <a:lnSpc>
                <a:spcPct val="170000"/>
              </a:lnSpc>
            </a:pPr>
            <a:r>
              <a:rPr lang="en-US" dirty="0" smtClean="0"/>
              <a:t>Regardless of your future role, you need to understand what information </a:t>
            </a:r>
            <a:r>
              <a:rPr lang="en-US" dirty="0"/>
              <a:t>systems can and cannot do and be able to use them to help you achieve personal and organizational goals. </a:t>
            </a:r>
            <a:endParaRPr lang="en-US" dirty="0" smtClean="0"/>
          </a:p>
          <a:p>
            <a:pPr>
              <a:lnSpc>
                <a:spcPct val="170000"/>
              </a:lnSpc>
            </a:pPr>
            <a:r>
              <a:rPr lang="en-US" dirty="0" smtClean="0"/>
              <a:t>You </a:t>
            </a:r>
            <a:r>
              <a:rPr lang="en-US" dirty="0"/>
              <a:t>will be expected to discover opportunities to use information </a:t>
            </a:r>
            <a:r>
              <a:rPr lang="en-US" dirty="0" smtClean="0"/>
              <a:t>systems and to participate in the design and implementation of </a:t>
            </a:r>
            <a:r>
              <a:rPr lang="en-US" dirty="0"/>
              <a:t>solutions to business problems employing </a:t>
            </a:r>
            <a:r>
              <a:rPr lang="en-US" dirty="0" smtClean="0"/>
              <a:t>information </a:t>
            </a:r>
            <a:r>
              <a:rPr lang="en-US" dirty="0"/>
              <a:t>systems. </a:t>
            </a:r>
          </a:p>
        </p:txBody>
      </p:sp>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35003148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Preface</a:t>
            </a:r>
            <a:endParaRPr lang="en-US" dirty="0"/>
          </a:p>
        </p:txBody>
      </p:sp>
      <p:sp>
        <p:nvSpPr>
          <p:cNvPr id="3" name="Content Placeholder 2"/>
          <p:cNvSpPr>
            <a:spLocks noGrp="1"/>
          </p:cNvSpPr>
          <p:nvPr>
            <p:ph idx="1"/>
          </p:nvPr>
        </p:nvSpPr>
        <p:spPr/>
        <p:txBody>
          <a:bodyPr>
            <a:normAutofit/>
          </a:bodyPr>
          <a:lstStyle/>
          <a:p>
            <a:pPr>
              <a:lnSpc>
                <a:spcPct val="170000"/>
              </a:lnSpc>
            </a:pPr>
            <a:r>
              <a:rPr lang="en-US" dirty="0" smtClean="0"/>
              <a:t>To be successful, you must be able to view information systems from the perspective of business and organizational needs.</a:t>
            </a:r>
          </a:p>
          <a:p>
            <a:pPr>
              <a:lnSpc>
                <a:spcPct val="170000"/>
              </a:lnSpc>
            </a:pPr>
            <a:r>
              <a:rPr lang="en-US" dirty="0" smtClean="0"/>
              <a:t>For your solutions to be accepted, you must recognize and address their impact on coworkers, customers, suppliers, and other key business partners. </a:t>
            </a:r>
          </a:p>
          <a:p>
            <a:pPr>
              <a:lnSpc>
                <a:spcPct val="170000"/>
              </a:lnSpc>
            </a:pPr>
            <a:r>
              <a:rPr lang="en-US" dirty="0" smtClean="0"/>
              <a:t>For these reasons, a course in information systems is essential for students in today’s high-tech world.</a:t>
            </a:r>
            <a:endParaRPr lang="en-US" dirty="0"/>
          </a:p>
        </p:txBody>
      </p:sp>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35003148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Preface</a:t>
            </a:r>
            <a:endParaRPr lang="en-US" dirty="0"/>
          </a:p>
        </p:txBody>
      </p:sp>
      <p:sp>
        <p:nvSpPr>
          <p:cNvPr id="3" name="Content Placeholder 2"/>
          <p:cNvSpPr>
            <a:spLocks noGrp="1"/>
          </p:cNvSpPr>
          <p:nvPr>
            <p:ph idx="1"/>
          </p:nvPr>
        </p:nvSpPr>
        <p:spPr/>
        <p:txBody>
          <a:bodyPr>
            <a:normAutofit/>
          </a:bodyPr>
          <a:lstStyle/>
          <a:p>
            <a:r>
              <a:rPr lang="en-US" dirty="0" smtClean="0"/>
              <a:t>This course </a:t>
            </a:r>
            <a:r>
              <a:rPr lang="en-US" dirty="0"/>
              <a:t>offers the traditional coverage of computer concepts, but places the material within the context of meeting business and organizational </a:t>
            </a:r>
            <a:r>
              <a:rPr lang="en-US" dirty="0" smtClean="0"/>
              <a:t>needs.</a:t>
            </a:r>
          </a:p>
          <a:p>
            <a:r>
              <a:rPr lang="en-US" dirty="0" smtClean="0"/>
              <a:t>The course </a:t>
            </a:r>
            <a:r>
              <a:rPr lang="en-US" dirty="0"/>
              <a:t>is not overly technical, but rather deals with the role that </a:t>
            </a:r>
            <a:r>
              <a:rPr lang="en-US" dirty="0" smtClean="0"/>
              <a:t>information </a:t>
            </a:r>
            <a:r>
              <a:rPr lang="en-US" dirty="0"/>
              <a:t>systems play in an organization and the key principles a manager or technology specialist needs to grasp to be </a:t>
            </a:r>
            <a:r>
              <a:rPr lang="en-US" dirty="0" smtClean="0"/>
              <a:t>successful.</a:t>
            </a:r>
          </a:p>
        </p:txBody>
      </p:sp>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392629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Preface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The </a:t>
            </a:r>
            <a:r>
              <a:rPr lang="en-US" dirty="0"/>
              <a:t>principles of IS are brought together and presented in a </a:t>
            </a:r>
            <a:r>
              <a:rPr lang="en-US" dirty="0" smtClean="0"/>
              <a:t>way that is understandable, relevant</a:t>
            </a:r>
            <a:r>
              <a:rPr lang="en-US" dirty="0"/>
              <a:t>, and interesting</a:t>
            </a:r>
            <a:r>
              <a:rPr lang="en-US" dirty="0" smtClean="0"/>
              <a:t>.</a:t>
            </a:r>
          </a:p>
          <a:p>
            <a:r>
              <a:rPr lang="en-US" dirty="0" smtClean="0"/>
              <a:t>In addition, the course offers an overview of the entire IS discipline, while giving students a solid foundation for further study in more advanced IS courses such as programming, systems analysis and design, project management, database management, data communications, Web site design and development, information system security, big data and analytics, electronic and mobile commerce, and informatics. As such, it serves the needs of both general business managers and those who aspire to become IS professionals.</a:t>
            </a:r>
            <a:endParaRPr lang="en-US" dirty="0"/>
          </a:p>
        </p:txBody>
      </p:sp>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392629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Principles First, Where They </a:t>
            </a:r>
            <a:r>
              <a:rPr lang="en-US" dirty="0" smtClean="0"/>
              <a:t>Belong</a:t>
            </a:r>
            <a:endParaRPr lang="en-US" dirty="0"/>
          </a:p>
        </p:txBody>
      </p:sp>
      <p:sp>
        <p:nvSpPr>
          <p:cNvPr id="3" name="Content Placeholder 2"/>
          <p:cNvSpPr>
            <a:spLocks noGrp="1"/>
          </p:cNvSpPr>
          <p:nvPr>
            <p:ph idx="1"/>
          </p:nvPr>
        </p:nvSpPr>
        <p:spPr/>
        <p:txBody>
          <a:bodyPr>
            <a:normAutofit fontScale="85000" lnSpcReduction="10000"/>
          </a:bodyPr>
          <a:lstStyle/>
          <a:p>
            <a:r>
              <a:rPr lang="en-US" dirty="0"/>
              <a:t>Exposing students to basic IS principles is an advantage even </a:t>
            </a:r>
            <a:r>
              <a:rPr lang="en-US" dirty="0" smtClean="0"/>
              <a:t>for </a:t>
            </a:r>
            <a:r>
              <a:rPr lang="en-US" dirty="0"/>
              <a:t>those students who take no IS courses beyond the introductory IS </a:t>
            </a:r>
            <a:r>
              <a:rPr lang="en-US" dirty="0" smtClean="0"/>
              <a:t>course.</a:t>
            </a:r>
          </a:p>
          <a:p>
            <a:r>
              <a:rPr lang="en-US" dirty="0" smtClean="0"/>
              <a:t>Since </a:t>
            </a:r>
            <a:r>
              <a:rPr lang="en-US" dirty="0"/>
              <a:t>most functional areas of the business rely on information systems, an understanding </a:t>
            </a:r>
            <a:r>
              <a:rPr lang="en-US" dirty="0" smtClean="0"/>
              <a:t>of IS principles helps students in their other course work. In addition, introducing students to the principles of information systems helps future business managers </a:t>
            </a:r>
            <a:r>
              <a:rPr lang="en-US" dirty="0" smtClean="0"/>
              <a:t>employ </a:t>
            </a:r>
            <a:r>
              <a:rPr lang="en-US" dirty="0" smtClean="0"/>
              <a:t>information systems successfully and avoid mishaps that often result in unfortunate consequences.</a:t>
            </a:r>
          </a:p>
          <a:p>
            <a:r>
              <a:rPr lang="en-US" dirty="0" smtClean="0"/>
              <a:t>Furthermore, presenting IS concepts at the introductory level creates interest among students who may later choose information systems as their field of concentration</a:t>
            </a:r>
            <a:r>
              <a:rPr lang="en-US" dirty="0" smtClean="0"/>
              <a:t>.</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717270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 of </a:t>
            </a:r>
            <a:r>
              <a:rPr lang="en-US" dirty="0" smtClean="0"/>
              <a:t>This Course</a:t>
            </a:r>
            <a:endParaRPr lang="en-US" dirty="0"/>
          </a:p>
        </p:txBody>
      </p:sp>
      <p:sp>
        <p:nvSpPr>
          <p:cNvPr id="3" name="Content Placeholder 2"/>
          <p:cNvSpPr>
            <a:spLocks noGrp="1"/>
          </p:cNvSpPr>
          <p:nvPr>
            <p:ph idx="1"/>
          </p:nvPr>
        </p:nvSpPr>
        <p:spPr/>
        <p:txBody>
          <a:bodyPr/>
          <a:lstStyle/>
          <a:p>
            <a:pPr lvl="0"/>
            <a:r>
              <a:rPr lang="en-US" dirty="0"/>
              <a:t>To provide a set of core IS principles that prepare students to function more </a:t>
            </a:r>
            <a:r>
              <a:rPr lang="en-US" dirty="0" smtClean="0"/>
              <a:t>efficiently and </a:t>
            </a:r>
            <a:r>
              <a:rPr lang="en-US" dirty="0"/>
              <a:t>effectively as workers, managers, decision makers, and organizational leaders</a:t>
            </a:r>
          </a:p>
          <a:p>
            <a:pPr lvl="0"/>
            <a:r>
              <a:rPr lang="en-US" dirty="0"/>
              <a:t>To provide insights into the challenging and changing role of the IS </a:t>
            </a:r>
            <a:r>
              <a:rPr lang="en-US" dirty="0" smtClean="0"/>
              <a:t>professional </a:t>
            </a:r>
            <a:r>
              <a:rPr lang="en-US" dirty="0"/>
              <a:t>so that students can better appreciate the role of this key individual</a:t>
            </a:r>
          </a:p>
          <a:p>
            <a:pPr lvl="0"/>
            <a:r>
              <a:rPr lang="en-US" dirty="0"/>
              <a:t>To show the value of the IS discipline as an attractive field of </a:t>
            </a:r>
            <a:r>
              <a:rPr lang="en-US" dirty="0" smtClean="0"/>
              <a:t>specialization </a:t>
            </a:r>
            <a:r>
              <a:rPr lang="en-US" dirty="0"/>
              <a:t>so that students can evaluate this as a potential career path</a:t>
            </a:r>
          </a:p>
          <a:p>
            <a:endParaRPr lang="en-US"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8343809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a:t>
            </a:r>
            <a:r>
              <a:rPr lang="en-US" dirty="0" smtClean="0"/>
              <a:t>Principles</a:t>
            </a:r>
            <a:endParaRPr lang="en-US" dirty="0"/>
          </a:p>
        </p:txBody>
      </p:sp>
      <p:sp>
        <p:nvSpPr>
          <p:cNvPr id="3" name="Content Placeholder 2"/>
          <p:cNvSpPr>
            <a:spLocks noGrp="1"/>
          </p:cNvSpPr>
          <p:nvPr>
            <p:ph idx="1"/>
          </p:nvPr>
        </p:nvSpPr>
        <p:spPr/>
        <p:txBody>
          <a:bodyPr>
            <a:normAutofit/>
          </a:bodyPr>
          <a:lstStyle/>
          <a:p>
            <a:r>
              <a:rPr lang="en-US" i="1" dirty="0" smtClean="0"/>
              <a:t>IS course </a:t>
            </a:r>
            <a:r>
              <a:rPr lang="en-US" dirty="0" smtClean="0"/>
              <a:t>although comprehensive</a:t>
            </a:r>
            <a:r>
              <a:rPr lang="en-US" dirty="0"/>
              <a:t>, cannot cover every aspect of the rapidly changing IS discipline</a:t>
            </a:r>
            <a:r>
              <a:rPr lang="en-US" dirty="0" smtClean="0"/>
              <a:t>.</a:t>
            </a:r>
          </a:p>
          <a:p>
            <a:r>
              <a:rPr lang="en-US" dirty="0" smtClean="0"/>
              <a:t> This course provide </a:t>
            </a:r>
            <a:r>
              <a:rPr lang="en-US" dirty="0"/>
              <a:t>students with an essential core of guiding IS principles to use as they strive to use IS systems in their academic and work </a:t>
            </a:r>
            <a:r>
              <a:rPr lang="en-US" dirty="0" smtClean="0"/>
              <a:t>environment.</a:t>
            </a:r>
          </a:p>
          <a:p>
            <a:r>
              <a:rPr lang="en-US" dirty="0" smtClean="0"/>
              <a:t>Think </a:t>
            </a:r>
            <a:r>
              <a:rPr lang="en-US" dirty="0"/>
              <a:t>of principles as </a:t>
            </a:r>
            <a:r>
              <a:rPr lang="en-US" dirty="0" smtClean="0"/>
              <a:t>basic truths </a:t>
            </a:r>
            <a:r>
              <a:rPr lang="en-US" dirty="0"/>
              <a:t>or </a:t>
            </a:r>
            <a:r>
              <a:rPr lang="en-US" dirty="0" smtClean="0"/>
              <a:t>rules </a:t>
            </a:r>
            <a:r>
              <a:rPr lang="en-US" dirty="0"/>
              <a:t>that remain constant regardless of the situation. As such, they provide strong </a:t>
            </a:r>
            <a:r>
              <a:rPr lang="en-US" dirty="0" smtClean="0"/>
              <a:t>guidance </a:t>
            </a:r>
            <a:r>
              <a:rPr lang="en-US" dirty="0"/>
              <a:t>for tough decision </a:t>
            </a:r>
            <a:r>
              <a:rPr lang="en-US" dirty="0" smtClean="0"/>
              <a:t>making.</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8777307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a:t>
            </a:r>
            <a:r>
              <a:rPr lang="en-US" dirty="0" smtClean="0"/>
              <a:t>Principles</a:t>
            </a:r>
            <a:endParaRPr lang="en-US" dirty="0"/>
          </a:p>
        </p:txBody>
      </p:sp>
      <p:sp>
        <p:nvSpPr>
          <p:cNvPr id="3" name="Content Placeholder 2"/>
          <p:cNvSpPr>
            <a:spLocks noGrp="1"/>
          </p:cNvSpPr>
          <p:nvPr>
            <p:ph idx="1"/>
          </p:nvPr>
        </p:nvSpPr>
        <p:spPr/>
        <p:txBody>
          <a:bodyPr>
            <a:normAutofit/>
          </a:bodyPr>
          <a:lstStyle/>
          <a:p>
            <a:r>
              <a:rPr lang="en-US" dirty="0" smtClean="0"/>
              <a:t>A </a:t>
            </a:r>
            <a:r>
              <a:rPr lang="en-US" dirty="0"/>
              <a:t>set of IS principles is highlighted at the beginning of each chapter. The use of these principles to solve real-world problems is driven home from the opening examples of cutting edge </a:t>
            </a:r>
            <a:r>
              <a:rPr lang="en-US" dirty="0" smtClean="0"/>
              <a:t>applications </a:t>
            </a:r>
            <a:r>
              <a:rPr lang="en-US" dirty="0"/>
              <a:t>to the dozens of real-world examples of organizations applying these </a:t>
            </a:r>
            <a:r>
              <a:rPr lang="en-US" dirty="0" smtClean="0"/>
              <a:t>principles.</a:t>
            </a:r>
          </a:p>
          <a:p>
            <a:r>
              <a:rPr lang="en-US" dirty="0" smtClean="0"/>
              <a:t>The </a:t>
            </a:r>
            <a:r>
              <a:rPr lang="en-US" dirty="0"/>
              <a:t>ultimate goal of </a:t>
            </a:r>
            <a:r>
              <a:rPr lang="en-US" i="1" dirty="0"/>
              <a:t>Principles of Information </a:t>
            </a:r>
            <a:r>
              <a:rPr lang="en-US" i="1" dirty="0" smtClean="0"/>
              <a:t>Systems</a:t>
            </a:r>
            <a:r>
              <a:rPr lang="en-US" i="1" dirty="0"/>
              <a:t> </a:t>
            </a:r>
            <a:r>
              <a:rPr lang="en-US" i="1" dirty="0" smtClean="0"/>
              <a:t>course</a:t>
            </a:r>
            <a:r>
              <a:rPr lang="en-US" dirty="0" smtClean="0"/>
              <a:t>, </a:t>
            </a:r>
            <a:r>
              <a:rPr lang="en-US" dirty="0"/>
              <a:t>is to develop effective, thinking, action-oriented students by instilling them with principles to help guide their decision making and actions.</a:t>
            </a:r>
          </a:p>
          <a:p>
            <a:endParaRPr lang="en-US"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8777307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Changing Role of the IS </a:t>
            </a:r>
            <a:r>
              <a:rPr lang="en-US" dirty="0" smtClean="0"/>
              <a:t>Professional</a:t>
            </a:r>
            <a:endParaRPr lang="en-US" dirty="0"/>
          </a:p>
        </p:txBody>
      </p:sp>
      <p:sp>
        <p:nvSpPr>
          <p:cNvPr id="3" name="Content Placeholder 2"/>
          <p:cNvSpPr>
            <a:spLocks noGrp="1"/>
          </p:cNvSpPr>
          <p:nvPr>
            <p:ph idx="1"/>
          </p:nvPr>
        </p:nvSpPr>
        <p:spPr/>
        <p:txBody>
          <a:bodyPr>
            <a:normAutofit fontScale="85000" lnSpcReduction="10000"/>
          </a:bodyPr>
          <a:lstStyle/>
          <a:p>
            <a:r>
              <a:rPr lang="en-US" dirty="0"/>
              <a:t>As business and the IS discipline have changed, so too has the role of the IS professional</a:t>
            </a:r>
            <a:r>
              <a:rPr lang="en-US" dirty="0" smtClean="0"/>
              <a:t>.</a:t>
            </a:r>
          </a:p>
          <a:p>
            <a:r>
              <a:rPr lang="en-US" dirty="0" smtClean="0"/>
              <a:t>Once </a:t>
            </a:r>
            <a:r>
              <a:rPr lang="en-US" dirty="0"/>
              <a:t>considered a technical specialist, today the IS professional operates as an internal consultant to all functional areas of the organization, being knowledgeable about their needs and competent in bringing the power of information systems to bear throughout the entire </a:t>
            </a:r>
            <a:r>
              <a:rPr lang="en-US" dirty="0" smtClean="0"/>
              <a:t>organization.</a:t>
            </a:r>
          </a:p>
          <a:p>
            <a:r>
              <a:rPr lang="en-US" dirty="0" smtClean="0"/>
              <a:t>The </a:t>
            </a:r>
            <a:r>
              <a:rPr lang="en-US" dirty="0"/>
              <a:t>IS </a:t>
            </a:r>
            <a:r>
              <a:rPr lang="en-US" dirty="0" smtClean="0"/>
              <a:t>professional </a:t>
            </a:r>
            <a:r>
              <a:rPr lang="en-US" dirty="0"/>
              <a:t>must view issues through a global perspective that encompasses the entire enterprise and the </a:t>
            </a:r>
            <a:r>
              <a:rPr lang="en-US" dirty="0" smtClean="0"/>
              <a:t>broader industry and business environment in </a:t>
            </a:r>
            <a:r>
              <a:rPr lang="en-US" dirty="0"/>
              <a:t>which it operates.</a:t>
            </a:r>
          </a:p>
          <a:p>
            <a:endParaRPr lang="en-US"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31692704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Changing Role of the IS </a:t>
            </a:r>
            <a:r>
              <a:rPr lang="en-US" dirty="0" smtClean="0"/>
              <a:t>Professional</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scope of responsibilities of an IS professional today is not confined to just his or her organization but encompasses the entire ecosystem of </a:t>
            </a:r>
            <a:r>
              <a:rPr lang="en-US" dirty="0" smtClean="0"/>
              <a:t>employees</a:t>
            </a:r>
            <a:r>
              <a:rPr lang="en-US" dirty="0"/>
              <a:t>, contractors, suppliers, customers, competitors, regulatory agencies, and other entities, no matter where they are located. </a:t>
            </a:r>
            <a:endParaRPr lang="en-US" dirty="0" smtClean="0"/>
          </a:p>
          <a:p>
            <a:r>
              <a:rPr lang="en-US" dirty="0" smtClean="0"/>
              <a:t>This </a:t>
            </a:r>
            <a:r>
              <a:rPr lang="en-US" dirty="0"/>
              <a:t>broad scope of </a:t>
            </a:r>
            <a:r>
              <a:rPr lang="en-US" dirty="0" smtClean="0"/>
              <a:t>responsibilities </a:t>
            </a:r>
            <a:r>
              <a:rPr lang="en-US" dirty="0"/>
              <a:t>creates a new challenge: how to help an organization survive in our highly interconnected, highly competitive global </a:t>
            </a:r>
            <a:r>
              <a:rPr lang="en-US" dirty="0" smtClean="0"/>
              <a:t>environment. In </a:t>
            </a:r>
            <a:r>
              <a:rPr lang="en-US" dirty="0"/>
              <a:t>accepting that challenge, the IS professional plays a pivotal role in shaping the business itself and ensuring its </a:t>
            </a:r>
            <a:r>
              <a:rPr lang="en-US" dirty="0" smtClean="0"/>
              <a:t>success.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8375223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Changing Role of the IS </a:t>
            </a:r>
            <a:r>
              <a:rPr lang="en-US" dirty="0" smtClean="0"/>
              <a:t>Professional</a:t>
            </a:r>
            <a:endParaRPr lang="en-US" dirty="0"/>
          </a:p>
        </p:txBody>
      </p:sp>
      <p:sp>
        <p:nvSpPr>
          <p:cNvPr id="3" name="Content Placeholder 2"/>
          <p:cNvSpPr>
            <a:spLocks noGrp="1"/>
          </p:cNvSpPr>
          <p:nvPr>
            <p:ph idx="1"/>
          </p:nvPr>
        </p:nvSpPr>
        <p:spPr/>
        <p:txBody>
          <a:bodyPr>
            <a:normAutofit/>
          </a:bodyPr>
          <a:lstStyle/>
          <a:p>
            <a:r>
              <a:rPr lang="en-US" dirty="0" smtClean="0"/>
              <a:t>To </a:t>
            </a:r>
            <a:r>
              <a:rPr lang="en-US" dirty="0"/>
              <a:t>survive, businesses must strive for the </a:t>
            </a:r>
            <a:r>
              <a:rPr lang="en-US" dirty="0" smtClean="0"/>
              <a:t>highest </a:t>
            </a:r>
            <a:r>
              <a:rPr lang="en-US" dirty="0"/>
              <a:t>level of customer satisfaction and loyalty through innovative products and services, competitive prices, and ever-improving product and service quality.</a:t>
            </a:r>
          </a:p>
          <a:p>
            <a:r>
              <a:rPr lang="en-US" dirty="0"/>
              <a:t>The IS professional assumes a critical role in determining the organization’s approach to both overall cost and quality </a:t>
            </a:r>
            <a:r>
              <a:rPr lang="en-US" dirty="0" smtClean="0"/>
              <a:t>performance.</a:t>
            </a:r>
            <a:endParaRPr lang="en-US"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8375223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as a Field of </a:t>
            </a:r>
            <a:r>
              <a:rPr lang="en-US" dirty="0" smtClean="0"/>
              <a:t>Study</a:t>
            </a:r>
            <a:endParaRPr lang="en-US" dirty="0"/>
          </a:p>
        </p:txBody>
      </p:sp>
      <p:sp>
        <p:nvSpPr>
          <p:cNvPr id="3" name="Content Placeholder 2"/>
          <p:cNvSpPr>
            <a:spLocks noGrp="1"/>
          </p:cNvSpPr>
          <p:nvPr>
            <p:ph idx="1"/>
          </p:nvPr>
        </p:nvSpPr>
        <p:spPr/>
        <p:txBody>
          <a:bodyPr>
            <a:normAutofit fontScale="92500" lnSpcReduction="20000"/>
          </a:bodyPr>
          <a:lstStyle/>
          <a:p>
            <a:r>
              <a:rPr lang="en-US" dirty="0"/>
              <a:t>D</a:t>
            </a:r>
            <a:r>
              <a:rPr lang="en-US" dirty="0" smtClean="0"/>
              <a:t>eveloper </a:t>
            </a:r>
            <a:r>
              <a:rPr lang="en-US" dirty="0"/>
              <a:t>as three of the top 20 best jobs for 2016 based on hiring demand, median salary, employment rate, future job prospects, stress level, and work– life </a:t>
            </a:r>
            <a:r>
              <a:rPr lang="en-US" dirty="0" smtClean="0"/>
              <a:t>balance.</a:t>
            </a:r>
          </a:p>
          <a:p>
            <a:r>
              <a:rPr lang="en-US" dirty="0" smtClean="0"/>
              <a:t>The </a:t>
            </a:r>
            <a:r>
              <a:rPr lang="en-US" dirty="0"/>
              <a:t>U.S. Bureau of Labor Statistics identified software developers, computer systems analysts, and computer support specialists as among the </a:t>
            </a:r>
            <a:r>
              <a:rPr lang="en-US" dirty="0" smtClean="0"/>
              <a:t>fastest </a:t>
            </a:r>
            <a:r>
              <a:rPr lang="en-US" dirty="0"/>
              <a:t>growing occupations for the period 2012 and 2022. Clearly, the </a:t>
            </a:r>
            <a:r>
              <a:rPr lang="en-US" dirty="0" smtClean="0"/>
              <a:t>long-term job </a:t>
            </a:r>
            <a:r>
              <a:rPr lang="en-US" dirty="0"/>
              <a:t>prospects for skilled and business-savvy information systems professionals is good. Employment of such workers is expected to grow faster than the </a:t>
            </a:r>
            <a:r>
              <a:rPr lang="en-US" dirty="0" smtClean="0"/>
              <a:t>average </a:t>
            </a:r>
            <a:r>
              <a:rPr lang="en-US" dirty="0"/>
              <a:t>for all occupations through the year 2022. Upon graduation, IS graduates at many schools are among the highest paid of all business graduates.</a:t>
            </a:r>
          </a:p>
          <a:p>
            <a:endParaRPr lang="en-US"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8356562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Brief Contents</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 PART 1	</a:t>
            </a:r>
            <a:r>
              <a:rPr lang="en-US" dirty="0"/>
              <a:t>Information Systems in </a:t>
            </a:r>
            <a:r>
              <a:rPr lang="en-US" dirty="0" smtClean="0"/>
              <a:t>Perspective</a:t>
            </a:r>
          </a:p>
          <a:p>
            <a:pPr marL="966788" indent="-457200">
              <a:buFont typeface="Wingdings" panose="05000000000000000000" pitchFamily="2" charset="2"/>
              <a:buChar char="q"/>
            </a:pPr>
            <a:r>
              <a:rPr lang="en-US" dirty="0" smtClean="0">
                <a:solidFill>
                  <a:srgbClr val="FF0000"/>
                </a:solidFill>
              </a:rPr>
              <a:t>Chapter </a:t>
            </a:r>
            <a:r>
              <a:rPr lang="en-US" dirty="0">
                <a:solidFill>
                  <a:srgbClr val="FF0000"/>
                </a:solidFill>
              </a:rPr>
              <a:t>1</a:t>
            </a:r>
            <a:r>
              <a:rPr lang="en-US" dirty="0"/>
              <a:t>	An Introduction to Information </a:t>
            </a:r>
            <a:r>
              <a:rPr lang="en-US" dirty="0" smtClean="0"/>
              <a:t>Systems</a:t>
            </a:r>
          </a:p>
          <a:p>
            <a:pPr marL="966788" indent="-457200">
              <a:buFont typeface="Wingdings" panose="05000000000000000000" pitchFamily="2" charset="2"/>
              <a:buChar char="q"/>
            </a:pPr>
            <a:r>
              <a:rPr lang="en-US" dirty="0" smtClean="0">
                <a:solidFill>
                  <a:srgbClr val="FF0000"/>
                </a:solidFill>
              </a:rPr>
              <a:t>Chapter </a:t>
            </a:r>
            <a:r>
              <a:rPr lang="en-US" dirty="0">
                <a:solidFill>
                  <a:srgbClr val="FF0000"/>
                </a:solidFill>
              </a:rPr>
              <a:t>2</a:t>
            </a:r>
            <a:r>
              <a:rPr lang="en-US" dirty="0"/>
              <a:t>	Information Systems in Organizations	</a:t>
            </a:r>
            <a:endParaRPr lang="en-US" dirty="0" smtClean="0"/>
          </a:p>
          <a:p>
            <a:r>
              <a:rPr lang="en-US" b="1" dirty="0"/>
              <a:t>PART 2	</a:t>
            </a:r>
            <a:r>
              <a:rPr lang="en-US" dirty="0"/>
              <a:t>Information Technology </a:t>
            </a:r>
            <a:r>
              <a:rPr lang="en-US" dirty="0" smtClean="0"/>
              <a:t>Concepts</a:t>
            </a:r>
            <a:endParaRPr lang="en-US" dirty="0"/>
          </a:p>
          <a:p>
            <a:pPr marL="1031875" indent="-515938">
              <a:buFont typeface="Wingdings" panose="05000000000000000000" pitchFamily="2" charset="2"/>
              <a:buChar char="q"/>
            </a:pPr>
            <a:r>
              <a:rPr lang="en-US" dirty="0" smtClean="0">
                <a:solidFill>
                  <a:srgbClr val="FF0000"/>
                </a:solidFill>
              </a:rPr>
              <a:t>Chapter </a:t>
            </a:r>
            <a:r>
              <a:rPr lang="en-US" dirty="0">
                <a:solidFill>
                  <a:srgbClr val="FF0000"/>
                </a:solidFill>
              </a:rPr>
              <a:t>3</a:t>
            </a:r>
            <a:r>
              <a:rPr lang="en-US" dirty="0"/>
              <a:t>	Hardware and Mobile </a:t>
            </a:r>
            <a:r>
              <a:rPr lang="en-US" dirty="0" smtClean="0"/>
              <a:t>Devices</a:t>
            </a:r>
            <a:endParaRPr lang="en-US" dirty="0"/>
          </a:p>
          <a:p>
            <a:pPr marL="1031875" indent="-515938">
              <a:buFont typeface="Wingdings" panose="05000000000000000000" pitchFamily="2" charset="2"/>
              <a:buChar char="q"/>
            </a:pPr>
            <a:r>
              <a:rPr lang="en-US" dirty="0" smtClean="0">
                <a:solidFill>
                  <a:srgbClr val="FF0000"/>
                </a:solidFill>
              </a:rPr>
              <a:t>Chapter </a:t>
            </a:r>
            <a:r>
              <a:rPr lang="en-US" dirty="0">
                <a:solidFill>
                  <a:srgbClr val="FF0000"/>
                </a:solidFill>
              </a:rPr>
              <a:t>4</a:t>
            </a:r>
            <a:r>
              <a:rPr lang="en-US" dirty="0"/>
              <a:t>	Software and Mobile Applications	</a:t>
            </a:r>
          </a:p>
          <a:p>
            <a:pPr marL="1031875" indent="-515938">
              <a:buFont typeface="Wingdings" panose="05000000000000000000" pitchFamily="2" charset="2"/>
              <a:buChar char="q"/>
            </a:pPr>
            <a:r>
              <a:rPr lang="en-US" dirty="0" smtClean="0">
                <a:solidFill>
                  <a:srgbClr val="FF0000"/>
                </a:solidFill>
              </a:rPr>
              <a:t>Chapter </a:t>
            </a:r>
            <a:r>
              <a:rPr lang="en-US" dirty="0">
                <a:solidFill>
                  <a:srgbClr val="FF0000"/>
                </a:solidFill>
              </a:rPr>
              <a:t>5</a:t>
            </a:r>
            <a:r>
              <a:rPr lang="en-US" dirty="0"/>
              <a:t>	Database Systems and Big </a:t>
            </a:r>
            <a:r>
              <a:rPr lang="en-US" dirty="0" smtClean="0"/>
              <a:t>Data</a:t>
            </a:r>
          </a:p>
          <a:p>
            <a:pPr marL="1031875" indent="-515938">
              <a:buFont typeface="Wingdings" panose="05000000000000000000" pitchFamily="2" charset="2"/>
              <a:buChar char="q"/>
            </a:pPr>
            <a:r>
              <a:rPr lang="en-US" dirty="0" smtClean="0">
                <a:solidFill>
                  <a:srgbClr val="FF0000"/>
                </a:solidFill>
              </a:rPr>
              <a:t>Chapter </a:t>
            </a:r>
            <a:r>
              <a:rPr lang="en-US" dirty="0">
                <a:solidFill>
                  <a:srgbClr val="FF0000"/>
                </a:solidFill>
              </a:rPr>
              <a:t>6</a:t>
            </a:r>
            <a:r>
              <a:rPr lang="en-US" dirty="0"/>
              <a:t>	Networks and Cloud Computing		</a:t>
            </a:r>
            <a:r>
              <a:rPr lang="en-US" dirty="0" smtClean="0"/>
              <a:t>238</a:t>
            </a:r>
            <a:endParaRPr lang="en-US" dirty="0"/>
          </a:p>
          <a:p>
            <a:endParaRPr lang="en-US"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35849628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Brief Contents</a:t>
            </a:r>
            <a:endParaRPr lang="en-US" dirty="0"/>
          </a:p>
        </p:txBody>
      </p:sp>
      <p:sp>
        <p:nvSpPr>
          <p:cNvPr id="3" name="Content Placeholder 2"/>
          <p:cNvSpPr>
            <a:spLocks noGrp="1"/>
          </p:cNvSpPr>
          <p:nvPr>
            <p:ph idx="1"/>
          </p:nvPr>
        </p:nvSpPr>
        <p:spPr/>
        <p:txBody>
          <a:bodyPr>
            <a:normAutofit/>
          </a:bodyPr>
          <a:lstStyle/>
          <a:p>
            <a:r>
              <a:rPr lang="en-US" b="1" dirty="0"/>
              <a:t>PART 3	</a:t>
            </a:r>
            <a:r>
              <a:rPr lang="en-US" dirty="0"/>
              <a:t>Business Information </a:t>
            </a:r>
            <a:r>
              <a:rPr lang="en-US" dirty="0" smtClean="0"/>
              <a:t>Systems</a:t>
            </a:r>
          </a:p>
          <a:p>
            <a:pPr marL="398463" indent="-398463">
              <a:buFont typeface="Wingdings" panose="05000000000000000000" pitchFamily="2" charset="2"/>
              <a:buChar char="q"/>
            </a:pPr>
            <a:r>
              <a:rPr lang="en-US" dirty="0" smtClean="0">
                <a:solidFill>
                  <a:srgbClr val="FF0000"/>
                </a:solidFill>
              </a:rPr>
              <a:t>Chapter </a:t>
            </a:r>
            <a:r>
              <a:rPr lang="en-US" dirty="0">
                <a:solidFill>
                  <a:srgbClr val="FF0000"/>
                </a:solidFill>
              </a:rPr>
              <a:t>7</a:t>
            </a:r>
            <a:r>
              <a:rPr lang="en-US" dirty="0"/>
              <a:t>	</a:t>
            </a:r>
            <a:r>
              <a:rPr lang="en-US" dirty="0" smtClean="0"/>
              <a:t>	Electronic </a:t>
            </a:r>
            <a:r>
              <a:rPr lang="en-US" dirty="0"/>
              <a:t>and Mobile </a:t>
            </a:r>
            <a:r>
              <a:rPr lang="en-US" dirty="0" smtClean="0"/>
              <a:t>Commerce</a:t>
            </a:r>
          </a:p>
          <a:p>
            <a:pPr marL="398463" indent="-398463">
              <a:buFont typeface="Wingdings" panose="05000000000000000000" pitchFamily="2" charset="2"/>
              <a:buChar char="q"/>
            </a:pPr>
            <a:r>
              <a:rPr lang="en-US" dirty="0" smtClean="0">
                <a:solidFill>
                  <a:srgbClr val="FF0000"/>
                </a:solidFill>
              </a:rPr>
              <a:t>Chapter </a:t>
            </a:r>
            <a:r>
              <a:rPr lang="en-US" dirty="0">
                <a:solidFill>
                  <a:srgbClr val="FF0000"/>
                </a:solidFill>
              </a:rPr>
              <a:t>8</a:t>
            </a:r>
            <a:r>
              <a:rPr lang="en-US" dirty="0"/>
              <a:t>	</a:t>
            </a:r>
            <a:r>
              <a:rPr lang="en-US" dirty="0" smtClean="0"/>
              <a:t>	</a:t>
            </a:r>
            <a:r>
              <a:rPr lang="en-US" dirty="0" smtClean="0"/>
              <a:t>Enterprise Systems	</a:t>
            </a:r>
          </a:p>
          <a:p>
            <a:pPr marL="398463" indent="-398463">
              <a:buFont typeface="Wingdings" panose="05000000000000000000" pitchFamily="2" charset="2"/>
              <a:buChar char="q"/>
            </a:pPr>
            <a:r>
              <a:rPr lang="en-US" dirty="0" smtClean="0">
                <a:solidFill>
                  <a:srgbClr val="FF0000"/>
                </a:solidFill>
              </a:rPr>
              <a:t>Chapter 9</a:t>
            </a:r>
            <a:r>
              <a:rPr lang="en-US" dirty="0" smtClean="0"/>
              <a:t>		Business Intelligence and Analytics	</a:t>
            </a:r>
          </a:p>
          <a:p>
            <a:pPr marL="398463" indent="-398463">
              <a:buFont typeface="Wingdings" panose="05000000000000000000" pitchFamily="2" charset="2"/>
              <a:buChar char="q"/>
            </a:pPr>
            <a:r>
              <a:rPr lang="en-US" dirty="0" smtClean="0">
                <a:solidFill>
                  <a:srgbClr val="FF0000"/>
                </a:solidFill>
              </a:rPr>
              <a:t>Chapter </a:t>
            </a:r>
            <a:r>
              <a:rPr lang="en-US" dirty="0" smtClean="0">
                <a:solidFill>
                  <a:srgbClr val="FF0000"/>
                </a:solidFill>
              </a:rPr>
              <a:t>10 </a:t>
            </a:r>
            <a:r>
              <a:rPr lang="en-US" dirty="0" smtClean="0"/>
              <a:t>	Knowledge </a:t>
            </a:r>
            <a:r>
              <a:rPr lang="en-US" dirty="0"/>
              <a:t>Management and Specialized Information </a:t>
            </a:r>
            <a:r>
              <a:rPr lang="en-US" dirty="0" smtClean="0"/>
              <a:t>System</a:t>
            </a:r>
            <a:r>
              <a:rPr lang="en-US" dirty="0"/>
              <a:t>	</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smtClean="0"/>
              <a:t>Lecture 0 - Overview</a:t>
            </a:r>
            <a:endParaRPr lang="en-US" dirty="0" smtClean="0"/>
          </a:p>
        </p:txBody>
      </p:sp>
      <p:sp>
        <p:nvSpPr>
          <p:cNvPr id="8" name="Slide Number Placeholder 7"/>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15247961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469</TotalTime>
  <Words>1328</Words>
  <Application>Microsoft Office PowerPoint</Application>
  <PresentationFormat>Widescreen</PresentationFormat>
  <Paragraphs>119</Paragraphs>
  <Slides>18</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Times New Roman</vt:lpstr>
      <vt:lpstr>Wingdings</vt:lpstr>
      <vt:lpstr>Office Theme</vt:lpstr>
      <vt:lpstr>PowerPoint Presentation</vt:lpstr>
      <vt:lpstr>What is Information Systems</vt:lpstr>
      <vt:lpstr>Preface</vt:lpstr>
      <vt:lpstr>Preface</vt:lpstr>
      <vt:lpstr>Preface</vt:lpstr>
      <vt:lpstr>Preface</vt:lpstr>
      <vt:lpstr>Preface</vt:lpstr>
      <vt:lpstr>IS Principles First, Where They Belong</vt:lpstr>
      <vt:lpstr>Goals of This Course</vt:lpstr>
      <vt:lpstr>IS Principles</vt:lpstr>
      <vt:lpstr>IS Principles</vt:lpstr>
      <vt:lpstr>Changing Role of the IS Professional</vt:lpstr>
      <vt:lpstr>Changing Role of the IS Professional</vt:lpstr>
      <vt:lpstr>Changing Role of the IS Professional</vt:lpstr>
      <vt:lpstr>IS as a Field of Study</vt:lpstr>
      <vt:lpstr>Brief Contents</vt:lpstr>
      <vt:lpstr>Brief Contents</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20</cp:revision>
  <dcterms:created xsi:type="dcterms:W3CDTF">2023-09-12T14:13:52Z</dcterms:created>
  <dcterms:modified xsi:type="dcterms:W3CDTF">2023-09-13T16:15:09Z</dcterms:modified>
</cp:coreProperties>
</file>