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4C58ECD-1D5D-DE47-839C-0DAD833A2564}">
          <p14:sldIdLst>
            <p14:sldId id="256"/>
            <p14:sldId id="257"/>
          </p14:sldIdLst>
        </p14:section>
        <p14:section name="Introduction" id="{527F12F7-6C18-504A-859F-6EB9F29B74B5}">
          <p14:sldIdLst>
            <p14:sldId id="258"/>
          </p14:sldIdLst>
        </p14:section>
        <p14:section name="Problem Statement&#13;Problem Statement&#13;Problem Statement" id="{76E5E812-8BDB-374F-BC41-0D460F7D263A}">
          <p14:sldIdLst>
            <p14:sldId id="259"/>
          </p14:sldIdLst>
        </p14:section>
        <p14:section name="Objective" id="{82C3A5DC-AEF3-4C40-BBCF-751B7D302593}">
          <p14:sldIdLst>
            <p14:sldId id="260"/>
          </p14:sldIdLst>
        </p14:section>
        <p14:section name="Related Works" id="{BB3F0ED5-688E-B04F-A698-463EC58F0C62}">
          <p14:sldIdLst>
            <p14:sldId id="261"/>
            <p14:sldId id="262"/>
            <p14:sldId id="263"/>
            <p14:sldId id="264"/>
            <p14:sldId id="265"/>
            <p14:sldId id="266"/>
          </p14:sldIdLst>
        </p14:section>
        <p14:section name="Methodologies" id="{EC013DE9-45A8-2F41-8A32-6D55632A5BC8}">
          <p14:sldIdLst>
            <p14:sldId id="267"/>
            <p14:sldId id="268"/>
            <p14:sldId id="269"/>
          </p14:sldIdLst>
        </p14:section>
        <p14:section name="End" id="{60166402-09F4-2E44-B0E7-782BEC8267CD}">
          <p14:sldIdLst>
            <p14:sldId id="27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21" autoAdjust="0"/>
    <p:restoredTop sz="94620" autoAdjust="0"/>
  </p:normalViewPr>
  <p:slideViewPr>
    <p:cSldViewPr>
      <p:cViewPr>
        <p:scale>
          <a:sx n="50" d="100"/>
          <a:sy n="50" d="100"/>
        </p:scale>
        <p:origin x="2168" y="7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8/27/25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 Id="rId9" Type="http://schemas.openxmlformats.org/officeDocument/2006/relationships/image" Target="../media/image16.jpe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jpeg"/><Relationship Id="rId7" Type="http://schemas.openxmlformats.org/officeDocument/2006/relationships/image" Target="../media/image20.sv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9.svg"/><Relationship Id="rId10"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22.svg"/></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2.svg"/><Relationship Id="rId3" Type="http://schemas.openxmlformats.org/officeDocument/2006/relationships/image" Target="../media/image12.png"/><Relationship Id="rId7" Type="http://schemas.openxmlformats.org/officeDocument/2006/relationships/image" Target="../media/image25.jpeg"/><Relationship Id="rId12"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0.svg"/><Relationship Id="rId5" Type="http://schemas.openxmlformats.org/officeDocument/2006/relationships/image" Target="../media/image8.png"/><Relationship Id="rId10" Type="http://schemas.openxmlformats.org/officeDocument/2006/relationships/image" Target="../media/image19.png"/><Relationship Id="rId4" Type="http://schemas.openxmlformats.org/officeDocument/2006/relationships/image" Target="../media/image13.svg"/><Relationship Id="rId9" Type="http://schemas.openxmlformats.org/officeDocument/2006/relationships/image" Target="../media/image24.sv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svg"/><Relationship Id="rId7" Type="http://schemas.openxmlformats.org/officeDocument/2006/relationships/image" Target="../media/image20.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22.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22.svg"/><Relationship Id="rId3" Type="http://schemas.openxmlformats.org/officeDocument/2006/relationships/image" Target="../media/image13.svg"/><Relationship Id="rId7" Type="http://schemas.openxmlformats.org/officeDocument/2006/relationships/image" Target="../media/image9.svg"/><Relationship Id="rId12"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20.svg"/><Relationship Id="rId5" Type="http://schemas.openxmlformats.org/officeDocument/2006/relationships/image" Target="../media/image26.jpeg"/><Relationship Id="rId10" Type="http://schemas.openxmlformats.org/officeDocument/2006/relationships/image" Target="../media/image19.png"/><Relationship Id="rId4" Type="http://schemas.openxmlformats.org/officeDocument/2006/relationships/image" Target="../media/image17.jpeg"/><Relationship Id="rId9" Type="http://schemas.openxmlformats.org/officeDocument/2006/relationships/image" Target="../media/image15.svg"/><Relationship Id="rId14" Type="http://schemas.openxmlformats.org/officeDocument/2006/relationships/image" Target="../media/image27.png"/></Relationships>
</file>

<file path=ppt/slides/_rels/slide7.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8.png"/><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9.png"/><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30.png"/><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31.png"/><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32.png"/><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13.sv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2.svg"/><Relationship Id="rId3" Type="http://schemas.openxmlformats.org/officeDocument/2006/relationships/image" Target="../media/image12.png"/><Relationship Id="rId7" Type="http://schemas.openxmlformats.org/officeDocument/2006/relationships/image" Target="../media/image25.jpeg"/><Relationship Id="rId12"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0.svg"/><Relationship Id="rId5" Type="http://schemas.openxmlformats.org/officeDocument/2006/relationships/image" Target="../media/image8.png"/><Relationship Id="rId10" Type="http://schemas.openxmlformats.org/officeDocument/2006/relationships/image" Target="../media/image19.png"/><Relationship Id="rId4" Type="http://schemas.openxmlformats.org/officeDocument/2006/relationships/image" Target="../media/image13.svg"/><Relationship Id="rId9" Type="http://schemas.openxmlformats.org/officeDocument/2006/relationships/image" Target="../media/image24.sv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2.svg"/><Relationship Id="rId3" Type="http://schemas.openxmlformats.org/officeDocument/2006/relationships/image" Target="../media/image12.png"/><Relationship Id="rId7" Type="http://schemas.openxmlformats.org/officeDocument/2006/relationships/image" Target="../media/image33.jpeg"/><Relationship Id="rId12"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0.svg"/><Relationship Id="rId5" Type="http://schemas.openxmlformats.org/officeDocument/2006/relationships/image" Target="../media/image8.png"/><Relationship Id="rId10" Type="http://schemas.openxmlformats.org/officeDocument/2006/relationships/image" Target="../media/image19.png"/><Relationship Id="rId4" Type="http://schemas.openxmlformats.org/officeDocument/2006/relationships/image" Target="../media/image13.svg"/><Relationship Id="rId9" Type="http://schemas.openxmlformats.org/officeDocument/2006/relationships/image" Target="../media/image24.svg"/></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2.svg"/><Relationship Id="rId3" Type="http://schemas.openxmlformats.org/officeDocument/2006/relationships/image" Target="../media/image12.png"/><Relationship Id="rId7" Type="http://schemas.openxmlformats.org/officeDocument/2006/relationships/image" Target="../media/image34.jpeg"/><Relationship Id="rId12"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20.svg"/><Relationship Id="rId5" Type="http://schemas.openxmlformats.org/officeDocument/2006/relationships/image" Target="../media/image8.png"/><Relationship Id="rId10" Type="http://schemas.openxmlformats.org/officeDocument/2006/relationships/image" Target="../media/image19.png"/><Relationship Id="rId4" Type="http://schemas.openxmlformats.org/officeDocument/2006/relationships/image" Target="../media/image13.svg"/><Relationship Id="rId9" Type="http://schemas.openxmlformats.org/officeDocument/2006/relationships/image" Target="../media/image24.svg"/></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15.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35.jpe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3" name="Group 3"/>
          <p:cNvGrpSpPr/>
          <p:nvPr/>
        </p:nvGrpSpPr>
        <p:grpSpPr>
          <a:xfrm>
            <a:off x="12312062" y="1028700"/>
            <a:ext cx="4947238" cy="691029"/>
            <a:chOff x="0" y="0"/>
            <a:chExt cx="1302976" cy="181999"/>
          </a:xfrm>
        </p:grpSpPr>
        <p:sp>
          <p:nvSpPr>
            <p:cNvPr id="4" name="Freeform 4"/>
            <p:cNvSpPr/>
            <p:nvPr/>
          </p:nvSpPr>
          <p:spPr>
            <a:xfrm>
              <a:off x="0" y="0"/>
              <a:ext cx="1302976" cy="181999"/>
            </a:xfrm>
            <a:custGeom>
              <a:avLst/>
              <a:gdLst/>
              <a:ahLst/>
              <a:cxnLst/>
              <a:rect l="l" t="t" r="r" b="b"/>
              <a:pathLst>
                <a:path w="1302976" h="181999">
                  <a:moveTo>
                    <a:pt x="79810" y="0"/>
                  </a:moveTo>
                  <a:lnTo>
                    <a:pt x="1223166" y="0"/>
                  </a:lnTo>
                  <a:cubicBezTo>
                    <a:pt x="1267244" y="0"/>
                    <a:pt x="1302976" y="35732"/>
                    <a:pt x="1302976" y="79810"/>
                  </a:cubicBezTo>
                  <a:lnTo>
                    <a:pt x="1302976" y="102190"/>
                  </a:lnTo>
                  <a:cubicBezTo>
                    <a:pt x="1302976" y="146267"/>
                    <a:pt x="1267244" y="181999"/>
                    <a:pt x="1223166" y="181999"/>
                  </a:cubicBezTo>
                  <a:lnTo>
                    <a:pt x="79810" y="181999"/>
                  </a:lnTo>
                  <a:cubicBezTo>
                    <a:pt x="35732" y="181999"/>
                    <a:pt x="0" y="146267"/>
                    <a:pt x="0" y="102190"/>
                  </a:cubicBezTo>
                  <a:lnTo>
                    <a:pt x="0" y="79810"/>
                  </a:lnTo>
                  <a:cubicBezTo>
                    <a:pt x="0" y="35732"/>
                    <a:pt x="35732" y="0"/>
                    <a:pt x="79810" y="0"/>
                  </a:cubicBezTo>
                  <a:close/>
                </a:path>
              </a:pathLst>
            </a:custGeom>
            <a:solidFill>
              <a:srgbClr val="38674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57150"/>
              <a:ext cx="1302976" cy="23914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6" name="Group 6"/>
          <p:cNvGrpSpPr/>
          <p:nvPr/>
        </p:nvGrpSpPr>
        <p:grpSpPr>
          <a:xfrm>
            <a:off x="-997776" y="1028700"/>
            <a:ext cx="13530987" cy="8229600"/>
            <a:chOff x="0" y="0"/>
            <a:chExt cx="3563717" cy="2167467"/>
          </a:xfrm>
        </p:grpSpPr>
        <p:sp>
          <p:nvSpPr>
            <p:cNvPr id="7" name="Freeform 7"/>
            <p:cNvSpPr/>
            <p:nvPr/>
          </p:nvSpPr>
          <p:spPr>
            <a:xfrm>
              <a:off x="0" y="0"/>
              <a:ext cx="3563717" cy="2167467"/>
            </a:xfrm>
            <a:custGeom>
              <a:avLst/>
              <a:gdLst/>
              <a:ahLst/>
              <a:cxnLst/>
              <a:rect l="l" t="t" r="r" b="b"/>
              <a:pathLst>
                <a:path w="3563717" h="2167467">
                  <a:moveTo>
                    <a:pt x="57216" y="0"/>
                  </a:moveTo>
                  <a:lnTo>
                    <a:pt x="3506501" y="0"/>
                  </a:lnTo>
                  <a:cubicBezTo>
                    <a:pt x="3521675" y="0"/>
                    <a:pt x="3536229" y="6028"/>
                    <a:pt x="3546959" y="16758"/>
                  </a:cubicBezTo>
                  <a:cubicBezTo>
                    <a:pt x="3557689" y="27488"/>
                    <a:pt x="3563717" y="42042"/>
                    <a:pt x="3563717" y="57216"/>
                  </a:cubicBezTo>
                  <a:lnTo>
                    <a:pt x="3563717" y="2110250"/>
                  </a:lnTo>
                  <a:cubicBezTo>
                    <a:pt x="3563717" y="2141850"/>
                    <a:pt x="3538100" y="2167467"/>
                    <a:pt x="3506501" y="2167467"/>
                  </a:cubicBezTo>
                  <a:lnTo>
                    <a:pt x="57216" y="2167467"/>
                  </a:lnTo>
                  <a:cubicBezTo>
                    <a:pt x="42042" y="2167467"/>
                    <a:pt x="27488" y="2161439"/>
                    <a:pt x="16758" y="2150708"/>
                  </a:cubicBezTo>
                  <a:cubicBezTo>
                    <a:pt x="6028" y="2139978"/>
                    <a:pt x="0" y="2125425"/>
                    <a:pt x="0" y="2110250"/>
                  </a:cubicBezTo>
                  <a:lnTo>
                    <a:pt x="0" y="57216"/>
                  </a:lnTo>
                  <a:cubicBezTo>
                    <a:pt x="0" y="42042"/>
                    <a:pt x="6028" y="27488"/>
                    <a:pt x="16758" y="16758"/>
                  </a:cubicBezTo>
                  <a:cubicBezTo>
                    <a:pt x="27488" y="6028"/>
                    <a:pt x="42042" y="0"/>
                    <a:pt x="57216" y="0"/>
                  </a:cubicBez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8" name="TextBox 8"/>
            <p:cNvSpPr txBox="1"/>
            <p:nvPr/>
          </p:nvSpPr>
          <p:spPr>
            <a:xfrm>
              <a:off x="0" y="-57150"/>
              <a:ext cx="3563717" cy="2224617"/>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9" name="Freeform 9"/>
          <p:cNvSpPr/>
          <p:nvPr/>
        </p:nvSpPr>
        <p:spPr>
          <a:xfrm>
            <a:off x="13823634" y="2352127"/>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10" name="Group 10"/>
          <p:cNvGrpSpPr/>
          <p:nvPr/>
        </p:nvGrpSpPr>
        <p:grpSpPr>
          <a:xfrm>
            <a:off x="8649663" y="1028700"/>
            <a:ext cx="8229600" cy="8229600"/>
            <a:chOff x="0" y="0"/>
            <a:chExt cx="406400" cy="406400"/>
          </a:xfrm>
        </p:grpSpPr>
        <p:sp>
          <p:nvSpPr>
            <p:cNvPr id="11" name="Freeform 11"/>
            <p:cNvSpPr/>
            <p:nvPr/>
          </p:nvSpPr>
          <p:spPr>
            <a:xfrm>
              <a:off x="31225" y="0"/>
              <a:ext cx="351795" cy="406400"/>
            </a:xfrm>
            <a:custGeom>
              <a:avLst/>
              <a:gdLst/>
              <a:ahLst/>
              <a:cxnLst/>
              <a:rect l="l" t="t" r="r" b="b"/>
              <a:pathLst>
                <a:path w="351795" h="406400">
                  <a:moveTo>
                    <a:pt x="25219" y="0"/>
                  </a:moveTo>
                  <a:lnTo>
                    <a:pt x="115531" y="0"/>
                  </a:lnTo>
                  <a:cubicBezTo>
                    <a:pt x="151671" y="0"/>
                    <a:pt x="186332" y="14357"/>
                    <a:pt x="211887" y="39912"/>
                  </a:cubicBezTo>
                  <a:lnTo>
                    <a:pt x="335263" y="163288"/>
                  </a:lnTo>
                  <a:cubicBezTo>
                    <a:pt x="345848" y="173873"/>
                    <a:pt x="351795" y="188230"/>
                    <a:pt x="351795" y="203200"/>
                  </a:cubicBezTo>
                  <a:cubicBezTo>
                    <a:pt x="351795" y="218170"/>
                    <a:pt x="345848" y="232527"/>
                    <a:pt x="335263" y="243112"/>
                  </a:cubicBezTo>
                  <a:lnTo>
                    <a:pt x="211887" y="366488"/>
                  </a:lnTo>
                  <a:cubicBezTo>
                    <a:pt x="186332" y="392043"/>
                    <a:pt x="151671" y="406400"/>
                    <a:pt x="115531" y="406400"/>
                  </a:cubicBezTo>
                  <a:lnTo>
                    <a:pt x="25219" y="406400"/>
                  </a:lnTo>
                  <a:cubicBezTo>
                    <a:pt x="15763" y="406400"/>
                    <a:pt x="7238" y="400704"/>
                    <a:pt x="3619" y="391967"/>
                  </a:cubicBezTo>
                  <a:cubicBezTo>
                    <a:pt x="0" y="383231"/>
                    <a:pt x="2001" y="373174"/>
                    <a:pt x="8687" y="366488"/>
                  </a:cubicBezTo>
                  <a:lnTo>
                    <a:pt x="132063" y="243112"/>
                  </a:lnTo>
                  <a:cubicBezTo>
                    <a:pt x="142648" y="232527"/>
                    <a:pt x="148595" y="218170"/>
                    <a:pt x="148595" y="203200"/>
                  </a:cubicBezTo>
                  <a:cubicBezTo>
                    <a:pt x="148595" y="188230"/>
                    <a:pt x="142648" y="173873"/>
                    <a:pt x="132063" y="163288"/>
                  </a:cubicBezTo>
                  <a:lnTo>
                    <a:pt x="8687" y="39912"/>
                  </a:lnTo>
                  <a:cubicBezTo>
                    <a:pt x="2001" y="33226"/>
                    <a:pt x="0" y="23169"/>
                    <a:pt x="3619" y="14433"/>
                  </a:cubicBezTo>
                  <a:cubicBezTo>
                    <a:pt x="7238" y="5696"/>
                    <a:pt x="15763" y="0"/>
                    <a:pt x="25219" y="0"/>
                  </a:cubicBezTo>
                  <a:close/>
                </a:path>
              </a:pathLst>
            </a:custGeom>
            <a:blipFill>
              <a:blip r:embed="rId5"/>
              <a:stretch>
                <a:fillRect l="-59660" r="-14641"/>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12" name="Group 12"/>
          <p:cNvGrpSpPr/>
          <p:nvPr/>
        </p:nvGrpSpPr>
        <p:grpSpPr>
          <a:xfrm>
            <a:off x="13127110" y="5143500"/>
            <a:ext cx="4132190" cy="4114800"/>
            <a:chOff x="0" y="0"/>
            <a:chExt cx="6376837" cy="6350000"/>
          </a:xfrm>
        </p:grpSpPr>
        <p:sp>
          <p:nvSpPr>
            <p:cNvPr id="13" name="Freeform 13"/>
            <p:cNvSpPr/>
            <p:nvPr/>
          </p:nvSpPr>
          <p:spPr>
            <a:xfrm>
              <a:off x="350969" y="348987"/>
              <a:ext cx="6121245" cy="6096390"/>
            </a:xfrm>
            <a:custGeom>
              <a:avLst/>
              <a:gdLst/>
              <a:ahLst/>
              <a:cxnLst/>
              <a:rect l="l" t="t" r="r" b="b"/>
              <a:pathLst>
                <a:path w="6121245" h="6096390">
                  <a:moveTo>
                    <a:pt x="5550827" y="123723"/>
                  </a:moveTo>
                  <a:lnTo>
                    <a:pt x="124072" y="5528303"/>
                  </a:lnTo>
                  <a:cubicBezTo>
                    <a:pt x="28697" y="5623288"/>
                    <a:pt x="0" y="5766408"/>
                    <a:pt x="51384" y="5890820"/>
                  </a:cubicBezTo>
                  <a:cubicBezTo>
                    <a:pt x="102768" y="6015233"/>
                    <a:pt x="224095" y="6096390"/>
                    <a:pt x="358701" y="6096390"/>
                  </a:cubicBezTo>
                  <a:lnTo>
                    <a:pt x="5316198" y="6096390"/>
                  </a:lnTo>
                  <a:cubicBezTo>
                    <a:pt x="5529710" y="6096390"/>
                    <a:pt x="5734477" y="6011573"/>
                    <a:pt x="5885452" y="5860598"/>
                  </a:cubicBezTo>
                  <a:cubicBezTo>
                    <a:pt x="6036428" y="5709622"/>
                    <a:pt x="6121245" y="5504855"/>
                    <a:pt x="6121245" y="5291344"/>
                  </a:cubicBezTo>
                  <a:lnTo>
                    <a:pt x="6121245" y="360683"/>
                  </a:lnTo>
                  <a:cubicBezTo>
                    <a:pt x="6121245" y="225544"/>
                    <a:pt x="6039912" y="103687"/>
                    <a:pt x="5915114" y="51843"/>
                  </a:cubicBezTo>
                  <a:cubicBezTo>
                    <a:pt x="5790315" y="0"/>
                    <a:pt x="5646579" y="28362"/>
                    <a:pt x="5550827" y="123723"/>
                  </a:cubicBezTo>
                  <a:close/>
                </a:path>
              </a:pathLst>
            </a:custGeom>
            <a:blipFill>
              <a:blip r:embed="rId6"/>
              <a:stretch>
                <a:fillRect l="-38480" t="32" r="-38513"/>
              </a:stretch>
            </a:blipFill>
            <a:ln cap="rnd">
              <a:noFill/>
              <a:prstDash val="solid"/>
              <a:round/>
            </a:ln>
          </p:spPr>
          <p:txBody>
            <a:bodyPr/>
            <a:lstStyle/>
            <a:p>
              <a:endParaRPr lang="en-SA">
                <a:latin typeface="Times New Roman" panose="02020603050405020304" pitchFamily="18" charset="0"/>
                <a:cs typeface="Times New Roman" panose="02020603050405020304" pitchFamily="18" charset="0"/>
              </a:endParaRPr>
            </a:p>
          </p:txBody>
        </p:sp>
      </p:grpSp>
      <p:grpSp>
        <p:nvGrpSpPr>
          <p:cNvPr id="14" name="Group 14"/>
          <p:cNvGrpSpPr/>
          <p:nvPr/>
        </p:nvGrpSpPr>
        <p:grpSpPr>
          <a:xfrm>
            <a:off x="10163828" y="4503582"/>
            <a:ext cx="1423280" cy="1423280"/>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7" name="Freeform 17"/>
          <p:cNvSpPr/>
          <p:nvPr/>
        </p:nvSpPr>
        <p:spPr>
          <a:xfrm>
            <a:off x="10546206" y="4995332"/>
            <a:ext cx="658525" cy="439780"/>
          </a:xfrm>
          <a:custGeom>
            <a:avLst/>
            <a:gdLst/>
            <a:ahLst/>
            <a:cxnLst/>
            <a:rect l="l" t="t" r="r" b="b"/>
            <a:pathLst>
              <a:path w="658525" h="439780">
                <a:moveTo>
                  <a:pt x="0" y="0"/>
                </a:moveTo>
                <a:lnTo>
                  <a:pt x="658525" y="0"/>
                </a:lnTo>
                <a:lnTo>
                  <a:pt x="658525" y="439780"/>
                </a:lnTo>
                <a:lnTo>
                  <a:pt x="0" y="4397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1449982" y="2352127"/>
            <a:ext cx="1201826" cy="179181"/>
          </a:xfrm>
          <a:custGeom>
            <a:avLst/>
            <a:gdLst/>
            <a:ahLst/>
            <a:cxnLst/>
            <a:rect l="l" t="t" r="r" b="b"/>
            <a:pathLst>
              <a:path w="1201826" h="179181">
                <a:moveTo>
                  <a:pt x="0" y="0"/>
                </a:moveTo>
                <a:lnTo>
                  <a:pt x="1201826" y="0"/>
                </a:lnTo>
                <a:lnTo>
                  <a:pt x="1201826" y="179181"/>
                </a:lnTo>
                <a:lnTo>
                  <a:pt x="0" y="17918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Freeform 19"/>
          <p:cNvSpPr/>
          <p:nvPr/>
        </p:nvSpPr>
        <p:spPr>
          <a:xfrm>
            <a:off x="15193205" y="1924816"/>
            <a:ext cx="2639240" cy="1212984"/>
          </a:xfrm>
          <a:custGeom>
            <a:avLst/>
            <a:gdLst/>
            <a:ahLst/>
            <a:cxnLst/>
            <a:rect l="l" t="t" r="r" b="b"/>
            <a:pathLst>
              <a:path w="2639240" h="1212984">
                <a:moveTo>
                  <a:pt x="0" y="0"/>
                </a:moveTo>
                <a:lnTo>
                  <a:pt x="2639239" y="0"/>
                </a:lnTo>
                <a:lnTo>
                  <a:pt x="2639239" y="1212984"/>
                </a:lnTo>
                <a:lnTo>
                  <a:pt x="0" y="1212984"/>
                </a:lnTo>
                <a:lnTo>
                  <a:pt x="0" y="0"/>
                </a:lnTo>
                <a:close/>
              </a:path>
            </a:pathLst>
          </a:custGeom>
          <a:blipFill>
            <a:blip r:embed="rId11"/>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0" name="TextBox 20"/>
          <p:cNvSpPr txBox="1"/>
          <p:nvPr/>
        </p:nvSpPr>
        <p:spPr>
          <a:xfrm>
            <a:off x="1028700" y="3380832"/>
            <a:ext cx="8568259" cy="2853764"/>
          </a:xfrm>
          <a:prstGeom prst="rect">
            <a:avLst/>
          </a:prstGeom>
        </p:spPr>
        <p:txBody>
          <a:bodyPr lIns="0" tIns="0" rIns="0" bIns="0" rtlCol="0" anchor="t">
            <a:spAutoFit/>
          </a:bodyPr>
          <a:lstStyle/>
          <a:p>
            <a:pPr algn="ctr">
              <a:lnSpc>
                <a:spcPts val="5565"/>
              </a:lnSpc>
            </a:pPr>
            <a:r>
              <a:rPr lang="en-US" sz="5300" dirty="0">
                <a:solidFill>
                  <a:srgbClr val="FCFFFB"/>
                </a:solidFill>
                <a:latin typeface="Times New Roman" panose="02020603050405020304" pitchFamily="18" charset="0"/>
                <a:ea typeface="Lucidity Condensed"/>
                <a:cs typeface="Times New Roman" panose="02020603050405020304" pitchFamily="18" charset="0"/>
                <a:sym typeface="Lucidity Condensed"/>
              </a:rPr>
              <a:t>Leveraging AI to study the impact of climate change on the spread and severity of plant diseases</a:t>
            </a:r>
          </a:p>
        </p:txBody>
      </p:sp>
      <p:sp>
        <p:nvSpPr>
          <p:cNvPr id="21" name="TextBox 21"/>
          <p:cNvSpPr txBox="1"/>
          <p:nvPr/>
        </p:nvSpPr>
        <p:spPr>
          <a:xfrm>
            <a:off x="1028700" y="6707862"/>
            <a:ext cx="8713847" cy="1616981"/>
          </a:xfrm>
          <a:prstGeom prst="rect">
            <a:avLst/>
          </a:prstGeom>
        </p:spPr>
        <p:txBody>
          <a:bodyPr lIns="0" tIns="0" rIns="0" bIns="0" rtlCol="0" anchor="t">
            <a:spAutoFit/>
          </a:bodyPr>
          <a:lstStyle/>
          <a:p>
            <a:pPr algn="l">
              <a:lnSpc>
                <a:spcPts val="3172"/>
              </a:lnSpc>
            </a:pPr>
            <a:r>
              <a:rPr lang="en-US" sz="2600" spc="39">
                <a:solidFill>
                  <a:srgbClr val="B4CA96"/>
                </a:solidFill>
                <a:latin typeface="Times New Roman" panose="02020603050405020304" pitchFamily="18" charset="0"/>
                <a:ea typeface="Lucidity Condensed"/>
                <a:cs typeface="Times New Roman" panose="02020603050405020304" pitchFamily="18" charset="0"/>
                <a:sym typeface="Lucidity Condensed"/>
              </a:rPr>
              <a:t>Fatima Alkaff</a:t>
            </a:r>
          </a:p>
          <a:p>
            <a:pPr algn="l">
              <a:lnSpc>
                <a:spcPts val="3172"/>
              </a:lnSpc>
            </a:pPr>
            <a:r>
              <a:rPr lang="en-US" sz="2600" spc="39">
                <a:solidFill>
                  <a:srgbClr val="B4CA96"/>
                </a:solidFill>
                <a:latin typeface="Times New Roman" panose="02020603050405020304" pitchFamily="18" charset="0"/>
                <a:ea typeface="Lucidity Condensed"/>
                <a:cs typeface="Times New Roman" panose="02020603050405020304" pitchFamily="18" charset="0"/>
                <a:sym typeface="Lucidity Condensed"/>
              </a:rPr>
              <a:t>Master’s Student, Department of Artificial Intelligence</a:t>
            </a:r>
          </a:p>
          <a:p>
            <a:pPr algn="l">
              <a:lnSpc>
                <a:spcPts val="3172"/>
              </a:lnSpc>
            </a:pPr>
            <a:r>
              <a:rPr lang="en-US" sz="2600" spc="39">
                <a:solidFill>
                  <a:srgbClr val="B4CA96"/>
                </a:solidFill>
                <a:latin typeface="Times New Roman" panose="02020603050405020304" pitchFamily="18" charset="0"/>
                <a:ea typeface="Lucidity Condensed"/>
                <a:cs typeface="Times New Roman" panose="02020603050405020304" pitchFamily="18" charset="0"/>
                <a:sym typeface="Lucidity Condensed"/>
              </a:rPr>
              <a:t>Midocean University</a:t>
            </a:r>
          </a:p>
          <a:p>
            <a:pPr algn="l">
              <a:lnSpc>
                <a:spcPts val="3172"/>
              </a:lnSpc>
            </a:pPr>
            <a:r>
              <a:rPr lang="en-US" sz="2600" spc="39">
                <a:solidFill>
                  <a:srgbClr val="B4CA96"/>
                </a:solidFill>
                <a:latin typeface="Times New Roman" panose="02020603050405020304" pitchFamily="18" charset="0"/>
                <a:ea typeface="Lucidity Condensed"/>
                <a:cs typeface="Times New Roman" panose="02020603050405020304" pitchFamily="18" charset="0"/>
                <a:sym typeface="Lucidity Condensed"/>
              </a:rPr>
              <a:t>Lecturer: Dr. Hajer Saleh</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3" name="Freeform 3"/>
          <p:cNvSpPr/>
          <p:nvPr/>
        </p:nvSpPr>
        <p:spPr>
          <a:xfrm>
            <a:off x="6402948" y="0"/>
            <a:ext cx="3528154" cy="1764077"/>
          </a:xfrm>
          <a:custGeom>
            <a:avLst/>
            <a:gdLst/>
            <a:ahLst/>
            <a:cxnLst/>
            <a:rect l="l" t="t" r="r" b="b"/>
            <a:pathLst>
              <a:path w="3528154" h="1764077">
                <a:moveTo>
                  <a:pt x="0" y="0"/>
                </a:moveTo>
                <a:lnTo>
                  <a:pt x="3528155" y="0"/>
                </a:lnTo>
                <a:lnTo>
                  <a:pt x="3528155" y="1764077"/>
                </a:lnTo>
                <a:lnTo>
                  <a:pt x="0" y="17640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4" name="TextBox 4"/>
          <p:cNvSpPr txBox="1"/>
          <p:nvPr/>
        </p:nvSpPr>
        <p:spPr>
          <a:xfrm>
            <a:off x="5973004" y="1406925"/>
            <a:ext cx="11286296" cy="955198"/>
          </a:xfrm>
          <a:prstGeom prst="rect">
            <a:avLst/>
          </a:prstGeom>
        </p:spPr>
        <p:txBody>
          <a:bodyPr lIns="0" tIns="0" rIns="0" bIns="0" rtlCol="0" anchor="t">
            <a:spAutoFit/>
          </a:bodyPr>
          <a:lstStyle/>
          <a:p>
            <a:pPr algn="l">
              <a:lnSpc>
                <a:spcPts val="7929"/>
              </a:lnSpc>
            </a:pPr>
            <a:r>
              <a:rPr lang="en-US" sz="6499" b="1">
                <a:solidFill>
                  <a:srgbClr val="FCFFFB"/>
                </a:solidFill>
                <a:latin typeface="Times New Roman" panose="02020603050405020304" pitchFamily="18" charset="0"/>
                <a:ea typeface="Lucidity Condensed"/>
                <a:cs typeface="Times New Roman" panose="02020603050405020304" pitchFamily="18" charset="0"/>
                <a:sym typeface="Lucidity Condensed"/>
              </a:rPr>
              <a:t>Presentation Roadmap</a:t>
            </a:r>
          </a:p>
        </p:txBody>
      </p:sp>
      <p:sp>
        <p:nvSpPr>
          <p:cNvPr id="5" name="Freeform 5"/>
          <p:cNvSpPr/>
          <p:nvPr/>
        </p:nvSpPr>
        <p:spPr>
          <a:xfrm>
            <a:off x="1181100" y="2156209"/>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6" name="Freeform 6"/>
          <p:cNvSpPr/>
          <p:nvPr/>
        </p:nvSpPr>
        <p:spPr>
          <a:xfrm>
            <a:off x="1028700" y="8605951"/>
            <a:ext cx="2179052" cy="647066"/>
          </a:xfrm>
          <a:custGeom>
            <a:avLst/>
            <a:gdLst/>
            <a:ahLst/>
            <a:cxnLst/>
            <a:rect l="l" t="t" r="r" b="b"/>
            <a:pathLst>
              <a:path w="2179052" h="647066">
                <a:moveTo>
                  <a:pt x="0" y="0"/>
                </a:moveTo>
                <a:lnTo>
                  <a:pt x="2179052" y="0"/>
                </a:lnTo>
                <a:lnTo>
                  <a:pt x="2179052" y="647066"/>
                </a:lnTo>
                <a:lnTo>
                  <a:pt x="0" y="647066"/>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SA">
              <a:latin typeface="Times New Roman" panose="02020603050405020304" pitchFamily="18" charset="0"/>
              <a:cs typeface="Times New Roman" panose="02020603050405020304" pitchFamily="18" charset="0"/>
            </a:endParaRPr>
          </a:p>
        </p:txBody>
      </p:sp>
      <p:grpSp>
        <p:nvGrpSpPr>
          <p:cNvPr id="7" name="Group 7"/>
          <p:cNvGrpSpPr/>
          <p:nvPr/>
        </p:nvGrpSpPr>
        <p:grpSpPr>
          <a:xfrm>
            <a:off x="2118226" y="2287662"/>
            <a:ext cx="5492774" cy="6391592"/>
            <a:chOff x="0" y="0"/>
            <a:chExt cx="698500" cy="812800"/>
          </a:xfrm>
        </p:grpSpPr>
        <p:sp>
          <p:nvSpPr>
            <p:cNvPr id="8" name="Freeform 8"/>
            <p:cNvSpPr/>
            <p:nvPr/>
          </p:nvSpPr>
          <p:spPr>
            <a:xfrm>
              <a:off x="0" y="9304"/>
              <a:ext cx="698500" cy="794193"/>
            </a:xfrm>
            <a:custGeom>
              <a:avLst/>
              <a:gdLst/>
              <a:ahLst/>
              <a:cxnLst/>
              <a:rect l="l" t="t" r="r" b="b"/>
              <a:pathLst>
                <a:path w="698500" h="794193">
                  <a:moveTo>
                    <a:pt x="391128" y="15062"/>
                  </a:moveTo>
                  <a:lnTo>
                    <a:pt x="656622" y="169530"/>
                  </a:lnTo>
                  <a:cubicBezTo>
                    <a:pt x="682549" y="184616"/>
                    <a:pt x="698500" y="212350"/>
                    <a:pt x="698500" y="242347"/>
                  </a:cubicBezTo>
                  <a:lnTo>
                    <a:pt x="698500" y="551845"/>
                  </a:lnTo>
                  <a:cubicBezTo>
                    <a:pt x="698500" y="581842"/>
                    <a:pt x="682549" y="609576"/>
                    <a:pt x="656622" y="624662"/>
                  </a:cubicBezTo>
                  <a:lnTo>
                    <a:pt x="391128" y="779130"/>
                  </a:lnTo>
                  <a:cubicBezTo>
                    <a:pt x="365241" y="794192"/>
                    <a:pt x="333259" y="794192"/>
                    <a:pt x="307372" y="779130"/>
                  </a:cubicBezTo>
                  <a:lnTo>
                    <a:pt x="41878" y="624662"/>
                  </a:lnTo>
                  <a:cubicBezTo>
                    <a:pt x="15951" y="609576"/>
                    <a:pt x="0" y="581842"/>
                    <a:pt x="0" y="551845"/>
                  </a:cubicBezTo>
                  <a:lnTo>
                    <a:pt x="0" y="242347"/>
                  </a:lnTo>
                  <a:cubicBezTo>
                    <a:pt x="0" y="212350"/>
                    <a:pt x="15951" y="184616"/>
                    <a:pt x="41878" y="169530"/>
                  </a:cubicBezTo>
                  <a:lnTo>
                    <a:pt x="307372" y="15062"/>
                  </a:lnTo>
                  <a:cubicBezTo>
                    <a:pt x="333259" y="0"/>
                    <a:pt x="365241" y="0"/>
                    <a:pt x="391128" y="15062"/>
                  </a:cubicBezTo>
                  <a:close/>
                </a:path>
              </a:pathLst>
            </a:custGeom>
            <a:blipFill>
              <a:blip r:embed="rId9"/>
              <a:stretch>
                <a:fillRect l="-6310" r="-6310"/>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9" name="TextBox 9"/>
          <p:cNvSpPr txBox="1"/>
          <p:nvPr/>
        </p:nvSpPr>
        <p:spPr>
          <a:xfrm>
            <a:off x="9144000" y="3537818"/>
            <a:ext cx="7229645" cy="3796030"/>
          </a:xfrm>
          <a:prstGeom prst="rect">
            <a:avLst/>
          </a:prstGeom>
        </p:spPr>
        <p:txBody>
          <a:bodyPr lIns="0" tIns="0" rIns="0" bIns="0" rtlCol="0" anchor="t">
            <a:spAutoFit/>
          </a:bodyPr>
          <a:lstStyle/>
          <a:p>
            <a:pPr marL="928374" lvl="1" indent="-464187" algn="just">
              <a:lnSpc>
                <a:spcPts val="6020"/>
              </a:lnSpc>
              <a:spcBef>
                <a:spcPct val="0"/>
              </a:spcBef>
              <a:buFont typeface="Arial"/>
              <a:buChar char="•"/>
            </a:pPr>
            <a:r>
              <a:rPr lang="en-US" sz="4300">
                <a:solidFill>
                  <a:srgbClr val="C3D3AE"/>
                </a:solidFill>
                <a:latin typeface="Times New Roman" panose="02020603050405020304" pitchFamily="18" charset="0"/>
                <a:ea typeface="Lucidity Condensed"/>
                <a:cs typeface="Times New Roman" panose="02020603050405020304" pitchFamily="18" charset="0"/>
                <a:sym typeface="Lucidity Condensed"/>
              </a:rPr>
              <a:t>I</a:t>
            </a:r>
            <a:r>
              <a:rPr lang="en-US" sz="4300"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ntroduction</a:t>
            </a:r>
          </a:p>
          <a:p>
            <a:pPr marL="928374" lvl="1" indent="-464187" algn="just">
              <a:lnSpc>
                <a:spcPts val="6020"/>
              </a:lnSpc>
              <a:spcBef>
                <a:spcPct val="0"/>
              </a:spcBef>
              <a:buFont typeface="Arial"/>
              <a:buChar char="•"/>
            </a:pPr>
            <a:r>
              <a:rPr lang="en-US" sz="4300"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Problem Statement</a:t>
            </a:r>
          </a:p>
          <a:p>
            <a:pPr marL="928374" lvl="1" indent="-464187" algn="just">
              <a:lnSpc>
                <a:spcPts val="6020"/>
              </a:lnSpc>
              <a:spcBef>
                <a:spcPct val="0"/>
              </a:spcBef>
              <a:buFont typeface="Arial"/>
              <a:buChar char="•"/>
            </a:pPr>
            <a:r>
              <a:rPr lang="en-US" sz="4300"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Objective</a:t>
            </a:r>
          </a:p>
          <a:p>
            <a:pPr marL="928374" lvl="1" indent="-464187" algn="just">
              <a:lnSpc>
                <a:spcPts val="6020"/>
              </a:lnSpc>
              <a:spcBef>
                <a:spcPct val="0"/>
              </a:spcBef>
              <a:buFont typeface="Arial"/>
              <a:buChar char="•"/>
            </a:pPr>
            <a:r>
              <a:rPr lang="en-US" sz="4300"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Related Works</a:t>
            </a:r>
          </a:p>
          <a:p>
            <a:pPr marL="928374" lvl="1" indent="-464187" algn="just">
              <a:lnSpc>
                <a:spcPts val="6020"/>
              </a:lnSpc>
              <a:spcBef>
                <a:spcPct val="0"/>
              </a:spcBef>
              <a:buFont typeface="Arial"/>
              <a:buChar char="•"/>
            </a:pPr>
            <a:r>
              <a:rPr lang="en-US" sz="4300"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Methodology</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769180"/>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16841971" y="1769180"/>
            <a:ext cx="92362" cy="6279458"/>
            <a:chOff x="0" y="0"/>
            <a:chExt cx="24326" cy="1653849"/>
          </a:xfrm>
        </p:grpSpPr>
        <p:sp>
          <p:nvSpPr>
            <p:cNvPr id="8" name="Freeform 8"/>
            <p:cNvSpPr/>
            <p:nvPr/>
          </p:nvSpPr>
          <p:spPr>
            <a:xfrm>
              <a:off x="0" y="0"/>
              <a:ext cx="24326" cy="1653849"/>
            </a:xfrm>
            <a:custGeom>
              <a:avLst/>
              <a:gdLst/>
              <a:ahLst/>
              <a:cxnLst/>
              <a:rect l="l" t="t" r="r" b="b"/>
              <a:pathLst>
                <a:path w="24326" h="1653849">
                  <a:moveTo>
                    <a:pt x="12163" y="0"/>
                  </a:moveTo>
                  <a:lnTo>
                    <a:pt x="12163" y="0"/>
                  </a:lnTo>
                  <a:cubicBezTo>
                    <a:pt x="15389" y="0"/>
                    <a:pt x="18482" y="1281"/>
                    <a:pt x="20763" y="3562"/>
                  </a:cubicBezTo>
                  <a:cubicBezTo>
                    <a:pt x="23044" y="5843"/>
                    <a:pt x="24326" y="8937"/>
                    <a:pt x="24326" y="12163"/>
                  </a:cubicBezTo>
                  <a:lnTo>
                    <a:pt x="24326" y="1641686"/>
                  </a:lnTo>
                  <a:cubicBezTo>
                    <a:pt x="24326" y="1648403"/>
                    <a:pt x="18880" y="1653849"/>
                    <a:pt x="12163" y="1653849"/>
                  </a:cubicBezTo>
                  <a:lnTo>
                    <a:pt x="12163" y="1653849"/>
                  </a:lnTo>
                  <a:cubicBezTo>
                    <a:pt x="5446" y="1653849"/>
                    <a:pt x="0" y="1648403"/>
                    <a:pt x="0" y="1641686"/>
                  </a:cubicBezTo>
                  <a:lnTo>
                    <a:pt x="0" y="12163"/>
                  </a:lnTo>
                  <a:cubicBezTo>
                    <a:pt x="0" y="5446"/>
                    <a:pt x="5446" y="0"/>
                    <a:pt x="12163" y="0"/>
                  </a:cubicBezTo>
                  <a:close/>
                </a:path>
              </a:pathLst>
            </a:custGeom>
            <a:solidFill>
              <a:srgbClr val="75A185"/>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0" y="-57150"/>
              <a:ext cx="24326" cy="171099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0" name="Group 10"/>
          <p:cNvGrpSpPr/>
          <p:nvPr/>
        </p:nvGrpSpPr>
        <p:grpSpPr>
          <a:xfrm>
            <a:off x="0" y="8048638"/>
            <a:ext cx="18288000" cy="2238362"/>
            <a:chOff x="0" y="0"/>
            <a:chExt cx="4816593" cy="589527"/>
          </a:xfrm>
        </p:grpSpPr>
        <p:sp>
          <p:nvSpPr>
            <p:cNvPr id="11" name="Freeform 11"/>
            <p:cNvSpPr/>
            <p:nvPr/>
          </p:nvSpPr>
          <p:spPr>
            <a:xfrm>
              <a:off x="0" y="0"/>
              <a:ext cx="4816592" cy="589527"/>
            </a:xfrm>
            <a:custGeom>
              <a:avLst/>
              <a:gdLst/>
              <a:ahLst/>
              <a:cxnLst/>
              <a:rect l="l" t="t" r="r" b="b"/>
              <a:pathLst>
                <a:path w="4816592" h="589527">
                  <a:moveTo>
                    <a:pt x="0" y="0"/>
                  </a:moveTo>
                  <a:lnTo>
                    <a:pt x="4816592" y="0"/>
                  </a:lnTo>
                  <a:lnTo>
                    <a:pt x="4816592" y="589527"/>
                  </a:lnTo>
                  <a:lnTo>
                    <a:pt x="0" y="589527"/>
                  </a:ln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12" name="TextBox 12"/>
            <p:cNvSpPr txBox="1"/>
            <p:nvPr/>
          </p:nvSpPr>
          <p:spPr>
            <a:xfrm>
              <a:off x="0" y="-57150"/>
              <a:ext cx="4816593" cy="646677"/>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3" name="Group 13"/>
          <p:cNvGrpSpPr/>
          <p:nvPr/>
        </p:nvGrpSpPr>
        <p:grpSpPr>
          <a:xfrm>
            <a:off x="8206923" y="7937147"/>
            <a:ext cx="11862724" cy="3369997"/>
            <a:chOff x="0" y="0"/>
            <a:chExt cx="1349502" cy="383370"/>
          </a:xfrm>
        </p:grpSpPr>
        <p:sp>
          <p:nvSpPr>
            <p:cNvPr id="14" name="Freeform 14"/>
            <p:cNvSpPr/>
            <p:nvPr/>
          </p:nvSpPr>
          <p:spPr>
            <a:xfrm>
              <a:off x="0" y="0"/>
              <a:ext cx="1349502" cy="383370"/>
            </a:xfrm>
            <a:custGeom>
              <a:avLst/>
              <a:gdLst/>
              <a:ahLst/>
              <a:cxnLst/>
              <a:rect l="l" t="t" r="r" b="b"/>
              <a:pathLst>
                <a:path w="1349502" h="383370">
                  <a:moveTo>
                    <a:pt x="1146302" y="0"/>
                  </a:moveTo>
                  <a:cubicBezTo>
                    <a:pt x="1258532" y="0"/>
                    <a:pt x="1349502" y="85815"/>
                    <a:pt x="1349502" y="191685"/>
                  </a:cubicBezTo>
                  <a:cubicBezTo>
                    <a:pt x="1349502" y="297555"/>
                    <a:pt x="1258532" y="383370"/>
                    <a:pt x="1146302" y="383370"/>
                  </a:cubicBezTo>
                  <a:lnTo>
                    <a:pt x="203200" y="383370"/>
                  </a:lnTo>
                  <a:cubicBezTo>
                    <a:pt x="90970" y="383370"/>
                    <a:pt x="0" y="297555"/>
                    <a:pt x="0" y="191685"/>
                  </a:cubicBezTo>
                  <a:cubicBezTo>
                    <a:pt x="0" y="85815"/>
                    <a:pt x="90970" y="0"/>
                    <a:pt x="203200" y="0"/>
                  </a:cubicBezTo>
                  <a:lnTo>
                    <a:pt x="1146302" y="0"/>
                  </a:lnTo>
                </a:path>
              </a:pathLst>
            </a:custGeom>
            <a:blipFill>
              <a:blip r:embed="rId3"/>
              <a:stretch>
                <a:fillRect t="-126004" b="-126004"/>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5" name="Freeform 15"/>
          <p:cNvSpPr/>
          <p:nvPr/>
        </p:nvSpPr>
        <p:spPr>
          <a:xfrm rot="5400000">
            <a:off x="16819186" y="6315442"/>
            <a:ext cx="1408634" cy="210014"/>
          </a:xfrm>
          <a:custGeom>
            <a:avLst/>
            <a:gdLst/>
            <a:ahLst/>
            <a:cxnLst/>
            <a:rect l="l" t="t" r="r" b="b"/>
            <a:pathLst>
              <a:path w="1408634" h="210014">
                <a:moveTo>
                  <a:pt x="0" y="0"/>
                </a:moveTo>
                <a:lnTo>
                  <a:pt x="1408634" y="0"/>
                </a:lnTo>
                <a:lnTo>
                  <a:pt x="1408634" y="210015"/>
                </a:lnTo>
                <a:lnTo>
                  <a:pt x="0" y="2100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8893762" y="661358"/>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Freeform 17"/>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752856" y="3308449"/>
            <a:ext cx="250530" cy="374550"/>
          </a:xfrm>
          <a:custGeom>
            <a:avLst/>
            <a:gdLst/>
            <a:ahLst/>
            <a:cxnLst/>
            <a:rect l="l" t="t" r="r" b="b"/>
            <a:pathLst>
              <a:path w="250530" h="374550">
                <a:moveTo>
                  <a:pt x="0" y="0"/>
                </a:moveTo>
                <a:lnTo>
                  <a:pt x="250530" y="0"/>
                </a:lnTo>
                <a:lnTo>
                  <a:pt x="250530" y="374550"/>
                </a:lnTo>
                <a:lnTo>
                  <a:pt x="0" y="37455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Freeform 19"/>
          <p:cNvSpPr/>
          <p:nvPr/>
        </p:nvSpPr>
        <p:spPr>
          <a:xfrm>
            <a:off x="752856" y="5099772"/>
            <a:ext cx="250530" cy="374550"/>
          </a:xfrm>
          <a:custGeom>
            <a:avLst/>
            <a:gdLst/>
            <a:ahLst/>
            <a:cxnLst/>
            <a:rect l="l" t="t" r="r" b="b"/>
            <a:pathLst>
              <a:path w="250530" h="374550">
                <a:moveTo>
                  <a:pt x="0" y="0"/>
                </a:moveTo>
                <a:lnTo>
                  <a:pt x="250530" y="0"/>
                </a:lnTo>
                <a:lnTo>
                  <a:pt x="250530" y="374550"/>
                </a:lnTo>
                <a:lnTo>
                  <a:pt x="0" y="37455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0" name="TextBox 20"/>
          <p:cNvSpPr txBox="1"/>
          <p:nvPr/>
        </p:nvSpPr>
        <p:spPr>
          <a:xfrm>
            <a:off x="1432618" y="8684918"/>
            <a:ext cx="5851357" cy="882421"/>
          </a:xfrm>
          <a:prstGeom prst="rect">
            <a:avLst/>
          </a:prstGeom>
        </p:spPr>
        <p:txBody>
          <a:bodyPr lIns="0" tIns="0" rIns="0" bIns="0" rtlCol="0" anchor="t">
            <a:spAutoFit/>
          </a:bodyPr>
          <a:lstStyle/>
          <a:p>
            <a:pPr marL="0" lvl="0" indent="0" algn="ctr">
              <a:lnSpc>
                <a:spcPts val="7319"/>
              </a:lnSpc>
              <a:spcBef>
                <a:spcPct val="0"/>
              </a:spcBef>
            </a:pPr>
            <a:r>
              <a:rPr lang="en-US" sz="5999" b="1" dirty="0">
                <a:solidFill>
                  <a:srgbClr val="FCFFFB"/>
                </a:solidFill>
                <a:latin typeface="Times New Roman" panose="02020603050405020304" pitchFamily="18" charset="0"/>
                <a:ea typeface="Lucidity Condensed"/>
                <a:cs typeface="Times New Roman" panose="02020603050405020304" pitchFamily="18" charset="0"/>
                <a:sym typeface="Lucidity Condensed"/>
              </a:rPr>
              <a:t>Introduction</a:t>
            </a:r>
          </a:p>
        </p:txBody>
      </p:sp>
      <p:sp>
        <p:nvSpPr>
          <p:cNvPr id="21" name="TextBox 21"/>
          <p:cNvSpPr txBox="1"/>
          <p:nvPr/>
        </p:nvSpPr>
        <p:spPr>
          <a:xfrm>
            <a:off x="1432618" y="3251299"/>
            <a:ext cx="14610914" cy="1471829"/>
          </a:xfrm>
          <a:prstGeom prst="rect">
            <a:avLst/>
          </a:prstGeom>
        </p:spPr>
        <p:txBody>
          <a:bodyPr lIns="0" tIns="0" rIns="0" bIns="0" rtlCol="0" anchor="t">
            <a:spAutoFit/>
          </a:bodyPr>
          <a:lstStyle/>
          <a:p>
            <a:pPr marL="0" lvl="0" indent="0" algn="just">
              <a:lnSpc>
                <a:spcPts val="3920"/>
              </a:lnSpc>
              <a:spcBef>
                <a:spcPct val="0"/>
              </a:spcBef>
            </a:pPr>
            <a:r>
              <a:rPr lang="en-US" sz="2800" b="1">
                <a:solidFill>
                  <a:srgbClr val="C3D3AE"/>
                </a:solidFill>
                <a:latin typeface="Times New Roman" panose="02020603050405020304" pitchFamily="18" charset="0"/>
                <a:ea typeface="Lucidity Condensed"/>
                <a:cs typeface="Times New Roman" panose="02020603050405020304" pitchFamily="18" charset="0"/>
                <a:sym typeface="Lucidity Condensed"/>
              </a:rPr>
              <a:t>The worst pr</a:t>
            </a:r>
            <a:r>
              <a:rPr lang="en-US" sz="2800" b="1"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oblem confronting agriculture at present is global climate change, including changes in temperature, humidity, and altered precipitation, which is inducing increasing plant disease and insect transmission. </a:t>
            </a:r>
          </a:p>
        </p:txBody>
      </p:sp>
      <p:sp>
        <p:nvSpPr>
          <p:cNvPr id="22" name="TextBox 22"/>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b="1">
                <a:solidFill>
                  <a:srgbClr val="FFFFFF"/>
                </a:solidFill>
                <a:latin typeface="Times New Roman" panose="02020603050405020304" pitchFamily="18" charset="0"/>
                <a:ea typeface="Helvetica Now Display Bold"/>
                <a:cs typeface="Times New Roman" panose="02020603050405020304" pitchFamily="18" charset="0"/>
                <a:sym typeface="Helvetica Now Display Bold"/>
              </a:rPr>
              <a:t>Intro</a:t>
            </a:r>
          </a:p>
        </p:txBody>
      </p:sp>
      <p:sp>
        <p:nvSpPr>
          <p:cNvPr id="23" name="TextBox 23"/>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dirty="0">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24" name="TextBox 24"/>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5" name="TextBox 25"/>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26" name="TextBox 26"/>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7" name="TextBox 27"/>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dirty="0">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sp>
        <p:nvSpPr>
          <p:cNvPr id="28" name="TextBox 28"/>
          <p:cNvSpPr txBox="1"/>
          <p:nvPr/>
        </p:nvSpPr>
        <p:spPr>
          <a:xfrm>
            <a:off x="1362409" y="4951643"/>
            <a:ext cx="14610914" cy="2462363"/>
          </a:xfrm>
          <a:prstGeom prst="rect">
            <a:avLst/>
          </a:prstGeom>
        </p:spPr>
        <p:txBody>
          <a:bodyPr lIns="0" tIns="0" rIns="0" bIns="0" rtlCol="0" anchor="t">
            <a:spAutoFit/>
          </a:bodyPr>
          <a:lstStyle/>
          <a:p>
            <a:pPr marL="0" lvl="0" indent="0" algn="just">
              <a:lnSpc>
                <a:spcPts val="3920"/>
              </a:lnSpc>
              <a:spcBef>
                <a:spcPct val="0"/>
              </a:spcBef>
            </a:pPr>
            <a:r>
              <a:rPr lang="en-US" sz="2800" b="1">
                <a:solidFill>
                  <a:srgbClr val="C3D3AE"/>
                </a:solidFill>
                <a:latin typeface="Times New Roman" panose="02020603050405020304" pitchFamily="18" charset="0"/>
                <a:ea typeface="Lucidity Condensed"/>
                <a:cs typeface="Times New Roman" panose="02020603050405020304" pitchFamily="18" charset="0"/>
                <a:sym typeface="Lucidity Condensed"/>
              </a:rPr>
              <a:t>This pr</a:t>
            </a:r>
            <a:r>
              <a:rPr lang="en-US" sz="2800" b="1" u="none" strike="noStrike">
                <a:solidFill>
                  <a:srgbClr val="C3D3AE"/>
                </a:solidFill>
                <a:latin typeface="Times New Roman" panose="02020603050405020304" pitchFamily="18" charset="0"/>
                <a:ea typeface="Lucidity Condensed"/>
                <a:cs typeface="Times New Roman" panose="02020603050405020304" pitchFamily="18" charset="0"/>
                <a:sym typeface="Lucidity Condensed"/>
              </a:rPr>
              <a:t>oposal aims to develop an artificial intelligence system for predicting the intensity of climate change-induced plant diseases. Other than using historical climate data and crop infection disease, research shows that developing an early warning crop plan forecast program would reduce crop loss, help farmers decide, and be part of a larger world climate change-induced sustainable agriculture.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Freeform 10"/>
          <p:cNvSpPr/>
          <p:nvPr/>
        </p:nvSpPr>
        <p:spPr>
          <a:xfrm rot="6291079">
            <a:off x="16048710" y="4245784"/>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1" name="Freeform 11"/>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2" name="TextBox 12"/>
          <p:cNvSpPr txBox="1"/>
          <p:nvPr/>
        </p:nvSpPr>
        <p:spPr>
          <a:xfrm>
            <a:off x="5671900" y="2735793"/>
            <a:ext cx="11366909" cy="809709"/>
          </a:xfrm>
          <a:prstGeom prst="rect">
            <a:avLst/>
          </a:prstGeom>
        </p:spPr>
        <p:txBody>
          <a:bodyPr lIns="0" tIns="0" rIns="0" bIns="0" rtlCol="0" anchor="t">
            <a:spAutoFit/>
          </a:bodyPr>
          <a:lstStyle/>
          <a:p>
            <a:pPr marL="0" lvl="0" indent="0" algn="ctr">
              <a:lnSpc>
                <a:spcPts val="6709"/>
              </a:lnSpc>
              <a:spcBef>
                <a:spcPct val="0"/>
              </a:spcBef>
            </a:pPr>
            <a:r>
              <a:rPr lang="en-US" sz="5499" b="1" dirty="0">
                <a:solidFill>
                  <a:srgbClr val="FCFFFB"/>
                </a:solidFill>
                <a:latin typeface="Times New Roman" panose="02020603050405020304" pitchFamily="18" charset="0"/>
                <a:ea typeface="Lucidity Condensed"/>
                <a:cs typeface="Times New Roman" panose="02020603050405020304" pitchFamily="18" charset="0"/>
                <a:sym typeface="Lucidity Condensed"/>
              </a:rPr>
              <a:t>Probl</a:t>
            </a:r>
            <a:r>
              <a:rPr lang="en-US" sz="5499" b="1" u="none" strike="noStrike" dirty="0">
                <a:solidFill>
                  <a:srgbClr val="FCFFFB"/>
                </a:solidFill>
                <a:latin typeface="Times New Roman" panose="02020603050405020304" pitchFamily="18" charset="0"/>
                <a:ea typeface="Lucidity Condensed"/>
                <a:cs typeface="Times New Roman" panose="02020603050405020304" pitchFamily="18" charset="0"/>
                <a:sym typeface="Lucidity Condensed"/>
              </a:rPr>
              <a:t>em Statement</a:t>
            </a:r>
          </a:p>
        </p:txBody>
      </p:sp>
      <p:grpSp>
        <p:nvGrpSpPr>
          <p:cNvPr id="13" name="Group 13"/>
          <p:cNvGrpSpPr/>
          <p:nvPr/>
        </p:nvGrpSpPr>
        <p:grpSpPr>
          <a:xfrm>
            <a:off x="1028700" y="2835105"/>
            <a:ext cx="5492774" cy="6391592"/>
            <a:chOff x="0" y="0"/>
            <a:chExt cx="698500" cy="812800"/>
          </a:xfrm>
        </p:grpSpPr>
        <p:sp>
          <p:nvSpPr>
            <p:cNvPr id="14" name="Freeform 14"/>
            <p:cNvSpPr/>
            <p:nvPr/>
          </p:nvSpPr>
          <p:spPr>
            <a:xfrm>
              <a:off x="0" y="9304"/>
              <a:ext cx="698500" cy="794193"/>
            </a:xfrm>
            <a:custGeom>
              <a:avLst/>
              <a:gdLst/>
              <a:ahLst/>
              <a:cxnLst/>
              <a:rect l="l" t="t" r="r" b="b"/>
              <a:pathLst>
                <a:path w="698500" h="794193">
                  <a:moveTo>
                    <a:pt x="391128" y="15062"/>
                  </a:moveTo>
                  <a:lnTo>
                    <a:pt x="656622" y="169530"/>
                  </a:lnTo>
                  <a:cubicBezTo>
                    <a:pt x="682549" y="184616"/>
                    <a:pt x="698500" y="212350"/>
                    <a:pt x="698500" y="242347"/>
                  </a:cubicBezTo>
                  <a:lnTo>
                    <a:pt x="698500" y="551845"/>
                  </a:lnTo>
                  <a:cubicBezTo>
                    <a:pt x="698500" y="581842"/>
                    <a:pt x="682549" y="609576"/>
                    <a:pt x="656622" y="624662"/>
                  </a:cubicBezTo>
                  <a:lnTo>
                    <a:pt x="391128" y="779130"/>
                  </a:lnTo>
                  <a:cubicBezTo>
                    <a:pt x="365241" y="794192"/>
                    <a:pt x="333259" y="794192"/>
                    <a:pt x="307372" y="779130"/>
                  </a:cubicBezTo>
                  <a:lnTo>
                    <a:pt x="41878" y="624662"/>
                  </a:lnTo>
                  <a:cubicBezTo>
                    <a:pt x="15951" y="609576"/>
                    <a:pt x="0" y="581842"/>
                    <a:pt x="0" y="551845"/>
                  </a:cubicBezTo>
                  <a:lnTo>
                    <a:pt x="0" y="242347"/>
                  </a:lnTo>
                  <a:cubicBezTo>
                    <a:pt x="0" y="212350"/>
                    <a:pt x="15951" y="184616"/>
                    <a:pt x="41878" y="169530"/>
                  </a:cubicBezTo>
                  <a:lnTo>
                    <a:pt x="307372" y="15062"/>
                  </a:lnTo>
                  <a:cubicBezTo>
                    <a:pt x="333259" y="0"/>
                    <a:pt x="365241" y="0"/>
                    <a:pt x="391128" y="15062"/>
                  </a:cubicBezTo>
                  <a:close/>
                </a:path>
              </a:pathLst>
            </a:custGeom>
            <a:blipFill>
              <a:blip r:embed="rId7"/>
              <a:stretch>
                <a:fillRect l="-6310" r="-6310"/>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5" name="Freeform 15"/>
          <p:cNvSpPr/>
          <p:nvPr/>
        </p:nvSpPr>
        <p:spPr>
          <a:xfrm>
            <a:off x="7131722" y="4024188"/>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TextBox 16"/>
          <p:cNvSpPr txBox="1"/>
          <p:nvPr/>
        </p:nvSpPr>
        <p:spPr>
          <a:xfrm>
            <a:off x="7753310" y="3976563"/>
            <a:ext cx="9910341" cy="2724982"/>
          </a:xfrm>
          <a:prstGeom prst="rect">
            <a:avLst/>
          </a:prstGeom>
        </p:spPr>
        <p:txBody>
          <a:bodyPr lIns="0" tIns="0" rIns="0" bIns="0" rtlCol="0" anchor="t">
            <a:spAutoFit/>
          </a:bodyPr>
          <a:lstStyle/>
          <a:p>
            <a:pPr algn="just">
              <a:lnSpc>
                <a:spcPts val="3640"/>
              </a:lnSpc>
            </a:pPr>
            <a:r>
              <a:rPr lang="en-US" sz="2600" b="1">
                <a:solidFill>
                  <a:srgbClr val="C3D3AE"/>
                </a:solidFill>
                <a:latin typeface="Times New Roman" panose="02020603050405020304" pitchFamily="18" charset="0"/>
                <a:ea typeface="Lucidity Condensed"/>
                <a:cs typeface="Times New Roman" panose="02020603050405020304" pitchFamily="18" charset="0"/>
                <a:sym typeface="Lucidity Condensed"/>
              </a:rPr>
              <a:t>Although more awareness of the role played by climate change in plant disease is present, current forecasting methods fall short. There is an evident requirement for intelligent and adaptive models that will convert multi-source climatic and biological data into a format in which they will be capable of predicting outbreaks of disease in a constantly changing climate. </a:t>
            </a:r>
          </a:p>
        </p:txBody>
      </p:sp>
      <p:sp>
        <p:nvSpPr>
          <p:cNvPr id="17" name="Freeform 17"/>
          <p:cNvSpPr/>
          <p:nvPr/>
        </p:nvSpPr>
        <p:spPr>
          <a:xfrm>
            <a:off x="10722634"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Freeform 19"/>
          <p:cNvSpPr/>
          <p:nvPr/>
        </p:nvSpPr>
        <p:spPr>
          <a:xfrm>
            <a:off x="7131722" y="705939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0" name="TextBox 20"/>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21" name="TextBox 21"/>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b="1" dirty="0">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Statement</a:t>
            </a:r>
          </a:p>
        </p:txBody>
      </p:sp>
      <p:sp>
        <p:nvSpPr>
          <p:cNvPr id="22" name="TextBox 22"/>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3" name="TextBox 23"/>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24" name="TextBox 24"/>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5" name="TextBox 25"/>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sp>
        <p:nvSpPr>
          <p:cNvPr id="26" name="TextBox 26"/>
          <p:cNvSpPr txBox="1"/>
          <p:nvPr/>
        </p:nvSpPr>
        <p:spPr>
          <a:xfrm>
            <a:off x="7753310" y="7011772"/>
            <a:ext cx="9910341" cy="1810516"/>
          </a:xfrm>
          <a:prstGeom prst="rect">
            <a:avLst/>
          </a:prstGeom>
        </p:spPr>
        <p:txBody>
          <a:bodyPr lIns="0" tIns="0" rIns="0" bIns="0" rtlCol="0" anchor="t">
            <a:spAutoFit/>
          </a:bodyPr>
          <a:lstStyle/>
          <a:p>
            <a:pPr algn="just">
              <a:lnSpc>
                <a:spcPts val="3640"/>
              </a:lnSpc>
            </a:pPr>
            <a:r>
              <a:rPr lang="en-US" sz="2600" b="1">
                <a:solidFill>
                  <a:srgbClr val="C3D3AE"/>
                </a:solidFill>
                <a:latin typeface="Times New Roman" panose="02020603050405020304" pitchFamily="18" charset="0"/>
                <a:ea typeface="Lucidity Condensed"/>
                <a:cs typeface="Times New Roman" panose="02020603050405020304" pitchFamily="18" charset="0"/>
                <a:sym typeface="Lucidity Condensed"/>
              </a:rPr>
              <a:t>The project realizes the requirement by offering a solution to the issue of bringing deep learning algorithms to the model development for predicting the timing, location, and magnitude of plant disease outbreaks in terms of climatic trends.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FFFB"/>
        </a:solidFill>
        <a:effectLst/>
      </p:bgPr>
    </p:bg>
    <p:spTree>
      <p:nvGrpSpPr>
        <p:cNvPr id="1" name=""/>
        <p:cNvGrpSpPr/>
        <p:nvPr/>
      </p:nvGrpSpPr>
      <p:grpSpPr>
        <a:xfrm>
          <a:off x="0" y="0"/>
          <a:ext cx="0" cy="0"/>
          <a:chOff x="0" y="0"/>
          <a:chExt cx="0" cy="0"/>
        </a:xfrm>
      </p:grpSpPr>
      <p:grpSp>
        <p:nvGrpSpPr>
          <p:cNvPr id="2" name="Group 2"/>
          <p:cNvGrpSpPr/>
          <p:nvPr/>
        </p:nvGrpSpPr>
        <p:grpSpPr>
          <a:xfrm>
            <a:off x="-1007126" y="2383573"/>
            <a:ext cx="13530987" cy="8131205"/>
            <a:chOff x="0" y="0"/>
            <a:chExt cx="3563717" cy="2141552"/>
          </a:xfrm>
        </p:grpSpPr>
        <p:sp>
          <p:nvSpPr>
            <p:cNvPr id="3" name="Freeform 3"/>
            <p:cNvSpPr/>
            <p:nvPr/>
          </p:nvSpPr>
          <p:spPr>
            <a:xfrm>
              <a:off x="0" y="0"/>
              <a:ext cx="3563717" cy="2141552"/>
            </a:xfrm>
            <a:custGeom>
              <a:avLst/>
              <a:gdLst/>
              <a:ahLst/>
              <a:cxnLst/>
              <a:rect l="l" t="t" r="r" b="b"/>
              <a:pathLst>
                <a:path w="3563717" h="2141552">
                  <a:moveTo>
                    <a:pt x="57216" y="0"/>
                  </a:moveTo>
                  <a:lnTo>
                    <a:pt x="3506501" y="0"/>
                  </a:lnTo>
                  <a:cubicBezTo>
                    <a:pt x="3521675" y="0"/>
                    <a:pt x="3536229" y="6028"/>
                    <a:pt x="3546959" y="16758"/>
                  </a:cubicBezTo>
                  <a:cubicBezTo>
                    <a:pt x="3557689" y="27488"/>
                    <a:pt x="3563717" y="42042"/>
                    <a:pt x="3563717" y="57216"/>
                  </a:cubicBezTo>
                  <a:lnTo>
                    <a:pt x="3563717" y="2084336"/>
                  </a:lnTo>
                  <a:cubicBezTo>
                    <a:pt x="3563717" y="2115935"/>
                    <a:pt x="3538100" y="2141552"/>
                    <a:pt x="3506501" y="2141552"/>
                  </a:cubicBezTo>
                  <a:lnTo>
                    <a:pt x="57216" y="2141552"/>
                  </a:lnTo>
                  <a:cubicBezTo>
                    <a:pt x="42042" y="2141552"/>
                    <a:pt x="27488" y="2135524"/>
                    <a:pt x="16758" y="2124794"/>
                  </a:cubicBezTo>
                  <a:cubicBezTo>
                    <a:pt x="6028" y="2114063"/>
                    <a:pt x="0" y="2099510"/>
                    <a:pt x="0" y="2084336"/>
                  </a:cubicBezTo>
                  <a:lnTo>
                    <a:pt x="0" y="57216"/>
                  </a:lnTo>
                  <a:cubicBezTo>
                    <a:pt x="0" y="42042"/>
                    <a:pt x="6028" y="27488"/>
                    <a:pt x="16758" y="16758"/>
                  </a:cubicBezTo>
                  <a:cubicBezTo>
                    <a:pt x="27488" y="6028"/>
                    <a:pt x="42042" y="0"/>
                    <a:pt x="57216" y="0"/>
                  </a:cubicBez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4" name="TextBox 4"/>
            <p:cNvSpPr txBox="1"/>
            <p:nvPr/>
          </p:nvSpPr>
          <p:spPr>
            <a:xfrm>
              <a:off x="0" y="-57150"/>
              <a:ext cx="3563717" cy="2198702"/>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5" name="Freeform 5"/>
          <p:cNvSpPr/>
          <p:nvPr/>
        </p:nvSpPr>
        <p:spPr>
          <a:xfrm>
            <a:off x="16055431" y="8226680"/>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6" name="TextBox 6"/>
          <p:cNvSpPr txBox="1"/>
          <p:nvPr/>
        </p:nvSpPr>
        <p:spPr>
          <a:xfrm>
            <a:off x="7975825" y="1894653"/>
            <a:ext cx="9669378" cy="1082615"/>
          </a:xfrm>
          <a:prstGeom prst="rect">
            <a:avLst/>
          </a:prstGeom>
        </p:spPr>
        <p:txBody>
          <a:bodyPr lIns="0" tIns="0" rIns="0" bIns="0" rtlCol="0" anchor="t">
            <a:spAutoFit/>
          </a:bodyPr>
          <a:lstStyle/>
          <a:p>
            <a:pPr algn="r">
              <a:lnSpc>
                <a:spcPts val="8220"/>
              </a:lnSpc>
            </a:pPr>
            <a:r>
              <a:rPr lang="en-US" sz="7829" b="1">
                <a:solidFill>
                  <a:srgbClr val="1E4436"/>
                </a:solidFill>
                <a:latin typeface="Times New Roman" panose="02020603050405020304" pitchFamily="18" charset="0"/>
                <a:ea typeface="Lucidity Condensed"/>
                <a:cs typeface="Times New Roman" panose="02020603050405020304" pitchFamily="18" charset="0"/>
                <a:sym typeface="Lucidity Condensed"/>
              </a:rPr>
              <a:t>OBJECTIVES</a:t>
            </a:r>
          </a:p>
        </p:txBody>
      </p:sp>
      <p:sp>
        <p:nvSpPr>
          <p:cNvPr id="7" name="Freeform 7"/>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8" name="Freeform 8"/>
          <p:cNvSpPr/>
          <p:nvPr/>
        </p:nvSpPr>
        <p:spPr>
          <a:xfrm>
            <a:off x="1255150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9" name="Freeform 9"/>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8">
              <a:extLst>
                <a:ext uri="{96DAC541-7B7A-43D3-8B79-37D633B846F1}">
                  <asvg:svgBlip xmlns:asvg="http://schemas.microsoft.com/office/drawing/2016/SVG/main" r:embed="rId9"/>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0" name="TextBox 10"/>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1" name="TextBox 11"/>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2" name="TextBox 12"/>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Objective</a:t>
            </a:r>
          </a:p>
        </p:txBody>
      </p:sp>
      <p:sp>
        <p:nvSpPr>
          <p:cNvPr id="13" name="TextBox 13"/>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14" name="TextBox 14"/>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15" name="TextBox 15"/>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16" name="Group 16"/>
          <p:cNvGrpSpPr/>
          <p:nvPr/>
        </p:nvGrpSpPr>
        <p:grpSpPr>
          <a:xfrm>
            <a:off x="909801" y="3472568"/>
            <a:ext cx="3173236" cy="5453145"/>
            <a:chOff x="0" y="0"/>
            <a:chExt cx="835749" cy="1436219"/>
          </a:xfrm>
        </p:grpSpPr>
        <p:sp>
          <p:nvSpPr>
            <p:cNvPr id="17" name="Freeform 17"/>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18" name="TextBox 18"/>
            <p:cNvSpPr txBox="1"/>
            <p:nvPr/>
          </p:nvSpPr>
          <p:spPr>
            <a:xfrm>
              <a:off x="0" y="-57150"/>
              <a:ext cx="835749" cy="149336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9" name="Group 19"/>
          <p:cNvGrpSpPr/>
          <p:nvPr/>
        </p:nvGrpSpPr>
        <p:grpSpPr>
          <a:xfrm>
            <a:off x="4234270" y="3472568"/>
            <a:ext cx="3173236" cy="5453145"/>
            <a:chOff x="0" y="0"/>
            <a:chExt cx="835749" cy="1436219"/>
          </a:xfrm>
        </p:grpSpPr>
        <p:sp>
          <p:nvSpPr>
            <p:cNvPr id="20" name="Freeform 20"/>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21" name="TextBox 21"/>
            <p:cNvSpPr txBox="1"/>
            <p:nvPr/>
          </p:nvSpPr>
          <p:spPr>
            <a:xfrm>
              <a:off x="0" y="-57150"/>
              <a:ext cx="835749" cy="149336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22" name="Group 22"/>
          <p:cNvGrpSpPr/>
          <p:nvPr/>
        </p:nvGrpSpPr>
        <p:grpSpPr>
          <a:xfrm>
            <a:off x="7558739" y="3472568"/>
            <a:ext cx="3173236" cy="5453145"/>
            <a:chOff x="0" y="0"/>
            <a:chExt cx="835749" cy="1436219"/>
          </a:xfrm>
        </p:grpSpPr>
        <p:sp>
          <p:nvSpPr>
            <p:cNvPr id="23" name="Freeform 23"/>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24" name="TextBox 24"/>
            <p:cNvSpPr txBox="1"/>
            <p:nvPr/>
          </p:nvSpPr>
          <p:spPr>
            <a:xfrm>
              <a:off x="0" y="-57150"/>
              <a:ext cx="835749" cy="149336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25" name="TextBox 25"/>
          <p:cNvSpPr txBox="1"/>
          <p:nvPr/>
        </p:nvSpPr>
        <p:spPr>
          <a:xfrm>
            <a:off x="1428487" y="4910875"/>
            <a:ext cx="2135863" cy="2724982"/>
          </a:xfrm>
          <a:prstGeom prst="rect">
            <a:avLst/>
          </a:prstGeom>
        </p:spPr>
        <p:txBody>
          <a:bodyPr lIns="0" tIns="0" rIns="0" bIns="0" rtlCol="0" anchor="t">
            <a:spAutoFit/>
          </a:bodyPr>
          <a:lstStyle/>
          <a:p>
            <a:pPr algn="ctr">
              <a:lnSpc>
                <a:spcPts val="3640"/>
              </a:lnSpc>
            </a:pPr>
            <a:r>
              <a:rPr lang="en-US" sz="2600" b="1">
                <a:solidFill>
                  <a:srgbClr val="EFFFDA"/>
                </a:solidFill>
                <a:latin typeface="Times New Roman" panose="02020603050405020304" pitchFamily="18" charset="0"/>
                <a:ea typeface="Lucidity Condensed"/>
                <a:cs typeface="Times New Roman" panose="02020603050405020304" pitchFamily="18" charset="0"/>
                <a:sym typeface="Lucidity Condensed"/>
              </a:rPr>
              <a:t>Employ deep learning models to detect plant disease epidemics.</a:t>
            </a:r>
          </a:p>
        </p:txBody>
      </p:sp>
      <p:grpSp>
        <p:nvGrpSpPr>
          <p:cNvPr id="26" name="Group 26"/>
          <p:cNvGrpSpPr/>
          <p:nvPr/>
        </p:nvGrpSpPr>
        <p:grpSpPr>
          <a:xfrm>
            <a:off x="10883208" y="3472568"/>
            <a:ext cx="3173236" cy="5453145"/>
            <a:chOff x="0" y="0"/>
            <a:chExt cx="835749" cy="1436219"/>
          </a:xfrm>
        </p:grpSpPr>
        <p:sp>
          <p:nvSpPr>
            <p:cNvPr id="27" name="Freeform 27"/>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28" name="TextBox 28"/>
            <p:cNvSpPr txBox="1"/>
            <p:nvPr/>
          </p:nvSpPr>
          <p:spPr>
            <a:xfrm>
              <a:off x="0" y="-57150"/>
              <a:ext cx="835749" cy="149336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29" name="TextBox 29"/>
          <p:cNvSpPr txBox="1"/>
          <p:nvPr/>
        </p:nvSpPr>
        <p:spPr>
          <a:xfrm>
            <a:off x="4581506" y="3767793"/>
            <a:ext cx="2478763" cy="4117730"/>
          </a:xfrm>
          <a:prstGeom prst="rect">
            <a:avLst/>
          </a:prstGeom>
        </p:spPr>
        <p:txBody>
          <a:bodyPr lIns="0" tIns="0" rIns="0" bIns="0" rtlCol="0" anchor="t">
            <a:spAutoFit/>
          </a:bodyPr>
          <a:lstStyle/>
          <a:p>
            <a:pPr algn="ctr">
              <a:lnSpc>
                <a:spcPts val="3640"/>
              </a:lnSpc>
            </a:pPr>
            <a:r>
              <a:rPr lang="en-US" sz="2600" b="1" dirty="0">
                <a:solidFill>
                  <a:srgbClr val="EFFFDA"/>
                </a:solidFill>
                <a:latin typeface="Times New Roman" panose="02020603050405020304" pitchFamily="18" charset="0"/>
                <a:ea typeface="Lucidity Condensed"/>
                <a:cs typeface="Times New Roman" panose="02020603050405020304" pitchFamily="18" charset="0"/>
                <a:sym typeface="Lucidity Condensed"/>
              </a:rPr>
              <a:t>Employ multi-source data fusion ( plant disease epidemic history, climatic condition history, and real-time environmental monitoring).</a:t>
            </a:r>
          </a:p>
        </p:txBody>
      </p:sp>
      <p:sp>
        <p:nvSpPr>
          <p:cNvPr id="30" name="TextBox 30"/>
          <p:cNvSpPr txBox="1"/>
          <p:nvPr/>
        </p:nvSpPr>
        <p:spPr>
          <a:xfrm>
            <a:off x="8079679" y="4225026"/>
            <a:ext cx="2131355" cy="3656065"/>
          </a:xfrm>
          <a:prstGeom prst="rect">
            <a:avLst/>
          </a:prstGeom>
        </p:spPr>
        <p:txBody>
          <a:bodyPr lIns="0" tIns="0" rIns="0" bIns="0" rtlCol="0" anchor="t">
            <a:spAutoFit/>
          </a:bodyPr>
          <a:lstStyle/>
          <a:p>
            <a:pPr algn="ctr">
              <a:lnSpc>
                <a:spcPts val="3640"/>
              </a:lnSpc>
            </a:pPr>
            <a:r>
              <a:rPr lang="en-US" sz="2600" b="1">
                <a:solidFill>
                  <a:srgbClr val="EFFFDA"/>
                </a:solidFill>
                <a:latin typeface="Times New Roman" panose="02020603050405020304" pitchFamily="18" charset="0"/>
                <a:ea typeface="Lucidity Condensed"/>
                <a:cs typeface="Times New Roman" panose="02020603050405020304" pitchFamily="18" charset="0"/>
                <a:sym typeface="Lucidity Condensed"/>
              </a:rPr>
              <a:t>Employ an early warning system with a pre-warning of a likely disease outbreak if the climate is changing.</a:t>
            </a:r>
          </a:p>
        </p:txBody>
      </p:sp>
      <p:sp>
        <p:nvSpPr>
          <p:cNvPr id="31" name="TextBox 31"/>
          <p:cNvSpPr txBox="1"/>
          <p:nvPr/>
        </p:nvSpPr>
        <p:spPr>
          <a:xfrm>
            <a:off x="11227275" y="4225026"/>
            <a:ext cx="2478763" cy="4096681"/>
          </a:xfrm>
          <a:prstGeom prst="rect">
            <a:avLst/>
          </a:prstGeom>
        </p:spPr>
        <p:txBody>
          <a:bodyPr lIns="0" tIns="0" rIns="0" bIns="0" rtlCol="0" anchor="t">
            <a:spAutoFit/>
          </a:bodyPr>
          <a:lstStyle/>
          <a:p>
            <a:pPr algn="ctr">
              <a:lnSpc>
                <a:spcPts val="3640"/>
              </a:lnSpc>
            </a:pPr>
            <a:r>
              <a:rPr lang="en-US" sz="2600" b="1">
                <a:solidFill>
                  <a:srgbClr val="EFFFDA"/>
                </a:solidFill>
                <a:latin typeface="Times New Roman" panose="02020603050405020304" pitchFamily="18" charset="0"/>
                <a:ea typeface="Lucidity Condensed"/>
                <a:cs typeface="Times New Roman" panose="02020603050405020304" pitchFamily="18" charset="0"/>
                <a:sym typeface="Lucidity Condensed"/>
              </a:rPr>
              <a:t>Pilot and scale up the forecasting system to different zones to enhance scalability, accuracy, and simplicity.</a:t>
            </a:r>
          </a:p>
        </p:txBody>
      </p:sp>
      <p:grpSp>
        <p:nvGrpSpPr>
          <p:cNvPr id="32" name="Group 32"/>
          <p:cNvGrpSpPr/>
          <p:nvPr/>
        </p:nvGrpSpPr>
        <p:grpSpPr>
          <a:xfrm>
            <a:off x="14204964" y="3472568"/>
            <a:ext cx="3173236" cy="5453145"/>
            <a:chOff x="0" y="0"/>
            <a:chExt cx="835749" cy="1436219"/>
          </a:xfrm>
        </p:grpSpPr>
        <p:sp>
          <p:nvSpPr>
            <p:cNvPr id="33" name="Freeform 33"/>
            <p:cNvSpPr/>
            <p:nvPr/>
          </p:nvSpPr>
          <p:spPr>
            <a:xfrm>
              <a:off x="0" y="0"/>
              <a:ext cx="835749" cy="1436219"/>
            </a:xfrm>
            <a:custGeom>
              <a:avLst/>
              <a:gdLst/>
              <a:ahLst/>
              <a:cxnLst/>
              <a:rect l="l" t="t" r="r" b="b"/>
              <a:pathLst>
                <a:path w="835749" h="1436219">
                  <a:moveTo>
                    <a:pt x="58554" y="0"/>
                  </a:moveTo>
                  <a:lnTo>
                    <a:pt x="777195" y="0"/>
                  </a:lnTo>
                  <a:cubicBezTo>
                    <a:pt x="809534" y="0"/>
                    <a:pt x="835749" y="26216"/>
                    <a:pt x="835749" y="58554"/>
                  </a:cubicBezTo>
                  <a:lnTo>
                    <a:pt x="835749" y="1377665"/>
                  </a:lnTo>
                  <a:cubicBezTo>
                    <a:pt x="835749" y="1410004"/>
                    <a:pt x="809534" y="1436219"/>
                    <a:pt x="777195" y="1436219"/>
                  </a:cubicBezTo>
                  <a:lnTo>
                    <a:pt x="58554" y="1436219"/>
                  </a:lnTo>
                  <a:cubicBezTo>
                    <a:pt x="26216" y="1436219"/>
                    <a:pt x="0" y="1410004"/>
                    <a:pt x="0" y="1377665"/>
                  </a:cubicBezTo>
                  <a:lnTo>
                    <a:pt x="0" y="58554"/>
                  </a:lnTo>
                  <a:cubicBezTo>
                    <a:pt x="0" y="26216"/>
                    <a:pt x="26216" y="0"/>
                    <a:pt x="58554"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34" name="TextBox 34"/>
            <p:cNvSpPr txBox="1"/>
            <p:nvPr/>
          </p:nvSpPr>
          <p:spPr>
            <a:xfrm>
              <a:off x="0" y="-57150"/>
              <a:ext cx="835749" cy="149336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35" name="TextBox 35"/>
          <p:cNvSpPr txBox="1"/>
          <p:nvPr/>
        </p:nvSpPr>
        <p:spPr>
          <a:xfrm>
            <a:off x="14551744" y="3669755"/>
            <a:ext cx="2478763" cy="4579395"/>
          </a:xfrm>
          <a:prstGeom prst="rect">
            <a:avLst/>
          </a:prstGeom>
        </p:spPr>
        <p:txBody>
          <a:bodyPr lIns="0" tIns="0" rIns="0" bIns="0" rtlCol="0" anchor="t">
            <a:spAutoFit/>
          </a:bodyPr>
          <a:lstStyle/>
          <a:p>
            <a:pPr algn="ctr">
              <a:lnSpc>
                <a:spcPts val="3640"/>
              </a:lnSpc>
            </a:pPr>
            <a:r>
              <a:rPr lang="en-US" sz="2600" b="1">
                <a:solidFill>
                  <a:srgbClr val="EFFFDA"/>
                </a:solidFill>
                <a:latin typeface="Times New Roman" panose="02020603050405020304" pitchFamily="18" charset="0"/>
                <a:ea typeface="Lucidity Condensed"/>
                <a:cs typeface="Times New Roman" panose="02020603050405020304" pitchFamily="18" charset="0"/>
                <a:sym typeface="Lucidity Condensed"/>
              </a:rPr>
              <a:t>Consolidate sustainable agriculture through removing pesticide misuse and enhancing environment and climate-resilient agriculture.</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998327" y="-1076382"/>
            <a:ext cx="3528154" cy="1764077"/>
          </a:xfrm>
          <a:custGeom>
            <a:avLst/>
            <a:gdLst/>
            <a:ahLst/>
            <a:cxnLst/>
            <a:rect l="l" t="t" r="r" b="b"/>
            <a:pathLst>
              <a:path w="3528154" h="1764077">
                <a:moveTo>
                  <a:pt x="0" y="0"/>
                </a:moveTo>
                <a:lnTo>
                  <a:pt x="3528155" y="0"/>
                </a:lnTo>
                <a:lnTo>
                  <a:pt x="3528155" y="1764077"/>
                </a:lnTo>
                <a:lnTo>
                  <a:pt x="0" y="17640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3" name="Group 3"/>
          <p:cNvGrpSpPr/>
          <p:nvPr/>
        </p:nvGrpSpPr>
        <p:grpSpPr>
          <a:xfrm>
            <a:off x="0" y="2195402"/>
            <a:ext cx="18288000" cy="8517820"/>
            <a:chOff x="0" y="0"/>
            <a:chExt cx="24384000" cy="11357093"/>
          </a:xfrm>
        </p:grpSpPr>
        <p:grpSp>
          <p:nvGrpSpPr>
            <p:cNvPr id="4" name="Group 4"/>
            <p:cNvGrpSpPr/>
            <p:nvPr/>
          </p:nvGrpSpPr>
          <p:grpSpPr>
            <a:xfrm>
              <a:off x="0" y="0"/>
              <a:ext cx="24384000" cy="11357093"/>
              <a:chOff x="0" y="0"/>
              <a:chExt cx="4816593" cy="2243376"/>
            </a:xfrm>
          </p:grpSpPr>
          <p:sp>
            <p:nvSpPr>
              <p:cNvPr id="5" name="Freeform 5"/>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6" name="TextBox 6"/>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7" name="Freeform 7"/>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4">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8" name="Group 8"/>
          <p:cNvGrpSpPr/>
          <p:nvPr/>
        </p:nvGrpSpPr>
        <p:grpSpPr>
          <a:xfrm>
            <a:off x="1028700" y="1640041"/>
            <a:ext cx="6198513" cy="8526380"/>
            <a:chOff x="0" y="0"/>
            <a:chExt cx="1632530" cy="2245631"/>
          </a:xfrm>
        </p:grpSpPr>
        <p:sp>
          <p:nvSpPr>
            <p:cNvPr id="9" name="Freeform 9"/>
            <p:cNvSpPr/>
            <p:nvPr/>
          </p:nvSpPr>
          <p:spPr>
            <a:xfrm>
              <a:off x="0" y="0"/>
              <a:ext cx="1632530" cy="2245631"/>
            </a:xfrm>
            <a:custGeom>
              <a:avLst/>
              <a:gdLst/>
              <a:ahLst/>
              <a:cxnLst/>
              <a:rect l="l" t="t" r="r" b="b"/>
              <a:pathLst>
                <a:path w="1632530" h="2245631">
                  <a:moveTo>
                    <a:pt x="71193" y="0"/>
                  </a:moveTo>
                  <a:lnTo>
                    <a:pt x="1561337" y="0"/>
                  </a:lnTo>
                  <a:cubicBezTo>
                    <a:pt x="1580219" y="0"/>
                    <a:pt x="1598327" y="7501"/>
                    <a:pt x="1611678" y="20852"/>
                  </a:cubicBezTo>
                  <a:cubicBezTo>
                    <a:pt x="1625029" y="34203"/>
                    <a:pt x="1632530" y="52311"/>
                    <a:pt x="1632530" y="71193"/>
                  </a:cubicBezTo>
                  <a:lnTo>
                    <a:pt x="1632530" y="2174438"/>
                  </a:lnTo>
                  <a:cubicBezTo>
                    <a:pt x="1632530" y="2213757"/>
                    <a:pt x="1600656" y="2245631"/>
                    <a:pt x="1561337" y="2245631"/>
                  </a:cubicBezTo>
                  <a:lnTo>
                    <a:pt x="71193" y="2245631"/>
                  </a:lnTo>
                  <a:cubicBezTo>
                    <a:pt x="31874" y="2245631"/>
                    <a:pt x="0" y="2213757"/>
                    <a:pt x="0" y="2174438"/>
                  </a:cubicBezTo>
                  <a:lnTo>
                    <a:pt x="0" y="71193"/>
                  </a:lnTo>
                  <a:cubicBezTo>
                    <a:pt x="0" y="31874"/>
                    <a:pt x="31874" y="0"/>
                    <a:pt x="71193"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10" name="TextBox 10"/>
            <p:cNvSpPr txBox="1"/>
            <p:nvPr/>
          </p:nvSpPr>
          <p:spPr>
            <a:xfrm>
              <a:off x="0" y="-57150"/>
              <a:ext cx="1632530" cy="230278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1" name="Group 11"/>
          <p:cNvGrpSpPr/>
          <p:nvPr/>
        </p:nvGrpSpPr>
        <p:grpSpPr>
          <a:xfrm>
            <a:off x="1567326" y="4137039"/>
            <a:ext cx="5121261" cy="512126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3" name="TextBox 13"/>
          <p:cNvSpPr txBox="1"/>
          <p:nvPr/>
        </p:nvSpPr>
        <p:spPr>
          <a:xfrm>
            <a:off x="8122196" y="4751025"/>
            <a:ext cx="9768311" cy="3882906"/>
          </a:xfrm>
          <a:prstGeom prst="rect">
            <a:avLst/>
          </a:prstGeom>
        </p:spPr>
        <p:txBody>
          <a:bodyPr lIns="0" tIns="0" rIns="0" bIns="0" rtlCol="0" anchor="t">
            <a:spAutoFit/>
          </a:bodyPr>
          <a:lstStyle/>
          <a:p>
            <a:pPr marL="0" lvl="0" indent="0" algn="ctr">
              <a:lnSpc>
                <a:spcPts val="15323"/>
              </a:lnSpc>
              <a:spcBef>
                <a:spcPct val="0"/>
              </a:spcBef>
            </a:pPr>
            <a:r>
              <a:rPr lang="en-US" sz="12560" b="1">
                <a:solidFill>
                  <a:srgbClr val="FCFFFB"/>
                </a:solidFill>
                <a:latin typeface="Times New Roman" panose="02020603050405020304" pitchFamily="18" charset="0"/>
                <a:ea typeface="Lucidity Condensed"/>
                <a:cs typeface="Times New Roman" panose="02020603050405020304" pitchFamily="18" charset="0"/>
                <a:sym typeface="Lucidity Condensed"/>
              </a:rPr>
              <a:t>Re</a:t>
            </a:r>
            <a:r>
              <a:rPr lang="en-US" sz="12560"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lated Works</a:t>
            </a:r>
          </a:p>
        </p:txBody>
      </p:sp>
      <p:sp>
        <p:nvSpPr>
          <p:cNvPr id="14" name="Freeform 14"/>
          <p:cNvSpPr/>
          <p:nvPr/>
        </p:nvSpPr>
        <p:spPr>
          <a:xfrm>
            <a:off x="8122196" y="3799077"/>
            <a:ext cx="1779192" cy="265261"/>
          </a:xfrm>
          <a:custGeom>
            <a:avLst/>
            <a:gdLst/>
            <a:ahLst/>
            <a:cxnLst/>
            <a:rect l="l" t="t" r="r" b="b"/>
            <a:pathLst>
              <a:path w="1779192" h="265261">
                <a:moveTo>
                  <a:pt x="0" y="0"/>
                </a:moveTo>
                <a:lnTo>
                  <a:pt x="1779192" y="0"/>
                </a:lnTo>
                <a:lnTo>
                  <a:pt x="1779192" y="265261"/>
                </a:lnTo>
                <a:lnTo>
                  <a:pt x="0" y="26526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3038431" y="2514180"/>
            <a:ext cx="2179052" cy="647066"/>
          </a:xfrm>
          <a:custGeom>
            <a:avLst/>
            <a:gdLst/>
            <a:ahLst/>
            <a:cxnLst/>
            <a:rect l="l" t="t" r="r" b="b"/>
            <a:pathLst>
              <a:path w="2179052" h="647066">
                <a:moveTo>
                  <a:pt x="0" y="0"/>
                </a:moveTo>
                <a:lnTo>
                  <a:pt x="2179051" y="0"/>
                </a:lnTo>
                <a:lnTo>
                  <a:pt x="2179051" y="647066"/>
                </a:lnTo>
                <a:lnTo>
                  <a:pt x="0" y="64706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Freeform 17"/>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TextBox 18"/>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9" name="TextBox 19"/>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20" name="TextBox 20"/>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1" name="TextBox 21"/>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2" name="TextBox 22"/>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3" name="TextBox 23"/>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pic>
        <p:nvPicPr>
          <p:cNvPr id="24" name="Picture 24"/>
          <p:cNvPicPr>
            <a:picLocks noChangeAspect="1"/>
          </p:cNvPicPr>
          <p:nvPr/>
        </p:nvPicPr>
        <p:blipFill>
          <a:blip r:embed="rId14"/>
          <a:stretch>
            <a:fillRect/>
          </a:stretch>
        </p:blipFill>
        <p:spPr>
          <a:xfrm rot="65429">
            <a:off x="17034861" y="9226459"/>
            <a:ext cx="2973523" cy="2973523"/>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6277" y="5071701"/>
            <a:ext cx="10523862" cy="4162037"/>
          </a:xfrm>
          <a:prstGeom prst="rect">
            <a:avLst/>
          </a:prstGeom>
        </p:spPr>
        <p:txBody>
          <a:bodyPr lIns="0" tIns="0" rIns="0" bIns="0" rtlCol="0" anchor="t">
            <a:spAutoFit/>
          </a:bodyPr>
          <a:lstStyle/>
          <a:p>
            <a:pPr algn="just">
              <a:lnSpc>
                <a:spcPts val="4060"/>
              </a:lnSpc>
              <a:spcBef>
                <a:spcPct val="0"/>
              </a:spcBef>
            </a:pPr>
            <a:r>
              <a:rPr lang="en-US" sz="2900" b="1">
                <a:solidFill>
                  <a:srgbClr val="C3D3AE"/>
                </a:solidFill>
                <a:latin typeface="Times New Roman" panose="02020603050405020304" pitchFamily="18" charset="0"/>
                <a:ea typeface="Lucidity Condensed"/>
                <a:cs typeface="Times New Roman" panose="02020603050405020304" pitchFamily="18" charset="0"/>
                <a:sym typeface="Lucidity Condensed"/>
              </a:rPr>
              <a:t>Applied Convolutional Neural Network (CNN) models: ResNet152, VGG19, DenseNet169, and MobileNetv3 to detect plant diseases using the highly regarded PlantVillage dataset. In addition, image augmentation Keras' Image Data Generator was used to extend the training set. The results showed that MobileNetv3 had the best testing accuracy of 99.75%, ResNet152 accuracy of 98.86%, VGG19 accuracy of 99.07% and DenseNet169 accuracy of 99.22%.</a:t>
            </a:r>
          </a:p>
        </p:txBody>
      </p:sp>
      <p:sp>
        <p:nvSpPr>
          <p:cNvPr id="11" name="TextBox 11"/>
          <p:cNvSpPr txBox="1"/>
          <p:nvPr/>
        </p:nvSpPr>
        <p:spPr>
          <a:xfrm>
            <a:off x="6190321" y="2966181"/>
            <a:ext cx="10651650" cy="1710088"/>
          </a:xfrm>
          <a:prstGeom prst="rect">
            <a:avLst/>
          </a:prstGeom>
        </p:spPr>
        <p:txBody>
          <a:bodyPr lIns="0" tIns="0" rIns="0" bIns="0" rtlCol="0" anchor="t">
            <a:spAutoFit/>
          </a:bodyPr>
          <a:lstStyle/>
          <a:p>
            <a:pPr algn="l">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1.Plant Disease Detection Using Deep Learning Techniques</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3" name="Freeform 13"/>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8" name="TextBox 18"/>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9" name="TextBox 19"/>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0" name="TextBox 20"/>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1" name="TextBox 21"/>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2" name="TextBox 22"/>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23" name="Group 23"/>
          <p:cNvGrpSpPr/>
          <p:nvPr/>
        </p:nvGrpSpPr>
        <p:grpSpPr>
          <a:xfrm rot="1159213">
            <a:off x="-8715370" y="1697123"/>
            <a:ext cx="15122355" cy="15122355"/>
            <a:chOff x="0" y="0"/>
            <a:chExt cx="20163139" cy="20163139"/>
          </a:xfrm>
        </p:grpSpPr>
        <p:pic>
          <p:nvPicPr>
            <p:cNvPr id="24" name="Picture 24"/>
            <p:cNvPicPr>
              <a:picLocks noChangeAspect="1"/>
            </p:cNvPicPr>
            <p:nvPr/>
          </p:nvPicPr>
          <p:blipFill>
            <a:blip r:embed="rId11"/>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3D3AE"/>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6277" y="5071701"/>
            <a:ext cx="10523862" cy="4687822"/>
          </a:xfrm>
          <a:prstGeom prst="rect">
            <a:avLst/>
          </a:prstGeom>
        </p:spPr>
        <p:txBody>
          <a:bodyPr lIns="0" tIns="0" rIns="0" bIns="0" rtlCol="0" anchor="t">
            <a:spAutoFit/>
          </a:bodyPr>
          <a:lstStyle/>
          <a:p>
            <a:pPr algn="just">
              <a:lnSpc>
                <a:spcPts val="4060"/>
              </a:lnSpc>
              <a:spcBef>
                <a:spcPct val="0"/>
              </a:spcBef>
            </a:pPr>
            <a:r>
              <a:rPr lang="en-US" sz="2900" b="1">
                <a:solidFill>
                  <a:srgbClr val="C3D3AE"/>
                </a:solidFill>
                <a:latin typeface="Times New Roman" panose="02020603050405020304" pitchFamily="18" charset="0"/>
                <a:ea typeface="Lucidity Condensed"/>
                <a:cs typeface="Times New Roman" panose="02020603050405020304" pitchFamily="18" charset="0"/>
                <a:sym typeface="Lucidity Condensed"/>
              </a:rPr>
              <a:t>Applied CNN: VGG16, InceptionV3, and MobileNet for disease detection and classification. Images of Tomato disease have been taken from the PlantVillage dataset, which includes over 50,000 images of 14 crops. Experimentally, they observed testing accuracy ranging from 76% to 100% for the classification. And the average testing accuracy of the model is 91.2% for the 9 diseases and 1 healthy class. Where the Custom CNN is the best accuracy up to 91.2%, VGG‑16 up to 77.2%, Inception V3 up to 63.4% and MobileNet up to 63.7%.</a:t>
            </a:r>
          </a:p>
        </p:txBody>
      </p:sp>
      <p:sp>
        <p:nvSpPr>
          <p:cNvPr id="11" name="TextBox 11"/>
          <p:cNvSpPr txBox="1"/>
          <p:nvPr/>
        </p:nvSpPr>
        <p:spPr>
          <a:xfrm>
            <a:off x="6190321" y="2966181"/>
            <a:ext cx="11564279" cy="1710088"/>
          </a:xfrm>
          <a:prstGeom prst="rect">
            <a:avLst/>
          </a:prstGeom>
        </p:spPr>
        <p:txBody>
          <a:bodyPr wrap="square" lIns="0" tIns="0" rIns="0" bIns="0" rtlCol="0" anchor="t">
            <a:spAutoFit/>
          </a:bodyPr>
          <a:lstStyle/>
          <a:p>
            <a:pPr algn="l">
              <a:lnSpc>
                <a:spcPts val="6709"/>
              </a:lnSpc>
              <a:spcBef>
                <a:spcPct val="0"/>
              </a:spcBef>
            </a:pPr>
            <a:r>
              <a:rPr lang="en-US" sz="5499" b="1" dirty="0">
                <a:solidFill>
                  <a:srgbClr val="FCFFFB"/>
                </a:solidFill>
                <a:latin typeface="Times New Roman" panose="02020603050405020304" pitchFamily="18" charset="0"/>
                <a:ea typeface="Lucidity Condensed"/>
                <a:cs typeface="Times New Roman" panose="02020603050405020304" pitchFamily="18" charset="0"/>
                <a:sym typeface="Lucidity Condensed"/>
              </a:rPr>
              <a:t>2. Tomato Leaf Disease Detection using Convolution Neural Network</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3" name="Freeform 13"/>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8" name="TextBox 18"/>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9" name="TextBox 19"/>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0" name="TextBox 20"/>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1" name="TextBox 21"/>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2" name="TextBox 22"/>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23" name="Group 23"/>
          <p:cNvGrpSpPr/>
          <p:nvPr/>
        </p:nvGrpSpPr>
        <p:grpSpPr>
          <a:xfrm rot="-3141635">
            <a:off x="-8715370" y="1697123"/>
            <a:ext cx="15122355" cy="15122355"/>
            <a:chOff x="0" y="0"/>
            <a:chExt cx="20163139" cy="20163139"/>
          </a:xfrm>
        </p:grpSpPr>
        <p:pic>
          <p:nvPicPr>
            <p:cNvPr id="24" name="Picture 24"/>
            <p:cNvPicPr>
              <a:picLocks noChangeAspect="1"/>
            </p:cNvPicPr>
            <p:nvPr/>
          </p:nvPicPr>
          <p:blipFill>
            <a:blip r:embed="rId11"/>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E4436"/>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571563" y="5950511"/>
            <a:ext cx="10523862" cy="2584682"/>
          </a:xfrm>
          <a:prstGeom prst="rect">
            <a:avLst/>
          </a:prstGeom>
        </p:spPr>
        <p:txBody>
          <a:bodyPr lIns="0" tIns="0" rIns="0" bIns="0" rtlCol="0" anchor="t">
            <a:spAutoFit/>
          </a:bodyPr>
          <a:lstStyle/>
          <a:p>
            <a:pPr algn="just">
              <a:lnSpc>
                <a:spcPts val="4060"/>
              </a:lnSpc>
              <a:spcBef>
                <a:spcPct val="0"/>
              </a:spcBef>
            </a:pPr>
            <a:r>
              <a:rPr lang="en-US" sz="2900" b="1">
                <a:solidFill>
                  <a:srgbClr val="C3D3AE"/>
                </a:solidFill>
                <a:latin typeface="Times New Roman" panose="02020603050405020304" pitchFamily="18" charset="0"/>
                <a:ea typeface="Lucidity Condensed"/>
                <a:cs typeface="Times New Roman" panose="02020603050405020304" pitchFamily="18" charset="0"/>
                <a:sym typeface="Lucidity Condensed"/>
              </a:rPr>
              <a:t>used apple black rot images in the PlantVillage dataset, a series of CNN: VGG16, VGG19, Inception‑v3, and ResNet50 were trained to diagnose the severity of the disease. Results show that the best model is the deep VGG16 model trained with transfer learning, which yields an overall accuracy of 90.4%.</a:t>
            </a:r>
          </a:p>
        </p:txBody>
      </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3. Automatic Image-Based Plant Disease Severity Estimation Using Deep Learning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3" name="Freeform 13"/>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8" name="TextBox 18"/>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9" name="TextBox 19"/>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0" name="TextBox 20"/>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1" name="TextBox 21"/>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2" name="TextBox 22"/>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23" name="Group 23"/>
          <p:cNvGrpSpPr/>
          <p:nvPr/>
        </p:nvGrpSpPr>
        <p:grpSpPr>
          <a:xfrm rot="-7554350">
            <a:off x="-8715370" y="1697123"/>
            <a:ext cx="15122355" cy="15122355"/>
            <a:chOff x="0" y="0"/>
            <a:chExt cx="20163139" cy="20163139"/>
          </a:xfrm>
        </p:grpSpPr>
        <p:pic>
          <p:nvPicPr>
            <p:cNvPr id="24" name="Picture 24"/>
            <p:cNvPicPr>
              <a:picLocks noChangeAspect="1"/>
            </p:cNvPicPr>
            <p:nvPr/>
          </p:nvPicPr>
          <p:blipFill>
            <a:blip r:embed="rId11"/>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27755"/>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4. Plant leaf disease classification using EfficientNet deep learning model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algn="r" defTabSz="914400" rtl="1" eaLnBrk="1" latinLnBrk="0" hangingPunct="1"/>
            <a:endParaRPr lang="en-SA">
              <a:latin typeface="Times New Roman" panose="02020603050405020304" pitchFamily="18" charset="0"/>
              <a:cs typeface="Times New Roman" panose="02020603050405020304" pitchFamily="18" charset="0"/>
            </a:endParaRPr>
          </a:p>
        </p:txBody>
      </p:sp>
      <p:sp>
        <p:nvSpPr>
          <p:cNvPr id="13" name="Freeform 13"/>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8" name="TextBox 18"/>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9" name="TextBox 19"/>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0" name="TextBox 20"/>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1" name="TextBox 21"/>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2" name="TextBox 22"/>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23" name="Group 23"/>
          <p:cNvGrpSpPr/>
          <p:nvPr/>
        </p:nvGrpSpPr>
        <p:grpSpPr>
          <a:xfrm rot="9870660">
            <a:off x="-8715370" y="1697123"/>
            <a:ext cx="15122355" cy="15122355"/>
            <a:chOff x="0" y="0"/>
            <a:chExt cx="20163139" cy="20163139"/>
          </a:xfrm>
        </p:grpSpPr>
        <p:pic>
          <p:nvPicPr>
            <p:cNvPr id="24" name="Picture 24"/>
            <p:cNvPicPr>
              <a:picLocks noChangeAspect="1"/>
            </p:cNvPicPr>
            <p:nvPr/>
          </p:nvPicPr>
          <p:blipFill>
            <a:blip r:embed="rId11"/>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
        <p:nvSpPr>
          <p:cNvPr id="10" name="TextBox 10"/>
          <p:cNvSpPr txBox="1"/>
          <p:nvPr/>
        </p:nvSpPr>
        <p:spPr>
          <a:xfrm>
            <a:off x="6301928" y="5674245"/>
            <a:ext cx="11174739" cy="3636252"/>
          </a:xfrm>
          <a:prstGeom prst="rect">
            <a:avLst/>
          </a:prstGeom>
        </p:spPr>
        <p:txBody>
          <a:bodyPr lIns="0" tIns="0" rIns="0" bIns="0" rtlCol="0" anchor="t">
            <a:spAutoFit/>
          </a:bodyPr>
          <a:lstStyle/>
          <a:p>
            <a:pPr algn="just">
              <a:lnSpc>
                <a:spcPts val="4060"/>
              </a:lnSpc>
              <a:spcBef>
                <a:spcPct val="0"/>
              </a:spcBef>
            </a:pPr>
            <a:r>
              <a:rPr lang="en-US" sz="2900" b="1" dirty="0">
                <a:solidFill>
                  <a:srgbClr val="C3D3AE"/>
                </a:solidFill>
                <a:latin typeface="Times New Roman" panose="02020603050405020304" pitchFamily="18" charset="0"/>
                <a:ea typeface="Lucidity Condensed"/>
                <a:cs typeface="Times New Roman" panose="02020603050405020304" pitchFamily="18" charset="0"/>
                <a:sym typeface="Lucidity Condensed"/>
              </a:rPr>
              <a:t>proposed </a:t>
            </a:r>
            <a:r>
              <a:rPr lang="en-US" sz="2900" b="1" dirty="0" err="1">
                <a:solidFill>
                  <a:srgbClr val="C3D3AE"/>
                </a:solidFill>
                <a:latin typeface="Times New Roman" panose="02020603050405020304" pitchFamily="18" charset="0"/>
                <a:ea typeface="Lucidity Condensed"/>
                <a:cs typeface="Times New Roman" panose="02020603050405020304" pitchFamily="18" charset="0"/>
                <a:sym typeface="Lucidity Condensed"/>
              </a:rPr>
              <a:t>EfficientNet</a:t>
            </a:r>
            <a:r>
              <a:rPr lang="en-US" sz="2900" b="1" dirty="0">
                <a:solidFill>
                  <a:srgbClr val="C3D3AE"/>
                </a:solidFill>
                <a:latin typeface="Times New Roman" panose="02020603050405020304" pitchFamily="18" charset="0"/>
                <a:ea typeface="Lucidity Condensed"/>
                <a:cs typeface="Times New Roman" panose="02020603050405020304" pitchFamily="18" charset="0"/>
                <a:sym typeface="Lucidity Condensed"/>
              </a:rPr>
              <a:t> B5 and B4 models of DL architecture in plant leaf disease classification. All models were trained with the original and augmented </a:t>
            </a:r>
            <a:r>
              <a:rPr lang="en-US" sz="2900" b="1" dirty="0" err="1">
                <a:solidFill>
                  <a:srgbClr val="C3D3AE"/>
                </a:solidFill>
                <a:latin typeface="Times New Roman" panose="02020603050405020304" pitchFamily="18" charset="0"/>
                <a:ea typeface="Lucidity Condensed"/>
                <a:cs typeface="Times New Roman" panose="02020603050405020304" pitchFamily="18" charset="0"/>
                <a:sym typeface="Lucidity Condensed"/>
              </a:rPr>
              <a:t>PlantVillage</a:t>
            </a:r>
            <a:r>
              <a:rPr lang="en-US" sz="2900" b="1" dirty="0">
                <a:solidFill>
                  <a:srgbClr val="C3D3AE"/>
                </a:solidFill>
                <a:latin typeface="Times New Roman" panose="02020603050405020304" pitchFamily="18" charset="0"/>
                <a:ea typeface="Lucidity Condensed"/>
                <a:cs typeface="Times New Roman" panose="02020603050405020304" pitchFamily="18" charset="0"/>
                <a:sym typeface="Lucidity Condensed"/>
              </a:rPr>
              <a:t> datasets, having 55,448 and 61,486 images. They compared performance with other state-of-the-art DL models. The results showed that B5 and B4 models of </a:t>
            </a:r>
            <a:r>
              <a:rPr lang="en-US" sz="2900" b="1" dirty="0" err="1">
                <a:solidFill>
                  <a:srgbClr val="C3D3AE"/>
                </a:solidFill>
                <a:latin typeface="Times New Roman" panose="02020603050405020304" pitchFamily="18" charset="0"/>
                <a:ea typeface="Lucidity Condensed"/>
                <a:cs typeface="Times New Roman" panose="02020603050405020304" pitchFamily="18" charset="0"/>
                <a:sym typeface="Lucidity Condensed"/>
              </a:rPr>
              <a:t>EfficientNet</a:t>
            </a:r>
            <a:r>
              <a:rPr lang="en-US" sz="2900" b="1" dirty="0">
                <a:solidFill>
                  <a:srgbClr val="C3D3AE"/>
                </a:solidFill>
                <a:latin typeface="Times New Roman" panose="02020603050405020304" pitchFamily="18" charset="0"/>
                <a:ea typeface="Lucidity Condensed"/>
                <a:cs typeface="Times New Roman" panose="02020603050405020304" pitchFamily="18" charset="0"/>
                <a:sym typeface="Lucidity Condensed"/>
              </a:rPr>
              <a:t> architecture achieved the highest values compared to other DL models, with 99.91% and 99.97% respectively for accuracy.</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5619506" y="2840827"/>
            <a:ext cx="1141629" cy="114162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5A185"/>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6301928" y="5918359"/>
            <a:ext cx="11174739" cy="2584682"/>
          </a:xfrm>
          <a:prstGeom prst="rect">
            <a:avLst/>
          </a:prstGeom>
        </p:spPr>
        <p:txBody>
          <a:bodyPr lIns="0" tIns="0" rIns="0" bIns="0" rtlCol="0" anchor="t">
            <a:spAutoFit/>
          </a:bodyPr>
          <a:lstStyle/>
          <a:p>
            <a:pPr algn="just">
              <a:lnSpc>
                <a:spcPts val="4060"/>
              </a:lnSpc>
              <a:spcBef>
                <a:spcPct val="0"/>
              </a:spcBef>
            </a:pPr>
            <a:r>
              <a:rPr lang="en-US" sz="2900" b="1">
                <a:solidFill>
                  <a:srgbClr val="C3D3AE"/>
                </a:solidFill>
                <a:latin typeface="Times New Roman" panose="02020603050405020304" pitchFamily="18" charset="0"/>
                <a:ea typeface="Lucidity Condensed"/>
                <a:cs typeface="Times New Roman" panose="02020603050405020304" pitchFamily="18" charset="0"/>
                <a:sym typeface="Lucidity Condensed"/>
              </a:rPr>
              <a:t>used the LeNet architecture as a CNN to classify and detect two famous banana diseases, which are banana sigatoka and banana speckle, using a real dataset of banana diseases obtained from the PlantVillage. The results demonstrated with 20% training and 80% testing, they achieved 98.61% accuracy.</a:t>
            </a:r>
          </a:p>
        </p:txBody>
      </p:sp>
      <p:sp>
        <p:nvSpPr>
          <p:cNvPr id="11" name="TextBox 11"/>
          <p:cNvSpPr txBox="1"/>
          <p:nvPr/>
        </p:nvSpPr>
        <p:spPr>
          <a:xfrm>
            <a:off x="6190321" y="2966181"/>
            <a:ext cx="11286347" cy="2557830"/>
          </a:xfrm>
          <a:prstGeom prst="rect">
            <a:avLst/>
          </a:prstGeom>
        </p:spPr>
        <p:txBody>
          <a:bodyPr lIns="0" tIns="0" rIns="0" bIns="0" rtlCol="0" anchor="t">
            <a:spAutoFit/>
          </a:bodyPr>
          <a:lstStyle/>
          <a:p>
            <a:pPr algn="l">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5. A Deep Learning-based Approach for Banana Leaf Diseases Classification </a:t>
            </a:r>
          </a:p>
        </p:txBody>
      </p:sp>
      <p:sp>
        <p:nvSpPr>
          <p:cNvPr id="12" name="Freeform 12"/>
          <p:cNvSpPr/>
          <p:nvPr/>
        </p:nvSpPr>
        <p:spPr>
          <a:xfrm rot="8402090">
            <a:off x="15956424" y="836336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3" name="Freeform 13"/>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4325566"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9">
              <a:extLst>
                <a:ext uri="{96DAC541-7B7A-43D3-8B79-37D633B846F1}">
                  <asvg:svgBlip xmlns:asvg="http://schemas.microsoft.com/office/drawing/2016/SVG/main" r:embed="rId10"/>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18" name="TextBox 18"/>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19" name="TextBox 19"/>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0" name="TextBox 20"/>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Related Works</a:t>
            </a:r>
          </a:p>
        </p:txBody>
      </p:sp>
      <p:sp>
        <p:nvSpPr>
          <p:cNvPr id="21" name="TextBox 21"/>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Methodology</a:t>
            </a:r>
          </a:p>
        </p:txBody>
      </p:sp>
      <p:sp>
        <p:nvSpPr>
          <p:cNvPr id="22" name="TextBox 22"/>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grpSp>
        <p:nvGrpSpPr>
          <p:cNvPr id="23" name="Group 23"/>
          <p:cNvGrpSpPr/>
          <p:nvPr/>
        </p:nvGrpSpPr>
        <p:grpSpPr>
          <a:xfrm rot="5463014">
            <a:off x="-8715370" y="1697123"/>
            <a:ext cx="15122355" cy="15122355"/>
            <a:chOff x="0" y="0"/>
            <a:chExt cx="20163139" cy="20163139"/>
          </a:xfrm>
        </p:grpSpPr>
        <p:pic>
          <p:nvPicPr>
            <p:cNvPr id="24" name="Picture 24"/>
            <p:cNvPicPr>
              <a:picLocks noChangeAspect="1"/>
            </p:cNvPicPr>
            <p:nvPr/>
          </p:nvPicPr>
          <p:blipFill>
            <a:blip r:embed="rId11"/>
            <a:stretch>
              <a:fillRect/>
            </a:stretch>
          </p:blipFill>
          <p:spPr>
            <a:xfrm rot="65429">
              <a:off x="-1792485" y="-1792485"/>
              <a:ext cx="23748109" cy="23748109"/>
            </a:xfrm>
            <a:prstGeom prst="rect">
              <a:avLst/>
            </a:prstGeom>
          </p:spPr>
        </p:pic>
        <p:sp>
          <p:nvSpPr>
            <p:cNvPr id="25" name="TextBox 25"/>
            <p:cNvSpPr txBox="1"/>
            <p:nvPr/>
          </p:nvSpPr>
          <p:spPr>
            <a:xfrm rot="2109252">
              <a:off x="12604919" y="4228554"/>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1</a:t>
              </a:r>
            </a:p>
          </p:txBody>
        </p:sp>
        <p:sp>
          <p:nvSpPr>
            <p:cNvPr id="26" name="TextBox 26"/>
            <p:cNvSpPr txBox="1"/>
            <p:nvPr/>
          </p:nvSpPr>
          <p:spPr>
            <a:xfrm rot="6788333">
              <a:off x="14505271" y="1034326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2</a:t>
              </a:r>
            </a:p>
          </p:txBody>
        </p:sp>
        <p:sp>
          <p:nvSpPr>
            <p:cNvPr id="27" name="TextBox 27"/>
            <p:cNvSpPr txBox="1"/>
            <p:nvPr/>
          </p:nvSpPr>
          <p:spPr>
            <a:xfrm rot="-10699138">
              <a:off x="9128217" y="13759806"/>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3</a:t>
              </a:r>
            </a:p>
          </p:txBody>
        </p:sp>
        <p:sp>
          <p:nvSpPr>
            <p:cNvPr id="28" name="TextBox 28"/>
            <p:cNvSpPr txBox="1"/>
            <p:nvPr/>
          </p:nvSpPr>
          <p:spPr>
            <a:xfrm rot="-6562178">
              <a:off x="4403648" y="1001145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4</a:t>
              </a:r>
            </a:p>
          </p:txBody>
        </p:sp>
        <p:sp>
          <p:nvSpPr>
            <p:cNvPr id="29" name="TextBox 29"/>
            <p:cNvSpPr txBox="1"/>
            <p:nvPr/>
          </p:nvSpPr>
          <p:spPr>
            <a:xfrm rot="-2433472">
              <a:off x="6455288" y="4926145"/>
              <a:ext cx="1905867" cy="2777224"/>
            </a:xfrm>
            <a:prstGeom prst="rect">
              <a:avLst/>
            </a:prstGeom>
          </p:spPr>
          <p:txBody>
            <a:bodyPr lIns="0" tIns="0" rIns="0" bIns="0" rtlCol="0" anchor="t">
              <a:spAutoFit/>
            </a:bodyPr>
            <a:lstStyle/>
            <a:p>
              <a:pPr marL="0" lvl="0" indent="0" algn="ctr">
                <a:lnSpc>
                  <a:spcPts val="16590"/>
                </a:lnSpc>
                <a:spcBef>
                  <a:spcPct val="0"/>
                </a:spcBef>
              </a:pPr>
              <a:r>
                <a:rPr lang="en-US" sz="13598" b="1">
                  <a:solidFill>
                    <a:srgbClr val="FCFFFB"/>
                  </a:solidFill>
                  <a:latin typeface="Times New Roman" panose="02020603050405020304" pitchFamily="18" charset="0"/>
                  <a:ea typeface="Lucidity Condensed"/>
                  <a:cs typeface="Times New Roman" panose="02020603050405020304" pitchFamily="18" charset="0"/>
                  <a:sym typeface="Lucidity Condensed"/>
                </a:rPr>
                <a:t>5</a:t>
              </a:r>
            </a:p>
          </p:txBody>
        </p:sp>
      </p:gr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Freeform 10"/>
          <p:cNvSpPr/>
          <p:nvPr/>
        </p:nvSpPr>
        <p:spPr>
          <a:xfrm rot="-5490446">
            <a:off x="-1216745" y="343668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1" name="Freeform 11"/>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2" name="TextBox 12"/>
          <p:cNvSpPr txBox="1"/>
          <p:nvPr/>
        </p:nvSpPr>
        <p:spPr>
          <a:xfrm>
            <a:off x="573133" y="2799892"/>
            <a:ext cx="11366909" cy="809709"/>
          </a:xfrm>
          <a:prstGeom prst="rect">
            <a:avLst/>
          </a:prstGeom>
        </p:spPr>
        <p:txBody>
          <a:bodyPr lIns="0" tIns="0" rIns="0" bIns="0" rtlCol="0" anchor="t">
            <a:spAutoFit/>
          </a:bodyPr>
          <a:lstStyle/>
          <a:p>
            <a:pPr marL="0" lvl="0" indent="0" algn="ctr">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M</a:t>
            </a:r>
            <a:r>
              <a:rPr lang="en-US" sz="5499"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ethodology - Dataset</a:t>
            </a:r>
          </a:p>
        </p:txBody>
      </p:sp>
      <p:grpSp>
        <p:nvGrpSpPr>
          <p:cNvPr id="13" name="Group 13"/>
          <p:cNvGrpSpPr/>
          <p:nvPr/>
        </p:nvGrpSpPr>
        <p:grpSpPr>
          <a:xfrm>
            <a:off x="13053251" y="2734574"/>
            <a:ext cx="5492774" cy="6391592"/>
            <a:chOff x="0" y="0"/>
            <a:chExt cx="698500" cy="812800"/>
          </a:xfrm>
        </p:grpSpPr>
        <p:sp>
          <p:nvSpPr>
            <p:cNvPr id="14" name="Freeform 14"/>
            <p:cNvSpPr/>
            <p:nvPr/>
          </p:nvSpPr>
          <p:spPr>
            <a:xfrm>
              <a:off x="0" y="9304"/>
              <a:ext cx="698500" cy="794193"/>
            </a:xfrm>
            <a:custGeom>
              <a:avLst/>
              <a:gdLst/>
              <a:ahLst/>
              <a:cxnLst/>
              <a:rect l="l" t="t" r="r" b="b"/>
              <a:pathLst>
                <a:path w="698500" h="794193">
                  <a:moveTo>
                    <a:pt x="391128" y="15062"/>
                  </a:moveTo>
                  <a:lnTo>
                    <a:pt x="656622" y="169530"/>
                  </a:lnTo>
                  <a:cubicBezTo>
                    <a:pt x="682549" y="184616"/>
                    <a:pt x="698500" y="212350"/>
                    <a:pt x="698500" y="242347"/>
                  </a:cubicBezTo>
                  <a:lnTo>
                    <a:pt x="698500" y="551845"/>
                  </a:lnTo>
                  <a:cubicBezTo>
                    <a:pt x="698500" y="581842"/>
                    <a:pt x="682549" y="609576"/>
                    <a:pt x="656622" y="624662"/>
                  </a:cubicBezTo>
                  <a:lnTo>
                    <a:pt x="391128" y="779130"/>
                  </a:lnTo>
                  <a:cubicBezTo>
                    <a:pt x="365241" y="794192"/>
                    <a:pt x="333259" y="794192"/>
                    <a:pt x="307372" y="779130"/>
                  </a:cubicBezTo>
                  <a:lnTo>
                    <a:pt x="41878" y="624662"/>
                  </a:lnTo>
                  <a:cubicBezTo>
                    <a:pt x="15951" y="609576"/>
                    <a:pt x="0" y="581842"/>
                    <a:pt x="0" y="551845"/>
                  </a:cubicBezTo>
                  <a:lnTo>
                    <a:pt x="0" y="242347"/>
                  </a:lnTo>
                  <a:cubicBezTo>
                    <a:pt x="0" y="212350"/>
                    <a:pt x="15951" y="184616"/>
                    <a:pt x="41878" y="169530"/>
                  </a:cubicBezTo>
                  <a:lnTo>
                    <a:pt x="307372" y="15062"/>
                  </a:lnTo>
                  <a:cubicBezTo>
                    <a:pt x="333259" y="0"/>
                    <a:pt x="365241" y="0"/>
                    <a:pt x="391128" y="15062"/>
                  </a:cubicBezTo>
                  <a:close/>
                </a:path>
              </a:pathLst>
            </a:custGeom>
            <a:blipFill>
              <a:blip r:embed="rId7"/>
              <a:stretch>
                <a:fillRect l="-6310" r="-6310"/>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5" name="Freeform 15"/>
          <p:cNvSpPr/>
          <p:nvPr/>
        </p:nvSpPr>
        <p:spPr>
          <a:xfrm>
            <a:off x="1408113" y="4055262"/>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TextBox 16"/>
          <p:cNvSpPr txBox="1"/>
          <p:nvPr/>
        </p:nvSpPr>
        <p:spPr>
          <a:xfrm>
            <a:off x="2029700" y="4006826"/>
            <a:ext cx="9910341" cy="541623"/>
          </a:xfrm>
          <a:prstGeom prst="rect">
            <a:avLst/>
          </a:prstGeom>
        </p:spPr>
        <p:txBody>
          <a:bodyPr lIns="0" tIns="0" rIns="0" bIns="0" rtlCol="0" anchor="t">
            <a:spAutoFit/>
          </a:bodyPr>
          <a:lstStyle/>
          <a:p>
            <a:pPr algn="just">
              <a:lnSpc>
                <a:spcPts val="4620"/>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Plant Disease Datasets</a:t>
            </a:r>
          </a:p>
        </p:txBody>
      </p:sp>
      <p:sp>
        <p:nvSpPr>
          <p:cNvPr id="17" name="Freeform 17"/>
          <p:cNvSpPr/>
          <p:nvPr/>
        </p:nvSpPr>
        <p:spPr>
          <a:xfrm>
            <a:off x="16209251"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TextBox 19"/>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20" name="TextBox 20"/>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21" name="TextBox 21"/>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2" name="TextBox 22"/>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23" name="TextBox 23"/>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Methodology</a:t>
            </a:r>
          </a:p>
        </p:txBody>
      </p:sp>
      <p:sp>
        <p:nvSpPr>
          <p:cNvPr id="24" name="TextBox 24"/>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sp>
        <p:nvSpPr>
          <p:cNvPr id="25" name="TextBox 25"/>
          <p:cNvSpPr txBox="1"/>
          <p:nvPr/>
        </p:nvSpPr>
        <p:spPr>
          <a:xfrm>
            <a:off x="2029700" y="4643796"/>
            <a:ext cx="9910341" cy="896050"/>
          </a:xfrm>
          <a:prstGeom prst="rect">
            <a:avLst/>
          </a:prstGeom>
        </p:spPr>
        <p:txBody>
          <a:bodyPr lIns="0" tIns="0" rIns="0" bIns="0" rtlCol="0" anchor="t">
            <a:spAutoFit/>
          </a:bodyPr>
          <a:lstStyle/>
          <a:p>
            <a:pPr marL="561353" lvl="1" indent="-280677" algn="just">
              <a:lnSpc>
                <a:spcPts val="3640"/>
              </a:lnSpc>
              <a:buFont typeface="Arial"/>
              <a:buChar char="•"/>
            </a:pPr>
            <a:r>
              <a:rPr lang="en-US" sz="2600">
                <a:solidFill>
                  <a:srgbClr val="EFFFDA"/>
                </a:solidFill>
                <a:latin typeface="Times New Roman" panose="02020603050405020304" pitchFamily="18" charset="0"/>
                <a:ea typeface="Lucidity Condensed"/>
                <a:cs typeface="Times New Roman" panose="02020603050405020304" pitchFamily="18" charset="0"/>
                <a:sym typeface="Lucidity Condensed"/>
              </a:rPr>
              <a:t>PlantVillage Dataset: Content: 50,000+ labeled images of healthy and diseased plant leaves (38 classes).</a:t>
            </a:r>
          </a:p>
        </p:txBody>
      </p:sp>
      <p:sp>
        <p:nvSpPr>
          <p:cNvPr id="26" name="Freeform 26"/>
          <p:cNvSpPr/>
          <p:nvPr/>
        </p:nvSpPr>
        <p:spPr>
          <a:xfrm>
            <a:off x="1408113" y="5930370"/>
            <a:ext cx="411272" cy="614864"/>
          </a:xfrm>
          <a:custGeom>
            <a:avLst/>
            <a:gdLst/>
            <a:ahLst/>
            <a:cxnLst/>
            <a:rect l="l" t="t" r="r" b="b"/>
            <a:pathLst>
              <a:path w="411272" h="614864">
                <a:moveTo>
                  <a:pt x="0" y="0"/>
                </a:moveTo>
                <a:lnTo>
                  <a:pt x="411271" y="0"/>
                </a:lnTo>
                <a:lnTo>
                  <a:pt x="411271"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7" name="TextBox 27"/>
          <p:cNvSpPr txBox="1"/>
          <p:nvPr/>
        </p:nvSpPr>
        <p:spPr>
          <a:xfrm>
            <a:off x="2029700" y="5881935"/>
            <a:ext cx="9910341" cy="541623"/>
          </a:xfrm>
          <a:prstGeom prst="rect">
            <a:avLst/>
          </a:prstGeom>
        </p:spPr>
        <p:txBody>
          <a:bodyPr lIns="0" tIns="0" rIns="0" bIns="0" rtlCol="0" anchor="t">
            <a:spAutoFit/>
          </a:bodyPr>
          <a:lstStyle/>
          <a:p>
            <a:pPr algn="just">
              <a:lnSpc>
                <a:spcPts val="4620"/>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Climate &amp; Environmental Data </a:t>
            </a:r>
          </a:p>
        </p:txBody>
      </p:sp>
      <p:sp>
        <p:nvSpPr>
          <p:cNvPr id="28" name="TextBox 28"/>
          <p:cNvSpPr txBox="1"/>
          <p:nvPr/>
        </p:nvSpPr>
        <p:spPr>
          <a:xfrm>
            <a:off x="2029700" y="6518904"/>
            <a:ext cx="9910341" cy="1353283"/>
          </a:xfrm>
          <a:prstGeom prst="rect">
            <a:avLst/>
          </a:prstGeom>
        </p:spPr>
        <p:txBody>
          <a:bodyPr lIns="0" tIns="0" rIns="0" bIns="0" rtlCol="0" anchor="t">
            <a:spAutoFit/>
          </a:bodyPr>
          <a:lstStyle/>
          <a:p>
            <a:pPr marL="561353" lvl="1" indent="-280677" algn="just">
              <a:lnSpc>
                <a:spcPts val="3640"/>
              </a:lnSpc>
              <a:buFont typeface="Arial"/>
              <a:buChar char="•"/>
            </a:pPr>
            <a:r>
              <a:rPr lang="en-US" sz="2600">
                <a:solidFill>
                  <a:srgbClr val="EFFFDA"/>
                </a:solidFill>
                <a:latin typeface="Times New Roman" panose="02020603050405020304" pitchFamily="18" charset="0"/>
                <a:ea typeface="Lucidity Condensed"/>
                <a:cs typeface="Times New Roman" panose="02020603050405020304" pitchFamily="18" charset="0"/>
                <a:sym typeface="Lucidity Condensed"/>
              </a:rPr>
              <a:t>NASA POWER Climate Data: Daily weather &amp; solar radiation.</a:t>
            </a:r>
          </a:p>
          <a:p>
            <a:pPr marL="561353" lvl="1" indent="-280677" algn="just">
              <a:lnSpc>
                <a:spcPts val="3640"/>
              </a:lnSpc>
              <a:buFont typeface="Arial"/>
              <a:buChar char="•"/>
            </a:pPr>
            <a:r>
              <a:rPr lang="en-US" sz="2600">
                <a:solidFill>
                  <a:srgbClr val="EFFFDA"/>
                </a:solidFill>
                <a:latin typeface="Times New Roman" panose="02020603050405020304" pitchFamily="18" charset="0"/>
                <a:ea typeface="Lucidity Condensed"/>
                <a:cs typeface="Times New Roman" panose="02020603050405020304" pitchFamily="18" charset="0"/>
                <a:sym typeface="Lucidity Condensed"/>
              </a:rPr>
              <a:t>ERA5 (ECMWF Reanalysis Dataset): Hourly global climate variables (temperature, humidity, rainfall).</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368582" y="9438153"/>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Freeform 10"/>
          <p:cNvSpPr/>
          <p:nvPr/>
        </p:nvSpPr>
        <p:spPr>
          <a:xfrm rot="-5490446">
            <a:off x="-1216745" y="343668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1" name="Freeform 11"/>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2" name="TextBox 12"/>
          <p:cNvSpPr txBox="1"/>
          <p:nvPr/>
        </p:nvSpPr>
        <p:spPr>
          <a:xfrm>
            <a:off x="573133" y="2799892"/>
            <a:ext cx="12611093" cy="809709"/>
          </a:xfrm>
          <a:prstGeom prst="rect">
            <a:avLst/>
          </a:prstGeom>
        </p:spPr>
        <p:txBody>
          <a:bodyPr lIns="0" tIns="0" rIns="0" bIns="0" rtlCol="0" anchor="t">
            <a:spAutoFit/>
          </a:bodyPr>
          <a:lstStyle/>
          <a:p>
            <a:pPr marL="0" lvl="0" indent="0" algn="ctr">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M</a:t>
            </a:r>
            <a:r>
              <a:rPr lang="en-US" sz="5499"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ethodology - Data pre-processing</a:t>
            </a:r>
          </a:p>
        </p:txBody>
      </p:sp>
      <p:grpSp>
        <p:nvGrpSpPr>
          <p:cNvPr id="13" name="Group 13"/>
          <p:cNvGrpSpPr/>
          <p:nvPr/>
        </p:nvGrpSpPr>
        <p:grpSpPr>
          <a:xfrm>
            <a:off x="13053251" y="2734574"/>
            <a:ext cx="5492774" cy="6391592"/>
            <a:chOff x="0" y="0"/>
            <a:chExt cx="698500" cy="812800"/>
          </a:xfrm>
        </p:grpSpPr>
        <p:sp>
          <p:nvSpPr>
            <p:cNvPr id="14" name="Freeform 14"/>
            <p:cNvSpPr/>
            <p:nvPr/>
          </p:nvSpPr>
          <p:spPr>
            <a:xfrm>
              <a:off x="0" y="9304"/>
              <a:ext cx="698500" cy="794193"/>
            </a:xfrm>
            <a:custGeom>
              <a:avLst/>
              <a:gdLst/>
              <a:ahLst/>
              <a:cxnLst/>
              <a:rect l="l" t="t" r="r" b="b"/>
              <a:pathLst>
                <a:path w="698500" h="794193">
                  <a:moveTo>
                    <a:pt x="391128" y="15062"/>
                  </a:moveTo>
                  <a:lnTo>
                    <a:pt x="656622" y="169530"/>
                  </a:lnTo>
                  <a:cubicBezTo>
                    <a:pt x="682549" y="184616"/>
                    <a:pt x="698500" y="212350"/>
                    <a:pt x="698500" y="242347"/>
                  </a:cubicBezTo>
                  <a:lnTo>
                    <a:pt x="698500" y="551845"/>
                  </a:lnTo>
                  <a:cubicBezTo>
                    <a:pt x="698500" y="581842"/>
                    <a:pt x="682549" y="609576"/>
                    <a:pt x="656622" y="624662"/>
                  </a:cubicBezTo>
                  <a:lnTo>
                    <a:pt x="391128" y="779130"/>
                  </a:lnTo>
                  <a:cubicBezTo>
                    <a:pt x="365241" y="794192"/>
                    <a:pt x="333259" y="794192"/>
                    <a:pt x="307372" y="779130"/>
                  </a:cubicBezTo>
                  <a:lnTo>
                    <a:pt x="41878" y="624662"/>
                  </a:lnTo>
                  <a:cubicBezTo>
                    <a:pt x="15951" y="609576"/>
                    <a:pt x="0" y="581842"/>
                    <a:pt x="0" y="551845"/>
                  </a:cubicBezTo>
                  <a:lnTo>
                    <a:pt x="0" y="242347"/>
                  </a:lnTo>
                  <a:cubicBezTo>
                    <a:pt x="0" y="212350"/>
                    <a:pt x="15951" y="184616"/>
                    <a:pt x="41878" y="169530"/>
                  </a:cubicBezTo>
                  <a:lnTo>
                    <a:pt x="307372" y="15062"/>
                  </a:lnTo>
                  <a:cubicBezTo>
                    <a:pt x="333259" y="0"/>
                    <a:pt x="365241" y="0"/>
                    <a:pt x="391128" y="15062"/>
                  </a:cubicBezTo>
                  <a:close/>
                </a:path>
              </a:pathLst>
            </a:custGeom>
            <a:blipFill>
              <a:blip r:embed="rId7"/>
              <a:stretch>
                <a:fillRect l="-6310" r="-6310"/>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5" name="Freeform 15"/>
          <p:cNvSpPr/>
          <p:nvPr/>
        </p:nvSpPr>
        <p:spPr>
          <a:xfrm>
            <a:off x="2652297" y="4469528"/>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16209251"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Freeform 17"/>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2652297" y="5363816"/>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Freeform 19"/>
          <p:cNvSpPr/>
          <p:nvPr/>
        </p:nvSpPr>
        <p:spPr>
          <a:xfrm>
            <a:off x="2652297" y="628478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0" name="Freeform 20"/>
          <p:cNvSpPr/>
          <p:nvPr/>
        </p:nvSpPr>
        <p:spPr>
          <a:xfrm>
            <a:off x="2652297" y="7204451"/>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1" name="TextBox 21"/>
          <p:cNvSpPr txBox="1"/>
          <p:nvPr/>
        </p:nvSpPr>
        <p:spPr>
          <a:xfrm>
            <a:off x="3273885" y="4163918"/>
            <a:ext cx="8081469" cy="3601455"/>
          </a:xfrm>
          <a:prstGeom prst="rect">
            <a:avLst/>
          </a:prstGeom>
        </p:spPr>
        <p:txBody>
          <a:bodyPr lIns="0" tIns="0" rIns="0" bIns="0" rtlCol="0" anchor="t">
            <a:spAutoFit/>
          </a:bodyPr>
          <a:lstStyle/>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Resize Images</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Handle Class Imbalance</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Data Cleaning</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Split Data</a:t>
            </a:r>
          </a:p>
        </p:txBody>
      </p:sp>
      <p:sp>
        <p:nvSpPr>
          <p:cNvPr id="22" name="TextBox 22"/>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23" name="TextBox 23"/>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24" name="TextBox 24"/>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5" name="TextBox 25"/>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26" name="TextBox 26"/>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Methodology</a:t>
            </a:r>
          </a:p>
        </p:txBody>
      </p:sp>
      <p:sp>
        <p:nvSpPr>
          <p:cNvPr id="27" name="TextBox 27"/>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2195402"/>
            <a:ext cx="18288000" cy="8517820"/>
            <a:chOff x="0" y="0"/>
            <a:chExt cx="24384000" cy="11357093"/>
          </a:xfrm>
        </p:grpSpPr>
        <p:grpSp>
          <p:nvGrpSpPr>
            <p:cNvPr id="3" name="Group 3"/>
            <p:cNvGrpSpPr/>
            <p:nvPr/>
          </p:nvGrpSpPr>
          <p:grpSpPr>
            <a:xfrm>
              <a:off x="0" y="0"/>
              <a:ext cx="24384000" cy="11357093"/>
              <a:chOff x="0" y="0"/>
              <a:chExt cx="4816593" cy="2243376"/>
            </a:xfrm>
          </p:grpSpPr>
          <p:sp>
            <p:nvSpPr>
              <p:cNvPr id="4" name="Freeform 4"/>
              <p:cNvSpPr/>
              <p:nvPr/>
            </p:nvSpPr>
            <p:spPr>
              <a:xfrm>
                <a:off x="0" y="0"/>
                <a:ext cx="4816592" cy="2243376"/>
              </a:xfrm>
              <a:custGeom>
                <a:avLst/>
                <a:gdLst/>
                <a:ahLst/>
                <a:cxnLst/>
                <a:rect l="l" t="t" r="r" b="b"/>
                <a:pathLst>
                  <a:path w="4816592" h="2243376">
                    <a:moveTo>
                      <a:pt x="0" y="0"/>
                    </a:moveTo>
                    <a:lnTo>
                      <a:pt x="4816592" y="0"/>
                    </a:lnTo>
                    <a:lnTo>
                      <a:pt x="4816592" y="2243376"/>
                    </a:lnTo>
                    <a:lnTo>
                      <a:pt x="0" y="2243376"/>
                    </a:lnTo>
                    <a:close/>
                  </a:path>
                </a:pathLst>
              </a:custGeom>
              <a:solidFill>
                <a:srgbClr val="193229"/>
              </a:solidFill>
            </p:spPr>
            <p:txBody>
              <a:bodyPr/>
              <a:lstStyle/>
              <a:p>
                <a:endParaRPr lang="en-SA">
                  <a:latin typeface="Times New Roman" panose="02020603050405020304" pitchFamily="18" charset="0"/>
                  <a:cs typeface="Times New Roman" panose="02020603050405020304" pitchFamily="18" charset="0"/>
                </a:endParaRPr>
              </a:p>
            </p:txBody>
          </p:sp>
          <p:sp>
            <p:nvSpPr>
              <p:cNvPr id="5" name="TextBox 5"/>
              <p:cNvSpPr txBox="1"/>
              <p:nvPr/>
            </p:nvSpPr>
            <p:spPr>
              <a:xfrm>
                <a:off x="0" y="-47625"/>
                <a:ext cx="4816593" cy="2291001"/>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6" name="Freeform 6"/>
            <p:cNvSpPr/>
            <p:nvPr/>
          </p:nvSpPr>
          <p:spPr>
            <a:xfrm>
              <a:off x="0" y="0"/>
              <a:ext cx="24384000" cy="11357093"/>
            </a:xfrm>
            <a:custGeom>
              <a:avLst/>
              <a:gdLst/>
              <a:ahLst/>
              <a:cxnLst/>
              <a:rect l="l" t="t" r="r" b="b"/>
              <a:pathLst>
                <a:path w="24384000" h="11357093">
                  <a:moveTo>
                    <a:pt x="0" y="0"/>
                  </a:moveTo>
                  <a:lnTo>
                    <a:pt x="24384000" y="0"/>
                  </a:lnTo>
                  <a:lnTo>
                    <a:pt x="24384000" y="11357093"/>
                  </a:lnTo>
                  <a:lnTo>
                    <a:pt x="0" y="11357093"/>
                  </a:lnTo>
                  <a:lnTo>
                    <a:pt x="0" y="0"/>
                  </a:lnTo>
                  <a:close/>
                </a:path>
              </a:pathLst>
            </a:custGeom>
            <a:blipFill>
              <a:blip r:embed="rId2">
                <a:alphaModFix amt="5000"/>
              </a:blip>
              <a:stretch>
                <a:fillRect l="-3445" r="-3445" b="-52904"/>
              </a:stretch>
            </a:blipFill>
          </p:spPr>
          <p:txBody>
            <a:bodyPr/>
            <a:lstStyle/>
            <a:p>
              <a:endParaRPr lang="en-SA">
                <a:latin typeface="Times New Roman" panose="02020603050405020304" pitchFamily="18" charset="0"/>
                <a:cs typeface="Times New Roman" panose="02020603050405020304" pitchFamily="18" charset="0"/>
              </a:endParaRPr>
            </a:p>
          </p:txBody>
        </p:sp>
      </p:grpSp>
      <p:grpSp>
        <p:nvGrpSpPr>
          <p:cNvPr id="7" name="Group 7"/>
          <p:cNvGrpSpPr/>
          <p:nvPr/>
        </p:nvGrpSpPr>
        <p:grpSpPr>
          <a:xfrm>
            <a:off x="-368582" y="9714378"/>
            <a:ext cx="17627882" cy="1831014"/>
            <a:chOff x="0" y="0"/>
            <a:chExt cx="4642734" cy="482242"/>
          </a:xfrm>
        </p:grpSpPr>
        <p:sp>
          <p:nvSpPr>
            <p:cNvPr id="8" name="Freeform 8"/>
            <p:cNvSpPr/>
            <p:nvPr/>
          </p:nvSpPr>
          <p:spPr>
            <a:xfrm>
              <a:off x="0" y="0"/>
              <a:ext cx="4642734" cy="482242"/>
            </a:xfrm>
            <a:custGeom>
              <a:avLst/>
              <a:gdLst/>
              <a:ahLst/>
              <a:cxnLst/>
              <a:rect l="l" t="t" r="r" b="b"/>
              <a:pathLst>
                <a:path w="4642734" h="482242">
                  <a:moveTo>
                    <a:pt x="10540" y="0"/>
                  </a:moveTo>
                  <a:lnTo>
                    <a:pt x="4632194" y="0"/>
                  </a:lnTo>
                  <a:cubicBezTo>
                    <a:pt x="4638015" y="0"/>
                    <a:pt x="4642734" y="4719"/>
                    <a:pt x="4642734" y="10540"/>
                  </a:cubicBezTo>
                  <a:lnTo>
                    <a:pt x="4642734" y="471702"/>
                  </a:lnTo>
                  <a:cubicBezTo>
                    <a:pt x="4642734" y="477523"/>
                    <a:pt x="4638015" y="482242"/>
                    <a:pt x="4632194" y="482242"/>
                  </a:cubicBezTo>
                  <a:lnTo>
                    <a:pt x="10540" y="482242"/>
                  </a:lnTo>
                  <a:cubicBezTo>
                    <a:pt x="4719" y="482242"/>
                    <a:pt x="0" y="477523"/>
                    <a:pt x="0" y="471702"/>
                  </a:cubicBezTo>
                  <a:lnTo>
                    <a:pt x="0" y="10540"/>
                  </a:lnTo>
                  <a:cubicBezTo>
                    <a:pt x="0" y="4719"/>
                    <a:pt x="4719" y="0"/>
                    <a:pt x="10540" y="0"/>
                  </a:cubicBezTo>
                  <a:close/>
                </a:path>
              </a:pathLst>
            </a:custGeom>
            <a:solidFill>
              <a:srgbClr val="315E41"/>
            </a:solidFill>
          </p:spPr>
          <p:txBody>
            <a:bodyPr/>
            <a:lstStyle/>
            <a:p>
              <a:endParaRPr lang="en-SA">
                <a:latin typeface="Times New Roman" panose="02020603050405020304" pitchFamily="18" charset="0"/>
                <a:cs typeface="Times New Roman" panose="02020603050405020304" pitchFamily="18" charset="0"/>
              </a:endParaRPr>
            </a:p>
          </p:txBody>
        </p:sp>
        <p:sp>
          <p:nvSpPr>
            <p:cNvPr id="9" name="TextBox 9"/>
            <p:cNvSpPr txBox="1"/>
            <p:nvPr/>
          </p:nvSpPr>
          <p:spPr>
            <a:xfrm>
              <a:off x="0" y="-57150"/>
              <a:ext cx="4642734" cy="539392"/>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sp>
        <p:nvSpPr>
          <p:cNvPr id="10" name="Freeform 10"/>
          <p:cNvSpPr/>
          <p:nvPr/>
        </p:nvSpPr>
        <p:spPr>
          <a:xfrm rot="-5490446">
            <a:off x="-1216745" y="3436681"/>
            <a:ext cx="3579756" cy="1789878"/>
          </a:xfrm>
          <a:custGeom>
            <a:avLst/>
            <a:gdLst/>
            <a:ahLst/>
            <a:cxnLst/>
            <a:rect l="l" t="t" r="r" b="b"/>
            <a:pathLst>
              <a:path w="3579756" h="1789878">
                <a:moveTo>
                  <a:pt x="0" y="0"/>
                </a:moveTo>
                <a:lnTo>
                  <a:pt x="3579756" y="0"/>
                </a:lnTo>
                <a:lnTo>
                  <a:pt x="3579756" y="1789878"/>
                </a:lnTo>
                <a:lnTo>
                  <a:pt x="0" y="1789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1" name="Freeform 11"/>
          <p:cNvSpPr/>
          <p:nvPr/>
        </p:nvSpPr>
        <p:spPr>
          <a:xfrm>
            <a:off x="1028700" y="1526972"/>
            <a:ext cx="1763393" cy="262906"/>
          </a:xfrm>
          <a:custGeom>
            <a:avLst/>
            <a:gdLst/>
            <a:ahLst/>
            <a:cxnLst/>
            <a:rect l="l" t="t" r="r" b="b"/>
            <a:pathLst>
              <a:path w="1763393" h="262906">
                <a:moveTo>
                  <a:pt x="0" y="0"/>
                </a:moveTo>
                <a:lnTo>
                  <a:pt x="1763393" y="0"/>
                </a:lnTo>
                <a:lnTo>
                  <a:pt x="1763393" y="262906"/>
                </a:lnTo>
                <a:lnTo>
                  <a:pt x="0" y="2629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2" name="TextBox 12"/>
          <p:cNvSpPr txBox="1"/>
          <p:nvPr/>
        </p:nvSpPr>
        <p:spPr>
          <a:xfrm>
            <a:off x="5049807" y="2612094"/>
            <a:ext cx="12611093" cy="809709"/>
          </a:xfrm>
          <a:prstGeom prst="rect">
            <a:avLst/>
          </a:prstGeom>
        </p:spPr>
        <p:txBody>
          <a:bodyPr lIns="0" tIns="0" rIns="0" bIns="0" rtlCol="0" anchor="t">
            <a:spAutoFit/>
          </a:bodyPr>
          <a:lstStyle/>
          <a:p>
            <a:pPr marL="0" lvl="0" indent="0" algn="ctr">
              <a:lnSpc>
                <a:spcPts val="6709"/>
              </a:lnSpc>
              <a:spcBef>
                <a:spcPct val="0"/>
              </a:spcBef>
            </a:pPr>
            <a:r>
              <a:rPr lang="en-US" sz="5499" b="1">
                <a:solidFill>
                  <a:srgbClr val="FCFFFB"/>
                </a:solidFill>
                <a:latin typeface="Times New Roman" panose="02020603050405020304" pitchFamily="18" charset="0"/>
                <a:ea typeface="Lucidity Condensed"/>
                <a:cs typeface="Times New Roman" panose="02020603050405020304" pitchFamily="18" charset="0"/>
                <a:sym typeface="Lucidity Condensed"/>
              </a:rPr>
              <a:t>M</a:t>
            </a:r>
            <a:r>
              <a:rPr lang="en-US" sz="5499"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ethodology</a:t>
            </a:r>
          </a:p>
        </p:txBody>
      </p:sp>
      <p:grpSp>
        <p:nvGrpSpPr>
          <p:cNvPr id="13" name="Group 13"/>
          <p:cNvGrpSpPr/>
          <p:nvPr/>
        </p:nvGrpSpPr>
        <p:grpSpPr>
          <a:xfrm>
            <a:off x="752856" y="2948626"/>
            <a:ext cx="5492774" cy="6391592"/>
            <a:chOff x="0" y="0"/>
            <a:chExt cx="698500" cy="812800"/>
          </a:xfrm>
        </p:grpSpPr>
        <p:sp>
          <p:nvSpPr>
            <p:cNvPr id="14" name="Freeform 14"/>
            <p:cNvSpPr/>
            <p:nvPr/>
          </p:nvSpPr>
          <p:spPr>
            <a:xfrm>
              <a:off x="0" y="9304"/>
              <a:ext cx="698500" cy="794193"/>
            </a:xfrm>
            <a:custGeom>
              <a:avLst/>
              <a:gdLst/>
              <a:ahLst/>
              <a:cxnLst/>
              <a:rect l="l" t="t" r="r" b="b"/>
              <a:pathLst>
                <a:path w="698500" h="794193">
                  <a:moveTo>
                    <a:pt x="391128" y="15062"/>
                  </a:moveTo>
                  <a:lnTo>
                    <a:pt x="656622" y="169530"/>
                  </a:lnTo>
                  <a:cubicBezTo>
                    <a:pt x="682549" y="184616"/>
                    <a:pt x="698500" y="212350"/>
                    <a:pt x="698500" y="242347"/>
                  </a:cubicBezTo>
                  <a:lnTo>
                    <a:pt x="698500" y="551845"/>
                  </a:lnTo>
                  <a:cubicBezTo>
                    <a:pt x="698500" y="581842"/>
                    <a:pt x="682549" y="609576"/>
                    <a:pt x="656622" y="624662"/>
                  </a:cubicBezTo>
                  <a:lnTo>
                    <a:pt x="391128" y="779130"/>
                  </a:lnTo>
                  <a:cubicBezTo>
                    <a:pt x="365241" y="794192"/>
                    <a:pt x="333259" y="794192"/>
                    <a:pt x="307372" y="779130"/>
                  </a:cubicBezTo>
                  <a:lnTo>
                    <a:pt x="41878" y="624662"/>
                  </a:lnTo>
                  <a:cubicBezTo>
                    <a:pt x="15951" y="609576"/>
                    <a:pt x="0" y="581842"/>
                    <a:pt x="0" y="551845"/>
                  </a:cubicBezTo>
                  <a:lnTo>
                    <a:pt x="0" y="242347"/>
                  </a:lnTo>
                  <a:cubicBezTo>
                    <a:pt x="0" y="212350"/>
                    <a:pt x="15951" y="184616"/>
                    <a:pt x="41878" y="169530"/>
                  </a:cubicBezTo>
                  <a:lnTo>
                    <a:pt x="307372" y="15062"/>
                  </a:lnTo>
                  <a:cubicBezTo>
                    <a:pt x="333259" y="0"/>
                    <a:pt x="365241" y="0"/>
                    <a:pt x="391128" y="15062"/>
                  </a:cubicBezTo>
                  <a:close/>
                </a:path>
              </a:pathLst>
            </a:custGeom>
            <a:blipFill>
              <a:blip r:embed="rId7"/>
              <a:stretch>
                <a:fillRect l="-6310" r="-6310"/>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5" name="Freeform 15"/>
          <p:cNvSpPr/>
          <p:nvPr/>
        </p:nvSpPr>
        <p:spPr>
          <a:xfrm>
            <a:off x="7066546" y="4988848"/>
            <a:ext cx="411272" cy="614864"/>
          </a:xfrm>
          <a:custGeom>
            <a:avLst/>
            <a:gdLst/>
            <a:ahLst/>
            <a:cxnLst/>
            <a:rect l="l" t="t" r="r" b="b"/>
            <a:pathLst>
              <a:path w="411272" h="614864">
                <a:moveTo>
                  <a:pt x="0" y="0"/>
                </a:moveTo>
                <a:lnTo>
                  <a:pt x="411272" y="0"/>
                </a:lnTo>
                <a:lnTo>
                  <a:pt x="411272" y="614865"/>
                </a:lnTo>
                <a:lnTo>
                  <a:pt x="0" y="6148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6" name="Freeform 16"/>
          <p:cNvSpPr/>
          <p:nvPr/>
        </p:nvSpPr>
        <p:spPr>
          <a:xfrm>
            <a:off x="16209251" y="677876"/>
            <a:ext cx="1265440" cy="450813"/>
          </a:xfrm>
          <a:custGeom>
            <a:avLst/>
            <a:gdLst/>
            <a:ahLst/>
            <a:cxnLst/>
            <a:rect l="l" t="t" r="r" b="b"/>
            <a:pathLst>
              <a:path w="1265440" h="450813">
                <a:moveTo>
                  <a:pt x="0" y="0"/>
                </a:moveTo>
                <a:lnTo>
                  <a:pt x="1265440" y="0"/>
                </a:lnTo>
                <a:lnTo>
                  <a:pt x="1265440" y="450813"/>
                </a:lnTo>
                <a:lnTo>
                  <a:pt x="0" y="4508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Freeform 17"/>
          <p:cNvSpPr/>
          <p:nvPr/>
        </p:nvSpPr>
        <p:spPr>
          <a:xfrm>
            <a:off x="617752" y="800010"/>
            <a:ext cx="270207" cy="276046"/>
          </a:xfrm>
          <a:custGeom>
            <a:avLst/>
            <a:gdLst/>
            <a:ahLst/>
            <a:cxnLst/>
            <a:rect l="l" t="t" r="r" b="b"/>
            <a:pathLst>
              <a:path w="270207" h="276046">
                <a:moveTo>
                  <a:pt x="0" y="0"/>
                </a:moveTo>
                <a:lnTo>
                  <a:pt x="270207" y="0"/>
                </a:lnTo>
                <a:lnTo>
                  <a:pt x="270207" y="276046"/>
                </a:lnTo>
                <a:lnTo>
                  <a:pt x="0" y="276046"/>
                </a:lnTo>
                <a:lnTo>
                  <a:pt x="0" y="0"/>
                </a:lnTo>
                <a:close/>
              </a:path>
            </a:pathLst>
          </a:custGeom>
          <a:blipFill>
            <a:blip r:embed="rId12">
              <a:extLst>
                <a:ext uri="{96DAC541-7B7A-43D3-8B79-37D633B846F1}">
                  <asvg:svgBlip xmlns:asvg="http://schemas.microsoft.com/office/drawing/2016/SVG/main" r:embed="rId13"/>
                </a:ext>
              </a:extLst>
            </a:blip>
            <a:stretch>
              <a:fillRect r="-53337"/>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8" name="Freeform 18"/>
          <p:cNvSpPr/>
          <p:nvPr/>
        </p:nvSpPr>
        <p:spPr>
          <a:xfrm>
            <a:off x="7066546" y="588313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9" name="Freeform 19"/>
          <p:cNvSpPr/>
          <p:nvPr/>
        </p:nvSpPr>
        <p:spPr>
          <a:xfrm>
            <a:off x="7066546" y="6804108"/>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0" name="Freeform 20"/>
          <p:cNvSpPr/>
          <p:nvPr/>
        </p:nvSpPr>
        <p:spPr>
          <a:xfrm>
            <a:off x="7066546" y="7723772"/>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1" name="TextBox 21"/>
          <p:cNvSpPr txBox="1"/>
          <p:nvPr/>
        </p:nvSpPr>
        <p:spPr>
          <a:xfrm>
            <a:off x="7688134" y="4683238"/>
            <a:ext cx="8081469" cy="4525347"/>
          </a:xfrm>
          <a:prstGeom prst="rect">
            <a:avLst/>
          </a:prstGeom>
        </p:spPr>
        <p:txBody>
          <a:bodyPr lIns="0" tIns="0" rIns="0" bIns="0" rtlCol="0" anchor="t">
            <a:spAutoFit/>
          </a:bodyPr>
          <a:lstStyle/>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MobileNet</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EfficientNet</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ResNet</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LSTM</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GRU</a:t>
            </a:r>
          </a:p>
        </p:txBody>
      </p:sp>
      <p:sp>
        <p:nvSpPr>
          <p:cNvPr id="22" name="TextBox 22"/>
          <p:cNvSpPr txBox="1"/>
          <p:nvPr/>
        </p:nvSpPr>
        <p:spPr>
          <a:xfrm>
            <a:off x="8739942"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Intro</a:t>
            </a:r>
          </a:p>
        </p:txBody>
      </p:sp>
      <p:sp>
        <p:nvSpPr>
          <p:cNvPr id="23" name="TextBox 23"/>
          <p:cNvSpPr txBox="1"/>
          <p:nvPr/>
        </p:nvSpPr>
        <p:spPr>
          <a:xfrm>
            <a:off x="10568815"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Statement</a:t>
            </a:r>
          </a:p>
        </p:txBody>
      </p:sp>
      <p:sp>
        <p:nvSpPr>
          <p:cNvPr id="24" name="TextBox 24"/>
          <p:cNvSpPr txBox="1"/>
          <p:nvPr/>
        </p:nvSpPr>
        <p:spPr>
          <a:xfrm>
            <a:off x="12397687"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Objective</a:t>
            </a:r>
          </a:p>
        </p:txBody>
      </p:sp>
      <p:sp>
        <p:nvSpPr>
          <p:cNvPr id="25" name="TextBox 25"/>
          <p:cNvSpPr txBox="1"/>
          <p:nvPr/>
        </p:nvSpPr>
        <p:spPr>
          <a:xfrm>
            <a:off x="14226559" y="748519"/>
            <a:ext cx="1573079" cy="280953"/>
          </a:xfrm>
          <a:prstGeom prst="rect">
            <a:avLst/>
          </a:prstGeom>
        </p:spPr>
        <p:txBody>
          <a:bodyPr lIns="0" tIns="0" rIns="0" bIns="0" rtlCol="0" anchor="t">
            <a:spAutoFit/>
          </a:bodyPr>
          <a:lstStyle/>
          <a:p>
            <a:pPr algn="ctr">
              <a:lnSpc>
                <a:spcPts val="2363"/>
              </a:lnSpc>
            </a:pPr>
            <a:r>
              <a:rPr lang="en-US" sz="1688">
                <a:solidFill>
                  <a:srgbClr val="1E4436"/>
                </a:solidFill>
                <a:latin typeface="Times New Roman" panose="02020603050405020304" pitchFamily="18" charset="0"/>
                <a:ea typeface="Helvetica Now Display"/>
                <a:cs typeface="Times New Roman" panose="02020603050405020304" pitchFamily="18" charset="0"/>
                <a:sym typeface="Helvetica Now Display"/>
              </a:rPr>
              <a:t>Related Works</a:t>
            </a:r>
          </a:p>
        </p:txBody>
      </p:sp>
      <p:sp>
        <p:nvSpPr>
          <p:cNvPr id="26" name="TextBox 26"/>
          <p:cNvSpPr txBox="1"/>
          <p:nvPr/>
        </p:nvSpPr>
        <p:spPr>
          <a:xfrm>
            <a:off x="16055431" y="748519"/>
            <a:ext cx="1573079" cy="280953"/>
          </a:xfrm>
          <a:prstGeom prst="rect">
            <a:avLst/>
          </a:prstGeom>
        </p:spPr>
        <p:txBody>
          <a:bodyPr lIns="0" tIns="0" rIns="0" bIns="0" rtlCol="0" anchor="t">
            <a:spAutoFit/>
          </a:bodyPr>
          <a:lstStyle/>
          <a:p>
            <a:pPr algn="ctr">
              <a:lnSpc>
                <a:spcPts val="2363"/>
              </a:lnSpc>
            </a:pPr>
            <a:r>
              <a:rPr lang="en-US" sz="1688" b="1">
                <a:solidFill>
                  <a:srgbClr val="FCFFFB"/>
                </a:solidFill>
                <a:latin typeface="Times New Roman" panose="02020603050405020304" pitchFamily="18" charset="0"/>
                <a:ea typeface="Helvetica Now Display Bold"/>
                <a:cs typeface="Times New Roman" panose="02020603050405020304" pitchFamily="18" charset="0"/>
                <a:sym typeface="Helvetica Now Display Bold"/>
              </a:rPr>
              <a:t>Methodology</a:t>
            </a:r>
          </a:p>
        </p:txBody>
      </p:sp>
      <p:sp>
        <p:nvSpPr>
          <p:cNvPr id="27" name="TextBox 27"/>
          <p:cNvSpPr txBox="1"/>
          <p:nvPr/>
        </p:nvSpPr>
        <p:spPr>
          <a:xfrm>
            <a:off x="1073594" y="801995"/>
            <a:ext cx="7133329" cy="310176"/>
          </a:xfrm>
          <a:prstGeom prst="rect">
            <a:avLst/>
          </a:prstGeom>
        </p:spPr>
        <p:txBody>
          <a:bodyPr lIns="0" tIns="0" rIns="0" bIns="0" rtlCol="0" anchor="t">
            <a:spAutoFit/>
          </a:bodyPr>
          <a:lstStyle/>
          <a:p>
            <a:pPr algn="l">
              <a:lnSpc>
                <a:spcPts val="2365"/>
              </a:lnSpc>
            </a:pPr>
            <a:r>
              <a:rPr lang="en-US" sz="2319">
                <a:solidFill>
                  <a:srgbClr val="386749"/>
                </a:solidFill>
                <a:latin typeface="Times New Roman" panose="02020603050405020304" pitchFamily="18" charset="0"/>
                <a:ea typeface="Lucidity Condensed"/>
                <a:cs typeface="Times New Roman" panose="02020603050405020304" pitchFamily="18" charset="0"/>
                <a:sym typeface="Lucidity Condensed"/>
              </a:rPr>
              <a:t>AI and the impact of climate change on plant diseases</a:t>
            </a:r>
          </a:p>
        </p:txBody>
      </p:sp>
      <p:sp>
        <p:nvSpPr>
          <p:cNvPr id="28" name="Freeform 28"/>
          <p:cNvSpPr/>
          <p:nvPr/>
        </p:nvSpPr>
        <p:spPr>
          <a:xfrm>
            <a:off x="7066546" y="8643436"/>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29" name="TextBox 29"/>
          <p:cNvSpPr txBox="1"/>
          <p:nvPr/>
        </p:nvSpPr>
        <p:spPr>
          <a:xfrm>
            <a:off x="7066546" y="3930288"/>
            <a:ext cx="5879291" cy="629339"/>
          </a:xfrm>
          <a:prstGeom prst="rect">
            <a:avLst/>
          </a:prstGeom>
        </p:spPr>
        <p:txBody>
          <a:bodyPr lIns="0" tIns="0" rIns="0" bIns="0" rtlCol="0" anchor="t">
            <a:spAutoFit/>
          </a:bodyPr>
          <a:lstStyle/>
          <a:p>
            <a:pPr marL="0" lvl="0" indent="0" algn="l">
              <a:lnSpc>
                <a:spcPts val="5246"/>
              </a:lnSpc>
              <a:spcBef>
                <a:spcPct val="0"/>
              </a:spcBef>
            </a:pPr>
            <a:r>
              <a:rPr lang="en-US" sz="4300" b="1">
                <a:solidFill>
                  <a:srgbClr val="FCFFFB"/>
                </a:solidFill>
                <a:latin typeface="Times New Roman" panose="02020603050405020304" pitchFamily="18" charset="0"/>
                <a:ea typeface="Lucidity Condensed"/>
                <a:cs typeface="Times New Roman" panose="02020603050405020304" pitchFamily="18" charset="0"/>
                <a:sym typeface="Lucidity Condensed"/>
              </a:rPr>
              <a:t>Deep Learning Mod</a:t>
            </a:r>
            <a:r>
              <a:rPr lang="en-US" sz="4300"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els</a:t>
            </a:r>
          </a:p>
        </p:txBody>
      </p:sp>
      <p:sp>
        <p:nvSpPr>
          <p:cNvPr id="30" name="Freeform 30"/>
          <p:cNvSpPr/>
          <p:nvPr/>
        </p:nvSpPr>
        <p:spPr>
          <a:xfrm>
            <a:off x="12683515" y="4988848"/>
            <a:ext cx="411272" cy="614864"/>
          </a:xfrm>
          <a:custGeom>
            <a:avLst/>
            <a:gdLst/>
            <a:ahLst/>
            <a:cxnLst/>
            <a:rect l="l" t="t" r="r" b="b"/>
            <a:pathLst>
              <a:path w="411272" h="614864">
                <a:moveTo>
                  <a:pt x="0" y="0"/>
                </a:moveTo>
                <a:lnTo>
                  <a:pt x="411272" y="0"/>
                </a:lnTo>
                <a:lnTo>
                  <a:pt x="411272" y="614865"/>
                </a:lnTo>
                <a:lnTo>
                  <a:pt x="0" y="6148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31" name="Freeform 31"/>
          <p:cNvSpPr/>
          <p:nvPr/>
        </p:nvSpPr>
        <p:spPr>
          <a:xfrm>
            <a:off x="12683515" y="5883137"/>
            <a:ext cx="411272" cy="614864"/>
          </a:xfrm>
          <a:custGeom>
            <a:avLst/>
            <a:gdLst/>
            <a:ahLst/>
            <a:cxnLst/>
            <a:rect l="l" t="t" r="r" b="b"/>
            <a:pathLst>
              <a:path w="411272" h="614864">
                <a:moveTo>
                  <a:pt x="0" y="0"/>
                </a:moveTo>
                <a:lnTo>
                  <a:pt x="411272" y="0"/>
                </a:lnTo>
                <a:lnTo>
                  <a:pt x="411272" y="614864"/>
                </a:lnTo>
                <a:lnTo>
                  <a:pt x="0" y="6148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32" name="TextBox 32"/>
          <p:cNvSpPr txBox="1"/>
          <p:nvPr/>
        </p:nvSpPr>
        <p:spPr>
          <a:xfrm>
            <a:off x="13305103" y="4683238"/>
            <a:ext cx="8081469" cy="1753671"/>
          </a:xfrm>
          <a:prstGeom prst="rect">
            <a:avLst/>
          </a:prstGeom>
        </p:spPr>
        <p:txBody>
          <a:bodyPr lIns="0" tIns="0" rIns="0" bIns="0" rtlCol="0" anchor="t">
            <a:spAutoFit/>
          </a:bodyPr>
          <a:lstStyle/>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Accuracy</a:t>
            </a:r>
          </a:p>
          <a:p>
            <a:pPr algn="just">
              <a:lnSpc>
                <a:spcPts val="7326"/>
              </a:lnSpc>
            </a:pPr>
            <a:r>
              <a:rPr lang="en-US" sz="3300" b="1">
                <a:solidFill>
                  <a:srgbClr val="C3D3AE"/>
                </a:solidFill>
                <a:latin typeface="Times New Roman" panose="02020603050405020304" pitchFamily="18" charset="0"/>
                <a:ea typeface="Lucidity Condensed"/>
                <a:cs typeface="Times New Roman" panose="02020603050405020304" pitchFamily="18" charset="0"/>
                <a:sym typeface="Lucidity Condensed"/>
              </a:rPr>
              <a:t>F1-Score</a:t>
            </a:r>
          </a:p>
        </p:txBody>
      </p:sp>
      <p:sp>
        <p:nvSpPr>
          <p:cNvPr id="33" name="TextBox 33"/>
          <p:cNvSpPr txBox="1"/>
          <p:nvPr/>
        </p:nvSpPr>
        <p:spPr>
          <a:xfrm>
            <a:off x="12683515" y="3930288"/>
            <a:ext cx="5879291" cy="629339"/>
          </a:xfrm>
          <a:prstGeom prst="rect">
            <a:avLst/>
          </a:prstGeom>
        </p:spPr>
        <p:txBody>
          <a:bodyPr lIns="0" tIns="0" rIns="0" bIns="0" rtlCol="0" anchor="t">
            <a:spAutoFit/>
          </a:bodyPr>
          <a:lstStyle/>
          <a:p>
            <a:pPr marL="0" lvl="0" indent="0" algn="l">
              <a:lnSpc>
                <a:spcPts val="5246"/>
              </a:lnSpc>
              <a:spcBef>
                <a:spcPct val="0"/>
              </a:spcBef>
            </a:pPr>
            <a:r>
              <a:rPr lang="en-US" sz="4300" b="1">
                <a:solidFill>
                  <a:srgbClr val="FCFFFB"/>
                </a:solidFill>
                <a:latin typeface="Times New Roman" panose="02020603050405020304" pitchFamily="18" charset="0"/>
                <a:ea typeface="Lucidity Condensed"/>
                <a:cs typeface="Times New Roman" panose="02020603050405020304" pitchFamily="18" charset="0"/>
                <a:sym typeface="Lucidity Condensed"/>
              </a:rPr>
              <a:t>Evaluation mod</a:t>
            </a:r>
            <a:r>
              <a:rPr lang="en-US" sz="4300" b="1" u="none" strike="noStrike">
                <a:solidFill>
                  <a:srgbClr val="FCFFFB"/>
                </a:solidFill>
                <a:latin typeface="Times New Roman" panose="02020603050405020304" pitchFamily="18" charset="0"/>
                <a:ea typeface="Lucidity Condensed"/>
                <a:cs typeface="Times New Roman" panose="02020603050405020304" pitchFamily="18" charset="0"/>
                <a:sym typeface="Lucidity Condensed"/>
              </a:rPr>
              <a:t>el</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3" name="Freeform 3"/>
          <p:cNvSpPr/>
          <p:nvPr/>
        </p:nvSpPr>
        <p:spPr>
          <a:xfrm>
            <a:off x="8369711" y="2331025"/>
            <a:ext cx="3435666" cy="3435666"/>
          </a:xfrm>
          <a:custGeom>
            <a:avLst/>
            <a:gdLst/>
            <a:ahLst/>
            <a:cxnLst/>
            <a:rect l="l" t="t" r="r" b="b"/>
            <a:pathLst>
              <a:path w="3435666" h="3435666">
                <a:moveTo>
                  <a:pt x="0" y="0"/>
                </a:moveTo>
                <a:lnTo>
                  <a:pt x="3435666" y="0"/>
                </a:lnTo>
                <a:lnTo>
                  <a:pt x="3435666" y="3435665"/>
                </a:lnTo>
                <a:lnTo>
                  <a:pt x="0" y="343566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nvGrpSpPr>
          <p:cNvPr id="4" name="Group 4"/>
          <p:cNvGrpSpPr/>
          <p:nvPr/>
        </p:nvGrpSpPr>
        <p:grpSpPr>
          <a:xfrm rot="5400000">
            <a:off x="1029790" y="-701396"/>
            <a:ext cx="7327658" cy="10787850"/>
            <a:chOff x="0" y="0"/>
            <a:chExt cx="660400" cy="972247"/>
          </a:xfrm>
        </p:grpSpPr>
        <p:sp>
          <p:nvSpPr>
            <p:cNvPr id="5" name="Freeform 5"/>
            <p:cNvSpPr/>
            <p:nvPr/>
          </p:nvSpPr>
          <p:spPr>
            <a:xfrm>
              <a:off x="0" y="0"/>
              <a:ext cx="660400" cy="972247"/>
            </a:xfrm>
            <a:custGeom>
              <a:avLst/>
              <a:gdLst/>
              <a:ahLst/>
              <a:cxnLst/>
              <a:rect l="l" t="t" r="r" b="b"/>
              <a:pathLst>
                <a:path w="660400" h="972247">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2044"/>
                  </a:cubicBezTo>
                  <a:lnTo>
                    <a:pt x="660400" y="972247"/>
                  </a:lnTo>
                  <a:lnTo>
                    <a:pt x="0" y="972247"/>
                  </a:lnTo>
                  <a:lnTo>
                    <a:pt x="0" y="332519"/>
                  </a:lnTo>
                  <a:cubicBezTo>
                    <a:pt x="1782" y="185660"/>
                    <a:pt x="93019" y="64045"/>
                    <a:pt x="220252" y="19070"/>
                  </a:cubicBezTo>
                  <a:close/>
                </a:path>
              </a:pathLst>
            </a:custGeom>
            <a:solidFill>
              <a:srgbClr val="193229"/>
            </a:solidFill>
            <a:ln cap="sq">
              <a:noFill/>
              <a:prstDash val="solid"/>
              <a:miter/>
            </a:ln>
          </p:spPr>
          <p:txBody>
            <a:bodyPr/>
            <a:lstStyle/>
            <a:p>
              <a:endParaRPr lang="en-SA">
                <a:latin typeface="Times New Roman" panose="02020603050405020304" pitchFamily="18" charset="0"/>
                <a:cs typeface="Times New Roman" panose="02020603050405020304" pitchFamily="18" charset="0"/>
              </a:endParaRPr>
            </a:p>
          </p:txBody>
        </p:sp>
        <p:sp>
          <p:nvSpPr>
            <p:cNvPr id="6" name="TextBox 6"/>
            <p:cNvSpPr txBox="1"/>
            <p:nvPr/>
          </p:nvSpPr>
          <p:spPr>
            <a:xfrm>
              <a:off x="0" y="69850"/>
              <a:ext cx="660400" cy="902397"/>
            </a:xfrm>
            <a:prstGeom prst="rect">
              <a:avLst/>
            </a:prstGeom>
          </p:spPr>
          <p:txBody>
            <a:bodyPr lIns="50800" tIns="50800" rIns="50800" bIns="50800" rtlCol="0" anchor="ctr"/>
            <a:lstStyle/>
            <a:p>
              <a:pPr marL="0" lvl="0" indent="0" algn="ctr">
                <a:lnSpc>
                  <a:spcPts val="3360"/>
                </a:lnSpc>
                <a:spcBef>
                  <a:spcPct val="0"/>
                </a:spcBef>
              </a:pPr>
              <a:endParaRPr>
                <a:latin typeface="Times New Roman" panose="02020603050405020304" pitchFamily="18" charset="0"/>
                <a:cs typeface="Times New Roman" panose="02020603050405020304" pitchFamily="18" charset="0"/>
              </a:endParaRPr>
            </a:p>
          </p:txBody>
        </p:sp>
      </p:grpSp>
      <p:sp>
        <p:nvSpPr>
          <p:cNvPr id="7" name="TextBox 7"/>
          <p:cNvSpPr txBox="1"/>
          <p:nvPr/>
        </p:nvSpPr>
        <p:spPr>
          <a:xfrm>
            <a:off x="1002652" y="2865782"/>
            <a:ext cx="7163344" cy="3642023"/>
          </a:xfrm>
          <a:prstGeom prst="rect">
            <a:avLst/>
          </a:prstGeom>
        </p:spPr>
        <p:txBody>
          <a:bodyPr lIns="0" tIns="0" rIns="0" bIns="0" rtlCol="0" anchor="t">
            <a:spAutoFit/>
          </a:bodyPr>
          <a:lstStyle/>
          <a:p>
            <a:pPr>
              <a:lnSpc>
                <a:spcPts val="14163"/>
              </a:lnSpc>
            </a:pPr>
            <a:r>
              <a:rPr lang="en-US" sz="13886" b="1" dirty="0">
                <a:solidFill>
                  <a:srgbClr val="FCFFFB"/>
                </a:solidFill>
                <a:latin typeface="Times New Roman" panose="02020603050405020304" pitchFamily="18" charset="0"/>
                <a:ea typeface="Lucidity Condensed"/>
                <a:cs typeface="Times New Roman" panose="02020603050405020304" pitchFamily="18" charset="0"/>
                <a:sym typeface="Lucidity Condensed"/>
              </a:rPr>
              <a:t>THANK     YOU!</a:t>
            </a:r>
          </a:p>
        </p:txBody>
      </p:sp>
      <p:grpSp>
        <p:nvGrpSpPr>
          <p:cNvPr id="8" name="Group 8"/>
          <p:cNvGrpSpPr/>
          <p:nvPr/>
        </p:nvGrpSpPr>
        <p:grpSpPr>
          <a:xfrm>
            <a:off x="3688030" y="8010844"/>
            <a:ext cx="5629114" cy="691029"/>
            <a:chOff x="0" y="0"/>
            <a:chExt cx="1482565" cy="181999"/>
          </a:xfrm>
        </p:grpSpPr>
        <p:sp>
          <p:nvSpPr>
            <p:cNvPr id="9" name="Freeform 9"/>
            <p:cNvSpPr/>
            <p:nvPr/>
          </p:nvSpPr>
          <p:spPr>
            <a:xfrm>
              <a:off x="0" y="0"/>
              <a:ext cx="1482565" cy="181999"/>
            </a:xfrm>
            <a:custGeom>
              <a:avLst/>
              <a:gdLst/>
              <a:ahLst/>
              <a:cxnLst/>
              <a:rect l="l" t="t" r="r" b="b"/>
              <a:pathLst>
                <a:path w="1482565" h="181999">
                  <a:moveTo>
                    <a:pt x="70142" y="0"/>
                  </a:moveTo>
                  <a:lnTo>
                    <a:pt x="1412423" y="0"/>
                  </a:lnTo>
                  <a:cubicBezTo>
                    <a:pt x="1451161" y="0"/>
                    <a:pt x="1482565" y="31404"/>
                    <a:pt x="1482565" y="70142"/>
                  </a:cubicBezTo>
                  <a:lnTo>
                    <a:pt x="1482565" y="111857"/>
                  </a:lnTo>
                  <a:cubicBezTo>
                    <a:pt x="1482565" y="150596"/>
                    <a:pt x="1451161" y="181999"/>
                    <a:pt x="1412423" y="181999"/>
                  </a:cubicBezTo>
                  <a:lnTo>
                    <a:pt x="70142" y="181999"/>
                  </a:lnTo>
                  <a:cubicBezTo>
                    <a:pt x="31404" y="181999"/>
                    <a:pt x="0" y="150596"/>
                    <a:pt x="0" y="111857"/>
                  </a:cubicBezTo>
                  <a:lnTo>
                    <a:pt x="0" y="70142"/>
                  </a:lnTo>
                  <a:cubicBezTo>
                    <a:pt x="0" y="31404"/>
                    <a:pt x="31404" y="0"/>
                    <a:pt x="70142" y="0"/>
                  </a:cubicBezTo>
                  <a:close/>
                </a:path>
              </a:pathLst>
            </a:custGeom>
            <a:solidFill>
              <a:srgbClr val="386749"/>
            </a:solidFill>
          </p:spPr>
          <p:txBody>
            <a:bodyPr/>
            <a:lstStyle/>
            <a:p>
              <a:endParaRPr lang="en-SA">
                <a:latin typeface="Times New Roman" panose="02020603050405020304" pitchFamily="18" charset="0"/>
                <a:cs typeface="Times New Roman" panose="02020603050405020304" pitchFamily="18" charset="0"/>
              </a:endParaRPr>
            </a:p>
          </p:txBody>
        </p:sp>
        <p:sp>
          <p:nvSpPr>
            <p:cNvPr id="10" name="TextBox 10"/>
            <p:cNvSpPr txBox="1"/>
            <p:nvPr/>
          </p:nvSpPr>
          <p:spPr>
            <a:xfrm>
              <a:off x="0" y="-57150"/>
              <a:ext cx="1482565" cy="239149"/>
            </a:xfrm>
            <a:prstGeom prst="rect">
              <a:avLst/>
            </a:prstGeom>
          </p:spPr>
          <p:txBody>
            <a:bodyPr lIns="50800" tIns="50800" rIns="50800" bIns="50800" rtlCol="0" anchor="ctr"/>
            <a:lstStyle/>
            <a:p>
              <a:pPr algn="ctr">
                <a:lnSpc>
                  <a:spcPts val="3360"/>
                </a:lnSpc>
              </a:pPr>
              <a:endParaRPr>
                <a:latin typeface="Times New Roman" panose="02020603050405020304" pitchFamily="18" charset="0"/>
                <a:cs typeface="Times New Roman" panose="02020603050405020304" pitchFamily="18" charset="0"/>
              </a:endParaRPr>
            </a:p>
          </p:txBody>
        </p:sp>
      </p:grpSp>
      <p:grpSp>
        <p:nvGrpSpPr>
          <p:cNvPr id="11" name="Group 11"/>
          <p:cNvGrpSpPr/>
          <p:nvPr/>
        </p:nvGrpSpPr>
        <p:grpSpPr>
          <a:xfrm>
            <a:off x="5986173" y="4846559"/>
            <a:ext cx="4411741" cy="4411741"/>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grpSp>
      <p:sp>
        <p:nvSpPr>
          <p:cNvPr id="13" name="Freeform 13"/>
          <p:cNvSpPr/>
          <p:nvPr/>
        </p:nvSpPr>
        <p:spPr>
          <a:xfrm>
            <a:off x="9317144" y="1028700"/>
            <a:ext cx="837163" cy="837163"/>
          </a:xfrm>
          <a:custGeom>
            <a:avLst/>
            <a:gdLst/>
            <a:ahLst/>
            <a:cxnLst/>
            <a:rect l="l" t="t" r="r" b="b"/>
            <a:pathLst>
              <a:path w="837163" h="837163">
                <a:moveTo>
                  <a:pt x="0" y="0"/>
                </a:moveTo>
                <a:lnTo>
                  <a:pt x="837164" y="0"/>
                </a:lnTo>
                <a:lnTo>
                  <a:pt x="837164" y="837163"/>
                </a:lnTo>
                <a:lnTo>
                  <a:pt x="0" y="83716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4" name="Freeform 14"/>
          <p:cNvSpPr/>
          <p:nvPr/>
        </p:nvSpPr>
        <p:spPr>
          <a:xfrm>
            <a:off x="15268244" y="8701873"/>
            <a:ext cx="2179052" cy="647066"/>
          </a:xfrm>
          <a:custGeom>
            <a:avLst/>
            <a:gdLst/>
            <a:ahLst/>
            <a:cxnLst/>
            <a:rect l="l" t="t" r="r" b="b"/>
            <a:pathLst>
              <a:path w="2179052" h="647066">
                <a:moveTo>
                  <a:pt x="0" y="0"/>
                </a:moveTo>
                <a:lnTo>
                  <a:pt x="2179051" y="0"/>
                </a:lnTo>
                <a:lnTo>
                  <a:pt x="2179051" y="647066"/>
                </a:lnTo>
                <a:lnTo>
                  <a:pt x="0" y="64706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SA">
              <a:latin typeface="Times New Roman" panose="02020603050405020304" pitchFamily="18" charset="0"/>
              <a:cs typeface="Times New Roman" panose="02020603050405020304" pitchFamily="18" charset="0"/>
            </a:endParaRPr>
          </a:p>
        </p:txBody>
      </p:sp>
      <p:sp>
        <p:nvSpPr>
          <p:cNvPr id="15" name="Freeform 15"/>
          <p:cNvSpPr/>
          <p:nvPr/>
        </p:nvSpPr>
        <p:spPr>
          <a:xfrm>
            <a:off x="13495089" y="1028700"/>
            <a:ext cx="3546310" cy="1629870"/>
          </a:xfrm>
          <a:custGeom>
            <a:avLst/>
            <a:gdLst/>
            <a:ahLst/>
            <a:cxnLst/>
            <a:rect l="l" t="t" r="r" b="b"/>
            <a:pathLst>
              <a:path w="3546310" h="1629870">
                <a:moveTo>
                  <a:pt x="0" y="0"/>
                </a:moveTo>
                <a:lnTo>
                  <a:pt x="3546309" y="0"/>
                </a:lnTo>
                <a:lnTo>
                  <a:pt x="3546309" y="1629870"/>
                </a:lnTo>
                <a:lnTo>
                  <a:pt x="0" y="1629870"/>
                </a:lnTo>
                <a:lnTo>
                  <a:pt x="0" y="0"/>
                </a:lnTo>
                <a:close/>
              </a:path>
            </a:pathLst>
          </a:custGeom>
          <a:blipFill>
            <a:blip r:embed="rId8"/>
            <a:stretch>
              <a:fillRect/>
            </a:stretch>
          </a:blipFill>
        </p:spPr>
        <p:txBody>
          <a:bodyPr/>
          <a:lstStyle/>
          <a:p>
            <a:endParaRPr lang="en-SA">
              <a:latin typeface="Times New Roman" panose="02020603050405020304" pitchFamily="18" charset="0"/>
              <a:cs typeface="Times New Roman" panose="02020603050405020304" pitchFamily="18" charset="0"/>
            </a:endParaRPr>
          </a:p>
        </p:txBody>
      </p:sp>
      <p:sp>
        <p:nvSpPr>
          <p:cNvPr id="17" name="TextBox 17"/>
          <p:cNvSpPr txBox="1"/>
          <p:nvPr/>
        </p:nvSpPr>
        <p:spPr>
          <a:xfrm>
            <a:off x="11986352" y="5187044"/>
            <a:ext cx="5460943" cy="3169314"/>
          </a:xfrm>
          <a:prstGeom prst="rect">
            <a:avLst/>
          </a:prstGeom>
        </p:spPr>
        <p:txBody>
          <a:bodyPr lIns="0" tIns="0" rIns="0" bIns="0" rtlCol="0" anchor="t">
            <a:spAutoFit/>
          </a:bodyPr>
          <a:lstStyle/>
          <a:p>
            <a:pPr algn="l">
              <a:lnSpc>
                <a:spcPts val="5106"/>
              </a:lnSpc>
            </a:pPr>
            <a:r>
              <a:rPr lang="en-US" sz="2300" b="1">
                <a:solidFill>
                  <a:srgbClr val="315E41"/>
                </a:solidFill>
                <a:latin typeface="Times New Roman" panose="02020603050405020304" pitchFamily="18" charset="0"/>
                <a:ea typeface="Lucidity Condensed"/>
                <a:cs typeface="Times New Roman" panose="02020603050405020304" pitchFamily="18" charset="0"/>
                <a:sym typeface="Lucidity Condensed"/>
              </a:rPr>
              <a:t>Fatima Alkaff</a:t>
            </a:r>
          </a:p>
          <a:p>
            <a:pPr algn="l">
              <a:lnSpc>
                <a:spcPts val="5106"/>
              </a:lnSpc>
            </a:pPr>
            <a:r>
              <a:rPr lang="en-US" sz="2300" b="1">
                <a:solidFill>
                  <a:srgbClr val="315E41"/>
                </a:solidFill>
                <a:latin typeface="Times New Roman" panose="02020603050405020304" pitchFamily="18" charset="0"/>
                <a:ea typeface="Lucidity Condensed"/>
                <a:cs typeface="Times New Roman" panose="02020603050405020304" pitchFamily="18" charset="0"/>
                <a:sym typeface="Lucidity Condensed"/>
              </a:rPr>
              <a:t>Master’s Student, </a:t>
            </a:r>
          </a:p>
          <a:p>
            <a:pPr algn="l">
              <a:lnSpc>
                <a:spcPts val="5106"/>
              </a:lnSpc>
            </a:pPr>
            <a:r>
              <a:rPr lang="en-US" sz="2300" b="1">
                <a:solidFill>
                  <a:srgbClr val="315E41"/>
                </a:solidFill>
                <a:latin typeface="Times New Roman" panose="02020603050405020304" pitchFamily="18" charset="0"/>
                <a:ea typeface="Lucidity Condensed"/>
                <a:cs typeface="Times New Roman" panose="02020603050405020304" pitchFamily="18" charset="0"/>
                <a:sym typeface="Lucidity Condensed"/>
              </a:rPr>
              <a:t>Department of Artificial Intelligence</a:t>
            </a:r>
          </a:p>
          <a:p>
            <a:pPr algn="l">
              <a:lnSpc>
                <a:spcPts val="5106"/>
              </a:lnSpc>
            </a:pPr>
            <a:r>
              <a:rPr lang="en-US" sz="2300" b="1">
                <a:solidFill>
                  <a:srgbClr val="315E41"/>
                </a:solidFill>
                <a:latin typeface="Times New Roman" panose="02020603050405020304" pitchFamily="18" charset="0"/>
                <a:ea typeface="Lucidity Condensed"/>
                <a:cs typeface="Times New Roman" panose="02020603050405020304" pitchFamily="18" charset="0"/>
                <a:sym typeface="Lucidity Condensed"/>
              </a:rPr>
              <a:t>Midocean University</a:t>
            </a:r>
          </a:p>
          <a:p>
            <a:pPr algn="l">
              <a:lnSpc>
                <a:spcPts val="5106"/>
              </a:lnSpc>
            </a:pPr>
            <a:r>
              <a:rPr lang="en-US" sz="2300" b="1">
                <a:solidFill>
                  <a:srgbClr val="315E41"/>
                </a:solidFill>
                <a:latin typeface="Times New Roman" panose="02020603050405020304" pitchFamily="18" charset="0"/>
                <a:ea typeface="Lucidity Condensed"/>
                <a:cs typeface="Times New Roman" panose="02020603050405020304" pitchFamily="18" charset="0"/>
                <a:sym typeface="Lucidity Condensed"/>
              </a:rPr>
              <a:t>Lecturer: Dr. Hajer Saleh</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1061</Words>
  <Application>Microsoft Macintosh PowerPoint</Application>
  <PresentationFormat>Custom</PresentationFormat>
  <Paragraphs>158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Leveraging AI to study the impact of climate change on the spread and severity of plant diseases</dc:title>
  <cp:lastModifiedBy>فاطمه</cp:lastModifiedBy>
  <cp:revision>4</cp:revision>
  <dcterms:created xsi:type="dcterms:W3CDTF">2006-08-16T00:00:00Z</dcterms:created>
  <dcterms:modified xsi:type="dcterms:W3CDTF">2025-08-27T13:50:45Z</dcterms:modified>
  <dc:identifier>DAGxRCPdouE</dc:identifier>
</cp:coreProperties>
</file>