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4"/>
  </p:notesMasterIdLst>
  <p:sldIdLst>
    <p:sldId id="480" r:id="rId5"/>
    <p:sldId id="303" r:id="rId6"/>
    <p:sldId id="546" r:id="rId7"/>
    <p:sldId id="572" r:id="rId8"/>
    <p:sldId id="313" r:id="rId9"/>
    <p:sldId id="565" r:id="rId10"/>
    <p:sldId id="550" r:id="rId11"/>
    <p:sldId id="568" r:id="rId12"/>
    <p:sldId id="567" r:id="rId13"/>
    <p:sldId id="569" r:id="rId14"/>
    <p:sldId id="552" r:id="rId15"/>
    <p:sldId id="553" r:id="rId16"/>
    <p:sldId id="554" r:id="rId17"/>
    <p:sldId id="571" r:id="rId18"/>
    <p:sldId id="556" r:id="rId19"/>
    <p:sldId id="555" r:id="rId20"/>
    <p:sldId id="548" r:id="rId21"/>
    <p:sldId id="570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6"/>
            <p14:sldId id="572"/>
            <p14:sldId id="313"/>
            <p14:sldId id="565"/>
            <p14:sldId id="550"/>
            <p14:sldId id="568"/>
            <p14:sldId id="567"/>
            <p14:sldId id="569"/>
            <p14:sldId id="552"/>
            <p14:sldId id="553"/>
            <p14:sldId id="554"/>
            <p14:sldId id="571"/>
            <p14:sldId id="556"/>
            <p14:sldId id="555"/>
            <p14:sldId id="548"/>
            <p14:sldId id="57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421" autoAdjust="0"/>
    <p:restoredTop sz="86122" autoAdjust="0"/>
  </p:normalViewPr>
  <p:slideViewPr>
    <p:cSldViewPr snapToGrid="0">
      <p:cViewPr varScale="1">
        <p:scale>
          <a:sx n="57" d="100"/>
          <a:sy n="57" d="100"/>
        </p:scale>
        <p:origin x="772" y="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89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35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912528-CFA1-97C9-E60D-F708E0F4C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736A89-5A31-A350-1697-19B6E0F49C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51CA3C-8BBC-7973-9154-10FAE7F861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5A0104-0C3A-377D-D277-5DACCA8BEC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037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95C15-A390-16C7-3221-7013C44BC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9E059B-2D5A-9C7C-6036-673447FC7E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C8296B-08E9-45E4-4893-5C8AAEFE9E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A3354C-C051-60DB-9B97-C970FD00DF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353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182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225D6-25C1-28F5-50BC-244855829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D1C266-2F1F-4306-C6CF-59D77F6D4F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47170D-01D1-92E1-3A38-9686B44D01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071A26-7FCD-4EAC-AEF3-A3272FC38F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3099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80E6F-F6E4-B234-355E-23D057F25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283810-67D1-93FF-6915-CEE866A1E8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4A91A3-C1D6-8FF9-493A-07BAC80C7E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C76D0E-9480-90A3-95F7-D04DC76A8E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3618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514D7-9304-2B9D-BAE7-70905AA529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DCBDBF-0AF0-447B-F38C-774BFE55CD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0CB51C-4948-5805-FE50-B0D60A1202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7A9DC9-2229-4DD9-58A7-8A9D5DCB12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0164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58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887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516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332B48-98A8-48D1-10F1-DC35451EB9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588D82-CE33-8937-5EBD-37702E89B0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8E442D-5D98-15D3-6B4A-00CE1C2BC4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871007-0E12-3F7E-CBBD-0C41FCBC1B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2247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848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5733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5383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E784C5-3E22-3B61-C59D-F1D096FB6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826159-26C4-29BD-6E4A-7FD23446D0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4DB940-27D9-7216-FA01-1D895965C8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1F6AC3-7127-0516-0B69-54D5BB582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888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emf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emf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webp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emf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jp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emf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webp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823842" y="314592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Omar Al-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kasasbeh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054068" y="2060415"/>
            <a:ext cx="47197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Concepts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93077" y="4566297"/>
            <a:ext cx="3622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effectLst/>
                <a:ea typeface="Times New Roman" panose="02020603050405020304" pitchFamily="18" charset="0"/>
              </a:rPr>
              <a:t>FNT 615</a:t>
            </a:r>
            <a:endParaRPr lang="en-US" sz="2400" dirty="0">
              <a:cs typeface="Times New Roman" panose="02020603050405020304" pitchFamily="18" charset="0"/>
            </a:endParaRPr>
          </a:p>
          <a:p>
            <a:r>
              <a:rPr lang="en-US" sz="2400" dirty="0">
                <a:cs typeface="Times New Roman" panose="02020603050405020304" pitchFamily="18" charset="0"/>
              </a:rPr>
              <a:t>Finance Concepts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B16C1A8-712A-6EF4-5007-31E270F2C68E}"/>
              </a:ext>
            </a:extLst>
          </p:cNvPr>
          <p:cNvSpPr/>
          <p:nvPr/>
        </p:nvSpPr>
        <p:spPr>
          <a:xfrm>
            <a:off x="405479" y="5826834"/>
            <a:ext cx="3502492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Orientation-lecture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47"/>
    </mc:Choice>
    <mc:Fallback xmlns="">
      <p:transition spd="slow" advTm="5214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2177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7230291" y="2534478"/>
            <a:ext cx="4068667" cy="89452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Concepts </a:t>
            </a:r>
          </a:p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Omar Al-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kasasbeh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96943" y="6292631"/>
            <a:ext cx="36838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7230291" y="3808008"/>
            <a:ext cx="2913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effectLst/>
                <a:ea typeface="Times New Roman" panose="02020603050405020304" pitchFamily="18" charset="0"/>
              </a:rPr>
              <a:t>FNT 6</a:t>
            </a:r>
            <a:r>
              <a:rPr lang="en-US" sz="2000" dirty="0">
                <a:effectLst/>
                <a:ea typeface="Times New Roman" panose="02020603050405020304" pitchFamily="18" charset="0"/>
              </a:rPr>
              <a:t>15</a:t>
            </a:r>
            <a:endParaRPr lang="en-US" sz="2000" dirty="0">
              <a:cs typeface="Times New Roman" panose="02020603050405020304" pitchFamily="18" charset="0"/>
            </a:endParaRPr>
          </a:p>
          <a:p>
            <a:r>
              <a:rPr lang="en-US" sz="2000" dirty="0">
                <a:cs typeface="Times New Roman" panose="02020603050405020304" pitchFamily="18" charset="0"/>
              </a:rPr>
              <a:t>Finance Concepts 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4AC00FA-7418-97FC-9768-9F7DCB21AAE0}"/>
              </a:ext>
            </a:extLst>
          </p:cNvPr>
          <p:cNvSpPr/>
          <p:nvPr/>
        </p:nvSpPr>
        <p:spPr>
          <a:xfrm>
            <a:off x="3671267" y="4985915"/>
            <a:ext cx="355902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Orientation-lecture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5"/>
    </mc:Choice>
    <mc:Fallback xmlns="">
      <p:transition spd="slow" advTm="118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6858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Finance</a:t>
            </a:r>
          </a:p>
          <a:p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just"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importance of Finance in an Organization.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Gain insights into the various Concepts of Time and Value.</a:t>
            </a:r>
          </a:p>
        </p:txBody>
      </p:sp>
    </p:spTree>
    <p:extLst>
      <p:ext uri="{BB962C8B-B14F-4D97-AF65-F5344CB8AC3E}">
        <p14:creationId xmlns:p14="http://schemas.microsoft.com/office/powerpoint/2010/main" val="187264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752"/>
    </mc:Choice>
    <mc:Fallback xmlns="">
      <p:transition spd="slow" advTm="11575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BE981D-F378-C19F-C72C-0E21CF3C3E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AB08C40-E582-2B10-9A03-A1E34F2691B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654A5A9-4B0F-E8F2-2059-44A40BBA98C2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519248EE-BC1A-CBBB-610A-3A8E43B164E4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D43449E-F15E-7542-980D-2A2A16D16D43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240860F-2C28-4E02-727E-C5B2C43D470E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D7E285E-78E8-0162-0BFD-224AB4D802FA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9485E7E-ACF2-396B-F4D2-46F36B57E88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90D784-7643-E09A-B7B6-CD531DB60E24}"/>
              </a:ext>
            </a:extLst>
          </p:cNvPr>
          <p:cNvSpPr txBox="1"/>
          <p:nvPr/>
        </p:nvSpPr>
        <p:spPr>
          <a:xfrm>
            <a:off x="8490857" y="6292631"/>
            <a:ext cx="3389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73A8FF5-D701-7C53-9B01-552A19A674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7F1B54F-F710-29E4-1049-CFAF7A9F44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7137" y="1358134"/>
            <a:ext cx="7490483" cy="481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706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71"/>
    </mc:Choice>
    <mc:Fallback xmlns="">
      <p:transition spd="slow" advTm="2457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99049" y="1399466"/>
            <a:ext cx="50790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Economic Foundations: Money and Rates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708571" y="6292631"/>
            <a:ext cx="3172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905472" y="2260803"/>
            <a:ext cx="780287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Understand the principles of Microeconomics and Macroeconomics.</a:t>
            </a: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Explain mechanisms of Business Cycles and Economic Activity.</a:t>
            </a: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Study foreign exchange rate systems.</a:t>
            </a: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Identify reliable and official sources and characteristics of economic data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261"/>
    </mc:Choice>
    <mc:Fallback xmlns="">
      <p:transition spd="slow" advTm="24126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2C3C8-0A47-5847-2BE2-C6D33ADF2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6FFA928-1793-763F-9F39-C9F09A65CA3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E00C861-72FB-3E5A-3F83-E2498D0FCD6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579FD2EF-B449-B0DE-CF46-4A7627292D16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DEB294-9434-E827-AD45-DE0D47E4E22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87FCB02-94C1-AF7F-68CA-D2C9E43BB21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45BF30-5F3F-BBAD-2198-99248944D7A7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442BB72-3ABB-0A99-4FBA-963A91FEE758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F32E63-4DFD-FC10-0262-E7965A4AB2A6}"/>
              </a:ext>
            </a:extLst>
          </p:cNvPr>
          <p:cNvSpPr txBox="1"/>
          <p:nvPr/>
        </p:nvSpPr>
        <p:spPr>
          <a:xfrm>
            <a:off x="8675914" y="6292631"/>
            <a:ext cx="3204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4B41E2A-8F83-6516-4D34-725A62F0DB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D9D7778-8A5C-00A0-2D3D-C99BAF06A8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7954" y="1119892"/>
            <a:ext cx="6398131" cy="44273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46758E8-97A7-78F9-1D3D-839088042CC7}"/>
              </a:ext>
            </a:extLst>
          </p:cNvPr>
          <p:cNvSpPr txBox="1"/>
          <p:nvPr/>
        </p:nvSpPr>
        <p:spPr>
          <a:xfrm>
            <a:off x="7143271" y="1267065"/>
            <a:ext cx="298044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i="0" u="none" strike="noStrike" baseline="0" dirty="0">
                <a:latin typeface="NotoSans-Bold"/>
              </a:rPr>
              <a:t>Graph of Demand and Supply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09222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91"/>
    </mc:Choice>
    <mc:Fallback xmlns="">
      <p:transition spd="slow" advTm="4299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-84599" y="180463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7954" y="1262274"/>
            <a:ext cx="6040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Financial Markets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86800" y="6292631"/>
            <a:ext cx="31940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44686" y="2430178"/>
            <a:ext cx="802277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structure and main functions of financial markets.</a:t>
            </a:r>
          </a:p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Differentiate between the major types of financial markets and instruments.</a:t>
            </a:r>
          </a:p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role of financial markets in facilitating capital formation and economic growth.</a:t>
            </a:r>
          </a:p>
        </p:txBody>
      </p:sp>
    </p:spTree>
    <p:extLst>
      <p:ext uri="{BB962C8B-B14F-4D97-AF65-F5344CB8AC3E}">
        <p14:creationId xmlns:p14="http://schemas.microsoft.com/office/powerpoint/2010/main" val="123084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217"/>
    </mc:Choice>
    <mc:Fallback xmlns="">
      <p:transition spd="slow" advTm="21521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6FFC0-BD62-AA92-7DEA-100867125A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252B917-1B92-7A2D-52A7-1F0A924504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49050DA5-E90D-84DB-F50D-D1182578C32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20B052F-250A-7EE3-B99D-D3D70AD4046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EFD441F-52F0-6DD2-7CE1-12FFAA900D0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0E58F60-086A-1563-1DD2-F0293A6144AF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927917-E3C4-6D1A-6A89-D6AE0A9844D0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749CD96-FECA-C652-41FA-1DB0B1D88691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237D66-472F-A78A-DD2C-2BBF5705183F}"/>
              </a:ext>
            </a:extLst>
          </p:cNvPr>
          <p:cNvSpPr txBox="1"/>
          <p:nvPr/>
        </p:nvSpPr>
        <p:spPr>
          <a:xfrm>
            <a:off x="8497229" y="6292631"/>
            <a:ext cx="3383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8EC3DB7-E204-9173-E104-F6C49497880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5F550F8-37C9-57B2-CEA7-0EC8D0B1A0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063" y="1480457"/>
            <a:ext cx="7251762" cy="467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27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73"/>
    </mc:Choice>
    <mc:Fallback xmlns="">
      <p:transition spd="slow" advTm="39873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C7CC4A-5B99-BEC0-BB7B-D71CAFC235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EA202E2-E464-5943-CF98-29980551D11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-84599" y="180463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2CEBC1B1-DCFE-C009-56AB-CE4D46E6282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49C4AB4-5161-A762-922B-86688FF5AAE7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B61265E-DF3E-7117-74AF-4FFB650F44A5}"/>
              </a:ext>
            </a:extLst>
          </p:cNvPr>
          <p:cNvSpPr txBox="1"/>
          <p:nvPr/>
        </p:nvSpPr>
        <p:spPr>
          <a:xfrm>
            <a:off x="4737954" y="1262274"/>
            <a:ext cx="6040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Financial Statements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21A0AD3-B8D8-4A05-CD3E-D12CF1940C8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02345A7-06D2-EDC1-2124-98765A26D9F9}"/>
              </a:ext>
            </a:extLst>
          </p:cNvPr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7A3FAFE-B150-DB89-F150-6C35FE50209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70C9254-0426-D032-33E1-A4D5242CE18A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5F6F4AF-A7F6-7C16-5705-0498665F3A4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FE6B28-330F-47DA-D6F0-1304DA7F1951}"/>
              </a:ext>
            </a:extLst>
          </p:cNvPr>
          <p:cNvSpPr txBox="1"/>
          <p:nvPr/>
        </p:nvSpPr>
        <p:spPr>
          <a:xfrm>
            <a:off x="8541834" y="6292631"/>
            <a:ext cx="33389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9310559-C6E4-E6E6-A76D-2EEBE65957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1C708D1-472A-232C-7F77-B42AB3E6DDF3}"/>
              </a:ext>
            </a:extLst>
          </p:cNvPr>
          <p:cNvSpPr/>
          <p:nvPr/>
        </p:nvSpPr>
        <p:spPr>
          <a:xfrm>
            <a:off x="3744686" y="2430178"/>
            <a:ext cx="802277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structure and purpose of the Income Statement.</a:t>
            </a:r>
          </a:p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components and significance of the Balance Sheet.</a:t>
            </a:r>
          </a:p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Statement of Cash Flows and its importance in assessing liquidity.</a:t>
            </a:r>
          </a:p>
        </p:txBody>
      </p:sp>
    </p:spTree>
    <p:extLst>
      <p:ext uri="{BB962C8B-B14F-4D97-AF65-F5344CB8AC3E}">
        <p14:creationId xmlns:p14="http://schemas.microsoft.com/office/powerpoint/2010/main" val="238639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717"/>
    </mc:Choice>
    <mc:Fallback xmlns="">
      <p:transition spd="slow" advTm="16871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50C54-6074-B8FD-DCEA-8ACE5FD40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B24E6CA-D23E-748E-415B-DCDF7E23308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3BC095A5-5067-8E25-3282-0DE482A9E70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53B1CE15-33F1-EEB7-BC54-270E1B8233F9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21642C8-EC6F-E99E-617F-880CD0AA818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0E839C6-0F1E-4863-6CC6-67D9654D9E04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0F0960B-61B8-B24F-1028-A6D5714775F5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D473464-78C1-F8AC-A3C1-2C2E521C604B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8B746C-B2FB-858A-2793-26A3CAF1D6B3}"/>
              </a:ext>
            </a:extLst>
          </p:cNvPr>
          <p:cNvSpPr txBox="1"/>
          <p:nvPr/>
        </p:nvSpPr>
        <p:spPr>
          <a:xfrm>
            <a:off x="8643257" y="6292631"/>
            <a:ext cx="3237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E613646-0A8E-3A60-7B05-628051FCFA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4765B9-B708-2CB5-1806-96EDD6646D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954" y="1599946"/>
            <a:ext cx="6887989" cy="4279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21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9"/>
    </mc:Choice>
    <mc:Fallback xmlns="">
      <p:transition spd="slow" advTm="341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5547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Value of Money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32825" y="6292631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Understand the basic principles of the Time Value of Money (TVM).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Apply methods to solve Time Value of Money problems.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Explain applications of Time Value of Money in finance.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800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515"/>
    </mc:Choice>
    <mc:Fallback xmlns="">
      <p:transition spd="slow" advTm="14951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83AA892-33DD-BEBD-1FE7-830D5C9478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8850" y="1799302"/>
            <a:ext cx="6608768" cy="367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08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695"/>
    </mc:Choice>
    <mc:Fallback xmlns="">
      <p:transition spd="slow" advTm="6369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65976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Meaning and Measurement of Risk and Return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26207" y="6292631"/>
            <a:ext cx="32546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2821078" y="2762953"/>
            <a:ext cx="909617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Compare the historical relationship between risk and rates of return in capital markets.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the relationship between an investor’s required rate of return and the riskiness of an investment.</a:t>
            </a:r>
          </a:p>
        </p:txBody>
      </p:sp>
    </p:spTree>
    <p:extLst>
      <p:ext uri="{BB962C8B-B14F-4D97-AF65-F5344CB8AC3E}">
        <p14:creationId xmlns:p14="http://schemas.microsoft.com/office/powerpoint/2010/main" val="2639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7070"/>
    </mc:Choice>
    <mc:Fallback xmlns="">
      <p:transition spd="slow" advTm="16707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2C9CA-04B2-6A0F-BAE4-9FB1F9B36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7FE46FC-E46C-21E9-4496-810D7F96B25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FC7EEC06-CC16-683D-026F-3983BFBF1E7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82DB1AC-CA24-2A4B-76E7-0CB37B0A2D27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52835F2-9F9D-AEC5-B7DA-DD8AACAD4A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22AC9AC-9EFF-3794-C37A-BA73F102B121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E5EFE82-FDCB-6FE9-70F1-69664006A06A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6F9E03A-E3E6-25FF-814F-73BF9AE845FE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B35FDF-B12D-DB90-253A-05E47E80325F}"/>
              </a:ext>
            </a:extLst>
          </p:cNvPr>
          <p:cNvSpPr txBox="1"/>
          <p:nvPr/>
        </p:nvSpPr>
        <p:spPr>
          <a:xfrm>
            <a:off x="8832825" y="6292631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AA6172C-7C78-0443-A422-5D5960FF5D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21CA8D8-C30D-54E2-9217-9A3E2D4612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063" y="1575146"/>
            <a:ext cx="6654570" cy="438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86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85"/>
    </mc:Choice>
    <mc:Fallback xmlns="">
      <p:transition spd="slow" advTm="27885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46540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Bonds and Stocks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561904" y="2242691"/>
            <a:ext cx="863009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characteristics of bonds and the principles of bond valuation.</a:t>
            </a:r>
          </a:p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the yield curve to analyze interest rates and investment decisions.</a:t>
            </a:r>
          </a:p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Apply multiple approaches to stock valuation.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3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762"/>
    </mc:Choice>
    <mc:Fallback xmlns="">
      <p:transition spd="slow" advTm="178762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82140" y="6292631"/>
            <a:ext cx="32986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13A211-317B-F375-A4F2-69835BD800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8250" y="2369387"/>
            <a:ext cx="7801337" cy="378754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8F76117-B909-A0C8-28E6-06C0009EC9C6}"/>
              </a:ext>
            </a:extLst>
          </p:cNvPr>
          <p:cNvSpPr txBox="1"/>
          <p:nvPr/>
        </p:nvSpPr>
        <p:spPr>
          <a:xfrm>
            <a:off x="6172722" y="2000055"/>
            <a:ext cx="67491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i="0" u="none" strike="noStrike" baseline="0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Steps in Pricing a Bond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027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95"/>
    </mc:Choice>
    <mc:Fallback xmlns="">
      <p:transition spd="slow" advTm="4249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7954" y="1211895"/>
            <a:ext cx="5932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cost of capital</a:t>
            </a:r>
          </a:p>
          <a:p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808524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concepts underlying the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firm’s cost of capital.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Evaluate the costs of the individual</a:t>
            </a:r>
          </a:p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sources of capital.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42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697"/>
    </mc:Choice>
    <mc:Fallback xmlns="">
      <p:transition spd="slow" advTm="21569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17337-D14E-5EE8-2935-46B656AA3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3560380-1992-8A34-0546-0C6D0829E2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11E2AC-4D20-4925-A00E-8F2CB5C6EB9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6ADC1941-E57F-B4B1-8BD8-6CF849D0985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AE8CD7E-8FBC-4923-FF7C-D2727F6692C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4C5A35A-1DC9-816C-8CE6-98FDFFA2B026}"/>
              </a:ext>
            </a:extLst>
          </p:cNvPr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518CA7F-ED82-00FA-CF8B-E71F3B0C885E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231C57F-BC23-CB41-ACC6-C53D6713812B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CEDC93A-8B89-F525-EB20-5AD386C45FA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FB04A-C40D-49C8-C1D2-9C61D9A4DED5}"/>
              </a:ext>
            </a:extLst>
          </p:cNvPr>
          <p:cNvSpPr txBox="1"/>
          <p:nvPr/>
        </p:nvSpPr>
        <p:spPr>
          <a:xfrm>
            <a:off x="8832825" y="6292631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AB32106-4940-10E8-3783-EA5B22EC3A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3B4D9EB-1723-CB84-24C7-0BD2786860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7138" y="1580757"/>
            <a:ext cx="7222976" cy="4485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01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12"/>
    </mc:Choice>
    <mc:Fallback xmlns="">
      <p:transition spd="slow" advTm="391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39"/>
    </mc:Choice>
    <mc:Fallback xmlns="">
      <p:transition spd="slow" advTm="110039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58C86A7-F52C-4790-A354-313AE1E9FEA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EC98DA-55ED-4ADD-B176-BB94BD28A20D}"/>
</file>

<file path=customXml/itemProps3.xml><?xml version="1.0" encoding="utf-8"?>
<ds:datastoreItem xmlns:ds="http://schemas.openxmlformats.org/officeDocument/2006/customXml" ds:itemID="{B1135C66-999E-49CE-8A08-4366272F81E4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d13aca44-ef33-4cf4-9980-7f0b00e6eeb9"/>
    <ds:schemaRef ds:uri="http://purl.org/dc/terms/"/>
    <ds:schemaRef ds:uri="49100919-8a76-4266-be0c-7dc583902cb4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4784</TotalTime>
  <Words>494</Words>
  <Application>Microsoft Office PowerPoint</Application>
  <PresentationFormat>Widescreen</PresentationFormat>
  <Paragraphs>115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NotoSans-Bold</vt:lpstr>
      <vt:lpstr>Roboto Light</vt:lpstr>
      <vt:lpstr>Söhne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Omar Alkasasbeh</cp:lastModifiedBy>
  <cp:revision>40</cp:revision>
  <dcterms:created xsi:type="dcterms:W3CDTF">2023-04-29T09:08:00Z</dcterms:created>
  <dcterms:modified xsi:type="dcterms:W3CDTF">2026-01-25T12:25:06Z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