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2" r:id="rId4"/>
    <p:sldId id="264" r:id="rId5"/>
    <p:sldId id="265" r:id="rId6"/>
    <p:sldId id="266" r:id="rId7"/>
    <p:sldId id="267" r:id="rId8"/>
    <p:sldId id="310" r:id="rId9"/>
    <p:sldId id="268" r:id="rId10"/>
    <p:sldId id="269" r:id="rId11"/>
    <p:sldId id="270" r:id="rId12"/>
    <p:sldId id="312" r:id="rId13"/>
    <p:sldId id="313" r:id="rId14"/>
    <p:sldId id="314" r:id="rId15"/>
    <p:sldId id="315" r:id="rId16"/>
    <p:sldId id="316" r:id="rId17"/>
    <p:sldId id="271" r:id="rId18"/>
    <p:sldId id="272" r:id="rId19"/>
    <p:sldId id="273" r:id="rId20"/>
    <p:sldId id="274" r:id="rId21"/>
    <p:sldId id="275" r:id="rId22"/>
    <p:sldId id="276" r:id="rId23"/>
    <p:sldId id="318" r:id="rId24"/>
    <p:sldId id="277" r:id="rId25"/>
    <p:sldId id="278" r:id="rId26"/>
    <p:sldId id="305" r:id="rId27"/>
    <p:sldId id="306" r:id="rId28"/>
    <p:sldId id="317" r:id="rId29"/>
    <p:sldId id="307" r:id="rId30"/>
    <p:sldId id="31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2.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9F688CC-EF99-446B-ADD7-C2AF5D0565A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C03C8941-8B8E-40FD-BDF7-24AF5B1BE608}">
      <dgm:prSet/>
      <dgm:spPr/>
      <dgm:t>
        <a:bodyPr/>
        <a:lstStyle/>
        <a:p>
          <a:pPr>
            <a:lnSpc>
              <a:spcPct val="100000"/>
            </a:lnSpc>
          </a:pPr>
          <a:r>
            <a:rPr lang="en-GB" b="1" dirty="0"/>
            <a:t>At the same time, people in society continuously contribute to shaping the new media through the ways in which they use, adapt, or resist them.  </a:t>
          </a:r>
          <a:endParaRPr lang="en-US" dirty="0"/>
        </a:p>
      </dgm:t>
    </dgm:pt>
    <dgm:pt modelId="{6BA5CF08-F726-42FD-98B1-C4B807908822}" type="parTrans" cxnId="{98819CF0-7451-4561-B615-A216979F9868}">
      <dgm:prSet/>
      <dgm:spPr/>
      <dgm:t>
        <a:bodyPr/>
        <a:lstStyle/>
        <a:p>
          <a:endParaRPr lang="en-US"/>
        </a:p>
      </dgm:t>
    </dgm:pt>
    <dgm:pt modelId="{28CCAA1E-690D-42B8-9246-56BA1348D9F5}" type="sibTrans" cxnId="{98819CF0-7451-4561-B615-A216979F9868}">
      <dgm:prSet/>
      <dgm:spPr/>
      <dgm:t>
        <a:bodyPr/>
        <a:lstStyle/>
        <a:p>
          <a:endParaRPr lang="en-US"/>
        </a:p>
      </dgm:t>
    </dgm:pt>
    <dgm:pt modelId="{FA8A7436-752E-4AA5-A1EC-712FC69E0B6C}">
      <dgm:prSet/>
      <dgm:spPr/>
      <dgm:t>
        <a:bodyPr/>
        <a:lstStyle/>
        <a:p>
          <a:pPr>
            <a:lnSpc>
              <a:spcPct val="100000"/>
            </a:lnSpc>
          </a:pPr>
          <a:r>
            <a:rPr lang="en-GB" b="1" dirty="0"/>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dirty="0"/>
        </a:p>
      </dgm:t>
    </dgm:pt>
    <dgm:pt modelId="{FD0DA2D5-47AC-40D4-946B-CA590F5CCFFC}" type="parTrans" cxnId="{7509D8FF-1FD3-48F8-B611-23BEE393FC36}">
      <dgm:prSet/>
      <dgm:spPr/>
      <dgm:t>
        <a:bodyPr/>
        <a:lstStyle/>
        <a:p>
          <a:endParaRPr lang="en-US"/>
        </a:p>
      </dgm:t>
    </dgm:pt>
    <dgm:pt modelId="{7A229693-397E-4227-B8E6-85BAEFCBF114}" type="sibTrans" cxnId="{7509D8FF-1FD3-48F8-B611-23BEE393FC36}">
      <dgm:prSet/>
      <dgm:spPr/>
      <dgm:t>
        <a:bodyPr/>
        <a:lstStyle/>
        <a:p>
          <a:endParaRPr lang="en-US"/>
        </a:p>
      </dgm:t>
    </dgm:pt>
    <dgm:pt modelId="{1E3CC4AE-5072-4FAC-8397-7E9499EDB09B}">
      <dgm:prSet/>
      <dgm:spPr/>
      <dgm:t>
        <a:bodyPr/>
        <a:lstStyle/>
        <a:p>
          <a:pPr>
            <a:lnSpc>
              <a:spcPct val="100000"/>
            </a:lnSpc>
          </a:pPr>
          <a:r>
            <a:rPr lang="en-GB" b="1" dirty="0"/>
            <a:t>New fields of research have grown into the disciplines of ‘digital sociology’ and the ‘digital humanities. </a:t>
          </a:r>
          <a:endParaRPr lang="en-US" dirty="0"/>
        </a:p>
      </dgm:t>
    </dgm:pt>
    <dgm:pt modelId="{75F7F2D4-6808-481A-9A33-D4926D583223}" type="parTrans" cxnId="{D7E5B501-8298-4981-B587-0FB1D1322666}">
      <dgm:prSet/>
      <dgm:spPr/>
      <dgm:t>
        <a:bodyPr/>
        <a:lstStyle/>
        <a:p>
          <a:endParaRPr lang="en-US"/>
        </a:p>
      </dgm:t>
    </dgm:pt>
    <dgm:pt modelId="{C7C0FF0E-20B9-477C-9402-5073A28539AB}" type="sibTrans" cxnId="{D7E5B501-8298-4981-B587-0FB1D1322666}">
      <dgm:prSet/>
      <dgm:spPr/>
      <dgm:t>
        <a:bodyPr/>
        <a:lstStyle/>
        <a:p>
          <a:endParaRPr lang="en-US"/>
        </a:p>
      </dgm:t>
    </dgm:pt>
    <dgm:pt modelId="{B347683D-D658-4F85-B41F-71BAC568F06B}" type="pres">
      <dgm:prSet presAssocID="{89F688CC-EF99-446B-ADD7-C2AF5D0565A5}" presName="root" presStyleCnt="0">
        <dgm:presLayoutVars>
          <dgm:dir/>
          <dgm:resizeHandles val="exact"/>
        </dgm:presLayoutVars>
      </dgm:prSet>
      <dgm:spPr/>
    </dgm:pt>
    <dgm:pt modelId="{FD1C221C-C336-4A3A-946E-0D2B8791FDCF}" type="pres">
      <dgm:prSet presAssocID="{C03C8941-8B8E-40FD-BDF7-24AF5B1BE608}" presName="compNode" presStyleCnt="0"/>
      <dgm:spPr/>
    </dgm:pt>
    <dgm:pt modelId="{EDF36ACA-7103-4A0D-AB1D-ABAD04F43779}" type="pres">
      <dgm:prSet presAssocID="{C03C8941-8B8E-40FD-BDF7-24AF5B1BE60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ctions"/>
        </a:ext>
      </dgm:extLst>
    </dgm:pt>
    <dgm:pt modelId="{CFCC4BD9-E622-469A-B329-722B0B21D16E}" type="pres">
      <dgm:prSet presAssocID="{C03C8941-8B8E-40FD-BDF7-24AF5B1BE608}" presName="spaceRect" presStyleCnt="0"/>
      <dgm:spPr/>
    </dgm:pt>
    <dgm:pt modelId="{1BF887A2-C029-461C-8916-07DB75E945CB}" type="pres">
      <dgm:prSet presAssocID="{C03C8941-8B8E-40FD-BDF7-24AF5B1BE608}" presName="textRect" presStyleLbl="revTx" presStyleIdx="0" presStyleCnt="3">
        <dgm:presLayoutVars>
          <dgm:chMax val="1"/>
          <dgm:chPref val="1"/>
        </dgm:presLayoutVars>
      </dgm:prSet>
      <dgm:spPr/>
    </dgm:pt>
    <dgm:pt modelId="{8F914C3F-29F9-4A55-9CD9-457B59ACAC6D}" type="pres">
      <dgm:prSet presAssocID="{28CCAA1E-690D-42B8-9246-56BA1348D9F5}" presName="sibTrans" presStyleCnt="0"/>
      <dgm:spPr/>
    </dgm:pt>
    <dgm:pt modelId="{640BCCAF-2363-4910-9408-C79CAFC99310}" type="pres">
      <dgm:prSet presAssocID="{FA8A7436-752E-4AA5-A1EC-712FC69E0B6C}" presName="compNode" presStyleCnt="0"/>
      <dgm:spPr/>
    </dgm:pt>
    <dgm:pt modelId="{998DCA8F-4F3D-453B-B7A3-265F626ABE36}" type="pres">
      <dgm:prSet presAssocID="{FA8A7436-752E-4AA5-A1EC-712FC69E0B6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assroom"/>
        </a:ext>
      </dgm:extLst>
    </dgm:pt>
    <dgm:pt modelId="{83F0E64B-F293-4F6F-AEEA-574A4CBC1EFF}" type="pres">
      <dgm:prSet presAssocID="{FA8A7436-752E-4AA5-A1EC-712FC69E0B6C}" presName="spaceRect" presStyleCnt="0"/>
      <dgm:spPr/>
    </dgm:pt>
    <dgm:pt modelId="{4B5A07B6-C59C-4E73-9EAE-AE7F26CB4654}" type="pres">
      <dgm:prSet presAssocID="{FA8A7436-752E-4AA5-A1EC-712FC69E0B6C}" presName="textRect" presStyleLbl="revTx" presStyleIdx="1" presStyleCnt="3">
        <dgm:presLayoutVars>
          <dgm:chMax val="1"/>
          <dgm:chPref val="1"/>
        </dgm:presLayoutVars>
      </dgm:prSet>
      <dgm:spPr/>
    </dgm:pt>
    <dgm:pt modelId="{16EE569A-37C1-4A1D-83AB-5F7CF56DC162}" type="pres">
      <dgm:prSet presAssocID="{7A229693-397E-4227-B8E6-85BAEFCBF114}" presName="sibTrans" presStyleCnt="0"/>
      <dgm:spPr/>
    </dgm:pt>
    <dgm:pt modelId="{CAA9F6F9-8849-4060-BCCA-51513FA02D85}" type="pres">
      <dgm:prSet presAssocID="{1E3CC4AE-5072-4FAC-8397-7E9499EDB09B}" presName="compNode" presStyleCnt="0"/>
      <dgm:spPr/>
    </dgm:pt>
    <dgm:pt modelId="{96D8D4B2-959F-487C-85FB-6D6F84F16E23}" type="pres">
      <dgm:prSet presAssocID="{1E3CC4AE-5072-4FAC-8397-7E9499EDB09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ank"/>
        </a:ext>
      </dgm:extLst>
    </dgm:pt>
    <dgm:pt modelId="{DE51F63C-6F3B-46E7-B8A2-8D59145FB17D}" type="pres">
      <dgm:prSet presAssocID="{1E3CC4AE-5072-4FAC-8397-7E9499EDB09B}" presName="spaceRect" presStyleCnt="0"/>
      <dgm:spPr/>
    </dgm:pt>
    <dgm:pt modelId="{F8F444C0-6B2F-4DE1-B2F6-8E9303D2CE4B}" type="pres">
      <dgm:prSet presAssocID="{1E3CC4AE-5072-4FAC-8397-7E9499EDB09B}" presName="textRect" presStyleLbl="revTx" presStyleIdx="2" presStyleCnt="3">
        <dgm:presLayoutVars>
          <dgm:chMax val="1"/>
          <dgm:chPref val="1"/>
        </dgm:presLayoutVars>
      </dgm:prSet>
      <dgm:spPr/>
    </dgm:pt>
  </dgm:ptLst>
  <dgm:cxnLst>
    <dgm:cxn modelId="{D7E5B501-8298-4981-B587-0FB1D1322666}" srcId="{89F688CC-EF99-446B-ADD7-C2AF5D0565A5}" destId="{1E3CC4AE-5072-4FAC-8397-7E9499EDB09B}" srcOrd="2" destOrd="0" parTransId="{75F7F2D4-6808-481A-9A33-D4926D583223}" sibTransId="{C7C0FF0E-20B9-477C-9402-5073A28539AB}"/>
    <dgm:cxn modelId="{5E2DFA78-92B3-47B1-ABA1-208A3FFC1027}" type="presOf" srcId="{C03C8941-8B8E-40FD-BDF7-24AF5B1BE608}" destId="{1BF887A2-C029-461C-8916-07DB75E945CB}" srcOrd="0" destOrd="0" presId="urn:microsoft.com/office/officeart/2018/2/layout/IconLabelList"/>
    <dgm:cxn modelId="{AFE336AE-F7C0-4496-B7E7-4A18762C2B08}" type="presOf" srcId="{FA8A7436-752E-4AA5-A1EC-712FC69E0B6C}" destId="{4B5A07B6-C59C-4E73-9EAE-AE7F26CB4654}" srcOrd="0" destOrd="0" presId="urn:microsoft.com/office/officeart/2018/2/layout/IconLabelList"/>
    <dgm:cxn modelId="{1DAF64D3-382B-4277-A12E-EDD9404D3C96}" type="presOf" srcId="{89F688CC-EF99-446B-ADD7-C2AF5D0565A5}" destId="{B347683D-D658-4F85-B41F-71BAC568F06B}" srcOrd="0" destOrd="0" presId="urn:microsoft.com/office/officeart/2018/2/layout/IconLabelList"/>
    <dgm:cxn modelId="{33821FEB-BBB6-4A57-A42A-E92D75B58EE2}" type="presOf" srcId="{1E3CC4AE-5072-4FAC-8397-7E9499EDB09B}" destId="{F8F444C0-6B2F-4DE1-B2F6-8E9303D2CE4B}" srcOrd="0" destOrd="0" presId="urn:microsoft.com/office/officeart/2018/2/layout/IconLabelList"/>
    <dgm:cxn modelId="{98819CF0-7451-4561-B615-A216979F9868}" srcId="{89F688CC-EF99-446B-ADD7-C2AF5D0565A5}" destId="{C03C8941-8B8E-40FD-BDF7-24AF5B1BE608}" srcOrd="0" destOrd="0" parTransId="{6BA5CF08-F726-42FD-98B1-C4B807908822}" sibTransId="{28CCAA1E-690D-42B8-9246-56BA1348D9F5}"/>
    <dgm:cxn modelId="{7509D8FF-1FD3-48F8-B611-23BEE393FC36}" srcId="{89F688CC-EF99-446B-ADD7-C2AF5D0565A5}" destId="{FA8A7436-752E-4AA5-A1EC-712FC69E0B6C}" srcOrd="1" destOrd="0" parTransId="{FD0DA2D5-47AC-40D4-946B-CA590F5CCFFC}" sibTransId="{7A229693-397E-4227-B8E6-85BAEFCBF114}"/>
    <dgm:cxn modelId="{8B4CF9C0-9CF9-4140-BCC2-01CF2EE5BAE0}" type="presParOf" srcId="{B347683D-D658-4F85-B41F-71BAC568F06B}" destId="{FD1C221C-C336-4A3A-946E-0D2B8791FDCF}" srcOrd="0" destOrd="0" presId="urn:microsoft.com/office/officeart/2018/2/layout/IconLabelList"/>
    <dgm:cxn modelId="{CC98CFFD-3718-4FB1-8AD1-573994C1C439}" type="presParOf" srcId="{FD1C221C-C336-4A3A-946E-0D2B8791FDCF}" destId="{EDF36ACA-7103-4A0D-AB1D-ABAD04F43779}" srcOrd="0" destOrd="0" presId="urn:microsoft.com/office/officeart/2018/2/layout/IconLabelList"/>
    <dgm:cxn modelId="{BA7FE8F8-7218-481B-9D2A-668660A1424B}" type="presParOf" srcId="{FD1C221C-C336-4A3A-946E-0D2B8791FDCF}" destId="{CFCC4BD9-E622-469A-B329-722B0B21D16E}" srcOrd="1" destOrd="0" presId="urn:microsoft.com/office/officeart/2018/2/layout/IconLabelList"/>
    <dgm:cxn modelId="{3C539DEF-44B2-4D6F-9276-3596166338C0}" type="presParOf" srcId="{FD1C221C-C336-4A3A-946E-0D2B8791FDCF}" destId="{1BF887A2-C029-461C-8916-07DB75E945CB}" srcOrd="2" destOrd="0" presId="urn:microsoft.com/office/officeart/2018/2/layout/IconLabelList"/>
    <dgm:cxn modelId="{F254BEDD-84C2-4D63-83ED-0CEF52AC60E7}" type="presParOf" srcId="{B347683D-D658-4F85-B41F-71BAC568F06B}" destId="{8F914C3F-29F9-4A55-9CD9-457B59ACAC6D}" srcOrd="1" destOrd="0" presId="urn:microsoft.com/office/officeart/2018/2/layout/IconLabelList"/>
    <dgm:cxn modelId="{0295E883-666D-4AD3-BA10-5722763C0A04}" type="presParOf" srcId="{B347683D-D658-4F85-B41F-71BAC568F06B}" destId="{640BCCAF-2363-4910-9408-C79CAFC99310}" srcOrd="2" destOrd="0" presId="urn:microsoft.com/office/officeart/2018/2/layout/IconLabelList"/>
    <dgm:cxn modelId="{30D1EAB7-A3BE-417D-B8EF-06480BBD11FD}" type="presParOf" srcId="{640BCCAF-2363-4910-9408-C79CAFC99310}" destId="{998DCA8F-4F3D-453B-B7A3-265F626ABE36}" srcOrd="0" destOrd="0" presId="urn:microsoft.com/office/officeart/2018/2/layout/IconLabelList"/>
    <dgm:cxn modelId="{BAA0BBE8-A355-40B7-B074-98F68151FA87}" type="presParOf" srcId="{640BCCAF-2363-4910-9408-C79CAFC99310}" destId="{83F0E64B-F293-4F6F-AEEA-574A4CBC1EFF}" srcOrd="1" destOrd="0" presId="urn:microsoft.com/office/officeart/2018/2/layout/IconLabelList"/>
    <dgm:cxn modelId="{62D132E7-2AEB-4AB4-92EE-42B94334FEE2}" type="presParOf" srcId="{640BCCAF-2363-4910-9408-C79CAFC99310}" destId="{4B5A07B6-C59C-4E73-9EAE-AE7F26CB4654}" srcOrd="2" destOrd="0" presId="urn:microsoft.com/office/officeart/2018/2/layout/IconLabelList"/>
    <dgm:cxn modelId="{3E64D143-F102-486D-96C8-9E8DF0AB0D8D}" type="presParOf" srcId="{B347683D-D658-4F85-B41F-71BAC568F06B}" destId="{16EE569A-37C1-4A1D-83AB-5F7CF56DC162}" srcOrd="3" destOrd="0" presId="urn:microsoft.com/office/officeart/2018/2/layout/IconLabelList"/>
    <dgm:cxn modelId="{C329179C-42F7-487E-A26C-B1F10ED9CA14}" type="presParOf" srcId="{B347683D-D658-4F85-B41F-71BAC568F06B}" destId="{CAA9F6F9-8849-4060-BCCA-51513FA02D85}" srcOrd="4" destOrd="0" presId="urn:microsoft.com/office/officeart/2018/2/layout/IconLabelList"/>
    <dgm:cxn modelId="{10F3FCE4-8E82-4BBA-BFCB-485EE71855BE}" type="presParOf" srcId="{CAA9F6F9-8849-4060-BCCA-51513FA02D85}" destId="{96D8D4B2-959F-487C-85FB-6D6F84F16E23}" srcOrd="0" destOrd="0" presId="urn:microsoft.com/office/officeart/2018/2/layout/IconLabelList"/>
    <dgm:cxn modelId="{FB7A8E45-8372-4883-96E7-F7322AEB09BF}" type="presParOf" srcId="{CAA9F6F9-8849-4060-BCCA-51513FA02D85}" destId="{DE51F63C-6F3B-46E7-B8A2-8D59145FB17D}" srcOrd="1" destOrd="0" presId="urn:microsoft.com/office/officeart/2018/2/layout/IconLabelList"/>
    <dgm:cxn modelId="{FADD47D5-8E92-4546-B010-DCB72917016E}" type="presParOf" srcId="{CAA9F6F9-8849-4060-BCCA-51513FA02D85}" destId="{F8F444C0-6B2F-4DE1-B2F6-8E9303D2CE4B}" srcOrd="2" destOrd="0" presId="urn:microsoft.com/office/officeart/2018/2/layout/IconLabelList"/>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84D3A4-EA96-4015-AD1E-68F89D17ED4B}"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89822831-2658-4739-9F68-90B70FC8A6C8}">
      <dgm:prSet/>
      <dgm:spPr/>
      <dgm:t>
        <a:bodyPr/>
        <a:lstStyle/>
        <a:p>
          <a:pPr>
            <a:lnSpc>
              <a:spcPct val="100000"/>
            </a:lnSpc>
          </a:pPr>
          <a:r>
            <a:rPr lang="en-GB" b="1" dirty="0"/>
            <a:t>knowledge and information are now widely accessible through the Internet;</a:t>
          </a:r>
          <a:endParaRPr lang="en-US" dirty="0"/>
        </a:p>
      </dgm:t>
    </dgm:pt>
    <dgm:pt modelId="{9EA76DD6-0D83-4B7A-8AB9-B56BB62B0C52}" type="parTrans" cxnId="{4776EEE9-A81D-44E0-A79D-603235614493}">
      <dgm:prSet/>
      <dgm:spPr/>
      <dgm:t>
        <a:bodyPr/>
        <a:lstStyle/>
        <a:p>
          <a:endParaRPr lang="en-US"/>
        </a:p>
      </dgm:t>
    </dgm:pt>
    <dgm:pt modelId="{F7399478-1B54-42A8-B92C-DD1BE9E1CEA0}" type="sibTrans" cxnId="{4776EEE9-A81D-44E0-A79D-603235614493}">
      <dgm:prSet/>
      <dgm:spPr/>
      <dgm:t>
        <a:bodyPr/>
        <a:lstStyle/>
        <a:p>
          <a:pPr>
            <a:lnSpc>
              <a:spcPct val="100000"/>
            </a:lnSpc>
          </a:pPr>
          <a:endParaRPr lang="en-US"/>
        </a:p>
      </dgm:t>
    </dgm:pt>
    <dgm:pt modelId="{4DBF3142-8B15-4E21-A37A-EFC3D4B2DA41}">
      <dgm:prSet/>
      <dgm:spPr/>
      <dgm:t>
        <a:bodyPr/>
        <a:lstStyle/>
        <a:p>
          <a:pPr>
            <a:lnSpc>
              <a:spcPct val="100000"/>
            </a:lnSpc>
          </a:pPr>
          <a:r>
            <a:rPr lang="en-GB" b="1" dirty="0"/>
            <a:t>use of new technological devices such as computers, mobile phones, tablet computers, and other related tools;</a:t>
          </a:r>
          <a:endParaRPr lang="en-US" dirty="0"/>
        </a:p>
      </dgm:t>
    </dgm:pt>
    <dgm:pt modelId="{CF6405FF-6088-4327-BBE6-314FEE5EC6E7}" type="parTrans" cxnId="{FDC22C9A-E703-4269-A0E1-AD8F3822046E}">
      <dgm:prSet/>
      <dgm:spPr/>
      <dgm:t>
        <a:bodyPr/>
        <a:lstStyle/>
        <a:p>
          <a:endParaRPr lang="en-US"/>
        </a:p>
      </dgm:t>
    </dgm:pt>
    <dgm:pt modelId="{825CCDBD-B2D4-45C9-B41A-249EBCB4923F}" type="sibTrans" cxnId="{FDC22C9A-E703-4269-A0E1-AD8F3822046E}">
      <dgm:prSet/>
      <dgm:spPr/>
      <dgm:t>
        <a:bodyPr/>
        <a:lstStyle/>
        <a:p>
          <a:pPr>
            <a:lnSpc>
              <a:spcPct val="100000"/>
            </a:lnSpc>
          </a:pPr>
          <a:endParaRPr lang="en-US"/>
        </a:p>
      </dgm:t>
    </dgm:pt>
    <dgm:pt modelId="{FC7B0EEE-D311-449F-9AE2-FE6109D1ECF0}">
      <dgm:prSet/>
      <dgm:spPr/>
      <dgm:t>
        <a:bodyPr/>
        <a:lstStyle/>
        <a:p>
          <a:pPr>
            <a:lnSpc>
              <a:spcPct val="100000"/>
            </a:lnSpc>
          </a:pPr>
          <a:r>
            <a:rPr lang="en-GB" b="1" dirty="0"/>
            <a:t>use of the social networks within work or private life for informal learning;</a:t>
          </a:r>
          <a:endParaRPr lang="en-US" dirty="0"/>
        </a:p>
      </dgm:t>
    </dgm:pt>
    <dgm:pt modelId="{0797D991-5EE6-47E9-8676-F9C68831C3EC}" type="parTrans" cxnId="{8A132310-4B89-4DC7-88EE-B5D7688586D3}">
      <dgm:prSet/>
      <dgm:spPr/>
      <dgm:t>
        <a:bodyPr/>
        <a:lstStyle/>
        <a:p>
          <a:endParaRPr lang="en-US"/>
        </a:p>
      </dgm:t>
    </dgm:pt>
    <dgm:pt modelId="{136D79D1-992D-4AF1-91DD-0353955E7871}" type="sibTrans" cxnId="{8A132310-4B89-4DC7-88EE-B5D7688586D3}">
      <dgm:prSet/>
      <dgm:spPr/>
      <dgm:t>
        <a:bodyPr/>
        <a:lstStyle/>
        <a:p>
          <a:pPr>
            <a:lnSpc>
              <a:spcPct val="100000"/>
            </a:lnSpc>
          </a:pPr>
          <a:endParaRPr lang="en-US"/>
        </a:p>
      </dgm:t>
    </dgm:pt>
    <dgm:pt modelId="{1F3EDC1E-5E76-49D2-B2A3-D80EA071AF89}">
      <dgm:prSet/>
      <dgm:spPr/>
      <dgm:t>
        <a:bodyPr/>
        <a:lstStyle/>
        <a:p>
          <a:pPr>
            <a:lnSpc>
              <a:spcPct val="100000"/>
            </a:lnSpc>
          </a:pPr>
          <a:r>
            <a:rPr lang="en-GB" b="1" dirty="0"/>
            <a:t>and the need for all citizens to develop and master digital skills to adopt changes and to take advantage of them.</a:t>
          </a:r>
          <a:endParaRPr lang="en-US" dirty="0"/>
        </a:p>
      </dgm:t>
    </dgm:pt>
    <dgm:pt modelId="{6C9613EF-FF5A-46B7-9C2F-113DD4BAFA52}" type="parTrans" cxnId="{6A760D89-70ED-42A0-8499-1BA6E9D7600A}">
      <dgm:prSet/>
      <dgm:spPr/>
      <dgm:t>
        <a:bodyPr/>
        <a:lstStyle/>
        <a:p>
          <a:endParaRPr lang="en-US"/>
        </a:p>
      </dgm:t>
    </dgm:pt>
    <dgm:pt modelId="{20174195-B98F-497F-96EA-75FB61A27A58}" type="sibTrans" cxnId="{6A760D89-70ED-42A0-8499-1BA6E9D7600A}">
      <dgm:prSet/>
      <dgm:spPr/>
      <dgm:t>
        <a:bodyPr/>
        <a:lstStyle/>
        <a:p>
          <a:endParaRPr lang="en-US"/>
        </a:p>
      </dgm:t>
    </dgm:pt>
    <dgm:pt modelId="{EEB28B96-DEA3-43C8-AE73-E7E0FB281842}" type="pres">
      <dgm:prSet presAssocID="{1384D3A4-EA96-4015-AD1E-68F89D17ED4B}" presName="root" presStyleCnt="0">
        <dgm:presLayoutVars>
          <dgm:dir/>
          <dgm:resizeHandles val="exact"/>
        </dgm:presLayoutVars>
      </dgm:prSet>
      <dgm:spPr/>
    </dgm:pt>
    <dgm:pt modelId="{23B8DF9B-2B80-4835-BFF1-1F71D91233EE}" type="pres">
      <dgm:prSet presAssocID="{1384D3A4-EA96-4015-AD1E-68F89D17ED4B}" presName="container" presStyleCnt="0">
        <dgm:presLayoutVars>
          <dgm:dir/>
          <dgm:resizeHandles val="exact"/>
        </dgm:presLayoutVars>
      </dgm:prSet>
      <dgm:spPr/>
    </dgm:pt>
    <dgm:pt modelId="{643D822A-74B6-4240-B733-D684F030D96B}" type="pres">
      <dgm:prSet presAssocID="{89822831-2658-4739-9F68-90B70FC8A6C8}" presName="compNode" presStyleCnt="0"/>
      <dgm:spPr/>
    </dgm:pt>
    <dgm:pt modelId="{32DEA763-F84D-4EA4-9B6D-418E4025D3A4}" type="pres">
      <dgm:prSet presAssocID="{89822831-2658-4739-9F68-90B70FC8A6C8}" presName="iconBgRect" presStyleLbl="bgShp" presStyleIdx="0" presStyleCnt="4"/>
      <dgm:spPr/>
    </dgm:pt>
    <dgm:pt modelId="{B0C214E1-2AC1-4A6C-B7E3-40B181F9B0E4}" type="pres">
      <dgm:prSet presAssocID="{89822831-2658-4739-9F68-90B70FC8A6C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ogrammer"/>
        </a:ext>
      </dgm:extLst>
    </dgm:pt>
    <dgm:pt modelId="{E6C8BB2E-94D8-45FA-80FC-BD2A3EC1883E}" type="pres">
      <dgm:prSet presAssocID="{89822831-2658-4739-9F68-90B70FC8A6C8}" presName="spaceRect" presStyleCnt="0"/>
      <dgm:spPr/>
    </dgm:pt>
    <dgm:pt modelId="{AECF61BE-AAB5-47C4-A245-743933CFC10F}" type="pres">
      <dgm:prSet presAssocID="{89822831-2658-4739-9F68-90B70FC8A6C8}" presName="textRect" presStyleLbl="revTx" presStyleIdx="0" presStyleCnt="4">
        <dgm:presLayoutVars>
          <dgm:chMax val="1"/>
          <dgm:chPref val="1"/>
        </dgm:presLayoutVars>
      </dgm:prSet>
      <dgm:spPr/>
    </dgm:pt>
    <dgm:pt modelId="{6437E886-2B08-497F-A0BD-58C611E10048}" type="pres">
      <dgm:prSet presAssocID="{F7399478-1B54-42A8-B92C-DD1BE9E1CEA0}" presName="sibTrans" presStyleLbl="sibTrans2D1" presStyleIdx="0" presStyleCnt="0"/>
      <dgm:spPr/>
    </dgm:pt>
    <dgm:pt modelId="{9F55295D-58C1-468C-9E0B-6A2EAA569F5B}" type="pres">
      <dgm:prSet presAssocID="{4DBF3142-8B15-4E21-A37A-EFC3D4B2DA41}" presName="compNode" presStyleCnt="0"/>
      <dgm:spPr/>
    </dgm:pt>
    <dgm:pt modelId="{DAB270D8-E175-4A3E-85B9-E5B557A92F95}" type="pres">
      <dgm:prSet presAssocID="{4DBF3142-8B15-4E21-A37A-EFC3D4B2DA41}" presName="iconBgRect" presStyleLbl="bgShp" presStyleIdx="1" presStyleCnt="4"/>
      <dgm:spPr/>
    </dgm:pt>
    <dgm:pt modelId="{EE8D3522-B475-458C-8879-DD3A6442AB6D}" type="pres">
      <dgm:prSet presAssocID="{4DBF3142-8B15-4E21-A37A-EFC3D4B2DA4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Laptop"/>
        </a:ext>
      </dgm:extLst>
    </dgm:pt>
    <dgm:pt modelId="{A5EF276C-FF83-40CC-85DC-F98798CAF576}" type="pres">
      <dgm:prSet presAssocID="{4DBF3142-8B15-4E21-A37A-EFC3D4B2DA41}" presName="spaceRect" presStyleCnt="0"/>
      <dgm:spPr/>
    </dgm:pt>
    <dgm:pt modelId="{46FD2B04-010B-49FA-AEA0-7204DC8D3D78}" type="pres">
      <dgm:prSet presAssocID="{4DBF3142-8B15-4E21-A37A-EFC3D4B2DA41}" presName="textRect" presStyleLbl="revTx" presStyleIdx="1" presStyleCnt="4">
        <dgm:presLayoutVars>
          <dgm:chMax val="1"/>
          <dgm:chPref val="1"/>
        </dgm:presLayoutVars>
      </dgm:prSet>
      <dgm:spPr/>
    </dgm:pt>
    <dgm:pt modelId="{815B443F-EF43-4897-90B2-0D72FF0ABB3E}" type="pres">
      <dgm:prSet presAssocID="{825CCDBD-B2D4-45C9-B41A-249EBCB4923F}" presName="sibTrans" presStyleLbl="sibTrans2D1" presStyleIdx="0" presStyleCnt="0"/>
      <dgm:spPr/>
    </dgm:pt>
    <dgm:pt modelId="{B753735B-AEEE-4F2E-9A48-92AF29C26AD3}" type="pres">
      <dgm:prSet presAssocID="{FC7B0EEE-D311-449F-9AE2-FE6109D1ECF0}" presName="compNode" presStyleCnt="0"/>
      <dgm:spPr/>
    </dgm:pt>
    <dgm:pt modelId="{9388AB16-4680-477B-9C2A-13D1FF4BE2DE}" type="pres">
      <dgm:prSet presAssocID="{FC7B0EEE-D311-449F-9AE2-FE6109D1ECF0}" presName="iconBgRect" presStyleLbl="bgShp" presStyleIdx="2" presStyleCnt="4"/>
      <dgm:spPr/>
    </dgm:pt>
    <dgm:pt modelId="{534AEB15-A8F7-48B4-87E8-131DA77D3D6E}" type="pres">
      <dgm:prSet presAssocID="{FC7B0EEE-D311-449F-9AE2-FE6109D1ECF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 Network"/>
        </a:ext>
      </dgm:extLst>
    </dgm:pt>
    <dgm:pt modelId="{7A94FE6D-CCC8-4529-9BBC-AEA008DF35A3}" type="pres">
      <dgm:prSet presAssocID="{FC7B0EEE-D311-449F-9AE2-FE6109D1ECF0}" presName="spaceRect" presStyleCnt="0"/>
      <dgm:spPr/>
    </dgm:pt>
    <dgm:pt modelId="{96B2CF92-7461-4D29-A87C-E4674EB164E7}" type="pres">
      <dgm:prSet presAssocID="{FC7B0EEE-D311-449F-9AE2-FE6109D1ECF0}" presName="textRect" presStyleLbl="revTx" presStyleIdx="2" presStyleCnt="4">
        <dgm:presLayoutVars>
          <dgm:chMax val="1"/>
          <dgm:chPref val="1"/>
        </dgm:presLayoutVars>
      </dgm:prSet>
      <dgm:spPr/>
    </dgm:pt>
    <dgm:pt modelId="{80B40E81-033B-420C-BBCE-DEEA5D7F9822}" type="pres">
      <dgm:prSet presAssocID="{136D79D1-992D-4AF1-91DD-0353955E7871}" presName="sibTrans" presStyleLbl="sibTrans2D1" presStyleIdx="0" presStyleCnt="0"/>
      <dgm:spPr/>
    </dgm:pt>
    <dgm:pt modelId="{1FF7528B-7F9B-44F3-8538-7BB684FFDA24}" type="pres">
      <dgm:prSet presAssocID="{1F3EDC1E-5E76-49D2-B2A3-D80EA071AF89}" presName="compNode" presStyleCnt="0"/>
      <dgm:spPr/>
    </dgm:pt>
    <dgm:pt modelId="{CF3C2775-FEF8-4083-BD2D-81B928BFA52C}" type="pres">
      <dgm:prSet presAssocID="{1F3EDC1E-5E76-49D2-B2A3-D80EA071AF89}" presName="iconBgRect" presStyleLbl="bgShp" presStyleIdx="3" presStyleCnt="4"/>
      <dgm:spPr/>
    </dgm:pt>
    <dgm:pt modelId="{3F4EDB22-B8FD-42D0-9400-FEE60AA1A98E}" type="pres">
      <dgm:prSet presAssocID="{1F3EDC1E-5E76-49D2-B2A3-D80EA071AF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itcoin"/>
        </a:ext>
      </dgm:extLst>
    </dgm:pt>
    <dgm:pt modelId="{39010CC6-D6A9-4749-AFFB-A35921ADE186}" type="pres">
      <dgm:prSet presAssocID="{1F3EDC1E-5E76-49D2-B2A3-D80EA071AF89}" presName="spaceRect" presStyleCnt="0"/>
      <dgm:spPr/>
    </dgm:pt>
    <dgm:pt modelId="{4EBC2ADA-8C71-42ED-B930-E72ED3EA41C9}" type="pres">
      <dgm:prSet presAssocID="{1F3EDC1E-5E76-49D2-B2A3-D80EA071AF89}" presName="textRect" presStyleLbl="revTx" presStyleIdx="3" presStyleCnt="4">
        <dgm:presLayoutVars>
          <dgm:chMax val="1"/>
          <dgm:chPref val="1"/>
        </dgm:presLayoutVars>
      </dgm:prSet>
      <dgm:spPr/>
    </dgm:pt>
  </dgm:ptLst>
  <dgm:cxnLst>
    <dgm:cxn modelId="{23FF110D-8FC7-4A5C-8BE5-15C8D4CF78B4}" type="presOf" srcId="{136D79D1-992D-4AF1-91DD-0353955E7871}" destId="{80B40E81-033B-420C-BBCE-DEEA5D7F9822}" srcOrd="0" destOrd="0" presId="urn:microsoft.com/office/officeart/2018/2/layout/IconCircleList"/>
    <dgm:cxn modelId="{8A132310-4B89-4DC7-88EE-B5D7688586D3}" srcId="{1384D3A4-EA96-4015-AD1E-68F89D17ED4B}" destId="{FC7B0EEE-D311-449F-9AE2-FE6109D1ECF0}" srcOrd="2" destOrd="0" parTransId="{0797D991-5EE6-47E9-8676-F9C68831C3EC}" sibTransId="{136D79D1-992D-4AF1-91DD-0353955E7871}"/>
    <dgm:cxn modelId="{D6946512-809E-4400-9BE2-5929FBDEDA71}" type="presOf" srcId="{825CCDBD-B2D4-45C9-B41A-249EBCB4923F}" destId="{815B443F-EF43-4897-90B2-0D72FF0ABB3E}" srcOrd="0" destOrd="0" presId="urn:microsoft.com/office/officeart/2018/2/layout/IconCircleList"/>
    <dgm:cxn modelId="{2EF11944-1F87-43F8-8BB6-31BDAD3C1196}" type="presOf" srcId="{1F3EDC1E-5E76-49D2-B2A3-D80EA071AF89}" destId="{4EBC2ADA-8C71-42ED-B930-E72ED3EA41C9}" srcOrd="0" destOrd="0" presId="urn:microsoft.com/office/officeart/2018/2/layout/IconCircleList"/>
    <dgm:cxn modelId="{6A760D89-70ED-42A0-8499-1BA6E9D7600A}" srcId="{1384D3A4-EA96-4015-AD1E-68F89D17ED4B}" destId="{1F3EDC1E-5E76-49D2-B2A3-D80EA071AF89}" srcOrd="3" destOrd="0" parTransId="{6C9613EF-FF5A-46B7-9C2F-113DD4BAFA52}" sibTransId="{20174195-B98F-497F-96EA-75FB61A27A58}"/>
    <dgm:cxn modelId="{92D0CA8D-5ACA-4F16-A90C-519510C37945}" type="presOf" srcId="{4DBF3142-8B15-4E21-A37A-EFC3D4B2DA41}" destId="{46FD2B04-010B-49FA-AEA0-7204DC8D3D78}" srcOrd="0" destOrd="0" presId="urn:microsoft.com/office/officeart/2018/2/layout/IconCircleList"/>
    <dgm:cxn modelId="{7B8B128E-EF32-4E0B-A14D-80E56C0EBA69}" type="presOf" srcId="{1384D3A4-EA96-4015-AD1E-68F89D17ED4B}" destId="{EEB28B96-DEA3-43C8-AE73-E7E0FB281842}" srcOrd="0" destOrd="0" presId="urn:microsoft.com/office/officeart/2018/2/layout/IconCircleList"/>
    <dgm:cxn modelId="{FDC22C9A-E703-4269-A0E1-AD8F3822046E}" srcId="{1384D3A4-EA96-4015-AD1E-68F89D17ED4B}" destId="{4DBF3142-8B15-4E21-A37A-EFC3D4B2DA41}" srcOrd="1" destOrd="0" parTransId="{CF6405FF-6088-4327-BBE6-314FEE5EC6E7}" sibTransId="{825CCDBD-B2D4-45C9-B41A-249EBCB4923F}"/>
    <dgm:cxn modelId="{B7B60EB4-E2E5-40D9-8FE5-AB447914227F}" type="presOf" srcId="{89822831-2658-4739-9F68-90B70FC8A6C8}" destId="{AECF61BE-AAB5-47C4-A245-743933CFC10F}" srcOrd="0" destOrd="0" presId="urn:microsoft.com/office/officeart/2018/2/layout/IconCircleList"/>
    <dgm:cxn modelId="{C09CABE1-6C77-4FE2-85BB-CB1F9E3418BF}" type="presOf" srcId="{F7399478-1B54-42A8-B92C-DD1BE9E1CEA0}" destId="{6437E886-2B08-497F-A0BD-58C611E10048}" srcOrd="0" destOrd="0" presId="urn:microsoft.com/office/officeart/2018/2/layout/IconCircleList"/>
    <dgm:cxn modelId="{A1B0A3E6-59AC-4D99-BEEE-2EA1007F1649}" type="presOf" srcId="{FC7B0EEE-D311-449F-9AE2-FE6109D1ECF0}" destId="{96B2CF92-7461-4D29-A87C-E4674EB164E7}" srcOrd="0" destOrd="0" presId="urn:microsoft.com/office/officeart/2018/2/layout/IconCircleList"/>
    <dgm:cxn modelId="{4776EEE9-A81D-44E0-A79D-603235614493}" srcId="{1384D3A4-EA96-4015-AD1E-68F89D17ED4B}" destId="{89822831-2658-4739-9F68-90B70FC8A6C8}" srcOrd="0" destOrd="0" parTransId="{9EA76DD6-0D83-4B7A-8AB9-B56BB62B0C52}" sibTransId="{F7399478-1B54-42A8-B92C-DD1BE9E1CEA0}"/>
    <dgm:cxn modelId="{962DEEF3-D4D6-4D78-BE16-ABC29AB6F272}" type="presParOf" srcId="{EEB28B96-DEA3-43C8-AE73-E7E0FB281842}" destId="{23B8DF9B-2B80-4835-BFF1-1F71D91233EE}" srcOrd="0" destOrd="0" presId="urn:microsoft.com/office/officeart/2018/2/layout/IconCircleList"/>
    <dgm:cxn modelId="{1342DAF4-A23A-457E-8AE4-DB085F9DE4AB}" type="presParOf" srcId="{23B8DF9B-2B80-4835-BFF1-1F71D91233EE}" destId="{643D822A-74B6-4240-B733-D684F030D96B}" srcOrd="0" destOrd="0" presId="urn:microsoft.com/office/officeart/2018/2/layout/IconCircleList"/>
    <dgm:cxn modelId="{5AE31D8E-92B6-49A2-81F6-DDFF7D30D8BB}" type="presParOf" srcId="{643D822A-74B6-4240-B733-D684F030D96B}" destId="{32DEA763-F84D-4EA4-9B6D-418E4025D3A4}" srcOrd="0" destOrd="0" presId="urn:microsoft.com/office/officeart/2018/2/layout/IconCircleList"/>
    <dgm:cxn modelId="{E6FB3F33-BE9F-4D74-A24D-121A2C5E967C}" type="presParOf" srcId="{643D822A-74B6-4240-B733-D684F030D96B}" destId="{B0C214E1-2AC1-4A6C-B7E3-40B181F9B0E4}" srcOrd="1" destOrd="0" presId="urn:microsoft.com/office/officeart/2018/2/layout/IconCircleList"/>
    <dgm:cxn modelId="{66892DA0-F70D-401E-A8D3-65DB877B624E}" type="presParOf" srcId="{643D822A-74B6-4240-B733-D684F030D96B}" destId="{E6C8BB2E-94D8-45FA-80FC-BD2A3EC1883E}" srcOrd="2" destOrd="0" presId="urn:microsoft.com/office/officeart/2018/2/layout/IconCircleList"/>
    <dgm:cxn modelId="{44232B4F-038D-4F87-9552-73E61B5FC068}" type="presParOf" srcId="{643D822A-74B6-4240-B733-D684F030D96B}" destId="{AECF61BE-AAB5-47C4-A245-743933CFC10F}" srcOrd="3" destOrd="0" presId="urn:microsoft.com/office/officeart/2018/2/layout/IconCircleList"/>
    <dgm:cxn modelId="{25216C38-C546-40CA-8BC0-4BF2C105C676}" type="presParOf" srcId="{23B8DF9B-2B80-4835-BFF1-1F71D91233EE}" destId="{6437E886-2B08-497F-A0BD-58C611E10048}" srcOrd="1" destOrd="0" presId="urn:microsoft.com/office/officeart/2018/2/layout/IconCircleList"/>
    <dgm:cxn modelId="{2432CC55-4A55-4368-977A-A34C914E22A0}" type="presParOf" srcId="{23B8DF9B-2B80-4835-BFF1-1F71D91233EE}" destId="{9F55295D-58C1-468C-9E0B-6A2EAA569F5B}" srcOrd="2" destOrd="0" presId="urn:microsoft.com/office/officeart/2018/2/layout/IconCircleList"/>
    <dgm:cxn modelId="{2D65430A-C880-4D45-8A55-E945F5EE93BE}" type="presParOf" srcId="{9F55295D-58C1-468C-9E0B-6A2EAA569F5B}" destId="{DAB270D8-E175-4A3E-85B9-E5B557A92F95}" srcOrd="0" destOrd="0" presId="urn:microsoft.com/office/officeart/2018/2/layout/IconCircleList"/>
    <dgm:cxn modelId="{71FC6A59-7A24-47D8-9AD9-809CD4E81A2C}" type="presParOf" srcId="{9F55295D-58C1-468C-9E0B-6A2EAA569F5B}" destId="{EE8D3522-B475-458C-8879-DD3A6442AB6D}" srcOrd="1" destOrd="0" presId="urn:microsoft.com/office/officeart/2018/2/layout/IconCircleList"/>
    <dgm:cxn modelId="{73D1EB2B-DD77-4163-81D9-308851DC54F2}" type="presParOf" srcId="{9F55295D-58C1-468C-9E0B-6A2EAA569F5B}" destId="{A5EF276C-FF83-40CC-85DC-F98798CAF576}" srcOrd="2" destOrd="0" presId="urn:microsoft.com/office/officeart/2018/2/layout/IconCircleList"/>
    <dgm:cxn modelId="{F07CB852-037D-4CDA-B9BD-DB6BA7720411}" type="presParOf" srcId="{9F55295D-58C1-468C-9E0B-6A2EAA569F5B}" destId="{46FD2B04-010B-49FA-AEA0-7204DC8D3D78}" srcOrd="3" destOrd="0" presId="urn:microsoft.com/office/officeart/2018/2/layout/IconCircleList"/>
    <dgm:cxn modelId="{95C900E0-AE4B-4A0F-BDAC-AD1E0DDAF8C0}" type="presParOf" srcId="{23B8DF9B-2B80-4835-BFF1-1F71D91233EE}" destId="{815B443F-EF43-4897-90B2-0D72FF0ABB3E}" srcOrd="3" destOrd="0" presId="urn:microsoft.com/office/officeart/2018/2/layout/IconCircleList"/>
    <dgm:cxn modelId="{80254A4D-9E7E-416A-8BA7-610FF6E2300A}" type="presParOf" srcId="{23B8DF9B-2B80-4835-BFF1-1F71D91233EE}" destId="{B753735B-AEEE-4F2E-9A48-92AF29C26AD3}" srcOrd="4" destOrd="0" presId="urn:microsoft.com/office/officeart/2018/2/layout/IconCircleList"/>
    <dgm:cxn modelId="{AACC75BA-77CC-40D1-9113-DE291DDE75AF}" type="presParOf" srcId="{B753735B-AEEE-4F2E-9A48-92AF29C26AD3}" destId="{9388AB16-4680-477B-9C2A-13D1FF4BE2DE}" srcOrd="0" destOrd="0" presId="urn:microsoft.com/office/officeart/2018/2/layout/IconCircleList"/>
    <dgm:cxn modelId="{604C27A6-EF1B-46CF-B62E-1D882787CB10}" type="presParOf" srcId="{B753735B-AEEE-4F2E-9A48-92AF29C26AD3}" destId="{534AEB15-A8F7-48B4-87E8-131DA77D3D6E}" srcOrd="1" destOrd="0" presId="urn:microsoft.com/office/officeart/2018/2/layout/IconCircleList"/>
    <dgm:cxn modelId="{85B9900B-8A06-45C6-B65F-54EC51578CF5}" type="presParOf" srcId="{B753735B-AEEE-4F2E-9A48-92AF29C26AD3}" destId="{7A94FE6D-CCC8-4529-9BBC-AEA008DF35A3}" srcOrd="2" destOrd="0" presId="urn:microsoft.com/office/officeart/2018/2/layout/IconCircleList"/>
    <dgm:cxn modelId="{F5BCF0C9-1423-4947-AB73-6A31F297153C}" type="presParOf" srcId="{B753735B-AEEE-4F2E-9A48-92AF29C26AD3}" destId="{96B2CF92-7461-4D29-A87C-E4674EB164E7}" srcOrd="3" destOrd="0" presId="urn:microsoft.com/office/officeart/2018/2/layout/IconCircleList"/>
    <dgm:cxn modelId="{85023792-3702-4011-83FC-397FB2C7B48F}" type="presParOf" srcId="{23B8DF9B-2B80-4835-BFF1-1F71D91233EE}" destId="{80B40E81-033B-420C-BBCE-DEEA5D7F9822}" srcOrd="5" destOrd="0" presId="urn:microsoft.com/office/officeart/2018/2/layout/IconCircleList"/>
    <dgm:cxn modelId="{00CBFA74-BB22-4027-A06D-C04F73AEB488}" type="presParOf" srcId="{23B8DF9B-2B80-4835-BFF1-1F71D91233EE}" destId="{1FF7528B-7F9B-44F3-8538-7BB684FFDA24}" srcOrd="6" destOrd="0" presId="urn:microsoft.com/office/officeart/2018/2/layout/IconCircleList"/>
    <dgm:cxn modelId="{71BE1150-DF21-472D-9FDA-94FD077969C5}" type="presParOf" srcId="{1FF7528B-7F9B-44F3-8538-7BB684FFDA24}" destId="{CF3C2775-FEF8-4083-BD2D-81B928BFA52C}" srcOrd="0" destOrd="0" presId="urn:microsoft.com/office/officeart/2018/2/layout/IconCircleList"/>
    <dgm:cxn modelId="{D0777B2E-A519-4C3F-A5B1-5313C5A28EF5}" type="presParOf" srcId="{1FF7528B-7F9B-44F3-8538-7BB684FFDA24}" destId="{3F4EDB22-B8FD-42D0-9400-FEE60AA1A98E}" srcOrd="1" destOrd="0" presId="urn:microsoft.com/office/officeart/2018/2/layout/IconCircleList"/>
    <dgm:cxn modelId="{CAAB2E3F-276C-45DE-A887-C5950F6E92E9}" type="presParOf" srcId="{1FF7528B-7F9B-44F3-8538-7BB684FFDA24}" destId="{39010CC6-D6A9-4749-AFFB-A35921ADE186}" srcOrd="2" destOrd="0" presId="urn:microsoft.com/office/officeart/2018/2/layout/IconCircleList"/>
    <dgm:cxn modelId="{2DE90836-EC3E-4568-B553-FFBA127F054E}" type="presParOf" srcId="{1FF7528B-7F9B-44F3-8538-7BB684FFDA24}" destId="{4EBC2ADA-8C71-42ED-B930-E72ED3EA41C9}" srcOrd="3" destOrd="0" presId="urn:microsoft.com/office/officeart/2018/2/layout/IconCircle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dgm:spPr/>
      <dgm:t>
        <a:bodyPr/>
        <a:lstStyle/>
        <a:p>
          <a:r>
            <a:rPr lang="en-GB" b="1" i="0"/>
            <a:t>Reduced manual labor:</a:t>
          </a:r>
          <a:endParaRPr lang="en-US"/>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dgm:spPr/>
      <dgm:t>
        <a:bodyPr/>
        <a:lstStyle/>
        <a:p>
          <a:r>
            <a:rPr lang="en-GB" b="1" dirty="0"/>
            <a:t>Actually, digitalizing would mean being involved less in manual </a:t>
          </a:r>
          <a:r>
            <a:rPr lang="en-GB" b="1" dirty="0" err="1"/>
            <a:t>labor</a:t>
          </a:r>
          <a:r>
            <a:rPr lang="en-GB" b="1" dirty="0"/>
            <a:t> and more in technical or machinery or computer-based </a:t>
          </a:r>
          <a:r>
            <a:rPr lang="en-GB" b="1" dirty="0" err="1"/>
            <a:t>labor</a:t>
          </a:r>
          <a:r>
            <a:rPr lang="en-GB" b="1" dirty="0"/>
            <a:t>. </a:t>
          </a:r>
          <a:endParaRPr lang="en-US"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dgm:spPr/>
      <dgm:t>
        <a:bodyPr/>
        <a:lstStyle/>
        <a:p>
          <a:r>
            <a:rPr lang="en-GB" b="1" dirty="0"/>
            <a:t>This would, in the long run, make the human force less required because the tasks would be performed by Artificial intelligence.</a:t>
          </a:r>
          <a:endParaRPr lang="en-US"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D8FF1856-6009-4B1D-8961-0BD98A0CD5CC}" type="pres">
      <dgm:prSet presAssocID="{A9F3A171-6C56-432C-817E-B0A8C0FE10C7}" presName="hierChild1" presStyleCnt="0">
        <dgm:presLayoutVars>
          <dgm:chPref val="1"/>
          <dgm:dir/>
          <dgm:animOne val="branch"/>
          <dgm:animLvl val="lvl"/>
          <dgm:resizeHandles/>
        </dgm:presLayoutVars>
      </dgm:prSet>
      <dgm:spPr/>
    </dgm:pt>
    <dgm:pt modelId="{0792E82D-2538-4FAB-B479-47FE81AEE4BF}" type="pres">
      <dgm:prSet presAssocID="{FE6BCC68-3A1C-40DA-B4EE-967286CE9009}" presName="hierRoot1" presStyleCnt="0"/>
      <dgm:spPr/>
    </dgm:pt>
    <dgm:pt modelId="{F11A44B7-022D-41FE-970A-1DEAB999EACF}" type="pres">
      <dgm:prSet presAssocID="{FE6BCC68-3A1C-40DA-B4EE-967286CE9009}" presName="composite" presStyleCnt="0"/>
      <dgm:spPr/>
    </dgm:pt>
    <dgm:pt modelId="{03C12EAB-76E9-48B6-8E8F-DD4FF4D4FD6F}" type="pres">
      <dgm:prSet presAssocID="{FE6BCC68-3A1C-40DA-B4EE-967286CE9009}" presName="background" presStyleLbl="node0" presStyleIdx="0" presStyleCnt="1"/>
      <dgm:spPr/>
    </dgm:pt>
    <dgm:pt modelId="{AC4F9F17-31EE-4DBD-8742-13F6B6EF4FA2}" type="pres">
      <dgm:prSet presAssocID="{FE6BCC68-3A1C-40DA-B4EE-967286CE9009}" presName="text" presStyleLbl="fgAcc0" presStyleIdx="0" presStyleCnt="1">
        <dgm:presLayoutVars>
          <dgm:chPref val="3"/>
        </dgm:presLayoutVars>
      </dgm:prSet>
      <dgm:spPr/>
    </dgm:pt>
    <dgm:pt modelId="{97D20AB0-6115-478A-9F9E-24F8BB0590F5}" type="pres">
      <dgm:prSet presAssocID="{FE6BCC68-3A1C-40DA-B4EE-967286CE9009}" presName="hierChild2" presStyleCnt="0"/>
      <dgm:spPr/>
    </dgm:pt>
    <dgm:pt modelId="{746E5446-EE0D-4A54-8AB9-E748E4F72ED7}" type="pres">
      <dgm:prSet presAssocID="{304FBF69-15FA-4551-9FA4-922F81E2A65F}" presName="Name10" presStyleLbl="parChTrans1D2" presStyleIdx="0" presStyleCnt="2"/>
      <dgm:spPr/>
    </dgm:pt>
    <dgm:pt modelId="{81E5507A-D5DC-4CE2-AAFE-8522B9F56B9E}" type="pres">
      <dgm:prSet presAssocID="{ADD7CCDA-8CDF-47C8-B754-7456492DF052}" presName="hierRoot2" presStyleCnt="0"/>
      <dgm:spPr/>
    </dgm:pt>
    <dgm:pt modelId="{8122A5CA-1B7F-4B51-BF86-601A63C58B21}" type="pres">
      <dgm:prSet presAssocID="{ADD7CCDA-8CDF-47C8-B754-7456492DF052}" presName="composite2" presStyleCnt="0"/>
      <dgm:spPr/>
    </dgm:pt>
    <dgm:pt modelId="{59184020-5492-4EC6-9543-C8E19E75E5CC}" type="pres">
      <dgm:prSet presAssocID="{ADD7CCDA-8CDF-47C8-B754-7456492DF052}" presName="background2" presStyleLbl="node2" presStyleIdx="0" presStyleCnt="2"/>
      <dgm:spPr/>
    </dgm:pt>
    <dgm:pt modelId="{8FBF8C2E-E904-44CC-B1F8-8E1F57387B6F}" type="pres">
      <dgm:prSet presAssocID="{ADD7CCDA-8CDF-47C8-B754-7456492DF052}" presName="text2" presStyleLbl="fgAcc2" presStyleIdx="0" presStyleCnt="2">
        <dgm:presLayoutVars>
          <dgm:chPref val="3"/>
        </dgm:presLayoutVars>
      </dgm:prSet>
      <dgm:spPr/>
    </dgm:pt>
    <dgm:pt modelId="{53E5108B-3390-4081-B660-EF9FD9BCD318}" type="pres">
      <dgm:prSet presAssocID="{ADD7CCDA-8CDF-47C8-B754-7456492DF052}" presName="hierChild3" presStyleCnt="0"/>
      <dgm:spPr/>
    </dgm:pt>
    <dgm:pt modelId="{3A5DDA5E-874D-4412-90C6-7DA86F2ED1F9}" type="pres">
      <dgm:prSet presAssocID="{BDE947C1-0873-49C7-BD27-99E91A44ED35}" presName="Name10" presStyleLbl="parChTrans1D2" presStyleIdx="1" presStyleCnt="2"/>
      <dgm:spPr/>
    </dgm:pt>
    <dgm:pt modelId="{02EDA0E7-00CF-41E3-B5EB-80B3E7048785}" type="pres">
      <dgm:prSet presAssocID="{4FE9D87E-E086-4DB5-9EDB-18D5F3AACD33}" presName="hierRoot2" presStyleCnt="0"/>
      <dgm:spPr/>
    </dgm:pt>
    <dgm:pt modelId="{4E7A1CFF-2F59-4B21-A6F8-9F5094996134}" type="pres">
      <dgm:prSet presAssocID="{4FE9D87E-E086-4DB5-9EDB-18D5F3AACD33}" presName="composite2" presStyleCnt="0"/>
      <dgm:spPr/>
    </dgm:pt>
    <dgm:pt modelId="{F4B91FF1-9A28-4F18-9278-09644540247B}" type="pres">
      <dgm:prSet presAssocID="{4FE9D87E-E086-4DB5-9EDB-18D5F3AACD33}" presName="background2" presStyleLbl="node2" presStyleIdx="1" presStyleCnt="2"/>
      <dgm:spPr/>
    </dgm:pt>
    <dgm:pt modelId="{F50DBD8C-8013-4B23-B556-DAA839C77D99}" type="pres">
      <dgm:prSet presAssocID="{4FE9D87E-E086-4DB5-9EDB-18D5F3AACD33}" presName="text2" presStyleLbl="fgAcc2" presStyleIdx="1" presStyleCnt="2">
        <dgm:presLayoutVars>
          <dgm:chPref val="3"/>
        </dgm:presLayoutVars>
      </dgm:prSet>
      <dgm:spPr/>
    </dgm:pt>
    <dgm:pt modelId="{3022CC2E-EFAE-4FF7-9EDA-0D6E652CD428}" type="pres">
      <dgm:prSet presAssocID="{4FE9D87E-E086-4DB5-9EDB-18D5F3AACD33}" presName="hierChild3" presStyleCnt="0"/>
      <dgm:spPr/>
    </dgm:pt>
  </dgm:ptLst>
  <dgm:cxnLst>
    <dgm:cxn modelId="{4B4DBA31-76AE-4A8B-91F9-40A27800A3CE}" type="presOf" srcId="{4FE9D87E-E086-4DB5-9EDB-18D5F3AACD33}" destId="{F50DBD8C-8013-4B23-B556-DAA839C77D99}" srcOrd="0" destOrd="0" presId="urn:microsoft.com/office/officeart/2005/8/layout/hierarchy1"/>
    <dgm:cxn modelId="{DC2AEF5B-9DF7-441E-89F3-317331AE971F}" srcId="{A9F3A171-6C56-432C-817E-B0A8C0FE10C7}" destId="{FE6BCC68-3A1C-40DA-B4EE-967286CE9009}" srcOrd="0" destOrd="0" parTransId="{5FABFEF7-E7C3-46CE-AA84-EA92E7FF5727}" sibTransId="{171E3BF5-AEB8-4D55-8DA1-4E56320AF2C4}"/>
    <dgm:cxn modelId="{EB853A45-FF1E-4FB3-A521-C442E2EE8660}" srcId="{FE6BCC68-3A1C-40DA-B4EE-967286CE9009}" destId="{ADD7CCDA-8CDF-47C8-B754-7456492DF052}" srcOrd="0" destOrd="0" parTransId="{304FBF69-15FA-4551-9FA4-922F81E2A65F}" sibTransId="{253EC503-95F2-4DAD-9F37-76D596C317E9}"/>
    <dgm:cxn modelId="{BBEED86A-BB65-407A-9102-20CEC4DE4355}" type="presOf" srcId="{304FBF69-15FA-4551-9FA4-922F81E2A65F}" destId="{746E5446-EE0D-4A54-8AB9-E748E4F72ED7}" srcOrd="0" destOrd="0" presId="urn:microsoft.com/office/officeart/2005/8/layout/hierarchy1"/>
    <dgm:cxn modelId="{0BF9997E-B89A-4F53-A6AB-17423A46DF57}" type="presOf" srcId="{A9F3A171-6C56-432C-817E-B0A8C0FE10C7}" destId="{D8FF1856-6009-4B1D-8961-0BD98A0CD5CC}" srcOrd="0" destOrd="0" presId="urn:microsoft.com/office/officeart/2005/8/layout/hierarchy1"/>
    <dgm:cxn modelId="{6322F683-368E-4C89-BF8A-BBC210A87F7D}" srcId="{FE6BCC68-3A1C-40DA-B4EE-967286CE9009}" destId="{4FE9D87E-E086-4DB5-9EDB-18D5F3AACD33}" srcOrd="1" destOrd="0" parTransId="{BDE947C1-0873-49C7-BD27-99E91A44ED35}" sibTransId="{D12D6EAD-A897-451F-92C5-5E9DCB583CC1}"/>
    <dgm:cxn modelId="{4782F5C1-F9D6-40C8-854B-125ABBC9691E}" type="presOf" srcId="{ADD7CCDA-8CDF-47C8-B754-7456492DF052}" destId="{8FBF8C2E-E904-44CC-B1F8-8E1F57387B6F}" srcOrd="0" destOrd="0" presId="urn:microsoft.com/office/officeart/2005/8/layout/hierarchy1"/>
    <dgm:cxn modelId="{48C3C3CD-4511-428C-9FD2-CAB5D3546668}" type="presOf" srcId="{BDE947C1-0873-49C7-BD27-99E91A44ED35}" destId="{3A5DDA5E-874D-4412-90C6-7DA86F2ED1F9}" srcOrd="0" destOrd="0" presId="urn:microsoft.com/office/officeart/2005/8/layout/hierarchy1"/>
    <dgm:cxn modelId="{5E7FB6D4-098D-4D74-8864-70A2C28E05E3}" type="presOf" srcId="{FE6BCC68-3A1C-40DA-B4EE-967286CE9009}" destId="{AC4F9F17-31EE-4DBD-8742-13F6B6EF4FA2}" srcOrd="0" destOrd="0" presId="urn:microsoft.com/office/officeart/2005/8/layout/hierarchy1"/>
    <dgm:cxn modelId="{CBB96FA7-CF21-478A-AE18-9043762D2B41}" type="presParOf" srcId="{D8FF1856-6009-4B1D-8961-0BD98A0CD5CC}" destId="{0792E82D-2538-4FAB-B479-47FE81AEE4BF}" srcOrd="0" destOrd="0" presId="urn:microsoft.com/office/officeart/2005/8/layout/hierarchy1"/>
    <dgm:cxn modelId="{75242071-F81F-45FF-A6A5-78BA8CEF817C}" type="presParOf" srcId="{0792E82D-2538-4FAB-B479-47FE81AEE4BF}" destId="{F11A44B7-022D-41FE-970A-1DEAB999EACF}" srcOrd="0" destOrd="0" presId="urn:microsoft.com/office/officeart/2005/8/layout/hierarchy1"/>
    <dgm:cxn modelId="{5134BC79-4D50-4FA1-B2C4-D4E118E3AD00}" type="presParOf" srcId="{F11A44B7-022D-41FE-970A-1DEAB999EACF}" destId="{03C12EAB-76E9-48B6-8E8F-DD4FF4D4FD6F}" srcOrd="0" destOrd="0" presId="urn:microsoft.com/office/officeart/2005/8/layout/hierarchy1"/>
    <dgm:cxn modelId="{4A4F9AEF-E60B-42EA-ADFE-3FD8EA0CCC5C}" type="presParOf" srcId="{F11A44B7-022D-41FE-970A-1DEAB999EACF}" destId="{AC4F9F17-31EE-4DBD-8742-13F6B6EF4FA2}" srcOrd="1" destOrd="0" presId="urn:microsoft.com/office/officeart/2005/8/layout/hierarchy1"/>
    <dgm:cxn modelId="{6D2FB670-BF77-4A63-9BE5-F6E7BA7040AF}" type="presParOf" srcId="{0792E82D-2538-4FAB-B479-47FE81AEE4BF}" destId="{97D20AB0-6115-478A-9F9E-24F8BB0590F5}" srcOrd="1" destOrd="0" presId="urn:microsoft.com/office/officeart/2005/8/layout/hierarchy1"/>
    <dgm:cxn modelId="{2C65AA8A-083E-440B-AD9F-B7FD1055E3EA}" type="presParOf" srcId="{97D20AB0-6115-478A-9F9E-24F8BB0590F5}" destId="{746E5446-EE0D-4A54-8AB9-E748E4F72ED7}" srcOrd="0" destOrd="0" presId="urn:microsoft.com/office/officeart/2005/8/layout/hierarchy1"/>
    <dgm:cxn modelId="{26E91B50-5266-4AF4-8C35-CC9FEBC6E342}" type="presParOf" srcId="{97D20AB0-6115-478A-9F9E-24F8BB0590F5}" destId="{81E5507A-D5DC-4CE2-AAFE-8522B9F56B9E}" srcOrd="1" destOrd="0" presId="urn:microsoft.com/office/officeart/2005/8/layout/hierarchy1"/>
    <dgm:cxn modelId="{219EBB51-8F62-4BC7-A7C2-90D6F33480C9}" type="presParOf" srcId="{81E5507A-D5DC-4CE2-AAFE-8522B9F56B9E}" destId="{8122A5CA-1B7F-4B51-BF86-601A63C58B21}" srcOrd="0" destOrd="0" presId="urn:microsoft.com/office/officeart/2005/8/layout/hierarchy1"/>
    <dgm:cxn modelId="{D619F527-927C-4FF0-9E3B-C61F8CC9D181}" type="presParOf" srcId="{8122A5CA-1B7F-4B51-BF86-601A63C58B21}" destId="{59184020-5492-4EC6-9543-C8E19E75E5CC}" srcOrd="0" destOrd="0" presId="urn:microsoft.com/office/officeart/2005/8/layout/hierarchy1"/>
    <dgm:cxn modelId="{ED16D681-DFA2-48FF-8A93-837D1747F690}" type="presParOf" srcId="{8122A5CA-1B7F-4B51-BF86-601A63C58B21}" destId="{8FBF8C2E-E904-44CC-B1F8-8E1F57387B6F}" srcOrd="1" destOrd="0" presId="urn:microsoft.com/office/officeart/2005/8/layout/hierarchy1"/>
    <dgm:cxn modelId="{D1F99D3E-BB71-4B1B-B74A-869D1AF6E322}" type="presParOf" srcId="{81E5507A-D5DC-4CE2-AAFE-8522B9F56B9E}" destId="{53E5108B-3390-4081-B660-EF9FD9BCD318}" srcOrd="1" destOrd="0" presId="urn:microsoft.com/office/officeart/2005/8/layout/hierarchy1"/>
    <dgm:cxn modelId="{9A114909-8061-4C3B-8132-EFB198EDA610}" type="presParOf" srcId="{97D20AB0-6115-478A-9F9E-24F8BB0590F5}" destId="{3A5DDA5E-874D-4412-90C6-7DA86F2ED1F9}" srcOrd="2" destOrd="0" presId="urn:microsoft.com/office/officeart/2005/8/layout/hierarchy1"/>
    <dgm:cxn modelId="{548D61F6-C6AA-4047-BD68-391E43023E8B}" type="presParOf" srcId="{97D20AB0-6115-478A-9F9E-24F8BB0590F5}" destId="{02EDA0E7-00CF-41E3-B5EB-80B3E7048785}" srcOrd="3" destOrd="0" presId="urn:microsoft.com/office/officeart/2005/8/layout/hierarchy1"/>
    <dgm:cxn modelId="{865E7DA5-8664-45B7-9DA6-CC06586D5A08}" type="presParOf" srcId="{02EDA0E7-00CF-41E3-B5EB-80B3E7048785}" destId="{4E7A1CFF-2F59-4B21-A6F8-9F5094996134}" srcOrd="0" destOrd="0" presId="urn:microsoft.com/office/officeart/2005/8/layout/hierarchy1"/>
    <dgm:cxn modelId="{E7E499A7-4FC4-43E0-B0B1-58CB59412725}" type="presParOf" srcId="{4E7A1CFF-2F59-4B21-A6F8-9F5094996134}" destId="{F4B91FF1-9A28-4F18-9278-09644540247B}" srcOrd="0" destOrd="0" presId="urn:microsoft.com/office/officeart/2005/8/layout/hierarchy1"/>
    <dgm:cxn modelId="{A118C2CE-A915-44D5-A158-2973470401FF}" type="presParOf" srcId="{4E7A1CFF-2F59-4B21-A6F8-9F5094996134}" destId="{F50DBD8C-8013-4B23-B556-DAA839C77D99}" srcOrd="1" destOrd="0" presId="urn:microsoft.com/office/officeart/2005/8/layout/hierarchy1"/>
    <dgm:cxn modelId="{49AFEC02-4FD6-4881-A345-92A376E4DE31}" type="presParOf" srcId="{02EDA0E7-00CF-41E3-B5EB-80B3E7048785}" destId="{3022CC2E-EFAE-4FF7-9EDA-0D6E652CD428}" srcOrd="1" destOrd="0" presId="urn:microsoft.com/office/officeart/2005/8/layout/hierarchy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19BA413-1F8C-4D8F-B7A6-120956B3168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EB1E4E5-7D27-421B-AB88-3E34BC81B380}">
      <dgm:prSet custT="1"/>
      <dgm:spPr/>
      <dgm:t>
        <a:bodyPr/>
        <a:lstStyle/>
        <a:p>
          <a:r>
            <a:rPr lang="en-GB" sz="2800" b="1" i="0" dirty="0"/>
            <a:t>Improved life of citizens:</a:t>
          </a:r>
          <a:endParaRPr lang="en-US" sz="2800" dirty="0"/>
        </a:p>
      </dgm:t>
    </dgm:pt>
    <dgm:pt modelId="{E216BFBB-8D41-4D55-8FBA-C61D2C5E1077}" type="parTrans" cxnId="{D974B8EC-450E-4057-88B9-B2F0D047EB37}">
      <dgm:prSet/>
      <dgm:spPr/>
      <dgm:t>
        <a:bodyPr/>
        <a:lstStyle/>
        <a:p>
          <a:endParaRPr lang="en-US"/>
        </a:p>
      </dgm:t>
    </dgm:pt>
    <dgm:pt modelId="{3D14A32E-B705-4209-9D31-CFC1F9FCEC91}" type="sibTrans" cxnId="{D974B8EC-450E-4057-88B9-B2F0D047EB37}">
      <dgm:prSet/>
      <dgm:spPr/>
      <dgm:t>
        <a:bodyPr/>
        <a:lstStyle/>
        <a:p>
          <a:endParaRPr lang="en-US"/>
        </a:p>
      </dgm:t>
    </dgm:pt>
    <dgm:pt modelId="{9EA5F948-9948-48A8-A8B3-331F439AE53E}">
      <dgm:prSet custT="1"/>
      <dgm:spPr/>
      <dgm:t>
        <a:bodyPr/>
        <a:lstStyle/>
        <a:p>
          <a:pPr marL="0" indent="0" algn="just" defTabSz="933450"/>
          <a:r>
            <a:rPr lang="en-GB" sz="1600" dirty="0"/>
            <a:t>The definition of a machine reads, ‘anything which makes human life simple’. This is true in our lives too. We can imagine the shift and the turns our lives took after the coming of computers, the internet, and machinery of the like.</a:t>
          </a:r>
          <a:endParaRPr lang="en-US" sz="1600" dirty="0"/>
        </a:p>
      </dgm:t>
    </dgm:pt>
    <dgm:pt modelId="{2CCA127E-90A2-467B-B431-7ED829E8C11C}" type="parTrans" cxnId="{A5B5F320-ECCA-4B8C-8536-45BF991842D6}">
      <dgm:prSet/>
      <dgm:spPr/>
      <dgm:t>
        <a:bodyPr/>
        <a:lstStyle/>
        <a:p>
          <a:endParaRPr lang="en-US"/>
        </a:p>
      </dgm:t>
    </dgm:pt>
    <dgm:pt modelId="{DDFDAE28-6001-4395-A472-FFBD88808B01}" type="sibTrans" cxnId="{A5B5F320-ECCA-4B8C-8536-45BF991842D6}">
      <dgm:prSet/>
      <dgm:spPr/>
      <dgm:t>
        <a:bodyPr/>
        <a:lstStyle/>
        <a:p>
          <a:endParaRPr lang="en-US"/>
        </a:p>
      </dgm:t>
    </dgm:pt>
    <dgm:pt modelId="{D0BE2831-D97E-4787-A701-80291D8C9EFF}">
      <dgm:prSet custT="1"/>
      <dgm:spPr/>
      <dgm:t>
        <a:bodyPr/>
        <a:lstStyle/>
        <a:p>
          <a:pPr algn="just"/>
          <a:r>
            <a:rPr lang="en-GB" sz="1600" dirty="0"/>
            <a:t>Everything human beings do is directed to make lives easier and for every person in the world.</a:t>
          </a:r>
          <a:endParaRPr lang="en-US" sz="1600" dirty="0"/>
        </a:p>
      </dgm:t>
    </dgm:pt>
    <dgm:pt modelId="{9649D129-520E-455F-BAE6-2D08CC61A6CF}" type="parTrans" cxnId="{E833C6B4-6D57-4D50-A7D4-2C8E5B5A6134}">
      <dgm:prSet/>
      <dgm:spPr/>
      <dgm:t>
        <a:bodyPr/>
        <a:lstStyle/>
        <a:p>
          <a:endParaRPr lang="en-US"/>
        </a:p>
      </dgm:t>
    </dgm:pt>
    <dgm:pt modelId="{3D382241-A20D-413C-9C88-11E954BF22F2}" type="sibTrans" cxnId="{E833C6B4-6D57-4D50-A7D4-2C8E5B5A6134}">
      <dgm:prSet/>
      <dgm:spPr/>
      <dgm:t>
        <a:bodyPr/>
        <a:lstStyle/>
        <a:p>
          <a:endParaRPr lang="en-US"/>
        </a:p>
      </dgm:t>
    </dgm:pt>
    <dgm:pt modelId="{299C3779-0CD5-4011-9890-374C65256041}">
      <dgm:prSet custT="1"/>
      <dgm:spPr/>
      <dgm:t>
        <a:bodyPr/>
        <a:lstStyle/>
        <a:p>
          <a:pPr algn="just"/>
          <a:r>
            <a:rPr lang="en-GB" sz="1400" dirty="0"/>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400" dirty="0"/>
        </a:p>
      </dgm:t>
    </dgm:pt>
    <dgm:pt modelId="{66CF8715-4A7E-45AF-9AB8-71B907FB8811}" type="parTrans" cxnId="{BF7A93CA-D761-4068-AFE6-81906DD1FECB}">
      <dgm:prSet/>
      <dgm:spPr/>
      <dgm:t>
        <a:bodyPr/>
        <a:lstStyle/>
        <a:p>
          <a:endParaRPr lang="en-US"/>
        </a:p>
      </dgm:t>
    </dgm:pt>
    <dgm:pt modelId="{C9EBC9DC-AB7B-4400-9A0F-04D03FBF4775}" type="sibTrans" cxnId="{BF7A93CA-D761-4068-AFE6-81906DD1FECB}">
      <dgm:prSet/>
      <dgm:spPr/>
      <dgm:t>
        <a:bodyPr/>
        <a:lstStyle/>
        <a:p>
          <a:endParaRPr lang="en-US"/>
        </a:p>
      </dgm:t>
    </dgm:pt>
    <dgm:pt modelId="{FD90894A-344B-4CB6-A643-F14B22C26681}" type="pres">
      <dgm:prSet presAssocID="{519BA413-1F8C-4D8F-B7A6-120956B31681}" presName="outerComposite" presStyleCnt="0">
        <dgm:presLayoutVars>
          <dgm:chMax val="5"/>
          <dgm:dir/>
          <dgm:resizeHandles val="exact"/>
        </dgm:presLayoutVars>
      </dgm:prSet>
      <dgm:spPr/>
    </dgm:pt>
    <dgm:pt modelId="{26CFFB76-5FA0-4907-AB28-BAF4C1B02CB9}" type="pres">
      <dgm:prSet presAssocID="{519BA413-1F8C-4D8F-B7A6-120956B31681}" presName="dummyMaxCanvas" presStyleCnt="0">
        <dgm:presLayoutVars/>
      </dgm:prSet>
      <dgm:spPr/>
    </dgm:pt>
    <dgm:pt modelId="{DD83BB64-DAC0-4AB0-B4E6-8729F4008EC1}" type="pres">
      <dgm:prSet presAssocID="{519BA413-1F8C-4D8F-B7A6-120956B31681}" presName="FourNodes_1" presStyleLbl="node1" presStyleIdx="0" presStyleCnt="4" custLinFactNeighborX="-1275">
        <dgm:presLayoutVars>
          <dgm:bulletEnabled val="1"/>
        </dgm:presLayoutVars>
      </dgm:prSet>
      <dgm:spPr/>
    </dgm:pt>
    <dgm:pt modelId="{BA2BA26F-C492-4879-9E33-EA3968A7FBCB}" type="pres">
      <dgm:prSet presAssocID="{519BA413-1F8C-4D8F-B7A6-120956B31681}" presName="FourNodes_2" presStyleLbl="node1" presStyleIdx="1" presStyleCnt="4" custScaleX="106669" custScaleY="117112">
        <dgm:presLayoutVars>
          <dgm:bulletEnabled val="1"/>
        </dgm:presLayoutVars>
      </dgm:prSet>
      <dgm:spPr/>
    </dgm:pt>
    <dgm:pt modelId="{C728D306-74BE-499A-9D30-89A3035710FC}" type="pres">
      <dgm:prSet presAssocID="{519BA413-1F8C-4D8F-B7A6-120956B31681}" presName="FourNodes_3" presStyleLbl="node1" presStyleIdx="2" presStyleCnt="4" custScaleX="105384">
        <dgm:presLayoutVars>
          <dgm:bulletEnabled val="1"/>
        </dgm:presLayoutVars>
      </dgm:prSet>
      <dgm:spPr/>
    </dgm:pt>
    <dgm:pt modelId="{9B49617A-B02F-4AAA-8F73-4EB149415A03}" type="pres">
      <dgm:prSet presAssocID="{519BA413-1F8C-4D8F-B7A6-120956B31681}" presName="FourNodes_4" presStyleLbl="node1" presStyleIdx="3" presStyleCnt="4" custScaleX="113745">
        <dgm:presLayoutVars>
          <dgm:bulletEnabled val="1"/>
        </dgm:presLayoutVars>
      </dgm:prSet>
      <dgm:spPr/>
    </dgm:pt>
    <dgm:pt modelId="{4D9DFA94-0108-41DB-9452-24892DFCE316}" type="pres">
      <dgm:prSet presAssocID="{519BA413-1F8C-4D8F-B7A6-120956B31681}" presName="FourConn_1-2" presStyleLbl="fgAccFollowNode1" presStyleIdx="0" presStyleCnt="3">
        <dgm:presLayoutVars>
          <dgm:bulletEnabled val="1"/>
        </dgm:presLayoutVars>
      </dgm:prSet>
      <dgm:spPr/>
    </dgm:pt>
    <dgm:pt modelId="{B5E88FB1-32C7-4A3A-8962-45108FC5C597}" type="pres">
      <dgm:prSet presAssocID="{519BA413-1F8C-4D8F-B7A6-120956B31681}" presName="FourConn_2-3" presStyleLbl="fgAccFollowNode1" presStyleIdx="1" presStyleCnt="3">
        <dgm:presLayoutVars>
          <dgm:bulletEnabled val="1"/>
        </dgm:presLayoutVars>
      </dgm:prSet>
      <dgm:spPr/>
    </dgm:pt>
    <dgm:pt modelId="{9DA5220E-453D-470E-8E6F-ACD968D3D821}" type="pres">
      <dgm:prSet presAssocID="{519BA413-1F8C-4D8F-B7A6-120956B31681}" presName="FourConn_3-4" presStyleLbl="fgAccFollowNode1" presStyleIdx="2" presStyleCnt="3">
        <dgm:presLayoutVars>
          <dgm:bulletEnabled val="1"/>
        </dgm:presLayoutVars>
      </dgm:prSet>
      <dgm:spPr/>
    </dgm:pt>
    <dgm:pt modelId="{99B4FF45-EE14-4C5E-9613-2996871CBB92}" type="pres">
      <dgm:prSet presAssocID="{519BA413-1F8C-4D8F-B7A6-120956B31681}" presName="FourNodes_1_text" presStyleLbl="node1" presStyleIdx="3" presStyleCnt="4">
        <dgm:presLayoutVars>
          <dgm:bulletEnabled val="1"/>
        </dgm:presLayoutVars>
      </dgm:prSet>
      <dgm:spPr/>
    </dgm:pt>
    <dgm:pt modelId="{1AA8486C-B28A-4014-90A3-B55B470B573D}" type="pres">
      <dgm:prSet presAssocID="{519BA413-1F8C-4D8F-B7A6-120956B31681}" presName="FourNodes_2_text" presStyleLbl="node1" presStyleIdx="3" presStyleCnt="4">
        <dgm:presLayoutVars>
          <dgm:bulletEnabled val="1"/>
        </dgm:presLayoutVars>
      </dgm:prSet>
      <dgm:spPr/>
    </dgm:pt>
    <dgm:pt modelId="{6E65365D-B4B9-470E-ACFE-7FDFE92AB611}" type="pres">
      <dgm:prSet presAssocID="{519BA413-1F8C-4D8F-B7A6-120956B31681}" presName="FourNodes_3_text" presStyleLbl="node1" presStyleIdx="3" presStyleCnt="4">
        <dgm:presLayoutVars>
          <dgm:bulletEnabled val="1"/>
        </dgm:presLayoutVars>
      </dgm:prSet>
      <dgm:spPr/>
    </dgm:pt>
    <dgm:pt modelId="{36F4E822-62DB-44B0-B0C0-9EA90BC37BAC}" type="pres">
      <dgm:prSet presAssocID="{519BA413-1F8C-4D8F-B7A6-120956B31681}" presName="FourNodes_4_text" presStyleLbl="node1" presStyleIdx="3" presStyleCnt="4">
        <dgm:presLayoutVars>
          <dgm:bulletEnabled val="1"/>
        </dgm:presLayoutVars>
      </dgm:prSet>
      <dgm:spPr/>
    </dgm:pt>
  </dgm:ptLst>
  <dgm:cxnLst>
    <dgm:cxn modelId="{D0F5FC04-21AD-4BAF-8CA1-8441D0D1B170}" type="presOf" srcId="{DDFDAE28-6001-4395-A472-FFBD88808B01}" destId="{B5E88FB1-32C7-4A3A-8962-45108FC5C597}" srcOrd="0" destOrd="0" presId="urn:microsoft.com/office/officeart/2005/8/layout/vProcess5"/>
    <dgm:cxn modelId="{A5B5F320-ECCA-4B8C-8536-45BF991842D6}" srcId="{519BA413-1F8C-4D8F-B7A6-120956B31681}" destId="{9EA5F948-9948-48A8-A8B3-331F439AE53E}" srcOrd="1" destOrd="0" parTransId="{2CCA127E-90A2-467B-B431-7ED829E8C11C}" sibTransId="{DDFDAE28-6001-4395-A472-FFBD88808B01}"/>
    <dgm:cxn modelId="{FD62423A-8DD5-430F-BB05-A1C350700363}" type="presOf" srcId="{D0BE2831-D97E-4787-A701-80291D8C9EFF}" destId="{C728D306-74BE-499A-9D30-89A3035710FC}" srcOrd="0" destOrd="0" presId="urn:microsoft.com/office/officeart/2005/8/layout/vProcess5"/>
    <dgm:cxn modelId="{589E234A-87CA-4B56-9318-62D9E0353C2A}" type="presOf" srcId="{9EB1E4E5-7D27-421B-AB88-3E34BC81B380}" destId="{DD83BB64-DAC0-4AB0-B4E6-8729F4008EC1}" srcOrd="0" destOrd="0" presId="urn:microsoft.com/office/officeart/2005/8/layout/vProcess5"/>
    <dgm:cxn modelId="{0A081F4B-BA70-47DC-B96A-4E033BA3FB39}" type="presOf" srcId="{3D382241-A20D-413C-9C88-11E954BF22F2}" destId="{9DA5220E-453D-470E-8E6F-ACD968D3D821}" srcOrd="0" destOrd="0" presId="urn:microsoft.com/office/officeart/2005/8/layout/vProcess5"/>
    <dgm:cxn modelId="{FA06C86B-D48E-489D-85B5-CAE428253321}" type="presOf" srcId="{299C3779-0CD5-4011-9890-374C65256041}" destId="{9B49617A-B02F-4AAA-8F73-4EB149415A03}" srcOrd="0" destOrd="0" presId="urn:microsoft.com/office/officeart/2005/8/layout/vProcess5"/>
    <dgm:cxn modelId="{56D90D57-1D6F-4AAF-AA7D-967EE8325294}" type="presOf" srcId="{9EB1E4E5-7D27-421B-AB88-3E34BC81B380}" destId="{99B4FF45-EE14-4C5E-9613-2996871CBB92}" srcOrd="1" destOrd="0" presId="urn:microsoft.com/office/officeart/2005/8/layout/vProcess5"/>
    <dgm:cxn modelId="{E833C6B4-6D57-4D50-A7D4-2C8E5B5A6134}" srcId="{519BA413-1F8C-4D8F-B7A6-120956B31681}" destId="{D0BE2831-D97E-4787-A701-80291D8C9EFF}" srcOrd="2" destOrd="0" parTransId="{9649D129-520E-455F-BAE6-2D08CC61A6CF}" sibTransId="{3D382241-A20D-413C-9C88-11E954BF22F2}"/>
    <dgm:cxn modelId="{B372CCB8-BDB9-4E1E-8BC4-324182432AC5}" type="presOf" srcId="{9EA5F948-9948-48A8-A8B3-331F439AE53E}" destId="{1AA8486C-B28A-4014-90A3-B55B470B573D}" srcOrd="1" destOrd="0" presId="urn:microsoft.com/office/officeart/2005/8/layout/vProcess5"/>
    <dgm:cxn modelId="{BF7A93CA-D761-4068-AFE6-81906DD1FECB}" srcId="{519BA413-1F8C-4D8F-B7A6-120956B31681}" destId="{299C3779-0CD5-4011-9890-374C65256041}" srcOrd="3" destOrd="0" parTransId="{66CF8715-4A7E-45AF-9AB8-71B907FB8811}" sibTransId="{C9EBC9DC-AB7B-4400-9A0F-04D03FBF4775}"/>
    <dgm:cxn modelId="{6ED999CC-943E-4B3F-B64B-8B73961B90B9}" type="presOf" srcId="{519BA413-1F8C-4D8F-B7A6-120956B31681}" destId="{FD90894A-344B-4CB6-A643-F14B22C26681}" srcOrd="0" destOrd="0" presId="urn:microsoft.com/office/officeart/2005/8/layout/vProcess5"/>
    <dgm:cxn modelId="{3A7263E6-CE69-4B1F-B84D-2B93A7E58D80}" type="presOf" srcId="{9EA5F948-9948-48A8-A8B3-331F439AE53E}" destId="{BA2BA26F-C492-4879-9E33-EA3968A7FBCB}" srcOrd="0" destOrd="0" presId="urn:microsoft.com/office/officeart/2005/8/layout/vProcess5"/>
    <dgm:cxn modelId="{D974B8EC-450E-4057-88B9-B2F0D047EB37}" srcId="{519BA413-1F8C-4D8F-B7A6-120956B31681}" destId="{9EB1E4E5-7D27-421B-AB88-3E34BC81B380}" srcOrd="0" destOrd="0" parTransId="{E216BFBB-8D41-4D55-8FBA-C61D2C5E1077}" sibTransId="{3D14A32E-B705-4209-9D31-CFC1F9FCEC91}"/>
    <dgm:cxn modelId="{25CF28F5-24E2-4C16-B632-9F3A6D64EE96}" type="presOf" srcId="{D0BE2831-D97E-4787-A701-80291D8C9EFF}" destId="{6E65365D-B4B9-470E-ACFE-7FDFE92AB611}" srcOrd="1" destOrd="0" presId="urn:microsoft.com/office/officeart/2005/8/layout/vProcess5"/>
    <dgm:cxn modelId="{7BBAEEF6-3014-49E8-9445-E26AC549F503}" type="presOf" srcId="{299C3779-0CD5-4011-9890-374C65256041}" destId="{36F4E822-62DB-44B0-B0C0-9EA90BC37BAC}" srcOrd="1" destOrd="0" presId="urn:microsoft.com/office/officeart/2005/8/layout/vProcess5"/>
    <dgm:cxn modelId="{A1B487FB-AC50-41CF-96EB-AA248D32759C}" type="presOf" srcId="{3D14A32E-B705-4209-9D31-CFC1F9FCEC91}" destId="{4D9DFA94-0108-41DB-9452-24892DFCE316}" srcOrd="0" destOrd="0" presId="urn:microsoft.com/office/officeart/2005/8/layout/vProcess5"/>
    <dgm:cxn modelId="{4DC87D61-D46B-41D6-9405-45301A62C502}" type="presParOf" srcId="{FD90894A-344B-4CB6-A643-F14B22C26681}" destId="{26CFFB76-5FA0-4907-AB28-BAF4C1B02CB9}" srcOrd="0" destOrd="0" presId="urn:microsoft.com/office/officeart/2005/8/layout/vProcess5"/>
    <dgm:cxn modelId="{ED9FB244-A958-4512-942C-BA7BB71F4A7E}" type="presParOf" srcId="{FD90894A-344B-4CB6-A643-F14B22C26681}" destId="{DD83BB64-DAC0-4AB0-B4E6-8729F4008EC1}" srcOrd="1" destOrd="0" presId="urn:microsoft.com/office/officeart/2005/8/layout/vProcess5"/>
    <dgm:cxn modelId="{6AD6B1B1-2E5E-4477-A377-3B0C040D94F2}" type="presParOf" srcId="{FD90894A-344B-4CB6-A643-F14B22C26681}" destId="{BA2BA26F-C492-4879-9E33-EA3968A7FBCB}" srcOrd="2" destOrd="0" presId="urn:microsoft.com/office/officeart/2005/8/layout/vProcess5"/>
    <dgm:cxn modelId="{BBFB5B37-8B37-44F5-A386-1EA95BD3AE7A}" type="presParOf" srcId="{FD90894A-344B-4CB6-A643-F14B22C26681}" destId="{C728D306-74BE-499A-9D30-89A3035710FC}" srcOrd="3" destOrd="0" presId="urn:microsoft.com/office/officeart/2005/8/layout/vProcess5"/>
    <dgm:cxn modelId="{88E246CF-7D82-4C16-87A7-22567168A49B}" type="presParOf" srcId="{FD90894A-344B-4CB6-A643-F14B22C26681}" destId="{9B49617A-B02F-4AAA-8F73-4EB149415A03}" srcOrd="4" destOrd="0" presId="urn:microsoft.com/office/officeart/2005/8/layout/vProcess5"/>
    <dgm:cxn modelId="{D0C6AE1B-C612-4D9A-BEBD-19C48D6589F9}" type="presParOf" srcId="{FD90894A-344B-4CB6-A643-F14B22C26681}" destId="{4D9DFA94-0108-41DB-9452-24892DFCE316}" srcOrd="5" destOrd="0" presId="urn:microsoft.com/office/officeart/2005/8/layout/vProcess5"/>
    <dgm:cxn modelId="{86BF7E95-1B4F-4238-803F-147E21A676A7}" type="presParOf" srcId="{FD90894A-344B-4CB6-A643-F14B22C26681}" destId="{B5E88FB1-32C7-4A3A-8962-45108FC5C597}" srcOrd="6" destOrd="0" presId="urn:microsoft.com/office/officeart/2005/8/layout/vProcess5"/>
    <dgm:cxn modelId="{234252AC-2C90-4C22-B932-D751B81A02A3}" type="presParOf" srcId="{FD90894A-344B-4CB6-A643-F14B22C26681}" destId="{9DA5220E-453D-470E-8E6F-ACD968D3D821}" srcOrd="7" destOrd="0" presId="urn:microsoft.com/office/officeart/2005/8/layout/vProcess5"/>
    <dgm:cxn modelId="{106BAC12-6471-4A56-BFBB-D0F4CD09DF3D}" type="presParOf" srcId="{FD90894A-344B-4CB6-A643-F14B22C26681}" destId="{99B4FF45-EE14-4C5E-9613-2996871CBB92}" srcOrd="8" destOrd="0" presId="urn:microsoft.com/office/officeart/2005/8/layout/vProcess5"/>
    <dgm:cxn modelId="{946B1678-7B02-47F5-8DF2-684449BFD2CE}" type="presParOf" srcId="{FD90894A-344B-4CB6-A643-F14B22C26681}" destId="{1AA8486C-B28A-4014-90A3-B55B470B573D}" srcOrd="9" destOrd="0" presId="urn:microsoft.com/office/officeart/2005/8/layout/vProcess5"/>
    <dgm:cxn modelId="{64EDC5F3-763E-4AAF-B82C-8BF7D2AEB417}" type="presParOf" srcId="{FD90894A-344B-4CB6-A643-F14B22C26681}" destId="{6E65365D-B4B9-470E-ACFE-7FDFE92AB611}" srcOrd="10" destOrd="0" presId="urn:microsoft.com/office/officeart/2005/8/layout/vProcess5"/>
    <dgm:cxn modelId="{3F90AEA9-F4EB-476D-B79C-8DD315EBD0E2}" type="presParOf" srcId="{FD90894A-344B-4CB6-A643-F14B22C26681}" destId="{36F4E822-62DB-44B0-B0C0-9EA90BC37BAC}" srcOrd="11" destOrd="0" presId="urn:microsoft.com/office/officeart/2005/8/layout/vProcess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Increase in learning opportunities</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r>
            <a:rPr lang="en-GB" sz="1800" b="1" dirty="0"/>
            <a:t>  Students nowadays think out of the box and are learning new skills every day through their tools.</a:t>
          </a:r>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r>
            <a:rPr lang="en-GB" sz="1400" b="1" dirty="0"/>
            <a:t>Affiliate marketing, freelancing, digital marketing, and even online teaching or graphic designing are possible and available to children these days to try their hands on.</a:t>
          </a:r>
          <a:endParaRPr lang="en-US" sz="14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custT="1"/>
      <dgm:spPr/>
      <dgm:t>
        <a:bodyPr/>
        <a:lstStyle/>
        <a:p>
          <a:r>
            <a:rPr lang="en-GB" sz="1400" b="1" dirty="0"/>
            <a:t>Life has grown so much and opportunities have increased and are available worldwide, all you need is a device to give you information and a heart and mind which is ready to dream. </a:t>
          </a:r>
          <a:endParaRPr lang="en-US" sz="1400"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r>
            <a:rPr lang="en-GB" sz="1800" b="1" dirty="0"/>
            <a:t>A digital society is not traditional, it is not conventional but something that has a larger horizon for itself.</a:t>
          </a:r>
          <a:endParaRPr lang="en-US" sz="18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F3A171-6C56-432C-817E-B0A8C0FE10C7}"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US"/>
        </a:p>
      </dgm:t>
    </dgm:pt>
    <dgm:pt modelId="{FE6BCC68-3A1C-40DA-B4EE-967286CE9009}">
      <dgm:prSet custT="1"/>
      <dgm:spPr/>
      <dgm:t>
        <a:bodyPr/>
        <a:lstStyle/>
        <a:p>
          <a:r>
            <a:rPr lang="en-GB" sz="1800" b="1" i="0" dirty="0"/>
            <a:t>Changed education system</a:t>
          </a:r>
        </a:p>
      </dgm:t>
    </dgm:pt>
    <dgm:pt modelId="{5FABFEF7-E7C3-46CE-AA84-EA92E7FF5727}" type="parTrans" cxnId="{DC2AEF5B-9DF7-441E-89F3-317331AE971F}">
      <dgm:prSet/>
      <dgm:spPr/>
      <dgm:t>
        <a:bodyPr/>
        <a:lstStyle/>
        <a:p>
          <a:endParaRPr lang="en-US"/>
        </a:p>
      </dgm:t>
    </dgm:pt>
    <dgm:pt modelId="{171E3BF5-AEB8-4D55-8DA1-4E56320AF2C4}" type="sibTrans" cxnId="{DC2AEF5B-9DF7-441E-89F3-317331AE971F}">
      <dgm:prSet/>
      <dgm:spPr/>
      <dgm:t>
        <a:bodyPr/>
        <a:lstStyle/>
        <a:p>
          <a:endParaRPr lang="en-US"/>
        </a:p>
      </dgm:t>
    </dgm:pt>
    <dgm:pt modelId="{ADD7CCDA-8CDF-47C8-B754-7456492DF052}">
      <dgm:prSet custT="1"/>
      <dgm:spPr/>
      <dgm:t>
        <a:bodyPr/>
        <a:lstStyle/>
        <a:p>
          <a:r>
            <a:rPr lang="en-GB" sz="1400" b="1" dirty="0"/>
            <a:t>It would not be wrong to repeat ourselves because we cannot help but think that what would our children do if there was not any internet during Covid imposed lockdown? </a:t>
          </a:r>
        </a:p>
        <a:p>
          <a:endParaRPr lang="en-GB" sz="1400" b="1" dirty="0"/>
        </a:p>
      </dgm:t>
    </dgm:pt>
    <dgm:pt modelId="{304FBF69-15FA-4551-9FA4-922F81E2A65F}" type="parTrans" cxnId="{EB853A45-FF1E-4FB3-A521-C442E2EE8660}">
      <dgm:prSet/>
      <dgm:spPr/>
      <dgm:t>
        <a:bodyPr/>
        <a:lstStyle/>
        <a:p>
          <a:endParaRPr lang="en-US"/>
        </a:p>
      </dgm:t>
    </dgm:pt>
    <dgm:pt modelId="{253EC503-95F2-4DAD-9F37-76D596C317E9}" type="sibTrans" cxnId="{EB853A45-FF1E-4FB3-A521-C442E2EE8660}">
      <dgm:prSet/>
      <dgm:spPr/>
      <dgm:t>
        <a:bodyPr/>
        <a:lstStyle/>
        <a:p>
          <a:endParaRPr lang="en-US"/>
        </a:p>
      </dgm:t>
    </dgm:pt>
    <dgm:pt modelId="{4FE9D87E-E086-4DB5-9EDB-18D5F3AACD33}">
      <dgm:prSet custT="1"/>
      <dgm:spPr/>
      <dgm:t>
        <a:bodyPr/>
        <a:lstStyle/>
        <a:p>
          <a:pPr algn="ctr"/>
          <a:r>
            <a:rPr lang="en-GB" sz="1200" b="1" dirty="0"/>
            <a:t>This would have been a literal blow to the government, the teachers, and the students alike. The present times have taught us the need and importance of digitalization on a global level. </a:t>
          </a:r>
        </a:p>
        <a:p>
          <a:pPr algn="ctr"/>
          <a:endParaRPr lang="en-US" sz="900" dirty="0"/>
        </a:p>
      </dgm:t>
    </dgm:pt>
    <dgm:pt modelId="{BDE947C1-0873-49C7-BD27-99E91A44ED35}" type="parTrans" cxnId="{6322F683-368E-4C89-BF8A-BBC210A87F7D}">
      <dgm:prSet/>
      <dgm:spPr/>
      <dgm:t>
        <a:bodyPr/>
        <a:lstStyle/>
        <a:p>
          <a:endParaRPr lang="en-US"/>
        </a:p>
      </dgm:t>
    </dgm:pt>
    <dgm:pt modelId="{D12D6EAD-A897-451F-92C5-5E9DCB583CC1}" type="sibTrans" cxnId="{6322F683-368E-4C89-BF8A-BBC210A87F7D}">
      <dgm:prSet/>
      <dgm:spPr/>
      <dgm:t>
        <a:bodyPr/>
        <a:lstStyle/>
        <a:p>
          <a:endParaRPr lang="en-US"/>
        </a:p>
      </dgm:t>
    </dgm:pt>
    <dgm:pt modelId="{FF6C7789-8D92-4331-96ED-F1E6C8600E6A}">
      <dgm:prSet/>
      <dgm:spPr/>
      <dgm:t>
        <a:bodyPr/>
        <a:lstStyle/>
        <a:p>
          <a:r>
            <a:rPr lang="en-GB" b="1" dirty="0"/>
            <a:t>Our National Education Policy is also bent on giving the students an option of blended classes with both online and offline options. </a:t>
          </a:r>
        </a:p>
        <a:p>
          <a:endParaRPr lang="en-US" dirty="0"/>
        </a:p>
      </dgm:t>
    </dgm:pt>
    <dgm:pt modelId="{F9A84019-B9BE-4B7A-A52A-3EF837886788}" type="parTrans" cxnId="{E90BA91E-B891-468F-B4C2-5F31DA2ABEAB}">
      <dgm:prSet/>
      <dgm:spPr/>
      <dgm:t>
        <a:bodyPr/>
        <a:lstStyle/>
        <a:p>
          <a:endParaRPr lang="en-GB"/>
        </a:p>
      </dgm:t>
    </dgm:pt>
    <dgm:pt modelId="{72180D57-EB7A-44AF-B95E-2335E370A037}" type="sibTrans" cxnId="{E90BA91E-B891-468F-B4C2-5F31DA2ABEAB}">
      <dgm:prSet/>
      <dgm:spPr/>
      <dgm:t>
        <a:bodyPr/>
        <a:lstStyle/>
        <a:p>
          <a:endParaRPr lang="en-GB"/>
        </a:p>
      </dgm:t>
    </dgm:pt>
    <dgm:pt modelId="{606B314A-1C39-4392-AAC8-5BE7666F1FA9}">
      <dgm:prSet custT="1"/>
      <dgm:spPr/>
      <dgm:t>
        <a:bodyPr/>
        <a:lstStyle/>
        <a:p>
          <a:r>
            <a:rPr lang="en-GB" sz="1400" b="1" dirty="0"/>
            <a:t>Digitalization in education began with the introduction of projectors and whiteboards in private and government schools</a:t>
          </a:r>
        </a:p>
        <a:p>
          <a:endParaRPr lang="en-US" sz="1400" dirty="0"/>
        </a:p>
      </dgm:t>
    </dgm:pt>
    <dgm:pt modelId="{DC61A7B6-EB70-47CD-884A-DCDF1F0CB549}" type="parTrans" cxnId="{B3C4E222-3269-4D03-9C45-CF2BED6A3146}">
      <dgm:prSet/>
      <dgm:spPr/>
      <dgm:t>
        <a:bodyPr/>
        <a:lstStyle/>
        <a:p>
          <a:endParaRPr lang="en-GB"/>
        </a:p>
      </dgm:t>
    </dgm:pt>
    <dgm:pt modelId="{64C000FC-3646-4EE0-82D8-D665B6C6C45B}" type="sibTrans" cxnId="{B3C4E222-3269-4D03-9C45-CF2BED6A3146}">
      <dgm:prSet/>
      <dgm:spPr/>
      <dgm:t>
        <a:bodyPr/>
        <a:lstStyle/>
        <a:p>
          <a:endParaRPr lang="en-GB"/>
        </a:p>
      </dgm:t>
    </dgm:pt>
    <dgm:pt modelId="{158D21B6-A01A-4B3F-98E8-600FBCEC5EF1}" type="pres">
      <dgm:prSet presAssocID="{A9F3A171-6C56-432C-817E-B0A8C0FE10C7}" presName="Name0" presStyleCnt="0">
        <dgm:presLayoutVars>
          <dgm:chPref val="1"/>
          <dgm:dir/>
          <dgm:animOne val="branch"/>
          <dgm:animLvl val="lvl"/>
          <dgm:resizeHandles/>
        </dgm:presLayoutVars>
      </dgm:prSet>
      <dgm:spPr/>
    </dgm:pt>
    <dgm:pt modelId="{D4E861BF-C679-4C8C-88CE-57357FB6410E}" type="pres">
      <dgm:prSet presAssocID="{FE6BCC68-3A1C-40DA-B4EE-967286CE9009}" presName="vertOne" presStyleCnt="0"/>
      <dgm:spPr/>
    </dgm:pt>
    <dgm:pt modelId="{E099038F-E9C4-4F6F-AAED-3FBF45FFC34C}" type="pres">
      <dgm:prSet presAssocID="{FE6BCC68-3A1C-40DA-B4EE-967286CE9009}" presName="txOne" presStyleLbl="node0" presStyleIdx="0" presStyleCnt="1" custScaleY="37740">
        <dgm:presLayoutVars>
          <dgm:chPref val="3"/>
        </dgm:presLayoutVars>
      </dgm:prSet>
      <dgm:spPr/>
    </dgm:pt>
    <dgm:pt modelId="{E70D54B7-7A0C-4458-8A18-1512A6AFE5DE}" type="pres">
      <dgm:prSet presAssocID="{FE6BCC68-3A1C-40DA-B4EE-967286CE9009}" presName="parTransOne" presStyleCnt="0"/>
      <dgm:spPr/>
    </dgm:pt>
    <dgm:pt modelId="{4B64B98A-6756-4D34-B8EF-22A81181ADF6}" type="pres">
      <dgm:prSet presAssocID="{FE6BCC68-3A1C-40DA-B4EE-967286CE9009}" presName="horzOne" presStyleCnt="0"/>
      <dgm:spPr/>
    </dgm:pt>
    <dgm:pt modelId="{65B90774-DF4E-425E-A3F4-B3910905A7AB}" type="pres">
      <dgm:prSet presAssocID="{ADD7CCDA-8CDF-47C8-B754-7456492DF052}" presName="vertTwo" presStyleCnt="0"/>
      <dgm:spPr/>
    </dgm:pt>
    <dgm:pt modelId="{2086DF4B-2717-48A2-A9A5-555A9DF69DEA}" type="pres">
      <dgm:prSet presAssocID="{ADD7CCDA-8CDF-47C8-B754-7456492DF052}" presName="txTwo" presStyleLbl="node2" presStyleIdx="0" presStyleCnt="4">
        <dgm:presLayoutVars>
          <dgm:chPref val="3"/>
        </dgm:presLayoutVars>
      </dgm:prSet>
      <dgm:spPr/>
    </dgm:pt>
    <dgm:pt modelId="{E4873154-C313-4BF6-BD85-D1AEA0D070B7}" type="pres">
      <dgm:prSet presAssocID="{ADD7CCDA-8CDF-47C8-B754-7456492DF052}" presName="horzTwo" presStyleCnt="0"/>
      <dgm:spPr/>
    </dgm:pt>
    <dgm:pt modelId="{6D0536A1-589B-4138-897F-6B33729AD7E5}" type="pres">
      <dgm:prSet presAssocID="{253EC503-95F2-4DAD-9F37-76D596C317E9}" presName="sibSpaceTwo" presStyleCnt="0"/>
      <dgm:spPr/>
    </dgm:pt>
    <dgm:pt modelId="{857ED395-750D-47B8-AB16-7CC8433038E8}" type="pres">
      <dgm:prSet presAssocID="{4FE9D87E-E086-4DB5-9EDB-18D5F3AACD33}" presName="vertTwo" presStyleCnt="0"/>
      <dgm:spPr/>
    </dgm:pt>
    <dgm:pt modelId="{279424EF-CFDD-4970-9F00-CAD2A566E219}" type="pres">
      <dgm:prSet presAssocID="{4FE9D87E-E086-4DB5-9EDB-18D5F3AACD33}" presName="txTwo" presStyleLbl="node2" presStyleIdx="1" presStyleCnt="4">
        <dgm:presLayoutVars>
          <dgm:chPref val="3"/>
        </dgm:presLayoutVars>
      </dgm:prSet>
      <dgm:spPr/>
    </dgm:pt>
    <dgm:pt modelId="{4A8B73F0-F5B1-4D88-8F0E-A4DF6AF642A4}" type="pres">
      <dgm:prSet presAssocID="{4FE9D87E-E086-4DB5-9EDB-18D5F3AACD33}" presName="horzTwo" presStyleCnt="0"/>
      <dgm:spPr/>
    </dgm:pt>
    <dgm:pt modelId="{62A66EB3-2549-4BE3-B9B2-245E44E4DA93}" type="pres">
      <dgm:prSet presAssocID="{D12D6EAD-A897-451F-92C5-5E9DCB583CC1}" presName="sibSpaceTwo" presStyleCnt="0"/>
      <dgm:spPr/>
    </dgm:pt>
    <dgm:pt modelId="{9D56F258-FF11-4FB7-8922-EC70FA0AD3C3}" type="pres">
      <dgm:prSet presAssocID="{FF6C7789-8D92-4331-96ED-F1E6C8600E6A}" presName="vertTwo" presStyleCnt="0"/>
      <dgm:spPr/>
    </dgm:pt>
    <dgm:pt modelId="{42C7D4DB-908D-4166-93E8-CFAC8E7FBAC6}" type="pres">
      <dgm:prSet presAssocID="{FF6C7789-8D92-4331-96ED-F1E6C8600E6A}" presName="txTwo" presStyleLbl="node2" presStyleIdx="2" presStyleCnt="4" custScaleX="103798">
        <dgm:presLayoutVars>
          <dgm:chPref val="3"/>
        </dgm:presLayoutVars>
      </dgm:prSet>
      <dgm:spPr/>
    </dgm:pt>
    <dgm:pt modelId="{ACB0587C-2716-4F5E-8AE0-DE33DED31135}" type="pres">
      <dgm:prSet presAssocID="{FF6C7789-8D92-4331-96ED-F1E6C8600E6A}" presName="horzTwo" presStyleCnt="0"/>
      <dgm:spPr/>
    </dgm:pt>
    <dgm:pt modelId="{AF75FCF0-D61C-40CF-89BC-A7EF6F0D8CA0}" type="pres">
      <dgm:prSet presAssocID="{72180D57-EB7A-44AF-B95E-2335E370A037}" presName="sibSpaceTwo" presStyleCnt="0"/>
      <dgm:spPr/>
    </dgm:pt>
    <dgm:pt modelId="{EA5C9669-9196-491F-BD92-067EA207EB6C}" type="pres">
      <dgm:prSet presAssocID="{606B314A-1C39-4392-AAC8-5BE7666F1FA9}" presName="vertTwo" presStyleCnt="0"/>
      <dgm:spPr/>
    </dgm:pt>
    <dgm:pt modelId="{B417A104-C19D-44B7-B44E-059A0E5923DB}" type="pres">
      <dgm:prSet presAssocID="{606B314A-1C39-4392-AAC8-5BE7666F1FA9}" presName="txTwo" presStyleLbl="node2" presStyleIdx="3" presStyleCnt="4">
        <dgm:presLayoutVars>
          <dgm:chPref val="3"/>
        </dgm:presLayoutVars>
      </dgm:prSet>
      <dgm:spPr/>
    </dgm:pt>
    <dgm:pt modelId="{CBA21E97-17AC-4CFC-BEF3-60D00DA99ABE}" type="pres">
      <dgm:prSet presAssocID="{606B314A-1C39-4392-AAC8-5BE7666F1FA9}" presName="horzTwo" presStyleCnt="0"/>
      <dgm:spPr/>
    </dgm:pt>
  </dgm:ptLst>
  <dgm:cxnLst>
    <dgm:cxn modelId="{E90BA91E-B891-468F-B4C2-5F31DA2ABEAB}" srcId="{FE6BCC68-3A1C-40DA-B4EE-967286CE9009}" destId="{FF6C7789-8D92-4331-96ED-F1E6C8600E6A}" srcOrd="2" destOrd="0" parTransId="{F9A84019-B9BE-4B7A-A52A-3EF837886788}" sibTransId="{72180D57-EB7A-44AF-B95E-2335E370A037}"/>
    <dgm:cxn modelId="{B3C4E222-3269-4D03-9C45-CF2BED6A3146}" srcId="{FE6BCC68-3A1C-40DA-B4EE-967286CE9009}" destId="{606B314A-1C39-4392-AAC8-5BE7666F1FA9}" srcOrd="3" destOrd="0" parTransId="{DC61A7B6-EB70-47CD-884A-DCDF1F0CB549}" sibTransId="{64C000FC-3646-4EE0-82D8-D665B6C6C45B}"/>
    <dgm:cxn modelId="{DC2AEF5B-9DF7-441E-89F3-317331AE971F}" srcId="{A9F3A171-6C56-432C-817E-B0A8C0FE10C7}" destId="{FE6BCC68-3A1C-40DA-B4EE-967286CE9009}" srcOrd="0" destOrd="0" parTransId="{5FABFEF7-E7C3-46CE-AA84-EA92E7FF5727}" sibTransId="{171E3BF5-AEB8-4D55-8DA1-4E56320AF2C4}"/>
    <dgm:cxn modelId="{7A7FE041-B07F-4BFE-92D7-7DBCC7900E4F}" type="presOf" srcId="{ADD7CCDA-8CDF-47C8-B754-7456492DF052}" destId="{2086DF4B-2717-48A2-A9A5-555A9DF69DEA}" srcOrd="0" destOrd="0" presId="urn:microsoft.com/office/officeart/2005/8/layout/hierarchy4"/>
    <dgm:cxn modelId="{EB853A45-FF1E-4FB3-A521-C442E2EE8660}" srcId="{FE6BCC68-3A1C-40DA-B4EE-967286CE9009}" destId="{ADD7CCDA-8CDF-47C8-B754-7456492DF052}" srcOrd="0" destOrd="0" parTransId="{304FBF69-15FA-4551-9FA4-922F81E2A65F}" sibTransId="{253EC503-95F2-4DAD-9F37-76D596C317E9}"/>
    <dgm:cxn modelId="{F3187748-B103-4DF4-B4AD-7D9B8F55A62A}" type="presOf" srcId="{FE6BCC68-3A1C-40DA-B4EE-967286CE9009}" destId="{E099038F-E9C4-4F6F-AAED-3FBF45FFC34C}" srcOrd="0" destOrd="0" presId="urn:microsoft.com/office/officeart/2005/8/layout/hierarchy4"/>
    <dgm:cxn modelId="{6322F683-368E-4C89-BF8A-BBC210A87F7D}" srcId="{FE6BCC68-3A1C-40DA-B4EE-967286CE9009}" destId="{4FE9D87E-E086-4DB5-9EDB-18D5F3AACD33}" srcOrd="1" destOrd="0" parTransId="{BDE947C1-0873-49C7-BD27-99E91A44ED35}" sibTransId="{D12D6EAD-A897-451F-92C5-5E9DCB583CC1}"/>
    <dgm:cxn modelId="{4DC81F86-90C4-4C37-A3D5-3E699A0BF36B}" type="presOf" srcId="{FF6C7789-8D92-4331-96ED-F1E6C8600E6A}" destId="{42C7D4DB-908D-4166-93E8-CFAC8E7FBAC6}" srcOrd="0" destOrd="0" presId="urn:microsoft.com/office/officeart/2005/8/layout/hierarchy4"/>
    <dgm:cxn modelId="{D4F7939E-F057-4FB0-BA95-4F7F40EA7A72}" type="presOf" srcId="{A9F3A171-6C56-432C-817E-B0A8C0FE10C7}" destId="{158D21B6-A01A-4B3F-98E8-600FBCEC5EF1}" srcOrd="0" destOrd="0" presId="urn:microsoft.com/office/officeart/2005/8/layout/hierarchy4"/>
    <dgm:cxn modelId="{4A5AA9AA-FFBD-4793-82EB-AE8B63718FE2}" type="presOf" srcId="{606B314A-1C39-4392-AAC8-5BE7666F1FA9}" destId="{B417A104-C19D-44B7-B44E-059A0E5923DB}" srcOrd="0" destOrd="0" presId="urn:microsoft.com/office/officeart/2005/8/layout/hierarchy4"/>
    <dgm:cxn modelId="{A1DCA2C8-D78C-45D5-BBE2-886B2A037A37}" type="presOf" srcId="{4FE9D87E-E086-4DB5-9EDB-18D5F3AACD33}" destId="{279424EF-CFDD-4970-9F00-CAD2A566E219}" srcOrd="0" destOrd="0" presId="urn:microsoft.com/office/officeart/2005/8/layout/hierarchy4"/>
    <dgm:cxn modelId="{329F0C21-D414-41FA-B0AD-86247709543E}" type="presParOf" srcId="{158D21B6-A01A-4B3F-98E8-600FBCEC5EF1}" destId="{D4E861BF-C679-4C8C-88CE-57357FB6410E}" srcOrd="0" destOrd="0" presId="urn:microsoft.com/office/officeart/2005/8/layout/hierarchy4"/>
    <dgm:cxn modelId="{E40E328C-2CF2-4B69-81F0-430D41922C28}" type="presParOf" srcId="{D4E861BF-C679-4C8C-88CE-57357FB6410E}" destId="{E099038F-E9C4-4F6F-AAED-3FBF45FFC34C}" srcOrd="0" destOrd="0" presId="urn:microsoft.com/office/officeart/2005/8/layout/hierarchy4"/>
    <dgm:cxn modelId="{37219FDA-8260-45C5-BF65-00984C008E55}" type="presParOf" srcId="{D4E861BF-C679-4C8C-88CE-57357FB6410E}" destId="{E70D54B7-7A0C-4458-8A18-1512A6AFE5DE}" srcOrd="1" destOrd="0" presId="urn:microsoft.com/office/officeart/2005/8/layout/hierarchy4"/>
    <dgm:cxn modelId="{84543F77-438C-40D3-AD45-F8C7E085F460}" type="presParOf" srcId="{D4E861BF-C679-4C8C-88CE-57357FB6410E}" destId="{4B64B98A-6756-4D34-B8EF-22A81181ADF6}" srcOrd="2" destOrd="0" presId="urn:microsoft.com/office/officeart/2005/8/layout/hierarchy4"/>
    <dgm:cxn modelId="{35A9B12F-9BF1-4C63-806B-DADB94AF36CB}" type="presParOf" srcId="{4B64B98A-6756-4D34-B8EF-22A81181ADF6}" destId="{65B90774-DF4E-425E-A3F4-B3910905A7AB}" srcOrd="0" destOrd="0" presId="urn:microsoft.com/office/officeart/2005/8/layout/hierarchy4"/>
    <dgm:cxn modelId="{2F19CDC0-BB02-4831-BBE3-000F25F9C4A9}" type="presParOf" srcId="{65B90774-DF4E-425E-A3F4-B3910905A7AB}" destId="{2086DF4B-2717-48A2-A9A5-555A9DF69DEA}" srcOrd="0" destOrd="0" presId="urn:microsoft.com/office/officeart/2005/8/layout/hierarchy4"/>
    <dgm:cxn modelId="{71A550C8-63B0-444A-A9C3-ADAAB73ADE2A}" type="presParOf" srcId="{65B90774-DF4E-425E-A3F4-B3910905A7AB}" destId="{E4873154-C313-4BF6-BD85-D1AEA0D070B7}" srcOrd="1" destOrd="0" presId="urn:microsoft.com/office/officeart/2005/8/layout/hierarchy4"/>
    <dgm:cxn modelId="{5F6731D8-C714-4DC6-BFD1-5090332BD549}" type="presParOf" srcId="{4B64B98A-6756-4D34-B8EF-22A81181ADF6}" destId="{6D0536A1-589B-4138-897F-6B33729AD7E5}" srcOrd="1" destOrd="0" presId="urn:microsoft.com/office/officeart/2005/8/layout/hierarchy4"/>
    <dgm:cxn modelId="{BAAA9917-9DF4-4375-A73F-92E68B24404D}" type="presParOf" srcId="{4B64B98A-6756-4D34-B8EF-22A81181ADF6}" destId="{857ED395-750D-47B8-AB16-7CC8433038E8}" srcOrd="2" destOrd="0" presId="urn:microsoft.com/office/officeart/2005/8/layout/hierarchy4"/>
    <dgm:cxn modelId="{CC2AF5BC-DC12-4EA3-B047-8527A19D2ED0}" type="presParOf" srcId="{857ED395-750D-47B8-AB16-7CC8433038E8}" destId="{279424EF-CFDD-4970-9F00-CAD2A566E219}" srcOrd="0" destOrd="0" presId="urn:microsoft.com/office/officeart/2005/8/layout/hierarchy4"/>
    <dgm:cxn modelId="{235C4D59-BCDF-4BDB-9836-D137F58DFFAC}" type="presParOf" srcId="{857ED395-750D-47B8-AB16-7CC8433038E8}" destId="{4A8B73F0-F5B1-4D88-8F0E-A4DF6AF642A4}" srcOrd="1" destOrd="0" presId="urn:microsoft.com/office/officeart/2005/8/layout/hierarchy4"/>
    <dgm:cxn modelId="{77FF44B5-C512-4764-8D69-847D0A809C35}" type="presParOf" srcId="{4B64B98A-6756-4D34-B8EF-22A81181ADF6}" destId="{62A66EB3-2549-4BE3-B9B2-245E44E4DA93}" srcOrd="3" destOrd="0" presId="urn:microsoft.com/office/officeart/2005/8/layout/hierarchy4"/>
    <dgm:cxn modelId="{DB5E2C80-C765-4359-AEDD-C339DCB73827}" type="presParOf" srcId="{4B64B98A-6756-4D34-B8EF-22A81181ADF6}" destId="{9D56F258-FF11-4FB7-8922-EC70FA0AD3C3}" srcOrd="4" destOrd="0" presId="urn:microsoft.com/office/officeart/2005/8/layout/hierarchy4"/>
    <dgm:cxn modelId="{990F121A-0707-4799-AB0B-A56D2BAC3582}" type="presParOf" srcId="{9D56F258-FF11-4FB7-8922-EC70FA0AD3C3}" destId="{42C7D4DB-908D-4166-93E8-CFAC8E7FBAC6}" srcOrd="0" destOrd="0" presId="urn:microsoft.com/office/officeart/2005/8/layout/hierarchy4"/>
    <dgm:cxn modelId="{6756C71D-FB1A-4F8C-9D48-6D6449E9A77F}" type="presParOf" srcId="{9D56F258-FF11-4FB7-8922-EC70FA0AD3C3}" destId="{ACB0587C-2716-4F5E-8AE0-DE33DED31135}" srcOrd="1" destOrd="0" presId="urn:microsoft.com/office/officeart/2005/8/layout/hierarchy4"/>
    <dgm:cxn modelId="{86E4E693-3BEA-4527-A80B-C346BF434113}" type="presParOf" srcId="{4B64B98A-6756-4D34-B8EF-22A81181ADF6}" destId="{AF75FCF0-D61C-40CF-89BC-A7EF6F0D8CA0}" srcOrd="5" destOrd="0" presId="urn:microsoft.com/office/officeart/2005/8/layout/hierarchy4"/>
    <dgm:cxn modelId="{78D7B9E7-E516-428E-ACEB-10F5B150B780}" type="presParOf" srcId="{4B64B98A-6756-4D34-B8EF-22A81181ADF6}" destId="{EA5C9669-9196-491F-BD92-067EA207EB6C}" srcOrd="6" destOrd="0" presId="urn:microsoft.com/office/officeart/2005/8/layout/hierarchy4"/>
    <dgm:cxn modelId="{A93EE316-7C6F-4C3B-8BAD-0AD1C043C523}" type="presParOf" srcId="{EA5C9669-9196-491F-BD92-067EA207EB6C}" destId="{B417A104-C19D-44B7-B44E-059A0E5923DB}" srcOrd="0" destOrd="0" presId="urn:microsoft.com/office/officeart/2005/8/layout/hierarchy4"/>
    <dgm:cxn modelId="{A3D587F4-EF8A-40DD-B668-E15D01F39D95}" type="presParOf" srcId="{EA5C9669-9196-491F-BD92-067EA207EB6C}" destId="{CBA21E97-17AC-4CFC-BEF3-60D00DA99ABE}" srcOrd="1" destOrd="0" presId="urn:microsoft.com/office/officeart/2005/8/layout/hierarchy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36ACA-7103-4A0D-AB1D-ABAD04F43779}">
      <dsp:nvSpPr>
        <dsp:cNvPr id="0" name=""/>
        <dsp:cNvSpPr/>
      </dsp:nvSpPr>
      <dsp:spPr>
        <a:xfrm>
          <a:off x="428393" y="380603"/>
          <a:ext cx="699257" cy="699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F887A2-C029-461C-8916-07DB75E945CB}">
      <dsp:nvSpPr>
        <dsp:cNvPr id="0" name=""/>
        <dsp:cNvSpPr/>
      </dsp:nvSpPr>
      <dsp:spPr>
        <a:xfrm>
          <a:off x="106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At the same time, people in society continuously contribute to shaping the new media through the ways in which they use, adapt, or resist them.  </a:t>
          </a:r>
          <a:endParaRPr lang="en-US" sz="1100" kern="1200" dirty="0"/>
        </a:p>
      </dsp:txBody>
      <dsp:txXfrm>
        <a:off x="1069" y="1464428"/>
        <a:ext cx="1553906" cy="1479852"/>
      </dsp:txXfrm>
    </dsp:sp>
    <dsp:sp modelId="{998DCA8F-4F3D-453B-B7A3-265F626ABE36}">
      <dsp:nvSpPr>
        <dsp:cNvPr id="0" name=""/>
        <dsp:cNvSpPr/>
      </dsp:nvSpPr>
      <dsp:spPr>
        <a:xfrm>
          <a:off x="2254233" y="380603"/>
          <a:ext cx="699257" cy="699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B5A07B6-C59C-4E73-9EAE-AE7F26CB4654}">
      <dsp:nvSpPr>
        <dsp:cNvPr id="0" name=""/>
        <dsp:cNvSpPr/>
      </dsp:nvSpPr>
      <dsp:spPr>
        <a:xfrm>
          <a:off x="182690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This is a society characterised by information flowing through global networks at unprecedented speeds. New undergraduate and postgraduate courses are appearing that specialise in  understanding ‘digital society’, ‘digital culture’, or ‘digital media and society.</a:t>
          </a:r>
          <a:endParaRPr lang="en-US" sz="1100" kern="1200" dirty="0"/>
        </a:p>
      </dsp:txBody>
      <dsp:txXfrm>
        <a:off x="1826909" y="1464428"/>
        <a:ext cx="1553906" cy="1479852"/>
      </dsp:txXfrm>
    </dsp:sp>
    <dsp:sp modelId="{96D8D4B2-959F-487C-85FB-6D6F84F16E23}">
      <dsp:nvSpPr>
        <dsp:cNvPr id="0" name=""/>
        <dsp:cNvSpPr/>
      </dsp:nvSpPr>
      <dsp:spPr>
        <a:xfrm>
          <a:off x="4080073" y="380603"/>
          <a:ext cx="699257" cy="6992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F444C0-6B2F-4DE1-B2F6-8E9303D2CE4B}">
      <dsp:nvSpPr>
        <dsp:cNvPr id="0" name=""/>
        <dsp:cNvSpPr/>
      </dsp:nvSpPr>
      <dsp:spPr>
        <a:xfrm>
          <a:off x="3652749" y="1464428"/>
          <a:ext cx="1553906" cy="14798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dirty="0"/>
            <a:t>New fields of research have grown into the disciplines of ‘digital sociology’ and the ‘digital humanities. </a:t>
          </a:r>
          <a:endParaRPr lang="en-US" sz="1100" kern="1200" dirty="0"/>
        </a:p>
      </dsp:txBody>
      <dsp:txXfrm>
        <a:off x="3652749" y="1464428"/>
        <a:ext cx="1553906" cy="14798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DEA763-F84D-4EA4-9B6D-418E4025D3A4}">
      <dsp:nvSpPr>
        <dsp:cNvPr id="0" name=""/>
        <dsp:cNvSpPr/>
      </dsp:nvSpPr>
      <dsp:spPr>
        <a:xfrm>
          <a:off x="10119" y="742167"/>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C214E1-2AC1-4A6C-B7E3-40B181F9B0E4}">
      <dsp:nvSpPr>
        <dsp:cNvPr id="0" name=""/>
        <dsp:cNvSpPr/>
      </dsp:nvSpPr>
      <dsp:spPr>
        <a:xfrm>
          <a:off x="170454" y="902502"/>
          <a:ext cx="442828" cy="4428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CF61BE-AAB5-47C4-A245-743933CFC10F}">
      <dsp:nvSpPr>
        <dsp:cNvPr id="0" name=""/>
        <dsp:cNvSpPr/>
      </dsp:nvSpPr>
      <dsp:spPr>
        <a:xfrm>
          <a:off x="937223" y="742167"/>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knowledge and information are now widely accessible through the Internet;</a:t>
          </a:r>
          <a:endParaRPr lang="en-US" sz="1100" kern="1200" dirty="0"/>
        </a:p>
      </dsp:txBody>
      <dsp:txXfrm>
        <a:off x="937223" y="742167"/>
        <a:ext cx="1799672" cy="763497"/>
      </dsp:txXfrm>
    </dsp:sp>
    <dsp:sp modelId="{DAB270D8-E175-4A3E-85B9-E5B557A92F95}">
      <dsp:nvSpPr>
        <dsp:cNvPr id="0" name=""/>
        <dsp:cNvSpPr/>
      </dsp:nvSpPr>
      <dsp:spPr>
        <a:xfrm>
          <a:off x="3050476" y="742167"/>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8D3522-B475-458C-8879-DD3A6442AB6D}">
      <dsp:nvSpPr>
        <dsp:cNvPr id="0" name=""/>
        <dsp:cNvSpPr/>
      </dsp:nvSpPr>
      <dsp:spPr>
        <a:xfrm>
          <a:off x="3210810" y="902502"/>
          <a:ext cx="442828" cy="4428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FD2B04-010B-49FA-AEA0-7204DC8D3D78}">
      <dsp:nvSpPr>
        <dsp:cNvPr id="0" name=""/>
        <dsp:cNvSpPr/>
      </dsp:nvSpPr>
      <dsp:spPr>
        <a:xfrm>
          <a:off x="3977580" y="742167"/>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use of new technological devices such as computers, mobile phones, tablet computers, and other related tools;</a:t>
          </a:r>
          <a:endParaRPr lang="en-US" sz="1100" kern="1200" dirty="0"/>
        </a:p>
      </dsp:txBody>
      <dsp:txXfrm>
        <a:off x="3977580" y="742167"/>
        <a:ext cx="1799672" cy="763497"/>
      </dsp:txXfrm>
    </dsp:sp>
    <dsp:sp modelId="{9388AB16-4680-477B-9C2A-13D1FF4BE2DE}">
      <dsp:nvSpPr>
        <dsp:cNvPr id="0" name=""/>
        <dsp:cNvSpPr/>
      </dsp:nvSpPr>
      <dsp:spPr>
        <a:xfrm>
          <a:off x="10119" y="2122443"/>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34AEB15-A8F7-48B4-87E8-131DA77D3D6E}">
      <dsp:nvSpPr>
        <dsp:cNvPr id="0" name=""/>
        <dsp:cNvSpPr/>
      </dsp:nvSpPr>
      <dsp:spPr>
        <a:xfrm>
          <a:off x="170454" y="2282778"/>
          <a:ext cx="442828" cy="4428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B2CF92-7461-4D29-A87C-E4674EB164E7}">
      <dsp:nvSpPr>
        <dsp:cNvPr id="0" name=""/>
        <dsp:cNvSpPr/>
      </dsp:nvSpPr>
      <dsp:spPr>
        <a:xfrm>
          <a:off x="937223" y="2122443"/>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use of the social networks within work or private life for informal learning;</a:t>
          </a:r>
          <a:endParaRPr lang="en-US" sz="1100" kern="1200" dirty="0"/>
        </a:p>
      </dsp:txBody>
      <dsp:txXfrm>
        <a:off x="937223" y="2122443"/>
        <a:ext cx="1799672" cy="763497"/>
      </dsp:txXfrm>
    </dsp:sp>
    <dsp:sp modelId="{CF3C2775-FEF8-4083-BD2D-81B928BFA52C}">
      <dsp:nvSpPr>
        <dsp:cNvPr id="0" name=""/>
        <dsp:cNvSpPr/>
      </dsp:nvSpPr>
      <dsp:spPr>
        <a:xfrm>
          <a:off x="3050476" y="2122443"/>
          <a:ext cx="763497" cy="763497"/>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4EDB22-B8FD-42D0-9400-FEE60AA1A98E}">
      <dsp:nvSpPr>
        <dsp:cNvPr id="0" name=""/>
        <dsp:cNvSpPr/>
      </dsp:nvSpPr>
      <dsp:spPr>
        <a:xfrm>
          <a:off x="3210810" y="2282778"/>
          <a:ext cx="442828" cy="4428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BC2ADA-8C71-42ED-B930-E72ED3EA41C9}">
      <dsp:nvSpPr>
        <dsp:cNvPr id="0" name=""/>
        <dsp:cNvSpPr/>
      </dsp:nvSpPr>
      <dsp:spPr>
        <a:xfrm>
          <a:off x="3977580" y="2122443"/>
          <a:ext cx="1799672" cy="7634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100000"/>
            </a:lnSpc>
            <a:spcBef>
              <a:spcPct val="0"/>
            </a:spcBef>
            <a:spcAft>
              <a:spcPct val="35000"/>
            </a:spcAft>
            <a:buNone/>
          </a:pPr>
          <a:r>
            <a:rPr lang="en-GB" sz="1100" b="1" kern="1200" dirty="0"/>
            <a:t>and the need for all citizens to develop and master digital skills to adopt changes and to take advantage of them.</a:t>
          </a:r>
          <a:endParaRPr lang="en-US" sz="1100" kern="1200" dirty="0"/>
        </a:p>
      </dsp:txBody>
      <dsp:txXfrm>
        <a:off x="3977580" y="2122443"/>
        <a:ext cx="1799672" cy="7634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DDA5E-874D-4412-90C6-7DA86F2ED1F9}">
      <dsp:nvSpPr>
        <dsp:cNvPr id="0" name=""/>
        <dsp:cNvSpPr/>
      </dsp:nvSpPr>
      <dsp:spPr>
        <a:xfrm>
          <a:off x="3608376" y="1269364"/>
          <a:ext cx="1220589" cy="580889"/>
        </a:xfrm>
        <a:custGeom>
          <a:avLst/>
          <a:gdLst/>
          <a:ahLst/>
          <a:cxnLst/>
          <a:rect l="0" t="0" r="0" b="0"/>
          <a:pathLst>
            <a:path>
              <a:moveTo>
                <a:pt x="0" y="0"/>
              </a:moveTo>
              <a:lnTo>
                <a:pt x="0" y="395859"/>
              </a:lnTo>
              <a:lnTo>
                <a:pt x="1220589" y="395859"/>
              </a:lnTo>
              <a:lnTo>
                <a:pt x="1220589" y="5808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6E5446-EE0D-4A54-8AB9-E748E4F72ED7}">
      <dsp:nvSpPr>
        <dsp:cNvPr id="0" name=""/>
        <dsp:cNvSpPr/>
      </dsp:nvSpPr>
      <dsp:spPr>
        <a:xfrm>
          <a:off x="2387786" y="1269364"/>
          <a:ext cx="1220589" cy="580889"/>
        </a:xfrm>
        <a:custGeom>
          <a:avLst/>
          <a:gdLst/>
          <a:ahLst/>
          <a:cxnLst/>
          <a:rect l="0" t="0" r="0" b="0"/>
          <a:pathLst>
            <a:path>
              <a:moveTo>
                <a:pt x="1220589" y="0"/>
              </a:moveTo>
              <a:lnTo>
                <a:pt x="1220589" y="395859"/>
              </a:lnTo>
              <a:lnTo>
                <a:pt x="0" y="395859"/>
              </a:lnTo>
              <a:lnTo>
                <a:pt x="0" y="5808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C12EAB-76E9-48B6-8E8F-DD4FF4D4FD6F}">
      <dsp:nvSpPr>
        <dsp:cNvPr id="0" name=""/>
        <dsp:cNvSpPr/>
      </dsp:nvSpPr>
      <dsp:spPr>
        <a:xfrm>
          <a:off x="2609711" y="1060"/>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F9F17-31EE-4DBD-8742-13F6B6EF4FA2}">
      <dsp:nvSpPr>
        <dsp:cNvPr id="0" name=""/>
        <dsp:cNvSpPr/>
      </dsp:nvSpPr>
      <dsp:spPr>
        <a:xfrm>
          <a:off x="2831637" y="211890"/>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i="0" kern="1200"/>
            <a:t>Reduced manual labor:</a:t>
          </a:r>
          <a:endParaRPr lang="en-US" sz="1300" kern="1200"/>
        </a:p>
      </dsp:txBody>
      <dsp:txXfrm>
        <a:off x="2868784" y="249037"/>
        <a:ext cx="1923034" cy="1194009"/>
      </dsp:txXfrm>
    </dsp:sp>
    <dsp:sp modelId="{59184020-5492-4EC6-9543-C8E19E75E5CC}">
      <dsp:nvSpPr>
        <dsp:cNvPr id="0" name=""/>
        <dsp:cNvSpPr/>
      </dsp:nvSpPr>
      <dsp:spPr>
        <a:xfrm>
          <a:off x="1389122" y="1850254"/>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BF8C2E-E904-44CC-B1F8-8E1F57387B6F}">
      <dsp:nvSpPr>
        <dsp:cNvPr id="0" name=""/>
        <dsp:cNvSpPr/>
      </dsp:nvSpPr>
      <dsp:spPr>
        <a:xfrm>
          <a:off x="1611047" y="2061083"/>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Actually, digitalizing would mean being involved less in manual </a:t>
          </a:r>
          <a:r>
            <a:rPr lang="en-GB" sz="1300" b="1" kern="1200" dirty="0" err="1"/>
            <a:t>labor</a:t>
          </a:r>
          <a:r>
            <a:rPr lang="en-GB" sz="1300" b="1" kern="1200" dirty="0"/>
            <a:t> and more in technical or machinery or computer-based </a:t>
          </a:r>
          <a:r>
            <a:rPr lang="en-GB" sz="1300" b="1" kern="1200" dirty="0" err="1"/>
            <a:t>labor</a:t>
          </a:r>
          <a:r>
            <a:rPr lang="en-GB" sz="1300" b="1" kern="1200" dirty="0"/>
            <a:t>. </a:t>
          </a:r>
          <a:endParaRPr lang="en-US" sz="1300" kern="1200" dirty="0"/>
        </a:p>
      </dsp:txBody>
      <dsp:txXfrm>
        <a:off x="1648194" y="2098230"/>
        <a:ext cx="1923034" cy="1194009"/>
      </dsp:txXfrm>
    </dsp:sp>
    <dsp:sp modelId="{F4B91FF1-9A28-4F18-9278-09644540247B}">
      <dsp:nvSpPr>
        <dsp:cNvPr id="0" name=""/>
        <dsp:cNvSpPr/>
      </dsp:nvSpPr>
      <dsp:spPr>
        <a:xfrm>
          <a:off x="3830301" y="1850254"/>
          <a:ext cx="1997328" cy="12683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0DBD8C-8013-4B23-B556-DAA839C77D99}">
      <dsp:nvSpPr>
        <dsp:cNvPr id="0" name=""/>
        <dsp:cNvSpPr/>
      </dsp:nvSpPr>
      <dsp:spPr>
        <a:xfrm>
          <a:off x="4052227" y="2061083"/>
          <a:ext cx="1997328" cy="12683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b="1" kern="1200" dirty="0"/>
            <a:t>This would, in the long run, make the human force less required because the tasks would be performed by Artificial intelligence.</a:t>
          </a:r>
          <a:endParaRPr lang="en-US" sz="1300" kern="1200" dirty="0"/>
        </a:p>
      </dsp:txBody>
      <dsp:txXfrm>
        <a:off x="4089374" y="2098230"/>
        <a:ext cx="1923034" cy="11940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3BB64-DAC0-4AB0-B4E6-8729F4008EC1}">
      <dsp:nvSpPr>
        <dsp:cNvPr id="0" name=""/>
        <dsp:cNvSpPr/>
      </dsp:nvSpPr>
      <dsp:spPr>
        <a:xfrm>
          <a:off x="-216568" y="0"/>
          <a:ext cx="6302466"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b="1" i="0" kern="1200" dirty="0"/>
            <a:t>Improved life of citizens:</a:t>
          </a:r>
          <a:endParaRPr lang="en-US" sz="2800" kern="1200" dirty="0"/>
        </a:p>
      </dsp:txBody>
      <dsp:txXfrm>
        <a:off x="-190863" y="25705"/>
        <a:ext cx="5281269" cy="826224"/>
      </dsp:txXfrm>
    </dsp:sp>
    <dsp:sp modelId="{BA2BA26F-C492-4879-9E33-EA3968A7FBCB}">
      <dsp:nvSpPr>
        <dsp:cNvPr id="0" name=""/>
        <dsp:cNvSpPr/>
      </dsp:nvSpPr>
      <dsp:spPr>
        <a:xfrm>
          <a:off x="101107" y="962114"/>
          <a:ext cx="6722777" cy="102781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933450">
            <a:lnSpc>
              <a:spcPct val="90000"/>
            </a:lnSpc>
            <a:spcBef>
              <a:spcPct val="0"/>
            </a:spcBef>
            <a:spcAft>
              <a:spcPct val="35000"/>
            </a:spcAft>
            <a:buNone/>
          </a:pPr>
          <a:r>
            <a:rPr lang="en-GB" sz="1600" kern="1200" dirty="0"/>
            <a:t>The definition of a machine reads, ‘anything which makes human life simple’. This is true in our lives too. We can imagine the shift and the turns our lives took after the coming of computers, the internet, and machinery of the like.</a:t>
          </a:r>
          <a:endParaRPr lang="en-US" sz="1600" kern="1200" dirty="0"/>
        </a:p>
      </dsp:txBody>
      <dsp:txXfrm>
        <a:off x="131211" y="992218"/>
        <a:ext cx="5491030" cy="967607"/>
      </dsp:txXfrm>
    </dsp:sp>
    <dsp:sp modelId="{C728D306-74BE-499A-9D30-89A3035710FC}">
      <dsp:nvSpPr>
        <dsp:cNvPr id="0" name=""/>
        <dsp:cNvSpPr/>
      </dsp:nvSpPr>
      <dsp:spPr>
        <a:xfrm>
          <a:off x="661554" y="2074409"/>
          <a:ext cx="6641791"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a:lnSpc>
              <a:spcPct val="90000"/>
            </a:lnSpc>
            <a:spcBef>
              <a:spcPct val="0"/>
            </a:spcBef>
            <a:spcAft>
              <a:spcPct val="35000"/>
            </a:spcAft>
            <a:buNone/>
          </a:pPr>
          <a:r>
            <a:rPr lang="en-GB" sz="1600" kern="1200" dirty="0"/>
            <a:t>Everything human beings do is directed to make lives easier and for every person in the world.</a:t>
          </a:r>
          <a:endParaRPr lang="en-US" sz="1600" kern="1200" dirty="0"/>
        </a:p>
      </dsp:txBody>
      <dsp:txXfrm>
        <a:off x="687259" y="2100114"/>
        <a:ext cx="5441257" cy="826224"/>
      </dsp:txXfrm>
    </dsp:sp>
    <dsp:sp modelId="{9B49617A-B02F-4AAA-8F73-4EB149415A03}">
      <dsp:nvSpPr>
        <dsp:cNvPr id="0" name=""/>
        <dsp:cNvSpPr/>
      </dsp:nvSpPr>
      <dsp:spPr>
        <a:xfrm>
          <a:off x="925911" y="3111614"/>
          <a:ext cx="7168740" cy="87763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GB" sz="1400" kern="1200" dirty="0"/>
            <a:t>The daily developments in the world of science with the coming of life-like robots. everything is possible because the human mind wants to make things go easier and more accessible to all. So, a digitalized society would be definitely a society that has to offer a better life to its citizens.</a:t>
          </a:r>
          <a:endParaRPr lang="en-US" sz="1400" kern="1200" dirty="0"/>
        </a:p>
      </dsp:txBody>
      <dsp:txXfrm>
        <a:off x="951616" y="3137319"/>
        <a:ext cx="5868075" cy="826224"/>
      </dsp:txXfrm>
    </dsp:sp>
    <dsp:sp modelId="{4D9DFA94-0108-41DB-9452-24892DFCE316}">
      <dsp:nvSpPr>
        <dsp:cNvPr id="0" name=""/>
        <dsp:cNvSpPr/>
      </dsp:nvSpPr>
      <dsp:spPr>
        <a:xfrm>
          <a:off x="5515435" y="672188"/>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5643789" y="672188"/>
        <a:ext cx="313754" cy="429273"/>
      </dsp:txXfrm>
    </dsp:sp>
    <dsp:sp modelId="{B5E88FB1-32C7-4A3A-8962-45108FC5C597}">
      <dsp:nvSpPr>
        <dsp:cNvPr id="0" name=""/>
        <dsp:cNvSpPr/>
      </dsp:nvSpPr>
      <dsp:spPr>
        <a:xfrm>
          <a:off x="6043266" y="1709393"/>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6171620" y="1709393"/>
        <a:ext cx="313754" cy="429273"/>
      </dsp:txXfrm>
    </dsp:sp>
    <dsp:sp modelId="{9DA5220E-453D-470E-8E6F-ACD968D3D821}">
      <dsp:nvSpPr>
        <dsp:cNvPr id="0" name=""/>
        <dsp:cNvSpPr/>
      </dsp:nvSpPr>
      <dsp:spPr>
        <a:xfrm>
          <a:off x="6563220" y="2746597"/>
          <a:ext cx="570462" cy="570462"/>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endParaRPr lang="en-US" sz="2600" kern="1200"/>
        </a:p>
      </dsp:txBody>
      <dsp:txXfrm>
        <a:off x="6691574" y="2746597"/>
        <a:ext cx="313754" cy="42927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Increase in learning opportunities</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  Students nowadays think out of the box and are learning new skills every day through their tools.</a:t>
          </a:r>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Affiliate marketing, freelancing, digital marketing, and even online teaching or graphic designing are possible and available to children these days to try their hands on.</a:t>
          </a:r>
          <a:endParaRPr lang="en-US" sz="14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Life has grown so much and opportunities have increased and are available worldwide, all you need is a device to give you information and a heart and mind which is ready to dream. </a:t>
          </a:r>
          <a:endParaRPr lang="en-US" sz="14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t>A digital society is not traditional, it is not conventional but something that has a larger horizon for itself.</a:t>
          </a:r>
          <a:endParaRPr lang="en-US" sz="1800" kern="1200" dirty="0"/>
        </a:p>
      </dsp:txBody>
      <dsp:txXfrm>
        <a:off x="5753828" y="1164992"/>
        <a:ext cx="1631055" cy="211339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99038F-E9C4-4F6F-AAED-3FBF45FFC34C}">
      <dsp:nvSpPr>
        <dsp:cNvPr id="0" name=""/>
        <dsp:cNvSpPr/>
      </dsp:nvSpPr>
      <dsp:spPr>
        <a:xfrm>
          <a:off x="3050" y="1321"/>
          <a:ext cx="7432577" cy="83589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1" i="0" kern="1200" dirty="0"/>
            <a:t>Changed education system</a:t>
          </a:r>
        </a:p>
      </dsp:txBody>
      <dsp:txXfrm>
        <a:off x="27532" y="25803"/>
        <a:ext cx="7383613" cy="786930"/>
      </dsp:txXfrm>
    </dsp:sp>
    <dsp:sp modelId="{2086DF4B-2717-48A2-A9A5-555A9DF69DEA}">
      <dsp:nvSpPr>
        <dsp:cNvPr id="0" name=""/>
        <dsp:cNvSpPr/>
      </dsp:nvSpPr>
      <dsp:spPr>
        <a:xfrm>
          <a:off x="3050"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It would not be wrong to repeat ourselves because we cannot help but think that what would our children do if there was not any internet during Covid imposed lockdown? </a:t>
          </a:r>
        </a:p>
        <a:p>
          <a:pPr marL="0" lvl="0" indent="0" algn="ctr" defTabSz="622300">
            <a:lnSpc>
              <a:spcPct val="90000"/>
            </a:lnSpc>
            <a:spcBef>
              <a:spcPct val="0"/>
            </a:spcBef>
            <a:spcAft>
              <a:spcPct val="35000"/>
            </a:spcAft>
            <a:buNone/>
          </a:pPr>
          <a:endParaRPr lang="en-GB" sz="1400" b="1" kern="1200" dirty="0"/>
        </a:p>
      </dsp:txBody>
      <dsp:txXfrm>
        <a:off x="53794" y="1164992"/>
        <a:ext cx="1631055" cy="2113390"/>
      </dsp:txXfrm>
    </dsp:sp>
    <dsp:sp modelId="{279424EF-CFDD-4970-9F00-CAD2A566E219}">
      <dsp:nvSpPr>
        <dsp:cNvPr id="0" name=""/>
        <dsp:cNvSpPr/>
      </dsp:nvSpPr>
      <dsp:spPr>
        <a:xfrm>
          <a:off x="1881127"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b="1" kern="1200" dirty="0"/>
            <a:t>This would have been a literal blow to the government, the teachers, and the students alike. The present times have taught us the need and importance of digitalization on a global level. </a:t>
          </a:r>
        </a:p>
        <a:p>
          <a:pPr marL="0" lvl="0" indent="0" algn="ctr" defTabSz="533400">
            <a:lnSpc>
              <a:spcPct val="90000"/>
            </a:lnSpc>
            <a:spcBef>
              <a:spcPct val="0"/>
            </a:spcBef>
            <a:spcAft>
              <a:spcPct val="35000"/>
            </a:spcAft>
            <a:buNone/>
          </a:pPr>
          <a:endParaRPr lang="en-US" sz="900" kern="1200" dirty="0"/>
        </a:p>
      </dsp:txBody>
      <dsp:txXfrm>
        <a:off x="1931871" y="1164992"/>
        <a:ext cx="1631055" cy="2113390"/>
      </dsp:txXfrm>
    </dsp:sp>
    <dsp:sp modelId="{42C7D4DB-908D-4166-93E8-CFAC8E7FBAC6}">
      <dsp:nvSpPr>
        <dsp:cNvPr id="0" name=""/>
        <dsp:cNvSpPr/>
      </dsp:nvSpPr>
      <dsp:spPr>
        <a:xfrm>
          <a:off x="3759204" y="1114248"/>
          <a:ext cx="1798345"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b="1" kern="1200" dirty="0"/>
            <a:t>Our National Education Policy is also bent on giving the students an option of blended classes with both online and offline options. </a:t>
          </a:r>
        </a:p>
        <a:p>
          <a:pPr marL="0" lvl="0" indent="0" algn="ctr" defTabSz="666750">
            <a:lnSpc>
              <a:spcPct val="90000"/>
            </a:lnSpc>
            <a:spcBef>
              <a:spcPct val="0"/>
            </a:spcBef>
            <a:spcAft>
              <a:spcPct val="35000"/>
            </a:spcAft>
            <a:buNone/>
          </a:pPr>
          <a:endParaRPr lang="en-US" sz="1500" kern="1200" dirty="0"/>
        </a:p>
      </dsp:txBody>
      <dsp:txXfrm>
        <a:off x="3811876" y="1166920"/>
        <a:ext cx="1693001" cy="2109534"/>
      </dsp:txXfrm>
    </dsp:sp>
    <dsp:sp modelId="{B417A104-C19D-44B7-B44E-059A0E5923DB}">
      <dsp:nvSpPr>
        <dsp:cNvPr id="0" name=""/>
        <dsp:cNvSpPr/>
      </dsp:nvSpPr>
      <dsp:spPr>
        <a:xfrm>
          <a:off x="5703084" y="1114248"/>
          <a:ext cx="1732543" cy="221487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dirty="0"/>
            <a:t>Digitalization in education began with the introduction of projectors and whiteboards in private and government schools</a:t>
          </a:r>
        </a:p>
        <a:p>
          <a:pPr marL="0" lvl="0" indent="0" algn="ctr" defTabSz="622300">
            <a:lnSpc>
              <a:spcPct val="90000"/>
            </a:lnSpc>
            <a:spcBef>
              <a:spcPct val="0"/>
            </a:spcBef>
            <a:spcAft>
              <a:spcPct val="35000"/>
            </a:spcAft>
            <a:buNone/>
          </a:pPr>
          <a:endParaRPr lang="en-US" sz="1400" kern="1200" dirty="0"/>
        </a:p>
      </dsp:txBody>
      <dsp:txXfrm>
        <a:off x="5753828" y="1164992"/>
        <a:ext cx="1631055" cy="211339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jpe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13" Type="http://schemas.microsoft.com/office/2007/relationships/diagramDrawing" Target="../diagrams/drawing1.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1.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1.xml"/><Relationship Id="rId5" Type="http://schemas.openxmlformats.org/officeDocument/2006/relationships/image" Target="../media/image11.emf"/><Relationship Id="rId10" Type="http://schemas.openxmlformats.org/officeDocument/2006/relationships/diagramLayout" Target="../diagrams/layout1.xml"/><Relationship Id="rId4" Type="http://schemas.openxmlformats.org/officeDocument/2006/relationships/image" Target="../media/image10.emf"/><Relationship Id="rId9"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image" Target="../media/image34.jpeg"/><Relationship Id="rId3" Type="http://schemas.openxmlformats.org/officeDocument/2006/relationships/image" Target="../media/image9.png"/><Relationship Id="rId7" Type="http://schemas.openxmlformats.org/officeDocument/2006/relationships/image" Target="../media/image13.emf"/><Relationship Id="rId12" Type="http://schemas.microsoft.com/office/2007/relationships/diagramDrawing" Target="../diagrams/drawing2.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Colors" Target="../diagrams/colors2.xml"/><Relationship Id="rId5" Type="http://schemas.openxmlformats.org/officeDocument/2006/relationships/image" Target="../media/image11.emf"/><Relationship Id="rId10" Type="http://schemas.openxmlformats.org/officeDocument/2006/relationships/diagramQuickStyle" Target="../diagrams/quickStyle2.xml"/><Relationship Id="rId4" Type="http://schemas.openxmlformats.org/officeDocument/2006/relationships/image" Target="../media/image10.emf"/><Relationship Id="rId9"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3.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3.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3.xml"/><Relationship Id="rId5" Type="http://schemas.openxmlformats.org/officeDocument/2006/relationships/image" Target="../media/image11.emf"/><Relationship Id="rId10" Type="http://schemas.openxmlformats.org/officeDocument/2006/relationships/diagramLayout" Target="../diagrams/layout3.xml"/><Relationship Id="rId4" Type="http://schemas.openxmlformats.org/officeDocument/2006/relationships/image" Target="../media/image10.emf"/><Relationship Id="rId9" Type="http://schemas.openxmlformats.org/officeDocument/2006/relationships/diagramData" Target="../diagrams/data3.xml"/></Relationships>
</file>

<file path=ppt/slides/_rels/slide13.xml.rels><?xml version="1.0" encoding="UTF-8" standalone="yes"?>
<Relationships xmlns="http://schemas.openxmlformats.org/package/2006/relationships"><Relationship Id="rId8" Type="http://schemas.openxmlformats.org/officeDocument/2006/relationships/image" Target="../media/image36.jpeg"/><Relationship Id="rId13"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4.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4.xml"/><Relationship Id="rId5" Type="http://schemas.openxmlformats.org/officeDocument/2006/relationships/image" Target="../media/image11.emf"/><Relationship Id="rId10" Type="http://schemas.openxmlformats.org/officeDocument/2006/relationships/diagramLayout" Target="../diagrams/layout4.xml"/><Relationship Id="rId4" Type="http://schemas.openxmlformats.org/officeDocument/2006/relationships/image" Target="../media/image10.emf"/><Relationship Id="rId9" Type="http://schemas.openxmlformats.org/officeDocument/2006/relationships/diagramData" Target="../diagrams/data4.xml"/></Relationships>
</file>

<file path=ppt/slides/_rels/slide1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5.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5.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5.xml"/><Relationship Id="rId5" Type="http://schemas.openxmlformats.org/officeDocument/2006/relationships/image" Target="../media/image11.emf"/><Relationship Id="rId10" Type="http://schemas.openxmlformats.org/officeDocument/2006/relationships/diagramLayout" Target="../diagrams/layout5.xml"/><Relationship Id="rId4" Type="http://schemas.openxmlformats.org/officeDocument/2006/relationships/image" Target="../media/image10.emf"/><Relationship Id="rId9"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8" Type="http://schemas.openxmlformats.org/officeDocument/2006/relationships/image" Target="../media/image35.jpeg"/><Relationship Id="rId13" Type="http://schemas.microsoft.com/office/2007/relationships/diagramDrawing" Target="../diagrams/drawing6.xml"/><Relationship Id="rId3" Type="http://schemas.openxmlformats.org/officeDocument/2006/relationships/image" Target="../media/image9.png"/><Relationship Id="rId7" Type="http://schemas.openxmlformats.org/officeDocument/2006/relationships/image" Target="../media/image13.emf"/><Relationship Id="rId12" Type="http://schemas.openxmlformats.org/officeDocument/2006/relationships/diagramColors" Target="../diagrams/colors6.xm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11" Type="http://schemas.openxmlformats.org/officeDocument/2006/relationships/diagramQuickStyle" Target="../diagrams/quickStyle6.xml"/><Relationship Id="rId5" Type="http://schemas.openxmlformats.org/officeDocument/2006/relationships/image" Target="../media/image11.emf"/><Relationship Id="rId10" Type="http://schemas.openxmlformats.org/officeDocument/2006/relationships/diagramLayout" Target="../diagrams/layout6.xml"/><Relationship Id="rId4" Type="http://schemas.openxmlformats.org/officeDocument/2006/relationships/image" Target="../media/image10.emf"/><Relationship Id="rId9" Type="http://schemas.openxmlformats.org/officeDocument/2006/relationships/diagramData" Target="../diagrams/data6.xml"/></Relationships>
</file>

<file path=ppt/slides/_rels/slide17.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099679" y="5563795"/>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1938992"/>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Course Description </a:t>
            </a:r>
            <a:endParaRPr lang="en-US" sz="3200" b="1" dirty="0">
              <a:solidFill>
                <a:srgbClr val="FF9518"/>
              </a:solidFill>
              <a:latin typeface="Tajawal Medium" panose="00000600000000000000" pitchFamily="2" charset="-78"/>
              <a:cs typeface="Tajawal Medium" panose="00000600000000000000" pitchFamily="2" charset="-78"/>
            </a:endParaRPr>
          </a:p>
          <a:p>
            <a:pPr algn="ct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r>
              <a:rPr lang="en-US" sz="2800" dirty="0">
                <a:solidFill>
                  <a:srgbClr val="FFFF00"/>
                </a:solidFill>
                <a:latin typeface="Tajawal Medium" panose="00000600000000000000" pitchFamily="2" charset="-78"/>
                <a:cs typeface="Tajawal Medium" panose="00000600000000000000" pitchFamily="2" charset="-78"/>
              </a:rPr>
              <a:t>Dr. </a:t>
            </a:r>
            <a:r>
              <a:rPr lang="en-GB" sz="2800" dirty="0">
                <a:solidFill>
                  <a:srgbClr val="FFFF00"/>
                </a:solidFill>
                <a:latin typeface="Tajawal Medium" panose="00000600000000000000" pitchFamily="2" charset="-78"/>
                <a:cs typeface="Tajawal Medium" panose="00000600000000000000" pitchFamily="2" charset="-78"/>
              </a:rPr>
              <a:t>Mohamed </a:t>
            </a:r>
            <a:r>
              <a:rPr lang="en-GB" sz="2800" dirty="0" err="1">
                <a:solidFill>
                  <a:srgbClr val="FFFF00"/>
                </a:solidFill>
                <a:latin typeface="Tajawal Medium" panose="00000600000000000000" pitchFamily="2" charset="-78"/>
                <a:cs typeface="Tajawal Medium" panose="00000600000000000000" pitchFamily="2" charset="-78"/>
              </a:rPr>
              <a:t>Owies</a:t>
            </a:r>
            <a:endParaRPr lang="en-GB" sz="2800" dirty="0">
              <a:solidFill>
                <a:srgbClr val="FFFF00"/>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1237262"/>
          </a:xfrm>
          <a:prstGeom prst="rect">
            <a:avLst/>
          </a:prstGeom>
          <a:noFill/>
        </p:spPr>
        <p:txBody>
          <a:bodyPr wrap="square" rtlCol="0">
            <a:spAutoFit/>
          </a:bodyPr>
          <a:lstStyle/>
          <a:p>
            <a:pPr algn="ctr">
              <a:lnSpc>
                <a:spcPct val="200000"/>
              </a:lnSpc>
            </a:pPr>
            <a:r>
              <a:rPr lang="en-GB" sz="2000" b="1" dirty="0">
                <a:solidFill>
                  <a:schemeClr val="bg1"/>
                </a:solidFill>
              </a:rPr>
              <a:t>Part One</a:t>
            </a:r>
          </a:p>
          <a:p>
            <a:pPr algn="ctr">
              <a:lnSpc>
                <a:spcPct val="200000"/>
              </a:lnSpc>
            </a:pPr>
            <a:r>
              <a:rPr lang="en-GB" sz="2000" b="1" dirty="0">
                <a:solidFill>
                  <a:srgbClr val="FF0000"/>
                </a:solidFill>
                <a:highlight>
                  <a:srgbClr val="FFFF00"/>
                </a:highlight>
              </a:rPr>
              <a:t>Theories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43467" y="1794043"/>
            <a:ext cx="4139248" cy="2784737"/>
          </a:xfrm>
          <a:prstGeom prst="rect">
            <a:avLst/>
          </a:prstGeom>
          <a:noFill/>
        </p:spPr>
        <p:txBody>
          <a:bodyPr wrap="square" rtlCol="0">
            <a:spAutoFit/>
          </a:bodyPr>
          <a:lstStyle/>
          <a:p>
            <a:pPr marL="342900" indent="-342900">
              <a:lnSpc>
                <a:spcPct val="200000"/>
              </a:lnSpc>
              <a:buFont typeface="+mj-lt"/>
              <a:buAutoNum type="arabicPeriod"/>
            </a:pPr>
            <a:r>
              <a:rPr lang="en-GB" b="1" dirty="0">
                <a:solidFill>
                  <a:srgbClr val="0070C0"/>
                </a:solidFill>
              </a:rPr>
              <a:t>Digital Society .</a:t>
            </a:r>
          </a:p>
          <a:p>
            <a:pPr marL="342900" indent="-342900">
              <a:lnSpc>
                <a:spcPct val="200000"/>
              </a:lnSpc>
              <a:buFont typeface="+mj-lt"/>
              <a:buAutoNum type="arabicPeriod"/>
            </a:pPr>
            <a:r>
              <a:rPr lang="en-GB" b="1" dirty="0">
                <a:solidFill>
                  <a:srgbClr val="0070C0"/>
                </a:solidFill>
              </a:rPr>
              <a:t>Social Media.</a:t>
            </a:r>
          </a:p>
          <a:p>
            <a:pPr marL="342900" indent="-342900">
              <a:lnSpc>
                <a:spcPct val="200000"/>
              </a:lnSpc>
              <a:buFont typeface="+mj-lt"/>
              <a:buAutoNum type="arabicPeriod"/>
            </a:pPr>
            <a:r>
              <a:rPr lang="en-GB" b="1" dirty="0">
                <a:solidFill>
                  <a:srgbClr val="0070C0"/>
                </a:solidFill>
              </a:rPr>
              <a:t> Cyber Debates .</a:t>
            </a:r>
          </a:p>
          <a:p>
            <a:pPr marL="342900" indent="-342900">
              <a:lnSpc>
                <a:spcPct val="200000"/>
              </a:lnSpc>
              <a:buFont typeface="+mj-lt"/>
              <a:buAutoNum type="arabicPeriod"/>
            </a:pPr>
            <a:r>
              <a:rPr lang="en-GB" b="1" dirty="0">
                <a:solidFill>
                  <a:srgbClr val="0070C0"/>
                </a:solidFill>
              </a:rPr>
              <a:t>Interaction and Identity .</a:t>
            </a:r>
          </a:p>
          <a:p>
            <a:pPr marL="342900" indent="-342900">
              <a:lnSpc>
                <a:spcPct val="200000"/>
              </a:lnSpc>
              <a:buFont typeface="+mj-lt"/>
              <a:buAutoNum type="arabicPeriod"/>
            </a:pPr>
            <a:r>
              <a:rPr lang="en-GB" b="1">
                <a:solidFill>
                  <a:srgbClr val="0070C0"/>
                </a:solidFill>
              </a:rPr>
              <a:t>Communities </a:t>
            </a:r>
            <a:r>
              <a:rPr lang="en-GB" b="1" dirty="0">
                <a:solidFill>
                  <a:srgbClr val="0070C0"/>
                </a:solidFill>
              </a:rPr>
              <a:t>and Networks</a:t>
            </a:r>
            <a:r>
              <a:rPr lang="en-GB" dirty="0">
                <a:solidFill>
                  <a:srgbClr val="0070C0"/>
                </a:solidFill>
              </a:rPr>
              <a:t>.</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p:spTree>
    <p:custDataLst>
      <p:tags r:id="rId1"/>
    </p:custDataLst>
    <p:extLst>
      <p:ext uri="{BB962C8B-B14F-4D97-AF65-F5344CB8AC3E}">
        <p14:creationId xmlns:p14="http://schemas.microsoft.com/office/powerpoint/2010/main" val="3954759630"/>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wipe(down)">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wipe(down)">
                                      <p:cBhvr>
                                        <p:cTn id="17" dur="5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wipe(down)">
                                      <p:cBhvr>
                                        <p:cTn id="22" dur="5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wipe(down)">
                                      <p:cBhvr>
                                        <p:cTn id="27" dur="500"/>
                                        <p:tgtEl>
                                          <p:spTgt spid="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9" y="236724"/>
            <a:ext cx="1222426" cy="1852815"/>
          </a:xfrm>
          <a:prstGeom prst="rect">
            <a:avLst/>
          </a:prstGeom>
          <a:noFill/>
        </p:spPr>
        <p:txBody>
          <a:bodyPr wrap="square" rtlCol="0">
            <a:spAutoFit/>
          </a:bodyPr>
          <a:lstStyle/>
          <a:p>
            <a:pPr algn="ctr">
              <a:lnSpc>
                <a:spcPct val="200000"/>
              </a:lnSpc>
            </a:pPr>
            <a:r>
              <a:rPr lang="en-GB" sz="2000" b="1" dirty="0">
                <a:solidFill>
                  <a:schemeClr val="bg1"/>
                </a:solidFill>
              </a:rPr>
              <a:t>Part Two</a:t>
            </a:r>
          </a:p>
          <a:p>
            <a:pPr algn="ctr">
              <a:lnSpc>
                <a:spcPct val="200000"/>
              </a:lnSpc>
            </a:pPr>
            <a:r>
              <a:rPr lang="en-GB" sz="2000" b="1" dirty="0">
                <a:solidFill>
                  <a:srgbClr val="FF0000"/>
                </a:solidFill>
                <a:highlight>
                  <a:srgbClr val="FFFF00"/>
                </a:highlight>
              </a:rPr>
              <a:t>Topics</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a:spLocks/>
          </p:cNvSpPr>
          <p:nvPr/>
        </p:nvSpPr>
        <p:spPr>
          <a:xfrm>
            <a:off x="1200944" y="1756985"/>
            <a:ext cx="6052457" cy="3523400"/>
          </a:xfrm>
          <a:prstGeom prst="rect">
            <a:avLst/>
          </a:prstGeom>
          <a:noFill/>
        </p:spPr>
        <p:txBody>
          <a:bodyPr wrap="square" rtlCol="0">
            <a:spAutoFit/>
          </a:bodyPr>
          <a:lstStyle/>
          <a:p>
            <a:pPr marL="342900" indent="-342900">
              <a:lnSpc>
                <a:spcPct val="200000"/>
              </a:lnSpc>
              <a:buFont typeface="+mj-lt"/>
              <a:buAutoNum type="arabicPeriod"/>
            </a:pPr>
            <a:r>
              <a:rPr lang="en-GB" sz="1600" b="1" dirty="0">
                <a:solidFill>
                  <a:srgbClr val="0070C0"/>
                </a:solidFill>
              </a:rPr>
              <a:t>Digital Visuality and Visibility .</a:t>
            </a:r>
          </a:p>
          <a:p>
            <a:pPr marL="342900" indent="-342900">
              <a:lnSpc>
                <a:spcPct val="200000"/>
              </a:lnSpc>
              <a:buFont typeface="+mj-lt"/>
              <a:buAutoNum type="arabicPeriod"/>
            </a:pPr>
            <a:r>
              <a:rPr lang="en-GB" sz="1600" b="1" dirty="0">
                <a:solidFill>
                  <a:srgbClr val="0070C0"/>
                </a:solidFill>
              </a:rPr>
              <a:t> Feeling Digital. </a:t>
            </a:r>
          </a:p>
          <a:p>
            <a:pPr marL="342900" indent="-342900">
              <a:lnSpc>
                <a:spcPct val="200000"/>
              </a:lnSpc>
              <a:buFont typeface="+mj-lt"/>
              <a:buAutoNum type="arabicPeriod"/>
            </a:pPr>
            <a:r>
              <a:rPr lang="en-GB" sz="1600" b="1" dirty="0">
                <a:solidFill>
                  <a:srgbClr val="0070C0"/>
                </a:solidFill>
              </a:rPr>
              <a:t>Digital Citizenship. </a:t>
            </a:r>
          </a:p>
          <a:p>
            <a:pPr marL="342900" indent="-342900">
              <a:lnSpc>
                <a:spcPct val="200000"/>
              </a:lnSpc>
              <a:buFont typeface="+mj-lt"/>
              <a:buAutoNum type="arabicPeriod"/>
            </a:pPr>
            <a:r>
              <a:rPr lang="en-GB" sz="1600" b="1" dirty="0">
                <a:solidFill>
                  <a:srgbClr val="0070C0"/>
                </a:solidFill>
              </a:rPr>
              <a:t>Digital Power and Exploitation. </a:t>
            </a:r>
          </a:p>
          <a:p>
            <a:pPr marL="342900" indent="-342900">
              <a:lnSpc>
                <a:spcPct val="200000"/>
              </a:lnSpc>
              <a:buFont typeface="+mj-lt"/>
              <a:buAutoNum type="arabicPeriod"/>
            </a:pPr>
            <a:r>
              <a:rPr lang="en-GB" sz="1600" b="1" dirty="0">
                <a:solidFill>
                  <a:srgbClr val="0070C0"/>
                </a:solidFill>
              </a:rPr>
              <a:t>Digital Activism. </a:t>
            </a:r>
          </a:p>
          <a:p>
            <a:pPr marL="342900" indent="-342900">
              <a:lnSpc>
                <a:spcPct val="200000"/>
              </a:lnSpc>
              <a:buFont typeface="+mj-lt"/>
              <a:buAutoNum type="arabicPeriod"/>
            </a:pPr>
            <a:r>
              <a:rPr lang="en-GB" sz="1600" b="1" dirty="0">
                <a:solidFill>
                  <a:srgbClr val="0070C0"/>
                </a:solidFill>
              </a:rPr>
              <a:t>Mobile Culture. </a:t>
            </a:r>
          </a:p>
          <a:p>
            <a:pPr marL="342900" indent="-342900">
              <a:lnSpc>
                <a:spcPct val="200000"/>
              </a:lnSpc>
              <a:buFont typeface="+mj-lt"/>
              <a:buAutoNum type="arabicPeriod"/>
            </a:pPr>
            <a:r>
              <a:rPr lang="en-GB" sz="1600" b="1" dirty="0">
                <a:solidFill>
                  <a:srgbClr val="0070C0"/>
                </a:solidFill>
              </a:rPr>
              <a:t>Software, Algorithms and Data.</a:t>
            </a:r>
          </a:p>
        </p:txBody>
      </p:sp>
      <p:pic>
        <p:nvPicPr>
          <p:cNvPr id="20" name="Picture 2" descr="Social Media Marketing - Third Temple Digital">
            <a:extLst>
              <a:ext uri="{FF2B5EF4-FFF2-40B4-BE49-F238E27FC236}">
                <a16:creationId xmlns:a16="http://schemas.microsoft.com/office/drawing/2014/main" id="{A3A997D4-FE08-4F97-3446-DE650F4C8CE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1738" y="1454331"/>
            <a:ext cx="3094124" cy="3826054"/>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2733630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circle(in)">
                                      <p:cBhvr>
                                        <p:cTn id="12" dur="20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circle(in)">
                                      <p:cBhvr>
                                        <p:cTn id="17" dur="2000"/>
                                        <p:tgtEl>
                                          <p:spTgt spid="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9">
                                            <p:txEl>
                                              <p:pRg st="3" end="3"/>
                                            </p:txEl>
                                          </p:spTgt>
                                        </p:tgtEl>
                                        <p:attrNameLst>
                                          <p:attrName>style.visibility</p:attrName>
                                        </p:attrNameLst>
                                      </p:cBhvr>
                                      <p:to>
                                        <p:strVal val="visible"/>
                                      </p:to>
                                    </p:set>
                                    <p:animEffect transition="in" filter="circle(in)">
                                      <p:cBhvr>
                                        <p:cTn id="22" dur="2000"/>
                                        <p:tgtEl>
                                          <p:spTgt spid="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9">
                                            <p:txEl>
                                              <p:pRg st="4" end="4"/>
                                            </p:txEl>
                                          </p:spTgt>
                                        </p:tgtEl>
                                        <p:attrNameLst>
                                          <p:attrName>style.visibility</p:attrName>
                                        </p:attrNameLst>
                                      </p:cBhvr>
                                      <p:to>
                                        <p:strVal val="visible"/>
                                      </p:to>
                                    </p:set>
                                    <p:animEffect transition="in" filter="circle(in)">
                                      <p:cBhvr>
                                        <p:cTn id="27" dur="2000"/>
                                        <p:tgtEl>
                                          <p:spTgt spid="1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9">
                                            <p:txEl>
                                              <p:pRg st="5" end="5"/>
                                            </p:txEl>
                                          </p:spTgt>
                                        </p:tgtEl>
                                        <p:attrNameLst>
                                          <p:attrName>style.visibility</p:attrName>
                                        </p:attrNameLst>
                                      </p:cBhvr>
                                      <p:to>
                                        <p:strVal val="visible"/>
                                      </p:to>
                                    </p:set>
                                    <p:animEffect transition="in" filter="circle(in)">
                                      <p:cBhvr>
                                        <p:cTn id="32" dur="2000"/>
                                        <p:tgtEl>
                                          <p:spTgt spid="1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19">
                                            <p:txEl>
                                              <p:pRg st="6" end="6"/>
                                            </p:txEl>
                                          </p:spTgt>
                                        </p:tgtEl>
                                        <p:attrNameLst>
                                          <p:attrName>style.visibility</p:attrName>
                                        </p:attrNameLst>
                                      </p:cBhvr>
                                      <p:to>
                                        <p:strVal val="visible"/>
                                      </p:to>
                                    </p:set>
                                    <p:animEffect transition="in" filter="circle(in)">
                                      <p:cBhvr>
                                        <p:cTn id="37" dur="20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501805" cy="1852815"/>
          </a:xfrm>
          <a:prstGeom prst="rect">
            <a:avLst/>
          </a:prstGeom>
          <a:noFill/>
        </p:spPr>
        <p:txBody>
          <a:bodyPr wrap="square" rtlCol="0">
            <a:spAutoFit/>
          </a:bodyPr>
          <a:lstStyle/>
          <a:p>
            <a:pPr algn="ctr">
              <a:lnSpc>
                <a:spcPct val="200000"/>
              </a:lnSpc>
            </a:pPr>
            <a:r>
              <a:rPr lang="en-GB" sz="2000" b="1" dirty="0">
                <a:solidFill>
                  <a:schemeClr val="bg1"/>
                </a:solidFill>
              </a:rPr>
              <a:t>Part Three</a:t>
            </a:r>
          </a:p>
          <a:p>
            <a:pPr algn="ctr">
              <a:lnSpc>
                <a:spcPct val="200000"/>
              </a:lnSpc>
            </a:pPr>
            <a:r>
              <a:rPr lang="en-GB" sz="2000" b="1" dirty="0">
                <a:solidFill>
                  <a:srgbClr val="FF0000"/>
                </a:solidFill>
                <a:highlight>
                  <a:srgbClr val="FFFF00"/>
                </a:highlight>
              </a:rPr>
              <a:t>Tools</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1123239" y="1868674"/>
            <a:ext cx="6309281" cy="2468368"/>
          </a:xfrm>
          <a:prstGeom prst="rect">
            <a:avLst/>
          </a:prstGeom>
          <a:noFill/>
        </p:spPr>
        <p:txBody>
          <a:bodyPr wrap="square" rtlCol="0">
            <a:spAutoFit/>
          </a:bodyPr>
          <a:lstStyle/>
          <a:p>
            <a:pPr marL="342900" indent="-342900">
              <a:lnSpc>
                <a:spcPct val="200000"/>
              </a:lnSpc>
              <a:buFont typeface="+mj-lt"/>
              <a:buAutoNum type="arabicPeriod"/>
            </a:pPr>
            <a:r>
              <a:rPr lang="en-GB" sz="2000" b="1" dirty="0">
                <a:solidFill>
                  <a:srgbClr val="0070C0"/>
                </a:solidFill>
              </a:rPr>
              <a:t>Digital Social Research </a:t>
            </a:r>
          </a:p>
          <a:p>
            <a:pPr marL="342900" indent="-342900">
              <a:lnSpc>
                <a:spcPct val="200000"/>
              </a:lnSpc>
              <a:buFont typeface="+mj-lt"/>
              <a:buAutoNum type="arabicPeriod"/>
            </a:pPr>
            <a:r>
              <a:rPr lang="en-GB" sz="2000" b="1" dirty="0">
                <a:solidFill>
                  <a:srgbClr val="0070C0"/>
                </a:solidFill>
              </a:rPr>
              <a:t>The Research Process </a:t>
            </a:r>
          </a:p>
          <a:p>
            <a:pPr marL="342900" indent="-342900">
              <a:lnSpc>
                <a:spcPct val="200000"/>
              </a:lnSpc>
              <a:buFont typeface="+mj-lt"/>
              <a:buAutoNum type="arabicPeriod"/>
            </a:pPr>
            <a:r>
              <a:rPr lang="en-GB" sz="2000" b="1" dirty="0">
                <a:solidFill>
                  <a:srgbClr val="0070C0"/>
                </a:solidFill>
              </a:rPr>
              <a:t> Digital Ethnography </a:t>
            </a:r>
          </a:p>
          <a:p>
            <a:pPr marL="342900" indent="-342900">
              <a:lnSpc>
                <a:spcPct val="200000"/>
              </a:lnSpc>
              <a:buFont typeface="+mj-lt"/>
              <a:buAutoNum type="arabicPeriod"/>
            </a:pPr>
            <a:r>
              <a:rPr lang="en-GB" sz="2000" b="1" dirty="0">
                <a:solidFill>
                  <a:srgbClr val="0070C0"/>
                </a:solidFill>
              </a:rPr>
              <a:t>Mapping and Mining Digital Society</a:t>
            </a:r>
          </a:p>
        </p:txBody>
      </p:sp>
      <p:pic>
        <p:nvPicPr>
          <p:cNvPr id="2052" name="Picture 4" descr="Intro to Digital Media Analytics - Online Course - FutureLearn">
            <a:extLst>
              <a:ext uri="{FF2B5EF4-FFF2-40B4-BE49-F238E27FC236}">
                <a16:creationId xmlns:a16="http://schemas.microsoft.com/office/drawing/2014/main" id="{968DFF1C-6443-ACB9-EF6F-18B9A9C13BC4}"/>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708266" y="1414636"/>
            <a:ext cx="3179850" cy="395260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82760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fade">
                                      <p:cBhvr>
                                        <p:cTn id="7" dur="1000"/>
                                        <p:tgtEl>
                                          <p:spTgt spid="19">
                                            <p:txEl>
                                              <p:pRg st="0" end="0"/>
                                            </p:txEl>
                                          </p:spTgt>
                                        </p:tgtEl>
                                      </p:cBhvr>
                                    </p:animEffect>
                                    <p:anim calcmode="lin" valueType="num">
                                      <p:cBhvr>
                                        <p:cTn id="8" dur="1000" fill="hold"/>
                                        <p:tgtEl>
                                          <p:spTgt spid="1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xEl>
                                              <p:pRg st="1" end="1"/>
                                            </p:txEl>
                                          </p:spTgt>
                                        </p:tgtEl>
                                        <p:attrNameLst>
                                          <p:attrName>style.visibility</p:attrName>
                                        </p:attrNameLst>
                                      </p:cBhvr>
                                      <p:to>
                                        <p:strVal val="visible"/>
                                      </p:to>
                                    </p:set>
                                    <p:animEffect transition="in" filter="fade">
                                      <p:cBhvr>
                                        <p:cTn id="14" dur="1000"/>
                                        <p:tgtEl>
                                          <p:spTgt spid="19">
                                            <p:txEl>
                                              <p:pRg st="1" end="1"/>
                                            </p:txEl>
                                          </p:spTgt>
                                        </p:tgtEl>
                                      </p:cBhvr>
                                    </p:animEffect>
                                    <p:anim calcmode="lin" valueType="num">
                                      <p:cBhvr>
                                        <p:cTn id="15" dur="1000" fill="hold"/>
                                        <p:tgtEl>
                                          <p:spTgt spid="1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9">
                                            <p:txEl>
                                              <p:pRg st="2" end="2"/>
                                            </p:txEl>
                                          </p:spTgt>
                                        </p:tgtEl>
                                        <p:attrNameLst>
                                          <p:attrName>style.visibility</p:attrName>
                                        </p:attrNameLst>
                                      </p:cBhvr>
                                      <p:to>
                                        <p:strVal val="visible"/>
                                      </p:to>
                                    </p:set>
                                    <p:animEffect transition="in" filter="fade">
                                      <p:cBhvr>
                                        <p:cTn id="21" dur="1000"/>
                                        <p:tgtEl>
                                          <p:spTgt spid="19">
                                            <p:txEl>
                                              <p:pRg st="2" end="2"/>
                                            </p:txEl>
                                          </p:spTgt>
                                        </p:tgtEl>
                                      </p:cBhvr>
                                    </p:animEffect>
                                    <p:anim calcmode="lin" valueType="num">
                                      <p:cBhvr>
                                        <p:cTn id="22" dur="1000" fill="hold"/>
                                        <p:tgtEl>
                                          <p:spTgt spid="1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9">
                                            <p:txEl>
                                              <p:pRg st="3" end="3"/>
                                            </p:txEl>
                                          </p:spTgt>
                                        </p:tgtEl>
                                        <p:attrNameLst>
                                          <p:attrName>style.visibility</p:attrName>
                                        </p:attrNameLst>
                                      </p:cBhvr>
                                      <p:to>
                                        <p:strVal val="visible"/>
                                      </p:to>
                                    </p:set>
                                    <p:animEffect transition="in" filter="fade">
                                      <p:cBhvr>
                                        <p:cTn id="28" dur="1000"/>
                                        <p:tgtEl>
                                          <p:spTgt spid="19">
                                            <p:txEl>
                                              <p:pRg st="3" end="3"/>
                                            </p:txEl>
                                          </p:spTgt>
                                        </p:tgtEl>
                                      </p:cBhvr>
                                    </p:animEffect>
                                    <p:anim calcmode="lin" valueType="num">
                                      <p:cBhvr>
                                        <p:cTn id="29" dur="1000" fill="hold"/>
                                        <p:tgtEl>
                                          <p:spTgt spid="1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9">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Course Description </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93097" cy="1852815"/>
          </a:xfrm>
          <a:prstGeom prst="rect">
            <a:avLst/>
          </a:prstGeom>
          <a:noFill/>
        </p:spPr>
        <p:txBody>
          <a:bodyPr wrap="square" rtlCol="0">
            <a:spAutoFit/>
          </a:bodyPr>
          <a:lstStyle/>
          <a:p>
            <a:pPr algn="ctr">
              <a:lnSpc>
                <a:spcPct val="200000"/>
              </a:lnSpc>
            </a:pPr>
            <a:r>
              <a:rPr lang="en-GB" sz="2000" b="1" dirty="0">
                <a:solidFill>
                  <a:schemeClr val="bg1"/>
                </a:solidFill>
              </a:rPr>
              <a:t>Part Four</a:t>
            </a:r>
          </a:p>
          <a:p>
            <a:pPr algn="ctr">
              <a:lnSpc>
                <a:spcPct val="200000"/>
              </a:lnSpc>
            </a:pPr>
            <a:r>
              <a:rPr lang="en-GB" sz="2000" b="1" dirty="0">
                <a:solidFill>
                  <a:srgbClr val="FF0000"/>
                </a:solidFill>
                <a:highlight>
                  <a:srgbClr val="FFFF00"/>
                </a:highlight>
              </a:rPr>
              <a:t>Conclusion</a:t>
            </a: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982549" y="2301990"/>
            <a:ext cx="5982166" cy="1695208"/>
          </a:xfrm>
          <a:prstGeom prst="rect">
            <a:avLst/>
          </a:prstGeom>
          <a:noFill/>
        </p:spPr>
        <p:txBody>
          <a:bodyPr wrap="square" rtlCol="0">
            <a:spAutoFit/>
          </a:bodyPr>
          <a:lstStyle/>
          <a:p>
            <a:pPr marL="342900" indent="-342900">
              <a:lnSpc>
                <a:spcPct val="200000"/>
              </a:lnSpc>
              <a:buFont typeface="+mj-lt"/>
              <a:buAutoNum type="arabicPeriod"/>
            </a:pPr>
            <a:r>
              <a:rPr lang="en-GB" sz="2800" b="1" dirty="0">
                <a:solidFill>
                  <a:srgbClr val="0070C0"/>
                </a:solidFill>
              </a:rPr>
              <a:t>A Theory of Digital Media and Social Change.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8"/>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39852"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92929092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54678" y="527742"/>
            <a:ext cx="4141869" cy="523220"/>
          </a:xfrm>
          <a:prstGeom prst="rect">
            <a:avLst/>
          </a:prstGeom>
          <a:noFill/>
        </p:spPr>
        <p:txBody>
          <a:bodyPr wrap="square" rtlCol="0">
            <a:spAutoFit/>
          </a:bodyPr>
          <a:lstStyle/>
          <a:p>
            <a:pPr algn="ctr"/>
            <a:r>
              <a:rPr lang="en-GB" sz="2800" b="1" dirty="0">
                <a:solidFill>
                  <a:schemeClr val="bg1"/>
                </a:solidFill>
              </a:rPr>
              <a:t>Recommended Reference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52203" y="-137056"/>
            <a:ext cx="1815934" cy="1237262"/>
          </a:xfrm>
          <a:prstGeom prst="rect">
            <a:avLst/>
          </a:prstGeom>
          <a:noFill/>
        </p:spPr>
        <p:txBody>
          <a:bodyPr wrap="square" rtlCol="0">
            <a:spAutoFit/>
          </a:bodyPr>
          <a:lstStyle/>
          <a:p>
            <a:pPr algn="ctr">
              <a:lnSpc>
                <a:spcPct val="200000"/>
              </a:lnSpc>
            </a:pPr>
            <a:r>
              <a:rPr lang="en-GB" sz="2000" b="1" dirty="0">
                <a:solidFill>
                  <a:schemeClr val="bg1"/>
                </a:solidFill>
              </a:rPr>
              <a:t>Recommended Reference </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818606" y="1756985"/>
            <a:ext cx="7637417" cy="1924245"/>
          </a:xfrm>
          <a:prstGeom prst="rect">
            <a:avLst/>
          </a:prstGeom>
          <a:noFill/>
        </p:spPr>
        <p:txBody>
          <a:bodyPr wrap="square" rtlCol="0">
            <a:spAutoFit/>
          </a:bodyPr>
          <a:lstStyle/>
          <a:p>
            <a:pPr marL="342900" indent="-342900">
              <a:lnSpc>
                <a:spcPct val="200000"/>
              </a:lnSpc>
              <a:buFont typeface="+mj-lt"/>
              <a:buAutoNum type="arabicPeriod"/>
            </a:pPr>
            <a:r>
              <a:rPr lang="en-GB" sz="3200" b="1" dirty="0">
                <a:solidFill>
                  <a:srgbClr val="0070C0"/>
                </a:solidFill>
              </a:rPr>
              <a:t>Digital Media &amp; Society, by Simon Lindgren</a:t>
            </a:r>
          </a:p>
        </p:txBody>
      </p:sp>
      <p:pic>
        <p:nvPicPr>
          <p:cNvPr id="1028" name="Picture 4" descr="Simon Lindgren · Digital Media and Society (Paperback Book) (2017)">
            <a:extLst>
              <a:ext uri="{FF2B5EF4-FFF2-40B4-BE49-F238E27FC236}">
                <a16:creationId xmlns:a16="http://schemas.microsoft.com/office/drawing/2014/main" id="{A774ED6C-D9CD-A16C-7A82-428DD2321A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4978" y="991038"/>
            <a:ext cx="3106426" cy="47529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5135244"/>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Digital Society</a:t>
            </a:r>
          </a:p>
        </p:txBody>
      </p:sp>
      <p:sp>
        <p:nvSpPr>
          <p:cNvPr id="8" name="TextBox 7"/>
          <p:cNvSpPr txBox="1"/>
          <p:nvPr/>
        </p:nvSpPr>
        <p:spPr>
          <a:xfrm>
            <a:off x="300868" y="-94198"/>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a:t>
            </a:r>
          </a:p>
          <a:p>
            <a:pPr algn="ctr">
              <a:lnSpc>
                <a:spcPct val="200000"/>
              </a:lnSpc>
            </a:pPr>
            <a:r>
              <a:rPr lang="en-GB" sz="2400" b="1" dirty="0">
                <a:solidFill>
                  <a:schemeClr val="bg1"/>
                </a:solidFill>
              </a:rPr>
              <a:t>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44137" y="1756985"/>
            <a:ext cx="7532914" cy="4116768"/>
          </a:xfrm>
          <a:prstGeom prst="rect">
            <a:avLst/>
          </a:prstGeom>
          <a:noFill/>
        </p:spPr>
        <p:txBody>
          <a:bodyPr wrap="square" rtlCol="0">
            <a:spAutoFit/>
          </a:bodyPr>
          <a:lstStyle/>
          <a:p>
            <a:pPr algn="just">
              <a:lnSpc>
                <a:spcPct val="150000"/>
              </a:lnSpc>
            </a:pPr>
            <a:r>
              <a:rPr lang="en-GB" sz="1600" b="1" dirty="0">
                <a:solidFill>
                  <a:srgbClr val="FF0000"/>
                </a:solidFill>
              </a:rPr>
              <a:t>Definition of Digital Society:</a:t>
            </a:r>
          </a:p>
          <a:p>
            <a:pPr algn="just">
              <a:lnSpc>
                <a:spcPct val="150000"/>
              </a:lnSpc>
            </a:pPr>
            <a:r>
              <a:rPr lang="en-GB" sz="1600" b="1" dirty="0">
                <a:solidFill>
                  <a:srgbClr val="0070C0"/>
                </a:solidFill>
              </a:rPr>
              <a:t> For the time being, then, let’s call our present society digital society. I mean then, society as affected by digitally networked communication tools and platforms, such as the internet and social media.</a:t>
            </a:r>
          </a:p>
          <a:p>
            <a:pPr algn="just">
              <a:lnSpc>
                <a:spcPct val="150000"/>
              </a:lnSpc>
            </a:pPr>
            <a:endParaRPr lang="en-GB" sz="1600" b="1" dirty="0">
              <a:solidFill>
                <a:srgbClr val="0070C0"/>
              </a:solidFill>
            </a:endParaRPr>
          </a:p>
          <a:p>
            <a:pPr algn="just">
              <a:lnSpc>
                <a:spcPct val="150000"/>
              </a:lnSpc>
            </a:pPr>
            <a:r>
              <a:rPr lang="en-GB" sz="1600" b="1" dirty="0">
                <a:solidFill>
                  <a:srgbClr val="0070C0"/>
                </a:solidFill>
              </a:rPr>
              <a:t>Today we have the internet, smartphones, apps, social network services, blogs, and media sharing platforms. One stunning statistic after another tells us about the extreme amounts of information and knowledge — much of it created by ordinary people.</a:t>
            </a:r>
          </a:p>
          <a:p>
            <a:pPr algn="just">
              <a:lnSpc>
                <a:spcPct val="150000"/>
              </a:lnSpc>
            </a:pPr>
            <a:endParaRPr lang="en-GB" sz="1600" b="1" dirty="0">
              <a:solidFill>
                <a:srgbClr val="0070C0"/>
              </a:solidFill>
            </a:endParaRPr>
          </a:p>
          <a:p>
            <a:pPr algn="just">
              <a:lnSpc>
                <a:spcPct val="15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Digital Society Regulation explained by Gartner - TechKudi">
            <a:extLst>
              <a:ext uri="{FF2B5EF4-FFF2-40B4-BE49-F238E27FC236}">
                <a16:creationId xmlns:a16="http://schemas.microsoft.com/office/drawing/2014/main" id="{A3ED965F-27DF-7E9B-0269-B59C0B6741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237895"/>
            <a:ext cx="3210016" cy="4271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61379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Digital Society</a:t>
            </a:r>
          </a:p>
        </p:txBody>
      </p:sp>
      <p:sp>
        <p:nvSpPr>
          <p:cNvPr id="8" name="TextBox 7"/>
          <p:cNvSpPr txBox="1"/>
          <p:nvPr/>
        </p:nvSpPr>
        <p:spPr>
          <a:xfrm>
            <a:off x="199457" y="-121859"/>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216056" cy="3895554"/>
          </a:xfrm>
          <a:prstGeom prst="rect">
            <a:avLst/>
          </a:prstGeom>
          <a:noFill/>
        </p:spPr>
        <p:txBody>
          <a:bodyPr wrap="square" rtlCol="0">
            <a:spAutoFit/>
          </a:bodyPr>
          <a:lstStyle/>
          <a:p>
            <a:pPr>
              <a:lnSpc>
                <a:spcPct val="150000"/>
              </a:lnSpc>
            </a:pPr>
            <a:r>
              <a:rPr lang="en-GB" b="1" dirty="0">
                <a:solidFill>
                  <a:srgbClr val="0070C0"/>
                </a:solidFill>
              </a:rPr>
              <a:t>Definition of digital society:</a:t>
            </a:r>
          </a:p>
          <a:p>
            <a:pPr>
              <a:lnSpc>
                <a:spcPct val="150000"/>
              </a:lnSpc>
            </a:pPr>
            <a:endParaRPr lang="en-GB" sz="1200" b="1" dirty="0">
              <a:solidFill>
                <a:srgbClr val="0070C0"/>
              </a:solidFill>
            </a:endParaRPr>
          </a:p>
          <a:p>
            <a:pPr algn="just">
              <a:lnSpc>
                <a:spcPct val="150000"/>
              </a:lnSpc>
            </a:pPr>
            <a:r>
              <a:rPr lang="en-GB" sz="1400" b="1" dirty="0">
                <a:solidFill>
                  <a:srgbClr val="0070C0"/>
                </a:solidFill>
              </a:rPr>
              <a:t>The </a:t>
            </a:r>
            <a:r>
              <a:rPr lang="en-GB" sz="1400" b="1" dirty="0">
                <a:solidFill>
                  <a:srgbClr val="FF0000"/>
                </a:solidFill>
              </a:rPr>
              <a:t>World Wide Web </a:t>
            </a:r>
            <a:r>
              <a:rPr lang="en-GB" sz="1400" b="1" dirty="0">
                <a:solidFill>
                  <a:srgbClr val="0070C0"/>
                </a:solidFill>
              </a:rPr>
              <a:t>was innovated by Tim Berners-Lee’s key which transformed the Internet from a relatively small network of computers used primarily for military and research purposes.</a:t>
            </a:r>
          </a:p>
          <a:p>
            <a:pPr algn="just">
              <a:lnSpc>
                <a:spcPct val="150000"/>
              </a:lnSpc>
            </a:pPr>
            <a:endParaRPr lang="en-GB" sz="1400" b="1" dirty="0">
              <a:solidFill>
                <a:srgbClr val="0070C0"/>
              </a:solidFill>
            </a:endParaRPr>
          </a:p>
          <a:p>
            <a:pPr algn="just">
              <a:lnSpc>
                <a:spcPct val="150000"/>
              </a:lnSpc>
            </a:pPr>
            <a:r>
              <a:rPr lang="en-GB" sz="1400" b="1" dirty="0">
                <a:solidFill>
                  <a:srgbClr val="0070C0"/>
                </a:solidFill>
              </a:rPr>
              <a:t> This technological revolution formed the material foundation for a new type of society. An entire generation have now come of age in the network society, the information age, or to use a term more recently popularised in the social sciences, the </a:t>
            </a:r>
            <a:r>
              <a:rPr lang="en-GB" sz="1400" b="1" dirty="0">
                <a:solidFill>
                  <a:srgbClr val="FF0000"/>
                </a:solidFill>
              </a:rPr>
              <a:t>digital society</a:t>
            </a:r>
            <a:r>
              <a:rPr lang="en-GB" sz="1400" b="1" dirty="0">
                <a:solidFill>
                  <a:srgbClr val="0070C0"/>
                </a:solidFill>
              </a:rPr>
              <a:t>. </a:t>
            </a:r>
          </a:p>
          <a:p>
            <a:pPr>
              <a:lnSpc>
                <a:spcPct val="150000"/>
              </a:lnSpc>
            </a:pPr>
            <a:endParaRPr lang="en-GB" sz="1200" b="1" dirty="0">
              <a:solidFill>
                <a:srgbClr val="0070C0"/>
              </a:solidFill>
            </a:endParaRPr>
          </a:p>
          <a:p>
            <a:pPr>
              <a:lnSpc>
                <a:spcPct val="150000"/>
              </a:lnSpc>
            </a:pPr>
            <a:endParaRPr lang="en-GB" sz="12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Digital Society Regulation explained by Gartner - TechKudi">
            <a:extLst>
              <a:ext uri="{FF2B5EF4-FFF2-40B4-BE49-F238E27FC236}">
                <a16:creationId xmlns:a16="http://schemas.microsoft.com/office/drawing/2014/main" id="{A3ED965F-27DF-7E9B-0269-B59C0B6741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50275" y="1237896"/>
            <a:ext cx="4451331" cy="4210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94349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727571"/>
          </a:xfrm>
          <a:prstGeom prst="rect">
            <a:avLst/>
          </a:prstGeom>
          <a:noFill/>
        </p:spPr>
        <p:txBody>
          <a:bodyPr wrap="square" rtlCol="0">
            <a:spAutoFit/>
          </a:bodyPr>
          <a:lstStyle/>
          <a:p>
            <a:pPr>
              <a:lnSpc>
                <a:spcPct val="200000"/>
              </a:lnSpc>
            </a:pPr>
            <a:r>
              <a:rPr lang="en-US" sz="2400" b="1" dirty="0">
                <a:solidFill>
                  <a:schemeClr val="bg1"/>
                </a:solidFill>
              </a:rPr>
              <a:t> </a:t>
            </a:r>
            <a:r>
              <a:rPr lang="en-GB" sz="2400" b="1" dirty="0">
                <a:solidFill>
                  <a:schemeClr val="bg1"/>
                </a:solidFill>
              </a:rPr>
              <a:t>Definition of digital society</a:t>
            </a:r>
          </a:p>
        </p:txBody>
      </p:sp>
      <p:sp>
        <p:nvSpPr>
          <p:cNvPr id="8" name="TextBox 7"/>
          <p:cNvSpPr txBox="1"/>
          <p:nvPr/>
        </p:nvSpPr>
        <p:spPr>
          <a:xfrm>
            <a:off x="105931"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84649" y="543491"/>
            <a:ext cx="4209926" cy="532391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extBox 18">
            <a:extLst>
              <a:ext uri="{FF2B5EF4-FFF2-40B4-BE49-F238E27FC236}">
                <a16:creationId xmlns:a16="http://schemas.microsoft.com/office/drawing/2014/main" id="{FB7EF938-9485-C0BC-0E81-619604BF444E}"/>
              </a:ext>
            </a:extLst>
          </p:cNvPr>
          <p:cNvGraphicFramePr/>
          <p:nvPr>
            <p:extLst>
              <p:ext uri="{D42A27DB-BD31-4B8C-83A1-F6EECF244321}">
                <p14:modId xmlns:p14="http://schemas.microsoft.com/office/powerpoint/2010/main" val="3312608231"/>
              </p:ext>
            </p:extLst>
          </p:nvPr>
        </p:nvGraphicFramePr>
        <p:xfrm>
          <a:off x="818606" y="1756985"/>
          <a:ext cx="5207725" cy="332488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617897387"/>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graphicFrame>
        <p:nvGraphicFramePr>
          <p:cNvPr id="21" name="TextBox 18">
            <a:extLst>
              <a:ext uri="{FF2B5EF4-FFF2-40B4-BE49-F238E27FC236}">
                <a16:creationId xmlns:a16="http://schemas.microsoft.com/office/drawing/2014/main" id="{7702CA32-8ADC-66B5-93BB-0159B22D8055}"/>
              </a:ext>
            </a:extLst>
          </p:cNvPr>
          <p:cNvGraphicFramePr/>
          <p:nvPr>
            <p:extLst>
              <p:ext uri="{D42A27DB-BD31-4B8C-83A1-F6EECF244321}">
                <p14:modId xmlns:p14="http://schemas.microsoft.com/office/powerpoint/2010/main" val="2346687691"/>
              </p:ext>
            </p:extLst>
          </p:nvPr>
        </p:nvGraphicFramePr>
        <p:xfrm>
          <a:off x="523664" y="1893249"/>
          <a:ext cx="5787373" cy="362810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1026" name="Picture 2">
            <a:extLst>
              <a:ext uri="{FF2B5EF4-FFF2-40B4-BE49-F238E27FC236}">
                <a16:creationId xmlns:a16="http://schemas.microsoft.com/office/drawing/2014/main" id="{647B5DC4-4FAF-DA7E-2669-2EF067D8C5C4}"/>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847818" y="1166950"/>
            <a:ext cx="4006342" cy="4476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9663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3202778223"/>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57405554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The Influence of Technology on the Hobbies and Life of People | UniAthena">
            <a:extLst>
              <a:ext uri="{FF2B5EF4-FFF2-40B4-BE49-F238E27FC236}">
                <a16:creationId xmlns:a16="http://schemas.microsoft.com/office/drawing/2014/main" id="{B9AC3596-13EE-C995-4C04-1961C32FBDE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78241" y="2204822"/>
            <a:ext cx="2978330" cy="254134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076" name="TextBox 5">
            <a:extLst>
              <a:ext uri="{FF2B5EF4-FFF2-40B4-BE49-F238E27FC236}">
                <a16:creationId xmlns:a16="http://schemas.microsoft.com/office/drawing/2014/main" id="{6DB6BE7E-2A4B-F1F8-D79D-18F7163EF84E}"/>
              </a:ext>
            </a:extLst>
          </p:cNvPr>
          <p:cNvGraphicFramePr/>
          <p:nvPr>
            <p:extLst>
              <p:ext uri="{D42A27DB-BD31-4B8C-83A1-F6EECF244321}">
                <p14:modId xmlns:p14="http://schemas.microsoft.com/office/powerpoint/2010/main" val="1762924622"/>
              </p:ext>
            </p:extLst>
          </p:nvPr>
        </p:nvGraphicFramePr>
        <p:xfrm>
          <a:off x="337307" y="1633537"/>
          <a:ext cx="7878083" cy="3989249"/>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42146859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4344182" cy="833433"/>
          </a:xfrm>
          <a:prstGeom prst="rect">
            <a:avLst/>
          </a:prstGeom>
          <a:noFill/>
        </p:spPr>
        <p:txBody>
          <a:bodyPr wrap="square" rtlCol="0">
            <a:spAutoFit/>
          </a:bodyPr>
          <a:lstStyle/>
          <a:p>
            <a:pPr>
              <a:lnSpc>
                <a:spcPct val="200000"/>
              </a:lnSpc>
            </a:pPr>
            <a:r>
              <a:rPr lang="en-GB" sz="2800" b="1" dirty="0">
                <a:solidFill>
                  <a:schemeClr val="bg1"/>
                </a:solidFill>
              </a:rPr>
              <a:t>Features of Digital Society</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727571"/>
          </a:xfrm>
          <a:prstGeom prst="rect">
            <a:avLst/>
          </a:prstGeom>
          <a:noFill/>
        </p:spPr>
        <p:txBody>
          <a:bodyPr wrap="square" rtlCol="0">
            <a:spAutoFit/>
          </a:bodyPr>
          <a:lstStyle/>
          <a:p>
            <a:pPr algn="just">
              <a:lnSpc>
                <a:spcPct val="200000"/>
              </a:lnSpc>
            </a:pPr>
            <a:r>
              <a:rPr lang="en-GB" sz="2400" b="1" dirty="0">
                <a:solidFill>
                  <a:srgbClr val="0070C0"/>
                </a:solidFill>
              </a:rPr>
              <a:t>Increased communication speed</a:t>
            </a:r>
            <a:r>
              <a:rPr lang="en-GB" sz="1100" b="1" dirty="0">
                <a:solidFill>
                  <a:srgbClr val="0070C0"/>
                </a:solidFill>
              </a:rPr>
              <a: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What is connection speed and why is it important? - Arrow Voice &amp; Data">
            <a:extLst>
              <a:ext uri="{FF2B5EF4-FFF2-40B4-BE49-F238E27FC236}">
                <a16:creationId xmlns:a16="http://schemas.microsoft.com/office/drawing/2014/main" id="{3605259F-B50C-E9A7-BFBE-F40B712ADDA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633538"/>
            <a:ext cx="2838450" cy="318230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326D6B7-F643-0164-A30E-5F2CC1117BA3}"/>
              </a:ext>
            </a:extLst>
          </p:cNvPr>
          <p:cNvSpPr txBox="1"/>
          <p:nvPr/>
        </p:nvSpPr>
        <p:spPr>
          <a:xfrm>
            <a:off x="865807" y="2899618"/>
            <a:ext cx="7339713" cy="779316"/>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200" b="1" dirty="0">
                <a:solidFill>
                  <a:srgbClr val="0070C0"/>
                </a:solidFill>
              </a:rPr>
              <a:t>With almost six billion texts sent daily worldwide, messages have simplified life and communication to a big extent. Now, fights and misunderstandings can be solved over the phone with fingers.</a:t>
            </a:r>
          </a:p>
        </p:txBody>
      </p:sp>
      <p:sp>
        <p:nvSpPr>
          <p:cNvPr id="15" name="TextBox 14">
            <a:extLst>
              <a:ext uri="{FF2B5EF4-FFF2-40B4-BE49-F238E27FC236}">
                <a16:creationId xmlns:a16="http://schemas.microsoft.com/office/drawing/2014/main" id="{D49D1950-4EE3-7CB9-E170-471CD23E02E2}"/>
              </a:ext>
            </a:extLst>
          </p:cNvPr>
          <p:cNvSpPr txBox="1"/>
          <p:nvPr/>
        </p:nvSpPr>
        <p:spPr>
          <a:xfrm>
            <a:off x="899265" y="3715386"/>
            <a:ext cx="6226628" cy="462884"/>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400" b="1" dirty="0">
                <a:solidFill>
                  <a:srgbClr val="0070C0"/>
                </a:solidFill>
              </a:rPr>
              <a:t> This has also improved communication at the organizational level.</a:t>
            </a:r>
          </a:p>
        </p:txBody>
      </p:sp>
      <p:sp>
        <p:nvSpPr>
          <p:cNvPr id="20" name="TextBox 19">
            <a:extLst>
              <a:ext uri="{FF2B5EF4-FFF2-40B4-BE49-F238E27FC236}">
                <a16:creationId xmlns:a16="http://schemas.microsoft.com/office/drawing/2014/main" id="{2366E584-803F-E4B6-037E-A4E5487E4CD0}"/>
              </a:ext>
            </a:extLst>
          </p:cNvPr>
          <p:cNvSpPr txBox="1"/>
          <p:nvPr/>
        </p:nvSpPr>
        <p:spPr>
          <a:xfrm>
            <a:off x="899265" y="4365601"/>
            <a:ext cx="7178254" cy="515782"/>
          </a:xfrm>
          <a:prstGeom prst="rect">
            <a:avLst/>
          </a:prstGeom>
          <a:noFill/>
        </p:spPr>
        <p:txBody>
          <a:bodyPr wrap="square">
            <a:spAutoFit/>
          </a:bodyPr>
          <a:lstStyle/>
          <a:p>
            <a:pPr marL="171450" indent="-171450" algn="just">
              <a:lnSpc>
                <a:spcPct val="200000"/>
              </a:lnSpc>
              <a:buFont typeface="Arial" panose="020B0604020202020204" pitchFamily="34" charset="0"/>
              <a:buChar char="•"/>
            </a:pPr>
            <a:r>
              <a:rPr lang="en-GB" sz="1600" b="1" dirty="0">
                <a:solidFill>
                  <a:srgbClr val="0070C0"/>
                </a:solidFill>
              </a:rPr>
              <a:t>A digital society would excel in developing and offering ease in communication</a:t>
            </a:r>
            <a:endParaRPr lang="en-GB" sz="1600" dirty="0"/>
          </a:p>
        </p:txBody>
      </p:sp>
    </p:spTree>
    <p:extLst>
      <p:ext uri="{BB962C8B-B14F-4D97-AF65-F5344CB8AC3E}">
        <p14:creationId xmlns:p14="http://schemas.microsoft.com/office/powerpoint/2010/main" val="107997597"/>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1918842051"/>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952531798"/>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85551" y="340132"/>
            <a:ext cx="4298002" cy="727571"/>
          </a:xfrm>
          <a:prstGeom prst="rect">
            <a:avLst/>
          </a:prstGeom>
          <a:noFill/>
        </p:spPr>
        <p:txBody>
          <a:bodyPr wrap="square" rtlCol="0">
            <a:spAutoFit/>
          </a:bodyPr>
          <a:lstStyle/>
          <a:p>
            <a:pPr>
              <a:lnSpc>
                <a:spcPct val="200000"/>
              </a:lnSpc>
            </a:pPr>
            <a:r>
              <a:rPr lang="en-GB" sz="2400" b="1" dirty="0">
                <a:solidFill>
                  <a:schemeClr val="bg1"/>
                </a:solidFill>
              </a:rPr>
              <a:t>Features of Digital Society</a:t>
            </a:r>
          </a:p>
        </p:txBody>
      </p:sp>
      <p:sp>
        <p:nvSpPr>
          <p:cNvPr id="8" name="TextBox 7"/>
          <p:cNvSpPr txBox="1"/>
          <p:nvPr/>
        </p:nvSpPr>
        <p:spPr>
          <a:xfrm>
            <a:off x="184468" y="-8490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2" name="Picture 4" descr="Unbelievable 4 Ways to Reduce Manual Work | JioWorks.io Blog">
            <a:extLst>
              <a:ext uri="{FF2B5EF4-FFF2-40B4-BE49-F238E27FC236}">
                <a16:creationId xmlns:a16="http://schemas.microsoft.com/office/drawing/2014/main" id="{01037515-1A41-6FE4-8DA7-63498D322D1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706252"/>
            <a:ext cx="3179850" cy="258294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054" name="TextBox 5">
            <a:extLst>
              <a:ext uri="{FF2B5EF4-FFF2-40B4-BE49-F238E27FC236}">
                <a16:creationId xmlns:a16="http://schemas.microsoft.com/office/drawing/2014/main" id="{452D4EB6-EE4E-CA6D-9A9E-57DCFFB33DEF}"/>
              </a:ext>
            </a:extLst>
          </p:cNvPr>
          <p:cNvGraphicFramePr/>
          <p:nvPr>
            <p:extLst>
              <p:ext uri="{D42A27DB-BD31-4B8C-83A1-F6EECF244321}">
                <p14:modId xmlns:p14="http://schemas.microsoft.com/office/powerpoint/2010/main" val="4266881133"/>
              </p:ext>
            </p:extLst>
          </p:nvPr>
        </p:nvGraphicFramePr>
        <p:xfrm>
          <a:off x="651740" y="2029179"/>
          <a:ext cx="7438678" cy="333044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45586558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Media Everywhere </a:t>
            </a:r>
          </a:p>
        </p:txBody>
      </p:sp>
      <p:sp>
        <p:nvSpPr>
          <p:cNvPr id="8" name="TextBox 7"/>
          <p:cNvSpPr txBox="1"/>
          <p:nvPr/>
        </p:nvSpPr>
        <p:spPr>
          <a:xfrm>
            <a:off x="152717" y="-146453"/>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15094" y="1756985"/>
            <a:ext cx="7307505"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Different tools and platforms that we use to get or spread information, and communicate, enable and limit what we can do in their own specific ways. The medium used will alter our ways of seeing, speaking, and acting. Think about the difference between learning about current events from the website of a big media corporation and from friends on Facebook or Twitter.</a:t>
            </a:r>
          </a:p>
          <a:p>
            <a:pPr marL="285750" indent="-285750" algn="just">
              <a:lnSpc>
                <a:spcPct val="200000"/>
              </a:lnSpc>
              <a:buFont typeface="Arial" panose="020B0604020202020204" pitchFamily="34" charset="0"/>
              <a:buChar char="•"/>
            </a:pPr>
            <a:r>
              <a:rPr lang="en-GB" sz="1400" b="1" dirty="0">
                <a:solidFill>
                  <a:srgbClr val="0070C0"/>
                </a:solidFill>
              </a:rPr>
              <a:t> Today, we live in a digital society in the sense that we are in an era where our lives, our relationships, our culture, and our sociality are digitised, digitalised, and affected throughout by digital processes.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2" name="Picture 4" descr="Everywhere Agency | LinkedIn">
            <a:extLst>
              <a:ext uri="{FF2B5EF4-FFF2-40B4-BE49-F238E27FC236}">
                <a16:creationId xmlns:a16="http://schemas.microsoft.com/office/drawing/2014/main" id="{922A08DB-1AAD-E8C3-395C-437A773329DD}"/>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03770" y="554566"/>
            <a:ext cx="3788229" cy="4663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sp>
        <p:nvSpPr>
          <p:cNvPr id="8" name="TextBox 7"/>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462589" cy="4358116"/>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From the outset, the digital has to do with mathematics. Being digital, then, means simply using numbers — digits — rather than analogous objects to convey information. </a:t>
            </a:r>
          </a:p>
          <a:p>
            <a:pPr marL="171450" indent="-171450" algn="just">
              <a:lnSpc>
                <a:spcPct val="200000"/>
              </a:lnSpc>
              <a:buFont typeface="Arial" panose="020B0604020202020204" pitchFamily="34" charset="0"/>
              <a:buChar char="•"/>
            </a:pPr>
            <a:r>
              <a:rPr lang="en-GB" sz="1200" b="1" dirty="0">
                <a:solidFill>
                  <a:srgbClr val="0070C0"/>
                </a:solidFill>
              </a:rPr>
              <a:t> In computing, input values are converted to binary numbers, 0 and 1, instead of using all numbers ranging from zero to nine. </a:t>
            </a:r>
          </a:p>
          <a:p>
            <a:pPr marL="171450" indent="-171450" algn="just">
              <a:lnSpc>
                <a:spcPct val="200000"/>
              </a:lnSpc>
              <a:buFont typeface="Arial" panose="020B0604020202020204" pitchFamily="34" charset="0"/>
              <a:buChar char="•"/>
            </a:pPr>
            <a:r>
              <a:rPr lang="en-GB" sz="1200" b="1" dirty="0">
                <a:solidFill>
                  <a:srgbClr val="0070C0"/>
                </a:solidFill>
              </a:rPr>
              <a:t>The binary system was invented by philosopher and mathematician </a:t>
            </a:r>
            <a:r>
              <a:rPr lang="en-GB" sz="1200" b="1" dirty="0">
                <a:solidFill>
                  <a:srgbClr val="FF0000"/>
                </a:solidFill>
              </a:rPr>
              <a:t>Gottfried Leibniz </a:t>
            </a:r>
            <a:r>
              <a:rPr lang="en-GB" sz="1200" b="1" dirty="0">
                <a:solidFill>
                  <a:srgbClr val="0070C0"/>
                </a:solidFill>
              </a:rPr>
              <a:t>in the 1600s. He used this system for coding, computing, and controlling information when experimenting with ideas for machines. </a:t>
            </a:r>
          </a:p>
          <a:p>
            <a:pPr marL="171450" indent="-171450" algn="just">
              <a:lnSpc>
                <a:spcPct val="200000"/>
              </a:lnSpc>
              <a:buFont typeface="Arial" panose="020B0604020202020204" pitchFamily="34" charset="0"/>
              <a:buChar char="•"/>
            </a:pPr>
            <a:r>
              <a:rPr lang="en-GB" sz="1200" b="1" dirty="0">
                <a:solidFill>
                  <a:srgbClr val="0070C0"/>
                </a:solidFill>
              </a:rPr>
              <a:t>This is how the computers that we have today, in anything from smartphones and laptops to refrigerators and drones, work too</a:t>
            </a:r>
          </a:p>
          <a:p>
            <a:pPr marL="171450" indent="-171450" algn="just">
              <a:lnSpc>
                <a:spcPct val="200000"/>
              </a:lnSpc>
              <a:buFont typeface="Arial" panose="020B0604020202020204" pitchFamily="34" charset="0"/>
              <a:buChar char="•"/>
            </a:pPr>
            <a:r>
              <a:rPr lang="en-GB" sz="1200" b="1" dirty="0">
                <a:solidFill>
                  <a:srgbClr val="FF0000"/>
                </a:solidFill>
              </a:rPr>
              <a:t>Technologically speaking, this binary system forms the basis for everything we do that is digital.</a:t>
            </a:r>
          </a:p>
          <a:p>
            <a:pPr>
              <a:lnSpc>
                <a:spcPct val="200000"/>
              </a:lnSpc>
            </a:pPr>
            <a:endParaRPr lang="en-GB" sz="1000" b="1" dirty="0">
              <a:solidFill>
                <a:srgbClr val="FF0000"/>
              </a:solidFill>
            </a:endParaRPr>
          </a:p>
          <a:p>
            <a:pPr>
              <a:lnSpc>
                <a:spcPct val="200000"/>
              </a:lnSpc>
            </a:pPr>
            <a:endParaRPr lang="en-GB" sz="1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Zeros Ones Binary Code Abstract Concept Stock Illustration - Illustration  of cyberspace, secure: 118665473">
            <a:extLst>
              <a:ext uri="{FF2B5EF4-FFF2-40B4-BE49-F238E27FC236}">
                <a16:creationId xmlns:a16="http://schemas.microsoft.com/office/drawing/2014/main" id="{9F3CF061-9283-9EC4-BE35-C0EC1F2E12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300539"/>
            <a:ext cx="2943225" cy="185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003414" cy="4243662"/>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 Applications, such as text, sound, graphics, and images became digitally encodable. Today, computers can store and transmit data, which changes how we deal with anything from our family photos and recipes to government documents or business plans. </a:t>
            </a:r>
          </a:p>
          <a:p>
            <a:pPr marL="171450" indent="-171450" algn="just">
              <a:lnSpc>
                <a:spcPct val="200000"/>
              </a:lnSpc>
              <a:buFont typeface="Arial" panose="020B0604020202020204" pitchFamily="34" charset="0"/>
              <a:buChar char="•"/>
            </a:pPr>
            <a:r>
              <a:rPr lang="en-GB" sz="1200" b="1" dirty="0">
                <a:solidFill>
                  <a:srgbClr val="0070C0"/>
                </a:solidFill>
              </a:rPr>
              <a:t>We have also learnt that computers can manage communication networks, and this has transformed how we form friendships, and how we connect and stay in touch with people, sometimes across large geographical distances.</a:t>
            </a:r>
          </a:p>
          <a:p>
            <a:pPr marL="171450" indent="-171450" algn="just">
              <a:lnSpc>
                <a:spcPct val="200000"/>
              </a:lnSpc>
              <a:buFont typeface="Arial" panose="020B0604020202020204" pitchFamily="34" charset="0"/>
              <a:buChar char="•"/>
            </a:pPr>
            <a:r>
              <a:rPr lang="en-GB" sz="1200" b="1" dirty="0">
                <a:solidFill>
                  <a:srgbClr val="0070C0"/>
                </a:solidFill>
              </a:rPr>
              <a:t> Furthermore, computers can process text, images, and sound, which has changed the way in which writers write, musicians play, and painters paint. Spaceships and airplanes are flown by computers, and digital devices are increasingly entangled in our everyday lives, in the form of laptops, tablets, smartphones, and things like robot vacuum cleaners.</a:t>
            </a:r>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Everything you always wanted to know about Computer Systems Architecture  (but were afraid to ask) Part 1: Data | Learning • Technologies">
            <a:extLst>
              <a:ext uri="{FF2B5EF4-FFF2-40B4-BE49-F238E27FC236}">
                <a16:creationId xmlns:a16="http://schemas.microsoft.com/office/drawing/2014/main" id="{43EECEB6-F8FD-3D54-175B-FD1F0A6072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7617" y="2204822"/>
            <a:ext cx="2816703" cy="20909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0AEE881-62E4-15E8-EC68-9FDFC864AF26}"/>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681469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756984"/>
            <a:ext cx="8423646"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a:solidFill>
                  <a:srgbClr val="FF0000"/>
                </a:solidFill>
              </a:rPr>
              <a:t>Digitalisation of ourselves </a:t>
            </a:r>
            <a:r>
              <a:rPr lang="en-GB" sz="1600" b="1" dirty="0">
                <a:solidFill>
                  <a:srgbClr val="0070C0"/>
                </a:solidFill>
              </a:rPr>
              <a:t>and sociality continually moves ever closer with wearable devices. Still, at the heart of every computer lie circuits that contribute to all of these social and cultural transformations, through the breaking down of operations into mathematical equations. </a:t>
            </a:r>
          </a:p>
          <a:p>
            <a:pPr algn="just">
              <a:lnSpc>
                <a:spcPct val="200000"/>
              </a:lnSpc>
            </a:pPr>
            <a:r>
              <a:rPr lang="en-GB" sz="1600" b="1" dirty="0">
                <a:solidFill>
                  <a:srgbClr val="0070C0"/>
                </a:solidFill>
              </a:rPr>
              <a:t> When we speak of today’s society as being digital, we don’t very often mean to say that it just draws upon binary numerical operations. What we do tend to mean is that it has been transformed in a number of quite drastic ways, following the development of the early ‘computing’ machines into smart device.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18" name="Picture 2" descr="Download Zeros And Ones Royalty-Free Stock Video Clips - Storyblocks">
            <a:extLst>
              <a:ext uri="{FF2B5EF4-FFF2-40B4-BE49-F238E27FC236}">
                <a16:creationId xmlns:a16="http://schemas.microsoft.com/office/drawing/2014/main" id="{52663ED2-296F-AA00-4805-DF7E35F765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2333575"/>
            <a:ext cx="2857500" cy="20468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03D91F-4465-248C-C4EC-1F4E8017DBD3}"/>
              </a:ext>
            </a:extLst>
          </p:cNvPr>
          <p:cNvSpPr txBox="1"/>
          <p:nvPr/>
        </p:nvSpPr>
        <p:spPr>
          <a:xfrm>
            <a:off x="287169" y="17684"/>
            <a:ext cx="1305412"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1744937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Time and Space</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27314" y="2068893"/>
            <a:ext cx="7106195" cy="434086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ar-EG" sz="1400" b="1" dirty="0">
                <a:solidFill>
                  <a:srgbClr val="0070C0"/>
                </a:solidFill>
              </a:rPr>
              <a:t> </a:t>
            </a:r>
            <a:r>
              <a:rPr lang="en-GB" sz="1400" b="1" dirty="0">
                <a:solidFill>
                  <a:srgbClr val="0070C0"/>
                </a:solidFill>
              </a:rPr>
              <a:t> Another often emphasised feature of digital society is that it compresses time and space and makes them less important. For example, when we send texts, chats, or emails to each other, there is no need for us to be in the same place to be able to communicate. The exchange need not be instantaneous either, as we can respond to digital messages whenever it suits us.</a:t>
            </a:r>
          </a:p>
          <a:p>
            <a:pPr marL="285750" indent="-285750" algn="just">
              <a:lnSpc>
                <a:spcPct val="200000"/>
              </a:lnSpc>
              <a:buFont typeface="Arial" panose="020B0604020202020204" pitchFamily="34" charset="0"/>
              <a:buChar char="•"/>
            </a:pPr>
            <a:r>
              <a:rPr lang="en-GB" sz="1400" b="1" dirty="0">
                <a:solidFill>
                  <a:srgbClr val="0070C0"/>
                </a:solidFill>
              </a:rPr>
              <a:t>it is not that important really whether one should label our present-day society ‘</a:t>
            </a:r>
            <a:r>
              <a:rPr lang="en-GB" sz="1400" b="1" dirty="0">
                <a:solidFill>
                  <a:srgbClr val="FF0000"/>
                </a:solidFill>
              </a:rPr>
              <a:t>post-industrial</a:t>
            </a:r>
            <a:r>
              <a:rPr lang="en-GB" sz="1400" b="1" dirty="0">
                <a:solidFill>
                  <a:srgbClr val="0070C0"/>
                </a:solidFill>
              </a:rPr>
              <a:t>’, ‘</a:t>
            </a:r>
            <a:r>
              <a:rPr lang="en-GB" sz="1400" b="1" dirty="0">
                <a:solidFill>
                  <a:srgbClr val="FF0000"/>
                </a:solidFill>
              </a:rPr>
              <a:t>post-Fordist</a:t>
            </a:r>
            <a:r>
              <a:rPr lang="en-GB" sz="1400" b="1" dirty="0">
                <a:solidFill>
                  <a:srgbClr val="0070C0"/>
                </a:solidFill>
              </a:rPr>
              <a:t>’, ‘</a:t>
            </a:r>
            <a:r>
              <a:rPr lang="en-GB" sz="1400" b="1" dirty="0">
                <a:solidFill>
                  <a:srgbClr val="FF0000"/>
                </a:solidFill>
              </a:rPr>
              <a:t>post-modern</a:t>
            </a:r>
            <a:r>
              <a:rPr lang="en-GB" sz="1400" b="1" dirty="0">
                <a:solidFill>
                  <a:srgbClr val="0070C0"/>
                </a:solidFill>
              </a:rPr>
              <a:t>’, or as an ‘</a:t>
            </a:r>
            <a:r>
              <a:rPr lang="en-GB" sz="1400" b="1" dirty="0">
                <a:solidFill>
                  <a:srgbClr val="FF0000"/>
                </a:solidFill>
              </a:rPr>
              <a:t>information society</a:t>
            </a:r>
            <a:r>
              <a:rPr lang="en-GB" sz="1400" b="1" dirty="0">
                <a:solidFill>
                  <a:srgbClr val="0070C0"/>
                </a:solidFill>
              </a:rPr>
              <a:t>’, ‘</a:t>
            </a:r>
            <a:r>
              <a:rPr lang="en-GB" sz="1400" b="1" dirty="0">
                <a:solidFill>
                  <a:srgbClr val="FF0000"/>
                </a:solidFill>
              </a:rPr>
              <a:t>network society</a:t>
            </a:r>
            <a:r>
              <a:rPr lang="en-GB" sz="1400" b="1" dirty="0">
                <a:solidFill>
                  <a:srgbClr val="0070C0"/>
                </a:solidFill>
              </a:rPr>
              <a:t>’ or a ‘</a:t>
            </a:r>
            <a:r>
              <a:rPr lang="en-GB" sz="1400" b="1" dirty="0">
                <a:solidFill>
                  <a:srgbClr val="FF0000"/>
                </a:solidFill>
              </a:rPr>
              <a:t>control society</a:t>
            </a:r>
            <a:r>
              <a:rPr lang="en-GB" sz="1400" b="1" dirty="0">
                <a:solidFill>
                  <a:srgbClr val="0070C0"/>
                </a:solidFill>
              </a:rPr>
              <a:t>’. </a:t>
            </a:r>
            <a:endParaRPr lang="ar-EG" sz="1400" b="1" dirty="0">
              <a:solidFill>
                <a:srgbClr val="0070C0"/>
              </a:solidFill>
            </a:endParaRPr>
          </a:p>
          <a:p>
            <a:pPr algn="just">
              <a:lnSpc>
                <a:spcPct val="200000"/>
              </a:lnSpc>
            </a:pPr>
            <a:endParaRPr lang="ar-EG" sz="1400" b="1" dirty="0">
              <a:solidFill>
                <a:srgbClr val="0070C0"/>
              </a:solidFill>
            </a:endParaRPr>
          </a:p>
          <a:p>
            <a:pPr algn="just">
              <a:lnSpc>
                <a:spcPct val="200000"/>
              </a:lnSpc>
            </a:pP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Which came first – time or space? | BBC Science Focus Magazine">
            <a:extLst>
              <a:ext uri="{FF2B5EF4-FFF2-40B4-BE49-F238E27FC236}">
                <a16:creationId xmlns:a16="http://schemas.microsoft.com/office/drawing/2014/main" id="{922C0439-4196-98D5-E9F9-9825319A48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3865" y="2289265"/>
            <a:ext cx="2847975" cy="18734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57E28A-D45F-A2B2-7F1F-A4D20637EECE}"/>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687486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a:lnSpc>
                <a:spcPct val="200000"/>
              </a:lnSpc>
            </a:pPr>
            <a:r>
              <a:rPr lang="en-GB" sz="2800" b="1" dirty="0">
                <a:solidFill>
                  <a:schemeClr val="bg1"/>
                </a:solidFill>
              </a:rPr>
              <a:t> Digital tools and platforms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There are many ways of collectively naming the interactive activities and environments that people engage in online.  You will see that I write of the environments as sometimes ‘</a:t>
            </a:r>
            <a:r>
              <a:rPr lang="en-GB" sz="2000" b="1" dirty="0">
                <a:solidFill>
                  <a:srgbClr val="FF0000"/>
                </a:solidFill>
              </a:rPr>
              <a:t>internet</a:t>
            </a:r>
            <a:r>
              <a:rPr lang="en-GB" sz="2000" b="1" dirty="0">
                <a:solidFill>
                  <a:srgbClr val="0070C0"/>
                </a:solidFill>
              </a:rPr>
              <a:t> and </a:t>
            </a:r>
            <a:r>
              <a:rPr lang="en-GB" sz="2000" b="1" dirty="0">
                <a:solidFill>
                  <a:srgbClr val="FF0000"/>
                </a:solidFill>
              </a:rPr>
              <a:t>social media</a:t>
            </a:r>
            <a:r>
              <a:rPr lang="en-GB" sz="2000" b="1" dirty="0">
                <a:solidFill>
                  <a:srgbClr val="0070C0"/>
                </a:solidFill>
              </a:rPr>
              <a:t>’, sometimes ‘</a:t>
            </a:r>
            <a:r>
              <a:rPr lang="en-GB" sz="2000" b="1" dirty="0">
                <a:solidFill>
                  <a:srgbClr val="FF0000"/>
                </a:solidFill>
              </a:rPr>
              <a:t>digital media</a:t>
            </a:r>
            <a:r>
              <a:rPr lang="en-GB" sz="2000" b="1" dirty="0">
                <a:solidFill>
                  <a:srgbClr val="0070C0"/>
                </a:solidFill>
              </a:rPr>
              <a:t>’ or </a:t>
            </a:r>
            <a:r>
              <a:rPr lang="en-GB" sz="2000" b="1" dirty="0">
                <a:solidFill>
                  <a:srgbClr val="FF0000"/>
                </a:solidFill>
              </a:rPr>
              <a:t>‘digitally networked media</a:t>
            </a:r>
            <a:r>
              <a:rPr lang="en-GB" sz="2000" b="1" dirty="0">
                <a:solidFill>
                  <a:srgbClr val="0070C0"/>
                </a:solidFill>
              </a:rPr>
              <a:t>’, and sometimes as ‘</a:t>
            </a:r>
            <a:r>
              <a:rPr lang="en-GB" sz="2000" b="1" dirty="0">
                <a:solidFill>
                  <a:srgbClr val="FF0000"/>
                </a:solidFill>
              </a:rPr>
              <a:t>digital tools and platforms</a:t>
            </a:r>
            <a:r>
              <a:rPr lang="en-GB" sz="2000" b="1" dirty="0">
                <a:solidFill>
                  <a:srgbClr val="0070C0"/>
                </a:solidFill>
              </a:rPr>
              <a:t>’.</a:t>
            </a:r>
          </a:p>
          <a:p>
            <a:pPr algn="just">
              <a:lnSpc>
                <a:spcPct val="200000"/>
              </a:lnSpc>
            </a:pPr>
            <a:endParaRPr lang="ar-EG" sz="1050" b="1" dirty="0"/>
          </a:p>
          <a:p>
            <a:pPr algn="just">
              <a:lnSpc>
                <a:spcPct val="200000"/>
              </a:lnSpc>
            </a:pPr>
            <a:endParaRPr lang="ar-EG" sz="1050" b="1" dirty="0"/>
          </a:p>
          <a:p>
            <a:pPr algn="just">
              <a:lnSpc>
                <a:spcPct val="200000"/>
              </a:lnSpc>
            </a:pPr>
            <a:endParaRPr lang="en-GB" sz="105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FUNCTION AND FEATURES OF DIGITAL TOOLS | Create WebQuest">
            <a:extLst>
              <a:ext uri="{FF2B5EF4-FFF2-40B4-BE49-F238E27FC236}">
                <a16:creationId xmlns:a16="http://schemas.microsoft.com/office/drawing/2014/main" id="{9D295FCA-8BCB-C20C-B395-A8279C596D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7617" y="2204821"/>
            <a:ext cx="2716976" cy="21880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1C2FE04-63E7-FC73-B04D-13C2270DA074}"/>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4617721"/>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a:lnSpc>
                <a:spcPct val="200000"/>
              </a:lnSpc>
            </a:pPr>
            <a:r>
              <a:rPr lang="en-GB" sz="2800" b="1" dirty="0">
                <a:solidFill>
                  <a:schemeClr val="bg1"/>
                </a:solidFill>
              </a:rPr>
              <a:t> Digital tools and platforms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The things such as computers, smartphones and tablets, and to services such as email, texting, Skype, YouTube, Facebook, Twitter, Instagram, Snapchat, blogs, forums, and so on. With these digital tools and platforms, people do things among and between each other. </a:t>
            </a:r>
            <a:endParaRPr lang="ar-EG" sz="2000" b="1" dirty="0">
              <a:solidFill>
                <a:srgbClr val="0070C0"/>
              </a:solidFill>
            </a:endParaRPr>
          </a:p>
          <a:p>
            <a:pPr>
              <a:lnSpc>
                <a:spcPct val="200000"/>
              </a:lnSpc>
            </a:pPr>
            <a:endParaRPr lang="ar-EG" sz="1050" b="1" dirty="0"/>
          </a:p>
          <a:p>
            <a:pPr>
              <a:lnSpc>
                <a:spcPct val="200000"/>
              </a:lnSpc>
            </a:pPr>
            <a:endParaRPr lang="ar-EG" sz="1050" b="1" dirty="0"/>
          </a:p>
          <a:p>
            <a:pPr>
              <a:lnSpc>
                <a:spcPct val="200000"/>
              </a:lnSpc>
            </a:pPr>
            <a:endParaRPr lang="en-GB" sz="105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Top 20 Social Media Platforms for Mobile App Marketing | by Pratik  Rupareliya | Intuz | Medium">
            <a:extLst>
              <a:ext uri="{FF2B5EF4-FFF2-40B4-BE49-F238E27FC236}">
                <a16:creationId xmlns:a16="http://schemas.microsoft.com/office/drawing/2014/main" id="{E795F76D-1AD8-B0AA-17E5-8710E6C2A53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9441" y="1968138"/>
            <a:ext cx="2857500" cy="229906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C25275B9-77F5-9ED7-79FA-4AD5B39BA3FB}"/>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570658372"/>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5" y="1756985"/>
            <a:ext cx="6904967" cy="3048207"/>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400" b="1" dirty="0">
                <a:solidFill>
                  <a:srgbClr val="0070C0"/>
                </a:solidFill>
              </a:rPr>
              <a:t>Before moving on to a more specific discussion of what digital media might mean, we must focus first on one of the key inventions of digital society — namely, the internet. </a:t>
            </a:r>
          </a:p>
          <a:p>
            <a:pPr marL="171450" indent="-171450" algn="just">
              <a:lnSpc>
                <a:spcPct val="200000"/>
              </a:lnSpc>
              <a:buFont typeface="Arial" panose="020B0604020202020204" pitchFamily="34" charset="0"/>
              <a:buChar char="•"/>
            </a:pPr>
            <a:endParaRPr lang="en-GB" sz="1400" b="1" dirty="0">
              <a:solidFill>
                <a:srgbClr val="0070C0"/>
              </a:solidFill>
            </a:endParaRPr>
          </a:p>
          <a:p>
            <a:pPr marL="171450" indent="-171450" algn="just">
              <a:lnSpc>
                <a:spcPct val="200000"/>
              </a:lnSpc>
              <a:buFont typeface="Arial" panose="020B0604020202020204" pitchFamily="34" charset="0"/>
              <a:buChar char="•"/>
            </a:pPr>
            <a:r>
              <a:rPr lang="en-GB" sz="1400" b="1" dirty="0">
                <a:solidFill>
                  <a:srgbClr val="0070C0"/>
                </a:solidFill>
              </a:rPr>
              <a:t>This global network of computers, which enables and structures an unmeasurable amount of social activity around the world, feels today as if it was always there. But in fact, it only became widely available in the </a:t>
            </a:r>
            <a:r>
              <a:rPr lang="en-GB" sz="1400" b="1" dirty="0">
                <a:solidFill>
                  <a:srgbClr val="FF0000"/>
                </a:solidFill>
              </a:rPr>
              <a:t>mid-1990s, </a:t>
            </a:r>
            <a:r>
              <a:rPr lang="en-GB" sz="1400" b="1" dirty="0">
                <a:solidFill>
                  <a:srgbClr val="0070C0"/>
                </a:solidFill>
              </a:rPr>
              <a:t>through the invention of a </a:t>
            </a:r>
            <a:r>
              <a:rPr lang="en-GB" sz="1400" b="1" dirty="0">
                <a:solidFill>
                  <a:srgbClr val="FF0000"/>
                </a:solidFill>
              </a:rPr>
              <a:t>protocol for something called the World Wide Web</a:t>
            </a:r>
            <a:r>
              <a:rPr lang="en-GB" sz="14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12665580" y="-27434"/>
            <a:ext cx="3705549" cy="6828355"/>
          </a:xfrm>
          <a:prstGeom prst="rect">
            <a:avLst/>
          </a:prstGeom>
        </p:spPr>
      </p:pic>
      <p:pic>
        <p:nvPicPr>
          <p:cNvPr id="12290" name="Picture 2" descr="Who Invented the Internet? | Britannica">
            <a:extLst>
              <a:ext uri="{FF2B5EF4-FFF2-40B4-BE49-F238E27FC236}">
                <a16:creationId xmlns:a16="http://schemas.microsoft.com/office/drawing/2014/main" id="{9B9A65BF-EDB0-176F-7AC1-15C688AEE9D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82293" y="1923076"/>
            <a:ext cx="2930209" cy="2194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4B22DA8-5D6A-ED45-D074-A1F8C0C72D6C}"/>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258530501"/>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807590" cy="3733971"/>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ar-EG" sz="1200" b="1" dirty="0">
                <a:solidFill>
                  <a:srgbClr val="0070C0"/>
                </a:solidFill>
              </a:rPr>
              <a:t> </a:t>
            </a:r>
            <a:r>
              <a:rPr lang="en-GB" sz="1200" b="1" dirty="0">
                <a:solidFill>
                  <a:srgbClr val="0070C0"/>
                </a:solidFill>
              </a:rPr>
              <a:t>The strategy was to establish </a:t>
            </a:r>
            <a:r>
              <a:rPr lang="en-GB" sz="1200" b="1" dirty="0">
                <a:solidFill>
                  <a:srgbClr val="FF0000"/>
                </a:solidFill>
              </a:rPr>
              <a:t>a computer network </a:t>
            </a:r>
            <a:r>
              <a:rPr lang="en-GB" sz="1200" b="1" dirty="0">
                <a:solidFill>
                  <a:srgbClr val="0070C0"/>
                </a:solidFill>
              </a:rPr>
              <a:t>that did not rely </a:t>
            </a:r>
            <a:r>
              <a:rPr lang="en-GB" sz="1200" b="1" dirty="0">
                <a:solidFill>
                  <a:srgbClr val="FF0000"/>
                </a:solidFill>
              </a:rPr>
              <a:t>on centralised command</a:t>
            </a:r>
            <a:r>
              <a:rPr lang="en-GB" sz="1200" b="1" dirty="0">
                <a:solidFill>
                  <a:srgbClr val="0070C0"/>
                </a:solidFill>
              </a:rPr>
              <a:t>, and thus was not </a:t>
            </a:r>
            <a:r>
              <a:rPr lang="en-GB" sz="1200" b="1" dirty="0">
                <a:solidFill>
                  <a:srgbClr val="FF0000"/>
                </a:solidFill>
              </a:rPr>
              <a:t>vulnerable</a:t>
            </a:r>
            <a:r>
              <a:rPr lang="en-GB" sz="1200" b="1" dirty="0">
                <a:solidFill>
                  <a:srgbClr val="0070C0"/>
                </a:solidFill>
              </a:rPr>
              <a:t> to attacks targeting central hubs (Galloway 2004). Baran’s network was based on the technology of packet-switching, through which messages are distributed in small fragments to be reassembled at the receiving end.</a:t>
            </a:r>
          </a:p>
          <a:p>
            <a:pPr marL="171450" indent="-171450" algn="just">
              <a:lnSpc>
                <a:spcPct val="200000"/>
              </a:lnSpc>
              <a:buFont typeface="Arial" panose="020B0604020202020204" pitchFamily="34" charset="0"/>
              <a:buChar char="•"/>
            </a:pPr>
            <a:endParaRPr lang="en-GB" sz="1200" b="1" dirty="0">
              <a:solidFill>
                <a:srgbClr val="0070C0"/>
              </a:solidFill>
            </a:endParaRPr>
          </a:p>
          <a:p>
            <a:pPr marL="171450" indent="-171450" algn="just">
              <a:lnSpc>
                <a:spcPct val="200000"/>
              </a:lnSpc>
              <a:buFont typeface="Arial" panose="020B0604020202020204" pitchFamily="34" charset="0"/>
              <a:buChar char="•"/>
            </a:pPr>
            <a:r>
              <a:rPr lang="en-GB" sz="1200" b="1" dirty="0">
                <a:solidFill>
                  <a:srgbClr val="0070C0"/>
                </a:solidFill>
              </a:rPr>
              <a:t> The system was finally realised at the end of the 1960s through funding from the Advanced Research Projects Agency (ARPA), President Eisenhower’s response to the Soviet Sputnik launch. The agency’s ARPANET, the first computer network based on packet-switching, </a:t>
            </a:r>
            <a:r>
              <a:rPr lang="en-GB" sz="1200" b="1" dirty="0">
                <a:solidFill>
                  <a:srgbClr val="FF0000"/>
                </a:solidFill>
              </a:rPr>
              <a:t>was used by the military and by academics to transfer and exchange information. </a:t>
            </a:r>
            <a:endParaRPr lang="ar-EG" sz="1200" b="1" dirty="0">
              <a:solidFill>
                <a:srgbClr val="FF0000"/>
              </a:solidFill>
            </a:endParaRPr>
          </a:p>
          <a:p>
            <a:pPr marL="171450" indent="-171450" algn="just">
              <a:lnSpc>
                <a:spcPct val="200000"/>
              </a:lnSpc>
              <a:buFont typeface="Arial" panose="020B0604020202020204" pitchFamily="34" charset="0"/>
              <a:buChar char="•"/>
            </a:pPr>
            <a:endParaRPr lang="en-GB" sz="12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he Future of Terminology in the Internet of Things">
            <a:extLst>
              <a:ext uri="{FF2B5EF4-FFF2-40B4-BE49-F238E27FC236}">
                <a16:creationId xmlns:a16="http://schemas.microsoft.com/office/drawing/2014/main" id="{5A39FB66-6706-4BD3-A9BA-E9DE7D100E7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74" y="1968138"/>
            <a:ext cx="3076575" cy="23600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044E9F3-22A1-559A-57E5-6E43B0D39C90}"/>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5809536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6613914" cy="3699474"/>
          </a:xfrm>
          <a:prstGeom prst="rect">
            <a:avLst/>
          </a:prstGeom>
          <a:noFill/>
        </p:spPr>
        <p:txBody>
          <a:bodyPr wrap="square" rtlCol="0">
            <a:spAutoFit/>
          </a:bodyPr>
          <a:lstStyle/>
          <a:p>
            <a:pPr algn="just">
              <a:lnSpc>
                <a:spcPct val="200000"/>
              </a:lnSpc>
            </a:pPr>
            <a:r>
              <a:rPr lang="ar-EG" sz="2000" b="1" dirty="0">
                <a:solidFill>
                  <a:srgbClr val="0070C0"/>
                </a:solidFill>
              </a:rPr>
              <a:t> </a:t>
            </a:r>
            <a:r>
              <a:rPr lang="en-GB" sz="2000" b="1" dirty="0">
                <a:solidFill>
                  <a:srgbClr val="0070C0"/>
                </a:solidFill>
              </a:rPr>
              <a:t> Castells (2002: 24–25) </a:t>
            </a:r>
            <a:r>
              <a:rPr lang="en-GB" sz="2000" b="1" dirty="0">
                <a:solidFill>
                  <a:srgbClr val="FF0000"/>
                </a:solidFill>
              </a:rPr>
              <a:t>describes how the Network Working Group</a:t>
            </a:r>
            <a:r>
              <a:rPr lang="en-GB" sz="2000" b="1" dirty="0">
                <a:solidFill>
                  <a:srgbClr val="0070C0"/>
                </a:solidFill>
              </a:rPr>
              <a:t>, which was </a:t>
            </a:r>
            <a:r>
              <a:rPr lang="en-GB" sz="2000" b="1" dirty="0">
                <a:solidFill>
                  <a:srgbClr val="FF0000"/>
                </a:solidFill>
              </a:rPr>
              <a:t>doing most ARPANET design in the late 1960s</a:t>
            </a:r>
            <a:r>
              <a:rPr lang="en-GB" sz="2000" b="1" dirty="0">
                <a:solidFill>
                  <a:srgbClr val="0070C0"/>
                </a:solidFill>
              </a:rPr>
              <a:t>, consisted </a:t>
            </a:r>
            <a:r>
              <a:rPr lang="en-GB" sz="2000" b="1" dirty="0">
                <a:solidFill>
                  <a:srgbClr val="FF0000"/>
                </a:solidFill>
              </a:rPr>
              <a:t>mainly of graduate students </a:t>
            </a:r>
            <a:r>
              <a:rPr lang="en-GB" sz="2000" b="1" dirty="0">
                <a:solidFill>
                  <a:srgbClr val="0070C0"/>
                </a:solidFill>
              </a:rPr>
              <a:t>who had studied in the same </a:t>
            </a:r>
            <a:r>
              <a:rPr lang="en-GB" sz="2000" b="1" dirty="0">
                <a:solidFill>
                  <a:srgbClr val="FF0000"/>
                </a:solidFill>
              </a:rPr>
              <a:t>secondary school in Southern California, </a:t>
            </a:r>
            <a:r>
              <a:rPr lang="en-GB" sz="2000" b="1" dirty="0">
                <a:solidFill>
                  <a:srgbClr val="0070C0"/>
                </a:solidFill>
              </a:rPr>
              <a:t>later to become students of Leonard Kleinrock at </a:t>
            </a:r>
            <a:r>
              <a:rPr lang="en-GB" sz="2000" b="1" dirty="0">
                <a:solidFill>
                  <a:srgbClr val="FF0000"/>
                </a:solidFill>
              </a:rPr>
              <a:t>California University</a:t>
            </a: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1.4 The network society">
            <a:extLst>
              <a:ext uri="{FF2B5EF4-FFF2-40B4-BE49-F238E27FC236}">
                <a16:creationId xmlns:a16="http://schemas.microsoft.com/office/drawing/2014/main" id="{1E6CDA26-272A-C1F6-9F67-8DE887D7C7F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1942" y="1573664"/>
            <a:ext cx="2735511" cy="31786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125897-B490-21AC-3F2F-A6D09B760069}"/>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384446192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375998" cy="4015843"/>
          </a:xfrm>
          <a:prstGeom prst="rect">
            <a:avLst/>
          </a:prstGeom>
          <a:noFill/>
        </p:spPr>
        <p:txBody>
          <a:bodyPr wrap="square" rtlCol="0">
            <a:spAutoFit/>
          </a:bodyPr>
          <a:lstStyle/>
          <a:p>
            <a:pPr algn="just">
              <a:lnSpc>
                <a:spcPct val="200000"/>
              </a:lnSpc>
            </a:pPr>
            <a:r>
              <a:rPr lang="ar-EG" sz="1600" b="1" dirty="0">
                <a:solidFill>
                  <a:srgbClr val="0070C0"/>
                </a:solidFill>
              </a:rPr>
              <a:t> </a:t>
            </a:r>
            <a:r>
              <a:rPr lang="en-GB" sz="1600" b="1" dirty="0">
                <a:solidFill>
                  <a:srgbClr val="0070C0"/>
                </a:solidFill>
              </a:rPr>
              <a:t>The young ARPANET developers, and the </a:t>
            </a:r>
            <a:r>
              <a:rPr lang="en-GB" sz="1600" b="1" dirty="0">
                <a:solidFill>
                  <a:srgbClr val="FF0000"/>
                </a:solidFill>
              </a:rPr>
              <a:t>student culture </a:t>
            </a:r>
            <a:r>
              <a:rPr lang="en-GB" sz="1600" b="1" dirty="0">
                <a:solidFill>
                  <a:srgbClr val="0070C0"/>
                </a:solidFill>
              </a:rPr>
              <a:t>of which they were part – as well as the wider context of late 1960s counterculture – </a:t>
            </a:r>
            <a:r>
              <a:rPr lang="en-GB" sz="1600" b="1" dirty="0">
                <a:solidFill>
                  <a:srgbClr val="FF0000"/>
                </a:solidFill>
              </a:rPr>
              <a:t>had a great impact on how the global internet came to emerge.</a:t>
            </a:r>
            <a:r>
              <a:rPr lang="en-GB" sz="1600" b="1" dirty="0">
                <a:solidFill>
                  <a:srgbClr val="0070C0"/>
                </a:solidFill>
              </a:rPr>
              <a:t> Castells (2002) writes that </a:t>
            </a:r>
            <a:r>
              <a:rPr lang="en-GB" sz="1600" b="1" dirty="0">
                <a:solidFill>
                  <a:srgbClr val="FF0000"/>
                </a:solidFill>
              </a:rPr>
              <a:t>the birth of the internet happened</a:t>
            </a:r>
            <a:r>
              <a:rPr lang="en-GB" sz="1600" b="1" dirty="0">
                <a:solidFill>
                  <a:srgbClr val="0070C0"/>
                </a:solidFill>
              </a:rPr>
              <a:t> at the rather unlikely </a:t>
            </a:r>
            <a:r>
              <a:rPr lang="en-GB" sz="1600" b="1" dirty="0">
                <a:solidFill>
                  <a:srgbClr val="FF0000"/>
                </a:solidFill>
              </a:rPr>
              <a:t>intersection</a:t>
            </a:r>
            <a:r>
              <a:rPr lang="en-GB" sz="1600" b="1" dirty="0">
                <a:solidFill>
                  <a:srgbClr val="0070C0"/>
                </a:solidFill>
              </a:rPr>
              <a:t> of </a:t>
            </a:r>
            <a:r>
              <a:rPr lang="en-GB" sz="1600" b="1" dirty="0">
                <a:solidFill>
                  <a:srgbClr val="FF0000"/>
                </a:solidFill>
              </a:rPr>
              <a:t>science</a:t>
            </a:r>
            <a:r>
              <a:rPr lang="en-GB" sz="1600" b="1" dirty="0">
                <a:solidFill>
                  <a:srgbClr val="0070C0"/>
                </a:solidFill>
              </a:rPr>
              <a:t>, </a:t>
            </a:r>
            <a:r>
              <a:rPr lang="en-GB" sz="1600" b="1" dirty="0">
                <a:solidFill>
                  <a:srgbClr val="FF0000"/>
                </a:solidFill>
              </a:rPr>
              <a:t>military</a:t>
            </a:r>
            <a:r>
              <a:rPr lang="en-GB" sz="1600" b="1" dirty="0">
                <a:solidFill>
                  <a:srgbClr val="0070C0"/>
                </a:solidFill>
              </a:rPr>
              <a:t> </a:t>
            </a:r>
            <a:r>
              <a:rPr lang="en-GB" sz="1600" b="1" dirty="0">
                <a:solidFill>
                  <a:srgbClr val="FF0000"/>
                </a:solidFill>
              </a:rPr>
              <a:t>interests</a:t>
            </a:r>
            <a:r>
              <a:rPr lang="en-GB" sz="1600" b="1" dirty="0">
                <a:solidFill>
                  <a:srgbClr val="0070C0"/>
                </a:solidFill>
              </a:rPr>
              <a:t>, and libertarian culture. It is </a:t>
            </a:r>
            <a:r>
              <a:rPr lang="en-GB" sz="1600" b="1" dirty="0">
                <a:solidFill>
                  <a:srgbClr val="FF0000"/>
                </a:solidFill>
              </a:rPr>
              <a:t>a common misinterpretation </a:t>
            </a:r>
            <a:r>
              <a:rPr lang="en-GB" sz="1600" b="1" dirty="0">
                <a:solidFill>
                  <a:srgbClr val="0070C0"/>
                </a:solidFill>
              </a:rPr>
              <a:t>that the internet was created solely as a military command-and-control mechanism, when it was </a:t>
            </a:r>
            <a:r>
              <a:rPr lang="en-GB" sz="1600" b="1" dirty="0">
                <a:solidFill>
                  <a:srgbClr val="FF0000"/>
                </a:solidFill>
              </a:rPr>
              <a:t>in fact co-opted already from the start by academics </a:t>
            </a:r>
            <a:r>
              <a:rPr lang="en-GB" sz="1600" b="1" dirty="0">
                <a:solidFill>
                  <a:srgbClr val="0070C0"/>
                </a:solidFill>
              </a:rPr>
              <a:t>(and others).</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362" name="Picture 2" descr="The History of the Internet | Computer | Learning | Online">
            <a:extLst>
              <a:ext uri="{FF2B5EF4-FFF2-40B4-BE49-F238E27FC236}">
                <a16:creationId xmlns:a16="http://schemas.microsoft.com/office/drawing/2014/main" id="{01D4C6D9-2045-B507-557C-D0512785402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5153" y="1996139"/>
            <a:ext cx="2886075" cy="18569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818D6E4-45FD-87BF-A44A-EEB77E71D9DF}"/>
              </a:ext>
            </a:extLst>
          </p:cNvPr>
          <p:cNvSpPr txBox="1"/>
          <p:nvPr/>
        </p:nvSpPr>
        <p:spPr>
          <a:xfrm>
            <a:off x="287168" y="17684"/>
            <a:ext cx="1493097" cy="2204899"/>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a:p>
            <a:pPr algn="ctr">
              <a:lnSpc>
                <a:spcPct val="200000"/>
              </a:lnSpc>
            </a:pPr>
            <a:endParaRPr lang="en-GB" sz="2400" b="1" dirty="0">
              <a:solidFill>
                <a:srgbClr val="FF0000"/>
              </a:solidFill>
              <a:highlight>
                <a:srgbClr val="FFFF00"/>
              </a:highlight>
            </a:endParaRPr>
          </a:p>
        </p:txBody>
      </p:sp>
    </p:spTree>
    <p:extLst>
      <p:ext uri="{BB962C8B-B14F-4D97-AF65-F5344CB8AC3E}">
        <p14:creationId xmlns:p14="http://schemas.microsoft.com/office/powerpoint/2010/main" val="11595090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523664" y="1756985"/>
            <a:ext cx="7375998" cy="3699474"/>
          </a:xfrm>
          <a:prstGeom prst="rect">
            <a:avLst/>
          </a:prstGeom>
          <a:noFill/>
        </p:spPr>
        <p:txBody>
          <a:bodyPr wrap="square" rtlCol="0">
            <a:spAutoFit/>
          </a:bodyPr>
          <a:lstStyle/>
          <a:p>
            <a:pPr algn="just">
              <a:lnSpc>
                <a:spcPct val="200000"/>
              </a:lnSpc>
            </a:pPr>
            <a:r>
              <a:rPr lang="en-GB" sz="2000" b="1" dirty="0">
                <a:solidFill>
                  <a:srgbClr val="0070C0"/>
                </a:solidFill>
              </a:rPr>
              <a:t>E-mail, which was initially called </a:t>
            </a:r>
            <a:r>
              <a:rPr lang="en-GB" sz="2000" b="1" dirty="0">
                <a:solidFill>
                  <a:srgbClr val="FF0000"/>
                </a:solidFill>
              </a:rPr>
              <a:t>network mail</a:t>
            </a:r>
            <a:r>
              <a:rPr lang="en-GB" sz="2000" b="1" dirty="0">
                <a:solidFill>
                  <a:srgbClr val="0070C0"/>
                </a:solidFill>
              </a:rPr>
              <a:t>, was introduced in 1972, and the term internet </a:t>
            </a:r>
            <a:r>
              <a:rPr lang="en-GB" sz="2000" b="1" dirty="0">
                <a:solidFill>
                  <a:srgbClr val="FF0000"/>
                </a:solidFill>
              </a:rPr>
              <a:t>itself appeared in 1974 </a:t>
            </a:r>
            <a:r>
              <a:rPr lang="en-GB" sz="2000" b="1" dirty="0">
                <a:solidFill>
                  <a:srgbClr val="0070C0"/>
                </a:solidFill>
              </a:rPr>
              <a:t>as an </a:t>
            </a:r>
            <a:r>
              <a:rPr lang="en-GB" sz="2000" b="1" dirty="0">
                <a:solidFill>
                  <a:srgbClr val="FF0000"/>
                </a:solidFill>
              </a:rPr>
              <a:t>abbreviation for ‘internetworking</a:t>
            </a:r>
            <a:r>
              <a:rPr lang="en-GB" sz="2000" b="1" dirty="0">
                <a:solidFill>
                  <a:srgbClr val="0070C0"/>
                </a:solidFill>
              </a:rPr>
              <a:t>’. Control of the network was transferred from the Department of </a:t>
            </a:r>
            <a:r>
              <a:rPr lang="en-GB" sz="2000" b="1" dirty="0" err="1">
                <a:solidFill>
                  <a:srgbClr val="0070C0"/>
                </a:solidFill>
              </a:rPr>
              <a:t>Defense</a:t>
            </a:r>
            <a:r>
              <a:rPr lang="en-GB" sz="2000" b="1" dirty="0">
                <a:solidFill>
                  <a:srgbClr val="0070C0"/>
                </a:solidFill>
              </a:rPr>
              <a:t> to the National Science Foundation by the end of the 1980s, and then to </a:t>
            </a:r>
            <a:r>
              <a:rPr lang="en-GB" sz="2000" b="1" dirty="0">
                <a:solidFill>
                  <a:srgbClr val="FF0000"/>
                </a:solidFill>
              </a:rPr>
              <a:t>commercial telecommunications interests </a:t>
            </a:r>
            <a:r>
              <a:rPr lang="en-GB" sz="2000" b="1" dirty="0">
                <a:solidFill>
                  <a:srgbClr val="0070C0"/>
                </a:solidFill>
              </a:rPr>
              <a:t>in 1995.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Adding, deleting, and editing email accounts. - Beehosting.pro">
            <a:extLst>
              <a:ext uri="{FF2B5EF4-FFF2-40B4-BE49-F238E27FC236}">
                <a16:creationId xmlns:a16="http://schemas.microsoft.com/office/drawing/2014/main" id="{E1286299-2BD0-A25E-95D1-871ED918C7B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4203" y="2447043"/>
            <a:ext cx="2847975" cy="1609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EE05AB0-72CA-8D30-F15F-9E1BE0E72924}"/>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648453294"/>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gn="ctr">
              <a:lnSpc>
                <a:spcPct val="200000"/>
              </a:lnSpc>
            </a:pPr>
            <a:r>
              <a:rPr lang="en-GB" sz="2800" b="1" dirty="0">
                <a:solidFill>
                  <a:schemeClr val="bg1"/>
                </a:solidFill>
              </a:rPr>
              <a:t>The Internet</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784737"/>
          </a:xfrm>
          <a:prstGeom prst="rect">
            <a:avLst/>
          </a:prstGeom>
          <a:noFill/>
        </p:spPr>
        <p:txBody>
          <a:bodyPr wrap="square" rtlCol="0">
            <a:spAutoFit/>
          </a:bodyPr>
          <a:lstStyle/>
          <a:p>
            <a:pPr algn="just">
              <a:lnSpc>
                <a:spcPct val="200000"/>
              </a:lnSpc>
            </a:pPr>
            <a:r>
              <a:rPr lang="ar-EG" b="1" dirty="0">
                <a:solidFill>
                  <a:srgbClr val="0070C0"/>
                </a:solidFill>
              </a:rPr>
              <a:t> </a:t>
            </a:r>
            <a:r>
              <a:rPr lang="en-GB" b="1" dirty="0">
                <a:solidFill>
                  <a:srgbClr val="0070C0"/>
                </a:solidFill>
              </a:rPr>
              <a:t>Since then tools using the </a:t>
            </a:r>
            <a:r>
              <a:rPr lang="en-GB" b="1" dirty="0">
                <a:solidFill>
                  <a:srgbClr val="FF0000"/>
                </a:solidFill>
              </a:rPr>
              <a:t>internet infrastructure </a:t>
            </a:r>
            <a:r>
              <a:rPr lang="en-GB" b="1" dirty="0">
                <a:solidFill>
                  <a:srgbClr val="0070C0"/>
                </a:solidFill>
              </a:rPr>
              <a:t>— such as the web, social media, and mobile apps — have become a crucial part of how people today obtain information, communicate, and interact. This digital and cultural ecosystem provides us with a language for relating to each other and the world around us. In that sense, </a:t>
            </a:r>
            <a:r>
              <a:rPr lang="en-GB" b="1" dirty="0">
                <a:solidFill>
                  <a:srgbClr val="FF0000"/>
                </a:solidFill>
              </a:rPr>
              <a:t>the internet is a medium</a:t>
            </a:r>
            <a:r>
              <a:rPr lang="en-GB" b="1" dirty="0">
                <a:solidFill>
                  <a:srgbClr val="0070C0"/>
                </a:solidFill>
              </a:rPr>
              <a:t>.</a:t>
            </a:r>
            <a:endParaRPr lang="en-GB" sz="14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90520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F507D2-5105-93A8-6CEB-3827B6C741C5}"/>
              </a:ext>
            </a:extLst>
          </p:cNvPr>
          <p:cNvSpPr txBox="1"/>
          <p:nvPr/>
        </p:nvSpPr>
        <p:spPr>
          <a:xfrm>
            <a:off x="287168" y="17684"/>
            <a:ext cx="1493097" cy="1466235"/>
          </a:xfrm>
          <a:prstGeom prst="rect">
            <a:avLst/>
          </a:prstGeom>
          <a:noFill/>
        </p:spPr>
        <p:txBody>
          <a:bodyPr wrap="square" rtlCol="0">
            <a:spAutoFit/>
          </a:bodyPr>
          <a:lstStyle/>
          <a:p>
            <a:pPr algn="ctr">
              <a:lnSpc>
                <a:spcPct val="200000"/>
              </a:lnSpc>
            </a:pPr>
            <a:r>
              <a:rPr lang="en-GB" sz="2400" b="1" dirty="0">
                <a:solidFill>
                  <a:schemeClr val="bg1"/>
                </a:solidFill>
              </a:rPr>
              <a:t>Intro lecture</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4.9"/>
</p:tagLst>
</file>

<file path=ppt/tags/tag2.xml><?xml version="1.0" encoding="utf-8"?>
<p:tagLst xmlns:a="http://schemas.openxmlformats.org/drawingml/2006/main" xmlns:r="http://schemas.openxmlformats.org/officeDocument/2006/relationships" xmlns:p="http://schemas.openxmlformats.org/presentationml/2006/main">
  <p:tag name="TIMING" val="|11.2|7.9|14.3|8.2|6.9"/>
</p:tagLst>
</file>

<file path=ppt/tags/tag3.xml><?xml version="1.0" encoding="utf-8"?>
<p:tagLst xmlns:a="http://schemas.openxmlformats.org/drawingml/2006/main" xmlns:r="http://schemas.openxmlformats.org/officeDocument/2006/relationships" xmlns:p="http://schemas.openxmlformats.org/presentationml/2006/main">
  <p:tag name="TIMING" val="|24.3|2|3.7|45.9|27.4|36.2|55.6"/>
</p:tagLst>
</file>

<file path=ppt/tags/tag4.xml><?xml version="1.0" encoding="utf-8"?>
<p:tagLst xmlns:a="http://schemas.openxmlformats.org/drawingml/2006/main" xmlns:r="http://schemas.openxmlformats.org/officeDocument/2006/relationships" xmlns:p="http://schemas.openxmlformats.org/presentationml/2006/main">
  <p:tag name="TIMING" val="|9.9|30.9|5.7|31.8"/>
</p:tagLst>
</file>

<file path=ppt/tags/tag5.xml><?xml version="1.0" encoding="utf-8"?>
<p:tagLst xmlns:a="http://schemas.openxmlformats.org/drawingml/2006/main" xmlns:r="http://schemas.openxmlformats.org/officeDocument/2006/relationships" xmlns:p="http://schemas.openxmlformats.org/presentationml/2006/main">
  <p:tag name="TIMING" val="|10.4"/>
</p:tagLst>
</file>

<file path=ppt/tags/tag6.xml><?xml version="1.0" encoding="utf-8"?>
<p:tagLst xmlns:a="http://schemas.openxmlformats.org/drawingml/2006/main" xmlns:r="http://schemas.openxmlformats.org/officeDocument/2006/relationships" xmlns:p="http://schemas.openxmlformats.org/presentationml/2006/main">
  <p:tag name="TIMING" val="|6.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959</TotalTime>
  <Words>2256</Words>
  <Application>Microsoft Office PowerPoint</Application>
  <PresentationFormat>Widescreen</PresentationFormat>
  <Paragraphs>157</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61</cp:revision>
  <dcterms:created xsi:type="dcterms:W3CDTF">2021-08-03T13:03:26Z</dcterms:created>
  <dcterms:modified xsi:type="dcterms:W3CDTF">2022-09-26T08:31:58Z</dcterms:modified>
</cp:coreProperties>
</file>