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53" r:id="rId6"/>
    <p:sldId id="695" r:id="rId7"/>
    <p:sldId id="674" r:id="rId8"/>
    <p:sldId id="697" r:id="rId9"/>
    <p:sldId id="616" r:id="rId10"/>
    <p:sldId id="497" r:id="rId11"/>
    <p:sldId id="678" r:id="rId12"/>
    <p:sldId id="501" r:id="rId13"/>
    <p:sldId id="679" r:id="rId14"/>
    <p:sldId id="612" r:id="rId15"/>
    <p:sldId id="680" r:id="rId16"/>
    <p:sldId id="681" r:id="rId17"/>
    <p:sldId id="668" r:id="rId18"/>
    <p:sldId id="682" r:id="rId19"/>
    <p:sldId id="683" r:id="rId20"/>
    <p:sldId id="610" r:id="rId21"/>
    <p:sldId id="689" r:id="rId22"/>
    <p:sldId id="684" r:id="rId23"/>
    <p:sldId id="687" r:id="rId24"/>
    <p:sldId id="688" r:id="rId25"/>
    <p:sldId id="685" r:id="rId26"/>
    <p:sldId id="667" r:id="rId27"/>
    <p:sldId id="669" r:id="rId28"/>
    <p:sldId id="613" r:id="rId29"/>
    <p:sldId id="690" r:id="rId30"/>
    <p:sldId id="670" r:id="rId31"/>
    <p:sldId id="691" r:id="rId32"/>
    <p:sldId id="692" r:id="rId33"/>
    <p:sldId id="671" r:id="rId34"/>
    <p:sldId id="625" r:id="rId35"/>
    <p:sldId id="693" r:id="rId36"/>
    <p:sldId id="672" r:id="rId37"/>
    <p:sldId id="694" r:id="rId38"/>
    <p:sldId id="673" r:id="rId39"/>
    <p:sldId id="608" r:id="rId40"/>
    <p:sldId id="69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695"/>
            <p14:sldId id="674"/>
            <p14:sldId id="697"/>
            <p14:sldId id="616"/>
            <p14:sldId id="497"/>
            <p14:sldId id="678"/>
            <p14:sldId id="501"/>
            <p14:sldId id="679"/>
            <p14:sldId id="612"/>
            <p14:sldId id="680"/>
            <p14:sldId id="681"/>
            <p14:sldId id="668"/>
            <p14:sldId id="682"/>
            <p14:sldId id="683"/>
            <p14:sldId id="610"/>
            <p14:sldId id="689"/>
            <p14:sldId id="684"/>
            <p14:sldId id="687"/>
            <p14:sldId id="688"/>
            <p14:sldId id="685"/>
            <p14:sldId id="667"/>
            <p14:sldId id="669"/>
            <p14:sldId id="613"/>
            <p14:sldId id="690"/>
            <p14:sldId id="670"/>
            <p14:sldId id="691"/>
            <p14:sldId id="692"/>
            <p14:sldId id="671"/>
            <p14:sldId id="625"/>
            <p14:sldId id="693"/>
            <p14:sldId id="672"/>
            <p14:sldId id="694"/>
            <p14:sldId id="673"/>
            <p14:sldId id="608"/>
            <p14:sldId id="69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203E5F"/>
    <a:srgbClr val="2D3956"/>
    <a:srgbClr val="669BBC"/>
    <a:srgbClr val="FFD200"/>
    <a:srgbClr val="0000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97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710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93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40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125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52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2999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65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813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146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480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849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498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6713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6565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670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43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828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3718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6820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1184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663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35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Planning &amp; Vendor Selection in Healthcare IT</a:t>
            </a: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114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58492" y="2044659"/>
            <a:ext cx="1033029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Describe the Project Management Life Cycle (PMLC)</a:t>
            </a:r>
            <a:r>
              <a:rPr lang="en-US" altLang="en-US" sz="2000" dirty="0">
                <a:latin typeface="Alexandria"/>
              </a:rPr>
              <a:t> and its key phases in healthcare IT implementation.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Differentiate between project planning and strategic planning</a:t>
            </a:r>
            <a:r>
              <a:rPr lang="en-US" altLang="en-US" sz="2000" dirty="0">
                <a:latin typeface="Alexandria"/>
              </a:rPr>
              <a:t> and their roles in healthcare information systems.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Identify key stakeholders in healthcare IT projects</a:t>
            </a:r>
            <a:r>
              <a:rPr lang="en-US" altLang="en-US" sz="2000" dirty="0">
                <a:latin typeface="Alexandria"/>
              </a:rPr>
              <a:t> and explain their impact on system success.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Analyze the role of SWOT analysis in healthcare IT decision-making</a:t>
            </a:r>
            <a:r>
              <a:rPr lang="en-US" altLang="en-US" sz="2000" dirty="0">
                <a:latin typeface="Alexandria"/>
              </a:rPr>
              <a:t> and system evaluation.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000" b="1" dirty="0">
                <a:latin typeface="Alexandria"/>
              </a:rPr>
              <a:t>Evaluate software selection criteria and vendor assessment factors</a:t>
            </a:r>
            <a:r>
              <a:rPr lang="en-US" altLang="en-US" sz="2000" dirty="0">
                <a:latin typeface="Alexandria"/>
              </a:rPr>
              <a:t> in choosing healthcare information systems.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Project Management Life Cycle (PMLC)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01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1" y="336384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Project Management Life Cycle (PMLC)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7349" y="2372054"/>
            <a:ext cx="107973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Phases: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Design/Plan: </a:t>
            </a:r>
            <a:r>
              <a:rPr lang="en-US" sz="2800" dirty="0">
                <a:latin typeface="Alexandria"/>
              </a:rPr>
              <a:t>Define project scope, goals, and timelines.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Implementation: </a:t>
            </a:r>
            <a:r>
              <a:rPr lang="en-US" sz="2800" dirty="0">
                <a:latin typeface="Alexandria"/>
              </a:rPr>
              <a:t>Execute the project plan.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Monitoring and Control: </a:t>
            </a:r>
            <a:r>
              <a:rPr lang="en-US" sz="2800" dirty="0">
                <a:latin typeface="Alexandria"/>
              </a:rPr>
              <a:t>Track progress and manage risks.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Evaluation: </a:t>
            </a:r>
            <a:r>
              <a:rPr lang="en-US" sz="2800" dirty="0">
                <a:latin typeface="Alexandria"/>
              </a:rPr>
              <a:t>Assess project outcomes.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1" y="336384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Project Management Life Cycle (PMLC)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4" y="2392712"/>
            <a:ext cx="101953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Lessons Learned: </a:t>
            </a:r>
            <a:r>
              <a:rPr lang="en-US" sz="2800" dirty="0">
                <a:latin typeface="Alexandria"/>
              </a:rPr>
              <a:t>Document successes and failures for future projects.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Practical Insight: </a:t>
            </a:r>
            <a:r>
              <a:rPr lang="en-US" sz="2800" dirty="0">
                <a:latin typeface="Alexandria"/>
              </a:rPr>
              <a:t>Each phase should include clear deliverables and milestones to ensure the project stays on track.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1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Project Planning </a:t>
            </a:r>
          </a:p>
          <a:p>
            <a:pPr algn="ctr"/>
            <a:r>
              <a:rPr lang="en-US" sz="4800" b="1" i="1" dirty="0">
                <a:solidFill>
                  <a:srgbClr val="00AEEF"/>
                </a:solidFill>
                <a:latin typeface="Alexandria"/>
              </a:rPr>
              <a:t>Vs. </a:t>
            </a:r>
          </a:p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Strategic Planning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268963"/>
            <a:ext cx="64994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Project Planning  </a:t>
            </a:r>
          </a:p>
          <a:p>
            <a:pPr algn="ctr"/>
            <a:r>
              <a:rPr lang="en-US" sz="2800" b="1" i="1" dirty="0">
                <a:solidFill>
                  <a:srgbClr val="00AEEF"/>
                </a:solidFill>
                <a:latin typeface="Alexandria"/>
              </a:rPr>
              <a:t>Vs.</a:t>
            </a:r>
          </a:p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/>
              </a:rPr>
              <a:t>Strategic Planning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50948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Project Planning: </a:t>
            </a:r>
            <a:r>
              <a:rPr lang="en-US" sz="2400" dirty="0">
                <a:latin typeface="Alexandria"/>
              </a:rPr>
              <a:t>Focuses on the </a:t>
            </a:r>
            <a:r>
              <a:rPr lang="en-US" sz="2400" b="1" dirty="0">
                <a:latin typeface="Alexandria"/>
              </a:rPr>
              <a:t>execution</a:t>
            </a:r>
            <a:r>
              <a:rPr lang="en-US" sz="2400" dirty="0">
                <a:latin typeface="Alexandria"/>
              </a:rPr>
              <a:t> of </a:t>
            </a:r>
            <a:r>
              <a:rPr lang="en-US" sz="2400" b="1" dirty="0">
                <a:latin typeface="Alexandria"/>
              </a:rPr>
              <a:t>specific tasks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timelines</a:t>
            </a:r>
            <a:r>
              <a:rPr lang="en-US" sz="2400" dirty="0">
                <a:latin typeface="Alexandria"/>
              </a:rPr>
              <a:t>, and </a:t>
            </a:r>
            <a:r>
              <a:rPr lang="en-US" sz="2400" b="1" dirty="0">
                <a:latin typeface="Alexandria"/>
              </a:rPr>
              <a:t>resources</a:t>
            </a:r>
            <a:r>
              <a:rPr lang="en-US" sz="2400" dirty="0">
                <a:latin typeface="Alexandria"/>
              </a:rPr>
              <a:t> to achieve </a:t>
            </a:r>
            <a:r>
              <a:rPr lang="en-US" sz="2400" b="1" dirty="0">
                <a:latin typeface="Alexandria"/>
              </a:rPr>
              <a:t>short-term objectives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Example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400" dirty="0">
                <a:latin typeface="Alexandria"/>
              </a:rPr>
              <a:t>Implementing a new EHR system within </a:t>
            </a:r>
            <a:r>
              <a:rPr lang="en-US" sz="2400" b="1" dirty="0">
                <a:latin typeface="Alexandria"/>
              </a:rPr>
              <a:t>12 months</a:t>
            </a:r>
            <a:r>
              <a:rPr lang="en-US" sz="24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Strategic Planning: </a:t>
            </a:r>
            <a:r>
              <a:rPr lang="en-US" sz="2400" dirty="0">
                <a:latin typeface="Alexandria"/>
              </a:rPr>
              <a:t>Focuses on </a:t>
            </a:r>
            <a:r>
              <a:rPr lang="en-US" sz="2400" b="1" dirty="0">
                <a:latin typeface="Alexandria"/>
              </a:rPr>
              <a:t>long-term goals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aligning resources</a:t>
            </a:r>
            <a:r>
              <a:rPr lang="en-US" sz="2400" dirty="0">
                <a:latin typeface="Alexandria"/>
              </a:rPr>
              <a:t> to achieve the </a:t>
            </a:r>
            <a:r>
              <a:rPr lang="en-US" sz="2400" b="1" dirty="0">
                <a:latin typeface="Alexandria"/>
              </a:rPr>
              <a:t>organization's vision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Example: </a:t>
            </a:r>
            <a:r>
              <a:rPr lang="en-US" sz="2400" dirty="0">
                <a:latin typeface="Alexandria"/>
              </a:rPr>
              <a:t>Becoming a </a:t>
            </a:r>
            <a:r>
              <a:rPr lang="en-US" sz="2400" b="1" dirty="0">
                <a:latin typeface="Alexandria"/>
              </a:rPr>
              <a:t>leader in telehealth services </a:t>
            </a:r>
            <a:r>
              <a:rPr lang="en-US" sz="2400" dirty="0">
                <a:latin typeface="Alexandria"/>
              </a:rPr>
              <a:t>over the next </a:t>
            </a:r>
            <a:r>
              <a:rPr lang="en-US" sz="2400" b="1" dirty="0">
                <a:latin typeface="Alexandria"/>
              </a:rPr>
              <a:t>5 years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314793" y="1155869"/>
            <a:ext cx="9603193" cy="4975108"/>
          </a:xfrm>
          <a:prstGeom prst="wedgeRectCallout">
            <a:avLst>
              <a:gd name="adj1" fmla="val 55790"/>
              <a:gd name="adj2" fmla="val 26444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4000" b="1" dirty="0">
                <a:solidFill>
                  <a:srgbClr val="F58221"/>
                </a:solidFill>
                <a:latin typeface="Alexandria"/>
              </a:rPr>
              <a:t>Project planning </a:t>
            </a:r>
            <a:r>
              <a:rPr lang="en-US" sz="4000" dirty="0">
                <a:solidFill>
                  <a:srgbClr val="F58221"/>
                </a:solidFill>
                <a:latin typeface="Alexandria"/>
              </a:rPr>
              <a:t>should </a:t>
            </a:r>
            <a:r>
              <a:rPr lang="en-US" sz="4000" b="1" dirty="0">
                <a:solidFill>
                  <a:srgbClr val="F58221"/>
                </a:solidFill>
                <a:latin typeface="Alexandria"/>
              </a:rPr>
              <a:t>always align </a:t>
            </a:r>
            <a:r>
              <a:rPr lang="en-US" sz="4000" dirty="0">
                <a:solidFill>
                  <a:srgbClr val="F58221"/>
                </a:solidFill>
                <a:latin typeface="Alexandria"/>
              </a:rPr>
              <a:t>with the </a:t>
            </a:r>
            <a:r>
              <a:rPr lang="en-US" sz="4000" b="1" dirty="0">
                <a:solidFill>
                  <a:srgbClr val="F58221"/>
                </a:solidFill>
                <a:latin typeface="Alexandria"/>
              </a:rPr>
              <a:t>broader strategic plan </a:t>
            </a:r>
            <a:r>
              <a:rPr lang="en-US" sz="4000" dirty="0">
                <a:solidFill>
                  <a:srgbClr val="F58221"/>
                </a:solidFill>
                <a:latin typeface="Alexandria"/>
              </a:rPr>
              <a:t>to ensure </a:t>
            </a:r>
            <a:r>
              <a:rPr lang="en-US" sz="4000" b="1" dirty="0">
                <a:solidFill>
                  <a:srgbClr val="F58221"/>
                </a:solidFill>
                <a:latin typeface="Alexandria"/>
              </a:rPr>
              <a:t>resources are used effectively</a:t>
            </a:r>
            <a:r>
              <a:rPr lang="en-US" sz="4000" dirty="0">
                <a:solidFill>
                  <a:srgbClr val="F58221"/>
                </a:solidFill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107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8" y="308191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Stakeholders in HIT Projects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698" y="2177114"/>
            <a:ext cx="847288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Stakeholders: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Leadership: </a:t>
            </a:r>
            <a:r>
              <a:rPr lang="en-US" sz="2400" dirty="0">
                <a:latin typeface="Alexandria"/>
              </a:rPr>
              <a:t>Provides funding and strategic direction.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Clinicians: </a:t>
            </a:r>
            <a:r>
              <a:rPr lang="en-US" sz="2400" dirty="0">
                <a:latin typeface="Alexandria"/>
              </a:rPr>
              <a:t>End-users who will interact with the system daily.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IT Staff: </a:t>
            </a:r>
            <a:r>
              <a:rPr lang="en-US" sz="2400" dirty="0">
                <a:latin typeface="Alexandria"/>
              </a:rPr>
              <a:t>Responsible for system implementation and maintenance.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5004" y="1355406"/>
            <a:ext cx="2798263" cy="50305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0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8" y="308191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Stakeholders in HIT Projects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5768"/>
            <a:ext cx="85725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Stakeholders: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Patients: </a:t>
            </a:r>
            <a:r>
              <a:rPr lang="en-US" sz="2400" dirty="0">
                <a:latin typeface="Alexandria"/>
              </a:rPr>
              <a:t>Ultimately benefit from improved care and data accessibility.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400" b="1" i="1" dirty="0">
                <a:latin typeface="Alexandria"/>
              </a:rPr>
              <a:t>Engage stakeholders early </a:t>
            </a:r>
            <a:r>
              <a:rPr lang="en-US" sz="2400" dirty="0">
                <a:latin typeface="Alexandria"/>
              </a:rPr>
              <a:t>to ensure </a:t>
            </a:r>
            <a:r>
              <a:rPr lang="en-US" sz="2400" b="1" i="1" dirty="0">
                <a:latin typeface="Alexandria"/>
              </a:rPr>
              <a:t>buy-in</a:t>
            </a:r>
            <a:r>
              <a:rPr lang="en-US" sz="2400" dirty="0">
                <a:latin typeface="Alexandria"/>
              </a:rPr>
              <a:t> and </a:t>
            </a:r>
            <a:r>
              <a:rPr lang="en-US" sz="2400" b="1" i="1" dirty="0">
                <a:latin typeface="Alexandria"/>
              </a:rPr>
              <a:t>gather input on system requirements</a:t>
            </a:r>
            <a:r>
              <a:rPr lang="en-US" sz="2400" dirty="0">
                <a:latin typeface="Alexandria"/>
              </a:rPr>
              <a:t>. 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For example</a:t>
            </a:r>
            <a:r>
              <a:rPr lang="en-US" sz="2400" dirty="0">
                <a:latin typeface="Alexandria"/>
              </a:rPr>
              <a:t>, clinicians can provide </a:t>
            </a:r>
            <a:r>
              <a:rPr lang="en-US" sz="2400" b="1" i="1" dirty="0">
                <a:latin typeface="Alexandria"/>
              </a:rPr>
              <a:t>feedback on workflow integration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6741" y="1508520"/>
            <a:ext cx="2513150" cy="5349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791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60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SWOT Analysis in HIT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288423"/>
            <a:ext cx="10301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Definition: </a:t>
            </a:r>
            <a:r>
              <a:rPr lang="en-US" sz="2400" dirty="0">
                <a:latin typeface="Alexandria"/>
              </a:rPr>
              <a:t>A strategic tool used to identify “Strengths”, “Weaknesses”, “Opportunities”, and “Threats” related to a project or organization.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B0F0"/>
                </a:solidFill>
                <a:latin typeface="Alexandria"/>
              </a:rPr>
              <a:t>Application in HIT: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Strengths: </a:t>
            </a:r>
            <a:r>
              <a:rPr lang="en-US" sz="2400" dirty="0">
                <a:latin typeface="Alexandria"/>
              </a:rPr>
              <a:t>Existing IT infrastructure, skilled staff.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Weaknesses: </a:t>
            </a:r>
            <a:r>
              <a:rPr lang="en-US" sz="2400" dirty="0">
                <a:latin typeface="Alexandria"/>
              </a:rPr>
              <a:t>Outdated systems, lack of interoperability.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Opportunities: </a:t>
            </a:r>
            <a:r>
              <a:rPr lang="en-US" sz="2400" dirty="0">
                <a:latin typeface="Alexandria"/>
              </a:rPr>
              <a:t>New technologies, government incentives.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Threats: </a:t>
            </a:r>
            <a:r>
              <a:rPr lang="en-US" sz="2400" dirty="0">
                <a:latin typeface="Alexandria"/>
              </a:rPr>
              <a:t>Cybersecurity risks, budget constraints.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SWOT Analysis in HIT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357211"/>
            <a:ext cx="103016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800" dirty="0">
                <a:latin typeface="Alexandria"/>
              </a:rPr>
              <a:t>Use </a:t>
            </a:r>
            <a:r>
              <a:rPr lang="en-US" sz="2800" b="1" i="1" dirty="0">
                <a:latin typeface="Alexandria"/>
              </a:rPr>
              <a:t>SWOT</a:t>
            </a:r>
            <a:r>
              <a:rPr lang="en-US" sz="2800" dirty="0">
                <a:latin typeface="Alexandria"/>
              </a:rPr>
              <a:t> to </a:t>
            </a:r>
            <a:r>
              <a:rPr lang="en-US" sz="2800" b="1" i="1" dirty="0">
                <a:latin typeface="Alexandria"/>
              </a:rPr>
              <a:t>justify the need for a new system or upgrade</a:t>
            </a:r>
            <a:r>
              <a:rPr lang="en-US" sz="28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i="1" dirty="0">
                <a:solidFill>
                  <a:srgbClr val="F58221"/>
                </a:solidFill>
                <a:latin typeface="Alexandria"/>
              </a:rPr>
              <a:t>For example</a:t>
            </a:r>
            <a:r>
              <a:rPr lang="en-US" sz="2800" dirty="0">
                <a:latin typeface="Alexandria"/>
              </a:rPr>
              <a:t>, if the current system lacks interoperability </a:t>
            </a:r>
            <a:r>
              <a:rPr lang="en-US" sz="2800" b="1" dirty="0">
                <a:latin typeface="Alexandria"/>
              </a:rPr>
              <a:t>(weakness)</a:t>
            </a:r>
            <a:r>
              <a:rPr lang="en-US" sz="2800" dirty="0">
                <a:latin typeface="Alexandria"/>
              </a:rPr>
              <a:t>, a new system that supports data exchange </a:t>
            </a:r>
            <a:r>
              <a:rPr lang="en-US" sz="2800" b="1" dirty="0">
                <a:latin typeface="Alexandria"/>
              </a:rPr>
              <a:t>(opportunity) </a:t>
            </a:r>
            <a:r>
              <a:rPr lang="en-US" sz="2800" dirty="0">
                <a:latin typeface="Alexandria"/>
              </a:rPr>
              <a:t>may be justified.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441866" y="18845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Information Management Components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3014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5" y="396787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/>
              </a:rPr>
              <a:t>Information Management Components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47326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Key Components: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Software: </a:t>
            </a:r>
            <a:r>
              <a:rPr lang="en-US" sz="2400" dirty="0">
                <a:latin typeface="Alexandria"/>
              </a:rPr>
              <a:t>Applications used to process and manage data </a:t>
            </a:r>
            <a:r>
              <a:rPr lang="en-US" sz="2400" b="1" dirty="0">
                <a:latin typeface="Alexandria"/>
              </a:rPr>
              <a:t>(e.g., EHR systems)</a:t>
            </a:r>
            <a:r>
              <a:rPr lang="en-US" sz="24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Hardware: </a:t>
            </a:r>
            <a:r>
              <a:rPr lang="en-US" sz="2400" dirty="0">
                <a:latin typeface="Alexandria"/>
              </a:rPr>
              <a:t>Physical devices like </a:t>
            </a:r>
            <a:r>
              <a:rPr lang="en-US" sz="2400" b="1" dirty="0">
                <a:latin typeface="Alexandria"/>
              </a:rPr>
              <a:t>servers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computers</a:t>
            </a:r>
            <a:r>
              <a:rPr lang="en-US" sz="2400" dirty="0">
                <a:latin typeface="Alexandria"/>
              </a:rPr>
              <a:t>, and </a:t>
            </a:r>
            <a:r>
              <a:rPr lang="en-US" sz="2400" b="1" dirty="0">
                <a:latin typeface="Alexandria"/>
              </a:rPr>
              <a:t>tablets</a:t>
            </a:r>
            <a:r>
              <a:rPr lang="en-US" sz="24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Data: </a:t>
            </a: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data collected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stored</a:t>
            </a:r>
            <a:r>
              <a:rPr lang="en-US" sz="2400" dirty="0">
                <a:latin typeface="Alexandria"/>
              </a:rPr>
              <a:t> in the system.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Network: </a:t>
            </a: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infrastructure</a:t>
            </a:r>
            <a:r>
              <a:rPr lang="en-US" sz="2400" dirty="0">
                <a:latin typeface="Alexandria"/>
              </a:rPr>
              <a:t> that </a:t>
            </a:r>
            <a:r>
              <a:rPr lang="en-US" sz="2400" b="1" dirty="0">
                <a:latin typeface="Alexandria"/>
              </a:rPr>
              <a:t>connects devices </a:t>
            </a:r>
            <a:r>
              <a:rPr lang="en-US" sz="2400" dirty="0">
                <a:latin typeface="Alexandria"/>
              </a:rPr>
              <a:t>and allows </a:t>
            </a:r>
            <a:r>
              <a:rPr lang="en-US" sz="2400" b="1" dirty="0">
                <a:latin typeface="Alexandria"/>
              </a:rPr>
              <a:t>data sharing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5" y="396787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/>
              </a:rPr>
              <a:t>Information Management Components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95405"/>
            <a:ext cx="10301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400" dirty="0">
                <a:latin typeface="Alexandria"/>
              </a:rPr>
              <a:t>healthcare informaticists play a key role in ensuring the system meets clinical needs.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For example</a:t>
            </a:r>
            <a:r>
              <a:rPr lang="en-US" sz="2400" dirty="0">
                <a:latin typeface="Alexandria"/>
              </a:rPr>
              <a:t>, healthcare informaticists can advocate for user-friendly interfaces that reduce the number of clicks required to enter data.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They collaborate </a:t>
            </a:r>
            <a:r>
              <a:rPr lang="en-US" sz="2400" dirty="0">
                <a:latin typeface="Alexandria"/>
              </a:rPr>
              <a:t>with </a:t>
            </a:r>
            <a:r>
              <a:rPr lang="en-US" sz="2400" b="1" dirty="0">
                <a:latin typeface="Alexandria"/>
              </a:rPr>
              <a:t>clinical staff </a:t>
            </a:r>
            <a:r>
              <a:rPr lang="en-US" sz="2400" dirty="0">
                <a:latin typeface="Alexandria"/>
              </a:rPr>
              <a:t>during the </a:t>
            </a:r>
            <a:r>
              <a:rPr lang="en-US" sz="2400" b="1" dirty="0">
                <a:latin typeface="Alexandria"/>
              </a:rPr>
              <a:t>design phase </a:t>
            </a:r>
            <a:r>
              <a:rPr lang="en-US" sz="2400" dirty="0">
                <a:latin typeface="Alexandria"/>
              </a:rPr>
              <a:t>to ensure documentation templates </a:t>
            </a:r>
            <a:r>
              <a:rPr lang="en-US" sz="2400" b="1" dirty="0">
                <a:latin typeface="Alexandria"/>
              </a:rPr>
              <a:t>align</a:t>
            </a:r>
            <a:r>
              <a:rPr lang="en-US" sz="2400" dirty="0">
                <a:latin typeface="Alexandria"/>
              </a:rPr>
              <a:t> with </a:t>
            </a:r>
            <a:r>
              <a:rPr lang="en-US" sz="2400" b="1" dirty="0">
                <a:latin typeface="Alexandria"/>
              </a:rPr>
              <a:t>clinical workflows</a:t>
            </a:r>
            <a:r>
              <a:rPr lang="en-US" sz="2400" dirty="0">
                <a:latin typeface="Alexandria"/>
              </a:rPr>
              <a:t>, enhancing </a:t>
            </a:r>
            <a:r>
              <a:rPr lang="en-US" sz="2400" b="1" dirty="0">
                <a:latin typeface="Alexandria"/>
              </a:rPr>
              <a:t>usability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adoption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441866" y="1884562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Software Selection Criteria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2745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75865"/>
            <a:ext cx="5499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/>
              </a:rPr>
              <a:t>Software Selection Criteria</a:t>
            </a: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441584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00AEEF"/>
                </a:solidFill>
                <a:latin typeface="Alexandria"/>
              </a:rPr>
              <a:t>Key Questions to Ask: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Open Architecture: </a:t>
            </a:r>
            <a:r>
              <a:rPr lang="en-US" sz="2800" dirty="0">
                <a:latin typeface="Alexandria"/>
              </a:rPr>
              <a:t>Does the system allow for customization and integration with other systems?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Compliance with Standards: </a:t>
            </a:r>
            <a:r>
              <a:rPr lang="en-US" sz="2800" dirty="0">
                <a:latin typeface="Alexandria"/>
              </a:rPr>
              <a:t>Is the system compliant with </a:t>
            </a:r>
            <a:r>
              <a:rPr lang="en-US" sz="2800" b="1" dirty="0">
                <a:latin typeface="Alexandria"/>
              </a:rPr>
              <a:t>HL7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SNOMED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LOINC</a:t>
            </a:r>
            <a:r>
              <a:rPr lang="en-US" sz="2800" dirty="0">
                <a:latin typeface="Alexandria"/>
              </a:rPr>
              <a:t> standards?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752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8" y="396787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Open Source vs. Closed Source Systems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7" y="2000139"/>
            <a:ext cx="1019538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Open Source: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Advantages: </a:t>
            </a:r>
            <a:r>
              <a:rPr lang="en-US" sz="2000" dirty="0">
                <a:latin typeface="Alexandria"/>
              </a:rPr>
              <a:t>Lower cost, flexibility to customize, community support.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Disadvantages: </a:t>
            </a:r>
            <a:r>
              <a:rPr lang="en-US" sz="2000" dirty="0">
                <a:latin typeface="Alexandria"/>
              </a:rPr>
              <a:t>Potential security risks, lack of vendor support, may require more IT expertise.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Closed Source: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Advantages: </a:t>
            </a:r>
            <a:r>
              <a:rPr lang="en-US" sz="2000" dirty="0">
                <a:latin typeface="Alexandria"/>
              </a:rPr>
              <a:t>Vendor support, reliability, often more user-friendly.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Disadvantages: </a:t>
            </a:r>
            <a:r>
              <a:rPr lang="en-US" sz="2000" dirty="0">
                <a:latin typeface="Alexandria"/>
              </a:rPr>
              <a:t>Higher cost, limited customization, potential vendor lock-in.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000" dirty="0">
                <a:latin typeface="Alexandria"/>
              </a:rPr>
              <a:t>Consider open source for smaller organizations with limited budgets, but ensure you have the IT expertise to manage it.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43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8" y="396787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Compliance with Standards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714304"/>
            <a:ext cx="10195384" cy="3077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HL7 (Health Level Seven International)</a:t>
            </a:r>
            <a:r>
              <a:rPr lang="ar-EG" altLang="en-US" sz="2800" b="1" dirty="0">
                <a:solidFill>
                  <a:srgbClr val="00AEEF"/>
                </a:solidFill>
                <a:latin typeface="Alexandria"/>
              </a:rPr>
              <a:t>:</a:t>
            </a:r>
            <a:endParaRPr lang="en-US" altLang="en-US" sz="2800" dirty="0">
              <a:solidFill>
                <a:srgbClr val="00AEEF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b="1" dirty="0">
                <a:solidFill>
                  <a:srgbClr val="F58221"/>
                </a:solidFill>
                <a:latin typeface="Alexandria"/>
              </a:rPr>
              <a:t>Description:</a:t>
            </a:r>
            <a:r>
              <a:rPr lang="en-US" altLang="en-US" sz="26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altLang="en-US" sz="2600" dirty="0">
                <a:latin typeface="Alexandria"/>
              </a:rPr>
              <a:t>A set of </a:t>
            </a:r>
            <a:r>
              <a:rPr lang="en-US" altLang="en-US" sz="2600" b="1" dirty="0">
                <a:latin typeface="Alexandria"/>
              </a:rPr>
              <a:t>international standards </a:t>
            </a:r>
            <a:r>
              <a:rPr lang="en-US" altLang="en-US" sz="2600" dirty="0">
                <a:latin typeface="Alexandria"/>
              </a:rPr>
              <a:t>for the </a:t>
            </a:r>
            <a:r>
              <a:rPr lang="en-US" altLang="en-US" sz="2600" b="1" dirty="0">
                <a:latin typeface="Alexandria"/>
              </a:rPr>
              <a:t>exchange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integration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sharing</a:t>
            </a:r>
            <a:r>
              <a:rPr lang="en-US" altLang="en-US" sz="2600" dirty="0">
                <a:latin typeface="Alexandria"/>
              </a:rPr>
              <a:t>, and </a:t>
            </a:r>
            <a:r>
              <a:rPr lang="en-US" altLang="en-US" sz="2600" b="1" dirty="0">
                <a:latin typeface="Alexandria"/>
              </a:rPr>
              <a:t>retrieval</a:t>
            </a:r>
            <a:r>
              <a:rPr lang="en-US" altLang="en-US" sz="2600" dirty="0">
                <a:latin typeface="Alexandria"/>
              </a:rPr>
              <a:t> of electronic health information. </a:t>
            </a:r>
            <a:endParaRPr lang="ar-EG" altLang="en-US" sz="2600" dirty="0"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dirty="0">
                <a:latin typeface="Alexandria"/>
              </a:rPr>
              <a:t>HL7 ensures that </a:t>
            </a:r>
            <a:r>
              <a:rPr lang="en-US" altLang="en-US" sz="2600" b="1" dirty="0">
                <a:latin typeface="Alexandria"/>
              </a:rPr>
              <a:t>different healthcare systems </a:t>
            </a:r>
            <a:r>
              <a:rPr lang="en-US" altLang="en-US" sz="2600" dirty="0">
                <a:latin typeface="Alexandria"/>
              </a:rPr>
              <a:t>can </a:t>
            </a:r>
            <a:r>
              <a:rPr lang="en-US" altLang="en-US" sz="2600" b="1" dirty="0">
                <a:latin typeface="Alexandria"/>
              </a:rPr>
              <a:t>communicate seamlessly</a:t>
            </a:r>
            <a:r>
              <a:rPr lang="en-US" altLang="en-US" sz="2600" dirty="0">
                <a:latin typeface="Alexandria"/>
              </a:rPr>
              <a:t>, supporting </a:t>
            </a:r>
            <a:r>
              <a:rPr lang="en-US" altLang="en-US" sz="2600" b="1" dirty="0">
                <a:latin typeface="Alexandria"/>
              </a:rPr>
              <a:t>interoperability</a:t>
            </a:r>
            <a:r>
              <a:rPr lang="en-US" altLang="en-US" sz="2600" dirty="0">
                <a:latin typeface="Alexandria"/>
              </a:rPr>
              <a:t> and data </a:t>
            </a:r>
            <a:r>
              <a:rPr lang="en-US" altLang="en-US" sz="2600" b="1" dirty="0">
                <a:latin typeface="Alexandria"/>
              </a:rPr>
              <a:t>consistency</a:t>
            </a:r>
            <a:r>
              <a:rPr lang="en-US" altLang="en-US" sz="26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26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902" y="1796104"/>
            <a:ext cx="11467475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75865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Compliance with Standards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568534" y="9309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3955" y="102310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7648" y="1231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13810" y="2450936"/>
            <a:ext cx="11019657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SNOMED (Systematized Nomenclature of Medicine – Clinical Terms)</a:t>
            </a:r>
            <a:r>
              <a:rPr lang="ar-EG" altLang="en-US" sz="2800" b="1" dirty="0">
                <a:solidFill>
                  <a:srgbClr val="00AEEF"/>
                </a:solidFill>
                <a:latin typeface="Alexandria"/>
              </a:rPr>
              <a:t>:</a:t>
            </a:r>
            <a:endParaRPr lang="en-US" altLang="en-US" sz="2800" b="1" dirty="0">
              <a:solidFill>
                <a:srgbClr val="00AEEF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b="1" dirty="0">
                <a:solidFill>
                  <a:srgbClr val="F58221"/>
                </a:solidFill>
                <a:latin typeface="Alexandria"/>
              </a:rPr>
              <a:t>Description: </a:t>
            </a:r>
            <a:r>
              <a:rPr lang="en-US" altLang="en-US" sz="2600" dirty="0">
                <a:latin typeface="Alexandria"/>
              </a:rPr>
              <a:t>A </a:t>
            </a:r>
            <a:r>
              <a:rPr lang="en-US" altLang="en-US" sz="2600" b="1" dirty="0">
                <a:latin typeface="Alexandria"/>
              </a:rPr>
              <a:t>comprehensive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multilingual</a:t>
            </a:r>
            <a:r>
              <a:rPr lang="en-US" altLang="en-US" sz="2600" dirty="0">
                <a:latin typeface="Alexandria"/>
              </a:rPr>
              <a:t> </a:t>
            </a:r>
            <a:r>
              <a:rPr lang="en-US" altLang="en-US" sz="2600" b="1" dirty="0">
                <a:latin typeface="Alexandria"/>
              </a:rPr>
              <a:t>clinical healthcare terminology</a:t>
            </a:r>
            <a:r>
              <a:rPr lang="en-US" altLang="en-US" sz="2600" dirty="0">
                <a:latin typeface="Alexandria"/>
              </a:rPr>
              <a:t>. </a:t>
            </a:r>
            <a:endParaRPr lang="ar-EG" altLang="en-US" sz="2600" dirty="0"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dirty="0">
                <a:latin typeface="Alexandria"/>
              </a:rPr>
              <a:t>It provides </a:t>
            </a:r>
            <a:r>
              <a:rPr lang="en-US" altLang="en-US" sz="2600" b="1" dirty="0">
                <a:latin typeface="Alexandria"/>
              </a:rPr>
              <a:t>standardized codes </a:t>
            </a:r>
            <a:r>
              <a:rPr lang="en-US" altLang="en-US" sz="2600" dirty="0">
                <a:latin typeface="Alexandria"/>
              </a:rPr>
              <a:t>for </a:t>
            </a:r>
            <a:r>
              <a:rPr lang="en-US" altLang="en-US" sz="2600" b="1" dirty="0">
                <a:latin typeface="Alexandria"/>
              </a:rPr>
              <a:t>diseases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symptoms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procedures</a:t>
            </a:r>
            <a:r>
              <a:rPr lang="en-US" altLang="en-US" sz="2600" dirty="0">
                <a:latin typeface="Alexandria"/>
              </a:rPr>
              <a:t>, and </a:t>
            </a:r>
            <a:r>
              <a:rPr lang="en-US" altLang="en-US" sz="2600" b="1" dirty="0">
                <a:latin typeface="Alexandria"/>
              </a:rPr>
              <a:t>other clinical content</a:t>
            </a:r>
            <a:r>
              <a:rPr lang="en-US" altLang="en-US" sz="2600" dirty="0">
                <a:latin typeface="Alexandria"/>
              </a:rPr>
              <a:t>, facilitating </a:t>
            </a:r>
            <a:r>
              <a:rPr lang="en-US" altLang="en-US" sz="2600" b="1" dirty="0">
                <a:latin typeface="Alexandria"/>
              </a:rPr>
              <a:t>accurate data </a:t>
            </a:r>
            <a:r>
              <a:rPr lang="en-US" altLang="en-US" sz="2600" dirty="0">
                <a:latin typeface="Alexandria"/>
              </a:rPr>
              <a:t>recording and </a:t>
            </a:r>
            <a:r>
              <a:rPr lang="en-US" altLang="en-US" sz="2600" b="1" dirty="0">
                <a:latin typeface="Alexandria"/>
              </a:rPr>
              <a:t>sharing</a:t>
            </a:r>
            <a:r>
              <a:rPr lang="en-US" altLang="en-US" sz="2600" dirty="0">
                <a:latin typeface="Alexandria"/>
              </a:rPr>
              <a:t> across systems.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4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75865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Compliance with Standards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441584"/>
            <a:ext cx="1019538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LOINC (Logical Observation Identifiers Names and Codes)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b="1" dirty="0">
                <a:solidFill>
                  <a:srgbClr val="F58221"/>
                </a:solidFill>
                <a:latin typeface="Alexandria"/>
              </a:rPr>
              <a:t>Description: </a:t>
            </a:r>
            <a:r>
              <a:rPr lang="en-US" altLang="en-US" sz="2600" dirty="0">
                <a:latin typeface="Alexandria"/>
              </a:rPr>
              <a:t>A </a:t>
            </a:r>
            <a:r>
              <a:rPr lang="en-US" altLang="en-US" sz="2600" b="1" dirty="0">
                <a:latin typeface="Alexandria"/>
              </a:rPr>
              <a:t>universal standard </a:t>
            </a:r>
            <a:r>
              <a:rPr lang="en-US" altLang="en-US" sz="2600" dirty="0">
                <a:latin typeface="Alexandria"/>
              </a:rPr>
              <a:t>for </a:t>
            </a:r>
            <a:r>
              <a:rPr lang="en-US" altLang="en-US" sz="2600" b="1" dirty="0">
                <a:latin typeface="Alexandria"/>
              </a:rPr>
              <a:t>identifying health measurements</a:t>
            </a:r>
            <a:r>
              <a:rPr lang="en-US" altLang="en-US" sz="2600" dirty="0">
                <a:latin typeface="Alexandria"/>
              </a:rPr>
              <a:t>, </a:t>
            </a:r>
            <a:r>
              <a:rPr lang="en-US" altLang="en-US" sz="2600" b="1" dirty="0">
                <a:latin typeface="Alexandria"/>
              </a:rPr>
              <a:t>observations</a:t>
            </a:r>
            <a:r>
              <a:rPr lang="en-US" altLang="en-US" sz="2600" dirty="0">
                <a:latin typeface="Alexandria"/>
              </a:rPr>
              <a:t>, and </a:t>
            </a:r>
            <a:r>
              <a:rPr lang="en-US" altLang="en-US" sz="2600" b="1" dirty="0">
                <a:latin typeface="Alexandria"/>
              </a:rPr>
              <a:t>documents</a:t>
            </a:r>
            <a:r>
              <a:rPr lang="en-US" altLang="en-US" sz="2600" dirty="0">
                <a:latin typeface="Alexandria"/>
              </a:rPr>
              <a:t>. </a:t>
            </a:r>
            <a:endParaRPr lang="ar-EG" altLang="en-US" sz="2600" dirty="0"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b="1" dirty="0">
                <a:latin typeface="Alexandria"/>
              </a:rPr>
              <a:t>LOINC</a:t>
            </a:r>
            <a:r>
              <a:rPr lang="en-US" altLang="en-US" sz="2600" dirty="0">
                <a:latin typeface="Alexandria"/>
              </a:rPr>
              <a:t> is </a:t>
            </a:r>
            <a:r>
              <a:rPr lang="en-US" altLang="en-US" sz="2600" b="1" dirty="0">
                <a:latin typeface="Alexandria"/>
              </a:rPr>
              <a:t>widely used </a:t>
            </a:r>
            <a:r>
              <a:rPr lang="en-US" altLang="en-US" sz="2600" dirty="0">
                <a:latin typeface="Alexandria"/>
              </a:rPr>
              <a:t>for </a:t>
            </a:r>
            <a:r>
              <a:rPr lang="en-US" altLang="en-US" sz="2600" b="1" dirty="0">
                <a:latin typeface="Alexandria"/>
              </a:rPr>
              <a:t>laboratory</a:t>
            </a:r>
            <a:r>
              <a:rPr lang="en-US" altLang="en-US" sz="2600" dirty="0">
                <a:latin typeface="Alexandria"/>
              </a:rPr>
              <a:t> and </a:t>
            </a:r>
            <a:r>
              <a:rPr lang="en-US" altLang="en-US" sz="2600" b="1" dirty="0">
                <a:latin typeface="Alexandria"/>
              </a:rPr>
              <a:t>clinical test results</a:t>
            </a:r>
            <a:r>
              <a:rPr lang="en-US" altLang="en-US" sz="2600" dirty="0">
                <a:latin typeface="Alexandria"/>
              </a:rPr>
              <a:t>, ensuring </a:t>
            </a:r>
            <a:r>
              <a:rPr lang="en-US" altLang="en-US" sz="2600" b="1" dirty="0">
                <a:latin typeface="Alexandria"/>
              </a:rPr>
              <a:t>consistent interpretation </a:t>
            </a:r>
            <a:r>
              <a:rPr lang="en-US" altLang="en-US" sz="2600" dirty="0">
                <a:latin typeface="Alexandria"/>
              </a:rPr>
              <a:t>and </a:t>
            </a:r>
            <a:r>
              <a:rPr lang="en-US" altLang="en-US" sz="2600" b="1" dirty="0">
                <a:latin typeface="Alexandria"/>
              </a:rPr>
              <a:t>exchange of medical data</a:t>
            </a:r>
            <a:r>
              <a:rPr lang="en-US" altLang="en-US" sz="2600" dirty="0">
                <a:latin typeface="Alexandria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3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551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0238" y="575865"/>
            <a:ext cx="5499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/>
              </a:rPr>
              <a:t>Software Selection Criteria</a:t>
            </a: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016430"/>
            <a:ext cx="101953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Key Questions to Ask: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Support for Emerging Technologies: </a:t>
            </a:r>
            <a:r>
              <a:rPr lang="en-US" sz="2400" dirty="0">
                <a:latin typeface="Alexandria"/>
              </a:rPr>
              <a:t>Does the system support wireless devices, telemedicine, and e</a:t>
            </a:r>
            <a:r>
              <a:rPr lang="ar-EG" sz="2400" dirty="0">
                <a:latin typeface="Alexandria"/>
              </a:rPr>
              <a:t>-</a:t>
            </a:r>
            <a:r>
              <a:rPr lang="en-US" sz="2400" dirty="0">
                <a:latin typeface="Alexandria"/>
              </a:rPr>
              <a:t>health?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Cost: </a:t>
            </a:r>
            <a:r>
              <a:rPr lang="en-US" sz="2400" dirty="0">
                <a:latin typeface="Alexandria"/>
              </a:rPr>
              <a:t>What are the upfront and ongoing costs (e.g., licensing, training, support)?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</a:t>
            </a:r>
            <a:r>
              <a:rPr lang="ar-EG" sz="2400" b="1" dirty="0">
                <a:solidFill>
                  <a:srgbClr val="203E5F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Use a </a:t>
            </a:r>
            <a:r>
              <a:rPr lang="ar-EG" sz="2400" b="1" i="1" dirty="0">
                <a:solidFill>
                  <a:srgbClr val="F58221"/>
                </a:solidFill>
                <a:latin typeface="Alexandria"/>
              </a:rPr>
              <a:t>"</a:t>
            </a: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vendor evaluation matrix</a:t>
            </a:r>
            <a:r>
              <a:rPr lang="ar-EG" sz="2400" b="1" i="1" dirty="0">
                <a:solidFill>
                  <a:srgbClr val="F58221"/>
                </a:solidFill>
                <a:latin typeface="Alexandria"/>
              </a:rPr>
              <a:t>"</a:t>
            </a: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to score vendors based on these criteria and prioritize the most important features.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86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85572" y="40069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7"/>
            <a:ext cx="2305141" cy="7299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43213" y="944380"/>
            <a:ext cx="899687" cy="1798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760" y="944380"/>
            <a:ext cx="10205140" cy="5792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728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Vendor Assessment Questions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6651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4" y="268963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Vendor Assessment Questions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00139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Questions: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Company History: </a:t>
            </a:r>
            <a:r>
              <a:rPr lang="en-US" sz="2400" dirty="0">
                <a:latin typeface="Alexandria"/>
              </a:rPr>
              <a:t>How long has the vendor been in business? How many employees do they have?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Product Functionality: </a:t>
            </a:r>
            <a:r>
              <a:rPr lang="en-US" sz="2400" dirty="0">
                <a:latin typeface="Alexandria"/>
              </a:rPr>
              <a:t>Is the software modular or sold as a complete package?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Pricing: </a:t>
            </a:r>
            <a:r>
              <a:rPr lang="en-US" sz="2400" dirty="0">
                <a:latin typeface="Alexandria"/>
              </a:rPr>
              <a:t>Are licenses issued per user or concurrently? What are the costs for interfaces with other systems?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1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4" y="268963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Vendor Assessment Questions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00139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Questions: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Implementation: </a:t>
            </a:r>
            <a:r>
              <a:rPr lang="en-US" sz="2400" dirty="0">
                <a:latin typeface="Alexandria"/>
              </a:rPr>
              <a:t>Will the vendor handle hardware and software installation?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Ongoing Support: </a:t>
            </a:r>
            <a:r>
              <a:rPr lang="en-US" sz="2400" dirty="0">
                <a:latin typeface="Alexandria"/>
              </a:rPr>
              <a:t>What is the frequency of upgrades, and what level of technical support is provided?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400" dirty="0">
                <a:latin typeface="Alexandria"/>
              </a:rPr>
              <a:t>Use these questions to narrow down vendors during the </a:t>
            </a: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“Request For Proposal (RFP)” </a:t>
            </a:r>
            <a:r>
              <a:rPr lang="en-US" sz="2400" dirty="0">
                <a:latin typeface="Alexandria"/>
              </a:rPr>
              <a:t>process.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3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52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8" y="268963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Site Visits and Vendor Evaluation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7022" y="2000139"/>
            <a:ext cx="1031323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Assessments During Site Visits: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System Reliability: </a:t>
            </a:r>
            <a:r>
              <a:rPr lang="en-US" sz="2400" dirty="0">
                <a:latin typeface="Alexandria"/>
              </a:rPr>
              <a:t>How much downtime does the system experience? What is the response time?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Training Requirements: </a:t>
            </a:r>
            <a:r>
              <a:rPr lang="en-US" sz="2400" dirty="0">
                <a:latin typeface="Alexandria"/>
              </a:rPr>
              <a:t>How much training is needed for users to become proficient?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Customization: </a:t>
            </a:r>
            <a:r>
              <a:rPr lang="en-US" sz="2400" dirty="0">
                <a:latin typeface="Alexandria"/>
              </a:rPr>
              <a:t>Can the system be easily customized to meet specific needs?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User Feedback: </a:t>
            </a:r>
            <a:r>
              <a:rPr lang="en-US" sz="2400" dirty="0">
                <a:latin typeface="Alexandria"/>
              </a:rPr>
              <a:t>What do current users like or dislike about the system?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400" dirty="0">
                <a:latin typeface="Alexandria"/>
              </a:rPr>
              <a:t>Site visits provide real-world insights into how the system performs in a live environment.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82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20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268963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One Vendor vs. Best of Breed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67020" y="2277466"/>
            <a:ext cx="10313233" cy="3336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One Vendor:</a:t>
            </a:r>
          </a:p>
          <a:p>
            <a:pPr marL="971550" lvl="1" indent="-5143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Advantages: </a:t>
            </a:r>
            <a:r>
              <a:rPr lang="en-US" sz="2800" dirty="0">
                <a:latin typeface="Alexandria"/>
              </a:rPr>
              <a:t>Standardized system, easier interoperability, single point of contact for support.</a:t>
            </a:r>
          </a:p>
          <a:p>
            <a:pPr marL="971550" lvl="1" indent="-5143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Disadvantages: </a:t>
            </a:r>
            <a:r>
              <a:rPr lang="en-US" sz="2800" dirty="0">
                <a:latin typeface="Alexandria"/>
              </a:rPr>
              <a:t>Limited flexibility, potential lack of cutting-edge features.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68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39843" y="1509870"/>
            <a:ext cx="11744147" cy="51457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268088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One Vendor vs. Best of Breed</a:t>
            </a:r>
          </a:p>
        </p:txBody>
      </p:sp>
      <p:sp>
        <p:nvSpPr>
          <p:cNvPr id="5" name="Rectangle 4"/>
          <p:cNvSpPr/>
          <p:nvPr/>
        </p:nvSpPr>
        <p:spPr>
          <a:xfrm>
            <a:off x="550972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7371" y="78017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0086" y="118313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3082" y="1979690"/>
            <a:ext cx="111211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Best of Breed:</a:t>
            </a:r>
          </a:p>
          <a:p>
            <a:pPr marL="971550" lvl="1" indent="-5143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Advantages: </a:t>
            </a:r>
            <a:r>
              <a:rPr lang="en-US" sz="2800" dirty="0">
                <a:latin typeface="Alexandria"/>
              </a:rPr>
              <a:t>Access to the best technology for each function (e.g., billing, clinical documentation).</a:t>
            </a:r>
          </a:p>
          <a:p>
            <a:pPr marL="971550" lvl="1" indent="-5143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Disadvantages: </a:t>
            </a:r>
            <a:r>
              <a:rPr lang="en-US" sz="2800" dirty="0">
                <a:latin typeface="Alexandria"/>
              </a:rPr>
              <a:t>Complexity in integrating multiple systems, higher IT expertise required.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Practical Insight: </a:t>
            </a:r>
            <a:r>
              <a:rPr lang="en-US" sz="2400" b="1" i="1" dirty="0">
                <a:latin typeface="Alexandria"/>
              </a:rPr>
              <a:t>For large organizations</a:t>
            </a:r>
            <a:r>
              <a:rPr lang="en-US" sz="2400" dirty="0">
                <a:latin typeface="Alexandria"/>
              </a:rPr>
              <a:t>, a </a:t>
            </a:r>
            <a:r>
              <a:rPr lang="en-US" sz="2400" b="1" dirty="0">
                <a:latin typeface="Alexandria"/>
              </a:rPr>
              <a:t>“best of breed” </a:t>
            </a:r>
            <a:r>
              <a:rPr lang="en-US" sz="2400" dirty="0">
                <a:latin typeface="Alexandria"/>
              </a:rPr>
              <a:t>approach may offer more flexibility but </a:t>
            </a:r>
            <a:r>
              <a:rPr lang="en-US" sz="2400" b="1" i="1" dirty="0">
                <a:latin typeface="Alexandria"/>
              </a:rPr>
              <a:t>requires strong IT support </a:t>
            </a:r>
            <a:r>
              <a:rPr lang="en-US" sz="2400" dirty="0">
                <a:latin typeface="Alexandria"/>
              </a:rPr>
              <a:t>to manage integration.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58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Extra Details for Consideration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43084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Configurability and Interoperability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372054"/>
            <a:ext cx="1019538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Configurability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Configurability refers to the ability of a software system to be adapted to meet the specific needs of users </a:t>
            </a:r>
            <a:r>
              <a:rPr lang="en-US" sz="2400" b="1" dirty="0">
                <a:latin typeface="Alexandria"/>
              </a:rPr>
              <a:t>without requiring extensive programming or modifications</a:t>
            </a:r>
            <a:r>
              <a:rPr lang="en-US" sz="2400" dirty="0">
                <a:latin typeface="Alexandria"/>
              </a:rPr>
              <a:t> to its core structure.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It allows healthcare facilities to </a:t>
            </a:r>
            <a:r>
              <a:rPr lang="en-US" sz="2400" b="1" dirty="0">
                <a:latin typeface="Alexandria"/>
              </a:rPr>
              <a:t>personalize workflows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settings</a:t>
            </a:r>
            <a:r>
              <a:rPr lang="en-US" sz="2400" dirty="0">
                <a:latin typeface="Alexandria"/>
              </a:rPr>
              <a:t>, and </a:t>
            </a:r>
            <a:r>
              <a:rPr lang="en-US" sz="2400" b="1" dirty="0">
                <a:latin typeface="Alexandria"/>
              </a:rPr>
              <a:t>user interfaces </a:t>
            </a:r>
            <a:r>
              <a:rPr lang="en-US" sz="2400" dirty="0">
                <a:latin typeface="Alexandria"/>
              </a:rPr>
              <a:t>according to their </a:t>
            </a:r>
            <a:r>
              <a:rPr lang="en-US" sz="2400" b="1" dirty="0">
                <a:latin typeface="Alexandria"/>
              </a:rPr>
              <a:t>operational requirements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99803" y="1423374"/>
            <a:ext cx="11542427" cy="50700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05578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Configurability and Interoperability </a:t>
            </a:r>
          </a:p>
        </p:txBody>
      </p:sp>
      <p:sp>
        <p:nvSpPr>
          <p:cNvPr id="5" name="Rectangle 4"/>
          <p:cNvSpPr/>
          <p:nvPr/>
        </p:nvSpPr>
        <p:spPr>
          <a:xfrm>
            <a:off x="528468" y="6279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3889" y="63432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7582" y="9986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79027" y="1802510"/>
            <a:ext cx="109839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Configurability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Example: </a:t>
            </a:r>
            <a:r>
              <a:rPr lang="en-US" sz="2400" dirty="0">
                <a:latin typeface="Alexandria"/>
              </a:rPr>
              <a:t>Many Electronic Health Records (EHR) systems, provide configuration options like: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Customizing order sets for physicians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Modifying templates for patient documentation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Adjusting access control for different user roles</a:t>
            </a:r>
          </a:p>
          <a:p>
            <a:pPr marL="800100" lvl="1" indent="-342900" algn="just"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However</a:t>
            </a:r>
            <a:r>
              <a:rPr lang="en-US" sz="2400" dirty="0">
                <a:latin typeface="Alexandria"/>
              </a:rPr>
              <a:t>, some systems have limitations on deep customization, meaning users can only configure specific aspects while the core functionalities remain fixed.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06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3"/>
            <a:ext cx="10812720" cy="50218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0" y="308808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Configurability and Interoperability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7724" y="2406801"/>
            <a:ext cx="10371821" cy="3440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2800" b="1" dirty="0">
                <a:solidFill>
                  <a:srgbClr val="203E5F"/>
                </a:solidFill>
                <a:latin typeface="Alexandria"/>
              </a:rPr>
              <a:t>Interoperability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Interoperability is the </a:t>
            </a:r>
            <a:r>
              <a:rPr lang="en-US" sz="2400" b="1" dirty="0">
                <a:latin typeface="Alexandria"/>
              </a:rPr>
              <a:t>ability of different healthcare systems to communicate, exchange, and use data seamlessly</a:t>
            </a:r>
            <a:r>
              <a:rPr lang="en-US" sz="2400" dirty="0">
                <a:latin typeface="Alexandria"/>
              </a:rPr>
              <a:t>.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This ensures that various software applications—such as EHRs, laboratory systems, and pharmacy systems—work together efficiently to enhance patient care and reduce duplication of work.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3"/>
            <a:ext cx="10812720" cy="50218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0" y="308808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Configurability and Interoperability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7724" y="2141974"/>
            <a:ext cx="1037182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Interoperability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Example:</a:t>
            </a:r>
            <a:r>
              <a:rPr lang="en-US" sz="2000" dirty="0">
                <a:latin typeface="Alexandria"/>
              </a:rPr>
              <a:t> If a hospital adopts a new </a:t>
            </a:r>
            <a:r>
              <a:rPr lang="en-US" sz="2000" b="1" dirty="0">
                <a:latin typeface="Alexandria"/>
              </a:rPr>
              <a:t>EHR system</a:t>
            </a:r>
            <a:r>
              <a:rPr lang="en-US" sz="2000" dirty="0">
                <a:latin typeface="Alexandria"/>
              </a:rPr>
              <a:t>, it must be able to exchange patient data with an existing </a:t>
            </a:r>
            <a:r>
              <a:rPr lang="en-US" sz="2000" b="1" dirty="0">
                <a:latin typeface="Alexandria"/>
              </a:rPr>
              <a:t>laboratory information system (LIS)</a:t>
            </a:r>
            <a:r>
              <a:rPr lang="en-US" sz="2000" dirty="0">
                <a:latin typeface="Alexandria"/>
              </a:rPr>
              <a:t>.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This ensures that test results flow directly into the patient’s records without manual data entry, reducing errors and improving efficiency.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Interoperability is crucial for: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Sharing </a:t>
            </a:r>
            <a:r>
              <a:rPr lang="en-US" sz="2000" b="1" dirty="0">
                <a:latin typeface="Alexandria"/>
              </a:rPr>
              <a:t>patient history</a:t>
            </a:r>
            <a:r>
              <a:rPr lang="en-US" sz="2000" dirty="0">
                <a:latin typeface="Alexandria"/>
              </a:rPr>
              <a:t> between hospitals and clinics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Enabling </a:t>
            </a:r>
            <a:r>
              <a:rPr lang="en-US" sz="2000" b="1" dirty="0">
                <a:latin typeface="Alexandria"/>
              </a:rPr>
              <a:t>telemedicine platforms</a:t>
            </a:r>
            <a:r>
              <a:rPr lang="en-US" sz="2000" dirty="0">
                <a:latin typeface="Alexandria"/>
              </a:rPr>
              <a:t> to integrate with EHRs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Facilitating real-time </a:t>
            </a:r>
            <a:r>
              <a:rPr lang="en-US" sz="2000" b="1" dirty="0">
                <a:latin typeface="Alexandria"/>
              </a:rPr>
              <a:t>pharmacy inventory updates</a:t>
            </a: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39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1" y="647014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Ease of Use and Usefulness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4" y="2384314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Ease of Use: </a:t>
            </a:r>
            <a:r>
              <a:rPr lang="en-US" sz="2400" dirty="0">
                <a:latin typeface="Alexandria"/>
              </a:rPr>
              <a:t>How intuitive and user-friendly the system is.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Example: </a:t>
            </a:r>
            <a:r>
              <a:rPr lang="en-US" sz="2400" dirty="0">
                <a:latin typeface="Alexandria"/>
              </a:rPr>
              <a:t>Minimizing the number of clicks to enter data.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Usefulness: </a:t>
            </a:r>
            <a:r>
              <a:rPr lang="en-US" sz="2400" dirty="0">
                <a:latin typeface="Alexandria"/>
              </a:rPr>
              <a:t>How well the system meets the needs of end-users.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Example</a:t>
            </a:r>
            <a:r>
              <a:rPr lang="en-US" sz="2400" dirty="0">
                <a:latin typeface="Alexandria"/>
              </a:rPr>
              <a:t>: Providing real-time alerts for critical lab results.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Practical Insight: </a:t>
            </a:r>
            <a:r>
              <a:rPr lang="en-US" sz="2400" dirty="0">
                <a:latin typeface="Alexandria"/>
              </a:rPr>
              <a:t>Conduct </a:t>
            </a:r>
            <a:r>
              <a:rPr lang="en-US" sz="2400" b="1" dirty="0">
                <a:latin typeface="Alexandria"/>
              </a:rPr>
              <a:t>“usability testing” </a:t>
            </a:r>
            <a:r>
              <a:rPr lang="en-US" sz="2400" dirty="0">
                <a:latin typeface="Alexandria"/>
              </a:rPr>
              <a:t>with end-users to ensure the system is both easy to use and meets their needs.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2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4754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100" b="1" dirty="0">
              <a:solidFill>
                <a:schemeClr val="tx1"/>
              </a:solidFill>
              <a:latin typeface="Alexandria"/>
            </a:endParaRP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100" b="1" dirty="0">
                <a:solidFill>
                  <a:schemeClr val="tx1"/>
                </a:solidFill>
                <a:latin typeface="Alexandria"/>
              </a:rPr>
              <a:t>Project Management Life Cycle (PMLC)</a:t>
            </a:r>
            <a:r>
              <a:rPr lang="en-US" altLang="en-US" sz="2100" dirty="0">
                <a:solidFill>
                  <a:schemeClr val="tx1"/>
                </a:solidFill>
                <a:latin typeface="Alexandria"/>
              </a:rPr>
              <a:t> includes phases such as design, implementation, monitoring, and evaluation.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100" b="1" dirty="0">
                <a:solidFill>
                  <a:schemeClr val="tx1"/>
                </a:solidFill>
                <a:latin typeface="Alexandria"/>
              </a:rPr>
              <a:t>Project planning focuses on short-term execution</a:t>
            </a:r>
            <a:r>
              <a:rPr lang="en-US" altLang="en-US" sz="2100" dirty="0">
                <a:solidFill>
                  <a:schemeClr val="tx1"/>
                </a:solidFill>
                <a:latin typeface="Alexandria"/>
              </a:rPr>
              <a:t>, while strategic planning aligns with long-term healthcare goals.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100" b="1" dirty="0">
                <a:solidFill>
                  <a:schemeClr val="tx1"/>
                </a:solidFill>
                <a:latin typeface="Alexandria"/>
              </a:rPr>
              <a:t>Stakeholders play a critical role</a:t>
            </a:r>
            <a:r>
              <a:rPr lang="en-US" altLang="en-US" sz="2100" dirty="0">
                <a:solidFill>
                  <a:schemeClr val="tx1"/>
                </a:solidFill>
                <a:latin typeface="Alexandria"/>
              </a:rPr>
              <a:t> in healthcare IT projects, including leadership, clinicians, IT staff, and patients.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100" b="1" dirty="0">
                <a:solidFill>
                  <a:schemeClr val="tx1"/>
                </a:solidFill>
                <a:latin typeface="Alexandria"/>
              </a:rPr>
              <a:t>SWOT analysis helps in decision-making</a:t>
            </a:r>
            <a:r>
              <a:rPr lang="en-US" altLang="en-US" sz="2100" dirty="0">
                <a:solidFill>
                  <a:schemeClr val="tx1"/>
                </a:solidFill>
                <a:latin typeface="Alexandria"/>
              </a:rPr>
              <a:t>, identifying strengths, weaknesses, opportunities, and threats in HIT projects.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96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endParaRPr lang="en-US" altLang="en-US" sz="2200" b="1" dirty="0">
              <a:solidFill>
                <a:schemeClr val="tx1"/>
              </a:solidFill>
              <a:latin typeface="Alexandria"/>
            </a:endParaRP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Information management systems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consist of software, hardware, data, and networks essential for healthcare operations.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Software selection criteria should consider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interoperability, compliance, cost, and emerging technologies.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Vendor assessment is crucial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to ensuring system reliability, ongoing support, and scalability.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Configurability and interoperability enhance system effectiveness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, ensuring user adaptability and seamless data exchange.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1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1302</TotalTime>
  <Words>1808</Words>
  <Application>Microsoft Office PowerPoint</Application>
  <PresentationFormat>Widescreen</PresentationFormat>
  <Paragraphs>245</Paragraphs>
  <Slides>38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381</cp:revision>
  <dcterms:created xsi:type="dcterms:W3CDTF">2023-04-29T09:08:00Z</dcterms:created>
  <dcterms:modified xsi:type="dcterms:W3CDTF">2025-02-21T21:18:16Z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