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notesSlides/notesSlide3.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271" r:id="rId6"/>
    <p:sldId id="509" r:id="rId7"/>
    <p:sldId id="501" r:id="rId8"/>
    <p:sldId id="560" r:id="rId9"/>
    <p:sldId id="593" r:id="rId10"/>
    <p:sldId id="558" r:id="rId11"/>
    <p:sldId id="562" r:id="rId12"/>
    <p:sldId id="565" r:id="rId13"/>
    <p:sldId id="563" r:id="rId14"/>
    <p:sldId id="567" r:id="rId15"/>
    <p:sldId id="594" r:id="rId16"/>
    <p:sldId id="595" r:id="rId17"/>
    <p:sldId id="596" r:id="rId18"/>
    <p:sldId id="597" r:id="rId19"/>
    <p:sldId id="598" r:id="rId20"/>
    <p:sldId id="599" r:id="rId21"/>
    <p:sldId id="600" r:id="rId22"/>
    <p:sldId id="601" r:id="rId23"/>
    <p:sldId id="602" r:id="rId24"/>
    <p:sldId id="603" r:id="rId25"/>
    <p:sldId id="604" r:id="rId26"/>
    <p:sldId id="605" r:id="rId27"/>
    <p:sldId id="606" r:id="rId28"/>
    <p:sldId id="607" r:id="rId29"/>
    <p:sldId id="608" r:id="rId30"/>
    <p:sldId id="609" r:id="rId31"/>
    <p:sldId id="610" r:id="rId32"/>
    <p:sldId id="611" r:id="rId33"/>
    <p:sldId id="612" r:id="rId34"/>
    <p:sldId id="613" r:id="rId35"/>
    <p:sldId id="615" r:id="rId36"/>
    <p:sldId id="616" r:id="rId37"/>
    <p:sldId id="617" r:id="rId38"/>
    <p:sldId id="618" r:id="rId39"/>
    <p:sldId id="621" r:id="rId40"/>
    <p:sldId id="619" r:id="rId41"/>
    <p:sldId id="549" r:id="rId42"/>
    <p:sldId id="508" r:id="rId43"/>
    <p:sldId id="51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501"/>
            <p14:sldId id="560"/>
            <p14:sldId id="593"/>
            <p14:sldId id="558"/>
            <p14:sldId id="562"/>
            <p14:sldId id="565"/>
            <p14:sldId id="563"/>
            <p14:sldId id="567"/>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5"/>
            <p14:sldId id="616"/>
            <p14:sldId id="617"/>
            <p14:sldId id="618"/>
            <p14:sldId id="621"/>
            <p14:sldId id="619"/>
            <p14:sldId id="549"/>
            <p14:sldId id="508"/>
            <p14:sldId id="51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03E5F"/>
    <a:srgbClr val="F58221"/>
    <a:srgbClr val="00AEEF"/>
    <a:srgbClr val="FFD2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19" autoAdjust="0"/>
    <p:restoredTop sz="94660"/>
  </p:normalViewPr>
  <p:slideViewPr>
    <p:cSldViewPr snapToGrid="0">
      <p:cViewPr>
        <p:scale>
          <a:sx n="100" d="100"/>
          <a:sy n="100" d="100"/>
        </p:scale>
        <p:origin x="-1724" y="-4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51659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12477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A341D-2684-DF1B-5D0A-F748799CDA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4279C8-EC8E-8F88-5EC3-84FE967599FA}"/>
              </a:ext>
            </a:extLst>
          </p:cNvPr>
          <p:cNvSpPr>
            <a:spLocks noGrp="1" noRot="1" noChangeAspect="1"/>
          </p:cNvSpPr>
          <p:nvPr>
            <p:ph type="sldImg"/>
          </p:nvPr>
        </p:nvSpPr>
        <p:spPr/>
        <p:txBody>
          <a:bodyPr/>
          <a:lstStyle/>
          <a:p>
            <a:endParaRPr lang="fr-FR"/>
          </a:p>
        </p:txBody>
      </p:sp>
      <p:sp>
        <p:nvSpPr>
          <p:cNvPr id="3" name="Notes Placeholder 2">
            <a:extLst>
              <a:ext uri="{FF2B5EF4-FFF2-40B4-BE49-F238E27FC236}">
                <a16:creationId xmlns:a16="http://schemas.microsoft.com/office/drawing/2014/main" id="{7E630D88-2984-31F3-6AD8-F043B5B1EA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DEC253-3C3D-2B6A-9A68-25544C5AC651}"/>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46578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customXml" Target="../ink/ink1.xml"/></Relationships>
</file>

<file path=ppt/slides/_rels/slide4.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0.png"/><Relationship Id="rId4" Type="http://schemas.openxmlformats.org/officeDocument/2006/relationships/customXml" Target="../ink/ink3.xml"/></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customXml" Target="../ink/ink5.xml"/><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customXml" Target="../ink/ink7.xml"/><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customXml" Target="../ink/ink10.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customXml" Target="../ink/ink12.xml"/><Relationship Id="rId7"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customXml" Target="../ink/ink13.xml"/><Relationship Id="rId7"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customXml" Target="../ink/ink14.xml"/><Relationship Id="rId7"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customXml" Target="../ink/ink15.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customXml" Target="../ink/ink1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customXml" Target="../ink/ink17.xml"/><Relationship Id="rId7" Type="http://schemas.openxmlformats.org/officeDocument/2006/relationships/image" Target="../media/image16.webp"/><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customXml" Target="../ink/ink18.xml"/><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customXml" Target="../ink/ink19.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ustomXml" Target="../ink/ink20.xml"/><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customXml" Target="../ink/ink21.xml"/><Relationship Id="rId7"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customXml" Target="../ink/ink22.xml"/><Relationship Id="rId7"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customXml" Target="../ink/ink2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customXml" Target="../ink/ink24.xml"/><Relationship Id="rId7" Type="http://schemas.openxmlformats.org/officeDocument/2006/relationships/image" Target="../media/image21.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customXml" Target="../ink/ink25.xml"/><Relationship Id="rId7" Type="http://schemas.openxmlformats.org/officeDocument/2006/relationships/image" Target="../media/image22.webp"/><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customXml" Target="../ink/ink2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7"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customXml" Target="../ink/ink28.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customXml" Target="../ink/ink29.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customXml" Target="../ink/ink30.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customXml" Target="../ink/ink31.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customXml" Target="../ink/ink3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customXml" Target="../ink/ink3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customXml" Target="../ink/ink3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customXml" Target="../ink/ink35.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8.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27.png"/><Relationship Id="rId5" Type="http://schemas.openxmlformats.org/officeDocument/2006/relationships/image" Target="../media/image5.pn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92264" y="3784600"/>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36101" y="5625433"/>
            <a:ext cx="47832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الخامسة </a:t>
            </a:r>
            <a:endParaRPr lang="en-US" sz="2800" b="1" dirty="0">
              <a:solidFill>
                <a:schemeClr val="bg1"/>
              </a:solidFill>
              <a:latin typeface="Alexandria" charset="0"/>
              <a:cs typeface="Alexandria" charset="0"/>
            </a:endParaRPr>
          </a:p>
        </p:txBody>
      </p:sp>
      <p:sp>
        <p:nvSpPr>
          <p:cNvPr id="46" name="TextBox 45"/>
          <p:cNvSpPr txBox="1"/>
          <p:nvPr/>
        </p:nvSpPr>
        <p:spPr>
          <a:xfrm>
            <a:off x="1621586" y="4727545"/>
            <a:ext cx="2678940" cy="738664"/>
          </a:xfrm>
          <a:prstGeom prst="rect">
            <a:avLst/>
          </a:prstGeom>
          <a:noFill/>
        </p:spPr>
        <p:txBody>
          <a:bodyPr wrap="none" rtlCol="0">
            <a:spAutoFit/>
          </a:bodyPr>
          <a:lstStyle/>
          <a:p>
            <a:pPr algn="ctr"/>
            <a:r>
              <a:rPr lang="fr-FR" b="1" dirty="0"/>
              <a:t>DGM</a:t>
            </a:r>
            <a:r>
              <a:rPr lang="ar-DZ" b="1" dirty="0"/>
              <a:t>411</a:t>
            </a:r>
          </a:p>
          <a:p>
            <a:pPr algn="ctr"/>
            <a:r>
              <a:rPr lang="ar-DZ" sz="2400" b="1" dirty="0"/>
              <a:t>إدارة المؤسّسة الصحفية </a:t>
            </a:r>
          </a:p>
        </p:txBody>
      </p:sp>
      <p:sp>
        <p:nvSpPr>
          <p:cNvPr id="14" name="Oval 13"/>
          <p:cNvSpPr/>
          <p:nvPr/>
        </p:nvSpPr>
        <p:spPr>
          <a:xfrm>
            <a:off x="6200343" y="-3016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60091" y="2640491"/>
            <a:ext cx="5335229" cy="769441"/>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إدارة المؤسسات الإعلامية</a:t>
            </a:r>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angle 10"/>
          <p:cNvSpPr/>
          <p:nvPr/>
        </p:nvSpPr>
        <p:spPr>
          <a:xfrm>
            <a:off x="3738208" y="722123"/>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latin typeface="Alexandria" charset="0"/>
                <a:cs typeface="Alexandria" charset="0"/>
              </a:rPr>
              <a:t>المحاضرة الخامســـــة</a:t>
            </a:r>
            <a:endParaRPr lang="en-US" sz="3600" b="1" dirty="0">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980803" y="685358"/>
            <a:ext cx="5558496" cy="6032421"/>
          </a:xfrm>
          <a:prstGeom prst="rect">
            <a:avLst/>
          </a:prstGeom>
          <a:noFill/>
        </p:spPr>
        <p:txBody>
          <a:bodyPr wrap="square">
            <a:spAutoFit/>
          </a:bodyPr>
          <a:lstStyle/>
          <a:p>
            <a:pPr algn="just" rtl="1"/>
            <a:r>
              <a:rPr lang="ar-DZ" sz="2800" b="1" dirty="0"/>
              <a:t>محتويات :</a:t>
            </a:r>
          </a:p>
          <a:p>
            <a:pPr algn="just" rtl="1"/>
            <a:endParaRPr lang="fr-FR" sz="2800" dirty="0"/>
          </a:p>
          <a:p>
            <a:pPr algn="just" rtl="1"/>
            <a:r>
              <a:rPr lang="ar-DZ" sz="2200" b="1" dirty="0"/>
              <a:t>1-مقدمة.</a:t>
            </a:r>
            <a:endParaRPr lang="fr-FR" sz="2200" dirty="0"/>
          </a:p>
          <a:p>
            <a:pPr algn="just" rtl="1"/>
            <a:r>
              <a:rPr lang="ar-DZ" sz="2200" b="1" dirty="0"/>
              <a:t>2-مفهوم الإدارة في المؤسسات الصحفية.</a:t>
            </a:r>
            <a:endParaRPr lang="fr-FR" sz="2200" b="1" dirty="0"/>
          </a:p>
          <a:p>
            <a:pPr algn="just" rtl="1"/>
            <a:r>
              <a:rPr lang="ar-DZ" sz="2200" dirty="0"/>
              <a:t>- خلفية معرفية. </a:t>
            </a:r>
            <a:endParaRPr lang="fr-FR" sz="2200" dirty="0"/>
          </a:p>
          <a:p>
            <a:pPr algn="just" rtl="1"/>
            <a:r>
              <a:rPr lang="ar-DZ" sz="2200" b="1" dirty="0"/>
              <a:t>3-أسباب دراسة الإدارة الصحفية.</a:t>
            </a:r>
          </a:p>
          <a:p>
            <a:pPr algn="just" rtl="1"/>
            <a:r>
              <a:rPr lang="ar-DZ" sz="2200" dirty="0"/>
              <a:t>- أمثلة توضيحية</a:t>
            </a:r>
            <a:endParaRPr lang="fr-FR" sz="2200" b="1" dirty="0"/>
          </a:p>
          <a:p>
            <a:pPr algn="just" rtl="1"/>
            <a:r>
              <a:rPr lang="ar-DZ" sz="2200" b="1" dirty="0"/>
              <a:t>4-خصائص إدارة المشروع الصحفي.</a:t>
            </a:r>
            <a:endParaRPr lang="fr-FR" sz="2200" b="1" dirty="0"/>
          </a:p>
          <a:p>
            <a:pPr algn="just" rtl="1"/>
            <a:r>
              <a:rPr lang="ar-DZ" sz="2200" dirty="0"/>
              <a:t>- نماذج مهنية. </a:t>
            </a:r>
            <a:endParaRPr lang="fr-FR" sz="2200" dirty="0"/>
          </a:p>
          <a:p>
            <a:pPr algn="just" rtl="1"/>
            <a:r>
              <a:rPr lang="ar-DZ" sz="2200" dirty="0"/>
              <a:t>- أمثلة توضيحية</a:t>
            </a:r>
            <a:endParaRPr lang="fr-FR" sz="2200" dirty="0"/>
          </a:p>
          <a:p>
            <a:pPr algn="just" rtl="1"/>
            <a:r>
              <a:rPr lang="ar-DZ" sz="2200" b="1" dirty="0"/>
              <a:t>5-أشكال الإندماج الرقمي للمؤسسة الصحفية.</a:t>
            </a:r>
            <a:endParaRPr lang="fr-FR" sz="2200" b="1" dirty="0"/>
          </a:p>
          <a:p>
            <a:pPr algn="just" rtl="1"/>
            <a:r>
              <a:rPr lang="ar-DZ" sz="2200" dirty="0"/>
              <a:t> - دراسة علمية. </a:t>
            </a:r>
          </a:p>
          <a:p>
            <a:pPr algn="just" rtl="1"/>
            <a:r>
              <a:rPr lang="ar-DZ" sz="2200" dirty="0"/>
              <a:t>- أمثلة توضيحية</a:t>
            </a:r>
            <a:endParaRPr lang="fr-FR" sz="2200" dirty="0"/>
          </a:p>
          <a:p>
            <a:pPr algn="just" rtl="1"/>
            <a:r>
              <a:rPr lang="ar-DZ" sz="2200" b="1" dirty="0"/>
              <a:t>6- الوظائف التسويقية للمؤسسة الصحفية .</a:t>
            </a:r>
            <a:endParaRPr lang="fr-FR" sz="2200" b="1" dirty="0"/>
          </a:p>
          <a:p>
            <a:pPr algn="just" rtl="1"/>
            <a:r>
              <a:rPr lang="ar-DZ" sz="2200" dirty="0"/>
              <a:t> - دراسة علمية. </a:t>
            </a:r>
          </a:p>
          <a:p>
            <a:pPr algn="just" rtl="1"/>
            <a:r>
              <a:rPr lang="ar-DZ" sz="2200" b="1" dirty="0"/>
              <a:t>7</a:t>
            </a:r>
            <a:r>
              <a:rPr lang="ar-DZ" sz="2200" dirty="0"/>
              <a:t>-</a:t>
            </a:r>
            <a:r>
              <a:rPr lang="ar-DZ" sz="2200" b="1" dirty="0"/>
              <a:t> التحديات التي تواجه الإدارة الصحفية.</a:t>
            </a:r>
            <a:endParaRPr lang="fr-FR" sz="2200" b="1" dirty="0"/>
          </a:p>
          <a:p>
            <a:pPr algn="just" rtl="1"/>
            <a:r>
              <a:rPr lang="ar-DZ" sz="2200" b="1" dirty="0"/>
              <a:t>8- خلاصة.</a:t>
            </a:r>
            <a:endParaRPr lang="fr-FR" sz="2200" dirty="0"/>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79253"/>
    </mc:Choice>
    <mc:Fallback xmlns="">
      <p:transition advTm="79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552699" y="1397423"/>
            <a:ext cx="7275277" cy="47864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4C9F68C-200C-9B3A-643C-35E9DBD749B1}"/>
              </a:ext>
            </a:extLst>
          </p:cNvPr>
          <p:cNvSpPr/>
          <p:nvPr/>
        </p:nvSpPr>
        <p:spPr>
          <a:xfrm>
            <a:off x="860178" y="1433325"/>
            <a:ext cx="6742698" cy="5134932"/>
          </a:xfrm>
          <a:prstGeom prst="rect">
            <a:avLst/>
          </a:prstGeom>
        </p:spPr>
        <p:txBody>
          <a:bodyPr wrap="square">
            <a:spAutoFit/>
          </a:bodyPr>
          <a:lstStyle/>
          <a:p>
            <a:pPr algn="just" rtl="1"/>
            <a:r>
              <a:rPr lang="ar-DZ" sz="2400" dirty="0"/>
              <a:t>       </a:t>
            </a:r>
            <a:r>
              <a:rPr lang="ar-SA" sz="2400" dirty="0"/>
              <a:t>ت</a:t>
            </a:r>
            <a:r>
              <a:rPr lang="ar-DZ" sz="2400" dirty="0"/>
              <a:t>ُ</a:t>
            </a:r>
            <a:r>
              <a:rPr lang="ar-SA" sz="2400" dirty="0" err="1"/>
              <a:t>عت</a:t>
            </a:r>
            <a:r>
              <a:rPr lang="ar-DZ" sz="2400" dirty="0"/>
              <a:t>َ</a:t>
            </a:r>
            <a:r>
              <a:rPr lang="ar-SA" sz="2400" dirty="0"/>
              <a:t>ـبر الإدارة في المؤسسـات الصحفية ج</a:t>
            </a:r>
            <a:r>
              <a:rPr lang="ar-DZ" sz="2400" dirty="0"/>
              <a:t>ُ</a:t>
            </a:r>
            <a:r>
              <a:rPr lang="ar-SA" sz="2400" dirty="0" err="1"/>
              <a:t>زء</a:t>
            </a:r>
            <a:r>
              <a:rPr lang="ar-DZ" sz="2400" dirty="0"/>
              <a:t>أ</a:t>
            </a:r>
            <a:r>
              <a:rPr lang="ar-SA" sz="2400" dirty="0"/>
              <a:t> مهم</a:t>
            </a:r>
            <a:r>
              <a:rPr lang="ar-DZ" sz="2400" dirty="0"/>
              <a:t>ًا</a:t>
            </a:r>
            <a:r>
              <a:rPr lang="ar-SA" sz="2400" dirty="0"/>
              <a:t> مـن ك</a:t>
            </a:r>
            <a:r>
              <a:rPr lang="ar-DZ" sz="2400" dirty="0"/>
              <a:t>ِ</a:t>
            </a:r>
            <a:r>
              <a:rPr lang="ar-SA" sz="2400" dirty="0" err="1"/>
              <a:t>يانه</a:t>
            </a:r>
            <a:r>
              <a:rPr lang="ar-DZ" sz="2400" dirty="0"/>
              <a:t>َ</a:t>
            </a:r>
            <a:r>
              <a:rPr lang="ar-SA" sz="2400" dirty="0"/>
              <a:t>ا، وبواسطتها يـ</a:t>
            </a:r>
            <a:r>
              <a:rPr lang="ar-DZ" sz="2400" dirty="0"/>
              <a:t>َ</a:t>
            </a:r>
            <a:r>
              <a:rPr lang="ar-SA" sz="2400" dirty="0"/>
              <a:t>ت</a:t>
            </a:r>
            <a:r>
              <a:rPr lang="ar-DZ" sz="2400" dirty="0"/>
              <a:t>ِ</a:t>
            </a:r>
            <a:r>
              <a:rPr lang="ar-SA" sz="2400" dirty="0"/>
              <a:t>م الس</a:t>
            </a:r>
            <a:r>
              <a:rPr lang="ar-DZ" sz="2400" dirty="0"/>
              <a:t>َّ</a:t>
            </a:r>
            <a:r>
              <a:rPr lang="ar-SA" sz="2400" dirty="0"/>
              <a:t>ـ</a:t>
            </a:r>
            <a:r>
              <a:rPr lang="ar-SA" sz="2400" dirty="0" err="1"/>
              <a:t>يطرة</a:t>
            </a:r>
            <a:r>
              <a:rPr lang="ar-SA" sz="2400" dirty="0"/>
              <a:t> على م</a:t>
            </a:r>
            <a:r>
              <a:rPr lang="ar-DZ" sz="2400" dirty="0"/>
              <a:t>ُ</a:t>
            </a:r>
            <a:r>
              <a:rPr lang="ar-SA" sz="2400" dirty="0" err="1"/>
              <a:t>ختلــف</a:t>
            </a:r>
            <a:r>
              <a:rPr lang="ar-SA" sz="2400" dirty="0"/>
              <a:t> أوج</a:t>
            </a:r>
            <a:r>
              <a:rPr lang="ar-DZ" sz="2400" dirty="0"/>
              <a:t>ُ</a:t>
            </a:r>
            <a:r>
              <a:rPr lang="ar-SA" sz="2400" dirty="0"/>
              <a:t>ه النشاط في المؤسسة، وذلك بتوجيــه ك</a:t>
            </a:r>
            <a:r>
              <a:rPr lang="ar-DZ" sz="2400" dirty="0"/>
              <a:t>َ</a:t>
            </a:r>
            <a:r>
              <a:rPr lang="ar-SA" sz="2400" dirty="0"/>
              <a:t>وادرها ل</a:t>
            </a:r>
            <a:r>
              <a:rPr lang="ar-DZ" sz="2400" dirty="0"/>
              <a:t>ِ</a:t>
            </a:r>
            <a:r>
              <a:rPr lang="ar-SA" sz="2400" dirty="0"/>
              <a:t>ت</a:t>
            </a:r>
            <a:r>
              <a:rPr lang="ar-DZ" sz="2400" dirty="0"/>
              <a:t>َ</a:t>
            </a:r>
            <a:r>
              <a:rPr lang="ar-SA" sz="2400" dirty="0"/>
              <a:t>أدية واجباتها</a:t>
            </a:r>
            <a:r>
              <a:rPr lang="ar-DZ" sz="2400" dirty="0"/>
              <a:t>،</a:t>
            </a:r>
            <a:r>
              <a:rPr lang="ar-SA" sz="2400" dirty="0"/>
              <a:t> بم</a:t>
            </a:r>
            <a:r>
              <a:rPr lang="ar-DZ" sz="2400" dirty="0"/>
              <a:t>َ</a:t>
            </a:r>
            <a:r>
              <a:rPr lang="ar-SA" sz="2400" dirty="0"/>
              <a:t>ا ي</a:t>
            </a:r>
            <a:r>
              <a:rPr lang="ar-DZ" sz="2400" dirty="0"/>
              <a:t>َ</a:t>
            </a:r>
            <a:r>
              <a:rPr lang="ar-SA" sz="2400" dirty="0"/>
              <a:t>ضمن تحقيق أهداف المؤسسة بأفضـل الس</a:t>
            </a:r>
            <a:r>
              <a:rPr lang="ar-DZ" sz="2400" dirty="0"/>
              <a:t>ُ</a:t>
            </a:r>
            <a:r>
              <a:rPr lang="ar-SA" sz="2400" dirty="0"/>
              <a:t>ب</a:t>
            </a:r>
            <a:r>
              <a:rPr lang="ar-DZ" sz="2400" dirty="0"/>
              <a:t>ُ</a:t>
            </a:r>
            <a:r>
              <a:rPr lang="ar-SA" sz="2400" dirty="0"/>
              <a:t>ل وأقـل التكاليف.</a:t>
            </a:r>
            <a:endParaRPr lang="fr-FR" sz="2400" dirty="0"/>
          </a:p>
          <a:p>
            <a:pPr algn="just" rtl="1"/>
            <a:r>
              <a:rPr lang="ar-SA" sz="2400" dirty="0"/>
              <a:t>كما تُعَدّ </a:t>
            </a:r>
            <a:r>
              <a:rPr lang="ar-SA" sz="2400" b="1" dirty="0"/>
              <a:t>إدارة </a:t>
            </a:r>
            <a:r>
              <a:rPr lang="ar-SA" sz="2400" b="1" dirty="0" err="1"/>
              <a:t>المؤس</a:t>
            </a:r>
            <a:r>
              <a:rPr lang="ar-DZ" sz="2400" b="1" dirty="0"/>
              <a:t>َّ</a:t>
            </a:r>
            <a:r>
              <a:rPr lang="ar-SA" sz="2400" b="1" dirty="0" err="1"/>
              <a:t>سة</a:t>
            </a:r>
            <a:r>
              <a:rPr lang="ar-SA" sz="2400" b="1" dirty="0"/>
              <a:t> الصحفية</a:t>
            </a:r>
            <a:r>
              <a:rPr lang="ar-DZ" sz="2400" b="1" dirty="0"/>
              <a:t>،</a:t>
            </a:r>
            <a:r>
              <a:rPr lang="ar-SA" sz="2400" dirty="0"/>
              <a:t> عنصرًا أساسياً في نجاح العمل الإعلامي، فهي الم</a:t>
            </a:r>
            <a:r>
              <a:rPr lang="ar-DZ" sz="2400" dirty="0"/>
              <a:t>َ</a:t>
            </a:r>
            <a:r>
              <a:rPr lang="ar-SA" sz="2400" dirty="0" err="1"/>
              <a:t>سؤولة</a:t>
            </a:r>
            <a:r>
              <a:rPr lang="ar-SA" sz="2400" dirty="0"/>
              <a:t> عن تنظيم وتنسيق جميع الأنشطة الت</a:t>
            </a:r>
            <a:r>
              <a:rPr lang="ar-DZ" sz="2400" dirty="0"/>
              <a:t>َّ</a:t>
            </a:r>
            <a:r>
              <a:rPr lang="ar-SA" sz="2400" dirty="0"/>
              <a:t>حريرية والإدارية والمالية داخل المؤسسة. </a:t>
            </a:r>
            <a:r>
              <a:rPr lang="ar-SA" sz="2400" dirty="0" err="1"/>
              <a:t>وت</a:t>
            </a:r>
            <a:r>
              <a:rPr lang="ar-DZ" sz="2400" dirty="0"/>
              <a:t>َ</a:t>
            </a:r>
            <a:r>
              <a:rPr lang="ar-SA" sz="2400" dirty="0"/>
              <a:t>هدف هذه الإدارة إلى ضمان سير العمل الصحفي ب</a:t>
            </a:r>
            <a:r>
              <a:rPr lang="ar-DZ" sz="2400" dirty="0"/>
              <a:t>ِ</a:t>
            </a:r>
            <a:r>
              <a:rPr lang="ar-SA" sz="2400" dirty="0"/>
              <a:t>ك</a:t>
            </a:r>
            <a:r>
              <a:rPr lang="ar-DZ" sz="2400" dirty="0"/>
              <a:t>َ</a:t>
            </a:r>
            <a:r>
              <a:rPr lang="ar-SA" sz="2400" dirty="0" err="1"/>
              <a:t>فاءة</a:t>
            </a:r>
            <a:r>
              <a:rPr lang="ar-SA" sz="2400" dirty="0"/>
              <a:t>، من خلال الت</a:t>
            </a:r>
            <a:r>
              <a:rPr lang="ar-DZ" sz="2400" dirty="0"/>
              <a:t>َّ</a:t>
            </a:r>
            <a:r>
              <a:rPr lang="ar-SA" sz="2400" dirty="0"/>
              <a:t>خطيط الجي</a:t>
            </a:r>
            <a:r>
              <a:rPr lang="ar-DZ" sz="2400" dirty="0"/>
              <a:t>ِّ</a:t>
            </a:r>
            <a:r>
              <a:rPr lang="ar-SA" sz="2400" dirty="0"/>
              <a:t>د، وتوزيع المهام، </a:t>
            </a:r>
            <a:r>
              <a:rPr lang="ar-SA" sz="2400" dirty="0" err="1"/>
              <a:t>وم</a:t>
            </a:r>
            <a:r>
              <a:rPr lang="ar-DZ" sz="2400" dirty="0"/>
              <a:t>ُ</a:t>
            </a:r>
            <a:r>
              <a:rPr lang="ar-SA" sz="2400" dirty="0"/>
              <a:t>تابعة الأداء، </a:t>
            </a:r>
            <a:r>
              <a:rPr lang="ar-SA" sz="2400" dirty="0" err="1"/>
              <a:t>وت</a:t>
            </a:r>
            <a:r>
              <a:rPr lang="ar-DZ" sz="2400" dirty="0"/>
              <a:t>َ</a:t>
            </a:r>
            <a:r>
              <a:rPr lang="ar-SA" sz="2400" dirty="0"/>
              <a:t>طوير الكفاءات الب</a:t>
            </a:r>
            <a:r>
              <a:rPr lang="ar-DZ" sz="2400" dirty="0"/>
              <a:t>َ</a:t>
            </a:r>
            <a:r>
              <a:rPr lang="ar-SA" sz="2400" dirty="0"/>
              <a:t>شرية. كما تسعى إلى تحقيق التوازن بين الرسالة الإعلامية والأهداف ال</a:t>
            </a:r>
            <a:r>
              <a:rPr lang="ar-DZ" sz="2400" dirty="0"/>
              <a:t>إِ</a:t>
            </a:r>
            <a:r>
              <a:rPr lang="ar-SA" sz="2400" dirty="0" err="1"/>
              <a:t>قتصادية</a:t>
            </a:r>
            <a:r>
              <a:rPr lang="ar-SA" sz="2400" dirty="0"/>
              <a:t> للمؤسسة، بما ي</a:t>
            </a:r>
            <a:r>
              <a:rPr lang="ar-DZ" sz="2400" dirty="0"/>
              <a:t>َ</a:t>
            </a:r>
            <a:r>
              <a:rPr lang="ar-SA" sz="2400" dirty="0"/>
              <a:t>ضم</a:t>
            </a:r>
            <a:r>
              <a:rPr lang="ar-DZ" sz="2400" dirty="0"/>
              <a:t>َ</a:t>
            </a:r>
            <a:r>
              <a:rPr lang="ar-SA" sz="2400" dirty="0"/>
              <a:t>ن لها ال</a:t>
            </a:r>
            <a:r>
              <a:rPr lang="ar-DZ" sz="2400" dirty="0"/>
              <a:t>إِ</a:t>
            </a:r>
            <a:r>
              <a:rPr lang="ar-SA" sz="2400" dirty="0" err="1"/>
              <a:t>ستمرار</a:t>
            </a:r>
            <a:r>
              <a:rPr lang="ar-SA" sz="2400" dirty="0"/>
              <a:t> والت</a:t>
            </a:r>
            <a:r>
              <a:rPr lang="ar-DZ" sz="2400" dirty="0"/>
              <a:t>َّ</a:t>
            </a:r>
            <a:r>
              <a:rPr lang="ar-SA" sz="2400" dirty="0"/>
              <a:t>أثير في بيئة إ</a:t>
            </a:r>
            <a:r>
              <a:rPr lang="ar-DZ" sz="2400" dirty="0"/>
              <a:t>ِ</a:t>
            </a:r>
            <a:r>
              <a:rPr lang="ar-SA" sz="2400" dirty="0" err="1"/>
              <a:t>علامية</a:t>
            </a:r>
            <a:r>
              <a:rPr lang="ar-DZ" sz="2400" dirty="0"/>
              <a:t>،</a:t>
            </a:r>
            <a:r>
              <a:rPr lang="ar-SA" sz="2400" dirty="0"/>
              <a:t> </a:t>
            </a:r>
            <a:r>
              <a:rPr lang="ar-SA" sz="2400" dirty="0" err="1"/>
              <a:t>تت</a:t>
            </a:r>
            <a:r>
              <a:rPr lang="ar-DZ" sz="2400" dirty="0"/>
              <a:t>َّ</a:t>
            </a:r>
            <a:r>
              <a:rPr lang="ar-SA" sz="2400" dirty="0"/>
              <a:t>س</a:t>
            </a:r>
            <a:r>
              <a:rPr lang="ar-DZ" sz="2400" dirty="0"/>
              <a:t>ِ</a:t>
            </a:r>
            <a:r>
              <a:rPr lang="ar-SA" sz="2400" dirty="0"/>
              <a:t>م بالمنافسة والت</a:t>
            </a:r>
            <a:r>
              <a:rPr lang="ar-DZ" sz="2400" dirty="0"/>
              <a:t>َّ</a:t>
            </a:r>
            <a:r>
              <a:rPr lang="ar-SA" sz="2400" dirty="0"/>
              <a:t>طور التكنولوجي السريع</a:t>
            </a:r>
            <a:r>
              <a:rPr lang="fr-FR" sz="2400" dirty="0"/>
              <a:t>.</a:t>
            </a:r>
          </a:p>
          <a:p>
            <a:pPr algn="just" rtl="1"/>
            <a:r>
              <a:rPr lang="ar-DZ" sz="2400" dirty="0"/>
              <a:t>                    </a:t>
            </a:r>
            <a:r>
              <a:rPr lang="ar-DZ" dirty="0"/>
              <a:t>                                                 </a:t>
            </a:r>
            <a:endParaRPr lang="ar-DZ" sz="2400" dirty="0"/>
          </a:p>
          <a:p>
            <a:pPr>
              <a:lnSpc>
                <a:spcPct val="120000"/>
              </a:lnSpc>
            </a:pPr>
            <a:endParaRPr lang="en-US" sz="1400" dirty="0">
              <a:latin typeface="Alexandria" charset="0"/>
              <a:cs typeface="Alexandria" charset="0"/>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184838" y="684433"/>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مقدمـــــــــــــــة</a:t>
            </a:r>
          </a:p>
        </p:txBody>
      </p:sp>
      <p:sp>
        <p:nvSpPr>
          <p:cNvPr id="29" name="Rectangle 28">
            <a:extLst>
              <a:ext uri="{FF2B5EF4-FFF2-40B4-BE49-F238E27FC236}">
                <a16:creationId xmlns:a16="http://schemas.microsoft.com/office/drawing/2014/main" id="{347E6AA2-4EA9-AF2A-5CCB-DE4212CFA70B}"/>
              </a:ext>
            </a:extLst>
          </p:cNvPr>
          <p:cNvSpPr/>
          <p:nvPr/>
        </p:nvSpPr>
        <p:spPr>
          <a:xfrm>
            <a:off x="2246035" y="5309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pic>
        <p:nvPicPr>
          <p:cNvPr id="5" name="Image 4">
            <a:extLst>
              <a:ext uri="{FF2B5EF4-FFF2-40B4-BE49-F238E27FC236}">
                <a16:creationId xmlns:a16="http://schemas.microsoft.com/office/drawing/2014/main" id="{B961BF60-D9D1-2B34-A7DD-5F613DE2E38A}"/>
              </a:ext>
            </a:extLst>
          </p:cNvPr>
          <p:cNvPicPr>
            <a:picLocks noChangeAspect="1"/>
          </p:cNvPicPr>
          <p:nvPr/>
        </p:nvPicPr>
        <p:blipFill>
          <a:blip r:embed="rId8"/>
          <a:stretch>
            <a:fillRect/>
          </a:stretch>
        </p:blipFill>
        <p:spPr>
          <a:xfrm>
            <a:off x="7827976" y="1397257"/>
            <a:ext cx="4036344" cy="5262127"/>
          </a:xfrm>
          <a:prstGeom prst="rect">
            <a:avLst/>
          </a:prstGeom>
          <a:ln>
            <a:noFill/>
          </a:ln>
          <a:effectLst>
            <a:softEdge rad="112500"/>
          </a:effectLst>
        </p:spPr>
      </p:pic>
      <p:sp>
        <p:nvSpPr>
          <p:cNvPr id="18" name="Rectangle 17">
            <a:extLst>
              <a:ext uri="{FF2B5EF4-FFF2-40B4-BE49-F238E27FC236}">
                <a16:creationId xmlns:a16="http://schemas.microsoft.com/office/drawing/2014/main" id="{85BC3F50-E393-12FF-C2C6-8D840F2293D3}"/>
              </a:ext>
            </a:extLst>
          </p:cNvPr>
          <p:cNvSpPr/>
          <p:nvPr/>
        </p:nvSpPr>
        <p:spPr>
          <a:xfrm>
            <a:off x="7083049" y="5826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01</a:t>
            </a:r>
            <a:endParaRPr lang="en-US" sz="3200" b="1" dirty="0">
              <a:ea typeface="Roboto Light" panose="02000000000000000000" pitchFamily="2" charset="0"/>
            </a:endParaRPr>
          </a:p>
        </p:txBody>
      </p:sp>
    </p:spTree>
    <p:extLst>
      <p:ext uri="{BB962C8B-B14F-4D97-AF65-F5344CB8AC3E}">
        <p14:creationId xmlns:p14="http://schemas.microsoft.com/office/powerpoint/2010/main" val="4142154390"/>
      </p:ext>
    </p:extLst>
  </p:cSld>
  <p:clrMapOvr>
    <a:masterClrMapping/>
  </p:clrMapOvr>
  <mc:AlternateContent xmlns:mc="http://schemas.openxmlformats.org/markup-compatibility/2006" xmlns:p14="http://schemas.microsoft.com/office/powerpoint/2010/main">
    <mc:Choice Requires="p14">
      <p:transition p14:dur="0" advTm="190869"/>
    </mc:Choice>
    <mc:Fallback xmlns="">
      <p:transition advTm="19086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9AC2D-11FA-2F30-BE42-214637C61C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8C7B6F-6429-02CF-5467-FBD7EBD8204E}"/>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مفهوم الإدارة في المؤسسات الصحفية</a:t>
            </a:r>
          </a:p>
        </p:txBody>
      </p:sp>
      <p:sp>
        <p:nvSpPr>
          <p:cNvPr id="29" name="Rectangle 28">
            <a:extLst>
              <a:ext uri="{FF2B5EF4-FFF2-40B4-BE49-F238E27FC236}">
                <a16:creationId xmlns:a16="http://schemas.microsoft.com/office/drawing/2014/main" id="{0AE18821-FBC9-9A43-F7B3-ECCF1EF630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FB3736-5FAE-D750-AC19-26F88262F9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6F3219A-D779-7F53-94A0-FC9B1EF9C4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7" name="ZoneTexte 6">
            <a:extLst>
              <a:ext uri="{FF2B5EF4-FFF2-40B4-BE49-F238E27FC236}">
                <a16:creationId xmlns:a16="http://schemas.microsoft.com/office/drawing/2014/main" id="{DB957188-C979-37E4-E25D-8A8A21A9C011}"/>
              </a:ext>
            </a:extLst>
          </p:cNvPr>
          <p:cNvSpPr txBox="1"/>
          <p:nvPr/>
        </p:nvSpPr>
        <p:spPr>
          <a:xfrm>
            <a:off x="770562" y="1736783"/>
            <a:ext cx="10489194" cy="3908762"/>
          </a:xfrm>
          <a:prstGeom prst="rect">
            <a:avLst/>
          </a:prstGeom>
          <a:noFill/>
        </p:spPr>
        <p:txBody>
          <a:bodyPr wrap="square">
            <a:spAutoFit/>
          </a:bodyPr>
          <a:lstStyle/>
          <a:p>
            <a:pPr algn="just" rtl="1"/>
            <a:r>
              <a:rPr lang="ar-SA" sz="2400" dirty="0"/>
              <a:t>ي</a:t>
            </a:r>
            <a:r>
              <a:rPr lang="ar-DZ" sz="2400" dirty="0"/>
              <a:t>ُ</a:t>
            </a:r>
            <a:r>
              <a:rPr lang="ar-SA" sz="2400" dirty="0" err="1"/>
              <a:t>نظ</a:t>
            </a:r>
            <a:r>
              <a:rPr lang="ar-DZ" sz="2400" dirty="0"/>
              <a:t>َ</a:t>
            </a:r>
            <a:r>
              <a:rPr lang="ar-SA" sz="2400" dirty="0"/>
              <a:t>ـر للإدارة الصحفية علـــى أن</a:t>
            </a:r>
            <a:r>
              <a:rPr lang="ar-DZ" sz="2400" dirty="0"/>
              <a:t>َّ</a:t>
            </a:r>
            <a:r>
              <a:rPr lang="ar-SA" sz="2400" dirty="0"/>
              <a:t>ها</a:t>
            </a:r>
            <a:r>
              <a:rPr lang="ar-DZ" sz="2400" dirty="0"/>
              <a:t>:"</a:t>
            </a:r>
            <a:r>
              <a:rPr lang="ar-SA" sz="2400" dirty="0"/>
              <a:t> </a:t>
            </a:r>
            <a:r>
              <a:rPr lang="ar-SA" sz="2400" b="1" dirty="0"/>
              <a:t>هيئـة الت</a:t>
            </a:r>
            <a:r>
              <a:rPr lang="ar-DZ" sz="2400" b="1" dirty="0"/>
              <a:t>َّ</a:t>
            </a:r>
            <a:r>
              <a:rPr lang="ar-SA" sz="2400" b="1" dirty="0"/>
              <a:t>خطـــيط وتنظـيم </a:t>
            </a:r>
            <a:r>
              <a:rPr lang="ar-SA" sz="2400" b="1" dirty="0" err="1"/>
              <a:t>وإ</a:t>
            </a:r>
            <a:r>
              <a:rPr lang="ar-DZ" sz="2400" b="1" dirty="0"/>
              <a:t>ِ</a:t>
            </a:r>
            <a:r>
              <a:rPr lang="ar-SA" sz="2400" b="1" dirty="0"/>
              <a:t>دارة عمليـات ج</a:t>
            </a:r>
            <a:r>
              <a:rPr lang="ar-DZ" sz="2400" b="1" dirty="0"/>
              <a:t>َ</a:t>
            </a:r>
            <a:r>
              <a:rPr lang="ar-SA" sz="2400" b="1" dirty="0"/>
              <a:t>م</a:t>
            </a:r>
            <a:r>
              <a:rPr lang="ar-DZ" sz="2400" b="1" dirty="0"/>
              <a:t>ْ</a:t>
            </a:r>
            <a:r>
              <a:rPr lang="ar-SA" sz="2400" b="1" dirty="0"/>
              <a:t>ـــع</a:t>
            </a:r>
            <a:r>
              <a:rPr lang="ar-DZ" sz="2400" b="1" dirty="0"/>
              <a:t>ِ</a:t>
            </a:r>
            <a:r>
              <a:rPr lang="ar-SA" sz="2400" b="1" dirty="0"/>
              <a:t> </a:t>
            </a:r>
            <a:r>
              <a:rPr lang="ar-SA" sz="2400" b="1" dirty="0" err="1"/>
              <a:t>وم</a:t>
            </a:r>
            <a:r>
              <a:rPr lang="ar-DZ" sz="2400" b="1" dirty="0"/>
              <a:t>ُ</a:t>
            </a:r>
            <a:r>
              <a:rPr lang="ar-SA" sz="2400" b="1" dirty="0" err="1"/>
              <a:t>عالجـــة</a:t>
            </a:r>
            <a:r>
              <a:rPr lang="ar-SA" sz="2400" b="1" dirty="0"/>
              <a:t> المعلومات ، بهدف إ</a:t>
            </a:r>
            <a:r>
              <a:rPr lang="ar-DZ" sz="2400" b="1" dirty="0"/>
              <a:t>ِ</a:t>
            </a:r>
            <a:r>
              <a:rPr lang="ar-SA" sz="2400" b="1" dirty="0"/>
              <a:t>نجــــاز وظــائف الصـحافة</a:t>
            </a:r>
            <a:r>
              <a:rPr lang="ar-DZ" sz="2400" b="1" dirty="0"/>
              <a:t>،</a:t>
            </a:r>
            <a:r>
              <a:rPr lang="ar-SA" sz="2400" b="1" dirty="0"/>
              <a:t> ل</a:t>
            </a:r>
            <a:r>
              <a:rPr lang="ar-DZ" sz="2400" b="1" dirty="0"/>
              <a:t>ِ</a:t>
            </a:r>
            <a:r>
              <a:rPr lang="ar-SA" sz="2400" b="1" dirty="0"/>
              <a:t>غ</a:t>
            </a:r>
            <a:r>
              <a:rPr lang="ar-DZ" sz="2400" b="1" dirty="0"/>
              <a:t>َ</a:t>
            </a:r>
            <a:r>
              <a:rPr lang="ar-SA" sz="2400" b="1" dirty="0"/>
              <a:t>ــرض ضـمان علاقــة التواصــل مــــع الجمهـور</a:t>
            </a:r>
            <a:r>
              <a:rPr lang="ar-DZ" sz="2400" b="1" dirty="0"/>
              <a:t>،</a:t>
            </a:r>
            <a:r>
              <a:rPr lang="ar-SA" sz="2400" b="1" dirty="0"/>
              <a:t> عـبر الوسائل الصـحفية المتـوفرة</a:t>
            </a:r>
            <a:r>
              <a:rPr lang="ar-SA" sz="2400" dirty="0"/>
              <a:t> </a:t>
            </a:r>
            <a:r>
              <a:rPr lang="ar-SA" sz="2400" b="1" dirty="0"/>
              <a:t>لـدى المؤسسة الصـ</a:t>
            </a:r>
            <a:r>
              <a:rPr lang="ar-DZ" sz="2400" b="1" dirty="0"/>
              <a:t>ُ</a:t>
            </a:r>
            <a:r>
              <a:rPr lang="ar-SA" sz="2400" b="1" dirty="0"/>
              <a:t>حيفة</a:t>
            </a:r>
            <a:r>
              <a:rPr lang="ar-DZ" sz="2400" b="1" dirty="0"/>
              <a:t>"</a:t>
            </a:r>
            <a:r>
              <a:rPr lang="ar-SA" sz="2400" b="1" dirty="0"/>
              <a:t>، </a:t>
            </a:r>
            <a:r>
              <a:rPr lang="ar-SA" sz="2400" dirty="0"/>
              <a:t>وقـد تطـو</a:t>
            </a:r>
            <a:r>
              <a:rPr lang="ar-DZ" sz="2400" dirty="0"/>
              <a:t>َّ</a:t>
            </a:r>
            <a:r>
              <a:rPr lang="ar-SA" sz="2400" dirty="0"/>
              <a:t>ر</a:t>
            </a:r>
            <a:r>
              <a:rPr lang="ar-DZ" sz="2400" dirty="0"/>
              <a:t>ت</a:t>
            </a:r>
            <a:r>
              <a:rPr lang="ar-SA" sz="2400" dirty="0"/>
              <a:t> الإدارة كعلم من </a:t>
            </a:r>
            <a:r>
              <a:rPr lang="ar-DZ" sz="2400" dirty="0"/>
              <a:t>خ</a:t>
            </a:r>
            <a:r>
              <a:rPr lang="ar-SA" sz="2400" dirty="0" err="1"/>
              <a:t>لال</a:t>
            </a:r>
            <a:r>
              <a:rPr lang="ar-SA" sz="2400" dirty="0"/>
              <a:t> مجموعـة مــــن النظــريات البيروقراطيـة، نظريــة الإدارة الع</a:t>
            </a:r>
            <a:r>
              <a:rPr lang="ar-DZ" sz="2400" dirty="0"/>
              <a:t>ِ</a:t>
            </a:r>
            <a:r>
              <a:rPr lang="ar-SA" sz="2400" dirty="0"/>
              <a:t>لميــة،</a:t>
            </a:r>
            <a:r>
              <a:rPr lang="ar-DZ" sz="2400" dirty="0"/>
              <a:t> </a:t>
            </a:r>
            <a:r>
              <a:rPr lang="ar-SA" sz="2400" dirty="0"/>
              <a:t>نظريـة العلاقــات الإنسـانية والمدرسـة الس</a:t>
            </a:r>
            <a:r>
              <a:rPr lang="ar-DZ" sz="2400" dirty="0"/>
              <a:t>ُ</a:t>
            </a:r>
            <a:r>
              <a:rPr lang="ar-SA" sz="2400" dirty="0"/>
              <a:t>ـ</a:t>
            </a:r>
            <a:r>
              <a:rPr lang="ar-SA" sz="2400" dirty="0" err="1"/>
              <a:t>لوكية</a:t>
            </a:r>
            <a:r>
              <a:rPr lang="ar-DZ" sz="2400" dirty="0"/>
              <a:t>.</a:t>
            </a:r>
            <a:r>
              <a:rPr lang="ar-SA" dirty="0"/>
              <a:t> </a:t>
            </a:r>
            <a:r>
              <a:rPr lang="ar-SA" sz="2400" dirty="0"/>
              <a:t>والن</a:t>
            </a:r>
            <a:r>
              <a:rPr lang="ar-DZ" sz="2400" dirty="0"/>
              <a:t>ِّ</a:t>
            </a:r>
            <a:r>
              <a:rPr lang="ar-SA" sz="2400" dirty="0" err="1"/>
              <a:t>ظام</a:t>
            </a:r>
            <a:r>
              <a:rPr lang="ar-SA" sz="2400" dirty="0"/>
              <a:t> الإداري في المؤسسات الصحفية يتكون أساسا من عناصر عدة</a:t>
            </a:r>
            <a:r>
              <a:rPr lang="fr-FR" sz="2400" dirty="0"/>
              <a:t>:</a:t>
            </a:r>
          </a:p>
          <a:p>
            <a:pPr algn="just" rtl="1"/>
            <a:r>
              <a:rPr lang="fr-FR" sz="2400" dirty="0"/>
              <a:t> </a:t>
            </a:r>
            <a:r>
              <a:rPr lang="ar-DZ" sz="2400" dirty="0"/>
              <a:t>1-</a:t>
            </a:r>
            <a:r>
              <a:rPr lang="fr-FR" sz="2400" dirty="0"/>
              <a:t> </a:t>
            </a:r>
            <a:r>
              <a:rPr lang="ar-SA" sz="2400" dirty="0"/>
              <a:t>فلسفة الن</a:t>
            </a:r>
            <a:r>
              <a:rPr lang="ar-DZ" sz="2400" dirty="0"/>
              <a:t>ِّ</a:t>
            </a:r>
            <a:r>
              <a:rPr lang="ar-SA" sz="2400" dirty="0" err="1"/>
              <a:t>ظام</a:t>
            </a:r>
            <a:r>
              <a:rPr lang="ar-SA" sz="2400" dirty="0"/>
              <a:t> </a:t>
            </a:r>
            <a:r>
              <a:rPr lang="fr-FR" sz="2400" dirty="0"/>
              <a:t>.</a:t>
            </a:r>
          </a:p>
          <a:p>
            <a:pPr algn="just" rtl="1"/>
            <a:r>
              <a:rPr lang="ar-DZ" sz="2400" dirty="0"/>
              <a:t>2- </a:t>
            </a:r>
            <a:r>
              <a:rPr lang="ar-SA" sz="2400" dirty="0"/>
              <a:t>الن</a:t>
            </a:r>
            <a:r>
              <a:rPr lang="ar-DZ" sz="2400" dirty="0"/>
              <a:t>ُ</a:t>
            </a:r>
            <a:r>
              <a:rPr lang="ar-SA" sz="2400" dirty="0"/>
              <a:t>ظم والقواعد </a:t>
            </a:r>
            <a:r>
              <a:rPr lang="fr-FR" sz="2400" dirty="0"/>
              <a:t>.</a:t>
            </a:r>
          </a:p>
          <a:p>
            <a:pPr algn="just" rtl="1"/>
            <a:r>
              <a:rPr lang="ar-DZ" sz="2400" dirty="0"/>
              <a:t>3- ا</a:t>
            </a:r>
            <a:r>
              <a:rPr lang="ar-SA" sz="2400" dirty="0"/>
              <a:t>لإجراءات والعمليات</a:t>
            </a:r>
            <a:r>
              <a:rPr lang="fr-FR" sz="2400" dirty="0"/>
              <a:t>.</a:t>
            </a:r>
          </a:p>
          <a:p>
            <a:pPr algn="just" rtl="1"/>
            <a:r>
              <a:rPr lang="ar-DZ" sz="2400" dirty="0"/>
              <a:t>4- </a:t>
            </a:r>
            <a:r>
              <a:rPr lang="ar-SA" sz="2400" dirty="0"/>
              <a:t>الأفراد </a:t>
            </a:r>
            <a:r>
              <a:rPr lang="ar-DZ" sz="2400" dirty="0"/>
              <a:t>و</a:t>
            </a:r>
            <a:r>
              <a:rPr lang="ar-SA" sz="2400" dirty="0"/>
              <a:t>المستوى التقني للنظام</a:t>
            </a:r>
            <a:r>
              <a:rPr lang="fr-FR" sz="2400" dirty="0"/>
              <a:t>. </a:t>
            </a:r>
          </a:p>
          <a:p>
            <a:pPr algn="r"/>
            <a:endParaRPr lang="fr-FR"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145BF8DE-590F-A733-6548-BCBBD8B1F1D9}"/>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endParaRPr lang="en-US" sz="1400" b="1" dirty="0">
              <a:ea typeface="Roboto Light" panose="02000000000000000000" pitchFamily="2" charset="0"/>
            </a:endParaRPr>
          </a:p>
        </p:txBody>
      </p:sp>
    </p:spTree>
    <p:extLst>
      <p:ext uri="{BB962C8B-B14F-4D97-AF65-F5344CB8AC3E}">
        <p14:creationId xmlns:p14="http://schemas.microsoft.com/office/powerpoint/2010/main" val="203160736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02887-6781-CC2D-46E2-388CA63E197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826507-BAA1-E94B-D1D3-E111C642EE2F}"/>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مفهوم الإدارة في المؤسسات الصحفية</a:t>
            </a:r>
          </a:p>
        </p:txBody>
      </p:sp>
      <p:sp>
        <p:nvSpPr>
          <p:cNvPr id="18" name="Rectangle 17">
            <a:extLst>
              <a:ext uri="{FF2B5EF4-FFF2-40B4-BE49-F238E27FC236}">
                <a16:creationId xmlns:a16="http://schemas.microsoft.com/office/drawing/2014/main" id="{2E9C5763-8675-025F-F026-CA09DF6C6FA6}"/>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29" name="Rectangle 28">
            <a:extLst>
              <a:ext uri="{FF2B5EF4-FFF2-40B4-BE49-F238E27FC236}">
                <a16:creationId xmlns:a16="http://schemas.microsoft.com/office/drawing/2014/main" id="{920869BF-D0CC-521E-EB2F-8FB86E9D4E9E}"/>
              </a:ext>
            </a:extLst>
          </p:cNvPr>
          <p:cNvSpPr/>
          <p:nvPr/>
        </p:nvSpPr>
        <p:spPr>
          <a:xfrm>
            <a:off x="2266584" y="47197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A55B083-5023-AA4F-701A-E3591D5E95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10BEAE19-411F-9ED5-7CB5-EEC312CB60F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7B644E8B-0C11-2C30-6559-85855BCCAD2F}"/>
              </a:ext>
            </a:extLst>
          </p:cNvPr>
          <p:cNvSpPr txBox="1"/>
          <p:nvPr/>
        </p:nvSpPr>
        <p:spPr>
          <a:xfrm>
            <a:off x="735323" y="1548315"/>
            <a:ext cx="6898376" cy="4919488"/>
          </a:xfrm>
          <a:prstGeom prst="rect">
            <a:avLst/>
          </a:prstGeom>
          <a:noFill/>
        </p:spPr>
        <p:txBody>
          <a:bodyPr wrap="square">
            <a:spAutoFit/>
          </a:bodyPr>
          <a:lstStyle/>
          <a:p>
            <a:pPr algn="just" rtl="1">
              <a:lnSpc>
                <a:spcPct val="107000"/>
              </a:lnSpc>
              <a:spcAft>
                <a:spcPts val="800"/>
              </a:spcAft>
            </a:pPr>
            <a:r>
              <a:rPr lang="ar-SA" sz="2400" dirty="0"/>
              <a:t>ت</a:t>
            </a:r>
            <a:r>
              <a:rPr lang="ar-DZ" sz="2400" dirty="0"/>
              <a:t>ُكَ</a:t>
            </a:r>
            <a:r>
              <a:rPr lang="ar-SA" sz="2400" dirty="0"/>
              <a:t>و</a:t>
            </a:r>
            <a:r>
              <a:rPr lang="ar-DZ" sz="2400" dirty="0"/>
              <a:t>ِّ</a:t>
            </a:r>
            <a:r>
              <a:rPr lang="ar-SA" sz="2400" dirty="0"/>
              <a:t>ن</a:t>
            </a:r>
            <a:r>
              <a:rPr lang="ar-DZ" sz="2400" dirty="0"/>
              <a:t>ُ</a:t>
            </a:r>
            <a:r>
              <a:rPr lang="ar-SA" sz="2400" dirty="0"/>
              <a:t> هـذه العناصـر ن</a:t>
            </a:r>
            <a:r>
              <a:rPr lang="ar-DZ" sz="2400" dirty="0"/>
              <a:t>ِ</a:t>
            </a:r>
            <a:r>
              <a:rPr lang="ar-SA" sz="2400" dirty="0" err="1"/>
              <a:t>ظام</a:t>
            </a:r>
            <a:r>
              <a:rPr lang="ar-DZ" sz="2400" dirty="0"/>
              <a:t>ً</a:t>
            </a:r>
            <a:r>
              <a:rPr lang="ar-SA" sz="2400" dirty="0"/>
              <a:t>ا ديناميكي</a:t>
            </a:r>
            <a:r>
              <a:rPr lang="ar-DZ" sz="2400" dirty="0"/>
              <a:t>ً</a:t>
            </a:r>
            <a:r>
              <a:rPr lang="ar-SA" sz="2400" dirty="0"/>
              <a:t>ا وعلاقـة تبادلية، </a:t>
            </a:r>
            <a:r>
              <a:rPr lang="ar-SA" sz="2400" dirty="0" err="1"/>
              <a:t>فأ</a:t>
            </a:r>
            <a:r>
              <a:rPr lang="ar-DZ" sz="2400" dirty="0"/>
              <a:t>َ</a:t>
            </a:r>
            <a:r>
              <a:rPr lang="ar-SA" sz="2400" dirty="0"/>
              <a:t>ي ت</a:t>
            </a:r>
            <a:r>
              <a:rPr lang="ar-DZ" sz="2400" dirty="0"/>
              <a:t>َ</a:t>
            </a:r>
            <a:r>
              <a:rPr lang="ar-SA" sz="2400" dirty="0" err="1"/>
              <a:t>غيير</a:t>
            </a:r>
            <a:r>
              <a:rPr lang="ar-SA" sz="2400" dirty="0"/>
              <a:t> لأي عنصر منها ي</a:t>
            </a:r>
            <a:r>
              <a:rPr lang="ar-DZ" sz="2400" dirty="0"/>
              <a:t>َ</a:t>
            </a:r>
            <a:r>
              <a:rPr lang="ar-SA" sz="2400" dirty="0"/>
              <a:t>نتج عنه آثار</a:t>
            </a:r>
            <a:r>
              <a:rPr lang="ar-DZ" sz="2400" dirty="0"/>
              <a:t>ً</a:t>
            </a:r>
            <a:r>
              <a:rPr lang="ar-SA" sz="2400" dirty="0"/>
              <a:t>ا  م</a:t>
            </a:r>
            <a:r>
              <a:rPr lang="ar-DZ" sz="2400" dirty="0"/>
              <a:t>ُ</a:t>
            </a:r>
            <a:r>
              <a:rPr lang="ar-SA" sz="2400" dirty="0"/>
              <a:t>تعل</a:t>
            </a:r>
            <a:r>
              <a:rPr lang="ar-DZ" sz="2400" dirty="0"/>
              <a:t>ِّ</a:t>
            </a:r>
            <a:r>
              <a:rPr lang="ar-SA" sz="2400" dirty="0" err="1"/>
              <a:t>قة</a:t>
            </a:r>
            <a:r>
              <a:rPr lang="ar-SA" sz="2400" dirty="0"/>
              <a:t> </a:t>
            </a:r>
            <a:r>
              <a:rPr lang="ar-DZ" sz="2400" dirty="0"/>
              <a:t>بِال</a:t>
            </a:r>
            <a:r>
              <a:rPr lang="ar-SA" sz="2400" dirty="0"/>
              <a:t>عناصر الأخـرى، والإدارة في المؤسسـة الصحفية</a:t>
            </a:r>
            <a:r>
              <a:rPr lang="ar-DZ" sz="2400" dirty="0"/>
              <a:t>،</a:t>
            </a:r>
            <a:r>
              <a:rPr lang="ar-SA" sz="2400" dirty="0"/>
              <a:t> ذات تأثير كبير على ن</a:t>
            </a:r>
            <a:r>
              <a:rPr lang="ar-DZ" sz="2400" dirty="0"/>
              <a:t>ش</a:t>
            </a:r>
            <a:r>
              <a:rPr lang="ar-SA" sz="2400" dirty="0" err="1"/>
              <a:t>اطا</a:t>
            </a:r>
            <a:r>
              <a:rPr lang="ar-DZ" sz="2400" dirty="0"/>
              <a:t>ت</a:t>
            </a:r>
            <a:r>
              <a:rPr lang="ar-SA" sz="2400" dirty="0"/>
              <a:t>ها، إ</a:t>
            </a:r>
            <a:r>
              <a:rPr lang="ar-DZ" sz="2400" dirty="0"/>
              <a:t>ِ</a:t>
            </a:r>
            <a:r>
              <a:rPr lang="ar-SA" sz="2400" dirty="0"/>
              <a:t>ذ</a:t>
            </a:r>
            <a:r>
              <a:rPr lang="ar-DZ" sz="2400" dirty="0"/>
              <a:t>ْ</a:t>
            </a:r>
            <a:r>
              <a:rPr lang="ar-SA" sz="2400" dirty="0"/>
              <a:t> لا ي</a:t>
            </a:r>
            <a:r>
              <a:rPr lang="ar-DZ" sz="2400" dirty="0"/>
              <a:t>َ</a:t>
            </a:r>
            <a:r>
              <a:rPr lang="ar-SA" sz="2400" dirty="0"/>
              <a:t>ك</a:t>
            </a:r>
            <a:r>
              <a:rPr lang="ar-DZ" sz="2400" dirty="0"/>
              <a:t>ْ</a:t>
            </a:r>
            <a:r>
              <a:rPr lang="ar-SA" sz="2400" dirty="0"/>
              <a:t>في تـوف</a:t>
            </a:r>
            <a:r>
              <a:rPr lang="ar-DZ" sz="2400" dirty="0"/>
              <a:t>ُّ</a:t>
            </a:r>
            <a:r>
              <a:rPr lang="ar-SA" sz="2400" dirty="0"/>
              <a:t>ر رأس المـال، وال</a:t>
            </a:r>
            <a:r>
              <a:rPr lang="ar-DZ" sz="2400" dirty="0"/>
              <a:t>خِ</a:t>
            </a:r>
            <a:r>
              <a:rPr lang="ar-SA" sz="2400" dirty="0"/>
              <a:t>برة الفن</a:t>
            </a:r>
            <a:r>
              <a:rPr lang="ar-DZ" sz="2400" dirty="0"/>
              <a:t>ِّ</a:t>
            </a:r>
            <a:r>
              <a:rPr lang="ar-SA" sz="2400" dirty="0" err="1"/>
              <a:t>ية</a:t>
            </a:r>
            <a:r>
              <a:rPr lang="ar-SA" sz="2400" dirty="0"/>
              <a:t>،</a:t>
            </a:r>
            <a:r>
              <a:rPr lang="ar-DZ" sz="2400" dirty="0"/>
              <a:t> </a:t>
            </a:r>
            <a:r>
              <a:rPr lang="ar-SA" sz="2400" dirty="0"/>
              <a:t>وتوفير حرية الإعـلام لنجاح مؤس</a:t>
            </a:r>
            <a:r>
              <a:rPr lang="ar-DZ" sz="2400" dirty="0"/>
              <a:t>َّ</a:t>
            </a:r>
            <a:r>
              <a:rPr lang="ar-SA" sz="2400" dirty="0"/>
              <a:t>سات الصحافة من دون إ</a:t>
            </a:r>
            <a:r>
              <a:rPr lang="ar-DZ" sz="2400" dirty="0"/>
              <a:t>ِ</a:t>
            </a:r>
            <a:r>
              <a:rPr lang="ar-SA" sz="2400" dirty="0"/>
              <a:t>دارة صحفية قائمة على أ</a:t>
            </a:r>
            <a:r>
              <a:rPr lang="ar-DZ" sz="2400" dirty="0"/>
              <a:t>ُ</a:t>
            </a:r>
            <a:r>
              <a:rPr lang="ar-SA" sz="2400" dirty="0"/>
              <a:t>س</a:t>
            </a:r>
            <a:r>
              <a:rPr lang="ar-DZ" sz="2400" dirty="0"/>
              <a:t>ُ</a:t>
            </a:r>
            <a:r>
              <a:rPr lang="ar-SA" sz="2400" dirty="0"/>
              <a:t>ــس الت</a:t>
            </a:r>
            <a:r>
              <a:rPr lang="ar-DZ" sz="2400" dirty="0"/>
              <a:t>َّ</a:t>
            </a:r>
            <a:r>
              <a:rPr lang="ar-SA" sz="2400" dirty="0"/>
              <a:t>نظيم الإداري السليم، والم</a:t>
            </a:r>
            <a:r>
              <a:rPr lang="ar-DZ" sz="2400" dirty="0"/>
              <a:t>ُ</a:t>
            </a:r>
            <a:r>
              <a:rPr lang="ar-SA" sz="2400" dirty="0" err="1"/>
              <a:t>شاركة</a:t>
            </a:r>
            <a:r>
              <a:rPr lang="ar-SA" sz="2400" dirty="0"/>
              <a:t> في ص</a:t>
            </a:r>
            <a:r>
              <a:rPr lang="ar-DZ" sz="2400" dirty="0"/>
              <a:t>ُ</a:t>
            </a:r>
            <a:r>
              <a:rPr lang="ar-SA" sz="2400" dirty="0"/>
              <a:t>نع القرارات</a:t>
            </a:r>
            <a:r>
              <a:rPr lang="ar-DZ" sz="2400" dirty="0"/>
              <a:t>،</a:t>
            </a:r>
            <a:r>
              <a:rPr lang="ar-SA" sz="2400" dirty="0"/>
              <a:t> وفي ت</a:t>
            </a:r>
            <a:r>
              <a:rPr lang="ar-DZ" sz="2400" dirty="0"/>
              <a:t>َ</a:t>
            </a:r>
            <a:r>
              <a:rPr lang="ar-SA" sz="2400" dirty="0"/>
              <a:t>ح</a:t>
            </a:r>
            <a:r>
              <a:rPr lang="ar-DZ" sz="2400" dirty="0"/>
              <a:t>َ</a:t>
            </a:r>
            <a:r>
              <a:rPr lang="ar-SA" sz="2400" dirty="0"/>
              <a:t>م</a:t>
            </a:r>
            <a:r>
              <a:rPr lang="ar-DZ" sz="2400" dirty="0"/>
              <a:t>ُّ</a:t>
            </a:r>
            <a:r>
              <a:rPr lang="ar-SA" sz="2400" dirty="0"/>
              <a:t>ل مســؤولية الإدارة، وي</a:t>
            </a:r>
            <a:r>
              <a:rPr lang="ar-DZ" sz="2400" dirty="0"/>
              <a:t>ُ</a:t>
            </a:r>
            <a:r>
              <a:rPr lang="ar-SA" sz="2400" dirty="0" err="1"/>
              <a:t>ؤث</a:t>
            </a:r>
            <a:r>
              <a:rPr lang="ar-DZ" sz="2400" dirty="0"/>
              <a:t>ِّ</a:t>
            </a:r>
            <a:r>
              <a:rPr lang="ar-SA" sz="2400" dirty="0"/>
              <a:t>ر على كفاءة الإدارة داخل المؤسس</a:t>
            </a:r>
            <a:r>
              <a:rPr lang="ar-DZ" sz="2400" dirty="0"/>
              <a:t>َ</a:t>
            </a:r>
            <a:r>
              <a:rPr lang="ar-SA" sz="2400" dirty="0"/>
              <a:t>ة ال</a:t>
            </a:r>
            <a:r>
              <a:rPr lang="ar-DZ" sz="2400" dirty="0"/>
              <a:t>صح</a:t>
            </a:r>
            <a:r>
              <a:rPr lang="ar-SA" sz="2400" dirty="0" err="1"/>
              <a:t>فية</a:t>
            </a:r>
            <a:r>
              <a:rPr lang="ar-DZ" sz="2400" dirty="0"/>
              <a:t>،</a:t>
            </a:r>
            <a:r>
              <a:rPr lang="ar-SA" sz="2400" dirty="0"/>
              <a:t> وي</a:t>
            </a:r>
            <a:r>
              <a:rPr lang="ar-DZ" sz="2400" dirty="0"/>
              <a:t>ُ</a:t>
            </a:r>
            <a:r>
              <a:rPr lang="ar-SA" sz="2400" dirty="0"/>
              <a:t>حقـ</a:t>
            </a:r>
            <a:r>
              <a:rPr lang="ar-DZ" sz="2400" dirty="0"/>
              <a:t>ِّ</a:t>
            </a:r>
            <a:r>
              <a:rPr lang="ar-SA" sz="2400" dirty="0"/>
              <a:t>ق أه</a:t>
            </a:r>
            <a:r>
              <a:rPr lang="ar-DZ" sz="2400" dirty="0"/>
              <a:t>د</a:t>
            </a:r>
            <a:r>
              <a:rPr lang="ar-SA" sz="2400" dirty="0"/>
              <a:t>افها الم</a:t>
            </a:r>
            <a:r>
              <a:rPr lang="ar-DZ" sz="2400" dirty="0"/>
              <a:t>ُ</a:t>
            </a:r>
            <a:r>
              <a:rPr lang="ar-SA" sz="2400" dirty="0"/>
              <a:t>سـط</a:t>
            </a:r>
            <a:r>
              <a:rPr lang="ar-DZ" sz="2400" dirty="0"/>
              <a:t>َّ</a:t>
            </a:r>
            <a:r>
              <a:rPr lang="ar-SA" sz="2400" dirty="0" err="1"/>
              <a:t>رة</a:t>
            </a:r>
            <a:r>
              <a:rPr lang="ar-SA" sz="2400" dirty="0"/>
              <a:t>، في ح</a:t>
            </a:r>
            <a:r>
              <a:rPr lang="ar-DZ" sz="2400" dirty="0"/>
              <a:t>ِ</a:t>
            </a:r>
            <a:r>
              <a:rPr lang="ar-SA" sz="2400" dirty="0"/>
              <a:t>ين أن</a:t>
            </a:r>
            <a:r>
              <a:rPr lang="ar-DZ" sz="2400" dirty="0"/>
              <a:t>َّ</a:t>
            </a:r>
            <a:r>
              <a:rPr lang="ar-SA" sz="2400" dirty="0"/>
              <a:t> مركزية الإدارة الصحفية </a:t>
            </a:r>
            <a:r>
              <a:rPr lang="ar-SA" sz="2400" dirty="0" err="1"/>
              <a:t>وت</a:t>
            </a:r>
            <a:r>
              <a:rPr lang="ar-DZ" sz="2400" dirty="0"/>
              <a:t>َ</a:t>
            </a:r>
            <a:r>
              <a:rPr lang="ar-SA" sz="2400" dirty="0" err="1"/>
              <a:t>طبيـق</a:t>
            </a:r>
            <a:r>
              <a:rPr lang="ar-SA" sz="2400" dirty="0"/>
              <a:t> اللـ</a:t>
            </a:r>
            <a:r>
              <a:rPr lang="ar-DZ" sz="2400" dirty="0"/>
              <a:t>َ</a:t>
            </a:r>
            <a:r>
              <a:rPr lang="ar-SA" sz="2400" dirty="0"/>
              <a:t>و</a:t>
            </a:r>
            <a:r>
              <a:rPr lang="ar-DZ" sz="2400" dirty="0"/>
              <a:t>َ</a:t>
            </a:r>
            <a:r>
              <a:rPr lang="ar-SA" sz="2400" dirty="0" err="1"/>
              <a:t>ائ</a:t>
            </a:r>
            <a:r>
              <a:rPr lang="ar-DZ" sz="2400" dirty="0"/>
              <a:t>ِ</a:t>
            </a:r>
            <a:r>
              <a:rPr lang="ar-SA" sz="2400" dirty="0"/>
              <a:t>ح والقوانين بشكل ص</a:t>
            </a:r>
            <a:r>
              <a:rPr lang="ar-DZ" sz="2400" dirty="0"/>
              <a:t>َ</a:t>
            </a:r>
            <a:r>
              <a:rPr lang="ar-SA" sz="2400" dirty="0"/>
              <a:t>ـارم، وإتبـاع معـايير غــير ع</a:t>
            </a:r>
            <a:r>
              <a:rPr lang="ar-DZ" sz="2400" dirty="0"/>
              <a:t>َ</a:t>
            </a:r>
            <a:r>
              <a:rPr lang="ar-SA" sz="2400" dirty="0"/>
              <a:t>اد</a:t>
            </a:r>
            <a:r>
              <a:rPr lang="ar-DZ" sz="2400" dirty="0"/>
              <a:t>ِ</a:t>
            </a:r>
            <a:r>
              <a:rPr lang="ar-SA" sz="2400" dirty="0" err="1"/>
              <a:t>لة</a:t>
            </a:r>
            <a:r>
              <a:rPr lang="ar-SA" sz="2400" dirty="0"/>
              <a:t> في التقيــــيم وتوزيـ</a:t>
            </a:r>
            <a:r>
              <a:rPr lang="ar-DZ" sz="2400" dirty="0"/>
              <a:t>ع</a:t>
            </a:r>
            <a:r>
              <a:rPr lang="ar-SA" sz="2400" dirty="0"/>
              <a:t> الأدوار والمسـؤوليات</a:t>
            </a:r>
            <a:r>
              <a:rPr lang="ar-DZ" sz="2400" dirty="0"/>
              <a:t>،</a:t>
            </a:r>
            <a:r>
              <a:rPr lang="ar-SA" sz="2400" dirty="0"/>
              <a:t> ي</a:t>
            </a:r>
            <a:r>
              <a:rPr lang="ar-DZ" sz="2400" dirty="0"/>
              <a:t>ُ</a:t>
            </a:r>
            <a:r>
              <a:rPr lang="ar-SA" sz="2400" dirty="0" err="1"/>
              <a:t>ؤث</a:t>
            </a:r>
            <a:r>
              <a:rPr lang="ar-DZ" sz="2400" dirty="0"/>
              <a:t>ِّ</a:t>
            </a:r>
            <a:r>
              <a:rPr lang="ar-SA" sz="2400" dirty="0"/>
              <a:t>ر علــــى كفاءة م</a:t>
            </a:r>
            <a:r>
              <a:rPr lang="ar-DZ" sz="2400" dirty="0"/>
              <a:t>َ</a:t>
            </a:r>
            <a:r>
              <a:rPr lang="ar-SA" sz="2400" dirty="0"/>
              <a:t>ن</a:t>
            </a:r>
            <a:r>
              <a:rPr lang="ar-DZ" sz="2400" dirty="0"/>
              <a:t>َ</a:t>
            </a:r>
            <a:r>
              <a:rPr lang="ar-SA" sz="2400" dirty="0"/>
              <a:t>ــاخ الع</a:t>
            </a:r>
            <a:r>
              <a:rPr lang="ar-DZ" sz="2400" dirty="0"/>
              <a:t>َ</a:t>
            </a:r>
            <a:r>
              <a:rPr lang="ar-SA" sz="2400" dirty="0"/>
              <a:t>مــــل داخــــل المؤسسة الصحفية.</a:t>
            </a:r>
            <a:endParaRPr lang="fr-FR" sz="2400" dirty="0"/>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Image 3">
            <a:extLst>
              <a:ext uri="{FF2B5EF4-FFF2-40B4-BE49-F238E27FC236}">
                <a16:creationId xmlns:a16="http://schemas.microsoft.com/office/drawing/2014/main" id="{B0C98934-6423-9BC4-1436-2A54EB88D5E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46418" y="1961936"/>
            <a:ext cx="4760237" cy="3698200"/>
          </a:xfrm>
          <a:prstGeom prst="rect">
            <a:avLst/>
          </a:prstGeom>
        </p:spPr>
      </p:pic>
    </p:spTree>
    <p:extLst>
      <p:ext uri="{BB962C8B-B14F-4D97-AF65-F5344CB8AC3E}">
        <p14:creationId xmlns:p14="http://schemas.microsoft.com/office/powerpoint/2010/main" val="128304481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194EA-2AA7-F7DA-9ED4-E3E428E2913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AE19B93-7944-4791-E29F-C01D6AD6EDD3}"/>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أسباب دراسة الإدارة الصحفية </a:t>
            </a:r>
          </a:p>
        </p:txBody>
      </p:sp>
      <p:sp>
        <p:nvSpPr>
          <p:cNvPr id="29" name="Rectangle 28">
            <a:extLst>
              <a:ext uri="{FF2B5EF4-FFF2-40B4-BE49-F238E27FC236}">
                <a16:creationId xmlns:a16="http://schemas.microsoft.com/office/drawing/2014/main" id="{715191E4-2583-F1BD-EB1B-83A2E1509BB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B858C8-3445-2763-DC67-481038638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DA50265-894F-06E6-AA3C-8FDE53A286F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7C682939-6236-99CE-AD38-2D0E2E043264}"/>
              </a:ext>
            </a:extLst>
          </p:cNvPr>
          <p:cNvSpPr txBox="1"/>
          <p:nvPr/>
        </p:nvSpPr>
        <p:spPr>
          <a:xfrm>
            <a:off x="4839128" y="1398312"/>
            <a:ext cx="6758988" cy="5271315"/>
          </a:xfrm>
          <a:prstGeom prst="rect">
            <a:avLst/>
          </a:prstGeom>
          <a:noFill/>
        </p:spPr>
        <p:txBody>
          <a:bodyPr wrap="square">
            <a:spAutoFit/>
          </a:bodyPr>
          <a:lstStyle/>
          <a:p>
            <a:pPr algn="just" rtl="1"/>
            <a:r>
              <a:rPr lang="ar-DZ" sz="2400" b="1" dirty="0">
                <a:solidFill>
                  <a:srgbClr val="FF0000"/>
                </a:solidFill>
              </a:rPr>
              <a:t>1- </a:t>
            </a:r>
            <a:r>
              <a:rPr lang="ar-SA" sz="2400" b="1" dirty="0">
                <a:solidFill>
                  <a:srgbClr val="FF0000"/>
                </a:solidFill>
              </a:rPr>
              <a:t>ض</a:t>
            </a:r>
            <a:r>
              <a:rPr lang="ar-DZ" sz="2400" b="1" dirty="0">
                <a:solidFill>
                  <a:srgbClr val="FF0000"/>
                </a:solidFill>
              </a:rPr>
              <a:t>َ</a:t>
            </a:r>
            <a:r>
              <a:rPr lang="ar-SA" sz="2400" b="1" dirty="0">
                <a:solidFill>
                  <a:srgbClr val="FF0000"/>
                </a:solidFill>
              </a:rPr>
              <a:t>خامة ال</a:t>
            </a:r>
            <a:r>
              <a:rPr lang="ar-DZ" sz="2400" b="1" dirty="0">
                <a:solidFill>
                  <a:srgbClr val="FF0000"/>
                </a:solidFill>
              </a:rPr>
              <a:t>إ</a:t>
            </a:r>
            <a:r>
              <a:rPr lang="ar-SA" sz="2400" b="1" dirty="0" err="1">
                <a:solidFill>
                  <a:srgbClr val="FF0000"/>
                </a:solidFill>
              </a:rPr>
              <a:t>ستثمارات</a:t>
            </a:r>
            <a:r>
              <a:rPr lang="ar-SA" sz="2400" b="1" dirty="0">
                <a:solidFill>
                  <a:srgbClr val="FF0000"/>
                </a:solidFill>
              </a:rPr>
              <a:t> في مجال الصحافة</a:t>
            </a:r>
            <a:r>
              <a:rPr lang="fr-FR" sz="2400" b="1" dirty="0">
                <a:solidFill>
                  <a:srgbClr val="FF0000"/>
                </a:solidFill>
              </a:rPr>
              <a:t> : </a:t>
            </a:r>
            <a:endParaRPr lang="fr-FR" sz="2400" dirty="0">
              <a:solidFill>
                <a:srgbClr val="FF0000"/>
              </a:solidFill>
            </a:endParaRPr>
          </a:p>
          <a:p>
            <a:pPr algn="just" rtl="1"/>
            <a:r>
              <a:rPr lang="ar-SA" sz="2400" dirty="0"/>
              <a:t>ت</a:t>
            </a:r>
            <a:r>
              <a:rPr lang="ar-DZ" sz="2400" dirty="0"/>
              <a:t>َ</a:t>
            </a:r>
            <a:r>
              <a:rPr lang="ar-SA" sz="2400" dirty="0"/>
              <a:t>حو</a:t>
            </a:r>
            <a:r>
              <a:rPr lang="ar-DZ" sz="2400" dirty="0"/>
              <a:t>َّ</a:t>
            </a:r>
            <a:r>
              <a:rPr lang="ar-SA" sz="2400" dirty="0"/>
              <a:t>لت الصحافة من م</a:t>
            </a:r>
            <a:r>
              <a:rPr lang="ar-DZ" sz="2400" dirty="0"/>
              <a:t>ُ</a:t>
            </a:r>
            <a:r>
              <a:rPr lang="ar-SA" sz="2400" dirty="0"/>
              <a:t>جرد رسالة</a:t>
            </a:r>
            <a:r>
              <a:rPr lang="ar-DZ" sz="2400" dirty="0"/>
              <a:t>،</a:t>
            </a:r>
            <a:r>
              <a:rPr lang="ar-SA" sz="2400" dirty="0"/>
              <a:t> إلى صناعة تحتاج إلى </a:t>
            </a:r>
            <a:r>
              <a:rPr lang="ar-DZ" sz="2400" dirty="0"/>
              <a:t>إِ</a:t>
            </a:r>
            <a:r>
              <a:rPr lang="ar-SA" sz="2400" dirty="0" err="1"/>
              <a:t>ستثمارات</a:t>
            </a:r>
            <a:r>
              <a:rPr lang="ar-SA" sz="2400" dirty="0"/>
              <a:t> ضخمة، م</a:t>
            </a:r>
            <a:r>
              <a:rPr lang="ar-DZ" sz="2400" dirty="0"/>
              <a:t>ِ</a:t>
            </a:r>
            <a:r>
              <a:rPr lang="ar-SA" sz="2400" dirty="0"/>
              <a:t>م</a:t>
            </a:r>
            <a:r>
              <a:rPr lang="ar-DZ" sz="2400" dirty="0"/>
              <a:t>َّ</a:t>
            </a:r>
            <a:r>
              <a:rPr lang="ar-SA" sz="2400" dirty="0"/>
              <a:t>ا أدى إ</a:t>
            </a:r>
            <a:r>
              <a:rPr lang="ar-DZ" sz="2400" dirty="0"/>
              <a:t>ِ</a:t>
            </a:r>
            <a:r>
              <a:rPr lang="ar-SA" sz="2400" dirty="0" err="1"/>
              <a:t>لى</a:t>
            </a:r>
            <a:r>
              <a:rPr lang="ar-SA" sz="2400" dirty="0"/>
              <a:t> سيطرة م</a:t>
            </a:r>
            <a:r>
              <a:rPr lang="ar-DZ" sz="2400" dirty="0"/>
              <a:t>َ</a:t>
            </a:r>
            <a:r>
              <a:rPr lang="ar-SA" sz="2400" dirty="0" err="1"/>
              <a:t>جموعات</a:t>
            </a:r>
            <a:r>
              <a:rPr lang="ar-SA" sz="2400" dirty="0"/>
              <a:t> </a:t>
            </a:r>
            <a:r>
              <a:rPr lang="ar-DZ" sz="2400" dirty="0"/>
              <a:t>إِ</a:t>
            </a:r>
            <a:r>
              <a:rPr lang="ar-SA" sz="2400" dirty="0" err="1"/>
              <a:t>حتكارية</a:t>
            </a:r>
            <a:r>
              <a:rPr lang="ar-SA" sz="2400" dirty="0"/>
              <a:t> ك</a:t>
            </a:r>
            <a:r>
              <a:rPr lang="ar-DZ" sz="2400" dirty="0"/>
              <a:t>ُ</a:t>
            </a:r>
            <a:r>
              <a:rPr lang="ar-SA" sz="2400" dirty="0"/>
              <a:t>برى على م</a:t>
            </a:r>
            <a:r>
              <a:rPr lang="ar-DZ" sz="2400" dirty="0"/>
              <a:t>ُ</a:t>
            </a:r>
            <a:r>
              <a:rPr lang="ar-SA" sz="2400" dirty="0"/>
              <a:t>عظم الصحف، خاصة في الدول الرأسمالية. فقد أصبح إصدار صحيفة يومية</a:t>
            </a:r>
            <a:r>
              <a:rPr lang="ar-DZ" sz="2400" dirty="0"/>
              <a:t>،</a:t>
            </a:r>
            <a:r>
              <a:rPr lang="ar-SA" sz="2400" dirty="0"/>
              <a:t> يتطل</a:t>
            </a:r>
            <a:r>
              <a:rPr lang="ar-DZ" sz="2400" dirty="0"/>
              <a:t>َّ</a:t>
            </a:r>
            <a:r>
              <a:rPr lang="ar-SA" sz="2400" dirty="0"/>
              <a:t>ب ملايين الدولارات، مثل</a:t>
            </a:r>
            <a:r>
              <a:rPr lang="ar-DZ" sz="2400" dirty="0"/>
              <a:t>:</a:t>
            </a:r>
            <a:r>
              <a:rPr lang="ar-SA" sz="2400" dirty="0"/>
              <a:t> الصحف الأمريكية ال</a:t>
            </a:r>
            <a:r>
              <a:rPr lang="ar-DZ" sz="2400" dirty="0"/>
              <a:t>َّ</a:t>
            </a:r>
            <a:r>
              <a:rPr lang="ar-SA" sz="2400" dirty="0"/>
              <a:t>تي ت</a:t>
            </a:r>
            <a:r>
              <a:rPr lang="ar-DZ" sz="2400" dirty="0"/>
              <a:t>ُ</a:t>
            </a:r>
            <a:r>
              <a:rPr lang="ar-SA" sz="2400" dirty="0"/>
              <a:t>حق</a:t>
            </a:r>
            <a:r>
              <a:rPr lang="ar-DZ" sz="2400" dirty="0"/>
              <a:t>ِّ</a:t>
            </a:r>
            <a:r>
              <a:rPr lang="ar-SA" sz="2400" dirty="0"/>
              <a:t>ق أرباحًا وإيراد</a:t>
            </a:r>
            <a:r>
              <a:rPr lang="ar-DZ" sz="2400" dirty="0"/>
              <a:t>َ</a:t>
            </a:r>
            <a:r>
              <a:rPr lang="ar-SA" sz="2400" dirty="0"/>
              <a:t>ات إعلانية هائلة، </a:t>
            </a:r>
            <a:r>
              <a:rPr lang="ar-SA" sz="2400" dirty="0" err="1"/>
              <a:t>وت</a:t>
            </a:r>
            <a:r>
              <a:rPr lang="ar-DZ" sz="2400" dirty="0"/>
              <a:t>ُ</a:t>
            </a:r>
            <a:r>
              <a:rPr lang="ar-SA" sz="2400" dirty="0"/>
              <a:t>سيطر س</a:t>
            </a:r>
            <a:r>
              <a:rPr lang="ar-DZ" sz="2400" dirty="0"/>
              <a:t>َ</a:t>
            </a:r>
            <a:r>
              <a:rPr lang="ar-SA" sz="2400" dirty="0"/>
              <a:t>لاس</a:t>
            </a:r>
            <a:r>
              <a:rPr lang="ar-DZ" sz="2400" dirty="0"/>
              <a:t>ِ</a:t>
            </a:r>
            <a:r>
              <a:rPr lang="ar-SA" sz="2400" dirty="0"/>
              <a:t>ل </a:t>
            </a:r>
            <a:r>
              <a:rPr lang="ar-DZ" sz="2400" dirty="0"/>
              <a:t>إعلامية أمريكية كبرى </a:t>
            </a:r>
            <a:r>
              <a:rPr lang="ar-SA" sz="2400" dirty="0"/>
              <a:t>مثل "هيرست" </a:t>
            </a:r>
            <a:r>
              <a:rPr lang="ar-SA" sz="2400" dirty="0" err="1"/>
              <a:t>و"سكريبس</a:t>
            </a:r>
            <a:r>
              <a:rPr lang="ar-SA" sz="2400" dirty="0"/>
              <a:t>" على أكثر من نصف الس</a:t>
            </a:r>
            <a:r>
              <a:rPr lang="ar-DZ" sz="2400" dirty="0"/>
              <a:t>ُ</a:t>
            </a:r>
            <a:r>
              <a:rPr lang="ar-SA" sz="2400" dirty="0"/>
              <a:t>وق</a:t>
            </a:r>
            <a:r>
              <a:rPr lang="fr-FR" sz="2400" dirty="0"/>
              <a:t>.</a:t>
            </a:r>
            <a:r>
              <a:rPr lang="ar-SA" sz="2400" dirty="0"/>
              <a:t>وفي بريطانيا، كانت تكلفة إصدار صحيفة لا تقل عن مليون جنيه إسترليني في منتصف القرن العشرين، وتضاعفت لاحقًا بشكل كبير</a:t>
            </a:r>
            <a:r>
              <a:rPr lang="fr-FR" sz="2400" dirty="0"/>
              <a:t>.</a:t>
            </a:r>
            <a:endParaRPr lang="ar-DZ" sz="2400" dirty="0"/>
          </a:p>
          <a:p>
            <a:pPr algn="just" rtl="1"/>
            <a:r>
              <a:rPr lang="ar-SA" sz="2400" dirty="0"/>
              <a:t>أم</a:t>
            </a:r>
            <a:r>
              <a:rPr lang="ar-DZ" sz="2400" dirty="0"/>
              <a:t>َّ</a:t>
            </a:r>
            <a:r>
              <a:rPr lang="ar-SA" sz="2400" dirty="0"/>
              <a:t>ا في مصر، ف</a:t>
            </a:r>
            <a:r>
              <a:rPr lang="ar-DZ" sz="2400" dirty="0"/>
              <a:t>َ</a:t>
            </a:r>
            <a:r>
              <a:rPr lang="ar-SA" sz="2400" dirty="0"/>
              <a:t>ت</a:t>
            </a:r>
            <a:r>
              <a:rPr lang="ar-DZ" sz="2400" dirty="0"/>
              <a:t>ُ</a:t>
            </a:r>
            <a:r>
              <a:rPr lang="ar-SA" sz="2400" dirty="0"/>
              <a:t>و</a:t>
            </a:r>
            <a:r>
              <a:rPr lang="ar-DZ" sz="2400" dirty="0"/>
              <a:t>َ</a:t>
            </a:r>
            <a:r>
              <a:rPr lang="ar-SA" sz="2400" dirty="0"/>
              <a:t>ض</a:t>
            </a:r>
            <a:r>
              <a:rPr lang="ar-DZ" sz="2400" dirty="0"/>
              <a:t>ِّ</a:t>
            </a:r>
            <a:r>
              <a:rPr lang="ar-SA" sz="2400" dirty="0"/>
              <a:t>ح بيانات مؤسسة </a:t>
            </a:r>
            <a:r>
              <a:rPr lang="ar-SA" sz="2400" b="1" dirty="0"/>
              <a:t>الأهرام</a:t>
            </a:r>
            <a:r>
              <a:rPr lang="ar-DZ" sz="2400" b="1" dirty="0"/>
              <a:t>،</a:t>
            </a:r>
            <a:r>
              <a:rPr lang="ar-SA" sz="2400" dirty="0"/>
              <a:t> نموًا هائلًا في ال</a:t>
            </a:r>
            <a:r>
              <a:rPr lang="ar-DZ" sz="2400" dirty="0"/>
              <a:t>إِ</a:t>
            </a:r>
            <a:r>
              <a:rPr lang="ar-SA" sz="2400" dirty="0" err="1"/>
              <a:t>ستثمارات</a:t>
            </a:r>
            <a:r>
              <a:rPr lang="ar-SA" sz="2400" dirty="0"/>
              <a:t> والع</a:t>
            </a:r>
            <a:r>
              <a:rPr lang="ar-DZ" sz="2400" dirty="0"/>
              <a:t>َ</a:t>
            </a:r>
            <a:r>
              <a:rPr lang="ar-SA" sz="2400" dirty="0" err="1"/>
              <a:t>ائدات</a:t>
            </a:r>
            <a:r>
              <a:rPr lang="ar-SA" sz="2400" dirty="0"/>
              <a:t> بين عامي 1981 و1991، حيث </a:t>
            </a:r>
            <a:r>
              <a:rPr lang="ar-DZ" sz="2400" dirty="0"/>
              <a:t>إِ</a:t>
            </a:r>
            <a:r>
              <a:rPr lang="ar-SA" sz="2400" dirty="0" err="1"/>
              <a:t>رتفع</a:t>
            </a:r>
            <a:r>
              <a:rPr lang="ar-SA" sz="2400" dirty="0"/>
              <a:t> د</a:t>
            </a:r>
            <a:r>
              <a:rPr lang="ar-DZ" sz="2400" dirty="0"/>
              <a:t>َ</a:t>
            </a:r>
            <a:r>
              <a:rPr lang="ar-SA" sz="2400" dirty="0"/>
              <a:t>خ</a:t>
            </a:r>
            <a:r>
              <a:rPr lang="ar-DZ" sz="2400" dirty="0"/>
              <a:t>ْ</a:t>
            </a:r>
            <a:r>
              <a:rPr lang="ar-SA" sz="2400" dirty="0"/>
              <a:t>ل الإعلانات والتوزيع والخدمات الأخرى أضعافًا، مم</a:t>
            </a:r>
            <a:r>
              <a:rPr lang="ar-DZ" sz="2400" dirty="0"/>
              <a:t>َّ</a:t>
            </a:r>
            <a:r>
              <a:rPr lang="ar-SA" sz="2400" dirty="0"/>
              <a:t>ا يعكس ضخامة رأس المال المطلوب</a:t>
            </a:r>
            <a:r>
              <a:rPr lang="ar-DZ" sz="2400" dirty="0"/>
              <a:t>،</a:t>
            </a:r>
            <a:r>
              <a:rPr lang="ar-SA" sz="2400" dirty="0"/>
              <a:t> ل</a:t>
            </a:r>
            <a:r>
              <a:rPr lang="ar-DZ" sz="2400" dirty="0"/>
              <a:t>ِ</a:t>
            </a:r>
            <a:r>
              <a:rPr lang="ar-SA" sz="2400" dirty="0"/>
              <a:t>تشغيل المؤسسات الصحفية الحديثة</a:t>
            </a:r>
            <a:r>
              <a:rPr lang="fr-FR" sz="2400" dirty="0"/>
              <a:t>.</a:t>
            </a:r>
          </a:p>
          <a:p>
            <a:pPr algn="r">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1">
            <a:extLst>
              <a:ext uri="{FF2B5EF4-FFF2-40B4-BE49-F238E27FC236}">
                <a16:creationId xmlns:a16="http://schemas.microsoft.com/office/drawing/2014/main" id="{28E08E5A-4F45-EF2D-84C0-F5A5C70D4F8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20A7E3C-9BE3-20F0-DE81-44E0458EF338}"/>
              </a:ext>
            </a:extLst>
          </p:cNvPr>
          <p:cNvSpPr/>
          <p:nvPr/>
        </p:nvSpPr>
        <p:spPr>
          <a:xfrm rot="16200000" flipV="1">
            <a:off x="-2107181" y="240639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D6973997-70B1-9DEB-5AE3-4671908FA20A}"/>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04</a:t>
            </a:r>
            <a:endParaRPr lang="en-US" sz="1400" b="1" dirty="0">
              <a:ea typeface="Roboto Light" panose="02000000000000000000" pitchFamily="2" charset="0"/>
            </a:endParaRPr>
          </a:p>
        </p:txBody>
      </p:sp>
      <p:pic>
        <p:nvPicPr>
          <p:cNvPr id="7" name="Image 6">
            <a:extLst>
              <a:ext uri="{FF2B5EF4-FFF2-40B4-BE49-F238E27FC236}">
                <a16:creationId xmlns:a16="http://schemas.microsoft.com/office/drawing/2014/main" id="{B4D232DC-12A8-524D-FAC3-0F30351646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3884" y="2259078"/>
            <a:ext cx="4021438" cy="4021438"/>
          </a:xfrm>
          <a:prstGeom prst="rect">
            <a:avLst/>
          </a:prstGeom>
        </p:spPr>
      </p:pic>
    </p:spTree>
    <p:extLst>
      <p:ext uri="{BB962C8B-B14F-4D97-AF65-F5344CB8AC3E}">
        <p14:creationId xmlns:p14="http://schemas.microsoft.com/office/powerpoint/2010/main" val="265076960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55C90-4257-5D53-5AA2-BDEA390BB54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D35FA0F-A812-74CE-7174-BA79E8967F7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A78BEB-683A-36E0-F5BD-C13A293D3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426D72C-C2F6-5DE0-0276-7A8148A91EC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2" name="ZoneTexte 11">
            <a:extLst>
              <a:ext uri="{FF2B5EF4-FFF2-40B4-BE49-F238E27FC236}">
                <a16:creationId xmlns:a16="http://schemas.microsoft.com/office/drawing/2014/main" id="{77FFE9EF-AA7D-BEB9-6CF0-0DB70634A0C6}"/>
              </a:ext>
            </a:extLst>
          </p:cNvPr>
          <p:cNvSpPr txBox="1"/>
          <p:nvPr/>
        </p:nvSpPr>
        <p:spPr>
          <a:xfrm>
            <a:off x="4400614" y="677421"/>
            <a:ext cx="6096000" cy="643894"/>
          </a:xfrm>
          <a:prstGeom prst="rect">
            <a:avLst/>
          </a:prstGeom>
          <a:noFill/>
        </p:spPr>
        <p:txBody>
          <a:bodyPr wrap="square">
            <a:spAutoFit/>
          </a:bodyPr>
          <a:lstStyle/>
          <a:p>
            <a:pPr algn="ctr">
              <a:lnSpc>
                <a:spcPct val="120000"/>
              </a:lnSpc>
            </a:pPr>
            <a:r>
              <a:rPr lang="ar-DZ" sz="3200" b="1">
                <a:solidFill>
                  <a:srgbClr val="00B0F0"/>
                </a:solidFill>
                <a:latin typeface="Alexandria" charset="0"/>
                <a:cs typeface="Alexandria" charset="0"/>
              </a:rPr>
              <a:t>أسباب دراسة الإدارة الصحفية </a:t>
            </a:r>
            <a:endParaRPr lang="ar-DZ" sz="3200" b="1" dirty="0">
              <a:solidFill>
                <a:srgbClr val="00B0F0"/>
              </a:solidFill>
              <a:latin typeface="Alexandria" charset="0"/>
              <a:cs typeface="Alexandria" charset="0"/>
            </a:endParaRPr>
          </a:p>
        </p:txBody>
      </p:sp>
      <p:sp>
        <p:nvSpPr>
          <p:cNvPr id="2" name="Rectangle 1">
            <a:extLst>
              <a:ext uri="{FF2B5EF4-FFF2-40B4-BE49-F238E27FC236}">
                <a16:creationId xmlns:a16="http://schemas.microsoft.com/office/drawing/2014/main" id="{F2C1CBE4-BF46-A44A-92FA-C0501EF20E04}"/>
              </a:ext>
            </a:extLst>
          </p:cNvPr>
          <p:cNvSpPr/>
          <p:nvPr/>
        </p:nvSpPr>
        <p:spPr>
          <a:xfrm>
            <a:off x="3194666" y="57786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4" name="ZoneTexte 3">
            <a:extLst>
              <a:ext uri="{FF2B5EF4-FFF2-40B4-BE49-F238E27FC236}">
                <a16:creationId xmlns:a16="http://schemas.microsoft.com/office/drawing/2014/main" id="{805F4C28-F74C-2825-3A9E-BD387B6BEF0D}"/>
              </a:ext>
            </a:extLst>
          </p:cNvPr>
          <p:cNvSpPr txBox="1"/>
          <p:nvPr/>
        </p:nvSpPr>
        <p:spPr>
          <a:xfrm>
            <a:off x="3442237" y="1518145"/>
            <a:ext cx="8012754" cy="5176866"/>
          </a:xfrm>
          <a:prstGeom prst="rect">
            <a:avLst/>
          </a:prstGeom>
          <a:noFill/>
        </p:spPr>
        <p:txBody>
          <a:bodyPr wrap="square">
            <a:spAutoFit/>
          </a:bodyPr>
          <a:lstStyle/>
          <a:p>
            <a:pPr lvl="0" algn="just" rtl="1"/>
            <a:r>
              <a:rPr lang="ar-DZ" sz="2400" b="1" dirty="0">
                <a:solidFill>
                  <a:srgbClr val="FF0000"/>
                </a:solidFill>
              </a:rPr>
              <a:t>2- </a:t>
            </a:r>
            <a:r>
              <a:rPr lang="ar-SA" sz="2400" b="1" dirty="0">
                <a:solidFill>
                  <a:srgbClr val="FF0000"/>
                </a:solidFill>
              </a:rPr>
              <a:t>دخول ثم خروج الحكومات في هذا النشاط:</a:t>
            </a:r>
            <a:endParaRPr lang="fr-FR" sz="2400" b="1" dirty="0">
              <a:solidFill>
                <a:srgbClr val="FF0000"/>
              </a:solidFill>
            </a:endParaRPr>
          </a:p>
          <a:p>
            <a:pPr algn="just" rtl="1"/>
            <a:r>
              <a:rPr lang="ar-SA" sz="2400" dirty="0"/>
              <a:t>في الدول ال</a:t>
            </a:r>
            <a:r>
              <a:rPr lang="ar-DZ" sz="2400" dirty="0"/>
              <a:t>إِ</a:t>
            </a:r>
            <a:r>
              <a:rPr lang="ar-SA" sz="2400" dirty="0" err="1"/>
              <a:t>شتراكية</a:t>
            </a:r>
            <a:r>
              <a:rPr lang="ar-SA" sz="2400" dirty="0"/>
              <a:t>، لم ت</a:t>
            </a:r>
            <a:r>
              <a:rPr lang="ar-DZ" sz="2400" dirty="0"/>
              <a:t>َ</a:t>
            </a:r>
            <a:r>
              <a:rPr lang="ar-SA" sz="2400" dirty="0"/>
              <a:t>ظ</a:t>
            </a:r>
            <a:r>
              <a:rPr lang="ar-DZ" sz="2400" dirty="0"/>
              <a:t>ْ</a:t>
            </a:r>
            <a:r>
              <a:rPr lang="ar-SA" sz="2400" dirty="0"/>
              <a:t>هر مشكلة س</a:t>
            </a:r>
            <a:r>
              <a:rPr lang="ar-DZ" sz="2400" dirty="0"/>
              <a:t>َ</a:t>
            </a:r>
            <a:r>
              <a:rPr lang="ar-SA" sz="2400" dirty="0" err="1"/>
              <a:t>يطرة</a:t>
            </a:r>
            <a:r>
              <a:rPr lang="ar-SA" sz="2400" dirty="0"/>
              <a:t> رأس المال على الصحافة</a:t>
            </a:r>
            <a:r>
              <a:rPr lang="ar-DZ" sz="2400" dirty="0"/>
              <a:t>،</a:t>
            </a:r>
            <a:r>
              <a:rPr lang="ar-SA" sz="2400" dirty="0"/>
              <a:t> ب</a:t>
            </a:r>
            <a:r>
              <a:rPr lang="ar-DZ" sz="2400" dirty="0"/>
              <a:t>ِ</a:t>
            </a:r>
            <a:r>
              <a:rPr lang="ar-SA" sz="2400" dirty="0"/>
              <a:t>سبب الم</a:t>
            </a:r>
            <a:r>
              <a:rPr lang="ar-DZ" sz="2400" dirty="0"/>
              <a:t>ِ</a:t>
            </a:r>
            <a:r>
              <a:rPr lang="ar-SA" sz="2400" dirty="0"/>
              <a:t>لكية الجماعية، إذ</a:t>
            </a:r>
            <a:r>
              <a:rPr lang="ar-DZ" sz="2400" dirty="0"/>
              <a:t>ْ</a:t>
            </a:r>
            <a:r>
              <a:rPr lang="ar-SA" sz="2400" dirty="0"/>
              <a:t> كانت الصحف ت</a:t>
            </a:r>
            <a:r>
              <a:rPr lang="ar-DZ" sz="2400" dirty="0"/>
              <a:t>َ</a:t>
            </a:r>
            <a:r>
              <a:rPr lang="ar-SA" sz="2400" dirty="0"/>
              <a:t>ص</a:t>
            </a:r>
            <a:r>
              <a:rPr lang="ar-DZ" sz="2400" dirty="0"/>
              <a:t>ْ</a:t>
            </a:r>
            <a:r>
              <a:rPr lang="ar-SA" sz="2400" dirty="0"/>
              <a:t>د</a:t>
            </a:r>
            <a:r>
              <a:rPr lang="ar-DZ" sz="2400" dirty="0"/>
              <a:t>ُ</a:t>
            </a:r>
            <a:r>
              <a:rPr lang="ar-SA" sz="2400" dirty="0"/>
              <a:t>ر عن التنظيمات السياسية</a:t>
            </a:r>
            <a:r>
              <a:rPr lang="ar-DZ" sz="2400" dirty="0"/>
              <a:t>،</a:t>
            </a:r>
            <a:r>
              <a:rPr lang="ar-SA" sz="2400" dirty="0"/>
              <a:t> ل</a:t>
            </a:r>
            <a:r>
              <a:rPr lang="ar-DZ" sz="2400" dirty="0"/>
              <a:t>ِ</a:t>
            </a:r>
            <a:r>
              <a:rPr lang="ar-SA" sz="2400" dirty="0"/>
              <a:t>خدمة أهداف الطبقة العاملة، لا لتحقيق الربح</a:t>
            </a:r>
            <a:r>
              <a:rPr lang="fr-FR" sz="2400" dirty="0"/>
              <a:t>.</a:t>
            </a:r>
            <a:r>
              <a:rPr lang="ar-DZ" sz="2400" dirty="0"/>
              <a:t> </a:t>
            </a:r>
            <a:r>
              <a:rPr lang="ar-SA" sz="2400" dirty="0"/>
              <a:t>ف</a:t>
            </a:r>
            <a:r>
              <a:rPr lang="ar-DZ" sz="2400" dirty="0"/>
              <a:t>َ</a:t>
            </a:r>
            <a:r>
              <a:rPr lang="ar-SA" sz="2400" dirty="0"/>
              <a:t>في ال</a:t>
            </a:r>
            <a:r>
              <a:rPr lang="ar-DZ" sz="2400" dirty="0"/>
              <a:t>إِ</a:t>
            </a:r>
            <a:r>
              <a:rPr lang="ar-SA" sz="2400" dirty="0"/>
              <a:t>تحاد السوفيتي سابقًا ص</a:t>
            </a:r>
            <a:r>
              <a:rPr lang="ar-DZ" sz="2400" dirty="0"/>
              <a:t>َ</a:t>
            </a:r>
            <a:r>
              <a:rPr lang="ar-SA" sz="2400" dirty="0"/>
              <a:t>د</a:t>
            </a:r>
            <a:r>
              <a:rPr lang="ar-DZ" sz="2400" dirty="0"/>
              <a:t>َ</a:t>
            </a:r>
            <a:r>
              <a:rPr lang="ar-SA" sz="2400" dirty="0"/>
              <a:t>ر</a:t>
            </a:r>
            <a:r>
              <a:rPr lang="ar-DZ" sz="2400" dirty="0"/>
              <a:t>َ</a:t>
            </a:r>
            <a:r>
              <a:rPr lang="ar-SA" sz="2400" dirty="0"/>
              <a:t>ت أكثر من </a:t>
            </a:r>
            <a:r>
              <a:rPr lang="fr-FR" sz="2400" b="1" dirty="0"/>
              <a:t>8500 </a:t>
            </a:r>
            <a:r>
              <a:rPr lang="ar-DZ" sz="2400" b="1" dirty="0"/>
              <a:t> </a:t>
            </a:r>
            <a:r>
              <a:rPr lang="ar-SA" sz="2400" b="1" dirty="0"/>
              <a:t>صحيفة</a:t>
            </a:r>
            <a:r>
              <a:rPr lang="ar-SA" sz="2400" dirty="0"/>
              <a:t> ت</a:t>
            </a:r>
            <a:r>
              <a:rPr lang="ar-DZ" sz="2400" dirty="0"/>
              <a:t>ُ</a:t>
            </a:r>
            <a:r>
              <a:rPr lang="ar-SA" sz="2400" dirty="0"/>
              <a:t>وز</a:t>
            </a:r>
            <a:r>
              <a:rPr lang="ar-DZ" sz="2400" dirty="0"/>
              <a:t>ِّ</a:t>
            </a:r>
            <a:r>
              <a:rPr lang="ar-SA" sz="2400" dirty="0"/>
              <a:t>ع </a:t>
            </a:r>
            <a:r>
              <a:rPr lang="fr-FR" sz="2400" b="1" dirty="0"/>
              <a:t>300 </a:t>
            </a:r>
            <a:r>
              <a:rPr lang="ar-SA" sz="2400" b="1" dirty="0"/>
              <a:t>مليون نسخة يوميًا</a:t>
            </a:r>
            <a:r>
              <a:rPr lang="fr-FR" sz="2400" dirty="0"/>
              <a:t>.</a:t>
            </a:r>
            <a:r>
              <a:rPr lang="ar-DZ" sz="2400" dirty="0"/>
              <a:t> </a:t>
            </a:r>
            <a:r>
              <a:rPr lang="ar-SA" sz="2400" dirty="0"/>
              <a:t>لكن بعد </a:t>
            </a:r>
            <a:r>
              <a:rPr lang="ar-DZ" sz="2400" dirty="0"/>
              <a:t>إِ</a:t>
            </a:r>
            <a:r>
              <a:rPr lang="ar-SA" sz="2400" dirty="0" err="1"/>
              <a:t>نهيار</a:t>
            </a:r>
            <a:r>
              <a:rPr lang="ar-SA" sz="2400" dirty="0"/>
              <a:t> ال</a:t>
            </a:r>
            <a:r>
              <a:rPr lang="ar-DZ" sz="2400" dirty="0"/>
              <a:t>إِ</a:t>
            </a:r>
            <a:r>
              <a:rPr lang="ar-SA" sz="2400" dirty="0"/>
              <a:t>تحاد السوفيتي</a:t>
            </a:r>
            <a:endParaRPr lang="ar-DZ" sz="2400" dirty="0"/>
          </a:p>
          <a:p>
            <a:pPr algn="just" rtl="1"/>
            <a:r>
              <a:rPr lang="ar-SA" sz="2400" dirty="0"/>
              <a:t> </a:t>
            </a:r>
            <a:r>
              <a:rPr lang="ar-SA" sz="2400" dirty="0" err="1"/>
              <a:t>وت</a:t>
            </a:r>
            <a:r>
              <a:rPr lang="ar-DZ" sz="2400" dirty="0"/>
              <a:t>َ</a:t>
            </a:r>
            <a:r>
              <a:rPr lang="ar-SA" sz="2400" dirty="0"/>
              <a:t>فك</a:t>
            </a:r>
            <a:r>
              <a:rPr lang="ar-DZ" sz="2400" dirty="0"/>
              <a:t>ُّ</a:t>
            </a:r>
            <a:r>
              <a:rPr lang="ar-SA" sz="2400" dirty="0"/>
              <a:t>ك</a:t>
            </a:r>
            <a:r>
              <a:rPr lang="ar-DZ" sz="2400" dirty="0"/>
              <a:t>ِ</a:t>
            </a:r>
            <a:r>
              <a:rPr lang="ar-SA" sz="2400" dirty="0"/>
              <a:t>ه، شهدت الصحافة تحو</a:t>
            </a:r>
            <a:r>
              <a:rPr lang="ar-DZ" sz="2400" dirty="0"/>
              <a:t>ُّ</a:t>
            </a:r>
            <a:r>
              <a:rPr lang="ar-SA" sz="2400" dirty="0"/>
              <a:t>لات كبيرة، من أبرزها</a:t>
            </a:r>
            <a:r>
              <a:rPr lang="fr-FR" sz="2400" dirty="0"/>
              <a:t>:</a:t>
            </a:r>
            <a:endParaRPr lang="ar-DZ" sz="2400" dirty="0"/>
          </a:p>
          <a:p>
            <a:pPr marL="342900" indent="-342900" algn="just" rtl="1">
              <a:buFont typeface="Wingdings" panose="05000000000000000000" pitchFamily="2" charset="2"/>
              <a:buChar char="ü"/>
            </a:pPr>
            <a:r>
              <a:rPr lang="ar-SA" sz="2400" dirty="0"/>
              <a:t>منح حرية أوسع للصحف في نقد الن</a:t>
            </a:r>
            <a:r>
              <a:rPr lang="ar-DZ" sz="2400" dirty="0"/>
              <a:t>ّ</a:t>
            </a:r>
            <a:r>
              <a:rPr lang="ar-SA" sz="2400" dirty="0" err="1"/>
              <a:t>ظام</a:t>
            </a:r>
            <a:r>
              <a:rPr lang="ar-DZ" sz="2400" dirty="0"/>
              <a:t>.</a:t>
            </a:r>
          </a:p>
          <a:p>
            <a:pPr marL="342900" indent="-342900" algn="just" rtl="1">
              <a:buFont typeface="Wingdings" panose="05000000000000000000" pitchFamily="2" charset="2"/>
              <a:buChar char="ü"/>
            </a:pPr>
            <a:r>
              <a:rPr lang="ar-SA" sz="2400" dirty="0"/>
              <a:t> فتح المجال أمام جميع المواطنين للعمل في الإعلام</a:t>
            </a:r>
            <a:r>
              <a:rPr lang="ar-DZ" sz="2400" dirty="0"/>
              <a:t>،</a:t>
            </a:r>
            <a:r>
              <a:rPr lang="ar-SA" sz="2400" dirty="0"/>
              <a:t> دون </a:t>
            </a:r>
            <a:r>
              <a:rPr lang="ar-DZ" sz="2400" dirty="0"/>
              <a:t>إِ</a:t>
            </a:r>
            <a:r>
              <a:rPr lang="ar-SA" sz="2400" dirty="0" err="1"/>
              <a:t>شتراط</a:t>
            </a:r>
            <a:r>
              <a:rPr lang="ar-SA" sz="2400" dirty="0"/>
              <a:t> ال</a:t>
            </a:r>
            <a:r>
              <a:rPr lang="ar-DZ" sz="2400" dirty="0"/>
              <a:t>إِ</a:t>
            </a:r>
            <a:r>
              <a:rPr lang="ar-SA" sz="2400" dirty="0" err="1"/>
              <a:t>نتماء</a:t>
            </a:r>
            <a:r>
              <a:rPr lang="ar-SA" sz="2400" dirty="0"/>
              <a:t> الح</a:t>
            </a:r>
            <a:r>
              <a:rPr lang="ar-DZ" sz="2400" dirty="0"/>
              <a:t>ِ</a:t>
            </a:r>
            <a:r>
              <a:rPr lang="ar-SA" sz="2400" dirty="0"/>
              <a:t>زبي</a:t>
            </a:r>
            <a:r>
              <a:rPr lang="ar-DZ" sz="2400" dirty="0"/>
              <a:t>.</a:t>
            </a:r>
          </a:p>
          <a:p>
            <a:pPr marL="342900" indent="-342900" algn="just" rtl="1">
              <a:buFont typeface="Wingdings" panose="05000000000000000000" pitchFamily="2" charset="2"/>
              <a:buChar char="ü"/>
            </a:pPr>
            <a:r>
              <a:rPr lang="ar-SA" sz="2400" dirty="0"/>
              <a:t> السماح بتعد</a:t>
            </a:r>
            <a:r>
              <a:rPr lang="ar-DZ" sz="2400" dirty="0"/>
              <a:t>ُّ</a:t>
            </a:r>
            <a:r>
              <a:rPr lang="ar-SA" sz="2400" dirty="0"/>
              <a:t>د الآراء السياسية</a:t>
            </a:r>
            <a:r>
              <a:rPr lang="ar-DZ" sz="2400" dirty="0"/>
              <a:t>.</a:t>
            </a:r>
          </a:p>
          <a:p>
            <a:pPr marL="342900" indent="-342900" algn="just" rtl="1">
              <a:buFont typeface="Wingdings" panose="05000000000000000000" pitchFamily="2" charset="2"/>
              <a:buChar char="ü"/>
            </a:pPr>
            <a:r>
              <a:rPr lang="ar-SA" sz="2400" dirty="0"/>
              <a:t> ال</a:t>
            </a:r>
            <a:r>
              <a:rPr lang="ar-DZ" sz="2400" dirty="0"/>
              <a:t>إِ</a:t>
            </a:r>
            <a:r>
              <a:rPr lang="ar-SA" sz="2400" dirty="0" err="1"/>
              <a:t>هتمام</a:t>
            </a:r>
            <a:r>
              <a:rPr lang="ar-SA" sz="2400" dirty="0"/>
              <a:t> برسائل القراء</a:t>
            </a:r>
            <a:r>
              <a:rPr lang="ar-DZ" sz="2400" dirty="0"/>
              <a:t>.</a:t>
            </a:r>
          </a:p>
          <a:p>
            <a:pPr marL="342900" indent="-342900" algn="just" rtl="1">
              <a:buFont typeface="Wingdings" panose="05000000000000000000" pitchFamily="2" charset="2"/>
              <a:buChar char="ü"/>
            </a:pPr>
            <a:r>
              <a:rPr lang="ar-SA" sz="2400" dirty="0"/>
              <a:t> إ</a:t>
            </a:r>
            <a:r>
              <a:rPr lang="ar-DZ" sz="2400" dirty="0"/>
              <a:t>ِ</a:t>
            </a:r>
            <a:r>
              <a:rPr lang="ar-SA" sz="2400" dirty="0"/>
              <a:t>لغاء الرقابة المسبقة، وحصر معاقبة الصحف والصحفيين في الجهات القضائية فقط</a:t>
            </a:r>
            <a:r>
              <a:rPr lang="fr-FR" sz="2400" dirty="0"/>
              <a:t>.</a:t>
            </a:r>
          </a:p>
          <a:p>
            <a:pPr lvl="0" algn="just" rtl="1">
              <a:lnSpc>
                <a:spcPct val="107000"/>
              </a:lnSpc>
              <a:spcAft>
                <a:spcPts val="800"/>
              </a:spcAft>
            </a:pPr>
            <a:endParaRPr lang="fr-FR" dirty="0"/>
          </a:p>
        </p:txBody>
      </p:sp>
      <p:pic>
        <p:nvPicPr>
          <p:cNvPr id="10" name="Image 9">
            <a:extLst>
              <a:ext uri="{FF2B5EF4-FFF2-40B4-BE49-F238E27FC236}">
                <a16:creationId xmlns:a16="http://schemas.microsoft.com/office/drawing/2014/main" id="{D890DA5B-022F-846B-5911-347F679D5C6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0431" y="2247709"/>
            <a:ext cx="3349153" cy="3384995"/>
          </a:xfrm>
          <a:prstGeom prst="rect">
            <a:avLst/>
          </a:prstGeom>
        </p:spPr>
      </p:pic>
    </p:spTree>
    <p:extLst>
      <p:ext uri="{BB962C8B-B14F-4D97-AF65-F5344CB8AC3E}">
        <p14:creationId xmlns:p14="http://schemas.microsoft.com/office/powerpoint/2010/main" val="3902217870"/>
      </p:ext>
    </p:extLst>
  </p:cSld>
  <p:clrMapOvr>
    <a:masterClrMapping/>
  </p:clrMapOvr>
  <mc:AlternateContent xmlns:mc="http://schemas.openxmlformats.org/markup-compatibility/2006" xmlns:p14="http://schemas.microsoft.com/office/powerpoint/2010/main">
    <mc:Choice Requires="p14">
      <p:transition p14:dur="10" advTm="249408"/>
    </mc:Choice>
    <mc:Fallback xmlns="">
      <p:transition advTm="24940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71C5D-2E5A-147A-4A38-878F2EA9ACB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BD2397E-AD96-B34C-2CDA-903CC5E06197}"/>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أسباب دراسة الإدارة الصحفية </a:t>
            </a:r>
          </a:p>
        </p:txBody>
      </p:sp>
      <p:sp>
        <p:nvSpPr>
          <p:cNvPr id="29" name="Rectangle 28">
            <a:extLst>
              <a:ext uri="{FF2B5EF4-FFF2-40B4-BE49-F238E27FC236}">
                <a16:creationId xmlns:a16="http://schemas.microsoft.com/office/drawing/2014/main" id="{60EF0B0F-29B4-CC49-7987-155268867BE8}"/>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5FF2552-7692-94F0-E148-ECE8D46806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2E68286-786B-F100-0FBB-EEA8780F3DB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D5CB1945-E1CF-8C5C-1BF0-336B557A7023}"/>
              </a:ext>
            </a:extLst>
          </p:cNvPr>
          <p:cNvSpPr/>
          <p:nvPr/>
        </p:nvSpPr>
        <p:spPr>
          <a:xfrm>
            <a:off x="316434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27C28913-7B67-4A50-97C1-FDBA11FF254A}"/>
              </a:ext>
            </a:extLst>
          </p:cNvPr>
          <p:cNvSpPr txBox="1"/>
          <p:nvPr/>
        </p:nvSpPr>
        <p:spPr>
          <a:xfrm>
            <a:off x="1613044" y="1427180"/>
            <a:ext cx="9626885" cy="5122300"/>
          </a:xfrm>
          <a:prstGeom prst="rect">
            <a:avLst/>
          </a:prstGeom>
          <a:noFill/>
        </p:spPr>
        <p:txBody>
          <a:bodyPr wrap="square">
            <a:spAutoFit/>
          </a:bodyPr>
          <a:lstStyle/>
          <a:p>
            <a:pPr marL="457200" algn="just" rtl="1">
              <a:lnSpc>
                <a:spcPct val="107000"/>
              </a:lnSpc>
              <a:spcAft>
                <a:spcPts val="800"/>
              </a:spcAft>
              <a:buNone/>
            </a:pP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3- </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صعوبة مشاكل الإنتاج في الصحافة</a:t>
            </a:r>
            <a:r>
              <a:rPr lang="ar-SA" sz="2400"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واجه الصحافة صعوبات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نتاجية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معق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تختلف عن الصناعات الأخرى</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 تقوم على </a:t>
            </a:r>
            <a:r>
              <a:rPr lang="ar-SA" sz="2400" b="1" kern="100" dirty="0">
                <a:effectLst/>
                <a:latin typeface="Calibri" panose="020F0502020204030204" pitchFamily="34" charset="0"/>
                <a:ea typeface="Calibri" panose="020F0502020204030204" pitchFamily="34" charset="0"/>
                <a:cs typeface="Arial" panose="020B0604020202020204" pitchFamily="34" charset="0"/>
              </a:rPr>
              <a:t>إ</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نتاج ف</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كري وزمني حس</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اس</a:t>
            </a:r>
            <a:r>
              <a:rPr lang="ar-SA" sz="2400" kern="100" dirty="0">
                <a:effectLst/>
                <a:latin typeface="Calibri" panose="020F0502020204030204" pitchFamily="34" charset="0"/>
                <a:ea typeface="Calibri" panose="020F0502020204030204" pitchFamily="34" charset="0"/>
                <a:cs typeface="Arial" panose="020B0604020202020204" pitchFamily="34" charset="0"/>
              </a:rPr>
              <a:t>، يعتمد على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بق الصحفي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لتزام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بمواعيد الط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باعة الصارمة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br>
              <a:rPr lang="fr-FR" sz="2400" kern="100" dirty="0">
                <a:effectLst/>
                <a:latin typeface="Calibri" panose="020F0502020204030204" pitchFamily="34" charset="0"/>
                <a:ea typeface="Calibri" panose="020F0502020204030204" pitchFamily="34" charset="0"/>
                <a:cs typeface="Arial" panose="020B0604020202020204" pitchFamily="34" charset="0"/>
              </a:rPr>
            </a:br>
            <a:r>
              <a:rPr lang="ar-SA" sz="2400" kern="100" dirty="0">
                <a:effectLst/>
                <a:latin typeface="Calibri" panose="020F0502020204030204" pitchFamily="34" charset="0"/>
                <a:ea typeface="Calibri" panose="020F0502020204030204" pitchFamily="34" charset="0"/>
                <a:cs typeface="Arial" panose="020B0604020202020204" pitchFamily="34" charset="0"/>
              </a:rPr>
              <a:t>في الماضي كانت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قنيات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القديمة 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اللينوتيب</a:t>
            </a:r>
            <a:r>
              <a:rPr lang="ar-SA" sz="2400" kern="100" dirty="0">
                <a:effectLst/>
                <a:latin typeface="Calibri" panose="020F0502020204030204" pitchFamily="34" charset="0"/>
                <a:ea typeface="Calibri" panose="020F0502020204030204" pitchFamily="34" charset="0"/>
                <a:cs typeface="Arial" panose="020B0604020202020204" pitchFamily="34" charset="0"/>
              </a:rPr>
              <a:t> تحدّ من سرعة النشر، لكن ظهور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الحاسوب</a:t>
            </a:r>
            <a:r>
              <a:rPr lang="ar-SA" sz="2400" kern="100" dirty="0">
                <a:effectLst/>
                <a:latin typeface="Calibri" panose="020F0502020204030204" pitchFamily="34" charset="0"/>
                <a:ea typeface="Calibri" panose="020F0502020204030204" pitchFamily="34" charset="0"/>
                <a:cs typeface="Arial" panose="020B0604020202020204" pitchFamily="34" charset="0"/>
              </a:rPr>
              <a:t> سهّل تعد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الطب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عات وتسريع العمل. كما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a:t>
            </a:r>
            <a:r>
              <a:rPr lang="ar-SA" sz="2400" b="1" kern="100" dirty="0">
                <a:effectLst/>
                <a:latin typeface="Calibri" panose="020F0502020204030204" pitchFamily="34" charset="0"/>
                <a:ea typeface="Calibri" panose="020F0502020204030204" pitchFamily="34" charset="0"/>
                <a:cs typeface="Arial" panose="020B0604020202020204" pitchFamily="34" charset="0"/>
              </a:rPr>
              <a:t>عملية التوزيع والن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قل</a:t>
            </a:r>
            <a:r>
              <a:rPr lang="ar-SA" sz="2400" kern="100" dirty="0">
                <a:effectLst/>
                <a:latin typeface="Calibri" panose="020F0502020204030204" pitchFamily="34" charset="0"/>
                <a:ea typeface="Calibri" panose="020F0502020204030204" pitchFamily="34" charset="0"/>
                <a:cs typeface="Arial" panose="020B0604020202020204" pitchFamily="34" charset="0"/>
              </a:rPr>
              <a:t> تحديًا إضافيًا، خاصة في ظل المنافسة مع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شرات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الأخبار التلفزيونية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457200"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و</a:t>
            </a:r>
            <a:r>
              <a:rPr lang="ar-SA" sz="2400" kern="100" dirty="0">
                <a:effectLst/>
                <a:latin typeface="Calibri" panose="020F0502020204030204" pitchFamily="34" charset="0"/>
                <a:ea typeface="Calibri" panose="020F0502020204030204" pitchFamily="34" charset="0"/>
                <a:cs typeface="Arial" panose="020B0604020202020204" pitchFamily="34" charset="0"/>
              </a:rPr>
              <a:t>تختلف مشاكل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 من بلد لآخر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حسب النظام السياسي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قتصادي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ففي الدول المتقدمة تُستخدم تكنولوجيا توفر الوقت والمال، بينما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عنها صحف العالم النامي بسبب تكلفتها العالية. كما تعاني الصحف من </a:t>
            </a:r>
            <a:r>
              <a:rPr lang="ar-DZ" sz="2400" b="1" kern="100" dirty="0">
                <a:latin typeface="Calibri" panose="020F0502020204030204" pitchFamily="34" charset="0"/>
                <a:ea typeface="Calibri" panose="020F0502020204030204" pitchFamily="34" charset="0"/>
                <a:cs typeface="Arial" panose="020B0604020202020204" pitchFamily="34" charset="0"/>
              </a:rPr>
              <a:t>إِ</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عتمادها</a:t>
            </a:r>
            <a:r>
              <a:rPr lang="ar-SA" sz="2400" b="1" kern="100" dirty="0">
                <a:effectLst/>
                <a:latin typeface="Calibri" panose="020F0502020204030204" pitchFamily="34" charset="0"/>
                <a:ea typeface="Calibri" panose="020F0502020204030204" pitchFamily="34" charset="0"/>
                <a:cs typeface="Arial" panose="020B0604020202020204" pitchFamily="34" charset="0"/>
              </a:rPr>
              <a:t> الكبير على الإعلانات</a:t>
            </a:r>
            <a:r>
              <a:rPr lang="ar-SA" sz="2400" kern="100" dirty="0">
                <a:effectLst/>
                <a:latin typeface="Calibri" panose="020F0502020204030204" pitchFamily="34" charset="0"/>
                <a:ea typeface="Calibri" panose="020F0502020204030204" pitchFamily="34" charset="0"/>
                <a:cs typeface="Arial" panose="020B0604020202020204" pitchFamily="34" charset="0"/>
              </a:rPr>
              <a:t>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صدر تمويل،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نين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فوذًا</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ؤ</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ثر أحيانًا على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ستقلالها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برز أيضًا مشكلة </a:t>
            </a:r>
            <a:r>
              <a:rPr lang="ar-SA" sz="2400" b="1" kern="100" dirty="0">
                <a:effectLst/>
                <a:latin typeface="Calibri" panose="020F0502020204030204" pitchFamily="34" charset="0"/>
                <a:ea typeface="Calibri" panose="020F0502020204030204" pitchFamily="34" charset="0"/>
                <a:cs typeface="Arial" panose="020B0604020202020204" pitchFamily="34" charset="0"/>
              </a:rPr>
              <a:t>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قص ورق الصحف</a:t>
            </a:r>
            <a:r>
              <a:rPr lang="ar-SA" sz="2400" kern="100" dirty="0">
                <a:effectLst/>
                <a:latin typeface="Calibri" panose="020F0502020204030204" pitchFamily="34" charset="0"/>
                <a:ea typeface="Calibri" panose="020F0502020204030204" pitchFamily="34" charset="0"/>
                <a:cs typeface="Arial" panose="020B0604020202020204" pitchFamily="34" charset="0"/>
              </a:rPr>
              <a:t>،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كر الدول المتقدمة صناعته وتصد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غلبه، ما يجعل الدول النامية تواجه صعوبات في تأمينه، 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رتفاع</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العالمي الكبير في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ستهلاكه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226798712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A3C24-30F8-97C1-4AF5-47FEB084FEC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13C47D8-A66B-6AEE-B73F-F59637A4249E}"/>
              </a:ext>
            </a:extLst>
          </p:cNvPr>
          <p:cNvSpPr txBox="1"/>
          <p:nvPr/>
        </p:nvSpPr>
        <p:spPr>
          <a:xfrm>
            <a:off x="4470904" y="577484"/>
            <a:ext cx="7189024" cy="1234825"/>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أسباب دراسة الإدارة الصحفية </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67747C10-444A-C0F4-06D6-EBA8B77F555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246F657-349D-7E8A-B371-1DECE92A45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2E46254-8124-AC78-93B2-8B4B4C15C31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40A41B00-83B4-F4A7-E296-153ACC23B2AF}"/>
              </a:ext>
            </a:extLst>
          </p:cNvPr>
          <p:cNvSpPr txBox="1"/>
          <p:nvPr/>
        </p:nvSpPr>
        <p:spPr>
          <a:xfrm>
            <a:off x="1563624" y="1293253"/>
            <a:ext cx="9958121" cy="4287777"/>
          </a:xfrm>
          <a:prstGeom prst="rect">
            <a:avLst/>
          </a:prstGeom>
          <a:noFill/>
        </p:spPr>
        <p:txBody>
          <a:bodyPr wrap="square">
            <a:spAutoFit/>
          </a:bodyPr>
          <a:lstStyle/>
          <a:p>
            <a:pPr marL="457200" indent="-457200" algn="just" rtl="1">
              <a:buFont typeface="Wingdings" panose="05000000000000000000" pitchFamily="2" charset="2"/>
              <a:buChar char="q"/>
            </a:pPr>
            <a:r>
              <a:rPr lang="ar-SA" sz="2800" b="1" dirty="0">
                <a:solidFill>
                  <a:schemeClr val="accent2"/>
                </a:solidFill>
              </a:rPr>
              <a:t>مثال واقعي :</a:t>
            </a:r>
            <a:endParaRPr lang="fr-FR" sz="2800" dirty="0">
              <a:solidFill>
                <a:schemeClr val="accent2"/>
              </a:solidFill>
            </a:endParaRPr>
          </a:p>
          <a:p>
            <a:pPr algn="just" rtl="1"/>
            <a:r>
              <a:rPr lang="ar-SA" sz="2400" b="1" dirty="0"/>
              <a:t>جريدة "النهار" اللبنانية</a:t>
            </a:r>
            <a:r>
              <a:rPr lang="ar-DZ" sz="2400" b="1" dirty="0"/>
              <a:t>،</a:t>
            </a:r>
            <a:r>
              <a:rPr lang="ar-SA" sz="2400" dirty="0"/>
              <a:t> ال</a:t>
            </a:r>
            <a:r>
              <a:rPr lang="ar-DZ" sz="2400" dirty="0"/>
              <a:t>َّ</a:t>
            </a:r>
            <a:r>
              <a:rPr lang="ar-SA" sz="2400" dirty="0"/>
              <a:t>ت</a:t>
            </a:r>
            <a:r>
              <a:rPr lang="ar-DZ" sz="2400" dirty="0"/>
              <a:t>ِ</a:t>
            </a:r>
            <a:r>
              <a:rPr lang="ar-SA" sz="2400" dirty="0"/>
              <a:t>ي واجهت أزمة مالية حاد</a:t>
            </a:r>
            <a:r>
              <a:rPr lang="ar-DZ" sz="2400" dirty="0"/>
              <a:t>َّ</a:t>
            </a:r>
            <a:r>
              <a:rPr lang="ar-SA" sz="2400" dirty="0"/>
              <a:t>ة</a:t>
            </a:r>
            <a:r>
              <a:rPr lang="ar-DZ" sz="2400" dirty="0"/>
              <a:t>،</a:t>
            </a:r>
            <a:r>
              <a:rPr lang="ar-SA" sz="2400" dirty="0"/>
              <a:t> بسبب </a:t>
            </a:r>
            <a:r>
              <a:rPr lang="ar-DZ" sz="2400" dirty="0"/>
              <a:t>إِ</a:t>
            </a:r>
            <a:r>
              <a:rPr lang="ar-SA" sz="2400" dirty="0" err="1"/>
              <a:t>رتفاع</a:t>
            </a:r>
            <a:r>
              <a:rPr lang="ar-SA" sz="2400" dirty="0"/>
              <a:t> تكاليف الطباعة</a:t>
            </a:r>
            <a:r>
              <a:rPr lang="ar-DZ" sz="2400" dirty="0"/>
              <a:t>،</a:t>
            </a:r>
            <a:r>
              <a:rPr lang="ar-SA" sz="2400" dirty="0"/>
              <a:t> و</a:t>
            </a:r>
            <a:r>
              <a:rPr lang="ar-DZ" sz="2400" dirty="0"/>
              <a:t>إِ</a:t>
            </a:r>
            <a:r>
              <a:rPr lang="ar-SA" sz="2400" dirty="0" err="1"/>
              <a:t>ستيراد</a:t>
            </a:r>
            <a:r>
              <a:rPr lang="ar-SA" sz="2400" dirty="0"/>
              <a:t> ورق الصحف من الخارج بالدولار، في ظل</a:t>
            </a:r>
            <a:r>
              <a:rPr lang="ar-DZ" sz="2400" dirty="0"/>
              <a:t>ِّ</a:t>
            </a:r>
            <a:r>
              <a:rPr lang="ar-SA" sz="2400" dirty="0"/>
              <a:t> </a:t>
            </a:r>
            <a:r>
              <a:rPr lang="ar-DZ" sz="2400" dirty="0"/>
              <a:t>إِ</a:t>
            </a:r>
            <a:r>
              <a:rPr lang="ar-SA" sz="2400" dirty="0" err="1"/>
              <a:t>نخفاض</a:t>
            </a:r>
            <a:r>
              <a:rPr lang="ar-SA" sz="2400" dirty="0"/>
              <a:t> عائدات الإعلانات وتراجع التوزيع الورقي نتيجة التحول ن</a:t>
            </a:r>
            <a:r>
              <a:rPr lang="ar-DZ" sz="2400" dirty="0"/>
              <a:t>َ</a:t>
            </a:r>
            <a:r>
              <a:rPr lang="ar-SA" sz="2400" dirty="0"/>
              <a:t>حو الإعلام الرقمي</a:t>
            </a:r>
            <a:r>
              <a:rPr lang="fr-FR" sz="2400" dirty="0"/>
              <a:t>.</a:t>
            </a:r>
          </a:p>
          <a:p>
            <a:pPr algn="just" rtl="1"/>
            <a:r>
              <a:rPr lang="ar-SA" sz="2400" dirty="0"/>
              <a:t>فحدثت أزمة جريدة "النهار" اللبنانية بشكل واضح في عام 2018، حين أص</a:t>
            </a:r>
            <a:r>
              <a:rPr lang="ar-DZ" sz="2400" dirty="0"/>
              <a:t>ْ</a:t>
            </a:r>
            <a:r>
              <a:rPr lang="ar-SA" sz="2400" dirty="0"/>
              <a:t>د</a:t>
            </a:r>
            <a:r>
              <a:rPr lang="ar-DZ" sz="2400" dirty="0"/>
              <a:t>َ</a:t>
            </a:r>
            <a:r>
              <a:rPr lang="ar-SA" sz="2400" dirty="0"/>
              <a:t>رت الصحيفة عددًا خاصًا بصفحات بيضاء احتجاجًا على تدهور أوضاع الصحافة الورقية والأزمات الاقتصادية التي كادت تؤدي إلى توقفها عن الصدور</a:t>
            </a:r>
            <a:r>
              <a:rPr lang="fr-FR" sz="2400" dirty="0"/>
              <a:t>.</a:t>
            </a:r>
            <a:endParaRPr lang="ar-DZ" sz="2400" dirty="0"/>
          </a:p>
          <a:p>
            <a:pPr algn="just" rtl="1"/>
            <a:r>
              <a:rPr lang="ar-SA" sz="2400" dirty="0"/>
              <a:t>ثم تفاقمت الأزمة أكثر بعد عام 2019 مع الانهيار المالي في لبنان، حيث </a:t>
            </a:r>
            <a:r>
              <a:rPr lang="ar-DZ" sz="2400" dirty="0"/>
              <a:t>إِ</a:t>
            </a:r>
            <a:r>
              <a:rPr lang="ar-SA" sz="2400" dirty="0" err="1"/>
              <a:t>رتفعت</a:t>
            </a:r>
            <a:r>
              <a:rPr lang="ar-SA" sz="2400" dirty="0"/>
              <a:t> أسعار الورق والط</a:t>
            </a:r>
            <a:r>
              <a:rPr lang="ar-DZ" sz="2400" dirty="0"/>
              <a:t>ِّ</a:t>
            </a:r>
            <a:r>
              <a:rPr lang="ar-SA" sz="2400" dirty="0"/>
              <a:t>باعة بسبب </a:t>
            </a:r>
            <a:r>
              <a:rPr lang="ar-DZ" sz="2400" dirty="0"/>
              <a:t>إِ</a:t>
            </a:r>
            <a:r>
              <a:rPr lang="ar-SA" sz="2400" dirty="0" err="1"/>
              <a:t>نهيار</a:t>
            </a:r>
            <a:r>
              <a:rPr lang="ar-SA" sz="2400" dirty="0"/>
              <a:t> الل</a:t>
            </a:r>
            <a:r>
              <a:rPr lang="ar-DZ" sz="2400" dirty="0"/>
              <a:t>ِّ</a:t>
            </a:r>
            <a:r>
              <a:rPr lang="ar-SA" sz="2400" dirty="0" err="1"/>
              <a:t>يرة</a:t>
            </a:r>
            <a:r>
              <a:rPr lang="ar-SA" sz="2400" dirty="0"/>
              <a:t> وغ</a:t>
            </a:r>
            <a:r>
              <a:rPr lang="ar-DZ" sz="2400" dirty="0"/>
              <a:t>ِ</a:t>
            </a:r>
            <a:r>
              <a:rPr lang="ar-SA" sz="2400" dirty="0" err="1"/>
              <a:t>ياب</a:t>
            </a:r>
            <a:r>
              <a:rPr lang="ar-SA" sz="2400" dirty="0"/>
              <a:t> الإعلانات، م</a:t>
            </a:r>
            <a:r>
              <a:rPr lang="ar-DZ" sz="2400" dirty="0"/>
              <a:t>َ</a:t>
            </a:r>
            <a:r>
              <a:rPr lang="ar-SA" sz="2400" dirty="0"/>
              <a:t>ا دفع الجريدة إلى ال</a:t>
            </a:r>
            <a:r>
              <a:rPr lang="ar-DZ" sz="2400" dirty="0"/>
              <a:t>إِ</a:t>
            </a:r>
            <a:r>
              <a:rPr lang="ar-SA" sz="2400" dirty="0" err="1"/>
              <a:t>عتماد</a:t>
            </a:r>
            <a:r>
              <a:rPr lang="ar-SA" sz="2400" dirty="0"/>
              <a:t> بشكل أكبر على الن</a:t>
            </a:r>
            <a:r>
              <a:rPr lang="ar-DZ" sz="2400" dirty="0"/>
              <a:t>َّ</a:t>
            </a:r>
            <a:r>
              <a:rPr lang="ar-SA" sz="2400" dirty="0"/>
              <a:t>شر </a:t>
            </a:r>
            <a:r>
              <a:rPr lang="ar-SA" sz="2400" dirty="0" err="1"/>
              <a:t>الإ</a:t>
            </a:r>
            <a:r>
              <a:rPr lang="ar-DZ" sz="2400" dirty="0"/>
              <a:t>ِ</a:t>
            </a:r>
            <a:r>
              <a:rPr lang="ar-SA" sz="2400" dirty="0" err="1"/>
              <a:t>لكتروني</a:t>
            </a:r>
            <a:r>
              <a:rPr lang="ar-SA" sz="2400" dirty="0"/>
              <a:t> وتقليص الن</a:t>
            </a:r>
            <a:r>
              <a:rPr lang="ar-DZ" sz="2400" dirty="0"/>
              <a:t>ُّ</a:t>
            </a:r>
            <a:r>
              <a:rPr lang="ar-SA" sz="2400" dirty="0"/>
              <a:t>سخ الورقية.</a:t>
            </a:r>
            <a:r>
              <a:rPr lang="ar-DZ" sz="2400" dirty="0"/>
              <a:t> </a:t>
            </a:r>
            <a:r>
              <a:rPr lang="ar-SA" sz="2400" dirty="0" err="1"/>
              <a:t>وأ</a:t>
            </a:r>
            <a:r>
              <a:rPr lang="ar-DZ" sz="2400" dirty="0"/>
              <a:t>ُ</a:t>
            </a:r>
            <a:r>
              <a:rPr lang="ar-SA" sz="2400" dirty="0"/>
              <a:t>جب</a:t>
            </a:r>
            <a:r>
              <a:rPr lang="ar-DZ" sz="2400" dirty="0"/>
              <a:t>ِ</a:t>
            </a:r>
            <a:r>
              <a:rPr lang="ar-SA" sz="2400" dirty="0"/>
              <a:t>رت على تقليص عدد صفحاتها، </a:t>
            </a:r>
            <a:r>
              <a:rPr lang="ar-SA" sz="2400" dirty="0" err="1"/>
              <a:t>وت</a:t>
            </a:r>
            <a:r>
              <a:rPr lang="ar-DZ" sz="2400" dirty="0"/>
              <a:t>َ</a:t>
            </a:r>
            <a:r>
              <a:rPr lang="ar-SA" sz="2400" dirty="0"/>
              <a:t>سريح بعض العاملين</a:t>
            </a:r>
            <a:r>
              <a:rPr lang="ar-SA" dirty="0"/>
              <a:t>.</a:t>
            </a:r>
            <a:endParaRPr lang="fr-FR" dirty="0"/>
          </a:p>
          <a:p>
            <a:pPr algn="just" rtl="1">
              <a:lnSpc>
                <a:spcPct val="107000"/>
              </a:lnSpc>
              <a:spcAft>
                <a:spcPts val="800"/>
              </a:spcAft>
              <a:buNone/>
            </a:pP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7FDC25E2-CF49-2251-BCD2-D9B63EF54A89}"/>
              </a:ext>
            </a:extLst>
          </p:cNvPr>
          <p:cNvSpPr/>
          <p:nvPr/>
        </p:nvSpPr>
        <p:spPr>
          <a:xfrm>
            <a:off x="3211520"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pic>
        <p:nvPicPr>
          <p:cNvPr id="9" name="Image 8">
            <a:extLst>
              <a:ext uri="{FF2B5EF4-FFF2-40B4-BE49-F238E27FC236}">
                <a16:creationId xmlns:a16="http://schemas.microsoft.com/office/drawing/2014/main" id="{D68B271E-71DD-1C20-5C72-0C68E0E08F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25441" y="5279517"/>
            <a:ext cx="4352925" cy="1200150"/>
          </a:xfrm>
          <a:prstGeom prst="rect">
            <a:avLst/>
          </a:prstGeom>
        </p:spPr>
      </p:pic>
      <p:sp>
        <p:nvSpPr>
          <p:cNvPr id="12" name="ZoneTexte 11">
            <a:extLst>
              <a:ext uri="{FF2B5EF4-FFF2-40B4-BE49-F238E27FC236}">
                <a16:creationId xmlns:a16="http://schemas.microsoft.com/office/drawing/2014/main" id="{B09E1BF1-66F3-C482-106D-2A3C4A76F1AE}"/>
              </a:ext>
            </a:extLst>
          </p:cNvPr>
          <p:cNvSpPr txBox="1"/>
          <p:nvPr/>
        </p:nvSpPr>
        <p:spPr>
          <a:xfrm>
            <a:off x="6542684" y="5764134"/>
            <a:ext cx="6094476" cy="400110"/>
          </a:xfrm>
          <a:prstGeom prst="rect">
            <a:avLst/>
          </a:prstGeom>
          <a:noFill/>
        </p:spPr>
        <p:txBody>
          <a:bodyPr wrap="square">
            <a:spAutoFit/>
          </a:bodyPr>
          <a:lstStyle/>
          <a:p>
            <a:r>
              <a:rPr lang="ar-DZ" sz="2000" b="1" dirty="0"/>
              <a:t> </a:t>
            </a:r>
            <a:r>
              <a:rPr lang="fr-FR" sz="2000" b="1" dirty="0"/>
              <a:t>https://www.annahar.com/ </a:t>
            </a:r>
            <a:r>
              <a:rPr lang="ar-DZ" sz="2000" b="1" dirty="0"/>
              <a:t>موقع الصحيفة :      </a:t>
            </a:r>
            <a:endParaRPr lang="fr-FR" b="1" dirty="0"/>
          </a:p>
        </p:txBody>
      </p:sp>
    </p:spTree>
    <p:extLst>
      <p:ext uri="{BB962C8B-B14F-4D97-AF65-F5344CB8AC3E}">
        <p14:creationId xmlns:p14="http://schemas.microsoft.com/office/powerpoint/2010/main" val="54923468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488F3-DB68-F049-E958-515E78AA462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C3B10D7-A972-4173-566B-B26B121AF15B}"/>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p:txBody>
      </p:sp>
      <p:sp>
        <p:nvSpPr>
          <p:cNvPr id="29" name="Rectangle 28">
            <a:extLst>
              <a:ext uri="{FF2B5EF4-FFF2-40B4-BE49-F238E27FC236}">
                <a16:creationId xmlns:a16="http://schemas.microsoft.com/office/drawing/2014/main" id="{C85E732B-836D-4E31-D81A-FDBB6510DF9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9F489BF-1C9E-D983-874B-7550A8C4BB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A0B8F11-D4E4-E0D8-E986-25B47ECF069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54B99DCA-FF63-C2B8-5945-761E4F09A8C0}"/>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4" name="ZoneTexte 3">
            <a:extLst>
              <a:ext uri="{FF2B5EF4-FFF2-40B4-BE49-F238E27FC236}">
                <a16:creationId xmlns:a16="http://schemas.microsoft.com/office/drawing/2014/main" id="{688892E2-9075-DBFD-1EF2-E45295BF83FC}"/>
              </a:ext>
            </a:extLst>
          </p:cNvPr>
          <p:cNvSpPr txBox="1"/>
          <p:nvPr/>
        </p:nvSpPr>
        <p:spPr>
          <a:xfrm>
            <a:off x="1469204" y="1555602"/>
            <a:ext cx="9804115" cy="862800"/>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تمتاز </a:t>
            </a:r>
            <a:r>
              <a:rPr lang="ar-DZ" sz="2400" kern="100" dirty="0">
                <a:effectLst/>
                <a:latin typeface="Calibri" panose="020F0502020204030204" pitchFamily="34" charset="0"/>
                <a:ea typeface="Calibri" panose="020F0502020204030204" pitchFamily="34" charset="0"/>
                <a:cs typeface="Arial" panose="020B0604020202020204" pitchFamily="34" charset="0"/>
              </a:rPr>
              <a:t>إِدارة </a:t>
            </a:r>
            <a:r>
              <a:rPr lang="ar-SA" sz="2400" kern="100" dirty="0">
                <a:effectLst/>
                <a:latin typeface="Calibri" panose="020F0502020204030204" pitchFamily="34" charset="0"/>
                <a:ea typeface="Calibri" panose="020F0502020204030204" pitchFamily="34" charset="0"/>
                <a:cs typeface="Arial" panose="020B0604020202020204" pitchFamily="34" charset="0"/>
              </a:rPr>
              <a:t>صناعة الصحف بخصائص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زها عن غيرها من الصناعات،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وبالإ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مكان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يجاز بـعض هذه الخصائص بالنقاط الاتية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 coins arrondis 6">
            <a:extLst>
              <a:ext uri="{FF2B5EF4-FFF2-40B4-BE49-F238E27FC236}">
                <a16:creationId xmlns:a16="http://schemas.microsoft.com/office/drawing/2014/main" id="{81A6E481-509A-7458-F747-06D6399EA1BA}"/>
              </a:ext>
            </a:extLst>
          </p:cNvPr>
          <p:cNvSpPr/>
          <p:nvPr/>
        </p:nvSpPr>
        <p:spPr>
          <a:xfrm>
            <a:off x="5059920" y="3701254"/>
            <a:ext cx="1659379" cy="114907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ar-DZ" sz="2400" b="1" dirty="0"/>
              <a:t>المشروع الصحفي </a:t>
            </a:r>
            <a:endParaRPr lang="fr-FR" sz="2400" b="1" dirty="0"/>
          </a:p>
        </p:txBody>
      </p:sp>
      <p:sp>
        <p:nvSpPr>
          <p:cNvPr id="14" name="Ellipse 13">
            <a:extLst>
              <a:ext uri="{FF2B5EF4-FFF2-40B4-BE49-F238E27FC236}">
                <a16:creationId xmlns:a16="http://schemas.microsoft.com/office/drawing/2014/main" id="{802AD523-148F-5C34-9A5A-2929AF1E2723}"/>
              </a:ext>
            </a:extLst>
          </p:cNvPr>
          <p:cNvSpPr/>
          <p:nvPr/>
        </p:nvSpPr>
        <p:spPr>
          <a:xfrm>
            <a:off x="4902213" y="2085654"/>
            <a:ext cx="2080478" cy="1148719"/>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ar-DZ" kern="100" dirty="0">
              <a:latin typeface="Calibri" panose="020F0502020204030204" pitchFamily="34" charset="0"/>
              <a:ea typeface="Calibri" panose="020F0502020204030204" pitchFamily="34" charset="0"/>
              <a:cs typeface="Arial" panose="020B0604020202020204" pitchFamily="34" charset="0"/>
            </a:endParaRPr>
          </a:p>
          <a:p>
            <a:pPr algn="ctr"/>
            <a:r>
              <a:rPr lang="ar-DZ" sz="2000" b="1" kern="100" dirty="0">
                <a:latin typeface="Calibri" panose="020F0502020204030204" pitchFamily="34" charset="0"/>
                <a:ea typeface="Calibri" panose="020F0502020204030204" pitchFamily="34" charset="0"/>
              </a:rPr>
              <a:t>1</a:t>
            </a:r>
          </a:p>
          <a:p>
            <a:pPr algn="ctr"/>
            <a:r>
              <a:rPr lang="ar-SA" sz="2000" b="1" kern="100" dirty="0" err="1">
                <a:latin typeface="Calibri" panose="020F0502020204030204" pitchFamily="34" charset="0"/>
                <a:ea typeface="Calibri" panose="020F0502020204030204" pitchFamily="34" charset="0"/>
              </a:rPr>
              <a:t>عناصرالانتاج</a:t>
            </a:r>
            <a:r>
              <a:rPr lang="ar-DZ" kern="100" dirty="0">
                <a:latin typeface="Calibri" panose="020F0502020204030204" pitchFamily="34" charset="0"/>
                <a:ea typeface="Calibri" panose="020F0502020204030204" pitchFamily="34" charset="0"/>
                <a:cs typeface="Arial" panose="020B0604020202020204" pitchFamily="34" charset="0"/>
              </a:rPr>
              <a:t>          </a:t>
            </a:r>
            <a:endParaRPr lang="fr-FR" kern="100" dirty="0">
              <a:latin typeface="Calibri" panose="020F0502020204030204" pitchFamily="34" charset="0"/>
              <a:ea typeface="Calibri" panose="020F0502020204030204" pitchFamily="34" charset="0"/>
              <a:cs typeface="Arial" panose="020B0604020202020204" pitchFamily="34" charset="0"/>
            </a:endParaRPr>
          </a:p>
          <a:p>
            <a:pPr algn="ctr"/>
            <a:endParaRPr lang="fr-FR" dirty="0"/>
          </a:p>
        </p:txBody>
      </p:sp>
      <p:sp>
        <p:nvSpPr>
          <p:cNvPr id="15" name="Ellipse 14">
            <a:extLst>
              <a:ext uri="{FF2B5EF4-FFF2-40B4-BE49-F238E27FC236}">
                <a16:creationId xmlns:a16="http://schemas.microsoft.com/office/drawing/2014/main" id="{5A10D6BF-F4AE-B37B-4544-E14D8E1A04C2}"/>
              </a:ext>
            </a:extLst>
          </p:cNvPr>
          <p:cNvSpPr/>
          <p:nvPr/>
        </p:nvSpPr>
        <p:spPr>
          <a:xfrm>
            <a:off x="6719299" y="5131797"/>
            <a:ext cx="2169520" cy="1148719"/>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rtl="1">
              <a:lnSpc>
                <a:spcPct val="107000"/>
              </a:lnSpc>
              <a:spcAft>
                <a:spcPts val="800"/>
              </a:spcAft>
              <a:buNone/>
            </a:pPr>
            <a:r>
              <a:rPr lang="ar-DZ" sz="2000" b="1" kern="100" dirty="0">
                <a:latin typeface="Calibri" panose="020F0502020204030204" pitchFamily="34" charset="0"/>
                <a:ea typeface="Calibri" panose="020F0502020204030204" pitchFamily="34" charset="0"/>
                <a:cs typeface="Arial" panose="020B0604020202020204" pitchFamily="34" charset="0"/>
              </a:rPr>
              <a:t>3</a:t>
            </a:r>
          </a:p>
          <a:p>
            <a:pPr algn="ctr" rtl="1">
              <a:lnSpc>
                <a:spcPct val="107000"/>
              </a:lnSpc>
              <a:spcAft>
                <a:spcPts val="800"/>
              </a:spcAft>
              <a:buNone/>
            </a:pPr>
            <a:r>
              <a:rPr lang="ar-SA" b="1" kern="100" dirty="0">
                <a:latin typeface="Calibri" panose="020F0502020204030204" pitchFamily="34" charset="0"/>
                <a:ea typeface="Calibri" panose="020F0502020204030204" pitchFamily="34" charset="0"/>
              </a:rPr>
              <a:t>المخاطرة</a:t>
            </a:r>
            <a:endParaRPr lang="fr-FR" b="1" kern="100" dirty="0">
              <a:latin typeface="Calibri" panose="020F0502020204030204" pitchFamily="34" charset="0"/>
              <a:ea typeface="Calibri" panose="020F0502020204030204" pitchFamily="34" charset="0"/>
              <a:cs typeface="Arial" panose="020B0604020202020204" pitchFamily="34" charset="0"/>
            </a:endParaRPr>
          </a:p>
        </p:txBody>
      </p:sp>
      <p:sp>
        <p:nvSpPr>
          <p:cNvPr id="16" name="Ellipse 15">
            <a:extLst>
              <a:ext uri="{FF2B5EF4-FFF2-40B4-BE49-F238E27FC236}">
                <a16:creationId xmlns:a16="http://schemas.microsoft.com/office/drawing/2014/main" id="{33874729-D8D0-C96B-C868-5F306F66BC48}"/>
              </a:ext>
            </a:extLst>
          </p:cNvPr>
          <p:cNvSpPr/>
          <p:nvPr/>
        </p:nvSpPr>
        <p:spPr>
          <a:xfrm>
            <a:off x="7448615" y="2932252"/>
            <a:ext cx="2169520" cy="1250833"/>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rtl="1">
              <a:lnSpc>
                <a:spcPct val="107000"/>
              </a:lnSpc>
              <a:spcAft>
                <a:spcPts val="800"/>
              </a:spcAft>
              <a:buNone/>
            </a:pPr>
            <a:endParaRPr lang="ar-DZ" b="1" kern="100" dirty="0">
              <a:latin typeface="Calibri" panose="020F0502020204030204" pitchFamily="34" charset="0"/>
              <a:ea typeface="Calibri" panose="020F0502020204030204" pitchFamily="34" charset="0"/>
              <a:cs typeface="Arial" panose="020B0604020202020204" pitchFamily="34" charset="0"/>
            </a:endParaRPr>
          </a:p>
          <a:p>
            <a:pPr algn="ctr" rtl="1">
              <a:lnSpc>
                <a:spcPct val="107000"/>
              </a:lnSpc>
              <a:spcAft>
                <a:spcPts val="800"/>
              </a:spcAft>
              <a:buNone/>
            </a:pPr>
            <a:r>
              <a:rPr lang="ar-DZ" b="1" kern="100" dirty="0">
                <a:latin typeface="Calibri" panose="020F0502020204030204" pitchFamily="34" charset="0"/>
                <a:ea typeface="Calibri" panose="020F0502020204030204" pitchFamily="34" charset="0"/>
                <a:cs typeface="Arial" panose="020B0604020202020204" pitchFamily="34" charset="0"/>
              </a:rPr>
              <a:t>2</a:t>
            </a:r>
          </a:p>
          <a:p>
            <a:pPr algn="ctr" rtl="1">
              <a:lnSpc>
                <a:spcPct val="107000"/>
              </a:lnSpc>
              <a:spcAft>
                <a:spcPts val="800"/>
              </a:spcAft>
            </a:pPr>
            <a:r>
              <a:rPr lang="ar-SA" b="1" kern="100" dirty="0">
                <a:latin typeface="Calibri" panose="020F0502020204030204" pitchFamily="34" charset="0"/>
                <a:ea typeface="Calibri" panose="020F0502020204030204" pitchFamily="34" charset="0"/>
              </a:rPr>
              <a:t>أهمية </a:t>
            </a:r>
            <a:r>
              <a:rPr lang="ar-DZ" b="1" kern="100" dirty="0">
                <a:latin typeface="Calibri" panose="020F0502020204030204" pitchFamily="34" charset="0"/>
                <a:ea typeface="Calibri" panose="020F0502020204030204" pitchFamily="34" charset="0"/>
              </a:rPr>
              <a:t>الوقت للصحيفة</a:t>
            </a:r>
            <a:endParaRPr lang="fr-FR" sz="1400" kern="100" dirty="0">
              <a:latin typeface="Calibri" panose="020F0502020204030204" pitchFamily="34" charset="0"/>
              <a:ea typeface="Calibri" panose="020F0502020204030204" pitchFamily="34" charset="0"/>
              <a:cs typeface="Arial" panose="020B0604020202020204" pitchFamily="34" charset="0"/>
            </a:endParaRPr>
          </a:p>
          <a:p>
            <a:pPr algn="ctr" rtl="1">
              <a:lnSpc>
                <a:spcPct val="107000"/>
              </a:lnSpc>
              <a:spcAft>
                <a:spcPts val="800"/>
              </a:spcAft>
              <a:buNone/>
            </a:pPr>
            <a:endParaRPr lang="ar-DZ" b="1" kern="100" dirty="0">
              <a:latin typeface="Calibri" panose="020F0502020204030204" pitchFamily="34" charset="0"/>
              <a:ea typeface="Calibri" panose="020F0502020204030204" pitchFamily="34" charset="0"/>
              <a:cs typeface="Arial" panose="020B0604020202020204" pitchFamily="34" charset="0"/>
            </a:endParaRPr>
          </a:p>
        </p:txBody>
      </p:sp>
      <p:sp>
        <p:nvSpPr>
          <p:cNvPr id="18" name="Ellipse 17">
            <a:extLst>
              <a:ext uri="{FF2B5EF4-FFF2-40B4-BE49-F238E27FC236}">
                <a16:creationId xmlns:a16="http://schemas.microsoft.com/office/drawing/2014/main" id="{F3CBDEEE-CCDB-20D8-89E7-2DE69B31C9F9}"/>
              </a:ext>
            </a:extLst>
          </p:cNvPr>
          <p:cNvSpPr/>
          <p:nvPr/>
        </p:nvSpPr>
        <p:spPr>
          <a:xfrm>
            <a:off x="2821735" y="5184478"/>
            <a:ext cx="2080478" cy="130138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rtl="1">
              <a:lnSpc>
                <a:spcPct val="107000"/>
              </a:lnSpc>
              <a:spcAft>
                <a:spcPts val="800"/>
              </a:spcAft>
              <a:buNone/>
            </a:pPr>
            <a:r>
              <a:rPr lang="fr-FR" sz="2000" b="1" kern="100" dirty="0">
                <a:latin typeface="Calibri" panose="020F0502020204030204" pitchFamily="34" charset="0"/>
                <a:ea typeface="Calibri" panose="020F0502020204030204" pitchFamily="34" charset="0"/>
                <a:cs typeface="Arial" panose="020B0604020202020204" pitchFamily="34" charset="0"/>
              </a:rPr>
              <a:t>4</a:t>
            </a:r>
            <a:r>
              <a:rPr lang="fr-FR" kern="100" dirty="0">
                <a:latin typeface="Calibri" panose="020F0502020204030204" pitchFamily="34" charset="0"/>
                <a:ea typeface="Calibri" panose="020F0502020204030204" pitchFamily="34" charset="0"/>
                <a:cs typeface="Arial" panose="020B0604020202020204" pitchFamily="34" charset="0"/>
              </a:rPr>
              <a:t> </a:t>
            </a:r>
            <a:endParaRPr lang="ar-DZ" kern="100" dirty="0">
              <a:latin typeface="Calibri" panose="020F0502020204030204" pitchFamily="34" charset="0"/>
              <a:ea typeface="Calibri" panose="020F0502020204030204" pitchFamily="34" charset="0"/>
              <a:cs typeface="Arial" panose="020B0604020202020204" pitchFamily="34" charset="0"/>
            </a:endParaRPr>
          </a:p>
          <a:p>
            <a:pPr algn="ctr" rtl="1">
              <a:lnSpc>
                <a:spcPct val="107000"/>
              </a:lnSpc>
              <a:spcAft>
                <a:spcPts val="800"/>
              </a:spcAft>
              <a:buNone/>
            </a:pPr>
            <a:r>
              <a:rPr lang="ar-SA" b="1" kern="100" dirty="0">
                <a:latin typeface="Calibri" panose="020F0502020204030204" pitchFamily="34" charset="0"/>
                <a:ea typeface="Calibri" panose="020F0502020204030204" pitchFamily="34" charset="0"/>
              </a:rPr>
              <a:t>خاصية المنتج المشترك</a:t>
            </a:r>
            <a:endParaRPr lang="fr-FR" b="1" kern="100" dirty="0">
              <a:latin typeface="Calibri" panose="020F0502020204030204" pitchFamily="34" charset="0"/>
              <a:ea typeface="Calibri" panose="020F0502020204030204" pitchFamily="34" charset="0"/>
              <a:cs typeface="Arial" panose="020B0604020202020204" pitchFamily="34" charset="0"/>
            </a:endParaRPr>
          </a:p>
        </p:txBody>
      </p:sp>
      <p:sp>
        <p:nvSpPr>
          <p:cNvPr id="19" name="Ellipse 18">
            <a:extLst>
              <a:ext uri="{FF2B5EF4-FFF2-40B4-BE49-F238E27FC236}">
                <a16:creationId xmlns:a16="http://schemas.microsoft.com/office/drawing/2014/main" id="{3784945B-7824-3143-D809-B1975796EF34}"/>
              </a:ext>
            </a:extLst>
          </p:cNvPr>
          <p:cNvSpPr/>
          <p:nvPr/>
        </p:nvSpPr>
        <p:spPr>
          <a:xfrm>
            <a:off x="2219222" y="3044575"/>
            <a:ext cx="2034937" cy="1148719"/>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lnSpc>
                <a:spcPct val="107000"/>
              </a:lnSpc>
              <a:spcAft>
                <a:spcPts val="800"/>
              </a:spcAft>
              <a:buNone/>
            </a:pPr>
            <a:r>
              <a:rPr lang="ar-DZ" sz="2000" b="1" kern="100" dirty="0">
                <a:latin typeface="Calibri" panose="020F0502020204030204" pitchFamily="34" charset="0"/>
                <a:ea typeface="Calibri" panose="020F0502020204030204" pitchFamily="34" charset="0"/>
              </a:rPr>
              <a:t>5</a:t>
            </a:r>
          </a:p>
          <a:p>
            <a:pPr algn="ctr" rtl="1">
              <a:lnSpc>
                <a:spcPct val="107000"/>
              </a:lnSpc>
              <a:spcAft>
                <a:spcPts val="800"/>
              </a:spcAft>
              <a:buNone/>
            </a:pPr>
            <a:r>
              <a:rPr lang="ar-SA" b="1" kern="100" dirty="0">
                <a:latin typeface="Calibri" panose="020F0502020204030204" pitchFamily="34" charset="0"/>
                <a:ea typeface="Calibri" panose="020F0502020204030204" pitchFamily="34" charset="0"/>
              </a:rPr>
              <a:t>أهمية تحقيق الربح للمؤسسة</a:t>
            </a:r>
            <a:endParaRPr lang="fr-FR" sz="1400" kern="100" dirty="0">
              <a:latin typeface="Calibri" panose="020F0502020204030204" pitchFamily="34" charset="0"/>
              <a:ea typeface="Calibri" panose="020F0502020204030204" pitchFamily="34" charset="0"/>
              <a:cs typeface="Arial" panose="020B0604020202020204" pitchFamily="34" charset="0"/>
            </a:endParaRPr>
          </a:p>
        </p:txBody>
      </p:sp>
      <p:sp>
        <p:nvSpPr>
          <p:cNvPr id="20" name="Flèche : droite rayée 19">
            <a:extLst>
              <a:ext uri="{FF2B5EF4-FFF2-40B4-BE49-F238E27FC236}">
                <a16:creationId xmlns:a16="http://schemas.microsoft.com/office/drawing/2014/main" id="{B699BF28-C6BE-7962-B4BE-F0038771D779}"/>
              </a:ext>
            </a:extLst>
          </p:cNvPr>
          <p:cNvSpPr/>
          <p:nvPr/>
        </p:nvSpPr>
        <p:spPr>
          <a:xfrm rot="20137625">
            <a:off x="6784413" y="3731710"/>
            <a:ext cx="599087" cy="318477"/>
          </a:xfrm>
          <a:prstGeom prst="striped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dirty="0"/>
          </a:p>
        </p:txBody>
      </p:sp>
      <p:sp>
        <p:nvSpPr>
          <p:cNvPr id="22" name="Flèche : droite rayée 21">
            <a:extLst>
              <a:ext uri="{FF2B5EF4-FFF2-40B4-BE49-F238E27FC236}">
                <a16:creationId xmlns:a16="http://schemas.microsoft.com/office/drawing/2014/main" id="{4E42FFEF-2D73-6728-3EE4-C10EF5A58A69}"/>
              </a:ext>
            </a:extLst>
          </p:cNvPr>
          <p:cNvSpPr/>
          <p:nvPr/>
        </p:nvSpPr>
        <p:spPr>
          <a:xfrm rot="16200000">
            <a:off x="5703321" y="3308574"/>
            <a:ext cx="466881" cy="318477"/>
          </a:xfrm>
          <a:prstGeom prst="stripedRightArrow">
            <a:avLst/>
          </a:prstGeom>
          <a:solidFill>
            <a:schemeClr val="accent1">
              <a:lumMod val="60000"/>
              <a:lumOff val="4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dirty="0"/>
          </a:p>
        </p:txBody>
      </p:sp>
      <p:sp>
        <p:nvSpPr>
          <p:cNvPr id="23" name="Flèche : droite rayée 22">
            <a:extLst>
              <a:ext uri="{FF2B5EF4-FFF2-40B4-BE49-F238E27FC236}">
                <a16:creationId xmlns:a16="http://schemas.microsoft.com/office/drawing/2014/main" id="{AF9049F3-6C03-59C6-DFF5-2DE1376C1BAE}"/>
              </a:ext>
            </a:extLst>
          </p:cNvPr>
          <p:cNvSpPr/>
          <p:nvPr/>
        </p:nvSpPr>
        <p:spPr>
          <a:xfrm rot="11643365">
            <a:off x="4312469" y="3710449"/>
            <a:ext cx="641942" cy="318477"/>
          </a:xfrm>
          <a:prstGeom prst="stripedRightArrow">
            <a:avLst/>
          </a:prstGeom>
          <a:solidFill>
            <a:schemeClr val="accent4">
              <a:lumMod val="40000"/>
              <a:lumOff val="6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dirty="0"/>
          </a:p>
        </p:txBody>
      </p:sp>
      <p:sp>
        <p:nvSpPr>
          <p:cNvPr id="24" name="Flèche : droite rayée 23">
            <a:extLst>
              <a:ext uri="{FF2B5EF4-FFF2-40B4-BE49-F238E27FC236}">
                <a16:creationId xmlns:a16="http://schemas.microsoft.com/office/drawing/2014/main" id="{5005CB60-8113-38CD-3CCA-090095E5ADDB}"/>
              </a:ext>
            </a:extLst>
          </p:cNvPr>
          <p:cNvSpPr/>
          <p:nvPr/>
        </p:nvSpPr>
        <p:spPr>
          <a:xfrm rot="3257663">
            <a:off x="6327215" y="5025239"/>
            <a:ext cx="599087" cy="318477"/>
          </a:xfrm>
          <a:prstGeom prst="stripedRightArrow">
            <a:avLst/>
          </a:prstGeom>
          <a:solidFill>
            <a:schemeClr val="accent6">
              <a:lumMod val="40000"/>
              <a:lumOff val="6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dirty="0"/>
          </a:p>
        </p:txBody>
      </p:sp>
      <p:sp>
        <p:nvSpPr>
          <p:cNvPr id="25" name="Flèche : droite rayée 24">
            <a:extLst>
              <a:ext uri="{FF2B5EF4-FFF2-40B4-BE49-F238E27FC236}">
                <a16:creationId xmlns:a16="http://schemas.microsoft.com/office/drawing/2014/main" id="{B9719FCC-F62D-136D-D7FF-0700EE5CD472}"/>
              </a:ext>
            </a:extLst>
          </p:cNvPr>
          <p:cNvSpPr/>
          <p:nvPr/>
        </p:nvSpPr>
        <p:spPr>
          <a:xfrm rot="8251072">
            <a:off x="4679114" y="5008296"/>
            <a:ext cx="599087" cy="318477"/>
          </a:xfrm>
          <a:prstGeom prst="stripedRightArrow">
            <a:avLst/>
          </a:prstGeom>
          <a:solidFill>
            <a:schemeClr val="accent2">
              <a:lumMod val="40000"/>
              <a:lumOff val="6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dirty="0"/>
          </a:p>
        </p:txBody>
      </p:sp>
    </p:spTree>
    <p:extLst>
      <p:ext uri="{BB962C8B-B14F-4D97-AF65-F5344CB8AC3E}">
        <p14:creationId xmlns:p14="http://schemas.microsoft.com/office/powerpoint/2010/main" val="418498049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B1E90-2FF1-1437-A9A6-5BACDBDAEEF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D6A4E48-8819-005F-A824-EC70618D0A5C}"/>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66617A30-F771-9A90-4DB0-42923CE0886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6E56B88-A2A3-FDB5-EE64-3EA5C88D9B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78C58EF-21C9-0A29-579E-FEFC35A0899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42C4AC5F-C5CB-9329-F170-1477AB9D9AC6}"/>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310E1F7-74A3-266E-77BB-7C61E30F7B52}"/>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6" name="ZoneTexte 5">
            <a:extLst>
              <a:ext uri="{FF2B5EF4-FFF2-40B4-BE49-F238E27FC236}">
                <a16:creationId xmlns:a16="http://schemas.microsoft.com/office/drawing/2014/main" id="{D35944EA-695C-26C7-328E-268A4D0B5F8F}"/>
              </a:ext>
            </a:extLst>
          </p:cNvPr>
          <p:cNvSpPr txBox="1"/>
          <p:nvPr/>
        </p:nvSpPr>
        <p:spPr>
          <a:xfrm>
            <a:off x="2796364" y="1716625"/>
            <a:ext cx="8463516" cy="4331955"/>
          </a:xfrm>
          <a:prstGeom prst="rect">
            <a:avLst/>
          </a:prstGeom>
          <a:noFill/>
        </p:spPr>
        <p:txBody>
          <a:bodyPr wrap="square">
            <a:spAutoFit/>
          </a:bodyPr>
          <a:lstStyle/>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أولاً: عناصر الانتاج</a:t>
            </a:r>
            <a:r>
              <a:rPr lang="ar-SA" sz="2400"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 </a:t>
            </a:r>
            <a:r>
              <a:rPr lang="ar-DZ" sz="2400"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تحتاج صناعة الصحـافة كأي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مشـروع أو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صناعة أخرى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400" kern="100" dirty="0">
                <a:effectLst/>
                <a:latin typeface="Calibri" panose="020F0502020204030204" pitchFamily="34" charset="0"/>
                <a:ea typeface="Calibri" panose="020F0502020204030204" pitchFamily="34" charset="0"/>
                <a:cs typeface="Arial" panose="020B0604020202020204" pitchFamily="34" charset="0"/>
              </a:rPr>
              <a:t> (رأس المال، والعاملين،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ات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 وعمليات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 والادارة) وهذه ت</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 في صناعة الصحافة شكلاً مختلفاً أو شكلاً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زا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رأس المال أو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مويل من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هم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المسائل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ستقلالية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الصحيفة أو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ياتها</a:t>
            </a:r>
            <a:r>
              <a:rPr lang="ar-SA" sz="2400" kern="100" dirty="0">
                <a:effectLst/>
                <a:latin typeface="Calibri" panose="020F0502020204030204" pitchFamily="34" charset="0"/>
                <a:ea typeface="Calibri" panose="020F0502020204030204" pitchFamily="34" charset="0"/>
                <a:cs typeface="Arial" panose="020B0604020202020204" pitchFamily="34" charset="0"/>
              </a:rPr>
              <a:t>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جهة معينة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فلا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توفير رؤوس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موال ضخمة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لاس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يما بعد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صبحت الص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حف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انات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قتصادية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ضخمة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مارس نشاطاً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قـتصادياً</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نتاجياً</a:t>
            </a:r>
            <a:r>
              <a:rPr lang="ar-SA" sz="2400" kern="100" dirty="0">
                <a:effectLst/>
                <a:latin typeface="Calibri" panose="020F0502020204030204" pitchFamily="34" charset="0"/>
                <a:ea typeface="Calibri" panose="020F0502020204030204" pitchFamily="34" charset="0"/>
                <a:cs typeface="Arial" panose="020B0604020202020204" pitchFamily="34" charset="0"/>
              </a:rPr>
              <a:t> واضحاً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وينبغي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 تكون المؤسسة الصحفية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ومنظ</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بطريقة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فق مع طبيعة العمل الصحفي</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ورأس المال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يح</a:t>
            </a:r>
            <a:r>
              <a:rPr lang="ar-SA" sz="2400" kern="100" dirty="0">
                <a:effectLst/>
                <a:latin typeface="Calibri" panose="020F0502020204030204" pitchFamily="34" charset="0"/>
                <a:ea typeface="Calibri" panose="020F0502020204030204" pitchFamily="34" charset="0"/>
                <a:cs typeface="Arial" panose="020B0604020202020204" pitchFamily="34" charset="0"/>
              </a:rPr>
              <a:t> للمؤسسة الصحفية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توفير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مكانيات اللازمة 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نشائها من ناحية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نية</a:t>
            </a:r>
            <a:r>
              <a:rPr lang="ar-DZ" sz="2400" kern="100" dirty="0">
                <a:effectLst/>
                <a:latin typeface="Calibri" panose="020F0502020204030204" pitchFamily="34" charset="0"/>
                <a:ea typeface="Calibri" panose="020F0502020204030204" pitchFamily="34" charset="0"/>
                <a:cs typeface="Arial" panose="020B0604020202020204" pitchFamily="34" charset="0"/>
              </a:rPr>
              <a:t>(الهياكل)</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والمطابـع وغيرها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867479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3BB10-CC75-CFCC-AA58-7583167A814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9612B63-959C-800E-3D84-EE2F2D74732A}"/>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C5AC65E3-C440-9108-32F2-330F19976C0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6E9B7D1-9F7E-7172-5A2B-F018C44809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0E7A6EF-16CC-608C-749F-6B6EFEDC45F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751F00D5-ED95-1466-93F7-CC71BD2A925F}"/>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359F4361-0BEB-5745-C28C-2993A23E1FB3}"/>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6" name="ZoneTexte 5">
            <a:extLst>
              <a:ext uri="{FF2B5EF4-FFF2-40B4-BE49-F238E27FC236}">
                <a16:creationId xmlns:a16="http://schemas.microsoft.com/office/drawing/2014/main" id="{51BD46E8-62C6-ED69-B08C-0D659B1FDE1E}"/>
              </a:ext>
            </a:extLst>
          </p:cNvPr>
          <p:cNvSpPr txBox="1"/>
          <p:nvPr/>
        </p:nvSpPr>
        <p:spPr>
          <a:xfrm>
            <a:off x="2841676" y="1427180"/>
            <a:ext cx="8463516" cy="5271315"/>
          </a:xfrm>
          <a:prstGeom prst="rect">
            <a:avLst/>
          </a:prstGeom>
          <a:noFill/>
        </p:spPr>
        <p:txBody>
          <a:bodyPr wrap="square">
            <a:spAutoFit/>
          </a:bodyPr>
          <a:lstStyle/>
          <a:p>
            <a:pPr marL="342900" indent="-342900" algn="just" rtl="1">
              <a:buFont typeface="Wingdings" panose="05000000000000000000" pitchFamily="2" charset="2"/>
              <a:buChar char="v"/>
            </a:pPr>
            <a:r>
              <a:rPr lang="ar-DZ" sz="2400" dirty="0"/>
              <a:t> </a:t>
            </a:r>
            <a:r>
              <a:rPr lang="ar-SA" sz="2400" b="1" dirty="0"/>
              <a:t>هناك مصادر أ</a:t>
            </a:r>
            <a:r>
              <a:rPr lang="ar-DZ" sz="2400" b="1" dirty="0"/>
              <a:t>ُ</a:t>
            </a:r>
            <a:r>
              <a:rPr lang="ar-SA" sz="2400" b="1" dirty="0"/>
              <a:t>خرى تساعد في ت</a:t>
            </a:r>
            <a:r>
              <a:rPr lang="ar-DZ" sz="2400" b="1" dirty="0"/>
              <a:t>َ</a:t>
            </a:r>
            <a:r>
              <a:rPr lang="ar-SA" sz="2400" b="1" dirty="0"/>
              <a:t>مويل الصحف منها</a:t>
            </a:r>
            <a:r>
              <a:rPr lang="fr-FR" sz="2400" b="1" dirty="0"/>
              <a:t>:</a:t>
            </a:r>
            <a:r>
              <a:rPr lang="fr-FR" sz="2400" dirty="0"/>
              <a:t> </a:t>
            </a:r>
          </a:p>
          <a:p>
            <a:pPr algn="just" rtl="1"/>
            <a:r>
              <a:rPr lang="fr-FR" sz="2400" dirty="0"/>
              <a:t>- </a:t>
            </a:r>
            <a:r>
              <a:rPr lang="ar-SA" sz="2400" dirty="0"/>
              <a:t>عائدات التوزيع (عن طريق ال</a:t>
            </a:r>
            <a:r>
              <a:rPr lang="ar-DZ" sz="2400" dirty="0"/>
              <a:t>إِ</a:t>
            </a:r>
            <a:r>
              <a:rPr lang="ar-SA" sz="2400" dirty="0" err="1"/>
              <a:t>شتراكات</a:t>
            </a:r>
            <a:r>
              <a:rPr lang="ar-SA" sz="2400" dirty="0"/>
              <a:t> أو الب</a:t>
            </a:r>
            <a:r>
              <a:rPr lang="ar-DZ" sz="2400" dirty="0"/>
              <a:t>َ</a:t>
            </a:r>
            <a:r>
              <a:rPr lang="ar-SA" sz="2400" dirty="0"/>
              <a:t>ي</a:t>
            </a:r>
            <a:r>
              <a:rPr lang="ar-DZ" sz="2400" dirty="0"/>
              <a:t>ْ</a:t>
            </a:r>
            <a:r>
              <a:rPr lang="ar-SA" sz="2400" dirty="0"/>
              <a:t>ع للأشخاص)</a:t>
            </a:r>
            <a:r>
              <a:rPr lang="fr-FR" sz="2400" dirty="0"/>
              <a:t>.</a:t>
            </a:r>
          </a:p>
          <a:p>
            <a:pPr algn="just" rtl="1"/>
            <a:r>
              <a:rPr lang="fr-FR" sz="2400" dirty="0"/>
              <a:t> - </a:t>
            </a:r>
            <a:r>
              <a:rPr lang="ar-SA" sz="2400" dirty="0"/>
              <a:t>عائدات الاعلانات (الم</a:t>
            </a:r>
            <a:r>
              <a:rPr lang="ar-DZ" sz="2400" dirty="0"/>
              <a:t>ٌ</a:t>
            </a:r>
            <a:r>
              <a:rPr lang="ar-SA" sz="2400" dirty="0"/>
              <a:t>ب</a:t>
            </a:r>
            <a:r>
              <a:rPr lang="ar-DZ" sz="2400" dirty="0"/>
              <a:t>َ</a:t>
            </a:r>
            <a:r>
              <a:rPr lang="ar-SA" sz="2400" dirty="0"/>
              <a:t>و</a:t>
            </a:r>
            <a:r>
              <a:rPr lang="ar-DZ" sz="2400" dirty="0"/>
              <a:t>َّ</a:t>
            </a:r>
            <a:r>
              <a:rPr lang="ar-SA" sz="2400" dirty="0" err="1"/>
              <a:t>بـة</a:t>
            </a:r>
            <a:r>
              <a:rPr lang="ar-SA" sz="2400" dirty="0"/>
              <a:t> وغير الم</a:t>
            </a:r>
            <a:r>
              <a:rPr lang="ar-DZ" sz="2400" dirty="0"/>
              <a:t>ُ</a:t>
            </a:r>
            <a:r>
              <a:rPr lang="ar-SA" sz="2400" dirty="0"/>
              <a:t>ب</a:t>
            </a:r>
            <a:r>
              <a:rPr lang="ar-DZ" sz="2400" dirty="0"/>
              <a:t>َ</a:t>
            </a:r>
            <a:r>
              <a:rPr lang="ar-SA" sz="2400" dirty="0"/>
              <a:t>و</a:t>
            </a:r>
            <a:r>
              <a:rPr lang="ar-DZ" sz="2400" dirty="0"/>
              <a:t>َّ</a:t>
            </a:r>
            <a:r>
              <a:rPr lang="ar-SA" sz="2400" dirty="0" err="1"/>
              <a:t>بـة</a:t>
            </a:r>
            <a:r>
              <a:rPr lang="ar-SA" sz="2400" dirty="0"/>
              <a:t> الرسـمية والتجارية</a:t>
            </a:r>
            <a:r>
              <a:rPr lang="ar-DZ" sz="2400" dirty="0"/>
              <a:t>،</a:t>
            </a:r>
            <a:r>
              <a:rPr lang="ar-SA" sz="2400" dirty="0"/>
              <a:t> وتدخل فيها </a:t>
            </a:r>
            <a:r>
              <a:rPr lang="ar-DZ" sz="2400" dirty="0"/>
              <a:t>إِ</a:t>
            </a:r>
            <a:r>
              <a:rPr lang="ar-SA" sz="2400" dirty="0" err="1"/>
              <a:t>علانات</a:t>
            </a:r>
            <a:r>
              <a:rPr lang="ar-SA" sz="2400" dirty="0"/>
              <a:t> الوفيات وغيرها</a:t>
            </a:r>
            <a:r>
              <a:rPr lang="ar-DZ" sz="2400" dirty="0"/>
              <a:t>)</a:t>
            </a:r>
            <a:r>
              <a:rPr lang="fr-FR" sz="2400" dirty="0"/>
              <a:t>. </a:t>
            </a:r>
          </a:p>
          <a:p>
            <a:pPr algn="just" rtl="1"/>
            <a:r>
              <a:rPr lang="fr-FR" sz="2400" dirty="0"/>
              <a:t>- </a:t>
            </a:r>
            <a:r>
              <a:rPr lang="ar-SA" sz="2400" dirty="0"/>
              <a:t>بيع الم</a:t>
            </a:r>
            <a:r>
              <a:rPr lang="ar-DZ" sz="2400" dirty="0"/>
              <a:t>ُ</a:t>
            </a:r>
            <a:r>
              <a:rPr lang="ar-SA" sz="2400" dirty="0"/>
              <a:t>ر</a:t>
            </a:r>
            <a:r>
              <a:rPr lang="ar-DZ" sz="2400" dirty="0"/>
              <a:t>ْ</a:t>
            </a:r>
            <a:r>
              <a:rPr lang="ar-SA" sz="2400" dirty="0"/>
              <a:t>ت</a:t>
            </a:r>
            <a:r>
              <a:rPr lang="ar-DZ" sz="2400" dirty="0"/>
              <a:t>َ</a:t>
            </a:r>
            <a:r>
              <a:rPr lang="ar-SA" sz="2400" dirty="0" err="1"/>
              <a:t>جعات</a:t>
            </a:r>
            <a:r>
              <a:rPr lang="ar-SA" sz="2400" dirty="0"/>
              <a:t> من الن</a:t>
            </a:r>
            <a:r>
              <a:rPr lang="ar-DZ" sz="2400" dirty="0"/>
              <a:t>ُّ</a:t>
            </a:r>
            <a:r>
              <a:rPr lang="ar-SA" sz="2400" dirty="0"/>
              <a:t>سخ ومخل</a:t>
            </a:r>
            <a:r>
              <a:rPr lang="ar-DZ" sz="2400" dirty="0"/>
              <a:t>َّ</a:t>
            </a:r>
            <a:r>
              <a:rPr lang="ar-SA" sz="2400" dirty="0"/>
              <a:t>فات الطباعة</a:t>
            </a:r>
            <a:r>
              <a:rPr lang="fr-FR" sz="2400" dirty="0"/>
              <a:t>. </a:t>
            </a:r>
          </a:p>
          <a:p>
            <a:pPr algn="just" rtl="1"/>
            <a:r>
              <a:rPr lang="fr-FR" sz="2400" dirty="0"/>
              <a:t>- </a:t>
            </a:r>
            <a:r>
              <a:rPr lang="ar-SA" sz="2400" dirty="0"/>
              <a:t>الطباعة التجارية والن</a:t>
            </a:r>
            <a:r>
              <a:rPr lang="ar-DZ" sz="2400" dirty="0"/>
              <a:t>َّ</a:t>
            </a:r>
            <a:r>
              <a:rPr lang="ar-SA" sz="2400" dirty="0"/>
              <a:t>شر</a:t>
            </a:r>
            <a:r>
              <a:rPr lang="ar-DZ" sz="2400" dirty="0"/>
              <a:t>،</a:t>
            </a:r>
            <a:r>
              <a:rPr lang="ar-SA" sz="2400" dirty="0"/>
              <a:t> ويشمل ذلك طباعة الكتب أو النشر</a:t>
            </a:r>
            <a:r>
              <a:rPr lang="ar-DZ" sz="2400" dirty="0"/>
              <a:t>ي</a:t>
            </a:r>
            <a:r>
              <a:rPr lang="ar-SA" sz="2400" dirty="0"/>
              <a:t>ات.. وغيرها</a:t>
            </a:r>
            <a:r>
              <a:rPr lang="fr-FR" sz="2400" dirty="0"/>
              <a:t>. </a:t>
            </a:r>
          </a:p>
          <a:p>
            <a:pPr algn="just" rtl="1"/>
            <a:r>
              <a:rPr lang="fr-FR" sz="2400" dirty="0"/>
              <a:t>- </a:t>
            </a:r>
            <a:r>
              <a:rPr lang="ar-DZ" sz="2400" dirty="0"/>
              <a:t>إِ</a:t>
            </a:r>
            <a:r>
              <a:rPr lang="ar-SA" sz="2400" dirty="0"/>
              <a:t>عداد البحوث والدراسات</a:t>
            </a:r>
            <a:r>
              <a:rPr lang="ar-DZ" sz="2400" dirty="0"/>
              <a:t>،</a:t>
            </a:r>
            <a:r>
              <a:rPr lang="ar-SA" sz="2400" dirty="0"/>
              <a:t> وب</a:t>
            </a:r>
            <a:r>
              <a:rPr lang="ar-DZ" sz="2400" dirty="0"/>
              <a:t>َ</a:t>
            </a:r>
            <a:r>
              <a:rPr lang="ar-SA" sz="2400" dirty="0" err="1"/>
              <a:t>يعها</a:t>
            </a:r>
            <a:r>
              <a:rPr lang="ar-SA" sz="2400" dirty="0"/>
              <a:t> ل</a:t>
            </a:r>
            <a:r>
              <a:rPr lang="ar-DZ" sz="2400" dirty="0"/>
              <a:t>ِ</a:t>
            </a:r>
            <a:r>
              <a:rPr lang="ar-SA" sz="2400" dirty="0"/>
              <a:t>حساب المؤسسة الصحفية</a:t>
            </a:r>
            <a:r>
              <a:rPr lang="fr-FR" sz="2400" dirty="0"/>
              <a:t>. </a:t>
            </a:r>
          </a:p>
          <a:p>
            <a:pPr algn="just" rtl="1"/>
            <a:r>
              <a:rPr lang="fr-FR" sz="2400" dirty="0"/>
              <a:t>- </a:t>
            </a:r>
            <a:r>
              <a:rPr lang="ar-SA" sz="2400" dirty="0"/>
              <a:t>الد</a:t>
            </a:r>
            <a:r>
              <a:rPr lang="ar-DZ" sz="2400" dirty="0"/>
              <a:t>َّ</a:t>
            </a:r>
            <a:r>
              <a:rPr lang="ar-SA" sz="2400" dirty="0"/>
              <a:t>عم والتسهيلات من الدولة والمؤسسات وال</a:t>
            </a:r>
            <a:r>
              <a:rPr lang="ar-DZ" sz="2400" dirty="0"/>
              <a:t>أَ</a:t>
            </a:r>
            <a:r>
              <a:rPr lang="ar-SA" sz="2400" dirty="0"/>
              <a:t>حزاب والهيئات ال</a:t>
            </a:r>
            <a:r>
              <a:rPr lang="ar-DZ" sz="2400" dirty="0"/>
              <a:t>أٌ</a:t>
            </a:r>
            <a:r>
              <a:rPr lang="ar-SA" sz="2400" dirty="0"/>
              <a:t>خرى الم</a:t>
            </a:r>
            <a:r>
              <a:rPr lang="ar-DZ" sz="2400" dirty="0"/>
              <a:t>ُ</a:t>
            </a:r>
            <a:r>
              <a:rPr lang="ar-SA" sz="2400" dirty="0"/>
              <a:t>ع</a:t>
            </a:r>
            <a:r>
              <a:rPr lang="ar-DZ" sz="2400" dirty="0"/>
              <a:t>ْ</a:t>
            </a:r>
            <a:r>
              <a:rPr lang="ar-SA" sz="2400" dirty="0"/>
              <a:t>ل</a:t>
            </a:r>
            <a:r>
              <a:rPr lang="ar-DZ" sz="2400" dirty="0"/>
              <a:t>َ</a:t>
            </a:r>
            <a:r>
              <a:rPr lang="ar-SA" sz="2400" dirty="0" err="1"/>
              <a:t>نة</a:t>
            </a:r>
            <a:r>
              <a:rPr lang="ar-SA" sz="2400" dirty="0"/>
              <a:t> والخ</a:t>
            </a:r>
            <a:r>
              <a:rPr lang="ar-DZ" sz="2400" dirty="0"/>
              <a:t>َ</a:t>
            </a:r>
            <a:r>
              <a:rPr lang="ar-SA" sz="2400" dirty="0"/>
              <a:t>ف</a:t>
            </a:r>
            <a:r>
              <a:rPr lang="ar-DZ" sz="2400" dirty="0"/>
              <a:t>ِ</a:t>
            </a:r>
            <a:r>
              <a:rPr lang="ar-SA" sz="2400" dirty="0" err="1"/>
              <a:t>ية</a:t>
            </a:r>
            <a:r>
              <a:rPr lang="ar-SA" sz="2400" dirty="0"/>
              <a:t> الم</a:t>
            </a:r>
            <a:r>
              <a:rPr lang="ar-DZ" sz="2400" dirty="0"/>
              <a:t>َ</a:t>
            </a:r>
            <a:r>
              <a:rPr lang="ar-SA" sz="2400" dirty="0"/>
              <a:t>ش</a:t>
            </a:r>
            <a:r>
              <a:rPr lang="ar-DZ" sz="2400" dirty="0"/>
              <a:t>ْ</a:t>
            </a:r>
            <a:r>
              <a:rPr lang="ar-SA" sz="2400" dirty="0"/>
              <a:t>ـ</a:t>
            </a:r>
            <a:r>
              <a:rPr lang="ar-DZ" sz="2400" dirty="0"/>
              <a:t>ُ</a:t>
            </a:r>
            <a:r>
              <a:rPr lang="ar-SA" sz="2400" dirty="0"/>
              <a:t>روعة الطبيعية</a:t>
            </a:r>
            <a:r>
              <a:rPr lang="ar-DZ" sz="2400" dirty="0"/>
              <a:t>،</a:t>
            </a:r>
            <a:r>
              <a:rPr lang="ar-SA" sz="2400" dirty="0"/>
              <a:t> وغير الطبيعية</a:t>
            </a:r>
            <a:r>
              <a:rPr lang="ar-DZ" sz="2400" dirty="0"/>
              <a:t>،</a:t>
            </a:r>
            <a:r>
              <a:rPr lang="ar-SA" sz="2400" dirty="0"/>
              <a:t> الخارجية والداخلية</a:t>
            </a:r>
            <a:r>
              <a:rPr lang="fr-FR" sz="2400" dirty="0"/>
              <a:t>. </a:t>
            </a:r>
            <a:r>
              <a:rPr lang="ar-SA" sz="2400" dirty="0"/>
              <a:t>كما ت</a:t>
            </a:r>
            <a:r>
              <a:rPr lang="ar-DZ" sz="2400" dirty="0"/>
              <a:t>َ</a:t>
            </a:r>
            <a:r>
              <a:rPr lang="ar-SA" sz="2400" dirty="0" err="1"/>
              <a:t>حتاج</a:t>
            </a:r>
            <a:r>
              <a:rPr lang="ar-SA" sz="2400" dirty="0"/>
              <a:t> صناعة الصحافة </a:t>
            </a:r>
            <a:r>
              <a:rPr lang="ar-DZ" sz="2400" dirty="0"/>
              <a:t>إِ</a:t>
            </a:r>
            <a:r>
              <a:rPr lang="ar-SA" sz="2400" dirty="0" err="1"/>
              <a:t>لى</a:t>
            </a:r>
            <a:r>
              <a:rPr lang="ar-SA" sz="2400" dirty="0"/>
              <a:t> كادر بشري كبير</a:t>
            </a:r>
            <a:r>
              <a:rPr lang="ar-DZ" sz="2400" dirty="0"/>
              <a:t>،</a:t>
            </a:r>
            <a:r>
              <a:rPr lang="ar-SA" sz="2400" dirty="0"/>
              <a:t> ل</a:t>
            </a:r>
            <a:r>
              <a:rPr lang="ar-DZ" sz="2400" dirty="0"/>
              <a:t>آ</a:t>
            </a:r>
            <a:r>
              <a:rPr lang="ar-SA" sz="2400" dirty="0"/>
              <a:t>داء ال</a:t>
            </a:r>
            <a:r>
              <a:rPr lang="ar-DZ" sz="2400" dirty="0"/>
              <a:t>أَ</a:t>
            </a:r>
            <a:r>
              <a:rPr lang="ar-SA" sz="2400" dirty="0"/>
              <a:t>عمال ال</a:t>
            </a:r>
            <a:r>
              <a:rPr lang="ar-DZ" sz="2400" dirty="0"/>
              <a:t>َّ</a:t>
            </a:r>
            <a:r>
              <a:rPr lang="ar-SA" sz="2400" dirty="0"/>
              <a:t>تي ت</a:t>
            </a:r>
            <a:r>
              <a:rPr lang="ar-DZ" sz="2400" dirty="0"/>
              <a:t>ُ</a:t>
            </a:r>
            <a:r>
              <a:rPr lang="ar-SA" sz="2400" dirty="0" err="1"/>
              <a:t>ؤد</a:t>
            </a:r>
            <a:r>
              <a:rPr lang="ar-DZ" sz="2400" dirty="0"/>
              <a:t>ِّ</a:t>
            </a:r>
            <a:r>
              <a:rPr lang="ar-SA" sz="2400" dirty="0" err="1"/>
              <a:t>يها</a:t>
            </a:r>
            <a:r>
              <a:rPr lang="ar-SA" sz="2400" dirty="0"/>
              <a:t> المؤسسة، ولاسيما الطاقم التحـريري الذي ي</a:t>
            </a:r>
            <a:r>
              <a:rPr lang="ar-DZ" sz="2400" dirty="0"/>
              <a:t>ُ</a:t>
            </a:r>
            <a:r>
              <a:rPr lang="ar-SA" sz="2400" dirty="0"/>
              <a:t>نتج نوعية عالية وجيدة</a:t>
            </a:r>
            <a:r>
              <a:rPr lang="ar-DZ" sz="2400" dirty="0"/>
              <a:t> </a:t>
            </a:r>
            <a:r>
              <a:rPr lang="ar-SA" sz="2400" dirty="0"/>
              <a:t>من ال</a:t>
            </a:r>
            <a:r>
              <a:rPr lang="ar-DZ" sz="2400" dirty="0"/>
              <a:t>إِ</a:t>
            </a:r>
            <a:r>
              <a:rPr lang="ar-SA" sz="2400" dirty="0"/>
              <a:t>نتاج الفكري ويحـتاج العمل الصحـفي </a:t>
            </a:r>
            <a:r>
              <a:rPr lang="ar-DZ" sz="2400" dirty="0"/>
              <a:t>إِ</a:t>
            </a:r>
            <a:r>
              <a:rPr lang="ar-SA" sz="2400" dirty="0" err="1"/>
              <a:t>لى</a:t>
            </a:r>
            <a:r>
              <a:rPr lang="ar-SA" sz="2400" dirty="0"/>
              <a:t> معرفة متخصصة ومهارات معي</a:t>
            </a:r>
            <a:r>
              <a:rPr lang="ar-DZ" sz="2400" dirty="0"/>
              <a:t>َّ</a:t>
            </a:r>
            <a:r>
              <a:rPr lang="ar-SA" sz="2400" dirty="0" err="1"/>
              <a:t>نة</a:t>
            </a:r>
            <a:r>
              <a:rPr lang="ar-DZ" sz="2400" dirty="0"/>
              <a:t>،</a:t>
            </a:r>
            <a:r>
              <a:rPr lang="ar-SA" sz="2400" dirty="0"/>
              <a:t> يمكن </a:t>
            </a:r>
            <a:r>
              <a:rPr lang="ar-DZ" sz="2400" dirty="0"/>
              <a:t>إِ</a:t>
            </a:r>
            <a:r>
              <a:rPr lang="ar-SA" sz="2400" dirty="0"/>
              <a:t>كتسابها عن طريق الدراسات النظرية والممارسات التطبيقية في الوقت ذاته</a:t>
            </a:r>
            <a:r>
              <a:rPr lang="fr-FR" dirty="0"/>
              <a:t>.</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4052320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FD5E24-2F8E-A80B-9109-81B7E53261F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6390EE8-CE46-8777-B1D7-48F692EA7421}"/>
              </a:ext>
            </a:extLst>
          </p:cNvPr>
          <p:cNvSpPr txBox="1"/>
          <p:nvPr/>
        </p:nvSpPr>
        <p:spPr>
          <a:xfrm>
            <a:off x="4114800" y="617697"/>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D0220267-AC3D-EA0C-6DAC-6F71DBF2857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3CA4ADB-BE0A-13BF-3230-468A9CA7F1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A689577-648D-689C-EA9F-CC31C689A97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AB4285E7-76D0-1110-A676-1FFAF3E84C55}"/>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7197449-8C48-9FDC-F7A6-3CAA25BC0E0D}"/>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F7984184-B646-4DD4-B977-7B5A121A72E9}"/>
              </a:ext>
            </a:extLst>
          </p:cNvPr>
          <p:cNvSpPr txBox="1"/>
          <p:nvPr/>
        </p:nvSpPr>
        <p:spPr>
          <a:xfrm>
            <a:off x="4253023" y="1715988"/>
            <a:ext cx="7050801" cy="4524315"/>
          </a:xfrm>
          <a:prstGeom prst="rect">
            <a:avLst/>
          </a:prstGeom>
          <a:noFill/>
        </p:spPr>
        <p:txBody>
          <a:bodyPr wrap="square">
            <a:spAutoFit/>
          </a:bodyPr>
          <a:lstStyle/>
          <a:p>
            <a:pPr marL="342900" indent="-342900" algn="just" rtl="1">
              <a:buFont typeface="Wingdings" panose="05000000000000000000" pitchFamily="2" charset="2"/>
              <a:buChar char="v"/>
            </a:pPr>
            <a:r>
              <a:rPr lang="ar-EG" sz="2400" dirty="0" err="1"/>
              <a:t>المؤس</a:t>
            </a:r>
            <a:r>
              <a:rPr lang="ar-DZ" sz="2400" dirty="0"/>
              <a:t>َّ</a:t>
            </a:r>
            <a:r>
              <a:rPr lang="ar-EG" sz="2400" dirty="0"/>
              <a:t>سات الصحفية الحديثة ي</a:t>
            </a:r>
            <a:r>
              <a:rPr lang="ar-DZ" sz="2400" dirty="0"/>
              <a:t>َ</a:t>
            </a:r>
            <a:r>
              <a:rPr lang="ar-EG" sz="2400" dirty="0"/>
              <a:t>ج</a:t>
            </a:r>
            <a:r>
              <a:rPr lang="ar-DZ" sz="2400" dirty="0"/>
              <a:t>ِ</a:t>
            </a:r>
            <a:r>
              <a:rPr lang="ar-EG" sz="2400" dirty="0"/>
              <a:t>ب أن ت</a:t>
            </a:r>
            <a:r>
              <a:rPr lang="ar-DZ" sz="2400" dirty="0"/>
              <a:t>ُ</a:t>
            </a:r>
            <a:r>
              <a:rPr lang="ar-EG" sz="2400" dirty="0"/>
              <a:t>واكب التطور التكنولوجي في جميع جوانب ع</a:t>
            </a:r>
            <a:r>
              <a:rPr lang="ar-DZ" sz="2400" dirty="0"/>
              <a:t>َ</a:t>
            </a:r>
            <a:r>
              <a:rPr lang="ar-EG" sz="2400" dirty="0"/>
              <a:t>م</a:t>
            </a:r>
            <a:r>
              <a:rPr lang="ar-DZ" sz="2400" dirty="0"/>
              <a:t>َ</a:t>
            </a:r>
            <a:r>
              <a:rPr lang="ar-EG" sz="2400" dirty="0"/>
              <a:t>لها، خاصة في </a:t>
            </a:r>
            <a:r>
              <a:rPr lang="ar-EG" sz="2400" b="1" dirty="0"/>
              <a:t>تدريب العاملين وتنظيم الإدارة</a:t>
            </a:r>
            <a:r>
              <a:rPr lang="ar-EG" sz="2400" dirty="0"/>
              <a:t>.</a:t>
            </a:r>
            <a:endParaRPr lang="fr-FR" sz="2400" dirty="0"/>
          </a:p>
          <a:p>
            <a:pPr algn="just" rtl="1"/>
            <a:r>
              <a:rPr lang="ar-EG" sz="2400" dirty="0"/>
              <a:t>فالتكنولوجيا الجديدة مثل أنظمة التحرير الرقمي، وإدارة البيانات، والط</a:t>
            </a:r>
            <a:r>
              <a:rPr lang="ar-DZ" sz="2400" dirty="0"/>
              <a:t>ِّ</a:t>
            </a:r>
            <a:r>
              <a:rPr lang="ar-EG" sz="2400" dirty="0"/>
              <a:t>باعة الحديثة</a:t>
            </a:r>
            <a:r>
              <a:rPr lang="ar-DZ" sz="2400" dirty="0"/>
              <a:t>،</a:t>
            </a:r>
            <a:r>
              <a:rPr lang="ar-EG" sz="2400" dirty="0"/>
              <a:t> تتطل</a:t>
            </a:r>
            <a:r>
              <a:rPr lang="ar-DZ" sz="2400" dirty="0"/>
              <a:t>َّ</a:t>
            </a:r>
            <a:r>
              <a:rPr lang="ar-EG" sz="2400" dirty="0"/>
              <a:t>ب أساليب مختلفة في إدارة الموارد البشرية، حيث يُفضَّل العمل ضمن </a:t>
            </a:r>
            <a:r>
              <a:rPr lang="ar-EG" sz="2400" b="1" dirty="0"/>
              <a:t>فرق متكاملة ومدرَّبة</a:t>
            </a:r>
            <a:r>
              <a:rPr lang="ar-DZ" sz="2400" b="1" dirty="0"/>
              <a:t>،</a:t>
            </a:r>
            <a:r>
              <a:rPr lang="ar-EG" sz="2400" dirty="0"/>
              <a:t> بد</a:t>
            </a:r>
            <a:r>
              <a:rPr lang="ar-DZ" sz="2400" dirty="0"/>
              <a:t>َ</a:t>
            </a:r>
            <a:r>
              <a:rPr lang="ar-EG" sz="2400" dirty="0"/>
              <a:t>ل الأسلوب الفردي الت</a:t>
            </a:r>
            <a:r>
              <a:rPr lang="ar-DZ" sz="2400" dirty="0"/>
              <a:t>َّ</a:t>
            </a:r>
            <a:r>
              <a:rPr lang="ar-EG" sz="2400" dirty="0"/>
              <a:t>قليدي.</a:t>
            </a:r>
            <a:endParaRPr lang="fr-FR" sz="2400" dirty="0"/>
          </a:p>
          <a:p>
            <a:pPr algn="just" rtl="1"/>
            <a:r>
              <a:rPr lang="ar-EG" sz="2400" dirty="0"/>
              <a:t>كما ي</a:t>
            </a:r>
            <a:r>
              <a:rPr lang="ar-DZ" sz="2400" dirty="0"/>
              <a:t>َ</a:t>
            </a:r>
            <a:r>
              <a:rPr lang="ar-EG" sz="2400" dirty="0"/>
              <a:t>نبغي </a:t>
            </a:r>
            <a:r>
              <a:rPr lang="ar-EG" sz="2400" b="1" dirty="0"/>
              <a:t>إ</a:t>
            </a:r>
            <a:r>
              <a:rPr lang="ar-DZ" sz="2400" b="1" dirty="0"/>
              <a:t>ِ</a:t>
            </a:r>
            <a:r>
              <a:rPr lang="ar-EG" sz="2400" b="1" dirty="0"/>
              <a:t>عادة تصميم المهام الإدارية</a:t>
            </a:r>
            <a:r>
              <a:rPr lang="ar-EG" sz="2400" dirty="0"/>
              <a:t> ل</a:t>
            </a:r>
            <a:r>
              <a:rPr lang="ar-DZ" sz="2400" dirty="0"/>
              <a:t>ِ</a:t>
            </a:r>
            <a:r>
              <a:rPr lang="ar-EG" sz="2400" dirty="0"/>
              <a:t>ت</a:t>
            </a:r>
            <a:r>
              <a:rPr lang="ar-DZ" sz="2400" dirty="0"/>
              <a:t>َ</a:t>
            </a:r>
            <a:r>
              <a:rPr lang="ar-EG" sz="2400" dirty="0"/>
              <a:t>تناسب مع أدوات تكنولوجيا </a:t>
            </a:r>
            <a:r>
              <a:rPr lang="ar-EG" sz="2400" dirty="0" err="1"/>
              <a:t>المعلومات،مما</a:t>
            </a:r>
            <a:r>
              <a:rPr lang="ar-EG" sz="2400" dirty="0"/>
              <a:t> يجعل العمل أسرع وأكثر تنسيقًا.</a:t>
            </a:r>
            <a:endParaRPr lang="ar-DZ" sz="2400" dirty="0"/>
          </a:p>
          <a:p>
            <a:pPr algn="just" rtl="1"/>
            <a:r>
              <a:rPr lang="ar-EG" sz="2400" dirty="0"/>
              <a:t>ويساعد </a:t>
            </a:r>
            <a:r>
              <a:rPr lang="ar-EG" sz="2400" dirty="0" err="1"/>
              <a:t>التطو</a:t>
            </a:r>
            <a:r>
              <a:rPr lang="ar-DZ" sz="2400" dirty="0"/>
              <a:t>ُّ</a:t>
            </a:r>
            <a:r>
              <a:rPr lang="ar-EG" sz="2400" dirty="0"/>
              <a:t>ر الت</a:t>
            </a:r>
            <a:r>
              <a:rPr lang="ar-DZ" sz="2400" dirty="0"/>
              <a:t>ِّ</a:t>
            </a:r>
            <a:r>
              <a:rPr lang="ar-EG" sz="2400" dirty="0"/>
              <a:t>قني أيضًا</a:t>
            </a:r>
            <a:r>
              <a:rPr lang="ar-DZ" sz="2400" dirty="0"/>
              <a:t>،</a:t>
            </a:r>
            <a:r>
              <a:rPr lang="ar-EG" sz="2400" dirty="0"/>
              <a:t> في </a:t>
            </a:r>
            <a:r>
              <a:rPr lang="ar-EG" sz="2400" b="1" dirty="0"/>
              <a:t>تقليل التكاليف وتسريع دورة الإنتاج</a:t>
            </a:r>
            <a:r>
              <a:rPr lang="ar-DZ" sz="2400" b="1" dirty="0"/>
              <a:t> </a:t>
            </a:r>
            <a:r>
              <a:rPr lang="ar-EG" sz="2400" dirty="0"/>
              <a:t>أي تقليص الوقت بين </a:t>
            </a:r>
            <a:r>
              <a:rPr lang="ar-DZ" sz="2400" dirty="0"/>
              <a:t>إِس</a:t>
            </a:r>
            <a:r>
              <a:rPr lang="ar-EG" sz="2400" dirty="0"/>
              <a:t>تلام المواد الخ</a:t>
            </a:r>
            <a:r>
              <a:rPr lang="ar-DZ" sz="2400" dirty="0"/>
              <a:t>َ</a:t>
            </a:r>
            <a:r>
              <a:rPr lang="ar-EG" sz="2400" dirty="0"/>
              <a:t>ام أو الأخبار (الم</a:t>
            </a:r>
            <a:r>
              <a:rPr lang="ar-DZ" sz="2400" dirty="0"/>
              <a:t>ُ</a:t>
            </a:r>
            <a:r>
              <a:rPr lang="ar-EG" sz="2400" dirty="0"/>
              <a:t>د</a:t>
            </a:r>
            <a:r>
              <a:rPr lang="ar-DZ" sz="2400" dirty="0"/>
              <a:t>ْ</a:t>
            </a:r>
            <a:r>
              <a:rPr lang="ar-EG" sz="2400" dirty="0"/>
              <a:t>خ</a:t>
            </a:r>
            <a:r>
              <a:rPr lang="ar-DZ" sz="2400" dirty="0"/>
              <a:t>َ</a:t>
            </a:r>
            <a:r>
              <a:rPr lang="ar-EG" sz="2400" dirty="0"/>
              <a:t>لات) وبين ن</a:t>
            </a:r>
            <a:r>
              <a:rPr lang="ar-DZ" sz="2400" dirty="0"/>
              <a:t>َ</a:t>
            </a:r>
            <a:r>
              <a:rPr lang="ar-EG" sz="2400" dirty="0"/>
              <a:t>ش</a:t>
            </a:r>
            <a:r>
              <a:rPr lang="ar-DZ" sz="2400" dirty="0"/>
              <a:t>ْ</a:t>
            </a:r>
            <a:r>
              <a:rPr lang="ar-EG" sz="2400" dirty="0"/>
              <a:t>ر الصحيفة أو </a:t>
            </a:r>
            <a:r>
              <a:rPr lang="ar-EG" sz="2400" dirty="0" err="1"/>
              <a:t>المنت</a:t>
            </a:r>
            <a:r>
              <a:rPr lang="ar-DZ" sz="2400" dirty="0"/>
              <a:t>َ</a:t>
            </a:r>
            <a:r>
              <a:rPr lang="ar-EG" sz="2400" dirty="0"/>
              <a:t>ج الإعلامي النهائي (الم</a:t>
            </a:r>
            <a:r>
              <a:rPr lang="ar-DZ" sz="2400" dirty="0"/>
              <a:t>ُ</a:t>
            </a:r>
            <a:r>
              <a:rPr lang="ar-EG" sz="2400" dirty="0"/>
              <a:t>خرجات)</a:t>
            </a:r>
            <a:r>
              <a:rPr lang="ar-DZ" sz="2400" dirty="0"/>
              <a:t>، </a:t>
            </a:r>
            <a:r>
              <a:rPr lang="ar-EG" sz="2400" dirty="0"/>
              <a:t>وهو ما ي</a:t>
            </a:r>
            <a:r>
              <a:rPr lang="ar-DZ" sz="2400" dirty="0"/>
              <a:t>ُ</a:t>
            </a:r>
            <a:r>
              <a:rPr lang="ar-EG" sz="2400" dirty="0"/>
              <a:t>حق</a:t>
            </a:r>
            <a:r>
              <a:rPr lang="ar-DZ" sz="2400" dirty="0"/>
              <a:t>ِّ</a:t>
            </a:r>
            <a:r>
              <a:rPr lang="ar-EG" sz="2400" dirty="0"/>
              <a:t>ق كفاءة أكبر وأرباحًا أعلى للمؤسسة</a:t>
            </a:r>
            <a:r>
              <a:rPr lang="ar-EG" dirty="0"/>
              <a:t>.</a:t>
            </a:r>
            <a:endParaRPr lang="fr-FR" dirty="0"/>
          </a:p>
        </p:txBody>
      </p:sp>
      <p:pic>
        <p:nvPicPr>
          <p:cNvPr id="9" name="Image 8">
            <a:extLst>
              <a:ext uri="{FF2B5EF4-FFF2-40B4-BE49-F238E27FC236}">
                <a16:creationId xmlns:a16="http://schemas.microsoft.com/office/drawing/2014/main" id="{4E03DA93-9F20-01B0-EE73-F6A9BA01BA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8173" y="1844039"/>
            <a:ext cx="3716627" cy="3971546"/>
          </a:xfrm>
          <a:prstGeom prst="rect">
            <a:avLst/>
          </a:prstGeom>
        </p:spPr>
      </p:pic>
    </p:spTree>
    <p:extLst>
      <p:ext uri="{BB962C8B-B14F-4D97-AF65-F5344CB8AC3E}">
        <p14:creationId xmlns:p14="http://schemas.microsoft.com/office/powerpoint/2010/main" val="31590889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5E0FA-6E4F-9C20-B8D0-6150FA897AD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2399997-6504-10D0-35FF-7A39FE230A7C}"/>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48F8846F-DA97-1783-E20A-18F3CDCEA15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88639C-6CFB-EE29-035F-584E20EFA3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E6DD45F-AA4F-1842-3EF6-0D74CAEDEFC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5B11A712-7BDD-148F-3DB1-2561D40CA7D9}"/>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F9884487-E68E-6D2D-F775-2F5136F0AAC3}"/>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8A1B97EA-C107-D30A-109F-939C664B9F51}"/>
              </a:ext>
            </a:extLst>
          </p:cNvPr>
          <p:cNvSpPr txBox="1"/>
          <p:nvPr/>
        </p:nvSpPr>
        <p:spPr>
          <a:xfrm>
            <a:off x="4361688" y="1193925"/>
            <a:ext cx="7110411" cy="4917115"/>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جاح أي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مؤس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سة</a:t>
            </a:r>
            <a:r>
              <a:rPr lang="ar-SA" sz="2400" kern="100" dirty="0">
                <a:effectLst/>
                <a:latin typeface="Calibri" panose="020F0502020204030204" pitchFamily="34" charset="0"/>
                <a:ea typeface="Calibri" panose="020F0502020204030204" pitchFamily="34" charset="0"/>
                <a:cs typeface="Arial" panose="020B0604020202020204" pitchFamily="34" charset="0"/>
              </a:rPr>
              <a:t> صحفية يرتبـط بـنجاح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دارتها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هذه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دارة لوظائف الرسالة الاعلامية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ختص</a:t>
            </a:r>
            <a:r>
              <a:rPr lang="ar-SA" sz="2400" kern="100" dirty="0">
                <a:effectLst/>
                <a:latin typeface="Calibri" panose="020F0502020204030204" pitchFamily="34" charset="0"/>
                <a:ea typeface="Calibri" panose="020F0502020204030204" pitchFamily="34" charset="0"/>
                <a:cs typeface="Arial" panose="020B0604020202020204" pitchFamily="34" charset="0"/>
              </a:rPr>
              <a:t> بالمؤسسة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تتحد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بها مسؤوليتها ال</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خلاقية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حـو المجتمع و</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فراده وحقوقـهم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تصالية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وترتبط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عيها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يم مجتمعها ومسؤوليتها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حوها وفي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ساس بأسلوبها أو بالمدرسـة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دارية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بعها في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دارة الصحيفة والم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رة</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التكي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مع المستجدات التكنولوجية</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فبعد</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نشاء المشروع المتمثل بالمؤسسة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قد يكون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المؤس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 على رأس المشروع أو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المؤس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سة</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قد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ْتَ</a:t>
            </a:r>
            <a:r>
              <a:rPr lang="ar-SA" sz="2400" kern="100" dirty="0">
                <a:effectLst/>
                <a:latin typeface="Calibri" panose="020F0502020204030204" pitchFamily="34" charset="0"/>
                <a:ea typeface="Calibri" panose="020F0502020204030204" pitchFamily="34" charset="0"/>
                <a:cs typeface="Arial" panose="020B0604020202020204" pitchFamily="34" charset="0"/>
              </a:rPr>
              <a:t>ـند في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تمام بعض العمليات على أشخاص </a:t>
            </a:r>
            <a:r>
              <a:rPr lang="ar-DZ" sz="2400" kern="100" dirty="0">
                <a:effectLst/>
                <a:latin typeface="Calibri" panose="020F0502020204030204" pitchFamily="34" charset="0"/>
                <a:ea typeface="Calibri" panose="020F0502020204030204" pitchFamily="34" charset="0"/>
                <a:cs typeface="Arial" panose="020B0604020202020204" pitchFamily="34" charset="0"/>
              </a:rPr>
              <a:t>آ</a:t>
            </a:r>
            <a:r>
              <a:rPr lang="ar-SA" sz="2400" kern="100" dirty="0">
                <a:effectLst/>
                <a:latin typeface="Calibri" panose="020F0502020204030204" pitchFamily="34" charset="0"/>
                <a:ea typeface="Calibri" panose="020F0502020204030204" pitchFamily="34" charset="0"/>
                <a:cs typeface="Arial" panose="020B0604020202020204" pitchFamily="34" charset="0"/>
              </a:rPr>
              <a:t>خرين وقد يقوم بإدارة الصحـيفة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يرون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متعون</a:t>
            </a:r>
            <a:r>
              <a:rPr lang="ar-SA" sz="2400" kern="100" dirty="0">
                <a:effectLst/>
                <a:latin typeface="Calibri" panose="020F0502020204030204" pitchFamily="34" charset="0"/>
                <a:ea typeface="Calibri" panose="020F0502020204030204" pitchFamily="34" charset="0"/>
                <a:cs typeface="Arial" panose="020B0604020202020204" pitchFamily="34" charset="0"/>
              </a:rPr>
              <a:t> ب</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ستقـلالية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كبـيرة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لون الكفاءة والخ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برة لذلك، فضلاً عن تمتع هؤلاء المديرون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كبيرة  من تلك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يتمتع بـها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صاحـب الصحيفة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قد 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نتائج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العمل.</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D08A8703-380B-4057-D840-F105BB3D24B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5901" y="1669450"/>
            <a:ext cx="3827374" cy="39660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4774547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24971-B3AB-CF2F-8170-FAE09EE0989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631E46C-7B57-A926-C199-066F2F2287D9}"/>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46AB5EE7-F9FD-5DB9-15AF-24CA0F485B9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13D1FE-4BA8-6B57-27B3-5BF394D250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318064C-E0F1-053B-84CB-85417FFA900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4E91D51E-260A-2639-8396-D5578939C08B}"/>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149FABEE-DE3D-8307-89D5-F939EA05AB64}"/>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C91512F1-23B9-521A-5192-A982EC53DABD}"/>
              </a:ext>
            </a:extLst>
          </p:cNvPr>
          <p:cNvSpPr txBox="1"/>
          <p:nvPr/>
        </p:nvSpPr>
        <p:spPr>
          <a:xfrm>
            <a:off x="2413336" y="1365614"/>
            <a:ext cx="8692028" cy="4192623"/>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نموذج عن تجارب صحفية ناجحة</a:t>
            </a:r>
            <a:r>
              <a:rPr lang="ar-DZ"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a:t>
            </a:r>
            <a:endParaRPr lang="fr-FR"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ذا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ستعرضنا تاريخ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حدى كبريات الصحـف في العالم وهي (نيويورك تايمز)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ما يقـارب (مليون و٢٠٠)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لف نسخة يوميا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نحاء الولايات المتحدة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مريكية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ختلفة</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فسوف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جد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نه عندما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a:t>
            </a:r>
            <a:r>
              <a:rPr lang="ar-DZ" sz="2400" kern="100" dirty="0">
                <a:effectLst/>
                <a:latin typeface="Calibri" panose="020F0502020204030204" pitchFamily="34" charset="0"/>
                <a:ea typeface="Calibri" panose="020F0502020204030204" pitchFamily="34" charset="0"/>
                <a:cs typeface="Arial" panose="020B0604020202020204" pitchFamily="34" charset="0"/>
              </a:rPr>
              <a:t>آ</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رثر</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سالزبرج</a:t>
            </a:r>
            <a:r>
              <a:rPr lang="ar-SA" sz="2400" kern="100" dirty="0">
                <a:effectLst/>
                <a:latin typeface="Calibri" panose="020F0502020204030204" pitchFamily="34" charset="0"/>
                <a:ea typeface="Calibri" panose="020F0502020204030204" pitchFamily="34" charset="0"/>
                <a:cs typeface="Arial" panose="020B0604020202020204" pitchFamily="34" charset="0"/>
              </a:rPr>
              <a:t>) 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يادة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الصحيفة من والده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عام ١٩٥٢م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بعاد رئيس التحرير (ماكس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فرانكل</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غم من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نه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واحداًً من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فضل الكتاب في العالم)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لأنه بات يقد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الجريدة بمضمون جامد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ولم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سـهم في تطويرها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تسـل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هيئة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حرير الجديدة </a:t>
            </a:r>
            <a:r>
              <a:rPr lang="ar-DZ" sz="2400" kern="100" dirty="0">
                <a:effectLst/>
                <a:latin typeface="Calibri" panose="020F0502020204030204" pitchFamily="34" charset="0"/>
                <a:ea typeface="Calibri" panose="020F0502020204030204" pitchFamily="34" charset="0"/>
                <a:cs typeface="Arial" panose="020B0604020202020204" pitchFamily="34" charset="0"/>
              </a:rPr>
              <a:t>ل</a:t>
            </a:r>
            <a:r>
              <a:rPr lang="ar-SA" sz="2400" kern="100" dirty="0">
                <a:effectLst/>
                <a:latin typeface="Calibri" panose="020F0502020204030204" pitchFamily="34" charset="0"/>
                <a:ea typeface="Calibri" panose="020F0502020204030204" pitchFamily="34" charset="0"/>
                <a:cs typeface="Arial" panose="020B0604020202020204" pitchFamily="34" charset="0"/>
              </a:rPr>
              <a:t>لجريدة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ستطاعت</a:t>
            </a:r>
            <a:r>
              <a:rPr lang="ar-SA" sz="2400" kern="100" dirty="0">
                <a:effectLst/>
                <a:latin typeface="Calibri" panose="020F0502020204030204" pitchFamily="34" charset="0"/>
                <a:ea typeface="Calibri" panose="020F0502020204030204" pitchFamily="34" charset="0"/>
                <a:cs typeface="Arial" panose="020B0604020202020204" pitchFamily="34" charset="0"/>
              </a:rPr>
              <a:t> عن طريق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جتماعات</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والدراسات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بحاث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خطيط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تقديم جريدة ذات مضمون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عن كل فئة من فئات المجتمع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بتداء</a:t>
            </a:r>
            <a:r>
              <a:rPr lang="ar-DZ" sz="2400" kern="100" dirty="0">
                <a:effectLst/>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المرأة في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لها وحـتى زنوج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مريكا</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نسـيات الم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ـيمة على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رض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مريكا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آَ</a:t>
            </a:r>
            <a:r>
              <a:rPr lang="ar-SA" sz="2400" kern="100" dirty="0">
                <a:effectLst/>
                <a:latin typeface="Calibri" panose="020F0502020204030204" pitchFamily="34" charset="0"/>
                <a:ea typeface="Calibri" panose="020F0502020204030204" pitchFamily="34" charset="0"/>
                <a:cs typeface="Arial" panose="020B0604020202020204" pitchFamily="34" charset="0"/>
              </a:rPr>
              <a:t>ي بـت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مضمون الجريدة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بـ</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 يكون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ـراً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كثر عن الجمهور الذي تخاطبه.</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FC544A7E-6198-DE47-FD52-72D03E45F8E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0045" y="4586279"/>
            <a:ext cx="4233973" cy="2981892"/>
          </a:xfrm>
          <a:prstGeom prst="rect">
            <a:avLst/>
          </a:prstGeom>
        </p:spPr>
      </p:pic>
      <p:sp>
        <p:nvSpPr>
          <p:cNvPr id="10" name="ZoneTexte 9">
            <a:extLst>
              <a:ext uri="{FF2B5EF4-FFF2-40B4-BE49-F238E27FC236}">
                <a16:creationId xmlns:a16="http://schemas.microsoft.com/office/drawing/2014/main" id="{E7495664-130A-884F-2D1D-186F2460AAB7}"/>
              </a:ext>
            </a:extLst>
          </p:cNvPr>
          <p:cNvSpPr txBox="1"/>
          <p:nvPr/>
        </p:nvSpPr>
        <p:spPr>
          <a:xfrm>
            <a:off x="6645350" y="5891664"/>
            <a:ext cx="6613450" cy="461665"/>
          </a:xfrm>
          <a:prstGeom prst="rect">
            <a:avLst/>
          </a:prstGeom>
          <a:noFill/>
        </p:spPr>
        <p:txBody>
          <a:bodyPr wrap="square">
            <a:spAutoFit/>
          </a:bodyPr>
          <a:lstStyle/>
          <a:p>
            <a:r>
              <a:rPr lang="fr-FR" sz="2400" b="1" dirty="0">
                <a:solidFill>
                  <a:srgbClr val="000000"/>
                </a:solidFill>
              </a:rPr>
              <a:t>https://www.nytimes.com/ </a:t>
            </a:r>
            <a:r>
              <a:rPr lang="ar-DZ" sz="2400" b="1" dirty="0">
                <a:solidFill>
                  <a:srgbClr val="000000"/>
                </a:solidFill>
              </a:rPr>
              <a:t>موقع الصحيفة    </a:t>
            </a:r>
            <a:endParaRPr lang="fr-FR" sz="2400" b="1" dirty="0">
              <a:solidFill>
                <a:srgbClr val="000000"/>
              </a:solidFill>
            </a:endParaRPr>
          </a:p>
        </p:txBody>
      </p:sp>
    </p:spTree>
    <p:extLst>
      <p:ext uri="{BB962C8B-B14F-4D97-AF65-F5344CB8AC3E}">
        <p14:creationId xmlns:p14="http://schemas.microsoft.com/office/powerpoint/2010/main" val="236575892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FD4D69-4B1C-E232-29D0-881BA0ACBD0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D86FC29-9520-6FFC-D731-0076D2989936}"/>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0EE7D60B-A68E-20E2-0D02-FB6B851C75C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4C91EA-0361-7E50-AD4F-5044FD7668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324AFFA-69EE-1813-43AA-F1C957F2320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D82FCBB0-17ED-6E8A-1715-21137DE2D52C}"/>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8154F6FD-D60D-FEE8-143A-4E5AA8E53A29}"/>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1EA903BC-902C-7C1D-983A-1BD4A46879EA}"/>
              </a:ext>
            </a:extLst>
          </p:cNvPr>
          <p:cNvSpPr txBox="1"/>
          <p:nvPr/>
        </p:nvSpPr>
        <p:spPr>
          <a:xfrm>
            <a:off x="1924274" y="1203044"/>
            <a:ext cx="9250545" cy="4917115"/>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DZ"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مثال واقعي :</a:t>
            </a:r>
            <a:endParaRPr lang="fr-FR"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صحف كبرى 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الديلي تلغراف</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b="1" kern="100" dirty="0" err="1">
                <a:latin typeface="Calibri" panose="020F0502020204030204" pitchFamily="34" charset="0"/>
                <a:ea typeface="Calibri" panose="020F0502020204030204" pitchFamily="34" charset="0"/>
                <a:cs typeface="Arial" panose="020B0604020202020204" pitchFamily="34" charset="0"/>
              </a:rPr>
              <a:t>telegraph</a:t>
            </a:r>
            <a:r>
              <a:rPr lang="ar-DZ" sz="2400" b="1" kern="100" dirty="0">
                <a:latin typeface="Calibri" panose="020F0502020204030204" pitchFamily="34" charset="0"/>
                <a:ea typeface="Calibri" panose="020F0502020204030204" pitchFamily="34" charset="0"/>
                <a:cs typeface="Arial" panose="020B0604020202020204" pitchFamily="34" charset="0"/>
              </a:rPr>
              <a:t> </a:t>
            </a:r>
            <a:r>
              <a:rPr lang="fr-FR" sz="2400" b="1" kern="100" dirty="0">
                <a:effectLst/>
                <a:latin typeface="Calibri" panose="020F0502020204030204" pitchFamily="34" charset="0"/>
                <a:ea typeface="Calibri" panose="020F0502020204030204" pitchFamily="34" charset="0"/>
                <a:cs typeface="Arial" panose="020B0604020202020204" pitchFamily="34" charset="0"/>
              </a:rPr>
              <a:t>Daily</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فقد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بإدارتها شـخصيات كان لها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ثر الكبير في نجاح هذه الصحيفة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فالديلي تلغراف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احها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400" kern="100" dirty="0">
                <a:effectLst/>
                <a:latin typeface="Calibri" panose="020F0502020204030204" pitchFamily="34" charset="0"/>
                <a:ea typeface="Calibri" panose="020F0502020204030204" pitchFamily="34" charset="0"/>
                <a:cs typeface="Arial" panose="020B0604020202020204" pitchFamily="34" charset="0"/>
              </a:rPr>
              <a:t> صاح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بها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دورارد</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لوسون</a:t>
            </a:r>
            <a:r>
              <a:rPr lang="ar-SA"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ود</a:t>
            </a:r>
            <a:r>
              <a:rPr lang="ar-DZ" sz="2400" kern="100" dirty="0">
                <a:effectLst/>
                <a:latin typeface="Calibri" panose="020F0502020204030204" pitchFamily="34" charset="0"/>
                <a:ea typeface="Calibri" panose="020F0502020204030204" pitchFamily="34" charset="0"/>
                <a:cs typeface="Arial" panose="020B0604020202020204" pitchFamily="34" charset="0"/>
              </a:rPr>
              <a:t> له</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الفضل في نشأة الصحافة الصباحية في بريطانيا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كما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عرفها اليوم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وقبل وفاته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ختاره</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كثر من مائتين وخمسين صحفياً من البلدان جميعها، عميداً لمهنة الصحافة في حين 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 مستوى الصحيفة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حينما 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فه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بنه (هري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لوسـون</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دارتها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 الصحـيفة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مية كما كانت بالأمس</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ذلك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(هري)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كس والده لم تكن لديه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زعة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الصحـفية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وفي سـنة </a:t>
            </a:r>
            <a:r>
              <a:rPr lang="ar-DZ" sz="2400" kern="100" dirty="0">
                <a:effectLst/>
                <a:latin typeface="Calibri" panose="020F0502020204030204" pitchFamily="34" charset="0"/>
                <a:ea typeface="Calibri" panose="020F0502020204030204" pitchFamily="34" charset="0"/>
                <a:cs typeface="Arial" panose="020B0604020202020204" pitchFamily="34" charset="0"/>
              </a:rPr>
              <a:t>1922</a:t>
            </a:r>
            <a:r>
              <a:rPr lang="ar-SA" sz="2400" kern="100" dirty="0">
                <a:effectLst/>
                <a:latin typeface="Calibri" panose="020F0502020204030204" pitchFamily="34" charset="0"/>
                <a:ea typeface="Calibri" panose="020F0502020204030204" pitchFamily="34" charset="0"/>
                <a:cs typeface="Arial" panose="020B0604020202020204" pitchFamily="34" charset="0"/>
              </a:rPr>
              <a:t>م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عتمدت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الديلي تلغراف آلات الطبع الحديثة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لتحسين طباعة الصحيفة و</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نفقت لذلك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موالا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طائلة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ولكن مديرها (هري) رفض تغيير 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الصحيفة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صر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 تستمر </a:t>
            </a:r>
            <a:r>
              <a:rPr lang="ar-DZ" sz="2400" kern="100" dirty="0">
                <a:effectLst/>
                <a:latin typeface="Calibri" panose="020F0502020204030204" pitchFamily="34" charset="0"/>
                <a:ea typeface="Calibri" panose="020F0502020204030204" pitchFamily="34" charset="0"/>
                <a:cs typeface="Arial" panose="020B0604020202020204" pitchFamily="34" charset="0"/>
              </a:rPr>
              <a:t>آ</a:t>
            </a:r>
            <a:r>
              <a:rPr lang="ar-SA" sz="2400" kern="100" dirty="0">
                <a:effectLst/>
                <a:latin typeface="Calibri" panose="020F0502020204030204" pitchFamily="34" charset="0"/>
                <a:ea typeface="Calibri" panose="020F0502020204030204" pitchFamily="34" charset="0"/>
                <a:cs typeface="Arial" panose="020B0604020202020204" pitchFamily="34" charset="0"/>
              </a:rPr>
              <a:t>لات في 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الصحيفة بالحجم نفسه المعتاد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فأصبحت الديلي تلغراف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ايرة</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شكلها 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اصر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تها</a:t>
            </a:r>
            <a:r>
              <a:rPr lang="ar-SA" sz="2400" kern="100" dirty="0">
                <a:effectLst/>
                <a:latin typeface="Calibri" panose="020F0502020204030204" pitchFamily="34" charset="0"/>
                <a:ea typeface="Calibri" panose="020F0502020204030204" pitchFamily="34" charset="0"/>
                <a:cs typeface="Arial" panose="020B0604020202020204" pitchFamily="34" charset="0"/>
              </a:rPr>
              <a:t>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ظل محتفظة بشكلها القديم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ولم تست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 هذه الصحـيفة مكانتها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لا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بـعد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 غي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رت سياسـتها الجامدة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فأخذت بالأساليب العصرية في طباعتها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خراجها.</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ZoneTexte 6">
            <a:extLst>
              <a:ext uri="{FF2B5EF4-FFF2-40B4-BE49-F238E27FC236}">
                <a16:creationId xmlns:a16="http://schemas.microsoft.com/office/drawing/2014/main" id="{6F74AD87-9FE3-2F23-3027-920DFDC33F05}"/>
              </a:ext>
            </a:extLst>
          </p:cNvPr>
          <p:cNvSpPr txBox="1"/>
          <p:nvPr/>
        </p:nvSpPr>
        <p:spPr>
          <a:xfrm>
            <a:off x="6943061" y="6133142"/>
            <a:ext cx="6613450" cy="400110"/>
          </a:xfrm>
          <a:prstGeom prst="rect">
            <a:avLst/>
          </a:prstGeom>
          <a:noFill/>
        </p:spPr>
        <p:txBody>
          <a:bodyPr wrap="square">
            <a:spAutoFit/>
          </a:bodyPr>
          <a:lstStyle/>
          <a:p>
            <a:r>
              <a:rPr lang="fr-FR" sz="2000" b="1" dirty="0"/>
              <a:t>https://www.telegraph.co.uk/ </a:t>
            </a:r>
            <a:r>
              <a:rPr lang="ar-DZ" sz="2000" b="1" dirty="0"/>
              <a:t>موقع الصحيفة : </a:t>
            </a:r>
            <a:endParaRPr lang="fr-FR" sz="2000" b="1" dirty="0"/>
          </a:p>
        </p:txBody>
      </p:sp>
      <p:pic>
        <p:nvPicPr>
          <p:cNvPr id="10" name="Image 9">
            <a:extLst>
              <a:ext uri="{FF2B5EF4-FFF2-40B4-BE49-F238E27FC236}">
                <a16:creationId xmlns:a16="http://schemas.microsoft.com/office/drawing/2014/main" id="{9AFC0463-0659-0F94-FB40-6986D1AA0CB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7181" y="5654956"/>
            <a:ext cx="2826876" cy="1025878"/>
          </a:xfrm>
          <a:prstGeom prst="rect">
            <a:avLst/>
          </a:prstGeom>
        </p:spPr>
      </p:pic>
    </p:spTree>
    <p:extLst>
      <p:ext uri="{BB962C8B-B14F-4D97-AF65-F5344CB8AC3E}">
        <p14:creationId xmlns:p14="http://schemas.microsoft.com/office/powerpoint/2010/main" val="251471673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BDD00-FD8A-734D-0CC8-12AF9688358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445222A-B669-6D50-35DB-33DBDC804143}"/>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ED7D4F52-C549-CB16-23B0-376F44A0C67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7BA8DE1-1BAA-FDE4-1579-F5A0CED604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4F5F25E-B57D-776B-EEB1-100C4748FB0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E5152EC5-E343-CE58-884A-C4A2D7FA98AF}"/>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A2C304B0-9AC5-859E-BB5E-5EC756927BBF}"/>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C89F422E-6EC8-06ED-AB9A-2D359941F83E}"/>
              </a:ext>
            </a:extLst>
          </p:cNvPr>
          <p:cNvSpPr txBox="1"/>
          <p:nvPr/>
        </p:nvSpPr>
        <p:spPr>
          <a:xfrm>
            <a:off x="2105246" y="1582298"/>
            <a:ext cx="8878185" cy="3439018"/>
          </a:xfrm>
          <a:prstGeom prst="rect">
            <a:avLst/>
          </a:prstGeom>
          <a:noFill/>
        </p:spPr>
        <p:txBody>
          <a:bodyPr wrap="square">
            <a:spAutoFit/>
          </a:bodyPr>
          <a:lstStyle/>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ثانياً: أ</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rgbClr val="EE0000"/>
                </a:solidFill>
                <a:effectLst/>
                <a:latin typeface="Calibri" panose="020F0502020204030204" pitchFamily="34" charset="0"/>
                <a:ea typeface="Calibri" panose="020F0502020204030204" pitchFamily="34" charset="0"/>
                <a:cs typeface="Arial" panose="020B0604020202020204" pitchFamily="34" charset="0"/>
              </a:rPr>
              <a:t>همية</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 الوقت للصحيفة</a:t>
            </a:r>
            <a:r>
              <a:rPr lang="ar-SA" sz="2400"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الو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قت هو أساس نجاح العمل الصحفي،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الصحافة تقوم على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رعة</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الأخبار ونشرها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وهي لا تحت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مل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أخير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فك</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صحيفة تسعى لتكون الأولى في نقل الحدث،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القر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اء</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تمون بما هو جديد وآني، وليس بما حدث في الماضي. لذلك الصحفيون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لون تحت 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غط الزمن ليتمك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نوا</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صدار الصحيفة في موعدها قبل غيرها من المنافسين</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ويكون هذا العامل الزمني أكثر أهمية في الصحف اليومية،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قل الأخبار فور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وقوعها، بينما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أهميته تدريجيًا في الصحف الأسبوعية أو الشهرية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تهتم بالت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حليل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فصيل أكثر من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بق الزمني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39698426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3923E-ACC6-CDC9-0079-37D52B4EC7E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9EFBE29-994D-9045-B797-0A2D4E53AD22}"/>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34A3BA72-A62F-09B7-6B40-7092E337B868}"/>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75E864D-1545-422E-A2B1-C77674995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ED7B43C-CA01-C0F9-36FF-B25B81F5289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71E6FB41-7392-328D-3EBB-F3F4241A00E0}"/>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F6E51F2D-8300-D841-7850-992B9A8CA31C}"/>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4353E0AB-BFF1-6E7C-6E62-B9F11E46EF15}"/>
              </a:ext>
            </a:extLst>
          </p:cNvPr>
          <p:cNvSpPr txBox="1"/>
          <p:nvPr/>
        </p:nvSpPr>
        <p:spPr>
          <a:xfrm>
            <a:off x="2626242" y="1905557"/>
            <a:ext cx="8335925" cy="3834191"/>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حت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ترتيب الأخبار في الصفحات يُظهر أهمية الوقت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فالخبر الأحدث والأهم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يُوضع في الصفحة الأولى، بينما تُؤجل الأخبار الأقل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حداثة إلى الصفحات الداخلية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ويُشير أصل كلمة "ص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حف" في الألمانية إلى "الوقت" و"السرعة"،(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err="1">
                <a:effectLst/>
                <a:latin typeface="Calibri" panose="020F0502020204030204" pitchFamily="34" charset="0"/>
                <a:ea typeface="Calibri" panose="020F0502020204030204" pitchFamily="34" charset="0"/>
                <a:cs typeface="Arial" panose="020B0604020202020204" pitchFamily="34" charset="0"/>
              </a:rPr>
              <a:t>Tzeitinjun</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مشتقة من كلمة</a:t>
            </a:r>
            <a:r>
              <a:rPr lang="fr-FR" sz="2400" kern="100" dirty="0">
                <a:effectLst/>
                <a:latin typeface="Calibri" panose="020F0502020204030204" pitchFamily="34" charset="0"/>
                <a:ea typeface="Calibri" panose="020F0502020204030204" pitchFamily="34" charset="0"/>
                <a:cs typeface="Arial" panose="020B0604020202020204" pitchFamily="34" charset="0"/>
              </a:rPr>
              <a:t>  T </a:t>
            </a:r>
            <a:r>
              <a:rPr lang="ar-SA" sz="2400" kern="100" dirty="0">
                <a:effectLst/>
                <a:latin typeface="Calibri" panose="020F0502020204030204" pitchFamily="34" charset="0"/>
                <a:ea typeface="Calibri" panose="020F0502020204030204" pitchFamily="34" charset="0"/>
                <a:cs typeface="Arial" panose="020B0604020202020204" pitchFamily="34" charset="0"/>
              </a:rPr>
              <a:t>أي الوقت، مم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يؤك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الآنية هي 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وهر الصحافة، أي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الخبر يجب أن يكون جديدًا ومتزامنًا مع الحدث</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فإذا تأخ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رت الصحيفة في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شر،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أخبارها قيمتها بسرعة،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الأحداث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تتغي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كل لحظة. ولهذا السبب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عتبر</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الآنية والفورية من أهم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خصائص الخبر الجي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وه</a:t>
            </a:r>
            <a:r>
              <a:rPr lang="ar-DZ" sz="2400" kern="100" dirty="0">
                <a:effectLst/>
                <a:latin typeface="Calibri" panose="020F0502020204030204" pitchFamily="34" charset="0"/>
                <a:ea typeface="Calibri" panose="020F0502020204030204" pitchFamily="34" charset="0"/>
                <a:cs typeface="Arial" panose="020B0604020202020204" pitchFamily="34" charset="0"/>
              </a:rPr>
              <a:t>و</a:t>
            </a:r>
            <a:r>
              <a:rPr lang="ar-SA" sz="2400" kern="100" dirty="0">
                <a:effectLst/>
                <a:latin typeface="Calibri" panose="020F0502020204030204" pitchFamily="34" charset="0"/>
                <a:ea typeface="Calibri" panose="020F0502020204030204" pitchFamily="34" charset="0"/>
                <a:cs typeface="Arial" panose="020B0604020202020204" pitchFamily="34" charset="0"/>
              </a:rPr>
              <a:t> ما </a:t>
            </a:r>
            <a:r>
              <a:rPr lang="ar-DZ" sz="2400" kern="100" dirty="0">
                <a:effectLst/>
                <a:latin typeface="Calibri" panose="020F0502020204030204" pitchFamily="34" charset="0"/>
                <a:ea typeface="Calibri" panose="020F0502020204030204" pitchFamily="34" charset="0"/>
                <a:cs typeface="Arial" panose="020B0604020202020204" pitchFamily="34" charset="0"/>
              </a:rPr>
              <a:t>يَ</a:t>
            </a:r>
            <a:r>
              <a:rPr lang="ar-SA" sz="2400" kern="100" dirty="0">
                <a:effectLst/>
                <a:latin typeface="Calibri" panose="020F0502020204030204" pitchFamily="34" charset="0"/>
                <a:ea typeface="Calibri" panose="020F0502020204030204" pitchFamily="34" charset="0"/>
                <a:cs typeface="Arial" panose="020B0604020202020204" pitchFamily="34" charset="0"/>
              </a:rPr>
              <a:t>صنع شهرة الصحفي والمؤسسة الإعلامية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غيرها في نقل الحدث بدق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وسرعة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63312150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9E7FE-DC37-DFBB-F620-1362851EFDB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176FAA5-FF82-8556-8C88-0A119A7F6A63}"/>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96A4E3E8-C0B5-2E54-F002-F536F671D31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DF15CCB-A92E-C99C-312D-86ADC0F8C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7FCE104-C110-1085-7D05-B9A56060650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FB575FEB-107C-D0A8-81E2-179A92E39E99}"/>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278E2BB-5D80-B9D4-EF2B-71E403E89D20}"/>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C7DE39EA-93F7-6FB7-6056-C37EA614399C}"/>
              </a:ext>
            </a:extLst>
          </p:cNvPr>
          <p:cNvSpPr txBox="1"/>
          <p:nvPr/>
        </p:nvSpPr>
        <p:spPr>
          <a:xfrm>
            <a:off x="2105245" y="1317045"/>
            <a:ext cx="9016409" cy="4331955"/>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مثال واقعي :</a:t>
            </a:r>
            <a:endParaRPr lang="fr-FR"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ند وفاة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كة</a:t>
            </a:r>
            <a:r>
              <a:rPr lang="ar-SA" sz="2400" kern="100" dirty="0">
                <a:effectLst/>
                <a:latin typeface="Calibri" panose="020F0502020204030204" pitchFamily="34" charset="0"/>
                <a:ea typeface="Calibri" panose="020F0502020204030204" pitchFamily="34" charset="0"/>
                <a:cs typeface="Arial" panose="020B0604020202020204" pitchFamily="34" charset="0"/>
              </a:rPr>
              <a:t> إليزابيث الثانية عام 2022،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افست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الصحف البريطانية والعالمية على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الخبر وتفاصيله بسرعة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فقد كانت صحيفة </a:t>
            </a:r>
            <a:r>
              <a:rPr lang="fr-FR" sz="2400" b="1" kern="100" dirty="0">
                <a:effectLst/>
                <a:latin typeface="Calibri" panose="020F0502020204030204" pitchFamily="34" charset="0"/>
                <a:ea typeface="Calibri" panose="020F0502020204030204" pitchFamily="34" charset="0"/>
                <a:cs typeface="Arial" panose="020B0604020202020204" pitchFamily="34" charset="0"/>
              </a:rPr>
              <a:t>"The Times"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البريطانية من أوائل الصحف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شرت الخبر الرسمي على موقعها الإلكتروني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بعد دقائق من إعلان القصر الملكي، ثم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رت 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بعة ورقية خاصة في صباح اليوم التالي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تحمل العنوان الرئيسي وصور الحدث بتصميم مميز</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fr-FR"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أم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الصحف التي تأخ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رت في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شر أو لم تواكب الحدث في لحظته، فقد تراجعت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يعاتها</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ذلك اليوم،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اء</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تجهوا نحو المصادر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مت الخبر فور وقوعه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fr-FR"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وهذا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يوض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رعة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قة</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الوقت نفسه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هما 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منح الصحيفة السبق الصحفي والمصداقية، ويجعلانها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تتفو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على منافسيها في سوق الأخبار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fr-FR"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56F6C681-104F-975F-32E9-810C269017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9529" y="5721011"/>
            <a:ext cx="4614853" cy="807570"/>
          </a:xfrm>
          <a:prstGeom prst="rect">
            <a:avLst/>
          </a:prstGeom>
        </p:spPr>
      </p:pic>
      <p:sp>
        <p:nvSpPr>
          <p:cNvPr id="10" name="ZoneTexte 9">
            <a:extLst>
              <a:ext uri="{FF2B5EF4-FFF2-40B4-BE49-F238E27FC236}">
                <a16:creationId xmlns:a16="http://schemas.microsoft.com/office/drawing/2014/main" id="{A4531BD2-D756-F761-C95A-96B660FE818B}"/>
              </a:ext>
            </a:extLst>
          </p:cNvPr>
          <p:cNvSpPr txBox="1"/>
          <p:nvPr/>
        </p:nvSpPr>
        <p:spPr>
          <a:xfrm>
            <a:off x="6251945" y="5926896"/>
            <a:ext cx="6613450" cy="461665"/>
          </a:xfrm>
          <a:prstGeom prst="rect">
            <a:avLst/>
          </a:prstGeom>
          <a:noFill/>
        </p:spPr>
        <p:txBody>
          <a:bodyPr wrap="square">
            <a:spAutoFit/>
          </a:bodyPr>
          <a:lstStyle/>
          <a:p>
            <a:r>
              <a:rPr lang="fr-FR" sz="2400" b="1" dirty="0"/>
              <a:t>https://www.thetimes.com/ </a:t>
            </a:r>
            <a:r>
              <a:rPr lang="ar-DZ" sz="2400" b="1" dirty="0"/>
              <a:t>موقع الصحيفة     </a:t>
            </a:r>
            <a:endParaRPr lang="fr-FR" sz="2400" b="1" dirty="0"/>
          </a:p>
        </p:txBody>
      </p:sp>
    </p:spTree>
    <p:extLst>
      <p:ext uri="{BB962C8B-B14F-4D97-AF65-F5344CB8AC3E}">
        <p14:creationId xmlns:p14="http://schemas.microsoft.com/office/powerpoint/2010/main" val="157590033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867EA-C731-9B32-B339-3B97329E32D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21AFE24-AB5A-BC4B-C6B1-EE6D66E4EBA8}"/>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1BB8B1B2-970E-753E-7349-23C262EDFCA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27D4D1D-F606-302C-BFA9-14A8784EBB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65BE336-4388-0BB8-823B-9155FC01527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B350D8B0-8B58-1649-D0AF-B179690D8561}"/>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41790F2A-E0F1-BBAD-75E0-87597CC65994}"/>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7" name="ZoneTexte 6">
            <a:extLst>
              <a:ext uri="{FF2B5EF4-FFF2-40B4-BE49-F238E27FC236}">
                <a16:creationId xmlns:a16="http://schemas.microsoft.com/office/drawing/2014/main" id="{E31B9E8A-FDCC-4444-49A8-0571D68C666B}"/>
              </a:ext>
            </a:extLst>
          </p:cNvPr>
          <p:cNvSpPr txBox="1"/>
          <p:nvPr/>
        </p:nvSpPr>
        <p:spPr>
          <a:xfrm>
            <a:off x="4470904" y="1901823"/>
            <a:ext cx="6613450" cy="4521944"/>
          </a:xfrm>
          <a:prstGeom prst="rect">
            <a:avLst/>
          </a:prstGeom>
          <a:noFill/>
        </p:spPr>
        <p:txBody>
          <a:bodyPr wrap="square">
            <a:spAutoFit/>
          </a:bodyPr>
          <a:lstStyle/>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ثالثا: خاصية الم</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ن</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ت</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ج الم</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شتر</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ك</a:t>
            </a:r>
            <a:r>
              <a:rPr lang="fr-FR"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 </a:t>
            </a:r>
            <a:endParaRPr lang="ar-DZ"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err="1">
                <a:effectLst/>
                <a:latin typeface="Calibri" panose="020F0502020204030204" pitchFamily="34" charset="0"/>
                <a:ea typeface="Calibri" panose="020F0502020204030204" pitchFamily="34" charset="0"/>
                <a:cs typeface="Arial" panose="020B0604020202020204" pitchFamily="34" charset="0"/>
              </a:rPr>
              <a:t>يترت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على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صدار الصحيفة تقديم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ين متلازمين هما: المادة التحـريرية والمادة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علانية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ومن ثم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حصل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ؤسسة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الصحفية على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يراد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شترك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تلازم من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صدار الصحيفة هما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يراد التوزيع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يراد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علانات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المادة التحريرية هي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صل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فهي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تحد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نوع الجريدة وخصائص 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ائها</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حيث المسـتوى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جمالي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قتصادي</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قافي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وهذا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في نوعية السـ</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لع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علن عنها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وفي حـجم المساحـة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علانية</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كما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المادة التحريرية بشكل غير مباشر في سعر بيع المساحة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علانية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ونتيجة لذلك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ـأت فكرة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يراد المشـترك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يراد النسخة الواحدة من الصحيفة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هو ثمن بيعها مضافاً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ليها نصيبـها  من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علانات</a:t>
            </a:r>
            <a:r>
              <a:rPr lang="ar-SA"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Image 9">
            <a:extLst>
              <a:ext uri="{FF2B5EF4-FFF2-40B4-BE49-F238E27FC236}">
                <a16:creationId xmlns:a16="http://schemas.microsoft.com/office/drawing/2014/main" id="{944B3EE9-7560-83DC-0704-5E1CCD3615CF}"/>
              </a:ext>
            </a:extLst>
          </p:cNvPr>
          <p:cNvPicPr>
            <a:picLocks noChangeAspect="1"/>
          </p:cNvPicPr>
          <p:nvPr/>
        </p:nvPicPr>
        <p:blipFill>
          <a:blip r:embed="rId7" cstate="print">
            <a:extLst>
              <a:ext uri="{BEBA8EAE-BF5A-486C-A8C5-ECC9F3942E4B}">
                <a14:imgProps xmlns:a14="http://schemas.microsoft.com/office/drawing/2010/main">
                  <a14:imgLayer r:embed="rId8">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319947" y="2284102"/>
            <a:ext cx="3934369" cy="37573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3989609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AF2CF-AA85-7A78-C662-14C9715A1AB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42CF4E3-0571-2FB9-3FB3-CD5907D4E7F6}"/>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E2389E6F-D214-D253-63B1-AE74D61166C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913B3DE-BFCE-E80C-9FC7-3BF74F2D4C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3B0590D-B9D1-76AC-25B9-A434D784EB9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8284F8C6-4B73-ADF2-12F5-1F3FF17832D3}"/>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FF513D89-0650-752A-5E19-0CEFBC7E565E}"/>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2CD29565-00C2-FCD4-51BC-2EA48B1BE0C5}"/>
              </a:ext>
            </a:extLst>
          </p:cNvPr>
          <p:cNvSpPr txBox="1"/>
          <p:nvPr/>
        </p:nvSpPr>
        <p:spPr>
          <a:xfrm>
            <a:off x="2211572" y="2019456"/>
            <a:ext cx="8739962" cy="3629007"/>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شابـك ويتكامل هذان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ان وعائدات التوزيع مثلاً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تشمل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شتراكات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تضم جزءاً من الد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عم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سهيلات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الخارجية والداخلية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كما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علانات</a:t>
            </a:r>
            <a:r>
              <a:rPr lang="ar-SA" sz="2400" kern="100" dirty="0">
                <a:effectLst/>
                <a:latin typeface="Calibri" panose="020F0502020204030204" pitchFamily="34" charset="0"/>
                <a:ea typeface="Calibri" panose="020F0502020204030204" pitchFamily="34" charset="0"/>
                <a:cs typeface="Arial" panose="020B0604020202020204" pitchFamily="34" charset="0"/>
              </a:rPr>
              <a:t> يجب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 تستمر فالت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وقف عن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 في الصحف اليومية الخبرية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كثيراً ليس فيما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خص المبيعات من النسخ فقط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بل فيما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خص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علان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يضاً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ومن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حتى تكون عملية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صدار الصحيفة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قتصادية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يجب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ستمرار</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الصدور وتو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السرعة في الحصول على ال</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خبار والمواد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نتاجية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الصحيفة وتوزيعها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حـتى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القراء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جذب المزيد منهم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ؤدي</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400" kern="100" dirty="0">
                <a:effectLst/>
                <a:latin typeface="Calibri" panose="020F0502020204030204" pitchFamily="34" charset="0"/>
                <a:ea typeface="Calibri" panose="020F0502020204030204" pitchFamily="34" charset="0"/>
                <a:cs typeface="Arial" panose="020B0604020202020204" pitchFamily="34" charset="0"/>
              </a:rPr>
              <a:t> زيادة المبيعات والحصول على العائدات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نفاق أي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زيادة الب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يع</a:t>
            </a:r>
            <a:r>
              <a:rPr lang="ar-SA" sz="2400" kern="100" dirty="0">
                <a:effectLst/>
                <a:latin typeface="Calibri" panose="020F0502020204030204" pitchFamily="34" charset="0"/>
                <a:ea typeface="Calibri" panose="020F0502020204030204" pitchFamily="34" charset="0"/>
                <a:cs typeface="Arial" panose="020B0604020202020204" pitchFamily="34" charset="0"/>
              </a:rPr>
              <a:t> ليس فقط لزيادة العائدات من بيع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بل 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زيادة الط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بع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400" kern="100" dirty="0">
                <a:effectLst/>
                <a:latin typeface="Calibri" panose="020F0502020204030204" pitchFamily="34" charset="0"/>
                <a:ea typeface="Calibri" panose="020F0502020204030204" pitchFamily="34" charset="0"/>
                <a:cs typeface="Arial" panose="020B0604020202020204" pitchFamily="34" charset="0"/>
              </a:rPr>
              <a:t> جذب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علنين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وهذا</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ما يعطي لعائدات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علان أهمية كبرى</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تسمح بتغطية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ستثمار</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بح.</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038627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2E91A-E879-2EA5-7889-DCD045D22B2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9BD47D-8B62-CF64-269F-768BF381C5A7}"/>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22706EBB-09DE-E333-D81B-6B7BBEC1BAD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96FAB97-D231-098B-F064-A9CD8E2A6A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9F9E179-7500-4BDC-3B32-2503D39F251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D37775E8-97D0-22A2-E054-6B731F619C3E}"/>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8591B0E-78A4-DAAA-1084-04BDC25E3316}"/>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6" name="ZoneTexte 5">
            <a:extLst>
              <a:ext uri="{FF2B5EF4-FFF2-40B4-BE49-F238E27FC236}">
                <a16:creationId xmlns:a16="http://schemas.microsoft.com/office/drawing/2014/main" id="{FAE071A7-C30C-2BF6-91BA-DE4BC8B8D4C2}"/>
              </a:ext>
            </a:extLst>
          </p:cNvPr>
          <p:cNvSpPr txBox="1"/>
          <p:nvPr/>
        </p:nvSpPr>
        <p:spPr>
          <a:xfrm>
            <a:off x="3909605" y="1427180"/>
            <a:ext cx="7534957" cy="5172506"/>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مثال واقعي : </a:t>
            </a:r>
            <a:r>
              <a:rPr lang="ar-SA" sz="2400" b="1" kern="100" dirty="0">
                <a:effectLst/>
                <a:latin typeface="Calibri" panose="020F0502020204030204" pitchFamily="34" charset="0"/>
                <a:ea typeface="Calibri" panose="020F0502020204030204" pitchFamily="34" charset="0"/>
                <a:cs typeface="Arial" panose="020B0604020202020204" pitchFamily="34" charset="0"/>
              </a:rPr>
              <a:t>خاصية المنتج المشترك في الصحيفة</a:t>
            </a:r>
            <a:endParaRPr lang="ar-DZ"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200" kern="100" dirty="0">
                <a:effectLst/>
                <a:latin typeface="Calibri" panose="020F0502020204030204" pitchFamily="34" charset="0"/>
                <a:ea typeface="Calibri" panose="020F0502020204030204" pitchFamily="34" charset="0"/>
                <a:cs typeface="Arial" panose="020B0604020202020204" pitchFamily="34" charset="0"/>
              </a:rPr>
              <a:t>صحيفة </a:t>
            </a:r>
            <a:r>
              <a:rPr lang="fr-FR"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الشرق الأوسط</a:t>
            </a:r>
            <a:r>
              <a:rPr lang="fr-FR" sz="2200" b="1" kern="100" dirty="0">
                <a:effectLst/>
                <a:latin typeface="Calibri" panose="020F0502020204030204" pitchFamily="34" charset="0"/>
                <a:ea typeface="Calibri" panose="020F0502020204030204" pitchFamily="34" charset="0"/>
                <a:cs typeface="Arial" panose="020B0604020202020204" pitchFamily="34" charset="0"/>
              </a:rPr>
              <a:t>"</a:t>
            </a:r>
            <a:r>
              <a:rPr lang="fr-FR"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a:effectLst/>
                <a:latin typeface="Calibri" panose="020F0502020204030204" pitchFamily="34" charset="0"/>
                <a:ea typeface="Calibri" panose="020F0502020204030204" pitchFamily="34" charset="0"/>
                <a:cs typeface="Arial" panose="020B0604020202020204" pitchFamily="34" charset="0"/>
              </a:rPr>
              <a:t>(الصادرة في لندن) تُعد</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مثالًا واضحًا على هذه الخاصية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فهي 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قد</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م </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م</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نت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جين في وقت واحد</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Font typeface="+mj-lt"/>
              <a:buAutoNum type="arabicPeriod"/>
              <a:tabLst>
                <a:tab pos="457200" algn="l"/>
              </a:tabLst>
            </a:pPr>
            <a:r>
              <a:rPr lang="ar-SA" sz="2200" b="1" kern="100" dirty="0">
                <a:effectLst/>
                <a:latin typeface="Calibri" panose="020F0502020204030204" pitchFamily="34" charset="0"/>
                <a:ea typeface="Calibri" panose="020F0502020204030204" pitchFamily="34" charset="0"/>
                <a:cs typeface="Arial" panose="020B0604020202020204" pitchFamily="34" charset="0"/>
              </a:rPr>
              <a:t>المحتوى التحريري</a:t>
            </a:r>
            <a:r>
              <a:rPr lang="ar-SA" sz="2200" kern="100" dirty="0">
                <a:effectLst/>
                <a:latin typeface="Calibri" panose="020F0502020204030204" pitchFamily="34" charset="0"/>
                <a:ea typeface="Calibri" panose="020F0502020204030204" pitchFamily="34" charset="0"/>
                <a:cs typeface="Arial" panose="020B0604020202020204" pitchFamily="34" charset="0"/>
              </a:rPr>
              <a:t> </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الأخبار، المقالات، التحليلات السياسية والثقافي</a:t>
            </a:r>
            <a:r>
              <a:rPr lang="ar-DZ" sz="2200" kern="100" dirty="0">
                <a:effectLst/>
                <a:latin typeface="Calibri" panose="020F0502020204030204" pitchFamily="34" charset="0"/>
                <a:ea typeface="Calibri" panose="020F0502020204030204" pitchFamily="34" charset="0"/>
                <a:cs typeface="Arial" panose="020B0604020202020204" pitchFamily="34" charset="0"/>
              </a:rPr>
              <a:t>ة).</a:t>
            </a:r>
            <a:endParaRPr lang="fr-FR" sz="2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mj-lt"/>
              <a:buAutoNum type="arabicPeriod"/>
              <a:tabLst>
                <a:tab pos="457200" algn="l"/>
              </a:tabLst>
            </a:pPr>
            <a:r>
              <a:rPr lang="ar-SA" sz="2200" b="1" kern="100" dirty="0">
                <a:effectLst/>
                <a:latin typeface="Calibri" panose="020F0502020204030204" pitchFamily="34" charset="0"/>
                <a:ea typeface="Calibri" panose="020F0502020204030204" pitchFamily="34" charset="0"/>
                <a:cs typeface="Arial" panose="020B0604020202020204" pitchFamily="34" charset="0"/>
              </a:rPr>
              <a:t>المحتوى الإعلاني</a:t>
            </a:r>
            <a:r>
              <a:rPr lang="ar-SA" sz="2200" kern="100" dirty="0">
                <a:effectLst/>
                <a:latin typeface="Calibri" panose="020F0502020204030204" pitchFamily="34" charset="0"/>
                <a:ea typeface="Calibri" panose="020F0502020204030204" pitchFamily="34" charset="0"/>
                <a:cs typeface="Arial" panose="020B0604020202020204" pitchFamily="34" charset="0"/>
              </a:rPr>
              <a:t> </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الإعلانات التجارية، إعلانات الشركات، الإعلانات الرسمية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endParaRPr lang="fr-FR" sz="2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200" kern="100" dirty="0">
                <a:effectLst/>
                <a:latin typeface="Calibri" panose="020F0502020204030204" pitchFamily="34" charset="0"/>
                <a:ea typeface="Calibri" panose="020F0502020204030204" pitchFamily="34" charset="0"/>
                <a:cs typeface="Arial" panose="020B0604020202020204" pitchFamily="34" charset="0"/>
              </a:rPr>
              <a:t>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حقق الصحيفة دخلها من مصدرين متلازمين</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b="1" kern="100" dirty="0">
                <a:effectLst/>
                <a:latin typeface="Calibri" panose="020F0502020204030204" pitchFamily="34" charset="0"/>
                <a:ea typeface="Calibri" panose="020F0502020204030204" pitchFamily="34" charset="0"/>
                <a:cs typeface="Arial" panose="020B0604020202020204" pitchFamily="34" charset="0"/>
              </a:rPr>
              <a:t>إ</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يراد التوزيع</a:t>
            </a:r>
            <a:r>
              <a:rPr lang="ar-SA" sz="2200" kern="100" dirty="0">
                <a:effectLst/>
                <a:latin typeface="Calibri" panose="020F0502020204030204" pitchFamily="34" charset="0"/>
                <a:ea typeface="Calibri" panose="020F0502020204030204" pitchFamily="34" charset="0"/>
                <a:cs typeface="Arial" panose="020B0604020202020204" pitchFamily="34" charset="0"/>
              </a:rPr>
              <a:t> الناتج عن بيع النسخ للقراء والمشتركين</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b="1" kern="100" dirty="0">
                <a:effectLst/>
                <a:latin typeface="Calibri" panose="020F0502020204030204" pitchFamily="34" charset="0"/>
                <a:ea typeface="Calibri" panose="020F0502020204030204" pitchFamily="34" charset="0"/>
                <a:cs typeface="Arial" panose="020B0604020202020204" pitchFamily="34" charset="0"/>
              </a:rPr>
              <a:t>إ</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يراد الإعلانات</a:t>
            </a:r>
            <a:r>
              <a:rPr lang="ar-SA" sz="2200" kern="100" dirty="0">
                <a:effectLst/>
                <a:latin typeface="Calibri" panose="020F0502020204030204" pitchFamily="34" charset="0"/>
                <a:ea typeface="Calibri" panose="020F0502020204030204" pitchFamily="34" charset="0"/>
                <a:cs typeface="Arial" panose="020B0604020202020204" pitchFamily="34" charset="0"/>
              </a:rPr>
              <a:t> الذي يعتمد على حجم جمهورها ونوعية قرائها</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200" kern="100" dirty="0">
                <a:effectLst/>
                <a:latin typeface="Calibri" panose="020F0502020204030204" pitchFamily="34" charset="0"/>
                <a:ea typeface="Calibri" panose="020F0502020204030204" pitchFamily="34" charset="0"/>
                <a:cs typeface="Arial" panose="020B0604020202020204" pitchFamily="34" charset="0"/>
              </a:rPr>
              <a:t>فكل</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ما كان محتواها التحريري عالي الجودة وجاذبًا</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لفئة ق</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ر</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اء</a:t>
            </a:r>
            <a:r>
              <a:rPr lang="ar-SA" sz="2200" kern="100" dirty="0">
                <a:effectLst/>
                <a:latin typeface="Calibri" panose="020F0502020204030204" pitchFamily="34" charset="0"/>
                <a:ea typeface="Calibri" panose="020F0502020204030204" pitchFamily="34" charset="0"/>
                <a:cs typeface="Arial" panose="020B0604020202020204" pitchFamily="34" charset="0"/>
              </a:rPr>
              <a:t> مميزة (مثلاً رجال الأعمال أو صناع القرار)، زادت قيمتها لدى المعلنين، و</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رتفع</a:t>
            </a:r>
            <a:r>
              <a:rPr lang="ar-SA" sz="2200" kern="100" dirty="0">
                <a:effectLst/>
                <a:latin typeface="Calibri" panose="020F0502020204030204" pitchFamily="34" charset="0"/>
                <a:ea typeface="Calibri" panose="020F0502020204030204" pitchFamily="34" charset="0"/>
                <a:cs typeface="Arial" panose="020B0604020202020204" pitchFamily="34" charset="0"/>
              </a:rPr>
              <a:t> سعر المساحات الإعلانية فيها</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9" name="Image 8">
            <a:extLst>
              <a:ext uri="{FF2B5EF4-FFF2-40B4-BE49-F238E27FC236}">
                <a16:creationId xmlns:a16="http://schemas.microsoft.com/office/drawing/2014/main" id="{4784643B-BFF8-E2C9-893F-63E61781219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3826" y="4013433"/>
            <a:ext cx="3715779" cy="987516"/>
          </a:xfrm>
          <a:prstGeom prst="rect">
            <a:avLst/>
          </a:prstGeom>
        </p:spPr>
      </p:pic>
      <p:sp>
        <p:nvSpPr>
          <p:cNvPr id="12" name="ZoneTexte 11">
            <a:extLst>
              <a:ext uri="{FF2B5EF4-FFF2-40B4-BE49-F238E27FC236}">
                <a16:creationId xmlns:a16="http://schemas.microsoft.com/office/drawing/2014/main" id="{7337E144-1843-F9B1-9AAF-69A2775D873E}"/>
              </a:ext>
            </a:extLst>
          </p:cNvPr>
          <p:cNvSpPr txBox="1"/>
          <p:nvPr/>
        </p:nvSpPr>
        <p:spPr>
          <a:xfrm>
            <a:off x="602880" y="5230765"/>
            <a:ext cx="6613450" cy="400110"/>
          </a:xfrm>
          <a:prstGeom prst="rect">
            <a:avLst/>
          </a:prstGeom>
          <a:noFill/>
        </p:spPr>
        <p:txBody>
          <a:bodyPr wrap="square">
            <a:spAutoFit/>
          </a:bodyPr>
          <a:lstStyle/>
          <a:p>
            <a:r>
              <a:rPr lang="fr-FR" sz="2000" b="1" dirty="0"/>
              <a:t>https://aawsat.com/</a:t>
            </a:r>
          </a:p>
        </p:txBody>
      </p:sp>
    </p:spTree>
    <p:extLst>
      <p:ext uri="{BB962C8B-B14F-4D97-AF65-F5344CB8AC3E}">
        <p14:creationId xmlns:p14="http://schemas.microsoft.com/office/powerpoint/2010/main" val="40680384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99ACB-591D-D9A9-FECF-E4AE79C302A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94841FC-26C5-7A57-1EA3-184429DBA06C}"/>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AE376EF8-5006-8C0E-0514-564C3A5DE61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B5DAE47-7880-B4CA-6A18-470DD98FF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C5B690F-7629-17D3-5058-267392E8337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3">
            <a:extLst>
              <a:ext uri="{FF2B5EF4-FFF2-40B4-BE49-F238E27FC236}">
                <a16:creationId xmlns:a16="http://schemas.microsoft.com/office/drawing/2014/main" id="{FDFAC118-7915-8EDC-94D0-36C982B304C5}"/>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6" name="ZoneTexte 5">
            <a:extLst>
              <a:ext uri="{FF2B5EF4-FFF2-40B4-BE49-F238E27FC236}">
                <a16:creationId xmlns:a16="http://schemas.microsoft.com/office/drawing/2014/main" id="{AE0428C8-F80A-25E3-5FCF-5886CE17614B}"/>
              </a:ext>
            </a:extLst>
          </p:cNvPr>
          <p:cNvSpPr txBox="1"/>
          <p:nvPr/>
        </p:nvSpPr>
        <p:spPr>
          <a:xfrm>
            <a:off x="5545589" y="1939674"/>
            <a:ext cx="5488084" cy="3629007"/>
          </a:xfrm>
          <a:prstGeom prst="rect">
            <a:avLst/>
          </a:prstGeom>
          <a:noFill/>
        </p:spPr>
        <p:txBody>
          <a:bodyPr wrap="square">
            <a:spAutoFit/>
          </a:bodyPr>
          <a:lstStyle/>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رابعاً: الم</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خاطرة</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تتمي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صناعة الصحافة بالم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خاطرة وش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المنافسة في مجالاتها المختلفة بين المؤسسات المتنافسة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سواء في مجال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حرير أو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علانات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الطباعة أو التوزيع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ونتيجة لذلك تسـعى كل مؤسسـة صحـفية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400" kern="100" dirty="0">
                <a:effectLst/>
                <a:latin typeface="Calibri" panose="020F0502020204030204" pitchFamily="34" charset="0"/>
                <a:ea typeface="Calibri" panose="020F0502020204030204" pitchFamily="34" charset="0"/>
                <a:cs typeface="Arial" panose="020B0604020202020204" pitchFamily="34" charset="0"/>
              </a:rPr>
              <a:t> تطوير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نشطتها في المجالات المختلفة المشار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ليها لتواكب التطوير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حديث الذي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رضي القـارئ والم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علن في ضوء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ث</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ات العصر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وفضلاً عن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الصحافة 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ناعة</a:t>
            </a:r>
            <a:r>
              <a:rPr lang="ar-SA" sz="2400" kern="100" dirty="0">
                <a:effectLst/>
                <a:latin typeface="Calibri" panose="020F0502020204030204" pitchFamily="34" charset="0"/>
                <a:ea typeface="Calibri" panose="020F0502020204030204" pitchFamily="34" charset="0"/>
                <a:cs typeface="Arial" panose="020B0604020202020204" pitchFamily="34" charset="0"/>
              </a:rPr>
              <a:t> تتقب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الخسارة والربح</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العاملين في هذه المهنة يتعر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ضون</a:t>
            </a:r>
            <a:r>
              <a:rPr lang="ar-SA" sz="2400" kern="100" dirty="0">
                <a:effectLst/>
                <a:latin typeface="Calibri" panose="020F0502020204030204" pitchFamily="34" charset="0"/>
                <a:ea typeface="Calibri" panose="020F0502020204030204" pitchFamily="34" charset="0"/>
                <a:cs typeface="Arial" panose="020B0604020202020204" pitchFamily="34" charset="0"/>
              </a:rPr>
              <a:t> للمخاطرة في عملهم.</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Image 8">
            <a:extLst>
              <a:ext uri="{FF2B5EF4-FFF2-40B4-BE49-F238E27FC236}">
                <a16:creationId xmlns:a16="http://schemas.microsoft.com/office/drawing/2014/main" id="{ACA2EF52-EB1B-A725-5B1F-B304CA8A6BC0}"/>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40000"/>
                    </a14:imgEffect>
                  </a14:imgLayer>
                </a14:imgProps>
              </a:ext>
              <a:ext uri="{28A0092B-C50C-407E-A947-70E740481C1C}">
                <a14:useLocalDpi xmlns:a14="http://schemas.microsoft.com/office/drawing/2010/main" val="0"/>
              </a:ext>
            </a:extLst>
          </a:blip>
          <a:stretch>
            <a:fillRect/>
          </a:stretch>
        </p:blipFill>
        <p:spPr>
          <a:xfrm>
            <a:off x="992180" y="1676412"/>
            <a:ext cx="4043809" cy="47964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8375088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9BC673-A7F1-EF52-9E05-861C2F22CC0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129CFD8-DEB0-ED3F-36FF-26A503EEDAD3}"/>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3FA3D5B6-A085-66D8-5414-684585A21FE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12D441-9C80-D0C9-B44D-BE28A3BBC4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9171934-8E91-CD53-F812-7031D613777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6A23F6F5-01E9-3CB7-3EB2-6CAA91CFF0E1}"/>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47C59D9-2B40-270D-94DA-0A4D0B1CF9E7}"/>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3EE2D212-E0E8-867D-EBE9-CCD5E5EA0EBE}"/>
              </a:ext>
            </a:extLst>
          </p:cNvPr>
          <p:cNvSpPr txBox="1"/>
          <p:nvPr/>
        </p:nvSpPr>
        <p:spPr>
          <a:xfrm>
            <a:off x="4270404" y="1427180"/>
            <a:ext cx="7189024" cy="4936223"/>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نماذج واقعية :</a:t>
            </a:r>
            <a:endParaRPr lang="fr-FR"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في كولومبيا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طل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النار على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حد الصحفيين لخمس مرات</a:t>
            </a:r>
            <a:r>
              <a:rPr lang="ar-DZ" sz="2400" kern="100" dirty="0">
                <a:effectLst/>
                <a:latin typeface="Calibri" panose="020F0502020204030204" pitchFamily="34" charset="0"/>
                <a:ea typeface="Calibri" panose="020F0502020204030204" pitchFamily="34" charset="0"/>
                <a:cs typeface="Arial" panose="020B0604020202020204" pitchFamily="34" charset="0"/>
              </a:rPr>
              <a:t>، وهو </a:t>
            </a:r>
            <a:r>
              <a:rPr lang="ar-SA" sz="2400" dirty="0"/>
              <a:t>جيمي </a:t>
            </a:r>
            <a:r>
              <a:rPr lang="ar-SA" sz="2400" dirty="0" err="1"/>
              <a:t>غارزون</a:t>
            </a:r>
            <a:r>
              <a:rPr lang="fr-FR" sz="2400" dirty="0"/>
              <a:t> </a:t>
            </a:r>
            <a:r>
              <a:rPr lang="ar-DZ" sz="2400" dirty="0"/>
              <a:t> </a:t>
            </a:r>
            <a:r>
              <a:rPr lang="fr-FR" sz="2400" dirty="0"/>
              <a:t>(Jaime </a:t>
            </a:r>
            <a:r>
              <a:rPr lang="fr-FR" sz="2400" dirty="0" err="1"/>
              <a:t>Garzón</a:t>
            </a:r>
            <a:r>
              <a:rPr lang="fr-FR" sz="2400" dirty="0"/>
              <a:t>)</a:t>
            </a:r>
            <a:r>
              <a:rPr lang="ar-DZ" sz="2400" dirty="0"/>
              <a:t>، الَّذي </a:t>
            </a:r>
            <a:r>
              <a:rPr lang="ar-SA" sz="2400" dirty="0"/>
              <a:t>كان صحفيًا وناشطًا سياسيًا</a:t>
            </a:r>
            <a:r>
              <a:rPr lang="ar-DZ" sz="2400" dirty="0"/>
              <a:t>،</a:t>
            </a:r>
            <a:r>
              <a:rPr lang="ar-SA" sz="2400" dirty="0"/>
              <a:t> تم</a:t>
            </a:r>
            <a:r>
              <a:rPr lang="ar-DZ" sz="2400" dirty="0"/>
              <a:t>َّت العملية </a:t>
            </a:r>
            <a:r>
              <a:rPr lang="ar-SA" sz="2400" dirty="0"/>
              <a:t>في </a:t>
            </a:r>
            <a:r>
              <a:rPr lang="fr-FR" sz="2000" dirty="0"/>
              <a:t>13</a:t>
            </a:r>
            <a:r>
              <a:rPr lang="fr-FR" sz="2400" dirty="0"/>
              <a:t> </a:t>
            </a:r>
            <a:r>
              <a:rPr lang="ar-SA" sz="2400" dirty="0"/>
              <a:t>أغسطس </a:t>
            </a:r>
            <a:r>
              <a:rPr lang="ar-SA" sz="2000" dirty="0"/>
              <a:t>1999</a:t>
            </a:r>
            <a:r>
              <a:rPr lang="ar-SA" sz="2400" dirty="0"/>
              <a:t> في </a:t>
            </a:r>
            <a:r>
              <a:rPr lang="ar-DZ" sz="2400" dirty="0"/>
              <a:t>مقاطعة </a:t>
            </a:r>
            <a:r>
              <a:rPr lang="ar-SA" sz="2400" dirty="0"/>
              <a:t>بوغوتا</a:t>
            </a:r>
            <a:r>
              <a:rPr lang="ar-DZ" sz="2400" dirty="0"/>
              <a:t> </a:t>
            </a:r>
            <a:r>
              <a:rPr lang="ar-SA" sz="2400" kern="100" dirty="0">
                <a:effectLst/>
                <a:latin typeface="Calibri" panose="020F0502020204030204" pitchFamily="34" charset="0"/>
                <a:ea typeface="Calibri" panose="020F0502020204030204" pitchFamily="34" charset="0"/>
                <a:cs typeface="Arial" panose="020B0604020202020204" pitchFamily="34" charset="0"/>
              </a:rPr>
              <a:t>بعد قيام صحيفته بنشـر مقـال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هم فيه الحكومة بالت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فريط في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موال العامة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و</a:t>
            </a:r>
            <a:r>
              <a:rPr lang="ar-SA" sz="2400" dirty="0"/>
              <a:t>هزّ</a:t>
            </a:r>
            <a:r>
              <a:rPr lang="ar-DZ" sz="2400" dirty="0"/>
              <a:t>َ</a:t>
            </a:r>
            <a:r>
              <a:rPr lang="ar-SA" sz="2400" dirty="0"/>
              <a:t> الحكومة والميليشيات بمعارضته الص</a:t>
            </a:r>
            <a:r>
              <a:rPr lang="ar-DZ" sz="2400" dirty="0"/>
              <a:t>َ</a:t>
            </a:r>
            <a:r>
              <a:rPr lang="ar-SA" sz="2400" dirty="0"/>
              <a:t>ريحة للفساد</a:t>
            </a:r>
            <a:r>
              <a:rPr lang="ar-DZ" sz="2400" dirty="0"/>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وقد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قتله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400" kern="100" dirty="0">
                <a:effectLst/>
                <a:latin typeface="Calibri" panose="020F0502020204030204" pitchFamily="34" charset="0"/>
                <a:ea typeface="Calibri" panose="020F0502020204030204" pitchFamily="34" charset="0"/>
                <a:cs typeface="Arial" panose="020B0604020202020204" pitchFamily="34" charset="0"/>
              </a:rPr>
              <a:t> توق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عمليات العديد من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المؤس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سات الصحـفية خوفاً من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نتقام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وفي عام (</a:t>
            </a:r>
            <a:r>
              <a:rPr lang="ar-DZ" sz="2000" kern="100" dirty="0">
                <a:effectLst/>
                <a:latin typeface="Calibri" panose="020F0502020204030204" pitchFamily="34" charset="0"/>
                <a:ea typeface="Calibri" panose="020F0502020204030204" pitchFamily="34" charset="0"/>
                <a:cs typeface="Arial" panose="020B0604020202020204" pitchFamily="34" charset="0"/>
              </a:rPr>
              <a:t>2000</a:t>
            </a:r>
            <a:r>
              <a:rPr lang="ar-SA" sz="2400" kern="100" dirty="0">
                <a:effectLst/>
                <a:latin typeface="Calibri" panose="020F0502020204030204" pitchFamily="34" charset="0"/>
                <a:ea typeface="Calibri" panose="020F0502020204030204" pitchFamily="34" charset="0"/>
                <a:cs typeface="Arial" panose="020B0604020202020204" pitchFamily="34" charset="0"/>
              </a:rPr>
              <a:t>م) كانت كولومبيا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كثر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ماكن خطورة لممارسة الصحـافة</a:t>
            </a:r>
            <a:r>
              <a:rPr lang="ar-DZ" sz="2400" kern="100" dirty="0">
                <a:latin typeface="Calibri" panose="020F0502020204030204" pitchFamily="34" charset="0"/>
                <a:ea typeface="Calibri" panose="020F0502020204030204" pitchFamily="34" charset="0"/>
                <a:cs typeface="Arial" panose="020B0604020202020204" pitchFamily="34" charset="0"/>
              </a:rPr>
              <a:t>.</a:t>
            </a:r>
          </a:p>
          <a:p>
            <a:pPr algn="just" rtl="1"/>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وفي عام (</a:t>
            </a:r>
            <a:r>
              <a:rPr lang="ar-DZ" sz="2000" kern="100" dirty="0">
                <a:effectLst/>
                <a:latin typeface="Calibri" panose="020F0502020204030204" pitchFamily="34" charset="0"/>
                <a:ea typeface="Calibri" panose="020F0502020204030204" pitchFamily="34" charset="0"/>
                <a:cs typeface="Arial" panose="020B0604020202020204" pitchFamily="34" charset="0"/>
              </a:rPr>
              <a:t>2003</a:t>
            </a:r>
            <a:r>
              <a:rPr lang="ar-SA" sz="2400" kern="100" dirty="0">
                <a:effectLst/>
                <a:latin typeface="Calibri" panose="020F0502020204030204" pitchFamily="34" charset="0"/>
                <a:ea typeface="Calibri" panose="020F0502020204030204" pitchFamily="34" charset="0"/>
                <a:cs typeface="Arial" panose="020B0604020202020204" pitchFamily="34" charset="0"/>
              </a:rPr>
              <a:t>م) وما بعده كان العراق تحت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حتلال</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مريكي</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والذي تعد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فيه العراق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خطر منطقة في العالم على حياة الصحفيين</a:t>
            </a:r>
            <a:r>
              <a:rPr lang="ar-DZ" sz="2400" kern="100" dirty="0">
                <a:effectLst/>
                <a:latin typeface="Calibri" panose="020F0502020204030204" pitchFamily="34" charset="0"/>
                <a:ea typeface="Calibri" panose="020F0502020204030204" pitchFamily="34" charset="0"/>
                <a:cs typeface="Arial" panose="020B0604020202020204" pitchFamily="34" charset="0"/>
              </a:rPr>
              <a:t> آنذاك،</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تعرض العديد من الصحفيين العراقيين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القتل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هديد بسبب مواصلتهم العمل في تغطية ال</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حداث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تقع في العراق</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p:txBody>
      </p:sp>
      <p:pic>
        <p:nvPicPr>
          <p:cNvPr id="7" name="Image 6">
            <a:extLst>
              <a:ext uri="{FF2B5EF4-FFF2-40B4-BE49-F238E27FC236}">
                <a16:creationId xmlns:a16="http://schemas.microsoft.com/office/drawing/2014/main" id="{A05EC534-C4B7-B1F4-F79F-D9449DA2F58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7786" y="2331720"/>
            <a:ext cx="3182382" cy="2946767"/>
          </a:xfrm>
          <a:prstGeom prst="rect">
            <a:avLst/>
          </a:prstGeom>
        </p:spPr>
      </p:pic>
    </p:spTree>
    <p:extLst>
      <p:ext uri="{BB962C8B-B14F-4D97-AF65-F5344CB8AC3E}">
        <p14:creationId xmlns:p14="http://schemas.microsoft.com/office/powerpoint/2010/main" val="379215915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949A6-B815-ED75-32E0-8897349B1A9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C0AC58A-A3F0-8DA9-6284-CEEAE5BFFC05}"/>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A2EFDEBC-F3A4-36F5-066F-BDAFC1EC726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6EA87EE-49A3-8048-EFED-FC6C3C9AA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5C5ECAD-6D6D-5095-2CB9-B995B4AF168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55FF169D-B7AD-6F23-10CE-9C4F88471984}"/>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9D85DE7-01A5-BD88-4E38-A3C531081CF7}"/>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41D315C1-6543-9CD8-0AE7-14BCF8687D0E}"/>
              </a:ext>
            </a:extLst>
          </p:cNvPr>
          <p:cNvSpPr txBox="1"/>
          <p:nvPr/>
        </p:nvSpPr>
        <p:spPr>
          <a:xfrm>
            <a:off x="1010093" y="1261171"/>
            <a:ext cx="10047767" cy="967765"/>
          </a:xfrm>
          <a:prstGeom prst="rect">
            <a:avLst/>
          </a:prstGeom>
          <a:noFill/>
        </p:spPr>
        <p:txBody>
          <a:bodyPr wrap="square">
            <a:spAutoFit/>
          </a:bodyPr>
          <a:lstStyle/>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خامساً: أهمية تحقيق الربح للمؤسسة الصحفية:</a:t>
            </a:r>
            <a:endPar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ZoneTexte 6">
            <a:extLst>
              <a:ext uri="{FF2B5EF4-FFF2-40B4-BE49-F238E27FC236}">
                <a16:creationId xmlns:a16="http://schemas.microsoft.com/office/drawing/2014/main" id="{51F2F791-1BCD-B8CB-13CB-97553003D607}"/>
              </a:ext>
            </a:extLst>
          </p:cNvPr>
          <p:cNvSpPr txBox="1"/>
          <p:nvPr/>
        </p:nvSpPr>
        <p:spPr>
          <a:xfrm>
            <a:off x="914401" y="1798354"/>
            <a:ext cx="10444494" cy="5224892"/>
          </a:xfrm>
          <a:prstGeom prst="rect">
            <a:avLst/>
          </a:prstGeom>
          <a:noFill/>
        </p:spPr>
        <p:txBody>
          <a:bodyPr wrap="square">
            <a:spAutoFit/>
          </a:bodyPr>
          <a:lstStyle/>
          <a:p>
            <a:pPr algn="just" rtl="1">
              <a:lnSpc>
                <a:spcPct val="107000"/>
              </a:lnSpc>
              <a:spcAft>
                <a:spcPts val="800"/>
              </a:spcAft>
              <a:buNone/>
            </a:pP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المؤس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الصحفية لا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مكنها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عتماد</a:t>
            </a:r>
            <a:r>
              <a:rPr lang="ar-SA" sz="2400" kern="100" dirty="0">
                <a:effectLst/>
                <a:latin typeface="Calibri" panose="020F0502020204030204" pitchFamily="34" charset="0"/>
                <a:ea typeface="Calibri" panose="020F0502020204030204" pitchFamily="34" charset="0"/>
                <a:cs typeface="Arial" panose="020B0604020202020204" pitchFamily="34" charset="0"/>
              </a:rPr>
              <a:t> فقط على بيع الصحف لتغطية نفقاتها،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تكلفة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 الصحيفة (الطباعة، التحرير، التوزيع...)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عادةً ما تكون أعلى بكثير من سعر بيعها في السوق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لذلك، تسعى الصحف إلى تنويع مصادر د</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خلها</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 من خلال أنشطة أخرى ت</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د</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رّ</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 الأرباح، وأهمها الإعلانات، التي تمثل المصدر الأساسي للربح في معظم الصحف</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بيع الصحف لا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التكاليف بالكامل،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الصحيفة تُباع بسعر أقل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لفة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نتاجها (أحيانًا بأربعة أو خمسة أضعاف أقل)</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لذلك تعتمد الصحف على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وائد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علانات</a:t>
            </a:r>
            <a:r>
              <a:rPr lang="ar-SA" sz="2400" kern="100" dirty="0">
                <a:effectLst/>
                <a:latin typeface="Calibri" panose="020F0502020204030204" pitchFamily="34" charset="0"/>
                <a:ea typeface="Calibri" panose="020F0502020204030204" pitchFamily="34" charset="0"/>
                <a:cs typeface="Arial" panose="020B0604020202020204" pitchFamily="34" charset="0"/>
              </a:rPr>
              <a:t>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تغطية الفارق وتحقيق الأرباح</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تختلف قيمة الإعلانات في كل صحيفة حسب نوعية 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ائها</a:t>
            </a:r>
            <a:r>
              <a:rPr lang="ar-SA" sz="2400" kern="100" dirty="0">
                <a:effectLst/>
                <a:latin typeface="Calibri" panose="020F0502020204030204" pitchFamily="34" charset="0"/>
                <a:ea typeface="Calibri" panose="020F0502020204030204" pitchFamily="34" charset="0"/>
                <a:cs typeface="Arial" panose="020B0604020202020204" pitchFamily="34" charset="0"/>
              </a:rPr>
              <a:t> وحجم توزيعها </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مثلاً: الصحف واسعة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نتشار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علانات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أكثر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وأغ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كما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التوزيع الواسع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عتبر</a:t>
            </a:r>
            <a:r>
              <a:rPr lang="ar-SA" sz="2400" kern="100" dirty="0">
                <a:effectLst/>
                <a:latin typeface="Calibri" panose="020F0502020204030204" pitchFamily="34" charset="0"/>
                <a:ea typeface="Calibri" panose="020F0502020204030204" pitchFamily="34" charset="0"/>
                <a:cs typeface="Arial" panose="020B0604020202020204" pitchFamily="34" charset="0"/>
              </a:rPr>
              <a:t> مقياسًا لنجاح الصحي</a:t>
            </a:r>
            <a:r>
              <a:rPr lang="ar-DZ" sz="2400" kern="100" dirty="0" err="1">
                <a:effectLst/>
                <a:latin typeface="Calibri" panose="020F0502020204030204" pitchFamily="34" charset="0"/>
                <a:ea typeface="Calibri" panose="020F0502020204030204" pitchFamily="34" charset="0"/>
                <a:cs typeface="Arial" panose="020B0604020202020204" pitchFamily="34" charset="0"/>
              </a:rPr>
              <a:t>فة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جذب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لنين</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ولزيادة المبيعات تهتم الصحف بـ</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جودة المحتوى، وجاذبية العرض،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خراج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الج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بتكار</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تقديم الأخبار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3368590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2908C-F291-29C6-2714-35537DEEE4A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02CCA11-5423-2B9E-2F6E-AC8AE67737BE}"/>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759D4E69-25D8-9951-ECDA-F58606ADDD1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FD564E9-C9A9-CE0B-0B3B-543F77EF7E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0BCBEE1-B364-05EA-B209-D4EBF0F5AF5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6AB83694-B0F9-24F2-26E4-279EDF077551}"/>
              </a:ext>
            </a:extLst>
          </p:cNvPr>
          <p:cNvSpPr/>
          <p:nvPr/>
        </p:nvSpPr>
        <p:spPr>
          <a:xfrm rot="16200000" flipV="1">
            <a:off x="-1310256" y="1835059"/>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345D05E-ACBA-BA78-6241-F092FA84C53F}"/>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9CB01747-1880-A30A-D925-B0D95EB5D910}"/>
              </a:ext>
            </a:extLst>
          </p:cNvPr>
          <p:cNvSpPr txBox="1"/>
          <p:nvPr/>
        </p:nvSpPr>
        <p:spPr>
          <a:xfrm>
            <a:off x="6647380" y="1392027"/>
            <a:ext cx="4788786" cy="4854662"/>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نموذج واقعي :</a:t>
            </a:r>
            <a:endParaRPr lang="fr-FR"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000" b="1" kern="100" dirty="0">
                <a:latin typeface="Calibri" panose="020F0502020204030204" pitchFamily="34" charset="0"/>
                <a:ea typeface="Calibri" panose="020F0502020204030204" pitchFamily="34" charset="0"/>
                <a:cs typeface="Arial" panose="020B0604020202020204" pitchFamily="34" charset="0"/>
              </a:rPr>
              <a:t>إِ</a:t>
            </a:r>
            <a:r>
              <a:rPr lang="ar-SA" sz="2000" b="1" kern="100" dirty="0">
                <a:effectLst/>
                <a:latin typeface="Calibri" panose="020F0502020204030204" pitchFamily="34" charset="0"/>
                <a:ea typeface="Calibri" panose="020F0502020204030204" pitchFamily="34" charset="0"/>
                <a:cs typeface="Arial" panose="020B0604020202020204" pitchFamily="34" charset="0"/>
              </a:rPr>
              <a:t>صدار ملا</a:t>
            </a:r>
            <a:r>
              <a:rPr lang="ar-DZ" sz="2000" b="1" kern="100" dirty="0">
                <a:effectLst/>
                <a:latin typeface="Calibri" panose="020F0502020204030204" pitchFamily="34" charset="0"/>
                <a:ea typeface="Calibri" panose="020F0502020204030204" pitchFamily="34" charset="0"/>
                <a:cs typeface="Arial" panose="020B0604020202020204" pitchFamily="34" charset="0"/>
              </a:rPr>
              <a:t>َ</a:t>
            </a:r>
            <a:r>
              <a:rPr lang="ar-SA" sz="2000" b="1" kern="100" dirty="0">
                <a:effectLst/>
                <a:latin typeface="Calibri" panose="020F0502020204030204" pitchFamily="34" charset="0"/>
                <a:ea typeface="Calibri" panose="020F0502020204030204" pitchFamily="34" charset="0"/>
                <a:cs typeface="Arial" panose="020B0604020202020204" pitchFamily="34" charset="0"/>
              </a:rPr>
              <a:t>حق</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ي</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ساعد كثيراً على رواج الصحيفة وزيادة مبيعاتها</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فمثلا</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كانت </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صحيفت</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ا (ال</a:t>
            </a:r>
            <a:r>
              <a:rPr lang="ar-DZ" sz="2000" kern="100" dirty="0">
                <a:effectLst/>
                <a:latin typeface="Calibri" panose="020F0502020204030204" pitchFamily="34" charset="0"/>
                <a:ea typeface="Calibri" panose="020F0502020204030204" pitchFamily="34" charset="0"/>
                <a:cs typeface="Arial" panose="020B0604020202020204" pitchFamily="34" charset="0"/>
              </a:rPr>
              <a:t>أَ</a:t>
            </a:r>
            <a:r>
              <a:rPr lang="ar-SA" sz="2000" kern="100" dirty="0" err="1">
                <a:effectLst/>
                <a:latin typeface="Calibri" panose="020F0502020204030204" pitchFamily="34" charset="0"/>
                <a:ea typeface="Calibri" panose="020F0502020204030204" pitchFamily="34" charset="0"/>
                <a:cs typeface="Arial" panose="020B0604020202020204" pitchFamily="34" charset="0"/>
              </a:rPr>
              <a:t>هرام</a:t>
            </a:r>
            <a:r>
              <a:rPr lang="ar-SA" sz="2000" kern="100" dirty="0">
                <a:effectLst/>
                <a:latin typeface="Calibri" panose="020F0502020204030204" pitchFamily="34" charset="0"/>
                <a:ea typeface="Calibri" panose="020F0502020204030204" pitchFamily="34" charset="0"/>
                <a:cs typeface="Arial" panose="020B0604020202020204" pitchFamily="34" charset="0"/>
              </a:rPr>
              <a:t>) و(المصري) ت</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ت</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نافسـان في </a:t>
            </a:r>
            <a:r>
              <a:rPr lang="ar-DZ" sz="2000" kern="100" dirty="0">
                <a:effectLst/>
                <a:latin typeface="Calibri" panose="020F0502020204030204" pitchFamily="34" charset="0"/>
                <a:ea typeface="Calibri" panose="020F0502020204030204" pitchFamily="34" charset="0"/>
                <a:cs typeface="Arial" panose="020B0604020202020204" pitchFamily="34" charset="0"/>
              </a:rPr>
              <a:t>إِ</a:t>
            </a:r>
            <a:r>
              <a:rPr lang="ar-SA" sz="2000" kern="100" dirty="0">
                <a:effectLst/>
                <a:latin typeface="Calibri" panose="020F0502020204030204" pitchFamily="34" charset="0"/>
                <a:ea typeface="Calibri" panose="020F0502020204030204" pitchFamily="34" charset="0"/>
                <a:cs typeface="Arial" panose="020B0604020202020204" pitchFamily="34" charset="0"/>
              </a:rPr>
              <a:t>صدار ال</a:t>
            </a:r>
            <a:r>
              <a:rPr lang="ar-DZ" sz="2000" kern="100" dirty="0">
                <a:latin typeface="Calibri" panose="020F0502020204030204" pitchFamily="34" charset="0"/>
                <a:ea typeface="Calibri" panose="020F0502020204030204" pitchFamily="34" charset="0"/>
                <a:cs typeface="Arial" panose="020B0604020202020204" pitchFamily="34" charset="0"/>
              </a:rPr>
              <a:t>أَ</a:t>
            </a:r>
            <a:r>
              <a:rPr lang="ar-SA" sz="2000" kern="100" dirty="0">
                <a:effectLst/>
                <a:latin typeface="Calibri" panose="020F0502020204030204" pitchFamily="34" charset="0"/>
                <a:ea typeface="Calibri" panose="020F0502020204030204" pitchFamily="34" charset="0"/>
                <a:cs typeface="Arial" panose="020B0604020202020204" pitchFamily="34" charset="0"/>
              </a:rPr>
              <a:t>عداد الممتازة في المناسبـات العامة</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فضلا</a:t>
            </a:r>
            <a:r>
              <a:rPr lang="ar-DZ" sz="2000" kern="100" dirty="0">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عن </a:t>
            </a:r>
            <a:r>
              <a:rPr lang="ar-DZ" sz="2000" kern="100" dirty="0">
                <a:effectLst/>
                <a:latin typeface="Calibri" panose="020F0502020204030204" pitchFamily="34" charset="0"/>
                <a:ea typeface="Calibri" panose="020F0502020204030204" pitchFamily="34" charset="0"/>
                <a:cs typeface="Arial" panose="020B0604020202020204" pitchFamily="34" charset="0"/>
              </a:rPr>
              <a:t>إِ</a:t>
            </a:r>
            <a:r>
              <a:rPr lang="ar-SA" sz="2000" kern="100" dirty="0">
                <a:effectLst/>
                <a:latin typeface="Calibri" panose="020F0502020204030204" pitchFamily="34" charset="0"/>
                <a:ea typeface="Calibri" panose="020F0502020204030204" pitchFamily="34" charset="0"/>
                <a:cs typeface="Arial" panose="020B0604020202020204" pitchFamily="34" charset="0"/>
              </a:rPr>
              <a:t>صدار الدوريات المختلفة</a:t>
            </a:r>
            <a:r>
              <a:rPr lang="ar-DZ" sz="2000" kern="100" dirty="0">
                <a:effectLst/>
                <a:latin typeface="Calibri" panose="020F0502020204030204" pitchFamily="34" charset="0"/>
                <a:ea typeface="Calibri" panose="020F0502020204030204" pitchFamily="34" charset="0"/>
                <a:cs typeface="Arial" panose="020B0604020202020204" pitchFamily="34" charset="0"/>
              </a:rPr>
              <a:t> </a:t>
            </a:r>
            <a:r>
              <a:rPr lang="ar-SA" sz="2000" kern="100" dirty="0">
                <a:effectLst/>
                <a:latin typeface="Calibri" panose="020F0502020204030204" pitchFamily="34" charset="0"/>
                <a:ea typeface="Calibri" panose="020F0502020204030204" pitchFamily="34" charset="0"/>
                <a:cs typeface="Arial" panose="020B0604020202020204" pitchFamily="34" charset="0"/>
              </a:rPr>
              <a:t>بجانب الصحيفة اليومية</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وهي طريقة ج</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ر</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ت عليها الصحف الكبـرى في الغرب مثل</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التايمز اللندنية التي تصدر عدداً </a:t>
            </a:r>
            <a:r>
              <a:rPr lang="ar-DZ" sz="2000" kern="100" dirty="0">
                <a:effectLst/>
                <a:latin typeface="Calibri" panose="020F0502020204030204" pitchFamily="34" charset="0"/>
                <a:ea typeface="Calibri" panose="020F0502020204030204" pitchFamily="34" charset="0"/>
                <a:cs typeface="Arial" panose="020B0604020202020204" pitchFamily="34" charset="0"/>
              </a:rPr>
              <a:t>أُ</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سبوعياً</a:t>
            </a:r>
            <a:r>
              <a:rPr lang="ar-SA" sz="2000" kern="100" dirty="0">
                <a:effectLst/>
                <a:latin typeface="Calibri" panose="020F0502020204030204" pitchFamily="34" charset="0"/>
                <a:ea typeface="Calibri" panose="020F0502020204030204" pitchFamily="34" charset="0"/>
                <a:cs typeface="Arial" panose="020B0604020202020204" pitchFamily="34" charset="0"/>
              </a:rPr>
              <a:t> ب</a:t>
            </a:r>
            <a:r>
              <a:rPr lang="ar-DZ" sz="2000" kern="100" dirty="0">
                <a:effectLst/>
                <a:latin typeface="Calibri" panose="020F0502020204030204" pitchFamily="34" charset="0"/>
                <a:ea typeface="Calibri" panose="020F0502020204030204" pitchFamily="34" charset="0"/>
                <a:cs typeface="Arial" panose="020B0604020202020204" pitchFamily="34" charset="0"/>
              </a:rPr>
              <a:t>إِ</a:t>
            </a:r>
            <a:r>
              <a:rPr lang="ar-SA" sz="2000" kern="100" dirty="0">
                <a:effectLst/>
                <a:latin typeface="Calibri" panose="020F0502020204030204" pitchFamily="34" charset="0"/>
                <a:ea typeface="Calibri" panose="020F0502020204030204" pitchFamily="34" charset="0"/>
                <a:cs typeface="Arial" panose="020B0604020202020204" pitchFamily="34" charset="0"/>
              </a:rPr>
              <a:t>سم (</a:t>
            </a:r>
            <a:r>
              <a:rPr lang="fr-FR" sz="2000" kern="100" dirty="0">
                <a:effectLst/>
                <a:latin typeface="Calibri" panose="020F0502020204030204" pitchFamily="34" charset="0"/>
                <a:ea typeface="Calibri" panose="020F0502020204030204" pitchFamily="34" charset="0"/>
                <a:cs typeface="Arial" panose="020B0604020202020204" pitchFamily="34" charset="0"/>
              </a:rPr>
              <a:t>The Times Weekly </a:t>
            </a:r>
            <a:r>
              <a:rPr lang="fr-FR" sz="2000" kern="100" dirty="0" err="1">
                <a:effectLst/>
                <a:latin typeface="Calibri" panose="020F0502020204030204" pitchFamily="34" charset="0"/>
                <a:ea typeface="Calibri" panose="020F0502020204030204" pitchFamily="34" charset="0"/>
                <a:cs typeface="Arial" panose="020B0604020202020204" pitchFamily="34" charset="0"/>
              </a:rPr>
              <a:t>Review</a:t>
            </a:r>
            <a:r>
              <a:rPr lang="ar-SA" sz="2000" kern="100" dirty="0">
                <a:effectLst/>
                <a:latin typeface="Calibri" panose="020F0502020204030204" pitchFamily="34" charset="0"/>
                <a:ea typeface="Calibri" panose="020F0502020204030204" pitchFamily="34" charset="0"/>
                <a:cs typeface="Arial" panose="020B0604020202020204" pitchFamily="34" charset="0"/>
              </a:rPr>
              <a:t>)</a:t>
            </a:r>
            <a:r>
              <a:rPr lang="ar-DZ" sz="2000" kern="100" dirty="0">
                <a:effectLst/>
                <a:latin typeface="Calibri" panose="020F0502020204030204" pitchFamily="34" charset="0"/>
                <a:ea typeface="Calibri" panose="020F0502020204030204" pitchFamily="34" charset="0"/>
                <a:cs typeface="Arial" panose="020B0604020202020204" pitchFamily="34" charset="0"/>
              </a:rPr>
              <a:t> </a:t>
            </a:r>
            <a:r>
              <a:rPr lang="ar-SA" sz="2000" kern="100" dirty="0">
                <a:effectLst/>
                <a:latin typeface="Calibri" panose="020F0502020204030204" pitchFamily="34" charset="0"/>
                <a:ea typeface="Calibri" panose="020F0502020204030204" pitchFamily="34" charset="0"/>
                <a:cs typeface="Arial" panose="020B0604020202020204" pitchFamily="34" charset="0"/>
              </a:rPr>
              <a:t>وكذلك صحيفة (</a:t>
            </a:r>
            <a:r>
              <a:rPr lang="ar-SA" sz="2000" kern="100" dirty="0" err="1">
                <a:effectLst/>
                <a:latin typeface="Calibri" panose="020F0502020204030204" pitchFamily="34" charset="0"/>
                <a:ea typeface="Calibri" panose="020F0502020204030204" pitchFamily="34" charset="0"/>
                <a:cs typeface="Arial" panose="020B0604020202020204" pitchFamily="34" charset="0"/>
              </a:rPr>
              <a:t>الفيجارو</a:t>
            </a:r>
            <a:r>
              <a:rPr lang="ar-SA" sz="2000" kern="100" dirty="0">
                <a:effectLst/>
                <a:latin typeface="Calibri" panose="020F0502020204030204" pitchFamily="34" charset="0"/>
                <a:ea typeface="Calibri" panose="020F0502020204030204" pitchFamily="34" charset="0"/>
                <a:cs typeface="Arial" panose="020B0604020202020204" pitchFamily="34" charset="0"/>
              </a:rPr>
              <a:t> </a:t>
            </a:r>
            <a:r>
              <a:rPr lang="fr-FR" sz="2000" kern="100" dirty="0">
                <a:effectLst/>
                <a:latin typeface="Calibri" panose="020F0502020204030204" pitchFamily="34" charset="0"/>
                <a:ea typeface="Calibri" panose="020F0502020204030204" pitchFamily="34" charset="0"/>
                <a:cs typeface="Arial" panose="020B0604020202020204" pitchFamily="34" charset="0"/>
              </a:rPr>
              <a:t> (Le Figaro</a:t>
            </a:r>
            <a:r>
              <a:rPr lang="fr-FR" sz="2000" kern="100" dirty="0">
                <a:effectLst/>
                <a:latin typeface="Arial" panose="020B0604020202020204" pitchFamily="34" charset="0"/>
                <a:ea typeface="Calibri" panose="020F0502020204030204" pitchFamily="34" charset="0"/>
                <a:cs typeface="Arial" panose="020B0604020202020204" pitchFamily="34" charset="0"/>
              </a:rPr>
              <a:t> </a:t>
            </a:r>
            <a:r>
              <a:rPr lang="ar-SA" sz="2000" kern="100" dirty="0">
                <a:effectLst/>
                <a:latin typeface="Arial" panose="020B0604020202020204" pitchFamily="34" charset="0"/>
                <a:ea typeface="Calibri" panose="020F0502020204030204" pitchFamily="34" charset="0"/>
                <a:cs typeface="Arial" panose="020B0604020202020204" pitchFamily="34" charset="0"/>
              </a:rPr>
              <a:t>التي ت</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صدر صحيفة </a:t>
            </a:r>
            <a:r>
              <a:rPr lang="ar-DZ" sz="2000" kern="100" dirty="0">
                <a:effectLst/>
                <a:latin typeface="Arial" panose="020B0604020202020204" pitchFamily="34" charset="0"/>
                <a:ea typeface="Calibri" panose="020F0502020204030204" pitchFamily="34" charset="0"/>
                <a:cs typeface="Arial" panose="020B0604020202020204" pitchFamily="34" charset="0"/>
              </a:rPr>
              <a:t>أُ</a:t>
            </a:r>
            <a:r>
              <a:rPr lang="ar-SA" sz="2000" kern="100" dirty="0" err="1">
                <a:effectLst/>
                <a:latin typeface="Arial" panose="020B0604020202020204" pitchFamily="34" charset="0"/>
                <a:ea typeface="Calibri" panose="020F0502020204030204" pitchFamily="34" charset="0"/>
                <a:cs typeface="Arial" panose="020B0604020202020204" pitchFamily="34" charset="0"/>
              </a:rPr>
              <a:t>سبوعية</a:t>
            </a:r>
            <a:r>
              <a:rPr lang="ar-SA" sz="2000" kern="100" dirty="0">
                <a:effectLst/>
                <a:latin typeface="Arial" panose="020B0604020202020204" pitchFamily="34" charset="0"/>
                <a:ea typeface="Calibri" panose="020F0502020204030204" pitchFamily="34" charset="0"/>
                <a:cs typeface="Arial" panose="020B0604020202020204" pitchFamily="34" charset="0"/>
              </a:rPr>
              <a:t> </a:t>
            </a:r>
            <a:r>
              <a:rPr lang="ar-DZ" sz="2000" kern="100" dirty="0">
                <a:latin typeface="Arial" panose="020B0604020202020204" pitchFamily="34" charset="0"/>
                <a:ea typeface="Calibri" panose="020F0502020204030204" pitchFamily="34" charset="0"/>
                <a:cs typeface="Arial" panose="020B0604020202020204" pitchFamily="34" charset="0"/>
              </a:rPr>
              <a:t>أَ</a:t>
            </a:r>
            <a:r>
              <a:rPr lang="ar-SA" sz="2000" kern="100" dirty="0">
                <a:effectLst/>
                <a:latin typeface="Arial" panose="020B0604020202020204" pitchFamily="34" charset="0"/>
                <a:ea typeface="Calibri" panose="020F0502020204030204" pitchFamily="34" charset="0"/>
                <a:cs typeface="Arial" panose="020B0604020202020204" pitchFamily="34" charset="0"/>
              </a:rPr>
              <a:t>دبية </a:t>
            </a:r>
            <a:r>
              <a:rPr lang="ar-DZ" sz="2000" kern="100" dirty="0">
                <a:latin typeface="Arial" panose="020B0604020202020204" pitchFamily="34" charset="0"/>
                <a:ea typeface="Calibri" panose="020F0502020204030204" pitchFamily="34" charset="0"/>
                <a:cs typeface="Arial" panose="020B0604020202020204" pitchFamily="34" charset="0"/>
              </a:rPr>
              <a:t>إِ</a:t>
            </a:r>
            <a:r>
              <a:rPr lang="ar-SA" sz="2000" kern="100" dirty="0">
                <a:effectLst/>
                <a:latin typeface="Arial" panose="020B0604020202020204" pitchFamily="34" charset="0"/>
                <a:ea typeface="Calibri" panose="020F0502020204030204" pitchFamily="34" charset="0"/>
                <a:cs typeface="Arial" panose="020B0604020202020204" pitchFamily="34" charset="0"/>
              </a:rPr>
              <a:t>سمها</a:t>
            </a:r>
            <a:r>
              <a:rPr lang="ar-SA" sz="2000" kern="100" dirty="0">
                <a:effectLst/>
                <a:latin typeface="Calibri" panose="020F0502020204030204" pitchFamily="34" charset="0"/>
                <a:ea typeface="Calibri" panose="020F0502020204030204" pitchFamily="34" charset="0"/>
                <a:cs typeface="Arial" panose="020B0604020202020204" pitchFamily="34" charset="0"/>
              </a:rPr>
              <a:t> (</a:t>
            </a:r>
            <a:r>
              <a:rPr lang="fr-FR" sz="2000" kern="100" dirty="0">
                <a:effectLst/>
                <a:latin typeface="Calibri" panose="020F0502020204030204" pitchFamily="34" charset="0"/>
                <a:ea typeface="Calibri" panose="020F0502020204030204" pitchFamily="34" charset="0"/>
                <a:cs typeface="Arial" panose="020B0604020202020204" pitchFamily="34" charset="0"/>
              </a:rPr>
              <a:t>(Le Figaro </a:t>
            </a:r>
            <a:r>
              <a:rPr lang="fr-FR" sz="2000" kern="100" dirty="0" err="1">
                <a:effectLst/>
                <a:latin typeface="Calibri" panose="020F0502020204030204" pitchFamily="34" charset="0"/>
                <a:ea typeface="Calibri" panose="020F0502020204030204" pitchFamily="34" charset="0"/>
                <a:cs typeface="Arial" panose="020B0604020202020204" pitchFamily="34" charset="0"/>
              </a:rPr>
              <a:t>Litteraire</a:t>
            </a:r>
            <a:r>
              <a:rPr lang="fr-FR" sz="2000" kern="100" dirty="0">
                <a:effectLst/>
                <a:latin typeface="Arial" panose="020B0604020202020204" pitchFamily="34" charset="0"/>
                <a:ea typeface="Calibri" panose="020F0502020204030204" pitchFamily="34" charset="0"/>
                <a:cs typeface="Arial" panose="020B0604020202020204" pitchFamily="34" charset="0"/>
              </a:rPr>
              <a:t> </a:t>
            </a:r>
            <a:r>
              <a:rPr lang="ar-DZ" sz="2000" kern="100" dirty="0">
                <a:effectLst/>
                <a:latin typeface="Arial" panose="020B0604020202020204" pitchFamily="34" charset="0"/>
                <a:ea typeface="Calibri" panose="020F0502020204030204" pitchFamily="34" charset="0"/>
                <a:cs typeface="Arial" panose="020B0604020202020204" pitchFamily="34" charset="0"/>
              </a:rPr>
              <a:t> </a:t>
            </a:r>
            <a:r>
              <a:rPr lang="ar-SA" sz="2000" kern="100" dirty="0">
                <a:effectLst/>
                <a:latin typeface="Arial" panose="020B0604020202020204" pitchFamily="34" charset="0"/>
                <a:ea typeface="Calibri" panose="020F0502020204030204" pitchFamily="34" charset="0"/>
                <a:cs typeface="Arial" panose="020B0604020202020204" pitchFamily="34" charset="0"/>
              </a:rPr>
              <a:t>وصحيفة أخرى ت</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ظ</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ه</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ر كل شهرين عن</a:t>
            </a:r>
            <a:r>
              <a:rPr lang="ar-DZ" sz="2000" kern="100" dirty="0">
                <a:effectLst/>
                <a:latin typeface="Arial" panose="020B0604020202020204" pitchFamily="34" charset="0"/>
                <a:ea typeface="Calibri" panose="020F0502020204030204" pitchFamily="34" charset="0"/>
                <a:cs typeface="Arial" panose="020B0604020202020204" pitchFamily="34" charset="0"/>
              </a:rPr>
              <a:t>ْ</a:t>
            </a:r>
            <a:r>
              <a:rPr lang="ar-SA" sz="2000" kern="100" dirty="0">
                <a:effectLst/>
                <a:latin typeface="Arial" panose="020B0604020202020204" pitchFamily="34" charset="0"/>
                <a:ea typeface="Calibri" panose="020F0502020204030204" pitchFamily="34" charset="0"/>
                <a:cs typeface="Arial" panose="020B0604020202020204" pitchFamily="34" charset="0"/>
              </a:rPr>
              <a:t> ال</a:t>
            </a:r>
            <a:r>
              <a:rPr lang="ar-DZ" sz="2000" kern="100" dirty="0">
                <a:effectLst/>
                <a:latin typeface="Arial" panose="020B0604020202020204" pitchFamily="34" charset="0"/>
                <a:ea typeface="Calibri" panose="020F0502020204030204" pitchFamily="34" charset="0"/>
                <a:cs typeface="Arial" panose="020B0604020202020204" pitchFamily="34" charset="0"/>
              </a:rPr>
              <a:t>أَ</a:t>
            </a:r>
            <a:r>
              <a:rPr lang="ar-SA" sz="2000" kern="100" dirty="0">
                <a:effectLst/>
                <a:latin typeface="Arial" panose="020B0604020202020204" pitchFamily="34" charset="0"/>
                <a:ea typeface="Calibri" panose="020F0502020204030204" pitchFamily="34" charset="0"/>
                <a:cs typeface="Arial" panose="020B0604020202020204" pitchFamily="34" charset="0"/>
              </a:rPr>
              <a:t>زياء </a:t>
            </a:r>
            <a:r>
              <a:rPr lang="ar-DZ" sz="2000" kern="100" dirty="0">
                <a:latin typeface="Arial" panose="020B0604020202020204" pitchFamily="34" charset="0"/>
                <a:ea typeface="Calibri" panose="020F0502020204030204" pitchFamily="34" charset="0"/>
                <a:cs typeface="Arial" panose="020B0604020202020204" pitchFamily="34" charset="0"/>
              </a:rPr>
              <a:t>إِ</a:t>
            </a:r>
            <a:r>
              <a:rPr lang="ar-SA" sz="2000" kern="100" dirty="0">
                <a:effectLst/>
                <a:latin typeface="Arial" panose="020B0604020202020204" pitchFamily="34" charset="0"/>
                <a:ea typeface="Calibri" panose="020F0502020204030204" pitchFamily="34" charset="0"/>
                <a:cs typeface="Arial" panose="020B0604020202020204" pitchFamily="34" charset="0"/>
              </a:rPr>
              <a:t>سـمها </a:t>
            </a:r>
            <a:r>
              <a:rPr lang="fr-FR" sz="2000" kern="100" dirty="0">
                <a:effectLst/>
                <a:latin typeface="Calibri" panose="020F0502020204030204" pitchFamily="34" charset="0"/>
                <a:ea typeface="Calibri" panose="020F0502020204030204" pitchFamily="34" charset="0"/>
                <a:cs typeface="Arial" panose="020B0604020202020204" pitchFamily="34" charset="0"/>
              </a:rPr>
              <a:t>( Al </a:t>
            </a:r>
            <a:r>
              <a:rPr lang="fr-FR" sz="2000" kern="100" dirty="0" err="1">
                <a:effectLst/>
                <a:latin typeface="Calibri" panose="020F0502020204030204" pitchFamily="34" charset="0"/>
                <a:ea typeface="Calibri" panose="020F0502020204030204" pitchFamily="34" charset="0"/>
                <a:cs typeface="Arial" panose="020B0604020202020204" pitchFamily="34" charset="0"/>
              </a:rPr>
              <a:t>bum</a:t>
            </a:r>
            <a:r>
              <a:rPr lang="fr-FR" sz="2000" kern="100" dirty="0">
                <a:effectLst/>
                <a:latin typeface="Calibri" panose="020F0502020204030204" pitchFamily="34" charset="0"/>
                <a:ea typeface="Calibri" panose="020F0502020204030204" pitchFamily="34" charset="0"/>
                <a:cs typeface="Arial" panose="020B0604020202020204" pitchFamily="34" charset="0"/>
              </a:rPr>
              <a:t> du Figaro) </a:t>
            </a:r>
            <a:r>
              <a:rPr lang="ar-DZ" sz="2000" kern="100" dirty="0">
                <a:effectLst/>
                <a:latin typeface="Calibri" panose="020F0502020204030204" pitchFamily="34" charset="0"/>
                <a:ea typeface="Calibri" panose="020F0502020204030204" pitchFamily="34" charset="0"/>
                <a:cs typeface="Arial" panose="020B0604020202020204" pitchFamily="34" charset="0"/>
              </a:rPr>
              <a:t> </a:t>
            </a:r>
            <a:r>
              <a:rPr lang="ar-SA" sz="2000" kern="100" dirty="0">
                <a:effectLst/>
                <a:latin typeface="Calibri" panose="020F0502020204030204" pitchFamily="34" charset="0"/>
                <a:ea typeface="Calibri" panose="020F0502020204030204" pitchFamily="34" charset="0"/>
                <a:cs typeface="Arial" panose="020B0604020202020204" pitchFamily="34" charset="0"/>
              </a:rPr>
              <a:t>وكذلك صحيفة ال</a:t>
            </a:r>
            <a:r>
              <a:rPr lang="ar-DZ" sz="2000" kern="100" dirty="0">
                <a:effectLst/>
                <a:latin typeface="Calibri" panose="020F0502020204030204" pitchFamily="34" charset="0"/>
                <a:ea typeface="Calibri" panose="020F0502020204030204" pitchFamily="34" charset="0"/>
                <a:cs typeface="Arial" panose="020B0604020202020204" pitchFamily="34" charset="0"/>
              </a:rPr>
              <a:t>أَ</a:t>
            </a:r>
            <a:r>
              <a:rPr lang="ar-SA" sz="2000" kern="100" dirty="0" err="1">
                <a:effectLst/>
                <a:latin typeface="Calibri" panose="020F0502020204030204" pitchFamily="34" charset="0"/>
                <a:ea typeface="Calibri" panose="020F0502020204030204" pitchFamily="34" charset="0"/>
                <a:cs typeface="Arial" panose="020B0604020202020204" pitchFamily="34" charset="0"/>
              </a:rPr>
              <a:t>هرام</a:t>
            </a:r>
            <a:r>
              <a:rPr lang="ar-SA" sz="2000" kern="100" dirty="0">
                <a:effectLst/>
                <a:latin typeface="Calibri" panose="020F0502020204030204" pitchFamily="34" charset="0"/>
                <a:ea typeface="Calibri" panose="020F0502020204030204" pitchFamily="34" charset="0"/>
                <a:cs typeface="Arial" panose="020B0604020202020204" pitchFamily="34" charset="0"/>
              </a:rPr>
              <a:t> </a:t>
            </a:r>
            <a:r>
              <a:rPr lang="ar-DZ" sz="2000" kern="100" dirty="0">
                <a:latin typeface="Calibri" panose="020F0502020204030204" pitchFamily="34" charset="0"/>
                <a:ea typeface="Calibri" panose="020F0502020204030204" pitchFamily="34" charset="0"/>
                <a:cs typeface="Arial" panose="020B0604020202020204" pitchFamily="34" charset="0"/>
              </a:rPr>
              <a:t>أَ</a:t>
            </a:r>
            <a:r>
              <a:rPr lang="ar-SA" sz="2000" kern="100" dirty="0">
                <a:effectLst/>
                <a:latin typeface="Calibri" panose="020F0502020204030204" pitchFamily="34" charset="0"/>
                <a:ea typeface="Calibri" panose="020F0502020204030204" pitchFamily="34" charset="0"/>
                <a:cs typeface="Arial" panose="020B0604020202020204" pitchFamily="34" charset="0"/>
              </a:rPr>
              <a:t>صدرت (ال</a:t>
            </a:r>
            <a:r>
              <a:rPr lang="ar-DZ" sz="2000" kern="100" dirty="0">
                <a:effectLst/>
                <a:latin typeface="Calibri" panose="020F0502020204030204" pitchFamily="34" charset="0"/>
                <a:ea typeface="Calibri" panose="020F0502020204030204" pitchFamily="34" charset="0"/>
                <a:cs typeface="Arial" panose="020B0604020202020204" pitchFamily="34" charset="0"/>
              </a:rPr>
              <a:t>أَ</a:t>
            </a:r>
            <a:r>
              <a:rPr lang="ar-SA" sz="2000" kern="100" dirty="0" err="1">
                <a:effectLst/>
                <a:latin typeface="Calibri" panose="020F0502020204030204" pitchFamily="34" charset="0"/>
                <a:ea typeface="Calibri" panose="020F0502020204030204" pitchFamily="34" charset="0"/>
                <a:cs typeface="Arial" panose="020B0604020202020204" pitchFamily="34" charset="0"/>
              </a:rPr>
              <a:t>هرام</a:t>
            </a:r>
            <a:r>
              <a:rPr lang="ar-SA" sz="2000" kern="100" dirty="0">
                <a:effectLst/>
                <a:latin typeface="Calibri" panose="020F0502020204030204" pitchFamily="34" charset="0"/>
                <a:ea typeface="Calibri" panose="020F0502020204030204" pitchFamily="34" charset="0"/>
                <a:cs typeface="Arial" panose="020B0604020202020204" pitchFamily="34" charset="0"/>
              </a:rPr>
              <a:t> ال</a:t>
            </a:r>
            <a:r>
              <a:rPr lang="ar-DZ" sz="2000" kern="100" dirty="0">
                <a:effectLst/>
                <a:latin typeface="Calibri" panose="020F0502020204030204" pitchFamily="34" charset="0"/>
                <a:ea typeface="Calibri" panose="020F0502020204030204" pitchFamily="34" charset="0"/>
                <a:cs typeface="Arial" panose="020B0604020202020204" pitchFamily="34" charset="0"/>
              </a:rPr>
              <a:t>إِ</a:t>
            </a:r>
            <a:r>
              <a:rPr lang="ar-SA" sz="2000" kern="100" dirty="0" err="1">
                <a:effectLst/>
                <a:latin typeface="Calibri" panose="020F0502020204030204" pitchFamily="34" charset="0"/>
                <a:ea typeface="Calibri" panose="020F0502020204030204" pitchFamily="34" charset="0"/>
                <a:cs typeface="Arial" panose="020B0604020202020204" pitchFamily="34" charset="0"/>
              </a:rPr>
              <a:t>قتصادي</a:t>
            </a:r>
            <a:r>
              <a:rPr lang="ar-SA" sz="2000" kern="100" dirty="0">
                <a:effectLst/>
                <a:latin typeface="Calibri" panose="020F0502020204030204" pitchFamily="34" charset="0"/>
                <a:ea typeface="Calibri" panose="020F0502020204030204" pitchFamily="34" charset="0"/>
                <a:cs typeface="Arial" panose="020B0604020202020204" pitchFamily="34" charset="0"/>
              </a:rPr>
              <a:t>)</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الذي كان ش</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هريا</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ثم</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 </a:t>
            </a:r>
            <a:r>
              <a:rPr lang="ar-DZ" sz="2000" kern="100" dirty="0">
                <a:latin typeface="Calibri" panose="020F0502020204030204" pitchFamily="34" charset="0"/>
                <a:ea typeface="Calibri" panose="020F0502020204030204" pitchFamily="34" charset="0"/>
                <a:cs typeface="Arial" panose="020B0604020202020204" pitchFamily="34" charset="0"/>
              </a:rPr>
              <a:t>أَ</a:t>
            </a:r>
            <a:r>
              <a:rPr lang="ar-SA" sz="2000" kern="100" dirty="0">
                <a:effectLst/>
                <a:latin typeface="Calibri" panose="020F0502020204030204" pitchFamily="34" charset="0"/>
                <a:ea typeface="Calibri" panose="020F0502020204030204" pitchFamily="34" charset="0"/>
                <a:cs typeface="Arial" panose="020B0604020202020204" pitchFamily="34" charset="0"/>
              </a:rPr>
              <a:t>صبح مجلة ن</a:t>
            </a:r>
            <a:r>
              <a:rPr lang="ar-DZ" sz="2000" kern="100" dirty="0">
                <a:effectLst/>
                <a:latin typeface="Calibri" panose="020F0502020204030204" pitchFamily="34" charset="0"/>
                <a:ea typeface="Calibri" panose="020F0502020204030204" pitchFamily="34" charset="0"/>
                <a:cs typeface="Arial" panose="020B0604020202020204" pitchFamily="34" charset="0"/>
              </a:rPr>
              <a:t>ِ</a:t>
            </a:r>
            <a:r>
              <a:rPr lang="ar-SA" sz="2000" kern="100" dirty="0">
                <a:effectLst/>
                <a:latin typeface="Calibri" panose="020F0502020204030204" pitchFamily="34" charset="0"/>
                <a:ea typeface="Calibri" panose="020F0502020204030204" pitchFamily="34" charset="0"/>
                <a:cs typeface="Arial" panose="020B0604020202020204" pitchFamily="34" charset="0"/>
              </a:rPr>
              <a:t>صف شهرية</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6" name="Image 5">
            <a:extLst>
              <a:ext uri="{FF2B5EF4-FFF2-40B4-BE49-F238E27FC236}">
                <a16:creationId xmlns:a16="http://schemas.microsoft.com/office/drawing/2014/main" id="{E754FAD5-F299-B09F-EFBC-F2CE76E129B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9053" y="1925643"/>
            <a:ext cx="5568593" cy="4314177"/>
          </a:xfrm>
          <a:prstGeom prst="rect">
            <a:avLst/>
          </a:prstGeom>
        </p:spPr>
      </p:pic>
      <p:sp>
        <p:nvSpPr>
          <p:cNvPr id="9" name="ZoneTexte 8">
            <a:extLst>
              <a:ext uri="{FF2B5EF4-FFF2-40B4-BE49-F238E27FC236}">
                <a16:creationId xmlns:a16="http://schemas.microsoft.com/office/drawing/2014/main" id="{13285E69-9498-29B8-3F43-C5AF1AFBFA96}"/>
              </a:ext>
            </a:extLst>
          </p:cNvPr>
          <p:cNvSpPr txBox="1"/>
          <p:nvPr/>
        </p:nvSpPr>
        <p:spPr>
          <a:xfrm>
            <a:off x="663084" y="1452540"/>
            <a:ext cx="6097712" cy="461665"/>
          </a:xfrm>
          <a:prstGeom prst="rect">
            <a:avLst/>
          </a:prstGeom>
          <a:noFill/>
        </p:spPr>
        <p:txBody>
          <a:bodyPr wrap="square">
            <a:spAutoFit/>
          </a:bodyPr>
          <a:lstStyle/>
          <a:p>
            <a:r>
              <a:rPr lang="fr-FR" sz="2400" b="1" dirty="0" err="1"/>
              <a:t>ملحق</a:t>
            </a:r>
            <a:r>
              <a:rPr lang="fr-FR" sz="2400" b="1" dirty="0"/>
              <a:t> </a:t>
            </a:r>
            <a:r>
              <a:rPr lang="fr-FR" sz="2400" b="1" dirty="0" err="1"/>
              <a:t>صادر</a:t>
            </a:r>
            <a:r>
              <a:rPr lang="fr-FR" sz="2400" b="1" dirty="0"/>
              <a:t> </a:t>
            </a:r>
            <a:r>
              <a:rPr lang="fr-FR" sz="2400" b="1" dirty="0" err="1"/>
              <a:t>عن</a:t>
            </a:r>
            <a:r>
              <a:rPr lang="fr-FR" sz="2400" b="1" dirty="0"/>
              <a:t> </a:t>
            </a:r>
            <a:r>
              <a:rPr lang="fr-FR" sz="2400" b="1" dirty="0" err="1"/>
              <a:t>جريدة</a:t>
            </a:r>
            <a:r>
              <a:rPr lang="fr-FR" sz="2400" b="1" dirty="0"/>
              <a:t> </a:t>
            </a:r>
            <a:r>
              <a:rPr lang="fr-FR" sz="2400" b="1" dirty="0" err="1"/>
              <a:t>مكة</a:t>
            </a:r>
            <a:r>
              <a:rPr lang="fr-FR" sz="2400" b="1" dirty="0"/>
              <a:t> </a:t>
            </a:r>
            <a:r>
              <a:rPr lang="fr-FR" sz="2400" b="1" dirty="0" err="1"/>
              <a:t>لتغطية</a:t>
            </a:r>
            <a:r>
              <a:rPr lang="fr-FR" sz="2400" b="1" dirty="0"/>
              <a:t> </a:t>
            </a:r>
            <a:r>
              <a:rPr lang="ar-DZ" sz="2400" b="1" dirty="0"/>
              <a:t>إ</a:t>
            </a:r>
            <a:r>
              <a:rPr lang="fr-FR" sz="2400" b="1" dirty="0" err="1"/>
              <a:t>نتخابات</a:t>
            </a:r>
            <a:r>
              <a:rPr lang="fr-FR" sz="2400" b="1" dirty="0"/>
              <a:t> </a:t>
            </a:r>
            <a:r>
              <a:rPr lang="fr-FR" sz="2400" b="1" dirty="0" err="1"/>
              <a:t>الصحفيين</a:t>
            </a:r>
            <a:endParaRPr lang="fr-FR" sz="2400" b="1" dirty="0"/>
          </a:p>
        </p:txBody>
      </p:sp>
      <p:sp>
        <p:nvSpPr>
          <p:cNvPr id="12" name="ZoneTexte 11">
            <a:extLst>
              <a:ext uri="{FF2B5EF4-FFF2-40B4-BE49-F238E27FC236}">
                <a16:creationId xmlns:a16="http://schemas.microsoft.com/office/drawing/2014/main" id="{704EF4D0-BE38-38D0-F964-2552D0152A4F}"/>
              </a:ext>
            </a:extLst>
          </p:cNvPr>
          <p:cNvSpPr txBox="1"/>
          <p:nvPr/>
        </p:nvSpPr>
        <p:spPr>
          <a:xfrm>
            <a:off x="613575" y="6258219"/>
            <a:ext cx="6097712" cy="369332"/>
          </a:xfrm>
          <a:prstGeom prst="rect">
            <a:avLst/>
          </a:prstGeom>
          <a:noFill/>
        </p:spPr>
        <p:txBody>
          <a:bodyPr wrap="square">
            <a:spAutoFit/>
          </a:bodyPr>
          <a:lstStyle/>
          <a:p>
            <a:pPr algn="ctr"/>
            <a:r>
              <a:rPr lang="fr-FR" sz="1800" b="1" dirty="0">
                <a:solidFill>
                  <a:srgbClr val="000000"/>
                </a:solidFill>
              </a:rPr>
              <a:t>https://www.makkahnews.sa/5389500.html</a:t>
            </a:r>
            <a:r>
              <a:rPr lang="ar-DZ" sz="1800" b="1" dirty="0">
                <a:solidFill>
                  <a:srgbClr val="000000"/>
                </a:solidFill>
              </a:rPr>
              <a:t> </a:t>
            </a:r>
            <a:r>
              <a:rPr lang="ar-DZ" b="1" dirty="0">
                <a:solidFill>
                  <a:srgbClr val="000000"/>
                </a:solidFill>
              </a:rPr>
              <a:t>موقع الصحيفة    </a:t>
            </a:r>
            <a:endParaRPr lang="fr-FR" dirty="0"/>
          </a:p>
        </p:txBody>
      </p:sp>
    </p:spTree>
    <p:extLst>
      <p:ext uri="{BB962C8B-B14F-4D97-AF65-F5344CB8AC3E}">
        <p14:creationId xmlns:p14="http://schemas.microsoft.com/office/powerpoint/2010/main" val="110069544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FCD51-6C2D-4FED-07AB-178641EA073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3A40447-0E42-2694-1B08-9228DF0A0242}"/>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أشكال الاندماج الرقمي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1DA8E23F-FC33-3FB6-3E1F-50093D2DEA8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E4F273B-B302-6019-C62A-A2BCCDE0A9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842AA3B-500D-228D-6C2A-7884CE61DD3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27E732F9-38FE-1E2E-8A72-4C46B000380D}"/>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BAFB336-3842-013C-5E20-B5BC2057B49F}"/>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DA8C598D-3595-DF3C-C3C0-8BB6B0395671}"/>
              </a:ext>
            </a:extLst>
          </p:cNvPr>
          <p:cNvSpPr txBox="1"/>
          <p:nvPr/>
        </p:nvSpPr>
        <p:spPr>
          <a:xfrm>
            <a:off x="4114800" y="1304234"/>
            <a:ext cx="7189024" cy="5414880"/>
          </a:xfrm>
          <a:prstGeom prst="rect">
            <a:avLst/>
          </a:prstGeom>
          <a:noFill/>
        </p:spPr>
        <p:txBody>
          <a:bodyPr wrap="square">
            <a:spAutoFit/>
          </a:bodyPr>
          <a:lstStyle/>
          <a:p>
            <a:pPr algn="just" rtl="1">
              <a:lnSpc>
                <a:spcPct val="107000"/>
              </a:lnSpc>
              <a:spcAft>
                <a:spcPts val="800"/>
              </a:spcAft>
              <a:buNone/>
            </a:pP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أولا/ً </a:t>
            </a:r>
            <a:r>
              <a:rPr lang="ar-SA" sz="2400" b="1" kern="100" dirty="0" err="1">
                <a:solidFill>
                  <a:schemeClr val="accent1"/>
                </a:solidFill>
                <a:effectLst/>
                <a:latin typeface="Calibri" panose="020F0502020204030204" pitchFamily="34" charset="0"/>
                <a:ea typeface="Calibri" panose="020F0502020204030204" pitchFamily="34" charset="0"/>
                <a:cs typeface="Arial" panose="020B0604020202020204" pitchFamily="34" charset="0"/>
              </a:rPr>
              <a:t>الإ</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chemeClr val="accent1"/>
                </a:solidFill>
                <a:effectLst/>
                <a:latin typeface="Calibri" panose="020F0502020204030204" pitchFamily="34" charset="0"/>
                <a:ea typeface="Calibri" panose="020F0502020204030204" pitchFamily="34" charset="0"/>
                <a:cs typeface="Arial" panose="020B0604020202020204" pitchFamily="34" charset="0"/>
              </a:rPr>
              <a:t>ندماج</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على مستوى الم</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chemeClr val="accent1"/>
                </a:solidFill>
                <a:effectLst/>
                <a:latin typeface="Calibri" panose="020F0502020204030204" pitchFamily="34" charset="0"/>
                <a:ea typeface="Calibri" panose="020F0502020204030204" pitchFamily="34" charset="0"/>
                <a:cs typeface="Arial" panose="020B0604020202020204" pitchFamily="34" charset="0"/>
              </a:rPr>
              <a:t>حتوى</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ويعني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كام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لية في الب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يئات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الصحفية ساعدت الصحفيين في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ستقطاب</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الأدوات الحديثة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لإِنشاء وجمع ونشر الأخبار من خلال عدة أدوات</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b="1" kern="100" dirty="0">
                <a:effectLst/>
                <a:latin typeface="Calibri" panose="020F0502020204030204" pitchFamily="34" charset="0"/>
                <a:ea typeface="Calibri" panose="020F0502020204030204" pitchFamily="34" charset="0"/>
                <a:cs typeface="Arial" panose="020B0604020202020204" pitchFamily="34" charset="0"/>
              </a:rPr>
              <a:t>1</a:t>
            </a:r>
            <a:r>
              <a:rPr lang="ar-SA"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أدوات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اد وتوفير الخ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لفيات ، حيث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الأخبار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رفقة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وابط الف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ائ</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التي توفر للصحفيين خلفيات عن المواد التي ينشرونها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بالإضافة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توف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ره من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للأحداث، فالم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ستخدم قد ينسى مع الوقت 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لفية الأخبار والمادة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نشورة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لكن الروابط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ضمن  للقارئ الجزء الناقص من الخبر، وتوف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على الصحفي 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إعادة نشرها أو تذكير القارء بها</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cs typeface="Arial" panose="020B0604020202020204" pitchFamily="34" charset="0"/>
              </a:rPr>
              <a:t>2 </a:t>
            </a:r>
            <a:r>
              <a:rPr lang="ar-SA"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فاعل مع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نتجي</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المحتوى وهو ما توف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ره الصحافة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قمية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تلقي الذي بدوره يتفاعل مع المواد والمصادر ومنتجي المواد الصحفية، وبذلك أصبحت لدى الصحفيين مخارج عديدة 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ود الخبر أو الأخطاء الواردة من خلال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عديل أو الإضافة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7" name="Image 6">
            <a:extLst>
              <a:ext uri="{FF2B5EF4-FFF2-40B4-BE49-F238E27FC236}">
                <a16:creationId xmlns:a16="http://schemas.microsoft.com/office/drawing/2014/main" id="{3203AA3D-1E6B-9A60-6C29-FE24DE803C8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0431" y="2439695"/>
            <a:ext cx="3775438" cy="296951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5162056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44434-009B-12A4-9C0C-B846C67C192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23A7E85-9C80-4493-7788-ABE8D3DB3B0C}"/>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أشكال الاندماج الرقمي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CFBFC128-CE54-72B3-A583-F796F9092A6C}"/>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B1BB81-720A-4CA0-8711-26DC1CC8F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CF1FAD8-23B6-407D-16F4-937FBCC183C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A5CDB5C0-9130-F7C7-FD7D-2B5CECEB75EF}"/>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92DB1D17-6631-DBD6-2DA7-DC65A36E9314}"/>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6" name="ZoneTexte 5">
            <a:extLst>
              <a:ext uri="{FF2B5EF4-FFF2-40B4-BE49-F238E27FC236}">
                <a16:creationId xmlns:a16="http://schemas.microsoft.com/office/drawing/2014/main" id="{25CCD300-6CAE-DF82-ED98-34B38127CFF5}"/>
              </a:ext>
            </a:extLst>
          </p:cNvPr>
          <p:cNvSpPr txBox="1"/>
          <p:nvPr/>
        </p:nvSpPr>
        <p:spPr>
          <a:xfrm>
            <a:off x="2873449" y="1509532"/>
            <a:ext cx="8343900" cy="4624536"/>
          </a:xfrm>
          <a:prstGeom prst="rect">
            <a:avLst/>
          </a:prstGeom>
          <a:noFill/>
        </p:spPr>
        <p:txBody>
          <a:bodyPr wrap="square">
            <a:spAutoFit/>
          </a:bodyPr>
          <a:lstStyle/>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cs typeface="Arial" panose="020B0604020202020204" pitchFamily="34" charset="0"/>
              </a:rPr>
              <a:t>3</a:t>
            </a:r>
            <a:r>
              <a:rPr lang="ar-SA"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تنو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الأدوات التعبيرية في الصحافة الرقمية والإِعلام الرقمي بشكل عام، يسمح للصحفيين عرض المادة بشكل متنوع يجمع العديد من التعابير في وقت واحد حسب طبيعة المادة وأهميتها، فمن خلال الأَشكال التعبيرية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الإِتصالية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يستعرض منتجي المحتوى رواياتهم مدعمة بالخلفيات والفيديو والتعليق الصوتي إضافة للكلمة المكتوبة</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4</a:t>
            </a:r>
            <a:r>
              <a:rPr lang="ar-SA" sz="2400" kern="100" dirty="0">
                <a:effectLst/>
                <a:latin typeface="Calibri" panose="020F0502020204030204" pitchFamily="34" charset="0"/>
                <a:ea typeface="Calibri" panose="020F0502020204030204" pitchFamily="34" charset="0"/>
                <a:cs typeface="Arial" panose="020B0604020202020204" pitchFamily="34" charset="0"/>
              </a:rPr>
              <a:t>- تحديث المحتوى وهو من سمات الإِعلام الرقمي، حيث يمكن مواصلة تحديث المحتوى بشكل مستمر وتهيئته، ليُواكب المستجدات وهذه المرونة في التعامل مع المحتوى تجعل من بيئة الصحافة الرقمية بيئة متحركة وحيوية بما يخدم الأحداث والمستخدمين</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5 </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التخصيص: فالإِعلام الرقمي يمكنه أن يجعل من كل مادة معنية بمستخدم معين بسبب قربه من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الإِحتياجات</a:t>
            </a:r>
            <a:r>
              <a:rPr lang="ar-SA" sz="2400" kern="100" dirty="0">
                <a:effectLst/>
                <a:latin typeface="Calibri" panose="020F0502020204030204" pitchFamily="34" charset="0"/>
                <a:ea typeface="Calibri" panose="020F0502020204030204" pitchFamily="34" charset="0"/>
                <a:cs typeface="Arial" panose="020B0604020202020204" pitchFamily="34" charset="0"/>
              </a:rPr>
              <a:t> و رغبات المستخدم بسبب التفاعل وغيره من المميزات التي تساهم في كسب ثقة الجمهور وجذبه نحو المنتج الصحفي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01602768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46029-5146-2CC2-36D6-FC4FF1ED456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0C0DBBA-E687-6715-7B64-58B4F54A766B}"/>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أشكال الاندماج الرقمي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5916358D-2A32-D1FA-6DAB-7F7A2D946C4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5E6B3C1-A606-73B6-9BDC-2CE03A8C17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499A932-66D2-02C7-3032-A816DA3EF5B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A9A863A4-CA87-3388-19F7-92E391287C47}"/>
              </a:ext>
            </a:extLst>
          </p:cNvPr>
          <p:cNvSpPr/>
          <p:nvPr/>
        </p:nvSpPr>
        <p:spPr>
          <a:xfrm rot="16200000" flipV="1">
            <a:off x="-2786743" y="3033640"/>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11EA0E3-6B80-F9AB-2B43-6876E851D8EA}"/>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F47B2A7F-DA18-C936-DAB1-9D93444341C8}"/>
              </a:ext>
            </a:extLst>
          </p:cNvPr>
          <p:cNvSpPr txBox="1"/>
          <p:nvPr/>
        </p:nvSpPr>
        <p:spPr>
          <a:xfrm>
            <a:off x="1573893" y="2267416"/>
            <a:ext cx="5301755" cy="3067635"/>
          </a:xfrm>
          <a:prstGeom prst="rect">
            <a:avLst/>
          </a:prstGeom>
          <a:noFill/>
        </p:spPr>
        <p:txBody>
          <a:bodyPr wrap="square">
            <a:spAutoFit/>
          </a:bodyPr>
          <a:lstStyle/>
          <a:p>
            <a:pPr algn="just" rtl="1">
              <a:lnSpc>
                <a:spcPct val="107000"/>
              </a:lnSpc>
              <a:spcAft>
                <a:spcPts val="800"/>
              </a:spcAft>
              <a:buNone/>
            </a:pPr>
            <a:r>
              <a:rPr lang="ar-SA" sz="26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ثانيا / </a:t>
            </a:r>
            <a:r>
              <a:rPr lang="ar-SA" sz="2600" b="1" kern="100" dirty="0" err="1">
                <a:solidFill>
                  <a:schemeClr val="accent1"/>
                </a:solidFill>
                <a:effectLst/>
                <a:latin typeface="Calibri" panose="020F0502020204030204" pitchFamily="34" charset="0"/>
                <a:ea typeface="Calibri" panose="020F0502020204030204" pitchFamily="34" charset="0"/>
                <a:cs typeface="Arial" panose="020B0604020202020204" pitchFamily="34" charset="0"/>
              </a:rPr>
              <a:t>الإِندماج</a:t>
            </a:r>
            <a:r>
              <a:rPr lang="ar-SA" sz="26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على مستوى أساليب الإِنتاج:</a:t>
            </a:r>
            <a:r>
              <a:rPr lang="ar-SA" sz="2600"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ar-SA" sz="2600" kern="100" dirty="0">
                <a:effectLst/>
                <a:latin typeface="Calibri" panose="020F0502020204030204" pitchFamily="34" charset="0"/>
                <a:ea typeface="Calibri" panose="020F0502020204030204" pitchFamily="34" charset="0"/>
                <a:cs typeface="Arial" panose="020B0604020202020204" pitchFamily="34" charset="0"/>
              </a:rPr>
              <a:t>فقد أجرت بعض المؤسسات الصحفية تغييرات في ممارساتها الإعلامية، لتواكب الوسط الإِعلامي الرقمي، حيث تخطت الصحافة الرقمية مبدأ التقارب في المنصات ليشمل التقارب في الممارسة نفسها فيكون بذلك قادرًا على الإنتاج والتخطيط وإدارة الإنتاج</a:t>
            </a:r>
            <a:r>
              <a:rPr lang="fr-FR" sz="26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7" name="Image 6">
            <a:extLst>
              <a:ext uri="{FF2B5EF4-FFF2-40B4-BE49-F238E27FC236}">
                <a16:creationId xmlns:a16="http://schemas.microsoft.com/office/drawing/2014/main" id="{46229749-C6AF-EDF6-5370-FE7BC2A34A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57862" y="1676412"/>
            <a:ext cx="5829300" cy="3886200"/>
          </a:xfrm>
          <a:prstGeom prst="rect">
            <a:avLst/>
          </a:prstGeom>
        </p:spPr>
      </p:pic>
    </p:spTree>
    <p:extLst>
      <p:ext uri="{BB962C8B-B14F-4D97-AF65-F5344CB8AC3E}">
        <p14:creationId xmlns:p14="http://schemas.microsoft.com/office/powerpoint/2010/main" val="354997536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43C16-955C-1EBD-2FC7-601FEFDCB8D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5F032CD-5D69-AD2C-DADC-CFC2594E9246}"/>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أشكال الاندماج الرقمي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05DF6631-D672-D1EF-F14C-A228E171FD6A}"/>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FB0FC6D-E4F7-7668-6DE4-2CEDC3DA08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5971BA4-FA74-5122-8666-CC5E4564D77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06F25CE7-1357-E23D-218C-F13707F63A3C}"/>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0CBC18D7-CC4B-F6D9-6D8C-E31AA96C5E82}"/>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88FE1A79-D65E-9329-F3E6-79EC8EEFECAE}"/>
              </a:ext>
            </a:extLst>
          </p:cNvPr>
          <p:cNvSpPr txBox="1"/>
          <p:nvPr/>
        </p:nvSpPr>
        <p:spPr>
          <a:xfrm>
            <a:off x="1333001" y="1345058"/>
            <a:ext cx="9813850" cy="5322804"/>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دراسة علمية : التحول الرقمي للصحف التقليدية</a:t>
            </a:r>
            <a:endParaRPr lang="fr-FR"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هتمت دراسة 2016</a:t>
            </a:r>
            <a:r>
              <a:rPr lang="fr-FR" sz="2400" kern="100" dirty="0">
                <a:effectLst/>
                <a:latin typeface="Calibri" panose="020F0502020204030204" pitchFamily="34" charset="0"/>
                <a:ea typeface="Calibri" panose="020F0502020204030204" pitchFamily="34" charset="0"/>
                <a:cs typeface="Arial" panose="020B0604020202020204" pitchFamily="34" charset="0"/>
              </a:rPr>
              <a:t> Fernandez </a:t>
            </a:r>
            <a:r>
              <a:rPr lang="ar-SA" sz="2400" kern="100" dirty="0">
                <a:effectLst/>
                <a:latin typeface="Calibri" panose="020F0502020204030204" pitchFamily="34" charset="0"/>
                <a:ea typeface="Calibri" panose="020F0502020204030204" pitchFamily="34" charset="0"/>
                <a:cs typeface="Arial" panose="020B0604020202020204" pitchFamily="34" charset="0"/>
              </a:rPr>
              <a:t>بالت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حول الرقمي للصحف الأوروبية، وهدفت إلى معرفة تأثير التطور الحاصل في الصحافة التقليدية جراء استخدامها </a:t>
            </a:r>
            <a:r>
              <a:rPr lang="ar-DZ" sz="2400" kern="100" dirty="0" err="1">
                <a:latin typeface="Calibri" panose="020F0502020204030204" pitchFamily="34" charset="0"/>
                <a:ea typeface="Calibri" panose="020F0502020204030204" pitchFamily="34" charset="0"/>
                <a:cs typeface="Arial" panose="020B0604020202020204" pitchFamily="34" charset="0"/>
              </a:rPr>
              <a:t>للإ</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لا</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الرقمي، ومحاولة معرفة كيف تكيفت الصحف التقليدية مع وسائل ا</a:t>
            </a:r>
            <a:r>
              <a:rPr lang="ar-DZ" sz="2400" kern="100" dirty="0" err="1">
                <a:effectLst/>
                <a:latin typeface="Calibri" panose="020F0502020204030204" pitchFamily="34" charset="0"/>
                <a:ea typeface="Calibri" panose="020F0502020204030204" pitchFamily="34" charset="0"/>
                <a:cs typeface="Arial" panose="020B0604020202020204" pitchFamily="34" charset="0"/>
              </a:rPr>
              <a:t>لإ</a:t>
            </a:r>
            <a:r>
              <a:rPr lang="ar-SA" sz="2400" kern="100" dirty="0">
                <a:effectLst/>
                <a:latin typeface="Calibri" panose="020F0502020204030204" pitchFamily="34" charset="0"/>
                <a:ea typeface="Calibri" panose="020F0502020204030204" pitchFamily="34" charset="0"/>
                <a:cs typeface="Arial" panose="020B0604020202020204" pitchFamily="34" charset="0"/>
              </a:rPr>
              <a:t>عل</a:t>
            </a:r>
            <a:r>
              <a:rPr lang="ar-DZ" sz="2400" kern="100" dirty="0">
                <a:effectLst/>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الرقمية الجديدة وطريقة تفاعلها، وقد أجرت الدراسة تحليل</a:t>
            </a:r>
            <a:r>
              <a:rPr lang="ar-DZ" sz="2400" kern="100" dirty="0">
                <a:effectLst/>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 باستخدام 17 مؤشرا مقسما إلى 4 فئات، وتمثلت العينة في أكبر الصحف في كل من 28 بلدا في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تحاد </a:t>
            </a:r>
            <a:r>
              <a:rPr lang="ar-DZ" sz="2400" kern="100" dirty="0">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وروبي، توصلت نتائج الدراسة إلى أن معظم الصحف اليومية التقليدية تمكنت من الحفاظ على قيادتها </a:t>
            </a:r>
            <a:r>
              <a:rPr lang="ar-DZ" sz="2400" kern="100" dirty="0">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err="1">
                <a:effectLst/>
                <a:latin typeface="Calibri" panose="020F0502020204030204" pitchFamily="34" charset="0"/>
                <a:ea typeface="Calibri" panose="020F0502020204030204" pitchFamily="34" charset="0"/>
                <a:cs typeface="Arial" panose="020B0604020202020204" pitchFamily="34" charset="0"/>
              </a:rPr>
              <a:t>إع</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مية أيضا في بيئة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نترن</a:t>
            </a:r>
            <a:r>
              <a:rPr lang="ar-DZ" sz="2400" kern="100" dirty="0">
                <a:effectLst/>
                <a:latin typeface="Calibri" panose="020F0502020204030204" pitchFamily="34" charset="0"/>
                <a:ea typeface="Calibri" panose="020F0502020204030204" pitchFamily="34" charset="0"/>
                <a:cs typeface="Arial" panose="020B0604020202020204" pitchFamily="34" charset="0"/>
              </a:rPr>
              <a:t>ي</a:t>
            </a:r>
            <a:r>
              <a:rPr lang="ar-SA" sz="2400" kern="100" dirty="0">
                <a:effectLst/>
                <a:latin typeface="Calibri" panose="020F0502020204030204" pitchFamily="34" charset="0"/>
                <a:ea typeface="Calibri" panose="020F0502020204030204" pitchFamily="34" charset="0"/>
                <a:cs typeface="Arial" panose="020B0604020202020204" pitchFamily="34" charset="0"/>
              </a:rPr>
              <a:t>ت، وع</a:t>
            </a:r>
            <a:r>
              <a:rPr lang="ar-DZ" sz="2400" kern="100" dirty="0">
                <a:effectLst/>
                <a:latin typeface="Calibri" panose="020F0502020204030204" pitchFamily="34" charset="0"/>
                <a:ea typeface="Calibri" panose="020F0502020204030204" pitchFamily="34" charset="0"/>
                <a:cs typeface="Arial" panose="020B0604020202020204" pitchFamily="34" charset="0"/>
              </a:rPr>
              <a:t>لا</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وة</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ذلك، فإن مجموعة من الصحف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وروبية التقليدية آخذة في النمو والتأثر بال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لا</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الرقمي، مما أدى إلى استهل</a:t>
            </a:r>
            <a:r>
              <a:rPr lang="ar-DZ" sz="2400" kern="100" dirty="0">
                <a:effectLst/>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ك سلوكيات جديدة في أنماط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عتماد</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وسائل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لا</a:t>
            </a:r>
            <a:r>
              <a:rPr lang="ar-SA" sz="2400" kern="100" dirty="0">
                <a:effectLst/>
                <a:latin typeface="Calibri" panose="020F0502020204030204" pitchFamily="34" charset="0"/>
                <a:ea typeface="Calibri" panose="020F0502020204030204" pitchFamily="34" charset="0"/>
                <a:cs typeface="Arial" panose="020B0604020202020204" pitchFamily="34" charset="0"/>
              </a:rPr>
              <a:t>م، واستخدام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عل</a:t>
            </a:r>
            <a:r>
              <a:rPr lang="ar-DZ" sz="2400" kern="100" dirty="0">
                <a:effectLst/>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الرقمي في مصدر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خبار مثل ظهور صحافة الهاتف المحمول التي يعتمد عليها الجمهور للحصول على </a:t>
            </a:r>
            <a:r>
              <a:rPr lang="ar-DZ" sz="2400" kern="100" dirty="0">
                <a:effectLst/>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خبار، وتستند إلى وسائط ال</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عل</a:t>
            </a:r>
            <a:r>
              <a:rPr lang="ar-DZ" sz="2400" kern="100" dirty="0">
                <a:effectLst/>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الوطنية الموجودة من قبل، كما تساهم نوافذ المعلومات الجديدة التي أنشأتها </a:t>
            </a:r>
            <a:r>
              <a:rPr lang="ar-DZ" sz="2400" kern="100" dirty="0">
                <a:effectLst/>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نترن</a:t>
            </a:r>
            <a:r>
              <a:rPr lang="ar-DZ" sz="2400" kern="100" dirty="0">
                <a:effectLst/>
                <a:latin typeface="Calibri" panose="020F0502020204030204" pitchFamily="34" charset="0"/>
                <a:ea typeface="Calibri" panose="020F0502020204030204" pitchFamily="34" charset="0"/>
                <a:cs typeface="Arial" panose="020B0604020202020204" pitchFamily="34" charset="0"/>
              </a:rPr>
              <a:t>ي</a:t>
            </a:r>
            <a:r>
              <a:rPr lang="ar-SA" sz="2400" kern="100" dirty="0">
                <a:effectLst/>
                <a:latin typeface="Calibri" panose="020F0502020204030204" pitchFamily="34" charset="0"/>
                <a:ea typeface="Calibri" panose="020F0502020204030204" pitchFamily="34" charset="0"/>
                <a:cs typeface="Arial" panose="020B0604020202020204" pitchFamily="34" charset="0"/>
              </a:rPr>
              <a:t>ت ومحركات البحث والشبكات </a:t>
            </a:r>
            <a:r>
              <a:rPr lang="ar-DZ" sz="2400" kern="100" dirty="0">
                <a:effectLst/>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التغيير في إجراءات العمل المهني.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2000" b="1" kern="100" dirty="0">
                <a:effectLst/>
                <a:latin typeface="Calibri" panose="020F0502020204030204" pitchFamily="34" charset="0"/>
                <a:ea typeface="Calibri" panose="020F0502020204030204" pitchFamily="34" charset="0"/>
                <a:cs typeface="Arial" panose="020B0604020202020204" pitchFamily="34" charset="0"/>
              </a:rPr>
              <a:t>https://h1.nu/1ctY4</a:t>
            </a:r>
          </a:p>
        </p:txBody>
      </p:sp>
    </p:spTree>
    <p:extLst>
      <p:ext uri="{BB962C8B-B14F-4D97-AF65-F5344CB8AC3E}">
        <p14:creationId xmlns:p14="http://schemas.microsoft.com/office/powerpoint/2010/main" val="366643939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EC9A7-D3B9-E149-A1A6-A4CDE47CBD0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DF1B9FC-31DD-3F53-A6A8-1886D6E0651E}"/>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أشكال الاندماج الرقمي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D2A36045-6FC3-F95D-6BBB-0A1ECAC421F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76C7CA9-4590-3CFF-BD2C-50EE1514D0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2EE9B26-A272-2335-309E-753379C2EDF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D98F420D-E8E1-FC4E-BB39-AC2C3D56B7BB}"/>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77D88347-3AAE-C564-E3C8-11D8872A5C0F}"/>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3E7D0DEB-1E22-F028-E70F-0473453A442D}"/>
              </a:ext>
            </a:extLst>
          </p:cNvPr>
          <p:cNvSpPr txBox="1"/>
          <p:nvPr/>
        </p:nvSpPr>
        <p:spPr>
          <a:xfrm>
            <a:off x="2717779" y="1652509"/>
            <a:ext cx="8333879" cy="4587794"/>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نموذج واقعي :</a:t>
            </a:r>
            <a:endParaRPr lang="fr-FR" sz="28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جريدة واشنطن بوست الأمريكية كانت أول من قام بإِطلاق موقع إِخباري إِلكتروني في عام 1994 ، ولقد كلََََّف تنفيذه آنذاك عشرات من ملايين الدولارات، ولقد قامت خلاله الجريدة بنشر العديد من موضوعاتها من خلال شبكة الأنترنيت مقابل بدل شهري لا يتجاوز عشرة دولارات للفرد ويتضمن نشرة تعدها الصحيفة ويعاد تحديثها فوريا في كل مرة تتغير فيها الأحداث مع وجود مراجع وثائقية وتاريخية وإِعلانات، ولقد أُطلق على هذا النوع من النشر مصطلح ( الحبر الرقمي). وقبل أن تنتهي التسعينات كانت عشرات الصحف في العالم خصوصا الكبرى منها قد سخرت كل امكانياتها وأسَّست لنفسها مواقع على شبكة الأنترنيت وبدأت بإصدار نسخ الكترونية من طبعتها الورقية الَّتي بقيت محتفظة بمكانتها دون أن تسجل تراجع في أرقام توزيعها اليومية،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431802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F02FF-8B74-3509-FEBB-5D3E32ED566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838B90C-A8E8-B9EF-41AA-7CB97D465D56}"/>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الوظائف التسويقية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8239A352-3677-3E92-AD35-08F9D083AA8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EAC73A-2A76-8FC9-F3BC-8A892296B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EE72FFE-AC12-ECC2-3C16-523C7C54735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15D8AB4D-3936-8D12-12E8-3437301AD08F}"/>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586C9A31-C04B-112A-02E3-F080B5AD8CF1}"/>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8815EFBB-76BF-24A9-F94E-38AF61AB6F9B}"/>
              </a:ext>
            </a:extLst>
          </p:cNvPr>
          <p:cNvSpPr txBox="1"/>
          <p:nvPr/>
        </p:nvSpPr>
        <p:spPr>
          <a:xfrm>
            <a:off x="969198" y="1474355"/>
            <a:ext cx="10253604" cy="4434547"/>
          </a:xfrm>
          <a:prstGeom prst="rect">
            <a:avLst/>
          </a:prstGeom>
          <a:noFill/>
        </p:spPr>
        <p:txBody>
          <a:bodyPr wrap="square">
            <a:spAutoFit/>
          </a:bodyPr>
          <a:lstStyle/>
          <a:p>
            <a:pPr algn="just" rtl="1">
              <a:lnSpc>
                <a:spcPct val="107000"/>
              </a:lnSpc>
              <a:spcAft>
                <a:spcPts val="800"/>
              </a:spcAft>
            </a:pPr>
            <a:r>
              <a:rPr lang="ar-SA" sz="2400" kern="100" dirty="0">
                <a:latin typeface="Calibri" panose="020F0502020204030204" pitchFamily="34" charset="0"/>
                <a:ea typeface="Calibri" panose="020F0502020204030204" pitchFamily="34" charset="0"/>
              </a:rPr>
              <a:t>يمكن تحديد الوظائف التسويقية في نشاط تسويق الصحف فيما يلي</a:t>
            </a:r>
            <a:r>
              <a:rPr lang="fr-FR" sz="2400" kern="100" dirty="0">
                <a:latin typeface="Calibri" panose="020F0502020204030204" pitchFamily="34" charset="0"/>
                <a:ea typeface="Calibri" panose="020F0502020204030204" pitchFamily="34" charset="0"/>
                <a:cs typeface="Arial" panose="020B0604020202020204" pitchFamily="34" charset="0"/>
              </a:rPr>
              <a:t>: </a:t>
            </a:r>
            <a:endParaRPr lang="ar-DZ"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أولاً: وظيفة البيع</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endParaRPr lang="ar-DZ" sz="2400" kern="1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EG" sz="2400" dirty="0"/>
              <a:t>تشمل وظيفة البيع في التسويق الصحفي جميع الأنشطة المرتبطة بتوزيع الصحف وجمع قيمتها، مثل عمل مندوبي ومفتشي التوزيع، ومدير إدارة التوزيع، وقسم الاشتراكات الذي يتولى تحصيل المبالغ مقدمًا.</a:t>
            </a:r>
            <a:br>
              <a:rPr lang="ar-EG" sz="2400" dirty="0"/>
            </a:br>
            <a:r>
              <a:rPr lang="ar-EG" sz="2400" dirty="0"/>
              <a:t>كما تتضمن متابعة التحصيل والائتمان عبر مندوبي التوزيع أو المكاتب الفرعية، ودراسة المراكز المالية للمتعهدين وتقدير التأمينات التي يقدمونها للمؤسسة الصحفية.</a:t>
            </a:r>
            <a:endParaRPr lang="ar-DZ" sz="2400" b="1" kern="100" dirty="0">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kern="100" dirty="0" err="1">
                <a:effectLst/>
                <a:latin typeface="Calibri" panose="020F0502020204030204" pitchFamily="34" charset="0"/>
                <a:ea typeface="Calibri" panose="020F0502020204030204" pitchFamily="34" charset="0"/>
                <a:cs typeface="Arial" panose="020B0604020202020204" pitchFamily="34" charset="0"/>
              </a:rPr>
              <a:t>ثاتيا</a:t>
            </a:r>
            <a:r>
              <a:rPr lang="ar-SA" sz="2400" b="1" kern="100" dirty="0">
                <a:effectLst/>
                <a:latin typeface="Calibri" panose="020F0502020204030204" pitchFamily="34" charset="0"/>
                <a:ea typeface="Calibri" panose="020F0502020204030204" pitchFamily="34" charset="0"/>
                <a:cs typeface="Arial" panose="020B0604020202020204" pitchFamily="34" charset="0"/>
              </a:rPr>
              <a:t>: وظيفة </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إلإعلان</a:t>
            </a:r>
            <a:r>
              <a:rPr lang="ar-SA" sz="2400" b="1" kern="100" dirty="0">
                <a:effectLst/>
                <a:latin typeface="Calibri" panose="020F0502020204030204" pitchFamily="34" charset="0"/>
                <a:ea typeface="Calibri" panose="020F0502020204030204" pitchFamily="34" charset="0"/>
                <a:cs typeface="Arial" panose="020B0604020202020204" pitchFamily="34" charset="0"/>
              </a:rPr>
              <a:t> و ترويج المبيعات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EG" sz="2400" dirty="0"/>
              <a:t>تستخدم المؤسسات الصحفية الإعلانات في وسائل الإعلام المختلفة لزيادة توزيع صحفها، سواء عبر الجرائد والمجلات أو الإذاعة والتلفزيون، كما تعتمد على وسائل ترويج المبيعات مثل اللافتات على الأكشاك، والأعداد الخاصة، والمسابقات لتنشيط المبيعات وجذب القراء.</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7681611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82B72-FEA1-67AE-75F5-21FF2EA320E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770AA9F-3AA5-1870-906A-B8D7195DC148}"/>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الوظائف التسويقية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5EF4FB11-FD82-2619-358F-682BFB8123F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82D079F-B011-77D8-9E8D-6C3D7EEA7C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DEA71CC-CE7C-11AA-0435-C0F48159758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411F73EC-1DA7-BB2C-0686-FC15085EE607}"/>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6FDAB060-B36C-E6E7-E418-69E55F878C44}"/>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9431FB84-A145-81FE-7027-9379B38AD03A}"/>
              </a:ext>
            </a:extLst>
          </p:cNvPr>
          <p:cNvSpPr txBox="1"/>
          <p:nvPr/>
        </p:nvSpPr>
        <p:spPr>
          <a:xfrm>
            <a:off x="2947877" y="1460608"/>
            <a:ext cx="8545918" cy="3936783"/>
          </a:xfrm>
          <a:prstGeom prst="rect">
            <a:avLst/>
          </a:prstGeom>
          <a:noFill/>
        </p:spPr>
        <p:txBody>
          <a:bodyPr wrap="square">
            <a:spAutoFit/>
          </a:bodyPr>
          <a:lstStyle/>
          <a:p>
            <a:pPr algn="just" rtl="1">
              <a:lnSpc>
                <a:spcPct val="107000"/>
              </a:lnSpc>
              <a:spcAft>
                <a:spcPts val="800"/>
              </a:spcAft>
              <a:buNone/>
            </a:pPr>
            <a:r>
              <a:rPr lang="fr-FR" sz="1800"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ثالثا: وظيفة بحوث التسويق</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وتشمل جمع وتسجيل وتحليل البيانات المتعلقة بمشـاكل انسـياب الصـحف مـن المؤسسـة الصحفية إلى يد القراء وعلى هذا فإن هذه الوظيفة تشمل ما يلي</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-1 </a:t>
            </a:r>
            <a:r>
              <a:rPr lang="ar-SA" sz="2400" kern="100" dirty="0">
                <a:effectLst/>
                <a:latin typeface="Calibri" panose="020F0502020204030204" pitchFamily="34" charset="0"/>
                <a:ea typeface="Calibri" panose="020F0502020204030204" pitchFamily="34" charset="0"/>
                <a:cs typeface="Arial" panose="020B0604020202020204" pitchFamily="34" charset="0"/>
              </a:rPr>
              <a:t>جمع الحقائق المتعلقة بالسوق وطرق التسويق وسياساته ومشكلاته</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-2 </a:t>
            </a:r>
            <a:r>
              <a:rPr lang="ar-SA" sz="2400" kern="100" dirty="0">
                <a:effectLst/>
                <a:latin typeface="Calibri" panose="020F0502020204030204" pitchFamily="34" charset="0"/>
                <a:ea typeface="Calibri" panose="020F0502020204030204" pitchFamily="34" charset="0"/>
                <a:cs typeface="Arial" panose="020B0604020202020204" pitchFamily="34" charset="0"/>
              </a:rPr>
              <a:t>دراسة هذه الحقائق واستخلاص النتائج ووضع التوصيات المناسبة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رابعا: وظيفة النقل</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ويقصد بها نقل الصحف من مطابع المؤسسة إلـى الأسـواق فـي جميـع أنحـاء الجمهوريـة وخارجهـا، وكـذلك نقـل المرتجعـات مـن المتعهـدين إلـى المؤسسـات الصـحفية، وتسـتخدم المؤسسات الصحفية السيارات والسكك الحديدة والطائرات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لاتمام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عمليات نقل الصحف</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66131852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57F47-9BCF-3277-727D-729D7636959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05E1834-70C7-E820-F26C-55CFDAAF8F87}"/>
              </a:ext>
            </a:extLst>
          </p:cNvPr>
          <p:cNvSpPr txBox="1"/>
          <p:nvPr/>
        </p:nvSpPr>
        <p:spPr>
          <a:xfrm>
            <a:off x="4482690" y="691342"/>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الوظائف التسويقية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855D7934-7085-71F4-8F5B-9F589D3B9C2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59DAAE-F0E3-5129-412A-B37DB55914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6BEDF84-952F-87F2-884F-A97B1A9EE53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E23D2042-48C9-E3F9-99AC-E76DC5CFA9D0}"/>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60A37025-928B-4D0C-46DD-82184A8D8665}"/>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F56B0F47-EC70-DDC4-72C7-DBC7C4D44323}"/>
              </a:ext>
            </a:extLst>
          </p:cNvPr>
          <p:cNvSpPr txBox="1"/>
          <p:nvPr/>
        </p:nvSpPr>
        <p:spPr>
          <a:xfrm>
            <a:off x="2717779" y="1689462"/>
            <a:ext cx="8276199" cy="4126771"/>
          </a:xfrm>
          <a:prstGeom prst="rect">
            <a:avLst/>
          </a:prstGeom>
          <a:noFill/>
        </p:spPr>
        <p:txBody>
          <a:bodyPr wrap="square">
            <a:spAutoFit/>
          </a:bodyPr>
          <a:lstStyle/>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خامسا: وظيفة التخزين</a:t>
            </a:r>
            <a:r>
              <a:rPr lang="fr-FR"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وتشـمل هـذه الوظيفـة مجموعـة أوجـه النشـاط التـي تقـوم بهـا المخـازن الفرعيـة بالمنـاطق والأقــاليم المختلفــة، والتـي تتضـمن تسـلم الصـحف المرتجعـة وفرزهـا وشـحنها للمخـزن الرئيسي، وكذلك ما يقوم به المخزن الرئيسي من عمليات تسلم وفرز الصحف</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سادسا: وظيفة اللف والحزم </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ويتمثل نشاط هذه الوظيفة في عملية إعداد الصحف لنقلها إلى أسـواق التوزيـع فـي شـكل ربــط ويتوقــف عــدد مــا تحتويــه الربطــة الواحــدة علــى نــوع الصــحيفة، وعــدد صــفحاتها فبالنسـبة للجرائـد اليوميـة تحتـوي الربطـة علـى عـدد يتـراوح مـا بـين :100 200 نسـخة، وذلك حسـب عـدد الصـفحات، ويقـوم بهـذه الوظيفـة عمـال الشـحن الموجـودون بمراقبـة التوزيـع بمطـابع المؤسسـة الصحفية</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371949046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88622-64FB-9357-F276-7AE8B96587F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2830475-2DDD-F38C-DE62-A487C2028E81}"/>
              </a:ext>
            </a:extLst>
          </p:cNvPr>
          <p:cNvSpPr txBox="1"/>
          <p:nvPr/>
        </p:nvSpPr>
        <p:spPr>
          <a:xfrm>
            <a:off x="4839290" y="524803"/>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الوظائف التسويقية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064EC012-80DB-E79C-B098-DE329F004F2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4CF1C6-38CA-7D60-117B-D801B13B43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FC12FAB-DAD0-73C4-EF78-CFC42162B26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3C8C73F4-B2AA-52F1-B5D4-1FD763FFD316}"/>
              </a:ext>
            </a:extLst>
          </p:cNvPr>
          <p:cNvSpPr/>
          <p:nvPr/>
        </p:nvSpPr>
        <p:spPr>
          <a:xfrm rot="16200000" flipV="1">
            <a:off x="-2786743" y="251524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6EADCD52-CA57-7793-078E-4EEBF8CAF03B}"/>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CB766A7B-36DA-98CF-5964-5E6A69F1000C}"/>
              </a:ext>
            </a:extLst>
          </p:cNvPr>
          <p:cNvSpPr txBox="1"/>
          <p:nvPr/>
        </p:nvSpPr>
        <p:spPr>
          <a:xfrm>
            <a:off x="2075380" y="1535283"/>
            <a:ext cx="9156145" cy="4907305"/>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DZ" sz="2400" b="1" dirty="0">
                <a:solidFill>
                  <a:schemeClr val="accent2"/>
                </a:solidFill>
              </a:rPr>
              <a:t>دراسة : </a:t>
            </a:r>
            <a:r>
              <a:rPr lang="ar-SA" sz="2400" b="1" dirty="0">
                <a:solidFill>
                  <a:schemeClr val="accent2"/>
                </a:solidFill>
              </a:rPr>
              <a:t>عبد الله بن سالم </a:t>
            </a:r>
            <a:r>
              <a:rPr lang="ar-SA" sz="2400" b="1" dirty="0" err="1">
                <a:solidFill>
                  <a:schemeClr val="accent2"/>
                </a:solidFill>
              </a:rPr>
              <a:t>باهمام</a:t>
            </a:r>
            <a:r>
              <a:rPr lang="ar-SA" sz="2400" b="1" dirty="0">
                <a:solidFill>
                  <a:schemeClr val="accent2"/>
                </a:solidFill>
              </a:rPr>
              <a:t> 2005 </a:t>
            </a:r>
            <a:endParaRPr lang="fr-FR" sz="2400" dirty="0">
              <a:solidFill>
                <a:schemeClr val="accent2"/>
              </a:solidFill>
            </a:endParaRPr>
          </a:p>
          <a:p>
            <a:pPr algn="just" rtl="1"/>
            <a:r>
              <a:rPr lang="ar-SA" sz="2400" dirty="0"/>
              <a:t>عالجت الدراسة :"ادارة التسويق والاعلانات في المؤسسات الصحفية وأثرها على السياسة التحريرية للصحف" ووظَّف فيها الباحث، </a:t>
            </a:r>
            <a:r>
              <a:rPr lang="ar-DZ" sz="2400" dirty="0"/>
              <a:t>المنهج المسحي على بعض الصحف العربية الحكومية والخاصة، بالتركيز على رصد ما يمكن أن يؤديه الإعلان للسلعة وما يعجز عن تأديته ، ورصد خصائص الصحافة كوسيلة لنشر الإعلانات وكذا دراسة سطو الإعلانات على التحرير الصحفي من خلال عرض اتجاهات كبار الصحفيين نحو ظاهرة نفوذ الإعلان وخاصة التحريري وأثره على السياسة التحريرية للصحيفة.</a:t>
            </a:r>
            <a:endParaRPr lang="fr-FR" sz="2400" dirty="0"/>
          </a:p>
          <a:p>
            <a:pPr algn="just" rtl="1"/>
            <a:r>
              <a:rPr lang="ar-DZ" sz="2400" dirty="0"/>
              <a:t>وقد خلصت الدراسة إلى بعض النتائج أهمها: أنَّ الإعلان أصبح مقياسا لنجاح الصحيفة ، بعد أن كان التوزيع هو المقياس الوحيد، والصحيفة التي تفتقر إلى الإعلان لا يمكن أن تعيش طويلا مهما وزعت من نسخ.</a:t>
            </a:r>
          </a:p>
          <a:p>
            <a:pPr algn="just" rtl="1"/>
            <a:endParaRPr lang="ar-DZ" sz="2000" dirty="0"/>
          </a:p>
          <a:p>
            <a:pPr algn="just" rtl="1"/>
            <a:endParaRPr lang="fr-FR" sz="2000" dirty="0"/>
          </a:p>
          <a:p>
            <a:pPr algn="just" rtl="1">
              <a:lnSpc>
                <a:spcPct val="107000"/>
              </a:lnSpc>
              <a:spcAft>
                <a:spcPts val="800"/>
              </a:spcAft>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ZoneTexte 8">
            <a:extLst>
              <a:ext uri="{FF2B5EF4-FFF2-40B4-BE49-F238E27FC236}">
                <a16:creationId xmlns:a16="http://schemas.microsoft.com/office/drawing/2014/main" id="{79DC587A-E8CE-1D68-EC25-FB823FCB9724}"/>
              </a:ext>
            </a:extLst>
          </p:cNvPr>
          <p:cNvSpPr txBox="1"/>
          <p:nvPr/>
        </p:nvSpPr>
        <p:spPr>
          <a:xfrm>
            <a:off x="3935323" y="6109389"/>
            <a:ext cx="6215864" cy="400110"/>
          </a:xfrm>
          <a:prstGeom prst="rect">
            <a:avLst/>
          </a:prstGeom>
          <a:noFill/>
        </p:spPr>
        <p:txBody>
          <a:bodyPr wrap="square">
            <a:spAutoFit/>
          </a:bodyPr>
          <a:lstStyle/>
          <a:p>
            <a:r>
              <a:rPr lang="fr-FR" sz="2000" b="1" dirty="0"/>
              <a:t>https://h1.nu/1hs08</a:t>
            </a:r>
          </a:p>
        </p:txBody>
      </p:sp>
    </p:spTree>
    <p:extLst>
      <p:ext uri="{BB962C8B-B14F-4D97-AF65-F5344CB8AC3E}">
        <p14:creationId xmlns:p14="http://schemas.microsoft.com/office/powerpoint/2010/main" val="350497070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22BE2-4710-0892-D775-6D9DE87DD71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E6C4D81-CE15-812D-E8F8-5DB99319BC6F}"/>
              </a:ext>
            </a:extLst>
          </p:cNvPr>
          <p:cNvSpPr txBox="1"/>
          <p:nvPr/>
        </p:nvSpPr>
        <p:spPr>
          <a:xfrm>
            <a:off x="4839290" y="524803"/>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الوظائف التسويقية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A1B67E93-D529-869D-FDC0-2768D594E41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B25D6E7-F3B7-A778-843C-0F5535F871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77E6589-5BD6-8A47-44F2-93BF601FBF4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1E85FE3D-71D6-C118-7F61-AC886E2ED576}"/>
              </a:ext>
            </a:extLst>
          </p:cNvPr>
          <p:cNvSpPr/>
          <p:nvPr/>
        </p:nvSpPr>
        <p:spPr>
          <a:xfrm rot="16200000" flipV="1">
            <a:off x="-2786743" y="251524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52B57D4F-6A94-3800-5419-4BDAE4C7D034}"/>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7090C457-6283-0F5A-2645-71C8E7EF8767}"/>
              </a:ext>
            </a:extLst>
          </p:cNvPr>
          <p:cNvSpPr txBox="1"/>
          <p:nvPr/>
        </p:nvSpPr>
        <p:spPr>
          <a:xfrm>
            <a:off x="1773424" y="1742382"/>
            <a:ext cx="9077957" cy="4778872"/>
          </a:xfrm>
          <a:prstGeom prst="rect">
            <a:avLst/>
          </a:prstGeom>
          <a:noFill/>
        </p:spPr>
        <p:txBody>
          <a:bodyPr wrap="square">
            <a:spAutoFit/>
          </a:bodyPr>
          <a:lstStyle/>
          <a:p>
            <a:pPr marL="342900" indent="-342900" algn="r" rtl="1">
              <a:buFont typeface="Wingdings" panose="05000000000000000000" pitchFamily="2" charset="2"/>
              <a:buChar char="q"/>
            </a:pPr>
            <a:r>
              <a:rPr lang="ar-SA" sz="2400" b="1" dirty="0">
                <a:solidFill>
                  <a:schemeClr val="accent2"/>
                </a:solidFill>
              </a:rPr>
              <a:t>دراسة : أروى الزهراني- 2022</a:t>
            </a:r>
            <a:endParaRPr lang="fr-FR" sz="2400" b="1" dirty="0">
              <a:solidFill>
                <a:schemeClr val="accent2"/>
              </a:solidFill>
            </a:endParaRPr>
          </a:p>
          <a:p>
            <a:pPr algn="just" rtl="1"/>
            <a:r>
              <a:rPr lang="ar-SA" sz="2400" dirty="0"/>
              <a:t>الدراسة عنونت بـ:"</a:t>
            </a:r>
            <a:r>
              <a:rPr lang="ar-SA" sz="2400" dirty="0" err="1"/>
              <a:t>إِتجاهات</a:t>
            </a:r>
            <a:r>
              <a:rPr lang="ar-SA" sz="2400" dirty="0"/>
              <a:t> الصحفيين السعوديين نحو تسويق الرسالة الإعلامية في الإعلام الرقمي وفق المعايير المهنية والأخلاقية</a:t>
            </a:r>
            <a:r>
              <a:rPr lang="fr-FR" sz="2400" dirty="0"/>
              <a:t>"</a:t>
            </a:r>
            <a:r>
              <a:rPr lang="ar-DZ" sz="2400" dirty="0" err="1"/>
              <a:t>وإِ</a:t>
            </a:r>
            <a:r>
              <a:rPr lang="ar-SA" sz="2400" dirty="0" err="1"/>
              <a:t>ستخدمت</a:t>
            </a:r>
            <a:r>
              <a:rPr lang="ar-SA" sz="2400" dirty="0"/>
              <a:t> الباحثة المنهج النوعي للوصول إلى نتائج البحث وأهدافه</a:t>
            </a:r>
            <a:r>
              <a:rPr lang="ar-DZ" sz="2400" dirty="0"/>
              <a:t>،</a:t>
            </a:r>
            <a:r>
              <a:rPr lang="ar-SA" sz="2400" dirty="0"/>
              <a:t> وقامت بإعداد أسئلة مقابلة تم</a:t>
            </a:r>
            <a:r>
              <a:rPr lang="ar-DZ" sz="2400" dirty="0"/>
              <a:t>َّ</a:t>
            </a:r>
            <a:r>
              <a:rPr lang="ar-SA" sz="2400" dirty="0"/>
              <a:t> عرضها على المشاركين وبلغ عددهم في البحث 10 مبحوثين من الصحفيين والصحفيات في الصحافة الرقمية السعودية. وخلصت عملية تحليل البيانات إلى مجموعة من النتائج :معايير وأخلاقيات مهنية يتبناها الصحفيون السعوديون في تسويق الرسالة الإعلامية الرقمية، وأبرز القيم التي تعد ركائز للعمل الإعلامي هي الموثوقية، المصداقية، النزاهة، الحياد، الدقة، الأهمية، والآنية</a:t>
            </a:r>
            <a:r>
              <a:rPr lang="fr-FR" sz="2400" dirty="0"/>
              <a:t>.</a:t>
            </a:r>
            <a:r>
              <a:rPr lang="ar-DZ" sz="2400" dirty="0"/>
              <a:t>ك</a:t>
            </a:r>
            <a:r>
              <a:rPr lang="ar-SA" sz="2400" dirty="0"/>
              <a:t>ما أظهرت الدراسة مجموعة من التحديات التي تعيق تطبيق هذه القيم، أبرزها التسابق على السبق الصحفي، المنافسة بين المنصات، السعي للشهرة، والتسرع في مواكبة الأحداث</a:t>
            </a:r>
            <a:r>
              <a:rPr lang="fr-FR" sz="2400" dirty="0"/>
              <a:t>.</a:t>
            </a:r>
          </a:p>
          <a:p>
            <a:pPr algn="just" rtl="1"/>
            <a:endParaRPr lang="ar-DZ" sz="2000" dirty="0"/>
          </a:p>
          <a:p>
            <a:pPr algn="just" rtl="1"/>
            <a:endParaRPr lang="fr-FR" sz="2000" dirty="0"/>
          </a:p>
          <a:p>
            <a:pPr algn="just" rtl="1">
              <a:lnSpc>
                <a:spcPct val="107000"/>
              </a:lnSpc>
              <a:spcAft>
                <a:spcPts val="800"/>
              </a:spcAft>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ZoneTexte 5">
            <a:extLst>
              <a:ext uri="{FF2B5EF4-FFF2-40B4-BE49-F238E27FC236}">
                <a16:creationId xmlns:a16="http://schemas.microsoft.com/office/drawing/2014/main" id="{834341AE-D4BD-9170-EF2C-E01DB8A7B74F}"/>
              </a:ext>
            </a:extLst>
          </p:cNvPr>
          <p:cNvSpPr txBox="1"/>
          <p:nvPr/>
        </p:nvSpPr>
        <p:spPr>
          <a:xfrm>
            <a:off x="960474" y="6109389"/>
            <a:ext cx="6215864" cy="400110"/>
          </a:xfrm>
          <a:prstGeom prst="rect">
            <a:avLst/>
          </a:prstGeom>
          <a:noFill/>
        </p:spPr>
        <p:txBody>
          <a:bodyPr wrap="square">
            <a:spAutoFit/>
          </a:bodyPr>
          <a:lstStyle/>
          <a:p>
            <a:r>
              <a:rPr lang="fr-FR" sz="2000" b="1" dirty="0"/>
              <a:t>https://h1.nu/1hrZI</a:t>
            </a:r>
          </a:p>
        </p:txBody>
      </p:sp>
    </p:spTree>
    <p:extLst>
      <p:ext uri="{BB962C8B-B14F-4D97-AF65-F5344CB8AC3E}">
        <p14:creationId xmlns:p14="http://schemas.microsoft.com/office/powerpoint/2010/main" val="12402838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21014A-85C2-9D62-0421-7E9589E5FF1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D295C0D-A91D-7424-D095-5C0AF3575F8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F056273-5467-B5CF-2EE9-5D091253D2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68461B9-D486-FAE1-3AB1-E65D57636D2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45DC7C2C-30F8-AC06-E3EC-2577DBBCE6BD}"/>
              </a:ext>
            </a:extLst>
          </p:cNvPr>
          <p:cNvSpPr/>
          <p:nvPr/>
        </p:nvSpPr>
        <p:spPr>
          <a:xfrm rot="16200000" flipV="1">
            <a:off x="-1545092" y="207032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0A3BA2EE-48A8-B309-2C6F-CA3050F2CC57}"/>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3EC9D75D-0EFF-3D79-B6AD-EE33F9FC1A8F}"/>
              </a:ext>
            </a:extLst>
          </p:cNvPr>
          <p:cNvSpPr txBox="1"/>
          <p:nvPr/>
        </p:nvSpPr>
        <p:spPr>
          <a:xfrm>
            <a:off x="1170432" y="1349937"/>
            <a:ext cx="9838944" cy="4518994"/>
          </a:xfrm>
          <a:prstGeom prst="rect">
            <a:avLst/>
          </a:prstGeom>
          <a:noFill/>
        </p:spPr>
        <p:txBody>
          <a:bodyPr wrap="square">
            <a:spAutoFit/>
          </a:bodyPr>
          <a:lstStyle/>
          <a:p>
            <a:pPr algn="just" rtl="1">
              <a:lnSpc>
                <a:spcPct val="107000"/>
              </a:lnSpc>
              <a:spcAft>
                <a:spcPts val="800"/>
              </a:spcAft>
              <a:buNone/>
            </a:pPr>
            <a:r>
              <a:rPr lang="ar-SA" sz="2000" kern="100" dirty="0">
                <a:effectLst/>
                <a:latin typeface="Calibri" panose="020F0502020204030204" pitchFamily="34" charset="0"/>
                <a:ea typeface="Calibri" panose="020F0502020204030204" pitchFamily="34" charset="0"/>
                <a:cs typeface="Arial" panose="020B0604020202020204" pitchFamily="34" charset="0"/>
              </a:rPr>
              <a:t>تواجه الإدارة الصحفية الحديثة عدة تحديات أساسية، أهمها</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Font typeface="+mj-lt"/>
              <a:buAutoNum type="arabicPeriod"/>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التطور التكنولوجي</a:t>
            </a:r>
            <a:r>
              <a:rPr lang="ar-SA" sz="2000" kern="100" dirty="0">
                <a:effectLst/>
                <a:latin typeface="Calibri" panose="020F0502020204030204" pitchFamily="34" charset="0"/>
                <a:ea typeface="Calibri" panose="020F0502020204030204" pitchFamily="34" charset="0"/>
                <a:cs typeface="Arial" panose="020B0604020202020204" pitchFamily="34" charset="0"/>
              </a:rPr>
              <a:t> في المعلومات والاتصالات، الذي غيّر أساليب إنتاج الصحف وجعلها أسرع وأكثر دقة باستخدام الحواسيب والأقمار الصناعية والطباعة الحديثة</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Font typeface="+mj-lt"/>
              <a:buAutoNum type="arabicPeriod"/>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ارتفاع تكاليف الإصدار</a:t>
            </a:r>
            <a:r>
              <a:rPr lang="ar-SA" sz="2000" kern="100" dirty="0">
                <a:effectLst/>
                <a:latin typeface="Calibri" panose="020F0502020204030204" pitchFamily="34" charset="0"/>
                <a:ea typeface="Calibri" panose="020F0502020204030204" pitchFamily="34" charset="0"/>
                <a:cs typeface="Arial" panose="020B0604020202020204" pitchFamily="34" charset="0"/>
              </a:rPr>
              <a:t> بعد تحول الصحافة إلى صناعة ضخمة تتطلب استثمارات مالية كبيرة</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Font typeface="+mj-lt"/>
              <a:buAutoNum type="arabicPeriod"/>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شدة المنافسة</a:t>
            </a:r>
            <a:r>
              <a:rPr lang="ar-SA" sz="2000" kern="100" dirty="0">
                <a:effectLst/>
                <a:latin typeface="Calibri" panose="020F0502020204030204" pitchFamily="34" charset="0"/>
                <a:ea typeface="Calibri" panose="020F0502020204030204" pitchFamily="34" charset="0"/>
                <a:cs typeface="Arial" panose="020B0604020202020204" pitchFamily="34" charset="0"/>
              </a:rPr>
              <a:t> مع الوسائل الإعلامية الأخرى كالتلفزيون والإنترنت، مما جعل الصحف تركّز على التحليل والتفسير بدلاً من السبق الإخباري</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Font typeface="+mj-lt"/>
              <a:buAutoNum type="arabicPeriod"/>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تغيّر أذواق القراء</a:t>
            </a:r>
            <a:r>
              <a:rPr lang="ar-SA" sz="2000" kern="100" dirty="0">
                <a:effectLst/>
                <a:latin typeface="Calibri" panose="020F0502020204030204" pitchFamily="34" charset="0"/>
                <a:ea typeface="Calibri" panose="020F0502020204030204" pitchFamily="34" charset="0"/>
                <a:cs typeface="Arial" panose="020B0604020202020204" pitchFamily="34" charset="0"/>
              </a:rPr>
              <a:t> واحتياجاتهم الإعلامية بسبب التطورات الاقتصادية والسياسية والتعددية الإعلامية</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Font typeface="+mj-lt"/>
              <a:buAutoNum type="arabicPeriod"/>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الحاجة إلى كفاءات جديدة</a:t>
            </a:r>
            <a:r>
              <a:rPr lang="ar-SA" sz="2000" kern="100" dirty="0">
                <a:effectLst/>
                <a:latin typeface="Calibri" panose="020F0502020204030204" pitchFamily="34" charset="0"/>
                <a:ea typeface="Calibri" panose="020F0502020204030204" pitchFamily="34" charset="0"/>
                <a:cs typeface="Arial" panose="020B0604020202020204" pitchFamily="34" charset="0"/>
              </a:rPr>
              <a:t> في مجالات الصحافة الرقمية، والتحليل، والتخصص</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Font typeface="+mj-lt"/>
              <a:buAutoNum type="arabicPeriod"/>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أزمة الثقة والمصداقية</a:t>
            </a:r>
            <a:r>
              <a:rPr lang="ar-SA" sz="2000" kern="100" dirty="0">
                <a:effectLst/>
                <a:latin typeface="Calibri" panose="020F0502020204030204" pitchFamily="34" charset="0"/>
                <a:ea typeface="Calibri" panose="020F0502020204030204" pitchFamily="34" charset="0"/>
                <a:cs typeface="Arial" panose="020B0604020202020204" pitchFamily="34" charset="0"/>
              </a:rPr>
              <a:t> بين الصحافة والحكومة والجمهور، خاصة في دول العالم الثالث</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Font typeface="+mj-lt"/>
              <a:buAutoNum type="arabicPeriod"/>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الاهتمام بأخلاقيات المهنة</a:t>
            </a:r>
            <a:r>
              <a:rPr lang="ar-SA" sz="2000" kern="100" dirty="0">
                <a:effectLst/>
                <a:latin typeface="Calibri" panose="020F0502020204030204" pitchFamily="34" charset="0"/>
                <a:ea typeface="Calibri" panose="020F0502020204030204" pitchFamily="34" charset="0"/>
                <a:cs typeface="Arial" panose="020B0604020202020204" pitchFamily="34" charset="0"/>
              </a:rPr>
              <a:t> ومسؤولية الصحافة تجاه المجتمع، مع ظهور مواثيق شرف إعلامي</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Font typeface="+mj-lt"/>
              <a:buAutoNum type="arabicPeriod"/>
              <a:tabLst>
                <a:tab pos="457200" algn="l"/>
              </a:tabLst>
            </a:pPr>
            <a:r>
              <a:rPr lang="ar-SA" sz="2000" b="1" kern="100" dirty="0">
                <a:effectLst/>
                <a:latin typeface="Calibri" panose="020F0502020204030204" pitchFamily="34" charset="0"/>
                <a:ea typeface="Calibri" panose="020F0502020204030204" pitchFamily="34" charset="0"/>
                <a:cs typeface="Arial" panose="020B0604020202020204" pitchFamily="34" charset="0"/>
              </a:rPr>
              <a:t>أهمية البحث والتطوير</a:t>
            </a:r>
            <a:r>
              <a:rPr lang="ar-SA" sz="2000" kern="100" dirty="0">
                <a:effectLst/>
                <a:latin typeface="Calibri" panose="020F0502020204030204" pitchFamily="34" charset="0"/>
                <a:ea typeface="Calibri" panose="020F0502020204030204" pitchFamily="34" charset="0"/>
                <a:cs typeface="Arial" panose="020B0604020202020204" pitchFamily="34" charset="0"/>
              </a:rPr>
              <a:t> لتحسين الأداء الإداري والتحريري من خلال دراسات الجمهور والرأي العام</a:t>
            </a:r>
            <a:r>
              <a:rPr lang="fr-FR" sz="20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6" name="TextBox 16">
            <a:extLst>
              <a:ext uri="{FF2B5EF4-FFF2-40B4-BE49-F238E27FC236}">
                <a16:creationId xmlns:a16="http://schemas.microsoft.com/office/drawing/2014/main" id="{75C289BC-B728-FB98-8F65-7CA6F57A1AC3}"/>
              </a:ext>
            </a:extLst>
          </p:cNvPr>
          <p:cNvSpPr txBox="1"/>
          <p:nvPr/>
        </p:nvSpPr>
        <p:spPr>
          <a:xfrm>
            <a:off x="4482690" y="66155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التَّحديات التي تواجه الإِدارة الصحفية</a:t>
            </a:r>
          </a:p>
        </p:txBody>
      </p:sp>
    </p:spTree>
    <p:extLst>
      <p:ext uri="{BB962C8B-B14F-4D97-AF65-F5344CB8AC3E}">
        <p14:creationId xmlns:p14="http://schemas.microsoft.com/office/powerpoint/2010/main" val="410868272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B5D0E-B9CC-0021-5EFD-D2BDB6CCDD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08953-4CB4-A01A-A260-7E304C22B236}"/>
              </a:ext>
            </a:extLst>
          </p:cNvPr>
          <p:cNvSpPr/>
          <p:nvPr/>
        </p:nvSpPr>
        <p:spPr>
          <a:xfrm>
            <a:off x="1481328" y="2371002"/>
            <a:ext cx="9701784" cy="3225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EG" dirty="0">
              <a:solidFill>
                <a:schemeClr val="tx1"/>
              </a:solidFill>
            </a:endParaRPr>
          </a:p>
        </p:txBody>
      </p:sp>
      <p:sp>
        <p:nvSpPr>
          <p:cNvPr id="3" name="TextBox 2">
            <a:extLst>
              <a:ext uri="{FF2B5EF4-FFF2-40B4-BE49-F238E27FC236}">
                <a16:creationId xmlns:a16="http://schemas.microsoft.com/office/drawing/2014/main" id="{AED3977E-E4B9-CF88-5919-F8F866E0D173}"/>
              </a:ext>
            </a:extLst>
          </p:cNvPr>
          <p:cNvSpPr txBox="1"/>
          <p:nvPr/>
        </p:nvSpPr>
        <p:spPr>
          <a:xfrm>
            <a:off x="3928390" y="1022140"/>
            <a:ext cx="4654193" cy="646331"/>
          </a:xfrm>
          <a:prstGeom prst="rect">
            <a:avLst/>
          </a:prstGeom>
          <a:noFill/>
        </p:spPr>
        <p:txBody>
          <a:bodyPr wrap="square" rtlCol="0">
            <a:spAutoFit/>
          </a:bodyPr>
          <a:lstStyle/>
          <a:p>
            <a:r>
              <a:rPr lang="ar-DZ" sz="3600" b="1" dirty="0">
                <a:solidFill>
                  <a:srgbClr val="00B0F0"/>
                </a:solidFill>
                <a:latin typeface="Alexandria" charset="0"/>
                <a:cs typeface="Alexandria" charset="0"/>
              </a:rPr>
              <a:t>خـــــــــــــــلاصـــــــــــــــــــــــة                 </a:t>
            </a:r>
            <a:endParaRPr lang="en-US"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B062685-B351-85CD-362D-1E2EAC06222C}"/>
              </a:ext>
            </a:extLst>
          </p:cNvPr>
          <p:cNvSpPr/>
          <p:nvPr/>
        </p:nvSpPr>
        <p:spPr>
          <a:xfrm>
            <a:off x="3544027" y="725455"/>
            <a:ext cx="1278929"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b="1" dirty="0">
              <a:ea typeface="Roboto Light" panose="02000000000000000000" pitchFamily="2" charset="0"/>
            </a:endParaRPr>
          </a:p>
        </p:txBody>
      </p:sp>
      <p:pic>
        <p:nvPicPr>
          <p:cNvPr id="7" name="Graphic 21">
            <a:extLst>
              <a:ext uri="{FF2B5EF4-FFF2-40B4-BE49-F238E27FC236}">
                <a16:creationId xmlns:a16="http://schemas.microsoft.com/office/drawing/2014/main" id="{5A77A518-20E9-C244-C8B0-10AE1D0FD3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BF769B0B-C3BB-065D-25D1-A6E634E087F4}"/>
              </a:ext>
            </a:extLst>
          </p:cNvPr>
          <p:cNvSpPr txBox="1"/>
          <p:nvPr/>
        </p:nvSpPr>
        <p:spPr>
          <a:xfrm>
            <a:off x="1615070" y="2504330"/>
            <a:ext cx="9280832" cy="3970318"/>
          </a:xfrm>
          <a:prstGeom prst="rect">
            <a:avLst/>
          </a:prstGeom>
          <a:noFill/>
        </p:spPr>
        <p:txBody>
          <a:bodyPr wrap="square">
            <a:spAutoFit/>
          </a:bodyPr>
          <a:lstStyle/>
          <a:p>
            <a:pPr algn="just" rtl="1"/>
            <a:r>
              <a:rPr lang="ar-SA" sz="3200" dirty="0"/>
              <a:t>العالم الإعلامي اليوم يشهد منافسة قوية وتغيرات سريعة بسبب التكنولوجيا وتنوع وسائل الإعلام، لذلك تحتاج الصحيفة إلى إدارة ذكية تُخطط، وتُطور العمل، وتواكب التطورات الحديثة حتى تحافظ على مكانتها وجمهورها</a:t>
            </a:r>
            <a:r>
              <a:rPr lang="fr-FR" sz="3200" dirty="0"/>
              <a:t>.</a:t>
            </a:r>
            <a:r>
              <a:rPr lang="ar-DZ" sz="3200" dirty="0"/>
              <a:t> </a:t>
            </a:r>
          </a:p>
          <a:p>
            <a:pPr algn="just" rtl="1"/>
            <a:r>
              <a:rPr lang="ar-SA" sz="3200" dirty="0"/>
              <a:t>فمن دون إدارة فعّالة ومواكِبة للتطور، لا يمكن للصحيفة أن تستمر أو تنافس بنجاح</a:t>
            </a:r>
            <a:r>
              <a:rPr lang="fr-FR" sz="3200" dirty="0"/>
              <a:t>.</a:t>
            </a:r>
          </a:p>
          <a:p>
            <a:pPr algn="r" rtl="1"/>
            <a:endParaRPr lang="fr-FR" sz="2400" dirty="0"/>
          </a:p>
          <a:p>
            <a:pPr algn="just"/>
            <a:r>
              <a:rPr lang="ar-EG" dirty="0"/>
              <a:t>.</a:t>
            </a:r>
          </a:p>
          <a:p>
            <a:pPr rtl="1"/>
            <a:r>
              <a:rPr lang="ar-SA" dirty="0"/>
              <a:t> </a:t>
            </a:r>
            <a:endParaRPr lang="fr-FR" dirty="0"/>
          </a:p>
        </p:txBody>
      </p:sp>
    </p:spTree>
    <p:extLst>
      <p:ext uri="{BB962C8B-B14F-4D97-AF65-F5344CB8AC3E}">
        <p14:creationId xmlns:p14="http://schemas.microsoft.com/office/powerpoint/2010/main" val="3901831950"/>
      </p:ext>
    </p:extLst>
  </p:cSld>
  <p:clrMapOvr>
    <a:masterClrMapping/>
  </p:clrMapOvr>
  <mc:AlternateContent xmlns:mc="http://schemas.openxmlformats.org/markup-compatibility/2006" xmlns:p14="http://schemas.microsoft.com/office/powerpoint/2010/main">
    <mc:Choice Requires="p14">
      <p:transition p14:dur="0" advTm="75242"/>
    </mc:Choice>
    <mc:Fallback xmlns="">
      <p:transition advTm="7524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
        <p:nvSpPr>
          <p:cNvPr id="9" name="Rectangle 8">
            <a:extLst>
              <a:ext uri="{FF2B5EF4-FFF2-40B4-BE49-F238E27FC236}">
                <a16:creationId xmlns:a16="http://schemas.microsoft.com/office/drawing/2014/main" id="{350E98EB-F120-C5DB-FEBF-0BFD179B8F40}"/>
              </a:ext>
            </a:extLst>
          </p:cNvPr>
          <p:cNvSpPr/>
          <p:nvPr/>
        </p:nvSpPr>
        <p:spPr>
          <a:xfrm>
            <a:off x="3366421" y="573473"/>
            <a:ext cx="131859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9">
            <a:extLst>
              <a:ext uri="{FF2B5EF4-FFF2-40B4-BE49-F238E27FC236}">
                <a16:creationId xmlns:a16="http://schemas.microsoft.com/office/drawing/2014/main" id="{69DF2B32-90BA-9464-3A42-EE3B9504227A}"/>
              </a:ext>
            </a:extLst>
          </p:cNvPr>
          <p:cNvSpPr txBox="1"/>
          <p:nvPr/>
        </p:nvSpPr>
        <p:spPr>
          <a:xfrm>
            <a:off x="3542605" y="656957"/>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2" name="TextBox 24">
            <a:extLst>
              <a:ext uri="{FF2B5EF4-FFF2-40B4-BE49-F238E27FC236}">
                <a16:creationId xmlns:a16="http://schemas.microsoft.com/office/drawing/2014/main" id="{A287115C-DD90-DEFC-AF52-CBAE211190E8}"/>
              </a:ext>
            </a:extLst>
          </p:cNvPr>
          <p:cNvSpPr txBox="1"/>
          <p:nvPr/>
        </p:nvSpPr>
        <p:spPr>
          <a:xfrm>
            <a:off x="476299" y="1804560"/>
            <a:ext cx="7753301" cy="4493538"/>
          </a:xfrm>
          <a:prstGeom prst="rect">
            <a:avLst/>
          </a:prstGeom>
          <a:noFill/>
        </p:spPr>
        <p:txBody>
          <a:bodyPr wrap="square" rtlCol="0">
            <a:spAutoFit/>
          </a:bodyPr>
          <a:lstStyle/>
          <a:p>
            <a:pPr algn="just" rtl="1"/>
            <a:r>
              <a:rPr lang="ar-SA" sz="2200" dirty="0"/>
              <a:t>1-</a:t>
            </a:r>
            <a:r>
              <a:rPr lang="fr-FR" sz="2200" dirty="0"/>
              <a:t> </a:t>
            </a:r>
            <a:r>
              <a:rPr lang="ar-SA" sz="2200" dirty="0"/>
              <a:t>البلوشي عبد الله بن مبارك: "إدارة المؤسسات الإعلامية في العصر الرقمي"، </a:t>
            </a:r>
            <a:br>
              <a:rPr lang="fr-FR" sz="2200" dirty="0"/>
            </a:br>
            <a:r>
              <a:rPr lang="ar-SA" sz="2200" dirty="0"/>
              <a:t>جامعة السلطان قابوس، سلطنة عمان، 2020</a:t>
            </a:r>
            <a:r>
              <a:rPr lang="fr-FR" sz="2200" dirty="0"/>
              <a:t>.</a:t>
            </a:r>
          </a:p>
          <a:p>
            <a:pPr algn="just" rtl="1"/>
            <a:r>
              <a:rPr lang="ar-SA" sz="2200" dirty="0"/>
              <a:t>2- الدليمي عبد الرزاق: "إدارة المؤسسات الإعلامية، دار أسامة للنشر والتوزيع، عمّان، 2014</a:t>
            </a:r>
            <a:r>
              <a:rPr lang="fr-FR" sz="2200" dirty="0"/>
              <a:t>.</a:t>
            </a:r>
          </a:p>
          <a:p>
            <a:pPr algn="just" rtl="1"/>
            <a:r>
              <a:rPr lang="ar-SA" sz="2200" dirty="0"/>
              <a:t>3- الشكعة سامي: "الإدارة الإعلامية في المؤسسات الصحفية"، دار الفكر العربي، 2010</a:t>
            </a:r>
            <a:r>
              <a:rPr lang="fr-FR" sz="2200" dirty="0"/>
              <a:t>.</a:t>
            </a:r>
          </a:p>
          <a:p>
            <a:pPr algn="just" rtl="1"/>
            <a:r>
              <a:rPr lang="ar-SA" sz="2200" dirty="0"/>
              <a:t>4- زيد عبد الله: "إدارة الإعلام: الأسس والتطبيقات"، دار الفكر العربي، القاهرة، 2016</a:t>
            </a:r>
            <a:r>
              <a:rPr lang="fr-FR" sz="2200" dirty="0"/>
              <a:t>.</a:t>
            </a:r>
          </a:p>
          <a:p>
            <a:pPr algn="just" rtl="1"/>
            <a:r>
              <a:rPr lang="ar-SA" sz="2200" dirty="0"/>
              <a:t>5- عبد العزيز ياسر: "إدارة المؤسسات الإعلامية في ظل الإعلام الجديد"، المجلس الأعلى لتنظيم الإعلام، مصر، 2018</a:t>
            </a:r>
            <a:r>
              <a:rPr lang="fr-FR" sz="2200" dirty="0"/>
              <a:t>.</a:t>
            </a:r>
          </a:p>
          <a:p>
            <a:pPr algn="just" rtl="1"/>
            <a:r>
              <a:rPr lang="ar-SA" sz="2200" dirty="0"/>
              <a:t>6- سمير الهاشمي:"</a:t>
            </a:r>
            <a:r>
              <a:rPr lang="ar-SA" sz="2200" b="1" dirty="0"/>
              <a:t> </a:t>
            </a:r>
            <a:r>
              <a:rPr lang="ar-SA" sz="2200" dirty="0"/>
              <a:t>استراتيجيات التسويق الإلكتروني"، دار صفاء، عمّان، </a:t>
            </a:r>
            <a:r>
              <a:rPr lang="fr-FR" sz="2200" dirty="0"/>
              <a:t>. 2020</a:t>
            </a:r>
          </a:p>
          <a:p>
            <a:pPr algn="just" rtl="1"/>
            <a:r>
              <a:rPr lang="ar-SA" sz="2200" dirty="0"/>
              <a:t>7- كفاح الربيعي: "التسويق الرقمي وإدارة الحملات الإعلانية"، دار وائل، الأردن،</a:t>
            </a:r>
            <a:r>
              <a:rPr lang="fr-FR" sz="2200" dirty="0"/>
              <a:t> 2021</a:t>
            </a:r>
            <a:r>
              <a:rPr lang="ar-SA" sz="2200" dirty="0"/>
              <a:t>.</a:t>
            </a:r>
            <a:endParaRPr lang="fr-FR" sz="2200" dirty="0"/>
          </a:p>
        </p:txBody>
      </p:sp>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p14:dur="0" advTm="188224"/>
    </mc:Choice>
    <mc:Fallback xmlns="">
      <p:transition advTm="18822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2DC20-CCE6-D175-8ABC-F2B55B1A584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8A7A206-B6FE-DAB8-735E-F66A51CFAA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9942"/>
            <a:ext cx="12663752" cy="7053944"/>
          </a:xfrm>
          <a:prstGeom prst="rect">
            <a:avLst/>
          </a:prstGeom>
        </p:spPr>
      </p:pic>
      <p:sp>
        <p:nvSpPr>
          <p:cNvPr id="2" name="Rectangle: Single Corner Rounded 1">
            <a:extLst>
              <a:ext uri="{FF2B5EF4-FFF2-40B4-BE49-F238E27FC236}">
                <a16:creationId xmlns:a16="http://schemas.microsoft.com/office/drawing/2014/main" id="{EB600FB7-6155-8726-8821-61BB00776F0D}"/>
              </a:ext>
            </a:extLst>
          </p:cNvPr>
          <p:cNvSpPr/>
          <p:nvPr/>
        </p:nvSpPr>
        <p:spPr>
          <a:xfrm flipV="1">
            <a:off x="0" y="-18465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93119909-6E33-AA2D-33D2-8C8FDAA6849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3283A38-396F-6A74-E932-A396FFEC0BE5}"/>
              </a:ext>
            </a:extLst>
          </p:cNvPr>
          <p:cNvSpPr txBox="1"/>
          <p:nvPr/>
        </p:nvSpPr>
        <p:spPr>
          <a:xfrm>
            <a:off x="6241630" y="3084193"/>
            <a:ext cx="4540025" cy="769441"/>
          </a:xfrm>
          <a:prstGeom prst="rect">
            <a:avLst/>
          </a:prstGeom>
          <a:noFill/>
        </p:spPr>
        <p:txBody>
          <a:bodyPr wrap="none" rtlCol="0">
            <a:spAutoFit/>
          </a:bodyPr>
          <a:lstStyle/>
          <a:p>
            <a:r>
              <a:rPr lang="ar-DZ" sz="4400" b="1" dirty="0">
                <a:solidFill>
                  <a:srgbClr val="00B0F0"/>
                </a:solidFill>
                <a:latin typeface="Alexandria" charset="0"/>
                <a:cs typeface="Alexandria" charset="0"/>
              </a:rPr>
              <a:t>تمنياتي بالنجاح للجميع</a:t>
            </a:r>
            <a:endParaRPr lang="en-US" sz="4400" b="1" dirty="0">
              <a:solidFill>
                <a:srgbClr val="00B0F0"/>
              </a:solidFill>
              <a:latin typeface="Alexandria" charset="0"/>
              <a:cs typeface="Alexandria" charset="0"/>
            </a:endParaRPr>
          </a:p>
        </p:txBody>
      </p:sp>
      <p:sp>
        <p:nvSpPr>
          <p:cNvPr id="10" name="Rectangle: Rounded Corners 9">
            <a:extLst>
              <a:ext uri="{FF2B5EF4-FFF2-40B4-BE49-F238E27FC236}">
                <a16:creationId xmlns:a16="http://schemas.microsoft.com/office/drawing/2014/main" id="{E3AA9072-107A-E448-6979-C28245280094}"/>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tx1">
                    <a:lumMod val="95000"/>
                    <a:lumOff val="5000"/>
                  </a:schemeClr>
                </a:solidFill>
                <a:latin typeface="Alexandria" charset="0"/>
                <a:cs typeface="Alexandria" charset="0"/>
              </a:rPr>
              <a:t>المحاضرة الثالثة </a:t>
            </a:r>
            <a:endParaRPr lang="en-US" sz="2800" b="1" dirty="0">
              <a:solidFill>
                <a:schemeClr val="tx1">
                  <a:lumMod val="95000"/>
                  <a:lumOff val="5000"/>
                </a:schemeClr>
              </a:solidFill>
              <a:latin typeface="Alexandria" charset="0"/>
              <a:cs typeface="Alexandria" charset="0"/>
            </a:endParaRPr>
          </a:p>
        </p:txBody>
      </p:sp>
      <p:sp>
        <p:nvSpPr>
          <p:cNvPr id="11" name="TextBox 10">
            <a:extLst>
              <a:ext uri="{FF2B5EF4-FFF2-40B4-BE49-F238E27FC236}">
                <a16:creationId xmlns:a16="http://schemas.microsoft.com/office/drawing/2014/main" id="{3D411082-9BBD-2374-843F-5A88A56DC6EE}"/>
              </a:ext>
            </a:extLst>
          </p:cNvPr>
          <p:cNvSpPr txBox="1"/>
          <p:nvPr/>
        </p:nvSpPr>
        <p:spPr>
          <a:xfrm>
            <a:off x="6900203" y="4761427"/>
            <a:ext cx="2436886" cy="707886"/>
          </a:xfrm>
          <a:prstGeom prst="rect">
            <a:avLst/>
          </a:prstGeom>
          <a:noFill/>
        </p:spPr>
        <p:txBody>
          <a:bodyPr wrap="none" rtlCol="0">
            <a:spAutoFit/>
          </a:bodyPr>
          <a:lstStyle/>
          <a:p>
            <a:pPr algn="ctr"/>
            <a:r>
              <a:rPr lang="fr-FR" sz="2000" b="1" dirty="0"/>
              <a:t>DGM</a:t>
            </a:r>
            <a:r>
              <a:rPr lang="ar-DZ" sz="2000" b="1" dirty="0"/>
              <a:t>411</a:t>
            </a:r>
            <a:endParaRPr lang="fr-FR" sz="2000" dirty="0"/>
          </a:p>
          <a:p>
            <a:pPr algn="ctr"/>
            <a:r>
              <a:rPr lang="ar-DZ" sz="2000" b="1" dirty="0">
                <a:solidFill>
                  <a:schemeClr val="tx1">
                    <a:lumMod val="95000"/>
                    <a:lumOff val="5000"/>
                  </a:schemeClr>
                </a:solidFill>
                <a:latin typeface="Alexandria"/>
                <a:cs typeface="Alexandria" charset="0"/>
              </a:rPr>
              <a:t>إدارة المؤسسات الإعلامية</a:t>
            </a:r>
          </a:p>
        </p:txBody>
      </p:sp>
      <p:sp>
        <p:nvSpPr>
          <p:cNvPr id="12" name="TextBox 11">
            <a:extLst>
              <a:ext uri="{FF2B5EF4-FFF2-40B4-BE49-F238E27FC236}">
                <a16:creationId xmlns:a16="http://schemas.microsoft.com/office/drawing/2014/main" id="{E6A94160-6044-E81B-C88B-D779F117EAAD}"/>
              </a:ext>
            </a:extLst>
          </p:cNvPr>
          <p:cNvSpPr txBox="1"/>
          <p:nvPr/>
        </p:nvSpPr>
        <p:spPr>
          <a:xfrm>
            <a:off x="459185" y="6187539"/>
            <a:ext cx="488646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Dr. TEWFIK AMRI</a:t>
            </a:r>
          </a:p>
        </p:txBody>
      </p:sp>
      <p:sp>
        <p:nvSpPr>
          <p:cNvPr id="13" name="TextBox 12">
            <a:extLst>
              <a:ext uri="{FF2B5EF4-FFF2-40B4-BE49-F238E27FC236}">
                <a16:creationId xmlns:a16="http://schemas.microsoft.com/office/drawing/2014/main" id="{3341C8AD-5FF3-15C7-B2A7-7E0C1C94CAD2}"/>
              </a:ext>
            </a:extLst>
          </p:cNvPr>
          <p:cNvSpPr txBox="1"/>
          <p:nvPr/>
        </p:nvSpPr>
        <p:spPr>
          <a:xfrm>
            <a:off x="459185" y="5830966"/>
            <a:ext cx="4886463" cy="523220"/>
          </a:xfrm>
          <a:prstGeom prst="rect">
            <a:avLst/>
          </a:prstGeom>
          <a:noFill/>
        </p:spPr>
        <p:txBody>
          <a:bodyPr wrap="square" rtlCol="0">
            <a:spAutoFit/>
          </a:bodyPr>
          <a:lstStyle/>
          <a:p>
            <a:r>
              <a:rPr lang="en-US" sz="2800" dirty="0">
                <a:solidFill>
                  <a:srgbClr val="00B0F0"/>
                </a:solidFill>
                <a:latin typeface="Alexandria" charset="0"/>
                <a:cs typeface="Alexandria" charset="0"/>
              </a:rPr>
              <a:t>Prepared by</a:t>
            </a:r>
          </a:p>
        </p:txBody>
      </p:sp>
      <p:pic>
        <p:nvPicPr>
          <p:cNvPr id="6" name="Graphic 21">
            <a:extLst>
              <a:ext uri="{FF2B5EF4-FFF2-40B4-BE49-F238E27FC236}">
                <a16:creationId xmlns:a16="http://schemas.microsoft.com/office/drawing/2014/main" id="{19E9EF1C-50B8-1F07-FFF9-C2AF186D9CC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Graphic 12">
            <a:extLst>
              <a:ext uri="{FF2B5EF4-FFF2-40B4-BE49-F238E27FC236}">
                <a16:creationId xmlns:a16="http://schemas.microsoft.com/office/drawing/2014/main" id="{9FABF719-176F-BB5B-BF20-60C9DC791DA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642022" y="6095874"/>
            <a:ext cx="2279266" cy="384052"/>
          </a:xfrm>
          <a:prstGeom prst="rect">
            <a:avLst/>
          </a:prstGeom>
        </p:spPr>
      </p:pic>
    </p:spTree>
    <p:extLst>
      <p:ext uri="{BB962C8B-B14F-4D97-AF65-F5344CB8AC3E}">
        <p14:creationId xmlns:p14="http://schemas.microsoft.com/office/powerpoint/2010/main" val="799000106"/>
      </p:ext>
    </p:extLst>
  </p:cSld>
  <p:clrMapOvr>
    <a:masterClrMapping/>
  </p:clrMapOvr>
  <mc:AlternateContent xmlns:mc="http://schemas.openxmlformats.org/markup-compatibility/2006" xmlns:p14="http://schemas.microsoft.com/office/powerpoint/2010/main">
    <mc:Choice Requires="p14">
      <p:transition p14:dur="0" advTm="62506"/>
    </mc:Choice>
    <mc:Fallback xmlns="">
      <p:transition advTm="625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schemas.openxmlformats.org/package/2006/metadata/core-properties"/>
    <ds:schemaRef ds:uri="http://purl.org/dc/terms/"/>
    <ds:schemaRef ds:uri="http://schemas.microsoft.com/office/2006/documentManagement/types"/>
    <ds:schemaRef ds:uri="http://www.w3.org/XML/1998/namespace"/>
    <ds:schemaRef ds:uri="http://purl.org/dc/dcmitype/"/>
    <ds:schemaRef ds:uri="http://schemas.microsoft.com/office/infopath/2007/PartnerControls"/>
    <ds:schemaRef ds:uri="688354b5-287c-4cda-825e-1d7935aea40e"/>
    <ds:schemaRef ds:uri="aca13214-df29-4e3c-a050-857c0bf7bd8e"/>
    <ds:schemaRef ds:uri="http://schemas.microsoft.com/office/2006/metadata/properties"/>
  </ds:schemaRefs>
</ds:datastoreItem>
</file>

<file path=customXml/itemProps2.xml><?xml version="1.0" encoding="utf-8"?>
<ds:datastoreItem xmlns:ds="http://schemas.openxmlformats.org/officeDocument/2006/customXml" ds:itemID="{D3E1C45A-80CD-4B9F-AF09-ADFFE2ABA3AD}"/>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13264</TotalTime>
  <Words>6508</Words>
  <Application>Microsoft Office PowerPoint</Application>
  <PresentationFormat>Grand écran</PresentationFormat>
  <Paragraphs>261</Paragraphs>
  <Slides>40</Slides>
  <Notes>4</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40</vt:i4>
      </vt:variant>
    </vt:vector>
  </HeadingPairs>
  <TitlesOfParts>
    <vt:vector size="48" baseType="lpstr">
      <vt:lpstr>Alexandria</vt:lpstr>
      <vt:lpstr>Arial</vt:lpstr>
      <vt:lpstr>Calibri</vt:lpstr>
      <vt:lpstr>Calibri Light</vt:lpstr>
      <vt:lpstr>Roboto Light</vt:lpstr>
      <vt:lpstr>Symbol</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208</cp:revision>
  <dcterms:created xsi:type="dcterms:W3CDTF">2023-04-29T09:08:00Z</dcterms:created>
  <dcterms:modified xsi:type="dcterms:W3CDTF">2025-10-25T18:43:41Z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