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1"/>
  </p:notesMasterIdLst>
  <p:sldIdLst>
    <p:sldId id="480" r:id="rId2"/>
    <p:sldId id="303" r:id="rId3"/>
    <p:sldId id="271" r:id="rId4"/>
    <p:sldId id="313" r:id="rId5"/>
    <p:sldId id="276" r:id="rId6"/>
    <p:sldId id="496" r:id="rId7"/>
    <p:sldId id="497" r:id="rId8"/>
    <p:sldId id="498" r:id="rId9"/>
    <p:sldId id="499" r:id="rId10"/>
    <p:sldId id="500" r:id="rId11"/>
    <p:sldId id="501" r:id="rId12"/>
    <p:sldId id="502" r:id="rId13"/>
    <p:sldId id="489" r:id="rId14"/>
    <p:sldId id="503" r:id="rId15"/>
    <p:sldId id="504" r:id="rId16"/>
    <p:sldId id="505" r:id="rId17"/>
    <p:sldId id="506" r:id="rId18"/>
    <p:sldId id="507" r:id="rId19"/>
    <p:sldId id="508" r:id="rId20"/>
    <p:sldId id="509" r:id="rId21"/>
    <p:sldId id="510" r:id="rId22"/>
    <p:sldId id="511" r:id="rId23"/>
    <p:sldId id="512" r:id="rId24"/>
    <p:sldId id="513" r:id="rId25"/>
    <p:sldId id="514" r:id="rId26"/>
    <p:sldId id="515" r:id="rId27"/>
    <p:sldId id="256" r:id="rId28"/>
    <p:sldId id="306" r:id="rId29"/>
    <p:sldId id="349"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276"/>
            <p14:sldId id="496"/>
            <p14:sldId id="497"/>
            <p14:sldId id="498"/>
            <p14:sldId id="499"/>
            <p14:sldId id="500"/>
            <p14:sldId id="501"/>
            <p14:sldId id="502"/>
            <p14:sldId id="489"/>
            <p14:sldId id="503"/>
            <p14:sldId id="504"/>
            <p14:sldId id="505"/>
            <p14:sldId id="506"/>
            <p14:sldId id="507"/>
            <p14:sldId id="508"/>
            <p14:sldId id="509"/>
            <p14:sldId id="510"/>
            <p14:sldId id="511"/>
            <p14:sldId id="512"/>
            <p14:sldId id="513"/>
            <p14:sldId id="514"/>
            <p14:sldId id="515"/>
            <p14:sldId id="256"/>
            <p14:sldId id="306"/>
            <p14:sldId id="349"/>
          </p14:sldIdLst>
        </p14:section>
        <p14:section name="Untitled Section" id="{2F6AD2C2-46A9-4BC4-94FF-3A698A8E8EFB}">
          <p14:sldIdLst/>
        </p14:section>
      </p14:sectionLst>
    </p:ex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showAnimation="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p:scale>
          <a:sx n="72" d="100"/>
          <a:sy n="72" d="100"/>
        </p:scale>
        <p:origin x="-636"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10/30/2023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dirty="0"/>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10/30/2023</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10/30/2023</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10/30/2023</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10/30/2023</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10/30/2023</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10/30/2023</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10/30/2023</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10/30/2023</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10/30/2023</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10/30/2023</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10/30/2023</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xmlns=""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2.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10/30/2023</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Picture 6">
            <a:extLst>
              <a:ext uri="{FF2B5EF4-FFF2-40B4-BE49-F238E27FC236}">
                <a16:creationId xmlns:a16="http://schemas.microsoft.com/office/drawing/2014/main" xmlns="" id="{BF267E06-EB1E-9B34-38B9-64519A68A913}"/>
              </a:ext>
            </a:extLst>
          </p:cNvPr>
          <p:cNvPicPr>
            <a:picLocks noChangeAspect="1"/>
          </p:cNvPicPr>
          <p:nvPr userDrawn="1"/>
        </p:nvPicPr>
        <p:blipFill>
          <a:blip r:embed="rId21" cstate="print">
            <a:extLst>
              <a:ext uri="{28A0092B-C50C-407E-A947-70E740481C1C}">
                <a14:useLocalDpi xmlns:a14="http://schemas.microsoft.com/office/drawing/2010/main" val="0"/>
              </a:ext>
            </a:extLst>
          </a:blip>
          <a:srcRect/>
          <a:stretch/>
        </p:blipFill>
        <p:spPr>
          <a:xfrm>
            <a:off x="9691058" y="87721"/>
            <a:ext cx="2383737" cy="1125123"/>
          </a:xfrm>
          <a:prstGeom prst="rect">
            <a:avLst/>
          </a:prstGeom>
        </p:spPr>
      </p:pic>
      <p:sp>
        <p:nvSpPr>
          <p:cNvPr id="8" name="Rectangle 7">
            <a:extLst>
              <a:ext uri="{FF2B5EF4-FFF2-40B4-BE49-F238E27FC236}">
                <a16:creationId xmlns:a16="http://schemas.microsoft.com/office/drawing/2014/main" xmlns="" id="{ADB57316-93DF-55FF-871F-F7A63A9FF2F0}"/>
              </a:ext>
            </a:extLst>
          </p:cNvPr>
          <p:cNvSpPr/>
          <p:nvPr userDrawn="1"/>
        </p:nvSpPr>
        <p:spPr>
          <a:xfrm flipV="1">
            <a:off x="-124683"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jp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11.jpg"/><Relationship Id="rId2" Type="http://schemas.openxmlformats.org/officeDocument/2006/relationships/notesSlide" Target="../notesSlides/notesSlide4.xml"/><Relationship Id="rId1" Type="http://schemas.openxmlformats.org/officeDocument/2006/relationships/slideLayout" Target="../slideLayouts/slideLayout17.xml"/><Relationship Id="rId6" Type="http://schemas.openxmlformats.org/officeDocument/2006/relationships/image" Target="../media/image6.svg"/><Relationship Id="rId5" Type="http://schemas.openxmlformats.org/officeDocument/2006/relationships/image" Target="../media/image6.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xmlns=""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xmlns=""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a:extLst>
              <a:ext uri="{FF2B5EF4-FFF2-40B4-BE49-F238E27FC236}">
                <a16:creationId xmlns:a16="http://schemas.microsoft.com/office/drawing/2014/main" xmlns=""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Galal Elmasry</a:t>
            </a:r>
          </a:p>
        </p:txBody>
      </p:sp>
      <p:sp>
        <p:nvSpPr>
          <p:cNvPr id="31" name="TextBox 30">
            <a:extLst>
              <a:ext uri="{FF2B5EF4-FFF2-40B4-BE49-F238E27FC236}">
                <a16:creationId xmlns:a16="http://schemas.microsoft.com/office/drawing/2014/main" xmlns="" id="{16E4CC76-2D0D-6204-3FBC-B0856D8E8836}"/>
              </a:ext>
            </a:extLst>
          </p:cNvPr>
          <p:cNvSpPr txBox="1"/>
          <p:nvPr/>
        </p:nvSpPr>
        <p:spPr>
          <a:xfrm>
            <a:off x="1650170" y="2424037"/>
            <a:ext cx="3243196" cy="769441"/>
          </a:xfrm>
          <a:prstGeom prst="rect">
            <a:avLst/>
          </a:prstGeom>
          <a:noFill/>
        </p:spPr>
        <p:txBody>
          <a:bodyPr wrap="none" rtlCol="0">
            <a:spAutoFit/>
          </a:bodyPr>
          <a:lstStyle/>
          <a:p>
            <a:pPr algn="ctr"/>
            <a:r>
              <a:rPr lang="en-US" sz="4400" b="1" dirty="0">
                <a:solidFill>
                  <a:srgbClr val="00B0F0"/>
                </a:solidFill>
                <a:latin typeface="Times New Roman" panose="02020603050405020304" pitchFamily="18" charset="0"/>
                <a:cs typeface="Times New Roman" panose="02020603050405020304" pitchFamily="18" charset="0"/>
              </a:rPr>
              <a:t>Business law</a:t>
            </a:r>
          </a:p>
        </p:txBody>
      </p:sp>
      <p:sp>
        <p:nvSpPr>
          <p:cNvPr id="34" name="Rectangle: Rounded Corners 33">
            <a:extLst>
              <a:ext uri="{FF2B5EF4-FFF2-40B4-BE49-F238E27FC236}">
                <a16:creationId xmlns:a16="http://schemas.microsoft.com/office/drawing/2014/main" xmlns="" id="{15C30772-0DD8-7BE1-E943-20DE696CFBEA}"/>
              </a:ext>
            </a:extLst>
          </p:cNvPr>
          <p:cNvSpPr/>
          <p:nvPr/>
        </p:nvSpPr>
        <p:spPr>
          <a:xfrm>
            <a:off x="329269" y="5888093"/>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a:t>
            </a:r>
            <a:r>
              <a:rPr lang="en-US" sz="2800" b="1" dirty="0" smtClean="0">
                <a:solidFill>
                  <a:srgbClr val="000000"/>
                </a:solidFill>
                <a:latin typeface="Times New Roman" panose="02020603050405020304" pitchFamily="18" charset="0"/>
                <a:cs typeface="Times New Roman" panose="02020603050405020304" pitchFamily="18" charset="0"/>
              </a:rPr>
              <a:t>5</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a16="http://schemas.microsoft.com/office/drawing/2014/main" xmlns="" id="{7B1083B8-7F24-C9AF-FA88-CAB8BE99D40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xmlns="" id="{FA59789B-D841-DB76-25B9-1348B202C2B5}"/>
              </a:ext>
            </a:extLst>
          </p:cNvPr>
          <p:cNvSpPr txBox="1"/>
          <p:nvPr/>
        </p:nvSpPr>
        <p:spPr>
          <a:xfrm>
            <a:off x="329269" y="5104240"/>
            <a:ext cx="1210588" cy="400110"/>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MGM412</a:t>
            </a:r>
          </a:p>
        </p:txBody>
      </p:sp>
      <p:sp>
        <p:nvSpPr>
          <p:cNvPr id="14" name="Oval 13">
            <a:extLst>
              <a:ext uri="{FF2B5EF4-FFF2-40B4-BE49-F238E27FC236}">
                <a16:creationId xmlns:a16="http://schemas.microsoft.com/office/drawing/2014/main" xmlns=""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xmlns=""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xmlns=""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xmlns="" id="{25760A6C-566F-B7E3-1EEE-CB29F0CF0113}"/>
              </a:ext>
            </a:extLst>
          </p:cNvPr>
          <p:cNvSpPr txBox="1"/>
          <p:nvPr/>
        </p:nvSpPr>
        <p:spPr>
          <a:xfrm>
            <a:off x="6849424" y="2785710"/>
            <a:ext cx="3243196" cy="769441"/>
          </a:xfrm>
          <a:prstGeom prst="rect">
            <a:avLst/>
          </a:prstGeom>
          <a:noFill/>
        </p:spPr>
        <p:txBody>
          <a:bodyPr wrap="none" rtlCol="0">
            <a:spAutoFit/>
          </a:bodyPr>
          <a:lstStyle/>
          <a:p>
            <a:pPr algn="ctr"/>
            <a:r>
              <a:rPr lang="en-US" sz="4400" b="1" dirty="0">
                <a:solidFill>
                  <a:srgbClr val="00B0F0"/>
                </a:solidFill>
                <a:latin typeface="Times New Roman" panose="02020603050405020304" pitchFamily="18" charset="0"/>
                <a:cs typeface="Times New Roman" panose="02020603050405020304" pitchFamily="18" charset="0"/>
              </a:rPr>
              <a:t>Business law</a:t>
            </a:r>
          </a:p>
        </p:txBody>
      </p:sp>
      <p:sp>
        <p:nvSpPr>
          <p:cNvPr id="10" name="Rectangle: Rounded Corners 9">
            <a:extLst>
              <a:ext uri="{FF2B5EF4-FFF2-40B4-BE49-F238E27FC236}">
                <a16:creationId xmlns:a16="http://schemas.microsoft.com/office/drawing/2014/main" xmlns=""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5</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781F72BC-06B8-4FB5-F2D5-D8EA1BFF812E}"/>
              </a:ext>
            </a:extLst>
          </p:cNvPr>
          <p:cNvSpPr txBox="1"/>
          <p:nvPr/>
        </p:nvSpPr>
        <p:spPr>
          <a:xfrm>
            <a:off x="6370224" y="4802552"/>
            <a:ext cx="1252266" cy="400110"/>
          </a:xfrm>
          <a:prstGeom prst="rect">
            <a:avLst/>
          </a:prstGeom>
          <a:noFill/>
        </p:spPr>
        <p:txBody>
          <a:bodyPr wrap="none" rtlCol="0">
            <a:spAutoFit/>
          </a:bodyPr>
          <a:lstStyle/>
          <a:p>
            <a:r>
              <a:rPr lang="en-US" sz="2000" b="1" dirty="0" smtClean="0">
                <a:latin typeface="Times New Roman" panose="02020603050405020304" pitchFamily="18" charset="0"/>
                <a:cs typeface="Times New Roman" panose="02020603050405020304" pitchFamily="18" charset="0"/>
              </a:rPr>
              <a:t>MGM412</a:t>
            </a:r>
            <a:endParaRPr lang="en-US" sz="2000" b="1"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Galal Elmasry</a:t>
            </a:r>
          </a:p>
        </p:txBody>
      </p:sp>
      <p:sp>
        <p:nvSpPr>
          <p:cNvPr id="13" name="TextBox 12">
            <a:extLst>
              <a:ext uri="{FF2B5EF4-FFF2-40B4-BE49-F238E27FC236}">
                <a16:creationId xmlns:a16="http://schemas.microsoft.com/office/drawing/2014/main" xmlns=""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xmlns="" id="{FA5D44C7-1F20-0684-5315-73F4013F0EB0}"/>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xmlns=""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xmlns=""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xmlns="" id="{5A075604-73CD-4507-8013-424F369DFDEB}"/>
              </a:ext>
            </a:extLst>
          </p:cNvPr>
          <p:cNvSpPr/>
          <p:nvPr/>
        </p:nvSpPr>
        <p:spPr>
          <a:xfrm>
            <a:off x="44172" y="672613"/>
            <a:ext cx="1562100"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34" name="Rectangle 33">
            <a:extLst>
              <a:ext uri="{FF2B5EF4-FFF2-40B4-BE49-F238E27FC236}">
                <a16:creationId xmlns:a16="http://schemas.microsoft.com/office/drawing/2014/main" xmlns="" id="{FFBC9732-D32E-DCF9-3982-D4B68F971747}"/>
              </a:ext>
            </a:extLst>
          </p:cNvPr>
          <p:cNvSpPr/>
          <p:nvPr/>
        </p:nvSpPr>
        <p:spPr>
          <a:xfrm>
            <a:off x="44172" y="2064989"/>
            <a:ext cx="12147828" cy="2369880"/>
          </a:xfrm>
          <a:prstGeom prst="rect">
            <a:avLst/>
          </a:prstGeom>
          <a:noFill/>
        </p:spPr>
        <p:txBody>
          <a:bodyPr wrap="square">
            <a:spAutoFit/>
          </a:bodyPr>
          <a:lstStyle/>
          <a:p>
            <a:pPr algn="just"/>
            <a:r>
              <a:rPr lang="en-US" sz="2800" b="1" u="sng" dirty="0">
                <a:solidFill>
                  <a:schemeClr val="bg1"/>
                </a:solidFill>
                <a:latin typeface="Times New Roman" panose="02020603050405020304" pitchFamily="18" charset="0"/>
              </a:rPr>
              <a:t>The most important main themes of the lecture:</a:t>
            </a:r>
          </a:p>
          <a:p>
            <a:pPr algn="just"/>
            <a:r>
              <a:rPr lang="en-US" sz="2400" dirty="0">
                <a:solidFill>
                  <a:schemeClr val="bg1"/>
                </a:solidFill>
                <a:latin typeface="Times New Roman" panose="02020603050405020304" pitchFamily="18" charset="0"/>
              </a:rPr>
              <a:t>1- Introduction.</a:t>
            </a:r>
          </a:p>
          <a:p>
            <a:pPr algn="just"/>
            <a:r>
              <a:rPr lang="en-US" sz="2400" dirty="0">
                <a:solidFill>
                  <a:schemeClr val="bg1"/>
                </a:solidFill>
                <a:latin typeface="Times New Roman" panose="02020603050405020304" pitchFamily="18" charset="0"/>
              </a:rPr>
              <a:t>2- Protecting the Purchaser.</a:t>
            </a:r>
          </a:p>
          <a:p>
            <a:pPr algn="just"/>
            <a:r>
              <a:rPr lang="en-US" sz="2400" dirty="0">
                <a:solidFill>
                  <a:schemeClr val="bg1"/>
                </a:solidFill>
                <a:latin typeface="Times New Roman" panose="02020603050405020304" pitchFamily="18" charset="0"/>
              </a:rPr>
              <a:t>3- Protecting the Debtor. </a:t>
            </a:r>
          </a:p>
          <a:p>
            <a:pPr algn="just"/>
            <a:r>
              <a:rPr lang="en-US" sz="2400" dirty="0">
                <a:solidFill>
                  <a:schemeClr val="bg1"/>
                </a:solidFill>
                <a:latin typeface="Times New Roman" panose="02020603050405020304" pitchFamily="18" charset="0"/>
              </a:rPr>
              <a:t>4- Enforcement.</a:t>
            </a:r>
          </a:p>
          <a:p>
            <a:pPr algn="just"/>
            <a:r>
              <a:rPr lang="en-US" sz="2400" dirty="0">
                <a:solidFill>
                  <a:schemeClr val="bg1"/>
                </a:solidFill>
                <a:latin typeface="Times New Roman" panose="02020603050405020304" pitchFamily="18" charset="0"/>
              </a:rPr>
              <a:t>5- Concluding Thoughts. </a:t>
            </a:r>
          </a:p>
        </p:txBody>
      </p:sp>
      <p:sp>
        <p:nvSpPr>
          <p:cNvPr id="41" name="TextBox 40">
            <a:extLst>
              <a:ext uri="{FF2B5EF4-FFF2-40B4-BE49-F238E27FC236}">
                <a16:creationId xmlns:a16="http://schemas.microsoft.com/office/drawing/2014/main" xmlns="" id="{C7D257D7-D9C6-8F63-F8F8-E2BE53F2E2DB}"/>
              </a:ext>
            </a:extLst>
          </p:cNvPr>
          <p:cNvSpPr txBox="1"/>
          <p:nvPr/>
        </p:nvSpPr>
        <p:spPr>
          <a:xfrm>
            <a:off x="2480916" y="658045"/>
            <a:ext cx="6146250"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Chapter 5 </a:t>
            </a:r>
            <a:r>
              <a:rPr lang="en-US" sz="2800" b="1" dirty="0">
                <a:solidFill>
                  <a:srgbClr val="00B0F0"/>
                </a:solidFill>
                <a:latin typeface="Times New Roman" panose="02020603050405020304" pitchFamily="18" charset="0"/>
                <a:cs typeface="Times New Roman" panose="02020603050405020304" pitchFamily="18" charset="0"/>
              </a:rPr>
              <a:t>:Consumer Law:</a:t>
            </a:r>
          </a:p>
        </p:txBody>
      </p:sp>
      <p:sp>
        <p:nvSpPr>
          <p:cNvPr id="42" name="TextBox 41">
            <a:extLst>
              <a:ext uri="{FF2B5EF4-FFF2-40B4-BE49-F238E27FC236}">
                <a16:creationId xmlns:a16="http://schemas.microsoft.com/office/drawing/2014/main" xmlns="" id="{AB738525-DD8E-2E85-F385-345FF64341EB}"/>
              </a:ext>
            </a:extLst>
          </p:cNvPr>
          <p:cNvSpPr txBox="1"/>
          <p:nvPr/>
        </p:nvSpPr>
        <p:spPr>
          <a:xfrm>
            <a:off x="44172" y="658046"/>
            <a:ext cx="1562100" cy="523220"/>
          </a:xfrm>
          <a:prstGeom prst="rect">
            <a:avLst/>
          </a:prstGeom>
          <a:noFill/>
        </p:spPr>
        <p:txBody>
          <a:bodyPr wrap="square" rtlCol="0">
            <a:spAutoFit/>
          </a:bodyPr>
          <a:lstStyle/>
          <a:p>
            <a:pPr algn="ctr"/>
            <a:r>
              <a:rPr lang="en-US" sz="2800" dirty="0" smtClean="0">
                <a:solidFill>
                  <a:schemeClr val="bg1"/>
                </a:solidFill>
                <a:latin typeface="Times New Roman" panose="02020603050405020304" pitchFamily="18" charset="0"/>
                <a:cs typeface="Times New Roman" panose="02020603050405020304" pitchFamily="18" charset="0"/>
              </a:rPr>
              <a:t>Chapter</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a16="http://schemas.microsoft.com/office/drawing/2014/main" xmlns="" id="{183B5688-FE98-684A-8FDB-4023CCDDD82C}"/>
              </a:ext>
            </a:extLst>
          </p:cNvPr>
          <p:cNvSpPr txBox="1"/>
          <p:nvPr/>
        </p:nvSpPr>
        <p:spPr>
          <a:xfrm>
            <a:off x="185142" y="927973"/>
            <a:ext cx="94261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xmlns=""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3988903" y="718482"/>
            <a:ext cx="5791201"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1- </a:t>
            </a:r>
            <a:r>
              <a:rPr lang="en-US" sz="2800" b="1" dirty="0" smtClean="0">
                <a:solidFill>
                  <a:srgbClr val="00B0F0"/>
                </a:solidFill>
                <a:latin typeface="Times New Roman" panose="02020603050405020304" pitchFamily="18" charset="0"/>
                <a:cs typeface="Times New Roman" panose="02020603050405020304" pitchFamily="18" charset="0"/>
              </a:rPr>
              <a:t>Introduction: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169409" y="2335206"/>
            <a:ext cx="11853182" cy="3637919"/>
          </a:xfrm>
          <a:prstGeom prst="rect">
            <a:avLst/>
          </a:prstGeom>
          <a:noFill/>
        </p:spPr>
        <p:txBody>
          <a:bodyPr wrap="square" rtlCol="0">
            <a:spAutoFit/>
          </a:bodyPr>
          <a:lstStyle/>
          <a:p>
            <a:pPr algn="just">
              <a:lnSpc>
                <a:spcPct val="120000"/>
              </a:lnSpc>
            </a:pPr>
            <a:r>
              <a:rPr lang="en-US" sz="2400" dirty="0" smtClean="0">
                <a:solidFill>
                  <a:schemeClr val="bg1"/>
                </a:solidFill>
                <a:latin typeface="Times New Roman" panose="02020603050405020304" pitchFamily="18" charset="0"/>
              </a:rPr>
              <a:t>- Consumer </a:t>
            </a:r>
            <a:r>
              <a:rPr lang="en-US" sz="2400" dirty="0">
                <a:solidFill>
                  <a:schemeClr val="bg1"/>
                </a:solidFill>
                <a:latin typeface="Times New Roman" panose="02020603050405020304" pitchFamily="18" charset="0"/>
              </a:rPr>
              <a:t>law is the area of law dealing with consumer transactions, including an individual’s ability to obtain credit, goods, </a:t>
            </a:r>
            <a:r>
              <a:rPr lang="en-US" sz="2400" dirty="0" smtClean="0">
                <a:solidFill>
                  <a:schemeClr val="bg1"/>
                </a:solidFill>
                <a:latin typeface="Times New Roman" panose="02020603050405020304" pitchFamily="18" charset="0"/>
              </a:rPr>
              <a:t>real property</a:t>
            </a:r>
            <a:r>
              <a:rPr lang="en-US" sz="2400" dirty="0">
                <a:solidFill>
                  <a:schemeClr val="bg1"/>
                </a:solidFill>
                <a:latin typeface="Times New Roman" panose="02020603050405020304" pitchFamily="18" charset="0"/>
              </a:rPr>
              <a:t>, or services for personal, family, or household purposes. Business to business transactions are usually governed </a:t>
            </a:r>
            <a:r>
              <a:rPr lang="en-US" sz="2400" dirty="0" smtClean="0">
                <a:solidFill>
                  <a:schemeClr val="bg1"/>
                </a:solidFill>
                <a:latin typeface="Times New Roman" panose="02020603050405020304" pitchFamily="18" charset="0"/>
              </a:rPr>
              <a:t>by contract </a:t>
            </a:r>
            <a:r>
              <a:rPr lang="en-US" sz="2400" dirty="0">
                <a:solidFill>
                  <a:schemeClr val="bg1"/>
                </a:solidFill>
                <a:latin typeface="Times New Roman" panose="02020603050405020304" pitchFamily="18" charset="0"/>
              </a:rPr>
              <a:t>law and are not considered part of consumer law.</a:t>
            </a:r>
          </a:p>
          <a:p>
            <a:pPr algn="just">
              <a:lnSpc>
                <a:spcPct val="120000"/>
              </a:lnSpc>
            </a:pPr>
            <a:r>
              <a:rPr lang="en-US" sz="2400" dirty="0" smtClean="0">
                <a:solidFill>
                  <a:schemeClr val="bg1"/>
                </a:solidFill>
                <a:latin typeface="Times New Roman" panose="02020603050405020304" pitchFamily="18" charset="0"/>
              </a:rPr>
              <a:t>- Consumer </a:t>
            </a:r>
            <a:r>
              <a:rPr lang="en-US" sz="2400" dirty="0">
                <a:solidFill>
                  <a:schemeClr val="bg1"/>
                </a:solidFill>
                <a:latin typeface="Times New Roman" panose="02020603050405020304" pitchFamily="18" charset="0"/>
              </a:rPr>
              <a:t>protection laws are laws designed to protect consumers against unfair trade and credit practices involving </a:t>
            </a:r>
            <a:r>
              <a:rPr lang="en-US" sz="2400" dirty="0" smtClean="0">
                <a:solidFill>
                  <a:schemeClr val="bg1"/>
                </a:solidFill>
                <a:latin typeface="Times New Roman" panose="02020603050405020304" pitchFamily="18" charset="0"/>
              </a:rPr>
              <a:t>consumer goods</a:t>
            </a:r>
            <a:r>
              <a:rPr lang="en-US" sz="2400" dirty="0">
                <a:solidFill>
                  <a:schemeClr val="bg1"/>
                </a:solidFill>
                <a:latin typeface="Times New Roman" panose="02020603050405020304" pitchFamily="18" charset="0"/>
              </a:rPr>
              <a:t>, as well as to protect consumers against faulty and dangerous goods. The focus of these laws is to ensure that businesses </a:t>
            </a:r>
            <a:r>
              <a:rPr lang="en-US" sz="2400" dirty="0" smtClean="0">
                <a:solidFill>
                  <a:schemeClr val="bg1"/>
                </a:solidFill>
                <a:latin typeface="Times New Roman" panose="02020603050405020304" pitchFamily="18" charset="0"/>
              </a:rPr>
              <a:t>do not </a:t>
            </a:r>
            <a:r>
              <a:rPr lang="en-US" sz="2400" dirty="0">
                <a:solidFill>
                  <a:schemeClr val="bg1"/>
                </a:solidFill>
                <a:latin typeface="Times New Roman" panose="02020603050405020304" pitchFamily="18" charset="0"/>
              </a:rPr>
              <a:t>take advantage of individual consumers.</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0" y="-3652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49795" y="0"/>
            <a:ext cx="1091009"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185750" y="18248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09050" y="1956000"/>
            <a:ext cx="118744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146852" y="829860"/>
            <a:ext cx="6785114"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2- Protecting the Purchaser: </a:t>
            </a:r>
          </a:p>
        </p:txBody>
      </p:sp>
      <p:sp>
        <p:nvSpPr>
          <p:cNvPr id="5" name="Rectangle 4">
            <a:extLst>
              <a:ext uri="{FF2B5EF4-FFF2-40B4-BE49-F238E27FC236}">
                <a16:creationId xmlns:a16="http://schemas.microsoft.com/office/drawing/2014/main" xmlns="" id="{3985EAE6-BFA6-766D-A032-077E4DCB399E}"/>
              </a:ext>
            </a:extLst>
          </p:cNvPr>
          <p:cNvSpPr/>
          <p:nvPr/>
        </p:nvSpPr>
        <p:spPr>
          <a:xfrm>
            <a:off x="75837" y="6996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9051" y="651572"/>
            <a:ext cx="1371243" cy="461665"/>
          </a:xfrm>
          <a:prstGeom prst="rect">
            <a:avLst/>
          </a:prstGeom>
          <a:noFill/>
        </p:spPr>
        <p:txBody>
          <a:bodyPr wrap="square" rtlCol="0">
            <a:spAutoFit/>
          </a:bodyPr>
          <a:lstStyle/>
          <a:p>
            <a:pPr algn="ctr"/>
            <a:r>
              <a:rPr lang="en-US" sz="2400" dirty="0" smtClean="0">
                <a:solidFill>
                  <a:schemeClr val="bg1"/>
                </a:solidFill>
                <a:latin typeface="Times New Roman" panose="02020603050405020304" pitchFamily="18" charset="0"/>
                <a:cs typeface="Times New Roman" panose="02020603050405020304" pitchFamily="18" charset="0"/>
              </a:rPr>
              <a:t>Chapter</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109051" y="1999561"/>
            <a:ext cx="11661840" cy="2677656"/>
          </a:xfrm>
          <a:prstGeom prst="rect">
            <a:avLst/>
          </a:prstGeom>
          <a:noFill/>
        </p:spPr>
        <p:txBody>
          <a:bodyPr wrap="square" rtlCol="0">
            <a:spAutoFit/>
          </a:bodyPr>
          <a:lstStyle/>
          <a:p>
            <a:pPr algn="just"/>
            <a:r>
              <a:rPr lang="en-US" sz="2400" b="1" u="sng" dirty="0" smtClean="0">
                <a:solidFill>
                  <a:srgbClr val="2D3956"/>
                </a:solidFill>
                <a:latin typeface="Times New Roman" panose="02020603050405020304" pitchFamily="18" charset="0"/>
              </a:rPr>
              <a:t>- Consumer </a:t>
            </a:r>
            <a:r>
              <a:rPr lang="en-US" sz="2400" b="1" u="sng" dirty="0">
                <a:solidFill>
                  <a:srgbClr val="2D3956"/>
                </a:solidFill>
                <a:latin typeface="Times New Roman" panose="02020603050405020304" pitchFamily="18" charset="0"/>
              </a:rPr>
              <a:t>protection laws that protect purchasers of goods and services generally fall into four categories</a:t>
            </a:r>
            <a:r>
              <a:rPr lang="en-US" sz="2400" b="1" u="sng" dirty="0" smtClean="0">
                <a:solidFill>
                  <a:srgbClr val="2D3956"/>
                </a:solidFill>
                <a:latin typeface="Times New Roman" panose="02020603050405020304" pitchFamily="18" charset="0"/>
              </a:rPr>
              <a:t>:</a:t>
            </a:r>
          </a:p>
          <a:p>
            <a:pPr algn="just"/>
            <a:r>
              <a:rPr lang="en-US" sz="2400" b="1" u="sng" dirty="0">
                <a:solidFill>
                  <a:srgbClr val="2D3956"/>
                </a:solidFill>
                <a:latin typeface="Times New Roman" panose="02020603050405020304" pitchFamily="18" charset="0"/>
              </a:rPr>
              <a:t>1- Labeling and </a:t>
            </a:r>
            <a:r>
              <a:rPr lang="en-US" sz="2400" b="1" u="sng" dirty="0" smtClean="0">
                <a:solidFill>
                  <a:srgbClr val="2D3956"/>
                </a:solidFill>
                <a:latin typeface="Times New Roman" panose="02020603050405020304" pitchFamily="18" charset="0"/>
              </a:rPr>
              <a:t>Packaging:</a:t>
            </a:r>
          </a:p>
          <a:p>
            <a:pPr algn="just"/>
            <a:r>
              <a:rPr lang="en-US" sz="2400" dirty="0" smtClean="0">
                <a:solidFill>
                  <a:srgbClr val="2D3956"/>
                </a:solidFill>
                <a:latin typeface="Times New Roman" panose="02020603050405020304" pitchFamily="18" charset="0"/>
              </a:rPr>
              <a:t>- How </a:t>
            </a:r>
            <a:r>
              <a:rPr lang="en-US" sz="2400" dirty="0">
                <a:solidFill>
                  <a:srgbClr val="2D3956"/>
                </a:solidFill>
                <a:latin typeface="Times New Roman" panose="02020603050405020304" pitchFamily="18" charset="0"/>
              </a:rPr>
              <a:t>goods are labeled and packaged influences whether consumers will buy them. As a result, regulations require that labels </a:t>
            </a:r>
            <a:r>
              <a:rPr lang="en-US" sz="2400" dirty="0" smtClean="0">
                <a:solidFill>
                  <a:srgbClr val="2D3956"/>
                </a:solidFill>
                <a:latin typeface="Times New Roman" panose="02020603050405020304" pitchFamily="18" charset="0"/>
              </a:rPr>
              <a:t>must be </a:t>
            </a:r>
            <a:r>
              <a:rPr lang="en-US" sz="2400" dirty="0">
                <a:solidFill>
                  <a:srgbClr val="2D3956"/>
                </a:solidFill>
                <a:latin typeface="Times New Roman" panose="02020603050405020304" pitchFamily="18" charset="0"/>
              </a:rPr>
              <a:t>truthful and allow consumers to understand what the product is, what it contains, and any potential hazards.</a:t>
            </a:r>
          </a:p>
          <a:p>
            <a:pPr algn="just"/>
            <a:r>
              <a:rPr lang="en-US" sz="2400" b="1" dirty="0" smtClean="0">
                <a:solidFill>
                  <a:srgbClr val="2D3956"/>
                </a:solidFill>
                <a:latin typeface="Times New Roman" panose="02020603050405020304" pitchFamily="18" charset="0"/>
              </a:rPr>
              <a:t>- Labeling </a:t>
            </a:r>
            <a:r>
              <a:rPr lang="en-US" sz="2400" b="1" dirty="0">
                <a:solidFill>
                  <a:srgbClr val="2D3956"/>
                </a:solidFill>
                <a:latin typeface="Times New Roman" panose="02020603050405020304" pitchFamily="18" charset="0"/>
              </a:rPr>
              <a:t>and packaging regulations fall into four categories:</a:t>
            </a: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09050" y="1956000"/>
            <a:ext cx="118744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146852" y="829860"/>
            <a:ext cx="6785114"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2- Protecting the Purchaser: </a:t>
            </a:r>
          </a:p>
        </p:txBody>
      </p:sp>
      <p:sp>
        <p:nvSpPr>
          <p:cNvPr id="5" name="Rectangle 4">
            <a:extLst>
              <a:ext uri="{FF2B5EF4-FFF2-40B4-BE49-F238E27FC236}">
                <a16:creationId xmlns:a16="http://schemas.microsoft.com/office/drawing/2014/main" xmlns="" id="{3985EAE6-BFA6-766D-A032-077E4DCB399E}"/>
              </a:ext>
            </a:extLst>
          </p:cNvPr>
          <p:cNvSpPr/>
          <p:nvPr/>
        </p:nvSpPr>
        <p:spPr>
          <a:xfrm>
            <a:off x="75837" y="6996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9051" y="651572"/>
            <a:ext cx="1371243" cy="461665"/>
          </a:xfrm>
          <a:prstGeom prst="rect">
            <a:avLst/>
          </a:prstGeom>
          <a:noFill/>
        </p:spPr>
        <p:txBody>
          <a:bodyPr wrap="square" rtlCol="0">
            <a:spAutoFit/>
          </a:bodyPr>
          <a:lstStyle/>
          <a:p>
            <a:pPr algn="ctr"/>
            <a:r>
              <a:rPr lang="en-US" sz="2400" dirty="0" smtClean="0">
                <a:solidFill>
                  <a:schemeClr val="bg1"/>
                </a:solidFill>
                <a:latin typeface="Times New Roman" panose="02020603050405020304" pitchFamily="18" charset="0"/>
                <a:cs typeface="Times New Roman" panose="02020603050405020304" pitchFamily="18" charset="0"/>
              </a:rPr>
              <a:t>Chapter</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026" name="Picture 2" descr="C:\Users\oo\Downloads\Screenshot 2023-10-30 at 10-50-42 Full-285-289 (1).pdf.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9051" y="2107096"/>
            <a:ext cx="11619123" cy="39889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3212354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09050" y="1956000"/>
            <a:ext cx="118744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146852" y="829860"/>
            <a:ext cx="6785114"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2- Protecting the Purchaser: </a:t>
            </a:r>
          </a:p>
        </p:txBody>
      </p:sp>
      <p:sp>
        <p:nvSpPr>
          <p:cNvPr id="5" name="Rectangle 4">
            <a:extLst>
              <a:ext uri="{FF2B5EF4-FFF2-40B4-BE49-F238E27FC236}">
                <a16:creationId xmlns:a16="http://schemas.microsoft.com/office/drawing/2014/main" xmlns="" id="{3985EAE6-BFA6-766D-A032-077E4DCB399E}"/>
              </a:ext>
            </a:extLst>
          </p:cNvPr>
          <p:cNvSpPr/>
          <p:nvPr/>
        </p:nvSpPr>
        <p:spPr>
          <a:xfrm>
            <a:off x="75837" y="6996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9051" y="651572"/>
            <a:ext cx="1371243" cy="461665"/>
          </a:xfrm>
          <a:prstGeom prst="rect">
            <a:avLst/>
          </a:prstGeom>
          <a:noFill/>
        </p:spPr>
        <p:txBody>
          <a:bodyPr wrap="square" rtlCol="0">
            <a:spAutoFit/>
          </a:bodyPr>
          <a:lstStyle/>
          <a:p>
            <a:pPr algn="ctr"/>
            <a:r>
              <a:rPr lang="en-US" sz="2400" dirty="0" smtClean="0">
                <a:solidFill>
                  <a:schemeClr val="bg1"/>
                </a:solidFill>
                <a:latin typeface="Times New Roman" panose="02020603050405020304" pitchFamily="18" charset="0"/>
                <a:cs typeface="Times New Roman" panose="02020603050405020304" pitchFamily="18" charset="0"/>
              </a:rPr>
              <a:t>Chapter</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109051" y="1999561"/>
            <a:ext cx="11661840" cy="3785652"/>
          </a:xfrm>
          <a:prstGeom prst="rect">
            <a:avLst/>
          </a:prstGeom>
          <a:noFill/>
        </p:spPr>
        <p:txBody>
          <a:bodyPr wrap="square" rtlCol="0">
            <a:spAutoFit/>
          </a:bodyPr>
          <a:lstStyle/>
          <a:p>
            <a:pPr algn="just"/>
            <a:r>
              <a:rPr lang="en-US" sz="2400" b="1" u="sng" dirty="0">
                <a:solidFill>
                  <a:srgbClr val="2D3956"/>
                </a:solidFill>
                <a:latin typeface="Times New Roman" panose="02020603050405020304" pitchFamily="18" charset="0"/>
              </a:rPr>
              <a:t>2- </a:t>
            </a:r>
            <a:r>
              <a:rPr lang="en-US" sz="2400" b="1" u="sng" dirty="0" smtClean="0">
                <a:solidFill>
                  <a:srgbClr val="2D3956"/>
                </a:solidFill>
                <a:latin typeface="Times New Roman" panose="02020603050405020304" pitchFamily="18" charset="0"/>
              </a:rPr>
              <a:t>Sales:</a:t>
            </a:r>
          </a:p>
          <a:p>
            <a:pPr algn="just"/>
            <a:r>
              <a:rPr lang="en-US" sz="2400" dirty="0" smtClean="0">
                <a:solidFill>
                  <a:srgbClr val="2D3956"/>
                </a:solidFill>
                <a:latin typeface="Times New Roman" panose="02020603050405020304" pitchFamily="18" charset="0"/>
              </a:rPr>
              <a:t>- The </a:t>
            </a:r>
            <a:r>
              <a:rPr lang="en-US" sz="2400" dirty="0">
                <a:solidFill>
                  <a:srgbClr val="2D3956"/>
                </a:solidFill>
                <a:latin typeface="Times New Roman" panose="02020603050405020304" pitchFamily="18" charset="0"/>
              </a:rPr>
              <a:t>general principle in sales regulations is that advertising must be honest. Consumers should be able to make informed </a:t>
            </a:r>
            <a:r>
              <a:rPr lang="en-US" sz="2400" dirty="0" smtClean="0">
                <a:solidFill>
                  <a:srgbClr val="2D3956"/>
                </a:solidFill>
                <a:latin typeface="Times New Roman" panose="02020603050405020304" pitchFamily="18" charset="0"/>
              </a:rPr>
              <a:t>decisions based </a:t>
            </a:r>
            <a:r>
              <a:rPr lang="en-US" sz="2400" dirty="0">
                <a:solidFill>
                  <a:srgbClr val="2D3956"/>
                </a:solidFill>
                <a:latin typeface="Times New Roman" panose="02020603050405020304" pitchFamily="18" charset="0"/>
              </a:rPr>
              <a:t>on what products and services really are and not based on false claims or empty promises. These regulations apply to </a:t>
            </a:r>
            <a:r>
              <a:rPr lang="en-US" sz="2400" dirty="0" smtClean="0">
                <a:solidFill>
                  <a:srgbClr val="2D3956"/>
                </a:solidFill>
                <a:latin typeface="Times New Roman" panose="02020603050405020304" pitchFamily="18" charset="0"/>
              </a:rPr>
              <a:t>all sales </a:t>
            </a:r>
            <a:r>
              <a:rPr lang="en-US" sz="2400" dirty="0">
                <a:solidFill>
                  <a:srgbClr val="2D3956"/>
                </a:solidFill>
                <a:latin typeface="Times New Roman" panose="02020603050405020304" pitchFamily="18" charset="0"/>
              </a:rPr>
              <a:t>materials regardless of medium: print, electronic, social media, or radio.</a:t>
            </a:r>
          </a:p>
          <a:p>
            <a:pPr algn="just"/>
            <a:r>
              <a:rPr lang="en-US" sz="2400" dirty="0" smtClean="0">
                <a:solidFill>
                  <a:srgbClr val="2D3956"/>
                </a:solidFill>
                <a:latin typeface="Times New Roman" panose="02020603050405020304" pitchFamily="18" charset="0"/>
              </a:rPr>
              <a:t>- One </a:t>
            </a:r>
            <a:r>
              <a:rPr lang="en-US" sz="2400" dirty="0">
                <a:solidFill>
                  <a:srgbClr val="2D3956"/>
                </a:solidFill>
                <a:latin typeface="Times New Roman" panose="02020603050405020304" pitchFamily="18" charset="0"/>
              </a:rPr>
              <a:t>important regulation involves door-to-door sales. Consumers who buy goods or services from door-to-door salespeople </a:t>
            </a:r>
            <a:r>
              <a:rPr lang="en-US" sz="2400" dirty="0" smtClean="0">
                <a:solidFill>
                  <a:srgbClr val="2D3956"/>
                </a:solidFill>
                <a:latin typeface="Times New Roman" panose="02020603050405020304" pitchFamily="18" charset="0"/>
              </a:rPr>
              <a:t>have three </a:t>
            </a:r>
            <a:r>
              <a:rPr lang="en-US" sz="2400" dirty="0">
                <a:solidFill>
                  <a:srgbClr val="2D3956"/>
                </a:solidFill>
                <a:latin typeface="Times New Roman" panose="02020603050405020304" pitchFamily="18" charset="0"/>
              </a:rPr>
              <a:t>days to cancel purchases without penalty. This is called a cooling off period and is intended to protect consumers from </a:t>
            </a:r>
            <a:r>
              <a:rPr lang="en-US" sz="2400" dirty="0" smtClean="0">
                <a:solidFill>
                  <a:srgbClr val="2D3956"/>
                </a:solidFill>
                <a:latin typeface="Times New Roman" panose="02020603050405020304" pitchFamily="18" charset="0"/>
              </a:rPr>
              <a:t>high pressure </a:t>
            </a:r>
            <a:r>
              <a:rPr lang="en-US" sz="2400" dirty="0">
                <a:solidFill>
                  <a:srgbClr val="2D3956"/>
                </a:solidFill>
                <a:latin typeface="Times New Roman" panose="02020603050405020304" pitchFamily="18" charset="0"/>
              </a:rPr>
              <a:t>sales tactics. The exception to the cooling off period is when services are immediately rendered. For example, </a:t>
            </a:r>
            <a:r>
              <a:rPr lang="en-US" sz="2400" dirty="0" smtClean="0">
                <a:solidFill>
                  <a:srgbClr val="2D3956"/>
                </a:solidFill>
                <a:latin typeface="Times New Roman" panose="02020603050405020304" pitchFamily="18" charset="0"/>
              </a:rPr>
              <a:t>someone who </a:t>
            </a:r>
            <a:r>
              <a:rPr lang="en-US" sz="2400" dirty="0">
                <a:solidFill>
                  <a:srgbClr val="2D3956"/>
                </a:solidFill>
                <a:latin typeface="Times New Roman" panose="02020603050405020304" pitchFamily="18" charset="0"/>
              </a:rPr>
              <a:t>aerates a lawn or </a:t>
            </a:r>
            <a:r>
              <a:rPr lang="en-US" sz="2400" dirty="0" smtClean="0">
                <a:solidFill>
                  <a:srgbClr val="2D3956"/>
                </a:solidFill>
                <a:latin typeface="Times New Roman" panose="02020603050405020304" pitchFamily="18" charset="0"/>
              </a:rPr>
              <a:t>removes.</a:t>
            </a:r>
            <a:endParaRPr lang="en-US" sz="2400" dirty="0">
              <a:solidFill>
                <a:srgbClr val="2D3956"/>
              </a:solidFill>
              <a:latin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2641538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09050" y="1956000"/>
            <a:ext cx="118744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146852" y="829860"/>
            <a:ext cx="6785114"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2- Protecting the Purchaser: </a:t>
            </a:r>
          </a:p>
        </p:txBody>
      </p:sp>
      <p:sp>
        <p:nvSpPr>
          <p:cNvPr id="5" name="Rectangle 4">
            <a:extLst>
              <a:ext uri="{FF2B5EF4-FFF2-40B4-BE49-F238E27FC236}">
                <a16:creationId xmlns:a16="http://schemas.microsoft.com/office/drawing/2014/main" xmlns="" id="{3985EAE6-BFA6-766D-A032-077E4DCB399E}"/>
              </a:ext>
            </a:extLst>
          </p:cNvPr>
          <p:cNvSpPr/>
          <p:nvPr/>
        </p:nvSpPr>
        <p:spPr>
          <a:xfrm>
            <a:off x="75837" y="6996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9051" y="651572"/>
            <a:ext cx="1371243" cy="461665"/>
          </a:xfrm>
          <a:prstGeom prst="rect">
            <a:avLst/>
          </a:prstGeom>
          <a:noFill/>
        </p:spPr>
        <p:txBody>
          <a:bodyPr wrap="square" rtlCol="0">
            <a:spAutoFit/>
          </a:bodyPr>
          <a:lstStyle/>
          <a:p>
            <a:pPr algn="ctr"/>
            <a:r>
              <a:rPr lang="en-US" sz="2400" dirty="0" smtClean="0">
                <a:solidFill>
                  <a:schemeClr val="bg1"/>
                </a:solidFill>
                <a:latin typeface="Times New Roman" panose="02020603050405020304" pitchFamily="18" charset="0"/>
                <a:cs typeface="Times New Roman" panose="02020603050405020304" pitchFamily="18" charset="0"/>
              </a:rPr>
              <a:t>Chapter</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109051" y="1999561"/>
            <a:ext cx="11661840" cy="2677656"/>
          </a:xfrm>
          <a:prstGeom prst="rect">
            <a:avLst/>
          </a:prstGeom>
          <a:noFill/>
        </p:spPr>
        <p:txBody>
          <a:bodyPr wrap="square" rtlCol="0">
            <a:spAutoFit/>
          </a:bodyPr>
          <a:lstStyle/>
          <a:p>
            <a:pPr algn="just"/>
            <a:r>
              <a:rPr lang="en-US" sz="2400" b="1" u="sng" dirty="0">
                <a:solidFill>
                  <a:srgbClr val="2D3956"/>
                </a:solidFill>
                <a:latin typeface="Times New Roman" panose="02020603050405020304" pitchFamily="18" charset="0"/>
              </a:rPr>
              <a:t>2- </a:t>
            </a:r>
            <a:r>
              <a:rPr lang="en-US" sz="2400" b="1" u="sng" dirty="0" smtClean="0">
                <a:solidFill>
                  <a:srgbClr val="2D3956"/>
                </a:solidFill>
                <a:latin typeface="Times New Roman" panose="02020603050405020304" pitchFamily="18" charset="0"/>
              </a:rPr>
              <a:t>Sales:</a:t>
            </a:r>
          </a:p>
          <a:p>
            <a:pPr algn="just"/>
            <a:r>
              <a:rPr lang="en-US" sz="2400" dirty="0" smtClean="0">
                <a:solidFill>
                  <a:srgbClr val="2D3956"/>
                </a:solidFill>
                <a:latin typeface="Times New Roman" panose="02020603050405020304" pitchFamily="18" charset="0"/>
              </a:rPr>
              <a:t>- Another </a:t>
            </a:r>
            <a:r>
              <a:rPr lang="en-US" sz="2400" dirty="0">
                <a:solidFill>
                  <a:srgbClr val="2D3956"/>
                </a:solidFill>
                <a:latin typeface="Times New Roman" panose="02020603050405020304" pitchFamily="18" charset="0"/>
              </a:rPr>
              <a:t>important regulation involves delivery of goods ordered online, through catalogs, or by door-to-door sales. Goods must </a:t>
            </a:r>
            <a:r>
              <a:rPr lang="en-US" sz="2400" dirty="0" smtClean="0">
                <a:solidFill>
                  <a:srgbClr val="2D3956"/>
                </a:solidFill>
                <a:latin typeface="Times New Roman" panose="02020603050405020304" pitchFamily="18" charset="0"/>
              </a:rPr>
              <a:t>be shipped </a:t>
            </a:r>
            <a:r>
              <a:rPr lang="en-US" sz="2400" dirty="0">
                <a:solidFill>
                  <a:srgbClr val="2D3956"/>
                </a:solidFill>
                <a:latin typeface="Times New Roman" panose="02020603050405020304" pitchFamily="18" charset="0"/>
              </a:rPr>
              <a:t>within the promised time period or notice must be given to the consumer. If the goods are not shipped and proper notice </a:t>
            </a:r>
            <a:r>
              <a:rPr lang="en-US" sz="2400" dirty="0" smtClean="0">
                <a:solidFill>
                  <a:srgbClr val="2D3956"/>
                </a:solidFill>
                <a:latin typeface="Times New Roman" panose="02020603050405020304" pitchFamily="18" charset="0"/>
              </a:rPr>
              <a:t>is not </a:t>
            </a:r>
            <a:r>
              <a:rPr lang="en-US" sz="2400" dirty="0">
                <a:solidFill>
                  <a:srgbClr val="2D3956"/>
                </a:solidFill>
                <a:latin typeface="Times New Roman" panose="02020603050405020304" pitchFamily="18" charset="0"/>
              </a:rPr>
              <a:t>given, then the consumer has the right to cancel the order for a full refund. Similarly, if a consumer receives goods that he </a:t>
            </a:r>
            <a:r>
              <a:rPr lang="en-US" sz="2400" dirty="0" smtClean="0">
                <a:solidFill>
                  <a:srgbClr val="2D3956"/>
                </a:solidFill>
                <a:latin typeface="Times New Roman" panose="02020603050405020304" pitchFamily="18" charset="0"/>
              </a:rPr>
              <a:t>or she </a:t>
            </a:r>
            <a:r>
              <a:rPr lang="en-US" sz="2400" dirty="0">
                <a:solidFill>
                  <a:srgbClr val="2D3956"/>
                </a:solidFill>
                <a:latin typeface="Times New Roman" panose="02020603050405020304" pitchFamily="18" charset="0"/>
              </a:rPr>
              <a:t>did not order through the mail, the consumer can treat it as a gift and does not have to pay for it</a:t>
            </a:r>
            <a:r>
              <a:rPr lang="en-US" sz="2400" dirty="0" smtClean="0">
                <a:solidFill>
                  <a:srgbClr val="2D3956"/>
                </a:solidFill>
                <a:latin typeface="Times New Roman" panose="02020603050405020304" pitchFamily="18" charset="0"/>
              </a:rPr>
              <a:t>.</a:t>
            </a: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55807916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09050" y="1956000"/>
            <a:ext cx="118744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146852" y="829860"/>
            <a:ext cx="6785114"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2- Protecting the Purchaser: </a:t>
            </a:r>
          </a:p>
        </p:txBody>
      </p:sp>
      <p:sp>
        <p:nvSpPr>
          <p:cNvPr id="5" name="Rectangle 4">
            <a:extLst>
              <a:ext uri="{FF2B5EF4-FFF2-40B4-BE49-F238E27FC236}">
                <a16:creationId xmlns:a16="http://schemas.microsoft.com/office/drawing/2014/main" xmlns="" id="{3985EAE6-BFA6-766D-A032-077E4DCB399E}"/>
              </a:ext>
            </a:extLst>
          </p:cNvPr>
          <p:cNvSpPr/>
          <p:nvPr/>
        </p:nvSpPr>
        <p:spPr>
          <a:xfrm>
            <a:off x="75837" y="6996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9051" y="651572"/>
            <a:ext cx="1371243" cy="461665"/>
          </a:xfrm>
          <a:prstGeom prst="rect">
            <a:avLst/>
          </a:prstGeom>
          <a:noFill/>
        </p:spPr>
        <p:txBody>
          <a:bodyPr wrap="square" rtlCol="0">
            <a:spAutoFit/>
          </a:bodyPr>
          <a:lstStyle/>
          <a:p>
            <a:pPr algn="ctr"/>
            <a:r>
              <a:rPr lang="en-US" sz="2400" dirty="0" smtClean="0">
                <a:solidFill>
                  <a:schemeClr val="bg1"/>
                </a:solidFill>
                <a:latin typeface="Times New Roman" panose="02020603050405020304" pitchFamily="18" charset="0"/>
                <a:cs typeface="Times New Roman" panose="02020603050405020304" pitchFamily="18" charset="0"/>
              </a:rPr>
              <a:t>Chapter</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109051" y="1999561"/>
            <a:ext cx="11661840" cy="2677656"/>
          </a:xfrm>
          <a:prstGeom prst="rect">
            <a:avLst/>
          </a:prstGeom>
          <a:noFill/>
        </p:spPr>
        <p:txBody>
          <a:bodyPr wrap="square" rtlCol="0">
            <a:spAutoFit/>
          </a:bodyPr>
          <a:lstStyle/>
          <a:p>
            <a:pPr algn="just"/>
            <a:r>
              <a:rPr lang="en-US" sz="2400" b="1" u="sng" dirty="0">
                <a:solidFill>
                  <a:srgbClr val="2D3956"/>
                </a:solidFill>
                <a:latin typeface="Times New Roman" panose="02020603050405020304" pitchFamily="18" charset="0"/>
              </a:rPr>
              <a:t>2- </a:t>
            </a:r>
            <a:r>
              <a:rPr lang="en-US" sz="2400" b="1" u="sng" dirty="0" smtClean="0">
                <a:solidFill>
                  <a:srgbClr val="2D3956"/>
                </a:solidFill>
                <a:latin typeface="Times New Roman" panose="02020603050405020304" pitchFamily="18" charset="0"/>
              </a:rPr>
              <a:t>Sales:</a:t>
            </a:r>
          </a:p>
          <a:p>
            <a:pPr algn="just"/>
            <a:r>
              <a:rPr lang="en-US" sz="2400" dirty="0" smtClean="0">
                <a:solidFill>
                  <a:srgbClr val="2D3956"/>
                </a:solidFill>
                <a:latin typeface="Times New Roman" panose="02020603050405020304" pitchFamily="18" charset="0"/>
              </a:rPr>
              <a:t>-Sellers </a:t>
            </a:r>
            <a:r>
              <a:rPr lang="en-US" sz="2400" dirty="0">
                <a:solidFill>
                  <a:srgbClr val="2D3956"/>
                </a:solidFill>
                <a:latin typeface="Times New Roman" panose="02020603050405020304" pitchFamily="18" charset="0"/>
              </a:rPr>
              <a:t>are allowed to promote their goods and services and make them appealing to consumers. Puffery is a broad promotional statement made by a business about goods or services that is not intended to be taken literally. In other words, puffery is an exaggerated opinion, such as “the best,” “most popular,” and “nobody can beat it!” As long as puffery remains an opinion and does not contain false factual statements, puffery is legal. However, if puffery contains false statements, then the statements are deceptive advertising and illegal.</a:t>
            </a: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2071562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09050" y="1956000"/>
            <a:ext cx="118744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146852" y="829860"/>
            <a:ext cx="6785114"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2- Protecting the Purchaser: </a:t>
            </a:r>
          </a:p>
        </p:txBody>
      </p:sp>
      <p:sp>
        <p:nvSpPr>
          <p:cNvPr id="5" name="Rectangle 4">
            <a:extLst>
              <a:ext uri="{FF2B5EF4-FFF2-40B4-BE49-F238E27FC236}">
                <a16:creationId xmlns:a16="http://schemas.microsoft.com/office/drawing/2014/main" xmlns="" id="{3985EAE6-BFA6-766D-A032-077E4DCB399E}"/>
              </a:ext>
            </a:extLst>
          </p:cNvPr>
          <p:cNvSpPr/>
          <p:nvPr/>
        </p:nvSpPr>
        <p:spPr>
          <a:xfrm>
            <a:off x="75837" y="6996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9051" y="651572"/>
            <a:ext cx="1371243" cy="461665"/>
          </a:xfrm>
          <a:prstGeom prst="rect">
            <a:avLst/>
          </a:prstGeom>
          <a:noFill/>
        </p:spPr>
        <p:txBody>
          <a:bodyPr wrap="square" rtlCol="0">
            <a:spAutoFit/>
          </a:bodyPr>
          <a:lstStyle/>
          <a:p>
            <a:pPr algn="ctr"/>
            <a:r>
              <a:rPr lang="en-US" sz="2400" dirty="0" smtClean="0">
                <a:solidFill>
                  <a:schemeClr val="bg1"/>
                </a:solidFill>
                <a:latin typeface="Times New Roman" panose="02020603050405020304" pitchFamily="18" charset="0"/>
                <a:cs typeface="Times New Roman" panose="02020603050405020304" pitchFamily="18" charset="0"/>
              </a:rPr>
              <a:t>Chapter</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109051" y="1999561"/>
            <a:ext cx="11661840" cy="3046988"/>
          </a:xfrm>
          <a:prstGeom prst="rect">
            <a:avLst/>
          </a:prstGeom>
          <a:noFill/>
        </p:spPr>
        <p:txBody>
          <a:bodyPr wrap="square" rtlCol="0">
            <a:spAutoFit/>
          </a:bodyPr>
          <a:lstStyle/>
          <a:p>
            <a:pPr algn="just"/>
            <a:r>
              <a:rPr lang="en-US" sz="2400" b="1" u="sng" dirty="0" smtClean="0">
                <a:solidFill>
                  <a:srgbClr val="2D3956"/>
                </a:solidFill>
                <a:latin typeface="Times New Roman" panose="02020603050405020304" pitchFamily="18" charset="0"/>
              </a:rPr>
              <a:t>3- </a:t>
            </a:r>
            <a:r>
              <a:rPr lang="en-US" sz="2400" b="1" u="sng" dirty="0">
                <a:solidFill>
                  <a:srgbClr val="2D3956"/>
                </a:solidFill>
                <a:latin typeface="Times New Roman" panose="02020603050405020304" pitchFamily="18" charset="0"/>
              </a:rPr>
              <a:t>Deceptive Advertising:</a:t>
            </a:r>
            <a:endParaRPr lang="en-US" sz="2400" b="1" u="sng" dirty="0" smtClean="0">
              <a:solidFill>
                <a:srgbClr val="2D3956"/>
              </a:solidFill>
              <a:latin typeface="Times New Roman" panose="02020603050405020304" pitchFamily="18" charset="0"/>
            </a:endParaRPr>
          </a:p>
          <a:p>
            <a:pPr algn="just"/>
            <a:r>
              <a:rPr lang="en-US" sz="2400" dirty="0">
                <a:solidFill>
                  <a:srgbClr val="2D3956"/>
                </a:solidFill>
                <a:latin typeface="Times New Roman" panose="02020603050405020304" pitchFamily="18" charset="0"/>
              </a:rPr>
              <a:t>-Deceptive advertising is a material misrepresentation or omission likely to mislead a potential customer and would mislead </a:t>
            </a:r>
            <a:r>
              <a:rPr lang="en-US" sz="2400" dirty="0" smtClean="0">
                <a:solidFill>
                  <a:srgbClr val="2D3956"/>
                </a:solidFill>
                <a:latin typeface="Times New Roman" panose="02020603050405020304" pitchFamily="18" charset="0"/>
              </a:rPr>
              <a:t>a reasonable </a:t>
            </a:r>
            <a:r>
              <a:rPr lang="en-US" sz="2400" dirty="0">
                <a:solidFill>
                  <a:srgbClr val="2D3956"/>
                </a:solidFill>
                <a:latin typeface="Times New Roman" panose="02020603050405020304" pitchFamily="18" charset="0"/>
              </a:rPr>
              <a:t>customer. In other words, deceptive advertising is a lie.</a:t>
            </a:r>
          </a:p>
          <a:p>
            <a:pPr algn="just"/>
            <a:r>
              <a:rPr lang="en-US" sz="2400" dirty="0" smtClean="0">
                <a:solidFill>
                  <a:srgbClr val="2D3956"/>
                </a:solidFill>
                <a:latin typeface="Times New Roman" panose="02020603050405020304" pitchFamily="18" charset="0"/>
              </a:rPr>
              <a:t>- For </a:t>
            </a:r>
            <a:r>
              <a:rPr lang="en-US" sz="2400" dirty="0">
                <a:solidFill>
                  <a:srgbClr val="2D3956"/>
                </a:solidFill>
                <a:latin typeface="Times New Roman" panose="02020603050405020304" pitchFamily="18" charset="0"/>
              </a:rPr>
              <a:t>example, if a car manufacturer advertises a vehicle as “the best in its class” or “the most popular” sedan, such statements </a:t>
            </a:r>
            <a:r>
              <a:rPr lang="en-US" sz="2400" dirty="0" smtClean="0">
                <a:solidFill>
                  <a:srgbClr val="2D3956"/>
                </a:solidFill>
                <a:latin typeface="Times New Roman" panose="02020603050405020304" pitchFamily="18" charset="0"/>
              </a:rPr>
              <a:t>are legal </a:t>
            </a:r>
            <a:r>
              <a:rPr lang="en-US" sz="2400" dirty="0">
                <a:solidFill>
                  <a:srgbClr val="2D3956"/>
                </a:solidFill>
                <a:latin typeface="Times New Roman" panose="02020603050405020304" pitchFamily="18" charset="0"/>
              </a:rPr>
              <a:t>puffery. If the manufacturer advertises that the vehicle gets 35 miles per gallon when it only gets 30 miles per gallon, then </a:t>
            </a:r>
            <a:r>
              <a:rPr lang="en-US" sz="2400" dirty="0" smtClean="0">
                <a:solidFill>
                  <a:srgbClr val="2D3956"/>
                </a:solidFill>
                <a:latin typeface="Times New Roman" panose="02020603050405020304" pitchFamily="18" charset="0"/>
              </a:rPr>
              <a:t>that statement </a:t>
            </a:r>
            <a:r>
              <a:rPr lang="en-US" sz="2400" dirty="0">
                <a:solidFill>
                  <a:srgbClr val="2D3956"/>
                </a:solidFill>
                <a:latin typeface="Times New Roman" panose="02020603050405020304" pitchFamily="18" charset="0"/>
              </a:rPr>
              <a:t>is deceptive advertising</a:t>
            </a:r>
            <a:r>
              <a:rPr lang="en-US" sz="2400" dirty="0" smtClean="0">
                <a:solidFill>
                  <a:srgbClr val="2D3956"/>
                </a:solidFill>
                <a:latin typeface="Times New Roman" panose="02020603050405020304" pitchFamily="18" charset="0"/>
              </a:rPr>
              <a:t>.</a:t>
            </a:r>
            <a:endParaRPr lang="en-US" sz="2400" dirty="0">
              <a:solidFill>
                <a:srgbClr val="2D3956"/>
              </a:solidFill>
              <a:latin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11340888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09050" y="1956000"/>
            <a:ext cx="118744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146852" y="829860"/>
            <a:ext cx="6785114"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2- Protecting the Purchaser: </a:t>
            </a:r>
          </a:p>
        </p:txBody>
      </p:sp>
      <p:sp>
        <p:nvSpPr>
          <p:cNvPr id="5" name="Rectangle 4">
            <a:extLst>
              <a:ext uri="{FF2B5EF4-FFF2-40B4-BE49-F238E27FC236}">
                <a16:creationId xmlns:a16="http://schemas.microsoft.com/office/drawing/2014/main" xmlns="" id="{3985EAE6-BFA6-766D-A032-077E4DCB399E}"/>
              </a:ext>
            </a:extLst>
          </p:cNvPr>
          <p:cNvSpPr/>
          <p:nvPr/>
        </p:nvSpPr>
        <p:spPr>
          <a:xfrm>
            <a:off x="75837" y="6996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9051" y="651572"/>
            <a:ext cx="1371243" cy="461665"/>
          </a:xfrm>
          <a:prstGeom prst="rect">
            <a:avLst/>
          </a:prstGeom>
          <a:noFill/>
        </p:spPr>
        <p:txBody>
          <a:bodyPr wrap="square" rtlCol="0">
            <a:spAutoFit/>
          </a:bodyPr>
          <a:lstStyle/>
          <a:p>
            <a:pPr algn="ctr"/>
            <a:r>
              <a:rPr lang="en-US" sz="2400" dirty="0" smtClean="0">
                <a:solidFill>
                  <a:schemeClr val="bg1"/>
                </a:solidFill>
                <a:latin typeface="Times New Roman" panose="02020603050405020304" pitchFamily="18" charset="0"/>
                <a:cs typeface="Times New Roman" panose="02020603050405020304" pitchFamily="18" charset="0"/>
              </a:rPr>
              <a:t>Chapter</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109051" y="1999561"/>
            <a:ext cx="11661840" cy="3416320"/>
          </a:xfrm>
          <a:prstGeom prst="rect">
            <a:avLst/>
          </a:prstGeom>
          <a:noFill/>
        </p:spPr>
        <p:txBody>
          <a:bodyPr wrap="square" rtlCol="0">
            <a:spAutoFit/>
          </a:bodyPr>
          <a:lstStyle/>
          <a:p>
            <a:pPr algn="just"/>
            <a:r>
              <a:rPr lang="en-US" sz="2400" b="1" u="sng" dirty="0" smtClean="0">
                <a:solidFill>
                  <a:srgbClr val="2D3956"/>
                </a:solidFill>
                <a:latin typeface="Times New Roman" panose="02020603050405020304" pitchFamily="18" charset="0"/>
              </a:rPr>
              <a:t>3- </a:t>
            </a:r>
            <a:r>
              <a:rPr lang="en-US" sz="2400" b="1" u="sng" dirty="0">
                <a:solidFill>
                  <a:srgbClr val="2D3956"/>
                </a:solidFill>
                <a:latin typeface="Times New Roman" panose="02020603050405020304" pitchFamily="18" charset="0"/>
              </a:rPr>
              <a:t>Deceptive Advertising:</a:t>
            </a:r>
            <a:endParaRPr lang="en-US" sz="2400" b="1" u="sng" dirty="0" smtClean="0">
              <a:solidFill>
                <a:srgbClr val="2D3956"/>
              </a:solidFill>
              <a:latin typeface="Times New Roman" panose="02020603050405020304" pitchFamily="18" charset="0"/>
            </a:endParaRPr>
          </a:p>
          <a:p>
            <a:pPr algn="just"/>
            <a:r>
              <a:rPr lang="en-US" sz="2400" dirty="0">
                <a:solidFill>
                  <a:srgbClr val="2D3956"/>
                </a:solidFill>
                <a:latin typeface="Times New Roman" panose="02020603050405020304" pitchFamily="18" charset="0"/>
              </a:rPr>
              <a:t>-Another form of deceptive advertising is called bait and switch or bait advertising. Bait and switch is a sales practice where </a:t>
            </a:r>
            <a:r>
              <a:rPr lang="en-US" sz="2400" dirty="0" smtClean="0">
                <a:solidFill>
                  <a:srgbClr val="2D3956"/>
                </a:solidFill>
                <a:latin typeface="Times New Roman" panose="02020603050405020304" pitchFamily="18" charset="0"/>
              </a:rPr>
              <a:t>a seller </a:t>
            </a:r>
            <a:r>
              <a:rPr lang="en-US" sz="2400" dirty="0">
                <a:solidFill>
                  <a:srgbClr val="2D3956"/>
                </a:solidFill>
                <a:latin typeface="Times New Roman" panose="02020603050405020304" pitchFamily="18" charset="0"/>
              </a:rPr>
              <a:t>advertises a low-priced product to lure consumers into a store only to induce them to buy a higher-priced product. Often </a:t>
            </a:r>
            <a:r>
              <a:rPr lang="en-US" sz="2400" dirty="0" smtClean="0">
                <a:solidFill>
                  <a:srgbClr val="2D3956"/>
                </a:solidFill>
                <a:latin typeface="Times New Roman" panose="02020603050405020304" pitchFamily="18" charset="0"/>
              </a:rPr>
              <a:t>the advertised </a:t>
            </a:r>
            <a:r>
              <a:rPr lang="en-US" sz="2400" dirty="0">
                <a:solidFill>
                  <a:srgbClr val="2D3956"/>
                </a:solidFill>
                <a:latin typeface="Times New Roman" panose="02020603050405020304" pitchFamily="18" charset="0"/>
              </a:rPr>
              <a:t>product is not actually available as advertised or the seller refuses to sell it on the advertised terms. The </a:t>
            </a:r>
            <a:r>
              <a:rPr lang="en-US" sz="2400" dirty="0" smtClean="0">
                <a:solidFill>
                  <a:srgbClr val="2D3956"/>
                </a:solidFill>
                <a:latin typeface="Times New Roman" panose="02020603050405020304" pitchFamily="18" charset="0"/>
              </a:rPr>
              <a:t>low-priced.</a:t>
            </a:r>
            <a:endParaRPr lang="en-US" sz="2400" dirty="0">
              <a:solidFill>
                <a:srgbClr val="2D3956"/>
              </a:solidFill>
              <a:latin typeface="Times New Roman" panose="02020603050405020304" pitchFamily="18" charset="0"/>
            </a:endParaRPr>
          </a:p>
          <a:p>
            <a:pPr algn="just"/>
            <a:r>
              <a:rPr lang="en-US" sz="2400" dirty="0">
                <a:solidFill>
                  <a:srgbClr val="2D3956"/>
                </a:solidFill>
                <a:latin typeface="Times New Roman" panose="02020603050405020304" pitchFamily="18" charset="0"/>
              </a:rPr>
              <a:t>product is the “bait” that brings consumers in but then the seller “switches” the higher-priced product as the subject of </a:t>
            </a:r>
            <a:r>
              <a:rPr lang="en-US" sz="2400" dirty="0" smtClean="0">
                <a:solidFill>
                  <a:srgbClr val="2D3956"/>
                </a:solidFill>
                <a:latin typeface="Times New Roman" panose="02020603050405020304" pitchFamily="18" charset="0"/>
              </a:rPr>
              <a:t>the transaction</a:t>
            </a:r>
            <a:r>
              <a:rPr lang="en-US" sz="2400" dirty="0">
                <a:solidFill>
                  <a:srgbClr val="2D3956"/>
                </a:solidFill>
                <a:latin typeface="Times New Roman" panose="02020603050405020304" pitchFamily="18" charset="0"/>
              </a:rPr>
              <a:t>. Bait and switch advertising can also apply to sales of services.</a:t>
            </a: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38351313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09050" y="1956000"/>
            <a:ext cx="118744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146852" y="829860"/>
            <a:ext cx="6785114"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2- Protecting the Purchaser: </a:t>
            </a:r>
          </a:p>
        </p:txBody>
      </p:sp>
      <p:sp>
        <p:nvSpPr>
          <p:cNvPr id="5" name="Rectangle 4">
            <a:extLst>
              <a:ext uri="{FF2B5EF4-FFF2-40B4-BE49-F238E27FC236}">
                <a16:creationId xmlns:a16="http://schemas.microsoft.com/office/drawing/2014/main" xmlns="" id="{3985EAE6-BFA6-766D-A032-077E4DCB399E}"/>
              </a:ext>
            </a:extLst>
          </p:cNvPr>
          <p:cNvSpPr/>
          <p:nvPr/>
        </p:nvSpPr>
        <p:spPr>
          <a:xfrm>
            <a:off x="75837" y="6996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9051" y="651572"/>
            <a:ext cx="1371243" cy="461665"/>
          </a:xfrm>
          <a:prstGeom prst="rect">
            <a:avLst/>
          </a:prstGeom>
          <a:noFill/>
        </p:spPr>
        <p:txBody>
          <a:bodyPr wrap="square" rtlCol="0">
            <a:spAutoFit/>
          </a:bodyPr>
          <a:lstStyle/>
          <a:p>
            <a:pPr algn="ctr"/>
            <a:r>
              <a:rPr lang="en-US" sz="2400" dirty="0" smtClean="0">
                <a:solidFill>
                  <a:schemeClr val="bg1"/>
                </a:solidFill>
                <a:latin typeface="Times New Roman" panose="02020603050405020304" pitchFamily="18" charset="0"/>
                <a:cs typeface="Times New Roman" panose="02020603050405020304" pitchFamily="18" charset="0"/>
              </a:rPr>
              <a:t>Chapter</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109051" y="1999561"/>
            <a:ext cx="11661840" cy="4154984"/>
          </a:xfrm>
          <a:prstGeom prst="rect">
            <a:avLst/>
          </a:prstGeom>
          <a:noFill/>
        </p:spPr>
        <p:txBody>
          <a:bodyPr wrap="square" rtlCol="0">
            <a:spAutoFit/>
          </a:bodyPr>
          <a:lstStyle/>
          <a:p>
            <a:pPr algn="just"/>
            <a:r>
              <a:rPr lang="en-US" sz="2400" b="1" u="sng" dirty="0" smtClean="0">
                <a:solidFill>
                  <a:srgbClr val="2D3956"/>
                </a:solidFill>
                <a:latin typeface="Times New Roman" panose="02020603050405020304" pitchFamily="18" charset="0"/>
              </a:rPr>
              <a:t>4- </a:t>
            </a:r>
            <a:r>
              <a:rPr lang="en-US" sz="2400" b="1" u="sng" dirty="0">
                <a:solidFill>
                  <a:srgbClr val="2D3956"/>
                </a:solidFill>
                <a:latin typeface="Times New Roman" panose="02020603050405020304" pitchFamily="18" charset="0"/>
              </a:rPr>
              <a:t>Hazardous Materials:</a:t>
            </a:r>
            <a:endParaRPr lang="en-US" sz="2400" b="1" u="sng" dirty="0" smtClean="0">
              <a:solidFill>
                <a:srgbClr val="2D3956"/>
              </a:solidFill>
              <a:latin typeface="Times New Roman" panose="02020603050405020304" pitchFamily="18" charset="0"/>
            </a:endParaRPr>
          </a:p>
          <a:p>
            <a:pPr algn="just"/>
            <a:r>
              <a:rPr lang="en-US" sz="2400" dirty="0">
                <a:solidFill>
                  <a:srgbClr val="2D3956"/>
                </a:solidFill>
                <a:latin typeface="Times New Roman" panose="02020603050405020304" pitchFamily="18" charset="0"/>
              </a:rPr>
              <a:t>-In the context of consumer protection law, hazardous materials are products deemed dangerous to the consuming </a:t>
            </a:r>
            <a:r>
              <a:rPr lang="en-US" sz="2400" dirty="0" smtClean="0">
                <a:solidFill>
                  <a:srgbClr val="2D3956"/>
                </a:solidFill>
                <a:latin typeface="Times New Roman" panose="02020603050405020304" pitchFamily="18" charset="0"/>
              </a:rPr>
              <a:t>public. Hazardous </a:t>
            </a:r>
            <a:r>
              <a:rPr lang="en-US" sz="2400" dirty="0">
                <a:solidFill>
                  <a:srgbClr val="2D3956"/>
                </a:solidFill>
                <a:latin typeface="Times New Roman" panose="02020603050405020304" pitchFamily="18" charset="0"/>
              </a:rPr>
              <a:t>materials include drugs that may be consumed safely in small amounts under supervision of a medical provider, as </a:t>
            </a:r>
            <a:r>
              <a:rPr lang="en-US" sz="2400" dirty="0" smtClean="0">
                <a:solidFill>
                  <a:srgbClr val="2D3956"/>
                </a:solidFill>
                <a:latin typeface="Times New Roman" panose="02020603050405020304" pitchFamily="18" charset="0"/>
              </a:rPr>
              <a:t>well as </a:t>
            </a:r>
            <a:r>
              <a:rPr lang="en-US" sz="2400" dirty="0">
                <a:solidFill>
                  <a:srgbClr val="2D3956"/>
                </a:solidFill>
                <a:latin typeface="Times New Roman" panose="02020603050405020304" pitchFamily="18" charset="0"/>
              </a:rPr>
              <a:t>toxic chemicals that are banned for certain public uses such as lead and asbestos.</a:t>
            </a:r>
          </a:p>
          <a:p>
            <a:pPr algn="just"/>
            <a:r>
              <a:rPr lang="en-US" sz="2400" dirty="0" smtClean="0">
                <a:solidFill>
                  <a:srgbClr val="2D3956"/>
                </a:solidFill>
                <a:latin typeface="Times New Roman" panose="02020603050405020304" pitchFamily="18" charset="0"/>
              </a:rPr>
              <a:t>-Hazardous </a:t>
            </a:r>
            <a:r>
              <a:rPr lang="en-US" sz="2400" dirty="0">
                <a:solidFill>
                  <a:srgbClr val="2D3956"/>
                </a:solidFill>
                <a:latin typeface="Times New Roman" panose="02020603050405020304" pitchFamily="18" charset="0"/>
              </a:rPr>
              <a:t>materials regulations are extensive to ensure that products reaching consumers are safe for their intended use and </a:t>
            </a:r>
            <a:r>
              <a:rPr lang="en-US" sz="2400" dirty="0" smtClean="0">
                <a:solidFill>
                  <a:srgbClr val="2D3956"/>
                </a:solidFill>
                <a:latin typeface="Times New Roman" panose="02020603050405020304" pitchFamily="18" charset="0"/>
              </a:rPr>
              <a:t>other reasonable</a:t>
            </a:r>
            <a:r>
              <a:rPr lang="en-US" sz="2400" dirty="0">
                <a:solidFill>
                  <a:srgbClr val="2D3956"/>
                </a:solidFill>
                <a:latin typeface="Times New Roman" panose="02020603050405020304" pitchFamily="18" charset="0"/>
              </a:rPr>
              <a:t>, foreseeable uses. These regulations also control product recalls.</a:t>
            </a:r>
          </a:p>
          <a:p>
            <a:pPr algn="just"/>
            <a:r>
              <a:rPr lang="en-US" sz="2400" dirty="0" smtClean="0">
                <a:solidFill>
                  <a:srgbClr val="2D3956"/>
                </a:solidFill>
                <a:latin typeface="Times New Roman" panose="02020603050405020304" pitchFamily="18" charset="0"/>
              </a:rPr>
              <a:t>-Regulations </a:t>
            </a:r>
            <a:r>
              <a:rPr lang="en-US" sz="2400" dirty="0">
                <a:solidFill>
                  <a:srgbClr val="2D3956"/>
                </a:solidFill>
                <a:latin typeface="Times New Roman" panose="02020603050405020304" pitchFamily="18" charset="0"/>
              </a:rPr>
              <a:t>vary depending on the business’s industry. To help consumers understand their rights and report harmful products, </a:t>
            </a:r>
            <a:r>
              <a:rPr lang="en-US" sz="2400" dirty="0" smtClean="0">
                <a:solidFill>
                  <a:srgbClr val="2D3956"/>
                </a:solidFill>
                <a:latin typeface="Times New Roman" panose="02020603050405020304" pitchFamily="18" charset="0"/>
              </a:rPr>
              <a:t>the Consumer </a:t>
            </a:r>
            <a:r>
              <a:rPr lang="en-US" sz="2400" dirty="0">
                <a:solidFill>
                  <a:srgbClr val="2D3956"/>
                </a:solidFill>
                <a:latin typeface="Times New Roman" panose="02020603050405020304" pitchFamily="18" charset="0"/>
              </a:rPr>
              <a:t>Product Safety Commission established the www.SaferProducts.gov website.</a:t>
            </a: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67621089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995E94FF-98B8-EC32-6A4F-5A7B41A22586}"/>
              </a:ext>
            </a:extLst>
          </p:cNvPr>
          <p:cNvSpPr/>
          <p:nvPr/>
        </p:nvSpPr>
        <p:spPr>
          <a:xfrm>
            <a:off x="109052" y="1964267"/>
            <a:ext cx="11744282" cy="443649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xmlns=""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xmlns="" id="{F302B31E-7905-011C-84CF-EEAEA8E33539}"/>
              </a:ext>
            </a:extLst>
          </p:cNvPr>
          <p:cNvSpPr txBox="1"/>
          <p:nvPr/>
        </p:nvSpPr>
        <p:spPr>
          <a:xfrm>
            <a:off x="109051" y="1910174"/>
            <a:ext cx="11744282" cy="4524315"/>
          </a:xfrm>
          <a:prstGeom prst="rect">
            <a:avLst/>
          </a:prstGeom>
          <a:noFill/>
        </p:spPr>
        <p:txBody>
          <a:bodyPr wrap="square" rtlCol="0">
            <a:spAutoFit/>
          </a:bodyPr>
          <a:lstStyle/>
          <a:p>
            <a:pPr lvl="0" algn="just"/>
            <a:r>
              <a:rPr lang="en-US" sz="2400" dirty="0" smtClean="0">
                <a:solidFill>
                  <a:srgbClr val="2D3956"/>
                </a:solidFill>
                <a:latin typeface="Times New Roman" panose="02020603050405020304" pitchFamily="18" charset="0"/>
              </a:rPr>
              <a:t>- A </a:t>
            </a:r>
            <a:r>
              <a:rPr lang="en-US" sz="2400" dirty="0">
                <a:solidFill>
                  <a:srgbClr val="2D3956"/>
                </a:solidFill>
                <a:latin typeface="Times New Roman" panose="02020603050405020304" pitchFamily="18" charset="0"/>
              </a:rPr>
              <a:t>debtor is someone who owes an obligation to another individual or business, especially the obligation to pay money. </a:t>
            </a:r>
            <a:r>
              <a:rPr lang="en-US" sz="2400" dirty="0" smtClean="0">
                <a:solidFill>
                  <a:srgbClr val="2D3956"/>
                </a:solidFill>
                <a:latin typeface="Times New Roman" panose="02020603050405020304" pitchFamily="18" charset="0"/>
              </a:rPr>
              <a:t>Consumers become </a:t>
            </a:r>
            <a:r>
              <a:rPr lang="en-US" sz="2400" dirty="0">
                <a:solidFill>
                  <a:srgbClr val="2D3956"/>
                </a:solidFill>
                <a:latin typeface="Times New Roman" panose="02020603050405020304" pitchFamily="18" charset="0"/>
              </a:rPr>
              <a:t>debtors when they owe a business money for the purchase price of goods and services. If consumers pay the purchase </a:t>
            </a:r>
            <a:r>
              <a:rPr lang="en-US" sz="2400" dirty="0" smtClean="0">
                <a:solidFill>
                  <a:srgbClr val="2D3956"/>
                </a:solidFill>
                <a:latin typeface="Times New Roman" panose="02020603050405020304" pitchFamily="18" charset="0"/>
              </a:rPr>
              <a:t>price at </a:t>
            </a:r>
            <a:r>
              <a:rPr lang="en-US" sz="2400" dirty="0">
                <a:solidFill>
                  <a:srgbClr val="2D3956"/>
                </a:solidFill>
                <a:latin typeface="Times New Roman" panose="02020603050405020304" pitchFamily="18" charset="0"/>
              </a:rPr>
              <a:t>the time of the transaction or shortly afterward, then the transaction is completed. If, however, the consumer does </a:t>
            </a:r>
            <a:r>
              <a:rPr lang="en-US" sz="2400" dirty="0" smtClean="0">
                <a:solidFill>
                  <a:srgbClr val="2D3956"/>
                </a:solidFill>
                <a:latin typeface="Times New Roman" panose="02020603050405020304" pitchFamily="18" charset="0"/>
              </a:rPr>
              <a:t>not immediately </a:t>
            </a:r>
            <a:r>
              <a:rPr lang="en-US" sz="2400" dirty="0">
                <a:solidFill>
                  <a:srgbClr val="2D3956"/>
                </a:solidFill>
                <a:latin typeface="Times New Roman" panose="02020603050405020304" pitchFamily="18" charset="0"/>
              </a:rPr>
              <a:t>pay but receives the goods or services, then the consumer becomes a debtor under consumer protection laws.</a:t>
            </a:r>
          </a:p>
          <a:p>
            <a:pPr lvl="0" algn="just"/>
            <a:r>
              <a:rPr lang="en-US" sz="2400" b="1" u="sng" dirty="0" smtClean="0">
                <a:solidFill>
                  <a:srgbClr val="2D3956"/>
                </a:solidFill>
                <a:latin typeface="Times New Roman" panose="02020603050405020304" pitchFamily="18" charset="0"/>
              </a:rPr>
              <a:t>- Consumer </a:t>
            </a:r>
            <a:r>
              <a:rPr lang="en-US" sz="2400" b="1" u="sng" dirty="0">
                <a:solidFill>
                  <a:srgbClr val="2D3956"/>
                </a:solidFill>
                <a:latin typeface="Times New Roman" panose="02020603050405020304" pitchFamily="18" charset="0"/>
              </a:rPr>
              <a:t>protection laws that protect debtors generally fall into five categories</a:t>
            </a:r>
            <a:r>
              <a:rPr lang="en-US" sz="2400" b="1" u="sng" dirty="0" smtClean="0">
                <a:solidFill>
                  <a:srgbClr val="2D3956"/>
                </a:solidFill>
                <a:latin typeface="Times New Roman" panose="02020603050405020304" pitchFamily="18" charset="0"/>
              </a:rPr>
              <a:t>:</a:t>
            </a:r>
          </a:p>
          <a:p>
            <a:pPr lvl="0" algn="just"/>
            <a:r>
              <a:rPr lang="en-US" sz="2400" dirty="0" smtClean="0">
                <a:solidFill>
                  <a:srgbClr val="2D3956"/>
                </a:solidFill>
                <a:latin typeface="Times New Roman" panose="02020603050405020304" pitchFamily="18" charset="0"/>
              </a:rPr>
              <a:t>-Obtaining </a:t>
            </a:r>
            <a:r>
              <a:rPr lang="en-US" sz="2400" dirty="0">
                <a:solidFill>
                  <a:srgbClr val="2D3956"/>
                </a:solidFill>
                <a:latin typeface="Times New Roman" panose="02020603050405020304" pitchFamily="18" charset="0"/>
              </a:rPr>
              <a:t>credit;</a:t>
            </a:r>
          </a:p>
          <a:p>
            <a:pPr lvl="0" algn="just"/>
            <a:r>
              <a:rPr lang="en-US" sz="2400" dirty="0" smtClean="0">
                <a:solidFill>
                  <a:srgbClr val="2D3956"/>
                </a:solidFill>
                <a:latin typeface="Times New Roman" panose="02020603050405020304" pitchFamily="18" charset="0"/>
              </a:rPr>
              <a:t>-Reporting </a:t>
            </a:r>
            <a:r>
              <a:rPr lang="en-US" sz="2400" dirty="0">
                <a:solidFill>
                  <a:srgbClr val="2D3956"/>
                </a:solidFill>
                <a:latin typeface="Times New Roman" panose="02020603050405020304" pitchFamily="18" charset="0"/>
              </a:rPr>
              <a:t>credit information;</a:t>
            </a:r>
          </a:p>
          <a:p>
            <a:pPr lvl="0" algn="just"/>
            <a:r>
              <a:rPr lang="en-US" sz="2400" dirty="0" smtClean="0">
                <a:solidFill>
                  <a:srgbClr val="2D3956"/>
                </a:solidFill>
                <a:latin typeface="Times New Roman" panose="02020603050405020304" pitchFamily="18" charset="0"/>
              </a:rPr>
              <a:t>-Electronic </a:t>
            </a:r>
            <a:r>
              <a:rPr lang="en-US" sz="2400" dirty="0">
                <a:solidFill>
                  <a:srgbClr val="2D3956"/>
                </a:solidFill>
                <a:latin typeface="Times New Roman" panose="02020603050405020304" pitchFamily="18" charset="0"/>
              </a:rPr>
              <a:t>fund transfers;</a:t>
            </a:r>
          </a:p>
          <a:p>
            <a:pPr lvl="0" algn="just"/>
            <a:r>
              <a:rPr lang="en-US" sz="2400" dirty="0" smtClean="0">
                <a:solidFill>
                  <a:srgbClr val="2D3956"/>
                </a:solidFill>
                <a:latin typeface="Times New Roman" panose="02020603050405020304" pitchFamily="18" charset="0"/>
              </a:rPr>
              <a:t>-Identity </a:t>
            </a:r>
            <a:r>
              <a:rPr lang="en-US" sz="2400" dirty="0">
                <a:solidFill>
                  <a:srgbClr val="2D3956"/>
                </a:solidFill>
                <a:latin typeface="Times New Roman" panose="02020603050405020304" pitchFamily="18" charset="0"/>
              </a:rPr>
              <a:t>theft; and</a:t>
            </a:r>
          </a:p>
          <a:p>
            <a:pPr lvl="0" algn="just"/>
            <a:r>
              <a:rPr lang="en-US" sz="2400" dirty="0" smtClean="0">
                <a:solidFill>
                  <a:srgbClr val="2D3956"/>
                </a:solidFill>
                <a:latin typeface="Times New Roman" panose="02020603050405020304" pitchFamily="18" charset="0"/>
              </a:rPr>
              <a:t>-Debt </a:t>
            </a:r>
            <a:r>
              <a:rPr lang="en-US" sz="2400" dirty="0">
                <a:solidFill>
                  <a:srgbClr val="2D3956"/>
                </a:solidFill>
                <a:latin typeface="Times New Roman" panose="02020603050405020304" pitchFamily="18" charset="0"/>
              </a:rPr>
              <a:t>collection</a:t>
            </a:r>
            <a:r>
              <a:rPr lang="en-US" sz="2400" dirty="0" smtClean="0">
                <a:solidFill>
                  <a:srgbClr val="2D3956"/>
                </a:solidFill>
                <a:latin typeface="Times New Roman" panose="02020603050405020304" pitchFamily="18" charset="0"/>
              </a:rPr>
              <a:t>.</a:t>
            </a:r>
            <a:endParaRPr lang="ar-EG" sz="2400" dirty="0" smtClean="0">
              <a:solidFill>
                <a:srgbClr val="2D3956"/>
              </a:solidFill>
              <a:latin typeface="Times New Roman" panose="02020603050405020304" pitchFamily="18" charset="0"/>
            </a:endParaRPr>
          </a:p>
        </p:txBody>
      </p:sp>
      <p:sp>
        <p:nvSpPr>
          <p:cNvPr id="6" name="TextBox 5">
            <a:extLst>
              <a:ext uri="{FF2B5EF4-FFF2-40B4-BE49-F238E27FC236}">
                <a16:creationId xmlns:a16="http://schemas.microsoft.com/office/drawing/2014/main" xmlns="" id="{F9A80F9F-74DB-1D57-04E8-E20E92A09B0A}"/>
              </a:ext>
            </a:extLst>
          </p:cNvPr>
          <p:cNvSpPr txBox="1"/>
          <p:nvPr/>
        </p:nvSpPr>
        <p:spPr>
          <a:xfrm>
            <a:off x="1855305" y="737893"/>
            <a:ext cx="7699512"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3- </a:t>
            </a:r>
            <a:r>
              <a:rPr lang="en-US" sz="2800" b="1" dirty="0">
                <a:solidFill>
                  <a:srgbClr val="00B0F0"/>
                </a:solidFill>
                <a:latin typeface="Times New Roman" panose="02020603050405020304" pitchFamily="18" charset="0"/>
                <a:cs typeface="Times New Roman" panose="02020603050405020304" pitchFamily="18" charset="0"/>
              </a:rPr>
              <a:t>Protecting the Debtor:</a:t>
            </a:r>
          </a:p>
        </p:txBody>
      </p:sp>
      <p:sp>
        <p:nvSpPr>
          <p:cNvPr id="9" name="Rectangle 8">
            <a:extLst>
              <a:ext uri="{FF2B5EF4-FFF2-40B4-BE49-F238E27FC236}">
                <a16:creationId xmlns:a16="http://schemas.microsoft.com/office/drawing/2014/main" xmlns="" id="{3985EAE6-BFA6-766D-A032-077E4DCB399E}"/>
              </a:ext>
            </a:extLst>
          </p:cNvPr>
          <p:cNvSpPr/>
          <p:nvPr/>
        </p:nvSpPr>
        <p:spPr>
          <a:xfrm>
            <a:off x="0" y="612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xmlns=""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Chapter</a:t>
            </a: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0351722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995E94FF-98B8-EC32-6A4F-5A7B41A22586}"/>
              </a:ext>
            </a:extLst>
          </p:cNvPr>
          <p:cNvSpPr/>
          <p:nvPr/>
        </p:nvSpPr>
        <p:spPr>
          <a:xfrm>
            <a:off x="109052" y="1964267"/>
            <a:ext cx="11744282" cy="443649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xmlns=""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xmlns="" id="{F302B31E-7905-011C-84CF-EEAEA8E33539}"/>
              </a:ext>
            </a:extLst>
          </p:cNvPr>
          <p:cNvSpPr txBox="1"/>
          <p:nvPr/>
        </p:nvSpPr>
        <p:spPr>
          <a:xfrm>
            <a:off x="109051" y="1910174"/>
            <a:ext cx="11744282" cy="4524315"/>
          </a:xfrm>
          <a:prstGeom prst="rect">
            <a:avLst/>
          </a:prstGeom>
          <a:noFill/>
        </p:spPr>
        <p:txBody>
          <a:bodyPr wrap="square" rtlCol="0">
            <a:spAutoFit/>
          </a:bodyPr>
          <a:lstStyle/>
          <a:p>
            <a:pPr lvl="0" algn="just"/>
            <a:r>
              <a:rPr lang="en-US" sz="2400" b="1" u="sng" dirty="0" smtClean="0">
                <a:solidFill>
                  <a:srgbClr val="2D3956"/>
                </a:solidFill>
                <a:latin typeface="Times New Roman" panose="02020603050405020304" pitchFamily="18" charset="0"/>
              </a:rPr>
              <a:t>1- Obtaining Credit:</a:t>
            </a:r>
          </a:p>
          <a:p>
            <a:pPr lvl="0" algn="just"/>
            <a:r>
              <a:rPr lang="en-US" sz="2400" dirty="0">
                <a:solidFill>
                  <a:srgbClr val="2D3956"/>
                </a:solidFill>
                <a:latin typeface="Times New Roman" panose="02020603050405020304" pitchFamily="18" charset="0"/>
              </a:rPr>
              <a:t>The process of obtaining credit is regulated by two federal laws. The Truth in Lending Act regulates what information must </a:t>
            </a:r>
            <a:r>
              <a:rPr lang="en-US" sz="2400" dirty="0" smtClean="0">
                <a:solidFill>
                  <a:srgbClr val="2D3956"/>
                </a:solidFill>
                <a:latin typeface="Times New Roman" panose="02020603050405020304" pitchFamily="18" charset="0"/>
              </a:rPr>
              <a:t>be provided </a:t>
            </a:r>
            <a:r>
              <a:rPr lang="en-US" sz="2400" dirty="0">
                <a:solidFill>
                  <a:srgbClr val="2D3956"/>
                </a:solidFill>
                <a:latin typeface="Times New Roman" panose="02020603050405020304" pitchFamily="18" charset="0"/>
              </a:rPr>
              <a:t>by creditors who wish to extend credit to consumers. The Equal Credit Opportunity Act prohibit creditors </a:t>
            </a:r>
            <a:r>
              <a:rPr lang="en-US" sz="2400" dirty="0" smtClean="0">
                <a:solidFill>
                  <a:srgbClr val="2D3956"/>
                </a:solidFill>
                <a:latin typeface="Times New Roman" panose="02020603050405020304" pitchFamily="18" charset="0"/>
              </a:rPr>
              <a:t>from discriminating </a:t>
            </a:r>
            <a:r>
              <a:rPr lang="en-US" sz="2400" dirty="0">
                <a:solidFill>
                  <a:srgbClr val="2D3956"/>
                </a:solidFill>
                <a:latin typeface="Times New Roman" panose="02020603050405020304" pitchFamily="18" charset="0"/>
              </a:rPr>
              <a:t>against consumers based on their membership in certain protected classes</a:t>
            </a:r>
            <a:r>
              <a:rPr lang="en-US" sz="2400" dirty="0" smtClean="0">
                <a:solidFill>
                  <a:srgbClr val="2D3956"/>
                </a:solidFill>
                <a:latin typeface="Times New Roman" panose="02020603050405020304" pitchFamily="18" charset="0"/>
              </a:rPr>
              <a:t>.</a:t>
            </a:r>
          </a:p>
          <a:p>
            <a:pPr lvl="0" algn="just"/>
            <a:r>
              <a:rPr lang="en-US" sz="2400" b="1" dirty="0">
                <a:solidFill>
                  <a:srgbClr val="2D3956"/>
                </a:solidFill>
                <a:latin typeface="Times New Roman" panose="02020603050405020304" pitchFamily="18" charset="0"/>
              </a:rPr>
              <a:t>A</a:t>
            </a:r>
            <a:r>
              <a:rPr lang="en-US" sz="2400" b="1" dirty="0" smtClean="0">
                <a:solidFill>
                  <a:srgbClr val="2D3956"/>
                </a:solidFill>
                <a:latin typeface="Times New Roman" panose="02020603050405020304" pitchFamily="18" charset="0"/>
              </a:rPr>
              <a:t>-Truth </a:t>
            </a:r>
            <a:r>
              <a:rPr lang="en-US" sz="2400" b="1" dirty="0">
                <a:solidFill>
                  <a:srgbClr val="2D3956"/>
                </a:solidFill>
                <a:latin typeface="Times New Roman" panose="02020603050405020304" pitchFamily="18" charset="0"/>
              </a:rPr>
              <a:t>in Lending </a:t>
            </a:r>
            <a:r>
              <a:rPr lang="en-US" sz="2400" b="1" dirty="0" smtClean="0">
                <a:solidFill>
                  <a:srgbClr val="2D3956"/>
                </a:solidFill>
                <a:latin typeface="Times New Roman" panose="02020603050405020304" pitchFamily="18" charset="0"/>
              </a:rPr>
              <a:t>Act:</a:t>
            </a:r>
          </a:p>
          <a:p>
            <a:pPr lvl="0" algn="just"/>
            <a:r>
              <a:rPr lang="en-US" sz="2400" dirty="0" smtClean="0">
                <a:solidFill>
                  <a:srgbClr val="2D3956"/>
                </a:solidFill>
                <a:latin typeface="Times New Roman" panose="02020603050405020304" pitchFamily="18" charset="0"/>
              </a:rPr>
              <a:t>- Congress </a:t>
            </a:r>
            <a:r>
              <a:rPr lang="en-US" sz="2400" dirty="0">
                <a:solidFill>
                  <a:srgbClr val="2D3956"/>
                </a:solidFill>
                <a:latin typeface="Times New Roman" panose="02020603050405020304" pitchFamily="18" charset="0"/>
              </a:rPr>
              <a:t>passed the Truth in Lending Act (TILA) in 1968 to help consumers understand and compare various credit </a:t>
            </a:r>
            <a:r>
              <a:rPr lang="en-US" sz="2400" dirty="0" smtClean="0">
                <a:solidFill>
                  <a:srgbClr val="2D3956"/>
                </a:solidFill>
                <a:latin typeface="Times New Roman" panose="02020603050405020304" pitchFamily="18" charset="0"/>
              </a:rPr>
              <a:t>options available </a:t>
            </a:r>
            <a:r>
              <a:rPr lang="en-US" sz="2400" dirty="0">
                <a:solidFill>
                  <a:srgbClr val="2D3956"/>
                </a:solidFill>
                <a:latin typeface="Times New Roman" panose="02020603050405020304" pitchFamily="18" charset="0"/>
              </a:rPr>
              <a:t>to them. TILA only applies to consumer credit transactions and leasing. The law does not apply to commercial </a:t>
            </a:r>
            <a:r>
              <a:rPr lang="en-US" sz="2400" dirty="0" smtClean="0">
                <a:solidFill>
                  <a:srgbClr val="2D3956"/>
                </a:solidFill>
                <a:latin typeface="Times New Roman" panose="02020603050405020304" pitchFamily="18" charset="0"/>
              </a:rPr>
              <a:t>credit transactions</a:t>
            </a:r>
            <a:r>
              <a:rPr lang="en-US" sz="2400" dirty="0">
                <a:solidFill>
                  <a:srgbClr val="2D3956"/>
                </a:solidFill>
                <a:latin typeface="Times New Roman" panose="02020603050405020304" pitchFamily="18" charset="0"/>
              </a:rPr>
              <a:t>.</a:t>
            </a:r>
          </a:p>
          <a:p>
            <a:pPr lvl="0" algn="just"/>
            <a:r>
              <a:rPr lang="en-US" sz="2400" dirty="0" smtClean="0">
                <a:solidFill>
                  <a:srgbClr val="2D3956"/>
                </a:solidFill>
                <a:latin typeface="Times New Roman" panose="02020603050405020304" pitchFamily="18" charset="0"/>
              </a:rPr>
              <a:t>- TILA </a:t>
            </a:r>
            <a:r>
              <a:rPr lang="en-US" sz="2400" dirty="0">
                <a:solidFill>
                  <a:srgbClr val="2D3956"/>
                </a:solidFill>
                <a:latin typeface="Times New Roman" panose="02020603050405020304" pitchFamily="18" charset="0"/>
              </a:rPr>
              <a:t>applies to all real estate transactions and consumer credit transactions of $25,000 or less. The law also applies to </a:t>
            </a:r>
            <a:r>
              <a:rPr lang="en-US" sz="2400" dirty="0" smtClean="0">
                <a:solidFill>
                  <a:srgbClr val="2D3956"/>
                </a:solidFill>
                <a:latin typeface="Times New Roman" panose="02020603050405020304" pitchFamily="18" charset="0"/>
              </a:rPr>
              <a:t>credit transactions </a:t>
            </a:r>
            <a:r>
              <a:rPr lang="en-US" sz="2400" dirty="0">
                <a:solidFill>
                  <a:srgbClr val="2D3956"/>
                </a:solidFill>
                <a:latin typeface="Times New Roman" panose="02020603050405020304" pitchFamily="18" charset="0"/>
              </a:rPr>
              <a:t>involving finance charges or when the loan repayment involves four or more installments.</a:t>
            </a:r>
            <a:endParaRPr lang="ar-EG" sz="2400" dirty="0" smtClean="0">
              <a:solidFill>
                <a:srgbClr val="2D3956"/>
              </a:solidFill>
              <a:latin typeface="Times New Roman" panose="02020603050405020304" pitchFamily="18" charset="0"/>
            </a:endParaRPr>
          </a:p>
        </p:txBody>
      </p:sp>
      <p:sp>
        <p:nvSpPr>
          <p:cNvPr id="6" name="TextBox 5">
            <a:extLst>
              <a:ext uri="{FF2B5EF4-FFF2-40B4-BE49-F238E27FC236}">
                <a16:creationId xmlns:a16="http://schemas.microsoft.com/office/drawing/2014/main" xmlns="" id="{F9A80F9F-74DB-1D57-04E8-E20E92A09B0A}"/>
              </a:ext>
            </a:extLst>
          </p:cNvPr>
          <p:cNvSpPr txBox="1"/>
          <p:nvPr/>
        </p:nvSpPr>
        <p:spPr>
          <a:xfrm>
            <a:off x="1855305" y="737893"/>
            <a:ext cx="7699512"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3- </a:t>
            </a:r>
            <a:r>
              <a:rPr lang="en-US" sz="2800" b="1" dirty="0">
                <a:solidFill>
                  <a:srgbClr val="00B0F0"/>
                </a:solidFill>
                <a:latin typeface="Times New Roman" panose="02020603050405020304" pitchFamily="18" charset="0"/>
                <a:cs typeface="Times New Roman" panose="02020603050405020304" pitchFamily="18" charset="0"/>
              </a:rPr>
              <a:t>Protecting the Debtor:</a:t>
            </a:r>
          </a:p>
        </p:txBody>
      </p:sp>
      <p:sp>
        <p:nvSpPr>
          <p:cNvPr id="9" name="Rectangle 8">
            <a:extLst>
              <a:ext uri="{FF2B5EF4-FFF2-40B4-BE49-F238E27FC236}">
                <a16:creationId xmlns:a16="http://schemas.microsoft.com/office/drawing/2014/main" xmlns="" id="{3985EAE6-BFA6-766D-A032-077E4DCB399E}"/>
              </a:ext>
            </a:extLst>
          </p:cNvPr>
          <p:cNvSpPr/>
          <p:nvPr/>
        </p:nvSpPr>
        <p:spPr>
          <a:xfrm>
            <a:off x="0" y="612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xmlns=""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Chapter</a:t>
            </a: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2656976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995E94FF-98B8-EC32-6A4F-5A7B41A22586}"/>
              </a:ext>
            </a:extLst>
          </p:cNvPr>
          <p:cNvSpPr/>
          <p:nvPr/>
        </p:nvSpPr>
        <p:spPr>
          <a:xfrm>
            <a:off x="109052" y="1964267"/>
            <a:ext cx="11744282" cy="443649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xmlns=""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xmlns="" id="{F302B31E-7905-011C-84CF-EEAEA8E33539}"/>
              </a:ext>
            </a:extLst>
          </p:cNvPr>
          <p:cNvSpPr txBox="1"/>
          <p:nvPr/>
        </p:nvSpPr>
        <p:spPr>
          <a:xfrm>
            <a:off x="109051" y="1910174"/>
            <a:ext cx="11744282" cy="4524315"/>
          </a:xfrm>
          <a:prstGeom prst="rect">
            <a:avLst/>
          </a:prstGeom>
          <a:noFill/>
        </p:spPr>
        <p:txBody>
          <a:bodyPr wrap="square" rtlCol="0">
            <a:spAutoFit/>
          </a:bodyPr>
          <a:lstStyle/>
          <a:p>
            <a:pPr lvl="0" algn="just"/>
            <a:r>
              <a:rPr lang="en-US" sz="2400" dirty="0" smtClean="0">
                <a:solidFill>
                  <a:srgbClr val="2D3956"/>
                </a:solidFill>
                <a:latin typeface="Times New Roman" panose="02020603050405020304" pitchFamily="18" charset="0"/>
              </a:rPr>
              <a:t>- TILA </a:t>
            </a:r>
            <a:r>
              <a:rPr lang="en-US" sz="2400" dirty="0">
                <a:solidFill>
                  <a:srgbClr val="2D3956"/>
                </a:solidFill>
                <a:latin typeface="Times New Roman" panose="02020603050405020304" pitchFamily="18" charset="0"/>
              </a:rPr>
              <a:t>also regulates credit cards. The law prohibits credit card companies from issuing credit cards unless they were requested </a:t>
            </a:r>
            <a:r>
              <a:rPr lang="en-US" sz="2400" dirty="0" smtClean="0">
                <a:solidFill>
                  <a:srgbClr val="2D3956"/>
                </a:solidFill>
                <a:latin typeface="Times New Roman" panose="02020603050405020304" pitchFamily="18" charset="0"/>
              </a:rPr>
              <a:t>by the </a:t>
            </a:r>
            <a:r>
              <a:rPr lang="en-US" sz="2400" dirty="0">
                <a:solidFill>
                  <a:srgbClr val="2D3956"/>
                </a:solidFill>
                <a:latin typeface="Times New Roman" panose="02020603050405020304" pitchFamily="18" charset="0"/>
              </a:rPr>
              <a:t>consumer. Any changes to interest rates or policies to existing credit card accounts must be provided in writing to consumers</a:t>
            </a:r>
            <a:r>
              <a:rPr lang="en-US" sz="2400" dirty="0" smtClean="0">
                <a:solidFill>
                  <a:srgbClr val="2D3956"/>
                </a:solidFill>
                <a:latin typeface="Times New Roman" panose="02020603050405020304" pitchFamily="18" charset="0"/>
              </a:rPr>
              <a:t>,  who </a:t>
            </a:r>
            <a:r>
              <a:rPr lang="en-US" sz="2400" dirty="0">
                <a:solidFill>
                  <a:srgbClr val="2D3956"/>
                </a:solidFill>
                <a:latin typeface="Times New Roman" panose="02020603050405020304" pitchFamily="18" charset="0"/>
              </a:rPr>
              <a:t>must be allowed to cancel their credit cards without penalty. Consumers are required to pay any outstanding balance </a:t>
            </a:r>
            <a:r>
              <a:rPr lang="en-US" sz="2400" dirty="0" smtClean="0">
                <a:solidFill>
                  <a:srgbClr val="2D3956"/>
                </a:solidFill>
                <a:latin typeface="Times New Roman" panose="02020603050405020304" pitchFamily="18" charset="0"/>
              </a:rPr>
              <a:t>accrued to </a:t>
            </a:r>
            <a:r>
              <a:rPr lang="en-US" sz="2400" dirty="0">
                <a:solidFill>
                  <a:srgbClr val="2D3956"/>
                </a:solidFill>
                <a:latin typeface="Times New Roman" panose="02020603050405020304" pitchFamily="18" charset="0"/>
              </a:rPr>
              <a:t>that point, but they cannot be forced to accept altered terms.</a:t>
            </a:r>
          </a:p>
          <a:p>
            <a:pPr lvl="0" algn="just"/>
            <a:r>
              <a:rPr lang="en-US" sz="2400" b="1" u="sng" dirty="0">
                <a:solidFill>
                  <a:srgbClr val="2D3956"/>
                </a:solidFill>
                <a:latin typeface="Times New Roman" panose="02020603050405020304" pitchFamily="18" charset="0"/>
              </a:rPr>
              <a:t>TILA requires certain disclosures be made to applicants for credit. These disclosures include:</a:t>
            </a:r>
          </a:p>
          <a:p>
            <a:pPr lvl="0" algn="just"/>
            <a:r>
              <a:rPr lang="en-US" sz="2400" dirty="0" smtClean="0">
                <a:solidFill>
                  <a:srgbClr val="2D3956"/>
                </a:solidFill>
                <a:latin typeface="Times New Roman" panose="02020603050405020304" pitchFamily="18" charset="0"/>
              </a:rPr>
              <a:t>- Minimum </a:t>
            </a:r>
            <a:r>
              <a:rPr lang="en-US" sz="2400" dirty="0">
                <a:solidFill>
                  <a:srgbClr val="2D3956"/>
                </a:solidFill>
                <a:latin typeface="Times New Roman" panose="02020603050405020304" pitchFamily="18" charset="0"/>
              </a:rPr>
              <a:t>rate of repayment;</a:t>
            </a:r>
          </a:p>
          <a:p>
            <a:pPr lvl="0" algn="just"/>
            <a:r>
              <a:rPr lang="en-US" sz="2400" dirty="0" smtClean="0">
                <a:solidFill>
                  <a:srgbClr val="2D3956"/>
                </a:solidFill>
                <a:latin typeface="Times New Roman" panose="02020603050405020304" pitchFamily="18" charset="0"/>
              </a:rPr>
              <a:t>- Billing </a:t>
            </a:r>
            <a:r>
              <a:rPr lang="en-US" sz="2400" dirty="0">
                <a:solidFill>
                  <a:srgbClr val="2D3956"/>
                </a:solidFill>
                <a:latin typeface="Times New Roman" panose="02020603050405020304" pitchFamily="18" charset="0"/>
              </a:rPr>
              <a:t>period;</a:t>
            </a:r>
          </a:p>
          <a:p>
            <a:pPr lvl="0" algn="just"/>
            <a:r>
              <a:rPr lang="en-US" sz="2400" dirty="0" smtClean="0">
                <a:solidFill>
                  <a:srgbClr val="2D3956"/>
                </a:solidFill>
                <a:latin typeface="Times New Roman" panose="02020603050405020304" pitchFamily="18" charset="0"/>
              </a:rPr>
              <a:t>-Interest </a:t>
            </a:r>
            <a:r>
              <a:rPr lang="en-US" sz="2400" dirty="0">
                <a:solidFill>
                  <a:srgbClr val="2D3956"/>
                </a:solidFill>
                <a:latin typeface="Times New Roman" panose="02020603050405020304" pitchFamily="18" charset="0"/>
              </a:rPr>
              <a:t>rate in the form of the annual percentage rate;</a:t>
            </a:r>
          </a:p>
          <a:p>
            <a:pPr lvl="0" algn="just"/>
            <a:r>
              <a:rPr lang="en-US" sz="2400" dirty="0" smtClean="0">
                <a:solidFill>
                  <a:srgbClr val="2D3956"/>
                </a:solidFill>
                <a:latin typeface="Times New Roman" panose="02020603050405020304" pitchFamily="18" charset="0"/>
              </a:rPr>
              <a:t>- Type </a:t>
            </a:r>
            <a:r>
              <a:rPr lang="en-US" sz="2400" dirty="0">
                <a:solidFill>
                  <a:srgbClr val="2D3956"/>
                </a:solidFill>
                <a:latin typeface="Times New Roman" panose="02020603050405020304" pitchFamily="18" charset="0"/>
              </a:rPr>
              <a:t>of interest (simple or compound);</a:t>
            </a:r>
          </a:p>
          <a:p>
            <a:pPr lvl="0" algn="just"/>
            <a:r>
              <a:rPr lang="en-US" sz="2400" dirty="0" smtClean="0">
                <a:solidFill>
                  <a:srgbClr val="2D3956"/>
                </a:solidFill>
                <a:latin typeface="Times New Roman" panose="02020603050405020304" pitchFamily="18" charset="0"/>
              </a:rPr>
              <a:t>-Service </a:t>
            </a:r>
            <a:r>
              <a:rPr lang="en-US" sz="2400" dirty="0">
                <a:solidFill>
                  <a:srgbClr val="2D3956"/>
                </a:solidFill>
                <a:latin typeface="Times New Roman" panose="02020603050405020304" pitchFamily="18" charset="0"/>
              </a:rPr>
              <a:t>charges and fees; </a:t>
            </a:r>
            <a:r>
              <a:rPr lang="en-US" sz="2400" dirty="0" smtClean="0">
                <a:solidFill>
                  <a:srgbClr val="2D3956"/>
                </a:solidFill>
                <a:latin typeface="Times New Roman" panose="02020603050405020304" pitchFamily="18" charset="0"/>
              </a:rPr>
              <a:t>and Prepayment </a:t>
            </a:r>
            <a:r>
              <a:rPr lang="en-US" sz="2400" dirty="0">
                <a:solidFill>
                  <a:srgbClr val="2D3956"/>
                </a:solidFill>
                <a:latin typeface="Times New Roman" panose="02020603050405020304" pitchFamily="18" charset="0"/>
              </a:rPr>
              <a:t>penalties.</a:t>
            </a:r>
            <a:endParaRPr lang="ar-EG" sz="2400" dirty="0" smtClean="0">
              <a:solidFill>
                <a:srgbClr val="2D3956"/>
              </a:solidFill>
              <a:latin typeface="Times New Roman" panose="02020603050405020304" pitchFamily="18" charset="0"/>
            </a:endParaRPr>
          </a:p>
        </p:txBody>
      </p:sp>
      <p:sp>
        <p:nvSpPr>
          <p:cNvPr id="6" name="TextBox 5">
            <a:extLst>
              <a:ext uri="{FF2B5EF4-FFF2-40B4-BE49-F238E27FC236}">
                <a16:creationId xmlns:a16="http://schemas.microsoft.com/office/drawing/2014/main" xmlns="" id="{F9A80F9F-74DB-1D57-04E8-E20E92A09B0A}"/>
              </a:ext>
            </a:extLst>
          </p:cNvPr>
          <p:cNvSpPr txBox="1"/>
          <p:nvPr/>
        </p:nvSpPr>
        <p:spPr>
          <a:xfrm>
            <a:off x="1855305" y="737893"/>
            <a:ext cx="7699512"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3- </a:t>
            </a:r>
            <a:r>
              <a:rPr lang="en-US" sz="2800" b="1" dirty="0">
                <a:solidFill>
                  <a:srgbClr val="00B0F0"/>
                </a:solidFill>
                <a:latin typeface="Times New Roman" panose="02020603050405020304" pitchFamily="18" charset="0"/>
                <a:cs typeface="Times New Roman" panose="02020603050405020304" pitchFamily="18" charset="0"/>
              </a:rPr>
              <a:t>Protecting the Debtor:</a:t>
            </a:r>
          </a:p>
        </p:txBody>
      </p:sp>
      <p:sp>
        <p:nvSpPr>
          <p:cNvPr id="9" name="Rectangle 8">
            <a:extLst>
              <a:ext uri="{FF2B5EF4-FFF2-40B4-BE49-F238E27FC236}">
                <a16:creationId xmlns:a16="http://schemas.microsoft.com/office/drawing/2014/main" xmlns="" id="{3985EAE6-BFA6-766D-A032-077E4DCB399E}"/>
              </a:ext>
            </a:extLst>
          </p:cNvPr>
          <p:cNvSpPr/>
          <p:nvPr/>
        </p:nvSpPr>
        <p:spPr>
          <a:xfrm>
            <a:off x="0" y="612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xmlns=""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Chapter</a:t>
            </a: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416116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995E94FF-98B8-EC32-6A4F-5A7B41A22586}"/>
              </a:ext>
            </a:extLst>
          </p:cNvPr>
          <p:cNvSpPr/>
          <p:nvPr/>
        </p:nvSpPr>
        <p:spPr>
          <a:xfrm>
            <a:off x="109052" y="1964267"/>
            <a:ext cx="11744282" cy="443649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xmlns=""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xmlns="" id="{F302B31E-7905-011C-84CF-EEAEA8E33539}"/>
              </a:ext>
            </a:extLst>
          </p:cNvPr>
          <p:cNvSpPr txBox="1"/>
          <p:nvPr/>
        </p:nvSpPr>
        <p:spPr>
          <a:xfrm>
            <a:off x="109051" y="1910174"/>
            <a:ext cx="11744282" cy="4524315"/>
          </a:xfrm>
          <a:prstGeom prst="rect">
            <a:avLst/>
          </a:prstGeom>
          <a:noFill/>
        </p:spPr>
        <p:txBody>
          <a:bodyPr wrap="square" rtlCol="0">
            <a:spAutoFit/>
          </a:bodyPr>
          <a:lstStyle/>
          <a:p>
            <a:pPr lvl="0" algn="just"/>
            <a:r>
              <a:rPr lang="en-US" sz="2400" dirty="0" smtClean="0">
                <a:solidFill>
                  <a:srgbClr val="2D3956"/>
                </a:solidFill>
                <a:latin typeface="Times New Roman" panose="02020603050405020304" pitchFamily="18" charset="0"/>
              </a:rPr>
              <a:t>-All </a:t>
            </a:r>
            <a:r>
              <a:rPr lang="en-US" sz="2400" dirty="0">
                <a:solidFill>
                  <a:srgbClr val="2D3956"/>
                </a:solidFill>
                <a:latin typeface="Times New Roman" panose="02020603050405020304" pitchFamily="18" charset="0"/>
              </a:rPr>
              <a:t>disclosures must be in ordinary language that makes sense to the ordinary customer. Disclosures must also be clear </a:t>
            </a:r>
            <a:r>
              <a:rPr lang="en-US" sz="2400" dirty="0" smtClean="0">
                <a:solidFill>
                  <a:srgbClr val="2D3956"/>
                </a:solidFill>
                <a:latin typeface="Times New Roman" panose="02020603050405020304" pitchFamily="18" charset="0"/>
              </a:rPr>
              <a:t>and conspicuous</a:t>
            </a:r>
            <a:r>
              <a:rPr lang="en-US" sz="2400" dirty="0">
                <a:solidFill>
                  <a:srgbClr val="2D3956"/>
                </a:solidFill>
                <a:latin typeface="Times New Roman" panose="02020603050405020304" pitchFamily="18" charset="0"/>
              </a:rPr>
              <a:t>, meaning that the terms cannot be buried in a contract to hide them from consumers</a:t>
            </a:r>
            <a:r>
              <a:rPr lang="en-US" sz="2400" dirty="0" smtClean="0">
                <a:solidFill>
                  <a:srgbClr val="2D3956"/>
                </a:solidFill>
                <a:latin typeface="Times New Roman" panose="02020603050405020304" pitchFamily="18" charset="0"/>
              </a:rPr>
              <a:t>.</a:t>
            </a:r>
          </a:p>
          <a:p>
            <a:pPr algn="just"/>
            <a:r>
              <a:rPr lang="en-US" sz="2400" b="1" dirty="0">
                <a:solidFill>
                  <a:srgbClr val="2D3956"/>
                </a:solidFill>
                <a:latin typeface="Times New Roman" panose="02020603050405020304" pitchFamily="18" charset="0"/>
              </a:rPr>
              <a:t>B-Equal Credit Opportunity Act</a:t>
            </a:r>
            <a:r>
              <a:rPr lang="en-US" sz="2400" b="1" dirty="0" smtClean="0">
                <a:solidFill>
                  <a:srgbClr val="2D3956"/>
                </a:solidFill>
                <a:latin typeface="Times New Roman" panose="02020603050405020304" pitchFamily="18" charset="0"/>
              </a:rPr>
              <a:t>:</a:t>
            </a:r>
          </a:p>
          <a:p>
            <a:pPr algn="just"/>
            <a:r>
              <a:rPr lang="en-US" sz="2400" dirty="0" smtClean="0">
                <a:solidFill>
                  <a:srgbClr val="2D3956"/>
                </a:solidFill>
                <a:latin typeface="Times New Roman" panose="02020603050405020304" pitchFamily="18" charset="0"/>
              </a:rPr>
              <a:t>- Congress </a:t>
            </a:r>
            <a:r>
              <a:rPr lang="en-US" sz="2400" dirty="0">
                <a:solidFill>
                  <a:srgbClr val="2D3956"/>
                </a:solidFill>
                <a:latin typeface="Times New Roman" panose="02020603050405020304" pitchFamily="18" charset="0"/>
              </a:rPr>
              <a:t>passed the Equal Credit Opportunity Act (ECOA) in 1975 to protect consumers from discrimination when applying </a:t>
            </a:r>
            <a:r>
              <a:rPr lang="en-US" sz="2400" dirty="0" smtClean="0">
                <a:solidFill>
                  <a:srgbClr val="2D3956"/>
                </a:solidFill>
                <a:latin typeface="Times New Roman" panose="02020603050405020304" pitchFamily="18" charset="0"/>
              </a:rPr>
              <a:t>for credit</a:t>
            </a:r>
            <a:r>
              <a:rPr lang="en-US" sz="2400" dirty="0">
                <a:solidFill>
                  <a:srgbClr val="2D3956"/>
                </a:solidFill>
                <a:latin typeface="Times New Roman" panose="02020603050405020304" pitchFamily="18" charset="0"/>
              </a:rPr>
              <a:t>. ECOA prohibits creditors from discriminating against creditors based on their:</a:t>
            </a:r>
          </a:p>
          <a:p>
            <a:pPr algn="just"/>
            <a:r>
              <a:rPr lang="en-US" sz="2400" dirty="0" smtClean="0">
                <a:solidFill>
                  <a:srgbClr val="2D3956"/>
                </a:solidFill>
                <a:latin typeface="Times New Roman" panose="02020603050405020304" pitchFamily="18" charset="0"/>
              </a:rPr>
              <a:t>- Race;                          -Color</a:t>
            </a:r>
            <a:r>
              <a:rPr lang="en-US" sz="2400" dirty="0">
                <a:solidFill>
                  <a:srgbClr val="2D3956"/>
                </a:solidFill>
                <a:latin typeface="Times New Roman" panose="02020603050405020304" pitchFamily="18" charset="0"/>
              </a:rPr>
              <a:t>;</a:t>
            </a:r>
          </a:p>
          <a:p>
            <a:pPr algn="just"/>
            <a:r>
              <a:rPr lang="en-US" sz="2400" dirty="0" smtClean="0">
                <a:solidFill>
                  <a:srgbClr val="2D3956"/>
                </a:solidFill>
                <a:latin typeface="Times New Roman" panose="02020603050405020304" pitchFamily="18" charset="0"/>
              </a:rPr>
              <a:t>- National origin;        - Religion</a:t>
            </a:r>
            <a:r>
              <a:rPr lang="en-US" sz="2400" dirty="0">
                <a:solidFill>
                  <a:srgbClr val="2D3956"/>
                </a:solidFill>
                <a:latin typeface="Times New Roman" panose="02020603050405020304" pitchFamily="18" charset="0"/>
              </a:rPr>
              <a:t>;</a:t>
            </a:r>
          </a:p>
          <a:p>
            <a:pPr algn="just"/>
            <a:r>
              <a:rPr lang="en-US" sz="2400" dirty="0" smtClean="0">
                <a:solidFill>
                  <a:srgbClr val="2D3956"/>
                </a:solidFill>
                <a:latin typeface="Times New Roman" panose="02020603050405020304" pitchFamily="18" charset="0"/>
              </a:rPr>
              <a:t>- Gender;                        - Age</a:t>
            </a:r>
            <a:r>
              <a:rPr lang="en-US" sz="2400" dirty="0">
                <a:solidFill>
                  <a:srgbClr val="2D3956"/>
                </a:solidFill>
                <a:latin typeface="Times New Roman" panose="02020603050405020304" pitchFamily="18" charset="0"/>
              </a:rPr>
              <a:t>;</a:t>
            </a:r>
          </a:p>
          <a:p>
            <a:pPr algn="just"/>
            <a:r>
              <a:rPr lang="en-US" sz="2400" dirty="0" smtClean="0">
                <a:solidFill>
                  <a:srgbClr val="2D3956"/>
                </a:solidFill>
                <a:latin typeface="Times New Roman" panose="02020603050405020304" pitchFamily="18" charset="0"/>
              </a:rPr>
              <a:t>- Marital </a:t>
            </a:r>
            <a:r>
              <a:rPr lang="en-US" sz="2400" dirty="0">
                <a:solidFill>
                  <a:srgbClr val="2D3956"/>
                </a:solidFill>
                <a:latin typeface="Times New Roman" panose="02020603050405020304" pitchFamily="18" charset="0"/>
              </a:rPr>
              <a:t>status; </a:t>
            </a:r>
            <a:r>
              <a:rPr lang="en-US" sz="2400" dirty="0" smtClean="0">
                <a:solidFill>
                  <a:srgbClr val="2D3956"/>
                </a:solidFill>
                <a:latin typeface="Times New Roman" panose="02020603050405020304" pitchFamily="18" charset="0"/>
              </a:rPr>
              <a:t>and    - Welfare </a:t>
            </a:r>
            <a:r>
              <a:rPr lang="en-US" sz="2400" dirty="0">
                <a:solidFill>
                  <a:srgbClr val="2D3956"/>
                </a:solidFill>
                <a:latin typeface="Times New Roman" panose="02020603050405020304" pitchFamily="18" charset="0"/>
              </a:rPr>
              <a:t>status.</a:t>
            </a:r>
          </a:p>
          <a:p>
            <a:pPr lvl="0" algn="just"/>
            <a:endParaRPr lang="ar-EG" sz="2400" dirty="0" smtClean="0">
              <a:solidFill>
                <a:srgbClr val="2D3956"/>
              </a:solidFill>
              <a:latin typeface="Times New Roman" panose="02020603050405020304" pitchFamily="18" charset="0"/>
            </a:endParaRPr>
          </a:p>
        </p:txBody>
      </p:sp>
      <p:sp>
        <p:nvSpPr>
          <p:cNvPr id="6" name="TextBox 5">
            <a:extLst>
              <a:ext uri="{FF2B5EF4-FFF2-40B4-BE49-F238E27FC236}">
                <a16:creationId xmlns:a16="http://schemas.microsoft.com/office/drawing/2014/main" xmlns="" id="{F9A80F9F-74DB-1D57-04E8-E20E92A09B0A}"/>
              </a:ext>
            </a:extLst>
          </p:cNvPr>
          <p:cNvSpPr txBox="1"/>
          <p:nvPr/>
        </p:nvSpPr>
        <p:spPr>
          <a:xfrm>
            <a:off x="1855305" y="737893"/>
            <a:ext cx="7699512"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3- </a:t>
            </a:r>
            <a:r>
              <a:rPr lang="en-US" sz="2800" b="1" dirty="0">
                <a:solidFill>
                  <a:srgbClr val="00B0F0"/>
                </a:solidFill>
                <a:latin typeface="Times New Roman" panose="02020603050405020304" pitchFamily="18" charset="0"/>
                <a:cs typeface="Times New Roman" panose="02020603050405020304" pitchFamily="18" charset="0"/>
              </a:rPr>
              <a:t>Protecting the Debtor:</a:t>
            </a:r>
          </a:p>
        </p:txBody>
      </p:sp>
      <p:sp>
        <p:nvSpPr>
          <p:cNvPr id="9" name="Rectangle 8">
            <a:extLst>
              <a:ext uri="{FF2B5EF4-FFF2-40B4-BE49-F238E27FC236}">
                <a16:creationId xmlns:a16="http://schemas.microsoft.com/office/drawing/2014/main" xmlns="" id="{3985EAE6-BFA6-766D-A032-077E4DCB399E}"/>
              </a:ext>
            </a:extLst>
          </p:cNvPr>
          <p:cNvSpPr/>
          <p:nvPr/>
        </p:nvSpPr>
        <p:spPr>
          <a:xfrm>
            <a:off x="0" y="612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xmlns=""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Chapter</a:t>
            </a: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5267073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995E94FF-98B8-EC32-6A4F-5A7B41A22586}"/>
              </a:ext>
            </a:extLst>
          </p:cNvPr>
          <p:cNvSpPr/>
          <p:nvPr/>
        </p:nvSpPr>
        <p:spPr>
          <a:xfrm>
            <a:off x="109052" y="1964267"/>
            <a:ext cx="11744282" cy="443649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xmlns=""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xmlns="" id="{F302B31E-7905-011C-84CF-EEAEA8E33539}"/>
              </a:ext>
            </a:extLst>
          </p:cNvPr>
          <p:cNvSpPr txBox="1"/>
          <p:nvPr/>
        </p:nvSpPr>
        <p:spPr>
          <a:xfrm>
            <a:off x="109051" y="1910174"/>
            <a:ext cx="11744282" cy="3785652"/>
          </a:xfrm>
          <a:prstGeom prst="rect">
            <a:avLst/>
          </a:prstGeom>
          <a:noFill/>
        </p:spPr>
        <p:txBody>
          <a:bodyPr wrap="square" rtlCol="0">
            <a:spAutoFit/>
          </a:bodyPr>
          <a:lstStyle/>
          <a:p>
            <a:pPr lvl="0" algn="just"/>
            <a:r>
              <a:rPr lang="en-US" sz="2400" dirty="0">
                <a:solidFill>
                  <a:srgbClr val="2D3956"/>
                </a:solidFill>
                <a:latin typeface="Times New Roman" panose="02020603050405020304" pitchFamily="18" charset="0"/>
              </a:rPr>
              <a:t>-The purpose of ECOA is to require creditors to consider only those characteristics of an applicant related to creditworthiness </a:t>
            </a:r>
            <a:r>
              <a:rPr lang="en-US" sz="2400" dirty="0" smtClean="0">
                <a:solidFill>
                  <a:srgbClr val="2D3956"/>
                </a:solidFill>
                <a:latin typeface="Times New Roman" panose="02020603050405020304" pitchFamily="18" charset="0"/>
              </a:rPr>
              <a:t>rather than </a:t>
            </a:r>
            <a:r>
              <a:rPr lang="en-US" sz="2400" dirty="0">
                <a:solidFill>
                  <a:srgbClr val="2D3956"/>
                </a:solidFill>
                <a:latin typeface="Times New Roman" panose="02020603050405020304" pitchFamily="18" charset="0"/>
              </a:rPr>
              <a:t>social status or stereotypes. Therefore, creditors may consider an applicant’s marital or welfare status only to the extent that </a:t>
            </a:r>
            <a:r>
              <a:rPr lang="en-US" sz="2400" dirty="0" smtClean="0">
                <a:solidFill>
                  <a:srgbClr val="2D3956"/>
                </a:solidFill>
                <a:latin typeface="Times New Roman" panose="02020603050405020304" pitchFamily="18" charset="0"/>
              </a:rPr>
              <a:t>it relates </a:t>
            </a:r>
            <a:r>
              <a:rPr lang="en-US" sz="2400" dirty="0">
                <a:solidFill>
                  <a:srgbClr val="2D3956"/>
                </a:solidFill>
                <a:latin typeface="Times New Roman" panose="02020603050405020304" pitchFamily="18" charset="0"/>
              </a:rPr>
              <a:t>to the applicant’s creditworthiness. For example, an applicant’s marital assets and debts are relevant factors </a:t>
            </a:r>
            <a:r>
              <a:rPr lang="en-US" sz="2400" dirty="0" smtClean="0">
                <a:solidFill>
                  <a:srgbClr val="2D3956"/>
                </a:solidFill>
                <a:latin typeface="Times New Roman" panose="02020603050405020304" pitchFamily="18" charset="0"/>
              </a:rPr>
              <a:t>when determining </a:t>
            </a:r>
            <a:r>
              <a:rPr lang="en-US" sz="2400" dirty="0">
                <a:solidFill>
                  <a:srgbClr val="2D3956"/>
                </a:solidFill>
                <a:latin typeface="Times New Roman" panose="02020603050405020304" pitchFamily="18" charset="0"/>
              </a:rPr>
              <a:t>how much credit, if any, should be extended to the applicant. However, denying or granting credit solely on the </a:t>
            </a:r>
            <a:r>
              <a:rPr lang="en-US" sz="2400" dirty="0" smtClean="0">
                <a:solidFill>
                  <a:srgbClr val="2D3956"/>
                </a:solidFill>
                <a:latin typeface="Times New Roman" panose="02020603050405020304" pitchFamily="18" charset="0"/>
              </a:rPr>
              <a:t>basis of </a:t>
            </a:r>
            <a:r>
              <a:rPr lang="en-US" sz="2400" dirty="0">
                <a:solidFill>
                  <a:srgbClr val="2D3956"/>
                </a:solidFill>
                <a:latin typeface="Times New Roman" panose="02020603050405020304" pitchFamily="18" charset="0"/>
              </a:rPr>
              <a:t>marital and welfare status is illegal.</a:t>
            </a:r>
          </a:p>
          <a:p>
            <a:pPr lvl="0" algn="just"/>
            <a:r>
              <a:rPr lang="en-US" sz="2400" dirty="0" smtClean="0">
                <a:solidFill>
                  <a:srgbClr val="2D3956"/>
                </a:solidFill>
                <a:latin typeface="Times New Roman" panose="02020603050405020304" pitchFamily="18" charset="0"/>
              </a:rPr>
              <a:t>- ECOA </a:t>
            </a:r>
            <a:r>
              <a:rPr lang="en-US" sz="2400" dirty="0">
                <a:solidFill>
                  <a:srgbClr val="2D3956"/>
                </a:solidFill>
                <a:latin typeface="Times New Roman" panose="02020603050405020304" pitchFamily="18" charset="0"/>
              </a:rPr>
              <a:t>also requires creditors to provide specific reasons for denying credit to applicants. This allows applicants to </a:t>
            </a:r>
            <a:r>
              <a:rPr lang="en-US" sz="2400" dirty="0" smtClean="0">
                <a:solidFill>
                  <a:srgbClr val="2D3956"/>
                </a:solidFill>
                <a:latin typeface="Times New Roman" panose="02020603050405020304" pitchFamily="18" charset="0"/>
              </a:rPr>
              <a:t>determine whether </a:t>
            </a:r>
            <a:r>
              <a:rPr lang="en-US" sz="2400" dirty="0">
                <a:solidFill>
                  <a:srgbClr val="2D3956"/>
                </a:solidFill>
                <a:latin typeface="Times New Roman" panose="02020603050405020304" pitchFamily="18" charset="0"/>
              </a:rPr>
              <a:t>the denial was for discriminatory reasons or as pretext to hide the discriminatory reason, in violation of the law.</a:t>
            </a:r>
            <a:endParaRPr lang="ar-EG" sz="2400" dirty="0" smtClean="0">
              <a:solidFill>
                <a:srgbClr val="2D3956"/>
              </a:solidFill>
              <a:latin typeface="Times New Roman" panose="02020603050405020304" pitchFamily="18" charset="0"/>
            </a:endParaRPr>
          </a:p>
        </p:txBody>
      </p:sp>
      <p:sp>
        <p:nvSpPr>
          <p:cNvPr id="6" name="TextBox 5">
            <a:extLst>
              <a:ext uri="{FF2B5EF4-FFF2-40B4-BE49-F238E27FC236}">
                <a16:creationId xmlns:a16="http://schemas.microsoft.com/office/drawing/2014/main" xmlns="" id="{F9A80F9F-74DB-1D57-04E8-E20E92A09B0A}"/>
              </a:ext>
            </a:extLst>
          </p:cNvPr>
          <p:cNvSpPr txBox="1"/>
          <p:nvPr/>
        </p:nvSpPr>
        <p:spPr>
          <a:xfrm>
            <a:off x="1855305" y="737893"/>
            <a:ext cx="7699512"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3- </a:t>
            </a:r>
            <a:r>
              <a:rPr lang="en-US" sz="2800" b="1" dirty="0">
                <a:solidFill>
                  <a:srgbClr val="00B0F0"/>
                </a:solidFill>
                <a:latin typeface="Times New Roman" panose="02020603050405020304" pitchFamily="18" charset="0"/>
                <a:cs typeface="Times New Roman" panose="02020603050405020304" pitchFamily="18" charset="0"/>
              </a:rPr>
              <a:t>Protecting the Debtor:</a:t>
            </a:r>
          </a:p>
        </p:txBody>
      </p:sp>
      <p:sp>
        <p:nvSpPr>
          <p:cNvPr id="9" name="Rectangle 8">
            <a:extLst>
              <a:ext uri="{FF2B5EF4-FFF2-40B4-BE49-F238E27FC236}">
                <a16:creationId xmlns:a16="http://schemas.microsoft.com/office/drawing/2014/main" xmlns="" id="{3985EAE6-BFA6-766D-A032-077E4DCB399E}"/>
              </a:ext>
            </a:extLst>
          </p:cNvPr>
          <p:cNvSpPr/>
          <p:nvPr/>
        </p:nvSpPr>
        <p:spPr>
          <a:xfrm>
            <a:off x="0" y="612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xmlns=""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Chapter</a:t>
            </a: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3062473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995E94FF-98B8-EC32-6A4F-5A7B41A22586}"/>
              </a:ext>
            </a:extLst>
          </p:cNvPr>
          <p:cNvSpPr/>
          <p:nvPr/>
        </p:nvSpPr>
        <p:spPr>
          <a:xfrm>
            <a:off x="109052" y="1964267"/>
            <a:ext cx="11744282" cy="443649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xmlns=""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xmlns="" id="{F302B31E-7905-011C-84CF-EEAEA8E33539}"/>
              </a:ext>
            </a:extLst>
          </p:cNvPr>
          <p:cNvSpPr txBox="1"/>
          <p:nvPr/>
        </p:nvSpPr>
        <p:spPr>
          <a:xfrm>
            <a:off x="109051" y="1910174"/>
            <a:ext cx="11744282" cy="3785652"/>
          </a:xfrm>
          <a:prstGeom prst="rect">
            <a:avLst/>
          </a:prstGeom>
          <a:noFill/>
        </p:spPr>
        <p:txBody>
          <a:bodyPr wrap="square" rtlCol="0">
            <a:spAutoFit/>
          </a:bodyPr>
          <a:lstStyle/>
          <a:p>
            <a:pPr algn="just"/>
            <a:r>
              <a:rPr lang="en-US" sz="2400" b="1" u="sng" dirty="0" smtClean="0">
                <a:solidFill>
                  <a:srgbClr val="2D3956"/>
                </a:solidFill>
                <a:latin typeface="Times New Roman" panose="02020603050405020304" pitchFamily="18" charset="0"/>
              </a:rPr>
              <a:t>2-Reporting </a:t>
            </a:r>
            <a:r>
              <a:rPr lang="en-US" sz="2400" b="1" u="sng" dirty="0">
                <a:solidFill>
                  <a:srgbClr val="2D3956"/>
                </a:solidFill>
                <a:latin typeface="Times New Roman" panose="02020603050405020304" pitchFamily="18" charset="0"/>
              </a:rPr>
              <a:t>Credit Information:</a:t>
            </a:r>
            <a:endParaRPr lang="en-US" sz="2400" b="1" u="sng" dirty="0" smtClean="0">
              <a:solidFill>
                <a:srgbClr val="2D3956"/>
              </a:solidFill>
              <a:latin typeface="Times New Roman" panose="02020603050405020304" pitchFamily="18" charset="0"/>
            </a:endParaRPr>
          </a:p>
          <a:p>
            <a:pPr algn="just"/>
            <a:r>
              <a:rPr lang="en-US" sz="2400" dirty="0" smtClean="0">
                <a:solidFill>
                  <a:srgbClr val="2D3956"/>
                </a:solidFill>
                <a:latin typeface="Times New Roman" panose="02020603050405020304" pitchFamily="18" charset="0"/>
              </a:rPr>
              <a:t>-Congress </a:t>
            </a:r>
            <a:r>
              <a:rPr lang="en-US" sz="2400" dirty="0">
                <a:solidFill>
                  <a:srgbClr val="2D3956"/>
                </a:solidFill>
                <a:latin typeface="Times New Roman" panose="02020603050405020304" pitchFamily="18" charset="0"/>
              </a:rPr>
              <a:t>passed the Fair Credit Reporting Act (FCRA) in 1970 to regulate the gathering, storage, and reporting of </a:t>
            </a:r>
            <a:r>
              <a:rPr lang="en-US" sz="2400" dirty="0" smtClean="0">
                <a:solidFill>
                  <a:srgbClr val="2D3956"/>
                </a:solidFill>
                <a:latin typeface="Times New Roman" panose="02020603050405020304" pitchFamily="18" charset="0"/>
              </a:rPr>
              <a:t>credit-related information</a:t>
            </a:r>
            <a:r>
              <a:rPr lang="en-US" sz="2400" dirty="0">
                <a:solidFill>
                  <a:srgbClr val="2D3956"/>
                </a:solidFill>
                <a:latin typeface="Times New Roman" panose="02020603050405020304" pitchFamily="18" charset="0"/>
              </a:rPr>
              <a:t>. FCRA applies to individual consumer information only. FCRA does not apply to business entities’ credit reports.</a:t>
            </a:r>
          </a:p>
          <a:p>
            <a:pPr algn="just"/>
            <a:r>
              <a:rPr lang="en-US" sz="2400" dirty="0" smtClean="0">
                <a:solidFill>
                  <a:srgbClr val="2D3956"/>
                </a:solidFill>
                <a:latin typeface="Times New Roman" panose="02020603050405020304" pitchFamily="18" charset="0"/>
              </a:rPr>
              <a:t>-A </a:t>
            </a:r>
            <a:r>
              <a:rPr lang="en-US" sz="2400" dirty="0">
                <a:solidFill>
                  <a:srgbClr val="2D3956"/>
                </a:solidFill>
                <a:latin typeface="Times New Roman" panose="02020603050405020304" pitchFamily="18" charset="0"/>
              </a:rPr>
              <a:t>credit bureau is an organization that maintains and distributes information regarding a person’s credit worthiness to </a:t>
            </a:r>
            <a:r>
              <a:rPr lang="en-US" sz="2400" dirty="0" smtClean="0">
                <a:solidFill>
                  <a:srgbClr val="2D3956"/>
                </a:solidFill>
                <a:latin typeface="Times New Roman" panose="02020603050405020304" pitchFamily="18" charset="0"/>
              </a:rPr>
              <a:t>potential creditors</a:t>
            </a:r>
            <a:r>
              <a:rPr lang="en-US" sz="2400" dirty="0">
                <a:solidFill>
                  <a:srgbClr val="2D3956"/>
                </a:solidFill>
                <a:latin typeface="Times New Roman" panose="02020603050405020304" pitchFamily="18" charset="0"/>
              </a:rPr>
              <a:t>, insurance companies, and employers. The three main credit bureaus in the United States are Equifax, Experian, </a:t>
            </a:r>
            <a:r>
              <a:rPr lang="en-US" sz="2400" dirty="0" smtClean="0">
                <a:solidFill>
                  <a:srgbClr val="2D3956"/>
                </a:solidFill>
                <a:latin typeface="Times New Roman" panose="02020603050405020304" pitchFamily="18" charset="0"/>
              </a:rPr>
              <a:t>and Transunion</a:t>
            </a:r>
            <a:r>
              <a:rPr lang="en-US" sz="2400" dirty="0">
                <a:solidFill>
                  <a:srgbClr val="2D3956"/>
                </a:solidFill>
                <a:latin typeface="Times New Roman" panose="02020603050405020304" pitchFamily="18" charset="0"/>
              </a:rPr>
              <a:t>.</a:t>
            </a:r>
          </a:p>
          <a:p>
            <a:pPr algn="just"/>
            <a:r>
              <a:rPr lang="en-US" sz="2400" dirty="0" smtClean="0">
                <a:solidFill>
                  <a:srgbClr val="2D3956"/>
                </a:solidFill>
                <a:latin typeface="Times New Roman" panose="02020603050405020304" pitchFamily="18" charset="0"/>
              </a:rPr>
              <a:t>-Before </a:t>
            </a:r>
            <a:r>
              <a:rPr lang="en-US" sz="2400" dirty="0">
                <a:solidFill>
                  <a:srgbClr val="2D3956"/>
                </a:solidFill>
                <a:latin typeface="Times New Roman" panose="02020603050405020304" pitchFamily="18" charset="0"/>
              </a:rPr>
              <a:t>releasing consumer information, a credit bureau must confirm the identity of the party making the request and verify </a:t>
            </a:r>
            <a:r>
              <a:rPr lang="en-US" sz="2400" dirty="0" smtClean="0">
                <a:solidFill>
                  <a:srgbClr val="2D3956"/>
                </a:solidFill>
                <a:latin typeface="Times New Roman" panose="02020603050405020304" pitchFamily="18" charset="0"/>
              </a:rPr>
              <a:t>the reason </a:t>
            </a:r>
            <a:r>
              <a:rPr lang="en-US" sz="2400" dirty="0">
                <a:solidFill>
                  <a:srgbClr val="2D3956"/>
                </a:solidFill>
                <a:latin typeface="Times New Roman" panose="02020603050405020304" pitchFamily="18" charset="0"/>
              </a:rPr>
              <a:t>for its use. The credit bureau then provides information about a consumer’s credit in the form of a credit </a:t>
            </a:r>
            <a:r>
              <a:rPr lang="en-US" sz="2400" dirty="0" smtClean="0">
                <a:solidFill>
                  <a:srgbClr val="2D3956"/>
                </a:solidFill>
                <a:latin typeface="Times New Roman" panose="02020603050405020304" pitchFamily="18" charset="0"/>
              </a:rPr>
              <a:t>report.</a:t>
            </a:r>
            <a:endParaRPr lang="en-US" sz="2400" dirty="0">
              <a:solidFill>
                <a:srgbClr val="2D3956"/>
              </a:solidFill>
              <a:latin typeface="Times New Roman" panose="02020603050405020304" pitchFamily="18" charset="0"/>
            </a:endParaRPr>
          </a:p>
        </p:txBody>
      </p:sp>
      <p:sp>
        <p:nvSpPr>
          <p:cNvPr id="6" name="TextBox 5">
            <a:extLst>
              <a:ext uri="{FF2B5EF4-FFF2-40B4-BE49-F238E27FC236}">
                <a16:creationId xmlns:a16="http://schemas.microsoft.com/office/drawing/2014/main" xmlns="" id="{F9A80F9F-74DB-1D57-04E8-E20E92A09B0A}"/>
              </a:ext>
            </a:extLst>
          </p:cNvPr>
          <p:cNvSpPr txBox="1"/>
          <p:nvPr/>
        </p:nvSpPr>
        <p:spPr>
          <a:xfrm>
            <a:off x="1855305" y="737893"/>
            <a:ext cx="7699512"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3- </a:t>
            </a:r>
            <a:r>
              <a:rPr lang="en-US" sz="2800" b="1" dirty="0">
                <a:solidFill>
                  <a:srgbClr val="00B0F0"/>
                </a:solidFill>
                <a:latin typeface="Times New Roman" panose="02020603050405020304" pitchFamily="18" charset="0"/>
                <a:cs typeface="Times New Roman" panose="02020603050405020304" pitchFamily="18" charset="0"/>
              </a:rPr>
              <a:t>Protecting the Debtor:</a:t>
            </a:r>
          </a:p>
        </p:txBody>
      </p:sp>
      <p:sp>
        <p:nvSpPr>
          <p:cNvPr id="9" name="Rectangle 8">
            <a:extLst>
              <a:ext uri="{FF2B5EF4-FFF2-40B4-BE49-F238E27FC236}">
                <a16:creationId xmlns:a16="http://schemas.microsoft.com/office/drawing/2014/main" xmlns="" id="{3985EAE6-BFA6-766D-A032-077E4DCB399E}"/>
              </a:ext>
            </a:extLst>
          </p:cNvPr>
          <p:cNvSpPr/>
          <p:nvPr/>
        </p:nvSpPr>
        <p:spPr>
          <a:xfrm>
            <a:off x="0" y="612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xmlns=""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Chapter</a:t>
            </a: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9022937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995E94FF-98B8-EC32-6A4F-5A7B41A22586}"/>
              </a:ext>
            </a:extLst>
          </p:cNvPr>
          <p:cNvSpPr/>
          <p:nvPr/>
        </p:nvSpPr>
        <p:spPr>
          <a:xfrm>
            <a:off x="109052" y="1964267"/>
            <a:ext cx="11744282" cy="443649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xmlns=""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xmlns="" id="{F302B31E-7905-011C-84CF-EEAEA8E33539}"/>
              </a:ext>
            </a:extLst>
          </p:cNvPr>
          <p:cNvSpPr txBox="1"/>
          <p:nvPr/>
        </p:nvSpPr>
        <p:spPr>
          <a:xfrm>
            <a:off x="109051" y="1910174"/>
            <a:ext cx="11744282" cy="4524315"/>
          </a:xfrm>
          <a:prstGeom prst="rect">
            <a:avLst/>
          </a:prstGeom>
          <a:noFill/>
        </p:spPr>
        <p:txBody>
          <a:bodyPr wrap="square" rtlCol="0">
            <a:spAutoFit/>
          </a:bodyPr>
          <a:lstStyle/>
          <a:p>
            <a:pPr algn="just"/>
            <a:r>
              <a:rPr lang="en-US" sz="2400" b="1" dirty="0" smtClean="0">
                <a:solidFill>
                  <a:srgbClr val="2D3956"/>
                </a:solidFill>
                <a:latin typeface="Times New Roman" panose="02020603050405020304" pitchFamily="18" charset="0"/>
              </a:rPr>
              <a:t>-</a:t>
            </a:r>
            <a:r>
              <a:rPr lang="en-US" sz="2400" b="1" dirty="0">
                <a:solidFill>
                  <a:srgbClr val="2D3956"/>
                </a:solidFill>
                <a:latin typeface="Times New Roman" panose="02020603050405020304" pitchFamily="18" charset="0"/>
              </a:rPr>
              <a:t>In general, consumers do not have to consent to the release of their information. FCRA requires notice to consumers in </a:t>
            </a:r>
            <a:r>
              <a:rPr lang="en-US" sz="2400" b="1" dirty="0" smtClean="0">
                <a:solidFill>
                  <a:srgbClr val="2D3956"/>
                </a:solidFill>
                <a:latin typeface="Times New Roman" panose="02020603050405020304" pitchFamily="18" charset="0"/>
              </a:rPr>
              <a:t>three specific </a:t>
            </a:r>
            <a:r>
              <a:rPr lang="en-US" sz="2400" b="1" dirty="0">
                <a:solidFill>
                  <a:srgbClr val="2D3956"/>
                </a:solidFill>
                <a:latin typeface="Times New Roman" panose="02020603050405020304" pitchFamily="18" charset="0"/>
              </a:rPr>
              <a:t>circumstances:</a:t>
            </a:r>
          </a:p>
          <a:p>
            <a:pPr algn="just"/>
            <a:r>
              <a:rPr lang="en-US" sz="2400" dirty="0" smtClean="0">
                <a:solidFill>
                  <a:srgbClr val="2D3956"/>
                </a:solidFill>
                <a:latin typeface="Times New Roman" panose="02020603050405020304" pitchFamily="18" charset="0"/>
              </a:rPr>
              <a:t>1- A </a:t>
            </a:r>
            <a:r>
              <a:rPr lang="en-US" sz="2400" dirty="0">
                <a:solidFill>
                  <a:srgbClr val="2D3956"/>
                </a:solidFill>
                <a:latin typeface="Times New Roman" panose="02020603050405020304" pitchFamily="18" charset="0"/>
              </a:rPr>
              <a:t>credit report is provided to an employer and includes negative information that could prevent the consumer from being hired;</a:t>
            </a:r>
          </a:p>
          <a:p>
            <a:pPr algn="just"/>
            <a:r>
              <a:rPr lang="en-US" sz="2400" dirty="0" smtClean="0">
                <a:solidFill>
                  <a:srgbClr val="2D3956"/>
                </a:solidFill>
                <a:latin typeface="Times New Roman" panose="02020603050405020304" pitchFamily="18" charset="0"/>
              </a:rPr>
              <a:t>2- When </a:t>
            </a:r>
            <a:r>
              <a:rPr lang="en-US" sz="2400" dirty="0">
                <a:solidFill>
                  <a:srgbClr val="2D3956"/>
                </a:solidFill>
                <a:latin typeface="Times New Roman" panose="02020603050405020304" pitchFamily="18" charset="0"/>
              </a:rPr>
              <a:t>the consumer is denied credit, insurance, or employment based on information contained in the report;</a:t>
            </a:r>
          </a:p>
          <a:p>
            <a:pPr algn="just"/>
            <a:r>
              <a:rPr lang="en-US" sz="2400" dirty="0" smtClean="0">
                <a:solidFill>
                  <a:srgbClr val="2D3956"/>
                </a:solidFill>
                <a:latin typeface="Times New Roman" panose="02020603050405020304" pitchFamily="18" charset="0"/>
              </a:rPr>
              <a:t>3- An </a:t>
            </a:r>
            <a:r>
              <a:rPr lang="en-US" sz="2400" dirty="0">
                <a:solidFill>
                  <a:srgbClr val="2D3956"/>
                </a:solidFill>
                <a:latin typeface="Times New Roman" panose="02020603050405020304" pitchFamily="18" charset="0"/>
              </a:rPr>
              <a:t>investigative report is requested about the consumer’s character, personal attributes, and living arrangements.</a:t>
            </a:r>
          </a:p>
          <a:p>
            <a:pPr algn="just"/>
            <a:r>
              <a:rPr lang="en-US" sz="2400" dirty="0">
                <a:solidFill>
                  <a:srgbClr val="2D3956"/>
                </a:solidFill>
                <a:latin typeface="Times New Roman" panose="02020603050405020304" pitchFamily="18" charset="0"/>
              </a:rPr>
              <a:t>Credit bureaus must delete general information that is more than seven years old, and bankruptcies that are more than ten years </a:t>
            </a:r>
            <a:r>
              <a:rPr lang="en-US" sz="2400" dirty="0" smtClean="0">
                <a:solidFill>
                  <a:srgbClr val="2D3956"/>
                </a:solidFill>
                <a:latin typeface="Times New Roman" panose="02020603050405020304" pitchFamily="18" charset="0"/>
              </a:rPr>
              <a:t>old. If </a:t>
            </a:r>
            <a:r>
              <a:rPr lang="en-US" sz="2400" dirty="0">
                <a:solidFill>
                  <a:srgbClr val="2D3956"/>
                </a:solidFill>
                <a:latin typeface="Times New Roman" panose="02020603050405020304" pitchFamily="18" charset="0"/>
              </a:rPr>
              <a:t>debts were incurred over seven years ago, or bankruptcies filed more than ten years ago, but are still “open” because the debt </a:t>
            </a:r>
            <a:r>
              <a:rPr lang="en-US" sz="2400" dirty="0" smtClean="0">
                <a:solidFill>
                  <a:srgbClr val="2D3956"/>
                </a:solidFill>
                <a:latin typeface="Times New Roman" panose="02020603050405020304" pitchFamily="18" charset="0"/>
              </a:rPr>
              <a:t>has not </a:t>
            </a:r>
            <a:r>
              <a:rPr lang="en-US" sz="2400" dirty="0">
                <a:solidFill>
                  <a:srgbClr val="2D3956"/>
                </a:solidFill>
                <a:latin typeface="Times New Roman" panose="02020603050405020304" pitchFamily="18" charset="0"/>
              </a:rPr>
              <a:t>been paid off, then that information may be </a:t>
            </a:r>
            <a:r>
              <a:rPr lang="en-US" sz="2400" dirty="0" smtClean="0">
                <a:solidFill>
                  <a:srgbClr val="2D3956"/>
                </a:solidFill>
                <a:latin typeface="Times New Roman" panose="02020603050405020304" pitchFamily="18" charset="0"/>
              </a:rPr>
              <a:t>reported.</a:t>
            </a:r>
            <a:endParaRPr lang="en-US" sz="2400" dirty="0">
              <a:solidFill>
                <a:srgbClr val="2D3956"/>
              </a:solidFill>
              <a:latin typeface="Times New Roman" panose="02020603050405020304" pitchFamily="18" charset="0"/>
            </a:endParaRPr>
          </a:p>
        </p:txBody>
      </p:sp>
      <p:sp>
        <p:nvSpPr>
          <p:cNvPr id="6" name="TextBox 5">
            <a:extLst>
              <a:ext uri="{FF2B5EF4-FFF2-40B4-BE49-F238E27FC236}">
                <a16:creationId xmlns:a16="http://schemas.microsoft.com/office/drawing/2014/main" xmlns="" id="{F9A80F9F-74DB-1D57-04E8-E20E92A09B0A}"/>
              </a:ext>
            </a:extLst>
          </p:cNvPr>
          <p:cNvSpPr txBox="1"/>
          <p:nvPr/>
        </p:nvSpPr>
        <p:spPr>
          <a:xfrm>
            <a:off x="1855305" y="737893"/>
            <a:ext cx="7699512"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3- </a:t>
            </a:r>
            <a:r>
              <a:rPr lang="en-US" sz="2800" b="1" dirty="0">
                <a:solidFill>
                  <a:srgbClr val="00B0F0"/>
                </a:solidFill>
                <a:latin typeface="Times New Roman" panose="02020603050405020304" pitchFamily="18" charset="0"/>
                <a:cs typeface="Times New Roman" panose="02020603050405020304" pitchFamily="18" charset="0"/>
              </a:rPr>
              <a:t>Protecting the Debtor:</a:t>
            </a:r>
          </a:p>
        </p:txBody>
      </p:sp>
      <p:sp>
        <p:nvSpPr>
          <p:cNvPr id="9" name="Rectangle 8">
            <a:extLst>
              <a:ext uri="{FF2B5EF4-FFF2-40B4-BE49-F238E27FC236}">
                <a16:creationId xmlns:a16="http://schemas.microsoft.com/office/drawing/2014/main" xmlns="" id="{3985EAE6-BFA6-766D-A032-077E4DCB399E}"/>
              </a:ext>
            </a:extLst>
          </p:cNvPr>
          <p:cNvSpPr/>
          <p:nvPr/>
        </p:nvSpPr>
        <p:spPr>
          <a:xfrm>
            <a:off x="0" y="612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xmlns=""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Chapter</a:t>
            </a: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0735622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995E94FF-98B8-EC32-6A4F-5A7B41A22586}"/>
              </a:ext>
            </a:extLst>
          </p:cNvPr>
          <p:cNvSpPr/>
          <p:nvPr/>
        </p:nvSpPr>
        <p:spPr>
          <a:xfrm>
            <a:off x="109052" y="1964267"/>
            <a:ext cx="11744282" cy="443649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xmlns=""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xmlns="" id="{F302B31E-7905-011C-84CF-EEAEA8E33539}"/>
              </a:ext>
            </a:extLst>
          </p:cNvPr>
          <p:cNvSpPr txBox="1"/>
          <p:nvPr/>
        </p:nvSpPr>
        <p:spPr>
          <a:xfrm>
            <a:off x="109051" y="1910174"/>
            <a:ext cx="11744282" cy="4893647"/>
          </a:xfrm>
          <a:prstGeom prst="rect">
            <a:avLst/>
          </a:prstGeom>
          <a:noFill/>
        </p:spPr>
        <p:txBody>
          <a:bodyPr wrap="square" rtlCol="0">
            <a:spAutoFit/>
          </a:bodyPr>
          <a:lstStyle/>
          <a:p>
            <a:pPr algn="just"/>
            <a:r>
              <a:rPr lang="en-US" sz="2400" dirty="0">
                <a:solidFill>
                  <a:srgbClr val="2D3956"/>
                </a:solidFill>
                <a:latin typeface="Times New Roman" panose="02020603050405020304" pitchFamily="18" charset="0"/>
              </a:rPr>
              <a:t>-FCRA gives consumers some specific rights regarding their consumer reports. First, consumers are entitled to one free report </a:t>
            </a:r>
            <a:r>
              <a:rPr lang="en-US" sz="2400" dirty="0" smtClean="0">
                <a:solidFill>
                  <a:srgbClr val="2D3956"/>
                </a:solidFill>
                <a:latin typeface="Times New Roman" panose="02020603050405020304" pitchFamily="18" charset="0"/>
              </a:rPr>
              <a:t>per year </a:t>
            </a:r>
            <a:r>
              <a:rPr lang="en-US" sz="2400" dirty="0">
                <a:solidFill>
                  <a:srgbClr val="2D3956"/>
                </a:solidFill>
                <a:latin typeface="Times New Roman" panose="02020603050405020304" pitchFamily="18" charset="0"/>
              </a:rPr>
              <a:t>from each of the credit bureaus. Consumers may pay for additional copies of their credit reports.</a:t>
            </a:r>
          </a:p>
          <a:p>
            <a:pPr algn="just"/>
            <a:r>
              <a:rPr lang="en-US" sz="2400" dirty="0" smtClean="0">
                <a:solidFill>
                  <a:srgbClr val="2D3956"/>
                </a:solidFill>
                <a:latin typeface="Times New Roman" panose="02020603050405020304" pitchFamily="18" charset="0"/>
              </a:rPr>
              <a:t>-Second</a:t>
            </a:r>
            <a:r>
              <a:rPr lang="en-US" sz="2400" dirty="0">
                <a:solidFill>
                  <a:srgbClr val="2D3956"/>
                </a:solidFill>
                <a:latin typeface="Times New Roman" panose="02020603050405020304" pitchFamily="18" charset="0"/>
              </a:rPr>
              <a:t>, consumers are entitled to dispute information included in a credit report. If the credit bureau determines that the </a:t>
            </a:r>
            <a:r>
              <a:rPr lang="en-US" sz="2400" dirty="0" smtClean="0">
                <a:solidFill>
                  <a:srgbClr val="2D3956"/>
                </a:solidFill>
                <a:latin typeface="Times New Roman" panose="02020603050405020304" pitchFamily="18" charset="0"/>
              </a:rPr>
              <a:t>report contained </a:t>
            </a:r>
            <a:r>
              <a:rPr lang="en-US" sz="2400" dirty="0">
                <a:solidFill>
                  <a:srgbClr val="2D3956"/>
                </a:solidFill>
                <a:latin typeface="Times New Roman" panose="02020603050405020304" pitchFamily="18" charset="0"/>
              </a:rPr>
              <a:t>an error, the erroneous information must be removed. If the credit bureau confirms the information or cannot </a:t>
            </a:r>
            <a:r>
              <a:rPr lang="en-US" sz="2400" dirty="0" smtClean="0">
                <a:solidFill>
                  <a:srgbClr val="2D3956"/>
                </a:solidFill>
                <a:latin typeface="Times New Roman" panose="02020603050405020304" pitchFamily="18" charset="0"/>
              </a:rPr>
              <a:t>determine that </a:t>
            </a:r>
            <a:r>
              <a:rPr lang="en-US" sz="2400" dirty="0">
                <a:solidFill>
                  <a:srgbClr val="2D3956"/>
                </a:solidFill>
                <a:latin typeface="Times New Roman" panose="02020603050405020304" pitchFamily="18" charset="0"/>
              </a:rPr>
              <a:t>it was erroneous, then the consumer has the right to add an objection to the information in the report.</a:t>
            </a:r>
          </a:p>
          <a:p>
            <a:pPr algn="just"/>
            <a:r>
              <a:rPr lang="en-US" sz="2400" dirty="0" smtClean="0">
                <a:solidFill>
                  <a:srgbClr val="2D3956"/>
                </a:solidFill>
                <a:latin typeface="Times New Roman" panose="02020603050405020304" pitchFamily="18" charset="0"/>
              </a:rPr>
              <a:t>-Finally</a:t>
            </a:r>
            <a:r>
              <a:rPr lang="en-US" sz="2400" dirty="0">
                <a:solidFill>
                  <a:srgbClr val="2D3956"/>
                </a:solidFill>
                <a:latin typeface="Times New Roman" panose="02020603050405020304" pitchFamily="18" charset="0"/>
              </a:rPr>
              <a:t>, consumers are entitled to place a credit freeze on their credit reports. A credit freeze is when the consumer restricts </a:t>
            </a:r>
            <a:r>
              <a:rPr lang="en-US" sz="2400" dirty="0" smtClean="0">
                <a:solidFill>
                  <a:srgbClr val="2D3956"/>
                </a:solidFill>
                <a:latin typeface="Times New Roman" panose="02020603050405020304" pitchFamily="18" charset="0"/>
              </a:rPr>
              <a:t>or prohibits </a:t>
            </a:r>
            <a:r>
              <a:rPr lang="en-US" sz="2400" dirty="0">
                <a:solidFill>
                  <a:srgbClr val="2D3956"/>
                </a:solidFill>
                <a:latin typeface="Times New Roman" panose="02020603050405020304" pitchFamily="18" charset="0"/>
              </a:rPr>
              <a:t>creditors from requesting credit reports about them. In essence, a credit freeze prevents third parties from requesting </a:t>
            </a:r>
            <a:r>
              <a:rPr lang="en-US" sz="2400" dirty="0" smtClean="0">
                <a:solidFill>
                  <a:srgbClr val="2D3956"/>
                </a:solidFill>
                <a:latin typeface="Times New Roman" panose="02020603050405020304" pitchFamily="18" charset="0"/>
              </a:rPr>
              <a:t>a consumer’s </a:t>
            </a:r>
            <a:r>
              <a:rPr lang="en-US" sz="2400" dirty="0">
                <a:solidFill>
                  <a:srgbClr val="2D3956"/>
                </a:solidFill>
                <a:latin typeface="Times New Roman" panose="02020603050405020304" pitchFamily="18" charset="0"/>
              </a:rPr>
              <a:t>credit report without the consumer’s permission. If the consumer wants to apply for credit or a new job, then </a:t>
            </a:r>
            <a:r>
              <a:rPr lang="en-US" sz="2400" dirty="0" smtClean="0">
                <a:solidFill>
                  <a:srgbClr val="2D3956"/>
                </a:solidFill>
                <a:latin typeface="Times New Roman" panose="02020603050405020304" pitchFamily="18" charset="0"/>
              </a:rPr>
              <a:t>the consumer </a:t>
            </a:r>
            <a:r>
              <a:rPr lang="en-US" sz="2400" dirty="0">
                <a:solidFill>
                  <a:srgbClr val="2D3956"/>
                </a:solidFill>
                <a:latin typeface="Times New Roman" panose="02020603050405020304" pitchFamily="18" charset="0"/>
              </a:rPr>
              <a:t>may lift the credit freeze for a limited period of time or give authority to specific entities to request a credit report.</a:t>
            </a:r>
          </a:p>
        </p:txBody>
      </p:sp>
      <p:sp>
        <p:nvSpPr>
          <p:cNvPr id="6" name="TextBox 5">
            <a:extLst>
              <a:ext uri="{FF2B5EF4-FFF2-40B4-BE49-F238E27FC236}">
                <a16:creationId xmlns:a16="http://schemas.microsoft.com/office/drawing/2014/main" xmlns="" id="{F9A80F9F-74DB-1D57-04E8-E20E92A09B0A}"/>
              </a:ext>
            </a:extLst>
          </p:cNvPr>
          <p:cNvSpPr txBox="1"/>
          <p:nvPr/>
        </p:nvSpPr>
        <p:spPr>
          <a:xfrm>
            <a:off x="1855305" y="737893"/>
            <a:ext cx="7699512"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3- </a:t>
            </a:r>
            <a:r>
              <a:rPr lang="en-US" sz="2800" b="1" dirty="0">
                <a:solidFill>
                  <a:srgbClr val="00B0F0"/>
                </a:solidFill>
                <a:latin typeface="Times New Roman" panose="02020603050405020304" pitchFamily="18" charset="0"/>
                <a:cs typeface="Times New Roman" panose="02020603050405020304" pitchFamily="18" charset="0"/>
              </a:rPr>
              <a:t>Protecting the Debtor:</a:t>
            </a:r>
          </a:p>
        </p:txBody>
      </p:sp>
      <p:sp>
        <p:nvSpPr>
          <p:cNvPr id="9" name="Rectangle 8">
            <a:extLst>
              <a:ext uri="{FF2B5EF4-FFF2-40B4-BE49-F238E27FC236}">
                <a16:creationId xmlns:a16="http://schemas.microsoft.com/office/drawing/2014/main" xmlns="" id="{3985EAE6-BFA6-766D-A032-077E4DCB399E}"/>
              </a:ext>
            </a:extLst>
          </p:cNvPr>
          <p:cNvSpPr/>
          <p:nvPr/>
        </p:nvSpPr>
        <p:spPr>
          <a:xfrm>
            <a:off x="0" y="612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xmlns=""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Chapter</a:t>
            </a: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0754770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995E94FF-98B8-EC32-6A4F-5A7B41A22586}"/>
              </a:ext>
            </a:extLst>
          </p:cNvPr>
          <p:cNvSpPr/>
          <p:nvPr/>
        </p:nvSpPr>
        <p:spPr>
          <a:xfrm>
            <a:off x="109052" y="1964267"/>
            <a:ext cx="11744282" cy="443649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xmlns=""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xmlns="" id="{F302B31E-7905-011C-84CF-EEAEA8E33539}"/>
              </a:ext>
            </a:extLst>
          </p:cNvPr>
          <p:cNvSpPr txBox="1"/>
          <p:nvPr/>
        </p:nvSpPr>
        <p:spPr>
          <a:xfrm>
            <a:off x="109051" y="1910174"/>
            <a:ext cx="11744282" cy="4524315"/>
          </a:xfrm>
          <a:prstGeom prst="rect">
            <a:avLst/>
          </a:prstGeom>
          <a:noFill/>
        </p:spPr>
        <p:txBody>
          <a:bodyPr wrap="square" rtlCol="0">
            <a:spAutoFit/>
          </a:bodyPr>
          <a:lstStyle/>
          <a:p>
            <a:pPr algn="just"/>
            <a:r>
              <a:rPr lang="en-US" sz="2400" b="1" u="sng" dirty="0" smtClean="0">
                <a:solidFill>
                  <a:srgbClr val="2D3956"/>
                </a:solidFill>
                <a:latin typeface="Times New Roman" panose="02020603050405020304" pitchFamily="18" charset="0"/>
              </a:rPr>
              <a:t>3-Electronic </a:t>
            </a:r>
            <a:r>
              <a:rPr lang="en-US" sz="2400" b="1" u="sng" dirty="0">
                <a:solidFill>
                  <a:srgbClr val="2D3956"/>
                </a:solidFill>
                <a:latin typeface="Times New Roman" panose="02020603050405020304" pitchFamily="18" charset="0"/>
              </a:rPr>
              <a:t>Fund </a:t>
            </a:r>
            <a:r>
              <a:rPr lang="en-US" sz="2400" b="1" u="sng" dirty="0" smtClean="0">
                <a:solidFill>
                  <a:srgbClr val="2D3956"/>
                </a:solidFill>
                <a:latin typeface="Times New Roman" panose="02020603050405020304" pitchFamily="18" charset="0"/>
              </a:rPr>
              <a:t>Transfers:</a:t>
            </a:r>
          </a:p>
          <a:p>
            <a:pPr algn="just"/>
            <a:r>
              <a:rPr lang="en-US" sz="2400" dirty="0" smtClean="0">
                <a:solidFill>
                  <a:srgbClr val="2D3956"/>
                </a:solidFill>
                <a:latin typeface="Times New Roman" panose="02020603050405020304" pitchFamily="18" charset="0"/>
              </a:rPr>
              <a:t>- The Electronic Fund Transfer Act (EFTA) was passed by Congress in 1978 to protect consumers from unauthorized electronic fund transfers from their accounts. EFTA applies to electronic direct deposits and withdrawals, automatic teller machines (ATMs),  and point-of-sale transactions with merchants.</a:t>
            </a:r>
          </a:p>
          <a:p>
            <a:pPr algn="just"/>
            <a:r>
              <a:rPr lang="en-US" sz="2400" dirty="0" smtClean="0">
                <a:solidFill>
                  <a:srgbClr val="2D3956"/>
                </a:solidFill>
                <a:latin typeface="Times New Roman" panose="02020603050405020304" pitchFamily="18" charset="0"/>
              </a:rPr>
              <a:t>- EFTA </a:t>
            </a:r>
            <a:r>
              <a:rPr lang="en-US" sz="2400" dirty="0">
                <a:solidFill>
                  <a:srgbClr val="2D3956"/>
                </a:solidFill>
                <a:latin typeface="Times New Roman" panose="02020603050405020304" pitchFamily="18" charset="0"/>
              </a:rPr>
              <a:t>requires banks to investigate errors and reported fraud promptly and to correct any errors within one business day. </a:t>
            </a:r>
            <a:r>
              <a:rPr lang="en-US" sz="2400" dirty="0" smtClean="0">
                <a:solidFill>
                  <a:srgbClr val="2D3956"/>
                </a:solidFill>
                <a:latin typeface="Times New Roman" panose="02020603050405020304" pitchFamily="18" charset="0"/>
              </a:rPr>
              <a:t>A consumer’s </a:t>
            </a:r>
            <a:r>
              <a:rPr lang="en-US" sz="2400" dirty="0">
                <a:solidFill>
                  <a:srgbClr val="2D3956"/>
                </a:solidFill>
                <a:latin typeface="Times New Roman" panose="02020603050405020304" pitchFamily="18" charset="0"/>
              </a:rPr>
              <a:t>liability for unauthorized transfers is limited to $50 or the amount of the transfer (whichever is less) for transfers </a:t>
            </a:r>
            <a:r>
              <a:rPr lang="en-US" sz="2400" dirty="0" smtClean="0">
                <a:solidFill>
                  <a:srgbClr val="2D3956"/>
                </a:solidFill>
                <a:latin typeface="Times New Roman" panose="02020603050405020304" pitchFamily="18" charset="0"/>
              </a:rPr>
              <a:t>made before </a:t>
            </a:r>
            <a:r>
              <a:rPr lang="en-US" sz="2400" dirty="0">
                <a:solidFill>
                  <a:srgbClr val="2D3956"/>
                </a:solidFill>
                <a:latin typeface="Times New Roman" panose="02020603050405020304" pitchFamily="18" charset="0"/>
              </a:rPr>
              <a:t>the consumer notified the bank of the unauthorized use. After the consumer notifies the bank, the consumer is not liable </a:t>
            </a:r>
            <a:r>
              <a:rPr lang="en-US" sz="2400" dirty="0" smtClean="0">
                <a:solidFill>
                  <a:srgbClr val="2D3956"/>
                </a:solidFill>
                <a:latin typeface="Times New Roman" panose="02020603050405020304" pitchFamily="18" charset="0"/>
              </a:rPr>
              <a:t>for any </a:t>
            </a:r>
            <a:r>
              <a:rPr lang="en-US" sz="2400" dirty="0">
                <a:solidFill>
                  <a:srgbClr val="2D3956"/>
                </a:solidFill>
                <a:latin typeface="Times New Roman" panose="02020603050405020304" pitchFamily="18" charset="0"/>
              </a:rPr>
              <a:t>additional unauthorized transfers. However, if the consumer fails to notify the bank within two business days of </a:t>
            </a:r>
            <a:r>
              <a:rPr lang="en-US" sz="2400" dirty="0" smtClean="0">
                <a:solidFill>
                  <a:srgbClr val="2D3956"/>
                </a:solidFill>
                <a:latin typeface="Times New Roman" panose="02020603050405020304" pitchFamily="18" charset="0"/>
              </a:rPr>
              <a:t>the unauthorized </a:t>
            </a:r>
            <a:r>
              <a:rPr lang="en-US" sz="2400" dirty="0">
                <a:solidFill>
                  <a:srgbClr val="2D3956"/>
                </a:solidFill>
                <a:latin typeface="Times New Roman" panose="02020603050405020304" pitchFamily="18" charset="0"/>
              </a:rPr>
              <a:t>transfer, then the consumer’s liability rises to $500.</a:t>
            </a:r>
          </a:p>
        </p:txBody>
      </p:sp>
      <p:sp>
        <p:nvSpPr>
          <p:cNvPr id="6" name="TextBox 5">
            <a:extLst>
              <a:ext uri="{FF2B5EF4-FFF2-40B4-BE49-F238E27FC236}">
                <a16:creationId xmlns:a16="http://schemas.microsoft.com/office/drawing/2014/main" xmlns="" id="{F9A80F9F-74DB-1D57-04E8-E20E92A09B0A}"/>
              </a:ext>
            </a:extLst>
          </p:cNvPr>
          <p:cNvSpPr txBox="1"/>
          <p:nvPr/>
        </p:nvSpPr>
        <p:spPr>
          <a:xfrm>
            <a:off x="1855305" y="737893"/>
            <a:ext cx="7699512"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3- </a:t>
            </a:r>
            <a:r>
              <a:rPr lang="en-US" sz="2800" b="1" dirty="0">
                <a:solidFill>
                  <a:srgbClr val="00B0F0"/>
                </a:solidFill>
                <a:latin typeface="Times New Roman" panose="02020603050405020304" pitchFamily="18" charset="0"/>
                <a:cs typeface="Times New Roman" panose="02020603050405020304" pitchFamily="18" charset="0"/>
              </a:rPr>
              <a:t>Protecting the Debtor:</a:t>
            </a:r>
          </a:p>
        </p:txBody>
      </p:sp>
      <p:sp>
        <p:nvSpPr>
          <p:cNvPr id="9" name="Rectangle 8">
            <a:extLst>
              <a:ext uri="{FF2B5EF4-FFF2-40B4-BE49-F238E27FC236}">
                <a16:creationId xmlns:a16="http://schemas.microsoft.com/office/drawing/2014/main" xmlns="" id="{3985EAE6-BFA6-766D-A032-077E4DCB399E}"/>
              </a:ext>
            </a:extLst>
          </p:cNvPr>
          <p:cNvSpPr/>
          <p:nvPr/>
        </p:nvSpPr>
        <p:spPr>
          <a:xfrm>
            <a:off x="0" y="612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xmlns=""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Chapter</a:t>
            </a: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3927462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995E94FF-98B8-EC32-6A4F-5A7B41A22586}"/>
              </a:ext>
            </a:extLst>
          </p:cNvPr>
          <p:cNvSpPr/>
          <p:nvPr/>
        </p:nvSpPr>
        <p:spPr>
          <a:xfrm>
            <a:off x="109052" y="1964267"/>
            <a:ext cx="11744282" cy="443649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xmlns=""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xmlns="" id="{F302B31E-7905-011C-84CF-EEAEA8E33539}"/>
              </a:ext>
            </a:extLst>
          </p:cNvPr>
          <p:cNvSpPr txBox="1"/>
          <p:nvPr/>
        </p:nvSpPr>
        <p:spPr>
          <a:xfrm>
            <a:off x="109051" y="1910174"/>
            <a:ext cx="11744282" cy="3416320"/>
          </a:xfrm>
          <a:prstGeom prst="rect">
            <a:avLst/>
          </a:prstGeom>
          <a:noFill/>
        </p:spPr>
        <p:txBody>
          <a:bodyPr wrap="square" rtlCol="0">
            <a:spAutoFit/>
          </a:bodyPr>
          <a:lstStyle/>
          <a:p>
            <a:pPr algn="just"/>
            <a:r>
              <a:rPr lang="en-US" sz="2400" b="1" dirty="0" smtClean="0">
                <a:solidFill>
                  <a:srgbClr val="2D3956"/>
                </a:solidFill>
                <a:latin typeface="Times New Roman" panose="02020603050405020304" pitchFamily="18" charset="0"/>
              </a:rPr>
              <a:t>3-Electronic </a:t>
            </a:r>
            <a:r>
              <a:rPr lang="en-US" sz="2400" b="1" dirty="0">
                <a:solidFill>
                  <a:srgbClr val="2D3956"/>
                </a:solidFill>
                <a:latin typeface="Times New Roman" panose="02020603050405020304" pitchFamily="18" charset="0"/>
              </a:rPr>
              <a:t>Fund </a:t>
            </a:r>
            <a:r>
              <a:rPr lang="en-US" sz="2400" b="1" dirty="0" smtClean="0">
                <a:solidFill>
                  <a:srgbClr val="2D3956"/>
                </a:solidFill>
                <a:latin typeface="Times New Roman" panose="02020603050405020304" pitchFamily="18" charset="0"/>
              </a:rPr>
              <a:t>Transfers:</a:t>
            </a:r>
          </a:p>
          <a:p>
            <a:pPr algn="just"/>
            <a:r>
              <a:rPr lang="en-US" sz="2400" dirty="0" smtClean="0">
                <a:solidFill>
                  <a:srgbClr val="2D3956"/>
                </a:solidFill>
                <a:latin typeface="Times New Roman" panose="02020603050405020304" pitchFamily="18" charset="0"/>
              </a:rPr>
              <a:t>-A </a:t>
            </a:r>
            <a:r>
              <a:rPr lang="en-US" sz="2400" dirty="0">
                <a:solidFill>
                  <a:srgbClr val="2D3956"/>
                </a:solidFill>
                <a:latin typeface="Times New Roman" panose="02020603050405020304" pitchFamily="18" charset="0"/>
              </a:rPr>
              <a:t>preauthorized transfer is an electronic fund transfer authorized in advance to recur at regular intervals. For example, </a:t>
            </a:r>
            <a:r>
              <a:rPr lang="en-US" sz="2400" dirty="0" smtClean="0">
                <a:solidFill>
                  <a:srgbClr val="2D3956"/>
                </a:solidFill>
                <a:latin typeface="Times New Roman" panose="02020603050405020304" pitchFamily="18" charset="0"/>
              </a:rPr>
              <a:t>a consumer </a:t>
            </a:r>
            <a:r>
              <a:rPr lang="en-US" sz="2400" dirty="0">
                <a:solidFill>
                  <a:srgbClr val="2D3956"/>
                </a:solidFill>
                <a:latin typeface="Times New Roman" panose="02020603050405020304" pitchFamily="18" charset="0"/>
              </a:rPr>
              <a:t>authorizes her monthly mortgage payment to be automatically withdrawn from her banking account on the first of </a:t>
            </a:r>
            <a:r>
              <a:rPr lang="en-US" sz="2400" dirty="0" smtClean="0">
                <a:solidFill>
                  <a:srgbClr val="2D3956"/>
                </a:solidFill>
                <a:latin typeface="Times New Roman" panose="02020603050405020304" pitchFamily="18" charset="0"/>
              </a:rPr>
              <a:t>every month</a:t>
            </a:r>
            <a:r>
              <a:rPr lang="en-US" sz="2400" dirty="0">
                <a:solidFill>
                  <a:srgbClr val="2D3956"/>
                </a:solidFill>
                <a:latin typeface="Times New Roman" panose="02020603050405020304" pitchFamily="18" charset="0"/>
              </a:rPr>
              <a:t>. </a:t>
            </a:r>
            <a:r>
              <a:rPr lang="en-US" sz="2400" b="1" u="sng" dirty="0">
                <a:solidFill>
                  <a:srgbClr val="2D3956"/>
                </a:solidFill>
                <a:latin typeface="Times New Roman" panose="02020603050405020304" pitchFamily="18" charset="0"/>
              </a:rPr>
              <a:t>Preauthorized transfers require banks to:</a:t>
            </a:r>
          </a:p>
          <a:p>
            <a:pPr algn="just"/>
            <a:r>
              <a:rPr lang="en-US" sz="2400" dirty="0" smtClean="0">
                <a:solidFill>
                  <a:srgbClr val="2D3956"/>
                </a:solidFill>
                <a:latin typeface="Times New Roman" panose="02020603050405020304" pitchFamily="18" charset="0"/>
              </a:rPr>
              <a:t>1- Receive </a:t>
            </a:r>
            <a:r>
              <a:rPr lang="en-US" sz="2400" dirty="0">
                <a:solidFill>
                  <a:srgbClr val="2D3956"/>
                </a:solidFill>
                <a:latin typeface="Times New Roman" panose="02020603050405020304" pitchFamily="18" charset="0"/>
              </a:rPr>
              <a:t>written instructions from the consumer about the timing, amount, and duration of the transfers; and</a:t>
            </a:r>
          </a:p>
          <a:p>
            <a:pPr algn="just"/>
            <a:r>
              <a:rPr lang="en-US" sz="2400" dirty="0" smtClean="0">
                <a:solidFill>
                  <a:srgbClr val="2D3956"/>
                </a:solidFill>
                <a:latin typeface="Times New Roman" panose="02020603050405020304" pitchFamily="18" charset="0"/>
              </a:rPr>
              <a:t>2- Allow </a:t>
            </a:r>
            <a:r>
              <a:rPr lang="en-US" sz="2400" dirty="0">
                <a:solidFill>
                  <a:srgbClr val="2D3956"/>
                </a:solidFill>
                <a:latin typeface="Times New Roman" panose="02020603050405020304" pitchFamily="18" charset="0"/>
              </a:rPr>
              <a:t>the consumer to stop payment up to three business days before the scheduled transfer date.</a:t>
            </a:r>
          </a:p>
        </p:txBody>
      </p:sp>
      <p:sp>
        <p:nvSpPr>
          <p:cNvPr id="6" name="TextBox 5">
            <a:extLst>
              <a:ext uri="{FF2B5EF4-FFF2-40B4-BE49-F238E27FC236}">
                <a16:creationId xmlns:a16="http://schemas.microsoft.com/office/drawing/2014/main" xmlns="" id="{F9A80F9F-74DB-1D57-04E8-E20E92A09B0A}"/>
              </a:ext>
            </a:extLst>
          </p:cNvPr>
          <p:cNvSpPr txBox="1"/>
          <p:nvPr/>
        </p:nvSpPr>
        <p:spPr>
          <a:xfrm>
            <a:off x="1855305" y="737893"/>
            <a:ext cx="7699512"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3- </a:t>
            </a:r>
            <a:r>
              <a:rPr lang="en-US" sz="2800" b="1" dirty="0">
                <a:solidFill>
                  <a:srgbClr val="00B0F0"/>
                </a:solidFill>
                <a:latin typeface="Times New Roman" panose="02020603050405020304" pitchFamily="18" charset="0"/>
                <a:cs typeface="Times New Roman" panose="02020603050405020304" pitchFamily="18" charset="0"/>
              </a:rPr>
              <a:t>Protecting the Debtor:</a:t>
            </a:r>
          </a:p>
        </p:txBody>
      </p:sp>
      <p:sp>
        <p:nvSpPr>
          <p:cNvPr id="9" name="Rectangle 8">
            <a:extLst>
              <a:ext uri="{FF2B5EF4-FFF2-40B4-BE49-F238E27FC236}">
                <a16:creationId xmlns:a16="http://schemas.microsoft.com/office/drawing/2014/main" xmlns="" id="{3985EAE6-BFA6-766D-A032-077E4DCB399E}"/>
              </a:ext>
            </a:extLst>
          </p:cNvPr>
          <p:cNvSpPr/>
          <p:nvPr/>
        </p:nvSpPr>
        <p:spPr>
          <a:xfrm>
            <a:off x="0" y="612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xmlns=""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Chapter</a:t>
            </a: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2510784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995E94FF-98B8-EC32-6A4F-5A7B41A22586}"/>
              </a:ext>
            </a:extLst>
          </p:cNvPr>
          <p:cNvSpPr/>
          <p:nvPr/>
        </p:nvSpPr>
        <p:spPr>
          <a:xfrm>
            <a:off x="109052" y="1964267"/>
            <a:ext cx="11744282" cy="443649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xmlns=""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xmlns="" id="{F302B31E-7905-011C-84CF-EEAEA8E33539}"/>
              </a:ext>
            </a:extLst>
          </p:cNvPr>
          <p:cNvSpPr txBox="1"/>
          <p:nvPr/>
        </p:nvSpPr>
        <p:spPr>
          <a:xfrm>
            <a:off x="109051" y="1910174"/>
            <a:ext cx="11744282" cy="4524315"/>
          </a:xfrm>
          <a:prstGeom prst="rect">
            <a:avLst/>
          </a:prstGeom>
          <a:noFill/>
        </p:spPr>
        <p:txBody>
          <a:bodyPr wrap="square" rtlCol="0">
            <a:spAutoFit/>
          </a:bodyPr>
          <a:lstStyle/>
          <a:p>
            <a:pPr algn="just"/>
            <a:r>
              <a:rPr lang="en-US" sz="2400" b="1" u="sng" dirty="0" smtClean="0">
                <a:solidFill>
                  <a:srgbClr val="2D3956"/>
                </a:solidFill>
                <a:latin typeface="Times New Roman" panose="02020603050405020304" pitchFamily="18" charset="0"/>
              </a:rPr>
              <a:t>4-Identity </a:t>
            </a:r>
            <a:r>
              <a:rPr lang="en-US" sz="2400" b="1" u="sng" dirty="0">
                <a:solidFill>
                  <a:srgbClr val="2D3956"/>
                </a:solidFill>
                <a:latin typeface="Times New Roman" panose="02020603050405020304" pitchFamily="18" charset="0"/>
              </a:rPr>
              <a:t>Theft:</a:t>
            </a:r>
            <a:endParaRPr lang="en-US" sz="2400" b="1" u="sng" dirty="0" smtClean="0">
              <a:solidFill>
                <a:srgbClr val="2D3956"/>
              </a:solidFill>
              <a:latin typeface="Times New Roman" panose="02020603050405020304" pitchFamily="18" charset="0"/>
            </a:endParaRPr>
          </a:p>
          <a:p>
            <a:pPr algn="just"/>
            <a:r>
              <a:rPr lang="en-US" sz="2400" dirty="0">
                <a:solidFill>
                  <a:srgbClr val="2D3956"/>
                </a:solidFill>
                <a:latin typeface="Times New Roman" panose="02020603050405020304" pitchFamily="18" charset="0"/>
              </a:rPr>
              <a:t>-Identity theft is an increasing concern for businesses and consumers. The Federal Trade Commission estimates that at least </a:t>
            </a:r>
            <a:r>
              <a:rPr lang="en-US" sz="2400" dirty="0" smtClean="0">
                <a:solidFill>
                  <a:srgbClr val="2D3956"/>
                </a:solidFill>
                <a:latin typeface="Times New Roman" panose="02020603050405020304" pitchFamily="18" charset="0"/>
              </a:rPr>
              <a:t>ten million </a:t>
            </a:r>
            <a:r>
              <a:rPr lang="en-US" sz="2400" dirty="0">
                <a:solidFill>
                  <a:srgbClr val="2D3956"/>
                </a:solidFill>
                <a:latin typeface="Times New Roman" panose="02020603050405020304" pitchFamily="18" charset="0"/>
              </a:rPr>
              <a:t>consumers are victims of identity theft each year.</a:t>
            </a:r>
          </a:p>
          <a:p>
            <a:pPr algn="just"/>
            <a:r>
              <a:rPr lang="en-US" sz="2400" dirty="0" smtClean="0">
                <a:solidFill>
                  <a:srgbClr val="2D3956"/>
                </a:solidFill>
                <a:latin typeface="Times New Roman" panose="02020603050405020304" pitchFamily="18" charset="0"/>
              </a:rPr>
              <a:t>- While </a:t>
            </a:r>
            <a:r>
              <a:rPr lang="en-US" sz="2400" dirty="0">
                <a:solidFill>
                  <a:srgbClr val="2D3956"/>
                </a:solidFill>
                <a:latin typeface="Times New Roman" panose="02020603050405020304" pitchFamily="18" charset="0"/>
              </a:rPr>
              <a:t>consumers cannot completely prevent identity theft, there are some steps that they can take to minimize their risk. First</a:t>
            </a:r>
            <a:r>
              <a:rPr lang="en-US" sz="2400" dirty="0" smtClean="0">
                <a:solidFill>
                  <a:srgbClr val="2D3956"/>
                </a:solidFill>
                <a:latin typeface="Times New Roman" panose="02020603050405020304" pitchFamily="18" charset="0"/>
              </a:rPr>
              <a:t>,  consumers </a:t>
            </a:r>
            <a:r>
              <a:rPr lang="en-US" sz="2400" dirty="0">
                <a:solidFill>
                  <a:srgbClr val="2D3956"/>
                </a:solidFill>
                <a:latin typeface="Times New Roman" panose="02020603050405020304" pitchFamily="18" charset="0"/>
              </a:rPr>
              <a:t>should monitor their bank accounts and charges on their credit and debit cards. If they notify their banks </a:t>
            </a:r>
            <a:r>
              <a:rPr lang="en-US" sz="2400" dirty="0" smtClean="0">
                <a:solidFill>
                  <a:srgbClr val="2D3956"/>
                </a:solidFill>
                <a:latin typeface="Times New Roman" panose="02020603050405020304" pitchFamily="18" charset="0"/>
              </a:rPr>
              <a:t>of unauthorized </a:t>
            </a:r>
            <a:r>
              <a:rPr lang="en-US" sz="2400" dirty="0">
                <a:solidFill>
                  <a:srgbClr val="2D3956"/>
                </a:solidFill>
                <a:latin typeface="Times New Roman" panose="02020603050405020304" pitchFamily="18" charset="0"/>
              </a:rPr>
              <a:t>transactions as soon as possible, then they will minimize their personal liability. Second, consumers should request</a:t>
            </a:r>
          </a:p>
          <a:p>
            <a:pPr algn="just"/>
            <a:r>
              <a:rPr lang="en-US" sz="2400" dirty="0">
                <a:solidFill>
                  <a:srgbClr val="2D3956"/>
                </a:solidFill>
                <a:latin typeface="Times New Roman" panose="02020603050405020304" pitchFamily="18" charset="0"/>
              </a:rPr>
              <a:t>their credit report at least annually. Parents are entitled to request credit reports for their minor children. Third, consumers can </a:t>
            </a:r>
            <a:r>
              <a:rPr lang="en-US" sz="2400" dirty="0" smtClean="0">
                <a:solidFill>
                  <a:srgbClr val="2D3956"/>
                </a:solidFill>
                <a:latin typeface="Times New Roman" panose="02020603050405020304" pitchFamily="18" charset="0"/>
              </a:rPr>
              <a:t>place a </a:t>
            </a:r>
            <a:r>
              <a:rPr lang="en-US" sz="2400" dirty="0">
                <a:solidFill>
                  <a:srgbClr val="2D3956"/>
                </a:solidFill>
                <a:latin typeface="Times New Roman" panose="02020603050405020304" pitchFamily="18" charset="0"/>
              </a:rPr>
              <a:t>credit freeze on their credit report to prevent third parties from accessing their financial and personal information and </a:t>
            </a:r>
            <a:r>
              <a:rPr lang="en-US" sz="2400" dirty="0" smtClean="0">
                <a:solidFill>
                  <a:srgbClr val="2D3956"/>
                </a:solidFill>
                <a:latin typeface="Times New Roman" panose="02020603050405020304" pitchFamily="18" charset="0"/>
              </a:rPr>
              <a:t>from obtaining </a:t>
            </a:r>
            <a:r>
              <a:rPr lang="en-US" sz="2400" dirty="0">
                <a:solidFill>
                  <a:srgbClr val="2D3956"/>
                </a:solidFill>
                <a:latin typeface="Times New Roman" panose="02020603050405020304" pitchFamily="18" charset="0"/>
              </a:rPr>
              <a:t>credit under their name.</a:t>
            </a:r>
          </a:p>
        </p:txBody>
      </p:sp>
      <p:sp>
        <p:nvSpPr>
          <p:cNvPr id="6" name="TextBox 5">
            <a:extLst>
              <a:ext uri="{FF2B5EF4-FFF2-40B4-BE49-F238E27FC236}">
                <a16:creationId xmlns:a16="http://schemas.microsoft.com/office/drawing/2014/main" xmlns="" id="{F9A80F9F-74DB-1D57-04E8-E20E92A09B0A}"/>
              </a:ext>
            </a:extLst>
          </p:cNvPr>
          <p:cNvSpPr txBox="1"/>
          <p:nvPr/>
        </p:nvSpPr>
        <p:spPr>
          <a:xfrm>
            <a:off x="1855305" y="737893"/>
            <a:ext cx="7699512"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3- </a:t>
            </a:r>
            <a:r>
              <a:rPr lang="en-US" sz="2800" b="1" dirty="0">
                <a:solidFill>
                  <a:srgbClr val="00B0F0"/>
                </a:solidFill>
                <a:latin typeface="Times New Roman" panose="02020603050405020304" pitchFamily="18" charset="0"/>
                <a:cs typeface="Times New Roman" panose="02020603050405020304" pitchFamily="18" charset="0"/>
              </a:rPr>
              <a:t>Protecting the Debtor:</a:t>
            </a:r>
          </a:p>
        </p:txBody>
      </p:sp>
      <p:sp>
        <p:nvSpPr>
          <p:cNvPr id="9" name="Rectangle 8">
            <a:extLst>
              <a:ext uri="{FF2B5EF4-FFF2-40B4-BE49-F238E27FC236}">
                <a16:creationId xmlns:a16="http://schemas.microsoft.com/office/drawing/2014/main" xmlns="" id="{3985EAE6-BFA6-766D-A032-077E4DCB399E}"/>
              </a:ext>
            </a:extLst>
          </p:cNvPr>
          <p:cNvSpPr/>
          <p:nvPr/>
        </p:nvSpPr>
        <p:spPr>
          <a:xfrm>
            <a:off x="0" y="612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xmlns=""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Chapter</a:t>
            </a: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9001296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995E94FF-98B8-EC32-6A4F-5A7B41A22586}"/>
              </a:ext>
            </a:extLst>
          </p:cNvPr>
          <p:cNvSpPr/>
          <p:nvPr/>
        </p:nvSpPr>
        <p:spPr>
          <a:xfrm>
            <a:off x="109052" y="1964267"/>
            <a:ext cx="11744282" cy="443649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xmlns=""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xmlns="" id="{F302B31E-7905-011C-84CF-EEAEA8E33539}"/>
              </a:ext>
            </a:extLst>
          </p:cNvPr>
          <p:cNvSpPr txBox="1"/>
          <p:nvPr/>
        </p:nvSpPr>
        <p:spPr>
          <a:xfrm>
            <a:off x="109051" y="1910174"/>
            <a:ext cx="11744282" cy="4154984"/>
          </a:xfrm>
          <a:prstGeom prst="rect">
            <a:avLst/>
          </a:prstGeom>
          <a:noFill/>
        </p:spPr>
        <p:txBody>
          <a:bodyPr wrap="square" rtlCol="0">
            <a:spAutoFit/>
          </a:bodyPr>
          <a:lstStyle/>
          <a:p>
            <a:pPr algn="just"/>
            <a:r>
              <a:rPr lang="en-US" sz="2400" b="1" u="sng" dirty="0" smtClean="0">
                <a:solidFill>
                  <a:srgbClr val="2D3956"/>
                </a:solidFill>
                <a:latin typeface="Times New Roman" panose="02020603050405020304" pitchFamily="18" charset="0"/>
              </a:rPr>
              <a:t>4-Identity </a:t>
            </a:r>
            <a:r>
              <a:rPr lang="en-US" sz="2400" b="1" u="sng" dirty="0">
                <a:solidFill>
                  <a:srgbClr val="2D3956"/>
                </a:solidFill>
                <a:latin typeface="Times New Roman" panose="02020603050405020304" pitchFamily="18" charset="0"/>
              </a:rPr>
              <a:t>Theft:</a:t>
            </a:r>
            <a:endParaRPr lang="en-US" sz="2400" b="1" u="sng" dirty="0" smtClean="0">
              <a:solidFill>
                <a:srgbClr val="2D3956"/>
              </a:solidFill>
              <a:latin typeface="Times New Roman" panose="02020603050405020304" pitchFamily="18" charset="0"/>
            </a:endParaRPr>
          </a:p>
          <a:p>
            <a:pPr algn="just"/>
            <a:r>
              <a:rPr lang="en-US" sz="2400" dirty="0">
                <a:solidFill>
                  <a:srgbClr val="2D3956"/>
                </a:solidFill>
                <a:latin typeface="Times New Roman" panose="02020603050405020304" pitchFamily="18" charset="0"/>
              </a:rPr>
              <a:t>-If a consumer is a victim of identity theft, he or she can post a fraud alert with the credit bureaus to be included in his or her </a:t>
            </a:r>
            <a:r>
              <a:rPr lang="en-US" sz="2400" dirty="0" smtClean="0">
                <a:solidFill>
                  <a:srgbClr val="2D3956"/>
                </a:solidFill>
                <a:latin typeface="Times New Roman" panose="02020603050405020304" pitchFamily="18" charset="0"/>
              </a:rPr>
              <a:t>credit report</a:t>
            </a:r>
            <a:r>
              <a:rPr lang="en-US" sz="2400" dirty="0">
                <a:solidFill>
                  <a:srgbClr val="2D3956"/>
                </a:solidFill>
                <a:latin typeface="Times New Roman" panose="02020603050405020304" pitchFamily="18" charset="0"/>
              </a:rPr>
              <a:t>. A fraud alert requires businesses to verify the identity of an applicant for credit before extending any credit to him or her</a:t>
            </a:r>
            <a:r>
              <a:rPr lang="en-US" sz="2400" dirty="0" smtClean="0">
                <a:solidFill>
                  <a:srgbClr val="2D3956"/>
                </a:solidFill>
                <a:latin typeface="Times New Roman" panose="02020603050405020304" pitchFamily="18" charset="0"/>
              </a:rPr>
              <a:t>.</a:t>
            </a:r>
          </a:p>
          <a:p>
            <a:pPr algn="just"/>
            <a:r>
              <a:rPr lang="en-US" sz="2400" b="1" u="sng" dirty="0" smtClean="0">
                <a:solidFill>
                  <a:srgbClr val="2D3956"/>
                </a:solidFill>
                <a:latin typeface="Times New Roman" panose="02020603050405020304" pitchFamily="18" charset="0"/>
              </a:rPr>
              <a:t>5- Debt Collection:</a:t>
            </a:r>
          </a:p>
          <a:p>
            <a:pPr algn="just"/>
            <a:r>
              <a:rPr lang="en-US" sz="2400" dirty="0">
                <a:solidFill>
                  <a:srgbClr val="2D3956"/>
                </a:solidFill>
                <a:latin typeface="Times New Roman" panose="02020603050405020304" pitchFamily="18" charset="0"/>
              </a:rPr>
              <a:t>Businesses that are owed money from debtors may seek a court judgment to collect the debt. However, the judicial process is </a:t>
            </a:r>
            <a:r>
              <a:rPr lang="en-US" sz="2400" dirty="0" smtClean="0">
                <a:solidFill>
                  <a:srgbClr val="2D3956"/>
                </a:solidFill>
                <a:latin typeface="Times New Roman" panose="02020603050405020304" pitchFamily="18" charset="0"/>
              </a:rPr>
              <a:t>often expensive </a:t>
            </a:r>
            <a:r>
              <a:rPr lang="en-US" sz="2400" dirty="0">
                <a:solidFill>
                  <a:srgbClr val="2D3956"/>
                </a:solidFill>
                <a:latin typeface="Times New Roman" panose="02020603050405020304" pitchFamily="18" charset="0"/>
              </a:rPr>
              <a:t>and time consuming. As a result, many businesses prefer to collect debts outside of the court system.</a:t>
            </a:r>
          </a:p>
          <a:p>
            <a:pPr algn="just"/>
            <a:r>
              <a:rPr lang="en-US" sz="2400" dirty="0">
                <a:solidFill>
                  <a:srgbClr val="2D3956"/>
                </a:solidFill>
                <a:latin typeface="Times New Roman" panose="02020603050405020304" pitchFamily="18" charset="0"/>
              </a:rPr>
              <a:t>To prevent abusive practices by debt collectors, Congress passed the Fair Debt Collection Practices Act (FDCPA) in 1978. </a:t>
            </a:r>
            <a:r>
              <a:rPr lang="en-US" sz="2400" dirty="0" smtClean="0">
                <a:solidFill>
                  <a:srgbClr val="2D3956"/>
                </a:solidFill>
                <a:latin typeface="Times New Roman" panose="02020603050405020304" pitchFamily="18" charset="0"/>
              </a:rPr>
              <a:t>Under FDCPA</a:t>
            </a:r>
            <a:r>
              <a:rPr lang="en-US" sz="2400" dirty="0">
                <a:solidFill>
                  <a:srgbClr val="2D3956"/>
                </a:solidFill>
                <a:latin typeface="Times New Roman" panose="02020603050405020304" pitchFamily="18" charset="0"/>
              </a:rPr>
              <a:t>, a debt collector must, within five days of contacting a debtor, send a written notice containing</a:t>
            </a:r>
            <a:r>
              <a:rPr lang="en-US" sz="2400" dirty="0" smtClean="0">
                <a:solidFill>
                  <a:srgbClr val="2D3956"/>
                </a:solidFill>
                <a:latin typeface="Times New Roman" panose="02020603050405020304" pitchFamily="18" charset="0"/>
              </a:rPr>
              <a:t>:</a:t>
            </a:r>
            <a:endParaRPr lang="en-US" sz="2400" dirty="0">
              <a:solidFill>
                <a:srgbClr val="2D3956"/>
              </a:solidFill>
              <a:latin typeface="Times New Roman" panose="02020603050405020304" pitchFamily="18" charset="0"/>
            </a:endParaRPr>
          </a:p>
        </p:txBody>
      </p:sp>
      <p:sp>
        <p:nvSpPr>
          <p:cNvPr id="6" name="TextBox 5">
            <a:extLst>
              <a:ext uri="{FF2B5EF4-FFF2-40B4-BE49-F238E27FC236}">
                <a16:creationId xmlns:a16="http://schemas.microsoft.com/office/drawing/2014/main" xmlns="" id="{F9A80F9F-74DB-1D57-04E8-E20E92A09B0A}"/>
              </a:ext>
            </a:extLst>
          </p:cNvPr>
          <p:cNvSpPr txBox="1"/>
          <p:nvPr/>
        </p:nvSpPr>
        <p:spPr>
          <a:xfrm>
            <a:off x="1855305" y="737893"/>
            <a:ext cx="7699512"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3- </a:t>
            </a:r>
            <a:r>
              <a:rPr lang="en-US" sz="2800" b="1" dirty="0">
                <a:solidFill>
                  <a:srgbClr val="00B0F0"/>
                </a:solidFill>
                <a:latin typeface="Times New Roman" panose="02020603050405020304" pitchFamily="18" charset="0"/>
                <a:cs typeface="Times New Roman" panose="02020603050405020304" pitchFamily="18" charset="0"/>
              </a:rPr>
              <a:t>Protecting the Debtor:</a:t>
            </a:r>
          </a:p>
        </p:txBody>
      </p:sp>
      <p:sp>
        <p:nvSpPr>
          <p:cNvPr id="9" name="Rectangle 8">
            <a:extLst>
              <a:ext uri="{FF2B5EF4-FFF2-40B4-BE49-F238E27FC236}">
                <a16:creationId xmlns:a16="http://schemas.microsoft.com/office/drawing/2014/main" xmlns="" id="{3985EAE6-BFA6-766D-A032-077E4DCB399E}"/>
              </a:ext>
            </a:extLst>
          </p:cNvPr>
          <p:cNvSpPr/>
          <p:nvPr/>
        </p:nvSpPr>
        <p:spPr>
          <a:xfrm>
            <a:off x="0" y="612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xmlns=""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Chapter</a:t>
            </a: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427262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995E94FF-98B8-EC32-6A4F-5A7B41A22586}"/>
              </a:ext>
            </a:extLst>
          </p:cNvPr>
          <p:cNvSpPr/>
          <p:nvPr/>
        </p:nvSpPr>
        <p:spPr>
          <a:xfrm>
            <a:off x="109052" y="1964267"/>
            <a:ext cx="11744282" cy="443649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xmlns=""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xmlns="" id="{F302B31E-7905-011C-84CF-EEAEA8E33539}"/>
              </a:ext>
            </a:extLst>
          </p:cNvPr>
          <p:cNvSpPr txBox="1"/>
          <p:nvPr/>
        </p:nvSpPr>
        <p:spPr>
          <a:xfrm>
            <a:off x="109051" y="1910174"/>
            <a:ext cx="11744282" cy="4524315"/>
          </a:xfrm>
          <a:prstGeom prst="rect">
            <a:avLst/>
          </a:prstGeom>
          <a:noFill/>
        </p:spPr>
        <p:txBody>
          <a:bodyPr wrap="square" rtlCol="0">
            <a:spAutoFit/>
          </a:bodyPr>
          <a:lstStyle/>
          <a:p>
            <a:pPr marL="342900" indent="-342900" algn="just">
              <a:buFont typeface="Arial" pitchFamily="34" charset="0"/>
              <a:buChar char="•"/>
            </a:pPr>
            <a:r>
              <a:rPr lang="en-US" sz="2400" dirty="0">
                <a:solidFill>
                  <a:srgbClr val="2D3956"/>
                </a:solidFill>
                <a:latin typeface="Times New Roman" panose="02020603050405020304" pitchFamily="18" charset="0"/>
              </a:rPr>
              <a:t>The amount of the debt;</a:t>
            </a:r>
          </a:p>
          <a:p>
            <a:pPr marL="342900" indent="-342900" algn="just">
              <a:buFont typeface="Arial" pitchFamily="34" charset="0"/>
              <a:buChar char="•"/>
            </a:pPr>
            <a:r>
              <a:rPr lang="en-US" sz="2400" dirty="0">
                <a:solidFill>
                  <a:srgbClr val="2D3956"/>
                </a:solidFill>
                <a:latin typeface="Times New Roman" panose="02020603050405020304" pitchFamily="18" charset="0"/>
              </a:rPr>
              <a:t>The name of the creditor to whom the debt is owed; and</a:t>
            </a:r>
          </a:p>
          <a:p>
            <a:pPr marL="342900" indent="-342900" algn="just">
              <a:buFont typeface="Arial" pitchFamily="34" charset="0"/>
              <a:buChar char="•"/>
            </a:pPr>
            <a:r>
              <a:rPr lang="en-US" sz="2400" dirty="0">
                <a:solidFill>
                  <a:srgbClr val="2D3956"/>
                </a:solidFill>
                <a:latin typeface="Times New Roman" panose="02020603050405020304" pitchFamily="18" charset="0"/>
              </a:rPr>
              <a:t>A statement that if the debtor disputes the debt in writing, all collection efforts must stop until the creditor receives evidence </a:t>
            </a:r>
            <a:r>
              <a:rPr lang="en-US" sz="2400" dirty="0" smtClean="0">
                <a:solidFill>
                  <a:srgbClr val="2D3956"/>
                </a:solidFill>
                <a:latin typeface="Times New Roman" panose="02020603050405020304" pitchFamily="18" charset="0"/>
              </a:rPr>
              <a:t>of the </a:t>
            </a:r>
            <a:r>
              <a:rPr lang="en-US" sz="2400" dirty="0">
                <a:solidFill>
                  <a:srgbClr val="2D3956"/>
                </a:solidFill>
                <a:latin typeface="Times New Roman" panose="02020603050405020304" pitchFamily="18" charset="0"/>
              </a:rPr>
              <a:t>debt</a:t>
            </a:r>
            <a:r>
              <a:rPr lang="en-US" sz="2400" dirty="0" smtClean="0">
                <a:solidFill>
                  <a:srgbClr val="2D3956"/>
                </a:solidFill>
                <a:latin typeface="Times New Roman" panose="02020603050405020304" pitchFamily="18" charset="0"/>
              </a:rPr>
              <a:t>.</a:t>
            </a:r>
          </a:p>
          <a:p>
            <a:pPr algn="just"/>
            <a:r>
              <a:rPr lang="en-US" sz="2400" b="1" u="sng" dirty="0" smtClean="0">
                <a:solidFill>
                  <a:srgbClr val="2D3956"/>
                </a:solidFill>
                <a:latin typeface="Times New Roman" panose="02020603050405020304" pitchFamily="18" charset="0"/>
              </a:rPr>
              <a:t>- FDCPA </a:t>
            </a:r>
            <a:r>
              <a:rPr lang="en-US" sz="2400" b="1" u="sng" dirty="0">
                <a:solidFill>
                  <a:srgbClr val="2D3956"/>
                </a:solidFill>
                <a:latin typeface="Times New Roman" panose="02020603050405020304" pitchFamily="18" charset="0"/>
              </a:rPr>
              <a:t>also prohibits certain debt collection practices. Debt collectors cannot:</a:t>
            </a:r>
          </a:p>
          <a:p>
            <a:pPr algn="just"/>
            <a:r>
              <a:rPr lang="en-US" sz="2400" dirty="0" smtClean="0">
                <a:solidFill>
                  <a:srgbClr val="2D3956"/>
                </a:solidFill>
                <a:latin typeface="Times New Roman" panose="02020603050405020304" pitchFamily="18" charset="0"/>
              </a:rPr>
              <a:t>1-Contact </a:t>
            </a:r>
            <a:r>
              <a:rPr lang="en-US" sz="2400" dirty="0">
                <a:solidFill>
                  <a:srgbClr val="2D3956"/>
                </a:solidFill>
                <a:latin typeface="Times New Roman" panose="02020603050405020304" pitchFamily="18" charset="0"/>
              </a:rPr>
              <a:t>a debtor who has notified the collector in writing that he or she wants no further contact;</a:t>
            </a:r>
          </a:p>
          <a:p>
            <a:pPr algn="just"/>
            <a:r>
              <a:rPr lang="en-US" sz="2400" dirty="0" smtClean="0">
                <a:solidFill>
                  <a:srgbClr val="2D3956"/>
                </a:solidFill>
                <a:latin typeface="Times New Roman" panose="02020603050405020304" pitchFamily="18" charset="0"/>
              </a:rPr>
              <a:t>2- Contact </a:t>
            </a:r>
            <a:r>
              <a:rPr lang="en-US" sz="2400" dirty="0">
                <a:solidFill>
                  <a:srgbClr val="2D3956"/>
                </a:solidFill>
                <a:latin typeface="Times New Roman" panose="02020603050405020304" pitchFamily="18" charset="0"/>
              </a:rPr>
              <a:t>a debtor who is represented by an attorney; </a:t>
            </a:r>
            <a:endParaRPr lang="en-US" sz="2400" dirty="0" smtClean="0">
              <a:solidFill>
                <a:srgbClr val="2D3956"/>
              </a:solidFill>
              <a:latin typeface="Times New Roman" panose="02020603050405020304" pitchFamily="18" charset="0"/>
            </a:endParaRPr>
          </a:p>
          <a:p>
            <a:pPr algn="just"/>
            <a:r>
              <a:rPr lang="en-US" sz="2400" dirty="0" smtClean="0">
                <a:solidFill>
                  <a:srgbClr val="2D3956"/>
                </a:solidFill>
                <a:latin typeface="Times New Roman" panose="02020603050405020304" pitchFamily="18" charset="0"/>
              </a:rPr>
              <a:t>3-Call </a:t>
            </a:r>
            <a:r>
              <a:rPr lang="en-US" sz="2400" dirty="0">
                <a:solidFill>
                  <a:srgbClr val="2D3956"/>
                </a:solidFill>
                <a:latin typeface="Times New Roman" panose="02020603050405020304" pitchFamily="18" charset="0"/>
              </a:rPr>
              <a:t>a debtor before 8:00 a.m. or after 9:00 p.m.;</a:t>
            </a:r>
          </a:p>
          <a:p>
            <a:pPr algn="just"/>
            <a:r>
              <a:rPr lang="en-US" sz="2400" dirty="0" smtClean="0">
                <a:solidFill>
                  <a:srgbClr val="2D3956"/>
                </a:solidFill>
                <a:latin typeface="Times New Roman" panose="02020603050405020304" pitchFamily="18" charset="0"/>
              </a:rPr>
              <a:t>4-Threaten </a:t>
            </a:r>
            <a:r>
              <a:rPr lang="en-US" sz="2400" dirty="0">
                <a:solidFill>
                  <a:srgbClr val="2D3956"/>
                </a:solidFill>
                <a:latin typeface="Times New Roman" panose="02020603050405020304" pitchFamily="18" charset="0"/>
              </a:rPr>
              <a:t>a debtor or use obscene or abusive language;</a:t>
            </a:r>
          </a:p>
          <a:p>
            <a:pPr algn="just"/>
            <a:r>
              <a:rPr lang="en-US" sz="2400" dirty="0" smtClean="0">
                <a:solidFill>
                  <a:srgbClr val="2D3956"/>
                </a:solidFill>
                <a:latin typeface="Times New Roman" panose="02020603050405020304" pitchFamily="18" charset="0"/>
              </a:rPr>
              <a:t>5- Contact </a:t>
            </a:r>
            <a:r>
              <a:rPr lang="en-US" sz="2400" dirty="0">
                <a:solidFill>
                  <a:srgbClr val="2D3956"/>
                </a:solidFill>
                <a:latin typeface="Times New Roman" panose="02020603050405020304" pitchFamily="18" charset="0"/>
              </a:rPr>
              <a:t>a debtor at work if the employer prohibits such contact;</a:t>
            </a:r>
          </a:p>
          <a:p>
            <a:pPr algn="just"/>
            <a:r>
              <a:rPr lang="en-US" sz="2400" dirty="0" smtClean="0">
                <a:solidFill>
                  <a:srgbClr val="2D3956"/>
                </a:solidFill>
                <a:latin typeface="Times New Roman" panose="02020603050405020304" pitchFamily="18" charset="0"/>
              </a:rPr>
              <a:t>6-Imply </a:t>
            </a:r>
            <a:r>
              <a:rPr lang="en-US" sz="2400" dirty="0">
                <a:solidFill>
                  <a:srgbClr val="2D3956"/>
                </a:solidFill>
                <a:latin typeface="Times New Roman" panose="02020603050405020304" pitchFamily="18" charset="0"/>
              </a:rPr>
              <a:t>or say that they are attorneys or government officials when they are not</a:t>
            </a:r>
            <a:r>
              <a:rPr lang="en-US" sz="2400" dirty="0" smtClean="0">
                <a:solidFill>
                  <a:srgbClr val="2D3956"/>
                </a:solidFill>
                <a:latin typeface="Times New Roman" panose="02020603050405020304" pitchFamily="18" charset="0"/>
              </a:rPr>
              <a:t>;</a:t>
            </a:r>
            <a:endParaRPr lang="en-US" sz="2400" dirty="0">
              <a:solidFill>
                <a:srgbClr val="2D3956"/>
              </a:solidFill>
              <a:latin typeface="Times New Roman" panose="02020603050405020304" pitchFamily="18" charset="0"/>
            </a:endParaRPr>
          </a:p>
        </p:txBody>
      </p:sp>
      <p:sp>
        <p:nvSpPr>
          <p:cNvPr id="6" name="TextBox 5">
            <a:extLst>
              <a:ext uri="{FF2B5EF4-FFF2-40B4-BE49-F238E27FC236}">
                <a16:creationId xmlns:a16="http://schemas.microsoft.com/office/drawing/2014/main" xmlns="" id="{F9A80F9F-74DB-1D57-04E8-E20E92A09B0A}"/>
              </a:ext>
            </a:extLst>
          </p:cNvPr>
          <p:cNvSpPr txBox="1"/>
          <p:nvPr/>
        </p:nvSpPr>
        <p:spPr>
          <a:xfrm>
            <a:off x="1855305" y="737893"/>
            <a:ext cx="7699512"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3- </a:t>
            </a:r>
            <a:r>
              <a:rPr lang="en-US" sz="2800" b="1" dirty="0">
                <a:solidFill>
                  <a:srgbClr val="00B0F0"/>
                </a:solidFill>
                <a:latin typeface="Times New Roman" panose="02020603050405020304" pitchFamily="18" charset="0"/>
                <a:cs typeface="Times New Roman" panose="02020603050405020304" pitchFamily="18" charset="0"/>
              </a:rPr>
              <a:t>Protecting the Debtor:</a:t>
            </a:r>
          </a:p>
        </p:txBody>
      </p:sp>
      <p:sp>
        <p:nvSpPr>
          <p:cNvPr id="9" name="Rectangle 8">
            <a:extLst>
              <a:ext uri="{FF2B5EF4-FFF2-40B4-BE49-F238E27FC236}">
                <a16:creationId xmlns:a16="http://schemas.microsoft.com/office/drawing/2014/main" xmlns="" id="{3985EAE6-BFA6-766D-A032-077E4DCB399E}"/>
              </a:ext>
            </a:extLst>
          </p:cNvPr>
          <p:cNvSpPr/>
          <p:nvPr/>
        </p:nvSpPr>
        <p:spPr>
          <a:xfrm>
            <a:off x="0" y="612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xmlns=""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Chapter</a:t>
            </a: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4577584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995E94FF-98B8-EC32-6A4F-5A7B41A22586}"/>
              </a:ext>
            </a:extLst>
          </p:cNvPr>
          <p:cNvSpPr/>
          <p:nvPr/>
        </p:nvSpPr>
        <p:spPr>
          <a:xfrm>
            <a:off x="109052" y="1964267"/>
            <a:ext cx="11744282" cy="443649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xmlns=""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xmlns="" id="{F302B31E-7905-011C-84CF-EEAEA8E33539}"/>
              </a:ext>
            </a:extLst>
          </p:cNvPr>
          <p:cNvSpPr txBox="1"/>
          <p:nvPr/>
        </p:nvSpPr>
        <p:spPr>
          <a:xfrm>
            <a:off x="109051" y="1910174"/>
            <a:ext cx="11744282" cy="3785652"/>
          </a:xfrm>
          <a:prstGeom prst="rect">
            <a:avLst/>
          </a:prstGeom>
          <a:noFill/>
        </p:spPr>
        <p:txBody>
          <a:bodyPr wrap="square" rtlCol="0">
            <a:spAutoFit/>
          </a:bodyPr>
          <a:lstStyle/>
          <a:p>
            <a:pPr algn="just"/>
            <a:r>
              <a:rPr lang="en-US" sz="2400" dirty="0">
                <a:solidFill>
                  <a:srgbClr val="2D3956"/>
                </a:solidFill>
                <a:latin typeface="Times New Roman" panose="02020603050405020304" pitchFamily="18" charset="0"/>
              </a:rPr>
              <a:t>7-Use a false name</a:t>
            </a:r>
            <a:r>
              <a:rPr lang="en-US" sz="2400" dirty="0" smtClean="0">
                <a:solidFill>
                  <a:srgbClr val="2D3956"/>
                </a:solidFill>
                <a:latin typeface="Times New Roman" panose="02020603050405020304" pitchFamily="18" charset="0"/>
              </a:rPr>
              <a:t>;</a:t>
            </a:r>
          </a:p>
          <a:p>
            <a:pPr algn="just"/>
            <a:r>
              <a:rPr lang="en-US" sz="2400" dirty="0" smtClean="0">
                <a:solidFill>
                  <a:srgbClr val="2D3956"/>
                </a:solidFill>
                <a:latin typeface="Times New Roman" panose="02020603050405020304" pitchFamily="18" charset="0"/>
              </a:rPr>
              <a:t>8-Make </a:t>
            </a:r>
            <a:r>
              <a:rPr lang="en-US" sz="2400" dirty="0">
                <a:solidFill>
                  <a:srgbClr val="2D3956"/>
                </a:solidFill>
                <a:latin typeface="Times New Roman" panose="02020603050405020304" pitchFamily="18" charset="0"/>
              </a:rPr>
              <a:t>any false, deceptive, or misleading statements;</a:t>
            </a:r>
          </a:p>
          <a:p>
            <a:pPr algn="just"/>
            <a:r>
              <a:rPr lang="en-US" sz="2400" dirty="0" smtClean="0">
                <a:solidFill>
                  <a:srgbClr val="2D3956"/>
                </a:solidFill>
                <a:latin typeface="Times New Roman" panose="02020603050405020304" pitchFamily="18" charset="0"/>
              </a:rPr>
              <a:t>9-Contact </a:t>
            </a:r>
            <a:r>
              <a:rPr lang="en-US" sz="2400" dirty="0">
                <a:solidFill>
                  <a:srgbClr val="2D3956"/>
                </a:solidFill>
                <a:latin typeface="Times New Roman" panose="02020603050405020304" pitchFamily="18" charset="0"/>
              </a:rPr>
              <a:t>family and acquaintances of the debtor more than once or for any reason other than to locate the debtor;</a:t>
            </a:r>
          </a:p>
          <a:p>
            <a:pPr algn="just"/>
            <a:r>
              <a:rPr lang="en-US" sz="2400" dirty="0" smtClean="0">
                <a:solidFill>
                  <a:srgbClr val="2D3956"/>
                </a:solidFill>
                <a:latin typeface="Times New Roman" panose="02020603050405020304" pitchFamily="18" charset="0"/>
              </a:rPr>
              <a:t>10-Tell </a:t>
            </a:r>
            <a:r>
              <a:rPr lang="en-US" sz="2400" dirty="0">
                <a:solidFill>
                  <a:srgbClr val="2D3956"/>
                </a:solidFill>
                <a:latin typeface="Times New Roman" panose="02020603050405020304" pitchFamily="18" charset="0"/>
              </a:rPr>
              <a:t>family and acquaintances of the debtor that he or she is in debt;</a:t>
            </a:r>
          </a:p>
          <a:p>
            <a:pPr algn="just"/>
            <a:r>
              <a:rPr lang="en-US" sz="2400" dirty="0" smtClean="0">
                <a:solidFill>
                  <a:srgbClr val="2D3956"/>
                </a:solidFill>
                <a:latin typeface="Times New Roman" panose="02020603050405020304" pitchFamily="18" charset="0"/>
              </a:rPr>
              <a:t>11-Publish </a:t>
            </a:r>
            <a:r>
              <a:rPr lang="en-US" sz="2400" dirty="0">
                <a:solidFill>
                  <a:srgbClr val="2D3956"/>
                </a:solidFill>
                <a:latin typeface="Times New Roman" panose="02020603050405020304" pitchFamily="18" charset="0"/>
              </a:rPr>
              <a:t>the debtor’s name and address on a “bad debt” list on the internet or in the newspaper; or</a:t>
            </a:r>
          </a:p>
          <a:p>
            <a:pPr algn="just"/>
            <a:r>
              <a:rPr lang="en-US" sz="2400" dirty="0" smtClean="0">
                <a:solidFill>
                  <a:srgbClr val="2D3956"/>
                </a:solidFill>
                <a:latin typeface="Times New Roman" panose="02020603050405020304" pitchFamily="18" charset="0"/>
              </a:rPr>
              <a:t>12-Collect </a:t>
            </a:r>
            <a:r>
              <a:rPr lang="en-US" sz="2400" dirty="0">
                <a:solidFill>
                  <a:srgbClr val="2D3956"/>
                </a:solidFill>
                <a:latin typeface="Times New Roman" panose="02020603050405020304" pitchFamily="18" charset="0"/>
              </a:rPr>
              <a:t>charges in addition to the debt unless permitted by state law or contract signed by the debtor.</a:t>
            </a:r>
          </a:p>
          <a:p>
            <a:pPr algn="just"/>
            <a:r>
              <a:rPr lang="en-US" sz="2400" b="1" dirty="0" smtClean="0">
                <a:solidFill>
                  <a:srgbClr val="2D3956"/>
                </a:solidFill>
                <a:latin typeface="Times New Roman" panose="02020603050405020304" pitchFamily="18" charset="0"/>
              </a:rPr>
              <a:t>-Filing </a:t>
            </a:r>
            <a:r>
              <a:rPr lang="en-US" sz="2400" b="1" dirty="0">
                <a:solidFill>
                  <a:srgbClr val="2D3956"/>
                </a:solidFill>
                <a:latin typeface="Times New Roman" panose="02020603050405020304" pitchFamily="18" charset="0"/>
              </a:rPr>
              <a:t>a collection action in court does not violate any of these rules.</a:t>
            </a:r>
          </a:p>
        </p:txBody>
      </p:sp>
      <p:sp>
        <p:nvSpPr>
          <p:cNvPr id="6" name="TextBox 5">
            <a:extLst>
              <a:ext uri="{FF2B5EF4-FFF2-40B4-BE49-F238E27FC236}">
                <a16:creationId xmlns:a16="http://schemas.microsoft.com/office/drawing/2014/main" xmlns="" id="{F9A80F9F-74DB-1D57-04E8-E20E92A09B0A}"/>
              </a:ext>
            </a:extLst>
          </p:cNvPr>
          <p:cNvSpPr txBox="1"/>
          <p:nvPr/>
        </p:nvSpPr>
        <p:spPr>
          <a:xfrm>
            <a:off x="1855305" y="737893"/>
            <a:ext cx="7699512"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3- </a:t>
            </a:r>
            <a:r>
              <a:rPr lang="en-US" sz="2800" b="1" dirty="0">
                <a:solidFill>
                  <a:srgbClr val="00B0F0"/>
                </a:solidFill>
                <a:latin typeface="Times New Roman" panose="02020603050405020304" pitchFamily="18" charset="0"/>
                <a:cs typeface="Times New Roman" panose="02020603050405020304" pitchFamily="18" charset="0"/>
              </a:rPr>
              <a:t>Protecting the Debtor:</a:t>
            </a:r>
          </a:p>
        </p:txBody>
      </p:sp>
      <p:sp>
        <p:nvSpPr>
          <p:cNvPr id="9" name="Rectangle 8">
            <a:extLst>
              <a:ext uri="{FF2B5EF4-FFF2-40B4-BE49-F238E27FC236}">
                <a16:creationId xmlns:a16="http://schemas.microsoft.com/office/drawing/2014/main" xmlns="" id="{3985EAE6-BFA6-766D-A032-077E4DCB399E}"/>
              </a:ext>
            </a:extLst>
          </p:cNvPr>
          <p:cNvSpPr/>
          <p:nvPr/>
        </p:nvSpPr>
        <p:spPr>
          <a:xfrm>
            <a:off x="0" y="612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xmlns=""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Chapter</a:t>
            </a: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7909492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xmlns="" id="{52297C4B-84D7-EDC8-F6F6-53F29890AA2A}"/>
              </a:ext>
            </a:extLst>
          </p:cNvPr>
          <p:cNvSpPr/>
          <p:nvPr/>
        </p:nvSpPr>
        <p:spPr>
          <a:xfrm>
            <a:off x="8063578" y="141889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417785" y="1751243"/>
            <a:ext cx="1108315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417785" y="1728530"/>
            <a:ext cx="10949153" cy="3785652"/>
          </a:xfrm>
          <a:prstGeom prst="rect">
            <a:avLst/>
          </a:prstGeom>
          <a:noFill/>
        </p:spPr>
        <p:txBody>
          <a:bodyPr wrap="square" rtlCol="0">
            <a:spAutoFit/>
          </a:bodyPr>
          <a:lstStyle/>
          <a:p>
            <a:pPr algn="just"/>
            <a:r>
              <a:rPr lang="en-US" sz="2400" dirty="0">
                <a:solidFill>
                  <a:srgbClr val="2D3956"/>
                </a:solidFill>
                <a:latin typeface="Times New Roman" panose="02020603050405020304" pitchFamily="18" charset="0"/>
              </a:rPr>
              <a:t>- Congress empowered both the Federal Trade Commission and the Consumer Financial Protection Bureau to enforce the </a:t>
            </a:r>
            <a:r>
              <a:rPr lang="en-US" sz="2400" dirty="0" smtClean="0">
                <a:solidFill>
                  <a:srgbClr val="2D3956"/>
                </a:solidFill>
                <a:latin typeface="Times New Roman" panose="02020603050405020304" pitchFamily="18" charset="0"/>
              </a:rPr>
              <a:t>primary federal </a:t>
            </a:r>
            <a:r>
              <a:rPr lang="en-US" sz="2400" dirty="0">
                <a:solidFill>
                  <a:srgbClr val="2D3956"/>
                </a:solidFill>
                <a:latin typeface="Times New Roman" panose="02020603050405020304" pitchFamily="18" charset="0"/>
              </a:rPr>
              <a:t>consumer protection laws. However, numerous federal and state laws contain provisions to protect consumers. As a result,</a:t>
            </a:r>
          </a:p>
          <a:p>
            <a:pPr algn="just"/>
            <a:r>
              <a:rPr lang="en-US" sz="2400" dirty="0">
                <a:solidFill>
                  <a:srgbClr val="2D3956"/>
                </a:solidFill>
                <a:latin typeface="Times New Roman" panose="02020603050405020304" pitchFamily="18" charset="0"/>
              </a:rPr>
              <a:t>there are many federal and state agencies that have regulations related to consumer protection.</a:t>
            </a:r>
          </a:p>
          <a:p>
            <a:pPr algn="just"/>
            <a:r>
              <a:rPr lang="en-US" sz="2400" dirty="0" smtClean="0">
                <a:solidFill>
                  <a:srgbClr val="2D3956"/>
                </a:solidFill>
                <a:latin typeface="Times New Roman" panose="02020603050405020304" pitchFamily="18" charset="0"/>
              </a:rPr>
              <a:t>- The </a:t>
            </a:r>
            <a:r>
              <a:rPr lang="en-US" sz="2400" dirty="0">
                <a:solidFill>
                  <a:srgbClr val="2D3956"/>
                </a:solidFill>
                <a:latin typeface="Times New Roman" panose="02020603050405020304" pitchFamily="18" charset="0"/>
              </a:rPr>
              <a:t>Consumer Financial Protection Bureau (CFPB) was created by Congress in 2010 to be a single point of contact </a:t>
            </a:r>
            <a:r>
              <a:rPr lang="en-US" sz="2400" dirty="0" smtClean="0">
                <a:solidFill>
                  <a:srgbClr val="2D3956"/>
                </a:solidFill>
                <a:latin typeface="Times New Roman" panose="02020603050405020304" pitchFamily="18" charset="0"/>
              </a:rPr>
              <a:t>for consumers </a:t>
            </a:r>
            <a:r>
              <a:rPr lang="en-US" sz="2400" dirty="0">
                <a:solidFill>
                  <a:srgbClr val="2D3956"/>
                </a:solidFill>
                <a:latin typeface="Times New Roman" panose="02020603050405020304" pitchFamily="18" charset="0"/>
              </a:rPr>
              <a:t>who seek financial consumer protection. The CFPB is intended to consolidate enforcement efforts and to make </a:t>
            </a:r>
            <a:r>
              <a:rPr lang="en-US" sz="2400" dirty="0" smtClean="0">
                <a:solidFill>
                  <a:srgbClr val="2D3956"/>
                </a:solidFill>
                <a:latin typeface="Times New Roman" panose="02020603050405020304" pitchFamily="18" charset="0"/>
              </a:rPr>
              <a:t>them more </a:t>
            </a:r>
            <a:r>
              <a:rPr lang="en-US" sz="2400" dirty="0">
                <a:solidFill>
                  <a:srgbClr val="2D3956"/>
                </a:solidFill>
                <a:latin typeface="Times New Roman" panose="02020603050405020304" pitchFamily="18" charset="0"/>
              </a:rPr>
              <a:t>consistent than when they were shared among agencies. The CFPB is authorized to enforce the federal consumer </a:t>
            </a:r>
            <a:r>
              <a:rPr lang="en-US" sz="2400" dirty="0" smtClean="0">
                <a:solidFill>
                  <a:srgbClr val="2D3956"/>
                </a:solidFill>
                <a:latin typeface="Times New Roman" panose="02020603050405020304" pitchFamily="18" charset="0"/>
              </a:rPr>
              <a:t>protection laws </a:t>
            </a:r>
            <a:r>
              <a:rPr lang="en-US" sz="2400" dirty="0">
                <a:solidFill>
                  <a:srgbClr val="2D3956"/>
                </a:solidFill>
                <a:latin typeface="Times New Roman" panose="02020603050405020304" pitchFamily="18" charset="0"/>
              </a:rPr>
              <a:t>discussed in this chapter, as well as others.</a:t>
            </a:r>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xmlns="" id="{ADB57316-93DF-55FF-871F-F7A63A9FF2F0}"/>
              </a:ext>
            </a:extLst>
          </p:cNvPr>
          <p:cNvSpPr/>
          <p:nvPr/>
        </p:nvSpPr>
        <p:spPr>
          <a:xfrm flipV="1">
            <a:off x="173420" y="554054"/>
            <a:ext cx="945840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xmlns="" id="{F9A80F9F-74DB-1D57-04E8-E20E92A09B0A}"/>
              </a:ext>
            </a:extLst>
          </p:cNvPr>
          <p:cNvSpPr txBox="1"/>
          <p:nvPr/>
        </p:nvSpPr>
        <p:spPr>
          <a:xfrm>
            <a:off x="2120348" y="737893"/>
            <a:ext cx="5908737"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4-Enforcement</a:t>
            </a:r>
            <a:r>
              <a:rPr lang="en-US" sz="2800" b="1" dirty="0">
                <a:solidFill>
                  <a:srgbClr val="00B0F0"/>
                </a:solidFill>
                <a:latin typeface="Times New Roman" panose="02020603050405020304" pitchFamily="18" charset="0"/>
                <a:cs typeface="Times New Roman" panose="02020603050405020304" pitchFamily="18" charset="0"/>
              </a:rPr>
              <a:t>:</a:t>
            </a:r>
          </a:p>
        </p:txBody>
      </p:sp>
      <p:sp>
        <p:nvSpPr>
          <p:cNvPr id="8" name="Rectangle 7">
            <a:extLst>
              <a:ext uri="{FF2B5EF4-FFF2-40B4-BE49-F238E27FC236}">
                <a16:creationId xmlns:a16="http://schemas.microsoft.com/office/drawing/2014/main" xmlns="" id="{3985EAE6-BFA6-766D-A032-077E4DCB399E}"/>
              </a:ext>
            </a:extLst>
          </p:cNvPr>
          <p:cNvSpPr/>
          <p:nvPr/>
        </p:nvSpPr>
        <p:spPr>
          <a:xfrm>
            <a:off x="24310" y="707045"/>
            <a:ext cx="1404457" cy="94216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9" name="TextBox 8">
            <a:extLst>
              <a:ext uri="{FF2B5EF4-FFF2-40B4-BE49-F238E27FC236}">
                <a16:creationId xmlns:a16="http://schemas.microsoft.com/office/drawing/2014/main" xmlns=""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Chapter</a:t>
            </a: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3439664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0AD33B2-84DB-498D-99BC-48015ABD3174}"/>
              </a:ext>
            </a:extLst>
          </p:cNvPr>
          <p:cNvSpPr/>
          <p:nvPr/>
        </p:nvSpPr>
        <p:spPr>
          <a:xfrm>
            <a:off x="144517" y="1641229"/>
            <a:ext cx="11902966"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xmlns="" id="{0AC2650A-C51A-9ACB-723B-68D89C868D01}"/>
              </a:ext>
            </a:extLst>
          </p:cNvPr>
          <p:cNvSpPr/>
          <p:nvPr/>
        </p:nvSpPr>
        <p:spPr>
          <a:xfrm>
            <a:off x="268014" y="1710371"/>
            <a:ext cx="11401897" cy="2308324"/>
          </a:xfrm>
          <a:prstGeom prst="rect">
            <a:avLst/>
          </a:prstGeom>
        </p:spPr>
        <p:txBody>
          <a:bodyPr wrap="square">
            <a:spAutoFit/>
          </a:bodyPr>
          <a:lstStyle/>
          <a:p>
            <a:pPr algn="just">
              <a:lnSpc>
                <a:spcPct val="120000"/>
              </a:lnSpc>
            </a:pPr>
            <a:r>
              <a:rPr lang="en-US" sz="2400" dirty="0">
                <a:solidFill>
                  <a:srgbClr val="000000"/>
                </a:solidFill>
                <a:latin typeface="Times New Roman" panose="02020603050405020304" pitchFamily="18" charset="0"/>
              </a:rPr>
              <a:t>-Consumer protection laws are intended to protect consumers from unethical and unfair business practices. These laws are broad </a:t>
            </a:r>
            <a:r>
              <a:rPr lang="en-US" sz="2400" dirty="0" smtClean="0">
                <a:solidFill>
                  <a:srgbClr val="000000"/>
                </a:solidFill>
                <a:latin typeface="Times New Roman" panose="02020603050405020304" pitchFamily="18" charset="0"/>
              </a:rPr>
              <a:t>in range</a:t>
            </a:r>
            <a:r>
              <a:rPr lang="en-US" sz="2400" dirty="0">
                <a:solidFill>
                  <a:srgbClr val="000000"/>
                </a:solidFill>
                <a:latin typeface="Times New Roman" panose="02020603050405020304" pitchFamily="18" charset="0"/>
              </a:rPr>
              <a:t>, from advertising and marketing to recalling delivered products that are hazardous. With the continued evolution of </a:t>
            </a:r>
            <a:r>
              <a:rPr lang="en-US" sz="2400" dirty="0" smtClean="0">
                <a:solidFill>
                  <a:srgbClr val="000000"/>
                </a:solidFill>
                <a:latin typeface="Times New Roman" panose="02020603050405020304" pitchFamily="18" charset="0"/>
              </a:rPr>
              <a:t>electronic transactions </a:t>
            </a:r>
            <a:r>
              <a:rPr lang="en-US" sz="2400" dirty="0">
                <a:solidFill>
                  <a:srgbClr val="000000"/>
                </a:solidFill>
                <a:latin typeface="Times New Roman" panose="02020603050405020304" pitchFamily="18" charset="0"/>
              </a:rPr>
              <a:t>and banking, consumer law will continue to evolve to address areas of concern as they develop.</a:t>
            </a:r>
          </a:p>
        </p:txBody>
      </p:sp>
      <p:sp>
        <p:nvSpPr>
          <p:cNvPr id="17" name="TextBox 16">
            <a:extLst>
              <a:ext uri="{FF2B5EF4-FFF2-40B4-BE49-F238E27FC236}">
                <a16:creationId xmlns:a16="http://schemas.microsoft.com/office/drawing/2014/main" xmlns="" id="{954B34D3-F436-A1EE-53D3-534D66D793CE}"/>
              </a:ext>
            </a:extLst>
          </p:cNvPr>
          <p:cNvSpPr txBox="1"/>
          <p:nvPr/>
        </p:nvSpPr>
        <p:spPr>
          <a:xfrm>
            <a:off x="1630017" y="733289"/>
            <a:ext cx="8070574"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5-Concluding </a:t>
            </a:r>
            <a:r>
              <a:rPr lang="en-US" sz="2800" b="1" dirty="0">
                <a:solidFill>
                  <a:srgbClr val="00B0F0"/>
                </a:solidFill>
                <a:latin typeface="Times New Roman" panose="02020603050405020304" pitchFamily="18" charset="0"/>
                <a:cs typeface="Times New Roman" panose="02020603050405020304" pitchFamily="18" charset="0"/>
              </a:rPr>
              <a:t>Thoughts: </a:t>
            </a:r>
          </a:p>
        </p:txBody>
      </p:sp>
      <p:sp>
        <p:nvSpPr>
          <p:cNvPr id="18" name="Rectangle 17">
            <a:extLst>
              <a:ext uri="{FF2B5EF4-FFF2-40B4-BE49-F238E27FC236}">
                <a16:creationId xmlns:a16="http://schemas.microsoft.com/office/drawing/2014/main" xmlns="" id="{9BFC32B8-BDEE-2CBC-DFF5-CD482608568C}"/>
              </a:ext>
            </a:extLst>
          </p:cNvPr>
          <p:cNvSpPr/>
          <p:nvPr/>
        </p:nvSpPr>
        <p:spPr>
          <a:xfrm>
            <a:off x="0" y="56103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xmlns="" id="{286030D9-F3A9-5CAC-74B0-1F810F0D8C45}"/>
              </a:ext>
            </a:extLst>
          </p:cNvPr>
          <p:cNvSpPr txBox="1"/>
          <p:nvPr/>
        </p:nvSpPr>
        <p:spPr>
          <a:xfrm>
            <a:off x="0" y="576421"/>
            <a:ext cx="1091009" cy="830997"/>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xmlns="" id="{96E902E1-2A80-699E-4D0C-B8C82D90F38B}"/>
              </a:ext>
            </a:extLst>
          </p:cNvPr>
          <p:cNvSpPr txBox="1"/>
          <p:nvPr/>
        </p:nvSpPr>
        <p:spPr>
          <a:xfrm>
            <a:off x="135954" y="871788"/>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52078484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xmlns="" id="{7F2EF6CE-6A19-1FC7-706F-5BC62F62930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67465" y="694028"/>
            <a:ext cx="2758843" cy="753090"/>
          </a:xfrm>
          <a:prstGeom prst="rect">
            <a:avLst/>
          </a:prstGeom>
        </p:spPr>
      </p:pic>
      <p:sp>
        <p:nvSpPr>
          <p:cNvPr id="10" name="TextBox 9">
            <a:extLst>
              <a:ext uri="{FF2B5EF4-FFF2-40B4-BE49-F238E27FC236}">
                <a16:creationId xmlns:a16="http://schemas.microsoft.com/office/drawing/2014/main" xmlns=""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xmlns=""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xmlns="" id="{121B20AF-04F0-22A2-15B6-B1C1AE520C9F}"/>
              </a:ext>
            </a:extLst>
          </p:cNvPr>
          <p:cNvSpPr/>
          <p:nvPr/>
        </p:nvSpPr>
        <p:spPr>
          <a:xfrm>
            <a:off x="1468709" y="1526062"/>
            <a:ext cx="9473666" cy="4142390"/>
          </a:xfrm>
          <a:prstGeom prst="rect">
            <a:avLst/>
          </a:prstGeom>
          <a:blipFill dpi="0" rotWithShape="1">
            <a:blip r:embed="rId7"/>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1817</TotalTime>
  <Words>3241</Words>
  <Application>Microsoft Office PowerPoint</Application>
  <PresentationFormat>Custom</PresentationFormat>
  <Paragraphs>225</Paragraphs>
  <Slides>29</Slides>
  <Notes>4</Notes>
  <HiddenSlides>0</HiddenSlides>
  <MMClips>0</MMClips>
  <ScaleCrop>false</ScaleCrop>
  <HeadingPairs>
    <vt:vector size="4" baseType="variant">
      <vt:variant>
        <vt:lpstr>Theme</vt:lpstr>
      </vt:variant>
      <vt:variant>
        <vt:i4>1</vt:i4>
      </vt:variant>
      <vt:variant>
        <vt:lpstr>Slide Titles</vt:lpstr>
      </vt:variant>
      <vt:variant>
        <vt:i4>29</vt:i4>
      </vt:variant>
    </vt:vector>
  </HeadingPairs>
  <TitlesOfParts>
    <vt:vector size="30"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oo</cp:lastModifiedBy>
  <cp:revision>393</cp:revision>
  <dcterms:created xsi:type="dcterms:W3CDTF">2023-04-29T09:08:23Z</dcterms:created>
  <dcterms:modified xsi:type="dcterms:W3CDTF">2023-10-30T09:58:36Z</dcterms:modified>
</cp:coreProperties>
</file>