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3" d="100"/>
          <a:sy n="63" d="100"/>
        </p:scale>
        <p:origin x="100" y="12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78765CD-6A1C-4D94-8F84-B7196318716E}" type="datetimeFigureOut">
              <a:rPr lang="ar-SA" smtClean="0"/>
              <a:t>29/04/1445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41347B4-EE33-4107-8E75-7FB3514F954A}" type="slidenum">
              <a:rPr lang="ar-SA" smtClean="0"/>
              <a:t>‹#›</a:t>
            </a:fld>
            <a:endParaRPr lang="ar-SA"/>
          </a:p>
        </p:txBody>
      </p:sp>
    </p:spTree>
    <p:extLst>
      <p:ext uri="{BB962C8B-B14F-4D97-AF65-F5344CB8AC3E}">
        <p14:creationId xmlns:p14="http://schemas.microsoft.com/office/powerpoint/2010/main" val="414249609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a:r>
              <a:rPr lang="en-US" dirty="0"/>
              <a:t>https://www.ccohs.ca/oshanswers/prevention/effectiv.html</a:t>
            </a:r>
            <a:endParaRPr lang="ar-SA" dirty="0"/>
          </a:p>
        </p:txBody>
      </p:sp>
      <p:sp>
        <p:nvSpPr>
          <p:cNvPr id="4" name="عنصر نائب لرقم الشريحة 3"/>
          <p:cNvSpPr>
            <a:spLocks noGrp="1"/>
          </p:cNvSpPr>
          <p:nvPr>
            <p:ph type="sldNum" sz="quarter" idx="10"/>
          </p:nvPr>
        </p:nvSpPr>
        <p:spPr/>
        <p:txBody>
          <a:bodyPr/>
          <a:lstStyle/>
          <a:p>
            <a:fld id="{5AF96E4B-C635-417D-958B-852725BEA22E}" type="slidenum">
              <a:rPr lang="ar-SA" smtClean="0"/>
              <a:t>17</a:t>
            </a:fld>
            <a:endParaRPr lang="ar-SA"/>
          </a:p>
        </p:txBody>
      </p:sp>
    </p:spTree>
    <p:extLst>
      <p:ext uri="{BB962C8B-B14F-4D97-AF65-F5344CB8AC3E}">
        <p14:creationId xmlns:p14="http://schemas.microsoft.com/office/powerpoint/2010/main" val="110460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BE16BC26-D462-441F-8957-2D26ECD9BDD9}" type="datetimeFigureOut">
              <a:rPr lang="ar-SA" smtClean="0"/>
              <a:t>29/04/1445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1491123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BE16BC26-D462-441F-8957-2D26ECD9BDD9}" type="datetimeFigureOut">
              <a:rPr lang="ar-SA" smtClean="0"/>
              <a:t>29/04/1445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2389118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BE16BC26-D462-441F-8957-2D26ECD9BDD9}" type="datetimeFigureOut">
              <a:rPr lang="ar-SA" smtClean="0"/>
              <a:t>29/04/1445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2002824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BE16BC26-D462-441F-8957-2D26ECD9BDD9}" type="datetimeFigureOut">
              <a:rPr lang="ar-SA" smtClean="0"/>
              <a:t>29/04/1445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9789212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BE16BC26-D462-441F-8957-2D26ECD9BDD9}" type="datetimeFigureOut">
              <a:rPr lang="ar-SA" smtClean="0"/>
              <a:t>29/04/1445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424881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BE16BC26-D462-441F-8957-2D26ECD9BDD9}" type="datetimeFigureOut">
              <a:rPr lang="ar-SA" smtClean="0"/>
              <a:t>29/04/1445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2664086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BE16BC26-D462-441F-8957-2D26ECD9BDD9}" type="datetimeFigureOut">
              <a:rPr lang="ar-SA" smtClean="0"/>
              <a:t>29/04/1445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3832178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BE16BC26-D462-441F-8957-2D26ECD9BDD9}" type="datetimeFigureOut">
              <a:rPr lang="ar-SA" smtClean="0"/>
              <a:t>29/04/1445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769239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BE16BC26-D462-441F-8957-2D26ECD9BDD9}" type="datetimeFigureOut">
              <a:rPr lang="ar-SA" smtClean="0"/>
              <a:t>29/04/1445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228041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BE16BC26-D462-441F-8957-2D26ECD9BDD9}" type="datetimeFigureOut">
              <a:rPr lang="ar-SA" smtClean="0"/>
              <a:t>29/04/1445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166105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BE16BC26-D462-441F-8957-2D26ECD9BDD9}" type="datetimeFigureOut">
              <a:rPr lang="ar-SA" smtClean="0"/>
              <a:t>29/04/1445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3061914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BE16BC26-D462-441F-8957-2D26ECD9BDD9}" type="datetimeFigureOut">
              <a:rPr lang="ar-SA" smtClean="0"/>
              <a:t>29/04/1445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39F92F3A-5661-40EC-9422-BEAA35969901}" type="slidenum">
              <a:rPr lang="ar-SA" smtClean="0"/>
              <a:t>‹#›</a:t>
            </a:fld>
            <a:endParaRPr lang="ar-SA"/>
          </a:p>
        </p:txBody>
      </p:sp>
    </p:spTree>
    <p:extLst>
      <p:ext uri="{BB962C8B-B14F-4D97-AF65-F5344CB8AC3E}">
        <p14:creationId xmlns:p14="http://schemas.microsoft.com/office/powerpoint/2010/main" val="15815346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5.png"/><Relationship Id="rId7"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5.png"/><Relationship Id="rId7"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11" Type="http://schemas.openxmlformats.org/officeDocument/2006/relationships/image" Target="../media/image20.png"/><Relationship Id="rId5" Type="http://schemas.openxmlformats.org/officeDocument/2006/relationships/image" Target="../media/image1.png"/><Relationship Id="rId10" Type="http://schemas.openxmlformats.org/officeDocument/2006/relationships/image" Target="../media/image19.png"/><Relationship Id="rId4" Type="http://schemas.openxmlformats.org/officeDocument/2006/relationships/image" Target="../media/image6.svg"/><Relationship Id="rId9"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1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4.png"/><Relationship Id="rId7" Type="http://schemas.openxmlformats.org/officeDocument/2006/relationships/image" Target="../media/image2.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2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5.png"/><Relationship Id="rId7"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48">
            <a:extLst>
              <a:ext uri="{FF2B5EF4-FFF2-40B4-BE49-F238E27FC236}">
                <a16:creationId xmlns:a16="http://schemas.microsoft.com/office/drawing/2014/main" id="{6D34B332-A224-F9C2-4FCE-5377D8EB46D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092280" y="6310588"/>
            <a:ext cx="1879649" cy="309233"/>
          </a:xfrm>
          <a:prstGeom prst="rect">
            <a:avLst/>
          </a:prstGeom>
        </p:spPr>
      </p:pic>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74" y="975789"/>
            <a:ext cx="4771547"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Group 16">
            <a:extLst>
              <a:ext uri="{FF2B5EF4-FFF2-40B4-BE49-F238E27FC236}">
                <a16:creationId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0"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29">
            <a:extLst>
              <a:ext uri="{FF2B5EF4-FFF2-40B4-BE49-F238E27FC236}">
                <a16:creationId xmlns:a16="http://schemas.microsoft.com/office/drawing/2014/main" id="{1BBD67B8-DB49-942C-018D-7F74C671F260}"/>
              </a:ext>
            </a:extLst>
          </p:cNvPr>
          <p:cNvSpPr txBox="1"/>
          <p:nvPr/>
        </p:nvSpPr>
        <p:spPr>
          <a:xfrm>
            <a:off x="4779065" y="2976375"/>
            <a:ext cx="3664847"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by Mrs. Deena Ibrahim</a:t>
            </a:r>
          </a:p>
        </p:txBody>
      </p:sp>
      <p:sp>
        <p:nvSpPr>
          <p:cNvPr id="13" name="Rectangle: Rounded Corners 33">
            <a:extLst>
              <a:ext uri="{FF2B5EF4-FFF2-40B4-BE49-F238E27FC236}">
                <a16:creationId xmlns:a16="http://schemas.microsoft.com/office/drawing/2014/main" id="{15C30772-0DD8-7BE1-E943-20DE696CFBEA}"/>
              </a:ext>
            </a:extLst>
          </p:cNvPr>
          <p:cNvSpPr/>
          <p:nvPr/>
        </p:nvSpPr>
        <p:spPr>
          <a:xfrm>
            <a:off x="4752373" y="4509120"/>
            <a:ext cx="4176464" cy="1309391"/>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accent1">
                    <a:lumMod val="75000"/>
                  </a:schemeClr>
                </a:solidFill>
              </a:rPr>
              <a:t>Lecture 7</a:t>
            </a:r>
            <a:endParaRPr lang="en-US" sz="2800" b="1" dirty="0">
              <a:solidFill>
                <a:srgbClr val="FF0000"/>
              </a:solidFill>
            </a:endParaRPr>
          </a:p>
          <a:p>
            <a:pPr algn="ctr"/>
            <a:r>
              <a:rPr lang="en-US" sz="2000" b="1" dirty="0">
                <a:solidFill>
                  <a:srgbClr val="C00000"/>
                </a:solidFill>
              </a:rPr>
              <a:t>Tools for Understanding Processes</a:t>
            </a:r>
            <a:endParaRPr lang="en-US" sz="2000" b="1" dirty="0">
              <a:solidFill>
                <a:srgbClr val="C00000"/>
              </a:solidFill>
              <a:cs typeface="Tajawal Medium" panose="00000600000000000000" pitchFamily="2" charset="-78"/>
            </a:endParaRPr>
          </a:p>
        </p:txBody>
      </p:sp>
      <p:pic>
        <p:nvPicPr>
          <p:cNvPr id="14" name="Picture 3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15" name="Parallelogram 34">
            <a:extLst>
              <a:ext uri="{FF2B5EF4-FFF2-40B4-BE49-F238E27FC236}">
                <a16:creationId xmlns:a16="http://schemas.microsoft.com/office/drawing/2014/main" id="{F07AC106-4C88-A6D7-90B1-96971027FAFA}"/>
              </a:ext>
            </a:extLst>
          </p:cNvPr>
          <p:cNvSpPr/>
          <p:nvPr/>
        </p:nvSpPr>
        <p:spPr>
          <a:xfrm rot="4043456">
            <a:off x="-1646811" y="4328541"/>
            <a:ext cx="5356891" cy="45719"/>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Triangle 28">
            <a:extLst>
              <a:ext uri="{FF2B5EF4-FFF2-40B4-BE49-F238E27FC236}">
                <a16:creationId xmlns:a16="http://schemas.microsoft.com/office/drawing/2014/main"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45">
            <a:extLst>
              <a:ext uri="{FF2B5EF4-FFF2-40B4-BE49-F238E27FC236}">
                <a16:creationId xmlns:a16="http://schemas.microsoft.com/office/drawing/2014/main" id="{FA59789B-D841-DB76-25B9-1348B202C2B5}"/>
              </a:ext>
            </a:extLst>
          </p:cNvPr>
          <p:cNvSpPr txBox="1"/>
          <p:nvPr/>
        </p:nvSpPr>
        <p:spPr>
          <a:xfrm>
            <a:off x="5982763" y="2491138"/>
            <a:ext cx="1098378" cy="400110"/>
          </a:xfrm>
          <a:prstGeom prst="rect">
            <a:avLst/>
          </a:prstGeom>
          <a:noFill/>
        </p:spPr>
        <p:txBody>
          <a:bodyPr wrap="none" rtlCol="0">
            <a:spAutoFit/>
          </a:bodyPr>
          <a:lstStyle/>
          <a:p>
            <a:r>
              <a:rPr lang="en-US" sz="2000" b="1" dirty="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18" name="Graphic 46">
            <a:extLst>
              <a:ext uri="{FF2B5EF4-FFF2-40B4-BE49-F238E27FC236}">
                <a16:creationId xmlns:a16="http://schemas.microsoft.com/office/drawing/2014/main" id="{D4AF3B79-7C62-249A-6AAB-EA6585FAC59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1909" y="5961328"/>
            <a:ext cx="1843242" cy="670874"/>
          </a:xfrm>
          <a:prstGeom prst="rect">
            <a:avLst/>
          </a:prstGeom>
        </p:spPr>
      </p:pic>
      <p:sp>
        <p:nvSpPr>
          <p:cNvPr id="19" name="مستطيل 18"/>
          <p:cNvSpPr/>
          <p:nvPr/>
        </p:nvSpPr>
        <p:spPr>
          <a:xfrm>
            <a:off x="3308055" y="1604258"/>
            <a:ext cx="5682518" cy="523220"/>
          </a:xfrm>
          <a:prstGeom prst="rect">
            <a:avLst/>
          </a:prstGeom>
        </p:spPr>
        <p:txBody>
          <a:bodyPr wrap="none">
            <a:spAutoFit/>
          </a:bodyPr>
          <a:lstStyle/>
          <a:p>
            <a:r>
              <a:rPr lang="en-US" sz="2800" b="1" dirty="0">
                <a:solidFill>
                  <a:srgbClr val="00B0F0"/>
                </a:solidFill>
              </a:rPr>
              <a:t>Organizational Behavior and Projects</a:t>
            </a:r>
            <a:endParaRPr lang="ar-SA" sz="2800" b="1" dirty="0">
              <a:solidFill>
                <a:srgbClr val="00B0F0"/>
              </a:solidFill>
            </a:endParaRPr>
          </a:p>
        </p:txBody>
      </p:sp>
      <p:sp>
        <p:nvSpPr>
          <p:cNvPr id="20"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15701997"/>
      </p:ext>
    </p:extLst>
  </p:cSld>
  <p:clrMapOvr>
    <a:masterClrMapping/>
  </p:clrMapOvr>
  <mc:AlternateContent xmlns:mc="http://schemas.openxmlformats.org/markup-compatibility/2006" xmlns:p14="http://schemas.microsoft.com/office/powerpoint/2010/main">
    <mc:Choice Requires="p14">
      <p:transition spd="slow" p14:dur="2000" advTm="57739"/>
    </mc:Choice>
    <mc:Fallback xmlns="">
      <p:transition spd="slow" advTm="5773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graphicFrame>
        <p:nvGraphicFramePr>
          <p:cNvPr id="11" name="جدول 10"/>
          <p:cNvGraphicFramePr>
            <a:graphicFrameLocks noGrp="1"/>
          </p:cNvGraphicFramePr>
          <p:nvPr>
            <p:extLst>
              <p:ext uri="{D42A27DB-BD31-4B8C-83A1-F6EECF244321}">
                <p14:modId xmlns:p14="http://schemas.microsoft.com/office/powerpoint/2010/main" val="2020595734"/>
              </p:ext>
            </p:extLst>
          </p:nvPr>
        </p:nvGraphicFramePr>
        <p:xfrm>
          <a:off x="393701" y="2420888"/>
          <a:ext cx="4538340" cy="2019031"/>
        </p:xfrm>
        <a:graphic>
          <a:graphicData uri="http://schemas.openxmlformats.org/drawingml/2006/table">
            <a:tbl>
              <a:tblPr rtl="1" firstRow="1" bandRow="1">
                <a:tableStyleId>{5C22544A-7EE6-4342-B048-85BDC9FD1C3A}</a:tableStyleId>
              </a:tblPr>
              <a:tblGrid>
                <a:gridCol w="4538340">
                  <a:extLst>
                    <a:ext uri="{9D8B030D-6E8A-4147-A177-3AD203B41FA5}">
                      <a16:colId xmlns:a16="http://schemas.microsoft.com/office/drawing/2014/main" val="20000"/>
                    </a:ext>
                  </a:extLst>
                </a:gridCol>
              </a:tblGrid>
              <a:tr h="489821">
                <a:tc>
                  <a:txBody>
                    <a:bodyPr/>
                    <a:lstStyle/>
                    <a:p>
                      <a:pPr marL="342900" indent="-342900" algn="l" rtl="0">
                        <a:buAutoNum type="arabicPeriod"/>
                      </a:pPr>
                      <a:r>
                        <a:rPr lang="en-US" sz="2000" dirty="0">
                          <a:solidFill>
                            <a:srgbClr val="C00000"/>
                          </a:solidFill>
                        </a:rPr>
                        <a:t>Tools for Understanding Processes .</a:t>
                      </a:r>
                      <a:endParaRPr lang="en-US" sz="2000" b="1" kern="1200" dirty="0">
                        <a:solidFill>
                          <a:srgbClr val="C00000"/>
                        </a:solidFill>
                        <a:latin typeface="+mn-lt"/>
                        <a:ea typeface="+mn-ea"/>
                        <a:cs typeface="+mn-cs"/>
                      </a:endParaRPr>
                    </a:p>
                  </a:txBody>
                  <a:tcPr>
                    <a:solidFill>
                      <a:schemeClr val="accent3">
                        <a:lumMod val="40000"/>
                        <a:lumOff val="60000"/>
                      </a:schemeClr>
                    </a:solidFill>
                  </a:tcPr>
                </a:tc>
                <a:extLst>
                  <a:ext uri="{0D108BD9-81ED-4DB2-BD59-A6C34878D82A}">
                    <a16:rowId xmlns:a16="http://schemas.microsoft.com/office/drawing/2014/main" val="10000"/>
                  </a:ext>
                </a:extLst>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C00000"/>
                          </a:solidFill>
                        </a:rPr>
                        <a:t>1.2 </a:t>
                      </a:r>
                      <a:r>
                        <a:rPr lang="en-US" sz="2000" dirty="0"/>
                        <a:t>Flow Charts</a:t>
                      </a:r>
                      <a:r>
                        <a:rPr lang="en-US" sz="2000" b="0" dirty="0"/>
                        <a:t>.</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1.3 Run Charts</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1.4 Control Charts</a:t>
                      </a:r>
                      <a:endParaRPr lang="ar-SA" sz="2000" b="0" dirty="0"/>
                    </a:p>
                  </a:txBody>
                  <a:tcPr>
                    <a:solidFill>
                      <a:schemeClr val="accent6">
                        <a:lumMod val="40000"/>
                        <a:lumOff val="60000"/>
                      </a:schemeClr>
                    </a:solidFill>
                  </a:tcPr>
                </a:tc>
                <a:extLst>
                  <a:ext uri="{0D108BD9-81ED-4DB2-BD59-A6C34878D82A}">
                    <a16:rowId xmlns:a16="http://schemas.microsoft.com/office/drawing/2014/main" val="10001"/>
                  </a:ext>
                </a:extLst>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C00000"/>
                          </a:solidFill>
                        </a:rPr>
                        <a:t>2.  Summary</a:t>
                      </a:r>
                      <a:endParaRPr lang="ar-SA" sz="2000" b="1" dirty="0">
                        <a:solidFill>
                          <a:srgbClr val="C00000"/>
                        </a:solidFill>
                      </a:endParaRPr>
                    </a:p>
                  </a:txBody>
                  <a:tcPr>
                    <a:solidFill>
                      <a:schemeClr val="accent3">
                        <a:lumMod val="40000"/>
                        <a:lumOff val="60000"/>
                      </a:schemeClr>
                    </a:solidFill>
                  </a:tcPr>
                </a:tc>
                <a:extLst>
                  <a:ext uri="{0D108BD9-81ED-4DB2-BD59-A6C34878D82A}">
                    <a16:rowId xmlns:a16="http://schemas.microsoft.com/office/drawing/2014/main" val="10002"/>
                  </a:ext>
                </a:extLst>
              </a:tr>
            </a:tbl>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35696" y="1100667"/>
            <a:ext cx="5904656"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95209" y="2339224"/>
            <a:ext cx="3593703" cy="291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8880381"/>
      </p:ext>
    </p:extLst>
  </p:cSld>
  <p:clrMapOvr>
    <a:masterClrMapping/>
  </p:clrMapOvr>
  <mc:AlternateContent xmlns:mc="http://schemas.openxmlformats.org/markup-compatibility/2006" xmlns:p14="http://schemas.microsoft.com/office/powerpoint/2010/main">
    <mc:Choice Requires="p14">
      <p:transition spd="slow" p14:dur="2000" advTm="82345"/>
    </mc:Choice>
    <mc:Fallback xmlns="">
      <p:transition spd="slow" advTm="8234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6" name="مستطيل 5"/>
          <p:cNvSpPr/>
          <p:nvPr/>
        </p:nvSpPr>
        <p:spPr>
          <a:xfrm>
            <a:off x="755576" y="1427215"/>
            <a:ext cx="4672882" cy="461665"/>
          </a:xfrm>
          <a:prstGeom prst="rect">
            <a:avLst/>
          </a:prstGeom>
        </p:spPr>
        <p:txBody>
          <a:bodyPr wrap="none">
            <a:spAutoFit/>
          </a:bodyPr>
          <a:lstStyle/>
          <a:p>
            <a:pPr algn="l" rtl="0"/>
            <a:r>
              <a:rPr lang="en-US" sz="2400" b="1" dirty="0">
                <a:solidFill>
                  <a:srgbClr val="C00000"/>
                </a:solidFill>
              </a:rPr>
              <a:t>1- Understanding Project Processes</a:t>
            </a:r>
          </a:p>
        </p:txBody>
      </p:sp>
      <p:sp>
        <p:nvSpPr>
          <p:cNvPr id="7" name="مستطيل 6"/>
          <p:cNvSpPr/>
          <p:nvPr/>
        </p:nvSpPr>
        <p:spPr>
          <a:xfrm>
            <a:off x="672238" y="1959522"/>
            <a:ext cx="3179682" cy="2862322"/>
          </a:xfrm>
          <a:prstGeom prst="rect">
            <a:avLst/>
          </a:prstGeom>
        </p:spPr>
        <p:txBody>
          <a:bodyPr wrap="square">
            <a:spAutoFit/>
          </a:bodyPr>
          <a:lstStyle/>
          <a:p>
            <a:pPr algn="l" rtl="0"/>
            <a:r>
              <a:rPr lang="en-US" dirty="0"/>
              <a:t>Understanding data is important, but it is only an early step in managing project quality. </a:t>
            </a:r>
            <a:r>
              <a:rPr lang="en-US" dirty="0">
                <a:highlight>
                  <a:srgbClr val="FFFF00"/>
                </a:highlight>
              </a:rPr>
              <a:t>Data are the voices of processes. </a:t>
            </a:r>
            <a:r>
              <a:rPr lang="en-US" dirty="0"/>
              <a:t>When performed, processes produce some kind of result. Data are the expressions of those results. The next step in managing project quality is to understand processes.</a:t>
            </a:r>
            <a:endParaRPr lang="ar-SA" dirty="0"/>
          </a:p>
        </p:txBody>
      </p:sp>
      <p:pic>
        <p:nvPicPr>
          <p:cNvPr id="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88024" y="1888880"/>
            <a:ext cx="3757613" cy="3703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4513843"/>
      </p:ext>
    </p:extLst>
  </p:cSld>
  <p:clrMapOvr>
    <a:masterClrMapping/>
  </p:clrMapOvr>
  <mc:AlternateContent xmlns:mc="http://schemas.openxmlformats.org/markup-compatibility/2006" xmlns:p14="http://schemas.microsoft.com/office/powerpoint/2010/main">
    <mc:Choice Requires="p14">
      <p:transition spd="slow" p14:dur="2000" advTm="117343"/>
    </mc:Choice>
    <mc:Fallback xmlns="">
      <p:transition spd="slow" advTm="1173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6" name="مستطيل 5"/>
          <p:cNvSpPr/>
          <p:nvPr/>
        </p:nvSpPr>
        <p:spPr>
          <a:xfrm>
            <a:off x="467544" y="2204864"/>
            <a:ext cx="3456384" cy="2585323"/>
          </a:xfrm>
          <a:prstGeom prst="rect">
            <a:avLst/>
          </a:prstGeom>
        </p:spPr>
        <p:txBody>
          <a:bodyPr wrap="square">
            <a:spAutoFit/>
          </a:bodyPr>
          <a:lstStyle/>
          <a:p>
            <a:pPr algn="l" rtl="0"/>
            <a:r>
              <a:rPr lang="en-US" dirty="0">
                <a:solidFill>
                  <a:srgbClr val="C00000"/>
                </a:solidFill>
              </a:rPr>
              <a:t>Tools for Understanding Processes, </a:t>
            </a:r>
          </a:p>
          <a:p>
            <a:pPr algn="l" rtl="0"/>
            <a:r>
              <a:rPr lang="en-US" b="1" u="sng" dirty="0">
                <a:solidFill>
                  <a:srgbClr val="C00000"/>
                </a:solidFill>
              </a:rPr>
              <a:t>Three</a:t>
            </a:r>
            <a:r>
              <a:rPr lang="en-US" dirty="0"/>
              <a:t> quality tools for understanding processes are useful for project managers. One of them is probably familiar to most project managers. The other two may be less familiar because of their traditional application to manufacturing processes.</a:t>
            </a:r>
            <a:endParaRPr lang="ar-SA" dirty="0"/>
          </a:p>
        </p:txBody>
      </p:sp>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11960" y="2204864"/>
            <a:ext cx="4160912" cy="298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6961026"/>
      </p:ext>
    </p:extLst>
  </p:cSld>
  <p:clrMapOvr>
    <a:masterClrMapping/>
  </p:clrMapOvr>
  <mc:AlternateContent xmlns:mc="http://schemas.openxmlformats.org/markup-compatibility/2006" xmlns:p14="http://schemas.microsoft.com/office/powerpoint/2010/main">
    <mc:Choice Requires="p14">
      <p:transition spd="slow" p14:dur="2000" advTm="95330"/>
    </mc:Choice>
    <mc:Fallback xmlns="">
      <p:transition spd="slow" advTm="95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3700" y="3068960"/>
            <a:ext cx="2522116" cy="2650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03848" y="3068961"/>
            <a:ext cx="2664296" cy="2650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91805" y="3068961"/>
            <a:ext cx="2512643" cy="2650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ذو زوايا قطرية مستديرة 9"/>
          <p:cNvSpPr/>
          <p:nvPr/>
        </p:nvSpPr>
        <p:spPr>
          <a:xfrm>
            <a:off x="6250421" y="1604258"/>
            <a:ext cx="2232248" cy="1062789"/>
          </a:xfrm>
          <a:prstGeom prst="round2DiagRect">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rgbClr val="C00000"/>
                </a:solidFill>
              </a:rPr>
              <a:t>Control Charts</a:t>
            </a:r>
            <a:endParaRPr lang="ar-SA" sz="2400" b="1" dirty="0">
              <a:solidFill>
                <a:srgbClr val="C00000"/>
              </a:solidFill>
            </a:endParaRPr>
          </a:p>
          <a:p>
            <a:pPr algn="ctr"/>
            <a:endParaRPr lang="ar-SA" dirty="0"/>
          </a:p>
        </p:txBody>
      </p:sp>
      <p:sp>
        <p:nvSpPr>
          <p:cNvPr id="15" name="مستطيل ذو زوايا قطرية مستديرة 14"/>
          <p:cNvSpPr/>
          <p:nvPr/>
        </p:nvSpPr>
        <p:spPr>
          <a:xfrm>
            <a:off x="538634" y="1604259"/>
            <a:ext cx="2232248" cy="1062789"/>
          </a:xfrm>
          <a:prstGeom prst="round2DiagRect">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rgbClr val="C00000"/>
                </a:solidFill>
              </a:rPr>
              <a:t>Flow Charts</a:t>
            </a:r>
          </a:p>
          <a:p>
            <a:pPr algn="ctr"/>
            <a:endParaRPr lang="ar-SA" dirty="0"/>
          </a:p>
        </p:txBody>
      </p:sp>
      <p:sp>
        <p:nvSpPr>
          <p:cNvPr id="16" name="مستطيل ذو زوايا قطرية مستديرة 15"/>
          <p:cNvSpPr/>
          <p:nvPr/>
        </p:nvSpPr>
        <p:spPr>
          <a:xfrm>
            <a:off x="3419872" y="1604259"/>
            <a:ext cx="2232248" cy="1062789"/>
          </a:xfrm>
          <a:prstGeom prst="round2DiagRect">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rgbClr val="C00000"/>
                </a:solidFill>
              </a:rPr>
              <a:t>Run Charts</a:t>
            </a:r>
          </a:p>
          <a:p>
            <a:pPr algn="ctr"/>
            <a:endParaRPr lang="ar-SA" dirty="0"/>
          </a:p>
        </p:txBody>
      </p:sp>
    </p:spTree>
    <p:extLst>
      <p:ext uri="{BB962C8B-B14F-4D97-AF65-F5344CB8AC3E}">
        <p14:creationId xmlns:p14="http://schemas.microsoft.com/office/powerpoint/2010/main" val="3000477613"/>
      </p:ext>
    </p:extLst>
  </p:cSld>
  <p:clrMapOvr>
    <a:masterClrMapping/>
  </p:clrMapOvr>
  <mc:AlternateContent xmlns:mc="http://schemas.openxmlformats.org/markup-compatibility/2006" xmlns:p14="http://schemas.microsoft.com/office/powerpoint/2010/main">
    <mc:Choice Requires="p14">
      <p:transition spd="slow" p14:dur="2000" advTm="62845"/>
    </mc:Choice>
    <mc:Fallback xmlns="">
      <p:transition spd="slow" advTm="6284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31440"/>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6" name="مستطيل 5"/>
          <p:cNvSpPr/>
          <p:nvPr/>
        </p:nvSpPr>
        <p:spPr>
          <a:xfrm>
            <a:off x="267773" y="1772816"/>
            <a:ext cx="3800171" cy="2862322"/>
          </a:xfrm>
          <a:prstGeom prst="rect">
            <a:avLst/>
          </a:prstGeom>
        </p:spPr>
        <p:txBody>
          <a:bodyPr wrap="square">
            <a:spAutoFit/>
          </a:bodyPr>
          <a:lstStyle/>
          <a:p>
            <a:pPr algn="l" rtl="0"/>
            <a:r>
              <a:rPr lang="en-US" sz="2000" b="1" dirty="0">
                <a:solidFill>
                  <a:srgbClr val="C00000"/>
                </a:solidFill>
              </a:rPr>
              <a:t>1.2 Flow Charts, </a:t>
            </a:r>
          </a:p>
          <a:p>
            <a:pPr algn="l" rtl="0"/>
            <a:r>
              <a:rPr lang="en-US" sz="2000" dirty="0"/>
              <a:t>Flow charts are probably familiar to most project managers. They are common tools of basic management. A flow chart identifies the sequence of events in a process. Beyond that, it allows identification of the sometimes-obscure elements in a process.</a:t>
            </a:r>
            <a:endParaRPr lang="ar-SA" sz="1900" dirty="0"/>
          </a:p>
        </p:txBody>
      </p:sp>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38451" y="1772816"/>
            <a:ext cx="3533948" cy="355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7592277"/>
      </p:ext>
    </p:extLst>
  </p:cSld>
  <p:clrMapOvr>
    <a:masterClrMapping/>
  </p:clrMapOvr>
  <mc:AlternateContent xmlns:mc="http://schemas.openxmlformats.org/markup-compatibility/2006" xmlns:p14="http://schemas.microsoft.com/office/powerpoint/2010/main">
    <mc:Choice Requires="p14">
      <p:transition spd="slow" p14:dur="2000" advTm="90342"/>
    </mc:Choice>
    <mc:Fallback xmlns="">
      <p:transition spd="slow" advTm="9034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7" name="مستطيل 6"/>
          <p:cNvSpPr/>
          <p:nvPr/>
        </p:nvSpPr>
        <p:spPr>
          <a:xfrm>
            <a:off x="395535" y="1484784"/>
            <a:ext cx="3744417" cy="4801314"/>
          </a:xfrm>
          <a:prstGeom prst="rect">
            <a:avLst/>
          </a:prstGeom>
        </p:spPr>
        <p:txBody>
          <a:bodyPr wrap="square">
            <a:spAutoFit/>
          </a:bodyPr>
          <a:lstStyle/>
          <a:p>
            <a:pPr algn="l" rtl="0"/>
            <a:r>
              <a:rPr lang="en-US" b="1" dirty="0">
                <a:solidFill>
                  <a:srgbClr val="C00000"/>
                </a:solidFill>
              </a:rPr>
              <a:t>Using flow charts requires six deliberate actions:</a:t>
            </a:r>
          </a:p>
          <a:p>
            <a:pPr algn="l" rtl="0"/>
            <a:r>
              <a:rPr lang="en-US" dirty="0"/>
              <a:t> </a:t>
            </a:r>
            <a:r>
              <a:rPr lang="en-US" b="1" dirty="0">
                <a:solidFill>
                  <a:srgbClr val="C00000"/>
                </a:solidFill>
              </a:rPr>
              <a:t>1. Set boundaries</a:t>
            </a:r>
            <a:r>
              <a:rPr lang="en-US" dirty="0"/>
              <a:t>. The individual or team should decide what they will consider in the flow-charting effort and what they will exclude. A good result often depends on properly framing the effort at the start. The team should also agree on the level of detail to be obtained. </a:t>
            </a:r>
          </a:p>
          <a:p>
            <a:pPr algn="l" rtl="0"/>
            <a:r>
              <a:rPr lang="en-US" b="1" dirty="0">
                <a:solidFill>
                  <a:srgbClr val="C00000"/>
                </a:solidFill>
              </a:rPr>
              <a:t>2. Determine the steps in the process</a:t>
            </a:r>
            <a:r>
              <a:rPr lang="en-US" dirty="0"/>
              <a:t>. </a:t>
            </a:r>
          </a:p>
          <a:p>
            <a:pPr algn="l" rtl="0"/>
            <a:r>
              <a:rPr lang="en-US" dirty="0"/>
              <a:t>Before attempting to draw the chart, identify the basic framework of inputs, outputs, activities, and decisions. </a:t>
            </a:r>
          </a:p>
          <a:p>
            <a:pPr algn="l" rtl="0"/>
            <a:endParaRPr lang="en-US" dirty="0"/>
          </a:p>
        </p:txBody>
      </p:sp>
      <p:pic>
        <p:nvPicPr>
          <p:cNvPr id="1638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55976" y="2086214"/>
            <a:ext cx="4091553" cy="2710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418664"/>
      </p:ext>
    </p:extLst>
  </p:cSld>
  <p:clrMapOvr>
    <a:masterClrMapping/>
  </p:clrMapOvr>
  <mc:AlternateContent xmlns:mc="http://schemas.openxmlformats.org/markup-compatibility/2006" xmlns:p14="http://schemas.microsoft.com/office/powerpoint/2010/main">
    <mc:Choice Requires="p14">
      <p:transition spd="slow" p14:dur="2000" advTm="137810"/>
    </mc:Choice>
    <mc:Fallback xmlns="">
      <p:transition spd="slow" advTm="13781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6" name="مستطيل 5"/>
          <p:cNvSpPr/>
          <p:nvPr/>
        </p:nvSpPr>
        <p:spPr>
          <a:xfrm>
            <a:off x="467544" y="1604259"/>
            <a:ext cx="3312368" cy="3416320"/>
          </a:xfrm>
          <a:prstGeom prst="rect">
            <a:avLst/>
          </a:prstGeom>
        </p:spPr>
        <p:txBody>
          <a:bodyPr wrap="square">
            <a:spAutoFit/>
          </a:bodyPr>
          <a:lstStyle/>
          <a:p>
            <a:pPr algn="l" rtl="0"/>
            <a:r>
              <a:rPr lang="en-US" dirty="0"/>
              <a:t>3. </a:t>
            </a:r>
            <a:r>
              <a:rPr lang="en-US" b="1" dirty="0">
                <a:solidFill>
                  <a:srgbClr val="C00000"/>
                </a:solidFill>
              </a:rPr>
              <a:t>Establish the sequence of process steps. </a:t>
            </a:r>
          </a:p>
          <a:p>
            <a:pPr algn="l" rtl="0"/>
            <a:r>
              <a:rPr lang="en-US" dirty="0"/>
              <a:t>This can be done effectively with a lot of “sticky notes” and wall space. Involve the team so that different views may be considered. It is important to describe the sequence as it is, not as it should be. Performance results arise from what is occurring, not what is expected to occur.</a:t>
            </a:r>
          </a:p>
        </p:txBody>
      </p:sp>
      <p:pic>
        <p:nvPicPr>
          <p:cNvPr id="7"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2039" y="2086214"/>
            <a:ext cx="3515489" cy="245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9744257"/>
      </p:ext>
    </p:extLst>
  </p:cSld>
  <p:clrMapOvr>
    <a:masterClrMapping/>
  </p:clrMapOvr>
  <mc:AlternateContent xmlns:mc="http://schemas.openxmlformats.org/markup-compatibility/2006" xmlns:p14="http://schemas.microsoft.com/office/powerpoint/2010/main">
    <mc:Choice Requires="p14">
      <p:transition spd="slow" p14:dur="2000" advTm="158352"/>
    </mc:Choice>
    <mc:Fallback xmlns="">
      <p:transition spd="slow" advTm="15835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6" name="مستطيل 5"/>
          <p:cNvSpPr/>
          <p:nvPr/>
        </p:nvSpPr>
        <p:spPr>
          <a:xfrm>
            <a:off x="467543" y="1340768"/>
            <a:ext cx="4680521" cy="4247317"/>
          </a:xfrm>
          <a:prstGeom prst="rect">
            <a:avLst/>
          </a:prstGeom>
        </p:spPr>
        <p:txBody>
          <a:bodyPr wrap="square">
            <a:spAutoFit/>
          </a:bodyPr>
          <a:lstStyle/>
          <a:p>
            <a:pPr algn="l" rtl="0"/>
            <a:r>
              <a:rPr lang="en-US" dirty="0"/>
              <a:t>4- </a:t>
            </a:r>
            <a:r>
              <a:rPr lang="en-US" b="1" dirty="0">
                <a:solidFill>
                  <a:srgbClr val="C00000"/>
                </a:solidFill>
              </a:rPr>
              <a:t>Draw the flow chart</a:t>
            </a:r>
            <a:r>
              <a:rPr lang="en-US" dirty="0"/>
              <a:t>. Automated tools are available to do this. Keep things simple. Add the level of detail necessary to understand the process. Trying to include the lowest possible level of detail may only result in a morass of symbols and lines that is unintelligible and of little value. Use simple words to describe activities and be consistent in both construction and language.</a:t>
            </a:r>
          </a:p>
          <a:p>
            <a:pPr algn="l" rtl="0"/>
            <a:r>
              <a:rPr lang="en-US" dirty="0"/>
              <a:t> </a:t>
            </a:r>
            <a:r>
              <a:rPr lang="en-US" b="1" dirty="0">
                <a:solidFill>
                  <a:srgbClr val="C00000"/>
                </a:solidFill>
              </a:rPr>
              <a:t>5. Test the flow chart for completeness and accuracy. </a:t>
            </a:r>
            <a:r>
              <a:rPr lang="en-US" dirty="0"/>
              <a:t>First, ensure that the chart is constructed correctly and that all symbols are properly used. Review the process flow to ensure that all activities are included and fully addressed. </a:t>
            </a:r>
          </a:p>
        </p:txBody>
      </p:sp>
      <p:pic>
        <p:nvPicPr>
          <p:cNvPr id="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28529" y="2086213"/>
            <a:ext cx="3227456" cy="245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6532734"/>
      </p:ext>
    </p:extLst>
  </p:cSld>
  <p:clrMapOvr>
    <a:masterClrMapping/>
  </p:clrMapOvr>
  <mc:AlternateContent xmlns:mc="http://schemas.openxmlformats.org/markup-compatibility/2006" xmlns:p14="http://schemas.microsoft.com/office/powerpoint/2010/main">
    <mc:Choice Requires="p14">
      <p:transition spd="slow" p14:dur="2000" advTm="235948"/>
    </mc:Choice>
    <mc:Fallback xmlns="">
      <p:transition spd="slow" advTm="23594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6" name="مستطيل 5"/>
          <p:cNvSpPr/>
          <p:nvPr/>
        </p:nvSpPr>
        <p:spPr>
          <a:xfrm>
            <a:off x="470448" y="1586046"/>
            <a:ext cx="3888432" cy="3416320"/>
          </a:xfrm>
          <a:prstGeom prst="rect">
            <a:avLst/>
          </a:prstGeom>
        </p:spPr>
        <p:txBody>
          <a:bodyPr wrap="square">
            <a:spAutoFit/>
          </a:bodyPr>
          <a:lstStyle/>
          <a:p>
            <a:pPr algn="l" rtl="0"/>
            <a:r>
              <a:rPr lang="en-US" b="1" u="sng" dirty="0">
                <a:solidFill>
                  <a:srgbClr val="00B0F0"/>
                </a:solidFill>
              </a:rPr>
              <a:t>Beware of </a:t>
            </a:r>
            <a:r>
              <a:rPr lang="en-US" b="1" u="sng" dirty="0">
                <a:solidFill>
                  <a:srgbClr val="C00000"/>
                </a:solidFill>
              </a:rPr>
              <a:t>“magic happens</a:t>
            </a:r>
            <a:r>
              <a:rPr lang="en-US" b="1" u="sng" dirty="0"/>
              <a:t>” </a:t>
            </a:r>
            <a:r>
              <a:rPr lang="en-US" b="1" u="sng" dirty="0">
                <a:solidFill>
                  <a:srgbClr val="00B0F0"/>
                </a:solidFill>
              </a:rPr>
              <a:t>activities</a:t>
            </a:r>
            <a:r>
              <a:rPr lang="en-US" dirty="0"/>
              <a:t>, those that suggest some kind of activity or result but do not include all the essential elements. It may be helpful to obtain a review by someone not directly involved in the effort, but who is knowledgeable about the process.</a:t>
            </a:r>
          </a:p>
          <a:p>
            <a:pPr algn="l" rtl="0"/>
            <a:r>
              <a:rPr lang="en-US" dirty="0"/>
              <a:t> </a:t>
            </a:r>
            <a:r>
              <a:rPr lang="en-US" b="1" dirty="0">
                <a:solidFill>
                  <a:srgbClr val="C00000"/>
                </a:solidFill>
              </a:rPr>
              <a:t>6. Finalize the chart</a:t>
            </a:r>
            <a:r>
              <a:rPr lang="en-US" dirty="0"/>
              <a:t>. Put the chart in final form using consistent fonts and graphic alignment. A well-organized chart, even a “pretty” chart, is easier to read and understand.</a:t>
            </a:r>
          </a:p>
        </p:txBody>
      </p:sp>
      <p:pic>
        <p:nvPicPr>
          <p:cNvPr id="7"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76056" y="2067069"/>
            <a:ext cx="3515489" cy="245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788950"/>
      </p:ext>
    </p:extLst>
  </p:cSld>
  <p:clrMapOvr>
    <a:masterClrMapping/>
  </p:clrMapOvr>
  <mc:AlternateContent xmlns:mc="http://schemas.openxmlformats.org/markup-compatibility/2006" xmlns:p14="http://schemas.microsoft.com/office/powerpoint/2010/main">
    <mc:Choice Requires="p14">
      <p:transition spd="slow" p14:dur="2000" advTm="146855"/>
    </mc:Choice>
    <mc:Fallback xmlns="">
      <p:transition spd="slow" advTm="14685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7" name="مستطيل 6"/>
          <p:cNvSpPr/>
          <p:nvPr/>
        </p:nvSpPr>
        <p:spPr>
          <a:xfrm>
            <a:off x="387192" y="1412776"/>
            <a:ext cx="2304256" cy="1200329"/>
          </a:xfrm>
          <a:prstGeom prst="rect">
            <a:avLst/>
          </a:prstGeom>
        </p:spPr>
        <p:txBody>
          <a:bodyPr wrap="square">
            <a:spAutoFit/>
          </a:bodyPr>
          <a:lstStyle/>
          <a:p>
            <a:pPr algn="ctr" rtl="0"/>
            <a:r>
              <a:rPr lang="en-US" b="1" dirty="0">
                <a:solidFill>
                  <a:srgbClr val="C00000"/>
                </a:solidFill>
              </a:rPr>
              <a:t>1- An oval </a:t>
            </a:r>
            <a:r>
              <a:rPr lang="en-US" dirty="0"/>
              <a:t>indicates start points and end points, or inputs and outputs.</a:t>
            </a:r>
          </a:p>
        </p:txBody>
      </p:sp>
      <p:sp>
        <p:nvSpPr>
          <p:cNvPr id="6" name="مستطيل 5"/>
          <p:cNvSpPr/>
          <p:nvPr/>
        </p:nvSpPr>
        <p:spPr>
          <a:xfrm>
            <a:off x="2892116" y="1551274"/>
            <a:ext cx="2286000" cy="646331"/>
          </a:xfrm>
          <a:prstGeom prst="rect">
            <a:avLst/>
          </a:prstGeom>
        </p:spPr>
        <p:txBody>
          <a:bodyPr>
            <a:spAutoFit/>
          </a:bodyPr>
          <a:lstStyle/>
          <a:p>
            <a:pPr algn="ctr"/>
            <a:r>
              <a:rPr lang="en-US" b="1" dirty="0">
                <a:solidFill>
                  <a:srgbClr val="C00000"/>
                </a:solidFill>
              </a:rPr>
              <a:t>2- A rectangle </a:t>
            </a:r>
            <a:r>
              <a:rPr lang="en-US" dirty="0">
                <a:solidFill>
                  <a:prstClr val="black"/>
                </a:solidFill>
              </a:rPr>
              <a:t>represents an activity. </a:t>
            </a:r>
            <a:endParaRPr lang="ar-SA" dirty="0"/>
          </a:p>
        </p:txBody>
      </p:sp>
      <p:sp>
        <p:nvSpPr>
          <p:cNvPr id="8" name="مستطيل 7"/>
          <p:cNvSpPr/>
          <p:nvPr/>
        </p:nvSpPr>
        <p:spPr>
          <a:xfrm>
            <a:off x="5436096" y="1551275"/>
            <a:ext cx="2286000" cy="923330"/>
          </a:xfrm>
          <a:prstGeom prst="rect">
            <a:avLst/>
          </a:prstGeom>
        </p:spPr>
        <p:txBody>
          <a:bodyPr>
            <a:spAutoFit/>
          </a:bodyPr>
          <a:lstStyle/>
          <a:p>
            <a:pPr lvl="0" algn="ctr" rtl="0"/>
            <a:r>
              <a:rPr lang="en-US" b="1" dirty="0">
                <a:solidFill>
                  <a:srgbClr val="C00000"/>
                </a:solidFill>
              </a:rPr>
              <a:t>3- A diamond </a:t>
            </a:r>
            <a:r>
              <a:rPr lang="en-US" dirty="0">
                <a:solidFill>
                  <a:prstClr val="black"/>
                </a:solidFill>
              </a:rPr>
              <a:t>represents a decision point.</a:t>
            </a:r>
          </a:p>
        </p:txBody>
      </p:sp>
      <p:sp>
        <p:nvSpPr>
          <p:cNvPr id="9" name="مستطيل 8"/>
          <p:cNvSpPr/>
          <p:nvPr/>
        </p:nvSpPr>
        <p:spPr>
          <a:xfrm>
            <a:off x="1524000" y="3959523"/>
            <a:ext cx="2286000" cy="923330"/>
          </a:xfrm>
          <a:prstGeom prst="rect">
            <a:avLst/>
          </a:prstGeom>
        </p:spPr>
        <p:txBody>
          <a:bodyPr>
            <a:spAutoFit/>
          </a:bodyPr>
          <a:lstStyle/>
          <a:p>
            <a:pPr lvl="0" algn="ctr" rtl="0"/>
            <a:r>
              <a:rPr lang="en-US" b="1" dirty="0">
                <a:solidFill>
                  <a:srgbClr val="C00000"/>
                </a:solidFill>
              </a:rPr>
              <a:t>4- A circle indicates </a:t>
            </a:r>
            <a:r>
              <a:rPr lang="en-US" dirty="0">
                <a:solidFill>
                  <a:prstClr val="black"/>
                </a:solidFill>
              </a:rPr>
              <a:t>a connection to another chart. </a:t>
            </a:r>
          </a:p>
        </p:txBody>
      </p:sp>
      <p:sp>
        <p:nvSpPr>
          <p:cNvPr id="10" name="مستطيل 9"/>
          <p:cNvSpPr/>
          <p:nvPr/>
        </p:nvSpPr>
        <p:spPr>
          <a:xfrm>
            <a:off x="5371049" y="4077072"/>
            <a:ext cx="2441311" cy="923330"/>
          </a:xfrm>
          <a:prstGeom prst="rect">
            <a:avLst/>
          </a:prstGeom>
        </p:spPr>
        <p:txBody>
          <a:bodyPr wrap="square">
            <a:spAutoFit/>
          </a:bodyPr>
          <a:lstStyle/>
          <a:p>
            <a:pPr algn="ctr"/>
            <a:r>
              <a:rPr lang="en-US" dirty="0">
                <a:solidFill>
                  <a:prstClr val="black"/>
                </a:solidFill>
              </a:rPr>
              <a:t> </a:t>
            </a:r>
            <a:r>
              <a:rPr lang="en-US" b="1" dirty="0">
                <a:solidFill>
                  <a:srgbClr val="C00000"/>
                </a:solidFill>
              </a:rPr>
              <a:t>5- An arrow </a:t>
            </a:r>
            <a:r>
              <a:rPr lang="en-US" dirty="0">
                <a:solidFill>
                  <a:prstClr val="black"/>
                </a:solidFill>
              </a:rPr>
              <a:t>represents the direction of process flow.</a:t>
            </a:r>
            <a:endParaRPr lang="ar-SA" dirty="0"/>
          </a:p>
        </p:txBody>
      </p:sp>
      <p:pic>
        <p:nvPicPr>
          <p:cNvPr id="11"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5728" y="2780928"/>
            <a:ext cx="1669479" cy="9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89938" y="2872577"/>
            <a:ext cx="1090355" cy="829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96136" y="2780929"/>
            <a:ext cx="1190947" cy="1020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45151" y="4928828"/>
            <a:ext cx="1157758" cy="103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906963" y="5154946"/>
            <a:ext cx="1080120" cy="673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4663884"/>
      </p:ext>
    </p:extLst>
  </p:cSld>
  <p:clrMapOvr>
    <a:masterClrMapping/>
  </p:clrMapOvr>
  <mc:AlternateContent xmlns:mc="http://schemas.openxmlformats.org/markup-compatibility/2006" xmlns:p14="http://schemas.microsoft.com/office/powerpoint/2010/main">
    <mc:Choice Requires="p14">
      <p:transition spd="slow" p14:dur="2000" advTm="112846"/>
    </mc:Choice>
    <mc:Fallback xmlns="">
      <p:transition spd="slow" advTm="11284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pic>
        <p:nvPicPr>
          <p:cNvPr id="7"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1600" y="1421702"/>
            <a:ext cx="7416824" cy="454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685011" y="1340768"/>
            <a:ext cx="2520280" cy="369332"/>
          </a:xfrm>
          <a:prstGeom prst="rect">
            <a:avLst/>
          </a:prstGeom>
        </p:spPr>
        <p:txBody>
          <a:bodyPr wrap="square">
            <a:spAutoFit/>
          </a:bodyPr>
          <a:lstStyle/>
          <a:p>
            <a:pPr algn="l" rtl="0"/>
            <a:r>
              <a:rPr lang="en-US" b="1" dirty="0">
                <a:solidFill>
                  <a:srgbClr val="C00000"/>
                </a:solidFill>
              </a:rPr>
              <a:t>Flow chart template: </a:t>
            </a:r>
            <a:endParaRPr lang="ar-SA" b="1" dirty="0">
              <a:solidFill>
                <a:srgbClr val="C00000"/>
              </a:solidFill>
            </a:endParaRPr>
          </a:p>
        </p:txBody>
      </p:sp>
    </p:spTree>
    <p:extLst>
      <p:ext uri="{BB962C8B-B14F-4D97-AF65-F5344CB8AC3E}">
        <p14:creationId xmlns:p14="http://schemas.microsoft.com/office/powerpoint/2010/main" val="2754557576"/>
      </p:ext>
    </p:extLst>
  </p:cSld>
  <p:clrMapOvr>
    <a:masterClrMapping/>
  </p:clrMapOvr>
  <mc:AlternateContent xmlns:mc="http://schemas.openxmlformats.org/markup-compatibility/2006" xmlns:p14="http://schemas.microsoft.com/office/powerpoint/2010/main">
    <mc:Choice Requires="p14">
      <p:transition spd="slow" p14:dur="2000" advTm="68367"/>
    </mc:Choice>
    <mc:Fallback xmlns="">
      <p:transition spd="slow" advTm="683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6" name="مستطيل 5"/>
          <p:cNvSpPr/>
          <p:nvPr/>
        </p:nvSpPr>
        <p:spPr>
          <a:xfrm>
            <a:off x="539551" y="2038349"/>
            <a:ext cx="4248474" cy="3416320"/>
          </a:xfrm>
          <a:prstGeom prst="rect">
            <a:avLst/>
          </a:prstGeom>
        </p:spPr>
        <p:txBody>
          <a:bodyPr wrap="square">
            <a:spAutoFit/>
          </a:bodyPr>
          <a:lstStyle/>
          <a:p>
            <a:pPr algn="l" rtl="0"/>
            <a:r>
              <a:rPr lang="en-US" b="1" cap="all" dirty="0">
                <a:solidFill>
                  <a:srgbClr val="C00000"/>
                </a:solidFill>
              </a:rPr>
              <a:t>WHEN TO USE A FLOWCHART</a:t>
            </a:r>
          </a:p>
          <a:p>
            <a:pPr marL="285750" indent="-285750" algn="l" rtl="0">
              <a:buFont typeface="Arial" panose="020B0604020202020204" pitchFamily="34" charset="0"/>
              <a:buChar char="•"/>
            </a:pPr>
            <a:r>
              <a:rPr lang="en-US" dirty="0"/>
              <a:t>To develop understanding of how a process is done.</a:t>
            </a:r>
          </a:p>
          <a:p>
            <a:pPr marL="285750" indent="-285750" algn="l" rtl="0">
              <a:buFont typeface="Arial" panose="020B0604020202020204" pitchFamily="34" charset="0"/>
              <a:buChar char="•"/>
            </a:pPr>
            <a:r>
              <a:rPr lang="en-US" dirty="0"/>
              <a:t>To study a process for improvement.</a:t>
            </a:r>
          </a:p>
          <a:p>
            <a:pPr marL="285750" indent="-285750" algn="l" rtl="0">
              <a:buFont typeface="Arial" panose="020B0604020202020204" pitchFamily="34" charset="0"/>
              <a:buChar char="•"/>
            </a:pPr>
            <a:r>
              <a:rPr lang="en-US" dirty="0"/>
              <a:t>To communicate to others how a process is done.</a:t>
            </a:r>
          </a:p>
          <a:p>
            <a:pPr marL="285750" indent="-285750" algn="l" rtl="0">
              <a:buFont typeface="Arial" panose="020B0604020202020204" pitchFamily="34" charset="0"/>
              <a:buChar char="•"/>
            </a:pPr>
            <a:r>
              <a:rPr lang="en-US" dirty="0"/>
              <a:t>When better communication is needed between people involved with the same process.</a:t>
            </a:r>
          </a:p>
          <a:p>
            <a:pPr marL="285750" indent="-285750" algn="l" rtl="0">
              <a:buFont typeface="Arial" panose="020B0604020202020204" pitchFamily="34" charset="0"/>
              <a:buChar char="•"/>
            </a:pPr>
            <a:r>
              <a:rPr lang="en-US" dirty="0"/>
              <a:t>To document a process.</a:t>
            </a:r>
          </a:p>
          <a:p>
            <a:pPr marL="285750" indent="-285750" algn="l" rtl="0">
              <a:buFont typeface="Arial" panose="020B0604020202020204" pitchFamily="34" charset="0"/>
              <a:buChar char="•"/>
            </a:pPr>
            <a:r>
              <a:rPr lang="en-US" dirty="0"/>
              <a:t>When planning a project.</a:t>
            </a:r>
          </a:p>
          <a:p>
            <a:pPr algn="l" rtl="0"/>
            <a:endParaRPr lang="en-US" dirty="0"/>
          </a:p>
        </p:txBody>
      </p:sp>
      <p:pic>
        <p:nvPicPr>
          <p:cNvPr id="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48064" y="2353538"/>
            <a:ext cx="3428107" cy="244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9294479"/>
      </p:ext>
    </p:extLst>
  </p:cSld>
  <p:clrMapOvr>
    <a:masterClrMapping/>
  </p:clrMapOvr>
  <mc:AlternateContent xmlns:mc="http://schemas.openxmlformats.org/markup-compatibility/2006" xmlns:p14="http://schemas.microsoft.com/office/powerpoint/2010/main">
    <mc:Choice Requires="p14">
      <p:transition spd="slow" p14:dur="2000" advTm="88879"/>
    </mc:Choice>
    <mc:Fallback xmlns="">
      <p:transition spd="slow" advTm="8887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6" name="مستطيل 5"/>
          <p:cNvSpPr/>
          <p:nvPr/>
        </p:nvSpPr>
        <p:spPr>
          <a:xfrm>
            <a:off x="611560" y="1849775"/>
            <a:ext cx="4572000" cy="2862322"/>
          </a:xfrm>
          <a:prstGeom prst="rect">
            <a:avLst/>
          </a:prstGeom>
        </p:spPr>
        <p:txBody>
          <a:bodyPr>
            <a:spAutoFit/>
          </a:bodyPr>
          <a:lstStyle/>
          <a:p>
            <a:pPr algn="l" rtl="0"/>
            <a:r>
              <a:rPr lang="en-US" b="1" dirty="0">
                <a:solidFill>
                  <a:srgbClr val="C00000"/>
                </a:solidFill>
              </a:rPr>
              <a:t>Advantages of using a flowchart :</a:t>
            </a:r>
            <a:endParaRPr lang="en-US" dirty="0">
              <a:solidFill>
                <a:srgbClr val="C00000"/>
              </a:solidFill>
            </a:endParaRPr>
          </a:p>
          <a:p>
            <a:pPr marL="285750" indent="-285750" algn="l" rtl="0">
              <a:buFont typeface="Arial" panose="020B0604020202020204" pitchFamily="34" charset="0"/>
              <a:buChar char="•"/>
            </a:pPr>
            <a:r>
              <a:rPr lang="en-US" dirty="0"/>
              <a:t>Builds clarity.</a:t>
            </a:r>
          </a:p>
          <a:p>
            <a:pPr marL="285750" indent="-285750" algn="l" rtl="0">
              <a:buFont typeface="Arial" panose="020B0604020202020204" pitchFamily="34" charset="0"/>
              <a:buChar char="•"/>
            </a:pPr>
            <a:r>
              <a:rPr lang="en-US" dirty="0"/>
              <a:t>Helps identify specific steps.</a:t>
            </a:r>
          </a:p>
          <a:p>
            <a:pPr marL="285750" indent="-285750" algn="l" rtl="0">
              <a:buFont typeface="Arial" panose="020B0604020202020204" pitchFamily="34" charset="0"/>
              <a:buChar char="•"/>
            </a:pPr>
            <a:r>
              <a:rPr lang="en-US" dirty="0"/>
              <a:t>Outlines a complex process.</a:t>
            </a:r>
          </a:p>
          <a:p>
            <a:pPr marL="285750" indent="-285750" algn="l" rtl="0">
              <a:buFont typeface="Arial" panose="020B0604020202020204" pitchFamily="34" charset="0"/>
              <a:buChar char="•"/>
            </a:pPr>
            <a:r>
              <a:rPr lang="en-US" dirty="0"/>
              <a:t>Communicates ideas quickly.</a:t>
            </a:r>
          </a:p>
          <a:p>
            <a:pPr marL="285750" indent="-285750" algn="l" rtl="0">
              <a:buFont typeface="Arial" panose="020B0604020202020204" pitchFamily="34" charset="0"/>
              <a:buChar char="•"/>
            </a:pPr>
            <a:r>
              <a:rPr lang="en-US" dirty="0"/>
              <a:t>Coordinates team effort.</a:t>
            </a:r>
          </a:p>
          <a:p>
            <a:pPr marL="285750" indent="-285750" algn="l" rtl="0">
              <a:buFont typeface="Arial" panose="020B0604020202020204" pitchFamily="34" charset="0"/>
              <a:buChar char="•"/>
            </a:pPr>
            <a:r>
              <a:rPr lang="en-US" dirty="0"/>
              <a:t>Increases efficiency and exposes inefficient areas.</a:t>
            </a:r>
          </a:p>
          <a:p>
            <a:pPr marL="285750" indent="-285750" algn="l" rtl="0">
              <a:buFont typeface="Arial" panose="020B0604020202020204" pitchFamily="34" charset="0"/>
              <a:buChar char="•"/>
            </a:pPr>
            <a:r>
              <a:rPr lang="en-US" dirty="0"/>
              <a:t>Creates clear documentation.</a:t>
            </a:r>
          </a:p>
          <a:p>
            <a:pPr marL="285750" indent="-285750" algn="l" rtl="0">
              <a:buFont typeface="Arial" panose="020B0604020202020204" pitchFamily="34" charset="0"/>
              <a:buChar char="•"/>
            </a:pPr>
            <a:r>
              <a:rPr lang="en-US" dirty="0"/>
              <a:t>Helps solve problems.</a:t>
            </a:r>
          </a:p>
        </p:txBody>
      </p:sp>
      <p:pic>
        <p:nvPicPr>
          <p:cNvPr id="819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76056" y="1849775"/>
            <a:ext cx="3600400" cy="2731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237544"/>
      </p:ext>
    </p:extLst>
  </p:cSld>
  <p:clrMapOvr>
    <a:masterClrMapping/>
  </p:clrMapOvr>
  <mc:AlternateContent xmlns:mc="http://schemas.openxmlformats.org/markup-compatibility/2006" xmlns:p14="http://schemas.microsoft.com/office/powerpoint/2010/main">
    <mc:Choice Requires="p14">
      <p:transition spd="slow" p14:dur="2000" advTm="124397"/>
    </mc:Choice>
    <mc:Fallback xmlns="">
      <p:transition spd="slow" advTm="12439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6" name="مستطيل 5"/>
          <p:cNvSpPr/>
          <p:nvPr/>
        </p:nvSpPr>
        <p:spPr>
          <a:xfrm>
            <a:off x="263172" y="1951672"/>
            <a:ext cx="3456383" cy="2585323"/>
          </a:xfrm>
          <a:prstGeom prst="rect">
            <a:avLst/>
          </a:prstGeom>
        </p:spPr>
        <p:txBody>
          <a:bodyPr wrap="square">
            <a:spAutoFit/>
          </a:bodyPr>
          <a:lstStyle/>
          <a:p>
            <a:pPr algn="just" rtl="0"/>
            <a:r>
              <a:rPr lang="en-US" dirty="0">
                <a:solidFill>
                  <a:srgbClr val="C00000"/>
                </a:solidFill>
              </a:rPr>
              <a:t>A run chart is used to observe process performance over time</a:t>
            </a:r>
            <a:r>
              <a:rPr lang="en-US" dirty="0"/>
              <a:t>. It is a line graph </a:t>
            </a:r>
            <a:r>
              <a:rPr lang="en-US" dirty="0">
                <a:solidFill>
                  <a:srgbClr val="C00000"/>
                </a:solidFill>
              </a:rPr>
              <a:t>with data that vary around a centerline, usually the mean</a:t>
            </a:r>
            <a:r>
              <a:rPr lang="en-US" dirty="0"/>
              <a:t>. </a:t>
            </a:r>
            <a:r>
              <a:rPr lang="en-US" dirty="0">
                <a:solidFill>
                  <a:srgbClr val="C00000"/>
                </a:solidFill>
              </a:rPr>
              <a:t>It is used for repeatable processes where performance is expected to be stable.</a:t>
            </a:r>
            <a:r>
              <a:rPr lang="en-US" dirty="0"/>
              <a:t> </a:t>
            </a:r>
            <a:r>
              <a:rPr lang="en-US" dirty="0">
                <a:solidFill>
                  <a:srgbClr val="C00000"/>
                </a:solidFill>
              </a:rPr>
              <a:t>A run chart will show defect trends, shifts, or cycles.</a:t>
            </a:r>
          </a:p>
        </p:txBody>
      </p:sp>
      <p:pic>
        <p:nvPicPr>
          <p:cNvPr id="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75602" y="1684429"/>
            <a:ext cx="4598467" cy="3119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مستطيل 11"/>
          <p:cNvSpPr/>
          <p:nvPr/>
        </p:nvSpPr>
        <p:spPr>
          <a:xfrm>
            <a:off x="395536" y="1258675"/>
            <a:ext cx="2053767" cy="461665"/>
          </a:xfrm>
          <a:prstGeom prst="rect">
            <a:avLst/>
          </a:prstGeom>
        </p:spPr>
        <p:txBody>
          <a:bodyPr wrap="none">
            <a:spAutoFit/>
          </a:bodyPr>
          <a:lstStyle/>
          <a:p>
            <a:r>
              <a:rPr lang="en-US" sz="2400" b="1" dirty="0">
                <a:solidFill>
                  <a:srgbClr val="C00000"/>
                </a:solidFill>
              </a:rPr>
              <a:t>1.3  Run Chart </a:t>
            </a:r>
            <a:endParaRPr lang="ar-SA" sz="2400" b="1" dirty="0">
              <a:solidFill>
                <a:srgbClr val="C00000"/>
              </a:solidFill>
            </a:endParaRPr>
          </a:p>
        </p:txBody>
      </p:sp>
    </p:spTree>
    <p:extLst>
      <p:ext uri="{BB962C8B-B14F-4D97-AF65-F5344CB8AC3E}">
        <p14:creationId xmlns:p14="http://schemas.microsoft.com/office/powerpoint/2010/main" val="3307232616"/>
      </p:ext>
    </p:extLst>
  </p:cSld>
  <p:clrMapOvr>
    <a:masterClrMapping/>
  </p:clrMapOvr>
  <mc:AlternateContent xmlns:mc="http://schemas.openxmlformats.org/markup-compatibility/2006" xmlns:p14="http://schemas.microsoft.com/office/powerpoint/2010/main">
    <mc:Choice Requires="p14">
      <p:transition spd="slow" p14:dur="2000" advTm="169335"/>
    </mc:Choice>
    <mc:Fallback xmlns="">
      <p:transition spd="slow" advTm="16933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4687" y="-59537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7" name="مستطيل 6"/>
          <p:cNvSpPr/>
          <p:nvPr/>
        </p:nvSpPr>
        <p:spPr>
          <a:xfrm>
            <a:off x="476472" y="1772816"/>
            <a:ext cx="3591472" cy="2862322"/>
          </a:xfrm>
          <a:prstGeom prst="rect">
            <a:avLst/>
          </a:prstGeom>
        </p:spPr>
        <p:txBody>
          <a:bodyPr wrap="square">
            <a:spAutoFit/>
          </a:bodyPr>
          <a:lstStyle/>
          <a:p>
            <a:pPr algn="l" rtl="0"/>
            <a:r>
              <a:rPr lang="en-US" b="1" dirty="0">
                <a:solidFill>
                  <a:srgbClr val="C00000"/>
                </a:solidFill>
              </a:rPr>
              <a:t>To create a run chart: </a:t>
            </a:r>
          </a:p>
          <a:p>
            <a:pPr marL="342900" indent="-342900" algn="l" rtl="0">
              <a:buAutoNum type="arabicPeriod"/>
            </a:pPr>
            <a:r>
              <a:rPr lang="en-US" b="1" dirty="0">
                <a:solidFill>
                  <a:srgbClr val="C00000"/>
                </a:solidFill>
              </a:rPr>
              <a:t>Identify the process </a:t>
            </a:r>
            <a:r>
              <a:rPr lang="en-US" dirty="0"/>
              <a:t>to be observed. Make sure the process involves some kind of repeatable activity in which results are expected to be consistent over time. </a:t>
            </a:r>
          </a:p>
          <a:p>
            <a:pPr marL="342900" indent="-342900" algn="l" rtl="0">
              <a:buAutoNum type="arabicPeriod"/>
            </a:pPr>
            <a:r>
              <a:rPr lang="en-US" b="1" dirty="0">
                <a:solidFill>
                  <a:srgbClr val="C00000"/>
                </a:solidFill>
              </a:rPr>
              <a:t>Collect data</a:t>
            </a:r>
            <a:r>
              <a:rPr lang="en-US" dirty="0"/>
              <a:t>. Usually twenty to twenty-five data points are required for a meaningful chart. </a:t>
            </a:r>
          </a:p>
        </p:txBody>
      </p:sp>
      <p:pic>
        <p:nvPicPr>
          <p:cNvPr id="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3815" y="1700808"/>
            <a:ext cx="4100686" cy="325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5603697"/>
      </p:ext>
    </p:extLst>
  </p:cSld>
  <p:clrMapOvr>
    <a:masterClrMapping/>
  </p:clrMapOvr>
  <mc:AlternateContent xmlns:mc="http://schemas.openxmlformats.org/markup-compatibility/2006" xmlns:p14="http://schemas.microsoft.com/office/powerpoint/2010/main">
    <mc:Choice Requires="p14">
      <p:transition spd="slow" p14:dur="2000" advTm="126330"/>
    </mc:Choice>
    <mc:Fallback xmlns="">
      <p:transition spd="slow" advTm="126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7" y="-603942"/>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232575" y="6360727"/>
            <a:ext cx="1879649" cy="309233"/>
          </a:xfrm>
          <a:prstGeom prst="rect">
            <a:avLst/>
          </a:prstGeom>
        </p:spPr>
      </p:pic>
      <p:sp>
        <p:nvSpPr>
          <p:cNvPr id="6" name="مستطيل 5"/>
          <p:cNvSpPr/>
          <p:nvPr/>
        </p:nvSpPr>
        <p:spPr>
          <a:xfrm>
            <a:off x="471536" y="1538863"/>
            <a:ext cx="3956448" cy="3416320"/>
          </a:xfrm>
          <a:prstGeom prst="rect">
            <a:avLst/>
          </a:prstGeom>
        </p:spPr>
        <p:txBody>
          <a:bodyPr wrap="square">
            <a:spAutoFit/>
          </a:bodyPr>
          <a:lstStyle/>
          <a:p>
            <a:pPr algn="l" rtl="0"/>
            <a:r>
              <a:rPr lang="en-US" b="1" dirty="0">
                <a:solidFill>
                  <a:srgbClr val="C00000"/>
                </a:solidFill>
              </a:rPr>
              <a:t>3- Create the graph</a:t>
            </a:r>
            <a:r>
              <a:rPr lang="en-US" dirty="0"/>
              <a:t>. Plot the data on an x-y axis graph, then calculate and plot the mean. Initial data collection establishes the process mean. Subsequent data must be evaluated against that mean unless the process has been changed since initial data collection. </a:t>
            </a:r>
          </a:p>
          <a:p>
            <a:pPr algn="l" rtl="0"/>
            <a:r>
              <a:rPr lang="en-US" dirty="0">
                <a:solidFill>
                  <a:srgbClr val="C00000"/>
                </a:solidFill>
              </a:rPr>
              <a:t>4- </a:t>
            </a:r>
            <a:r>
              <a:rPr lang="en-US" b="1" dirty="0">
                <a:solidFill>
                  <a:srgbClr val="C00000"/>
                </a:solidFill>
              </a:rPr>
              <a:t>Interpret the data. </a:t>
            </a:r>
            <a:r>
              <a:rPr lang="en-US" dirty="0"/>
              <a:t>Look for trends, shifts in data groupings, or cycles. All may suggest further analysis to determine the reason.</a:t>
            </a:r>
            <a:endParaRPr lang="ar-SA" dirty="0"/>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16015" y="1700808"/>
            <a:ext cx="4176465" cy="325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2848395"/>
      </p:ext>
    </p:extLst>
  </p:cSld>
  <p:clrMapOvr>
    <a:masterClrMapping/>
  </p:clrMapOvr>
  <mc:AlternateContent xmlns:mc="http://schemas.openxmlformats.org/markup-compatibility/2006" xmlns:p14="http://schemas.microsoft.com/office/powerpoint/2010/main">
    <mc:Choice Requires="p14">
      <p:transition spd="slow" p14:dur="2000" advTm="317877"/>
    </mc:Choice>
    <mc:Fallback xmlns="">
      <p:transition spd="slow" advTm="31787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7" name="مستطيل 6"/>
          <p:cNvSpPr/>
          <p:nvPr/>
        </p:nvSpPr>
        <p:spPr>
          <a:xfrm>
            <a:off x="899593" y="1124744"/>
            <a:ext cx="4392488" cy="3693319"/>
          </a:xfrm>
          <a:prstGeom prst="rect">
            <a:avLst/>
          </a:prstGeom>
        </p:spPr>
        <p:txBody>
          <a:bodyPr wrap="square">
            <a:spAutoFit/>
          </a:bodyPr>
          <a:lstStyle/>
          <a:p>
            <a:pPr algn="l" rtl="0"/>
            <a:r>
              <a:rPr lang="en-US" b="1" dirty="0">
                <a:solidFill>
                  <a:srgbClr val="C00000"/>
                </a:solidFill>
              </a:rPr>
              <a:t>Benefits of using Run charts,</a:t>
            </a:r>
          </a:p>
          <a:p>
            <a:pPr marL="285750" indent="-285750" algn="l" rtl="0">
              <a:buFont typeface="Arial" panose="020B0604020202020204" pitchFamily="34" charset="0"/>
              <a:buChar char="•"/>
            </a:pPr>
            <a:r>
              <a:rPr lang="en-US" dirty="0"/>
              <a:t>To display collected data to make it easy to visualize.</a:t>
            </a:r>
          </a:p>
          <a:p>
            <a:pPr marL="285750" indent="-285750" algn="l" rtl="0">
              <a:buFont typeface="Arial" panose="020B0604020202020204" pitchFamily="34" charset="0"/>
              <a:buChar char="•"/>
            </a:pPr>
            <a:r>
              <a:rPr lang="en-US" dirty="0"/>
              <a:t>If you make any changes or install any improvements, a run chart can show the results of these improvements.</a:t>
            </a:r>
          </a:p>
          <a:p>
            <a:pPr marL="285750" indent="-285750" algn="l" rtl="0">
              <a:buFont typeface="Arial" panose="020B0604020202020204" pitchFamily="34" charset="0"/>
              <a:buChar char="•"/>
            </a:pPr>
            <a:r>
              <a:rPr lang="en-US" dirty="0"/>
              <a:t>Run charts give guidance as you continue with improvement projects.</a:t>
            </a:r>
          </a:p>
          <a:p>
            <a:pPr marL="285750" indent="-285750" algn="l" rtl="0">
              <a:buFont typeface="Arial" panose="020B0604020202020204" pitchFamily="34" charset="0"/>
              <a:buChar char="•"/>
            </a:pPr>
            <a:r>
              <a:rPr lang="en-US" dirty="0"/>
              <a:t>Run charts help to determine when changes are actually improvements. </a:t>
            </a:r>
          </a:p>
          <a:p>
            <a:pPr marL="285750" indent="-285750" algn="l" rtl="0">
              <a:buFont typeface="Arial" panose="020B0604020202020204" pitchFamily="34" charset="0"/>
              <a:buChar char="•"/>
            </a:pPr>
            <a:r>
              <a:rPr lang="en-US" dirty="0"/>
              <a:t> Within the Control phase of DMAIC, run charts determine if you are holding gains made by improvement projects</a:t>
            </a:r>
          </a:p>
        </p:txBody>
      </p:sp>
      <p:pic>
        <p:nvPicPr>
          <p:cNvPr id="1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36096" y="2132856"/>
            <a:ext cx="332084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533752"/>
      </p:ext>
    </p:extLst>
  </p:cSld>
  <p:clrMapOvr>
    <a:masterClrMapping/>
  </p:clrMapOvr>
  <mc:AlternateContent xmlns:mc="http://schemas.openxmlformats.org/markup-compatibility/2006" xmlns:p14="http://schemas.microsoft.com/office/powerpoint/2010/main">
    <mc:Choice Requires="p14">
      <p:transition spd="slow" p14:dur="2000" advTm="147327"/>
    </mc:Choice>
    <mc:Fallback xmlns="">
      <p:transition spd="slow" advTm="14732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7" name="مستطيل 6"/>
          <p:cNvSpPr/>
          <p:nvPr/>
        </p:nvSpPr>
        <p:spPr>
          <a:xfrm>
            <a:off x="539550" y="1700808"/>
            <a:ext cx="4248473" cy="3139321"/>
          </a:xfrm>
          <a:prstGeom prst="rect">
            <a:avLst/>
          </a:prstGeom>
        </p:spPr>
        <p:txBody>
          <a:bodyPr wrap="square">
            <a:spAutoFit/>
          </a:bodyPr>
          <a:lstStyle/>
          <a:p>
            <a:pPr algn="l" rtl="0" fontAlgn="base"/>
            <a:r>
              <a:rPr lang="en-US" b="1" dirty="0">
                <a:solidFill>
                  <a:srgbClr val="C00000"/>
                </a:solidFill>
              </a:rPr>
              <a:t>When to use run charts</a:t>
            </a:r>
          </a:p>
          <a:p>
            <a:pPr marL="285750" indent="-285750" algn="l" rtl="0" fontAlgn="base">
              <a:buFont typeface="Arial" panose="020B0604020202020204" pitchFamily="34" charset="0"/>
              <a:buChar char="•"/>
            </a:pPr>
            <a:r>
              <a:rPr lang="en-US" dirty="0"/>
              <a:t>To visually depict how the process is performing.</a:t>
            </a:r>
          </a:p>
          <a:p>
            <a:pPr marL="285750" indent="-285750" algn="l" rtl="0" fontAlgn="base">
              <a:buFont typeface="Arial" panose="020B0604020202020204" pitchFamily="34" charset="0"/>
              <a:buChar char="•"/>
            </a:pPr>
            <a:r>
              <a:rPr lang="en-US" dirty="0"/>
              <a:t>Effectively track and communicate improvements (and determine success).</a:t>
            </a:r>
          </a:p>
          <a:p>
            <a:pPr marL="285750" indent="-285750" algn="l" rtl="0" fontAlgn="base">
              <a:buFont typeface="Arial" panose="020B0604020202020204" pitchFamily="34" charset="0"/>
              <a:buChar char="•"/>
            </a:pPr>
            <a:r>
              <a:rPr lang="en-US" dirty="0"/>
              <a:t>To identify process variation and avoid unbiased actions.</a:t>
            </a:r>
          </a:p>
          <a:p>
            <a:pPr marL="285750" indent="-285750" algn="l" rtl="0" fontAlgn="base">
              <a:buFont typeface="Arial" panose="020B0604020202020204" pitchFamily="34" charset="0"/>
              <a:buChar char="•"/>
            </a:pPr>
            <a:r>
              <a:rPr lang="en-US" dirty="0"/>
              <a:t>Display outputs to look for stability or instability.</a:t>
            </a:r>
          </a:p>
          <a:p>
            <a:pPr algn="l" rtl="0"/>
            <a:endParaRPr lang="en-US" dirty="0"/>
          </a:p>
          <a:p>
            <a:pPr algn="l" rtl="0"/>
            <a:endParaRPr lang="en-US" dirty="0"/>
          </a:p>
        </p:txBody>
      </p:sp>
      <p:pic>
        <p:nvPicPr>
          <p:cNvPr id="1126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88023" y="1841805"/>
            <a:ext cx="3613324" cy="314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3817698"/>
      </p:ext>
    </p:extLst>
  </p:cSld>
  <p:clrMapOvr>
    <a:masterClrMapping/>
  </p:clrMapOvr>
  <mc:AlternateContent xmlns:mc="http://schemas.openxmlformats.org/markup-compatibility/2006" xmlns:p14="http://schemas.microsoft.com/office/powerpoint/2010/main">
    <mc:Choice Requires="p14">
      <p:transition spd="slow" p14:dur="2000" advTm="138391"/>
    </mc:Choice>
    <mc:Fallback xmlns="">
      <p:transition spd="slow" advTm="13839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6" name="مستطيل 5"/>
          <p:cNvSpPr/>
          <p:nvPr/>
        </p:nvSpPr>
        <p:spPr>
          <a:xfrm>
            <a:off x="467544" y="1772816"/>
            <a:ext cx="3888432" cy="3416320"/>
          </a:xfrm>
          <a:prstGeom prst="rect">
            <a:avLst/>
          </a:prstGeom>
        </p:spPr>
        <p:txBody>
          <a:bodyPr wrap="square">
            <a:spAutoFit/>
          </a:bodyPr>
          <a:lstStyle/>
          <a:p>
            <a:pPr algn="l" rtl="0"/>
            <a:r>
              <a:rPr lang="en-US" dirty="0">
                <a:solidFill>
                  <a:srgbClr val="C00000"/>
                </a:solidFill>
              </a:rPr>
              <a:t>Control charts are very powerful tools for monitoring, controlling, and improving processes over time</a:t>
            </a:r>
            <a:r>
              <a:rPr lang="en-US" dirty="0"/>
              <a:t>. They are one of the most complex quality tools and probably the most little used outside of manufacturing domains. Control charts are applicable to administrative processes. Data speak, sometimes loudly and sometimes more subtly. Control charts, as </a:t>
            </a:r>
            <a:r>
              <a:rPr lang="en-US" dirty="0">
                <a:solidFill>
                  <a:srgbClr val="C00000"/>
                </a:solidFill>
              </a:rPr>
              <a:t>“the voice of the process,” can speak volumes of useful information. </a:t>
            </a:r>
            <a:endParaRPr lang="ar-SA" dirty="0">
              <a:solidFill>
                <a:srgbClr val="C00000"/>
              </a:solidFill>
            </a:endParaRPr>
          </a:p>
        </p:txBody>
      </p:sp>
      <p:sp>
        <p:nvSpPr>
          <p:cNvPr id="7" name="مستطيل 6"/>
          <p:cNvSpPr/>
          <p:nvPr/>
        </p:nvSpPr>
        <p:spPr>
          <a:xfrm>
            <a:off x="499447" y="1241644"/>
            <a:ext cx="2950167" cy="523220"/>
          </a:xfrm>
          <a:prstGeom prst="rect">
            <a:avLst/>
          </a:prstGeom>
        </p:spPr>
        <p:txBody>
          <a:bodyPr wrap="none">
            <a:spAutoFit/>
          </a:bodyPr>
          <a:lstStyle/>
          <a:p>
            <a:r>
              <a:rPr lang="en-US" sz="2800" b="1" dirty="0">
                <a:solidFill>
                  <a:srgbClr val="C00000"/>
                </a:solidFill>
              </a:rPr>
              <a:t>4.1 Control Charts </a:t>
            </a:r>
            <a:endParaRPr lang="ar-SA" sz="2800" b="1" dirty="0">
              <a:solidFill>
                <a:srgbClr val="C00000"/>
              </a:solidFill>
            </a:endParaRPr>
          </a:p>
        </p:txBody>
      </p:sp>
      <p:pic>
        <p:nvPicPr>
          <p:cNvPr id="1229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20072" y="2132856"/>
            <a:ext cx="3384376"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7642553"/>
      </p:ext>
    </p:extLst>
  </p:cSld>
  <p:clrMapOvr>
    <a:masterClrMapping/>
  </p:clrMapOvr>
  <mc:AlternateContent xmlns:mc="http://schemas.openxmlformats.org/markup-compatibility/2006" xmlns:p14="http://schemas.microsoft.com/office/powerpoint/2010/main">
    <mc:Choice Requires="p14">
      <p:transition spd="slow" p14:dur="2000" advTm="151382"/>
    </mc:Choice>
    <mc:Fallback xmlns="">
      <p:transition spd="slow" advTm="15138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20072" y="2132856"/>
            <a:ext cx="3384376"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755576" y="1268760"/>
            <a:ext cx="3672408" cy="4247317"/>
          </a:xfrm>
          <a:prstGeom prst="rect">
            <a:avLst/>
          </a:prstGeom>
        </p:spPr>
        <p:txBody>
          <a:bodyPr wrap="square">
            <a:spAutoFit/>
          </a:bodyPr>
          <a:lstStyle/>
          <a:p>
            <a:pPr algn="l" rtl="0"/>
            <a:r>
              <a:rPr lang="en-US" b="1" dirty="0">
                <a:solidFill>
                  <a:srgbClr val="C00000"/>
                </a:solidFill>
              </a:rPr>
              <a:t>Control charts use two types of data: </a:t>
            </a:r>
          </a:p>
          <a:p>
            <a:pPr algn="l" rtl="0"/>
            <a:endParaRPr lang="en-US" dirty="0">
              <a:solidFill>
                <a:srgbClr val="C00000"/>
              </a:solidFill>
            </a:endParaRPr>
          </a:p>
          <a:p>
            <a:pPr algn="l" rtl="0"/>
            <a:r>
              <a:rPr lang="en-US" dirty="0">
                <a:solidFill>
                  <a:srgbClr val="C00000"/>
                </a:solidFill>
              </a:rPr>
              <a:t>Attribute and variable</a:t>
            </a:r>
            <a:r>
              <a:rPr lang="en-US" b="1" u="sng" dirty="0">
                <a:solidFill>
                  <a:srgbClr val="C00000"/>
                </a:solidFill>
              </a:rPr>
              <a:t>. </a:t>
            </a:r>
          </a:p>
          <a:p>
            <a:pPr algn="l" rtl="0"/>
            <a:r>
              <a:rPr lang="en-US" b="1" u="sng" dirty="0">
                <a:solidFill>
                  <a:srgbClr val="C00000"/>
                </a:solidFill>
              </a:rPr>
              <a:t>Attribute data </a:t>
            </a:r>
            <a:r>
              <a:rPr lang="en-US" dirty="0"/>
              <a:t>are binary. Something is go or no-go. A report is either late or not late; the degree of lateness is irrelevant</a:t>
            </a:r>
            <a:r>
              <a:rPr lang="en-US" b="1" dirty="0">
                <a:solidFill>
                  <a:srgbClr val="C00000"/>
                </a:solidFill>
              </a:rPr>
              <a:t>. </a:t>
            </a:r>
          </a:p>
          <a:p>
            <a:pPr algn="l" rtl="0"/>
            <a:r>
              <a:rPr lang="en-US" b="1" u="sng" dirty="0">
                <a:solidFill>
                  <a:srgbClr val="C00000"/>
                </a:solidFill>
              </a:rPr>
              <a:t>Variable data </a:t>
            </a:r>
            <a:r>
              <a:rPr lang="en-US" dirty="0"/>
              <a:t>are some kind of measurement. An environmental project may be concerned not about the presence or absence of contaminants in groundwater but about the level of contamination as measured on a continuous scale of parts per million.</a:t>
            </a:r>
            <a:endParaRPr lang="ar-SA" dirty="0"/>
          </a:p>
        </p:txBody>
      </p:sp>
    </p:spTree>
    <p:extLst>
      <p:ext uri="{BB962C8B-B14F-4D97-AF65-F5344CB8AC3E}">
        <p14:creationId xmlns:p14="http://schemas.microsoft.com/office/powerpoint/2010/main" val="4059951439"/>
      </p:ext>
    </p:extLst>
  </p:cSld>
  <p:clrMapOvr>
    <a:masterClrMapping/>
  </p:clrMapOvr>
  <mc:AlternateContent xmlns:mc="http://schemas.openxmlformats.org/markup-compatibility/2006" xmlns:p14="http://schemas.microsoft.com/office/powerpoint/2010/main">
    <mc:Choice Requires="p14">
      <p:transition spd="slow" p14:dur="2000" advTm="199368"/>
    </mc:Choice>
    <mc:Fallback xmlns="">
      <p:transition spd="slow" advTm="1993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7" name="مستطيل 6"/>
          <p:cNvSpPr/>
          <p:nvPr/>
        </p:nvSpPr>
        <p:spPr>
          <a:xfrm>
            <a:off x="608258" y="1268760"/>
            <a:ext cx="3935554" cy="4247317"/>
          </a:xfrm>
          <a:prstGeom prst="rect">
            <a:avLst/>
          </a:prstGeom>
        </p:spPr>
        <p:txBody>
          <a:bodyPr wrap="square">
            <a:spAutoFit/>
          </a:bodyPr>
          <a:lstStyle/>
          <a:p>
            <a:pPr algn="l" rtl="0"/>
            <a:r>
              <a:rPr lang="en-US" dirty="0">
                <a:solidFill>
                  <a:srgbClr val="C00000"/>
                </a:solidFill>
              </a:rPr>
              <a:t>Using control charts includes four steps: </a:t>
            </a:r>
            <a:r>
              <a:rPr lang="en-US" b="1" dirty="0">
                <a:solidFill>
                  <a:srgbClr val="C00000"/>
                </a:solidFill>
              </a:rPr>
              <a:t>1. Collect initial data</a:t>
            </a:r>
            <a:r>
              <a:rPr lang="en-US" dirty="0"/>
              <a:t>. This will be the baseline data for the process. </a:t>
            </a:r>
          </a:p>
          <a:p>
            <a:pPr algn="l" rtl="0"/>
            <a:r>
              <a:rPr lang="en-US" b="1" dirty="0">
                <a:solidFill>
                  <a:srgbClr val="C00000"/>
                </a:solidFill>
              </a:rPr>
              <a:t>2. Create the control chart</a:t>
            </a:r>
            <a:r>
              <a:rPr lang="en-US" dirty="0"/>
              <a:t>. Plot the data. Calculate and plot the mean and the upper and lower control limits. </a:t>
            </a:r>
          </a:p>
          <a:p>
            <a:pPr algn="l" rtl="0"/>
            <a:r>
              <a:rPr lang="en-US" b="1" dirty="0">
                <a:solidFill>
                  <a:srgbClr val="C00000"/>
                </a:solidFill>
              </a:rPr>
              <a:t>3. Enter new data</a:t>
            </a:r>
            <a:r>
              <a:rPr lang="en-US" dirty="0"/>
              <a:t>. This is the key. A control chart is not just a snapshot of collected data. It is a tool for use over time to ensure that the process remains in statistical control. Using the mean and control limits established by the baseline data, enter new data points and determine if they lie within or outside the control limits. </a:t>
            </a:r>
          </a:p>
        </p:txBody>
      </p:sp>
      <p:pic>
        <p:nvPicPr>
          <p:cNvPr id="1331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88024" y="1610084"/>
            <a:ext cx="3902894" cy="35320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2185338"/>
      </p:ext>
    </p:extLst>
  </p:cSld>
  <p:clrMapOvr>
    <a:masterClrMapping/>
  </p:clrMapOvr>
  <mc:AlternateContent xmlns:mc="http://schemas.openxmlformats.org/markup-compatibility/2006" xmlns:p14="http://schemas.microsoft.com/office/powerpoint/2010/main">
    <mc:Choice Requires="p14">
      <p:transition spd="slow" p14:dur="2000" advTm="177815"/>
    </mc:Choice>
    <mc:Fallback xmlns="">
      <p:transition spd="slow" advTm="17781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7" name="مستطيل 6"/>
          <p:cNvSpPr/>
          <p:nvPr/>
        </p:nvSpPr>
        <p:spPr>
          <a:xfrm>
            <a:off x="467544" y="1614651"/>
            <a:ext cx="3816424" cy="2862322"/>
          </a:xfrm>
          <a:prstGeom prst="rect">
            <a:avLst/>
          </a:prstGeom>
        </p:spPr>
        <p:txBody>
          <a:bodyPr wrap="square">
            <a:spAutoFit/>
          </a:bodyPr>
          <a:lstStyle/>
          <a:p>
            <a:pPr algn="l" rtl="0"/>
            <a:r>
              <a:rPr lang="en-US" b="1" dirty="0">
                <a:solidFill>
                  <a:srgbClr val="C00000"/>
                </a:solidFill>
              </a:rPr>
              <a:t>4. Do not change the control limits based on new data unless the process changes. </a:t>
            </a:r>
            <a:r>
              <a:rPr lang="en-US" dirty="0"/>
              <a:t>The control chart is the voice of the process. Do not try to change the voice unless you change the process. Completion of a process improvement effort to reduce random cause variation would be a reason to collect new data and establish a new mean and new control limits.</a:t>
            </a:r>
          </a:p>
        </p:txBody>
      </p:sp>
      <p:pic>
        <p:nvPicPr>
          <p:cNvPr id="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68306" y="1556792"/>
            <a:ext cx="3902894" cy="35320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4403220"/>
      </p:ext>
    </p:extLst>
  </p:cSld>
  <p:clrMapOvr>
    <a:masterClrMapping/>
  </p:clrMapOvr>
  <mc:AlternateContent xmlns:mc="http://schemas.openxmlformats.org/markup-compatibility/2006" xmlns:p14="http://schemas.microsoft.com/office/powerpoint/2010/main">
    <mc:Choice Requires="p14">
      <p:transition spd="slow" p14:dur="2000" advTm="171818"/>
    </mc:Choice>
    <mc:Fallback xmlns="">
      <p:transition spd="slow" advTm="17181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7" name="مستطيل 6"/>
          <p:cNvSpPr/>
          <p:nvPr/>
        </p:nvSpPr>
        <p:spPr>
          <a:xfrm>
            <a:off x="395536" y="1276890"/>
            <a:ext cx="4320480" cy="3416320"/>
          </a:xfrm>
          <a:prstGeom prst="rect">
            <a:avLst/>
          </a:prstGeom>
        </p:spPr>
        <p:txBody>
          <a:bodyPr wrap="square">
            <a:spAutoFit/>
          </a:bodyPr>
          <a:lstStyle/>
          <a:p>
            <a:pPr algn="l" rtl="0" fontAlgn="base"/>
            <a:endParaRPr lang="en-US" dirty="0"/>
          </a:p>
          <a:p>
            <a:pPr algn="l" rtl="0"/>
            <a:r>
              <a:rPr lang="en-US" b="1" dirty="0">
                <a:solidFill>
                  <a:srgbClr val="C00000"/>
                </a:solidFill>
              </a:rPr>
              <a:t>Important to know, </a:t>
            </a:r>
          </a:p>
          <a:p>
            <a:pPr algn="l" rtl="0"/>
            <a:r>
              <a:rPr lang="en-US" dirty="0"/>
              <a:t>Two types of variation affect process performance:</a:t>
            </a:r>
          </a:p>
          <a:p>
            <a:pPr algn="l" rtl="0"/>
            <a:r>
              <a:rPr lang="en-US" b="1" dirty="0">
                <a:solidFill>
                  <a:srgbClr val="C00000"/>
                </a:solidFill>
              </a:rPr>
              <a:t> Random cause </a:t>
            </a:r>
            <a:r>
              <a:rPr lang="en-US" dirty="0"/>
              <a:t>and </a:t>
            </a:r>
            <a:r>
              <a:rPr lang="en-US" b="1" dirty="0">
                <a:solidFill>
                  <a:srgbClr val="C00000"/>
                </a:solidFill>
              </a:rPr>
              <a:t>special cause</a:t>
            </a:r>
            <a:r>
              <a:rPr lang="en-US" dirty="0"/>
              <a:t>. </a:t>
            </a:r>
          </a:p>
          <a:p>
            <a:pPr algn="l" rtl="0"/>
            <a:r>
              <a:rPr lang="en-US" b="1" dirty="0">
                <a:solidFill>
                  <a:srgbClr val="C00000"/>
                </a:solidFill>
              </a:rPr>
              <a:t>Random cause variation</a:t>
            </a:r>
            <a:r>
              <a:rPr lang="en-US" dirty="0"/>
              <a:t>, sometimes called common cause variation, is inherent in the system. It is always present. It cannot be specifically identified. An example might be a low level of illumination in the work area.</a:t>
            </a:r>
            <a:endParaRPr lang="en-US" b="1" dirty="0">
              <a:solidFill>
                <a:srgbClr val="C00000"/>
              </a:solidFill>
            </a:endParaRPr>
          </a:p>
          <a:p>
            <a:pPr algn="l" rtl="0"/>
            <a:r>
              <a:rPr lang="en-US" b="1" dirty="0">
                <a:solidFill>
                  <a:srgbClr val="C00000"/>
                </a:solidFill>
              </a:rPr>
              <a:t>Control limits </a:t>
            </a:r>
            <a:r>
              <a:rPr lang="en-US" dirty="0"/>
              <a:t>are established by data, not by management direction.</a:t>
            </a:r>
          </a:p>
        </p:txBody>
      </p:sp>
      <p:pic>
        <p:nvPicPr>
          <p:cNvPr id="18435"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2040" y="4926012"/>
            <a:ext cx="714334"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8"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0032" y="1706563"/>
            <a:ext cx="3864868"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3165408"/>
      </p:ext>
    </p:extLst>
  </p:cSld>
  <p:clrMapOvr>
    <a:masterClrMapping/>
  </p:clrMapOvr>
  <mc:AlternateContent xmlns:mc="http://schemas.openxmlformats.org/markup-compatibility/2006" xmlns:p14="http://schemas.microsoft.com/office/powerpoint/2010/main">
    <mc:Choice Requires="p14">
      <p:transition spd="slow" p14:dur="2000" advTm="108352"/>
    </mc:Choice>
    <mc:Fallback xmlns="">
      <p:transition spd="slow" advTm="10835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6" name="مستطيل 5"/>
          <p:cNvSpPr/>
          <p:nvPr/>
        </p:nvSpPr>
        <p:spPr>
          <a:xfrm>
            <a:off x="507250" y="1620898"/>
            <a:ext cx="3744416" cy="3693319"/>
          </a:xfrm>
          <a:prstGeom prst="rect">
            <a:avLst/>
          </a:prstGeom>
        </p:spPr>
        <p:txBody>
          <a:bodyPr wrap="square">
            <a:spAutoFit/>
          </a:bodyPr>
          <a:lstStyle/>
          <a:p>
            <a:pPr algn="l" rtl="0" fontAlgn="base"/>
            <a:r>
              <a:rPr lang="en-US" b="1" dirty="0">
                <a:solidFill>
                  <a:srgbClr val="C00000"/>
                </a:solidFill>
              </a:rPr>
              <a:t>Control charts </a:t>
            </a:r>
            <a:r>
              <a:rPr lang="en-US" dirty="0"/>
              <a:t>define process performance; they are the voice of the process, but managers or customers may not be satisfied with process performance. Either may decide that they want to see fewer defects than indicated by the control charts. In so doing, they are establishing a specification that process performance is expected to meet. Specifications define customer requirements; they have been called the “voice of the customer.”</a:t>
            </a:r>
          </a:p>
        </p:txBody>
      </p:sp>
      <p:pic>
        <p:nvPicPr>
          <p:cNvPr id="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0032" y="1706563"/>
            <a:ext cx="3864868"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013211"/>
      </p:ext>
    </p:extLst>
  </p:cSld>
  <p:clrMapOvr>
    <a:masterClrMapping/>
  </p:clrMapOvr>
  <mc:AlternateContent xmlns:mc="http://schemas.openxmlformats.org/markup-compatibility/2006" xmlns:p14="http://schemas.microsoft.com/office/powerpoint/2010/main">
    <mc:Choice Requires="p14">
      <p:transition spd="slow" p14:dur="2000" advTm="143338"/>
    </mc:Choice>
    <mc:Fallback xmlns="">
      <p:transition spd="slow" advTm="14333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7" name="مستطيل 6"/>
          <p:cNvSpPr/>
          <p:nvPr/>
        </p:nvSpPr>
        <p:spPr>
          <a:xfrm>
            <a:off x="323528" y="1268760"/>
            <a:ext cx="4524128" cy="3970318"/>
          </a:xfrm>
          <a:prstGeom prst="rect">
            <a:avLst/>
          </a:prstGeom>
        </p:spPr>
        <p:txBody>
          <a:bodyPr wrap="square">
            <a:spAutoFit/>
          </a:bodyPr>
          <a:lstStyle/>
          <a:p>
            <a:pPr marL="285750" indent="-285750" algn="l" rtl="0">
              <a:buFont typeface="Arial" panose="020B0604020202020204" pitchFamily="34" charset="0"/>
              <a:buChar char="•"/>
            </a:pPr>
            <a:r>
              <a:rPr lang="en-US" dirty="0"/>
              <a:t>When a control chart indicates values outside the control limits, the process is considered to be out of statistical control.. A process out of control will not produce predictable results and managers will have no idea about what to expect.</a:t>
            </a:r>
          </a:p>
          <a:p>
            <a:pPr marL="285750" indent="-285750" algn="l" rtl="0">
              <a:buFont typeface="Arial" panose="020B0604020202020204" pitchFamily="34" charset="0"/>
              <a:buChar char="•"/>
            </a:pPr>
            <a:r>
              <a:rPr lang="en-US" dirty="0"/>
              <a:t>Interpreting a control chart is rather simple. Data points that lie outside the control limits suggest special cause variation and require investigation. Data points that lie within the control limits suggest random cause variation and require no investigation, except for some unusual exceptions</a:t>
            </a:r>
            <a:endParaRPr lang="ar-SA" dirty="0"/>
          </a:p>
        </p:txBody>
      </p:sp>
      <p:pic>
        <p:nvPicPr>
          <p:cNvPr id="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2040" y="1685059"/>
            <a:ext cx="3864868"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9681978"/>
      </p:ext>
    </p:extLst>
  </p:cSld>
  <p:clrMapOvr>
    <a:masterClrMapping/>
  </p:clrMapOvr>
  <mc:AlternateContent xmlns:mc="http://schemas.openxmlformats.org/markup-compatibility/2006" xmlns:p14="http://schemas.microsoft.com/office/powerpoint/2010/main">
    <mc:Choice Requires="p14">
      <p:transition spd="slow" p14:dur="2000" advTm="203844"/>
    </mc:Choice>
    <mc:Fallback xmlns="">
      <p:transition spd="slow" advTm="20384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10" name="مستطيل 9"/>
          <p:cNvSpPr/>
          <p:nvPr/>
        </p:nvSpPr>
        <p:spPr>
          <a:xfrm>
            <a:off x="2259429" y="1096948"/>
            <a:ext cx="4062138" cy="523220"/>
          </a:xfrm>
          <a:prstGeom prst="rect">
            <a:avLst/>
          </a:prstGeom>
        </p:spPr>
        <p:txBody>
          <a:bodyPr wrap="none">
            <a:spAutoFit/>
          </a:bodyPr>
          <a:lstStyle/>
          <a:p>
            <a:r>
              <a:rPr lang="en-US" sz="2800" b="1" dirty="0">
                <a:solidFill>
                  <a:srgbClr val="C00000"/>
                </a:solidFill>
              </a:rPr>
              <a:t>Control Chart V. Run chart</a:t>
            </a:r>
            <a:endParaRPr lang="ar-SA" sz="2800" b="1" dirty="0">
              <a:solidFill>
                <a:srgbClr val="C00000"/>
              </a:solidFill>
            </a:endParaRPr>
          </a:p>
        </p:txBody>
      </p:sp>
      <p:graphicFrame>
        <p:nvGraphicFramePr>
          <p:cNvPr id="11" name="جدول 10"/>
          <p:cNvGraphicFramePr>
            <a:graphicFrameLocks noGrp="1"/>
          </p:cNvGraphicFramePr>
          <p:nvPr>
            <p:extLst>
              <p:ext uri="{D42A27DB-BD31-4B8C-83A1-F6EECF244321}">
                <p14:modId xmlns:p14="http://schemas.microsoft.com/office/powerpoint/2010/main" val="3301572531"/>
              </p:ext>
            </p:extLst>
          </p:nvPr>
        </p:nvGraphicFramePr>
        <p:xfrm>
          <a:off x="854901" y="1628238"/>
          <a:ext cx="7302000" cy="3693160"/>
        </p:xfrm>
        <a:graphic>
          <a:graphicData uri="http://schemas.openxmlformats.org/drawingml/2006/table">
            <a:tbl>
              <a:tblPr rtl="1" firstRow="1" bandRow="1">
                <a:tableStyleId>{5C22544A-7EE6-4342-B048-85BDC9FD1C3A}</a:tableStyleId>
              </a:tblPr>
              <a:tblGrid>
                <a:gridCol w="3651000">
                  <a:extLst>
                    <a:ext uri="{9D8B030D-6E8A-4147-A177-3AD203B41FA5}">
                      <a16:colId xmlns:a16="http://schemas.microsoft.com/office/drawing/2014/main" val="20000"/>
                    </a:ext>
                  </a:extLst>
                </a:gridCol>
                <a:gridCol w="3651000">
                  <a:extLst>
                    <a:ext uri="{9D8B030D-6E8A-4147-A177-3AD203B41FA5}">
                      <a16:colId xmlns:a16="http://schemas.microsoft.com/office/drawing/2014/main" val="20001"/>
                    </a:ext>
                  </a:extLst>
                </a:gridCol>
              </a:tblGrid>
              <a:tr h="370840">
                <a:tc>
                  <a:txBody>
                    <a:bodyPr/>
                    <a:lstStyle/>
                    <a:p>
                      <a:pPr algn="ctr" rtl="1"/>
                      <a:r>
                        <a:rPr lang="en-US" dirty="0"/>
                        <a:t>Run chart </a:t>
                      </a:r>
                      <a:endParaRPr lang="ar-SA" dirty="0"/>
                    </a:p>
                  </a:txBody>
                  <a:tcPr/>
                </a:tc>
                <a:tc>
                  <a:txBody>
                    <a:bodyPr/>
                    <a:lstStyle/>
                    <a:p>
                      <a:pPr algn="ctr" rtl="1"/>
                      <a:r>
                        <a:rPr lang="en-US" dirty="0"/>
                        <a:t>Control chart</a:t>
                      </a:r>
                      <a:r>
                        <a:rPr lang="en-US" baseline="0" dirty="0"/>
                        <a:t>  </a:t>
                      </a:r>
                      <a:endParaRPr lang="ar-SA" dirty="0"/>
                    </a:p>
                  </a:txBody>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mn-lt"/>
                          <a:ea typeface="+mn-ea"/>
                          <a:cs typeface="+mn-cs"/>
                        </a:rPr>
                        <a:t>- Run charts have an </a:t>
                      </a:r>
                      <a:r>
                        <a:rPr lang="en-US" sz="1600" b="0" i="0" u="none" strike="noStrike" kern="1200" dirty="0">
                          <a:solidFill>
                            <a:schemeClr val="dk1"/>
                          </a:solidFill>
                          <a:effectLst/>
                          <a:latin typeface="+mn-lt"/>
                          <a:ea typeface="+mn-ea"/>
                          <a:cs typeface="+mn-cs"/>
                        </a:rPr>
                        <a:t>X and a Y axis</a:t>
                      </a:r>
                      <a:r>
                        <a:rPr lang="en-US" sz="1600" b="0" i="0" kern="1200" dirty="0">
                          <a:solidFill>
                            <a:schemeClr val="dk1"/>
                          </a:solidFill>
                          <a:effectLst/>
                          <a:latin typeface="+mn-lt"/>
                          <a:ea typeface="+mn-ea"/>
                          <a:cs typeface="+mn-cs"/>
                        </a:rPr>
                        <a:t>. Time is always shown on the horizontal axis, and the measure of improvement is shown on the vertical, Y axis.</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mn-lt"/>
                          <a:ea typeface="+mn-ea"/>
                          <a:cs typeface="+mn-cs"/>
                        </a:rPr>
                        <a:t>- Run charts have a median – used as a centerline.</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mn-lt"/>
                          <a:ea typeface="+mn-ea"/>
                          <a:cs typeface="+mn-cs"/>
                        </a:rPr>
                        <a:t>- Run charts are less sensitive .</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mn-lt"/>
                          <a:ea typeface="+mn-ea"/>
                          <a:cs typeface="+mn-cs"/>
                        </a:rPr>
                        <a:t>- Run charts can identify Common Cause and some types of Special Cause Variation</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mn-lt"/>
                          <a:ea typeface="+mn-ea"/>
                          <a:cs typeface="+mn-cs"/>
                        </a:rPr>
                        <a:t>- Run charts can help when you start improvement initiatives, as you can start with a small amount of data.</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0" i="0" kern="1200" dirty="0">
                        <a:solidFill>
                          <a:schemeClr val="dk1"/>
                        </a:solidFill>
                        <a:effectLst/>
                        <a:latin typeface="+mn-lt"/>
                        <a:ea typeface="+mn-ea"/>
                        <a:cs typeface="+mn-cs"/>
                      </a:endParaRPr>
                    </a:p>
                  </a:txBody>
                  <a:tcPr/>
                </a:tc>
                <a:tc>
                  <a:txBody>
                    <a:bodyPr/>
                    <a:lstStyle/>
                    <a:p>
                      <a:pPr algn="l" rtl="0" fontAlgn="base"/>
                      <a:r>
                        <a:rPr lang="en-US" sz="1800" b="0" i="0" kern="1200" dirty="0">
                          <a:solidFill>
                            <a:schemeClr val="dk1"/>
                          </a:solidFill>
                          <a:effectLst/>
                          <a:latin typeface="+mn-lt"/>
                          <a:ea typeface="+mn-ea"/>
                          <a:cs typeface="+mn-cs"/>
                        </a:rPr>
                        <a:t>-</a:t>
                      </a:r>
                      <a:r>
                        <a:rPr lang="en-US" sz="1600" b="0" i="0" kern="1200" dirty="0">
                          <a:solidFill>
                            <a:schemeClr val="dk1"/>
                          </a:solidFill>
                          <a:effectLst/>
                          <a:latin typeface="+mn-lt"/>
                          <a:ea typeface="+mn-ea"/>
                          <a:cs typeface="+mn-cs"/>
                        </a:rPr>
                        <a:t> Control charts are more sensitive than run charts and so able to give more detail.</a:t>
                      </a:r>
                    </a:p>
                    <a:p>
                      <a:pPr algn="l" rtl="0" fontAlgn="base"/>
                      <a:r>
                        <a:rPr lang="en-US" sz="1600" b="0" i="0" kern="1200" dirty="0">
                          <a:solidFill>
                            <a:schemeClr val="dk1"/>
                          </a:solidFill>
                          <a:effectLst/>
                          <a:latin typeface="+mn-lt"/>
                          <a:ea typeface="+mn-ea"/>
                          <a:cs typeface="+mn-cs"/>
                        </a:rPr>
                        <a:t>- Control charts have a ‘mean’ or average which is plotted on the central line (CL). </a:t>
                      </a:r>
                    </a:p>
                    <a:p>
                      <a:pPr algn="l" rtl="0" fontAlgn="base"/>
                      <a:r>
                        <a:rPr lang="en-US" sz="1600" b="0" i="0" kern="1200" dirty="0">
                          <a:solidFill>
                            <a:schemeClr val="dk1"/>
                          </a:solidFill>
                          <a:effectLst/>
                          <a:latin typeface="+mn-lt"/>
                          <a:ea typeface="+mn-ea"/>
                          <a:cs typeface="+mn-cs"/>
                        </a:rPr>
                        <a:t>- Control charts have control limits</a:t>
                      </a:r>
                    </a:p>
                    <a:p>
                      <a:pPr algn="l" rtl="0" fontAlgn="base"/>
                      <a:r>
                        <a:rPr lang="en-US" sz="1600" b="0" i="0" kern="1200" dirty="0">
                          <a:solidFill>
                            <a:schemeClr val="dk1"/>
                          </a:solidFill>
                          <a:effectLst/>
                          <a:latin typeface="+mn-lt"/>
                          <a:ea typeface="+mn-ea"/>
                          <a:cs typeface="+mn-cs"/>
                        </a:rPr>
                        <a:t>- Control charts can define ‘process capability’.</a:t>
                      </a:r>
                    </a:p>
                    <a:p>
                      <a:pPr algn="l" rtl="0" fontAlgn="base"/>
                      <a:r>
                        <a:rPr lang="en-US" sz="1600" b="0" i="0" kern="1200" dirty="0">
                          <a:solidFill>
                            <a:schemeClr val="dk1"/>
                          </a:solidFill>
                          <a:effectLst/>
                          <a:latin typeface="+mn-lt"/>
                          <a:ea typeface="+mn-ea"/>
                          <a:cs typeface="+mn-cs"/>
                        </a:rPr>
                        <a:t>- Control charts are able to detect special causes and help the user more accurately predict what will happen.</a:t>
                      </a:r>
                    </a:p>
                    <a:p>
                      <a:pPr algn="l" rtl="0" fontAlgn="base"/>
                      <a:r>
                        <a:rPr lang="en-US" sz="1600" b="0" i="0" kern="1200" dirty="0">
                          <a:solidFill>
                            <a:schemeClr val="dk1"/>
                          </a:solidFill>
                          <a:effectLst/>
                          <a:latin typeface="+mn-lt"/>
                          <a:ea typeface="+mn-ea"/>
                          <a:cs typeface="+mn-cs"/>
                        </a:rPr>
                        <a:t>- You need more data for a control chart.</a:t>
                      </a:r>
                    </a:p>
                    <a:p>
                      <a:pPr rtl="1"/>
                      <a:endParaRPr lang="ar-SA"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38439110"/>
      </p:ext>
    </p:extLst>
  </p:cSld>
  <p:clrMapOvr>
    <a:masterClrMapping/>
  </p:clrMapOvr>
  <mc:AlternateContent xmlns:mc="http://schemas.openxmlformats.org/markup-compatibility/2006" xmlns:p14="http://schemas.microsoft.com/office/powerpoint/2010/main">
    <mc:Choice Requires="p14">
      <p:transition spd="slow" p14:dur="2000" advTm="235811"/>
    </mc:Choice>
    <mc:Fallback xmlns="">
      <p:transition spd="slow" advTm="23581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pic>
        <p:nvPicPr>
          <p:cNvPr id="1536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909" y="936504"/>
            <a:ext cx="9010315" cy="4796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8891975"/>
      </p:ext>
    </p:extLst>
  </p:cSld>
  <p:clrMapOvr>
    <a:masterClrMapping/>
  </p:clrMapOvr>
  <mc:AlternateContent xmlns:mc="http://schemas.openxmlformats.org/markup-compatibility/2006" xmlns:p14="http://schemas.microsoft.com/office/powerpoint/2010/main">
    <mc:Choice Requires="p14">
      <p:transition spd="slow" p14:dur="2000" advTm="119872"/>
    </mc:Choice>
    <mc:Fallback xmlns="">
      <p:transition spd="slow" advTm="1198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sp>
        <p:nvSpPr>
          <p:cNvPr id="8" name="مستطيل 7"/>
          <p:cNvSpPr/>
          <p:nvPr/>
        </p:nvSpPr>
        <p:spPr>
          <a:xfrm>
            <a:off x="467544" y="1412776"/>
            <a:ext cx="4032448" cy="4247317"/>
          </a:xfrm>
          <a:prstGeom prst="rect">
            <a:avLst/>
          </a:prstGeom>
        </p:spPr>
        <p:txBody>
          <a:bodyPr wrap="square">
            <a:spAutoFit/>
          </a:bodyPr>
          <a:lstStyle/>
          <a:p>
            <a:pPr algn="l" rtl="0"/>
            <a:r>
              <a:rPr lang="en-US" b="1" dirty="0">
                <a:solidFill>
                  <a:srgbClr val="C00000"/>
                </a:solidFill>
              </a:rPr>
              <a:t>Benefits of using a Control Chart</a:t>
            </a:r>
          </a:p>
          <a:p>
            <a:pPr algn="l" rtl="0"/>
            <a:r>
              <a:rPr lang="en-US" dirty="0"/>
              <a:t>• To monitor and control the ongoing process by recognizing the issues that arise.</a:t>
            </a:r>
          </a:p>
          <a:p>
            <a:pPr algn="l" rtl="0"/>
            <a:r>
              <a:rPr lang="en-US" dirty="0"/>
              <a:t>• To predict the expected ranges of outcomes from the process.</a:t>
            </a:r>
          </a:p>
          <a:p>
            <a:pPr algn="l" rtl="0"/>
            <a:r>
              <a:rPr lang="en-US" dirty="0"/>
              <a:t>• To determine the stability of a process.</a:t>
            </a:r>
          </a:p>
          <a:p>
            <a:pPr algn="l" rtl="0"/>
            <a:r>
              <a:rPr lang="en-US" dirty="0"/>
              <a:t>• To analyze the patterns of the process variation from the special causes (non-routine events) or common causes (built into the process).</a:t>
            </a:r>
          </a:p>
          <a:p>
            <a:pPr algn="l" rtl="0"/>
            <a:r>
              <a:rPr lang="en-US" dirty="0"/>
              <a:t>• To determine the areas where the quality needs to be improved in the project in order to increase the productivity.</a:t>
            </a:r>
          </a:p>
        </p:txBody>
      </p:sp>
      <p:pic>
        <p:nvPicPr>
          <p:cNvPr id="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6016" y="2204864"/>
            <a:ext cx="3888432"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2991649"/>
      </p:ext>
    </p:extLst>
  </p:cSld>
  <p:clrMapOvr>
    <a:masterClrMapping/>
  </p:clrMapOvr>
  <mc:AlternateContent xmlns:mc="http://schemas.openxmlformats.org/markup-compatibility/2006" xmlns:p14="http://schemas.microsoft.com/office/powerpoint/2010/main">
    <mc:Choice Requires="p14">
      <p:transition spd="slow" p14:dur="2000" advTm="164853"/>
    </mc:Choice>
    <mc:Fallback xmlns="">
      <p:transition spd="slow" advTm="16485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pic>
        <p:nvPicPr>
          <p:cNvPr id="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53223" y="1196752"/>
            <a:ext cx="4751610" cy="892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492060" y="2276872"/>
            <a:ext cx="6752347" cy="3139321"/>
          </a:xfrm>
          <a:prstGeom prst="rect">
            <a:avLst/>
          </a:prstGeom>
        </p:spPr>
        <p:txBody>
          <a:bodyPr wrap="square">
            <a:spAutoFit/>
          </a:bodyPr>
          <a:lstStyle/>
          <a:p>
            <a:pPr algn="l" rtl="0"/>
            <a:r>
              <a:rPr lang="en-US" dirty="0"/>
              <a:t>◆ Flow charts identify the sequence of events in a process. They allow analysis of where errors might occur. A small set of commonly used symbols provides significant capability. </a:t>
            </a:r>
          </a:p>
          <a:p>
            <a:pPr algn="l" rtl="0"/>
            <a:r>
              <a:rPr lang="en-US" dirty="0"/>
              <a:t>◆ Run charts show process performance over time. They are applied to repeatable processes in which results are expected to be consistent. Run charts show how data vary around a centerline, usually a mean. </a:t>
            </a:r>
          </a:p>
          <a:p>
            <a:pPr algn="l" rtl="0"/>
            <a:r>
              <a:rPr lang="en-US" dirty="0"/>
              <a:t>◆ Control charts also show performance over time. They are run charts with added upper and lower control limits that allow monitoring, controlling, and improving processes over time. </a:t>
            </a:r>
          </a:p>
          <a:p>
            <a:pPr algn="l" rtl="0"/>
            <a:r>
              <a:rPr lang="en-US" dirty="0"/>
              <a:t>◆ Control charts use sample data, and has different types. The type of chart is determined by the type of data and sample size.</a:t>
            </a:r>
            <a:endParaRPr lang="ar-SA" dirty="0"/>
          </a:p>
        </p:txBody>
      </p:sp>
    </p:spTree>
    <p:extLst>
      <p:ext uri="{BB962C8B-B14F-4D97-AF65-F5344CB8AC3E}">
        <p14:creationId xmlns:p14="http://schemas.microsoft.com/office/powerpoint/2010/main" val="2174924462"/>
      </p:ext>
    </p:extLst>
  </p:cSld>
  <p:clrMapOvr>
    <a:masterClrMapping/>
  </p:clrMapOvr>
  <mc:AlternateContent xmlns:mc="http://schemas.openxmlformats.org/markup-compatibility/2006" xmlns:p14="http://schemas.microsoft.com/office/powerpoint/2010/main">
    <mc:Choice Requires="p14">
      <p:transition spd="slow" p14:dur="2000" advTm="28599"/>
    </mc:Choice>
    <mc:Fallback xmlns="">
      <p:transition spd="slow" advTm="2859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pic>
        <p:nvPicPr>
          <p:cNvPr id="2560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52638" y="1055390"/>
            <a:ext cx="5037137" cy="1149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611560" y="2276872"/>
            <a:ext cx="7992888" cy="3970318"/>
          </a:xfrm>
          <a:prstGeom prst="rect">
            <a:avLst/>
          </a:prstGeom>
        </p:spPr>
        <p:txBody>
          <a:bodyPr wrap="square">
            <a:spAutoFit/>
          </a:bodyPr>
          <a:lstStyle/>
          <a:p>
            <a:pPr algn="l" rtl="0"/>
            <a:r>
              <a:rPr lang="en-US" dirty="0"/>
              <a:t>◆ Control limits may be established through rigorous mathematical calculations or by setting them equal to 3σ above and below the mean. </a:t>
            </a:r>
          </a:p>
          <a:p>
            <a:pPr algn="l" rtl="0"/>
            <a:r>
              <a:rPr lang="en-US" dirty="0"/>
              <a:t>◆ Data that lie within control limits result from random cause variation. This kind of variation is inherent in the system and can be reduced only by improving the whole process. When all data lie within control limits, the process is in statistical control and results are predictable. </a:t>
            </a:r>
          </a:p>
          <a:p>
            <a:pPr algn="l" rtl="0"/>
            <a:r>
              <a:rPr lang="en-US" dirty="0"/>
              <a:t>◆ Data that lie outside control limits result from special cause variation. This kind of variation can and must be identified and removed to bring the process back into statistical control.</a:t>
            </a:r>
          </a:p>
          <a:p>
            <a:pPr algn="l" rtl="0"/>
            <a:r>
              <a:rPr lang="en-US" dirty="0"/>
              <a:t>◆ Managers or customers may establish specification limits for process performance. If the specification limit is inside the control limit, the process is guaranteed to produce defective results. Processes must be improved so that control limits are inside specification limits, guaranteeing acceptable process performance.</a:t>
            </a:r>
            <a:endParaRPr lang="ar-SA" dirty="0"/>
          </a:p>
        </p:txBody>
      </p:sp>
    </p:spTree>
    <p:extLst>
      <p:ext uri="{BB962C8B-B14F-4D97-AF65-F5344CB8AC3E}">
        <p14:creationId xmlns:p14="http://schemas.microsoft.com/office/powerpoint/2010/main" val="1547181446"/>
      </p:ext>
    </p:extLst>
  </p:cSld>
  <p:clrMapOvr>
    <a:masterClrMapping/>
  </p:clrMapOvr>
  <mc:AlternateContent xmlns:mc="http://schemas.openxmlformats.org/markup-compatibility/2006" xmlns:p14="http://schemas.microsoft.com/office/powerpoint/2010/main">
    <mc:Choice Requires="p14">
      <p:transition spd="slow" p14:dur="2000" advTm="42109"/>
    </mc:Choice>
    <mc:Fallback xmlns="">
      <p:transition spd="slow" advTm="4210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3150" y="1185334"/>
            <a:ext cx="66675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9161709"/>
      </p:ext>
    </p:extLst>
  </p:cSld>
  <p:clrMapOvr>
    <a:masterClrMapping/>
  </p:clrMapOvr>
  <mc:AlternateContent xmlns:mc="http://schemas.openxmlformats.org/markup-compatibility/2006" xmlns:p14="http://schemas.microsoft.com/office/powerpoint/2010/main">
    <mc:Choice Requires="p14">
      <p:transition spd="slow" p14:dur="2000" advTm="7059"/>
    </mc:Choice>
    <mc:Fallback xmlns="">
      <p:transition spd="slow" advTm="70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3530" y="1030900"/>
            <a:ext cx="7292886" cy="52318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889389"/>
      </p:ext>
    </p:extLst>
  </p:cSld>
  <p:clrMapOvr>
    <a:masterClrMapping/>
  </p:clrMapOvr>
  <mc:AlternateContent xmlns:mc="http://schemas.openxmlformats.org/markup-compatibility/2006" xmlns:p14="http://schemas.microsoft.com/office/powerpoint/2010/main">
    <mc:Choice Requires="p14">
      <p:transition spd="slow" p14:dur="2000" advTm="7439"/>
    </mc:Choice>
    <mc:Fallback xmlns="">
      <p:transition spd="slow" advTm="7439"/>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2165</Words>
  <Application>Microsoft Office PowerPoint</Application>
  <PresentationFormat>On-screen Show (4:3)</PresentationFormat>
  <Paragraphs>119</Paragraphs>
  <Slides>33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Calibri</vt:lpstr>
      <vt:lpstr>Tajawal Medium</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manal shabat</cp:lastModifiedBy>
  <cp:revision>3</cp:revision>
  <dcterms:created xsi:type="dcterms:W3CDTF">2023-07-22T09:39:33Z</dcterms:created>
  <dcterms:modified xsi:type="dcterms:W3CDTF">2023-11-12T21:39:28Z</dcterms:modified>
</cp:coreProperties>
</file>