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2"/>
  </p:notesMasterIdLst>
  <p:handoutMasterIdLst>
    <p:handoutMasterId r:id="rId43"/>
  </p:handoutMasterIdLst>
  <p:sldIdLst>
    <p:sldId id="264" r:id="rId3"/>
    <p:sldId id="569" r:id="rId4"/>
    <p:sldId id="597" r:id="rId5"/>
    <p:sldId id="598" r:id="rId6"/>
    <p:sldId id="599" r:id="rId7"/>
    <p:sldId id="600" r:id="rId8"/>
    <p:sldId id="601" r:id="rId9"/>
    <p:sldId id="648" r:id="rId10"/>
    <p:sldId id="602" r:id="rId11"/>
    <p:sldId id="603" r:id="rId12"/>
    <p:sldId id="604"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4" r:id="rId38"/>
    <p:sldId id="645" r:id="rId39"/>
    <p:sldId id="646" r:id="rId40"/>
    <p:sldId id="64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7394" autoAdjust="0"/>
  </p:normalViewPr>
  <p:slideViewPr>
    <p:cSldViewPr snapToGrid="0">
      <p:cViewPr varScale="1">
        <p:scale>
          <a:sx n="68" d="100"/>
          <a:sy n="68"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09-Apr-22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7:26.811"/>
    </inkml:context>
    <inkml:brush xml:id="br0">
      <inkml:brushProperty name="width" value="0.05292" units="cm"/>
      <inkml:brushProperty name="height" value="0.05292" units="cm"/>
      <inkml:brushProperty name="color" value="#FF0000"/>
    </inkml:brush>
  </inkml:definitions>
  <inkml:trace contextRef="#ctx0" brushRef="#br0">20326 17508 844 0,'0'41'23'0,"2"-3"-279"15,0-6 66-15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09-Apr-22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Spring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Spring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Spring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Spring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Spring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10: </a:t>
            </a:r>
            <a:r>
              <a:rPr lang="en-US" sz="4900" b="1" dirty="0" smtClean="0">
                <a:solidFill>
                  <a:srgbClr val="FF0000"/>
                </a:solidFill>
                <a:latin typeface="+mn-lt"/>
              </a:rPr>
              <a:t>ACP</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Spring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ACP</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5848396" y="2103067"/>
            <a:ext cx="4133804" cy="4119933"/>
          </a:xfrm>
          <a:prstGeom prst="rect">
            <a:avLst/>
          </a:prstGeom>
        </p:spPr>
      </p:pic>
    </p:spTree>
    <p:extLst>
      <p:ext uri="{BB962C8B-B14F-4D97-AF65-F5344CB8AC3E}">
        <p14:creationId xmlns:p14="http://schemas.microsoft.com/office/powerpoint/2010/main" val="4096737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PMI-ACP</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PMI-ACP® exam is situationally-based, thus also testing </a:t>
            </a:r>
            <a:r>
              <a:rPr lang="en-US" dirty="0" smtClean="0"/>
              <a:t>the test-taker’s </a:t>
            </a:r>
            <a:r>
              <a:rPr lang="en-US" dirty="0"/>
              <a:t>command of applying the doctrine</a:t>
            </a:r>
          </a:p>
          <a:p>
            <a:endParaRPr lang="en-US" dirty="0"/>
          </a:p>
          <a:p>
            <a:r>
              <a:rPr lang="en-US" dirty="0" smtClean="0"/>
              <a:t>Passing </a:t>
            </a:r>
            <a:r>
              <a:rPr lang="en-US" dirty="0"/>
              <a:t>the exam results in the globally recognized Project Management Institute – Agile Certified Practitioner credential (PMI-ACP)®</a:t>
            </a:r>
          </a:p>
          <a:p>
            <a:endParaRPr lang="en-US" dirty="0"/>
          </a:p>
          <a:p>
            <a:r>
              <a:rPr lang="en-US" dirty="0" smtClean="0"/>
              <a:t>In </a:t>
            </a:r>
            <a:r>
              <a:rPr lang="en-US" dirty="0"/>
              <a:t>the mind </a:t>
            </a:r>
            <a:r>
              <a:rPr lang="en-US" dirty="0" smtClean="0"/>
              <a:t>of </a:t>
            </a:r>
            <a:r>
              <a:rPr lang="en-US" dirty="0"/>
              <a:t>hiring mangers, the PMI-ACP® ‘validates’ the </a:t>
            </a:r>
            <a:r>
              <a:rPr lang="en-US" dirty="0" smtClean="0"/>
              <a:t>Agile </a:t>
            </a:r>
            <a:r>
              <a:rPr lang="en-US" dirty="0"/>
              <a:t>knowledge and experience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35747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PMI Agile Certified </a:t>
            </a:r>
            <a:r>
              <a:rPr lang="en-US" dirty="0" smtClean="0"/>
              <a:t>Practitioner</a:t>
            </a:r>
            <a:endParaRPr lang="en-US" dirty="0"/>
          </a:p>
        </p:txBody>
      </p:sp>
      <p:sp>
        <p:nvSpPr>
          <p:cNvPr id="3" name="Content Placeholder 2"/>
          <p:cNvSpPr>
            <a:spLocks noGrp="1"/>
          </p:cNvSpPr>
          <p:nvPr>
            <p:ph idx="1"/>
          </p:nvPr>
        </p:nvSpPr>
        <p:spPr/>
        <p:txBody>
          <a:bodyPr>
            <a:normAutofit/>
          </a:bodyPr>
          <a:lstStyle/>
          <a:p>
            <a:r>
              <a:rPr lang="en-US" dirty="0" smtClean="0"/>
              <a:t>Scrum</a:t>
            </a:r>
            <a:endParaRPr lang="en-US" dirty="0"/>
          </a:p>
          <a:p>
            <a:r>
              <a:rPr lang="en-US" dirty="0" smtClean="0"/>
              <a:t>XP</a:t>
            </a:r>
            <a:endParaRPr lang="en-US" dirty="0"/>
          </a:p>
          <a:p>
            <a:r>
              <a:rPr lang="en-US" dirty="0" smtClean="0"/>
              <a:t>Kanban</a:t>
            </a:r>
            <a:endParaRPr lang="en-US" dirty="0"/>
          </a:p>
          <a:p>
            <a:r>
              <a:rPr lang="en-US" dirty="0" smtClean="0"/>
              <a:t>Test </a:t>
            </a:r>
            <a:r>
              <a:rPr lang="en-US" dirty="0"/>
              <a:t>Driven Development (TDD)</a:t>
            </a:r>
          </a:p>
          <a:p>
            <a:r>
              <a:rPr lang="en-US" dirty="0" smtClean="0"/>
              <a:t>Feature </a:t>
            </a:r>
            <a:r>
              <a:rPr lang="en-US" dirty="0"/>
              <a:t>Driven Development (FDD)</a:t>
            </a:r>
          </a:p>
          <a:p>
            <a:r>
              <a:rPr lang="en-US" dirty="0" smtClean="0"/>
              <a:t>Crystal</a:t>
            </a:r>
            <a:endParaRPr lang="en-US" dirty="0"/>
          </a:p>
          <a:p>
            <a:r>
              <a:rPr lang="en-US" dirty="0" smtClean="0"/>
              <a:t>Dynamic </a:t>
            </a:r>
            <a:r>
              <a:rPr lang="en-US" dirty="0"/>
              <a:t>Software Development Method (DSDM)</a:t>
            </a:r>
          </a:p>
          <a:p>
            <a:r>
              <a:rPr lang="en-US" dirty="0" smtClean="0"/>
              <a:t>Lean</a:t>
            </a:r>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909487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PMI-ACP Exam</a:t>
            </a:r>
          </a:p>
        </p:txBody>
      </p:sp>
      <p:sp>
        <p:nvSpPr>
          <p:cNvPr id="3" name="Content Placeholder 2"/>
          <p:cNvSpPr>
            <a:spLocks noGrp="1"/>
          </p:cNvSpPr>
          <p:nvPr>
            <p:ph idx="1"/>
          </p:nvPr>
        </p:nvSpPr>
        <p:spPr/>
        <p:txBody>
          <a:bodyPr/>
          <a:lstStyle/>
          <a:p>
            <a:r>
              <a:rPr lang="en-US" dirty="0" smtClean="0"/>
              <a:t>3-Hours </a:t>
            </a:r>
            <a:r>
              <a:rPr lang="en-US" dirty="0"/>
              <a:t>Long</a:t>
            </a:r>
          </a:p>
          <a:p>
            <a:r>
              <a:rPr lang="en-US" dirty="0" smtClean="0"/>
              <a:t>120 </a:t>
            </a:r>
            <a:r>
              <a:rPr lang="en-US" dirty="0"/>
              <a:t>Questions</a:t>
            </a:r>
          </a:p>
          <a:p>
            <a:r>
              <a:rPr lang="en-US" dirty="0" smtClean="0"/>
              <a:t>100 </a:t>
            </a:r>
            <a:r>
              <a:rPr lang="en-US" dirty="0"/>
              <a:t>Scored</a:t>
            </a:r>
          </a:p>
          <a:p>
            <a:r>
              <a:rPr lang="en-US" dirty="0" smtClean="0"/>
              <a:t>20 </a:t>
            </a:r>
            <a:r>
              <a:rPr lang="en-US" dirty="0"/>
              <a:t>Test Questions</a:t>
            </a:r>
          </a:p>
          <a:p>
            <a:r>
              <a:rPr lang="en-US" dirty="0" smtClean="0"/>
              <a:t>“</a:t>
            </a:r>
            <a:r>
              <a:rPr lang="en-US" dirty="0"/>
              <a:t>Pass” or “Fail”</a:t>
            </a:r>
          </a:p>
          <a:p>
            <a:r>
              <a:rPr lang="en-US" dirty="0" smtClean="0"/>
              <a:t>Most </a:t>
            </a:r>
            <a:r>
              <a:rPr lang="en-US" dirty="0"/>
              <a:t>Questions </a:t>
            </a:r>
            <a:r>
              <a:rPr lang="en-US" dirty="0" smtClean="0"/>
              <a:t>are Situational </a:t>
            </a:r>
            <a:r>
              <a:rPr lang="en-US" dirty="0"/>
              <a:t>in Nature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83362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96" y="93323"/>
            <a:ext cx="10515600" cy="1325563"/>
          </a:xfrm>
        </p:spPr>
        <p:txBody>
          <a:bodyPr/>
          <a:lstStyle/>
          <a:p>
            <a:r>
              <a:rPr lang="en-US" dirty="0"/>
              <a:t>The PMI-ACP </a:t>
            </a:r>
            <a:r>
              <a:rPr lang="en-US" dirty="0" smtClean="0"/>
              <a:t>Exam 7 Agile Domains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2507614"/>
              </p:ext>
            </p:extLst>
          </p:nvPr>
        </p:nvGraphicFramePr>
        <p:xfrm>
          <a:off x="3190449" y="1255596"/>
          <a:ext cx="5713294" cy="5100754"/>
        </p:xfrm>
        <a:graphic>
          <a:graphicData uri="http://schemas.openxmlformats.org/drawingml/2006/table">
            <a:tbl>
              <a:tblPr firstRow="1" firstCol="1" lastRow="1" lastCol="1" bandRow="1" bandCol="1">
                <a:tableStyleId>{5C22544A-7EE6-4342-B048-85BDC9FD1C3A}</a:tableStyleId>
              </a:tblPr>
              <a:tblGrid>
                <a:gridCol w="5713294">
                  <a:extLst>
                    <a:ext uri="{9D8B030D-6E8A-4147-A177-3AD203B41FA5}">
                      <a16:colId xmlns:a16="http://schemas.microsoft.com/office/drawing/2014/main" val="3385022403"/>
                    </a:ext>
                  </a:extLst>
                </a:gridCol>
              </a:tblGrid>
              <a:tr h="722326">
                <a:tc>
                  <a:txBody>
                    <a:bodyPr/>
                    <a:lstStyle/>
                    <a:p>
                      <a:pPr marL="354965" marR="341630" algn="ctr">
                        <a:spcBef>
                          <a:spcPts val="455"/>
                        </a:spcBef>
                        <a:spcAft>
                          <a:spcPts val="0"/>
                        </a:spcAft>
                      </a:pPr>
                      <a:r>
                        <a:rPr lang="en-US" sz="2000" dirty="0">
                          <a:solidFill>
                            <a:schemeClr val="tx1"/>
                          </a:solidFill>
                          <a:effectLst/>
                        </a:rPr>
                        <a:t>Agile</a:t>
                      </a:r>
                      <a:r>
                        <a:rPr lang="en-US" sz="2000" spc="10" dirty="0">
                          <a:solidFill>
                            <a:schemeClr val="tx1"/>
                          </a:solidFill>
                          <a:effectLst/>
                        </a:rPr>
                        <a:t> </a:t>
                      </a:r>
                      <a:r>
                        <a:rPr lang="en-US" sz="2000" dirty="0">
                          <a:solidFill>
                            <a:schemeClr val="tx1"/>
                          </a:solidFill>
                          <a:effectLst/>
                        </a:rPr>
                        <a:t>Principles</a:t>
                      </a:r>
                      <a:r>
                        <a:rPr lang="en-US" sz="2000" spc="15" dirty="0">
                          <a:solidFill>
                            <a:schemeClr val="tx1"/>
                          </a:solidFill>
                          <a:effectLst/>
                        </a:rPr>
                        <a:t> </a:t>
                      </a:r>
                      <a:r>
                        <a:rPr lang="en-US" sz="2000" dirty="0">
                          <a:solidFill>
                            <a:schemeClr val="tx1"/>
                          </a:solidFill>
                          <a:effectLst/>
                        </a:rPr>
                        <a:t>&amp;</a:t>
                      </a:r>
                      <a:r>
                        <a:rPr lang="en-US" sz="2000" spc="-5" dirty="0">
                          <a:solidFill>
                            <a:schemeClr val="tx1"/>
                          </a:solidFill>
                          <a:effectLst/>
                        </a:rPr>
                        <a:t> </a:t>
                      </a:r>
                      <a:r>
                        <a:rPr lang="en-US" sz="2000" dirty="0" smtClean="0">
                          <a:solidFill>
                            <a:schemeClr val="tx1"/>
                          </a:solidFill>
                          <a:effectLst/>
                        </a:rPr>
                        <a:t>Mindset</a:t>
                      </a:r>
                    </a:p>
                    <a:p>
                      <a:pPr marL="354965" marR="341630" algn="ctr">
                        <a:spcBef>
                          <a:spcPts val="455"/>
                        </a:spcBef>
                        <a:spcAft>
                          <a:spcPts val="0"/>
                        </a:spcAft>
                      </a:pPr>
                      <a:r>
                        <a:rPr lang="en-US" sz="2000" spc="-5"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05149044"/>
                  </a:ext>
                </a:extLst>
              </a:tr>
              <a:tr h="722326">
                <a:tc>
                  <a:txBody>
                    <a:bodyPr/>
                    <a:lstStyle/>
                    <a:p>
                      <a:pPr marL="352425" marR="341630" algn="ctr">
                        <a:spcBef>
                          <a:spcPts val="455"/>
                        </a:spcBef>
                        <a:spcAft>
                          <a:spcPts val="0"/>
                        </a:spcAft>
                      </a:pPr>
                      <a:r>
                        <a:rPr lang="en-US" sz="2000" dirty="0">
                          <a:solidFill>
                            <a:schemeClr val="tx1"/>
                          </a:solidFill>
                          <a:effectLst/>
                        </a:rPr>
                        <a:t>Value-Driven</a:t>
                      </a:r>
                      <a:r>
                        <a:rPr lang="en-US" sz="2000" spc="-25" dirty="0">
                          <a:solidFill>
                            <a:schemeClr val="tx1"/>
                          </a:solidFill>
                          <a:effectLst/>
                        </a:rPr>
                        <a:t> </a:t>
                      </a:r>
                      <a:r>
                        <a:rPr lang="en-US" sz="2000" dirty="0">
                          <a:solidFill>
                            <a:schemeClr val="tx1"/>
                          </a:solidFill>
                          <a:effectLst/>
                        </a:rPr>
                        <a:t>Delivery</a:t>
                      </a:r>
                      <a:r>
                        <a:rPr lang="en-US" sz="2000" spc="-35" dirty="0">
                          <a:solidFill>
                            <a:schemeClr val="tx1"/>
                          </a:solidFill>
                          <a:effectLst/>
                        </a:rPr>
                        <a:t> </a:t>
                      </a:r>
                      <a:endParaRPr lang="en-US" sz="2000" spc="-35" dirty="0" smtClean="0">
                        <a:solidFill>
                          <a:schemeClr val="tx1"/>
                        </a:solidFill>
                        <a:effectLst/>
                      </a:endParaRPr>
                    </a:p>
                    <a:p>
                      <a:pPr marL="35242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20%)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40641622"/>
                  </a:ext>
                </a:extLst>
              </a:tr>
              <a:tr h="722326">
                <a:tc>
                  <a:txBody>
                    <a:bodyPr/>
                    <a:lstStyle/>
                    <a:p>
                      <a:pPr marL="354330" marR="341630" algn="ctr">
                        <a:spcBef>
                          <a:spcPts val="455"/>
                        </a:spcBef>
                        <a:spcAft>
                          <a:spcPts val="0"/>
                        </a:spcAft>
                      </a:pPr>
                      <a:r>
                        <a:rPr lang="en-US" sz="2000" dirty="0">
                          <a:solidFill>
                            <a:schemeClr val="tx1"/>
                          </a:solidFill>
                          <a:effectLst/>
                        </a:rPr>
                        <a:t>Stakeholder</a:t>
                      </a:r>
                      <a:r>
                        <a:rPr lang="en-US" sz="2000" spc="-40" dirty="0">
                          <a:solidFill>
                            <a:schemeClr val="tx1"/>
                          </a:solidFill>
                          <a:effectLst/>
                        </a:rPr>
                        <a:t> </a:t>
                      </a:r>
                      <a:r>
                        <a:rPr lang="en-US" sz="2000" dirty="0" smtClean="0">
                          <a:solidFill>
                            <a:schemeClr val="tx1"/>
                          </a:solidFill>
                          <a:effectLst/>
                        </a:rPr>
                        <a:t>Engagement</a:t>
                      </a:r>
                    </a:p>
                    <a:p>
                      <a:pPr marL="354330" marR="341630" algn="ctr">
                        <a:spcBef>
                          <a:spcPts val="455"/>
                        </a:spcBef>
                        <a:spcAft>
                          <a:spcPts val="0"/>
                        </a:spcAft>
                      </a:pPr>
                      <a:r>
                        <a:rPr lang="en-US" sz="2000" spc="-75" dirty="0" smtClean="0">
                          <a:solidFill>
                            <a:schemeClr val="tx1"/>
                          </a:solidFill>
                          <a:effectLst/>
                        </a:rPr>
                        <a:t> </a:t>
                      </a:r>
                      <a:r>
                        <a:rPr lang="en-US" sz="2000" dirty="0">
                          <a:solidFill>
                            <a:schemeClr val="tx1"/>
                          </a:solidFill>
                          <a:effectLst/>
                        </a:rPr>
                        <a:t>(17%)</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681889763"/>
                  </a:ext>
                </a:extLst>
              </a:tr>
              <a:tr h="722326">
                <a:tc>
                  <a:txBody>
                    <a:bodyPr/>
                    <a:lstStyle/>
                    <a:p>
                      <a:pPr marL="354965" marR="341630" algn="ctr">
                        <a:spcBef>
                          <a:spcPts val="455"/>
                        </a:spcBef>
                        <a:spcAft>
                          <a:spcPts val="0"/>
                        </a:spcAft>
                      </a:pPr>
                      <a:r>
                        <a:rPr lang="en-US" sz="2000" dirty="0">
                          <a:solidFill>
                            <a:schemeClr val="tx1"/>
                          </a:solidFill>
                          <a:effectLst/>
                        </a:rPr>
                        <a:t>Team</a:t>
                      </a:r>
                      <a:r>
                        <a:rPr lang="en-US" sz="2000" spc="-35" dirty="0">
                          <a:solidFill>
                            <a:schemeClr val="tx1"/>
                          </a:solidFill>
                          <a:effectLst/>
                        </a:rPr>
                        <a:t> </a:t>
                      </a:r>
                      <a:r>
                        <a:rPr lang="en-US" sz="2000" dirty="0" smtClean="0">
                          <a:solidFill>
                            <a:schemeClr val="tx1"/>
                          </a:solidFill>
                          <a:effectLst/>
                        </a:rPr>
                        <a:t>Performance</a:t>
                      </a:r>
                    </a:p>
                    <a:p>
                      <a:pPr marL="354965" marR="341630" algn="ctr">
                        <a:spcBef>
                          <a:spcPts val="455"/>
                        </a:spcBef>
                        <a:spcAft>
                          <a:spcPts val="0"/>
                        </a:spcAft>
                      </a:pPr>
                      <a:r>
                        <a:rPr lang="en-US" sz="2000" spc="-50"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1616896964"/>
                  </a:ext>
                </a:extLst>
              </a:tr>
              <a:tr h="722326">
                <a:tc>
                  <a:txBody>
                    <a:bodyPr/>
                    <a:lstStyle/>
                    <a:p>
                      <a:pPr marL="354965" marR="341630" algn="ctr">
                        <a:spcBef>
                          <a:spcPts val="455"/>
                        </a:spcBef>
                        <a:spcAft>
                          <a:spcPts val="0"/>
                        </a:spcAft>
                      </a:pPr>
                      <a:r>
                        <a:rPr lang="en-US" sz="2000" dirty="0">
                          <a:solidFill>
                            <a:schemeClr val="tx1"/>
                          </a:solidFill>
                          <a:effectLst/>
                        </a:rPr>
                        <a:t>Adaptive</a:t>
                      </a:r>
                      <a:r>
                        <a:rPr lang="en-US" sz="2000" spc="-20" dirty="0">
                          <a:solidFill>
                            <a:schemeClr val="tx1"/>
                          </a:solidFill>
                          <a:effectLst/>
                        </a:rPr>
                        <a:t> </a:t>
                      </a:r>
                      <a:r>
                        <a:rPr lang="en-US" sz="2000" dirty="0">
                          <a:solidFill>
                            <a:schemeClr val="tx1"/>
                          </a:solidFill>
                          <a:effectLst/>
                        </a:rPr>
                        <a:t>Planning</a:t>
                      </a:r>
                      <a:r>
                        <a:rPr lang="en-US" sz="2000" spc="-10" dirty="0">
                          <a:solidFill>
                            <a:schemeClr val="tx1"/>
                          </a:solidFill>
                          <a:effectLst/>
                        </a:rPr>
                        <a:t> </a:t>
                      </a:r>
                      <a:endParaRPr lang="en-US" sz="2000" spc="-10" dirty="0" smtClean="0">
                        <a:solidFill>
                          <a:schemeClr val="tx1"/>
                        </a:solidFill>
                        <a:effectLst/>
                      </a:endParaRPr>
                    </a:p>
                    <a:p>
                      <a:pPr marL="35496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12%)</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435208881"/>
                  </a:ext>
                </a:extLst>
              </a:tr>
              <a:tr h="766798">
                <a:tc>
                  <a:txBody>
                    <a:bodyPr/>
                    <a:lstStyle/>
                    <a:p>
                      <a:pPr marL="353695" marR="341630" algn="ctr">
                        <a:spcBef>
                          <a:spcPts val="455"/>
                        </a:spcBef>
                        <a:spcAft>
                          <a:spcPts val="0"/>
                        </a:spcAft>
                      </a:pPr>
                      <a:r>
                        <a:rPr lang="en-US" sz="2000" dirty="0">
                          <a:solidFill>
                            <a:schemeClr val="tx1"/>
                          </a:solidFill>
                          <a:effectLst/>
                        </a:rPr>
                        <a:t>Problem</a:t>
                      </a:r>
                      <a:r>
                        <a:rPr lang="en-US" sz="2000" spc="-30" dirty="0">
                          <a:solidFill>
                            <a:schemeClr val="tx1"/>
                          </a:solidFill>
                          <a:effectLst/>
                        </a:rPr>
                        <a:t> </a:t>
                      </a:r>
                      <a:r>
                        <a:rPr lang="en-US" sz="2000" dirty="0">
                          <a:solidFill>
                            <a:schemeClr val="tx1"/>
                          </a:solidFill>
                          <a:effectLst/>
                        </a:rPr>
                        <a:t>Detection</a:t>
                      </a:r>
                      <a:r>
                        <a:rPr lang="en-US" sz="2000" spc="-50" dirty="0">
                          <a:solidFill>
                            <a:schemeClr val="tx1"/>
                          </a:solidFill>
                          <a:effectLst/>
                        </a:rPr>
                        <a:t> </a:t>
                      </a:r>
                      <a:r>
                        <a:rPr lang="en-US" sz="2000" dirty="0">
                          <a:solidFill>
                            <a:schemeClr val="tx1"/>
                          </a:solidFill>
                          <a:effectLst/>
                        </a:rPr>
                        <a:t>&amp;</a:t>
                      </a:r>
                      <a:r>
                        <a:rPr lang="en-US" sz="2000" spc="-30" dirty="0">
                          <a:solidFill>
                            <a:schemeClr val="tx1"/>
                          </a:solidFill>
                          <a:effectLst/>
                        </a:rPr>
                        <a:t> </a:t>
                      </a:r>
                      <a:r>
                        <a:rPr lang="en-US" sz="2000" dirty="0" smtClean="0">
                          <a:solidFill>
                            <a:schemeClr val="tx1"/>
                          </a:solidFill>
                          <a:effectLst/>
                        </a:rPr>
                        <a:t>Resolution </a:t>
                      </a:r>
                      <a:endParaRPr lang="en-US" sz="1100" dirty="0" smtClean="0">
                        <a:solidFill>
                          <a:schemeClr val="tx1"/>
                        </a:solidFill>
                        <a:effectLst/>
                      </a:endParaRPr>
                    </a:p>
                    <a:p>
                      <a:pPr marL="354965" marR="340360" algn="ctr">
                        <a:spcBef>
                          <a:spcPts val="90"/>
                        </a:spcBef>
                        <a:spcAft>
                          <a:spcPts val="0"/>
                        </a:spcAft>
                      </a:pPr>
                      <a:r>
                        <a:rPr lang="en-US" sz="2000" dirty="0" smtClean="0">
                          <a:solidFill>
                            <a:schemeClr val="tx1"/>
                          </a:solidFill>
                          <a:effectLst/>
                        </a:rPr>
                        <a:t>(10%)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971794638"/>
                  </a:ext>
                </a:extLst>
              </a:tr>
              <a:tr h="722326">
                <a:tc>
                  <a:txBody>
                    <a:bodyPr/>
                    <a:lstStyle/>
                    <a:p>
                      <a:pPr marL="354965" marR="341630" algn="ctr">
                        <a:spcBef>
                          <a:spcPts val="460"/>
                        </a:spcBef>
                        <a:spcAft>
                          <a:spcPts val="0"/>
                        </a:spcAft>
                      </a:pPr>
                      <a:r>
                        <a:rPr lang="en-US" sz="2000" dirty="0">
                          <a:solidFill>
                            <a:schemeClr val="tx1"/>
                          </a:solidFill>
                          <a:effectLst/>
                        </a:rPr>
                        <a:t>Continuous</a:t>
                      </a:r>
                      <a:r>
                        <a:rPr lang="en-US" sz="2000" spc="-70" dirty="0">
                          <a:solidFill>
                            <a:schemeClr val="tx1"/>
                          </a:solidFill>
                          <a:effectLst/>
                        </a:rPr>
                        <a:t> </a:t>
                      </a:r>
                      <a:r>
                        <a:rPr lang="en-US" sz="2000" dirty="0">
                          <a:solidFill>
                            <a:schemeClr val="tx1"/>
                          </a:solidFill>
                          <a:effectLst/>
                        </a:rPr>
                        <a:t>Improvement</a:t>
                      </a:r>
                      <a:r>
                        <a:rPr lang="en-US" sz="2000" spc="-40" dirty="0">
                          <a:solidFill>
                            <a:schemeClr val="tx1"/>
                          </a:solidFill>
                          <a:effectLst/>
                        </a:rPr>
                        <a:t> </a:t>
                      </a:r>
                      <a:endParaRPr lang="en-US" sz="2000" spc="-40" dirty="0" smtClean="0">
                        <a:solidFill>
                          <a:schemeClr val="tx1"/>
                        </a:solidFill>
                        <a:effectLst/>
                      </a:endParaRPr>
                    </a:p>
                    <a:p>
                      <a:pPr marL="354965" marR="341630" algn="ctr">
                        <a:spcBef>
                          <a:spcPts val="460"/>
                        </a:spcBef>
                        <a:spcAft>
                          <a:spcPts val="0"/>
                        </a:spcAft>
                      </a:pPr>
                      <a:r>
                        <a:rPr lang="en-US" sz="2000" dirty="0" smtClean="0">
                          <a:solidFill>
                            <a:schemeClr val="tx1"/>
                          </a:solidFill>
                          <a:effectLst/>
                        </a:rPr>
                        <a:t>(</a:t>
                      </a:r>
                      <a:r>
                        <a:rPr lang="en-US" sz="2000" dirty="0">
                          <a:solidFill>
                            <a:schemeClr val="tx1"/>
                          </a:solidFill>
                          <a:effectLst/>
                        </a:rPr>
                        <a:t>9%)</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3705544731"/>
                  </a:ext>
                </a:extLst>
              </a:tr>
            </a:tbl>
          </a:graphicData>
        </a:graphic>
      </p:graphicFrame>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2259720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5069" y="0"/>
            <a:ext cx="5336931" cy="6793695"/>
          </a:xfrm>
          <a:prstGeom prst="rect">
            <a:avLst/>
          </a:prstGeom>
        </p:spPr>
      </p:pic>
    </p:spTree>
    <p:extLst>
      <p:ext uri="{BB962C8B-B14F-4D97-AF65-F5344CB8AC3E}">
        <p14:creationId xmlns:p14="http://schemas.microsoft.com/office/powerpoint/2010/main" val="1019455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PMI Think About Agile</a:t>
            </a:r>
            <a:r>
              <a:rPr lang="en-US" dirty="0" smtClean="0"/>
              <a:t>? [1/3]</a:t>
            </a:r>
            <a:endParaRPr lang="en-US"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Agile Coach focuses on clarifying project objectives, coordinating with organizational stakeholders, and assisting the self-managing team</a:t>
            </a:r>
          </a:p>
          <a:p>
            <a:endParaRPr lang="en-US" dirty="0"/>
          </a:p>
          <a:p>
            <a:r>
              <a:rPr lang="en-US" dirty="0" smtClean="0"/>
              <a:t>You </a:t>
            </a:r>
            <a:r>
              <a:rPr lang="en-US" dirty="0"/>
              <a:t>[the Coach] are supporting an Agile project team</a:t>
            </a:r>
          </a:p>
          <a:p>
            <a:pPr lvl="1"/>
            <a:r>
              <a:rPr lang="en-US" dirty="0" smtClean="0"/>
              <a:t>Multi-release </a:t>
            </a:r>
            <a:r>
              <a:rPr lang="en-US" dirty="0"/>
              <a:t>schedule</a:t>
            </a:r>
          </a:p>
          <a:p>
            <a:pPr lvl="1"/>
            <a:r>
              <a:rPr lang="en-US" dirty="0" smtClean="0"/>
              <a:t>Numerous </a:t>
            </a:r>
            <a:r>
              <a:rPr lang="en-US" dirty="0"/>
              <a:t>Stakeholders</a:t>
            </a:r>
          </a:p>
          <a:p>
            <a:pPr lvl="1"/>
            <a:r>
              <a:rPr lang="en-US" dirty="0" smtClean="0"/>
              <a:t>Software </a:t>
            </a:r>
            <a:r>
              <a:rPr lang="en-US" dirty="0"/>
              <a:t>project for large organization</a:t>
            </a:r>
          </a:p>
          <a:p>
            <a:endParaRPr lang="en-US" dirty="0"/>
          </a:p>
          <a:p>
            <a:r>
              <a:rPr lang="en-US" dirty="0" smtClean="0"/>
              <a:t>Planning </a:t>
            </a:r>
            <a:r>
              <a:rPr lang="en-US" dirty="0"/>
              <a:t>is important, but less important than adapting </a:t>
            </a:r>
            <a:r>
              <a:rPr lang="en-US" dirty="0" smtClean="0"/>
              <a:t>to change</a:t>
            </a:r>
            <a:r>
              <a:rPr lang="en-US" dirty="0"/>
              <a:t>!</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3224294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You </a:t>
            </a:r>
            <a:r>
              <a:rPr lang="en-US" dirty="0"/>
              <a:t>support the Agile team throughout the project, key Stakeholders are engaged effectively, roles and responsibilities are defined</a:t>
            </a:r>
          </a:p>
          <a:p>
            <a:endParaRPr lang="en-US" dirty="0"/>
          </a:p>
          <a:p>
            <a:r>
              <a:rPr lang="en-US" dirty="0" smtClean="0"/>
              <a:t>Self-organizing </a:t>
            </a:r>
            <a:r>
              <a:rPr lang="en-US" dirty="0"/>
              <a:t>teams own implementation of project processes</a:t>
            </a:r>
          </a:p>
          <a:p>
            <a:endParaRPr lang="en-US" dirty="0"/>
          </a:p>
          <a:p>
            <a:r>
              <a:rPr lang="en-US" dirty="0" smtClean="0"/>
              <a:t>Agile </a:t>
            </a:r>
            <a:r>
              <a:rPr lang="en-US" dirty="0"/>
              <a:t>Coaches influence stakeholders, enable change, help to resolve problems, and help teams focus on, and communicate outcomes</a:t>
            </a:r>
          </a:p>
          <a:p>
            <a:endParaRPr lang="en-US" dirty="0"/>
          </a:p>
          <a:p>
            <a:r>
              <a:rPr lang="en-US" dirty="0" smtClean="0"/>
              <a:t>We </a:t>
            </a:r>
            <a:r>
              <a:rPr lang="en-US" dirty="0"/>
              <a:t>are always looking for small, incremental improvements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[2/3]</a:t>
            </a:r>
            <a:endParaRPr lang="en-US" dirty="0"/>
          </a:p>
        </p:txBody>
      </p:sp>
    </p:spTree>
    <p:extLst>
      <p:ext uri="{BB962C8B-B14F-4D97-AF65-F5344CB8AC3E}">
        <p14:creationId xmlns:p14="http://schemas.microsoft.com/office/powerpoint/2010/main" val="1651800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Agile </a:t>
            </a:r>
            <a:r>
              <a:rPr lang="en-US" dirty="0"/>
              <a:t>Coaches spend their time:</a:t>
            </a:r>
          </a:p>
          <a:p>
            <a:pPr lvl="1"/>
            <a:r>
              <a:rPr lang="en-US" dirty="0" smtClean="0"/>
              <a:t>Helping </a:t>
            </a:r>
            <a:r>
              <a:rPr lang="en-US" dirty="0"/>
              <a:t>the team self-organize and self-manage</a:t>
            </a:r>
          </a:p>
          <a:p>
            <a:pPr lvl="1"/>
            <a:r>
              <a:rPr lang="en-US" dirty="0" smtClean="0"/>
              <a:t>Helping </a:t>
            </a:r>
            <a:r>
              <a:rPr lang="en-US" dirty="0"/>
              <a:t>the team resolve problems and impediments</a:t>
            </a:r>
          </a:p>
          <a:p>
            <a:pPr lvl="1"/>
            <a:r>
              <a:rPr lang="en-US" dirty="0" smtClean="0"/>
              <a:t>Help </a:t>
            </a:r>
            <a:r>
              <a:rPr lang="en-US" dirty="0"/>
              <a:t>engage stakeholders</a:t>
            </a:r>
          </a:p>
          <a:p>
            <a:pPr lvl="1"/>
            <a:r>
              <a:rPr lang="en-US" dirty="0" smtClean="0"/>
              <a:t>Coach </a:t>
            </a:r>
            <a:r>
              <a:rPr lang="en-US" dirty="0"/>
              <a:t>team members and members of the organization on Agile principles</a:t>
            </a:r>
          </a:p>
          <a:p>
            <a:endParaRPr lang="en-US" dirty="0"/>
          </a:p>
          <a:p>
            <a:r>
              <a:rPr lang="en-US" dirty="0" smtClean="0"/>
              <a:t>The </a:t>
            </a:r>
            <a:r>
              <a:rPr lang="en-US" dirty="0"/>
              <a:t>Agile approach stipulates:</a:t>
            </a:r>
          </a:p>
          <a:p>
            <a:pPr lvl="1"/>
            <a:r>
              <a:rPr lang="en-US" dirty="0" smtClean="0"/>
              <a:t>Plan </a:t>
            </a:r>
            <a:r>
              <a:rPr lang="en-US" dirty="0"/>
              <a:t>at the high level up-front, and execute releases and iterations, help the team manage work, communicate with stakeholders</a:t>
            </a:r>
          </a:p>
          <a:p>
            <a:pPr lvl="1"/>
            <a:r>
              <a:rPr lang="en-US" dirty="0" smtClean="0"/>
              <a:t>Planning </a:t>
            </a:r>
            <a:r>
              <a:rPr lang="en-US" dirty="0"/>
              <a:t>actions are done by Product Owner working with the team; decisions are made by the team</a:t>
            </a:r>
          </a:p>
          <a:p>
            <a:pPr lvl="1"/>
            <a:r>
              <a:rPr lang="en-US" dirty="0" smtClean="0"/>
              <a:t>Changes </a:t>
            </a:r>
            <a:r>
              <a:rPr lang="en-US" dirty="0"/>
              <a:t>to the plan are sought after, and embraced</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[3/3]</a:t>
            </a:r>
            <a:endParaRPr lang="en-US" dirty="0"/>
          </a:p>
        </p:txBody>
      </p:sp>
    </p:spTree>
    <p:extLst>
      <p:ext uri="{BB962C8B-B14F-4D97-AF65-F5344CB8AC3E}">
        <p14:creationId xmlns:p14="http://schemas.microsoft.com/office/powerpoint/2010/main" val="411368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Seven Agile Domains</a:t>
            </a:r>
          </a:p>
        </p:txBody>
      </p:sp>
      <p:sp>
        <p:nvSpPr>
          <p:cNvPr id="7" name="Text Placeholder 6"/>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xmlns:p14="http://schemas.microsoft.com/office/powerpoint/2010/main">
        <mc:Choice Requires="p14">
          <p:contentPart p14:bwMode="auto" r:id="rId2">
            <p14:nvContentPartPr>
              <p14:cNvPr id="3" name="Ink 2"/>
              <p14:cNvContentPartPr/>
              <p14:nvPr/>
            </p14:nvContentPartPr>
            <p14:xfrm>
              <a:off x="7317360" y="6302880"/>
              <a:ext cx="1800" cy="40320"/>
            </p14:xfrm>
          </p:contentPart>
        </mc:Choice>
        <mc:Fallback xmlns="">
          <p:pic>
            <p:nvPicPr>
              <p:cNvPr id="3" name="Ink 2"/>
              <p:cNvPicPr/>
              <p:nvPr/>
            </p:nvPicPr>
            <p:blipFill>
              <a:blip r:embed="rId3"/>
              <a:stretch>
                <a:fillRect/>
              </a:stretch>
            </p:blipFill>
            <p:spPr>
              <a:xfrm>
                <a:off x="7313400" y="6298920"/>
                <a:ext cx="9000" cy="47520"/>
              </a:xfrm>
              <a:prstGeom prst="rect">
                <a:avLst/>
              </a:prstGeom>
            </p:spPr>
          </p:pic>
        </mc:Fallback>
      </mc:AlternateContent>
    </p:spTree>
    <p:extLst>
      <p:ext uri="{BB962C8B-B14F-4D97-AF65-F5344CB8AC3E}">
        <p14:creationId xmlns:p14="http://schemas.microsoft.com/office/powerpoint/2010/main" val="3946210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The Seven Agile Domains</a:t>
            </a:r>
          </a:p>
        </p:txBody>
      </p:sp>
      <p:sp>
        <p:nvSpPr>
          <p:cNvPr id="8" name="Content Placeholder 7"/>
          <p:cNvSpPr>
            <a:spLocks noGrp="1"/>
          </p:cNvSpPr>
          <p:nvPr>
            <p:ph idx="1"/>
          </p:nvPr>
        </p:nvSpPr>
        <p:spPr/>
        <p:txBody>
          <a:bodyPr>
            <a:normAutofit/>
          </a:bodyPr>
          <a:lstStyle/>
          <a:p>
            <a:r>
              <a:rPr lang="en-US" dirty="0" smtClean="0"/>
              <a:t>Domain </a:t>
            </a:r>
            <a:r>
              <a:rPr lang="en-US" dirty="0"/>
              <a:t>1: Agile Principles &amp; Mindset</a:t>
            </a:r>
          </a:p>
          <a:p>
            <a:r>
              <a:rPr lang="en-US" dirty="0" smtClean="0"/>
              <a:t>Domain </a:t>
            </a:r>
            <a:r>
              <a:rPr lang="en-US" dirty="0"/>
              <a:t>2: Value Driven Delivery</a:t>
            </a:r>
          </a:p>
          <a:p>
            <a:r>
              <a:rPr lang="en-US" dirty="0" smtClean="0"/>
              <a:t>Domain </a:t>
            </a:r>
            <a:r>
              <a:rPr lang="en-US" dirty="0"/>
              <a:t>3: Stakeholder Engagement</a:t>
            </a:r>
          </a:p>
          <a:p>
            <a:r>
              <a:rPr lang="en-US" dirty="0" smtClean="0"/>
              <a:t>Domain </a:t>
            </a:r>
            <a:r>
              <a:rPr lang="en-US" dirty="0"/>
              <a:t>4: Team Performance</a:t>
            </a:r>
          </a:p>
          <a:p>
            <a:r>
              <a:rPr lang="en-US" dirty="0" smtClean="0"/>
              <a:t>Domain </a:t>
            </a:r>
            <a:r>
              <a:rPr lang="en-US" dirty="0"/>
              <a:t>5: Adaptive Planning</a:t>
            </a:r>
          </a:p>
          <a:p>
            <a:r>
              <a:rPr lang="en-US" dirty="0" smtClean="0"/>
              <a:t>Domain </a:t>
            </a:r>
            <a:r>
              <a:rPr lang="en-US" dirty="0"/>
              <a:t>6: Problem Detection / Resolution</a:t>
            </a:r>
          </a:p>
          <a:p>
            <a:r>
              <a:rPr lang="en-US" dirty="0" smtClean="0"/>
              <a:t>Domain </a:t>
            </a:r>
            <a:r>
              <a:rPr lang="en-US" dirty="0"/>
              <a:t>7: Continuous Improvement</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520374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Advocate for agile principles by modeling those principles, and discussing agile values. This will help develop a shared mindset across the team, as well as between the customer and the team.</a:t>
            </a:r>
          </a:p>
          <a:p>
            <a:r>
              <a:rPr lang="en-US" b="1" dirty="0" smtClean="0"/>
              <a:t>TASK </a:t>
            </a:r>
            <a:r>
              <a:rPr lang="en-US" b="1" dirty="0"/>
              <a:t>2: </a:t>
            </a:r>
            <a:r>
              <a:rPr lang="en-US" dirty="0"/>
              <a:t>Help ensure that everyone has a common understanding of the values and principles of agile, and a common knowledge around the agile practices and terminology being used.</a:t>
            </a:r>
          </a:p>
          <a:p>
            <a:r>
              <a:rPr lang="en-US" b="1" dirty="0" smtClean="0"/>
              <a:t>TASK </a:t>
            </a:r>
            <a:r>
              <a:rPr lang="en-US" b="1" dirty="0"/>
              <a:t>3: </a:t>
            </a:r>
            <a:r>
              <a:rPr lang="en-US" dirty="0"/>
              <a:t>Support the change related to embracing agile approaches at the system and organization level by educating individuals, and influencing processes and people.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912903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highly visible information radiators, accurately showing progress on the project, and team performance. Use these to enhance transparency and trust.</a:t>
            </a:r>
          </a:p>
          <a:p>
            <a:r>
              <a:rPr lang="en-US" b="1" dirty="0" smtClean="0"/>
              <a:t>TASK </a:t>
            </a:r>
            <a:r>
              <a:rPr lang="en-US" b="1" dirty="0"/>
              <a:t>5: </a:t>
            </a:r>
            <a:r>
              <a:rPr lang="en-US" dirty="0"/>
              <a:t>Contribute to a safe and trusting team environment by allowing everyone to experiment and make mistakes. This enhances learning, and continuous improvement of processes.</a:t>
            </a:r>
          </a:p>
          <a:p>
            <a:r>
              <a:rPr lang="en-US" b="1" dirty="0" smtClean="0"/>
              <a:t>TASK </a:t>
            </a:r>
            <a:r>
              <a:rPr lang="en-US" b="1" dirty="0"/>
              <a:t>6: </a:t>
            </a:r>
            <a:r>
              <a:rPr lang="en-US" dirty="0"/>
              <a:t>Enhance creativity by experimenting with new techniques and process ideas. This will allow the discovery of more effective and efficient ways of working.</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38321295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a:t>
            </a:r>
            <a:r>
              <a:rPr lang="en-US" dirty="0"/>
              <a:t> Encourage team members to share knowledge by collaborating and working together. This will help to eliminate knowledge silos, and will reduce bottlenecks in workflows.</a:t>
            </a:r>
          </a:p>
          <a:p>
            <a:r>
              <a:rPr lang="en-US" b="1" dirty="0" smtClean="0"/>
              <a:t>TASK </a:t>
            </a:r>
            <a:r>
              <a:rPr lang="en-US" b="1" dirty="0"/>
              <a:t>8:</a:t>
            </a:r>
            <a:r>
              <a:rPr lang="en-US" dirty="0"/>
              <a:t> Encourage emergent leadership within the team by establishing a safe and respectful environment in which new approaches can be tried. This will foster self-organization, and empower emergent leaders.</a:t>
            </a:r>
          </a:p>
          <a:p>
            <a:r>
              <a:rPr lang="en-US" b="1" dirty="0" smtClean="0"/>
              <a:t>TASK </a:t>
            </a:r>
            <a:r>
              <a:rPr lang="en-US" b="1" dirty="0"/>
              <a:t>9:</a:t>
            </a:r>
            <a:r>
              <a:rPr lang="en-US" dirty="0"/>
              <a:t> Practice servant leadership by supporting and encouraging others. This will help them to perform at their highest level, and continue to improve.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9790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[1/5]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Define deliverables by identifying Features that can be produced incrementally. This will maximize value to the customer, and minimize work that does not add value.</a:t>
            </a:r>
          </a:p>
          <a:p>
            <a:r>
              <a:rPr lang="en-US" b="1" dirty="0" smtClean="0"/>
              <a:t>TASK </a:t>
            </a:r>
            <a:r>
              <a:rPr lang="en-US" b="1" dirty="0"/>
              <a:t>2: </a:t>
            </a:r>
            <a:r>
              <a:rPr lang="en-US" dirty="0"/>
              <a:t>Refine requirements by gaining consensus on acceptance criteria for Features. These should be focused on value to the customer, and determined in the planning for an Iteration, and before development begins.</a:t>
            </a:r>
          </a:p>
          <a:p>
            <a:r>
              <a:rPr lang="en-US" b="1" dirty="0" smtClean="0"/>
              <a:t>TASK </a:t>
            </a:r>
            <a:r>
              <a:rPr lang="en-US" b="1" dirty="0"/>
              <a:t>3: </a:t>
            </a:r>
            <a:r>
              <a:rPr lang="en-US" dirty="0"/>
              <a:t>Select the processes to be used based on characteristics of the project, and the organization. Tailor the processes based on those same considerations, in whatever way optimizes delivery of value.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9337941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[2/5]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Plan for small releasable increments, focusing on minimally marketable features and minimally viable products. This will allow for early delivery [and recognition] of value.</a:t>
            </a:r>
          </a:p>
          <a:p>
            <a:r>
              <a:rPr lang="en-US" b="1" dirty="0" smtClean="0"/>
              <a:t>TASK </a:t>
            </a:r>
            <a:r>
              <a:rPr lang="en-US" b="1" dirty="0"/>
              <a:t>5: </a:t>
            </a:r>
            <a:r>
              <a:rPr lang="en-US" dirty="0"/>
              <a:t>Limit increment size, and conduct frequent product reviews with stakeholders. This will allow for the early identification of, and response to, variances and risks.</a:t>
            </a:r>
          </a:p>
          <a:p>
            <a:r>
              <a:rPr lang="en-US" b="1" dirty="0" smtClean="0"/>
              <a:t>TASK </a:t>
            </a:r>
            <a:r>
              <a:rPr lang="en-US" b="1" dirty="0"/>
              <a:t>6: </a:t>
            </a:r>
            <a:r>
              <a:rPr lang="en-US" dirty="0"/>
              <a:t>Solicit feedback from the customer and end-users frequently, by reviewing the produced features often. This will help to confirm that the product being delivered is providing real value.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1283695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[3/5]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Collaborate with stakeholders to determine their prioritization of features to be developed, based on value to the customer.</a:t>
            </a:r>
          </a:p>
          <a:p>
            <a:r>
              <a:rPr lang="en-US" b="1" dirty="0" smtClean="0"/>
              <a:t>TASK </a:t>
            </a:r>
            <a:r>
              <a:rPr lang="en-US" b="1" dirty="0"/>
              <a:t>8: </a:t>
            </a:r>
            <a:r>
              <a:rPr lang="en-US" dirty="0"/>
              <a:t>Perform frequent quality checks on the product being developed, and take the necessary actions to maintain the quality of the deliverables. This will reduce the overall cost of the development, and ensure delivery of value.</a:t>
            </a:r>
          </a:p>
          <a:p>
            <a:r>
              <a:rPr lang="en-US" b="1" dirty="0" smtClean="0"/>
              <a:t>TASK </a:t>
            </a:r>
            <a:r>
              <a:rPr lang="en-US" b="1" dirty="0"/>
              <a:t>9: </a:t>
            </a:r>
            <a:r>
              <a:rPr lang="en-US" dirty="0"/>
              <a:t>Continuously identify, and respond to, environmental, operational, and infrastructure factors, to effectively and efficiently produce valuable deliverables.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6383522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[4/5]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10: </a:t>
            </a:r>
            <a:r>
              <a:rPr lang="en-US" dirty="0"/>
              <a:t>Conduct frequent reviews and planning sessions with stakeholders to solicit feedback, and use that feedback to adjust the work to be accomplished next.</a:t>
            </a:r>
          </a:p>
          <a:p>
            <a:r>
              <a:rPr lang="en-US" b="1" dirty="0" smtClean="0"/>
              <a:t>TASK </a:t>
            </a:r>
            <a:r>
              <a:rPr lang="en-US" b="1" dirty="0"/>
              <a:t>11: </a:t>
            </a:r>
            <a:r>
              <a:rPr lang="en-US" dirty="0"/>
              <a:t>Balance actual development / production efforts and risk reduction efforts by including risk reduction work in the Product Backlog. This will optimize the value of the product actually delivered, and overall project success.</a:t>
            </a:r>
          </a:p>
          <a:p>
            <a:r>
              <a:rPr lang="en-US" b="1" dirty="0" smtClean="0"/>
              <a:t>TASK </a:t>
            </a:r>
            <a:r>
              <a:rPr lang="en-US" b="1" dirty="0"/>
              <a:t>12: </a:t>
            </a:r>
            <a:r>
              <a:rPr lang="en-US" dirty="0"/>
              <a:t>Continuously collaborate with the customer and stakeholders to re-prioritize requirements, based on changes to the environment and stakeholder needs.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273649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[5/5]</a:t>
            </a:r>
            <a:endParaRPr lang="en-US" dirty="0"/>
          </a:p>
        </p:txBody>
      </p:sp>
      <p:sp>
        <p:nvSpPr>
          <p:cNvPr id="3" name="Content Placeholder 2"/>
          <p:cNvSpPr>
            <a:spLocks noGrp="1"/>
          </p:cNvSpPr>
          <p:nvPr>
            <p:ph idx="1"/>
          </p:nvPr>
        </p:nvSpPr>
        <p:spPr/>
        <p:txBody>
          <a:bodyPr/>
          <a:lstStyle/>
          <a:p>
            <a:r>
              <a:rPr lang="en-US" b="1" dirty="0" smtClean="0"/>
              <a:t>TASK </a:t>
            </a:r>
            <a:r>
              <a:rPr lang="en-US" b="1" dirty="0"/>
              <a:t>13: </a:t>
            </a:r>
            <a:r>
              <a:rPr lang="en-US" dirty="0"/>
              <a:t>Elicit and prioritize relevant non-functional requirements [on-going operations, security, etc.], considering the environment in which the final product will be used. This will help ensure long-term value to the customer.</a:t>
            </a:r>
          </a:p>
          <a:p>
            <a:r>
              <a:rPr lang="en-US" b="1" dirty="0" smtClean="0"/>
              <a:t>TASK </a:t>
            </a:r>
            <a:r>
              <a:rPr lang="en-US" b="1" dirty="0"/>
              <a:t>14: </a:t>
            </a:r>
            <a:r>
              <a:rPr lang="en-US" dirty="0"/>
              <a:t>Conduct frequent inspections, reviews, and testing of the work products. This will help to identify opportunities to improve both the product, and the processes used to produce it.</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279654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Continuously identify key business stakeholders throughout the project. Engage the stakeholders to determine and refine their interests, needs, and expectations.</a:t>
            </a:r>
          </a:p>
          <a:p>
            <a:r>
              <a:rPr lang="en-US" b="1" dirty="0" smtClean="0"/>
              <a:t>TASK </a:t>
            </a:r>
            <a:r>
              <a:rPr lang="en-US" b="1" dirty="0"/>
              <a:t>2: </a:t>
            </a:r>
            <a:r>
              <a:rPr lang="en-US" dirty="0"/>
              <a:t>Engage all key stakeholders in knowledge sharing early in the project, and throughout the project. This will ensure the continuous delivery of value to the customer.</a:t>
            </a:r>
          </a:p>
          <a:p>
            <a:r>
              <a:rPr lang="en-US" b="1" dirty="0" smtClean="0"/>
              <a:t>TASK </a:t>
            </a:r>
            <a:r>
              <a:rPr lang="en-US" b="1" dirty="0"/>
              <a:t>3: </a:t>
            </a:r>
            <a:r>
              <a:rPr lang="en-US" dirty="0"/>
              <a:t>Establish relationships with stakeholders by forming working agreements. This will promote effective participation and collaboration.</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2861750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Continuously assess changes in the project and organization to ensure that new stakeholders are identified and appropriately engaged.</a:t>
            </a:r>
          </a:p>
          <a:p>
            <a:r>
              <a:rPr lang="en-US" b="1" dirty="0" smtClean="0"/>
              <a:t>TASK </a:t>
            </a:r>
            <a:r>
              <a:rPr lang="en-US" b="1" dirty="0"/>
              <a:t>5: </a:t>
            </a:r>
            <a:r>
              <a:rPr lang="en-US" dirty="0"/>
              <a:t>Establish collaborative behaviors among members of the organization to foster group decision-making and group conflict resolution. This will improve the quality and timeliness of decisions.</a:t>
            </a:r>
          </a:p>
          <a:p>
            <a:r>
              <a:rPr lang="en-US" b="1" dirty="0" smtClean="0"/>
              <a:t>TASK </a:t>
            </a:r>
            <a:r>
              <a:rPr lang="en-US" b="1" dirty="0"/>
              <a:t>6: </a:t>
            </a:r>
            <a:r>
              <a:rPr lang="en-US" dirty="0"/>
              <a:t>Collaboratively develop a high-level vision and supporting objectives. This will establish a shared understanding of the products and deliverables, and the schedule [releases and iterations], to align expectations.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5760842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Establish and maintain a shared understanding of the desired deliverables, success criteria, and acceptable trade-offs with key stakeholders. This will help to align expectations.</a:t>
            </a:r>
          </a:p>
          <a:p>
            <a:r>
              <a:rPr lang="en-US" b="1" dirty="0" smtClean="0"/>
              <a:t>TASK </a:t>
            </a:r>
            <a:r>
              <a:rPr lang="en-US" b="1" dirty="0"/>
              <a:t>8: </a:t>
            </a:r>
            <a:r>
              <a:rPr lang="en-US" dirty="0"/>
              <a:t>Provide transparent and accurate information to stakeholders regarding work progress, product quality, impediments, and risks. This will help stakeholders to make informed decisions about requirements and priorities.</a:t>
            </a:r>
          </a:p>
          <a:p>
            <a:r>
              <a:rPr lang="en-US" b="1" dirty="0" smtClean="0"/>
              <a:t>TASK </a:t>
            </a:r>
            <a:r>
              <a:rPr lang="en-US" b="1" dirty="0"/>
              <a:t>9: </a:t>
            </a:r>
            <a:r>
              <a:rPr lang="en-US" dirty="0"/>
              <a:t>Provide forecasts at a level of detail that balances the need for certainty and the benefits of adaptability. This will support informed prioritization and decision-making by key stakeholders.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72578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Cooperate with other Team Members to establish ground rules and internal Team processes and procedures. This will foster Team cohesion, and strengthen members’ commitment to shared outcomes.</a:t>
            </a:r>
          </a:p>
          <a:p>
            <a:r>
              <a:rPr lang="en-US" b="1" dirty="0" smtClean="0"/>
              <a:t>TASK </a:t>
            </a:r>
            <a:r>
              <a:rPr lang="en-US" b="1" dirty="0"/>
              <a:t>2: </a:t>
            </a:r>
            <a:r>
              <a:rPr lang="en-US" dirty="0"/>
              <a:t>Help develop a Team that has the technical and interpersonal skills to achieve all of the project objectives. This will allow for the rapid creation and delivery of business value to the customer.</a:t>
            </a:r>
          </a:p>
          <a:p>
            <a:r>
              <a:rPr lang="en-US" b="1" dirty="0" smtClean="0"/>
              <a:t>TASK </a:t>
            </a:r>
            <a:r>
              <a:rPr lang="en-US" b="1" dirty="0"/>
              <a:t>3: </a:t>
            </a:r>
            <a:r>
              <a:rPr lang="en-US" dirty="0"/>
              <a:t>Encourage Team Members to become generalizing specialists, in order to create a high-performing cross-functional team. This allows for a smaller team, and reduces bottlenecks in the work-flow.</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35311239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Contribute to self-organizing and self-managing by the Team Members, by empowering them, and encouraging emerging leadership. This enhances agility and speed.</a:t>
            </a:r>
          </a:p>
          <a:p>
            <a:r>
              <a:rPr lang="en-US" b="1" dirty="0" smtClean="0"/>
              <a:t>TASK </a:t>
            </a:r>
            <a:r>
              <a:rPr lang="en-US" b="1" dirty="0"/>
              <a:t>5: </a:t>
            </a:r>
            <a:r>
              <a:rPr lang="en-US" dirty="0"/>
              <a:t>Continuously discover Team and individual motivators and de-motivators, and use them to help maintain Team high morale and productivity.</a:t>
            </a:r>
          </a:p>
          <a:p>
            <a:r>
              <a:rPr lang="en-US" b="1" dirty="0" smtClean="0"/>
              <a:t>TASK </a:t>
            </a:r>
            <a:r>
              <a:rPr lang="en-US" b="1" dirty="0"/>
              <a:t>6: </a:t>
            </a:r>
            <a:r>
              <a:rPr lang="en-US" dirty="0"/>
              <a:t>Facilitate close communication within the Team, and with key stakeholders, through co-location and the use of collaboration tools.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5161826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Reduce distractions in order to facilitate effective and efficient work accomplishment.</a:t>
            </a:r>
          </a:p>
          <a:p>
            <a:r>
              <a:rPr lang="en-US" b="1" dirty="0" smtClean="0"/>
              <a:t>TASK </a:t>
            </a:r>
            <a:r>
              <a:rPr lang="en-US" b="1" dirty="0"/>
              <a:t>8: </a:t>
            </a:r>
            <a:r>
              <a:rPr lang="en-US" dirty="0"/>
              <a:t>Participate in the process of aligning the goals and objectives of the Team with the overall goals of the project. Initially and continuously share the project vision.</a:t>
            </a:r>
          </a:p>
          <a:p>
            <a:r>
              <a:rPr lang="en-US" b="1" dirty="0" smtClean="0"/>
              <a:t>TASK </a:t>
            </a:r>
            <a:r>
              <a:rPr lang="en-US" b="1" dirty="0"/>
              <a:t>9: </a:t>
            </a:r>
            <a:r>
              <a:rPr lang="en-US" dirty="0"/>
              <a:t>Assist the Team in measuring their velocity, based on performance in previous iterations and releases. Help them use their velocity to understand their capacity, and create accurate forecasts.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3651861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[1/4]</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Plan at multiple levels [project, release, iteration, daily] in the appropriate level of detail. Use rolling wave planning and progressive elaboration to balance predictability with flexibility.</a:t>
            </a:r>
          </a:p>
          <a:p>
            <a:r>
              <a:rPr lang="en-US" b="1" dirty="0" smtClean="0"/>
              <a:t>TASK </a:t>
            </a:r>
            <a:r>
              <a:rPr lang="en-US" b="1" dirty="0"/>
              <a:t>2: </a:t>
            </a:r>
            <a:r>
              <a:rPr lang="en-US" dirty="0"/>
              <a:t>Make planning activities transparent and visible by encouraging participation of key stakeholders, and publishing the results of the planning.</a:t>
            </a:r>
          </a:p>
          <a:p>
            <a:r>
              <a:rPr lang="en-US" b="1" dirty="0" smtClean="0"/>
              <a:t>TASK </a:t>
            </a:r>
            <a:r>
              <a:rPr lang="en-US" b="1" dirty="0"/>
              <a:t>3: </a:t>
            </a:r>
            <a:r>
              <a:rPr lang="en-US" dirty="0"/>
              <a:t>As the project progresses, make increasingly specific commitments, to set and manage stakeholder expectations.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296387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[2/4]</a:t>
            </a:r>
            <a:endParaRPr lang="en-US" dirty="0"/>
          </a:p>
        </p:txBody>
      </p:sp>
      <p:sp>
        <p:nvSpPr>
          <p:cNvPr id="3" name="Content Placeholder 2"/>
          <p:cNvSpPr>
            <a:spLocks noGrp="1"/>
          </p:cNvSpPr>
          <p:nvPr>
            <p:ph idx="1"/>
          </p:nvPr>
        </p:nvSpPr>
        <p:spPr/>
        <p:txBody>
          <a:bodyPr>
            <a:normAutofit/>
          </a:bodyPr>
          <a:lstStyle/>
          <a:p>
            <a:r>
              <a:rPr lang="en-US" dirty="0" smtClean="0"/>
              <a:t>TASK </a:t>
            </a:r>
            <a:r>
              <a:rPr lang="en-US" dirty="0"/>
              <a:t>4: Adapt the planning cadence, and planning processes used, based on the results of retrospectives, and the characteristics of the features to be produced.</a:t>
            </a:r>
          </a:p>
          <a:p>
            <a:r>
              <a:rPr lang="en-US" b="1" dirty="0" smtClean="0"/>
              <a:t>TASK </a:t>
            </a:r>
            <a:r>
              <a:rPr lang="en-US" b="1" dirty="0"/>
              <a:t>5: </a:t>
            </a:r>
            <a:r>
              <a:rPr lang="en-US" dirty="0"/>
              <a:t>Throughout the project, inspect and adapt the project planning artifacts to reflect changes in requirements, shifting priorities, scheduling considerations, and budget.</a:t>
            </a:r>
          </a:p>
          <a:p>
            <a:r>
              <a:rPr lang="en-US" b="1" dirty="0" smtClean="0"/>
              <a:t>TASK </a:t>
            </a:r>
            <a:r>
              <a:rPr lang="en-US" b="1" dirty="0"/>
              <a:t>6: </a:t>
            </a:r>
            <a:r>
              <a:rPr lang="en-US" dirty="0"/>
              <a:t>Begin the features / work estimating process with the sizing of features / deliverables based on difficulty and the likely amount of effort required. Do this estimating initially independent of team velocity measures and external variables.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5136845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[3/4]</a:t>
            </a:r>
            <a:endParaRPr lang="en-US" dirty="0"/>
          </a:p>
        </p:txBody>
      </p:sp>
      <p:sp>
        <p:nvSpPr>
          <p:cNvPr id="3" name="Content Placeholder 2"/>
          <p:cNvSpPr>
            <a:spLocks noGrp="1"/>
          </p:cNvSpPr>
          <p:nvPr>
            <p:ph idx="1"/>
          </p:nvPr>
        </p:nvSpPr>
        <p:spPr/>
        <p:txBody>
          <a:bodyPr>
            <a:normAutofit lnSpcReduction="10000"/>
          </a:bodyPr>
          <a:lstStyle/>
          <a:p>
            <a:r>
              <a:rPr lang="en-US" b="1" dirty="0" smtClean="0"/>
              <a:t>TASK </a:t>
            </a:r>
            <a:r>
              <a:rPr lang="en-US" b="1" dirty="0"/>
              <a:t>7: </a:t>
            </a:r>
            <a:r>
              <a:rPr lang="en-US" dirty="0"/>
              <a:t>Adjust Team capacity and velocity measurements to reflect maintenance, administrative, and operational demands. This will allow for more realistic estimating and forecasting related to productivity.</a:t>
            </a:r>
          </a:p>
          <a:p>
            <a:r>
              <a:rPr lang="en-US" b="1" dirty="0" smtClean="0"/>
              <a:t>TASK </a:t>
            </a:r>
            <a:r>
              <a:rPr lang="en-US" b="1" dirty="0"/>
              <a:t>8: </a:t>
            </a:r>
            <a:r>
              <a:rPr lang="en-US" dirty="0"/>
              <a:t>Create initial, rough estimates for the amount of work required for the project, and the time and cost that might be involved. Use these to establish a starting point for project planning.</a:t>
            </a:r>
          </a:p>
          <a:p>
            <a:r>
              <a:rPr lang="en-US" b="1" dirty="0" smtClean="0"/>
              <a:t>TASK </a:t>
            </a:r>
            <a:r>
              <a:rPr lang="en-US" b="1" dirty="0"/>
              <a:t>9: </a:t>
            </a:r>
            <a:r>
              <a:rPr lang="en-US" dirty="0"/>
              <a:t>Refine the initial, rough estimates for the work, time and cost that might be required, based on new information gained over time. Use this progressive elaboration to advance project planning, and refine forecasts shared with stakeholders.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4815178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[4/4]</a:t>
            </a:r>
            <a:endParaRPr lang="en-US" dirty="0"/>
          </a:p>
        </p:txBody>
      </p:sp>
      <p:sp>
        <p:nvSpPr>
          <p:cNvPr id="3" name="Content Placeholder 2"/>
          <p:cNvSpPr>
            <a:spLocks noGrp="1"/>
          </p:cNvSpPr>
          <p:nvPr>
            <p:ph idx="1"/>
          </p:nvPr>
        </p:nvSpPr>
        <p:spPr/>
        <p:txBody>
          <a:bodyPr/>
          <a:lstStyle/>
          <a:p>
            <a:r>
              <a:rPr lang="en-US" b="1" dirty="0" smtClean="0"/>
              <a:t>TASK </a:t>
            </a:r>
            <a:r>
              <a:rPr lang="en-US" b="1" dirty="0"/>
              <a:t>10: </a:t>
            </a:r>
            <a:r>
              <a:rPr lang="en-US" dirty="0"/>
              <a:t>Using new, updated information regarding project requirements, resource capabilities, and Team velocity, continuously revise the estimates of remaining time [schedule] and remaining cost [budget] needed to complete the project.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947260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[1/2]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Create an open and safe environment in which problems and impediments can be surfaced. Do this by encouraging conversation and experimentation.</a:t>
            </a:r>
          </a:p>
          <a:p>
            <a:r>
              <a:rPr lang="en-US" b="1" dirty="0" smtClean="0"/>
              <a:t>TASK </a:t>
            </a:r>
            <a:r>
              <a:rPr lang="en-US" b="1" dirty="0"/>
              <a:t>2: </a:t>
            </a:r>
            <a:r>
              <a:rPr lang="en-US" dirty="0"/>
              <a:t>Identify problems and issues, so they can be resolved at the appropriate time, and the processes that caused the issues can be improved. Do this by educating and engaging the Team.</a:t>
            </a:r>
          </a:p>
          <a:p>
            <a:r>
              <a:rPr lang="en-US" b="1" dirty="0" smtClean="0"/>
              <a:t>TASK </a:t>
            </a:r>
            <a:r>
              <a:rPr lang="en-US" b="1" dirty="0"/>
              <a:t>3: </a:t>
            </a:r>
            <a:r>
              <a:rPr lang="en-US" dirty="0"/>
              <a:t>Ensure issues are resolved by the appropriate Team members, when that is possible. When problems arise that cannot be resolved, reset expectations with stakeholders and Team members.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0862845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a visible, monitored, prioritized list of problems and issues that stakeholders and Team members can easily see. This will help to encourage action, maintain accountability, and track ownership and resolution status.</a:t>
            </a:r>
          </a:p>
          <a:p>
            <a:r>
              <a:rPr lang="en-US" b="1" dirty="0" smtClean="0"/>
              <a:t>TASK </a:t>
            </a:r>
            <a:r>
              <a:rPr lang="en-US" b="1" dirty="0"/>
              <a:t>5: </a:t>
            </a:r>
            <a:r>
              <a:rPr lang="en-US" dirty="0"/>
              <a:t>Communicate the status of problems and issues by posting and maintaining the list of problems in the information radiators. List the problem resolution activities planned in the Product Backlog / Iteration Backlog, along with the product development activities. This will provide transparency, and help to ensure that time and resources are devoted to problem resolution.</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7078619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[1/2]</a:t>
            </a:r>
            <a:endParaRPr lang="en-US" dirty="0"/>
          </a:p>
        </p:txBody>
      </p:sp>
      <p:sp>
        <p:nvSpPr>
          <p:cNvPr id="3" name="Content Placeholder 2"/>
          <p:cNvSpPr>
            <a:spLocks noGrp="1"/>
          </p:cNvSpPr>
          <p:nvPr>
            <p:ph idx="1"/>
          </p:nvPr>
        </p:nvSpPr>
        <p:spPr/>
        <p:txBody>
          <a:bodyPr/>
          <a:lstStyle/>
          <a:p>
            <a:r>
              <a:rPr lang="en-US" b="1" dirty="0" smtClean="0"/>
              <a:t>TASK </a:t>
            </a:r>
            <a:r>
              <a:rPr lang="en-US" b="1" dirty="0"/>
              <a:t>1: </a:t>
            </a:r>
            <a:r>
              <a:rPr lang="en-US" dirty="0"/>
              <a:t>Tailor and adapt the processes utilized, by periodically reviewing Team practices, delivery goals, and organizational factors. This will ensure on-going Team effectiveness and efficiency.</a:t>
            </a:r>
          </a:p>
          <a:p>
            <a:r>
              <a:rPr lang="en-US" b="1" dirty="0" smtClean="0"/>
              <a:t>TASK </a:t>
            </a:r>
            <a:r>
              <a:rPr lang="en-US" b="1" dirty="0"/>
              <a:t>2: </a:t>
            </a:r>
            <a:r>
              <a:rPr lang="en-US" dirty="0"/>
              <a:t>Improve Team processes by incorporating inputs from retrospective meetings and improvement experiments. This will help to continuously improve Team effectiveness and performance</a:t>
            </a:r>
            <a:r>
              <a:rPr lang="en-US" dirty="0" smtClean="0"/>
              <a:t>.</a:t>
            </a:r>
          </a:p>
          <a:p>
            <a:r>
              <a:rPr lang="en-US" b="1" dirty="0" smtClean="0"/>
              <a:t>TASK </a:t>
            </a:r>
            <a:r>
              <a:rPr lang="en-US" b="1" dirty="0"/>
              <a:t>3: </a:t>
            </a:r>
            <a:r>
              <a:rPr lang="en-US" dirty="0"/>
              <a:t>Seek feedback on the quality and suitability of the product by incremental delivery, and frequent product reviews and demonstrations.</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5191625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Create an environment of continued learning, and provide opportunities for people to develop their skills. This will develop a more productive team of generalizing specialists.</a:t>
            </a:r>
          </a:p>
          <a:p>
            <a:r>
              <a:rPr lang="en-US" b="1" dirty="0" smtClean="0"/>
              <a:t>TASK </a:t>
            </a:r>
            <a:r>
              <a:rPr lang="en-US" b="1" dirty="0"/>
              <a:t>5: </a:t>
            </a:r>
            <a:r>
              <a:rPr lang="en-US" dirty="0"/>
              <a:t>Challenge existing process elements with tools such as value stream analysis, and continuously seek to remove waste. This will increase Team effectiveness and efficiency.</a:t>
            </a:r>
          </a:p>
          <a:p>
            <a:r>
              <a:rPr lang="en-US" b="1" dirty="0" smtClean="0"/>
              <a:t>TASK </a:t>
            </a:r>
            <a:r>
              <a:rPr lang="en-US" b="1" dirty="0"/>
              <a:t>6: </a:t>
            </a:r>
            <a:r>
              <a:rPr lang="en-US" dirty="0"/>
              <a:t>Contribute to systemic improvements by sharing knowledge and practices across projects and organizational boundaries. This will improve effectiveness and efficiency throughout the organization as a whole, and the community in general.</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1742022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VALUE-DRIVEN DELIVERY</a:t>
            </a:r>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37138910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smtClean="0"/>
              <a:t>Delivering </a:t>
            </a:r>
            <a:r>
              <a:rPr lang="en-US" dirty="0"/>
              <a:t>Value is a cornerstone of Agile methods.</a:t>
            </a:r>
          </a:p>
          <a:p>
            <a:r>
              <a:rPr lang="en-US" dirty="0" smtClean="0"/>
              <a:t>Projects </a:t>
            </a:r>
            <a:r>
              <a:rPr lang="en-US" dirty="0"/>
              <a:t>are undertaken to provide businesses </a:t>
            </a:r>
            <a:r>
              <a:rPr lang="en-US" dirty="0" smtClean="0"/>
              <a:t>with additional </a:t>
            </a:r>
            <a:r>
              <a:rPr lang="en-US" dirty="0"/>
              <a:t>value.</a:t>
            </a:r>
          </a:p>
          <a:p>
            <a:r>
              <a:rPr lang="en-US" dirty="0" smtClean="0"/>
              <a:t>Value </a:t>
            </a:r>
            <a:r>
              <a:rPr lang="en-US" dirty="0"/>
              <a:t>Driven Delivery is the aim to </a:t>
            </a:r>
            <a:r>
              <a:rPr lang="en-US" dirty="0" smtClean="0"/>
              <a:t>maximize </a:t>
            </a:r>
            <a:r>
              <a:rPr lang="en-US" dirty="0"/>
              <a:t>value throughout the life of the project</a:t>
            </a:r>
          </a:p>
          <a:p>
            <a:pPr marL="457200" lvl="1" indent="0">
              <a:buNone/>
            </a:pPr>
            <a:r>
              <a:rPr lang="en-US" dirty="0"/>
              <a:t>- “Will it make the boat go faster?”</a:t>
            </a:r>
          </a:p>
          <a:p>
            <a:r>
              <a:rPr lang="en-US" dirty="0" smtClean="0"/>
              <a:t>Negative </a:t>
            </a:r>
            <a:r>
              <a:rPr lang="en-US" dirty="0"/>
              <a:t>risk reduces or removes value = “Anti-Value”</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243134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Value</a:t>
            </a:r>
          </a:p>
        </p:txBody>
      </p:sp>
      <p:sp>
        <p:nvSpPr>
          <p:cNvPr id="3" name="Content Placeholder 2"/>
          <p:cNvSpPr>
            <a:spLocks noGrp="1"/>
          </p:cNvSpPr>
          <p:nvPr>
            <p:ph idx="1"/>
          </p:nvPr>
        </p:nvSpPr>
        <p:spPr/>
        <p:txBody>
          <a:bodyPr/>
          <a:lstStyle/>
          <a:p>
            <a:r>
              <a:rPr lang="en-US" dirty="0" smtClean="0"/>
              <a:t>There </a:t>
            </a:r>
            <a:r>
              <a:rPr lang="en-US" dirty="0"/>
              <a:t>are several mathematical ways to assess value</a:t>
            </a:r>
          </a:p>
          <a:p>
            <a:pPr lvl="1"/>
            <a:r>
              <a:rPr lang="en-US" dirty="0" smtClean="0"/>
              <a:t>Return </a:t>
            </a:r>
            <a:r>
              <a:rPr lang="en-US" dirty="0"/>
              <a:t>on investment (ROI)</a:t>
            </a:r>
          </a:p>
          <a:p>
            <a:pPr lvl="1"/>
            <a:r>
              <a:rPr lang="en-US" dirty="0" smtClean="0"/>
              <a:t>Net </a:t>
            </a:r>
            <a:r>
              <a:rPr lang="en-US" dirty="0"/>
              <a:t>present value (NPV)</a:t>
            </a:r>
          </a:p>
          <a:p>
            <a:pPr lvl="1"/>
            <a:r>
              <a:rPr lang="en-US" dirty="0" smtClean="0"/>
              <a:t>Internal </a:t>
            </a:r>
            <a:r>
              <a:rPr lang="en-US" dirty="0"/>
              <a:t>rate of return (IRR)</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7455449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Customer-Valued Prioritization</a:t>
            </a:r>
          </a:p>
        </p:txBody>
      </p:sp>
      <p:sp>
        <p:nvSpPr>
          <p:cNvPr id="3" name="Content Placeholder 2"/>
          <p:cNvSpPr>
            <a:spLocks noGrp="1"/>
          </p:cNvSpPr>
          <p:nvPr>
            <p:ph idx="1"/>
          </p:nvPr>
        </p:nvSpPr>
        <p:spPr/>
        <p:txBody>
          <a:bodyPr/>
          <a:lstStyle/>
          <a:p>
            <a:r>
              <a:rPr lang="en-US" dirty="0" smtClean="0"/>
              <a:t>Determining </a:t>
            </a:r>
            <a:r>
              <a:rPr lang="en-US" dirty="0"/>
              <a:t>what holds the greatest value for our customers.</a:t>
            </a:r>
          </a:p>
          <a:p>
            <a:r>
              <a:rPr lang="en-US" dirty="0" smtClean="0"/>
              <a:t>MUST </a:t>
            </a:r>
            <a:r>
              <a:rPr lang="en-US" dirty="0"/>
              <a:t>involve the customer</a:t>
            </a:r>
          </a:p>
          <a:p>
            <a:r>
              <a:rPr lang="en-US" dirty="0" smtClean="0"/>
              <a:t>Prioritized </a:t>
            </a:r>
            <a:r>
              <a:rPr lang="en-US" dirty="0"/>
              <a:t>work packages are arranged in a Product Backlog (SCRUM) or Feature List (FDD).</a:t>
            </a:r>
          </a:p>
          <a:p>
            <a:r>
              <a:rPr lang="en-US" dirty="0" smtClean="0"/>
              <a:t>This </a:t>
            </a:r>
            <a:r>
              <a:rPr lang="en-US" dirty="0"/>
              <a:t>is an ongoing process (and relationship!)</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2592379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7003</TotalTime>
  <Words>3180</Words>
  <Application>Microsoft Office PowerPoint</Application>
  <PresentationFormat>Widescreen</PresentationFormat>
  <Paragraphs>314</Paragraphs>
  <Slides>39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Arial Rounded MT Bold</vt:lpstr>
      <vt:lpstr>Calibri</vt:lpstr>
      <vt:lpstr>Calibri Light</vt:lpstr>
      <vt:lpstr>Times New Roman</vt:lpstr>
      <vt:lpstr>Wingdings</vt:lpstr>
      <vt:lpstr>1_Office Theme</vt:lpstr>
      <vt:lpstr>Office Theme</vt:lpstr>
      <vt:lpstr> PMG 622 Agile Project Management LECTURE 10: ACP</vt:lpstr>
      <vt:lpstr>المنتدى المفتوح -The Open Forum</vt:lpstr>
      <vt:lpstr>ACP</vt:lpstr>
      <vt:lpstr>What is the PMI-ACP?</vt:lpstr>
      <vt:lpstr>PMI Agile Certified Practitioner</vt:lpstr>
      <vt:lpstr>The PMI-ACP Exam</vt:lpstr>
      <vt:lpstr>The PMI-ACP Exam 7 Agile Domains</vt:lpstr>
      <vt:lpstr>PowerPoint Presentation</vt:lpstr>
      <vt:lpstr>How Does PMI Think About Agile? [1/3]</vt:lpstr>
      <vt:lpstr>How Does PMI Think About Agile? [2/3]</vt:lpstr>
      <vt:lpstr>How Does PMI Think About Agile? [3/3]</vt:lpstr>
      <vt:lpstr>The Seven Agile Domains</vt:lpstr>
      <vt:lpstr>The Seven Agile Domains</vt:lpstr>
      <vt:lpstr>Domain 1: Agile Principles &amp; Mindset [1/3]</vt:lpstr>
      <vt:lpstr>Domain 1: Agile Principles &amp; Mindset [2/3]</vt:lpstr>
      <vt:lpstr>Domain 1: Agile Principles &amp; Mindset [3/3]</vt:lpstr>
      <vt:lpstr>Domain 2: Value Driven Delivery [1/5]</vt:lpstr>
      <vt:lpstr>Domain 2: Value Driven Delivery [2/5]</vt:lpstr>
      <vt:lpstr>Domain 2: Value Driven Delivery [3/5]</vt:lpstr>
      <vt:lpstr>Domain 2: Value Driven Delivery [4/5]</vt:lpstr>
      <vt:lpstr>Domain 2: Value Driven Delivery [5/5]</vt:lpstr>
      <vt:lpstr>Domain 3: Stakeholder Engagement [1/3]</vt:lpstr>
      <vt:lpstr>Domain 3: Stakeholder Engagement [2/3]</vt:lpstr>
      <vt:lpstr>Domain 3: Stakeholder Engagement [3/3]</vt:lpstr>
      <vt:lpstr>Domain 4: Team Performance [1/3]</vt:lpstr>
      <vt:lpstr>Domain 4: Team Performance [2/3]</vt:lpstr>
      <vt:lpstr>Domain 4: Team Performance [3/3]</vt:lpstr>
      <vt:lpstr>Domain 5: Adaptive Planning [1/4]</vt:lpstr>
      <vt:lpstr>Domain 5: Adaptive Planning [2/4]</vt:lpstr>
      <vt:lpstr>Domain 5: Adaptive Planning [3/4]</vt:lpstr>
      <vt:lpstr>Domain 5: Adaptive Planning [4/4]</vt:lpstr>
      <vt:lpstr>Domain 6: Problem Detection / Resolution [1/2]</vt:lpstr>
      <vt:lpstr>Domain 6: Problem Detection / Resolution [2/2]</vt:lpstr>
      <vt:lpstr>Domain 7: Continuous Improvement [1/2]</vt:lpstr>
      <vt:lpstr>Domain 7: Continuous Improvement [2/2]</vt:lpstr>
      <vt:lpstr>VALUE-DRIVEN DELIVERY</vt:lpstr>
      <vt:lpstr>Introduction</vt:lpstr>
      <vt:lpstr>Assessing Value</vt:lpstr>
      <vt:lpstr>Customer-Valued Prioritization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822</cp:revision>
  <dcterms:created xsi:type="dcterms:W3CDTF">2020-10-15T07:04:09Z</dcterms:created>
  <dcterms:modified xsi:type="dcterms:W3CDTF">2022-04-08T23:09:09Z</dcterms:modified>
</cp:coreProperties>
</file>